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7" r:id="rId6"/>
    <p:sldId id="260" r:id="rId7"/>
    <p:sldId id="258" r:id="rId8"/>
    <p:sldId id="259"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varScale="1">
        <p:scale>
          <a:sx n="90" d="100"/>
          <a:sy n="90" d="100"/>
        </p:scale>
        <p:origin x="232"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81130-4187-0E42-88F1-85D1CF79FF73}" type="datetimeFigureOut">
              <a:rPr lang="en-US" smtClean="0"/>
              <a:t>9/9/24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CB66E-B26F-4E47-9721-D328B72D7A49}" type="slidenum">
              <a:rPr lang="en-US" smtClean="0"/>
              <a:t>‹#›</a:t>
            </a:fld>
            <a:endParaRPr lang="en-US"/>
          </a:p>
        </p:txBody>
      </p:sp>
    </p:spTree>
    <p:extLst>
      <p:ext uri="{BB962C8B-B14F-4D97-AF65-F5344CB8AC3E}">
        <p14:creationId xmlns:p14="http://schemas.microsoft.com/office/powerpoint/2010/main" val="146154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9CB66E-B26F-4E47-9721-D328B72D7A49}" type="slidenum">
              <a:rPr lang="en-US" smtClean="0"/>
              <a:t>11</a:t>
            </a:fld>
            <a:endParaRPr lang="en-US"/>
          </a:p>
        </p:txBody>
      </p:sp>
    </p:spTree>
    <p:extLst>
      <p:ext uri="{BB962C8B-B14F-4D97-AF65-F5344CB8AC3E}">
        <p14:creationId xmlns:p14="http://schemas.microsoft.com/office/powerpoint/2010/main" val="286010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7599-3A85-4B3C-B05D-0D14E832D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4B94B9-D12B-43D6-AB5C-08ED0CB90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3D6A0B-769A-48B7-B4AA-A4565D2781E5}"/>
              </a:ext>
            </a:extLst>
          </p:cNvPr>
          <p:cNvSpPr>
            <a:spLocks noGrp="1"/>
          </p:cNvSpPr>
          <p:nvPr>
            <p:ph type="dt" sz="half" idx="10"/>
          </p:nvPr>
        </p:nvSpPr>
        <p:spPr/>
        <p:txBody>
          <a:bodyPr/>
          <a:lstStyle/>
          <a:p>
            <a:fld id="{2C3341B1-7C20-4A7C-910B-7DF6C7B57516}" type="datetimeFigureOut">
              <a:rPr lang="en-US" smtClean="0"/>
              <a:t>9/7/24</a:t>
            </a:fld>
            <a:endParaRPr lang="en-US"/>
          </a:p>
        </p:txBody>
      </p:sp>
      <p:sp>
        <p:nvSpPr>
          <p:cNvPr id="5" name="Footer Placeholder 4">
            <a:extLst>
              <a:ext uri="{FF2B5EF4-FFF2-40B4-BE49-F238E27FC236}">
                <a16:creationId xmlns:a16="http://schemas.microsoft.com/office/drawing/2014/main" id="{F5966F5D-9F3F-48F0-88D8-0DAD71301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7DA2A-9CAE-42C3-BD86-0ABB4069E7E9}"/>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192865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FD03-7069-4884-A0B6-A58FEEE45F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FC71A7-4E5A-4373-A8DA-B8BCCDC4DE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11263-CCE0-44D0-9BFF-E1C8119741DC}"/>
              </a:ext>
            </a:extLst>
          </p:cNvPr>
          <p:cNvSpPr>
            <a:spLocks noGrp="1"/>
          </p:cNvSpPr>
          <p:nvPr>
            <p:ph type="dt" sz="half" idx="10"/>
          </p:nvPr>
        </p:nvSpPr>
        <p:spPr/>
        <p:txBody>
          <a:bodyPr/>
          <a:lstStyle/>
          <a:p>
            <a:fld id="{2C3341B1-7C20-4A7C-910B-7DF6C7B57516}" type="datetimeFigureOut">
              <a:rPr lang="en-US" smtClean="0"/>
              <a:t>9/7/24</a:t>
            </a:fld>
            <a:endParaRPr lang="en-US"/>
          </a:p>
        </p:txBody>
      </p:sp>
      <p:sp>
        <p:nvSpPr>
          <p:cNvPr id="5" name="Footer Placeholder 4">
            <a:extLst>
              <a:ext uri="{FF2B5EF4-FFF2-40B4-BE49-F238E27FC236}">
                <a16:creationId xmlns:a16="http://schemas.microsoft.com/office/drawing/2014/main" id="{A7C9947F-E68A-4F38-A7E0-7668E6CE7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3A707-0206-4910-BF6D-37CE9B2CADAB}"/>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141333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2AA17-5540-4247-824E-1225FEDE55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FD2B2C-1665-4327-80B6-9B45545A25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3DC30-FFB3-4232-B172-EAA642772875}"/>
              </a:ext>
            </a:extLst>
          </p:cNvPr>
          <p:cNvSpPr>
            <a:spLocks noGrp="1"/>
          </p:cNvSpPr>
          <p:nvPr>
            <p:ph type="dt" sz="half" idx="10"/>
          </p:nvPr>
        </p:nvSpPr>
        <p:spPr/>
        <p:txBody>
          <a:bodyPr/>
          <a:lstStyle/>
          <a:p>
            <a:fld id="{2C3341B1-7C20-4A7C-910B-7DF6C7B57516}" type="datetimeFigureOut">
              <a:rPr lang="en-US" smtClean="0"/>
              <a:t>9/7/24</a:t>
            </a:fld>
            <a:endParaRPr lang="en-US"/>
          </a:p>
        </p:txBody>
      </p:sp>
      <p:sp>
        <p:nvSpPr>
          <p:cNvPr id="5" name="Footer Placeholder 4">
            <a:extLst>
              <a:ext uri="{FF2B5EF4-FFF2-40B4-BE49-F238E27FC236}">
                <a16:creationId xmlns:a16="http://schemas.microsoft.com/office/drawing/2014/main" id="{E9A0BE81-580B-47C7-A79D-728382586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0533D-A4F9-4EE4-ACC7-BD4B3B71405A}"/>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682773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360D-DF5D-4114-B0FC-94143B139E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DD4847-6903-48C2-8AA6-C18DF0C073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95843-EC5A-4D62-A0A6-2FD8027164A9}"/>
              </a:ext>
            </a:extLst>
          </p:cNvPr>
          <p:cNvSpPr>
            <a:spLocks noGrp="1"/>
          </p:cNvSpPr>
          <p:nvPr>
            <p:ph type="dt" sz="half" idx="10"/>
          </p:nvPr>
        </p:nvSpPr>
        <p:spPr/>
        <p:txBody>
          <a:bodyPr/>
          <a:lstStyle/>
          <a:p>
            <a:fld id="{2C3341B1-7C20-4A7C-910B-7DF6C7B57516}" type="datetimeFigureOut">
              <a:rPr lang="en-US" smtClean="0"/>
              <a:t>9/7/24</a:t>
            </a:fld>
            <a:endParaRPr lang="en-US"/>
          </a:p>
        </p:txBody>
      </p:sp>
      <p:sp>
        <p:nvSpPr>
          <p:cNvPr id="5" name="Footer Placeholder 4">
            <a:extLst>
              <a:ext uri="{FF2B5EF4-FFF2-40B4-BE49-F238E27FC236}">
                <a16:creationId xmlns:a16="http://schemas.microsoft.com/office/drawing/2014/main" id="{1AD06DDB-F408-4871-A76E-3D7FE1A96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AD29D-F393-45FA-BD4D-4CF2EAADE30E}"/>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87256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7E1C-5581-4FF1-9A4E-3F8373D9D8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027354-E490-436C-8DAB-499A4152E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C3AE20-D720-4268-B966-CEC1C23DD977}"/>
              </a:ext>
            </a:extLst>
          </p:cNvPr>
          <p:cNvSpPr>
            <a:spLocks noGrp="1"/>
          </p:cNvSpPr>
          <p:nvPr>
            <p:ph type="dt" sz="half" idx="10"/>
          </p:nvPr>
        </p:nvSpPr>
        <p:spPr/>
        <p:txBody>
          <a:bodyPr/>
          <a:lstStyle/>
          <a:p>
            <a:fld id="{2C3341B1-7C20-4A7C-910B-7DF6C7B57516}" type="datetimeFigureOut">
              <a:rPr lang="en-US" smtClean="0"/>
              <a:t>9/7/24</a:t>
            </a:fld>
            <a:endParaRPr lang="en-US"/>
          </a:p>
        </p:txBody>
      </p:sp>
      <p:sp>
        <p:nvSpPr>
          <p:cNvPr id="5" name="Footer Placeholder 4">
            <a:extLst>
              <a:ext uri="{FF2B5EF4-FFF2-40B4-BE49-F238E27FC236}">
                <a16:creationId xmlns:a16="http://schemas.microsoft.com/office/drawing/2014/main" id="{7ADA3A6D-A272-4823-BAC9-8EC7CE057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99F2B-8ACD-403A-988A-BA1A55597B3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22528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19C4-7F42-4366-A5E5-511250A78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E8F83B-1113-4DC7-BADA-52A131C73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21FFED-838B-4F3D-8375-1C3DCFD0AC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10D01B-A900-4BC3-A4CF-F2FD32A0DBFD}"/>
              </a:ext>
            </a:extLst>
          </p:cNvPr>
          <p:cNvSpPr>
            <a:spLocks noGrp="1"/>
          </p:cNvSpPr>
          <p:nvPr>
            <p:ph type="dt" sz="half" idx="10"/>
          </p:nvPr>
        </p:nvSpPr>
        <p:spPr/>
        <p:txBody>
          <a:bodyPr/>
          <a:lstStyle/>
          <a:p>
            <a:fld id="{2C3341B1-7C20-4A7C-910B-7DF6C7B57516}" type="datetimeFigureOut">
              <a:rPr lang="en-US" smtClean="0"/>
              <a:t>9/7/24</a:t>
            </a:fld>
            <a:endParaRPr lang="en-US"/>
          </a:p>
        </p:txBody>
      </p:sp>
      <p:sp>
        <p:nvSpPr>
          <p:cNvPr id="6" name="Footer Placeholder 5">
            <a:extLst>
              <a:ext uri="{FF2B5EF4-FFF2-40B4-BE49-F238E27FC236}">
                <a16:creationId xmlns:a16="http://schemas.microsoft.com/office/drawing/2014/main" id="{F89FC653-F51A-4D7F-A640-4F470A55B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B8548-D120-4CEF-B98F-C63A4970CD5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84322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42F0-25B1-4E86-B2FD-26F1342629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DD5337-B206-4C9B-8E6F-D5D40D5F39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32E158-8A10-4FAE-8B60-BD993FA02E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D963AC-E767-4DDE-949F-D5819F9FD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DDA47B-962C-4CE7-A98B-F3FB8D61D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CB32B9-5005-4AE2-B65D-B4DFBC5EF35A}"/>
              </a:ext>
            </a:extLst>
          </p:cNvPr>
          <p:cNvSpPr>
            <a:spLocks noGrp="1"/>
          </p:cNvSpPr>
          <p:nvPr>
            <p:ph type="dt" sz="half" idx="10"/>
          </p:nvPr>
        </p:nvSpPr>
        <p:spPr/>
        <p:txBody>
          <a:bodyPr/>
          <a:lstStyle/>
          <a:p>
            <a:fld id="{2C3341B1-7C20-4A7C-910B-7DF6C7B57516}" type="datetimeFigureOut">
              <a:rPr lang="en-US" smtClean="0"/>
              <a:t>9/7/24</a:t>
            </a:fld>
            <a:endParaRPr lang="en-US"/>
          </a:p>
        </p:txBody>
      </p:sp>
      <p:sp>
        <p:nvSpPr>
          <p:cNvPr id="8" name="Footer Placeholder 7">
            <a:extLst>
              <a:ext uri="{FF2B5EF4-FFF2-40B4-BE49-F238E27FC236}">
                <a16:creationId xmlns:a16="http://schemas.microsoft.com/office/drawing/2014/main" id="{588A0E9B-1CA7-4E78-AD5E-09A0DB8218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42172D-5900-44E9-AE5F-E6D21972EF1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14140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4804-851C-4CCD-B07D-4535C28C9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92293D-F75E-4A96-897A-C87B4322D1A6}"/>
              </a:ext>
            </a:extLst>
          </p:cNvPr>
          <p:cNvSpPr>
            <a:spLocks noGrp="1"/>
          </p:cNvSpPr>
          <p:nvPr>
            <p:ph type="dt" sz="half" idx="10"/>
          </p:nvPr>
        </p:nvSpPr>
        <p:spPr/>
        <p:txBody>
          <a:bodyPr/>
          <a:lstStyle/>
          <a:p>
            <a:fld id="{2C3341B1-7C20-4A7C-910B-7DF6C7B57516}" type="datetimeFigureOut">
              <a:rPr lang="en-US" smtClean="0"/>
              <a:t>9/7/24</a:t>
            </a:fld>
            <a:endParaRPr lang="en-US"/>
          </a:p>
        </p:txBody>
      </p:sp>
      <p:sp>
        <p:nvSpPr>
          <p:cNvPr id="4" name="Footer Placeholder 3">
            <a:extLst>
              <a:ext uri="{FF2B5EF4-FFF2-40B4-BE49-F238E27FC236}">
                <a16:creationId xmlns:a16="http://schemas.microsoft.com/office/drawing/2014/main" id="{7002467B-B8F7-490D-BE0B-C6AFCA984F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4BD70B-4FCE-4A51-99F7-4E5B43585B4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113071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2467F5-C042-4B25-84A0-5CA8B3F51398}"/>
              </a:ext>
            </a:extLst>
          </p:cNvPr>
          <p:cNvSpPr>
            <a:spLocks noGrp="1"/>
          </p:cNvSpPr>
          <p:nvPr>
            <p:ph type="dt" sz="half" idx="10"/>
          </p:nvPr>
        </p:nvSpPr>
        <p:spPr/>
        <p:txBody>
          <a:bodyPr/>
          <a:lstStyle/>
          <a:p>
            <a:fld id="{2C3341B1-7C20-4A7C-910B-7DF6C7B57516}" type="datetimeFigureOut">
              <a:rPr lang="en-US" smtClean="0"/>
              <a:t>9/7/24</a:t>
            </a:fld>
            <a:endParaRPr lang="en-US"/>
          </a:p>
        </p:txBody>
      </p:sp>
      <p:sp>
        <p:nvSpPr>
          <p:cNvPr id="3" name="Footer Placeholder 2">
            <a:extLst>
              <a:ext uri="{FF2B5EF4-FFF2-40B4-BE49-F238E27FC236}">
                <a16:creationId xmlns:a16="http://schemas.microsoft.com/office/drawing/2014/main" id="{46F45278-EE7E-4C67-93F8-76C16A2364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6B2938-2DE3-448E-B7A2-E19627517292}"/>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406273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BB1F-F104-4A56-A8AC-691FE6FCB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D280FC-846B-4705-AEB8-DF5678E44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3E397F-2416-41D2-93A6-C82532DF1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FCA41-D1E6-48F4-8D74-0A0772CECD89}"/>
              </a:ext>
            </a:extLst>
          </p:cNvPr>
          <p:cNvSpPr>
            <a:spLocks noGrp="1"/>
          </p:cNvSpPr>
          <p:nvPr>
            <p:ph type="dt" sz="half" idx="10"/>
          </p:nvPr>
        </p:nvSpPr>
        <p:spPr/>
        <p:txBody>
          <a:bodyPr/>
          <a:lstStyle/>
          <a:p>
            <a:fld id="{2C3341B1-7C20-4A7C-910B-7DF6C7B57516}" type="datetimeFigureOut">
              <a:rPr lang="en-US" smtClean="0"/>
              <a:t>9/7/24</a:t>
            </a:fld>
            <a:endParaRPr lang="en-US"/>
          </a:p>
        </p:txBody>
      </p:sp>
      <p:sp>
        <p:nvSpPr>
          <p:cNvPr id="6" name="Footer Placeholder 5">
            <a:extLst>
              <a:ext uri="{FF2B5EF4-FFF2-40B4-BE49-F238E27FC236}">
                <a16:creationId xmlns:a16="http://schemas.microsoft.com/office/drawing/2014/main" id="{F3476F64-B418-4237-BD4F-8A6286BDE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35F39-7E0A-4350-A2F7-8E4D7C23E4BE}"/>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125105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0863-87F1-4FF7-A43B-9B656C379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342D5A-2061-4082-8311-93B2498C8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F9B387-4C8A-49CC-92AF-E099782B7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D7E19-DA2B-4BA4-9EB2-778999F7D950}"/>
              </a:ext>
            </a:extLst>
          </p:cNvPr>
          <p:cNvSpPr>
            <a:spLocks noGrp="1"/>
          </p:cNvSpPr>
          <p:nvPr>
            <p:ph type="dt" sz="half" idx="10"/>
          </p:nvPr>
        </p:nvSpPr>
        <p:spPr/>
        <p:txBody>
          <a:bodyPr/>
          <a:lstStyle/>
          <a:p>
            <a:fld id="{2C3341B1-7C20-4A7C-910B-7DF6C7B57516}" type="datetimeFigureOut">
              <a:rPr lang="en-US" smtClean="0"/>
              <a:t>9/7/24</a:t>
            </a:fld>
            <a:endParaRPr lang="en-US"/>
          </a:p>
        </p:txBody>
      </p:sp>
      <p:sp>
        <p:nvSpPr>
          <p:cNvPr id="6" name="Footer Placeholder 5">
            <a:extLst>
              <a:ext uri="{FF2B5EF4-FFF2-40B4-BE49-F238E27FC236}">
                <a16:creationId xmlns:a16="http://schemas.microsoft.com/office/drawing/2014/main" id="{F2328364-7829-46EC-80CF-6471EC5FF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2B39E-1B87-4487-864A-3AC821C77A9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24119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4FE56-9F47-462B-B8A2-91651FA6C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0C2D0-7AD8-47B8-BE1D-281F80747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37F8E-849A-4357-99EF-C75084DF5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341B1-7C20-4A7C-910B-7DF6C7B57516}" type="datetimeFigureOut">
              <a:rPr lang="en-US" smtClean="0"/>
              <a:t>9/7/24</a:t>
            </a:fld>
            <a:endParaRPr lang="en-US"/>
          </a:p>
        </p:txBody>
      </p:sp>
      <p:sp>
        <p:nvSpPr>
          <p:cNvPr id="5" name="Footer Placeholder 4">
            <a:extLst>
              <a:ext uri="{FF2B5EF4-FFF2-40B4-BE49-F238E27FC236}">
                <a16:creationId xmlns:a16="http://schemas.microsoft.com/office/drawing/2014/main" id="{E07BD011-DCEE-41BD-A2D8-6DE10C7DC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D2295E-8E29-4A0E-B1D3-EACB0FBB0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86436-E3A9-4606-B3DD-D4B51B024056}" type="slidenum">
              <a:rPr lang="en-US" smtClean="0"/>
              <a:t>‹#›</a:t>
            </a:fld>
            <a:endParaRPr lang="en-US"/>
          </a:p>
        </p:txBody>
      </p:sp>
    </p:spTree>
    <p:extLst>
      <p:ext uri="{BB962C8B-B14F-4D97-AF65-F5344CB8AC3E}">
        <p14:creationId xmlns:p14="http://schemas.microsoft.com/office/powerpoint/2010/main" val="336982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6B03-C0DB-4C87-B276-7177C00E65A2}"/>
              </a:ext>
            </a:extLst>
          </p:cNvPr>
          <p:cNvSpPr>
            <a:spLocks noGrp="1"/>
          </p:cNvSpPr>
          <p:nvPr>
            <p:ph type="ctrTitle"/>
          </p:nvPr>
        </p:nvSpPr>
        <p:spPr>
          <a:xfrm>
            <a:off x="1524000" y="1223756"/>
            <a:ext cx="9144000" cy="1841726"/>
          </a:xfrm>
        </p:spPr>
        <p:txBody>
          <a:bodyPr>
            <a:normAutofit/>
          </a:bodyPr>
          <a:lstStyle/>
          <a:p>
            <a:r>
              <a:rPr lang="en-US" sz="2800" b="1" dirty="0"/>
              <a:t>Case Study: </a:t>
            </a:r>
            <a:r>
              <a:rPr lang="en-US" sz="2800" dirty="0"/>
              <a:t>Internet  Banking Platform</a:t>
            </a:r>
            <a:br>
              <a:rPr lang="en-US" sz="2800" dirty="0"/>
            </a:br>
            <a:endParaRPr lang="en-US" sz="2800" dirty="0">
              <a:cs typeface="Calibri Light"/>
            </a:endParaRPr>
          </a:p>
        </p:txBody>
      </p:sp>
    </p:spTree>
    <p:extLst>
      <p:ext uri="{BB962C8B-B14F-4D97-AF65-F5344CB8AC3E}">
        <p14:creationId xmlns:p14="http://schemas.microsoft.com/office/powerpoint/2010/main" val="272199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963F-A2F3-8EB3-D466-1876110BA0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6D8FBA-D3C2-4EEA-318A-C03FA2F94673}"/>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Current State Analysis: Challenges &amp; Business Goal</a:t>
            </a:r>
            <a:endParaRPr lang="en-IN"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Current system is legacy-based and built on off-the-shelf products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Customers are happy with the current system, but new features and modern technology are necessary for competitiveness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Goals: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Build a new best-in class Retail Internet Banking platform using the latest technologies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Custom software solution replacing the existing commercial product</a:t>
            </a:r>
            <a:endParaRPr lang="en-IN"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Focus on delivering a rich user experience and Responsive design, scalable system, and modern navigation</a:t>
            </a:r>
            <a:endParaRPr lang="en-IN"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Seamless migration process for existing users</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139314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48A7-E520-F898-FDBF-08CB9465D750}"/>
              </a:ext>
            </a:extLst>
          </p:cNvPr>
          <p:cNvSpPr>
            <a:spLocks noGrp="1"/>
          </p:cNvSpPr>
          <p:nvPr>
            <p:ph type="title"/>
          </p:nvPr>
        </p:nvSpPr>
        <p:spPr/>
        <p:txBody>
          <a:bodyPr/>
          <a:lstStyle/>
          <a:p>
            <a:r>
              <a:rPr lang="en-US" sz="1800" dirty="0">
                <a:effectLst/>
                <a:latin typeface="Times New Roman" panose="02020603050405020304" pitchFamily="18" charset="0"/>
                <a:ea typeface="Times New Roman" panose="02020603050405020304" pitchFamily="18" charset="0"/>
              </a:rPr>
              <a:t>Solution Value Proposition:</a:t>
            </a:r>
            <a:br>
              <a:rPr lang="en-IN" sz="1800" dirty="0">
                <a:effectLst/>
                <a:latin typeface="Times New Roman" panose="02020603050405020304" pitchFamily="18" charset="0"/>
                <a:ea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029C4CB5-200C-1B65-B9A0-1392E109315E}"/>
              </a:ext>
            </a:extLst>
          </p:cNvPr>
          <p:cNvSpPr>
            <a:spLocks noGrp="1"/>
          </p:cNvSpPr>
          <p:nvPr>
            <p:ph idx="1"/>
          </p:nvPr>
        </p:nvSpPr>
        <p:spPr/>
        <p:txBody>
          <a:bodyPr/>
          <a:lstStyle/>
          <a:p>
            <a:endParaRPr lang="en-US" dirty="0"/>
          </a:p>
        </p:txBody>
      </p:sp>
      <p:sp>
        <p:nvSpPr>
          <p:cNvPr id="7" name="Rounded Rectangle 6">
            <a:extLst>
              <a:ext uri="{FF2B5EF4-FFF2-40B4-BE49-F238E27FC236}">
                <a16:creationId xmlns:a16="http://schemas.microsoft.com/office/drawing/2014/main" id="{F00A0ADE-ED4E-478F-E439-B88E226A8CC6}"/>
              </a:ext>
            </a:extLst>
          </p:cNvPr>
          <p:cNvSpPr/>
          <p:nvPr/>
        </p:nvSpPr>
        <p:spPr>
          <a:xfrm>
            <a:off x="1071563" y="1825625"/>
            <a:ext cx="2386012" cy="43513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050" dirty="0">
                <a:effectLst/>
                <a:latin typeface="Times New Roman" panose="02020603050405020304" pitchFamily="18" charset="0"/>
                <a:ea typeface="Times New Roman" panose="02020603050405020304" pitchFamily="18" charset="0"/>
              </a:rPr>
              <a:t>Business </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Gain Competitive advantage</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Reliable Data driven insights</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Trusted partner to support future roadmap</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 </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Technology</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Legacy infrastructure with limited flexibility</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Limited standardization</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Need for new technology adaption</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Portal and infra to be able to Scaleup</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 </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User</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Need for Integrated User Experience for Stakeholders while accessing Web portals and mobile application</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 </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Operation</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Cost efficiency challenges</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Need for SLA with measures</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Need for deduped data to enable reporting</a:t>
            </a:r>
            <a:endParaRPr lang="en-IN" sz="1050" dirty="0">
              <a:effectLst/>
              <a:latin typeface="Times New Roman" panose="02020603050405020304" pitchFamily="18" charset="0"/>
              <a:ea typeface="Times New Roman" panose="02020603050405020304" pitchFamily="18" charset="0"/>
            </a:endParaRPr>
          </a:p>
          <a:p>
            <a:pPr algn="ctr"/>
            <a:endParaRPr lang="en-US" sz="1050" dirty="0"/>
          </a:p>
        </p:txBody>
      </p:sp>
      <p:sp>
        <p:nvSpPr>
          <p:cNvPr id="9" name="Rounded Rectangle 8">
            <a:extLst>
              <a:ext uri="{FF2B5EF4-FFF2-40B4-BE49-F238E27FC236}">
                <a16:creationId xmlns:a16="http://schemas.microsoft.com/office/drawing/2014/main" id="{59B05D20-E6BA-89C6-9BF9-D111CA4C9DE2}"/>
              </a:ext>
            </a:extLst>
          </p:cNvPr>
          <p:cNvSpPr/>
          <p:nvPr/>
        </p:nvSpPr>
        <p:spPr>
          <a:xfrm>
            <a:off x="4772026" y="1901825"/>
            <a:ext cx="2386012" cy="43513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050" dirty="0">
                <a:effectLst/>
                <a:latin typeface="Times New Roman" panose="02020603050405020304" pitchFamily="18" charset="0"/>
                <a:ea typeface="Times New Roman" panose="02020603050405020304" pitchFamily="18" charset="0"/>
              </a:rPr>
              <a:t>Who, When, Where, What</a:t>
            </a:r>
            <a:endParaRPr lang="en-IN" sz="1050" dirty="0">
              <a:effectLst/>
              <a:latin typeface="Times New Roman" panose="02020603050405020304" pitchFamily="18" charset="0"/>
              <a:ea typeface="Times New Roman" panose="02020603050405020304" pitchFamily="18" charset="0"/>
            </a:endParaRPr>
          </a:p>
          <a:p>
            <a:r>
              <a:rPr lang="en-GB" sz="1050" dirty="0">
                <a:effectLst/>
                <a:latin typeface="AppleSystemUIFont"/>
                <a:ea typeface="Aptos" panose="020B0004020202020204" pitchFamily="34" charset="0"/>
                <a:cs typeface="AppleSystemUIFont"/>
              </a:rPr>
              <a:t> </a:t>
            </a:r>
            <a:endParaRPr lang="en-IN" sz="1050" dirty="0">
              <a:effectLst/>
              <a:latin typeface="Times New Roman" panose="02020603050405020304" pitchFamily="18" charset="0"/>
              <a:ea typeface="Times New Roman" panose="02020603050405020304" pitchFamily="18" charset="0"/>
            </a:endParaRPr>
          </a:p>
          <a:p>
            <a:pPr lvl="0"/>
            <a:r>
              <a:rPr lang="en-GB" sz="1050" dirty="0">
                <a:effectLst/>
                <a:latin typeface="AppleSystemUIFont"/>
                <a:ea typeface="Aptos" panose="020B0004020202020204" pitchFamily="34" charset="0"/>
                <a:cs typeface="AppleSystemUIFont"/>
              </a:rPr>
              <a:t>  </a:t>
            </a:r>
            <a:r>
              <a:rPr lang="en-US" sz="1050" dirty="0">
                <a:effectLst/>
                <a:latin typeface="Times New Roman" panose="02020603050405020304" pitchFamily="18" charset="0"/>
                <a:ea typeface="Times New Roman" panose="02020603050405020304" pitchFamily="18" charset="0"/>
              </a:rPr>
              <a:t>Cognizant as your Trusted Partner to support your envisioned Transformational Roadmap</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  Implementing a Scalable state of the art Web -Portal, Mobile App with Chat Bot hosted in VPC</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  Implementation to conclude in 12Months and support to run in parallel for 4Y &amp; 9M</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  Having Integrated Tools across IT Infrastructure, ITSM, Network, Testing, </a:t>
            </a:r>
            <a:r>
              <a:rPr lang="en-US" sz="1050" dirty="0" err="1">
                <a:effectLst/>
                <a:latin typeface="Times New Roman" panose="02020603050405020304" pitchFamily="18" charset="0"/>
                <a:ea typeface="Times New Roman" panose="02020603050405020304" pitchFamily="18" charset="0"/>
              </a:rPr>
              <a:t>DevSecOps</a:t>
            </a:r>
            <a:r>
              <a:rPr lang="en-US" sz="1050" dirty="0">
                <a:effectLst/>
                <a:latin typeface="Times New Roman" panose="02020603050405020304" pitchFamily="18" charset="0"/>
                <a:ea typeface="Times New Roman" panose="02020603050405020304" pitchFamily="18" charset="0"/>
              </a:rPr>
              <a:t> &amp; Monitoring &amp; management</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  Streamlined Governance, with Ownership and accountability during the Support Phase</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  Enrich business user experience while accessing Web Portal &amp; Mobile App with No disruption to existing services</a:t>
            </a:r>
            <a:endParaRPr lang="en-IN" sz="1050" dirty="0">
              <a:effectLst/>
              <a:latin typeface="Times New Roman" panose="02020603050405020304" pitchFamily="18" charset="0"/>
              <a:ea typeface="Times New Roman" panose="02020603050405020304" pitchFamily="18" charset="0"/>
            </a:endParaRPr>
          </a:p>
          <a:p>
            <a:pPr algn="ctr"/>
            <a:endParaRPr lang="en-US" sz="1050" dirty="0"/>
          </a:p>
        </p:txBody>
      </p:sp>
      <p:sp>
        <p:nvSpPr>
          <p:cNvPr id="10" name="Rounded Rectangle 9">
            <a:extLst>
              <a:ext uri="{FF2B5EF4-FFF2-40B4-BE49-F238E27FC236}">
                <a16:creationId xmlns:a16="http://schemas.microsoft.com/office/drawing/2014/main" id="{8692E654-38A1-D455-760C-A65B4C6A010F}"/>
              </a:ext>
            </a:extLst>
          </p:cNvPr>
          <p:cNvSpPr/>
          <p:nvPr/>
        </p:nvSpPr>
        <p:spPr>
          <a:xfrm>
            <a:off x="8062913" y="1901825"/>
            <a:ext cx="2386012" cy="43513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050" dirty="0">
                <a:effectLst/>
                <a:latin typeface="Times New Roman" panose="02020603050405020304" pitchFamily="18" charset="0"/>
                <a:ea typeface="Times New Roman" panose="02020603050405020304" pitchFamily="18" charset="0"/>
              </a:rPr>
              <a:t>How</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Agile &amp; Flexible Infrastructure</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Setup VPC in Google Cloud for DEV. Test, Prod &amp; DR with Active - Active DC &amp; DR replication </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Monitor and Manage Infrastructure &amp; Apps</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Setup of ITSM tool and integrate with Helpdesk (HD)</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Setup ServiceDesk &amp; Helpdesk to support Infra &amp; Applications</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 </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Enhance User Experience</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Design and Implement a Web portal and Mobile App using suggested front &amp; backend technologies for the use cases aligned to Motor insurance </a:t>
            </a:r>
            <a:r>
              <a:rPr lang="en-US" sz="1050" dirty="0" err="1">
                <a:effectLst/>
                <a:latin typeface="Times New Roman" panose="02020603050405020304" pitchFamily="18" charset="0"/>
                <a:ea typeface="Times New Roman" panose="02020603050405020304" pitchFamily="18" charset="0"/>
              </a:rPr>
              <a:t>LoB</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The portal enables Chatbot with Live Agent functionality through GCP native API Mgmt. services</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 </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Standardized Data &amp; Improvise Reports</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Standardize and Migrate historical data and content to GCP native Data store</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Setup Google Analytics Suite to support Web Analytics needs</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 </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Stable &amp; Secure Operations</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  Co-creation of SLA's. OLA's &amp; KPI</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Simplified Operating model &amp; Governance with Ownership and accountability</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  24x7 HD &amp; SD for Web-portal &amp; Mobile App support catering to L1/2/3 support</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  Managed services for Infra &amp; Apps for 4Y&amp; 3M</a:t>
            </a:r>
            <a:endParaRPr lang="en-IN" sz="1050" dirty="0">
              <a:effectLst/>
              <a:latin typeface="Times New Roman" panose="02020603050405020304" pitchFamily="18" charset="0"/>
              <a:ea typeface="Times New Roman" panose="02020603050405020304" pitchFamily="18" charset="0"/>
            </a:endParaRPr>
          </a:p>
          <a:p>
            <a:pPr lvl="0"/>
            <a:r>
              <a:rPr lang="en-US" sz="1050" dirty="0">
                <a:effectLst/>
                <a:latin typeface="Times New Roman" panose="02020603050405020304" pitchFamily="18" charset="0"/>
                <a:ea typeface="Times New Roman" panose="02020603050405020304" pitchFamily="18" charset="0"/>
              </a:rPr>
              <a:t>starting from Phase 1 - Go-LIVE</a:t>
            </a:r>
            <a:endParaRPr lang="en-IN" sz="1050" dirty="0">
              <a:effectLst/>
              <a:latin typeface="Times New Roman" panose="02020603050405020304" pitchFamily="18" charset="0"/>
              <a:ea typeface="Times New Roman" panose="02020603050405020304" pitchFamily="18" charset="0"/>
            </a:endParaRPr>
          </a:p>
          <a:p>
            <a:pPr algn="ctr"/>
            <a:endParaRPr lang="en-US" sz="1050" dirty="0"/>
          </a:p>
        </p:txBody>
      </p:sp>
    </p:spTree>
    <p:extLst>
      <p:ext uri="{BB962C8B-B14F-4D97-AF65-F5344CB8AC3E}">
        <p14:creationId xmlns:p14="http://schemas.microsoft.com/office/powerpoint/2010/main" val="861995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828B-575F-1706-A7A2-156C3FB986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0CA7E0-23AC-E45D-1048-03CCED2524B1}"/>
              </a:ext>
            </a:extLst>
          </p:cNvPr>
          <p:cNvSpPr>
            <a:spLocks noGrp="1"/>
          </p:cNvSpPr>
          <p:nvPr>
            <p:ph idx="1"/>
          </p:nvPr>
        </p:nvSpPr>
        <p:spPr/>
        <p:txBody>
          <a:bodyPr>
            <a:normAutofit fontScale="25000" lnSpcReduction="20000"/>
          </a:bodyPr>
          <a:lstStyle/>
          <a:p>
            <a:r>
              <a:rPr lang="en-IN" dirty="0">
                <a:effectLst/>
                <a:latin typeface="Helvetica Neue" panose="02000503000000020004" pitchFamily="2" charset="0"/>
              </a:rPr>
              <a:t>Current Mode of Operation (CMO)</a:t>
            </a:r>
          </a:p>
          <a:p>
            <a:pPr>
              <a:buFont typeface="Arial" panose="020B0604020202020204" pitchFamily="34" charset="0"/>
              <a:buChar char="•"/>
            </a:pPr>
            <a:r>
              <a:rPr lang="en-IN" dirty="0">
                <a:effectLst/>
                <a:latin typeface="Helvetica Neue" panose="02000503000000020004" pitchFamily="2" charset="0"/>
              </a:rPr>
              <a:t>  Infrastructure built on</a:t>
            </a:r>
            <a:br>
              <a:rPr lang="en-IN" dirty="0">
                <a:effectLst/>
                <a:latin typeface="Helvetica Neue" panose="02000503000000020004" pitchFamily="2" charset="0"/>
              </a:rPr>
            </a:br>
            <a:r>
              <a:rPr lang="en-IN" dirty="0">
                <a:effectLst/>
                <a:latin typeface="Helvetica Neue" panose="02000503000000020004" pitchFamily="2" charset="0"/>
              </a:rPr>
              <a:t>Legacy Architecture and Standards leading to limited flexibility</a:t>
            </a:r>
          </a:p>
          <a:p>
            <a:pPr>
              <a:buFont typeface="Arial" panose="020B0604020202020204" pitchFamily="34" charset="0"/>
              <a:buChar char="•"/>
            </a:pPr>
            <a:r>
              <a:rPr lang="en-IN" dirty="0">
                <a:effectLst/>
                <a:latin typeface="Helvetica Neue" panose="02000503000000020004" pitchFamily="2" charset="0"/>
              </a:rPr>
              <a:t>  Stability issues due to traffic and transactions</a:t>
            </a:r>
          </a:p>
          <a:p>
            <a:pPr>
              <a:buFont typeface="Arial" panose="020B0604020202020204" pitchFamily="34" charset="0"/>
              <a:buChar char="•"/>
            </a:pPr>
            <a:r>
              <a:rPr lang="en-IN" dirty="0">
                <a:effectLst/>
                <a:latin typeface="Helvetica Neue" panose="02000503000000020004" pitchFamily="2" charset="0"/>
              </a:rPr>
              <a:t>  Challenges to integrate with external systems</a:t>
            </a:r>
          </a:p>
          <a:p>
            <a:pPr>
              <a:buFont typeface="Arial" panose="020B0604020202020204" pitchFamily="34" charset="0"/>
              <a:buChar char="•"/>
            </a:pPr>
            <a:r>
              <a:rPr lang="en-IN" dirty="0">
                <a:effectLst/>
                <a:latin typeface="Helvetica Neue" panose="02000503000000020004" pitchFamily="2" charset="0"/>
              </a:rPr>
              <a:t>  Security &amp; Compliance to adhere to current</a:t>
            </a:r>
            <a:br>
              <a:rPr lang="en-IN" dirty="0">
                <a:effectLst/>
                <a:latin typeface="Helvetica Neue" panose="02000503000000020004" pitchFamily="2" charset="0"/>
              </a:rPr>
            </a:br>
            <a:r>
              <a:rPr lang="en-IN" dirty="0">
                <a:effectLst/>
                <a:latin typeface="Helvetica Neue" panose="02000503000000020004" pitchFamily="2" charset="0"/>
              </a:rPr>
              <a:t>Global standards</a:t>
            </a:r>
          </a:p>
          <a:p>
            <a:pPr>
              <a:buFont typeface="Arial" panose="020B0604020202020204" pitchFamily="34" charset="0"/>
              <a:buChar char="•"/>
            </a:pPr>
            <a:r>
              <a:rPr lang="en-IN" dirty="0">
                <a:effectLst/>
                <a:latin typeface="Helvetica Neue" panose="02000503000000020004" pitchFamily="2" charset="0"/>
              </a:rPr>
              <a:t>  Limited electronic presence and non-persona based web-portal &amp; mobile apps</a:t>
            </a:r>
          </a:p>
          <a:p>
            <a:pPr>
              <a:buFont typeface="Arial" panose="020B0604020202020204" pitchFamily="34" charset="0"/>
              <a:buChar char="•"/>
            </a:pPr>
            <a:r>
              <a:rPr lang="en-IN" dirty="0">
                <a:effectLst/>
                <a:latin typeface="Helvetica Neue" panose="02000503000000020004" pitchFamily="2" charset="0"/>
              </a:rPr>
              <a:t>  Interoperability between devices</a:t>
            </a:r>
          </a:p>
          <a:p>
            <a:br>
              <a:rPr lang="en-IN" dirty="0">
                <a:effectLst/>
                <a:latin typeface="Helvetica Neue" panose="02000503000000020004" pitchFamily="2" charset="0"/>
              </a:rPr>
            </a:br>
            <a:endParaRPr lang="en-IN" dirty="0">
              <a:effectLst/>
              <a:latin typeface="Helvetica Neue" panose="02000503000000020004" pitchFamily="2" charset="0"/>
            </a:endParaRPr>
          </a:p>
          <a:p>
            <a:r>
              <a:rPr lang="en-IN" dirty="0">
                <a:effectLst/>
                <a:latin typeface="Helvetica Neue" panose="02000503000000020004" pitchFamily="2" charset="0"/>
              </a:rPr>
              <a:t>Initiate</a:t>
            </a:r>
          </a:p>
          <a:p>
            <a:r>
              <a:rPr lang="en-IN" dirty="0">
                <a:effectLst/>
                <a:latin typeface="Helvetica Neue" panose="02000503000000020004" pitchFamily="2" charset="0"/>
              </a:rPr>
              <a:t> Due diligence &amp; Kick off</a:t>
            </a:r>
          </a:p>
          <a:p>
            <a:r>
              <a:rPr lang="en-IN" dirty="0">
                <a:effectLst/>
                <a:latin typeface="Helvetica Neue" panose="02000503000000020004" pitchFamily="2" charset="0"/>
              </a:rPr>
              <a:t>Stakeholder Identification</a:t>
            </a:r>
          </a:p>
          <a:p>
            <a:r>
              <a:rPr lang="en-IN" dirty="0">
                <a:effectLst/>
                <a:latin typeface="Helvetica Neue" panose="02000503000000020004" pitchFamily="2" charset="0"/>
              </a:rPr>
              <a:t>Detailed system study</a:t>
            </a:r>
          </a:p>
          <a:p>
            <a:r>
              <a:rPr lang="en-IN" dirty="0">
                <a:effectLst/>
                <a:latin typeface="Helvetica Neue" panose="02000503000000020004" pitchFamily="2" charset="0"/>
              </a:rPr>
              <a:t>Validation of list of activities, scope, duration for each activity &amp; guiding principles</a:t>
            </a:r>
          </a:p>
          <a:p>
            <a:r>
              <a:rPr lang="en-IN" dirty="0">
                <a:effectLst/>
                <a:latin typeface="Helvetica Neue" panose="02000503000000020004" pitchFamily="2" charset="0"/>
              </a:rPr>
              <a:t>Schedule workshop and review &amp; examine AS-IS process documentation</a:t>
            </a:r>
          </a:p>
          <a:p>
            <a:r>
              <a:rPr lang="en-IN" dirty="0">
                <a:effectLst/>
                <a:latin typeface="Helvetica Neue" panose="02000503000000020004" pitchFamily="2" charset="0"/>
              </a:rPr>
              <a:t>Submission of detailed project plan, deployment plan document and Change Management document</a:t>
            </a:r>
          </a:p>
          <a:p>
            <a:br>
              <a:rPr lang="en-IN" dirty="0">
                <a:effectLst/>
                <a:latin typeface="Helvetica Neue" panose="02000503000000020004" pitchFamily="2" charset="0"/>
              </a:rPr>
            </a:br>
            <a:endParaRPr lang="en-IN" dirty="0">
              <a:effectLst/>
              <a:latin typeface="Helvetica Neue" panose="02000503000000020004" pitchFamily="2" charset="0"/>
            </a:endParaRPr>
          </a:p>
          <a:p>
            <a:r>
              <a:rPr lang="en-IN" dirty="0">
                <a:effectLst/>
                <a:latin typeface="Helvetica Neue" panose="02000503000000020004" pitchFamily="2" charset="0"/>
              </a:rPr>
              <a:t>Ideate</a:t>
            </a:r>
          </a:p>
          <a:p>
            <a:r>
              <a:rPr lang="en-IN" dirty="0">
                <a:effectLst/>
                <a:latin typeface="Helvetica Neue" panose="02000503000000020004" pitchFamily="2" charset="0"/>
              </a:rPr>
              <a:t>Conduct stakeholder Interviews</a:t>
            </a:r>
          </a:p>
          <a:p>
            <a:r>
              <a:rPr lang="en-IN" dirty="0">
                <a:effectLst/>
                <a:latin typeface="Helvetica Neue" panose="02000503000000020004" pitchFamily="2" charset="0"/>
              </a:rPr>
              <a:t>Reaffirm Business &amp; functional requirements</a:t>
            </a:r>
          </a:p>
          <a:p>
            <a:r>
              <a:rPr lang="en-IN" dirty="0" err="1">
                <a:effectLst/>
                <a:latin typeface="Helvetica Neue" panose="02000503000000020004" pitchFamily="2" charset="0"/>
              </a:rPr>
              <a:t>Analyze</a:t>
            </a:r>
            <a:r>
              <a:rPr lang="en-IN" dirty="0">
                <a:effectLst/>
                <a:latin typeface="Helvetica Neue" panose="02000503000000020004" pitchFamily="2" charset="0"/>
              </a:rPr>
              <a:t> proposed  architecture against requirements</a:t>
            </a:r>
          </a:p>
          <a:p>
            <a:r>
              <a:rPr lang="en-IN" dirty="0">
                <a:effectLst/>
                <a:latin typeface="Helvetica Neue" panose="02000503000000020004" pitchFamily="2" charset="0"/>
              </a:rPr>
              <a:t>Detail SRS Document, USE cases and Activity diagram</a:t>
            </a:r>
          </a:p>
          <a:p>
            <a:r>
              <a:rPr lang="en-IN" dirty="0">
                <a:effectLst/>
                <a:latin typeface="Helvetica Neue" panose="02000503000000020004" pitchFamily="2" charset="0"/>
              </a:rPr>
              <a:t>Create HLD &amp; LLD for the proposed architecture</a:t>
            </a:r>
          </a:p>
          <a:p>
            <a:r>
              <a:rPr lang="en-IN" dirty="0">
                <a:effectLst/>
                <a:latin typeface="Helvetica Neue" panose="02000503000000020004" pitchFamily="2" charset="0"/>
              </a:rPr>
              <a:t>Define key integrations points, system requirements and close architectural gaps</a:t>
            </a:r>
          </a:p>
          <a:p>
            <a:br>
              <a:rPr lang="en-IN" dirty="0">
                <a:effectLst/>
                <a:latin typeface="Helvetica Neue" panose="02000503000000020004" pitchFamily="2" charset="0"/>
              </a:rPr>
            </a:br>
            <a:endParaRPr lang="en-IN" dirty="0">
              <a:effectLst/>
              <a:latin typeface="Helvetica Neue" panose="02000503000000020004" pitchFamily="2" charset="0"/>
            </a:endParaRPr>
          </a:p>
          <a:p>
            <a:br>
              <a:rPr lang="en-IN" dirty="0">
                <a:effectLst/>
                <a:latin typeface="Helvetica Neue" panose="02000503000000020004" pitchFamily="2" charset="0"/>
              </a:rPr>
            </a:br>
            <a:endParaRPr lang="en-IN" dirty="0">
              <a:effectLst/>
              <a:latin typeface="Helvetica Neue" panose="02000503000000020004" pitchFamily="2" charset="0"/>
            </a:endParaRPr>
          </a:p>
          <a:p>
            <a:r>
              <a:rPr lang="en-IN" dirty="0">
                <a:effectLst/>
                <a:latin typeface="Helvetica Neue" panose="02000503000000020004" pitchFamily="2" charset="0"/>
              </a:rPr>
              <a:t>Establish</a:t>
            </a:r>
          </a:p>
          <a:p>
            <a:r>
              <a:rPr lang="en-IN" dirty="0">
                <a:effectLst/>
                <a:latin typeface="Helvetica Neue" panose="02000503000000020004" pitchFamily="2" charset="0"/>
              </a:rPr>
              <a:t>Setup VPC in Google Cloud for DEV, Test, Prod, &amp; DR with Active -Active DC &amp; DR replication</a:t>
            </a:r>
          </a:p>
          <a:p>
            <a:r>
              <a:rPr lang="en-IN" dirty="0">
                <a:effectLst/>
                <a:latin typeface="Helvetica Neue" panose="02000503000000020004" pitchFamily="2" charset="0"/>
              </a:rPr>
              <a:t>Setup Monitoring tools for Infra &amp; Apps</a:t>
            </a:r>
          </a:p>
          <a:p>
            <a:r>
              <a:rPr lang="en-IN" dirty="0">
                <a:effectLst/>
                <a:latin typeface="Helvetica Neue" panose="02000503000000020004" pitchFamily="2" charset="0"/>
              </a:rPr>
              <a:t>Setup of ITSM and integrate with SD, HD, Monitoring tools and enable workflows</a:t>
            </a:r>
          </a:p>
          <a:p>
            <a:r>
              <a:rPr lang="en-IN" dirty="0">
                <a:effectLst/>
                <a:latin typeface="Helvetica Neue" panose="02000503000000020004" pitchFamily="2" charset="0"/>
              </a:rPr>
              <a:t>Setup API gateway &amp; BPM tool to manage API's and workflows</a:t>
            </a:r>
          </a:p>
          <a:p>
            <a:r>
              <a:rPr lang="en-IN" dirty="0">
                <a:effectLst/>
                <a:latin typeface="Helvetica Neue" panose="02000503000000020004" pitchFamily="2" charset="0"/>
              </a:rPr>
              <a:t>Enable Network services to support Migration and implement Security for application </a:t>
            </a:r>
          </a:p>
          <a:p>
            <a:br>
              <a:rPr lang="en-IN" dirty="0">
                <a:effectLst/>
                <a:latin typeface="Helvetica Neue" panose="02000503000000020004" pitchFamily="2" charset="0"/>
              </a:rPr>
            </a:br>
            <a:endParaRPr lang="en-IN" dirty="0">
              <a:effectLst/>
              <a:latin typeface="Helvetica Neue" panose="02000503000000020004" pitchFamily="2" charset="0"/>
            </a:endParaRPr>
          </a:p>
          <a:p>
            <a:br>
              <a:rPr lang="en-IN" dirty="0">
                <a:effectLst/>
                <a:latin typeface="Helvetica Neue" panose="02000503000000020004" pitchFamily="2" charset="0"/>
              </a:rPr>
            </a:br>
            <a:endParaRPr lang="en-IN" dirty="0">
              <a:effectLst/>
              <a:latin typeface="Helvetica Neue" panose="02000503000000020004" pitchFamily="2" charset="0"/>
            </a:endParaRPr>
          </a:p>
          <a:p>
            <a:r>
              <a:rPr lang="en-IN" dirty="0">
                <a:effectLst/>
                <a:latin typeface="Helvetica Neue" panose="02000503000000020004" pitchFamily="2" charset="0"/>
              </a:rPr>
              <a:t>Enable</a:t>
            </a:r>
          </a:p>
          <a:p>
            <a:r>
              <a:rPr lang="en-IN" dirty="0">
                <a:effectLst/>
                <a:latin typeface="Helvetica Neue" panose="02000503000000020004" pitchFamily="2" charset="0"/>
              </a:rPr>
              <a:t>Develop the Wb portal using Angular, React, node </a:t>
            </a:r>
            <a:r>
              <a:rPr lang="en-IN" dirty="0" err="1">
                <a:effectLst/>
                <a:latin typeface="Helvetica Neue" panose="02000503000000020004" pitchFamily="2" charset="0"/>
              </a:rPr>
              <a:t>js</a:t>
            </a:r>
            <a:r>
              <a:rPr lang="en-IN" dirty="0">
                <a:effectLst/>
                <a:latin typeface="Helvetica Neue" panose="02000503000000020004" pitchFamily="2" charset="0"/>
              </a:rPr>
              <a:t>, for Motor </a:t>
            </a:r>
            <a:r>
              <a:rPr lang="en-IN" dirty="0" err="1">
                <a:effectLst/>
                <a:latin typeface="Helvetica Neue" panose="02000503000000020004" pitchFamily="2" charset="0"/>
              </a:rPr>
              <a:t>LoB</a:t>
            </a:r>
            <a:endParaRPr lang="en-IN" dirty="0">
              <a:effectLst/>
              <a:latin typeface="Helvetica Neue" panose="02000503000000020004" pitchFamily="2" charset="0"/>
            </a:endParaRPr>
          </a:p>
          <a:p>
            <a:r>
              <a:rPr lang="en-IN" dirty="0">
                <a:effectLst/>
                <a:latin typeface="Helvetica Neue" panose="02000503000000020004" pitchFamily="2" charset="0"/>
              </a:rPr>
              <a:t> Build Chatbot with Live agent functionality and integrated with Portal through API's</a:t>
            </a:r>
            <a:br>
              <a:rPr lang="en-IN" dirty="0">
                <a:effectLst/>
                <a:latin typeface="Helvetica Neue" panose="02000503000000020004" pitchFamily="2" charset="0"/>
              </a:rPr>
            </a:br>
            <a:r>
              <a:rPr lang="en-IN" dirty="0">
                <a:effectLst/>
                <a:latin typeface="Helvetica Neue" panose="02000503000000020004" pitchFamily="2" charset="0"/>
              </a:rPr>
              <a:t>Setup Google Analytics for Web Analytics reports and Migrate</a:t>
            </a:r>
            <a:br>
              <a:rPr lang="en-IN" dirty="0">
                <a:effectLst/>
                <a:latin typeface="Helvetica Neue" panose="02000503000000020004" pitchFamily="2" charset="0"/>
              </a:rPr>
            </a:br>
            <a:r>
              <a:rPr lang="en-IN" dirty="0">
                <a:effectLst/>
                <a:latin typeface="Helvetica Neue" panose="02000503000000020004" pitchFamily="2" charset="0"/>
              </a:rPr>
              <a:t>8GB of Content &amp; 500GB of historical Data to GCP native data store</a:t>
            </a:r>
            <a:br>
              <a:rPr lang="en-IN" dirty="0">
                <a:effectLst/>
                <a:latin typeface="Helvetica Neue" panose="02000503000000020004" pitchFamily="2" charset="0"/>
              </a:rPr>
            </a:br>
            <a:r>
              <a:rPr lang="en-IN" dirty="0">
                <a:effectLst/>
                <a:latin typeface="Helvetica Neue" panose="02000503000000020004" pitchFamily="2" charset="0"/>
              </a:rPr>
              <a:t>Establish 24x7 HD support and 8x7 SD support for L1/2/3 support for infra &amp;</a:t>
            </a:r>
          </a:p>
          <a:p>
            <a:br>
              <a:rPr lang="en-IN" dirty="0">
                <a:effectLst/>
                <a:latin typeface="Helvetica Neue" panose="02000503000000020004" pitchFamily="2" charset="0"/>
              </a:rPr>
            </a:br>
            <a:endParaRPr lang="en-IN" dirty="0">
              <a:effectLst/>
              <a:latin typeface="Helvetica Neue" panose="02000503000000020004" pitchFamily="2" charset="0"/>
            </a:endParaRPr>
          </a:p>
          <a:p>
            <a:r>
              <a:rPr lang="en-IN" dirty="0">
                <a:effectLst/>
                <a:latin typeface="Helvetica Neue" panose="02000503000000020004" pitchFamily="2" charset="0"/>
              </a:rPr>
              <a:t>Future Mode of</a:t>
            </a:r>
          </a:p>
          <a:p>
            <a:r>
              <a:rPr lang="en-IN" dirty="0">
                <a:effectLst/>
                <a:latin typeface="Helvetica Neue" panose="02000503000000020004" pitchFamily="2" charset="0"/>
              </a:rPr>
              <a:t>Operation (FMO)</a:t>
            </a:r>
          </a:p>
          <a:p>
            <a:r>
              <a:rPr lang="en-IN" dirty="0">
                <a:effectLst/>
                <a:latin typeface="Helvetica Neue" panose="02000503000000020004" pitchFamily="2" charset="0"/>
              </a:rPr>
              <a:t>Agile &amp; Flexible</a:t>
            </a:r>
            <a:br>
              <a:rPr lang="en-IN" dirty="0">
                <a:effectLst/>
                <a:latin typeface="Helvetica Neue" panose="02000503000000020004" pitchFamily="2" charset="0"/>
              </a:rPr>
            </a:br>
            <a:r>
              <a:rPr lang="en-IN" dirty="0">
                <a:effectLst/>
                <a:latin typeface="Helvetica Neue" panose="02000503000000020004" pitchFamily="2" charset="0"/>
              </a:rPr>
              <a:t>Infrastructure with 24x7 SD &amp; HD support</a:t>
            </a:r>
          </a:p>
          <a:p>
            <a:r>
              <a:rPr lang="en-IN" dirty="0">
                <a:effectLst/>
                <a:latin typeface="Helvetica Neue" panose="02000503000000020004" pitchFamily="2" charset="0"/>
              </a:rPr>
              <a:t>Enhanced User</a:t>
            </a:r>
            <a:br>
              <a:rPr lang="en-IN" dirty="0">
                <a:effectLst/>
                <a:latin typeface="Helvetica Neue" panose="02000503000000020004" pitchFamily="2" charset="0"/>
              </a:rPr>
            </a:br>
            <a:r>
              <a:rPr lang="en-IN" dirty="0">
                <a:effectLst/>
                <a:latin typeface="Helvetica Neue" panose="02000503000000020004" pitchFamily="2" charset="0"/>
              </a:rPr>
              <a:t>Experience thru Portal and Mobile App built on Opensource with Chatbot &amp; Live Agent interfaces</a:t>
            </a:r>
          </a:p>
          <a:p>
            <a:r>
              <a:rPr lang="en-IN" dirty="0">
                <a:effectLst/>
                <a:latin typeface="Helvetica Neue" panose="02000503000000020004" pitchFamily="2" charset="0"/>
              </a:rPr>
              <a:t>Standardized historical data to support Web Analytics &amp; Business needs</a:t>
            </a:r>
          </a:p>
          <a:p>
            <a:r>
              <a:rPr lang="en-IN" dirty="0">
                <a:effectLst/>
                <a:latin typeface="Helvetica Neue" panose="02000503000000020004" pitchFamily="2" charset="0"/>
              </a:rPr>
              <a:t>Managed Services for Infra &amp; Apps for 478 3M starting from Phase 1 - Go-LIVE</a:t>
            </a:r>
          </a:p>
          <a:p>
            <a:endParaRPr lang="en-US" dirty="0"/>
          </a:p>
        </p:txBody>
      </p:sp>
    </p:spTree>
    <p:extLst>
      <p:ext uri="{BB962C8B-B14F-4D97-AF65-F5344CB8AC3E}">
        <p14:creationId xmlns:p14="http://schemas.microsoft.com/office/powerpoint/2010/main" val="2157553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36C2-842A-CDDA-487A-E3D74DA769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8BAF17-FB8B-4C22-087F-C6DCF5EEE0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1076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0D42-A870-48D9-95F2-3AC5AB566AB4}"/>
              </a:ext>
            </a:extLst>
          </p:cNvPr>
          <p:cNvSpPr>
            <a:spLocks noGrp="1"/>
          </p:cNvSpPr>
          <p:nvPr>
            <p:ph type="title"/>
          </p:nvPr>
        </p:nvSpPr>
        <p:spPr/>
        <p:txBody>
          <a:bodyPr/>
          <a:lstStyle/>
          <a:p>
            <a:r>
              <a:rPr lang="en-US" dirty="0"/>
              <a:t>About Client</a:t>
            </a:r>
          </a:p>
        </p:txBody>
      </p:sp>
      <p:sp>
        <p:nvSpPr>
          <p:cNvPr id="3" name="Content Placeholder 2">
            <a:extLst>
              <a:ext uri="{FF2B5EF4-FFF2-40B4-BE49-F238E27FC236}">
                <a16:creationId xmlns:a16="http://schemas.microsoft.com/office/drawing/2014/main" id="{010F6CE6-E293-4F3A-9AEB-0AE6C30181E9}"/>
              </a:ext>
            </a:extLst>
          </p:cNvPr>
          <p:cNvSpPr>
            <a:spLocks noGrp="1"/>
          </p:cNvSpPr>
          <p:nvPr>
            <p:ph idx="1"/>
          </p:nvPr>
        </p:nvSpPr>
        <p:spPr>
          <a:xfrm>
            <a:off x="909222" y="1690688"/>
            <a:ext cx="10515600" cy="4351338"/>
          </a:xfrm>
        </p:spPr>
        <p:txBody>
          <a:bodyPr>
            <a:normAutofit/>
          </a:bodyPr>
          <a:lstStyle/>
          <a:p>
            <a:pPr marL="0" marR="0" indent="0">
              <a:spcBef>
                <a:spcPts val="0"/>
              </a:spcBef>
              <a:spcAft>
                <a:spcPts val="1200"/>
              </a:spcAft>
              <a:buNone/>
            </a:pPr>
            <a:r>
              <a:rPr lang="en-US" sz="1800" dirty="0">
                <a:solidFill>
                  <a:srgbClr val="2E2E2E"/>
                </a:solidFill>
                <a:effectLst/>
                <a:ea typeface="Times New Roman" panose="02020603050405020304" pitchFamily="18" charset="0"/>
              </a:rPr>
              <a:t>Unique Bank, a leading financial services group, operates across 28 markets. Unique Bank is APAC and EMEA centered commercial bank focused on harnessing the region’s long-term potential as the center of economic gravity shifts eastwards to Asia and Middle East</a:t>
            </a:r>
            <a:endParaRPr lang="en-US" sz="1800" dirty="0">
              <a:effectLst/>
              <a:ea typeface="Times New Roman" panose="02020603050405020304" pitchFamily="18" charset="0"/>
            </a:endParaRPr>
          </a:p>
          <a:p>
            <a:pPr marL="0" marR="0" indent="0" algn="l">
              <a:spcBef>
                <a:spcPts val="0"/>
              </a:spcBef>
              <a:spcAft>
                <a:spcPts val="1200"/>
              </a:spcAft>
              <a:buNone/>
            </a:pPr>
            <a:r>
              <a:rPr lang="en-US" sz="1800" dirty="0">
                <a:solidFill>
                  <a:srgbClr val="2E2E2E"/>
                </a:solidFill>
                <a:effectLst/>
                <a:ea typeface="Times New Roman" panose="02020603050405020304" pitchFamily="18" charset="0"/>
              </a:rPr>
              <a:t>A frontrunner in digital transformation, Unique Bank seek to deliver a new kind of banking that is so simple, seamless and invisible, that customers have more time to spend on the people or things they care about.</a:t>
            </a:r>
            <a:endParaRPr lang="en-US" sz="1800" dirty="0">
              <a:effectLst/>
              <a:ea typeface="Times New Roman" panose="02020603050405020304" pitchFamily="18" charset="0"/>
            </a:endParaRPr>
          </a:p>
          <a:p>
            <a:pPr marL="0" marR="0" indent="0" algn="l">
              <a:spcBef>
                <a:spcPts val="0"/>
              </a:spcBef>
              <a:spcAft>
                <a:spcPts val="1200"/>
              </a:spcAft>
              <a:buNone/>
            </a:pPr>
            <a:r>
              <a:rPr lang="en-US" sz="1800" dirty="0">
                <a:solidFill>
                  <a:srgbClr val="2E2E2E"/>
                </a:solidFill>
                <a:effectLst/>
                <a:ea typeface="Times New Roman" panose="02020603050405020304" pitchFamily="18" charset="0"/>
              </a:rPr>
              <a:t>At Unique Bank is a strong advocate of building a sustainable future. Working with partners, empower people to live larger than themselves. Unique Bank create avenues that encourage our customers to live socially conscious; establish platforms to help social entrepreneurs bring their ideas to life; and provide the next generation with opportunities to develop innovative solutions that address sustainability issues.</a:t>
            </a:r>
            <a:endParaRPr lang="en-US" sz="1800" dirty="0">
              <a:effectLst/>
              <a:ea typeface="Times New Roman" panose="02020603050405020304" pitchFamily="18" charset="0"/>
            </a:endParaRPr>
          </a:p>
          <a:p>
            <a:pPr marL="0" marR="0" indent="0" algn="l">
              <a:spcBef>
                <a:spcPts val="0"/>
              </a:spcBef>
              <a:spcAft>
                <a:spcPts val="1200"/>
              </a:spcAft>
              <a:buNone/>
            </a:pPr>
            <a:r>
              <a:rPr lang="en-US" sz="1800" dirty="0">
                <a:solidFill>
                  <a:srgbClr val="2E2E2E"/>
                </a:solidFill>
                <a:effectLst/>
                <a:ea typeface="Times New Roman" panose="02020603050405020304" pitchFamily="18" charset="0"/>
              </a:rPr>
              <a:t>Unique Bank is distinct from local or global players. As a leader in digital transformation, Unique Bank has the reach and sophistication to outcompete local lenders, and deep Asian and Middle East insights that distinguish us from global competitors. Unique Bank seek to intermediate trade and investment flows between Asia’s three key axes of growth – Southeast Asia, South Asia and Middle East – as well as participate in Asia’s and Middle East regions’ growing affluence. </a:t>
            </a:r>
            <a:endParaRPr lang="en-US" sz="1800" dirty="0">
              <a:effectLst/>
              <a:ea typeface="Times New Roman" panose="02020603050405020304" pitchFamily="18" charset="0"/>
            </a:endParaRPr>
          </a:p>
          <a:p>
            <a:pPr marL="0" marR="0" indent="0">
              <a:spcBef>
                <a:spcPts val="0"/>
              </a:spcBef>
              <a:spcAft>
                <a:spcPts val="0"/>
              </a:spcAft>
              <a:buNone/>
            </a:pPr>
            <a:endParaRPr lang="en-US" sz="1700" dirty="0"/>
          </a:p>
          <a:p>
            <a:pPr marL="0" marR="0" indent="0">
              <a:spcBef>
                <a:spcPts val="0"/>
              </a:spcBef>
              <a:spcAft>
                <a:spcPts val="0"/>
              </a:spcAft>
              <a:buNone/>
            </a:pPr>
            <a:endParaRPr lang="en-US" sz="1800" dirty="0">
              <a:ea typeface="Calibri" panose="020F0502020204030204" pitchFamily="34" charset="0"/>
            </a:endParaRPr>
          </a:p>
        </p:txBody>
      </p:sp>
    </p:spTree>
    <p:extLst>
      <p:ext uri="{BB962C8B-B14F-4D97-AF65-F5344CB8AC3E}">
        <p14:creationId xmlns:p14="http://schemas.microsoft.com/office/powerpoint/2010/main" val="313832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0D42-A870-48D9-95F2-3AC5AB566AB4}"/>
              </a:ext>
            </a:extLst>
          </p:cNvPr>
          <p:cNvSpPr>
            <a:spLocks noGrp="1"/>
          </p:cNvSpPr>
          <p:nvPr>
            <p:ph type="title"/>
          </p:nvPr>
        </p:nvSpPr>
        <p:spPr/>
        <p:txBody>
          <a:bodyPr/>
          <a:lstStyle/>
          <a:p>
            <a:r>
              <a:rPr lang="en-US"/>
              <a:t>Business Need / Challenge</a:t>
            </a:r>
          </a:p>
        </p:txBody>
      </p:sp>
      <p:sp>
        <p:nvSpPr>
          <p:cNvPr id="3" name="Content Placeholder 2">
            <a:extLst>
              <a:ext uri="{FF2B5EF4-FFF2-40B4-BE49-F238E27FC236}">
                <a16:creationId xmlns:a16="http://schemas.microsoft.com/office/drawing/2014/main" id="{010F6CE6-E293-4F3A-9AEB-0AE6C30181E9}"/>
              </a:ext>
            </a:extLst>
          </p:cNvPr>
          <p:cNvSpPr>
            <a:spLocks noGrp="1"/>
          </p:cNvSpPr>
          <p:nvPr>
            <p:ph idx="1"/>
          </p:nvPr>
        </p:nvSpPr>
        <p:spPr>
          <a:xfrm>
            <a:off x="581025" y="1473199"/>
            <a:ext cx="10515600" cy="5241926"/>
          </a:xfrm>
        </p:spPr>
        <p:txBody>
          <a:bodyPr>
            <a:normAutofit/>
          </a:bodyPr>
          <a:lstStyle/>
          <a:p>
            <a:pPr marL="0" marR="0" lvl="0" indent="0">
              <a:spcBef>
                <a:spcPts val="0"/>
              </a:spcBef>
              <a:spcAft>
                <a:spcPts val="0"/>
              </a:spcAft>
              <a:buNone/>
            </a:pPr>
            <a:endParaRPr lang="en-IN" sz="1800" dirty="0">
              <a:ea typeface="Times New Roman" panose="02020603050405020304" pitchFamily="18" charset="0"/>
            </a:endParaRPr>
          </a:p>
          <a:p>
            <a:pPr marR="0" indent="0" algn="just">
              <a:lnSpc>
                <a:spcPct val="115000"/>
              </a:lnSpc>
              <a:spcBef>
                <a:spcPts val="600"/>
              </a:spcBef>
              <a:spcAft>
                <a:spcPts val="0"/>
              </a:spcAft>
              <a:buNone/>
            </a:pPr>
            <a:r>
              <a:rPr lang="en-SG" sz="1800" dirty="0">
                <a:solidFill>
                  <a:srgbClr val="000000"/>
                </a:solidFill>
                <a:effectLst/>
                <a:ea typeface="Calibri" panose="020F0502020204030204" pitchFamily="34" charset="0"/>
                <a:cs typeface="Times New Roman" panose="02020603050405020304" pitchFamily="18" charset="0"/>
              </a:rPr>
              <a:t>Uniqu</a:t>
            </a:r>
            <a:r>
              <a:rPr lang="en-SG" sz="1800" dirty="0">
                <a:solidFill>
                  <a:srgbClr val="000000"/>
                </a:solidFill>
                <a:ea typeface="Calibri" panose="020F0502020204030204" pitchFamily="34" charset="0"/>
                <a:cs typeface="Times New Roman" panose="02020603050405020304" pitchFamily="18" charset="0"/>
              </a:rPr>
              <a:t>e Bank is looking </a:t>
            </a:r>
            <a:r>
              <a:rPr lang="en-SG" sz="1800" dirty="0">
                <a:solidFill>
                  <a:srgbClr val="000000"/>
                </a:solidFill>
                <a:effectLst/>
                <a:ea typeface="Calibri" panose="020F0502020204030204" pitchFamily="34" charset="0"/>
                <a:cs typeface="Times New Roman" panose="02020603050405020304" pitchFamily="18" charset="0"/>
              </a:rPr>
              <a:t>to build and deliver a sophisticated Next Generation Retail Internet Banking platform for multiple countries. Customers are happy and are used to the current Internet banking system which was developed with legacy technologies and commercially off the shelf products. However</a:t>
            </a:r>
            <a:r>
              <a:rPr lang="en-SG" sz="1800" dirty="0">
                <a:solidFill>
                  <a:srgbClr val="000000"/>
                </a:solidFill>
                <a:ea typeface="Calibri" panose="020F0502020204030204" pitchFamily="34" charset="0"/>
                <a:cs typeface="Times New Roman" panose="02020603050405020304" pitchFamily="18" charset="0"/>
              </a:rPr>
              <a:t>, </a:t>
            </a:r>
            <a:r>
              <a:rPr lang="en-SG" sz="1800" dirty="0">
                <a:solidFill>
                  <a:srgbClr val="000000"/>
                </a:solidFill>
                <a:effectLst/>
                <a:ea typeface="Calibri" panose="020F0502020204030204" pitchFamily="34" charset="0"/>
                <a:cs typeface="Times New Roman" panose="02020603050405020304" pitchFamily="18" charset="0"/>
              </a:rPr>
              <a:t>in line with Unique bank strategy to be leader in digital transformation</a:t>
            </a:r>
            <a:endParaRPr lang="en-US" sz="1800" dirty="0">
              <a:effectLst/>
              <a:ea typeface="Calibri" panose="020F0502020204030204" pitchFamily="34" charset="0"/>
              <a:cs typeface="Times New Roman" panose="02020603050405020304" pitchFamily="18" charset="0"/>
            </a:endParaRPr>
          </a:p>
          <a:p>
            <a:pPr marL="0" marR="0" lvl="0" indent="0">
              <a:spcBef>
                <a:spcPts val="0"/>
              </a:spcBef>
              <a:spcAft>
                <a:spcPts val="0"/>
              </a:spcAft>
              <a:buNone/>
            </a:pPr>
            <a:endParaRPr lang="en-US" sz="1800" dirty="0"/>
          </a:p>
          <a:p>
            <a:pPr marL="800100" marR="0" lvl="1" indent="-342900" algn="just">
              <a:lnSpc>
                <a:spcPct val="115000"/>
              </a:lnSpc>
              <a:spcBef>
                <a:spcPts val="600"/>
              </a:spcBef>
              <a:spcAft>
                <a:spcPts val="0"/>
              </a:spcAft>
              <a:buFont typeface="Symbol" panose="05050102010706020507" pitchFamily="18" charset="2"/>
              <a:buChar char=""/>
            </a:pPr>
            <a:r>
              <a:rPr lang="en-US" sz="1600" dirty="0">
                <a:solidFill>
                  <a:srgbClr val="000000"/>
                </a:solidFill>
                <a:cs typeface="Times New Roman" panose="02020603050405020304" pitchFamily="18" charset="0"/>
              </a:rPr>
              <a:t>Be the “Best in Class” for Retail Internet Banking </a:t>
            </a:r>
          </a:p>
          <a:p>
            <a:pPr marL="800100" lvl="1" indent="-342900" algn="just">
              <a:lnSpc>
                <a:spcPct val="115000"/>
              </a:lnSpc>
              <a:spcBef>
                <a:spcPts val="600"/>
              </a:spcBef>
              <a:buFont typeface="Symbol" panose="05050102010706020507" pitchFamily="18" charset="2"/>
              <a:buChar char=""/>
            </a:pPr>
            <a:r>
              <a:rPr lang="en-SG" sz="1600" dirty="0">
                <a:solidFill>
                  <a:srgbClr val="000000"/>
                </a:solidFill>
                <a:effectLst/>
                <a:ea typeface="Calibri" panose="020F0502020204030204" pitchFamily="34" charset="0"/>
                <a:cs typeface="Times New Roman" panose="02020603050405020304" pitchFamily="18" charset="0"/>
              </a:rPr>
              <a:t>A simple and extendable platform to easily add new features and products</a:t>
            </a:r>
            <a:endParaRPr lang="en-US" sz="1600" dirty="0">
              <a:effectLst/>
              <a:ea typeface="Calibri" panose="020F0502020204030204" pitchFamily="34" charset="0"/>
              <a:cs typeface="Times New Roman" panose="02020603050405020304" pitchFamily="18" charset="0"/>
            </a:endParaRPr>
          </a:p>
          <a:p>
            <a:pPr marL="800100" lvl="1" indent="-342900" algn="just">
              <a:lnSpc>
                <a:spcPct val="115000"/>
              </a:lnSpc>
              <a:spcBef>
                <a:spcPts val="600"/>
              </a:spcBef>
              <a:buFont typeface="Symbol" panose="05050102010706020507" pitchFamily="18" charset="2"/>
              <a:buChar char=""/>
            </a:pPr>
            <a:r>
              <a:rPr lang="en-SG" sz="1600" dirty="0">
                <a:solidFill>
                  <a:srgbClr val="000000"/>
                </a:solidFill>
                <a:effectLst/>
                <a:ea typeface="Calibri" panose="020F0502020204030204" pitchFamily="34" charset="0"/>
                <a:cs typeface="Times New Roman" panose="02020603050405020304" pitchFamily="18" charset="0"/>
              </a:rPr>
              <a:t>Responsive UI to support multiple device form-factors including tablets, phones, foldable displays.</a:t>
            </a:r>
            <a:endParaRPr lang="en-US" sz="1600" dirty="0">
              <a:effectLst/>
              <a:ea typeface="Calibri" panose="020F0502020204030204" pitchFamily="34" charset="0"/>
              <a:cs typeface="Times New Roman" panose="02020603050405020304" pitchFamily="18" charset="0"/>
            </a:endParaRPr>
          </a:p>
          <a:p>
            <a:pPr marL="800100" lvl="1" indent="-342900" algn="just">
              <a:lnSpc>
                <a:spcPct val="115000"/>
              </a:lnSpc>
              <a:spcBef>
                <a:spcPts val="600"/>
              </a:spcBef>
              <a:buFont typeface="Symbol" panose="05050102010706020507" pitchFamily="18" charset="2"/>
              <a:buChar char=""/>
            </a:pPr>
            <a:r>
              <a:rPr lang="en-SG" sz="1600" dirty="0">
                <a:solidFill>
                  <a:srgbClr val="000000"/>
                </a:solidFill>
                <a:effectLst/>
                <a:ea typeface="Calibri" panose="020F0502020204030204" pitchFamily="34" charset="0"/>
                <a:cs typeface="Times New Roman" panose="02020603050405020304" pitchFamily="18" charset="0"/>
              </a:rPr>
              <a:t>A simpler and integrated navigation</a:t>
            </a:r>
            <a:endParaRPr lang="en-US" sz="1600" dirty="0">
              <a:effectLst/>
              <a:ea typeface="Calibri" panose="020F0502020204030204" pitchFamily="34" charset="0"/>
              <a:cs typeface="Times New Roman" panose="02020603050405020304" pitchFamily="18" charset="0"/>
            </a:endParaRPr>
          </a:p>
          <a:p>
            <a:pPr marL="0" marR="0" lvl="0" indent="0">
              <a:spcBef>
                <a:spcPts val="0"/>
              </a:spcBef>
              <a:spcAft>
                <a:spcPts val="0"/>
              </a:spcAft>
              <a:buNone/>
            </a:pPr>
            <a:endParaRPr lang="en-US" sz="1800" dirty="0">
              <a:effectLst/>
              <a:ea typeface="Times New Roman" panose="02020603050405020304" pitchFamily="18" charset="0"/>
            </a:endParaRPr>
          </a:p>
          <a:p>
            <a:pPr marL="0" marR="0" lvl="0" indent="0">
              <a:spcBef>
                <a:spcPts val="0"/>
              </a:spcBef>
              <a:spcAft>
                <a:spcPts val="0"/>
              </a:spcAft>
              <a:buNone/>
            </a:pPr>
            <a:endParaRPr lang="en-US" sz="1800" dirty="0">
              <a:ea typeface="Times New Roman" panose="02020603050405020304" pitchFamily="18" charset="0"/>
            </a:endParaRPr>
          </a:p>
          <a:p>
            <a:pPr marL="0" marR="0" lvl="0" indent="0">
              <a:spcBef>
                <a:spcPts val="0"/>
              </a:spcBef>
              <a:spcAft>
                <a:spcPts val="0"/>
              </a:spcAft>
              <a:buNone/>
            </a:pPr>
            <a:endParaRPr lang="en-IN" sz="1800" dirty="0">
              <a:ea typeface="Times New Roman" panose="02020603050405020304" pitchFamily="18" charset="0"/>
            </a:endParaRPr>
          </a:p>
          <a:p>
            <a:pPr marL="0" marR="0" lvl="0" indent="0">
              <a:spcBef>
                <a:spcPts val="0"/>
              </a:spcBef>
              <a:spcAft>
                <a:spcPts val="0"/>
              </a:spcAft>
              <a:buNone/>
            </a:pPr>
            <a:endParaRPr lang="en-IN" sz="1800" dirty="0">
              <a:effectLst/>
              <a:ea typeface="Times New Roman" panose="02020603050405020304" pitchFamily="18" charset="0"/>
            </a:endParaRPr>
          </a:p>
          <a:p>
            <a:pPr marL="0" marR="0" indent="0">
              <a:spcBef>
                <a:spcPts val="0"/>
              </a:spcBef>
              <a:spcAft>
                <a:spcPts val="0"/>
              </a:spcAft>
              <a:buNone/>
            </a:pPr>
            <a:r>
              <a:rPr lang="en-IN" sz="1800" dirty="0">
                <a:solidFill>
                  <a:srgbClr val="404040"/>
                </a:solidFill>
                <a:effectLst/>
                <a:ea typeface="Calibri" panose="020F0502020204030204" pitchFamily="34" charset="0"/>
              </a:rPr>
              <a:t> </a:t>
            </a:r>
            <a:endParaRPr lang="en-US" sz="1800" dirty="0">
              <a:effectLst/>
              <a:ea typeface="Calibri" panose="020F0502020204030204" pitchFamily="34" charset="0"/>
            </a:endParaRPr>
          </a:p>
          <a:p>
            <a:pPr marL="0" marR="0" lvl="0" indent="0">
              <a:spcBef>
                <a:spcPts val="0"/>
              </a:spcBef>
              <a:spcAft>
                <a:spcPts val="0"/>
              </a:spcAft>
              <a:buNone/>
            </a:pPr>
            <a:endParaRPr lang="en-US" sz="1800" dirty="0">
              <a:effectLst/>
              <a:ea typeface="Calibri" panose="020F0502020204030204" pitchFamily="34" charset="0"/>
            </a:endParaRPr>
          </a:p>
          <a:p>
            <a:pPr marL="0" marR="0" indent="0">
              <a:spcBef>
                <a:spcPts val="0"/>
              </a:spcBef>
              <a:spcAft>
                <a:spcPts val="0"/>
              </a:spcAft>
              <a:buNone/>
            </a:pPr>
            <a:endParaRPr lang="en-US" sz="1800" dirty="0">
              <a:effectLst/>
              <a:ea typeface="Calibri" panose="020F0502020204030204" pitchFamily="34" charset="0"/>
            </a:endParaRPr>
          </a:p>
        </p:txBody>
      </p:sp>
    </p:spTree>
    <p:extLst>
      <p:ext uri="{BB962C8B-B14F-4D97-AF65-F5344CB8AC3E}">
        <p14:creationId xmlns:p14="http://schemas.microsoft.com/office/powerpoint/2010/main" val="265653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112F-F6B3-4079-85FF-DF7FB9F37808}"/>
              </a:ext>
            </a:extLst>
          </p:cNvPr>
          <p:cNvSpPr>
            <a:spLocks noGrp="1"/>
          </p:cNvSpPr>
          <p:nvPr>
            <p:ph type="title"/>
          </p:nvPr>
        </p:nvSpPr>
        <p:spPr/>
        <p:txBody>
          <a:bodyPr/>
          <a:lstStyle/>
          <a:p>
            <a:r>
              <a:rPr lang="en-US"/>
              <a:t>Ask from the client</a:t>
            </a:r>
          </a:p>
        </p:txBody>
      </p:sp>
      <p:sp>
        <p:nvSpPr>
          <p:cNvPr id="3" name="Content Placeholder 2">
            <a:extLst>
              <a:ext uri="{FF2B5EF4-FFF2-40B4-BE49-F238E27FC236}">
                <a16:creationId xmlns:a16="http://schemas.microsoft.com/office/drawing/2014/main" id="{808E7796-85C3-4808-9DE8-CC9870982D7F}"/>
              </a:ext>
            </a:extLst>
          </p:cNvPr>
          <p:cNvSpPr>
            <a:spLocks noGrp="1"/>
          </p:cNvSpPr>
          <p:nvPr>
            <p:ph idx="1"/>
          </p:nvPr>
        </p:nvSpPr>
        <p:spPr/>
        <p:txBody>
          <a:bodyPr>
            <a:normAutofit/>
          </a:bodyPr>
          <a:lstStyle/>
          <a:p>
            <a:r>
              <a:rPr lang="en-IN" sz="1800" dirty="0">
                <a:effectLst/>
                <a:ea typeface="Calibri" panose="020F0502020204030204" pitchFamily="34" charset="0"/>
              </a:rPr>
              <a:t>Client is seeking </a:t>
            </a:r>
            <a:r>
              <a:rPr lang="en-IN" sz="1800" dirty="0">
                <a:effectLst/>
                <a:ea typeface="Times New Roman" panose="02020603050405020304" pitchFamily="18" charset="0"/>
              </a:rPr>
              <a:t>to rewrite the internet banking platform with latest technologies and to update the product and provide compatibility to use the application in mobile devices. </a:t>
            </a:r>
          </a:p>
          <a:p>
            <a:r>
              <a:rPr lang="en-IN" sz="1800" dirty="0">
                <a:effectLst/>
                <a:ea typeface="Calibri" panose="020F0502020204030204" pitchFamily="34" charset="0"/>
              </a:rPr>
              <a:t>Looking to replace the existing commercially off the shelf product with custom software</a:t>
            </a:r>
          </a:p>
          <a:p>
            <a:r>
              <a:rPr lang="en-IN" sz="1800" dirty="0">
                <a:effectLst/>
                <a:ea typeface="Calibri" panose="020F0502020204030204" pitchFamily="34" charset="0"/>
              </a:rPr>
              <a:t>Build an appealing User Experience </a:t>
            </a:r>
          </a:p>
          <a:p>
            <a:r>
              <a:rPr lang="en-IN" sz="1800" dirty="0">
                <a:effectLst/>
                <a:ea typeface="Calibri" panose="020F0502020204030204" pitchFamily="34" charset="0"/>
              </a:rPr>
              <a:t>Take sufficient assumptions on the existing system to provide a Unique Banking experience to users, at the same time a pragmatic solution for this portal modernization project.</a:t>
            </a:r>
          </a:p>
          <a:p>
            <a:r>
              <a:rPr lang="en-IN" sz="1800" dirty="0"/>
              <a:t>Client would like to see MVP version and then add features and enhancements once they get a customer experience feedback</a:t>
            </a:r>
          </a:p>
          <a:p>
            <a:r>
              <a:rPr lang="en-US" sz="1800" dirty="0"/>
              <a:t>Migrating the existing users and data for last 3 years.</a:t>
            </a:r>
          </a:p>
          <a:p>
            <a:r>
              <a:rPr lang="en-US" sz="1800" dirty="0"/>
              <a:t>Speed/Performance to scale the system and response time is important for users</a:t>
            </a:r>
          </a:p>
          <a:p>
            <a:r>
              <a:rPr lang="en-IN" sz="1800" dirty="0"/>
              <a:t>Centralised authentication mechanism has to be implemented.</a:t>
            </a:r>
          </a:p>
        </p:txBody>
      </p:sp>
    </p:spTree>
    <p:extLst>
      <p:ext uri="{BB962C8B-B14F-4D97-AF65-F5344CB8AC3E}">
        <p14:creationId xmlns:p14="http://schemas.microsoft.com/office/powerpoint/2010/main" val="98407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F89A-DE3E-4D70-ACBD-3645E435365B}"/>
              </a:ext>
            </a:extLst>
          </p:cNvPr>
          <p:cNvSpPr>
            <a:spLocks noGrp="1"/>
          </p:cNvSpPr>
          <p:nvPr>
            <p:ph type="title"/>
          </p:nvPr>
        </p:nvSpPr>
        <p:spPr/>
        <p:txBody>
          <a:bodyPr/>
          <a:lstStyle/>
          <a:p>
            <a:r>
              <a:rPr lang="en-US" dirty="0"/>
              <a:t>Case study Expectations</a:t>
            </a:r>
          </a:p>
        </p:txBody>
      </p:sp>
      <p:sp>
        <p:nvSpPr>
          <p:cNvPr id="3" name="Content Placeholder 2">
            <a:extLst>
              <a:ext uri="{FF2B5EF4-FFF2-40B4-BE49-F238E27FC236}">
                <a16:creationId xmlns:a16="http://schemas.microsoft.com/office/drawing/2014/main" id="{015B2CE1-64DD-4CC7-ABC2-ABBE2FF4EA70}"/>
              </a:ext>
            </a:extLst>
          </p:cNvPr>
          <p:cNvSpPr>
            <a:spLocks noGrp="1"/>
          </p:cNvSpPr>
          <p:nvPr>
            <p:ph idx="1"/>
          </p:nvPr>
        </p:nvSpPr>
        <p:spPr/>
        <p:txBody>
          <a:bodyPr>
            <a:normAutofit/>
          </a:bodyPr>
          <a:lstStyle/>
          <a:p>
            <a:pPr marL="342900" marR="0" lvl="0" indent="-342900" algn="just">
              <a:lnSpc>
                <a:spcPct val="115000"/>
              </a:lnSpc>
              <a:spcBef>
                <a:spcPts val="600"/>
              </a:spcBef>
              <a:spcAft>
                <a:spcPts val="0"/>
              </a:spcAft>
              <a:buFont typeface="Symbol" panose="05050102010706020507" pitchFamily="18" charset="2"/>
              <a:buChar char=""/>
            </a:pPr>
            <a:r>
              <a:rPr lang="en-SG" sz="1800" dirty="0">
                <a:solidFill>
                  <a:srgbClr val="000000"/>
                </a:solidFill>
                <a:ea typeface="Calibri" panose="020F0502020204030204" pitchFamily="34" charset="0"/>
                <a:cs typeface="Times New Roman" panose="02020603050405020304" pitchFamily="18" charset="0"/>
              </a:rPr>
              <a:t>How this business challenge / Need can be converted to product (Ideation to MVP product)</a:t>
            </a:r>
            <a:endParaRPr lang="en-SG" sz="1800" dirty="0">
              <a:solidFill>
                <a:srgbClr val="000000"/>
              </a:solidFill>
              <a:effectLst/>
              <a:ea typeface="Calibri" panose="020F0502020204030204" pitchFamily="34" charset="0"/>
              <a:cs typeface="Times New Roman" panose="02020603050405020304" pitchFamily="18" charset="0"/>
            </a:endParaRPr>
          </a:p>
          <a:p>
            <a:pPr marL="342900" marR="0" lvl="0" indent="-342900" algn="just">
              <a:lnSpc>
                <a:spcPct val="115000"/>
              </a:lnSpc>
              <a:spcBef>
                <a:spcPts val="600"/>
              </a:spcBef>
              <a:spcAft>
                <a:spcPts val="0"/>
              </a:spcAft>
              <a:buFont typeface="Symbol" panose="05050102010706020507" pitchFamily="18" charset="2"/>
              <a:buChar char=""/>
            </a:pPr>
            <a:r>
              <a:rPr lang="en-SG" sz="1800" dirty="0">
                <a:solidFill>
                  <a:srgbClr val="000000"/>
                </a:solidFill>
                <a:effectLst/>
                <a:ea typeface="Calibri" panose="020F0502020204030204" pitchFamily="34" charset="0"/>
                <a:cs typeface="Times New Roman" panose="02020603050405020304" pitchFamily="18" charset="0"/>
              </a:rPr>
              <a:t>Solution Architecture </a:t>
            </a:r>
            <a:r>
              <a:rPr lang="en-SG" sz="1800" dirty="0">
                <a:solidFill>
                  <a:srgbClr val="000000"/>
                </a:solidFill>
                <a:ea typeface="Calibri" panose="020F0502020204030204" pitchFamily="34" charset="0"/>
                <a:cs typeface="Times New Roman" panose="02020603050405020304" pitchFamily="18" charset="0"/>
              </a:rPr>
              <a:t>i</a:t>
            </a:r>
            <a:r>
              <a:rPr lang="en-SG" sz="1800" dirty="0">
                <a:solidFill>
                  <a:srgbClr val="000000"/>
                </a:solidFill>
                <a:effectLst/>
                <a:ea typeface="Calibri" panose="020F0502020204030204" pitchFamily="34" charset="0"/>
                <a:cs typeface="Times New Roman" panose="02020603050405020304" pitchFamily="18" charset="0"/>
              </a:rPr>
              <a:t>ncluding technical architecture (both technical and deployment)</a:t>
            </a:r>
          </a:p>
          <a:p>
            <a:pPr marL="342900" marR="0" lvl="0" indent="-342900" algn="just">
              <a:lnSpc>
                <a:spcPct val="115000"/>
              </a:lnSpc>
              <a:spcBef>
                <a:spcPts val="600"/>
              </a:spcBef>
              <a:spcAft>
                <a:spcPts val="0"/>
              </a:spcAft>
              <a:buFont typeface="Symbol" panose="05050102010706020507" pitchFamily="18" charset="2"/>
              <a:buChar char=""/>
            </a:pPr>
            <a:r>
              <a:rPr lang="en-SG" sz="1800" dirty="0">
                <a:solidFill>
                  <a:srgbClr val="000000"/>
                </a:solidFill>
                <a:effectLst/>
                <a:ea typeface="Calibri" panose="020F0502020204030204" pitchFamily="34" charset="0"/>
                <a:cs typeface="Times New Roman" panose="02020603050405020304" pitchFamily="18" charset="0"/>
              </a:rPr>
              <a:t>How the proposed architecture will take care of NFRs and compliance needs as asked by client</a:t>
            </a:r>
          </a:p>
          <a:p>
            <a:pPr marL="342900" marR="0" lvl="0" indent="-342900" algn="just">
              <a:lnSpc>
                <a:spcPct val="115000"/>
              </a:lnSpc>
              <a:spcBef>
                <a:spcPts val="600"/>
              </a:spcBef>
              <a:spcAft>
                <a:spcPts val="0"/>
              </a:spcAft>
              <a:buFont typeface="Symbol" panose="05050102010706020507" pitchFamily="18" charset="2"/>
              <a:buChar char=""/>
            </a:pPr>
            <a:r>
              <a:rPr lang="en-SG" sz="1800" dirty="0">
                <a:solidFill>
                  <a:srgbClr val="000000"/>
                </a:solidFill>
                <a:ea typeface="Calibri" panose="020F0502020204030204" pitchFamily="34" charset="0"/>
                <a:cs typeface="Times New Roman" panose="02020603050405020304" pitchFamily="18" charset="0"/>
              </a:rPr>
              <a:t>Engineering practices to be followed including CICD to delivery high quality clean code</a:t>
            </a:r>
            <a:endParaRPr lang="en-SG" sz="1800" dirty="0">
              <a:solidFill>
                <a:srgbClr val="000000"/>
              </a:solidFill>
              <a:effectLst/>
              <a:ea typeface="Calibri" panose="020F0502020204030204" pitchFamily="34" charset="0"/>
              <a:cs typeface="Times New Roman" panose="02020603050405020304" pitchFamily="18" charset="0"/>
            </a:endParaRPr>
          </a:p>
          <a:p>
            <a:pPr marL="342900" marR="0" lvl="0" indent="-342900" algn="just">
              <a:lnSpc>
                <a:spcPct val="115000"/>
              </a:lnSpc>
              <a:spcBef>
                <a:spcPts val="600"/>
              </a:spcBef>
              <a:spcAft>
                <a:spcPts val="0"/>
              </a:spcAft>
              <a:buFont typeface="Symbol" panose="05050102010706020507" pitchFamily="18" charset="2"/>
              <a:buChar char=""/>
            </a:pPr>
            <a:r>
              <a:rPr lang="en-SG" sz="1800" dirty="0">
                <a:solidFill>
                  <a:srgbClr val="000000"/>
                </a:solidFill>
                <a:ea typeface="Calibri" panose="020F0502020204030204" pitchFamily="34" charset="0"/>
                <a:cs typeface="Times New Roman" panose="02020603050405020304" pitchFamily="18" charset="0"/>
              </a:rPr>
              <a:t>Development methodology suggested</a:t>
            </a:r>
          </a:p>
          <a:p>
            <a:pPr marL="342900" indent="-342900" algn="just">
              <a:lnSpc>
                <a:spcPct val="115000"/>
              </a:lnSpc>
              <a:spcBef>
                <a:spcPts val="600"/>
              </a:spcBef>
              <a:buFont typeface="Symbol" panose="05050102010706020507" pitchFamily="18" charset="2"/>
              <a:buChar char=""/>
            </a:pPr>
            <a:r>
              <a:rPr lang="en-SG" sz="1800" dirty="0">
                <a:solidFill>
                  <a:srgbClr val="000000"/>
                </a:solidFill>
                <a:effectLst/>
                <a:ea typeface="Calibri" panose="020F0502020204030204" pitchFamily="34" charset="0"/>
                <a:cs typeface="Times New Roman" panose="02020603050405020304" pitchFamily="18" charset="0"/>
              </a:rPr>
              <a:t>Test Strategies</a:t>
            </a:r>
            <a:endParaRPr lang="en-US" sz="1800" dirty="0">
              <a:effectLst/>
              <a:ea typeface="Calibri" panose="020F0502020204030204" pitchFamily="34" charset="0"/>
              <a:cs typeface="Times New Roman" panose="02020603050405020304" pitchFamily="18" charset="0"/>
            </a:endParaRPr>
          </a:p>
          <a:p>
            <a:pPr marL="342900" indent="-342900" algn="just">
              <a:lnSpc>
                <a:spcPct val="115000"/>
              </a:lnSpc>
              <a:spcBef>
                <a:spcPts val="600"/>
              </a:spcBef>
              <a:buFont typeface="Symbol" panose="05050102010706020507" pitchFamily="18" charset="2"/>
              <a:buChar char=""/>
            </a:pPr>
            <a:r>
              <a:rPr lang="en-SG" sz="1800" dirty="0">
                <a:solidFill>
                  <a:srgbClr val="000000"/>
                </a:solidFill>
                <a:effectLst/>
                <a:ea typeface="Calibri" panose="020F0502020204030204" pitchFamily="34" charset="0"/>
                <a:cs typeface="Times New Roman" panose="02020603050405020304" pitchFamily="18" charset="0"/>
              </a:rPr>
              <a:t>High level estimates, matching resource plan including </a:t>
            </a:r>
            <a:r>
              <a:rPr lang="en-SG" sz="1800" dirty="0" err="1">
                <a:solidFill>
                  <a:srgbClr val="000000"/>
                </a:solidFill>
                <a:effectLst/>
                <a:ea typeface="Calibri" panose="020F0502020204030204" pitchFamily="34" charset="0"/>
                <a:cs typeface="Times New Roman" panose="02020603050405020304" pitchFamily="18" charset="0"/>
              </a:rPr>
              <a:t>rampup</a:t>
            </a:r>
            <a:r>
              <a:rPr lang="en-SG" sz="1800" dirty="0">
                <a:solidFill>
                  <a:srgbClr val="000000"/>
                </a:solidFill>
                <a:effectLst/>
                <a:ea typeface="Calibri" panose="020F0502020204030204" pitchFamily="34" charset="0"/>
                <a:cs typeface="Times New Roman" panose="02020603050405020304" pitchFamily="18" charset="0"/>
              </a:rPr>
              <a:t> plan</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15000"/>
              </a:lnSpc>
              <a:spcBef>
                <a:spcPts val="600"/>
              </a:spcBef>
              <a:spcAft>
                <a:spcPts val="0"/>
              </a:spcAft>
              <a:buFont typeface="Symbol" panose="05050102010706020507" pitchFamily="18" charset="2"/>
              <a:buChar char=""/>
            </a:pPr>
            <a:r>
              <a:rPr lang="en-SG" sz="1800" dirty="0">
                <a:solidFill>
                  <a:srgbClr val="000000"/>
                </a:solidFill>
                <a:effectLst/>
                <a:ea typeface="Calibri" panose="020F0502020204030204" pitchFamily="34" charset="0"/>
                <a:cs typeface="Times New Roman" panose="02020603050405020304" pitchFamily="18" charset="0"/>
              </a:rPr>
              <a:t>Project governance Approach</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15000"/>
              </a:lnSpc>
              <a:spcBef>
                <a:spcPts val="600"/>
              </a:spcBef>
              <a:spcAft>
                <a:spcPts val="0"/>
              </a:spcAft>
              <a:buFont typeface="Symbol" panose="05050102010706020507" pitchFamily="18" charset="2"/>
              <a:buChar char=""/>
            </a:pPr>
            <a:r>
              <a:rPr lang="en-SG" sz="1800" dirty="0">
                <a:solidFill>
                  <a:srgbClr val="000000"/>
                </a:solidFill>
                <a:effectLst/>
                <a:ea typeface="Calibri" panose="020F0502020204030204" pitchFamily="34" charset="0"/>
                <a:cs typeface="Times New Roman" panose="02020603050405020304" pitchFamily="18" charset="0"/>
              </a:rPr>
              <a:t>Risks / Constraints / Dependencies</a:t>
            </a:r>
          </a:p>
          <a:p>
            <a:pPr marL="342900" marR="0" lvl="0" indent="-342900" algn="just">
              <a:lnSpc>
                <a:spcPct val="115000"/>
              </a:lnSpc>
              <a:spcBef>
                <a:spcPts val="600"/>
              </a:spcBef>
              <a:spcAft>
                <a:spcPts val="0"/>
              </a:spcAft>
              <a:buFont typeface="Symbol" panose="05050102010706020507" pitchFamily="18" charset="2"/>
              <a:buChar char=""/>
            </a:pPr>
            <a:r>
              <a:rPr lang="en-SG" sz="1800" dirty="0">
                <a:solidFill>
                  <a:srgbClr val="000000"/>
                </a:solidFill>
                <a:ea typeface="Calibri" panose="020F0502020204030204" pitchFamily="34" charset="0"/>
                <a:cs typeface="Times New Roman" panose="02020603050405020304" pitchFamily="18" charset="0"/>
              </a:rPr>
              <a:t>Assumptions made while developing the project proposal</a:t>
            </a:r>
            <a:endParaRPr lang="en-US" sz="1800" dirty="0">
              <a:solidFill>
                <a:srgbClr val="00000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252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F0C8-DAFE-88AB-20C1-08C114D255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D64FD1-FF90-5B53-6F58-6CA4B9B4AA6B}"/>
              </a:ext>
            </a:extLst>
          </p:cNvPr>
          <p:cNvSpPr>
            <a:spLocks noGrp="1"/>
          </p:cNvSpPr>
          <p:nvPr>
            <p:ph idx="1"/>
          </p:nvPr>
        </p:nvSpPr>
        <p:spPr/>
        <p:txBody>
          <a:bodyPr/>
          <a:lstStyle/>
          <a:p>
            <a:endParaRPr lang="en-US"/>
          </a:p>
        </p:txBody>
      </p:sp>
      <p:pic>
        <p:nvPicPr>
          <p:cNvPr id="1026" name="Picture 2" descr="Microservices adoption in BFSI">
            <a:extLst>
              <a:ext uri="{FF2B5EF4-FFF2-40B4-BE49-F238E27FC236}">
                <a16:creationId xmlns:a16="http://schemas.microsoft.com/office/drawing/2014/main" id="{681026EC-AEA7-6FFE-DBAD-C724EF3FE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0"/>
            <a:ext cx="12192000" cy="672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66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B8F2C3A-ADF0-01CA-3490-5801EC801D82}"/>
              </a:ext>
            </a:extLst>
          </p:cNvPr>
          <p:cNvCxnSpPr>
            <a:cxnSpLocks/>
          </p:cNvCxnSpPr>
          <p:nvPr/>
        </p:nvCxnSpPr>
        <p:spPr>
          <a:xfrm>
            <a:off x="2557463" y="828675"/>
            <a:ext cx="0" cy="5386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C491D48-A26A-AD0B-14F1-00036C995DA9}"/>
              </a:ext>
            </a:extLst>
          </p:cNvPr>
          <p:cNvCxnSpPr>
            <a:cxnSpLocks/>
          </p:cNvCxnSpPr>
          <p:nvPr/>
        </p:nvCxnSpPr>
        <p:spPr>
          <a:xfrm>
            <a:off x="9663896" y="828675"/>
            <a:ext cx="0" cy="5386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Graphic 16" descr="Smart Phone with solid fill">
            <a:extLst>
              <a:ext uri="{FF2B5EF4-FFF2-40B4-BE49-F238E27FC236}">
                <a16:creationId xmlns:a16="http://schemas.microsoft.com/office/drawing/2014/main" id="{5B6D2960-EDC5-030C-7E8E-D711064A21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147" y="1557337"/>
            <a:ext cx="914400" cy="914400"/>
          </a:xfrm>
          <a:prstGeom prst="rect">
            <a:avLst/>
          </a:prstGeom>
        </p:spPr>
      </p:pic>
      <p:pic>
        <p:nvPicPr>
          <p:cNvPr id="19" name="Graphic 18" descr="Laptop with solid fill">
            <a:extLst>
              <a:ext uri="{FF2B5EF4-FFF2-40B4-BE49-F238E27FC236}">
                <a16:creationId xmlns:a16="http://schemas.microsoft.com/office/drawing/2014/main" id="{05440A2B-F8D2-9324-EC72-B7463097EC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4147" y="3643313"/>
            <a:ext cx="914400" cy="914400"/>
          </a:xfrm>
          <a:prstGeom prst="rect">
            <a:avLst/>
          </a:prstGeom>
        </p:spPr>
      </p:pic>
      <p:sp>
        <p:nvSpPr>
          <p:cNvPr id="20" name="Rectangle 19">
            <a:extLst>
              <a:ext uri="{FF2B5EF4-FFF2-40B4-BE49-F238E27FC236}">
                <a16:creationId xmlns:a16="http://schemas.microsoft.com/office/drawing/2014/main" id="{464238E3-9C3C-5D01-722D-0921A883A778}"/>
              </a:ext>
            </a:extLst>
          </p:cNvPr>
          <p:cNvSpPr/>
          <p:nvPr/>
        </p:nvSpPr>
        <p:spPr>
          <a:xfrm>
            <a:off x="2986088" y="1557337"/>
            <a:ext cx="4043362" cy="2814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D681E1-4D08-6773-E1E1-D6E25FA52EAF}"/>
              </a:ext>
            </a:extLst>
          </p:cNvPr>
          <p:cNvSpPr/>
          <p:nvPr/>
        </p:nvSpPr>
        <p:spPr>
          <a:xfrm>
            <a:off x="2986087" y="4557732"/>
            <a:ext cx="6514703" cy="7143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2E257E-1E16-03AB-9C47-99C1E1C177AD}"/>
              </a:ext>
            </a:extLst>
          </p:cNvPr>
          <p:cNvSpPr/>
          <p:nvPr/>
        </p:nvSpPr>
        <p:spPr>
          <a:xfrm>
            <a:off x="7444180" y="1557337"/>
            <a:ext cx="2057399" cy="6072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DE895F8-1234-E5EB-F755-B55815C9EA46}"/>
              </a:ext>
            </a:extLst>
          </p:cNvPr>
          <p:cNvSpPr/>
          <p:nvPr/>
        </p:nvSpPr>
        <p:spPr>
          <a:xfrm>
            <a:off x="7443394" y="2285999"/>
            <a:ext cx="2057399" cy="6072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1F55B9-02C3-DDF4-042C-693E16E9B872}"/>
              </a:ext>
            </a:extLst>
          </p:cNvPr>
          <p:cNvSpPr/>
          <p:nvPr/>
        </p:nvSpPr>
        <p:spPr>
          <a:xfrm>
            <a:off x="7443395" y="3036104"/>
            <a:ext cx="2057399" cy="6072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4C6358-16F2-8370-0E5D-0F3D6268D5B2}"/>
              </a:ext>
            </a:extLst>
          </p:cNvPr>
          <p:cNvSpPr/>
          <p:nvPr/>
        </p:nvSpPr>
        <p:spPr>
          <a:xfrm>
            <a:off x="7464015" y="3764766"/>
            <a:ext cx="2057399" cy="6072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7EBE20F-8D61-1AE9-0419-87454A5CA2CA}"/>
              </a:ext>
            </a:extLst>
          </p:cNvPr>
          <p:cNvSpPr/>
          <p:nvPr/>
        </p:nvSpPr>
        <p:spPr>
          <a:xfrm>
            <a:off x="9914737" y="828675"/>
            <a:ext cx="2042302" cy="1828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C96D15-C481-C241-C480-2BCC15D11232}"/>
              </a:ext>
            </a:extLst>
          </p:cNvPr>
          <p:cNvSpPr/>
          <p:nvPr/>
        </p:nvSpPr>
        <p:spPr>
          <a:xfrm>
            <a:off x="9929413" y="2850365"/>
            <a:ext cx="2042302" cy="27931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23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CED9-92D2-F109-2947-C776F087BD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B7C6E1-BF26-E2F8-0829-6EB6D1AD3A84}"/>
              </a:ext>
            </a:extLst>
          </p:cNvPr>
          <p:cNvSpPr>
            <a:spLocks noGrp="1"/>
          </p:cNvSpPr>
          <p:nvPr>
            <p:ph idx="1"/>
          </p:nvPr>
        </p:nvSpPr>
        <p:spPr/>
        <p:txBody>
          <a:bodyPr>
            <a:normAutofit fontScale="85000" lnSpcReduction="20000"/>
          </a:bodyPr>
          <a:lstStyle/>
          <a:p>
            <a:r>
              <a:rPr lang="en-US" sz="1800" dirty="0">
                <a:effectLst/>
                <a:latin typeface="Times New Roman" panose="02020603050405020304" pitchFamily="18" charset="0"/>
                <a:ea typeface="Times New Roman" panose="02020603050405020304" pitchFamily="18" charset="0"/>
              </a:rPr>
              <a:t>Azure Kubernetes Service (AKS) for hosting containerized microservices, experience APIs, and integration APIs built on Spring Boot.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Angular App and Drupal CMS on AKS for web applications and content management.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Polyglot persistence using Azure SQL Database (PostgreSQL) / Azure Cosmos DB / Azure Blob Storage for flexible and scalable data storage solutions.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Azure API Management for securing, publishing, and analyzing APIs.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API Management Gateway for internal and external services integration.</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Azure Notification Hubs for push notifications.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Azure Service Bus or Event Grid for messaging and integration between microservices.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Azure Cache for Redis for caching data and improving performance.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Azure Key Vault for secrets and key management.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Android MPOS SDK integration with </a:t>
            </a:r>
            <a:r>
              <a:rPr lang="en-US" sz="1800" dirty="0" err="1">
                <a:effectLst/>
                <a:latin typeface="Times New Roman" panose="02020603050405020304" pitchFamily="18" charset="0"/>
                <a:ea typeface="Times New Roman" panose="02020603050405020304" pitchFamily="18" charset="0"/>
              </a:rPr>
              <a:t>Ezetap</a:t>
            </a:r>
            <a:r>
              <a:rPr lang="en-US" sz="1800" dirty="0">
                <a:effectLst/>
                <a:latin typeface="Times New Roman" panose="02020603050405020304" pitchFamily="18" charset="0"/>
                <a:ea typeface="Times New Roman" panose="02020603050405020304" pitchFamily="18" charset="0"/>
              </a:rPr>
              <a:t>, Yes Bank.</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Web and mobile app integration with Azure Application Insights for performance monitoring and analytics, and with third-party services like Twitter, Facebook, YouTube.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Azure Monitor and Azure Log Analytics (part of Azure Monitor) for application performance management (APM) and cloud resource monitoring.</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471642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8C3B-7867-3AEE-AC57-3637C3930DF7}"/>
              </a:ext>
            </a:extLst>
          </p:cNvPr>
          <p:cNvSpPr>
            <a:spLocks noGrp="1"/>
          </p:cNvSpPr>
          <p:nvPr>
            <p:ph type="title"/>
          </p:nvPr>
        </p:nvSpPr>
        <p:spPr/>
        <p:txBody>
          <a:bodyPr/>
          <a:lstStyle/>
          <a:p>
            <a:r>
              <a:rPr lang="en-US" sz="4400" dirty="0">
                <a:effectLst/>
                <a:latin typeface="Times New Roman" panose="02020603050405020304" pitchFamily="18" charset="0"/>
                <a:ea typeface="Times New Roman" panose="02020603050405020304" pitchFamily="18" charset="0"/>
              </a:rPr>
              <a:t>Overview of Unique Bank</a:t>
            </a:r>
            <a:br>
              <a:rPr lang="en-IN" sz="4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4170968-033E-9566-D228-7EFA08007E30}"/>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Global Presence: Operates across 28 markets, with a strong base in APAC and EMEA regions.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Strategic Regional Focus: Strategically positioned to capitalize shifting focus on emerging markets Asia and ME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Digital Transformation Leader: Recognized for being forefront of digital transformation in finance sector</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Commitment to Sustainability: Actively support social entrepreneur to develop innovative solution for sustainability challenges. </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967394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32745982E41043957FC0312FBE2BAE" ma:contentTypeVersion="6" ma:contentTypeDescription="Create a new document." ma:contentTypeScope="" ma:versionID="7b6d34abff5b1402009d31fa2fecf191">
  <xsd:schema xmlns:xsd="http://www.w3.org/2001/XMLSchema" xmlns:xs="http://www.w3.org/2001/XMLSchema" xmlns:p="http://schemas.microsoft.com/office/2006/metadata/properties" xmlns:ns2="f13ba5eb-573f-4adb-908b-f86db300083a" xmlns:ns3="00fea3fa-ae5b-4563-9835-e55802adb3bc" targetNamespace="http://schemas.microsoft.com/office/2006/metadata/properties" ma:root="true" ma:fieldsID="4bc0430d2e10102d1f75fac1eebb7ece" ns2:_="" ns3:_="">
    <xsd:import namespace="f13ba5eb-573f-4adb-908b-f86db300083a"/>
    <xsd:import namespace="00fea3fa-ae5b-4563-9835-e55802adb3b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3ba5eb-573f-4adb-908b-f86db30008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fea3fa-ae5b-4563-9835-e55802adb3b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798BFC-6BE4-49B3-83F3-B0D0EDC9F24D}">
  <ds:schemaRefs>
    <ds:schemaRef ds:uri="http://schemas.microsoft.com/sharepoint/v3/contenttype/forms"/>
  </ds:schemaRefs>
</ds:datastoreItem>
</file>

<file path=customXml/itemProps2.xml><?xml version="1.0" encoding="utf-8"?>
<ds:datastoreItem xmlns:ds="http://schemas.openxmlformats.org/officeDocument/2006/customXml" ds:itemID="{715D90EF-6ACA-45C2-BBC3-22EF386AFD6A}">
  <ds:schemaRefs>
    <ds:schemaRef ds:uri="http://purl.org/dc/dcmitype/"/>
    <ds:schemaRef ds:uri="http://purl.org/dc/elements/1.1/"/>
    <ds:schemaRef ds:uri="http://schemas.microsoft.com/office/2006/documentManagement/types"/>
    <ds:schemaRef ds:uri="db1bc8b8-f82e-4f8a-b078-acd46a4f9909"/>
    <ds:schemaRef ds:uri="http://schemas.openxmlformats.org/package/2006/metadata/core-properties"/>
    <ds:schemaRef ds:uri="http://purl.org/dc/terms/"/>
    <ds:schemaRef ds:uri="http://www.w3.org/XML/1998/namespace"/>
    <ds:schemaRef ds:uri="http://schemas.microsoft.com/office/infopath/2007/PartnerControls"/>
    <ds:schemaRef ds:uri="6c90b276-4bfc-4e9c-910b-6746f6347ff7"/>
    <ds:schemaRef ds:uri="http://schemas.microsoft.com/office/2006/metadata/properties"/>
  </ds:schemaRefs>
</ds:datastoreItem>
</file>

<file path=customXml/itemProps3.xml><?xml version="1.0" encoding="utf-8"?>
<ds:datastoreItem xmlns:ds="http://schemas.openxmlformats.org/officeDocument/2006/customXml" ds:itemID="{050DF703-C0B1-413C-B540-56A172DB5F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3ba5eb-573f-4adb-908b-f86db300083a"/>
    <ds:schemaRef ds:uri="00fea3fa-ae5b-4563-9835-e55802adb3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1524</TotalTime>
  <Words>1616</Words>
  <Application>Microsoft Macintosh PowerPoint</Application>
  <PresentationFormat>Widescreen</PresentationFormat>
  <Paragraphs>157</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AppleSystemUIFont</vt:lpstr>
      <vt:lpstr>Aptos</vt:lpstr>
      <vt:lpstr>Arial</vt:lpstr>
      <vt:lpstr>Calibri</vt:lpstr>
      <vt:lpstr>Calibri Light</vt:lpstr>
      <vt:lpstr>Helvetica Neue</vt:lpstr>
      <vt:lpstr>Symbol</vt:lpstr>
      <vt:lpstr>Times New Roman</vt:lpstr>
      <vt:lpstr>Office Theme</vt:lpstr>
      <vt:lpstr>Case Study: Internet  Banking Platform </vt:lpstr>
      <vt:lpstr>About Client</vt:lpstr>
      <vt:lpstr>Business Need / Challenge</vt:lpstr>
      <vt:lpstr>Ask from the client</vt:lpstr>
      <vt:lpstr>Case study Expectations</vt:lpstr>
      <vt:lpstr>PowerPoint Presentation</vt:lpstr>
      <vt:lpstr>PowerPoint Presentation</vt:lpstr>
      <vt:lpstr>PowerPoint Presentation</vt:lpstr>
      <vt:lpstr>Overview of Unique Bank </vt:lpstr>
      <vt:lpstr>PowerPoint Presentation</vt:lpstr>
      <vt:lpstr>Solution Value Proposition: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Vandana Srivastava</dc:creator>
  <cp:lastModifiedBy>Kumar Neeraj</cp:lastModifiedBy>
  <cp:revision>18</cp:revision>
  <dcterms:created xsi:type="dcterms:W3CDTF">2022-02-18T09:54:11Z</dcterms:created>
  <dcterms:modified xsi:type="dcterms:W3CDTF">2024-09-08T19:21:46Z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0x010100A132745982E41043957FC0312FBE2BAE</vt:lpwstr>
  </property>
  <property fmtid="{D5CDD505-2E9C-101B-9397-08002B2CF9AE}" pid="3" name="MSIP_Label_2a535040-0af2-483f-adc3-a132c21e3e2b_Enabled">
    <vt:lpwstr>true</vt:lpwstr>
  </property>
  <property fmtid="{D5CDD505-2E9C-101B-9397-08002B2CF9AE}" pid="4" name="MSIP_Label_2a535040-0af2-483f-adc3-a132c21e3e2b_SetDate">
    <vt:lpwstr>2024-04-01T04:00:17Z</vt:lpwstr>
  </property>
  <property fmtid="{D5CDD505-2E9C-101B-9397-08002B2CF9AE}" pid="5" name="MSIP_Label_2a535040-0af2-483f-adc3-a132c21e3e2b_Method">
    <vt:lpwstr>Standard</vt:lpwstr>
  </property>
  <property fmtid="{D5CDD505-2E9C-101B-9397-08002B2CF9AE}" pid="6" name="MSIP_Label_2a535040-0af2-483f-adc3-a132c21e3e2b_Name">
    <vt:lpwstr>EPAM_Confidential</vt:lpwstr>
  </property>
  <property fmtid="{D5CDD505-2E9C-101B-9397-08002B2CF9AE}" pid="7" name="MSIP_Label_2a535040-0af2-483f-adc3-a132c21e3e2b_SiteId">
    <vt:lpwstr>b41b72d0-4e9f-4c26-8a69-f949f367c91d</vt:lpwstr>
  </property>
  <property fmtid="{D5CDD505-2E9C-101B-9397-08002B2CF9AE}" pid="8" name="MSIP_Label_2a535040-0af2-483f-adc3-a132c21e3e2b_ActionId">
    <vt:lpwstr>2bf05228-b477-409d-b6ad-e2d6b9604bc0</vt:lpwstr>
  </property>
  <property fmtid="{D5CDD505-2E9C-101B-9397-08002B2CF9AE}" pid="9" name="MSIP_Label_2a535040-0af2-483f-adc3-a132c21e3e2b_ContentBits">
    <vt:lpwstr>0</vt:lpwstr>
  </property>
</Properties>
</file>