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70" r:id="rId4"/>
    <p:sldId id="271" r:id="rId5"/>
    <p:sldId id="266" r:id="rId6"/>
    <p:sldId id="257" r:id="rId7"/>
    <p:sldId id="258" r:id="rId8"/>
    <p:sldId id="259" r:id="rId9"/>
    <p:sldId id="260" r:id="rId10"/>
    <p:sldId id="261" r:id="rId11"/>
    <p:sldId id="263" r:id="rId12"/>
    <p:sldId id="262" r:id="rId13"/>
    <p:sldId id="264" r:id="rId14"/>
    <p:sldId id="267"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7528-223A-405A-AC5F-640BAD1FDD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7C2F05-B663-4CE5-B6D2-27A8AC0F1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FF656D-88B6-4C14-BF39-CC5EEEB31554}"/>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5" name="Footer Placeholder 4">
            <a:extLst>
              <a:ext uri="{FF2B5EF4-FFF2-40B4-BE49-F238E27FC236}">
                <a16:creationId xmlns:a16="http://schemas.microsoft.com/office/drawing/2014/main" id="{4C0A636F-E2A8-48A5-B74A-D88019329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69D52-2C24-4D03-82EE-EC8327D805A8}"/>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95977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A491-A4BA-46C1-A212-BE83AFBEEC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158D89-4798-479D-A1D6-64CB8972AE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FC6BF-25E6-4053-88F8-C07E13E4A1C5}"/>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5" name="Footer Placeholder 4">
            <a:extLst>
              <a:ext uri="{FF2B5EF4-FFF2-40B4-BE49-F238E27FC236}">
                <a16:creationId xmlns:a16="http://schemas.microsoft.com/office/drawing/2014/main" id="{166FDB9D-50D4-4C11-880B-5611866D7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4576A6-F603-4A62-AFA4-8A8FDB7A51D7}"/>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113068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1EDEC-25E4-4F46-92D4-1929B5CD3C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A5B38-A513-402D-A637-FBFC25AEB1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44FDA-4A0F-4923-879A-7D923E41F836}"/>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5" name="Footer Placeholder 4">
            <a:extLst>
              <a:ext uri="{FF2B5EF4-FFF2-40B4-BE49-F238E27FC236}">
                <a16:creationId xmlns:a16="http://schemas.microsoft.com/office/drawing/2014/main" id="{F9745480-C0AC-43E2-80C7-B46473E17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96E0F-A000-4C14-9323-F695FD7C686A}"/>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428322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E91C-1BA5-49B8-9DA4-C77D683DA3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8A9E8F-932F-4BEE-94A7-F328D04637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B2148-35BE-47E3-B531-A3D859755D48}"/>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5" name="Footer Placeholder 4">
            <a:extLst>
              <a:ext uri="{FF2B5EF4-FFF2-40B4-BE49-F238E27FC236}">
                <a16:creationId xmlns:a16="http://schemas.microsoft.com/office/drawing/2014/main" id="{B82706B9-6800-497B-84DA-3C8CAD2A6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E8901-A8C1-4344-95F6-E6D8FBAF3B52}"/>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149147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C1E9-68F7-40E0-B419-755723E870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9FE55B-7899-4666-8F3D-4BAF643539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0D50CB-7207-4E01-B882-8E93509C51D9}"/>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5" name="Footer Placeholder 4">
            <a:extLst>
              <a:ext uri="{FF2B5EF4-FFF2-40B4-BE49-F238E27FC236}">
                <a16:creationId xmlns:a16="http://schemas.microsoft.com/office/drawing/2014/main" id="{07502408-DA38-4BC8-B98D-C5747B1C9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F011D-A584-4C45-B877-524932A23452}"/>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114316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530C-6242-4F75-A7C2-7B5BF2E6D2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5690B1-5AB9-4C2F-8CB0-E61937A00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D35658-70B7-44C5-A470-F8F3B476E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15EBC7-4D24-404F-9F07-155DC4F202A2}"/>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6" name="Footer Placeholder 5">
            <a:extLst>
              <a:ext uri="{FF2B5EF4-FFF2-40B4-BE49-F238E27FC236}">
                <a16:creationId xmlns:a16="http://schemas.microsoft.com/office/drawing/2014/main" id="{908C4A5E-78AF-4A55-91A4-E9AF1EFA99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4CD46B-40B7-4D37-A282-2CBEF570B04A}"/>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137501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C173-F6F7-446C-AB6C-623836012A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555812-521A-4762-9A09-FD0293C51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E35CAB-8CC6-4A65-A368-61A77D5EC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A9F371-5F88-4C4D-9FDF-72BD907D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89682C-47F1-4144-A51E-15D241C6FF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B52BFD-1B31-4B35-AA26-7293FBFD90FD}"/>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8" name="Footer Placeholder 7">
            <a:extLst>
              <a:ext uri="{FF2B5EF4-FFF2-40B4-BE49-F238E27FC236}">
                <a16:creationId xmlns:a16="http://schemas.microsoft.com/office/drawing/2014/main" id="{DF42B11D-4113-4A6F-BCAC-A9B19A862F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45588D-637A-4509-A753-DF5152D5C2E0}"/>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257489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C97B-6BA0-4725-A568-08269244BF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1EA5BC-4E88-47F5-AB81-1DA155F7539B}"/>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4" name="Footer Placeholder 3">
            <a:extLst>
              <a:ext uri="{FF2B5EF4-FFF2-40B4-BE49-F238E27FC236}">
                <a16:creationId xmlns:a16="http://schemas.microsoft.com/office/drawing/2014/main" id="{FEC1FA17-EB5F-446C-A6B3-7826D0D273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C9D610-A803-4AAD-A1FD-8686FA76376C}"/>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15583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43FB6-105B-44DA-8C80-EE1C0A00B301}"/>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3" name="Footer Placeholder 2">
            <a:extLst>
              <a:ext uri="{FF2B5EF4-FFF2-40B4-BE49-F238E27FC236}">
                <a16:creationId xmlns:a16="http://schemas.microsoft.com/office/drawing/2014/main" id="{2B913866-EBA3-4503-9DBF-5FFEF5597D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16A779-2F90-454D-8985-EAFB5D5B5844}"/>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347921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5338-716E-48E3-916A-D50FB488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43E7C1-1906-42F1-A080-07AF1D6C8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03CD4C-3848-4D37-92A1-16BFCC4E5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910E3-22AE-4F72-8736-7FE606AC7E47}"/>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6" name="Footer Placeholder 5">
            <a:extLst>
              <a:ext uri="{FF2B5EF4-FFF2-40B4-BE49-F238E27FC236}">
                <a16:creationId xmlns:a16="http://schemas.microsoft.com/office/drawing/2014/main" id="{C0165E78-A396-4059-BD82-D5F1D90F0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E88159-98CF-4507-8C5F-F90C55CF3A4D}"/>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252317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5B35-59CA-4AAD-9A43-3D0BC20E7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23AC69-AA71-4C29-A58E-8EA4ED811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E66736-1D1E-4533-88C4-F5CA1DA2B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E3413-4781-4B9C-AD2A-0B74C9D6D758}"/>
              </a:ext>
            </a:extLst>
          </p:cNvPr>
          <p:cNvSpPr>
            <a:spLocks noGrp="1"/>
          </p:cNvSpPr>
          <p:nvPr>
            <p:ph type="dt" sz="half" idx="10"/>
          </p:nvPr>
        </p:nvSpPr>
        <p:spPr/>
        <p:txBody>
          <a:bodyPr/>
          <a:lstStyle/>
          <a:p>
            <a:fld id="{5EAEB7A8-E4FA-496A-B410-8534E6288A4B}" type="datetimeFigureOut">
              <a:rPr lang="en-IN" smtClean="0"/>
              <a:t>17-03-2022</a:t>
            </a:fld>
            <a:endParaRPr lang="en-IN"/>
          </a:p>
        </p:txBody>
      </p:sp>
      <p:sp>
        <p:nvSpPr>
          <p:cNvPr id="6" name="Footer Placeholder 5">
            <a:extLst>
              <a:ext uri="{FF2B5EF4-FFF2-40B4-BE49-F238E27FC236}">
                <a16:creationId xmlns:a16="http://schemas.microsoft.com/office/drawing/2014/main" id="{E9BA3015-A56F-445B-926C-E6D8E1D265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B63768-998F-40E4-B7E0-D5981EF2AF4B}"/>
              </a:ext>
            </a:extLst>
          </p:cNvPr>
          <p:cNvSpPr>
            <a:spLocks noGrp="1"/>
          </p:cNvSpPr>
          <p:nvPr>
            <p:ph type="sldNum" sz="quarter" idx="12"/>
          </p:nvPr>
        </p:nvSpPr>
        <p:spPr/>
        <p:txBody>
          <a:bodyPr/>
          <a:lstStyle/>
          <a:p>
            <a:fld id="{40520B96-18CD-4D1F-8F87-3926D9E482D1}" type="slidenum">
              <a:rPr lang="en-IN" smtClean="0"/>
              <a:t>‹#›</a:t>
            </a:fld>
            <a:endParaRPr lang="en-IN"/>
          </a:p>
        </p:txBody>
      </p:sp>
    </p:spTree>
    <p:extLst>
      <p:ext uri="{BB962C8B-B14F-4D97-AF65-F5344CB8AC3E}">
        <p14:creationId xmlns:p14="http://schemas.microsoft.com/office/powerpoint/2010/main" val="403016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1F1D0-33C3-44C3-BC80-859B9A137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65FB7F-5C71-40D0-8BB8-07DD647E1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984C4-832C-4F93-85F9-11B336243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EB7A8-E4FA-496A-B410-8534E6288A4B}" type="datetimeFigureOut">
              <a:rPr lang="en-IN" smtClean="0"/>
              <a:t>17-03-2022</a:t>
            </a:fld>
            <a:endParaRPr lang="en-IN"/>
          </a:p>
        </p:txBody>
      </p:sp>
      <p:sp>
        <p:nvSpPr>
          <p:cNvPr id="5" name="Footer Placeholder 4">
            <a:extLst>
              <a:ext uri="{FF2B5EF4-FFF2-40B4-BE49-F238E27FC236}">
                <a16:creationId xmlns:a16="http://schemas.microsoft.com/office/drawing/2014/main" id="{38C8C3ED-EE6F-4766-9BDC-7166849A0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2426A9-ADC8-475D-AF10-CC344B57B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20B96-18CD-4D1F-8F87-3926D9E482D1}" type="slidenum">
              <a:rPr lang="en-IN" smtClean="0"/>
              <a:t>‹#›</a:t>
            </a:fld>
            <a:endParaRPr lang="en-IN"/>
          </a:p>
        </p:txBody>
      </p:sp>
    </p:spTree>
    <p:extLst>
      <p:ext uri="{BB962C8B-B14F-4D97-AF65-F5344CB8AC3E}">
        <p14:creationId xmlns:p14="http://schemas.microsoft.com/office/powerpoint/2010/main" val="12414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analyticssteps.com/blogs/using-data-handling-and-digital-marketing-maximise-customer-experience-netflix-case-stud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539F3-7F2D-424D-BBD4-0595CF922DBD}"/>
              </a:ext>
            </a:extLst>
          </p:cNvPr>
          <p:cNvSpPr>
            <a:spLocks noGrp="1"/>
          </p:cNvSpPr>
          <p:nvPr>
            <p:ph idx="1"/>
          </p:nvPr>
        </p:nvSpPr>
        <p:spPr>
          <a:xfrm>
            <a:off x="611697" y="327171"/>
            <a:ext cx="10515600" cy="6274965"/>
          </a:xfrm>
        </p:spPr>
        <p:txBody>
          <a:bodyPr>
            <a:normAutofit/>
          </a:bodyPr>
          <a:lstStyle/>
          <a:p>
            <a:pPr marL="0" indent="0">
              <a:buNone/>
            </a:pPr>
            <a:endParaRPr lang="en-IN" dirty="0"/>
          </a:p>
          <a:p>
            <a:pPr marL="0" indent="0" algn="r">
              <a:buNone/>
            </a:pPr>
            <a:r>
              <a:rPr lang="en-IN" sz="1600" dirty="0">
                <a:solidFill>
                  <a:srgbClr val="7030A0"/>
                </a:solidFill>
                <a:latin typeface="Aharoni" panose="02010803020104030203" pitchFamily="2" charset="-79"/>
                <a:cs typeface="Aharoni" panose="02010803020104030203" pitchFamily="2" charset="-79"/>
              </a:rPr>
              <a:t>                              </a:t>
            </a:r>
            <a:r>
              <a:rPr lang="en-IN" dirty="0">
                <a:solidFill>
                  <a:srgbClr val="7030A0"/>
                </a:solidFill>
                <a:latin typeface="Aharoni" panose="02010803020104030203" pitchFamily="2" charset="-79"/>
                <a:cs typeface="Aharoni" panose="02010803020104030203" pitchFamily="2" charset="-79"/>
              </a:rPr>
              <a:t>Project Name</a:t>
            </a:r>
            <a:r>
              <a:rPr lang="en-IN" sz="1600" dirty="0">
                <a:solidFill>
                  <a:srgbClr val="7030A0"/>
                </a:solidFill>
                <a:latin typeface="Aharoni" panose="02010803020104030203" pitchFamily="2" charset="-79"/>
                <a:cs typeface="Aharoni" panose="02010803020104030203" pitchFamily="2" charset="-79"/>
              </a:rPr>
              <a:t>__</a:t>
            </a:r>
            <a:r>
              <a:rPr lang="en-IN" sz="3200" b="0" i="0" dirty="0">
                <a:solidFill>
                  <a:srgbClr val="BDC1C6"/>
                </a:solidFill>
                <a:effectLst/>
                <a:latin typeface="Berlin Sans FB Demi" panose="020E0802020502020306" pitchFamily="34" charset="0"/>
              </a:rPr>
              <a:t>Collaborative </a:t>
            </a:r>
            <a:r>
              <a:rPr lang="en-IN" sz="3200" b="1" i="0" dirty="0">
                <a:solidFill>
                  <a:srgbClr val="202124"/>
                </a:solidFill>
                <a:effectLst/>
                <a:latin typeface="Berlin Sans FB Demi" panose="020E0802020502020306" pitchFamily="34" charset="0"/>
              </a:rPr>
              <a:t>Recommendation</a:t>
            </a:r>
            <a:endParaRPr lang="en-IN" sz="2000" b="1" i="0" dirty="0">
              <a:solidFill>
                <a:srgbClr val="202124"/>
              </a:solidFill>
              <a:effectLst/>
              <a:latin typeface="Berlin Sans FB Demi" panose="020E0802020502020306" pitchFamily="34" charset="0"/>
            </a:endParaRPr>
          </a:p>
          <a:p>
            <a:pPr marL="0" indent="0" algn="r">
              <a:buNone/>
            </a:pPr>
            <a:r>
              <a:rPr lang="en-IN" sz="1900" b="1" dirty="0">
                <a:solidFill>
                  <a:schemeClr val="tx1">
                    <a:lumMod val="65000"/>
                    <a:lumOff val="35000"/>
                  </a:schemeClr>
                </a:solidFill>
                <a:latin typeface="Berlin Sans FB Demi" panose="020E0802020502020306" pitchFamily="34" charset="0"/>
              </a:rPr>
              <a:t>                            Mentor </a:t>
            </a:r>
            <a:r>
              <a:rPr lang="en-IN" sz="1900" b="1" dirty="0" err="1">
                <a:solidFill>
                  <a:schemeClr val="tx1">
                    <a:lumMod val="65000"/>
                    <a:lumOff val="35000"/>
                  </a:schemeClr>
                </a:solidFill>
                <a:latin typeface="Berlin Sans FB Demi" panose="020E0802020502020306" pitchFamily="34" charset="0"/>
              </a:rPr>
              <a:t>Name</a:t>
            </a:r>
            <a:r>
              <a:rPr lang="en-IN" sz="2600" b="1" dirty="0" err="1">
                <a:solidFill>
                  <a:srgbClr val="202124"/>
                </a:solidFill>
                <a:latin typeface="Berlin Sans FB Demi" panose="020E0802020502020306" pitchFamily="34" charset="0"/>
              </a:rPr>
              <a:t>_</a:t>
            </a:r>
            <a:r>
              <a:rPr lang="en-IN" sz="2000" dirty="0" err="1">
                <a:solidFill>
                  <a:srgbClr val="202124"/>
                </a:solidFill>
                <a:latin typeface="Berlin Sans FB Demi" panose="020E0802020502020306" pitchFamily="34" charset="0"/>
              </a:rPr>
              <a:t>Miss</a:t>
            </a:r>
            <a:r>
              <a:rPr lang="en-IN" sz="2600" b="1" dirty="0">
                <a:solidFill>
                  <a:srgbClr val="202124"/>
                </a:solidFill>
                <a:latin typeface="Berlin Sans FB Demi" panose="020E0802020502020306" pitchFamily="34" charset="0"/>
              </a:rPr>
              <a:t>. </a:t>
            </a:r>
            <a:r>
              <a:rPr lang="en-IN" sz="2000" b="1" dirty="0">
                <a:solidFill>
                  <a:srgbClr val="202124"/>
                </a:solidFill>
                <a:latin typeface="Berlin Sans FB Demi" panose="020E0802020502020306" pitchFamily="34" charset="0"/>
              </a:rPr>
              <a:t>Manisha </a:t>
            </a:r>
            <a:r>
              <a:rPr lang="en-IN" sz="2000" b="1" dirty="0" err="1">
                <a:solidFill>
                  <a:srgbClr val="202124"/>
                </a:solidFill>
                <a:latin typeface="Berlin Sans FB Demi" panose="020E0802020502020306" pitchFamily="34" charset="0"/>
              </a:rPr>
              <a:t>Khadase</a:t>
            </a:r>
            <a:r>
              <a:rPr lang="en-IN" sz="2000" b="1" dirty="0">
                <a:solidFill>
                  <a:srgbClr val="202124"/>
                </a:solidFill>
                <a:latin typeface="Berlin Sans FB Demi" panose="020E0802020502020306" pitchFamily="34" charset="0"/>
              </a:rPr>
              <a:t> </a:t>
            </a:r>
            <a:endParaRPr lang="en-IN" sz="2000" b="1" i="0" dirty="0">
              <a:solidFill>
                <a:srgbClr val="202124"/>
              </a:solidFill>
              <a:effectLst/>
              <a:latin typeface="Berlin Sans FB Demi" panose="020E0802020502020306" pitchFamily="34" charset="0"/>
            </a:endParaRPr>
          </a:p>
          <a:p>
            <a:pPr marL="0" indent="0" algn="r">
              <a:buNone/>
            </a:pPr>
            <a:r>
              <a:rPr lang="en-IN" sz="1900" b="1" dirty="0">
                <a:solidFill>
                  <a:schemeClr val="bg2">
                    <a:lumMod val="50000"/>
                  </a:schemeClr>
                </a:solidFill>
                <a:latin typeface="Berlin Sans FB Demi" panose="020E0802020502020306" pitchFamily="34" charset="0"/>
              </a:rPr>
              <a:t>                            </a:t>
            </a:r>
            <a:r>
              <a:rPr lang="en-IN" sz="1700" b="1" dirty="0">
                <a:solidFill>
                  <a:schemeClr val="tx1">
                    <a:lumMod val="65000"/>
                    <a:lumOff val="35000"/>
                  </a:schemeClr>
                </a:solidFill>
                <a:latin typeface="Berlin Sans FB Demi" panose="020E0802020502020306" pitchFamily="34" charset="0"/>
              </a:rPr>
              <a:t>Leader Name</a:t>
            </a:r>
            <a:r>
              <a:rPr lang="en-IN" sz="1900" b="1" dirty="0">
                <a:solidFill>
                  <a:srgbClr val="202124"/>
                </a:solidFill>
                <a:latin typeface="Berlin Sans FB Demi" panose="020E0802020502020306" pitchFamily="34" charset="0"/>
              </a:rPr>
              <a:t>_ </a:t>
            </a:r>
            <a:r>
              <a:rPr lang="en-IN" sz="1900" b="1" dirty="0" err="1">
                <a:solidFill>
                  <a:srgbClr val="202124"/>
                </a:solidFill>
                <a:latin typeface="Berlin Sans FB Demi" panose="020E0802020502020306" pitchFamily="34" charset="0"/>
              </a:rPr>
              <a:t>Shivram</a:t>
            </a:r>
            <a:r>
              <a:rPr lang="en-IN" sz="1900" b="1" dirty="0">
                <a:solidFill>
                  <a:srgbClr val="202124"/>
                </a:solidFill>
                <a:latin typeface="Berlin Sans FB Demi" panose="020E0802020502020306" pitchFamily="34" charset="0"/>
              </a:rPr>
              <a:t> </a:t>
            </a:r>
            <a:r>
              <a:rPr lang="en-IN" sz="1900" b="1" dirty="0" err="1">
                <a:solidFill>
                  <a:srgbClr val="202124"/>
                </a:solidFill>
                <a:latin typeface="Berlin Sans FB Demi" panose="020E0802020502020306" pitchFamily="34" charset="0"/>
              </a:rPr>
              <a:t>Marwadi</a:t>
            </a:r>
            <a:endParaRPr lang="en-IN" sz="1900" b="1" dirty="0">
              <a:solidFill>
                <a:srgbClr val="202124"/>
              </a:solidFill>
              <a:latin typeface="Berlin Sans FB Demi" panose="020E0802020502020306" pitchFamily="34" charset="0"/>
            </a:endParaRPr>
          </a:p>
          <a:p>
            <a:pPr marL="0" indent="0" algn="r">
              <a:buNone/>
            </a:pPr>
            <a:r>
              <a:rPr lang="en-IN" sz="1900" b="1" dirty="0">
                <a:solidFill>
                  <a:srgbClr val="202124"/>
                </a:solidFill>
                <a:latin typeface="Berlin Sans FB Demi" panose="020E0802020502020306" pitchFamily="34" charset="0"/>
              </a:rPr>
              <a:t>                            </a:t>
            </a:r>
            <a:r>
              <a:rPr lang="en-IN" sz="1700" b="1" dirty="0">
                <a:solidFill>
                  <a:schemeClr val="tx1">
                    <a:lumMod val="65000"/>
                    <a:lumOff val="35000"/>
                  </a:schemeClr>
                </a:solidFill>
                <a:latin typeface="Berlin Sans FB Demi" panose="020E0802020502020306" pitchFamily="34" charset="0"/>
              </a:rPr>
              <a:t>Participants</a:t>
            </a:r>
            <a:r>
              <a:rPr lang="en-IN" sz="2200" b="1" dirty="0">
                <a:solidFill>
                  <a:srgbClr val="202124"/>
                </a:solidFill>
                <a:latin typeface="Berlin Sans FB Demi" panose="020E0802020502020306" pitchFamily="34" charset="0"/>
              </a:rPr>
              <a:t> _</a:t>
            </a:r>
            <a:r>
              <a:rPr lang="en-IN" sz="1900" b="1" dirty="0">
                <a:solidFill>
                  <a:srgbClr val="202124"/>
                </a:solidFill>
                <a:latin typeface="Bell MT" panose="02020503060305020303" pitchFamily="18" charset="0"/>
              </a:rPr>
              <a:t>Vaishnavi </a:t>
            </a:r>
            <a:r>
              <a:rPr lang="en-IN" sz="1900" b="1" dirty="0" err="1">
                <a:solidFill>
                  <a:srgbClr val="202124"/>
                </a:solidFill>
                <a:latin typeface="Bell MT" panose="02020503060305020303" pitchFamily="18" charset="0"/>
              </a:rPr>
              <a:t>Thorat</a:t>
            </a:r>
            <a:endParaRPr lang="en-IN" sz="1700" b="1" dirty="0">
              <a:solidFill>
                <a:srgbClr val="202124"/>
              </a:solidFill>
              <a:latin typeface="Bell MT" panose="02020503060305020303" pitchFamily="18" charset="0"/>
            </a:endParaRPr>
          </a:p>
          <a:p>
            <a:pPr marL="0" indent="0" algn="r">
              <a:buNone/>
            </a:pPr>
            <a:r>
              <a:rPr lang="en-IN" sz="1700" b="1" dirty="0">
                <a:solidFill>
                  <a:srgbClr val="202124"/>
                </a:solidFill>
                <a:latin typeface="Bell MT" panose="02020503060305020303" pitchFamily="18" charset="0"/>
              </a:rPr>
              <a:t>                                                     </a:t>
            </a:r>
            <a:r>
              <a:rPr lang="en-IN" sz="1900" b="1" dirty="0">
                <a:solidFill>
                  <a:srgbClr val="202124"/>
                </a:solidFill>
                <a:latin typeface="Bell MT" panose="02020503060305020303" pitchFamily="18" charset="0"/>
              </a:rPr>
              <a:t>Shreya</a:t>
            </a:r>
            <a:r>
              <a:rPr lang="en-IN" sz="1700" b="1" dirty="0">
                <a:solidFill>
                  <a:srgbClr val="202124"/>
                </a:solidFill>
                <a:latin typeface="Bell MT" panose="02020503060305020303" pitchFamily="18" charset="0"/>
              </a:rPr>
              <a:t> </a:t>
            </a:r>
            <a:r>
              <a:rPr lang="en-IN" sz="1500" b="1" dirty="0">
                <a:solidFill>
                  <a:srgbClr val="202124"/>
                </a:solidFill>
                <a:latin typeface="Bell MT" panose="02020503060305020303" pitchFamily="18" charset="0"/>
              </a:rPr>
              <a:t>Belakar</a:t>
            </a:r>
            <a:endParaRPr lang="en-IN" sz="1700" b="1" dirty="0">
              <a:solidFill>
                <a:srgbClr val="202124"/>
              </a:solidFill>
              <a:latin typeface="Bell MT" panose="02020503060305020303" pitchFamily="18" charset="0"/>
            </a:endParaRPr>
          </a:p>
          <a:p>
            <a:pPr marL="0" indent="0" algn="r">
              <a:buNone/>
            </a:pPr>
            <a:r>
              <a:rPr lang="en-IN" sz="1700" b="1" dirty="0">
                <a:solidFill>
                  <a:srgbClr val="202124"/>
                </a:solidFill>
                <a:latin typeface="Bell MT" panose="02020503060305020303" pitchFamily="18" charset="0"/>
              </a:rPr>
              <a:t>                                                     </a:t>
            </a:r>
            <a:r>
              <a:rPr lang="en-IN" sz="1900" b="1" dirty="0">
                <a:solidFill>
                  <a:srgbClr val="202124"/>
                </a:solidFill>
                <a:latin typeface="Bell MT" panose="02020503060305020303" pitchFamily="18" charset="0"/>
              </a:rPr>
              <a:t>Prathmesh</a:t>
            </a:r>
            <a:r>
              <a:rPr lang="en-IN" sz="1700" b="1" dirty="0">
                <a:solidFill>
                  <a:srgbClr val="202124"/>
                </a:solidFill>
                <a:latin typeface="Bell MT" panose="02020503060305020303" pitchFamily="18" charset="0"/>
              </a:rPr>
              <a:t> </a:t>
            </a:r>
            <a:r>
              <a:rPr lang="en-IN" sz="1500" b="1" dirty="0">
                <a:solidFill>
                  <a:srgbClr val="202124"/>
                </a:solidFill>
                <a:latin typeface="Bell MT" panose="02020503060305020303" pitchFamily="18" charset="0"/>
              </a:rPr>
              <a:t>Kadam</a:t>
            </a:r>
            <a:endParaRPr lang="en-IN" sz="1700" b="1" dirty="0">
              <a:solidFill>
                <a:srgbClr val="202124"/>
              </a:solidFill>
              <a:latin typeface="Bell MT" panose="02020503060305020303" pitchFamily="18" charset="0"/>
            </a:endParaRPr>
          </a:p>
          <a:p>
            <a:pPr marL="0" indent="0" algn="r">
              <a:buNone/>
            </a:pPr>
            <a:r>
              <a:rPr lang="en-IN" sz="1700" b="1" dirty="0">
                <a:solidFill>
                  <a:srgbClr val="202124"/>
                </a:solidFill>
                <a:latin typeface="Bell MT" panose="02020503060305020303" pitchFamily="18" charset="0"/>
              </a:rPr>
              <a:t>                                                     </a:t>
            </a:r>
            <a:r>
              <a:rPr lang="en-IN" sz="1900" b="1" dirty="0">
                <a:solidFill>
                  <a:srgbClr val="202124"/>
                </a:solidFill>
                <a:latin typeface="Bell MT" panose="02020503060305020303" pitchFamily="18" charset="0"/>
              </a:rPr>
              <a:t>Sangram</a:t>
            </a:r>
            <a:r>
              <a:rPr lang="en-IN" sz="1700" b="1" dirty="0">
                <a:solidFill>
                  <a:srgbClr val="202124"/>
                </a:solidFill>
                <a:latin typeface="Bell MT" panose="02020503060305020303" pitchFamily="18" charset="0"/>
              </a:rPr>
              <a:t> </a:t>
            </a:r>
            <a:r>
              <a:rPr lang="en-IN" sz="1500" b="1" dirty="0">
                <a:solidFill>
                  <a:srgbClr val="202124"/>
                </a:solidFill>
                <a:latin typeface="Bell MT" panose="02020503060305020303" pitchFamily="18" charset="0"/>
              </a:rPr>
              <a:t>Nangare</a:t>
            </a:r>
            <a:endParaRPr lang="en-IN" sz="1700" dirty="0">
              <a:latin typeface="Bell MT" panose="02020503060305020303" pitchFamily="18" charset="0"/>
            </a:endParaRPr>
          </a:p>
          <a:p>
            <a:endParaRPr lang="en-IN" dirty="0"/>
          </a:p>
        </p:txBody>
      </p:sp>
    </p:spTree>
    <p:extLst>
      <p:ext uri="{BB962C8B-B14F-4D97-AF65-F5344CB8AC3E}">
        <p14:creationId xmlns:p14="http://schemas.microsoft.com/office/powerpoint/2010/main" val="295067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482B-B362-48C4-AE21-FAAEF5872D34}"/>
              </a:ext>
            </a:extLst>
          </p:cNvPr>
          <p:cNvSpPr>
            <a:spLocks noGrp="1"/>
          </p:cNvSpPr>
          <p:nvPr>
            <p:ph type="title"/>
          </p:nvPr>
        </p:nvSpPr>
        <p:spPr>
          <a:xfrm>
            <a:off x="1311729" y="1197882"/>
            <a:ext cx="10515600" cy="1325563"/>
          </a:xfrm>
        </p:spPr>
        <p:txBody>
          <a:bodyPr/>
          <a:lstStyle/>
          <a:p>
            <a:r>
              <a:rPr lang="en-IN" dirty="0"/>
              <a:t>  </a:t>
            </a:r>
            <a:r>
              <a:rPr lang="en-IN" b="1" dirty="0">
                <a:latin typeface="Aharoni" panose="02010803020104030203" pitchFamily="2" charset="-79"/>
                <a:cs typeface="Aharoni" panose="02010803020104030203" pitchFamily="2" charset="-79"/>
              </a:rPr>
              <a:t> Item </a:t>
            </a:r>
            <a:r>
              <a:rPr lang="en-IN" b="1" dirty="0">
                <a:solidFill>
                  <a:schemeClr val="tx1">
                    <a:lumMod val="65000"/>
                    <a:lumOff val="35000"/>
                  </a:schemeClr>
                </a:solidFill>
              </a:rPr>
              <a:t>based collaborative recommendation</a:t>
            </a:r>
          </a:p>
        </p:txBody>
      </p:sp>
      <p:sp>
        <p:nvSpPr>
          <p:cNvPr id="3" name="Content Placeholder 2">
            <a:extLst>
              <a:ext uri="{FF2B5EF4-FFF2-40B4-BE49-F238E27FC236}">
                <a16:creationId xmlns:a16="http://schemas.microsoft.com/office/drawing/2014/main" id="{76381263-3D7C-4C03-ADAA-5FCEBFA33A85}"/>
              </a:ext>
            </a:extLst>
          </p:cNvPr>
          <p:cNvSpPr>
            <a:spLocks noGrp="1"/>
          </p:cNvSpPr>
          <p:nvPr>
            <p:ph idx="1"/>
          </p:nvPr>
        </p:nvSpPr>
        <p:spPr>
          <a:xfrm>
            <a:off x="1311729" y="3099254"/>
            <a:ext cx="10515600" cy="4351338"/>
          </a:xfrm>
        </p:spPr>
        <p:txBody>
          <a:bodyPr>
            <a:normAutofit/>
          </a:bodyPr>
          <a:lstStyle/>
          <a:p>
            <a:pPr marL="0" indent="0">
              <a:buNone/>
            </a:pPr>
            <a:r>
              <a:rPr lang="en-US" sz="2400" dirty="0">
                <a:solidFill>
                  <a:schemeClr val="tx1">
                    <a:lumMod val="85000"/>
                    <a:lumOff val="15000"/>
                  </a:schemeClr>
                </a:solidFill>
              </a:rPr>
              <a:t>Item-item collaborative filtering is a type of recommendation system that is based on the similarity between items calculated using the rating users have given to items. It helps solve issues that user-based collaborative filters suffer from such as when the system has many items with fewer items rated.</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0512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tem-Based Collaborative Filtering in Python – Predictive Hacks">
            <a:extLst>
              <a:ext uri="{FF2B5EF4-FFF2-40B4-BE49-F238E27FC236}">
                <a16:creationId xmlns:a16="http://schemas.microsoft.com/office/drawing/2014/main" id="{6170F0FA-FEB0-4B7F-9AB2-19378FBB9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930" y="962019"/>
            <a:ext cx="9184140" cy="493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49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Mathematics of Recommendation Systems | by Ankita Prasad | Level Up  Coding">
            <a:extLst>
              <a:ext uri="{FF2B5EF4-FFF2-40B4-BE49-F238E27FC236}">
                <a16:creationId xmlns:a16="http://schemas.microsoft.com/office/drawing/2014/main" id="{71019377-F17E-43D5-AFD5-7FE6C6605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921" y="1296420"/>
            <a:ext cx="9340158" cy="426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51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B21C-C6C2-486E-90E5-3B5895A6681E}"/>
              </a:ext>
            </a:extLst>
          </p:cNvPr>
          <p:cNvSpPr>
            <a:spLocks noGrp="1"/>
          </p:cNvSpPr>
          <p:nvPr>
            <p:ph type="title"/>
          </p:nvPr>
        </p:nvSpPr>
        <p:spPr>
          <a:xfrm>
            <a:off x="1262743" y="1116239"/>
            <a:ext cx="10515600" cy="1325563"/>
          </a:xfrm>
        </p:spPr>
        <p:txBody>
          <a:bodyPr/>
          <a:lstStyle/>
          <a:p>
            <a:r>
              <a:rPr lang="en-US" b="1" i="0" dirty="0">
                <a:solidFill>
                  <a:srgbClr val="BDC1C6"/>
                </a:solidFill>
                <a:effectLst/>
                <a:latin typeface="Aharoni" panose="02010803020104030203" pitchFamily="2" charset="-79"/>
                <a:cs typeface="Aharoni" panose="02010803020104030203" pitchFamily="2" charset="-79"/>
              </a:rPr>
              <a:t>What is meant by </a:t>
            </a:r>
            <a:r>
              <a:rPr lang="en-US" b="1" i="0" dirty="0">
                <a:solidFill>
                  <a:schemeClr val="tx1">
                    <a:lumMod val="75000"/>
                    <a:lumOff val="25000"/>
                  </a:schemeClr>
                </a:solidFill>
                <a:effectLst/>
                <a:latin typeface="Aharoni" panose="02010803020104030203" pitchFamily="2" charset="-79"/>
                <a:cs typeface="Aharoni" panose="02010803020104030203" pitchFamily="2" charset="-79"/>
              </a:rPr>
              <a:t>collaborative filtering</a:t>
            </a:r>
            <a:r>
              <a:rPr lang="en-US" b="1" i="0" dirty="0">
                <a:solidFill>
                  <a:srgbClr val="BDC1C6"/>
                </a:solidFill>
                <a:effectLst/>
                <a:latin typeface="Aharoni" panose="02010803020104030203" pitchFamily="2" charset="-79"/>
                <a:cs typeface="Aharoni" panose="02010803020104030203" pitchFamily="2" charset="-79"/>
              </a:rPr>
              <a:t> in recommender system</a:t>
            </a:r>
            <a:r>
              <a:rPr lang="en-US" b="1" i="0" dirty="0">
                <a:solidFill>
                  <a:schemeClr val="tx1">
                    <a:lumMod val="75000"/>
                    <a:lumOff val="25000"/>
                  </a:schemeClr>
                </a:solidFill>
                <a:effectLst/>
                <a:latin typeface="Aharoni" panose="02010803020104030203" pitchFamily="2" charset="-79"/>
                <a:cs typeface="Aharoni" panose="02010803020104030203" pitchFamily="2" charset="-79"/>
              </a:rPr>
              <a:t> ?</a:t>
            </a:r>
            <a:endParaRPr lang="en-IN" b="1" dirty="0">
              <a:solidFill>
                <a:schemeClr val="tx1">
                  <a:lumMod val="75000"/>
                  <a:lumOff val="25000"/>
                </a:schemeClr>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0826FE8-E97A-422E-A0F6-DE89E2A3C4A0}"/>
              </a:ext>
            </a:extLst>
          </p:cNvPr>
          <p:cNvSpPr>
            <a:spLocks noGrp="1"/>
          </p:cNvSpPr>
          <p:nvPr>
            <p:ph idx="1"/>
          </p:nvPr>
        </p:nvSpPr>
        <p:spPr>
          <a:xfrm>
            <a:off x="658586" y="2723696"/>
            <a:ext cx="10515600" cy="4351338"/>
          </a:xfrm>
        </p:spPr>
        <p:txBody>
          <a:bodyPr>
            <a:normAutofit/>
          </a:bodyPr>
          <a:lstStyle/>
          <a:p>
            <a:pPr marL="0" indent="0">
              <a:buNone/>
            </a:pPr>
            <a:r>
              <a:rPr lang="en-US" sz="2400" dirty="0"/>
              <a:t>Collaborative filtering </a:t>
            </a:r>
            <a:r>
              <a:rPr lang="en-US" sz="2400" dirty="0">
                <a:solidFill>
                  <a:schemeClr val="tx1">
                    <a:lumMod val="65000"/>
                    <a:lumOff val="35000"/>
                  </a:schemeClr>
                </a:solidFill>
              </a:rPr>
              <a:t>needs a set of items that are based on the user's historical choices. Other purchaser's reactions are taken into consideration while suggesting a specific product to the primary user. It keeps track of the behavior of all users before recommending which item is mostly liked by users.</a:t>
            </a:r>
            <a:endParaRPr lang="en-IN" sz="2400" dirty="0">
              <a:solidFill>
                <a:schemeClr val="tx1">
                  <a:lumMod val="65000"/>
                  <a:lumOff val="35000"/>
                </a:schemeClr>
              </a:solidFill>
            </a:endParaRPr>
          </a:p>
        </p:txBody>
      </p:sp>
    </p:spTree>
    <p:extLst>
      <p:ext uri="{BB962C8B-B14F-4D97-AF65-F5344CB8AC3E}">
        <p14:creationId xmlns:p14="http://schemas.microsoft.com/office/powerpoint/2010/main" val="622829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F5BE-9E64-4CF4-A4A0-CF1CAD254D40}"/>
              </a:ext>
            </a:extLst>
          </p:cNvPr>
          <p:cNvSpPr>
            <a:spLocks noGrp="1"/>
          </p:cNvSpPr>
          <p:nvPr>
            <p:ph type="title"/>
          </p:nvPr>
        </p:nvSpPr>
        <p:spPr/>
        <p:txBody>
          <a:bodyPr/>
          <a:lstStyle/>
          <a:p>
            <a:r>
              <a:rPr lang="en-IN" dirty="0"/>
              <a:t>                          </a:t>
            </a:r>
            <a:r>
              <a:rPr lang="en-IN" b="1" dirty="0">
                <a:solidFill>
                  <a:schemeClr val="tx1">
                    <a:lumMod val="50000"/>
                    <a:lumOff val="50000"/>
                  </a:schemeClr>
                </a:solidFill>
                <a:latin typeface="Aharoni" panose="02010803020104030203" pitchFamily="2" charset="-79"/>
                <a:cs typeface="Aharoni" panose="02010803020104030203" pitchFamily="2" charset="-79"/>
              </a:rPr>
              <a:t>The</a:t>
            </a:r>
            <a:r>
              <a:rPr lang="en-IN" b="1" dirty="0">
                <a:latin typeface="Aharoni" panose="02010803020104030203" pitchFamily="2" charset="-79"/>
                <a:cs typeface="Aharoni" panose="02010803020104030203" pitchFamily="2" charset="-79"/>
              </a:rPr>
              <a:t> Dataset</a:t>
            </a:r>
          </a:p>
        </p:txBody>
      </p:sp>
      <p:sp>
        <p:nvSpPr>
          <p:cNvPr id="3" name="Content Placeholder 2">
            <a:extLst>
              <a:ext uri="{FF2B5EF4-FFF2-40B4-BE49-F238E27FC236}">
                <a16:creationId xmlns:a16="http://schemas.microsoft.com/office/drawing/2014/main" id="{586D830A-773B-44A2-9B9D-1D8DB7F63BB4}"/>
              </a:ext>
            </a:extLst>
          </p:cNvPr>
          <p:cNvSpPr>
            <a:spLocks noGrp="1"/>
          </p:cNvSpPr>
          <p:nvPr>
            <p:ph idx="1"/>
          </p:nvPr>
        </p:nvSpPr>
        <p:spPr/>
        <p:txBody>
          <a:bodyPr>
            <a:normAutofit/>
          </a:bodyPr>
          <a:lstStyle/>
          <a:p>
            <a:pPr marL="0" indent="0">
              <a:buNone/>
            </a:pPr>
            <a:r>
              <a:rPr lang="en-US" sz="1800" dirty="0">
                <a:solidFill>
                  <a:schemeClr val="tx1">
                    <a:lumMod val="65000"/>
                    <a:lumOff val="35000"/>
                  </a:schemeClr>
                </a:solidFill>
              </a:rPr>
              <a:t>To experiment with recommendation algorithms, you’ll need data that contains a set of items and a set of users who have reacted to some of the items. The reaction can be explicit (rating on a scale of 1 to 5, likes or dislikes) or implicit (viewing an item, adding it to a wish list, the time spent on an article). While working with such data, you’ll mostly see it in the form of a matrix consisting of the reactions given by a set of users to some items from a set of items. Each row would contain the ratings given by a user, and each column would contain the ratings received by an item. A matrix with five users and five items could look like this</a:t>
            </a:r>
          </a:p>
          <a:p>
            <a:pPr marL="0" indent="0">
              <a:buNone/>
            </a:pPr>
            <a:r>
              <a:rPr lang="en-US" sz="1600" dirty="0"/>
              <a:t>There are a lot of datasets that have been collected and made available to the public for research and benchmarking. Here’s a list of high-quality data sources that you can choose from.</a:t>
            </a:r>
            <a:endParaRPr lang="en-IN" sz="2400" dirty="0"/>
          </a:p>
        </p:txBody>
      </p:sp>
    </p:spTree>
    <p:extLst>
      <p:ext uri="{BB962C8B-B14F-4D97-AF65-F5344CB8AC3E}">
        <p14:creationId xmlns:p14="http://schemas.microsoft.com/office/powerpoint/2010/main" val="191928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51588D-A17B-4756-AF02-6737C4AA7194}"/>
              </a:ext>
            </a:extLst>
          </p:cNvPr>
          <p:cNvPicPr>
            <a:picLocks noChangeAspect="1"/>
          </p:cNvPicPr>
          <p:nvPr/>
        </p:nvPicPr>
        <p:blipFill rotWithShape="1">
          <a:blip r:embed="rId2"/>
          <a:srcRect l="33289" t="32680" r="34346" b="30348"/>
          <a:stretch/>
        </p:blipFill>
        <p:spPr>
          <a:xfrm>
            <a:off x="864066" y="3227788"/>
            <a:ext cx="4412610" cy="2835295"/>
          </a:xfrm>
          <a:prstGeom prst="rect">
            <a:avLst/>
          </a:prstGeom>
        </p:spPr>
      </p:pic>
      <p:sp>
        <p:nvSpPr>
          <p:cNvPr id="6" name="TextBox 5">
            <a:extLst>
              <a:ext uri="{FF2B5EF4-FFF2-40B4-BE49-F238E27FC236}">
                <a16:creationId xmlns:a16="http://schemas.microsoft.com/office/drawing/2014/main" id="{768D117F-7A1D-4E64-9BAA-0F62AE94F5D8}"/>
              </a:ext>
            </a:extLst>
          </p:cNvPr>
          <p:cNvSpPr txBox="1"/>
          <p:nvPr/>
        </p:nvSpPr>
        <p:spPr>
          <a:xfrm>
            <a:off x="864066" y="2212564"/>
            <a:ext cx="6635692" cy="830997"/>
          </a:xfrm>
          <a:prstGeom prst="rect">
            <a:avLst/>
          </a:prstGeom>
          <a:noFill/>
        </p:spPr>
        <p:txBody>
          <a:bodyPr wrap="square" rtlCol="0">
            <a:spAutoFit/>
          </a:bodyPr>
          <a:lstStyle/>
          <a:p>
            <a:r>
              <a:rPr lang="en-US" sz="1600" dirty="0"/>
              <a:t>First 5 Rows of MovieLens 100k Data As shown above, the file tells what rating a user gave to a particular movie. This file contains 100,000 such ratings, which will be used to predict the ratings of the movies not seen by the users.</a:t>
            </a:r>
            <a:endParaRPr lang="en-IN" sz="1600" dirty="0"/>
          </a:p>
        </p:txBody>
      </p:sp>
      <p:sp>
        <p:nvSpPr>
          <p:cNvPr id="7" name="TextBox 6">
            <a:extLst>
              <a:ext uri="{FF2B5EF4-FFF2-40B4-BE49-F238E27FC236}">
                <a16:creationId xmlns:a16="http://schemas.microsoft.com/office/drawing/2014/main" id="{434F9C81-2BA7-4207-A1DD-5778EE678436}"/>
              </a:ext>
            </a:extLst>
          </p:cNvPr>
          <p:cNvSpPr txBox="1"/>
          <p:nvPr/>
        </p:nvSpPr>
        <p:spPr>
          <a:xfrm>
            <a:off x="5360566" y="4645436"/>
            <a:ext cx="5771625" cy="307777"/>
          </a:xfrm>
          <a:prstGeom prst="rect">
            <a:avLst/>
          </a:prstGeom>
          <a:noFill/>
        </p:spPr>
        <p:txBody>
          <a:bodyPr wrap="square" rtlCol="0">
            <a:spAutoFit/>
          </a:bodyPr>
          <a:lstStyle/>
          <a:p>
            <a:r>
              <a:rPr lang="en-IN" sz="1400" dirty="0"/>
              <a:t>This is a sample dataset of a movie ratings given by different users</a:t>
            </a:r>
          </a:p>
        </p:txBody>
      </p:sp>
      <p:sp>
        <p:nvSpPr>
          <p:cNvPr id="8" name="TextBox 7">
            <a:extLst>
              <a:ext uri="{FF2B5EF4-FFF2-40B4-BE49-F238E27FC236}">
                <a16:creationId xmlns:a16="http://schemas.microsoft.com/office/drawing/2014/main" id="{A84D6CAF-3A86-4B1B-BA1B-84D0508AEBA8}"/>
              </a:ext>
            </a:extLst>
          </p:cNvPr>
          <p:cNvSpPr txBox="1"/>
          <p:nvPr/>
        </p:nvSpPr>
        <p:spPr>
          <a:xfrm>
            <a:off x="3196205" y="916875"/>
            <a:ext cx="4890782" cy="584775"/>
          </a:xfrm>
          <a:prstGeom prst="rect">
            <a:avLst/>
          </a:prstGeom>
          <a:noFill/>
        </p:spPr>
        <p:txBody>
          <a:bodyPr wrap="square" rtlCol="0">
            <a:spAutoFit/>
          </a:bodyPr>
          <a:lstStyle/>
          <a:p>
            <a:r>
              <a:rPr lang="en-IN" sz="2800" b="1" dirty="0">
                <a:solidFill>
                  <a:schemeClr val="bg2">
                    <a:lumMod val="50000"/>
                  </a:schemeClr>
                </a:solidFill>
                <a:latin typeface="Aharoni" panose="02010803020104030203" pitchFamily="2" charset="-79"/>
                <a:cs typeface="Aharoni" panose="02010803020104030203" pitchFamily="2" charset="-79"/>
              </a:rPr>
              <a:t>Example of </a:t>
            </a:r>
            <a:r>
              <a:rPr lang="en-IN" sz="3200" b="1" dirty="0">
                <a:latin typeface="Aharoni" panose="02010803020104030203" pitchFamily="2" charset="-79"/>
                <a:cs typeface="Aharoni" panose="02010803020104030203" pitchFamily="2" charset="-79"/>
              </a:rPr>
              <a:t>Dataset </a:t>
            </a:r>
          </a:p>
        </p:txBody>
      </p:sp>
    </p:spTree>
    <p:extLst>
      <p:ext uri="{BB962C8B-B14F-4D97-AF65-F5344CB8AC3E}">
        <p14:creationId xmlns:p14="http://schemas.microsoft.com/office/powerpoint/2010/main" val="388985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3B4C-880E-4BDB-BC32-2B6091652693}"/>
              </a:ext>
            </a:extLst>
          </p:cNvPr>
          <p:cNvSpPr>
            <a:spLocks noGrp="1"/>
          </p:cNvSpPr>
          <p:nvPr>
            <p:ph type="title"/>
          </p:nvPr>
        </p:nvSpPr>
        <p:spPr/>
        <p:txBody>
          <a:bodyPr/>
          <a:lstStyle/>
          <a:p>
            <a:r>
              <a:rPr lang="en-IN" dirty="0">
                <a:solidFill>
                  <a:schemeClr val="tx1">
                    <a:lumMod val="50000"/>
                    <a:lumOff val="50000"/>
                  </a:schemeClr>
                </a:solidFill>
              </a:rPr>
              <a:t>Examples Of </a:t>
            </a:r>
            <a:r>
              <a:rPr lang="en-IN" b="0" i="0" dirty="0">
                <a:effectLst/>
                <a:latin typeface="Berlin Sans FB Demi" panose="020E0802020502020306" pitchFamily="34" charset="0"/>
              </a:rPr>
              <a:t>Collaborative Filtering </a:t>
            </a:r>
            <a:endParaRPr lang="en-IN" dirty="0"/>
          </a:p>
        </p:txBody>
      </p:sp>
      <p:sp>
        <p:nvSpPr>
          <p:cNvPr id="3" name="Content Placeholder 2">
            <a:extLst>
              <a:ext uri="{FF2B5EF4-FFF2-40B4-BE49-F238E27FC236}">
                <a16:creationId xmlns:a16="http://schemas.microsoft.com/office/drawing/2014/main" id="{B242211B-6934-4C9F-A1BB-97CBD76E7AC8}"/>
              </a:ext>
            </a:extLst>
          </p:cNvPr>
          <p:cNvSpPr>
            <a:spLocks noGrp="1"/>
          </p:cNvSpPr>
          <p:nvPr>
            <p:ph idx="1"/>
          </p:nvPr>
        </p:nvSpPr>
        <p:spPr/>
        <p:txBody>
          <a:bodyPr>
            <a:normAutofit/>
          </a:bodyPr>
          <a:lstStyle/>
          <a:p>
            <a:pPr marL="0" indent="0">
              <a:buNone/>
            </a:pPr>
            <a:r>
              <a:rPr lang="en-US" sz="2000" b="0" i="0" dirty="0">
                <a:solidFill>
                  <a:schemeClr val="tx2"/>
                </a:solidFill>
                <a:effectLst/>
                <a:latin typeface="arial" panose="020B0604020202020204" pitchFamily="34" charset="0"/>
              </a:rPr>
              <a:t>Amazon is known for its use of collaborative filtering, </a:t>
            </a:r>
            <a:r>
              <a:rPr lang="en-US" sz="2000" b="1" i="0" dirty="0">
                <a:solidFill>
                  <a:schemeClr val="tx2"/>
                </a:solidFill>
                <a:effectLst/>
                <a:latin typeface="arial" panose="020B0604020202020204" pitchFamily="34" charset="0"/>
              </a:rPr>
              <a:t>matching products to users based on past purchases</a:t>
            </a:r>
            <a:r>
              <a:rPr lang="en-US" sz="2000" b="0" i="0" dirty="0">
                <a:solidFill>
                  <a:schemeClr val="tx2"/>
                </a:solidFill>
                <a:effectLst/>
                <a:latin typeface="arial" panose="020B0604020202020204" pitchFamily="34" charset="0"/>
              </a:rPr>
              <a:t>. For example, the system can identify all of the products a customer and users with similar behaviors have purchased and/or positively rated.</a:t>
            </a:r>
          </a:p>
          <a:p>
            <a:pPr marL="0" indent="0">
              <a:buNone/>
            </a:pPr>
            <a:endParaRPr lang="en-US" sz="2400" dirty="0">
              <a:solidFill>
                <a:schemeClr val="tx2"/>
              </a:solidFill>
              <a:latin typeface="arial" panose="020B0604020202020204" pitchFamily="34" charset="0"/>
            </a:endParaRPr>
          </a:p>
          <a:p>
            <a:pPr marL="0" indent="0">
              <a:buNone/>
            </a:pPr>
            <a:r>
              <a:rPr lang="en-US" sz="2000" b="0" i="0" dirty="0">
                <a:solidFill>
                  <a:schemeClr val="tx2"/>
                </a:solidFill>
                <a:effectLst/>
                <a:latin typeface="arial" panose="020B0604020202020204" pitchFamily="34" charset="0"/>
              </a:rPr>
              <a:t>Most websites like </a:t>
            </a:r>
            <a:r>
              <a:rPr lang="en-US" sz="2000" b="1" i="0" dirty="0">
                <a:solidFill>
                  <a:schemeClr val="tx2"/>
                </a:solidFill>
                <a:effectLst/>
                <a:latin typeface="arial" panose="020B0604020202020204" pitchFamily="34" charset="0"/>
              </a:rPr>
              <a:t>Amazon, YouTube, and Netflix</a:t>
            </a:r>
            <a:r>
              <a:rPr lang="en-US" sz="2000" b="0" i="0" dirty="0">
                <a:solidFill>
                  <a:schemeClr val="tx2"/>
                </a:solidFill>
                <a:effectLst/>
                <a:latin typeface="arial" panose="020B0604020202020204" pitchFamily="34" charset="0"/>
              </a:rPr>
              <a:t> use collaborative filtering as a part of their sophisticated recommendation systems. You can use this technique to build recommenders that give suggestions to a user on the basis of the likes and dislikes of similar users.</a:t>
            </a:r>
            <a:endParaRPr lang="en-IN" sz="2000" dirty="0">
              <a:solidFill>
                <a:schemeClr val="tx2"/>
              </a:solidFill>
            </a:endParaRPr>
          </a:p>
        </p:txBody>
      </p:sp>
    </p:spTree>
    <p:extLst>
      <p:ext uri="{BB962C8B-B14F-4D97-AF65-F5344CB8AC3E}">
        <p14:creationId xmlns:p14="http://schemas.microsoft.com/office/powerpoint/2010/main" val="369709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3198-3DD9-4F03-A727-53DBB8354E52}"/>
              </a:ext>
            </a:extLst>
          </p:cNvPr>
          <p:cNvSpPr>
            <a:spLocks noGrp="1"/>
          </p:cNvSpPr>
          <p:nvPr>
            <p:ph type="ctrTitle"/>
          </p:nvPr>
        </p:nvSpPr>
        <p:spPr>
          <a:xfrm>
            <a:off x="1524000" y="2235200"/>
            <a:ext cx="9144000" cy="2387600"/>
          </a:xfrm>
        </p:spPr>
        <p:txBody>
          <a:bodyPr>
            <a:normAutofit fontScale="90000"/>
          </a:bodyPr>
          <a:lstStyle/>
          <a:p>
            <a:r>
              <a:rPr lang="en-IN" b="0" i="0" dirty="0">
                <a:solidFill>
                  <a:srgbClr val="BDC1C6"/>
                </a:solidFill>
                <a:effectLst/>
                <a:latin typeface="Berlin Sans FB Demi" panose="020E0802020502020306" pitchFamily="34" charset="0"/>
              </a:rPr>
              <a:t>Collaborative </a:t>
            </a:r>
            <a:r>
              <a:rPr lang="en-IN" b="1" i="0" dirty="0">
                <a:solidFill>
                  <a:srgbClr val="202124"/>
                </a:solidFill>
                <a:effectLst/>
                <a:latin typeface="Berlin Sans FB Demi" panose="020E0802020502020306" pitchFamily="34" charset="0"/>
              </a:rPr>
              <a:t>Recommendation</a:t>
            </a:r>
            <a:br>
              <a:rPr lang="en-IN" b="1" i="0" dirty="0">
                <a:solidFill>
                  <a:srgbClr val="202124"/>
                </a:solidFill>
                <a:effectLst/>
              </a:rPr>
            </a:br>
            <a:endParaRPr lang="en-IN" dirty="0"/>
          </a:p>
        </p:txBody>
      </p:sp>
    </p:spTree>
    <p:extLst>
      <p:ext uri="{BB962C8B-B14F-4D97-AF65-F5344CB8AC3E}">
        <p14:creationId xmlns:p14="http://schemas.microsoft.com/office/powerpoint/2010/main" val="268854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5E4D-A310-4698-9B02-680A6517D221}"/>
              </a:ext>
            </a:extLst>
          </p:cNvPr>
          <p:cNvSpPr>
            <a:spLocks noGrp="1"/>
          </p:cNvSpPr>
          <p:nvPr>
            <p:ph type="title"/>
          </p:nvPr>
        </p:nvSpPr>
        <p:spPr>
          <a:xfrm>
            <a:off x="922090" y="784574"/>
            <a:ext cx="10515600" cy="1325563"/>
          </a:xfrm>
        </p:spPr>
        <p:txBody>
          <a:bodyPr>
            <a:normAutofit fontScale="90000"/>
          </a:bodyPr>
          <a:lstStyle/>
          <a:p>
            <a:r>
              <a:rPr lang="en-US" sz="4000" b="1" i="0" dirty="0">
                <a:solidFill>
                  <a:schemeClr val="tx1">
                    <a:lumMod val="50000"/>
                    <a:lumOff val="50000"/>
                  </a:schemeClr>
                </a:solidFill>
                <a:effectLst/>
                <a:latin typeface="Aharoni" panose="02010803020104030203" pitchFamily="2" charset="-79"/>
                <a:cs typeface="Aharoni" panose="02010803020104030203" pitchFamily="2" charset="-79"/>
              </a:rPr>
              <a:t>What Are </a:t>
            </a:r>
            <a:r>
              <a:rPr lang="en-US" sz="4000" b="1" i="0" dirty="0">
                <a:solidFill>
                  <a:srgbClr val="000000"/>
                </a:solidFill>
                <a:effectLst/>
                <a:latin typeface="Aharoni" panose="02010803020104030203" pitchFamily="2" charset="-79"/>
                <a:cs typeface="Aharoni" panose="02010803020104030203" pitchFamily="2" charset="-79"/>
              </a:rPr>
              <a:t>Recommendation Systems </a:t>
            </a:r>
            <a:r>
              <a:rPr lang="en-US" sz="4000" b="1" i="0" dirty="0">
                <a:solidFill>
                  <a:schemeClr val="tx1">
                    <a:lumMod val="50000"/>
                    <a:lumOff val="50000"/>
                  </a:schemeClr>
                </a:solidFill>
                <a:effectLst/>
                <a:latin typeface="Aharoni" panose="02010803020104030203" pitchFamily="2" charset="-79"/>
                <a:cs typeface="Aharoni" panose="02010803020104030203" pitchFamily="2" charset="-79"/>
              </a:rPr>
              <a:t>in Machine Learning?</a:t>
            </a:r>
            <a:br>
              <a:rPr lang="en-US" b="1"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F09DC86-5191-4ECF-A57A-32D5352D6FE4}"/>
              </a:ext>
            </a:extLst>
          </p:cNvPr>
          <p:cNvSpPr>
            <a:spLocks noGrp="1"/>
          </p:cNvSpPr>
          <p:nvPr>
            <p:ph idx="1"/>
          </p:nvPr>
        </p:nvSpPr>
        <p:spPr/>
        <p:txBody>
          <a:bodyPr>
            <a:normAutofit/>
          </a:bodyPr>
          <a:lstStyle/>
          <a:p>
            <a:pPr algn="l" rtl="0"/>
            <a:endParaRPr lang="en-US" sz="1600" b="0" i="0" dirty="0">
              <a:solidFill>
                <a:srgbClr val="000000"/>
              </a:solidFill>
              <a:effectLst/>
              <a:latin typeface="roboto" panose="02000000000000000000" pitchFamily="2" charset="0"/>
            </a:endParaRPr>
          </a:p>
          <a:p>
            <a:pPr algn="l" rtl="0"/>
            <a:endParaRPr lang="en-US" sz="1600" dirty="0">
              <a:solidFill>
                <a:srgbClr val="000000"/>
              </a:solidFill>
              <a:latin typeface="roboto" panose="02000000000000000000" pitchFamily="2" charset="0"/>
            </a:endParaRPr>
          </a:p>
          <a:p>
            <a:pPr algn="l" rtl="0"/>
            <a:r>
              <a:rPr lang="en-US" sz="1600" b="0" i="0" dirty="0">
                <a:solidFill>
                  <a:srgbClr val="000000"/>
                </a:solidFill>
                <a:effectLst/>
                <a:latin typeface="roboto" panose="02000000000000000000" pitchFamily="2" charset="0"/>
              </a:rPr>
              <a:t>Recommender systems are the systems that are designed to recommend things to the user based on many different factors. These systems predict the most likely product that the users are most likely to purchase and are of interest to. Companies like </a:t>
            </a:r>
            <a:r>
              <a:rPr lang="en-US" sz="1600" b="0" i="0" u="sng" dirty="0">
                <a:solidFill>
                  <a:srgbClr val="007BFF"/>
                </a:solidFill>
                <a:effectLst/>
                <a:latin typeface="roboto" panose="02000000000000000000" pitchFamily="2" charset="0"/>
                <a:hlinkClick r:id="rId2"/>
              </a:rPr>
              <a:t>Netflix</a:t>
            </a:r>
            <a:r>
              <a:rPr lang="en-US" sz="1600" b="0" i="0" dirty="0">
                <a:solidFill>
                  <a:srgbClr val="000000"/>
                </a:solidFill>
                <a:effectLst/>
                <a:latin typeface="roboto" panose="02000000000000000000" pitchFamily="2" charset="0"/>
              </a:rPr>
              <a:t>, Amazon, etc. use recommender systems to help their users to identify the correct product or movies for them.  </a:t>
            </a:r>
          </a:p>
          <a:p>
            <a:pPr algn="l" rtl="0"/>
            <a:r>
              <a:rPr lang="en-US" sz="1600" b="0" i="0" dirty="0">
                <a:solidFill>
                  <a:srgbClr val="000000"/>
                </a:solidFill>
                <a:effectLst/>
                <a:latin typeface="roboto" panose="02000000000000000000" pitchFamily="2" charset="0"/>
              </a:rPr>
              <a:t>The recommender system deals with a large volume of information present by filtering the most important information based on the data provided by a user and other factors that take care of the user’s preference and interest. It finds out the match between user and item and imputes the similarities between users and items for recommendation.  </a:t>
            </a:r>
          </a:p>
          <a:p>
            <a:pPr algn="l" rtl="0"/>
            <a:r>
              <a:rPr lang="en-US" sz="1600" b="0" i="0" dirty="0">
                <a:solidFill>
                  <a:srgbClr val="000000"/>
                </a:solidFill>
                <a:effectLst/>
                <a:latin typeface="roboto" panose="02000000000000000000" pitchFamily="2" charset="0"/>
              </a:rPr>
              <a:t>Both the users and the services provided have benefited from these kinds of systems. The quality and decision-making process has also improved through these kinds of systems</a:t>
            </a:r>
          </a:p>
          <a:p>
            <a:pPr marL="0" indent="0">
              <a:buNone/>
            </a:pPr>
            <a:endParaRPr lang="en-IN" sz="1400" dirty="0"/>
          </a:p>
        </p:txBody>
      </p:sp>
    </p:spTree>
    <p:extLst>
      <p:ext uri="{BB962C8B-B14F-4D97-AF65-F5344CB8AC3E}">
        <p14:creationId xmlns:p14="http://schemas.microsoft.com/office/powerpoint/2010/main" val="106505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main types of recommendation system. | Download Scientific Diagram">
            <a:extLst>
              <a:ext uri="{FF2B5EF4-FFF2-40B4-BE49-F238E27FC236}">
                <a16:creationId xmlns:a16="http://schemas.microsoft.com/office/drawing/2014/main" id="{77D72BC1-49AB-4B8D-9D13-9C8D4C9B5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509588"/>
            <a:ext cx="8096250" cy="583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1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AAD9-BA9C-49B9-A42E-22D64524A8D8}"/>
              </a:ext>
            </a:extLst>
          </p:cNvPr>
          <p:cNvSpPr>
            <a:spLocks noGrp="1"/>
          </p:cNvSpPr>
          <p:nvPr>
            <p:ph type="title"/>
          </p:nvPr>
        </p:nvSpPr>
        <p:spPr/>
        <p:txBody>
          <a:bodyPr>
            <a:normAutofit fontScale="90000"/>
          </a:bodyPr>
          <a:lstStyle/>
          <a:p>
            <a:r>
              <a:rPr lang="en-US" b="1" i="0" dirty="0">
                <a:solidFill>
                  <a:schemeClr val="tx1">
                    <a:lumMod val="50000"/>
                    <a:lumOff val="50000"/>
                  </a:schemeClr>
                </a:solidFill>
                <a:effectLst/>
                <a:latin typeface="-apple-system"/>
              </a:rPr>
              <a:t>what is </a:t>
            </a:r>
            <a:r>
              <a:rPr lang="en-US" b="1" i="0" dirty="0">
                <a:effectLst/>
                <a:latin typeface="-apple-system"/>
              </a:rPr>
              <a:t>content </a:t>
            </a:r>
            <a:r>
              <a:rPr lang="en-US" b="1" i="0" dirty="0">
                <a:solidFill>
                  <a:schemeClr val="tx1">
                    <a:lumMod val="50000"/>
                    <a:lumOff val="50000"/>
                  </a:schemeClr>
                </a:solidFill>
                <a:effectLst/>
                <a:latin typeface="-apple-system"/>
              </a:rPr>
              <a:t>based </a:t>
            </a:r>
            <a:r>
              <a:rPr lang="en-US" b="1" i="0" dirty="0" err="1">
                <a:solidFill>
                  <a:schemeClr val="tx1">
                    <a:lumMod val="50000"/>
                    <a:lumOff val="50000"/>
                  </a:schemeClr>
                </a:solidFill>
                <a:effectLst/>
                <a:latin typeface="-apple-system"/>
              </a:rPr>
              <a:t>recomondation</a:t>
            </a:r>
            <a:r>
              <a:rPr lang="en-US" b="1" i="0" dirty="0">
                <a:solidFill>
                  <a:schemeClr val="tx1">
                    <a:lumMod val="50000"/>
                    <a:lumOff val="50000"/>
                  </a:schemeClr>
                </a:solidFill>
                <a:effectLst/>
                <a:latin typeface="-apple-system"/>
              </a:rPr>
              <a:t> system</a:t>
            </a:r>
            <a:br>
              <a:rPr lang="en-US" b="1" i="0" dirty="0">
                <a:solidFill>
                  <a:schemeClr val="tx1">
                    <a:lumMod val="50000"/>
                    <a:lumOff val="50000"/>
                  </a:schemeClr>
                </a:solidFill>
                <a:effectLst/>
                <a:latin typeface="-apple-system"/>
              </a:rPr>
            </a:b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B68DFFC5-B45D-4967-B3A8-5D6FB62BF790}"/>
              </a:ext>
            </a:extLst>
          </p:cNvPr>
          <p:cNvSpPr>
            <a:spLocks noGrp="1"/>
          </p:cNvSpPr>
          <p:nvPr>
            <p:ph idx="1"/>
          </p:nvPr>
        </p:nvSpPr>
        <p:spPr/>
        <p:txBody>
          <a:bodyPr>
            <a:normAutofit/>
          </a:bodyPr>
          <a:lstStyle/>
          <a:p>
            <a:pPr marL="0" indent="0">
              <a:buNone/>
            </a:pPr>
            <a:r>
              <a:rPr lang="en-US" sz="1800" dirty="0"/>
              <a:t>We are encounter many </a:t>
            </a:r>
            <a:r>
              <a:rPr lang="en-US" sz="1800" dirty="0" err="1"/>
              <a:t>serch</a:t>
            </a:r>
            <a:r>
              <a:rPr lang="en-US" sz="1800" dirty="0"/>
              <a:t> engine in daily life like </a:t>
            </a:r>
            <a:r>
              <a:rPr lang="en-US" sz="1800" dirty="0" err="1"/>
              <a:t>amazon,google,netflix,hotstar</a:t>
            </a:r>
            <a:r>
              <a:rPr lang="en-US" sz="1800" dirty="0"/>
              <a:t> etc. They have </a:t>
            </a:r>
            <a:r>
              <a:rPr lang="en-US" sz="1800" dirty="0" err="1"/>
              <a:t>diffrent</a:t>
            </a:r>
            <a:r>
              <a:rPr lang="en-US" sz="1800" dirty="0"/>
              <a:t> type of </a:t>
            </a:r>
            <a:r>
              <a:rPr lang="en-US" sz="1800" dirty="0" err="1"/>
              <a:t>catagory</a:t>
            </a:r>
            <a:r>
              <a:rPr lang="en-US" sz="1800" dirty="0"/>
              <a:t> and content, so they will suggest you </a:t>
            </a:r>
            <a:r>
              <a:rPr lang="en-US" sz="1800" dirty="0" err="1"/>
              <a:t>diffrent</a:t>
            </a:r>
            <a:r>
              <a:rPr lang="en-US" sz="1800" dirty="0"/>
              <a:t> kind of data </a:t>
            </a:r>
            <a:r>
              <a:rPr lang="en-US" sz="1800" dirty="0" err="1"/>
              <a:t>to.But</a:t>
            </a:r>
            <a:r>
              <a:rPr lang="en-US" sz="1800" dirty="0"/>
              <a:t> how ?</a:t>
            </a:r>
          </a:p>
          <a:p>
            <a:pPr marL="0" indent="0">
              <a:buNone/>
            </a:pPr>
            <a:r>
              <a:rPr lang="en-US" sz="1800" dirty="0"/>
              <a:t>here comes ML in </a:t>
            </a:r>
            <a:r>
              <a:rPr lang="en-US" sz="1800" dirty="0" err="1"/>
              <a:t>scean</a:t>
            </a:r>
            <a:r>
              <a:rPr lang="en-US" sz="1800" dirty="0"/>
              <a:t> ,see ML has various method to calculate datasets, and content based is one of them . in content based data system , contain csv file which has all type of data like </a:t>
            </a:r>
            <a:r>
              <a:rPr lang="en-US" sz="1800" dirty="0" err="1"/>
              <a:t>catagory,maker,brand</a:t>
            </a:r>
            <a:r>
              <a:rPr lang="en-US" sz="1800" dirty="0"/>
              <a:t> etc. so model will calculate all things and then project point in multi </a:t>
            </a:r>
            <a:r>
              <a:rPr lang="en-US" sz="1800" dirty="0" err="1"/>
              <a:t>dimensnion</a:t>
            </a:r>
            <a:r>
              <a:rPr lang="en-US" sz="1800" dirty="0"/>
              <a:t>. we cant imagine because there will lots of dimensions due to </a:t>
            </a:r>
            <a:r>
              <a:rPr lang="en-US" sz="1800" dirty="0" err="1"/>
              <a:t>multipl</a:t>
            </a:r>
            <a:r>
              <a:rPr lang="en-US" sz="1800" dirty="0"/>
              <a:t> features. so by using similarity between points we can identify which point is similar to which </a:t>
            </a:r>
            <a:r>
              <a:rPr lang="en-US" sz="1800" dirty="0" err="1"/>
              <a:t>one.after</a:t>
            </a:r>
            <a:r>
              <a:rPr lang="en-US" sz="1800" dirty="0"/>
              <a:t> </a:t>
            </a:r>
            <a:r>
              <a:rPr lang="en-US" sz="1800" dirty="0" err="1"/>
              <a:t>identifysuccesfully</a:t>
            </a:r>
            <a:r>
              <a:rPr lang="en-US" sz="1800" dirty="0"/>
              <a:t> we just need user </a:t>
            </a:r>
            <a:r>
              <a:rPr lang="en-US" sz="1800" dirty="0" err="1"/>
              <a:t>reqirement</a:t>
            </a:r>
            <a:r>
              <a:rPr lang="en-US" sz="1800" dirty="0"/>
              <a:t>.</a:t>
            </a:r>
          </a:p>
          <a:p>
            <a:pPr marL="0" indent="0">
              <a:buNone/>
            </a:pPr>
            <a:r>
              <a:rPr lang="en-US" sz="1800" dirty="0"/>
              <a:t>like in this </a:t>
            </a:r>
            <a:r>
              <a:rPr lang="en-US" sz="1800" dirty="0" err="1"/>
              <a:t>programm</a:t>
            </a:r>
            <a:r>
              <a:rPr lang="en-US" sz="1800" dirty="0"/>
              <a:t> if user enter any movie he likes then it will print most similar movies so user will </a:t>
            </a:r>
            <a:r>
              <a:rPr lang="en-US" sz="1800" dirty="0" err="1"/>
              <a:t>defenetly</a:t>
            </a:r>
            <a:r>
              <a:rPr lang="en-US" sz="1800" dirty="0"/>
              <a:t> watch ,and their business will </a:t>
            </a:r>
            <a:r>
              <a:rPr lang="en-US" sz="1800" dirty="0" err="1"/>
              <a:t>grow.for</a:t>
            </a:r>
            <a:r>
              <a:rPr lang="en-US" sz="1800" dirty="0"/>
              <a:t> other technical </a:t>
            </a:r>
            <a:r>
              <a:rPr lang="en-US" sz="1800" dirty="0" err="1"/>
              <a:t>defination</a:t>
            </a:r>
            <a:r>
              <a:rPr lang="en-US" sz="1800" dirty="0"/>
              <a:t> or explanation </a:t>
            </a:r>
            <a:r>
              <a:rPr lang="en-US" sz="1800" dirty="0" err="1"/>
              <a:t>i</a:t>
            </a:r>
            <a:r>
              <a:rPr lang="en-US" sz="1800" dirty="0"/>
              <a:t> already attach comments so read it before you remove.</a:t>
            </a:r>
            <a:endParaRPr lang="en-IN" sz="1800" dirty="0"/>
          </a:p>
        </p:txBody>
      </p:sp>
    </p:spTree>
    <p:extLst>
      <p:ext uri="{BB962C8B-B14F-4D97-AF65-F5344CB8AC3E}">
        <p14:creationId xmlns:p14="http://schemas.microsoft.com/office/powerpoint/2010/main" val="400068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D169-3219-4251-A2B0-EB3DBF2C32C3}"/>
              </a:ext>
            </a:extLst>
          </p:cNvPr>
          <p:cNvSpPr>
            <a:spLocks noGrp="1"/>
          </p:cNvSpPr>
          <p:nvPr>
            <p:ph type="title"/>
          </p:nvPr>
        </p:nvSpPr>
        <p:spPr>
          <a:xfrm>
            <a:off x="1197429" y="854982"/>
            <a:ext cx="10515600" cy="1325563"/>
          </a:xfrm>
        </p:spPr>
        <p:txBody>
          <a:bodyPr/>
          <a:lstStyle/>
          <a:p>
            <a:r>
              <a:rPr lang="en-US" b="0" i="0" dirty="0">
                <a:solidFill>
                  <a:srgbClr val="BDC1C6"/>
                </a:solidFill>
                <a:effectLst/>
                <a:latin typeface="Aharoni" panose="02010803020104030203" pitchFamily="2" charset="-79"/>
                <a:cs typeface="Aharoni" panose="02010803020104030203" pitchFamily="2" charset="-79"/>
              </a:rPr>
              <a:t>What is </a:t>
            </a:r>
            <a:r>
              <a:rPr lang="en-US" b="0" i="0" dirty="0">
                <a:effectLst/>
                <a:latin typeface="Aharoni" panose="02010803020104030203" pitchFamily="2" charset="-79"/>
                <a:cs typeface="Aharoni" panose="02010803020104030203" pitchFamily="2" charset="-79"/>
              </a:rPr>
              <a:t>collaborative recommendation system </a:t>
            </a:r>
            <a:r>
              <a:rPr lang="en-US" b="0" i="0" dirty="0">
                <a:solidFill>
                  <a:srgbClr val="BDC1C6"/>
                </a:solidFill>
                <a:effectLst/>
                <a:latin typeface="Aharoni" panose="02010803020104030203" pitchFamily="2" charset="-79"/>
                <a:cs typeface="Aharoni" panose="02010803020104030203" pitchFamily="2" charset="-79"/>
              </a:rPr>
              <a:t>?</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BFF302DD-A73F-4BDC-8CB0-AD9598692082}"/>
              </a:ext>
            </a:extLst>
          </p:cNvPr>
          <p:cNvSpPr>
            <a:spLocks noGrp="1"/>
          </p:cNvSpPr>
          <p:nvPr>
            <p:ph idx="1"/>
          </p:nvPr>
        </p:nvSpPr>
        <p:spPr>
          <a:xfrm>
            <a:off x="1197429" y="2466521"/>
            <a:ext cx="10515600" cy="4351338"/>
          </a:xfrm>
        </p:spPr>
        <p:txBody>
          <a:bodyPr>
            <a:normAutofit/>
          </a:bodyPr>
          <a:lstStyle/>
          <a:p>
            <a:pPr marL="0" indent="0">
              <a:buNone/>
            </a:pPr>
            <a:r>
              <a:rPr lang="en-US" sz="2400" dirty="0"/>
              <a:t>Recommender systems that recommend items through consumer collaborations and are the most widely used and proven method of providing recommendations. There are two types: user-to-user collaborative filtering based on user-to-user similarity and item-to-item collaborative filtering based on item-to-item similarity.</a:t>
            </a:r>
            <a:endParaRPr lang="en-IN" sz="2400" dirty="0"/>
          </a:p>
        </p:txBody>
      </p:sp>
    </p:spTree>
    <p:extLst>
      <p:ext uri="{BB962C8B-B14F-4D97-AF65-F5344CB8AC3E}">
        <p14:creationId xmlns:p14="http://schemas.microsoft.com/office/powerpoint/2010/main" val="190078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lassification of collaborative filtering algorithms. | Download Scientific  Diagram">
            <a:extLst>
              <a:ext uri="{FF2B5EF4-FFF2-40B4-BE49-F238E27FC236}">
                <a16:creationId xmlns:a16="http://schemas.microsoft.com/office/drawing/2014/main" id="{593C9F58-76AC-40FC-9A7E-1B8D2224A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418" y="963387"/>
            <a:ext cx="9103922" cy="46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68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22C8F-211A-4378-9387-A8090E427819}"/>
              </a:ext>
            </a:extLst>
          </p:cNvPr>
          <p:cNvSpPr>
            <a:spLocks noGrp="1"/>
          </p:cNvSpPr>
          <p:nvPr>
            <p:ph idx="1"/>
          </p:nvPr>
        </p:nvSpPr>
        <p:spPr>
          <a:xfrm>
            <a:off x="1001486" y="1058182"/>
            <a:ext cx="10515600" cy="4351338"/>
          </a:xfrm>
        </p:spPr>
        <p:txBody>
          <a:bodyPr/>
          <a:lstStyle/>
          <a:p>
            <a:pPr marL="0" indent="0" algn="l">
              <a:buNone/>
            </a:pPr>
            <a:r>
              <a:rPr lang="en-US" sz="4000" b="1" i="0" dirty="0">
                <a:effectLst/>
                <a:latin typeface="Aharoni" panose="02010803020104030203" pitchFamily="2" charset="-79"/>
                <a:cs typeface="Aharoni" panose="02010803020104030203" pitchFamily="2" charset="-79"/>
              </a:rPr>
              <a:t>There are two classes of Collaborative Filtering:</a:t>
            </a:r>
          </a:p>
          <a:p>
            <a:pPr marL="0" indent="0" algn="l">
              <a:buNone/>
            </a:pPr>
            <a:endParaRPr lang="en-US" sz="4000" b="0" i="0" dirty="0">
              <a:effectLst/>
              <a:latin typeface="Aharoni" panose="02010803020104030203" pitchFamily="2" charset="-79"/>
              <a:cs typeface="Aharoni" panose="02010803020104030203" pitchFamily="2" charset="-79"/>
            </a:endParaRPr>
          </a:p>
          <a:p>
            <a:pPr algn="l">
              <a:buFont typeface="Arial" panose="020B0604020202020204" pitchFamily="34" charset="0"/>
              <a:buChar char="•"/>
            </a:pPr>
            <a:r>
              <a:rPr lang="en-US" b="0" i="0" dirty="0">
                <a:effectLst/>
                <a:latin typeface="arial" panose="020B0604020202020204" pitchFamily="34" charset="0"/>
              </a:rPr>
              <a:t>User-based</a:t>
            </a:r>
            <a:r>
              <a:rPr lang="en-US" b="0" i="0" dirty="0">
                <a:solidFill>
                  <a:schemeClr val="tx1">
                    <a:lumMod val="50000"/>
                    <a:lumOff val="50000"/>
                  </a:schemeClr>
                </a:solidFill>
                <a:effectLst/>
                <a:latin typeface="arial" panose="020B0604020202020204" pitchFamily="34" charset="0"/>
              </a:rPr>
              <a:t>, </a:t>
            </a:r>
            <a:r>
              <a:rPr lang="en-US" sz="2400" b="0" i="0" dirty="0">
                <a:solidFill>
                  <a:schemeClr val="tx1">
                    <a:lumMod val="50000"/>
                    <a:lumOff val="50000"/>
                  </a:schemeClr>
                </a:solidFill>
                <a:effectLst/>
                <a:latin typeface="arial" panose="020B0604020202020204" pitchFamily="34" charset="0"/>
              </a:rPr>
              <a:t>which measures the similarity between target users and other users.</a:t>
            </a:r>
          </a:p>
          <a:p>
            <a:pPr algn="l">
              <a:buFont typeface="Arial" panose="020B0604020202020204" pitchFamily="34" charset="0"/>
              <a:buChar char="•"/>
            </a:pPr>
            <a:r>
              <a:rPr lang="en-US" b="0" i="0" dirty="0">
                <a:effectLst/>
                <a:latin typeface="arial" panose="020B0604020202020204" pitchFamily="34" charset="0"/>
              </a:rPr>
              <a:t>Item-based</a:t>
            </a:r>
            <a:r>
              <a:rPr lang="en-US" b="0" i="0" dirty="0">
                <a:solidFill>
                  <a:schemeClr val="tx1">
                    <a:lumMod val="50000"/>
                    <a:lumOff val="50000"/>
                  </a:schemeClr>
                </a:solidFill>
                <a:effectLst/>
                <a:latin typeface="arial" panose="020B0604020202020204" pitchFamily="34" charset="0"/>
              </a:rPr>
              <a:t>, </a:t>
            </a:r>
            <a:r>
              <a:rPr lang="en-US" sz="2400" b="0" i="0" dirty="0">
                <a:solidFill>
                  <a:schemeClr val="tx1">
                    <a:lumMod val="50000"/>
                    <a:lumOff val="50000"/>
                  </a:schemeClr>
                </a:solidFill>
                <a:effectLst/>
                <a:latin typeface="arial" panose="020B0604020202020204" pitchFamily="34" charset="0"/>
              </a:rPr>
              <a:t>which measures the similarity between the items that target users rate or interact with and other items</a:t>
            </a:r>
          </a:p>
          <a:p>
            <a:endParaRPr lang="en-IN" dirty="0"/>
          </a:p>
        </p:txBody>
      </p:sp>
    </p:spTree>
    <p:extLst>
      <p:ext uri="{BB962C8B-B14F-4D97-AF65-F5344CB8AC3E}">
        <p14:creationId xmlns:p14="http://schemas.microsoft.com/office/powerpoint/2010/main" val="114561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396C1-493C-449B-8005-A2E72E5983EB}"/>
              </a:ext>
            </a:extLst>
          </p:cNvPr>
          <p:cNvSpPr>
            <a:spLocks noGrp="1"/>
          </p:cNvSpPr>
          <p:nvPr>
            <p:ph idx="1"/>
          </p:nvPr>
        </p:nvSpPr>
        <p:spPr>
          <a:xfrm>
            <a:off x="1099458" y="2856707"/>
            <a:ext cx="10515600" cy="4351338"/>
          </a:xfrm>
        </p:spPr>
        <p:txBody>
          <a:bodyPr>
            <a:normAutofit/>
          </a:bodyPr>
          <a:lstStyle/>
          <a:p>
            <a:pPr marL="0" indent="0">
              <a:buNone/>
            </a:pPr>
            <a:r>
              <a:rPr lang="en-US" sz="2400" dirty="0"/>
              <a:t>User-Based Collaborative Filtering is a technique used to predict the items that a user might like on the basis of ratings given to that item by the other users who have similar taste with that of the target user.</a:t>
            </a:r>
          </a:p>
          <a:p>
            <a:pPr marL="0" indent="0">
              <a:buNone/>
            </a:pPr>
            <a:r>
              <a:rPr lang="en-US" sz="2400" dirty="0"/>
              <a:t>Many websites use collaborative filtering for building their recommendation system.</a:t>
            </a:r>
            <a:endParaRPr lang="en-IN" sz="2400" dirty="0"/>
          </a:p>
        </p:txBody>
      </p:sp>
      <p:sp>
        <p:nvSpPr>
          <p:cNvPr id="5" name="Title 4">
            <a:extLst>
              <a:ext uri="{FF2B5EF4-FFF2-40B4-BE49-F238E27FC236}">
                <a16:creationId xmlns:a16="http://schemas.microsoft.com/office/drawing/2014/main" id="{89F0B28A-B2B7-42B7-8EB1-D7B573DEEC8C}"/>
              </a:ext>
            </a:extLst>
          </p:cNvPr>
          <p:cNvSpPr>
            <a:spLocks noGrp="1"/>
          </p:cNvSpPr>
          <p:nvPr>
            <p:ph type="title"/>
          </p:nvPr>
        </p:nvSpPr>
        <p:spPr>
          <a:xfrm>
            <a:off x="1676400" y="1349148"/>
            <a:ext cx="10515600" cy="1325563"/>
          </a:xfrm>
        </p:spPr>
        <p:txBody>
          <a:bodyPr/>
          <a:lstStyle/>
          <a:p>
            <a:pPr fontAlgn="base"/>
            <a:r>
              <a:rPr lang="en-IN" b="1" i="0" dirty="0">
                <a:effectLst/>
                <a:latin typeface="Aharoni" panose="02010803020104030203" pitchFamily="2" charset="-79"/>
                <a:cs typeface="Aharoni" panose="02010803020104030203" pitchFamily="2" charset="-79"/>
              </a:rPr>
              <a:t>User-Based </a:t>
            </a:r>
            <a:r>
              <a:rPr lang="en-IN" b="1" i="0" dirty="0">
                <a:solidFill>
                  <a:schemeClr val="tx1">
                    <a:lumMod val="65000"/>
                    <a:lumOff val="35000"/>
                  </a:schemeClr>
                </a:solidFill>
                <a:effectLst/>
                <a:latin typeface="sofia-pro"/>
              </a:rPr>
              <a:t>Collaborative Filtering</a:t>
            </a:r>
            <a:br>
              <a:rPr lang="en-IN" b="1" i="0" dirty="0">
                <a:solidFill>
                  <a:schemeClr val="tx1">
                    <a:lumMod val="85000"/>
                    <a:lumOff val="15000"/>
                  </a:schemeClr>
                </a:solidFill>
                <a:effectLst/>
                <a:latin typeface="sofia-pro"/>
              </a:rPr>
            </a:br>
            <a:endParaRPr lang="en-IN" dirty="0">
              <a:solidFill>
                <a:schemeClr val="tx1">
                  <a:lumMod val="85000"/>
                  <a:lumOff val="15000"/>
                </a:schemeClr>
              </a:solidFill>
            </a:endParaRPr>
          </a:p>
        </p:txBody>
      </p:sp>
    </p:spTree>
    <p:extLst>
      <p:ext uri="{BB962C8B-B14F-4D97-AF65-F5344CB8AC3E}">
        <p14:creationId xmlns:p14="http://schemas.microsoft.com/office/powerpoint/2010/main" val="1601926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TotalTime>
  <Words>989</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Aharoni</vt:lpstr>
      <vt:lpstr>-apple-system</vt:lpstr>
      <vt:lpstr>Arial</vt:lpstr>
      <vt:lpstr>Arial</vt:lpstr>
      <vt:lpstr>Bell MT</vt:lpstr>
      <vt:lpstr>Berlin Sans FB Demi</vt:lpstr>
      <vt:lpstr>Calibri</vt:lpstr>
      <vt:lpstr>Calibri Light</vt:lpstr>
      <vt:lpstr>roboto</vt:lpstr>
      <vt:lpstr>sofia-pro</vt:lpstr>
      <vt:lpstr>Office Theme</vt:lpstr>
      <vt:lpstr>PowerPoint Presentation</vt:lpstr>
      <vt:lpstr>Collaborative Recommendation </vt:lpstr>
      <vt:lpstr>What Are Recommendation Systems in Machine Learning? </vt:lpstr>
      <vt:lpstr>PowerPoint Presentation</vt:lpstr>
      <vt:lpstr>what is content based recomondation system </vt:lpstr>
      <vt:lpstr>What is collaborative recommendation system ?</vt:lpstr>
      <vt:lpstr>PowerPoint Presentation</vt:lpstr>
      <vt:lpstr>PowerPoint Presentation</vt:lpstr>
      <vt:lpstr>User-Based Collaborative Filtering </vt:lpstr>
      <vt:lpstr>   Item based collaborative recommendation</vt:lpstr>
      <vt:lpstr>PowerPoint Presentation</vt:lpstr>
      <vt:lpstr>PowerPoint Presentation</vt:lpstr>
      <vt:lpstr>What is meant by collaborative filtering in recommender system ?</vt:lpstr>
      <vt:lpstr>                          The Dataset</vt:lpstr>
      <vt:lpstr>PowerPoint Presentation</vt:lpstr>
      <vt:lpstr>Examples Of Collaborative Filtering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Sangram nangare</dc:creator>
  <cp:lastModifiedBy>Sangram nangare</cp:lastModifiedBy>
  <cp:revision>3</cp:revision>
  <dcterms:created xsi:type="dcterms:W3CDTF">2022-03-17T03:31:17Z</dcterms:created>
  <dcterms:modified xsi:type="dcterms:W3CDTF">2022-03-18T11:34:45Z</dcterms:modified>
</cp:coreProperties>
</file>