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sldIdLst>
    <p:sldId id="256" r:id="rId2"/>
    <p:sldId id="263" r:id="rId3"/>
    <p:sldId id="257" r:id="rId4"/>
    <p:sldId id="262" r:id="rId5"/>
    <p:sldId id="258" r:id="rId6"/>
    <p:sldId id="259" r:id="rId7"/>
    <p:sldId id="260"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982AA4-DE00-4A67-BC3B-3EB624E9A2E2}"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E92F4-0510-4B75-998C-122FB5A33A2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097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82AA4-DE00-4A67-BC3B-3EB624E9A2E2}"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E92F4-0510-4B75-998C-122FB5A33A22}" type="slidenum">
              <a:rPr lang="en-IN" smtClean="0"/>
              <a:t>‹#›</a:t>
            </a:fld>
            <a:endParaRPr lang="en-IN"/>
          </a:p>
        </p:txBody>
      </p:sp>
    </p:spTree>
    <p:extLst>
      <p:ext uri="{BB962C8B-B14F-4D97-AF65-F5344CB8AC3E}">
        <p14:creationId xmlns:p14="http://schemas.microsoft.com/office/powerpoint/2010/main" val="2096463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82AA4-DE00-4A67-BC3B-3EB624E9A2E2}"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E92F4-0510-4B75-998C-122FB5A33A22}" type="slidenum">
              <a:rPr lang="en-IN" smtClean="0"/>
              <a:t>‹#›</a:t>
            </a:fld>
            <a:endParaRPr lang="en-IN"/>
          </a:p>
        </p:txBody>
      </p:sp>
    </p:spTree>
    <p:extLst>
      <p:ext uri="{BB962C8B-B14F-4D97-AF65-F5344CB8AC3E}">
        <p14:creationId xmlns:p14="http://schemas.microsoft.com/office/powerpoint/2010/main" val="190394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82AA4-DE00-4A67-BC3B-3EB624E9A2E2}"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E92F4-0510-4B75-998C-122FB5A33A22}" type="slidenum">
              <a:rPr lang="en-IN" smtClean="0"/>
              <a:t>‹#›</a:t>
            </a:fld>
            <a:endParaRPr lang="en-IN"/>
          </a:p>
        </p:txBody>
      </p:sp>
    </p:spTree>
    <p:extLst>
      <p:ext uri="{BB962C8B-B14F-4D97-AF65-F5344CB8AC3E}">
        <p14:creationId xmlns:p14="http://schemas.microsoft.com/office/powerpoint/2010/main" val="1915366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82AA4-DE00-4A67-BC3B-3EB624E9A2E2}"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E92F4-0510-4B75-998C-122FB5A33A2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96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982AA4-DE00-4A67-BC3B-3EB624E9A2E2}"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FE92F4-0510-4B75-998C-122FB5A33A22}" type="slidenum">
              <a:rPr lang="en-IN" smtClean="0"/>
              <a:t>‹#›</a:t>
            </a:fld>
            <a:endParaRPr lang="en-IN"/>
          </a:p>
        </p:txBody>
      </p:sp>
    </p:spTree>
    <p:extLst>
      <p:ext uri="{BB962C8B-B14F-4D97-AF65-F5344CB8AC3E}">
        <p14:creationId xmlns:p14="http://schemas.microsoft.com/office/powerpoint/2010/main" val="4091625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982AA4-DE00-4A67-BC3B-3EB624E9A2E2}" type="datetimeFigureOut">
              <a:rPr lang="en-IN" smtClean="0"/>
              <a:t>10-08-2023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FE92F4-0510-4B75-998C-122FB5A33A22}" type="slidenum">
              <a:rPr lang="en-IN" smtClean="0"/>
              <a:t>‹#›</a:t>
            </a:fld>
            <a:endParaRPr lang="en-IN"/>
          </a:p>
        </p:txBody>
      </p:sp>
    </p:spTree>
    <p:extLst>
      <p:ext uri="{BB962C8B-B14F-4D97-AF65-F5344CB8AC3E}">
        <p14:creationId xmlns:p14="http://schemas.microsoft.com/office/powerpoint/2010/main" val="1306399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982AA4-DE00-4A67-BC3B-3EB624E9A2E2}" type="datetimeFigureOut">
              <a:rPr lang="en-IN" smtClean="0"/>
              <a:t>10-08-2023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FE92F4-0510-4B75-998C-122FB5A33A22}" type="slidenum">
              <a:rPr lang="en-IN" smtClean="0"/>
              <a:t>‹#›</a:t>
            </a:fld>
            <a:endParaRPr lang="en-IN"/>
          </a:p>
        </p:txBody>
      </p:sp>
    </p:spTree>
    <p:extLst>
      <p:ext uri="{BB962C8B-B14F-4D97-AF65-F5344CB8AC3E}">
        <p14:creationId xmlns:p14="http://schemas.microsoft.com/office/powerpoint/2010/main" val="307882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3982AA4-DE00-4A67-BC3B-3EB624E9A2E2}" type="datetimeFigureOut">
              <a:rPr lang="en-IN" smtClean="0"/>
              <a:t>10-08-2023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2FE92F4-0510-4B75-998C-122FB5A33A22}" type="slidenum">
              <a:rPr lang="en-IN" smtClean="0"/>
              <a:t>‹#›</a:t>
            </a:fld>
            <a:endParaRPr lang="en-IN"/>
          </a:p>
        </p:txBody>
      </p:sp>
    </p:spTree>
    <p:extLst>
      <p:ext uri="{BB962C8B-B14F-4D97-AF65-F5344CB8AC3E}">
        <p14:creationId xmlns:p14="http://schemas.microsoft.com/office/powerpoint/2010/main" val="1002345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3982AA4-DE00-4A67-BC3B-3EB624E9A2E2}" type="datetimeFigureOut">
              <a:rPr lang="en-IN" smtClean="0"/>
              <a:t>10-08-2023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FE92F4-0510-4B75-998C-122FB5A33A22}" type="slidenum">
              <a:rPr lang="en-IN" smtClean="0"/>
              <a:t>‹#›</a:t>
            </a:fld>
            <a:endParaRPr lang="en-IN"/>
          </a:p>
        </p:txBody>
      </p:sp>
    </p:spTree>
    <p:extLst>
      <p:ext uri="{BB962C8B-B14F-4D97-AF65-F5344CB8AC3E}">
        <p14:creationId xmlns:p14="http://schemas.microsoft.com/office/powerpoint/2010/main" val="413239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82AA4-DE00-4A67-BC3B-3EB624E9A2E2}"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FE92F4-0510-4B75-998C-122FB5A33A22}" type="slidenum">
              <a:rPr lang="en-IN" smtClean="0"/>
              <a:t>‹#›</a:t>
            </a:fld>
            <a:endParaRPr lang="en-IN"/>
          </a:p>
        </p:txBody>
      </p:sp>
    </p:spTree>
    <p:extLst>
      <p:ext uri="{BB962C8B-B14F-4D97-AF65-F5344CB8AC3E}">
        <p14:creationId xmlns:p14="http://schemas.microsoft.com/office/powerpoint/2010/main" val="383253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982AA4-DE00-4A67-BC3B-3EB624E9A2E2}" type="datetimeFigureOut">
              <a:rPr lang="en-IN" smtClean="0"/>
              <a:t>10-08-2023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2FE92F4-0510-4B75-998C-122FB5A33A2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790239"/>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DA9E-E988-8D01-9D07-9E6A4468BAF0}"/>
              </a:ext>
            </a:extLst>
          </p:cNvPr>
          <p:cNvSpPr>
            <a:spLocks noGrp="1"/>
          </p:cNvSpPr>
          <p:nvPr>
            <p:ph type="ctrTitle"/>
          </p:nvPr>
        </p:nvSpPr>
        <p:spPr/>
        <p:txBody>
          <a:bodyPr>
            <a:normAutofit/>
          </a:bodyPr>
          <a:lstStyle/>
          <a:p>
            <a:r>
              <a:rPr lang="en-US" dirty="0"/>
              <a:t>Streamlining HR Operations with LLM-based Application</a:t>
            </a:r>
            <a:endParaRPr lang="en-IN" dirty="0"/>
          </a:p>
        </p:txBody>
      </p:sp>
    </p:spTree>
    <p:extLst>
      <p:ext uri="{BB962C8B-B14F-4D97-AF65-F5344CB8AC3E}">
        <p14:creationId xmlns:p14="http://schemas.microsoft.com/office/powerpoint/2010/main" val="1839729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74E7-2A9F-4F5F-912D-51E299A93E13}"/>
              </a:ext>
            </a:extLst>
          </p:cNvPr>
          <p:cNvSpPr>
            <a:spLocks noGrp="1"/>
          </p:cNvSpPr>
          <p:nvPr>
            <p:ph type="title"/>
          </p:nvPr>
        </p:nvSpPr>
        <p:spPr/>
        <p:txBody>
          <a:bodyPr>
            <a:normAutofit/>
          </a:bodyPr>
          <a:lstStyle/>
          <a:p>
            <a:r>
              <a:rPr lang="en-US" sz="7200" dirty="0"/>
              <a:t>W</a:t>
            </a:r>
            <a:r>
              <a:rPr lang="en-US" dirty="0"/>
              <a:t>hat</a:t>
            </a:r>
            <a:r>
              <a:rPr lang="en-US" sz="6600" dirty="0"/>
              <a:t> </a:t>
            </a:r>
            <a:r>
              <a:rPr lang="en-US" dirty="0"/>
              <a:t>Packages Need To Use</a:t>
            </a:r>
            <a:endParaRPr lang="en-IN" sz="6600" dirty="0"/>
          </a:p>
        </p:txBody>
      </p:sp>
      <p:sp>
        <p:nvSpPr>
          <p:cNvPr id="3" name="Content Placeholder 2">
            <a:extLst>
              <a:ext uri="{FF2B5EF4-FFF2-40B4-BE49-F238E27FC236}">
                <a16:creationId xmlns:a16="http://schemas.microsoft.com/office/drawing/2014/main" id="{52A09BD9-9C12-7F18-C127-1E8D4DE42FC7}"/>
              </a:ext>
            </a:extLst>
          </p:cNvPr>
          <p:cNvSpPr>
            <a:spLocks noGrp="1"/>
          </p:cNvSpPr>
          <p:nvPr>
            <p:ph idx="1"/>
          </p:nvPr>
        </p:nvSpPr>
        <p:spPr>
          <a:xfrm>
            <a:off x="1227908" y="2838994"/>
            <a:ext cx="9927771" cy="3030100"/>
          </a:xfrm>
        </p:spPr>
        <p:txBody>
          <a:bodyPr/>
          <a:lstStyle/>
          <a:p>
            <a:pPr algn="l">
              <a:buFont typeface="Wingdings" panose="05000000000000000000" pitchFamily="2" charset="2"/>
              <a:buChar char="q"/>
            </a:pPr>
            <a:r>
              <a:rPr lang="en-US" b="0" i="0" dirty="0">
                <a:solidFill>
                  <a:srgbClr val="1F2328"/>
                </a:solidFill>
                <a:effectLst/>
                <a:latin typeface="-apple-system"/>
              </a:rPr>
              <a:t>   Python 3.9.7 or higher</a:t>
            </a:r>
          </a:p>
          <a:p>
            <a:pPr algn="l">
              <a:buFont typeface="Wingdings" panose="05000000000000000000" pitchFamily="2" charset="2"/>
              <a:buChar char="q"/>
            </a:pPr>
            <a:r>
              <a:rPr lang="en-US" b="0" i="0" dirty="0">
                <a:solidFill>
                  <a:srgbClr val="1F2328"/>
                </a:solidFill>
                <a:effectLst/>
                <a:latin typeface="-apple-system"/>
              </a:rPr>
              <a:t>   Django 4.0 or higher</a:t>
            </a:r>
          </a:p>
          <a:p>
            <a:pPr algn="l">
              <a:buFont typeface="Wingdings" panose="05000000000000000000" pitchFamily="2" charset="2"/>
              <a:buChar char="q"/>
            </a:pPr>
            <a:r>
              <a:rPr lang="en-US" b="0" i="0" dirty="0">
                <a:solidFill>
                  <a:srgbClr val="1F2328"/>
                </a:solidFill>
                <a:effectLst/>
                <a:latin typeface="-apple-system"/>
              </a:rPr>
              <a:t>    pip 22.3.1 or higher</a:t>
            </a:r>
          </a:p>
          <a:p>
            <a:endParaRPr lang="en-IN" dirty="0"/>
          </a:p>
        </p:txBody>
      </p:sp>
    </p:spTree>
    <p:extLst>
      <p:ext uri="{BB962C8B-B14F-4D97-AF65-F5344CB8AC3E}">
        <p14:creationId xmlns:p14="http://schemas.microsoft.com/office/powerpoint/2010/main" val="1714508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6A063-1B59-3F71-B19D-1B8A8856CA78}"/>
              </a:ext>
            </a:extLst>
          </p:cNvPr>
          <p:cNvSpPr>
            <a:spLocks noGrp="1"/>
          </p:cNvSpPr>
          <p:nvPr>
            <p:ph type="title"/>
          </p:nvPr>
        </p:nvSpPr>
        <p:spPr/>
        <p:txBody>
          <a:bodyPr>
            <a:normAutofit/>
          </a:bodyPr>
          <a:lstStyle/>
          <a:p>
            <a:r>
              <a:rPr lang="en-IN" sz="7200" dirty="0"/>
              <a:t>C</a:t>
            </a:r>
            <a:r>
              <a:rPr lang="en-IN" dirty="0"/>
              <a:t>oncepts</a:t>
            </a:r>
            <a:r>
              <a:rPr lang="en-IN" sz="7200" dirty="0"/>
              <a:t> </a:t>
            </a:r>
            <a:r>
              <a:rPr lang="en-IN" dirty="0"/>
              <a:t>that we will use</a:t>
            </a:r>
            <a:endParaRPr lang="en-IN" sz="7200" dirty="0"/>
          </a:p>
        </p:txBody>
      </p:sp>
      <p:sp>
        <p:nvSpPr>
          <p:cNvPr id="3" name="Content Placeholder 2">
            <a:extLst>
              <a:ext uri="{FF2B5EF4-FFF2-40B4-BE49-F238E27FC236}">
                <a16:creationId xmlns:a16="http://schemas.microsoft.com/office/drawing/2014/main" id="{E0820BB7-082A-89A4-CDC2-3D203916CB64}"/>
              </a:ext>
            </a:extLst>
          </p:cNvPr>
          <p:cNvSpPr>
            <a:spLocks noGrp="1"/>
          </p:cNvSpPr>
          <p:nvPr>
            <p:ph idx="1"/>
          </p:nvPr>
        </p:nvSpPr>
        <p:spPr>
          <a:xfrm>
            <a:off x="1097280" y="2054740"/>
            <a:ext cx="10058400" cy="4023360"/>
          </a:xfrm>
        </p:spPr>
        <p:txBody>
          <a:bodyPr>
            <a:normAutofit/>
          </a:bodyPr>
          <a:lstStyle/>
          <a:p>
            <a:pPr>
              <a:buFont typeface="Wingdings" panose="05000000000000000000" pitchFamily="2" charset="2"/>
              <a:buChar char="q"/>
            </a:pPr>
            <a:r>
              <a:rPr lang="en-US" dirty="0">
                <a:solidFill>
                  <a:schemeClr val="tx1"/>
                </a:solidFill>
              </a:rPr>
              <a:t>   TF-IDF</a:t>
            </a:r>
            <a:r>
              <a:rPr lang="en-US" dirty="0"/>
              <a:t>: </a:t>
            </a:r>
            <a:r>
              <a:rPr lang="en-US" sz="1800" dirty="0"/>
              <a:t>It calculates a score for each keyword that signifies its importance to the document or resumes.</a:t>
            </a:r>
          </a:p>
          <a:p>
            <a:pPr>
              <a:buFont typeface="Wingdings" panose="05000000000000000000" pitchFamily="2" charset="2"/>
              <a:buChar char="q"/>
            </a:pPr>
            <a:r>
              <a:rPr lang="en-US" dirty="0">
                <a:solidFill>
                  <a:schemeClr val="tx1"/>
                </a:solidFill>
              </a:rPr>
              <a:t>   Data Preprocessing</a:t>
            </a:r>
            <a:r>
              <a:rPr lang="en-US" dirty="0"/>
              <a:t>: </a:t>
            </a:r>
            <a:r>
              <a:rPr lang="en-US" sz="1600" dirty="0"/>
              <a:t>Data cleaning, word stemming, and verb lemmatization etc.</a:t>
            </a:r>
          </a:p>
          <a:p>
            <a:pPr marL="0" indent="0">
              <a:buNone/>
            </a:pPr>
            <a:r>
              <a:rPr lang="en-US" sz="1600" dirty="0"/>
              <a:t>                                      TF(‘keyword’) = number of appeared (‘keyword’)/Total number of (‘keyword’)  </a:t>
            </a:r>
          </a:p>
          <a:p>
            <a:pPr marL="0" indent="0">
              <a:buNone/>
            </a:pPr>
            <a:r>
              <a:rPr lang="en-US" sz="1600" dirty="0"/>
              <a:t>                                      IDF(‘keyword’) = log(total number of resumes / total number of the resume with term ‘keywords’)</a:t>
            </a:r>
          </a:p>
          <a:p>
            <a:pPr marL="0" indent="0">
              <a:buNone/>
            </a:pPr>
            <a:r>
              <a:rPr lang="en-US" sz="1600" dirty="0"/>
              <a:t>                                      It sets IDF log value = 1 for the required resume and 0 for the unwanted.</a:t>
            </a:r>
          </a:p>
          <a:p>
            <a:pPr>
              <a:lnSpc>
                <a:spcPct val="150000"/>
              </a:lnSpc>
              <a:buFont typeface="Wingdings" panose="05000000000000000000" pitchFamily="2" charset="2"/>
              <a:buChar char="q"/>
            </a:pPr>
            <a:r>
              <a:rPr lang="en-US" dirty="0">
                <a:solidFill>
                  <a:schemeClr val="tx1"/>
                </a:solidFill>
              </a:rPr>
              <a:t>     Generate Document Similarity Score</a:t>
            </a:r>
            <a:r>
              <a:rPr lang="en-US" dirty="0"/>
              <a:t>: </a:t>
            </a:r>
            <a:r>
              <a:rPr lang="en-US" sz="1600" dirty="0"/>
              <a:t>Using the KNN (K-Nearest Neighbor) model and the TF-IDF weight of the resumes, the system generates a document similarity score (KNN-score) of each resumes according to the job description. Ranking: Based on the KNN-scores, the system ranks the resumes and shortlists them.</a:t>
            </a:r>
            <a:endParaRPr lang="en-IN" dirty="0"/>
          </a:p>
        </p:txBody>
      </p:sp>
    </p:spTree>
    <p:extLst>
      <p:ext uri="{BB962C8B-B14F-4D97-AF65-F5344CB8AC3E}">
        <p14:creationId xmlns:p14="http://schemas.microsoft.com/office/powerpoint/2010/main" val="617057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3507-E5E2-201A-082B-11984081EDCB}"/>
              </a:ext>
            </a:extLst>
          </p:cNvPr>
          <p:cNvSpPr>
            <a:spLocks noGrp="1"/>
          </p:cNvSpPr>
          <p:nvPr>
            <p:ph type="title"/>
          </p:nvPr>
        </p:nvSpPr>
        <p:spPr/>
        <p:txBody>
          <a:bodyPr>
            <a:normAutofit/>
          </a:bodyPr>
          <a:lstStyle/>
          <a:p>
            <a:r>
              <a:rPr lang="en-IN" sz="7200" dirty="0"/>
              <a:t>L</a:t>
            </a:r>
            <a:r>
              <a:rPr lang="en-IN" dirty="0"/>
              <a:t>iterature</a:t>
            </a:r>
            <a:r>
              <a:rPr lang="en-IN" sz="7200" dirty="0"/>
              <a:t> </a:t>
            </a:r>
            <a:r>
              <a:rPr lang="en-IN" dirty="0"/>
              <a:t>Survey</a:t>
            </a:r>
            <a:endParaRPr lang="en-IN" sz="7200" dirty="0"/>
          </a:p>
        </p:txBody>
      </p:sp>
      <p:sp>
        <p:nvSpPr>
          <p:cNvPr id="3" name="Content Placeholder 2">
            <a:extLst>
              <a:ext uri="{FF2B5EF4-FFF2-40B4-BE49-F238E27FC236}">
                <a16:creationId xmlns:a16="http://schemas.microsoft.com/office/drawing/2014/main" id="{28F20906-739F-4CE1-5003-EA6B97E0B851}"/>
              </a:ext>
            </a:extLst>
          </p:cNvPr>
          <p:cNvSpPr>
            <a:spLocks noGrp="1"/>
          </p:cNvSpPr>
          <p:nvPr>
            <p:ph idx="1"/>
          </p:nvPr>
        </p:nvSpPr>
        <p:spPr>
          <a:xfrm>
            <a:off x="1096963" y="2769372"/>
            <a:ext cx="10058400" cy="4022725"/>
          </a:xfrm>
        </p:spPr>
        <p:txBody>
          <a:bodyPr/>
          <a:lstStyle/>
          <a:p>
            <a:pPr>
              <a:buFont typeface="Wingdings" panose="05000000000000000000" pitchFamily="2" charset="2"/>
              <a:buChar char="q"/>
            </a:pPr>
            <a:r>
              <a:rPr lang="en-US" dirty="0"/>
              <a:t>   Comparative performance analysis of K-nearest </a:t>
            </a:r>
            <a:r>
              <a:rPr lang="en-US" dirty="0" err="1"/>
              <a:t>neighbour</a:t>
            </a:r>
            <a:r>
              <a:rPr lang="en-US" dirty="0"/>
              <a:t> (KNN) algorithm and its different variants for disease prediction – 2022</a:t>
            </a:r>
          </a:p>
          <a:p>
            <a:pPr>
              <a:buFont typeface="Wingdings" panose="05000000000000000000" pitchFamily="2" charset="2"/>
              <a:buChar char="q"/>
            </a:pPr>
            <a:r>
              <a:rPr lang="en-US" dirty="0"/>
              <a:t> A Review on Analysis of K-Nearest Neighbor Classification Machine Learning Algorithms based on Supervised Learning – 2022</a:t>
            </a:r>
          </a:p>
          <a:p>
            <a:pPr>
              <a:buFont typeface="Wingdings" panose="05000000000000000000" pitchFamily="2" charset="2"/>
              <a:buChar char="q"/>
            </a:pPr>
            <a:r>
              <a:rPr lang="en-US" dirty="0"/>
              <a:t> A Survey of </a:t>
            </a:r>
            <a:r>
              <a:rPr lang="en-US" dirty="0" err="1"/>
              <a:t>kNN</a:t>
            </a:r>
            <a:r>
              <a:rPr lang="en-US" dirty="0"/>
              <a:t> Algorithm - 2018</a:t>
            </a:r>
          </a:p>
          <a:p>
            <a:endParaRPr lang="en-US" dirty="0"/>
          </a:p>
          <a:p>
            <a:endParaRPr lang="en-IN" dirty="0"/>
          </a:p>
        </p:txBody>
      </p:sp>
    </p:spTree>
    <p:extLst>
      <p:ext uri="{BB962C8B-B14F-4D97-AF65-F5344CB8AC3E}">
        <p14:creationId xmlns:p14="http://schemas.microsoft.com/office/powerpoint/2010/main" val="1578289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DEFF-1733-4F24-60D9-720B46C9606D}"/>
              </a:ext>
            </a:extLst>
          </p:cNvPr>
          <p:cNvSpPr>
            <a:spLocks noGrp="1"/>
          </p:cNvSpPr>
          <p:nvPr>
            <p:ph type="title"/>
          </p:nvPr>
        </p:nvSpPr>
        <p:spPr/>
        <p:txBody>
          <a:bodyPr/>
          <a:lstStyle/>
          <a:p>
            <a:r>
              <a:rPr lang="en-IN" sz="7200" dirty="0"/>
              <a:t>R</a:t>
            </a:r>
            <a:r>
              <a:rPr lang="en-IN" dirty="0"/>
              <a:t>eal World Applications</a:t>
            </a:r>
          </a:p>
        </p:txBody>
      </p:sp>
      <p:sp>
        <p:nvSpPr>
          <p:cNvPr id="3" name="Content Placeholder 2">
            <a:extLst>
              <a:ext uri="{FF2B5EF4-FFF2-40B4-BE49-F238E27FC236}">
                <a16:creationId xmlns:a16="http://schemas.microsoft.com/office/drawing/2014/main" id="{EF6C1906-8A82-39A3-8534-00F43655C27C}"/>
              </a:ext>
            </a:extLst>
          </p:cNvPr>
          <p:cNvSpPr>
            <a:spLocks noGrp="1"/>
          </p:cNvSpPr>
          <p:nvPr>
            <p:ph idx="1"/>
          </p:nvPr>
        </p:nvSpPr>
        <p:spPr>
          <a:xfrm>
            <a:off x="1210491" y="2548037"/>
            <a:ext cx="10058400" cy="4023360"/>
          </a:xfrm>
        </p:spPr>
        <p:txBody>
          <a:bodyPr/>
          <a:lstStyle/>
          <a:p>
            <a:pPr>
              <a:buFont typeface="Wingdings" panose="05000000000000000000" pitchFamily="2" charset="2"/>
              <a:buChar char="q"/>
            </a:pPr>
            <a:r>
              <a:rPr lang="en-IN" dirty="0"/>
              <a:t> Colleage Recruitment Process</a:t>
            </a:r>
          </a:p>
          <a:p>
            <a:pPr>
              <a:buFont typeface="Wingdings" panose="05000000000000000000" pitchFamily="2" charset="2"/>
              <a:buChar char="q"/>
            </a:pPr>
            <a:r>
              <a:rPr lang="en-IN" dirty="0"/>
              <a:t> Consultancy Services</a:t>
            </a:r>
          </a:p>
          <a:p>
            <a:pPr>
              <a:buFont typeface="Wingdings" panose="05000000000000000000" pitchFamily="2" charset="2"/>
              <a:buChar char="q"/>
            </a:pPr>
            <a:r>
              <a:rPr lang="en-IN" dirty="0"/>
              <a:t> Various Company’s</a:t>
            </a:r>
          </a:p>
          <a:p>
            <a:pPr>
              <a:buFont typeface="Wingdings" panose="05000000000000000000" pitchFamily="2" charset="2"/>
              <a:buChar char="q"/>
            </a:pPr>
            <a:r>
              <a:rPr lang="en-IN" dirty="0"/>
              <a:t> Government Organizations</a:t>
            </a:r>
          </a:p>
          <a:p>
            <a:pPr>
              <a:buFont typeface="Wingdings" panose="05000000000000000000" pitchFamily="2" charset="2"/>
              <a:buChar char="q"/>
            </a:pPr>
            <a:r>
              <a:rPr lang="en-IN" dirty="0"/>
              <a:t> Private Organizations</a:t>
            </a:r>
          </a:p>
        </p:txBody>
      </p:sp>
    </p:spTree>
    <p:extLst>
      <p:ext uri="{BB962C8B-B14F-4D97-AF65-F5344CB8AC3E}">
        <p14:creationId xmlns:p14="http://schemas.microsoft.com/office/powerpoint/2010/main" val="918077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B5C4-7E3D-A156-5C89-3E93248DFF42}"/>
              </a:ext>
            </a:extLst>
          </p:cNvPr>
          <p:cNvSpPr>
            <a:spLocks noGrp="1"/>
          </p:cNvSpPr>
          <p:nvPr>
            <p:ph type="title"/>
          </p:nvPr>
        </p:nvSpPr>
        <p:spPr/>
        <p:txBody>
          <a:bodyPr/>
          <a:lstStyle/>
          <a:p>
            <a:r>
              <a:rPr lang="en-IN" sz="7200" dirty="0"/>
              <a:t>A</a:t>
            </a:r>
            <a:r>
              <a:rPr lang="en-IN" dirty="0"/>
              <a:t>dvantages</a:t>
            </a:r>
          </a:p>
        </p:txBody>
      </p:sp>
      <p:sp>
        <p:nvSpPr>
          <p:cNvPr id="3" name="Content Placeholder 2">
            <a:extLst>
              <a:ext uri="{FF2B5EF4-FFF2-40B4-BE49-F238E27FC236}">
                <a16:creationId xmlns:a16="http://schemas.microsoft.com/office/drawing/2014/main" id="{3AA3BB89-BFDA-D3E1-ADBD-DEEC0CB7FDC8}"/>
              </a:ext>
            </a:extLst>
          </p:cNvPr>
          <p:cNvSpPr>
            <a:spLocks noGrp="1"/>
          </p:cNvSpPr>
          <p:nvPr>
            <p:ph idx="1"/>
          </p:nvPr>
        </p:nvSpPr>
        <p:spPr>
          <a:xfrm>
            <a:off x="1097280" y="2324705"/>
            <a:ext cx="10058400" cy="4023360"/>
          </a:xfrm>
        </p:spPr>
        <p:txBody>
          <a:bodyPr/>
          <a:lstStyle/>
          <a:p>
            <a:pPr>
              <a:buFont typeface="Wingdings" panose="05000000000000000000" pitchFamily="2" charset="2"/>
              <a:buChar char="q"/>
            </a:pPr>
            <a:r>
              <a:rPr lang="en-IN" dirty="0"/>
              <a:t> Efficiency</a:t>
            </a:r>
          </a:p>
          <a:p>
            <a:pPr>
              <a:buFont typeface="Wingdings" panose="05000000000000000000" pitchFamily="2" charset="2"/>
              <a:buChar char="q"/>
            </a:pPr>
            <a:r>
              <a:rPr lang="en-IN" dirty="0"/>
              <a:t> Accuracy</a:t>
            </a:r>
          </a:p>
          <a:p>
            <a:pPr>
              <a:buFont typeface="Wingdings" panose="05000000000000000000" pitchFamily="2" charset="2"/>
              <a:buChar char="q"/>
            </a:pPr>
            <a:r>
              <a:rPr lang="en-IN" dirty="0"/>
              <a:t> Simplicity</a:t>
            </a:r>
          </a:p>
          <a:p>
            <a:pPr>
              <a:buFont typeface="Wingdings" panose="05000000000000000000" pitchFamily="2" charset="2"/>
              <a:buChar char="q"/>
            </a:pPr>
            <a:r>
              <a:rPr lang="en-IN" dirty="0"/>
              <a:t> Time saving </a:t>
            </a:r>
          </a:p>
          <a:p>
            <a:pPr>
              <a:buFont typeface="Wingdings" panose="05000000000000000000" pitchFamily="2" charset="2"/>
              <a:buChar char="q"/>
            </a:pPr>
            <a:r>
              <a:rPr lang="en-IN" dirty="0"/>
              <a:t> Scalability</a:t>
            </a:r>
          </a:p>
          <a:p>
            <a:pPr>
              <a:buFont typeface="Wingdings" panose="05000000000000000000" pitchFamily="2" charset="2"/>
              <a:buChar char="q"/>
            </a:pPr>
            <a:r>
              <a:rPr lang="en-IN" dirty="0"/>
              <a:t> Cost Effectiveness </a:t>
            </a:r>
          </a:p>
        </p:txBody>
      </p:sp>
    </p:spTree>
    <p:extLst>
      <p:ext uri="{BB962C8B-B14F-4D97-AF65-F5344CB8AC3E}">
        <p14:creationId xmlns:p14="http://schemas.microsoft.com/office/powerpoint/2010/main" val="624040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7D6F1-4717-6902-7F23-BF9273C59597}"/>
              </a:ext>
            </a:extLst>
          </p:cNvPr>
          <p:cNvSpPr>
            <a:spLocks noGrp="1"/>
          </p:cNvSpPr>
          <p:nvPr>
            <p:ph type="title"/>
          </p:nvPr>
        </p:nvSpPr>
        <p:spPr/>
        <p:txBody>
          <a:bodyPr/>
          <a:lstStyle/>
          <a:p>
            <a:r>
              <a:rPr lang="en-IN" sz="7200" dirty="0"/>
              <a:t>C</a:t>
            </a:r>
            <a:r>
              <a:rPr lang="en-IN" dirty="0"/>
              <a:t>hallenges Involved</a:t>
            </a:r>
          </a:p>
        </p:txBody>
      </p:sp>
      <p:sp>
        <p:nvSpPr>
          <p:cNvPr id="3" name="Content Placeholder 2">
            <a:extLst>
              <a:ext uri="{FF2B5EF4-FFF2-40B4-BE49-F238E27FC236}">
                <a16:creationId xmlns:a16="http://schemas.microsoft.com/office/drawing/2014/main" id="{97429642-7FCD-3FBE-F195-611D4F0B3424}"/>
              </a:ext>
            </a:extLst>
          </p:cNvPr>
          <p:cNvSpPr>
            <a:spLocks noGrp="1"/>
          </p:cNvSpPr>
          <p:nvPr>
            <p:ph idx="1"/>
          </p:nvPr>
        </p:nvSpPr>
        <p:spPr>
          <a:xfrm>
            <a:off x="1097280" y="2716591"/>
            <a:ext cx="10058400" cy="4023360"/>
          </a:xfrm>
        </p:spPr>
        <p:txBody>
          <a:bodyPr/>
          <a:lstStyle/>
          <a:p>
            <a:pPr>
              <a:buFont typeface="Wingdings" panose="05000000000000000000" pitchFamily="2" charset="2"/>
              <a:buChar char="q"/>
            </a:pPr>
            <a:r>
              <a:rPr lang="en-IN" dirty="0"/>
              <a:t> Complications Due to Various Resume Formats</a:t>
            </a:r>
          </a:p>
          <a:p>
            <a:pPr>
              <a:buFont typeface="Wingdings" panose="05000000000000000000" pitchFamily="2" charset="2"/>
              <a:buChar char="q"/>
            </a:pPr>
            <a:r>
              <a:rPr lang="en-IN" dirty="0"/>
              <a:t> Maintaining Database / Server</a:t>
            </a:r>
          </a:p>
          <a:p>
            <a:pPr>
              <a:buFont typeface="Wingdings" panose="05000000000000000000" pitchFamily="2" charset="2"/>
              <a:buChar char="q"/>
            </a:pPr>
            <a:r>
              <a:rPr lang="en-IN" dirty="0"/>
              <a:t> Security Issues</a:t>
            </a:r>
          </a:p>
        </p:txBody>
      </p:sp>
    </p:spTree>
    <p:extLst>
      <p:ext uri="{BB962C8B-B14F-4D97-AF65-F5344CB8AC3E}">
        <p14:creationId xmlns:p14="http://schemas.microsoft.com/office/powerpoint/2010/main" val="559875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FBBF3-7D2C-3068-069D-E3D6506F0A6D}"/>
              </a:ext>
            </a:extLst>
          </p:cNvPr>
          <p:cNvSpPr>
            <a:spLocks noGrp="1"/>
          </p:cNvSpPr>
          <p:nvPr>
            <p:ph type="title"/>
          </p:nvPr>
        </p:nvSpPr>
        <p:spPr/>
        <p:txBody>
          <a:bodyPr/>
          <a:lstStyle/>
          <a:p>
            <a:r>
              <a:rPr lang="en-IN" sz="7200" dirty="0"/>
              <a:t>C</a:t>
            </a:r>
            <a:r>
              <a:rPr lang="en-IN" dirty="0"/>
              <a:t>onclusions</a:t>
            </a:r>
          </a:p>
        </p:txBody>
      </p:sp>
      <p:sp>
        <p:nvSpPr>
          <p:cNvPr id="3" name="Content Placeholder 2">
            <a:extLst>
              <a:ext uri="{FF2B5EF4-FFF2-40B4-BE49-F238E27FC236}">
                <a16:creationId xmlns:a16="http://schemas.microsoft.com/office/drawing/2014/main" id="{6940A90F-2D66-7EE1-BADB-18BC2BF2A6E8}"/>
              </a:ext>
            </a:extLst>
          </p:cNvPr>
          <p:cNvSpPr>
            <a:spLocks noGrp="1"/>
          </p:cNvSpPr>
          <p:nvPr>
            <p:ph idx="1"/>
          </p:nvPr>
        </p:nvSpPr>
        <p:spPr>
          <a:xfrm>
            <a:off x="1097280" y="3108961"/>
            <a:ext cx="10058400" cy="4023360"/>
          </a:xfrm>
        </p:spPr>
        <p:txBody>
          <a:bodyPr/>
          <a:lstStyle/>
          <a:p>
            <a:pPr marL="0" indent="0">
              <a:buNone/>
            </a:pPr>
            <a:r>
              <a:rPr lang="en-IN" dirty="0"/>
              <a:t>     </a:t>
            </a:r>
            <a:r>
              <a:rPr lang="en-US" b="0" i="0" dirty="0">
                <a:solidFill>
                  <a:srgbClr val="374151"/>
                </a:solidFill>
                <a:effectLst/>
                <a:latin typeface="Söhne"/>
              </a:rPr>
              <a:t>Our system aims to streamline the recruitment process by assessing and ranking resumes based on job requirements. This will simplify the task for recruiters, making it easier for them to shortlist candidates. While there are several existing systems in the market, only a few of them focus on ranking resumes in a targeted and specific manner.</a:t>
            </a:r>
            <a:endParaRPr lang="en-IN" dirty="0"/>
          </a:p>
        </p:txBody>
      </p:sp>
    </p:spTree>
    <p:extLst>
      <p:ext uri="{BB962C8B-B14F-4D97-AF65-F5344CB8AC3E}">
        <p14:creationId xmlns:p14="http://schemas.microsoft.com/office/powerpoint/2010/main" val="24164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4940D-DA88-DEE4-F30D-597DC5624B52}"/>
              </a:ext>
            </a:extLst>
          </p:cNvPr>
          <p:cNvSpPr>
            <a:spLocks noGrp="1"/>
          </p:cNvSpPr>
          <p:nvPr>
            <p:ph type="title"/>
          </p:nvPr>
        </p:nvSpPr>
        <p:spPr>
          <a:xfrm>
            <a:off x="1097280" y="460775"/>
            <a:ext cx="10058400" cy="1450757"/>
          </a:xfrm>
        </p:spPr>
        <p:txBody>
          <a:bodyPr>
            <a:normAutofit/>
          </a:bodyPr>
          <a:lstStyle/>
          <a:p>
            <a:r>
              <a:rPr lang="en-IN" sz="7200" dirty="0"/>
              <a:t>I</a:t>
            </a:r>
            <a:r>
              <a:rPr lang="en-IN" sz="4400" dirty="0"/>
              <a:t>ntroduction</a:t>
            </a:r>
            <a:endParaRPr lang="en-IN" sz="7200" dirty="0"/>
          </a:p>
        </p:txBody>
      </p:sp>
      <p:sp>
        <p:nvSpPr>
          <p:cNvPr id="3" name="Content Placeholder 2">
            <a:extLst>
              <a:ext uri="{FF2B5EF4-FFF2-40B4-BE49-F238E27FC236}">
                <a16:creationId xmlns:a16="http://schemas.microsoft.com/office/drawing/2014/main" id="{DE83600B-32CD-2A7C-6CBD-25F050AFC215}"/>
              </a:ext>
            </a:extLst>
          </p:cNvPr>
          <p:cNvSpPr>
            <a:spLocks noGrp="1"/>
          </p:cNvSpPr>
          <p:nvPr>
            <p:ph idx="1"/>
          </p:nvPr>
        </p:nvSpPr>
        <p:spPr/>
        <p:txBody>
          <a:bodyPr/>
          <a:lstStyle/>
          <a:p>
            <a:pPr algn="l"/>
            <a:r>
              <a:rPr lang="en-US" b="0" i="0" dirty="0">
                <a:solidFill>
                  <a:srgbClr val="1F2328"/>
                </a:solidFill>
                <a:effectLst/>
                <a:latin typeface="-apple-system"/>
              </a:rPr>
              <a:t>                 Finding the best candidate for a specific job from a recruitment process within the shortest time is a challenge for a company nowadays. Nowadays, there are too many applicants, and it takes too much time and effort to get suitable candidates for a company’s job. The Human Resources team needs more workforce to scrutinize the resumes or CVs of candidates.</a:t>
            </a:r>
          </a:p>
          <a:p>
            <a:pPr algn="l"/>
            <a:r>
              <a:rPr lang="en-US" b="0" i="0" dirty="0">
                <a:solidFill>
                  <a:srgbClr val="1F2328"/>
                </a:solidFill>
                <a:effectLst/>
                <a:latin typeface="-apple-system"/>
              </a:rPr>
              <a:t>                 The project aims to develop a more flexible, realistic and expert resume ranker system that ranks the resumes effectively and efficiently and gives the best candidate or candidates. This is a simple Django-based resume ranker website where recruiter users post jobs, candidate-users apply for the job, fill in the required data, and upload resumes. The system ranks the resumes based on the document similarity of the job description and the resumes using the KNN model. It saves human efforts, time, and cost.</a:t>
            </a:r>
          </a:p>
        </p:txBody>
      </p:sp>
    </p:spTree>
    <p:extLst>
      <p:ext uri="{BB962C8B-B14F-4D97-AF65-F5344CB8AC3E}">
        <p14:creationId xmlns:p14="http://schemas.microsoft.com/office/powerpoint/2010/main" val="4227214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08AB-F695-BDCB-CCA0-1DF2EEC25B13}"/>
              </a:ext>
            </a:extLst>
          </p:cNvPr>
          <p:cNvSpPr>
            <a:spLocks noGrp="1"/>
          </p:cNvSpPr>
          <p:nvPr>
            <p:ph type="title"/>
          </p:nvPr>
        </p:nvSpPr>
        <p:spPr/>
        <p:txBody>
          <a:bodyPr/>
          <a:lstStyle/>
          <a:p>
            <a:r>
              <a:rPr lang="en-IN" sz="7200" dirty="0"/>
              <a:t>O</a:t>
            </a:r>
            <a:r>
              <a:rPr lang="en-IN" sz="4400" dirty="0"/>
              <a:t>verview</a:t>
            </a:r>
            <a:endParaRPr lang="en-IN" dirty="0"/>
          </a:p>
        </p:txBody>
      </p:sp>
      <p:sp>
        <p:nvSpPr>
          <p:cNvPr id="3" name="Content Placeholder 2">
            <a:extLst>
              <a:ext uri="{FF2B5EF4-FFF2-40B4-BE49-F238E27FC236}">
                <a16:creationId xmlns:a16="http://schemas.microsoft.com/office/drawing/2014/main" id="{CECCEB14-6C23-3C7B-0B04-65E33E2F8A88}"/>
              </a:ext>
            </a:extLst>
          </p:cNvPr>
          <p:cNvSpPr>
            <a:spLocks noGrp="1"/>
          </p:cNvSpPr>
          <p:nvPr>
            <p:ph idx="1"/>
          </p:nvPr>
        </p:nvSpPr>
        <p:spPr/>
        <p:txBody>
          <a:bodyPr/>
          <a:lstStyle/>
          <a:p>
            <a:r>
              <a:rPr lang="en-US" sz="2800" dirty="0"/>
              <a:t>            </a:t>
            </a:r>
            <a:r>
              <a:rPr lang="en-US" dirty="0"/>
              <a:t>The LLM-based application simplifies and improves HR processes by using Language, Logic, and Machine Learning. It leverages Natural Language Processing, machine learning, and analytics to enhance efficiency, effectiveness, and decision-making in HR operations . This user-friendly, scalable, and customizable application integrates with existing HR systems and tools, ensuring smooth data flow and compatibility. </a:t>
            </a:r>
            <a:endParaRPr lang="en-IN" dirty="0"/>
          </a:p>
        </p:txBody>
      </p:sp>
    </p:spTree>
    <p:extLst>
      <p:ext uri="{BB962C8B-B14F-4D97-AF65-F5344CB8AC3E}">
        <p14:creationId xmlns:p14="http://schemas.microsoft.com/office/powerpoint/2010/main" val="945745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EE7E-9D1B-9D5F-2BF3-53B986DAB545}"/>
              </a:ext>
            </a:extLst>
          </p:cNvPr>
          <p:cNvSpPr>
            <a:spLocks noGrp="1"/>
          </p:cNvSpPr>
          <p:nvPr>
            <p:ph type="title"/>
          </p:nvPr>
        </p:nvSpPr>
        <p:spPr/>
        <p:txBody>
          <a:bodyPr/>
          <a:lstStyle/>
          <a:p>
            <a:r>
              <a:rPr lang="en-IN" sz="7200" dirty="0"/>
              <a:t>M</a:t>
            </a:r>
            <a:r>
              <a:rPr lang="en-IN" dirty="0"/>
              <a:t>otivation</a:t>
            </a:r>
          </a:p>
        </p:txBody>
      </p:sp>
      <p:sp>
        <p:nvSpPr>
          <p:cNvPr id="3" name="Content Placeholder 2">
            <a:extLst>
              <a:ext uri="{FF2B5EF4-FFF2-40B4-BE49-F238E27FC236}">
                <a16:creationId xmlns:a16="http://schemas.microsoft.com/office/drawing/2014/main" id="{35DC0B95-87D2-E2E2-E000-08529BF0D80B}"/>
              </a:ext>
            </a:extLst>
          </p:cNvPr>
          <p:cNvSpPr>
            <a:spLocks noGrp="1"/>
          </p:cNvSpPr>
          <p:nvPr>
            <p:ph idx="1"/>
          </p:nvPr>
        </p:nvSpPr>
        <p:spPr>
          <a:xfrm>
            <a:off x="1097280" y="2446625"/>
            <a:ext cx="10058400" cy="4023360"/>
          </a:xfrm>
        </p:spPr>
        <p:txBody>
          <a:bodyPr/>
          <a:lstStyle/>
          <a:p>
            <a:pPr>
              <a:buFont typeface="Wingdings" panose="05000000000000000000" pitchFamily="2" charset="2"/>
              <a:buChar char="q"/>
            </a:pPr>
            <a:r>
              <a:rPr lang="en-US" dirty="0"/>
              <a:t>    Optimize HR Processes</a:t>
            </a:r>
          </a:p>
          <a:p>
            <a:pPr>
              <a:buFont typeface="Wingdings" panose="05000000000000000000" pitchFamily="2" charset="2"/>
              <a:buChar char="q"/>
            </a:pPr>
            <a:r>
              <a:rPr lang="en-US" dirty="0"/>
              <a:t>    Minimize Manual Efforts</a:t>
            </a:r>
          </a:p>
          <a:p>
            <a:pPr>
              <a:buFont typeface="Wingdings" panose="05000000000000000000" pitchFamily="2" charset="2"/>
              <a:buChar char="q"/>
            </a:pPr>
            <a:r>
              <a:rPr lang="en-US" dirty="0"/>
              <a:t>    Enhance Decision-making</a:t>
            </a:r>
          </a:p>
          <a:p>
            <a:pPr>
              <a:buFont typeface="Wingdings" panose="05000000000000000000" pitchFamily="2" charset="2"/>
              <a:buChar char="q"/>
            </a:pPr>
            <a:r>
              <a:rPr lang="en-US" dirty="0"/>
              <a:t>    Improve The Employee Experience</a:t>
            </a:r>
          </a:p>
          <a:p>
            <a:pPr>
              <a:buFont typeface="Wingdings" panose="05000000000000000000" pitchFamily="2" charset="2"/>
              <a:buChar char="q"/>
            </a:pPr>
            <a:r>
              <a:rPr lang="en-US" dirty="0"/>
              <a:t>    Simplify the Process</a:t>
            </a:r>
            <a:endParaRPr lang="en-IN" dirty="0"/>
          </a:p>
        </p:txBody>
      </p:sp>
    </p:spTree>
    <p:extLst>
      <p:ext uri="{BB962C8B-B14F-4D97-AF65-F5344CB8AC3E}">
        <p14:creationId xmlns:p14="http://schemas.microsoft.com/office/powerpoint/2010/main" val="2487746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EDCC-3FDA-F08D-8B76-C4F4B9561BFD}"/>
              </a:ext>
            </a:extLst>
          </p:cNvPr>
          <p:cNvSpPr>
            <a:spLocks noGrp="1"/>
          </p:cNvSpPr>
          <p:nvPr>
            <p:ph type="title"/>
          </p:nvPr>
        </p:nvSpPr>
        <p:spPr>
          <a:xfrm>
            <a:off x="1166948" y="661072"/>
            <a:ext cx="10058400" cy="906471"/>
          </a:xfrm>
        </p:spPr>
        <p:txBody>
          <a:bodyPr>
            <a:normAutofit fontScale="90000"/>
          </a:bodyPr>
          <a:lstStyle/>
          <a:p>
            <a:r>
              <a:rPr lang="en-IN" sz="8000" dirty="0"/>
              <a:t>D</a:t>
            </a:r>
            <a:r>
              <a:rPr lang="en-IN" dirty="0"/>
              <a:t>escription</a:t>
            </a:r>
            <a:endParaRPr lang="en-IN" sz="6000" dirty="0"/>
          </a:p>
        </p:txBody>
      </p:sp>
      <p:sp>
        <p:nvSpPr>
          <p:cNvPr id="3" name="Content Placeholder 2">
            <a:extLst>
              <a:ext uri="{FF2B5EF4-FFF2-40B4-BE49-F238E27FC236}">
                <a16:creationId xmlns:a16="http://schemas.microsoft.com/office/drawing/2014/main" id="{AC7093B0-2B84-0CD9-0005-BC5BA5C5D8BF}"/>
              </a:ext>
            </a:extLst>
          </p:cNvPr>
          <p:cNvSpPr>
            <a:spLocks noGrp="1"/>
          </p:cNvSpPr>
          <p:nvPr>
            <p:ph idx="1"/>
          </p:nvPr>
        </p:nvSpPr>
        <p:spPr/>
        <p:txBody>
          <a:bodyPr>
            <a:normAutofit/>
          </a:bodyPr>
          <a:lstStyle/>
          <a:p>
            <a:pPr algn="l">
              <a:buFont typeface="Wingdings" panose="05000000000000000000" pitchFamily="2" charset="2"/>
              <a:buChar char="q"/>
            </a:pPr>
            <a:r>
              <a:rPr lang="en-US" b="1" i="0" dirty="0">
                <a:solidFill>
                  <a:schemeClr val="tx1"/>
                </a:solidFill>
                <a:effectLst/>
                <a:latin typeface="Söhne"/>
              </a:rPr>
              <a:t> </a:t>
            </a:r>
            <a:r>
              <a:rPr lang="en-US" b="1" i="0" dirty="0">
                <a:effectLst/>
                <a:latin typeface="Söhne"/>
              </a:rPr>
              <a:t>Input Resume From Student / Applicant :</a:t>
            </a:r>
            <a:endParaRPr lang="en-US" b="0" i="0" dirty="0">
              <a:effectLst/>
              <a:latin typeface="Söhne"/>
            </a:endParaRPr>
          </a:p>
          <a:p>
            <a:pPr marL="742950" lvl="1" indent="-285750">
              <a:buFont typeface="Arial" panose="020B0604020202020204" pitchFamily="34" charset="0"/>
              <a:buChar char="•"/>
            </a:pPr>
            <a:r>
              <a:rPr lang="en-US" b="0" i="0" dirty="0">
                <a:solidFill>
                  <a:schemeClr val="tx1"/>
                </a:solidFill>
                <a:effectLst/>
                <a:latin typeface="Söhne"/>
              </a:rPr>
              <a:t>Accept resumes in different formats.</a:t>
            </a:r>
          </a:p>
          <a:p>
            <a:pPr algn="l">
              <a:buFont typeface="Wingdings" panose="05000000000000000000" pitchFamily="2" charset="2"/>
              <a:buChar char="q"/>
            </a:pPr>
            <a:r>
              <a:rPr lang="en-US" b="1" i="0" dirty="0">
                <a:solidFill>
                  <a:schemeClr val="tx1"/>
                </a:solidFill>
                <a:effectLst/>
                <a:latin typeface="Söhne"/>
              </a:rPr>
              <a:t> Input Job Description From Company :</a:t>
            </a:r>
            <a:endParaRPr lang="en-US" b="0" i="0" dirty="0">
              <a:solidFill>
                <a:schemeClr val="tx1"/>
              </a:solidFill>
              <a:effectLst/>
              <a:latin typeface="Söhne"/>
            </a:endParaRPr>
          </a:p>
          <a:p>
            <a:pPr marL="742950" lvl="1" indent="-285750">
              <a:buFont typeface="Arial" panose="020B0604020202020204" pitchFamily="34" charset="0"/>
              <a:buChar char="•"/>
            </a:pPr>
            <a:r>
              <a:rPr lang="en-US" b="0" i="0" dirty="0">
                <a:solidFill>
                  <a:schemeClr val="tx1"/>
                </a:solidFill>
                <a:effectLst/>
                <a:latin typeface="Söhne"/>
              </a:rPr>
              <a:t>Evaluate the Keywords Based on JD. </a:t>
            </a:r>
          </a:p>
          <a:p>
            <a:pPr marL="457200" lvl="1" indent="0">
              <a:buNone/>
            </a:pPr>
            <a:r>
              <a:rPr lang="en-US" b="0" i="0" dirty="0">
                <a:solidFill>
                  <a:schemeClr val="tx1"/>
                </a:solidFill>
                <a:effectLst/>
                <a:latin typeface="Söhne"/>
              </a:rPr>
              <a:t>                            OR</a:t>
            </a:r>
          </a:p>
          <a:p>
            <a:pPr marL="742950" lvl="1" indent="-285750" algn="l">
              <a:buFont typeface="Arial" panose="020B0604020202020204" pitchFamily="34" charset="0"/>
              <a:buChar char="•"/>
            </a:pPr>
            <a:r>
              <a:rPr lang="en-US" b="0" i="0" dirty="0">
                <a:solidFill>
                  <a:schemeClr val="tx1"/>
                </a:solidFill>
                <a:effectLst/>
                <a:latin typeface="Söhne"/>
              </a:rPr>
              <a:t>     Take JD input in standard format ( using a simple form like google forms )</a:t>
            </a:r>
          </a:p>
          <a:p>
            <a:pPr algn="l">
              <a:buFont typeface="Wingdings" panose="05000000000000000000" pitchFamily="2" charset="2"/>
              <a:buChar char="q"/>
            </a:pPr>
            <a:r>
              <a:rPr lang="en-US" b="1" i="0" dirty="0">
                <a:solidFill>
                  <a:schemeClr val="tx1"/>
                </a:solidFill>
                <a:effectLst/>
                <a:latin typeface="Söhne"/>
              </a:rPr>
              <a:t> CV Ranking:   ( Round 1 )</a:t>
            </a:r>
            <a:endParaRPr lang="en-US" b="0" i="0" dirty="0">
              <a:solidFill>
                <a:schemeClr val="tx1"/>
              </a:solidFill>
              <a:effectLst/>
              <a:latin typeface="Söhne"/>
            </a:endParaRPr>
          </a:p>
          <a:p>
            <a:pPr marL="742950" lvl="1" indent="-285750">
              <a:buFont typeface="Arial" panose="020B0604020202020204" pitchFamily="34" charset="0"/>
              <a:buChar char="•"/>
            </a:pPr>
            <a:r>
              <a:rPr lang="en-US" b="0" i="0" dirty="0">
                <a:solidFill>
                  <a:schemeClr val="tx1"/>
                </a:solidFill>
                <a:effectLst/>
                <a:latin typeface="Söhne"/>
              </a:rPr>
              <a:t>Rank CVs based on how well they match the job requirements.</a:t>
            </a:r>
          </a:p>
          <a:p>
            <a:pPr marL="742950" lvl="1" indent="-285750">
              <a:buFont typeface="Arial" panose="020B0604020202020204" pitchFamily="34" charset="0"/>
              <a:buChar char="•"/>
            </a:pPr>
            <a:r>
              <a:rPr lang="en-US" b="0" i="0" dirty="0">
                <a:solidFill>
                  <a:schemeClr val="tx1"/>
                </a:solidFill>
                <a:effectLst/>
                <a:latin typeface="Söhne"/>
              </a:rPr>
              <a:t>Shortlist candidates based on ranking</a:t>
            </a:r>
          </a:p>
          <a:p>
            <a:pPr algn="l">
              <a:buFont typeface="Wingdings" panose="05000000000000000000" pitchFamily="2" charset="2"/>
              <a:buChar char="q"/>
            </a:pPr>
            <a:r>
              <a:rPr lang="en-US" b="1" i="0" dirty="0">
                <a:solidFill>
                  <a:schemeClr val="tx1"/>
                </a:solidFill>
                <a:effectLst/>
                <a:latin typeface="Söhne"/>
              </a:rPr>
              <a:t>  Email Notifications:</a:t>
            </a:r>
            <a:endParaRPr lang="en-US" b="0" i="0" dirty="0">
              <a:solidFill>
                <a:schemeClr val="tx1"/>
              </a:solidFill>
              <a:effectLst/>
              <a:latin typeface="Söhne"/>
            </a:endParaRPr>
          </a:p>
          <a:p>
            <a:pPr marL="742950" lvl="1" indent="-285750">
              <a:buFont typeface="Arial" panose="020B0604020202020204" pitchFamily="34" charset="0"/>
              <a:buChar char="•"/>
            </a:pPr>
            <a:r>
              <a:rPr lang="en-US" b="0" i="0" dirty="0">
                <a:solidFill>
                  <a:schemeClr val="tx1"/>
                </a:solidFill>
                <a:effectLst/>
                <a:latin typeface="Söhne"/>
              </a:rPr>
              <a:t>Send emails to shortlisted candidates, explaining the next steps in the hiring process.</a:t>
            </a:r>
          </a:p>
          <a:p>
            <a:pPr marL="742950" lvl="1" indent="-285750"/>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387794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689150-3BB1-BEAA-CF07-870072972764}"/>
              </a:ext>
            </a:extLst>
          </p:cNvPr>
          <p:cNvSpPr txBox="1"/>
          <p:nvPr/>
        </p:nvSpPr>
        <p:spPr>
          <a:xfrm>
            <a:off x="1001486" y="757646"/>
            <a:ext cx="9396548" cy="1477328"/>
          </a:xfrm>
          <a:prstGeom prst="rect">
            <a:avLst/>
          </a:prstGeom>
          <a:noFill/>
        </p:spPr>
        <p:txBody>
          <a:bodyPr wrap="square" rtlCol="0">
            <a:spAutoFit/>
          </a:bodyPr>
          <a:lstStyle/>
          <a:p>
            <a:pPr marL="342900" indent="-342900" algn="l">
              <a:buClr>
                <a:schemeClr val="accent1"/>
              </a:buClr>
              <a:buFont typeface="Wingdings" panose="05000000000000000000" pitchFamily="2" charset="2"/>
              <a:buChar char="q"/>
            </a:pPr>
            <a:r>
              <a:rPr lang="en-US" b="1" i="0" dirty="0">
                <a:solidFill>
                  <a:srgbClr val="374151"/>
                </a:solidFill>
                <a:effectLst/>
                <a:latin typeface="Söhne"/>
              </a:rPr>
              <a:t>Screening Questions:  ( Round 2 )</a:t>
            </a:r>
            <a:endParaRPr lang="en-US" b="0" i="0" dirty="0">
              <a:solidFill>
                <a:srgbClr val="374151"/>
              </a:solidFill>
              <a:effectLst/>
              <a:latin typeface="Söhne"/>
            </a:endParaRPr>
          </a:p>
          <a:p>
            <a:pPr marL="800100" lvl="1" indent="-342900" algn="l">
              <a:buClr>
                <a:schemeClr val="accent1"/>
              </a:buClr>
              <a:buFont typeface="Arial" panose="020B0604020202020204" pitchFamily="34" charset="0"/>
              <a:buChar char="•"/>
            </a:pPr>
            <a:r>
              <a:rPr lang="en-US" b="0" i="0" dirty="0">
                <a:solidFill>
                  <a:srgbClr val="374151"/>
                </a:solidFill>
                <a:effectLst/>
                <a:latin typeface="Söhne"/>
              </a:rPr>
              <a:t>Create Simple Basic Introduction questions for each candidate . </a:t>
            </a:r>
          </a:p>
          <a:p>
            <a:pPr marL="285750" indent="-285750" algn="l">
              <a:buClr>
                <a:schemeClr val="accent1"/>
              </a:buClr>
              <a:buFont typeface="Wingdings" panose="05000000000000000000" pitchFamily="2" charset="2"/>
              <a:buChar char="q"/>
            </a:pPr>
            <a:r>
              <a:rPr lang="en-US" b="1" i="0" dirty="0">
                <a:solidFill>
                  <a:srgbClr val="374151"/>
                </a:solidFill>
                <a:effectLst/>
                <a:latin typeface="Söhne"/>
              </a:rPr>
              <a:t>7 . Communication:</a:t>
            </a:r>
            <a:endParaRPr lang="en-US" b="0" i="0" dirty="0">
              <a:solidFill>
                <a:srgbClr val="374151"/>
              </a:solidFill>
              <a:effectLst/>
              <a:latin typeface="Söhne"/>
            </a:endParaRPr>
          </a:p>
          <a:p>
            <a:pPr marL="800100" lvl="1" indent="-342900" algn="l">
              <a:buClr>
                <a:schemeClr val="accent1"/>
              </a:buClr>
              <a:buFont typeface="Arial" panose="020B0604020202020204" pitchFamily="34" charset="0"/>
              <a:buChar char="•"/>
            </a:pPr>
            <a:r>
              <a:rPr lang="en-US" b="0" i="0" dirty="0">
                <a:solidFill>
                  <a:srgbClr val="374151"/>
                </a:solidFill>
                <a:effectLst/>
                <a:latin typeface="Söhne"/>
              </a:rPr>
              <a:t>Stay in touch with the HR team.</a:t>
            </a:r>
          </a:p>
          <a:p>
            <a:endParaRPr lang="en-IN" dirty="0"/>
          </a:p>
        </p:txBody>
      </p:sp>
    </p:spTree>
    <p:extLst>
      <p:ext uri="{BB962C8B-B14F-4D97-AF65-F5344CB8AC3E}">
        <p14:creationId xmlns:p14="http://schemas.microsoft.com/office/powerpoint/2010/main" val="16156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0D14FB-425E-E6EB-5E23-FD8546850C1C}"/>
              </a:ext>
            </a:extLst>
          </p:cNvPr>
          <p:cNvSpPr/>
          <p:nvPr/>
        </p:nvSpPr>
        <p:spPr>
          <a:xfrm>
            <a:off x="2727962" y="3344091"/>
            <a:ext cx="1593668" cy="896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Upload JD OR fill JD Form</a:t>
            </a:r>
          </a:p>
        </p:txBody>
      </p:sp>
      <p:sp>
        <p:nvSpPr>
          <p:cNvPr id="4" name="Rectangle 3">
            <a:extLst>
              <a:ext uri="{FF2B5EF4-FFF2-40B4-BE49-F238E27FC236}">
                <a16:creationId xmlns:a16="http://schemas.microsoft.com/office/drawing/2014/main" id="{ADB34388-EDB2-1646-3240-8E7AA6B82A4D}"/>
              </a:ext>
            </a:extLst>
          </p:cNvPr>
          <p:cNvSpPr/>
          <p:nvPr/>
        </p:nvSpPr>
        <p:spPr>
          <a:xfrm>
            <a:off x="640079" y="3344091"/>
            <a:ext cx="1593668" cy="896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Admin / Company Login</a:t>
            </a:r>
          </a:p>
        </p:txBody>
      </p:sp>
      <p:sp>
        <p:nvSpPr>
          <p:cNvPr id="5" name="Rectangle 4">
            <a:extLst>
              <a:ext uri="{FF2B5EF4-FFF2-40B4-BE49-F238E27FC236}">
                <a16:creationId xmlns:a16="http://schemas.microsoft.com/office/drawing/2014/main" id="{9775A3C2-0F4F-3C26-5013-C2B8E50D4A27}"/>
              </a:ext>
            </a:extLst>
          </p:cNvPr>
          <p:cNvSpPr/>
          <p:nvPr/>
        </p:nvSpPr>
        <p:spPr>
          <a:xfrm>
            <a:off x="2727962" y="666205"/>
            <a:ext cx="1593668" cy="896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Upload Resume </a:t>
            </a:r>
          </a:p>
        </p:txBody>
      </p:sp>
      <p:sp>
        <p:nvSpPr>
          <p:cNvPr id="6" name="Rectangle 5">
            <a:extLst>
              <a:ext uri="{FF2B5EF4-FFF2-40B4-BE49-F238E27FC236}">
                <a16:creationId xmlns:a16="http://schemas.microsoft.com/office/drawing/2014/main" id="{78DBD551-D51F-F0D1-B9C1-4CE2A883582B}"/>
              </a:ext>
            </a:extLst>
          </p:cNvPr>
          <p:cNvSpPr/>
          <p:nvPr/>
        </p:nvSpPr>
        <p:spPr>
          <a:xfrm>
            <a:off x="596537" y="666205"/>
            <a:ext cx="1593668" cy="896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Candidates</a:t>
            </a:r>
          </a:p>
        </p:txBody>
      </p:sp>
      <p:sp>
        <p:nvSpPr>
          <p:cNvPr id="7" name="Flowchart: Magnetic Disk 6">
            <a:extLst>
              <a:ext uri="{FF2B5EF4-FFF2-40B4-BE49-F238E27FC236}">
                <a16:creationId xmlns:a16="http://schemas.microsoft.com/office/drawing/2014/main" id="{050563A7-7AAE-7431-E954-D9F3EFF86BC2}"/>
              </a:ext>
            </a:extLst>
          </p:cNvPr>
          <p:cNvSpPr/>
          <p:nvPr/>
        </p:nvSpPr>
        <p:spPr>
          <a:xfrm>
            <a:off x="4715690" y="875211"/>
            <a:ext cx="1785257" cy="3204754"/>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Database for saving 1) candidate info </a:t>
            </a:r>
          </a:p>
          <a:p>
            <a:pPr algn="ctr"/>
            <a:r>
              <a:rPr lang="en-IN" dirty="0"/>
              <a:t>2) Candidate Resume </a:t>
            </a:r>
          </a:p>
          <a:p>
            <a:pPr algn="ctr"/>
            <a:r>
              <a:rPr lang="en-IN" dirty="0"/>
              <a:t>3) Company JD</a:t>
            </a:r>
          </a:p>
        </p:txBody>
      </p:sp>
      <p:sp>
        <p:nvSpPr>
          <p:cNvPr id="8" name="Rectangle 7">
            <a:extLst>
              <a:ext uri="{FF2B5EF4-FFF2-40B4-BE49-F238E27FC236}">
                <a16:creationId xmlns:a16="http://schemas.microsoft.com/office/drawing/2014/main" id="{8A28ACAE-E858-1DD8-C0E4-0BF09F906673}"/>
              </a:ext>
            </a:extLst>
          </p:cNvPr>
          <p:cNvSpPr/>
          <p:nvPr/>
        </p:nvSpPr>
        <p:spPr>
          <a:xfrm>
            <a:off x="6831876" y="1828802"/>
            <a:ext cx="1676398" cy="15022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Resume Ranking Algorithm Based on JD</a:t>
            </a:r>
          </a:p>
        </p:txBody>
      </p:sp>
      <p:sp>
        <p:nvSpPr>
          <p:cNvPr id="9" name="Rectangle 8">
            <a:extLst>
              <a:ext uri="{FF2B5EF4-FFF2-40B4-BE49-F238E27FC236}">
                <a16:creationId xmlns:a16="http://schemas.microsoft.com/office/drawing/2014/main" id="{978120D6-4DEF-8C0A-6C94-C76BB5A688BC}"/>
              </a:ext>
            </a:extLst>
          </p:cNvPr>
          <p:cNvSpPr/>
          <p:nvPr/>
        </p:nvSpPr>
        <p:spPr>
          <a:xfrm>
            <a:off x="8760824" y="666205"/>
            <a:ext cx="1262741" cy="46286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Shortlisted CV’s</a:t>
            </a:r>
          </a:p>
          <a:p>
            <a:pPr marL="342900" indent="-342900" algn="ctr">
              <a:buFont typeface="+mj-lt"/>
              <a:buAutoNum type="arabicPeriod"/>
            </a:pPr>
            <a:endParaRPr lang="en-IN" dirty="0"/>
          </a:p>
          <a:p>
            <a:pPr marL="342900" indent="-342900" algn="ctr">
              <a:buFont typeface="+mj-lt"/>
              <a:buAutoNum type="arabicPeriod"/>
            </a:pPr>
            <a:r>
              <a:rPr lang="en-IN" dirty="0"/>
              <a:t> </a:t>
            </a:r>
          </a:p>
          <a:p>
            <a:pPr marL="342900" indent="-342900" algn="ctr">
              <a:buFont typeface="+mj-lt"/>
              <a:buAutoNum type="arabicPeriod"/>
            </a:pPr>
            <a:r>
              <a:rPr lang="en-IN" dirty="0"/>
              <a:t> </a:t>
            </a:r>
          </a:p>
          <a:p>
            <a:pPr marL="342900" indent="-342900" algn="ctr">
              <a:buFont typeface="+mj-lt"/>
              <a:buAutoNum type="arabicPeriod"/>
            </a:pPr>
            <a:r>
              <a:rPr lang="en-IN" dirty="0"/>
              <a:t> </a:t>
            </a:r>
          </a:p>
          <a:p>
            <a:pPr marL="342900" indent="-342900" algn="ctr">
              <a:buFont typeface="+mj-lt"/>
              <a:buAutoNum type="arabicPeriod"/>
            </a:pPr>
            <a:r>
              <a:rPr lang="en-IN" dirty="0"/>
              <a:t> </a:t>
            </a:r>
          </a:p>
          <a:p>
            <a:pPr marL="342900" indent="-342900" algn="ctr">
              <a:buFont typeface="+mj-lt"/>
              <a:buAutoNum type="arabicPeriod"/>
            </a:pPr>
            <a:r>
              <a:rPr lang="en-IN" dirty="0"/>
              <a:t> </a:t>
            </a:r>
          </a:p>
          <a:p>
            <a:pPr marL="342900" indent="-342900" algn="ctr">
              <a:buFont typeface="+mj-lt"/>
              <a:buAutoNum type="arabicPeriod"/>
            </a:pPr>
            <a:r>
              <a:rPr lang="en-IN" dirty="0"/>
              <a:t> </a:t>
            </a:r>
          </a:p>
          <a:p>
            <a:pPr marL="342900" indent="-342900" algn="ctr">
              <a:buFont typeface="+mj-lt"/>
              <a:buAutoNum type="arabicPeriod"/>
            </a:pPr>
            <a:endParaRPr lang="en-IN" dirty="0"/>
          </a:p>
        </p:txBody>
      </p:sp>
      <p:sp>
        <p:nvSpPr>
          <p:cNvPr id="10" name="Rectangle 9">
            <a:extLst>
              <a:ext uri="{FF2B5EF4-FFF2-40B4-BE49-F238E27FC236}">
                <a16:creationId xmlns:a16="http://schemas.microsoft.com/office/drawing/2014/main" id="{A06370C2-0971-B6FA-6938-1A6EFBF4B16F}"/>
              </a:ext>
            </a:extLst>
          </p:cNvPr>
          <p:cNvSpPr/>
          <p:nvPr/>
        </p:nvSpPr>
        <p:spPr>
          <a:xfrm>
            <a:off x="10276115" y="1828801"/>
            <a:ext cx="1676398" cy="15022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Send Mail To Shortlisted  CV’s</a:t>
            </a:r>
          </a:p>
        </p:txBody>
      </p:sp>
      <p:cxnSp>
        <p:nvCxnSpPr>
          <p:cNvPr id="12" name="Straight Arrow Connector 11">
            <a:extLst>
              <a:ext uri="{FF2B5EF4-FFF2-40B4-BE49-F238E27FC236}">
                <a16:creationId xmlns:a16="http://schemas.microsoft.com/office/drawing/2014/main" id="{D1D6E516-A830-E5AD-032E-165136BA11A2}"/>
              </a:ext>
            </a:extLst>
          </p:cNvPr>
          <p:cNvCxnSpPr>
            <a:stCxn id="6" idx="3"/>
            <a:endCxn id="5" idx="1"/>
          </p:cNvCxnSpPr>
          <p:nvPr/>
        </p:nvCxnSpPr>
        <p:spPr>
          <a:xfrm>
            <a:off x="2190205" y="1114697"/>
            <a:ext cx="537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1EA3BD-ADC0-C893-3AF3-A7C4A61F5BEE}"/>
              </a:ext>
            </a:extLst>
          </p:cNvPr>
          <p:cNvCxnSpPr/>
          <p:nvPr/>
        </p:nvCxnSpPr>
        <p:spPr>
          <a:xfrm>
            <a:off x="2233747" y="3792583"/>
            <a:ext cx="537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61A71B8-F14C-04CE-7A16-CF849296F4C7}"/>
              </a:ext>
            </a:extLst>
          </p:cNvPr>
          <p:cNvCxnSpPr>
            <a:stCxn id="5" idx="3"/>
          </p:cNvCxnSpPr>
          <p:nvPr/>
        </p:nvCxnSpPr>
        <p:spPr>
          <a:xfrm>
            <a:off x="4321630" y="1114697"/>
            <a:ext cx="394060" cy="235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1FCB9A7-996F-FCE7-3142-A184DC3749C3}"/>
              </a:ext>
            </a:extLst>
          </p:cNvPr>
          <p:cNvCxnSpPr>
            <a:stCxn id="2" idx="3"/>
          </p:cNvCxnSpPr>
          <p:nvPr/>
        </p:nvCxnSpPr>
        <p:spPr>
          <a:xfrm flipV="1">
            <a:off x="4321630" y="3596640"/>
            <a:ext cx="378821" cy="195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3FEB9E4-EC87-1646-E42D-24C3F6D1EBB5}"/>
              </a:ext>
            </a:extLst>
          </p:cNvPr>
          <p:cNvCxnSpPr>
            <a:cxnSpLocks/>
            <a:endCxn id="8" idx="1"/>
          </p:cNvCxnSpPr>
          <p:nvPr/>
        </p:nvCxnSpPr>
        <p:spPr>
          <a:xfrm>
            <a:off x="6500947" y="2579916"/>
            <a:ext cx="330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A2D7890-0EE8-8811-592D-0F57647676BE}"/>
              </a:ext>
            </a:extLst>
          </p:cNvPr>
          <p:cNvCxnSpPr>
            <a:stCxn id="8" idx="3"/>
          </p:cNvCxnSpPr>
          <p:nvPr/>
        </p:nvCxnSpPr>
        <p:spPr>
          <a:xfrm flipV="1">
            <a:off x="8508274" y="2579914"/>
            <a:ext cx="25255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4D6E8BF-D073-A7C8-D898-F730339ADADE}"/>
              </a:ext>
            </a:extLst>
          </p:cNvPr>
          <p:cNvCxnSpPr>
            <a:endCxn id="10" idx="1"/>
          </p:cNvCxnSpPr>
          <p:nvPr/>
        </p:nvCxnSpPr>
        <p:spPr>
          <a:xfrm>
            <a:off x="10023565" y="2579914"/>
            <a:ext cx="2525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29FBDBB-B085-6707-75A5-9B7B75BD20CA}"/>
              </a:ext>
            </a:extLst>
          </p:cNvPr>
          <p:cNvSpPr txBox="1"/>
          <p:nvPr/>
        </p:nvSpPr>
        <p:spPr>
          <a:xfrm>
            <a:off x="699950" y="5312229"/>
            <a:ext cx="4163783" cy="707886"/>
          </a:xfrm>
          <a:prstGeom prst="rect">
            <a:avLst/>
          </a:prstGeom>
          <a:noFill/>
        </p:spPr>
        <p:txBody>
          <a:bodyPr wrap="square" rtlCol="0">
            <a:spAutoFit/>
          </a:bodyPr>
          <a:lstStyle/>
          <a:p>
            <a:r>
              <a:rPr lang="en-IN" sz="4000" dirty="0"/>
              <a:t>Flowchart</a:t>
            </a:r>
          </a:p>
        </p:txBody>
      </p:sp>
    </p:spTree>
    <p:extLst>
      <p:ext uri="{BB962C8B-B14F-4D97-AF65-F5344CB8AC3E}">
        <p14:creationId xmlns:p14="http://schemas.microsoft.com/office/powerpoint/2010/main" val="3153251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99C1-EA5E-C38D-A68A-924FFE2CF391}"/>
              </a:ext>
            </a:extLst>
          </p:cNvPr>
          <p:cNvSpPr>
            <a:spLocks noGrp="1"/>
          </p:cNvSpPr>
          <p:nvPr>
            <p:ph type="title"/>
          </p:nvPr>
        </p:nvSpPr>
        <p:spPr/>
        <p:txBody>
          <a:bodyPr/>
          <a:lstStyle/>
          <a:p>
            <a:r>
              <a:rPr lang="en-IN" sz="7200" dirty="0"/>
              <a:t>T</a:t>
            </a:r>
            <a:r>
              <a:rPr lang="en-IN" dirty="0"/>
              <a:t>echnology </a:t>
            </a:r>
          </a:p>
        </p:txBody>
      </p:sp>
      <p:sp>
        <p:nvSpPr>
          <p:cNvPr id="3" name="Content Placeholder 2">
            <a:extLst>
              <a:ext uri="{FF2B5EF4-FFF2-40B4-BE49-F238E27FC236}">
                <a16:creationId xmlns:a16="http://schemas.microsoft.com/office/drawing/2014/main" id="{801521D5-1A21-835A-1EE6-CCD006A4A935}"/>
              </a:ext>
            </a:extLst>
          </p:cNvPr>
          <p:cNvSpPr>
            <a:spLocks noGrp="1"/>
          </p:cNvSpPr>
          <p:nvPr>
            <p:ph idx="1"/>
          </p:nvPr>
        </p:nvSpPr>
        <p:spPr>
          <a:xfrm>
            <a:off x="1245326" y="2734490"/>
            <a:ext cx="9910354" cy="3134603"/>
          </a:xfrm>
        </p:spPr>
        <p:txBody>
          <a:bodyPr/>
          <a:lstStyle/>
          <a:p>
            <a:pPr>
              <a:buFont typeface="Wingdings" panose="05000000000000000000" pitchFamily="2" charset="2"/>
              <a:buChar char="q"/>
            </a:pPr>
            <a:r>
              <a:rPr lang="en-IN" dirty="0"/>
              <a:t> </a:t>
            </a:r>
            <a:r>
              <a:rPr lang="en-IN" dirty="0">
                <a:solidFill>
                  <a:srgbClr val="1F2328"/>
                </a:solidFill>
                <a:latin typeface="-apple-system"/>
              </a:rPr>
              <a:t>Backend – Python</a:t>
            </a:r>
          </a:p>
          <a:p>
            <a:pPr>
              <a:buFont typeface="Wingdings" panose="05000000000000000000" pitchFamily="2" charset="2"/>
              <a:buChar char="q"/>
            </a:pPr>
            <a:r>
              <a:rPr lang="en-IN" dirty="0">
                <a:solidFill>
                  <a:srgbClr val="1F2328"/>
                </a:solidFill>
                <a:latin typeface="-apple-system"/>
              </a:rPr>
              <a:t> Front End – HTML , CSS , JavaScript</a:t>
            </a:r>
          </a:p>
          <a:p>
            <a:pPr>
              <a:buFont typeface="Wingdings" panose="05000000000000000000" pitchFamily="2" charset="2"/>
              <a:buChar char="q"/>
            </a:pPr>
            <a:r>
              <a:rPr lang="en-IN" dirty="0">
                <a:solidFill>
                  <a:srgbClr val="1F2328"/>
                </a:solidFill>
                <a:latin typeface="-apple-system"/>
              </a:rPr>
              <a:t> Database – MySQL with Django</a:t>
            </a:r>
          </a:p>
          <a:p>
            <a:pPr marL="0" indent="0">
              <a:buNone/>
            </a:pPr>
            <a:endParaRPr lang="en-IN" dirty="0"/>
          </a:p>
        </p:txBody>
      </p:sp>
    </p:spTree>
    <p:extLst>
      <p:ext uri="{BB962C8B-B14F-4D97-AF65-F5344CB8AC3E}">
        <p14:creationId xmlns:p14="http://schemas.microsoft.com/office/powerpoint/2010/main" val="93166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53A9-DA7C-500F-A0BB-C34B2F1E7ACB}"/>
              </a:ext>
            </a:extLst>
          </p:cNvPr>
          <p:cNvSpPr>
            <a:spLocks noGrp="1"/>
          </p:cNvSpPr>
          <p:nvPr>
            <p:ph type="title"/>
          </p:nvPr>
        </p:nvSpPr>
        <p:spPr/>
        <p:txBody>
          <a:bodyPr>
            <a:normAutofit/>
          </a:bodyPr>
          <a:lstStyle/>
          <a:p>
            <a:r>
              <a:rPr lang="en-IN" sz="7200" dirty="0"/>
              <a:t>A</a:t>
            </a:r>
            <a:r>
              <a:rPr lang="en-IN" dirty="0"/>
              <a:t>lgorithm Used - KNN</a:t>
            </a:r>
            <a:endParaRPr lang="en-IN" sz="7200" dirty="0"/>
          </a:p>
        </p:txBody>
      </p:sp>
      <p:pic>
        <p:nvPicPr>
          <p:cNvPr id="1026" name="Picture 2" descr="Lightbox">
            <a:extLst>
              <a:ext uri="{FF2B5EF4-FFF2-40B4-BE49-F238E27FC236}">
                <a16:creationId xmlns:a16="http://schemas.microsoft.com/office/drawing/2014/main" id="{DE91BB8C-CC47-9B63-A553-B419F0A37D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210845" y="1514988"/>
            <a:ext cx="5073539" cy="37030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20BFE73-3CD4-332F-5DAA-8AD6319AAEDF}"/>
              </a:ext>
            </a:extLst>
          </p:cNvPr>
          <p:cNvSpPr txBox="1"/>
          <p:nvPr/>
        </p:nvSpPr>
        <p:spPr>
          <a:xfrm>
            <a:off x="627017" y="2046514"/>
            <a:ext cx="6705600" cy="2862322"/>
          </a:xfrm>
          <a:prstGeom prst="rect">
            <a:avLst/>
          </a:prstGeom>
          <a:noFill/>
        </p:spPr>
        <p:txBody>
          <a:bodyPr wrap="square" rtlCol="0">
            <a:spAutoFit/>
          </a:bodyPr>
          <a:lstStyle/>
          <a:p>
            <a:pPr marL="0" marR="0" algn="just">
              <a:spcBef>
                <a:spcPts val="0"/>
              </a:spcBef>
              <a:spcAft>
                <a:spcPts val="0"/>
              </a:spcAft>
            </a:pPr>
            <a:r>
              <a:rPr lang="en-US" b="0" i="0" dirty="0">
                <a:solidFill>
                  <a:schemeClr val="tx1">
                    <a:lumMod val="75000"/>
                    <a:lumOff val="25000"/>
                  </a:schemeClr>
                </a:solidFill>
                <a:effectLst/>
                <a:latin typeface="Arial" panose="020B0604020202020204" pitchFamily="34" charset="0"/>
              </a:rPr>
              <a:t>K-Nearest Neighbor (KNN) algorithm is a distance based supervised learning algorithm that is used for solving classification problems. In this, we will be looking at the classes of the k nearest neighbors to a new point and assign it the class to which the majority of k neighbors belong too.</a:t>
            </a:r>
          </a:p>
          <a:p>
            <a:pPr marL="0" marR="0" algn="just">
              <a:spcBef>
                <a:spcPts val="0"/>
              </a:spcBef>
              <a:spcAft>
                <a:spcPts val="0"/>
              </a:spcAft>
            </a:pPr>
            <a:r>
              <a:rPr lang="en-US" b="0" i="0" dirty="0">
                <a:solidFill>
                  <a:schemeClr val="tx1">
                    <a:lumMod val="75000"/>
                    <a:lumOff val="25000"/>
                  </a:schemeClr>
                </a:solidFill>
                <a:effectLst/>
                <a:latin typeface="Arial" panose="020B0604020202020204" pitchFamily="34" charset="0"/>
              </a:rPr>
              <a:t> </a:t>
            </a:r>
          </a:p>
          <a:p>
            <a:pPr marL="0" marR="0" algn="just">
              <a:spcBef>
                <a:spcPts val="0"/>
              </a:spcBef>
              <a:spcAft>
                <a:spcPts val="0"/>
              </a:spcAft>
            </a:pPr>
            <a:r>
              <a:rPr lang="en-US" b="0" i="0" dirty="0">
                <a:solidFill>
                  <a:schemeClr val="tx1">
                    <a:lumMod val="75000"/>
                    <a:lumOff val="25000"/>
                  </a:schemeClr>
                </a:solidFill>
                <a:effectLst/>
                <a:latin typeface="Arial" panose="020B0604020202020204" pitchFamily="34" charset="0"/>
              </a:rPr>
              <a:t>To identify the nearest neighbors we use various techniques of measuring distance, the most common of them being the  ‘Euclidean Distance’.</a:t>
            </a:r>
          </a:p>
          <a:p>
            <a:endParaRPr lang="en-IN" dirty="0"/>
          </a:p>
        </p:txBody>
      </p:sp>
    </p:spTree>
    <p:extLst>
      <p:ext uri="{BB962C8B-B14F-4D97-AF65-F5344CB8AC3E}">
        <p14:creationId xmlns:p14="http://schemas.microsoft.com/office/powerpoint/2010/main" val="359445540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300</TotalTime>
  <Words>862</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Calibri</vt:lpstr>
      <vt:lpstr>Calibri Light</vt:lpstr>
      <vt:lpstr>Söhne</vt:lpstr>
      <vt:lpstr>Wingdings</vt:lpstr>
      <vt:lpstr>Retrospect</vt:lpstr>
      <vt:lpstr>Streamlining HR Operations with LLM-based Application</vt:lpstr>
      <vt:lpstr>Introduction</vt:lpstr>
      <vt:lpstr>Overview</vt:lpstr>
      <vt:lpstr>Motivation</vt:lpstr>
      <vt:lpstr>Description</vt:lpstr>
      <vt:lpstr>PowerPoint Presentation</vt:lpstr>
      <vt:lpstr>PowerPoint Presentation</vt:lpstr>
      <vt:lpstr>Technology </vt:lpstr>
      <vt:lpstr>Algorithm Used - KNN</vt:lpstr>
      <vt:lpstr>What Packages Need To Use</vt:lpstr>
      <vt:lpstr>Concepts that we will use</vt:lpstr>
      <vt:lpstr>Literature Survey</vt:lpstr>
      <vt:lpstr>Real World Applications</vt:lpstr>
      <vt:lpstr>Advantages</vt:lpstr>
      <vt:lpstr>Challenges Involved</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Streamlining HR Operations with LLM-based Application</dc:title>
  <dc:creator>Sangram Nangare</dc:creator>
  <cp:lastModifiedBy>Sangram Nangare</cp:lastModifiedBy>
  <cp:revision>2</cp:revision>
  <dcterms:created xsi:type="dcterms:W3CDTF">2023-08-10T13:59:16Z</dcterms:created>
  <dcterms:modified xsi:type="dcterms:W3CDTF">2023-08-10T19:00:03Z</dcterms:modified>
</cp:coreProperties>
</file>