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Montserrat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9.xml"/><Relationship Id="rId35" Type="http://schemas.openxmlformats.org/officeDocument/2006/relationships/font" Target="fonts/MontserratLight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Ligh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Montserrat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a3e19d4a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a3e19d4a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3e19d4a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3e19d4a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3e19d4a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3e19d4a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a3e19d4a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a3e19d4a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3e19d4ab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3e19d4a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3e19d4a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3e19d4a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86c79d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86c79d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86c79d34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86c79d34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a86c79d34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a86c79d34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505d740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505d740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3e19d4a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3e19d4a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3e19d4a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3e19d4a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3e19d4a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3e19d4a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3e19d4a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3e19d4a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3e19d4a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3e19d4a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3e19d4a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3e19d4a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3e19d4a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3e19d4a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3e19d4a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3e19d4a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06800" y="1530776"/>
            <a:ext cx="7109400" cy="10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VENIT, </a:t>
            </a:r>
            <a:endParaRPr b="1" sz="86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906800" y="2521375"/>
            <a:ext cx="7495200" cy="10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VIDIT, VICIT! </a:t>
            </a:r>
            <a:endParaRPr b="1" sz="86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4294967295" type="ctrTitle"/>
          </p:nvPr>
        </p:nvSpPr>
        <p:spPr>
          <a:xfrm>
            <a:off x="395368" y="1448681"/>
            <a:ext cx="486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bKashSHOP</a:t>
            </a:r>
            <a:endParaRPr b="1" sz="51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1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4294967295" type="ctrTitle"/>
          </p:nvPr>
        </p:nvSpPr>
        <p:spPr>
          <a:xfrm>
            <a:off x="440043" y="1307081"/>
            <a:ext cx="4980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SIMPLE SHOPPING</a:t>
            </a:r>
            <a:endParaRPr sz="14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7" name="Google Shape;127;p22"/>
          <p:cNvSpPr txBox="1"/>
          <p:nvPr>
            <p:ph idx="4294967295" type="title"/>
          </p:nvPr>
        </p:nvSpPr>
        <p:spPr>
          <a:xfrm>
            <a:off x="395350" y="2361400"/>
            <a:ext cx="4523700" cy="1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new possibilities to build the </a:t>
            </a:r>
            <a:r>
              <a:rPr lang="en" sz="1600">
                <a:solidFill>
                  <a:srgbClr val="E3106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largest e-commerce platform</a:t>
            </a: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via f-commerce business user. Maximum variety of product, maximum sell, maximum number of transaction.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048" y="0"/>
            <a:ext cx="37675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820050" y="653775"/>
            <a:ext cx="71961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instant </a:t>
            </a:r>
            <a:r>
              <a:rPr lang="en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ayment </a:t>
            </a:r>
            <a:r>
              <a:rPr lang="en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olution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including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latform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benefit with endless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4294967295" type="ctrTitle"/>
          </p:nvPr>
        </p:nvSpPr>
        <p:spPr>
          <a:xfrm>
            <a:off x="583469" y="34913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>
            <p:ph idx="4294967295" type="ctrTitle"/>
          </p:nvPr>
        </p:nvSpPr>
        <p:spPr>
          <a:xfrm>
            <a:off x="619375" y="41771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PROPOSITION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820050" y="653775"/>
            <a:ext cx="76089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</a:t>
            </a:r>
            <a:r>
              <a:rPr lang="en" sz="1800">
                <a:solidFill>
                  <a:srgbClr val="E3106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F-Commerce Business Account</a:t>
            </a:r>
            <a:r>
              <a:rPr lang="en" sz="1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also treated as merchant account.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" sz="1800">
                <a:solidFill>
                  <a:srgbClr val="E3106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A/C holder must have a FB Business Page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and has to provide basic info of that page (page title, page link, page profile pic), page admin’s basic info, SOF info and 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ID copy.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F-Commerce Business Account user </a:t>
            </a:r>
            <a:r>
              <a:rPr lang="en" sz="1800">
                <a:solidFill>
                  <a:srgbClr val="E3106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has to pay commision on sells</a:t>
            </a:r>
            <a:r>
              <a:rPr lang="en" sz="18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4294967295" type="ctrTitle"/>
          </p:nvPr>
        </p:nvSpPr>
        <p:spPr>
          <a:xfrm>
            <a:off x="650294" y="3468963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SIMPLE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4294967295" type="ctrTitle"/>
          </p:nvPr>
        </p:nvSpPr>
        <p:spPr>
          <a:xfrm>
            <a:off x="619375" y="41771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GAME PLAN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820050" y="653775"/>
            <a:ext cx="76089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Onboard minimum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1000+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popular, most successful FB business page for F-com Business Account on first month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sz="18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Introduce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F-com Business a/c user to bKashShop platform &amp; </a:t>
            </a:r>
            <a:r>
              <a:rPr lang="en" sz="18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motivate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them to upload &amp; sell their product on their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sz="18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Notify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regular bKash user that their fav FB stores are now in bKash platform.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4294967295" type="ctrTitle"/>
          </p:nvPr>
        </p:nvSpPr>
        <p:spPr>
          <a:xfrm>
            <a:off x="650294" y="3495892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GO-TO-MARKET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4294967295" type="ctrTitle"/>
          </p:nvPr>
        </p:nvSpPr>
        <p:spPr>
          <a:xfrm>
            <a:off x="619375" y="41771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STRATEGY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4294967295" type="ctrTitle"/>
          </p:nvPr>
        </p:nvSpPr>
        <p:spPr>
          <a:xfrm rot="-5400000">
            <a:off x="-2015610" y="2282906"/>
            <a:ext cx="4571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BUSINESS MODEL</a:t>
            </a:r>
            <a:endParaRPr b="1" sz="36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4294967295" type="ctrTitle"/>
          </p:nvPr>
        </p:nvSpPr>
        <p:spPr>
          <a:xfrm rot="-5400000">
            <a:off x="-1622378" y="2403565"/>
            <a:ext cx="44535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CANVAS</a:t>
            </a:r>
            <a:endParaRPr b="1" sz="36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75" y="221739"/>
            <a:ext cx="8205424" cy="457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4294967295" type="ctrTitle"/>
          </p:nvPr>
        </p:nvSpPr>
        <p:spPr>
          <a:xfrm>
            <a:off x="650294" y="3495892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FINANCIAL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4294967295" type="ctrTitle"/>
          </p:nvPr>
        </p:nvSpPr>
        <p:spPr>
          <a:xfrm>
            <a:off x="619375" y="41771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PROJECTIONS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7"/>
          <p:cNvCxnSpPr/>
          <p:nvPr/>
        </p:nvCxnSpPr>
        <p:spPr>
          <a:xfrm>
            <a:off x="8975" y="987216"/>
            <a:ext cx="8483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8486525" y="987716"/>
            <a:ext cx="0" cy="188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-27475" y="2870875"/>
            <a:ext cx="851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" name="Google Shape;170;p27"/>
          <p:cNvGrpSpPr/>
          <p:nvPr/>
        </p:nvGrpSpPr>
        <p:grpSpPr>
          <a:xfrm>
            <a:off x="364100" y="942409"/>
            <a:ext cx="616200" cy="296141"/>
            <a:chOff x="516500" y="843868"/>
            <a:chExt cx="616200" cy="296141"/>
          </a:xfrm>
        </p:grpSpPr>
        <p:sp>
          <p:nvSpPr>
            <p:cNvPr id="171" name="Google Shape;171;p27"/>
            <p:cNvSpPr/>
            <p:nvPr/>
          </p:nvSpPr>
          <p:spPr>
            <a:xfrm>
              <a:off x="731876" y="843868"/>
              <a:ext cx="99000" cy="99000"/>
            </a:xfrm>
            <a:prstGeom prst="ellipse">
              <a:avLst/>
            </a:prstGeom>
            <a:solidFill>
              <a:srgbClr val="E31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 txBox="1"/>
            <p:nvPr/>
          </p:nvSpPr>
          <p:spPr>
            <a:xfrm>
              <a:off x="516500" y="1014309"/>
              <a:ext cx="616200" cy="1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ontserrat"/>
                  <a:ea typeface="Montserrat"/>
                  <a:cs typeface="Montserrat"/>
                  <a:sym typeface="Montserrat"/>
                </a:rPr>
                <a:t>jul-20</a:t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3" name="Google Shape;173;p27"/>
          <p:cNvSpPr txBox="1"/>
          <p:nvPr/>
        </p:nvSpPr>
        <p:spPr>
          <a:xfrm>
            <a:off x="-7925" y="512250"/>
            <a:ext cx="1464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Develop and test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 F-com Business a/c</a:t>
            </a:r>
            <a:endParaRPr sz="10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4" name="Google Shape;174;p27"/>
          <p:cNvGrpSpPr/>
          <p:nvPr/>
        </p:nvGrpSpPr>
        <p:grpSpPr>
          <a:xfrm>
            <a:off x="1709004" y="942407"/>
            <a:ext cx="883200" cy="296168"/>
            <a:chOff x="329174" y="843865"/>
            <a:chExt cx="883200" cy="296168"/>
          </a:xfrm>
        </p:grpSpPr>
        <p:sp>
          <p:nvSpPr>
            <p:cNvPr id="175" name="Google Shape;175;p27"/>
            <p:cNvSpPr/>
            <p:nvPr/>
          </p:nvSpPr>
          <p:spPr>
            <a:xfrm>
              <a:off x="722900" y="843865"/>
              <a:ext cx="97500" cy="97500"/>
            </a:xfrm>
            <a:prstGeom prst="ellipse">
              <a:avLst/>
            </a:prstGeom>
            <a:solidFill>
              <a:srgbClr val="E31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329174" y="1014334"/>
              <a:ext cx="883200" cy="1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ontserrat"/>
                  <a:ea typeface="Montserrat"/>
                  <a:cs typeface="Montserrat"/>
                  <a:sym typeface="Montserrat"/>
                </a:rPr>
                <a:t>start aug-20</a:t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7" name="Google Shape;177;p27"/>
          <p:cNvSpPr txBox="1"/>
          <p:nvPr/>
        </p:nvSpPr>
        <p:spPr>
          <a:xfrm>
            <a:off x="1524300" y="419693"/>
            <a:ext cx="1282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Launch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F-com a/c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bKashShop</a:t>
            </a:r>
            <a:endParaRPr sz="10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8" name="Google Shape;178;p27"/>
          <p:cNvGrpSpPr/>
          <p:nvPr/>
        </p:nvGrpSpPr>
        <p:grpSpPr>
          <a:xfrm>
            <a:off x="3239932" y="942407"/>
            <a:ext cx="1076400" cy="296168"/>
            <a:chOff x="236814" y="843865"/>
            <a:chExt cx="1076400" cy="296168"/>
          </a:xfrm>
        </p:grpSpPr>
        <p:sp>
          <p:nvSpPr>
            <p:cNvPr id="179" name="Google Shape;179;p27"/>
            <p:cNvSpPr/>
            <p:nvPr/>
          </p:nvSpPr>
          <p:spPr>
            <a:xfrm>
              <a:off x="722900" y="843865"/>
              <a:ext cx="97500" cy="97500"/>
            </a:xfrm>
            <a:prstGeom prst="ellipse">
              <a:avLst/>
            </a:prstGeom>
            <a:solidFill>
              <a:srgbClr val="E31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 txBox="1"/>
            <p:nvPr/>
          </p:nvSpPr>
          <p:spPr>
            <a:xfrm>
              <a:off x="236814" y="1014334"/>
              <a:ext cx="1076400" cy="1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ontserrat"/>
                  <a:ea typeface="Montserrat"/>
                  <a:cs typeface="Montserrat"/>
                  <a:sym typeface="Montserrat"/>
                </a:rPr>
                <a:t>mid aug-20</a:t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1" name="Google Shape;181;p27"/>
          <p:cNvSpPr txBox="1"/>
          <p:nvPr/>
        </p:nvSpPr>
        <p:spPr>
          <a:xfrm>
            <a:off x="2960148" y="158503"/>
            <a:ext cx="1633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Onboard minimum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1k F-com store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in bKash Store under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10tk sales commission</a:t>
            </a:r>
            <a:endParaRPr sz="10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5344765" y="942407"/>
            <a:ext cx="950700" cy="296168"/>
            <a:chOff x="436647" y="843865"/>
            <a:chExt cx="950700" cy="296168"/>
          </a:xfrm>
        </p:grpSpPr>
        <p:sp>
          <p:nvSpPr>
            <p:cNvPr id="183" name="Google Shape;183;p27"/>
            <p:cNvSpPr/>
            <p:nvPr/>
          </p:nvSpPr>
          <p:spPr>
            <a:xfrm>
              <a:off x="861935" y="843865"/>
              <a:ext cx="97500" cy="97500"/>
            </a:xfrm>
            <a:prstGeom prst="ellipse">
              <a:avLst/>
            </a:prstGeom>
            <a:solidFill>
              <a:srgbClr val="E31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 txBox="1"/>
            <p:nvPr/>
          </p:nvSpPr>
          <p:spPr>
            <a:xfrm>
              <a:off x="436647" y="1014334"/>
              <a:ext cx="950700" cy="1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ontserrat"/>
                  <a:ea typeface="Montserrat"/>
                  <a:cs typeface="Montserrat"/>
                  <a:sym typeface="Montserrat"/>
                </a:rPr>
                <a:t>end</a:t>
              </a:r>
              <a:r>
                <a:rPr lang="en" sz="900">
                  <a:latin typeface="Montserrat"/>
                  <a:ea typeface="Montserrat"/>
                  <a:cs typeface="Montserrat"/>
                  <a:sym typeface="Montserrat"/>
                </a:rPr>
                <a:t> aug-20</a:t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5" name="Google Shape;185;p27"/>
          <p:cNvGrpSpPr/>
          <p:nvPr/>
        </p:nvGrpSpPr>
        <p:grpSpPr>
          <a:xfrm>
            <a:off x="7363685" y="942407"/>
            <a:ext cx="883200" cy="296168"/>
            <a:chOff x="398167" y="843865"/>
            <a:chExt cx="883200" cy="296168"/>
          </a:xfrm>
        </p:grpSpPr>
        <p:sp>
          <p:nvSpPr>
            <p:cNvPr id="186" name="Google Shape;186;p27"/>
            <p:cNvSpPr/>
            <p:nvPr/>
          </p:nvSpPr>
          <p:spPr>
            <a:xfrm>
              <a:off x="785735" y="843865"/>
              <a:ext cx="97500" cy="97500"/>
            </a:xfrm>
            <a:prstGeom prst="ellipse">
              <a:avLst/>
            </a:prstGeom>
            <a:solidFill>
              <a:srgbClr val="E31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 txBox="1"/>
            <p:nvPr/>
          </p:nvSpPr>
          <p:spPr>
            <a:xfrm>
              <a:off x="398167" y="1014334"/>
              <a:ext cx="883200" cy="1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ontserrat"/>
                  <a:ea typeface="Montserrat"/>
                  <a:cs typeface="Montserrat"/>
                  <a:sym typeface="Montserrat"/>
                </a:rPr>
                <a:t>end oct-20</a:t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8" name="Google Shape;188;p27"/>
          <p:cNvSpPr txBox="1"/>
          <p:nvPr/>
        </p:nvSpPr>
        <p:spPr>
          <a:xfrm>
            <a:off x="6811975" y="418100"/>
            <a:ext cx="1974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5k+ store,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k Sell per day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&amp; 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generate min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Tk3,00,00,000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as sales commision per month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9" name="Google Shape;189;p27"/>
          <p:cNvGrpSpPr/>
          <p:nvPr/>
        </p:nvGrpSpPr>
        <p:grpSpPr>
          <a:xfrm>
            <a:off x="6330241" y="2825065"/>
            <a:ext cx="616200" cy="296160"/>
            <a:chOff x="521088" y="843865"/>
            <a:chExt cx="616200" cy="296160"/>
          </a:xfrm>
        </p:grpSpPr>
        <p:sp>
          <p:nvSpPr>
            <p:cNvPr id="190" name="Google Shape;190;p27"/>
            <p:cNvSpPr/>
            <p:nvPr/>
          </p:nvSpPr>
          <p:spPr>
            <a:xfrm>
              <a:off x="785735" y="843865"/>
              <a:ext cx="97500" cy="97500"/>
            </a:xfrm>
            <a:prstGeom prst="ellipse">
              <a:avLst/>
            </a:prstGeom>
            <a:solidFill>
              <a:srgbClr val="E31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 txBox="1"/>
            <p:nvPr/>
          </p:nvSpPr>
          <p:spPr>
            <a:xfrm>
              <a:off x="521088" y="1014325"/>
              <a:ext cx="616200" cy="1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ontserrat"/>
                  <a:ea typeface="Montserrat"/>
                  <a:cs typeface="Montserrat"/>
                  <a:sym typeface="Montserrat"/>
                </a:rPr>
                <a:t>dec-20</a:t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2" name="Google Shape;192;p27"/>
          <p:cNvSpPr txBox="1"/>
          <p:nvPr/>
        </p:nvSpPr>
        <p:spPr>
          <a:xfrm>
            <a:off x="5675700" y="2224550"/>
            <a:ext cx="19314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k+ store,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150k Sell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, min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Tk4,50,00,000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as sales commision  mo/,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introduce delivery service</a:t>
            </a:r>
            <a:endParaRPr sz="10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3" name="Google Shape;193;p27"/>
          <p:cNvGrpSpPr/>
          <p:nvPr/>
        </p:nvGrpSpPr>
        <p:grpSpPr>
          <a:xfrm>
            <a:off x="3587041" y="2825065"/>
            <a:ext cx="616200" cy="296160"/>
            <a:chOff x="521088" y="843865"/>
            <a:chExt cx="616200" cy="296160"/>
          </a:xfrm>
        </p:grpSpPr>
        <p:sp>
          <p:nvSpPr>
            <p:cNvPr id="194" name="Google Shape;194;p27"/>
            <p:cNvSpPr/>
            <p:nvPr/>
          </p:nvSpPr>
          <p:spPr>
            <a:xfrm>
              <a:off x="785735" y="843865"/>
              <a:ext cx="97500" cy="97500"/>
            </a:xfrm>
            <a:prstGeom prst="ellipse">
              <a:avLst/>
            </a:prstGeom>
            <a:solidFill>
              <a:srgbClr val="E31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521088" y="1014325"/>
              <a:ext cx="616200" cy="1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ontserrat"/>
                  <a:ea typeface="Montserrat"/>
                  <a:cs typeface="Montserrat"/>
                  <a:sym typeface="Montserrat"/>
                </a:rPr>
                <a:t>feb-21</a:t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6" name="Google Shape;196;p27"/>
          <p:cNvSpPr txBox="1"/>
          <p:nvPr/>
        </p:nvSpPr>
        <p:spPr>
          <a:xfrm>
            <a:off x="2800207" y="2108050"/>
            <a:ext cx="2197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k+ store,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200k Sell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, min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Tk6,00,00,000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as sales commision per month, add listing charge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5tk per item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introduce product boosting service</a:t>
            </a:r>
            <a:endParaRPr sz="10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7" name="Google Shape;197;p27"/>
          <p:cNvGrpSpPr/>
          <p:nvPr/>
        </p:nvGrpSpPr>
        <p:grpSpPr>
          <a:xfrm>
            <a:off x="767641" y="2825065"/>
            <a:ext cx="616200" cy="296160"/>
            <a:chOff x="521088" y="843865"/>
            <a:chExt cx="616200" cy="296160"/>
          </a:xfrm>
        </p:grpSpPr>
        <p:sp>
          <p:nvSpPr>
            <p:cNvPr id="198" name="Google Shape;198;p27"/>
            <p:cNvSpPr/>
            <p:nvPr/>
          </p:nvSpPr>
          <p:spPr>
            <a:xfrm>
              <a:off x="785735" y="843865"/>
              <a:ext cx="97500" cy="97500"/>
            </a:xfrm>
            <a:prstGeom prst="ellipse">
              <a:avLst/>
            </a:prstGeom>
            <a:solidFill>
              <a:srgbClr val="E31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 txBox="1"/>
            <p:nvPr/>
          </p:nvSpPr>
          <p:spPr>
            <a:xfrm>
              <a:off x="521088" y="1014325"/>
              <a:ext cx="616200" cy="1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ontserrat"/>
                  <a:ea typeface="Montserrat"/>
                  <a:cs typeface="Montserrat"/>
                  <a:sym typeface="Montserrat"/>
                </a:rPr>
                <a:t>jun -21</a:t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0" name="Google Shape;200;p27"/>
          <p:cNvSpPr txBox="1"/>
          <p:nvPr/>
        </p:nvSpPr>
        <p:spPr>
          <a:xfrm>
            <a:off x="113100" y="2157326"/>
            <a:ext cx="19314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k+ store,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2500k Sell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, min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Tk7,50,00,000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as sales commision per month, Boosting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 Tk1,50,00,000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and delivery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Tk5,70,00,000</a:t>
            </a:r>
            <a:endParaRPr sz="10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909111" y="418100"/>
            <a:ext cx="1833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k store,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10k Sell per day </a:t>
            </a:r>
            <a:endParaRPr sz="10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&amp; generate min </a:t>
            </a: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Tk30,00,000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as sales commision per month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838000" y="779254"/>
            <a:ext cx="71811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Year - 2020</a:t>
            </a:r>
            <a:endParaRPr b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8"/>
          <p:cNvSpPr txBox="1"/>
          <p:nvPr>
            <p:ph type="title"/>
          </p:nvPr>
        </p:nvSpPr>
        <p:spPr>
          <a:xfrm>
            <a:off x="838000" y="963778"/>
            <a:ext cx="71991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SOR: Sales Commision</a:t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838000" y="1295504"/>
            <a:ext cx="79860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3106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Tk. 11,8cr</a:t>
            </a:r>
            <a:r>
              <a:rPr lang="en" sz="2400">
                <a:solidFill>
                  <a:srgbClr val="E3106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(min)</a:t>
            </a:r>
            <a:endParaRPr sz="2400">
              <a:solidFill>
                <a:srgbClr val="E3106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838000" y="4748525"/>
            <a:ext cx="777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E3106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*SOR - Source of Revenue</a:t>
            </a:r>
            <a:endParaRPr i="1" sz="900">
              <a:solidFill>
                <a:srgbClr val="E3106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838000" y="2150854"/>
            <a:ext cx="71811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Year - till june </a:t>
            </a: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2021</a:t>
            </a:r>
            <a:endParaRPr b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838000" y="2335375"/>
            <a:ext cx="62355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SOR: Sales Commision, Delivery Service Commision, Listing &amp; Boosting charge</a:t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838000" y="3276704"/>
            <a:ext cx="79860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E3106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Tk. 43,7</a:t>
            </a:r>
            <a:r>
              <a:rPr lang="en" sz="9600">
                <a:solidFill>
                  <a:srgbClr val="E3106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cr.</a:t>
            </a:r>
            <a:r>
              <a:rPr lang="en" sz="2400">
                <a:solidFill>
                  <a:srgbClr val="E3106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(min)</a:t>
            </a:r>
            <a:endParaRPr sz="2400">
              <a:solidFill>
                <a:srgbClr val="E3106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820050" y="653775"/>
            <a:ext cx="71961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Form </a:t>
            </a:r>
            <a:r>
              <a:rPr i="1" lang="en" sz="18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Follows</a:t>
            </a:r>
            <a:r>
              <a:rPr lang="en" sz="18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 Function</a:t>
            </a:r>
            <a:r>
              <a:rPr lang="en" sz="16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Whatever we want to build something for somebody, it's demand, necessity, requirements should come from the people who will use it. Unless it's very hard to satisfy that person.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It's always scary to break the norms, but it's always exciting and interesting to redefining the stereotype. What I am proposing, this is crazy or might be fantasy, but it seems something new, something rules breaking innovative and most importantly people are now in need this kind of solution. 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Who knows, it might be the -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Venit, vidit, vicit!</a:t>
            </a:r>
            <a:endParaRPr sz="18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>
            <p:ph idx="4294967295" type="ctrTitle"/>
          </p:nvPr>
        </p:nvSpPr>
        <p:spPr>
          <a:xfrm>
            <a:off x="583469" y="41771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BOTTOM LINE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820050" y="653775"/>
            <a:ext cx="71961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Mahedi Salim</a:t>
            </a:r>
            <a:r>
              <a:rPr lang="en" sz="16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a product people</a:t>
            </a:r>
            <a:r>
              <a:rPr lang="en" sz="16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Mobile: 01676524172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E-mail: mahedisalim@gmail.com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0"/>
          <p:cNvSpPr txBox="1"/>
          <p:nvPr>
            <p:ph idx="4294967295" type="ctrTitle"/>
          </p:nvPr>
        </p:nvSpPr>
        <p:spPr>
          <a:xfrm>
            <a:off x="583469" y="41771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20050" y="653775"/>
            <a:ext cx="71991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Currently, there are over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10,000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Facebook pages operating businesses in Bangladesh, among which only “100” pages are affiliated with e-CAB.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To become e-CAB member, having a trade license is mandatory. However, none of those businesses have any such document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619375" y="4186081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REALITY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20050" y="653775"/>
            <a:ext cx="71991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 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Anyone using a Facebook page is somewhat involved in a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BUSINESS.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is</a:t>
            </a:r>
            <a:r>
              <a:rPr i="1" lang="en" sz="24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no law for doing business through Facebook in Bangladesh. 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 think there should be some sort of code for digital law, since it is important to bring such businesses under a valid framework.</a:t>
            </a:r>
            <a:endParaRPr i="1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Char char="-"/>
            </a:pPr>
            <a:r>
              <a:rPr lang="en" sz="2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Mustafa Jabbar</a:t>
            </a:r>
            <a:endParaRPr sz="2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619375" y="4186081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REALITY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20050" y="653775"/>
            <a:ext cx="7199100" cy="19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 earn </a:t>
            </a:r>
            <a:r>
              <a:rPr i="1"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 15,000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 25,000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month on a regular basis, which sometimes jumps to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i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 40,000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during occasions.</a:t>
            </a:r>
            <a:endParaRPr i="1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Mahbuba Hossain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Owner of Pach4on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>
            <p:ph idx="4294967295" type="ctrTitle"/>
          </p:nvPr>
        </p:nvSpPr>
        <p:spPr>
          <a:xfrm>
            <a:off x="619375" y="34913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SUCCESS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4294967295" type="ctrTitle"/>
          </p:nvPr>
        </p:nvSpPr>
        <p:spPr>
          <a:xfrm>
            <a:off x="619375" y="41771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20050" y="653775"/>
            <a:ext cx="7199100" cy="19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My dress price start from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 700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 10,000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 month </a:t>
            </a:r>
            <a:r>
              <a:rPr i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average sell</a:t>
            </a: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Tk 6,00,000++</a:t>
            </a:r>
            <a:endParaRPr i="1" sz="24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Nusrat Akhter Lopa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Owner of 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HUR Nusrat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>
            <p:ph idx="4294967295" type="ctrTitle"/>
          </p:nvPr>
        </p:nvSpPr>
        <p:spPr>
          <a:xfrm>
            <a:off x="619375" y="34913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SUCCESS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4294967295" type="ctrTitle"/>
          </p:nvPr>
        </p:nvSpPr>
        <p:spPr>
          <a:xfrm>
            <a:off x="619375" y="41771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20050" y="653775"/>
            <a:ext cx="71991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30 million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active FB user in Bangladesh and 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majority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lives in Dhaka. 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72%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them are male and </a:t>
            </a:r>
            <a:r>
              <a:rPr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28%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are female.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Users are aged between </a:t>
            </a:r>
            <a:r>
              <a:rPr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18-32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More likely to be 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pursuing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undergraduate degree or working blue collar jobs.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86% 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Facebook users use Facebook only from mobile phone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>
            <p:ph idx="4294967295" type="ctrTitle"/>
          </p:nvPr>
        </p:nvSpPr>
        <p:spPr>
          <a:xfrm>
            <a:off x="619375" y="41771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OPPORTUNITY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820050" y="653775"/>
            <a:ext cx="7199100" cy="4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10,000+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FB pages operating businesses.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Mostly click and order stores.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Payments via </a:t>
            </a:r>
            <a:r>
              <a:rPr lang="en" sz="2400">
                <a:solidFill>
                  <a:srgbClr val="E3106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Online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or  cash on delivery.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Businesses  majorly  belong  to cosmetics, boutiques,  fashion  houses, photography and event management services, electronics,  music,  books, watches and foods etc.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>
            <p:ph idx="4294967295" type="ctrTitle"/>
          </p:nvPr>
        </p:nvSpPr>
        <p:spPr>
          <a:xfrm>
            <a:off x="619375" y="4177104"/>
            <a:ext cx="7818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OPPORTUNITY</a:t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20050" y="904716"/>
            <a:ext cx="71991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Average</a:t>
            </a:r>
            <a:r>
              <a:rPr lang="en"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Monthly Transaction</a:t>
            </a:r>
            <a:endParaRPr sz="14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838004" y="1116172"/>
            <a:ext cx="71991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10,000 store x Tk. 50,000 = 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3106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Tk. 50,00,00,000</a:t>
            </a:r>
            <a:endParaRPr sz="4800">
              <a:solidFill>
                <a:srgbClr val="E3106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820050" y="2437693"/>
            <a:ext cx="71991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Average Yearly Transaction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838004" y="2537043"/>
            <a:ext cx="71991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rgbClr val="E3106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Tk. 600cr.</a:t>
            </a:r>
            <a:endParaRPr sz="11000">
              <a:solidFill>
                <a:srgbClr val="E3106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12050" y="4672325"/>
            <a:ext cx="8105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E3106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* </a:t>
            </a:r>
            <a:r>
              <a:rPr i="1" lang="en" sz="900">
                <a:solidFill>
                  <a:srgbClr val="E3106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size of Bangladesh’s e-commerce market is estimated to be </a:t>
            </a:r>
            <a:r>
              <a:rPr i="1" lang="en" sz="900">
                <a:solidFill>
                  <a:srgbClr val="E3106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around Tk 900 crore</a:t>
            </a:r>
            <a:r>
              <a:rPr i="1" lang="en" sz="900">
                <a:solidFill>
                  <a:srgbClr val="E3106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($110-115 million)</a:t>
            </a:r>
            <a:endParaRPr i="1" sz="900">
              <a:solidFill>
                <a:srgbClr val="E3106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4294967295" type="ctrTitle"/>
          </p:nvPr>
        </p:nvSpPr>
        <p:spPr>
          <a:xfrm>
            <a:off x="3532325" y="560400"/>
            <a:ext cx="5210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SOMETHING</a:t>
            </a:r>
            <a:endParaRPr b="1" sz="60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/>
          <p:nvPr>
            <p:ph idx="4294967295" type="ctrTitle"/>
          </p:nvPr>
        </p:nvSpPr>
        <p:spPr>
          <a:xfrm>
            <a:off x="3577000" y="1170000"/>
            <a:ext cx="50763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 sz="6000">
              <a:solidFill>
                <a:srgbClr val="E3106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4294967295" type="ctrTitle"/>
          </p:nvPr>
        </p:nvSpPr>
        <p:spPr>
          <a:xfrm>
            <a:off x="3500800" y="418800"/>
            <a:ext cx="4980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INTRODUCING</a:t>
            </a:r>
            <a:endParaRPr sz="14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p21"/>
          <p:cNvSpPr txBox="1"/>
          <p:nvPr>
            <p:ph idx="4294967295" type="title"/>
          </p:nvPr>
        </p:nvSpPr>
        <p:spPr>
          <a:xfrm>
            <a:off x="3532318" y="2109662"/>
            <a:ext cx="49281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3106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F-Commerce</a:t>
            </a:r>
            <a:r>
              <a:rPr lang="en" sz="1600">
                <a:solidFill>
                  <a:srgbClr val="E3106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Business Account</a:t>
            </a:r>
            <a:r>
              <a:rPr lang="en" sz="1600">
                <a:solidFill>
                  <a:srgbClr val="E3106E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Opportunity to meet 30 million active internet user in Bangladesh in a different way.  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500" y="238500"/>
            <a:ext cx="4741390" cy="4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1063" y="4720930"/>
            <a:ext cx="754401" cy="34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