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notesSlides/notesSlide18.xml" ContentType="application/vnd.openxmlformats-officedocument.presentationml.notesSlide+xml"/>
  <Override PartName="/ppt/notesSlides/notesSlide8.xml" ContentType="application/vnd.openxmlformats-officedocument.presentationml.notesSlide+xml"/>
  <Override PartName="/ppt/notesSlides/notesSlide17.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notesSlides/notesSlide13.xml" ContentType="application/vnd.openxmlformats-officedocument.presentationml.notes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5.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6.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colors5.xml" ContentType="application/vnd.openxmlformats-officedocument.drawingml.diagramColors+xml"/>
  <Override PartName="/ppt/diagrams/drawing5.xml" ContentType="application/vnd.ms-office.drawingml.diagramDrawing+xml"/>
  <Override PartName="/ppt/ink/ink4.xml" ContentType="application/inkml+xml"/>
  <Override PartName="/ppt/ink/ink5.xml" ContentType="application/inkml+xml"/>
  <Override PartName="/ppt/ink/ink7.xml" ContentType="application/inkml+xml"/>
  <Override PartName="/ppt/diagrams/colors6.xml" ContentType="application/vnd.openxmlformats-officedocument.drawingml.diagramColors+xml"/>
  <Override PartName="/ppt/notesMasters/notesMaster1.xml" ContentType="application/vnd.openxmlformats-officedocument.presentationml.notesMaster+xml"/>
  <Override PartName="/ppt/diagrams/drawing6.xml" ContentType="application/vnd.ms-office.drawingml.diagramDrawing+xml"/>
  <Override PartName="/ppt/ink/ink6.xml" ContentType="application/inkml+xml"/>
  <Override PartName="/ppt/diagrams/quickStyle6.xml" ContentType="application/vnd.openxmlformats-officedocument.drawingml.diagramStyle+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ink/ink8.xml" ContentType="application/inkml+xml"/>
  <Override PartName="/ppt/diagrams/layout6.xml" ContentType="application/vnd.openxmlformats-officedocument.drawingml.diagramLayout+xml"/>
  <Override PartName="/ppt/theme/theme1.xml" ContentType="application/vnd.openxmlformats-officedocument.theme+xml"/>
  <Override PartName="/ppt/diagrams/quickStyle2.xml" ContentType="application/vnd.openxmlformats-officedocument.drawingml.diagramStyle+xml"/>
  <Override PartName="/ppt/theme/theme2.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layout2.xml" ContentType="application/vnd.openxmlformats-officedocument.drawingml.diagramLayout+xml"/>
  <Override PartName="/ppt/diagrams/colors2.xml" ContentType="application/vnd.openxmlformats-officedocument.drawingml.diagramColors+xml"/>
  <Override PartName="/ppt/diagrams/drawing2.xml" ContentType="application/vnd.ms-office.drawingml.diagramDrawing+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ink/ink1.xml" ContentType="application/inkml+xml"/>
  <Override PartName="/ppt/ink/ink2.xml" ContentType="application/inkml+xml"/>
  <Override PartName="/ppt/ink/ink3.xml" ContentType="application/inkml+xml"/>
  <Override PartName="/ppt/diagrams/layout5.xml" ContentType="application/vnd.openxmlformats-officedocument.drawingml.diagramLayout+xml"/>
  <Override PartName="/ppt/diagrams/quickStyle5.xml" ContentType="application/vnd.openxmlformats-officedocument.drawingml.diagramStyl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3.xml" ContentType="application/vnd.openxmlformats-officedocument.customXmlProperties+xml"/>
  <Override PartName="/customXml/itemProps2.xml" ContentType="application/vnd.openxmlformats-officedocument.customXmlProperties+xml"/>
  <Override PartName="/customXml/itemProps1.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9"/>
  </p:notesMasterIdLst>
  <p:sldIdLst>
    <p:sldId id="256" r:id="rId5"/>
    <p:sldId id="257" r:id="rId6"/>
    <p:sldId id="671" r:id="rId7"/>
    <p:sldId id="675" r:id="rId8"/>
    <p:sldId id="259" r:id="rId9"/>
    <p:sldId id="673" r:id="rId10"/>
    <p:sldId id="674" r:id="rId11"/>
    <p:sldId id="258" r:id="rId12"/>
    <p:sldId id="677" r:id="rId13"/>
    <p:sldId id="678" r:id="rId14"/>
    <p:sldId id="679" r:id="rId15"/>
    <p:sldId id="696" r:id="rId16"/>
    <p:sldId id="661" r:id="rId17"/>
    <p:sldId id="672" r:id="rId18"/>
    <p:sldId id="676" r:id="rId19"/>
    <p:sldId id="693" r:id="rId20"/>
    <p:sldId id="681" r:id="rId21"/>
    <p:sldId id="682" r:id="rId22"/>
    <p:sldId id="683" r:id="rId23"/>
    <p:sldId id="685" r:id="rId24"/>
    <p:sldId id="686" r:id="rId25"/>
    <p:sldId id="687" r:id="rId26"/>
    <p:sldId id="688" r:id="rId27"/>
    <p:sldId id="692" r:id="rId28"/>
    <p:sldId id="689" r:id="rId29"/>
    <p:sldId id="690" r:id="rId30"/>
    <p:sldId id="697" r:id="rId31"/>
    <p:sldId id="691" r:id="rId32"/>
    <p:sldId id="694" r:id="rId33"/>
    <p:sldId id="695" r:id="rId34"/>
    <p:sldId id="698" r:id="rId35"/>
    <p:sldId id="700" r:id="rId36"/>
    <p:sldId id="709" r:id="rId37"/>
    <p:sldId id="854" r:id="rId38"/>
    <p:sldId id="702" r:id="rId39"/>
    <p:sldId id="701" r:id="rId40"/>
    <p:sldId id="703" r:id="rId41"/>
    <p:sldId id="704" r:id="rId42"/>
    <p:sldId id="706" r:id="rId43"/>
    <p:sldId id="707" r:id="rId44"/>
    <p:sldId id="708" r:id="rId45"/>
    <p:sldId id="710" r:id="rId46"/>
    <p:sldId id="711" r:id="rId47"/>
    <p:sldId id="712" r:id="rId48"/>
    <p:sldId id="713" r:id="rId49"/>
    <p:sldId id="714" r:id="rId50"/>
    <p:sldId id="715" r:id="rId51"/>
    <p:sldId id="716" r:id="rId52"/>
    <p:sldId id="717" r:id="rId53"/>
    <p:sldId id="718" r:id="rId54"/>
    <p:sldId id="719" r:id="rId55"/>
    <p:sldId id="720" r:id="rId56"/>
    <p:sldId id="721" r:id="rId57"/>
    <p:sldId id="723" r:id="rId58"/>
    <p:sldId id="724" r:id="rId59"/>
    <p:sldId id="727" r:id="rId60"/>
    <p:sldId id="726" r:id="rId61"/>
    <p:sldId id="728" r:id="rId62"/>
    <p:sldId id="731" r:id="rId63"/>
    <p:sldId id="736" r:id="rId64"/>
    <p:sldId id="734" r:id="rId65"/>
    <p:sldId id="735" r:id="rId66"/>
    <p:sldId id="733" r:id="rId67"/>
    <p:sldId id="739" r:id="rId68"/>
    <p:sldId id="740" r:id="rId69"/>
    <p:sldId id="737" r:id="rId70"/>
    <p:sldId id="738" r:id="rId71"/>
    <p:sldId id="741" r:id="rId72"/>
    <p:sldId id="742" r:id="rId73"/>
    <p:sldId id="748" r:id="rId74"/>
    <p:sldId id="743" r:id="rId75"/>
    <p:sldId id="744" r:id="rId76"/>
    <p:sldId id="749" r:id="rId77"/>
    <p:sldId id="750" r:id="rId78"/>
    <p:sldId id="751" r:id="rId79"/>
    <p:sldId id="752" r:id="rId80"/>
    <p:sldId id="753" r:id="rId81"/>
    <p:sldId id="754" r:id="rId82"/>
    <p:sldId id="755" r:id="rId83"/>
    <p:sldId id="756" r:id="rId84"/>
    <p:sldId id="757" r:id="rId85"/>
    <p:sldId id="758" r:id="rId86"/>
    <p:sldId id="759" r:id="rId87"/>
    <p:sldId id="761" r:id="rId88"/>
    <p:sldId id="760" r:id="rId89"/>
    <p:sldId id="763" r:id="rId90"/>
    <p:sldId id="764" r:id="rId91"/>
    <p:sldId id="765" r:id="rId92"/>
    <p:sldId id="766" r:id="rId93"/>
    <p:sldId id="767" r:id="rId94"/>
    <p:sldId id="768" r:id="rId95"/>
    <p:sldId id="762" r:id="rId96"/>
    <p:sldId id="769" r:id="rId97"/>
    <p:sldId id="770" r:id="rId98"/>
    <p:sldId id="771" r:id="rId99"/>
    <p:sldId id="772" r:id="rId100"/>
    <p:sldId id="774" r:id="rId101"/>
    <p:sldId id="773" r:id="rId102"/>
    <p:sldId id="775" r:id="rId103"/>
    <p:sldId id="776" r:id="rId104"/>
    <p:sldId id="777" r:id="rId105"/>
    <p:sldId id="780" r:id="rId106"/>
    <p:sldId id="778" r:id="rId107"/>
    <p:sldId id="779" r:id="rId108"/>
    <p:sldId id="785" r:id="rId109"/>
    <p:sldId id="786" r:id="rId110"/>
    <p:sldId id="787" r:id="rId111"/>
    <p:sldId id="788" r:id="rId112"/>
    <p:sldId id="782" r:id="rId113"/>
    <p:sldId id="855" r:id="rId114"/>
    <p:sldId id="781" r:id="rId115"/>
    <p:sldId id="783" r:id="rId116"/>
    <p:sldId id="784" r:id="rId117"/>
    <p:sldId id="789" r:id="rId118"/>
    <p:sldId id="790" r:id="rId119"/>
    <p:sldId id="791" r:id="rId120"/>
    <p:sldId id="792" r:id="rId121"/>
    <p:sldId id="794" r:id="rId122"/>
    <p:sldId id="795" r:id="rId123"/>
    <p:sldId id="796" r:id="rId124"/>
    <p:sldId id="797" r:id="rId125"/>
    <p:sldId id="856" r:id="rId126"/>
    <p:sldId id="800" r:id="rId127"/>
    <p:sldId id="805" r:id="rId128"/>
    <p:sldId id="804" r:id="rId129"/>
    <p:sldId id="803" r:id="rId130"/>
    <p:sldId id="806" r:id="rId131"/>
    <p:sldId id="799" r:id="rId132"/>
    <p:sldId id="807" r:id="rId133"/>
    <p:sldId id="809" r:id="rId134"/>
    <p:sldId id="810" r:id="rId135"/>
    <p:sldId id="815" r:id="rId136"/>
    <p:sldId id="816" r:id="rId137"/>
    <p:sldId id="812" r:id="rId138"/>
    <p:sldId id="813" r:id="rId139"/>
    <p:sldId id="814" r:id="rId140"/>
    <p:sldId id="811" r:id="rId141"/>
    <p:sldId id="817" r:id="rId142"/>
    <p:sldId id="821" r:id="rId143"/>
    <p:sldId id="820" r:id="rId144"/>
    <p:sldId id="822" r:id="rId145"/>
    <p:sldId id="819" r:id="rId146"/>
    <p:sldId id="823" r:id="rId147"/>
    <p:sldId id="824" r:id="rId148"/>
    <p:sldId id="826" r:id="rId149"/>
    <p:sldId id="825" r:id="rId150"/>
    <p:sldId id="827" r:id="rId151"/>
    <p:sldId id="828" r:id="rId152"/>
    <p:sldId id="829" r:id="rId153"/>
    <p:sldId id="830" r:id="rId154"/>
    <p:sldId id="831" r:id="rId155"/>
    <p:sldId id="266" r:id="rId156"/>
    <p:sldId id="836" r:id="rId157"/>
    <p:sldId id="837" r:id="rId158"/>
    <p:sldId id="264" r:id="rId159"/>
    <p:sldId id="832" r:id="rId160"/>
    <p:sldId id="838" r:id="rId161"/>
    <p:sldId id="839" r:id="rId162"/>
    <p:sldId id="851" r:id="rId163"/>
    <p:sldId id="840" r:id="rId164"/>
    <p:sldId id="841" r:id="rId165"/>
    <p:sldId id="842" r:id="rId166"/>
    <p:sldId id="843" r:id="rId167"/>
    <p:sldId id="844" r:id="rId168"/>
    <p:sldId id="857" r:id="rId169"/>
    <p:sldId id="845" r:id="rId170"/>
    <p:sldId id="260" r:id="rId171"/>
    <p:sldId id="850" r:id="rId172"/>
    <p:sldId id="846" r:id="rId173"/>
    <p:sldId id="847" r:id="rId174"/>
    <p:sldId id="262" r:id="rId175"/>
    <p:sldId id="261" r:id="rId176"/>
    <p:sldId id="267" r:id="rId177"/>
    <p:sldId id="263" r:id="rId178"/>
    <p:sldId id="848" r:id="rId179"/>
    <p:sldId id="265" r:id="rId180"/>
    <p:sldId id="858" r:id="rId181"/>
    <p:sldId id="268" r:id="rId182"/>
    <p:sldId id="849" r:id="rId183"/>
    <p:sldId id="281" r:id="rId184"/>
    <p:sldId id="277" r:id="rId185"/>
    <p:sldId id="270" r:id="rId186"/>
    <p:sldId id="278" r:id="rId187"/>
    <p:sldId id="853" r:id="rId188"/>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949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Stile chiaro 1 - Colore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1" d="100"/>
          <a:sy n="71" d="100"/>
        </p:scale>
        <p:origin x="406" y="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slide" Target="slides/slide134.xml"/><Relationship Id="rId159" Type="http://schemas.openxmlformats.org/officeDocument/2006/relationships/slide" Target="slides/slide155.xml"/><Relationship Id="rId170" Type="http://schemas.openxmlformats.org/officeDocument/2006/relationships/slide" Target="slides/slide166.xml"/><Relationship Id="rId191" Type="http://schemas.openxmlformats.org/officeDocument/2006/relationships/viewProps" Target="viewProps.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53" Type="http://schemas.openxmlformats.org/officeDocument/2006/relationships/slide" Target="slides/slide49.xml"/><Relationship Id="rId74" Type="http://schemas.openxmlformats.org/officeDocument/2006/relationships/slide" Target="slides/slide70.xml"/><Relationship Id="rId128" Type="http://schemas.openxmlformats.org/officeDocument/2006/relationships/slide" Target="slides/slide124.xml"/><Relationship Id="rId149" Type="http://schemas.openxmlformats.org/officeDocument/2006/relationships/slide" Target="slides/slide145.xml"/><Relationship Id="rId5" Type="http://schemas.openxmlformats.org/officeDocument/2006/relationships/slide" Target="slides/slide1.xml"/><Relationship Id="rId95" Type="http://schemas.openxmlformats.org/officeDocument/2006/relationships/slide" Target="slides/slide91.xml"/><Relationship Id="rId160" Type="http://schemas.openxmlformats.org/officeDocument/2006/relationships/slide" Target="slides/slide156.xml"/><Relationship Id="rId181" Type="http://schemas.openxmlformats.org/officeDocument/2006/relationships/slide" Target="slides/slide177.xml"/><Relationship Id="rId22" Type="http://schemas.openxmlformats.org/officeDocument/2006/relationships/slide" Target="slides/slide18.xml"/><Relationship Id="rId43" Type="http://schemas.openxmlformats.org/officeDocument/2006/relationships/slide" Target="slides/slide39.xml"/><Relationship Id="rId64" Type="http://schemas.openxmlformats.org/officeDocument/2006/relationships/slide" Target="slides/slide60.xml"/><Relationship Id="rId118" Type="http://schemas.openxmlformats.org/officeDocument/2006/relationships/slide" Target="slides/slide114.xml"/><Relationship Id="rId139" Type="http://schemas.openxmlformats.org/officeDocument/2006/relationships/slide" Target="slides/slide135.xml"/><Relationship Id="rId85" Type="http://schemas.openxmlformats.org/officeDocument/2006/relationships/slide" Target="slides/slide81.xml"/><Relationship Id="rId150" Type="http://schemas.openxmlformats.org/officeDocument/2006/relationships/slide" Target="slides/slide146.xml"/><Relationship Id="rId171" Type="http://schemas.openxmlformats.org/officeDocument/2006/relationships/slide" Target="slides/slide167.xml"/><Relationship Id="rId192" Type="http://schemas.openxmlformats.org/officeDocument/2006/relationships/theme" Target="theme/theme1.xml"/><Relationship Id="rId12" Type="http://schemas.openxmlformats.org/officeDocument/2006/relationships/slide" Target="slides/slide8.xml"/><Relationship Id="rId33" Type="http://schemas.openxmlformats.org/officeDocument/2006/relationships/slide" Target="slides/slide29.xml"/><Relationship Id="rId108" Type="http://schemas.openxmlformats.org/officeDocument/2006/relationships/slide" Target="slides/slide104.xml"/><Relationship Id="rId129" Type="http://schemas.openxmlformats.org/officeDocument/2006/relationships/slide" Target="slides/slide125.xml"/><Relationship Id="rId54" Type="http://schemas.openxmlformats.org/officeDocument/2006/relationships/slide" Target="slides/slide50.xml"/><Relationship Id="rId75" Type="http://schemas.openxmlformats.org/officeDocument/2006/relationships/slide" Target="slides/slide71.xml"/><Relationship Id="rId96" Type="http://schemas.openxmlformats.org/officeDocument/2006/relationships/slide" Target="slides/slide92.xml"/><Relationship Id="rId140" Type="http://schemas.openxmlformats.org/officeDocument/2006/relationships/slide" Target="slides/slide136.xml"/><Relationship Id="rId161" Type="http://schemas.openxmlformats.org/officeDocument/2006/relationships/slide" Target="slides/slide157.xml"/><Relationship Id="rId182" Type="http://schemas.openxmlformats.org/officeDocument/2006/relationships/slide" Target="slides/slide178.xml"/><Relationship Id="rId6" Type="http://schemas.openxmlformats.org/officeDocument/2006/relationships/slide" Target="slides/slide2.xml"/><Relationship Id="rId23" Type="http://schemas.openxmlformats.org/officeDocument/2006/relationships/slide" Target="slides/slide19.xml"/><Relationship Id="rId119" Type="http://schemas.openxmlformats.org/officeDocument/2006/relationships/slide" Target="slides/slide115.xml"/><Relationship Id="rId44" Type="http://schemas.openxmlformats.org/officeDocument/2006/relationships/slide" Target="slides/slide40.xml"/><Relationship Id="rId65" Type="http://schemas.openxmlformats.org/officeDocument/2006/relationships/slide" Target="slides/slide61.xml"/><Relationship Id="rId86" Type="http://schemas.openxmlformats.org/officeDocument/2006/relationships/slide" Target="slides/slide82.xml"/><Relationship Id="rId130" Type="http://schemas.openxmlformats.org/officeDocument/2006/relationships/slide" Target="slides/slide126.xml"/><Relationship Id="rId151" Type="http://schemas.openxmlformats.org/officeDocument/2006/relationships/slide" Target="slides/slide147.xml"/><Relationship Id="rId172" Type="http://schemas.openxmlformats.org/officeDocument/2006/relationships/slide" Target="slides/slide168.xml"/><Relationship Id="rId193" Type="http://schemas.openxmlformats.org/officeDocument/2006/relationships/tableStyles" Target="tableStyles.xml"/><Relationship Id="rId13" Type="http://schemas.openxmlformats.org/officeDocument/2006/relationships/slide" Target="slides/slide9.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slide" Target="slides/slide137.xml"/><Relationship Id="rId146" Type="http://schemas.openxmlformats.org/officeDocument/2006/relationships/slide" Target="slides/slide142.xml"/><Relationship Id="rId167" Type="http://schemas.openxmlformats.org/officeDocument/2006/relationships/slide" Target="slides/slide163.xml"/><Relationship Id="rId188" Type="http://schemas.openxmlformats.org/officeDocument/2006/relationships/slide" Target="slides/slide184.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162" Type="http://schemas.openxmlformats.org/officeDocument/2006/relationships/slide" Target="slides/slide158.xml"/><Relationship Id="rId183" Type="http://schemas.openxmlformats.org/officeDocument/2006/relationships/slide" Target="slides/slide179.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157" Type="http://schemas.openxmlformats.org/officeDocument/2006/relationships/slide" Target="slides/slide153.xml"/><Relationship Id="rId178" Type="http://schemas.openxmlformats.org/officeDocument/2006/relationships/slide" Target="slides/slide174.xml"/><Relationship Id="rId61" Type="http://schemas.openxmlformats.org/officeDocument/2006/relationships/slide" Target="slides/slide57.xml"/><Relationship Id="rId82" Type="http://schemas.openxmlformats.org/officeDocument/2006/relationships/slide" Target="slides/slide78.xml"/><Relationship Id="rId152" Type="http://schemas.openxmlformats.org/officeDocument/2006/relationships/slide" Target="slides/slide148.xml"/><Relationship Id="rId173" Type="http://schemas.openxmlformats.org/officeDocument/2006/relationships/slide" Target="slides/slide169.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slide" Target="slides/slide143.xml"/><Relationship Id="rId168" Type="http://schemas.openxmlformats.org/officeDocument/2006/relationships/slide" Target="slides/slide164.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163" Type="http://schemas.openxmlformats.org/officeDocument/2006/relationships/slide" Target="slides/slide159.xml"/><Relationship Id="rId184" Type="http://schemas.openxmlformats.org/officeDocument/2006/relationships/slide" Target="slides/slide180.xml"/><Relationship Id="rId189" Type="http://schemas.openxmlformats.org/officeDocument/2006/relationships/notesMaster" Target="notesMasters/notesMaster1.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158" Type="http://schemas.openxmlformats.org/officeDocument/2006/relationships/slide" Target="slides/slide154.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3" Type="http://schemas.openxmlformats.org/officeDocument/2006/relationships/slide" Target="slides/slide149.xml"/><Relationship Id="rId174" Type="http://schemas.openxmlformats.org/officeDocument/2006/relationships/slide" Target="slides/slide170.xml"/><Relationship Id="rId179" Type="http://schemas.openxmlformats.org/officeDocument/2006/relationships/slide" Target="slides/slide175.xml"/><Relationship Id="rId190" Type="http://schemas.openxmlformats.org/officeDocument/2006/relationships/presProps" Target="presProps.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43" Type="http://schemas.openxmlformats.org/officeDocument/2006/relationships/slide" Target="slides/slide139.xml"/><Relationship Id="rId148" Type="http://schemas.openxmlformats.org/officeDocument/2006/relationships/slide" Target="slides/slide144.xml"/><Relationship Id="rId164" Type="http://schemas.openxmlformats.org/officeDocument/2006/relationships/slide" Target="slides/slide160.xml"/><Relationship Id="rId169" Type="http://schemas.openxmlformats.org/officeDocument/2006/relationships/slide" Target="slides/slide165.xml"/><Relationship Id="rId185" Type="http://schemas.openxmlformats.org/officeDocument/2006/relationships/slide" Target="slides/slide181.xml"/><Relationship Id="rId4" Type="http://schemas.openxmlformats.org/officeDocument/2006/relationships/slideMaster" Target="slideMasters/slideMaster1.xml"/><Relationship Id="rId9" Type="http://schemas.openxmlformats.org/officeDocument/2006/relationships/slide" Target="slides/slide5.xml"/><Relationship Id="rId180" Type="http://schemas.openxmlformats.org/officeDocument/2006/relationships/slide" Target="slides/slide176.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54" Type="http://schemas.openxmlformats.org/officeDocument/2006/relationships/slide" Target="slides/slide150.xml"/><Relationship Id="rId175" Type="http://schemas.openxmlformats.org/officeDocument/2006/relationships/slide" Target="slides/slide171.xml"/><Relationship Id="rId16" Type="http://schemas.openxmlformats.org/officeDocument/2006/relationships/slide" Target="slides/slide12.xml"/><Relationship Id="rId37" Type="http://schemas.openxmlformats.org/officeDocument/2006/relationships/slide" Target="slides/slide33.xml"/><Relationship Id="rId58" Type="http://schemas.openxmlformats.org/officeDocument/2006/relationships/slide" Target="slides/slide54.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44" Type="http://schemas.openxmlformats.org/officeDocument/2006/relationships/slide" Target="slides/slide140.xml"/><Relationship Id="rId90" Type="http://schemas.openxmlformats.org/officeDocument/2006/relationships/slide" Target="slides/slide86.xml"/><Relationship Id="rId165" Type="http://schemas.openxmlformats.org/officeDocument/2006/relationships/slide" Target="slides/slide161.xml"/><Relationship Id="rId186" Type="http://schemas.openxmlformats.org/officeDocument/2006/relationships/slide" Target="slides/slide182.xml"/><Relationship Id="rId27" Type="http://schemas.openxmlformats.org/officeDocument/2006/relationships/slide" Target="slides/slide23.xml"/><Relationship Id="rId48" Type="http://schemas.openxmlformats.org/officeDocument/2006/relationships/slide" Target="slides/slide44.xml"/><Relationship Id="rId69" Type="http://schemas.openxmlformats.org/officeDocument/2006/relationships/slide" Target="slides/slide65.xml"/><Relationship Id="rId113" Type="http://schemas.openxmlformats.org/officeDocument/2006/relationships/slide" Target="slides/slide109.xml"/><Relationship Id="rId134" Type="http://schemas.openxmlformats.org/officeDocument/2006/relationships/slide" Target="slides/slide130.xml"/><Relationship Id="rId80" Type="http://schemas.openxmlformats.org/officeDocument/2006/relationships/slide" Target="slides/slide76.xml"/><Relationship Id="rId155" Type="http://schemas.openxmlformats.org/officeDocument/2006/relationships/slide" Target="slides/slide151.xml"/><Relationship Id="rId176" Type="http://schemas.openxmlformats.org/officeDocument/2006/relationships/slide" Target="slides/slide172.xml"/><Relationship Id="rId17" Type="http://schemas.openxmlformats.org/officeDocument/2006/relationships/slide" Target="slides/slide13.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24" Type="http://schemas.openxmlformats.org/officeDocument/2006/relationships/slide" Target="slides/slide120.xml"/><Relationship Id="rId70" Type="http://schemas.openxmlformats.org/officeDocument/2006/relationships/slide" Target="slides/slide66.xml"/><Relationship Id="rId91" Type="http://schemas.openxmlformats.org/officeDocument/2006/relationships/slide" Target="slides/slide87.xml"/><Relationship Id="rId145" Type="http://schemas.openxmlformats.org/officeDocument/2006/relationships/slide" Target="slides/slide141.xml"/><Relationship Id="rId166" Type="http://schemas.openxmlformats.org/officeDocument/2006/relationships/slide" Target="slides/slide162.xml"/><Relationship Id="rId187" Type="http://schemas.openxmlformats.org/officeDocument/2006/relationships/slide" Target="slides/slide183.xml"/><Relationship Id="rId1" Type="http://schemas.openxmlformats.org/officeDocument/2006/relationships/customXml" Target="../customXml/item1.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60" Type="http://schemas.openxmlformats.org/officeDocument/2006/relationships/slide" Target="slides/slide56.xml"/><Relationship Id="rId81" Type="http://schemas.openxmlformats.org/officeDocument/2006/relationships/slide" Target="slides/slide77.xml"/><Relationship Id="rId135" Type="http://schemas.openxmlformats.org/officeDocument/2006/relationships/slide" Target="slides/slide131.xml"/><Relationship Id="rId156" Type="http://schemas.openxmlformats.org/officeDocument/2006/relationships/slide" Target="slides/slide152.xml"/><Relationship Id="rId177" Type="http://schemas.openxmlformats.org/officeDocument/2006/relationships/slide" Target="slides/slide173.xml"/><Relationship Id="rId18" Type="http://schemas.openxmlformats.org/officeDocument/2006/relationships/slide" Target="slides/slide14.xml"/><Relationship Id="rId39" Type="http://schemas.openxmlformats.org/officeDocument/2006/relationships/slide" Target="slides/slide35.xml"/></Relationships>
</file>

<file path=ppt/diagrams/_rels/data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AA9C96-7494-4FFB-896D-66E86240B88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BF47CBD-0887-4AE7-AAF7-B80713B1B3E7}">
      <dgm:prSet/>
      <dgm:spPr/>
      <dgm:t>
        <a:bodyPr/>
        <a:lstStyle/>
        <a:p>
          <a:r>
            <a:rPr lang="it-IT" dirty="0"/>
            <a:t>Sono espressioni </a:t>
          </a:r>
          <a:r>
            <a:rPr lang="it-IT" b="1" dirty="0">
              <a:solidFill>
                <a:srgbClr val="FFC000"/>
              </a:solidFill>
            </a:rPr>
            <a:t>booleane</a:t>
          </a:r>
          <a:r>
            <a:rPr lang="it-IT" dirty="0"/>
            <a:t>, ossia espressioni il cui risultato può essere vero o falso (valore di verità)</a:t>
          </a:r>
          <a:endParaRPr lang="en-US" dirty="0"/>
        </a:p>
      </dgm:t>
    </dgm:pt>
    <dgm:pt modelId="{535BE42A-686E-4859-B8CF-CA20C8ACD16E}" type="parTrans" cxnId="{33782670-89A8-4491-B918-C36407B07240}">
      <dgm:prSet/>
      <dgm:spPr/>
      <dgm:t>
        <a:bodyPr/>
        <a:lstStyle/>
        <a:p>
          <a:endParaRPr lang="en-US"/>
        </a:p>
      </dgm:t>
    </dgm:pt>
    <dgm:pt modelId="{70DFA05A-8485-4067-A8AC-438553B4626B}" type="sibTrans" cxnId="{33782670-89A8-4491-B918-C36407B07240}">
      <dgm:prSet/>
      <dgm:spPr/>
      <dgm:t>
        <a:bodyPr/>
        <a:lstStyle/>
        <a:p>
          <a:endParaRPr lang="en-US"/>
        </a:p>
      </dgm:t>
    </dgm:pt>
    <dgm:pt modelId="{388FB47F-261F-41E9-89C9-9328E36CABEE}">
      <dgm:prSet/>
      <dgm:spPr/>
      <dgm:t>
        <a:bodyPr/>
        <a:lstStyle/>
        <a:p>
          <a:r>
            <a:rPr lang="it-IT"/>
            <a:t>Spesso richiedono di confrontare valori tramite operatori relazionali</a:t>
          </a:r>
          <a:endParaRPr lang="en-US"/>
        </a:p>
      </dgm:t>
    </dgm:pt>
    <dgm:pt modelId="{806695FF-FCB3-427F-9D76-5C718D457859}" type="parTrans" cxnId="{174B83DE-E4B5-44F8-84E0-68073A663761}">
      <dgm:prSet/>
      <dgm:spPr/>
      <dgm:t>
        <a:bodyPr/>
        <a:lstStyle/>
        <a:p>
          <a:endParaRPr lang="en-US"/>
        </a:p>
      </dgm:t>
    </dgm:pt>
    <dgm:pt modelId="{9600CD65-BC4C-41EA-966A-52C00DB5270A}" type="sibTrans" cxnId="{174B83DE-E4B5-44F8-84E0-68073A663761}">
      <dgm:prSet/>
      <dgm:spPr/>
      <dgm:t>
        <a:bodyPr/>
        <a:lstStyle/>
        <a:p>
          <a:endParaRPr lang="en-US"/>
        </a:p>
      </dgm:t>
    </dgm:pt>
    <dgm:pt modelId="{2D0A140B-B2B6-40F0-9512-97C10993627A}">
      <dgm:prSet/>
      <dgm:spPr/>
      <dgm:t>
        <a:bodyPr/>
        <a:lstStyle/>
        <a:p>
          <a:r>
            <a:rPr lang="it-IT" dirty="0"/>
            <a:t>A &gt; B		operatore maggiore </a:t>
          </a:r>
          <a:endParaRPr lang="en-US" dirty="0"/>
        </a:p>
      </dgm:t>
    </dgm:pt>
    <dgm:pt modelId="{2AC478AA-BED7-433F-A541-3CE32B317094}" type="parTrans" cxnId="{7CEDA614-63A4-4822-8FC2-FE86EE4BC00B}">
      <dgm:prSet/>
      <dgm:spPr/>
      <dgm:t>
        <a:bodyPr/>
        <a:lstStyle/>
        <a:p>
          <a:endParaRPr lang="en-US"/>
        </a:p>
      </dgm:t>
    </dgm:pt>
    <dgm:pt modelId="{226545EF-4238-4D87-927B-2F86D5D22704}" type="sibTrans" cxnId="{7CEDA614-63A4-4822-8FC2-FE86EE4BC00B}">
      <dgm:prSet/>
      <dgm:spPr/>
      <dgm:t>
        <a:bodyPr/>
        <a:lstStyle/>
        <a:p>
          <a:endParaRPr lang="en-US"/>
        </a:p>
      </dgm:t>
    </dgm:pt>
    <dgm:pt modelId="{61E3F09F-3E14-47A3-BDF9-FF2759565494}">
      <dgm:prSet/>
      <dgm:spPr/>
      <dgm:t>
        <a:bodyPr/>
        <a:lstStyle/>
        <a:p>
          <a:r>
            <a:rPr lang="it-IT" dirty="0"/>
            <a:t>A &gt;=B 		operatore maggiore uguale</a:t>
          </a:r>
          <a:endParaRPr lang="en-US" dirty="0"/>
        </a:p>
      </dgm:t>
    </dgm:pt>
    <dgm:pt modelId="{2FF1A2BC-E63E-4C2C-B7EE-F25E773A15D1}" type="parTrans" cxnId="{0BBABFE5-2A8B-4601-A72C-8752612DCA3D}">
      <dgm:prSet/>
      <dgm:spPr/>
      <dgm:t>
        <a:bodyPr/>
        <a:lstStyle/>
        <a:p>
          <a:endParaRPr lang="en-US"/>
        </a:p>
      </dgm:t>
    </dgm:pt>
    <dgm:pt modelId="{04CAF441-AEB7-4369-B432-EE4274E7BF2B}" type="sibTrans" cxnId="{0BBABFE5-2A8B-4601-A72C-8752612DCA3D}">
      <dgm:prSet/>
      <dgm:spPr/>
      <dgm:t>
        <a:bodyPr/>
        <a:lstStyle/>
        <a:p>
          <a:endParaRPr lang="en-US"/>
        </a:p>
      </dgm:t>
    </dgm:pt>
    <dgm:pt modelId="{B16F9F9C-6704-4DDC-98CA-07A700D8AAB7}">
      <dgm:prSet/>
      <dgm:spPr/>
      <dgm:t>
        <a:bodyPr/>
        <a:lstStyle/>
        <a:p>
          <a:r>
            <a:rPr lang="it-IT" dirty="0"/>
            <a:t>A &lt; B		operatore minore</a:t>
          </a:r>
          <a:endParaRPr lang="en-US" dirty="0"/>
        </a:p>
      </dgm:t>
    </dgm:pt>
    <dgm:pt modelId="{437504B4-1EB9-43AF-AA38-E09AD3C201C1}" type="parTrans" cxnId="{4D11F73F-BB67-4E09-9DDC-39C328942A7B}">
      <dgm:prSet/>
      <dgm:spPr/>
      <dgm:t>
        <a:bodyPr/>
        <a:lstStyle/>
        <a:p>
          <a:endParaRPr lang="en-US"/>
        </a:p>
      </dgm:t>
    </dgm:pt>
    <dgm:pt modelId="{887C4E92-BE43-443A-9FBC-9338071C92AB}" type="sibTrans" cxnId="{4D11F73F-BB67-4E09-9DDC-39C328942A7B}">
      <dgm:prSet/>
      <dgm:spPr/>
      <dgm:t>
        <a:bodyPr/>
        <a:lstStyle/>
        <a:p>
          <a:endParaRPr lang="en-US"/>
        </a:p>
      </dgm:t>
    </dgm:pt>
    <dgm:pt modelId="{4A34B5CD-8DAB-41F2-8203-F78C445BF3C9}">
      <dgm:prSet/>
      <dgm:spPr/>
      <dgm:t>
        <a:bodyPr/>
        <a:lstStyle/>
        <a:p>
          <a:r>
            <a:rPr lang="it-IT" dirty="0"/>
            <a:t>A &lt;= B		operatore minore uguale</a:t>
          </a:r>
          <a:endParaRPr lang="en-US" dirty="0"/>
        </a:p>
      </dgm:t>
    </dgm:pt>
    <dgm:pt modelId="{6C5AB7B4-BB82-477E-AA4A-9389635CA05C}" type="parTrans" cxnId="{022DAD2D-3E1E-416C-98CC-3AF27AF11893}">
      <dgm:prSet/>
      <dgm:spPr/>
      <dgm:t>
        <a:bodyPr/>
        <a:lstStyle/>
        <a:p>
          <a:endParaRPr lang="en-US"/>
        </a:p>
      </dgm:t>
    </dgm:pt>
    <dgm:pt modelId="{AC4FD690-DC95-4E2F-9259-E486111DF81F}" type="sibTrans" cxnId="{022DAD2D-3E1E-416C-98CC-3AF27AF11893}">
      <dgm:prSet/>
      <dgm:spPr/>
      <dgm:t>
        <a:bodyPr/>
        <a:lstStyle/>
        <a:p>
          <a:endParaRPr lang="en-US"/>
        </a:p>
      </dgm:t>
    </dgm:pt>
    <dgm:pt modelId="{259204F0-3939-4362-914D-6CFDBCCC55CF}">
      <dgm:prSet/>
      <dgm:spPr/>
      <dgm:t>
        <a:bodyPr/>
        <a:lstStyle/>
        <a:p>
          <a:r>
            <a:rPr lang="it-IT" dirty="0"/>
            <a:t>A == B		operatore uguale 	</a:t>
          </a:r>
          <a:endParaRPr lang="en-US" dirty="0"/>
        </a:p>
      </dgm:t>
    </dgm:pt>
    <dgm:pt modelId="{CCEA1359-3C04-49D5-A388-29B51386300C}" type="parTrans" cxnId="{A2881C46-05F0-447A-A1CF-6C1E3638D58A}">
      <dgm:prSet/>
      <dgm:spPr/>
      <dgm:t>
        <a:bodyPr/>
        <a:lstStyle/>
        <a:p>
          <a:endParaRPr lang="en-US"/>
        </a:p>
      </dgm:t>
    </dgm:pt>
    <dgm:pt modelId="{9DF51C27-270C-4E6D-8241-71C9DCF12F47}" type="sibTrans" cxnId="{A2881C46-05F0-447A-A1CF-6C1E3638D58A}">
      <dgm:prSet/>
      <dgm:spPr/>
      <dgm:t>
        <a:bodyPr/>
        <a:lstStyle/>
        <a:p>
          <a:endParaRPr lang="en-US"/>
        </a:p>
      </dgm:t>
    </dgm:pt>
    <dgm:pt modelId="{E9DCE468-0C97-45CE-859E-EBDC8D7A495E}">
      <dgm:prSet/>
      <dgm:spPr/>
      <dgm:t>
        <a:bodyPr/>
        <a:lstStyle/>
        <a:p>
          <a:r>
            <a:rPr lang="it-IT" dirty="0"/>
            <a:t>A != B		operatore diverso</a:t>
          </a:r>
          <a:endParaRPr lang="en-US" dirty="0"/>
        </a:p>
      </dgm:t>
    </dgm:pt>
    <dgm:pt modelId="{1DCE1F92-63B5-48D2-AAB8-97EFCA40F819}" type="parTrans" cxnId="{10E47854-F1F6-44FF-BE8D-965D839E4AFB}">
      <dgm:prSet/>
      <dgm:spPr/>
      <dgm:t>
        <a:bodyPr/>
        <a:lstStyle/>
        <a:p>
          <a:endParaRPr lang="en-US"/>
        </a:p>
      </dgm:t>
    </dgm:pt>
    <dgm:pt modelId="{1C140067-F629-4D61-9045-ECBBA1E2CA21}" type="sibTrans" cxnId="{10E47854-F1F6-44FF-BE8D-965D839E4AFB}">
      <dgm:prSet/>
      <dgm:spPr/>
      <dgm:t>
        <a:bodyPr/>
        <a:lstStyle/>
        <a:p>
          <a:endParaRPr lang="en-US"/>
        </a:p>
      </dgm:t>
    </dgm:pt>
    <dgm:pt modelId="{B9D3BB08-D86F-4E0A-A1B2-A7E8EB402C7C}">
      <dgm:prSet/>
      <dgm:spPr/>
      <dgm:t>
        <a:bodyPr/>
        <a:lstStyle/>
        <a:p>
          <a:r>
            <a:rPr lang="it-IT"/>
            <a:t>Possono essere utilizzati per confrontare sia numeri che stringhe</a:t>
          </a:r>
          <a:endParaRPr lang="en-US"/>
        </a:p>
      </dgm:t>
    </dgm:pt>
    <dgm:pt modelId="{AE30BE08-2CF5-4224-9A1B-159E2133ACE9}" type="parTrans" cxnId="{73CA9498-C870-4A0E-B9A1-B6B64DBB0937}">
      <dgm:prSet/>
      <dgm:spPr/>
      <dgm:t>
        <a:bodyPr/>
        <a:lstStyle/>
        <a:p>
          <a:endParaRPr lang="en-US"/>
        </a:p>
      </dgm:t>
    </dgm:pt>
    <dgm:pt modelId="{55985D41-1CD0-4281-9B43-8CAF888D5F60}" type="sibTrans" cxnId="{73CA9498-C870-4A0E-B9A1-B6B64DBB0937}">
      <dgm:prSet/>
      <dgm:spPr/>
      <dgm:t>
        <a:bodyPr/>
        <a:lstStyle/>
        <a:p>
          <a:endParaRPr lang="en-US"/>
        </a:p>
      </dgm:t>
    </dgm:pt>
    <dgm:pt modelId="{A72E19E1-BDCB-4F8A-B42D-05A8EEC3DBEA}">
      <dgm:prSet/>
      <dgm:spPr/>
      <dgm:t>
        <a:bodyPr/>
        <a:lstStyle/>
        <a:p>
          <a:r>
            <a:rPr lang="en-US" dirty="0"/>
            <a:t>Hanno una </a:t>
          </a:r>
          <a:r>
            <a:rPr lang="en-US" dirty="0" err="1"/>
            <a:t>precedenza</a:t>
          </a:r>
          <a:r>
            <a:rPr lang="en-US" dirty="0"/>
            <a:t> </a:t>
          </a:r>
          <a:r>
            <a:rPr lang="en-US" dirty="0" err="1"/>
            <a:t>più</a:t>
          </a:r>
          <a:r>
            <a:rPr lang="en-US" dirty="0"/>
            <a:t> </a:t>
          </a:r>
          <a:r>
            <a:rPr lang="en-US" dirty="0" err="1"/>
            <a:t>bassa</a:t>
          </a:r>
          <a:r>
            <a:rPr lang="en-US" dirty="0"/>
            <a:t> </a:t>
          </a:r>
          <a:r>
            <a:rPr lang="en-US" dirty="0" err="1"/>
            <a:t>degli</a:t>
          </a:r>
          <a:r>
            <a:rPr lang="en-US" dirty="0"/>
            <a:t> </a:t>
          </a:r>
          <a:r>
            <a:rPr lang="en-US" dirty="0" err="1"/>
            <a:t>operatori</a:t>
          </a:r>
          <a:r>
            <a:rPr lang="en-US" dirty="0"/>
            <a:t> </a:t>
          </a:r>
          <a:r>
            <a:rPr lang="en-US" dirty="0" err="1"/>
            <a:t>aritmetici</a:t>
          </a:r>
          <a:endParaRPr lang="en-US" dirty="0"/>
        </a:p>
      </dgm:t>
    </dgm:pt>
    <dgm:pt modelId="{3C09CF20-309D-445E-9CA5-AFCFDBC237AE}" type="parTrans" cxnId="{3DE63094-40F6-4805-A57B-201837E76131}">
      <dgm:prSet/>
      <dgm:spPr/>
      <dgm:t>
        <a:bodyPr/>
        <a:lstStyle/>
        <a:p>
          <a:endParaRPr lang="it-IT"/>
        </a:p>
      </dgm:t>
    </dgm:pt>
    <dgm:pt modelId="{92E2D33A-5D12-4579-8A47-68EE99688916}" type="sibTrans" cxnId="{3DE63094-40F6-4805-A57B-201837E76131}">
      <dgm:prSet/>
      <dgm:spPr/>
      <dgm:t>
        <a:bodyPr/>
        <a:lstStyle/>
        <a:p>
          <a:endParaRPr lang="it-IT"/>
        </a:p>
      </dgm:t>
    </dgm:pt>
    <dgm:pt modelId="{8A45BCA2-67C3-40DA-A1D3-A45F591AE190}" type="pres">
      <dgm:prSet presAssocID="{3BAA9C96-7494-4FFB-896D-66E86240B88C}" presName="linear" presStyleCnt="0">
        <dgm:presLayoutVars>
          <dgm:animLvl val="lvl"/>
          <dgm:resizeHandles val="exact"/>
        </dgm:presLayoutVars>
      </dgm:prSet>
      <dgm:spPr/>
    </dgm:pt>
    <dgm:pt modelId="{CA90C25D-B914-4466-89AB-9A284BDEAC39}" type="pres">
      <dgm:prSet presAssocID="{5BF47CBD-0887-4AE7-AAF7-B80713B1B3E7}" presName="parentText" presStyleLbl="node1" presStyleIdx="0" presStyleCnt="4">
        <dgm:presLayoutVars>
          <dgm:chMax val="0"/>
          <dgm:bulletEnabled val="1"/>
        </dgm:presLayoutVars>
      </dgm:prSet>
      <dgm:spPr/>
    </dgm:pt>
    <dgm:pt modelId="{A6E248AA-9527-411E-9D6F-E6147C767511}" type="pres">
      <dgm:prSet presAssocID="{70DFA05A-8485-4067-A8AC-438553B4626B}" presName="spacer" presStyleCnt="0"/>
      <dgm:spPr/>
    </dgm:pt>
    <dgm:pt modelId="{E60F26D1-8ECD-4400-AC55-67DC27BAF448}" type="pres">
      <dgm:prSet presAssocID="{388FB47F-261F-41E9-89C9-9328E36CABEE}" presName="parentText" presStyleLbl="node1" presStyleIdx="1" presStyleCnt="4">
        <dgm:presLayoutVars>
          <dgm:chMax val="0"/>
          <dgm:bulletEnabled val="1"/>
        </dgm:presLayoutVars>
      </dgm:prSet>
      <dgm:spPr/>
    </dgm:pt>
    <dgm:pt modelId="{7FBFE0F4-B562-4D4C-A435-97872A216032}" type="pres">
      <dgm:prSet presAssocID="{388FB47F-261F-41E9-89C9-9328E36CABEE}" presName="childText" presStyleLbl="revTx" presStyleIdx="0" presStyleCnt="1">
        <dgm:presLayoutVars>
          <dgm:bulletEnabled val="1"/>
        </dgm:presLayoutVars>
      </dgm:prSet>
      <dgm:spPr/>
    </dgm:pt>
    <dgm:pt modelId="{6BB2E28D-FA7E-4D4A-95DB-73058872575C}" type="pres">
      <dgm:prSet presAssocID="{B9D3BB08-D86F-4E0A-A1B2-A7E8EB402C7C}" presName="parentText" presStyleLbl="node1" presStyleIdx="2" presStyleCnt="4">
        <dgm:presLayoutVars>
          <dgm:chMax val="0"/>
          <dgm:bulletEnabled val="1"/>
        </dgm:presLayoutVars>
      </dgm:prSet>
      <dgm:spPr/>
    </dgm:pt>
    <dgm:pt modelId="{D7E52BA6-D1CB-4776-B887-9A0162DC8C21}" type="pres">
      <dgm:prSet presAssocID="{55985D41-1CD0-4281-9B43-8CAF888D5F60}" presName="spacer" presStyleCnt="0"/>
      <dgm:spPr/>
    </dgm:pt>
    <dgm:pt modelId="{ED630AE4-A513-4F2D-9C64-41835E1DC64B}" type="pres">
      <dgm:prSet presAssocID="{A72E19E1-BDCB-4F8A-B42D-05A8EEC3DBEA}" presName="parentText" presStyleLbl="node1" presStyleIdx="3" presStyleCnt="4">
        <dgm:presLayoutVars>
          <dgm:chMax val="0"/>
          <dgm:bulletEnabled val="1"/>
        </dgm:presLayoutVars>
      </dgm:prSet>
      <dgm:spPr/>
    </dgm:pt>
  </dgm:ptLst>
  <dgm:cxnLst>
    <dgm:cxn modelId="{7CEDA614-63A4-4822-8FC2-FE86EE4BC00B}" srcId="{388FB47F-261F-41E9-89C9-9328E36CABEE}" destId="{2D0A140B-B2B6-40F0-9512-97C10993627A}" srcOrd="0" destOrd="0" parTransId="{2AC478AA-BED7-433F-A541-3CE32B317094}" sibTransId="{226545EF-4238-4D87-927B-2F86D5D22704}"/>
    <dgm:cxn modelId="{E88A811C-8685-42B9-9167-97022F4E7C23}" type="presOf" srcId="{2D0A140B-B2B6-40F0-9512-97C10993627A}" destId="{7FBFE0F4-B562-4D4C-A435-97872A216032}" srcOrd="0" destOrd="0" presId="urn:microsoft.com/office/officeart/2005/8/layout/vList2"/>
    <dgm:cxn modelId="{022DAD2D-3E1E-416C-98CC-3AF27AF11893}" srcId="{388FB47F-261F-41E9-89C9-9328E36CABEE}" destId="{4A34B5CD-8DAB-41F2-8203-F78C445BF3C9}" srcOrd="3" destOrd="0" parTransId="{6C5AB7B4-BB82-477E-AA4A-9389635CA05C}" sibTransId="{AC4FD690-DC95-4E2F-9259-E486111DF81F}"/>
    <dgm:cxn modelId="{2DD1493E-445A-4DA1-9239-45A7CB6B0496}" type="presOf" srcId="{B16F9F9C-6704-4DDC-98CA-07A700D8AAB7}" destId="{7FBFE0F4-B562-4D4C-A435-97872A216032}" srcOrd="0" destOrd="2" presId="urn:microsoft.com/office/officeart/2005/8/layout/vList2"/>
    <dgm:cxn modelId="{4D11F73F-BB67-4E09-9DDC-39C328942A7B}" srcId="{388FB47F-261F-41E9-89C9-9328E36CABEE}" destId="{B16F9F9C-6704-4DDC-98CA-07A700D8AAB7}" srcOrd="2" destOrd="0" parTransId="{437504B4-1EB9-43AF-AA38-E09AD3C201C1}" sibTransId="{887C4E92-BE43-443A-9FBC-9338071C92AB}"/>
    <dgm:cxn modelId="{A2881C46-05F0-447A-A1CF-6C1E3638D58A}" srcId="{388FB47F-261F-41E9-89C9-9328E36CABEE}" destId="{259204F0-3939-4362-914D-6CFDBCCC55CF}" srcOrd="4" destOrd="0" parTransId="{CCEA1359-3C04-49D5-A388-29B51386300C}" sibTransId="{9DF51C27-270C-4E6D-8241-71C9DCF12F47}"/>
    <dgm:cxn modelId="{2D445F6A-8060-495A-9C94-BFDAC5E411DB}" type="presOf" srcId="{3BAA9C96-7494-4FFB-896D-66E86240B88C}" destId="{8A45BCA2-67C3-40DA-A1D3-A45F591AE190}" srcOrd="0" destOrd="0" presId="urn:microsoft.com/office/officeart/2005/8/layout/vList2"/>
    <dgm:cxn modelId="{8B3DAA6B-01B3-4F44-A25C-CBF6AC6F81DB}" type="presOf" srcId="{A72E19E1-BDCB-4F8A-B42D-05A8EEC3DBEA}" destId="{ED630AE4-A513-4F2D-9C64-41835E1DC64B}" srcOrd="0" destOrd="0" presId="urn:microsoft.com/office/officeart/2005/8/layout/vList2"/>
    <dgm:cxn modelId="{33782670-89A8-4491-B918-C36407B07240}" srcId="{3BAA9C96-7494-4FFB-896D-66E86240B88C}" destId="{5BF47CBD-0887-4AE7-AAF7-B80713B1B3E7}" srcOrd="0" destOrd="0" parTransId="{535BE42A-686E-4859-B8CF-CA20C8ACD16E}" sibTransId="{70DFA05A-8485-4067-A8AC-438553B4626B}"/>
    <dgm:cxn modelId="{26FEC751-6EE3-4D57-9F18-3478E21DC805}" type="presOf" srcId="{E9DCE468-0C97-45CE-859E-EBDC8D7A495E}" destId="{7FBFE0F4-B562-4D4C-A435-97872A216032}" srcOrd="0" destOrd="5" presId="urn:microsoft.com/office/officeart/2005/8/layout/vList2"/>
    <dgm:cxn modelId="{10E47854-F1F6-44FF-BE8D-965D839E4AFB}" srcId="{388FB47F-261F-41E9-89C9-9328E36CABEE}" destId="{E9DCE468-0C97-45CE-859E-EBDC8D7A495E}" srcOrd="5" destOrd="0" parTransId="{1DCE1F92-63B5-48D2-AAB8-97EFCA40F819}" sibTransId="{1C140067-F629-4D61-9045-ECBBA1E2CA21}"/>
    <dgm:cxn modelId="{3BA8DD55-96D5-4AE4-AA9C-C90E1566B359}" type="presOf" srcId="{61E3F09F-3E14-47A3-BDF9-FF2759565494}" destId="{7FBFE0F4-B562-4D4C-A435-97872A216032}" srcOrd="0" destOrd="1" presId="urn:microsoft.com/office/officeart/2005/8/layout/vList2"/>
    <dgm:cxn modelId="{6391D357-7370-4C09-8EB8-D071F1E3999F}" type="presOf" srcId="{4A34B5CD-8DAB-41F2-8203-F78C445BF3C9}" destId="{7FBFE0F4-B562-4D4C-A435-97872A216032}" srcOrd="0" destOrd="3" presId="urn:microsoft.com/office/officeart/2005/8/layout/vList2"/>
    <dgm:cxn modelId="{3DE63094-40F6-4805-A57B-201837E76131}" srcId="{3BAA9C96-7494-4FFB-896D-66E86240B88C}" destId="{A72E19E1-BDCB-4F8A-B42D-05A8EEC3DBEA}" srcOrd="3" destOrd="0" parTransId="{3C09CF20-309D-445E-9CA5-AFCFDBC237AE}" sibTransId="{92E2D33A-5D12-4579-8A47-68EE99688916}"/>
    <dgm:cxn modelId="{73CA9498-C870-4A0E-B9A1-B6B64DBB0937}" srcId="{3BAA9C96-7494-4FFB-896D-66E86240B88C}" destId="{B9D3BB08-D86F-4E0A-A1B2-A7E8EB402C7C}" srcOrd="2" destOrd="0" parTransId="{AE30BE08-2CF5-4224-9A1B-159E2133ACE9}" sibTransId="{55985D41-1CD0-4281-9B43-8CAF888D5F60}"/>
    <dgm:cxn modelId="{CA39F7A8-B8E3-4AB3-A257-A04FDEAACE94}" type="presOf" srcId="{B9D3BB08-D86F-4E0A-A1B2-A7E8EB402C7C}" destId="{6BB2E28D-FA7E-4D4A-95DB-73058872575C}" srcOrd="0" destOrd="0" presId="urn:microsoft.com/office/officeart/2005/8/layout/vList2"/>
    <dgm:cxn modelId="{DA6088D3-DDF8-4A7D-93E3-4601A296064E}" type="presOf" srcId="{259204F0-3939-4362-914D-6CFDBCCC55CF}" destId="{7FBFE0F4-B562-4D4C-A435-97872A216032}" srcOrd="0" destOrd="4" presId="urn:microsoft.com/office/officeart/2005/8/layout/vList2"/>
    <dgm:cxn modelId="{174B83DE-E4B5-44F8-84E0-68073A663761}" srcId="{3BAA9C96-7494-4FFB-896D-66E86240B88C}" destId="{388FB47F-261F-41E9-89C9-9328E36CABEE}" srcOrd="1" destOrd="0" parTransId="{806695FF-FCB3-427F-9D76-5C718D457859}" sibTransId="{9600CD65-BC4C-41EA-966A-52C00DB5270A}"/>
    <dgm:cxn modelId="{1B8093E4-7A22-420B-8532-275064D50676}" type="presOf" srcId="{388FB47F-261F-41E9-89C9-9328E36CABEE}" destId="{E60F26D1-8ECD-4400-AC55-67DC27BAF448}" srcOrd="0" destOrd="0" presId="urn:microsoft.com/office/officeart/2005/8/layout/vList2"/>
    <dgm:cxn modelId="{0BBABFE5-2A8B-4601-A72C-8752612DCA3D}" srcId="{388FB47F-261F-41E9-89C9-9328E36CABEE}" destId="{61E3F09F-3E14-47A3-BDF9-FF2759565494}" srcOrd="1" destOrd="0" parTransId="{2FF1A2BC-E63E-4C2C-B7EE-F25E773A15D1}" sibTransId="{04CAF441-AEB7-4369-B432-EE4274E7BF2B}"/>
    <dgm:cxn modelId="{D8D6A1E7-19B3-49DE-9712-A845B813525B}" type="presOf" srcId="{5BF47CBD-0887-4AE7-AAF7-B80713B1B3E7}" destId="{CA90C25D-B914-4466-89AB-9A284BDEAC39}" srcOrd="0" destOrd="0" presId="urn:microsoft.com/office/officeart/2005/8/layout/vList2"/>
    <dgm:cxn modelId="{272D7120-8094-4063-A15F-6217BCD1A549}" type="presParOf" srcId="{8A45BCA2-67C3-40DA-A1D3-A45F591AE190}" destId="{CA90C25D-B914-4466-89AB-9A284BDEAC39}" srcOrd="0" destOrd="0" presId="urn:microsoft.com/office/officeart/2005/8/layout/vList2"/>
    <dgm:cxn modelId="{510063B8-BA33-4094-89DA-D329E5800C3B}" type="presParOf" srcId="{8A45BCA2-67C3-40DA-A1D3-A45F591AE190}" destId="{A6E248AA-9527-411E-9D6F-E6147C767511}" srcOrd="1" destOrd="0" presId="urn:microsoft.com/office/officeart/2005/8/layout/vList2"/>
    <dgm:cxn modelId="{60023230-910D-49C7-86AB-ACC1D210B034}" type="presParOf" srcId="{8A45BCA2-67C3-40DA-A1D3-A45F591AE190}" destId="{E60F26D1-8ECD-4400-AC55-67DC27BAF448}" srcOrd="2" destOrd="0" presId="urn:microsoft.com/office/officeart/2005/8/layout/vList2"/>
    <dgm:cxn modelId="{B85AF295-52E4-49F5-989A-29A8FD9FCFA6}" type="presParOf" srcId="{8A45BCA2-67C3-40DA-A1D3-A45F591AE190}" destId="{7FBFE0F4-B562-4D4C-A435-97872A216032}" srcOrd="3" destOrd="0" presId="urn:microsoft.com/office/officeart/2005/8/layout/vList2"/>
    <dgm:cxn modelId="{F3B76EA4-135D-457D-9DA1-4964AA430F6F}" type="presParOf" srcId="{8A45BCA2-67C3-40DA-A1D3-A45F591AE190}" destId="{6BB2E28D-FA7E-4D4A-95DB-73058872575C}" srcOrd="4" destOrd="0" presId="urn:microsoft.com/office/officeart/2005/8/layout/vList2"/>
    <dgm:cxn modelId="{D0E0E809-5D74-4EE8-8576-5111F6836A21}" type="presParOf" srcId="{8A45BCA2-67C3-40DA-A1D3-A45F591AE190}" destId="{D7E52BA6-D1CB-4776-B887-9A0162DC8C21}" srcOrd="5" destOrd="0" presId="urn:microsoft.com/office/officeart/2005/8/layout/vList2"/>
    <dgm:cxn modelId="{4F046227-8D12-4293-B5C2-9BBD32F23524}" type="presParOf" srcId="{8A45BCA2-67C3-40DA-A1D3-A45F591AE190}" destId="{ED630AE4-A513-4F2D-9C64-41835E1DC64B}"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0945FE9-5DEB-498A-B485-8BED52426E9F}" type="doc">
      <dgm:prSet loTypeId="urn:microsoft.com/office/officeart/2005/8/layout/hierarchy2" loCatId="hierarchy" qsTypeId="urn:microsoft.com/office/officeart/2005/8/quickstyle/simple1" qsCatId="simple" csTypeId="urn:microsoft.com/office/officeart/2005/8/colors/colorful5" csCatId="colorful" phldr="1"/>
      <dgm:spPr/>
      <dgm:t>
        <a:bodyPr/>
        <a:lstStyle/>
        <a:p>
          <a:endParaRPr lang="en-US"/>
        </a:p>
      </dgm:t>
    </dgm:pt>
    <dgm:pt modelId="{3E48FEBE-06F4-4ACB-850F-9648877D724F}">
      <dgm:prSet/>
      <dgm:spPr/>
      <dgm:t>
        <a:bodyPr/>
        <a:lstStyle/>
        <a:p>
          <a:r>
            <a:rPr lang="it-IT" dirty="0"/>
            <a:t>Enunciato composto </a:t>
          </a:r>
          <a:endParaRPr lang="en-US" dirty="0"/>
        </a:p>
      </dgm:t>
    </dgm:pt>
    <dgm:pt modelId="{FD62AAA2-3C83-40AE-BFEF-67DA5ADFDC65}" type="parTrans" cxnId="{85D326E3-68A3-46B0-8BD9-E729E4AE870C}">
      <dgm:prSet/>
      <dgm:spPr/>
      <dgm:t>
        <a:bodyPr/>
        <a:lstStyle/>
        <a:p>
          <a:endParaRPr lang="en-US"/>
        </a:p>
      </dgm:t>
    </dgm:pt>
    <dgm:pt modelId="{8247EF6A-2264-4A17-8741-C93F5887E87A}" type="sibTrans" cxnId="{85D326E3-68A3-46B0-8BD9-E729E4AE870C}">
      <dgm:prSet/>
      <dgm:spPr/>
      <dgm:t>
        <a:bodyPr/>
        <a:lstStyle/>
        <a:p>
          <a:endParaRPr lang="en-US"/>
        </a:p>
      </dgm:t>
    </dgm:pt>
    <dgm:pt modelId="{29F37D4E-865D-4921-BB6A-470D9C310474}">
      <dgm:prSet/>
      <dgm:spPr/>
      <dgm:t>
        <a:bodyPr/>
        <a:lstStyle/>
        <a:p>
          <a:r>
            <a:rPr lang="it-IT" dirty="0"/>
            <a:t>Intestazione</a:t>
          </a:r>
          <a:endParaRPr lang="en-US" dirty="0"/>
        </a:p>
      </dgm:t>
    </dgm:pt>
    <dgm:pt modelId="{13A664AF-5BDC-4641-96EA-CB89E9DC0CAD}" type="parTrans" cxnId="{A310A86C-894D-4644-A3F6-80D2CEA52C19}">
      <dgm:prSet/>
      <dgm:spPr/>
      <dgm:t>
        <a:bodyPr/>
        <a:lstStyle/>
        <a:p>
          <a:endParaRPr lang="en-US"/>
        </a:p>
      </dgm:t>
    </dgm:pt>
    <dgm:pt modelId="{C30203E7-1D03-4924-9A6C-9D5839242FD6}" type="sibTrans" cxnId="{A310A86C-894D-4644-A3F6-80D2CEA52C19}">
      <dgm:prSet/>
      <dgm:spPr/>
      <dgm:t>
        <a:bodyPr/>
        <a:lstStyle/>
        <a:p>
          <a:endParaRPr lang="en-US"/>
        </a:p>
      </dgm:t>
    </dgm:pt>
    <dgm:pt modelId="{F957F205-9E89-44FD-BCDB-236216B52F7A}">
      <dgm:prSet/>
      <dgm:spPr/>
      <dgm:t>
        <a:bodyPr/>
        <a:lstStyle/>
        <a:p>
          <a:r>
            <a:rPr lang="it-IT" dirty="0"/>
            <a:t>E’ la prima riga dell’enunciato, termina sempre con :</a:t>
          </a:r>
          <a:endParaRPr lang="en-US" dirty="0"/>
        </a:p>
      </dgm:t>
    </dgm:pt>
    <dgm:pt modelId="{7C244B52-3EB7-4BA6-BDB4-4C20BC9D423D}" type="parTrans" cxnId="{56C9B15E-08BA-4802-A648-B1B25E5011A1}">
      <dgm:prSet/>
      <dgm:spPr/>
      <dgm:t>
        <a:bodyPr/>
        <a:lstStyle/>
        <a:p>
          <a:endParaRPr lang="en-US"/>
        </a:p>
      </dgm:t>
    </dgm:pt>
    <dgm:pt modelId="{0584D00A-B38E-4F6C-8809-BC1BC8067D57}" type="sibTrans" cxnId="{56C9B15E-08BA-4802-A648-B1B25E5011A1}">
      <dgm:prSet/>
      <dgm:spPr/>
      <dgm:t>
        <a:bodyPr/>
        <a:lstStyle/>
        <a:p>
          <a:endParaRPr lang="en-US"/>
        </a:p>
      </dgm:t>
    </dgm:pt>
    <dgm:pt modelId="{102AFC24-4A4E-4E00-A590-E293607F3021}">
      <dgm:prSet/>
      <dgm:spPr/>
      <dgm:t>
        <a:bodyPr/>
        <a:lstStyle/>
        <a:p>
          <a:r>
            <a:rPr lang="it-IT"/>
            <a:t>Blocco di enunciati</a:t>
          </a:r>
          <a:endParaRPr lang="en-US"/>
        </a:p>
      </dgm:t>
    </dgm:pt>
    <dgm:pt modelId="{C3CD5FE4-14C9-4DFD-B7C7-C9EF06BF3C6D}" type="parTrans" cxnId="{FD09ED34-2B4A-48A7-9268-9405C2BAAFE8}">
      <dgm:prSet/>
      <dgm:spPr/>
      <dgm:t>
        <a:bodyPr/>
        <a:lstStyle/>
        <a:p>
          <a:endParaRPr lang="en-US"/>
        </a:p>
      </dgm:t>
    </dgm:pt>
    <dgm:pt modelId="{D3D1533E-7C0D-4A22-8309-F9104B5BD323}" type="sibTrans" cxnId="{FD09ED34-2B4A-48A7-9268-9405C2BAAFE8}">
      <dgm:prSet/>
      <dgm:spPr/>
      <dgm:t>
        <a:bodyPr/>
        <a:lstStyle/>
        <a:p>
          <a:endParaRPr lang="en-US"/>
        </a:p>
      </dgm:t>
    </dgm:pt>
    <dgm:pt modelId="{AD7EBE33-316C-4BA2-B545-634E60CAF336}">
      <dgm:prSet/>
      <dgm:spPr/>
      <dgm:t>
        <a:bodyPr/>
        <a:lstStyle/>
        <a:p>
          <a:r>
            <a:rPr lang="it-IT" dirty="0"/>
            <a:t>Gruppo di una o più istruzioni tutte incolonnate più a destra rispetto all’intestazione</a:t>
          </a:r>
          <a:endParaRPr lang="en-US" dirty="0"/>
        </a:p>
      </dgm:t>
    </dgm:pt>
    <dgm:pt modelId="{A9760BDA-E02D-45E5-B270-ED311077CD44}" type="parTrans" cxnId="{1A7E4662-1737-448E-8F58-C34D4ADB6504}">
      <dgm:prSet/>
      <dgm:spPr/>
      <dgm:t>
        <a:bodyPr/>
        <a:lstStyle/>
        <a:p>
          <a:endParaRPr lang="en-US"/>
        </a:p>
      </dgm:t>
    </dgm:pt>
    <dgm:pt modelId="{5865C89B-B4A3-47BA-992F-E8A06C05EAA5}" type="sibTrans" cxnId="{1A7E4662-1737-448E-8F58-C34D4ADB6504}">
      <dgm:prSet/>
      <dgm:spPr/>
      <dgm:t>
        <a:bodyPr/>
        <a:lstStyle/>
        <a:p>
          <a:endParaRPr lang="en-US"/>
        </a:p>
      </dgm:t>
    </dgm:pt>
    <dgm:pt modelId="{03765BC3-E63E-4594-8159-1E04EE6B0FFE}">
      <dgm:prSet/>
      <dgm:spPr/>
      <dgm:t>
        <a:bodyPr/>
        <a:lstStyle/>
        <a:p>
          <a:r>
            <a:rPr lang="it-IT"/>
            <a:t>Semantica</a:t>
          </a:r>
          <a:endParaRPr lang="en-US"/>
        </a:p>
      </dgm:t>
    </dgm:pt>
    <dgm:pt modelId="{F9807083-505A-466C-9B39-97F99BC9F207}" type="parTrans" cxnId="{6EE5C5D8-9212-40DF-8428-B99AACD318BA}">
      <dgm:prSet/>
      <dgm:spPr/>
      <dgm:t>
        <a:bodyPr/>
        <a:lstStyle/>
        <a:p>
          <a:endParaRPr lang="en-US"/>
        </a:p>
      </dgm:t>
    </dgm:pt>
    <dgm:pt modelId="{4BE979FA-7E46-4BFE-A40F-1BA9CBE5200D}" type="sibTrans" cxnId="{6EE5C5D8-9212-40DF-8428-B99AACD318BA}">
      <dgm:prSet/>
      <dgm:spPr/>
      <dgm:t>
        <a:bodyPr/>
        <a:lstStyle/>
        <a:p>
          <a:endParaRPr lang="en-US"/>
        </a:p>
      </dgm:t>
    </dgm:pt>
    <dgm:pt modelId="{D4A48152-D291-4A74-A290-6D32B3EB8DF8}">
      <dgm:prSet/>
      <dgm:spPr/>
      <dgm:t>
        <a:bodyPr/>
        <a:lstStyle/>
        <a:p>
          <a:r>
            <a:rPr lang="it-IT" dirty="0"/>
            <a:t>Se la condizione espressa dalla condizione è vera vengono eseguite tutte le istruzioni presenti nel blocco, altrimenti vengono ignorate </a:t>
          </a:r>
          <a:endParaRPr lang="en-US" dirty="0"/>
        </a:p>
      </dgm:t>
    </dgm:pt>
    <dgm:pt modelId="{D5B8091D-776C-494E-81B2-C8B6748E178D}" type="parTrans" cxnId="{518274FB-8F3D-4BBF-9C14-C1AC2C9B8B35}">
      <dgm:prSet/>
      <dgm:spPr/>
      <dgm:t>
        <a:bodyPr/>
        <a:lstStyle/>
        <a:p>
          <a:endParaRPr lang="en-US"/>
        </a:p>
      </dgm:t>
    </dgm:pt>
    <dgm:pt modelId="{80FA3E70-7851-4580-885F-8636D9F7A7F7}" type="sibTrans" cxnId="{518274FB-8F3D-4BBF-9C14-C1AC2C9B8B35}">
      <dgm:prSet/>
      <dgm:spPr/>
      <dgm:t>
        <a:bodyPr/>
        <a:lstStyle/>
        <a:p>
          <a:endParaRPr lang="en-US"/>
        </a:p>
      </dgm:t>
    </dgm:pt>
    <dgm:pt modelId="{1BFBCE75-37DC-47CA-9A32-125E430EC604}" type="pres">
      <dgm:prSet presAssocID="{10945FE9-5DEB-498A-B485-8BED52426E9F}" presName="diagram" presStyleCnt="0">
        <dgm:presLayoutVars>
          <dgm:chPref val="1"/>
          <dgm:dir/>
          <dgm:animOne val="branch"/>
          <dgm:animLvl val="lvl"/>
          <dgm:resizeHandles val="exact"/>
        </dgm:presLayoutVars>
      </dgm:prSet>
      <dgm:spPr/>
    </dgm:pt>
    <dgm:pt modelId="{C0F718E9-A8F8-4B83-B726-F1139EBE1175}" type="pres">
      <dgm:prSet presAssocID="{3E48FEBE-06F4-4ACB-850F-9648877D724F}" presName="root1" presStyleCnt="0"/>
      <dgm:spPr/>
    </dgm:pt>
    <dgm:pt modelId="{437C290A-247D-4211-B66E-E87B5E37B171}" type="pres">
      <dgm:prSet presAssocID="{3E48FEBE-06F4-4ACB-850F-9648877D724F}" presName="LevelOneTextNode" presStyleLbl="node0" presStyleIdx="0" presStyleCnt="2">
        <dgm:presLayoutVars>
          <dgm:chPref val="3"/>
        </dgm:presLayoutVars>
      </dgm:prSet>
      <dgm:spPr/>
    </dgm:pt>
    <dgm:pt modelId="{B70B81F8-B90C-490B-B9DA-F4CFEE28677A}" type="pres">
      <dgm:prSet presAssocID="{3E48FEBE-06F4-4ACB-850F-9648877D724F}" presName="level2hierChild" presStyleCnt="0"/>
      <dgm:spPr/>
    </dgm:pt>
    <dgm:pt modelId="{09AB2FC3-97A4-4D65-94F1-C4DBBE69F345}" type="pres">
      <dgm:prSet presAssocID="{13A664AF-5BDC-4641-96EA-CB89E9DC0CAD}" presName="conn2-1" presStyleLbl="parChTrans1D2" presStyleIdx="0" presStyleCnt="3"/>
      <dgm:spPr/>
    </dgm:pt>
    <dgm:pt modelId="{DA076FFF-C932-485E-A89E-951F4B3818CE}" type="pres">
      <dgm:prSet presAssocID="{13A664AF-5BDC-4641-96EA-CB89E9DC0CAD}" presName="connTx" presStyleLbl="parChTrans1D2" presStyleIdx="0" presStyleCnt="3"/>
      <dgm:spPr/>
    </dgm:pt>
    <dgm:pt modelId="{D87068DD-CECA-423E-A337-8FBFD6DAAE5E}" type="pres">
      <dgm:prSet presAssocID="{29F37D4E-865D-4921-BB6A-470D9C310474}" presName="root2" presStyleCnt="0"/>
      <dgm:spPr/>
    </dgm:pt>
    <dgm:pt modelId="{4BDE0E8E-E807-4F92-AE3C-B7C434B9D520}" type="pres">
      <dgm:prSet presAssocID="{29F37D4E-865D-4921-BB6A-470D9C310474}" presName="LevelTwoTextNode" presStyleLbl="node2" presStyleIdx="0" presStyleCnt="3">
        <dgm:presLayoutVars>
          <dgm:chPref val="3"/>
        </dgm:presLayoutVars>
      </dgm:prSet>
      <dgm:spPr/>
    </dgm:pt>
    <dgm:pt modelId="{C3BBDBB8-AE60-44CC-AC3B-C791700ABDFB}" type="pres">
      <dgm:prSet presAssocID="{29F37D4E-865D-4921-BB6A-470D9C310474}" presName="level3hierChild" presStyleCnt="0"/>
      <dgm:spPr/>
    </dgm:pt>
    <dgm:pt modelId="{4BD4B7DD-F890-4D1F-84D8-5031A3EB3567}" type="pres">
      <dgm:prSet presAssocID="{7C244B52-3EB7-4BA6-BDB4-4C20BC9D423D}" presName="conn2-1" presStyleLbl="parChTrans1D3" presStyleIdx="0" presStyleCnt="2"/>
      <dgm:spPr/>
    </dgm:pt>
    <dgm:pt modelId="{0B1EF099-C25E-41C0-90BE-27A019E77465}" type="pres">
      <dgm:prSet presAssocID="{7C244B52-3EB7-4BA6-BDB4-4C20BC9D423D}" presName="connTx" presStyleLbl="parChTrans1D3" presStyleIdx="0" presStyleCnt="2"/>
      <dgm:spPr/>
    </dgm:pt>
    <dgm:pt modelId="{307AF4E0-21A2-4AE6-B391-6142010D5349}" type="pres">
      <dgm:prSet presAssocID="{F957F205-9E89-44FD-BCDB-236216B52F7A}" presName="root2" presStyleCnt="0"/>
      <dgm:spPr/>
    </dgm:pt>
    <dgm:pt modelId="{F51C0316-2BEF-41BF-8D1C-CB38A69129CC}" type="pres">
      <dgm:prSet presAssocID="{F957F205-9E89-44FD-BCDB-236216B52F7A}" presName="LevelTwoTextNode" presStyleLbl="node3" presStyleIdx="0" presStyleCnt="2">
        <dgm:presLayoutVars>
          <dgm:chPref val="3"/>
        </dgm:presLayoutVars>
      </dgm:prSet>
      <dgm:spPr/>
    </dgm:pt>
    <dgm:pt modelId="{C040A722-1BE5-48DD-ADCC-196F28D736AE}" type="pres">
      <dgm:prSet presAssocID="{F957F205-9E89-44FD-BCDB-236216B52F7A}" presName="level3hierChild" presStyleCnt="0"/>
      <dgm:spPr/>
    </dgm:pt>
    <dgm:pt modelId="{AC78A9F0-B728-40BE-AB1C-6C973E5F6D47}" type="pres">
      <dgm:prSet presAssocID="{C3CD5FE4-14C9-4DFD-B7C7-C9EF06BF3C6D}" presName="conn2-1" presStyleLbl="parChTrans1D2" presStyleIdx="1" presStyleCnt="3"/>
      <dgm:spPr/>
    </dgm:pt>
    <dgm:pt modelId="{FA0C95BE-F43C-4D0F-ACFF-FFC1B44A491B}" type="pres">
      <dgm:prSet presAssocID="{C3CD5FE4-14C9-4DFD-B7C7-C9EF06BF3C6D}" presName="connTx" presStyleLbl="parChTrans1D2" presStyleIdx="1" presStyleCnt="3"/>
      <dgm:spPr/>
    </dgm:pt>
    <dgm:pt modelId="{9A9C9613-AECE-4F51-A883-631570330F00}" type="pres">
      <dgm:prSet presAssocID="{102AFC24-4A4E-4E00-A590-E293607F3021}" presName="root2" presStyleCnt="0"/>
      <dgm:spPr/>
    </dgm:pt>
    <dgm:pt modelId="{C917A58C-49C6-4A37-926F-7F113451BBA3}" type="pres">
      <dgm:prSet presAssocID="{102AFC24-4A4E-4E00-A590-E293607F3021}" presName="LevelTwoTextNode" presStyleLbl="node2" presStyleIdx="1" presStyleCnt="3">
        <dgm:presLayoutVars>
          <dgm:chPref val="3"/>
        </dgm:presLayoutVars>
      </dgm:prSet>
      <dgm:spPr/>
    </dgm:pt>
    <dgm:pt modelId="{A7171AED-BDC8-44CC-B1EF-2C3E141A9DB3}" type="pres">
      <dgm:prSet presAssocID="{102AFC24-4A4E-4E00-A590-E293607F3021}" presName="level3hierChild" presStyleCnt="0"/>
      <dgm:spPr/>
    </dgm:pt>
    <dgm:pt modelId="{4F94F063-38C6-4950-AF7C-1EF2D586FEB1}" type="pres">
      <dgm:prSet presAssocID="{A9760BDA-E02D-45E5-B270-ED311077CD44}" presName="conn2-1" presStyleLbl="parChTrans1D3" presStyleIdx="1" presStyleCnt="2"/>
      <dgm:spPr/>
    </dgm:pt>
    <dgm:pt modelId="{3FC4E482-5285-43C6-922C-8B7462BD83B4}" type="pres">
      <dgm:prSet presAssocID="{A9760BDA-E02D-45E5-B270-ED311077CD44}" presName="connTx" presStyleLbl="parChTrans1D3" presStyleIdx="1" presStyleCnt="2"/>
      <dgm:spPr/>
    </dgm:pt>
    <dgm:pt modelId="{D7FF90D9-162C-4F6C-AE2F-1D47F3EA2FCD}" type="pres">
      <dgm:prSet presAssocID="{AD7EBE33-316C-4BA2-B545-634E60CAF336}" presName="root2" presStyleCnt="0"/>
      <dgm:spPr/>
    </dgm:pt>
    <dgm:pt modelId="{070FE837-3AFC-4D14-8CCF-0D61BE01BC67}" type="pres">
      <dgm:prSet presAssocID="{AD7EBE33-316C-4BA2-B545-634E60CAF336}" presName="LevelTwoTextNode" presStyleLbl="node3" presStyleIdx="1" presStyleCnt="2">
        <dgm:presLayoutVars>
          <dgm:chPref val="3"/>
        </dgm:presLayoutVars>
      </dgm:prSet>
      <dgm:spPr/>
    </dgm:pt>
    <dgm:pt modelId="{4B847120-5F9D-4B24-A96B-ECB097122188}" type="pres">
      <dgm:prSet presAssocID="{AD7EBE33-316C-4BA2-B545-634E60CAF336}" presName="level3hierChild" presStyleCnt="0"/>
      <dgm:spPr/>
    </dgm:pt>
    <dgm:pt modelId="{2E41444C-A7AB-44FB-9317-59EE94BD126E}" type="pres">
      <dgm:prSet presAssocID="{03765BC3-E63E-4594-8159-1E04EE6B0FFE}" presName="root1" presStyleCnt="0"/>
      <dgm:spPr/>
    </dgm:pt>
    <dgm:pt modelId="{48312456-0157-4EF4-B716-6329BCA5FCF7}" type="pres">
      <dgm:prSet presAssocID="{03765BC3-E63E-4594-8159-1E04EE6B0FFE}" presName="LevelOneTextNode" presStyleLbl="node0" presStyleIdx="1" presStyleCnt="2">
        <dgm:presLayoutVars>
          <dgm:chPref val="3"/>
        </dgm:presLayoutVars>
      </dgm:prSet>
      <dgm:spPr/>
    </dgm:pt>
    <dgm:pt modelId="{A5D16300-5DE4-40F6-ACC6-B1C05F88F67B}" type="pres">
      <dgm:prSet presAssocID="{03765BC3-E63E-4594-8159-1E04EE6B0FFE}" presName="level2hierChild" presStyleCnt="0"/>
      <dgm:spPr/>
    </dgm:pt>
    <dgm:pt modelId="{0CABDBBD-0657-4EF6-8218-013EDCE5B20F}" type="pres">
      <dgm:prSet presAssocID="{D5B8091D-776C-494E-81B2-C8B6748E178D}" presName="conn2-1" presStyleLbl="parChTrans1D2" presStyleIdx="2" presStyleCnt="3"/>
      <dgm:spPr/>
    </dgm:pt>
    <dgm:pt modelId="{CD23B5A2-4AB1-477A-B272-722DB01D0D6D}" type="pres">
      <dgm:prSet presAssocID="{D5B8091D-776C-494E-81B2-C8B6748E178D}" presName="connTx" presStyleLbl="parChTrans1D2" presStyleIdx="2" presStyleCnt="3"/>
      <dgm:spPr/>
    </dgm:pt>
    <dgm:pt modelId="{BFD2B10A-1CDA-4F52-842D-8CF8B951A06D}" type="pres">
      <dgm:prSet presAssocID="{D4A48152-D291-4A74-A290-6D32B3EB8DF8}" presName="root2" presStyleCnt="0"/>
      <dgm:spPr/>
    </dgm:pt>
    <dgm:pt modelId="{CFD97523-1AC9-4778-BB6E-4F7E7186F864}" type="pres">
      <dgm:prSet presAssocID="{D4A48152-D291-4A74-A290-6D32B3EB8DF8}" presName="LevelTwoTextNode" presStyleLbl="node2" presStyleIdx="2" presStyleCnt="3">
        <dgm:presLayoutVars>
          <dgm:chPref val="3"/>
        </dgm:presLayoutVars>
      </dgm:prSet>
      <dgm:spPr/>
    </dgm:pt>
    <dgm:pt modelId="{85501DC7-257A-4488-BB04-89E5E0B8877D}" type="pres">
      <dgm:prSet presAssocID="{D4A48152-D291-4A74-A290-6D32B3EB8DF8}" presName="level3hierChild" presStyleCnt="0"/>
      <dgm:spPr/>
    </dgm:pt>
  </dgm:ptLst>
  <dgm:cxnLst>
    <dgm:cxn modelId="{EBEE7426-FD8A-4DB3-86B2-DFA03FF44FDE}" type="presOf" srcId="{13A664AF-5BDC-4641-96EA-CB89E9DC0CAD}" destId="{DA076FFF-C932-485E-A89E-951F4B3818CE}" srcOrd="1" destOrd="0" presId="urn:microsoft.com/office/officeart/2005/8/layout/hierarchy2"/>
    <dgm:cxn modelId="{AB49ED2A-6131-433F-A8B5-3D9794C6D787}" type="presOf" srcId="{3E48FEBE-06F4-4ACB-850F-9648877D724F}" destId="{437C290A-247D-4211-B66E-E87B5E37B171}" srcOrd="0" destOrd="0" presId="urn:microsoft.com/office/officeart/2005/8/layout/hierarchy2"/>
    <dgm:cxn modelId="{7E74AF2E-C824-4D89-B54D-20B6D6AA005F}" type="presOf" srcId="{7C244B52-3EB7-4BA6-BDB4-4C20BC9D423D}" destId="{0B1EF099-C25E-41C0-90BE-27A019E77465}" srcOrd="1" destOrd="0" presId="urn:microsoft.com/office/officeart/2005/8/layout/hierarchy2"/>
    <dgm:cxn modelId="{FD09ED34-2B4A-48A7-9268-9405C2BAAFE8}" srcId="{3E48FEBE-06F4-4ACB-850F-9648877D724F}" destId="{102AFC24-4A4E-4E00-A590-E293607F3021}" srcOrd="1" destOrd="0" parTransId="{C3CD5FE4-14C9-4DFD-B7C7-C9EF06BF3C6D}" sibTransId="{D3D1533E-7C0D-4A22-8309-F9104B5BD323}"/>
    <dgm:cxn modelId="{B8940540-CF80-4003-BB4C-0F376BFA2F80}" type="presOf" srcId="{AD7EBE33-316C-4BA2-B545-634E60CAF336}" destId="{070FE837-3AFC-4D14-8CCF-0D61BE01BC67}" srcOrd="0" destOrd="0" presId="urn:microsoft.com/office/officeart/2005/8/layout/hierarchy2"/>
    <dgm:cxn modelId="{56C9B15E-08BA-4802-A648-B1B25E5011A1}" srcId="{29F37D4E-865D-4921-BB6A-470D9C310474}" destId="{F957F205-9E89-44FD-BCDB-236216B52F7A}" srcOrd="0" destOrd="0" parTransId="{7C244B52-3EB7-4BA6-BDB4-4C20BC9D423D}" sibTransId="{0584D00A-B38E-4F6C-8809-BC1BC8067D57}"/>
    <dgm:cxn modelId="{1A7E4662-1737-448E-8F58-C34D4ADB6504}" srcId="{102AFC24-4A4E-4E00-A590-E293607F3021}" destId="{AD7EBE33-316C-4BA2-B545-634E60CAF336}" srcOrd="0" destOrd="0" parTransId="{A9760BDA-E02D-45E5-B270-ED311077CD44}" sibTransId="{5865C89B-B4A3-47BA-992F-E8A06C05EAA5}"/>
    <dgm:cxn modelId="{490BB964-5E72-4B7D-87C9-C429473AFFE8}" type="presOf" srcId="{C3CD5FE4-14C9-4DFD-B7C7-C9EF06BF3C6D}" destId="{AC78A9F0-B728-40BE-AB1C-6C973E5F6D47}" srcOrd="0" destOrd="0" presId="urn:microsoft.com/office/officeart/2005/8/layout/hierarchy2"/>
    <dgm:cxn modelId="{A310A86C-894D-4644-A3F6-80D2CEA52C19}" srcId="{3E48FEBE-06F4-4ACB-850F-9648877D724F}" destId="{29F37D4E-865D-4921-BB6A-470D9C310474}" srcOrd="0" destOrd="0" parTransId="{13A664AF-5BDC-4641-96EA-CB89E9DC0CAD}" sibTransId="{C30203E7-1D03-4924-9A6C-9D5839242FD6}"/>
    <dgm:cxn modelId="{8EAF1C4E-969F-492B-A79E-1931D5E8A3A9}" type="presOf" srcId="{13A664AF-5BDC-4641-96EA-CB89E9DC0CAD}" destId="{09AB2FC3-97A4-4D65-94F1-C4DBBE69F345}" srcOrd="0" destOrd="0" presId="urn:microsoft.com/office/officeart/2005/8/layout/hierarchy2"/>
    <dgm:cxn modelId="{C4AEA36E-3016-4B07-AE1C-4AA3849FE740}" type="presOf" srcId="{10945FE9-5DEB-498A-B485-8BED52426E9F}" destId="{1BFBCE75-37DC-47CA-9A32-125E430EC604}" srcOrd="0" destOrd="0" presId="urn:microsoft.com/office/officeart/2005/8/layout/hierarchy2"/>
    <dgm:cxn modelId="{0390E890-82F2-4E56-BFC1-C5824F68EC83}" type="presOf" srcId="{D4A48152-D291-4A74-A290-6D32B3EB8DF8}" destId="{CFD97523-1AC9-4778-BB6E-4F7E7186F864}" srcOrd="0" destOrd="0" presId="urn:microsoft.com/office/officeart/2005/8/layout/hierarchy2"/>
    <dgm:cxn modelId="{0EC6FF92-6C95-4CB2-B923-0E37791CEBF4}" type="presOf" srcId="{03765BC3-E63E-4594-8159-1E04EE6B0FFE}" destId="{48312456-0157-4EF4-B716-6329BCA5FCF7}" srcOrd="0" destOrd="0" presId="urn:microsoft.com/office/officeart/2005/8/layout/hierarchy2"/>
    <dgm:cxn modelId="{2C03E3A2-6BE5-4877-A7ED-E5CEA1EDA630}" type="presOf" srcId="{A9760BDA-E02D-45E5-B270-ED311077CD44}" destId="{4F94F063-38C6-4950-AF7C-1EF2D586FEB1}" srcOrd="0" destOrd="0" presId="urn:microsoft.com/office/officeart/2005/8/layout/hierarchy2"/>
    <dgm:cxn modelId="{EBBAD9BB-2EF9-49C9-955F-905FD16F6C21}" type="presOf" srcId="{7C244B52-3EB7-4BA6-BDB4-4C20BC9D423D}" destId="{4BD4B7DD-F890-4D1F-84D8-5031A3EB3567}" srcOrd="0" destOrd="0" presId="urn:microsoft.com/office/officeart/2005/8/layout/hierarchy2"/>
    <dgm:cxn modelId="{AE91CECB-FBCA-4C4B-8FC4-C0B6CF1E3CB2}" type="presOf" srcId="{D5B8091D-776C-494E-81B2-C8B6748E178D}" destId="{CD23B5A2-4AB1-477A-B272-722DB01D0D6D}" srcOrd="1" destOrd="0" presId="urn:microsoft.com/office/officeart/2005/8/layout/hierarchy2"/>
    <dgm:cxn modelId="{08DE12D3-77FF-42BB-8F86-7D7AEA1F1FCA}" type="presOf" srcId="{102AFC24-4A4E-4E00-A590-E293607F3021}" destId="{C917A58C-49C6-4A37-926F-7F113451BBA3}" srcOrd="0" destOrd="0" presId="urn:microsoft.com/office/officeart/2005/8/layout/hierarchy2"/>
    <dgm:cxn modelId="{6EE5C5D8-9212-40DF-8428-B99AACD318BA}" srcId="{10945FE9-5DEB-498A-B485-8BED52426E9F}" destId="{03765BC3-E63E-4594-8159-1E04EE6B0FFE}" srcOrd="1" destOrd="0" parTransId="{F9807083-505A-466C-9B39-97F99BC9F207}" sibTransId="{4BE979FA-7E46-4BFE-A40F-1BA9CBE5200D}"/>
    <dgm:cxn modelId="{9F9F34DA-D63C-4B04-B230-5CD832D3F562}" type="presOf" srcId="{D5B8091D-776C-494E-81B2-C8B6748E178D}" destId="{0CABDBBD-0657-4EF6-8218-013EDCE5B20F}" srcOrd="0" destOrd="0" presId="urn:microsoft.com/office/officeart/2005/8/layout/hierarchy2"/>
    <dgm:cxn modelId="{870A79E1-FE1B-4A0D-90DD-504A7359D6FE}" type="presOf" srcId="{C3CD5FE4-14C9-4DFD-B7C7-C9EF06BF3C6D}" destId="{FA0C95BE-F43C-4D0F-ACFF-FFC1B44A491B}" srcOrd="1" destOrd="0" presId="urn:microsoft.com/office/officeart/2005/8/layout/hierarchy2"/>
    <dgm:cxn modelId="{85D326E3-68A3-46B0-8BD9-E729E4AE870C}" srcId="{10945FE9-5DEB-498A-B485-8BED52426E9F}" destId="{3E48FEBE-06F4-4ACB-850F-9648877D724F}" srcOrd="0" destOrd="0" parTransId="{FD62AAA2-3C83-40AE-BFEF-67DA5ADFDC65}" sibTransId="{8247EF6A-2264-4A17-8741-C93F5887E87A}"/>
    <dgm:cxn modelId="{504837E7-D184-4E2E-BD82-222308E1CE23}" type="presOf" srcId="{A9760BDA-E02D-45E5-B270-ED311077CD44}" destId="{3FC4E482-5285-43C6-922C-8B7462BD83B4}" srcOrd="1" destOrd="0" presId="urn:microsoft.com/office/officeart/2005/8/layout/hierarchy2"/>
    <dgm:cxn modelId="{8F071AEA-B686-4E84-9EC5-34D1530F194E}" type="presOf" srcId="{29F37D4E-865D-4921-BB6A-470D9C310474}" destId="{4BDE0E8E-E807-4F92-AE3C-B7C434B9D520}" srcOrd="0" destOrd="0" presId="urn:microsoft.com/office/officeart/2005/8/layout/hierarchy2"/>
    <dgm:cxn modelId="{1D2513EC-9CB1-4DE9-8572-8811352D6315}" type="presOf" srcId="{F957F205-9E89-44FD-BCDB-236216B52F7A}" destId="{F51C0316-2BEF-41BF-8D1C-CB38A69129CC}" srcOrd="0" destOrd="0" presId="urn:microsoft.com/office/officeart/2005/8/layout/hierarchy2"/>
    <dgm:cxn modelId="{518274FB-8F3D-4BBF-9C14-C1AC2C9B8B35}" srcId="{03765BC3-E63E-4594-8159-1E04EE6B0FFE}" destId="{D4A48152-D291-4A74-A290-6D32B3EB8DF8}" srcOrd="0" destOrd="0" parTransId="{D5B8091D-776C-494E-81B2-C8B6748E178D}" sibTransId="{80FA3E70-7851-4580-885F-8636D9F7A7F7}"/>
    <dgm:cxn modelId="{096B2112-2F99-4E79-B3E8-D7AF789FC3CB}" type="presParOf" srcId="{1BFBCE75-37DC-47CA-9A32-125E430EC604}" destId="{C0F718E9-A8F8-4B83-B726-F1139EBE1175}" srcOrd="0" destOrd="0" presId="urn:microsoft.com/office/officeart/2005/8/layout/hierarchy2"/>
    <dgm:cxn modelId="{9079290A-A8E8-415C-A566-8964972710F4}" type="presParOf" srcId="{C0F718E9-A8F8-4B83-B726-F1139EBE1175}" destId="{437C290A-247D-4211-B66E-E87B5E37B171}" srcOrd="0" destOrd="0" presId="urn:microsoft.com/office/officeart/2005/8/layout/hierarchy2"/>
    <dgm:cxn modelId="{43D87E9A-B0DE-4FBA-8996-39FCD5C42CBD}" type="presParOf" srcId="{C0F718E9-A8F8-4B83-B726-F1139EBE1175}" destId="{B70B81F8-B90C-490B-B9DA-F4CFEE28677A}" srcOrd="1" destOrd="0" presId="urn:microsoft.com/office/officeart/2005/8/layout/hierarchy2"/>
    <dgm:cxn modelId="{4C271355-1FF7-4E21-8BB9-DF00BFB3BDC4}" type="presParOf" srcId="{B70B81F8-B90C-490B-B9DA-F4CFEE28677A}" destId="{09AB2FC3-97A4-4D65-94F1-C4DBBE69F345}" srcOrd="0" destOrd="0" presId="urn:microsoft.com/office/officeart/2005/8/layout/hierarchy2"/>
    <dgm:cxn modelId="{51F05434-C02F-4FB0-A1E3-A2072FB9C70D}" type="presParOf" srcId="{09AB2FC3-97A4-4D65-94F1-C4DBBE69F345}" destId="{DA076FFF-C932-485E-A89E-951F4B3818CE}" srcOrd="0" destOrd="0" presId="urn:microsoft.com/office/officeart/2005/8/layout/hierarchy2"/>
    <dgm:cxn modelId="{B9602EC9-790A-4E27-AF23-1A243900D4CD}" type="presParOf" srcId="{B70B81F8-B90C-490B-B9DA-F4CFEE28677A}" destId="{D87068DD-CECA-423E-A337-8FBFD6DAAE5E}" srcOrd="1" destOrd="0" presId="urn:microsoft.com/office/officeart/2005/8/layout/hierarchy2"/>
    <dgm:cxn modelId="{705571C6-38C2-4C97-9503-DEDE44C0932D}" type="presParOf" srcId="{D87068DD-CECA-423E-A337-8FBFD6DAAE5E}" destId="{4BDE0E8E-E807-4F92-AE3C-B7C434B9D520}" srcOrd="0" destOrd="0" presId="urn:microsoft.com/office/officeart/2005/8/layout/hierarchy2"/>
    <dgm:cxn modelId="{2BA3878A-DBBD-47B4-A8E3-4962F2D49A26}" type="presParOf" srcId="{D87068DD-CECA-423E-A337-8FBFD6DAAE5E}" destId="{C3BBDBB8-AE60-44CC-AC3B-C791700ABDFB}" srcOrd="1" destOrd="0" presId="urn:microsoft.com/office/officeart/2005/8/layout/hierarchy2"/>
    <dgm:cxn modelId="{E067B909-C799-480D-B643-FAF0C21E1BC2}" type="presParOf" srcId="{C3BBDBB8-AE60-44CC-AC3B-C791700ABDFB}" destId="{4BD4B7DD-F890-4D1F-84D8-5031A3EB3567}" srcOrd="0" destOrd="0" presId="urn:microsoft.com/office/officeart/2005/8/layout/hierarchy2"/>
    <dgm:cxn modelId="{357727E3-98D7-46DC-BE7B-58A8D146A92E}" type="presParOf" srcId="{4BD4B7DD-F890-4D1F-84D8-5031A3EB3567}" destId="{0B1EF099-C25E-41C0-90BE-27A019E77465}" srcOrd="0" destOrd="0" presId="urn:microsoft.com/office/officeart/2005/8/layout/hierarchy2"/>
    <dgm:cxn modelId="{BD400ABC-BD63-410E-8669-1C726D9DBA2B}" type="presParOf" srcId="{C3BBDBB8-AE60-44CC-AC3B-C791700ABDFB}" destId="{307AF4E0-21A2-4AE6-B391-6142010D5349}" srcOrd="1" destOrd="0" presId="urn:microsoft.com/office/officeart/2005/8/layout/hierarchy2"/>
    <dgm:cxn modelId="{D962DD59-8604-41F2-A0FB-AAA1DAC67FB0}" type="presParOf" srcId="{307AF4E0-21A2-4AE6-B391-6142010D5349}" destId="{F51C0316-2BEF-41BF-8D1C-CB38A69129CC}" srcOrd="0" destOrd="0" presId="urn:microsoft.com/office/officeart/2005/8/layout/hierarchy2"/>
    <dgm:cxn modelId="{83D90BFE-13D4-4A0F-9D45-1ECC196189E0}" type="presParOf" srcId="{307AF4E0-21A2-4AE6-B391-6142010D5349}" destId="{C040A722-1BE5-48DD-ADCC-196F28D736AE}" srcOrd="1" destOrd="0" presId="urn:microsoft.com/office/officeart/2005/8/layout/hierarchy2"/>
    <dgm:cxn modelId="{386F98A1-C552-4FB8-8B0D-C941BC430524}" type="presParOf" srcId="{B70B81F8-B90C-490B-B9DA-F4CFEE28677A}" destId="{AC78A9F0-B728-40BE-AB1C-6C973E5F6D47}" srcOrd="2" destOrd="0" presId="urn:microsoft.com/office/officeart/2005/8/layout/hierarchy2"/>
    <dgm:cxn modelId="{D1E13A26-53D7-4F6F-8CEB-2EBA7A894C68}" type="presParOf" srcId="{AC78A9F0-B728-40BE-AB1C-6C973E5F6D47}" destId="{FA0C95BE-F43C-4D0F-ACFF-FFC1B44A491B}" srcOrd="0" destOrd="0" presId="urn:microsoft.com/office/officeart/2005/8/layout/hierarchy2"/>
    <dgm:cxn modelId="{93E944EF-1703-4718-B1C7-97EEF2DD43CF}" type="presParOf" srcId="{B70B81F8-B90C-490B-B9DA-F4CFEE28677A}" destId="{9A9C9613-AECE-4F51-A883-631570330F00}" srcOrd="3" destOrd="0" presId="urn:microsoft.com/office/officeart/2005/8/layout/hierarchy2"/>
    <dgm:cxn modelId="{6005AA16-6DBF-4CC1-B9BD-E7EB124E6BBB}" type="presParOf" srcId="{9A9C9613-AECE-4F51-A883-631570330F00}" destId="{C917A58C-49C6-4A37-926F-7F113451BBA3}" srcOrd="0" destOrd="0" presId="urn:microsoft.com/office/officeart/2005/8/layout/hierarchy2"/>
    <dgm:cxn modelId="{675BA5FB-76CA-4B56-A7C3-BFF40618B34D}" type="presParOf" srcId="{9A9C9613-AECE-4F51-A883-631570330F00}" destId="{A7171AED-BDC8-44CC-B1EF-2C3E141A9DB3}" srcOrd="1" destOrd="0" presId="urn:microsoft.com/office/officeart/2005/8/layout/hierarchy2"/>
    <dgm:cxn modelId="{C6F39CC6-1B45-47A0-9E14-E78474C21A9B}" type="presParOf" srcId="{A7171AED-BDC8-44CC-B1EF-2C3E141A9DB3}" destId="{4F94F063-38C6-4950-AF7C-1EF2D586FEB1}" srcOrd="0" destOrd="0" presId="urn:microsoft.com/office/officeart/2005/8/layout/hierarchy2"/>
    <dgm:cxn modelId="{EF9954EB-BF03-4E28-A45F-961147F55D5C}" type="presParOf" srcId="{4F94F063-38C6-4950-AF7C-1EF2D586FEB1}" destId="{3FC4E482-5285-43C6-922C-8B7462BD83B4}" srcOrd="0" destOrd="0" presId="urn:microsoft.com/office/officeart/2005/8/layout/hierarchy2"/>
    <dgm:cxn modelId="{632F8236-91CB-4940-8FCC-DC6C1CF420CF}" type="presParOf" srcId="{A7171AED-BDC8-44CC-B1EF-2C3E141A9DB3}" destId="{D7FF90D9-162C-4F6C-AE2F-1D47F3EA2FCD}" srcOrd="1" destOrd="0" presId="urn:microsoft.com/office/officeart/2005/8/layout/hierarchy2"/>
    <dgm:cxn modelId="{D20C14FF-67FE-4DE7-A95E-A99B219DE98A}" type="presParOf" srcId="{D7FF90D9-162C-4F6C-AE2F-1D47F3EA2FCD}" destId="{070FE837-3AFC-4D14-8CCF-0D61BE01BC67}" srcOrd="0" destOrd="0" presId="urn:microsoft.com/office/officeart/2005/8/layout/hierarchy2"/>
    <dgm:cxn modelId="{A77205E5-7900-499F-A423-E0F7759BF6DD}" type="presParOf" srcId="{D7FF90D9-162C-4F6C-AE2F-1D47F3EA2FCD}" destId="{4B847120-5F9D-4B24-A96B-ECB097122188}" srcOrd="1" destOrd="0" presId="urn:microsoft.com/office/officeart/2005/8/layout/hierarchy2"/>
    <dgm:cxn modelId="{5DE786FA-7B34-4C3B-9A45-6FA76254B886}" type="presParOf" srcId="{1BFBCE75-37DC-47CA-9A32-125E430EC604}" destId="{2E41444C-A7AB-44FB-9317-59EE94BD126E}" srcOrd="1" destOrd="0" presId="urn:microsoft.com/office/officeart/2005/8/layout/hierarchy2"/>
    <dgm:cxn modelId="{E6B8EDBA-8264-4D42-9AF9-5BF849863D4F}" type="presParOf" srcId="{2E41444C-A7AB-44FB-9317-59EE94BD126E}" destId="{48312456-0157-4EF4-B716-6329BCA5FCF7}" srcOrd="0" destOrd="0" presId="urn:microsoft.com/office/officeart/2005/8/layout/hierarchy2"/>
    <dgm:cxn modelId="{27582496-5F75-4AA5-80D6-C04B45D6F289}" type="presParOf" srcId="{2E41444C-A7AB-44FB-9317-59EE94BD126E}" destId="{A5D16300-5DE4-40F6-ACC6-B1C05F88F67B}" srcOrd="1" destOrd="0" presId="urn:microsoft.com/office/officeart/2005/8/layout/hierarchy2"/>
    <dgm:cxn modelId="{E6D48C8B-EB79-4029-99E5-B2AA47F5858A}" type="presParOf" srcId="{A5D16300-5DE4-40F6-ACC6-B1C05F88F67B}" destId="{0CABDBBD-0657-4EF6-8218-013EDCE5B20F}" srcOrd="0" destOrd="0" presId="urn:microsoft.com/office/officeart/2005/8/layout/hierarchy2"/>
    <dgm:cxn modelId="{E524F135-73C8-4C68-BAC1-CC3AC6FEA891}" type="presParOf" srcId="{0CABDBBD-0657-4EF6-8218-013EDCE5B20F}" destId="{CD23B5A2-4AB1-477A-B272-722DB01D0D6D}" srcOrd="0" destOrd="0" presId="urn:microsoft.com/office/officeart/2005/8/layout/hierarchy2"/>
    <dgm:cxn modelId="{9CCCE1C8-1B35-45FE-A946-69393D0E6054}" type="presParOf" srcId="{A5D16300-5DE4-40F6-ACC6-B1C05F88F67B}" destId="{BFD2B10A-1CDA-4F52-842D-8CF8B951A06D}" srcOrd="1" destOrd="0" presId="urn:microsoft.com/office/officeart/2005/8/layout/hierarchy2"/>
    <dgm:cxn modelId="{F4D01CB9-87CA-4B9A-B406-13438703A931}" type="presParOf" srcId="{BFD2B10A-1CDA-4F52-842D-8CF8B951A06D}" destId="{CFD97523-1AC9-4778-BB6E-4F7E7186F864}" srcOrd="0" destOrd="0" presId="urn:microsoft.com/office/officeart/2005/8/layout/hierarchy2"/>
    <dgm:cxn modelId="{07C19A35-9992-4089-88DB-F109C0200094}" type="presParOf" srcId="{BFD2B10A-1CDA-4F52-842D-8CF8B951A06D}" destId="{85501DC7-257A-4488-BB04-89E5E0B8877D}"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EE8288C-B97E-4532-8D30-63198409E956}"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5B485FBC-96E8-45DF-9F68-13378B04C6B6}">
      <dgm:prSet/>
      <dgm:spPr/>
      <dgm:t>
        <a:bodyPr/>
        <a:lstStyle/>
        <a:p>
          <a:r>
            <a:rPr lang="it-IT" dirty="0"/>
            <a:t>Le espressioni composte vengono valutate da sinistra verso destra</a:t>
          </a:r>
          <a:endParaRPr lang="en-US" dirty="0"/>
        </a:p>
      </dgm:t>
    </dgm:pt>
    <dgm:pt modelId="{87F9037A-B232-4915-8634-B344BBD43327}" type="parTrans" cxnId="{AEB3D211-7B6E-4DED-AC13-04C2598F7F7E}">
      <dgm:prSet/>
      <dgm:spPr/>
      <dgm:t>
        <a:bodyPr/>
        <a:lstStyle/>
        <a:p>
          <a:endParaRPr lang="en-US"/>
        </a:p>
      </dgm:t>
    </dgm:pt>
    <dgm:pt modelId="{C4D609F2-1E94-40E2-987B-FB31A3A51598}" type="sibTrans" cxnId="{AEB3D211-7B6E-4DED-AC13-04C2598F7F7E}">
      <dgm:prSet/>
      <dgm:spPr/>
      <dgm:t>
        <a:bodyPr/>
        <a:lstStyle/>
        <a:p>
          <a:endParaRPr lang="en-US"/>
        </a:p>
      </dgm:t>
    </dgm:pt>
    <dgm:pt modelId="{8ADA4002-CCFD-4E83-9AC1-CD3F4209A2DF}">
      <dgm:prSet/>
      <dgm:spPr/>
      <dgm:t>
        <a:bodyPr/>
        <a:lstStyle/>
        <a:p>
          <a:r>
            <a:rPr lang="it-IT" dirty="0"/>
            <a:t>A volte è possibile conoscere il valore di verità dell’espressione composta prima che tutte le sue componenti siano state valutate</a:t>
          </a:r>
          <a:endParaRPr lang="en-US" dirty="0"/>
        </a:p>
      </dgm:t>
    </dgm:pt>
    <dgm:pt modelId="{4E0072D0-58E8-415C-AF06-8B8AF6E48182}" type="parTrans" cxnId="{9E5A6160-B481-4E87-BF09-2B8AE9B9A1E1}">
      <dgm:prSet/>
      <dgm:spPr/>
      <dgm:t>
        <a:bodyPr/>
        <a:lstStyle/>
        <a:p>
          <a:endParaRPr lang="en-US"/>
        </a:p>
      </dgm:t>
    </dgm:pt>
    <dgm:pt modelId="{B7D7A2B7-EFCE-467C-B35C-DC3BA0AA28D5}" type="sibTrans" cxnId="{9E5A6160-B481-4E87-BF09-2B8AE9B9A1E1}">
      <dgm:prSet/>
      <dgm:spPr/>
      <dgm:t>
        <a:bodyPr/>
        <a:lstStyle/>
        <a:p>
          <a:endParaRPr lang="en-US"/>
        </a:p>
      </dgm:t>
    </dgm:pt>
    <dgm:pt modelId="{3F88A2E4-0101-45F7-8CBD-81D2AF173287}">
      <dgm:prSet/>
      <dgm:spPr>
        <a:solidFill>
          <a:schemeClr val="accent1">
            <a:lumMod val="75000"/>
          </a:schemeClr>
        </a:solidFill>
      </dgm:spPr>
      <dgm:t>
        <a:bodyPr/>
        <a:lstStyle/>
        <a:p>
          <a:r>
            <a:rPr lang="it-IT" dirty="0"/>
            <a:t>Nella valutazione di A and B, viene valutata prima A. Se A è falsa, la valutazione di B non viene effettuata perché l’espressione composta è certamente falsa.</a:t>
          </a:r>
        </a:p>
        <a:p>
          <a:r>
            <a:rPr lang="it-IT" dirty="0"/>
            <a:t>Analogamente, nella valutazione di A or B, viene valutata prima A. Se A è vera, la valutazione di B non viene effettuata perché l’espressione composta è certamente vera.</a:t>
          </a:r>
          <a:endParaRPr lang="en-US" dirty="0"/>
        </a:p>
      </dgm:t>
    </dgm:pt>
    <dgm:pt modelId="{86C7A458-783C-4958-BDD1-1654692DE132}" type="parTrans" cxnId="{55230C12-47C6-4D53-921C-6A12D5D9CC45}">
      <dgm:prSet/>
      <dgm:spPr/>
      <dgm:t>
        <a:bodyPr/>
        <a:lstStyle/>
        <a:p>
          <a:endParaRPr lang="en-US"/>
        </a:p>
      </dgm:t>
    </dgm:pt>
    <dgm:pt modelId="{1988FD85-FBEC-4C12-872E-2B3EB0589E2F}" type="sibTrans" cxnId="{55230C12-47C6-4D53-921C-6A12D5D9CC45}">
      <dgm:prSet/>
      <dgm:spPr/>
      <dgm:t>
        <a:bodyPr/>
        <a:lstStyle/>
        <a:p>
          <a:endParaRPr lang="en-US"/>
        </a:p>
      </dgm:t>
    </dgm:pt>
    <dgm:pt modelId="{71899C48-4F63-4C36-A18F-FCF974D5821B}" type="pres">
      <dgm:prSet presAssocID="{0EE8288C-B97E-4532-8D30-63198409E956}" presName="diagram" presStyleCnt="0">
        <dgm:presLayoutVars>
          <dgm:dir/>
          <dgm:resizeHandles val="exact"/>
        </dgm:presLayoutVars>
      </dgm:prSet>
      <dgm:spPr/>
    </dgm:pt>
    <dgm:pt modelId="{EB2A8F91-9D4C-4D0A-A49E-5ADCA590DE04}" type="pres">
      <dgm:prSet presAssocID="{5B485FBC-96E8-45DF-9F68-13378B04C6B6}" presName="node" presStyleLbl="node1" presStyleIdx="0" presStyleCnt="3" custScaleX="128233" custLinFactNeighborX="982" custLinFactNeighborY="13171">
        <dgm:presLayoutVars>
          <dgm:bulletEnabled val="1"/>
        </dgm:presLayoutVars>
      </dgm:prSet>
      <dgm:spPr/>
    </dgm:pt>
    <dgm:pt modelId="{F13EDC0E-C936-4B1E-ACDF-15B1A824CCFC}" type="pres">
      <dgm:prSet presAssocID="{C4D609F2-1E94-40E2-987B-FB31A3A51598}" presName="sibTrans" presStyleCnt="0"/>
      <dgm:spPr/>
    </dgm:pt>
    <dgm:pt modelId="{02BA99E5-6C1F-4859-847A-AA78F0B90EED}" type="pres">
      <dgm:prSet presAssocID="{8ADA4002-CCFD-4E83-9AC1-CD3F4209A2DF}" presName="node" presStyleLbl="node1" presStyleIdx="1" presStyleCnt="3" custScaleX="126637" custLinFactNeighborX="-135" custLinFactNeighborY="12602">
        <dgm:presLayoutVars>
          <dgm:bulletEnabled val="1"/>
        </dgm:presLayoutVars>
      </dgm:prSet>
      <dgm:spPr/>
    </dgm:pt>
    <dgm:pt modelId="{9927FB43-23EE-4195-9DA8-7D8DB5C16AE6}" type="pres">
      <dgm:prSet presAssocID="{B7D7A2B7-EFCE-467C-B35C-DC3BA0AA28D5}" presName="sibTrans" presStyleCnt="0"/>
      <dgm:spPr/>
    </dgm:pt>
    <dgm:pt modelId="{D08869BA-33CC-4402-A070-1D4F5A8E2296}" type="pres">
      <dgm:prSet presAssocID="{3F88A2E4-0101-45F7-8CBD-81D2AF173287}" presName="node" presStyleLbl="node1" presStyleIdx="2" presStyleCnt="3" custScaleX="264455">
        <dgm:presLayoutVars>
          <dgm:bulletEnabled val="1"/>
        </dgm:presLayoutVars>
      </dgm:prSet>
      <dgm:spPr/>
    </dgm:pt>
  </dgm:ptLst>
  <dgm:cxnLst>
    <dgm:cxn modelId="{AEB3D211-7B6E-4DED-AC13-04C2598F7F7E}" srcId="{0EE8288C-B97E-4532-8D30-63198409E956}" destId="{5B485FBC-96E8-45DF-9F68-13378B04C6B6}" srcOrd="0" destOrd="0" parTransId="{87F9037A-B232-4915-8634-B344BBD43327}" sibTransId="{C4D609F2-1E94-40E2-987B-FB31A3A51598}"/>
    <dgm:cxn modelId="{55230C12-47C6-4D53-921C-6A12D5D9CC45}" srcId="{0EE8288C-B97E-4532-8D30-63198409E956}" destId="{3F88A2E4-0101-45F7-8CBD-81D2AF173287}" srcOrd="2" destOrd="0" parTransId="{86C7A458-783C-4958-BDD1-1654692DE132}" sibTransId="{1988FD85-FBEC-4C12-872E-2B3EB0589E2F}"/>
    <dgm:cxn modelId="{45D4681E-FE01-4898-95E8-E2169D4C75BC}" type="presOf" srcId="{8ADA4002-CCFD-4E83-9AC1-CD3F4209A2DF}" destId="{02BA99E5-6C1F-4859-847A-AA78F0B90EED}" srcOrd="0" destOrd="0" presId="urn:microsoft.com/office/officeart/2005/8/layout/default"/>
    <dgm:cxn modelId="{9E5A6160-B481-4E87-BF09-2B8AE9B9A1E1}" srcId="{0EE8288C-B97E-4532-8D30-63198409E956}" destId="{8ADA4002-CCFD-4E83-9AC1-CD3F4209A2DF}" srcOrd="1" destOrd="0" parTransId="{4E0072D0-58E8-415C-AF06-8B8AF6E48182}" sibTransId="{B7D7A2B7-EFCE-467C-B35C-DC3BA0AA28D5}"/>
    <dgm:cxn modelId="{9C1E4B92-043F-4ECD-87AD-164220BDEE62}" type="presOf" srcId="{0EE8288C-B97E-4532-8D30-63198409E956}" destId="{71899C48-4F63-4C36-A18F-FCF974D5821B}" srcOrd="0" destOrd="0" presId="urn:microsoft.com/office/officeart/2005/8/layout/default"/>
    <dgm:cxn modelId="{F1478DC2-9389-4280-967E-0EEC57BD7A00}" type="presOf" srcId="{3F88A2E4-0101-45F7-8CBD-81D2AF173287}" destId="{D08869BA-33CC-4402-A070-1D4F5A8E2296}" srcOrd="0" destOrd="0" presId="urn:microsoft.com/office/officeart/2005/8/layout/default"/>
    <dgm:cxn modelId="{F72870CB-B5AC-425D-B30C-7CDDB15A41DE}" type="presOf" srcId="{5B485FBC-96E8-45DF-9F68-13378B04C6B6}" destId="{EB2A8F91-9D4C-4D0A-A49E-5ADCA590DE04}" srcOrd="0" destOrd="0" presId="urn:microsoft.com/office/officeart/2005/8/layout/default"/>
    <dgm:cxn modelId="{78657E72-A4A6-44AA-B03F-075C33DDB505}" type="presParOf" srcId="{71899C48-4F63-4C36-A18F-FCF974D5821B}" destId="{EB2A8F91-9D4C-4D0A-A49E-5ADCA590DE04}" srcOrd="0" destOrd="0" presId="urn:microsoft.com/office/officeart/2005/8/layout/default"/>
    <dgm:cxn modelId="{6849AC70-F999-494B-8AA8-D3CBC89AFCB6}" type="presParOf" srcId="{71899C48-4F63-4C36-A18F-FCF974D5821B}" destId="{F13EDC0E-C936-4B1E-ACDF-15B1A824CCFC}" srcOrd="1" destOrd="0" presId="urn:microsoft.com/office/officeart/2005/8/layout/default"/>
    <dgm:cxn modelId="{50207E83-9BA5-4992-901C-B49028A866EA}" type="presParOf" srcId="{71899C48-4F63-4C36-A18F-FCF974D5821B}" destId="{02BA99E5-6C1F-4859-847A-AA78F0B90EED}" srcOrd="2" destOrd="0" presId="urn:microsoft.com/office/officeart/2005/8/layout/default"/>
    <dgm:cxn modelId="{75E799BA-0A8E-4CAC-8D47-DDEA0F9C27C0}" type="presParOf" srcId="{71899C48-4F63-4C36-A18F-FCF974D5821B}" destId="{9927FB43-23EE-4195-9DA8-7D8DB5C16AE6}" srcOrd="3" destOrd="0" presId="urn:microsoft.com/office/officeart/2005/8/layout/default"/>
    <dgm:cxn modelId="{772B8889-7F9B-481D-B86A-1B65EAFD4493}" type="presParOf" srcId="{71899C48-4F63-4C36-A18F-FCF974D5821B}" destId="{D08869BA-33CC-4402-A070-1D4F5A8E2296}"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0945FE9-5DEB-498A-B485-8BED52426E9F}" type="doc">
      <dgm:prSet loTypeId="urn:microsoft.com/office/officeart/2005/8/layout/hierarchy2" loCatId="hierarchy" qsTypeId="urn:microsoft.com/office/officeart/2005/8/quickstyle/simple1" qsCatId="simple" csTypeId="urn:microsoft.com/office/officeart/2005/8/colors/colorful5" csCatId="colorful" phldr="1"/>
      <dgm:spPr/>
      <dgm:t>
        <a:bodyPr/>
        <a:lstStyle/>
        <a:p>
          <a:endParaRPr lang="en-US"/>
        </a:p>
      </dgm:t>
    </dgm:pt>
    <dgm:pt modelId="{3E48FEBE-06F4-4ACB-850F-9648877D724F}">
      <dgm:prSet/>
      <dgm:spPr/>
      <dgm:t>
        <a:bodyPr/>
        <a:lstStyle/>
        <a:p>
          <a:r>
            <a:rPr lang="it-IT" dirty="0"/>
            <a:t>Enunciato composto </a:t>
          </a:r>
          <a:endParaRPr lang="en-US" dirty="0"/>
        </a:p>
      </dgm:t>
    </dgm:pt>
    <dgm:pt modelId="{FD62AAA2-3C83-40AE-BFEF-67DA5ADFDC65}" type="parTrans" cxnId="{85D326E3-68A3-46B0-8BD9-E729E4AE870C}">
      <dgm:prSet/>
      <dgm:spPr/>
      <dgm:t>
        <a:bodyPr/>
        <a:lstStyle/>
        <a:p>
          <a:endParaRPr lang="en-US"/>
        </a:p>
      </dgm:t>
    </dgm:pt>
    <dgm:pt modelId="{8247EF6A-2264-4A17-8741-C93F5887E87A}" type="sibTrans" cxnId="{85D326E3-68A3-46B0-8BD9-E729E4AE870C}">
      <dgm:prSet/>
      <dgm:spPr/>
      <dgm:t>
        <a:bodyPr/>
        <a:lstStyle/>
        <a:p>
          <a:endParaRPr lang="en-US"/>
        </a:p>
      </dgm:t>
    </dgm:pt>
    <dgm:pt modelId="{29F37D4E-865D-4921-BB6A-470D9C310474}">
      <dgm:prSet/>
      <dgm:spPr/>
      <dgm:t>
        <a:bodyPr/>
        <a:lstStyle/>
        <a:p>
          <a:r>
            <a:rPr lang="it-IT" dirty="0"/>
            <a:t>Intestazione</a:t>
          </a:r>
          <a:endParaRPr lang="en-US" dirty="0"/>
        </a:p>
      </dgm:t>
    </dgm:pt>
    <dgm:pt modelId="{13A664AF-5BDC-4641-96EA-CB89E9DC0CAD}" type="parTrans" cxnId="{A310A86C-894D-4644-A3F6-80D2CEA52C19}">
      <dgm:prSet/>
      <dgm:spPr/>
      <dgm:t>
        <a:bodyPr/>
        <a:lstStyle/>
        <a:p>
          <a:endParaRPr lang="en-US"/>
        </a:p>
      </dgm:t>
    </dgm:pt>
    <dgm:pt modelId="{C30203E7-1D03-4924-9A6C-9D5839242FD6}" type="sibTrans" cxnId="{A310A86C-894D-4644-A3F6-80D2CEA52C19}">
      <dgm:prSet/>
      <dgm:spPr/>
      <dgm:t>
        <a:bodyPr/>
        <a:lstStyle/>
        <a:p>
          <a:endParaRPr lang="en-US"/>
        </a:p>
      </dgm:t>
    </dgm:pt>
    <dgm:pt modelId="{F957F205-9E89-44FD-BCDB-236216B52F7A}">
      <dgm:prSet/>
      <dgm:spPr/>
      <dgm:t>
        <a:bodyPr/>
        <a:lstStyle/>
        <a:p>
          <a:r>
            <a:rPr lang="it-IT" dirty="0"/>
            <a:t>E’ la prima riga dell’enunciato, termina sempre con :</a:t>
          </a:r>
          <a:endParaRPr lang="en-US" dirty="0"/>
        </a:p>
      </dgm:t>
    </dgm:pt>
    <dgm:pt modelId="{7C244B52-3EB7-4BA6-BDB4-4C20BC9D423D}" type="parTrans" cxnId="{56C9B15E-08BA-4802-A648-B1B25E5011A1}">
      <dgm:prSet/>
      <dgm:spPr/>
      <dgm:t>
        <a:bodyPr/>
        <a:lstStyle/>
        <a:p>
          <a:endParaRPr lang="en-US"/>
        </a:p>
      </dgm:t>
    </dgm:pt>
    <dgm:pt modelId="{0584D00A-B38E-4F6C-8809-BC1BC8067D57}" type="sibTrans" cxnId="{56C9B15E-08BA-4802-A648-B1B25E5011A1}">
      <dgm:prSet/>
      <dgm:spPr/>
      <dgm:t>
        <a:bodyPr/>
        <a:lstStyle/>
        <a:p>
          <a:endParaRPr lang="en-US"/>
        </a:p>
      </dgm:t>
    </dgm:pt>
    <dgm:pt modelId="{102AFC24-4A4E-4E00-A590-E293607F3021}">
      <dgm:prSet/>
      <dgm:spPr/>
      <dgm:t>
        <a:bodyPr/>
        <a:lstStyle/>
        <a:p>
          <a:r>
            <a:rPr lang="it-IT"/>
            <a:t>Blocco di enunciati</a:t>
          </a:r>
          <a:endParaRPr lang="en-US"/>
        </a:p>
      </dgm:t>
    </dgm:pt>
    <dgm:pt modelId="{C3CD5FE4-14C9-4DFD-B7C7-C9EF06BF3C6D}" type="parTrans" cxnId="{FD09ED34-2B4A-48A7-9268-9405C2BAAFE8}">
      <dgm:prSet/>
      <dgm:spPr/>
      <dgm:t>
        <a:bodyPr/>
        <a:lstStyle/>
        <a:p>
          <a:endParaRPr lang="en-US"/>
        </a:p>
      </dgm:t>
    </dgm:pt>
    <dgm:pt modelId="{D3D1533E-7C0D-4A22-8309-F9104B5BD323}" type="sibTrans" cxnId="{FD09ED34-2B4A-48A7-9268-9405C2BAAFE8}">
      <dgm:prSet/>
      <dgm:spPr/>
      <dgm:t>
        <a:bodyPr/>
        <a:lstStyle/>
        <a:p>
          <a:endParaRPr lang="en-US"/>
        </a:p>
      </dgm:t>
    </dgm:pt>
    <dgm:pt modelId="{AD7EBE33-316C-4BA2-B545-634E60CAF336}">
      <dgm:prSet/>
      <dgm:spPr/>
      <dgm:t>
        <a:bodyPr/>
        <a:lstStyle/>
        <a:p>
          <a:r>
            <a:rPr lang="it-IT" dirty="0"/>
            <a:t>Gruppo di una o più istruzioni tutte incolonnate più a destra rispetto all’intestazione</a:t>
          </a:r>
          <a:endParaRPr lang="en-US" dirty="0"/>
        </a:p>
      </dgm:t>
    </dgm:pt>
    <dgm:pt modelId="{A9760BDA-E02D-45E5-B270-ED311077CD44}" type="parTrans" cxnId="{1A7E4662-1737-448E-8F58-C34D4ADB6504}">
      <dgm:prSet/>
      <dgm:spPr/>
      <dgm:t>
        <a:bodyPr/>
        <a:lstStyle/>
        <a:p>
          <a:endParaRPr lang="en-US"/>
        </a:p>
      </dgm:t>
    </dgm:pt>
    <dgm:pt modelId="{5865C89B-B4A3-47BA-992F-E8A06C05EAA5}" type="sibTrans" cxnId="{1A7E4662-1737-448E-8F58-C34D4ADB6504}">
      <dgm:prSet/>
      <dgm:spPr/>
      <dgm:t>
        <a:bodyPr/>
        <a:lstStyle/>
        <a:p>
          <a:endParaRPr lang="en-US"/>
        </a:p>
      </dgm:t>
    </dgm:pt>
    <dgm:pt modelId="{03765BC3-E63E-4594-8159-1E04EE6B0FFE}">
      <dgm:prSet/>
      <dgm:spPr/>
      <dgm:t>
        <a:bodyPr/>
        <a:lstStyle/>
        <a:p>
          <a:r>
            <a:rPr lang="it-IT"/>
            <a:t>Semantica</a:t>
          </a:r>
          <a:endParaRPr lang="en-US"/>
        </a:p>
      </dgm:t>
    </dgm:pt>
    <dgm:pt modelId="{F9807083-505A-466C-9B39-97F99BC9F207}" type="parTrans" cxnId="{6EE5C5D8-9212-40DF-8428-B99AACD318BA}">
      <dgm:prSet/>
      <dgm:spPr/>
      <dgm:t>
        <a:bodyPr/>
        <a:lstStyle/>
        <a:p>
          <a:endParaRPr lang="en-US"/>
        </a:p>
      </dgm:t>
    </dgm:pt>
    <dgm:pt modelId="{4BE979FA-7E46-4BFE-A40F-1BA9CBE5200D}" type="sibTrans" cxnId="{6EE5C5D8-9212-40DF-8428-B99AACD318BA}">
      <dgm:prSet/>
      <dgm:spPr/>
      <dgm:t>
        <a:bodyPr/>
        <a:lstStyle/>
        <a:p>
          <a:endParaRPr lang="en-US"/>
        </a:p>
      </dgm:t>
    </dgm:pt>
    <dgm:pt modelId="{D4A48152-D291-4A74-A290-6D32B3EB8DF8}">
      <dgm:prSet/>
      <dgm:spPr/>
      <dgm:t>
        <a:bodyPr/>
        <a:lstStyle/>
        <a:p>
          <a:r>
            <a:rPr lang="it-IT" dirty="0"/>
            <a:t>Fintantoché la condizione espressa nell’intestazione è vera, tutte le istruzioni presenti nel blocco, vengono ripetute </a:t>
          </a:r>
          <a:endParaRPr lang="en-US" dirty="0"/>
        </a:p>
      </dgm:t>
    </dgm:pt>
    <dgm:pt modelId="{D5B8091D-776C-494E-81B2-C8B6748E178D}" type="parTrans" cxnId="{518274FB-8F3D-4BBF-9C14-C1AC2C9B8B35}">
      <dgm:prSet/>
      <dgm:spPr/>
      <dgm:t>
        <a:bodyPr/>
        <a:lstStyle/>
        <a:p>
          <a:endParaRPr lang="en-US"/>
        </a:p>
      </dgm:t>
    </dgm:pt>
    <dgm:pt modelId="{80FA3E70-7851-4580-885F-8636D9F7A7F7}" type="sibTrans" cxnId="{518274FB-8F3D-4BBF-9C14-C1AC2C9B8B35}">
      <dgm:prSet/>
      <dgm:spPr/>
      <dgm:t>
        <a:bodyPr/>
        <a:lstStyle/>
        <a:p>
          <a:endParaRPr lang="en-US"/>
        </a:p>
      </dgm:t>
    </dgm:pt>
    <dgm:pt modelId="{1BFBCE75-37DC-47CA-9A32-125E430EC604}" type="pres">
      <dgm:prSet presAssocID="{10945FE9-5DEB-498A-B485-8BED52426E9F}" presName="diagram" presStyleCnt="0">
        <dgm:presLayoutVars>
          <dgm:chPref val="1"/>
          <dgm:dir/>
          <dgm:animOne val="branch"/>
          <dgm:animLvl val="lvl"/>
          <dgm:resizeHandles val="exact"/>
        </dgm:presLayoutVars>
      </dgm:prSet>
      <dgm:spPr/>
    </dgm:pt>
    <dgm:pt modelId="{C0F718E9-A8F8-4B83-B726-F1139EBE1175}" type="pres">
      <dgm:prSet presAssocID="{3E48FEBE-06F4-4ACB-850F-9648877D724F}" presName="root1" presStyleCnt="0"/>
      <dgm:spPr/>
    </dgm:pt>
    <dgm:pt modelId="{437C290A-247D-4211-B66E-E87B5E37B171}" type="pres">
      <dgm:prSet presAssocID="{3E48FEBE-06F4-4ACB-850F-9648877D724F}" presName="LevelOneTextNode" presStyleLbl="node0" presStyleIdx="0" presStyleCnt="2">
        <dgm:presLayoutVars>
          <dgm:chPref val="3"/>
        </dgm:presLayoutVars>
      </dgm:prSet>
      <dgm:spPr/>
    </dgm:pt>
    <dgm:pt modelId="{B70B81F8-B90C-490B-B9DA-F4CFEE28677A}" type="pres">
      <dgm:prSet presAssocID="{3E48FEBE-06F4-4ACB-850F-9648877D724F}" presName="level2hierChild" presStyleCnt="0"/>
      <dgm:spPr/>
    </dgm:pt>
    <dgm:pt modelId="{09AB2FC3-97A4-4D65-94F1-C4DBBE69F345}" type="pres">
      <dgm:prSet presAssocID="{13A664AF-5BDC-4641-96EA-CB89E9DC0CAD}" presName="conn2-1" presStyleLbl="parChTrans1D2" presStyleIdx="0" presStyleCnt="3"/>
      <dgm:spPr/>
    </dgm:pt>
    <dgm:pt modelId="{DA076FFF-C932-485E-A89E-951F4B3818CE}" type="pres">
      <dgm:prSet presAssocID="{13A664AF-5BDC-4641-96EA-CB89E9DC0CAD}" presName="connTx" presStyleLbl="parChTrans1D2" presStyleIdx="0" presStyleCnt="3"/>
      <dgm:spPr/>
    </dgm:pt>
    <dgm:pt modelId="{D87068DD-CECA-423E-A337-8FBFD6DAAE5E}" type="pres">
      <dgm:prSet presAssocID="{29F37D4E-865D-4921-BB6A-470D9C310474}" presName="root2" presStyleCnt="0"/>
      <dgm:spPr/>
    </dgm:pt>
    <dgm:pt modelId="{4BDE0E8E-E807-4F92-AE3C-B7C434B9D520}" type="pres">
      <dgm:prSet presAssocID="{29F37D4E-865D-4921-BB6A-470D9C310474}" presName="LevelTwoTextNode" presStyleLbl="node2" presStyleIdx="0" presStyleCnt="3">
        <dgm:presLayoutVars>
          <dgm:chPref val="3"/>
        </dgm:presLayoutVars>
      </dgm:prSet>
      <dgm:spPr/>
    </dgm:pt>
    <dgm:pt modelId="{C3BBDBB8-AE60-44CC-AC3B-C791700ABDFB}" type="pres">
      <dgm:prSet presAssocID="{29F37D4E-865D-4921-BB6A-470D9C310474}" presName="level3hierChild" presStyleCnt="0"/>
      <dgm:spPr/>
    </dgm:pt>
    <dgm:pt modelId="{4BD4B7DD-F890-4D1F-84D8-5031A3EB3567}" type="pres">
      <dgm:prSet presAssocID="{7C244B52-3EB7-4BA6-BDB4-4C20BC9D423D}" presName="conn2-1" presStyleLbl="parChTrans1D3" presStyleIdx="0" presStyleCnt="2"/>
      <dgm:spPr/>
    </dgm:pt>
    <dgm:pt modelId="{0B1EF099-C25E-41C0-90BE-27A019E77465}" type="pres">
      <dgm:prSet presAssocID="{7C244B52-3EB7-4BA6-BDB4-4C20BC9D423D}" presName="connTx" presStyleLbl="parChTrans1D3" presStyleIdx="0" presStyleCnt="2"/>
      <dgm:spPr/>
    </dgm:pt>
    <dgm:pt modelId="{307AF4E0-21A2-4AE6-B391-6142010D5349}" type="pres">
      <dgm:prSet presAssocID="{F957F205-9E89-44FD-BCDB-236216B52F7A}" presName="root2" presStyleCnt="0"/>
      <dgm:spPr/>
    </dgm:pt>
    <dgm:pt modelId="{F51C0316-2BEF-41BF-8D1C-CB38A69129CC}" type="pres">
      <dgm:prSet presAssocID="{F957F205-9E89-44FD-BCDB-236216B52F7A}" presName="LevelTwoTextNode" presStyleLbl="node3" presStyleIdx="0" presStyleCnt="2">
        <dgm:presLayoutVars>
          <dgm:chPref val="3"/>
        </dgm:presLayoutVars>
      </dgm:prSet>
      <dgm:spPr/>
    </dgm:pt>
    <dgm:pt modelId="{C040A722-1BE5-48DD-ADCC-196F28D736AE}" type="pres">
      <dgm:prSet presAssocID="{F957F205-9E89-44FD-BCDB-236216B52F7A}" presName="level3hierChild" presStyleCnt="0"/>
      <dgm:spPr/>
    </dgm:pt>
    <dgm:pt modelId="{AC78A9F0-B728-40BE-AB1C-6C973E5F6D47}" type="pres">
      <dgm:prSet presAssocID="{C3CD5FE4-14C9-4DFD-B7C7-C9EF06BF3C6D}" presName="conn2-1" presStyleLbl="parChTrans1D2" presStyleIdx="1" presStyleCnt="3"/>
      <dgm:spPr/>
    </dgm:pt>
    <dgm:pt modelId="{FA0C95BE-F43C-4D0F-ACFF-FFC1B44A491B}" type="pres">
      <dgm:prSet presAssocID="{C3CD5FE4-14C9-4DFD-B7C7-C9EF06BF3C6D}" presName="connTx" presStyleLbl="parChTrans1D2" presStyleIdx="1" presStyleCnt="3"/>
      <dgm:spPr/>
    </dgm:pt>
    <dgm:pt modelId="{9A9C9613-AECE-4F51-A883-631570330F00}" type="pres">
      <dgm:prSet presAssocID="{102AFC24-4A4E-4E00-A590-E293607F3021}" presName="root2" presStyleCnt="0"/>
      <dgm:spPr/>
    </dgm:pt>
    <dgm:pt modelId="{C917A58C-49C6-4A37-926F-7F113451BBA3}" type="pres">
      <dgm:prSet presAssocID="{102AFC24-4A4E-4E00-A590-E293607F3021}" presName="LevelTwoTextNode" presStyleLbl="node2" presStyleIdx="1" presStyleCnt="3">
        <dgm:presLayoutVars>
          <dgm:chPref val="3"/>
        </dgm:presLayoutVars>
      </dgm:prSet>
      <dgm:spPr/>
    </dgm:pt>
    <dgm:pt modelId="{A7171AED-BDC8-44CC-B1EF-2C3E141A9DB3}" type="pres">
      <dgm:prSet presAssocID="{102AFC24-4A4E-4E00-A590-E293607F3021}" presName="level3hierChild" presStyleCnt="0"/>
      <dgm:spPr/>
    </dgm:pt>
    <dgm:pt modelId="{4F94F063-38C6-4950-AF7C-1EF2D586FEB1}" type="pres">
      <dgm:prSet presAssocID="{A9760BDA-E02D-45E5-B270-ED311077CD44}" presName="conn2-1" presStyleLbl="parChTrans1D3" presStyleIdx="1" presStyleCnt="2"/>
      <dgm:spPr/>
    </dgm:pt>
    <dgm:pt modelId="{3FC4E482-5285-43C6-922C-8B7462BD83B4}" type="pres">
      <dgm:prSet presAssocID="{A9760BDA-E02D-45E5-B270-ED311077CD44}" presName="connTx" presStyleLbl="parChTrans1D3" presStyleIdx="1" presStyleCnt="2"/>
      <dgm:spPr/>
    </dgm:pt>
    <dgm:pt modelId="{D7FF90D9-162C-4F6C-AE2F-1D47F3EA2FCD}" type="pres">
      <dgm:prSet presAssocID="{AD7EBE33-316C-4BA2-B545-634E60CAF336}" presName="root2" presStyleCnt="0"/>
      <dgm:spPr/>
    </dgm:pt>
    <dgm:pt modelId="{070FE837-3AFC-4D14-8CCF-0D61BE01BC67}" type="pres">
      <dgm:prSet presAssocID="{AD7EBE33-316C-4BA2-B545-634E60CAF336}" presName="LevelTwoTextNode" presStyleLbl="node3" presStyleIdx="1" presStyleCnt="2">
        <dgm:presLayoutVars>
          <dgm:chPref val="3"/>
        </dgm:presLayoutVars>
      </dgm:prSet>
      <dgm:spPr/>
    </dgm:pt>
    <dgm:pt modelId="{4B847120-5F9D-4B24-A96B-ECB097122188}" type="pres">
      <dgm:prSet presAssocID="{AD7EBE33-316C-4BA2-B545-634E60CAF336}" presName="level3hierChild" presStyleCnt="0"/>
      <dgm:spPr/>
    </dgm:pt>
    <dgm:pt modelId="{2E41444C-A7AB-44FB-9317-59EE94BD126E}" type="pres">
      <dgm:prSet presAssocID="{03765BC3-E63E-4594-8159-1E04EE6B0FFE}" presName="root1" presStyleCnt="0"/>
      <dgm:spPr/>
    </dgm:pt>
    <dgm:pt modelId="{48312456-0157-4EF4-B716-6329BCA5FCF7}" type="pres">
      <dgm:prSet presAssocID="{03765BC3-E63E-4594-8159-1E04EE6B0FFE}" presName="LevelOneTextNode" presStyleLbl="node0" presStyleIdx="1" presStyleCnt="2">
        <dgm:presLayoutVars>
          <dgm:chPref val="3"/>
        </dgm:presLayoutVars>
      </dgm:prSet>
      <dgm:spPr/>
    </dgm:pt>
    <dgm:pt modelId="{A5D16300-5DE4-40F6-ACC6-B1C05F88F67B}" type="pres">
      <dgm:prSet presAssocID="{03765BC3-E63E-4594-8159-1E04EE6B0FFE}" presName="level2hierChild" presStyleCnt="0"/>
      <dgm:spPr/>
    </dgm:pt>
    <dgm:pt modelId="{0CABDBBD-0657-4EF6-8218-013EDCE5B20F}" type="pres">
      <dgm:prSet presAssocID="{D5B8091D-776C-494E-81B2-C8B6748E178D}" presName="conn2-1" presStyleLbl="parChTrans1D2" presStyleIdx="2" presStyleCnt="3"/>
      <dgm:spPr/>
    </dgm:pt>
    <dgm:pt modelId="{CD23B5A2-4AB1-477A-B272-722DB01D0D6D}" type="pres">
      <dgm:prSet presAssocID="{D5B8091D-776C-494E-81B2-C8B6748E178D}" presName="connTx" presStyleLbl="parChTrans1D2" presStyleIdx="2" presStyleCnt="3"/>
      <dgm:spPr/>
    </dgm:pt>
    <dgm:pt modelId="{BFD2B10A-1CDA-4F52-842D-8CF8B951A06D}" type="pres">
      <dgm:prSet presAssocID="{D4A48152-D291-4A74-A290-6D32B3EB8DF8}" presName="root2" presStyleCnt="0"/>
      <dgm:spPr/>
    </dgm:pt>
    <dgm:pt modelId="{CFD97523-1AC9-4778-BB6E-4F7E7186F864}" type="pres">
      <dgm:prSet presAssocID="{D4A48152-D291-4A74-A290-6D32B3EB8DF8}" presName="LevelTwoTextNode" presStyleLbl="node2" presStyleIdx="2" presStyleCnt="3">
        <dgm:presLayoutVars>
          <dgm:chPref val="3"/>
        </dgm:presLayoutVars>
      </dgm:prSet>
      <dgm:spPr/>
    </dgm:pt>
    <dgm:pt modelId="{85501DC7-257A-4488-BB04-89E5E0B8877D}" type="pres">
      <dgm:prSet presAssocID="{D4A48152-D291-4A74-A290-6D32B3EB8DF8}" presName="level3hierChild" presStyleCnt="0"/>
      <dgm:spPr/>
    </dgm:pt>
  </dgm:ptLst>
  <dgm:cxnLst>
    <dgm:cxn modelId="{EBEE7426-FD8A-4DB3-86B2-DFA03FF44FDE}" type="presOf" srcId="{13A664AF-5BDC-4641-96EA-CB89E9DC0CAD}" destId="{DA076FFF-C932-485E-A89E-951F4B3818CE}" srcOrd="1" destOrd="0" presId="urn:microsoft.com/office/officeart/2005/8/layout/hierarchy2"/>
    <dgm:cxn modelId="{AB49ED2A-6131-433F-A8B5-3D9794C6D787}" type="presOf" srcId="{3E48FEBE-06F4-4ACB-850F-9648877D724F}" destId="{437C290A-247D-4211-B66E-E87B5E37B171}" srcOrd="0" destOrd="0" presId="urn:microsoft.com/office/officeart/2005/8/layout/hierarchy2"/>
    <dgm:cxn modelId="{7E74AF2E-C824-4D89-B54D-20B6D6AA005F}" type="presOf" srcId="{7C244B52-3EB7-4BA6-BDB4-4C20BC9D423D}" destId="{0B1EF099-C25E-41C0-90BE-27A019E77465}" srcOrd="1" destOrd="0" presId="urn:microsoft.com/office/officeart/2005/8/layout/hierarchy2"/>
    <dgm:cxn modelId="{FD09ED34-2B4A-48A7-9268-9405C2BAAFE8}" srcId="{3E48FEBE-06F4-4ACB-850F-9648877D724F}" destId="{102AFC24-4A4E-4E00-A590-E293607F3021}" srcOrd="1" destOrd="0" parTransId="{C3CD5FE4-14C9-4DFD-B7C7-C9EF06BF3C6D}" sibTransId="{D3D1533E-7C0D-4A22-8309-F9104B5BD323}"/>
    <dgm:cxn modelId="{B8940540-CF80-4003-BB4C-0F376BFA2F80}" type="presOf" srcId="{AD7EBE33-316C-4BA2-B545-634E60CAF336}" destId="{070FE837-3AFC-4D14-8CCF-0D61BE01BC67}" srcOrd="0" destOrd="0" presId="urn:microsoft.com/office/officeart/2005/8/layout/hierarchy2"/>
    <dgm:cxn modelId="{56C9B15E-08BA-4802-A648-B1B25E5011A1}" srcId="{29F37D4E-865D-4921-BB6A-470D9C310474}" destId="{F957F205-9E89-44FD-BCDB-236216B52F7A}" srcOrd="0" destOrd="0" parTransId="{7C244B52-3EB7-4BA6-BDB4-4C20BC9D423D}" sibTransId="{0584D00A-B38E-4F6C-8809-BC1BC8067D57}"/>
    <dgm:cxn modelId="{1A7E4662-1737-448E-8F58-C34D4ADB6504}" srcId="{102AFC24-4A4E-4E00-A590-E293607F3021}" destId="{AD7EBE33-316C-4BA2-B545-634E60CAF336}" srcOrd="0" destOrd="0" parTransId="{A9760BDA-E02D-45E5-B270-ED311077CD44}" sibTransId="{5865C89B-B4A3-47BA-992F-E8A06C05EAA5}"/>
    <dgm:cxn modelId="{490BB964-5E72-4B7D-87C9-C429473AFFE8}" type="presOf" srcId="{C3CD5FE4-14C9-4DFD-B7C7-C9EF06BF3C6D}" destId="{AC78A9F0-B728-40BE-AB1C-6C973E5F6D47}" srcOrd="0" destOrd="0" presId="urn:microsoft.com/office/officeart/2005/8/layout/hierarchy2"/>
    <dgm:cxn modelId="{A310A86C-894D-4644-A3F6-80D2CEA52C19}" srcId="{3E48FEBE-06F4-4ACB-850F-9648877D724F}" destId="{29F37D4E-865D-4921-BB6A-470D9C310474}" srcOrd="0" destOrd="0" parTransId="{13A664AF-5BDC-4641-96EA-CB89E9DC0CAD}" sibTransId="{C30203E7-1D03-4924-9A6C-9D5839242FD6}"/>
    <dgm:cxn modelId="{8EAF1C4E-969F-492B-A79E-1931D5E8A3A9}" type="presOf" srcId="{13A664AF-5BDC-4641-96EA-CB89E9DC0CAD}" destId="{09AB2FC3-97A4-4D65-94F1-C4DBBE69F345}" srcOrd="0" destOrd="0" presId="urn:microsoft.com/office/officeart/2005/8/layout/hierarchy2"/>
    <dgm:cxn modelId="{C4AEA36E-3016-4B07-AE1C-4AA3849FE740}" type="presOf" srcId="{10945FE9-5DEB-498A-B485-8BED52426E9F}" destId="{1BFBCE75-37DC-47CA-9A32-125E430EC604}" srcOrd="0" destOrd="0" presId="urn:microsoft.com/office/officeart/2005/8/layout/hierarchy2"/>
    <dgm:cxn modelId="{0390E890-82F2-4E56-BFC1-C5824F68EC83}" type="presOf" srcId="{D4A48152-D291-4A74-A290-6D32B3EB8DF8}" destId="{CFD97523-1AC9-4778-BB6E-4F7E7186F864}" srcOrd="0" destOrd="0" presId="urn:microsoft.com/office/officeart/2005/8/layout/hierarchy2"/>
    <dgm:cxn modelId="{0EC6FF92-6C95-4CB2-B923-0E37791CEBF4}" type="presOf" srcId="{03765BC3-E63E-4594-8159-1E04EE6B0FFE}" destId="{48312456-0157-4EF4-B716-6329BCA5FCF7}" srcOrd="0" destOrd="0" presId="urn:microsoft.com/office/officeart/2005/8/layout/hierarchy2"/>
    <dgm:cxn modelId="{2C03E3A2-6BE5-4877-A7ED-E5CEA1EDA630}" type="presOf" srcId="{A9760BDA-E02D-45E5-B270-ED311077CD44}" destId="{4F94F063-38C6-4950-AF7C-1EF2D586FEB1}" srcOrd="0" destOrd="0" presId="urn:microsoft.com/office/officeart/2005/8/layout/hierarchy2"/>
    <dgm:cxn modelId="{EBBAD9BB-2EF9-49C9-955F-905FD16F6C21}" type="presOf" srcId="{7C244B52-3EB7-4BA6-BDB4-4C20BC9D423D}" destId="{4BD4B7DD-F890-4D1F-84D8-5031A3EB3567}" srcOrd="0" destOrd="0" presId="urn:microsoft.com/office/officeart/2005/8/layout/hierarchy2"/>
    <dgm:cxn modelId="{AE91CECB-FBCA-4C4B-8FC4-C0B6CF1E3CB2}" type="presOf" srcId="{D5B8091D-776C-494E-81B2-C8B6748E178D}" destId="{CD23B5A2-4AB1-477A-B272-722DB01D0D6D}" srcOrd="1" destOrd="0" presId="urn:microsoft.com/office/officeart/2005/8/layout/hierarchy2"/>
    <dgm:cxn modelId="{08DE12D3-77FF-42BB-8F86-7D7AEA1F1FCA}" type="presOf" srcId="{102AFC24-4A4E-4E00-A590-E293607F3021}" destId="{C917A58C-49C6-4A37-926F-7F113451BBA3}" srcOrd="0" destOrd="0" presId="urn:microsoft.com/office/officeart/2005/8/layout/hierarchy2"/>
    <dgm:cxn modelId="{6EE5C5D8-9212-40DF-8428-B99AACD318BA}" srcId="{10945FE9-5DEB-498A-B485-8BED52426E9F}" destId="{03765BC3-E63E-4594-8159-1E04EE6B0FFE}" srcOrd="1" destOrd="0" parTransId="{F9807083-505A-466C-9B39-97F99BC9F207}" sibTransId="{4BE979FA-7E46-4BFE-A40F-1BA9CBE5200D}"/>
    <dgm:cxn modelId="{9F9F34DA-D63C-4B04-B230-5CD832D3F562}" type="presOf" srcId="{D5B8091D-776C-494E-81B2-C8B6748E178D}" destId="{0CABDBBD-0657-4EF6-8218-013EDCE5B20F}" srcOrd="0" destOrd="0" presId="urn:microsoft.com/office/officeart/2005/8/layout/hierarchy2"/>
    <dgm:cxn modelId="{870A79E1-FE1B-4A0D-90DD-504A7359D6FE}" type="presOf" srcId="{C3CD5FE4-14C9-4DFD-B7C7-C9EF06BF3C6D}" destId="{FA0C95BE-F43C-4D0F-ACFF-FFC1B44A491B}" srcOrd="1" destOrd="0" presId="urn:microsoft.com/office/officeart/2005/8/layout/hierarchy2"/>
    <dgm:cxn modelId="{85D326E3-68A3-46B0-8BD9-E729E4AE870C}" srcId="{10945FE9-5DEB-498A-B485-8BED52426E9F}" destId="{3E48FEBE-06F4-4ACB-850F-9648877D724F}" srcOrd="0" destOrd="0" parTransId="{FD62AAA2-3C83-40AE-BFEF-67DA5ADFDC65}" sibTransId="{8247EF6A-2264-4A17-8741-C93F5887E87A}"/>
    <dgm:cxn modelId="{504837E7-D184-4E2E-BD82-222308E1CE23}" type="presOf" srcId="{A9760BDA-E02D-45E5-B270-ED311077CD44}" destId="{3FC4E482-5285-43C6-922C-8B7462BD83B4}" srcOrd="1" destOrd="0" presId="urn:microsoft.com/office/officeart/2005/8/layout/hierarchy2"/>
    <dgm:cxn modelId="{8F071AEA-B686-4E84-9EC5-34D1530F194E}" type="presOf" srcId="{29F37D4E-865D-4921-BB6A-470D9C310474}" destId="{4BDE0E8E-E807-4F92-AE3C-B7C434B9D520}" srcOrd="0" destOrd="0" presId="urn:microsoft.com/office/officeart/2005/8/layout/hierarchy2"/>
    <dgm:cxn modelId="{1D2513EC-9CB1-4DE9-8572-8811352D6315}" type="presOf" srcId="{F957F205-9E89-44FD-BCDB-236216B52F7A}" destId="{F51C0316-2BEF-41BF-8D1C-CB38A69129CC}" srcOrd="0" destOrd="0" presId="urn:microsoft.com/office/officeart/2005/8/layout/hierarchy2"/>
    <dgm:cxn modelId="{518274FB-8F3D-4BBF-9C14-C1AC2C9B8B35}" srcId="{03765BC3-E63E-4594-8159-1E04EE6B0FFE}" destId="{D4A48152-D291-4A74-A290-6D32B3EB8DF8}" srcOrd="0" destOrd="0" parTransId="{D5B8091D-776C-494E-81B2-C8B6748E178D}" sibTransId="{80FA3E70-7851-4580-885F-8636D9F7A7F7}"/>
    <dgm:cxn modelId="{096B2112-2F99-4E79-B3E8-D7AF789FC3CB}" type="presParOf" srcId="{1BFBCE75-37DC-47CA-9A32-125E430EC604}" destId="{C0F718E9-A8F8-4B83-B726-F1139EBE1175}" srcOrd="0" destOrd="0" presId="urn:microsoft.com/office/officeart/2005/8/layout/hierarchy2"/>
    <dgm:cxn modelId="{9079290A-A8E8-415C-A566-8964972710F4}" type="presParOf" srcId="{C0F718E9-A8F8-4B83-B726-F1139EBE1175}" destId="{437C290A-247D-4211-B66E-E87B5E37B171}" srcOrd="0" destOrd="0" presId="urn:microsoft.com/office/officeart/2005/8/layout/hierarchy2"/>
    <dgm:cxn modelId="{43D87E9A-B0DE-4FBA-8996-39FCD5C42CBD}" type="presParOf" srcId="{C0F718E9-A8F8-4B83-B726-F1139EBE1175}" destId="{B70B81F8-B90C-490B-B9DA-F4CFEE28677A}" srcOrd="1" destOrd="0" presId="urn:microsoft.com/office/officeart/2005/8/layout/hierarchy2"/>
    <dgm:cxn modelId="{4C271355-1FF7-4E21-8BB9-DF00BFB3BDC4}" type="presParOf" srcId="{B70B81F8-B90C-490B-B9DA-F4CFEE28677A}" destId="{09AB2FC3-97A4-4D65-94F1-C4DBBE69F345}" srcOrd="0" destOrd="0" presId="urn:microsoft.com/office/officeart/2005/8/layout/hierarchy2"/>
    <dgm:cxn modelId="{51F05434-C02F-4FB0-A1E3-A2072FB9C70D}" type="presParOf" srcId="{09AB2FC3-97A4-4D65-94F1-C4DBBE69F345}" destId="{DA076FFF-C932-485E-A89E-951F4B3818CE}" srcOrd="0" destOrd="0" presId="urn:microsoft.com/office/officeart/2005/8/layout/hierarchy2"/>
    <dgm:cxn modelId="{B9602EC9-790A-4E27-AF23-1A243900D4CD}" type="presParOf" srcId="{B70B81F8-B90C-490B-B9DA-F4CFEE28677A}" destId="{D87068DD-CECA-423E-A337-8FBFD6DAAE5E}" srcOrd="1" destOrd="0" presId="urn:microsoft.com/office/officeart/2005/8/layout/hierarchy2"/>
    <dgm:cxn modelId="{705571C6-38C2-4C97-9503-DEDE44C0932D}" type="presParOf" srcId="{D87068DD-CECA-423E-A337-8FBFD6DAAE5E}" destId="{4BDE0E8E-E807-4F92-AE3C-B7C434B9D520}" srcOrd="0" destOrd="0" presId="urn:microsoft.com/office/officeart/2005/8/layout/hierarchy2"/>
    <dgm:cxn modelId="{2BA3878A-DBBD-47B4-A8E3-4962F2D49A26}" type="presParOf" srcId="{D87068DD-CECA-423E-A337-8FBFD6DAAE5E}" destId="{C3BBDBB8-AE60-44CC-AC3B-C791700ABDFB}" srcOrd="1" destOrd="0" presId="urn:microsoft.com/office/officeart/2005/8/layout/hierarchy2"/>
    <dgm:cxn modelId="{E067B909-C799-480D-B643-FAF0C21E1BC2}" type="presParOf" srcId="{C3BBDBB8-AE60-44CC-AC3B-C791700ABDFB}" destId="{4BD4B7DD-F890-4D1F-84D8-5031A3EB3567}" srcOrd="0" destOrd="0" presId="urn:microsoft.com/office/officeart/2005/8/layout/hierarchy2"/>
    <dgm:cxn modelId="{357727E3-98D7-46DC-BE7B-58A8D146A92E}" type="presParOf" srcId="{4BD4B7DD-F890-4D1F-84D8-5031A3EB3567}" destId="{0B1EF099-C25E-41C0-90BE-27A019E77465}" srcOrd="0" destOrd="0" presId="urn:microsoft.com/office/officeart/2005/8/layout/hierarchy2"/>
    <dgm:cxn modelId="{BD400ABC-BD63-410E-8669-1C726D9DBA2B}" type="presParOf" srcId="{C3BBDBB8-AE60-44CC-AC3B-C791700ABDFB}" destId="{307AF4E0-21A2-4AE6-B391-6142010D5349}" srcOrd="1" destOrd="0" presId="urn:microsoft.com/office/officeart/2005/8/layout/hierarchy2"/>
    <dgm:cxn modelId="{D962DD59-8604-41F2-A0FB-AAA1DAC67FB0}" type="presParOf" srcId="{307AF4E0-21A2-4AE6-B391-6142010D5349}" destId="{F51C0316-2BEF-41BF-8D1C-CB38A69129CC}" srcOrd="0" destOrd="0" presId="urn:microsoft.com/office/officeart/2005/8/layout/hierarchy2"/>
    <dgm:cxn modelId="{83D90BFE-13D4-4A0F-9D45-1ECC196189E0}" type="presParOf" srcId="{307AF4E0-21A2-4AE6-B391-6142010D5349}" destId="{C040A722-1BE5-48DD-ADCC-196F28D736AE}" srcOrd="1" destOrd="0" presId="urn:microsoft.com/office/officeart/2005/8/layout/hierarchy2"/>
    <dgm:cxn modelId="{386F98A1-C552-4FB8-8B0D-C941BC430524}" type="presParOf" srcId="{B70B81F8-B90C-490B-B9DA-F4CFEE28677A}" destId="{AC78A9F0-B728-40BE-AB1C-6C973E5F6D47}" srcOrd="2" destOrd="0" presId="urn:microsoft.com/office/officeart/2005/8/layout/hierarchy2"/>
    <dgm:cxn modelId="{D1E13A26-53D7-4F6F-8CEB-2EBA7A894C68}" type="presParOf" srcId="{AC78A9F0-B728-40BE-AB1C-6C973E5F6D47}" destId="{FA0C95BE-F43C-4D0F-ACFF-FFC1B44A491B}" srcOrd="0" destOrd="0" presId="urn:microsoft.com/office/officeart/2005/8/layout/hierarchy2"/>
    <dgm:cxn modelId="{93E944EF-1703-4718-B1C7-97EEF2DD43CF}" type="presParOf" srcId="{B70B81F8-B90C-490B-B9DA-F4CFEE28677A}" destId="{9A9C9613-AECE-4F51-A883-631570330F00}" srcOrd="3" destOrd="0" presId="urn:microsoft.com/office/officeart/2005/8/layout/hierarchy2"/>
    <dgm:cxn modelId="{6005AA16-6DBF-4CC1-B9BD-E7EB124E6BBB}" type="presParOf" srcId="{9A9C9613-AECE-4F51-A883-631570330F00}" destId="{C917A58C-49C6-4A37-926F-7F113451BBA3}" srcOrd="0" destOrd="0" presId="urn:microsoft.com/office/officeart/2005/8/layout/hierarchy2"/>
    <dgm:cxn modelId="{675BA5FB-76CA-4B56-A7C3-BFF40618B34D}" type="presParOf" srcId="{9A9C9613-AECE-4F51-A883-631570330F00}" destId="{A7171AED-BDC8-44CC-B1EF-2C3E141A9DB3}" srcOrd="1" destOrd="0" presId="urn:microsoft.com/office/officeart/2005/8/layout/hierarchy2"/>
    <dgm:cxn modelId="{C6F39CC6-1B45-47A0-9E14-E78474C21A9B}" type="presParOf" srcId="{A7171AED-BDC8-44CC-B1EF-2C3E141A9DB3}" destId="{4F94F063-38C6-4950-AF7C-1EF2D586FEB1}" srcOrd="0" destOrd="0" presId="urn:microsoft.com/office/officeart/2005/8/layout/hierarchy2"/>
    <dgm:cxn modelId="{EF9954EB-BF03-4E28-A45F-961147F55D5C}" type="presParOf" srcId="{4F94F063-38C6-4950-AF7C-1EF2D586FEB1}" destId="{3FC4E482-5285-43C6-922C-8B7462BD83B4}" srcOrd="0" destOrd="0" presId="urn:microsoft.com/office/officeart/2005/8/layout/hierarchy2"/>
    <dgm:cxn modelId="{632F8236-91CB-4940-8FCC-DC6C1CF420CF}" type="presParOf" srcId="{A7171AED-BDC8-44CC-B1EF-2C3E141A9DB3}" destId="{D7FF90D9-162C-4F6C-AE2F-1D47F3EA2FCD}" srcOrd="1" destOrd="0" presId="urn:microsoft.com/office/officeart/2005/8/layout/hierarchy2"/>
    <dgm:cxn modelId="{D20C14FF-67FE-4DE7-A95E-A99B219DE98A}" type="presParOf" srcId="{D7FF90D9-162C-4F6C-AE2F-1D47F3EA2FCD}" destId="{070FE837-3AFC-4D14-8CCF-0D61BE01BC67}" srcOrd="0" destOrd="0" presId="urn:microsoft.com/office/officeart/2005/8/layout/hierarchy2"/>
    <dgm:cxn modelId="{A77205E5-7900-499F-A423-E0F7759BF6DD}" type="presParOf" srcId="{D7FF90D9-162C-4F6C-AE2F-1D47F3EA2FCD}" destId="{4B847120-5F9D-4B24-A96B-ECB097122188}" srcOrd="1" destOrd="0" presId="urn:microsoft.com/office/officeart/2005/8/layout/hierarchy2"/>
    <dgm:cxn modelId="{5DE786FA-7B34-4C3B-9A45-6FA76254B886}" type="presParOf" srcId="{1BFBCE75-37DC-47CA-9A32-125E430EC604}" destId="{2E41444C-A7AB-44FB-9317-59EE94BD126E}" srcOrd="1" destOrd="0" presId="urn:microsoft.com/office/officeart/2005/8/layout/hierarchy2"/>
    <dgm:cxn modelId="{E6B8EDBA-8264-4D42-9AF9-5BF849863D4F}" type="presParOf" srcId="{2E41444C-A7AB-44FB-9317-59EE94BD126E}" destId="{48312456-0157-4EF4-B716-6329BCA5FCF7}" srcOrd="0" destOrd="0" presId="urn:microsoft.com/office/officeart/2005/8/layout/hierarchy2"/>
    <dgm:cxn modelId="{27582496-5F75-4AA5-80D6-C04B45D6F289}" type="presParOf" srcId="{2E41444C-A7AB-44FB-9317-59EE94BD126E}" destId="{A5D16300-5DE4-40F6-ACC6-B1C05F88F67B}" srcOrd="1" destOrd="0" presId="urn:microsoft.com/office/officeart/2005/8/layout/hierarchy2"/>
    <dgm:cxn modelId="{E6D48C8B-EB79-4029-99E5-B2AA47F5858A}" type="presParOf" srcId="{A5D16300-5DE4-40F6-ACC6-B1C05F88F67B}" destId="{0CABDBBD-0657-4EF6-8218-013EDCE5B20F}" srcOrd="0" destOrd="0" presId="urn:microsoft.com/office/officeart/2005/8/layout/hierarchy2"/>
    <dgm:cxn modelId="{E524F135-73C8-4C68-BAC1-CC3AC6FEA891}" type="presParOf" srcId="{0CABDBBD-0657-4EF6-8218-013EDCE5B20F}" destId="{CD23B5A2-4AB1-477A-B272-722DB01D0D6D}" srcOrd="0" destOrd="0" presId="urn:microsoft.com/office/officeart/2005/8/layout/hierarchy2"/>
    <dgm:cxn modelId="{9CCCE1C8-1B35-45FE-A946-69393D0E6054}" type="presParOf" srcId="{A5D16300-5DE4-40F6-ACC6-B1C05F88F67B}" destId="{BFD2B10A-1CDA-4F52-842D-8CF8B951A06D}" srcOrd="1" destOrd="0" presId="urn:microsoft.com/office/officeart/2005/8/layout/hierarchy2"/>
    <dgm:cxn modelId="{F4D01CB9-87CA-4B9A-B406-13438703A931}" type="presParOf" srcId="{BFD2B10A-1CDA-4F52-842D-8CF8B951A06D}" destId="{CFD97523-1AC9-4778-BB6E-4F7E7186F864}" srcOrd="0" destOrd="0" presId="urn:microsoft.com/office/officeart/2005/8/layout/hierarchy2"/>
    <dgm:cxn modelId="{07C19A35-9992-4089-88DB-F109C0200094}" type="presParOf" srcId="{BFD2B10A-1CDA-4F52-842D-8CF8B951A06D}" destId="{85501DC7-257A-4488-BB04-89E5E0B8877D}"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F3C0E9F-74CF-4BE9-85BB-5062E6E9352A}"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it-IT"/>
        </a:p>
      </dgm:t>
    </dgm:pt>
    <dgm:pt modelId="{843E9030-32B2-4719-9D80-63C9A885664C}">
      <dgm:prSet/>
      <dgm:spPr/>
      <dgm:t>
        <a:bodyPr/>
        <a:lstStyle/>
        <a:p>
          <a:r>
            <a:rPr lang="it-IT" dirty="0"/>
            <a:t>La </a:t>
          </a:r>
          <a:r>
            <a:rPr lang="it-IT"/>
            <a:t>lista è </a:t>
          </a:r>
          <a:r>
            <a:rPr lang="it-IT" dirty="0"/>
            <a:t>una struttura dati </a:t>
          </a:r>
          <a:r>
            <a:rPr lang="it-IT" b="1" dirty="0"/>
            <a:t>Mutabile : </a:t>
          </a:r>
          <a:r>
            <a:rPr lang="it-IT" dirty="0"/>
            <a:t>struttura e contenuto possono cambiare</a:t>
          </a:r>
        </a:p>
      </dgm:t>
    </dgm:pt>
    <dgm:pt modelId="{F0087F71-F16D-49A0-9E0A-4CAF7110167D}" type="parTrans" cxnId="{6973237F-FCEF-4F07-8C94-6D4C82E9CADE}">
      <dgm:prSet/>
      <dgm:spPr/>
      <dgm:t>
        <a:bodyPr/>
        <a:lstStyle/>
        <a:p>
          <a:endParaRPr lang="it-IT"/>
        </a:p>
      </dgm:t>
    </dgm:pt>
    <dgm:pt modelId="{EDE12A90-5CF2-423E-8351-482FA450C91F}" type="sibTrans" cxnId="{6973237F-FCEF-4F07-8C94-6D4C82E9CADE}">
      <dgm:prSet/>
      <dgm:spPr/>
      <dgm:t>
        <a:bodyPr/>
        <a:lstStyle/>
        <a:p>
          <a:endParaRPr lang="it-IT"/>
        </a:p>
      </dgm:t>
    </dgm:pt>
    <dgm:pt modelId="{679AD8A6-5C20-41CC-9E15-FB3491D5A69C}">
      <dgm:prSet/>
      <dgm:spPr/>
      <dgm:t>
        <a:bodyPr/>
        <a:lstStyle/>
        <a:p>
          <a:r>
            <a:rPr lang="it-IT"/>
            <a:t>È possibile inserire nuovi elementi</a:t>
          </a:r>
        </a:p>
      </dgm:t>
    </dgm:pt>
    <dgm:pt modelId="{BA3FC1BD-53DE-4454-979C-46845261A7B1}" type="parTrans" cxnId="{6E8E8C60-659F-49EA-B324-9356FF7D5509}">
      <dgm:prSet/>
      <dgm:spPr/>
      <dgm:t>
        <a:bodyPr/>
        <a:lstStyle/>
        <a:p>
          <a:endParaRPr lang="it-IT"/>
        </a:p>
      </dgm:t>
    </dgm:pt>
    <dgm:pt modelId="{F1550EC5-78F1-47D8-A26E-04457EC2D1C9}" type="sibTrans" cxnId="{6E8E8C60-659F-49EA-B324-9356FF7D5509}">
      <dgm:prSet/>
      <dgm:spPr/>
      <dgm:t>
        <a:bodyPr/>
        <a:lstStyle/>
        <a:p>
          <a:endParaRPr lang="it-IT"/>
        </a:p>
      </dgm:t>
    </dgm:pt>
    <dgm:pt modelId="{FD3176F5-13ED-4528-9FAE-98A88C59C74E}">
      <dgm:prSet/>
      <dgm:spPr/>
      <dgm:t>
        <a:bodyPr/>
        <a:lstStyle/>
        <a:p>
          <a:r>
            <a:rPr lang="it-IT" dirty="0"/>
            <a:t>È  possibile eliminare elementi</a:t>
          </a:r>
        </a:p>
      </dgm:t>
    </dgm:pt>
    <dgm:pt modelId="{7846870F-5361-4A2F-A0A8-BBA2524ED898}" type="parTrans" cxnId="{30A5D3BD-1807-4232-9457-0B784F37FE9D}">
      <dgm:prSet/>
      <dgm:spPr/>
      <dgm:t>
        <a:bodyPr/>
        <a:lstStyle/>
        <a:p>
          <a:endParaRPr lang="it-IT"/>
        </a:p>
      </dgm:t>
    </dgm:pt>
    <dgm:pt modelId="{39468A1F-A718-4E11-877E-3B239484E14F}" type="sibTrans" cxnId="{30A5D3BD-1807-4232-9457-0B784F37FE9D}">
      <dgm:prSet/>
      <dgm:spPr/>
      <dgm:t>
        <a:bodyPr/>
        <a:lstStyle/>
        <a:p>
          <a:endParaRPr lang="it-IT"/>
        </a:p>
      </dgm:t>
    </dgm:pt>
    <dgm:pt modelId="{39B269E0-4082-41EF-9044-250439A6CA45}">
      <dgm:prSet/>
      <dgm:spPr/>
      <dgm:t>
        <a:bodyPr/>
        <a:lstStyle/>
        <a:p>
          <a:r>
            <a:rPr lang="it-IT"/>
            <a:t>È  possibile sostituire gli elementi già esistenti</a:t>
          </a:r>
        </a:p>
      </dgm:t>
    </dgm:pt>
    <dgm:pt modelId="{5512E03E-D414-485A-BB1B-18185CA0857A}" type="parTrans" cxnId="{E2D26389-050B-45B9-8808-DE01A5AD2DF8}">
      <dgm:prSet/>
      <dgm:spPr/>
      <dgm:t>
        <a:bodyPr/>
        <a:lstStyle/>
        <a:p>
          <a:endParaRPr lang="it-IT"/>
        </a:p>
      </dgm:t>
    </dgm:pt>
    <dgm:pt modelId="{3B62B854-729A-4F41-8C72-9F12752841A9}" type="sibTrans" cxnId="{E2D26389-050B-45B9-8808-DE01A5AD2DF8}">
      <dgm:prSet/>
      <dgm:spPr/>
      <dgm:t>
        <a:bodyPr/>
        <a:lstStyle/>
        <a:p>
          <a:endParaRPr lang="it-IT"/>
        </a:p>
      </dgm:t>
    </dgm:pt>
    <dgm:pt modelId="{E853CBAB-DF99-4FE0-B678-04016F7DD614}">
      <dgm:prSet/>
      <dgm:spPr/>
      <dgm:t>
        <a:bodyPr/>
        <a:lstStyle/>
        <a:p>
          <a:r>
            <a:rPr lang="it-IT" dirty="0"/>
            <a:t>La stringa è una struttura dati </a:t>
          </a:r>
          <a:r>
            <a:rPr lang="it-IT" b="1" dirty="0"/>
            <a:t>Immutabile: </a:t>
          </a:r>
          <a:r>
            <a:rPr lang="it-IT" dirty="0"/>
            <a:t>struttura e contenuto </a:t>
          </a:r>
          <a:r>
            <a:rPr lang="it-IT" b="1" dirty="0"/>
            <a:t>NON</a:t>
          </a:r>
          <a:r>
            <a:rPr lang="it-IT" dirty="0"/>
            <a:t> possono cambiare</a:t>
          </a:r>
        </a:p>
      </dgm:t>
    </dgm:pt>
    <dgm:pt modelId="{4835B761-0E66-4B24-8E8F-45C3DA4F36B2}" type="parTrans" cxnId="{641C1867-F699-4734-BB08-378762C31677}">
      <dgm:prSet/>
      <dgm:spPr/>
      <dgm:t>
        <a:bodyPr/>
        <a:lstStyle/>
        <a:p>
          <a:endParaRPr lang="it-IT"/>
        </a:p>
      </dgm:t>
    </dgm:pt>
    <dgm:pt modelId="{001EF0C4-0831-41B8-9408-24C11E55CCAD}" type="sibTrans" cxnId="{641C1867-F699-4734-BB08-378762C31677}">
      <dgm:prSet/>
      <dgm:spPr/>
      <dgm:t>
        <a:bodyPr/>
        <a:lstStyle/>
        <a:p>
          <a:endParaRPr lang="it-IT"/>
        </a:p>
      </dgm:t>
    </dgm:pt>
    <dgm:pt modelId="{18594993-C43E-49E4-AA08-E36715C07C91}">
      <dgm:prSet/>
      <dgm:spPr/>
      <dgm:t>
        <a:bodyPr/>
        <a:lstStyle/>
        <a:p>
          <a:endParaRPr lang="it-IT" dirty="0"/>
        </a:p>
      </dgm:t>
    </dgm:pt>
    <dgm:pt modelId="{EA337394-060F-427D-8125-78CED866A2FA}" type="parTrans" cxnId="{748020CE-D899-4636-B04A-5F7DB132E900}">
      <dgm:prSet/>
      <dgm:spPr/>
      <dgm:t>
        <a:bodyPr/>
        <a:lstStyle/>
        <a:p>
          <a:endParaRPr lang="it-IT"/>
        </a:p>
      </dgm:t>
    </dgm:pt>
    <dgm:pt modelId="{763152EC-7C4B-4918-A485-977B7D4F5489}" type="sibTrans" cxnId="{748020CE-D899-4636-B04A-5F7DB132E900}">
      <dgm:prSet/>
      <dgm:spPr/>
      <dgm:t>
        <a:bodyPr/>
        <a:lstStyle/>
        <a:p>
          <a:endParaRPr lang="it-IT"/>
        </a:p>
      </dgm:t>
    </dgm:pt>
    <dgm:pt modelId="{E68B0088-0808-4E28-8DF0-D8E6A08D6F14}" type="pres">
      <dgm:prSet presAssocID="{DF3C0E9F-74CF-4BE9-85BB-5062E6E9352A}" presName="linear" presStyleCnt="0">
        <dgm:presLayoutVars>
          <dgm:animLvl val="lvl"/>
          <dgm:resizeHandles val="exact"/>
        </dgm:presLayoutVars>
      </dgm:prSet>
      <dgm:spPr/>
    </dgm:pt>
    <dgm:pt modelId="{94A71206-B840-4D7C-AE77-AA8F62AF7D97}" type="pres">
      <dgm:prSet presAssocID="{843E9030-32B2-4719-9D80-63C9A885664C}" presName="parentText" presStyleLbl="node1" presStyleIdx="0" presStyleCnt="2">
        <dgm:presLayoutVars>
          <dgm:chMax val="0"/>
          <dgm:bulletEnabled val="1"/>
        </dgm:presLayoutVars>
      </dgm:prSet>
      <dgm:spPr/>
    </dgm:pt>
    <dgm:pt modelId="{461371FE-0718-44DA-8D2D-468A52CD55A9}" type="pres">
      <dgm:prSet presAssocID="{843E9030-32B2-4719-9D80-63C9A885664C}" presName="childText" presStyleLbl="revTx" presStyleIdx="0" presStyleCnt="2">
        <dgm:presLayoutVars>
          <dgm:bulletEnabled val="1"/>
        </dgm:presLayoutVars>
      </dgm:prSet>
      <dgm:spPr/>
    </dgm:pt>
    <dgm:pt modelId="{F8A1EB76-062F-47DF-9C6D-BF43F5B4613C}" type="pres">
      <dgm:prSet presAssocID="{E853CBAB-DF99-4FE0-B678-04016F7DD614}" presName="parentText" presStyleLbl="node1" presStyleIdx="1" presStyleCnt="2">
        <dgm:presLayoutVars>
          <dgm:chMax val="0"/>
          <dgm:bulletEnabled val="1"/>
        </dgm:presLayoutVars>
      </dgm:prSet>
      <dgm:spPr/>
    </dgm:pt>
    <dgm:pt modelId="{128C5A17-D87E-4BA7-B58E-14725E0AF923}" type="pres">
      <dgm:prSet presAssocID="{E853CBAB-DF99-4FE0-B678-04016F7DD614}" presName="childText" presStyleLbl="revTx" presStyleIdx="1" presStyleCnt="2">
        <dgm:presLayoutVars>
          <dgm:bulletEnabled val="1"/>
        </dgm:presLayoutVars>
      </dgm:prSet>
      <dgm:spPr/>
    </dgm:pt>
  </dgm:ptLst>
  <dgm:cxnLst>
    <dgm:cxn modelId="{B738F81D-ABD4-4A4B-AD2A-1529AC109C51}" type="presOf" srcId="{DF3C0E9F-74CF-4BE9-85BB-5062E6E9352A}" destId="{E68B0088-0808-4E28-8DF0-D8E6A08D6F14}" srcOrd="0" destOrd="0" presId="urn:microsoft.com/office/officeart/2005/8/layout/vList2"/>
    <dgm:cxn modelId="{6E8E8C60-659F-49EA-B324-9356FF7D5509}" srcId="{843E9030-32B2-4719-9D80-63C9A885664C}" destId="{679AD8A6-5C20-41CC-9E15-FB3491D5A69C}" srcOrd="0" destOrd="0" parTransId="{BA3FC1BD-53DE-4454-979C-46845261A7B1}" sibTransId="{F1550EC5-78F1-47D8-A26E-04457EC2D1C9}"/>
    <dgm:cxn modelId="{641C1867-F699-4734-BB08-378762C31677}" srcId="{DF3C0E9F-74CF-4BE9-85BB-5062E6E9352A}" destId="{E853CBAB-DF99-4FE0-B678-04016F7DD614}" srcOrd="1" destOrd="0" parTransId="{4835B761-0E66-4B24-8E8F-45C3DA4F36B2}" sibTransId="{001EF0C4-0831-41B8-9408-24C11E55CCAD}"/>
    <dgm:cxn modelId="{E6B79956-C34E-4A4D-956C-69A5E1DAE85F}" type="presOf" srcId="{39B269E0-4082-41EF-9044-250439A6CA45}" destId="{461371FE-0718-44DA-8D2D-468A52CD55A9}" srcOrd="0" destOrd="2" presId="urn:microsoft.com/office/officeart/2005/8/layout/vList2"/>
    <dgm:cxn modelId="{6973237F-FCEF-4F07-8C94-6D4C82E9CADE}" srcId="{DF3C0E9F-74CF-4BE9-85BB-5062E6E9352A}" destId="{843E9030-32B2-4719-9D80-63C9A885664C}" srcOrd="0" destOrd="0" parTransId="{F0087F71-F16D-49A0-9E0A-4CAF7110167D}" sibTransId="{EDE12A90-5CF2-423E-8351-482FA450C91F}"/>
    <dgm:cxn modelId="{0A48D584-CEE6-4D10-B07B-5F798E7157B4}" type="presOf" srcId="{E853CBAB-DF99-4FE0-B678-04016F7DD614}" destId="{F8A1EB76-062F-47DF-9C6D-BF43F5B4613C}" srcOrd="0" destOrd="0" presId="urn:microsoft.com/office/officeart/2005/8/layout/vList2"/>
    <dgm:cxn modelId="{E2D26389-050B-45B9-8808-DE01A5AD2DF8}" srcId="{843E9030-32B2-4719-9D80-63C9A885664C}" destId="{39B269E0-4082-41EF-9044-250439A6CA45}" srcOrd="2" destOrd="0" parTransId="{5512E03E-D414-485A-BB1B-18185CA0857A}" sibTransId="{3B62B854-729A-4F41-8C72-9F12752841A9}"/>
    <dgm:cxn modelId="{30A5D3BD-1807-4232-9457-0B784F37FE9D}" srcId="{843E9030-32B2-4719-9D80-63C9A885664C}" destId="{FD3176F5-13ED-4528-9FAE-98A88C59C74E}" srcOrd="1" destOrd="0" parTransId="{7846870F-5361-4A2F-A0A8-BBA2524ED898}" sibTransId="{39468A1F-A718-4E11-877E-3B239484E14F}"/>
    <dgm:cxn modelId="{C16ABCBF-3C04-464C-B3B9-9BA95D85844E}" type="presOf" srcId="{18594993-C43E-49E4-AA08-E36715C07C91}" destId="{128C5A17-D87E-4BA7-B58E-14725E0AF923}" srcOrd="0" destOrd="0" presId="urn:microsoft.com/office/officeart/2005/8/layout/vList2"/>
    <dgm:cxn modelId="{4A156ECB-BE91-4EBE-9559-DDA655EF66A6}" type="presOf" srcId="{FD3176F5-13ED-4528-9FAE-98A88C59C74E}" destId="{461371FE-0718-44DA-8D2D-468A52CD55A9}" srcOrd="0" destOrd="1" presId="urn:microsoft.com/office/officeart/2005/8/layout/vList2"/>
    <dgm:cxn modelId="{748020CE-D899-4636-B04A-5F7DB132E900}" srcId="{E853CBAB-DF99-4FE0-B678-04016F7DD614}" destId="{18594993-C43E-49E4-AA08-E36715C07C91}" srcOrd="0" destOrd="0" parTransId="{EA337394-060F-427D-8125-78CED866A2FA}" sibTransId="{763152EC-7C4B-4918-A485-977B7D4F5489}"/>
    <dgm:cxn modelId="{C51136E1-B81E-4237-BD09-D53A10B95F8A}" type="presOf" srcId="{679AD8A6-5C20-41CC-9E15-FB3491D5A69C}" destId="{461371FE-0718-44DA-8D2D-468A52CD55A9}" srcOrd="0" destOrd="0" presId="urn:microsoft.com/office/officeart/2005/8/layout/vList2"/>
    <dgm:cxn modelId="{85CEF6F3-F1AE-48DD-8456-19F0AD2277F9}" type="presOf" srcId="{843E9030-32B2-4719-9D80-63C9A885664C}" destId="{94A71206-B840-4D7C-AE77-AA8F62AF7D97}" srcOrd="0" destOrd="0" presId="urn:microsoft.com/office/officeart/2005/8/layout/vList2"/>
    <dgm:cxn modelId="{E488C093-D35E-4C27-B050-24DFD7DDA1BC}" type="presParOf" srcId="{E68B0088-0808-4E28-8DF0-D8E6A08D6F14}" destId="{94A71206-B840-4D7C-AE77-AA8F62AF7D97}" srcOrd="0" destOrd="0" presId="urn:microsoft.com/office/officeart/2005/8/layout/vList2"/>
    <dgm:cxn modelId="{5F60D4A5-FE1D-4B62-AE55-9A4362226AD7}" type="presParOf" srcId="{E68B0088-0808-4E28-8DF0-D8E6A08D6F14}" destId="{461371FE-0718-44DA-8D2D-468A52CD55A9}" srcOrd="1" destOrd="0" presId="urn:microsoft.com/office/officeart/2005/8/layout/vList2"/>
    <dgm:cxn modelId="{F3ED6EEF-0C41-4E16-929E-CE3C0DAE3215}" type="presParOf" srcId="{E68B0088-0808-4E28-8DF0-D8E6A08D6F14}" destId="{F8A1EB76-062F-47DF-9C6D-BF43F5B4613C}" srcOrd="2" destOrd="0" presId="urn:microsoft.com/office/officeart/2005/8/layout/vList2"/>
    <dgm:cxn modelId="{9CECB30B-6590-44D0-B2D7-E8F39CD634A3}" type="presParOf" srcId="{E68B0088-0808-4E28-8DF0-D8E6A08D6F14}" destId="{128C5A17-D87E-4BA7-B58E-14725E0AF923}"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6BAE02B-F075-4DC0-B44F-5D324AF1FFB1}" type="doc">
      <dgm:prSet loTypeId="urn:microsoft.com/office/officeart/2018/2/layout/IconLabelDescriptionList" loCatId="icon" qsTypeId="urn:microsoft.com/office/officeart/2005/8/quickstyle/simple1" qsCatId="simple" csTypeId="urn:microsoft.com/office/officeart/2005/8/colors/accent2_5" csCatId="accent2" phldr="1"/>
      <dgm:spPr/>
      <dgm:t>
        <a:bodyPr/>
        <a:lstStyle/>
        <a:p>
          <a:endParaRPr lang="en-US"/>
        </a:p>
      </dgm:t>
    </dgm:pt>
    <dgm:pt modelId="{0F6F971B-0698-405D-9270-E5B4EF0AE3EB}">
      <dgm:prSet/>
      <dgm:spPr/>
      <dgm:t>
        <a:bodyPr/>
        <a:lstStyle/>
        <a:p>
          <a:pPr>
            <a:lnSpc>
              <a:spcPct val="100000"/>
            </a:lnSpc>
            <a:defRPr b="1"/>
          </a:pPr>
          <a:r>
            <a:rPr lang="it-IT"/>
            <a:t>Le variabili globali non dovrebbero essere usate all’interno di funzioni</a:t>
          </a:r>
          <a:endParaRPr lang="en-US"/>
        </a:p>
      </dgm:t>
    </dgm:pt>
    <dgm:pt modelId="{92054B83-E6DB-472A-95F4-8E332647C0E0}" type="parTrans" cxnId="{A9553794-D4C0-485D-BDB1-FF420D4964A5}">
      <dgm:prSet/>
      <dgm:spPr/>
      <dgm:t>
        <a:bodyPr/>
        <a:lstStyle/>
        <a:p>
          <a:endParaRPr lang="en-US"/>
        </a:p>
      </dgm:t>
    </dgm:pt>
    <dgm:pt modelId="{8EC9A5BA-E22C-435A-9F59-D230E1CA52D4}" type="sibTrans" cxnId="{A9553794-D4C0-485D-BDB1-FF420D4964A5}">
      <dgm:prSet/>
      <dgm:spPr/>
      <dgm:t>
        <a:bodyPr/>
        <a:lstStyle/>
        <a:p>
          <a:endParaRPr lang="en-US"/>
        </a:p>
      </dgm:t>
    </dgm:pt>
    <dgm:pt modelId="{CDAD0824-3F48-4720-8E08-07007253813D}">
      <dgm:prSet/>
      <dgm:spPr/>
      <dgm:t>
        <a:bodyPr/>
        <a:lstStyle/>
        <a:p>
          <a:pPr>
            <a:lnSpc>
              <a:spcPct val="100000"/>
            </a:lnSpc>
          </a:pPr>
          <a:r>
            <a:rPr lang="it-IT"/>
            <a:t>Utilizzare i parametri </a:t>
          </a:r>
        </a:p>
        <a:p>
          <a:pPr>
            <a:lnSpc>
              <a:spcPct val="100000"/>
            </a:lnSpc>
          </a:pPr>
          <a:r>
            <a:rPr lang="it-IT"/>
            <a:t>per la comunicazione con l’esterno</a:t>
          </a:r>
          <a:endParaRPr lang="en-US" dirty="0"/>
        </a:p>
      </dgm:t>
    </dgm:pt>
    <dgm:pt modelId="{CDEBF470-7715-4967-9A74-361B662E6F92}" type="parTrans" cxnId="{7C7EF9C2-419C-40EC-9161-812B4FF00AD6}">
      <dgm:prSet/>
      <dgm:spPr/>
      <dgm:t>
        <a:bodyPr/>
        <a:lstStyle/>
        <a:p>
          <a:endParaRPr lang="en-US"/>
        </a:p>
      </dgm:t>
    </dgm:pt>
    <dgm:pt modelId="{326FEADD-97FB-41C5-AE27-00512846A676}" type="sibTrans" cxnId="{7C7EF9C2-419C-40EC-9161-812B4FF00AD6}">
      <dgm:prSet/>
      <dgm:spPr/>
      <dgm:t>
        <a:bodyPr/>
        <a:lstStyle/>
        <a:p>
          <a:endParaRPr lang="en-US"/>
        </a:p>
      </dgm:t>
    </dgm:pt>
    <dgm:pt modelId="{A6B06453-AA29-4A18-B4C2-D3ACC9A1A50A}">
      <dgm:prSet/>
      <dgm:spPr/>
      <dgm:t>
        <a:bodyPr/>
        <a:lstStyle/>
        <a:p>
          <a:pPr>
            <a:lnSpc>
              <a:spcPct val="100000"/>
            </a:lnSpc>
            <a:defRPr b="1"/>
          </a:pPr>
          <a:r>
            <a:rPr lang="it-IT"/>
            <a:t>Usare molte variabili globali</a:t>
          </a:r>
          <a:endParaRPr lang="en-US"/>
        </a:p>
      </dgm:t>
    </dgm:pt>
    <dgm:pt modelId="{CE932A88-ADA7-48D6-90D3-E7226832C834}" type="parTrans" cxnId="{9EF497C5-BB11-4672-A927-2EA05FBF431F}">
      <dgm:prSet/>
      <dgm:spPr/>
      <dgm:t>
        <a:bodyPr/>
        <a:lstStyle/>
        <a:p>
          <a:endParaRPr lang="en-US"/>
        </a:p>
      </dgm:t>
    </dgm:pt>
    <dgm:pt modelId="{EB190590-DCC8-41C4-B08C-145F501F3B7B}" type="sibTrans" cxnId="{9EF497C5-BB11-4672-A927-2EA05FBF431F}">
      <dgm:prSet/>
      <dgm:spPr/>
      <dgm:t>
        <a:bodyPr/>
        <a:lstStyle/>
        <a:p>
          <a:endParaRPr lang="en-US"/>
        </a:p>
      </dgm:t>
    </dgm:pt>
    <dgm:pt modelId="{9FAA2F06-5940-49A9-84AC-4D9C36E4A8F3}">
      <dgm:prSet/>
      <dgm:spPr/>
      <dgm:t>
        <a:bodyPr/>
        <a:lstStyle/>
        <a:p>
          <a:pPr>
            <a:lnSpc>
              <a:spcPct val="100000"/>
            </a:lnSpc>
          </a:pPr>
          <a:r>
            <a:rPr lang="it-IT"/>
            <a:t>complica la comprensione del codice</a:t>
          </a:r>
          <a:endParaRPr lang="en-US"/>
        </a:p>
      </dgm:t>
    </dgm:pt>
    <dgm:pt modelId="{8E2A087B-2064-4D9E-9D2E-5471D1632277}" type="parTrans" cxnId="{245CEE09-D0BD-46DB-8864-3B168D7A7EBE}">
      <dgm:prSet/>
      <dgm:spPr/>
      <dgm:t>
        <a:bodyPr/>
        <a:lstStyle/>
        <a:p>
          <a:endParaRPr lang="en-US"/>
        </a:p>
      </dgm:t>
    </dgm:pt>
    <dgm:pt modelId="{5A3D7360-CBAB-4879-8872-2D9DBAD95734}" type="sibTrans" cxnId="{245CEE09-D0BD-46DB-8864-3B168D7A7EBE}">
      <dgm:prSet/>
      <dgm:spPr/>
      <dgm:t>
        <a:bodyPr/>
        <a:lstStyle/>
        <a:p>
          <a:endParaRPr lang="en-US"/>
        </a:p>
      </dgm:t>
    </dgm:pt>
    <dgm:pt modelId="{6A93DF9D-8D3B-4CC8-B9A8-708981A821C8}">
      <dgm:prSet/>
      <dgm:spPr/>
      <dgm:t>
        <a:bodyPr/>
        <a:lstStyle/>
        <a:p>
          <a:pPr>
            <a:lnSpc>
              <a:spcPct val="100000"/>
            </a:lnSpc>
          </a:pPr>
          <a:r>
            <a:rPr lang="it-IT"/>
            <a:t>è spesso fonte di errori </a:t>
          </a:r>
          <a:endParaRPr lang="en-US"/>
        </a:p>
      </dgm:t>
    </dgm:pt>
    <dgm:pt modelId="{DDF190A0-29C1-4799-9CD0-797BF8C7EEFE}" type="parTrans" cxnId="{72BA84DD-643C-428E-ABDD-6A7F82934F63}">
      <dgm:prSet/>
      <dgm:spPr/>
      <dgm:t>
        <a:bodyPr/>
        <a:lstStyle/>
        <a:p>
          <a:endParaRPr lang="en-US"/>
        </a:p>
      </dgm:t>
    </dgm:pt>
    <dgm:pt modelId="{7DEFE710-2D9F-4C04-A037-AD3B56E17DEE}" type="sibTrans" cxnId="{72BA84DD-643C-428E-ABDD-6A7F82934F63}">
      <dgm:prSet/>
      <dgm:spPr/>
      <dgm:t>
        <a:bodyPr/>
        <a:lstStyle/>
        <a:p>
          <a:endParaRPr lang="en-US"/>
        </a:p>
      </dgm:t>
    </dgm:pt>
    <dgm:pt modelId="{C847D7A9-03C1-448D-95D0-A8EA301272BF}" type="pres">
      <dgm:prSet presAssocID="{06BAE02B-F075-4DC0-B44F-5D324AF1FFB1}" presName="root" presStyleCnt="0">
        <dgm:presLayoutVars>
          <dgm:dir/>
          <dgm:resizeHandles val="exact"/>
        </dgm:presLayoutVars>
      </dgm:prSet>
      <dgm:spPr/>
    </dgm:pt>
    <dgm:pt modelId="{3E41FABE-34F8-4110-97E2-45FAB375CDD8}" type="pres">
      <dgm:prSet presAssocID="{0F6F971B-0698-405D-9270-E5B4EF0AE3EB}" presName="compNode" presStyleCnt="0"/>
      <dgm:spPr/>
    </dgm:pt>
    <dgm:pt modelId="{C3C9B351-406E-497B-BC7A-261B907782E2}" type="pres">
      <dgm:prSet presAssocID="{0F6F971B-0698-405D-9270-E5B4EF0AE3E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egno di spunta"/>
        </a:ext>
      </dgm:extLst>
    </dgm:pt>
    <dgm:pt modelId="{5713AE8A-D9CA-4612-90C7-5313B62A40A6}" type="pres">
      <dgm:prSet presAssocID="{0F6F971B-0698-405D-9270-E5B4EF0AE3EB}" presName="iconSpace" presStyleCnt="0"/>
      <dgm:spPr/>
    </dgm:pt>
    <dgm:pt modelId="{7C35ED38-2FE6-47CF-98F3-6F027769F1D6}" type="pres">
      <dgm:prSet presAssocID="{0F6F971B-0698-405D-9270-E5B4EF0AE3EB}" presName="parTx" presStyleLbl="revTx" presStyleIdx="0" presStyleCnt="4">
        <dgm:presLayoutVars>
          <dgm:chMax val="0"/>
          <dgm:chPref val="0"/>
        </dgm:presLayoutVars>
      </dgm:prSet>
      <dgm:spPr/>
    </dgm:pt>
    <dgm:pt modelId="{13040DF8-15D2-4266-BEB2-8AC844FCD185}" type="pres">
      <dgm:prSet presAssocID="{0F6F971B-0698-405D-9270-E5B4EF0AE3EB}" presName="txSpace" presStyleCnt="0"/>
      <dgm:spPr/>
    </dgm:pt>
    <dgm:pt modelId="{6275860E-958A-4CE4-8ED5-9146398CF6B4}" type="pres">
      <dgm:prSet presAssocID="{0F6F971B-0698-405D-9270-E5B4EF0AE3EB}" presName="desTx" presStyleLbl="revTx" presStyleIdx="1" presStyleCnt="4">
        <dgm:presLayoutVars/>
      </dgm:prSet>
      <dgm:spPr/>
    </dgm:pt>
    <dgm:pt modelId="{9AB661BF-3706-4AB5-A1C5-6C92E77BE968}" type="pres">
      <dgm:prSet presAssocID="{8EC9A5BA-E22C-435A-9F59-D230E1CA52D4}" presName="sibTrans" presStyleCnt="0"/>
      <dgm:spPr/>
    </dgm:pt>
    <dgm:pt modelId="{0D550DE1-8FAD-4B77-8FB9-C2104410B2CB}" type="pres">
      <dgm:prSet presAssocID="{A6B06453-AA29-4A18-B4C2-D3ACC9A1A50A}" presName="compNode" presStyleCnt="0"/>
      <dgm:spPr/>
    </dgm:pt>
    <dgm:pt modelId="{D13603D2-2B79-40E7-ADD9-521ACDA082CB}" type="pres">
      <dgm:prSet presAssocID="{A6B06453-AA29-4A18-B4C2-D3ACC9A1A50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Avviso"/>
        </a:ext>
      </dgm:extLst>
    </dgm:pt>
    <dgm:pt modelId="{B6250EC5-D438-428D-BE6B-59DDF60D4D2D}" type="pres">
      <dgm:prSet presAssocID="{A6B06453-AA29-4A18-B4C2-D3ACC9A1A50A}" presName="iconSpace" presStyleCnt="0"/>
      <dgm:spPr/>
    </dgm:pt>
    <dgm:pt modelId="{A9B1EF16-6847-45C7-8B64-E891707DA207}" type="pres">
      <dgm:prSet presAssocID="{A6B06453-AA29-4A18-B4C2-D3ACC9A1A50A}" presName="parTx" presStyleLbl="revTx" presStyleIdx="2" presStyleCnt="4">
        <dgm:presLayoutVars>
          <dgm:chMax val="0"/>
          <dgm:chPref val="0"/>
        </dgm:presLayoutVars>
      </dgm:prSet>
      <dgm:spPr/>
    </dgm:pt>
    <dgm:pt modelId="{50AD7B8B-2D22-4D51-90A1-06EEE070561F}" type="pres">
      <dgm:prSet presAssocID="{A6B06453-AA29-4A18-B4C2-D3ACC9A1A50A}" presName="txSpace" presStyleCnt="0"/>
      <dgm:spPr/>
    </dgm:pt>
    <dgm:pt modelId="{DFB6FCC1-758E-4DB8-AA78-3401158A6F6F}" type="pres">
      <dgm:prSet presAssocID="{A6B06453-AA29-4A18-B4C2-D3ACC9A1A50A}" presName="desTx" presStyleLbl="revTx" presStyleIdx="3" presStyleCnt="4">
        <dgm:presLayoutVars/>
      </dgm:prSet>
      <dgm:spPr/>
    </dgm:pt>
  </dgm:ptLst>
  <dgm:cxnLst>
    <dgm:cxn modelId="{1A37B705-029C-4961-BAE4-FAC08186D3D5}" type="presOf" srcId="{6A93DF9D-8D3B-4CC8-B9A8-708981A821C8}" destId="{DFB6FCC1-758E-4DB8-AA78-3401158A6F6F}" srcOrd="0" destOrd="1" presId="urn:microsoft.com/office/officeart/2018/2/layout/IconLabelDescriptionList"/>
    <dgm:cxn modelId="{245CEE09-D0BD-46DB-8864-3B168D7A7EBE}" srcId="{A6B06453-AA29-4A18-B4C2-D3ACC9A1A50A}" destId="{9FAA2F06-5940-49A9-84AC-4D9C36E4A8F3}" srcOrd="0" destOrd="0" parTransId="{8E2A087B-2064-4D9E-9D2E-5471D1632277}" sibTransId="{5A3D7360-CBAB-4879-8872-2D9DBAD95734}"/>
    <dgm:cxn modelId="{754CAD27-92A7-4EC1-BA0E-81A23E619BF3}" type="presOf" srcId="{9FAA2F06-5940-49A9-84AC-4D9C36E4A8F3}" destId="{DFB6FCC1-758E-4DB8-AA78-3401158A6F6F}" srcOrd="0" destOrd="0" presId="urn:microsoft.com/office/officeart/2018/2/layout/IconLabelDescriptionList"/>
    <dgm:cxn modelId="{AFE94590-D462-44A5-B2D1-B934C5EDE6EB}" type="presOf" srcId="{06BAE02B-F075-4DC0-B44F-5D324AF1FFB1}" destId="{C847D7A9-03C1-448D-95D0-A8EA301272BF}" srcOrd="0" destOrd="0" presId="urn:microsoft.com/office/officeart/2018/2/layout/IconLabelDescriptionList"/>
    <dgm:cxn modelId="{A9553794-D4C0-485D-BDB1-FF420D4964A5}" srcId="{06BAE02B-F075-4DC0-B44F-5D324AF1FFB1}" destId="{0F6F971B-0698-405D-9270-E5B4EF0AE3EB}" srcOrd="0" destOrd="0" parTransId="{92054B83-E6DB-472A-95F4-8E332647C0E0}" sibTransId="{8EC9A5BA-E22C-435A-9F59-D230E1CA52D4}"/>
    <dgm:cxn modelId="{8F084099-F6BF-493A-B024-5C2E633B1F2A}" type="presOf" srcId="{0F6F971B-0698-405D-9270-E5B4EF0AE3EB}" destId="{7C35ED38-2FE6-47CF-98F3-6F027769F1D6}" srcOrd="0" destOrd="0" presId="urn:microsoft.com/office/officeart/2018/2/layout/IconLabelDescriptionList"/>
    <dgm:cxn modelId="{7C7EF9C2-419C-40EC-9161-812B4FF00AD6}" srcId="{0F6F971B-0698-405D-9270-E5B4EF0AE3EB}" destId="{CDAD0824-3F48-4720-8E08-07007253813D}" srcOrd="0" destOrd="0" parTransId="{CDEBF470-7715-4967-9A74-361B662E6F92}" sibTransId="{326FEADD-97FB-41C5-AE27-00512846A676}"/>
    <dgm:cxn modelId="{9EF497C5-BB11-4672-A927-2EA05FBF431F}" srcId="{06BAE02B-F075-4DC0-B44F-5D324AF1FFB1}" destId="{A6B06453-AA29-4A18-B4C2-D3ACC9A1A50A}" srcOrd="1" destOrd="0" parTransId="{CE932A88-ADA7-48D6-90D3-E7226832C834}" sibTransId="{EB190590-DCC8-41C4-B08C-145F501F3B7B}"/>
    <dgm:cxn modelId="{72BA84DD-643C-428E-ABDD-6A7F82934F63}" srcId="{A6B06453-AA29-4A18-B4C2-D3ACC9A1A50A}" destId="{6A93DF9D-8D3B-4CC8-B9A8-708981A821C8}" srcOrd="1" destOrd="0" parTransId="{DDF190A0-29C1-4799-9CD0-797BF8C7EEFE}" sibTransId="{7DEFE710-2D9F-4C04-A037-AD3B56E17DEE}"/>
    <dgm:cxn modelId="{86A679E8-257B-4733-B482-CA134EF5C9E1}" type="presOf" srcId="{A6B06453-AA29-4A18-B4C2-D3ACC9A1A50A}" destId="{A9B1EF16-6847-45C7-8B64-E891707DA207}" srcOrd="0" destOrd="0" presId="urn:microsoft.com/office/officeart/2018/2/layout/IconLabelDescriptionList"/>
    <dgm:cxn modelId="{C31788F2-4B46-4055-B410-5570EBA02035}" type="presOf" srcId="{CDAD0824-3F48-4720-8E08-07007253813D}" destId="{6275860E-958A-4CE4-8ED5-9146398CF6B4}" srcOrd="0" destOrd="0" presId="urn:microsoft.com/office/officeart/2018/2/layout/IconLabelDescriptionList"/>
    <dgm:cxn modelId="{05D4ABB6-C012-4178-AA42-FA95B9AB1555}" type="presParOf" srcId="{C847D7A9-03C1-448D-95D0-A8EA301272BF}" destId="{3E41FABE-34F8-4110-97E2-45FAB375CDD8}" srcOrd="0" destOrd="0" presId="urn:microsoft.com/office/officeart/2018/2/layout/IconLabelDescriptionList"/>
    <dgm:cxn modelId="{7E300D6E-4B2C-4ED8-BAC4-B69D8635153D}" type="presParOf" srcId="{3E41FABE-34F8-4110-97E2-45FAB375CDD8}" destId="{C3C9B351-406E-497B-BC7A-261B907782E2}" srcOrd="0" destOrd="0" presId="urn:microsoft.com/office/officeart/2018/2/layout/IconLabelDescriptionList"/>
    <dgm:cxn modelId="{04427957-31B5-4AEE-A9B6-6B7E33C260D5}" type="presParOf" srcId="{3E41FABE-34F8-4110-97E2-45FAB375CDD8}" destId="{5713AE8A-D9CA-4612-90C7-5313B62A40A6}" srcOrd="1" destOrd="0" presId="urn:microsoft.com/office/officeart/2018/2/layout/IconLabelDescriptionList"/>
    <dgm:cxn modelId="{8EDD921B-0C9B-46C3-943C-11A065EE6DB8}" type="presParOf" srcId="{3E41FABE-34F8-4110-97E2-45FAB375CDD8}" destId="{7C35ED38-2FE6-47CF-98F3-6F027769F1D6}" srcOrd="2" destOrd="0" presId="urn:microsoft.com/office/officeart/2018/2/layout/IconLabelDescriptionList"/>
    <dgm:cxn modelId="{C5C29285-0423-4BF9-A424-294DD61CD2A2}" type="presParOf" srcId="{3E41FABE-34F8-4110-97E2-45FAB375CDD8}" destId="{13040DF8-15D2-4266-BEB2-8AC844FCD185}" srcOrd="3" destOrd="0" presId="urn:microsoft.com/office/officeart/2018/2/layout/IconLabelDescriptionList"/>
    <dgm:cxn modelId="{19806C58-169A-4C13-AC9B-7F5B3A7D3B55}" type="presParOf" srcId="{3E41FABE-34F8-4110-97E2-45FAB375CDD8}" destId="{6275860E-958A-4CE4-8ED5-9146398CF6B4}" srcOrd="4" destOrd="0" presId="urn:microsoft.com/office/officeart/2018/2/layout/IconLabelDescriptionList"/>
    <dgm:cxn modelId="{7BBD016B-E1BE-43B3-B329-95E45389636C}" type="presParOf" srcId="{C847D7A9-03C1-448D-95D0-A8EA301272BF}" destId="{9AB661BF-3706-4AB5-A1C5-6C92E77BE968}" srcOrd="1" destOrd="0" presId="urn:microsoft.com/office/officeart/2018/2/layout/IconLabelDescriptionList"/>
    <dgm:cxn modelId="{B83BE7CC-7501-49B8-A9AF-EBBB15D6730E}" type="presParOf" srcId="{C847D7A9-03C1-448D-95D0-A8EA301272BF}" destId="{0D550DE1-8FAD-4B77-8FB9-C2104410B2CB}" srcOrd="2" destOrd="0" presId="urn:microsoft.com/office/officeart/2018/2/layout/IconLabelDescriptionList"/>
    <dgm:cxn modelId="{904BA847-0107-419A-8955-C62E03514F45}" type="presParOf" srcId="{0D550DE1-8FAD-4B77-8FB9-C2104410B2CB}" destId="{D13603D2-2B79-40E7-ADD9-521ACDA082CB}" srcOrd="0" destOrd="0" presId="urn:microsoft.com/office/officeart/2018/2/layout/IconLabelDescriptionList"/>
    <dgm:cxn modelId="{1F11BBB2-60E2-4705-81FA-FD2D2A30889F}" type="presParOf" srcId="{0D550DE1-8FAD-4B77-8FB9-C2104410B2CB}" destId="{B6250EC5-D438-428D-BE6B-59DDF60D4D2D}" srcOrd="1" destOrd="0" presId="urn:microsoft.com/office/officeart/2018/2/layout/IconLabelDescriptionList"/>
    <dgm:cxn modelId="{1CC7A6EB-70DE-4409-9AA4-D3778D88C260}" type="presParOf" srcId="{0D550DE1-8FAD-4B77-8FB9-C2104410B2CB}" destId="{A9B1EF16-6847-45C7-8B64-E891707DA207}" srcOrd="2" destOrd="0" presId="urn:microsoft.com/office/officeart/2018/2/layout/IconLabelDescriptionList"/>
    <dgm:cxn modelId="{E69342A9-4077-4B50-957F-2EA394AE1A4A}" type="presParOf" srcId="{0D550DE1-8FAD-4B77-8FB9-C2104410B2CB}" destId="{50AD7B8B-2D22-4D51-90A1-06EEE070561F}" srcOrd="3" destOrd="0" presId="urn:microsoft.com/office/officeart/2018/2/layout/IconLabelDescriptionList"/>
    <dgm:cxn modelId="{D940F750-1897-4DFE-8E23-DBBE5288BF1A}" type="presParOf" srcId="{0D550DE1-8FAD-4B77-8FB9-C2104410B2CB}" destId="{DFB6FCC1-758E-4DB8-AA78-3401158A6F6F}"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7.xml><?xml version="1.0" encoding="utf-8"?>
<dgm:dataModel xmlns:dgm="http://schemas.openxmlformats.org/drawingml/2006/diagram" xmlns:a="http://schemas.openxmlformats.org/drawingml/2006/main">
  <dgm:ptLst>
    <dgm:pt modelId="{3D8D07A5-E966-4924-8629-549F970EF1FF}"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1C77E09E-1D40-4DA0-8284-371FCBCBA9C6}">
      <dgm:prSet/>
      <dgm:spPr/>
      <dgm:t>
        <a:bodyPr/>
        <a:lstStyle/>
        <a:p>
          <a:r>
            <a:rPr lang="en-US"/>
            <a:t>Sono funzioni che richiamano se stesse</a:t>
          </a:r>
        </a:p>
      </dgm:t>
    </dgm:pt>
    <dgm:pt modelId="{D30506E8-EE60-49A3-8104-C4FBE9D26AF1}" type="parTrans" cxnId="{2CDEB580-220C-4F37-A15F-53346C9C727B}">
      <dgm:prSet/>
      <dgm:spPr/>
      <dgm:t>
        <a:bodyPr/>
        <a:lstStyle/>
        <a:p>
          <a:endParaRPr lang="en-US"/>
        </a:p>
      </dgm:t>
    </dgm:pt>
    <dgm:pt modelId="{4BD2ED87-6798-4A7C-838A-9B725DDB9AB0}" type="sibTrans" cxnId="{2CDEB580-220C-4F37-A15F-53346C9C727B}">
      <dgm:prSet/>
      <dgm:spPr/>
      <dgm:t>
        <a:bodyPr/>
        <a:lstStyle/>
        <a:p>
          <a:endParaRPr lang="en-US"/>
        </a:p>
      </dgm:t>
    </dgm:pt>
    <dgm:pt modelId="{2A0676CA-B32D-4BDE-B313-8C2240F9013D}">
      <dgm:prSet/>
      <dgm:spPr/>
      <dgm:t>
        <a:bodyPr/>
        <a:lstStyle/>
        <a:p>
          <a:r>
            <a:rPr lang="it-IT"/>
            <a:t>Devono essere progettate in maniera tale che:</a:t>
          </a:r>
        </a:p>
      </dgm:t>
    </dgm:pt>
    <dgm:pt modelId="{A7D6FF3C-82F1-45B4-AD46-F27C35BDC03B}" type="parTrans" cxnId="{63F7E68C-4116-4B54-8286-54A4CCEE7CE9}">
      <dgm:prSet/>
      <dgm:spPr/>
      <dgm:t>
        <a:bodyPr/>
        <a:lstStyle/>
        <a:p>
          <a:endParaRPr lang="en-US"/>
        </a:p>
      </dgm:t>
    </dgm:pt>
    <dgm:pt modelId="{1D96FB50-6E48-41F5-8747-7AFEF124384C}" type="sibTrans" cxnId="{63F7E68C-4116-4B54-8286-54A4CCEE7CE9}">
      <dgm:prSet/>
      <dgm:spPr/>
      <dgm:t>
        <a:bodyPr/>
        <a:lstStyle/>
        <a:p>
          <a:endParaRPr lang="en-US"/>
        </a:p>
      </dgm:t>
    </dgm:pt>
    <dgm:pt modelId="{6EBD6E45-BBCB-4354-83B1-DD307B5DAA30}">
      <dgm:prSet/>
      <dgm:spPr/>
      <dgm:t>
        <a:bodyPr/>
        <a:lstStyle/>
        <a:p>
          <a:r>
            <a:rPr lang="it-IT" kern="1200"/>
            <a:t>alcuni casi speciali più semplici siano risolti direttamente (casi base)</a:t>
          </a:r>
        </a:p>
      </dgm:t>
    </dgm:pt>
    <dgm:pt modelId="{D0676C96-8602-4CE5-8E9B-4157A1D432C6}" type="parTrans" cxnId="{79F03127-2788-461A-9542-17456463F933}">
      <dgm:prSet/>
      <dgm:spPr/>
      <dgm:t>
        <a:bodyPr/>
        <a:lstStyle/>
        <a:p>
          <a:endParaRPr lang="en-US"/>
        </a:p>
      </dgm:t>
    </dgm:pt>
    <dgm:pt modelId="{C57E46DC-54DB-4F1D-A286-322BB8205B7B}" type="sibTrans" cxnId="{79F03127-2788-461A-9542-17456463F933}">
      <dgm:prSet/>
      <dgm:spPr/>
      <dgm:t>
        <a:bodyPr/>
        <a:lstStyle/>
        <a:p>
          <a:endParaRPr lang="en-US"/>
        </a:p>
      </dgm:t>
    </dgm:pt>
    <dgm:pt modelId="{B2271B3C-15B4-455C-A17B-8439027B2E58}">
      <dgm:prSet/>
      <dgm:spPr/>
      <dgm:t>
        <a:bodyPr/>
        <a:lstStyle/>
        <a:p>
          <a:r>
            <a:rPr lang="it-IT" kern="1200"/>
            <a:t>ogni invocazione ricorsiva semplifica in qualche modo l'elaborazione,ossia:</a:t>
          </a:r>
        </a:p>
      </dgm:t>
    </dgm:pt>
    <dgm:pt modelId="{604210E6-16DC-4238-9057-73C8CB9B66DF}" type="parTrans" cxnId="{8BA5764E-3DDD-4C36-9602-7094D1A1BF57}">
      <dgm:prSet/>
      <dgm:spPr/>
      <dgm:t>
        <a:bodyPr/>
        <a:lstStyle/>
        <a:p>
          <a:endParaRPr lang="en-US"/>
        </a:p>
      </dgm:t>
    </dgm:pt>
    <dgm:pt modelId="{06CC104B-3C69-496F-84B7-63C2F7C087B5}" type="sibTrans" cxnId="{8BA5764E-3DDD-4C36-9602-7094D1A1BF57}">
      <dgm:prSet/>
      <dgm:spPr/>
      <dgm:t>
        <a:bodyPr/>
        <a:lstStyle/>
        <a:p>
          <a:endParaRPr lang="en-US"/>
        </a:p>
      </dgm:t>
    </dgm:pt>
    <dgm:pt modelId="{0AB7D49D-BE08-4B14-9418-917ED84CD176}">
      <dgm:prSet/>
      <dgm:spPr/>
      <dgm:t>
        <a:bodyPr/>
        <a:lstStyle/>
        <a:p>
          <a:r>
            <a:rPr lang="it-IT" dirty="0"/>
            <a:t>Attenzione: una cattiva progettazione può portare ad una </a:t>
          </a:r>
          <a:r>
            <a:rPr lang="it-IT" dirty="0" err="1"/>
            <a:t>ricorsione</a:t>
          </a:r>
          <a:r>
            <a:rPr lang="it-IT" dirty="0"/>
            <a:t> infinita</a:t>
          </a:r>
        </a:p>
      </dgm:t>
    </dgm:pt>
    <dgm:pt modelId="{4E7B5B1A-E3ED-4681-BE48-8B707EBC4AA2}" type="parTrans" cxnId="{856353D7-252F-478B-AD5B-6DACCE102F13}">
      <dgm:prSet/>
      <dgm:spPr/>
      <dgm:t>
        <a:bodyPr/>
        <a:lstStyle/>
        <a:p>
          <a:endParaRPr lang="en-US"/>
        </a:p>
      </dgm:t>
    </dgm:pt>
    <dgm:pt modelId="{57878AAB-EF16-4B39-97C9-7AE911564340}" type="sibTrans" cxnId="{856353D7-252F-478B-AD5B-6DACCE102F13}">
      <dgm:prSet/>
      <dgm:spPr/>
      <dgm:t>
        <a:bodyPr/>
        <a:lstStyle/>
        <a:p>
          <a:endParaRPr lang="en-US"/>
        </a:p>
      </dgm:t>
    </dgm:pt>
    <dgm:pt modelId="{B98481DC-4BFB-488F-AFE4-321207097F14}">
      <dgm:prSet/>
      <dgm:spPr/>
      <dgm:t>
        <a:bodyPr/>
        <a:lstStyle/>
        <a:p>
          <a:r>
            <a:rPr lang="it-IT" b="1" i="1" kern="1200" dirty="0"/>
            <a:t>risolve un sotto-problema più </a:t>
          </a:r>
          <a:r>
            <a:rPr lang="it-IT" b="1" i="1" kern="1200" dirty="0">
              <a:latin typeface="Calibri" panose="020F0502020204030204"/>
              <a:ea typeface="+mn-ea"/>
              <a:cs typeface="+mn-cs"/>
            </a:rPr>
            <a:t>semplice</a:t>
          </a:r>
        </a:p>
      </dgm:t>
    </dgm:pt>
    <dgm:pt modelId="{6412F52F-CC8B-42D5-A9AC-C596DFCA39A8}" type="parTrans" cxnId="{D806B897-1FBA-4856-94CB-D99379E9E2FB}">
      <dgm:prSet/>
      <dgm:spPr/>
      <dgm:t>
        <a:bodyPr/>
        <a:lstStyle/>
        <a:p>
          <a:endParaRPr lang="it-IT"/>
        </a:p>
      </dgm:t>
    </dgm:pt>
    <dgm:pt modelId="{4CD4840A-39B9-4F10-8587-7D6D7504ABDD}" type="sibTrans" cxnId="{D806B897-1FBA-4856-94CB-D99379E9E2FB}">
      <dgm:prSet/>
      <dgm:spPr/>
    </dgm:pt>
    <dgm:pt modelId="{1738B387-3E9E-41E0-BF87-9D0A7FD6F890}">
      <dgm:prSet/>
      <dgm:spPr/>
      <dgm:t>
        <a:bodyPr/>
        <a:lstStyle/>
        <a:p>
          <a:r>
            <a:rPr lang="it-IT" b="1" i="1" kern="1200" dirty="0">
              <a:latin typeface="Calibri" panose="020F0502020204030204"/>
              <a:ea typeface="+mn-ea"/>
              <a:cs typeface="+mn-cs"/>
            </a:rPr>
            <a:t>si avvicina sempre di più a un caso base</a:t>
          </a:r>
        </a:p>
      </dgm:t>
    </dgm:pt>
    <dgm:pt modelId="{CFF31C3C-8CD4-47CA-81FF-278EC73DC2B2}" type="parTrans" cxnId="{A040F403-FFD3-4CF4-9AA8-260DA476BE4E}">
      <dgm:prSet/>
      <dgm:spPr/>
      <dgm:t>
        <a:bodyPr/>
        <a:lstStyle/>
        <a:p>
          <a:endParaRPr lang="it-IT"/>
        </a:p>
      </dgm:t>
    </dgm:pt>
    <dgm:pt modelId="{D96ACAF4-5C61-48C9-95A6-052F21058007}" type="sibTrans" cxnId="{A040F403-FFD3-4CF4-9AA8-260DA476BE4E}">
      <dgm:prSet/>
      <dgm:spPr/>
    </dgm:pt>
    <dgm:pt modelId="{A490C922-2650-474C-9CDE-277FEB49C283}" type="pres">
      <dgm:prSet presAssocID="{3D8D07A5-E966-4924-8629-549F970EF1FF}" presName="linear" presStyleCnt="0">
        <dgm:presLayoutVars>
          <dgm:animLvl val="lvl"/>
          <dgm:resizeHandles val="exact"/>
        </dgm:presLayoutVars>
      </dgm:prSet>
      <dgm:spPr/>
    </dgm:pt>
    <dgm:pt modelId="{CC595C27-D86D-4CDA-8BDE-9778FB7CE4BF}" type="pres">
      <dgm:prSet presAssocID="{1C77E09E-1D40-4DA0-8284-371FCBCBA9C6}" presName="parentText" presStyleLbl="node1" presStyleIdx="0" presStyleCnt="3">
        <dgm:presLayoutVars>
          <dgm:chMax val="0"/>
          <dgm:bulletEnabled val="1"/>
        </dgm:presLayoutVars>
      </dgm:prSet>
      <dgm:spPr/>
    </dgm:pt>
    <dgm:pt modelId="{2D21B802-0152-4035-B76F-C1F88C1A488B}" type="pres">
      <dgm:prSet presAssocID="{4BD2ED87-6798-4A7C-838A-9B725DDB9AB0}" presName="spacer" presStyleCnt="0"/>
      <dgm:spPr/>
    </dgm:pt>
    <dgm:pt modelId="{B7564790-5898-4E5B-BA36-5F37C86D1147}" type="pres">
      <dgm:prSet presAssocID="{2A0676CA-B32D-4BDE-B313-8C2240F9013D}" presName="parentText" presStyleLbl="node1" presStyleIdx="1" presStyleCnt="3">
        <dgm:presLayoutVars>
          <dgm:chMax val="0"/>
          <dgm:bulletEnabled val="1"/>
        </dgm:presLayoutVars>
      </dgm:prSet>
      <dgm:spPr/>
    </dgm:pt>
    <dgm:pt modelId="{7C1B1569-24FA-4878-B429-17A1B0FE67A0}" type="pres">
      <dgm:prSet presAssocID="{2A0676CA-B32D-4BDE-B313-8C2240F9013D}" presName="childText" presStyleLbl="revTx" presStyleIdx="0" presStyleCnt="1">
        <dgm:presLayoutVars>
          <dgm:bulletEnabled val="1"/>
        </dgm:presLayoutVars>
      </dgm:prSet>
      <dgm:spPr/>
    </dgm:pt>
    <dgm:pt modelId="{FBAA4203-C1FC-4DCC-A606-A9F4566F3D81}" type="pres">
      <dgm:prSet presAssocID="{0AB7D49D-BE08-4B14-9418-917ED84CD176}" presName="parentText" presStyleLbl="node1" presStyleIdx="2" presStyleCnt="3">
        <dgm:presLayoutVars>
          <dgm:chMax val="0"/>
          <dgm:bulletEnabled val="1"/>
        </dgm:presLayoutVars>
      </dgm:prSet>
      <dgm:spPr/>
    </dgm:pt>
  </dgm:ptLst>
  <dgm:cxnLst>
    <dgm:cxn modelId="{A040F403-FFD3-4CF4-9AA8-260DA476BE4E}" srcId="{B2271B3C-15B4-455C-A17B-8439027B2E58}" destId="{1738B387-3E9E-41E0-BF87-9D0A7FD6F890}" srcOrd="1" destOrd="0" parTransId="{CFF31C3C-8CD4-47CA-81FF-278EC73DC2B2}" sibTransId="{D96ACAF4-5C61-48C9-95A6-052F21058007}"/>
    <dgm:cxn modelId="{79F03127-2788-461A-9542-17456463F933}" srcId="{2A0676CA-B32D-4BDE-B313-8C2240F9013D}" destId="{6EBD6E45-BBCB-4354-83B1-DD307B5DAA30}" srcOrd="0" destOrd="0" parTransId="{D0676C96-8602-4CE5-8E9B-4157A1D432C6}" sibTransId="{C57E46DC-54DB-4F1D-A286-322BB8205B7B}"/>
    <dgm:cxn modelId="{A44C5041-E73E-4A0C-A92B-F1A1F43391CE}" type="presOf" srcId="{B2271B3C-15B4-455C-A17B-8439027B2E58}" destId="{7C1B1569-24FA-4878-B429-17A1B0FE67A0}" srcOrd="0" destOrd="1" presId="urn:microsoft.com/office/officeart/2005/8/layout/vList2"/>
    <dgm:cxn modelId="{AD60076A-65A1-4A30-9DB7-C5DACD9FA8D3}" type="presOf" srcId="{B98481DC-4BFB-488F-AFE4-321207097F14}" destId="{7C1B1569-24FA-4878-B429-17A1B0FE67A0}" srcOrd="0" destOrd="2" presId="urn:microsoft.com/office/officeart/2005/8/layout/vList2"/>
    <dgm:cxn modelId="{8BA5764E-3DDD-4C36-9602-7094D1A1BF57}" srcId="{2A0676CA-B32D-4BDE-B313-8C2240F9013D}" destId="{B2271B3C-15B4-455C-A17B-8439027B2E58}" srcOrd="1" destOrd="0" parTransId="{604210E6-16DC-4238-9057-73C8CB9B66DF}" sibTransId="{06CC104B-3C69-496F-84B7-63C2F7C087B5}"/>
    <dgm:cxn modelId="{AC9A7170-425D-4D75-9264-AFEA9865C17C}" type="presOf" srcId="{2A0676CA-B32D-4BDE-B313-8C2240F9013D}" destId="{B7564790-5898-4E5B-BA36-5F37C86D1147}" srcOrd="0" destOrd="0" presId="urn:microsoft.com/office/officeart/2005/8/layout/vList2"/>
    <dgm:cxn modelId="{F4748375-0D09-4B41-8165-82A9ED6B15AC}" type="presOf" srcId="{1C77E09E-1D40-4DA0-8284-371FCBCBA9C6}" destId="{CC595C27-D86D-4CDA-8BDE-9778FB7CE4BF}" srcOrd="0" destOrd="0" presId="urn:microsoft.com/office/officeart/2005/8/layout/vList2"/>
    <dgm:cxn modelId="{2CDEB580-220C-4F37-A15F-53346C9C727B}" srcId="{3D8D07A5-E966-4924-8629-549F970EF1FF}" destId="{1C77E09E-1D40-4DA0-8284-371FCBCBA9C6}" srcOrd="0" destOrd="0" parTransId="{D30506E8-EE60-49A3-8104-C4FBE9D26AF1}" sibTransId="{4BD2ED87-6798-4A7C-838A-9B725DDB9AB0}"/>
    <dgm:cxn modelId="{63F7E68C-4116-4B54-8286-54A4CCEE7CE9}" srcId="{3D8D07A5-E966-4924-8629-549F970EF1FF}" destId="{2A0676CA-B32D-4BDE-B313-8C2240F9013D}" srcOrd="1" destOrd="0" parTransId="{A7D6FF3C-82F1-45B4-AD46-F27C35BDC03B}" sibTransId="{1D96FB50-6E48-41F5-8747-7AFEF124384C}"/>
    <dgm:cxn modelId="{D806B897-1FBA-4856-94CB-D99379E9E2FB}" srcId="{B2271B3C-15B4-455C-A17B-8439027B2E58}" destId="{B98481DC-4BFB-488F-AFE4-321207097F14}" srcOrd="0" destOrd="0" parTransId="{6412F52F-CC8B-42D5-A9AC-C596DFCA39A8}" sibTransId="{4CD4840A-39B9-4F10-8587-7D6D7504ABDD}"/>
    <dgm:cxn modelId="{7D5F91BC-E4E7-49E4-A142-55471A37D108}" type="presOf" srcId="{0AB7D49D-BE08-4B14-9418-917ED84CD176}" destId="{FBAA4203-C1FC-4DCC-A606-A9F4566F3D81}" srcOrd="0" destOrd="0" presId="urn:microsoft.com/office/officeart/2005/8/layout/vList2"/>
    <dgm:cxn modelId="{744B40D0-2F25-49E7-B1A1-E9D42D0EEFF7}" type="presOf" srcId="{1738B387-3E9E-41E0-BF87-9D0A7FD6F890}" destId="{7C1B1569-24FA-4878-B429-17A1B0FE67A0}" srcOrd="0" destOrd="3" presId="urn:microsoft.com/office/officeart/2005/8/layout/vList2"/>
    <dgm:cxn modelId="{856353D7-252F-478B-AD5B-6DACCE102F13}" srcId="{3D8D07A5-E966-4924-8629-549F970EF1FF}" destId="{0AB7D49D-BE08-4B14-9418-917ED84CD176}" srcOrd="2" destOrd="0" parTransId="{4E7B5B1A-E3ED-4681-BE48-8B707EBC4AA2}" sibTransId="{57878AAB-EF16-4B39-97C9-7AE911564340}"/>
    <dgm:cxn modelId="{96D573E9-97B6-4A5D-B285-417362731AFE}" type="presOf" srcId="{6EBD6E45-BBCB-4354-83B1-DD307B5DAA30}" destId="{7C1B1569-24FA-4878-B429-17A1B0FE67A0}" srcOrd="0" destOrd="0" presId="urn:microsoft.com/office/officeart/2005/8/layout/vList2"/>
    <dgm:cxn modelId="{932AD6ED-E56C-4812-8092-B95CADF9374C}" type="presOf" srcId="{3D8D07A5-E966-4924-8629-549F970EF1FF}" destId="{A490C922-2650-474C-9CDE-277FEB49C283}" srcOrd="0" destOrd="0" presId="urn:microsoft.com/office/officeart/2005/8/layout/vList2"/>
    <dgm:cxn modelId="{0E0E94AD-0910-4485-9C4A-67EAA2696786}" type="presParOf" srcId="{A490C922-2650-474C-9CDE-277FEB49C283}" destId="{CC595C27-D86D-4CDA-8BDE-9778FB7CE4BF}" srcOrd="0" destOrd="0" presId="urn:microsoft.com/office/officeart/2005/8/layout/vList2"/>
    <dgm:cxn modelId="{7D7CFF63-57B8-4528-9B00-13A200089181}" type="presParOf" srcId="{A490C922-2650-474C-9CDE-277FEB49C283}" destId="{2D21B802-0152-4035-B76F-C1F88C1A488B}" srcOrd="1" destOrd="0" presId="urn:microsoft.com/office/officeart/2005/8/layout/vList2"/>
    <dgm:cxn modelId="{2C9909E1-87B3-47D5-B025-586CEDCDB9E6}" type="presParOf" srcId="{A490C922-2650-474C-9CDE-277FEB49C283}" destId="{B7564790-5898-4E5B-BA36-5F37C86D1147}" srcOrd="2" destOrd="0" presId="urn:microsoft.com/office/officeart/2005/8/layout/vList2"/>
    <dgm:cxn modelId="{5BBDBC8E-73CB-441F-BDF9-11588F3325DE}" type="presParOf" srcId="{A490C922-2650-474C-9CDE-277FEB49C283}" destId="{7C1B1569-24FA-4878-B429-17A1B0FE67A0}" srcOrd="3" destOrd="0" presId="urn:microsoft.com/office/officeart/2005/8/layout/vList2"/>
    <dgm:cxn modelId="{FD5CFDFD-51AF-46FA-827B-00168698A0C9}" type="presParOf" srcId="{A490C922-2650-474C-9CDE-277FEB49C283}" destId="{FBAA4203-C1FC-4DCC-A606-A9F4566F3D81}"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90C25D-B914-4466-89AB-9A284BDEAC39}">
      <dsp:nvSpPr>
        <dsp:cNvPr id="0" name=""/>
        <dsp:cNvSpPr/>
      </dsp:nvSpPr>
      <dsp:spPr>
        <a:xfrm>
          <a:off x="0" y="62418"/>
          <a:ext cx="9923585" cy="795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it-IT" sz="2000" kern="1200" dirty="0"/>
            <a:t>Sono espressioni </a:t>
          </a:r>
          <a:r>
            <a:rPr lang="it-IT" sz="2000" b="1" kern="1200" dirty="0">
              <a:solidFill>
                <a:srgbClr val="FFC000"/>
              </a:solidFill>
            </a:rPr>
            <a:t>booleane</a:t>
          </a:r>
          <a:r>
            <a:rPr lang="it-IT" sz="2000" kern="1200" dirty="0"/>
            <a:t>, ossia espressioni il cui risultato può essere vero o falso (valore di verità)</a:t>
          </a:r>
          <a:endParaRPr lang="en-US" sz="2000" kern="1200" dirty="0"/>
        </a:p>
      </dsp:txBody>
      <dsp:txXfrm>
        <a:off x="38838" y="101256"/>
        <a:ext cx="9845909" cy="717924"/>
      </dsp:txXfrm>
    </dsp:sp>
    <dsp:sp modelId="{E60F26D1-8ECD-4400-AC55-67DC27BAF448}">
      <dsp:nvSpPr>
        <dsp:cNvPr id="0" name=""/>
        <dsp:cNvSpPr/>
      </dsp:nvSpPr>
      <dsp:spPr>
        <a:xfrm>
          <a:off x="0" y="915618"/>
          <a:ext cx="9923585" cy="795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it-IT" sz="2000" kern="1200"/>
            <a:t>Spesso richiedono di confrontare valori tramite operatori relazionali</a:t>
          </a:r>
          <a:endParaRPr lang="en-US" sz="2000" kern="1200"/>
        </a:p>
      </dsp:txBody>
      <dsp:txXfrm>
        <a:off x="38838" y="954456"/>
        <a:ext cx="9845909" cy="717924"/>
      </dsp:txXfrm>
    </dsp:sp>
    <dsp:sp modelId="{7FBFE0F4-B562-4D4C-A435-97872A216032}">
      <dsp:nvSpPr>
        <dsp:cNvPr id="0" name=""/>
        <dsp:cNvSpPr/>
      </dsp:nvSpPr>
      <dsp:spPr>
        <a:xfrm>
          <a:off x="0" y="1711218"/>
          <a:ext cx="9923585" cy="165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5074"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it-IT" sz="1600" kern="1200" dirty="0"/>
            <a:t>A &gt; B		operatore maggiore </a:t>
          </a:r>
          <a:endParaRPr lang="en-US" sz="1600" kern="1200" dirty="0"/>
        </a:p>
        <a:p>
          <a:pPr marL="171450" lvl="1" indent="-171450" algn="l" defTabSz="711200">
            <a:lnSpc>
              <a:spcPct val="90000"/>
            </a:lnSpc>
            <a:spcBef>
              <a:spcPct val="0"/>
            </a:spcBef>
            <a:spcAft>
              <a:spcPct val="20000"/>
            </a:spcAft>
            <a:buChar char="•"/>
          </a:pPr>
          <a:r>
            <a:rPr lang="it-IT" sz="1600" kern="1200" dirty="0"/>
            <a:t>A &gt;=B 		operatore maggiore uguale</a:t>
          </a:r>
          <a:endParaRPr lang="en-US" sz="1600" kern="1200" dirty="0"/>
        </a:p>
        <a:p>
          <a:pPr marL="171450" lvl="1" indent="-171450" algn="l" defTabSz="711200">
            <a:lnSpc>
              <a:spcPct val="90000"/>
            </a:lnSpc>
            <a:spcBef>
              <a:spcPct val="0"/>
            </a:spcBef>
            <a:spcAft>
              <a:spcPct val="20000"/>
            </a:spcAft>
            <a:buChar char="•"/>
          </a:pPr>
          <a:r>
            <a:rPr lang="it-IT" sz="1600" kern="1200" dirty="0"/>
            <a:t>A &lt; B		operatore minore</a:t>
          </a:r>
          <a:endParaRPr lang="en-US" sz="1600" kern="1200" dirty="0"/>
        </a:p>
        <a:p>
          <a:pPr marL="171450" lvl="1" indent="-171450" algn="l" defTabSz="711200">
            <a:lnSpc>
              <a:spcPct val="90000"/>
            </a:lnSpc>
            <a:spcBef>
              <a:spcPct val="0"/>
            </a:spcBef>
            <a:spcAft>
              <a:spcPct val="20000"/>
            </a:spcAft>
            <a:buChar char="•"/>
          </a:pPr>
          <a:r>
            <a:rPr lang="it-IT" sz="1600" kern="1200" dirty="0"/>
            <a:t>A &lt;= B		operatore minore uguale</a:t>
          </a:r>
          <a:endParaRPr lang="en-US" sz="1600" kern="1200" dirty="0"/>
        </a:p>
        <a:p>
          <a:pPr marL="171450" lvl="1" indent="-171450" algn="l" defTabSz="711200">
            <a:lnSpc>
              <a:spcPct val="90000"/>
            </a:lnSpc>
            <a:spcBef>
              <a:spcPct val="0"/>
            </a:spcBef>
            <a:spcAft>
              <a:spcPct val="20000"/>
            </a:spcAft>
            <a:buChar char="•"/>
          </a:pPr>
          <a:r>
            <a:rPr lang="it-IT" sz="1600" kern="1200" dirty="0"/>
            <a:t>A == B		operatore uguale 	</a:t>
          </a:r>
          <a:endParaRPr lang="en-US" sz="1600" kern="1200" dirty="0"/>
        </a:p>
        <a:p>
          <a:pPr marL="171450" lvl="1" indent="-171450" algn="l" defTabSz="711200">
            <a:lnSpc>
              <a:spcPct val="90000"/>
            </a:lnSpc>
            <a:spcBef>
              <a:spcPct val="0"/>
            </a:spcBef>
            <a:spcAft>
              <a:spcPct val="20000"/>
            </a:spcAft>
            <a:buChar char="•"/>
          </a:pPr>
          <a:r>
            <a:rPr lang="it-IT" sz="1600" kern="1200" dirty="0"/>
            <a:t>A != B		operatore diverso</a:t>
          </a:r>
          <a:endParaRPr lang="en-US" sz="1600" kern="1200" dirty="0"/>
        </a:p>
      </dsp:txBody>
      <dsp:txXfrm>
        <a:off x="0" y="1711218"/>
        <a:ext cx="9923585" cy="1656000"/>
      </dsp:txXfrm>
    </dsp:sp>
    <dsp:sp modelId="{6BB2E28D-FA7E-4D4A-95DB-73058872575C}">
      <dsp:nvSpPr>
        <dsp:cNvPr id="0" name=""/>
        <dsp:cNvSpPr/>
      </dsp:nvSpPr>
      <dsp:spPr>
        <a:xfrm>
          <a:off x="0" y="3367218"/>
          <a:ext cx="9923585" cy="795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it-IT" sz="2000" kern="1200"/>
            <a:t>Possono essere utilizzati per confrontare sia numeri che stringhe</a:t>
          </a:r>
          <a:endParaRPr lang="en-US" sz="2000" kern="1200"/>
        </a:p>
      </dsp:txBody>
      <dsp:txXfrm>
        <a:off x="38838" y="3406056"/>
        <a:ext cx="9845909" cy="717924"/>
      </dsp:txXfrm>
    </dsp:sp>
    <dsp:sp modelId="{ED630AE4-A513-4F2D-9C64-41835E1DC64B}">
      <dsp:nvSpPr>
        <dsp:cNvPr id="0" name=""/>
        <dsp:cNvSpPr/>
      </dsp:nvSpPr>
      <dsp:spPr>
        <a:xfrm>
          <a:off x="0" y="4220418"/>
          <a:ext cx="9923585" cy="795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Hanno una </a:t>
          </a:r>
          <a:r>
            <a:rPr lang="en-US" sz="2000" kern="1200" dirty="0" err="1"/>
            <a:t>precedenza</a:t>
          </a:r>
          <a:r>
            <a:rPr lang="en-US" sz="2000" kern="1200" dirty="0"/>
            <a:t> </a:t>
          </a:r>
          <a:r>
            <a:rPr lang="en-US" sz="2000" kern="1200" dirty="0" err="1"/>
            <a:t>più</a:t>
          </a:r>
          <a:r>
            <a:rPr lang="en-US" sz="2000" kern="1200" dirty="0"/>
            <a:t> </a:t>
          </a:r>
          <a:r>
            <a:rPr lang="en-US" sz="2000" kern="1200" dirty="0" err="1"/>
            <a:t>bassa</a:t>
          </a:r>
          <a:r>
            <a:rPr lang="en-US" sz="2000" kern="1200" dirty="0"/>
            <a:t> </a:t>
          </a:r>
          <a:r>
            <a:rPr lang="en-US" sz="2000" kern="1200" dirty="0" err="1"/>
            <a:t>degli</a:t>
          </a:r>
          <a:r>
            <a:rPr lang="en-US" sz="2000" kern="1200" dirty="0"/>
            <a:t> </a:t>
          </a:r>
          <a:r>
            <a:rPr lang="en-US" sz="2000" kern="1200" dirty="0" err="1"/>
            <a:t>operatori</a:t>
          </a:r>
          <a:r>
            <a:rPr lang="en-US" sz="2000" kern="1200" dirty="0"/>
            <a:t> </a:t>
          </a:r>
          <a:r>
            <a:rPr lang="en-US" sz="2000" kern="1200" dirty="0" err="1"/>
            <a:t>aritmetici</a:t>
          </a:r>
          <a:endParaRPr lang="en-US" sz="2000" kern="1200" dirty="0"/>
        </a:p>
      </dsp:txBody>
      <dsp:txXfrm>
        <a:off x="38838" y="4259256"/>
        <a:ext cx="9845909" cy="7179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7C290A-247D-4211-B66E-E87B5E37B171}">
      <dsp:nvSpPr>
        <dsp:cNvPr id="0" name=""/>
        <dsp:cNvSpPr/>
      </dsp:nvSpPr>
      <dsp:spPr>
        <a:xfrm>
          <a:off x="4270" y="807570"/>
          <a:ext cx="2762609" cy="1381304"/>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it-IT" sz="1700" kern="1200" dirty="0"/>
            <a:t>Enunciato composto </a:t>
          </a:r>
          <a:endParaRPr lang="en-US" sz="1700" kern="1200" dirty="0"/>
        </a:p>
      </dsp:txBody>
      <dsp:txXfrm>
        <a:off x="44727" y="848027"/>
        <a:ext cx="2681695" cy="1300390"/>
      </dsp:txXfrm>
    </dsp:sp>
    <dsp:sp modelId="{09AB2FC3-97A4-4D65-94F1-C4DBBE69F345}">
      <dsp:nvSpPr>
        <dsp:cNvPr id="0" name=""/>
        <dsp:cNvSpPr/>
      </dsp:nvSpPr>
      <dsp:spPr>
        <a:xfrm rot="19457599">
          <a:off x="2638968" y="1073983"/>
          <a:ext cx="1360865" cy="54228"/>
        </a:xfrm>
        <a:custGeom>
          <a:avLst/>
          <a:gdLst/>
          <a:ahLst/>
          <a:cxnLst/>
          <a:rect l="0" t="0" r="0" b="0"/>
          <a:pathLst>
            <a:path>
              <a:moveTo>
                <a:pt x="0" y="27114"/>
              </a:moveTo>
              <a:lnTo>
                <a:pt x="1360865" y="2711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85380" y="1067076"/>
        <a:ext cx="68043" cy="68043"/>
      </dsp:txXfrm>
    </dsp:sp>
    <dsp:sp modelId="{4BDE0E8E-E807-4F92-AE3C-B7C434B9D520}">
      <dsp:nvSpPr>
        <dsp:cNvPr id="0" name=""/>
        <dsp:cNvSpPr/>
      </dsp:nvSpPr>
      <dsp:spPr>
        <a:xfrm>
          <a:off x="3871923" y="13320"/>
          <a:ext cx="2762609" cy="1381304"/>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it-IT" sz="1700" kern="1200" dirty="0"/>
            <a:t>Intestazione</a:t>
          </a:r>
          <a:endParaRPr lang="en-US" sz="1700" kern="1200" dirty="0"/>
        </a:p>
      </dsp:txBody>
      <dsp:txXfrm>
        <a:off x="3912380" y="53777"/>
        <a:ext cx="2681695" cy="1300390"/>
      </dsp:txXfrm>
    </dsp:sp>
    <dsp:sp modelId="{4BD4B7DD-F890-4D1F-84D8-5031A3EB3567}">
      <dsp:nvSpPr>
        <dsp:cNvPr id="0" name=""/>
        <dsp:cNvSpPr/>
      </dsp:nvSpPr>
      <dsp:spPr>
        <a:xfrm>
          <a:off x="6634532" y="676858"/>
          <a:ext cx="1105043" cy="54228"/>
        </a:xfrm>
        <a:custGeom>
          <a:avLst/>
          <a:gdLst/>
          <a:ahLst/>
          <a:cxnLst/>
          <a:rect l="0" t="0" r="0" b="0"/>
          <a:pathLst>
            <a:path>
              <a:moveTo>
                <a:pt x="0" y="27114"/>
              </a:moveTo>
              <a:lnTo>
                <a:pt x="1105043" y="27114"/>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159428" y="676346"/>
        <a:ext cx="55252" cy="55252"/>
      </dsp:txXfrm>
    </dsp:sp>
    <dsp:sp modelId="{F51C0316-2BEF-41BF-8D1C-CB38A69129CC}">
      <dsp:nvSpPr>
        <dsp:cNvPr id="0" name=""/>
        <dsp:cNvSpPr/>
      </dsp:nvSpPr>
      <dsp:spPr>
        <a:xfrm>
          <a:off x="7739576" y="13320"/>
          <a:ext cx="2762609" cy="13813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it-IT" sz="1700" kern="1200" dirty="0"/>
            <a:t>E’ la prima riga dell’enunciato, termina sempre con :</a:t>
          </a:r>
          <a:endParaRPr lang="en-US" sz="1700" kern="1200" dirty="0"/>
        </a:p>
      </dsp:txBody>
      <dsp:txXfrm>
        <a:off x="7780033" y="53777"/>
        <a:ext cx="2681695" cy="1300390"/>
      </dsp:txXfrm>
    </dsp:sp>
    <dsp:sp modelId="{AC78A9F0-B728-40BE-AB1C-6C973E5F6D47}">
      <dsp:nvSpPr>
        <dsp:cNvPr id="0" name=""/>
        <dsp:cNvSpPr/>
      </dsp:nvSpPr>
      <dsp:spPr>
        <a:xfrm rot="2142401">
          <a:off x="2638968" y="1868233"/>
          <a:ext cx="1360865" cy="54228"/>
        </a:xfrm>
        <a:custGeom>
          <a:avLst/>
          <a:gdLst/>
          <a:ahLst/>
          <a:cxnLst/>
          <a:rect l="0" t="0" r="0" b="0"/>
          <a:pathLst>
            <a:path>
              <a:moveTo>
                <a:pt x="0" y="27114"/>
              </a:moveTo>
              <a:lnTo>
                <a:pt x="1360865" y="2711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85380" y="1861326"/>
        <a:ext cx="68043" cy="68043"/>
      </dsp:txXfrm>
    </dsp:sp>
    <dsp:sp modelId="{C917A58C-49C6-4A37-926F-7F113451BBA3}">
      <dsp:nvSpPr>
        <dsp:cNvPr id="0" name=""/>
        <dsp:cNvSpPr/>
      </dsp:nvSpPr>
      <dsp:spPr>
        <a:xfrm>
          <a:off x="3871923" y="1601820"/>
          <a:ext cx="2762609" cy="1381304"/>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it-IT" sz="1700" kern="1200"/>
            <a:t>Blocco di enunciati</a:t>
          </a:r>
          <a:endParaRPr lang="en-US" sz="1700" kern="1200"/>
        </a:p>
      </dsp:txBody>
      <dsp:txXfrm>
        <a:off x="3912380" y="1642277"/>
        <a:ext cx="2681695" cy="1300390"/>
      </dsp:txXfrm>
    </dsp:sp>
    <dsp:sp modelId="{4F94F063-38C6-4950-AF7C-1EF2D586FEB1}">
      <dsp:nvSpPr>
        <dsp:cNvPr id="0" name=""/>
        <dsp:cNvSpPr/>
      </dsp:nvSpPr>
      <dsp:spPr>
        <a:xfrm>
          <a:off x="6634532" y="2265358"/>
          <a:ext cx="1105043" cy="54228"/>
        </a:xfrm>
        <a:custGeom>
          <a:avLst/>
          <a:gdLst/>
          <a:ahLst/>
          <a:cxnLst/>
          <a:rect l="0" t="0" r="0" b="0"/>
          <a:pathLst>
            <a:path>
              <a:moveTo>
                <a:pt x="0" y="27114"/>
              </a:moveTo>
              <a:lnTo>
                <a:pt x="1105043" y="27114"/>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159428" y="2264846"/>
        <a:ext cx="55252" cy="55252"/>
      </dsp:txXfrm>
    </dsp:sp>
    <dsp:sp modelId="{070FE837-3AFC-4D14-8CCF-0D61BE01BC67}">
      <dsp:nvSpPr>
        <dsp:cNvPr id="0" name=""/>
        <dsp:cNvSpPr/>
      </dsp:nvSpPr>
      <dsp:spPr>
        <a:xfrm>
          <a:off x="7739576" y="1601820"/>
          <a:ext cx="2762609" cy="13813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it-IT" sz="1700" kern="1200" dirty="0"/>
            <a:t>Gruppo di una o più istruzioni tutte incolonnate più a destra rispetto all’intestazione</a:t>
          </a:r>
          <a:endParaRPr lang="en-US" sz="1700" kern="1200" dirty="0"/>
        </a:p>
      </dsp:txBody>
      <dsp:txXfrm>
        <a:off x="7780033" y="1642277"/>
        <a:ext cx="2681695" cy="1300390"/>
      </dsp:txXfrm>
    </dsp:sp>
    <dsp:sp modelId="{48312456-0157-4EF4-B716-6329BCA5FCF7}">
      <dsp:nvSpPr>
        <dsp:cNvPr id="0" name=""/>
        <dsp:cNvSpPr/>
      </dsp:nvSpPr>
      <dsp:spPr>
        <a:xfrm>
          <a:off x="4270" y="3190320"/>
          <a:ext cx="2762609" cy="1381304"/>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it-IT" sz="1700" kern="1200"/>
            <a:t>Semantica</a:t>
          </a:r>
          <a:endParaRPr lang="en-US" sz="1700" kern="1200"/>
        </a:p>
      </dsp:txBody>
      <dsp:txXfrm>
        <a:off x="44727" y="3230777"/>
        <a:ext cx="2681695" cy="1300390"/>
      </dsp:txXfrm>
    </dsp:sp>
    <dsp:sp modelId="{0CABDBBD-0657-4EF6-8218-013EDCE5B20F}">
      <dsp:nvSpPr>
        <dsp:cNvPr id="0" name=""/>
        <dsp:cNvSpPr/>
      </dsp:nvSpPr>
      <dsp:spPr>
        <a:xfrm>
          <a:off x="2766879" y="3853858"/>
          <a:ext cx="1105043" cy="54228"/>
        </a:xfrm>
        <a:custGeom>
          <a:avLst/>
          <a:gdLst/>
          <a:ahLst/>
          <a:cxnLst/>
          <a:rect l="0" t="0" r="0" b="0"/>
          <a:pathLst>
            <a:path>
              <a:moveTo>
                <a:pt x="0" y="27114"/>
              </a:moveTo>
              <a:lnTo>
                <a:pt x="1105043" y="2711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91775" y="3853347"/>
        <a:ext cx="55252" cy="55252"/>
      </dsp:txXfrm>
    </dsp:sp>
    <dsp:sp modelId="{CFD97523-1AC9-4778-BB6E-4F7E7186F864}">
      <dsp:nvSpPr>
        <dsp:cNvPr id="0" name=""/>
        <dsp:cNvSpPr/>
      </dsp:nvSpPr>
      <dsp:spPr>
        <a:xfrm>
          <a:off x="3871923" y="3190320"/>
          <a:ext cx="2762609" cy="1381304"/>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it-IT" sz="1700" kern="1200" dirty="0"/>
            <a:t>Se la condizione espressa dalla condizione è vera vengono eseguite tutte le istruzioni presenti nel blocco, altrimenti vengono ignorate </a:t>
          </a:r>
          <a:endParaRPr lang="en-US" sz="1700" kern="1200" dirty="0"/>
        </a:p>
      </dsp:txBody>
      <dsp:txXfrm>
        <a:off x="3912380" y="3230777"/>
        <a:ext cx="2681695" cy="130039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2A8F91-9D4C-4D0A-A49E-5ADCA590DE04}">
      <dsp:nvSpPr>
        <dsp:cNvPr id="0" name=""/>
        <dsp:cNvSpPr/>
      </dsp:nvSpPr>
      <dsp:spPr>
        <a:xfrm>
          <a:off x="857095" y="267289"/>
          <a:ext cx="4292907" cy="200864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it-IT" sz="2100" kern="1200" dirty="0"/>
            <a:t>Le espressioni composte vengono valutate da sinistra verso destra</a:t>
          </a:r>
          <a:endParaRPr lang="en-US" sz="2100" kern="1200" dirty="0"/>
        </a:p>
      </dsp:txBody>
      <dsp:txXfrm>
        <a:off x="857095" y="267289"/>
        <a:ext cx="4292907" cy="2008643"/>
      </dsp:txXfrm>
    </dsp:sp>
    <dsp:sp modelId="{02BA99E5-6C1F-4859-847A-AA78F0B90EED}">
      <dsp:nvSpPr>
        <dsp:cNvPr id="0" name=""/>
        <dsp:cNvSpPr/>
      </dsp:nvSpPr>
      <dsp:spPr>
        <a:xfrm>
          <a:off x="5447382" y="255860"/>
          <a:ext cx="4239477" cy="2008643"/>
        </a:xfrm>
        <a:prstGeom prst="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it-IT" sz="2100" kern="1200" dirty="0"/>
            <a:t>A volte è possibile conoscere il valore di verità dell’espressione composta prima che tutte le sue componenti siano state valutate</a:t>
          </a:r>
          <a:endParaRPr lang="en-US" sz="2100" kern="1200" dirty="0"/>
        </a:p>
      </dsp:txBody>
      <dsp:txXfrm>
        <a:off x="5447382" y="255860"/>
        <a:ext cx="4239477" cy="2008643"/>
      </dsp:txXfrm>
    </dsp:sp>
    <dsp:sp modelId="{D08869BA-33CC-4402-A070-1D4F5A8E2296}">
      <dsp:nvSpPr>
        <dsp:cNvPr id="0" name=""/>
        <dsp:cNvSpPr/>
      </dsp:nvSpPr>
      <dsp:spPr>
        <a:xfrm>
          <a:off x="831167" y="2346148"/>
          <a:ext cx="8853265" cy="2008643"/>
        </a:xfrm>
        <a:prstGeom prst="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it-IT" sz="2100" kern="1200" dirty="0"/>
            <a:t>Nella valutazione di A and B, viene valutata prima A. Se A è falsa, la valutazione di B non viene effettuata perché l’espressione composta è certamente falsa.</a:t>
          </a:r>
        </a:p>
        <a:p>
          <a:pPr marL="0" lvl="0" indent="0" algn="ctr" defTabSz="933450">
            <a:lnSpc>
              <a:spcPct val="90000"/>
            </a:lnSpc>
            <a:spcBef>
              <a:spcPct val="0"/>
            </a:spcBef>
            <a:spcAft>
              <a:spcPct val="35000"/>
            </a:spcAft>
            <a:buNone/>
          </a:pPr>
          <a:r>
            <a:rPr lang="it-IT" sz="2100" kern="1200" dirty="0"/>
            <a:t>Analogamente, nella valutazione di A or B, viene valutata prima A. Se A è vera, la valutazione di B non viene effettuata perché l’espressione composta è certamente vera.</a:t>
          </a:r>
          <a:endParaRPr lang="en-US" sz="2100" kern="1200" dirty="0"/>
        </a:p>
      </dsp:txBody>
      <dsp:txXfrm>
        <a:off x="831167" y="2346148"/>
        <a:ext cx="8853265" cy="20086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7C290A-247D-4211-B66E-E87B5E37B171}">
      <dsp:nvSpPr>
        <dsp:cNvPr id="0" name=""/>
        <dsp:cNvSpPr/>
      </dsp:nvSpPr>
      <dsp:spPr>
        <a:xfrm>
          <a:off x="4270" y="807570"/>
          <a:ext cx="2762609" cy="1381304"/>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it-IT" sz="1800" kern="1200" dirty="0"/>
            <a:t>Enunciato composto </a:t>
          </a:r>
          <a:endParaRPr lang="en-US" sz="1800" kern="1200" dirty="0"/>
        </a:p>
      </dsp:txBody>
      <dsp:txXfrm>
        <a:off x="44727" y="848027"/>
        <a:ext cx="2681695" cy="1300390"/>
      </dsp:txXfrm>
    </dsp:sp>
    <dsp:sp modelId="{09AB2FC3-97A4-4D65-94F1-C4DBBE69F345}">
      <dsp:nvSpPr>
        <dsp:cNvPr id="0" name=""/>
        <dsp:cNvSpPr/>
      </dsp:nvSpPr>
      <dsp:spPr>
        <a:xfrm rot="19457599">
          <a:off x="2638968" y="1073983"/>
          <a:ext cx="1360865" cy="54228"/>
        </a:xfrm>
        <a:custGeom>
          <a:avLst/>
          <a:gdLst/>
          <a:ahLst/>
          <a:cxnLst/>
          <a:rect l="0" t="0" r="0" b="0"/>
          <a:pathLst>
            <a:path>
              <a:moveTo>
                <a:pt x="0" y="27114"/>
              </a:moveTo>
              <a:lnTo>
                <a:pt x="1360865" y="2711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85380" y="1067076"/>
        <a:ext cx="68043" cy="68043"/>
      </dsp:txXfrm>
    </dsp:sp>
    <dsp:sp modelId="{4BDE0E8E-E807-4F92-AE3C-B7C434B9D520}">
      <dsp:nvSpPr>
        <dsp:cNvPr id="0" name=""/>
        <dsp:cNvSpPr/>
      </dsp:nvSpPr>
      <dsp:spPr>
        <a:xfrm>
          <a:off x="3871923" y="13320"/>
          <a:ext cx="2762609" cy="1381304"/>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it-IT" sz="1800" kern="1200" dirty="0"/>
            <a:t>Intestazione</a:t>
          </a:r>
          <a:endParaRPr lang="en-US" sz="1800" kern="1200" dirty="0"/>
        </a:p>
      </dsp:txBody>
      <dsp:txXfrm>
        <a:off x="3912380" y="53777"/>
        <a:ext cx="2681695" cy="1300390"/>
      </dsp:txXfrm>
    </dsp:sp>
    <dsp:sp modelId="{4BD4B7DD-F890-4D1F-84D8-5031A3EB3567}">
      <dsp:nvSpPr>
        <dsp:cNvPr id="0" name=""/>
        <dsp:cNvSpPr/>
      </dsp:nvSpPr>
      <dsp:spPr>
        <a:xfrm>
          <a:off x="6634532" y="676858"/>
          <a:ext cx="1105043" cy="54228"/>
        </a:xfrm>
        <a:custGeom>
          <a:avLst/>
          <a:gdLst/>
          <a:ahLst/>
          <a:cxnLst/>
          <a:rect l="0" t="0" r="0" b="0"/>
          <a:pathLst>
            <a:path>
              <a:moveTo>
                <a:pt x="0" y="27114"/>
              </a:moveTo>
              <a:lnTo>
                <a:pt x="1105043" y="27114"/>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159428" y="676346"/>
        <a:ext cx="55252" cy="55252"/>
      </dsp:txXfrm>
    </dsp:sp>
    <dsp:sp modelId="{F51C0316-2BEF-41BF-8D1C-CB38A69129CC}">
      <dsp:nvSpPr>
        <dsp:cNvPr id="0" name=""/>
        <dsp:cNvSpPr/>
      </dsp:nvSpPr>
      <dsp:spPr>
        <a:xfrm>
          <a:off x="7739576" y="13320"/>
          <a:ext cx="2762609" cy="13813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it-IT" sz="1800" kern="1200" dirty="0"/>
            <a:t>E’ la prima riga dell’enunciato, termina sempre con :</a:t>
          </a:r>
          <a:endParaRPr lang="en-US" sz="1800" kern="1200" dirty="0"/>
        </a:p>
      </dsp:txBody>
      <dsp:txXfrm>
        <a:off x="7780033" y="53777"/>
        <a:ext cx="2681695" cy="1300390"/>
      </dsp:txXfrm>
    </dsp:sp>
    <dsp:sp modelId="{AC78A9F0-B728-40BE-AB1C-6C973E5F6D47}">
      <dsp:nvSpPr>
        <dsp:cNvPr id="0" name=""/>
        <dsp:cNvSpPr/>
      </dsp:nvSpPr>
      <dsp:spPr>
        <a:xfrm rot="2142401">
          <a:off x="2638968" y="1868233"/>
          <a:ext cx="1360865" cy="54228"/>
        </a:xfrm>
        <a:custGeom>
          <a:avLst/>
          <a:gdLst/>
          <a:ahLst/>
          <a:cxnLst/>
          <a:rect l="0" t="0" r="0" b="0"/>
          <a:pathLst>
            <a:path>
              <a:moveTo>
                <a:pt x="0" y="27114"/>
              </a:moveTo>
              <a:lnTo>
                <a:pt x="1360865" y="2711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85380" y="1861326"/>
        <a:ext cx="68043" cy="68043"/>
      </dsp:txXfrm>
    </dsp:sp>
    <dsp:sp modelId="{C917A58C-49C6-4A37-926F-7F113451BBA3}">
      <dsp:nvSpPr>
        <dsp:cNvPr id="0" name=""/>
        <dsp:cNvSpPr/>
      </dsp:nvSpPr>
      <dsp:spPr>
        <a:xfrm>
          <a:off x="3871923" y="1601820"/>
          <a:ext cx="2762609" cy="1381304"/>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it-IT" sz="1800" kern="1200"/>
            <a:t>Blocco di enunciati</a:t>
          </a:r>
          <a:endParaRPr lang="en-US" sz="1800" kern="1200"/>
        </a:p>
      </dsp:txBody>
      <dsp:txXfrm>
        <a:off x="3912380" y="1642277"/>
        <a:ext cx="2681695" cy="1300390"/>
      </dsp:txXfrm>
    </dsp:sp>
    <dsp:sp modelId="{4F94F063-38C6-4950-AF7C-1EF2D586FEB1}">
      <dsp:nvSpPr>
        <dsp:cNvPr id="0" name=""/>
        <dsp:cNvSpPr/>
      </dsp:nvSpPr>
      <dsp:spPr>
        <a:xfrm>
          <a:off x="6634532" y="2265358"/>
          <a:ext cx="1105043" cy="54228"/>
        </a:xfrm>
        <a:custGeom>
          <a:avLst/>
          <a:gdLst/>
          <a:ahLst/>
          <a:cxnLst/>
          <a:rect l="0" t="0" r="0" b="0"/>
          <a:pathLst>
            <a:path>
              <a:moveTo>
                <a:pt x="0" y="27114"/>
              </a:moveTo>
              <a:lnTo>
                <a:pt x="1105043" y="27114"/>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159428" y="2264846"/>
        <a:ext cx="55252" cy="55252"/>
      </dsp:txXfrm>
    </dsp:sp>
    <dsp:sp modelId="{070FE837-3AFC-4D14-8CCF-0D61BE01BC67}">
      <dsp:nvSpPr>
        <dsp:cNvPr id="0" name=""/>
        <dsp:cNvSpPr/>
      </dsp:nvSpPr>
      <dsp:spPr>
        <a:xfrm>
          <a:off x="7739576" y="1601820"/>
          <a:ext cx="2762609" cy="13813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it-IT" sz="1800" kern="1200" dirty="0"/>
            <a:t>Gruppo di una o più istruzioni tutte incolonnate più a destra rispetto all’intestazione</a:t>
          </a:r>
          <a:endParaRPr lang="en-US" sz="1800" kern="1200" dirty="0"/>
        </a:p>
      </dsp:txBody>
      <dsp:txXfrm>
        <a:off x="7780033" y="1642277"/>
        <a:ext cx="2681695" cy="1300390"/>
      </dsp:txXfrm>
    </dsp:sp>
    <dsp:sp modelId="{48312456-0157-4EF4-B716-6329BCA5FCF7}">
      <dsp:nvSpPr>
        <dsp:cNvPr id="0" name=""/>
        <dsp:cNvSpPr/>
      </dsp:nvSpPr>
      <dsp:spPr>
        <a:xfrm>
          <a:off x="4270" y="3190320"/>
          <a:ext cx="2762609" cy="1381304"/>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it-IT" sz="1800" kern="1200"/>
            <a:t>Semantica</a:t>
          </a:r>
          <a:endParaRPr lang="en-US" sz="1800" kern="1200"/>
        </a:p>
      </dsp:txBody>
      <dsp:txXfrm>
        <a:off x="44727" y="3230777"/>
        <a:ext cx="2681695" cy="1300390"/>
      </dsp:txXfrm>
    </dsp:sp>
    <dsp:sp modelId="{0CABDBBD-0657-4EF6-8218-013EDCE5B20F}">
      <dsp:nvSpPr>
        <dsp:cNvPr id="0" name=""/>
        <dsp:cNvSpPr/>
      </dsp:nvSpPr>
      <dsp:spPr>
        <a:xfrm>
          <a:off x="2766879" y="3853858"/>
          <a:ext cx="1105043" cy="54228"/>
        </a:xfrm>
        <a:custGeom>
          <a:avLst/>
          <a:gdLst/>
          <a:ahLst/>
          <a:cxnLst/>
          <a:rect l="0" t="0" r="0" b="0"/>
          <a:pathLst>
            <a:path>
              <a:moveTo>
                <a:pt x="0" y="27114"/>
              </a:moveTo>
              <a:lnTo>
                <a:pt x="1105043" y="2711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91775" y="3853347"/>
        <a:ext cx="55252" cy="55252"/>
      </dsp:txXfrm>
    </dsp:sp>
    <dsp:sp modelId="{CFD97523-1AC9-4778-BB6E-4F7E7186F864}">
      <dsp:nvSpPr>
        <dsp:cNvPr id="0" name=""/>
        <dsp:cNvSpPr/>
      </dsp:nvSpPr>
      <dsp:spPr>
        <a:xfrm>
          <a:off x="3871923" y="3190320"/>
          <a:ext cx="2762609" cy="1381304"/>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it-IT" sz="1800" kern="1200" dirty="0"/>
            <a:t>Fintantoché la condizione espressa nell’intestazione è vera, tutte le istruzioni presenti nel blocco, vengono ripetute </a:t>
          </a:r>
          <a:endParaRPr lang="en-US" sz="1800" kern="1200" dirty="0"/>
        </a:p>
      </dsp:txBody>
      <dsp:txXfrm>
        <a:off x="3912380" y="3230777"/>
        <a:ext cx="2681695" cy="130039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A71206-B840-4D7C-AE77-AA8F62AF7D97}">
      <dsp:nvSpPr>
        <dsp:cNvPr id="0" name=""/>
        <dsp:cNvSpPr/>
      </dsp:nvSpPr>
      <dsp:spPr>
        <a:xfrm>
          <a:off x="0" y="52599"/>
          <a:ext cx="10214295" cy="10740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it-IT" sz="2700" kern="1200" dirty="0"/>
            <a:t>La </a:t>
          </a:r>
          <a:r>
            <a:rPr lang="it-IT" sz="2700" kern="1200"/>
            <a:t>lista è </a:t>
          </a:r>
          <a:r>
            <a:rPr lang="it-IT" sz="2700" kern="1200" dirty="0"/>
            <a:t>una struttura dati </a:t>
          </a:r>
          <a:r>
            <a:rPr lang="it-IT" sz="2700" b="1" kern="1200" dirty="0"/>
            <a:t>Mutabile : </a:t>
          </a:r>
          <a:r>
            <a:rPr lang="it-IT" sz="2700" kern="1200" dirty="0"/>
            <a:t>struttura e contenuto possono cambiare</a:t>
          </a:r>
        </a:p>
      </dsp:txBody>
      <dsp:txXfrm>
        <a:off x="52431" y="105030"/>
        <a:ext cx="10109433" cy="969198"/>
      </dsp:txXfrm>
    </dsp:sp>
    <dsp:sp modelId="{461371FE-0718-44DA-8D2D-468A52CD55A9}">
      <dsp:nvSpPr>
        <dsp:cNvPr id="0" name=""/>
        <dsp:cNvSpPr/>
      </dsp:nvSpPr>
      <dsp:spPr>
        <a:xfrm>
          <a:off x="0" y="1126659"/>
          <a:ext cx="10214295" cy="10898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4304"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it-IT" sz="2100" kern="1200"/>
            <a:t>È possibile inserire nuovi elementi</a:t>
          </a:r>
        </a:p>
        <a:p>
          <a:pPr marL="228600" lvl="1" indent="-228600" algn="l" defTabSz="933450">
            <a:lnSpc>
              <a:spcPct val="90000"/>
            </a:lnSpc>
            <a:spcBef>
              <a:spcPct val="0"/>
            </a:spcBef>
            <a:spcAft>
              <a:spcPct val="20000"/>
            </a:spcAft>
            <a:buChar char="•"/>
          </a:pPr>
          <a:r>
            <a:rPr lang="it-IT" sz="2100" kern="1200" dirty="0"/>
            <a:t>È  possibile eliminare elementi</a:t>
          </a:r>
        </a:p>
        <a:p>
          <a:pPr marL="228600" lvl="1" indent="-228600" algn="l" defTabSz="933450">
            <a:lnSpc>
              <a:spcPct val="90000"/>
            </a:lnSpc>
            <a:spcBef>
              <a:spcPct val="0"/>
            </a:spcBef>
            <a:spcAft>
              <a:spcPct val="20000"/>
            </a:spcAft>
            <a:buChar char="•"/>
          </a:pPr>
          <a:r>
            <a:rPr lang="it-IT" sz="2100" kern="1200"/>
            <a:t>È  possibile sostituire gli elementi già esistenti</a:t>
          </a:r>
        </a:p>
      </dsp:txBody>
      <dsp:txXfrm>
        <a:off x="0" y="1126659"/>
        <a:ext cx="10214295" cy="1089854"/>
      </dsp:txXfrm>
    </dsp:sp>
    <dsp:sp modelId="{F8A1EB76-062F-47DF-9C6D-BF43F5B4613C}">
      <dsp:nvSpPr>
        <dsp:cNvPr id="0" name=""/>
        <dsp:cNvSpPr/>
      </dsp:nvSpPr>
      <dsp:spPr>
        <a:xfrm>
          <a:off x="0" y="2216514"/>
          <a:ext cx="10214295" cy="107406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it-IT" sz="2700" kern="1200" dirty="0"/>
            <a:t>La stringa è una struttura dati </a:t>
          </a:r>
          <a:r>
            <a:rPr lang="it-IT" sz="2700" b="1" kern="1200" dirty="0"/>
            <a:t>Immutabile: </a:t>
          </a:r>
          <a:r>
            <a:rPr lang="it-IT" sz="2700" kern="1200" dirty="0"/>
            <a:t>struttura e contenuto </a:t>
          </a:r>
          <a:r>
            <a:rPr lang="it-IT" sz="2700" b="1" kern="1200" dirty="0"/>
            <a:t>NON</a:t>
          </a:r>
          <a:r>
            <a:rPr lang="it-IT" sz="2700" kern="1200" dirty="0"/>
            <a:t> possono cambiare</a:t>
          </a:r>
        </a:p>
      </dsp:txBody>
      <dsp:txXfrm>
        <a:off x="52431" y="2268945"/>
        <a:ext cx="10109433" cy="969198"/>
      </dsp:txXfrm>
    </dsp:sp>
    <dsp:sp modelId="{128C5A17-D87E-4BA7-B58E-14725E0AF923}">
      <dsp:nvSpPr>
        <dsp:cNvPr id="0" name=""/>
        <dsp:cNvSpPr/>
      </dsp:nvSpPr>
      <dsp:spPr>
        <a:xfrm>
          <a:off x="0" y="3290574"/>
          <a:ext cx="10214295" cy="447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4304" tIns="34290" rIns="192024" bIns="34290" numCol="1" spcCol="1270" anchor="t" anchorCtr="0">
          <a:noAutofit/>
        </a:bodyPr>
        <a:lstStyle/>
        <a:p>
          <a:pPr marL="228600" lvl="1" indent="-228600" algn="l" defTabSz="933450">
            <a:lnSpc>
              <a:spcPct val="90000"/>
            </a:lnSpc>
            <a:spcBef>
              <a:spcPct val="0"/>
            </a:spcBef>
            <a:spcAft>
              <a:spcPct val="20000"/>
            </a:spcAft>
            <a:buChar char="•"/>
          </a:pPr>
          <a:endParaRPr lang="it-IT" sz="2100" kern="1200" dirty="0"/>
        </a:p>
      </dsp:txBody>
      <dsp:txXfrm>
        <a:off x="0" y="3290574"/>
        <a:ext cx="10214295" cy="44712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C9B351-406E-497B-BC7A-261B907782E2}">
      <dsp:nvSpPr>
        <dsp:cNvPr id="0" name=""/>
        <dsp:cNvSpPr/>
      </dsp:nvSpPr>
      <dsp:spPr>
        <a:xfrm>
          <a:off x="1005743" y="730038"/>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35ED38-2FE6-47CF-98F3-6F027769F1D6}">
      <dsp:nvSpPr>
        <dsp:cNvPr id="0" name=""/>
        <dsp:cNvSpPr/>
      </dsp:nvSpPr>
      <dsp:spPr>
        <a:xfrm>
          <a:off x="1005743" y="2366363"/>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100000"/>
            </a:lnSpc>
            <a:spcBef>
              <a:spcPct val="0"/>
            </a:spcBef>
            <a:spcAft>
              <a:spcPct val="35000"/>
            </a:spcAft>
            <a:buNone/>
            <a:defRPr b="1"/>
          </a:pPr>
          <a:r>
            <a:rPr lang="it-IT" sz="2000" kern="1200"/>
            <a:t>Le variabili globali non dovrebbero essere usate all’interno di funzioni</a:t>
          </a:r>
          <a:endParaRPr lang="en-US" sz="2000" kern="1200"/>
        </a:p>
      </dsp:txBody>
      <dsp:txXfrm>
        <a:off x="1005743" y="2366363"/>
        <a:ext cx="4320000" cy="648000"/>
      </dsp:txXfrm>
    </dsp:sp>
    <dsp:sp modelId="{6275860E-958A-4CE4-8ED5-9146398CF6B4}">
      <dsp:nvSpPr>
        <dsp:cNvPr id="0" name=""/>
        <dsp:cNvSpPr/>
      </dsp:nvSpPr>
      <dsp:spPr>
        <a:xfrm>
          <a:off x="1005743" y="3072188"/>
          <a:ext cx="4320000" cy="5491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100000"/>
            </a:lnSpc>
            <a:spcBef>
              <a:spcPct val="0"/>
            </a:spcBef>
            <a:spcAft>
              <a:spcPct val="35000"/>
            </a:spcAft>
            <a:buNone/>
          </a:pPr>
          <a:r>
            <a:rPr lang="it-IT" sz="1500" kern="1200"/>
            <a:t>Utilizzare i parametri </a:t>
          </a:r>
        </a:p>
        <a:p>
          <a:pPr marL="0" lvl="0" indent="0" algn="l" defTabSz="666750">
            <a:lnSpc>
              <a:spcPct val="100000"/>
            </a:lnSpc>
            <a:spcBef>
              <a:spcPct val="0"/>
            </a:spcBef>
            <a:spcAft>
              <a:spcPct val="35000"/>
            </a:spcAft>
            <a:buNone/>
          </a:pPr>
          <a:r>
            <a:rPr lang="it-IT" sz="1500" kern="1200"/>
            <a:t>per la comunicazione con l’esterno</a:t>
          </a:r>
          <a:endParaRPr lang="en-US" sz="1500" kern="1200" dirty="0"/>
        </a:p>
      </dsp:txBody>
      <dsp:txXfrm>
        <a:off x="1005743" y="3072188"/>
        <a:ext cx="4320000" cy="549110"/>
      </dsp:txXfrm>
    </dsp:sp>
    <dsp:sp modelId="{D13603D2-2B79-40E7-ADD9-521ACDA082CB}">
      <dsp:nvSpPr>
        <dsp:cNvPr id="0" name=""/>
        <dsp:cNvSpPr/>
      </dsp:nvSpPr>
      <dsp:spPr>
        <a:xfrm>
          <a:off x="6081743" y="730038"/>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9B1EF16-6847-45C7-8B64-E891707DA207}">
      <dsp:nvSpPr>
        <dsp:cNvPr id="0" name=""/>
        <dsp:cNvSpPr/>
      </dsp:nvSpPr>
      <dsp:spPr>
        <a:xfrm>
          <a:off x="6081743" y="2366363"/>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100000"/>
            </a:lnSpc>
            <a:spcBef>
              <a:spcPct val="0"/>
            </a:spcBef>
            <a:spcAft>
              <a:spcPct val="35000"/>
            </a:spcAft>
            <a:buNone/>
            <a:defRPr b="1"/>
          </a:pPr>
          <a:r>
            <a:rPr lang="it-IT" sz="2000" kern="1200"/>
            <a:t>Usare molte variabili globali</a:t>
          </a:r>
          <a:endParaRPr lang="en-US" sz="2000" kern="1200"/>
        </a:p>
      </dsp:txBody>
      <dsp:txXfrm>
        <a:off x="6081743" y="2366363"/>
        <a:ext cx="4320000" cy="648000"/>
      </dsp:txXfrm>
    </dsp:sp>
    <dsp:sp modelId="{DFB6FCC1-758E-4DB8-AA78-3401158A6F6F}">
      <dsp:nvSpPr>
        <dsp:cNvPr id="0" name=""/>
        <dsp:cNvSpPr/>
      </dsp:nvSpPr>
      <dsp:spPr>
        <a:xfrm>
          <a:off x="6081743" y="3072188"/>
          <a:ext cx="4320000" cy="5491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100000"/>
            </a:lnSpc>
            <a:spcBef>
              <a:spcPct val="0"/>
            </a:spcBef>
            <a:spcAft>
              <a:spcPct val="35000"/>
            </a:spcAft>
            <a:buNone/>
          </a:pPr>
          <a:r>
            <a:rPr lang="it-IT" sz="1500" kern="1200"/>
            <a:t>complica la comprensione del codice</a:t>
          </a:r>
          <a:endParaRPr lang="en-US" sz="1500" kern="1200"/>
        </a:p>
        <a:p>
          <a:pPr marL="0" lvl="0" indent="0" algn="l" defTabSz="666750">
            <a:lnSpc>
              <a:spcPct val="100000"/>
            </a:lnSpc>
            <a:spcBef>
              <a:spcPct val="0"/>
            </a:spcBef>
            <a:spcAft>
              <a:spcPct val="35000"/>
            </a:spcAft>
            <a:buNone/>
          </a:pPr>
          <a:r>
            <a:rPr lang="it-IT" sz="1500" kern="1200"/>
            <a:t>è spesso fonte di errori </a:t>
          </a:r>
          <a:endParaRPr lang="en-US" sz="1500" kern="1200"/>
        </a:p>
      </dsp:txBody>
      <dsp:txXfrm>
        <a:off x="6081743" y="3072188"/>
        <a:ext cx="4320000" cy="54911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595C27-D86D-4CDA-8BDE-9778FB7CE4BF}">
      <dsp:nvSpPr>
        <dsp:cNvPr id="0" name=""/>
        <dsp:cNvSpPr/>
      </dsp:nvSpPr>
      <dsp:spPr>
        <a:xfrm>
          <a:off x="0" y="517211"/>
          <a:ext cx="10515600" cy="62361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Sono funzioni che richiamano se stesse</a:t>
          </a:r>
        </a:p>
      </dsp:txBody>
      <dsp:txXfrm>
        <a:off x="30442" y="547653"/>
        <a:ext cx="10454716" cy="562726"/>
      </dsp:txXfrm>
    </dsp:sp>
    <dsp:sp modelId="{B7564790-5898-4E5B-BA36-5F37C86D1147}">
      <dsp:nvSpPr>
        <dsp:cNvPr id="0" name=""/>
        <dsp:cNvSpPr/>
      </dsp:nvSpPr>
      <dsp:spPr>
        <a:xfrm>
          <a:off x="0" y="1215701"/>
          <a:ext cx="10515600" cy="62361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it-IT" sz="2600" kern="1200"/>
            <a:t>Devono essere progettate in maniera tale che:</a:t>
          </a:r>
        </a:p>
      </dsp:txBody>
      <dsp:txXfrm>
        <a:off x="30442" y="1246143"/>
        <a:ext cx="10454716" cy="562726"/>
      </dsp:txXfrm>
    </dsp:sp>
    <dsp:sp modelId="{7C1B1569-24FA-4878-B429-17A1B0FE67A0}">
      <dsp:nvSpPr>
        <dsp:cNvPr id="0" name=""/>
        <dsp:cNvSpPr/>
      </dsp:nvSpPr>
      <dsp:spPr>
        <a:xfrm>
          <a:off x="0" y="1839312"/>
          <a:ext cx="10515600" cy="13724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it-IT" sz="2000" kern="1200"/>
            <a:t>alcuni casi speciali più semplici siano risolti direttamente (casi base)</a:t>
          </a:r>
        </a:p>
        <a:p>
          <a:pPr marL="228600" lvl="1" indent="-228600" algn="l" defTabSz="889000">
            <a:lnSpc>
              <a:spcPct val="90000"/>
            </a:lnSpc>
            <a:spcBef>
              <a:spcPct val="0"/>
            </a:spcBef>
            <a:spcAft>
              <a:spcPct val="20000"/>
            </a:spcAft>
            <a:buChar char="•"/>
          </a:pPr>
          <a:r>
            <a:rPr lang="it-IT" sz="2000" kern="1200"/>
            <a:t>ogni invocazione ricorsiva semplifica in qualche modo l'elaborazione,ossia:</a:t>
          </a:r>
        </a:p>
        <a:p>
          <a:pPr marL="457200" lvl="2" indent="-228600" algn="l" defTabSz="889000">
            <a:lnSpc>
              <a:spcPct val="90000"/>
            </a:lnSpc>
            <a:spcBef>
              <a:spcPct val="0"/>
            </a:spcBef>
            <a:spcAft>
              <a:spcPct val="20000"/>
            </a:spcAft>
            <a:buChar char="•"/>
          </a:pPr>
          <a:r>
            <a:rPr lang="it-IT" sz="2000" b="1" i="1" kern="1200" dirty="0"/>
            <a:t>risolve un sotto-problema più </a:t>
          </a:r>
          <a:r>
            <a:rPr lang="it-IT" sz="2000" b="1" i="1" kern="1200" dirty="0">
              <a:latin typeface="Calibri" panose="020F0502020204030204"/>
              <a:ea typeface="+mn-ea"/>
              <a:cs typeface="+mn-cs"/>
            </a:rPr>
            <a:t>semplice</a:t>
          </a:r>
        </a:p>
        <a:p>
          <a:pPr marL="457200" lvl="2" indent="-228600" algn="l" defTabSz="889000">
            <a:lnSpc>
              <a:spcPct val="90000"/>
            </a:lnSpc>
            <a:spcBef>
              <a:spcPct val="0"/>
            </a:spcBef>
            <a:spcAft>
              <a:spcPct val="20000"/>
            </a:spcAft>
            <a:buChar char="•"/>
          </a:pPr>
          <a:r>
            <a:rPr lang="it-IT" sz="2000" b="1" i="1" kern="1200" dirty="0">
              <a:latin typeface="Calibri" panose="020F0502020204030204"/>
              <a:ea typeface="+mn-ea"/>
              <a:cs typeface="+mn-cs"/>
            </a:rPr>
            <a:t>si avvicina sempre di più a un caso base</a:t>
          </a:r>
        </a:p>
      </dsp:txBody>
      <dsp:txXfrm>
        <a:off x="0" y="1839312"/>
        <a:ext cx="10515600" cy="1372410"/>
      </dsp:txXfrm>
    </dsp:sp>
    <dsp:sp modelId="{FBAA4203-C1FC-4DCC-A606-A9F4566F3D81}">
      <dsp:nvSpPr>
        <dsp:cNvPr id="0" name=""/>
        <dsp:cNvSpPr/>
      </dsp:nvSpPr>
      <dsp:spPr>
        <a:xfrm>
          <a:off x="0" y="3211722"/>
          <a:ext cx="10515600" cy="62361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it-IT" sz="2600" kern="1200" dirty="0"/>
            <a:t>Attenzione: una cattiva progettazione può portare ad una </a:t>
          </a:r>
          <a:r>
            <a:rPr lang="it-IT" sz="2600" kern="1200" dirty="0" err="1"/>
            <a:t>ricorsione</a:t>
          </a:r>
          <a:r>
            <a:rPr lang="it-IT" sz="2600" kern="1200" dirty="0"/>
            <a:t> infinita</a:t>
          </a:r>
        </a:p>
      </dsp:txBody>
      <dsp:txXfrm>
        <a:off x="30442" y="3242164"/>
        <a:ext cx="10454716" cy="56272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6T07:30:38.889"/>
    </inkml:context>
    <inkml:brush xml:id="br0">
      <inkml:brushProperty name="width" value="0.05" units="cm"/>
      <inkml:brushProperty name="height" value="0.05" units="cm"/>
    </inkml:brush>
  </inkml:definitions>
  <inkml:trace contextRef="#ctx0" brushRef="#br0">221 19 352 0 0,'0'0'216'0'0,"-14"0"1565"0"0,0-1-2414 0 0,-25-4 0 0 0,13 1 666 0 0,8 0 435 0 0,14 3 210 0 0,0 0 0 0 0,0 0 0 0 0,-1 1-1 0 0,-4-1 1 0 0,-71 1 917 0 0,80 0-1462 0 0,-4 2 1672 0 0,4 17-232 0 0,1-19-1566 0 0,0 1 0 0 0,0-1-1 0 0,-1 1 1 0 0,1-1-1 0 0,0 1 1 0 0,0-1-1 0 0,0 0 1 0 0,0 0-1 0 0,1 1 1 0 0,3 0 1 0 0,-1 2 48 0 0,-3-2-45 0 0,0-1 1 0 0,-1 1 0 0 0,1-1 0 0 0,0 0-1 0 0,0 1 1 0 0,0-1 0 0 0,-1 1-1 0 0,1-1 1 0 0,0 0 0 0 0,0 0-1 0 0,0 1 1 0 0,1-1 0 0 0,-2 0-5 0 0,0 0 0 0 0,0 0 1 0 0,0 0-1 0 0,0 1 0 0 0,0-1 0 0 0,0 0 0 0 0,0 0 1 0 0,0 0-1 0 0,0 0 0 0 0,0 0 0 0 0,0 1 1 0 0,1-1-1 0 0,-1 0 0 0 0,0 0 0 0 0,0 0 1 0 0,0 0-1 0 0,0 0 0 0 0,0 0 0 0 0,0 0 0 0 0,0 0 1 0 0,0 1-1 0 0,1-1 0 0 0,-1 0 0 0 0,0 0 1 0 0,0 0-1 0 0,0 0 0 0 0,0 0 0 0 0,0 0 0 0 0,1 0 1 0 0,-1 0-1 0 0,0 0 40 0 0,3 8 633 0 0,-3-8-576 0 0,0 0-120 0 0,0 1 13 0 0,0 0 120 0 0,2-1-121 0 0,-1 0 66 0 0,1 3-20 0 0,-2-3-23 0 0,1 0-10 0 0,0 0-1 0 0,0 1 1 0 0,0-1-1 0 0,0 0 1 0 0,0 1-1 0 0,0-1 1 0 0,-1 1-1 0 0,1-1 0 0 0,0 1 1 0 0,0-1-1 0 0,1 2 1 0 0,-2-1 7 0 0,1 0-1 0 0,0-1 1 0 0,0 1 0 0 0,0-1-1 0 0,0 1 1 0 0,0 0 0 0 0,-1-1-1 0 0,1 0 1 0 0,0 1 0 0 0,0-1-1 0 0,0 0 1 0 0,1 1 0 0 0,-2-1-14 0 0,0 0 0 0 0,0 0 0 0 0,0 0 0 0 0,0 1 0 0 0,1-1 0 0 0,-1 0 0 0 0,0 0 1 0 0,0 0-1 0 0,0 0 0 0 0,0 0 0 0 0,0 0 0 0 0,0 1 0 0 0,0-1 0 0 0,0 0 1 0 0,0 0-1 0 0,0 0 0 0 0,0 0 0 0 0,0 0 0 0 0,1 0 0 0 0,-1 0 0 0 0,0 1 0 0 0,0-1 1 0 0,0 0-1 0 0,0 0 0 0 0,0 0 0 0 0,0 0 0 0 0,0 0 0 0 0,1 0 0 0 0,-1 0 1 0 0,0 0-1 0 0,0 0 0 0 0,0 0 0 0 0,0 0 0 0 0,1 0 0 0 0,14 7 58 0 0,-14-7-30 0 0,-1 0-84 0 0,0 0 1 0 0,0 0-1 0 0,0 0 1 0 0,0-1 0 0 0,1 1-1 0 0,-1 0 1 0 0,0 0 0 0 0,0 0-1 0 0,0 0 1 0 0,0 0-1 0 0,0 0 1 0 0,0 0 0 0 0,1 0-1 0 0,-1 0 1 0 0,0 0-1 0 0,0 0 1 0 0,0 0 0 0 0,0 0-1 0 0,0-1 1 0 0,0 1 0 0 0,0 0-1 0 0,0 0 1 0 0,1 0-1 0 0,-1 0 1 0 0,0 0 0 0 0,0 0-1 0 0,0 0 1 0 0,0-1-1 0 0,0 1 1 0 0,0 0 0 0 0,0 0-1 0 0,0 0 1 0 0,0 0 0 0 0,0-1-1 0 0,0 0-1298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6T07:30:39.969"/>
    </inkml:context>
    <inkml:brush xml:id="br0">
      <inkml:brushProperty name="width" value="0.05" units="cm"/>
      <inkml:brushProperty name="height" value="0.05" units="cm"/>
    </inkml:brush>
  </inkml:definitions>
  <inkml:trace contextRef="#ctx0" brushRef="#br0">18 1 552 0 0,'0'0'504'0'0,"-2"0"-232"0"0,1 0-24 0 0,-1 0-64 0 0,1 0 24 0 0,-1 0-160 0 0,0 0 16 0 0,1 0-24 0 0,-1 0 8 0 0,1 0-72 0 0,-1 0-176 0 0,0 0 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26T07:31:07.289"/>
    </inkml:context>
    <inkml:brush xml:id="br0">
      <inkml:brushProperty name="width" value="0.05" units="cm"/>
      <inkml:brushProperty name="height" value="0.05" units="cm"/>
    </inkml:brush>
  </inkml:definitions>
  <inkml:trace contextRef="#ctx0" brushRef="#br0">40 0 168 0 0,'-16'0'1807'0'0,"16"0"-1812"0"0,-1 0 1 0 0,1 0-1 0 0,-1 0 0 0 0,0 0 1 0 0,1 1-1 0 0,-1-1 1 0 0,1 0-1 0 0,-1 0 0 0 0,1 0 1 0 0,-1 1-1 0 0,1-1 0 0 0,-1 0 1 0 0,1 0-1 0 0,-1 1 0 0 0,1-1 1 0 0,0 0-1 0 0,-1 1 0 0 0,1-1 1 0 0,-1 1-1 0 0,1-1 0 0 0,0 1 1 0 0,-1-1-1 0 0,1 0 0 0 0,0 1 1 0 0,0-1-1 0 0,-1 1 1 0 0,1-1-1 0 0,0 2 0 0 0,-3 17 94 0 0,2-12-76 0 0,-7 81 90 0 0,8-77-91 0 0,1 0 0 0 0,-1 0 0 0 0,2 0 0 0 0,0 0 0 0 0,0-1 0 0 0,4 13-1 0 0,1-4-27 0 0,1 1 0 0 0,13 22-1 0 0,-12-24 8 0 0,-7-14 6 0 0,-1 0 0 0 0,2-1 0 0 0,-1 1 0 0 0,0 0 0 0 0,1-1 0 0 0,-1 1 0 0 0,6 4 0 0 0,18 14 42 0 0,0-1 0 0 0,1-1 1 0 0,55 30-1 0 0,38 15 776 0 0,-105-57-635 0 0,18 6 0 0 0,-12-5-25 0 0,39 17 187 0 0,-7-2 57 0 0,84 24 0 0 0,-136-48-398 0 0,119 33 1608 0 0,-112-31-1435 0 0,-4-1-51 0 0,0 0-1 0 0,1 0 1 0 0,-1 0-1 0 0,0 1 1 0 0,0-1-1 0 0,8 5 1 0 0,-11-5-58 0 0,5 3 101 0 0,0 0 0 0 0,0-1 0 0 0,8 4 0 0 0,-11-6-139 0 0,0 1-1 0 0,0-1 0 0 0,0 0 1 0 0,0 1-1 0 0,0 0 0 0 0,4 3 0 0 0,-4-3-27 0 0,3 3-3 0 0,2 0 467 0 0,10 11 0 0 0,-17-15-458 0 0,-1-1 1 0 0,1 0 0 0 0,-1 1-1 0 0,1-1 1 0 0,0 0 0 0 0,-1 0-1 0 0,1 1 1 0 0,-1-1 0 0 0,1 0-1 0 0,0 0 1 0 0,-1 0 0 0 0,1 0 0 0 0,0 0-1 0 0,0 0 1 0 0,0 0 2 0 0,0 0 0 0 0,0 0-1 0 0,0 0 1 0 0,-1 0 0 0 0,1 0 0 0 0,0 0 0 0 0,-1 1 0 0 0,1-1-1 0 0,0 0 1 0 0,0 0 0 0 0,-1 1 0 0 0,1-1 0 0 0,0 0 0 0 0,-1 1-1 0 0,2 0 1 0 0,-1 0 52 0 0,0-1-1 0 0,0 1 1 0 0,0-1-1 0 0,0 1 0 0 0,0-1 1 0 0,0 1-1 0 0,1-1 1 0 0,-1 1-1 0 0,0-1 0 0 0,0 0 1 0 0,0 0-1 0 0,1 0 1 0 0,1 1-1 0 0,20-2 803 0 0,-13 1-538 0 0,40 0 1147 0 0,-50 0-1422 0 0,0-79 58 0 0,1 78-110 0 0,-1 1 0 0 0,1-1-1 0 0,-1 1 1 0 0,1 0 0 0 0,-1 0 0 0 0,1-1 0 0 0,0 1-1 0 0,-1 0 1 0 0,1 0 0 0 0,-1-1 0 0 0,1 1 0 0 0,0 0-1 0 0,-1 0 1 0 0,1 0 0 0 0,-1 0 0 0 0,1 0-1 0 0,0 0 1 0 0,-1 0 0 0 0,2 0 0 0 0,-2 0-6 0 0,0 0 50 0 0,6 0-126 0 0,-5 0 134 0 0,-1 0-114 0 0,0 0 67 0 0,0 0 0 0 0,0 0 0 0 0,0 0 0 0 0,1 0 0 0 0,-1 0 0 0 0,0 0 0 0 0,0 0 0 0 0,0 0 0 0 0,1 0 0 0 0,-1 0 0 0 0,0 0-1 0 0,0 0 1 0 0,0 0 0 0 0,0 0 0 0 0,1 0 0 0 0,-1 0 0 0 0,0 0 0 0 0,0 0 0 0 0,0 1 0 0 0,0-1 0 0 0,0 0 0 0 0,1 0 0 0 0,-1 0 0 0 0,0 0 0 0 0,0 0-1 0 0,0 0 1 0 0,0 0 0 0 0,0 0 0 0 0,0 1 0 0 0,0-1 0 0 0,1 0 0 0 0,-1 0 0 0 0,2 2-26 0 0,-1 14-426 0 0,-1-15 19 0 0,0 0 0 0 0,0 0 0 0 0,1 0 0 0 0,-1 1 0 0 0,1-1 0 0 0,-1 0 0 0 0,1 0 0 0 0,-1 0 1 0 0,1 0-1 0 0,-1 0 0 0 0,2 1 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1-12T15:58:09.651"/>
    </inkml:context>
    <inkml:brush xml:id="br0">
      <inkml:brushProperty name="width" value="0.05" units="cm"/>
      <inkml:brushProperty name="height" value="0.05" units="cm"/>
    </inkml:brush>
  </inkml:definitions>
  <inkml:trace contextRef="#ctx0" brushRef="#br0">5 16 14715 0 0,'-4'-11'1430'0'0,"4"10"-1468"0"0,1 1 1 0 0,-1-1-1 0 0,1 1 1 0 0,0 0-1 0 0,-1-1 1 0 0,1 1-1 0 0,-1 0 1 0 0,1-1-1 0 0,0 1 1 0 0,-1 0-1 0 0,1 0 0 0 0,0 0 1 0 0,-1-1-1 0 0,1 1 1 0 0,0 0-1 0 0,-1 0 1 0 0,1 0-1 0 0,0 0 1 0 0,0 1-1 0 0,15 0-1268 0 0,-15-1 1038 0 0,0 0-1 0 0,1 0 0 0 0,-1 1 0 0 0,0-1 1 0 0,0 1-1 0 0,0-1 0 0 0,0 1 0 0 0,1-1 0 0 0,-1 1 1 0 0,0 0-1 0 0,0 0 0 0 0,0-1 0 0 0,-1 1 1 0 0,1 0-1 0 0,0 0 0 0 0,1 1 0 0 0,0 1-421 0 0,0 0 0 0 0,0 1 0 0 0,-1-1 0 0 0,3 5 0 0 0,3 13-2122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27T15:51:05.128"/>
    </inkml:context>
    <inkml:brush xml:id="br0">
      <inkml:brushProperty name="width" value="0.05" units="cm"/>
      <inkml:brushProperty name="height" value="0.05" units="cm"/>
    </inkml:brush>
  </inkml:definitions>
  <inkml:trace contextRef="#ctx0" brushRef="#br0">24 0 2048 0 0,'0'0'-392'0'0,"-2"0"184"0"0,1 0-72 0 0,-1 0-16 0 0,1 0 296 0 0,-1 0 0 0 0,-1 0 0 0 0,0 0 8 0 0,0 0-8 0 0,0 0-32 0 0,0 0-232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27T15:52:28.547"/>
    </inkml:context>
    <inkml:brush xml:id="br0">
      <inkml:brushProperty name="width" value="0.05" units="cm"/>
      <inkml:brushProperty name="height" value="0.05" units="cm"/>
    </inkml:brush>
  </inkml:definitions>
  <inkml:trace contextRef="#ctx0" brushRef="#br0">0 0 48 0 0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27T15:52:28.895"/>
    </inkml:context>
    <inkml:brush xml:id="br0">
      <inkml:brushProperty name="width" value="0.05" units="cm"/>
      <inkml:brushProperty name="height" value="0.05" units="cm"/>
    </inkml:brush>
  </inkml:definitions>
  <inkml:trace contextRef="#ctx0" brushRef="#br0">0 1 8 0 0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2-15T14:16:47.217"/>
    </inkml:context>
    <inkml:brush xml:id="br0">
      <inkml:brushProperty name="width" value="0.05" units="cm"/>
      <inkml:brushProperty name="height" value="0.05" units="cm"/>
    </inkml:brush>
  </inkml:definitions>
  <inkml:trace contextRef="#ctx0" brushRef="#br0">0 9 136 0 0,'0'0'16'0'0,"2"0"-24"0"0,-1 0-8 0 0,1-2 0 0 0,1 1 32 0 0,0-1-64 0 0,5-1 64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B9F1E2-9249-4863-AD69-EBD35B6AAA03}" type="datetimeFigureOut">
              <a:rPr lang="it-IT" smtClean="0"/>
              <a:t>09/12/2021</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7664EA-50FF-48AC-8430-E079680EC1D6}" type="slidenum">
              <a:rPr lang="it-IT" smtClean="0"/>
              <a:t>‹N›</a:t>
            </a:fld>
            <a:endParaRPr lang="it-IT"/>
          </a:p>
        </p:txBody>
      </p:sp>
    </p:spTree>
    <p:extLst>
      <p:ext uri="{BB962C8B-B14F-4D97-AF65-F5344CB8AC3E}">
        <p14:creationId xmlns:p14="http://schemas.microsoft.com/office/powerpoint/2010/main" val="2559704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Possibilità di eseguire il </a:t>
            </a:r>
            <a:r>
              <a:rPr lang="it-IT" dirty="0" err="1"/>
              <a:t>progrmma</a:t>
            </a:r>
            <a:r>
              <a:rPr lang="it-IT" dirty="0"/>
              <a:t> senza modifiche su sistemi operativi diversi (windows, </a:t>
            </a:r>
            <a:r>
              <a:rPr lang="it-IT" dirty="0" err="1"/>
              <a:t>unix</a:t>
            </a:r>
            <a:r>
              <a:rPr lang="it-IT" dirty="0"/>
              <a:t>, </a:t>
            </a:r>
            <a:r>
              <a:rPr lang="it-IT" dirty="0" err="1"/>
              <a:t>linux</a:t>
            </a:r>
            <a:r>
              <a:rPr lang="it-IT" dirty="0"/>
              <a:t>, </a:t>
            </a:r>
            <a:r>
              <a:rPr lang="it-IT" dirty="0" err="1"/>
              <a:t>macintosh</a:t>
            </a:r>
            <a:r>
              <a:rPr lang="it-IT" dirty="0"/>
              <a:t>)</a:t>
            </a:r>
          </a:p>
        </p:txBody>
      </p:sp>
      <p:sp>
        <p:nvSpPr>
          <p:cNvPr id="4" name="Segnaposto numero diapositiva 3"/>
          <p:cNvSpPr>
            <a:spLocks noGrp="1"/>
          </p:cNvSpPr>
          <p:nvPr>
            <p:ph type="sldNum" sz="quarter" idx="5"/>
          </p:nvPr>
        </p:nvSpPr>
        <p:spPr/>
        <p:txBody>
          <a:bodyPr/>
          <a:lstStyle/>
          <a:p>
            <a:fld id="{DD7664EA-50FF-48AC-8430-E079680EC1D6}" type="slidenum">
              <a:rPr lang="it-IT" smtClean="0"/>
              <a:t>2</a:t>
            </a:fld>
            <a:endParaRPr lang="it-IT"/>
          </a:p>
        </p:txBody>
      </p:sp>
    </p:spTree>
    <p:extLst>
      <p:ext uri="{BB962C8B-B14F-4D97-AF65-F5344CB8AC3E}">
        <p14:creationId xmlns:p14="http://schemas.microsoft.com/office/powerpoint/2010/main" val="3824932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7664EA-50FF-48AC-8430-E079680EC1D6}" type="slidenum">
              <a:rPr kumimoji="0" lang="it-IT"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94</a:t>
            </a:fld>
            <a:endParaRPr kumimoji="0" lang="it-IT"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362899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7664EA-50FF-48AC-8430-E079680EC1D6}" type="slidenum">
              <a:rPr kumimoji="0" lang="it-IT"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105</a:t>
            </a:fld>
            <a:endParaRPr kumimoji="0" lang="it-IT"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7073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DD7664EA-50FF-48AC-8430-E079680EC1D6}" type="slidenum">
              <a:rPr lang="it-IT" smtClean="0"/>
              <a:t>108</a:t>
            </a:fld>
            <a:endParaRPr lang="it-IT"/>
          </a:p>
        </p:txBody>
      </p:sp>
    </p:spTree>
    <p:extLst>
      <p:ext uri="{BB962C8B-B14F-4D97-AF65-F5344CB8AC3E}">
        <p14:creationId xmlns:p14="http://schemas.microsoft.com/office/powerpoint/2010/main" val="15164579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DD7664EA-50FF-48AC-8430-E079680EC1D6}" type="slidenum">
              <a:rPr lang="it-IT" smtClean="0"/>
              <a:t>118</a:t>
            </a:fld>
            <a:endParaRPr lang="it-IT"/>
          </a:p>
        </p:txBody>
      </p:sp>
    </p:spTree>
    <p:extLst>
      <p:ext uri="{BB962C8B-B14F-4D97-AF65-F5344CB8AC3E}">
        <p14:creationId xmlns:p14="http://schemas.microsoft.com/office/powerpoint/2010/main" val="38458149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DD7664EA-50FF-48AC-8430-E079680EC1D6}" type="slidenum">
              <a:rPr lang="it-IT" smtClean="0"/>
              <a:t>121</a:t>
            </a:fld>
            <a:endParaRPr lang="it-IT"/>
          </a:p>
        </p:txBody>
      </p:sp>
    </p:spTree>
    <p:extLst>
      <p:ext uri="{BB962C8B-B14F-4D97-AF65-F5344CB8AC3E}">
        <p14:creationId xmlns:p14="http://schemas.microsoft.com/office/powerpoint/2010/main" val="36280434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7664EA-50FF-48AC-8430-E079680EC1D6}" type="slidenum">
              <a:rPr kumimoji="0" lang="it-IT"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143</a:t>
            </a:fld>
            <a:endParaRPr kumimoji="0" lang="it-IT"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07025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7664EA-50FF-48AC-8430-E079680EC1D6}" type="slidenum">
              <a:rPr kumimoji="0" lang="it-IT"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159</a:t>
            </a:fld>
            <a:endParaRPr kumimoji="0" lang="it-IT"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86880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7664EA-50FF-48AC-8430-E079680EC1D6}" type="slidenum">
              <a:rPr kumimoji="0" lang="it-IT"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165</a:t>
            </a:fld>
            <a:endParaRPr kumimoji="0" lang="it-IT"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391426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7664EA-50FF-48AC-8430-E079680EC1D6}" type="slidenum">
              <a:rPr kumimoji="0" lang="it-IT"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177</a:t>
            </a:fld>
            <a:endParaRPr kumimoji="0" lang="it-IT"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441354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Semplificando molto: L’interprete legge le istruzioni </a:t>
            </a:r>
            <a:r>
              <a:rPr lang="it-IT" dirty="0" err="1"/>
              <a:t>python</a:t>
            </a:r>
            <a:r>
              <a:rPr lang="it-IT" dirty="0"/>
              <a:t> (il codice sorgente), verifica che siano ben formulate (non ci siano errori di sintassi), le traduce in linguaggio di basso livello (il codice byte). Il codice byte viene inviato ad un altro componente software, la </a:t>
            </a:r>
            <a:r>
              <a:rPr lang="it-IT" dirty="0" err="1"/>
              <a:t>virtual</a:t>
            </a:r>
            <a:r>
              <a:rPr lang="it-IT" dirty="0"/>
              <a:t> machine, che lo esegue</a:t>
            </a:r>
          </a:p>
          <a:p>
            <a:r>
              <a:rPr lang="it-IT" dirty="0"/>
              <a:t>In realtà l’interprete non legge ed esegue le istruzioni una per volta, perché i programmi in genere vengono eseguiti più volte e la fase di lettura ed </a:t>
            </a:r>
            <a:r>
              <a:rPr lang="it-IT" dirty="0" err="1"/>
              <a:t>intepretazione</a:t>
            </a:r>
            <a:r>
              <a:rPr lang="it-IT" dirty="0"/>
              <a:t> richiede tempo. Perciò viene eseguita una volta sola dal compilatore che traduce il </a:t>
            </a:r>
            <a:r>
              <a:rPr lang="it-IT" dirty="0" err="1"/>
              <a:t>cordice</a:t>
            </a:r>
            <a:r>
              <a:rPr lang="it-IT" dirty="0"/>
              <a:t> sorgente in codice byte, ossia in istruzioni scritte in maniera molto semplice, per essere compresi dalla macchina virtuale, un altro programma che si comporta in maniera simile alla </a:t>
            </a:r>
            <a:r>
              <a:rPr lang="it-IT" dirty="0" err="1"/>
              <a:t>cpu</a:t>
            </a:r>
            <a:r>
              <a:rPr lang="it-IT" dirty="0"/>
              <a:t>. A volte si possono </a:t>
            </a:r>
            <a:r>
              <a:rPr lang="it-IT" dirty="0" err="1"/>
              <a:t>utlizzare</a:t>
            </a:r>
            <a:r>
              <a:rPr lang="it-IT" dirty="0"/>
              <a:t> funzioni definite esternamente e la VM li recupera dai moduli di libreria. </a:t>
            </a:r>
          </a:p>
          <a:p>
            <a:endParaRPr lang="it-IT" dirty="0"/>
          </a:p>
        </p:txBody>
      </p:sp>
      <p:sp>
        <p:nvSpPr>
          <p:cNvPr id="4" name="Segnaposto numero diapositiva 3"/>
          <p:cNvSpPr>
            <a:spLocks noGrp="1"/>
          </p:cNvSpPr>
          <p:nvPr>
            <p:ph type="sldNum" sz="quarter" idx="5"/>
          </p:nvPr>
        </p:nvSpPr>
        <p:spPr/>
        <p:txBody>
          <a:bodyPr/>
          <a:lstStyle/>
          <a:p>
            <a:fld id="{DD7664EA-50FF-48AC-8430-E079680EC1D6}" type="slidenum">
              <a:rPr lang="it-IT" smtClean="0"/>
              <a:t>4</a:t>
            </a:fld>
            <a:endParaRPr lang="it-IT"/>
          </a:p>
        </p:txBody>
      </p:sp>
    </p:spTree>
    <p:extLst>
      <p:ext uri="{BB962C8B-B14F-4D97-AF65-F5344CB8AC3E}">
        <p14:creationId xmlns:p14="http://schemas.microsoft.com/office/powerpoint/2010/main" val="1932812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L’interprete legge il programma e ne esegue le istruzioni</a:t>
            </a:r>
          </a:p>
        </p:txBody>
      </p:sp>
      <p:sp>
        <p:nvSpPr>
          <p:cNvPr id="4" name="Segnaposto numero diapositiva 3"/>
          <p:cNvSpPr>
            <a:spLocks noGrp="1"/>
          </p:cNvSpPr>
          <p:nvPr>
            <p:ph type="sldNum" sz="quarter" idx="5"/>
          </p:nvPr>
        </p:nvSpPr>
        <p:spPr/>
        <p:txBody>
          <a:bodyPr/>
          <a:lstStyle/>
          <a:p>
            <a:fld id="{DD7664EA-50FF-48AC-8430-E079680EC1D6}" type="slidenum">
              <a:rPr lang="it-IT" smtClean="0"/>
              <a:t>5</a:t>
            </a:fld>
            <a:endParaRPr lang="it-IT"/>
          </a:p>
        </p:txBody>
      </p:sp>
    </p:spTree>
    <p:extLst>
      <p:ext uri="{BB962C8B-B14F-4D97-AF65-F5344CB8AC3E}">
        <p14:creationId xmlns:p14="http://schemas.microsoft.com/office/powerpoint/2010/main" val="10150872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Le stringhe possono essere racchiuse tra singolo o doppio apice</a:t>
            </a:r>
          </a:p>
          <a:p>
            <a:r>
              <a:rPr lang="it-IT" dirty="0"/>
              <a:t>Se si omettono gli argomenti stampa una riga vuota</a:t>
            </a:r>
          </a:p>
          <a:p>
            <a:endParaRPr lang="it-IT" dirty="0"/>
          </a:p>
        </p:txBody>
      </p:sp>
      <p:sp>
        <p:nvSpPr>
          <p:cNvPr id="4" name="Segnaposto numero diapositiva 3"/>
          <p:cNvSpPr>
            <a:spLocks noGrp="1"/>
          </p:cNvSpPr>
          <p:nvPr>
            <p:ph type="sldNum" sz="quarter" idx="5"/>
          </p:nvPr>
        </p:nvSpPr>
        <p:spPr/>
        <p:txBody>
          <a:bodyPr/>
          <a:lstStyle/>
          <a:p>
            <a:fld id="{DD7664EA-50FF-48AC-8430-E079680EC1D6}" type="slidenum">
              <a:rPr lang="it-IT" smtClean="0"/>
              <a:t>8</a:t>
            </a:fld>
            <a:endParaRPr lang="it-IT"/>
          </a:p>
        </p:txBody>
      </p:sp>
    </p:spTree>
    <p:extLst>
      <p:ext uri="{BB962C8B-B14F-4D97-AF65-F5344CB8AC3E}">
        <p14:creationId xmlns:p14="http://schemas.microsoft.com/office/powerpoint/2010/main" val="11983632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DD7664EA-50FF-48AC-8430-E079680EC1D6}" type="slidenum">
              <a:rPr lang="it-IT" smtClean="0"/>
              <a:t>53</a:t>
            </a:fld>
            <a:endParaRPr lang="it-IT"/>
          </a:p>
        </p:txBody>
      </p:sp>
    </p:spTree>
    <p:extLst>
      <p:ext uri="{BB962C8B-B14F-4D97-AF65-F5344CB8AC3E}">
        <p14:creationId xmlns:p14="http://schemas.microsoft.com/office/powerpoint/2010/main" val="3131137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7664EA-50FF-48AC-8430-E079680EC1D6}" type="slidenum">
              <a:rPr kumimoji="0" lang="it-IT"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it-IT"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661299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DD7664EA-50FF-48AC-8430-E079680EC1D6}" type="slidenum">
              <a:rPr lang="it-IT" smtClean="0"/>
              <a:t>81</a:t>
            </a:fld>
            <a:endParaRPr lang="it-IT"/>
          </a:p>
        </p:txBody>
      </p:sp>
    </p:spTree>
    <p:extLst>
      <p:ext uri="{BB962C8B-B14F-4D97-AF65-F5344CB8AC3E}">
        <p14:creationId xmlns:p14="http://schemas.microsoft.com/office/powerpoint/2010/main" val="920597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7664EA-50FF-48AC-8430-E079680EC1D6}" type="slidenum">
              <a:rPr kumimoji="0" lang="it-IT"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83</a:t>
            </a:fld>
            <a:endParaRPr kumimoji="0" lang="it-IT"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847963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DD7664EA-50FF-48AC-8430-E079680EC1D6}" type="slidenum">
              <a:rPr lang="it-IT" smtClean="0"/>
              <a:t>93</a:t>
            </a:fld>
            <a:endParaRPr lang="it-IT"/>
          </a:p>
        </p:txBody>
      </p:sp>
    </p:spTree>
    <p:extLst>
      <p:ext uri="{BB962C8B-B14F-4D97-AF65-F5344CB8AC3E}">
        <p14:creationId xmlns:p14="http://schemas.microsoft.com/office/powerpoint/2010/main" val="1887284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FD456C-6CB7-4ABA-A4AA-732D6EBFC6EF}"/>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E180AC86-1F9A-4A8E-934F-E3D1087D1A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32F696A9-F81D-45CB-9C88-52D2E9227708}"/>
              </a:ext>
            </a:extLst>
          </p:cNvPr>
          <p:cNvSpPr>
            <a:spLocks noGrp="1"/>
          </p:cNvSpPr>
          <p:nvPr>
            <p:ph type="dt" sz="half" idx="10"/>
          </p:nvPr>
        </p:nvSpPr>
        <p:spPr/>
        <p:txBody>
          <a:bodyPr/>
          <a:lstStyle/>
          <a:p>
            <a:fld id="{5AD14CA5-5B33-4ADE-A1F6-9AA64493DEF9}" type="datetimeFigureOut">
              <a:rPr lang="it-IT" smtClean="0"/>
              <a:t>09/12/2021</a:t>
            </a:fld>
            <a:endParaRPr lang="it-IT"/>
          </a:p>
        </p:txBody>
      </p:sp>
      <p:sp>
        <p:nvSpPr>
          <p:cNvPr id="5" name="Segnaposto piè di pagina 4">
            <a:extLst>
              <a:ext uri="{FF2B5EF4-FFF2-40B4-BE49-F238E27FC236}">
                <a16:creationId xmlns:a16="http://schemas.microsoft.com/office/drawing/2014/main" id="{95C0F50B-4926-4EA8-88DB-A3BAEEE54B2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9A77771-49C3-4527-A4F7-0F8BDA1F36D9}"/>
              </a:ext>
            </a:extLst>
          </p:cNvPr>
          <p:cNvSpPr>
            <a:spLocks noGrp="1"/>
          </p:cNvSpPr>
          <p:nvPr>
            <p:ph type="sldNum" sz="quarter" idx="12"/>
          </p:nvPr>
        </p:nvSpPr>
        <p:spPr/>
        <p:txBody>
          <a:bodyPr/>
          <a:lstStyle/>
          <a:p>
            <a:fld id="{2936D81D-AB8C-4C35-B815-4423035835C4}" type="slidenum">
              <a:rPr lang="it-IT" smtClean="0"/>
              <a:t>‹N›</a:t>
            </a:fld>
            <a:endParaRPr lang="it-IT"/>
          </a:p>
        </p:txBody>
      </p:sp>
    </p:spTree>
    <p:extLst>
      <p:ext uri="{BB962C8B-B14F-4D97-AF65-F5344CB8AC3E}">
        <p14:creationId xmlns:p14="http://schemas.microsoft.com/office/powerpoint/2010/main" val="1037874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2F38F8-345F-460B-BB7C-6E4DCC62949B}"/>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3DB10A34-A5C7-42A4-A029-8E8A594DBA45}"/>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6AD1503B-BE9D-4092-83DF-AACD8049F7B1}"/>
              </a:ext>
            </a:extLst>
          </p:cNvPr>
          <p:cNvSpPr>
            <a:spLocks noGrp="1"/>
          </p:cNvSpPr>
          <p:nvPr>
            <p:ph type="dt" sz="half" idx="10"/>
          </p:nvPr>
        </p:nvSpPr>
        <p:spPr/>
        <p:txBody>
          <a:bodyPr/>
          <a:lstStyle/>
          <a:p>
            <a:fld id="{5AD14CA5-5B33-4ADE-A1F6-9AA64493DEF9}" type="datetimeFigureOut">
              <a:rPr lang="it-IT" smtClean="0"/>
              <a:t>09/12/2021</a:t>
            </a:fld>
            <a:endParaRPr lang="it-IT"/>
          </a:p>
        </p:txBody>
      </p:sp>
      <p:sp>
        <p:nvSpPr>
          <p:cNvPr id="5" name="Segnaposto piè di pagina 4">
            <a:extLst>
              <a:ext uri="{FF2B5EF4-FFF2-40B4-BE49-F238E27FC236}">
                <a16:creationId xmlns:a16="http://schemas.microsoft.com/office/drawing/2014/main" id="{089483AE-6BEB-407B-9488-0AB5FEE7B77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B149869-04B0-4AC6-BBFC-44EE261529A7}"/>
              </a:ext>
            </a:extLst>
          </p:cNvPr>
          <p:cNvSpPr>
            <a:spLocks noGrp="1"/>
          </p:cNvSpPr>
          <p:nvPr>
            <p:ph type="sldNum" sz="quarter" idx="12"/>
          </p:nvPr>
        </p:nvSpPr>
        <p:spPr/>
        <p:txBody>
          <a:bodyPr/>
          <a:lstStyle/>
          <a:p>
            <a:fld id="{2936D81D-AB8C-4C35-B815-4423035835C4}" type="slidenum">
              <a:rPr lang="it-IT" smtClean="0"/>
              <a:t>‹N›</a:t>
            </a:fld>
            <a:endParaRPr lang="it-IT"/>
          </a:p>
        </p:txBody>
      </p:sp>
    </p:spTree>
    <p:extLst>
      <p:ext uri="{BB962C8B-B14F-4D97-AF65-F5344CB8AC3E}">
        <p14:creationId xmlns:p14="http://schemas.microsoft.com/office/powerpoint/2010/main" val="1940535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BABE182E-2A05-4925-9414-61649CA68151}"/>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D03EA54D-7E6C-4F66-A0A7-F4B808899551}"/>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7BD011E-C5A3-4DEE-A174-6EF16932A296}"/>
              </a:ext>
            </a:extLst>
          </p:cNvPr>
          <p:cNvSpPr>
            <a:spLocks noGrp="1"/>
          </p:cNvSpPr>
          <p:nvPr>
            <p:ph type="dt" sz="half" idx="10"/>
          </p:nvPr>
        </p:nvSpPr>
        <p:spPr/>
        <p:txBody>
          <a:bodyPr/>
          <a:lstStyle/>
          <a:p>
            <a:fld id="{5AD14CA5-5B33-4ADE-A1F6-9AA64493DEF9}" type="datetimeFigureOut">
              <a:rPr lang="it-IT" smtClean="0"/>
              <a:t>09/12/2021</a:t>
            </a:fld>
            <a:endParaRPr lang="it-IT"/>
          </a:p>
        </p:txBody>
      </p:sp>
      <p:sp>
        <p:nvSpPr>
          <p:cNvPr id="5" name="Segnaposto piè di pagina 4">
            <a:extLst>
              <a:ext uri="{FF2B5EF4-FFF2-40B4-BE49-F238E27FC236}">
                <a16:creationId xmlns:a16="http://schemas.microsoft.com/office/drawing/2014/main" id="{4DB297B1-2B4F-4252-8693-7FABCAD748C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32A17F2-7767-46CE-BC8D-063576D79687}"/>
              </a:ext>
            </a:extLst>
          </p:cNvPr>
          <p:cNvSpPr>
            <a:spLocks noGrp="1"/>
          </p:cNvSpPr>
          <p:nvPr>
            <p:ph type="sldNum" sz="quarter" idx="12"/>
          </p:nvPr>
        </p:nvSpPr>
        <p:spPr/>
        <p:txBody>
          <a:bodyPr/>
          <a:lstStyle/>
          <a:p>
            <a:fld id="{2936D81D-AB8C-4C35-B815-4423035835C4}" type="slidenum">
              <a:rPr lang="it-IT" smtClean="0"/>
              <a:t>‹N›</a:t>
            </a:fld>
            <a:endParaRPr lang="it-IT"/>
          </a:p>
        </p:txBody>
      </p:sp>
    </p:spTree>
    <p:extLst>
      <p:ext uri="{BB962C8B-B14F-4D97-AF65-F5344CB8AC3E}">
        <p14:creationId xmlns:p14="http://schemas.microsoft.com/office/powerpoint/2010/main" val="2995080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2AAC610-3E11-4277-9FD5-11CBEDA2D47C}"/>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FE928723-C0C7-4728-853E-615C9BE448EC}"/>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44B10E7E-D7F2-4AC0-8A7A-E2AEF78B4D35}"/>
              </a:ext>
            </a:extLst>
          </p:cNvPr>
          <p:cNvSpPr>
            <a:spLocks noGrp="1"/>
          </p:cNvSpPr>
          <p:nvPr>
            <p:ph type="dt" sz="half" idx="10"/>
          </p:nvPr>
        </p:nvSpPr>
        <p:spPr/>
        <p:txBody>
          <a:bodyPr/>
          <a:lstStyle/>
          <a:p>
            <a:fld id="{5AD14CA5-5B33-4ADE-A1F6-9AA64493DEF9}" type="datetimeFigureOut">
              <a:rPr lang="it-IT" smtClean="0"/>
              <a:t>09/12/2021</a:t>
            </a:fld>
            <a:endParaRPr lang="it-IT"/>
          </a:p>
        </p:txBody>
      </p:sp>
      <p:sp>
        <p:nvSpPr>
          <p:cNvPr id="5" name="Segnaposto piè di pagina 4">
            <a:extLst>
              <a:ext uri="{FF2B5EF4-FFF2-40B4-BE49-F238E27FC236}">
                <a16:creationId xmlns:a16="http://schemas.microsoft.com/office/drawing/2014/main" id="{CA6CC362-52D3-46F4-A8C0-21209F4F366E}"/>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4E4047C-42CF-4B4C-9201-B10086232084}"/>
              </a:ext>
            </a:extLst>
          </p:cNvPr>
          <p:cNvSpPr>
            <a:spLocks noGrp="1"/>
          </p:cNvSpPr>
          <p:nvPr>
            <p:ph type="sldNum" sz="quarter" idx="12"/>
          </p:nvPr>
        </p:nvSpPr>
        <p:spPr/>
        <p:txBody>
          <a:bodyPr/>
          <a:lstStyle/>
          <a:p>
            <a:fld id="{2936D81D-AB8C-4C35-B815-4423035835C4}" type="slidenum">
              <a:rPr lang="it-IT" smtClean="0"/>
              <a:t>‹N›</a:t>
            </a:fld>
            <a:endParaRPr lang="it-IT"/>
          </a:p>
        </p:txBody>
      </p:sp>
    </p:spTree>
    <p:extLst>
      <p:ext uri="{BB962C8B-B14F-4D97-AF65-F5344CB8AC3E}">
        <p14:creationId xmlns:p14="http://schemas.microsoft.com/office/powerpoint/2010/main" val="831304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738B6C7-60A1-4653-A323-3EA26B3170ED}"/>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B3CAAC18-8F7D-40B6-86E9-258BE8FF42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55261645-3FE1-491D-B197-18F3AE4C29B1}"/>
              </a:ext>
            </a:extLst>
          </p:cNvPr>
          <p:cNvSpPr>
            <a:spLocks noGrp="1"/>
          </p:cNvSpPr>
          <p:nvPr>
            <p:ph type="dt" sz="half" idx="10"/>
          </p:nvPr>
        </p:nvSpPr>
        <p:spPr/>
        <p:txBody>
          <a:bodyPr/>
          <a:lstStyle/>
          <a:p>
            <a:fld id="{5AD14CA5-5B33-4ADE-A1F6-9AA64493DEF9}" type="datetimeFigureOut">
              <a:rPr lang="it-IT" smtClean="0"/>
              <a:t>09/12/2021</a:t>
            </a:fld>
            <a:endParaRPr lang="it-IT"/>
          </a:p>
        </p:txBody>
      </p:sp>
      <p:sp>
        <p:nvSpPr>
          <p:cNvPr id="5" name="Segnaposto piè di pagina 4">
            <a:extLst>
              <a:ext uri="{FF2B5EF4-FFF2-40B4-BE49-F238E27FC236}">
                <a16:creationId xmlns:a16="http://schemas.microsoft.com/office/drawing/2014/main" id="{6F3D4726-62A9-4A0B-9B5E-B5B7BF82B03F}"/>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5088AA3-EC94-482C-868C-615D98F8BA5F}"/>
              </a:ext>
            </a:extLst>
          </p:cNvPr>
          <p:cNvSpPr>
            <a:spLocks noGrp="1"/>
          </p:cNvSpPr>
          <p:nvPr>
            <p:ph type="sldNum" sz="quarter" idx="12"/>
          </p:nvPr>
        </p:nvSpPr>
        <p:spPr/>
        <p:txBody>
          <a:bodyPr/>
          <a:lstStyle/>
          <a:p>
            <a:fld id="{2936D81D-AB8C-4C35-B815-4423035835C4}" type="slidenum">
              <a:rPr lang="it-IT" smtClean="0"/>
              <a:t>‹N›</a:t>
            </a:fld>
            <a:endParaRPr lang="it-IT"/>
          </a:p>
        </p:txBody>
      </p:sp>
    </p:spTree>
    <p:extLst>
      <p:ext uri="{BB962C8B-B14F-4D97-AF65-F5344CB8AC3E}">
        <p14:creationId xmlns:p14="http://schemas.microsoft.com/office/powerpoint/2010/main" val="1382978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89F54F-AE40-49F0-8D50-01E1B6FC8A5C}"/>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3FDE88AD-4699-4EDD-AA58-61E4DEDC988F}"/>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2E9D8F1D-869F-4E49-8B57-FE8A0B3E90BC}"/>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4A6387A8-D6D0-451E-B762-3D9119DAC4C1}"/>
              </a:ext>
            </a:extLst>
          </p:cNvPr>
          <p:cNvSpPr>
            <a:spLocks noGrp="1"/>
          </p:cNvSpPr>
          <p:nvPr>
            <p:ph type="dt" sz="half" idx="10"/>
          </p:nvPr>
        </p:nvSpPr>
        <p:spPr/>
        <p:txBody>
          <a:bodyPr/>
          <a:lstStyle/>
          <a:p>
            <a:fld id="{5AD14CA5-5B33-4ADE-A1F6-9AA64493DEF9}" type="datetimeFigureOut">
              <a:rPr lang="it-IT" smtClean="0"/>
              <a:t>09/12/2021</a:t>
            </a:fld>
            <a:endParaRPr lang="it-IT"/>
          </a:p>
        </p:txBody>
      </p:sp>
      <p:sp>
        <p:nvSpPr>
          <p:cNvPr id="6" name="Segnaposto piè di pagina 5">
            <a:extLst>
              <a:ext uri="{FF2B5EF4-FFF2-40B4-BE49-F238E27FC236}">
                <a16:creationId xmlns:a16="http://schemas.microsoft.com/office/drawing/2014/main" id="{4610961E-EE4E-4DCC-851E-AF1A3D254DC1}"/>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A9579CF4-6DAD-42A7-969C-16E3DC2F0EEC}"/>
              </a:ext>
            </a:extLst>
          </p:cNvPr>
          <p:cNvSpPr>
            <a:spLocks noGrp="1"/>
          </p:cNvSpPr>
          <p:nvPr>
            <p:ph type="sldNum" sz="quarter" idx="12"/>
          </p:nvPr>
        </p:nvSpPr>
        <p:spPr/>
        <p:txBody>
          <a:bodyPr/>
          <a:lstStyle/>
          <a:p>
            <a:fld id="{2936D81D-AB8C-4C35-B815-4423035835C4}" type="slidenum">
              <a:rPr lang="it-IT" smtClean="0"/>
              <a:t>‹N›</a:t>
            </a:fld>
            <a:endParaRPr lang="it-IT"/>
          </a:p>
        </p:txBody>
      </p:sp>
    </p:spTree>
    <p:extLst>
      <p:ext uri="{BB962C8B-B14F-4D97-AF65-F5344CB8AC3E}">
        <p14:creationId xmlns:p14="http://schemas.microsoft.com/office/powerpoint/2010/main" val="3370422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3DEA459-1D58-48FA-8285-E14D0DC1241E}"/>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75AAE15A-29EC-45C1-A149-1FF8B40DE9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6737DC31-1922-436D-8F60-571451702224}"/>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17662EAA-5C97-44DA-A210-9DF6712AE7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426F8645-B89F-4D11-BB30-E6DFC812C636}"/>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93386EE2-FB7F-475B-961E-933824FA6294}"/>
              </a:ext>
            </a:extLst>
          </p:cNvPr>
          <p:cNvSpPr>
            <a:spLocks noGrp="1"/>
          </p:cNvSpPr>
          <p:nvPr>
            <p:ph type="dt" sz="half" idx="10"/>
          </p:nvPr>
        </p:nvSpPr>
        <p:spPr/>
        <p:txBody>
          <a:bodyPr/>
          <a:lstStyle/>
          <a:p>
            <a:fld id="{5AD14CA5-5B33-4ADE-A1F6-9AA64493DEF9}" type="datetimeFigureOut">
              <a:rPr lang="it-IT" smtClean="0"/>
              <a:t>09/12/2021</a:t>
            </a:fld>
            <a:endParaRPr lang="it-IT"/>
          </a:p>
        </p:txBody>
      </p:sp>
      <p:sp>
        <p:nvSpPr>
          <p:cNvPr id="8" name="Segnaposto piè di pagina 7">
            <a:extLst>
              <a:ext uri="{FF2B5EF4-FFF2-40B4-BE49-F238E27FC236}">
                <a16:creationId xmlns:a16="http://schemas.microsoft.com/office/drawing/2014/main" id="{D649D260-2818-41E2-B626-E60D88CD8799}"/>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3059DA9D-B4D6-413E-B162-8BB64C52127A}"/>
              </a:ext>
            </a:extLst>
          </p:cNvPr>
          <p:cNvSpPr>
            <a:spLocks noGrp="1"/>
          </p:cNvSpPr>
          <p:nvPr>
            <p:ph type="sldNum" sz="quarter" idx="12"/>
          </p:nvPr>
        </p:nvSpPr>
        <p:spPr/>
        <p:txBody>
          <a:bodyPr/>
          <a:lstStyle/>
          <a:p>
            <a:fld id="{2936D81D-AB8C-4C35-B815-4423035835C4}" type="slidenum">
              <a:rPr lang="it-IT" smtClean="0"/>
              <a:t>‹N›</a:t>
            </a:fld>
            <a:endParaRPr lang="it-IT"/>
          </a:p>
        </p:txBody>
      </p:sp>
    </p:spTree>
    <p:extLst>
      <p:ext uri="{BB962C8B-B14F-4D97-AF65-F5344CB8AC3E}">
        <p14:creationId xmlns:p14="http://schemas.microsoft.com/office/powerpoint/2010/main" val="1558655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47EFCFD-C25C-4D81-80D0-5EBBD8A69ECE}"/>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1C02061D-68EB-41D0-B849-EC09879523DD}"/>
              </a:ext>
            </a:extLst>
          </p:cNvPr>
          <p:cNvSpPr>
            <a:spLocks noGrp="1"/>
          </p:cNvSpPr>
          <p:nvPr>
            <p:ph type="dt" sz="half" idx="10"/>
          </p:nvPr>
        </p:nvSpPr>
        <p:spPr/>
        <p:txBody>
          <a:bodyPr/>
          <a:lstStyle/>
          <a:p>
            <a:fld id="{5AD14CA5-5B33-4ADE-A1F6-9AA64493DEF9}" type="datetimeFigureOut">
              <a:rPr lang="it-IT" smtClean="0"/>
              <a:t>09/12/2021</a:t>
            </a:fld>
            <a:endParaRPr lang="it-IT"/>
          </a:p>
        </p:txBody>
      </p:sp>
      <p:sp>
        <p:nvSpPr>
          <p:cNvPr id="4" name="Segnaposto piè di pagina 3">
            <a:extLst>
              <a:ext uri="{FF2B5EF4-FFF2-40B4-BE49-F238E27FC236}">
                <a16:creationId xmlns:a16="http://schemas.microsoft.com/office/drawing/2014/main" id="{9329B94E-85CE-4186-A119-BF3EF3B5FFE4}"/>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801900C0-E492-4C6C-BEA3-8B905B18BBAF}"/>
              </a:ext>
            </a:extLst>
          </p:cNvPr>
          <p:cNvSpPr>
            <a:spLocks noGrp="1"/>
          </p:cNvSpPr>
          <p:nvPr>
            <p:ph type="sldNum" sz="quarter" idx="12"/>
          </p:nvPr>
        </p:nvSpPr>
        <p:spPr/>
        <p:txBody>
          <a:bodyPr/>
          <a:lstStyle/>
          <a:p>
            <a:fld id="{2936D81D-AB8C-4C35-B815-4423035835C4}" type="slidenum">
              <a:rPr lang="it-IT" smtClean="0"/>
              <a:t>‹N›</a:t>
            </a:fld>
            <a:endParaRPr lang="it-IT"/>
          </a:p>
        </p:txBody>
      </p:sp>
    </p:spTree>
    <p:extLst>
      <p:ext uri="{BB962C8B-B14F-4D97-AF65-F5344CB8AC3E}">
        <p14:creationId xmlns:p14="http://schemas.microsoft.com/office/powerpoint/2010/main" val="3778381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7FE84E15-C5C5-4817-8399-30A635E130EE}"/>
              </a:ext>
            </a:extLst>
          </p:cNvPr>
          <p:cNvSpPr>
            <a:spLocks noGrp="1"/>
          </p:cNvSpPr>
          <p:nvPr>
            <p:ph type="dt" sz="half" idx="10"/>
          </p:nvPr>
        </p:nvSpPr>
        <p:spPr/>
        <p:txBody>
          <a:bodyPr/>
          <a:lstStyle/>
          <a:p>
            <a:fld id="{5AD14CA5-5B33-4ADE-A1F6-9AA64493DEF9}" type="datetimeFigureOut">
              <a:rPr lang="it-IT" smtClean="0"/>
              <a:t>09/12/2021</a:t>
            </a:fld>
            <a:endParaRPr lang="it-IT"/>
          </a:p>
        </p:txBody>
      </p:sp>
      <p:sp>
        <p:nvSpPr>
          <p:cNvPr id="3" name="Segnaposto piè di pagina 2">
            <a:extLst>
              <a:ext uri="{FF2B5EF4-FFF2-40B4-BE49-F238E27FC236}">
                <a16:creationId xmlns:a16="http://schemas.microsoft.com/office/drawing/2014/main" id="{B4E4FA9D-822E-4DA3-B068-EF17DF48C605}"/>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93BEE4CF-98F3-44C7-B2B5-61FA714A32DB}"/>
              </a:ext>
            </a:extLst>
          </p:cNvPr>
          <p:cNvSpPr>
            <a:spLocks noGrp="1"/>
          </p:cNvSpPr>
          <p:nvPr>
            <p:ph type="sldNum" sz="quarter" idx="12"/>
          </p:nvPr>
        </p:nvSpPr>
        <p:spPr/>
        <p:txBody>
          <a:bodyPr/>
          <a:lstStyle/>
          <a:p>
            <a:fld id="{2936D81D-AB8C-4C35-B815-4423035835C4}" type="slidenum">
              <a:rPr lang="it-IT" smtClean="0"/>
              <a:t>‹N›</a:t>
            </a:fld>
            <a:endParaRPr lang="it-IT"/>
          </a:p>
        </p:txBody>
      </p:sp>
    </p:spTree>
    <p:extLst>
      <p:ext uri="{BB962C8B-B14F-4D97-AF65-F5344CB8AC3E}">
        <p14:creationId xmlns:p14="http://schemas.microsoft.com/office/powerpoint/2010/main" val="688249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E732B62-2B4E-421D-8ABC-F9F86EDD7703}"/>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EE544ED0-BFF5-4765-9579-5FA8F6548E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476B9B5A-2569-4E07-A11B-99878EBDC5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105A85DD-0C24-4E3C-8983-AF43F14EC580}"/>
              </a:ext>
            </a:extLst>
          </p:cNvPr>
          <p:cNvSpPr>
            <a:spLocks noGrp="1"/>
          </p:cNvSpPr>
          <p:nvPr>
            <p:ph type="dt" sz="half" idx="10"/>
          </p:nvPr>
        </p:nvSpPr>
        <p:spPr/>
        <p:txBody>
          <a:bodyPr/>
          <a:lstStyle/>
          <a:p>
            <a:fld id="{5AD14CA5-5B33-4ADE-A1F6-9AA64493DEF9}" type="datetimeFigureOut">
              <a:rPr lang="it-IT" smtClean="0"/>
              <a:t>09/12/2021</a:t>
            </a:fld>
            <a:endParaRPr lang="it-IT"/>
          </a:p>
        </p:txBody>
      </p:sp>
      <p:sp>
        <p:nvSpPr>
          <p:cNvPr id="6" name="Segnaposto piè di pagina 5">
            <a:extLst>
              <a:ext uri="{FF2B5EF4-FFF2-40B4-BE49-F238E27FC236}">
                <a16:creationId xmlns:a16="http://schemas.microsoft.com/office/drawing/2014/main" id="{19A93611-D836-4D23-AA6C-51F8658EC60C}"/>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996CB1BD-B01D-43BE-95E8-496AC3E24EED}"/>
              </a:ext>
            </a:extLst>
          </p:cNvPr>
          <p:cNvSpPr>
            <a:spLocks noGrp="1"/>
          </p:cNvSpPr>
          <p:nvPr>
            <p:ph type="sldNum" sz="quarter" idx="12"/>
          </p:nvPr>
        </p:nvSpPr>
        <p:spPr/>
        <p:txBody>
          <a:bodyPr/>
          <a:lstStyle/>
          <a:p>
            <a:fld id="{2936D81D-AB8C-4C35-B815-4423035835C4}" type="slidenum">
              <a:rPr lang="it-IT" smtClean="0"/>
              <a:t>‹N›</a:t>
            </a:fld>
            <a:endParaRPr lang="it-IT"/>
          </a:p>
        </p:txBody>
      </p:sp>
    </p:spTree>
    <p:extLst>
      <p:ext uri="{BB962C8B-B14F-4D97-AF65-F5344CB8AC3E}">
        <p14:creationId xmlns:p14="http://schemas.microsoft.com/office/powerpoint/2010/main" val="3574410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B90D25B-58F3-45A7-9394-E49BB271ECA8}"/>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02BC6A60-2370-4D0A-87B5-54F43F37F5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E673BEFB-4B51-434D-94AC-FED367685F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A6E4B626-ED2A-497F-8381-E011DA34A2AF}"/>
              </a:ext>
            </a:extLst>
          </p:cNvPr>
          <p:cNvSpPr>
            <a:spLocks noGrp="1"/>
          </p:cNvSpPr>
          <p:nvPr>
            <p:ph type="dt" sz="half" idx="10"/>
          </p:nvPr>
        </p:nvSpPr>
        <p:spPr/>
        <p:txBody>
          <a:bodyPr/>
          <a:lstStyle/>
          <a:p>
            <a:fld id="{5AD14CA5-5B33-4ADE-A1F6-9AA64493DEF9}" type="datetimeFigureOut">
              <a:rPr lang="it-IT" smtClean="0"/>
              <a:t>09/12/2021</a:t>
            </a:fld>
            <a:endParaRPr lang="it-IT"/>
          </a:p>
        </p:txBody>
      </p:sp>
      <p:sp>
        <p:nvSpPr>
          <p:cNvPr id="6" name="Segnaposto piè di pagina 5">
            <a:extLst>
              <a:ext uri="{FF2B5EF4-FFF2-40B4-BE49-F238E27FC236}">
                <a16:creationId xmlns:a16="http://schemas.microsoft.com/office/drawing/2014/main" id="{B9BFDBC6-44A3-45B9-99CC-A2E33A67EE6C}"/>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8B806A33-7A48-439C-9A3B-C4AE417057D5}"/>
              </a:ext>
            </a:extLst>
          </p:cNvPr>
          <p:cNvSpPr>
            <a:spLocks noGrp="1"/>
          </p:cNvSpPr>
          <p:nvPr>
            <p:ph type="sldNum" sz="quarter" idx="12"/>
          </p:nvPr>
        </p:nvSpPr>
        <p:spPr/>
        <p:txBody>
          <a:bodyPr/>
          <a:lstStyle/>
          <a:p>
            <a:fld id="{2936D81D-AB8C-4C35-B815-4423035835C4}" type="slidenum">
              <a:rPr lang="it-IT" smtClean="0"/>
              <a:t>‹N›</a:t>
            </a:fld>
            <a:endParaRPr lang="it-IT"/>
          </a:p>
        </p:txBody>
      </p:sp>
    </p:spTree>
    <p:extLst>
      <p:ext uri="{BB962C8B-B14F-4D97-AF65-F5344CB8AC3E}">
        <p14:creationId xmlns:p14="http://schemas.microsoft.com/office/powerpoint/2010/main" val="2471080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475ED2A5-1A39-4425-9A74-A24F85489B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2B47831E-DF66-4773-A7EA-E4F77D6AE5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455682A5-5A10-49E9-B3CB-40E257FC8C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D14CA5-5B33-4ADE-A1F6-9AA64493DEF9}" type="datetimeFigureOut">
              <a:rPr lang="it-IT" smtClean="0"/>
              <a:t>09/12/2021</a:t>
            </a:fld>
            <a:endParaRPr lang="it-IT"/>
          </a:p>
        </p:txBody>
      </p:sp>
      <p:sp>
        <p:nvSpPr>
          <p:cNvPr id="5" name="Segnaposto piè di pagina 4">
            <a:extLst>
              <a:ext uri="{FF2B5EF4-FFF2-40B4-BE49-F238E27FC236}">
                <a16:creationId xmlns:a16="http://schemas.microsoft.com/office/drawing/2014/main" id="{62AB111C-315B-499F-A6A9-87B7720B91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9C2C725C-DCF0-4D9E-AD6C-A9BC3BC968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36D81D-AB8C-4C35-B815-4423035835C4}" type="slidenum">
              <a:rPr lang="it-IT" smtClean="0"/>
              <a:t>‹N›</a:t>
            </a:fld>
            <a:endParaRPr lang="it-IT"/>
          </a:p>
        </p:txBody>
      </p:sp>
    </p:spTree>
    <p:extLst>
      <p:ext uri="{BB962C8B-B14F-4D97-AF65-F5344CB8AC3E}">
        <p14:creationId xmlns:p14="http://schemas.microsoft.com/office/powerpoint/2010/main" val="1183945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customXml" Target="../ink/ink6.xml"/><Relationship Id="rId1" Type="http://schemas.openxmlformats.org/officeDocument/2006/relationships/slideLayout" Target="../slideLayouts/slideLayout2.xml"/><Relationship Id="rId4" Type="http://schemas.openxmlformats.org/officeDocument/2006/relationships/customXml" Target="../ink/ink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6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png"/><Relationship Id="rId4" Type="http://schemas.openxmlformats.org/officeDocument/2006/relationships/image" Target="../media/image1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2.png"/><Relationship Id="rId4" Type="http://schemas.openxmlformats.org/officeDocument/2006/relationships/customXml" Target="../ink/ink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6F1F2C8-798B-4CCE-A851-94AFAF350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8FB71A45-8C89-4D5E-ADDF-5FBED0FFCFB7}"/>
              </a:ext>
            </a:extLst>
          </p:cNvPr>
          <p:cNvSpPr>
            <a:spLocks noGrp="1"/>
          </p:cNvSpPr>
          <p:nvPr>
            <p:ph type="ctrTitle"/>
          </p:nvPr>
        </p:nvSpPr>
        <p:spPr>
          <a:xfrm>
            <a:off x="970908" y="1220919"/>
            <a:ext cx="5425781" cy="2387600"/>
          </a:xfrm>
        </p:spPr>
        <p:txBody>
          <a:bodyPr>
            <a:normAutofit/>
          </a:bodyPr>
          <a:lstStyle/>
          <a:p>
            <a:pPr algn="l"/>
            <a:r>
              <a:rPr lang="it-IT" dirty="0"/>
              <a:t>Programmazione in Python</a:t>
            </a:r>
          </a:p>
        </p:txBody>
      </p:sp>
      <p:sp>
        <p:nvSpPr>
          <p:cNvPr id="3" name="Sottotitolo 2">
            <a:extLst>
              <a:ext uri="{FF2B5EF4-FFF2-40B4-BE49-F238E27FC236}">
                <a16:creationId xmlns:a16="http://schemas.microsoft.com/office/drawing/2014/main" id="{AC5E0FC9-BAEF-4D4E-92ED-82E7465FEDC0}"/>
              </a:ext>
            </a:extLst>
          </p:cNvPr>
          <p:cNvSpPr>
            <a:spLocks noGrp="1"/>
          </p:cNvSpPr>
          <p:nvPr>
            <p:ph type="subTitle" idx="1"/>
          </p:nvPr>
        </p:nvSpPr>
        <p:spPr>
          <a:xfrm>
            <a:off x="970908" y="3700594"/>
            <a:ext cx="5425781" cy="1655762"/>
          </a:xfrm>
        </p:spPr>
        <p:txBody>
          <a:bodyPr>
            <a:normAutofit/>
          </a:bodyPr>
          <a:lstStyle/>
          <a:p>
            <a:pPr algn="l"/>
            <a:r>
              <a:rPr lang="it-IT" dirty="0"/>
              <a:t>Lezione 1</a:t>
            </a:r>
          </a:p>
        </p:txBody>
      </p:sp>
      <p:sp>
        <p:nvSpPr>
          <p:cNvPr id="10" name="Freeform: Shape 9">
            <a:extLst>
              <a:ext uri="{FF2B5EF4-FFF2-40B4-BE49-F238E27FC236}">
                <a16:creationId xmlns:a16="http://schemas.microsoft.com/office/drawing/2014/main" id="{755E9CD0-04B0-4A3C-B291-AD913379C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Oval 11">
            <a:extLst>
              <a:ext uri="{FF2B5EF4-FFF2-40B4-BE49-F238E27FC236}">
                <a16:creationId xmlns:a16="http://schemas.microsoft.com/office/drawing/2014/main" id="{1DD8BF3B-6066-418C-8D1A-75C5E396F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80BC66F9-7A74-4286-AD22-1174052CC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02394"/>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Freeform: Shape 15">
            <a:extLst>
              <a:ext uri="{FF2B5EF4-FFF2-40B4-BE49-F238E27FC236}">
                <a16:creationId xmlns:a16="http://schemas.microsoft.com/office/drawing/2014/main" id="{D8142CC3-2B5C-48E6-9DF0-6C8ACBA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7B2D303B-3DD0-4319-9EAD-361847FEC7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46A89C79-8EF3-4AF9-B3D9-59A883F41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dirty="0"/>
          </a:p>
        </p:txBody>
      </p:sp>
      <p:sp>
        <p:nvSpPr>
          <p:cNvPr id="22" name="Arc 21">
            <a:extLst>
              <a:ext uri="{FF2B5EF4-FFF2-40B4-BE49-F238E27FC236}">
                <a16:creationId xmlns:a16="http://schemas.microsoft.com/office/drawing/2014/main" id="{EFE5CE34-4543-42E5-B82C-1F3D12422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72AF41FE-63D7-4695-81D2-66D2510E4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23558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olo 1">
            <a:extLst>
              <a:ext uri="{FF2B5EF4-FFF2-40B4-BE49-F238E27FC236}">
                <a16:creationId xmlns:a16="http://schemas.microsoft.com/office/drawing/2014/main" id="{5D97D27D-F77B-4847-9528-C5D738FDB5E5}"/>
              </a:ext>
            </a:extLst>
          </p:cNvPr>
          <p:cNvSpPr>
            <a:spLocks noGrp="1"/>
          </p:cNvSpPr>
          <p:nvPr>
            <p:ph type="title"/>
          </p:nvPr>
        </p:nvSpPr>
        <p:spPr>
          <a:xfrm>
            <a:off x="838200" y="365125"/>
            <a:ext cx="10515600" cy="1325563"/>
          </a:xfrm>
        </p:spPr>
        <p:txBody>
          <a:bodyPr>
            <a:normAutofit/>
          </a:bodyPr>
          <a:lstStyle/>
          <a:p>
            <a:r>
              <a:rPr lang="it-IT" dirty="0"/>
              <a:t>I tipi primitivi in Python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Segnaposto contenuto 2">
            <a:extLst>
              <a:ext uri="{FF2B5EF4-FFF2-40B4-BE49-F238E27FC236}">
                <a16:creationId xmlns:a16="http://schemas.microsoft.com/office/drawing/2014/main" id="{BC537D5D-DD4A-40AB-A9C4-05C25BD63620}"/>
              </a:ext>
            </a:extLst>
          </p:cNvPr>
          <p:cNvSpPr>
            <a:spLocks noGrp="1"/>
          </p:cNvSpPr>
          <p:nvPr>
            <p:ph idx="1"/>
          </p:nvPr>
        </p:nvSpPr>
        <p:spPr>
          <a:xfrm>
            <a:off x="838200" y="1555474"/>
            <a:ext cx="10515600" cy="4621489"/>
          </a:xfrm>
        </p:spPr>
        <p:txBody>
          <a:bodyPr>
            <a:normAutofit/>
          </a:bodyPr>
          <a:lstStyle/>
          <a:p>
            <a:r>
              <a:rPr lang="it-IT" sz="2000" dirty="0"/>
              <a:t>Alcuni dei tipi di dati supportati da Python</a:t>
            </a:r>
          </a:p>
          <a:p>
            <a:pPr lvl="1"/>
            <a:r>
              <a:rPr lang="it-IT" sz="2000" dirty="0"/>
              <a:t>Numeri</a:t>
            </a:r>
          </a:p>
          <a:p>
            <a:pPr lvl="1"/>
            <a:r>
              <a:rPr lang="it-IT" sz="2000" dirty="0"/>
              <a:t>Stringhe di testo</a:t>
            </a:r>
          </a:p>
          <a:p>
            <a:pPr lvl="1"/>
            <a:r>
              <a:rPr lang="it-IT" sz="2000" dirty="0"/>
              <a:t>File</a:t>
            </a:r>
          </a:p>
          <a:p>
            <a:pPr lvl="1"/>
            <a:r>
              <a:rPr lang="it-IT" sz="2000" dirty="0"/>
              <a:t>Contenitori</a:t>
            </a:r>
          </a:p>
          <a:p>
            <a:r>
              <a:rPr lang="it-IT" sz="2000" dirty="0"/>
              <a:t>Tra i numeri abbiamo</a:t>
            </a:r>
          </a:p>
          <a:p>
            <a:pPr lvl="1"/>
            <a:r>
              <a:rPr lang="it-IT" sz="2000" i="1" dirty="0"/>
              <a:t>Numeri interi</a:t>
            </a:r>
            <a:r>
              <a:rPr lang="it-IT" sz="2000" dirty="0"/>
              <a:t> (Es. 5, -27, 0): </a:t>
            </a:r>
            <a:r>
              <a:rPr lang="it-IT" sz="2000" dirty="0" err="1">
                <a:latin typeface="Courier New" panose="02070309020205020404" pitchFamily="49" charset="0"/>
                <a:cs typeface="Courier New" panose="02070309020205020404" pitchFamily="49" charset="0"/>
              </a:rPr>
              <a:t>int</a:t>
            </a:r>
            <a:endParaRPr lang="it-IT" sz="2000" dirty="0">
              <a:latin typeface="Courier New" panose="02070309020205020404" pitchFamily="49" charset="0"/>
              <a:cs typeface="Courier New" panose="02070309020205020404" pitchFamily="49" charset="0"/>
            </a:endParaRPr>
          </a:p>
          <a:p>
            <a:pPr lvl="2"/>
            <a:r>
              <a:rPr lang="it-IT" dirty="0"/>
              <a:t>Quali? Dipende dall’implementazioni, generalmente tra -2</a:t>
            </a:r>
            <a:r>
              <a:rPr lang="it-IT" baseline="30000" dirty="0"/>
              <a:t>31</a:t>
            </a:r>
            <a:r>
              <a:rPr lang="it-IT" dirty="0"/>
              <a:t>-1 e +2</a:t>
            </a:r>
            <a:r>
              <a:rPr lang="it-IT" baseline="30000" dirty="0"/>
              <a:t>31</a:t>
            </a:r>
            <a:r>
              <a:rPr lang="it-IT" dirty="0"/>
              <a:t> </a:t>
            </a:r>
            <a:endParaRPr lang="it-IT" baseline="30000" dirty="0"/>
          </a:p>
          <a:p>
            <a:pPr lvl="1"/>
            <a:r>
              <a:rPr lang="it-IT" sz="2000" i="1" dirty="0"/>
              <a:t>Numeri decimali in virgola mobile</a:t>
            </a:r>
            <a:r>
              <a:rPr lang="it-IT" sz="2000" dirty="0"/>
              <a:t> (</a:t>
            </a:r>
            <a:r>
              <a:rPr lang="it-IT" sz="2000" dirty="0" err="1"/>
              <a:t>floating</a:t>
            </a:r>
            <a:r>
              <a:rPr lang="it-IT" sz="2000" dirty="0"/>
              <a:t> point) (Es. 3.57, 0.28, -7.890): </a:t>
            </a:r>
            <a:r>
              <a:rPr lang="it-IT" sz="2000" dirty="0">
                <a:latin typeface="Courier New" panose="02070309020205020404" pitchFamily="49" charset="0"/>
                <a:cs typeface="Courier New" panose="02070309020205020404" pitchFamily="49" charset="0"/>
              </a:rPr>
              <a:t>float</a:t>
            </a:r>
          </a:p>
          <a:p>
            <a:pPr lvl="2"/>
            <a:r>
              <a:rPr lang="it-IT" dirty="0"/>
              <a:t>Quali? Dipende dall’implementazioni, generalmente tra -10</a:t>
            </a:r>
            <a:r>
              <a:rPr lang="it-IT" baseline="30000" dirty="0"/>
              <a:t>308 </a:t>
            </a:r>
            <a:r>
              <a:rPr lang="it-IT" dirty="0"/>
              <a:t>e +10</a:t>
            </a:r>
            <a:r>
              <a:rPr lang="it-IT" baseline="30000" dirty="0"/>
              <a:t>308</a:t>
            </a:r>
            <a:r>
              <a:rPr lang="it-IT" dirty="0"/>
              <a:t> e utilizzano 16 cifre per la </a:t>
            </a:r>
            <a:r>
              <a:rPr lang="it-IT" dirty="0" err="1"/>
              <a:t>precision</a:t>
            </a:r>
            <a:endParaRPr lang="it-IT" baseline="30000" dirty="0"/>
          </a:p>
          <a:p>
            <a:pPr lvl="2"/>
            <a:endParaRPr lang="it-IT" sz="1700" dirty="0"/>
          </a:p>
        </p:txBody>
      </p:sp>
    </p:spTree>
    <p:extLst>
      <p:ext uri="{BB962C8B-B14F-4D97-AF65-F5344CB8AC3E}">
        <p14:creationId xmlns:p14="http://schemas.microsoft.com/office/powerpoint/2010/main" val="353483140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5B346-6C10-45C1-848D-4413C876FA95}"/>
              </a:ext>
            </a:extLst>
          </p:cNvPr>
          <p:cNvSpPr>
            <a:spLocks noGrp="1"/>
          </p:cNvSpPr>
          <p:nvPr>
            <p:ph type="title"/>
          </p:nvPr>
        </p:nvSpPr>
        <p:spPr/>
        <p:txBody>
          <a:bodyPr>
            <a:normAutofit/>
          </a:bodyPr>
          <a:lstStyle/>
          <a:p>
            <a:r>
              <a:rPr lang="it-IT" sz="4000" dirty="0"/>
              <a:t>Identità degli oggetti ed Equivalenza Strutturale</a:t>
            </a:r>
          </a:p>
        </p:txBody>
      </p:sp>
      <p:sp>
        <p:nvSpPr>
          <p:cNvPr id="3" name="Content Placeholder 2">
            <a:extLst>
              <a:ext uri="{FF2B5EF4-FFF2-40B4-BE49-F238E27FC236}">
                <a16:creationId xmlns:a16="http://schemas.microsoft.com/office/drawing/2014/main" id="{F189CA29-E790-4C68-80B8-3BA36271FC0D}"/>
              </a:ext>
            </a:extLst>
          </p:cNvPr>
          <p:cNvSpPr>
            <a:spLocks noGrp="1"/>
          </p:cNvSpPr>
          <p:nvPr>
            <p:ph idx="1"/>
          </p:nvPr>
        </p:nvSpPr>
        <p:spPr/>
        <p:txBody>
          <a:bodyPr/>
          <a:lstStyle/>
          <a:p>
            <a:r>
              <a:rPr lang="it-IT" sz="2400" dirty="0"/>
              <a:t>L’operatore == restituisce True se le liste sono una un alias dell’altra</a:t>
            </a:r>
          </a:p>
          <a:p>
            <a:pPr lvl="1"/>
            <a:r>
              <a:rPr lang="it-IT" sz="2000" dirty="0"/>
              <a:t>Si parla di </a:t>
            </a:r>
            <a:r>
              <a:rPr lang="it-IT" sz="2000" b="1" i="1" dirty="0">
                <a:solidFill>
                  <a:schemeClr val="accent2">
                    <a:lumMod val="75000"/>
                  </a:schemeClr>
                </a:solidFill>
              </a:rPr>
              <a:t>Identità Strutturale</a:t>
            </a:r>
          </a:p>
          <a:p>
            <a:r>
              <a:rPr lang="it-IT" sz="2400" dirty="0"/>
              <a:t>L’operatore == restituisce True anche se due liste differenti contengono gli stessi oggetti</a:t>
            </a:r>
          </a:p>
          <a:p>
            <a:pPr lvl="1"/>
            <a:r>
              <a:rPr lang="it-IT" sz="2000" dirty="0"/>
              <a:t>Si parla di </a:t>
            </a:r>
            <a:r>
              <a:rPr lang="it-IT" sz="2000" b="1" i="1" dirty="0">
                <a:solidFill>
                  <a:schemeClr val="accent2">
                    <a:lumMod val="75000"/>
                  </a:schemeClr>
                </a:solidFill>
              </a:rPr>
              <a:t>Equivalenza Strutturale</a:t>
            </a:r>
            <a:endParaRPr lang="it-IT" sz="2000" b="1" i="1" dirty="0"/>
          </a:p>
          <a:p>
            <a:r>
              <a:rPr lang="it-IT" sz="2400" dirty="0"/>
              <a:t>Si può verificare l’identità strutturale tramite l’operatore </a:t>
            </a:r>
            <a:r>
              <a:rPr lang="it-IT" sz="2400" dirty="0" err="1">
                <a:latin typeface="Courier New" panose="02070309020205020404" pitchFamily="49" charset="0"/>
                <a:cs typeface="Courier New" panose="02070309020205020404" pitchFamily="49" charset="0"/>
              </a:rPr>
              <a:t>is</a:t>
            </a:r>
            <a:endParaRPr lang="it-IT" sz="2400" dirty="0">
              <a:latin typeface="Courier New" panose="02070309020205020404" pitchFamily="49" charset="0"/>
              <a:cs typeface="Courier New" panose="02070309020205020404" pitchFamily="49" charset="0"/>
            </a:endParaRPr>
          </a:p>
          <a:p>
            <a:pPr marL="0" indent="0">
              <a:buNone/>
            </a:pPr>
            <a:r>
              <a:rPr lang="it-IT" sz="2000" dirty="0">
                <a:latin typeface="Courier New" panose="02070309020205020404" pitchFamily="49" charset="0"/>
                <a:cs typeface="Courier New" panose="02070309020205020404" pitchFamily="49" charset="0"/>
              </a:rPr>
              <a:t>&gt;&gt;&gt; lista1=["</a:t>
            </a:r>
            <a:r>
              <a:rPr lang="it-IT" sz="2000" dirty="0" err="1">
                <a:latin typeface="Courier New" panose="02070309020205020404" pitchFamily="49" charset="0"/>
                <a:cs typeface="Courier New" panose="02070309020205020404" pitchFamily="49" charset="0"/>
              </a:rPr>
              <a:t>fond</a:t>
            </a:r>
            <a:r>
              <a:rPr lang="it-IT" sz="2000" dirty="0">
                <a:latin typeface="Courier New" panose="02070309020205020404" pitchFamily="49" charset="0"/>
                <a:cs typeface="Courier New" panose="02070309020205020404" pitchFamily="49" charset="0"/>
              </a:rPr>
              <a:t>","analisi"]</a:t>
            </a:r>
          </a:p>
          <a:p>
            <a:pPr marL="0" indent="0">
              <a:buNone/>
            </a:pPr>
            <a:r>
              <a:rPr lang="it-IT" sz="2000" dirty="0">
                <a:latin typeface="Courier New" panose="02070309020205020404" pitchFamily="49" charset="0"/>
                <a:cs typeface="Courier New" panose="02070309020205020404" pitchFamily="49" charset="0"/>
              </a:rPr>
              <a:t>&gt;&gt;&gt; lista2=["</a:t>
            </a:r>
            <a:r>
              <a:rPr lang="it-IT" sz="2000" dirty="0" err="1">
                <a:latin typeface="Courier New" panose="02070309020205020404" pitchFamily="49" charset="0"/>
                <a:cs typeface="Courier New" panose="02070309020205020404" pitchFamily="49" charset="0"/>
              </a:rPr>
              <a:t>fond</a:t>
            </a:r>
            <a:r>
              <a:rPr lang="it-IT" sz="2000" dirty="0">
                <a:latin typeface="Courier New" panose="02070309020205020404" pitchFamily="49" charset="0"/>
                <a:cs typeface="Courier New" panose="02070309020205020404" pitchFamily="49" charset="0"/>
              </a:rPr>
              <a:t>","analisi"]</a:t>
            </a:r>
          </a:p>
          <a:p>
            <a:pPr marL="0" indent="0">
              <a:buNone/>
            </a:pPr>
            <a:r>
              <a:rPr lang="it-IT" sz="2000" dirty="0">
                <a:latin typeface="Courier New" panose="02070309020205020404" pitchFamily="49" charset="0"/>
                <a:cs typeface="Courier New" panose="02070309020205020404" pitchFamily="49" charset="0"/>
              </a:rPr>
              <a:t>&gt;&gt;&gt; lista1==lista2</a:t>
            </a:r>
          </a:p>
          <a:p>
            <a:pPr marL="0" indent="0">
              <a:buNone/>
            </a:pPr>
            <a:endParaRPr lang="it-IT" sz="2000" dirty="0">
              <a:latin typeface="Courier New" panose="02070309020205020404" pitchFamily="49" charset="0"/>
              <a:cs typeface="Courier New" panose="02070309020205020404" pitchFamily="49" charset="0"/>
            </a:endParaRPr>
          </a:p>
          <a:p>
            <a:pPr marL="0" indent="0">
              <a:buNone/>
            </a:pPr>
            <a:r>
              <a:rPr lang="it-IT" sz="2000" dirty="0">
                <a:latin typeface="Courier New" panose="02070309020205020404" pitchFamily="49" charset="0"/>
                <a:cs typeface="Courier New" panose="02070309020205020404" pitchFamily="49" charset="0"/>
              </a:rPr>
              <a:t>&gt;&gt;&gt; lista2 </a:t>
            </a:r>
            <a:r>
              <a:rPr lang="it-IT" sz="2000" dirty="0" err="1">
                <a:latin typeface="Courier New" panose="02070309020205020404" pitchFamily="49" charset="0"/>
                <a:cs typeface="Courier New" panose="02070309020205020404" pitchFamily="49" charset="0"/>
              </a:rPr>
              <a:t>is</a:t>
            </a:r>
            <a:r>
              <a:rPr lang="it-IT" sz="2000" dirty="0">
                <a:latin typeface="Courier New" panose="02070309020205020404" pitchFamily="49" charset="0"/>
                <a:cs typeface="Courier New" panose="02070309020205020404" pitchFamily="49" charset="0"/>
              </a:rPr>
              <a:t> lista1</a:t>
            </a:r>
          </a:p>
          <a:p>
            <a:pPr marL="0" indent="0">
              <a:buNone/>
            </a:pPr>
            <a:endParaRPr lang="it-IT"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A5909D41-97B7-469D-A1D7-81E3609FD607}"/>
              </a:ext>
            </a:extLst>
          </p:cNvPr>
          <p:cNvSpPr txBox="1"/>
          <p:nvPr/>
        </p:nvSpPr>
        <p:spPr>
          <a:xfrm>
            <a:off x="918633" y="5301008"/>
            <a:ext cx="1663700" cy="369332"/>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it-IT" dirty="0"/>
              <a:t>True</a:t>
            </a:r>
          </a:p>
        </p:txBody>
      </p:sp>
      <p:sp>
        <p:nvSpPr>
          <p:cNvPr id="7" name="TextBox 6">
            <a:extLst>
              <a:ext uri="{FF2B5EF4-FFF2-40B4-BE49-F238E27FC236}">
                <a16:creationId xmlns:a16="http://schemas.microsoft.com/office/drawing/2014/main" id="{3203D002-3B07-41D0-B85D-1D590C7CD1BD}"/>
              </a:ext>
            </a:extLst>
          </p:cNvPr>
          <p:cNvSpPr txBox="1"/>
          <p:nvPr/>
        </p:nvSpPr>
        <p:spPr>
          <a:xfrm>
            <a:off x="918633" y="6123543"/>
            <a:ext cx="6096000" cy="369332"/>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it-IT" dirty="0"/>
              <a:t>False</a:t>
            </a:r>
          </a:p>
        </p:txBody>
      </p:sp>
    </p:spTree>
    <p:extLst>
      <p:ext uri="{BB962C8B-B14F-4D97-AF65-F5344CB8AC3E}">
        <p14:creationId xmlns:p14="http://schemas.microsoft.com/office/powerpoint/2010/main" val="119763617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9B0B65-03A2-4462-98A5-AD4974E92153}"/>
              </a:ext>
            </a:extLst>
          </p:cNvPr>
          <p:cNvSpPr>
            <a:spLocks noGrp="1"/>
          </p:cNvSpPr>
          <p:nvPr>
            <p:ph type="title"/>
          </p:nvPr>
        </p:nvSpPr>
        <p:spPr/>
        <p:txBody>
          <a:bodyPr/>
          <a:lstStyle/>
          <a:p>
            <a:r>
              <a:rPr lang="it-IT" dirty="0"/>
              <a:t>Funzioni per le liste</a:t>
            </a:r>
          </a:p>
        </p:txBody>
      </p:sp>
      <p:sp>
        <p:nvSpPr>
          <p:cNvPr id="5" name="Content Placeholder 4">
            <a:extLst>
              <a:ext uri="{FF2B5EF4-FFF2-40B4-BE49-F238E27FC236}">
                <a16:creationId xmlns:a16="http://schemas.microsoft.com/office/drawing/2014/main" id="{DBB17DB7-3CA9-4B3B-8542-D1610B81C75F}"/>
              </a:ext>
            </a:extLst>
          </p:cNvPr>
          <p:cNvSpPr>
            <a:spLocks noGrp="1"/>
          </p:cNvSpPr>
          <p:nvPr>
            <p:ph idx="1"/>
          </p:nvPr>
        </p:nvSpPr>
        <p:spPr/>
        <p:txBody>
          <a:bodyPr/>
          <a:lstStyle/>
          <a:p>
            <a:r>
              <a:rPr lang="it-IT" dirty="0"/>
              <a:t>Calcolare la somma degli elementi di una lista</a:t>
            </a:r>
          </a:p>
          <a:p>
            <a:pPr lvl="1"/>
            <a:r>
              <a:rPr lang="it-IT" dirty="0"/>
              <a:t>Si può usare la funzione </a:t>
            </a:r>
            <a:r>
              <a:rPr lang="it-IT" dirty="0">
                <a:latin typeface="Courier New" panose="02070309020205020404" pitchFamily="49" charset="0"/>
                <a:cs typeface="Courier New" panose="02070309020205020404" pitchFamily="49" charset="0"/>
              </a:rPr>
              <a:t>sum</a:t>
            </a:r>
            <a:r>
              <a:rPr lang="it-IT" dirty="0">
                <a:cs typeface="Courier New" panose="02070309020205020404" pitchFamily="49" charset="0"/>
              </a:rPr>
              <a:t> che riceve la lista e restituisce la somma dei suoi argomenti</a:t>
            </a:r>
            <a:endParaRPr lang="it-IT" dirty="0">
              <a:latin typeface="Courier New" panose="02070309020205020404" pitchFamily="49" charset="0"/>
              <a:cs typeface="Courier New" panose="02070309020205020404" pitchFamily="49" charset="0"/>
            </a:endParaRPr>
          </a:p>
          <a:p>
            <a:pPr lvl="1"/>
            <a:r>
              <a:rPr lang="it-IT" dirty="0"/>
              <a:t>Gli elementi devono essere tutti numeri</a:t>
            </a:r>
          </a:p>
          <a:p>
            <a:pPr marL="457200" lvl="1" indent="0">
              <a:buNone/>
            </a:pPr>
            <a:r>
              <a:rPr kumimoji="0" lang="it-IT" sz="2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&gt;&gt;&gt; L=[1.5,-2,-3]</a:t>
            </a:r>
          </a:p>
          <a:p>
            <a:pPr marL="457200" lvl="1" indent="0">
              <a:buNone/>
            </a:pPr>
            <a:r>
              <a:rPr lang="it-IT" dirty="0">
                <a:solidFill>
                  <a:prstClr val="black"/>
                </a:solidFill>
                <a:latin typeface="Courier New" panose="02070309020205020404" pitchFamily="49" charset="0"/>
                <a:cs typeface="Courier New" panose="02070309020205020404" pitchFamily="49" charset="0"/>
              </a:rPr>
              <a:t>&gt;&gt;&gt; somma=sum(L)</a:t>
            </a:r>
          </a:p>
          <a:p>
            <a:pPr marL="457200" lvl="1" indent="0">
              <a:buNone/>
            </a:pPr>
            <a:r>
              <a:rPr lang="it-IT" dirty="0">
                <a:solidFill>
                  <a:prstClr val="black"/>
                </a:solidFill>
                <a:latin typeface="Courier New" panose="02070309020205020404" pitchFamily="49" charset="0"/>
                <a:cs typeface="Courier New" panose="02070309020205020404" pitchFamily="49" charset="0"/>
              </a:rPr>
              <a:t>&gt;&gt;&gt; somma</a:t>
            </a:r>
            <a:endParaRPr lang="it-IT" dirty="0"/>
          </a:p>
        </p:txBody>
      </p:sp>
      <p:sp>
        <p:nvSpPr>
          <p:cNvPr id="7" name="TextBox 6">
            <a:extLst>
              <a:ext uri="{FF2B5EF4-FFF2-40B4-BE49-F238E27FC236}">
                <a16:creationId xmlns:a16="http://schemas.microsoft.com/office/drawing/2014/main" id="{D88845AB-CFC0-4084-96DB-5B18315E474F}"/>
              </a:ext>
            </a:extLst>
          </p:cNvPr>
          <p:cNvSpPr txBox="1"/>
          <p:nvPr/>
        </p:nvSpPr>
        <p:spPr>
          <a:xfrm>
            <a:off x="1337008" y="4789119"/>
            <a:ext cx="6096000" cy="369332"/>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it-IT" dirty="0"/>
              <a:t>-3.5</a:t>
            </a:r>
          </a:p>
        </p:txBody>
      </p:sp>
    </p:spTree>
    <p:extLst>
      <p:ext uri="{BB962C8B-B14F-4D97-AF65-F5344CB8AC3E}">
        <p14:creationId xmlns:p14="http://schemas.microsoft.com/office/powerpoint/2010/main" val="198506212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5A6D8-6DDB-4F6B-9E9C-F2C09A0D4B71}"/>
              </a:ext>
            </a:extLst>
          </p:cNvPr>
          <p:cNvSpPr>
            <a:spLocks noGrp="1"/>
          </p:cNvSpPr>
          <p:nvPr>
            <p:ph type="title"/>
          </p:nvPr>
        </p:nvSpPr>
        <p:spPr/>
        <p:txBody>
          <a:bodyPr/>
          <a:lstStyle/>
          <a:p>
            <a:r>
              <a:rPr lang="it-IT" dirty="0"/>
              <a:t>Sommare o concatenare gli elementi in una lista</a:t>
            </a:r>
          </a:p>
        </p:txBody>
      </p:sp>
      <p:sp>
        <p:nvSpPr>
          <p:cNvPr id="3" name="Content Placeholder 2">
            <a:extLst>
              <a:ext uri="{FF2B5EF4-FFF2-40B4-BE49-F238E27FC236}">
                <a16:creationId xmlns:a16="http://schemas.microsoft.com/office/drawing/2014/main" id="{146B0C5B-07BC-4D65-8657-C47DFD6CEC1D}"/>
              </a:ext>
            </a:extLst>
          </p:cNvPr>
          <p:cNvSpPr>
            <a:spLocks noGrp="1"/>
          </p:cNvSpPr>
          <p:nvPr>
            <p:ph idx="1"/>
          </p:nvPr>
        </p:nvSpPr>
        <p:spPr/>
        <p:txBody>
          <a:bodyPr/>
          <a:lstStyle/>
          <a:p>
            <a:endParaRPr lang="it-IT" dirty="0"/>
          </a:p>
        </p:txBody>
      </p:sp>
      <p:sp>
        <p:nvSpPr>
          <p:cNvPr id="5" name="Rectangle 4">
            <a:extLst>
              <a:ext uri="{FF2B5EF4-FFF2-40B4-BE49-F238E27FC236}">
                <a16:creationId xmlns:a16="http://schemas.microsoft.com/office/drawing/2014/main" id="{840C867B-9746-4AEC-BA1D-2C03B70D2B83}"/>
              </a:ext>
            </a:extLst>
          </p:cNvPr>
          <p:cNvSpPr/>
          <p:nvPr/>
        </p:nvSpPr>
        <p:spPr>
          <a:xfrm>
            <a:off x="838200" y="1749104"/>
            <a:ext cx="7805956" cy="198399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it-IT" sz="1600" dirty="0">
                <a:latin typeface="Courier New" panose="02070309020205020404" pitchFamily="49" charset="0"/>
                <a:cs typeface="Courier New" panose="02070309020205020404" pitchFamily="49" charset="0"/>
              </a:rPr>
              <a:t>L=[1.5,-2,-3]</a:t>
            </a:r>
          </a:p>
          <a:p>
            <a:r>
              <a:rPr lang="it-IT" sz="1600" dirty="0">
                <a:latin typeface="Courier New" panose="02070309020205020404" pitchFamily="49" charset="0"/>
                <a:cs typeface="Courier New" panose="02070309020205020404" pitchFamily="49" charset="0"/>
              </a:rPr>
              <a:t>somma=0.0</a:t>
            </a:r>
          </a:p>
          <a:p>
            <a:r>
              <a:rPr lang="it-IT" sz="1600" dirty="0">
                <a:latin typeface="Courier New" panose="02070309020205020404" pitchFamily="49" charset="0"/>
                <a:cs typeface="Courier New" panose="02070309020205020404" pitchFamily="49" charset="0"/>
              </a:rPr>
              <a:t>for </a:t>
            </a:r>
            <a:r>
              <a:rPr lang="it-IT" sz="1600" dirty="0" err="1">
                <a:latin typeface="Courier New" panose="02070309020205020404" pitchFamily="49" charset="0"/>
                <a:cs typeface="Courier New" panose="02070309020205020404" pitchFamily="49" charset="0"/>
              </a:rPr>
              <a:t>element</a:t>
            </a:r>
            <a:r>
              <a:rPr lang="it-IT" sz="1600" dirty="0">
                <a:latin typeface="Courier New" panose="02070309020205020404" pitchFamily="49" charset="0"/>
                <a:cs typeface="Courier New" panose="02070309020205020404" pitchFamily="49" charset="0"/>
              </a:rPr>
              <a:t> in L:</a:t>
            </a:r>
          </a:p>
          <a:p>
            <a:r>
              <a:rPr lang="it-IT" sz="1600" dirty="0">
                <a:latin typeface="Courier New" panose="02070309020205020404" pitchFamily="49" charset="0"/>
                <a:cs typeface="Courier New" panose="02070309020205020404" pitchFamily="49" charset="0"/>
              </a:rPr>
              <a:t>    somma+=</a:t>
            </a:r>
            <a:r>
              <a:rPr lang="it-IT" sz="1600" dirty="0" err="1">
                <a:latin typeface="Courier New" panose="02070309020205020404" pitchFamily="49" charset="0"/>
                <a:cs typeface="Courier New" panose="02070309020205020404" pitchFamily="49" charset="0"/>
              </a:rPr>
              <a:t>element</a:t>
            </a:r>
            <a:endParaRPr lang="it-IT" sz="1600" dirty="0">
              <a:latin typeface="Courier New" panose="02070309020205020404" pitchFamily="49" charset="0"/>
              <a:cs typeface="Courier New" panose="02070309020205020404" pitchFamily="49" charset="0"/>
            </a:endParaRPr>
          </a:p>
          <a:p>
            <a:r>
              <a:rPr lang="it-IT" sz="1600" dirty="0" err="1">
                <a:latin typeface="Courier New" panose="02070309020205020404" pitchFamily="49" charset="0"/>
                <a:cs typeface="Courier New" panose="02070309020205020404" pitchFamily="49" charset="0"/>
              </a:rPr>
              <a:t>print</a:t>
            </a:r>
            <a:r>
              <a:rPr lang="it-IT" sz="1600" dirty="0">
                <a:latin typeface="Courier New" panose="02070309020205020404" pitchFamily="49" charset="0"/>
                <a:cs typeface="Courier New" panose="02070309020205020404" pitchFamily="49" charset="0"/>
              </a:rPr>
              <a:t>(somma)</a:t>
            </a:r>
          </a:p>
        </p:txBody>
      </p:sp>
      <p:sp>
        <p:nvSpPr>
          <p:cNvPr id="7" name="Rectangle 6">
            <a:extLst>
              <a:ext uri="{FF2B5EF4-FFF2-40B4-BE49-F238E27FC236}">
                <a16:creationId xmlns:a16="http://schemas.microsoft.com/office/drawing/2014/main" id="{882E2C53-2CDB-4761-BC7F-766DB87C485C}"/>
              </a:ext>
            </a:extLst>
          </p:cNvPr>
          <p:cNvSpPr/>
          <p:nvPr/>
        </p:nvSpPr>
        <p:spPr>
          <a:xfrm>
            <a:off x="838200" y="4107808"/>
            <a:ext cx="7805956" cy="198399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it-IT" sz="1600" dirty="0">
                <a:latin typeface="Courier New" panose="02070309020205020404" pitchFamily="49" charset="0"/>
                <a:cs typeface="Courier New" panose="02070309020205020404" pitchFamily="49" charset="0"/>
              </a:rPr>
              <a:t>parole=['</a:t>
            </a:r>
            <a:r>
              <a:rPr lang="it-IT" sz="1600" dirty="0" err="1">
                <a:latin typeface="Courier New" panose="02070309020205020404" pitchFamily="49" charset="0"/>
                <a:cs typeface="Courier New" panose="02070309020205020404" pitchFamily="49" charset="0"/>
              </a:rPr>
              <a:t>ciao','luce','scivolo</a:t>
            </a:r>
            <a:r>
              <a:rPr lang="it-IT" sz="1600" dirty="0">
                <a:latin typeface="Courier New" panose="02070309020205020404" pitchFamily="49" charset="0"/>
                <a:cs typeface="Courier New" panose="02070309020205020404" pitchFamily="49" charset="0"/>
              </a:rPr>
              <a:t>’]</a:t>
            </a:r>
          </a:p>
          <a:p>
            <a:r>
              <a:rPr lang="it-IT" sz="1600" dirty="0">
                <a:latin typeface="Courier New" panose="02070309020205020404" pitchFamily="49" charset="0"/>
                <a:cs typeface="Courier New" panose="02070309020205020404" pitchFamily="49" charset="0"/>
              </a:rPr>
              <a:t>concatenazione=""</a:t>
            </a:r>
          </a:p>
          <a:p>
            <a:r>
              <a:rPr lang="it-IT" sz="1600" dirty="0">
                <a:latin typeface="Courier New" panose="02070309020205020404" pitchFamily="49" charset="0"/>
                <a:cs typeface="Courier New" panose="02070309020205020404" pitchFamily="49" charset="0"/>
              </a:rPr>
              <a:t>for stringa in parole:</a:t>
            </a:r>
          </a:p>
          <a:p>
            <a:r>
              <a:rPr lang="it-IT" sz="1600" dirty="0">
                <a:latin typeface="Courier New" panose="02070309020205020404" pitchFamily="49" charset="0"/>
                <a:cs typeface="Courier New" panose="02070309020205020404" pitchFamily="49" charset="0"/>
              </a:rPr>
              <a:t>    concatenazione+= stringa</a:t>
            </a:r>
          </a:p>
          <a:p>
            <a:r>
              <a:rPr lang="it-IT" sz="1600" dirty="0" err="1">
                <a:latin typeface="Courier New" panose="02070309020205020404" pitchFamily="49" charset="0"/>
                <a:cs typeface="Courier New" panose="02070309020205020404" pitchFamily="49" charset="0"/>
              </a:rPr>
              <a:t>print</a:t>
            </a:r>
            <a:r>
              <a:rPr lang="it-IT" sz="1600" dirty="0">
                <a:latin typeface="Courier New" panose="02070309020205020404" pitchFamily="49" charset="0"/>
                <a:cs typeface="Courier New" panose="02070309020205020404" pitchFamily="49" charset="0"/>
              </a:rPr>
              <a:t>(concatenazione)</a:t>
            </a:r>
          </a:p>
        </p:txBody>
      </p:sp>
      <p:sp>
        <p:nvSpPr>
          <p:cNvPr id="9" name="TextBox 8">
            <a:extLst>
              <a:ext uri="{FF2B5EF4-FFF2-40B4-BE49-F238E27FC236}">
                <a16:creationId xmlns:a16="http://schemas.microsoft.com/office/drawing/2014/main" id="{49763DE4-90A4-4321-A76C-714E812B73DA}"/>
              </a:ext>
            </a:extLst>
          </p:cNvPr>
          <p:cNvSpPr txBox="1"/>
          <p:nvPr/>
        </p:nvSpPr>
        <p:spPr>
          <a:xfrm>
            <a:off x="3902978" y="3548435"/>
            <a:ext cx="6096000" cy="369332"/>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it-IT" dirty="0"/>
              <a:t>-3.5</a:t>
            </a:r>
          </a:p>
        </p:txBody>
      </p:sp>
      <p:sp>
        <p:nvSpPr>
          <p:cNvPr id="11" name="TextBox 10">
            <a:extLst>
              <a:ext uri="{FF2B5EF4-FFF2-40B4-BE49-F238E27FC236}">
                <a16:creationId xmlns:a16="http://schemas.microsoft.com/office/drawing/2014/main" id="{F4184572-4C2A-4056-BE98-C438BDED8EB0}"/>
              </a:ext>
            </a:extLst>
          </p:cNvPr>
          <p:cNvSpPr txBox="1"/>
          <p:nvPr/>
        </p:nvSpPr>
        <p:spPr>
          <a:xfrm>
            <a:off x="3902978" y="5912514"/>
            <a:ext cx="6096000" cy="369332"/>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it-IT" dirty="0" err="1"/>
              <a:t>ciaolucescivolo</a:t>
            </a:r>
            <a:endParaRPr lang="it-IT" dirty="0"/>
          </a:p>
        </p:txBody>
      </p:sp>
    </p:spTree>
    <p:extLst>
      <p:ext uri="{BB962C8B-B14F-4D97-AF65-F5344CB8AC3E}">
        <p14:creationId xmlns:p14="http://schemas.microsoft.com/office/powerpoint/2010/main" val="282212257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9B0B65-03A2-4462-98A5-AD4974E92153}"/>
              </a:ext>
            </a:extLst>
          </p:cNvPr>
          <p:cNvSpPr>
            <a:spLocks noGrp="1"/>
          </p:cNvSpPr>
          <p:nvPr>
            <p:ph type="title"/>
          </p:nvPr>
        </p:nvSpPr>
        <p:spPr/>
        <p:txBody>
          <a:bodyPr/>
          <a:lstStyle/>
          <a:p>
            <a:r>
              <a:rPr lang="it-IT" dirty="0"/>
              <a:t>Funzioni per le liste</a:t>
            </a:r>
          </a:p>
        </p:txBody>
      </p:sp>
      <p:sp>
        <p:nvSpPr>
          <p:cNvPr id="5" name="Content Placeholder 4">
            <a:extLst>
              <a:ext uri="{FF2B5EF4-FFF2-40B4-BE49-F238E27FC236}">
                <a16:creationId xmlns:a16="http://schemas.microsoft.com/office/drawing/2014/main" id="{DBB17DB7-3CA9-4B3B-8542-D1610B81C75F}"/>
              </a:ext>
            </a:extLst>
          </p:cNvPr>
          <p:cNvSpPr>
            <a:spLocks noGrp="1"/>
          </p:cNvSpPr>
          <p:nvPr>
            <p:ph idx="1"/>
          </p:nvPr>
        </p:nvSpPr>
        <p:spPr>
          <a:xfrm>
            <a:off x="558801" y="1485900"/>
            <a:ext cx="11349566" cy="4691063"/>
          </a:xfrm>
        </p:spPr>
        <p:txBody>
          <a:bodyPr>
            <a:normAutofit lnSpcReduction="10000"/>
          </a:bodyPr>
          <a:lstStyle/>
          <a:p>
            <a:r>
              <a:rPr lang="it-IT" dirty="0"/>
              <a:t>Calcolare il massimo o il minimo degli elementi di una lista</a:t>
            </a:r>
          </a:p>
          <a:p>
            <a:pPr lvl="1"/>
            <a:r>
              <a:rPr lang="it-IT" dirty="0"/>
              <a:t>Si possono usare le funzioni </a:t>
            </a:r>
            <a:r>
              <a:rPr lang="it-IT" dirty="0">
                <a:latin typeface="Courier New" panose="02070309020205020404" pitchFamily="49" charset="0"/>
                <a:cs typeface="Courier New" panose="02070309020205020404" pitchFamily="49" charset="0"/>
              </a:rPr>
              <a:t>max </a:t>
            </a:r>
            <a:r>
              <a:rPr lang="it-IT" dirty="0">
                <a:cs typeface="Courier New" panose="02070309020205020404" pitchFamily="49" charset="0"/>
              </a:rPr>
              <a:t>e </a:t>
            </a:r>
            <a:r>
              <a:rPr lang="it-IT" dirty="0">
                <a:latin typeface="Courier New" panose="02070309020205020404" pitchFamily="49" charset="0"/>
                <a:cs typeface="Courier New" panose="02070309020205020404" pitchFamily="49" charset="0"/>
              </a:rPr>
              <a:t>min</a:t>
            </a:r>
            <a:r>
              <a:rPr lang="it-IT" dirty="0">
                <a:cs typeface="Courier New" panose="02070309020205020404" pitchFamily="49" charset="0"/>
              </a:rPr>
              <a:t> che ricevono la lista e restituiscono il massimo e il minimo degli elementi, rispettivamente</a:t>
            </a:r>
            <a:endParaRPr lang="it-IT" dirty="0">
              <a:latin typeface="Courier New" panose="02070309020205020404" pitchFamily="49" charset="0"/>
              <a:cs typeface="Courier New" panose="02070309020205020404" pitchFamily="49" charset="0"/>
            </a:endParaRPr>
          </a:p>
          <a:p>
            <a:pPr lvl="1"/>
            <a:r>
              <a:rPr lang="it-IT" dirty="0"/>
              <a:t>Gli elementi devono essere tutti numeri o tutte stringhe</a:t>
            </a:r>
          </a:p>
          <a:p>
            <a:pPr marL="457200" lvl="1" indent="0">
              <a:buNone/>
            </a:pPr>
            <a:r>
              <a:rPr kumimoji="0" lang="it-IT"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&gt;&gt;&gt; L=[1.5,-2,-3]</a:t>
            </a:r>
          </a:p>
          <a:p>
            <a:pPr marL="457200" lvl="1" indent="0">
              <a:buNone/>
            </a:pPr>
            <a:r>
              <a:rPr lang="it-IT" sz="2000" dirty="0">
                <a:solidFill>
                  <a:prstClr val="black"/>
                </a:solidFill>
                <a:latin typeface="Courier New" panose="02070309020205020404" pitchFamily="49" charset="0"/>
                <a:cs typeface="Courier New" panose="02070309020205020404" pitchFamily="49" charset="0"/>
              </a:rPr>
              <a:t>&gt;&gt;&gt; max(L)</a:t>
            </a:r>
          </a:p>
          <a:p>
            <a:pPr marL="457200" lvl="1" indent="0">
              <a:buNone/>
            </a:pPr>
            <a:endParaRPr lang="it-IT" sz="2000" dirty="0">
              <a:solidFill>
                <a:prstClr val="black"/>
              </a:solidFill>
              <a:latin typeface="Courier New" panose="02070309020205020404" pitchFamily="49" charset="0"/>
              <a:cs typeface="Courier New" panose="02070309020205020404" pitchFamily="49" charset="0"/>
            </a:endParaRPr>
          </a:p>
          <a:p>
            <a:pPr marL="457200" lvl="1" indent="0">
              <a:buNone/>
            </a:pPr>
            <a:r>
              <a:rPr lang="it-IT" sz="2000" dirty="0">
                <a:solidFill>
                  <a:prstClr val="black"/>
                </a:solidFill>
                <a:latin typeface="Courier New" panose="02070309020205020404" pitchFamily="49" charset="0"/>
                <a:cs typeface="Courier New" panose="02070309020205020404" pitchFamily="49" charset="0"/>
              </a:rPr>
              <a:t>&gt;&gt;&gt; min(L)</a:t>
            </a:r>
          </a:p>
          <a:p>
            <a:pPr marL="457200" lvl="1" indent="0">
              <a:buNone/>
            </a:pPr>
            <a:endParaRPr lang="it-IT" sz="2000" dirty="0">
              <a:solidFill>
                <a:prstClr val="black"/>
              </a:solidFill>
              <a:latin typeface="Courier New" panose="02070309020205020404" pitchFamily="49" charset="0"/>
              <a:cs typeface="Courier New" panose="02070309020205020404" pitchFamily="49" charset="0"/>
            </a:endParaRPr>
          </a:p>
          <a:p>
            <a:pPr marL="457200" lvl="1" indent="0">
              <a:buNone/>
            </a:pPr>
            <a:r>
              <a:rPr lang="it-IT" sz="2000" dirty="0">
                <a:solidFill>
                  <a:prstClr val="black"/>
                </a:solidFill>
                <a:latin typeface="Courier New" panose="02070309020205020404" pitchFamily="49" charset="0"/>
                <a:cs typeface="Courier New" panose="02070309020205020404" pitchFamily="49" charset="0"/>
              </a:rPr>
              <a:t>&gt;&gt;&gt; stringhe=["casa </a:t>
            </a:r>
            <a:r>
              <a:rPr lang="it-IT" sz="2000" dirty="0" err="1">
                <a:solidFill>
                  <a:prstClr val="black"/>
                </a:solidFill>
                <a:latin typeface="Courier New" panose="02070309020205020404" pitchFamily="49" charset="0"/>
                <a:cs typeface="Courier New" panose="02070309020205020404" pitchFamily="49" charset="0"/>
              </a:rPr>
              <a:t>blu","albero","macchina</a:t>
            </a:r>
            <a:r>
              <a:rPr lang="it-IT" sz="2000" dirty="0">
                <a:solidFill>
                  <a:prstClr val="black"/>
                </a:solidFill>
                <a:latin typeface="Courier New" panose="02070309020205020404" pitchFamily="49" charset="0"/>
                <a:cs typeface="Courier New" panose="02070309020205020404" pitchFamily="49" charset="0"/>
              </a:rPr>
              <a:t> gialla", "novembre"]</a:t>
            </a:r>
          </a:p>
          <a:p>
            <a:pPr marL="457200" lvl="1" indent="0">
              <a:buNone/>
            </a:pPr>
            <a:r>
              <a:rPr lang="it-IT" sz="2000" dirty="0">
                <a:solidFill>
                  <a:prstClr val="black"/>
                </a:solidFill>
                <a:latin typeface="Courier New" panose="02070309020205020404" pitchFamily="49" charset="0"/>
                <a:cs typeface="Courier New" panose="02070309020205020404" pitchFamily="49" charset="0"/>
              </a:rPr>
              <a:t>&gt;&gt;&gt; max(stringhe)</a:t>
            </a:r>
          </a:p>
          <a:p>
            <a:pPr marL="457200" lvl="1" indent="0">
              <a:buNone/>
            </a:pPr>
            <a:endParaRPr lang="it-IT" sz="2400" dirty="0">
              <a:solidFill>
                <a:prstClr val="black"/>
              </a:solidFill>
              <a:latin typeface="Courier New" panose="02070309020205020404" pitchFamily="49" charset="0"/>
              <a:cs typeface="Courier New" panose="02070309020205020404" pitchFamily="49" charset="0"/>
            </a:endParaRPr>
          </a:p>
          <a:p>
            <a:pPr marL="457200" lvl="1" indent="0">
              <a:buNone/>
            </a:pPr>
            <a:r>
              <a:rPr lang="it-IT" sz="2000" dirty="0">
                <a:solidFill>
                  <a:prstClr val="black"/>
                </a:solidFill>
                <a:latin typeface="Courier New" panose="02070309020205020404" pitchFamily="49" charset="0"/>
                <a:cs typeface="Courier New" panose="02070309020205020404" pitchFamily="49" charset="0"/>
              </a:rPr>
              <a:t>&gt;&gt;&gt; min(stringhe)</a:t>
            </a:r>
          </a:p>
        </p:txBody>
      </p:sp>
      <p:sp>
        <p:nvSpPr>
          <p:cNvPr id="7" name="TextBox 6">
            <a:extLst>
              <a:ext uri="{FF2B5EF4-FFF2-40B4-BE49-F238E27FC236}">
                <a16:creationId xmlns:a16="http://schemas.microsoft.com/office/drawing/2014/main" id="{D88845AB-CFC0-4084-96DB-5B18315E474F}"/>
              </a:ext>
            </a:extLst>
          </p:cNvPr>
          <p:cNvSpPr txBox="1"/>
          <p:nvPr/>
        </p:nvSpPr>
        <p:spPr>
          <a:xfrm>
            <a:off x="1092201" y="3479572"/>
            <a:ext cx="6096000" cy="369332"/>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it-IT" dirty="0"/>
              <a:t>1.5</a:t>
            </a:r>
          </a:p>
        </p:txBody>
      </p:sp>
      <p:sp>
        <p:nvSpPr>
          <p:cNvPr id="2" name="TextBox 1">
            <a:extLst>
              <a:ext uri="{FF2B5EF4-FFF2-40B4-BE49-F238E27FC236}">
                <a16:creationId xmlns:a16="http://schemas.microsoft.com/office/drawing/2014/main" id="{09BD7908-C00D-4A0F-B941-D60B682AF474}"/>
              </a:ext>
            </a:extLst>
          </p:cNvPr>
          <p:cNvSpPr txBox="1"/>
          <p:nvPr/>
        </p:nvSpPr>
        <p:spPr>
          <a:xfrm>
            <a:off x="1092201" y="4097272"/>
            <a:ext cx="6096000" cy="369332"/>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it-IT" dirty="0"/>
              <a:t>-3</a:t>
            </a:r>
          </a:p>
        </p:txBody>
      </p:sp>
      <p:sp>
        <p:nvSpPr>
          <p:cNvPr id="10" name="TextBox 9">
            <a:extLst>
              <a:ext uri="{FF2B5EF4-FFF2-40B4-BE49-F238E27FC236}">
                <a16:creationId xmlns:a16="http://schemas.microsoft.com/office/drawing/2014/main" id="{1B588353-8324-4809-B993-985A519F3B7C}"/>
              </a:ext>
            </a:extLst>
          </p:cNvPr>
          <p:cNvSpPr txBox="1"/>
          <p:nvPr/>
        </p:nvSpPr>
        <p:spPr>
          <a:xfrm>
            <a:off x="1092201" y="5045586"/>
            <a:ext cx="6096000" cy="369332"/>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it-IT" dirty="0"/>
              <a:t>‘novembre’</a:t>
            </a:r>
          </a:p>
        </p:txBody>
      </p:sp>
      <p:sp>
        <p:nvSpPr>
          <p:cNvPr id="12" name="TextBox 11">
            <a:extLst>
              <a:ext uri="{FF2B5EF4-FFF2-40B4-BE49-F238E27FC236}">
                <a16:creationId xmlns:a16="http://schemas.microsoft.com/office/drawing/2014/main" id="{61AC0627-9767-4BA0-97AA-49302EBB1B4F}"/>
              </a:ext>
            </a:extLst>
          </p:cNvPr>
          <p:cNvSpPr txBox="1"/>
          <p:nvPr/>
        </p:nvSpPr>
        <p:spPr>
          <a:xfrm>
            <a:off x="1092201" y="5747149"/>
            <a:ext cx="6096000" cy="369332"/>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it-IT" dirty="0"/>
              <a:t>‘albero’</a:t>
            </a:r>
          </a:p>
        </p:txBody>
      </p:sp>
    </p:spTree>
    <p:extLst>
      <p:ext uri="{BB962C8B-B14F-4D97-AF65-F5344CB8AC3E}">
        <p14:creationId xmlns:p14="http://schemas.microsoft.com/office/powerpoint/2010/main" val="232072979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297E6-367D-49AD-B9C4-3611AC36FE0C}"/>
              </a:ext>
            </a:extLst>
          </p:cNvPr>
          <p:cNvSpPr>
            <a:spLocks noGrp="1"/>
          </p:cNvSpPr>
          <p:nvPr>
            <p:ph type="title"/>
          </p:nvPr>
        </p:nvSpPr>
        <p:spPr/>
        <p:txBody>
          <a:bodyPr/>
          <a:lstStyle/>
          <a:p>
            <a:r>
              <a:rPr lang="it-IT" dirty="0"/>
              <a:t>Massimo e Minimo</a:t>
            </a:r>
          </a:p>
        </p:txBody>
      </p:sp>
      <p:sp>
        <p:nvSpPr>
          <p:cNvPr id="3" name="Content Placeholder 2">
            <a:extLst>
              <a:ext uri="{FF2B5EF4-FFF2-40B4-BE49-F238E27FC236}">
                <a16:creationId xmlns:a16="http://schemas.microsoft.com/office/drawing/2014/main" id="{E15218A1-CDD0-46DB-A13F-14AB06BA7933}"/>
              </a:ext>
            </a:extLst>
          </p:cNvPr>
          <p:cNvSpPr>
            <a:spLocks noGrp="1"/>
          </p:cNvSpPr>
          <p:nvPr>
            <p:ph idx="1"/>
          </p:nvPr>
        </p:nvSpPr>
        <p:spPr/>
        <p:txBody>
          <a:bodyPr/>
          <a:lstStyle/>
          <a:p>
            <a:endParaRPr lang="it-IT" dirty="0"/>
          </a:p>
        </p:txBody>
      </p:sp>
      <p:sp>
        <p:nvSpPr>
          <p:cNvPr id="5" name="Rectangle 4">
            <a:extLst>
              <a:ext uri="{FF2B5EF4-FFF2-40B4-BE49-F238E27FC236}">
                <a16:creationId xmlns:a16="http://schemas.microsoft.com/office/drawing/2014/main" id="{93CB6A69-BA6E-428C-B323-61C8E999ABCD}"/>
              </a:ext>
            </a:extLst>
          </p:cNvPr>
          <p:cNvSpPr/>
          <p:nvPr/>
        </p:nvSpPr>
        <p:spPr>
          <a:xfrm>
            <a:off x="838200" y="1749104"/>
            <a:ext cx="7805956" cy="198399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it-IT" sz="1600" dirty="0">
                <a:latin typeface="Courier New" panose="02070309020205020404" pitchFamily="49" charset="0"/>
                <a:cs typeface="Courier New" panose="02070309020205020404" pitchFamily="49" charset="0"/>
              </a:rPr>
              <a:t>stringhe=["casa </a:t>
            </a:r>
            <a:r>
              <a:rPr lang="it-IT" sz="1600" dirty="0" err="1">
                <a:latin typeface="Courier New" panose="02070309020205020404" pitchFamily="49" charset="0"/>
                <a:cs typeface="Courier New" panose="02070309020205020404" pitchFamily="49" charset="0"/>
              </a:rPr>
              <a:t>blu","albero","macchina</a:t>
            </a:r>
            <a:r>
              <a:rPr lang="it-IT" sz="1600" dirty="0">
                <a:latin typeface="Courier New" panose="02070309020205020404" pitchFamily="49" charset="0"/>
                <a:cs typeface="Courier New" panose="02070309020205020404" pitchFamily="49" charset="0"/>
              </a:rPr>
              <a:t> gialla", "novembre"]</a:t>
            </a:r>
          </a:p>
          <a:p>
            <a:r>
              <a:rPr lang="it-IT" sz="1600" dirty="0">
                <a:latin typeface="Courier New" panose="02070309020205020404" pitchFamily="49" charset="0"/>
                <a:cs typeface="Courier New" panose="02070309020205020404" pitchFamily="49" charset="0"/>
              </a:rPr>
              <a:t>max=stringhe[0]</a:t>
            </a:r>
          </a:p>
          <a:p>
            <a:endParaRPr lang="it-IT" sz="1600" dirty="0">
              <a:latin typeface="Courier New" panose="02070309020205020404" pitchFamily="49" charset="0"/>
              <a:cs typeface="Courier New" panose="02070309020205020404" pitchFamily="49" charset="0"/>
            </a:endParaRPr>
          </a:p>
          <a:p>
            <a:r>
              <a:rPr lang="it-IT" sz="1600" dirty="0">
                <a:latin typeface="Courier New" panose="02070309020205020404" pitchFamily="49" charset="0"/>
                <a:cs typeface="Courier New" panose="02070309020205020404" pitchFamily="49" charset="0"/>
              </a:rPr>
              <a:t>for i in range(1,len(stringhe)):</a:t>
            </a:r>
          </a:p>
          <a:p>
            <a:r>
              <a:rPr lang="it-IT" sz="1600" dirty="0">
                <a:latin typeface="Courier New" panose="02070309020205020404" pitchFamily="49" charset="0"/>
                <a:cs typeface="Courier New" panose="02070309020205020404" pitchFamily="49" charset="0"/>
              </a:rPr>
              <a:t>    </a:t>
            </a:r>
            <a:r>
              <a:rPr lang="it-IT" sz="1600" dirty="0" err="1">
                <a:latin typeface="Courier New" panose="02070309020205020404" pitchFamily="49" charset="0"/>
                <a:cs typeface="Courier New" panose="02070309020205020404" pitchFamily="49" charset="0"/>
              </a:rPr>
              <a:t>if</a:t>
            </a:r>
            <a:r>
              <a:rPr lang="it-IT" sz="1600" dirty="0">
                <a:latin typeface="Courier New" panose="02070309020205020404" pitchFamily="49" charset="0"/>
                <a:cs typeface="Courier New" panose="02070309020205020404" pitchFamily="49" charset="0"/>
              </a:rPr>
              <a:t> stringhe[i]&gt;max:</a:t>
            </a:r>
          </a:p>
          <a:p>
            <a:r>
              <a:rPr lang="it-IT" sz="1600" dirty="0">
                <a:latin typeface="Courier New" panose="02070309020205020404" pitchFamily="49" charset="0"/>
                <a:cs typeface="Courier New" panose="02070309020205020404" pitchFamily="49" charset="0"/>
              </a:rPr>
              <a:t>        max=stringhe[i]</a:t>
            </a:r>
          </a:p>
          <a:p>
            <a:endParaRPr lang="it-IT" sz="1600" dirty="0">
              <a:latin typeface="Courier New" panose="02070309020205020404" pitchFamily="49" charset="0"/>
              <a:cs typeface="Courier New" panose="02070309020205020404" pitchFamily="49" charset="0"/>
            </a:endParaRPr>
          </a:p>
          <a:p>
            <a:r>
              <a:rPr lang="it-IT" sz="1600" dirty="0" err="1">
                <a:latin typeface="Courier New" panose="02070309020205020404" pitchFamily="49" charset="0"/>
                <a:cs typeface="Courier New" panose="02070309020205020404" pitchFamily="49" charset="0"/>
              </a:rPr>
              <a:t>print</a:t>
            </a:r>
            <a:r>
              <a:rPr lang="it-IT" sz="1600" dirty="0">
                <a:latin typeface="Courier New" panose="02070309020205020404" pitchFamily="49" charset="0"/>
                <a:cs typeface="Courier New" panose="02070309020205020404" pitchFamily="49" charset="0"/>
              </a:rPr>
              <a:t>(max)</a:t>
            </a:r>
          </a:p>
        </p:txBody>
      </p:sp>
      <p:sp>
        <p:nvSpPr>
          <p:cNvPr id="9" name="TextBox 8">
            <a:extLst>
              <a:ext uri="{FF2B5EF4-FFF2-40B4-BE49-F238E27FC236}">
                <a16:creationId xmlns:a16="http://schemas.microsoft.com/office/drawing/2014/main" id="{EBC6714D-4A90-47FF-A6CA-D1D45E5117FA}"/>
              </a:ext>
            </a:extLst>
          </p:cNvPr>
          <p:cNvSpPr txBox="1"/>
          <p:nvPr/>
        </p:nvSpPr>
        <p:spPr>
          <a:xfrm>
            <a:off x="2548156" y="3498706"/>
            <a:ext cx="6096000" cy="369332"/>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it-IT" dirty="0"/>
              <a:t>'novembre'</a:t>
            </a:r>
          </a:p>
        </p:txBody>
      </p:sp>
      <p:sp>
        <p:nvSpPr>
          <p:cNvPr id="13" name="Rectangle 12">
            <a:extLst>
              <a:ext uri="{FF2B5EF4-FFF2-40B4-BE49-F238E27FC236}">
                <a16:creationId xmlns:a16="http://schemas.microsoft.com/office/drawing/2014/main" id="{7624E855-0D29-4AB0-9DAC-65FC41CC1446}"/>
              </a:ext>
            </a:extLst>
          </p:cNvPr>
          <p:cNvSpPr/>
          <p:nvPr/>
        </p:nvSpPr>
        <p:spPr>
          <a:xfrm>
            <a:off x="838200" y="4145559"/>
            <a:ext cx="7805956" cy="198399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it-IT" sz="1600" dirty="0">
                <a:latin typeface="Courier New" panose="02070309020205020404" pitchFamily="49" charset="0"/>
                <a:cs typeface="Courier New" panose="02070309020205020404" pitchFamily="49" charset="0"/>
              </a:rPr>
              <a:t>L=[1.5,-2,-3, 849, -81, 25.37, -91.2]</a:t>
            </a:r>
          </a:p>
          <a:p>
            <a:r>
              <a:rPr lang="it-IT" sz="1600" dirty="0">
                <a:latin typeface="Courier New" panose="02070309020205020404" pitchFamily="49" charset="0"/>
                <a:cs typeface="Courier New" panose="02070309020205020404" pitchFamily="49" charset="0"/>
              </a:rPr>
              <a:t>min=L[0]</a:t>
            </a:r>
          </a:p>
          <a:p>
            <a:r>
              <a:rPr lang="it-IT" sz="1600" dirty="0">
                <a:latin typeface="Courier New" panose="02070309020205020404" pitchFamily="49" charset="0"/>
                <a:cs typeface="Courier New" panose="02070309020205020404" pitchFamily="49" charset="0"/>
              </a:rPr>
              <a:t>for i in range(1,len(L)):</a:t>
            </a:r>
          </a:p>
          <a:p>
            <a:r>
              <a:rPr lang="it-IT" sz="1600" dirty="0">
                <a:latin typeface="Courier New" panose="02070309020205020404" pitchFamily="49" charset="0"/>
                <a:cs typeface="Courier New" panose="02070309020205020404" pitchFamily="49" charset="0"/>
              </a:rPr>
              <a:t>    </a:t>
            </a:r>
            <a:r>
              <a:rPr lang="it-IT" sz="1600" dirty="0" err="1">
                <a:latin typeface="Courier New" panose="02070309020205020404" pitchFamily="49" charset="0"/>
                <a:cs typeface="Courier New" panose="02070309020205020404" pitchFamily="49" charset="0"/>
              </a:rPr>
              <a:t>if</a:t>
            </a:r>
            <a:r>
              <a:rPr lang="it-IT" sz="1600" dirty="0">
                <a:latin typeface="Courier New" panose="02070309020205020404" pitchFamily="49" charset="0"/>
                <a:cs typeface="Courier New" panose="02070309020205020404" pitchFamily="49" charset="0"/>
              </a:rPr>
              <a:t> L[i]&lt;min:</a:t>
            </a:r>
          </a:p>
          <a:p>
            <a:r>
              <a:rPr lang="it-IT" sz="1600" dirty="0">
                <a:latin typeface="Courier New" panose="02070309020205020404" pitchFamily="49" charset="0"/>
                <a:cs typeface="Courier New" panose="02070309020205020404" pitchFamily="49" charset="0"/>
              </a:rPr>
              <a:t>        min=L[i]</a:t>
            </a:r>
          </a:p>
          <a:p>
            <a:r>
              <a:rPr lang="it-IT" sz="1600" dirty="0" err="1">
                <a:latin typeface="Courier New" panose="02070309020205020404" pitchFamily="49" charset="0"/>
                <a:cs typeface="Courier New" panose="02070309020205020404" pitchFamily="49" charset="0"/>
              </a:rPr>
              <a:t>print</a:t>
            </a:r>
            <a:r>
              <a:rPr lang="it-IT" sz="1600" dirty="0">
                <a:latin typeface="Courier New" panose="02070309020205020404" pitchFamily="49" charset="0"/>
                <a:cs typeface="Courier New" panose="02070309020205020404" pitchFamily="49" charset="0"/>
              </a:rPr>
              <a:t>(min)</a:t>
            </a:r>
          </a:p>
        </p:txBody>
      </p:sp>
      <p:sp>
        <p:nvSpPr>
          <p:cNvPr id="15" name="TextBox 14">
            <a:extLst>
              <a:ext uri="{FF2B5EF4-FFF2-40B4-BE49-F238E27FC236}">
                <a16:creationId xmlns:a16="http://schemas.microsoft.com/office/drawing/2014/main" id="{FFC1B243-63D9-4ABD-A151-473113A0471F}"/>
              </a:ext>
            </a:extLst>
          </p:cNvPr>
          <p:cNvSpPr txBox="1"/>
          <p:nvPr/>
        </p:nvSpPr>
        <p:spPr>
          <a:xfrm>
            <a:off x="2548156" y="5884152"/>
            <a:ext cx="6096000" cy="369332"/>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it-IT" dirty="0"/>
              <a:t>'-91.2'</a:t>
            </a:r>
          </a:p>
        </p:txBody>
      </p:sp>
    </p:spTree>
    <p:extLst>
      <p:ext uri="{BB962C8B-B14F-4D97-AF65-F5344CB8AC3E}">
        <p14:creationId xmlns:p14="http://schemas.microsoft.com/office/powerpoint/2010/main" val="242101235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6F1F2C8-798B-4CCE-A851-94AFAF350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8FB71A45-8C89-4D5E-ADDF-5FBED0FFCFB7}"/>
              </a:ext>
            </a:extLst>
          </p:cNvPr>
          <p:cNvSpPr>
            <a:spLocks noGrp="1"/>
          </p:cNvSpPr>
          <p:nvPr>
            <p:ph type="ctrTitle"/>
          </p:nvPr>
        </p:nvSpPr>
        <p:spPr>
          <a:xfrm>
            <a:off x="970908" y="1220919"/>
            <a:ext cx="5425781" cy="2387600"/>
          </a:xfrm>
        </p:spPr>
        <p:txBody>
          <a:bodyPr>
            <a:normAutofit/>
          </a:bodyPr>
          <a:lstStyle/>
          <a:p>
            <a:pPr algn="l"/>
            <a:r>
              <a:rPr lang="it-IT"/>
              <a:t>Programmazione in Python</a:t>
            </a:r>
          </a:p>
        </p:txBody>
      </p:sp>
      <p:sp>
        <p:nvSpPr>
          <p:cNvPr id="3" name="Sottotitolo 2">
            <a:extLst>
              <a:ext uri="{FF2B5EF4-FFF2-40B4-BE49-F238E27FC236}">
                <a16:creationId xmlns:a16="http://schemas.microsoft.com/office/drawing/2014/main" id="{AC5E0FC9-BAEF-4D4E-92ED-82E7465FEDC0}"/>
              </a:ext>
            </a:extLst>
          </p:cNvPr>
          <p:cNvSpPr>
            <a:spLocks noGrp="1"/>
          </p:cNvSpPr>
          <p:nvPr>
            <p:ph type="subTitle" idx="1"/>
          </p:nvPr>
        </p:nvSpPr>
        <p:spPr>
          <a:xfrm>
            <a:off x="970908" y="3700594"/>
            <a:ext cx="5425781" cy="1655762"/>
          </a:xfrm>
        </p:spPr>
        <p:txBody>
          <a:bodyPr>
            <a:normAutofit/>
          </a:bodyPr>
          <a:lstStyle/>
          <a:p>
            <a:pPr algn="l"/>
            <a:r>
              <a:rPr lang="it-IT" dirty="0"/>
              <a:t>Lezione 8</a:t>
            </a:r>
          </a:p>
        </p:txBody>
      </p:sp>
      <p:sp>
        <p:nvSpPr>
          <p:cNvPr id="10" name="Freeform: Shape 9">
            <a:extLst>
              <a:ext uri="{FF2B5EF4-FFF2-40B4-BE49-F238E27FC236}">
                <a16:creationId xmlns:a16="http://schemas.microsoft.com/office/drawing/2014/main" id="{755E9CD0-04B0-4A3C-B291-AD913379C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1DD8BF3B-6066-418C-8D1A-75C5E396F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Block Arc 13">
            <a:extLst>
              <a:ext uri="{FF2B5EF4-FFF2-40B4-BE49-F238E27FC236}">
                <a16:creationId xmlns:a16="http://schemas.microsoft.com/office/drawing/2014/main" id="{80BC66F9-7A74-4286-AD22-1174052CC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02394"/>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D8142CC3-2B5C-48E6-9DF0-6C8ACBA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7B2D303B-3DD0-4319-9EAD-361847FEC7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46A89C79-8EF3-4AF9-B3D9-59A883F41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EFE5CE34-4543-42E5-B82C-1F3D12422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72AF41FE-63D7-4695-81D2-66D2510E4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8741420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6003007-BA0F-49BE-8995-4C65F502C8F6}"/>
              </a:ext>
            </a:extLst>
          </p:cNvPr>
          <p:cNvSpPr>
            <a:spLocks noGrp="1"/>
          </p:cNvSpPr>
          <p:nvPr>
            <p:ph type="title"/>
          </p:nvPr>
        </p:nvSpPr>
        <p:spPr/>
        <p:txBody>
          <a:bodyPr/>
          <a:lstStyle/>
          <a:p>
            <a:r>
              <a:rPr lang="it-IT" dirty="0"/>
              <a:t>Cicli annidati</a:t>
            </a:r>
          </a:p>
        </p:txBody>
      </p:sp>
      <p:sp>
        <p:nvSpPr>
          <p:cNvPr id="3" name="Segnaposto contenuto 2">
            <a:extLst>
              <a:ext uri="{FF2B5EF4-FFF2-40B4-BE49-F238E27FC236}">
                <a16:creationId xmlns:a16="http://schemas.microsoft.com/office/drawing/2014/main" id="{A25CB42B-4896-4659-86E5-A3B9BCD1FB3B}"/>
              </a:ext>
            </a:extLst>
          </p:cNvPr>
          <p:cNvSpPr>
            <a:spLocks noGrp="1"/>
          </p:cNvSpPr>
          <p:nvPr>
            <p:ph idx="1"/>
          </p:nvPr>
        </p:nvSpPr>
        <p:spPr/>
        <p:txBody>
          <a:bodyPr/>
          <a:lstStyle/>
          <a:p>
            <a:r>
              <a:rPr lang="it-IT" dirty="0"/>
              <a:t>A volte è necessario utilizzare un ciclo all’interno del blocco di istruzioni di un altro ciclo</a:t>
            </a:r>
          </a:p>
          <a:p>
            <a:r>
              <a:rPr lang="it-IT" dirty="0"/>
              <a:t>Si parla di cicli annidati (</a:t>
            </a:r>
            <a:r>
              <a:rPr lang="it-IT" dirty="0" err="1"/>
              <a:t>nested</a:t>
            </a:r>
            <a:r>
              <a:rPr lang="it-IT" dirty="0"/>
              <a:t> loop)</a:t>
            </a:r>
          </a:p>
          <a:p>
            <a:r>
              <a:rPr lang="it-IT" dirty="0"/>
              <a:t>Ad ogni iterazione del ciclo più esterno si eseguono tutte le iterazioni del ciclo più interno</a:t>
            </a:r>
          </a:p>
        </p:txBody>
      </p:sp>
      <p:sp>
        <p:nvSpPr>
          <p:cNvPr id="4" name="Rectangle 3">
            <a:extLst>
              <a:ext uri="{FF2B5EF4-FFF2-40B4-BE49-F238E27FC236}">
                <a16:creationId xmlns:a16="http://schemas.microsoft.com/office/drawing/2014/main" id="{78502305-EEC0-47FF-B1BC-5219D0341CF8}"/>
              </a:ext>
            </a:extLst>
          </p:cNvPr>
          <p:cNvSpPr/>
          <p:nvPr/>
        </p:nvSpPr>
        <p:spPr>
          <a:xfrm>
            <a:off x="930480" y="4479721"/>
            <a:ext cx="6531528" cy="176168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1600" dirty="0">
                <a:latin typeface="Courier New" panose="02070309020205020404" pitchFamily="49" charset="0"/>
                <a:cs typeface="Courier New" panose="02070309020205020404" pitchFamily="49" charset="0"/>
              </a:rPr>
              <a:t>for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in range(3):</a:t>
            </a:r>
          </a:p>
          <a:p>
            <a:r>
              <a:rPr lang="en-US" sz="1600" dirty="0">
                <a:latin typeface="Courier New" panose="02070309020205020404" pitchFamily="49" charset="0"/>
                <a:cs typeface="Courier New" panose="02070309020205020404" pitchFamily="49" charset="0"/>
              </a:rPr>
              <a:t>	for j in range(4):</a:t>
            </a:r>
          </a:p>
          <a:p>
            <a:r>
              <a:rPr lang="en-US" sz="1600" dirty="0">
                <a:latin typeface="Courier New" panose="02070309020205020404" pitchFamily="49" charset="0"/>
                <a:cs typeface="Courier New" panose="02070309020205020404" pitchFamily="49" charset="0"/>
              </a:rPr>
              <a:t>		print(</a:t>
            </a:r>
            <a:r>
              <a:rPr lang="en-US" sz="1600" dirty="0" err="1">
                <a:latin typeface="Courier New" panose="02070309020205020404" pitchFamily="49" charset="0"/>
                <a:cs typeface="Courier New" panose="02070309020205020404" pitchFamily="49" charset="0"/>
              </a:rPr>
              <a:t>j,end</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print()</a:t>
            </a:r>
          </a:p>
        </p:txBody>
      </p:sp>
      <p:sp>
        <p:nvSpPr>
          <p:cNvPr id="6" name="CasellaDiTesto 5">
            <a:extLst>
              <a:ext uri="{FF2B5EF4-FFF2-40B4-BE49-F238E27FC236}">
                <a16:creationId xmlns:a16="http://schemas.microsoft.com/office/drawing/2014/main" id="{382F28C4-9946-470E-86F1-3ADFB0FE481F}"/>
              </a:ext>
            </a:extLst>
          </p:cNvPr>
          <p:cNvSpPr txBox="1"/>
          <p:nvPr/>
        </p:nvSpPr>
        <p:spPr>
          <a:xfrm>
            <a:off x="5749605" y="5014168"/>
            <a:ext cx="2362549" cy="933626"/>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it-IT" dirty="0"/>
              <a:t>0 1 2 3 </a:t>
            </a:r>
          </a:p>
          <a:p>
            <a:r>
              <a:rPr lang="it-IT" dirty="0"/>
              <a:t>0 1 2 3 </a:t>
            </a:r>
          </a:p>
          <a:p>
            <a:r>
              <a:rPr lang="it-IT" dirty="0"/>
              <a:t>0 1 2 3</a:t>
            </a:r>
          </a:p>
        </p:txBody>
      </p:sp>
    </p:spTree>
    <p:extLst>
      <p:ext uri="{BB962C8B-B14F-4D97-AF65-F5344CB8AC3E}">
        <p14:creationId xmlns:p14="http://schemas.microsoft.com/office/powerpoint/2010/main" val="728513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1A7B0B4E-38F7-4C7A-80C5-650A7AB62277}"/>
              </a:ext>
            </a:extLst>
          </p:cNvPr>
          <p:cNvSpPr>
            <a:spLocks noGrp="1"/>
          </p:cNvSpPr>
          <p:nvPr>
            <p:ph type="title"/>
          </p:nvPr>
        </p:nvSpPr>
        <p:spPr/>
        <p:txBody>
          <a:bodyPr/>
          <a:lstStyle/>
          <a:p>
            <a:r>
              <a:rPr lang="it-IT" dirty="0"/>
              <a:t>Esercizio</a:t>
            </a:r>
          </a:p>
        </p:txBody>
      </p:sp>
      <p:sp>
        <p:nvSpPr>
          <p:cNvPr id="5" name="Segnaposto contenuto 4">
            <a:extLst>
              <a:ext uri="{FF2B5EF4-FFF2-40B4-BE49-F238E27FC236}">
                <a16:creationId xmlns:a16="http://schemas.microsoft.com/office/drawing/2014/main" id="{B55C9FE3-146D-486E-B1BD-FC4D3301E5C4}"/>
              </a:ext>
            </a:extLst>
          </p:cNvPr>
          <p:cNvSpPr>
            <a:spLocks noGrp="1"/>
          </p:cNvSpPr>
          <p:nvPr>
            <p:ph idx="1"/>
          </p:nvPr>
        </p:nvSpPr>
        <p:spPr/>
        <p:txBody>
          <a:bodyPr>
            <a:normAutofit/>
          </a:bodyPr>
          <a:lstStyle/>
          <a:p>
            <a:r>
              <a:rPr lang="it-IT" dirty="0">
                <a:cs typeface="Courier New" panose="02070309020205020404" pitchFamily="49" charset="0"/>
              </a:rPr>
              <a:t>Letto da input un numero intero positivo X, stampa un quadrato di lato X di simboli@</a:t>
            </a:r>
          </a:p>
          <a:p>
            <a:pPr lvl="1"/>
            <a:r>
              <a:rPr lang="it-IT" dirty="0">
                <a:cs typeface="Courier New" panose="02070309020205020404" pitchFamily="49" charset="0"/>
              </a:rPr>
              <a:t>Esempio: se X è 4, il programma stampa</a:t>
            </a:r>
          </a:p>
          <a:p>
            <a:pPr lvl="1"/>
            <a:endParaRPr lang="it-IT" dirty="0">
              <a:cs typeface="Courier New" panose="02070309020205020404" pitchFamily="49" charset="0"/>
            </a:endParaRPr>
          </a:p>
          <a:p>
            <a:pPr marL="0" indent="0">
              <a:buNone/>
            </a:pPr>
            <a:endParaRPr lang="it-IT" dirty="0">
              <a:cs typeface="Courier New" panose="02070309020205020404" pitchFamily="49" charset="0"/>
            </a:endParaRPr>
          </a:p>
          <a:p>
            <a:pPr marL="0" indent="0">
              <a:buNone/>
            </a:pPr>
            <a:endParaRPr lang="it-IT" dirty="0">
              <a:cs typeface="Courier New" panose="02070309020205020404" pitchFamily="49" charset="0"/>
            </a:endParaRPr>
          </a:p>
          <a:p>
            <a:endParaRPr lang="it-IT" dirty="0"/>
          </a:p>
        </p:txBody>
      </p:sp>
      <p:sp>
        <p:nvSpPr>
          <p:cNvPr id="7" name="CasellaDiTesto 6">
            <a:extLst>
              <a:ext uri="{FF2B5EF4-FFF2-40B4-BE49-F238E27FC236}">
                <a16:creationId xmlns:a16="http://schemas.microsoft.com/office/drawing/2014/main" id="{23176555-1385-4D59-AF12-EAC2A9410E1F}"/>
              </a:ext>
            </a:extLst>
          </p:cNvPr>
          <p:cNvSpPr txBox="1"/>
          <p:nvPr/>
        </p:nvSpPr>
        <p:spPr>
          <a:xfrm>
            <a:off x="6676589" y="2380026"/>
            <a:ext cx="1297147" cy="1200329"/>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it-IT" dirty="0"/>
              <a:t>@@@@</a:t>
            </a:r>
          </a:p>
          <a:p>
            <a:r>
              <a:rPr lang="it-IT" dirty="0"/>
              <a:t>@@@@</a:t>
            </a:r>
          </a:p>
          <a:p>
            <a:r>
              <a:rPr lang="it-IT" dirty="0"/>
              <a:t>@@@@</a:t>
            </a:r>
          </a:p>
          <a:p>
            <a:r>
              <a:rPr lang="it-IT" dirty="0"/>
              <a:t>@@@@</a:t>
            </a:r>
          </a:p>
        </p:txBody>
      </p:sp>
      <p:sp>
        <p:nvSpPr>
          <p:cNvPr id="8" name="Rectangle 3">
            <a:extLst>
              <a:ext uri="{FF2B5EF4-FFF2-40B4-BE49-F238E27FC236}">
                <a16:creationId xmlns:a16="http://schemas.microsoft.com/office/drawing/2014/main" id="{57FB8BE9-2231-40CE-BBAC-10ADF3AB3FFE}"/>
              </a:ext>
            </a:extLst>
          </p:cNvPr>
          <p:cNvSpPr/>
          <p:nvPr/>
        </p:nvSpPr>
        <p:spPr>
          <a:xfrm>
            <a:off x="913702" y="3825380"/>
            <a:ext cx="6531528" cy="176168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1600" dirty="0">
                <a:latin typeface="Courier New" panose="02070309020205020404" pitchFamily="49" charset="0"/>
                <a:cs typeface="Courier New" panose="02070309020205020404" pitchFamily="49" charset="0"/>
              </a:rPr>
              <a:t>X=int(input())</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for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in range(X):</a:t>
            </a:r>
          </a:p>
          <a:p>
            <a:r>
              <a:rPr lang="en-US" sz="1600" dirty="0">
                <a:latin typeface="Courier New" panose="02070309020205020404" pitchFamily="49" charset="0"/>
                <a:cs typeface="Courier New" panose="02070309020205020404" pitchFamily="49" charset="0"/>
              </a:rPr>
              <a:t>    for j in range(X):</a:t>
            </a:r>
          </a:p>
          <a:p>
            <a:r>
              <a:rPr lang="en-US" sz="1600" dirty="0">
                <a:latin typeface="Courier New" panose="02070309020205020404" pitchFamily="49" charset="0"/>
                <a:cs typeface="Courier New" panose="02070309020205020404" pitchFamily="49" charset="0"/>
              </a:rPr>
              <a:t>       print("@",end='')</a:t>
            </a:r>
          </a:p>
          <a:p>
            <a:r>
              <a:rPr lang="en-US" sz="1600" dirty="0">
                <a:latin typeface="Courier New" panose="02070309020205020404" pitchFamily="49" charset="0"/>
                <a:cs typeface="Courier New" panose="02070309020205020404" pitchFamily="49" charset="0"/>
              </a:rPr>
              <a:t>    print()</a:t>
            </a:r>
          </a:p>
        </p:txBody>
      </p:sp>
    </p:spTree>
    <p:extLst>
      <p:ext uri="{BB962C8B-B14F-4D97-AF65-F5344CB8AC3E}">
        <p14:creationId xmlns:p14="http://schemas.microsoft.com/office/powerpoint/2010/main" val="1913703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1A7B0B4E-38F7-4C7A-80C5-650A7AB62277}"/>
              </a:ext>
            </a:extLst>
          </p:cNvPr>
          <p:cNvSpPr>
            <a:spLocks noGrp="1"/>
          </p:cNvSpPr>
          <p:nvPr>
            <p:ph type="title"/>
          </p:nvPr>
        </p:nvSpPr>
        <p:spPr/>
        <p:txBody>
          <a:bodyPr/>
          <a:lstStyle/>
          <a:p>
            <a:r>
              <a:rPr lang="it-IT" dirty="0"/>
              <a:t>Esercizio</a:t>
            </a:r>
          </a:p>
        </p:txBody>
      </p:sp>
      <p:sp>
        <p:nvSpPr>
          <p:cNvPr id="5" name="Segnaposto contenuto 4">
            <a:extLst>
              <a:ext uri="{FF2B5EF4-FFF2-40B4-BE49-F238E27FC236}">
                <a16:creationId xmlns:a16="http://schemas.microsoft.com/office/drawing/2014/main" id="{B55C9FE3-146D-486E-B1BD-FC4D3301E5C4}"/>
              </a:ext>
            </a:extLst>
          </p:cNvPr>
          <p:cNvSpPr>
            <a:spLocks noGrp="1"/>
          </p:cNvSpPr>
          <p:nvPr>
            <p:ph idx="1"/>
          </p:nvPr>
        </p:nvSpPr>
        <p:spPr/>
        <p:txBody>
          <a:bodyPr>
            <a:normAutofit/>
          </a:bodyPr>
          <a:lstStyle/>
          <a:p>
            <a:r>
              <a:rPr lang="it-IT" dirty="0">
                <a:cs typeface="Courier New" panose="02070309020205020404" pitchFamily="49" charset="0"/>
              </a:rPr>
              <a:t>Letto da input un numero intero positivo X, stampa un quadrato di lato X di numeri consecutivi come nell’esempio</a:t>
            </a:r>
          </a:p>
          <a:p>
            <a:pPr lvl="1"/>
            <a:r>
              <a:rPr lang="it-IT" dirty="0">
                <a:cs typeface="Courier New" panose="02070309020205020404" pitchFamily="49" charset="0"/>
              </a:rPr>
              <a:t>Esempio: se X è 4, il programma stampa</a:t>
            </a:r>
          </a:p>
          <a:p>
            <a:pPr lvl="1"/>
            <a:endParaRPr lang="it-IT" dirty="0">
              <a:cs typeface="Courier New" panose="02070309020205020404" pitchFamily="49" charset="0"/>
            </a:endParaRPr>
          </a:p>
          <a:p>
            <a:pPr marL="0" indent="0">
              <a:buNone/>
            </a:pPr>
            <a:endParaRPr lang="it-IT" dirty="0">
              <a:cs typeface="Courier New" panose="02070309020205020404" pitchFamily="49" charset="0"/>
            </a:endParaRPr>
          </a:p>
          <a:p>
            <a:pPr marL="0" indent="0">
              <a:buNone/>
            </a:pPr>
            <a:endParaRPr lang="it-IT" dirty="0">
              <a:cs typeface="Courier New" panose="02070309020205020404" pitchFamily="49" charset="0"/>
            </a:endParaRPr>
          </a:p>
          <a:p>
            <a:endParaRPr lang="it-IT" dirty="0"/>
          </a:p>
        </p:txBody>
      </p:sp>
      <p:sp>
        <p:nvSpPr>
          <p:cNvPr id="7" name="CasellaDiTesto 6">
            <a:extLst>
              <a:ext uri="{FF2B5EF4-FFF2-40B4-BE49-F238E27FC236}">
                <a16:creationId xmlns:a16="http://schemas.microsoft.com/office/drawing/2014/main" id="{23176555-1385-4D59-AF12-EAC2A9410E1F}"/>
              </a:ext>
            </a:extLst>
          </p:cNvPr>
          <p:cNvSpPr txBox="1"/>
          <p:nvPr/>
        </p:nvSpPr>
        <p:spPr>
          <a:xfrm>
            <a:off x="6731119" y="2635320"/>
            <a:ext cx="1297147" cy="1200329"/>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it-IT" dirty="0"/>
              <a:t>1234</a:t>
            </a:r>
          </a:p>
          <a:p>
            <a:r>
              <a:rPr lang="it-IT" dirty="0"/>
              <a:t>2345</a:t>
            </a:r>
          </a:p>
          <a:p>
            <a:r>
              <a:rPr lang="it-IT" dirty="0"/>
              <a:t>3456</a:t>
            </a:r>
          </a:p>
          <a:p>
            <a:r>
              <a:rPr lang="it-IT" dirty="0"/>
              <a:t>4567</a:t>
            </a:r>
          </a:p>
        </p:txBody>
      </p:sp>
      <p:sp>
        <p:nvSpPr>
          <p:cNvPr id="8" name="Rectangle 3">
            <a:extLst>
              <a:ext uri="{FF2B5EF4-FFF2-40B4-BE49-F238E27FC236}">
                <a16:creationId xmlns:a16="http://schemas.microsoft.com/office/drawing/2014/main" id="{57FB8BE9-2231-40CE-BBAC-10ADF3AB3FFE}"/>
              </a:ext>
            </a:extLst>
          </p:cNvPr>
          <p:cNvSpPr/>
          <p:nvPr/>
        </p:nvSpPr>
        <p:spPr>
          <a:xfrm>
            <a:off x="947258" y="4001294"/>
            <a:ext cx="6531528" cy="176168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1600" dirty="0">
                <a:latin typeface="Courier New" panose="02070309020205020404" pitchFamily="49" charset="0"/>
                <a:cs typeface="Courier New" panose="02070309020205020404" pitchFamily="49" charset="0"/>
              </a:rPr>
              <a:t>X=int(input())</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for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in range(X):</a:t>
            </a:r>
          </a:p>
          <a:p>
            <a:r>
              <a:rPr lang="en-US" sz="1600" dirty="0">
                <a:latin typeface="Courier New" panose="02070309020205020404" pitchFamily="49" charset="0"/>
                <a:cs typeface="Courier New" panose="02070309020205020404" pitchFamily="49" charset="0"/>
              </a:rPr>
              <a:t>    for j in range(1,X+1):</a:t>
            </a:r>
          </a:p>
          <a:p>
            <a:r>
              <a:rPr lang="en-US" sz="1600" dirty="0">
                <a:latin typeface="Courier New" panose="02070309020205020404" pitchFamily="49" charset="0"/>
                <a:cs typeface="Courier New" panose="02070309020205020404" pitchFamily="49" charset="0"/>
              </a:rPr>
              <a:t>       print(</a:t>
            </a:r>
            <a:r>
              <a:rPr lang="en-US" sz="1600" dirty="0" err="1">
                <a:latin typeface="Courier New" panose="02070309020205020404" pitchFamily="49" charset="0"/>
                <a:cs typeface="Courier New" panose="02070309020205020404" pitchFamily="49" charset="0"/>
              </a:rPr>
              <a:t>j+i,end</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print()</a:t>
            </a:r>
          </a:p>
        </p:txBody>
      </p:sp>
    </p:spTree>
    <p:extLst>
      <p:ext uri="{BB962C8B-B14F-4D97-AF65-F5344CB8AC3E}">
        <p14:creationId xmlns:p14="http://schemas.microsoft.com/office/powerpoint/2010/main" val="3994113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B5E15-894C-4E6E-9238-3B08377510A8}"/>
              </a:ext>
            </a:extLst>
          </p:cNvPr>
          <p:cNvSpPr>
            <a:spLocks noGrp="1"/>
          </p:cNvSpPr>
          <p:nvPr>
            <p:ph type="title"/>
          </p:nvPr>
        </p:nvSpPr>
        <p:spPr/>
        <p:txBody>
          <a:bodyPr/>
          <a:lstStyle/>
          <a:p>
            <a:r>
              <a:rPr lang="it-IT" dirty="0"/>
              <a:t>Esercizio</a:t>
            </a:r>
          </a:p>
        </p:txBody>
      </p:sp>
      <p:sp>
        <p:nvSpPr>
          <p:cNvPr id="3" name="Content Placeholder 2">
            <a:extLst>
              <a:ext uri="{FF2B5EF4-FFF2-40B4-BE49-F238E27FC236}">
                <a16:creationId xmlns:a16="http://schemas.microsoft.com/office/drawing/2014/main" id="{A5162080-D58C-466E-B3E1-AC771EA35FA8}"/>
              </a:ext>
            </a:extLst>
          </p:cNvPr>
          <p:cNvSpPr>
            <a:spLocks noGrp="1"/>
          </p:cNvSpPr>
          <p:nvPr>
            <p:ph idx="1"/>
          </p:nvPr>
        </p:nvSpPr>
        <p:spPr>
          <a:xfrm>
            <a:off x="838200" y="1551963"/>
            <a:ext cx="10515600" cy="4625000"/>
          </a:xfrm>
        </p:spPr>
        <p:txBody>
          <a:bodyPr/>
          <a:lstStyle/>
          <a:p>
            <a:r>
              <a:rPr lang="it-IT" dirty="0"/>
              <a:t>Data una lista di interi terminata dal tappo 0 verificare se esistono due elementi uguali tra loro</a:t>
            </a:r>
          </a:p>
        </p:txBody>
      </p:sp>
      <p:sp>
        <p:nvSpPr>
          <p:cNvPr id="5" name="Rectangle 3">
            <a:extLst>
              <a:ext uri="{FF2B5EF4-FFF2-40B4-BE49-F238E27FC236}">
                <a16:creationId xmlns:a16="http://schemas.microsoft.com/office/drawing/2014/main" id="{B9A96AFF-1CB9-4BD6-A377-D9564524AC84}"/>
              </a:ext>
            </a:extLst>
          </p:cNvPr>
          <p:cNvSpPr/>
          <p:nvPr/>
        </p:nvSpPr>
        <p:spPr>
          <a:xfrm>
            <a:off x="930479" y="2378278"/>
            <a:ext cx="7805956" cy="386732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it-IT" sz="1600" dirty="0">
                <a:latin typeface="Courier New" panose="02070309020205020404" pitchFamily="49" charset="0"/>
                <a:cs typeface="Courier New" panose="02070309020205020404" pitchFamily="49" charset="0"/>
              </a:rPr>
              <a:t>elenco=[]</a:t>
            </a:r>
          </a:p>
          <a:p>
            <a:r>
              <a:rPr lang="it-IT" sz="1600" dirty="0">
                <a:latin typeface="Courier New" panose="02070309020205020404" pitchFamily="49" charset="0"/>
                <a:cs typeface="Courier New" panose="02070309020205020404" pitchFamily="49" charset="0"/>
              </a:rPr>
              <a:t>N=</a:t>
            </a:r>
            <a:r>
              <a:rPr lang="it-IT" sz="1600" dirty="0" err="1">
                <a:latin typeface="Courier New" panose="02070309020205020404" pitchFamily="49" charset="0"/>
                <a:cs typeface="Courier New" panose="02070309020205020404" pitchFamily="49" charset="0"/>
              </a:rPr>
              <a:t>int</a:t>
            </a:r>
            <a:r>
              <a:rPr lang="it-IT" sz="1600" dirty="0">
                <a:latin typeface="Courier New" panose="02070309020205020404" pitchFamily="49" charset="0"/>
                <a:cs typeface="Courier New" panose="02070309020205020404" pitchFamily="49" charset="0"/>
              </a:rPr>
              <a:t>(input())</a:t>
            </a:r>
          </a:p>
          <a:p>
            <a:r>
              <a:rPr lang="it-IT" sz="1600" dirty="0" err="1">
                <a:latin typeface="Courier New" panose="02070309020205020404" pitchFamily="49" charset="0"/>
                <a:cs typeface="Courier New" panose="02070309020205020404" pitchFamily="49" charset="0"/>
              </a:rPr>
              <a:t>while</a:t>
            </a:r>
            <a:r>
              <a:rPr lang="it-IT" sz="1600" dirty="0">
                <a:latin typeface="Courier New" panose="02070309020205020404" pitchFamily="49" charset="0"/>
                <a:cs typeface="Courier New" panose="02070309020205020404" pitchFamily="49" charset="0"/>
              </a:rPr>
              <a:t> N!=0:</a:t>
            </a:r>
          </a:p>
          <a:p>
            <a:r>
              <a:rPr lang="it-IT" sz="1600" dirty="0">
                <a:latin typeface="Courier New" panose="02070309020205020404" pitchFamily="49" charset="0"/>
                <a:cs typeface="Courier New" panose="02070309020205020404" pitchFamily="49" charset="0"/>
              </a:rPr>
              <a:t>    </a:t>
            </a:r>
            <a:r>
              <a:rPr lang="it-IT" sz="1600" dirty="0" err="1">
                <a:latin typeface="Courier New" panose="02070309020205020404" pitchFamily="49" charset="0"/>
                <a:cs typeface="Courier New" panose="02070309020205020404" pitchFamily="49" charset="0"/>
              </a:rPr>
              <a:t>elenco.append</a:t>
            </a:r>
            <a:r>
              <a:rPr lang="it-IT" sz="1600" dirty="0">
                <a:latin typeface="Courier New" panose="02070309020205020404" pitchFamily="49" charset="0"/>
                <a:cs typeface="Courier New" panose="02070309020205020404" pitchFamily="49" charset="0"/>
              </a:rPr>
              <a:t>(N)</a:t>
            </a:r>
          </a:p>
          <a:p>
            <a:r>
              <a:rPr lang="it-IT" sz="1600" dirty="0">
                <a:latin typeface="Courier New" panose="02070309020205020404" pitchFamily="49" charset="0"/>
                <a:cs typeface="Courier New" panose="02070309020205020404" pitchFamily="49" charset="0"/>
              </a:rPr>
              <a:t>    N=</a:t>
            </a:r>
            <a:r>
              <a:rPr lang="it-IT" sz="1600" dirty="0" err="1">
                <a:latin typeface="Courier New" panose="02070309020205020404" pitchFamily="49" charset="0"/>
                <a:cs typeface="Courier New" panose="02070309020205020404" pitchFamily="49" charset="0"/>
              </a:rPr>
              <a:t>int</a:t>
            </a:r>
            <a:r>
              <a:rPr lang="it-IT" sz="1600" dirty="0">
                <a:latin typeface="Courier New" panose="02070309020205020404" pitchFamily="49" charset="0"/>
                <a:cs typeface="Courier New" panose="02070309020205020404" pitchFamily="49" charset="0"/>
              </a:rPr>
              <a:t>(input())</a:t>
            </a:r>
          </a:p>
          <a:p>
            <a:endParaRPr lang="it-IT" sz="1600" dirty="0">
              <a:latin typeface="Courier New" panose="02070309020205020404" pitchFamily="49" charset="0"/>
              <a:cs typeface="Courier New" panose="02070309020205020404" pitchFamily="49" charset="0"/>
            </a:endParaRPr>
          </a:p>
          <a:p>
            <a:r>
              <a:rPr lang="it-IT" sz="1600" dirty="0">
                <a:latin typeface="Courier New" panose="02070309020205020404" pitchFamily="49" charset="0"/>
                <a:cs typeface="Courier New" panose="02070309020205020404" pitchFamily="49" charset="0"/>
              </a:rPr>
              <a:t>duplicati =False</a:t>
            </a:r>
          </a:p>
          <a:p>
            <a:r>
              <a:rPr lang="it-IT" sz="1600" dirty="0">
                <a:latin typeface="Courier New" panose="02070309020205020404" pitchFamily="49" charset="0"/>
                <a:cs typeface="Courier New" panose="02070309020205020404" pitchFamily="49" charset="0"/>
              </a:rPr>
              <a:t>for i in range(</a:t>
            </a:r>
            <a:r>
              <a:rPr lang="it-IT" sz="1600" dirty="0" err="1">
                <a:latin typeface="Courier New" panose="02070309020205020404" pitchFamily="49" charset="0"/>
                <a:cs typeface="Courier New" panose="02070309020205020404" pitchFamily="49" charset="0"/>
              </a:rPr>
              <a:t>len</a:t>
            </a:r>
            <a:r>
              <a:rPr lang="it-IT" sz="1600" dirty="0">
                <a:latin typeface="Courier New" panose="02070309020205020404" pitchFamily="49" charset="0"/>
                <a:cs typeface="Courier New" panose="02070309020205020404" pitchFamily="49" charset="0"/>
              </a:rPr>
              <a:t>(elenco)-1):</a:t>
            </a:r>
          </a:p>
          <a:p>
            <a:r>
              <a:rPr lang="it-IT" sz="1600" dirty="0">
                <a:latin typeface="Courier New" panose="02070309020205020404" pitchFamily="49" charset="0"/>
                <a:cs typeface="Courier New" panose="02070309020205020404" pitchFamily="49" charset="0"/>
              </a:rPr>
              <a:t>    for j in range(i+1,len(elenco)):</a:t>
            </a:r>
          </a:p>
          <a:p>
            <a:r>
              <a:rPr lang="it-IT" sz="1600" dirty="0">
                <a:latin typeface="Courier New" panose="02070309020205020404" pitchFamily="49" charset="0"/>
                <a:cs typeface="Courier New" panose="02070309020205020404" pitchFamily="49" charset="0"/>
              </a:rPr>
              <a:t>	</a:t>
            </a:r>
            <a:r>
              <a:rPr lang="it-IT" sz="1600" dirty="0" err="1">
                <a:latin typeface="Courier New" panose="02070309020205020404" pitchFamily="49" charset="0"/>
                <a:cs typeface="Courier New" panose="02070309020205020404" pitchFamily="49" charset="0"/>
              </a:rPr>
              <a:t>if</a:t>
            </a:r>
            <a:r>
              <a:rPr lang="it-IT" sz="1600" dirty="0">
                <a:latin typeface="Courier New" panose="02070309020205020404" pitchFamily="49" charset="0"/>
                <a:cs typeface="Courier New" panose="02070309020205020404" pitchFamily="49" charset="0"/>
              </a:rPr>
              <a:t> elenco[i] == elenco[j]:</a:t>
            </a:r>
          </a:p>
          <a:p>
            <a:r>
              <a:rPr lang="it-IT" sz="1600" dirty="0">
                <a:latin typeface="Courier New" panose="02070309020205020404" pitchFamily="49" charset="0"/>
                <a:cs typeface="Courier New" panose="02070309020205020404" pitchFamily="49" charset="0"/>
              </a:rPr>
              <a:t>	    duplicati=True</a:t>
            </a:r>
          </a:p>
          <a:p>
            <a:endParaRPr lang="it-IT" sz="1600" dirty="0">
              <a:latin typeface="Courier New" panose="02070309020205020404" pitchFamily="49" charset="0"/>
              <a:cs typeface="Courier New" panose="02070309020205020404" pitchFamily="49" charset="0"/>
            </a:endParaRPr>
          </a:p>
          <a:p>
            <a:r>
              <a:rPr lang="it-IT" sz="1600" dirty="0" err="1">
                <a:latin typeface="Courier New" panose="02070309020205020404" pitchFamily="49" charset="0"/>
                <a:cs typeface="Courier New" panose="02070309020205020404" pitchFamily="49" charset="0"/>
              </a:rPr>
              <a:t>if</a:t>
            </a:r>
            <a:r>
              <a:rPr lang="it-IT" sz="1600" dirty="0">
                <a:latin typeface="Courier New" panose="02070309020205020404" pitchFamily="49" charset="0"/>
                <a:cs typeface="Courier New" panose="02070309020205020404" pitchFamily="49" charset="0"/>
              </a:rPr>
              <a:t> duplicati:</a:t>
            </a:r>
          </a:p>
          <a:p>
            <a:r>
              <a:rPr lang="it-IT" sz="1600" dirty="0">
                <a:latin typeface="Courier New" panose="02070309020205020404" pitchFamily="49" charset="0"/>
                <a:cs typeface="Courier New" panose="02070309020205020404" pitchFamily="49" charset="0"/>
              </a:rPr>
              <a:t>    </a:t>
            </a:r>
            <a:r>
              <a:rPr lang="it-IT" sz="1600" dirty="0" err="1">
                <a:latin typeface="Courier New" panose="02070309020205020404" pitchFamily="49" charset="0"/>
                <a:cs typeface="Courier New" panose="02070309020205020404" pitchFamily="49" charset="0"/>
              </a:rPr>
              <a:t>print</a:t>
            </a:r>
            <a:r>
              <a:rPr lang="it-IT" sz="1600" dirty="0">
                <a:latin typeface="Courier New" panose="02070309020205020404" pitchFamily="49" charset="0"/>
                <a:cs typeface="Courier New" panose="02070309020205020404" pitchFamily="49" charset="0"/>
              </a:rPr>
              <a:t>("Esistono elementi duplicati")</a:t>
            </a:r>
          </a:p>
        </p:txBody>
      </p:sp>
      <p:sp>
        <p:nvSpPr>
          <p:cNvPr id="6" name="Fumetto: rettangolo con angoli arrotondati 5">
            <a:extLst>
              <a:ext uri="{FF2B5EF4-FFF2-40B4-BE49-F238E27FC236}">
                <a16:creationId xmlns:a16="http://schemas.microsoft.com/office/drawing/2014/main" id="{9D9648F2-7F7C-441A-A9FC-8D808D2620CA}"/>
              </a:ext>
            </a:extLst>
          </p:cNvPr>
          <p:cNvSpPr/>
          <p:nvPr/>
        </p:nvSpPr>
        <p:spPr>
          <a:xfrm>
            <a:off x="7420062" y="3519182"/>
            <a:ext cx="4458749" cy="1832994"/>
          </a:xfrm>
          <a:prstGeom prst="wedgeRoundRectCallout">
            <a:avLst>
              <a:gd name="adj1" fmla="val -90012"/>
              <a:gd name="adj2" fmla="val 1421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Notare l’uso dei cicli innestati:</a:t>
            </a:r>
          </a:p>
          <a:p>
            <a:pPr algn="ctr"/>
            <a:r>
              <a:rPr lang="it-IT" dirty="0"/>
              <a:t>Per ogni elemento della lista</a:t>
            </a:r>
          </a:p>
          <a:p>
            <a:pPr algn="ctr"/>
            <a:r>
              <a:rPr lang="it-IT" dirty="0"/>
              <a:t>Si controllano tutti gli elementi successivi</a:t>
            </a:r>
          </a:p>
        </p:txBody>
      </p:sp>
    </p:spTree>
    <p:extLst>
      <p:ext uri="{BB962C8B-B14F-4D97-AF65-F5344CB8AC3E}">
        <p14:creationId xmlns:p14="http://schemas.microsoft.com/office/powerpoint/2010/main" val="4018059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olo 1">
            <a:extLst>
              <a:ext uri="{FF2B5EF4-FFF2-40B4-BE49-F238E27FC236}">
                <a16:creationId xmlns:a16="http://schemas.microsoft.com/office/drawing/2014/main" id="{2F7DF637-94B9-4F57-87B8-CDCEEB30B61C}"/>
              </a:ext>
            </a:extLst>
          </p:cNvPr>
          <p:cNvSpPr>
            <a:spLocks noGrp="1"/>
          </p:cNvSpPr>
          <p:nvPr>
            <p:ph type="title"/>
          </p:nvPr>
        </p:nvSpPr>
        <p:spPr>
          <a:xfrm>
            <a:off x="838200" y="365125"/>
            <a:ext cx="10515600" cy="1325563"/>
          </a:xfrm>
        </p:spPr>
        <p:txBody>
          <a:bodyPr>
            <a:normAutofit/>
          </a:bodyPr>
          <a:lstStyle/>
          <a:p>
            <a:r>
              <a:rPr lang="it-IT"/>
              <a:t>Operazioni sui valori - espressioni</a:t>
            </a:r>
            <a:endParaRPr lang="it-IT"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Segnaposto contenuto 2">
            <a:extLst>
              <a:ext uri="{FF2B5EF4-FFF2-40B4-BE49-F238E27FC236}">
                <a16:creationId xmlns:a16="http://schemas.microsoft.com/office/drawing/2014/main" id="{5113CC77-2A33-4122-B6ED-F317BA8EB6CF}"/>
              </a:ext>
            </a:extLst>
          </p:cNvPr>
          <p:cNvSpPr>
            <a:spLocks noGrp="1"/>
          </p:cNvSpPr>
          <p:nvPr>
            <p:ph idx="1"/>
          </p:nvPr>
        </p:nvSpPr>
        <p:spPr>
          <a:xfrm>
            <a:off x="838200" y="1446143"/>
            <a:ext cx="10515600" cy="4730820"/>
          </a:xfrm>
        </p:spPr>
        <p:txBody>
          <a:bodyPr>
            <a:normAutofit fontScale="92500" lnSpcReduction="20000"/>
          </a:bodyPr>
          <a:lstStyle/>
          <a:p>
            <a:pPr marL="457200" lvl="1" indent="0">
              <a:buNone/>
            </a:pPr>
            <a:r>
              <a:rPr lang="it-IT" sz="2600"/>
              <a:t>Espressioni aritmetiche con operatori aritmetici </a:t>
            </a:r>
          </a:p>
          <a:p>
            <a:pPr marL="914400" lvl="2" indent="0">
              <a:buNone/>
            </a:pPr>
            <a:r>
              <a:rPr lang="it-IT" sz="2600"/>
              <a:t>**	 elevamento a potenza: es. a**b</a:t>
            </a:r>
          </a:p>
          <a:p>
            <a:pPr marL="914400" lvl="2" indent="0">
              <a:buNone/>
            </a:pPr>
            <a:r>
              <a:rPr lang="it-IT" sz="2600"/>
              <a:t>– 	cambio di segno: es. –a</a:t>
            </a:r>
          </a:p>
          <a:p>
            <a:pPr marL="914400" lvl="2" indent="0">
              <a:buNone/>
            </a:pPr>
            <a:r>
              <a:rPr lang="it-IT" sz="2600"/>
              <a:t>*	moltiplicazione: es. a*b</a:t>
            </a:r>
          </a:p>
          <a:p>
            <a:pPr marL="914400" lvl="2" indent="0">
              <a:buNone/>
            </a:pPr>
            <a:r>
              <a:rPr lang="it-IT" sz="2600"/>
              <a:t>/ 	 divisione: es. a/b</a:t>
            </a:r>
          </a:p>
          <a:p>
            <a:pPr marL="914400" lvl="2" indent="0">
              <a:buNone/>
            </a:pPr>
            <a:r>
              <a:rPr lang="it-IT" sz="2600"/>
              <a:t>// 	quoziente: es. a//b</a:t>
            </a:r>
          </a:p>
          <a:p>
            <a:pPr marL="914400" lvl="2" indent="0">
              <a:buNone/>
            </a:pPr>
            <a:r>
              <a:rPr lang="it-IT" sz="2600"/>
              <a:t>% 	resto (o modulo): es. a%b</a:t>
            </a:r>
          </a:p>
          <a:p>
            <a:pPr marL="914400" lvl="2" indent="0">
              <a:buNone/>
            </a:pPr>
            <a:r>
              <a:rPr lang="it-IT" sz="2600"/>
              <a:t>+ 	addizione: es. a+b</a:t>
            </a:r>
          </a:p>
          <a:p>
            <a:pPr marL="914400" lvl="2" indent="0">
              <a:buNone/>
            </a:pPr>
            <a:r>
              <a:rPr lang="it-IT" sz="2600"/>
              <a:t>- 	sottrazione: es. a-b</a:t>
            </a:r>
          </a:p>
          <a:p>
            <a:pPr marL="457200" lvl="1" indent="0">
              <a:buNone/>
            </a:pPr>
            <a:r>
              <a:rPr lang="it-IT" sz="2600"/>
              <a:t>Precedenza degli operatori nelle espressioni aritmetiche: si applicano le regole dell’algebra</a:t>
            </a:r>
          </a:p>
          <a:p>
            <a:pPr lvl="2"/>
            <a:r>
              <a:rPr lang="it-IT" sz="2600"/>
              <a:t>Le operazioni  di uguale precedenza sono associative a sinistra</a:t>
            </a:r>
          </a:p>
          <a:p>
            <a:pPr lvl="2"/>
            <a:r>
              <a:rPr lang="it-IT" sz="2600"/>
              <a:t>L’elevamento a potenza è associativo a destra</a:t>
            </a:r>
          </a:p>
          <a:p>
            <a:pPr lvl="3"/>
            <a:r>
              <a:rPr lang="it-IT" sz="2600"/>
              <a:t>2**3**2 equivale a 2**9 – (2**3)**2 equivale a 8**2</a:t>
            </a:r>
          </a:p>
          <a:p>
            <a:pPr lvl="1"/>
            <a:endParaRPr lang="it-IT" sz="1500" dirty="0"/>
          </a:p>
          <a:p>
            <a:pPr lvl="1"/>
            <a:endParaRPr lang="it-IT" sz="1500" dirty="0"/>
          </a:p>
          <a:p>
            <a:pPr lvl="1"/>
            <a:endParaRPr lang="it-IT" sz="1500" dirty="0"/>
          </a:p>
          <a:p>
            <a:pPr lvl="1"/>
            <a:endParaRPr lang="it-IT" sz="1500" dirty="0"/>
          </a:p>
          <a:p>
            <a:pPr lvl="1"/>
            <a:endParaRPr lang="it-IT" sz="1500" dirty="0"/>
          </a:p>
          <a:p>
            <a:pPr lvl="1"/>
            <a:endParaRPr lang="it-IT" sz="1500" dirty="0"/>
          </a:p>
          <a:p>
            <a:pPr lvl="1"/>
            <a:endParaRPr lang="it-IT" sz="1500" dirty="0"/>
          </a:p>
          <a:p>
            <a:pPr marL="914400" lvl="2" indent="0">
              <a:buNone/>
            </a:pPr>
            <a:endParaRPr lang="it-IT" sz="1500" dirty="0"/>
          </a:p>
          <a:p>
            <a:pPr marL="914400" lvl="2" indent="0">
              <a:buNone/>
            </a:pPr>
            <a:endParaRPr lang="it-IT" sz="1500" dirty="0"/>
          </a:p>
        </p:txBody>
      </p:sp>
    </p:spTree>
    <p:extLst>
      <p:ext uri="{BB962C8B-B14F-4D97-AF65-F5344CB8AC3E}">
        <p14:creationId xmlns:p14="http://schemas.microsoft.com/office/powerpoint/2010/main" val="198615220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6F1F2C8-798B-4CCE-A851-94AFAF350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8FB71A45-8C89-4D5E-ADDF-5FBED0FFCFB7}"/>
              </a:ext>
            </a:extLst>
          </p:cNvPr>
          <p:cNvSpPr>
            <a:spLocks noGrp="1"/>
          </p:cNvSpPr>
          <p:nvPr>
            <p:ph type="ctrTitle"/>
          </p:nvPr>
        </p:nvSpPr>
        <p:spPr>
          <a:xfrm>
            <a:off x="970908" y="1220919"/>
            <a:ext cx="5425781" cy="2387600"/>
          </a:xfrm>
        </p:spPr>
        <p:txBody>
          <a:bodyPr>
            <a:normAutofit/>
          </a:bodyPr>
          <a:lstStyle/>
          <a:p>
            <a:pPr algn="l"/>
            <a:r>
              <a:rPr lang="it-IT" dirty="0"/>
              <a:t>Programmazione in Python</a:t>
            </a:r>
          </a:p>
        </p:txBody>
      </p:sp>
      <p:sp>
        <p:nvSpPr>
          <p:cNvPr id="3" name="Sottotitolo 2">
            <a:extLst>
              <a:ext uri="{FF2B5EF4-FFF2-40B4-BE49-F238E27FC236}">
                <a16:creationId xmlns:a16="http://schemas.microsoft.com/office/drawing/2014/main" id="{AC5E0FC9-BAEF-4D4E-92ED-82E7465FEDC0}"/>
              </a:ext>
            </a:extLst>
          </p:cNvPr>
          <p:cNvSpPr>
            <a:spLocks noGrp="1"/>
          </p:cNvSpPr>
          <p:nvPr>
            <p:ph type="subTitle" idx="1"/>
          </p:nvPr>
        </p:nvSpPr>
        <p:spPr>
          <a:xfrm>
            <a:off x="970908" y="3700594"/>
            <a:ext cx="5425781" cy="1655762"/>
          </a:xfrm>
        </p:spPr>
        <p:txBody>
          <a:bodyPr>
            <a:normAutofit/>
          </a:bodyPr>
          <a:lstStyle/>
          <a:p>
            <a:pPr algn="l"/>
            <a:r>
              <a:rPr lang="it-IT" dirty="0"/>
              <a:t>Lezione 9</a:t>
            </a:r>
          </a:p>
        </p:txBody>
      </p:sp>
      <p:sp>
        <p:nvSpPr>
          <p:cNvPr id="10" name="Freeform: Shape 9">
            <a:extLst>
              <a:ext uri="{FF2B5EF4-FFF2-40B4-BE49-F238E27FC236}">
                <a16:creationId xmlns:a16="http://schemas.microsoft.com/office/drawing/2014/main" id="{755E9CD0-04B0-4A3C-B291-AD913379C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1DD8BF3B-6066-418C-8D1A-75C5E396F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Block Arc 13">
            <a:extLst>
              <a:ext uri="{FF2B5EF4-FFF2-40B4-BE49-F238E27FC236}">
                <a16:creationId xmlns:a16="http://schemas.microsoft.com/office/drawing/2014/main" id="{80BC66F9-7A74-4286-AD22-1174052CC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02394"/>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D8142CC3-2B5C-48E6-9DF0-6C8ACBA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7B2D303B-3DD0-4319-9EAD-361847FEC7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46A89C79-8EF3-4AF9-B3D9-59A883F41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EFE5CE34-4543-42E5-B82C-1F3D12422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72AF41FE-63D7-4695-81D2-66D2510E4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7040855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D7013-7CB8-4AA5-B369-42CB1C02F793}"/>
              </a:ext>
            </a:extLst>
          </p:cNvPr>
          <p:cNvSpPr>
            <a:spLocks noGrp="1"/>
          </p:cNvSpPr>
          <p:nvPr>
            <p:ph type="title"/>
          </p:nvPr>
        </p:nvSpPr>
        <p:spPr/>
        <p:txBody>
          <a:bodyPr/>
          <a:lstStyle/>
          <a:p>
            <a:r>
              <a:rPr lang="it-IT" dirty="0"/>
              <a:t>Tabelle / Matrici</a:t>
            </a:r>
          </a:p>
        </p:txBody>
      </p:sp>
      <p:sp>
        <p:nvSpPr>
          <p:cNvPr id="3" name="Content Placeholder 2">
            <a:extLst>
              <a:ext uri="{FF2B5EF4-FFF2-40B4-BE49-F238E27FC236}">
                <a16:creationId xmlns:a16="http://schemas.microsoft.com/office/drawing/2014/main" id="{021B4066-569E-46F0-951F-F6C7CA9CF0A4}"/>
              </a:ext>
            </a:extLst>
          </p:cNvPr>
          <p:cNvSpPr>
            <a:spLocks noGrp="1"/>
          </p:cNvSpPr>
          <p:nvPr>
            <p:ph idx="1"/>
          </p:nvPr>
        </p:nvSpPr>
        <p:spPr/>
        <p:txBody>
          <a:bodyPr>
            <a:normAutofit lnSpcReduction="10000"/>
          </a:bodyPr>
          <a:lstStyle/>
          <a:p>
            <a:r>
              <a:rPr lang="it-IT" dirty="0"/>
              <a:t>I dati vengono disposti in due dimensioni, righe e colonne</a:t>
            </a:r>
          </a:p>
          <a:p>
            <a:r>
              <a:rPr lang="it-IT" dirty="0"/>
              <a:t>Esempio</a:t>
            </a:r>
          </a:p>
          <a:p>
            <a:endParaRPr lang="it-IT" dirty="0"/>
          </a:p>
          <a:p>
            <a:endParaRPr lang="it-IT" dirty="0"/>
          </a:p>
          <a:p>
            <a:endParaRPr lang="it-IT" dirty="0"/>
          </a:p>
          <a:p>
            <a:endParaRPr lang="it-IT" dirty="0"/>
          </a:p>
          <a:p>
            <a:endParaRPr lang="it-IT" dirty="0"/>
          </a:p>
          <a:p>
            <a:r>
              <a:rPr lang="it-IT" dirty="0"/>
              <a:t>In </a:t>
            </a:r>
            <a:r>
              <a:rPr lang="it-IT" dirty="0" err="1"/>
              <a:t>python</a:t>
            </a:r>
            <a:r>
              <a:rPr lang="it-IT" dirty="0"/>
              <a:t> si possono rappresentare tramite le liste</a:t>
            </a:r>
          </a:p>
          <a:p>
            <a:pPr lvl="1"/>
            <a:r>
              <a:rPr lang="it-IT" dirty="0"/>
              <a:t>Si crea una lista, i cui elementi (le righe) sono delle liste </a:t>
            </a:r>
          </a:p>
        </p:txBody>
      </p:sp>
      <p:graphicFrame>
        <p:nvGraphicFramePr>
          <p:cNvPr id="4" name="Table 4">
            <a:extLst>
              <a:ext uri="{FF2B5EF4-FFF2-40B4-BE49-F238E27FC236}">
                <a16:creationId xmlns:a16="http://schemas.microsoft.com/office/drawing/2014/main" id="{A3B7CAA7-26CD-4458-B88D-90BAB39DC3BE}"/>
              </a:ext>
            </a:extLst>
          </p:cNvPr>
          <p:cNvGraphicFramePr>
            <a:graphicFrameLocks noGrp="1"/>
          </p:cNvGraphicFramePr>
          <p:nvPr>
            <p:extLst>
              <p:ext uri="{D42A27DB-BD31-4B8C-83A1-F6EECF244321}">
                <p14:modId xmlns:p14="http://schemas.microsoft.com/office/powerpoint/2010/main" val="1182919209"/>
              </p:ext>
            </p:extLst>
          </p:nvPr>
        </p:nvGraphicFramePr>
        <p:xfrm>
          <a:off x="2936147" y="2537670"/>
          <a:ext cx="6644084" cy="2449584"/>
        </p:xfrm>
        <a:graphic>
          <a:graphicData uri="http://schemas.openxmlformats.org/drawingml/2006/table">
            <a:tbl>
              <a:tblPr firstRow="1" bandRow="1">
                <a:tableStyleId>{5C22544A-7EE6-4342-B048-85BDC9FD1C3A}</a:tableStyleId>
              </a:tblPr>
              <a:tblGrid>
                <a:gridCol w="590762">
                  <a:extLst>
                    <a:ext uri="{9D8B030D-6E8A-4147-A177-3AD203B41FA5}">
                      <a16:colId xmlns:a16="http://schemas.microsoft.com/office/drawing/2014/main" val="1946400896"/>
                    </a:ext>
                  </a:extLst>
                </a:gridCol>
                <a:gridCol w="1008887">
                  <a:extLst>
                    <a:ext uri="{9D8B030D-6E8A-4147-A177-3AD203B41FA5}">
                      <a16:colId xmlns:a16="http://schemas.microsoft.com/office/drawing/2014/main" val="3134777041"/>
                    </a:ext>
                  </a:extLst>
                </a:gridCol>
                <a:gridCol w="1008887">
                  <a:extLst>
                    <a:ext uri="{9D8B030D-6E8A-4147-A177-3AD203B41FA5}">
                      <a16:colId xmlns:a16="http://schemas.microsoft.com/office/drawing/2014/main" val="2637307040"/>
                    </a:ext>
                  </a:extLst>
                </a:gridCol>
                <a:gridCol w="1008887">
                  <a:extLst>
                    <a:ext uri="{9D8B030D-6E8A-4147-A177-3AD203B41FA5}">
                      <a16:colId xmlns:a16="http://schemas.microsoft.com/office/drawing/2014/main" val="462204965"/>
                    </a:ext>
                  </a:extLst>
                </a:gridCol>
                <a:gridCol w="1008887">
                  <a:extLst>
                    <a:ext uri="{9D8B030D-6E8A-4147-A177-3AD203B41FA5}">
                      <a16:colId xmlns:a16="http://schemas.microsoft.com/office/drawing/2014/main" val="2091109574"/>
                    </a:ext>
                  </a:extLst>
                </a:gridCol>
                <a:gridCol w="1008887">
                  <a:extLst>
                    <a:ext uri="{9D8B030D-6E8A-4147-A177-3AD203B41FA5}">
                      <a16:colId xmlns:a16="http://schemas.microsoft.com/office/drawing/2014/main" val="2933312763"/>
                    </a:ext>
                  </a:extLst>
                </a:gridCol>
                <a:gridCol w="1008887">
                  <a:extLst>
                    <a:ext uri="{9D8B030D-6E8A-4147-A177-3AD203B41FA5}">
                      <a16:colId xmlns:a16="http://schemas.microsoft.com/office/drawing/2014/main" val="3055513494"/>
                    </a:ext>
                  </a:extLst>
                </a:gridCol>
              </a:tblGrid>
              <a:tr h="408264">
                <a:tc>
                  <a:txBody>
                    <a:bodyPr/>
                    <a:lstStyle/>
                    <a:p>
                      <a:endParaRPr lang="it-IT" sz="1400" dirty="0"/>
                    </a:p>
                  </a:txBody>
                  <a:tcPr/>
                </a:tc>
                <a:tc>
                  <a:txBody>
                    <a:bodyPr/>
                    <a:lstStyle/>
                    <a:p>
                      <a:r>
                        <a:rPr lang="it-IT" sz="1400" dirty="0" err="1"/>
                        <a:t>Lun</a:t>
                      </a:r>
                      <a:endParaRPr lang="it-IT" sz="1400" dirty="0"/>
                    </a:p>
                  </a:txBody>
                  <a:tcPr/>
                </a:tc>
                <a:tc>
                  <a:txBody>
                    <a:bodyPr/>
                    <a:lstStyle/>
                    <a:p>
                      <a:r>
                        <a:rPr lang="it-IT" sz="1400" dirty="0"/>
                        <a:t>Mar</a:t>
                      </a:r>
                    </a:p>
                  </a:txBody>
                  <a:tcPr/>
                </a:tc>
                <a:tc>
                  <a:txBody>
                    <a:bodyPr/>
                    <a:lstStyle/>
                    <a:p>
                      <a:r>
                        <a:rPr lang="it-IT" sz="1400" dirty="0" err="1"/>
                        <a:t>Mer</a:t>
                      </a:r>
                      <a:endParaRPr lang="it-IT" sz="1400" dirty="0"/>
                    </a:p>
                  </a:txBody>
                  <a:tcPr/>
                </a:tc>
                <a:tc>
                  <a:txBody>
                    <a:bodyPr/>
                    <a:lstStyle/>
                    <a:p>
                      <a:r>
                        <a:rPr lang="it-IT" sz="1400" dirty="0" err="1"/>
                        <a:t>Gio</a:t>
                      </a:r>
                      <a:endParaRPr lang="it-IT" sz="1400" dirty="0"/>
                    </a:p>
                  </a:txBody>
                  <a:tcPr/>
                </a:tc>
                <a:tc>
                  <a:txBody>
                    <a:bodyPr/>
                    <a:lstStyle/>
                    <a:p>
                      <a:r>
                        <a:rPr lang="it-IT" sz="1400" dirty="0" err="1"/>
                        <a:t>Ven</a:t>
                      </a:r>
                      <a:endParaRPr lang="it-IT" sz="1400" dirty="0"/>
                    </a:p>
                  </a:txBody>
                  <a:tcPr/>
                </a:tc>
                <a:tc>
                  <a:txBody>
                    <a:bodyPr/>
                    <a:lstStyle/>
                    <a:p>
                      <a:r>
                        <a:rPr lang="it-IT" sz="1400" dirty="0" err="1"/>
                        <a:t>Sab</a:t>
                      </a:r>
                      <a:endParaRPr lang="it-IT" sz="1400" dirty="0"/>
                    </a:p>
                  </a:txBody>
                  <a:tcPr/>
                </a:tc>
                <a:extLst>
                  <a:ext uri="{0D108BD9-81ED-4DB2-BD59-A6C34878D82A}">
                    <a16:rowId xmlns:a16="http://schemas.microsoft.com/office/drawing/2014/main" val="1328865309"/>
                  </a:ext>
                </a:extLst>
              </a:tr>
              <a:tr h="408264">
                <a:tc>
                  <a:txBody>
                    <a:bodyPr/>
                    <a:lstStyle/>
                    <a:p>
                      <a:r>
                        <a:rPr lang="it-IT" sz="1200" dirty="0"/>
                        <a:t>8:30</a:t>
                      </a:r>
                    </a:p>
                  </a:txBody>
                  <a:tcPr>
                    <a:solidFill>
                      <a:schemeClr val="accent1"/>
                    </a:solidFill>
                  </a:tcPr>
                </a:tc>
                <a:tc>
                  <a:txBody>
                    <a:bodyPr/>
                    <a:lstStyle/>
                    <a:p>
                      <a:r>
                        <a:rPr lang="it-IT" sz="1200" dirty="0"/>
                        <a:t>Italiano</a:t>
                      </a:r>
                    </a:p>
                  </a:txBody>
                  <a:tcPr/>
                </a:tc>
                <a:tc>
                  <a:txBody>
                    <a:bodyPr/>
                    <a:lstStyle/>
                    <a:p>
                      <a:r>
                        <a:rPr lang="it-IT" sz="1200" dirty="0"/>
                        <a:t>Arte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dirty="0"/>
                        <a:t>Matematica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dirty="0"/>
                        <a:t>Italiano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dirty="0"/>
                        <a:t>Tecnologia</a:t>
                      </a:r>
                    </a:p>
                  </a:txBody>
                  <a:tcPr/>
                </a:tc>
                <a:tc>
                  <a:txBody>
                    <a:bodyPr/>
                    <a:lstStyle/>
                    <a:p>
                      <a:r>
                        <a:rPr lang="it-IT" sz="1200" dirty="0"/>
                        <a:t>Storia</a:t>
                      </a:r>
                    </a:p>
                  </a:txBody>
                  <a:tcPr/>
                </a:tc>
                <a:extLst>
                  <a:ext uri="{0D108BD9-81ED-4DB2-BD59-A6C34878D82A}">
                    <a16:rowId xmlns:a16="http://schemas.microsoft.com/office/drawing/2014/main" val="736340503"/>
                  </a:ext>
                </a:extLst>
              </a:tr>
              <a:tr h="4082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dirty="0"/>
                        <a:t>9:30</a:t>
                      </a:r>
                    </a:p>
                  </a:txBody>
                  <a:tcPr>
                    <a:solidFill>
                      <a:schemeClr val="accent1"/>
                    </a:solidFill>
                  </a:tcPr>
                </a:tc>
                <a:tc>
                  <a:txBody>
                    <a:bodyPr/>
                    <a:lstStyle/>
                    <a:p>
                      <a:r>
                        <a:rPr lang="it-IT" sz="1200" dirty="0"/>
                        <a:t>Matematica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dirty="0"/>
                        <a:t>Italiano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dirty="0"/>
                        <a:t>Matematica</a:t>
                      </a:r>
                    </a:p>
                  </a:txBody>
                  <a:tcPr/>
                </a:tc>
                <a:tc>
                  <a:txBody>
                    <a:bodyPr/>
                    <a:lstStyle/>
                    <a:p>
                      <a:r>
                        <a:rPr lang="it-IT" sz="1200" dirty="0"/>
                        <a:t>Inglese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dirty="0"/>
                        <a:t>Geografia</a:t>
                      </a:r>
                    </a:p>
                  </a:txBody>
                  <a:tcPr/>
                </a:tc>
                <a:tc>
                  <a:txBody>
                    <a:bodyPr/>
                    <a:lstStyle/>
                    <a:p>
                      <a:r>
                        <a:rPr lang="it-IT" sz="1200" dirty="0"/>
                        <a:t>Storia</a:t>
                      </a:r>
                    </a:p>
                  </a:txBody>
                  <a:tcPr/>
                </a:tc>
                <a:extLst>
                  <a:ext uri="{0D108BD9-81ED-4DB2-BD59-A6C34878D82A}">
                    <a16:rowId xmlns:a16="http://schemas.microsoft.com/office/drawing/2014/main" val="2121423207"/>
                  </a:ext>
                </a:extLst>
              </a:tr>
              <a:tr h="4082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dirty="0"/>
                        <a:t>10:30</a:t>
                      </a:r>
                    </a:p>
                  </a:txBody>
                  <a:tcPr>
                    <a:solidFill>
                      <a:schemeClr val="accent1"/>
                    </a:solidFill>
                  </a:tcPr>
                </a:tc>
                <a:tc>
                  <a:txBody>
                    <a:bodyPr/>
                    <a:lstStyle/>
                    <a:p>
                      <a:r>
                        <a:rPr lang="it-IT" sz="1200" dirty="0"/>
                        <a:t>Storia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dirty="0"/>
                        <a:t>Italiano</a:t>
                      </a:r>
                    </a:p>
                  </a:txBody>
                  <a:tcPr/>
                </a:tc>
                <a:tc>
                  <a:txBody>
                    <a:bodyPr/>
                    <a:lstStyle/>
                    <a:p>
                      <a:r>
                        <a:rPr lang="it-IT" sz="1200" dirty="0"/>
                        <a:t>Ed. Fisica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dirty="0"/>
                        <a:t>Italiano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dirty="0"/>
                        <a:t>Musica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dirty="0"/>
                        <a:t>Matematica</a:t>
                      </a:r>
                    </a:p>
                  </a:txBody>
                  <a:tcPr/>
                </a:tc>
                <a:extLst>
                  <a:ext uri="{0D108BD9-81ED-4DB2-BD59-A6C34878D82A}">
                    <a16:rowId xmlns:a16="http://schemas.microsoft.com/office/drawing/2014/main" val="598284831"/>
                  </a:ext>
                </a:extLst>
              </a:tr>
              <a:tr h="4082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dirty="0"/>
                        <a:t>11:30</a:t>
                      </a:r>
                    </a:p>
                  </a:txBody>
                  <a:tcPr>
                    <a:solidFill>
                      <a:schemeClr val="accent1"/>
                    </a:solidFill>
                  </a:tcPr>
                </a:tc>
                <a:tc>
                  <a:txBody>
                    <a:bodyPr/>
                    <a:lstStyle/>
                    <a:p>
                      <a:r>
                        <a:rPr lang="it-IT" sz="1200" dirty="0"/>
                        <a:t>Geografia</a:t>
                      </a:r>
                    </a:p>
                  </a:txBody>
                  <a:tcPr/>
                </a:tc>
                <a:tc>
                  <a:txBody>
                    <a:bodyPr/>
                    <a:lstStyle/>
                    <a:p>
                      <a:r>
                        <a:rPr lang="it-IT" sz="1200" dirty="0"/>
                        <a:t>Musica</a:t>
                      </a:r>
                    </a:p>
                  </a:txBody>
                  <a:tcPr/>
                </a:tc>
                <a:tc>
                  <a:txBody>
                    <a:bodyPr/>
                    <a:lstStyle/>
                    <a:p>
                      <a:r>
                        <a:rPr lang="it-IT" sz="1200" dirty="0"/>
                        <a:t>Ed. Fisica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dirty="0"/>
                        <a:t>Matematica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dirty="0"/>
                        <a:t>Italiano</a:t>
                      </a:r>
                    </a:p>
                  </a:txBody>
                  <a:tcPr/>
                </a:tc>
                <a:tc>
                  <a:txBody>
                    <a:bodyPr/>
                    <a:lstStyle/>
                    <a:p>
                      <a:r>
                        <a:rPr lang="it-IT" sz="1200" dirty="0"/>
                        <a:t>Arte</a:t>
                      </a:r>
                    </a:p>
                  </a:txBody>
                  <a:tcPr/>
                </a:tc>
                <a:extLst>
                  <a:ext uri="{0D108BD9-81ED-4DB2-BD59-A6C34878D82A}">
                    <a16:rowId xmlns:a16="http://schemas.microsoft.com/office/drawing/2014/main" val="930683694"/>
                  </a:ext>
                </a:extLst>
              </a:tr>
              <a:tr h="4082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dirty="0"/>
                        <a:t>12:30</a:t>
                      </a:r>
                    </a:p>
                  </a:txBody>
                  <a:tcPr>
                    <a:solidFill>
                      <a:schemeClr val="accent1"/>
                    </a:solidFill>
                  </a:tcPr>
                </a:tc>
                <a:tc>
                  <a:txBody>
                    <a:bodyPr/>
                    <a:lstStyle/>
                    <a:p>
                      <a:r>
                        <a:rPr lang="it-IT" sz="1200" dirty="0"/>
                        <a:t>Inglese</a:t>
                      </a:r>
                    </a:p>
                  </a:txBody>
                  <a:tcPr/>
                </a:tc>
                <a:tc>
                  <a:txBody>
                    <a:bodyPr/>
                    <a:lstStyle/>
                    <a:p>
                      <a:r>
                        <a:rPr lang="it-IT" sz="1200" dirty="0"/>
                        <a:t>Inglese</a:t>
                      </a:r>
                    </a:p>
                  </a:txBody>
                  <a:tcPr/>
                </a:tc>
                <a:tc>
                  <a:txBody>
                    <a:bodyPr/>
                    <a:lstStyle/>
                    <a:p>
                      <a:r>
                        <a:rPr lang="it-IT" sz="1200" dirty="0"/>
                        <a:t>Tecnologia</a:t>
                      </a:r>
                    </a:p>
                  </a:txBody>
                  <a:tcPr/>
                </a:tc>
                <a:tc>
                  <a:txBody>
                    <a:bodyPr/>
                    <a:lstStyle/>
                    <a:p>
                      <a:r>
                        <a:rPr lang="it-IT" sz="1200" dirty="0"/>
                        <a:t>Matematica</a:t>
                      </a:r>
                    </a:p>
                  </a:txBody>
                  <a:tcPr/>
                </a:tc>
                <a:tc>
                  <a:txBody>
                    <a:bodyPr/>
                    <a:lstStyle/>
                    <a:p>
                      <a:r>
                        <a:rPr lang="it-IT" sz="1200" dirty="0"/>
                        <a:t>Inglese</a:t>
                      </a:r>
                    </a:p>
                  </a:txBody>
                  <a:tcPr/>
                </a:tc>
                <a:tc>
                  <a:txBody>
                    <a:bodyPr/>
                    <a:lstStyle/>
                    <a:p>
                      <a:r>
                        <a:rPr lang="it-IT" sz="1200" dirty="0"/>
                        <a:t>Italiano</a:t>
                      </a:r>
                    </a:p>
                  </a:txBody>
                  <a:tcPr/>
                </a:tc>
                <a:extLst>
                  <a:ext uri="{0D108BD9-81ED-4DB2-BD59-A6C34878D82A}">
                    <a16:rowId xmlns:a16="http://schemas.microsoft.com/office/drawing/2014/main" val="1780664035"/>
                  </a:ext>
                </a:extLst>
              </a:tr>
            </a:tbl>
          </a:graphicData>
        </a:graphic>
      </p:graphicFrame>
    </p:spTree>
    <p:extLst>
      <p:ext uri="{BB962C8B-B14F-4D97-AF65-F5344CB8AC3E}">
        <p14:creationId xmlns:p14="http://schemas.microsoft.com/office/powerpoint/2010/main" val="177655147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EA455B1-390C-45E6-965F-BB05249CF495}"/>
              </a:ext>
            </a:extLst>
          </p:cNvPr>
          <p:cNvSpPr>
            <a:spLocks noGrp="1"/>
          </p:cNvSpPr>
          <p:nvPr>
            <p:ph type="title"/>
          </p:nvPr>
        </p:nvSpPr>
        <p:spPr/>
        <p:txBody>
          <a:bodyPr/>
          <a:lstStyle/>
          <a:p>
            <a:r>
              <a:rPr lang="it-IT" dirty="0"/>
              <a:t>Tabelle / Matrici</a:t>
            </a:r>
          </a:p>
        </p:txBody>
      </p:sp>
      <p:sp>
        <p:nvSpPr>
          <p:cNvPr id="3" name="Segnaposto contenuto 2">
            <a:extLst>
              <a:ext uri="{FF2B5EF4-FFF2-40B4-BE49-F238E27FC236}">
                <a16:creationId xmlns:a16="http://schemas.microsoft.com/office/drawing/2014/main" id="{C36CD24B-DAA1-40A7-B819-B0A8342088BD}"/>
              </a:ext>
            </a:extLst>
          </p:cNvPr>
          <p:cNvSpPr>
            <a:spLocks noGrp="1"/>
          </p:cNvSpPr>
          <p:nvPr>
            <p:ph idx="1"/>
          </p:nvPr>
        </p:nvSpPr>
        <p:spPr>
          <a:xfrm>
            <a:off x="450209" y="1502649"/>
            <a:ext cx="11291582" cy="2129784"/>
          </a:xfrm>
        </p:spPr>
        <p:style>
          <a:lnRef idx="1">
            <a:schemeClr val="accent4"/>
          </a:lnRef>
          <a:fillRef idx="2">
            <a:schemeClr val="accent4"/>
          </a:fillRef>
          <a:effectRef idx="1">
            <a:schemeClr val="accent4"/>
          </a:effectRef>
          <a:fontRef idx="minor">
            <a:schemeClr val="dk1"/>
          </a:fontRef>
        </p:style>
        <p:txBody>
          <a:bodyPr>
            <a:normAutofit/>
          </a:bodyPr>
          <a:lstStyle/>
          <a:p>
            <a:pPr marL="0" indent="0">
              <a:lnSpc>
                <a:spcPct val="100000"/>
              </a:lnSpc>
              <a:spcBef>
                <a:spcPts val="0"/>
              </a:spcBef>
              <a:buNone/>
            </a:pPr>
            <a:r>
              <a:rPr lang="it-IT" sz="1800" dirty="0">
                <a:latin typeface="Courier New" panose="02070309020205020404" pitchFamily="49" charset="0"/>
                <a:cs typeface="Courier New" panose="02070309020205020404" pitchFamily="49" charset="0"/>
              </a:rPr>
              <a:t>orario=[</a:t>
            </a:r>
          </a:p>
          <a:p>
            <a:pPr marL="0" indent="0">
              <a:lnSpc>
                <a:spcPct val="100000"/>
              </a:lnSpc>
              <a:spcBef>
                <a:spcPts val="0"/>
              </a:spcBef>
              <a:buNone/>
            </a:pPr>
            <a:r>
              <a:rPr lang="it-IT" sz="1800" dirty="0">
                <a:latin typeface="Courier New" panose="02070309020205020404" pitchFamily="49" charset="0"/>
                <a:cs typeface="Courier New" panose="02070309020205020404" pitchFamily="49" charset="0"/>
              </a:rPr>
              <a:t>	["Italiano", "Arte", "</a:t>
            </a:r>
            <a:r>
              <a:rPr lang="it-IT" sz="1800" dirty="0" err="1">
                <a:latin typeface="Courier New" panose="02070309020205020404" pitchFamily="49" charset="0"/>
                <a:cs typeface="Courier New" panose="02070309020205020404" pitchFamily="49" charset="0"/>
              </a:rPr>
              <a:t>Matematica","Italiano</a:t>
            </a:r>
            <a:r>
              <a:rPr lang="it-IT" sz="1800" dirty="0">
                <a:latin typeface="Courier New" panose="02070309020205020404" pitchFamily="49" charset="0"/>
                <a:cs typeface="Courier New" panose="02070309020205020404" pitchFamily="49" charset="0"/>
              </a:rPr>
              <a:t>", "Tecnologia", "Storia"],</a:t>
            </a:r>
          </a:p>
          <a:p>
            <a:pPr marL="0" indent="0">
              <a:lnSpc>
                <a:spcPct val="100000"/>
              </a:lnSpc>
              <a:spcBef>
                <a:spcPts val="0"/>
              </a:spcBef>
              <a:buNone/>
            </a:pPr>
            <a:r>
              <a:rPr lang="it-IT" sz="1800" dirty="0">
                <a:latin typeface="Courier New" panose="02070309020205020404" pitchFamily="49" charset="0"/>
                <a:cs typeface="Courier New" panose="02070309020205020404" pitchFamily="49" charset="0"/>
              </a:rPr>
              <a:t>	["Matematica", "Italiano", "</a:t>
            </a:r>
            <a:r>
              <a:rPr lang="it-IT" sz="1800" dirty="0" err="1">
                <a:latin typeface="Courier New" panose="02070309020205020404" pitchFamily="49" charset="0"/>
                <a:cs typeface="Courier New" panose="02070309020205020404" pitchFamily="49" charset="0"/>
              </a:rPr>
              <a:t>Matematica","Inglese</a:t>
            </a:r>
            <a:r>
              <a:rPr lang="it-IT" sz="1800" dirty="0">
                <a:latin typeface="Courier New" panose="02070309020205020404" pitchFamily="49" charset="0"/>
                <a:cs typeface="Courier New" panose="02070309020205020404" pitchFamily="49" charset="0"/>
              </a:rPr>
              <a:t>", "Geografia", "Storia"],</a:t>
            </a:r>
          </a:p>
          <a:p>
            <a:pPr marL="0" indent="0">
              <a:lnSpc>
                <a:spcPct val="100000"/>
              </a:lnSpc>
              <a:spcBef>
                <a:spcPts val="0"/>
              </a:spcBef>
              <a:buNone/>
            </a:pPr>
            <a:r>
              <a:rPr lang="it-IT" sz="1800" dirty="0">
                <a:latin typeface="Courier New" panose="02070309020205020404" pitchFamily="49" charset="0"/>
                <a:cs typeface="Courier New" panose="02070309020205020404" pitchFamily="49" charset="0"/>
              </a:rPr>
              <a:t>	["Storia", "Italiano", "Ed. </a:t>
            </a:r>
            <a:r>
              <a:rPr lang="it-IT" sz="1800" dirty="0" err="1">
                <a:latin typeface="Courier New" panose="02070309020205020404" pitchFamily="49" charset="0"/>
                <a:cs typeface="Courier New" panose="02070309020205020404" pitchFamily="49" charset="0"/>
              </a:rPr>
              <a:t>Fisica","Italiano</a:t>
            </a:r>
            <a:r>
              <a:rPr lang="it-IT" sz="1800" dirty="0">
                <a:latin typeface="Courier New" panose="02070309020205020404" pitchFamily="49" charset="0"/>
                <a:cs typeface="Courier New" panose="02070309020205020404" pitchFamily="49" charset="0"/>
              </a:rPr>
              <a:t>", "Musica", "Matematica"],</a:t>
            </a:r>
          </a:p>
          <a:p>
            <a:pPr marL="0" indent="0">
              <a:lnSpc>
                <a:spcPct val="100000"/>
              </a:lnSpc>
              <a:spcBef>
                <a:spcPts val="0"/>
              </a:spcBef>
              <a:buNone/>
            </a:pPr>
            <a:r>
              <a:rPr lang="it-IT" sz="1800" dirty="0">
                <a:latin typeface="Courier New" panose="02070309020205020404" pitchFamily="49" charset="0"/>
                <a:cs typeface="Courier New" panose="02070309020205020404" pitchFamily="49" charset="0"/>
              </a:rPr>
              <a:t>	["Geografia", "Musica", "Ed. </a:t>
            </a:r>
            <a:r>
              <a:rPr lang="it-IT" sz="1800" dirty="0" err="1">
                <a:latin typeface="Courier New" panose="02070309020205020404" pitchFamily="49" charset="0"/>
                <a:cs typeface="Courier New" panose="02070309020205020404" pitchFamily="49" charset="0"/>
              </a:rPr>
              <a:t>Fisica","Matematica</a:t>
            </a:r>
            <a:r>
              <a:rPr lang="it-IT" sz="1800" dirty="0">
                <a:latin typeface="Courier New" panose="02070309020205020404" pitchFamily="49" charset="0"/>
                <a:cs typeface="Courier New" panose="02070309020205020404" pitchFamily="49" charset="0"/>
              </a:rPr>
              <a:t>", "Italiano", "Arte"],</a:t>
            </a:r>
          </a:p>
          <a:p>
            <a:pPr marL="0" indent="0">
              <a:lnSpc>
                <a:spcPct val="100000"/>
              </a:lnSpc>
              <a:spcBef>
                <a:spcPts val="0"/>
              </a:spcBef>
              <a:buNone/>
            </a:pPr>
            <a:r>
              <a:rPr lang="it-IT" sz="1800" dirty="0">
                <a:latin typeface="Courier New" panose="02070309020205020404" pitchFamily="49" charset="0"/>
                <a:cs typeface="Courier New" panose="02070309020205020404" pitchFamily="49" charset="0"/>
              </a:rPr>
              <a:t>	["Inglese", "Inglese", "</a:t>
            </a:r>
            <a:r>
              <a:rPr lang="it-IT" sz="1800" dirty="0" err="1">
                <a:latin typeface="Courier New" panose="02070309020205020404" pitchFamily="49" charset="0"/>
                <a:cs typeface="Courier New" panose="02070309020205020404" pitchFamily="49" charset="0"/>
              </a:rPr>
              <a:t>Tecnologia","Matematica</a:t>
            </a:r>
            <a:r>
              <a:rPr lang="it-IT" sz="1800" dirty="0">
                <a:latin typeface="Courier New" panose="02070309020205020404" pitchFamily="49" charset="0"/>
                <a:cs typeface="Courier New" panose="02070309020205020404" pitchFamily="49" charset="0"/>
              </a:rPr>
              <a:t>", "Inglese", "Italiano"]</a:t>
            </a:r>
          </a:p>
          <a:p>
            <a:pPr marL="0" indent="0">
              <a:lnSpc>
                <a:spcPct val="100000"/>
              </a:lnSpc>
              <a:spcBef>
                <a:spcPts val="0"/>
              </a:spcBef>
              <a:buNone/>
            </a:pPr>
            <a:r>
              <a:rPr lang="it-IT" sz="1800" dirty="0">
                <a:latin typeface="Courier New" panose="02070309020205020404" pitchFamily="49" charset="0"/>
                <a:cs typeface="Courier New" panose="02070309020205020404" pitchFamily="49" charset="0"/>
              </a:rPr>
              <a:t>	]</a:t>
            </a:r>
          </a:p>
          <a:p>
            <a:pPr marL="0" indent="0">
              <a:buNone/>
            </a:pPr>
            <a:endParaRPr lang="it-IT" sz="1800" dirty="0">
              <a:latin typeface="Courier New" panose="02070309020205020404" pitchFamily="49" charset="0"/>
              <a:cs typeface="Courier New" panose="02070309020205020404" pitchFamily="49" charset="0"/>
            </a:endParaRPr>
          </a:p>
        </p:txBody>
      </p:sp>
      <p:grpSp>
        <p:nvGrpSpPr>
          <p:cNvPr id="5" name="Group 16">
            <a:extLst>
              <a:ext uri="{FF2B5EF4-FFF2-40B4-BE49-F238E27FC236}">
                <a16:creationId xmlns:a16="http://schemas.microsoft.com/office/drawing/2014/main" id="{F1156A7C-DE30-4596-9C72-A5E30A2700DE}"/>
              </a:ext>
            </a:extLst>
          </p:cNvPr>
          <p:cNvGrpSpPr/>
          <p:nvPr/>
        </p:nvGrpSpPr>
        <p:grpSpPr>
          <a:xfrm>
            <a:off x="450209" y="4120869"/>
            <a:ext cx="1264641" cy="369332"/>
            <a:chOff x="4565708" y="1904872"/>
            <a:chExt cx="1264641" cy="369332"/>
          </a:xfrm>
        </p:grpSpPr>
        <p:sp>
          <p:nvSpPr>
            <p:cNvPr id="6" name="TextBox 7">
              <a:extLst>
                <a:ext uri="{FF2B5EF4-FFF2-40B4-BE49-F238E27FC236}">
                  <a16:creationId xmlns:a16="http://schemas.microsoft.com/office/drawing/2014/main" id="{6091400A-ADB0-4FA9-9485-9999ED60C5E2}"/>
                </a:ext>
              </a:extLst>
            </p:cNvPr>
            <p:cNvSpPr txBox="1"/>
            <p:nvPr/>
          </p:nvSpPr>
          <p:spPr>
            <a:xfrm>
              <a:off x="4565708" y="1904872"/>
              <a:ext cx="914400" cy="369332"/>
            </a:xfrm>
            <a:prstGeom prst="rect">
              <a:avLst/>
            </a:prstGeom>
            <a:noFill/>
          </p:spPr>
          <p:txBody>
            <a:bodyPr wrap="square" rtlCol="0">
              <a:spAutoFit/>
            </a:bodyPr>
            <a:lstStyle/>
            <a:p>
              <a:r>
                <a:rPr lang="it-IT" dirty="0"/>
                <a:t>orario</a:t>
              </a:r>
            </a:p>
          </p:txBody>
        </p:sp>
        <p:cxnSp>
          <p:nvCxnSpPr>
            <p:cNvPr id="7" name="Straight Arrow Connector 9">
              <a:extLst>
                <a:ext uri="{FF2B5EF4-FFF2-40B4-BE49-F238E27FC236}">
                  <a16:creationId xmlns:a16="http://schemas.microsoft.com/office/drawing/2014/main" id="{C2BAE6ED-0EDF-4FE7-9BBB-00214690D652}"/>
                </a:ext>
              </a:extLst>
            </p:cNvPr>
            <p:cNvCxnSpPr/>
            <p:nvPr/>
          </p:nvCxnSpPr>
          <p:spPr>
            <a:xfrm>
              <a:off x="5255703" y="2087752"/>
              <a:ext cx="57464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aphicFrame>
        <p:nvGraphicFramePr>
          <p:cNvPr id="8" name="Table 22">
            <a:extLst>
              <a:ext uri="{FF2B5EF4-FFF2-40B4-BE49-F238E27FC236}">
                <a16:creationId xmlns:a16="http://schemas.microsoft.com/office/drawing/2014/main" id="{ADA3A9AF-EF5C-4178-BAD3-0F6DBE383C8F}"/>
              </a:ext>
            </a:extLst>
          </p:cNvPr>
          <p:cNvGraphicFramePr>
            <a:graphicFrameLocks noGrp="1"/>
          </p:cNvGraphicFramePr>
          <p:nvPr>
            <p:extLst>
              <p:ext uri="{D42A27DB-BD31-4B8C-83A1-F6EECF244321}">
                <p14:modId xmlns:p14="http://schemas.microsoft.com/office/powerpoint/2010/main" val="3256902336"/>
              </p:ext>
            </p:extLst>
          </p:nvPr>
        </p:nvGraphicFramePr>
        <p:xfrm>
          <a:off x="1905463" y="4078727"/>
          <a:ext cx="526827" cy="1828800"/>
        </p:xfrm>
        <a:graphic>
          <a:graphicData uri="http://schemas.openxmlformats.org/drawingml/2006/table">
            <a:tbl>
              <a:tblPr>
                <a:tableStyleId>{5C22544A-7EE6-4342-B048-85BDC9FD1C3A}</a:tableStyleId>
              </a:tblPr>
              <a:tblGrid>
                <a:gridCol w="526827">
                  <a:extLst>
                    <a:ext uri="{9D8B030D-6E8A-4147-A177-3AD203B41FA5}">
                      <a16:colId xmlns:a16="http://schemas.microsoft.com/office/drawing/2014/main" val="789256212"/>
                    </a:ext>
                  </a:extLst>
                </a:gridCol>
              </a:tblGrid>
              <a:tr h="365744">
                <a:tc>
                  <a:txBody>
                    <a:bodyPr/>
                    <a:lstStyle/>
                    <a:p>
                      <a:endParaRPr lang="it-IT" dirty="0"/>
                    </a:p>
                  </a:txBody>
                  <a:tcPr>
                    <a:solidFill>
                      <a:schemeClr val="accent1"/>
                    </a:solidFill>
                  </a:tcPr>
                </a:tc>
                <a:extLst>
                  <a:ext uri="{0D108BD9-81ED-4DB2-BD59-A6C34878D82A}">
                    <a16:rowId xmlns:a16="http://schemas.microsoft.com/office/drawing/2014/main" val="351062541"/>
                  </a:ext>
                </a:extLst>
              </a:tr>
              <a:tr h="365744">
                <a:tc>
                  <a:txBody>
                    <a:bodyPr/>
                    <a:lstStyle/>
                    <a:p>
                      <a:endParaRPr lang="it-IT" dirty="0"/>
                    </a:p>
                  </a:txBody>
                  <a:tcPr>
                    <a:solidFill>
                      <a:schemeClr val="accent1"/>
                    </a:solidFill>
                  </a:tcPr>
                </a:tc>
                <a:extLst>
                  <a:ext uri="{0D108BD9-81ED-4DB2-BD59-A6C34878D82A}">
                    <a16:rowId xmlns:a16="http://schemas.microsoft.com/office/drawing/2014/main" val="4270000395"/>
                  </a:ext>
                </a:extLst>
              </a:tr>
              <a:tr h="365744">
                <a:tc>
                  <a:txBody>
                    <a:bodyPr/>
                    <a:lstStyle/>
                    <a:p>
                      <a:endParaRPr lang="it-IT" dirty="0"/>
                    </a:p>
                  </a:txBody>
                  <a:tcPr>
                    <a:solidFill>
                      <a:schemeClr val="accent1"/>
                    </a:solidFill>
                  </a:tcPr>
                </a:tc>
                <a:extLst>
                  <a:ext uri="{0D108BD9-81ED-4DB2-BD59-A6C34878D82A}">
                    <a16:rowId xmlns:a16="http://schemas.microsoft.com/office/drawing/2014/main" val="894115367"/>
                  </a:ext>
                </a:extLst>
              </a:tr>
              <a:tr h="365744">
                <a:tc>
                  <a:txBody>
                    <a:bodyPr/>
                    <a:lstStyle/>
                    <a:p>
                      <a:endParaRPr lang="it-IT" dirty="0"/>
                    </a:p>
                  </a:txBody>
                  <a:tcPr>
                    <a:solidFill>
                      <a:schemeClr val="accent1"/>
                    </a:solidFill>
                  </a:tcPr>
                </a:tc>
                <a:extLst>
                  <a:ext uri="{0D108BD9-81ED-4DB2-BD59-A6C34878D82A}">
                    <a16:rowId xmlns:a16="http://schemas.microsoft.com/office/drawing/2014/main" val="433342655"/>
                  </a:ext>
                </a:extLst>
              </a:tr>
              <a:tr h="365744">
                <a:tc>
                  <a:txBody>
                    <a:bodyPr/>
                    <a:lstStyle/>
                    <a:p>
                      <a:endParaRPr lang="it-IT" dirty="0"/>
                    </a:p>
                  </a:txBody>
                  <a:tcPr>
                    <a:solidFill>
                      <a:schemeClr val="accent1"/>
                    </a:solidFill>
                  </a:tcPr>
                </a:tc>
                <a:extLst>
                  <a:ext uri="{0D108BD9-81ED-4DB2-BD59-A6C34878D82A}">
                    <a16:rowId xmlns:a16="http://schemas.microsoft.com/office/drawing/2014/main" val="3050996"/>
                  </a:ext>
                </a:extLst>
              </a:tr>
            </a:tbl>
          </a:graphicData>
        </a:graphic>
      </p:graphicFrame>
      <p:graphicFrame>
        <p:nvGraphicFramePr>
          <p:cNvPr id="9" name="Table 10">
            <a:extLst>
              <a:ext uri="{FF2B5EF4-FFF2-40B4-BE49-F238E27FC236}">
                <a16:creationId xmlns:a16="http://schemas.microsoft.com/office/drawing/2014/main" id="{CBB602F3-AA69-46B8-9C3D-D6CBF9732CDB}"/>
              </a:ext>
            </a:extLst>
          </p:cNvPr>
          <p:cNvGraphicFramePr>
            <a:graphicFrameLocks noGrp="1"/>
          </p:cNvGraphicFramePr>
          <p:nvPr>
            <p:extLst>
              <p:ext uri="{D42A27DB-BD31-4B8C-83A1-F6EECF244321}">
                <p14:modId xmlns:p14="http://schemas.microsoft.com/office/powerpoint/2010/main" val="1264187789"/>
              </p:ext>
            </p:extLst>
          </p:nvPr>
        </p:nvGraphicFramePr>
        <p:xfrm>
          <a:off x="1638764" y="4078727"/>
          <a:ext cx="342785" cy="1894980"/>
        </p:xfrm>
        <a:graphic>
          <a:graphicData uri="http://schemas.openxmlformats.org/drawingml/2006/table">
            <a:tbl>
              <a:tblPr firstRow="1" bandRow="1">
                <a:tableStyleId>{5940675A-B579-460E-94D1-54222C63F5DA}</a:tableStyleId>
              </a:tblPr>
              <a:tblGrid>
                <a:gridCol w="342785">
                  <a:extLst>
                    <a:ext uri="{9D8B030D-6E8A-4147-A177-3AD203B41FA5}">
                      <a16:colId xmlns:a16="http://schemas.microsoft.com/office/drawing/2014/main" val="1404991911"/>
                    </a:ext>
                  </a:extLst>
                </a:gridCol>
              </a:tblGrid>
              <a:tr h="378996">
                <a:tc>
                  <a:txBody>
                    <a:bodyPr/>
                    <a:lstStyle/>
                    <a:p>
                      <a:r>
                        <a:rPr lang="it-IT" dirty="0"/>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12563660"/>
                  </a:ext>
                </a:extLst>
              </a:tr>
              <a:tr h="378996">
                <a:tc>
                  <a:txBody>
                    <a:bodyPr/>
                    <a:lstStyle/>
                    <a:p>
                      <a:r>
                        <a:rPr lang="it-IT" dirty="0"/>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61047364"/>
                  </a:ext>
                </a:extLst>
              </a:tr>
              <a:tr h="378996">
                <a:tc>
                  <a:txBody>
                    <a:bodyPr/>
                    <a:lstStyle/>
                    <a:p>
                      <a:r>
                        <a:rPr lang="it-IT" dirty="0"/>
                        <a:t>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782195378"/>
                  </a:ext>
                </a:extLst>
              </a:tr>
              <a:tr h="378996">
                <a:tc>
                  <a:txBody>
                    <a:bodyPr/>
                    <a:lstStyle/>
                    <a:p>
                      <a:r>
                        <a:rPr lang="it-IT" dirty="0"/>
                        <a:t>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11977675"/>
                  </a:ext>
                </a:extLst>
              </a:tr>
              <a:tr h="378996">
                <a:tc>
                  <a:txBody>
                    <a:bodyPr/>
                    <a:lstStyle/>
                    <a:p>
                      <a:r>
                        <a:rPr lang="it-IT" dirty="0"/>
                        <a:t>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42278911"/>
                  </a:ext>
                </a:extLst>
              </a:tr>
            </a:tbl>
          </a:graphicData>
        </a:graphic>
      </p:graphicFrame>
      <p:graphicFrame>
        <p:nvGraphicFramePr>
          <p:cNvPr id="10" name="Table 22">
            <a:extLst>
              <a:ext uri="{FF2B5EF4-FFF2-40B4-BE49-F238E27FC236}">
                <a16:creationId xmlns:a16="http://schemas.microsoft.com/office/drawing/2014/main" id="{1DAABF1C-2A12-4EB3-9C63-2E057A54BB15}"/>
              </a:ext>
            </a:extLst>
          </p:cNvPr>
          <p:cNvGraphicFramePr>
            <a:graphicFrameLocks noGrp="1"/>
          </p:cNvGraphicFramePr>
          <p:nvPr>
            <p:extLst>
              <p:ext uri="{D42A27DB-BD31-4B8C-83A1-F6EECF244321}">
                <p14:modId xmlns:p14="http://schemas.microsoft.com/office/powerpoint/2010/main" val="1410114839"/>
              </p:ext>
            </p:extLst>
          </p:nvPr>
        </p:nvGraphicFramePr>
        <p:xfrm>
          <a:off x="5308595" y="3666196"/>
          <a:ext cx="5978790" cy="365760"/>
        </p:xfrm>
        <a:graphic>
          <a:graphicData uri="http://schemas.openxmlformats.org/drawingml/2006/table">
            <a:tbl>
              <a:tblPr firstRow="1" bandRow="1">
                <a:tableStyleId>{5C22544A-7EE6-4342-B048-85BDC9FD1C3A}</a:tableStyleId>
              </a:tblPr>
              <a:tblGrid>
                <a:gridCol w="996465">
                  <a:extLst>
                    <a:ext uri="{9D8B030D-6E8A-4147-A177-3AD203B41FA5}">
                      <a16:colId xmlns:a16="http://schemas.microsoft.com/office/drawing/2014/main" val="789256212"/>
                    </a:ext>
                  </a:extLst>
                </a:gridCol>
                <a:gridCol w="996465">
                  <a:extLst>
                    <a:ext uri="{9D8B030D-6E8A-4147-A177-3AD203B41FA5}">
                      <a16:colId xmlns:a16="http://schemas.microsoft.com/office/drawing/2014/main" val="3113157976"/>
                    </a:ext>
                  </a:extLst>
                </a:gridCol>
                <a:gridCol w="996465">
                  <a:extLst>
                    <a:ext uri="{9D8B030D-6E8A-4147-A177-3AD203B41FA5}">
                      <a16:colId xmlns:a16="http://schemas.microsoft.com/office/drawing/2014/main" val="887869130"/>
                    </a:ext>
                  </a:extLst>
                </a:gridCol>
                <a:gridCol w="996465">
                  <a:extLst>
                    <a:ext uri="{9D8B030D-6E8A-4147-A177-3AD203B41FA5}">
                      <a16:colId xmlns:a16="http://schemas.microsoft.com/office/drawing/2014/main" val="3719171399"/>
                    </a:ext>
                  </a:extLst>
                </a:gridCol>
                <a:gridCol w="996465">
                  <a:extLst>
                    <a:ext uri="{9D8B030D-6E8A-4147-A177-3AD203B41FA5}">
                      <a16:colId xmlns:a16="http://schemas.microsoft.com/office/drawing/2014/main" val="642840486"/>
                    </a:ext>
                  </a:extLst>
                </a:gridCol>
                <a:gridCol w="996465">
                  <a:extLst>
                    <a:ext uri="{9D8B030D-6E8A-4147-A177-3AD203B41FA5}">
                      <a16:colId xmlns:a16="http://schemas.microsoft.com/office/drawing/2014/main" val="4109630121"/>
                    </a:ext>
                  </a:extLst>
                </a:gridCol>
              </a:tblGrid>
              <a:tr h="365760">
                <a:tc>
                  <a:txBody>
                    <a:bodyPr/>
                    <a:lstStyle/>
                    <a:p>
                      <a:r>
                        <a:rPr lang="it-IT" sz="1200" dirty="0"/>
                        <a:t>Italiano</a:t>
                      </a:r>
                      <a:endParaRPr lang="it-IT" sz="105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200" b="1" i="0" u="none" strike="noStrike" kern="1200" cap="none" spc="0" normalizeH="0" baseline="0" noProof="0" dirty="0">
                          <a:ln>
                            <a:noFill/>
                          </a:ln>
                          <a:solidFill>
                            <a:prstClr val="white"/>
                          </a:solidFill>
                          <a:effectLst/>
                          <a:uLnTx/>
                          <a:uFillTx/>
                          <a:latin typeface="+mn-lt"/>
                          <a:ea typeface="+mn-ea"/>
                          <a:cs typeface="+mn-cs"/>
                        </a:rPr>
                        <a:t>Arte</a:t>
                      </a:r>
                      <a:endParaRPr kumimoji="0" lang="it-IT" sz="1050" b="1" i="0" u="none" strike="noStrike" kern="1200" cap="none" spc="0" normalizeH="0" baseline="0" noProof="0" dirty="0">
                        <a:ln>
                          <a:noFill/>
                        </a:ln>
                        <a:solidFill>
                          <a:prstClr val="white"/>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200" b="1" i="0" u="none" strike="noStrike" kern="1200" cap="none" spc="0" normalizeH="0" baseline="0" noProof="0" dirty="0">
                          <a:ln>
                            <a:noFill/>
                          </a:ln>
                          <a:solidFill>
                            <a:prstClr val="white"/>
                          </a:solidFill>
                          <a:effectLst/>
                          <a:uLnTx/>
                          <a:uFillTx/>
                          <a:latin typeface="+mn-lt"/>
                          <a:ea typeface="+mn-ea"/>
                          <a:cs typeface="+mn-cs"/>
                        </a:rPr>
                        <a:t>Matematica</a:t>
                      </a:r>
                      <a:endParaRPr kumimoji="0" lang="it-IT" sz="1050" b="1" i="0" u="none" strike="noStrike" kern="1200" cap="none" spc="0" normalizeH="0" baseline="0" noProof="0" dirty="0">
                        <a:ln>
                          <a:noFill/>
                        </a:ln>
                        <a:solidFill>
                          <a:prstClr val="white"/>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200" b="1" i="0" u="none" strike="noStrike" kern="1200" cap="none" spc="0" normalizeH="0" baseline="0" noProof="0" dirty="0">
                          <a:ln>
                            <a:noFill/>
                          </a:ln>
                          <a:solidFill>
                            <a:prstClr val="white"/>
                          </a:solidFill>
                          <a:effectLst/>
                          <a:uLnTx/>
                          <a:uFillTx/>
                          <a:latin typeface="+mn-lt"/>
                          <a:ea typeface="+mn-ea"/>
                          <a:cs typeface="+mn-cs"/>
                        </a:rPr>
                        <a:t>Italiano</a:t>
                      </a:r>
                      <a:endParaRPr kumimoji="0" lang="it-IT" sz="1050" b="1" i="0" u="none" strike="noStrike" kern="1200" cap="none" spc="0" normalizeH="0" baseline="0" noProof="0" dirty="0">
                        <a:ln>
                          <a:noFill/>
                        </a:ln>
                        <a:solidFill>
                          <a:prstClr val="white"/>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200" b="1" i="0" u="none" strike="noStrike" kern="1200" cap="none" spc="0" normalizeH="0" baseline="0" noProof="0" dirty="0">
                          <a:ln>
                            <a:noFill/>
                          </a:ln>
                          <a:solidFill>
                            <a:prstClr val="white"/>
                          </a:solidFill>
                          <a:effectLst/>
                          <a:uLnTx/>
                          <a:uFillTx/>
                          <a:latin typeface="+mn-lt"/>
                          <a:ea typeface="+mn-ea"/>
                          <a:cs typeface="+mn-cs"/>
                        </a:rPr>
                        <a:t>Tecnologia</a:t>
                      </a:r>
                      <a:endParaRPr kumimoji="0" lang="it-IT" sz="1050" b="1" i="0" u="none" strike="noStrike" kern="1200" cap="none" spc="0" normalizeH="0" baseline="0" noProof="0" dirty="0">
                        <a:ln>
                          <a:noFill/>
                        </a:ln>
                        <a:solidFill>
                          <a:prstClr val="white"/>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200" b="1" i="0" u="none" strike="noStrike" kern="1200" cap="none" spc="0" normalizeH="0" baseline="0" noProof="0" dirty="0">
                          <a:ln>
                            <a:noFill/>
                          </a:ln>
                          <a:solidFill>
                            <a:prstClr val="white"/>
                          </a:solidFill>
                          <a:effectLst/>
                          <a:uLnTx/>
                          <a:uFillTx/>
                          <a:latin typeface="+mn-lt"/>
                          <a:ea typeface="+mn-ea"/>
                          <a:cs typeface="+mn-cs"/>
                        </a:rPr>
                        <a:t>Storia</a:t>
                      </a:r>
                      <a:endParaRPr kumimoji="0" lang="it-IT" sz="1050" b="1" i="0" u="none" strike="noStrike" kern="1200" cap="none" spc="0" normalizeH="0" baseline="0" noProof="0" dirty="0">
                        <a:ln>
                          <a:noFill/>
                        </a:ln>
                        <a:solidFill>
                          <a:prstClr val="white"/>
                        </a:solidFill>
                        <a:effectLst/>
                        <a:uLnTx/>
                        <a:uFillTx/>
                        <a:latin typeface="+mn-lt"/>
                        <a:ea typeface="+mn-ea"/>
                        <a:cs typeface="+mn-cs"/>
                      </a:endParaRPr>
                    </a:p>
                  </a:txBody>
                  <a:tcPr/>
                </a:tc>
                <a:extLst>
                  <a:ext uri="{0D108BD9-81ED-4DB2-BD59-A6C34878D82A}">
                    <a16:rowId xmlns:a16="http://schemas.microsoft.com/office/drawing/2014/main" val="351062541"/>
                  </a:ext>
                </a:extLst>
              </a:tr>
            </a:tbl>
          </a:graphicData>
        </a:graphic>
      </p:graphicFrame>
      <p:graphicFrame>
        <p:nvGraphicFramePr>
          <p:cNvPr id="13" name="Table 22">
            <a:extLst>
              <a:ext uri="{FF2B5EF4-FFF2-40B4-BE49-F238E27FC236}">
                <a16:creationId xmlns:a16="http://schemas.microsoft.com/office/drawing/2014/main" id="{B1FC258A-CEE2-48E9-917E-2A5072BE415F}"/>
              </a:ext>
            </a:extLst>
          </p:cNvPr>
          <p:cNvGraphicFramePr>
            <a:graphicFrameLocks noGrp="1"/>
          </p:cNvGraphicFramePr>
          <p:nvPr>
            <p:extLst>
              <p:ext uri="{D42A27DB-BD31-4B8C-83A1-F6EECF244321}">
                <p14:modId xmlns:p14="http://schemas.microsoft.com/office/powerpoint/2010/main" val="2151787151"/>
              </p:ext>
            </p:extLst>
          </p:nvPr>
        </p:nvGraphicFramePr>
        <p:xfrm>
          <a:off x="5308595" y="4197352"/>
          <a:ext cx="5978790" cy="365760"/>
        </p:xfrm>
        <a:graphic>
          <a:graphicData uri="http://schemas.openxmlformats.org/drawingml/2006/table">
            <a:tbl>
              <a:tblPr firstRow="1" bandRow="1">
                <a:tableStyleId>{5C22544A-7EE6-4342-B048-85BDC9FD1C3A}</a:tableStyleId>
              </a:tblPr>
              <a:tblGrid>
                <a:gridCol w="996465">
                  <a:extLst>
                    <a:ext uri="{9D8B030D-6E8A-4147-A177-3AD203B41FA5}">
                      <a16:colId xmlns:a16="http://schemas.microsoft.com/office/drawing/2014/main" val="789256212"/>
                    </a:ext>
                  </a:extLst>
                </a:gridCol>
                <a:gridCol w="996465">
                  <a:extLst>
                    <a:ext uri="{9D8B030D-6E8A-4147-A177-3AD203B41FA5}">
                      <a16:colId xmlns:a16="http://schemas.microsoft.com/office/drawing/2014/main" val="3113157976"/>
                    </a:ext>
                  </a:extLst>
                </a:gridCol>
                <a:gridCol w="996465">
                  <a:extLst>
                    <a:ext uri="{9D8B030D-6E8A-4147-A177-3AD203B41FA5}">
                      <a16:colId xmlns:a16="http://schemas.microsoft.com/office/drawing/2014/main" val="887869130"/>
                    </a:ext>
                  </a:extLst>
                </a:gridCol>
                <a:gridCol w="996465">
                  <a:extLst>
                    <a:ext uri="{9D8B030D-6E8A-4147-A177-3AD203B41FA5}">
                      <a16:colId xmlns:a16="http://schemas.microsoft.com/office/drawing/2014/main" val="3719171399"/>
                    </a:ext>
                  </a:extLst>
                </a:gridCol>
                <a:gridCol w="996465">
                  <a:extLst>
                    <a:ext uri="{9D8B030D-6E8A-4147-A177-3AD203B41FA5}">
                      <a16:colId xmlns:a16="http://schemas.microsoft.com/office/drawing/2014/main" val="642840486"/>
                    </a:ext>
                  </a:extLst>
                </a:gridCol>
                <a:gridCol w="996465">
                  <a:extLst>
                    <a:ext uri="{9D8B030D-6E8A-4147-A177-3AD203B41FA5}">
                      <a16:colId xmlns:a16="http://schemas.microsoft.com/office/drawing/2014/main" val="4109630121"/>
                    </a:ext>
                  </a:extLst>
                </a:gridCol>
              </a:tblGrid>
              <a:tr h="365760">
                <a:tc>
                  <a:txBody>
                    <a:bodyPr/>
                    <a:lstStyle/>
                    <a:p>
                      <a:r>
                        <a:rPr lang="it-IT" sz="1200" dirty="0"/>
                        <a:t>Matematica</a:t>
                      </a:r>
                      <a:endParaRPr lang="it-IT" sz="105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200" b="1" i="0" u="none" strike="noStrike" kern="1200" cap="none" spc="0" normalizeH="0" baseline="0" noProof="0" dirty="0">
                          <a:ln>
                            <a:noFill/>
                          </a:ln>
                          <a:solidFill>
                            <a:prstClr val="white"/>
                          </a:solidFill>
                          <a:effectLst/>
                          <a:uLnTx/>
                          <a:uFillTx/>
                          <a:latin typeface="+mn-lt"/>
                          <a:ea typeface="+mn-ea"/>
                          <a:cs typeface="+mn-cs"/>
                        </a:rPr>
                        <a:t>Italiano</a:t>
                      </a:r>
                      <a:endParaRPr kumimoji="0" lang="it-IT" sz="1050" b="1" i="0" u="none" strike="noStrike" kern="1200" cap="none" spc="0" normalizeH="0" baseline="0" noProof="0" dirty="0">
                        <a:ln>
                          <a:noFill/>
                        </a:ln>
                        <a:solidFill>
                          <a:prstClr val="white"/>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200" b="1" i="0" u="none" strike="noStrike" kern="1200" cap="none" spc="0" normalizeH="0" baseline="0" noProof="0" dirty="0">
                          <a:ln>
                            <a:noFill/>
                          </a:ln>
                          <a:solidFill>
                            <a:prstClr val="white"/>
                          </a:solidFill>
                          <a:effectLst/>
                          <a:uLnTx/>
                          <a:uFillTx/>
                          <a:latin typeface="+mn-lt"/>
                          <a:ea typeface="+mn-ea"/>
                          <a:cs typeface="+mn-cs"/>
                        </a:rPr>
                        <a:t>Matematica</a:t>
                      </a:r>
                      <a:endParaRPr kumimoji="0" lang="it-IT" sz="1050" b="1" i="0" u="none" strike="noStrike" kern="1200" cap="none" spc="0" normalizeH="0" baseline="0" noProof="0" dirty="0">
                        <a:ln>
                          <a:noFill/>
                        </a:ln>
                        <a:solidFill>
                          <a:prstClr val="white"/>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200" b="1" i="0" u="none" strike="noStrike" kern="1200" cap="none" spc="0" normalizeH="0" baseline="0" noProof="0" dirty="0">
                          <a:ln>
                            <a:noFill/>
                          </a:ln>
                          <a:solidFill>
                            <a:prstClr val="white"/>
                          </a:solidFill>
                          <a:effectLst/>
                          <a:uLnTx/>
                          <a:uFillTx/>
                          <a:latin typeface="+mn-lt"/>
                          <a:ea typeface="+mn-ea"/>
                          <a:cs typeface="+mn-cs"/>
                        </a:rPr>
                        <a:t>Inglese</a:t>
                      </a:r>
                      <a:endParaRPr kumimoji="0" lang="it-IT" sz="1050" b="1" i="0" u="none" strike="noStrike" kern="1200" cap="none" spc="0" normalizeH="0" baseline="0" noProof="0" dirty="0">
                        <a:ln>
                          <a:noFill/>
                        </a:ln>
                        <a:solidFill>
                          <a:prstClr val="white"/>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200" b="1" i="0" u="none" strike="noStrike" kern="1200" cap="none" spc="0" normalizeH="0" baseline="0" noProof="0" dirty="0">
                          <a:ln>
                            <a:noFill/>
                          </a:ln>
                          <a:solidFill>
                            <a:prstClr val="white"/>
                          </a:solidFill>
                          <a:effectLst/>
                          <a:uLnTx/>
                          <a:uFillTx/>
                          <a:latin typeface="+mn-lt"/>
                          <a:ea typeface="+mn-ea"/>
                          <a:cs typeface="+mn-cs"/>
                        </a:rPr>
                        <a:t>Geografia</a:t>
                      </a:r>
                      <a:endParaRPr kumimoji="0" lang="it-IT" sz="1050" b="1" i="0" u="none" strike="noStrike" kern="1200" cap="none" spc="0" normalizeH="0" baseline="0" noProof="0" dirty="0">
                        <a:ln>
                          <a:noFill/>
                        </a:ln>
                        <a:solidFill>
                          <a:prstClr val="white"/>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200" b="1" i="0" u="none" strike="noStrike" kern="1200" cap="none" spc="0" normalizeH="0" baseline="0" noProof="0" dirty="0">
                          <a:ln>
                            <a:noFill/>
                          </a:ln>
                          <a:solidFill>
                            <a:prstClr val="white"/>
                          </a:solidFill>
                          <a:effectLst/>
                          <a:uLnTx/>
                          <a:uFillTx/>
                          <a:latin typeface="+mn-lt"/>
                          <a:ea typeface="+mn-ea"/>
                          <a:cs typeface="+mn-cs"/>
                        </a:rPr>
                        <a:t>Storia</a:t>
                      </a:r>
                      <a:endParaRPr kumimoji="0" lang="it-IT" sz="1050" b="1" i="0" u="none" strike="noStrike" kern="1200" cap="none" spc="0" normalizeH="0" baseline="0" noProof="0" dirty="0">
                        <a:ln>
                          <a:noFill/>
                        </a:ln>
                        <a:solidFill>
                          <a:prstClr val="white"/>
                        </a:solidFill>
                        <a:effectLst/>
                        <a:uLnTx/>
                        <a:uFillTx/>
                        <a:latin typeface="+mn-lt"/>
                        <a:ea typeface="+mn-ea"/>
                        <a:cs typeface="+mn-cs"/>
                      </a:endParaRPr>
                    </a:p>
                  </a:txBody>
                  <a:tcPr/>
                </a:tc>
                <a:extLst>
                  <a:ext uri="{0D108BD9-81ED-4DB2-BD59-A6C34878D82A}">
                    <a16:rowId xmlns:a16="http://schemas.microsoft.com/office/drawing/2014/main" val="351062541"/>
                  </a:ext>
                </a:extLst>
              </a:tr>
            </a:tbl>
          </a:graphicData>
        </a:graphic>
      </p:graphicFrame>
      <p:graphicFrame>
        <p:nvGraphicFramePr>
          <p:cNvPr id="14" name="Table 22">
            <a:extLst>
              <a:ext uri="{FF2B5EF4-FFF2-40B4-BE49-F238E27FC236}">
                <a16:creationId xmlns:a16="http://schemas.microsoft.com/office/drawing/2014/main" id="{E83F4131-FFCD-4A25-88C6-2B3EB3D24457}"/>
              </a:ext>
            </a:extLst>
          </p:cNvPr>
          <p:cNvGraphicFramePr>
            <a:graphicFrameLocks noGrp="1"/>
          </p:cNvGraphicFramePr>
          <p:nvPr>
            <p:extLst>
              <p:ext uri="{D42A27DB-BD31-4B8C-83A1-F6EECF244321}">
                <p14:modId xmlns:p14="http://schemas.microsoft.com/office/powerpoint/2010/main" val="797062461"/>
              </p:ext>
            </p:extLst>
          </p:nvPr>
        </p:nvGraphicFramePr>
        <p:xfrm>
          <a:off x="5326780" y="4758407"/>
          <a:ext cx="5978790" cy="365760"/>
        </p:xfrm>
        <a:graphic>
          <a:graphicData uri="http://schemas.openxmlformats.org/drawingml/2006/table">
            <a:tbl>
              <a:tblPr firstRow="1" bandRow="1">
                <a:tableStyleId>{5C22544A-7EE6-4342-B048-85BDC9FD1C3A}</a:tableStyleId>
              </a:tblPr>
              <a:tblGrid>
                <a:gridCol w="996465">
                  <a:extLst>
                    <a:ext uri="{9D8B030D-6E8A-4147-A177-3AD203B41FA5}">
                      <a16:colId xmlns:a16="http://schemas.microsoft.com/office/drawing/2014/main" val="789256212"/>
                    </a:ext>
                  </a:extLst>
                </a:gridCol>
                <a:gridCol w="996465">
                  <a:extLst>
                    <a:ext uri="{9D8B030D-6E8A-4147-A177-3AD203B41FA5}">
                      <a16:colId xmlns:a16="http://schemas.microsoft.com/office/drawing/2014/main" val="3113157976"/>
                    </a:ext>
                  </a:extLst>
                </a:gridCol>
                <a:gridCol w="996465">
                  <a:extLst>
                    <a:ext uri="{9D8B030D-6E8A-4147-A177-3AD203B41FA5}">
                      <a16:colId xmlns:a16="http://schemas.microsoft.com/office/drawing/2014/main" val="887869130"/>
                    </a:ext>
                  </a:extLst>
                </a:gridCol>
                <a:gridCol w="996465">
                  <a:extLst>
                    <a:ext uri="{9D8B030D-6E8A-4147-A177-3AD203B41FA5}">
                      <a16:colId xmlns:a16="http://schemas.microsoft.com/office/drawing/2014/main" val="3719171399"/>
                    </a:ext>
                  </a:extLst>
                </a:gridCol>
                <a:gridCol w="996465">
                  <a:extLst>
                    <a:ext uri="{9D8B030D-6E8A-4147-A177-3AD203B41FA5}">
                      <a16:colId xmlns:a16="http://schemas.microsoft.com/office/drawing/2014/main" val="642840486"/>
                    </a:ext>
                  </a:extLst>
                </a:gridCol>
                <a:gridCol w="996465">
                  <a:extLst>
                    <a:ext uri="{9D8B030D-6E8A-4147-A177-3AD203B41FA5}">
                      <a16:colId xmlns:a16="http://schemas.microsoft.com/office/drawing/2014/main" val="4109630121"/>
                    </a:ext>
                  </a:extLst>
                </a:gridCol>
              </a:tblGrid>
              <a:tr h="365760">
                <a:tc>
                  <a:txBody>
                    <a:bodyPr/>
                    <a:lstStyle/>
                    <a:p>
                      <a:r>
                        <a:rPr lang="it-IT" sz="1200" dirty="0"/>
                        <a:t>Storia</a:t>
                      </a:r>
                      <a:endParaRPr lang="it-IT" sz="105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200" b="1" i="0" u="none" strike="noStrike" kern="1200" cap="none" spc="0" normalizeH="0" baseline="0" noProof="0" dirty="0">
                          <a:ln>
                            <a:noFill/>
                          </a:ln>
                          <a:solidFill>
                            <a:prstClr val="white"/>
                          </a:solidFill>
                          <a:effectLst/>
                          <a:uLnTx/>
                          <a:uFillTx/>
                          <a:latin typeface="+mn-lt"/>
                          <a:ea typeface="+mn-ea"/>
                          <a:cs typeface="+mn-cs"/>
                        </a:rPr>
                        <a:t>Italiano</a:t>
                      </a:r>
                      <a:endParaRPr kumimoji="0" lang="it-IT" sz="1050" b="1" i="0" u="none" strike="noStrike" kern="1200" cap="none" spc="0" normalizeH="0" baseline="0" noProof="0" dirty="0">
                        <a:ln>
                          <a:noFill/>
                        </a:ln>
                        <a:solidFill>
                          <a:prstClr val="white"/>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200" b="1" i="0" u="none" strike="noStrike" kern="1200" cap="none" spc="0" normalizeH="0" baseline="0" noProof="0" dirty="0">
                          <a:ln>
                            <a:noFill/>
                          </a:ln>
                          <a:solidFill>
                            <a:prstClr val="white"/>
                          </a:solidFill>
                          <a:effectLst/>
                          <a:uLnTx/>
                          <a:uFillTx/>
                          <a:latin typeface="+mn-lt"/>
                          <a:ea typeface="+mn-ea"/>
                          <a:cs typeface="+mn-cs"/>
                        </a:rPr>
                        <a:t>Ed. Fisica</a:t>
                      </a:r>
                      <a:endParaRPr kumimoji="0" lang="it-IT" sz="1050" b="1" i="0" u="none" strike="noStrike" kern="1200" cap="none" spc="0" normalizeH="0" baseline="0" noProof="0" dirty="0">
                        <a:ln>
                          <a:noFill/>
                        </a:ln>
                        <a:solidFill>
                          <a:prstClr val="white"/>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200" b="1" i="0" u="none" strike="noStrike" kern="1200" cap="none" spc="0" normalizeH="0" baseline="0" noProof="0" dirty="0">
                          <a:ln>
                            <a:noFill/>
                          </a:ln>
                          <a:solidFill>
                            <a:prstClr val="white"/>
                          </a:solidFill>
                          <a:effectLst/>
                          <a:uLnTx/>
                          <a:uFillTx/>
                          <a:latin typeface="+mn-lt"/>
                          <a:ea typeface="+mn-ea"/>
                          <a:cs typeface="+mn-cs"/>
                        </a:rPr>
                        <a:t>Italiano</a:t>
                      </a:r>
                      <a:endParaRPr kumimoji="0" lang="it-IT" sz="1050" b="1" i="0" u="none" strike="noStrike" kern="1200" cap="none" spc="0" normalizeH="0" baseline="0" noProof="0" dirty="0">
                        <a:ln>
                          <a:noFill/>
                        </a:ln>
                        <a:solidFill>
                          <a:prstClr val="white"/>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200" b="1" i="0" u="none" strike="noStrike" kern="1200" cap="none" spc="0" normalizeH="0" baseline="0" noProof="0" dirty="0">
                          <a:ln>
                            <a:noFill/>
                          </a:ln>
                          <a:solidFill>
                            <a:prstClr val="white"/>
                          </a:solidFill>
                          <a:effectLst/>
                          <a:uLnTx/>
                          <a:uFillTx/>
                          <a:latin typeface="+mn-lt"/>
                          <a:ea typeface="+mn-ea"/>
                          <a:cs typeface="+mn-cs"/>
                        </a:rPr>
                        <a:t>Musica</a:t>
                      </a:r>
                      <a:endParaRPr kumimoji="0" lang="it-IT" sz="1050" b="1" i="0" u="none" strike="noStrike" kern="1200" cap="none" spc="0" normalizeH="0" baseline="0" noProof="0" dirty="0">
                        <a:ln>
                          <a:noFill/>
                        </a:ln>
                        <a:solidFill>
                          <a:prstClr val="white"/>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200" b="1" i="0" u="none" strike="noStrike" kern="1200" cap="none" spc="0" normalizeH="0" baseline="0" noProof="0" dirty="0">
                          <a:ln>
                            <a:noFill/>
                          </a:ln>
                          <a:solidFill>
                            <a:prstClr val="white"/>
                          </a:solidFill>
                          <a:effectLst/>
                          <a:uLnTx/>
                          <a:uFillTx/>
                          <a:latin typeface="+mn-lt"/>
                          <a:ea typeface="+mn-ea"/>
                          <a:cs typeface="+mn-cs"/>
                        </a:rPr>
                        <a:t>Matematica</a:t>
                      </a:r>
                      <a:endParaRPr kumimoji="0" lang="it-IT" sz="1050" b="1" i="0" u="none" strike="noStrike" kern="1200" cap="none" spc="0" normalizeH="0" baseline="0" noProof="0" dirty="0">
                        <a:ln>
                          <a:noFill/>
                        </a:ln>
                        <a:solidFill>
                          <a:prstClr val="white"/>
                        </a:solidFill>
                        <a:effectLst/>
                        <a:uLnTx/>
                        <a:uFillTx/>
                        <a:latin typeface="+mn-lt"/>
                        <a:ea typeface="+mn-ea"/>
                        <a:cs typeface="+mn-cs"/>
                      </a:endParaRPr>
                    </a:p>
                  </a:txBody>
                  <a:tcPr/>
                </a:tc>
                <a:extLst>
                  <a:ext uri="{0D108BD9-81ED-4DB2-BD59-A6C34878D82A}">
                    <a16:rowId xmlns:a16="http://schemas.microsoft.com/office/drawing/2014/main" val="351062541"/>
                  </a:ext>
                </a:extLst>
              </a:tr>
            </a:tbl>
          </a:graphicData>
        </a:graphic>
      </p:graphicFrame>
      <p:graphicFrame>
        <p:nvGraphicFramePr>
          <p:cNvPr id="15" name="Table 22">
            <a:extLst>
              <a:ext uri="{FF2B5EF4-FFF2-40B4-BE49-F238E27FC236}">
                <a16:creationId xmlns:a16="http://schemas.microsoft.com/office/drawing/2014/main" id="{CD173100-D27E-4871-ABA3-A9ACEC320851}"/>
              </a:ext>
            </a:extLst>
          </p:cNvPr>
          <p:cNvGraphicFramePr>
            <a:graphicFrameLocks noGrp="1"/>
          </p:cNvGraphicFramePr>
          <p:nvPr>
            <p:extLst>
              <p:ext uri="{D42A27DB-BD31-4B8C-83A1-F6EECF244321}">
                <p14:modId xmlns:p14="http://schemas.microsoft.com/office/powerpoint/2010/main" val="4238456172"/>
              </p:ext>
            </p:extLst>
          </p:nvPr>
        </p:nvGraphicFramePr>
        <p:xfrm>
          <a:off x="5326780" y="5334097"/>
          <a:ext cx="5978790" cy="365760"/>
        </p:xfrm>
        <a:graphic>
          <a:graphicData uri="http://schemas.openxmlformats.org/drawingml/2006/table">
            <a:tbl>
              <a:tblPr firstRow="1" bandRow="1">
                <a:tableStyleId>{5C22544A-7EE6-4342-B048-85BDC9FD1C3A}</a:tableStyleId>
              </a:tblPr>
              <a:tblGrid>
                <a:gridCol w="996465">
                  <a:extLst>
                    <a:ext uri="{9D8B030D-6E8A-4147-A177-3AD203B41FA5}">
                      <a16:colId xmlns:a16="http://schemas.microsoft.com/office/drawing/2014/main" val="789256212"/>
                    </a:ext>
                  </a:extLst>
                </a:gridCol>
                <a:gridCol w="996465">
                  <a:extLst>
                    <a:ext uri="{9D8B030D-6E8A-4147-A177-3AD203B41FA5}">
                      <a16:colId xmlns:a16="http://schemas.microsoft.com/office/drawing/2014/main" val="3113157976"/>
                    </a:ext>
                  </a:extLst>
                </a:gridCol>
                <a:gridCol w="996465">
                  <a:extLst>
                    <a:ext uri="{9D8B030D-6E8A-4147-A177-3AD203B41FA5}">
                      <a16:colId xmlns:a16="http://schemas.microsoft.com/office/drawing/2014/main" val="887869130"/>
                    </a:ext>
                  </a:extLst>
                </a:gridCol>
                <a:gridCol w="996465">
                  <a:extLst>
                    <a:ext uri="{9D8B030D-6E8A-4147-A177-3AD203B41FA5}">
                      <a16:colId xmlns:a16="http://schemas.microsoft.com/office/drawing/2014/main" val="3719171399"/>
                    </a:ext>
                  </a:extLst>
                </a:gridCol>
                <a:gridCol w="996465">
                  <a:extLst>
                    <a:ext uri="{9D8B030D-6E8A-4147-A177-3AD203B41FA5}">
                      <a16:colId xmlns:a16="http://schemas.microsoft.com/office/drawing/2014/main" val="642840486"/>
                    </a:ext>
                  </a:extLst>
                </a:gridCol>
                <a:gridCol w="996465">
                  <a:extLst>
                    <a:ext uri="{9D8B030D-6E8A-4147-A177-3AD203B41FA5}">
                      <a16:colId xmlns:a16="http://schemas.microsoft.com/office/drawing/2014/main" val="4109630121"/>
                    </a:ext>
                  </a:extLst>
                </a:gridCol>
              </a:tblGrid>
              <a:tr h="365760">
                <a:tc>
                  <a:txBody>
                    <a:bodyPr/>
                    <a:lstStyle/>
                    <a:p>
                      <a:r>
                        <a:rPr lang="it-IT" sz="1200" dirty="0"/>
                        <a:t>Geografia</a:t>
                      </a:r>
                      <a:endParaRPr lang="it-IT" sz="105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200" b="1" i="0" u="none" strike="noStrike" kern="1200" cap="none" spc="0" normalizeH="0" baseline="0" noProof="0" dirty="0">
                          <a:ln>
                            <a:noFill/>
                          </a:ln>
                          <a:solidFill>
                            <a:prstClr val="white"/>
                          </a:solidFill>
                          <a:effectLst/>
                          <a:uLnTx/>
                          <a:uFillTx/>
                          <a:latin typeface="+mn-lt"/>
                          <a:ea typeface="+mn-ea"/>
                          <a:cs typeface="+mn-cs"/>
                        </a:rPr>
                        <a:t>Musica</a:t>
                      </a:r>
                      <a:endParaRPr kumimoji="0" lang="it-IT" sz="1050" b="1" i="0" u="none" strike="noStrike" kern="1200" cap="none" spc="0" normalizeH="0" baseline="0" noProof="0" dirty="0">
                        <a:ln>
                          <a:noFill/>
                        </a:ln>
                        <a:solidFill>
                          <a:prstClr val="white"/>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200" b="1" i="0" u="none" strike="noStrike" kern="1200" cap="none" spc="0" normalizeH="0" baseline="0" noProof="0" dirty="0">
                          <a:ln>
                            <a:noFill/>
                          </a:ln>
                          <a:solidFill>
                            <a:prstClr val="white"/>
                          </a:solidFill>
                          <a:effectLst/>
                          <a:uLnTx/>
                          <a:uFillTx/>
                          <a:latin typeface="+mn-lt"/>
                          <a:ea typeface="+mn-ea"/>
                          <a:cs typeface="+mn-cs"/>
                        </a:rPr>
                        <a:t>Ed. Fisica</a:t>
                      </a:r>
                      <a:endParaRPr kumimoji="0" lang="it-IT" sz="1050" b="1" i="0" u="none" strike="noStrike" kern="1200" cap="none" spc="0" normalizeH="0" baseline="0" noProof="0" dirty="0">
                        <a:ln>
                          <a:noFill/>
                        </a:ln>
                        <a:solidFill>
                          <a:prstClr val="white"/>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200" b="1" i="0" u="none" strike="noStrike" kern="1200" cap="none" spc="0" normalizeH="0" baseline="0" noProof="0" dirty="0">
                          <a:ln>
                            <a:noFill/>
                          </a:ln>
                          <a:solidFill>
                            <a:prstClr val="white"/>
                          </a:solidFill>
                          <a:effectLst/>
                          <a:uLnTx/>
                          <a:uFillTx/>
                          <a:latin typeface="+mn-lt"/>
                          <a:ea typeface="+mn-ea"/>
                          <a:cs typeface="+mn-cs"/>
                        </a:rPr>
                        <a:t>Matematica</a:t>
                      </a:r>
                      <a:endParaRPr kumimoji="0" lang="it-IT" sz="1050" b="1" i="0" u="none" strike="noStrike" kern="1200" cap="none" spc="0" normalizeH="0" baseline="0" noProof="0" dirty="0">
                        <a:ln>
                          <a:noFill/>
                        </a:ln>
                        <a:solidFill>
                          <a:prstClr val="white"/>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200" b="1" i="0" u="none" strike="noStrike" kern="1200" cap="none" spc="0" normalizeH="0" baseline="0" noProof="0" dirty="0">
                          <a:ln>
                            <a:noFill/>
                          </a:ln>
                          <a:solidFill>
                            <a:prstClr val="white"/>
                          </a:solidFill>
                          <a:effectLst/>
                          <a:uLnTx/>
                          <a:uFillTx/>
                          <a:latin typeface="+mn-lt"/>
                          <a:ea typeface="+mn-ea"/>
                          <a:cs typeface="+mn-cs"/>
                        </a:rPr>
                        <a:t>Italiano</a:t>
                      </a:r>
                      <a:endParaRPr kumimoji="0" lang="it-IT" sz="1050" b="1" i="0" u="none" strike="noStrike" kern="1200" cap="none" spc="0" normalizeH="0" baseline="0" noProof="0" dirty="0">
                        <a:ln>
                          <a:noFill/>
                        </a:ln>
                        <a:solidFill>
                          <a:prstClr val="white"/>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200" b="1" i="0" u="none" strike="noStrike" kern="1200" cap="none" spc="0" normalizeH="0" baseline="0" noProof="0" dirty="0">
                          <a:ln>
                            <a:noFill/>
                          </a:ln>
                          <a:solidFill>
                            <a:prstClr val="white"/>
                          </a:solidFill>
                          <a:effectLst/>
                          <a:uLnTx/>
                          <a:uFillTx/>
                          <a:latin typeface="+mn-lt"/>
                          <a:ea typeface="+mn-ea"/>
                          <a:cs typeface="+mn-cs"/>
                        </a:rPr>
                        <a:t>Arte</a:t>
                      </a:r>
                      <a:endParaRPr kumimoji="0" lang="it-IT" sz="1050" b="1" i="0" u="none" strike="noStrike" kern="1200" cap="none" spc="0" normalizeH="0" baseline="0" noProof="0" dirty="0">
                        <a:ln>
                          <a:noFill/>
                        </a:ln>
                        <a:solidFill>
                          <a:prstClr val="white"/>
                        </a:solidFill>
                        <a:effectLst/>
                        <a:uLnTx/>
                        <a:uFillTx/>
                        <a:latin typeface="+mn-lt"/>
                        <a:ea typeface="+mn-ea"/>
                        <a:cs typeface="+mn-cs"/>
                      </a:endParaRPr>
                    </a:p>
                  </a:txBody>
                  <a:tcPr/>
                </a:tc>
                <a:extLst>
                  <a:ext uri="{0D108BD9-81ED-4DB2-BD59-A6C34878D82A}">
                    <a16:rowId xmlns:a16="http://schemas.microsoft.com/office/drawing/2014/main" val="351062541"/>
                  </a:ext>
                </a:extLst>
              </a:tr>
            </a:tbl>
          </a:graphicData>
        </a:graphic>
      </p:graphicFrame>
      <p:graphicFrame>
        <p:nvGraphicFramePr>
          <p:cNvPr id="16" name="Table 22">
            <a:extLst>
              <a:ext uri="{FF2B5EF4-FFF2-40B4-BE49-F238E27FC236}">
                <a16:creationId xmlns:a16="http://schemas.microsoft.com/office/drawing/2014/main" id="{C595E87A-4E54-4E30-A8CE-165EF30DC4B9}"/>
              </a:ext>
            </a:extLst>
          </p:cNvPr>
          <p:cNvGraphicFramePr>
            <a:graphicFrameLocks noGrp="1"/>
          </p:cNvGraphicFramePr>
          <p:nvPr>
            <p:extLst>
              <p:ext uri="{D42A27DB-BD31-4B8C-83A1-F6EECF244321}">
                <p14:modId xmlns:p14="http://schemas.microsoft.com/office/powerpoint/2010/main" val="1287397276"/>
              </p:ext>
            </p:extLst>
          </p:nvPr>
        </p:nvGraphicFramePr>
        <p:xfrm>
          <a:off x="5314189" y="5950862"/>
          <a:ext cx="5978790" cy="365760"/>
        </p:xfrm>
        <a:graphic>
          <a:graphicData uri="http://schemas.openxmlformats.org/drawingml/2006/table">
            <a:tbl>
              <a:tblPr firstRow="1" bandRow="1">
                <a:tableStyleId>{5C22544A-7EE6-4342-B048-85BDC9FD1C3A}</a:tableStyleId>
              </a:tblPr>
              <a:tblGrid>
                <a:gridCol w="996465">
                  <a:extLst>
                    <a:ext uri="{9D8B030D-6E8A-4147-A177-3AD203B41FA5}">
                      <a16:colId xmlns:a16="http://schemas.microsoft.com/office/drawing/2014/main" val="789256212"/>
                    </a:ext>
                  </a:extLst>
                </a:gridCol>
                <a:gridCol w="996465">
                  <a:extLst>
                    <a:ext uri="{9D8B030D-6E8A-4147-A177-3AD203B41FA5}">
                      <a16:colId xmlns:a16="http://schemas.microsoft.com/office/drawing/2014/main" val="3113157976"/>
                    </a:ext>
                  </a:extLst>
                </a:gridCol>
                <a:gridCol w="996465">
                  <a:extLst>
                    <a:ext uri="{9D8B030D-6E8A-4147-A177-3AD203B41FA5}">
                      <a16:colId xmlns:a16="http://schemas.microsoft.com/office/drawing/2014/main" val="887869130"/>
                    </a:ext>
                  </a:extLst>
                </a:gridCol>
                <a:gridCol w="996465">
                  <a:extLst>
                    <a:ext uri="{9D8B030D-6E8A-4147-A177-3AD203B41FA5}">
                      <a16:colId xmlns:a16="http://schemas.microsoft.com/office/drawing/2014/main" val="3719171399"/>
                    </a:ext>
                  </a:extLst>
                </a:gridCol>
                <a:gridCol w="996465">
                  <a:extLst>
                    <a:ext uri="{9D8B030D-6E8A-4147-A177-3AD203B41FA5}">
                      <a16:colId xmlns:a16="http://schemas.microsoft.com/office/drawing/2014/main" val="642840486"/>
                    </a:ext>
                  </a:extLst>
                </a:gridCol>
                <a:gridCol w="996465">
                  <a:extLst>
                    <a:ext uri="{9D8B030D-6E8A-4147-A177-3AD203B41FA5}">
                      <a16:colId xmlns:a16="http://schemas.microsoft.com/office/drawing/2014/main" val="4109630121"/>
                    </a:ext>
                  </a:extLst>
                </a:gridCol>
              </a:tblGrid>
              <a:tr h="365760">
                <a:tc>
                  <a:txBody>
                    <a:bodyPr/>
                    <a:lstStyle/>
                    <a:p>
                      <a:r>
                        <a:rPr lang="it-IT" sz="1200" dirty="0"/>
                        <a:t>Inglese</a:t>
                      </a:r>
                      <a:endParaRPr lang="it-IT" sz="105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200" b="1" i="0" u="none" strike="noStrike" kern="1200" cap="none" spc="0" normalizeH="0" baseline="0" noProof="0" dirty="0">
                          <a:ln>
                            <a:noFill/>
                          </a:ln>
                          <a:solidFill>
                            <a:prstClr val="white"/>
                          </a:solidFill>
                          <a:effectLst/>
                          <a:uLnTx/>
                          <a:uFillTx/>
                          <a:latin typeface="+mn-lt"/>
                          <a:ea typeface="+mn-ea"/>
                          <a:cs typeface="+mn-cs"/>
                        </a:rPr>
                        <a:t>Inglese</a:t>
                      </a:r>
                      <a:endParaRPr kumimoji="0" lang="it-IT" sz="1050" b="1" i="0" u="none" strike="noStrike" kern="1200" cap="none" spc="0" normalizeH="0" baseline="0" noProof="0" dirty="0">
                        <a:ln>
                          <a:noFill/>
                        </a:ln>
                        <a:solidFill>
                          <a:prstClr val="white"/>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200" b="1" i="0" u="none" strike="noStrike" kern="1200" cap="none" spc="0" normalizeH="0" baseline="0" noProof="0" dirty="0">
                          <a:ln>
                            <a:noFill/>
                          </a:ln>
                          <a:solidFill>
                            <a:prstClr val="white"/>
                          </a:solidFill>
                          <a:effectLst/>
                          <a:uLnTx/>
                          <a:uFillTx/>
                          <a:latin typeface="+mn-lt"/>
                          <a:ea typeface="+mn-ea"/>
                          <a:cs typeface="+mn-cs"/>
                        </a:rPr>
                        <a:t>Tecnologia</a:t>
                      </a:r>
                      <a:endParaRPr kumimoji="0" lang="it-IT" sz="1050" b="1" i="0" u="none" strike="noStrike" kern="1200" cap="none" spc="0" normalizeH="0" baseline="0" noProof="0" dirty="0">
                        <a:ln>
                          <a:noFill/>
                        </a:ln>
                        <a:solidFill>
                          <a:prstClr val="white"/>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050" b="1" i="0" u="none" strike="noStrike" kern="1200" cap="none" spc="0" normalizeH="0" baseline="0" noProof="0" dirty="0">
                          <a:ln>
                            <a:noFill/>
                          </a:ln>
                          <a:solidFill>
                            <a:prstClr val="white"/>
                          </a:solidFill>
                          <a:effectLst/>
                          <a:uLnTx/>
                          <a:uFillTx/>
                          <a:latin typeface="+mn-lt"/>
                          <a:ea typeface="+mn-ea"/>
                          <a:cs typeface="+mn-cs"/>
                        </a:rPr>
                        <a:t>Matematica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200" b="1" i="0" u="none" strike="noStrike" kern="1200" cap="none" spc="0" normalizeH="0" baseline="0" noProof="0" dirty="0">
                          <a:ln>
                            <a:noFill/>
                          </a:ln>
                          <a:solidFill>
                            <a:prstClr val="white"/>
                          </a:solidFill>
                          <a:effectLst/>
                          <a:uLnTx/>
                          <a:uFillTx/>
                          <a:latin typeface="+mn-lt"/>
                          <a:ea typeface="+mn-ea"/>
                          <a:cs typeface="+mn-cs"/>
                        </a:rPr>
                        <a:t>Inglese</a:t>
                      </a:r>
                      <a:endParaRPr kumimoji="0" lang="it-IT" sz="1050" b="1" i="0" u="none" strike="noStrike" kern="1200" cap="none" spc="0" normalizeH="0" baseline="0" noProof="0" dirty="0">
                        <a:ln>
                          <a:noFill/>
                        </a:ln>
                        <a:solidFill>
                          <a:prstClr val="white"/>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200" b="1" i="0" u="none" strike="noStrike" kern="1200" cap="none" spc="0" normalizeH="0" baseline="0" noProof="0" dirty="0">
                          <a:ln>
                            <a:noFill/>
                          </a:ln>
                          <a:solidFill>
                            <a:prstClr val="white"/>
                          </a:solidFill>
                          <a:effectLst/>
                          <a:uLnTx/>
                          <a:uFillTx/>
                          <a:latin typeface="+mn-lt"/>
                          <a:ea typeface="+mn-ea"/>
                          <a:cs typeface="+mn-cs"/>
                        </a:rPr>
                        <a:t>Italiano</a:t>
                      </a:r>
                      <a:endParaRPr kumimoji="0" lang="it-IT" sz="1050" b="1" i="0" u="none" strike="noStrike" kern="1200" cap="none" spc="0" normalizeH="0" baseline="0" noProof="0" dirty="0">
                        <a:ln>
                          <a:noFill/>
                        </a:ln>
                        <a:solidFill>
                          <a:prstClr val="white"/>
                        </a:solidFill>
                        <a:effectLst/>
                        <a:uLnTx/>
                        <a:uFillTx/>
                        <a:latin typeface="+mn-lt"/>
                        <a:ea typeface="+mn-ea"/>
                        <a:cs typeface="+mn-cs"/>
                      </a:endParaRPr>
                    </a:p>
                  </a:txBody>
                  <a:tcPr/>
                </a:tc>
                <a:extLst>
                  <a:ext uri="{0D108BD9-81ED-4DB2-BD59-A6C34878D82A}">
                    <a16:rowId xmlns:a16="http://schemas.microsoft.com/office/drawing/2014/main" val="351062541"/>
                  </a:ext>
                </a:extLst>
              </a:tr>
            </a:tbl>
          </a:graphicData>
        </a:graphic>
      </p:graphicFrame>
      <p:graphicFrame>
        <p:nvGraphicFramePr>
          <p:cNvPr id="28" name="Tabella 27">
            <a:extLst>
              <a:ext uri="{FF2B5EF4-FFF2-40B4-BE49-F238E27FC236}">
                <a16:creationId xmlns:a16="http://schemas.microsoft.com/office/drawing/2014/main" id="{11E8EDF1-81FF-4037-98BA-D4B0127B6A5F}"/>
              </a:ext>
            </a:extLst>
          </p:cNvPr>
          <p:cNvGraphicFramePr>
            <a:graphicFrameLocks noGrp="1"/>
          </p:cNvGraphicFramePr>
          <p:nvPr>
            <p:extLst>
              <p:ext uri="{D42A27DB-BD31-4B8C-83A1-F6EECF244321}">
                <p14:modId xmlns:p14="http://schemas.microsoft.com/office/powerpoint/2010/main" val="3172363631"/>
              </p:ext>
            </p:extLst>
          </p:nvPr>
        </p:nvGraphicFramePr>
        <p:xfrm>
          <a:off x="5330969" y="3970059"/>
          <a:ext cx="5922858" cy="274320"/>
        </p:xfrm>
        <a:graphic>
          <a:graphicData uri="http://schemas.openxmlformats.org/drawingml/2006/table">
            <a:tbl>
              <a:tblPr firstRow="1" bandRow="1">
                <a:tableStyleId>{2D5ABB26-0587-4C30-8999-92F81FD0307C}</a:tableStyleId>
              </a:tblPr>
              <a:tblGrid>
                <a:gridCol w="987143">
                  <a:extLst>
                    <a:ext uri="{9D8B030D-6E8A-4147-A177-3AD203B41FA5}">
                      <a16:colId xmlns:a16="http://schemas.microsoft.com/office/drawing/2014/main" val="174603443"/>
                    </a:ext>
                  </a:extLst>
                </a:gridCol>
                <a:gridCol w="987143">
                  <a:extLst>
                    <a:ext uri="{9D8B030D-6E8A-4147-A177-3AD203B41FA5}">
                      <a16:colId xmlns:a16="http://schemas.microsoft.com/office/drawing/2014/main" val="2809671969"/>
                    </a:ext>
                  </a:extLst>
                </a:gridCol>
                <a:gridCol w="987143">
                  <a:extLst>
                    <a:ext uri="{9D8B030D-6E8A-4147-A177-3AD203B41FA5}">
                      <a16:colId xmlns:a16="http://schemas.microsoft.com/office/drawing/2014/main" val="1945986573"/>
                    </a:ext>
                  </a:extLst>
                </a:gridCol>
                <a:gridCol w="987143">
                  <a:extLst>
                    <a:ext uri="{9D8B030D-6E8A-4147-A177-3AD203B41FA5}">
                      <a16:colId xmlns:a16="http://schemas.microsoft.com/office/drawing/2014/main" val="656965434"/>
                    </a:ext>
                  </a:extLst>
                </a:gridCol>
                <a:gridCol w="987143">
                  <a:extLst>
                    <a:ext uri="{9D8B030D-6E8A-4147-A177-3AD203B41FA5}">
                      <a16:colId xmlns:a16="http://schemas.microsoft.com/office/drawing/2014/main" val="2045722785"/>
                    </a:ext>
                  </a:extLst>
                </a:gridCol>
                <a:gridCol w="987143">
                  <a:extLst>
                    <a:ext uri="{9D8B030D-6E8A-4147-A177-3AD203B41FA5}">
                      <a16:colId xmlns:a16="http://schemas.microsoft.com/office/drawing/2014/main" val="3691200571"/>
                    </a:ext>
                  </a:extLst>
                </a:gridCol>
              </a:tblGrid>
              <a:tr h="268469">
                <a:tc>
                  <a:txBody>
                    <a:bodyPr/>
                    <a:lstStyle/>
                    <a:p>
                      <a:r>
                        <a:rPr lang="it-IT" sz="1200" dirty="0"/>
                        <a:t>0</a:t>
                      </a:r>
                    </a:p>
                  </a:txBody>
                  <a:tcPr/>
                </a:tc>
                <a:tc>
                  <a:txBody>
                    <a:bodyPr/>
                    <a:lstStyle/>
                    <a:p>
                      <a:r>
                        <a:rPr lang="it-IT" sz="1200" dirty="0"/>
                        <a:t>1</a:t>
                      </a:r>
                    </a:p>
                  </a:txBody>
                  <a:tcPr/>
                </a:tc>
                <a:tc>
                  <a:txBody>
                    <a:bodyPr/>
                    <a:lstStyle/>
                    <a:p>
                      <a:r>
                        <a:rPr lang="it-IT" sz="1200" dirty="0"/>
                        <a:t>2</a:t>
                      </a:r>
                    </a:p>
                  </a:txBody>
                  <a:tcPr/>
                </a:tc>
                <a:tc>
                  <a:txBody>
                    <a:bodyPr/>
                    <a:lstStyle/>
                    <a:p>
                      <a:r>
                        <a:rPr lang="it-IT" sz="1200" dirty="0"/>
                        <a:t>3</a:t>
                      </a:r>
                    </a:p>
                  </a:txBody>
                  <a:tcPr/>
                </a:tc>
                <a:tc>
                  <a:txBody>
                    <a:bodyPr/>
                    <a:lstStyle/>
                    <a:p>
                      <a:r>
                        <a:rPr lang="it-IT" sz="1200" dirty="0"/>
                        <a:t>4</a:t>
                      </a:r>
                    </a:p>
                  </a:txBody>
                  <a:tcPr/>
                </a:tc>
                <a:tc>
                  <a:txBody>
                    <a:bodyPr/>
                    <a:lstStyle/>
                    <a:p>
                      <a:r>
                        <a:rPr lang="it-IT" sz="1200" dirty="0"/>
                        <a:t>5</a:t>
                      </a:r>
                    </a:p>
                  </a:txBody>
                  <a:tcPr/>
                </a:tc>
                <a:extLst>
                  <a:ext uri="{0D108BD9-81ED-4DB2-BD59-A6C34878D82A}">
                    <a16:rowId xmlns:a16="http://schemas.microsoft.com/office/drawing/2014/main" val="564096446"/>
                  </a:ext>
                </a:extLst>
              </a:tr>
            </a:tbl>
          </a:graphicData>
        </a:graphic>
      </p:graphicFrame>
      <p:graphicFrame>
        <p:nvGraphicFramePr>
          <p:cNvPr id="29" name="Tabella 27">
            <a:extLst>
              <a:ext uri="{FF2B5EF4-FFF2-40B4-BE49-F238E27FC236}">
                <a16:creationId xmlns:a16="http://schemas.microsoft.com/office/drawing/2014/main" id="{0F277838-E2E5-43B7-A9F9-B05655DA055C}"/>
              </a:ext>
            </a:extLst>
          </p:cNvPr>
          <p:cNvGraphicFramePr>
            <a:graphicFrameLocks noGrp="1"/>
          </p:cNvGraphicFramePr>
          <p:nvPr>
            <p:extLst>
              <p:ext uri="{D42A27DB-BD31-4B8C-83A1-F6EECF244321}">
                <p14:modId xmlns:p14="http://schemas.microsoft.com/office/powerpoint/2010/main" val="1943840954"/>
              </p:ext>
            </p:extLst>
          </p:nvPr>
        </p:nvGraphicFramePr>
        <p:xfrm>
          <a:off x="5309997" y="6247657"/>
          <a:ext cx="5922858" cy="274320"/>
        </p:xfrm>
        <a:graphic>
          <a:graphicData uri="http://schemas.openxmlformats.org/drawingml/2006/table">
            <a:tbl>
              <a:tblPr firstRow="1" bandRow="1">
                <a:tableStyleId>{2D5ABB26-0587-4C30-8999-92F81FD0307C}</a:tableStyleId>
              </a:tblPr>
              <a:tblGrid>
                <a:gridCol w="987143">
                  <a:extLst>
                    <a:ext uri="{9D8B030D-6E8A-4147-A177-3AD203B41FA5}">
                      <a16:colId xmlns:a16="http://schemas.microsoft.com/office/drawing/2014/main" val="174603443"/>
                    </a:ext>
                  </a:extLst>
                </a:gridCol>
                <a:gridCol w="987143">
                  <a:extLst>
                    <a:ext uri="{9D8B030D-6E8A-4147-A177-3AD203B41FA5}">
                      <a16:colId xmlns:a16="http://schemas.microsoft.com/office/drawing/2014/main" val="2809671969"/>
                    </a:ext>
                  </a:extLst>
                </a:gridCol>
                <a:gridCol w="987143">
                  <a:extLst>
                    <a:ext uri="{9D8B030D-6E8A-4147-A177-3AD203B41FA5}">
                      <a16:colId xmlns:a16="http://schemas.microsoft.com/office/drawing/2014/main" val="1945986573"/>
                    </a:ext>
                  </a:extLst>
                </a:gridCol>
                <a:gridCol w="987143">
                  <a:extLst>
                    <a:ext uri="{9D8B030D-6E8A-4147-A177-3AD203B41FA5}">
                      <a16:colId xmlns:a16="http://schemas.microsoft.com/office/drawing/2014/main" val="656965434"/>
                    </a:ext>
                  </a:extLst>
                </a:gridCol>
                <a:gridCol w="987143">
                  <a:extLst>
                    <a:ext uri="{9D8B030D-6E8A-4147-A177-3AD203B41FA5}">
                      <a16:colId xmlns:a16="http://schemas.microsoft.com/office/drawing/2014/main" val="2045722785"/>
                    </a:ext>
                  </a:extLst>
                </a:gridCol>
                <a:gridCol w="987143">
                  <a:extLst>
                    <a:ext uri="{9D8B030D-6E8A-4147-A177-3AD203B41FA5}">
                      <a16:colId xmlns:a16="http://schemas.microsoft.com/office/drawing/2014/main" val="3691200571"/>
                    </a:ext>
                  </a:extLst>
                </a:gridCol>
              </a:tblGrid>
              <a:tr h="268469">
                <a:tc>
                  <a:txBody>
                    <a:bodyPr/>
                    <a:lstStyle/>
                    <a:p>
                      <a:r>
                        <a:rPr lang="it-IT" sz="1200" dirty="0"/>
                        <a:t>0</a:t>
                      </a:r>
                    </a:p>
                  </a:txBody>
                  <a:tcPr/>
                </a:tc>
                <a:tc>
                  <a:txBody>
                    <a:bodyPr/>
                    <a:lstStyle/>
                    <a:p>
                      <a:r>
                        <a:rPr lang="it-IT" sz="1200" dirty="0"/>
                        <a:t>1</a:t>
                      </a:r>
                    </a:p>
                  </a:txBody>
                  <a:tcPr/>
                </a:tc>
                <a:tc>
                  <a:txBody>
                    <a:bodyPr/>
                    <a:lstStyle/>
                    <a:p>
                      <a:r>
                        <a:rPr lang="it-IT" sz="1200" dirty="0"/>
                        <a:t>2</a:t>
                      </a:r>
                    </a:p>
                  </a:txBody>
                  <a:tcPr/>
                </a:tc>
                <a:tc>
                  <a:txBody>
                    <a:bodyPr/>
                    <a:lstStyle/>
                    <a:p>
                      <a:r>
                        <a:rPr lang="it-IT" sz="1200" dirty="0"/>
                        <a:t>3</a:t>
                      </a:r>
                    </a:p>
                  </a:txBody>
                  <a:tcPr/>
                </a:tc>
                <a:tc>
                  <a:txBody>
                    <a:bodyPr/>
                    <a:lstStyle/>
                    <a:p>
                      <a:r>
                        <a:rPr lang="it-IT" sz="1200" dirty="0"/>
                        <a:t>4</a:t>
                      </a:r>
                    </a:p>
                  </a:txBody>
                  <a:tcPr/>
                </a:tc>
                <a:tc>
                  <a:txBody>
                    <a:bodyPr/>
                    <a:lstStyle/>
                    <a:p>
                      <a:r>
                        <a:rPr lang="it-IT" sz="1200" dirty="0"/>
                        <a:t>5</a:t>
                      </a:r>
                    </a:p>
                  </a:txBody>
                  <a:tcPr/>
                </a:tc>
                <a:extLst>
                  <a:ext uri="{0D108BD9-81ED-4DB2-BD59-A6C34878D82A}">
                    <a16:rowId xmlns:a16="http://schemas.microsoft.com/office/drawing/2014/main" val="564096446"/>
                  </a:ext>
                </a:extLst>
              </a:tr>
            </a:tbl>
          </a:graphicData>
        </a:graphic>
      </p:graphicFrame>
      <p:graphicFrame>
        <p:nvGraphicFramePr>
          <p:cNvPr id="30" name="Tabella 27">
            <a:extLst>
              <a:ext uri="{FF2B5EF4-FFF2-40B4-BE49-F238E27FC236}">
                <a16:creationId xmlns:a16="http://schemas.microsoft.com/office/drawing/2014/main" id="{B1E60B3C-B057-49DF-95B7-6FA517112DEC}"/>
              </a:ext>
            </a:extLst>
          </p:cNvPr>
          <p:cNvGraphicFramePr>
            <a:graphicFrameLocks noGrp="1"/>
          </p:cNvGraphicFramePr>
          <p:nvPr>
            <p:extLst>
              <p:ext uri="{D42A27DB-BD31-4B8C-83A1-F6EECF244321}">
                <p14:modId xmlns:p14="http://schemas.microsoft.com/office/powerpoint/2010/main" val="4208662776"/>
              </p:ext>
            </p:extLst>
          </p:nvPr>
        </p:nvGraphicFramePr>
        <p:xfrm>
          <a:off x="5308595" y="4488759"/>
          <a:ext cx="5922858" cy="274320"/>
        </p:xfrm>
        <a:graphic>
          <a:graphicData uri="http://schemas.openxmlformats.org/drawingml/2006/table">
            <a:tbl>
              <a:tblPr firstRow="1" bandRow="1">
                <a:tableStyleId>{2D5ABB26-0587-4C30-8999-92F81FD0307C}</a:tableStyleId>
              </a:tblPr>
              <a:tblGrid>
                <a:gridCol w="987143">
                  <a:extLst>
                    <a:ext uri="{9D8B030D-6E8A-4147-A177-3AD203B41FA5}">
                      <a16:colId xmlns:a16="http://schemas.microsoft.com/office/drawing/2014/main" val="174603443"/>
                    </a:ext>
                  </a:extLst>
                </a:gridCol>
                <a:gridCol w="987143">
                  <a:extLst>
                    <a:ext uri="{9D8B030D-6E8A-4147-A177-3AD203B41FA5}">
                      <a16:colId xmlns:a16="http://schemas.microsoft.com/office/drawing/2014/main" val="2809671969"/>
                    </a:ext>
                  </a:extLst>
                </a:gridCol>
                <a:gridCol w="987143">
                  <a:extLst>
                    <a:ext uri="{9D8B030D-6E8A-4147-A177-3AD203B41FA5}">
                      <a16:colId xmlns:a16="http://schemas.microsoft.com/office/drawing/2014/main" val="1945986573"/>
                    </a:ext>
                  </a:extLst>
                </a:gridCol>
                <a:gridCol w="987143">
                  <a:extLst>
                    <a:ext uri="{9D8B030D-6E8A-4147-A177-3AD203B41FA5}">
                      <a16:colId xmlns:a16="http://schemas.microsoft.com/office/drawing/2014/main" val="656965434"/>
                    </a:ext>
                  </a:extLst>
                </a:gridCol>
                <a:gridCol w="987143">
                  <a:extLst>
                    <a:ext uri="{9D8B030D-6E8A-4147-A177-3AD203B41FA5}">
                      <a16:colId xmlns:a16="http://schemas.microsoft.com/office/drawing/2014/main" val="2045722785"/>
                    </a:ext>
                  </a:extLst>
                </a:gridCol>
                <a:gridCol w="987143">
                  <a:extLst>
                    <a:ext uri="{9D8B030D-6E8A-4147-A177-3AD203B41FA5}">
                      <a16:colId xmlns:a16="http://schemas.microsoft.com/office/drawing/2014/main" val="3691200571"/>
                    </a:ext>
                  </a:extLst>
                </a:gridCol>
              </a:tblGrid>
              <a:tr h="268469">
                <a:tc>
                  <a:txBody>
                    <a:bodyPr/>
                    <a:lstStyle/>
                    <a:p>
                      <a:r>
                        <a:rPr lang="it-IT" sz="1200" dirty="0"/>
                        <a:t>0</a:t>
                      </a:r>
                    </a:p>
                  </a:txBody>
                  <a:tcPr/>
                </a:tc>
                <a:tc>
                  <a:txBody>
                    <a:bodyPr/>
                    <a:lstStyle/>
                    <a:p>
                      <a:r>
                        <a:rPr lang="it-IT" sz="1200" dirty="0"/>
                        <a:t>1</a:t>
                      </a:r>
                    </a:p>
                  </a:txBody>
                  <a:tcPr/>
                </a:tc>
                <a:tc>
                  <a:txBody>
                    <a:bodyPr/>
                    <a:lstStyle/>
                    <a:p>
                      <a:r>
                        <a:rPr lang="it-IT" sz="1200" dirty="0"/>
                        <a:t>2</a:t>
                      </a:r>
                    </a:p>
                  </a:txBody>
                  <a:tcPr/>
                </a:tc>
                <a:tc>
                  <a:txBody>
                    <a:bodyPr/>
                    <a:lstStyle/>
                    <a:p>
                      <a:r>
                        <a:rPr lang="it-IT" sz="1200" dirty="0"/>
                        <a:t>3</a:t>
                      </a:r>
                    </a:p>
                  </a:txBody>
                  <a:tcPr/>
                </a:tc>
                <a:tc>
                  <a:txBody>
                    <a:bodyPr/>
                    <a:lstStyle/>
                    <a:p>
                      <a:r>
                        <a:rPr lang="it-IT" sz="1200" dirty="0"/>
                        <a:t>4</a:t>
                      </a:r>
                    </a:p>
                  </a:txBody>
                  <a:tcPr/>
                </a:tc>
                <a:tc>
                  <a:txBody>
                    <a:bodyPr/>
                    <a:lstStyle/>
                    <a:p>
                      <a:r>
                        <a:rPr lang="it-IT" sz="1200" dirty="0"/>
                        <a:t>5</a:t>
                      </a:r>
                    </a:p>
                  </a:txBody>
                  <a:tcPr/>
                </a:tc>
                <a:extLst>
                  <a:ext uri="{0D108BD9-81ED-4DB2-BD59-A6C34878D82A}">
                    <a16:rowId xmlns:a16="http://schemas.microsoft.com/office/drawing/2014/main" val="564096446"/>
                  </a:ext>
                </a:extLst>
              </a:tr>
            </a:tbl>
          </a:graphicData>
        </a:graphic>
      </p:graphicFrame>
      <p:graphicFrame>
        <p:nvGraphicFramePr>
          <p:cNvPr id="31" name="Tabella 27">
            <a:extLst>
              <a:ext uri="{FF2B5EF4-FFF2-40B4-BE49-F238E27FC236}">
                <a16:creationId xmlns:a16="http://schemas.microsoft.com/office/drawing/2014/main" id="{04CB43D6-40B6-4FF4-BDD3-C13DD8E0B761}"/>
              </a:ext>
            </a:extLst>
          </p:cNvPr>
          <p:cNvGraphicFramePr>
            <a:graphicFrameLocks noGrp="1"/>
          </p:cNvGraphicFramePr>
          <p:nvPr>
            <p:extLst>
              <p:ext uri="{D42A27DB-BD31-4B8C-83A1-F6EECF244321}">
                <p14:modId xmlns:p14="http://schemas.microsoft.com/office/powerpoint/2010/main" val="3471994749"/>
              </p:ext>
            </p:extLst>
          </p:nvPr>
        </p:nvGraphicFramePr>
        <p:xfrm>
          <a:off x="5308595" y="5059216"/>
          <a:ext cx="5922858" cy="274320"/>
        </p:xfrm>
        <a:graphic>
          <a:graphicData uri="http://schemas.openxmlformats.org/drawingml/2006/table">
            <a:tbl>
              <a:tblPr firstRow="1" bandRow="1">
                <a:tableStyleId>{2D5ABB26-0587-4C30-8999-92F81FD0307C}</a:tableStyleId>
              </a:tblPr>
              <a:tblGrid>
                <a:gridCol w="987143">
                  <a:extLst>
                    <a:ext uri="{9D8B030D-6E8A-4147-A177-3AD203B41FA5}">
                      <a16:colId xmlns:a16="http://schemas.microsoft.com/office/drawing/2014/main" val="174603443"/>
                    </a:ext>
                  </a:extLst>
                </a:gridCol>
                <a:gridCol w="987143">
                  <a:extLst>
                    <a:ext uri="{9D8B030D-6E8A-4147-A177-3AD203B41FA5}">
                      <a16:colId xmlns:a16="http://schemas.microsoft.com/office/drawing/2014/main" val="2809671969"/>
                    </a:ext>
                  </a:extLst>
                </a:gridCol>
                <a:gridCol w="987143">
                  <a:extLst>
                    <a:ext uri="{9D8B030D-6E8A-4147-A177-3AD203B41FA5}">
                      <a16:colId xmlns:a16="http://schemas.microsoft.com/office/drawing/2014/main" val="1945986573"/>
                    </a:ext>
                  </a:extLst>
                </a:gridCol>
                <a:gridCol w="987143">
                  <a:extLst>
                    <a:ext uri="{9D8B030D-6E8A-4147-A177-3AD203B41FA5}">
                      <a16:colId xmlns:a16="http://schemas.microsoft.com/office/drawing/2014/main" val="656965434"/>
                    </a:ext>
                  </a:extLst>
                </a:gridCol>
                <a:gridCol w="987143">
                  <a:extLst>
                    <a:ext uri="{9D8B030D-6E8A-4147-A177-3AD203B41FA5}">
                      <a16:colId xmlns:a16="http://schemas.microsoft.com/office/drawing/2014/main" val="2045722785"/>
                    </a:ext>
                  </a:extLst>
                </a:gridCol>
                <a:gridCol w="987143">
                  <a:extLst>
                    <a:ext uri="{9D8B030D-6E8A-4147-A177-3AD203B41FA5}">
                      <a16:colId xmlns:a16="http://schemas.microsoft.com/office/drawing/2014/main" val="3691200571"/>
                    </a:ext>
                  </a:extLst>
                </a:gridCol>
              </a:tblGrid>
              <a:tr h="268469">
                <a:tc>
                  <a:txBody>
                    <a:bodyPr/>
                    <a:lstStyle/>
                    <a:p>
                      <a:r>
                        <a:rPr lang="it-IT" sz="1200" dirty="0"/>
                        <a:t>0</a:t>
                      </a:r>
                    </a:p>
                  </a:txBody>
                  <a:tcPr/>
                </a:tc>
                <a:tc>
                  <a:txBody>
                    <a:bodyPr/>
                    <a:lstStyle/>
                    <a:p>
                      <a:r>
                        <a:rPr lang="it-IT" sz="1200" dirty="0"/>
                        <a:t>1</a:t>
                      </a:r>
                    </a:p>
                  </a:txBody>
                  <a:tcPr/>
                </a:tc>
                <a:tc>
                  <a:txBody>
                    <a:bodyPr/>
                    <a:lstStyle/>
                    <a:p>
                      <a:r>
                        <a:rPr lang="it-IT" sz="1200" dirty="0"/>
                        <a:t>2</a:t>
                      </a:r>
                    </a:p>
                  </a:txBody>
                  <a:tcPr/>
                </a:tc>
                <a:tc>
                  <a:txBody>
                    <a:bodyPr/>
                    <a:lstStyle/>
                    <a:p>
                      <a:r>
                        <a:rPr lang="it-IT" sz="1200" dirty="0"/>
                        <a:t>3</a:t>
                      </a:r>
                    </a:p>
                  </a:txBody>
                  <a:tcPr/>
                </a:tc>
                <a:tc>
                  <a:txBody>
                    <a:bodyPr/>
                    <a:lstStyle/>
                    <a:p>
                      <a:r>
                        <a:rPr lang="it-IT" sz="1200" dirty="0"/>
                        <a:t>4</a:t>
                      </a:r>
                    </a:p>
                  </a:txBody>
                  <a:tcPr/>
                </a:tc>
                <a:tc>
                  <a:txBody>
                    <a:bodyPr/>
                    <a:lstStyle/>
                    <a:p>
                      <a:r>
                        <a:rPr lang="it-IT" sz="1200" dirty="0"/>
                        <a:t>5</a:t>
                      </a:r>
                    </a:p>
                  </a:txBody>
                  <a:tcPr/>
                </a:tc>
                <a:extLst>
                  <a:ext uri="{0D108BD9-81ED-4DB2-BD59-A6C34878D82A}">
                    <a16:rowId xmlns:a16="http://schemas.microsoft.com/office/drawing/2014/main" val="564096446"/>
                  </a:ext>
                </a:extLst>
              </a:tr>
            </a:tbl>
          </a:graphicData>
        </a:graphic>
      </p:graphicFrame>
      <p:graphicFrame>
        <p:nvGraphicFramePr>
          <p:cNvPr id="32" name="Tabella 27">
            <a:extLst>
              <a:ext uri="{FF2B5EF4-FFF2-40B4-BE49-F238E27FC236}">
                <a16:creationId xmlns:a16="http://schemas.microsoft.com/office/drawing/2014/main" id="{B788D532-83B5-4F3F-A172-3ED22215D43A}"/>
              </a:ext>
            </a:extLst>
          </p:cNvPr>
          <p:cNvGraphicFramePr>
            <a:graphicFrameLocks noGrp="1"/>
          </p:cNvGraphicFramePr>
          <p:nvPr>
            <p:extLst>
              <p:ext uri="{D42A27DB-BD31-4B8C-83A1-F6EECF244321}">
                <p14:modId xmlns:p14="http://schemas.microsoft.com/office/powerpoint/2010/main" val="1766289995"/>
              </p:ext>
            </p:extLst>
          </p:nvPr>
        </p:nvGraphicFramePr>
        <p:xfrm>
          <a:off x="5308595" y="5642252"/>
          <a:ext cx="5922858" cy="274320"/>
        </p:xfrm>
        <a:graphic>
          <a:graphicData uri="http://schemas.openxmlformats.org/drawingml/2006/table">
            <a:tbl>
              <a:tblPr firstRow="1" bandRow="1">
                <a:tableStyleId>{2D5ABB26-0587-4C30-8999-92F81FD0307C}</a:tableStyleId>
              </a:tblPr>
              <a:tblGrid>
                <a:gridCol w="987143">
                  <a:extLst>
                    <a:ext uri="{9D8B030D-6E8A-4147-A177-3AD203B41FA5}">
                      <a16:colId xmlns:a16="http://schemas.microsoft.com/office/drawing/2014/main" val="174603443"/>
                    </a:ext>
                  </a:extLst>
                </a:gridCol>
                <a:gridCol w="987143">
                  <a:extLst>
                    <a:ext uri="{9D8B030D-6E8A-4147-A177-3AD203B41FA5}">
                      <a16:colId xmlns:a16="http://schemas.microsoft.com/office/drawing/2014/main" val="2809671969"/>
                    </a:ext>
                  </a:extLst>
                </a:gridCol>
                <a:gridCol w="987143">
                  <a:extLst>
                    <a:ext uri="{9D8B030D-6E8A-4147-A177-3AD203B41FA5}">
                      <a16:colId xmlns:a16="http://schemas.microsoft.com/office/drawing/2014/main" val="1945986573"/>
                    </a:ext>
                  </a:extLst>
                </a:gridCol>
                <a:gridCol w="987143">
                  <a:extLst>
                    <a:ext uri="{9D8B030D-6E8A-4147-A177-3AD203B41FA5}">
                      <a16:colId xmlns:a16="http://schemas.microsoft.com/office/drawing/2014/main" val="656965434"/>
                    </a:ext>
                  </a:extLst>
                </a:gridCol>
                <a:gridCol w="987143">
                  <a:extLst>
                    <a:ext uri="{9D8B030D-6E8A-4147-A177-3AD203B41FA5}">
                      <a16:colId xmlns:a16="http://schemas.microsoft.com/office/drawing/2014/main" val="2045722785"/>
                    </a:ext>
                  </a:extLst>
                </a:gridCol>
                <a:gridCol w="987143">
                  <a:extLst>
                    <a:ext uri="{9D8B030D-6E8A-4147-A177-3AD203B41FA5}">
                      <a16:colId xmlns:a16="http://schemas.microsoft.com/office/drawing/2014/main" val="3691200571"/>
                    </a:ext>
                  </a:extLst>
                </a:gridCol>
              </a:tblGrid>
              <a:tr h="268469">
                <a:tc>
                  <a:txBody>
                    <a:bodyPr/>
                    <a:lstStyle/>
                    <a:p>
                      <a:r>
                        <a:rPr lang="it-IT" sz="1200" dirty="0"/>
                        <a:t>0</a:t>
                      </a:r>
                    </a:p>
                  </a:txBody>
                  <a:tcPr/>
                </a:tc>
                <a:tc>
                  <a:txBody>
                    <a:bodyPr/>
                    <a:lstStyle/>
                    <a:p>
                      <a:r>
                        <a:rPr lang="it-IT" sz="1200" dirty="0"/>
                        <a:t>1</a:t>
                      </a:r>
                    </a:p>
                  </a:txBody>
                  <a:tcPr/>
                </a:tc>
                <a:tc>
                  <a:txBody>
                    <a:bodyPr/>
                    <a:lstStyle/>
                    <a:p>
                      <a:r>
                        <a:rPr lang="it-IT" sz="1200" dirty="0"/>
                        <a:t>2</a:t>
                      </a:r>
                    </a:p>
                  </a:txBody>
                  <a:tcPr/>
                </a:tc>
                <a:tc>
                  <a:txBody>
                    <a:bodyPr/>
                    <a:lstStyle/>
                    <a:p>
                      <a:r>
                        <a:rPr lang="it-IT" sz="1200" dirty="0"/>
                        <a:t>3</a:t>
                      </a:r>
                    </a:p>
                  </a:txBody>
                  <a:tcPr/>
                </a:tc>
                <a:tc>
                  <a:txBody>
                    <a:bodyPr/>
                    <a:lstStyle/>
                    <a:p>
                      <a:r>
                        <a:rPr lang="it-IT" sz="1200" dirty="0"/>
                        <a:t>4</a:t>
                      </a:r>
                    </a:p>
                  </a:txBody>
                  <a:tcPr/>
                </a:tc>
                <a:tc>
                  <a:txBody>
                    <a:bodyPr/>
                    <a:lstStyle/>
                    <a:p>
                      <a:r>
                        <a:rPr lang="it-IT" sz="1200" dirty="0"/>
                        <a:t>5</a:t>
                      </a:r>
                    </a:p>
                  </a:txBody>
                  <a:tcPr/>
                </a:tc>
                <a:extLst>
                  <a:ext uri="{0D108BD9-81ED-4DB2-BD59-A6C34878D82A}">
                    <a16:rowId xmlns:a16="http://schemas.microsoft.com/office/drawing/2014/main" val="564096446"/>
                  </a:ext>
                </a:extLst>
              </a:tr>
            </a:tbl>
          </a:graphicData>
        </a:graphic>
      </p:graphicFrame>
      <p:cxnSp>
        <p:nvCxnSpPr>
          <p:cNvPr id="34" name="Connettore 2 33">
            <a:extLst>
              <a:ext uri="{FF2B5EF4-FFF2-40B4-BE49-F238E27FC236}">
                <a16:creationId xmlns:a16="http://schemas.microsoft.com/office/drawing/2014/main" id="{98E0BB64-45B1-434D-8A33-EE21CAEF3410}"/>
              </a:ext>
            </a:extLst>
          </p:cNvPr>
          <p:cNvCxnSpPr>
            <a:endCxn id="10" idx="1"/>
          </p:cNvCxnSpPr>
          <p:nvPr/>
        </p:nvCxnSpPr>
        <p:spPr>
          <a:xfrm flipV="1">
            <a:off x="2432290" y="3849076"/>
            <a:ext cx="2876305" cy="3953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ttore 2 34">
            <a:extLst>
              <a:ext uri="{FF2B5EF4-FFF2-40B4-BE49-F238E27FC236}">
                <a16:creationId xmlns:a16="http://schemas.microsoft.com/office/drawing/2014/main" id="{491D11CF-EAA0-45A9-96D3-AB6808DB6ACE}"/>
              </a:ext>
            </a:extLst>
          </p:cNvPr>
          <p:cNvCxnSpPr>
            <a:cxnSpLocks/>
            <a:endCxn id="13" idx="1"/>
          </p:cNvCxnSpPr>
          <p:nvPr/>
        </p:nvCxnSpPr>
        <p:spPr>
          <a:xfrm flipV="1">
            <a:off x="2409916" y="4380232"/>
            <a:ext cx="2898679" cy="2023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ttore 2 37">
            <a:extLst>
              <a:ext uri="{FF2B5EF4-FFF2-40B4-BE49-F238E27FC236}">
                <a16:creationId xmlns:a16="http://schemas.microsoft.com/office/drawing/2014/main" id="{0BB69549-A254-4780-BCF1-1A717F1441FB}"/>
              </a:ext>
            </a:extLst>
          </p:cNvPr>
          <p:cNvCxnSpPr>
            <a:cxnSpLocks/>
            <a:stCxn id="8" idx="3"/>
            <a:endCxn id="14" idx="1"/>
          </p:cNvCxnSpPr>
          <p:nvPr/>
        </p:nvCxnSpPr>
        <p:spPr>
          <a:xfrm flipV="1">
            <a:off x="2432290" y="4941287"/>
            <a:ext cx="2894490" cy="51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Connettore 2 40">
            <a:extLst>
              <a:ext uri="{FF2B5EF4-FFF2-40B4-BE49-F238E27FC236}">
                <a16:creationId xmlns:a16="http://schemas.microsoft.com/office/drawing/2014/main" id="{E7E09A14-FB4E-4FF0-ADCF-3FA4244A4340}"/>
              </a:ext>
            </a:extLst>
          </p:cNvPr>
          <p:cNvCxnSpPr>
            <a:cxnSpLocks/>
            <a:endCxn id="15" idx="1"/>
          </p:cNvCxnSpPr>
          <p:nvPr/>
        </p:nvCxnSpPr>
        <p:spPr>
          <a:xfrm>
            <a:off x="2432290" y="5351841"/>
            <a:ext cx="2894490" cy="165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nettore 2 43">
            <a:extLst>
              <a:ext uri="{FF2B5EF4-FFF2-40B4-BE49-F238E27FC236}">
                <a16:creationId xmlns:a16="http://schemas.microsoft.com/office/drawing/2014/main" id="{4C198EA1-FAE6-454E-8BC4-C60BD8897EB5}"/>
              </a:ext>
            </a:extLst>
          </p:cNvPr>
          <p:cNvCxnSpPr>
            <a:cxnSpLocks/>
            <a:endCxn id="16" idx="1"/>
          </p:cNvCxnSpPr>
          <p:nvPr/>
        </p:nvCxnSpPr>
        <p:spPr>
          <a:xfrm>
            <a:off x="2374084" y="5745507"/>
            <a:ext cx="2940105" cy="388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3180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A3218A-DE2D-4D6C-BA77-69812F79414B}"/>
              </a:ext>
            </a:extLst>
          </p:cNvPr>
          <p:cNvSpPr>
            <a:spLocks noGrp="1"/>
          </p:cNvSpPr>
          <p:nvPr>
            <p:ph type="title"/>
          </p:nvPr>
        </p:nvSpPr>
        <p:spPr/>
        <p:txBody>
          <a:bodyPr/>
          <a:lstStyle/>
          <a:p>
            <a:r>
              <a:rPr lang="it-IT" dirty="0"/>
              <a:t>Accedere agli elementi di una matrice</a:t>
            </a:r>
          </a:p>
        </p:txBody>
      </p:sp>
      <p:sp>
        <p:nvSpPr>
          <p:cNvPr id="3" name="Segnaposto contenuto 2">
            <a:extLst>
              <a:ext uri="{FF2B5EF4-FFF2-40B4-BE49-F238E27FC236}">
                <a16:creationId xmlns:a16="http://schemas.microsoft.com/office/drawing/2014/main" id="{C8A546CD-9E87-4D4F-A9D3-B7F5169AB5A3}"/>
              </a:ext>
            </a:extLst>
          </p:cNvPr>
          <p:cNvSpPr>
            <a:spLocks noGrp="1"/>
          </p:cNvSpPr>
          <p:nvPr>
            <p:ph idx="1"/>
          </p:nvPr>
        </p:nvSpPr>
        <p:spPr/>
        <p:txBody>
          <a:bodyPr/>
          <a:lstStyle/>
          <a:p>
            <a:r>
              <a:rPr lang="it-IT" dirty="0"/>
              <a:t>Si accede ad ogni elemento tramite due indici (riga e colonna)</a:t>
            </a:r>
          </a:p>
          <a:p>
            <a:pPr marL="457200" lvl="1" indent="0">
              <a:buNone/>
            </a:pPr>
            <a:r>
              <a:rPr lang="it-IT" dirty="0">
                <a:latin typeface="Courier New" panose="02070309020205020404" pitchFamily="49" charset="0"/>
                <a:cs typeface="Courier New" panose="02070309020205020404" pitchFamily="49" charset="0"/>
              </a:rPr>
              <a:t>&gt;&gt;&gt; </a:t>
            </a:r>
            <a:r>
              <a:rPr lang="it-IT" dirty="0" err="1">
                <a:latin typeface="Courier New" panose="02070309020205020404" pitchFamily="49" charset="0"/>
                <a:cs typeface="Courier New" panose="02070309020205020404" pitchFamily="49" charset="0"/>
              </a:rPr>
              <a:t>print</a:t>
            </a:r>
            <a:r>
              <a:rPr lang="it-IT" dirty="0">
                <a:latin typeface="Courier New" panose="02070309020205020404" pitchFamily="49" charset="0"/>
                <a:cs typeface="Courier New" panose="02070309020205020404" pitchFamily="49" charset="0"/>
              </a:rPr>
              <a:t>(orario[1][3])</a:t>
            </a:r>
            <a:r>
              <a:rPr lang="it-IT" dirty="0"/>
              <a:t> </a:t>
            </a:r>
          </a:p>
          <a:p>
            <a:pPr marL="457200" lvl="1" indent="0">
              <a:buNone/>
            </a:pPr>
            <a:endParaRPr lang="it-IT" dirty="0"/>
          </a:p>
          <a:p>
            <a:r>
              <a:rPr lang="it-IT" dirty="0"/>
              <a:t>Per scandire una matrice si usa un ciclo annidato</a:t>
            </a:r>
          </a:p>
          <a:p>
            <a:pPr lvl="1"/>
            <a:endParaRPr lang="it-IT" dirty="0"/>
          </a:p>
          <a:p>
            <a:pPr marL="457200" lvl="1" indent="0">
              <a:buNone/>
            </a:pPr>
            <a:endParaRPr lang="it-IT" dirty="0">
              <a:latin typeface="Courier New" panose="02070309020205020404" pitchFamily="49" charset="0"/>
              <a:cs typeface="Courier New" panose="02070309020205020404" pitchFamily="49" charset="0"/>
            </a:endParaRPr>
          </a:p>
        </p:txBody>
      </p:sp>
      <p:sp>
        <p:nvSpPr>
          <p:cNvPr id="4" name="CasellaDiTesto 3">
            <a:extLst>
              <a:ext uri="{FF2B5EF4-FFF2-40B4-BE49-F238E27FC236}">
                <a16:creationId xmlns:a16="http://schemas.microsoft.com/office/drawing/2014/main" id="{8FE2F1E7-CF2F-4DD2-83E3-DA6F47076F35}"/>
              </a:ext>
            </a:extLst>
          </p:cNvPr>
          <p:cNvSpPr txBox="1"/>
          <p:nvPr/>
        </p:nvSpPr>
        <p:spPr>
          <a:xfrm>
            <a:off x="1342239" y="2759979"/>
            <a:ext cx="2411835"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it-IT" dirty="0"/>
              <a:t>Inglese</a:t>
            </a:r>
          </a:p>
        </p:txBody>
      </p:sp>
      <p:sp>
        <p:nvSpPr>
          <p:cNvPr id="6" name="CasellaDiTesto 5">
            <a:extLst>
              <a:ext uri="{FF2B5EF4-FFF2-40B4-BE49-F238E27FC236}">
                <a16:creationId xmlns:a16="http://schemas.microsoft.com/office/drawing/2014/main" id="{191ABC47-8F8A-4B45-863C-58B4618C8721}"/>
              </a:ext>
            </a:extLst>
          </p:cNvPr>
          <p:cNvSpPr txBox="1"/>
          <p:nvPr/>
        </p:nvSpPr>
        <p:spPr>
          <a:xfrm>
            <a:off x="1342239" y="3728690"/>
            <a:ext cx="6096698" cy="1200329"/>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it-IT" dirty="0">
                <a:latin typeface="Courier New" panose="02070309020205020404" pitchFamily="49" charset="0"/>
                <a:cs typeface="Courier New" panose="02070309020205020404" pitchFamily="49" charset="0"/>
              </a:rPr>
              <a:t>for i in range(5):</a:t>
            </a:r>
          </a:p>
          <a:p>
            <a:r>
              <a:rPr lang="it-IT" dirty="0">
                <a:latin typeface="Courier New" panose="02070309020205020404" pitchFamily="49" charset="0"/>
                <a:cs typeface="Courier New" panose="02070309020205020404" pitchFamily="49" charset="0"/>
              </a:rPr>
              <a:t>    for j in range(6):</a:t>
            </a:r>
          </a:p>
          <a:p>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print</a:t>
            </a:r>
            <a:r>
              <a:rPr lang="it-IT" dirty="0">
                <a:latin typeface="Courier New" panose="02070309020205020404" pitchFamily="49" charset="0"/>
                <a:cs typeface="Courier New" panose="02070309020205020404" pitchFamily="49" charset="0"/>
              </a:rPr>
              <a:t>(orario[i][j],end=' ‘)</a:t>
            </a:r>
          </a:p>
          <a:p>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print</a:t>
            </a:r>
            <a:r>
              <a:rPr lang="it-IT" dirty="0">
                <a:latin typeface="Courier New" panose="02070309020205020404" pitchFamily="49" charset="0"/>
                <a:cs typeface="Courier New" panose="02070309020205020404" pitchFamily="49" charset="0"/>
              </a:rPr>
              <a:t>()</a:t>
            </a:r>
          </a:p>
        </p:txBody>
      </p:sp>
      <p:sp>
        <p:nvSpPr>
          <p:cNvPr id="8" name="CasellaDiTesto 7">
            <a:extLst>
              <a:ext uri="{FF2B5EF4-FFF2-40B4-BE49-F238E27FC236}">
                <a16:creationId xmlns:a16="http://schemas.microsoft.com/office/drawing/2014/main" id="{610B5FE6-6F83-4796-A846-45D4B338BD0A}"/>
              </a:ext>
            </a:extLst>
          </p:cNvPr>
          <p:cNvSpPr txBox="1"/>
          <p:nvPr/>
        </p:nvSpPr>
        <p:spPr>
          <a:xfrm>
            <a:off x="1342239" y="5045446"/>
            <a:ext cx="6096698" cy="1477328"/>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it-IT" dirty="0"/>
              <a:t>Italiano Arte Matematica Italiano Tecnologia Storia </a:t>
            </a:r>
          </a:p>
          <a:p>
            <a:r>
              <a:rPr lang="it-IT" dirty="0"/>
              <a:t>Matematica Italiano Matematica Inglese Geografia Storia </a:t>
            </a:r>
          </a:p>
          <a:p>
            <a:r>
              <a:rPr lang="it-IT" dirty="0"/>
              <a:t>Storia Italiano Ed. Fisica Italiano Musica Matematica </a:t>
            </a:r>
          </a:p>
          <a:p>
            <a:r>
              <a:rPr lang="it-IT" dirty="0"/>
              <a:t>Geografia Musica Ed. Fisica Matematica Italiano Arte </a:t>
            </a:r>
          </a:p>
          <a:p>
            <a:r>
              <a:rPr lang="it-IT" dirty="0"/>
              <a:t>Inglese </a:t>
            </a:r>
            <a:r>
              <a:rPr lang="it-IT" dirty="0" err="1"/>
              <a:t>Inglese</a:t>
            </a:r>
            <a:r>
              <a:rPr lang="it-IT" dirty="0"/>
              <a:t> Tecnologia Matematica Inglese Italiano</a:t>
            </a:r>
          </a:p>
        </p:txBody>
      </p:sp>
    </p:spTree>
    <p:extLst>
      <p:ext uri="{BB962C8B-B14F-4D97-AF65-F5344CB8AC3E}">
        <p14:creationId xmlns:p14="http://schemas.microsoft.com/office/powerpoint/2010/main" val="2597899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770A29-0797-4993-B66C-AB0A5515A7EA}"/>
              </a:ext>
            </a:extLst>
          </p:cNvPr>
          <p:cNvSpPr>
            <a:spLocks noGrp="1"/>
          </p:cNvSpPr>
          <p:nvPr>
            <p:ph type="title"/>
          </p:nvPr>
        </p:nvSpPr>
        <p:spPr/>
        <p:txBody>
          <a:bodyPr/>
          <a:lstStyle/>
          <a:p>
            <a:r>
              <a:rPr lang="it-IT" dirty="0"/>
              <a:t>Creazione di una tabella di dimensione M*N</a:t>
            </a:r>
          </a:p>
        </p:txBody>
      </p:sp>
      <p:sp>
        <p:nvSpPr>
          <p:cNvPr id="3" name="Segnaposto contenuto 2">
            <a:extLst>
              <a:ext uri="{FF2B5EF4-FFF2-40B4-BE49-F238E27FC236}">
                <a16:creationId xmlns:a16="http://schemas.microsoft.com/office/drawing/2014/main" id="{6EFBFB00-F960-44D6-8937-01BBD564EAA3}"/>
              </a:ext>
            </a:extLst>
          </p:cNvPr>
          <p:cNvSpPr>
            <a:spLocks noGrp="1"/>
          </p:cNvSpPr>
          <p:nvPr>
            <p:ph idx="1"/>
          </p:nvPr>
        </p:nvSpPr>
        <p:spPr/>
        <p:txBody>
          <a:bodyPr/>
          <a:lstStyle/>
          <a:p>
            <a:pPr marL="0" indent="0">
              <a:buNone/>
            </a:pPr>
            <a:r>
              <a:rPr lang="it-IT" dirty="0"/>
              <a:t>Per creare una tabella con M righe e N colonne di valori interi pari a 0</a:t>
            </a:r>
          </a:p>
          <a:p>
            <a:endParaRPr lang="it-IT" dirty="0"/>
          </a:p>
        </p:txBody>
      </p:sp>
      <p:sp>
        <p:nvSpPr>
          <p:cNvPr id="11" name="CasellaDiTesto 10">
            <a:extLst>
              <a:ext uri="{FF2B5EF4-FFF2-40B4-BE49-F238E27FC236}">
                <a16:creationId xmlns:a16="http://schemas.microsoft.com/office/drawing/2014/main" id="{EDB428AC-F168-4780-ABA5-D3DAACA08F67}"/>
              </a:ext>
            </a:extLst>
          </p:cNvPr>
          <p:cNvSpPr txBox="1"/>
          <p:nvPr/>
        </p:nvSpPr>
        <p:spPr>
          <a:xfrm>
            <a:off x="2364647" y="3161251"/>
            <a:ext cx="6096698" cy="1754326"/>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dirty="0">
                <a:latin typeface="Courier New" panose="02070309020205020404" pitchFamily="49" charset="0"/>
                <a:cs typeface="Courier New" panose="02070309020205020404" pitchFamily="49" charset="0"/>
              </a:rPr>
              <a:t>M=3</a:t>
            </a:r>
          </a:p>
          <a:p>
            <a:r>
              <a:rPr lang="en-US" dirty="0">
                <a:latin typeface="Courier New" panose="02070309020205020404" pitchFamily="49" charset="0"/>
                <a:cs typeface="Courier New" panose="02070309020205020404" pitchFamily="49" charset="0"/>
              </a:rPr>
              <a:t>N=4</a:t>
            </a:r>
          </a:p>
          <a:p>
            <a:r>
              <a:rPr lang="en-US" dirty="0" err="1">
                <a:latin typeface="Courier New" panose="02070309020205020404" pitchFamily="49" charset="0"/>
                <a:cs typeface="Courier New" panose="02070309020205020404" pitchFamily="49" charset="0"/>
              </a:rPr>
              <a:t>matrice</a:t>
            </a:r>
            <a:r>
              <a:rPr lang="en-US" dirty="0">
                <a:latin typeface="Courier New" panose="02070309020205020404" pitchFamily="49" charset="0"/>
                <a:cs typeface="Courier New" panose="02070309020205020404" pitchFamily="49" charset="0"/>
              </a:rPr>
              <a:t>=[]</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for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in range(M):</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matrice.append</a:t>
            </a:r>
            <a:r>
              <a:rPr lang="en-US" dirty="0">
                <a:latin typeface="Courier New" panose="02070309020205020404" pitchFamily="49" charset="0"/>
                <a:cs typeface="Courier New" panose="02070309020205020404" pitchFamily="49" charset="0"/>
              </a:rPr>
              <a:t>([0]*N)</a:t>
            </a:r>
          </a:p>
        </p:txBody>
      </p:sp>
      <p:sp>
        <p:nvSpPr>
          <p:cNvPr id="12" name="Fumetto: rettangolo con angoli arrotondati 11">
            <a:extLst>
              <a:ext uri="{FF2B5EF4-FFF2-40B4-BE49-F238E27FC236}">
                <a16:creationId xmlns:a16="http://schemas.microsoft.com/office/drawing/2014/main" id="{DF577383-30F3-4277-A514-411C0226BF06}"/>
              </a:ext>
            </a:extLst>
          </p:cNvPr>
          <p:cNvSpPr/>
          <p:nvPr/>
        </p:nvSpPr>
        <p:spPr>
          <a:xfrm>
            <a:off x="7457813" y="2361501"/>
            <a:ext cx="3238150" cy="1067499"/>
          </a:xfrm>
          <a:prstGeom prst="wedgeRoundRectCallout">
            <a:avLst>
              <a:gd name="adj1" fmla="val -126765"/>
              <a:gd name="adj2" fmla="val 8110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Si crea una lista vuota</a:t>
            </a:r>
          </a:p>
        </p:txBody>
      </p:sp>
      <p:sp>
        <p:nvSpPr>
          <p:cNvPr id="13" name="Fumetto: rettangolo con angoli arrotondati 12">
            <a:extLst>
              <a:ext uri="{FF2B5EF4-FFF2-40B4-BE49-F238E27FC236}">
                <a16:creationId xmlns:a16="http://schemas.microsoft.com/office/drawing/2014/main" id="{51416C92-7816-4AB7-83A1-9F95E4F6D55E}"/>
              </a:ext>
            </a:extLst>
          </p:cNvPr>
          <p:cNvSpPr/>
          <p:nvPr/>
        </p:nvSpPr>
        <p:spPr>
          <a:xfrm>
            <a:off x="7727659" y="3696749"/>
            <a:ext cx="3454866" cy="1067499"/>
          </a:xfrm>
          <a:prstGeom prst="wedgeRoundRectCallout">
            <a:avLst>
              <a:gd name="adj1" fmla="val -109408"/>
              <a:gd name="adj2" fmla="val 1509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Si inseriscono nella lista M righe</a:t>
            </a:r>
          </a:p>
        </p:txBody>
      </p:sp>
      <p:sp>
        <p:nvSpPr>
          <p:cNvPr id="14" name="Fumetto: rettangolo con angoli arrotondati 13">
            <a:extLst>
              <a:ext uri="{FF2B5EF4-FFF2-40B4-BE49-F238E27FC236}">
                <a16:creationId xmlns:a16="http://schemas.microsoft.com/office/drawing/2014/main" id="{D13AF6B8-9C17-4079-BB47-2606974D02AD}"/>
              </a:ext>
            </a:extLst>
          </p:cNvPr>
          <p:cNvSpPr/>
          <p:nvPr/>
        </p:nvSpPr>
        <p:spPr>
          <a:xfrm>
            <a:off x="8115650" y="4984812"/>
            <a:ext cx="3238150" cy="1067499"/>
          </a:xfrm>
          <a:prstGeom prst="wedgeRoundRectCallout">
            <a:avLst>
              <a:gd name="adj1" fmla="val -97361"/>
              <a:gd name="adj2" fmla="val -7174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Ogni riga è una lista con N zero</a:t>
            </a:r>
          </a:p>
        </p:txBody>
      </p:sp>
    </p:spTree>
    <p:extLst>
      <p:ext uri="{BB962C8B-B14F-4D97-AF65-F5344CB8AC3E}">
        <p14:creationId xmlns:p14="http://schemas.microsoft.com/office/powerpoint/2010/main" val="343627637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FEDC7A-74D9-4B60-AEB8-0B85A300CBB0}"/>
              </a:ext>
            </a:extLst>
          </p:cNvPr>
          <p:cNvSpPr>
            <a:spLocks noGrp="1"/>
          </p:cNvSpPr>
          <p:nvPr>
            <p:ph type="title"/>
          </p:nvPr>
        </p:nvSpPr>
        <p:spPr/>
        <p:txBody>
          <a:bodyPr/>
          <a:lstStyle/>
          <a:p>
            <a:r>
              <a:rPr lang="it-IT" dirty="0"/>
              <a:t>Esercizio</a:t>
            </a:r>
          </a:p>
        </p:txBody>
      </p:sp>
      <p:sp>
        <p:nvSpPr>
          <p:cNvPr id="3" name="Segnaposto contenuto 2">
            <a:extLst>
              <a:ext uri="{FF2B5EF4-FFF2-40B4-BE49-F238E27FC236}">
                <a16:creationId xmlns:a16="http://schemas.microsoft.com/office/drawing/2014/main" id="{FFE7D4C2-39A5-4BF1-8E19-19717A8A2055}"/>
              </a:ext>
            </a:extLst>
          </p:cNvPr>
          <p:cNvSpPr>
            <a:spLocks noGrp="1"/>
          </p:cNvSpPr>
          <p:nvPr>
            <p:ph idx="1"/>
          </p:nvPr>
        </p:nvSpPr>
        <p:spPr/>
        <p:txBody>
          <a:bodyPr/>
          <a:lstStyle/>
          <a:p>
            <a:r>
              <a:rPr lang="it-IT" dirty="0"/>
              <a:t>Stampare le lezioni del giovedì</a:t>
            </a:r>
          </a:p>
          <a:p>
            <a:pPr lvl="1"/>
            <a:endParaRPr lang="it-IT" dirty="0"/>
          </a:p>
        </p:txBody>
      </p:sp>
      <p:sp>
        <p:nvSpPr>
          <p:cNvPr id="6" name="Segnaposto contenuto 2">
            <a:extLst>
              <a:ext uri="{FF2B5EF4-FFF2-40B4-BE49-F238E27FC236}">
                <a16:creationId xmlns:a16="http://schemas.microsoft.com/office/drawing/2014/main" id="{917CBE89-88B8-4AD3-A181-FFCF6576CA83}"/>
              </a:ext>
            </a:extLst>
          </p:cNvPr>
          <p:cNvSpPr txBox="1">
            <a:spLocks/>
          </p:cNvSpPr>
          <p:nvPr/>
        </p:nvSpPr>
        <p:spPr>
          <a:xfrm>
            <a:off x="580238" y="2475772"/>
            <a:ext cx="11291582" cy="3467828"/>
          </a:xfrm>
          <a:prstGeom prst="rect">
            <a:avLst/>
          </a:prstGeom>
        </p:spPr>
        <p:style>
          <a:lnRef idx="1">
            <a:schemeClr val="accent4"/>
          </a:lnRef>
          <a:fillRef idx="2">
            <a:schemeClr val="accent4"/>
          </a:fillRef>
          <a:effectRef idx="1">
            <a:schemeClr val="accent4"/>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nSpc>
                <a:spcPct val="100000"/>
              </a:lnSpc>
              <a:spcBef>
                <a:spcPts val="0"/>
              </a:spcBef>
              <a:buFont typeface="Arial" panose="020B0604020202020204" pitchFamily="34" charset="0"/>
              <a:buNone/>
            </a:pPr>
            <a:r>
              <a:rPr lang="it-IT" sz="1800" dirty="0">
                <a:latin typeface="Courier New" panose="02070309020205020404" pitchFamily="49" charset="0"/>
                <a:cs typeface="Courier New" panose="02070309020205020404" pitchFamily="49" charset="0"/>
              </a:rPr>
              <a:t>orario=[</a:t>
            </a:r>
          </a:p>
          <a:p>
            <a:pPr marL="0" indent="0">
              <a:lnSpc>
                <a:spcPct val="100000"/>
              </a:lnSpc>
              <a:spcBef>
                <a:spcPts val="0"/>
              </a:spcBef>
              <a:buFont typeface="Arial" panose="020B0604020202020204" pitchFamily="34" charset="0"/>
              <a:buNone/>
            </a:pPr>
            <a:r>
              <a:rPr lang="it-IT" sz="1800" dirty="0">
                <a:latin typeface="Courier New" panose="02070309020205020404" pitchFamily="49" charset="0"/>
                <a:cs typeface="Courier New" panose="02070309020205020404" pitchFamily="49" charset="0"/>
              </a:rPr>
              <a:t>	["Italiano", "Arte", "</a:t>
            </a:r>
            <a:r>
              <a:rPr lang="it-IT" sz="1800" dirty="0" err="1">
                <a:latin typeface="Courier New" panose="02070309020205020404" pitchFamily="49" charset="0"/>
                <a:cs typeface="Courier New" panose="02070309020205020404" pitchFamily="49" charset="0"/>
              </a:rPr>
              <a:t>Matematica","Italiano</a:t>
            </a:r>
            <a:r>
              <a:rPr lang="it-IT" sz="1800" dirty="0">
                <a:latin typeface="Courier New" panose="02070309020205020404" pitchFamily="49" charset="0"/>
                <a:cs typeface="Courier New" panose="02070309020205020404" pitchFamily="49" charset="0"/>
              </a:rPr>
              <a:t>", "Tecnologia", "Storia"],</a:t>
            </a:r>
          </a:p>
          <a:p>
            <a:pPr marL="0" indent="0">
              <a:lnSpc>
                <a:spcPct val="100000"/>
              </a:lnSpc>
              <a:spcBef>
                <a:spcPts val="0"/>
              </a:spcBef>
              <a:buFont typeface="Arial" panose="020B0604020202020204" pitchFamily="34" charset="0"/>
              <a:buNone/>
            </a:pPr>
            <a:r>
              <a:rPr lang="it-IT" sz="1800" dirty="0">
                <a:latin typeface="Courier New" panose="02070309020205020404" pitchFamily="49" charset="0"/>
                <a:cs typeface="Courier New" panose="02070309020205020404" pitchFamily="49" charset="0"/>
              </a:rPr>
              <a:t>	["Matematica", "Italiano", "</a:t>
            </a:r>
            <a:r>
              <a:rPr lang="it-IT" sz="1800" dirty="0" err="1">
                <a:latin typeface="Courier New" panose="02070309020205020404" pitchFamily="49" charset="0"/>
                <a:cs typeface="Courier New" panose="02070309020205020404" pitchFamily="49" charset="0"/>
              </a:rPr>
              <a:t>Matematica","Inglese</a:t>
            </a:r>
            <a:r>
              <a:rPr lang="it-IT" sz="1800" dirty="0">
                <a:latin typeface="Courier New" panose="02070309020205020404" pitchFamily="49" charset="0"/>
                <a:cs typeface="Courier New" panose="02070309020205020404" pitchFamily="49" charset="0"/>
              </a:rPr>
              <a:t>", "Geografia", "Storia"],</a:t>
            </a:r>
          </a:p>
          <a:p>
            <a:pPr marL="0" indent="0">
              <a:lnSpc>
                <a:spcPct val="100000"/>
              </a:lnSpc>
              <a:spcBef>
                <a:spcPts val="0"/>
              </a:spcBef>
              <a:buFont typeface="Arial" panose="020B0604020202020204" pitchFamily="34" charset="0"/>
              <a:buNone/>
            </a:pPr>
            <a:r>
              <a:rPr lang="it-IT" sz="1800" dirty="0">
                <a:latin typeface="Courier New" panose="02070309020205020404" pitchFamily="49" charset="0"/>
                <a:cs typeface="Courier New" panose="02070309020205020404" pitchFamily="49" charset="0"/>
              </a:rPr>
              <a:t>	["Storia", "Italiano", "Ed. </a:t>
            </a:r>
            <a:r>
              <a:rPr lang="it-IT" sz="1800" dirty="0" err="1">
                <a:latin typeface="Courier New" panose="02070309020205020404" pitchFamily="49" charset="0"/>
                <a:cs typeface="Courier New" panose="02070309020205020404" pitchFamily="49" charset="0"/>
              </a:rPr>
              <a:t>Fisica","Italiano</a:t>
            </a:r>
            <a:r>
              <a:rPr lang="it-IT" sz="1800" dirty="0">
                <a:latin typeface="Courier New" panose="02070309020205020404" pitchFamily="49" charset="0"/>
                <a:cs typeface="Courier New" panose="02070309020205020404" pitchFamily="49" charset="0"/>
              </a:rPr>
              <a:t>", "Musica", "Matematica"],</a:t>
            </a:r>
          </a:p>
          <a:p>
            <a:pPr marL="0" indent="0">
              <a:lnSpc>
                <a:spcPct val="100000"/>
              </a:lnSpc>
              <a:spcBef>
                <a:spcPts val="0"/>
              </a:spcBef>
              <a:buFont typeface="Arial" panose="020B0604020202020204" pitchFamily="34" charset="0"/>
              <a:buNone/>
            </a:pPr>
            <a:r>
              <a:rPr lang="it-IT" sz="1800" dirty="0">
                <a:latin typeface="Courier New" panose="02070309020205020404" pitchFamily="49" charset="0"/>
                <a:cs typeface="Courier New" panose="02070309020205020404" pitchFamily="49" charset="0"/>
              </a:rPr>
              <a:t>	["Geografia", "Musica", "Ed. </a:t>
            </a:r>
            <a:r>
              <a:rPr lang="it-IT" sz="1800" dirty="0" err="1">
                <a:latin typeface="Courier New" panose="02070309020205020404" pitchFamily="49" charset="0"/>
                <a:cs typeface="Courier New" panose="02070309020205020404" pitchFamily="49" charset="0"/>
              </a:rPr>
              <a:t>Fisica","Matematica</a:t>
            </a:r>
            <a:r>
              <a:rPr lang="it-IT" sz="1800" dirty="0">
                <a:latin typeface="Courier New" panose="02070309020205020404" pitchFamily="49" charset="0"/>
                <a:cs typeface="Courier New" panose="02070309020205020404" pitchFamily="49" charset="0"/>
              </a:rPr>
              <a:t>", "Italiano", "Arte"],</a:t>
            </a:r>
          </a:p>
          <a:p>
            <a:pPr marL="0" indent="0">
              <a:lnSpc>
                <a:spcPct val="100000"/>
              </a:lnSpc>
              <a:spcBef>
                <a:spcPts val="0"/>
              </a:spcBef>
              <a:buFont typeface="Arial" panose="020B0604020202020204" pitchFamily="34" charset="0"/>
              <a:buNone/>
            </a:pPr>
            <a:r>
              <a:rPr lang="it-IT" sz="1800" dirty="0">
                <a:latin typeface="Courier New" panose="02070309020205020404" pitchFamily="49" charset="0"/>
                <a:cs typeface="Courier New" panose="02070309020205020404" pitchFamily="49" charset="0"/>
              </a:rPr>
              <a:t>	["Inglese", "Inglese", "</a:t>
            </a:r>
            <a:r>
              <a:rPr lang="it-IT" sz="1800" dirty="0" err="1">
                <a:latin typeface="Courier New" panose="02070309020205020404" pitchFamily="49" charset="0"/>
                <a:cs typeface="Courier New" panose="02070309020205020404" pitchFamily="49" charset="0"/>
              </a:rPr>
              <a:t>Tecnologia","Matematica</a:t>
            </a:r>
            <a:r>
              <a:rPr lang="it-IT" sz="1800" dirty="0">
                <a:latin typeface="Courier New" panose="02070309020205020404" pitchFamily="49" charset="0"/>
                <a:cs typeface="Courier New" panose="02070309020205020404" pitchFamily="49" charset="0"/>
              </a:rPr>
              <a:t>", "Inglese", "Italiano"]</a:t>
            </a:r>
          </a:p>
          <a:p>
            <a:pPr marL="0" indent="0">
              <a:lnSpc>
                <a:spcPct val="100000"/>
              </a:lnSpc>
              <a:spcBef>
                <a:spcPts val="0"/>
              </a:spcBef>
              <a:buFont typeface="Arial" panose="020B0604020202020204" pitchFamily="34" charset="0"/>
              <a:buNone/>
            </a:pPr>
            <a:r>
              <a:rPr lang="it-IT" sz="1800" dirty="0">
                <a:latin typeface="Courier New" panose="02070309020205020404" pitchFamily="49" charset="0"/>
                <a:cs typeface="Courier New" panose="02070309020205020404" pitchFamily="49" charset="0"/>
              </a:rPr>
              <a:t>	]</a:t>
            </a:r>
          </a:p>
          <a:p>
            <a:pPr marL="0" indent="0">
              <a:lnSpc>
                <a:spcPct val="100000"/>
              </a:lnSpc>
              <a:spcBef>
                <a:spcPts val="0"/>
              </a:spcBef>
              <a:buFont typeface="Arial" panose="020B0604020202020204" pitchFamily="34" charset="0"/>
              <a:buNone/>
            </a:pPr>
            <a:endParaRPr lang="it-IT" sz="1800" dirty="0">
              <a:latin typeface="Courier New" panose="02070309020205020404" pitchFamily="49" charset="0"/>
              <a:cs typeface="Courier New" panose="02070309020205020404" pitchFamily="49" charset="0"/>
            </a:endParaRPr>
          </a:p>
          <a:p>
            <a:pPr marL="0" indent="0">
              <a:lnSpc>
                <a:spcPct val="100000"/>
              </a:lnSpc>
              <a:spcBef>
                <a:spcPts val="0"/>
              </a:spcBef>
              <a:buFont typeface="Arial" panose="020B0604020202020204" pitchFamily="34" charset="0"/>
              <a:buNone/>
            </a:pPr>
            <a:r>
              <a:rPr lang="it-IT" sz="1800" dirty="0">
                <a:latin typeface="Courier New" panose="02070309020205020404" pitchFamily="49" charset="0"/>
                <a:cs typeface="Courier New" panose="02070309020205020404" pitchFamily="49" charset="0"/>
              </a:rPr>
              <a:t>for i in range(5):</a:t>
            </a:r>
          </a:p>
          <a:p>
            <a:pPr marL="0" indent="0">
              <a:lnSpc>
                <a:spcPct val="100000"/>
              </a:lnSpc>
              <a:spcBef>
                <a:spcPts val="0"/>
              </a:spcBef>
              <a:buFont typeface="Arial" panose="020B0604020202020204" pitchFamily="34" charset="0"/>
              <a:buNone/>
            </a:pPr>
            <a:r>
              <a:rPr lang="it-IT" sz="1800" dirty="0">
                <a:latin typeface="Courier New" panose="02070309020205020404" pitchFamily="49" charset="0"/>
                <a:cs typeface="Courier New" panose="02070309020205020404" pitchFamily="49" charset="0"/>
              </a:rPr>
              <a:t>   </a:t>
            </a:r>
            <a:r>
              <a:rPr lang="it-IT" sz="1800" dirty="0" err="1">
                <a:latin typeface="Courier New" panose="02070309020205020404" pitchFamily="49" charset="0"/>
                <a:cs typeface="Courier New" panose="02070309020205020404" pitchFamily="49" charset="0"/>
              </a:rPr>
              <a:t>print</a:t>
            </a:r>
            <a:r>
              <a:rPr lang="it-IT" sz="1800" dirty="0">
                <a:latin typeface="Courier New" panose="02070309020205020404" pitchFamily="49" charset="0"/>
                <a:cs typeface="Courier New" panose="02070309020205020404" pitchFamily="49" charset="0"/>
              </a:rPr>
              <a:t>(orario[i][3]) </a:t>
            </a:r>
          </a:p>
          <a:p>
            <a:pPr marL="0" indent="0">
              <a:lnSpc>
                <a:spcPct val="100000"/>
              </a:lnSpc>
              <a:spcBef>
                <a:spcPts val="0"/>
              </a:spcBef>
              <a:buFont typeface="Arial" panose="020B0604020202020204" pitchFamily="34" charset="0"/>
              <a:buNone/>
            </a:pPr>
            <a:endParaRPr lang="it-IT" sz="1800" dirty="0">
              <a:latin typeface="Courier New" panose="02070309020205020404" pitchFamily="49" charset="0"/>
              <a:cs typeface="Courier New" panose="02070309020205020404" pitchFamily="49" charset="0"/>
            </a:endParaRPr>
          </a:p>
          <a:p>
            <a:pPr marL="0" indent="0">
              <a:lnSpc>
                <a:spcPct val="100000"/>
              </a:lnSpc>
              <a:spcBef>
                <a:spcPts val="0"/>
              </a:spcBef>
              <a:buFont typeface="Arial" panose="020B0604020202020204" pitchFamily="34" charset="0"/>
              <a:buNone/>
            </a:pPr>
            <a:endParaRPr lang="it-IT" sz="1800" dirty="0">
              <a:latin typeface="Courier New" panose="02070309020205020404" pitchFamily="49" charset="0"/>
              <a:cs typeface="Courier New" panose="02070309020205020404" pitchFamily="49" charset="0"/>
            </a:endParaRPr>
          </a:p>
          <a:p>
            <a:pPr marL="0" indent="0">
              <a:buFont typeface="Arial" panose="020B0604020202020204" pitchFamily="34" charset="0"/>
              <a:buNone/>
            </a:pPr>
            <a:endParaRPr lang="it-IT" sz="1800" dirty="0">
              <a:latin typeface="Courier New" panose="02070309020205020404" pitchFamily="49" charset="0"/>
              <a:cs typeface="Courier New" panose="02070309020205020404" pitchFamily="49" charset="0"/>
            </a:endParaRPr>
          </a:p>
        </p:txBody>
      </p:sp>
      <p:sp>
        <p:nvSpPr>
          <p:cNvPr id="8" name="CasellaDiTesto 7">
            <a:extLst>
              <a:ext uri="{FF2B5EF4-FFF2-40B4-BE49-F238E27FC236}">
                <a16:creationId xmlns:a16="http://schemas.microsoft.com/office/drawing/2014/main" id="{2D9A0644-CFFE-462E-A893-DB2D37030537}"/>
              </a:ext>
            </a:extLst>
          </p:cNvPr>
          <p:cNvSpPr txBox="1"/>
          <p:nvPr/>
        </p:nvSpPr>
        <p:spPr>
          <a:xfrm>
            <a:off x="6554949" y="4699635"/>
            <a:ext cx="3226615" cy="1477328"/>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it-IT" dirty="0"/>
              <a:t>Italiano</a:t>
            </a:r>
          </a:p>
          <a:p>
            <a:r>
              <a:rPr lang="it-IT" dirty="0"/>
              <a:t>Inglese</a:t>
            </a:r>
          </a:p>
          <a:p>
            <a:r>
              <a:rPr lang="it-IT" dirty="0"/>
              <a:t>Italiano</a:t>
            </a:r>
          </a:p>
          <a:p>
            <a:r>
              <a:rPr lang="it-IT" dirty="0"/>
              <a:t>Matematica</a:t>
            </a:r>
          </a:p>
          <a:p>
            <a:r>
              <a:rPr lang="it-IT" dirty="0"/>
              <a:t>Matematica</a:t>
            </a:r>
          </a:p>
        </p:txBody>
      </p:sp>
    </p:spTree>
    <p:extLst>
      <p:ext uri="{BB962C8B-B14F-4D97-AF65-F5344CB8AC3E}">
        <p14:creationId xmlns:p14="http://schemas.microsoft.com/office/powerpoint/2010/main" val="420262802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10359D7-AE30-45BC-B60E-2994D36666EA}"/>
              </a:ext>
            </a:extLst>
          </p:cNvPr>
          <p:cNvSpPr>
            <a:spLocks noGrp="1"/>
          </p:cNvSpPr>
          <p:nvPr>
            <p:ph type="title"/>
          </p:nvPr>
        </p:nvSpPr>
        <p:spPr/>
        <p:txBody>
          <a:bodyPr/>
          <a:lstStyle/>
          <a:p>
            <a:r>
              <a:rPr lang="it-IT" dirty="0"/>
              <a:t>Esercizio</a:t>
            </a:r>
          </a:p>
        </p:txBody>
      </p:sp>
      <p:sp>
        <p:nvSpPr>
          <p:cNvPr id="3" name="Segnaposto contenuto 2">
            <a:extLst>
              <a:ext uri="{FF2B5EF4-FFF2-40B4-BE49-F238E27FC236}">
                <a16:creationId xmlns:a16="http://schemas.microsoft.com/office/drawing/2014/main" id="{27FEAB24-5570-40D0-A89D-B7FBF4251A51}"/>
              </a:ext>
            </a:extLst>
          </p:cNvPr>
          <p:cNvSpPr>
            <a:spLocks noGrp="1"/>
          </p:cNvSpPr>
          <p:nvPr>
            <p:ph idx="1"/>
          </p:nvPr>
        </p:nvSpPr>
        <p:spPr/>
        <p:txBody>
          <a:bodyPr/>
          <a:lstStyle/>
          <a:p>
            <a:r>
              <a:rPr lang="it-IT" dirty="0"/>
              <a:t>Data una matrice di interi di N righe e N colonne verificare se si tratta di una matrice diagonale.</a:t>
            </a:r>
          </a:p>
          <a:p>
            <a:pPr marL="0" indent="0" algn="ctr">
              <a:buNone/>
            </a:pPr>
            <a:r>
              <a:rPr lang="it-IT" dirty="0">
                <a:solidFill>
                  <a:schemeClr val="accent2">
                    <a:lumMod val="75000"/>
                  </a:schemeClr>
                </a:solidFill>
              </a:rPr>
              <a:t>una matrice diagonale è una matrice quadrata in cui solamente i valori della diagonale principale possono essere diversi da 0</a:t>
            </a:r>
          </a:p>
        </p:txBody>
      </p:sp>
      <p:graphicFrame>
        <p:nvGraphicFramePr>
          <p:cNvPr id="4" name="Tabella 4">
            <a:extLst>
              <a:ext uri="{FF2B5EF4-FFF2-40B4-BE49-F238E27FC236}">
                <a16:creationId xmlns:a16="http://schemas.microsoft.com/office/drawing/2014/main" id="{F99A4A2E-93B0-4246-B3BE-7D6AEA47B8C8}"/>
              </a:ext>
            </a:extLst>
          </p:cNvPr>
          <p:cNvGraphicFramePr>
            <a:graphicFrameLocks noGrp="1"/>
          </p:cNvGraphicFramePr>
          <p:nvPr>
            <p:extLst>
              <p:ext uri="{D42A27DB-BD31-4B8C-83A1-F6EECF244321}">
                <p14:modId xmlns:p14="http://schemas.microsoft.com/office/powerpoint/2010/main" val="3236595474"/>
              </p:ext>
            </p:extLst>
          </p:nvPr>
        </p:nvGraphicFramePr>
        <p:xfrm>
          <a:off x="1977472" y="4075262"/>
          <a:ext cx="1852104" cy="1463040"/>
        </p:xfrm>
        <a:graphic>
          <a:graphicData uri="http://schemas.openxmlformats.org/drawingml/2006/table">
            <a:tbl>
              <a:tblPr firstRow="1" bandRow="1">
                <a:tableStyleId>{2D5ABB26-0587-4C30-8999-92F81FD0307C}</a:tableStyleId>
              </a:tblPr>
              <a:tblGrid>
                <a:gridCol w="463026">
                  <a:extLst>
                    <a:ext uri="{9D8B030D-6E8A-4147-A177-3AD203B41FA5}">
                      <a16:colId xmlns:a16="http://schemas.microsoft.com/office/drawing/2014/main" val="425668530"/>
                    </a:ext>
                  </a:extLst>
                </a:gridCol>
                <a:gridCol w="463026">
                  <a:extLst>
                    <a:ext uri="{9D8B030D-6E8A-4147-A177-3AD203B41FA5}">
                      <a16:colId xmlns:a16="http://schemas.microsoft.com/office/drawing/2014/main" val="590120563"/>
                    </a:ext>
                  </a:extLst>
                </a:gridCol>
                <a:gridCol w="463026">
                  <a:extLst>
                    <a:ext uri="{9D8B030D-6E8A-4147-A177-3AD203B41FA5}">
                      <a16:colId xmlns:a16="http://schemas.microsoft.com/office/drawing/2014/main" val="3854994721"/>
                    </a:ext>
                  </a:extLst>
                </a:gridCol>
                <a:gridCol w="463026">
                  <a:extLst>
                    <a:ext uri="{9D8B030D-6E8A-4147-A177-3AD203B41FA5}">
                      <a16:colId xmlns:a16="http://schemas.microsoft.com/office/drawing/2014/main" val="417801428"/>
                    </a:ext>
                  </a:extLst>
                </a:gridCol>
              </a:tblGrid>
              <a:tr h="350687">
                <a:tc>
                  <a:txBody>
                    <a:bodyPr/>
                    <a:lstStyle/>
                    <a:p>
                      <a:r>
                        <a:rPr lang="it-IT" dirty="0"/>
                        <a:t>1</a:t>
                      </a:r>
                    </a:p>
                  </a:txBody>
                  <a:tcPr/>
                </a:tc>
                <a:tc>
                  <a:txBody>
                    <a:bodyPr/>
                    <a:lstStyle/>
                    <a:p>
                      <a:r>
                        <a:rPr lang="it-IT" dirty="0"/>
                        <a:t>0</a:t>
                      </a:r>
                    </a:p>
                  </a:txBody>
                  <a:tcPr/>
                </a:tc>
                <a:tc>
                  <a:txBody>
                    <a:bodyPr/>
                    <a:lstStyle/>
                    <a:p>
                      <a:r>
                        <a:rPr lang="it-IT" dirty="0"/>
                        <a:t>0</a:t>
                      </a:r>
                    </a:p>
                  </a:txBody>
                  <a:tcPr/>
                </a:tc>
                <a:tc>
                  <a:txBody>
                    <a:bodyPr/>
                    <a:lstStyle/>
                    <a:p>
                      <a:r>
                        <a:rPr lang="it-IT" dirty="0"/>
                        <a:t>0</a:t>
                      </a:r>
                    </a:p>
                  </a:txBody>
                  <a:tcPr/>
                </a:tc>
                <a:extLst>
                  <a:ext uri="{0D108BD9-81ED-4DB2-BD59-A6C34878D82A}">
                    <a16:rowId xmlns:a16="http://schemas.microsoft.com/office/drawing/2014/main" val="2205418641"/>
                  </a:ext>
                </a:extLst>
              </a:tr>
              <a:tr h="350687">
                <a:tc>
                  <a:txBody>
                    <a:bodyPr/>
                    <a:lstStyle/>
                    <a:p>
                      <a:r>
                        <a:rPr lang="it-IT" dirty="0"/>
                        <a:t>0</a:t>
                      </a:r>
                    </a:p>
                  </a:txBody>
                  <a:tcPr/>
                </a:tc>
                <a:tc>
                  <a:txBody>
                    <a:bodyPr/>
                    <a:lstStyle/>
                    <a:p>
                      <a:r>
                        <a:rPr lang="it-IT" dirty="0"/>
                        <a:t>-2</a:t>
                      </a:r>
                    </a:p>
                  </a:txBody>
                  <a:tcPr/>
                </a:tc>
                <a:tc>
                  <a:txBody>
                    <a:bodyPr/>
                    <a:lstStyle/>
                    <a:p>
                      <a:r>
                        <a:rPr lang="it-IT" dirty="0"/>
                        <a:t>0</a:t>
                      </a:r>
                    </a:p>
                  </a:txBody>
                  <a:tcPr/>
                </a:tc>
                <a:tc>
                  <a:txBody>
                    <a:bodyPr/>
                    <a:lstStyle/>
                    <a:p>
                      <a:r>
                        <a:rPr lang="it-IT" dirty="0"/>
                        <a:t>0</a:t>
                      </a:r>
                    </a:p>
                  </a:txBody>
                  <a:tcPr/>
                </a:tc>
                <a:extLst>
                  <a:ext uri="{0D108BD9-81ED-4DB2-BD59-A6C34878D82A}">
                    <a16:rowId xmlns:a16="http://schemas.microsoft.com/office/drawing/2014/main" val="1179243628"/>
                  </a:ext>
                </a:extLst>
              </a:tr>
              <a:tr h="350687">
                <a:tc>
                  <a:txBody>
                    <a:bodyPr/>
                    <a:lstStyle/>
                    <a:p>
                      <a:r>
                        <a:rPr lang="it-IT" dirty="0"/>
                        <a:t>0</a:t>
                      </a:r>
                    </a:p>
                  </a:txBody>
                  <a:tcPr/>
                </a:tc>
                <a:tc>
                  <a:txBody>
                    <a:bodyPr/>
                    <a:lstStyle/>
                    <a:p>
                      <a:r>
                        <a:rPr lang="it-IT" dirty="0"/>
                        <a:t>0</a:t>
                      </a:r>
                    </a:p>
                  </a:txBody>
                  <a:tcPr/>
                </a:tc>
                <a:tc>
                  <a:txBody>
                    <a:bodyPr/>
                    <a:lstStyle/>
                    <a:p>
                      <a:r>
                        <a:rPr lang="it-IT" dirty="0"/>
                        <a:t>0</a:t>
                      </a:r>
                    </a:p>
                  </a:txBody>
                  <a:tcPr/>
                </a:tc>
                <a:tc>
                  <a:txBody>
                    <a:bodyPr/>
                    <a:lstStyle/>
                    <a:p>
                      <a:r>
                        <a:rPr lang="it-IT" dirty="0"/>
                        <a:t>0</a:t>
                      </a:r>
                    </a:p>
                  </a:txBody>
                  <a:tcPr/>
                </a:tc>
                <a:extLst>
                  <a:ext uri="{0D108BD9-81ED-4DB2-BD59-A6C34878D82A}">
                    <a16:rowId xmlns:a16="http://schemas.microsoft.com/office/drawing/2014/main" val="1701960868"/>
                  </a:ext>
                </a:extLst>
              </a:tr>
              <a:tr h="350687">
                <a:tc>
                  <a:txBody>
                    <a:bodyPr/>
                    <a:lstStyle/>
                    <a:p>
                      <a:r>
                        <a:rPr lang="it-IT" dirty="0"/>
                        <a:t>0</a:t>
                      </a:r>
                    </a:p>
                  </a:txBody>
                  <a:tcPr/>
                </a:tc>
                <a:tc>
                  <a:txBody>
                    <a:bodyPr/>
                    <a:lstStyle/>
                    <a:p>
                      <a:r>
                        <a:rPr lang="it-IT" dirty="0"/>
                        <a:t>0</a:t>
                      </a:r>
                    </a:p>
                  </a:txBody>
                  <a:tcPr/>
                </a:tc>
                <a:tc>
                  <a:txBody>
                    <a:bodyPr/>
                    <a:lstStyle/>
                    <a:p>
                      <a:r>
                        <a:rPr lang="it-IT" dirty="0"/>
                        <a:t>0</a:t>
                      </a:r>
                    </a:p>
                  </a:txBody>
                  <a:tcPr/>
                </a:tc>
                <a:tc>
                  <a:txBody>
                    <a:bodyPr/>
                    <a:lstStyle/>
                    <a:p>
                      <a:r>
                        <a:rPr lang="it-IT" dirty="0"/>
                        <a:t>81</a:t>
                      </a:r>
                    </a:p>
                  </a:txBody>
                  <a:tcPr/>
                </a:tc>
                <a:extLst>
                  <a:ext uri="{0D108BD9-81ED-4DB2-BD59-A6C34878D82A}">
                    <a16:rowId xmlns:a16="http://schemas.microsoft.com/office/drawing/2014/main" val="2403317865"/>
                  </a:ext>
                </a:extLst>
              </a:tr>
            </a:tbl>
          </a:graphicData>
        </a:graphic>
      </p:graphicFrame>
      <p:sp>
        <p:nvSpPr>
          <p:cNvPr id="5" name="Parentesi quadra aperta 4">
            <a:extLst>
              <a:ext uri="{FF2B5EF4-FFF2-40B4-BE49-F238E27FC236}">
                <a16:creationId xmlns:a16="http://schemas.microsoft.com/office/drawing/2014/main" id="{B9B4A9C4-3F14-4E3D-BE19-2696B0D47B24}"/>
              </a:ext>
            </a:extLst>
          </p:cNvPr>
          <p:cNvSpPr/>
          <p:nvPr/>
        </p:nvSpPr>
        <p:spPr>
          <a:xfrm>
            <a:off x="1853965" y="4071068"/>
            <a:ext cx="113251" cy="1463040"/>
          </a:xfrm>
          <a:prstGeom prst="lef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it-IT"/>
          </a:p>
        </p:txBody>
      </p:sp>
      <p:sp>
        <p:nvSpPr>
          <p:cNvPr id="6" name="Parentesi quadra chiusa 5">
            <a:extLst>
              <a:ext uri="{FF2B5EF4-FFF2-40B4-BE49-F238E27FC236}">
                <a16:creationId xmlns:a16="http://schemas.microsoft.com/office/drawing/2014/main" id="{55009253-B1F9-49C8-A5A5-2DD794762477}"/>
              </a:ext>
            </a:extLst>
          </p:cNvPr>
          <p:cNvSpPr/>
          <p:nvPr/>
        </p:nvSpPr>
        <p:spPr>
          <a:xfrm>
            <a:off x="3753651" y="4071068"/>
            <a:ext cx="113250" cy="1463040"/>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it-IT"/>
          </a:p>
        </p:txBody>
      </p:sp>
      <p:graphicFrame>
        <p:nvGraphicFramePr>
          <p:cNvPr id="7" name="Tabella 4">
            <a:extLst>
              <a:ext uri="{FF2B5EF4-FFF2-40B4-BE49-F238E27FC236}">
                <a16:creationId xmlns:a16="http://schemas.microsoft.com/office/drawing/2014/main" id="{3B7BBF97-7EB0-4B65-9949-33F158D1B389}"/>
              </a:ext>
            </a:extLst>
          </p:cNvPr>
          <p:cNvGraphicFramePr>
            <a:graphicFrameLocks noGrp="1"/>
          </p:cNvGraphicFramePr>
          <p:nvPr>
            <p:extLst>
              <p:ext uri="{D42A27DB-BD31-4B8C-83A1-F6EECF244321}">
                <p14:modId xmlns:p14="http://schemas.microsoft.com/office/powerpoint/2010/main" val="1404297939"/>
              </p:ext>
            </p:extLst>
          </p:nvPr>
        </p:nvGraphicFramePr>
        <p:xfrm>
          <a:off x="5804246" y="4026325"/>
          <a:ext cx="1852104" cy="1463040"/>
        </p:xfrm>
        <a:graphic>
          <a:graphicData uri="http://schemas.openxmlformats.org/drawingml/2006/table">
            <a:tbl>
              <a:tblPr firstRow="1" bandRow="1">
                <a:tableStyleId>{2D5ABB26-0587-4C30-8999-92F81FD0307C}</a:tableStyleId>
              </a:tblPr>
              <a:tblGrid>
                <a:gridCol w="463026">
                  <a:extLst>
                    <a:ext uri="{9D8B030D-6E8A-4147-A177-3AD203B41FA5}">
                      <a16:colId xmlns:a16="http://schemas.microsoft.com/office/drawing/2014/main" val="425668530"/>
                    </a:ext>
                  </a:extLst>
                </a:gridCol>
                <a:gridCol w="463026">
                  <a:extLst>
                    <a:ext uri="{9D8B030D-6E8A-4147-A177-3AD203B41FA5}">
                      <a16:colId xmlns:a16="http://schemas.microsoft.com/office/drawing/2014/main" val="590120563"/>
                    </a:ext>
                  </a:extLst>
                </a:gridCol>
                <a:gridCol w="463026">
                  <a:extLst>
                    <a:ext uri="{9D8B030D-6E8A-4147-A177-3AD203B41FA5}">
                      <a16:colId xmlns:a16="http://schemas.microsoft.com/office/drawing/2014/main" val="3854994721"/>
                    </a:ext>
                  </a:extLst>
                </a:gridCol>
                <a:gridCol w="463026">
                  <a:extLst>
                    <a:ext uri="{9D8B030D-6E8A-4147-A177-3AD203B41FA5}">
                      <a16:colId xmlns:a16="http://schemas.microsoft.com/office/drawing/2014/main" val="417801428"/>
                    </a:ext>
                  </a:extLst>
                </a:gridCol>
              </a:tblGrid>
              <a:tr h="350687">
                <a:tc>
                  <a:txBody>
                    <a:bodyPr/>
                    <a:lstStyle/>
                    <a:p>
                      <a:r>
                        <a:rPr lang="it-IT" dirty="0"/>
                        <a:t>1</a:t>
                      </a:r>
                    </a:p>
                  </a:txBody>
                  <a:tcPr/>
                </a:tc>
                <a:tc>
                  <a:txBody>
                    <a:bodyPr/>
                    <a:lstStyle/>
                    <a:p>
                      <a:r>
                        <a:rPr lang="it-IT" dirty="0"/>
                        <a:t>0</a:t>
                      </a:r>
                    </a:p>
                  </a:txBody>
                  <a:tcPr/>
                </a:tc>
                <a:tc>
                  <a:txBody>
                    <a:bodyPr/>
                    <a:lstStyle/>
                    <a:p>
                      <a:r>
                        <a:rPr lang="it-IT" dirty="0"/>
                        <a:t>0</a:t>
                      </a:r>
                    </a:p>
                  </a:txBody>
                  <a:tcPr/>
                </a:tc>
                <a:tc>
                  <a:txBody>
                    <a:bodyPr/>
                    <a:lstStyle/>
                    <a:p>
                      <a:r>
                        <a:rPr lang="it-IT" dirty="0"/>
                        <a:t>0</a:t>
                      </a:r>
                    </a:p>
                  </a:txBody>
                  <a:tcPr/>
                </a:tc>
                <a:extLst>
                  <a:ext uri="{0D108BD9-81ED-4DB2-BD59-A6C34878D82A}">
                    <a16:rowId xmlns:a16="http://schemas.microsoft.com/office/drawing/2014/main" val="2205418641"/>
                  </a:ext>
                </a:extLst>
              </a:tr>
              <a:tr h="350687">
                <a:tc>
                  <a:txBody>
                    <a:bodyPr/>
                    <a:lstStyle/>
                    <a:p>
                      <a:r>
                        <a:rPr lang="it-IT" dirty="0"/>
                        <a:t>0</a:t>
                      </a:r>
                    </a:p>
                  </a:txBody>
                  <a:tcPr/>
                </a:tc>
                <a:tc>
                  <a:txBody>
                    <a:bodyPr/>
                    <a:lstStyle/>
                    <a:p>
                      <a:r>
                        <a:rPr lang="it-IT" dirty="0"/>
                        <a:t>-2</a:t>
                      </a:r>
                    </a:p>
                  </a:txBody>
                  <a:tcPr/>
                </a:tc>
                <a:tc>
                  <a:txBody>
                    <a:bodyPr/>
                    <a:lstStyle/>
                    <a:p>
                      <a:r>
                        <a:rPr lang="it-IT" dirty="0"/>
                        <a:t>0</a:t>
                      </a:r>
                    </a:p>
                  </a:txBody>
                  <a:tcPr/>
                </a:tc>
                <a:tc>
                  <a:txBody>
                    <a:bodyPr/>
                    <a:lstStyle/>
                    <a:p>
                      <a:r>
                        <a:rPr lang="it-IT" dirty="0"/>
                        <a:t>0</a:t>
                      </a:r>
                    </a:p>
                  </a:txBody>
                  <a:tcPr/>
                </a:tc>
                <a:extLst>
                  <a:ext uri="{0D108BD9-81ED-4DB2-BD59-A6C34878D82A}">
                    <a16:rowId xmlns:a16="http://schemas.microsoft.com/office/drawing/2014/main" val="1179243628"/>
                  </a:ext>
                </a:extLst>
              </a:tr>
              <a:tr h="350687">
                <a:tc>
                  <a:txBody>
                    <a:bodyPr/>
                    <a:lstStyle/>
                    <a:p>
                      <a:r>
                        <a:rPr lang="it-IT" dirty="0"/>
                        <a:t>0</a:t>
                      </a:r>
                    </a:p>
                  </a:txBody>
                  <a:tcPr/>
                </a:tc>
                <a:tc>
                  <a:txBody>
                    <a:bodyPr/>
                    <a:lstStyle/>
                    <a:p>
                      <a:r>
                        <a:rPr lang="it-IT" dirty="0">
                          <a:solidFill>
                            <a:srgbClr val="FF0000"/>
                          </a:solidFill>
                        </a:rPr>
                        <a:t>6</a:t>
                      </a:r>
                    </a:p>
                  </a:txBody>
                  <a:tcPr/>
                </a:tc>
                <a:tc>
                  <a:txBody>
                    <a:bodyPr/>
                    <a:lstStyle/>
                    <a:p>
                      <a:r>
                        <a:rPr lang="it-IT" dirty="0"/>
                        <a:t>0</a:t>
                      </a:r>
                    </a:p>
                  </a:txBody>
                  <a:tcPr/>
                </a:tc>
                <a:tc>
                  <a:txBody>
                    <a:bodyPr/>
                    <a:lstStyle/>
                    <a:p>
                      <a:r>
                        <a:rPr lang="it-IT" dirty="0"/>
                        <a:t>0</a:t>
                      </a:r>
                    </a:p>
                  </a:txBody>
                  <a:tcPr/>
                </a:tc>
                <a:extLst>
                  <a:ext uri="{0D108BD9-81ED-4DB2-BD59-A6C34878D82A}">
                    <a16:rowId xmlns:a16="http://schemas.microsoft.com/office/drawing/2014/main" val="1701960868"/>
                  </a:ext>
                </a:extLst>
              </a:tr>
              <a:tr h="350687">
                <a:tc>
                  <a:txBody>
                    <a:bodyPr/>
                    <a:lstStyle/>
                    <a:p>
                      <a:r>
                        <a:rPr lang="it-IT" dirty="0"/>
                        <a:t>0</a:t>
                      </a:r>
                    </a:p>
                  </a:txBody>
                  <a:tcPr/>
                </a:tc>
                <a:tc>
                  <a:txBody>
                    <a:bodyPr/>
                    <a:lstStyle/>
                    <a:p>
                      <a:r>
                        <a:rPr lang="it-IT" dirty="0"/>
                        <a:t>0</a:t>
                      </a:r>
                    </a:p>
                  </a:txBody>
                  <a:tcPr/>
                </a:tc>
                <a:tc>
                  <a:txBody>
                    <a:bodyPr/>
                    <a:lstStyle/>
                    <a:p>
                      <a:r>
                        <a:rPr lang="it-IT" dirty="0"/>
                        <a:t>0</a:t>
                      </a:r>
                    </a:p>
                  </a:txBody>
                  <a:tcPr/>
                </a:tc>
                <a:tc>
                  <a:txBody>
                    <a:bodyPr/>
                    <a:lstStyle/>
                    <a:p>
                      <a:r>
                        <a:rPr lang="it-IT" dirty="0"/>
                        <a:t>81</a:t>
                      </a:r>
                    </a:p>
                  </a:txBody>
                  <a:tcPr/>
                </a:tc>
                <a:extLst>
                  <a:ext uri="{0D108BD9-81ED-4DB2-BD59-A6C34878D82A}">
                    <a16:rowId xmlns:a16="http://schemas.microsoft.com/office/drawing/2014/main" val="2403317865"/>
                  </a:ext>
                </a:extLst>
              </a:tr>
            </a:tbl>
          </a:graphicData>
        </a:graphic>
      </p:graphicFrame>
      <p:sp>
        <p:nvSpPr>
          <p:cNvPr id="8" name="Parentesi quadra aperta 7">
            <a:extLst>
              <a:ext uri="{FF2B5EF4-FFF2-40B4-BE49-F238E27FC236}">
                <a16:creationId xmlns:a16="http://schemas.microsoft.com/office/drawing/2014/main" id="{DFAC056C-5E57-49DA-9A2E-186B526074BF}"/>
              </a:ext>
            </a:extLst>
          </p:cNvPr>
          <p:cNvSpPr/>
          <p:nvPr/>
        </p:nvSpPr>
        <p:spPr>
          <a:xfrm>
            <a:off x="5680739" y="4022131"/>
            <a:ext cx="113251" cy="1463040"/>
          </a:xfrm>
          <a:prstGeom prst="lef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it-IT"/>
          </a:p>
        </p:txBody>
      </p:sp>
      <p:sp>
        <p:nvSpPr>
          <p:cNvPr id="9" name="Parentesi quadra chiusa 8">
            <a:extLst>
              <a:ext uri="{FF2B5EF4-FFF2-40B4-BE49-F238E27FC236}">
                <a16:creationId xmlns:a16="http://schemas.microsoft.com/office/drawing/2014/main" id="{20CEAAFB-7D2B-4CCC-B834-64B0116C52FC}"/>
              </a:ext>
            </a:extLst>
          </p:cNvPr>
          <p:cNvSpPr/>
          <p:nvPr/>
        </p:nvSpPr>
        <p:spPr>
          <a:xfrm>
            <a:off x="7580425" y="4022131"/>
            <a:ext cx="113250" cy="1463040"/>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it-IT"/>
          </a:p>
        </p:txBody>
      </p:sp>
      <p:sp>
        <p:nvSpPr>
          <p:cNvPr id="10" name="CasellaDiTesto 9">
            <a:extLst>
              <a:ext uri="{FF2B5EF4-FFF2-40B4-BE49-F238E27FC236}">
                <a16:creationId xmlns:a16="http://schemas.microsoft.com/office/drawing/2014/main" id="{BE4A4381-2C11-451C-B3D9-7E60246E6886}"/>
              </a:ext>
            </a:extLst>
          </p:cNvPr>
          <p:cNvSpPr txBox="1"/>
          <p:nvPr/>
        </p:nvSpPr>
        <p:spPr>
          <a:xfrm>
            <a:off x="5570318" y="5625062"/>
            <a:ext cx="2386493" cy="369332"/>
          </a:xfrm>
          <a:prstGeom prst="rect">
            <a:avLst/>
          </a:prstGeom>
          <a:noFill/>
        </p:spPr>
        <p:txBody>
          <a:bodyPr wrap="square" rtlCol="0">
            <a:spAutoFit/>
          </a:bodyPr>
          <a:lstStyle/>
          <a:p>
            <a:r>
              <a:rPr lang="it-IT" dirty="0"/>
              <a:t>Matrice Non Diagonale</a:t>
            </a:r>
          </a:p>
        </p:txBody>
      </p:sp>
      <p:sp>
        <p:nvSpPr>
          <p:cNvPr id="11" name="CasellaDiTesto 10">
            <a:extLst>
              <a:ext uri="{FF2B5EF4-FFF2-40B4-BE49-F238E27FC236}">
                <a16:creationId xmlns:a16="http://schemas.microsoft.com/office/drawing/2014/main" id="{0DECA432-A223-483C-9ECB-81CBA8623B95}"/>
              </a:ext>
            </a:extLst>
          </p:cNvPr>
          <p:cNvSpPr txBox="1"/>
          <p:nvPr/>
        </p:nvSpPr>
        <p:spPr>
          <a:xfrm>
            <a:off x="1836516" y="5609862"/>
            <a:ext cx="2112380" cy="369332"/>
          </a:xfrm>
          <a:prstGeom prst="rect">
            <a:avLst/>
          </a:prstGeom>
          <a:noFill/>
        </p:spPr>
        <p:txBody>
          <a:bodyPr wrap="square" rtlCol="0">
            <a:spAutoFit/>
          </a:bodyPr>
          <a:lstStyle/>
          <a:p>
            <a:r>
              <a:rPr lang="it-IT" dirty="0"/>
              <a:t>Matrice Diagonale</a:t>
            </a:r>
          </a:p>
        </p:txBody>
      </p:sp>
      <p:cxnSp>
        <p:nvCxnSpPr>
          <p:cNvPr id="12" name="Connettore 2 11">
            <a:extLst>
              <a:ext uri="{FF2B5EF4-FFF2-40B4-BE49-F238E27FC236}">
                <a16:creationId xmlns:a16="http://schemas.microsoft.com/office/drawing/2014/main" id="{2AA0F0D7-7AC5-45D0-9016-4900D422716C}"/>
              </a:ext>
            </a:extLst>
          </p:cNvPr>
          <p:cNvCxnSpPr>
            <a:cxnSpLocks/>
          </p:cNvCxnSpPr>
          <p:nvPr/>
        </p:nvCxnSpPr>
        <p:spPr>
          <a:xfrm>
            <a:off x="1872868" y="4098141"/>
            <a:ext cx="1963971" cy="1394729"/>
          </a:xfrm>
          <a:prstGeom prst="straightConnector1">
            <a:avLst/>
          </a:prstGeom>
        </p:spPr>
        <p:style>
          <a:lnRef idx="1">
            <a:schemeClr val="accent2"/>
          </a:lnRef>
          <a:fillRef idx="0">
            <a:schemeClr val="accent2"/>
          </a:fillRef>
          <a:effectRef idx="0">
            <a:schemeClr val="accent2"/>
          </a:effectRef>
          <a:fontRef idx="minor">
            <a:schemeClr val="tx1"/>
          </a:fontRef>
        </p:style>
      </p:cxnSp>
      <p:sp>
        <p:nvSpPr>
          <p:cNvPr id="16" name="Fumetto: rettangolo con angoli arrotondati 15">
            <a:extLst>
              <a:ext uri="{FF2B5EF4-FFF2-40B4-BE49-F238E27FC236}">
                <a16:creationId xmlns:a16="http://schemas.microsoft.com/office/drawing/2014/main" id="{284CA2CD-BA4B-4A07-8C27-4C1495B21B13}"/>
              </a:ext>
            </a:extLst>
          </p:cNvPr>
          <p:cNvSpPr/>
          <p:nvPr/>
        </p:nvSpPr>
        <p:spPr>
          <a:xfrm>
            <a:off x="425733" y="3873299"/>
            <a:ext cx="995844" cy="565428"/>
          </a:xfrm>
          <a:prstGeom prst="wedgeRoundRectCallout">
            <a:avLst>
              <a:gd name="adj1" fmla="val 99077"/>
              <a:gd name="adj2" fmla="val -362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Diagonale Principale</a:t>
            </a:r>
          </a:p>
        </p:txBody>
      </p:sp>
    </p:spTree>
    <p:extLst>
      <p:ext uri="{BB962C8B-B14F-4D97-AF65-F5344CB8AC3E}">
        <p14:creationId xmlns:p14="http://schemas.microsoft.com/office/powerpoint/2010/main" val="82218056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3F315C7-99B0-4D69-B557-3026F9082C82}"/>
              </a:ext>
            </a:extLst>
          </p:cNvPr>
          <p:cNvSpPr>
            <a:spLocks noGrp="1"/>
          </p:cNvSpPr>
          <p:nvPr>
            <p:ph type="title"/>
          </p:nvPr>
        </p:nvSpPr>
        <p:spPr/>
        <p:txBody>
          <a:bodyPr/>
          <a:lstStyle/>
          <a:p>
            <a:r>
              <a:rPr lang="it-IT" dirty="0"/>
              <a:t>Esercizio - Matrice Diagonale</a:t>
            </a:r>
          </a:p>
        </p:txBody>
      </p:sp>
      <p:sp>
        <p:nvSpPr>
          <p:cNvPr id="3" name="Segnaposto contenuto 2">
            <a:extLst>
              <a:ext uri="{FF2B5EF4-FFF2-40B4-BE49-F238E27FC236}">
                <a16:creationId xmlns:a16="http://schemas.microsoft.com/office/drawing/2014/main" id="{DADA9BA1-7A0B-4910-BD48-DD7736279BC2}"/>
              </a:ext>
            </a:extLst>
          </p:cNvPr>
          <p:cNvSpPr>
            <a:spLocks noGrp="1"/>
          </p:cNvSpPr>
          <p:nvPr>
            <p:ph idx="1"/>
          </p:nvPr>
        </p:nvSpPr>
        <p:spPr/>
        <p:style>
          <a:lnRef idx="1">
            <a:schemeClr val="accent4"/>
          </a:lnRef>
          <a:fillRef idx="2">
            <a:schemeClr val="accent4"/>
          </a:fillRef>
          <a:effectRef idx="1">
            <a:schemeClr val="accent4"/>
          </a:effectRef>
          <a:fontRef idx="minor">
            <a:schemeClr val="dk1"/>
          </a:fontRef>
        </p:style>
        <p:txBody>
          <a:bodyPr>
            <a:normAutofit/>
          </a:bodyPr>
          <a:lstStyle/>
          <a:p>
            <a:pPr marL="0" indent="0">
              <a:spcBef>
                <a:spcPts val="0"/>
              </a:spcBef>
              <a:buNone/>
            </a:pPr>
            <a:endParaRPr lang="it-IT" sz="1800" dirty="0">
              <a:latin typeface="Courier New" panose="02070309020205020404" pitchFamily="49" charset="0"/>
              <a:cs typeface="Courier New" panose="02070309020205020404" pitchFamily="49" charset="0"/>
            </a:endParaRPr>
          </a:p>
          <a:p>
            <a:pPr marL="0" indent="0">
              <a:spcBef>
                <a:spcPts val="0"/>
              </a:spcBef>
              <a:buNone/>
            </a:pPr>
            <a:r>
              <a:rPr lang="it-IT" sz="1800" dirty="0">
                <a:latin typeface="Courier New" panose="02070309020205020404" pitchFamily="49" charset="0"/>
                <a:cs typeface="Courier New" panose="02070309020205020404" pitchFamily="49" charset="0"/>
              </a:rPr>
              <a:t>N=</a:t>
            </a:r>
            <a:r>
              <a:rPr lang="it-IT" sz="1800" dirty="0" err="1">
                <a:latin typeface="Courier New" panose="02070309020205020404" pitchFamily="49" charset="0"/>
                <a:cs typeface="Courier New" panose="02070309020205020404" pitchFamily="49" charset="0"/>
              </a:rPr>
              <a:t>int</a:t>
            </a:r>
            <a:r>
              <a:rPr lang="it-IT" sz="1800" dirty="0">
                <a:latin typeface="Courier New" panose="02070309020205020404" pitchFamily="49" charset="0"/>
                <a:cs typeface="Courier New" panose="02070309020205020404" pitchFamily="49" charset="0"/>
              </a:rPr>
              <a:t>(input())</a:t>
            </a:r>
          </a:p>
          <a:p>
            <a:pPr marL="0" indent="0">
              <a:spcBef>
                <a:spcPts val="0"/>
              </a:spcBef>
              <a:buNone/>
            </a:pPr>
            <a:endParaRPr lang="it-IT" sz="1800" dirty="0">
              <a:latin typeface="Courier New" panose="02070309020205020404" pitchFamily="49" charset="0"/>
              <a:cs typeface="Courier New" panose="02070309020205020404" pitchFamily="49" charset="0"/>
            </a:endParaRPr>
          </a:p>
          <a:p>
            <a:pPr marL="0" indent="0">
              <a:spcBef>
                <a:spcPts val="0"/>
              </a:spcBef>
              <a:buNone/>
            </a:pPr>
            <a:r>
              <a:rPr lang="it-IT" sz="1800" dirty="0" err="1">
                <a:latin typeface="Courier New" panose="02070309020205020404" pitchFamily="49" charset="0"/>
                <a:cs typeface="Courier New" panose="02070309020205020404" pitchFamily="49" charset="0"/>
              </a:rPr>
              <a:t>mat</a:t>
            </a:r>
            <a:r>
              <a:rPr lang="it-IT" sz="1800" dirty="0">
                <a:latin typeface="Courier New" panose="02070309020205020404" pitchFamily="49" charset="0"/>
                <a:cs typeface="Courier New" panose="02070309020205020404" pitchFamily="49" charset="0"/>
              </a:rPr>
              <a:t>=[]</a:t>
            </a:r>
          </a:p>
          <a:p>
            <a:pPr marL="0" indent="0">
              <a:spcBef>
                <a:spcPts val="0"/>
              </a:spcBef>
              <a:buNone/>
            </a:pPr>
            <a:r>
              <a:rPr lang="it-IT" sz="1800" dirty="0">
                <a:latin typeface="Courier New" panose="02070309020205020404" pitchFamily="49" charset="0"/>
                <a:cs typeface="Courier New" panose="02070309020205020404" pitchFamily="49" charset="0"/>
              </a:rPr>
              <a:t>for i in range(N):</a:t>
            </a:r>
          </a:p>
          <a:p>
            <a:pPr marL="0" indent="0">
              <a:spcBef>
                <a:spcPts val="0"/>
              </a:spcBef>
              <a:buNone/>
            </a:pPr>
            <a:r>
              <a:rPr lang="it-IT" sz="1800" dirty="0">
                <a:latin typeface="Courier New" panose="02070309020205020404" pitchFamily="49" charset="0"/>
                <a:cs typeface="Courier New" panose="02070309020205020404" pitchFamily="49" charset="0"/>
              </a:rPr>
              <a:t>    </a:t>
            </a:r>
            <a:r>
              <a:rPr lang="it-IT" sz="1800" dirty="0" err="1">
                <a:latin typeface="Courier New" panose="02070309020205020404" pitchFamily="49" charset="0"/>
                <a:cs typeface="Courier New" panose="02070309020205020404" pitchFamily="49" charset="0"/>
              </a:rPr>
              <a:t>mat.append</a:t>
            </a:r>
            <a:r>
              <a:rPr lang="it-IT" sz="1800" dirty="0">
                <a:latin typeface="Courier New" panose="02070309020205020404" pitchFamily="49" charset="0"/>
                <a:cs typeface="Courier New" panose="02070309020205020404" pitchFamily="49" charset="0"/>
              </a:rPr>
              <a:t>([])</a:t>
            </a:r>
          </a:p>
          <a:p>
            <a:pPr marL="0" indent="0">
              <a:spcBef>
                <a:spcPts val="0"/>
              </a:spcBef>
              <a:buNone/>
            </a:pPr>
            <a:r>
              <a:rPr lang="it-IT" sz="1800" dirty="0">
                <a:latin typeface="Courier New" panose="02070309020205020404" pitchFamily="49" charset="0"/>
                <a:cs typeface="Courier New" panose="02070309020205020404" pitchFamily="49" charset="0"/>
              </a:rPr>
              <a:t>    for j in range(N):</a:t>
            </a:r>
          </a:p>
          <a:p>
            <a:pPr marL="0" indent="0">
              <a:spcBef>
                <a:spcPts val="0"/>
              </a:spcBef>
              <a:buNone/>
            </a:pPr>
            <a:r>
              <a:rPr lang="it-IT" sz="1800" dirty="0">
                <a:latin typeface="Courier New" panose="02070309020205020404" pitchFamily="49" charset="0"/>
                <a:cs typeface="Courier New" panose="02070309020205020404" pitchFamily="49" charset="0"/>
              </a:rPr>
              <a:t>      </a:t>
            </a:r>
            <a:r>
              <a:rPr lang="it-IT" sz="1800" dirty="0" err="1">
                <a:latin typeface="Courier New" panose="02070309020205020404" pitchFamily="49" charset="0"/>
                <a:cs typeface="Courier New" panose="02070309020205020404" pitchFamily="49" charset="0"/>
              </a:rPr>
              <a:t>mat</a:t>
            </a:r>
            <a:r>
              <a:rPr lang="it-IT" sz="1800" dirty="0">
                <a:latin typeface="Courier New" panose="02070309020205020404" pitchFamily="49" charset="0"/>
                <a:cs typeface="Courier New" panose="02070309020205020404" pitchFamily="49" charset="0"/>
              </a:rPr>
              <a:t>[i].</a:t>
            </a:r>
            <a:r>
              <a:rPr lang="it-IT" sz="1800" dirty="0" err="1">
                <a:latin typeface="Courier New" panose="02070309020205020404" pitchFamily="49" charset="0"/>
                <a:cs typeface="Courier New" panose="02070309020205020404" pitchFamily="49" charset="0"/>
              </a:rPr>
              <a:t>append</a:t>
            </a:r>
            <a:r>
              <a:rPr lang="it-IT" sz="1800" dirty="0">
                <a:latin typeface="Courier New" panose="02070309020205020404" pitchFamily="49" charset="0"/>
                <a:cs typeface="Courier New" panose="02070309020205020404" pitchFamily="49" charset="0"/>
              </a:rPr>
              <a:t>(</a:t>
            </a:r>
            <a:r>
              <a:rPr lang="it-IT" sz="1800" dirty="0" err="1">
                <a:latin typeface="Courier New" panose="02070309020205020404" pitchFamily="49" charset="0"/>
                <a:cs typeface="Courier New" panose="02070309020205020404" pitchFamily="49" charset="0"/>
              </a:rPr>
              <a:t>int</a:t>
            </a:r>
            <a:r>
              <a:rPr lang="it-IT" sz="1800" dirty="0">
                <a:latin typeface="Courier New" panose="02070309020205020404" pitchFamily="49" charset="0"/>
                <a:cs typeface="Courier New" panose="02070309020205020404" pitchFamily="49" charset="0"/>
              </a:rPr>
              <a:t>(input()))</a:t>
            </a:r>
          </a:p>
          <a:p>
            <a:pPr marL="0" indent="0">
              <a:spcBef>
                <a:spcPts val="0"/>
              </a:spcBef>
              <a:buNone/>
            </a:pPr>
            <a:endParaRPr lang="it-IT" sz="1800" dirty="0">
              <a:latin typeface="Courier New" panose="02070309020205020404" pitchFamily="49" charset="0"/>
              <a:cs typeface="Courier New" panose="02070309020205020404" pitchFamily="49" charset="0"/>
            </a:endParaRPr>
          </a:p>
          <a:p>
            <a:pPr marL="0" indent="0">
              <a:spcBef>
                <a:spcPts val="0"/>
              </a:spcBef>
              <a:buNone/>
            </a:pPr>
            <a:r>
              <a:rPr lang="it-IT" sz="1800" dirty="0">
                <a:latin typeface="Courier New" panose="02070309020205020404" pitchFamily="49" charset="0"/>
                <a:cs typeface="Courier New" panose="02070309020205020404" pitchFamily="49" charset="0"/>
              </a:rPr>
              <a:t>diagonale=True</a:t>
            </a:r>
          </a:p>
          <a:p>
            <a:pPr marL="0" indent="0">
              <a:spcBef>
                <a:spcPts val="0"/>
              </a:spcBef>
              <a:buNone/>
            </a:pPr>
            <a:r>
              <a:rPr lang="it-IT" sz="1800" dirty="0">
                <a:latin typeface="Courier New" panose="02070309020205020404" pitchFamily="49" charset="0"/>
                <a:cs typeface="Courier New" panose="02070309020205020404" pitchFamily="49" charset="0"/>
              </a:rPr>
              <a:t>for i in range(N):</a:t>
            </a:r>
          </a:p>
          <a:p>
            <a:pPr marL="0" indent="0">
              <a:spcBef>
                <a:spcPts val="0"/>
              </a:spcBef>
              <a:buNone/>
            </a:pPr>
            <a:r>
              <a:rPr lang="it-IT" sz="1800" dirty="0">
                <a:latin typeface="Courier New" panose="02070309020205020404" pitchFamily="49" charset="0"/>
                <a:cs typeface="Courier New" panose="02070309020205020404" pitchFamily="49" charset="0"/>
              </a:rPr>
              <a:t>    for j in range(N):</a:t>
            </a:r>
          </a:p>
          <a:p>
            <a:pPr marL="0" indent="0">
              <a:spcBef>
                <a:spcPts val="0"/>
              </a:spcBef>
              <a:buNone/>
            </a:pPr>
            <a:r>
              <a:rPr lang="it-IT" sz="1800" dirty="0">
                <a:latin typeface="Courier New" panose="02070309020205020404" pitchFamily="49" charset="0"/>
                <a:cs typeface="Courier New" panose="02070309020205020404" pitchFamily="49" charset="0"/>
              </a:rPr>
              <a:t>        </a:t>
            </a:r>
            <a:r>
              <a:rPr lang="it-IT" sz="1800" dirty="0" err="1">
                <a:latin typeface="Courier New" panose="02070309020205020404" pitchFamily="49" charset="0"/>
                <a:cs typeface="Courier New" panose="02070309020205020404" pitchFamily="49" charset="0"/>
              </a:rPr>
              <a:t>if</a:t>
            </a:r>
            <a:r>
              <a:rPr lang="it-IT" sz="1800" dirty="0">
                <a:latin typeface="Courier New" panose="02070309020205020404" pitchFamily="49" charset="0"/>
                <a:cs typeface="Courier New" panose="02070309020205020404" pitchFamily="49" charset="0"/>
              </a:rPr>
              <a:t> i!=j and </a:t>
            </a:r>
            <a:r>
              <a:rPr lang="it-IT" sz="1800" dirty="0" err="1">
                <a:latin typeface="Courier New" panose="02070309020205020404" pitchFamily="49" charset="0"/>
                <a:cs typeface="Courier New" panose="02070309020205020404" pitchFamily="49" charset="0"/>
              </a:rPr>
              <a:t>mat</a:t>
            </a:r>
            <a:r>
              <a:rPr lang="it-IT" sz="1800" dirty="0">
                <a:latin typeface="Courier New" panose="02070309020205020404" pitchFamily="49" charset="0"/>
                <a:cs typeface="Courier New" panose="02070309020205020404" pitchFamily="49" charset="0"/>
              </a:rPr>
              <a:t>[i][j]!=0:</a:t>
            </a:r>
          </a:p>
          <a:p>
            <a:pPr marL="0" indent="0">
              <a:spcBef>
                <a:spcPts val="0"/>
              </a:spcBef>
              <a:buNone/>
            </a:pPr>
            <a:r>
              <a:rPr lang="it-IT" sz="1800" dirty="0">
                <a:latin typeface="Courier New" panose="02070309020205020404" pitchFamily="49" charset="0"/>
                <a:cs typeface="Courier New" panose="02070309020205020404" pitchFamily="49" charset="0"/>
              </a:rPr>
              <a:t>            diagonale=False</a:t>
            </a:r>
          </a:p>
          <a:p>
            <a:pPr marL="0" indent="0">
              <a:spcBef>
                <a:spcPts val="0"/>
              </a:spcBef>
              <a:buNone/>
            </a:pPr>
            <a:r>
              <a:rPr lang="it-IT" sz="1800" dirty="0" err="1">
                <a:latin typeface="Courier New" panose="02070309020205020404" pitchFamily="49" charset="0"/>
                <a:cs typeface="Courier New" panose="02070309020205020404" pitchFamily="49" charset="0"/>
              </a:rPr>
              <a:t>if</a:t>
            </a:r>
            <a:r>
              <a:rPr lang="it-IT" sz="1800" dirty="0">
                <a:latin typeface="Courier New" panose="02070309020205020404" pitchFamily="49" charset="0"/>
                <a:cs typeface="Courier New" panose="02070309020205020404" pitchFamily="49" charset="0"/>
              </a:rPr>
              <a:t> diagonale:</a:t>
            </a:r>
          </a:p>
          <a:p>
            <a:pPr marL="0" indent="0">
              <a:spcBef>
                <a:spcPts val="0"/>
              </a:spcBef>
              <a:buNone/>
            </a:pPr>
            <a:r>
              <a:rPr lang="it-IT" sz="1800" dirty="0">
                <a:latin typeface="Courier New" panose="02070309020205020404" pitchFamily="49" charset="0"/>
                <a:cs typeface="Courier New" panose="02070309020205020404" pitchFamily="49" charset="0"/>
              </a:rPr>
              <a:t>    </a:t>
            </a:r>
            <a:r>
              <a:rPr lang="it-IT" sz="1800" dirty="0" err="1">
                <a:latin typeface="Courier New" panose="02070309020205020404" pitchFamily="49" charset="0"/>
                <a:cs typeface="Courier New" panose="02070309020205020404" pitchFamily="49" charset="0"/>
              </a:rPr>
              <a:t>print</a:t>
            </a:r>
            <a:r>
              <a:rPr lang="it-IT" sz="1800" dirty="0">
                <a:latin typeface="Courier New" panose="02070309020205020404" pitchFamily="49" charset="0"/>
                <a:cs typeface="Courier New" panose="02070309020205020404" pitchFamily="49" charset="0"/>
              </a:rPr>
              <a:t>("Matrice Diagonale")</a:t>
            </a:r>
          </a:p>
        </p:txBody>
      </p:sp>
    </p:spTree>
    <p:extLst>
      <p:ext uri="{BB962C8B-B14F-4D97-AF65-F5344CB8AC3E}">
        <p14:creationId xmlns:p14="http://schemas.microsoft.com/office/powerpoint/2010/main" val="17897714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10359D7-AE30-45BC-B60E-2994D36666EA}"/>
              </a:ext>
            </a:extLst>
          </p:cNvPr>
          <p:cNvSpPr>
            <a:spLocks noGrp="1"/>
          </p:cNvSpPr>
          <p:nvPr>
            <p:ph type="title"/>
          </p:nvPr>
        </p:nvSpPr>
        <p:spPr/>
        <p:txBody>
          <a:bodyPr/>
          <a:lstStyle/>
          <a:p>
            <a:r>
              <a:rPr lang="it-IT" dirty="0"/>
              <a:t>Esercizio</a:t>
            </a:r>
          </a:p>
        </p:txBody>
      </p:sp>
      <p:sp>
        <p:nvSpPr>
          <p:cNvPr id="3" name="Segnaposto contenuto 2">
            <a:extLst>
              <a:ext uri="{FF2B5EF4-FFF2-40B4-BE49-F238E27FC236}">
                <a16:creationId xmlns:a16="http://schemas.microsoft.com/office/drawing/2014/main" id="{27FEAB24-5570-40D0-A89D-B7FBF4251A51}"/>
              </a:ext>
            </a:extLst>
          </p:cNvPr>
          <p:cNvSpPr>
            <a:spLocks noGrp="1"/>
          </p:cNvSpPr>
          <p:nvPr>
            <p:ph idx="1"/>
          </p:nvPr>
        </p:nvSpPr>
        <p:spPr>
          <a:xfrm>
            <a:off x="838200" y="1619658"/>
            <a:ext cx="10515600" cy="4570284"/>
          </a:xfrm>
        </p:spPr>
        <p:txBody>
          <a:bodyPr/>
          <a:lstStyle/>
          <a:p>
            <a:r>
              <a:rPr lang="it-IT" dirty="0"/>
              <a:t>Data una matrice di interi di N righe e N colonne verificare se si tratta di una matrice triangolare superiore.</a:t>
            </a:r>
          </a:p>
          <a:p>
            <a:pPr marL="0" indent="0" algn="ctr">
              <a:buNone/>
            </a:pPr>
            <a:r>
              <a:rPr lang="it-IT" dirty="0">
                <a:solidFill>
                  <a:schemeClr val="accent2">
                    <a:lumMod val="75000"/>
                  </a:schemeClr>
                </a:solidFill>
              </a:rPr>
              <a:t>Una matrice triangolare superiore è una matrice quadrata che ha tutti gli elementi nulli sotto la diagonale principale</a:t>
            </a:r>
          </a:p>
          <a:p>
            <a:pPr marL="0" indent="0" algn="ctr">
              <a:buNone/>
            </a:pPr>
            <a:endParaRPr lang="it-IT" dirty="0">
              <a:solidFill>
                <a:schemeClr val="accent2">
                  <a:lumMod val="75000"/>
                </a:schemeClr>
              </a:solidFill>
            </a:endParaRPr>
          </a:p>
        </p:txBody>
      </p:sp>
      <p:graphicFrame>
        <p:nvGraphicFramePr>
          <p:cNvPr id="4" name="Tabella 4">
            <a:extLst>
              <a:ext uri="{FF2B5EF4-FFF2-40B4-BE49-F238E27FC236}">
                <a16:creationId xmlns:a16="http://schemas.microsoft.com/office/drawing/2014/main" id="{F99A4A2E-93B0-4246-B3BE-7D6AEA47B8C8}"/>
              </a:ext>
            </a:extLst>
          </p:cNvPr>
          <p:cNvGraphicFramePr>
            <a:graphicFrameLocks noGrp="1"/>
          </p:cNvGraphicFramePr>
          <p:nvPr>
            <p:extLst>
              <p:ext uri="{D42A27DB-BD31-4B8C-83A1-F6EECF244321}">
                <p14:modId xmlns:p14="http://schemas.microsoft.com/office/powerpoint/2010/main" val="605153604"/>
              </p:ext>
            </p:extLst>
          </p:nvPr>
        </p:nvGraphicFramePr>
        <p:xfrm>
          <a:off x="1977472" y="4075262"/>
          <a:ext cx="1852104" cy="1463040"/>
        </p:xfrm>
        <a:graphic>
          <a:graphicData uri="http://schemas.openxmlformats.org/drawingml/2006/table">
            <a:tbl>
              <a:tblPr firstRow="1" bandRow="1">
                <a:tableStyleId>{2D5ABB26-0587-4C30-8999-92F81FD0307C}</a:tableStyleId>
              </a:tblPr>
              <a:tblGrid>
                <a:gridCol w="463026">
                  <a:extLst>
                    <a:ext uri="{9D8B030D-6E8A-4147-A177-3AD203B41FA5}">
                      <a16:colId xmlns:a16="http://schemas.microsoft.com/office/drawing/2014/main" val="425668530"/>
                    </a:ext>
                  </a:extLst>
                </a:gridCol>
                <a:gridCol w="463026">
                  <a:extLst>
                    <a:ext uri="{9D8B030D-6E8A-4147-A177-3AD203B41FA5}">
                      <a16:colId xmlns:a16="http://schemas.microsoft.com/office/drawing/2014/main" val="590120563"/>
                    </a:ext>
                  </a:extLst>
                </a:gridCol>
                <a:gridCol w="463026">
                  <a:extLst>
                    <a:ext uri="{9D8B030D-6E8A-4147-A177-3AD203B41FA5}">
                      <a16:colId xmlns:a16="http://schemas.microsoft.com/office/drawing/2014/main" val="3854994721"/>
                    </a:ext>
                  </a:extLst>
                </a:gridCol>
                <a:gridCol w="463026">
                  <a:extLst>
                    <a:ext uri="{9D8B030D-6E8A-4147-A177-3AD203B41FA5}">
                      <a16:colId xmlns:a16="http://schemas.microsoft.com/office/drawing/2014/main" val="417801428"/>
                    </a:ext>
                  </a:extLst>
                </a:gridCol>
              </a:tblGrid>
              <a:tr h="350687">
                <a:tc>
                  <a:txBody>
                    <a:bodyPr/>
                    <a:lstStyle/>
                    <a:p>
                      <a:r>
                        <a:rPr lang="it-IT" dirty="0"/>
                        <a:t>1</a:t>
                      </a:r>
                    </a:p>
                  </a:txBody>
                  <a:tcPr/>
                </a:tc>
                <a:tc>
                  <a:txBody>
                    <a:bodyPr/>
                    <a:lstStyle/>
                    <a:p>
                      <a:r>
                        <a:rPr lang="it-IT" dirty="0"/>
                        <a:t>0</a:t>
                      </a:r>
                    </a:p>
                  </a:txBody>
                  <a:tcPr/>
                </a:tc>
                <a:tc>
                  <a:txBody>
                    <a:bodyPr/>
                    <a:lstStyle/>
                    <a:p>
                      <a:r>
                        <a:rPr lang="it-IT" dirty="0"/>
                        <a:t>3</a:t>
                      </a:r>
                    </a:p>
                  </a:txBody>
                  <a:tcPr/>
                </a:tc>
                <a:tc>
                  <a:txBody>
                    <a:bodyPr/>
                    <a:lstStyle/>
                    <a:p>
                      <a:r>
                        <a:rPr lang="it-IT" dirty="0"/>
                        <a:t>4</a:t>
                      </a:r>
                    </a:p>
                  </a:txBody>
                  <a:tcPr/>
                </a:tc>
                <a:extLst>
                  <a:ext uri="{0D108BD9-81ED-4DB2-BD59-A6C34878D82A}">
                    <a16:rowId xmlns:a16="http://schemas.microsoft.com/office/drawing/2014/main" val="2205418641"/>
                  </a:ext>
                </a:extLst>
              </a:tr>
              <a:tr h="350687">
                <a:tc>
                  <a:txBody>
                    <a:bodyPr/>
                    <a:lstStyle/>
                    <a:p>
                      <a:r>
                        <a:rPr lang="it-IT" dirty="0"/>
                        <a:t>0</a:t>
                      </a:r>
                    </a:p>
                  </a:txBody>
                  <a:tcPr/>
                </a:tc>
                <a:tc>
                  <a:txBody>
                    <a:bodyPr/>
                    <a:lstStyle/>
                    <a:p>
                      <a:r>
                        <a:rPr lang="it-IT" dirty="0"/>
                        <a:t>-2</a:t>
                      </a:r>
                    </a:p>
                  </a:txBody>
                  <a:tcPr/>
                </a:tc>
                <a:tc>
                  <a:txBody>
                    <a:bodyPr/>
                    <a:lstStyle/>
                    <a:p>
                      <a:r>
                        <a:rPr lang="it-IT" dirty="0"/>
                        <a:t>5</a:t>
                      </a:r>
                    </a:p>
                  </a:txBody>
                  <a:tcPr/>
                </a:tc>
                <a:tc>
                  <a:txBody>
                    <a:bodyPr/>
                    <a:lstStyle/>
                    <a:p>
                      <a:r>
                        <a:rPr lang="it-IT" dirty="0"/>
                        <a:t>9</a:t>
                      </a:r>
                    </a:p>
                  </a:txBody>
                  <a:tcPr/>
                </a:tc>
                <a:extLst>
                  <a:ext uri="{0D108BD9-81ED-4DB2-BD59-A6C34878D82A}">
                    <a16:rowId xmlns:a16="http://schemas.microsoft.com/office/drawing/2014/main" val="1179243628"/>
                  </a:ext>
                </a:extLst>
              </a:tr>
              <a:tr h="350687">
                <a:tc>
                  <a:txBody>
                    <a:bodyPr/>
                    <a:lstStyle/>
                    <a:p>
                      <a:r>
                        <a:rPr lang="it-IT" dirty="0"/>
                        <a:t>0</a:t>
                      </a:r>
                    </a:p>
                  </a:txBody>
                  <a:tcPr/>
                </a:tc>
                <a:tc>
                  <a:txBody>
                    <a:bodyPr/>
                    <a:lstStyle/>
                    <a:p>
                      <a:r>
                        <a:rPr lang="it-IT" dirty="0"/>
                        <a:t>0</a:t>
                      </a:r>
                    </a:p>
                  </a:txBody>
                  <a:tcPr/>
                </a:tc>
                <a:tc>
                  <a:txBody>
                    <a:bodyPr/>
                    <a:lstStyle/>
                    <a:p>
                      <a:r>
                        <a:rPr lang="it-IT" dirty="0"/>
                        <a:t>0</a:t>
                      </a:r>
                    </a:p>
                  </a:txBody>
                  <a:tcPr/>
                </a:tc>
                <a:tc>
                  <a:txBody>
                    <a:bodyPr/>
                    <a:lstStyle/>
                    <a:p>
                      <a:r>
                        <a:rPr lang="it-IT" dirty="0"/>
                        <a:t>1</a:t>
                      </a:r>
                    </a:p>
                  </a:txBody>
                  <a:tcPr/>
                </a:tc>
                <a:extLst>
                  <a:ext uri="{0D108BD9-81ED-4DB2-BD59-A6C34878D82A}">
                    <a16:rowId xmlns:a16="http://schemas.microsoft.com/office/drawing/2014/main" val="1701960868"/>
                  </a:ext>
                </a:extLst>
              </a:tr>
              <a:tr h="350687">
                <a:tc>
                  <a:txBody>
                    <a:bodyPr/>
                    <a:lstStyle/>
                    <a:p>
                      <a:r>
                        <a:rPr lang="it-IT" dirty="0"/>
                        <a:t>0</a:t>
                      </a:r>
                    </a:p>
                  </a:txBody>
                  <a:tcPr/>
                </a:tc>
                <a:tc>
                  <a:txBody>
                    <a:bodyPr/>
                    <a:lstStyle/>
                    <a:p>
                      <a:r>
                        <a:rPr lang="it-IT" dirty="0"/>
                        <a:t>0</a:t>
                      </a:r>
                    </a:p>
                  </a:txBody>
                  <a:tcPr/>
                </a:tc>
                <a:tc>
                  <a:txBody>
                    <a:bodyPr/>
                    <a:lstStyle/>
                    <a:p>
                      <a:r>
                        <a:rPr lang="it-IT" dirty="0"/>
                        <a:t>0</a:t>
                      </a:r>
                    </a:p>
                  </a:txBody>
                  <a:tcPr/>
                </a:tc>
                <a:tc>
                  <a:txBody>
                    <a:bodyPr/>
                    <a:lstStyle/>
                    <a:p>
                      <a:r>
                        <a:rPr lang="it-IT" dirty="0"/>
                        <a:t>81</a:t>
                      </a:r>
                    </a:p>
                  </a:txBody>
                  <a:tcPr/>
                </a:tc>
                <a:extLst>
                  <a:ext uri="{0D108BD9-81ED-4DB2-BD59-A6C34878D82A}">
                    <a16:rowId xmlns:a16="http://schemas.microsoft.com/office/drawing/2014/main" val="2403317865"/>
                  </a:ext>
                </a:extLst>
              </a:tr>
            </a:tbl>
          </a:graphicData>
        </a:graphic>
      </p:graphicFrame>
      <p:sp>
        <p:nvSpPr>
          <p:cNvPr id="5" name="Parentesi quadra aperta 4">
            <a:extLst>
              <a:ext uri="{FF2B5EF4-FFF2-40B4-BE49-F238E27FC236}">
                <a16:creationId xmlns:a16="http://schemas.microsoft.com/office/drawing/2014/main" id="{B9B4A9C4-3F14-4E3D-BE19-2696B0D47B24}"/>
              </a:ext>
            </a:extLst>
          </p:cNvPr>
          <p:cNvSpPr/>
          <p:nvPr/>
        </p:nvSpPr>
        <p:spPr>
          <a:xfrm>
            <a:off x="1853965" y="4071068"/>
            <a:ext cx="113251" cy="1463040"/>
          </a:xfrm>
          <a:prstGeom prst="lef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it-IT"/>
          </a:p>
        </p:txBody>
      </p:sp>
      <p:sp>
        <p:nvSpPr>
          <p:cNvPr id="6" name="Parentesi quadra chiusa 5">
            <a:extLst>
              <a:ext uri="{FF2B5EF4-FFF2-40B4-BE49-F238E27FC236}">
                <a16:creationId xmlns:a16="http://schemas.microsoft.com/office/drawing/2014/main" id="{55009253-B1F9-49C8-A5A5-2DD794762477}"/>
              </a:ext>
            </a:extLst>
          </p:cNvPr>
          <p:cNvSpPr/>
          <p:nvPr/>
        </p:nvSpPr>
        <p:spPr>
          <a:xfrm>
            <a:off x="3753651" y="4071068"/>
            <a:ext cx="113250" cy="1463040"/>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it-IT"/>
          </a:p>
        </p:txBody>
      </p:sp>
      <p:graphicFrame>
        <p:nvGraphicFramePr>
          <p:cNvPr id="7" name="Tabella 4">
            <a:extLst>
              <a:ext uri="{FF2B5EF4-FFF2-40B4-BE49-F238E27FC236}">
                <a16:creationId xmlns:a16="http://schemas.microsoft.com/office/drawing/2014/main" id="{3B7BBF97-7EB0-4B65-9949-33F158D1B389}"/>
              </a:ext>
            </a:extLst>
          </p:cNvPr>
          <p:cNvGraphicFramePr>
            <a:graphicFrameLocks noGrp="1"/>
          </p:cNvGraphicFramePr>
          <p:nvPr>
            <p:extLst>
              <p:ext uri="{D42A27DB-BD31-4B8C-83A1-F6EECF244321}">
                <p14:modId xmlns:p14="http://schemas.microsoft.com/office/powerpoint/2010/main" val="1530821203"/>
              </p:ext>
            </p:extLst>
          </p:nvPr>
        </p:nvGraphicFramePr>
        <p:xfrm>
          <a:off x="5804246" y="4026325"/>
          <a:ext cx="1852104" cy="1463040"/>
        </p:xfrm>
        <a:graphic>
          <a:graphicData uri="http://schemas.openxmlformats.org/drawingml/2006/table">
            <a:tbl>
              <a:tblPr firstRow="1" bandRow="1">
                <a:tableStyleId>{2D5ABB26-0587-4C30-8999-92F81FD0307C}</a:tableStyleId>
              </a:tblPr>
              <a:tblGrid>
                <a:gridCol w="463026">
                  <a:extLst>
                    <a:ext uri="{9D8B030D-6E8A-4147-A177-3AD203B41FA5}">
                      <a16:colId xmlns:a16="http://schemas.microsoft.com/office/drawing/2014/main" val="425668530"/>
                    </a:ext>
                  </a:extLst>
                </a:gridCol>
                <a:gridCol w="463026">
                  <a:extLst>
                    <a:ext uri="{9D8B030D-6E8A-4147-A177-3AD203B41FA5}">
                      <a16:colId xmlns:a16="http://schemas.microsoft.com/office/drawing/2014/main" val="590120563"/>
                    </a:ext>
                  </a:extLst>
                </a:gridCol>
                <a:gridCol w="463026">
                  <a:extLst>
                    <a:ext uri="{9D8B030D-6E8A-4147-A177-3AD203B41FA5}">
                      <a16:colId xmlns:a16="http://schemas.microsoft.com/office/drawing/2014/main" val="3854994721"/>
                    </a:ext>
                  </a:extLst>
                </a:gridCol>
                <a:gridCol w="463026">
                  <a:extLst>
                    <a:ext uri="{9D8B030D-6E8A-4147-A177-3AD203B41FA5}">
                      <a16:colId xmlns:a16="http://schemas.microsoft.com/office/drawing/2014/main" val="417801428"/>
                    </a:ext>
                  </a:extLst>
                </a:gridCol>
              </a:tblGrid>
              <a:tr h="350687">
                <a:tc>
                  <a:txBody>
                    <a:bodyPr/>
                    <a:lstStyle/>
                    <a:p>
                      <a:r>
                        <a:rPr lang="it-IT" dirty="0"/>
                        <a:t>1</a:t>
                      </a:r>
                    </a:p>
                  </a:txBody>
                  <a:tcPr/>
                </a:tc>
                <a:tc>
                  <a:txBody>
                    <a:bodyPr/>
                    <a:lstStyle/>
                    <a:p>
                      <a:r>
                        <a:rPr lang="it-IT" dirty="0"/>
                        <a:t>0</a:t>
                      </a:r>
                    </a:p>
                  </a:txBody>
                  <a:tcPr/>
                </a:tc>
                <a:tc>
                  <a:txBody>
                    <a:bodyPr/>
                    <a:lstStyle/>
                    <a:p>
                      <a:r>
                        <a:rPr lang="it-IT" dirty="0"/>
                        <a:t>3</a:t>
                      </a:r>
                    </a:p>
                  </a:txBody>
                  <a:tcPr/>
                </a:tc>
                <a:tc>
                  <a:txBody>
                    <a:bodyPr/>
                    <a:lstStyle/>
                    <a:p>
                      <a:r>
                        <a:rPr lang="it-IT" dirty="0"/>
                        <a:t>4</a:t>
                      </a:r>
                    </a:p>
                  </a:txBody>
                  <a:tcPr/>
                </a:tc>
                <a:extLst>
                  <a:ext uri="{0D108BD9-81ED-4DB2-BD59-A6C34878D82A}">
                    <a16:rowId xmlns:a16="http://schemas.microsoft.com/office/drawing/2014/main" val="2205418641"/>
                  </a:ext>
                </a:extLst>
              </a:tr>
              <a:tr h="350687">
                <a:tc>
                  <a:txBody>
                    <a:bodyPr/>
                    <a:lstStyle/>
                    <a:p>
                      <a:r>
                        <a:rPr lang="it-IT" dirty="0"/>
                        <a:t>0</a:t>
                      </a:r>
                    </a:p>
                  </a:txBody>
                  <a:tcPr/>
                </a:tc>
                <a:tc>
                  <a:txBody>
                    <a:bodyPr/>
                    <a:lstStyle/>
                    <a:p>
                      <a:r>
                        <a:rPr lang="it-IT" dirty="0"/>
                        <a:t>-2</a:t>
                      </a:r>
                    </a:p>
                  </a:txBody>
                  <a:tcPr/>
                </a:tc>
                <a:tc>
                  <a:txBody>
                    <a:bodyPr/>
                    <a:lstStyle/>
                    <a:p>
                      <a:r>
                        <a:rPr lang="it-IT" dirty="0"/>
                        <a:t>5</a:t>
                      </a:r>
                    </a:p>
                  </a:txBody>
                  <a:tcPr/>
                </a:tc>
                <a:tc>
                  <a:txBody>
                    <a:bodyPr/>
                    <a:lstStyle/>
                    <a:p>
                      <a:r>
                        <a:rPr lang="it-IT" dirty="0"/>
                        <a:t>9</a:t>
                      </a:r>
                    </a:p>
                  </a:txBody>
                  <a:tcPr/>
                </a:tc>
                <a:extLst>
                  <a:ext uri="{0D108BD9-81ED-4DB2-BD59-A6C34878D82A}">
                    <a16:rowId xmlns:a16="http://schemas.microsoft.com/office/drawing/2014/main" val="1179243628"/>
                  </a:ext>
                </a:extLst>
              </a:tr>
              <a:tr h="350687">
                <a:tc>
                  <a:txBody>
                    <a:bodyPr/>
                    <a:lstStyle/>
                    <a:p>
                      <a:r>
                        <a:rPr lang="it-IT" dirty="0">
                          <a:solidFill>
                            <a:srgbClr val="FF0000"/>
                          </a:solidFill>
                        </a:rPr>
                        <a:t>4</a:t>
                      </a:r>
                    </a:p>
                  </a:txBody>
                  <a:tcPr/>
                </a:tc>
                <a:tc>
                  <a:txBody>
                    <a:bodyPr/>
                    <a:lstStyle/>
                    <a:p>
                      <a:r>
                        <a:rPr lang="it-IT" dirty="0">
                          <a:solidFill>
                            <a:srgbClr val="FF0000"/>
                          </a:solidFill>
                        </a:rPr>
                        <a:t>6</a:t>
                      </a:r>
                    </a:p>
                  </a:txBody>
                  <a:tcPr/>
                </a:tc>
                <a:tc>
                  <a:txBody>
                    <a:bodyPr/>
                    <a:lstStyle/>
                    <a:p>
                      <a:r>
                        <a:rPr lang="it-IT" dirty="0"/>
                        <a:t>0</a:t>
                      </a:r>
                    </a:p>
                  </a:txBody>
                  <a:tcPr/>
                </a:tc>
                <a:tc>
                  <a:txBody>
                    <a:bodyPr/>
                    <a:lstStyle/>
                    <a:p>
                      <a:r>
                        <a:rPr lang="it-IT" dirty="0"/>
                        <a:t>1</a:t>
                      </a:r>
                    </a:p>
                  </a:txBody>
                  <a:tcPr/>
                </a:tc>
                <a:extLst>
                  <a:ext uri="{0D108BD9-81ED-4DB2-BD59-A6C34878D82A}">
                    <a16:rowId xmlns:a16="http://schemas.microsoft.com/office/drawing/2014/main" val="1701960868"/>
                  </a:ext>
                </a:extLst>
              </a:tr>
              <a:tr h="350687">
                <a:tc>
                  <a:txBody>
                    <a:bodyPr/>
                    <a:lstStyle/>
                    <a:p>
                      <a:r>
                        <a:rPr lang="it-IT" dirty="0">
                          <a:solidFill>
                            <a:srgbClr val="FF0000"/>
                          </a:solidFill>
                        </a:rPr>
                        <a:t>1</a:t>
                      </a:r>
                    </a:p>
                  </a:txBody>
                  <a:tcPr/>
                </a:tc>
                <a:tc>
                  <a:txBody>
                    <a:bodyPr/>
                    <a:lstStyle/>
                    <a:p>
                      <a:r>
                        <a:rPr lang="it-IT" dirty="0"/>
                        <a:t>0</a:t>
                      </a:r>
                    </a:p>
                  </a:txBody>
                  <a:tcPr/>
                </a:tc>
                <a:tc>
                  <a:txBody>
                    <a:bodyPr/>
                    <a:lstStyle/>
                    <a:p>
                      <a:r>
                        <a:rPr lang="it-IT" dirty="0"/>
                        <a:t>0</a:t>
                      </a:r>
                    </a:p>
                  </a:txBody>
                  <a:tcPr/>
                </a:tc>
                <a:tc>
                  <a:txBody>
                    <a:bodyPr/>
                    <a:lstStyle/>
                    <a:p>
                      <a:r>
                        <a:rPr lang="it-IT" dirty="0"/>
                        <a:t>81</a:t>
                      </a:r>
                    </a:p>
                  </a:txBody>
                  <a:tcPr/>
                </a:tc>
                <a:extLst>
                  <a:ext uri="{0D108BD9-81ED-4DB2-BD59-A6C34878D82A}">
                    <a16:rowId xmlns:a16="http://schemas.microsoft.com/office/drawing/2014/main" val="2403317865"/>
                  </a:ext>
                </a:extLst>
              </a:tr>
            </a:tbl>
          </a:graphicData>
        </a:graphic>
      </p:graphicFrame>
      <p:sp>
        <p:nvSpPr>
          <p:cNvPr id="8" name="Parentesi quadra aperta 7">
            <a:extLst>
              <a:ext uri="{FF2B5EF4-FFF2-40B4-BE49-F238E27FC236}">
                <a16:creationId xmlns:a16="http://schemas.microsoft.com/office/drawing/2014/main" id="{DFAC056C-5E57-49DA-9A2E-186B526074BF}"/>
              </a:ext>
            </a:extLst>
          </p:cNvPr>
          <p:cNvSpPr/>
          <p:nvPr/>
        </p:nvSpPr>
        <p:spPr>
          <a:xfrm>
            <a:off x="5680739" y="4022131"/>
            <a:ext cx="113251" cy="1463040"/>
          </a:xfrm>
          <a:prstGeom prst="lef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it-IT"/>
          </a:p>
        </p:txBody>
      </p:sp>
      <p:sp>
        <p:nvSpPr>
          <p:cNvPr id="9" name="Parentesi quadra chiusa 8">
            <a:extLst>
              <a:ext uri="{FF2B5EF4-FFF2-40B4-BE49-F238E27FC236}">
                <a16:creationId xmlns:a16="http://schemas.microsoft.com/office/drawing/2014/main" id="{20CEAAFB-7D2B-4CCC-B834-64B0116C52FC}"/>
              </a:ext>
            </a:extLst>
          </p:cNvPr>
          <p:cNvSpPr/>
          <p:nvPr/>
        </p:nvSpPr>
        <p:spPr>
          <a:xfrm>
            <a:off x="7580425" y="4022131"/>
            <a:ext cx="113250" cy="1463040"/>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it-IT"/>
          </a:p>
        </p:txBody>
      </p:sp>
      <p:sp>
        <p:nvSpPr>
          <p:cNvPr id="10" name="CasellaDiTesto 9">
            <a:extLst>
              <a:ext uri="{FF2B5EF4-FFF2-40B4-BE49-F238E27FC236}">
                <a16:creationId xmlns:a16="http://schemas.microsoft.com/office/drawing/2014/main" id="{BE4A4381-2C11-451C-B3D9-7E60246E6886}"/>
              </a:ext>
            </a:extLst>
          </p:cNvPr>
          <p:cNvSpPr txBox="1"/>
          <p:nvPr/>
        </p:nvSpPr>
        <p:spPr>
          <a:xfrm>
            <a:off x="5475294" y="5625062"/>
            <a:ext cx="2481517" cy="369332"/>
          </a:xfrm>
          <a:prstGeom prst="rect">
            <a:avLst/>
          </a:prstGeom>
          <a:noFill/>
        </p:spPr>
        <p:txBody>
          <a:bodyPr wrap="square" rtlCol="0">
            <a:spAutoFit/>
          </a:bodyPr>
          <a:lstStyle/>
          <a:p>
            <a:r>
              <a:rPr lang="it-IT" dirty="0"/>
              <a:t>Matrice Non Triangolare</a:t>
            </a:r>
          </a:p>
        </p:txBody>
      </p:sp>
      <p:sp>
        <p:nvSpPr>
          <p:cNvPr id="11" name="CasellaDiTesto 10">
            <a:extLst>
              <a:ext uri="{FF2B5EF4-FFF2-40B4-BE49-F238E27FC236}">
                <a16:creationId xmlns:a16="http://schemas.microsoft.com/office/drawing/2014/main" id="{0DECA432-A223-483C-9ECB-81CBA8623B95}"/>
              </a:ext>
            </a:extLst>
          </p:cNvPr>
          <p:cNvSpPr txBox="1"/>
          <p:nvPr/>
        </p:nvSpPr>
        <p:spPr>
          <a:xfrm>
            <a:off x="1317921" y="5609862"/>
            <a:ext cx="2994937" cy="369332"/>
          </a:xfrm>
          <a:prstGeom prst="rect">
            <a:avLst/>
          </a:prstGeom>
          <a:noFill/>
        </p:spPr>
        <p:txBody>
          <a:bodyPr wrap="square" rtlCol="0">
            <a:spAutoFit/>
          </a:bodyPr>
          <a:lstStyle/>
          <a:p>
            <a:r>
              <a:rPr lang="it-IT" dirty="0"/>
              <a:t>Matrice Triangolare Superiore</a:t>
            </a:r>
          </a:p>
        </p:txBody>
      </p:sp>
      <p:cxnSp>
        <p:nvCxnSpPr>
          <p:cNvPr id="12" name="Connettore 2 11">
            <a:extLst>
              <a:ext uri="{FF2B5EF4-FFF2-40B4-BE49-F238E27FC236}">
                <a16:creationId xmlns:a16="http://schemas.microsoft.com/office/drawing/2014/main" id="{F575C68C-0EA0-4E4C-A9F8-87B8148A255E}"/>
              </a:ext>
            </a:extLst>
          </p:cNvPr>
          <p:cNvCxnSpPr>
            <a:cxnSpLocks/>
          </p:cNvCxnSpPr>
          <p:nvPr/>
        </p:nvCxnSpPr>
        <p:spPr>
          <a:xfrm>
            <a:off x="1872868" y="4098141"/>
            <a:ext cx="1963971" cy="1394729"/>
          </a:xfrm>
          <a:prstGeom prst="straightConnector1">
            <a:avLst/>
          </a:prstGeom>
        </p:spPr>
        <p:style>
          <a:lnRef idx="1">
            <a:schemeClr val="accent2"/>
          </a:lnRef>
          <a:fillRef idx="0">
            <a:schemeClr val="accent2"/>
          </a:fillRef>
          <a:effectRef idx="0">
            <a:schemeClr val="accent2"/>
          </a:effectRef>
          <a:fontRef idx="minor">
            <a:schemeClr val="tx1"/>
          </a:fontRef>
        </p:style>
      </p:cxnSp>
      <p:sp>
        <p:nvSpPr>
          <p:cNvPr id="13" name="Fumetto: rettangolo con angoli arrotondati 12">
            <a:extLst>
              <a:ext uri="{FF2B5EF4-FFF2-40B4-BE49-F238E27FC236}">
                <a16:creationId xmlns:a16="http://schemas.microsoft.com/office/drawing/2014/main" id="{5D8D956D-834A-45EE-B4D3-5C8C778325D0}"/>
              </a:ext>
            </a:extLst>
          </p:cNvPr>
          <p:cNvSpPr/>
          <p:nvPr/>
        </p:nvSpPr>
        <p:spPr>
          <a:xfrm>
            <a:off x="425733" y="3873299"/>
            <a:ext cx="995844" cy="565428"/>
          </a:xfrm>
          <a:prstGeom prst="wedgeRoundRectCallout">
            <a:avLst>
              <a:gd name="adj1" fmla="val 99077"/>
              <a:gd name="adj2" fmla="val -362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Diagonale Principale</a:t>
            </a:r>
          </a:p>
        </p:txBody>
      </p:sp>
      <p:sp>
        <p:nvSpPr>
          <p:cNvPr id="15" name="Fumetto: rettangolo con angoli arrotondati 14">
            <a:extLst>
              <a:ext uri="{FF2B5EF4-FFF2-40B4-BE49-F238E27FC236}">
                <a16:creationId xmlns:a16="http://schemas.microsoft.com/office/drawing/2014/main" id="{D54705E4-B0A6-4FC4-A858-C990C2AE6E70}"/>
              </a:ext>
            </a:extLst>
          </p:cNvPr>
          <p:cNvSpPr/>
          <p:nvPr/>
        </p:nvSpPr>
        <p:spPr>
          <a:xfrm>
            <a:off x="322076" y="4837530"/>
            <a:ext cx="1225369" cy="787532"/>
          </a:xfrm>
          <a:prstGeom prst="wedgeRoundRectCallout">
            <a:avLst>
              <a:gd name="adj1" fmla="val 80855"/>
              <a:gd name="adj2" fmla="val -3487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Elementi nulli sotto la diagonale</a:t>
            </a:r>
          </a:p>
        </p:txBody>
      </p:sp>
      <mc:AlternateContent xmlns:mc="http://schemas.openxmlformats.org/markup-compatibility/2006" xmlns:p14="http://schemas.microsoft.com/office/powerpoint/2010/main">
        <mc:Choice Requires="p14">
          <p:contentPart p14:bwMode="auto" r:id="rId3">
            <p14:nvContentPartPr>
              <p14:cNvPr id="67" name="Input penna 66">
                <a:extLst>
                  <a:ext uri="{FF2B5EF4-FFF2-40B4-BE49-F238E27FC236}">
                    <a16:creationId xmlns:a16="http://schemas.microsoft.com/office/drawing/2014/main" id="{233899F2-BA05-4F5C-8927-D9867781A9E6}"/>
                  </a:ext>
                </a:extLst>
              </p14:cNvPr>
              <p14:cNvContentPartPr/>
              <p14:nvPr/>
            </p14:nvContentPartPr>
            <p14:xfrm>
              <a:off x="6376131" y="452760"/>
              <a:ext cx="24120" cy="19800"/>
            </p14:xfrm>
          </p:contentPart>
        </mc:Choice>
        <mc:Fallback xmlns="">
          <p:pic>
            <p:nvPicPr>
              <p:cNvPr id="67" name="Input penna 66">
                <a:extLst>
                  <a:ext uri="{FF2B5EF4-FFF2-40B4-BE49-F238E27FC236}">
                    <a16:creationId xmlns:a16="http://schemas.microsoft.com/office/drawing/2014/main" id="{233899F2-BA05-4F5C-8927-D9867781A9E6}"/>
                  </a:ext>
                </a:extLst>
              </p:cNvPr>
              <p:cNvPicPr/>
              <p:nvPr/>
            </p:nvPicPr>
            <p:blipFill>
              <a:blip r:embed="rId4"/>
              <a:stretch>
                <a:fillRect/>
              </a:stretch>
            </p:blipFill>
            <p:spPr>
              <a:xfrm>
                <a:off x="6367491" y="443760"/>
                <a:ext cx="41760" cy="37440"/>
              </a:xfrm>
              <a:prstGeom prst="rect">
                <a:avLst/>
              </a:prstGeom>
            </p:spPr>
          </p:pic>
        </mc:Fallback>
      </mc:AlternateContent>
    </p:spTree>
    <p:extLst>
      <p:ext uri="{BB962C8B-B14F-4D97-AF65-F5344CB8AC3E}">
        <p14:creationId xmlns:p14="http://schemas.microsoft.com/office/powerpoint/2010/main" val="138128481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3F315C7-99B0-4D69-B557-3026F9082C82}"/>
              </a:ext>
            </a:extLst>
          </p:cNvPr>
          <p:cNvSpPr>
            <a:spLocks noGrp="1"/>
          </p:cNvSpPr>
          <p:nvPr>
            <p:ph type="title"/>
          </p:nvPr>
        </p:nvSpPr>
        <p:spPr/>
        <p:txBody>
          <a:bodyPr/>
          <a:lstStyle/>
          <a:p>
            <a:r>
              <a:rPr lang="it-IT" dirty="0"/>
              <a:t>Esercizio - Matrice Triangolare Superiore – versione 1</a:t>
            </a:r>
          </a:p>
        </p:txBody>
      </p:sp>
      <p:sp>
        <p:nvSpPr>
          <p:cNvPr id="3" name="Segnaposto contenuto 2">
            <a:extLst>
              <a:ext uri="{FF2B5EF4-FFF2-40B4-BE49-F238E27FC236}">
                <a16:creationId xmlns:a16="http://schemas.microsoft.com/office/drawing/2014/main" id="{DADA9BA1-7A0B-4910-BD48-DD7736279BC2}"/>
              </a:ext>
            </a:extLst>
          </p:cNvPr>
          <p:cNvSpPr>
            <a:spLocks noGrp="1"/>
          </p:cNvSpPr>
          <p:nvPr>
            <p:ph idx="1"/>
          </p:nvPr>
        </p:nvSpPr>
        <p:spPr/>
        <p:style>
          <a:lnRef idx="1">
            <a:schemeClr val="accent4"/>
          </a:lnRef>
          <a:fillRef idx="2">
            <a:schemeClr val="accent4"/>
          </a:fillRef>
          <a:effectRef idx="1">
            <a:schemeClr val="accent4"/>
          </a:effectRef>
          <a:fontRef idx="minor">
            <a:schemeClr val="dk1"/>
          </a:fontRef>
        </p:style>
        <p:txBody>
          <a:bodyPr>
            <a:normAutofit/>
          </a:bodyPr>
          <a:lstStyle/>
          <a:p>
            <a:pPr marL="0" indent="0">
              <a:spcBef>
                <a:spcPts val="0"/>
              </a:spcBef>
              <a:buNone/>
            </a:pPr>
            <a:endParaRPr lang="it-IT" sz="1800" dirty="0">
              <a:latin typeface="Courier New" panose="02070309020205020404" pitchFamily="49" charset="0"/>
              <a:cs typeface="Courier New" panose="02070309020205020404" pitchFamily="49" charset="0"/>
            </a:endParaRPr>
          </a:p>
          <a:p>
            <a:pPr marL="0" indent="0">
              <a:spcBef>
                <a:spcPts val="0"/>
              </a:spcBef>
              <a:buNone/>
            </a:pPr>
            <a:r>
              <a:rPr lang="it-IT" sz="1800" dirty="0">
                <a:latin typeface="Courier New" panose="02070309020205020404" pitchFamily="49" charset="0"/>
                <a:cs typeface="Courier New" panose="02070309020205020404" pitchFamily="49" charset="0"/>
              </a:rPr>
              <a:t>N=</a:t>
            </a:r>
            <a:r>
              <a:rPr lang="it-IT" sz="1800" dirty="0" err="1">
                <a:latin typeface="Courier New" panose="02070309020205020404" pitchFamily="49" charset="0"/>
                <a:cs typeface="Courier New" panose="02070309020205020404" pitchFamily="49" charset="0"/>
              </a:rPr>
              <a:t>int</a:t>
            </a:r>
            <a:r>
              <a:rPr lang="it-IT" sz="1800" dirty="0">
                <a:latin typeface="Courier New" panose="02070309020205020404" pitchFamily="49" charset="0"/>
                <a:cs typeface="Courier New" panose="02070309020205020404" pitchFamily="49" charset="0"/>
              </a:rPr>
              <a:t>(input())</a:t>
            </a:r>
          </a:p>
          <a:p>
            <a:pPr marL="0" indent="0">
              <a:spcBef>
                <a:spcPts val="0"/>
              </a:spcBef>
              <a:buNone/>
            </a:pPr>
            <a:endParaRPr lang="it-IT" sz="1800" dirty="0">
              <a:latin typeface="Courier New" panose="02070309020205020404" pitchFamily="49" charset="0"/>
              <a:cs typeface="Courier New" panose="02070309020205020404" pitchFamily="49" charset="0"/>
            </a:endParaRPr>
          </a:p>
          <a:p>
            <a:pPr marL="0" indent="0">
              <a:spcBef>
                <a:spcPts val="0"/>
              </a:spcBef>
              <a:buNone/>
            </a:pPr>
            <a:r>
              <a:rPr lang="it-IT" sz="1800" dirty="0" err="1">
                <a:latin typeface="Courier New" panose="02070309020205020404" pitchFamily="49" charset="0"/>
                <a:cs typeface="Courier New" panose="02070309020205020404" pitchFamily="49" charset="0"/>
              </a:rPr>
              <a:t>mat</a:t>
            </a:r>
            <a:r>
              <a:rPr lang="it-IT" sz="1800" dirty="0">
                <a:latin typeface="Courier New" panose="02070309020205020404" pitchFamily="49" charset="0"/>
                <a:cs typeface="Courier New" panose="02070309020205020404" pitchFamily="49" charset="0"/>
              </a:rPr>
              <a:t>=[]</a:t>
            </a:r>
          </a:p>
          <a:p>
            <a:pPr marL="0" indent="0">
              <a:spcBef>
                <a:spcPts val="0"/>
              </a:spcBef>
              <a:buNone/>
            </a:pPr>
            <a:r>
              <a:rPr lang="it-IT" sz="1800" dirty="0">
                <a:latin typeface="Courier New" panose="02070309020205020404" pitchFamily="49" charset="0"/>
                <a:cs typeface="Courier New" panose="02070309020205020404" pitchFamily="49" charset="0"/>
              </a:rPr>
              <a:t>for i in range(N):</a:t>
            </a:r>
          </a:p>
          <a:p>
            <a:pPr marL="0" indent="0">
              <a:spcBef>
                <a:spcPts val="0"/>
              </a:spcBef>
              <a:buNone/>
            </a:pPr>
            <a:r>
              <a:rPr lang="it-IT" sz="1800" dirty="0">
                <a:latin typeface="Courier New" panose="02070309020205020404" pitchFamily="49" charset="0"/>
                <a:cs typeface="Courier New" panose="02070309020205020404" pitchFamily="49" charset="0"/>
              </a:rPr>
              <a:t>    </a:t>
            </a:r>
            <a:r>
              <a:rPr lang="it-IT" sz="1800" dirty="0" err="1">
                <a:latin typeface="Courier New" panose="02070309020205020404" pitchFamily="49" charset="0"/>
                <a:cs typeface="Courier New" panose="02070309020205020404" pitchFamily="49" charset="0"/>
              </a:rPr>
              <a:t>mat.append</a:t>
            </a:r>
            <a:r>
              <a:rPr lang="it-IT" sz="1800" dirty="0">
                <a:latin typeface="Courier New" panose="02070309020205020404" pitchFamily="49" charset="0"/>
                <a:cs typeface="Courier New" panose="02070309020205020404" pitchFamily="49" charset="0"/>
              </a:rPr>
              <a:t>([])</a:t>
            </a:r>
          </a:p>
          <a:p>
            <a:pPr marL="0" indent="0">
              <a:spcBef>
                <a:spcPts val="0"/>
              </a:spcBef>
              <a:buNone/>
            </a:pPr>
            <a:r>
              <a:rPr lang="it-IT" sz="1800" dirty="0">
                <a:latin typeface="Courier New" panose="02070309020205020404" pitchFamily="49" charset="0"/>
                <a:cs typeface="Courier New" panose="02070309020205020404" pitchFamily="49" charset="0"/>
              </a:rPr>
              <a:t>    for j in range(N):</a:t>
            </a:r>
          </a:p>
          <a:p>
            <a:pPr marL="0" indent="0">
              <a:spcBef>
                <a:spcPts val="0"/>
              </a:spcBef>
              <a:buNone/>
            </a:pPr>
            <a:r>
              <a:rPr lang="it-IT" sz="1800" dirty="0">
                <a:latin typeface="Courier New" panose="02070309020205020404" pitchFamily="49" charset="0"/>
                <a:cs typeface="Courier New" panose="02070309020205020404" pitchFamily="49" charset="0"/>
              </a:rPr>
              <a:t>      </a:t>
            </a:r>
            <a:r>
              <a:rPr lang="it-IT" sz="1800" dirty="0" err="1">
                <a:latin typeface="Courier New" panose="02070309020205020404" pitchFamily="49" charset="0"/>
                <a:cs typeface="Courier New" panose="02070309020205020404" pitchFamily="49" charset="0"/>
              </a:rPr>
              <a:t>mat</a:t>
            </a:r>
            <a:r>
              <a:rPr lang="it-IT" sz="1800" dirty="0">
                <a:latin typeface="Courier New" panose="02070309020205020404" pitchFamily="49" charset="0"/>
                <a:cs typeface="Courier New" panose="02070309020205020404" pitchFamily="49" charset="0"/>
              </a:rPr>
              <a:t>[i].</a:t>
            </a:r>
            <a:r>
              <a:rPr lang="it-IT" sz="1800" dirty="0" err="1">
                <a:latin typeface="Courier New" panose="02070309020205020404" pitchFamily="49" charset="0"/>
                <a:cs typeface="Courier New" panose="02070309020205020404" pitchFamily="49" charset="0"/>
              </a:rPr>
              <a:t>append</a:t>
            </a:r>
            <a:r>
              <a:rPr lang="it-IT" sz="1800" dirty="0">
                <a:latin typeface="Courier New" panose="02070309020205020404" pitchFamily="49" charset="0"/>
                <a:cs typeface="Courier New" panose="02070309020205020404" pitchFamily="49" charset="0"/>
              </a:rPr>
              <a:t>(</a:t>
            </a:r>
            <a:r>
              <a:rPr lang="it-IT" sz="1800" dirty="0" err="1">
                <a:latin typeface="Courier New" panose="02070309020205020404" pitchFamily="49" charset="0"/>
                <a:cs typeface="Courier New" panose="02070309020205020404" pitchFamily="49" charset="0"/>
              </a:rPr>
              <a:t>int</a:t>
            </a:r>
            <a:r>
              <a:rPr lang="it-IT" sz="1800" dirty="0">
                <a:latin typeface="Courier New" panose="02070309020205020404" pitchFamily="49" charset="0"/>
                <a:cs typeface="Courier New" panose="02070309020205020404" pitchFamily="49" charset="0"/>
              </a:rPr>
              <a:t>(input()))</a:t>
            </a:r>
          </a:p>
          <a:p>
            <a:pPr marL="0" indent="0">
              <a:spcBef>
                <a:spcPts val="0"/>
              </a:spcBef>
              <a:buNone/>
            </a:pPr>
            <a:endParaRPr lang="it-IT" sz="1800" dirty="0">
              <a:latin typeface="Courier New" panose="02070309020205020404" pitchFamily="49" charset="0"/>
              <a:cs typeface="Courier New" panose="02070309020205020404" pitchFamily="49" charset="0"/>
            </a:endParaRPr>
          </a:p>
          <a:p>
            <a:pPr marL="0" indent="0">
              <a:spcBef>
                <a:spcPts val="0"/>
              </a:spcBef>
              <a:buNone/>
            </a:pPr>
            <a:r>
              <a:rPr lang="it-IT" sz="1800" dirty="0">
                <a:latin typeface="Courier New" panose="02070309020205020404" pitchFamily="49" charset="0"/>
                <a:cs typeface="Courier New" panose="02070309020205020404" pitchFamily="49" charset="0"/>
              </a:rPr>
              <a:t>triangolare=True</a:t>
            </a:r>
          </a:p>
          <a:p>
            <a:pPr marL="0" indent="0">
              <a:spcBef>
                <a:spcPts val="0"/>
              </a:spcBef>
              <a:buNone/>
            </a:pPr>
            <a:r>
              <a:rPr lang="it-IT" sz="1800" dirty="0">
                <a:latin typeface="Courier New" panose="02070309020205020404" pitchFamily="49" charset="0"/>
                <a:cs typeface="Courier New" panose="02070309020205020404" pitchFamily="49" charset="0"/>
              </a:rPr>
              <a:t>for i in range(N):</a:t>
            </a:r>
          </a:p>
          <a:p>
            <a:pPr marL="0" indent="0">
              <a:spcBef>
                <a:spcPts val="0"/>
              </a:spcBef>
              <a:buNone/>
            </a:pPr>
            <a:r>
              <a:rPr lang="it-IT" sz="1800" dirty="0">
                <a:latin typeface="Courier New" panose="02070309020205020404" pitchFamily="49" charset="0"/>
                <a:cs typeface="Courier New" panose="02070309020205020404" pitchFamily="49" charset="0"/>
              </a:rPr>
              <a:t>    for j in range(N):</a:t>
            </a:r>
          </a:p>
          <a:p>
            <a:pPr marL="0" indent="0">
              <a:spcBef>
                <a:spcPts val="0"/>
              </a:spcBef>
              <a:buNone/>
            </a:pPr>
            <a:r>
              <a:rPr lang="it-IT" sz="1800" dirty="0">
                <a:latin typeface="Courier New" panose="02070309020205020404" pitchFamily="49" charset="0"/>
                <a:cs typeface="Courier New" panose="02070309020205020404" pitchFamily="49" charset="0"/>
              </a:rPr>
              <a:t>        </a:t>
            </a:r>
            <a:r>
              <a:rPr lang="it-IT" sz="1800" dirty="0" err="1">
                <a:latin typeface="Courier New" panose="02070309020205020404" pitchFamily="49" charset="0"/>
                <a:cs typeface="Courier New" panose="02070309020205020404" pitchFamily="49" charset="0"/>
              </a:rPr>
              <a:t>if</a:t>
            </a:r>
            <a:r>
              <a:rPr lang="it-IT" sz="1800" dirty="0">
                <a:latin typeface="Courier New" panose="02070309020205020404" pitchFamily="49" charset="0"/>
                <a:cs typeface="Courier New" panose="02070309020205020404" pitchFamily="49" charset="0"/>
              </a:rPr>
              <a:t> j&lt;i and </a:t>
            </a:r>
            <a:r>
              <a:rPr lang="it-IT" sz="1800" dirty="0" err="1">
                <a:latin typeface="Courier New" panose="02070309020205020404" pitchFamily="49" charset="0"/>
                <a:cs typeface="Courier New" panose="02070309020205020404" pitchFamily="49" charset="0"/>
              </a:rPr>
              <a:t>mat</a:t>
            </a:r>
            <a:r>
              <a:rPr lang="it-IT" sz="1800" dirty="0">
                <a:latin typeface="Courier New" panose="02070309020205020404" pitchFamily="49" charset="0"/>
                <a:cs typeface="Courier New" panose="02070309020205020404" pitchFamily="49" charset="0"/>
              </a:rPr>
              <a:t>[i][j]!=0:</a:t>
            </a:r>
          </a:p>
          <a:p>
            <a:pPr marL="0" indent="0">
              <a:spcBef>
                <a:spcPts val="0"/>
              </a:spcBef>
              <a:buNone/>
            </a:pPr>
            <a:r>
              <a:rPr lang="it-IT" sz="1800" dirty="0">
                <a:latin typeface="Courier New" panose="02070309020205020404" pitchFamily="49" charset="0"/>
                <a:cs typeface="Courier New" panose="02070309020205020404" pitchFamily="49" charset="0"/>
              </a:rPr>
              <a:t>            triangolare=False</a:t>
            </a:r>
          </a:p>
          <a:p>
            <a:pPr marL="0" indent="0">
              <a:spcBef>
                <a:spcPts val="0"/>
              </a:spcBef>
              <a:buNone/>
            </a:pPr>
            <a:r>
              <a:rPr lang="it-IT" sz="1800" dirty="0" err="1">
                <a:latin typeface="Courier New" panose="02070309020205020404" pitchFamily="49" charset="0"/>
                <a:cs typeface="Courier New" panose="02070309020205020404" pitchFamily="49" charset="0"/>
              </a:rPr>
              <a:t>if</a:t>
            </a:r>
            <a:r>
              <a:rPr lang="it-IT" sz="1800" dirty="0">
                <a:latin typeface="Courier New" panose="02070309020205020404" pitchFamily="49" charset="0"/>
                <a:cs typeface="Courier New" panose="02070309020205020404" pitchFamily="49" charset="0"/>
              </a:rPr>
              <a:t> triangolare:</a:t>
            </a:r>
          </a:p>
          <a:p>
            <a:pPr marL="0" indent="0">
              <a:spcBef>
                <a:spcPts val="0"/>
              </a:spcBef>
              <a:buNone/>
            </a:pPr>
            <a:r>
              <a:rPr lang="it-IT" sz="1800" dirty="0">
                <a:latin typeface="Courier New" panose="02070309020205020404" pitchFamily="49" charset="0"/>
                <a:cs typeface="Courier New" panose="02070309020205020404" pitchFamily="49" charset="0"/>
              </a:rPr>
              <a:t>    </a:t>
            </a:r>
            <a:r>
              <a:rPr lang="it-IT" sz="1800" dirty="0" err="1">
                <a:latin typeface="Courier New" panose="02070309020205020404" pitchFamily="49" charset="0"/>
                <a:cs typeface="Courier New" panose="02070309020205020404" pitchFamily="49" charset="0"/>
              </a:rPr>
              <a:t>print</a:t>
            </a:r>
            <a:r>
              <a:rPr lang="it-IT" sz="1800" dirty="0">
                <a:latin typeface="Courier New" panose="02070309020205020404" pitchFamily="49" charset="0"/>
                <a:cs typeface="Courier New" panose="02070309020205020404" pitchFamily="49" charset="0"/>
              </a:rPr>
              <a:t>("Matrice triangolare superiore")</a:t>
            </a:r>
          </a:p>
        </p:txBody>
      </p:sp>
    </p:spTree>
    <p:extLst>
      <p:ext uri="{BB962C8B-B14F-4D97-AF65-F5344CB8AC3E}">
        <p14:creationId xmlns:p14="http://schemas.microsoft.com/office/powerpoint/2010/main" val="598314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6F1F2C8-798B-4CCE-A851-94AFAF350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8FB71A45-8C89-4D5E-ADDF-5FBED0FFCFB7}"/>
              </a:ext>
            </a:extLst>
          </p:cNvPr>
          <p:cNvSpPr>
            <a:spLocks noGrp="1"/>
          </p:cNvSpPr>
          <p:nvPr>
            <p:ph type="ctrTitle"/>
          </p:nvPr>
        </p:nvSpPr>
        <p:spPr>
          <a:xfrm>
            <a:off x="970908" y="1220919"/>
            <a:ext cx="5425781" cy="2387600"/>
          </a:xfrm>
        </p:spPr>
        <p:txBody>
          <a:bodyPr>
            <a:normAutofit/>
          </a:bodyPr>
          <a:lstStyle/>
          <a:p>
            <a:pPr algn="l"/>
            <a:r>
              <a:rPr lang="it-IT"/>
              <a:t>Programmazione in Python</a:t>
            </a:r>
          </a:p>
        </p:txBody>
      </p:sp>
      <p:sp>
        <p:nvSpPr>
          <p:cNvPr id="3" name="Sottotitolo 2">
            <a:extLst>
              <a:ext uri="{FF2B5EF4-FFF2-40B4-BE49-F238E27FC236}">
                <a16:creationId xmlns:a16="http://schemas.microsoft.com/office/drawing/2014/main" id="{AC5E0FC9-BAEF-4D4E-92ED-82E7465FEDC0}"/>
              </a:ext>
            </a:extLst>
          </p:cNvPr>
          <p:cNvSpPr>
            <a:spLocks noGrp="1"/>
          </p:cNvSpPr>
          <p:nvPr>
            <p:ph type="subTitle" idx="1"/>
          </p:nvPr>
        </p:nvSpPr>
        <p:spPr>
          <a:xfrm>
            <a:off x="970908" y="3700594"/>
            <a:ext cx="5425781" cy="1655762"/>
          </a:xfrm>
        </p:spPr>
        <p:txBody>
          <a:bodyPr>
            <a:normAutofit/>
          </a:bodyPr>
          <a:lstStyle/>
          <a:p>
            <a:pPr algn="l"/>
            <a:r>
              <a:rPr lang="it-IT" dirty="0"/>
              <a:t>Lezione 2</a:t>
            </a:r>
          </a:p>
        </p:txBody>
      </p:sp>
      <p:sp>
        <p:nvSpPr>
          <p:cNvPr id="10" name="Freeform: Shape 9">
            <a:extLst>
              <a:ext uri="{FF2B5EF4-FFF2-40B4-BE49-F238E27FC236}">
                <a16:creationId xmlns:a16="http://schemas.microsoft.com/office/drawing/2014/main" id="{755E9CD0-04B0-4A3C-B291-AD913379C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1DD8BF3B-6066-418C-8D1A-75C5E396F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Block Arc 13">
            <a:extLst>
              <a:ext uri="{FF2B5EF4-FFF2-40B4-BE49-F238E27FC236}">
                <a16:creationId xmlns:a16="http://schemas.microsoft.com/office/drawing/2014/main" id="{80BC66F9-7A74-4286-AD22-1174052CC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02394"/>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D8142CC3-2B5C-48E6-9DF0-6C8ACBA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7B2D303B-3DD0-4319-9EAD-361847FEC7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46A89C79-8EF3-4AF9-B3D9-59A883F41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EFE5CE34-4543-42E5-B82C-1F3D12422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72AF41FE-63D7-4695-81D2-66D2510E4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8028493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3F315C7-99B0-4D69-B557-3026F9082C82}"/>
              </a:ext>
            </a:extLst>
          </p:cNvPr>
          <p:cNvSpPr>
            <a:spLocks noGrp="1"/>
          </p:cNvSpPr>
          <p:nvPr>
            <p:ph type="title"/>
          </p:nvPr>
        </p:nvSpPr>
        <p:spPr/>
        <p:txBody>
          <a:bodyPr/>
          <a:lstStyle/>
          <a:p>
            <a:r>
              <a:rPr lang="it-IT" dirty="0"/>
              <a:t>Esercizio - Matrice Triangolare Superiore – </a:t>
            </a:r>
            <a:r>
              <a:rPr lang="it-IT"/>
              <a:t>versione 2</a:t>
            </a:r>
            <a:endParaRPr lang="it-IT" dirty="0"/>
          </a:p>
        </p:txBody>
      </p:sp>
      <p:sp>
        <p:nvSpPr>
          <p:cNvPr id="3" name="Segnaposto contenuto 2">
            <a:extLst>
              <a:ext uri="{FF2B5EF4-FFF2-40B4-BE49-F238E27FC236}">
                <a16:creationId xmlns:a16="http://schemas.microsoft.com/office/drawing/2014/main" id="{DADA9BA1-7A0B-4910-BD48-DD7736279BC2}"/>
              </a:ext>
            </a:extLst>
          </p:cNvPr>
          <p:cNvSpPr>
            <a:spLocks noGrp="1"/>
          </p:cNvSpPr>
          <p:nvPr>
            <p:ph idx="1"/>
          </p:nvPr>
        </p:nvSpPr>
        <p:spPr/>
        <p:style>
          <a:lnRef idx="1">
            <a:schemeClr val="accent4"/>
          </a:lnRef>
          <a:fillRef idx="2">
            <a:schemeClr val="accent4"/>
          </a:fillRef>
          <a:effectRef idx="1">
            <a:schemeClr val="accent4"/>
          </a:effectRef>
          <a:fontRef idx="minor">
            <a:schemeClr val="dk1"/>
          </a:fontRef>
        </p:style>
        <p:txBody>
          <a:bodyPr>
            <a:normAutofit/>
          </a:bodyPr>
          <a:lstStyle/>
          <a:p>
            <a:pPr marL="0" indent="0">
              <a:spcBef>
                <a:spcPts val="0"/>
              </a:spcBef>
              <a:buNone/>
            </a:pPr>
            <a:endParaRPr lang="it-IT" sz="1800" dirty="0">
              <a:latin typeface="Courier New" panose="02070309020205020404" pitchFamily="49" charset="0"/>
              <a:cs typeface="Courier New" panose="02070309020205020404" pitchFamily="49" charset="0"/>
            </a:endParaRPr>
          </a:p>
          <a:p>
            <a:pPr marL="0" indent="0">
              <a:spcBef>
                <a:spcPts val="0"/>
              </a:spcBef>
              <a:buNone/>
            </a:pPr>
            <a:r>
              <a:rPr lang="it-IT" sz="1800" dirty="0">
                <a:latin typeface="Courier New" panose="02070309020205020404" pitchFamily="49" charset="0"/>
                <a:cs typeface="Courier New" panose="02070309020205020404" pitchFamily="49" charset="0"/>
              </a:rPr>
              <a:t>N=</a:t>
            </a:r>
            <a:r>
              <a:rPr lang="it-IT" sz="1800" dirty="0" err="1">
                <a:latin typeface="Courier New" panose="02070309020205020404" pitchFamily="49" charset="0"/>
                <a:cs typeface="Courier New" panose="02070309020205020404" pitchFamily="49" charset="0"/>
              </a:rPr>
              <a:t>int</a:t>
            </a:r>
            <a:r>
              <a:rPr lang="it-IT" sz="1800" dirty="0">
                <a:latin typeface="Courier New" panose="02070309020205020404" pitchFamily="49" charset="0"/>
                <a:cs typeface="Courier New" panose="02070309020205020404" pitchFamily="49" charset="0"/>
              </a:rPr>
              <a:t>(input())</a:t>
            </a:r>
          </a:p>
          <a:p>
            <a:pPr marL="0" indent="0">
              <a:spcBef>
                <a:spcPts val="0"/>
              </a:spcBef>
              <a:buNone/>
            </a:pPr>
            <a:endParaRPr lang="it-IT" sz="1800" dirty="0">
              <a:latin typeface="Courier New" panose="02070309020205020404" pitchFamily="49" charset="0"/>
              <a:cs typeface="Courier New" panose="02070309020205020404" pitchFamily="49" charset="0"/>
            </a:endParaRPr>
          </a:p>
          <a:p>
            <a:pPr marL="0" indent="0">
              <a:spcBef>
                <a:spcPts val="0"/>
              </a:spcBef>
              <a:buNone/>
            </a:pPr>
            <a:r>
              <a:rPr lang="it-IT" sz="1800" dirty="0" err="1">
                <a:latin typeface="Courier New" panose="02070309020205020404" pitchFamily="49" charset="0"/>
                <a:cs typeface="Courier New" panose="02070309020205020404" pitchFamily="49" charset="0"/>
              </a:rPr>
              <a:t>mat</a:t>
            </a:r>
            <a:r>
              <a:rPr lang="it-IT" sz="1800" dirty="0">
                <a:latin typeface="Courier New" panose="02070309020205020404" pitchFamily="49" charset="0"/>
                <a:cs typeface="Courier New" panose="02070309020205020404" pitchFamily="49" charset="0"/>
              </a:rPr>
              <a:t>=[]</a:t>
            </a:r>
          </a:p>
          <a:p>
            <a:pPr marL="0" indent="0">
              <a:spcBef>
                <a:spcPts val="0"/>
              </a:spcBef>
              <a:buNone/>
            </a:pPr>
            <a:r>
              <a:rPr lang="it-IT" sz="1800" dirty="0">
                <a:latin typeface="Courier New" panose="02070309020205020404" pitchFamily="49" charset="0"/>
                <a:cs typeface="Courier New" panose="02070309020205020404" pitchFamily="49" charset="0"/>
              </a:rPr>
              <a:t>for i in range(N):</a:t>
            </a:r>
          </a:p>
          <a:p>
            <a:pPr marL="0" indent="0">
              <a:spcBef>
                <a:spcPts val="0"/>
              </a:spcBef>
              <a:buNone/>
            </a:pPr>
            <a:r>
              <a:rPr lang="it-IT" sz="1800" dirty="0">
                <a:latin typeface="Courier New" panose="02070309020205020404" pitchFamily="49" charset="0"/>
                <a:cs typeface="Courier New" panose="02070309020205020404" pitchFamily="49" charset="0"/>
              </a:rPr>
              <a:t>    </a:t>
            </a:r>
            <a:r>
              <a:rPr lang="it-IT" sz="1800" dirty="0" err="1">
                <a:latin typeface="Courier New" panose="02070309020205020404" pitchFamily="49" charset="0"/>
                <a:cs typeface="Courier New" panose="02070309020205020404" pitchFamily="49" charset="0"/>
              </a:rPr>
              <a:t>mat.append</a:t>
            </a:r>
            <a:r>
              <a:rPr lang="it-IT" sz="1800" dirty="0">
                <a:latin typeface="Courier New" panose="02070309020205020404" pitchFamily="49" charset="0"/>
                <a:cs typeface="Courier New" panose="02070309020205020404" pitchFamily="49" charset="0"/>
              </a:rPr>
              <a:t>([])</a:t>
            </a:r>
          </a:p>
          <a:p>
            <a:pPr marL="0" indent="0">
              <a:spcBef>
                <a:spcPts val="0"/>
              </a:spcBef>
              <a:buNone/>
            </a:pPr>
            <a:r>
              <a:rPr lang="it-IT" sz="1800" dirty="0">
                <a:latin typeface="Courier New" panose="02070309020205020404" pitchFamily="49" charset="0"/>
                <a:cs typeface="Courier New" panose="02070309020205020404" pitchFamily="49" charset="0"/>
              </a:rPr>
              <a:t>    for j in range(N):</a:t>
            </a:r>
          </a:p>
          <a:p>
            <a:pPr marL="0" indent="0">
              <a:spcBef>
                <a:spcPts val="0"/>
              </a:spcBef>
              <a:buNone/>
            </a:pPr>
            <a:r>
              <a:rPr lang="it-IT" sz="1800" dirty="0">
                <a:latin typeface="Courier New" panose="02070309020205020404" pitchFamily="49" charset="0"/>
                <a:cs typeface="Courier New" panose="02070309020205020404" pitchFamily="49" charset="0"/>
              </a:rPr>
              <a:t>      </a:t>
            </a:r>
            <a:r>
              <a:rPr lang="it-IT" sz="1800" dirty="0" err="1">
                <a:latin typeface="Courier New" panose="02070309020205020404" pitchFamily="49" charset="0"/>
                <a:cs typeface="Courier New" panose="02070309020205020404" pitchFamily="49" charset="0"/>
              </a:rPr>
              <a:t>mat</a:t>
            </a:r>
            <a:r>
              <a:rPr lang="it-IT" sz="1800" dirty="0">
                <a:latin typeface="Courier New" panose="02070309020205020404" pitchFamily="49" charset="0"/>
                <a:cs typeface="Courier New" panose="02070309020205020404" pitchFamily="49" charset="0"/>
              </a:rPr>
              <a:t>[i].</a:t>
            </a:r>
            <a:r>
              <a:rPr lang="it-IT" sz="1800" dirty="0" err="1">
                <a:latin typeface="Courier New" panose="02070309020205020404" pitchFamily="49" charset="0"/>
                <a:cs typeface="Courier New" panose="02070309020205020404" pitchFamily="49" charset="0"/>
              </a:rPr>
              <a:t>append</a:t>
            </a:r>
            <a:r>
              <a:rPr lang="it-IT" sz="1800" dirty="0">
                <a:latin typeface="Courier New" panose="02070309020205020404" pitchFamily="49" charset="0"/>
                <a:cs typeface="Courier New" panose="02070309020205020404" pitchFamily="49" charset="0"/>
              </a:rPr>
              <a:t>(</a:t>
            </a:r>
            <a:r>
              <a:rPr lang="it-IT" sz="1800" dirty="0" err="1">
                <a:latin typeface="Courier New" panose="02070309020205020404" pitchFamily="49" charset="0"/>
                <a:cs typeface="Courier New" panose="02070309020205020404" pitchFamily="49" charset="0"/>
              </a:rPr>
              <a:t>int</a:t>
            </a:r>
            <a:r>
              <a:rPr lang="it-IT" sz="1800" dirty="0">
                <a:latin typeface="Courier New" panose="02070309020205020404" pitchFamily="49" charset="0"/>
                <a:cs typeface="Courier New" panose="02070309020205020404" pitchFamily="49" charset="0"/>
              </a:rPr>
              <a:t>(input()))</a:t>
            </a:r>
          </a:p>
          <a:p>
            <a:pPr marL="0" indent="0">
              <a:spcBef>
                <a:spcPts val="0"/>
              </a:spcBef>
              <a:buNone/>
            </a:pPr>
            <a:endParaRPr lang="it-IT" sz="1800" dirty="0">
              <a:latin typeface="Courier New" panose="02070309020205020404" pitchFamily="49" charset="0"/>
              <a:cs typeface="Courier New" panose="02070309020205020404" pitchFamily="49" charset="0"/>
            </a:endParaRPr>
          </a:p>
          <a:p>
            <a:pPr marL="0" indent="0">
              <a:spcBef>
                <a:spcPts val="0"/>
              </a:spcBef>
              <a:buNone/>
            </a:pPr>
            <a:r>
              <a:rPr lang="it-IT" sz="1800" dirty="0">
                <a:latin typeface="Courier New" panose="02070309020205020404" pitchFamily="49" charset="0"/>
                <a:cs typeface="Courier New" panose="02070309020205020404" pitchFamily="49" charset="0"/>
              </a:rPr>
              <a:t>triangolare=True</a:t>
            </a:r>
          </a:p>
          <a:p>
            <a:pPr marL="0" indent="0">
              <a:spcBef>
                <a:spcPts val="0"/>
              </a:spcBef>
              <a:buNone/>
            </a:pPr>
            <a:r>
              <a:rPr lang="it-IT" sz="1800" dirty="0">
                <a:latin typeface="Courier New" panose="02070309020205020404" pitchFamily="49" charset="0"/>
                <a:cs typeface="Courier New" panose="02070309020205020404" pitchFamily="49" charset="0"/>
              </a:rPr>
              <a:t>for i in range(1,N):</a:t>
            </a:r>
          </a:p>
          <a:p>
            <a:pPr marL="0" indent="0">
              <a:spcBef>
                <a:spcPts val="0"/>
              </a:spcBef>
              <a:buNone/>
            </a:pPr>
            <a:r>
              <a:rPr lang="it-IT" sz="1800" dirty="0">
                <a:latin typeface="Courier New" panose="02070309020205020404" pitchFamily="49" charset="0"/>
                <a:cs typeface="Courier New" panose="02070309020205020404" pitchFamily="49" charset="0"/>
              </a:rPr>
              <a:t>    for j in range(0,i):</a:t>
            </a:r>
          </a:p>
          <a:p>
            <a:pPr marL="0" indent="0">
              <a:spcBef>
                <a:spcPts val="0"/>
              </a:spcBef>
              <a:buNone/>
            </a:pPr>
            <a:r>
              <a:rPr lang="it-IT" sz="1800" dirty="0">
                <a:latin typeface="Courier New" panose="02070309020205020404" pitchFamily="49" charset="0"/>
                <a:cs typeface="Courier New" panose="02070309020205020404" pitchFamily="49" charset="0"/>
              </a:rPr>
              <a:t>        </a:t>
            </a:r>
            <a:r>
              <a:rPr lang="it-IT" sz="1800" dirty="0" err="1">
                <a:latin typeface="Courier New" panose="02070309020205020404" pitchFamily="49" charset="0"/>
                <a:cs typeface="Courier New" panose="02070309020205020404" pitchFamily="49" charset="0"/>
              </a:rPr>
              <a:t>if</a:t>
            </a:r>
            <a:r>
              <a:rPr lang="it-IT" sz="1800" dirty="0">
                <a:latin typeface="Courier New" panose="02070309020205020404" pitchFamily="49" charset="0"/>
                <a:cs typeface="Courier New" panose="02070309020205020404" pitchFamily="49" charset="0"/>
              </a:rPr>
              <a:t> </a:t>
            </a:r>
            <a:r>
              <a:rPr lang="it-IT" sz="1800" dirty="0" err="1">
                <a:latin typeface="Courier New" panose="02070309020205020404" pitchFamily="49" charset="0"/>
                <a:cs typeface="Courier New" panose="02070309020205020404" pitchFamily="49" charset="0"/>
              </a:rPr>
              <a:t>mat</a:t>
            </a:r>
            <a:r>
              <a:rPr lang="it-IT" sz="1800" dirty="0">
                <a:latin typeface="Courier New" panose="02070309020205020404" pitchFamily="49" charset="0"/>
                <a:cs typeface="Courier New" panose="02070309020205020404" pitchFamily="49" charset="0"/>
              </a:rPr>
              <a:t>[i][j]!=0:</a:t>
            </a:r>
          </a:p>
          <a:p>
            <a:pPr marL="0" indent="0">
              <a:spcBef>
                <a:spcPts val="0"/>
              </a:spcBef>
              <a:buNone/>
            </a:pPr>
            <a:r>
              <a:rPr lang="it-IT" sz="1800" dirty="0">
                <a:latin typeface="Courier New" panose="02070309020205020404" pitchFamily="49" charset="0"/>
                <a:cs typeface="Courier New" panose="02070309020205020404" pitchFamily="49" charset="0"/>
              </a:rPr>
              <a:t>            triangolare=False</a:t>
            </a:r>
          </a:p>
          <a:p>
            <a:pPr marL="0" indent="0">
              <a:spcBef>
                <a:spcPts val="0"/>
              </a:spcBef>
              <a:buNone/>
            </a:pPr>
            <a:r>
              <a:rPr lang="it-IT" sz="1800" dirty="0" err="1">
                <a:latin typeface="Courier New" panose="02070309020205020404" pitchFamily="49" charset="0"/>
                <a:cs typeface="Courier New" panose="02070309020205020404" pitchFamily="49" charset="0"/>
              </a:rPr>
              <a:t>if</a:t>
            </a:r>
            <a:r>
              <a:rPr lang="it-IT" sz="1800" dirty="0">
                <a:latin typeface="Courier New" panose="02070309020205020404" pitchFamily="49" charset="0"/>
                <a:cs typeface="Courier New" panose="02070309020205020404" pitchFamily="49" charset="0"/>
              </a:rPr>
              <a:t> triangolare:</a:t>
            </a:r>
          </a:p>
          <a:p>
            <a:pPr marL="0" indent="0">
              <a:spcBef>
                <a:spcPts val="0"/>
              </a:spcBef>
              <a:buNone/>
            </a:pPr>
            <a:r>
              <a:rPr lang="it-IT" sz="1800" dirty="0">
                <a:latin typeface="Courier New" panose="02070309020205020404" pitchFamily="49" charset="0"/>
                <a:cs typeface="Courier New" panose="02070309020205020404" pitchFamily="49" charset="0"/>
              </a:rPr>
              <a:t>    </a:t>
            </a:r>
            <a:r>
              <a:rPr lang="it-IT" sz="1800" dirty="0" err="1">
                <a:latin typeface="Courier New" panose="02070309020205020404" pitchFamily="49" charset="0"/>
                <a:cs typeface="Courier New" panose="02070309020205020404" pitchFamily="49" charset="0"/>
              </a:rPr>
              <a:t>print</a:t>
            </a:r>
            <a:r>
              <a:rPr lang="it-IT" sz="1800" dirty="0">
                <a:latin typeface="Courier New" panose="02070309020205020404" pitchFamily="49" charset="0"/>
                <a:cs typeface="Courier New" panose="02070309020205020404" pitchFamily="49" charset="0"/>
              </a:rPr>
              <a:t>("Matrice triangolare superiore")</a:t>
            </a:r>
          </a:p>
        </p:txBody>
      </p:sp>
    </p:spTree>
    <p:extLst>
      <p:ext uri="{BB962C8B-B14F-4D97-AF65-F5344CB8AC3E}">
        <p14:creationId xmlns:p14="http://schemas.microsoft.com/office/powerpoint/2010/main" val="258361516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10359D7-AE30-45BC-B60E-2994D36666EA}"/>
              </a:ext>
            </a:extLst>
          </p:cNvPr>
          <p:cNvSpPr>
            <a:spLocks noGrp="1"/>
          </p:cNvSpPr>
          <p:nvPr>
            <p:ph type="title"/>
          </p:nvPr>
        </p:nvSpPr>
        <p:spPr/>
        <p:txBody>
          <a:bodyPr/>
          <a:lstStyle/>
          <a:p>
            <a:r>
              <a:rPr lang="it-IT" dirty="0"/>
              <a:t>Esercizio</a:t>
            </a:r>
          </a:p>
        </p:txBody>
      </p:sp>
      <p:sp>
        <p:nvSpPr>
          <p:cNvPr id="3" name="Segnaposto contenuto 2">
            <a:extLst>
              <a:ext uri="{FF2B5EF4-FFF2-40B4-BE49-F238E27FC236}">
                <a16:creationId xmlns:a16="http://schemas.microsoft.com/office/drawing/2014/main" id="{27FEAB24-5570-40D0-A89D-B7FBF4251A51}"/>
              </a:ext>
            </a:extLst>
          </p:cNvPr>
          <p:cNvSpPr>
            <a:spLocks noGrp="1"/>
          </p:cNvSpPr>
          <p:nvPr>
            <p:ph idx="1"/>
          </p:nvPr>
        </p:nvSpPr>
        <p:spPr>
          <a:xfrm>
            <a:off x="838200" y="1636295"/>
            <a:ext cx="10515600" cy="4570284"/>
          </a:xfrm>
        </p:spPr>
        <p:txBody>
          <a:bodyPr/>
          <a:lstStyle/>
          <a:p>
            <a:r>
              <a:rPr lang="it-IT" dirty="0"/>
              <a:t>Data una matrice di interi di N righe e N colonne calcolare la somma degli elementi della diagonale secondaria.</a:t>
            </a:r>
          </a:p>
        </p:txBody>
      </p:sp>
      <p:graphicFrame>
        <p:nvGraphicFramePr>
          <p:cNvPr id="4" name="Tabella 4">
            <a:extLst>
              <a:ext uri="{FF2B5EF4-FFF2-40B4-BE49-F238E27FC236}">
                <a16:creationId xmlns:a16="http://schemas.microsoft.com/office/drawing/2014/main" id="{F99A4A2E-93B0-4246-B3BE-7D6AEA47B8C8}"/>
              </a:ext>
            </a:extLst>
          </p:cNvPr>
          <p:cNvGraphicFramePr>
            <a:graphicFrameLocks noGrp="1"/>
          </p:cNvGraphicFramePr>
          <p:nvPr>
            <p:extLst>
              <p:ext uri="{D42A27DB-BD31-4B8C-83A1-F6EECF244321}">
                <p14:modId xmlns:p14="http://schemas.microsoft.com/office/powerpoint/2010/main" val="1207255769"/>
              </p:ext>
            </p:extLst>
          </p:nvPr>
        </p:nvGraphicFramePr>
        <p:xfrm>
          <a:off x="1977472" y="4075262"/>
          <a:ext cx="1852104" cy="1463040"/>
        </p:xfrm>
        <a:graphic>
          <a:graphicData uri="http://schemas.openxmlformats.org/drawingml/2006/table">
            <a:tbl>
              <a:tblPr firstRow="1" bandRow="1">
                <a:tableStyleId>{2D5ABB26-0587-4C30-8999-92F81FD0307C}</a:tableStyleId>
              </a:tblPr>
              <a:tblGrid>
                <a:gridCol w="463026">
                  <a:extLst>
                    <a:ext uri="{9D8B030D-6E8A-4147-A177-3AD203B41FA5}">
                      <a16:colId xmlns:a16="http://schemas.microsoft.com/office/drawing/2014/main" val="425668530"/>
                    </a:ext>
                  </a:extLst>
                </a:gridCol>
                <a:gridCol w="463026">
                  <a:extLst>
                    <a:ext uri="{9D8B030D-6E8A-4147-A177-3AD203B41FA5}">
                      <a16:colId xmlns:a16="http://schemas.microsoft.com/office/drawing/2014/main" val="590120563"/>
                    </a:ext>
                  </a:extLst>
                </a:gridCol>
                <a:gridCol w="463026">
                  <a:extLst>
                    <a:ext uri="{9D8B030D-6E8A-4147-A177-3AD203B41FA5}">
                      <a16:colId xmlns:a16="http://schemas.microsoft.com/office/drawing/2014/main" val="3854994721"/>
                    </a:ext>
                  </a:extLst>
                </a:gridCol>
                <a:gridCol w="463026">
                  <a:extLst>
                    <a:ext uri="{9D8B030D-6E8A-4147-A177-3AD203B41FA5}">
                      <a16:colId xmlns:a16="http://schemas.microsoft.com/office/drawing/2014/main" val="417801428"/>
                    </a:ext>
                  </a:extLst>
                </a:gridCol>
              </a:tblGrid>
              <a:tr h="350687">
                <a:tc>
                  <a:txBody>
                    <a:bodyPr/>
                    <a:lstStyle/>
                    <a:p>
                      <a:r>
                        <a:rPr lang="it-IT" dirty="0"/>
                        <a:t>1</a:t>
                      </a:r>
                    </a:p>
                  </a:txBody>
                  <a:tcPr/>
                </a:tc>
                <a:tc>
                  <a:txBody>
                    <a:bodyPr/>
                    <a:lstStyle/>
                    <a:p>
                      <a:r>
                        <a:rPr lang="it-IT" dirty="0"/>
                        <a:t>0</a:t>
                      </a:r>
                    </a:p>
                  </a:txBody>
                  <a:tcPr/>
                </a:tc>
                <a:tc>
                  <a:txBody>
                    <a:bodyPr/>
                    <a:lstStyle/>
                    <a:p>
                      <a:r>
                        <a:rPr lang="it-IT" dirty="0"/>
                        <a:t>3</a:t>
                      </a:r>
                    </a:p>
                  </a:txBody>
                  <a:tcPr/>
                </a:tc>
                <a:tc>
                  <a:txBody>
                    <a:bodyPr/>
                    <a:lstStyle/>
                    <a:p>
                      <a:r>
                        <a:rPr lang="it-IT" dirty="0"/>
                        <a:t>4</a:t>
                      </a:r>
                    </a:p>
                  </a:txBody>
                  <a:tcPr/>
                </a:tc>
                <a:extLst>
                  <a:ext uri="{0D108BD9-81ED-4DB2-BD59-A6C34878D82A}">
                    <a16:rowId xmlns:a16="http://schemas.microsoft.com/office/drawing/2014/main" val="2205418641"/>
                  </a:ext>
                </a:extLst>
              </a:tr>
              <a:tr h="350687">
                <a:tc>
                  <a:txBody>
                    <a:bodyPr/>
                    <a:lstStyle/>
                    <a:p>
                      <a:r>
                        <a:rPr lang="it-IT" dirty="0"/>
                        <a:t>0</a:t>
                      </a:r>
                    </a:p>
                  </a:txBody>
                  <a:tcPr/>
                </a:tc>
                <a:tc>
                  <a:txBody>
                    <a:bodyPr/>
                    <a:lstStyle/>
                    <a:p>
                      <a:r>
                        <a:rPr lang="it-IT" dirty="0"/>
                        <a:t>-2</a:t>
                      </a:r>
                    </a:p>
                  </a:txBody>
                  <a:tcPr/>
                </a:tc>
                <a:tc>
                  <a:txBody>
                    <a:bodyPr/>
                    <a:lstStyle/>
                    <a:p>
                      <a:r>
                        <a:rPr lang="it-IT" dirty="0"/>
                        <a:t>5</a:t>
                      </a:r>
                    </a:p>
                  </a:txBody>
                  <a:tcPr/>
                </a:tc>
                <a:tc>
                  <a:txBody>
                    <a:bodyPr/>
                    <a:lstStyle/>
                    <a:p>
                      <a:r>
                        <a:rPr lang="it-IT" dirty="0"/>
                        <a:t>9</a:t>
                      </a:r>
                    </a:p>
                  </a:txBody>
                  <a:tcPr/>
                </a:tc>
                <a:extLst>
                  <a:ext uri="{0D108BD9-81ED-4DB2-BD59-A6C34878D82A}">
                    <a16:rowId xmlns:a16="http://schemas.microsoft.com/office/drawing/2014/main" val="1179243628"/>
                  </a:ext>
                </a:extLst>
              </a:tr>
              <a:tr h="350687">
                <a:tc>
                  <a:txBody>
                    <a:bodyPr/>
                    <a:lstStyle/>
                    <a:p>
                      <a:r>
                        <a:rPr lang="it-IT" dirty="0"/>
                        <a:t>28</a:t>
                      </a:r>
                    </a:p>
                  </a:txBody>
                  <a:tcPr/>
                </a:tc>
                <a:tc>
                  <a:txBody>
                    <a:bodyPr/>
                    <a:lstStyle/>
                    <a:p>
                      <a:r>
                        <a:rPr lang="it-IT" dirty="0"/>
                        <a:t>0</a:t>
                      </a:r>
                    </a:p>
                  </a:txBody>
                  <a:tcPr/>
                </a:tc>
                <a:tc>
                  <a:txBody>
                    <a:bodyPr/>
                    <a:lstStyle/>
                    <a:p>
                      <a:r>
                        <a:rPr lang="it-IT" dirty="0"/>
                        <a:t>0</a:t>
                      </a:r>
                    </a:p>
                  </a:txBody>
                  <a:tcPr/>
                </a:tc>
                <a:tc>
                  <a:txBody>
                    <a:bodyPr/>
                    <a:lstStyle/>
                    <a:p>
                      <a:r>
                        <a:rPr lang="it-IT" dirty="0"/>
                        <a:t>1</a:t>
                      </a:r>
                    </a:p>
                  </a:txBody>
                  <a:tcPr/>
                </a:tc>
                <a:extLst>
                  <a:ext uri="{0D108BD9-81ED-4DB2-BD59-A6C34878D82A}">
                    <a16:rowId xmlns:a16="http://schemas.microsoft.com/office/drawing/2014/main" val="1701960868"/>
                  </a:ext>
                </a:extLst>
              </a:tr>
              <a:tr h="350687">
                <a:tc>
                  <a:txBody>
                    <a:bodyPr/>
                    <a:lstStyle/>
                    <a:p>
                      <a:r>
                        <a:rPr lang="it-IT" dirty="0"/>
                        <a:t>12</a:t>
                      </a:r>
                    </a:p>
                  </a:txBody>
                  <a:tcPr/>
                </a:tc>
                <a:tc>
                  <a:txBody>
                    <a:bodyPr/>
                    <a:lstStyle/>
                    <a:p>
                      <a:r>
                        <a:rPr lang="it-IT" dirty="0"/>
                        <a:t>1</a:t>
                      </a:r>
                    </a:p>
                  </a:txBody>
                  <a:tcPr/>
                </a:tc>
                <a:tc>
                  <a:txBody>
                    <a:bodyPr/>
                    <a:lstStyle/>
                    <a:p>
                      <a:r>
                        <a:rPr lang="it-IT" dirty="0"/>
                        <a:t>5</a:t>
                      </a:r>
                    </a:p>
                  </a:txBody>
                  <a:tcPr/>
                </a:tc>
                <a:tc>
                  <a:txBody>
                    <a:bodyPr/>
                    <a:lstStyle/>
                    <a:p>
                      <a:r>
                        <a:rPr lang="it-IT" dirty="0"/>
                        <a:t>81</a:t>
                      </a:r>
                    </a:p>
                  </a:txBody>
                  <a:tcPr/>
                </a:tc>
                <a:extLst>
                  <a:ext uri="{0D108BD9-81ED-4DB2-BD59-A6C34878D82A}">
                    <a16:rowId xmlns:a16="http://schemas.microsoft.com/office/drawing/2014/main" val="2403317865"/>
                  </a:ext>
                </a:extLst>
              </a:tr>
            </a:tbl>
          </a:graphicData>
        </a:graphic>
      </p:graphicFrame>
      <p:sp>
        <p:nvSpPr>
          <p:cNvPr id="5" name="Parentesi quadra aperta 4">
            <a:extLst>
              <a:ext uri="{FF2B5EF4-FFF2-40B4-BE49-F238E27FC236}">
                <a16:creationId xmlns:a16="http://schemas.microsoft.com/office/drawing/2014/main" id="{B9B4A9C4-3F14-4E3D-BE19-2696B0D47B24}"/>
              </a:ext>
            </a:extLst>
          </p:cNvPr>
          <p:cNvSpPr/>
          <p:nvPr/>
        </p:nvSpPr>
        <p:spPr>
          <a:xfrm>
            <a:off x="1853965" y="4071068"/>
            <a:ext cx="113251" cy="1463040"/>
          </a:xfrm>
          <a:prstGeom prst="lef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it-IT"/>
          </a:p>
        </p:txBody>
      </p:sp>
      <p:sp>
        <p:nvSpPr>
          <p:cNvPr id="6" name="Parentesi quadra chiusa 5">
            <a:extLst>
              <a:ext uri="{FF2B5EF4-FFF2-40B4-BE49-F238E27FC236}">
                <a16:creationId xmlns:a16="http://schemas.microsoft.com/office/drawing/2014/main" id="{55009253-B1F9-49C8-A5A5-2DD794762477}"/>
              </a:ext>
            </a:extLst>
          </p:cNvPr>
          <p:cNvSpPr/>
          <p:nvPr/>
        </p:nvSpPr>
        <p:spPr>
          <a:xfrm>
            <a:off x="3753651" y="4071068"/>
            <a:ext cx="113250" cy="1463040"/>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it-IT"/>
          </a:p>
        </p:txBody>
      </p:sp>
      <p:sp>
        <p:nvSpPr>
          <p:cNvPr id="11" name="CasellaDiTesto 10">
            <a:extLst>
              <a:ext uri="{FF2B5EF4-FFF2-40B4-BE49-F238E27FC236}">
                <a16:creationId xmlns:a16="http://schemas.microsoft.com/office/drawing/2014/main" id="{0DECA432-A223-483C-9ECB-81CBA8623B95}"/>
              </a:ext>
            </a:extLst>
          </p:cNvPr>
          <p:cNvSpPr txBox="1"/>
          <p:nvPr/>
        </p:nvSpPr>
        <p:spPr>
          <a:xfrm>
            <a:off x="4578088" y="4498321"/>
            <a:ext cx="2994937" cy="369332"/>
          </a:xfrm>
          <a:prstGeom prst="rect">
            <a:avLst/>
          </a:prstGeom>
          <a:noFill/>
        </p:spPr>
        <p:txBody>
          <a:bodyPr wrap="square" rtlCol="0">
            <a:spAutoFit/>
          </a:bodyPr>
          <a:lstStyle/>
          <a:p>
            <a:r>
              <a:rPr lang="it-IT"/>
              <a:t>Somma 21 (12+0+5+4)</a:t>
            </a:r>
            <a:endParaRPr lang="it-IT" dirty="0"/>
          </a:p>
        </p:txBody>
      </p:sp>
      <p:cxnSp>
        <p:nvCxnSpPr>
          <p:cNvPr id="12" name="Connettore 2 11">
            <a:extLst>
              <a:ext uri="{FF2B5EF4-FFF2-40B4-BE49-F238E27FC236}">
                <a16:creationId xmlns:a16="http://schemas.microsoft.com/office/drawing/2014/main" id="{F575C68C-0EA0-4E4C-A9F8-87B8148A255E}"/>
              </a:ext>
            </a:extLst>
          </p:cNvPr>
          <p:cNvCxnSpPr>
            <a:cxnSpLocks/>
          </p:cNvCxnSpPr>
          <p:nvPr/>
        </p:nvCxnSpPr>
        <p:spPr>
          <a:xfrm flipH="1">
            <a:off x="1959912" y="4106411"/>
            <a:ext cx="1793739" cy="1378760"/>
          </a:xfrm>
          <a:prstGeom prst="straightConnector1">
            <a:avLst/>
          </a:prstGeom>
        </p:spPr>
        <p:style>
          <a:lnRef idx="1">
            <a:schemeClr val="accent2"/>
          </a:lnRef>
          <a:fillRef idx="0">
            <a:schemeClr val="accent2"/>
          </a:fillRef>
          <a:effectRef idx="0">
            <a:schemeClr val="accent2"/>
          </a:effectRef>
          <a:fontRef idx="minor">
            <a:schemeClr val="tx1"/>
          </a:fontRef>
        </p:style>
      </p:cxnSp>
      <p:sp>
        <p:nvSpPr>
          <p:cNvPr id="13" name="Fumetto: rettangolo con angoli arrotondati 12">
            <a:extLst>
              <a:ext uri="{FF2B5EF4-FFF2-40B4-BE49-F238E27FC236}">
                <a16:creationId xmlns:a16="http://schemas.microsoft.com/office/drawing/2014/main" id="{5D8D956D-834A-45EE-B4D3-5C8C778325D0}"/>
              </a:ext>
            </a:extLst>
          </p:cNvPr>
          <p:cNvSpPr/>
          <p:nvPr/>
        </p:nvSpPr>
        <p:spPr>
          <a:xfrm>
            <a:off x="2929573" y="3095538"/>
            <a:ext cx="1126503" cy="570381"/>
          </a:xfrm>
          <a:prstGeom prst="wedgeRoundRectCallout">
            <a:avLst>
              <a:gd name="adj1" fmla="val 13256"/>
              <a:gd name="adj2" fmla="val 13507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Diagonale Secondaria</a:t>
            </a:r>
          </a:p>
        </p:txBody>
      </p:sp>
    </p:spTree>
    <p:extLst>
      <p:ext uri="{BB962C8B-B14F-4D97-AF65-F5344CB8AC3E}">
        <p14:creationId xmlns:p14="http://schemas.microsoft.com/office/powerpoint/2010/main" val="28920300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6F1F2C8-798B-4CCE-A851-94AFAF350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8FB71A45-8C89-4D5E-ADDF-5FBED0FFCFB7}"/>
              </a:ext>
            </a:extLst>
          </p:cNvPr>
          <p:cNvSpPr>
            <a:spLocks noGrp="1"/>
          </p:cNvSpPr>
          <p:nvPr>
            <p:ph type="ctrTitle"/>
          </p:nvPr>
        </p:nvSpPr>
        <p:spPr>
          <a:xfrm>
            <a:off x="970908" y="1220919"/>
            <a:ext cx="5425781" cy="2387600"/>
          </a:xfrm>
        </p:spPr>
        <p:txBody>
          <a:bodyPr>
            <a:normAutofit/>
          </a:bodyPr>
          <a:lstStyle/>
          <a:p>
            <a:pPr algn="l"/>
            <a:r>
              <a:rPr lang="it-IT" dirty="0"/>
              <a:t>Programmazione in Python</a:t>
            </a:r>
          </a:p>
        </p:txBody>
      </p:sp>
      <p:sp>
        <p:nvSpPr>
          <p:cNvPr id="3" name="Sottotitolo 2">
            <a:extLst>
              <a:ext uri="{FF2B5EF4-FFF2-40B4-BE49-F238E27FC236}">
                <a16:creationId xmlns:a16="http://schemas.microsoft.com/office/drawing/2014/main" id="{AC5E0FC9-BAEF-4D4E-92ED-82E7465FEDC0}"/>
              </a:ext>
            </a:extLst>
          </p:cNvPr>
          <p:cNvSpPr>
            <a:spLocks noGrp="1"/>
          </p:cNvSpPr>
          <p:nvPr>
            <p:ph type="subTitle" idx="1"/>
          </p:nvPr>
        </p:nvSpPr>
        <p:spPr>
          <a:xfrm>
            <a:off x="970908" y="3700594"/>
            <a:ext cx="5425781" cy="1655762"/>
          </a:xfrm>
        </p:spPr>
        <p:txBody>
          <a:bodyPr>
            <a:normAutofit/>
          </a:bodyPr>
          <a:lstStyle/>
          <a:p>
            <a:pPr algn="l"/>
            <a:r>
              <a:rPr lang="it-IT" dirty="0"/>
              <a:t>Lezione 10</a:t>
            </a:r>
          </a:p>
        </p:txBody>
      </p:sp>
      <p:sp>
        <p:nvSpPr>
          <p:cNvPr id="10" name="Freeform: Shape 9">
            <a:extLst>
              <a:ext uri="{FF2B5EF4-FFF2-40B4-BE49-F238E27FC236}">
                <a16:creationId xmlns:a16="http://schemas.microsoft.com/office/drawing/2014/main" id="{755E9CD0-04B0-4A3C-B291-AD913379C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1DD8BF3B-6066-418C-8D1A-75C5E396F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Block Arc 13">
            <a:extLst>
              <a:ext uri="{FF2B5EF4-FFF2-40B4-BE49-F238E27FC236}">
                <a16:creationId xmlns:a16="http://schemas.microsoft.com/office/drawing/2014/main" id="{80BC66F9-7A74-4286-AD22-1174052CC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02394"/>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D8142CC3-2B5C-48E6-9DF0-6C8ACBA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7B2D303B-3DD0-4319-9EAD-361847FEC7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46A89C79-8EF3-4AF9-B3D9-59A883F41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EFE5CE34-4543-42E5-B82C-1F3D12422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72AF41FE-63D7-4695-81D2-66D2510E4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7389882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219E0E5-3709-4717-AF32-3B16EC4D2040}"/>
              </a:ext>
            </a:extLst>
          </p:cNvPr>
          <p:cNvSpPr>
            <a:spLocks noGrp="1"/>
          </p:cNvSpPr>
          <p:nvPr>
            <p:ph type="title"/>
          </p:nvPr>
        </p:nvSpPr>
        <p:spPr/>
        <p:txBody>
          <a:bodyPr/>
          <a:lstStyle/>
          <a:p>
            <a:r>
              <a:rPr lang="it-IT" dirty="0"/>
              <a:t>Cosa fa questo programma?</a:t>
            </a:r>
          </a:p>
        </p:txBody>
      </p:sp>
      <p:sp>
        <p:nvSpPr>
          <p:cNvPr id="3" name="Segnaposto contenuto 2">
            <a:extLst>
              <a:ext uri="{FF2B5EF4-FFF2-40B4-BE49-F238E27FC236}">
                <a16:creationId xmlns:a16="http://schemas.microsoft.com/office/drawing/2014/main" id="{59AA8EFF-E0F1-4950-812A-61D7165E8B25}"/>
              </a:ext>
            </a:extLst>
          </p:cNvPr>
          <p:cNvSpPr>
            <a:spLocks noGrp="1"/>
          </p:cNvSpPr>
          <p:nvPr>
            <p:ph idx="1"/>
          </p:nvPr>
        </p:nvSpPr>
        <p:spPr/>
        <p:style>
          <a:lnRef idx="1">
            <a:schemeClr val="accent4"/>
          </a:lnRef>
          <a:fillRef idx="2">
            <a:schemeClr val="accent4"/>
          </a:fillRef>
          <a:effectRef idx="1">
            <a:schemeClr val="accent4"/>
          </a:effectRef>
          <a:fontRef idx="minor">
            <a:schemeClr val="dk1"/>
          </a:fontRef>
        </p:style>
        <p:txBody>
          <a:bodyPr>
            <a:noAutofit/>
          </a:bodyPr>
          <a:lstStyle/>
          <a:p>
            <a:pPr marL="0" indent="0">
              <a:lnSpc>
                <a:spcPct val="110000"/>
              </a:lnSpc>
              <a:spcBef>
                <a:spcPts val="0"/>
              </a:spcBef>
              <a:buNone/>
            </a:pPr>
            <a:r>
              <a:rPr lang="en-US" sz="1400" dirty="0">
                <a:latin typeface="Courier New" panose="02070309020205020404" pitchFamily="49" charset="0"/>
                <a:cs typeface="Courier New" panose="02070309020205020404" pitchFamily="49" charset="0"/>
              </a:rPr>
              <a:t>N1=int(input())</a:t>
            </a:r>
          </a:p>
          <a:p>
            <a:pPr marL="0" indent="0">
              <a:lnSpc>
                <a:spcPct val="110000"/>
              </a:lnSpc>
              <a:spcBef>
                <a:spcPts val="0"/>
              </a:spcBef>
              <a:buNone/>
            </a:pPr>
            <a:r>
              <a:rPr lang="en-US" sz="1400" dirty="0">
                <a:latin typeface="Courier New" panose="02070309020205020404" pitchFamily="49" charset="0"/>
                <a:cs typeface="Courier New" panose="02070309020205020404" pitchFamily="49" charset="0"/>
              </a:rPr>
              <a:t>N2=int(input())</a:t>
            </a:r>
          </a:p>
          <a:p>
            <a:pPr marL="0" indent="0">
              <a:lnSpc>
                <a:spcPct val="110000"/>
              </a:lnSpc>
              <a:spcBef>
                <a:spcPts val="0"/>
              </a:spcBef>
              <a:buNone/>
            </a:pPr>
            <a:endParaRPr lang="en-US" sz="1400" dirty="0">
              <a:latin typeface="Courier New" panose="02070309020205020404" pitchFamily="49" charset="0"/>
              <a:cs typeface="Courier New" panose="02070309020205020404" pitchFamily="49" charset="0"/>
            </a:endParaRPr>
          </a:p>
          <a:p>
            <a:pPr marL="0" indent="0">
              <a:lnSpc>
                <a:spcPct val="110000"/>
              </a:lnSpc>
              <a:spcBef>
                <a:spcPts val="0"/>
              </a:spcBef>
              <a:buNone/>
            </a:pPr>
            <a:r>
              <a:rPr lang="en-US" sz="1400" dirty="0">
                <a:latin typeface="Courier New" panose="02070309020205020404" pitchFamily="49" charset="0"/>
                <a:cs typeface="Courier New" panose="02070309020205020404" pitchFamily="49" charset="0"/>
              </a:rPr>
              <a:t>p1=True</a:t>
            </a:r>
          </a:p>
          <a:p>
            <a:pPr marL="0" indent="0">
              <a:lnSpc>
                <a:spcPct val="110000"/>
              </a:lnSpc>
              <a:spcBef>
                <a:spcPts val="0"/>
              </a:spcBef>
              <a:buNone/>
            </a:pPr>
            <a:r>
              <a:rPr lang="en-US" sz="1400" dirty="0">
                <a:latin typeface="Courier New" panose="02070309020205020404" pitchFamily="49" charset="0"/>
                <a:cs typeface="Courier New" panose="02070309020205020404" pitchFamily="49" charset="0"/>
              </a:rPr>
              <a:t>p2=True</a:t>
            </a:r>
          </a:p>
          <a:p>
            <a:pPr marL="0" indent="0">
              <a:lnSpc>
                <a:spcPct val="110000"/>
              </a:lnSpc>
              <a:spcBef>
                <a:spcPts val="0"/>
              </a:spcBef>
              <a:buNone/>
            </a:pPr>
            <a:r>
              <a:rPr lang="en-US" sz="1400" dirty="0">
                <a:latin typeface="Courier New" panose="02070309020205020404" pitchFamily="49" charset="0"/>
                <a:cs typeface="Courier New" panose="02070309020205020404" pitchFamily="49" charset="0"/>
              </a:rPr>
              <a:t>for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in range(2,N1//2+1):</a:t>
            </a:r>
          </a:p>
          <a:p>
            <a:pPr marL="0" indent="0">
              <a:lnSpc>
                <a:spcPct val="110000"/>
              </a:lnSpc>
              <a:spcBef>
                <a:spcPts val="0"/>
              </a:spcBef>
              <a:buNone/>
            </a:pPr>
            <a:r>
              <a:rPr lang="en-US" sz="1400" dirty="0">
                <a:latin typeface="Courier New" panose="02070309020205020404" pitchFamily="49" charset="0"/>
                <a:cs typeface="Courier New" panose="02070309020205020404" pitchFamily="49" charset="0"/>
              </a:rPr>
              <a:t>   if N1%i==0:</a:t>
            </a:r>
          </a:p>
          <a:p>
            <a:pPr marL="0" indent="0">
              <a:lnSpc>
                <a:spcPct val="110000"/>
              </a:lnSpc>
              <a:spcBef>
                <a:spcPts val="0"/>
              </a:spcBef>
              <a:buNone/>
            </a:pPr>
            <a:r>
              <a:rPr lang="en-US" sz="1400" dirty="0">
                <a:latin typeface="Courier New" panose="02070309020205020404" pitchFamily="49" charset="0"/>
                <a:cs typeface="Courier New" panose="02070309020205020404" pitchFamily="49" charset="0"/>
              </a:rPr>
              <a:t>       p1=False</a:t>
            </a:r>
          </a:p>
          <a:p>
            <a:pPr marL="0" indent="0">
              <a:lnSpc>
                <a:spcPct val="110000"/>
              </a:lnSpc>
              <a:spcBef>
                <a:spcPts val="0"/>
              </a:spcBef>
              <a:buNone/>
            </a:pPr>
            <a:r>
              <a:rPr lang="en-US" sz="1400" dirty="0">
                <a:latin typeface="Courier New" panose="02070309020205020404" pitchFamily="49" charset="0"/>
                <a:cs typeface="Courier New" panose="02070309020205020404" pitchFamily="49" charset="0"/>
              </a:rPr>
              <a:t>       </a:t>
            </a:r>
          </a:p>
          <a:p>
            <a:pPr marL="0" indent="0">
              <a:lnSpc>
                <a:spcPct val="110000"/>
              </a:lnSpc>
              <a:spcBef>
                <a:spcPts val="0"/>
              </a:spcBef>
              <a:buNone/>
            </a:pPr>
            <a:r>
              <a:rPr lang="en-US" sz="1400" dirty="0">
                <a:latin typeface="Courier New" panose="02070309020205020404" pitchFamily="49" charset="0"/>
                <a:cs typeface="Courier New" panose="02070309020205020404" pitchFamily="49" charset="0"/>
              </a:rPr>
              <a:t>for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in range(2,N2//2+1):</a:t>
            </a:r>
          </a:p>
          <a:p>
            <a:pPr marL="0" indent="0">
              <a:lnSpc>
                <a:spcPct val="110000"/>
              </a:lnSpc>
              <a:spcBef>
                <a:spcPts val="0"/>
              </a:spcBef>
              <a:buNone/>
            </a:pPr>
            <a:r>
              <a:rPr lang="en-US" sz="1400" dirty="0">
                <a:latin typeface="Courier New" panose="02070309020205020404" pitchFamily="49" charset="0"/>
                <a:cs typeface="Courier New" panose="02070309020205020404" pitchFamily="49" charset="0"/>
              </a:rPr>
              <a:t>   if N2%i==0:</a:t>
            </a:r>
          </a:p>
          <a:p>
            <a:pPr marL="0" indent="0">
              <a:lnSpc>
                <a:spcPct val="110000"/>
              </a:lnSpc>
              <a:spcBef>
                <a:spcPts val="0"/>
              </a:spcBef>
              <a:buNone/>
            </a:pPr>
            <a:r>
              <a:rPr lang="en-US" sz="1400" dirty="0">
                <a:latin typeface="Courier New" panose="02070309020205020404" pitchFamily="49" charset="0"/>
                <a:cs typeface="Courier New" panose="02070309020205020404" pitchFamily="49" charset="0"/>
              </a:rPr>
              <a:t>       p2=False</a:t>
            </a:r>
          </a:p>
          <a:p>
            <a:pPr marL="0" indent="0">
              <a:lnSpc>
                <a:spcPct val="110000"/>
              </a:lnSpc>
              <a:spcBef>
                <a:spcPts val="0"/>
              </a:spcBef>
              <a:buNone/>
            </a:pPr>
            <a:endParaRPr lang="en-US" sz="1400" dirty="0">
              <a:latin typeface="Courier New" panose="02070309020205020404" pitchFamily="49" charset="0"/>
              <a:cs typeface="Courier New" panose="02070309020205020404" pitchFamily="49" charset="0"/>
            </a:endParaRPr>
          </a:p>
          <a:p>
            <a:pPr marL="0" indent="0">
              <a:lnSpc>
                <a:spcPct val="110000"/>
              </a:lnSpc>
              <a:spcBef>
                <a:spcPts val="0"/>
              </a:spcBef>
              <a:buNone/>
            </a:pPr>
            <a:r>
              <a:rPr lang="en-US" sz="1400" dirty="0">
                <a:latin typeface="Courier New" panose="02070309020205020404" pitchFamily="49" charset="0"/>
                <a:cs typeface="Courier New" panose="02070309020205020404" pitchFamily="49" charset="0"/>
              </a:rPr>
              <a:t>if p1 and p2 and (N1-N2 == 2 or N2-N1 == 2):</a:t>
            </a:r>
          </a:p>
          <a:p>
            <a:pPr marL="0" indent="0">
              <a:lnSpc>
                <a:spcPct val="110000"/>
              </a:lnSpc>
              <a:spcBef>
                <a:spcPts val="0"/>
              </a:spcBef>
              <a:buNone/>
            </a:pPr>
            <a:r>
              <a:rPr lang="en-US" sz="1400" dirty="0">
                <a:latin typeface="Courier New" panose="02070309020205020404" pitchFamily="49" charset="0"/>
                <a:cs typeface="Courier New" panose="02070309020205020404" pitchFamily="49" charset="0"/>
              </a:rPr>
              <a:t>    print("SI")</a:t>
            </a:r>
          </a:p>
          <a:p>
            <a:pPr marL="0" indent="0">
              <a:lnSpc>
                <a:spcPct val="110000"/>
              </a:lnSpc>
              <a:spcBef>
                <a:spcPts val="0"/>
              </a:spcBef>
              <a:buNone/>
            </a:pPr>
            <a:r>
              <a:rPr lang="en-US" sz="1400" dirty="0">
                <a:latin typeface="Courier New" panose="02070309020205020404" pitchFamily="49" charset="0"/>
                <a:cs typeface="Courier New" panose="02070309020205020404" pitchFamily="49" charset="0"/>
              </a:rPr>
              <a:t>    </a:t>
            </a:r>
          </a:p>
          <a:p>
            <a:pPr marL="0" indent="0">
              <a:lnSpc>
                <a:spcPct val="110000"/>
              </a:lnSpc>
              <a:spcBef>
                <a:spcPts val="0"/>
              </a:spcBef>
              <a:buNone/>
            </a:pPr>
            <a:r>
              <a:rPr lang="en-US" sz="1400" dirty="0">
                <a:latin typeface="Courier New" panose="02070309020205020404" pitchFamily="49" charset="0"/>
                <a:cs typeface="Courier New" panose="02070309020205020404" pitchFamily="49" charset="0"/>
              </a:rPr>
              <a:t>else:</a:t>
            </a:r>
          </a:p>
          <a:p>
            <a:pPr marL="0" indent="0">
              <a:lnSpc>
                <a:spcPct val="110000"/>
              </a:lnSpc>
              <a:spcBef>
                <a:spcPts val="0"/>
              </a:spcBef>
              <a:buNone/>
            </a:pPr>
            <a:r>
              <a:rPr lang="en-US" sz="1400" dirty="0">
                <a:latin typeface="Courier New" panose="02070309020205020404" pitchFamily="49" charset="0"/>
                <a:cs typeface="Courier New" panose="02070309020205020404" pitchFamily="49" charset="0"/>
              </a:rPr>
              <a:t>    print("NO")</a:t>
            </a:r>
            <a:endParaRPr lang="it-IT"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0802013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219E0E5-3709-4717-AF32-3B16EC4D2040}"/>
              </a:ext>
            </a:extLst>
          </p:cNvPr>
          <p:cNvSpPr>
            <a:spLocks noGrp="1"/>
          </p:cNvSpPr>
          <p:nvPr>
            <p:ph type="title"/>
          </p:nvPr>
        </p:nvSpPr>
        <p:spPr/>
        <p:txBody>
          <a:bodyPr/>
          <a:lstStyle/>
          <a:p>
            <a:r>
              <a:rPr lang="it-IT" dirty="0"/>
              <a:t>Cosa fa questo programma?</a:t>
            </a:r>
          </a:p>
        </p:txBody>
      </p:sp>
      <p:sp>
        <p:nvSpPr>
          <p:cNvPr id="3" name="Segnaposto contenuto 2">
            <a:extLst>
              <a:ext uri="{FF2B5EF4-FFF2-40B4-BE49-F238E27FC236}">
                <a16:creationId xmlns:a16="http://schemas.microsoft.com/office/drawing/2014/main" id="{59AA8EFF-E0F1-4950-812A-61D7165E8B25}"/>
              </a:ext>
            </a:extLst>
          </p:cNvPr>
          <p:cNvSpPr>
            <a:spLocks noGrp="1"/>
          </p:cNvSpPr>
          <p:nvPr>
            <p:ph idx="1"/>
          </p:nvPr>
        </p:nvSpPr>
        <p:spPr>
          <a:xfrm>
            <a:off x="838200" y="1409350"/>
            <a:ext cx="10515600" cy="4767614"/>
          </a:xfrm>
        </p:spPr>
        <p:style>
          <a:lnRef idx="1">
            <a:schemeClr val="accent4"/>
          </a:lnRef>
          <a:fillRef idx="2">
            <a:schemeClr val="accent4"/>
          </a:fillRef>
          <a:effectRef idx="1">
            <a:schemeClr val="accent4"/>
          </a:effectRef>
          <a:fontRef idx="minor">
            <a:schemeClr val="dk1"/>
          </a:fontRef>
        </p:style>
        <p:txBody>
          <a:bodyPr>
            <a:noAutofit/>
          </a:bodyPr>
          <a:lstStyle/>
          <a:p>
            <a:pPr marL="0" indent="0">
              <a:lnSpc>
                <a:spcPct val="110000"/>
              </a:lnSpc>
              <a:spcBef>
                <a:spcPts val="0"/>
              </a:spcBef>
              <a:buNone/>
            </a:pPr>
            <a:endParaRPr lang="en-US" sz="1400" dirty="0">
              <a:latin typeface="Courier New" panose="02070309020205020404" pitchFamily="49" charset="0"/>
              <a:cs typeface="Courier New" panose="02070309020205020404" pitchFamily="49" charset="0"/>
            </a:endParaRPr>
          </a:p>
          <a:p>
            <a:pPr marL="0" indent="0">
              <a:lnSpc>
                <a:spcPct val="110000"/>
              </a:lnSpc>
              <a:spcBef>
                <a:spcPts val="0"/>
              </a:spcBef>
              <a:buNone/>
            </a:pPr>
            <a:endParaRPr lang="en-US" sz="1400" dirty="0">
              <a:latin typeface="Courier New" panose="02070309020205020404" pitchFamily="49" charset="0"/>
              <a:cs typeface="Courier New" panose="02070309020205020404" pitchFamily="49" charset="0"/>
            </a:endParaRPr>
          </a:p>
          <a:p>
            <a:pPr marL="0" indent="0">
              <a:lnSpc>
                <a:spcPct val="110000"/>
              </a:lnSpc>
              <a:spcBef>
                <a:spcPts val="0"/>
              </a:spcBef>
              <a:buNone/>
            </a:pPr>
            <a:endParaRPr lang="en-US" sz="1400" dirty="0">
              <a:latin typeface="Courier New" panose="02070309020205020404" pitchFamily="49" charset="0"/>
              <a:cs typeface="Courier New" panose="02070309020205020404" pitchFamily="49" charset="0"/>
            </a:endParaRPr>
          </a:p>
          <a:p>
            <a:pPr marL="0" indent="0">
              <a:lnSpc>
                <a:spcPct val="110000"/>
              </a:lnSpc>
              <a:spcBef>
                <a:spcPts val="0"/>
              </a:spcBef>
              <a:buNone/>
            </a:pPr>
            <a:endParaRPr lang="en-US" sz="1400" dirty="0">
              <a:latin typeface="Courier New" panose="02070309020205020404" pitchFamily="49" charset="0"/>
              <a:cs typeface="Courier New" panose="02070309020205020404" pitchFamily="49" charset="0"/>
            </a:endParaRPr>
          </a:p>
          <a:p>
            <a:pPr marL="0" indent="0">
              <a:lnSpc>
                <a:spcPct val="110000"/>
              </a:lnSpc>
              <a:spcBef>
                <a:spcPts val="0"/>
              </a:spcBef>
              <a:buNone/>
            </a:pPr>
            <a:endParaRPr lang="en-US" sz="1400" dirty="0">
              <a:latin typeface="Courier New" panose="02070309020205020404" pitchFamily="49" charset="0"/>
              <a:cs typeface="Courier New" panose="02070309020205020404" pitchFamily="49" charset="0"/>
            </a:endParaRPr>
          </a:p>
          <a:p>
            <a:pPr marL="0" indent="0">
              <a:lnSpc>
                <a:spcPct val="110000"/>
              </a:lnSpc>
              <a:spcBef>
                <a:spcPts val="0"/>
              </a:spcBef>
              <a:buNone/>
            </a:pPr>
            <a:endParaRPr lang="en-US" sz="1400" dirty="0">
              <a:latin typeface="Courier New" panose="02070309020205020404" pitchFamily="49" charset="0"/>
              <a:cs typeface="Courier New" panose="02070309020205020404" pitchFamily="49" charset="0"/>
            </a:endParaRPr>
          </a:p>
          <a:p>
            <a:pPr marL="0" indent="0">
              <a:lnSpc>
                <a:spcPct val="110000"/>
              </a:lnSpc>
              <a:spcBef>
                <a:spcPts val="0"/>
              </a:spcBef>
              <a:buNone/>
            </a:pPr>
            <a:endParaRPr lang="en-US" sz="1400" dirty="0">
              <a:latin typeface="Courier New" panose="02070309020205020404" pitchFamily="49" charset="0"/>
              <a:cs typeface="Courier New" panose="02070309020205020404" pitchFamily="49" charset="0"/>
            </a:endParaRPr>
          </a:p>
          <a:p>
            <a:pPr marL="0" indent="0">
              <a:lnSpc>
                <a:spcPct val="110000"/>
              </a:lnSpc>
              <a:spcBef>
                <a:spcPts val="0"/>
              </a:spcBef>
              <a:buNone/>
            </a:pPr>
            <a:endParaRPr lang="en-US" sz="1400" dirty="0">
              <a:latin typeface="Courier New" panose="02070309020205020404" pitchFamily="49" charset="0"/>
              <a:cs typeface="Courier New" panose="02070309020205020404" pitchFamily="49" charset="0"/>
            </a:endParaRPr>
          </a:p>
          <a:p>
            <a:pPr marL="0" indent="0">
              <a:lnSpc>
                <a:spcPct val="110000"/>
              </a:lnSpc>
              <a:spcBef>
                <a:spcPts val="0"/>
              </a:spcBef>
              <a:buNone/>
            </a:pPr>
            <a:endParaRPr lang="en-US" sz="1400" dirty="0">
              <a:latin typeface="Courier New" panose="02070309020205020404" pitchFamily="49" charset="0"/>
              <a:cs typeface="Courier New" panose="02070309020205020404" pitchFamily="49" charset="0"/>
            </a:endParaRPr>
          </a:p>
          <a:p>
            <a:pPr marL="0" indent="0">
              <a:lnSpc>
                <a:spcPct val="110000"/>
              </a:lnSpc>
              <a:spcBef>
                <a:spcPts val="0"/>
              </a:spcBef>
              <a:buNone/>
            </a:pPr>
            <a:endParaRPr lang="en-US" sz="1400" dirty="0">
              <a:latin typeface="Courier New" panose="02070309020205020404" pitchFamily="49" charset="0"/>
              <a:cs typeface="Courier New" panose="02070309020205020404" pitchFamily="49" charset="0"/>
            </a:endParaRPr>
          </a:p>
          <a:p>
            <a:pPr marL="0" indent="0">
              <a:lnSpc>
                <a:spcPct val="110000"/>
              </a:lnSpc>
              <a:spcBef>
                <a:spcPts val="0"/>
              </a:spcBef>
              <a:buNone/>
            </a:pPr>
            <a:endParaRPr lang="en-US" sz="1400" dirty="0">
              <a:latin typeface="Courier New" panose="02070309020205020404" pitchFamily="49" charset="0"/>
              <a:cs typeface="Courier New" panose="02070309020205020404" pitchFamily="49" charset="0"/>
            </a:endParaRPr>
          </a:p>
          <a:p>
            <a:pPr marL="0" indent="0">
              <a:lnSpc>
                <a:spcPct val="110000"/>
              </a:lnSpc>
              <a:spcBef>
                <a:spcPts val="0"/>
              </a:spcBef>
              <a:buNone/>
            </a:pPr>
            <a:endParaRPr lang="en-US" sz="1400" dirty="0">
              <a:latin typeface="Courier New" panose="02070309020205020404" pitchFamily="49" charset="0"/>
              <a:cs typeface="Courier New" panose="02070309020205020404" pitchFamily="49" charset="0"/>
            </a:endParaRPr>
          </a:p>
          <a:p>
            <a:pPr marL="0" indent="0">
              <a:lnSpc>
                <a:spcPct val="110000"/>
              </a:lnSpc>
              <a:spcBef>
                <a:spcPts val="0"/>
              </a:spcBef>
              <a:buNone/>
            </a:pPr>
            <a:r>
              <a:rPr lang="en-US" sz="1400" dirty="0">
                <a:latin typeface="Courier New" panose="02070309020205020404" pitchFamily="49" charset="0"/>
                <a:cs typeface="Courier New" panose="02070309020205020404" pitchFamily="49" charset="0"/>
              </a:rPr>
              <a:t>N1=int(input())</a:t>
            </a:r>
          </a:p>
          <a:p>
            <a:pPr marL="0" indent="0">
              <a:lnSpc>
                <a:spcPct val="110000"/>
              </a:lnSpc>
              <a:spcBef>
                <a:spcPts val="0"/>
              </a:spcBef>
              <a:buNone/>
            </a:pPr>
            <a:r>
              <a:rPr lang="en-US" sz="1400" dirty="0">
                <a:latin typeface="Courier New" panose="02070309020205020404" pitchFamily="49" charset="0"/>
                <a:cs typeface="Courier New" panose="02070309020205020404" pitchFamily="49" charset="0"/>
              </a:rPr>
              <a:t>N2=int(input())</a:t>
            </a:r>
          </a:p>
          <a:p>
            <a:pPr marL="0" indent="0">
              <a:lnSpc>
                <a:spcPct val="110000"/>
              </a:lnSpc>
              <a:spcBef>
                <a:spcPts val="0"/>
              </a:spcBef>
              <a:buNone/>
            </a:pPr>
            <a:endParaRPr lang="en-US" sz="1400" dirty="0">
              <a:latin typeface="Courier New" panose="02070309020205020404" pitchFamily="49" charset="0"/>
              <a:cs typeface="Courier New" panose="02070309020205020404" pitchFamily="49" charset="0"/>
            </a:endParaRPr>
          </a:p>
          <a:p>
            <a:pPr marL="0" indent="0">
              <a:lnSpc>
                <a:spcPct val="110000"/>
              </a:lnSpc>
              <a:spcBef>
                <a:spcPts val="0"/>
              </a:spcBef>
              <a:buNone/>
            </a:pPr>
            <a:r>
              <a:rPr lang="en-US" sz="1400" dirty="0">
                <a:latin typeface="Courier New" panose="02070309020205020404" pitchFamily="49" charset="0"/>
                <a:cs typeface="Courier New" panose="02070309020205020404" pitchFamily="49" charset="0"/>
              </a:rPr>
              <a:t>if </a:t>
            </a:r>
            <a:r>
              <a:rPr lang="en-US" sz="1400" dirty="0" err="1">
                <a:latin typeface="Courier New" panose="02070309020205020404" pitchFamily="49" charset="0"/>
                <a:cs typeface="Courier New" panose="02070309020205020404" pitchFamily="49" charset="0"/>
              </a:rPr>
              <a:t>numeroPrimo</a:t>
            </a:r>
            <a:r>
              <a:rPr lang="en-US" sz="1400" dirty="0">
                <a:latin typeface="Courier New" panose="02070309020205020404" pitchFamily="49" charset="0"/>
                <a:cs typeface="Courier New" panose="02070309020205020404" pitchFamily="49" charset="0"/>
              </a:rPr>
              <a:t>(N1) and </a:t>
            </a:r>
            <a:r>
              <a:rPr lang="en-US" sz="1400" dirty="0" err="1">
                <a:latin typeface="Courier New" panose="02070309020205020404" pitchFamily="49" charset="0"/>
                <a:cs typeface="Courier New" panose="02070309020205020404" pitchFamily="49" charset="0"/>
              </a:rPr>
              <a:t>numeroPrimo</a:t>
            </a:r>
            <a:r>
              <a:rPr lang="en-US" sz="1400" dirty="0">
                <a:latin typeface="Courier New" panose="02070309020205020404" pitchFamily="49" charset="0"/>
                <a:cs typeface="Courier New" panose="02070309020205020404" pitchFamily="49" charset="0"/>
              </a:rPr>
              <a:t>(N2) and (N1-N2 == 2 or N2-N1 == 2):</a:t>
            </a:r>
          </a:p>
          <a:p>
            <a:pPr marL="0" indent="0">
              <a:lnSpc>
                <a:spcPct val="110000"/>
              </a:lnSpc>
              <a:spcBef>
                <a:spcPts val="0"/>
              </a:spcBef>
              <a:buNone/>
            </a:pPr>
            <a:r>
              <a:rPr lang="en-US" sz="1400" dirty="0">
                <a:latin typeface="Courier New" panose="02070309020205020404" pitchFamily="49" charset="0"/>
                <a:cs typeface="Courier New" panose="02070309020205020404" pitchFamily="49" charset="0"/>
              </a:rPr>
              <a:t>    print("SI") </a:t>
            </a:r>
          </a:p>
          <a:p>
            <a:pPr marL="0" indent="0">
              <a:lnSpc>
                <a:spcPct val="110000"/>
              </a:lnSpc>
              <a:spcBef>
                <a:spcPts val="0"/>
              </a:spcBef>
              <a:buNone/>
            </a:pPr>
            <a:r>
              <a:rPr lang="en-US" sz="1400" dirty="0">
                <a:latin typeface="Courier New" panose="02070309020205020404" pitchFamily="49" charset="0"/>
                <a:cs typeface="Courier New" panose="02070309020205020404" pitchFamily="49" charset="0"/>
              </a:rPr>
              <a:t>else:</a:t>
            </a:r>
          </a:p>
          <a:p>
            <a:pPr marL="0" indent="0">
              <a:lnSpc>
                <a:spcPct val="110000"/>
              </a:lnSpc>
              <a:spcBef>
                <a:spcPts val="0"/>
              </a:spcBef>
              <a:buNone/>
            </a:pPr>
            <a:r>
              <a:rPr lang="en-US" sz="1400" dirty="0">
                <a:latin typeface="Courier New" panose="02070309020205020404" pitchFamily="49" charset="0"/>
                <a:cs typeface="Courier New" panose="02070309020205020404" pitchFamily="49" charset="0"/>
              </a:rPr>
              <a:t>    print("NO")</a:t>
            </a:r>
            <a:endParaRPr lang="it-IT"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1796581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219E0E5-3709-4717-AF32-3B16EC4D2040}"/>
              </a:ext>
            </a:extLst>
          </p:cNvPr>
          <p:cNvSpPr>
            <a:spLocks noGrp="1"/>
          </p:cNvSpPr>
          <p:nvPr>
            <p:ph type="title"/>
          </p:nvPr>
        </p:nvSpPr>
        <p:spPr/>
        <p:txBody>
          <a:bodyPr/>
          <a:lstStyle/>
          <a:p>
            <a:r>
              <a:rPr lang="it-IT" dirty="0"/>
              <a:t>Cosa fa questo programma?</a:t>
            </a:r>
          </a:p>
        </p:txBody>
      </p:sp>
      <p:sp>
        <p:nvSpPr>
          <p:cNvPr id="3" name="Segnaposto contenuto 2">
            <a:extLst>
              <a:ext uri="{FF2B5EF4-FFF2-40B4-BE49-F238E27FC236}">
                <a16:creationId xmlns:a16="http://schemas.microsoft.com/office/drawing/2014/main" id="{59AA8EFF-E0F1-4950-812A-61D7165E8B25}"/>
              </a:ext>
            </a:extLst>
          </p:cNvPr>
          <p:cNvSpPr>
            <a:spLocks noGrp="1"/>
          </p:cNvSpPr>
          <p:nvPr>
            <p:ph idx="1"/>
          </p:nvPr>
        </p:nvSpPr>
        <p:spPr>
          <a:xfrm>
            <a:off x="838200" y="1409350"/>
            <a:ext cx="10515600" cy="4767614"/>
          </a:xfrm>
        </p:spPr>
        <p:style>
          <a:lnRef idx="1">
            <a:schemeClr val="accent4"/>
          </a:lnRef>
          <a:fillRef idx="2">
            <a:schemeClr val="accent4"/>
          </a:fillRef>
          <a:effectRef idx="1">
            <a:schemeClr val="accent4"/>
          </a:effectRef>
          <a:fontRef idx="minor">
            <a:schemeClr val="dk1"/>
          </a:fontRef>
        </p:style>
        <p:txBody>
          <a:bodyPr>
            <a:noAutofit/>
          </a:bodyPr>
          <a:lstStyle/>
          <a:p>
            <a:pPr marL="0" indent="0">
              <a:lnSpc>
                <a:spcPct val="110000"/>
              </a:lnSpc>
              <a:spcBef>
                <a:spcPts val="0"/>
              </a:spcBef>
              <a:buNone/>
            </a:pPr>
            <a:endParaRPr lang="en-US" sz="1400" dirty="0">
              <a:latin typeface="Courier New" panose="02070309020205020404" pitchFamily="49" charset="0"/>
              <a:cs typeface="Courier New" panose="02070309020205020404" pitchFamily="49" charset="0"/>
            </a:endParaRPr>
          </a:p>
          <a:p>
            <a:pPr marL="0" indent="0">
              <a:lnSpc>
                <a:spcPct val="110000"/>
              </a:lnSpc>
              <a:spcBef>
                <a:spcPts val="0"/>
              </a:spcBef>
              <a:buNone/>
            </a:pPr>
            <a:endParaRPr lang="en-US" sz="1400" dirty="0">
              <a:latin typeface="Courier New" panose="02070309020205020404" pitchFamily="49" charset="0"/>
              <a:cs typeface="Courier New" panose="02070309020205020404" pitchFamily="49" charset="0"/>
            </a:endParaRPr>
          </a:p>
          <a:p>
            <a:pPr marL="0" indent="0">
              <a:lnSpc>
                <a:spcPct val="110000"/>
              </a:lnSpc>
              <a:spcBef>
                <a:spcPts val="0"/>
              </a:spcBef>
              <a:buNone/>
            </a:pPr>
            <a:endParaRPr lang="en-US" sz="1400" dirty="0">
              <a:latin typeface="Courier New" panose="02070309020205020404" pitchFamily="49" charset="0"/>
              <a:cs typeface="Courier New" panose="02070309020205020404" pitchFamily="49" charset="0"/>
            </a:endParaRPr>
          </a:p>
          <a:p>
            <a:pPr marL="0" indent="0">
              <a:lnSpc>
                <a:spcPct val="110000"/>
              </a:lnSpc>
              <a:spcBef>
                <a:spcPts val="0"/>
              </a:spcBef>
              <a:buNone/>
            </a:pPr>
            <a:endParaRPr lang="en-US" sz="1400" dirty="0">
              <a:latin typeface="Courier New" panose="02070309020205020404" pitchFamily="49" charset="0"/>
              <a:cs typeface="Courier New" panose="02070309020205020404" pitchFamily="49" charset="0"/>
            </a:endParaRPr>
          </a:p>
          <a:p>
            <a:pPr marL="0" indent="0">
              <a:lnSpc>
                <a:spcPct val="110000"/>
              </a:lnSpc>
              <a:spcBef>
                <a:spcPts val="0"/>
              </a:spcBef>
              <a:buNone/>
            </a:pPr>
            <a:endParaRPr lang="en-US" sz="1400" dirty="0">
              <a:latin typeface="Courier New" panose="02070309020205020404" pitchFamily="49" charset="0"/>
              <a:cs typeface="Courier New" panose="02070309020205020404" pitchFamily="49" charset="0"/>
            </a:endParaRPr>
          </a:p>
          <a:p>
            <a:pPr marL="0" indent="0">
              <a:lnSpc>
                <a:spcPct val="110000"/>
              </a:lnSpc>
              <a:spcBef>
                <a:spcPts val="0"/>
              </a:spcBef>
              <a:buNone/>
            </a:pPr>
            <a:endParaRPr lang="en-US" sz="1400" dirty="0">
              <a:latin typeface="Courier New" panose="02070309020205020404" pitchFamily="49" charset="0"/>
              <a:cs typeface="Courier New" panose="02070309020205020404" pitchFamily="49" charset="0"/>
            </a:endParaRPr>
          </a:p>
          <a:p>
            <a:pPr marL="0" indent="0">
              <a:lnSpc>
                <a:spcPct val="110000"/>
              </a:lnSpc>
              <a:spcBef>
                <a:spcPts val="0"/>
              </a:spcBef>
              <a:buNone/>
            </a:pPr>
            <a:endParaRPr lang="en-US" sz="1400" dirty="0">
              <a:latin typeface="Courier New" panose="02070309020205020404" pitchFamily="49" charset="0"/>
              <a:cs typeface="Courier New" panose="02070309020205020404" pitchFamily="49" charset="0"/>
            </a:endParaRPr>
          </a:p>
          <a:p>
            <a:pPr marL="0" indent="0">
              <a:lnSpc>
                <a:spcPct val="110000"/>
              </a:lnSpc>
              <a:spcBef>
                <a:spcPts val="0"/>
              </a:spcBef>
              <a:buNone/>
            </a:pPr>
            <a:endParaRPr lang="en-US" sz="1400" dirty="0">
              <a:latin typeface="Courier New" panose="02070309020205020404" pitchFamily="49" charset="0"/>
              <a:cs typeface="Courier New" panose="02070309020205020404" pitchFamily="49" charset="0"/>
            </a:endParaRPr>
          </a:p>
          <a:p>
            <a:pPr marL="0" indent="0">
              <a:lnSpc>
                <a:spcPct val="110000"/>
              </a:lnSpc>
              <a:spcBef>
                <a:spcPts val="0"/>
              </a:spcBef>
              <a:buNone/>
            </a:pPr>
            <a:endParaRPr lang="en-US" sz="1400" dirty="0">
              <a:latin typeface="Courier New" panose="02070309020205020404" pitchFamily="49" charset="0"/>
              <a:cs typeface="Courier New" panose="02070309020205020404" pitchFamily="49" charset="0"/>
            </a:endParaRPr>
          </a:p>
          <a:p>
            <a:pPr marL="0" indent="0">
              <a:lnSpc>
                <a:spcPct val="110000"/>
              </a:lnSpc>
              <a:spcBef>
                <a:spcPts val="0"/>
              </a:spcBef>
              <a:buNone/>
            </a:pPr>
            <a:endParaRPr lang="en-US" sz="1400" dirty="0">
              <a:latin typeface="Courier New" panose="02070309020205020404" pitchFamily="49" charset="0"/>
              <a:cs typeface="Courier New" panose="02070309020205020404" pitchFamily="49" charset="0"/>
            </a:endParaRPr>
          </a:p>
          <a:p>
            <a:pPr marL="0" indent="0">
              <a:lnSpc>
                <a:spcPct val="110000"/>
              </a:lnSpc>
              <a:spcBef>
                <a:spcPts val="0"/>
              </a:spcBef>
              <a:buNone/>
            </a:pPr>
            <a:endParaRPr lang="en-US" sz="1400" dirty="0">
              <a:latin typeface="Courier New" panose="02070309020205020404" pitchFamily="49" charset="0"/>
              <a:cs typeface="Courier New" panose="02070309020205020404" pitchFamily="49" charset="0"/>
            </a:endParaRPr>
          </a:p>
          <a:p>
            <a:pPr marL="0" indent="0">
              <a:lnSpc>
                <a:spcPct val="110000"/>
              </a:lnSpc>
              <a:spcBef>
                <a:spcPts val="0"/>
              </a:spcBef>
              <a:buNone/>
            </a:pPr>
            <a:endParaRPr lang="en-US" sz="1400" dirty="0">
              <a:latin typeface="Courier New" panose="02070309020205020404" pitchFamily="49" charset="0"/>
              <a:cs typeface="Courier New" panose="02070309020205020404" pitchFamily="49" charset="0"/>
            </a:endParaRPr>
          </a:p>
          <a:p>
            <a:pPr marL="0" indent="0">
              <a:lnSpc>
                <a:spcPct val="110000"/>
              </a:lnSpc>
              <a:spcBef>
                <a:spcPts val="0"/>
              </a:spcBef>
              <a:buNone/>
            </a:pPr>
            <a:r>
              <a:rPr lang="en-US" sz="1400" dirty="0">
                <a:latin typeface="Courier New" panose="02070309020205020404" pitchFamily="49" charset="0"/>
                <a:cs typeface="Courier New" panose="02070309020205020404" pitchFamily="49" charset="0"/>
              </a:rPr>
              <a:t>N1=int(input())</a:t>
            </a:r>
          </a:p>
          <a:p>
            <a:pPr marL="0" indent="0">
              <a:lnSpc>
                <a:spcPct val="110000"/>
              </a:lnSpc>
              <a:spcBef>
                <a:spcPts val="0"/>
              </a:spcBef>
              <a:buNone/>
            </a:pPr>
            <a:r>
              <a:rPr lang="en-US" sz="1400" dirty="0">
                <a:latin typeface="Courier New" panose="02070309020205020404" pitchFamily="49" charset="0"/>
                <a:cs typeface="Courier New" panose="02070309020205020404" pitchFamily="49" charset="0"/>
              </a:rPr>
              <a:t>N2=int(input())</a:t>
            </a:r>
          </a:p>
          <a:p>
            <a:pPr marL="0" indent="0">
              <a:lnSpc>
                <a:spcPct val="110000"/>
              </a:lnSpc>
              <a:spcBef>
                <a:spcPts val="0"/>
              </a:spcBef>
              <a:buNone/>
            </a:pPr>
            <a:endParaRPr lang="en-US" sz="1400" dirty="0">
              <a:latin typeface="Courier New" panose="02070309020205020404" pitchFamily="49" charset="0"/>
              <a:cs typeface="Courier New" panose="02070309020205020404" pitchFamily="49" charset="0"/>
            </a:endParaRPr>
          </a:p>
          <a:p>
            <a:pPr marL="0" indent="0">
              <a:lnSpc>
                <a:spcPct val="110000"/>
              </a:lnSpc>
              <a:spcBef>
                <a:spcPts val="0"/>
              </a:spcBef>
              <a:buNone/>
            </a:pPr>
            <a:r>
              <a:rPr lang="en-US" sz="1400" dirty="0">
                <a:latin typeface="Courier New" panose="02070309020205020404" pitchFamily="49" charset="0"/>
                <a:cs typeface="Courier New" panose="02070309020205020404" pitchFamily="49" charset="0"/>
              </a:rPr>
              <a:t>if </a:t>
            </a:r>
            <a:r>
              <a:rPr lang="en-US" sz="1400" dirty="0" err="1">
                <a:latin typeface="Courier New" panose="02070309020205020404" pitchFamily="49" charset="0"/>
                <a:cs typeface="Courier New" panose="02070309020205020404" pitchFamily="49" charset="0"/>
              </a:rPr>
              <a:t>numeroPrimo</a:t>
            </a:r>
            <a:r>
              <a:rPr lang="en-US" sz="1400" dirty="0">
                <a:latin typeface="Courier New" panose="02070309020205020404" pitchFamily="49" charset="0"/>
                <a:cs typeface="Courier New" panose="02070309020205020404" pitchFamily="49" charset="0"/>
              </a:rPr>
              <a:t>(N1) and </a:t>
            </a:r>
            <a:r>
              <a:rPr lang="en-US" sz="1400" dirty="0" err="1">
                <a:latin typeface="Courier New" panose="02070309020205020404" pitchFamily="49" charset="0"/>
                <a:cs typeface="Courier New" panose="02070309020205020404" pitchFamily="49" charset="0"/>
              </a:rPr>
              <a:t>numeroPrimo</a:t>
            </a:r>
            <a:r>
              <a:rPr lang="en-US" sz="1400" dirty="0">
                <a:latin typeface="Courier New" panose="02070309020205020404" pitchFamily="49" charset="0"/>
                <a:cs typeface="Courier New" panose="02070309020205020404" pitchFamily="49" charset="0"/>
              </a:rPr>
              <a:t>(N2) and </a:t>
            </a:r>
            <a:r>
              <a:rPr lang="en-US" sz="1400" dirty="0" err="1">
                <a:latin typeface="Courier New" panose="02070309020205020404" pitchFamily="49" charset="0"/>
                <a:cs typeface="Courier New" panose="02070309020205020404" pitchFamily="49" charset="0"/>
              </a:rPr>
              <a:t>valoreAssoluto</a:t>
            </a:r>
            <a:r>
              <a:rPr lang="en-US" sz="1400" dirty="0">
                <a:latin typeface="Courier New" panose="02070309020205020404" pitchFamily="49" charset="0"/>
                <a:cs typeface="Courier New" panose="02070309020205020404" pitchFamily="49" charset="0"/>
              </a:rPr>
              <a:t>(N1-N2)==2:</a:t>
            </a:r>
          </a:p>
          <a:p>
            <a:pPr marL="0" indent="0">
              <a:lnSpc>
                <a:spcPct val="110000"/>
              </a:lnSpc>
              <a:spcBef>
                <a:spcPts val="0"/>
              </a:spcBef>
              <a:buNone/>
            </a:pPr>
            <a:r>
              <a:rPr lang="en-US" sz="1400" dirty="0">
                <a:latin typeface="Courier New" panose="02070309020205020404" pitchFamily="49" charset="0"/>
                <a:cs typeface="Courier New" panose="02070309020205020404" pitchFamily="49" charset="0"/>
              </a:rPr>
              <a:t>    print("SI") # </a:t>
            </a:r>
            <a:r>
              <a:rPr lang="en-US" sz="1400" dirty="0" err="1">
                <a:latin typeface="Courier New" panose="02070309020205020404" pitchFamily="49" charset="0"/>
                <a:cs typeface="Courier New" panose="02070309020205020404" pitchFamily="49" charset="0"/>
              </a:rPr>
              <a:t>sono</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primi</a:t>
            </a:r>
            <a:r>
              <a:rPr lang="en-US" sz="1400" dirty="0">
                <a:latin typeface="Courier New" panose="02070309020205020404" pitchFamily="49" charset="0"/>
                <a:cs typeface="Courier New" panose="02070309020205020404" pitchFamily="49" charset="0"/>
              </a:rPr>
              <a:t> gemelli    </a:t>
            </a:r>
          </a:p>
          <a:p>
            <a:pPr marL="0" indent="0">
              <a:lnSpc>
                <a:spcPct val="110000"/>
              </a:lnSpc>
              <a:spcBef>
                <a:spcPts val="0"/>
              </a:spcBef>
              <a:buNone/>
            </a:pPr>
            <a:r>
              <a:rPr lang="en-US" sz="1400" dirty="0">
                <a:latin typeface="Courier New" panose="02070309020205020404" pitchFamily="49" charset="0"/>
                <a:cs typeface="Courier New" panose="02070309020205020404" pitchFamily="49" charset="0"/>
              </a:rPr>
              <a:t>else:</a:t>
            </a:r>
          </a:p>
          <a:p>
            <a:pPr marL="0" indent="0">
              <a:lnSpc>
                <a:spcPct val="110000"/>
              </a:lnSpc>
              <a:spcBef>
                <a:spcPts val="0"/>
              </a:spcBef>
              <a:buNone/>
            </a:pPr>
            <a:r>
              <a:rPr lang="en-US" sz="1400" dirty="0">
                <a:latin typeface="Courier New" panose="02070309020205020404" pitchFamily="49" charset="0"/>
                <a:cs typeface="Courier New" panose="02070309020205020404" pitchFamily="49" charset="0"/>
              </a:rPr>
              <a:t>    print("NO") # non </a:t>
            </a:r>
            <a:r>
              <a:rPr lang="en-US" sz="1400" dirty="0" err="1">
                <a:latin typeface="Courier New" panose="02070309020205020404" pitchFamily="49" charset="0"/>
                <a:cs typeface="Courier New" panose="02070309020205020404" pitchFamily="49" charset="0"/>
              </a:rPr>
              <a:t>sono</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primi</a:t>
            </a:r>
            <a:r>
              <a:rPr lang="en-US" sz="1400" dirty="0">
                <a:latin typeface="Courier New" panose="02070309020205020404" pitchFamily="49" charset="0"/>
                <a:cs typeface="Courier New" panose="02070309020205020404" pitchFamily="49" charset="0"/>
              </a:rPr>
              <a:t> gemelli</a:t>
            </a:r>
            <a:endParaRPr lang="it-IT"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0768926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219E0E5-3709-4717-AF32-3B16EC4D2040}"/>
              </a:ext>
            </a:extLst>
          </p:cNvPr>
          <p:cNvSpPr>
            <a:spLocks noGrp="1"/>
          </p:cNvSpPr>
          <p:nvPr>
            <p:ph type="title"/>
          </p:nvPr>
        </p:nvSpPr>
        <p:spPr/>
        <p:txBody>
          <a:bodyPr/>
          <a:lstStyle/>
          <a:p>
            <a:r>
              <a:rPr lang="it-IT" dirty="0"/>
              <a:t>Cosa fa questo programma?</a:t>
            </a:r>
          </a:p>
        </p:txBody>
      </p:sp>
      <p:sp>
        <p:nvSpPr>
          <p:cNvPr id="3" name="Segnaposto contenuto 2">
            <a:extLst>
              <a:ext uri="{FF2B5EF4-FFF2-40B4-BE49-F238E27FC236}">
                <a16:creationId xmlns:a16="http://schemas.microsoft.com/office/drawing/2014/main" id="{59AA8EFF-E0F1-4950-812A-61D7165E8B25}"/>
              </a:ext>
            </a:extLst>
          </p:cNvPr>
          <p:cNvSpPr>
            <a:spLocks noGrp="1"/>
          </p:cNvSpPr>
          <p:nvPr>
            <p:ph idx="1"/>
          </p:nvPr>
        </p:nvSpPr>
        <p:spPr>
          <a:xfrm>
            <a:off x="838200" y="1409350"/>
            <a:ext cx="10515600" cy="4767614"/>
          </a:xfrm>
        </p:spPr>
        <p:style>
          <a:lnRef idx="1">
            <a:schemeClr val="accent4"/>
          </a:lnRef>
          <a:fillRef idx="2">
            <a:schemeClr val="accent4"/>
          </a:fillRef>
          <a:effectRef idx="1">
            <a:schemeClr val="accent4"/>
          </a:effectRef>
          <a:fontRef idx="minor">
            <a:schemeClr val="dk1"/>
          </a:fontRef>
        </p:style>
        <p:txBody>
          <a:bodyPr>
            <a:noAutofit/>
          </a:bodyPr>
          <a:lstStyle/>
          <a:p>
            <a:pPr marL="0" indent="0">
              <a:lnSpc>
                <a:spcPct val="110000"/>
              </a:lnSpc>
              <a:spcBef>
                <a:spcPts val="0"/>
              </a:spcBef>
              <a:buNone/>
            </a:pPr>
            <a:endParaRPr lang="en-US" sz="1400" dirty="0">
              <a:latin typeface="Courier New" panose="02070309020205020404" pitchFamily="49" charset="0"/>
              <a:cs typeface="Courier New" panose="02070309020205020404" pitchFamily="49" charset="0"/>
            </a:endParaRPr>
          </a:p>
          <a:p>
            <a:pPr marL="0" indent="0">
              <a:lnSpc>
                <a:spcPct val="110000"/>
              </a:lnSpc>
              <a:spcBef>
                <a:spcPts val="0"/>
              </a:spcBef>
              <a:buNone/>
            </a:pPr>
            <a:r>
              <a:rPr lang="en-US" sz="1400" dirty="0">
                <a:latin typeface="Courier New" panose="02070309020205020404" pitchFamily="49" charset="0"/>
                <a:cs typeface="Courier New" panose="02070309020205020404" pitchFamily="49" charset="0"/>
              </a:rPr>
              <a:t>def </a:t>
            </a:r>
            <a:r>
              <a:rPr lang="en-US" sz="1400" dirty="0" err="1">
                <a:latin typeface="Courier New" panose="02070309020205020404" pitchFamily="49" charset="0"/>
                <a:cs typeface="Courier New" panose="02070309020205020404" pitchFamily="49" charset="0"/>
              </a:rPr>
              <a:t>numeroPrimo</a:t>
            </a:r>
            <a:r>
              <a:rPr lang="en-US" sz="1400" dirty="0">
                <a:latin typeface="Courier New" panose="02070309020205020404" pitchFamily="49" charset="0"/>
                <a:cs typeface="Courier New" panose="02070309020205020404" pitchFamily="49" charset="0"/>
              </a:rPr>
              <a:t>(N):</a:t>
            </a:r>
          </a:p>
          <a:p>
            <a:pPr marL="0" indent="0">
              <a:lnSpc>
                <a:spcPct val="110000"/>
              </a:lnSpc>
              <a:spcBef>
                <a:spcPts val="0"/>
              </a:spcBef>
              <a:buNone/>
            </a:pPr>
            <a:r>
              <a:rPr lang="en-US" sz="1400" dirty="0">
                <a:latin typeface="Courier New" panose="02070309020205020404" pitchFamily="49" charset="0"/>
                <a:cs typeface="Courier New" panose="02070309020205020404" pitchFamily="49" charset="0"/>
              </a:rPr>
              <a:t>   for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in range(2,N//2+1):</a:t>
            </a:r>
          </a:p>
          <a:p>
            <a:pPr marL="0" indent="0">
              <a:lnSpc>
                <a:spcPct val="110000"/>
              </a:lnSpc>
              <a:spcBef>
                <a:spcPts val="0"/>
              </a:spcBef>
              <a:buNone/>
            </a:pPr>
            <a:r>
              <a:rPr lang="en-US" sz="1400" dirty="0">
                <a:latin typeface="Courier New" panose="02070309020205020404" pitchFamily="49" charset="0"/>
                <a:cs typeface="Courier New" panose="02070309020205020404" pitchFamily="49" charset="0"/>
              </a:rPr>
              <a:t>       if </a:t>
            </a:r>
            <a:r>
              <a:rPr lang="en-US" sz="1400" dirty="0" err="1">
                <a:latin typeface="Courier New" panose="02070309020205020404" pitchFamily="49" charset="0"/>
                <a:cs typeface="Courier New" panose="02070309020205020404" pitchFamily="49" charset="0"/>
              </a:rPr>
              <a:t>N%i</a:t>
            </a:r>
            <a:r>
              <a:rPr lang="en-US" sz="1400" dirty="0">
                <a:latin typeface="Courier New" panose="02070309020205020404" pitchFamily="49" charset="0"/>
                <a:cs typeface="Courier New" panose="02070309020205020404" pitchFamily="49" charset="0"/>
              </a:rPr>
              <a:t>==0:</a:t>
            </a:r>
          </a:p>
          <a:p>
            <a:pPr marL="0" indent="0">
              <a:lnSpc>
                <a:spcPct val="110000"/>
              </a:lnSpc>
              <a:spcBef>
                <a:spcPts val="0"/>
              </a:spcBef>
              <a:buNone/>
            </a:pPr>
            <a:r>
              <a:rPr lang="en-US" sz="1400" dirty="0">
                <a:latin typeface="Courier New" panose="02070309020205020404" pitchFamily="49" charset="0"/>
                <a:cs typeface="Courier New" panose="02070309020205020404" pitchFamily="49" charset="0"/>
              </a:rPr>
              <a:t>          return False</a:t>
            </a:r>
          </a:p>
          <a:p>
            <a:pPr marL="0" indent="0">
              <a:lnSpc>
                <a:spcPct val="110000"/>
              </a:lnSpc>
              <a:spcBef>
                <a:spcPts val="0"/>
              </a:spcBef>
              <a:buNone/>
            </a:pPr>
            <a:r>
              <a:rPr lang="en-US" sz="1400" dirty="0">
                <a:latin typeface="Courier New" panose="02070309020205020404" pitchFamily="49" charset="0"/>
                <a:cs typeface="Courier New" panose="02070309020205020404" pitchFamily="49" charset="0"/>
              </a:rPr>
              <a:t>   return True</a:t>
            </a:r>
          </a:p>
          <a:p>
            <a:pPr marL="0" indent="0">
              <a:lnSpc>
                <a:spcPct val="110000"/>
              </a:lnSpc>
              <a:spcBef>
                <a:spcPts val="0"/>
              </a:spcBef>
              <a:buNone/>
            </a:pPr>
            <a:endParaRPr lang="en-US" sz="1400" dirty="0">
              <a:latin typeface="Courier New" panose="02070309020205020404" pitchFamily="49" charset="0"/>
              <a:cs typeface="Courier New" panose="02070309020205020404" pitchFamily="49" charset="0"/>
            </a:endParaRPr>
          </a:p>
          <a:p>
            <a:pPr marL="0" indent="0">
              <a:lnSpc>
                <a:spcPct val="110000"/>
              </a:lnSpc>
              <a:spcBef>
                <a:spcPts val="0"/>
              </a:spcBef>
              <a:buNone/>
            </a:pPr>
            <a:r>
              <a:rPr lang="en-US" sz="1400" dirty="0">
                <a:latin typeface="Courier New" panose="02070309020205020404" pitchFamily="49" charset="0"/>
                <a:cs typeface="Courier New" panose="02070309020205020404" pitchFamily="49" charset="0"/>
              </a:rPr>
              <a:t>def </a:t>
            </a:r>
            <a:r>
              <a:rPr lang="en-US" sz="1400" dirty="0" err="1">
                <a:latin typeface="Courier New" panose="02070309020205020404" pitchFamily="49" charset="0"/>
                <a:cs typeface="Courier New" panose="02070309020205020404" pitchFamily="49" charset="0"/>
              </a:rPr>
              <a:t>valoreAssoluto</a:t>
            </a:r>
            <a:r>
              <a:rPr lang="en-US" sz="1400" dirty="0">
                <a:latin typeface="Courier New" panose="02070309020205020404" pitchFamily="49" charset="0"/>
                <a:cs typeface="Courier New" panose="02070309020205020404" pitchFamily="49" charset="0"/>
              </a:rPr>
              <a:t>(N):</a:t>
            </a:r>
          </a:p>
          <a:p>
            <a:pPr marL="0" indent="0">
              <a:lnSpc>
                <a:spcPct val="110000"/>
              </a:lnSpc>
              <a:spcBef>
                <a:spcPts val="0"/>
              </a:spcBef>
              <a:buNone/>
            </a:pPr>
            <a:r>
              <a:rPr lang="en-US" sz="1400" dirty="0">
                <a:latin typeface="Courier New" panose="02070309020205020404" pitchFamily="49" charset="0"/>
                <a:cs typeface="Courier New" panose="02070309020205020404" pitchFamily="49" charset="0"/>
              </a:rPr>
              <a:t>    if N&lt;0:</a:t>
            </a:r>
          </a:p>
          <a:p>
            <a:pPr marL="0" indent="0">
              <a:lnSpc>
                <a:spcPct val="110000"/>
              </a:lnSpc>
              <a:spcBef>
                <a:spcPts val="0"/>
              </a:spcBef>
              <a:buNone/>
            </a:pPr>
            <a:r>
              <a:rPr lang="en-US" sz="1400" dirty="0">
                <a:latin typeface="Courier New" panose="02070309020205020404" pitchFamily="49" charset="0"/>
                <a:cs typeface="Courier New" panose="02070309020205020404" pitchFamily="49" charset="0"/>
              </a:rPr>
              <a:t>       return -N</a:t>
            </a:r>
          </a:p>
          <a:p>
            <a:pPr marL="0" indent="0">
              <a:lnSpc>
                <a:spcPct val="110000"/>
              </a:lnSpc>
              <a:spcBef>
                <a:spcPts val="0"/>
              </a:spcBef>
              <a:buNone/>
            </a:pPr>
            <a:r>
              <a:rPr lang="en-US" sz="1400" dirty="0">
                <a:latin typeface="Courier New" panose="02070309020205020404" pitchFamily="49" charset="0"/>
                <a:cs typeface="Courier New" panose="02070309020205020404" pitchFamily="49" charset="0"/>
              </a:rPr>
              <a:t>    return N</a:t>
            </a:r>
          </a:p>
          <a:p>
            <a:pPr marL="0" indent="0">
              <a:lnSpc>
                <a:spcPct val="110000"/>
              </a:lnSpc>
              <a:spcBef>
                <a:spcPts val="0"/>
              </a:spcBef>
              <a:buNone/>
            </a:pPr>
            <a:endParaRPr lang="en-US" sz="1400" dirty="0">
              <a:latin typeface="Courier New" panose="02070309020205020404" pitchFamily="49" charset="0"/>
              <a:cs typeface="Courier New" panose="02070309020205020404" pitchFamily="49" charset="0"/>
            </a:endParaRPr>
          </a:p>
          <a:p>
            <a:pPr marL="0" indent="0">
              <a:lnSpc>
                <a:spcPct val="110000"/>
              </a:lnSpc>
              <a:spcBef>
                <a:spcPts val="0"/>
              </a:spcBef>
              <a:buNone/>
            </a:pPr>
            <a:r>
              <a:rPr lang="en-US" sz="1400" dirty="0">
                <a:latin typeface="Courier New" panose="02070309020205020404" pitchFamily="49" charset="0"/>
                <a:cs typeface="Courier New" panose="02070309020205020404" pitchFamily="49" charset="0"/>
              </a:rPr>
              <a:t>N1=int(input())</a:t>
            </a:r>
          </a:p>
          <a:p>
            <a:pPr marL="0" indent="0">
              <a:lnSpc>
                <a:spcPct val="110000"/>
              </a:lnSpc>
              <a:spcBef>
                <a:spcPts val="0"/>
              </a:spcBef>
              <a:buNone/>
            </a:pPr>
            <a:r>
              <a:rPr lang="en-US" sz="1400" dirty="0">
                <a:latin typeface="Courier New" panose="02070309020205020404" pitchFamily="49" charset="0"/>
                <a:cs typeface="Courier New" panose="02070309020205020404" pitchFamily="49" charset="0"/>
              </a:rPr>
              <a:t>N2=int(input())</a:t>
            </a:r>
          </a:p>
          <a:p>
            <a:pPr marL="0" indent="0">
              <a:lnSpc>
                <a:spcPct val="110000"/>
              </a:lnSpc>
              <a:spcBef>
                <a:spcPts val="0"/>
              </a:spcBef>
              <a:buNone/>
            </a:pPr>
            <a:endParaRPr lang="en-US" sz="1400" dirty="0">
              <a:latin typeface="Courier New" panose="02070309020205020404" pitchFamily="49" charset="0"/>
              <a:cs typeface="Courier New" panose="02070309020205020404" pitchFamily="49" charset="0"/>
            </a:endParaRPr>
          </a:p>
          <a:p>
            <a:pPr marL="0" indent="0">
              <a:lnSpc>
                <a:spcPct val="110000"/>
              </a:lnSpc>
              <a:spcBef>
                <a:spcPts val="0"/>
              </a:spcBef>
              <a:buNone/>
            </a:pPr>
            <a:r>
              <a:rPr lang="en-US" sz="1400" dirty="0">
                <a:latin typeface="Courier New" panose="02070309020205020404" pitchFamily="49" charset="0"/>
                <a:cs typeface="Courier New" panose="02070309020205020404" pitchFamily="49" charset="0"/>
              </a:rPr>
              <a:t>if </a:t>
            </a:r>
            <a:r>
              <a:rPr lang="en-US" sz="1400" dirty="0" err="1">
                <a:latin typeface="Courier New" panose="02070309020205020404" pitchFamily="49" charset="0"/>
                <a:cs typeface="Courier New" panose="02070309020205020404" pitchFamily="49" charset="0"/>
              </a:rPr>
              <a:t>numeroPrimo</a:t>
            </a:r>
            <a:r>
              <a:rPr lang="en-US" sz="1400" dirty="0">
                <a:latin typeface="Courier New" panose="02070309020205020404" pitchFamily="49" charset="0"/>
                <a:cs typeface="Courier New" panose="02070309020205020404" pitchFamily="49" charset="0"/>
              </a:rPr>
              <a:t>(N1) and </a:t>
            </a:r>
            <a:r>
              <a:rPr lang="en-US" sz="1400" dirty="0" err="1">
                <a:latin typeface="Courier New" panose="02070309020205020404" pitchFamily="49" charset="0"/>
                <a:cs typeface="Courier New" panose="02070309020205020404" pitchFamily="49" charset="0"/>
              </a:rPr>
              <a:t>numeroPrimo</a:t>
            </a:r>
            <a:r>
              <a:rPr lang="en-US" sz="1400" dirty="0">
                <a:latin typeface="Courier New" panose="02070309020205020404" pitchFamily="49" charset="0"/>
                <a:cs typeface="Courier New" panose="02070309020205020404" pitchFamily="49" charset="0"/>
              </a:rPr>
              <a:t>(N2) and </a:t>
            </a:r>
            <a:r>
              <a:rPr lang="en-US" sz="1400" dirty="0" err="1">
                <a:latin typeface="Courier New" panose="02070309020205020404" pitchFamily="49" charset="0"/>
                <a:cs typeface="Courier New" panose="02070309020205020404" pitchFamily="49" charset="0"/>
              </a:rPr>
              <a:t>valoreAssoluto</a:t>
            </a:r>
            <a:r>
              <a:rPr lang="en-US" sz="1400" dirty="0">
                <a:latin typeface="Courier New" panose="02070309020205020404" pitchFamily="49" charset="0"/>
                <a:cs typeface="Courier New" panose="02070309020205020404" pitchFamily="49" charset="0"/>
              </a:rPr>
              <a:t>(N1-N2):</a:t>
            </a:r>
          </a:p>
          <a:p>
            <a:pPr marL="0" indent="0">
              <a:lnSpc>
                <a:spcPct val="110000"/>
              </a:lnSpc>
              <a:spcBef>
                <a:spcPts val="0"/>
              </a:spcBef>
              <a:buNone/>
            </a:pPr>
            <a:r>
              <a:rPr lang="en-US" sz="1400" dirty="0">
                <a:latin typeface="Courier New" panose="02070309020205020404" pitchFamily="49" charset="0"/>
                <a:cs typeface="Courier New" panose="02070309020205020404" pitchFamily="49" charset="0"/>
              </a:rPr>
              <a:t>    print("SI") # </a:t>
            </a:r>
            <a:r>
              <a:rPr lang="en-US" sz="1400" dirty="0" err="1">
                <a:latin typeface="Courier New" panose="02070309020205020404" pitchFamily="49" charset="0"/>
                <a:cs typeface="Courier New" panose="02070309020205020404" pitchFamily="49" charset="0"/>
              </a:rPr>
              <a:t>sono</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primi</a:t>
            </a:r>
            <a:r>
              <a:rPr lang="en-US" sz="1400" dirty="0">
                <a:latin typeface="Courier New" panose="02070309020205020404" pitchFamily="49" charset="0"/>
                <a:cs typeface="Courier New" panose="02070309020205020404" pitchFamily="49" charset="0"/>
              </a:rPr>
              <a:t> gemelli    </a:t>
            </a:r>
          </a:p>
          <a:p>
            <a:pPr marL="0" indent="0">
              <a:lnSpc>
                <a:spcPct val="110000"/>
              </a:lnSpc>
              <a:spcBef>
                <a:spcPts val="0"/>
              </a:spcBef>
              <a:buNone/>
            </a:pPr>
            <a:r>
              <a:rPr lang="en-US" sz="1400" dirty="0">
                <a:latin typeface="Courier New" panose="02070309020205020404" pitchFamily="49" charset="0"/>
                <a:cs typeface="Courier New" panose="02070309020205020404" pitchFamily="49" charset="0"/>
              </a:rPr>
              <a:t>else:</a:t>
            </a:r>
          </a:p>
          <a:p>
            <a:pPr marL="0" indent="0">
              <a:lnSpc>
                <a:spcPct val="110000"/>
              </a:lnSpc>
              <a:spcBef>
                <a:spcPts val="0"/>
              </a:spcBef>
              <a:buNone/>
            </a:pPr>
            <a:r>
              <a:rPr lang="en-US" sz="1400" dirty="0">
                <a:latin typeface="Courier New" panose="02070309020205020404" pitchFamily="49" charset="0"/>
                <a:cs typeface="Courier New" panose="02070309020205020404" pitchFamily="49" charset="0"/>
              </a:rPr>
              <a:t>    print("NO") # non </a:t>
            </a:r>
            <a:r>
              <a:rPr lang="en-US" sz="1400" dirty="0" err="1">
                <a:latin typeface="Courier New" panose="02070309020205020404" pitchFamily="49" charset="0"/>
                <a:cs typeface="Courier New" panose="02070309020205020404" pitchFamily="49" charset="0"/>
              </a:rPr>
              <a:t>sono</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primi</a:t>
            </a:r>
            <a:r>
              <a:rPr lang="en-US" sz="1400" dirty="0">
                <a:latin typeface="Courier New" panose="02070309020205020404" pitchFamily="49" charset="0"/>
                <a:cs typeface="Courier New" panose="02070309020205020404" pitchFamily="49" charset="0"/>
              </a:rPr>
              <a:t> gemelli</a:t>
            </a:r>
            <a:endParaRPr lang="it-IT"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2338935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219E0E5-3709-4717-AF32-3B16EC4D2040}"/>
              </a:ext>
            </a:extLst>
          </p:cNvPr>
          <p:cNvSpPr>
            <a:spLocks noGrp="1"/>
          </p:cNvSpPr>
          <p:nvPr>
            <p:ph type="title"/>
          </p:nvPr>
        </p:nvSpPr>
        <p:spPr/>
        <p:txBody>
          <a:bodyPr/>
          <a:lstStyle/>
          <a:p>
            <a:r>
              <a:rPr lang="it-IT" dirty="0"/>
              <a:t>Cosa fa questo programma?</a:t>
            </a:r>
          </a:p>
        </p:txBody>
      </p:sp>
      <p:sp>
        <p:nvSpPr>
          <p:cNvPr id="3" name="Segnaposto contenuto 2">
            <a:extLst>
              <a:ext uri="{FF2B5EF4-FFF2-40B4-BE49-F238E27FC236}">
                <a16:creationId xmlns:a16="http://schemas.microsoft.com/office/drawing/2014/main" id="{59AA8EFF-E0F1-4950-812A-61D7165E8B25}"/>
              </a:ext>
            </a:extLst>
          </p:cNvPr>
          <p:cNvSpPr>
            <a:spLocks noGrp="1"/>
          </p:cNvSpPr>
          <p:nvPr>
            <p:ph idx="1"/>
          </p:nvPr>
        </p:nvSpPr>
        <p:spPr/>
        <p:style>
          <a:lnRef idx="1">
            <a:schemeClr val="accent4"/>
          </a:lnRef>
          <a:fillRef idx="2">
            <a:schemeClr val="accent4"/>
          </a:fillRef>
          <a:effectRef idx="1">
            <a:schemeClr val="accent4"/>
          </a:effectRef>
          <a:fontRef idx="minor">
            <a:schemeClr val="dk1"/>
          </a:fontRef>
        </p:style>
        <p:txBody>
          <a:bodyPr>
            <a:noAutofit/>
          </a:bodyPr>
          <a:lstStyle/>
          <a:p>
            <a:pPr marL="0" indent="0">
              <a:lnSpc>
                <a:spcPct val="110000"/>
              </a:lnSpc>
              <a:spcBef>
                <a:spcPts val="0"/>
              </a:spcBef>
              <a:buNone/>
            </a:pPr>
            <a:r>
              <a:rPr lang="en-US" sz="1400" dirty="0">
                <a:latin typeface="Courier New" panose="02070309020205020404" pitchFamily="49" charset="0"/>
                <a:cs typeface="Courier New" panose="02070309020205020404" pitchFamily="49" charset="0"/>
              </a:rPr>
              <a:t>N1=int(input())</a:t>
            </a:r>
          </a:p>
          <a:p>
            <a:pPr marL="0" indent="0">
              <a:lnSpc>
                <a:spcPct val="110000"/>
              </a:lnSpc>
              <a:spcBef>
                <a:spcPts val="0"/>
              </a:spcBef>
              <a:buNone/>
            </a:pPr>
            <a:r>
              <a:rPr lang="en-US" sz="1400" dirty="0">
                <a:latin typeface="Courier New" panose="02070309020205020404" pitchFamily="49" charset="0"/>
                <a:cs typeface="Courier New" panose="02070309020205020404" pitchFamily="49" charset="0"/>
              </a:rPr>
              <a:t>N2=int(input())</a:t>
            </a:r>
          </a:p>
          <a:p>
            <a:pPr marL="0" indent="0">
              <a:lnSpc>
                <a:spcPct val="110000"/>
              </a:lnSpc>
              <a:spcBef>
                <a:spcPts val="0"/>
              </a:spcBef>
              <a:buNone/>
            </a:pPr>
            <a:endParaRPr lang="en-US" sz="1400" dirty="0">
              <a:latin typeface="Courier New" panose="02070309020205020404" pitchFamily="49" charset="0"/>
              <a:cs typeface="Courier New" panose="02070309020205020404" pitchFamily="49" charset="0"/>
            </a:endParaRPr>
          </a:p>
          <a:p>
            <a:pPr marL="0" indent="0">
              <a:lnSpc>
                <a:spcPct val="110000"/>
              </a:lnSpc>
              <a:spcBef>
                <a:spcPts val="0"/>
              </a:spcBef>
              <a:buNone/>
            </a:pPr>
            <a:r>
              <a:rPr lang="en-US" sz="1400" dirty="0">
                <a:latin typeface="Courier New" panose="02070309020205020404" pitchFamily="49" charset="0"/>
                <a:cs typeface="Courier New" panose="02070309020205020404" pitchFamily="49" charset="0"/>
              </a:rPr>
              <a:t>p1=True</a:t>
            </a:r>
          </a:p>
          <a:p>
            <a:pPr marL="0" indent="0">
              <a:lnSpc>
                <a:spcPct val="110000"/>
              </a:lnSpc>
              <a:spcBef>
                <a:spcPts val="0"/>
              </a:spcBef>
              <a:buNone/>
            </a:pPr>
            <a:r>
              <a:rPr lang="en-US" sz="1400" dirty="0">
                <a:latin typeface="Courier New" panose="02070309020205020404" pitchFamily="49" charset="0"/>
                <a:cs typeface="Courier New" panose="02070309020205020404" pitchFamily="49" charset="0"/>
              </a:rPr>
              <a:t>p2=True</a:t>
            </a:r>
          </a:p>
          <a:p>
            <a:pPr marL="0" indent="0">
              <a:lnSpc>
                <a:spcPct val="110000"/>
              </a:lnSpc>
              <a:spcBef>
                <a:spcPts val="0"/>
              </a:spcBef>
              <a:buNone/>
            </a:pPr>
            <a:r>
              <a:rPr lang="en-US" sz="1400" dirty="0">
                <a:latin typeface="Courier New" panose="02070309020205020404" pitchFamily="49" charset="0"/>
                <a:cs typeface="Courier New" panose="02070309020205020404" pitchFamily="49" charset="0"/>
              </a:rPr>
              <a:t>for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in range(2,N1//2+1):</a:t>
            </a:r>
          </a:p>
          <a:p>
            <a:pPr marL="0" indent="0">
              <a:lnSpc>
                <a:spcPct val="110000"/>
              </a:lnSpc>
              <a:spcBef>
                <a:spcPts val="0"/>
              </a:spcBef>
              <a:buNone/>
            </a:pPr>
            <a:r>
              <a:rPr lang="en-US" sz="1400" dirty="0">
                <a:latin typeface="Courier New" panose="02070309020205020404" pitchFamily="49" charset="0"/>
                <a:cs typeface="Courier New" panose="02070309020205020404" pitchFamily="49" charset="0"/>
              </a:rPr>
              <a:t>   if N1%i==0:</a:t>
            </a:r>
          </a:p>
          <a:p>
            <a:pPr marL="0" indent="0">
              <a:lnSpc>
                <a:spcPct val="110000"/>
              </a:lnSpc>
              <a:spcBef>
                <a:spcPts val="0"/>
              </a:spcBef>
              <a:buNone/>
            </a:pPr>
            <a:r>
              <a:rPr lang="en-US" sz="1400" dirty="0">
                <a:latin typeface="Courier New" panose="02070309020205020404" pitchFamily="49" charset="0"/>
                <a:cs typeface="Courier New" panose="02070309020205020404" pitchFamily="49" charset="0"/>
              </a:rPr>
              <a:t>       p1=False</a:t>
            </a:r>
          </a:p>
          <a:p>
            <a:pPr marL="0" indent="0">
              <a:lnSpc>
                <a:spcPct val="110000"/>
              </a:lnSpc>
              <a:spcBef>
                <a:spcPts val="0"/>
              </a:spcBef>
              <a:buNone/>
            </a:pPr>
            <a:r>
              <a:rPr lang="en-US" sz="1400" dirty="0">
                <a:latin typeface="Courier New" panose="02070309020205020404" pitchFamily="49" charset="0"/>
                <a:cs typeface="Courier New" panose="02070309020205020404" pitchFamily="49" charset="0"/>
              </a:rPr>
              <a:t>       </a:t>
            </a:r>
          </a:p>
          <a:p>
            <a:pPr marL="0" indent="0">
              <a:lnSpc>
                <a:spcPct val="110000"/>
              </a:lnSpc>
              <a:spcBef>
                <a:spcPts val="0"/>
              </a:spcBef>
              <a:buNone/>
            </a:pPr>
            <a:r>
              <a:rPr lang="en-US" sz="1400" dirty="0">
                <a:latin typeface="Courier New" panose="02070309020205020404" pitchFamily="49" charset="0"/>
                <a:cs typeface="Courier New" panose="02070309020205020404" pitchFamily="49" charset="0"/>
              </a:rPr>
              <a:t>for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in range(2,N2//2+1):</a:t>
            </a:r>
          </a:p>
          <a:p>
            <a:pPr marL="0" indent="0">
              <a:lnSpc>
                <a:spcPct val="110000"/>
              </a:lnSpc>
              <a:spcBef>
                <a:spcPts val="0"/>
              </a:spcBef>
              <a:buNone/>
            </a:pPr>
            <a:r>
              <a:rPr lang="en-US" sz="1400" dirty="0">
                <a:latin typeface="Courier New" panose="02070309020205020404" pitchFamily="49" charset="0"/>
                <a:cs typeface="Courier New" panose="02070309020205020404" pitchFamily="49" charset="0"/>
              </a:rPr>
              <a:t>   if N2%i==0:</a:t>
            </a:r>
          </a:p>
          <a:p>
            <a:pPr marL="0" indent="0">
              <a:lnSpc>
                <a:spcPct val="110000"/>
              </a:lnSpc>
              <a:spcBef>
                <a:spcPts val="0"/>
              </a:spcBef>
              <a:buNone/>
            </a:pPr>
            <a:r>
              <a:rPr lang="en-US" sz="1400" dirty="0">
                <a:latin typeface="Courier New" panose="02070309020205020404" pitchFamily="49" charset="0"/>
                <a:cs typeface="Courier New" panose="02070309020205020404" pitchFamily="49" charset="0"/>
              </a:rPr>
              <a:t>       p2=False</a:t>
            </a:r>
          </a:p>
          <a:p>
            <a:pPr marL="0" indent="0">
              <a:lnSpc>
                <a:spcPct val="110000"/>
              </a:lnSpc>
              <a:spcBef>
                <a:spcPts val="0"/>
              </a:spcBef>
              <a:buNone/>
            </a:pPr>
            <a:endParaRPr lang="en-US" sz="1400" dirty="0">
              <a:latin typeface="Courier New" panose="02070309020205020404" pitchFamily="49" charset="0"/>
              <a:cs typeface="Courier New" panose="02070309020205020404" pitchFamily="49" charset="0"/>
            </a:endParaRPr>
          </a:p>
          <a:p>
            <a:pPr marL="0" indent="0">
              <a:lnSpc>
                <a:spcPct val="110000"/>
              </a:lnSpc>
              <a:spcBef>
                <a:spcPts val="0"/>
              </a:spcBef>
              <a:buNone/>
            </a:pPr>
            <a:r>
              <a:rPr lang="en-US" sz="1400" dirty="0">
                <a:latin typeface="Courier New" panose="02070309020205020404" pitchFamily="49" charset="0"/>
                <a:cs typeface="Courier New" panose="02070309020205020404" pitchFamily="49" charset="0"/>
              </a:rPr>
              <a:t>if p1 and p2 and (N1-N2 == 2 or N2-N1 == 2):</a:t>
            </a:r>
          </a:p>
          <a:p>
            <a:pPr marL="0" indent="0">
              <a:lnSpc>
                <a:spcPct val="110000"/>
              </a:lnSpc>
              <a:spcBef>
                <a:spcPts val="0"/>
              </a:spcBef>
              <a:buNone/>
            </a:pPr>
            <a:r>
              <a:rPr lang="en-US" sz="1400" dirty="0">
                <a:latin typeface="Courier New" panose="02070309020205020404" pitchFamily="49" charset="0"/>
                <a:cs typeface="Courier New" panose="02070309020205020404" pitchFamily="49" charset="0"/>
              </a:rPr>
              <a:t>    print("SI")</a:t>
            </a:r>
          </a:p>
          <a:p>
            <a:pPr marL="0" indent="0">
              <a:lnSpc>
                <a:spcPct val="110000"/>
              </a:lnSpc>
              <a:spcBef>
                <a:spcPts val="0"/>
              </a:spcBef>
              <a:buNone/>
            </a:pPr>
            <a:r>
              <a:rPr lang="en-US" sz="1400" dirty="0">
                <a:latin typeface="Courier New" panose="02070309020205020404" pitchFamily="49" charset="0"/>
                <a:cs typeface="Courier New" panose="02070309020205020404" pitchFamily="49" charset="0"/>
              </a:rPr>
              <a:t>    </a:t>
            </a:r>
          </a:p>
          <a:p>
            <a:pPr marL="0" indent="0">
              <a:lnSpc>
                <a:spcPct val="110000"/>
              </a:lnSpc>
              <a:spcBef>
                <a:spcPts val="0"/>
              </a:spcBef>
              <a:buNone/>
            </a:pPr>
            <a:r>
              <a:rPr lang="en-US" sz="1400" dirty="0">
                <a:latin typeface="Courier New" panose="02070309020205020404" pitchFamily="49" charset="0"/>
                <a:cs typeface="Courier New" panose="02070309020205020404" pitchFamily="49" charset="0"/>
              </a:rPr>
              <a:t>else:</a:t>
            </a:r>
          </a:p>
          <a:p>
            <a:pPr marL="0" indent="0">
              <a:lnSpc>
                <a:spcPct val="110000"/>
              </a:lnSpc>
              <a:spcBef>
                <a:spcPts val="0"/>
              </a:spcBef>
              <a:buNone/>
            </a:pPr>
            <a:r>
              <a:rPr lang="en-US" sz="1400" dirty="0">
                <a:latin typeface="Courier New" panose="02070309020205020404" pitchFamily="49" charset="0"/>
                <a:cs typeface="Courier New" panose="02070309020205020404" pitchFamily="49" charset="0"/>
              </a:rPr>
              <a:t>    print("NO")</a:t>
            </a:r>
            <a:endParaRPr lang="it-IT" sz="1400" dirty="0">
              <a:latin typeface="Courier New" panose="02070309020205020404" pitchFamily="49" charset="0"/>
              <a:cs typeface="Courier New" panose="02070309020205020404" pitchFamily="49" charset="0"/>
            </a:endParaRPr>
          </a:p>
        </p:txBody>
      </p:sp>
      <p:sp>
        <p:nvSpPr>
          <p:cNvPr id="5" name="Parentesi graffa chiusa 4">
            <a:extLst>
              <a:ext uri="{FF2B5EF4-FFF2-40B4-BE49-F238E27FC236}">
                <a16:creationId xmlns:a16="http://schemas.microsoft.com/office/drawing/2014/main" id="{921D695F-2A82-4FF3-8BC8-F58BE6BFCFB6}"/>
              </a:ext>
            </a:extLst>
          </p:cNvPr>
          <p:cNvSpPr/>
          <p:nvPr/>
        </p:nvSpPr>
        <p:spPr>
          <a:xfrm>
            <a:off x="3972187" y="3057787"/>
            <a:ext cx="566257" cy="1593908"/>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it-IT"/>
          </a:p>
        </p:txBody>
      </p:sp>
      <p:sp>
        <p:nvSpPr>
          <p:cNvPr id="6" name="Rettangolo con angoli arrotondati 5">
            <a:extLst>
              <a:ext uri="{FF2B5EF4-FFF2-40B4-BE49-F238E27FC236}">
                <a16:creationId xmlns:a16="http://schemas.microsoft.com/office/drawing/2014/main" id="{01D6BE99-AAA9-49A4-B066-5BF5D42A5E19}"/>
              </a:ext>
            </a:extLst>
          </p:cNvPr>
          <p:cNvSpPr/>
          <p:nvPr/>
        </p:nvSpPr>
        <p:spPr>
          <a:xfrm>
            <a:off x="4605557" y="3280095"/>
            <a:ext cx="2000774" cy="99409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it-IT" dirty="0"/>
              <a:t>Codice Ripetuto</a:t>
            </a:r>
          </a:p>
        </p:txBody>
      </p:sp>
      <p:sp>
        <p:nvSpPr>
          <p:cNvPr id="7" name="Fumetto: rettangolo con angoli arrotondati 6">
            <a:extLst>
              <a:ext uri="{FF2B5EF4-FFF2-40B4-BE49-F238E27FC236}">
                <a16:creationId xmlns:a16="http://schemas.microsoft.com/office/drawing/2014/main" id="{F6C0E38B-36D2-4611-AF99-057D4C1C2DB7}"/>
              </a:ext>
            </a:extLst>
          </p:cNvPr>
          <p:cNvSpPr/>
          <p:nvPr/>
        </p:nvSpPr>
        <p:spPr>
          <a:xfrm>
            <a:off x="7181676" y="4244829"/>
            <a:ext cx="2000774" cy="956855"/>
          </a:xfrm>
          <a:prstGeom prst="wedgeRoundRectCallout">
            <a:avLst>
              <a:gd name="adj1" fmla="val -120791"/>
              <a:gd name="adj2" fmla="val 44243"/>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it-IT" dirty="0"/>
              <a:t>Dettagli che complicano la lettura del codice</a:t>
            </a:r>
          </a:p>
        </p:txBody>
      </p:sp>
      <p:sp>
        <p:nvSpPr>
          <p:cNvPr id="9" name="Fumetto: rettangolo con angoli arrotondati 8">
            <a:extLst>
              <a:ext uri="{FF2B5EF4-FFF2-40B4-BE49-F238E27FC236}">
                <a16:creationId xmlns:a16="http://schemas.microsoft.com/office/drawing/2014/main" id="{D0856DD6-B401-4CFD-AE5B-FF29A1BAEF09}"/>
              </a:ext>
            </a:extLst>
          </p:cNvPr>
          <p:cNvSpPr/>
          <p:nvPr/>
        </p:nvSpPr>
        <p:spPr>
          <a:xfrm>
            <a:off x="7158606" y="4244829"/>
            <a:ext cx="2023844" cy="945669"/>
          </a:xfrm>
          <a:prstGeom prst="wedgeRoundRectCallout">
            <a:avLst>
              <a:gd name="adj1" fmla="val -224625"/>
              <a:gd name="adj2" fmla="val -51563"/>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it-IT" dirty="0"/>
              <a:t>Dettagli che complicano la lettura del codice</a:t>
            </a:r>
          </a:p>
        </p:txBody>
      </p:sp>
      <mc:AlternateContent xmlns:mc="http://schemas.openxmlformats.org/markup-compatibility/2006" xmlns:p14="http://schemas.microsoft.com/office/powerpoint/2010/main">
        <mc:Choice Requires="p14">
          <p:contentPart p14:bwMode="auto" r:id="rId2">
            <p14:nvContentPartPr>
              <p14:cNvPr id="17" name="Input penna 16">
                <a:extLst>
                  <a:ext uri="{FF2B5EF4-FFF2-40B4-BE49-F238E27FC236}">
                    <a16:creationId xmlns:a16="http://schemas.microsoft.com/office/drawing/2014/main" id="{7D50FDD5-6250-49B1-95C6-4B9826AE880F}"/>
                  </a:ext>
                </a:extLst>
              </p14:cNvPr>
              <p14:cNvContentPartPr/>
              <p14:nvPr/>
            </p14:nvContentPartPr>
            <p14:xfrm>
              <a:off x="2567685" y="3695232"/>
              <a:ext cx="8640" cy="360"/>
            </p14:xfrm>
          </p:contentPart>
        </mc:Choice>
        <mc:Fallback xmlns="">
          <p:pic>
            <p:nvPicPr>
              <p:cNvPr id="17" name="Input penna 16">
                <a:extLst>
                  <a:ext uri="{FF2B5EF4-FFF2-40B4-BE49-F238E27FC236}">
                    <a16:creationId xmlns:a16="http://schemas.microsoft.com/office/drawing/2014/main" id="{7D50FDD5-6250-49B1-95C6-4B9826AE880F}"/>
                  </a:ext>
                </a:extLst>
              </p:cNvPr>
              <p:cNvPicPr/>
              <p:nvPr/>
            </p:nvPicPr>
            <p:blipFill>
              <a:blip r:embed="rId3"/>
              <a:stretch>
                <a:fillRect/>
              </a:stretch>
            </p:blipFill>
            <p:spPr>
              <a:xfrm>
                <a:off x="2559045" y="3686232"/>
                <a:ext cx="26280" cy="18000"/>
              </a:xfrm>
              <a:prstGeom prst="rect">
                <a:avLst/>
              </a:prstGeom>
            </p:spPr>
          </p:pic>
        </mc:Fallback>
      </mc:AlternateContent>
    </p:spTree>
    <p:extLst>
      <p:ext uri="{BB962C8B-B14F-4D97-AF65-F5344CB8AC3E}">
        <p14:creationId xmlns:p14="http://schemas.microsoft.com/office/powerpoint/2010/main" val="36327857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81AF6C9-D292-454F-8429-29A04E165608}"/>
              </a:ext>
            </a:extLst>
          </p:cNvPr>
          <p:cNvSpPr>
            <a:spLocks noGrp="1"/>
          </p:cNvSpPr>
          <p:nvPr>
            <p:ph type="title"/>
          </p:nvPr>
        </p:nvSpPr>
        <p:spPr/>
        <p:txBody>
          <a:bodyPr/>
          <a:lstStyle/>
          <a:p>
            <a:r>
              <a:rPr lang="it-IT" dirty="0"/>
              <a:t>Progettare con le funzioni</a:t>
            </a:r>
          </a:p>
        </p:txBody>
      </p:sp>
      <p:sp>
        <p:nvSpPr>
          <p:cNvPr id="3" name="Segnaposto contenuto 2">
            <a:extLst>
              <a:ext uri="{FF2B5EF4-FFF2-40B4-BE49-F238E27FC236}">
                <a16:creationId xmlns:a16="http://schemas.microsoft.com/office/drawing/2014/main" id="{0A5A4F61-7D42-4E07-A82A-37DC6E65AC06}"/>
              </a:ext>
            </a:extLst>
          </p:cNvPr>
          <p:cNvSpPr>
            <a:spLocks noGrp="1"/>
          </p:cNvSpPr>
          <p:nvPr>
            <p:ph idx="1"/>
          </p:nvPr>
        </p:nvSpPr>
        <p:spPr>
          <a:xfrm>
            <a:off x="838200" y="1623270"/>
            <a:ext cx="10927360" cy="4553693"/>
          </a:xfrm>
        </p:spPr>
        <p:txBody>
          <a:bodyPr>
            <a:normAutofit fontScale="92500"/>
          </a:bodyPr>
          <a:lstStyle/>
          <a:p>
            <a:pPr marL="0" indent="0">
              <a:buNone/>
            </a:pPr>
            <a:r>
              <a:rPr lang="it-IT" sz="2600" dirty="0"/>
              <a:t>Costituiscono un meccanismo di </a:t>
            </a:r>
            <a:r>
              <a:rPr lang="it-IT" sz="2600" b="1" i="1" dirty="0">
                <a:solidFill>
                  <a:srgbClr val="C9493F"/>
                </a:solidFill>
              </a:rPr>
              <a:t>astrazione</a:t>
            </a:r>
            <a:r>
              <a:rPr lang="it-IT" sz="2600" dirty="0"/>
              <a:t> con molti vantaggi</a:t>
            </a:r>
          </a:p>
          <a:p>
            <a:r>
              <a:rPr lang="it-IT" sz="2600" dirty="0"/>
              <a:t>Consentono di nascondere i dettagli complessi</a:t>
            </a:r>
          </a:p>
          <a:p>
            <a:pPr lvl="1"/>
            <a:r>
              <a:rPr lang="it-IT" sz="2200" dirty="0"/>
              <a:t>Es.: la verifica di numero primo è nascosta nella funzione</a:t>
            </a:r>
          </a:p>
          <a:p>
            <a:pPr marL="457200" lvl="1" indent="0">
              <a:buNone/>
            </a:pPr>
            <a:endParaRPr lang="it-IT" sz="2200" dirty="0"/>
          </a:p>
          <a:p>
            <a:r>
              <a:rPr lang="it-IT" sz="2600" dirty="0"/>
              <a:t>Consentono di evitare codice ridondante o duplicato</a:t>
            </a:r>
          </a:p>
          <a:p>
            <a:r>
              <a:rPr lang="it-IT" sz="2600" dirty="0"/>
              <a:t>Consentono di realizzare metodi generali per risolvere classi di problemi</a:t>
            </a:r>
          </a:p>
          <a:p>
            <a:pPr lvl="1"/>
            <a:r>
              <a:rPr lang="it-IT" sz="2200" dirty="0"/>
              <a:t>Es.: Si specifica come verificare che un qualsiasi N sia primo e poi si applica alle istanze N1 e N2</a:t>
            </a:r>
          </a:p>
          <a:p>
            <a:r>
              <a:rPr lang="it-IT" sz="2600" dirty="0"/>
              <a:t>Consentono di scomporre il problema in sotto-problemi da risolvere indipendentemente dal resto</a:t>
            </a:r>
          </a:p>
          <a:p>
            <a:pPr lvl="1"/>
            <a:r>
              <a:rPr lang="it-IT" sz="2200" dirty="0"/>
              <a:t>Es.: Verificare che un numero è primo, calcolare il valore assoluto di un numero. </a:t>
            </a:r>
          </a:p>
          <a:p>
            <a:pPr lvl="1"/>
            <a:r>
              <a:rPr lang="it-IT" sz="2200" dirty="0"/>
              <a:t>Le soluzioni dei sotto-problemi vengono poi composte, per ottenere la soluzione del problema di partenza </a:t>
            </a:r>
          </a:p>
          <a:p>
            <a:pPr lvl="1"/>
            <a:endParaRPr lang="it-IT" dirty="0"/>
          </a:p>
          <a:p>
            <a:endParaRPr lang="it-IT" dirty="0"/>
          </a:p>
        </p:txBody>
      </p:sp>
      <p:sp>
        <p:nvSpPr>
          <p:cNvPr id="5" name="CasellaDiTesto 4">
            <a:extLst>
              <a:ext uri="{FF2B5EF4-FFF2-40B4-BE49-F238E27FC236}">
                <a16:creationId xmlns:a16="http://schemas.microsoft.com/office/drawing/2014/main" id="{1EC8EDB5-67FE-4E70-BE54-A5B2A4DC0BB3}"/>
              </a:ext>
            </a:extLst>
          </p:cNvPr>
          <p:cNvSpPr txBox="1"/>
          <p:nvPr/>
        </p:nvSpPr>
        <p:spPr>
          <a:xfrm>
            <a:off x="1404112" y="2834116"/>
            <a:ext cx="10067833" cy="390107"/>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marL="0" indent="0">
              <a:lnSpc>
                <a:spcPct val="110000"/>
              </a:lnSpc>
              <a:spcBef>
                <a:spcPts val="0"/>
              </a:spcBef>
              <a:buNone/>
            </a:pPr>
            <a:r>
              <a:rPr lang="en-US" sz="1800" dirty="0">
                <a:latin typeface="Courier New" panose="02070309020205020404" pitchFamily="49" charset="0"/>
                <a:cs typeface="Courier New" panose="02070309020205020404" pitchFamily="49" charset="0"/>
              </a:rPr>
              <a:t>if </a:t>
            </a:r>
            <a:r>
              <a:rPr lang="en-US" sz="1800" dirty="0" err="1">
                <a:latin typeface="Courier New" panose="02070309020205020404" pitchFamily="49" charset="0"/>
                <a:cs typeface="Courier New" panose="02070309020205020404" pitchFamily="49" charset="0"/>
              </a:rPr>
              <a:t>numeroPrimo</a:t>
            </a:r>
            <a:r>
              <a:rPr lang="en-US" sz="1800" dirty="0">
                <a:latin typeface="Courier New" panose="02070309020205020404" pitchFamily="49" charset="0"/>
                <a:cs typeface="Courier New" panose="02070309020205020404" pitchFamily="49" charset="0"/>
              </a:rPr>
              <a:t>(N1) and </a:t>
            </a:r>
            <a:r>
              <a:rPr lang="en-US" sz="1800" dirty="0" err="1">
                <a:latin typeface="Courier New" panose="02070309020205020404" pitchFamily="49" charset="0"/>
                <a:cs typeface="Courier New" panose="02070309020205020404" pitchFamily="49" charset="0"/>
              </a:rPr>
              <a:t>numeroPrimo</a:t>
            </a:r>
            <a:r>
              <a:rPr lang="en-US" sz="1800" dirty="0">
                <a:latin typeface="Courier New" panose="02070309020205020404" pitchFamily="49" charset="0"/>
                <a:cs typeface="Courier New" panose="02070309020205020404" pitchFamily="49" charset="0"/>
              </a:rPr>
              <a:t>(N2) and </a:t>
            </a:r>
            <a:r>
              <a:rPr lang="en-US" sz="1800" dirty="0" err="1">
                <a:latin typeface="Courier New" panose="02070309020205020404" pitchFamily="49" charset="0"/>
                <a:cs typeface="Courier New" panose="02070309020205020404" pitchFamily="49" charset="0"/>
              </a:rPr>
              <a:t>valoreAssoluto</a:t>
            </a:r>
            <a:r>
              <a:rPr lang="en-US" sz="1800" dirty="0">
                <a:latin typeface="Courier New" panose="02070309020205020404" pitchFamily="49" charset="0"/>
                <a:cs typeface="Courier New" panose="02070309020205020404" pitchFamily="49" charset="0"/>
              </a:rPr>
              <a:t>(N1-N2)==2:</a:t>
            </a:r>
          </a:p>
        </p:txBody>
      </p:sp>
    </p:spTree>
    <p:extLst>
      <p:ext uri="{BB962C8B-B14F-4D97-AF65-F5344CB8AC3E}">
        <p14:creationId xmlns:p14="http://schemas.microsoft.com/office/powerpoint/2010/main" val="284234342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AA3C136-FA50-40E9-88F3-A71DA5C328A9}"/>
              </a:ext>
            </a:extLst>
          </p:cNvPr>
          <p:cNvSpPr>
            <a:spLocks noGrp="1"/>
          </p:cNvSpPr>
          <p:nvPr>
            <p:ph type="title"/>
          </p:nvPr>
        </p:nvSpPr>
        <p:spPr/>
        <p:txBody>
          <a:bodyPr/>
          <a:lstStyle/>
          <a:p>
            <a:r>
              <a:rPr lang="it-IT" dirty="0"/>
              <a:t>Funzioni</a:t>
            </a:r>
          </a:p>
        </p:txBody>
      </p:sp>
      <p:sp>
        <p:nvSpPr>
          <p:cNvPr id="3" name="Segnaposto contenuto 2">
            <a:extLst>
              <a:ext uri="{FF2B5EF4-FFF2-40B4-BE49-F238E27FC236}">
                <a16:creationId xmlns:a16="http://schemas.microsoft.com/office/drawing/2014/main" id="{A663286E-2BA6-41BF-B1A4-08C6767C768C}"/>
              </a:ext>
            </a:extLst>
          </p:cNvPr>
          <p:cNvSpPr>
            <a:spLocks noGrp="1"/>
          </p:cNvSpPr>
          <p:nvPr>
            <p:ph idx="1"/>
          </p:nvPr>
        </p:nvSpPr>
        <p:spPr>
          <a:xfrm>
            <a:off x="838200" y="1556158"/>
            <a:ext cx="10515600" cy="4620805"/>
          </a:xfrm>
        </p:spPr>
        <p:txBody>
          <a:bodyPr/>
          <a:lstStyle/>
          <a:p>
            <a:r>
              <a:rPr lang="it-IT" dirty="0"/>
              <a:t>Sono sequenze di istruzioni con un nome </a:t>
            </a:r>
          </a:p>
          <a:p>
            <a:pPr lvl="1"/>
            <a:r>
              <a:rPr lang="it-IT" dirty="0"/>
              <a:t>Possono ricevere argomenti</a:t>
            </a:r>
          </a:p>
          <a:p>
            <a:pPr lvl="1"/>
            <a:r>
              <a:rPr lang="it-IT" dirty="0"/>
              <a:t>Possono restituire un valore</a:t>
            </a:r>
          </a:p>
        </p:txBody>
      </p:sp>
      <p:sp>
        <p:nvSpPr>
          <p:cNvPr id="4" name="CasellaDiTesto 3">
            <a:extLst>
              <a:ext uri="{FF2B5EF4-FFF2-40B4-BE49-F238E27FC236}">
                <a16:creationId xmlns:a16="http://schemas.microsoft.com/office/drawing/2014/main" id="{0986B75C-4AB6-4695-A9D6-E7D95E4C4EB4}"/>
              </a:ext>
            </a:extLst>
          </p:cNvPr>
          <p:cNvSpPr txBox="1"/>
          <p:nvPr/>
        </p:nvSpPr>
        <p:spPr>
          <a:xfrm>
            <a:off x="942726" y="4033734"/>
            <a:ext cx="9296049" cy="999504"/>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marL="0" indent="0">
              <a:lnSpc>
                <a:spcPct val="110000"/>
              </a:lnSpc>
              <a:spcBef>
                <a:spcPts val="0"/>
              </a:spcBef>
              <a:buNone/>
            </a:pPr>
            <a:r>
              <a:rPr lang="en-US" dirty="0">
                <a:latin typeface="Courier New" panose="02070309020205020404" pitchFamily="49" charset="0"/>
                <a:cs typeface="Courier New" panose="02070309020205020404" pitchFamily="49" charset="0"/>
              </a:rPr>
              <a:t>def </a:t>
            </a:r>
            <a:r>
              <a:rPr lang="en-US" dirty="0" err="1">
                <a:latin typeface="Courier New" panose="02070309020205020404" pitchFamily="49" charset="0"/>
                <a:cs typeface="Courier New" panose="02070309020205020404" pitchFamily="49" charset="0"/>
              </a:rPr>
              <a:t>quadrato</a:t>
            </a:r>
            <a:r>
              <a:rPr lang="en-US" dirty="0">
                <a:latin typeface="Courier New" panose="02070309020205020404" pitchFamily="49" charset="0"/>
                <a:cs typeface="Courier New" panose="02070309020205020404" pitchFamily="49" charset="0"/>
              </a:rPr>
              <a:t>(X):</a:t>
            </a:r>
          </a:p>
          <a:p>
            <a:pPr marL="0" indent="0">
              <a:lnSpc>
                <a:spcPct val="110000"/>
              </a:lnSpc>
              <a:spcBef>
                <a:spcPts val="0"/>
              </a:spcBef>
              <a:buNone/>
            </a:pP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restituisce</a:t>
            </a:r>
            <a:r>
              <a:rPr lang="en-US" dirty="0">
                <a:latin typeface="Courier New" panose="02070309020205020404" pitchFamily="49" charset="0"/>
                <a:cs typeface="Courier New" panose="02070309020205020404" pitchFamily="49" charset="0"/>
              </a:rPr>
              <a:t> il </a:t>
            </a:r>
            <a:r>
              <a:rPr lang="en-US" dirty="0" err="1">
                <a:latin typeface="Courier New" panose="02070309020205020404" pitchFamily="49" charset="0"/>
                <a:cs typeface="Courier New" panose="02070309020205020404" pitchFamily="49" charset="0"/>
              </a:rPr>
              <a:t>quadrato</a:t>
            </a:r>
            <a:r>
              <a:rPr lang="en-US" dirty="0">
                <a:latin typeface="Courier New" panose="02070309020205020404" pitchFamily="49" charset="0"/>
                <a:cs typeface="Courier New" panose="02070309020205020404" pitchFamily="49" charset="0"/>
              </a:rPr>
              <a:t> di un </a:t>
            </a:r>
            <a:r>
              <a:rPr lang="en-US" dirty="0" err="1">
                <a:latin typeface="Courier New" panose="02070309020205020404" pitchFamily="49" charset="0"/>
                <a:cs typeface="Courier New" panose="02070309020205020404" pitchFamily="49" charset="0"/>
              </a:rPr>
              <a:t>numero</a:t>
            </a:r>
            <a:r>
              <a:rPr lang="en-US" dirty="0">
                <a:latin typeface="Courier New" panose="02070309020205020404" pitchFamily="49" charset="0"/>
                <a:cs typeface="Courier New" panose="02070309020205020404" pitchFamily="49" charset="0"/>
              </a:rPr>
              <a:t> ''' </a:t>
            </a:r>
          </a:p>
          <a:p>
            <a:pPr marL="0" indent="0">
              <a:lnSpc>
                <a:spcPct val="110000"/>
              </a:lnSpc>
              <a:spcBef>
                <a:spcPts val="0"/>
              </a:spcBef>
              <a:buNone/>
            </a:pPr>
            <a:r>
              <a:rPr lang="en-US" sz="1800" dirty="0">
                <a:latin typeface="Courier New" panose="02070309020205020404" pitchFamily="49" charset="0"/>
                <a:cs typeface="Courier New" panose="02070309020205020404" pitchFamily="49" charset="0"/>
              </a:rPr>
              <a:t>   return X*</a:t>
            </a:r>
            <a:r>
              <a:rPr lang="en-US" dirty="0">
                <a:latin typeface="Courier New" panose="02070309020205020404" pitchFamily="49" charset="0"/>
                <a:cs typeface="Courier New" panose="02070309020205020404" pitchFamily="49" charset="0"/>
              </a:rPr>
              <a:t>X</a:t>
            </a:r>
            <a:endParaRPr lang="en-US" sz="1800" dirty="0">
              <a:latin typeface="Courier New" panose="02070309020205020404" pitchFamily="49" charset="0"/>
              <a:cs typeface="Courier New" panose="02070309020205020404" pitchFamily="49" charset="0"/>
            </a:endParaRPr>
          </a:p>
        </p:txBody>
      </p:sp>
      <p:sp>
        <p:nvSpPr>
          <p:cNvPr id="5" name="Fumetto: rettangolo con angoli arrotondati 4">
            <a:extLst>
              <a:ext uri="{FF2B5EF4-FFF2-40B4-BE49-F238E27FC236}">
                <a16:creationId xmlns:a16="http://schemas.microsoft.com/office/drawing/2014/main" id="{50D5D1B4-6BB4-404C-9C1B-9A0BD52C21C8}"/>
              </a:ext>
            </a:extLst>
          </p:cNvPr>
          <p:cNvSpPr/>
          <p:nvPr/>
        </p:nvSpPr>
        <p:spPr>
          <a:xfrm>
            <a:off x="4353886" y="2973897"/>
            <a:ext cx="4420998" cy="956345"/>
          </a:xfrm>
          <a:prstGeom prst="wedgeRoundRectCallout">
            <a:avLst>
              <a:gd name="adj1" fmla="val -73606"/>
              <a:gd name="adj2" fmla="val 8159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Intestazione:</a:t>
            </a:r>
          </a:p>
          <a:p>
            <a:pPr algn="ctr"/>
            <a:r>
              <a:rPr lang="it-IT" dirty="0"/>
              <a:t>Contiene il nome della funzione (quadrato) e un elenco di parametri (X)</a:t>
            </a:r>
          </a:p>
        </p:txBody>
      </p:sp>
      <p:sp>
        <p:nvSpPr>
          <p:cNvPr id="6" name="Parentesi graffa chiusa 5">
            <a:extLst>
              <a:ext uri="{FF2B5EF4-FFF2-40B4-BE49-F238E27FC236}">
                <a16:creationId xmlns:a16="http://schemas.microsoft.com/office/drawing/2014/main" id="{74CC6A15-D59A-47FF-BBF2-9FCC7D40A7A2}"/>
              </a:ext>
            </a:extLst>
          </p:cNvPr>
          <p:cNvSpPr/>
          <p:nvPr/>
        </p:nvSpPr>
        <p:spPr>
          <a:xfrm>
            <a:off x="7642791" y="4479721"/>
            <a:ext cx="238666" cy="4572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it-IT"/>
          </a:p>
        </p:txBody>
      </p:sp>
      <p:sp>
        <p:nvSpPr>
          <p:cNvPr id="7" name="Fumetto: rettangolo con angoli arrotondati 6">
            <a:extLst>
              <a:ext uri="{FF2B5EF4-FFF2-40B4-BE49-F238E27FC236}">
                <a16:creationId xmlns:a16="http://schemas.microsoft.com/office/drawing/2014/main" id="{77E65627-B2E6-4B4D-B147-63E39934C5AF}"/>
              </a:ext>
            </a:extLst>
          </p:cNvPr>
          <p:cNvSpPr/>
          <p:nvPr/>
        </p:nvSpPr>
        <p:spPr>
          <a:xfrm>
            <a:off x="9076888" y="5213452"/>
            <a:ext cx="2434206" cy="906318"/>
          </a:xfrm>
          <a:prstGeom prst="wedgeRoundRectCallout">
            <a:avLst>
              <a:gd name="adj1" fmla="val -96196"/>
              <a:gd name="adj2" fmla="val -8675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Corpo:</a:t>
            </a:r>
          </a:p>
          <a:p>
            <a:pPr algn="ctr"/>
            <a:r>
              <a:rPr lang="it-IT" dirty="0"/>
              <a:t>Elenco di istruzioni</a:t>
            </a:r>
          </a:p>
        </p:txBody>
      </p:sp>
      <p:sp>
        <p:nvSpPr>
          <p:cNvPr id="8" name="Fumetto: rettangolo con angoli arrotondati 7">
            <a:extLst>
              <a:ext uri="{FF2B5EF4-FFF2-40B4-BE49-F238E27FC236}">
                <a16:creationId xmlns:a16="http://schemas.microsoft.com/office/drawing/2014/main" id="{A6CF90B8-E7FF-404C-9244-2701B0E2234F}"/>
              </a:ext>
            </a:extLst>
          </p:cNvPr>
          <p:cNvSpPr/>
          <p:nvPr/>
        </p:nvSpPr>
        <p:spPr>
          <a:xfrm>
            <a:off x="3115113" y="5322391"/>
            <a:ext cx="3512190" cy="906318"/>
          </a:xfrm>
          <a:prstGeom prst="wedgeRoundRectCallout">
            <a:avLst>
              <a:gd name="adj1" fmla="val -89747"/>
              <a:gd name="adj2" fmla="val -8444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t>return</a:t>
            </a:r>
            <a:r>
              <a:rPr lang="it-IT" dirty="0"/>
              <a:t>:</a:t>
            </a:r>
          </a:p>
          <a:p>
            <a:pPr algn="ctr"/>
            <a:r>
              <a:rPr lang="it-IT" dirty="0"/>
              <a:t>Istruzione che restituisce il valore calcolato dalla funzione</a:t>
            </a:r>
          </a:p>
        </p:txBody>
      </p:sp>
      <p:sp>
        <p:nvSpPr>
          <p:cNvPr id="9" name="Fumetto: rettangolo con angoli arrotondati 8">
            <a:extLst>
              <a:ext uri="{FF2B5EF4-FFF2-40B4-BE49-F238E27FC236}">
                <a16:creationId xmlns:a16="http://schemas.microsoft.com/office/drawing/2014/main" id="{666CAC6B-7779-4E7C-9FE6-BFDFFD729D8B}"/>
              </a:ext>
            </a:extLst>
          </p:cNvPr>
          <p:cNvSpPr/>
          <p:nvPr/>
        </p:nvSpPr>
        <p:spPr>
          <a:xfrm>
            <a:off x="9527097" y="2719125"/>
            <a:ext cx="2434206" cy="1257416"/>
          </a:xfrm>
          <a:prstGeom prst="wedgeRoundRectCallout">
            <a:avLst>
              <a:gd name="adj1" fmla="val -132899"/>
              <a:gd name="adj2" fmla="val 8482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t>docstring</a:t>
            </a:r>
            <a:r>
              <a:rPr lang="it-IT" dirty="0"/>
              <a:t>:</a:t>
            </a:r>
          </a:p>
          <a:p>
            <a:pPr algn="ctr"/>
            <a:r>
              <a:rPr lang="it-IT" dirty="0"/>
              <a:t>Documenta la funzione help(quadrato)</a:t>
            </a:r>
          </a:p>
        </p:txBody>
      </p:sp>
    </p:spTree>
    <p:extLst>
      <p:ext uri="{BB962C8B-B14F-4D97-AF65-F5344CB8AC3E}">
        <p14:creationId xmlns:p14="http://schemas.microsoft.com/office/powerpoint/2010/main" val="1756263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B2AA417-4CEC-1547-B7D4-4EAAF0CE85D4}"/>
              </a:ext>
            </a:extLst>
          </p:cNvPr>
          <p:cNvSpPr>
            <a:spLocks noGrp="1"/>
          </p:cNvSpPr>
          <p:nvPr>
            <p:ph type="title"/>
          </p:nvPr>
        </p:nvSpPr>
        <p:spPr/>
        <p:txBody>
          <a:bodyPr>
            <a:normAutofit/>
          </a:bodyPr>
          <a:lstStyle/>
          <a:p>
            <a:r>
              <a:rPr lang="en-US" dirty="0"/>
              <a:t>Le </a:t>
            </a:r>
            <a:r>
              <a:rPr lang="en-US" dirty="0" err="1"/>
              <a:t>variabili</a:t>
            </a:r>
            <a:endParaRPr lang="en-US" dirty="0">
              <a:effectLst/>
            </a:endParaRPr>
          </a:p>
        </p:txBody>
      </p:sp>
      <p:sp>
        <p:nvSpPr>
          <p:cNvPr id="19" name="Segnaposto contenuto 18">
            <a:extLst>
              <a:ext uri="{FF2B5EF4-FFF2-40B4-BE49-F238E27FC236}">
                <a16:creationId xmlns:a16="http://schemas.microsoft.com/office/drawing/2014/main" id="{7B98B82E-FDB9-431C-ADA4-FFA7E9D88792}"/>
              </a:ext>
            </a:extLst>
          </p:cNvPr>
          <p:cNvSpPr>
            <a:spLocks noGrp="1"/>
          </p:cNvSpPr>
          <p:nvPr>
            <p:ph idx="1"/>
          </p:nvPr>
        </p:nvSpPr>
        <p:spPr>
          <a:xfrm>
            <a:off x="295275" y="1784829"/>
            <a:ext cx="11353800" cy="4949346"/>
          </a:xfrm>
        </p:spPr>
        <p:txBody>
          <a:bodyPr>
            <a:normAutofit/>
          </a:bodyPr>
          <a:lstStyle/>
          <a:p>
            <a:r>
              <a:rPr lang="it-IT" sz="2400" dirty="0"/>
              <a:t>Un </a:t>
            </a:r>
            <a:r>
              <a:rPr lang="it-IT" sz="2400" i="1" dirty="0">
                <a:solidFill>
                  <a:schemeClr val="accent1"/>
                </a:solidFill>
              </a:rPr>
              <a:t>identificatore di variabile</a:t>
            </a:r>
            <a:r>
              <a:rPr lang="it-IT" sz="2400" dirty="0"/>
              <a:t> o semplicemente </a:t>
            </a:r>
            <a:r>
              <a:rPr lang="it-IT" sz="2400" i="1" dirty="0">
                <a:solidFill>
                  <a:schemeClr val="accent1"/>
                </a:solidFill>
              </a:rPr>
              <a:t>variabile </a:t>
            </a:r>
            <a:r>
              <a:rPr lang="it-IT" sz="2400" dirty="0"/>
              <a:t>è un nome dato ad un valore</a:t>
            </a:r>
          </a:p>
          <a:p>
            <a:pPr marL="0" indent="0">
              <a:buNone/>
            </a:pPr>
            <a:r>
              <a:rPr lang="it-IT" sz="2400" dirty="0">
                <a:latin typeface="Courier New" panose="02070309020205020404" pitchFamily="49" charset="0"/>
                <a:cs typeface="Courier New" panose="02070309020205020404" pitchFamily="49" charset="0"/>
              </a:rPr>
              <a:t>&gt;&gt;&gt; s=‘pippo’</a:t>
            </a:r>
          </a:p>
          <a:p>
            <a:pPr marL="0" indent="0">
              <a:buNone/>
            </a:pPr>
            <a:r>
              <a:rPr lang="it-IT" sz="2400" dirty="0">
                <a:latin typeface="Courier New" panose="02070309020205020404" pitchFamily="49" charset="0"/>
                <a:cs typeface="Courier New" panose="02070309020205020404" pitchFamily="49" charset="0"/>
              </a:rPr>
              <a:t>s</a:t>
            </a:r>
            <a:r>
              <a:rPr lang="it-IT" sz="2400" dirty="0">
                <a:latin typeface="+mj-lt"/>
                <a:cs typeface="Courier New" panose="02070309020205020404" pitchFamily="49" charset="0"/>
              </a:rPr>
              <a:t> </a:t>
            </a:r>
            <a:r>
              <a:rPr lang="it-IT" sz="2400" dirty="0">
                <a:cs typeface="Courier New" panose="02070309020205020404" pitchFamily="49" charset="0"/>
              </a:rPr>
              <a:t>da questo momento riferisce al valore </a:t>
            </a:r>
            <a:r>
              <a:rPr lang="it-IT" sz="2400" dirty="0">
                <a:latin typeface="Courier New" panose="02070309020205020404" pitchFamily="49" charset="0"/>
                <a:cs typeface="Courier New" panose="02070309020205020404" pitchFamily="49" charset="0"/>
              </a:rPr>
              <a:t>‘pippo’</a:t>
            </a:r>
          </a:p>
          <a:p>
            <a:pPr marL="0" indent="0">
              <a:buNone/>
            </a:pPr>
            <a:r>
              <a:rPr lang="it-IT" sz="2400" dirty="0">
                <a:latin typeface="Courier New" panose="02070309020205020404" pitchFamily="49" charset="0"/>
                <a:cs typeface="Courier New" panose="02070309020205020404" pitchFamily="49" charset="0"/>
              </a:rPr>
              <a:t>&gt;&gt;&gt; s</a:t>
            </a:r>
          </a:p>
          <a:p>
            <a:pPr marL="0" indent="0">
              <a:buNone/>
            </a:pPr>
            <a:r>
              <a:rPr lang="it-IT" sz="2400" dirty="0" err="1">
                <a:cs typeface="Courier New" panose="02070309020205020404" pitchFamily="49" charset="0"/>
              </a:rPr>
              <a:t>produce</a:t>
            </a:r>
            <a:r>
              <a:rPr lang="it-IT" sz="2400" dirty="0" err="1">
                <a:latin typeface="Courier New" panose="02070309020205020404" pitchFamily="49" charset="0"/>
                <a:cs typeface="Courier New" panose="02070309020205020404" pitchFamily="49" charset="0"/>
              </a:rPr>
              <a:t>‘pippo</a:t>
            </a:r>
            <a:r>
              <a:rPr lang="it-IT" sz="2400" dirty="0">
                <a:latin typeface="Courier New" panose="02070309020205020404" pitchFamily="49" charset="0"/>
                <a:cs typeface="Courier New" panose="02070309020205020404" pitchFamily="49" charset="0"/>
              </a:rPr>
              <a:t>’</a:t>
            </a:r>
          </a:p>
          <a:p>
            <a:pPr marL="0" indent="0">
              <a:buNone/>
            </a:pPr>
            <a:r>
              <a:rPr lang="it-IT" sz="2400" dirty="0">
                <a:latin typeface="Courier New" panose="02070309020205020404" pitchFamily="49" charset="0"/>
                <a:cs typeface="Courier New" panose="02070309020205020404" pitchFamily="49" charset="0"/>
              </a:rPr>
              <a:t>&gt;&gt;&gt; t=‘</a:t>
            </a:r>
            <a:r>
              <a:rPr lang="it-IT" sz="2400" dirty="0" err="1">
                <a:latin typeface="Courier New" panose="02070309020205020404" pitchFamily="49" charset="0"/>
                <a:cs typeface="Courier New" panose="02070309020205020404" pitchFamily="49" charset="0"/>
              </a:rPr>
              <a:t>pluto</a:t>
            </a:r>
            <a:r>
              <a:rPr lang="it-IT" sz="2400" dirty="0">
                <a:latin typeface="Courier New" panose="02070309020205020404" pitchFamily="49" charset="0"/>
                <a:cs typeface="Courier New" panose="02070309020205020404" pitchFamily="49" charset="0"/>
              </a:rPr>
              <a:t>’</a:t>
            </a:r>
          </a:p>
          <a:p>
            <a:pPr marL="0" indent="0">
              <a:buNone/>
            </a:pPr>
            <a:r>
              <a:rPr lang="it-IT" sz="2400" dirty="0">
                <a:latin typeface="Courier New" panose="02070309020205020404" pitchFamily="49" charset="0"/>
                <a:cs typeface="Courier New" panose="02070309020205020404" pitchFamily="49" charset="0"/>
              </a:rPr>
              <a:t>&gt;&gt;&gt; i=7</a:t>
            </a:r>
          </a:p>
          <a:p>
            <a:pPr marL="0" indent="0">
              <a:buNone/>
            </a:pPr>
            <a:r>
              <a:rPr lang="it-IT" sz="2400" dirty="0">
                <a:latin typeface="Courier New" panose="02070309020205020404" pitchFamily="49" charset="0"/>
                <a:cs typeface="Courier New" panose="02070309020205020404" pitchFamily="49" charset="0"/>
              </a:rPr>
              <a:t>&gt;&gt;&gt; t=s</a:t>
            </a:r>
          </a:p>
          <a:p>
            <a:pPr marL="0" indent="0">
              <a:buNone/>
            </a:pPr>
            <a:r>
              <a:rPr lang="it-IT" sz="2400" dirty="0"/>
              <a:t>Quando si assegna un valore ad una variabile si effettua una operazione di </a:t>
            </a:r>
            <a:r>
              <a:rPr lang="it-IT" sz="2400" i="1" dirty="0">
                <a:solidFill>
                  <a:schemeClr val="accent1"/>
                </a:solidFill>
              </a:rPr>
              <a:t>assegnamento</a:t>
            </a:r>
            <a:endParaRPr lang="it-IT" sz="2400" i="1" dirty="0">
              <a:solidFill>
                <a:schemeClr val="accent1"/>
              </a:solidFill>
              <a:latin typeface="Courier New" panose="02070309020205020404" pitchFamily="49" charset="0"/>
              <a:cs typeface="Courier New" panose="02070309020205020404" pitchFamily="49" charset="0"/>
            </a:endParaRPr>
          </a:p>
          <a:p>
            <a:pPr marL="0" indent="0">
              <a:buNone/>
            </a:pPr>
            <a:r>
              <a:rPr lang="it-IT" sz="2400" dirty="0"/>
              <a:t>La prima volta che si effettua questa operazione si parla di </a:t>
            </a:r>
            <a:r>
              <a:rPr lang="it-IT" sz="2400" i="1" dirty="0">
                <a:solidFill>
                  <a:schemeClr val="accent1"/>
                </a:solidFill>
              </a:rPr>
              <a:t>inizializzazione</a:t>
            </a:r>
            <a:endParaRPr lang="it-IT" sz="2400" i="1" dirty="0">
              <a:solidFill>
                <a:schemeClr val="accent1"/>
              </a:solidFill>
              <a:latin typeface="Courier New" panose="02070309020205020404" pitchFamily="49" charset="0"/>
              <a:cs typeface="Courier New" panose="02070309020205020404" pitchFamily="49" charset="0"/>
            </a:endParaRPr>
          </a:p>
          <a:p>
            <a:pPr marL="0" indent="0">
              <a:buNone/>
            </a:pPr>
            <a:endParaRPr lang="it-IT" sz="2400" dirty="0">
              <a:latin typeface="Courier New" panose="02070309020205020404" pitchFamily="49" charset="0"/>
              <a:cs typeface="Courier New" panose="02070309020205020404" pitchFamily="49" charset="0"/>
            </a:endParaRPr>
          </a:p>
          <a:p>
            <a:pPr marL="0" indent="0">
              <a:buNone/>
            </a:pPr>
            <a:endParaRPr lang="it-IT" sz="2400" dirty="0">
              <a:latin typeface="Courier New" panose="02070309020205020404" pitchFamily="49" charset="0"/>
              <a:cs typeface="Courier New" panose="02070309020205020404" pitchFamily="49" charset="0"/>
            </a:endParaRPr>
          </a:p>
        </p:txBody>
      </p:sp>
      <p:sp>
        <p:nvSpPr>
          <p:cNvPr id="7" name="Segnaposto contenuto 2">
            <a:extLst>
              <a:ext uri="{FF2B5EF4-FFF2-40B4-BE49-F238E27FC236}">
                <a16:creationId xmlns:a16="http://schemas.microsoft.com/office/drawing/2014/main" id="{E8AAC793-ED4C-F341-BAD1-6D7679BC592F}"/>
              </a:ext>
            </a:extLst>
          </p:cNvPr>
          <p:cNvSpPr txBox="1">
            <a:spLocks/>
          </p:cNvSpPr>
          <p:nvPr/>
        </p:nvSpPr>
        <p:spPr>
          <a:xfrm>
            <a:off x="1919290" y="2431432"/>
            <a:ext cx="7705103" cy="4051695"/>
          </a:xfrm>
          <a:prstGeom prst="rect">
            <a:avLst/>
          </a:prstGeom>
        </p:spPr>
        <p:txBody>
          <a:bodyPr vert="horz" lIns="0" tIns="45720" rIns="0" bIns="45720" rtlCol="0">
            <a:normAutofit/>
          </a:bodyPr>
          <a:lstStyle>
            <a:lvl1pPr marL="342900" indent="-342900" algn="l" defTabSz="914400" rtl="0" eaLnBrk="1" latinLnBrk="0" hangingPunct="1">
              <a:lnSpc>
                <a:spcPct val="100000"/>
              </a:lnSpc>
              <a:spcBef>
                <a:spcPct val="20000"/>
              </a:spcBef>
              <a:spcAft>
                <a:spcPts val="600"/>
              </a:spcAft>
              <a:buFont typeface="Wingdings" pitchFamily="2" charset="2"/>
              <a:buChar char="§"/>
              <a:defRPr sz="2000" kern="1200" baseline="0">
                <a:solidFill>
                  <a:schemeClr val="tx2"/>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1">
                  <a:lumMod val="50000"/>
                  <a:lumOff val="50000"/>
                </a:schemeClr>
              </a:buClr>
              <a:buFont typeface="Wingdings" pitchFamily="2" charset="2"/>
              <a:buChar char="§"/>
              <a:defRPr sz="1600" kern="1200" baseline="0">
                <a:solidFill>
                  <a:schemeClr val="tx2"/>
                </a:solidFill>
                <a:latin typeface="+mn-lt"/>
                <a:ea typeface="+mn-ea"/>
                <a:cs typeface="+mn-cs"/>
              </a:defRPr>
            </a:lvl2pPr>
            <a:lvl3pPr marL="1143000" indent="-228600" algn="l" defTabSz="914400" rtl="0" eaLnBrk="1" latinLnBrk="0" hangingPunct="1">
              <a:lnSpc>
                <a:spcPct val="100000"/>
              </a:lnSpc>
              <a:spcBef>
                <a:spcPct val="20000"/>
              </a:spcBef>
              <a:spcAft>
                <a:spcPts val="600"/>
              </a:spcAft>
              <a:buFont typeface="Wingdings" pitchFamily="2" charset="2"/>
              <a:buNone/>
              <a:defRPr sz="1400" kern="1200" baseline="0">
                <a:solidFill>
                  <a:schemeClr val="tx2"/>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1">
                  <a:lumMod val="50000"/>
                  <a:lumOff val="50000"/>
                </a:schemeClr>
              </a:buClr>
              <a:buFont typeface="Wingdings" pitchFamily="2" charset="2"/>
              <a:buNone/>
              <a:defRPr sz="1400" kern="1200" baseline="0">
                <a:solidFill>
                  <a:schemeClr val="tx2"/>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1">
                  <a:lumMod val="50000"/>
                  <a:lumOff val="50000"/>
                </a:schemeClr>
              </a:buClr>
              <a:buFont typeface="Wingdings" pitchFamily="2" charset="2"/>
              <a:buNone/>
              <a:defRPr sz="1400" kern="1200" baseline="0">
                <a:solidFill>
                  <a:schemeClr val="tx2"/>
                </a:solidFill>
                <a:latin typeface="+mn-lt"/>
                <a:ea typeface="+mn-ea"/>
                <a:cs typeface="+mn-cs"/>
              </a:defRPr>
            </a:lvl5pPr>
            <a:lvl6pPr marL="2514600" indent="-228600" algn="l" defTabSz="914400" rtl="0" eaLnBrk="1" latinLnBrk="0" hangingPunct="1">
              <a:lnSpc>
                <a:spcPct val="100000"/>
              </a:lnSpc>
              <a:spcBef>
                <a:spcPct val="20000"/>
              </a:spcBef>
              <a:spcAft>
                <a:spcPts val="600"/>
              </a:spcAft>
              <a:buFontTx/>
              <a:buNone/>
              <a:defRPr sz="1400" kern="1200">
                <a:solidFill>
                  <a:schemeClr val="tx2"/>
                </a:solidFill>
                <a:latin typeface="+mn-lt"/>
                <a:ea typeface="+mn-ea"/>
                <a:cs typeface="+mn-cs"/>
              </a:defRPr>
            </a:lvl6pPr>
            <a:lvl7pPr marL="2971800" indent="-228600" algn="l" defTabSz="914400" rtl="0" eaLnBrk="1" latinLnBrk="0" hangingPunct="1">
              <a:lnSpc>
                <a:spcPct val="100000"/>
              </a:lnSpc>
              <a:spcBef>
                <a:spcPct val="20000"/>
              </a:spcBef>
              <a:spcAft>
                <a:spcPts val="600"/>
              </a:spcAft>
              <a:buFontTx/>
              <a:buNone/>
              <a:defRPr sz="1400" kern="1200">
                <a:solidFill>
                  <a:schemeClr val="tx2"/>
                </a:solidFill>
                <a:latin typeface="+mn-lt"/>
                <a:ea typeface="+mn-ea"/>
                <a:cs typeface="+mn-cs"/>
              </a:defRPr>
            </a:lvl7pPr>
            <a:lvl8pPr marL="3429000" indent="-228600" algn="l" defTabSz="914400" rtl="0" eaLnBrk="1" latinLnBrk="0" hangingPunct="1">
              <a:lnSpc>
                <a:spcPct val="100000"/>
              </a:lnSpc>
              <a:spcBef>
                <a:spcPct val="20000"/>
              </a:spcBef>
              <a:spcAft>
                <a:spcPts val="600"/>
              </a:spcAft>
              <a:buFontTx/>
              <a:buNone/>
              <a:defRPr sz="1400" kern="1200">
                <a:solidFill>
                  <a:schemeClr val="tx2"/>
                </a:solidFill>
                <a:latin typeface="+mn-lt"/>
                <a:ea typeface="+mn-ea"/>
                <a:cs typeface="+mn-cs"/>
              </a:defRPr>
            </a:lvl8pPr>
            <a:lvl9pPr marL="3886200" indent="-228600" algn="l" defTabSz="914400" rtl="0" eaLnBrk="1" latinLnBrk="0" hangingPunct="1">
              <a:lnSpc>
                <a:spcPct val="100000"/>
              </a:lnSpc>
              <a:spcBef>
                <a:spcPct val="20000"/>
              </a:spcBef>
              <a:spcAft>
                <a:spcPts val="600"/>
              </a:spcAft>
              <a:buFontTx/>
              <a:buNone/>
              <a:defRPr sz="1400" kern="1200">
                <a:solidFill>
                  <a:schemeClr val="tx2"/>
                </a:solidFill>
                <a:latin typeface="+mn-lt"/>
                <a:ea typeface="+mn-ea"/>
                <a:cs typeface="+mn-cs"/>
              </a:defRPr>
            </a:lvl9pPr>
          </a:lstStyle>
          <a:p>
            <a:pPr marL="0" indent="0">
              <a:buNone/>
            </a:pPr>
            <a:endParaRPr lang="it-IT" dirty="0"/>
          </a:p>
          <a:p>
            <a:pPr marL="0" indent="0">
              <a:buNone/>
            </a:pPr>
            <a:endParaRPr lang="it-IT" sz="1600" dirty="0"/>
          </a:p>
        </p:txBody>
      </p:sp>
      <p:graphicFrame>
        <p:nvGraphicFramePr>
          <p:cNvPr id="2" name="Tabella 2">
            <a:extLst>
              <a:ext uri="{FF2B5EF4-FFF2-40B4-BE49-F238E27FC236}">
                <a16:creationId xmlns:a16="http://schemas.microsoft.com/office/drawing/2014/main" id="{2376657B-AD9B-4730-BBCE-04203D248D6B}"/>
              </a:ext>
            </a:extLst>
          </p:cNvPr>
          <p:cNvGraphicFramePr>
            <a:graphicFrameLocks noGrp="1"/>
          </p:cNvGraphicFramePr>
          <p:nvPr>
            <p:extLst>
              <p:ext uri="{D42A27DB-BD31-4B8C-83A1-F6EECF244321}">
                <p14:modId xmlns:p14="http://schemas.microsoft.com/office/powerpoint/2010/main" val="3554049603"/>
              </p:ext>
            </p:extLst>
          </p:nvPr>
        </p:nvGraphicFramePr>
        <p:xfrm>
          <a:off x="7924922" y="2917983"/>
          <a:ext cx="535607" cy="2250438"/>
        </p:xfrm>
        <a:graphic>
          <a:graphicData uri="http://schemas.openxmlformats.org/drawingml/2006/table">
            <a:tbl>
              <a:tblPr firstRow="1" bandRow="1">
                <a:tableStyleId>{2D5ABB26-0587-4C30-8999-92F81FD0307C}</a:tableStyleId>
              </a:tblPr>
              <a:tblGrid>
                <a:gridCol w="535607">
                  <a:extLst>
                    <a:ext uri="{9D8B030D-6E8A-4147-A177-3AD203B41FA5}">
                      <a16:colId xmlns:a16="http://schemas.microsoft.com/office/drawing/2014/main" val="1659589259"/>
                    </a:ext>
                  </a:extLst>
                </a:gridCol>
              </a:tblGrid>
              <a:tr h="375073">
                <a:tc>
                  <a:txBody>
                    <a:bodyPr/>
                    <a:lstStyle/>
                    <a:p>
                      <a:r>
                        <a:rPr lang="it-IT" dirty="0"/>
                        <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0811345"/>
                  </a:ext>
                </a:extLst>
              </a:tr>
              <a:tr h="375073">
                <a:tc>
                  <a:txBody>
                    <a:bodyPr/>
                    <a:lstStyle/>
                    <a:p>
                      <a:endParaRPr lang="it-I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3955808"/>
                  </a:ext>
                </a:extLst>
              </a:tr>
              <a:tr h="375073">
                <a:tc>
                  <a:txBody>
                    <a:bodyPr/>
                    <a:lstStyle/>
                    <a:p>
                      <a:endParaRPr lang="it-I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29925627"/>
                  </a:ext>
                </a:extLst>
              </a:tr>
              <a:tr h="375073">
                <a:tc>
                  <a:txBody>
                    <a:bodyPr/>
                    <a:lstStyle/>
                    <a:p>
                      <a:endParaRPr lang="it-I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0919079"/>
                  </a:ext>
                </a:extLst>
              </a:tr>
              <a:tr h="375073">
                <a:tc>
                  <a:txBody>
                    <a:bodyPr/>
                    <a:lstStyle/>
                    <a:p>
                      <a:endParaRPr lang="it-I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74870567"/>
                  </a:ext>
                </a:extLst>
              </a:tr>
              <a:tr h="375073">
                <a:tc>
                  <a:txBody>
                    <a:bodyPr/>
                    <a:lstStyle/>
                    <a:p>
                      <a:endParaRPr lang="it-I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3581323"/>
                  </a:ext>
                </a:extLst>
              </a:tr>
            </a:tbl>
          </a:graphicData>
        </a:graphic>
      </p:graphicFrame>
      <p:graphicFrame>
        <p:nvGraphicFramePr>
          <p:cNvPr id="3" name="Tabella 2">
            <a:extLst>
              <a:ext uri="{FF2B5EF4-FFF2-40B4-BE49-F238E27FC236}">
                <a16:creationId xmlns:a16="http://schemas.microsoft.com/office/drawing/2014/main" id="{E86E5C85-F0D8-48FD-8B01-195F1543918A}"/>
              </a:ext>
            </a:extLst>
          </p:cNvPr>
          <p:cNvGraphicFramePr>
            <a:graphicFrameLocks noGrp="1"/>
          </p:cNvGraphicFramePr>
          <p:nvPr>
            <p:extLst>
              <p:ext uri="{D42A27DB-BD31-4B8C-83A1-F6EECF244321}">
                <p14:modId xmlns:p14="http://schemas.microsoft.com/office/powerpoint/2010/main" val="3381110333"/>
              </p:ext>
            </p:extLst>
          </p:nvPr>
        </p:nvGraphicFramePr>
        <p:xfrm>
          <a:off x="9580909" y="2914560"/>
          <a:ext cx="1104087" cy="2250438"/>
        </p:xfrm>
        <a:graphic>
          <a:graphicData uri="http://schemas.openxmlformats.org/drawingml/2006/table">
            <a:tbl>
              <a:tblPr firstRow="1" bandRow="1">
                <a:tableStyleId>{2D5ABB26-0587-4C30-8999-92F81FD0307C}</a:tableStyleId>
              </a:tblPr>
              <a:tblGrid>
                <a:gridCol w="1104087">
                  <a:extLst>
                    <a:ext uri="{9D8B030D-6E8A-4147-A177-3AD203B41FA5}">
                      <a16:colId xmlns:a16="http://schemas.microsoft.com/office/drawing/2014/main" val="1659589259"/>
                    </a:ext>
                  </a:extLst>
                </a:gridCol>
              </a:tblGrid>
              <a:tr h="375073">
                <a:tc>
                  <a:txBody>
                    <a:bodyPr/>
                    <a:lstStyle/>
                    <a:p>
                      <a:r>
                        <a:rPr lang="it-IT" dirty="0"/>
                        <a:t>‘pippo’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0811345"/>
                  </a:ext>
                </a:extLst>
              </a:tr>
              <a:tr h="375073">
                <a:tc>
                  <a:txBody>
                    <a:bodyPr/>
                    <a:lstStyle/>
                    <a:p>
                      <a:endParaRPr lang="it-I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3955808"/>
                  </a:ext>
                </a:extLst>
              </a:tr>
              <a:tr h="375073">
                <a:tc>
                  <a:txBody>
                    <a:bodyPr/>
                    <a:lstStyle/>
                    <a:p>
                      <a:endParaRPr lang="it-I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29925627"/>
                  </a:ext>
                </a:extLst>
              </a:tr>
              <a:tr h="375073">
                <a:tc>
                  <a:txBody>
                    <a:bodyPr/>
                    <a:lstStyle/>
                    <a:p>
                      <a:endParaRPr lang="it-I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0919079"/>
                  </a:ext>
                </a:extLst>
              </a:tr>
              <a:tr h="375073">
                <a:tc>
                  <a:txBody>
                    <a:bodyPr/>
                    <a:lstStyle/>
                    <a:p>
                      <a:endParaRPr lang="it-I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74870567"/>
                  </a:ext>
                </a:extLst>
              </a:tr>
              <a:tr h="375073">
                <a:tc>
                  <a:txBody>
                    <a:bodyPr/>
                    <a:lstStyle/>
                    <a:p>
                      <a:endParaRPr lang="it-I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3581323"/>
                  </a:ext>
                </a:extLst>
              </a:tr>
            </a:tbl>
          </a:graphicData>
        </a:graphic>
      </p:graphicFrame>
      <p:sp>
        <p:nvSpPr>
          <p:cNvPr id="4" name="CasellaDiTesto 3">
            <a:extLst>
              <a:ext uri="{FF2B5EF4-FFF2-40B4-BE49-F238E27FC236}">
                <a16:creationId xmlns:a16="http://schemas.microsoft.com/office/drawing/2014/main" id="{DD0348EB-1696-4732-8100-6D65F22C41C0}"/>
              </a:ext>
            </a:extLst>
          </p:cNvPr>
          <p:cNvSpPr txBox="1"/>
          <p:nvPr/>
        </p:nvSpPr>
        <p:spPr>
          <a:xfrm>
            <a:off x="7798310" y="2490042"/>
            <a:ext cx="812800" cy="369332"/>
          </a:xfrm>
          <a:prstGeom prst="rect">
            <a:avLst/>
          </a:prstGeom>
          <a:noFill/>
        </p:spPr>
        <p:txBody>
          <a:bodyPr wrap="square" rtlCol="0">
            <a:spAutoFit/>
          </a:bodyPr>
          <a:lstStyle/>
          <a:p>
            <a:r>
              <a:rPr lang="it-IT" dirty="0"/>
              <a:t>Nomi</a:t>
            </a:r>
          </a:p>
        </p:txBody>
      </p:sp>
      <p:sp>
        <p:nvSpPr>
          <p:cNvPr id="12" name="CasellaDiTesto 11">
            <a:extLst>
              <a:ext uri="{FF2B5EF4-FFF2-40B4-BE49-F238E27FC236}">
                <a16:creationId xmlns:a16="http://schemas.microsoft.com/office/drawing/2014/main" id="{E9702FB1-CBFB-47CC-B365-85151ACBFED8}"/>
              </a:ext>
            </a:extLst>
          </p:cNvPr>
          <p:cNvSpPr txBox="1"/>
          <p:nvPr/>
        </p:nvSpPr>
        <p:spPr>
          <a:xfrm>
            <a:off x="9553302" y="2478993"/>
            <a:ext cx="812800" cy="369332"/>
          </a:xfrm>
          <a:prstGeom prst="rect">
            <a:avLst/>
          </a:prstGeom>
          <a:noFill/>
        </p:spPr>
        <p:txBody>
          <a:bodyPr wrap="square" rtlCol="0">
            <a:spAutoFit/>
          </a:bodyPr>
          <a:lstStyle/>
          <a:p>
            <a:r>
              <a:rPr lang="it-IT" dirty="0"/>
              <a:t>Valori</a:t>
            </a:r>
          </a:p>
        </p:txBody>
      </p:sp>
      <p:cxnSp>
        <p:nvCxnSpPr>
          <p:cNvPr id="14" name="Connettore 2 13">
            <a:extLst>
              <a:ext uri="{FF2B5EF4-FFF2-40B4-BE49-F238E27FC236}">
                <a16:creationId xmlns:a16="http://schemas.microsoft.com/office/drawing/2014/main" id="{7A6FF402-E8F1-46A3-89BD-016DEAF529CC}"/>
              </a:ext>
            </a:extLst>
          </p:cNvPr>
          <p:cNvCxnSpPr>
            <a:cxnSpLocks/>
          </p:cNvCxnSpPr>
          <p:nvPr/>
        </p:nvCxnSpPr>
        <p:spPr>
          <a:xfrm>
            <a:off x="8271933" y="3132667"/>
            <a:ext cx="130386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6" name="CasellaDiTesto 15">
            <a:extLst>
              <a:ext uri="{FF2B5EF4-FFF2-40B4-BE49-F238E27FC236}">
                <a16:creationId xmlns:a16="http://schemas.microsoft.com/office/drawing/2014/main" id="{B45B466F-96B2-4E86-AF25-53C1DC8E4340}"/>
              </a:ext>
            </a:extLst>
          </p:cNvPr>
          <p:cNvSpPr txBox="1"/>
          <p:nvPr/>
        </p:nvSpPr>
        <p:spPr>
          <a:xfrm>
            <a:off x="8425507" y="2626689"/>
            <a:ext cx="1278723" cy="369332"/>
          </a:xfrm>
          <a:prstGeom prst="rect">
            <a:avLst/>
          </a:prstGeom>
          <a:noFill/>
        </p:spPr>
        <p:txBody>
          <a:bodyPr wrap="square" rtlCol="0">
            <a:spAutoFit/>
          </a:bodyPr>
          <a:lstStyle/>
          <a:p>
            <a:r>
              <a:rPr lang="it-IT" dirty="0"/>
              <a:t>Riferisce a</a:t>
            </a:r>
          </a:p>
        </p:txBody>
      </p:sp>
      <p:sp>
        <p:nvSpPr>
          <p:cNvPr id="20" name="CasellaDiTesto 19">
            <a:extLst>
              <a:ext uri="{FF2B5EF4-FFF2-40B4-BE49-F238E27FC236}">
                <a16:creationId xmlns:a16="http://schemas.microsoft.com/office/drawing/2014/main" id="{BC974449-36CF-42E6-A89C-3730B3A6DB97}"/>
              </a:ext>
            </a:extLst>
          </p:cNvPr>
          <p:cNvSpPr txBox="1"/>
          <p:nvPr/>
        </p:nvSpPr>
        <p:spPr>
          <a:xfrm>
            <a:off x="7925337" y="3299145"/>
            <a:ext cx="416040" cy="369332"/>
          </a:xfrm>
          <a:prstGeom prst="rect">
            <a:avLst/>
          </a:prstGeom>
          <a:noFill/>
        </p:spPr>
        <p:txBody>
          <a:bodyPr wrap="square" rtlCol="0">
            <a:spAutoFit/>
          </a:bodyPr>
          <a:lstStyle/>
          <a:p>
            <a:r>
              <a:rPr lang="it-IT" dirty="0"/>
              <a:t>t</a:t>
            </a:r>
          </a:p>
        </p:txBody>
      </p:sp>
      <p:sp>
        <p:nvSpPr>
          <p:cNvPr id="22" name="CasellaDiTesto 21">
            <a:extLst>
              <a:ext uri="{FF2B5EF4-FFF2-40B4-BE49-F238E27FC236}">
                <a16:creationId xmlns:a16="http://schemas.microsoft.com/office/drawing/2014/main" id="{AA288BF9-542D-48AF-8819-7362085E0D0A}"/>
              </a:ext>
            </a:extLst>
          </p:cNvPr>
          <p:cNvSpPr txBox="1"/>
          <p:nvPr/>
        </p:nvSpPr>
        <p:spPr>
          <a:xfrm>
            <a:off x="9627299" y="3292699"/>
            <a:ext cx="812101" cy="369332"/>
          </a:xfrm>
          <a:prstGeom prst="rect">
            <a:avLst/>
          </a:prstGeom>
          <a:noFill/>
        </p:spPr>
        <p:txBody>
          <a:bodyPr wrap="square" rtlCol="0">
            <a:spAutoFit/>
          </a:bodyPr>
          <a:lstStyle/>
          <a:p>
            <a:r>
              <a:rPr lang="it-IT" dirty="0"/>
              <a:t>‘</a:t>
            </a:r>
            <a:r>
              <a:rPr lang="it-IT" dirty="0" err="1"/>
              <a:t>pluto</a:t>
            </a:r>
            <a:r>
              <a:rPr lang="it-IT" dirty="0"/>
              <a:t>’</a:t>
            </a:r>
          </a:p>
        </p:txBody>
      </p:sp>
      <p:cxnSp>
        <p:nvCxnSpPr>
          <p:cNvPr id="23" name="Connettore 2 22">
            <a:extLst>
              <a:ext uri="{FF2B5EF4-FFF2-40B4-BE49-F238E27FC236}">
                <a16:creationId xmlns:a16="http://schemas.microsoft.com/office/drawing/2014/main" id="{64C32147-A4E6-415D-80C2-FD541EE8CAF8}"/>
              </a:ext>
            </a:extLst>
          </p:cNvPr>
          <p:cNvCxnSpPr>
            <a:cxnSpLocks/>
          </p:cNvCxnSpPr>
          <p:nvPr/>
        </p:nvCxnSpPr>
        <p:spPr>
          <a:xfrm>
            <a:off x="8271933" y="3513667"/>
            <a:ext cx="130386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4" name="CasellaDiTesto 23">
            <a:extLst>
              <a:ext uri="{FF2B5EF4-FFF2-40B4-BE49-F238E27FC236}">
                <a16:creationId xmlns:a16="http://schemas.microsoft.com/office/drawing/2014/main" id="{10DFED7A-969C-4585-9778-C12A2DED83F8}"/>
              </a:ext>
            </a:extLst>
          </p:cNvPr>
          <p:cNvSpPr txBox="1"/>
          <p:nvPr/>
        </p:nvSpPr>
        <p:spPr>
          <a:xfrm>
            <a:off x="7926467" y="3644674"/>
            <a:ext cx="416040" cy="369332"/>
          </a:xfrm>
          <a:prstGeom prst="rect">
            <a:avLst/>
          </a:prstGeom>
          <a:noFill/>
        </p:spPr>
        <p:txBody>
          <a:bodyPr wrap="square" rtlCol="0">
            <a:spAutoFit/>
          </a:bodyPr>
          <a:lstStyle/>
          <a:p>
            <a:r>
              <a:rPr lang="it-IT" dirty="0"/>
              <a:t>i</a:t>
            </a:r>
          </a:p>
        </p:txBody>
      </p:sp>
      <p:sp>
        <p:nvSpPr>
          <p:cNvPr id="25" name="CasellaDiTesto 24">
            <a:extLst>
              <a:ext uri="{FF2B5EF4-FFF2-40B4-BE49-F238E27FC236}">
                <a16:creationId xmlns:a16="http://schemas.microsoft.com/office/drawing/2014/main" id="{3424DFE5-20BF-4A56-A146-D284660BA08B}"/>
              </a:ext>
            </a:extLst>
          </p:cNvPr>
          <p:cNvSpPr txBox="1"/>
          <p:nvPr/>
        </p:nvSpPr>
        <p:spPr>
          <a:xfrm>
            <a:off x="9628429" y="3638228"/>
            <a:ext cx="812101" cy="369332"/>
          </a:xfrm>
          <a:prstGeom prst="rect">
            <a:avLst/>
          </a:prstGeom>
          <a:noFill/>
        </p:spPr>
        <p:txBody>
          <a:bodyPr wrap="square" rtlCol="0">
            <a:spAutoFit/>
          </a:bodyPr>
          <a:lstStyle/>
          <a:p>
            <a:r>
              <a:rPr lang="it-IT" dirty="0"/>
              <a:t>7</a:t>
            </a:r>
          </a:p>
        </p:txBody>
      </p:sp>
      <p:cxnSp>
        <p:nvCxnSpPr>
          <p:cNvPr id="26" name="Connettore 2 25">
            <a:extLst>
              <a:ext uri="{FF2B5EF4-FFF2-40B4-BE49-F238E27FC236}">
                <a16:creationId xmlns:a16="http://schemas.microsoft.com/office/drawing/2014/main" id="{2F31CCD5-526F-4B97-AC96-08351A293EFA}"/>
              </a:ext>
            </a:extLst>
          </p:cNvPr>
          <p:cNvCxnSpPr>
            <a:cxnSpLocks/>
          </p:cNvCxnSpPr>
          <p:nvPr/>
        </p:nvCxnSpPr>
        <p:spPr>
          <a:xfrm>
            <a:off x="8273063" y="3859196"/>
            <a:ext cx="130386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0" name="Connettore 2 29">
            <a:extLst>
              <a:ext uri="{FF2B5EF4-FFF2-40B4-BE49-F238E27FC236}">
                <a16:creationId xmlns:a16="http://schemas.microsoft.com/office/drawing/2014/main" id="{80B19D70-F27D-4201-9CBD-AB0CAE408459}"/>
              </a:ext>
            </a:extLst>
          </p:cNvPr>
          <p:cNvCxnSpPr>
            <a:cxnSpLocks/>
            <a:stCxn id="20" idx="3"/>
          </p:cNvCxnSpPr>
          <p:nvPr/>
        </p:nvCxnSpPr>
        <p:spPr>
          <a:xfrm flipV="1">
            <a:off x="8341377" y="3219772"/>
            <a:ext cx="1132823" cy="26403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3" name="Fumetto: rettangolo con angoli arrotondati 32">
            <a:extLst>
              <a:ext uri="{FF2B5EF4-FFF2-40B4-BE49-F238E27FC236}">
                <a16:creationId xmlns:a16="http://schemas.microsoft.com/office/drawing/2014/main" id="{1262B471-35BD-4B16-994B-8AD165D4D64C}"/>
              </a:ext>
            </a:extLst>
          </p:cNvPr>
          <p:cNvSpPr/>
          <p:nvPr/>
        </p:nvSpPr>
        <p:spPr>
          <a:xfrm>
            <a:off x="2962677" y="4811208"/>
            <a:ext cx="1959429" cy="707580"/>
          </a:xfrm>
          <a:prstGeom prst="wedgeRoundRectCallout">
            <a:avLst>
              <a:gd name="adj1" fmla="val -82569"/>
              <a:gd name="adj2" fmla="val 1403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Operazione di assegnamento</a:t>
            </a:r>
          </a:p>
        </p:txBody>
      </p:sp>
      <p:sp>
        <p:nvSpPr>
          <p:cNvPr id="35" name="Fumetto: rettangolo con angoli arrotondati 34">
            <a:extLst>
              <a:ext uri="{FF2B5EF4-FFF2-40B4-BE49-F238E27FC236}">
                <a16:creationId xmlns:a16="http://schemas.microsoft.com/office/drawing/2014/main" id="{1CFE1B50-2B9C-4520-978F-F1AEE8F42032}"/>
              </a:ext>
            </a:extLst>
          </p:cNvPr>
          <p:cNvSpPr/>
          <p:nvPr/>
        </p:nvSpPr>
        <p:spPr>
          <a:xfrm>
            <a:off x="3381777" y="3749699"/>
            <a:ext cx="1959429" cy="707580"/>
          </a:xfrm>
          <a:prstGeom prst="wedgeRoundRectCallout">
            <a:avLst>
              <a:gd name="adj1" fmla="val -82569"/>
              <a:gd name="adj2" fmla="val 1403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Operazione di inizializzazione</a:t>
            </a:r>
          </a:p>
        </p:txBody>
      </p:sp>
    </p:spTree>
    <p:extLst>
      <p:ext uri="{BB962C8B-B14F-4D97-AF65-F5344CB8AC3E}">
        <p14:creationId xmlns:p14="http://schemas.microsoft.com/office/powerpoint/2010/main" val="1593217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9">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par>
                                <p:cTn id="55" presetID="1" presetClass="exit" presetSubtype="0" fill="hold" nodeType="withEffect">
                                  <p:stCondLst>
                                    <p:cond delay="0"/>
                                  </p:stCondLst>
                                  <p:childTnLst>
                                    <p:set>
                                      <p:cBhvr>
                                        <p:cTn id="56" dur="1" fill="hold">
                                          <p:stCondLst>
                                            <p:cond delay="0"/>
                                          </p:stCondLst>
                                        </p:cTn>
                                        <p:tgtEl>
                                          <p:spTgt spid="23"/>
                                        </p:tgtEl>
                                        <p:attrNameLst>
                                          <p:attrName>style.visibility</p:attrName>
                                        </p:attrNameLst>
                                      </p:cBhvr>
                                      <p:to>
                                        <p:strVal val="hidden"/>
                                      </p:to>
                                    </p:set>
                                  </p:childTnLst>
                                </p:cTn>
                              </p:par>
                              <p:par>
                                <p:cTn id="57" presetID="1" presetClass="entr" presetSubtype="0" fill="hold" nodeType="withEffect">
                                  <p:stCondLst>
                                    <p:cond delay="0"/>
                                  </p:stCondLst>
                                  <p:childTnLst>
                                    <p:set>
                                      <p:cBhvr>
                                        <p:cTn id="58" dur="1" fill="hold">
                                          <p:stCondLst>
                                            <p:cond delay="0"/>
                                          </p:stCondLst>
                                        </p:cTn>
                                        <p:tgtEl>
                                          <p:spTgt spid="19">
                                            <p:txEl>
                                              <p:pRg st="7" end="7"/>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9">
                                            <p:txEl>
                                              <p:pRg st="8" end="8"/>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9">
                                            <p:txEl>
                                              <p:pRg st="9" end="9"/>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p:bldP spid="16" grpId="0"/>
      <p:bldP spid="20" grpId="0"/>
      <p:bldP spid="22" grpId="0"/>
      <p:bldP spid="24" grpId="0"/>
      <p:bldP spid="25" grpId="0"/>
      <p:bldP spid="33" grpId="0" animBg="1"/>
      <p:bldP spid="35"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AA3C136-FA50-40E9-88F3-A71DA5C328A9}"/>
              </a:ext>
            </a:extLst>
          </p:cNvPr>
          <p:cNvSpPr>
            <a:spLocks noGrp="1"/>
          </p:cNvSpPr>
          <p:nvPr>
            <p:ph type="title"/>
          </p:nvPr>
        </p:nvSpPr>
        <p:spPr/>
        <p:txBody>
          <a:bodyPr/>
          <a:lstStyle/>
          <a:p>
            <a:r>
              <a:rPr lang="it-IT" dirty="0"/>
              <a:t>Funzioni</a:t>
            </a:r>
          </a:p>
        </p:txBody>
      </p:sp>
      <p:sp>
        <p:nvSpPr>
          <p:cNvPr id="3" name="Segnaposto contenuto 2">
            <a:extLst>
              <a:ext uri="{FF2B5EF4-FFF2-40B4-BE49-F238E27FC236}">
                <a16:creationId xmlns:a16="http://schemas.microsoft.com/office/drawing/2014/main" id="{A663286E-2BA6-41BF-B1A4-08C6767C768C}"/>
              </a:ext>
            </a:extLst>
          </p:cNvPr>
          <p:cNvSpPr>
            <a:spLocks noGrp="1"/>
          </p:cNvSpPr>
          <p:nvPr>
            <p:ph idx="1"/>
          </p:nvPr>
        </p:nvSpPr>
        <p:spPr>
          <a:xfrm>
            <a:off x="838200" y="1556158"/>
            <a:ext cx="10515600" cy="4620805"/>
          </a:xfrm>
        </p:spPr>
        <p:txBody>
          <a:bodyPr/>
          <a:lstStyle/>
          <a:p>
            <a:r>
              <a:rPr lang="it-IT" dirty="0"/>
              <a:t>Sono sequenze di istruzioni con un nome </a:t>
            </a:r>
          </a:p>
          <a:p>
            <a:pPr lvl="1"/>
            <a:r>
              <a:rPr lang="it-IT" dirty="0"/>
              <a:t>Possono ricevere argomenti</a:t>
            </a:r>
          </a:p>
          <a:p>
            <a:pPr lvl="1"/>
            <a:r>
              <a:rPr lang="it-IT" dirty="0"/>
              <a:t>Possono restituire un valore</a:t>
            </a:r>
          </a:p>
        </p:txBody>
      </p:sp>
      <p:sp>
        <p:nvSpPr>
          <p:cNvPr id="4" name="CasellaDiTesto 3">
            <a:extLst>
              <a:ext uri="{FF2B5EF4-FFF2-40B4-BE49-F238E27FC236}">
                <a16:creationId xmlns:a16="http://schemas.microsoft.com/office/drawing/2014/main" id="{0986B75C-4AB6-4695-A9D6-E7D95E4C4EB4}"/>
              </a:ext>
            </a:extLst>
          </p:cNvPr>
          <p:cNvSpPr txBox="1"/>
          <p:nvPr/>
        </p:nvSpPr>
        <p:spPr>
          <a:xfrm>
            <a:off x="942726" y="4033734"/>
            <a:ext cx="9296049" cy="999504"/>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marL="0" indent="0">
              <a:lnSpc>
                <a:spcPct val="110000"/>
              </a:lnSpc>
              <a:spcBef>
                <a:spcPts val="0"/>
              </a:spcBef>
              <a:buNone/>
            </a:pPr>
            <a:r>
              <a:rPr lang="en-US" dirty="0">
                <a:latin typeface="Courier New" panose="02070309020205020404" pitchFamily="49" charset="0"/>
                <a:cs typeface="Courier New" panose="02070309020205020404" pitchFamily="49" charset="0"/>
              </a:rPr>
              <a:t>def </a:t>
            </a:r>
            <a:r>
              <a:rPr lang="en-US" dirty="0" err="1">
                <a:latin typeface="Courier New" panose="02070309020205020404" pitchFamily="49" charset="0"/>
                <a:cs typeface="Courier New" panose="02070309020205020404" pitchFamily="49" charset="0"/>
              </a:rPr>
              <a:t>quadrato</a:t>
            </a:r>
            <a:r>
              <a:rPr lang="en-US" dirty="0">
                <a:latin typeface="Courier New" panose="02070309020205020404" pitchFamily="49" charset="0"/>
                <a:cs typeface="Courier New" panose="02070309020205020404" pitchFamily="49" charset="0"/>
              </a:rPr>
              <a:t>(X):</a:t>
            </a:r>
          </a:p>
          <a:p>
            <a:pPr marL="0" indent="0">
              <a:lnSpc>
                <a:spcPct val="110000"/>
              </a:lnSpc>
              <a:spcBef>
                <a:spcPts val="0"/>
              </a:spcBef>
              <a:buNone/>
            </a:pP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restituisce</a:t>
            </a:r>
            <a:r>
              <a:rPr lang="en-US" dirty="0">
                <a:latin typeface="Courier New" panose="02070309020205020404" pitchFamily="49" charset="0"/>
                <a:cs typeface="Courier New" panose="02070309020205020404" pitchFamily="49" charset="0"/>
              </a:rPr>
              <a:t> il </a:t>
            </a:r>
            <a:r>
              <a:rPr lang="en-US" dirty="0" err="1">
                <a:latin typeface="Courier New" panose="02070309020205020404" pitchFamily="49" charset="0"/>
                <a:cs typeface="Courier New" panose="02070309020205020404" pitchFamily="49" charset="0"/>
              </a:rPr>
              <a:t>quadrato</a:t>
            </a:r>
            <a:r>
              <a:rPr lang="en-US" dirty="0">
                <a:latin typeface="Courier New" panose="02070309020205020404" pitchFamily="49" charset="0"/>
                <a:cs typeface="Courier New" panose="02070309020205020404" pitchFamily="49" charset="0"/>
              </a:rPr>
              <a:t> di un </a:t>
            </a:r>
            <a:r>
              <a:rPr lang="en-US" dirty="0" err="1">
                <a:latin typeface="Courier New" panose="02070309020205020404" pitchFamily="49" charset="0"/>
                <a:cs typeface="Courier New" panose="02070309020205020404" pitchFamily="49" charset="0"/>
              </a:rPr>
              <a:t>numero</a:t>
            </a:r>
            <a:r>
              <a:rPr lang="en-US" dirty="0">
                <a:latin typeface="Courier New" panose="02070309020205020404" pitchFamily="49" charset="0"/>
                <a:cs typeface="Courier New" panose="02070309020205020404" pitchFamily="49" charset="0"/>
              </a:rPr>
              <a:t> ''' </a:t>
            </a:r>
          </a:p>
          <a:p>
            <a:pPr marL="0" indent="0">
              <a:lnSpc>
                <a:spcPct val="110000"/>
              </a:lnSpc>
              <a:spcBef>
                <a:spcPts val="0"/>
              </a:spcBef>
              <a:buNone/>
            </a:pPr>
            <a:r>
              <a:rPr lang="en-US" sz="1800" dirty="0">
                <a:latin typeface="Courier New" panose="02070309020205020404" pitchFamily="49" charset="0"/>
                <a:cs typeface="Courier New" panose="02070309020205020404" pitchFamily="49" charset="0"/>
              </a:rPr>
              <a:t>   return X*</a:t>
            </a:r>
            <a:r>
              <a:rPr lang="en-US" dirty="0">
                <a:latin typeface="Courier New" panose="02070309020205020404" pitchFamily="49" charset="0"/>
                <a:cs typeface="Courier New" panose="02070309020205020404" pitchFamily="49" charset="0"/>
              </a:rPr>
              <a:t>X</a:t>
            </a:r>
            <a:endParaRPr lang="en-US" sz="1800" dirty="0">
              <a:latin typeface="Courier New" panose="02070309020205020404" pitchFamily="49" charset="0"/>
              <a:cs typeface="Courier New" panose="02070309020205020404" pitchFamily="49" charset="0"/>
            </a:endParaRPr>
          </a:p>
        </p:txBody>
      </p:sp>
      <p:sp>
        <p:nvSpPr>
          <p:cNvPr id="10" name="CasellaDiTesto 9">
            <a:extLst>
              <a:ext uri="{FF2B5EF4-FFF2-40B4-BE49-F238E27FC236}">
                <a16:creationId xmlns:a16="http://schemas.microsoft.com/office/drawing/2014/main" id="{C7768F73-401B-49A0-8D55-850DC6EB5BE6}"/>
              </a:ext>
            </a:extLst>
          </p:cNvPr>
          <p:cNvSpPr txBox="1"/>
          <p:nvPr/>
        </p:nvSpPr>
        <p:spPr>
          <a:xfrm>
            <a:off x="942726" y="5190873"/>
            <a:ext cx="9296049" cy="694806"/>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marL="0" indent="0">
              <a:lnSpc>
                <a:spcPct val="110000"/>
              </a:lnSpc>
              <a:spcBef>
                <a:spcPts val="0"/>
              </a:spcBef>
              <a:buNone/>
            </a:pPr>
            <a:r>
              <a:rPr lang="en-US" sz="1800" dirty="0">
                <a:latin typeface="Courier New" panose="02070309020205020404" pitchFamily="49" charset="0"/>
                <a:cs typeface="Courier New" panose="02070309020205020404" pitchFamily="49" charset="0"/>
              </a:rPr>
              <a:t>N = int(input())</a:t>
            </a:r>
          </a:p>
          <a:p>
            <a:pPr marL="0" indent="0">
              <a:lnSpc>
                <a:spcPct val="110000"/>
              </a:lnSpc>
              <a:spcBef>
                <a:spcPts val="0"/>
              </a:spcBef>
              <a:buNone/>
            </a:pPr>
            <a:r>
              <a:rPr lang="en-US" dirty="0">
                <a:latin typeface="Courier New" panose="02070309020205020404" pitchFamily="49" charset="0"/>
                <a:cs typeface="Courier New" panose="02070309020205020404" pitchFamily="49" charset="0"/>
              </a:rPr>
              <a:t>N2 = </a:t>
            </a:r>
            <a:r>
              <a:rPr lang="en-US" dirty="0" err="1">
                <a:latin typeface="Courier New" panose="02070309020205020404" pitchFamily="49" charset="0"/>
                <a:cs typeface="Courier New" panose="02070309020205020404" pitchFamily="49" charset="0"/>
              </a:rPr>
              <a:t>quadrato</a:t>
            </a:r>
            <a:r>
              <a:rPr lang="en-US" dirty="0">
                <a:latin typeface="Courier New" panose="02070309020205020404" pitchFamily="49" charset="0"/>
                <a:cs typeface="Courier New" panose="02070309020205020404" pitchFamily="49" charset="0"/>
              </a:rPr>
              <a:t>(N)</a:t>
            </a:r>
            <a:endParaRPr lang="en-US" sz="1800" dirty="0">
              <a:latin typeface="Courier New" panose="02070309020205020404" pitchFamily="49" charset="0"/>
              <a:cs typeface="Courier New" panose="02070309020205020404" pitchFamily="49" charset="0"/>
            </a:endParaRPr>
          </a:p>
        </p:txBody>
      </p:sp>
      <p:sp>
        <p:nvSpPr>
          <p:cNvPr id="11" name="Fumetto: rettangolo con angoli arrotondati 10">
            <a:extLst>
              <a:ext uri="{FF2B5EF4-FFF2-40B4-BE49-F238E27FC236}">
                <a16:creationId xmlns:a16="http://schemas.microsoft.com/office/drawing/2014/main" id="{0C1C8116-AC03-4D7E-929A-805847428D4F}"/>
              </a:ext>
            </a:extLst>
          </p:cNvPr>
          <p:cNvSpPr/>
          <p:nvPr/>
        </p:nvSpPr>
        <p:spPr>
          <a:xfrm>
            <a:off x="4679311" y="3141873"/>
            <a:ext cx="4882392" cy="1201154"/>
          </a:xfrm>
          <a:prstGeom prst="wedgeRoundRectCallout">
            <a:avLst>
              <a:gd name="adj1" fmla="val -76577"/>
              <a:gd name="adj2" fmla="val 15408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Invocazione:</a:t>
            </a:r>
          </a:p>
          <a:p>
            <a:pPr algn="ctr"/>
            <a:r>
              <a:rPr lang="it-IT" dirty="0"/>
              <a:t>Si specifica il nome della funzione seguito dagli argomenti su cui la funzione deve essere invocata </a:t>
            </a:r>
          </a:p>
        </p:txBody>
      </p:sp>
      <p:sp>
        <p:nvSpPr>
          <p:cNvPr id="12" name="Fumetto: rettangolo con angoli arrotondati 11">
            <a:extLst>
              <a:ext uri="{FF2B5EF4-FFF2-40B4-BE49-F238E27FC236}">
                <a16:creationId xmlns:a16="http://schemas.microsoft.com/office/drawing/2014/main" id="{0B243A25-3E5E-448F-9FFC-CD43E65BE327}"/>
              </a:ext>
            </a:extLst>
          </p:cNvPr>
          <p:cNvSpPr/>
          <p:nvPr/>
        </p:nvSpPr>
        <p:spPr>
          <a:xfrm>
            <a:off x="6257825" y="4753324"/>
            <a:ext cx="4882392" cy="1201154"/>
          </a:xfrm>
          <a:prstGeom prst="wedgeRoundRectCallout">
            <a:avLst>
              <a:gd name="adj1" fmla="val -107676"/>
              <a:gd name="adj2" fmla="val 2592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Il valore restituito dalla funzione viene usato nel programma </a:t>
            </a:r>
          </a:p>
        </p:txBody>
      </p:sp>
      <p:sp>
        <p:nvSpPr>
          <p:cNvPr id="8" name="Fumetto: rettangolo con angoli arrotondati 7">
            <a:extLst>
              <a:ext uri="{FF2B5EF4-FFF2-40B4-BE49-F238E27FC236}">
                <a16:creationId xmlns:a16="http://schemas.microsoft.com/office/drawing/2014/main" id="{57725CE1-EFB9-488D-A4DF-9A325DE61B25}"/>
              </a:ext>
            </a:extLst>
          </p:cNvPr>
          <p:cNvSpPr/>
          <p:nvPr/>
        </p:nvSpPr>
        <p:spPr>
          <a:xfrm>
            <a:off x="409316" y="3017763"/>
            <a:ext cx="3999099" cy="724687"/>
          </a:xfrm>
          <a:prstGeom prst="wedgeRoundRectCallout">
            <a:avLst>
              <a:gd name="adj1" fmla="val 12830"/>
              <a:gd name="adj2" fmla="val 9388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X si chiama </a:t>
            </a:r>
            <a:r>
              <a:rPr lang="it-IT" b="1" i="1" dirty="0"/>
              <a:t>parametro formale</a:t>
            </a:r>
          </a:p>
        </p:txBody>
      </p:sp>
      <p:sp>
        <p:nvSpPr>
          <p:cNvPr id="13" name="Fumetto: rettangolo con angoli arrotondati 12">
            <a:extLst>
              <a:ext uri="{FF2B5EF4-FFF2-40B4-BE49-F238E27FC236}">
                <a16:creationId xmlns:a16="http://schemas.microsoft.com/office/drawing/2014/main" id="{FF6DE295-65F5-443F-AEFE-6F72B9EE7A3A}"/>
              </a:ext>
            </a:extLst>
          </p:cNvPr>
          <p:cNvSpPr/>
          <p:nvPr/>
        </p:nvSpPr>
        <p:spPr>
          <a:xfrm>
            <a:off x="906715" y="6019768"/>
            <a:ext cx="3999099" cy="724687"/>
          </a:xfrm>
          <a:prstGeom prst="wedgeRoundRectCallout">
            <a:avLst>
              <a:gd name="adj1" fmla="val 5383"/>
              <a:gd name="adj2" fmla="val -7512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N si chiama </a:t>
            </a:r>
            <a:r>
              <a:rPr lang="it-IT" b="1" i="1" dirty="0"/>
              <a:t>parametro attuale</a:t>
            </a:r>
          </a:p>
        </p:txBody>
      </p:sp>
    </p:spTree>
    <p:extLst>
      <p:ext uri="{BB962C8B-B14F-4D97-AF65-F5344CB8AC3E}">
        <p14:creationId xmlns:p14="http://schemas.microsoft.com/office/powerpoint/2010/main" val="2150055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8" grpId="0" animBg="1"/>
      <p:bldP spid="13" grpId="0" animBg="1"/>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AA3C136-FA50-40E9-88F3-A71DA5C328A9}"/>
              </a:ext>
            </a:extLst>
          </p:cNvPr>
          <p:cNvSpPr>
            <a:spLocks noGrp="1"/>
          </p:cNvSpPr>
          <p:nvPr>
            <p:ph type="title"/>
          </p:nvPr>
        </p:nvSpPr>
        <p:spPr/>
        <p:txBody>
          <a:bodyPr/>
          <a:lstStyle/>
          <a:p>
            <a:r>
              <a:rPr lang="it-IT" dirty="0"/>
              <a:t>Funzioni</a:t>
            </a:r>
          </a:p>
        </p:txBody>
      </p:sp>
      <p:sp>
        <p:nvSpPr>
          <p:cNvPr id="3" name="Segnaposto contenuto 2">
            <a:extLst>
              <a:ext uri="{FF2B5EF4-FFF2-40B4-BE49-F238E27FC236}">
                <a16:creationId xmlns:a16="http://schemas.microsoft.com/office/drawing/2014/main" id="{A663286E-2BA6-41BF-B1A4-08C6767C768C}"/>
              </a:ext>
            </a:extLst>
          </p:cNvPr>
          <p:cNvSpPr>
            <a:spLocks noGrp="1"/>
          </p:cNvSpPr>
          <p:nvPr>
            <p:ph idx="1"/>
          </p:nvPr>
        </p:nvSpPr>
        <p:spPr>
          <a:xfrm>
            <a:off x="838200" y="1556158"/>
            <a:ext cx="10515600" cy="4620805"/>
          </a:xfrm>
        </p:spPr>
        <p:txBody>
          <a:bodyPr/>
          <a:lstStyle/>
          <a:p>
            <a:r>
              <a:rPr lang="it-IT" dirty="0"/>
              <a:t>Sono sequenze di istruzioni con un nome </a:t>
            </a:r>
          </a:p>
          <a:p>
            <a:pPr lvl="1"/>
            <a:r>
              <a:rPr lang="it-IT" dirty="0"/>
              <a:t>Possono ricevere argomenti</a:t>
            </a:r>
          </a:p>
          <a:p>
            <a:pPr lvl="1"/>
            <a:r>
              <a:rPr lang="it-IT" dirty="0"/>
              <a:t>Possono restituire un valore</a:t>
            </a:r>
          </a:p>
          <a:p>
            <a:r>
              <a:rPr lang="it-IT" dirty="0"/>
              <a:t>Sintassi:</a:t>
            </a:r>
          </a:p>
        </p:txBody>
      </p:sp>
      <p:sp>
        <p:nvSpPr>
          <p:cNvPr id="9" name="Rettangolo con angoli arrotondati 8">
            <a:extLst>
              <a:ext uri="{FF2B5EF4-FFF2-40B4-BE49-F238E27FC236}">
                <a16:creationId xmlns:a16="http://schemas.microsoft.com/office/drawing/2014/main" id="{E9037D1F-E93B-4BD7-92DA-253F6E696CBC}"/>
              </a:ext>
            </a:extLst>
          </p:cNvPr>
          <p:cNvSpPr/>
          <p:nvPr/>
        </p:nvSpPr>
        <p:spPr>
          <a:xfrm>
            <a:off x="888533" y="3585190"/>
            <a:ext cx="9685789" cy="10458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lvl="1" indent="0">
              <a:buNone/>
            </a:pPr>
            <a:r>
              <a:rPr lang="it-IT" sz="2000" dirty="0" err="1">
                <a:latin typeface="Courier New" panose="02070309020205020404" pitchFamily="49" charset="0"/>
                <a:cs typeface="Courier New" panose="02070309020205020404" pitchFamily="49" charset="0"/>
              </a:rPr>
              <a:t>def</a:t>
            </a:r>
            <a:r>
              <a:rPr lang="it-IT" sz="2000" dirty="0">
                <a:latin typeface="Courier New" panose="02070309020205020404" pitchFamily="49" charset="0"/>
                <a:cs typeface="Courier New" panose="02070309020205020404" pitchFamily="49" charset="0"/>
              </a:rPr>
              <a:t> </a:t>
            </a:r>
            <a:r>
              <a:rPr lang="it-IT" sz="2000" i="1" dirty="0" err="1">
                <a:latin typeface="Courier New" panose="02070309020205020404" pitchFamily="49" charset="0"/>
                <a:cs typeface="Courier New" panose="02070309020205020404" pitchFamily="49" charset="0"/>
              </a:rPr>
              <a:t>nomedellafunzione</a:t>
            </a:r>
            <a:r>
              <a:rPr lang="it-IT" sz="2000" dirty="0">
                <a:latin typeface="Courier New" panose="02070309020205020404" pitchFamily="49" charset="0"/>
                <a:cs typeface="Courier New" panose="02070309020205020404" pitchFamily="49" charset="0"/>
              </a:rPr>
              <a:t> (parametro</a:t>
            </a:r>
            <a:r>
              <a:rPr lang="it-IT" sz="2000" baseline="-25000" dirty="0">
                <a:latin typeface="Courier New" panose="02070309020205020404" pitchFamily="49" charset="0"/>
                <a:cs typeface="Courier New" panose="02070309020205020404" pitchFamily="49" charset="0"/>
              </a:rPr>
              <a:t>1</a:t>
            </a:r>
            <a:r>
              <a:rPr lang="it-IT" sz="2000" dirty="0">
                <a:latin typeface="Courier New" panose="02070309020205020404" pitchFamily="49" charset="0"/>
                <a:cs typeface="Courier New" panose="02070309020205020404" pitchFamily="49" charset="0"/>
              </a:rPr>
              <a:t>,…, </a:t>
            </a:r>
            <a:r>
              <a:rPr lang="it-IT" sz="2000" dirty="0" err="1">
                <a:latin typeface="Courier New" panose="02070309020205020404" pitchFamily="49" charset="0"/>
                <a:cs typeface="Courier New" panose="02070309020205020404" pitchFamily="49" charset="0"/>
              </a:rPr>
              <a:t>parametro</a:t>
            </a:r>
            <a:r>
              <a:rPr lang="it-IT" sz="2000" baseline="-25000" dirty="0" err="1">
                <a:latin typeface="Courier New" panose="02070309020205020404" pitchFamily="49" charset="0"/>
                <a:cs typeface="Courier New" panose="02070309020205020404" pitchFamily="49" charset="0"/>
              </a:rPr>
              <a:t>n</a:t>
            </a:r>
            <a:r>
              <a:rPr lang="it-IT" sz="2000" dirty="0">
                <a:latin typeface="Courier New" panose="02070309020205020404" pitchFamily="49" charset="0"/>
                <a:cs typeface="Courier New" panose="02070309020205020404" pitchFamily="49" charset="0"/>
              </a:rPr>
              <a:t>):</a:t>
            </a:r>
          </a:p>
          <a:p>
            <a:pPr marL="914400" lvl="2" indent="0">
              <a:buNone/>
            </a:pPr>
            <a:r>
              <a:rPr lang="it-IT" sz="2000" dirty="0">
                <a:latin typeface="Courier New" panose="02070309020205020404" pitchFamily="49" charset="0"/>
                <a:cs typeface="Courier New" panose="02070309020205020404" pitchFamily="49" charset="0"/>
              </a:rPr>
              <a:t>corpo</a:t>
            </a:r>
            <a:r>
              <a:rPr lang="it-IT" sz="2000" i="1" dirty="0">
                <a:latin typeface="Courier New" panose="02070309020205020404" pitchFamily="49" charset="0"/>
                <a:cs typeface="Courier New" panose="02070309020205020404" pitchFamily="49" charset="0"/>
              </a:rPr>
              <a:t> </a:t>
            </a:r>
          </a:p>
        </p:txBody>
      </p:sp>
      <p:sp>
        <p:nvSpPr>
          <p:cNvPr id="13" name="Rettangolo con angoli arrotondati 12">
            <a:extLst>
              <a:ext uri="{FF2B5EF4-FFF2-40B4-BE49-F238E27FC236}">
                <a16:creationId xmlns:a16="http://schemas.microsoft.com/office/drawing/2014/main" id="{1E618790-9A45-4290-8F4F-F39398E4F588}"/>
              </a:ext>
            </a:extLst>
          </p:cNvPr>
          <p:cNvSpPr/>
          <p:nvPr/>
        </p:nvSpPr>
        <p:spPr>
          <a:xfrm>
            <a:off x="888533" y="5054661"/>
            <a:ext cx="9685789" cy="5659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lvl="1" indent="0">
              <a:buNone/>
            </a:pPr>
            <a:r>
              <a:rPr lang="it-IT" sz="2000" dirty="0" err="1">
                <a:latin typeface="Courier New" panose="02070309020205020404" pitchFamily="49" charset="0"/>
                <a:cs typeface="Courier New" panose="02070309020205020404" pitchFamily="49" charset="0"/>
              </a:rPr>
              <a:t>return</a:t>
            </a:r>
            <a:r>
              <a:rPr lang="it-IT" sz="2000" dirty="0">
                <a:latin typeface="Courier New" panose="02070309020205020404" pitchFamily="49" charset="0"/>
                <a:cs typeface="Courier New" panose="02070309020205020404" pitchFamily="49" charset="0"/>
              </a:rPr>
              <a:t> </a:t>
            </a:r>
            <a:r>
              <a:rPr lang="it-IT" sz="2000" i="1" dirty="0">
                <a:latin typeface="Courier New" panose="02070309020205020404" pitchFamily="49" charset="0"/>
                <a:cs typeface="Courier New" panose="02070309020205020404" pitchFamily="49" charset="0"/>
              </a:rPr>
              <a:t>espressione</a:t>
            </a:r>
            <a:endParaRPr lang="it-IT" i="1" dirty="0">
              <a:latin typeface="Courier New" panose="02070309020205020404" pitchFamily="49" charset="0"/>
              <a:cs typeface="Courier New" panose="02070309020205020404" pitchFamily="49" charset="0"/>
            </a:endParaRPr>
          </a:p>
        </p:txBody>
      </p:sp>
      <p:sp>
        <p:nvSpPr>
          <p:cNvPr id="6" name="Fumetto: rettangolo con angoli arrotondati 5">
            <a:extLst>
              <a:ext uri="{FF2B5EF4-FFF2-40B4-BE49-F238E27FC236}">
                <a16:creationId xmlns:a16="http://schemas.microsoft.com/office/drawing/2014/main" id="{B576E1F6-5FD8-4710-973F-241BAB6DFE1C}"/>
              </a:ext>
            </a:extLst>
          </p:cNvPr>
          <p:cNvSpPr/>
          <p:nvPr/>
        </p:nvSpPr>
        <p:spPr>
          <a:xfrm>
            <a:off x="6929306" y="5327009"/>
            <a:ext cx="3888298" cy="1031846"/>
          </a:xfrm>
          <a:prstGeom prst="wedgeRoundRectCallout">
            <a:avLst>
              <a:gd name="adj1" fmla="val -107227"/>
              <a:gd name="adj2" fmla="val -44817"/>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it-IT" dirty="0"/>
              <a:t>Interrompe l’esecuzione della funzione restituendo al chiamante il valore di espressione</a:t>
            </a:r>
          </a:p>
        </p:txBody>
      </p:sp>
      <p:sp>
        <p:nvSpPr>
          <p:cNvPr id="7" name="Rettangolo con angoli arrotondati 6">
            <a:extLst>
              <a:ext uri="{FF2B5EF4-FFF2-40B4-BE49-F238E27FC236}">
                <a16:creationId xmlns:a16="http://schemas.microsoft.com/office/drawing/2014/main" id="{4705A41A-6CFB-49C8-BC1D-96790A04EDC5}"/>
              </a:ext>
            </a:extLst>
          </p:cNvPr>
          <p:cNvSpPr/>
          <p:nvPr/>
        </p:nvSpPr>
        <p:spPr>
          <a:xfrm>
            <a:off x="8049237" y="457027"/>
            <a:ext cx="3229761" cy="168843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it-IT" dirty="0">
                <a:solidFill>
                  <a:schemeClr val="tx1"/>
                </a:solidFill>
              </a:rPr>
              <a:t>Se l’istruzione </a:t>
            </a:r>
            <a:r>
              <a:rPr lang="it-IT" dirty="0" err="1">
                <a:solidFill>
                  <a:schemeClr val="tx1"/>
                </a:solidFill>
              </a:rPr>
              <a:t>return</a:t>
            </a:r>
            <a:r>
              <a:rPr lang="it-IT" dirty="0">
                <a:solidFill>
                  <a:schemeClr val="tx1"/>
                </a:solidFill>
              </a:rPr>
              <a:t> manca, il controllo passa al chiamante dopo che è stata eseguita l’ultima istruzione del corpo e viene restituito il valore speciale</a:t>
            </a:r>
            <a:r>
              <a:rPr lang="it-IT" dirty="0"/>
              <a:t> </a:t>
            </a:r>
            <a:r>
              <a:rPr lang="it-IT" dirty="0">
                <a:solidFill>
                  <a:schemeClr val="tx1"/>
                </a:solidFill>
                <a:latin typeface="Courier New" panose="02070309020205020404" pitchFamily="49" charset="0"/>
                <a:cs typeface="Courier New" panose="02070309020205020404" pitchFamily="49" charset="0"/>
              </a:rPr>
              <a:t>None</a:t>
            </a:r>
          </a:p>
        </p:txBody>
      </p:sp>
      <p:sp>
        <p:nvSpPr>
          <p:cNvPr id="8" name="Fumetto: rettangolo con angoli arrotondati 7">
            <a:extLst>
              <a:ext uri="{FF2B5EF4-FFF2-40B4-BE49-F238E27FC236}">
                <a16:creationId xmlns:a16="http://schemas.microsoft.com/office/drawing/2014/main" id="{BFD90A38-4E14-468C-A1B7-D844A219C432}"/>
              </a:ext>
            </a:extLst>
          </p:cNvPr>
          <p:cNvSpPr/>
          <p:nvPr/>
        </p:nvSpPr>
        <p:spPr>
          <a:xfrm>
            <a:off x="7241097" y="2512928"/>
            <a:ext cx="4386044" cy="1031846"/>
          </a:xfrm>
          <a:prstGeom prst="wedgeRoundRectCallout">
            <a:avLst>
              <a:gd name="adj1" fmla="val -76483"/>
              <a:gd name="adj2" fmla="val 62500"/>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it-IT" dirty="0">
                <a:latin typeface="Courier New" panose="02070309020205020404" pitchFamily="49" charset="0"/>
                <a:cs typeface="Courier New" panose="02070309020205020404" pitchFamily="49" charset="0"/>
              </a:rPr>
              <a:t>parametro</a:t>
            </a:r>
            <a:r>
              <a:rPr lang="it-IT" baseline="-25000" dirty="0">
                <a:latin typeface="Courier New" panose="02070309020205020404" pitchFamily="49" charset="0"/>
                <a:cs typeface="Courier New" panose="02070309020205020404" pitchFamily="49" charset="0"/>
              </a:rPr>
              <a:t>1</a:t>
            </a:r>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parametro</a:t>
            </a:r>
            <a:r>
              <a:rPr lang="it-IT" baseline="-25000" dirty="0" err="1">
                <a:latin typeface="Courier New" panose="02070309020205020404" pitchFamily="49" charset="0"/>
                <a:cs typeface="Courier New" panose="02070309020205020404" pitchFamily="49" charset="0"/>
              </a:rPr>
              <a:t>n</a:t>
            </a:r>
            <a:r>
              <a:rPr lang="it-IT" baseline="-25000" dirty="0">
                <a:latin typeface="Courier New" panose="02070309020205020404" pitchFamily="49" charset="0"/>
                <a:cs typeface="Courier New" panose="02070309020205020404" pitchFamily="49" charset="0"/>
              </a:rPr>
              <a:t> </a:t>
            </a:r>
            <a:r>
              <a:rPr lang="it-IT" dirty="0">
                <a:cs typeface="Courier New" panose="02070309020205020404" pitchFamily="49" charset="0"/>
              </a:rPr>
              <a:t>sono i </a:t>
            </a:r>
            <a:r>
              <a:rPr lang="it-IT" b="1" i="1" dirty="0">
                <a:cs typeface="Courier New" panose="02070309020205020404" pitchFamily="49" charset="0"/>
              </a:rPr>
              <a:t>parametri formali</a:t>
            </a:r>
          </a:p>
        </p:txBody>
      </p:sp>
    </p:spTree>
    <p:extLst>
      <p:ext uri="{BB962C8B-B14F-4D97-AF65-F5344CB8AC3E}">
        <p14:creationId xmlns:p14="http://schemas.microsoft.com/office/powerpoint/2010/main" val="1557786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6" grpId="0" animBg="1"/>
      <p:bldP spid="7" grpId="0" animBg="1"/>
      <p:bldP spid="8" grpId="0" animBg="1"/>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CE5BAF2-9762-452F-9590-561A680350DC}"/>
              </a:ext>
            </a:extLst>
          </p:cNvPr>
          <p:cNvSpPr>
            <a:spLocks noGrp="1"/>
          </p:cNvSpPr>
          <p:nvPr>
            <p:ph type="title"/>
          </p:nvPr>
        </p:nvSpPr>
        <p:spPr/>
        <p:txBody>
          <a:bodyPr/>
          <a:lstStyle/>
          <a:p>
            <a:r>
              <a:rPr lang="it-IT" dirty="0"/>
              <a:t>Passaggio di parametri</a:t>
            </a:r>
          </a:p>
        </p:txBody>
      </p:sp>
      <p:sp>
        <p:nvSpPr>
          <p:cNvPr id="3" name="Segnaposto contenuto 2">
            <a:extLst>
              <a:ext uri="{FF2B5EF4-FFF2-40B4-BE49-F238E27FC236}">
                <a16:creationId xmlns:a16="http://schemas.microsoft.com/office/drawing/2014/main" id="{38B18F7B-7342-4D29-95A0-29E927D2EF85}"/>
              </a:ext>
            </a:extLst>
          </p:cNvPr>
          <p:cNvSpPr>
            <a:spLocks noGrp="1"/>
          </p:cNvSpPr>
          <p:nvPr>
            <p:ph idx="1"/>
          </p:nvPr>
        </p:nvSpPr>
        <p:spPr>
          <a:xfrm>
            <a:off x="838199" y="1568740"/>
            <a:ext cx="11078361" cy="4865615"/>
          </a:xfrm>
        </p:spPr>
        <p:txBody>
          <a:bodyPr>
            <a:normAutofit fontScale="92500" lnSpcReduction="10000"/>
          </a:bodyPr>
          <a:lstStyle/>
          <a:p>
            <a:r>
              <a:rPr lang="it-IT" sz="2400" dirty="0"/>
              <a:t>Quando si invoca la funzione vengono create delle variabili per i parametri formali</a:t>
            </a:r>
          </a:p>
          <a:p>
            <a:r>
              <a:rPr lang="it-IT" sz="2400" dirty="0"/>
              <a:t>I parametri formali vengono inizializzati con i valori dei parametri attuali</a:t>
            </a:r>
          </a:p>
          <a:p>
            <a:r>
              <a:rPr lang="it-IT" sz="2400" dirty="0"/>
              <a:t>L’assegnamento avviene secondo l’ordine in cui appaiono </a:t>
            </a:r>
          </a:p>
          <a:p>
            <a:pPr lvl="1"/>
            <a:r>
              <a:rPr lang="it-IT" sz="2000" dirty="0"/>
              <a:t>Il primo parametro formale con il primo attuale, il secondo con il secondo e così via.</a:t>
            </a:r>
          </a:p>
          <a:p>
            <a:pPr lvl="1"/>
            <a:endParaRPr lang="it-IT" sz="2000" dirty="0"/>
          </a:p>
          <a:p>
            <a:pPr lvl="1"/>
            <a:endParaRPr lang="it-IT" sz="2000" dirty="0"/>
          </a:p>
          <a:p>
            <a:pPr lvl="1"/>
            <a:endParaRPr lang="it-IT" sz="2000" dirty="0"/>
          </a:p>
          <a:p>
            <a:pPr lvl="1"/>
            <a:endParaRPr lang="it-IT" sz="2000" dirty="0"/>
          </a:p>
          <a:p>
            <a:pPr lvl="1"/>
            <a:endParaRPr lang="it-IT" sz="2000" dirty="0"/>
          </a:p>
          <a:p>
            <a:pPr lvl="1"/>
            <a:endParaRPr lang="it-IT" sz="2000" dirty="0"/>
          </a:p>
          <a:p>
            <a:pPr lvl="1"/>
            <a:endParaRPr lang="it-IT" sz="2000" dirty="0"/>
          </a:p>
          <a:p>
            <a:endParaRPr lang="it-IT" sz="2400" dirty="0"/>
          </a:p>
          <a:p>
            <a:r>
              <a:rPr lang="it-IT" sz="2400" dirty="0"/>
              <a:t>Quando la funzione termina le variabili che sono state create con l’invocazione della funzione vengono eliminate 	</a:t>
            </a:r>
          </a:p>
        </p:txBody>
      </p:sp>
      <p:sp>
        <p:nvSpPr>
          <p:cNvPr id="4" name="CasellaDiTesto 3">
            <a:extLst>
              <a:ext uri="{FF2B5EF4-FFF2-40B4-BE49-F238E27FC236}">
                <a16:creationId xmlns:a16="http://schemas.microsoft.com/office/drawing/2014/main" id="{170273F7-B843-485C-BF29-57177E9D9FC0}"/>
              </a:ext>
            </a:extLst>
          </p:cNvPr>
          <p:cNvSpPr txBox="1"/>
          <p:nvPr/>
        </p:nvSpPr>
        <p:spPr>
          <a:xfrm>
            <a:off x="942726" y="3064821"/>
            <a:ext cx="9296049" cy="999504"/>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marL="0" indent="0">
              <a:lnSpc>
                <a:spcPct val="110000"/>
              </a:lnSpc>
              <a:spcBef>
                <a:spcPts val="0"/>
              </a:spcBef>
              <a:buNone/>
            </a:pPr>
            <a:r>
              <a:rPr lang="en-US" dirty="0">
                <a:latin typeface="Courier New" panose="02070309020205020404" pitchFamily="49" charset="0"/>
                <a:cs typeface="Courier New" panose="02070309020205020404" pitchFamily="49" charset="0"/>
              </a:rPr>
              <a:t>def </a:t>
            </a:r>
            <a:r>
              <a:rPr lang="en-US" dirty="0" err="1">
                <a:latin typeface="Courier New" panose="02070309020205020404" pitchFamily="49" charset="0"/>
                <a:cs typeface="Courier New" panose="02070309020205020404" pitchFamily="49" charset="0"/>
              </a:rPr>
              <a:t>areaDelTriangolo</a:t>
            </a:r>
            <a:r>
              <a:rPr lang="en-US" dirty="0">
                <a:latin typeface="Courier New" panose="02070309020205020404" pitchFamily="49" charset="0"/>
                <a:cs typeface="Courier New" panose="02070309020205020404" pitchFamily="49" charset="0"/>
              </a:rPr>
              <a:t>(B,H):</a:t>
            </a:r>
          </a:p>
          <a:p>
            <a:pPr marL="0" indent="0">
              <a:lnSpc>
                <a:spcPct val="110000"/>
              </a:lnSpc>
              <a:spcBef>
                <a:spcPts val="0"/>
              </a:spcBef>
              <a:buNone/>
            </a:pP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restituisce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l’area</a:t>
            </a:r>
            <a:r>
              <a:rPr lang="en-US" dirty="0">
                <a:latin typeface="Courier New" panose="02070309020205020404" pitchFamily="49" charset="0"/>
                <a:cs typeface="Courier New" panose="02070309020205020404" pitchFamily="49" charset="0"/>
              </a:rPr>
              <a:t> del </a:t>
            </a:r>
            <a:r>
              <a:rPr lang="en-US" dirty="0" err="1">
                <a:latin typeface="Courier New" panose="02070309020205020404" pitchFamily="49" charset="0"/>
                <a:cs typeface="Courier New" panose="02070309020205020404" pitchFamily="49" charset="0"/>
              </a:rPr>
              <a:t>triangolo</a:t>
            </a:r>
            <a:r>
              <a:rPr lang="en-US" dirty="0">
                <a:latin typeface="Courier New" panose="02070309020205020404" pitchFamily="49" charset="0"/>
                <a:cs typeface="Courier New" panose="02070309020205020404" pitchFamily="49" charset="0"/>
              </a:rPr>
              <a:t> ''' </a:t>
            </a:r>
          </a:p>
          <a:p>
            <a:pPr marL="0" indent="0">
              <a:lnSpc>
                <a:spcPct val="110000"/>
              </a:lnSpc>
              <a:spcBef>
                <a:spcPts val="0"/>
              </a:spcBef>
              <a:buNone/>
            </a:pPr>
            <a:r>
              <a:rPr lang="en-US" sz="1800" dirty="0">
                <a:latin typeface="Courier New" panose="02070309020205020404" pitchFamily="49" charset="0"/>
                <a:cs typeface="Courier New" panose="02070309020205020404" pitchFamily="49" charset="0"/>
              </a:rPr>
              <a:t>   return B*H/2</a:t>
            </a:r>
          </a:p>
        </p:txBody>
      </p:sp>
      <p:sp>
        <p:nvSpPr>
          <p:cNvPr id="5" name="CasellaDiTesto 4">
            <a:extLst>
              <a:ext uri="{FF2B5EF4-FFF2-40B4-BE49-F238E27FC236}">
                <a16:creationId xmlns:a16="http://schemas.microsoft.com/office/drawing/2014/main" id="{27F2373F-F0F4-4FB1-987D-6C81A8085B81}"/>
              </a:ext>
            </a:extLst>
          </p:cNvPr>
          <p:cNvSpPr txBox="1"/>
          <p:nvPr/>
        </p:nvSpPr>
        <p:spPr>
          <a:xfrm>
            <a:off x="942726" y="4106510"/>
            <a:ext cx="9296049" cy="1304203"/>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marL="0" indent="0">
              <a:lnSpc>
                <a:spcPct val="110000"/>
              </a:lnSpc>
              <a:spcBef>
                <a:spcPts val="0"/>
              </a:spcBef>
              <a:buNone/>
            </a:pPr>
            <a:r>
              <a:rPr lang="en-US" dirty="0">
                <a:latin typeface="Courier New" panose="02070309020205020404" pitchFamily="49" charset="0"/>
                <a:cs typeface="Courier New" panose="02070309020205020404" pitchFamily="49" charset="0"/>
              </a:rPr>
              <a:t>base</a:t>
            </a:r>
            <a:r>
              <a:rPr lang="en-US" sz="1800" dirty="0">
                <a:latin typeface="Courier New" panose="02070309020205020404" pitchFamily="49" charset="0"/>
                <a:cs typeface="Courier New" panose="02070309020205020404" pitchFamily="49" charset="0"/>
              </a:rPr>
              <a:t> = </a:t>
            </a:r>
            <a:r>
              <a:rPr lang="en-US" dirty="0">
                <a:latin typeface="Courier New" panose="02070309020205020404" pitchFamily="49" charset="0"/>
                <a:cs typeface="Courier New" panose="02070309020205020404" pitchFamily="49" charset="0"/>
              </a:rPr>
              <a:t>float</a:t>
            </a:r>
            <a:r>
              <a:rPr lang="en-US" sz="1800" dirty="0">
                <a:latin typeface="Courier New" panose="02070309020205020404" pitchFamily="49" charset="0"/>
                <a:cs typeface="Courier New" panose="02070309020205020404" pitchFamily="49" charset="0"/>
              </a:rPr>
              <a:t>(input())</a:t>
            </a:r>
          </a:p>
          <a:p>
            <a:pPr marL="0" indent="0">
              <a:lnSpc>
                <a:spcPct val="110000"/>
              </a:lnSpc>
              <a:spcBef>
                <a:spcPts val="0"/>
              </a:spcBef>
              <a:buNone/>
            </a:pPr>
            <a:r>
              <a:rPr lang="en-US" dirty="0" err="1">
                <a:latin typeface="Courier New" panose="02070309020205020404" pitchFamily="49" charset="0"/>
                <a:cs typeface="Courier New" panose="02070309020205020404" pitchFamily="49" charset="0"/>
              </a:rPr>
              <a:t>altezza</a:t>
            </a:r>
            <a:r>
              <a:rPr lang="en-US" dirty="0">
                <a:latin typeface="Courier New" panose="02070309020205020404" pitchFamily="49" charset="0"/>
                <a:cs typeface="Courier New" panose="02070309020205020404" pitchFamily="49" charset="0"/>
              </a:rPr>
              <a:t> = float(input())</a:t>
            </a:r>
            <a:endParaRPr lang="en-US" sz="1800" dirty="0">
              <a:latin typeface="Courier New" panose="02070309020205020404" pitchFamily="49" charset="0"/>
              <a:cs typeface="Courier New" panose="02070309020205020404" pitchFamily="49" charset="0"/>
            </a:endParaRPr>
          </a:p>
          <a:p>
            <a:pPr marL="0" indent="0">
              <a:lnSpc>
                <a:spcPct val="110000"/>
              </a:lnSpc>
              <a:spcBef>
                <a:spcPts val="0"/>
              </a:spcBef>
              <a:buNone/>
            </a:pPr>
            <a:r>
              <a:rPr lang="en-US" dirty="0">
                <a:latin typeface="Courier New" panose="02070309020205020404" pitchFamily="49" charset="0"/>
                <a:cs typeface="Courier New" panose="02070309020205020404" pitchFamily="49" charset="0"/>
              </a:rPr>
              <a:t>area = </a:t>
            </a:r>
            <a:r>
              <a:rPr lang="en-US" dirty="0" err="1">
                <a:latin typeface="Courier New" panose="02070309020205020404" pitchFamily="49" charset="0"/>
                <a:cs typeface="Courier New" panose="02070309020205020404" pitchFamily="49" charset="0"/>
              </a:rPr>
              <a:t>areaDelTriangolo</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base,altezza</a:t>
            </a:r>
            <a:r>
              <a:rPr lang="en-US" dirty="0">
                <a:latin typeface="Courier New" panose="02070309020205020404" pitchFamily="49" charset="0"/>
                <a:cs typeface="Courier New" panose="02070309020205020404" pitchFamily="49" charset="0"/>
              </a:rPr>
              <a:t>)</a:t>
            </a:r>
          </a:p>
          <a:p>
            <a:pPr marL="0" indent="0">
              <a:lnSpc>
                <a:spcPct val="110000"/>
              </a:lnSpc>
              <a:spcBef>
                <a:spcPts val="0"/>
              </a:spcBef>
              <a:buNone/>
            </a:pPr>
            <a:r>
              <a:rPr lang="en-US" sz="1800" dirty="0">
                <a:latin typeface="Courier New" panose="02070309020205020404" pitchFamily="49" charset="0"/>
                <a:cs typeface="Courier New" panose="02070309020205020404" pitchFamily="49" charset="0"/>
              </a:rPr>
              <a:t>print(area)</a:t>
            </a:r>
          </a:p>
        </p:txBody>
      </p:sp>
      <p:sp>
        <p:nvSpPr>
          <p:cNvPr id="6" name="Fumetto: rettangolo con angoli arrotondati 5">
            <a:extLst>
              <a:ext uri="{FF2B5EF4-FFF2-40B4-BE49-F238E27FC236}">
                <a16:creationId xmlns:a16="http://schemas.microsoft.com/office/drawing/2014/main" id="{4E74E77D-DA17-409A-9FB4-3D323B7CC7DF}"/>
              </a:ext>
            </a:extLst>
          </p:cNvPr>
          <p:cNvSpPr/>
          <p:nvPr/>
        </p:nvSpPr>
        <p:spPr>
          <a:xfrm>
            <a:off x="8493852" y="3082868"/>
            <a:ext cx="3221373" cy="1669495"/>
          </a:xfrm>
          <a:prstGeom prst="wedgeRoundRectCallout">
            <a:avLst>
              <a:gd name="adj1" fmla="val -121439"/>
              <a:gd name="adj2" fmla="val 6008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I nomi dei parametri attuali e quelli dei parametri formali potrebbero anche essere uguali</a:t>
            </a:r>
          </a:p>
        </p:txBody>
      </p:sp>
    </p:spTree>
    <p:extLst>
      <p:ext uri="{BB962C8B-B14F-4D97-AF65-F5344CB8AC3E}">
        <p14:creationId xmlns:p14="http://schemas.microsoft.com/office/powerpoint/2010/main" val="314580995"/>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574A8C2-4223-4ED2-AEE3-84FA77140A39}"/>
              </a:ext>
            </a:extLst>
          </p:cNvPr>
          <p:cNvSpPr>
            <a:spLocks noGrp="1"/>
          </p:cNvSpPr>
          <p:nvPr>
            <p:ph type="title"/>
          </p:nvPr>
        </p:nvSpPr>
        <p:spPr/>
        <p:txBody>
          <a:bodyPr/>
          <a:lstStyle/>
          <a:p>
            <a:r>
              <a:rPr lang="it-IT" dirty="0"/>
              <a:t>Return</a:t>
            </a:r>
          </a:p>
        </p:txBody>
      </p:sp>
      <p:sp>
        <p:nvSpPr>
          <p:cNvPr id="3" name="Segnaposto contenuto 2">
            <a:extLst>
              <a:ext uri="{FF2B5EF4-FFF2-40B4-BE49-F238E27FC236}">
                <a16:creationId xmlns:a16="http://schemas.microsoft.com/office/drawing/2014/main" id="{B993550C-EB04-484B-A80E-F5C0534F955C}"/>
              </a:ext>
            </a:extLst>
          </p:cNvPr>
          <p:cNvSpPr>
            <a:spLocks noGrp="1"/>
          </p:cNvSpPr>
          <p:nvPr>
            <p:ph idx="1"/>
          </p:nvPr>
        </p:nvSpPr>
        <p:spPr>
          <a:xfrm>
            <a:off x="838200" y="1354822"/>
            <a:ext cx="10515600" cy="4822141"/>
          </a:xfrm>
        </p:spPr>
        <p:txBody>
          <a:bodyPr>
            <a:normAutofit/>
          </a:bodyPr>
          <a:lstStyle/>
          <a:p>
            <a:r>
              <a:rPr lang="it-IT" sz="2200" dirty="0"/>
              <a:t>Può essere presente più volte, in percorsi diversi (ad esempio in un </a:t>
            </a:r>
            <a:r>
              <a:rPr lang="it-IT" sz="2200" dirty="0" err="1"/>
              <a:t>if</a:t>
            </a:r>
            <a:r>
              <a:rPr lang="it-IT" sz="2200" dirty="0"/>
              <a:t> e un else)</a:t>
            </a:r>
          </a:p>
          <a:p>
            <a:endParaRPr lang="it-IT" sz="1100" dirty="0"/>
          </a:p>
          <a:p>
            <a:endParaRPr lang="it-IT" sz="1100" dirty="0"/>
          </a:p>
          <a:p>
            <a:endParaRPr lang="it-IT" sz="2000" dirty="0"/>
          </a:p>
          <a:p>
            <a:pPr marL="0" indent="0">
              <a:buNone/>
            </a:pPr>
            <a:endParaRPr lang="it-IT" sz="2200" dirty="0"/>
          </a:p>
          <a:p>
            <a:r>
              <a:rPr lang="it-IT" sz="2200" dirty="0"/>
              <a:t>Nelle funzioni che non restituiscono valori in genere l’istruzione </a:t>
            </a:r>
            <a:r>
              <a:rPr lang="it-IT" sz="2200" dirty="0" err="1"/>
              <a:t>return</a:t>
            </a:r>
            <a:r>
              <a:rPr lang="it-IT" sz="2200" dirty="0"/>
              <a:t> manca</a:t>
            </a:r>
          </a:p>
          <a:p>
            <a:r>
              <a:rPr lang="it-IT" sz="2200" dirty="0"/>
              <a:t>Si può comunque usare </a:t>
            </a:r>
            <a:r>
              <a:rPr lang="it-IT" sz="2200" dirty="0" err="1"/>
              <a:t>return</a:t>
            </a:r>
            <a:r>
              <a:rPr lang="it-IT" sz="2200" dirty="0"/>
              <a:t> per interrompere prematuramente la funzione</a:t>
            </a:r>
          </a:p>
        </p:txBody>
      </p:sp>
      <p:sp>
        <p:nvSpPr>
          <p:cNvPr id="4" name="CasellaDiTesto 3">
            <a:extLst>
              <a:ext uri="{FF2B5EF4-FFF2-40B4-BE49-F238E27FC236}">
                <a16:creationId xmlns:a16="http://schemas.microsoft.com/office/drawing/2014/main" id="{5E8ECCD3-41F0-4430-9098-58A2A2D17800}"/>
              </a:ext>
            </a:extLst>
          </p:cNvPr>
          <p:cNvSpPr txBox="1"/>
          <p:nvPr/>
        </p:nvSpPr>
        <p:spPr>
          <a:xfrm>
            <a:off x="871754" y="1690688"/>
            <a:ext cx="9296049" cy="1440394"/>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marL="0" indent="0">
              <a:lnSpc>
                <a:spcPct val="110000"/>
              </a:lnSpc>
              <a:spcBef>
                <a:spcPts val="0"/>
              </a:spcBef>
              <a:buNone/>
            </a:pPr>
            <a:r>
              <a:rPr lang="en-US" sz="1600" dirty="0">
                <a:latin typeface="Courier New" panose="02070309020205020404" pitchFamily="49" charset="0"/>
                <a:cs typeface="Courier New" panose="02070309020205020404" pitchFamily="49" charset="0"/>
              </a:rPr>
              <a:t>def </a:t>
            </a:r>
            <a:r>
              <a:rPr lang="en-US" sz="1600" dirty="0" err="1">
                <a:latin typeface="Courier New" panose="02070309020205020404" pitchFamily="49" charset="0"/>
                <a:cs typeface="Courier New" panose="02070309020205020404" pitchFamily="49" charset="0"/>
              </a:rPr>
              <a:t>numeroPrimo</a:t>
            </a:r>
            <a:r>
              <a:rPr lang="en-US" sz="1600" dirty="0">
                <a:latin typeface="Courier New" panose="02070309020205020404" pitchFamily="49" charset="0"/>
                <a:cs typeface="Courier New" panose="02070309020205020404" pitchFamily="49" charset="0"/>
              </a:rPr>
              <a:t>(N):</a:t>
            </a:r>
          </a:p>
          <a:p>
            <a:pPr marL="0" indent="0">
              <a:lnSpc>
                <a:spcPct val="110000"/>
              </a:lnSpc>
              <a:spcBef>
                <a:spcPts val="0"/>
              </a:spcBef>
              <a:buNone/>
            </a:pPr>
            <a:r>
              <a:rPr lang="en-US" sz="1600" dirty="0">
                <a:latin typeface="Courier New" panose="02070309020205020404" pitchFamily="49" charset="0"/>
                <a:cs typeface="Courier New" panose="02070309020205020404" pitchFamily="49" charset="0"/>
              </a:rPr>
              <a:t>   for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in range(2,N//2+1):</a:t>
            </a:r>
          </a:p>
          <a:p>
            <a:pPr marL="0" indent="0">
              <a:lnSpc>
                <a:spcPct val="110000"/>
              </a:lnSpc>
              <a:spcBef>
                <a:spcPts val="0"/>
              </a:spcBef>
              <a:buNone/>
            </a:pPr>
            <a:r>
              <a:rPr lang="en-US" sz="1600" dirty="0">
                <a:latin typeface="Courier New" panose="02070309020205020404" pitchFamily="49" charset="0"/>
                <a:cs typeface="Courier New" panose="02070309020205020404" pitchFamily="49" charset="0"/>
              </a:rPr>
              <a:t>       if </a:t>
            </a:r>
            <a:r>
              <a:rPr lang="en-US" sz="1600" dirty="0" err="1">
                <a:latin typeface="Courier New" panose="02070309020205020404" pitchFamily="49" charset="0"/>
                <a:cs typeface="Courier New" panose="02070309020205020404" pitchFamily="49" charset="0"/>
              </a:rPr>
              <a:t>N%i</a:t>
            </a:r>
            <a:r>
              <a:rPr lang="en-US" sz="1600" dirty="0">
                <a:latin typeface="Courier New" panose="02070309020205020404" pitchFamily="49" charset="0"/>
                <a:cs typeface="Courier New" panose="02070309020205020404" pitchFamily="49" charset="0"/>
              </a:rPr>
              <a:t>==0: </a:t>
            </a:r>
          </a:p>
          <a:p>
            <a:pPr marL="0" indent="0">
              <a:lnSpc>
                <a:spcPct val="110000"/>
              </a:lnSpc>
              <a:spcBef>
                <a:spcPts val="0"/>
              </a:spcBef>
              <a:buNone/>
            </a:pPr>
            <a:r>
              <a:rPr lang="en-US" sz="1600" dirty="0">
                <a:latin typeface="Courier New" panose="02070309020205020404" pitchFamily="49" charset="0"/>
                <a:cs typeface="Courier New" panose="02070309020205020404" pitchFamily="49" charset="0"/>
              </a:rPr>
              <a:t>	   return False</a:t>
            </a:r>
          </a:p>
          <a:p>
            <a:pPr marL="0" indent="0">
              <a:lnSpc>
                <a:spcPct val="110000"/>
              </a:lnSpc>
              <a:spcBef>
                <a:spcPts val="0"/>
              </a:spcBef>
              <a:buNone/>
            </a:pPr>
            <a:r>
              <a:rPr lang="en-US" sz="1600" dirty="0">
                <a:latin typeface="Courier New" panose="02070309020205020404" pitchFamily="49" charset="0"/>
                <a:cs typeface="Courier New" panose="02070309020205020404" pitchFamily="49" charset="0"/>
              </a:rPr>
              <a:t>   return True</a:t>
            </a:r>
          </a:p>
        </p:txBody>
      </p:sp>
      <p:sp>
        <p:nvSpPr>
          <p:cNvPr id="7" name="CasellaDiTesto 6">
            <a:extLst>
              <a:ext uri="{FF2B5EF4-FFF2-40B4-BE49-F238E27FC236}">
                <a16:creationId xmlns:a16="http://schemas.microsoft.com/office/drawing/2014/main" id="{4A7053FC-501E-451B-8E28-10546518E7E7}"/>
              </a:ext>
            </a:extLst>
          </p:cNvPr>
          <p:cNvSpPr txBox="1"/>
          <p:nvPr/>
        </p:nvSpPr>
        <p:spPr>
          <a:xfrm>
            <a:off x="871754" y="3954808"/>
            <a:ext cx="9296049" cy="1982081"/>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marL="0" indent="0">
              <a:lnSpc>
                <a:spcPct val="110000"/>
              </a:lnSpc>
              <a:spcBef>
                <a:spcPts val="0"/>
              </a:spcBef>
              <a:buNone/>
            </a:pPr>
            <a:r>
              <a:rPr lang="en-US" sz="1600" dirty="0">
                <a:latin typeface="Courier New" panose="02070309020205020404" pitchFamily="49" charset="0"/>
                <a:cs typeface="Courier New" panose="02070309020205020404" pitchFamily="49" charset="0"/>
              </a:rPr>
              <a:t>def </a:t>
            </a:r>
            <a:r>
              <a:rPr lang="en-US" sz="1600" dirty="0" err="1">
                <a:latin typeface="Courier New" panose="02070309020205020404" pitchFamily="49" charset="0"/>
                <a:cs typeface="Courier New" panose="02070309020205020404" pitchFamily="49" charset="0"/>
              </a:rPr>
              <a:t>stampaQuadrato</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lato</a:t>
            </a:r>
            <a:r>
              <a:rPr lang="en-US" sz="1600" dirty="0">
                <a:latin typeface="Courier New" panose="02070309020205020404" pitchFamily="49" charset="0"/>
                <a:cs typeface="Courier New" panose="02070309020205020404" pitchFamily="49" charset="0"/>
              </a:rPr>
              <a:t>):</a:t>
            </a:r>
          </a:p>
          <a:p>
            <a:pPr marL="0" indent="0">
              <a:lnSpc>
                <a:spcPct val="110000"/>
              </a:lnSpc>
              <a:spcBef>
                <a:spcPts val="0"/>
              </a:spcBef>
              <a:buNone/>
            </a:pPr>
            <a:r>
              <a:rPr lang="en-US" sz="1600" dirty="0">
                <a:latin typeface="Courier New" panose="02070309020205020404" pitchFamily="49" charset="0"/>
                <a:cs typeface="Courier New" panose="02070309020205020404" pitchFamily="49" charset="0"/>
              </a:rPr>
              <a:t>    if </a:t>
            </a:r>
            <a:r>
              <a:rPr lang="en-US" sz="1600" dirty="0" err="1">
                <a:latin typeface="Courier New" panose="02070309020205020404" pitchFamily="49" charset="0"/>
                <a:cs typeface="Courier New" panose="02070309020205020404" pitchFamily="49" charset="0"/>
              </a:rPr>
              <a:t>lato</a:t>
            </a:r>
            <a:r>
              <a:rPr lang="en-US" sz="1600" dirty="0">
                <a:latin typeface="Courier New" panose="02070309020205020404" pitchFamily="49" charset="0"/>
                <a:cs typeface="Courier New" panose="02070309020205020404" pitchFamily="49" charset="0"/>
              </a:rPr>
              <a:t> &lt; 0: </a:t>
            </a:r>
          </a:p>
          <a:p>
            <a:pPr marL="0" indent="0">
              <a:lnSpc>
                <a:spcPct val="110000"/>
              </a:lnSpc>
              <a:spcBef>
                <a:spcPts val="0"/>
              </a:spcBef>
              <a:buNone/>
            </a:pPr>
            <a:r>
              <a:rPr lang="en-US" sz="1600" dirty="0">
                <a:latin typeface="Courier New" panose="02070309020205020404" pitchFamily="49" charset="0"/>
                <a:cs typeface="Courier New" panose="02070309020205020404" pitchFamily="49" charset="0"/>
              </a:rPr>
              <a:t>	return</a:t>
            </a:r>
          </a:p>
          <a:p>
            <a:pPr marL="0" indent="0">
              <a:lnSpc>
                <a:spcPct val="110000"/>
              </a:lnSpc>
              <a:spcBef>
                <a:spcPts val="0"/>
              </a:spcBef>
              <a:buNone/>
            </a:pPr>
            <a:r>
              <a:rPr lang="en-US" sz="1600" dirty="0">
                <a:latin typeface="Courier New" panose="02070309020205020404" pitchFamily="49" charset="0"/>
                <a:cs typeface="Courier New" panose="02070309020205020404" pitchFamily="49" charset="0"/>
              </a:rPr>
              <a:t>    for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in range(</a:t>
            </a:r>
            <a:r>
              <a:rPr lang="en-US" sz="1600" dirty="0" err="1">
                <a:latin typeface="Courier New" panose="02070309020205020404" pitchFamily="49" charset="0"/>
                <a:cs typeface="Courier New" panose="02070309020205020404" pitchFamily="49" charset="0"/>
              </a:rPr>
              <a:t>lato</a:t>
            </a:r>
            <a:r>
              <a:rPr lang="en-US" sz="1600" dirty="0">
                <a:latin typeface="Courier New" panose="02070309020205020404" pitchFamily="49" charset="0"/>
                <a:cs typeface="Courier New" panose="02070309020205020404" pitchFamily="49" charset="0"/>
              </a:rPr>
              <a:t>):</a:t>
            </a:r>
          </a:p>
          <a:p>
            <a:pPr marL="0" indent="0">
              <a:lnSpc>
                <a:spcPct val="110000"/>
              </a:lnSpc>
              <a:spcBef>
                <a:spcPts val="0"/>
              </a:spcBef>
              <a:buNone/>
            </a:pPr>
            <a:r>
              <a:rPr lang="en-US" sz="1600" dirty="0">
                <a:latin typeface="Courier New" panose="02070309020205020404" pitchFamily="49" charset="0"/>
                <a:cs typeface="Courier New" panose="02070309020205020404" pitchFamily="49" charset="0"/>
              </a:rPr>
              <a:t>        for j in range(</a:t>
            </a:r>
            <a:r>
              <a:rPr lang="en-US" sz="1600" dirty="0" err="1">
                <a:latin typeface="Courier New" panose="02070309020205020404" pitchFamily="49" charset="0"/>
                <a:cs typeface="Courier New" panose="02070309020205020404" pitchFamily="49" charset="0"/>
              </a:rPr>
              <a:t>lato</a:t>
            </a:r>
            <a:r>
              <a:rPr lang="en-US" sz="1600" dirty="0">
                <a:latin typeface="Courier New" panose="02070309020205020404" pitchFamily="49" charset="0"/>
                <a:cs typeface="Courier New" panose="02070309020205020404" pitchFamily="49" charset="0"/>
              </a:rPr>
              <a:t>):</a:t>
            </a:r>
          </a:p>
          <a:p>
            <a:pPr marL="0" indent="0">
              <a:lnSpc>
                <a:spcPct val="110000"/>
              </a:lnSpc>
              <a:spcBef>
                <a:spcPts val="0"/>
              </a:spcBef>
              <a:buNone/>
            </a:pPr>
            <a:r>
              <a:rPr lang="en-US" sz="1600" dirty="0">
                <a:latin typeface="Courier New" panose="02070309020205020404" pitchFamily="49" charset="0"/>
                <a:cs typeface="Courier New" panose="02070309020205020404" pitchFamily="49" charset="0"/>
              </a:rPr>
              <a:t>            print("@",end='')</a:t>
            </a:r>
          </a:p>
          <a:p>
            <a:pPr marL="0" indent="0">
              <a:lnSpc>
                <a:spcPct val="110000"/>
              </a:lnSpc>
              <a:spcBef>
                <a:spcPts val="0"/>
              </a:spcBef>
              <a:buNone/>
            </a:pPr>
            <a:r>
              <a:rPr lang="en-US" sz="1600" dirty="0">
                <a:latin typeface="Courier New" panose="02070309020205020404" pitchFamily="49" charset="0"/>
                <a:cs typeface="Courier New" panose="02070309020205020404" pitchFamily="49" charset="0"/>
              </a:rPr>
              <a:t>        print()</a:t>
            </a:r>
          </a:p>
        </p:txBody>
      </p:sp>
      <p:sp>
        <p:nvSpPr>
          <p:cNvPr id="9" name="CasellaDiTesto 8">
            <a:extLst>
              <a:ext uri="{FF2B5EF4-FFF2-40B4-BE49-F238E27FC236}">
                <a16:creationId xmlns:a16="http://schemas.microsoft.com/office/drawing/2014/main" id="{14803B3D-E899-4257-B1D1-5FB0DD90C1FB}"/>
              </a:ext>
            </a:extLst>
          </p:cNvPr>
          <p:cNvSpPr txBox="1"/>
          <p:nvPr/>
        </p:nvSpPr>
        <p:spPr>
          <a:xfrm>
            <a:off x="871753" y="6048817"/>
            <a:ext cx="9296049" cy="338554"/>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it-IT" sz="1600" dirty="0" err="1">
                <a:latin typeface="Courier New" panose="02070309020205020404" pitchFamily="49" charset="0"/>
                <a:cs typeface="Courier New" panose="02070309020205020404" pitchFamily="49" charset="0"/>
              </a:rPr>
              <a:t>stampaQuadrato</a:t>
            </a:r>
            <a:r>
              <a:rPr lang="it-IT" sz="1600" dirty="0">
                <a:latin typeface="Courier New" panose="02070309020205020404" pitchFamily="49" charset="0"/>
                <a:cs typeface="Courier New" panose="02070309020205020404" pitchFamily="49" charset="0"/>
              </a:rPr>
              <a:t>(x)</a:t>
            </a:r>
          </a:p>
        </p:txBody>
      </p:sp>
      <p:grpSp>
        <p:nvGrpSpPr>
          <p:cNvPr id="13" name="Gruppo 12">
            <a:extLst>
              <a:ext uri="{FF2B5EF4-FFF2-40B4-BE49-F238E27FC236}">
                <a16:creationId xmlns:a16="http://schemas.microsoft.com/office/drawing/2014/main" id="{945D031D-4F12-4531-8156-BF1131F11778}"/>
              </a:ext>
            </a:extLst>
          </p:cNvPr>
          <p:cNvGrpSpPr/>
          <p:nvPr/>
        </p:nvGrpSpPr>
        <p:grpSpPr>
          <a:xfrm>
            <a:off x="2192565" y="2520192"/>
            <a:ext cx="3240" cy="5760"/>
            <a:chOff x="2192565" y="2520192"/>
            <a:chExt cx="3240" cy="5760"/>
          </a:xfrm>
        </p:grpSpPr>
        <mc:AlternateContent xmlns:mc="http://schemas.openxmlformats.org/markup-compatibility/2006" xmlns:p14="http://schemas.microsoft.com/office/powerpoint/2010/main">
          <mc:Choice Requires="p14">
            <p:contentPart p14:bwMode="auto" r:id="rId2">
              <p14:nvContentPartPr>
                <p14:cNvPr id="10" name="Input penna 9">
                  <a:extLst>
                    <a:ext uri="{FF2B5EF4-FFF2-40B4-BE49-F238E27FC236}">
                      <a16:creationId xmlns:a16="http://schemas.microsoft.com/office/drawing/2014/main" id="{87643F8A-A6C4-4BE4-A96B-9CFFE5792643}"/>
                    </a:ext>
                  </a:extLst>
                </p14:cNvPr>
                <p14:cNvContentPartPr/>
                <p14:nvPr/>
              </p14:nvContentPartPr>
              <p14:xfrm>
                <a:off x="2195445" y="2520192"/>
                <a:ext cx="360" cy="360"/>
              </p14:xfrm>
            </p:contentPart>
          </mc:Choice>
          <mc:Fallback xmlns="">
            <p:pic>
              <p:nvPicPr>
                <p:cNvPr id="10" name="Input penna 9">
                  <a:extLst>
                    <a:ext uri="{FF2B5EF4-FFF2-40B4-BE49-F238E27FC236}">
                      <a16:creationId xmlns:a16="http://schemas.microsoft.com/office/drawing/2014/main" id="{87643F8A-A6C4-4BE4-A96B-9CFFE5792643}"/>
                    </a:ext>
                  </a:extLst>
                </p:cNvPr>
                <p:cNvPicPr/>
                <p:nvPr/>
              </p:nvPicPr>
              <p:blipFill>
                <a:blip r:embed="rId3"/>
                <a:stretch>
                  <a:fillRect/>
                </a:stretch>
              </p:blipFill>
              <p:spPr>
                <a:xfrm>
                  <a:off x="2186445" y="251119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 name="Input penna 10">
                  <a:extLst>
                    <a:ext uri="{FF2B5EF4-FFF2-40B4-BE49-F238E27FC236}">
                      <a16:creationId xmlns:a16="http://schemas.microsoft.com/office/drawing/2014/main" id="{FEADE4EC-AD27-4B69-A163-C52488A4EFFA}"/>
                    </a:ext>
                  </a:extLst>
                </p14:cNvPr>
                <p14:cNvContentPartPr/>
                <p14:nvPr/>
              </p14:nvContentPartPr>
              <p14:xfrm>
                <a:off x="2192565" y="2525592"/>
                <a:ext cx="360" cy="360"/>
              </p14:xfrm>
            </p:contentPart>
          </mc:Choice>
          <mc:Fallback xmlns="">
            <p:pic>
              <p:nvPicPr>
                <p:cNvPr id="11" name="Input penna 10">
                  <a:extLst>
                    <a:ext uri="{FF2B5EF4-FFF2-40B4-BE49-F238E27FC236}">
                      <a16:creationId xmlns:a16="http://schemas.microsoft.com/office/drawing/2014/main" id="{FEADE4EC-AD27-4B69-A163-C52488A4EFFA}"/>
                    </a:ext>
                  </a:extLst>
                </p:cNvPr>
                <p:cNvPicPr/>
                <p:nvPr/>
              </p:nvPicPr>
              <p:blipFill>
                <a:blip r:embed="rId3"/>
                <a:stretch>
                  <a:fillRect/>
                </a:stretch>
              </p:blipFill>
              <p:spPr>
                <a:xfrm>
                  <a:off x="2183565" y="2516952"/>
                  <a:ext cx="18000" cy="18000"/>
                </a:xfrm>
                <a:prstGeom prst="rect">
                  <a:avLst/>
                </a:prstGeom>
              </p:spPr>
            </p:pic>
          </mc:Fallback>
        </mc:AlternateContent>
      </p:grpSp>
    </p:spTree>
    <p:extLst>
      <p:ext uri="{BB962C8B-B14F-4D97-AF65-F5344CB8AC3E}">
        <p14:creationId xmlns:p14="http://schemas.microsoft.com/office/powerpoint/2010/main" val="361345988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88C86CB-B195-49D3-B2FD-FFFFAE297FC4}"/>
              </a:ext>
            </a:extLst>
          </p:cNvPr>
          <p:cNvSpPr>
            <a:spLocks noGrp="1"/>
          </p:cNvSpPr>
          <p:nvPr>
            <p:ph type="title"/>
          </p:nvPr>
        </p:nvSpPr>
        <p:spPr/>
        <p:txBody>
          <a:bodyPr/>
          <a:lstStyle/>
          <a:p>
            <a:r>
              <a:rPr lang="it-IT" dirty="0"/>
              <a:t>Funzioni nei programmi</a:t>
            </a:r>
          </a:p>
        </p:txBody>
      </p:sp>
      <p:sp>
        <p:nvSpPr>
          <p:cNvPr id="3" name="Segnaposto contenuto 2">
            <a:extLst>
              <a:ext uri="{FF2B5EF4-FFF2-40B4-BE49-F238E27FC236}">
                <a16:creationId xmlns:a16="http://schemas.microsoft.com/office/drawing/2014/main" id="{E98BA93C-1DFB-4A54-9139-802FABC38BBB}"/>
              </a:ext>
            </a:extLst>
          </p:cNvPr>
          <p:cNvSpPr>
            <a:spLocks noGrp="1"/>
          </p:cNvSpPr>
          <p:nvPr>
            <p:ph idx="1"/>
          </p:nvPr>
        </p:nvSpPr>
        <p:spPr/>
        <p:txBody>
          <a:bodyPr/>
          <a:lstStyle/>
          <a:p>
            <a:r>
              <a:rPr lang="it-IT" dirty="0"/>
              <a:t>Un programma può utilizzare una o più funzioni</a:t>
            </a:r>
          </a:p>
          <a:p>
            <a:r>
              <a:rPr lang="it-IT" dirty="0"/>
              <a:t>L’invocazione di una funzione deve avvenire dopo che la funzione è stata definita</a:t>
            </a:r>
          </a:p>
          <a:p>
            <a:pPr lvl="1"/>
            <a:endParaRPr lang="it-IT" dirty="0"/>
          </a:p>
        </p:txBody>
      </p:sp>
      <p:sp>
        <p:nvSpPr>
          <p:cNvPr id="4" name="CasellaDiTesto 3">
            <a:extLst>
              <a:ext uri="{FF2B5EF4-FFF2-40B4-BE49-F238E27FC236}">
                <a16:creationId xmlns:a16="http://schemas.microsoft.com/office/drawing/2014/main" id="{4D414BFA-2C0E-4F3D-9381-3EAD3A8C2C3C}"/>
              </a:ext>
            </a:extLst>
          </p:cNvPr>
          <p:cNvSpPr txBox="1"/>
          <p:nvPr/>
        </p:nvSpPr>
        <p:spPr>
          <a:xfrm>
            <a:off x="1076948" y="4010920"/>
            <a:ext cx="9296049" cy="999504"/>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marL="0" indent="0">
              <a:lnSpc>
                <a:spcPct val="110000"/>
              </a:lnSpc>
              <a:spcBef>
                <a:spcPts val="0"/>
              </a:spcBef>
              <a:buNone/>
            </a:pPr>
            <a:r>
              <a:rPr lang="en-US" dirty="0">
                <a:latin typeface="Courier New" panose="02070309020205020404" pitchFamily="49" charset="0"/>
                <a:cs typeface="Courier New" panose="02070309020205020404" pitchFamily="49" charset="0"/>
              </a:rPr>
              <a:t>def </a:t>
            </a:r>
            <a:r>
              <a:rPr lang="en-US" dirty="0" err="1">
                <a:latin typeface="Courier New" panose="02070309020205020404" pitchFamily="49" charset="0"/>
                <a:cs typeface="Courier New" panose="02070309020205020404" pitchFamily="49" charset="0"/>
              </a:rPr>
              <a:t>quadrato</a:t>
            </a:r>
            <a:r>
              <a:rPr lang="en-US" dirty="0">
                <a:latin typeface="Courier New" panose="02070309020205020404" pitchFamily="49" charset="0"/>
                <a:cs typeface="Courier New" panose="02070309020205020404" pitchFamily="49" charset="0"/>
              </a:rPr>
              <a:t>(X):</a:t>
            </a:r>
          </a:p>
          <a:p>
            <a:pPr marL="0" indent="0">
              <a:lnSpc>
                <a:spcPct val="110000"/>
              </a:lnSpc>
              <a:spcBef>
                <a:spcPts val="0"/>
              </a:spcBef>
              <a:buNone/>
            </a:pP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restituisce</a:t>
            </a:r>
            <a:r>
              <a:rPr lang="en-US" dirty="0">
                <a:latin typeface="Courier New" panose="02070309020205020404" pitchFamily="49" charset="0"/>
                <a:cs typeface="Courier New" panose="02070309020205020404" pitchFamily="49" charset="0"/>
              </a:rPr>
              <a:t> il </a:t>
            </a:r>
            <a:r>
              <a:rPr lang="en-US" dirty="0" err="1">
                <a:latin typeface="Courier New" panose="02070309020205020404" pitchFamily="49" charset="0"/>
                <a:cs typeface="Courier New" panose="02070309020205020404" pitchFamily="49" charset="0"/>
              </a:rPr>
              <a:t>quadrato</a:t>
            </a:r>
            <a:r>
              <a:rPr lang="en-US" dirty="0">
                <a:latin typeface="Courier New" panose="02070309020205020404" pitchFamily="49" charset="0"/>
                <a:cs typeface="Courier New" panose="02070309020205020404" pitchFamily="49" charset="0"/>
              </a:rPr>
              <a:t> di un </a:t>
            </a:r>
            <a:r>
              <a:rPr lang="en-US" dirty="0" err="1">
                <a:latin typeface="Courier New" panose="02070309020205020404" pitchFamily="49" charset="0"/>
                <a:cs typeface="Courier New" panose="02070309020205020404" pitchFamily="49" charset="0"/>
              </a:rPr>
              <a:t>numero</a:t>
            </a:r>
            <a:r>
              <a:rPr lang="en-US" dirty="0">
                <a:latin typeface="Courier New" panose="02070309020205020404" pitchFamily="49" charset="0"/>
                <a:cs typeface="Courier New" panose="02070309020205020404" pitchFamily="49" charset="0"/>
              </a:rPr>
              <a:t> ''' </a:t>
            </a:r>
          </a:p>
          <a:p>
            <a:pPr marL="0" indent="0">
              <a:lnSpc>
                <a:spcPct val="110000"/>
              </a:lnSpc>
              <a:spcBef>
                <a:spcPts val="0"/>
              </a:spcBef>
              <a:buNone/>
            </a:pPr>
            <a:r>
              <a:rPr lang="en-US" sz="1800" dirty="0">
                <a:latin typeface="Courier New" panose="02070309020205020404" pitchFamily="49" charset="0"/>
                <a:cs typeface="Courier New" panose="02070309020205020404" pitchFamily="49" charset="0"/>
              </a:rPr>
              <a:t>   return X*</a:t>
            </a:r>
            <a:r>
              <a:rPr lang="en-US" dirty="0">
                <a:latin typeface="Courier New" panose="02070309020205020404" pitchFamily="49" charset="0"/>
                <a:cs typeface="Courier New" panose="02070309020205020404" pitchFamily="49" charset="0"/>
              </a:rPr>
              <a:t>X</a:t>
            </a:r>
            <a:endParaRPr lang="en-US" sz="1800" dirty="0">
              <a:latin typeface="Courier New" panose="02070309020205020404" pitchFamily="49" charset="0"/>
              <a:cs typeface="Courier New" panose="02070309020205020404" pitchFamily="49" charset="0"/>
            </a:endParaRPr>
          </a:p>
        </p:txBody>
      </p:sp>
      <p:sp>
        <p:nvSpPr>
          <p:cNvPr id="5" name="CasellaDiTesto 4">
            <a:extLst>
              <a:ext uri="{FF2B5EF4-FFF2-40B4-BE49-F238E27FC236}">
                <a16:creationId xmlns:a16="http://schemas.microsoft.com/office/drawing/2014/main" id="{3A0AB889-CF37-4427-B039-86E669336FC0}"/>
              </a:ext>
            </a:extLst>
          </p:cNvPr>
          <p:cNvSpPr txBox="1"/>
          <p:nvPr/>
        </p:nvSpPr>
        <p:spPr>
          <a:xfrm>
            <a:off x="1076948" y="3149080"/>
            <a:ext cx="9296049" cy="694806"/>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marL="0" indent="0">
              <a:lnSpc>
                <a:spcPct val="110000"/>
              </a:lnSpc>
              <a:spcBef>
                <a:spcPts val="0"/>
              </a:spcBef>
              <a:buNone/>
            </a:pPr>
            <a:r>
              <a:rPr lang="en-US" sz="1800" dirty="0">
                <a:latin typeface="Courier New" panose="02070309020205020404" pitchFamily="49" charset="0"/>
                <a:cs typeface="Courier New" panose="02070309020205020404" pitchFamily="49" charset="0"/>
              </a:rPr>
              <a:t>N = int(input())</a:t>
            </a:r>
          </a:p>
          <a:p>
            <a:pPr marL="0" indent="0">
              <a:lnSpc>
                <a:spcPct val="110000"/>
              </a:lnSpc>
              <a:spcBef>
                <a:spcPts val="0"/>
              </a:spcBef>
              <a:buNone/>
            </a:pPr>
            <a:r>
              <a:rPr lang="en-US" dirty="0">
                <a:latin typeface="Courier New" panose="02070309020205020404" pitchFamily="49" charset="0"/>
                <a:cs typeface="Courier New" panose="02070309020205020404" pitchFamily="49" charset="0"/>
              </a:rPr>
              <a:t>N2 = </a:t>
            </a:r>
            <a:r>
              <a:rPr lang="en-US" dirty="0" err="1">
                <a:latin typeface="Courier New" panose="02070309020205020404" pitchFamily="49" charset="0"/>
                <a:cs typeface="Courier New" panose="02070309020205020404" pitchFamily="49" charset="0"/>
              </a:rPr>
              <a:t>quadrato</a:t>
            </a:r>
            <a:r>
              <a:rPr lang="en-US" dirty="0">
                <a:latin typeface="Courier New" panose="02070309020205020404" pitchFamily="49" charset="0"/>
                <a:cs typeface="Courier New" panose="02070309020205020404" pitchFamily="49" charset="0"/>
              </a:rPr>
              <a:t>(N)</a:t>
            </a:r>
            <a:endParaRPr lang="en-US" sz="1800" dirty="0">
              <a:latin typeface="Courier New" panose="02070309020205020404" pitchFamily="49" charset="0"/>
              <a:cs typeface="Courier New" panose="02070309020205020404" pitchFamily="49" charset="0"/>
            </a:endParaRPr>
          </a:p>
        </p:txBody>
      </p:sp>
      <p:sp>
        <p:nvSpPr>
          <p:cNvPr id="6" name="CasellaDiTesto 5">
            <a:extLst>
              <a:ext uri="{FF2B5EF4-FFF2-40B4-BE49-F238E27FC236}">
                <a16:creationId xmlns:a16="http://schemas.microsoft.com/office/drawing/2014/main" id="{E4EBC5B4-4CF0-486A-824A-331F6CED2C52}"/>
              </a:ext>
            </a:extLst>
          </p:cNvPr>
          <p:cNvSpPr txBox="1"/>
          <p:nvPr/>
        </p:nvSpPr>
        <p:spPr>
          <a:xfrm>
            <a:off x="1076948" y="4001294"/>
            <a:ext cx="9296049" cy="999504"/>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marL="0" indent="0">
              <a:lnSpc>
                <a:spcPct val="110000"/>
              </a:lnSpc>
              <a:spcBef>
                <a:spcPts val="0"/>
              </a:spcBef>
              <a:buNone/>
            </a:pPr>
            <a:r>
              <a:rPr lang="en-US" dirty="0">
                <a:latin typeface="Courier New" panose="02070309020205020404" pitchFamily="49" charset="0"/>
                <a:cs typeface="Courier New" panose="02070309020205020404" pitchFamily="49" charset="0"/>
              </a:rPr>
              <a:t>def </a:t>
            </a:r>
            <a:r>
              <a:rPr lang="en-US" dirty="0" err="1">
                <a:latin typeface="Courier New" panose="02070309020205020404" pitchFamily="49" charset="0"/>
                <a:cs typeface="Courier New" panose="02070309020205020404" pitchFamily="49" charset="0"/>
              </a:rPr>
              <a:t>quadrato</a:t>
            </a:r>
            <a:r>
              <a:rPr lang="en-US" dirty="0">
                <a:latin typeface="Courier New" panose="02070309020205020404" pitchFamily="49" charset="0"/>
                <a:cs typeface="Courier New" panose="02070309020205020404" pitchFamily="49" charset="0"/>
              </a:rPr>
              <a:t>(X):</a:t>
            </a:r>
          </a:p>
          <a:p>
            <a:pPr marL="0" indent="0">
              <a:lnSpc>
                <a:spcPct val="110000"/>
              </a:lnSpc>
              <a:spcBef>
                <a:spcPts val="0"/>
              </a:spcBef>
              <a:buNone/>
            </a:pP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restituisce</a:t>
            </a:r>
            <a:r>
              <a:rPr lang="en-US" dirty="0">
                <a:latin typeface="Courier New" panose="02070309020205020404" pitchFamily="49" charset="0"/>
                <a:cs typeface="Courier New" panose="02070309020205020404" pitchFamily="49" charset="0"/>
              </a:rPr>
              <a:t> il </a:t>
            </a:r>
            <a:r>
              <a:rPr lang="en-US" dirty="0" err="1">
                <a:latin typeface="Courier New" panose="02070309020205020404" pitchFamily="49" charset="0"/>
                <a:cs typeface="Courier New" panose="02070309020205020404" pitchFamily="49" charset="0"/>
              </a:rPr>
              <a:t>quadrato</a:t>
            </a:r>
            <a:r>
              <a:rPr lang="en-US" dirty="0">
                <a:latin typeface="Courier New" panose="02070309020205020404" pitchFamily="49" charset="0"/>
                <a:cs typeface="Courier New" panose="02070309020205020404" pitchFamily="49" charset="0"/>
              </a:rPr>
              <a:t> di un </a:t>
            </a:r>
            <a:r>
              <a:rPr lang="en-US" dirty="0" err="1">
                <a:latin typeface="Courier New" panose="02070309020205020404" pitchFamily="49" charset="0"/>
                <a:cs typeface="Courier New" panose="02070309020205020404" pitchFamily="49" charset="0"/>
              </a:rPr>
              <a:t>numero</a:t>
            </a:r>
            <a:r>
              <a:rPr lang="en-US" dirty="0">
                <a:latin typeface="Courier New" panose="02070309020205020404" pitchFamily="49" charset="0"/>
                <a:cs typeface="Courier New" panose="02070309020205020404" pitchFamily="49" charset="0"/>
              </a:rPr>
              <a:t> ''' </a:t>
            </a:r>
          </a:p>
          <a:p>
            <a:pPr marL="0" indent="0">
              <a:lnSpc>
                <a:spcPct val="110000"/>
              </a:lnSpc>
              <a:spcBef>
                <a:spcPts val="0"/>
              </a:spcBef>
              <a:buNone/>
            </a:pPr>
            <a:r>
              <a:rPr lang="en-US" sz="1800" dirty="0">
                <a:latin typeface="Courier New" panose="02070309020205020404" pitchFamily="49" charset="0"/>
                <a:cs typeface="Courier New" panose="02070309020205020404" pitchFamily="49" charset="0"/>
              </a:rPr>
              <a:t>   return X*</a:t>
            </a:r>
            <a:r>
              <a:rPr lang="en-US" dirty="0">
                <a:latin typeface="Courier New" panose="02070309020205020404" pitchFamily="49" charset="0"/>
                <a:cs typeface="Courier New" panose="02070309020205020404" pitchFamily="49" charset="0"/>
              </a:rPr>
              <a:t>X</a:t>
            </a:r>
            <a:endParaRPr lang="en-US" sz="1800" dirty="0">
              <a:latin typeface="Courier New" panose="02070309020205020404" pitchFamily="49" charset="0"/>
              <a:cs typeface="Courier New" panose="02070309020205020404" pitchFamily="49" charset="0"/>
            </a:endParaRPr>
          </a:p>
        </p:txBody>
      </p:sp>
      <p:sp>
        <p:nvSpPr>
          <p:cNvPr id="7" name="CasellaDiTesto 6">
            <a:extLst>
              <a:ext uri="{FF2B5EF4-FFF2-40B4-BE49-F238E27FC236}">
                <a16:creationId xmlns:a16="http://schemas.microsoft.com/office/drawing/2014/main" id="{C7233AFA-76D4-4A9C-8949-3C693B9F8178}"/>
              </a:ext>
            </a:extLst>
          </p:cNvPr>
          <p:cNvSpPr txBox="1"/>
          <p:nvPr/>
        </p:nvSpPr>
        <p:spPr>
          <a:xfrm>
            <a:off x="1076948" y="3139454"/>
            <a:ext cx="9296049" cy="694806"/>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marL="0" indent="0">
              <a:lnSpc>
                <a:spcPct val="110000"/>
              </a:lnSpc>
              <a:spcBef>
                <a:spcPts val="0"/>
              </a:spcBef>
              <a:buNone/>
            </a:pPr>
            <a:r>
              <a:rPr lang="en-US" sz="1800" dirty="0">
                <a:latin typeface="Courier New" panose="02070309020205020404" pitchFamily="49" charset="0"/>
                <a:cs typeface="Courier New" panose="02070309020205020404" pitchFamily="49" charset="0"/>
              </a:rPr>
              <a:t>N = int(input())</a:t>
            </a:r>
          </a:p>
          <a:p>
            <a:pPr marL="0" indent="0">
              <a:lnSpc>
                <a:spcPct val="110000"/>
              </a:lnSpc>
              <a:spcBef>
                <a:spcPts val="0"/>
              </a:spcBef>
              <a:buNone/>
            </a:pPr>
            <a:r>
              <a:rPr lang="en-US" dirty="0">
                <a:latin typeface="Courier New" panose="02070309020205020404" pitchFamily="49" charset="0"/>
                <a:cs typeface="Courier New" panose="02070309020205020404" pitchFamily="49" charset="0"/>
              </a:rPr>
              <a:t>N2 = </a:t>
            </a:r>
            <a:r>
              <a:rPr lang="en-US" dirty="0" err="1">
                <a:latin typeface="Courier New" panose="02070309020205020404" pitchFamily="49" charset="0"/>
                <a:cs typeface="Courier New" panose="02070309020205020404" pitchFamily="49" charset="0"/>
              </a:rPr>
              <a:t>quadrato</a:t>
            </a:r>
            <a:r>
              <a:rPr lang="en-US" dirty="0">
                <a:latin typeface="Courier New" panose="02070309020205020404" pitchFamily="49" charset="0"/>
                <a:cs typeface="Courier New" panose="02070309020205020404" pitchFamily="49" charset="0"/>
              </a:rPr>
              <a:t>(N)#qui </a:t>
            </a:r>
            <a:r>
              <a:rPr lang="en-US" dirty="0" err="1">
                <a:latin typeface="Courier New" panose="02070309020205020404" pitchFamily="49" charset="0"/>
                <a:cs typeface="Courier New" panose="02070309020205020404" pitchFamily="49" charset="0"/>
              </a:rPr>
              <a:t>quadrato</a:t>
            </a:r>
            <a:r>
              <a:rPr lang="en-US" dirty="0">
                <a:latin typeface="Courier New" panose="02070309020205020404" pitchFamily="49" charset="0"/>
                <a:cs typeface="Courier New" panose="02070309020205020404" pitchFamily="49" charset="0"/>
              </a:rPr>
              <a:t> non è </a:t>
            </a:r>
            <a:r>
              <a:rPr lang="en-US" dirty="0" err="1">
                <a:latin typeface="Courier New" panose="02070309020205020404" pitchFamily="49" charset="0"/>
                <a:cs typeface="Courier New" panose="02070309020205020404" pitchFamily="49" charset="0"/>
              </a:rPr>
              <a:t>stata</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ancora</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definita</a:t>
            </a:r>
            <a:endParaRPr lang="en-US" sz="1800" dirty="0">
              <a:latin typeface="Courier New" panose="02070309020205020404" pitchFamily="49" charset="0"/>
              <a:cs typeface="Courier New" panose="02070309020205020404" pitchFamily="49" charset="0"/>
            </a:endParaRPr>
          </a:p>
        </p:txBody>
      </p:sp>
      <p:sp>
        <p:nvSpPr>
          <p:cNvPr id="8" name="Rettangolo con angoli arrotondati 7">
            <a:extLst>
              <a:ext uri="{FF2B5EF4-FFF2-40B4-BE49-F238E27FC236}">
                <a16:creationId xmlns:a16="http://schemas.microsoft.com/office/drawing/2014/main" id="{EE056D8C-C066-4EB4-BA9E-0FA8313CBECE}"/>
              </a:ext>
            </a:extLst>
          </p:cNvPr>
          <p:cNvSpPr/>
          <p:nvPr/>
        </p:nvSpPr>
        <p:spPr>
          <a:xfrm>
            <a:off x="7726261" y="3843397"/>
            <a:ext cx="4198690" cy="1904301"/>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it-IT" sz="1600" dirty="0">
                <a:solidFill>
                  <a:schemeClr val="tx1"/>
                </a:solidFill>
              </a:rPr>
              <a:t>Questo genera un errore di compilazione</a:t>
            </a:r>
          </a:p>
          <a:p>
            <a:r>
              <a:rPr lang="en-US" sz="1600" b="1" dirty="0">
                <a:solidFill>
                  <a:srgbClr val="FF0000"/>
                </a:solidFill>
              </a:rPr>
              <a:t>Traceback (most recent call last):</a:t>
            </a:r>
          </a:p>
          <a:p>
            <a:r>
              <a:rPr lang="en-US" sz="1600" dirty="0">
                <a:solidFill>
                  <a:schemeClr val="tx1"/>
                </a:solidFill>
              </a:rPr>
              <a:t>  </a:t>
            </a:r>
            <a:r>
              <a:rPr lang="en-US" sz="1600" b="1" dirty="0">
                <a:solidFill>
                  <a:srgbClr val="FF0000"/>
                </a:solidFill>
              </a:rPr>
              <a:t>File "&lt;pyshell#14&gt;", line 1, in &lt;module&gt;</a:t>
            </a:r>
          </a:p>
          <a:p>
            <a:r>
              <a:rPr lang="en-US" sz="1600" b="1" dirty="0">
                <a:solidFill>
                  <a:srgbClr val="FF0000"/>
                </a:solidFill>
              </a:rPr>
              <a:t>    N2=</a:t>
            </a:r>
            <a:r>
              <a:rPr lang="en-US" sz="1600" b="1" dirty="0" err="1">
                <a:solidFill>
                  <a:srgbClr val="FF0000"/>
                </a:solidFill>
              </a:rPr>
              <a:t>quadrato</a:t>
            </a:r>
            <a:r>
              <a:rPr lang="en-US" sz="1600" b="1" dirty="0">
                <a:solidFill>
                  <a:srgbClr val="FF0000"/>
                </a:solidFill>
              </a:rPr>
              <a:t>(N)</a:t>
            </a:r>
          </a:p>
          <a:p>
            <a:r>
              <a:rPr lang="en-US" sz="1600" b="1" dirty="0" err="1">
                <a:solidFill>
                  <a:srgbClr val="FF0000"/>
                </a:solidFill>
              </a:rPr>
              <a:t>NameError</a:t>
            </a:r>
            <a:r>
              <a:rPr lang="en-US" sz="1600" b="1" dirty="0">
                <a:solidFill>
                  <a:srgbClr val="FF0000"/>
                </a:solidFill>
              </a:rPr>
              <a:t>: name '</a:t>
            </a:r>
            <a:r>
              <a:rPr lang="en-US" sz="1600" b="1" dirty="0" err="1">
                <a:solidFill>
                  <a:srgbClr val="FF0000"/>
                </a:solidFill>
              </a:rPr>
              <a:t>quadrato</a:t>
            </a:r>
            <a:r>
              <a:rPr lang="en-US" sz="1600" b="1" dirty="0">
                <a:solidFill>
                  <a:srgbClr val="FF0000"/>
                </a:solidFill>
              </a:rPr>
              <a:t>' is not defined</a:t>
            </a:r>
            <a:endParaRPr lang="it-IT" sz="1600" b="1" dirty="0">
              <a:solidFill>
                <a:srgbClr val="FF0000"/>
              </a:solidFill>
            </a:endParaRPr>
          </a:p>
        </p:txBody>
      </p:sp>
    </p:spTree>
    <p:extLst>
      <p:ext uri="{BB962C8B-B14F-4D97-AF65-F5344CB8AC3E}">
        <p14:creationId xmlns:p14="http://schemas.microsoft.com/office/powerpoint/2010/main" val="1823913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88C86CB-B195-49D3-B2FD-FFFFAE297FC4}"/>
              </a:ext>
            </a:extLst>
          </p:cNvPr>
          <p:cNvSpPr>
            <a:spLocks noGrp="1"/>
          </p:cNvSpPr>
          <p:nvPr>
            <p:ph type="title"/>
          </p:nvPr>
        </p:nvSpPr>
        <p:spPr/>
        <p:txBody>
          <a:bodyPr/>
          <a:lstStyle/>
          <a:p>
            <a:r>
              <a:rPr lang="it-IT" dirty="0"/>
              <a:t>Funzioni nei programmi</a:t>
            </a:r>
          </a:p>
        </p:txBody>
      </p:sp>
      <p:sp>
        <p:nvSpPr>
          <p:cNvPr id="3" name="Segnaposto contenuto 2">
            <a:extLst>
              <a:ext uri="{FF2B5EF4-FFF2-40B4-BE49-F238E27FC236}">
                <a16:creationId xmlns:a16="http://schemas.microsoft.com/office/drawing/2014/main" id="{E98BA93C-1DFB-4A54-9139-802FABC38BBB}"/>
              </a:ext>
            </a:extLst>
          </p:cNvPr>
          <p:cNvSpPr>
            <a:spLocks noGrp="1"/>
          </p:cNvSpPr>
          <p:nvPr>
            <p:ph idx="1"/>
          </p:nvPr>
        </p:nvSpPr>
        <p:spPr>
          <a:xfrm>
            <a:off x="838200" y="1405156"/>
            <a:ext cx="10515600" cy="4771807"/>
          </a:xfrm>
        </p:spPr>
        <p:txBody>
          <a:bodyPr/>
          <a:lstStyle/>
          <a:p>
            <a:r>
              <a:rPr lang="it-IT" dirty="0"/>
              <a:t>Un programma può utilizzare una o più funzioni</a:t>
            </a:r>
          </a:p>
          <a:p>
            <a:r>
              <a:rPr lang="it-IT" dirty="0"/>
              <a:t>L’invocazione di una funzione deve avvenire dopo che la funzione è stata definita</a:t>
            </a:r>
          </a:p>
          <a:p>
            <a:r>
              <a:rPr lang="it-IT" dirty="0"/>
              <a:t>All’interno di una funzione può essere invocata un’altra funzione</a:t>
            </a:r>
          </a:p>
          <a:p>
            <a:pPr lvl="1"/>
            <a:endParaRPr lang="it-IT" dirty="0"/>
          </a:p>
        </p:txBody>
      </p:sp>
      <p:sp>
        <p:nvSpPr>
          <p:cNvPr id="6" name="CasellaDiTesto 5">
            <a:extLst>
              <a:ext uri="{FF2B5EF4-FFF2-40B4-BE49-F238E27FC236}">
                <a16:creationId xmlns:a16="http://schemas.microsoft.com/office/drawing/2014/main" id="{E4EBC5B4-4CF0-486A-824A-331F6CED2C52}"/>
              </a:ext>
            </a:extLst>
          </p:cNvPr>
          <p:cNvSpPr txBox="1"/>
          <p:nvPr/>
        </p:nvSpPr>
        <p:spPr>
          <a:xfrm>
            <a:off x="1076945" y="3408645"/>
            <a:ext cx="9296049" cy="999504"/>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marL="0" indent="0">
              <a:lnSpc>
                <a:spcPct val="110000"/>
              </a:lnSpc>
              <a:spcBef>
                <a:spcPts val="0"/>
              </a:spcBef>
              <a:buNone/>
            </a:pPr>
            <a:r>
              <a:rPr lang="en-US" dirty="0">
                <a:latin typeface="Courier New" panose="02070309020205020404" pitchFamily="49" charset="0"/>
                <a:cs typeface="Courier New" panose="02070309020205020404" pitchFamily="49" charset="0"/>
              </a:rPr>
              <a:t>def </a:t>
            </a:r>
            <a:r>
              <a:rPr lang="en-US" dirty="0" err="1">
                <a:latin typeface="Courier New" panose="02070309020205020404" pitchFamily="49" charset="0"/>
                <a:cs typeface="Courier New" panose="02070309020205020404" pitchFamily="49" charset="0"/>
              </a:rPr>
              <a:t>quadrato</a:t>
            </a:r>
            <a:r>
              <a:rPr lang="en-US" dirty="0">
                <a:latin typeface="Courier New" panose="02070309020205020404" pitchFamily="49" charset="0"/>
                <a:cs typeface="Courier New" panose="02070309020205020404" pitchFamily="49" charset="0"/>
              </a:rPr>
              <a:t>(X):</a:t>
            </a:r>
          </a:p>
          <a:p>
            <a:pPr marL="0" indent="0">
              <a:lnSpc>
                <a:spcPct val="110000"/>
              </a:lnSpc>
              <a:spcBef>
                <a:spcPts val="0"/>
              </a:spcBef>
              <a:buNone/>
            </a:pP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restituisce</a:t>
            </a:r>
            <a:r>
              <a:rPr lang="en-US" dirty="0">
                <a:latin typeface="Courier New" panose="02070309020205020404" pitchFamily="49" charset="0"/>
                <a:cs typeface="Courier New" panose="02070309020205020404" pitchFamily="49" charset="0"/>
              </a:rPr>
              <a:t> il </a:t>
            </a:r>
            <a:r>
              <a:rPr lang="en-US" dirty="0" err="1">
                <a:latin typeface="Courier New" panose="02070309020205020404" pitchFamily="49" charset="0"/>
                <a:cs typeface="Courier New" panose="02070309020205020404" pitchFamily="49" charset="0"/>
              </a:rPr>
              <a:t>quadrato</a:t>
            </a:r>
            <a:r>
              <a:rPr lang="en-US" dirty="0">
                <a:latin typeface="Courier New" panose="02070309020205020404" pitchFamily="49" charset="0"/>
                <a:cs typeface="Courier New" panose="02070309020205020404" pitchFamily="49" charset="0"/>
              </a:rPr>
              <a:t> di un </a:t>
            </a:r>
            <a:r>
              <a:rPr lang="en-US" dirty="0" err="1">
                <a:latin typeface="Courier New" panose="02070309020205020404" pitchFamily="49" charset="0"/>
                <a:cs typeface="Courier New" panose="02070309020205020404" pitchFamily="49" charset="0"/>
              </a:rPr>
              <a:t>numero</a:t>
            </a:r>
            <a:r>
              <a:rPr lang="en-US" dirty="0">
                <a:latin typeface="Courier New" panose="02070309020205020404" pitchFamily="49" charset="0"/>
                <a:cs typeface="Courier New" panose="02070309020205020404" pitchFamily="49" charset="0"/>
              </a:rPr>
              <a:t> ''' </a:t>
            </a:r>
          </a:p>
          <a:p>
            <a:pPr marL="0" indent="0">
              <a:lnSpc>
                <a:spcPct val="110000"/>
              </a:lnSpc>
              <a:spcBef>
                <a:spcPts val="0"/>
              </a:spcBef>
              <a:buNone/>
            </a:pPr>
            <a:r>
              <a:rPr lang="en-US" sz="1800" dirty="0">
                <a:latin typeface="Courier New" panose="02070309020205020404" pitchFamily="49" charset="0"/>
                <a:cs typeface="Courier New" panose="02070309020205020404" pitchFamily="49" charset="0"/>
              </a:rPr>
              <a:t>   return X*</a:t>
            </a:r>
            <a:r>
              <a:rPr lang="en-US" dirty="0">
                <a:latin typeface="Courier New" panose="02070309020205020404" pitchFamily="49" charset="0"/>
                <a:cs typeface="Courier New" panose="02070309020205020404" pitchFamily="49" charset="0"/>
              </a:rPr>
              <a:t>X</a:t>
            </a:r>
            <a:endParaRPr lang="en-US" sz="1800" dirty="0">
              <a:latin typeface="Courier New" panose="02070309020205020404" pitchFamily="49" charset="0"/>
              <a:cs typeface="Courier New" panose="02070309020205020404" pitchFamily="49" charset="0"/>
            </a:endParaRPr>
          </a:p>
        </p:txBody>
      </p:sp>
      <p:sp>
        <p:nvSpPr>
          <p:cNvPr id="7" name="CasellaDiTesto 6">
            <a:extLst>
              <a:ext uri="{FF2B5EF4-FFF2-40B4-BE49-F238E27FC236}">
                <a16:creationId xmlns:a16="http://schemas.microsoft.com/office/drawing/2014/main" id="{C7233AFA-76D4-4A9C-8949-3C693B9F8178}"/>
              </a:ext>
            </a:extLst>
          </p:cNvPr>
          <p:cNvSpPr txBox="1"/>
          <p:nvPr/>
        </p:nvSpPr>
        <p:spPr>
          <a:xfrm>
            <a:off x="1076945" y="5600108"/>
            <a:ext cx="9296049" cy="694806"/>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marL="0" indent="0">
              <a:lnSpc>
                <a:spcPct val="110000"/>
              </a:lnSpc>
              <a:spcBef>
                <a:spcPts val="0"/>
              </a:spcBef>
              <a:buNone/>
            </a:pPr>
            <a:r>
              <a:rPr lang="en-US" sz="1800" dirty="0">
                <a:latin typeface="Courier New" panose="02070309020205020404" pitchFamily="49" charset="0"/>
                <a:cs typeface="Courier New" panose="02070309020205020404" pitchFamily="49" charset="0"/>
              </a:rPr>
              <a:t>N = int(input())</a:t>
            </a:r>
          </a:p>
          <a:p>
            <a:pPr marL="0" indent="0">
              <a:lnSpc>
                <a:spcPct val="110000"/>
              </a:lnSpc>
              <a:spcBef>
                <a:spcPts val="0"/>
              </a:spcBef>
              <a:buNone/>
            </a:pPr>
            <a:r>
              <a:rPr lang="en-US" dirty="0">
                <a:latin typeface="Courier New" panose="02070309020205020404" pitchFamily="49" charset="0"/>
                <a:cs typeface="Courier New" panose="02070309020205020404" pitchFamily="49" charset="0"/>
              </a:rPr>
              <a:t>N2 = </a:t>
            </a:r>
            <a:r>
              <a:rPr lang="en-US" dirty="0" err="1">
                <a:latin typeface="Courier New" panose="02070309020205020404" pitchFamily="49" charset="0"/>
                <a:cs typeface="Courier New" panose="02070309020205020404" pitchFamily="49" charset="0"/>
              </a:rPr>
              <a:t>cubo</a:t>
            </a:r>
            <a:r>
              <a:rPr lang="en-US" dirty="0">
                <a:latin typeface="Courier New" panose="02070309020205020404" pitchFamily="49" charset="0"/>
                <a:cs typeface="Courier New" panose="02070309020205020404" pitchFamily="49" charset="0"/>
              </a:rPr>
              <a:t>(N)</a:t>
            </a:r>
            <a:endParaRPr lang="en-US" sz="1800" dirty="0">
              <a:latin typeface="Courier New" panose="02070309020205020404" pitchFamily="49" charset="0"/>
              <a:cs typeface="Courier New" panose="02070309020205020404" pitchFamily="49" charset="0"/>
            </a:endParaRPr>
          </a:p>
        </p:txBody>
      </p:sp>
      <p:sp>
        <p:nvSpPr>
          <p:cNvPr id="11" name="CasellaDiTesto 10">
            <a:extLst>
              <a:ext uri="{FF2B5EF4-FFF2-40B4-BE49-F238E27FC236}">
                <a16:creationId xmlns:a16="http://schemas.microsoft.com/office/drawing/2014/main" id="{8C50BB59-0CE5-4562-925D-556BB8E61FDD}"/>
              </a:ext>
            </a:extLst>
          </p:cNvPr>
          <p:cNvSpPr txBox="1"/>
          <p:nvPr/>
        </p:nvSpPr>
        <p:spPr>
          <a:xfrm>
            <a:off x="1074142" y="4505668"/>
            <a:ext cx="9296049" cy="999504"/>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nSpc>
                <a:spcPct val="110000"/>
              </a:lnSpc>
            </a:pPr>
            <a:r>
              <a:rPr lang="it-IT" dirty="0" err="1">
                <a:latin typeface="Courier New" panose="02070309020205020404" pitchFamily="49" charset="0"/>
                <a:cs typeface="Courier New" panose="02070309020205020404" pitchFamily="49" charset="0"/>
              </a:rPr>
              <a:t>def</a:t>
            </a:r>
            <a:r>
              <a:rPr lang="it-IT" dirty="0">
                <a:latin typeface="Courier New" panose="02070309020205020404" pitchFamily="49" charset="0"/>
                <a:cs typeface="Courier New" panose="02070309020205020404" pitchFamily="49" charset="0"/>
              </a:rPr>
              <a:t> cubo(X):</a:t>
            </a:r>
          </a:p>
          <a:p>
            <a:pPr>
              <a:lnSpc>
                <a:spcPct val="110000"/>
              </a:lnSpc>
            </a:pPr>
            <a:r>
              <a:rPr lang="it-IT" dirty="0">
                <a:latin typeface="Courier New" panose="02070309020205020404" pitchFamily="49" charset="0"/>
                <a:cs typeface="Courier New" panose="02070309020205020404" pitchFamily="49" charset="0"/>
              </a:rPr>
              <a:t>   ''' restituisce il cubo di un numero ''' </a:t>
            </a:r>
          </a:p>
          <a:p>
            <a:pPr>
              <a:lnSpc>
                <a:spcPct val="110000"/>
              </a:lnSpc>
            </a:pPr>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return</a:t>
            </a:r>
            <a:r>
              <a:rPr lang="it-IT" dirty="0">
                <a:latin typeface="Courier New" panose="02070309020205020404" pitchFamily="49" charset="0"/>
                <a:cs typeface="Courier New" panose="02070309020205020404" pitchFamily="49" charset="0"/>
              </a:rPr>
              <a:t> quadrato(X)*X</a:t>
            </a:r>
          </a:p>
        </p:txBody>
      </p:sp>
      <p:sp>
        <p:nvSpPr>
          <p:cNvPr id="12" name="Fumetto: rettangolo con angoli arrotondati 11">
            <a:extLst>
              <a:ext uri="{FF2B5EF4-FFF2-40B4-BE49-F238E27FC236}">
                <a16:creationId xmlns:a16="http://schemas.microsoft.com/office/drawing/2014/main" id="{F91E75E0-4F6A-4AD2-988C-E2EDE69C7983}"/>
              </a:ext>
            </a:extLst>
          </p:cNvPr>
          <p:cNvSpPr/>
          <p:nvPr/>
        </p:nvSpPr>
        <p:spPr>
          <a:xfrm>
            <a:off x="8728745" y="4798503"/>
            <a:ext cx="2520892" cy="952150"/>
          </a:xfrm>
          <a:prstGeom prst="wedgeRoundRectCallout">
            <a:avLst>
              <a:gd name="adj1" fmla="val -91844"/>
              <a:gd name="adj2" fmla="val -3356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La funzione cubo invoca la funzione quadrato</a:t>
            </a:r>
          </a:p>
        </p:txBody>
      </p:sp>
    </p:spTree>
    <p:extLst>
      <p:ext uri="{BB962C8B-B14F-4D97-AF65-F5344CB8AC3E}">
        <p14:creationId xmlns:p14="http://schemas.microsoft.com/office/powerpoint/2010/main" val="1792488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1" grpId="0" animBg="1"/>
      <p:bldP spid="12" grpId="0" animBg="1"/>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88C86CB-B195-49D3-B2FD-FFFFAE297FC4}"/>
              </a:ext>
            </a:extLst>
          </p:cNvPr>
          <p:cNvSpPr>
            <a:spLocks noGrp="1"/>
          </p:cNvSpPr>
          <p:nvPr>
            <p:ph type="title"/>
          </p:nvPr>
        </p:nvSpPr>
        <p:spPr/>
        <p:txBody>
          <a:bodyPr/>
          <a:lstStyle/>
          <a:p>
            <a:r>
              <a:rPr lang="it-IT" dirty="0"/>
              <a:t>Funzioni nei programmi</a:t>
            </a:r>
          </a:p>
        </p:txBody>
      </p:sp>
      <p:sp>
        <p:nvSpPr>
          <p:cNvPr id="3" name="Segnaposto contenuto 2">
            <a:extLst>
              <a:ext uri="{FF2B5EF4-FFF2-40B4-BE49-F238E27FC236}">
                <a16:creationId xmlns:a16="http://schemas.microsoft.com/office/drawing/2014/main" id="{E98BA93C-1DFB-4A54-9139-802FABC38BBB}"/>
              </a:ext>
            </a:extLst>
          </p:cNvPr>
          <p:cNvSpPr>
            <a:spLocks noGrp="1"/>
          </p:cNvSpPr>
          <p:nvPr>
            <p:ph idx="1"/>
          </p:nvPr>
        </p:nvSpPr>
        <p:spPr>
          <a:xfrm>
            <a:off x="838200" y="1405156"/>
            <a:ext cx="10515600" cy="4771807"/>
          </a:xfrm>
        </p:spPr>
        <p:txBody>
          <a:bodyPr/>
          <a:lstStyle/>
          <a:p>
            <a:r>
              <a:rPr lang="it-IT" dirty="0"/>
              <a:t>Un programma può utilizzare una o più funzioni</a:t>
            </a:r>
          </a:p>
          <a:p>
            <a:r>
              <a:rPr lang="it-IT" dirty="0"/>
              <a:t>L’invocazione di una funzione deve avvenire dopo che la funzione è stata definita</a:t>
            </a:r>
          </a:p>
          <a:p>
            <a:r>
              <a:rPr lang="it-IT" dirty="0"/>
              <a:t>All’interno di una funzione può essere invocata un’altra funzione</a:t>
            </a:r>
          </a:p>
          <a:p>
            <a:pPr lvl="1"/>
            <a:endParaRPr lang="it-IT" dirty="0"/>
          </a:p>
        </p:txBody>
      </p:sp>
      <p:sp>
        <p:nvSpPr>
          <p:cNvPr id="6" name="CasellaDiTesto 5">
            <a:extLst>
              <a:ext uri="{FF2B5EF4-FFF2-40B4-BE49-F238E27FC236}">
                <a16:creationId xmlns:a16="http://schemas.microsoft.com/office/drawing/2014/main" id="{E4EBC5B4-4CF0-486A-824A-331F6CED2C52}"/>
              </a:ext>
            </a:extLst>
          </p:cNvPr>
          <p:cNvSpPr txBox="1"/>
          <p:nvPr/>
        </p:nvSpPr>
        <p:spPr>
          <a:xfrm>
            <a:off x="1076945" y="4499199"/>
            <a:ext cx="9296049" cy="999504"/>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marL="0" indent="0">
              <a:lnSpc>
                <a:spcPct val="110000"/>
              </a:lnSpc>
              <a:spcBef>
                <a:spcPts val="0"/>
              </a:spcBef>
              <a:buNone/>
            </a:pPr>
            <a:r>
              <a:rPr lang="en-US" dirty="0">
                <a:latin typeface="Courier New" panose="02070309020205020404" pitchFamily="49" charset="0"/>
                <a:cs typeface="Courier New" panose="02070309020205020404" pitchFamily="49" charset="0"/>
              </a:rPr>
              <a:t>def </a:t>
            </a:r>
            <a:r>
              <a:rPr lang="en-US" dirty="0" err="1">
                <a:latin typeface="Courier New" panose="02070309020205020404" pitchFamily="49" charset="0"/>
                <a:cs typeface="Courier New" panose="02070309020205020404" pitchFamily="49" charset="0"/>
              </a:rPr>
              <a:t>quadrato</a:t>
            </a:r>
            <a:r>
              <a:rPr lang="en-US" dirty="0">
                <a:latin typeface="Courier New" panose="02070309020205020404" pitchFamily="49" charset="0"/>
                <a:cs typeface="Courier New" panose="02070309020205020404" pitchFamily="49" charset="0"/>
              </a:rPr>
              <a:t>(X):</a:t>
            </a:r>
          </a:p>
          <a:p>
            <a:pPr marL="0" indent="0">
              <a:lnSpc>
                <a:spcPct val="110000"/>
              </a:lnSpc>
              <a:spcBef>
                <a:spcPts val="0"/>
              </a:spcBef>
              <a:buNone/>
            </a:pP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restituisce</a:t>
            </a:r>
            <a:r>
              <a:rPr lang="en-US" dirty="0">
                <a:latin typeface="Courier New" panose="02070309020205020404" pitchFamily="49" charset="0"/>
                <a:cs typeface="Courier New" panose="02070309020205020404" pitchFamily="49" charset="0"/>
              </a:rPr>
              <a:t> il </a:t>
            </a:r>
            <a:r>
              <a:rPr lang="en-US" dirty="0" err="1">
                <a:latin typeface="Courier New" panose="02070309020205020404" pitchFamily="49" charset="0"/>
                <a:cs typeface="Courier New" panose="02070309020205020404" pitchFamily="49" charset="0"/>
              </a:rPr>
              <a:t>quadrato</a:t>
            </a:r>
            <a:r>
              <a:rPr lang="en-US" dirty="0">
                <a:latin typeface="Courier New" panose="02070309020205020404" pitchFamily="49" charset="0"/>
                <a:cs typeface="Courier New" panose="02070309020205020404" pitchFamily="49" charset="0"/>
              </a:rPr>
              <a:t> di un </a:t>
            </a:r>
            <a:r>
              <a:rPr lang="en-US" dirty="0" err="1">
                <a:latin typeface="Courier New" panose="02070309020205020404" pitchFamily="49" charset="0"/>
                <a:cs typeface="Courier New" panose="02070309020205020404" pitchFamily="49" charset="0"/>
              </a:rPr>
              <a:t>numero</a:t>
            </a:r>
            <a:r>
              <a:rPr lang="en-US" dirty="0">
                <a:latin typeface="Courier New" panose="02070309020205020404" pitchFamily="49" charset="0"/>
                <a:cs typeface="Courier New" panose="02070309020205020404" pitchFamily="49" charset="0"/>
              </a:rPr>
              <a:t> ''' </a:t>
            </a:r>
          </a:p>
          <a:p>
            <a:pPr marL="0" indent="0">
              <a:lnSpc>
                <a:spcPct val="110000"/>
              </a:lnSpc>
              <a:spcBef>
                <a:spcPts val="0"/>
              </a:spcBef>
              <a:buNone/>
            </a:pPr>
            <a:r>
              <a:rPr lang="en-US" sz="1800" dirty="0">
                <a:latin typeface="Courier New" panose="02070309020205020404" pitchFamily="49" charset="0"/>
                <a:cs typeface="Courier New" panose="02070309020205020404" pitchFamily="49" charset="0"/>
              </a:rPr>
              <a:t>   return X*</a:t>
            </a:r>
            <a:r>
              <a:rPr lang="en-US" dirty="0">
                <a:latin typeface="Courier New" panose="02070309020205020404" pitchFamily="49" charset="0"/>
                <a:cs typeface="Courier New" panose="02070309020205020404" pitchFamily="49" charset="0"/>
              </a:rPr>
              <a:t>X</a:t>
            </a:r>
            <a:endParaRPr lang="en-US" sz="1800" dirty="0">
              <a:latin typeface="Courier New" panose="02070309020205020404" pitchFamily="49" charset="0"/>
              <a:cs typeface="Courier New" panose="02070309020205020404" pitchFamily="49" charset="0"/>
            </a:endParaRPr>
          </a:p>
        </p:txBody>
      </p:sp>
      <p:sp>
        <p:nvSpPr>
          <p:cNvPr id="7" name="CasellaDiTesto 6">
            <a:extLst>
              <a:ext uri="{FF2B5EF4-FFF2-40B4-BE49-F238E27FC236}">
                <a16:creationId xmlns:a16="http://schemas.microsoft.com/office/drawing/2014/main" id="{C7233AFA-76D4-4A9C-8949-3C693B9F8178}"/>
              </a:ext>
            </a:extLst>
          </p:cNvPr>
          <p:cNvSpPr txBox="1"/>
          <p:nvPr/>
        </p:nvSpPr>
        <p:spPr>
          <a:xfrm>
            <a:off x="1076945" y="5600108"/>
            <a:ext cx="9296049" cy="694806"/>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marL="0" indent="0">
              <a:lnSpc>
                <a:spcPct val="110000"/>
              </a:lnSpc>
              <a:spcBef>
                <a:spcPts val="0"/>
              </a:spcBef>
              <a:buNone/>
            </a:pPr>
            <a:r>
              <a:rPr lang="en-US" sz="1800" dirty="0">
                <a:latin typeface="Courier New" panose="02070309020205020404" pitchFamily="49" charset="0"/>
                <a:cs typeface="Courier New" panose="02070309020205020404" pitchFamily="49" charset="0"/>
              </a:rPr>
              <a:t>N = int(input())</a:t>
            </a:r>
          </a:p>
          <a:p>
            <a:pPr marL="0" indent="0">
              <a:lnSpc>
                <a:spcPct val="110000"/>
              </a:lnSpc>
              <a:spcBef>
                <a:spcPts val="0"/>
              </a:spcBef>
              <a:buNone/>
            </a:pPr>
            <a:r>
              <a:rPr lang="en-US" dirty="0">
                <a:latin typeface="Courier New" panose="02070309020205020404" pitchFamily="49" charset="0"/>
                <a:cs typeface="Courier New" panose="02070309020205020404" pitchFamily="49" charset="0"/>
              </a:rPr>
              <a:t>N2 = </a:t>
            </a:r>
            <a:r>
              <a:rPr lang="en-US" dirty="0" err="1">
                <a:latin typeface="Courier New" panose="02070309020205020404" pitchFamily="49" charset="0"/>
                <a:cs typeface="Courier New" panose="02070309020205020404" pitchFamily="49" charset="0"/>
              </a:rPr>
              <a:t>cubo</a:t>
            </a:r>
            <a:r>
              <a:rPr lang="en-US" dirty="0">
                <a:latin typeface="Courier New" panose="02070309020205020404" pitchFamily="49" charset="0"/>
                <a:cs typeface="Courier New" panose="02070309020205020404" pitchFamily="49" charset="0"/>
              </a:rPr>
              <a:t>(N)</a:t>
            </a:r>
            <a:endParaRPr lang="en-US" sz="1800" dirty="0">
              <a:latin typeface="Courier New" panose="02070309020205020404" pitchFamily="49" charset="0"/>
              <a:cs typeface="Courier New" panose="02070309020205020404" pitchFamily="49" charset="0"/>
            </a:endParaRPr>
          </a:p>
        </p:txBody>
      </p:sp>
      <p:sp>
        <p:nvSpPr>
          <p:cNvPr id="11" name="CasellaDiTesto 10">
            <a:extLst>
              <a:ext uri="{FF2B5EF4-FFF2-40B4-BE49-F238E27FC236}">
                <a16:creationId xmlns:a16="http://schemas.microsoft.com/office/drawing/2014/main" id="{8C50BB59-0CE5-4562-925D-556BB8E61FDD}"/>
              </a:ext>
            </a:extLst>
          </p:cNvPr>
          <p:cNvSpPr txBox="1"/>
          <p:nvPr/>
        </p:nvSpPr>
        <p:spPr>
          <a:xfrm>
            <a:off x="1076945" y="3427675"/>
            <a:ext cx="9296049" cy="999504"/>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nSpc>
                <a:spcPct val="110000"/>
              </a:lnSpc>
            </a:pPr>
            <a:r>
              <a:rPr lang="it-IT" dirty="0" err="1">
                <a:latin typeface="Courier New" panose="02070309020205020404" pitchFamily="49" charset="0"/>
                <a:cs typeface="Courier New" panose="02070309020205020404" pitchFamily="49" charset="0"/>
              </a:rPr>
              <a:t>def</a:t>
            </a:r>
            <a:r>
              <a:rPr lang="it-IT" dirty="0">
                <a:latin typeface="Courier New" panose="02070309020205020404" pitchFamily="49" charset="0"/>
                <a:cs typeface="Courier New" panose="02070309020205020404" pitchFamily="49" charset="0"/>
              </a:rPr>
              <a:t> cubo(X):</a:t>
            </a:r>
          </a:p>
          <a:p>
            <a:pPr>
              <a:lnSpc>
                <a:spcPct val="110000"/>
              </a:lnSpc>
            </a:pPr>
            <a:r>
              <a:rPr lang="it-IT" dirty="0">
                <a:latin typeface="Courier New" panose="02070309020205020404" pitchFamily="49" charset="0"/>
                <a:cs typeface="Courier New" panose="02070309020205020404" pitchFamily="49" charset="0"/>
              </a:rPr>
              <a:t>   ''' restituisce il cubo di un numero ''' </a:t>
            </a:r>
          </a:p>
          <a:p>
            <a:pPr>
              <a:lnSpc>
                <a:spcPct val="110000"/>
              </a:lnSpc>
            </a:pPr>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return</a:t>
            </a:r>
            <a:r>
              <a:rPr lang="it-IT" dirty="0">
                <a:latin typeface="Courier New" panose="02070309020205020404" pitchFamily="49" charset="0"/>
                <a:cs typeface="Courier New" panose="02070309020205020404" pitchFamily="49" charset="0"/>
              </a:rPr>
              <a:t> quadrato(X)*X</a:t>
            </a:r>
          </a:p>
        </p:txBody>
      </p:sp>
      <p:sp>
        <p:nvSpPr>
          <p:cNvPr id="4" name="Rettangolo con angoli arrotondati 3">
            <a:extLst>
              <a:ext uri="{FF2B5EF4-FFF2-40B4-BE49-F238E27FC236}">
                <a16:creationId xmlns:a16="http://schemas.microsoft.com/office/drawing/2014/main" id="{94B19B1E-A5D5-48F7-94DC-4941D5151F74}"/>
              </a:ext>
            </a:extLst>
          </p:cNvPr>
          <p:cNvSpPr/>
          <p:nvPr/>
        </p:nvSpPr>
        <p:spPr>
          <a:xfrm>
            <a:off x="8829413" y="4278385"/>
            <a:ext cx="2843868" cy="11744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Non è importante l’ordine in cui vengono scritte le funzioni</a:t>
            </a:r>
          </a:p>
        </p:txBody>
      </p:sp>
    </p:spTree>
    <p:extLst>
      <p:ext uri="{BB962C8B-B14F-4D97-AF65-F5344CB8AC3E}">
        <p14:creationId xmlns:p14="http://schemas.microsoft.com/office/powerpoint/2010/main" val="3498520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1" grpId="0" animBg="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ABFFF2-3AF5-490F-8FD0-FB09B8A81F45}"/>
              </a:ext>
            </a:extLst>
          </p:cNvPr>
          <p:cNvSpPr>
            <a:spLocks noGrp="1"/>
          </p:cNvSpPr>
          <p:nvPr>
            <p:ph type="title"/>
          </p:nvPr>
        </p:nvSpPr>
        <p:spPr/>
        <p:txBody>
          <a:bodyPr/>
          <a:lstStyle/>
          <a:p>
            <a:r>
              <a:rPr lang="it-IT" dirty="0"/>
              <a:t>La funzione </a:t>
            </a:r>
            <a:r>
              <a:rPr lang="it-IT" dirty="0" err="1"/>
              <a:t>main</a:t>
            </a:r>
            <a:endParaRPr lang="it-IT" dirty="0"/>
          </a:p>
        </p:txBody>
      </p:sp>
      <p:sp>
        <p:nvSpPr>
          <p:cNvPr id="3" name="Segnaposto contenuto 2">
            <a:extLst>
              <a:ext uri="{FF2B5EF4-FFF2-40B4-BE49-F238E27FC236}">
                <a16:creationId xmlns:a16="http://schemas.microsoft.com/office/drawing/2014/main" id="{65EB1D08-2EE5-45DF-AA26-660191865D87}"/>
              </a:ext>
            </a:extLst>
          </p:cNvPr>
          <p:cNvSpPr>
            <a:spLocks noGrp="1"/>
          </p:cNvSpPr>
          <p:nvPr>
            <p:ph idx="1"/>
          </p:nvPr>
        </p:nvSpPr>
        <p:spPr>
          <a:xfrm>
            <a:off x="838200" y="1359297"/>
            <a:ext cx="10515600" cy="4817666"/>
          </a:xfrm>
        </p:spPr>
        <p:txBody>
          <a:bodyPr>
            <a:normAutofit/>
          </a:bodyPr>
          <a:lstStyle/>
          <a:p>
            <a:r>
              <a:rPr lang="it-IT" sz="2400" dirty="0"/>
              <a:t>Quando si scrivono programmi con funzioni, è utile che tutte le istruzioni siano contenute all’interno di funzioni</a:t>
            </a:r>
          </a:p>
          <a:p>
            <a:r>
              <a:rPr lang="it-IT" sz="2400" dirty="0"/>
              <a:t>Una di queste funzioni sarà il punto di partenza dell’esecuzione</a:t>
            </a:r>
          </a:p>
          <a:p>
            <a:pPr lvl="1"/>
            <a:r>
              <a:rPr lang="it-IT" sz="2000" dirty="0"/>
              <a:t>Per uniformità con altri linguaggi questa funzione può essere chiamata </a:t>
            </a:r>
            <a:r>
              <a:rPr lang="it-IT" sz="2000" dirty="0" err="1">
                <a:solidFill>
                  <a:srgbClr val="C9493F"/>
                </a:solidFill>
                <a:latin typeface="Courier New" panose="02070309020205020404" pitchFamily="49" charset="0"/>
                <a:cs typeface="Courier New" panose="02070309020205020404" pitchFamily="49" charset="0"/>
              </a:rPr>
              <a:t>main</a:t>
            </a:r>
            <a:endParaRPr lang="it-IT" sz="2000" dirty="0">
              <a:solidFill>
                <a:srgbClr val="C9493F"/>
              </a:solidFill>
              <a:latin typeface="Courier New" panose="02070309020205020404" pitchFamily="49" charset="0"/>
              <a:cs typeface="Courier New" panose="02070309020205020404" pitchFamily="49" charset="0"/>
            </a:endParaRPr>
          </a:p>
        </p:txBody>
      </p:sp>
      <p:sp>
        <p:nvSpPr>
          <p:cNvPr id="7" name="CasellaDiTesto 6">
            <a:extLst>
              <a:ext uri="{FF2B5EF4-FFF2-40B4-BE49-F238E27FC236}">
                <a16:creationId xmlns:a16="http://schemas.microsoft.com/office/drawing/2014/main" id="{9209ECDA-47B2-43AF-BB40-C0843A686EFC}"/>
              </a:ext>
            </a:extLst>
          </p:cNvPr>
          <p:cNvSpPr txBox="1"/>
          <p:nvPr/>
        </p:nvSpPr>
        <p:spPr>
          <a:xfrm>
            <a:off x="976276" y="5090618"/>
            <a:ext cx="9296049" cy="999504"/>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marL="0" indent="0">
              <a:lnSpc>
                <a:spcPct val="110000"/>
              </a:lnSpc>
              <a:spcBef>
                <a:spcPts val="0"/>
              </a:spcBef>
              <a:buNone/>
            </a:pPr>
            <a:r>
              <a:rPr lang="en-US" dirty="0">
                <a:latin typeface="Courier New" panose="02070309020205020404" pitchFamily="49" charset="0"/>
                <a:cs typeface="Courier New" panose="02070309020205020404" pitchFamily="49" charset="0"/>
              </a:rPr>
              <a:t>def </a:t>
            </a:r>
            <a:r>
              <a:rPr lang="en-US" dirty="0" err="1">
                <a:latin typeface="Courier New" panose="02070309020205020404" pitchFamily="49" charset="0"/>
                <a:cs typeface="Courier New" panose="02070309020205020404" pitchFamily="49" charset="0"/>
              </a:rPr>
              <a:t>quadrato</a:t>
            </a:r>
            <a:r>
              <a:rPr lang="en-US" dirty="0">
                <a:latin typeface="Courier New" panose="02070309020205020404" pitchFamily="49" charset="0"/>
                <a:cs typeface="Courier New" panose="02070309020205020404" pitchFamily="49" charset="0"/>
              </a:rPr>
              <a:t>(X):</a:t>
            </a:r>
          </a:p>
          <a:p>
            <a:pPr marL="0" indent="0">
              <a:lnSpc>
                <a:spcPct val="110000"/>
              </a:lnSpc>
              <a:spcBef>
                <a:spcPts val="0"/>
              </a:spcBef>
              <a:buNone/>
            </a:pP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restituisce</a:t>
            </a:r>
            <a:r>
              <a:rPr lang="en-US" dirty="0">
                <a:latin typeface="Courier New" panose="02070309020205020404" pitchFamily="49" charset="0"/>
                <a:cs typeface="Courier New" panose="02070309020205020404" pitchFamily="49" charset="0"/>
              </a:rPr>
              <a:t> il </a:t>
            </a:r>
            <a:r>
              <a:rPr lang="en-US" dirty="0" err="1">
                <a:latin typeface="Courier New" panose="02070309020205020404" pitchFamily="49" charset="0"/>
                <a:cs typeface="Courier New" panose="02070309020205020404" pitchFamily="49" charset="0"/>
              </a:rPr>
              <a:t>quadrato</a:t>
            </a:r>
            <a:r>
              <a:rPr lang="en-US" dirty="0">
                <a:latin typeface="Courier New" panose="02070309020205020404" pitchFamily="49" charset="0"/>
                <a:cs typeface="Courier New" panose="02070309020205020404" pitchFamily="49" charset="0"/>
              </a:rPr>
              <a:t> di un </a:t>
            </a:r>
            <a:r>
              <a:rPr lang="en-US" dirty="0" err="1">
                <a:latin typeface="Courier New" panose="02070309020205020404" pitchFamily="49" charset="0"/>
                <a:cs typeface="Courier New" panose="02070309020205020404" pitchFamily="49" charset="0"/>
              </a:rPr>
              <a:t>numero</a:t>
            </a:r>
            <a:r>
              <a:rPr lang="en-US" dirty="0">
                <a:latin typeface="Courier New" panose="02070309020205020404" pitchFamily="49" charset="0"/>
                <a:cs typeface="Courier New" panose="02070309020205020404" pitchFamily="49" charset="0"/>
              </a:rPr>
              <a:t> ''' </a:t>
            </a:r>
          </a:p>
          <a:p>
            <a:pPr marL="0" indent="0">
              <a:lnSpc>
                <a:spcPct val="110000"/>
              </a:lnSpc>
              <a:spcBef>
                <a:spcPts val="0"/>
              </a:spcBef>
              <a:buNone/>
            </a:pPr>
            <a:r>
              <a:rPr lang="en-US" sz="1800" dirty="0">
                <a:latin typeface="Courier New" panose="02070309020205020404" pitchFamily="49" charset="0"/>
                <a:cs typeface="Courier New" panose="02070309020205020404" pitchFamily="49" charset="0"/>
              </a:rPr>
              <a:t>   return X*</a:t>
            </a:r>
            <a:r>
              <a:rPr lang="en-US" dirty="0">
                <a:latin typeface="Courier New" panose="02070309020205020404" pitchFamily="49" charset="0"/>
                <a:cs typeface="Courier New" panose="02070309020205020404" pitchFamily="49" charset="0"/>
              </a:rPr>
              <a:t>X</a:t>
            </a:r>
            <a:endParaRPr lang="en-US" sz="1800" dirty="0">
              <a:latin typeface="Courier New" panose="02070309020205020404" pitchFamily="49" charset="0"/>
              <a:cs typeface="Courier New" panose="02070309020205020404" pitchFamily="49" charset="0"/>
            </a:endParaRPr>
          </a:p>
        </p:txBody>
      </p:sp>
      <p:sp>
        <p:nvSpPr>
          <p:cNvPr id="8" name="CasellaDiTesto 7">
            <a:extLst>
              <a:ext uri="{FF2B5EF4-FFF2-40B4-BE49-F238E27FC236}">
                <a16:creationId xmlns:a16="http://schemas.microsoft.com/office/drawing/2014/main" id="{29DE9DE7-EE47-4C79-BEB3-BB9B0166DE16}"/>
              </a:ext>
            </a:extLst>
          </p:cNvPr>
          <p:cNvSpPr txBox="1"/>
          <p:nvPr/>
        </p:nvSpPr>
        <p:spPr>
          <a:xfrm>
            <a:off x="976277" y="2894653"/>
            <a:ext cx="9296049" cy="999504"/>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marL="0" indent="0">
              <a:lnSpc>
                <a:spcPct val="110000"/>
              </a:lnSpc>
              <a:spcBef>
                <a:spcPts val="0"/>
              </a:spcBef>
              <a:buNone/>
            </a:pPr>
            <a:r>
              <a:rPr lang="en-US" dirty="0">
                <a:latin typeface="Courier New" panose="02070309020205020404" pitchFamily="49" charset="0"/>
                <a:cs typeface="Courier New" panose="02070309020205020404" pitchFamily="49" charset="0"/>
              </a:rPr>
              <a:t>d</a:t>
            </a:r>
            <a:r>
              <a:rPr lang="en-US" sz="1800" dirty="0">
                <a:latin typeface="Courier New" panose="02070309020205020404" pitchFamily="49" charset="0"/>
                <a:cs typeface="Courier New" panose="02070309020205020404" pitchFamily="49" charset="0"/>
              </a:rPr>
              <a:t>ef main():</a:t>
            </a:r>
          </a:p>
          <a:p>
            <a:pPr marL="0" indent="0">
              <a:lnSpc>
                <a:spcPct val="110000"/>
              </a:lnSpc>
              <a:spcBef>
                <a:spcPts val="0"/>
              </a:spcBef>
              <a:buNone/>
            </a:pPr>
            <a:r>
              <a:rPr lang="en-US"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N = int(input())</a:t>
            </a:r>
          </a:p>
          <a:p>
            <a:pPr marL="0" indent="0">
              <a:lnSpc>
                <a:spcPct val="110000"/>
              </a:lnSpc>
              <a:spcBef>
                <a:spcPts val="0"/>
              </a:spcBef>
              <a:buNone/>
            </a:pPr>
            <a:r>
              <a:rPr lang="en-US" dirty="0">
                <a:latin typeface="Courier New" panose="02070309020205020404" pitchFamily="49" charset="0"/>
                <a:cs typeface="Courier New" panose="02070309020205020404" pitchFamily="49" charset="0"/>
              </a:rPr>
              <a:t>   N2 = </a:t>
            </a:r>
            <a:r>
              <a:rPr lang="en-US" dirty="0" err="1">
                <a:latin typeface="Courier New" panose="02070309020205020404" pitchFamily="49" charset="0"/>
                <a:cs typeface="Courier New" panose="02070309020205020404" pitchFamily="49" charset="0"/>
              </a:rPr>
              <a:t>cubo</a:t>
            </a:r>
            <a:r>
              <a:rPr lang="en-US" dirty="0">
                <a:latin typeface="Courier New" panose="02070309020205020404" pitchFamily="49" charset="0"/>
                <a:cs typeface="Courier New" panose="02070309020205020404" pitchFamily="49" charset="0"/>
              </a:rPr>
              <a:t>(N)</a:t>
            </a:r>
            <a:endParaRPr lang="en-US" sz="1800" dirty="0">
              <a:latin typeface="Courier New" panose="02070309020205020404" pitchFamily="49" charset="0"/>
              <a:cs typeface="Courier New" panose="02070309020205020404" pitchFamily="49" charset="0"/>
            </a:endParaRPr>
          </a:p>
        </p:txBody>
      </p:sp>
      <p:sp>
        <p:nvSpPr>
          <p:cNvPr id="9" name="CasellaDiTesto 8">
            <a:extLst>
              <a:ext uri="{FF2B5EF4-FFF2-40B4-BE49-F238E27FC236}">
                <a16:creationId xmlns:a16="http://schemas.microsoft.com/office/drawing/2014/main" id="{7B6CC783-0C6A-4C22-813A-589C74384B9C}"/>
              </a:ext>
            </a:extLst>
          </p:cNvPr>
          <p:cNvSpPr txBox="1"/>
          <p:nvPr/>
        </p:nvSpPr>
        <p:spPr>
          <a:xfrm>
            <a:off x="980475" y="4006506"/>
            <a:ext cx="9296049" cy="999504"/>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nSpc>
                <a:spcPct val="110000"/>
              </a:lnSpc>
            </a:pPr>
            <a:r>
              <a:rPr lang="it-IT" dirty="0" err="1">
                <a:latin typeface="Courier New" panose="02070309020205020404" pitchFamily="49" charset="0"/>
                <a:cs typeface="Courier New" panose="02070309020205020404" pitchFamily="49" charset="0"/>
              </a:rPr>
              <a:t>def</a:t>
            </a:r>
            <a:r>
              <a:rPr lang="it-IT" dirty="0">
                <a:latin typeface="Courier New" panose="02070309020205020404" pitchFamily="49" charset="0"/>
                <a:cs typeface="Courier New" panose="02070309020205020404" pitchFamily="49" charset="0"/>
              </a:rPr>
              <a:t> cubo(X):</a:t>
            </a:r>
          </a:p>
          <a:p>
            <a:pPr>
              <a:lnSpc>
                <a:spcPct val="110000"/>
              </a:lnSpc>
            </a:pPr>
            <a:r>
              <a:rPr lang="it-IT" dirty="0">
                <a:latin typeface="Courier New" panose="02070309020205020404" pitchFamily="49" charset="0"/>
                <a:cs typeface="Courier New" panose="02070309020205020404" pitchFamily="49" charset="0"/>
              </a:rPr>
              <a:t>   ''' restituisce il cubo di un numero ''' </a:t>
            </a:r>
          </a:p>
          <a:p>
            <a:pPr>
              <a:lnSpc>
                <a:spcPct val="110000"/>
              </a:lnSpc>
            </a:pPr>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return</a:t>
            </a:r>
            <a:r>
              <a:rPr lang="it-IT" dirty="0">
                <a:latin typeface="Courier New" panose="02070309020205020404" pitchFamily="49" charset="0"/>
                <a:cs typeface="Courier New" panose="02070309020205020404" pitchFamily="49" charset="0"/>
              </a:rPr>
              <a:t> quadrato(X)*X</a:t>
            </a:r>
          </a:p>
        </p:txBody>
      </p:sp>
      <p:sp>
        <p:nvSpPr>
          <p:cNvPr id="10" name="CasellaDiTesto 9">
            <a:extLst>
              <a:ext uri="{FF2B5EF4-FFF2-40B4-BE49-F238E27FC236}">
                <a16:creationId xmlns:a16="http://schemas.microsoft.com/office/drawing/2014/main" id="{071B1576-F4D5-452E-A108-B7F88EB9282B}"/>
              </a:ext>
            </a:extLst>
          </p:cNvPr>
          <p:cNvSpPr txBox="1"/>
          <p:nvPr/>
        </p:nvSpPr>
        <p:spPr>
          <a:xfrm>
            <a:off x="976275" y="6167237"/>
            <a:ext cx="9296049" cy="390107"/>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marL="0" indent="0">
              <a:lnSpc>
                <a:spcPct val="110000"/>
              </a:lnSpc>
              <a:spcBef>
                <a:spcPts val="0"/>
              </a:spcBef>
              <a:buNone/>
            </a:pPr>
            <a:r>
              <a:rPr lang="en-US" sz="1800" dirty="0">
                <a:latin typeface="Courier New" panose="02070309020205020404" pitchFamily="49" charset="0"/>
                <a:cs typeface="Courier New" panose="02070309020205020404" pitchFamily="49" charset="0"/>
              </a:rPr>
              <a:t>main()</a:t>
            </a:r>
          </a:p>
        </p:txBody>
      </p:sp>
      <p:sp>
        <p:nvSpPr>
          <p:cNvPr id="11" name="Fumetto: rettangolo con angoli arrotondati 10">
            <a:extLst>
              <a:ext uri="{FF2B5EF4-FFF2-40B4-BE49-F238E27FC236}">
                <a16:creationId xmlns:a16="http://schemas.microsoft.com/office/drawing/2014/main" id="{D48D9879-2518-4D4D-803D-07ED2E8F7868}"/>
              </a:ext>
            </a:extLst>
          </p:cNvPr>
          <p:cNvSpPr/>
          <p:nvPr/>
        </p:nvSpPr>
        <p:spPr>
          <a:xfrm>
            <a:off x="8728745" y="5075334"/>
            <a:ext cx="2520892" cy="952150"/>
          </a:xfrm>
          <a:prstGeom prst="wedgeRoundRectCallout">
            <a:avLst>
              <a:gd name="adj1" fmla="val -174540"/>
              <a:gd name="adj2" fmla="val 9199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Il programma contiene solo l’invocazione della funzione </a:t>
            </a:r>
            <a:r>
              <a:rPr lang="it-IT" dirty="0" err="1"/>
              <a:t>main</a:t>
            </a:r>
            <a:endParaRPr lang="it-IT" dirty="0"/>
          </a:p>
        </p:txBody>
      </p:sp>
    </p:spTree>
    <p:extLst>
      <p:ext uri="{BB962C8B-B14F-4D97-AF65-F5344CB8AC3E}">
        <p14:creationId xmlns:p14="http://schemas.microsoft.com/office/powerpoint/2010/main" val="3993630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4ED9E86-85EA-4C2E-AB05-8534FB817167}"/>
              </a:ext>
            </a:extLst>
          </p:cNvPr>
          <p:cNvSpPr>
            <a:spLocks noGrp="1"/>
          </p:cNvSpPr>
          <p:nvPr>
            <p:ph type="title"/>
          </p:nvPr>
        </p:nvSpPr>
        <p:spPr/>
        <p:txBody>
          <a:bodyPr/>
          <a:lstStyle/>
          <a:p>
            <a:r>
              <a:rPr lang="it-IT" dirty="0"/>
              <a:t>Ambito di visibilità delle variabili</a:t>
            </a:r>
          </a:p>
        </p:txBody>
      </p:sp>
      <p:sp>
        <p:nvSpPr>
          <p:cNvPr id="3" name="Segnaposto contenuto 2">
            <a:extLst>
              <a:ext uri="{FF2B5EF4-FFF2-40B4-BE49-F238E27FC236}">
                <a16:creationId xmlns:a16="http://schemas.microsoft.com/office/drawing/2014/main" id="{B9B85BAE-5A81-4198-9665-0A1D5347EB9A}"/>
              </a:ext>
            </a:extLst>
          </p:cNvPr>
          <p:cNvSpPr>
            <a:spLocks noGrp="1"/>
          </p:cNvSpPr>
          <p:nvPr>
            <p:ph idx="1"/>
          </p:nvPr>
        </p:nvSpPr>
        <p:spPr/>
        <p:txBody>
          <a:bodyPr/>
          <a:lstStyle/>
          <a:p>
            <a:r>
              <a:rPr lang="it-IT" dirty="0"/>
              <a:t>Parte di programma nella quale una variabile è accessibile</a:t>
            </a:r>
          </a:p>
          <a:p>
            <a:r>
              <a:rPr lang="it-IT" dirty="0"/>
              <a:t>Le variabili definite all’interno di una funzione si chiamano </a:t>
            </a:r>
            <a:r>
              <a:rPr lang="it-IT" i="1" dirty="0">
                <a:solidFill>
                  <a:schemeClr val="accent2">
                    <a:lumMod val="75000"/>
                  </a:schemeClr>
                </a:solidFill>
              </a:rPr>
              <a:t>variabili locali </a:t>
            </a:r>
          </a:p>
          <a:p>
            <a:pPr lvl="1"/>
            <a:r>
              <a:rPr lang="it-IT" dirty="0"/>
              <a:t>Sono visibili solo all’interno della funzione </a:t>
            </a:r>
          </a:p>
          <a:p>
            <a:pPr lvl="1"/>
            <a:r>
              <a:rPr lang="it-IT" dirty="0"/>
              <a:t>Una variabile non può essere usata al di fuori del suo ambito di visibilità</a:t>
            </a:r>
          </a:p>
        </p:txBody>
      </p:sp>
      <p:sp>
        <p:nvSpPr>
          <p:cNvPr id="6" name="CasellaDiTesto 5">
            <a:extLst>
              <a:ext uri="{FF2B5EF4-FFF2-40B4-BE49-F238E27FC236}">
                <a16:creationId xmlns:a16="http://schemas.microsoft.com/office/drawing/2014/main" id="{F42FDD45-DD4A-43AD-BBC1-AF51DFEBF006}"/>
              </a:ext>
            </a:extLst>
          </p:cNvPr>
          <p:cNvSpPr txBox="1"/>
          <p:nvPr/>
        </p:nvSpPr>
        <p:spPr>
          <a:xfrm>
            <a:off x="934331" y="4069112"/>
            <a:ext cx="9296049" cy="694806"/>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marL="0" indent="0">
              <a:lnSpc>
                <a:spcPct val="110000"/>
              </a:lnSpc>
              <a:spcBef>
                <a:spcPts val="0"/>
              </a:spcBef>
              <a:buNone/>
            </a:pPr>
            <a:r>
              <a:rPr lang="en-US" dirty="0">
                <a:latin typeface="Courier New" panose="02070309020205020404" pitchFamily="49" charset="0"/>
                <a:cs typeface="Courier New" panose="02070309020205020404" pitchFamily="49" charset="0"/>
              </a:rPr>
              <a:t>d</a:t>
            </a:r>
            <a:r>
              <a:rPr lang="en-US" sz="1800" dirty="0">
                <a:latin typeface="Courier New" panose="02070309020205020404" pitchFamily="49" charset="0"/>
                <a:cs typeface="Courier New" panose="02070309020205020404" pitchFamily="49" charset="0"/>
              </a:rPr>
              <a:t>ef </a:t>
            </a:r>
            <a:r>
              <a:rPr lang="en-US" dirty="0" err="1">
                <a:latin typeface="Courier New" panose="02070309020205020404" pitchFamily="49" charset="0"/>
                <a:cs typeface="Courier New" panose="02070309020205020404" pitchFamily="49" charset="0"/>
              </a:rPr>
              <a:t>prova</a:t>
            </a:r>
            <a:r>
              <a:rPr lang="en-US" sz="1800" dirty="0">
                <a:latin typeface="Courier New" panose="02070309020205020404" pitchFamily="49" charset="0"/>
                <a:cs typeface="Courier New" panose="02070309020205020404" pitchFamily="49" charset="0"/>
              </a:rPr>
              <a:t>():</a:t>
            </a:r>
          </a:p>
          <a:p>
            <a:pPr marL="0" indent="0">
              <a:lnSpc>
                <a:spcPct val="110000"/>
              </a:lnSpc>
              <a:spcBef>
                <a:spcPts val="0"/>
              </a:spcBef>
              <a:buNone/>
            </a:pPr>
            <a:r>
              <a:rPr lang="en-US"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N = 27</a:t>
            </a:r>
          </a:p>
        </p:txBody>
      </p:sp>
      <p:sp>
        <p:nvSpPr>
          <p:cNvPr id="7" name="CasellaDiTesto 6">
            <a:extLst>
              <a:ext uri="{FF2B5EF4-FFF2-40B4-BE49-F238E27FC236}">
                <a16:creationId xmlns:a16="http://schemas.microsoft.com/office/drawing/2014/main" id="{6613CC88-BC40-4D7F-9D4F-F0FED74A1BF0}"/>
              </a:ext>
            </a:extLst>
          </p:cNvPr>
          <p:cNvSpPr txBox="1"/>
          <p:nvPr/>
        </p:nvSpPr>
        <p:spPr>
          <a:xfrm>
            <a:off x="934331" y="4898855"/>
            <a:ext cx="9296049" cy="390107"/>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marL="0" indent="0">
              <a:lnSpc>
                <a:spcPct val="110000"/>
              </a:lnSpc>
              <a:spcBef>
                <a:spcPts val="0"/>
              </a:spcBef>
              <a:buNone/>
            </a:pPr>
            <a:r>
              <a:rPr lang="en-US" sz="1800" dirty="0">
                <a:latin typeface="Courier New" panose="02070309020205020404" pitchFamily="49" charset="0"/>
                <a:cs typeface="Courier New" panose="02070309020205020404" pitchFamily="49" charset="0"/>
              </a:rPr>
              <a:t>print(N)</a:t>
            </a:r>
          </a:p>
        </p:txBody>
      </p:sp>
      <p:sp>
        <p:nvSpPr>
          <p:cNvPr id="8" name="Rettangolo con angoli arrotondati 7">
            <a:extLst>
              <a:ext uri="{FF2B5EF4-FFF2-40B4-BE49-F238E27FC236}">
                <a16:creationId xmlns:a16="http://schemas.microsoft.com/office/drawing/2014/main" id="{A90AC485-8FFE-4035-979B-6881C61D9C15}"/>
              </a:ext>
            </a:extLst>
          </p:cNvPr>
          <p:cNvSpPr/>
          <p:nvPr/>
        </p:nvSpPr>
        <p:spPr>
          <a:xfrm>
            <a:off x="6096000" y="4207079"/>
            <a:ext cx="2464965" cy="116607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solidFill>
                  <a:srgbClr val="FF0000"/>
                </a:solidFill>
              </a:rPr>
              <a:t>Errore</a:t>
            </a:r>
          </a:p>
        </p:txBody>
      </p:sp>
    </p:spTree>
    <p:extLst>
      <p:ext uri="{BB962C8B-B14F-4D97-AF65-F5344CB8AC3E}">
        <p14:creationId xmlns:p14="http://schemas.microsoft.com/office/powerpoint/2010/main" val="1761841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227E8B53-3A47-4DEA-ADAF-0409789BA5C3}"/>
              </a:ext>
            </a:extLst>
          </p:cNvPr>
          <p:cNvSpPr>
            <a:spLocks noGrp="1"/>
          </p:cNvSpPr>
          <p:nvPr>
            <p:ph idx="1"/>
          </p:nvPr>
        </p:nvSpPr>
        <p:spPr/>
        <p:txBody>
          <a:bodyPr/>
          <a:lstStyle/>
          <a:p>
            <a:r>
              <a:rPr lang="it-IT" dirty="0"/>
              <a:t>È possibile avere variabili con lo stesso nome ma con ambiti di visibilità diversa</a:t>
            </a:r>
          </a:p>
          <a:p>
            <a:r>
              <a:rPr lang="it-IT" dirty="0"/>
              <a:t>L’ambito di visibilità di una variabile può anche essere </a:t>
            </a:r>
            <a:r>
              <a:rPr lang="it-IT" b="1" i="1" dirty="0">
                <a:solidFill>
                  <a:srgbClr val="C9493F"/>
                </a:solidFill>
              </a:rPr>
              <a:t>globale</a:t>
            </a:r>
            <a:r>
              <a:rPr lang="it-IT" dirty="0"/>
              <a:t> </a:t>
            </a:r>
          </a:p>
          <a:p>
            <a:pPr lvl="1"/>
            <a:r>
              <a:rPr lang="it-IT" dirty="0"/>
              <a:t>Una variabile globale è visibile dal punto in cui è definita fino alla fine del file</a:t>
            </a:r>
          </a:p>
          <a:p>
            <a:pPr lvl="1"/>
            <a:r>
              <a:rPr lang="it-IT" dirty="0"/>
              <a:t>Anche all’interno delle funzioni</a:t>
            </a:r>
          </a:p>
        </p:txBody>
      </p:sp>
      <p:sp>
        <p:nvSpPr>
          <p:cNvPr id="4" name="Titolo 1">
            <a:extLst>
              <a:ext uri="{FF2B5EF4-FFF2-40B4-BE49-F238E27FC236}">
                <a16:creationId xmlns:a16="http://schemas.microsoft.com/office/drawing/2014/main" id="{7A01EAB0-7298-49DD-8077-6942BBEE3C4B}"/>
              </a:ext>
            </a:extLst>
          </p:cNvPr>
          <p:cNvSpPr>
            <a:spLocks noGrp="1"/>
          </p:cNvSpPr>
          <p:nvPr>
            <p:ph type="title"/>
          </p:nvPr>
        </p:nvSpPr>
        <p:spPr>
          <a:xfrm>
            <a:off x="838200" y="365125"/>
            <a:ext cx="10515600" cy="1325563"/>
          </a:xfrm>
        </p:spPr>
        <p:txBody>
          <a:bodyPr/>
          <a:lstStyle/>
          <a:p>
            <a:r>
              <a:rPr lang="it-IT" dirty="0"/>
              <a:t>Ambito di visibilità delle variabili</a:t>
            </a:r>
          </a:p>
        </p:txBody>
      </p:sp>
      <p:sp>
        <p:nvSpPr>
          <p:cNvPr id="5" name="CasellaDiTesto 4">
            <a:extLst>
              <a:ext uri="{FF2B5EF4-FFF2-40B4-BE49-F238E27FC236}">
                <a16:creationId xmlns:a16="http://schemas.microsoft.com/office/drawing/2014/main" id="{363488BF-E6FC-44E6-BBCD-C73C950BBAD8}"/>
              </a:ext>
            </a:extLst>
          </p:cNvPr>
          <p:cNvSpPr txBox="1"/>
          <p:nvPr/>
        </p:nvSpPr>
        <p:spPr>
          <a:xfrm>
            <a:off x="904969" y="4111697"/>
            <a:ext cx="9296049" cy="694806"/>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nSpc>
                <a:spcPct val="110000"/>
              </a:lnSpc>
            </a:pPr>
            <a:r>
              <a:rPr lang="pt-BR" dirty="0">
                <a:latin typeface="Courier New" panose="02070309020205020404" pitchFamily="49" charset="0"/>
                <a:cs typeface="Courier New" panose="02070309020205020404" pitchFamily="49" charset="0"/>
              </a:rPr>
              <a:t>def prova(): </a:t>
            </a:r>
          </a:p>
          <a:p>
            <a:pPr>
              <a:lnSpc>
                <a:spcPct val="110000"/>
              </a:lnSpc>
            </a:pPr>
            <a:r>
              <a:rPr lang="pt-BR" dirty="0">
                <a:latin typeface="Courier New" panose="02070309020205020404" pitchFamily="49" charset="0"/>
                <a:cs typeface="Courier New" panose="02070309020205020404" pitchFamily="49" charset="0"/>
              </a:rPr>
              <a:t>    print(N)</a:t>
            </a:r>
          </a:p>
        </p:txBody>
      </p:sp>
      <p:sp>
        <p:nvSpPr>
          <p:cNvPr id="6" name="CasellaDiTesto 5">
            <a:extLst>
              <a:ext uri="{FF2B5EF4-FFF2-40B4-BE49-F238E27FC236}">
                <a16:creationId xmlns:a16="http://schemas.microsoft.com/office/drawing/2014/main" id="{EEA653D1-D985-49D2-AEC2-B9394053FFB0}"/>
              </a:ext>
            </a:extLst>
          </p:cNvPr>
          <p:cNvSpPr txBox="1"/>
          <p:nvPr/>
        </p:nvSpPr>
        <p:spPr>
          <a:xfrm>
            <a:off x="904970" y="4873971"/>
            <a:ext cx="9296049" cy="999504"/>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nSpc>
                <a:spcPct val="110000"/>
              </a:lnSpc>
            </a:pPr>
            <a:r>
              <a:rPr lang="pt-BR" dirty="0">
                <a:latin typeface="Courier New" panose="02070309020205020404" pitchFamily="49" charset="0"/>
                <a:cs typeface="Courier New" panose="02070309020205020404" pitchFamily="49" charset="0"/>
              </a:rPr>
              <a:t>N=36</a:t>
            </a:r>
          </a:p>
          <a:p>
            <a:pPr>
              <a:lnSpc>
                <a:spcPct val="110000"/>
              </a:lnSpc>
            </a:pPr>
            <a:r>
              <a:rPr lang="pt-BR" dirty="0">
                <a:latin typeface="Courier New" panose="02070309020205020404" pitchFamily="49" charset="0"/>
                <a:cs typeface="Courier New" panose="02070309020205020404" pitchFamily="49" charset="0"/>
              </a:rPr>
              <a:t>prova()</a:t>
            </a:r>
          </a:p>
          <a:p>
            <a:pPr>
              <a:lnSpc>
                <a:spcPct val="110000"/>
              </a:lnSpc>
            </a:pPr>
            <a:r>
              <a:rPr lang="pt-BR" dirty="0">
                <a:latin typeface="Courier New" panose="02070309020205020404" pitchFamily="49" charset="0"/>
                <a:cs typeface="Courier New" panose="02070309020205020404" pitchFamily="49" charset="0"/>
              </a:rPr>
              <a:t>print(N)</a:t>
            </a:r>
          </a:p>
        </p:txBody>
      </p:sp>
    </p:spTree>
    <p:extLst>
      <p:ext uri="{BB962C8B-B14F-4D97-AF65-F5344CB8AC3E}">
        <p14:creationId xmlns:p14="http://schemas.microsoft.com/office/powerpoint/2010/main" val="513373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olo 1">
            <a:extLst>
              <a:ext uri="{FF2B5EF4-FFF2-40B4-BE49-F238E27FC236}">
                <a16:creationId xmlns:a16="http://schemas.microsoft.com/office/drawing/2014/main" id="{1936EA3F-64DA-4FA2-901C-2124EE930F0C}"/>
              </a:ext>
            </a:extLst>
          </p:cNvPr>
          <p:cNvSpPr>
            <a:spLocks noGrp="1"/>
          </p:cNvSpPr>
          <p:nvPr>
            <p:ph type="title"/>
          </p:nvPr>
        </p:nvSpPr>
        <p:spPr>
          <a:xfrm>
            <a:off x="838200" y="365125"/>
            <a:ext cx="10515600" cy="1325563"/>
          </a:xfrm>
        </p:spPr>
        <p:txBody>
          <a:bodyPr>
            <a:normAutofit/>
          </a:bodyPr>
          <a:lstStyle/>
          <a:p>
            <a:r>
              <a:rPr lang="it-IT" dirty="0"/>
              <a:t>Variabili</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Segnaposto contenuto 2">
            <a:extLst>
              <a:ext uri="{FF2B5EF4-FFF2-40B4-BE49-F238E27FC236}">
                <a16:creationId xmlns:a16="http://schemas.microsoft.com/office/drawing/2014/main" id="{9DD76E44-37E2-459A-A17D-F9D5304E03B1}"/>
              </a:ext>
            </a:extLst>
          </p:cNvPr>
          <p:cNvSpPr>
            <a:spLocks noGrp="1"/>
          </p:cNvSpPr>
          <p:nvPr>
            <p:ph idx="1"/>
          </p:nvPr>
        </p:nvSpPr>
        <p:spPr>
          <a:xfrm>
            <a:off x="909430" y="1825625"/>
            <a:ext cx="10444370" cy="4351338"/>
          </a:xfrm>
        </p:spPr>
        <p:txBody>
          <a:bodyPr>
            <a:normAutofit/>
          </a:bodyPr>
          <a:lstStyle/>
          <a:p>
            <a:pPr marL="0" indent="0">
              <a:buNone/>
            </a:pPr>
            <a:r>
              <a:rPr lang="it-IT" dirty="0"/>
              <a:t>Quando in una istruzione (non di assegnamento) si incontra una variabile, l’interprete cerca il valore associato alla variabile e si parla di</a:t>
            </a:r>
          </a:p>
          <a:p>
            <a:pPr marL="0" indent="0">
              <a:buNone/>
            </a:pPr>
            <a:r>
              <a:rPr lang="it-IT" i="1" dirty="0"/>
              <a:t>riferimento ad una variabile</a:t>
            </a:r>
          </a:p>
          <a:p>
            <a:pPr marL="0" indent="0">
              <a:buNone/>
            </a:pPr>
            <a:r>
              <a:rPr lang="it-IT" dirty="0"/>
              <a:t>  </a:t>
            </a:r>
            <a:r>
              <a:rPr lang="it-IT" dirty="0">
                <a:latin typeface="Courier New" panose="02070309020205020404" pitchFamily="49" charset="0"/>
                <a:cs typeface="Courier New" panose="02070309020205020404" pitchFamily="49" charset="0"/>
              </a:rPr>
              <a:t>&gt;&gt;&gt; a=32</a:t>
            </a:r>
          </a:p>
          <a:p>
            <a:pPr marL="0" indent="0">
              <a:buNone/>
            </a:pPr>
            <a:r>
              <a:rPr lang="it-IT" dirty="0">
                <a:latin typeface="Courier New" panose="02070309020205020404" pitchFamily="49" charset="0"/>
                <a:cs typeface="Courier New" panose="02070309020205020404" pitchFamily="49" charset="0"/>
              </a:rPr>
              <a:t> &gt;&gt;&gt; b=27</a:t>
            </a:r>
          </a:p>
          <a:p>
            <a:pPr marL="0" indent="0">
              <a:buNone/>
            </a:pPr>
            <a:r>
              <a:rPr lang="it-IT" dirty="0">
                <a:latin typeface="Courier New" panose="02070309020205020404" pitchFamily="49" charset="0"/>
                <a:cs typeface="Courier New" panose="02070309020205020404" pitchFamily="49" charset="0"/>
              </a:rPr>
              <a:t> &gt;&gt;&gt; </a:t>
            </a:r>
            <a:r>
              <a:rPr lang="it-IT" dirty="0" err="1">
                <a:latin typeface="Courier New" panose="02070309020205020404" pitchFamily="49" charset="0"/>
                <a:cs typeface="Courier New" panose="02070309020205020404" pitchFamily="49" charset="0"/>
              </a:rPr>
              <a:t>a+b</a:t>
            </a:r>
            <a:r>
              <a:rPr lang="it-IT" dirty="0">
                <a:latin typeface="Courier New" panose="02070309020205020404" pitchFamily="49" charset="0"/>
                <a:cs typeface="Courier New" panose="02070309020205020404" pitchFamily="49" charset="0"/>
              </a:rPr>
              <a:t>  </a:t>
            </a:r>
          </a:p>
          <a:p>
            <a:pPr marL="0" indent="0">
              <a:buNone/>
            </a:pPr>
            <a:r>
              <a:rPr lang="it-IT" dirty="0">
                <a:latin typeface="Courier New" panose="02070309020205020404" pitchFamily="49" charset="0"/>
                <a:cs typeface="Courier New" panose="02070309020205020404" pitchFamily="49" charset="0"/>
              </a:rPr>
              <a:t> 59</a:t>
            </a:r>
          </a:p>
        </p:txBody>
      </p:sp>
      <p:sp>
        <p:nvSpPr>
          <p:cNvPr id="5" name="Fumetto: rettangolo con angoli arrotondati 4">
            <a:extLst>
              <a:ext uri="{FF2B5EF4-FFF2-40B4-BE49-F238E27FC236}">
                <a16:creationId xmlns:a16="http://schemas.microsoft.com/office/drawing/2014/main" id="{BA99175E-9AEB-4DE4-A0C3-79CB012251D6}"/>
              </a:ext>
            </a:extLst>
          </p:cNvPr>
          <p:cNvSpPr/>
          <p:nvPr/>
        </p:nvSpPr>
        <p:spPr>
          <a:xfrm>
            <a:off x="4340489" y="3478121"/>
            <a:ext cx="3744994" cy="1272783"/>
          </a:xfrm>
          <a:prstGeom prst="wedgeRoundRectCallout">
            <a:avLst>
              <a:gd name="adj1" fmla="val -90323"/>
              <a:gd name="adj2" fmla="val 2870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it-IT" dirty="0"/>
              <a:t>Riferimenti ad a e b</a:t>
            </a:r>
          </a:p>
          <a:p>
            <a:pPr algn="ctr">
              <a:spcAft>
                <a:spcPts val="600"/>
              </a:spcAft>
            </a:pPr>
            <a:r>
              <a:rPr lang="it-IT" dirty="0"/>
              <a:t>Cerca il loro valore e calcola il risultato</a:t>
            </a:r>
          </a:p>
        </p:txBody>
      </p:sp>
    </p:spTree>
    <p:extLst>
      <p:ext uri="{BB962C8B-B14F-4D97-AF65-F5344CB8AC3E}">
        <p14:creationId xmlns:p14="http://schemas.microsoft.com/office/powerpoint/2010/main" val="668380462"/>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E07DFB-CA99-4542-8EF0-2084FCFD539C}"/>
              </a:ext>
            </a:extLst>
          </p:cNvPr>
          <p:cNvSpPr>
            <a:spLocks noGrp="1"/>
          </p:cNvSpPr>
          <p:nvPr>
            <p:ph type="title"/>
          </p:nvPr>
        </p:nvSpPr>
        <p:spPr/>
        <p:txBody>
          <a:bodyPr/>
          <a:lstStyle/>
          <a:p>
            <a:r>
              <a:rPr lang="it-IT" dirty="0"/>
              <a:t>Variabili locali e globali</a:t>
            </a:r>
          </a:p>
        </p:txBody>
      </p:sp>
      <p:sp>
        <p:nvSpPr>
          <p:cNvPr id="3" name="Segnaposto contenuto 2">
            <a:extLst>
              <a:ext uri="{FF2B5EF4-FFF2-40B4-BE49-F238E27FC236}">
                <a16:creationId xmlns:a16="http://schemas.microsoft.com/office/drawing/2014/main" id="{2C5C3310-6981-4D2F-B259-6006B253DEC8}"/>
              </a:ext>
            </a:extLst>
          </p:cNvPr>
          <p:cNvSpPr>
            <a:spLocks noGrp="1"/>
          </p:cNvSpPr>
          <p:nvPr>
            <p:ph idx="1"/>
          </p:nvPr>
        </p:nvSpPr>
        <p:spPr/>
        <p:txBody>
          <a:bodyPr/>
          <a:lstStyle/>
          <a:p>
            <a:r>
              <a:rPr lang="it-IT" dirty="0"/>
              <a:t> Una variabile locale può avere lo stesso nome di una variabile globale</a:t>
            </a:r>
          </a:p>
          <a:p>
            <a:pPr lvl="1"/>
            <a:r>
              <a:rPr lang="it-IT" dirty="0"/>
              <a:t>In questo caso la variabile globale non è visibile nella funzione</a:t>
            </a:r>
          </a:p>
          <a:p>
            <a:pPr marL="0" indent="0">
              <a:buNone/>
            </a:pPr>
            <a:endParaRPr lang="it-IT" dirty="0"/>
          </a:p>
        </p:txBody>
      </p:sp>
      <p:sp>
        <p:nvSpPr>
          <p:cNvPr id="4" name="CasellaDiTesto 3">
            <a:extLst>
              <a:ext uri="{FF2B5EF4-FFF2-40B4-BE49-F238E27FC236}">
                <a16:creationId xmlns:a16="http://schemas.microsoft.com/office/drawing/2014/main" id="{D7DE8ECA-3CB6-40B0-B925-3DABA078B374}"/>
              </a:ext>
            </a:extLst>
          </p:cNvPr>
          <p:cNvSpPr txBox="1"/>
          <p:nvPr/>
        </p:nvSpPr>
        <p:spPr>
          <a:xfrm>
            <a:off x="904969" y="3739530"/>
            <a:ext cx="9296049" cy="999504"/>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nSpc>
                <a:spcPct val="110000"/>
              </a:lnSpc>
            </a:pPr>
            <a:r>
              <a:rPr lang="pt-BR" dirty="0">
                <a:latin typeface="Courier New" panose="02070309020205020404" pitchFamily="49" charset="0"/>
                <a:cs typeface="Courier New" panose="02070309020205020404" pitchFamily="49" charset="0"/>
              </a:rPr>
              <a:t>def prova(): </a:t>
            </a:r>
          </a:p>
          <a:p>
            <a:pPr>
              <a:lnSpc>
                <a:spcPct val="110000"/>
              </a:lnSpc>
            </a:pPr>
            <a:r>
              <a:rPr lang="pt-BR" dirty="0">
                <a:latin typeface="Courier New" panose="02070309020205020404" pitchFamily="49" charset="0"/>
                <a:cs typeface="Courier New" panose="02070309020205020404" pitchFamily="49" charset="0"/>
              </a:rPr>
              <a:t>    print(N)</a:t>
            </a:r>
          </a:p>
          <a:p>
            <a:pPr>
              <a:lnSpc>
                <a:spcPct val="110000"/>
              </a:lnSpc>
            </a:pPr>
            <a:r>
              <a:rPr lang="pt-BR" dirty="0">
                <a:latin typeface="Courier New" panose="02070309020205020404" pitchFamily="49" charset="0"/>
                <a:cs typeface="Courier New" panose="02070309020205020404" pitchFamily="49" charset="0"/>
              </a:rPr>
              <a:t>    N=27</a:t>
            </a:r>
          </a:p>
        </p:txBody>
      </p:sp>
      <p:sp>
        <p:nvSpPr>
          <p:cNvPr id="5" name="CasellaDiTesto 4">
            <a:extLst>
              <a:ext uri="{FF2B5EF4-FFF2-40B4-BE49-F238E27FC236}">
                <a16:creationId xmlns:a16="http://schemas.microsoft.com/office/drawing/2014/main" id="{F9FCAF2E-7530-4806-B152-ADF2C7AB6046}"/>
              </a:ext>
            </a:extLst>
          </p:cNvPr>
          <p:cNvSpPr txBox="1"/>
          <p:nvPr/>
        </p:nvSpPr>
        <p:spPr>
          <a:xfrm>
            <a:off x="904970" y="4873971"/>
            <a:ext cx="9296049" cy="999504"/>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nSpc>
                <a:spcPct val="110000"/>
              </a:lnSpc>
            </a:pPr>
            <a:r>
              <a:rPr lang="pt-BR" dirty="0">
                <a:latin typeface="Courier New" panose="02070309020205020404" pitchFamily="49" charset="0"/>
                <a:cs typeface="Courier New" panose="02070309020205020404" pitchFamily="49" charset="0"/>
              </a:rPr>
              <a:t>N=36</a:t>
            </a:r>
          </a:p>
          <a:p>
            <a:pPr>
              <a:lnSpc>
                <a:spcPct val="110000"/>
              </a:lnSpc>
            </a:pPr>
            <a:r>
              <a:rPr lang="pt-BR" dirty="0">
                <a:latin typeface="Courier New" panose="02070309020205020404" pitchFamily="49" charset="0"/>
                <a:cs typeface="Courier New" panose="02070309020205020404" pitchFamily="49" charset="0"/>
              </a:rPr>
              <a:t>prova()</a:t>
            </a:r>
          </a:p>
          <a:p>
            <a:pPr>
              <a:lnSpc>
                <a:spcPct val="110000"/>
              </a:lnSpc>
            </a:pPr>
            <a:r>
              <a:rPr lang="pt-BR" dirty="0">
                <a:latin typeface="Courier New" panose="02070309020205020404" pitchFamily="49" charset="0"/>
                <a:cs typeface="Courier New" panose="02070309020205020404" pitchFamily="49" charset="0"/>
              </a:rPr>
              <a:t>print(N)</a:t>
            </a:r>
          </a:p>
        </p:txBody>
      </p:sp>
      <p:sp>
        <p:nvSpPr>
          <p:cNvPr id="6" name="Rettangolo con angoli arrotondati 5">
            <a:extLst>
              <a:ext uri="{FF2B5EF4-FFF2-40B4-BE49-F238E27FC236}">
                <a16:creationId xmlns:a16="http://schemas.microsoft.com/office/drawing/2014/main" id="{E839B5F7-C94C-4FBE-BC54-90CEB722C0F7}"/>
              </a:ext>
            </a:extLst>
          </p:cNvPr>
          <p:cNvSpPr/>
          <p:nvPr/>
        </p:nvSpPr>
        <p:spPr>
          <a:xfrm>
            <a:off x="6096000" y="4207079"/>
            <a:ext cx="2464965" cy="116607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solidFill>
                  <a:srgbClr val="FF0000"/>
                </a:solidFill>
              </a:rPr>
              <a:t>Errore</a:t>
            </a:r>
          </a:p>
        </p:txBody>
      </p:sp>
    </p:spTree>
    <p:extLst>
      <p:ext uri="{BB962C8B-B14F-4D97-AF65-F5344CB8AC3E}">
        <p14:creationId xmlns:p14="http://schemas.microsoft.com/office/powerpoint/2010/main" val="364669813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E07DFB-CA99-4542-8EF0-2084FCFD539C}"/>
              </a:ext>
            </a:extLst>
          </p:cNvPr>
          <p:cNvSpPr>
            <a:spLocks noGrp="1"/>
          </p:cNvSpPr>
          <p:nvPr>
            <p:ph type="title"/>
          </p:nvPr>
        </p:nvSpPr>
        <p:spPr/>
        <p:txBody>
          <a:bodyPr/>
          <a:lstStyle/>
          <a:p>
            <a:r>
              <a:rPr lang="it-IT" dirty="0"/>
              <a:t>Variabili locali e globali</a:t>
            </a:r>
          </a:p>
        </p:txBody>
      </p:sp>
      <p:sp>
        <p:nvSpPr>
          <p:cNvPr id="3" name="Segnaposto contenuto 2">
            <a:extLst>
              <a:ext uri="{FF2B5EF4-FFF2-40B4-BE49-F238E27FC236}">
                <a16:creationId xmlns:a16="http://schemas.microsoft.com/office/drawing/2014/main" id="{2C5C3310-6981-4D2F-B259-6006B253DEC8}"/>
              </a:ext>
            </a:extLst>
          </p:cNvPr>
          <p:cNvSpPr>
            <a:spLocks noGrp="1"/>
          </p:cNvSpPr>
          <p:nvPr>
            <p:ph idx="1"/>
          </p:nvPr>
        </p:nvSpPr>
        <p:spPr/>
        <p:txBody>
          <a:bodyPr/>
          <a:lstStyle/>
          <a:p>
            <a:r>
              <a:rPr lang="it-IT" dirty="0"/>
              <a:t> Una variabile locale può avere lo stesso nome di una variabile globale</a:t>
            </a:r>
          </a:p>
          <a:p>
            <a:pPr lvl="1"/>
            <a:r>
              <a:rPr lang="it-IT" dirty="0"/>
              <a:t>In questo caso la variabile globale non è visibile nella funzione</a:t>
            </a:r>
          </a:p>
          <a:p>
            <a:r>
              <a:rPr lang="it-IT" dirty="0"/>
              <a:t>Se una funzione deve modificare il valore di una variabile globale bisogna aggiungere una dichiarazione global</a:t>
            </a:r>
          </a:p>
          <a:p>
            <a:pPr marL="0" indent="0">
              <a:buNone/>
            </a:pPr>
            <a:endParaRPr lang="it-IT" dirty="0"/>
          </a:p>
        </p:txBody>
      </p:sp>
      <p:sp>
        <p:nvSpPr>
          <p:cNvPr id="4" name="CasellaDiTesto 3">
            <a:extLst>
              <a:ext uri="{FF2B5EF4-FFF2-40B4-BE49-F238E27FC236}">
                <a16:creationId xmlns:a16="http://schemas.microsoft.com/office/drawing/2014/main" id="{D7DE8ECA-3CB6-40B0-B925-3DABA078B374}"/>
              </a:ext>
            </a:extLst>
          </p:cNvPr>
          <p:cNvSpPr txBox="1"/>
          <p:nvPr/>
        </p:nvSpPr>
        <p:spPr>
          <a:xfrm>
            <a:off x="904969" y="3739530"/>
            <a:ext cx="9296049" cy="1304203"/>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nSpc>
                <a:spcPct val="110000"/>
              </a:lnSpc>
            </a:pPr>
            <a:r>
              <a:rPr lang="pt-BR" dirty="0">
                <a:latin typeface="Courier New" panose="02070309020205020404" pitchFamily="49" charset="0"/>
                <a:cs typeface="Courier New" panose="02070309020205020404" pitchFamily="49" charset="0"/>
              </a:rPr>
              <a:t>def prova():</a:t>
            </a:r>
          </a:p>
          <a:p>
            <a:pPr>
              <a:lnSpc>
                <a:spcPct val="110000"/>
              </a:lnSpc>
            </a:pPr>
            <a:r>
              <a:rPr lang="pt-BR" dirty="0">
                <a:latin typeface="Courier New" panose="02070309020205020404" pitchFamily="49" charset="0"/>
                <a:cs typeface="Courier New" panose="02070309020205020404" pitchFamily="49" charset="0"/>
              </a:rPr>
              <a:t>    global N</a:t>
            </a:r>
          </a:p>
          <a:p>
            <a:pPr>
              <a:lnSpc>
                <a:spcPct val="110000"/>
              </a:lnSpc>
            </a:pPr>
            <a:r>
              <a:rPr lang="pt-BR" dirty="0">
                <a:latin typeface="Courier New" panose="02070309020205020404" pitchFamily="49" charset="0"/>
                <a:cs typeface="Courier New" panose="02070309020205020404" pitchFamily="49" charset="0"/>
              </a:rPr>
              <a:t>    print(N)</a:t>
            </a:r>
          </a:p>
          <a:p>
            <a:pPr>
              <a:lnSpc>
                <a:spcPct val="110000"/>
              </a:lnSpc>
            </a:pPr>
            <a:r>
              <a:rPr lang="pt-BR" dirty="0">
                <a:latin typeface="Courier New" panose="02070309020205020404" pitchFamily="49" charset="0"/>
                <a:cs typeface="Courier New" panose="02070309020205020404" pitchFamily="49" charset="0"/>
              </a:rPr>
              <a:t>    N=27</a:t>
            </a:r>
          </a:p>
        </p:txBody>
      </p:sp>
      <p:sp>
        <p:nvSpPr>
          <p:cNvPr id="5" name="CasellaDiTesto 4">
            <a:extLst>
              <a:ext uri="{FF2B5EF4-FFF2-40B4-BE49-F238E27FC236}">
                <a16:creationId xmlns:a16="http://schemas.microsoft.com/office/drawing/2014/main" id="{F9FCAF2E-7530-4806-B152-ADF2C7AB6046}"/>
              </a:ext>
            </a:extLst>
          </p:cNvPr>
          <p:cNvSpPr txBox="1"/>
          <p:nvPr/>
        </p:nvSpPr>
        <p:spPr>
          <a:xfrm>
            <a:off x="904969" y="5312396"/>
            <a:ext cx="9296049" cy="999504"/>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nSpc>
                <a:spcPct val="110000"/>
              </a:lnSpc>
            </a:pPr>
            <a:r>
              <a:rPr lang="pt-BR" dirty="0">
                <a:latin typeface="Courier New" panose="02070309020205020404" pitchFamily="49" charset="0"/>
                <a:cs typeface="Courier New" panose="02070309020205020404" pitchFamily="49" charset="0"/>
              </a:rPr>
              <a:t>N=36</a:t>
            </a:r>
          </a:p>
          <a:p>
            <a:pPr>
              <a:lnSpc>
                <a:spcPct val="110000"/>
              </a:lnSpc>
            </a:pPr>
            <a:r>
              <a:rPr lang="pt-BR" dirty="0">
                <a:latin typeface="Courier New" panose="02070309020205020404" pitchFamily="49" charset="0"/>
                <a:cs typeface="Courier New" panose="02070309020205020404" pitchFamily="49" charset="0"/>
              </a:rPr>
              <a:t>prova()</a:t>
            </a:r>
          </a:p>
          <a:p>
            <a:pPr>
              <a:lnSpc>
                <a:spcPct val="110000"/>
              </a:lnSpc>
            </a:pPr>
            <a:r>
              <a:rPr lang="pt-BR" dirty="0">
                <a:latin typeface="Courier New" panose="02070309020205020404" pitchFamily="49" charset="0"/>
                <a:cs typeface="Courier New" panose="02070309020205020404" pitchFamily="49" charset="0"/>
              </a:rPr>
              <a:t>print(N)</a:t>
            </a:r>
          </a:p>
        </p:txBody>
      </p:sp>
    </p:spTree>
    <p:extLst>
      <p:ext uri="{BB962C8B-B14F-4D97-AF65-F5344CB8AC3E}">
        <p14:creationId xmlns:p14="http://schemas.microsoft.com/office/powerpoint/2010/main" val="3225772809"/>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7C45FBDD-D470-4648-A99A-B28CE5E2FE23}"/>
              </a:ext>
            </a:extLst>
          </p:cNvPr>
          <p:cNvSpPr>
            <a:spLocks noGrp="1"/>
          </p:cNvSpPr>
          <p:nvPr>
            <p:ph type="title"/>
          </p:nvPr>
        </p:nvSpPr>
        <p:spPr>
          <a:xfrm>
            <a:off x="396573" y="320675"/>
            <a:ext cx="11407487" cy="1325563"/>
          </a:xfrm>
        </p:spPr>
        <p:txBody>
          <a:bodyPr>
            <a:normAutofit/>
          </a:bodyPr>
          <a:lstStyle/>
          <a:p>
            <a:r>
              <a:rPr lang="it-IT" sz="5400"/>
              <a:t>Norme di buona programmazione</a:t>
            </a:r>
          </a:p>
        </p:txBody>
      </p:sp>
      <p:graphicFrame>
        <p:nvGraphicFramePr>
          <p:cNvPr id="9" name="Segnaposto contenuto 6">
            <a:extLst>
              <a:ext uri="{FF2B5EF4-FFF2-40B4-BE49-F238E27FC236}">
                <a16:creationId xmlns:a16="http://schemas.microsoft.com/office/drawing/2014/main" id="{6284BB73-BDF3-4AE1-9B56-4066DC15B9B3}"/>
              </a:ext>
            </a:extLst>
          </p:cNvPr>
          <p:cNvGraphicFramePr>
            <a:graphicFrameLocks noGrp="1"/>
          </p:cNvGraphicFramePr>
          <p:nvPr>
            <p:ph idx="1"/>
            <p:extLst>
              <p:ext uri="{D42A27DB-BD31-4B8C-83A1-F6EECF244321}">
                <p14:modId xmlns:p14="http://schemas.microsoft.com/office/powerpoint/2010/main" val="931445964"/>
              </p:ext>
            </p:extLst>
          </p:nvPr>
        </p:nvGraphicFramePr>
        <p:xfrm>
          <a:off x="396574" y="1825625"/>
          <a:ext cx="1140748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7795414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6F1F2C8-798B-4CCE-A851-94AFAF350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8FB71A45-8C89-4D5E-ADDF-5FBED0FFCFB7}"/>
              </a:ext>
            </a:extLst>
          </p:cNvPr>
          <p:cNvSpPr>
            <a:spLocks noGrp="1"/>
          </p:cNvSpPr>
          <p:nvPr>
            <p:ph type="ctrTitle"/>
          </p:nvPr>
        </p:nvSpPr>
        <p:spPr>
          <a:xfrm>
            <a:off x="970908" y="1220919"/>
            <a:ext cx="5425781" cy="2387600"/>
          </a:xfrm>
        </p:spPr>
        <p:txBody>
          <a:bodyPr>
            <a:normAutofit/>
          </a:bodyPr>
          <a:lstStyle/>
          <a:p>
            <a:pPr algn="l"/>
            <a:r>
              <a:rPr lang="it-IT"/>
              <a:t>Programmazione in Python</a:t>
            </a:r>
          </a:p>
        </p:txBody>
      </p:sp>
      <p:sp>
        <p:nvSpPr>
          <p:cNvPr id="3" name="Sottotitolo 2">
            <a:extLst>
              <a:ext uri="{FF2B5EF4-FFF2-40B4-BE49-F238E27FC236}">
                <a16:creationId xmlns:a16="http://schemas.microsoft.com/office/drawing/2014/main" id="{AC5E0FC9-BAEF-4D4E-92ED-82E7465FEDC0}"/>
              </a:ext>
            </a:extLst>
          </p:cNvPr>
          <p:cNvSpPr>
            <a:spLocks noGrp="1"/>
          </p:cNvSpPr>
          <p:nvPr>
            <p:ph type="subTitle" idx="1"/>
          </p:nvPr>
        </p:nvSpPr>
        <p:spPr>
          <a:xfrm>
            <a:off x="970908" y="3700594"/>
            <a:ext cx="5425781" cy="1655762"/>
          </a:xfrm>
        </p:spPr>
        <p:txBody>
          <a:bodyPr>
            <a:normAutofit/>
          </a:bodyPr>
          <a:lstStyle/>
          <a:p>
            <a:pPr algn="l"/>
            <a:r>
              <a:rPr lang="it-IT" dirty="0"/>
              <a:t>Lezione 12</a:t>
            </a:r>
          </a:p>
        </p:txBody>
      </p:sp>
      <p:sp>
        <p:nvSpPr>
          <p:cNvPr id="10" name="Freeform: Shape 9">
            <a:extLst>
              <a:ext uri="{FF2B5EF4-FFF2-40B4-BE49-F238E27FC236}">
                <a16:creationId xmlns:a16="http://schemas.microsoft.com/office/drawing/2014/main" id="{755E9CD0-04B0-4A3C-B291-AD913379C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1DD8BF3B-6066-418C-8D1A-75C5E396F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Block Arc 13">
            <a:extLst>
              <a:ext uri="{FF2B5EF4-FFF2-40B4-BE49-F238E27FC236}">
                <a16:creationId xmlns:a16="http://schemas.microsoft.com/office/drawing/2014/main" id="{80BC66F9-7A74-4286-AD22-1174052CC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02394"/>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D8142CC3-2B5C-48E6-9DF0-6C8ACBA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7B2D303B-3DD0-4319-9EAD-361847FEC7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46A89C79-8EF3-4AF9-B3D9-59A883F41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EFE5CE34-4543-42E5-B82C-1F3D12422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72AF41FE-63D7-4695-81D2-66D2510E4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4420597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DF3266B-F40C-43B9-A1D7-CCCE4D7FB439}"/>
              </a:ext>
            </a:extLst>
          </p:cNvPr>
          <p:cNvSpPr>
            <a:spLocks noGrp="1"/>
          </p:cNvSpPr>
          <p:nvPr>
            <p:ph type="title"/>
          </p:nvPr>
        </p:nvSpPr>
        <p:spPr/>
        <p:txBody>
          <a:bodyPr/>
          <a:lstStyle/>
          <a:p>
            <a:r>
              <a:rPr lang="it-IT" dirty="0"/>
              <a:t>Funzioni e Liste</a:t>
            </a:r>
          </a:p>
        </p:txBody>
      </p:sp>
      <p:sp>
        <p:nvSpPr>
          <p:cNvPr id="3" name="Segnaposto contenuto 2">
            <a:extLst>
              <a:ext uri="{FF2B5EF4-FFF2-40B4-BE49-F238E27FC236}">
                <a16:creationId xmlns:a16="http://schemas.microsoft.com/office/drawing/2014/main" id="{24F89AD8-1CD7-4A0A-8356-75EA06A6F9E6}"/>
              </a:ext>
            </a:extLst>
          </p:cNvPr>
          <p:cNvSpPr>
            <a:spLocks noGrp="1"/>
          </p:cNvSpPr>
          <p:nvPr>
            <p:ph idx="1"/>
          </p:nvPr>
        </p:nvSpPr>
        <p:spPr>
          <a:xfrm>
            <a:off x="838200" y="1367406"/>
            <a:ext cx="10515600" cy="4423663"/>
          </a:xfrm>
        </p:spPr>
        <p:txBody>
          <a:bodyPr/>
          <a:lstStyle/>
          <a:p>
            <a:r>
              <a:rPr lang="it-IT" sz="2400" dirty="0"/>
              <a:t>Le funzioni possono anche operare su liste</a:t>
            </a:r>
          </a:p>
          <a:p>
            <a:pPr lvl="1"/>
            <a:r>
              <a:rPr lang="it-IT" sz="2000" dirty="0"/>
              <a:t>Le liste possono essere passate come parametro alla funzione</a:t>
            </a:r>
          </a:p>
          <a:p>
            <a:pPr marL="457200" lvl="1" indent="0">
              <a:buNone/>
            </a:pPr>
            <a:endParaRPr lang="it-IT" dirty="0"/>
          </a:p>
          <a:p>
            <a:pPr lvl="1"/>
            <a:endParaRPr lang="it-IT" dirty="0"/>
          </a:p>
          <a:p>
            <a:pPr lvl="1"/>
            <a:endParaRPr lang="it-IT" dirty="0"/>
          </a:p>
          <a:p>
            <a:pPr lvl="1"/>
            <a:endParaRPr lang="it-IT" dirty="0"/>
          </a:p>
          <a:p>
            <a:pPr lvl="1"/>
            <a:endParaRPr lang="it-IT" dirty="0"/>
          </a:p>
          <a:p>
            <a:pPr lvl="1"/>
            <a:endParaRPr lang="it-IT" dirty="0"/>
          </a:p>
          <a:p>
            <a:pPr marL="457200" lvl="1" indent="0">
              <a:buNone/>
            </a:pPr>
            <a:endParaRPr lang="it-IT" dirty="0"/>
          </a:p>
          <a:p>
            <a:pPr lvl="1"/>
            <a:endParaRPr lang="it-IT" dirty="0"/>
          </a:p>
          <a:p>
            <a:pPr lvl="1"/>
            <a:endParaRPr lang="it-IT" dirty="0"/>
          </a:p>
        </p:txBody>
      </p:sp>
      <p:sp>
        <p:nvSpPr>
          <p:cNvPr id="7" name="CasellaDiTesto 6">
            <a:extLst>
              <a:ext uri="{FF2B5EF4-FFF2-40B4-BE49-F238E27FC236}">
                <a16:creationId xmlns:a16="http://schemas.microsoft.com/office/drawing/2014/main" id="{32812E3E-865F-472C-BA97-5F292DA23E9D}"/>
              </a:ext>
            </a:extLst>
          </p:cNvPr>
          <p:cNvSpPr txBox="1"/>
          <p:nvPr/>
        </p:nvSpPr>
        <p:spPr>
          <a:xfrm>
            <a:off x="1339615" y="4346599"/>
            <a:ext cx="6096698" cy="338554"/>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it-IT" sz="1600" dirty="0"/>
              <a:t>5</a:t>
            </a:r>
          </a:p>
        </p:txBody>
      </p:sp>
      <p:sp>
        <p:nvSpPr>
          <p:cNvPr id="8" name="CasellaDiTesto 7">
            <a:extLst>
              <a:ext uri="{FF2B5EF4-FFF2-40B4-BE49-F238E27FC236}">
                <a16:creationId xmlns:a16="http://schemas.microsoft.com/office/drawing/2014/main" id="{D12BD961-E6FE-4D63-ABBA-E9115962BB47}"/>
              </a:ext>
            </a:extLst>
          </p:cNvPr>
          <p:cNvSpPr txBox="1"/>
          <p:nvPr/>
        </p:nvSpPr>
        <p:spPr>
          <a:xfrm>
            <a:off x="1339615" y="2255798"/>
            <a:ext cx="8293217" cy="1323439"/>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sz="1600" dirty="0">
                <a:latin typeface="Courier New" panose="02070309020205020404" pitchFamily="49" charset="0"/>
                <a:cs typeface="Courier New" panose="02070309020205020404" pitchFamily="49" charset="0"/>
              </a:rPr>
              <a:t>def somma(L):</a:t>
            </a:r>
          </a:p>
          <a:p>
            <a:r>
              <a:rPr lang="en-US" sz="1600" dirty="0">
                <a:latin typeface="Courier New" panose="02070309020205020404" pitchFamily="49" charset="0"/>
                <a:cs typeface="Courier New" panose="02070309020205020404" pitchFamily="49" charset="0"/>
              </a:rPr>
              <a:t>	somma=0</a:t>
            </a:r>
          </a:p>
          <a:p>
            <a:r>
              <a:rPr lang="en-US" sz="1600" dirty="0">
                <a:latin typeface="Courier New" panose="02070309020205020404" pitchFamily="49" charset="0"/>
                <a:cs typeface="Courier New" panose="02070309020205020404" pitchFamily="49" charset="0"/>
              </a:rPr>
              <a:t>	for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in range(</a:t>
            </a:r>
            <a:r>
              <a:rPr lang="en-US" sz="1600" dirty="0" err="1">
                <a:latin typeface="Courier New" panose="02070309020205020404" pitchFamily="49" charset="0"/>
                <a:cs typeface="Courier New" panose="02070309020205020404" pitchFamily="49" charset="0"/>
              </a:rPr>
              <a:t>len</a:t>
            </a:r>
            <a:r>
              <a:rPr lang="en-US" sz="1600" dirty="0">
                <a:latin typeface="Courier New" panose="02070309020205020404" pitchFamily="49" charset="0"/>
                <a:cs typeface="Courier New" panose="02070309020205020404" pitchFamily="49" charset="0"/>
              </a:rPr>
              <a:t>(L)):</a:t>
            </a:r>
          </a:p>
          <a:p>
            <a:r>
              <a:rPr lang="en-US" sz="1600" dirty="0">
                <a:latin typeface="Courier New" panose="02070309020205020404" pitchFamily="49" charset="0"/>
                <a:cs typeface="Courier New" panose="02070309020205020404" pitchFamily="49" charset="0"/>
              </a:rPr>
              <a:t>		somma+=L[</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return somma</a:t>
            </a:r>
            <a:endParaRPr lang="pt-BR" sz="1600" dirty="0">
              <a:latin typeface="Courier New" panose="02070309020205020404" pitchFamily="49" charset="0"/>
              <a:cs typeface="Courier New" panose="02070309020205020404" pitchFamily="49" charset="0"/>
            </a:endParaRPr>
          </a:p>
        </p:txBody>
      </p:sp>
      <p:sp>
        <p:nvSpPr>
          <p:cNvPr id="10" name="CasellaDiTesto 9">
            <a:extLst>
              <a:ext uri="{FF2B5EF4-FFF2-40B4-BE49-F238E27FC236}">
                <a16:creationId xmlns:a16="http://schemas.microsoft.com/office/drawing/2014/main" id="{1AA18918-19E3-494F-A880-488C29CB935E}"/>
              </a:ext>
            </a:extLst>
          </p:cNvPr>
          <p:cNvSpPr txBox="1"/>
          <p:nvPr/>
        </p:nvSpPr>
        <p:spPr>
          <a:xfrm>
            <a:off x="1339615" y="3643036"/>
            <a:ext cx="6096698" cy="584775"/>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it-IT" sz="1600" dirty="0">
                <a:latin typeface="Courier New" panose="02070309020205020404" pitchFamily="49" charset="0"/>
                <a:cs typeface="Courier New" panose="02070309020205020404" pitchFamily="49" charset="0"/>
              </a:rPr>
              <a:t>L=[3,-3,5]</a:t>
            </a:r>
          </a:p>
          <a:p>
            <a:r>
              <a:rPr lang="it-IT" sz="1600" dirty="0" err="1">
                <a:latin typeface="Courier New" panose="02070309020205020404" pitchFamily="49" charset="0"/>
                <a:cs typeface="Courier New" panose="02070309020205020404" pitchFamily="49" charset="0"/>
              </a:rPr>
              <a:t>print</a:t>
            </a:r>
            <a:r>
              <a:rPr lang="it-IT" sz="1600" dirty="0">
                <a:latin typeface="Courier New" panose="02070309020205020404" pitchFamily="49" charset="0"/>
                <a:cs typeface="Courier New" panose="02070309020205020404" pitchFamily="49" charset="0"/>
              </a:rPr>
              <a:t>(somma(L))</a:t>
            </a:r>
          </a:p>
        </p:txBody>
      </p:sp>
    </p:spTree>
    <p:extLst>
      <p:ext uri="{BB962C8B-B14F-4D97-AF65-F5344CB8AC3E}">
        <p14:creationId xmlns:p14="http://schemas.microsoft.com/office/powerpoint/2010/main" val="524693568"/>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DF3266B-F40C-43B9-A1D7-CCCE4D7FB439}"/>
              </a:ext>
            </a:extLst>
          </p:cNvPr>
          <p:cNvSpPr>
            <a:spLocks noGrp="1"/>
          </p:cNvSpPr>
          <p:nvPr>
            <p:ph type="title"/>
          </p:nvPr>
        </p:nvSpPr>
        <p:spPr/>
        <p:txBody>
          <a:bodyPr/>
          <a:lstStyle/>
          <a:p>
            <a:r>
              <a:rPr lang="it-IT" dirty="0"/>
              <a:t>Funzioni e Liste</a:t>
            </a:r>
          </a:p>
        </p:txBody>
      </p:sp>
      <p:sp>
        <p:nvSpPr>
          <p:cNvPr id="3" name="Segnaposto contenuto 2">
            <a:extLst>
              <a:ext uri="{FF2B5EF4-FFF2-40B4-BE49-F238E27FC236}">
                <a16:creationId xmlns:a16="http://schemas.microsoft.com/office/drawing/2014/main" id="{24F89AD8-1CD7-4A0A-8356-75EA06A6F9E6}"/>
              </a:ext>
            </a:extLst>
          </p:cNvPr>
          <p:cNvSpPr>
            <a:spLocks noGrp="1"/>
          </p:cNvSpPr>
          <p:nvPr>
            <p:ph idx="1"/>
          </p:nvPr>
        </p:nvSpPr>
        <p:spPr>
          <a:xfrm>
            <a:off x="838200" y="1367406"/>
            <a:ext cx="10515600" cy="4423663"/>
          </a:xfrm>
        </p:spPr>
        <p:txBody>
          <a:bodyPr/>
          <a:lstStyle/>
          <a:p>
            <a:r>
              <a:rPr lang="it-IT" sz="2400" dirty="0"/>
              <a:t>Le funzioni possono anche operare su liste</a:t>
            </a:r>
          </a:p>
          <a:p>
            <a:pPr lvl="1"/>
            <a:r>
              <a:rPr lang="it-IT" sz="2000" dirty="0"/>
              <a:t>Le liste possono essere passate come parametro alla funzione</a:t>
            </a:r>
          </a:p>
          <a:p>
            <a:pPr lvl="1"/>
            <a:r>
              <a:rPr lang="it-IT" sz="2000" dirty="0"/>
              <a:t>Il contenuto della lista può essere modificato all’interno di una funzione</a:t>
            </a:r>
          </a:p>
          <a:p>
            <a:pPr marL="457200" lvl="1" indent="0">
              <a:buNone/>
            </a:pPr>
            <a:endParaRPr lang="it-IT" dirty="0"/>
          </a:p>
          <a:p>
            <a:pPr lvl="1"/>
            <a:endParaRPr lang="it-IT" dirty="0"/>
          </a:p>
          <a:p>
            <a:pPr lvl="1"/>
            <a:endParaRPr lang="it-IT" dirty="0"/>
          </a:p>
          <a:p>
            <a:pPr lvl="1"/>
            <a:endParaRPr lang="it-IT" dirty="0"/>
          </a:p>
          <a:p>
            <a:pPr lvl="1"/>
            <a:endParaRPr lang="it-IT" dirty="0"/>
          </a:p>
          <a:p>
            <a:pPr lvl="1"/>
            <a:endParaRPr lang="it-IT" dirty="0"/>
          </a:p>
          <a:p>
            <a:pPr marL="457200" lvl="1" indent="0">
              <a:buNone/>
            </a:pPr>
            <a:endParaRPr lang="it-IT" dirty="0"/>
          </a:p>
          <a:p>
            <a:pPr lvl="1"/>
            <a:endParaRPr lang="it-IT" dirty="0"/>
          </a:p>
          <a:p>
            <a:pPr lvl="1"/>
            <a:endParaRPr lang="it-IT" dirty="0"/>
          </a:p>
        </p:txBody>
      </p:sp>
      <p:sp>
        <p:nvSpPr>
          <p:cNvPr id="4" name="CasellaDiTesto 3">
            <a:extLst>
              <a:ext uri="{FF2B5EF4-FFF2-40B4-BE49-F238E27FC236}">
                <a16:creationId xmlns:a16="http://schemas.microsoft.com/office/drawing/2014/main" id="{435DCAB8-1745-4082-B1CB-7CA70DD6436A}"/>
              </a:ext>
            </a:extLst>
          </p:cNvPr>
          <p:cNvSpPr txBox="1"/>
          <p:nvPr/>
        </p:nvSpPr>
        <p:spPr>
          <a:xfrm>
            <a:off x="1339615" y="2648482"/>
            <a:ext cx="8293217" cy="931794"/>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nSpc>
                <a:spcPct val="110000"/>
              </a:lnSpc>
            </a:pPr>
            <a:r>
              <a:rPr lang="en-US" sz="1600" dirty="0">
                <a:latin typeface="Courier New" panose="02070309020205020404" pitchFamily="49" charset="0"/>
                <a:cs typeface="Courier New" panose="02070309020205020404" pitchFamily="49" charset="0"/>
              </a:rPr>
              <a:t>def </a:t>
            </a:r>
            <a:r>
              <a:rPr lang="en-US" sz="1600" dirty="0" err="1">
                <a:latin typeface="Courier New" panose="02070309020205020404" pitchFamily="49" charset="0"/>
                <a:cs typeface="Courier New" panose="02070309020205020404" pitchFamily="49" charset="0"/>
              </a:rPr>
              <a:t>prova</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L,x</a:t>
            </a:r>
            <a:r>
              <a:rPr lang="en-US" sz="1600" dirty="0">
                <a:latin typeface="Courier New" panose="02070309020205020404" pitchFamily="49" charset="0"/>
                <a:cs typeface="Courier New" panose="02070309020205020404" pitchFamily="49" charset="0"/>
              </a:rPr>
              <a:t>):</a:t>
            </a:r>
          </a:p>
          <a:p>
            <a:pPr>
              <a:lnSpc>
                <a:spcPct val="110000"/>
              </a:lnSpc>
            </a:pPr>
            <a:r>
              <a:rPr lang="en-US" sz="1600" dirty="0">
                <a:latin typeface="Courier New" panose="02070309020205020404" pitchFamily="49" charset="0"/>
                <a:cs typeface="Courier New" panose="02070309020205020404" pitchFamily="49" charset="0"/>
              </a:rPr>
              <a:t>    if x not in L:</a:t>
            </a:r>
          </a:p>
          <a:p>
            <a:pPr>
              <a:lnSpc>
                <a:spcPct val="110000"/>
              </a:lnSpc>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L.append</a:t>
            </a:r>
            <a:r>
              <a:rPr lang="en-US" sz="1600" dirty="0">
                <a:latin typeface="Courier New" panose="02070309020205020404" pitchFamily="49" charset="0"/>
                <a:cs typeface="Courier New" panose="02070309020205020404" pitchFamily="49" charset="0"/>
              </a:rPr>
              <a:t>(x)</a:t>
            </a:r>
            <a:endParaRPr lang="pt-BR" sz="1600" dirty="0">
              <a:latin typeface="Courier New" panose="02070309020205020404" pitchFamily="49" charset="0"/>
              <a:cs typeface="Courier New" panose="02070309020205020404" pitchFamily="49" charset="0"/>
            </a:endParaRPr>
          </a:p>
        </p:txBody>
      </p:sp>
      <p:sp>
        <p:nvSpPr>
          <p:cNvPr id="5" name="CasellaDiTesto 4">
            <a:extLst>
              <a:ext uri="{FF2B5EF4-FFF2-40B4-BE49-F238E27FC236}">
                <a16:creationId xmlns:a16="http://schemas.microsoft.com/office/drawing/2014/main" id="{BC38AF0F-48A2-49E2-AD25-EDB7DFFC6E5B}"/>
              </a:ext>
            </a:extLst>
          </p:cNvPr>
          <p:cNvSpPr txBox="1"/>
          <p:nvPr/>
        </p:nvSpPr>
        <p:spPr>
          <a:xfrm>
            <a:off x="1339615" y="3674084"/>
            <a:ext cx="8293217" cy="931794"/>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nSpc>
                <a:spcPct val="110000"/>
              </a:lnSpc>
            </a:pPr>
            <a:r>
              <a:rPr lang="pt-BR" sz="1600" dirty="0">
                <a:latin typeface="Courier New" panose="02070309020205020404" pitchFamily="49" charset="0"/>
                <a:cs typeface="Courier New" panose="02070309020205020404" pitchFamily="49" charset="0"/>
              </a:rPr>
              <a:t>L=[1,3]</a:t>
            </a:r>
          </a:p>
          <a:p>
            <a:pPr>
              <a:lnSpc>
                <a:spcPct val="110000"/>
              </a:lnSpc>
            </a:pPr>
            <a:r>
              <a:rPr lang="pt-BR" sz="1600" dirty="0">
                <a:latin typeface="Courier New" panose="02070309020205020404" pitchFamily="49" charset="0"/>
                <a:cs typeface="Courier New" panose="02070309020205020404" pitchFamily="49" charset="0"/>
              </a:rPr>
              <a:t>prova(L,23)</a:t>
            </a:r>
          </a:p>
          <a:p>
            <a:pPr>
              <a:lnSpc>
                <a:spcPct val="110000"/>
              </a:lnSpc>
            </a:pPr>
            <a:r>
              <a:rPr lang="pt-BR" sz="1600" dirty="0">
                <a:latin typeface="Courier New" panose="02070309020205020404" pitchFamily="49" charset="0"/>
                <a:cs typeface="Courier New" panose="02070309020205020404" pitchFamily="49" charset="0"/>
              </a:rPr>
              <a:t>print(L)</a:t>
            </a:r>
          </a:p>
        </p:txBody>
      </p:sp>
      <p:sp>
        <p:nvSpPr>
          <p:cNvPr id="7" name="CasellaDiTesto 6">
            <a:extLst>
              <a:ext uri="{FF2B5EF4-FFF2-40B4-BE49-F238E27FC236}">
                <a16:creationId xmlns:a16="http://schemas.microsoft.com/office/drawing/2014/main" id="{32812E3E-865F-472C-BA97-5F292DA23E9D}"/>
              </a:ext>
            </a:extLst>
          </p:cNvPr>
          <p:cNvSpPr txBox="1"/>
          <p:nvPr/>
        </p:nvSpPr>
        <p:spPr>
          <a:xfrm>
            <a:off x="1339615" y="4686682"/>
            <a:ext cx="6096698" cy="338554"/>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it-IT" sz="1600" dirty="0"/>
              <a:t>[1, 3, 23]</a:t>
            </a:r>
          </a:p>
        </p:txBody>
      </p:sp>
    </p:spTree>
    <p:extLst>
      <p:ext uri="{BB962C8B-B14F-4D97-AF65-F5344CB8AC3E}">
        <p14:creationId xmlns:p14="http://schemas.microsoft.com/office/powerpoint/2010/main" val="1685947441"/>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DF3266B-F40C-43B9-A1D7-CCCE4D7FB439}"/>
              </a:ext>
            </a:extLst>
          </p:cNvPr>
          <p:cNvSpPr>
            <a:spLocks noGrp="1"/>
          </p:cNvSpPr>
          <p:nvPr>
            <p:ph type="title"/>
          </p:nvPr>
        </p:nvSpPr>
        <p:spPr/>
        <p:txBody>
          <a:bodyPr/>
          <a:lstStyle/>
          <a:p>
            <a:r>
              <a:rPr lang="it-IT" dirty="0"/>
              <a:t>Funzioni e Liste</a:t>
            </a:r>
          </a:p>
        </p:txBody>
      </p:sp>
      <p:sp>
        <p:nvSpPr>
          <p:cNvPr id="3" name="Segnaposto contenuto 2">
            <a:extLst>
              <a:ext uri="{FF2B5EF4-FFF2-40B4-BE49-F238E27FC236}">
                <a16:creationId xmlns:a16="http://schemas.microsoft.com/office/drawing/2014/main" id="{24F89AD8-1CD7-4A0A-8356-75EA06A6F9E6}"/>
              </a:ext>
            </a:extLst>
          </p:cNvPr>
          <p:cNvSpPr>
            <a:spLocks noGrp="1"/>
          </p:cNvSpPr>
          <p:nvPr>
            <p:ph idx="1"/>
          </p:nvPr>
        </p:nvSpPr>
        <p:spPr>
          <a:xfrm>
            <a:off x="838200" y="1439731"/>
            <a:ext cx="10515600" cy="4351338"/>
          </a:xfrm>
        </p:spPr>
        <p:txBody>
          <a:bodyPr/>
          <a:lstStyle/>
          <a:p>
            <a:r>
              <a:rPr lang="it-IT" sz="2400" dirty="0"/>
              <a:t>Le funzioni possono anche operare su liste</a:t>
            </a:r>
          </a:p>
          <a:p>
            <a:pPr lvl="1"/>
            <a:r>
              <a:rPr lang="it-IT" sz="2000" dirty="0"/>
              <a:t>Le liste possono essere passate come parametro alla funzione</a:t>
            </a:r>
          </a:p>
          <a:p>
            <a:pPr lvl="1"/>
            <a:r>
              <a:rPr lang="it-IT" sz="2000" dirty="0"/>
              <a:t>Il contenuto della lista può essere modificato all’interno di una funzione</a:t>
            </a:r>
          </a:p>
          <a:p>
            <a:pPr lvl="1"/>
            <a:r>
              <a:rPr lang="it-IT" sz="2000" dirty="0"/>
              <a:t>Possono essere restituite da una funzione</a:t>
            </a:r>
          </a:p>
          <a:p>
            <a:pPr lvl="1"/>
            <a:endParaRPr lang="it-IT" dirty="0"/>
          </a:p>
          <a:p>
            <a:pPr lvl="1"/>
            <a:endParaRPr lang="it-IT" dirty="0"/>
          </a:p>
          <a:p>
            <a:pPr lvl="1"/>
            <a:endParaRPr lang="it-IT" dirty="0"/>
          </a:p>
          <a:p>
            <a:pPr lvl="1"/>
            <a:endParaRPr lang="it-IT" dirty="0"/>
          </a:p>
          <a:p>
            <a:pPr lvl="1"/>
            <a:endParaRPr lang="it-IT" dirty="0"/>
          </a:p>
          <a:p>
            <a:pPr marL="457200" lvl="1" indent="0">
              <a:buNone/>
            </a:pPr>
            <a:endParaRPr lang="it-IT" dirty="0"/>
          </a:p>
          <a:p>
            <a:pPr lvl="1"/>
            <a:endParaRPr lang="it-IT" dirty="0"/>
          </a:p>
          <a:p>
            <a:pPr lvl="1"/>
            <a:endParaRPr lang="it-IT" dirty="0"/>
          </a:p>
        </p:txBody>
      </p:sp>
      <p:sp>
        <p:nvSpPr>
          <p:cNvPr id="4" name="CasellaDiTesto 3">
            <a:extLst>
              <a:ext uri="{FF2B5EF4-FFF2-40B4-BE49-F238E27FC236}">
                <a16:creationId xmlns:a16="http://schemas.microsoft.com/office/drawing/2014/main" id="{435DCAB8-1745-4082-B1CB-7CA70DD6436A}"/>
              </a:ext>
            </a:extLst>
          </p:cNvPr>
          <p:cNvSpPr txBox="1"/>
          <p:nvPr/>
        </p:nvSpPr>
        <p:spPr>
          <a:xfrm>
            <a:off x="1264113" y="2847912"/>
            <a:ext cx="8293217" cy="1982081"/>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nSpc>
                <a:spcPct val="110000"/>
              </a:lnSpc>
            </a:pPr>
            <a:r>
              <a:rPr lang="en-US" sz="1600" dirty="0">
                <a:latin typeface="Courier New" panose="02070309020205020404" pitchFamily="49" charset="0"/>
                <a:cs typeface="Courier New" panose="02070309020205020404" pitchFamily="49" charset="0"/>
              </a:rPr>
              <a:t>def </a:t>
            </a:r>
            <a:r>
              <a:rPr lang="en-US" sz="1600" dirty="0" err="1">
                <a:latin typeface="Courier New" panose="02070309020205020404" pitchFamily="49" charset="0"/>
                <a:cs typeface="Courier New" panose="02070309020205020404" pitchFamily="49" charset="0"/>
              </a:rPr>
              <a:t>estraiPari</a:t>
            </a:r>
            <a:r>
              <a:rPr lang="en-US" sz="1600" dirty="0">
                <a:latin typeface="Courier New" panose="02070309020205020404" pitchFamily="49" charset="0"/>
                <a:cs typeface="Courier New" panose="02070309020205020404" pitchFamily="49" charset="0"/>
              </a:rPr>
              <a:t>():</a:t>
            </a:r>
          </a:p>
          <a:p>
            <a:pPr>
              <a:lnSpc>
                <a:spcPct val="110000"/>
              </a:lnSpc>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pari</a:t>
            </a:r>
            <a:r>
              <a:rPr lang="en-US" sz="1600" dirty="0">
                <a:latin typeface="Courier New" panose="02070309020205020404" pitchFamily="49" charset="0"/>
                <a:cs typeface="Courier New" panose="02070309020205020404" pitchFamily="49" charset="0"/>
              </a:rPr>
              <a:t>=[]</a:t>
            </a:r>
          </a:p>
          <a:p>
            <a:pPr>
              <a:lnSpc>
                <a:spcPct val="110000"/>
              </a:lnSpc>
            </a:pPr>
            <a:r>
              <a:rPr lang="en-US" sz="1600" dirty="0">
                <a:latin typeface="Courier New" panose="02070309020205020404" pitchFamily="49" charset="0"/>
                <a:cs typeface="Courier New" panose="02070309020205020404" pitchFamily="49" charset="0"/>
              </a:rPr>
              <a:t>	for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in range(10):</a:t>
            </a:r>
          </a:p>
          <a:p>
            <a:pPr>
              <a:lnSpc>
                <a:spcPct val="110000"/>
              </a:lnSpc>
            </a:pPr>
            <a:r>
              <a:rPr lang="en-US" sz="1600" dirty="0">
                <a:latin typeface="Courier New" panose="02070309020205020404" pitchFamily="49" charset="0"/>
                <a:cs typeface="Courier New" panose="02070309020205020404" pitchFamily="49" charset="0"/>
              </a:rPr>
              <a:t>	    x=int(input())</a:t>
            </a:r>
          </a:p>
          <a:p>
            <a:pPr>
              <a:lnSpc>
                <a:spcPct val="110000"/>
              </a:lnSpc>
            </a:pPr>
            <a:r>
              <a:rPr lang="en-US" sz="1600" dirty="0">
                <a:latin typeface="Courier New" panose="02070309020205020404" pitchFamily="49" charset="0"/>
                <a:cs typeface="Courier New" panose="02070309020205020404" pitchFamily="49" charset="0"/>
              </a:rPr>
              <a:t>	    if x%2==0:</a:t>
            </a:r>
          </a:p>
          <a:p>
            <a:pPr>
              <a:lnSpc>
                <a:spcPct val="110000"/>
              </a:lnSpc>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pari.append</a:t>
            </a:r>
            <a:r>
              <a:rPr lang="en-US" sz="1600" dirty="0">
                <a:latin typeface="Courier New" panose="02070309020205020404" pitchFamily="49" charset="0"/>
                <a:cs typeface="Courier New" panose="02070309020205020404" pitchFamily="49" charset="0"/>
              </a:rPr>
              <a:t>(x)</a:t>
            </a:r>
          </a:p>
          <a:p>
            <a:pPr>
              <a:lnSpc>
                <a:spcPct val="110000"/>
              </a:lnSpc>
            </a:pPr>
            <a:r>
              <a:rPr lang="en-US" sz="1600" dirty="0">
                <a:latin typeface="Courier New" panose="02070309020205020404" pitchFamily="49" charset="0"/>
                <a:cs typeface="Courier New" panose="02070309020205020404" pitchFamily="49" charset="0"/>
              </a:rPr>
              <a:t>	return </a:t>
            </a:r>
            <a:r>
              <a:rPr lang="en-US" sz="1600" dirty="0" err="1">
                <a:latin typeface="Courier New" panose="02070309020205020404" pitchFamily="49" charset="0"/>
                <a:cs typeface="Courier New" panose="02070309020205020404" pitchFamily="49" charset="0"/>
              </a:rPr>
              <a:t>pari</a:t>
            </a:r>
            <a:endParaRPr lang="pt-BR" sz="1600" dirty="0">
              <a:latin typeface="Courier New" panose="02070309020205020404" pitchFamily="49" charset="0"/>
              <a:cs typeface="Courier New" panose="02070309020205020404" pitchFamily="49" charset="0"/>
            </a:endParaRPr>
          </a:p>
        </p:txBody>
      </p:sp>
      <p:sp>
        <p:nvSpPr>
          <p:cNvPr id="5" name="CasellaDiTesto 4">
            <a:extLst>
              <a:ext uri="{FF2B5EF4-FFF2-40B4-BE49-F238E27FC236}">
                <a16:creationId xmlns:a16="http://schemas.microsoft.com/office/drawing/2014/main" id="{BC38AF0F-48A2-49E2-AD25-EDB7DFFC6E5B}"/>
              </a:ext>
            </a:extLst>
          </p:cNvPr>
          <p:cNvSpPr txBox="1"/>
          <p:nvPr/>
        </p:nvSpPr>
        <p:spPr>
          <a:xfrm>
            <a:off x="1264112" y="4887983"/>
            <a:ext cx="8293217" cy="627864"/>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nSpc>
                <a:spcPct val="110000"/>
              </a:lnSpc>
            </a:pPr>
            <a:r>
              <a:rPr lang="pt-BR" sz="1600" dirty="0">
                <a:latin typeface="Courier New" panose="02070309020205020404" pitchFamily="49" charset="0"/>
                <a:cs typeface="Courier New" panose="02070309020205020404" pitchFamily="49" charset="0"/>
              </a:rPr>
              <a:t>listaPari=estraiPari()</a:t>
            </a:r>
          </a:p>
          <a:p>
            <a:pPr>
              <a:lnSpc>
                <a:spcPct val="110000"/>
              </a:lnSpc>
            </a:pPr>
            <a:r>
              <a:rPr lang="pt-BR" sz="1600" dirty="0">
                <a:latin typeface="Courier New" panose="02070309020205020404" pitchFamily="49" charset="0"/>
                <a:cs typeface="Courier New" panose="02070309020205020404" pitchFamily="49" charset="0"/>
              </a:rPr>
              <a:t>print(listaPari)</a:t>
            </a:r>
          </a:p>
        </p:txBody>
      </p:sp>
      <p:sp>
        <p:nvSpPr>
          <p:cNvPr id="8" name="CasellaDiTesto 7">
            <a:extLst>
              <a:ext uri="{FF2B5EF4-FFF2-40B4-BE49-F238E27FC236}">
                <a16:creationId xmlns:a16="http://schemas.microsoft.com/office/drawing/2014/main" id="{1DCC3A6D-1BC5-4EC0-AAA9-F879FBA4406A}"/>
              </a:ext>
            </a:extLst>
          </p:cNvPr>
          <p:cNvSpPr txBox="1"/>
          <p:nvPr/>
        </p:nvSpPr>
        <p:spPr>
          <a:xfrm>
            <a:off x="1264114" y="5591485"/>
            <a:ext cx="8293216" cy="861774"/>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it-IT" sz="1600" dirty="0"/>
              <a:t>Se in input si inseriscono:</a:t>
            </a:r>
          </a:p>
          <a:p>
            <a:r>
              <a:rPr lang="it-IT" sz="1600" dirty="0"/>
              <a:t>3 5 7 9 1 2 4 6 8 9</a:t>
            </a:r>
          </a:p>
          <a:p>
            <a:r>
              <a:rPr lang="it-IT" sz="1600" dirty="0"/>
              <a:t>Il programma stampa</a:t>
            </a:r>
          </a:p>
        </p:txBody>
      </p:sp>
      <p:sp>
        <p:nvSpPr>
          <p:cNvPr id="7" name="CasellaDiTesto 6">
            <a:extLst>
              <a:ext uri="{FF2B5EF4-FFF2-40B4-BE49-F238E27FC236}">
                <a16:creationId xmlns:a16="http://schemas.microsoft.com/office/drawing/2014/main" id="{32812E3E-865F-472C-BA97-5F292DA23E9D}"/>
              </a:ext>
            </a:extLst>
          </p:cNvPr>
          <p:cNvSpPr txBox="1"/>
          <p:nvPr/>
        </p:nvSpPr>
        <p:spPr>
          <a:xfrm>
            <a:off x="3746206" y="6063741"/>
            <a:ext cx="5811123" cy="338554"/>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it-IT" sz="1600" dirty="0"/>
              <a:t>[2, 4, 6, 8]</a:t>
            </a:r>
          </a:p>
        </p:txBody>
      </p:sp>
    </p:spTree>
    <p:extLst>
      <p:ext uri="{BB962C8B-B14F-4D97-AF65-F5344CB8AC3E}">
        <p14:creationId xmlns:p14="http://schemas.microsoft.com/office/powerpoint/2010/main" val="1370833340"/>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25D1076-D110-42AE-B275-F8FE9A110D2F}"/>
              </a:ext>
            </a:extLst>
          </p:cNvPr>
          <p:cNvSpPr>
            <a:spLocks noGrp="1"/>
          </p:cNvSpPr>
          <p:nvPr>
            <p:ph type="title"/>
          </p:nvPr>
        </p:nvSpPr>
        <p:spPr/>
        <p:txBody>
          <a:bodyPr/>
          <a:lstStyle/>
          <a:p>
            <a:r>
              <a:rPr lang="it-IT" dirty="0"/>
              <a:t>Esercizio</a:t>
            </a:r>
          </a:p>
        </p:txBody>
      </p:sp>
      <p:sp>
        <p:nvSpPr>
          <p:cNvPr id="3" name="Segnaposto contenuto 2">
            <a:extLst>
              <a:ext uri="{FF2B5EF4-FFF2-40B4-BE49-F238E27FC236}">
                <a16:creationId xmlns:a16="http://schemas.microsoft.com/office/drawing/2014/main" id="{2487972D-58FA-4650-AED6-7D2D7EABB0A1}"/>
              </a:ext>
            </a:extLst>
          </p:cNvPr>
          <p:cNvSpPr>
            <a:spLocks noGrp="1"/>
          </p:cNvSpPr>
          <p:nvPr>
            <p:ph idx="1"/>
          </p:nvPr>
        </p:nvSpPr>
        <p:spPr>
          <a:xfrm>
            <a:off x="838200" y="1825625"/>
            <a:ext cx="10515600" cy="2247230"/>
          </a:xfrm>
        </p:spPr>
        <p:txBody>
          <a:bodyPr/>
          <a:lstStyle/>
          <a:p>
            <a:r>
              <a:rPr lang="it-IT" sz="2400" dirty="0"/>
              <a:t>Scrivere un programma che, presa da input una sequenza di N numeri, utilizzando una funzione, stampa i numeri </a:t>
            </a:r>
            <a:r>
              <a:rPr lang="it-IT" sz="2400" b="1" i="1" dirty="0">
                <a:solidFill>
                  <a:schemeClr val="accent2">
                    <a:lumMod val="75000"/>
                  </a:schemeClr>
                </a:solidFill>
              </a:rPr>
              <a:t>TRIANGOLARI</a:t>
            </a:r>
            <a:r>
              <a:rPr lang="it-IT" sz="2400" dirty="0"/>
              <a:t>.</a:t>
            </a:r>
          </a:p>
          <a:p>
            <a:r>
              <a:rPr lang="it-IT" sz="2400" dirty="0"/>
              <a:t>Un numero si dice triangolare se può essere rappresentato graficamente come un triangolo, ovvero, preso un insieme di elementi con cardinalità pari al numero in oggetto, è possibile disporre i suoi elementi su una griglia regolare, in modo da formare un triangolo equilatero o un triangolo isoscele.</a:t>
            </a:r>
          </a:p>
          <a:p>
            <a:endParaRPr lang="it-IT" dirty="0"/>
          </a:p>
        </p:txBody>
      </p:sp>
      <p:graphicFrame>
        <p:nvGraphicFramePr>
          <p:cNvPr id="10" name="Tabella 10">
            <a:extLst>
              <a:ext uri="{FF2B5EF4-FFF2-40B4-BE49-F238E27FC236}">
                <a16:creationId xmlns:a16="http://schemas.microsoft.com/office/drawing/2014/main" id="{15D00A3D-9EA4-406A-AE39-B5E50DF312A9}"/>
              </a:ext>
            </a:extLst>
          </p:cNvPr>
          <p:cNvGraphicFramePr>
            <a:graphicFrameLocks noGrp="1"/>
          </p:cNvGraphicFramePr>
          <p:nvPr>
            <p:extLst>
              <p:ext uri="{D42A27DB-BD31-4B8C-83A1-F6EECF244321}">
                <p14:modId xmlns:p14="http://schemas.microsoft.com/office/powerpoint/2010/main" val="2438886720"/>
              </p:ext>
            </p:extLst>
          </p:nvPr>
        </p:nvGraphicFramePr>
        <p:xfrm>
          <a:off x="5068154" y="4356294"/>
          <a:ext cx="1041400" cy="1097280"/>
        </p:xfrm>
        <a:graphic>
          <a:graphicData uri="http://schemas.openxmlformats.org/drawingml/2006/table">
            <a:tbl>
              <a:tblPr firstRow="1" bandRow="1">
                <a:tableStyleId>{2D5ABB26-0587-4C30-8999-92F81FD0307C}</a:tableStyleId>
              </a:tblPr>
              <a:tblGrid>
                <a:gridCol w="208280">
                  <a:extLst>
                    <a:ext uri="{9D8B030D-6E8A-4147-A177-3AD203B41FA5}">
                      <a16:colId xmlns:a16="http://schemas.microsoft.com/office/drawing/2014/main" val="3293837131"/>
                    </a:ext>
                  </a:extLst>
                </a:gridCol>
                <a:gridCol w="208280">
                  <a:extLst>
                    <a:ext uri="{9D8B030D-6E8A-4147-A177-3AD203B41FA5}">
                      <a16:colId xmlns:a16="http://schemas.microsoft.com/office/drawing/2014/main" val="2372659734"/>
                    </a:ext>
                  </a:extLst>
                </a:gridCol>
                <a:gridCol w="208280">
                  <a:extLst>
                    <a:ext uri="{9D8B030D-6E8A-4147-A177-3AD203B41FA5}">
                      <a16:colId xmlns:a16="http://schemas.microsoft.com/office/drawing/2014/main" val="3767285812"/>
                    </a:ext>
                  </a:extLst>
                </a:gridCol>
                <a:gridCol w="208280">
                  <a:extLst>
                    <a:ext uri="{9D8B030D-6E8A-4147-A177-3AD203B41FA5}">
                      <a16:colId xmlns:a16="http://schemas.microsoft.com/office/drawing/2014/main" val="68562625"/>
                    </a:ext>
                  </a:extLst>
                </a:gridCol>
                <a:gridCol w="208280">
                  <a:extLst>
                    <a:ext uri="{9D8B030D-6E8A-4147-A177-3AD203B41FA5}">
                      <a16:colId xmlns:a16="http://schemas.microsoft.com/office/drawing/2014/main" val="1639265965"/>
                    </a:ext>
                  </a:extLst>
                </a:gridCol>
              </a:tblGrid>
              <a:tr h="324000">
                <a:tc>
                  <a:txBody>
                    <a:bodyPr/>
                    <a:lstStyle/>
                    <a:p>
                      <a:pPr algn="ctr"/>
                      <a:endParaRPr lang="it-IT" dirty="0"/>
                    </a:p>
                  </a:txBody>
                  <a:tcPr/>
                </a:tc>
                <a:tc>
                  <a:txBody>
                    <a:bodyPr/>
                    <a:lstStyle/>
                    <a:p>
                      <a:pPr algn="ctr"/>
                      <a:endParaRPr lang="it-IT" dirty="0"/>
                    </a:p>
                  </a:txBody>
                  <a:tcPr/>
                </a:tc>
                <a:tc>
                  <a:txBody>
                    <a:bodyPr/>
                    <a:lstStyle/>
                    <a:p>
                      <a:pPr algn="ctr"/>
                      <a:r>
                        <a:rPr lang="it-IT" dirty="0"/>
                        <a:t>*</a:t>
                      </a:r>
                    </a:p>
                  </a:txBody>
                  <a:tcPr/>
                </a:tc>
                <a:tc>
                  <a:txBody>
                    <a:bodyPr/>
                    <a:lstStyle/>
                    <a:p>
                      <a:pPr algn="ctr"/>
                      <a:endParaRPr lang="it-IT" dirty="0"/>
                    </a:p>
                  </a:txBody>
                  <a:tcPr/>
                </a:tc>
                <a:tc>
                  <a:txBody>
                    <a:bodyPr/>
                    <a:lstStyle/>
                    <a:p>
                      <a:pPr algn="ctr"/>
                      <a:endParaRPr lang="it-IT" dirty="0"/>
                    </a:p>
                  </a:txBody>
                  <a:tcPr/>
                </a:tc>
                <a:extLst>
                  <a:ext uri="{0D108BD9-81ED-4DB2-BD59-A6C34878D82A}">
                    <a16:rowId xmlns:a16="http://schemas.microsoft.com/office/drawing/2014/main" val="1916532336"/>
                  </a:ext>
                </a:extLst>
              </a:tr>
              <a:tr h="324000">
                <a:tc>
                  <a:txBody>
                    <a:bodyPr/>
                    <a:lstStyle/>
                    <a:p>
                      <a:pPr algn="ctr"/>
                      <a:endParaRPr lang="it-IT" dirty="0"/>
                    </a:p>
                  </a:txBody>
                  <a:tcPr/>
                </a:tc>
                <a:tc>
                  <a:txBody>
                    <a:bodyPr/>
                    <a:lstStyle/>
                    <a:p>
                      <a:pPr algn="ctr"/>
                      <a:r>
                        <a:rPr lang="it-IT" dirty="0"/>
                        <a:t>*</a:t>
                      </a:r>
                    </a:p>
                  </a:txBody>
                  <a:tcPr/>
                </a:tc>
                <a:tc>
                  <a:txBody>
                    <a:bodyPr/>
                    <a:lstStyle/>
                    <a:p>
                      <a:pPr algn="ctr"/>
                      <a:endParaRPr lang="it-IT" dirty="0"/>
                    </a:p>
                  </a:txBody>
                  <a:tcPr/>
                </a:tc>
                <a:tc>
                  <a:txBody>
                    <a:bodyPr/>
                    <a:lstStyle/>
                    <a:p>
                      <a:pPr algn="ctr"/>
                      <a:r>
                        <a:rPr lang="it-IT" dirty="0"/>
                        <a:t>*</a:t>
                      </a:r>
                    </a:p>
                  </a:txBody>
                  <a:tcPr/>
                </a:tc>
                <a:tc>
                  <a:txBody>
                    <a:bodyPr/>
                    <a:lstStyle/>
                    <a:p>
                      <a:pPr algn="ctr"/>
                      <a:endParaRPr lang="it-IT" dirty="0"/>
                    </a:p>
                  </a:txBody>
                  <a:tcPr/>
                </a:tc>
                <a:extLst>
                  <a:ext uri="{0D108BD9-81ED-4DB2-BD59-A6C34878D82A}">
                    <a16:rowId xmlns:a16="http://schemas.microsoft.com/office/drawing/2014/main" val="736498355"/>
                  </a:ext>
                </a:extLst>
              </a:tr>
              <a:tr h="324000">
                <a:tc>
                  <a:txBody>
                    <a:bodyPr/>
                    <a:lstStyle/>
                    <a:p>
                      <a:pPr algn="ctr"/>
                      <a:r>
                        <a:rPr lang="it-IT" dirty="0"/>
                        <a:t>*</a:t>
                      </a:r>
                    </a:p>
                  </a:txBody>
                  <a:tcPr/>
                </a:tc>
                <a:tc>
                  <a:txBody>
                    <a:bodyPr/>
                    <a:lstStyle/>
                    <a:p>
                      <a:pPr algn="ctr"/>
                      <a:endParaRPr lang="it-IT" dirty="0"/>
                    </a:p>
                  </a:txBody>
                  <a:tcPr/>
                </a:tc>
                <a:tc>
                  <a:txBody>
                    <a:bodyPr/>
                    <a:lstStyle/>
                    <a:p>
                      <a:pPr algn="ctr"/>
                      <a:r>
                        <a:rPr lang="it-IT" dirty="0"/>
                        <a:t>*</a:t>
                      </a:r>
                    </a:p>
                  </a:txBody>
                  <a:tcPr/>
                </a:tc>
                <a:tc>
                  <a:txBody>
                    <a:bodyPr/>
                    <a:lstStyle/>
                    <a:p>
                      <a:pPr algn="ctr"/>
                      <a:endParaRPr lang="it-IT" dirty="0"/>
                    </a:p>
                  </a:txBody>
                  <a:tcPr/>
                </a:tc>
                <a:tc>
                  <a:txBody>
                    <a:bodyPr/>
                    <a:lstStyle/>
                    <a:p>
                      <a:pPr algn="ctr"/>
                      <a:r>
                        <a:rPr lang="it-IT" dirty="0"/>
                        <a:t>*</a:t>
                      </a:r>
                    </a:p>
                  </a:txBody>
                  <a:tcPr/>
                </a:tc>
                <a:extLst>
                  <a:ext uri="{0D108BD9-81ED-4DB2-BD59-A6C34878D82A}">
                    <a16:rowId xmlns:a16="http://schemas.microsoft.com/office/drawing/2014/main" val="1575848954"/>
                  </a:ext>
                </a:extLst>
              </a:tr>
            </a:tbl>
          </a:graphicData>
        </a:graphic>
      </p:graphicFrame>
      <p:graphicFrame>
        <p:nvGraphicFramePr>
          <p:cNvPr id="11" name="Tabella 11">
            <a:extLst>
              <a:ext uri="{FF2B5EF4-FFF2-40B4-BE49-F238E27FC236}">
                <a16:creationId xmlns:a16="http://schemas.microsoft.com/office/drawing/2014/main" id="{D19D1F88-D1E1-4ADF-86C8-A3D12FD4C63B}"/>
              </a:ext>
            </a:extLst>
          </p:cNvPr>
          <p:cNvGraphicFramePr>
            <a:graphicFrameLocks noGrp="1"/>
          </p:cNvGraphicFramePr>
          <p:nvPr>
            <p:extLst>
              <p:ext uri="{D42A27DB-BD31-4B8C-83A1-F6EECF244321}">
                <p14:modId xmlns:p14="http://schemas.microsoft.com/office/powerpoint/2010/main" val="4284750055"/>
              </p:ext>
            </p:extLst>
          </p:nvPr>
        </p:nvGraphicFramePr>
        <p:xfrm>
          <a:off x="2497589" y="4711894"/>
          <a:ext cx="624840" cy="741680"/>
        </p:xfrm>
        <a:graphic>
          <a:graphicData uri="http://schemas.openxmlformats.org/drawingml/2006/table">
            <a:tbl>
              <a:tblPr firstRow="1" bandRow="1">
                <a:tableStyleId>{2D5ABB26-0587-4C30-8999-92F81FD0307C}</a:tableStyleId>
              </a:tblPr>
              <a:tblGrid>
                <a:gridCol w="208280">
                  <a:extLst>
                    <a:ext uri="{9D8B030D-6E8A-4147-A177-3AD203B41FA5}">
                      <a16:colId xmlns:a16="http://schemas.microsoft.com/office/drawing/2014/main" val="3250976004"/>
                    </a:ext>
                  </a:extLst>
                </a:gridCol>
                <a:gridCol w="208280">
                  <a:extLst>
                    <a:ext uri="{9D8B030D-6E8A-4147-A177-3AD203B41FA5}">
                      <a16:colId xmlns:a16="http://schemas.microsoft.com/office/drawing/2014/main" val="303098980"/>
                    </a:ext>
                  </a:extLst>
                </a:gridCol>
                <a:gridCol w="208280">
                  <a:extLst>
                    <a:ext uri="{9D8B030D-6E8A-4147-A177-3AD203B41FA5}">
                      <a16:colId xmlns:a16="http://schemas.microsoft.com/office/drawing/2014/main" val="456453445"/>
                    </a:ext>
                  </a:extLst>
                </a:gridCol>
              </a:tblGrid>
              <a:tr h="370840">
                <a:tc>
                  <a:txBody>
                    <a:bodyPr/>
                    <a:lstStyle/>
                    <a:p>
                      <a:pPr algn="ctr"/>
                      <a:endParaRPr lang="it-IT" dirty="0"/>
                    </a:p>
                  </a:txBody>
                  <a:tcPr/>
                </a:tc>
                <a:tc>
                  <a:txBody>
                    <a:bodyPr/>
                    <a:lstStyle/>
                    <a:p>
                      <a:pPr algn="ctr"/>
                      <a:r>
                        <a:rPr lang="it-IT" dirty="0"/>
                        <a:t>*</a:t>
                      </a:r>
                    </a:p>
                  </a:txBody>
                  <a:tcPr/>
                </a:tc>
                <a:tc>
                  <a:txBody>
                    <a:bodyPr/>
                    <a:lstStyle/>
                    <a:p>
                      <a:pPr algn="ctr"/>
                      <a:endParaRPr lang="it-IT"/>
                    </a:p>
                  </a:txBody>
                  <a:tcPr/>
                </a:tc>
                <a:extLst>
                  <a:ext uri="{0D108BD9-81ED-4DB2-BD59-A6C34878D82A}">
                    <a16:rowId xmlns:a16="http://schemas.microsoft.com/office/drawing/2014/main" val="1605081689"/>
                  </a:ext>
                </a:extLst>
              </a:tr>
              <a:tr h="370840">
                <a:tc>
                  <a:txBody>
                    <a:bodyPr/>
                    <a:lstStyle/>
                    <a:p>
                      <a:pPr algn="ctr"/>
                      <a:r>
                        <a:rPr lang="it-IT" dirty="0"/>
                        <a:t>*</a:t>
                      </a:r>
                    </a:p>
                  </a:txBody>
                  <a:tcPr/>
                </a:tc>
                <a:tc>
                  <a:txBody>
                    <a:bodyPr/>
                    <a:lstStyle/>
                    <a:p>
                      <a:pPr algn="ctr"/>
                      <a:endParaRPr lang="it-IT" dirty="0"/>
                    </a:p>
                  </a:txBody>
                  <a:tcPr/>
                </a:tc>
                <a:tc>
                  <a:txBody>
                    <a:bodyPr/>
                    <a:lstStyle/>
                    <a:p>
                      <a:pPr algn="ctr"/>
                      <a:r>
                        <a:rPr lang="it-IT" dirty="0"/>
                        <a:t>*</a:t>
                      </a:r>
                    </a:p>
                  </a:txBody>
                  <a:tcPr/>
                </a:tc>
                <a:extLst>
                  <a:ext uri="{0D108BD9-81ED-4DB2-BD59-A6C34878D82A}">
                    <a16:rowId xmlns:a16="http://schemas.microsoft.com/office/drawing/2014/main" val="162893670"/>
                  </a:ext>
                </a:extLst>
              </a:tr>
            </a:tbl>
          </a:graphicData>
        </a:graphic>
      </p:graphicFrame>
      <p:graphicFrame>
        <p:nvGraphicFramePr>
          <p:cNvPr id="12" name="Tabella 12">
            <a:extLst>
              <a:ext uri="{FF2B5EF4-FFF2-40B4-BE49-F238E27FC236}">
                <a16:creationId xmlns:a16="http://schemas.microsoft.com/office/drawing/2014/main" id="{EC0166AB-D5C4-42A8-8670-D447AD1B62DC}"/>
              </a:ext>
            </a:extLst>
          </p:cNvPr>
          <p:cNvGraphicFramePr>
            <a:graphicFrameLocks noGrp="1"/>
          </p:cNvGraphicFramePr>
          <p:nvPr>
            <p:extLst>
              <p:ext uri="{D42A27DB-BD31-4B8C-83A1-F6EECF244321}">
                <p14:modId xmlns:p14="http://schemas.microsoft.com/office/powerpoint/2010/main" val="1965083337"/>
              </p:ext>
            </p:extLst>
          </p:nvPr>
        </p:nvGraphicFramePr>
        <p:xfrm>
          <a:off x="8055280" y="3991356"/>
          <a:ext cx="1457960" cy="1463040"/>
        </p:xfrm>
        <a:graphic>
          <a:graphicData uri="http://schemas.openxmlformats.org/drawingml/2006/table">
            <a:tbl>
              <a:tblPr firstRow="1" bandRow="1">
                <a:tableStyleId>{2D5ABB26-0587-4C30-8999-92F81FD0307C}</a:tableStyleId>
              </a:tblPr>
              <a:tblGrid>
                <a:gridCol w="208280">
                  <a:extLst>
                    <a:ext uri="{9D8B030D-6E8A-4147-A177-3AD203B41FA5}">
                      <a16:colId xmlns:a16="http://schemas.microsoft.com/office/drawing/2014/main" val="2920251013"/>
                    </a:ext>
                  </a:extLst>
                </a:gridCol>
                <a:gridCol w="208280">
                  <a:extLst>
                    <a:ext uri="{9D8B030D-6E8A-4147-A177-3AD203B41FA5}">
                      <a16:colId xmlns:a16="http://schemas.microsoft.com/office/drawing/2014/main" val="526273155"/>
                    </a:ext>
                  </a:extLst>
                </a:gridCol>
                <a:gridCol w="208280">
                  <a:extLst>
                    <a:ext uri="{9D8B030D-6E8A-4147-A177-3AD203B41FA5}">
                      <a16:colId xmlns:a16="http://schemas.microsoft.com/office/drawing/2014/main" val="2303726948"/>
                    </a:ext>
                  </a:extLst>
                </a:gridCol>
                <a:gridCol w="208280">
                  <a:extLst>
                    <a:ext uri="{9D8B030D-6E8A-4147-A177-3AD203B41FA5}">
                      <a16:colId xmlns:a16="http://schemas.microsoft.com/office/drawing/2014/main" val="1964239619"/>
                    </a:ext>
                  </a:extLst>
                </a:gridCol>
                <a:gridCol w="208280">
                  <a:extLst>
                    <a:ext uri="{9D8B030D-6E8A-4147-A177-3AD203B41FA5}">
                      <a16:colId xmlns:a16="http://schemas.microsoft.com/office/drawing/2014/main" val="3508638619"/>
                    </a:ext>
                  </a:extLst>
                </a:gridCol>
                <a:gridCol w="208280">
                  <a:extLst>
                    <a:ext uri="{9D8B030D-6E8A-4147-A177-3AD203B41FA5}">
                      <a16:colId xmlns:a16="http://schemas.microsoft.com/office/drawing/2014/main" val="442987924"/>
                    </a:ext>
                  </a:extLst>
                </a:gridCol>
                <a:gridCol w="208280">
                  <a:extLst>
                    <a:ext uri="{9D8B030D-6E8A-4147-A177-3AD203B41FA5}">
                      <a16:colId xmlns:a16="http://schemas.microsoft.com/office/drawing/2014/main" val="2099760964"/>
                    </a:ext>
                  </a:extLst>
                </a:gridCol>
              </a:tblGrid>
              <a:tr h="324000">
                <a:tc>
                  <a:txBody>
                    <a:bodyPr/>
                    <a:lstStyle/>
                    <a:p>
                      <a:pPr algn="ctr"/>
                      <a:endParaRPr lang="it-IT" dirty="0"/>
                    </a:p>
                  </a:txBody>
                  <a:tcPr/>
                </a:tc>
                <a:tc>
                  <a:txBody>
                    <a:bodyPr/>
                    <a:lstStyle/>
                    <a:p>
                      <a:pPr algn="ctr"/>
                      <a:endParaRPr lang="it-IT"/>
                    </a:p>
                  </a:txBody>
                  <a:tcPr/>
                </a:tc>
                <a:tc>
                  <a:txBody>
                    <a:bodyPr/>
                    <a:lstStyle/>
                    <a:p>
                      <a:pPr algn="ctr"/>
                      <a:endParaRPr lang="it-IT"/>
                    </a:p>
                  </a:txBody>
                  <a:tcPr/>
                </a:tc>
                <a:tc>
                  <a:txBody>
                    <a:bodyPr/>
                    <a:lstStyle/>
                    <a:p>
                      <a:pPr algn="ctr"/>
                      <a:r>
                        <a:rPr lang="it-IT" dirty="0"/>
                        <a:t>*</a:t>
                      </a:r>
                    </a:p>
                  </a:txBody>
                  <a:tcPr/>
                </a:tc>
                <a:tc>
                  <a:txBody>
                    <a:bodyPr/>
                    <a:lstStyle/>
                    <a:p>
                      <a:pPr algn="ctr"/>
                      <a:endParaRPr lang="it-IT"/>
                    </a:p>
                  </a:txBody>
                  <a:tcPr/>
                </a:tc>
                <a:tc>
                  <a:txBody>
                    <a:bodyPr/>
                    <a:lstStyle/>
                    <a:p>
                      <a:pPr algn="ctr"/>
                      <a:endParaRPr lang="it-IT"/>
                    </a:p>
                  </a:txBody>
                  <a:tcPr/>
                </a:tc>
                <a:tc>
                  <a:txBody>
                    <a:bodyPr/>
                    <a:lstStyle/>
                    <a:p>
                      <a:pPr algn="ctr"/>
                      <a:endParaRPr lang="it-IT"/>
                    </a:p>
                  </a:txBody>
                  <a:tcPr/>
                </a:tc>
                <a:extLst>
                  <a:ext uri="{0D108BD9-81ED-4DB2-BD59-A6C34878D82A}">
                    <a16:rowId xmlns:a16="http://schemas.microsoft.com/office/drawing/2014/main" val="1350802833"/>
                  </a:ext>
                </a:extLst>
              </a:tr>
              <a:tr h="324000">
                <a:tc>
                  <a:txBody>
                    <a:bodyPr/>
                    <a:lstStyle/>
                    <a:p>
                      <a:pPr algn="ctr"/>
                      <a:endParaRPr lang="it-IT" dirty="0"/>
                    </a:p>
                  </a:txBody>
                  <a:tcPr/>
                </a:tc>
                <a:tc>
                  <a:txBody>
                    <a:bodyPr/>
                    <a:lstStyle/>
                    <a:p>
                      <a:pPr algn="ctr"/>
                      <a:endParaRPr lang="it-IT"/>
                    </a:p>
                  </a:txBody>
                  <a:tcPr/>
                </a:tc>
                <a:tc>
                  <a:txBody>
                    <a:bodyPr/>
                    <a:lstStyle/>
                    <a:p>
                      <a:pPr algn="ctr"/>
                      <a:r>
                        <a:rPr lang="it-IT" dirty="0"/>
                        <a:t>*</a:t>
                      </a:r>
                    </a:p>
                  </a:txBody>
                  <a:tcPr/>
                </a:tc>
                <a:tc>
                  <a:txBody>
                    <a:bodyPr/>
                    <a:lstStyle/>
                    <a:p>
                      <a:pPr algn="ctr"/>
                      <a:endParaRPr lang="it-IT" dirty="0"/>
                    </a:p>
                  </a:txBody>
                  <a:tcPr/>
                </a:tc>
                <a:tc>
                  <a:txBody>
                    <a:bodyPr/>
                    <a:lstStyle/>
                    <a:p>
                      <a:pPr algn="ctr"/>
                      <a:r>
                        <a:rPr lang="it-IT" dirty="0"/>
                        <a:t>*</a:t>
                      </a:r>
                    </a:p>
                  </a:txBody>
                  <a:tcPr/>
                </a:tc>
                <a:tc>
                  <a:txBody>
                    <a:bodyPr/>
                    <a:lstStyle/>
                    <a:p>
                      <a:pPr algn="ctr"/>
                      <a:endParaRPr lang="it-IT" dirty="0"/>
                    </a:p>
                  </a:txBody>
                  <a:tcPr/>
                </a:tc>
                <a:tc>
                  <a:txBody>
                    <a:bodyPr/>
                    <a:lstStyle/>
                    <a:p>
                      <a:pPr algn="ctr"/>
                      <a:endParaRPr lang="it-IT"/>
                    </a:p>
                  </a:txBody>
                  <a:tcPr/>
                </a:tc>
                <a:extLst>
                  <a:ext uri="{0D108BD9-81ED-4DB2-BD59-A6C34878D82A}">
                    <a16:rowId xmlns:a16="http://schemas.microsoft.com/office/drawing/2014/main" val="1401495414"/>
                  </a:ext>
                </a:extLst>
              </a:tr>
              <a:tr h="324000">
                <a:tc>
                  <a:txBody>
                    <a:bodyPr/>
                    <a:lstStyle/>
                    <a:p>
                      <a:pPr algn="ctr"/>
                      <a:endParaRPr lang="it-IT" dirty="0"/>
                    </a:p>
                  </a:txBody>
                  <a:tcPr/>
                </a:tc>
                <a:tc>
                  <a:txBody>
                    <a:bodyPr/>
                    <a:lstStyle/>
                    <a:p>
                      <a:pPr algn="ctr"/>
                      <a:r>
                        <a:rPr lang="it-IT" dirty="0"/>
                        <a:t>*</a:t>
                      </a:r>
                    </a:p>
                  </a:txBody>
                  <a:tcPr/>
                </a:tc>
                <a:tc>
                  <a:txBody>
                    <a:bodyPr/>
                    <a:lstStyle/>
                    <a:p>
                      <a:pPr algn="ctr"/>
                      <a:endParaRPr lang="it-IT" dirty="0"/>
                    </a:p>
                  </a:txBody>
                  <a:tcPr/>
                </a:tc>
                <a:tc>
                  <a:txBody>
                    <a:bodyPr/>
                    <a:lstStyle/>
                    <a:p>
                      <a:pPr algn="ctr"/>
                      <a:r>
                        <a:rPr lang="it-IT" dirty="0"/>
                        <a:t>*</a:t>
                      </a:r>
                    </a:p>
                  </a:txBody>
                  <a:tcPr/>
                </a:tc>
                <a:tc>
                  <a:txBody>
                    <a:bodyPr/>
                    <a:lstStyle/>
                    <a:p>
                      <a:pPr algn="ctr"/>
                      <a:endParaRPr lang="it-IT" dirty="0"/>
                    </a:p>
                  </a:txBody>
                  <a:tcPr/>
                </a:tc>
                <a:tc>
                  <a:txBody>
                    <a:bodyPr/>
                    <a:lstStyle/>
                    <a:p>
                      <a:pPr algn="ctr"/>
                      <a:r>
                        <a:rPr lang="it-IT" dirty="0"/>
                        <a:t>*</a:t>
                      </a:r>
                    </a:p>
                  </a:txBody>
                  <a:tcPr/>
                </a:tc>
                <a:tc>
                  <a:txBody>
                    <a:bodyPr/>
                    <a:lstStyle/>
                    <a:p>
                      <a:pPr algn="ctr"/>
                      <a:endParaRPr lang="it-IT" dirty="0"/>
                    </a:p>
                  </a:txBody>
                  <a:tcPr/>
                </a:tc>
                <a:extLst>
                  <a:ext uri="{0D108BD9-81ED-4DB2-BD59-A6C34878D82A}">
                    <a16:rowId xmlns:a16="http://schemas.microsoft.com/office/drawing/2014/main" val="1883241276"/>
                  </a:ext>
                </a:extLst>
              </a:tr>
              <a:tr h="324000">
                <a:tc>
                  <a:txBody>
                    <a:bodyPr/>
                    <a:lstStyle/>
                    <a:p>
                      <a:pPr algn="ctr"/>
                      <a:r>
                        <a:rPr lang="it-IT" dirty="0"/>
                        <a:t>*</a:t>
                      </a:r>
                    </a:p>
                  </a:txBody>
                  <a:tcPr/>
                </a:tc>
                <a:tc>
                  <a:txBody>
                    <a:bodyPr/>
                    <a:lstStyle/>
                    <a:p>
                      <a:pPr algn="ctr"/>
                      <a:endParaRPr lang="it-IT" dirty="0"/>
                    </a:p>
                  </a:txBody>
                  <a:tcPr/>
                </a:tc>
                <a:tc>
                  <a:txBody>
                    <a:bodyPr/>
                    <a:lstStyle/>
                    <a:p>
                      <a:pPr algn="ctr"/>
                      <a:r>
                        <a:rPr lang="it-IT" dirty="0"/>
                        <a:t>*</a:t>
                      </a:r>
                    </a:p>
                  </a:txBody>
                  <a:tcPr/>
                </a:tc>
                <a:tc>
                  <a:txBody>
                    <a:bodyPr/>
                    <a:lstStyle/>
                    <a:p>
                      <a:pPr algn="ctr"/>
                      <a:endParaRPr lang="it-IT" dirty="0"/>
                    </a:p>
                  </a:txBody>
                  <a:tcPr/>
                </a:tc>
                <a:tc>
                  <a:txBody>
                    <a:bodyPr/>
                    <a:lstStyle/>
                    <a:p>
                      <a:pPr algn="ctr"/>
                      <a:r>
                        <a:rPr lang="it-IT" dirty="0"/>
                        <a:t>*</a:t>
                      </a:r>
                    </a:p>
                  </a:txBody>
                  <a:tcPr/>
                </a:tc>
                <a:tc>
                  <a:txBody>
                    <a:bodyPr/>
                    <a:lstStyle/>
                    <a:p>
                      <a:pPr algn="ctr"/>
                      <a:endParaRPr lang="it-IT" dirty="0"/>
                    </a:p>
                  </a:txBody>
                  <a:tcPr/>
                </a:tc>
                <a:tc>
                  <a:txBody>
                    <a:bodyPr/>
                    <a:lstStyle/>
                    <a:p>
                      <a:pPr algn="ctr"/>
                      <a:r>
                        <a:rPr lang="it-IT" dirty="0"/>
                        <a:t>*</a:t>
                      </a:r>
                    </a:p>
                  </a:txBody>
                  <a:tcPr/>
                </a:tc>
                <a:extLst>
                  <a:ext uri="{0D108BD9-81ED-4DB2-BD59-A6C34878D82A}">
                    <a16:rowId xmlns:a16="http://schemas.microsoft.com/office/drawing/2014/main" val="415327857"/>
                  </a:ext>
                </a:extLst>
              </a:tr>
            </a:tbl>
          </a:graphicData>
        </a:graphic>
      </p:graphicFrame>
      <p:sp>
        <p:nvSpPr>
          <p:cNvPr id="13" name="CasellaDiTesto 12">
            <a:extLst>
              <a:ext uri="{FF2B5EF4-FFF2-40B4-BE49-F238E27FC236}">
                <a16:creationId xmlns:a16="http://schemas.microsoft.com/office/drawing/2014/main" id="{23848C59-F546-416C-B999-4E81D4D634A6}"/>
              </a:ext>
            </a:extLst>
          </p:cNvPr>
          <p:cNvSpPr txBox="1"/>
          <p:nvPr/>
        </p:nvSpPr>
        <p:spPr>
          <a:xfrm>
            <a:off x="2537671" y="5519956"/>
            <a:ext cx="1434517" cy="369332"/>
          </a:xfrm>
          <a:prstGeom prst="rect">
            <a:avLst/>
          </a:prstGeom>
          <a:noFill/>
        </p:spPr>
        <p:txBody>
          <a:bodyPr wrap="square" rtlCol="0">
            <a:spAutoFit/>
          </a:bodyPr>
          <a:lstStyle/>
          <a:p>
            <a:r>
              <a:rPr lang="it-IT" dirty="0"/>
              <a:t>N=3</a:t>
            </a:r>
          </a:p>
        </p:txBody>
      </p:sp>
      <p:sp>
        <p:nvSpPr>
          <p:cNvPr id="14" name="CasellaDiTesto 13">
            <a:extLst>
              <a:ext uri="{FF2B5EF4-FFF2-40B4-BE49-F238E27FC236}">
                <a16:creationId xmlns:a16="http://schemas.microsoft.com/office/drawing/2014/main" id="{0588A3F1-7EBC-4461-91CA-5A874A27737B}"/>
              </a:ext>
            </a:extLst>
          </p:cNvPr>
          <p:cNvSpPr txBox="1"/>
          <p:nvPr/>
        </p:nvSpPr>
        <p:spPr>
          <a:xfrm>
            <a:off x="5273189" y="5519956"/>
            <a:ext cx="1434517" cy="369332"/>
          </a:xfrm>
          <a:prstGeom prst="rect">
            <a:avLst/>
          </a:prstGeom>
          <a:noFill/>
        </p:spPr>
        <p:txBody>
          <a:bodyPr wrap="square" rtlCol="0">
            <a:spAutoFit/>
          </a:bodyPr>
          <a:lstStyle/>
          <a:p>
            <a:r>
              <a:rPr lang="it-IT" dirty="0"/>
              <a:t>N=6</a:t>
            </a:r>
          </a:p>
        </p:txBody>
      </p:sp>
      <p:sp>
        <p:nvSpPr>
          <p:cNvPr id="15" name="CasellaDiTesto 14">
            <a:extLst>
              <a:ext uri="{FF2B5EF4-FFF2-40B4-BE49-F238E27FC236}">
                <a16:creationId xmlns:a16="http://schemas.microsoft.com/office/drawing/2014/main" id="{DF3643B1-03B7-4CA7-8BDC-EF8C4883ED8A}"/>
              </a:ext>
            </a:extLst>
          </p:cNvPr>
          <p:cNvSpPr txBox="1"/>
          <p:nvPr/>
        </p:nvSpPr>
        <p:spPr>
          <a:xfrm>
            <a:off x="8503641" y="5524259"/>
            <a:ext cx="1434517" cy="369332"/>
          </a:xfrm>
          <a:prstGeom prst="rect">
            <a:avLst/>
          </a:prstGeom>
          <a:noFill/>
        </p:spPr>
        <p:txBody>
          <a:bodyPr wrap="square" rtlCol="0">
            <a:spAutoFit/>
          </a:bodyPr>
          <a:lstStyle/>
          <a:p>
            <a:r>
              <a:rPr lang="it-IT" dirty="0"/>
              <a:t>N=10</a:t>
            </a:r>
          </a:p>
        </p:txBody>
      </p:sp>
      <p:sp>
        <p:nvSpPr>
          <p:cNvPr id="16" name="Rettangolo con angoli arrotondati 15">
            <a:extLst>
              <a:ext uri="{FF2B5EF4-FFF2-40B4-BE49-F238E27FC236}">
                <a16:creationId xmlns:a16="http://schemas.microsoft.com/office/drawing/2014/main" id="{03C4FD24-CC80-4B62-BDBB-AA6D60EACE1A}"/>
              </a:ext>
            </a:extLst>
          </p:cNvPr>
          <p:cNvSpPr/>
          <p:nvPr/>
        </p:nvSpPr>
        <p:spPr>
          <a:xfrm>
            <a:off x="2713837" y="5922631"/>
            <a:ext cx="6438550" cy="6040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Sono formati dalla somma di numeri consecutivi partendo da 1</a:t>
            </a:r>
          </a:p>
        </p:txBody>
      </p:sp>
    </p:spTree>
    <p:extLst>
      <p:ext uri="{BB962C8B-B14F-4D97-AF65-F5344CB8AC3E}">
        <p14:creationId xmlns:p14="http://schemas.microsoft.com/office/powerpoint/2010/main" val="3204846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E5842B8-4940-43D9-93BB-A3EB0AEE6096}"/>
              </a:ext>
            </a:extLst>
          </p:cNvPr>
          <p:cNvSpPr>
            <a:spLocks noGrp="1"/>
          </p:cNvSpPr>
          <p:nvPr>
            <p:ph type="title"/>
          </p:nvPr>
        </p:nvSpPr>
        <p:spPr/>
        <p:txBody>
          <a:bodyPr/>
          <a:lstStyle/>
          <a:p>
            <a:r>
              <a:rPr lang="it-IT" dirty="0"/>
              <a:t>Esercizio</a:t>
            </a:r>
          </a:p>
        </p:txBody>
      </p:sp>
      <p:sp>
        <p:nvSpPr>
          <p:cNvPr id="5" name="CasellaDiTesto 4">
            <a:extLst>
              <a:ext uri="{FF2B5EF4-FFF2-40B4-BE49-F238E27FC236}">
                <a16:creationId xmlns:a16="http://schemas.microsoft.com/office/drawing/2014/main" id="{BB9612EE-DC6D-46CE-A7B2-635D3BA63209}"/>
              </a:ext>
            </a:extLst>
          </p:cNvPr>
          <p:cNvSpPr txBox="1"/>
          <p:nvPr/>
        </p:nvSpPr>
        <p:spPr>
          <a:xfrm>
            <a:off x="838200" y="1368860"/>
            <a:ext cx="6096698" cy="1754326"/>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it-IT" dirty="0" err="1">
                <a:latin typeface="Courier New" panose="02070309020205020404" pitchFamily="49" charset="0"/>
                <a:cs typeface="Courier New" panose="02070309020205020404" pitchFamily="49" charset="0"/>
              </a:rPr>
              <a:t>def</a:t>
            </a:r>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main</a:t>
            </a:r>
            <a:r>
              <a:rPr lang="it-IT" dirty="0">
                <a:latin typeface="Courier New" panose="02070309020205020404" pitchFamily="49" charset="0"/>
                <a:cs typeface="Courier New" panose="02070309020205020404" pitchFamily="49" charset="0"/>
              </a:rPr>
              <a:t>():</a:t>
            </a:r>
          </a:p>
          <a:p>
            <a:r>
              <a:rPr lang="it-IT" dirty="0">
                <a:latin typeface="Courier New" panose="02070309020205020404" pitchFamily="49" charset="0"/>
                <a:cs typeface="Courier New" panose="02070309020205020404" pitchFamily="49" charset="0"/>
              </a:rPr>
              <a:t>    x=</a:t>
            </a:r>
            <a:r>
              <a:rPr lang="it-IT" dirty="0" err="1">
                <a:latin typeface="Courier New" panose="02070309020205020404" pitchFamily="49" charset="0"/>
                <a:cs typeface="Courier New" panose="02070309020205020404" pitchFamily="49" charset="0"/>
              </a:rPr>
              <a:t>int</a:t>
            </a:r>
            <a:r>
              <a:rPr lang="it-IT" dirty="0">
                <a:latin typeface="Courier New" panose="02070309020205020404" pitchFamily="49" charset="0"/>
                <a:cs typeface="Courier New" panose="02070309020205020404" pitchFamily="49" charset="0"/>
              </a:rPr>
              <a:t>(input())</a:t>
            </a:r>
          </a:p>
          <a:p>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while</a:t>
            </a:r>
            <a:r>
              <a:rPr lang="it-IT" dirty="0">
                <a:latin typeface="Courier New" panose="02070309020205020404" pitchFamily="49" charset="0"/>
                <a:cs typeface="Courier New" panose="02070309020205020404" pitchFamily="49" charset="0"/>
              </a:rPr>
              <a:t> x!=0:</a:t>
            </a:r>
          </a:p>
          <a:p>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if</a:t>
            </a:r>
            <a:r>
              <a:rPr lang="it-IT" dirty="0">
                <a:latin typeface="Courier New" panose="02070309020205020404" pitchFamily="49" charset="0"/>
                <a:cs typeface="Courier New" panose="02070309020205020404" pitchFamily="49" charset="0"/>
              </a:rPr>
              <a:t> triangolare(x):</a:t>
            </a:r>
          </a:p>
          <a:p>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print</a:t>
            </a:r>
            <a:r>
              <a:rPr lang="it-IT" dirty="0">
                <a:latin typeface="Courier New" panose="02070309020205020404" pitchFamily="49" charset="0"/>
                <a:cs typeface="Courier New" panose="02070309020205020404" pitchFamily="49" charset="0"/>
              </a:rPr>
              <a:t>(x)</a:t>
            </a:r>
          </a:p>
          <a:p>
            <a:r>
              <a:rPr lang="it-IT" dirty="0">
                <a:latin typeface="Courier New" panose="02070309020205020404" pitchFamily="49" charset="0"/>
                <a:cs typeface="Courier New" panose="02070309020205020404" pitchFamily="49" charset="0"/>
              </a:rPr>
              <a:t>        x=</a:t>
            </a:r>
            <a:r>
              <a:rPr lang="it-IT" dirty="0" err="1">
                <a:latin typeface="Courier New" panose="02070309020205020404" pitchFamily="49" charset="0"/>
                <a:cs typeface="Courier New" panose="02070309020205020404" pitchFamily="49" charset="0"/>
              </a:rPr>
              <a:t>int</a:t>
            </a:r>
            <a:r>
              <a:rPr lang="it-IT" dirty="0">
                <a:latin typeface="Courier New" panose="02070309020205020404" pitchFamily="49" charset="0"/>
                <a:cs typeface="Courier New" panose="02070309020205020404" pitchFamily="49" charset="0"/>
              </a:rPr>
              <a:t>(input())</a:t>
            </a:r>
          </a:p>
        </p:txBody>
      </p:sp>
      <p:sp>
        <p:nvSpPr>
          <p:cNvPr id="7" name="CasellaDiTesto 6">
            <a:extLst>
              <a:ext uri="{FF2B5EF4-FFF2-40B4-BE49-F238E27FC236}">
                <a16:creationId xmlns:a16="http://schemas.microsoft.com/office/drawing/2014/main" id="{7BE34040-6EFA-4DA2-970D-353A0B254C6F}"/>
              </a:ext>
            </a:extLst>
          </p:cNvPr>
          <p:cNvSpPr txBox="1"/>
          <p:nvPr/>
        </p:nvSpPr>
        <p:spPr>
          <a:xfrm>
            <a:off x="838200" y="3237313"/>
            <a:ext cx="6096698" cy="2031325"/>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it-IT" dirty="0" err="1">
                <a:latin typeface="Courier New" panose="02070309020205020404" pitchFamily="49" charset="0"/>
                <a:cs typeface="Courier New" panose="02070309020205020404" pitchFamily="49" charset="0"/>
              </a:rPr>
              <a:t>def</a:t>
            </a:r>
            <a:r>
              <a:rPr lang="it-IT" dirty="0">
                <a:latin typeface="Courier New" panose="02070309020205020404" pitchFamily="49" charset="0"/>
                <a:cs typeface="Courier New" panose="02070309020205020404" pitchFamily="49" charset="0"/>
              </a:rPr>
              <a:t> triangolare(N):</a:t>
            </a:r>
          </a:p>
          <a:p>
            <a:r>
              <a:rPr lang="it-IT" dirty="0">
                <a:latin typeface="Courier New" panose="02070309020205020404" pitchFamily="49" charset="0"/>
                <a:cs typeface="Courier New" panose="02070309020205020404" pitchFamily="49" charset="0"/>
              </a:rPr>
              <a:t>    somma=0</a:t>
            </a:r>
          </a:p>
          <a:p>
            <a:r>
              <a:rPr lang="it-IT" dirty="0">
                <a:latin typeface="Courier New" panose="02070309020205020404" pitchFamily="49" charset="0"/>
                <a:cs typeface="Courier New" panose="02070309020205020404" pitchFamily="49" charset="0"/>
              </a:rPr>
              <a:t>    i=1</a:t>
            </a:r>
          </a:p>
          <a:p>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while</a:t>
            </a:r>
            <a:r>
              <a:rPr lang="it-IT" dirty="0">
                <a:latin typeface="Courier New" panose="02070309020205020404" pitchFamily="49" charset="0"/>
                <a:cs typeface="Courier New" panose="02070309020205020404" pitchFamily="49" charset="0"/>
              </a:rPr>
              <a:t> somma&lt;N:</a:t>
            </a:r>
          </a:p>
          <a:p>
            <a:r>
              <a:rPr lang="it-IT" dirty="0">
                <a:latin typeface="Courier New" panose="02070309020205020404" pitchFamily="49" charset="0"/>
                <a:cs typeface="Courier New" panose="02070309020205020404" pitchFamily="49" charset="0"/>
              </a:rPr>
              <a:t>       somma+=i</a:t>
            </a:r>
          </a:p>
          <a:p>
            <a:r>
              <a:rPr lang="it-IT" dirty="0">
                <a:latin typeface="Courier New" panose="02070309020205020404" pitchFamily="49" charset="0"/>
                <a:cs typeface="Courier New" panose="02070309020205020404" pitchFamily="49" charset="0"/>
              </a:rPr>
              <a:t>       i+=1</a:t>
            </a:r>
          </a:p>
          <a:p>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return</a:t>
            </a:r>
            <a:r>
              <a:rPr lang="it-IT" dirty="0">
                <a:latin typeface="Courier New" panose="02070309020205020404" pitchFamily="49" charset="0"/>
                <a:cs typeface="Courier New" panose="02070309020205020404" pitchFamily="49" charset="0"/>
              </a:rPr>
              <a:t> somma==N</a:t>
            </a:r>
          </a:p>
        </p:txBody>
      </p:sp>
      <p:sp>
        <p:nvSpPr>
          <p:cNvPr id="9" name="CasellaDiTesto 8">
            <a:extLst>
              <a:ext uri="{FF2B5EF4-FFF2-40B4-BE49-F238E27FC236}">
                <a16:creationId xmlns:a16="http://schemas.microsoft.com/office/drawing/2014/main" id="{BB6B626B-1930-4FEB-8F54-884B88DBD93D}"/>
              </a:ext>
            </a:extLst>
          </p:cNvPr>
          <p:cNvSpPr txBox="1"/>
          <p:nvPr/>
        </p:nvSpPr>
        <p:spPr>
          <a:xfrm>
            <a:off x="838200" y="5382765"/>
            <a:ext cx="6096698" cy="369332"/>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it-IT" dirty="0" err="1">
                <a:latin typeface="Courier New" panose="02070309020205020404" pitchFamily="49" charset="0"/>
                <a:cs typeface="Courier New" panose="02070309020205020404" pitchFamily="49" charset="0"/>
              </a:rPr>
              <a:t>main</a:t>
            </a:r>
            <a:r>
              <a:rPr lang="it-IT" dirty="0">
                <a:latin typeface="Courier New" panose="02070309020205020404" pitchFamily="49" charset="0"/>
                <a:cs typeface="Courier New" panose="02070309020205020404" pitchFamily="49" charset="0"/>
              </a:rPr>
              <a:t>()</a:t>
            </a:r>
          </a:p>
        </p:txBody>
      </p:sp>
      <p:sp>
        <p:nvSpPr>
          <p:cNvPr id="10" name="Fumetto: rettangolo con angoli arrotondati 9">
            <a:extLst>
              <a:ext uri="{FF2B5EF4-FFF2-40B4-BE49-F238E27FC236}">
                <a16:creationId xmlns:a16="http://schemas.microsoft.com/office/drawing/2014/main" id="{8C5B8804-71CC-4113-BDB0-35F102663490}"/>
              </a:ext>
            </a:extLst>
          </p:cNvPr>
          <p:cNvSpPr/>
          <p:nvPr/>
        </p:nvSpPr>
        <p:spPr>
          <a:xfrm>
            <a:off x="7977930" y="1886497"/>
            <a:ext cx="2856452" cy="1754326"/>
          </a:xfrm>
          <a:prstGeom prst="wedgeRoundRectCallout">
            <a:avLst>
              <a:gd name="adj1" fmla="val -137143"/>
              <a:gd name="adj2" fmla="val -3235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Per ogni numero della sequenza si rimanda alla funzione la verifica della proprietà di essere triangolare</a:t>
            </a:r>
          </a:p>
        </p:txBody>
      </p:sp>
      <p:sp>
        <p:nvSpPr>
          <p:cNvPr id="11" name="Fumetto: rettangolo con angoli arrotondati 10">
            <a:extLst>
              <a:ext uri="{FF2B5EF4-FFF2-40B4-BE49-F238E27FC236}">
                <a16:creationId xmlns:a16="http://schemas.microsoft.com/office/drawing/2014/main" id="{6CDCFBCA-2E32-44A8-8DD8-CA39E7121228}"/>
              </a:ext>
            </a:extLst>
          </p:cNvPr>
          <p:cNvSpPr/>
          <p:nvPr/>
        </p:nvSpPr>
        <p:spPr>
          <a:xfrm>
            <a:off x="7832520" y="4106783"/>
            <a:ext cx="2856452" cy="1754326"/>
          </a:xfrm>
          <a:prstGeom prst="wedgeRoundRectCallout">
            <a:avLst>
              <a:gd name="adj1" fmla="val -137143"/>
              <a:gd name="adj2" fmla="val -3235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Si sommano i numeri consecutivi partendo da 1, </a:t>
            </a:r>
            <a:r>
              <a:rPr lang="it-IT" dirty="0" err="1"/>
              <a:t>finchè</a:t>
            </a:r>
            <a:r>
              <a:rPr lang="it-IT" dirty="0"/>
              <a:t> non si raggiunge o supera N</a:t>
            </a:r>
          </a:p>
        </p:txBody>
      </p:sp>
    </p:spTree>
    <p:extLst>
      <p:ext uri="{BB962C8B-B14F-4D97-AF65-F5344CB8AC3E}">
        <p14:creationId xmlns:p14="http://schemas.microsoft.com/office/powerpoint/2010/main" val="417222461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32A5344-602B-426C-B4B4-72C2AAFB76B8}"/>
              </a:ext>
            </a:extLst>
          </p:cNvPr>
          <p:cNvSpPr>
            <a:spLocks noGrp="1"/>
          </p:cNvSpPr>
          <p:nvPr>
            <p:ph type="title"/>
          </p:nvPr>
        </p:nvSpPr>
        <p:spPr/>
        <p:txBody>
          <a:bodyPr/>
          <a:lstStyle/>
          <a:p>
            <a:pPr algn="just"/>
            <a:r>
              <a:rPr lang="it-IT" dirty="0"/>
              <a:t>Esercizio</a:t>
            </a:r>
          </a:p>
        </p:txBody>
      </p:sp>
      <p:sp>
        <p:nvSpPr>
          <p:cNvPr id="3" name="Segnaposto contenuto 2">
            <a:extLst>
              <a:ext uri="{FF2B5EF4-FFF2-40B4-BE49-F238E27FC236}">
                <a16:creationId xmlns:a16="http://schemas.microsoft.com/office/drawing/2014/main" id="{5BF9ED2F-7C68-47B4-B47E-188DB0988C9A}"/>
              </a:ext>
            </a:extLst>
          </p:cNvPr>
          <p:cNvSpPr>
            <a:spLocks noGrp="1"/>
          </p:cNvSpPr>
          <p:nvPr>
            <p:ph idx="1"/>
          </p:nvPr>
        </p:nvSpPr>
        <p:spPr/>
        <p:txBody>
          <a:bodyPr>
            <a:normAutofit/>
          </a:bodyPr>
          <a:lstStyle/>
          <a:p>
            <a:r>
              <a:rPr lang="it-IT" dirty="0"/>
              <a:t>Scrivere un programma che, letta da input una sequenza di N elementi, determinare il massimo e stampa l’elenco dei numeri contenuti nella sequenza con il relativo scarto dal massimo.</a:t>
            </a:r>
          </a:p>
          <a:p>
            <a:r>
              <a:rPr lang="it-IT" dirty="0"/>
              <a:t>Es. Se N è 7 e la sequenza è 13, 12, 9, -7, 5, 14, 2 il programma dovrebbe stampare</a:t>
            </a:r>
          </a:p>
        </p:txBody>
      </p:sp>
      <p:sp>
        <p:nvSpPr>
          <p:cNvPr id="5" name="CasellaDiTesto 4">
            <a:extLst>
              <a:ext uri="{FF2B5EF4-FFF2-40B4-BE49-F238E27FC236}">
                <a16:creationId xmlns:a16="http://schemas.microsoft.com/office/drawing/2014/main" id="{50A708F1-8EAD-4A34-ABF5-374C490809FC}"/>
              </a:ext>
            </a:extLst>
          </p:cNvPr>
          <p:cNvSpPr txBox="1"/>
          <p:nvPr/>
        </p:nvSpPr>
        <p:spPr>
          <a:xfrm>
            <a:off x="5598602" y="3914967"/>
            <a:ext cx="1464927" cy="2031325"/>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it-IT" dirty="0"/>
              <a:t>13 Scarto 1</a:t>
            </a:r>
          </a:p>
          <a:p>
            <a:r>
              <a:rPr lang="it-IT" dirty="0"/>
              <a:t>12 Scarto 2</a:t>
            </a:r>
          </a:p>
          <a:p>
            <a:r>
              <a:rPr lang="it-IT" dirty="0"/>
              <a:t>9 Scarto 5</a:t>
            </a:r>
          </a:p>
          <a:p>
            <a:r>
              <a:rPr lang="it-IT" dirty="0"/>
              <a:t>-7 Scarto 21</a:t>
            </a:r>
          </a:p>
          <a:p>
            <a:r>
              <a:rPr lang="it-IT" dirty="0"/>
              <a:t>5 Scarto 9</a:t>
            </a:r>
          </a:p>
          <a:p>
            <a:r>
              <a:rPr lang="it-IT" dirty="0"/>
              <a:t>14 Scarto 0</a:t>
            </a:r>
          </a:p>
          <a:p>
            <a:r>
              <a:rPr lang="it-IT" dirty="0"/>
              <a:t>2 Scarto 12 </a:t>
            </a:r>
          </a:p>
        </p:txBody>
      </p:sp>
    </p:spTree>
    <p:extLst>
      <p:ext uri="{BB962C8B-B14F-4D97-AF65-F5344CB8AC3E}">
        <p14:creationId xmlns:p14="http://schemas.microsoft.com/office/powerpoint/2010/main" val="3930402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olo 1">
            <a:extLst>
              <a:ext uri="{FF2B5EF4-FFF2-40B4-BE49-F238E27FC236}">
                <a16:creationId xmlns:a16="http://schemas.microsoft.com/office/drawing/2014/main" id="{40EC943B-6B05-46DD-81F8-F7C41BEB3FEE}"/>
              </a:ext>
            </a:extLst>
          </p:cNvPr>
          <p:cNvSpPr>
            <a:spLocks noGrp="1"/>
          </p:cNvSpPr>
          <p:nvPr>
            <p:ph type="title"/>
          </p:nvPr>
        </p:nvSpPr>
        <p:spPr>
          <a:xfrm>
            <a:off x="838200" y="365125"/>
            <a:ext cx="10515600" cy="1325563"/>
          </a:xfrm>
        </p:spPr>
        <p:txBody>
          <a:bodyPr>
            <a:normAutofit/>
          </a:bodyPr>
          <a:lstStyle/>
          <a:p>
            <a:r>
              <a:rPr lang="it-IT"/>
              <a:t>Nomi di Variabili</a:t>
            </a:r>
          </a:p>
        </p:txBody>
      </p:sp>
      <p:sp>
        <p:nvSpPr>
          <p:cNvPr id="21" name="Arc 2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Segnaposto contenuto 2">
            <a:extLst>
              <a:ext uri="{FF2B5EF4-FFF2-40B4-BE49-F238E27FC236}">
                <a16:creationId xmlns:a16="http://schemas.microsoft.com/office/drawing/2014/main" id="{03BD41AB-163C-4D1A-8AD7-1D622641CBD8}"/>
              </a:ext>
            </a:extLst>
          </p:cNvPr>
          <p:cNvSpPr>
            <a:spLocks noGrp="1"/>
          </p:cNvSpPr>
          <p:nvPr>
            <p:ph idx="1"/>
          </p:nvPr>
        </p:nvSpPr>
        <p:spPr>
          <a:xfrm>
            <a:off x="838200" y="1825625"/>
            <a:ext cx="10515600" cy="4351338"/>
          </a:xfrm>
        </p:spPr>
        <p:txBody>
          <a:bodyPr>
            <a:normAutofit/>
          </a:bodyPr>
          <a:lstStyle/>
          <a:p>
            <a:r>
              <a:rPr lang="it-IT" dirty="0"/>
              <a:t>Devono iniziare con una lettera o un _</a:t>
            </a:r>
          </a:p>
          <a:p>
            <a:r>
              <a:rPr lang="it-IT" dirty="0"/>
              <a:t>Possono contenere lettere, cifre e altri caratteri di sottolineatura</a:t>
            </a:r>
          </a:p>
          <a:p>
            <a:pPr lvl="1"/>
            <a:r>
              <a:rPr lang="it-IT" dirty="0"/>
              <a:t>N1, pippo_7, </a:t>
            </a:r>
            <a:r>
              <a:rPr lang="it-IT" dirty="0" err="1"/>
              <a:t>io_sono_una_variabile</a:t>
            </a:r>
            <a:endParaRPr lang="it-IT" dirty="0"/>
          </a:p>
          <a:p>
            <a:r>
              <a:rPr lang="it-IT" dirty="0"/>
              <a:t>Spesso si usa la forma </a:t>
            </a:r>
            <a:r>
              <a:rPr lang="it-IT" dirty="0" err="1"/>
              <a:t>cammellare</a:t>
            </a:r>
            <a:endParaRPr lang="it-IT" dirty="0"/>
          </a:p>
          <a:p>
            <a:pPr lvl="1"/>
            <a:r>
              <a:rPr lang="it-IT" dirty="0" err="1"/>
              <a:t>ioSonoUnaVariabile</a:t>
            </a:r>
            <a:r>
              <a:rPr lang="it-IT" dirty="0"/>
              <a:t>	</a:t>
            </a:r>
          </a:p>
          <a:p>
            <a:r>
              <a:rPr lang="it-IT" dirty="0"/>
              <a:t>Alcune parole sono riservate e non possono essere usate come nomi</a:t>
            </a:r>
          </a:p>
          <a:p>
            <a:r>
              <a:rPr lang="it-IT" dirty="0"/>
              <a:t>Case sensitive</a:t>
            </a:r>
          </a:p>
          <a:p>
            <a:pPr lvl="1"/>
            <a:r>
              <a:rPr lang="it-IT" dirty="0"/>
              <a:t>Pippo è diverso da pippo</a:t>
            </a:r>
          </a:p>
        </p:txBody>
      </p:sp>
    </p:spTree>
    <p:extLst>
      <p:ext uri="{BB962C8B-B14F-4D97-AF65-F5344CB8AC3E}">
        <p14:creationId xmlns:p14="http://schemas.microsoft.com/office/powerpoint/2010/main" val="3676294641"/>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920EF68-9E27-4A9D-9D9F-1712539F1D21}"/>
              </a:ext>
            </a:extLst>
          </p:cNvPr>
          <p:cNvSpPr>
            <a:spLocks noGrp="1"/>
          </p:cNvSpPr>
          <p:nvPr>
            <p:ph type="title"/>
          </p:nvPr>
        </p:nvSpPr>
        <p:spPr/>
        <p:txBody>
          <a:bodyPr/>
          <a:lstStyle/>
          <a:p>
            <a:r>
              <a:rPr lang="it-IT" dirty="0"/>
              <a:t>Esercizio</a:t>
            </a:r>
          </a:p>
        </p:txBody>
      </p:sp>
      <p:sp>
        <p:nvSpPr>
          <p:cNvPr id="3" name="Segnaposto contenuto 2">
            <a:extLst>
              <a:ext uri="{FF2B5EF4-FFF2-40B4-BE49-F238E27FC236}">
                <a16:creationId xmlns:a16="http://schemas.microsoft.com/office/drawing/2014/main" id="{A064F138-3224-474E-88DA-085643E2580F}"/>
              </a:ext>
            </a:extLst>
          </p:cNvPr>
          <p:cNvSpPr>
            <a:spLocks noGrp="1"/>
          </p:cNvSpPr>
          <p:nvPr>
            <p:ph idx="1"/>
          </p:nvPr>
        </p:nvSpPr>
        <p:spPr/>
        <p:txBody>
          <a:bodyPr>
            <a:normAutofit lnSpcReduction="10000"/>
          </a:bodyPr>
          <a:lstStyle/>
          <a:p>
            <a:r>
              <a:rPr lang="it-IT" dirty="0"/>
              <a:t>Quali sotto-problemi possiamo </a:t>
            </a:r>
            <a:r>
              <a:rPr lang="it-IT" dirty="0" err="1"/>
              <a:t>inidividuare</a:t>
            </a:r>
            <a:r>
              <a:rPr lang="it-IT" dirty="0"/>
              <a:t>?</a:t>
            </a:r>
          </a:p>
          <a:p>
            <a:pPr lvl="1"/>
            <a:r>
              <a:rPr lang="it-IT" dirty="0"/>
              <a:t>Creazione della sequenza con N valori presi da input</a:t>
            </a:r>
          </a:p>
          <a:p>
            <a:pPr lvl="1"/>
            <a:r>
              <a:rPr lang="it-IT" dirty="0"/>
              <a:t>Calcolo del massimo della sequenza</a:t>
            </a:r>
          </a:p>
          <a:p>
            <a:pPr lvl="1"/>
            <a:r>
              <a:rPr lang="it-IT" dirty="0"/>
              <a:t>Stampa ogni valore della sequenza con il relativo scarto dal massimo</a:t>
            </a:r>
          </a:p>
          <a:p>
            <a:r>
              <a:rPr lang="it-IT" dirty="0"/>
              <a:t>Progettiamo la soluzione affidando ogni sotto-problema ad una funzione</a:t>
            </a:r>
          </a:p>
          <a:p>
            <a:r>
              <a:rPr lang="it-IT" dirty="0"/>
              <a:t>Pseudocodice</a:t>
            </a:r>
          </a:p>
          <a:p>
            <a:pPr lvl="1"/>
            <a:r>
              <a:rPr lang="it-IT" dirty="0"/>
              <a:t>Leggi da input N</a:t>
            </a:r>
          </a:p>
          <a:p>
            <a:pPr lvl="1"/>
            <a:r>
              <a:rPr lang="it-IT" dirty="0"/>
              <a:t>Assegna ad una lista S una sequenza di N numeri presi da input</a:t>
            </a:r>
          </a:p>
          <a:p>
            <a:pPr lvl="1"/>
            <a:r>
              <a:rPr lang="it-IT" dirty="0"/>
              <a:t>Assegna ad M il massimo della lista S</a:t>
            </a:r>
          </a:p>
          <a:p>
            <a:pPr lvl="1"/>
            <a:r>
              <a:rPr lang="it-IT" dirty="0"/>
              <a:t>Stampa gli scarti da M degli elementi di S</a:t>
            </a:r>
          </a:p>
          <a:p>
            <a:pPr lvl="1"/>
            <a:endParaRPr lang="it-IT" dirty="0"/>
          </a:p>
          <a:p>
            <a:pPr marL="457200" lvl="1" indent="0">
              <a:buNone/>
            </a:pPr>
            <a:endParaRPr lang="it-IT" dirty="0"/>
          </a:p>
        </p:txBody>
      </p:sp>
    </p:spTree>
    <p:extLst>
      <p:ext uri="{BB962C8B-B14F-4D97-AF65-F5344CB8AC3E}">
        <p14:creationId xmlns:p14="http://schemas.microsoft.com/office/powerpoint/2010/main" val="913686765"/>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3BE76553-790A-48B3-A4F6-46B02167C530}"/>
              </a:ext>
            </a:extLst>
          </p:cNvPr>
          <p:cNvSpPr txBox="1"/>
          <p:nvPr/>
        </p:nvSpPr>
        <p:spPr>
          <a:xfrm>
            <a:off x="900768" y="6088679"/>
            <a:ext cx="6096698" cy="338554"/>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it-IT" sz="1600" dirty="0" err="1">
                <a:latin typeface="Courier New" panose="02070309020205020404" pitchFamily="49" charset="0"/>
                <a:cs typeface="Courier New" panose="02070309020205020404" pitchFamily="49" charset="0"/>
              </a:rPr>
              <a:t>main</a:t>
            </a:r>
            <a:r>
              <a:rPr lang="it-IT" sz="1600" dirty="0">
                <a:latin typeface="Courier New" panose="02070309020205020404" pitchFamily="49" charset="0"/>
                <a:cs typeface="Courier New" panose="02070309020205020404" pitchFamily="49" charset="0"/>
              </a:rPr>
              <a:t>()</a:t>
            </a:r>
          </a:p>
        </p:txBody>
      </p:sp>
      <p:sp>
        <p:nvSpPr>
          <p:cNvPr id="7" name="CasellaDiTesto 6">
            <a:extLst>
              <a:ext uri="{FF2B5EF4-FFF2-40B4-BE49-F238E27FC236}">
                <a16:creationId xmlns:a16="http://schemas.microsoft.com/office/drawing/2014/main" id="{2EFA0453-937B-459C-92A2-9A92A1FA761E}"/>
              </a:ext>
            </a:extLst>
          </p:cNvPr>
          <p:cNvSpPr txBox="1"/>
          <p:nvPr/>
        </p:nvSpPr>
        <p:spPr>
          <a:xfrm>
            <a:off x="900768" y="213487"/>
            <a:ext cx="6096698" cy="1477328"/>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it-IT" sz="1800" dirty="0" err="1">
                <a:latin typeface="Courier New" panose="02070309020205020404" pitchFamily="49" charset="0"/>
                <a:cs typeface="Courier New" panose="02070309020205020404" pitchFamily="49" charset="0"/>
              </a:rPr>
              <a:t>def</a:t>
            </a:r>
            <a:r>
              <a:rPr lang="it-IT" sz="1800" dirty="0">
                <a:latin typeface="Courier New" panose="02070309020205020404" pitchFamily="49" charset="0"/>
                <a:cs typeface="Courier New" panose="02070309020205020404" pitchFamily="49" charset="0"/>
              </a:rPr>
              <a:t> </a:t>
            </a:r>
            <a:r>
              <a:rPr lang="it-IT" sz="1800" dirty="0" err="1">
                <a:latin typeface="Courier New" panose="02070309020205020404" pitchFamily="49" charset="0"/>
                <a:cs typeface="Courier New" panose="02070309020205020404" pitchFamily="49" charset="0"/>
              </a:rPr>
              <a:t>main</a:t>
            </a:r>
            <a:r>
              <a:rPr lang="it-IT" sz="1800" dirty="0">
                <a:latin typeface="Courier New" panose="02070309020205020404" pitchFamily="49" charset="0"/>
                <a:cs typeface="Courier New" panose="02070309020205020404" pitchFamily="49" charset="0"/>
              </a:rPr>
              <a:t>():</a:t>
            </a:r>
          </a:p>
          <a:p>
            <a:r>
              <a:rPr lang="it-IT" sz="1800" dirty="0">
                <a:latin typeface="Courier New" panose="02070309020205020404" pitchFamily="49" charset="0"/>
                <a:cs typeface="Courier New" panose="02070309020205020404" pitchFamily="49" charset="0"/>
              </a:rPr>
              <a:t>   N=</a:t>
            </a:r>
            <a:r>
              <a:rPr lang="it-IT" sz="1800" dirty="0" err="1">
                <a:latin typeface="Courier New" panose="02070309020205020404" pitchFamily="49" charset="0"/>
                <a:cs typeface="Courier New" panose="02070309020205020404" pitchFamily="49" charset="0"/>
              </a:rPr>
              <a:t>int</a:t>
            </a:r>
            <a:r>
              <a:rPr lang="it-IT" sz="1800" dirty="0">
                <a:latin typeface="Courier New" panose="02070309020205020404" pitchFamily="49" charset="0"/>
                <a:cs typeface="Courier New" panose="02070309020205020404" pitchFamily="49" charset="0"/>
              </a:rPr>
              <a:t>(input())</a:t>
            </a:r>
          </a:p>
          <a:p>
            <a:r>
              <a:rPr lang="it-IT" sz="1800" dirty="0">
                <a:latin typeface="Courier New" panose="02070309020205020404" pitchFamily="49" charset="0"/>
                <a:cs typeface="Courier New" panose="02070309020205020404" pitchFamily="49" charset="0"/>
              </a:rPr>
              <a:t>   sequenza=</a:t>
            </a:r>
            <a:r>
              <a:rPr lang="it-IT" sz="1800" dirty="0" err="1">
                <a:latin typeface="Courier New" panose="02070309020205020404" pitchFamily="49" charset="0"/>
                <a:cs typeface="Courier New" panose="02070309020205020404" pitchFamily="49" charset="0"/>
              </a:rPr>
              <a:t>leggiSequenza</a:t>
            </a:r>
            <a:r>
              <a:rPr lang="it-IT" sz="1800" dirty="0">
                <a:latin typeface="Courier New" panose="02070309020205020404" pitchFamily="49" charset="0"/>
                <a:cs typeface="Courier New" panose="02070309020205020404" pitchFamily="49" charset="0"/>
              </a:rPr>
              <a:t>(N)</a:t>
            </a:r>
          </a:p>
          <a:p>
            <a:r>
              <a:rPr lang="it-IT" sz="1800" dirty="0">
                <a:latin typeface="Courier New" panose="02070309020205020404" pitchFamily="49" charset="0"/>
                <a:cs typeface="Courier New" panose="02070309020205020404" pitchFamily="49" charset="0"/>
              </a:rPr>
              <a:t>   massimo=max(sequenza)</a:t>
            </a:r>
          </a:p>
          <a:p>
            <a:r>
              <a:rPr lang="it-IT" sz="1800" dirty="0">
                <a:latin typeface="Courier New" panose="02070309020205020404" pitchFamily="49" charset="0"/>
                <a:cs typeface="Courier New" panose="02070309020205020404" pitchFamily="49" charset="0"/>
              </a:rPr>
              <a:t>   </a:t>
            </a:r>
            <a:r>
              <a:rPr lang="it-IT" sz="1800" dirty="0" err="1">
                <a:latin typeface="Courier New" panose="02070309020205020404" pitchFamily="49" charset="0"/>
                <a:cs typeface="Courier New" panose="02070309020205020404" pitchFamily="49" charset="0"/>
              </a:rPr>
              <a:t>stampaScarti</a:t>
            </a:r>
            <a:r>
              <a:rPr lang="it-IT" sz="1800" dirty="0">
                <a:latin typeface="Courier New" panose="02070309020205020404" pitchFamily="49" charset="0"/>
                <a:cs typeface="Courier New" panose="02070309020205020404" pitchFamily="49" charset="0"/>
              </a:rPr>
              <a:t>(</a:t>
            </a:r>
            <a:r>
              <a:rPr lang="it-IT" sz="1800" dirty="0" err="1">
                <a:latin typeface="Courier New" panose="02070309020205020404" pitchFamily="49" charset="0"/>
                <a:cs typeface="Courier New" panose="02070309020205020404" pitchFamily="49" charset="0"/>
              </a:rPr>
              <a:t>sequenza,massimo</a:t>
            </a:r>
            <a:r>
              <a:rPr lang="it-IT" sz="1800" dirty="0">
                <a:latin typeface="Courier New" panose="02070309020205020404" pitchFamily="49" charset="0"/>
                <a:cs typeface="Courier New" panose="02070309020205020404" pitchFamily="49" charset="0"/>
              </a:rPr>
              <a:t>) </a:t>
            </a:r>
          </a:p>
        </p:txBody>
      </p:sp>
      <p:sp>
        <p:nvSpPr>
          <p:cNvPr id="9" name="CasellaDiTesto 8">
            <a:extLst>
              <a:ext uri="{FF2B5EF4-FFF2-40B4-BE49-F238E27FC236}">
                <a16:creationId xmlns:a16="http://schemas.microsoft.com/office/drawing/2014/main" id="{DF833F1C-7E88-462D-9979-35618609D7CF}"/>
              </a:ext>
            </a:extLst>
          </p:cNvPr>
          <p:cNvSpPr txBox="1"/>
          <p:nvPr/>
        </p:nvSpPr>
        <p:spPr>
          <a:xfrm>
            <a:off x="900768" y="1751535"/>
            <a:ext cx="6096698" cy="1477328"/>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it-IT" sz="1800" dirty="0" err="1">
                <a:latin typeface="Courier New" panose="02070309020205020404" pitchFamily="49" charset="0"/>
                <a:cs typeface="Courier New" panose="02070309020205020404" pitchFamily="49" charset="0"/>
              </a:rPr>
              <a:t>def</a:t>
            </a:r>
            <a:r>
              <a:rPr lang="it-IT" sz="1800" dirty="0">
                <a:latin typeface="Courier New" panose="02070309020205020404" pitchFamily="49" charset="0"/>
                <a:cs typeface="Courier New" panose="02070309020205020404" pitchFamily="49" charset="0"/>
              </a:rPr>
              <a:t> </a:t>
            </a:r>
            <a:r>
              <a:rPr lang="it-IT" sz="1800" dirty="0" err="1">
                <a:latin typeface="Courier New" panose="02070309020205020404" pitchFamily="49" charset="0"/>
                <a:cs typeface="Courier New" panose="02070309020205020404" pitchFamily="49" charset="0"/>
              </a:rPr>
              <a:t>leggiSequenza</a:t>
            </a:r>
            <a:r>
              <a:rPr lang="it-IT" sz="1800" dirty="0">
                <a:latin typeface="Courier New" panose="02070309020205020404" pitchFamily="49" charset="0"/>
                <a:cs typeface="Courier New" panose="02070309020205020404" pitchFamily="49" charset="0"/>
              </a:rPr>
              <a:t>(N):</a:t>
            </a:r>
          </a:p>
          <a:p>
            <a:r>
              <a:rPr lang="it-IT" sz="1800" dirty="0">
                <a:latin typeface="Courier New" panose="02070309020205020404" pitchFamily="49" charset="0"/>
                <a:cs typeface="Courier New" panose="02070309020205020404" pitchFamily="49" charset="0"/>
              </a:rPr>
              <a:t>    sequenza=[]</a:t>
            </a:r>
          </a:p>
          <a:p>
            <a:r>
              <a:rPr lang="it-IT" sz="1800" dirty="0">
                <a:latin typeface="Courier New" panose="02070309020205020404" pitchFamily="49" charset="0"/>
                <a:cs typeface="Courier New" panose="02070309020205020404" pitchFamily="49" charset="0"/>
              </a:rPr>
              <a:t>    for i in range(N):</a:t>
            </a:r>
          </a:p>
          <a:p>
            <a:r>
              <a:rPr lang="it-IT" sz="1800" dirty="0">
                <a:latin typeface="Courier New" panose="02070309020205020404" pitchFamily="49" charset="0"/>
                <a:cs typeface="Courier New" panose="02070309020205020404" pitchFamily="49" charset="0"/>
              </a:rPr>
              <a:t>        </a:t>
            </a:r>
            <a:r>
              <a:rPr lang="it-IT" sz="1800" dirty="0" err="1">
                <a:latin typeface="Courier New" panose="02070309020205020404" pitchFamily="49" charset="0"/>
                <a:cs typeface="Courier New" panose="02070309020205020404" pitchFamily="49" charset="0"/>
              </a:rPr>
              <a:t>sequenza.append</a:t>
            </a:r>
            <a:r>
              <a:rPr lang="it-IT" sz="1800" dirty="0">
                <a:latin typeface="Courier New" panose="02070309020205020404" pitchFamily="49" charset="0"/>
                <a:cs typeface="Courier New" panose="02070309020205020404" pitchFamily="49" charset="0"/>
              </a:rPr>
              <a:t>(</a:t>
            </a:r>
            <a:r>
              <a:rPr lang="it-IT" sz="1800" dirty="0" err="1">
                <a:latin typeface="Courier New" panose="02070309020205020404" pitchFamily="49" charset="0"/>
                <a:cs typeface="Courier New" panose="02070309020205020404" pitchFamily="49" charset="0"/>
              </a:rPr>
              <a:t>int</a:t>
            </a:r>
            <a:r>
              <a:rPr lang="it-IT" sz="1800" dirty="0">
                <a:latin typeface="Courier New" panose="02070309020205020404" pitchFamily="49" charset="0"/>
                <a:cs typeface="Courier New" panose="02070309020205020404" pitchFamily="49" charset="0"/>
              </a:rPr>
              <a:t>(input()))</a:t>
            </a:r>
          </a:p>
          <a:p>
            <a:r>
              <a:rPr lang="it-IT" sz="1800" dirty="0">
                <a:latin typeface="Courier New" panose="02070309020205020404" pitchFamily="49" charset="0"/>
                <a:cs typeface="Courier New" panose="02070309020205020404" pitchFamily="49" charset="0"/>
              </a:rPr>
              <a:t>    </a:t>
            </a:r>
            <a:r>
              <a:rPr lang="it-IT" sz="1800" dirty="0" err="1">
                <a:latin typeface="Courier New" panose="02070309020205020404" pitchFamily="49" charset="0"/>
                <a:cs typeface="Courier New" panose="02070309020205020404" pitchFamily="49" charset="0"/>
              </a:rPr>
              <a:t>return</a:t>
            </a:r>
            <a:r>
              <a:rPr lang="it-IT" sz="1800" dirty="0">
                <a:latin typeface="Courier New" panose="02070309020205020404" pitchFamily="49" charset="0"/>
                <a:cs typeface="Courier New" panose="02070309020205020404" pitchFamily="49" charset="0"/>
              </a:rPr>
              <a:t> sequenza</a:t>
            </a:r>
          </a:p>
        </p:txBody>
      </p:sp>
      <p:sp>
        <p:nvSpPr>
          <p:cNvPr id="11" name="CasellaDiTesto 10">
            <a:extLst>
              <a:ext uri="{FF2B5EF4-FFF2-40B4-BE49-F238E27FC236}">
                <a16:creationId xmlns:a16="http://schemas.microsoft.com/office/drawing/2014/main" id="{C9022134-6055-46E6-98C3-05627EFA8DCC}"/>
              </a:ext>
            </a:extLst>
          </p:cNvPr>
          <p:cNvSpPr txBox="1"/>
          <p:nvPr/>
        </p:nvSpPr>
        <p:spPr>
          <a:xfrm>
            <a:off x="900768" y="3289583"/>
            <a:ext cx="6096698" cy="923330"/>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it-IT" sz="1800" dirty="0" err="1">
                <a:latin typeface="Courier New" panose="02070309020205020404" pitchFamily="49" charset="0"/>
                <a:cs typeface="Courier New" panose="02070309020205020404" pitchFamily="49" charset="0"/>
              </a:rPr>
              <a:t>def</a:t>
            </a:r>
            <a:r>
              <a:rPr lang="it-IT" sz="1800" dirty="0">
                <a:latin typeface="Courier New" panose="02070309020205020404" pitchFamily="49" charset="0"/>
                <a:cs typeface="Courier New" panose="02070309020205020404" pitchFamily="49" charset="0"/>
              </a:rPr>
              <a:t> </a:t>
            </a:r>
            <a:r>
              <a:rPr lang="it-IT" sz="1800" dirty="0" err="1">
                <a:latin typeface="Courier New" panose="02070309020205020404" pitchFamily="49" charset="0"/>
                <a:cs typeface="Courier New" panose="02070309020205020404" pitchFamily="49" charset="0"/>
              </a:rPr>
              <a:t>stampaScarti</a:t>
            </a:r>
            <a:r>
              <a:rPr lang="it-IT" sz="1800" dirty="0">
                <a:latin typeface="Courier New" panose="02070309020205020404" pitchFamily="49" charset="0"/>
                <a:cs typeface="Courier New" panose="02070309020205020404" pitchFamily="49" charset="0"/>
              </a:rPr>
              <a:t>(S, max):</a:t>
            </a:r>
          </a:p>
          <a:p>
            <a:r>
              <a:rPr lang="it-IT" sz="1800" dirty="0">
                <a:latin typeface="Courier New" panose="02070309020205020404" pitchFamily="49" charset="0"/>
                <a:cs typeface="Courier New" panose="02070309020205020404" pitchFamily="49" charset="0"/>
              </a:rPr>
              <a:t>    for i in range(</a:t>
            </a:r>
            <a:r>
              <a:rPr lang="it-IT" sz="1800" dirty="0" err="1">
                <a:latin typeface="Courier New" panose="02070309020205020404" pitchFamily="49" charset="0"/>
                <a:cs typeface="Courier New" panose="02070309020205020404" pitchFamily="49" charset="0"/>
              </a:rPr>
              <a:t>len</a:t>
            </a:r>
            <a:r>
              <a:rPr lang="it-IT" sz="1800" dirty="0">
                <a:latin typeface="Courier New" panose="02070309020205020404" pitchFamily="49" charset="0"/>
                <a:cs typeface="Courier New" panose="02070309020205020404" pitchFamily="49" charset="0"/>
              </a:rPr>
              <a:t>(S)):</a:t>
            </a:r>
          </a:p>
          <a:p>
            <a:r>
              <a:rPr lang="it-IT" sz="1800" dirty="0">
                <a:latin typeface="Courier New" panose="02070309020205020404" pitchFamily="49" charset="0"/>
                <a:cs typeface="Courier New" panose="02070309020205020404" pitchFamily="49" charset="0"/>
              </a:rPr>
              <a:t>        </a:t>
            </a:r>
            <a:r>
              <a:rPr lang="it-IT" sz="1800" dirty="0" err="1">
                <a:latin typeface="Courier New" panose="02070309020205020404" pitchFamily="49" charset="0"/>
                <a:cs typeface="Courier New" panose="02070309020205020404" pitchFamily="49" charset="0"/>
              </a:rPr>
              <a:t>print</a:t>
            </a:r>
            <a:r>
              <a:rPr lang="it-IT" sz="1800" dirty="0">
                <a:latin typeface="Courier New" panose="02070309020205020404" pitchFamily="49" charset="0"/>
                <a:cs typeface="Courier New" panose="02070309020205020404" pitchFamily="49" charset="0"/>
              </a:rPr>
              <a:t>(S[i],"Scarto", max-S[i])</a:t>
            </a:r>
          </a:p>
        </p:txBody>
      </p:sp>
      <p:sp>
        <p:nvSpPr>
          <p:cNvPr id="13" name="CasellaDiTesto 12">
            <a:extLst>
              <a:ext uri="{FF2B5EF4-FFF2-40B4-BE49-F238E27FC236}">
                <a16:creationId xmlns:a16="http://schemas.microsoft.com/office/drawing/2014/main" id="{78E1AEF0-D32E-41FE-965B-84E1B5619CC1}"/>
              </a:ext>
            </a:extLst>
          </p:cNvPr>
          <p:cNvSpPr txBox="1"/>
          <p:nvPr/>
        </p:nvSpPr>
        <p:spPr>
          <a:xfrm>
            <a:off x="900768" y="4273633"/>
            <a:ext cx="6096698" cy="1754326"/>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it-IT" sz="1800" dirty="0" err="1">
                <a:latin typeface="Courier New" panose="02070309020205020404" pitchFamily="49" charset="0"/>
                <a:cs typeface="Courier New" panose="02070309020205020404" pitchFamily="49" charset="0"/>
              </a:rPr>
              <a:t>def</a:t>
            </a:r>
            <a:r>
              <a:rPr lang="it-IT" sz="1800" dirty="0">
                <a:latin typeface="Courier New" panose="02070309020205020404" pitchFamily="49" charset="0"/>
                <a:cs typeface="Courier New" panose="02070309020205020404" pitchFamily="49" charset="0"/>
              </a:rPr>
              <a:t> max(S):</a:t>
            </a:r>
          </a:p>
          <a:p>
            <a:r>
              <a:rPr lang="it-IT" sz="1800" dirty="0">
                <a:latin typeface="Courier New" panose="02070309020205020404" pitchFamily="49" charset="0"/>
                <a:cs typeface="Courier New" panose="02070309020205020404" pitchFamily="49" charset="0"/>
              </a:rPr>
              <a:t>   max=S[0] </a:t>
            </a:r>
          </a:p>
          <a:p>
            <a:r>
              <a:rPr lang="it-IT" sz="1800" dirty="0">
                <a:latin typeface="Courier New" panose="02070309020205020404" pitchFamily="49" charset="0"/>
                <a:cs typeface="Courier New" panose="02070309020205020404" pitchFamily="49" charset="0"/>
              </a:rPr>
              <a:t>   for i in range(</a:t>
            </a:r>
            <a:r>
              <a:rPr lang="it-IT" sz="1800" dirty="0" err="1">
                <a:latin typeface="Courier New" panose="02070309020205020404" pitchFamily="49" charset="0"/>
                <a:cs typeface="Courier New" panose="02070309020205020404" pitchFamily="49" charset="0"/>
              </a:rPr>
              <a:t>len</a:t>
            </a:r>
            <a:r>
              <a:rPr lang="it-IT" sz="1800" dirty="0">
                <a:latin typeface="Courier New" panose="02070309020205020404" pitchFamily="49" charset="0"/>
                <a:cs typeface="Courier New" panose="02070309020205020404" pitchFamily="49" charset="0"/>
              </a:rPr>
              <a:t>(S)):</a:t>
            </a:r>
          </a:p>
          <a:p>
            <a:r>
              <a:rPr lang="it-IT" sz="1800" dirty="0">
                <a:latin typeface="Courier New" panose="02070309020205020404" pitchFamily="49" charset="0"/>
                <a:cs typeface="Courier New" panose="02070309020205020404" pitchFamily="49" charset="0"/>
              </a:rPr>
              <a:t>      </a:t>
            </a:r>
            <a:r>
              <a:rPr lang="it-IT" sz="1800" dirty="0" err="1">
                <a:latin typeface="Courier New" panose="02070309020205020404" pitchFamily="49" charset="0"/>
                <a:cs typeface="Courier New" panose="02070309020205020404" pitchFamily="49" charset="0"/>
              </a:rPr>
              <a:t>if</a:t>
            </a:r>
            <a:r>
              <a:rPr lang="it-IT" sz="1800" dirty="0">
                <a:latin typeface="Courier New" panose="02070309020205020404" pitchFamily="49" charset="0"/>
                <a:cs typeface="Courier New" panose="02070309020205020404" pitchFamily="49" charset="0"/>
              </a:rPr>
              <a:t> S[i]&gt;max:</a:t>
            </a:r>
          </a:p>
          <a:p>
            <a:r>
              <a:rPr lang="it-IT" sz="1800" dirty="0">
                <a:latin typeface="Courier New" panose="02070309020205020404" pitchFamily="49" charset="0"/>
                <a:cs typeface="Courier New" panose="02070309020205020404" pitchFamily="49" charset="0"/>
              </a:rPr>
              <a:t>          max=S[i]</a:t>
            </a:r>
          </a:p>
          <a:p>
            <a:r>
              <a:rPr lang="it-IT" sz="1800" dirty="0">
                <a:latin typeface="Courier New" panose="02070309020205020404" pitchFamily="49" charset="0"/>
                <a:cs typeface="Courier New" panose="02070309020205020404" pitchFamily="49" charset="0"/>
              </a:rPr>
              <a:t>   </a:t>
            </a:r>
            <a:r>
              <a:rPr lang="it-IT" sz="1800" dirty="0" err="1">
                <a:latin typeface="Courier New" panose="02070309020205020404" pitchFamily="49" charset="0"/>
                <a:cs typeface="Courier New" panose="02070309020205020404" pitchFamily="49" charset="0"/>
              </a:rPr>
              <a:t>return</a:t>
            </a:r>
            <a:r>
              <a:rPr lang="it-IT" sz="1800" dirty="0">
                <a:latin typeface="Courier New" panose="02070309020205020404" pitchFamily="49" charset="0"/>
                <a:cs typeface="Courier New" panose="02070309020205020404" pitchFamily="49" charset="0"/>
              </a:rPr>
              <a:t> max;</a:t>
            </a:r>
          </a:p>
        </p:txBody>
      </p:sp>
      <p:sp>
        <p:nvSpPr>
          <p:cNvPr id="16" name="Fumetto: rettangolo con angoli arrotondati 15">
            <a:extLst>
              <a:ext uri="{FF2B5EF4-FFF2-40B4-BE49-F238E27FC236}">
                <a16:creationId xmlns:a16="http://schemas.microsoft.com/office/drawing/2014/main" id="{1506C14A-92F2-4F63-AF2A-3D3C24396882}"/>
              </a:ext>
            </a:extLst>
          </p:cNvPr>
          <p:cNvSpPr/>
          <p:nvPr/>
        </p:nvSpPr>
        <p:spPr>
          <a:xfrm>
            <a:off x="8166683" y="1812022"/>
            <a:ext cx="2994869" cy="1577130"/>
          </a:xfrm>
          <a:prstGeom prst="wedgeRoundRectCallout">
            <a:avLst>
              <a:gd name="adj1" fmla="val -91982"/>
              <a:gd name="adj2" fmla="val -7872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Notare la corrispondenza con lo pseudo codice</a:t>
            </a:r>
          </a:p>
        </p:txBody>
      </p:sp>
    </p:spTree>
    <p:extLst>
      <p:ext uri="{BB962C8B-B14F-4D97-AF65-F5344CB8AC3E}">
        <p14:creationId xmlns:p14="http://schemas.microsoft.com/office/powerpoint/2010/main" val="2713967668"/>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8" name="Rectangle 6">
            <a:extLst>
              <a:ext uri="{FF2B5EF4-FFF2-40B4-BE49-F238E27FC236}">
                <a16:creationId xmlns:a16="http://schemas.microsoft.com/office/drawing/2014/main" id="{379E0E4F-8995-4DBA-AE9C-46468C408007}"/>
              </a:ext>
            </a:extLst>
          </p:cNvPr>
          <p:cNvSpPr>
            <a:spLocks noGrp="1" noChangeArrowheads="1"/>
          </p:cNvSpPr>
          <p:nvPr>
            <p:ph type="title"/>
          </p:nvPr>
        </p:nvSpPr>
        <p:spPr/>
        <p:txBody>
          <a:bodyPr>
            <a:normAutofit/>
          </a:bodyPr>
          <a:lstStyle/>
          <a:p>
            <a:r>
              <a:rPr lang="en-US" altLang="it-IT" dirty="0" err="1"/>
              <a:t>Ricerca</a:t>
            </a:r>
            <a:r>
              <a:rPr lang="en-US" altLang="it-IT" dirty="0"/>
              <a:t> di un element in un </a:t>
            </a:r>
            <a:r>
              <a:rPr lang="en-US" altLang="it-IT" dirty="0" err="1"/>
              <a:t>elenco</a:t>
            </a:r>
            <a:r>
              <a:rPr lang="en-US" altLang="it-IT" dirty="0"/>
              <a:t>: </a:t>
            </a:r>
            <a:br>
              <a:rPr lang="en-US" altLang="it-IT" dirty="0"/>
            </a:br>
            <a:r>
              <a:rPr lang="en-US" altLang="it-IT" dirty="0" err="1"/>
              <a:t>Ricerca</a:t>
            </a:r>
            <a:r>
              <a:rPr lang="en-US" altLang="it-IT" dirty="0"/>
              <a:t> </a:t>
            </a:r>
            <a:r>
              <a:rPr lang="en-US" altLang="it-IT" dirty="0" err="1"/>
              <a:t>Lineare</a:t>
            </a:r>
            <a:r>
              <a:rPr lang="en-US" altLang="it-IT" dirty="0"/>
              <a:t> e </a:t>
            </a:r>
            <a:r>
              <a:rPr lang="en-US" altLang="it-IT" dirty="0" err="1"/>
              <a:t>Ricerca</a:t>
            </a:r>
            <a:r>
              <a:rPr lang="en-US" altLang="it-IT" dirty="0"/>
              <a:t> </a:t>
            </a:r>
            <a:r>
              <a:rPr lang="en-US" altLang="it-IT" dirty="0" err="1"/>
              <a:t>Binaria</a:t>
            </a:r>
            <a:endParaRPr lang="en-US" altLang="it-IT" dirty="0"/>
          </a:p>
        </p:txBody>
      </p:sp>
      <p:sp>
        <p:nvSpPr>
          <p:cNvPr id="18439" name="Rectangle 7">
            <a:extLst>
              <a:ext uri="{FF2B5EF4-FFF2-40B4-BE49-F238E27FC236}">
                <a16:creationId xmlns:a16="http://schemas.microsoft.com/office/drawing/2014/main" id="{FB3C0CB0-65EC-4C60-88D0-051061B49F3C}"/>
              </a:ext>
            </a:extLst>
          </p:cNvPr>
          <p:cNvSpPr>
            <a:spLocks noGrp="1" noChangeArrowheads="1"/>
          </p:cNvSpPr>
          <p:nvPr>
            <p:ph type="body" idx="1"/>
          </p:nvPr>
        </p:nvSpPr>
        <p:spPr>
          <a:xfrm>
            <a:off x="838199" y="1825624"/>
            <a:ext cx="10952527" cy="4530725"/>
          </a:xfrm>
        </p:spPr>
        <p:txBody>
          <a:bodyPr>
            <a:normAutofit fontScale="70000" lnSpcReduction="20000"/>
          </a:bodyPr>
          <a:lstStyle/>
          <a:p>
            <a:pPr>
              <a:lnSpc>
                <a:spcPct val="120000"/>
              </a:lnSpc>
            </a:pPr>
            <a:r>
              <a:rPr lang="en-US" altLang="it-IT" dirty="0"/>
              <a:t>Dato un </a:t>
            </a:r>
            <a:r>
              <a:rPr lang="en-US" altLang="it-IT" dirty="0" err="1"/>
              <a:t>elemento</a:t>
            </a:r>
            <a:r>
              <a:rPr lang="en-US" altLang="it-IT" dirty="0"/>
              <a:t> x  ed un </a:t>
            </a:r>
            <a:r>
              <a:rPr lang="en-US" altLang="it-IT" dirty="0" err="1"/>
              <a:t>elenco</a:t>
            </a:r>
            <a:r>
              <a:rPr lang="en-US" altLang="it-IT" dirty="0"/>
              <a:t>, </a:t>
            </a:r>
            <a:r>
              <a:rPr lang="en-US" altLang="it-IT" dirty="0" err="1"/>
              <a:t>verificare</a:t>
            </a:r>
            <a:r>
              <a:rPr lang="en-US" altLang="it-IT" dirty="0"/>
              <a:t> se x è </a:t>
            </a:r>
            <a:r>
              <a:rPr lang="en-US" altLang="it-IT" dirty="0" err="1"/>
              <a:t>presente</a:t>
            </a:r>
            <a:r>
              <a:rPr lang="en-US" altLang="it-IT" dirty="0"/>
              <a:t> e </a:t>
            </a:r>
            <a:r>
              <a:rPr lang="en-US" altLang="it-IT" dirty="0" err="1"/>
              <a:t>determinare</a:t>
            </a:r>
            <a:r>
              <a:rPr lang="en-US" altLang="it-IT" dirty="0"/>
              <a:t> la </a:t>
            </a:r>
            <a:r>
              <a:rPr lang="en-US" altLang="it-IT" dirty="0" err="1"/>
              <a:t>sua</a:t>
            </a:r>
            <a:r>
              <a:rPr lang="en-US" altLang="it-IT" dirty="0"/>
              <a:t> </a:t>
            </a:r>
            <a:r>
              <a:rPr lang="en-US" altLang="it-IT" dirty="0" err="1"/>
              <a:t>posizione</a:t>
            </a:r>
            <a:r>
              <a:rPr lang="en-US" altLang="it-IT" dirty="0"/>
              <a:t> </a:t>
            </a:r>
          </a:p>
          <a:p>
            <a:pPr>
              <a:lnSpc>
                <a:spcPct val="120000"/>
              </a:lnSpc>
            </a:pPr>
            <a:r>
              <a:rPr lang="en-US" altLang="it-IT" b="1" i="1" dirty="0" err="1">
                <a:solidFill>
                  <a:schemeClr val="accent2">
                    <a:lumMod val="75000"/>
                  </a:schemeClr>
                </a:solidFill>
              </a:rPr>
              <a:t>Ricerca</a:t>
            </a:r>
            <a:r>
              <a:rPr lang="en-US" altLang="it-IT" b="1" i="1" dirty="0">
                <a:solidFill>
                  <a:schemeClr val="accent2">
                    <a:lumMod val="75000"/>
                  </a:schemeClr>
                </a:solidFill>
              </a:rPr>
              <a:t> </a:t>
            </a:r>
            <a:r>
              <a:rPr lang="en-US" altLang="it-IT" b="1" i="1" dirty="0" err="1">
                <a:solidFill>
                  <a:schemeClr val="accent2">
                    <a:lumMod val="75000"/>
                  </a:schemeClr>
                </a:solidFill>
              </a:rPr>
              <a:t>lineare</a:t>
            </a:r>
            <a:endParaRPr lang="en-US" altLang="it-IT" b="1" i="1" dirty="0">
              <a:solidFill>
                <a:schemeClr val="accent2">
                  <a:lumMod val="75000"/>
                </a:schemeClr>
              </a:solidFill>
            </a:endParaRPr>
          </a:p>
          <a:p>
            <a:pPr lvl="1">
              <a:lnSpc>
                <a:spcPct val="120000"/>
              </a:lnSpc>
            </a:pPr>
            <a:r>
              <a:rPr lang="en-US" altLang="it-IT" sz="2600" dirty="0" err="1"/>
              <a:t>Confronta</a:t>
            </a:r>
            <a:r>
              <a:rPr lang="en-US" altLang="it-IT" sz="2600" dirty="0"/>
              <a:t> </a:t>
            </a:r>
            <a:r>
              <a:rPr lang="en-US" altLang="it-IT" sz="2600" dirty="0" err="1"/>
              <a:t>ogni</a:t>
            </a:r>
            <a:r>
              <a:rPr lang="en-US" altLang="it-IT" sz="2600" dirty="0"/>
              <a:t> </a:t>
            </a:r>
            <a:r>
              <a:rPr lang="en-US" altLang="it-IT" sz="2600" dirty="0" err="1"/>
              <a:t>elemento</a:t>
            </a:r>
            <a:r>
              <a:rPr lang="en-US" altLang="it-IT" sz="2600" dirty="0"/>
              <a:t> </a:t>
            </a:r>
            <a:r>
              <a:rPr lang="en-US" altLang="it-IT" sz="2600" dirty="0" err="1"/>
              <a:t>dell’elenco</a:t>
            </a:r>
            <a:r>
              <a:rPr lang="en-US" altLang="it-IT" sz="2600" dirty="0"/>
              <a:t> con </a:t>
            </a:r>
            <a:r>
              <a:rPr lang="en-US" altLang="it-IT" sz="2600" dirty="0" err="1"/>
              <a:t>quello</a:t>
            </a:r>
            <a:r>
              <a:rPr lang="en-US" altLang="it-IT" sz="2600" dirty="0"/>
              <a:t> da </a:t>
            </a:r>
            <a:r>
              <a:rPr lang="en-US" altLang="it-IT" sz="2600" dirty="0" err="1"/>
              <a:t>cercare</a:t>
            </a:r>
            <a:endParaRPr lang="en-US" altLang="it-IT" sz="2600" dirty="0"/>
          </a:p>
          <a:p>
            <a:pPr lvl="1">
              <a:lnSpc>
                <a:spcPct val="120000"/>
              </a:lnSpc>
            </a:pPr>
            <a:r>
              <a:rPr lang="en-US" altLang="it-IT" sz="2600" dirty="0"/>
              <a:t>Utile per elenchi di </a:t>
            </a:r>
            <a:r>
              <a:rPr lang="en-US" altLang="it-IT" sz="2600" dirty="0" err="1"/>
              <a:t>piccole</a:t>
            </a:r>
            <a:r>
              <a:rPr lang="en-US" altLang="it-IT" sz="2600" dirty="0"/>
              <a:t> </a:t>
            </a:r>
            <a:r>
              <a:rPr lang="en-US" altLang="it-IT" sz="2600" dirty="0" err="1"/>
              <a:t>dimensione</a:t>
            </a:r>
            <a:r>
              <a:rPr lang="en-US" altLang="it-IT" sz="2600" dirty="0"/>
              <a:t> e </a:t>
            </a:r>
            <a:r>
              <a:rPr lang="en-US" altLang="it-IT" sz="2600" dirty="0" err="1"/>
              <a:t>nei</a:t>
            </a:r>
            <a:r>
              <a:rPr lang="en-US" altLang="it-IT" sz="2600" dirty="0"/>
              <a:t> </a:t>
            </a:r>
            <a:r>
              <a:rPr lang="en-US" altLang="it-IT" sz="2600" dirty="0" err="1"/>
              <a:t>quali</a:t>
            </a:r>
            <a:r>
              <a:rPr lang="en-US" altLang="it-IT" sz="2600" dirty="0"/>
              <a:t> </a:t>
            </a:r>
            <a:r>
              <a:rPr lang="en-US" altLang="it-IT" sz="2600" dirty="0" err="1"/>
              <a:t>gli</a:t>
            </a:r>
            <a:r>
              <a:rPr lang="en-US" altLang="it-IT" sz="2600" dirty="0"/>
              <a:t> </a:t>
            </a:r>
            <a:r>
              <a:rPr lang="en-US" altLang="it-IT" sz="2600" dirty="0" err="1"/>
              <a:t>elementi</a:t>
            </a:r>
            <a:r>
              <a:rPr lang="en-US" altLang="it-IT" sz="2600" dirty="0"/>
              <a:t> non </a:t>
            </a:r>
            <a:r>
              <a:rPr lang="en-US" altLang="it-IT" sz="2600" dirty="0" err="1"/>
              <a:t>seguono</a:t>
            </a:r>
            <a:r>
              <a:rPr lang="en-US" altLang="it-IT" sz="2600" dirty="0"/>
              <a:t> </a:t>
            </a:r>
            <a:r>
              <a:rPr lang="en-US" altLang="it-IT" sz="2600" dirty="0" err="1"/>
              <a:t>alcun</a:t>
            </a:r>
            <a:r>
              <a:rPr lang="en-US" altLang="it-IT" sz="2600" dirty="0"/>
              <a:t> </a:t>
            </a:r>
            <a:r>
              <a:rPr lang="en-US" altLang="it-IT" sz="2600" dirty="0" err="1"/>
              <a:t>ordine</a:t>
            </a:r>
            <a:endParaRPr lang="en-US" altLang="it-IT" sz="2600" dirty="0"/>
          </a:p>
          <a:p>
            <a:pPr lvl="1">
              <a:lnSpc>
                <a:spcPct val="120000"/>
              </a:lnSpc>
            </a:pPr>
            <a:r>
              <a:rPr lang="en-US" altLang="it-IT" sz="2600" dirty="0"/>
              <a:t>Se </a:t>
            </a:r>
            <a:r>
              <a:rPr lang="en-US" altLang="it-IT" sz="2600" dirty="0" err="1"/>
              <a:t>gli</a:t>
            </a:r>
            <a:r>
              <a:rPr lang="en-US" altLang="it-IT" sz="2600" dirty="0"/>
              <a:t> </a:t>
            </a:r>
            <a:r>
              <a:rPr lang="en-US" altLang="it-IT" sz="2600" dirty="0" err="1"/>
              <a:t>elementi</a:t>
            </a:r>
            <a:r>
              <a:rPr lang="en-US" altLang="it-IT" sz="2600" dirty="0"/>
              <a:t> </a:t>
            </a:r>
            <a:r>
              <a:rPr lang="en-US" altLang="it-IT" sz="2600" dirty="0" err="1"/>
              <a:t>dell’elenco</a:t>
            </a:r>
            <a:r>
              <a:rPr lang="en-US" altLang="it-IT" sz="2600" dirty="0"/>
              <a:t> </a:t>
            </a:r>
            <a:r>
              <a:rPr lang="en-US" altLang="it-IT" sz="2600" dirty="0" err="1"/>
              <a:t>sono</a:t>
            </a:r>
            <a:r>
              <a:rPr lang="en-US" altLang="it-IT" sz="2600" dirty="0"/>
              <a:t> </a:t>
            </a:r>
            <a:r>
              <a:rPr lang="en-US" altLang="it-IT" sz="2600" i="1" dirty="0"/>
              <a:t>n</a:t>
            </a:r>
            <a:r>
              <a:rPr lang="en-US" altLang="it-IT" sz="2600" dirty="0"/>
              <a:t>, </a:t>
            </a:r>
            <a:r>
              <a:rPr lang="en-US" altLang="it-IT" sz="2600" dirty="0" err="1"/>
              <a:t>sono</a:t>
            </a:r>
            <a:r>
              <a:rPr lang="en-US" altLang="it-IT" sz="2600" dirty="0"/>
              <a:t> </a:t>
            </a:r>
            <a:r>
              <a:rPr lang="en-US" altLang="it-IT" sz="2600" dirty="0" err="1"/>
              <a:t>necessari</a:t>
            </a:r>
            <a:r>
              <a:rPr lang="en-US" altLang="it-IT" sz="2600" dirty="0"/>
              <a:t> al </a:t>
            </a:r>
            <a:r>
              <a:rPr lang="en-US" altLang="it-IT" sz="2600" dirty="0" err="1"/>
              <a:t>massimo</a:t>
            </a:r>
            <a:r>
              <a:rPr lang="en-US" altLang="it-IT" sz="2600" dirty="0"/>
              <a:t> </a:t>
            </a:r>
            <a:r>
              <a:rPr lang="it-IT" sz="2600" i="1" dirty="0"/>
              <a:t>n</a:t>
            </a:r>
            <a:r>
              <a:rPr lang="it-IT" sz="2600" dirty="0"/>
              <a:t> passi per rispondere</a:t>
            </a:r>
            <a:endParaRPr lang="en-US" altLang="it-IT" sz="2600" dirty="0"/>
          </a:p>
          <a:p>
            <a:pPr>
              <a:lnSpc>
                <a:spcPct val="120000"/>
              </a:lnSpc>
            </a:pPr>
            <a:r>
              <a:rPr lang="en-US" altLang="it-IT" b="1" i="1" dirty="0" err="1">
                <a:solidFill>
                  <a:schemeClr val="accent2">
                    <a:lumMod val="75000"/>
                  </a:schemeClr>
                </a:solidFill>
              </a:rPr>
              <a:t>Ricerca</a:t>
            </a:r>
            <a:r>
              <a:rPr lang="en-US" altLang="it-IT" b="1" i="1" dirty="0">
                <a:solidFill>
                  <a:schemeClr val="accent2">
                    <a:lumMod val="75000"/>
                  </a:schemeClr>
                </a:solidFill>
              </a:rPr>
              <a:t> </a:t>
            </a:r>
            <a:r>
              <a:rPr lang="en-US" altLang="it-IT" b="1" i="1" dirty="0" err="1">
                <a:solidFill>
                  <a:schemeClr val="accent2">
                    <a:lumMod val="75000"/>
                  </a:schemeClr>
                </a:solidFill>
              </a:rPr>
              <a:t>Binaria</a:t>
            </a:r>
            <a:endParaRPr lang="en-US" altLang="it-IT" b="1" i="1" dirty="0">
              <a:solidFill>
                <a:schemeClr val="accent2">
                  <a:lumMod val="75000"/>
                </a:schemeClr>
              </a:solidFill>
            </a:endParaRPr>
          </a:p>
          <a:p>
            <a:pPr lvl="1">
              <a:lnSpc>
                <a:spcPct val="120000"/>
              </a:lnSpc>
            </a:pPr>
            <a:r>
              <a:rPr lang="en-US" altLang="it-IT" sz="2600" dirty="0"/>
              <a:t>Si </a:t>
            </a:r>
            <a:r>
              <a:rPr lang="en-US" altLang="it-IT" sz="2600" dirty="0" err="1"/>
              <a:t>può</a:t>
            </a:r>
            <a:r>
              <a:rPr lang="en-US" altLang="it-IT" sz="2600" dirty="0"/>
              <a:t> </a:t>
            </a:r>
            <a:r>
              <a:rPr lang="en-US" altLang="it-IT" sz="2600" dirty="0" err="1"/>
              <a:t>utilizzare</a:t>
            </a:r>
            <a:r>
              <a:rPr lang="en-US" altLang="it-IT" sz="2600" dirty="0"/>
              <a:t> solo </a:t>
            </a:r>
            <a:r>
              <a:rPr lang="en-US" altLang="it-IT" sz="2600" dirty="0" err="1"/>
              <a:t>su</a:t>
            </a:r>
            <a:r>
              <a:rPr lang="en-US" altLang="it-IT" sz="2600" dirty="0"/>
              <a:t> array </a:t>
            </a:r>
            <a:r>
              <a:rPr lang="en-US" altLang="it-IT" sz="2600" dirty="0" err="1"/>
              <a:t>i</a:t>
            </a:r>
            <a:r>
              <a:rPr lang="en-US" altLang="it-IT" sz="2600" dirty="0"/>
              <a:t> cui </a:t>
            </a:r>
            <a:r>
              <a:rPr lang="en-US" altLang="it-IT" sz="2600" dirty="0" err="1"/>
              <a:t>elementi</a:t>
            </a:r>
            <a:r>
              <a:rPr lang="en-US" altLang="it-IT" sz="2600" dirty="0"/>
              <a:t> </a:t>
            </a:r>
            <a:r>
              <a:rPr lang="en-US" altLang="it-IT" sz="2600" dirty="0" err="1"/>
              <a:t>seguono</a:t>
            </a:r>
            <a:r>
              <a:rPr lang="en-US" altLang="it-IT" sz="2600" dirty="0"/>
              <a:t> un </a:t>
            </a:r>
            <a:r>
              <a:rPr lang="en-US" altLang="it-IT" sz="2600" dirty="0" err="1"/>
              <a:t>qualche</a:t>
            </a:r>
            <a:r>
              <a:rPr lang="en-US" altLang="it-IT" sz="2600" dirty="0"/>
              <a:t> </a:t>
            </a:r>
            <a:r>
              <a:rPr lang="en-US" altLang="it-IT" sz="2600" dirty="0" err="1"/>
              <a:t>ordine</a:t>
            </a:r>
            <a:r>
              <a:rPr lang="en-US" altLang="it-IT" sz="2600" dirty="0"/>
              <a:t> </a:t>
            </a:r>
          </a:p>
          <a:p>
            <a:pPr lvl="1">
              <a:lnSpc>
                <a:spcPct val="120000"/>
              </a:lnSpc>
            </a:pPr>
            <a:r>
              <a:rPr lang="en-US" altLang="it-IT" sz="2600" dirty="0" err="1"/>
              <a:t>Confronta</a:t>
            </a:r>
            <a:r>
              <a:rPr lang="en-US" altLang="it-IT" sz="2600" dirty="0"/>
              <a:t> </a:t>
            </a:r>
            <a:r>
              <a:rPr lang="en-US" altLang="it-IT" sz="2600" dirty="0" err="1"/>
              <a:t>l’elemento</a:t>
            </a:r>
            <a:r>
              <a:rPr lang="en-US" altLang="it-IT" sz="2600" dirty="0"/>
              <a:t> da </a:t>
            </a:r>
            <a:r>
              <a:rPr lang="en-US" altLang="it-IT" sz="2600" dirty="0" err="1"/>
              <a:t>cercare</a:t>
            </a:r>
            <a:r>
              <a:rPr lang="en-US" altLang="it-IT" sz="2600" dirty="0"/>
              <a:t> con </a:t>
            </a:r>
            <a:r>
              <a:rPr lang="en-US" altLang="it-IT" sz="2600" dirty="0" err="1"/>
              <a:t>quello</a:t>
            </a:r>
            <a:r>
              <a:rPr lang="en-US" altLang="it-IT" sz="2600" dirty="0"/>
              <a:t> centrale</a:t>
            </a:r>
          </a:p>
          <a:p>
            <a:pPr lvl="2">
              <a:lnSpc>
                <a:spcPct val="120000"/>
              </a:lnSpc>
            </a:pPr>
            <a:r>
              <a:rPr lang="en-US" altLang="it-IT" sz="2300" dirty="0"/>
              <a:t>Se </a:t>
            </a:r>
            <a:r>
              <a:rPr lang="en-US" altLang="it-IT" sz="2300" dirty="0" err="1"/>
              <a:t>sono</a:t>
            </a:r>
            <a:r>
              <a:rPr lang="en-US" altLang="it-IT" sz="2300" dirty="0"/>
              <a:t> </a:t>
            </a:r>
            <a:r>
              <a:rPr lang="en-US" altLang="it-IT" sz="2300" dirty="0" err="1"/>
              <a:t>uguali</a:t>
            </a:r>
            <a:r>
              <a:rPr lang="en-US" altLang="it-IT" sz="2300" dirty="0"/>
              <a:t>, </a:t>
            </a:r>
            <a:r>
              <a:rPr lang="en-US" altLang="it-IT" sz="2300" dirty="0" err="1"/>
              <a:t>l’elemento</a:t>
            </a:r>
            <a:r>
              <a:rPr lang="en-US" altLang="it-IT" sz="2300" dirty="0"/>
              <a:t> è </a:t>
            </a:r>
            <a:r>
              <a:rPr lang="en-US" altLang="it-IT" sz="2300" dirty="0" err="1"/>
              <a:t>presente</a:t>
            </a:r>
            <a:endParaRPr lang="en-US" altLang="it-IT" sz="2300" dirty="0"/>
          </a:p>
          <a:p>
            <a:pPr lvl="2">
              <a:lnSpc>
                <a:spcPct val="120000"/>
              </a:lnSpc>
            </a:pPr>
            <a:r>
              <a:rPr lang="en-US" altLang="it-IT" sz="2300" dirty="0" err="1"/>
              <a:t>Altrimenti</a:t>
            </a:r>
            <a:r>
              <a:rPr lang="en-US" altLang="it-IT" sz="2300" dirty="0"/>
              <a:t>, se </a:t>
            </a:r>
            <a:r>
              <a:rPr lang="en-US" altLang="it-IT" sz="2300" dirty="0" err="1"/>
              <a:t>l’elemento</a:t>
            </a:r>
            <a:r>
              <a:rPr lang="en-US" altLang="it-IT" sz="2300" dirty="0"/>
              <a:t> da </a:t>
            </a:r>
            <a:r>
              <a:rPr lang="en-US" altLang="it-IT" sz="2300" dirty="0" err="1"/>
              <a:t>cercare</a:t>
            </a:r>
            <a:r>
              <a:rPr lang="en-US" altLang="it-IT" sz="2300" dirty="0"/>
              <a:t> è </a:t>
            </a:r>
            <a:r>
              <a:rPr lang="en-US" altLang="it-IT" sz="2300" dirty="0" err="1"/>
              <a:t>più</a:t>
            </a:r>
            <a:r>
              <a:rPr lang="en-US" altLang="it-IT" sz="2300" dirty="0"/>
              <a:t> piccolo di </a:t>
            </a:r>
            <a:r>
              <a:rPr lang="en-US" altLang="it-IT" sz="2300" dirty="0" err="1"/>
              <a:t>quello</a:t>
            </a:r>
            <a:r>
              <a:rPr lang="en-US" altLang="it-IT" sz="2300" dirty="0"/>
              <a:t> centrale, </a:t>
            </a:r>
            <a:r>
              <a:rPr lang="en-US" altLang="it-IT" sz="2300" dirty="0" err="1"/>
              <a:t>si</a:t>
            </a:r>
            <a:r>
              <a:rPr lang="en-US" altLang="it-IT" sz="2300" dirty="0"/>
              <a:t> </a:t>
            </a:r>
            <a:r>
              <a:rPr lang="en-US" altLang="it-IT" sz="2300" dirty="0" err="1"/>
              <a:t>riperte</a:t>
            </a:r>
            <a:r>
              <a:rPr lang="en-US" altLang="it-IT" sz="2300" dirty="0"/>
              <a:t> la </a:t>
            </a:r>
            <a:r>
              <a:rPr lang="en-US" altLang="it-IT" sz="2300" dirty="0" err="1"/>
              <a:t>ricerca</a:t>
            </a:r>
            <a:r>
              <a:rPr lang="en-US" altLang="it-IT" sz="2300" dirty="0"/>
              <a:t> </a:t>
            </a:r>
            <a:r>
              <a:rPr lang="en-US" altLang="it-IT" sz="2300" dirty="0" err="1"/>
              <a:t>nella</a:t>
            </a:r>
            <a:r>
              <a:rPr lang="en-US" altLang="it-IT" sz="2300" dirty="0"/>
              <a:t> prima </a:t>
            </a:r>
            <a:r>
              <a:rPr lang="en-US" altLang="it-IT" sz="2300" dirty="0" err="1"/>
              <a:t>metà</a:t>
            </a:r>
            <a:r>
              <a:rPr lang="en-US" altLang="it-IT" sz="2300" dirty="0"/>
              <a:t> </a:t>
            </a:r>
            <a:r>
              <a:rPr lang="en-US" altLang="it-IT" sz="2300" dirty="0" err="1"/>
              <a:t>dell’elenco</a:t>
            </a:r>
            <a:endParaRPr lang="en-US" altLang="it-IT" sz="2300" dirty="0"/>
          </a:p>
          <a:p>
            <a:pPr lvl="2">
              <a:lnSpc>
                <a:spcPct val="120000"/>
              </a:lnSpc>
            </a:pPr>
            <a:r>
              <a:rPr lang="en-US" altLang="it-IT" sz="2300" dirty="0"/>
              <a:t>Se </a:t>
            </a:r>
            <a:r>
              <a:rPr lang="en-US" altLang="it-IT" sz="2300" dirty="0" err="1"/>
              <a:t>invece</a:t>
            </a:r>
            <a:r>
              <a:rPr lang="en-US" altLang="it-IT" sz="2300" dirty="0"/>
              <a:t> è </a:t>
            </a:r>
            <a:r>
              <a:rPr lang="en-US" altLang="it-IT" sz="2300" dirty="0" err="1"/>
              <a:t>più</a:t>
            </a:r>
            <a:r>
              <a:rPr lang="en-US" altLang="it-IT" sz="2300" dirty="0"/>
              <a:t> piccolo, la </a:t>
            </a:r>
            <a:r>
              <a:rPr lang="en-US" altLang="it-IT" sz="2300" dirty="0" err="1"/>
              <a:t>ricerca</a:t>
            </a:r>
            <a:r>
              <a:rPr lang="en-US" altLang="it-IT" sz="2300" dirty="0"/>
              <a:t> </a:t>
            </a:r>
            <a:r>
              <a:rPr lang="en-US" altLang="it-IT" sz="2300" dirty="0" err="1"/>
              <a:t>si</a:t>
            </a:r>
            <a:r>
              <a:rPr lang="en-US" altLang="it-IT" sz="2300" dirty="0"/>
              <a:t> </a:t>
            </a:r>
            <a:r>
              <a:rPr lang="en-US" altLang="it-IT" sz="2300" dirty="0" err="1"/>
              <a:t>ripete</a:t>
            </a:r>
            <a:r>
              <a:rPr lang="en-US" altLang="it-IT" sz="2300" dirty="0"/>
              <a:t> </a:t>
            </a:r>
            <a:r>
              <a:rPr lang="en-US" altLang="it-IT" sz="2300" dirty="0" err="1"/>
              <a:t>sulla</a:t>
            </a:r>
            <a:r>
              <a:rPr lang="en-US" altLang="it-IT" sz="2300" dirty="0"/>
              <a:t> </a:t>
            </a:r>
            <a:r>
              <a:rPr lang="en-US" altLang="it-IT" sz="2300" dirty="0" err="1"/>
              <a:t>parte</a:t>
            </a:r>
            <a:r>
              <a:rPr lang="en-US" altLang="it-IT" sz="2300" dirty="0"/>
              <a:t> </a:t>
            </a:r>
            <a:r>
              <a:rPr lang="en-US" altLang="it-IT" sz="2300" dirty="0" err="1"/>
              <a:t>destra</a:t>
            </a:r>
            <a:endParaRPr lang="en-US" altLang="it-IT" sz="2600" dirty="0"/>
          </a:p>
          <a:p>
            <a:pPr lvl="1">
              <a:lnSpc>
                <a:spcPct val="120000"/>
              </a:lnSpc>
            </a:pPr>
            <a:r>
              <a:rPr lang="en-US" altLang="it-IT" sz="2600" dirty="0"/>
              <a:t>Molto veloce: in un </a:t>
            </a:r>
            <a:r>
              <a:rPr lang="en-US" altLang="it-IT" sz="2600" dirty="0" err="1"/>
              <a:t>elenco</a:t>
            </a:r>
            <a:r>
              <a:rPr lang="en-US" altLang="it-IT" sz="2600" dirty="0"/>
              <a:t> di </a:t>
            </a:r>
            <a:r>
              <a:rPr lang="en-US" altLang="it-IT" sz="2600" i="1" dirty="0"/>
              <a:t>n </a:t>
            </a:r>
            <a:r>
              <a:rPr lang="en-US" altLang="it-IT" sz="2600" dirty="0" err="1"/>
              <a:t>elementi</a:t>
            </a:r>
            <a:r>
              <a:rPr lang="en-US" altLang="it-IT" sz="2600" dirty="0"/>
              <a:t>, </a:t>
            </a:r>
            <a:r>
              <a:rPr lang="en-US" altLang="it-IT" sz="2600" dirty="0" err="1"/>
              <a:t>sono</a:t>
            </a:r>
            <a:r>
              <a:rPr lang="en-US" altLang="it-IT" sz="2600" dirty="0"/>
              <a:t> </a:t>
            </a:r>
            <a:r>
              <a:rPr lang="en-US" altLang="it-IT" sz="2600" dirty="0" err="1"/>
              <a:t>necessari</a:t>
            </a:r>
            <a:r>
              <a:rPr lang="en-US" altLang="it-IT" sz="2600" dirty="0"/>
              <a:t> al </a:t>
            </a:r>
            <a:r>
              <a:rPr lang="en-US" altLang="it-IT" sz="2600" dirty="0" err="1"/>
              <a:t>massimo</a:t>
            </a:r>
            <a:r>
              <a:rPr lang="en-US" altLang="it-IT" sz="2600" dirty="0"/>
              <a:t> </a:t>
            </a:r>
            <a:r>
              <a:rPr lang="it-IT" sz="2600" i="1" dirty="0"/>
              <a:t>log</a:t>
            </a:r>
            <a:r>
              <a:rPr lang="it-IT" sz="2600" i="1" baseline="-25000" dirty="0"/>
              <a:t>2</a:t>
            </a:r>
            <a:r>
              <a:rPr lang="it-IT" sz="2600" i="1" dirty="0"/>
              <a:t> n</a:t>
            </a:r>
            <a:r>
              <a:rPr lang="it-IT" sz="2600" dirty="0"/>
              <a:t> passi per rispondere</a:t>
            </a:r>
            <a:endParaRPr lang="en-US" altLang="it-IT" sz="2600" dirty="0"/>
          </a:p>
          <a:p>
            <a:pPr lvl="2">
              <a:lnSpc>
                <a:spcPct val="120000"/>
              </a:lnSpc>
            </a:pPr>
            <a:r>
              <a:rPr lang="en-US" altLang="it-IT" sz="2300" dirty="0" err="1"/>
              <a:t>Su</a:t>
            </a:r>
            <a:r>
              <a:rPr lang="en-US" altLang="it-IT" sz="2300" dirty="0"/>
              <a:t> 30 </a:t>
            </a:r>
            <a:r>
              <a:rPr lang="en-US" altLang="it-IT" sz="2300" dirty="0" err="1"/>
              <a:t>elementi</a:t>
            </a:r>
            <a:r>
              <a:rPr lang="en-US" altLang="it-IT" sz="2300" dirty="0"/>
              <a:t> </a:t>
            </a:r>
            <a:r>
              <a:rPr lang="en-US" altLang="it-IT" sz="2300" dirty="0" err="1"/>
              <a:t>impiega</a:t>
            </a:r>
            <a:r>
              <a:rPr lang="en-US" altLang="it-IT" sz="2300" dirty="0"/>
              <a:t> al </a:t>
            </a:r>
            <a:r>
              <a:rPr lang="en-US" altLang="it-IT" sz="2300" dirty="0" err="1"/>
              <a:t>massimo</a:t>
            </a:r>
            <a:r>
              <a:rPr lang="en-US" altLang="it-IT" sz="2300" dirty="0"/>
              <a:t> 5 </a:t>
            </a:r>
            <a:r>
              <a:rPr lang="en-US" altLang="it-IT" sz="2300" dirty="0" err="1"/>
              <a:t>passi</a:t>
            </a:r>
            <a:endParaRPr lang="en-US" altLang="it-IT" sz="2300"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846D59AA-C418-43F0-AC54-D29FF04078D4}"/>
              </a:ext>
            </a:extLst>
          </p:cNvPr>
          <p:cNvSpPr txBox="1"/>
          <p:nvPr/>
        </p:nvSpPr>
        <p:spPr>
          <a:xfrm>
            <a:off x="980464" y="1202888"/>
            <a:ext cx="7924450" cy="1477328"/>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it-IT" dirty="0" err="1">
                <a:latin typeface="Courier New" panose="02070309020205020404" pitchFamily="49" charset="0"/>
                <a:cs typeface="Courier New" panose="02070309020205020404" pitchFamily="49" charset="0"/>
              </a:rPr>
              <a:t>def</a:t>
            </a:r>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ricercaLineare</a:t>
            </a:r>
            <a:r>
              <a:rPr lang="it-IT" dirty="0">
                <a:latin typeface="Courier New" panose="02070309020205020404" pitchFamily="49" charset="0"/>
                <a:cs typeface="Courier New" panose="02070309020205020404" pitchFamily="49" charset="0"/>
              </a:rPr>
              <a:t>(V, x):</a:t>
            </a:r>
          </a:p>
          <a:p>
            <a:r>
              <a:rPr lang="it-IT" dirty="0">
                <a:latin typeface="Courier New" panose="02070309020205020404" pitchFamily="49" charset="0"/>
                <a:cs typeface="Courier New" panose="02070309020205020404" pitchFamily="49" charset="0"/>
              </a:rPr>
              <a:t>    for i in range(</a:t>
            </a:r>
            <a:r>
              <a:rPr lang="it-IT" dirty="0" err="1">
                <a:latin typeface="Courier New" panose="02070309020205020404" pitchFamily="49" charset="0"/>
                <a:cs typeface="Courier New" panose="02070309020205020404" pitchFamily="49" charset="0"/>
              </a:rPr>
              <a:t>len</a:t>
            </a:r>
            <a:r>
              <a:rPr lang="it-IT" dirty="0">
                <a:latin typeface="Courier New" panose="02070309020205020404" pitchFamily="49" charset="0"/>
                <a:cs typeface="Courier New" panose="02070309020205020404" pitchFamily="49" charset="0"/>
              </a:rPr>
              <a:t>(V)):</a:t>
            </a:r>
          </a:p>
          <a:p>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if</a:t>
            </a:r>
            <a:r>
              <a:rPr lang="it-IT" dirty="0">
                <a:latin typeface="Courier New" panose="02070309020205020404" pitchFamily="49" charset="0"/>
                <a:cs typeface="Courier New" panose="02070309020205020404" pitchFamily="49" charset="0"/>
              </a:rPr>
              <a:t> V[i] == x:                </a:t>
            </a:r>
          </a:p>
          <a:p>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return</a:t>
            </a:r>
            <a:r>
              <a:rPr lang="it-IT" dirty="0">
                <a:latin typeface="Courier New" panose="02070309020205020404" pitchFamily="49" charset="0"/>
                <a:cs typeface="Courier New" panose="02070309020205020404" pitchFamily="49" charset="0"/>
              </a:rPr>
              <a:t> i  # x </a:t>
            </a:r>
            <a:r>
              <a:rPr lang="it-IT" dirty="0" err="1">
                <a:latin typeface="Courier New" panose="02070309020205020404" pitchFamily="49" charset="0"/>
                <a:cs typeface="Courier New" panose="02070309020205020404" pitchFamily="49" charset="0"/>
              </a:rPr>
              <a:t>e'</a:t>
            </a:r>
            <a:r>
              <a:rPr lang="it-IT" dirty="0">
                <a:latin typeface="Courier New" panose="02070309020205020404" pitchFamily="49" charset="0"/>
                <a:cs typeface="Courier New" panose="02070309020205020404" pitchFamily="49" charset="0"/>
              </a:rPr>
              <a:t> presente in posizione i</a:t>
            </a:r>
          </a:p>
          <a:p>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return</a:t>
            </a:r>
            <a:r>
              <a:rPr lang="it-IT" dirty="0">
                <a:latin typeface="Courier New" panose="02070309020205020404" pitchFamily="49" charset="0"/>
                <a:cs typeface="Courier New" panose="02070309020205020404" pitchFamily="49" charset="0"/>
              </a:rPr>
              <a:t> -1  #  x non </a:t>
            </a:r>
            <a:r>
              <a:rPr lang="it-IT" dirty="0" err="1">
                <a:latin typeface="Courier New" panose="02070309020205020404" pitchFamily="49" charset="0"/>
                <a:cs typeface="Courier New" panose="02070309020205020404" pitchFamily="49" charset="0"/>
              </a:rPr>
              <a:t>e'</a:t>
            </a:r>
            <a:r>
              <a:rPr lang="it-IT" dirty="0">
                <a:latin typeface="Courier New" panose="02070309020205020404" pitchFamily="49" charset="0"/>
                <a:cs typeface="Courier New" panose="02070309020205020404" pitchFamily="49" charset="0"/>
              </a:rPr>
              <a:t> presente</a:t>
            </a:r>
          </a:p>
        </p:txBody>
      </p:sp>
      <p:sp>
        <p:nvSpPr>
          <p:cNvPr id="7" name="CasellaDiTesto 6">
            <a:extLst>
              <a:ext uri="{FF2B5EF4-FFF2-40B4-BE49-F238E27FC236}">
                <a16:creationId xmlns:a16="http://schemas.microsoft.com/office/drawing/2014/main" id="{B211FA75-E8D5-4685-A6AA-F246833D9B9C}"/>
              </a:ext>
            </a:extLst>
          </p:cNvPr>
          <p:cNvSpPr txBox="1"/>
          <p:nvPr/>
        </p:nvSpPr>
        <p:spPr>
          <a:xfrm>
            <a:off x="980464" y="2847230"/>
            <a:ext cx="7924450" cy="2585323"/>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it-IT" dirty="0" err="1">
                <a:latin typeface="Courier New" panose="02070309020205020404" pitchFamily="49" charset="0"/>
                <a:cs typeface="Courier New" panose="02070309020205020404" pitchFamily="49" charset="0"/>
              </a:rPr>
              <a:t>def</a:t>
            </a:r>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main</a:t>
            </a:r>
            <a:r>
              <a:rPr lang="it-IT" dirty="0">
                <a:latin typeface="Courier New" panose="02070309020205020404" pitchFamily="49" charset="0"/>
                <a:cs typeface="Courier New" panose="02070309020205020404" pitchFamily="49" charset="0"/>
              </a:rPr>
              <a:t>():</a:t>
            </a:r>
          </a:p>
          <a:p>
            <a:r>
              <a:rPr lang="it-IT" dirty="0">
                <a:latin typeface="Courier New" panose="02070309020205020404" pitchFamily="49" charset="0"/>
                <a:cs typeface="Courier New" panose="02070309020205020404" pitchFamily="49" charset="0"/>
              </a:rPr>
              <a:t>    L=[1,3,5,2,4,9]</a:t>
            </a:r>
          </a:p>
          <a:p>
            <a:r>
              <a:rPr lang="it-IT" dirty="0">
                <a:latin typeface="Courier New" panose="02070309020205020404" pitchFamily="49" charset="0"/>
                <a:cs typeface="Courier New" panose="02070309020205020404" pitchFamily="49" charset="0"/>
              </a:rPr>
              <a:t>    x=5</a:t>
            </a:r>
          </a:p>
          <a:p>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pos</a:t>
            </a:r>
            <a:r>
              <a:rPr lang="it-IT" dirty="0">
                <a:latin typeface="Courier New" panose="02070309020205020404" pitchFamily="49" charset="0"/>
                <a:cs typeface="Courier New" panose="02070309020205020404" pitchFamily="49" charset="0"/>
              </a:rPr>
              <a:t>=</a:t>
            </a:r>
            <a:r>
              <a:rPr lang="it-IT" dirty="0" err="1">
                <a:latin typeface="Courier New" panose="02070309020205020404" pitchFamily="49" charset="0"/>
                <a:cs typeface="Courier New" panose="02070309020205020404" pitchFamily="49" charset="0"/>
              </a:rPr>
              <a:t>ricercaLineare</a:t>
            </a:r>
            <a:r>
              <a:rPr lang="it-IT" dirty="0">
                <a:latin typeface="Courier New" panose="02070309020205020404" pitchFamily="49" charset="0"/>
                <a:cs typeface="Courier New" panose="02070309020205020404" pitchFamily="49" charset="0"/>
              </a:rPr>
              <a:t>(</a:t>
            </a:r>
            <a:r>
              <a:rPr lang="it-IT" dirty="0" err="1">
                <a:latin typeface="Courier New" panose="02070309020205020404" pitchFamily="49" charset="0"/>
                <a:cs typeface="Courier New" panose="02070309020205020404" pitchFamily="49" charset="0"/>
              </a:rPr>
              <a:t>L,x</a:t>
            </a:r>
            <a:r>
              <a:rPr lang="it-IT" dirty="0">
                <a:latin typeface="Courier New" panose="02070309020205020404" pitchFamily="49" charset="0"/>
                <a:cs typeface="Courier New" panose="02070309020205020404" pitchFamily="49" charset="0"/>
              </a:rPr>
              <a:t>)    </a:t>
            </a:r>
          </a:p>
          <a:p>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if</a:t>
            </a:r>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pos</a:t>
            </a:r>
            <a:r>
              <a:rPr lang="it-IT" dirty="0">
                <a:latin typeface="Courier New" panose="02070309020205020404" pitchFamily="49" charset="0"/>
                <a:cs typeface="Courier New" panose="02070309020205020404" pitchFamily="49" charset="0"/>
              </a:rPr>
              <a:t>==-1:</a:t>
            </a:r>
          </a:p>
          <a:p>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print</a:t>
            </a:r>
            <a:r>
              <a:rPr lang="it-IT" dirty="0">
                <a:latin typeface="Courier New" panose="02070309020205020404" pitchFamily="49" charset="0"/>
                <a:cs typeface="Courier New" panose="02070309020205020404" pitchFamily="49" charset="0"/>
              </a:rPr>
              <a:t>(x, "non è presente in ", L)</a:t>
            </a:r>
          </a:p>
          <a:p>
            <a:r>
              <a:rPr lang="it-IT" dirty="0">
                <a:latin typeface="Courier New" panose="02070309020205020404" pitchFamily="49" charset="0"/>
                <a:cs typeface="Courier New" panose="02070309020205020404" pitchFamily="49" charset="0"/>
              </a:rPr>
              <a:t>    else:</a:t>
            </a:r>
          </a:p>
          <a:p>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print</a:t>
            </a:r>
            <a:r>
              <a:rPr lang="it-IT" dirty="0">
                <a:latin typeface="Courier New" panose="02070309020205020404" pitchFamily="49" charset="0"/>
                <a:cs typeface="Courier New" panose="02070309020205020404" pitchFamily="49" charset="0"/>
              </a:rPr>
              <a:t>(x, "è presente in ", L, "in posizione",</a:t>
            </a:r>
            <a:r>
              <a:rPr lang="it-IT" dirty="0" err="1">
                <a:latin typeface="Courier New" panose="02070309020205020404" pitchFamily="49" charset="0"/>
                <a:cs typeface="Courier New" panose="02070309020205020404" pitchFamily="49" charset="0"/>
              </a:rPr>
              <a:t>pos</a:t>
            </a:r>
            <a:r>
              <a:rPr lang="it-IT" dirty="0">
                <a:latin typeface="Courier New" panose="02070309020205020404" pitchFamily="49" charset="0"/>
                <a:cs typeface="Courier New" panose="02070309020205020404" pitchFamily="49" charset="0"/>
              </a:rPr>
              <a:t>)</a:t>
            </a:r>
          </a:p>
        </p:txBody>
      </p:sp>
      <p:sp>
        <p:nvSpPr>
          <p:cNvPr id="9" name="CasellaDiTesto 8">
            <a:extLst>
              <a:ext uri="{FF2B5EF4-FFF2-40B4-BE49-F238E27FC236}">
                <a16:creationId xmlns:a16="http://schemas.microsoft.com/office/drawing/2014/main" id="{6617330D-020E-48B2-B47A-0658987D95B1}"/>
              </a:ext>
            </a:extLst>
          </p:cNvPr>
          <p:cNvSpPr txBox="1"/>
          <p:nvPr/>
        </p:nvSpPr>
        <p:spPr>
          <a:xfrm>
            <a:off x="980464" y="5557452"/>
            <a:ext cx="7924450" cy="646331"/>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endParaRPr lang="it-IT" dirty="0">
              <a:latin typeface="Courier New" panose="02070309020205020404" pitchFamily="49" charset="0"/>
              <a:cs typeface="Courier New" panose="02070309020205020404" pitchFamily="49" charset="0"/>
            </a:endParaRPr>
          </a:p>
          <a:p>
            <a:r>
              <a:rPr lang="it-IT" dirty="0" err="1">
                <a:latin typeface="Courier New" panose="02070309020205020404" pitchFamily="49" charset="0"/>
                <a:cs typeface="Courier New" panose="02070309020205020404" pitchFamily="49" charset="0"/>
              </a:rPr>
              <a:t>main</a:t>
            </a:r>
            <a:r>
              <a:rPr lang="it-IT" dirty="0">
                <a:latin typeface="Courier New" panose="02070309020205020404" pitchFamily="49" charset="0"/>
                <a:cs typeface="Courier New" panose="02070309020205020404" pitchFamily="49" charset="0"/>
              </a:rPr>
              <a:t>()</a:t>
            </a:r>
          </a:p>
        </p:txBody>
      </p:sp>
      <p:sp>
        <p:nvSpPr>
          <p:cNvPr id="10" name="Rectangle 6">
            <a:extLst>
              <a:ext uri="{FF2B5EF4-FFF2-40B4-BE49-F238E27FC236}">
                <a16:creationId xmlns:a16="http://schemas.microsoft.com/office/drawing/2014/main" id="{6AB21F1F-F35B-467A-A994-7DE53787F452}"/>
              </a:ext>
            </a:extLst>
          </p:cNvPr>
          <p:cNvSpPr txBox="1">
            <a:spLocks noChangeArrowheads="1"/>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it-IT" dirty="0" err="1"/>
              <a:t>Ricerca</a:t>
            </a:r>
            <a:r>
              <a:rPr lang="en-US" altLang="it-IT" dirty="0"/>
              <a:t> </a:t>
            </a:r>
            <a:r>
              <a:rPr lang="en-US" altLang="it-IT" dirty="0" err="1"/>
              <a:t>Lineare</a:t>
            </a:r>
            <a:endParaRPr lang="en-US" altLang="it-IT" dirty="0"/>
          </a:p>
        </p:txBody>
      </p:sp>
    </p:spTree>
    <p:extLst>
      <p:ext uri="{BB962C8B-B14F-4D97-AF65-F5344CB8AC3E}">
        <p14:creationId xmlns:p14="http://schemas.microsoft.com/office/powerpoint/2010/main" val="681378502"/>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846D59AA-C418-43F0-AC54-D29FF04078D4}"/>
              </a:ext>
            </a:extLst>
          </p:cNvPr>
          <p:cNvSpPr txBox="1"/>
          <p:nvPr/>
        </p:nvSpPr>
        <p:spPr>
          <a:xfrm>
            <a:off x="980464" y="1202888"/>
            <a:ext cx="9300244" cy="2800767"/>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it-IT" sz="1600" dirty="0" err="1">
                <a:latin typeface="Courier New" panose="02070309020205020404" pitchFamily="49" charset="0"/>
                <a:cs typeface="Courier New" panose="02070309020205020404" pitchFamily="49" charset="0"/>
              </a:rPr>
              <a:t>def</a:t>
            </a:r>
            <a:r>
              <a:rPr lang="it-IT" sz="1600" dirty="0">
                <a:latin typeface="Courier New" panose="02070309020205020404" pitchFamily="49" charset="0"/>
                <a:cs typeface="Courier New" panose="02070309020205020404" pitchFamily="49" charset="0"/>
              </a:rPr>
              <a:t> </a:t>
            </a:r>
            <a:r>
              <a:rPr lang="it-IT" sz="1600" dirty="0" err="1">
                <a:latin typeface="Courier New" panose="02070309020205020404" pitchFamily="49" charset="0"/>
                <a:cs typeface="Courier New" panose="02070309020205020404" pitchFamily="49" charset="0"/>
              </a:rPr>
              <a:t>ricercaBinaria</a:t>
            </a:r>
            <a:r>
              <a:rPr lang="it-IT" sz="1600" dirty="0">
                <a:latin typeface="Courier New" panose="02070309020205020404" pitchFamily="49" charset="0"/>
                <a:cs typeface="Courier New" panose="02070309020205020404" pitchFamily="49" charset="0"/>
              </a:rPr>
              <a:t>(V, x):</a:t>
            </a:r>
          </a:p>
          <a:p>
            <a:r>
              <a:rPr lang="it-IT" sz="1600" dirty="0">
                <a:latin typeface="Courier New" panose="02070309020205020404" pitchFamily="49" charset="0"/>
                <a:cs typeface="Courier New" panose="02070309020205020404" pitchFamily="49" charset="0"/>
              </a:rPr>
              <a:t>     </a:t>
            </a:r>
            <a:r>
              <a:rPr lang="it-IT" sz="1600" dirty="0" err="1">
                <a:latin typeface="Courier New" panose="02070309020205020404" pitchFamily="49" charset="0"/>
                <a:cs typeface="Courier New" panose="02070309020205020404" pitchFamily="49" charset="0"/>
              </a:rPr>
              <a:t>inf</a:t>
            </a:r>
            <a:r>
              <a:rPr lang="it-IT" sz="1600" dirty="0">
                <a:latin typeface="Courier New" panose="02070309020205020404" pitchFamily="49" charset="0"/>
                <a:cs typeface="Courier New" panose="02070309020205020404" pitchFamily="49" charset="0"/>
              </a:rPr>
              <a:t> = 0</a:t>
            </a:r>
          </a:p>
          <a:p>
            <a:r>
              <a:rPr lang="it-IT" sz="1600" dirty="0">
                <a:latin typeface="Courier New" panose="02070309020205020404" pitchFamily="49" charset="0"/>
                <a:cs typeface="Courier New" panose="02070309020205020404" pitchFamily="49" charset="0"/>
              </a:rPr>
              <a:t>     </a:t>
            </a:r>
            <a:r>
              <a:rPr lang="it-IT" sz="1600" dirty="0" err="1">
                <a:latin typeface="Courier New" panose="02070309020205020404" pitchFamily="49" charset="0"/>
                <a:cs typeface="Courier New" panose="02070309020205020404" pitchFamily="49" charset="0"/>
              </a:rPr>
              <a:t>sup</a:t>
            </a:r>
            <a:r>
              <a:rPr lang="it-IT" sz="1600" dirty="0">
                <a:latin typeface="Courier New" panose="02070309020205020404" pitchFamily="49" charset="0"/>
                <a:cs typeface="Courier New" panose="02070309020205020404" pitchFamily="49" charset="0"/>
              </a:rPr>
              <a:t> = </a:t>
            </a:r>
            <a:r>
              <a:rPr lang="it-IT" sz="1600" dirty="0" err="1">
                <a:latin typeface="Courier New" panose="02070309020205020404" pitchFamily="49" charset="0"/>
                <a:cs typeface="Courier New" panose="02070309020205020404" pitchFamily="49" charset="0"/>
              </a:rPr>
              <a:t>len</a:t>
            </a:r>
            <a:r>
              <a:rPr lang="it-IT" sz="1600" dirty="0">
                <a:latin typeface="Courier New" panose="02070309020205020404" pitchFamily="49" charset="0"/>
                <a:cs typeface="Courier New" panose="02070309020205020404" pitchFamily="49" charset="0"/>
              </a:rPr>
              <a:t>(V)-1</a:t>
            </a:r>
          </a:p>
          <a:p>
            <a:r>
              <a:rPr lang="it-IT" sz="1600" dirty="0">
                <a:latin typeface="Courier New" panose="02070309020205020404" pitchFamily="49" charset="0"/>
                <a:cs typeface="Courier New" panose="02070309020205020404" pitchFamily="49" charset="0"/>
              </a:rPr>
              <a:t>     </a:t>
            </a:r>
            <a:r>
              <a:rPr lang="it-IT" sz="1600" dirty="0" err="1">
                <a:latin typeface="Courier New" panose="02070309020205020404" pitchFamily="49" charset="0"/>
                <a:cs typeface="Courier New" panose="02070309020205020404" pitchFamily="49" charset="0"/>
              </a:rPr>
              <a:t>while</a:t>
            </a:r>
            <a:r>
              <a:rPr lang="it-IT" sz="1600" dirty="0">
                <a:latin typeface="Courier New" panose="02070309020205020404" pitchFamily="49" charset="0"/>
                <a:cs typeface="Courier New" panose="02070309020205020404" pitchFamily="49" charset="0"/>
              </a:rPr>
              <a:t> </a:t>
            </a:r>
            <a:r>
              <a:rPr lang="it-IT" sz="1600" dirty="0" err="1">
                <a:latin typeface="Courier New" panose="02070309020205020404" pitchFamily="49" charset="0"/>
                <a:cs typeface="Courier New" panose="02070309020205020404" pitchFamily="49" charset="0"/>
              </a:rPr>
              <a:t>inf</a:t>
            </a:r>
            <a:r>
              <a:rPr lang="it-IT" sz="1600" dirty="0">
                <a:latin typeface="Courier New" panose="02070309020205020404" pitchFamily="49" charset="0"/>
                <a:cs typeface="Courier New" panose="02070309020205020404" pitchFamily="49" charset="0"/>
              </a:rPr>
              <a:t> &lt;= </a:t>
            </a:r>
            <a:r>
              <a:rPr lang="it-IT" sz="1600" dirty="0" err="1">
                <a:latin typeface="Courier New" panose="02070309020205020404" pitchFamily="49" charset="0"/>
                <a:cs typeface="Courier New" panose="02070309020205020404" pitchFamily="49" charset="0"/>
              </a:rPr>
              <a:t>sup</a:t>
            </a:r>
            <a:r>
              <a:rPr lang="it-IT" sz="1600" dirty="0">
                <a:latin typeface="Courier New" panose="02070309020205020404" pitchFamily="49" charset="0"/>
                <a:cs typeface="Courier New" panose="02070309020205020404" pitchFamily="49" charset="0"/>
              </a:rPr>
              <a:t>:</a:t>
            </a:r>
          </a:p>
          <a:p>
            <a:r>
              <a:rPr lang="it-IT" sz="1600" dirty="0">
                <a:latin typeface="Courier New" panose="02070309020205020404" pitchFamily="49" charset="0"/>
                <a:cs typeface="Courier New" panose="02070309020205020404" pitchFamily="49" charset="0"/>
              </a:rPr>
              <a:t>          </a:t>
            </a:r>
            <a:r>
              <a:rPr lang="it-IT" sz="1600" dirty="0" err="1">
                <a:latin typeface="Courier New" panose="02070309020205020404" pitchFamily="49" charset="0"/>
                <a:cs typeface="Courier New" panose="02070309020205020404" pitchFamily="49" charset="0"/>
              </a:rPr>
              <a:t>mid</a:t>
            </a:r>
            <a:r>
              <a:rPr lang="it-IT" sz="1600" dirty="0">
                <a:latin typeface="Courier New" panose="02070309020205020404" pitchFamily="49" charset="0"/>
                <a:cs typeface="Courier New" panose="02070309020205020404" pitchFamily="49" charset="0"/>
              </a:rPr>
              <a:t> = (</a:t>
            </a:r>
            <a:r>
              <a:rPr lang="it-IT" sz="1600" dirty="0" err="1">
                <a:latin typeface="Courier New" panose="02070309020205020404" pitchFamily="49" charset="0"/>
                <a:cs typeface="Courier New" panose="02070309020205020404" pitchFamily="49" charset="0"/>
              </a:rPr>
              <a:t>inf</a:t>
            </a:r>
            <a:r>
              <a:rPr lang="it-IT" sz="1600" dirty="0">
                <a:latin typeface="Courier New" panose="02070309020205020404" pitchFamily="49" charset="0"/>
                <a:cs typeface="Courier New" panose="02070309020205020404" pitchFamily="49" charset="0"/>
              </a:rPr>
              <a:t> + </a:t>
            </a:r>
            <a:r>
              <a:rPr lang="it-IT" sz="1600" dirty="0" err="1">
                <a:latin typeface="Courier New" panose="02070309020205020404" pitchFamily="49" charset="0"/>
                <a:cs typeface="Courier New" panose="02070309020205020404" pitchFamily="49" charset="0"/>
              </a:rPr>
              <a:t>sup</a:t>
            </a:r>
            <a:r>
              <a:rPr lang="it-IT" sz="1600" dirty="0">
                <a:latin typeface="Courier New" panose="02070309020205020404" pitchFamily="49" charset="0"/>
                <a:cs typeface="Courier New" panose="02070309020205020404" pitchFamily="49" charset="0"/>
              </a:rPr>
              <a:t>)//2 # Elemento centrale (circa)</a:t>
            </a:r>
          </a:p>
          <a:p>
            <a:r>
              <a:rPr lang="it-IT" sz="1600" dirty="0">
                <a:latin typeface="Courier New" panose="02070309020205020404" pitchFamily="49" charset="0"/>
                <a:cs typeface="Courier New" panose="02070309020205020404" pitchFamily="49" charset="0"/>
              </a:rPr>
              <a:t>          </a:t>
            </a:r>
            <a:r>
              <a:rPr lang="it-IT" sz="1600" dirty="0" err="1">
                <a:latin typeface="Courier New" panose="02070309020205020404" pitchFamily="49" charset="0"/>
                <a:cs typeface="Courier New" panose="02070309020205020404" pitchFamily="49" charset="0"/>
              </a:rPr>
              <a:t>if</a:t>
            </a:r>
            <a:r>
              <a:rPr lang="it-IT" sz="1600" dirty="0">
                <a:latin typeface="Courier New" panose="02070309020205020404" pitchFamily="49" charset="0"/>
                <a:cs typeface="Courier New" panose="02070309020205020404" pitchFamily="49" charset="0"/>
              </a:rPr>
              <a:t> V[</a:t>
            </a:r>
            <a:r>
              <a:rPr lang="it-IT" sz="1600" dirty="0" err="1">
                <a:latin typeface="Courier New" panose="02070309020205020404" pitchFamily="49" charset="0"/>
                <a:cs typeface="Courier New" panose="02070309020205020404" pitchFamily="49" charset="0"/>
              </a:rPr>
              <a:t>mid</a:t>
            </a:r>
            <a:r>
              <a:rPr lang="it-IT" sz="1600" dirty="0">
                <a:latin typeface="Courier New" panose="02070309020205020404" pitchFamily="49" charset="0"/>
                <a:cs typeface="Courier New" panose="02070309020205020404" pitchFamily="49" charset="0"/>
              </a:rPr>
              <a:t>] == x:</a:t>
            </a:r>
          </a:p>
          <a:p>
            <a:r>
              <a:rPr lang="it-IT" sz="1600" dirty="0">
                <a:latin typeface="Courier New" panose="02070309020205020404" pitchFamily="49" charset="0"/>
                <a:cs typeface="Courier New" panose="02070309020205020404" pitchFamily="49" charset="0"/>
              </a:rPr>
              <a:t>               </a:t>
            </a:r>
            <a:r>
              <a:rPr lang="it-IT" sz="1600" dirty="0" err="1">
                <a:latin typeface="Courier New" panose="02070309020205020404" pitchFamily="49" charset="0"/>
                <a:cs typeface="Courier New" panose="02070309020205020404" pitchFamily="49" charset="0"/>
              </a:rPr>
              <a:t>return</a:t>
            </a:r>
            <a:r>
              <a:rPr lang="it-IT" sz="1600" dirty="0">
                <a:latin typeface="Courier New" panose="02070309020205020404" pitchFamily="49" charset="0"/>
                <a:cs typeface="Courier New" panose="02070309020205020404" pitchFamily="49" charset="0"/>
              </a:rPr>
              <a:t> </a:t>
            </a:r>
            <a:r>
              <a:rPr lang="it-IT" sz="1600" dirty="0" err="1">
                <a:latin typeface="Courier New" panose="02070309020205020404" pitchFamily="49" charset="0"/>
                <a:cs typeface="Courier New" panose="02070309020205020404" pitchFamily="49" charset="0"/>
              </a:rPr>
              <a:t>mid</a:t>
            </a:r>
            <a:r>
              <a:rPr lang="it-IT" sz="1600" dirty="0">
                <a:latin typeface="Courier New" panose="02070309020205020404" pitchFamily="49" charset="0"/>
                <a:cs typeface="Courier New" panose="02070309020205020404" pitchFamily="49" charset="0"/>
              </a:rPr>
              <a:t> # x è presente in posizione </a:t>
            </a:r>
            <a:r>
              <a:rPr lang="it-IT" sz="1600" dirty="0" err="1">
                <a:latin typeface="Courier New" panose="02070309020205020404" pitchFamily="49" charset="0"/>
                <a:cs typeface="Courier New" panose="02070309020205020404" pitchFamily="49" charset="0"/>
              </a:rPr>
              <a:t>mid</a:t>
            </a:r>
            <a:r>
              <a:rPr lang="it-IT" sz="1600" dirty="0">
                <a:latin typeface="Courier New" panose="02070309020205020404" pitchFamily="49" charset="0"/>
                <a:cs typeface="Courier New" panose="02070309020205020404" pitchFamily="49" charset="0"/>
              </a:rPr>
              <a:t> </a:t>
            </a:r>
          </a:p>
          <a:p>
            <a:r>
              <a:rPr lang="it-IT" sz="1600" dirty="0">
                <a:latin typeface="Courier New" panose="02070309020205020404" pitchFamily="49" charset="0"/>
                <a:cs typeface="Courier New" panose="02070309020205020404" pitchFamily="49" charset="0"/>
              </a:rPr>
              <a:t>          else:</a:t>
            </a:r>
          </a:p>
          <a:p>
            <a:r>
              <a:rPr lang="it-IT" sz="1600" dirty="0">
                <a:latin typeface="Courier New" panose="02070309020205020404" pitchFamily="49" charset="0"/>
                <a:cs typeface="Courier New" panose="02070309020205020404" pitchFamily="49" charset="0"/>
              </a:rPr>
              <a:t>               </a:t>
            </a:r>
            <a:r>
              <a:rPr lang="it-IT" sz="1600" dirty="0" err="1">
                <a:latin typeface="Courier New" panose="02070309020205020404" pitchFamily="49" charset="0"/>
                <a:cs typeface="Courier New" panose="02070309020205020404" pitchFamily="49" charset="0"/>
              </a:rPr>
              <a:t>if</a:t>
            </a:r>
            <a:r>
              <a:rPr lang="it-IT" sz="1600" dirty="0">
                <a:latin typeface="Courier New" panose="02070309020205020404" pitchFamily="49" charset="0"/>
                <a:cs typeface="Courier New" panose="02070309020205020404" pitchFamily="49" charset="0"/>
              </a:rPr>
              <a:t> V[</a:t>
            </a:r>
            <a:r>
              <a:rPr lang="it-IT" sz="1600" dirty="0" err="1">
                <a:latin typeface="Courier New" panose="02070309020205020404" pitchFamily="49" charset="0"/>
                <a:cs typeface="Courier New" panose="02070309020205020404" pitchFamily="49" charset="0"/>
              </a:rPr>
              <a:t>mid</a:t>
            </a:r>
            <a:r>
              <a:rPr lang="it-IT" sz="1600" dirty="0">
                <a:latin typeface="Courier New" panose="02070309020205020404" pitchFamily="49" charset="0"/>
                <a:cs typeface="Courier New" panose="02070309020205020404" pitchFamily="49" charset="0"/>
              </a:rPr>
              <a:t>] &lt; x: </a:t>
            </a:r>
            <a:r>
              <a:rPr lang="it-IT" sz="1600" dirty="0" err="1">
                <a:latin typeface="Courier New" panose="02070309020205020404" pitchFamily="49" charset="0"/>
                <a:cs typeface="Courier New" panose="02070309020205020404" pitchFamily="49" charset="0"/>
              </a:rPr>
              <a:t>inf</a:t>
            </a:r>
            <a:r>
              <a:rPr lang="it-IT" sz="1600" dirty="0">
                <a:latin typeface="Courier New" panose="02070309020205020404" pitchFamily="49" charset="0"/>
                <a:cs typeface="Courier New" panose="02070309020205020404" pitchFamily="49" charset="0"/>
              </a:rPr>
              <a:t> = </a:t>
            </a:r>
            <a:r>
              <a:rPr lang="it-IT" sz="1600" dirty="0" err="1">
                <a:latin typeface="Courier New" panose="02070309020205020404" pitchFamily="49" charset="0"/>
                <a:cs typeface="Courier New" panose="02070309020205020404" pitchFamily="49" charset="0"/>
              </a:rPr>
              <a:t>mid</a:t>
            </a:r>
            <a:r>
              <a:rPr lang="it-IT" sz="1600" dirty="0">
                <a:latin typeface="Courier New" panose="02070309020205020404" pitchFamily="49" charset="0"/>
                <a:cs typeface="Courier New" panose="02070309020205020404" pitchFamily="49" charset="0"/>
              </a:rPr>
              <a:t> + 1  # cerca a destra di </a:t>
            </a:r>
            <a:r>
              <a:rPr lang="it-IT" sz="1600" dirty="0" err="1">
                <a:latin typeface="Courier New" panose="02070309020205020404" pitchFamily="49" charset="0"/>
                <a:cs typeface="Courier New" panose="02070309020205020404" pitchFamily="49" charset="0"/>
              </a:rPr>
              <a:t>mid</a:t>
            </a:r>
            <a:r>
              <a:rPr lang="it-IT" sz="1600" dirty="0">
                <a:latin typeface="Courier New" panose="02070309020205020404" pitchFamily="49" charset="0"/>
                <a:cs typeface="Courier New" panose="02070309020205020404" pitchFamily="49" charset="0"/>
              </a:rPr>
              <a:t> </a:t>
            </a:r>
          </a:p>
          <a:p>
            <a:r>
              <a:rPr lang="it-IT" sz="1600" dirty="0">
                <a:latin typeface="Courier New" panose="02070309020205020404" pitchFamily="49" charset="0"/>
                <a:cs typeface="Courier New" panose="02070309020205020404" pitchFamily="49" charset="0"/>
              </a:rPr>
              <a:t>               else:  </a:t>
            </a:r>
            <a:r>
              <a:rPr lang="it-IT" sz="1600" dirty="0" err="1">
                <a:latin typeface="Courier New" panose="02070309020205020404" pitchFamily="49" charset="0"/>
                <a:cs typeface="Courier New" panose="02070309020205020404" pitchFamily="49" charset="0"/>
              </a:rPr>
              <a:t>sup</a:t>
            </a:r>
            <a:r>
              <a:rPr lang="it-IT" sz="1600" dirty="0">
                <a:latin typeface="Courier New" panose="02070309020205020404" pitchFamily="49" charset="0"/>
                <a:cs typeface="Courier New" panose="02070309020205020404" pitchFamily="49" charset="0"/>
              </a:rPr>
              <a:t> = </a:t>
            </a:r>
            <a:r>
              <a:rPr lang="it-IT" sz="1600" dirty="0" err="1">
                <a:latin typeface="Courier New" panose="02070309020205020404" pitchFamily="49" charset="0"/>
                <a:cs typeface="Courier New" panose="02070309020205020404" pitchFamily="49" charset="0"/>
              </a:rPr>
              <a:t>mid</a:t>
            </a:r>
            <a:r>
              <a:rPr lang="it-IT" sz="1600" dirty="0">
                <a:latin typeface="Courier New" panose="02070309020205020404" pitchFamily="49" charset="0"/>
                <a:cs typeface="Courier New" panose="02070309020205020404" pitchFamily="49" charset="0"/>
              </a:rPr>
              <a:t> -1 # cerca a sinistra di </a:t>
            </a:r>
            <a:r>
              <a:rPr lang="it-IT" sz="1600" dirty="0" err="1">
                <a:latin typeface="Courier New" panose="02070309020205020404" pitchFamily="49" charset="0"/>
                <a:cs typeface="Courier New" panose="02070309020205020404" pitchFamily="49" charset="0"/>
              </a:rPr>
              <a:t>mid</a:t>
            </a:r>
            <a:endParaRPr lang="it-IT" sz="1600" dirty="0">
              <a:latin typeface="Courier New" panose="02070309020205020404" pitchFamily="49" charset="0"/>
              <a:cs typeface="Courier New" panose="02070309020205020404" pitchFamily="49" charset="0"/>
            </a:endParaRPr>
          </a:p>
          <a:p>
            <a:r>
              <a:rPr lang="it-IT" sz="1600" dirty="0">
                <a:latin typeface="Courier New" panose="02070309020205020404" pitchFamily="49" charset="0"/>
                <a:cs typeface="Courier New" panose="02070309020205020404" pitchFamily="49" charset="0"/>
              </a:rPr>
              <a:t>     </a:t>
            </a:r>
            <a:r>
              <a:rPr lang="it-IT" sz="1600" dirty="0" err="1">
                <a:latin typeface="Courier New" panose="02070309020205020404" pitchFamily="49" charset="0"/>
                <a:cs typeface="Courier New" panose="02070309020205020404" pitchFamily="49" charset="0"/>
              </a:rPr>
              <a:t>return</a:t>
            </a:r>
            <a:r>
              <a:rPr lang="it-IT" sz="1600" dirty="0">
                <a:latin typeface="Courier New" panose="02070309020205020404" pitchFamily="49" charset="0"/>
                <a:cs typeface="Courier New" panose="02070309020205020404" pitchFamily="49" charset="0"/>
              </a:rPr>
              <a:t> -1 # x non è presente</a:t>
            </a:r>
          </a:p>
        </p:txBody>
      </p:sp>
      <p:sp>
        <p:nvSpPr>
          <p:cNvPr id="7" name="CasellaDiTesto 6">
            <a:extLst>
              <a:ext uri="{FF2B5EF4-FFF2-40B4-BE49-F238E27FC236}">
                <a16:creationId xmlns:a16="http://schemas.microsoft.com/office/drawing/2014/main" id="{B211FA75-E8D5-4685-A6AA-F246833D9B9C}"/>
              </a:ext>
            </a:extLst>
          </p:cNvPr>
          <p:cNvSpPr txBox="1"/>
          <p:nvPr/>
        </p:nvSpPr>
        <p:spPr>
          <a:xfrm>
            <a:off x="980463" y="4112857"/>
            <a:ext cx="9300243" cy="1569660"/>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it-IT" sz="1600" dirty="0" err="1">
                <a:latin typeface="Courier New" panose="02070309020205020404" pitchFamily="49" charset="0"/>
                <a:cs typeface="Courier New" panose="02070309020205020404" pitchFamily="49" charset="0"/>
              </a:rPr>
              <a:t>def</a:t>
            </a:r>
            <a:r>
              <a:rPr lang="it-IT" sz="1600" dirty="0">
                <a:latin typeface="Courier New" panose="02070309020205020404" pitchFamily="49" charset="0"/>
                <a:cs typeface="Courier New" panose="02070309020205020404" pitchFamily="49" charset="0"/>
              </a:rPr>
              <a:t> </a:t>
            </a:r>
            <a:r>
              <a:rPr lang="it-IT" sz="1600" dirty="0" err="1">
                <a:latin typeface="Courier New" panose="02070309020205020404" pitchFamily="49" charset="0"/>
                <a:cs typeface="Courier New" panose="02070309020205020404" pitchFamily="49" charset="0"/>
              </a:rPr>
              <a:t>main</a:t>
            </a:r>
            <a:r>
              <a:rPr lang="it-IT" sz="1600" dirty="0">
                <a:latin typeface="Courier New" panose="02070309020205020404" pitchFamily="49" charset="0"/>
                <a:cs typeface="Courier New" panose="02070309020205020404" pitchFamily="49" charset="0"/>
              </a:rPr>
              <a:t>():</a:t>
            </a:r>
          </a:p>
          <a:p>
            <a:r>
              <a:rPr lang="it-IT" sz="1600" dirty="0">
                <a:latin typeface="Courier New" panose="02070309020205020404" pitchFamily="49" charset="0"/>
                <a:cs typeface="Courier New" panose="02070309020205020404" pitchFamily="49" charset="0"/>
              </a:rPr>
              <a:t>    L=[1,3,5,12,14,29]</a:t>
            </a:r>
          </a:p>
          <a:p>
            <a:r>
              <a:rPr lang="it-IT" sz="1600" dirty="0">
                <a:latin typeface="Courier New" panose="02070309020205020404" pitchFamily="49" charset="0"/>
                <a:cs typeface="Courier New" panose="02070309020205020404" pitchFamily="49" charset="0"/>
              </a:rPr>
              <a:t>    x=5</a:t>
            </a:r>
          </a:p>
          <a:p>
            <a:r>
              <a:rPr lang="it-IT" sz="1600" dirty="0">
                <a:latin typeface="Courier New" panose="02070309020205020404" pitchFamily="49" charset="0"/>
                <a:cs typeface="Courier New" panose="02070309020205020404" pitchFamily="49" charset="0"/>
              </a:rPr>
              <a:t>    </a:t>
            </a:r>
            <a:r>
              <a:rPr lang="it-IT" sz="1600" dirty="0" err="1">
                <a:latin typeface="Courier New" panose="02070309020205020404" pitchFamily="49" charset="0"/>
                <a:cs typeface="Courier New" panose="02070309020205020404" pitchFamily="49" charset="0"/>
              </a:rPr>
              <a:t>pos</a:t>
            </a:r>
            <a:r>
              <a:rPr lang="it-IT" sz="1600" dirty="0">
                <a:latin typeface="Courier New" panose="02070309020205020404" pitchFamily="49" charset="0"/>
                <a:cs typeface="Courier New" panose="02070309020205020404" pitchFamily="49" charset="0"/>
              </a:rPr>
              <a:t>=</a:t>
            </a:r>
            <a:r>
              <a:rPr lang="it-IT" sz="1600" dirty="0" err="1">
                <a:latin typeface="Courier New" panose="02070309020205020404" pitchFamily="49" charset="0"/>
                <a:cs typeface="Courier New" panose="02070309020205020404" pitchFamily="49" charset="0"/>
              </a:rPr>
              <a:t>ricercaBinaria</a:t>
            </a:r>
            <a:r>
              <a:rPr lang="it-IT" sz="1600" dirty="0">
                <a:latin typeface="Courier New" panose="02070309020205020404" pitchFamily="49" charset="0"/>
                <a:cs typeface="Courier New" panose="02070309020205020404" pitchFamily="49" charset="0"/>
              </a:rPr>
              <a:t>(</a:t>
            </a:r>
            <a:r>
              <a:rPr lang="it-IT" sz="1600" dirty="0" err="1">
                <a:latin typeface="Courier New" panose="02070309020205020404" pitchFamily="49" charset="0"/>
                <a:cs typeface="Courier New" panose="02070309020205020404" pitchFamily="49" charset="0"/>
              </a:rPr>
              <a:t>L,x</a:t>
            </a:r>
            <a:r>
              <a:rPr lang="it-IT" sz="1600" dirty="0">
                <a:latin typeface="Courier New" panose="02070309020205020404" pitchFamily="49" charset="0"/>
                <a:cs typeface="Courier New" panose="02070309020205020404" pitchFamily="49" charset="0"/>
              </a:rPr>
              <a:t>)    </a:t>
            </a:r>
          </a:p>
          <a:p>
            <a:r>
              <a:rPr lang="it-IT" sz="1600" dirty="0">
                <a:latin typeface="Courier New" panose="02070309020205020404" pitchFamily="49" charset="0"/>
                <a:cs typeface="Courier New" panose="02070309020205020404" pitchFamily="49" charset="0"/>
              </a:rPr>
              <a:t>    </a:t>
            </a:r>
            <a:r>
              <a:rPr lang="it-IT" sz="1600" dirty="0" err="1">
                <a:latin typeface="Courier New" panose="02070309020205020404" pitchFamily="49" charset="0"/>
                <a:cs typeface="Courier New" panose="02070309020205020404" pitchFamily="49" charset="0"/>
              </a:rPr>
              <a:t>if</a:t>
            </a:r>
            <a:r>
              <a:rPr lang="it-IT" sz="1600" dirty="0">
                <a:latin typeface="Courier New" panose="02070309020205020404" pitchFamily="49" charset="0"/>
                <a:cs typeface="Courier New" panose="02070309020205020404" pitchFamily="49" charset="0"/>
              </a:rPr>
              <a:t> </a:t>
            </a:r>
            <a:r>
              <a:rPr lang="it-IT" sz="1600" dirty="0" err="1">
                <a:latin typeface="Courier New" panose="02070309020205020404" pitchFamily="49" charset="0"/>
                <a:cs typeface="Courier New" panose="02070309020205020404" pitchFamily="49" charset="0"/>
              </a:rPr>
              <a:t>pos</a:t>
            </a:r>
            <a:r>
              <a:rPr lang="it-IT" sz="1600" dirty="0">
                <a:latin typeface="Courier New" panose="02070309020205020404" pitchFamily="49" charset="0"/>
                <a:cs typeface="Courier New" panose="02070309020205020404" pitchFamily="49" charset="0"/>
              </a:rPr>
              <a:t>==-1: </a:t>
            </a:r>
            <a:r>
              <a:rPr lang="it-IT" sz="1600" dirty="0" err="1">
                <a:latin typeface="Courier New" panose="02070309020205020404" pitchFamily="49" charset="0"/>
                <a:cs typeface="Courier New" panose="02070309020205020404" pitchFamily="49" charset="0"/>
              </a:rPr>
              <a:t>print</a:t>
            </a:r>
            <a:r>
              <a:rPr lang="it-IT" sz="1600" dirty="0">
                <a:latin typeface="Courier New" panose="02070309020205020404" pitchFamily="49" charset="0"/>
                <a:cs typeface="Courier New" panose="02070309020205020404" pitchFamily="49" charset="0"/>
              </a:rPr>
              <a:t>(x, "non è presente in ", L)</a:t>
            </a:r>
          </a:p>
          <a:p>
            <a:r>
              <a:rPr lang="it-IT" sz="1600" dirty="0">
                <a:latin typeface="Courier New" panose="02070309020205020404" pitchFamily="49" charset="0"/>
                <a:cs typeface="Courier New" panose="02070309020205020404" pitchFamily="49" charset="0"/>
              </a:rPr>
              <a:t>    else: </a:t>
            </a:r>
            <a:r>
              <a:rPr lang="it-IT" sz="1600" dirty="0" err="1">
                <a:latin typeface="Courier New" panose="02070309020205020404" pitchFamily="49" charset="0"/>
                <a:cs typeface="Courier New" panose="02070309020205020404" pitchFamily="49" charset="0"/>
              </a:rPr>
              <a:t>print</a:t>
            </a:r>
            <a:r>
              <a:rPr lang="it-IT" sz="1600" dirty="0">
                <a:latin typeface="Courier New" panose="02070309020205020404" pitchFamily="49" charset="0"/>
                <a:cs typeface="Courier New" panose="02070309020205020404" pitchFamily="49" charset="0"/>
              </a:rPr>
              <a:t>(x, "è presente in ", L, "in posizione",</a:t>
            </a:r>
            <a:r>
              <a:rPr lang="it-IT" sz="1600" dirty="0" err="1">
                <a:latin typeface="Courier New" panose="02070309020205020404" pitchFamily="49" charset="0"/>
                <a:cs typeface="Courier New" panose="02070309020205020404" pitchFamily="49" charset="0"/>
              </a:rPr>
              <a:t>pos</a:t>
            </a:r>
            <a:r>
              <a:rPr lang="it-IT" sz="1600" dirty="0">
                <a:latin typeface="Courier New" panose="02070309020205020404" pitchFamily="49" charset="0"/>
                <a:cs typeface="Courier New" panose="02070309020205020404" pitchFamily="49" charset="0"/>
              </a:rPr>
              <a:t>)</a:t>
            </a:r>
          </a:p>
        </p:txBody>
      </p:sp>
      <p:sp>
        <p:nvSpPr>
          <p:cNvPr id="9" name="CasellaDiTesto 8">
            <a:extLst>
              <a:ext uri="{FF2B5EF4-FFF2-40B4-BE49-F238E27FC236}">
                <a16:creationId xmlns:a16="http://schemas.microsoft.com/office/drawing/2014/main" id="{6617330D-020E-48B2-B47A-0658987D95B1}"/>
              </a:ext>
            </a:extLst>
          </p:cNvPr>
          <p:cNvSpPr txBox="1"/>
          <p:nvPr/>
        </p:nvSpPr>
        <p:spPr>
          <a:xfrm>
            <a:off x="980464" y="5775561"/>
            <a:ext cx="9300242" cy="369332"/>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it-IT" dirty="0" err="1">
                <a:latin typeface="Courier New" panose="02070309020205020404" pitchFamily="49" charset="0"/>
                <a:cs typeface="Courier New" panose="02070309020205020404" pitchFamily="49" charset="0"/>
              </a:rPr>
              <a:t>main</a:t>
            </a:r>
            <a:r>
              <a:rPr lang="it-IT" dirty="0">
                <a:latin typeface="Courier New" panose="02070309020205020404" pitchFamily="49" charset="0"/>
                <a:cs typeface="Courier New" panose="02070309020205020404" pitchFamily="49" charset="0"/>
              </a:rPr>
              <a:t>()</a:t>
            </a:r>
          </a:p>
        </p:txBody>
      </p:sp>
      <p:sp>
        <p:nvSpPr>
          <p:cNvPr id="10" name="Rectangle 6">
            <a:extLst>
              <a:ext uri="{FF2B5EF4-FFF2-40B4-BE49-F238E27FC236}">
                <a16:creationId xmlns:a16="http://schemas.microsoft.com/office/drawing/2014/main" id="{6AB21F1F-F35B-467A-A994-7DE53787F452}"/>
              </a:ext>
            </a:extLst>
          </p:cNvPr>
          <p:cNvSpPr txBox="1">
            <a:spLocks noChangeArrowheads="1"/>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it-IT" dirty="0" err="1"/>
              <a:t>Ricerca</a:t>
            </a:r>
            <a:r>
              <a:rPr lang="en-US" altLang="it-IT" dirty="0"/>
              <a:t> </a:t>
            </a:r>
            <a:r>
              <a:rPr lang="en-US" altLang="it-IT" dirty="0" err="1"/>
              <a:t>Binaria</a:t>
            </a:r>
            <a:endParaRPr lang="en-US" altLang="it-IT" dirty="0"/>
          </a:p>
        </p:txBody>
      </p:sp>
      <p:sp>
        <p:nvSpPr>
          <p:cNvPr id="2" name="Fumetto: rettangolo con angoli arrotondati 1">
            <a:extLst>
              <a:ext uri="{FF2B5EF4-FFF2-40B4-BE49-F238E27FC236}">
                <a16:creationId xmlns:a16="http://schemas.microsoft.com/office/drawing/2014/main" id="{5189B43F-BFE7-4BE4-A0EF-A00C71C61B99}"/>
              </a:ext>
            </a:extLst>
          </p:cNvPr>
          <p:cNvSpPr/>
          <p:nvPr/>
        </p:nvSpPr>
        <p:spPr>
          <a:xfrm>
            <a:off x="8074404" y="4161941"/>
            <a:ext cx="3485626" cy="1107284"/>
          </a:xfrm>
          <a:prstGeom prst="wedgeRoundRectCallout">
            <a:avLst>
              <a:gd name="adj1" fmla="val -170629"/>
              <a:gd name="adj2" fmla="val -1780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Si noti che l’elenco è ordinato</a:t>
            </a:r>
          </a:p>
        </p:txBody>
      </p:sp>
    </p:spTree>
    <p:extLst>
      <p:ext uri="{BB962C8B-B14F-4D97-AF65-F5344CB8AC3E}">
        <p14:creationId xmlns:p14="http://schemas.microsoft.com/office/powerpoint/2010/main" val="117733082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Rectangle 6">
            <a:extLst>
              <a:ext uri="{FF2B5EF4-FFF2-40B4-BE49-F238E27FC236}">
                <a16:creationId xmlns:a16="http://schemas.microsoft.com/office/drawing/2014/main" id="{313F06B4-DF1A-4A8B-9F6F-261CF6760096}"/>
              </a:ext>
            </a:extLst>
          </p:cNvPr>
          <p:cNvSpPr>
            <a:spLocks noGrp="1" noChangeArrowheads="1"/>
          </p:cNvSpPr>
          <p:nvPr>
            <p:ph type="title"/>
          </p:nvPr>
        </p:nvSpPr>
        <p:spPr/>
        <p:txBody>
          <a:bodyPr/>
          <a:lstStyle/>
          <a:p>
            <a:r>
              <a:rPr lang="en-US" altLang="it-IT" dirty="0" err="1"/>
              <a:t>Algoritmi</a:t>
            </a:r>
            <a:r>
              <a:rPr lang="en-US" altLang="it-IT" dirty="0"/>
              <a:t> di </a:t>
            </a:r>
            <a:r>
              <a:rPr lang="en-US" altLang="it-IT" dirty="0" err="1"/>
              <a:t>Ordinamento</a:t>
            </a:r>
            <a:endParaRPr lang="en-US" altLang="it-IT" dirty="0"/>
          </a:p>
        </p:txBody>
      </p:sp>
      <p:sp>
        <p:nvSpPr>
          <p:cNvPr id="16391" name="Rectangle 7">
            <a:extLst>
              <a:ext uri="{FF2B5EF4-FFF2-40B4-BE49-F238E27FC236}">
                <a16:creationId xmlns:a16="http://schemas.microsoft.com/office/drawing/2014/main" id="{41738948-D0B5-4E09-A5BA-C5707F9C950B}"/>
              </a:ext>
            </a:extLst>
          </p:cNvPr>
          <p:cNvSpPr>
            <a:spLocks noGrp="1" noChangeArrowheads="1"/>
          </p:cNvSpPr>
          <p:nvPr>
            <p:ph type="body" idx="1"/>
          </p:nvPr>
        </p:nvSpPr>
        <p:spPr/>
        <p:txBody>
          <a:bodyPr>
            <a:normAutofit/>
          </a:bodyPr>
          <a:lstStyle/>
          <a:p>
            <a:r>
              <a:rPr lang="en-US" altLang="it-IT" sz="2400" dirty="0" err="1"/>
              <a:t>Ordinamento</a:t>
            </a:r>
            <a:r>
              <a:rPr lang="en-US" altLang="it-IT" sz="2400" dirty="0"/>
              <a:t> di </a:t>
            </a:r>
            <a:r>
              <a:rPr lang="en-US" altLang="it-IT" sz="2400" dirty="0" err="1"/>
              <a:t>dati</a:t>
            </a:r>
            <a:r>
              <a:rPr lang="en-US" altLang="it-IT" sz="2400" dirty="0"/>
              <a:t> secondo una </a:t>
            </a:r>
            <a:r>
              <a:rPr lang="en-US" altLang="it-IT" sz="2400" dirty="0" err="1"/>
              <a:t>relazione</a:t>
            </a:r>
            <a:r>
              <a:rPr lang="en-US" altLang="it-IT" sz="2400" dirty="0"/>
              <a:t> </a:t>
            </a:r>
            <a:r>
              <a:rPr lang="en-US" altLang="it-IT" sz="2400" dirty="0" err="1"/>
              <a:t>d’ordine</a:t>
            </a:r>
            <a:endParaRPr lang="en-US" altLang="it-IT" sz="2400" dirty="0"/>
          </a:p>
          <a:p>
            <a:pPr lvl="1"/>
            <a:r>
              <a:rPr lang="en-US" altLang="it-IT" sz="2000" dirty="0" err="1"/>
              <a:t>Fondamentale</a:t>
            </a:r>
            <a:r>
              <a:rPr lang="en-US" altLang="it-IT" sz="2000" dirty="0"/>
              <a:t> per </a:t>
            </a:r>
            <a:r>
              <a:rPr lang="en-US" altLang="it-IT" sz="2000" dirty="0" err="1"/>
              <a:t>moltissime</a:t>
            </a:r>
            <a:r>
              <a:rPr lang="en-US" altLang="it-IT" sz="2000" dirty="0"/>
              <a:t> </a:t>
            </a:r>
            <a:r>
              <a:rPr lang="en-US" altLang="it-IT" sz="2000" dirty="0" err="1"/>
              <a:t>applicazioni</a:t>
            </a:r>
            <a:r>
              <a:rPr lang="en-US" altLang="it-IT" sz="2000" dirty="0"/>
              <a:t> </a:t>
            </a:r>
            <a:r>
              <a:rPr lang="en-US" altLang="it-IT" sz="2000" dirty="0" err="1"/>
              <a:t>informatiche</a:t>
            </a:r>
            <a:endParaRPr lang="en-US" altLang="it-IT" sz="2000" dirty="0"/>
          </a:p>
          <a:p>
            <a:pPr lvl="2"/>
            <a:r>
              <a:rPr lang="it-IT" sz="1600" dirty="0"/>
              <a:t>elenchi telefonici, biblioteche, dizionari, magazzini, archivi, ecc.</a:t>
            </a:r>
            <a:endParaRPr lang="en-US" altLang="it-IT" sz="1600" dirty="0"/>
          </a:p>
          <a:p>
            <a:pPr lvl="1"/>
            <a:r>
              <a:rPr lang="en-US" altLang="it-IT" sz="2000" dirty="0" err="1"/>
              <a:t>Facilita</a:t>
            </a:r>
            <a:r>
              <a:rPr lang="en-US" altLang="it-IT" sz="2000" dirty="0"/>
              <a:t> le </a:t>
            </a:r>
            <a:r>
              <a:rPr lang="en-US" altLang="it-IT" sz="2000" dirty="0" err="1"/>
              <a:t>ricerche</a:t>
            </a:r>
            <a:r>
              <a:rPr lang="en-US" altLang="it-IT" sz="2000" dirty="0"/>
              <a:t> successive di </a:t>
            </a:r>
            <a:r>
              <a:rPr lang="en-US" altLang="it-IT" sz="2000" dirty="0" err="1"/>
              <a:t>elementi</a:t>
            </a:r>
            <a:r>
              <a:rPr lang="en-US" altLang="it-IT" sz="2000" dirty="0"/>
              <a:t> </a:t>
            </a:r>
            <a:r>
              <a:rPr lang="en-US" altLang="it-IT" sz="2000" dirty="0" err="1"/>
              <a:t>all’interno</a:t>
            </a:r>
            <a:r>
              <a:rPr lang="en-US" altLang="it-IT" sz="2000" dirty="0"/>
              <a:t> </a:t>
            </a:r>
            <a:r>
              <a:rPr lang="en-US" altLang="it-IT" sz="2000" dirty="0" err="1"/>
              <a:t>dell’elenco</a:t>
            </a:r>
            <a:endParaRPr lang="en-US" altLang="it-IT" sz="2000" dirty="0"/>
          </a:p>
          <a:p>
            <a:r>
              <a:rPr lang="it-IT" sz="2400" dirty="0"/>
              <a:t>Metodi </a:t>
            </a:r>
            <a:r>
              <a:rPr lang="it-IT" sz="2400" dirty="0" err="1"/>
              <a:t>semplci</a:t>
            </a:r>
            <a:r>
              <a:rPr lang="it-IT" sz="2400" dirty="0"/>
              <a:t>:</a:t>
            </a:r>
          </a:p>
          <a:p>
            <a:pPr lvl="1"/>
            <a:r>
              <a:rPr lang="it-IT" sz="2000" dirty="0"/>
              <a:t> Facili da capire e da realizzare </a:t>
            </a:r>
          </a:p>
          <a:p>
            <a:pPr lvl="1"/>
            <a:r>
              <a:rPr lang="it-IT" sz="2000" dirty="0"/>
              <a:t> Generalmente richiedono un numero di confronti dell’ordine di </a:t>
            </a:r>
            <a:r>
              <a:rPr lang="it-IT" sz="2000" i="1" dirty="0"/>
              <a:t>n</a:t>
            </a:r>
            <a:r>
              <a:rPr lang="it-IT" sz="2000" i="1" baseline="30000" dirty="0"/>
              <a:t>2</a:t>
            </a:r>
            <a:r>
              <a:rPr lang="it-IT" sz="2000" dirty="0"/>
              <a:t> </a:t>
            </a:r>
          </a:p>
          <a:p>
            <a:pPr lvl="1"/>
            <a:r>
              <a:rPr lang="it-IT" sz="2000" dirty="0"/>
              <a:t> Rapidi per </a:t>
            </a:r>
            <a:r>
              <a:rPr lang="it-IT" sz="2000" i="1" dirty="0"/>
              <a:t>n</a:t>
            </a:r>
            <a:r>
              <a:rPr lang="it-IT" sz="2000" dirty="0"/>
              <a:t> abbastanza piccolo ma inutilizzabili per </a:t>
            </a:r>
            <a:r>
              <a:rPr lang="it-IT" sz="2000" i="1" dirty="0"/>
              <a:t>n</a:t>
            </a:r>
            <a:r>
              <a:rPr lang="it-IT" sz="2000" dirty="0"/>
              <a:t> grande </a:t>
            </a:r>
          </a:p>
          <a:p>
            <a:r>
              <a:rPr lang="it-IT" sz="2400" dirty="0"/>
              <a:t>Metodi avanzati:  </a:t>
            </a:r>
          </a:p>
          <a:p>
            <a:pPr lvl="1"/>
            <a:r>
              <a:rPr lang="it-IT" sz="2000" dirty="0"/>
              <a:t>Tecniche più complesse e meno intuitive</a:t>
            </a:r>
          </a:p>
          <a:p>
            <a:pPr lvl="1"/>
            <a:r>
              <a:rPr lang="it-IT" sz="2000" dirty="0"/>
              <a:t> Richiedono, generalmente, un numero di confronti nell’ordine di </a:t>
            </a:r>
            <a:r>
              <a:rPr lang="it-IT" sz="2000" i="1" dirty="0" err="1"/>
              <a:t>nlog</a:t>
            </a:r>
            <a:r>
              <a:rPr lang="it-IT" sz="2000" i="1" dirty="0"/>
              <a:t> n</a:t>
            </a:r>
            <a:endParaRPr lang="en-US" altLang="it-IT" sz="2000" i="1"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a:extLst>
              <a:ext uri="{FF2B5EF4-FFF2-40B4-BE49-F238E27FC236}">
                <a16:creationId xmlns:a16="http://schemas.microsoft.com/office/drawing/2014/main" id="{E8230316-FEAD-4F5C-BA95-70D688D27196}"/>
              </a:ext>
            </a:extLst>
          </p:cNvPr>
          <p:cNvSpPr>
            <a:spLocks noGrp="1" noChangeArrowheads="1"/>
          </p:cNvSpPr>
          <p:nvPr>
            <p:ph type="title"/>
          </p:nvPr>
        </p:nvSpPr>
        <p:spPr/>
        <p:txBody>
          <a:bodyPr/>
          <a:lstStyle/>
          <a:p>
            <a:r>
              <a:rPr lang="it-IT" altLang="it-IT" dirty="0" err="1"/>
              <a:t>Bubble</a:t>
            </a:r>
            <a:r>
              <a:rPr lang="it-IT" altLang="it-IT" dirty="0"/>
              <a:t> Sort</a:t>
            </a:r>
          </a:p>
        </p:txBody>
      </p:sp>
      <p:sp>
        <p:nvSpPr>
          <p:cNvPr id="2" name="Segnaposto contenuto 1">
            <a:extLst>
              <a:ext uri="{FF2B5EF4-FFF2-40B4-BE49-F238E27FC236}">
                <a16:creationId xmlns:a16="http://schemas.microsoft.com/office/drawing/2014/main" id="{7FF5C8EB-4F74-43D3-B53D-5125E5A90E70}"/>
              </a:ext>
            </a:extLst>
          </p:cNvPr>
          <p:cNvSpPr>
            <a:spLocks noGrp="1"/>
          </p:cNvSpPr>
          <p:nvPr>
            <p:ph idx="1"/>
          </p:nvPr>
        </p:nvSpPr>
        <p:spPr/>
        <p:txBody>
          <a:bodyPr/>
          <a:lstStyle/>
          <a:p>
            <a:pPr>
              <a:spcBef>
                <a:spcPct val="50000"/>
              </a:spcBef>
            </a:pPr>
            <a:r>
              <a:rPr lang="it-IT" altLang="it-IT" sz="2800" dirty="0"/>
              <a:t>Si effettuano una serie di passate sull’elenco fino a che esso non risulti ordinato.</a:t>
            </a:r>
          </a:p>
          <a:p>
            <a:pPr>
              <a:spcBef>
                <a:spcPct val="50000"/>
              </a:spcBef>
            </a:pPr>
            <a:r>
              <a:rPr lang="it-IT" altLang="it-IT" sz="2800" dirty="0"/>
              <a:t>Ad ogni passata, si confrontano coppie di elementi consecutivi e si scambiano di posto gli elementi che non verificano l’ordinamento. </a:t>
            </a:r>
          </a:p>
          <a:p>
            <a:endParaRPr lang="it-IT" dirty="0"/>
          </a:p>
        </p:txBody>
      </p:sp>
      <p:graphicFrame>
        <p:nvGraphicFramePr>
          <p:cNvPr id="3" name="Tabella 3">
            <a:extLst>
              <a:ext uri="{FF2B5EF4-FFF2-40B4-BE49-F238E27FC236}">
                <a16:creationId xmlns:a16="http://schemas.microsoft.com/office/drawing/2014/main" id="{FE8B6DD6-F773-4CC9-AD27-7AA6D10DD76D}"/>
              </a:ext>
            </a:extLst>
          </p:cNvPr>
          <p:cNvGraphicFramePr>
            <a:graphicFrameLocks noGrp="1"/>
          </p:cNvGraphicFramePr>
          <p:nvPr>
            <p:extLst>
              <p:ext uri="{D42A27DB-BD31-4B8C-83A1-F6EECF244321}">
                <p14:modId xmlns:p14="http://schemas.microsoft.com/office/powerpoint/2010/main" val="578695246"/>
              </p:ext>
            </p:extLst>
          </p:nvPr>
        </p:nvGraphicFramePr>
        <p:xfrm>
          <a:off x="1122150" y="3758568"/>
          <a:ext cx="1561910" cy="370840"/>
        </p:xfrm>
        <a:graphic>
          <a:graphicData uri="http://schemas.openxmlformats.org/drawingml/2006/table">
            <a:tbl>
              <a:tblPr firstRow="1" bandRow="1">
                <a:tableStyleId>{2D5ABB26-0587-4C30-8999-92F81FD0307C}</a:tableStyleId>
              </a:tblPr>
              <a:tblGrid>
                <a:gridCol w="312382">
                  <a:extLst>
                    <a:ext uri="{9D8B030D-6E8A-4147-A177-3AD203B41FA5}">
                      <a16:colId xmlns:a16="http://schemas.microsoft.com/office/drawing/2014/main" val="2011477923"/>
                    </a:ext>
                  </a:extLst>
                </a:gridCol>
                <a:gridCol w="312382">
                  <a:extLst>
                    <a:ext uri="{9D8B030D-6E8A-4147-A177-3AD203B41FA5}">
                      <a16:colId xmlns:a16="http://schemas.microsoft.com/office/drawing/2014/main" val="3838088772"/>
                    </a:ext>
                  </a:extLst>
                </a:gridCol>
                <a:gridCol w="312382">
                  <a:extLst>
                    <a:ext uri="{9D8B030D-6E8A-4147-A177-3AD203B41FA5}">
                      <a16:colId xmlns:a16="http://schemas.microsoft.com/office/drawing/2014/main" val="2592375296"/>
                    </a:ext>
                  </a:extLst>
                </a:gridCol>
                <a:gridCol w="312382">
                  <a:extLst>
                    <a:ext uri="{9D8B030D-6E8A-4147-A177-3AD203B41FA5}">
                      <a16:colId xmlns:a16="http://schemas.microsoft.com/office/drawing/2014/main" val="3649898030"/>
                    </a:ext>
                  </a:extLst>
                </a:gridCol>
                <a:gridCol w="312382">
                  <a:extLst>
                    <a:ext uri="{9D8B030D-6E8A-4147-A177-3AD203B41FA5}">
                      <a16:colId xmlns:a16="http://schemas.microsoft.com/office/drawing/2014/main" val="2255568362"/>
                    </a:ext>
                  </a:extLst>
                </a:gridCol>
              </a:tblGrid>
              <a:tr h="370840">
                <a:tc>
                  <a:txBody>
                    <a:bodyPr/>
                    <a:lstStyle/>
                    <a:p>
                      <a:r>
                        <a:rPr lang="it-IT" dirty="0"/>
                        <a:t>2</a:t>
                      </a:r>
                    </a:p>
                  </a:txBody>
                  <a:tcPr/>
                </a:tc>
                <a:tc>
                  <a:txBody>
                    <a:bodyPr/>
                    <a:lstStyle/>
                    <a:p>
                      <a:r>
                        <a:rPr lang="it-IT" dirty="0"/>
                        <a:t>1</a:t>
                      </a:r>
                    </a:p>
                  </a:txBody>
                  <a:tcPr/>
                </a:tc>
                <a:tc>
                  <a:txBody>
                    <a:bodyPr/>
                    <a:lstStyle/>
                    <a:p>
                      <a:r>
                        <a:rPr lang="it-IT" dirty="0"/>
                        <a:t>4</a:t>
                      </a:r>
                    </a:p>
                  </a:txBody>
                  <a:tcPr/>
                </a:tc>
                <a:tc>
                  <a:txBody>
                    <a:bodyPr/>
                    <a:lstStyle/>
                    <a:p>
                      <a:r>
                        <a:rPr lang="it-IT" dirty="0"/>
                        <a:t>5</a:t>
                      </a:r>
                    </a:p>
                  </a:txBody>
                  <a:tcPr/>
                </a:tc>
                <a:tc>
                  <a:txBody>
                    <a:bodyPr/>
                    <a:lstStyle/>
                    <a:p>
                      <a:r>
                        <a:rPr lang="it-IT" dirty="0"/>
                        <a:t>3</a:t>
                      </a:r>
                    </a:p>
                  </a:txBody>
                  <a:tcPr/>
                </a:tc>
                <a:extLst>
                  <a:ext uri="{0D108BD9-81ED-4DB2-BD59-A6C34878D82A}">
                    <a16:rowId xmlns:a16="http://schemas.microsoft.com/office/drawing/2014/main" val="964684065"/>
                  </a:ext>
                </a:extLst>
              </a:tr>
            </a:tbl>
          </a:graphicData>
        </a:graphic>
      </p:graphicFrame>
      <p:graphicFrame>
        <p:nvGraphicFramePr>
          <p:cNvPr id="6" name="Tabella 3">
            <a:extLst>
              <a:ext uri="{FF2B5EF4-FFF2-40B4-BE49-F238E27FC236}">
                <a16:creationId xmlns:a16="http://schemas.microsoft.com/office/drawing/2014/main" id="{1F165D23-194A-4FD3-BDC4-02452EA69AD1}"/>
              </a:ext>
            </a:extLst>
          </p:cNvPr>
          <p:cNvGraphicFramePr>
            <a:graphicFrameLocks noGrp="1"/>
          </p:cNvGraphicFramePr>
          <p:nvPr>
            <p:extLst>
              <p:ext uri="{D42A27DB-BD31-4B8C-83A1-F6EECF244321}">
                <p14:modId xmlns:p14="http://schemas.microsoft.com/office/powerpoint/2010/main" val="1280326166"/>
              </p:ext>
            </p:extLst>
          </p:nvPr>
        </p:nvGraphicFramePr>
        <p:xfrm>
          <a:off x="3271672" y="3758568"/>
          <a:ext cx="1561910" cy="370840"/>
        </p:xfrm>
        <a:graphic>
          <a:graphicData uri="http://schemas.openxmlformats.org/drawingml/2006/table">
            <a:tbl>
              <a:tblPr firstRow="1" bandRow="1">
                <a:tableStyleId>{2D5ABB26-0587-4C30-8999-92F81FD0307C}</a:tableStyleId>
              </a:tblPr>
              <a:tblGrid>
                <a:gridCol w="312382">
                  <a:extLst>
                    <a:ext uri="{9D8B030D-6E8A-4147-A177-3AD203B41FA5}">
                      <a16:colId xmlns:a16="http://schemas.microsoft.com/office/drawing/2014/main" val="2011477923"/>
                    </a:ext>
                  </a:extLst>
                </a:gridCol>
                <a:gridCol w="312382">
                  <a:extLst>
                    <a:ext uri="{9D8B030D-6E8A-4147-A177-3AD203B41FA5}">
                      <a16:colId xmlns:a16="http://schemas.microsoft.com/office/drawing/2014/main" val="3838088772"/>
                    </a:ext>
                  </a:extLst>
                </a:gridCol>
                <a:gridCol w="312382">
                  <a:extLst>
                    <a:ext uri="{9D8B030D-6E8A-4147-A177-3AD203B41FA5}">
                      <a16:colId xmlns:a16="http://schemas.microsoft.com/office/drawing/2014/main" val="2592375296"/>
                    </a:ext>
                  </a:extLst>
                </a:gridCol>
                <a:gridCol w="312382">
                  <a:extLst>
                    <a:ext uri="{9D8B030D-6E8A-4147-A177-3AD203B41FA5}">
                      <a16:colId xmlns:a16="http://schemas.microsoft.com/office/drawing/2014/main" val="3649898030"/>
                    </a:ext>
                  </a:extLst>
                </a:gridCol>
                <a:gridCol w="312382">
                  <a:extLst>
                    <a:ext uri="{9D8B030D-6E8A-4147-A177-3AD203B41FA5}">
                      <a16:colId xmlns:a16="http://schemas.microsoft.com/office/drawing/2014/main" val="2255568362"/>
                    </a:ext>
                  </a:extLst>
                </a:gridCol>
              </a:tblGrid>
              <a:tr h="370840">
                <a:tc>
                  <a:txBody>
                    <a:bodyPr/>
                    <a:lstStyle/>
                    <a:p>
                      <a:r>
                        <a:rPr lang="it-IT" dirty="0"/>
                        <a:t>1</a:t>
                      </a:r>
                    </a:p>
                  </a:txBody>
                  <a:tcPr/>
                </a:tc>
                <a:tc>
                  <a:txBody>
                    <a:bodyPr/>
                    <a:lstStyle/>
                    <a:p>
                      <a:r>
                        <a:rPr lang="it-IT" dirty="0"/>
                        <a:t>2</a:t>
                      </a:r>
                    </a:p>
                  </a:txBody>
                  <a:tcPr/>
                </a:tc>
                <a:tc>
                  <a:txBody>
                    <a:bodyPr/>
                    <a:lstStyle/>
                    <a:p>
                      <a:r>
                        <a:rPr lang="it-IT" dirty="0"/>
                        <a:t>4</a:t>
                      </a:r>
                    </a:p>
                  </a:txBody>
                  <a:tcPr/>
                </a:tc>
                <a:tc>
                  <a:txBody>
                    <a:bodyPr/>
                    <a:lstStyle/>
                    <a:p>
                      <a:r>
                        <a:rPr lang="it-IT" dirty="0"/>
                        <a:t>5</a:t>
                      </a:r>
                    </a:p>
                  </a:txBody>
                  <a:tcPr/>
                </a:tc>
                <a:tc>
                  <a:txBody>
                    <a:bodyPr/>
                    <a:lstStyle/>
                    <a:p>
                      <a:r>
                        <a:rPr lang="it-IT" dirty="0"/>
                        <a:t>3</a:t>
                      </a:r>
                    </a:p>
                  </a:txBody>
                  <a:tcPr/>
                </a:tc>
                <a:extLst>
                  <a:ext uri="{0D108BD9-81ED-4DB2-BD59-A6C34878D82A}">
                    <a16:rowId xmlns:a16="http://schemas.microsoft.com/office/drawing/2014/main" val="964684065"/>
                  </a:ext>
                </a:extLst>
              </a:tr>
            </a:tbl>
          </a:graphicData>
        </a:graphic>
      </p:graphicFrame>
      <p:cxnSp>
        <p:nvCxnSpPr>
          <p:cNvPr id="5" name="Connettore 2 4">
            <a:extLst>
              <a:ext uri="{FF2B5EF4-FFF2-40B4-BE49-F238E27FC236}">
                <a16:creationId xmlns:a16="http://schemas.microsoft.com/office/drawing/2014/main" id="{C58E63FD-4612-4270-8B70-1AA67EE09969}"/>
              </a:ext>
            </a:extLst>
          </p:cNvPr>
          <p:cNvCxnSpPr/>
          <p:nvPr/>
        </p:nvCxnSpPr>
        <p:spPr>
          <a:xfrm>
            <a:off x="2775045" y="3943988"/>
            <a:ext cx="25930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9" name="Tabella 3">
            <a:extLst>
              <a:ext uri="{FF2B5EF4-FFF2-40B4-BE49-F238E27FC236}">
                <a16:creationId xmlns:a16="http://schemas.microsoft.com/office/drawing/2014/main" id="{5CA42122-5BCE-4833-A98F-C486CE58AF74}"/>
              </a:ext>
            </a:extLst>
          </p:cNvPr>
          <p:cNvGraphicFramePr>
            <a:graphicFrameLocks noGrp="1"/>
          </p:cNvGraphicFramePr>
          <p:nvPr>
            <p:extLst>
              <p:ext uri="{D42A27DB-BD31-4B8C-83A1-F6EECF244321}">
                <p14:modId xmlns:p14="http://schemas.microsoft.com/office/powerpoint/2010/main" val="3581735300"/>
              </p:ext>
            </p:extLst>
          </p:nvPr>
        </p:nvGraphicFramePr>
        <p:xfrm>
          <a:off x="1122150" y="4224867"/>
          <a:ext cx="1561910" cy="370840"/>
        </p:xfrm>
        <a:graphic>
          <a:graphicData uri="http://schemas.openxmlformats.org/drawingml/2006/table">
            <a:tbl>
              <a:tblPr firstRow="1" bandRow="1">
                <a:tableStyleId>{2D5ABB26-0587-4C30-8999-92F81FD0307C}</a:tableStyleId>
              </a:tblPr>
              <a:tblGrid>
                <a:gridCol w="312382">
                  <a:extLst>
                    <a:ext uri="{9D8B030D-6E8A-4147-A177-3AD203B41FA5}">
                      <a16:colId xmlns:a16="http://schemas.microsoft.com/office/drawing/2014/main" val="2011477923"/>
                    </a:ext>
                  </a:extLst>
                </a:gridCol>
                <a:gridCol w="312382">
                  <a:extLst>
                    <a:ext uri="{9D8B030D-6E8A-4147-A177-3AD203B41FA5}">
                      <a16:colId xmlns:a16="http://schemas.microsoft.com/office/drawing/2014/main" val="3838088772"/>
                    </a:ext>
                  </a:extLst>
                </a:gridCol>
                <a:gridCol w="312382">
                  <a:extLst>
                    <a:ext uri="{9D8B030D-6E8A-4147-A177-3AD203B41FA5}">
                      <a16:colId xmlns:a16="http://schemas.microsoft.com/office/drawing/2014/main" val="2592375296"/>
                    </a:ext>
                  </a:extLst>
                </a:gridCol>
                <a:gridCol w="312382">
                  <a:extLst>
                    <a:ext uri="{9D8B030D-6E8A-4147-A177-3AD203B41FA5}">
                      <a16:colId xmlns:a16="http://schemas.microsoft.com/office/drawing/2014/main" val="3649898030"/>
                    </a:ext>
                  </a:extLst>
                </a:gridCol>
                <a:gridCol w="312382">
                  <a:extLst>
                    <a:ext uri="{9D8B030D-6E8A-4147-A177-3AD203B41FA5}">
                      <a16:colId xmlns:a16="http://schemas.microsoft.com/office/drawing/2014/main" val="2255568362"/>
                    </a:ext>
                  </a:extLst>
                </a:gridCol>
              </a:tblGrid>
              <a:tr h="370840">
                <a:tc>
                  <a:txBody>
                    <a:bodyPr/>
                    <a:lstStyle/>
                    <a:p>
                      <a:r>
                        <a:rPr lang="it-IT" dirty="0"/>
                        <a:t>1</a:t>
                      </a:r>
                    </a:p>
                  </a:txBody>
                  <a:tcPr/>
                </a:tc>
                <a:tc>
                  <a:txBody>
                    <a:bodyPr/>
                    <a:lstStyle/>
                    <a:p>
                      <a:r>
                        <a:rPr lang="it-IT" dirty="0"/>
                        <a:t>2</a:t>
                      </a:r>
                    </a:p>
                  </a:txBody>
                  <a:tcPr/>
                </a:tc>
                <a:tc>
                  <a:txBody>
                    <a:bodyPr/>
                    <a:lstStyle/>
                    <a:p>
                      <a:r>
                        <a:rPr lang="it-IT" dirty="0"/>
                        <a:t>4</a:t>
                      </a:r>
                    </a:p>
                  </a:txBody>
                  <a:tcPr/>
                </a:tc>
                <a:tc>
                  <a:txBody>
                    <a:bodyPr/>
                    <a:lstStyle/>
                    <a:p>
                      <a:r>
                        <a:rPr lang="it-IT" dirty="0"/>
                        <a:t>3</a:t>
                      </a:r>
                    </a:p>
                  </a:txBody>
                  <a:tcPr/>
                </a:tc>
                <a:tc>
                  <a:txBody>
                    <a:bodyPr/>
                    <a:lstStyle/>
                    <a:p>
                      <a:r>
                        <a:rPr lang="it-IT" dirty="0"/>
                        <a:t>5</a:t>
                      </a:r>
                    </a:p>
                  </a:txBody>
                  <a:tcPr/>
                </a:tc>
                <a:extLst>
                  <a:ext uri="{0D108BD9-81ED-4DB2-BD59-A6C34878D82A}">
                    <a16:rowId xmlns:a16="http://schemas.microsoft.com/office/drawing/2014/main" val="964684065"/>
                  </a:ext>
                </a:extLst>
              </a:tr>
            </a:tbl>
          </a:graphicData>
        </a:graphic>
      </p:graphicFrame>
      <p:cxnSp>
        <p:nvCxnSpPr>
          <p:cNvPr id="10" name="Connettore 2 9">
            <a:extLst>
              <a:ext uri="{FF2B5EF4-FFF2-40B4-BE49-F238E27FC236}">
                <a16:creationId xmlns:a16="http://schemas.microsoft.com/office/drawing/2014/main" id="{EDE09855-C4D5-47D2-963D-D5982BA4AEEE}"/>
              </a:ext>
            </a:extLst>
          </p:cNvPr>
          <p:cNvCxnSpPr/>
          <p:nvPr/>
        </p:nvCxnSpPr>
        <p:spPr>
          <a:xfrm>
            <a:off x="2765946" y="4407797"/>
            <a:ext cx="25930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12" name="Tabella 3">
            <a:extLst>
              <a:ext uri="{FF2B5EF4-FFF2-40B4-BE49-F238E27FC236}">
                <a16:creationId xmlns:a16="http://schemas.microsoft.com/office/drawing/2014/main" id="{E1FFB5DE-3E87-4CD5-ADEB-9FAE94B0CEB6}"/>
              </a:ext>
            </a:extLst>
          </p:cNvPr>
          <p:cNvGraphicFramePr>
            <a:graphicFrameLocks noGrp="1"/>
          </p:cNvGraphicFramePr>
          <p:nvPr>
            <p:extLst>
              <p:ext uri="{D42A27DB-BD31-4B8C-83A1-F6EECF244321}">
                <p14:modId xmlns:p14="http://schemas.microsoft.com/office/powerpoint/2010/main" val="3999683913"/>
              </p:ext>
            </p:extLst>
          </p:nvPr>
        </p:nvGraphicFramePr>
        <p:xfrm>
          <a:off x="3271672" y="4222377"/>
          <a:ext cx="1561910" cy="370840"/>
        </p:xfrm>
        <a:graphic>
          <a:graphicData uri="http://schemas.openxmlformats.org/drawingml/2006/table">
            <a:tbl>
              <a:tblPr firstRow="1" bandRow="1">
                <a:tableStyleId>{2D5ABB26-0587-4C30-8999-92F81FD0307C}</a:tableStyleId>
              </a:tblPr>
              <a:tblGrid>
                <a:gridCol w="312382">
                  <a:extLst>
                    <a:ext uri="{9D8B030D-6E8A-4147-A177-3AD203B41FA5}">
                      <a16:colId xmlns:a16="http://schemas.microsoft.com/office/drawing/2014/main" val="2011477923"/>
                    </a:ext>
                  </a:extLst>
                </a:gridCol>
                <a:gridCol w="312382">
                  <a:extLst>
                    <a:ext uri="{9D8B030D-6E8A-4147-A177-3AD203B41FA5}">
                      <a16:colId xmlns:a16="http://schemas.microsoft.com/office/drawing/2014/main" val="3838088772"/>
                    </a:ext>
                  </a:extLst>
                </a:gridCol>
                <a:gridCol w="312382">
                  <a:extLst>
                    <a:ext uri="{9D8B030D-6E8A-4147-A177-3AD203B41FA5}">
                      <a16:colId xmlns:a16="http://schemas.microsoft.com/office/drawing/2014/main" val="2592375296"/>
                    </a:ext>
                  </a:extLst>
                </a:gridCol>
                <a:gridCol w="312382">
                  <a:extLst>
                    <a:ext uri="{9D8B030D-6E8A-4147-A177-3AD203B41FA5}">
                      <a16:colId xmlns:a16="http://schemas.microsoft.com/office/drawing/2014/main" val="3649898030"/>
                    </a:ext>
                  </a:extLst>
                </a:gridCol>
                <a:gridCol w="312382">
                  <a:extLst>
                    <a:ext uri="{9D8B030D-6E8A-4147-A177-3AD203B41FA5}">
                      <a16:colId xmlns:a16="http://schemas.microsoft.com/office/drawing/2014/main" val="2255568362"/>
                    </a:ext>
                  </a:extLst>
                </a:gridCol>
              </a:tblGrid>
              <a:tr h="370840">
                <a:tc>
                  <a:txBody>
                    <a:bodyPr/>
                    <a:lstStyle/>
                    <a:p>
                      <a:r>
                        <a:rPr lang="it-IT" dirty="0"/>
                        <a:t>1</a:t>
                      </a:r>
                    </a:p>
                  </a:txBody>
                  <a:tcPr/>
                </a:tc>
                <a:tc>
                  <a:txBody>
                    <a:bodyPr/>
                    <a:lstStyle/>
                    <a:p>
                      <a:r>
                        <a:rPr lang="it-IT" dirty="0"/>
                        <a:t>2</a:t>
                      </a:r>
                    </a:p>
                  </a:txBody>
                  <a:tcPr/>
                </a:tc>
                <a:tc>
                  <a:txBody>
                    <a:bodyPr/>
                    <a:lstStyle/>
                    <a:p>
                      <a:r>
                        <a:rPr lang="it-IT" dirty="0"/>
                        <a:t>3</a:t>
                      </a:r>
                    </a:p>
                  </a:txBody>
                  <a:tcPr/>
                </a:tc>
                <a:tc>
                  <a:txBody>
                    <a:bodyPr/>
                    <a:lstStyle/>
                    <a:p>
                      <a:r>
                        <a:rPr lang="it-IT" dirty="0"/>
                        <a:t>4</a:t>
                      </a:r>
                    </a:p>
                  </a:txBody>
                  <a:tcPr/>
                </a:tc>
                <a:tc>
                  <a:txBody>
                    <a:bodyPr/>
                    <a:lstStyle/>
                    <a:p>
                      <a:r>
                        <a:rPr lang="it-IT" dirty="0"/>
                        <a:t>5</a:t>
                      </a:r>
                    </a:p>
                  </a:txBody>
                  <a:tcPr/>
                </a:tc>
                <a:extLst>
                  <a:ext uri="{0D108BD9-81ED-4DB2-BD59-A6C34878D82A}">
                    <a16:rowId xmlns:a16="http://schemas.microsoft.com/office/drawing/2014/main" val="964684065"/>
                  </a:ext>
                </a:extLst>
              </a:tr>
            </a:tbl>
          </a:graphicData>
        </a:graphic>
      </p:graphicFrame>
      <p:graphicFrame>
        <p:nvGraphicFramePr>
          <p:cNvPr id="13" name="Tabella 3">
            <a:extLst>
              <a:ext uri="{FF2B5EF4-FFF2-40B4-BE49-F238E27FC236}">
                <a16:creationId xmlns:a16="http://schemas.microsoft.com/office/drawing/2014/main" id="{ABD22FA5-365A-488C-90E9-FACB33695E25}"/>
              </a:ext>
            </a:extLst>
          </p:cNvPr>
          <p:cNvGraphicFramePr>
            <a:graphicFrameLocks noGrp="1"/>
          </p:cNvGraphicFramePr>
          <p:nvPr>
            <p:extLst>
              <p:ext uri="{D42A27DB-BD31-4B8C-83A1-F6EECF244321}">
                <p14:modId xmlns:p14="http://schemas.microsoft.com/office/powerpoint/2010/main" val="1136031832"/>
              </p:ext>
            </p:extLst>
          </p:nvPr>
        </p:nvGraphicFramePr>
        <p:xfrm>
          <a:off x="5475786" y="3758568"/>
          <a:ext cx="1561910" cy="370840"/>
        </p:xfrm>
        <a:graphic>
          <a:graphicData uri="http://schemas.openxmlformats.org/drawingml/2006/table">
            <a:tbl>
              <a:tblPr firstRow="1" bandRow="1">
                <a:tableStyleId>{2D5ABB26-0587-4C30-8999-92F81FD0307C}</a:tableStyleId>
              </a:tblPr>
              <a:tblGrid>
                <a:gridCol w="312382">
                  <a:extLst>
                    <a:ext uri="{9D8B030D-6E8A-4147-A177-3AD203B41FA5}">
                      <a16:colId xmlns:a16="http://schemas.microsoft.com/office/drawing/2014/main" val="2011477923"/>
                    </a:ext>
                  </a:extLst>
                </a:gridCol>
                <a:gridCol w="312382">
                  <a:extLst>
                    <a:ext uri="{9D8B030D-6E8A-4147-A177-3AD203B41FA5}">
                      <a16:colId xmlns:a16="http://schemas.microsoft.com/office/drawing/2014/main" val="3838088772"/>
                    </a:ext>
                  </a:extLst>
                </a:gridCol>
                <a:gridCol w="312382">
                  <a:extLst>
                    <a:ext uri="{9D8B030D-6E8A-4147-A177-3AD203B41FA5}">
                      <a16:colId xmlns:a16="http://schemas.microsoft.com/office/drawing/2014/main" val="2592375296"/>
                    </a:ext>
                  </a:extLst>
                </a:gridCol>
                <a:gridCol w="312382">
                  <a:extLst>
                    <a:ext uri="{9D8B030D-6E8A-4147-A177-3AD203B41FA5}">
                      <a16:colId xmlns:a16="http://schemas.microsoft.com/office/drawing/2014/main" val="3649898030"/>
                    </a:ext>
                  </a:extLst>
                </a:gridCol>
                <a:gridCol w="312382">
                  <a:extLst>
                    <a:ext uri="{9D8B030D-6E8A-4147-A177-3AD203B41FA5}">
                      <a16:colId xmlns:a16="http://schemas.microsoft.com/office/drawing/2014/main" val="2255568362"/>
                    </a:ext>
                  </a:extLst>
                </a:gridCol>
              </a:tblGrid>
              <a:tr h="370840">
                <a:tc>
                  <a:txBody>
                    <a:bodyPr/>
                    <a:lstStyle/>
                    <a:p>
                      <a:r>
                        <a:rPr lang="it-IT" dirty="0"/>
                        <a:t>1</a:t>
                      </a:r>
                    </a:p>
                  </a:txBody>
                  <a:tcPr/>
                </a:tc>
                <a:tc>
                  <a:txBody>
                    <a:bodyPr/>
                    <a:lstStyle/>
                    <a:p>
                      <a:r>
                        <a:rPr lang="it-IT" dirty="0"/>
                        <a:t>2</a:t>
                      </a:r>
                    </a:p>
                  </a:txBody>
                  <a:tcPr/>
                </a:tc>
                <a:tc>
                  <a:txBody>
                    <a:bodyPr/>
                    <a:lstStyle/>
                    <a:p>
                      <a:r>
                        <a:rPr lang="it-IT" dirty="0"/>
                        <a:t>4</a:t>
                      </a:r>
                    </a:p>
                  </a:txBody>
                  <a:tcPr/>
                </a:tc>
                <a:tc>
                  <a:txBody>
                    <a:bodyPr/>
                    <a:lstStyle/>
                    <a:p>
                      <a:r>
                        <a:rPr lang="it-IT" dirty="0"/>
                        <a:t>3</a:t>
                      </a:r>
                    </a:p>
                  </a:txBody>
                  <a:tcPr/>
                </a:tc>
                <a:tc>
                  <a:txBody>
                    <a:bodyPr/>
                    <a:lstStyle/>
                    <a:p>
                      <a:r>
                        <a:rPr lang="it-IT" dirty="0"/>
                        <a:t>5</a:t>
                      </a:r>
                    </a:p>
                  </a:txBody>
                  <a:tcPr/>
                </a:tc>
                <a:extLst>
                  <a:ext uri="{0D108BD9-81ED-4DB2-BD59-A6C34878D82A}">
                    <a16:rowId xmlns:a16="http://schemas.microsoft.com/office/drawing/2014/main" val="964684065"/>
                  </a:ext>
                </a:extLst>
              </a:tr>
            </a:tbl>
          </a:graphicData>
        </a:graphic>
      </p:graphicFrame>
      <p:cxnSp>
        <p:nvCxnSpPr>
          <p:cNvPr id="14" name="Connettore 2 13">
            <a:extLst>
              <a:ext uri="{FF2B5EF4-FFF2-40B4-BE49-F238E27FC236}">
                <a16:creationId xmlns:a16="http://schemas.microsoft.com/office/drawing/2014/main" id="{A8671F16-C3C5-44F1-BB5F-83A071BA68A6}"/>
              </a:ext>
            </a:extLst>
          </p:cNvPr>
          <p:cNvCxnSpPr/>
          <p:nvPr/>
        </p:nvCxnSpPr>
        <p:spPr>
          <a:xfrm>
            <a:off x="5065613" y="3932615"/>
            <a:ext cx="25930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Rettangolo con angoli arrotondati 6">
            <a:extLst>
              <a:ext uri="{FF2B5EF4-FFF2-40B4-BE49-F238E27FC236}">
                <a16:creationId xmlns:a16="http://schemas.microsoft.com/office/drawing/2014/main" id="{25450638-ACC8-414D-A28D-296154746256}"/>
              </a:ext>
            </a:extLst>
          </p:cNvPr>
          <p:cNvSpPr/>
          <p:nvPr/>
        </p:nvSpPr>
        <p:spPr>
          <a:xfrm>
            <a:off x="7679900" y="3732890"/>
            <a:ext cx="1778758" cy="3159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Passata 1</a:t>
            </a:r>
          </a:p>
        </p:txBody>
      </p:sp>
      <p:sp>
        <p:nvSpPr>
          <p:cNvPr id="17" name="Rettangolo con angoli arrotondati 16">
            <a:extLst>
              <a:ext uri="{FF2B5EF4-FFF2-40B4-BE49-F238E27FC236}">
                <a16:creationId xmlns:a16="http://schemas.microsoft.com/office/drawing/2014/main" id="{1AB3CA6D-F9BB-4B36-9D41-439EFBE837BF}"/>
              </a:ext>
            </a:extLst>
          </p:cNvPr>
          <p:cNvSpPr/>
          <p:nvPr/>
        </p:nvSpPr>
        <p:spPr>
          <a:xfrm>
            <a:off x="7679900" y="4286080"/>
            <a:ext cx="1778758" cy="3159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Passata 2</a:t>
            </a:r>
          </a:p>
        </p:txBody>
      </p:sp>
      <p:graphicFrame>
        <p:nvGraphicFramePr>
          <p:cNvPr id="18" name="Tabella 3">
            <a:extLst>
              <a:ext uri="{FF2B5EF4-FFF2-40B4-BE49-F238E27FC236}">
                <a16:creationId xmlns:a16="http://schemas.microsoft.com/office/drawing/2014/main" id="{4AF1643A-3E8B-4198-A45F-25A1C44B961B}"/>
              </a:ext>
            </a:extLst>
          </p:cNvPr>
          <p:cNvGraphicFramePr>
            <a:graphicFrameLocks noGrp="1"/>
          </p:cNvGraphicFramePr>
          <p:nvPr>
            <p:extLst>
              <p:ext uri="{D42A27DB-BD31-4B8C-83A1-F6EECF244321}">
                <p14:modId xmlns:p14="http://schemas.microsoft.com/office/powerpoint/2010/main" val="3437688059"/>
              </p:ext>
            </p:extLst>
          </p:nvPr>
        </p:nvGraphicFramePr>
        <p:xfrm>
          <a:off x="1135038" y="4730644"/>
          <a:ext cx="1600683" cy="370840"/>
        </p:xfrm>
        <a:graphic>
          <a:graphicData uri="http://schemas.openxmlformats.org/drawingml/2006/table">
            <a:tbl>
              <a:tblPr firstRow="1" bandRow="1">
                <a:tableStyleId>{2D5ABB26-0587-4C30-8999-92F81FD0307C}</a:tableStyleId>
              </a:tblPr>
              <a:tblGrid>
                <a:gridCol w="351155">
                  <a:extLst>
                    <a:ext uri="{9D8B030D-6E8A-4147-A177-3AD203B41FA5}">
                      <a16:colId xmlns:a16="http://schemas.microsoft.com/office/drawing/2014/main" val="2011477923"/>
                    </a:ext>
                  </a:extLst>
                </a:gridCol>
                <a:gridCol w="312382">
                  <a:extLst>
                    <a:ext uri="{9D8B030D-6E8A-4147-A177-3AD203B41FA5}">
                      <a16:colId xmlns:a16="http://schemas.microsoft.com/office/drawing/2014/main" val="3838088772"/>
                    </a:ext>
                  </a:extLst>
                </a:gridCol>
                <a:gridCol w="312382">
                  <a:extLst>
                    <a:ext uri="{9D8B030D-6E8A-4147-A177-3AD203B41FA5}">
                      <a16:colId xmlns:a16="http://schemas.microsoft.com/office/drawing/2014/main" val="2592375296"/>
                    </a:ext>
                  </a:extLst>
                </a:gridCol>
                <a:gridCol w="312382">
                  <a:extLst>
                    <a:ext uri="{9D8B030D-6E8A-4147-A177-3AD203B41FA5}">
                      <a16:colId xmlns:a16="http://schemas.microsoft.com/office/drawing/2014/main" val="3649898030"/>
                    </a:ext>
                  </a:extLst>
                </a:gridCol>
                <a:gridCol w="312382">
                  <a:extLst>
                    <a:ext uri="{9D8B030D-6E8A-4147-A177-3AD203B41FA5}">
                      <a16:colId xmlns:a16="http://schemas.microsoft.com/office/drawing/2014/main" val="2255568362"/>
                    </a:ext>
                  </a:extLst>
                </a:gridCol>
              </a:tblGrid>
              <a:tr h="370840">
                <a:tc>
                  <a:txBody>
                    <a:bodyPr/>
                    <a:lstStyle/>
                    <a:p>
                      <a:r>
                        <a:rPr lang="it-IT" dirty="0"/>
                        <a:t>…</a:t>
                      </a:r>
                    </a:p>
                  </a:txBody>
                  <a:tcPr/>
                </a:tc>
                <a:tc>
                  <a:txBody>
                    <a:bodyPr/>
                    <a:lstStyle/>
                    <a:p>
                      <a:endParaRPr lang="it-IT" dirty="0"/>
                    </a:p>
                  </a:txBody>
                  <a:tcPr/>
                </a:tc>
                <a:tc>
                  <a:txBody>
                    <a:bodyPr/>
                    <a:lstStyle/>
                    <a:p>
                      <a:endParaRPr lang="it-IT" dirty="0"/>
                    </a:p>
                  </a:txBody>
                  <a:tcPr/>
                </a:tc>
                <a:tc>
                  <a:txBody>
                    <a:bodyPr/>
                    <a:lstStyle/>
                    <a:p>
                      <a:endParaRPr lang="it-IT" dirty="0"/>
                    </a:p>
                  </a:txBody>
                  <a:tcPr/>
                </a:tc>
                <a:tc>
                  <a:txBody>
                    <a:bodyPr/>
                    <a:lstStyle/>
                    <a:p>
                      <a:endParaRPr lang="it-IT" dirty="0"/>
                    </a:p>
                  </a:txBody>
                  <a:tcPr/>
                </a:tc>
                <a:extLst>
                  <a:ext uri="{0D108BD9-81ED-4DB2-BD59-A6C34878D82A}">
                    <a16:rowId xmlns:a16="http://schemas.microsoft.com/office/drawing/2014/main" val="964684065"/>
                  </a:ext>
                </a:extLst>
              </a:tr>
            </a:tbl>
          </a:graphicData>
        </a:graphic>
      </p:graphicFrame>
      <p:sp>
        <p:nvSpPr>
          <p:cNvPr id="19" name="Rettangolo con angoli arrotondati 18">
            <a:extLst>
              <a:ext uri="{FF2B5EF4-FFF2-40B4-BE49-F238E27FC236}">
                <a16:creationId xmlns:a16="http://schemas.microsoft.com/office/drawing/2014/main" id="{A20E4A3C-7CF3-4D09-AAFC-ECB54E898726}"/>
              </a:ext>
            </a:extLst>
          </p:cNvPr>
          <p:cNvSpPr/>
          <p:nvPr/>
        </p:nvSpPr>
        <p:spPr>
          <a:xfrm>
            <a:off x="7648055" y="4785538"/>
            <a:ext cx="1778758" cy="3159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a:t>
            </a: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a:extLst>
              <a:ext uri="{FF2B5EF4-FFF2-40B4-BE49-F238E27FC236}">
                <a16:creationId xmlns:a16="http://schemas.microsoft.com/office/drawing/2014/main" id="{90D313D1-F160-477D-85DD-228390849EB2}"/>
              </a:ext>
            </a:extLst>
          </p:cNvPr>
          <p:cNvSpPr txBox="1"/>
          <p:nvPr/>
        </p:nvSpPr>
        <p:spPr>
          <a:xfrm>
            <a:off x="619737" y="2575455"/>
            <a:ext cx="6096698" cy="1323439"/>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it-IT" sz="1600" dirty="0" err="1">
                <a:latin typeface="Courier New" panose="02070309020205020404" pitchFamily="49" charset="0"/>
                <a:cs typeface="Courier New" panose="02070309020205020404" pitchFamily="49" charset="0"/>
              </a:rPr>
              <a:t>def</a:t>
            </a:r>
            <a:r>
              <a:rPr lang="it-IT" sz="1600" dirty="0">
                <a:latin typeface="Courier New" panose="02070309020205020404" pitchFamily="49" charset="0"/>
                <a:cs typeface="Courier New" panose="02070309020205020404" pitchFamily="49" charset="0"/>
              </a:rPr>
              <a:t> </a:t>
            </a:r>
            <a:r>
              <a:rPr lang="it-IT" sz="1600" dirty="0" err="1">
                <a:latin typeface="Courier New" panose="02070309020205020404" pitchFamily="49" charset="0"/>
                <a:cs typeface="Courier New" panose="02070309020205020404" pitchFamily="49" charset="0"/>
              </a:rPr>
              <a:t>leggiSequenza</a:t>
            </a:r>
            <a:r>
              <a:rPr lang="it-IT" sz="1600" dirty="0">
                <a:latin typeface="Courier New" panose="02070309020205020404" pitchFamily="49" charset="0"/>
                <a:cs typeface="Courier New" panose="02070309020205020404" pitchFamily="49" charset="0"/>
              </a:rPr>
              <a:t>(N):</a:t>
            </a:r>
          </a:p>
          <a:p>
            <a:r>
              <a:rPr lang="it-IT" sz="1600" dirty="0">
                <a:latin typeface="Courier New" panose="02070309020205020404" pitchFamily="49" charset="0"/>
                <a:cs typeface="Courier New" panose="02070309020205020404" pitchFamily="49" charset="0"/>
              </a:rPr>
              <a:t>    sequenza=[]</a:t>
            </a:r>
          </a:p>
          <a:p>
            <a:r>
              <a:rPr lang="it-IT" sz="1600" dirty="0">
                <a:latin typeface="Courier New" panose="02070309020205020404" pitchFamily="49" charset="0"/>
                <a:cs typeface="Courier New" panose="02070309020205020404" pitchFamily="49" charset="0"/>
              </a:rPr>
              <a:t>    for i in range(N):</a:t>
            </a:r>
          </a:p>
          <a:p>
            <a:r>
              <a:rPr lang="it-IT" sz="1600" dirty="0">
                <a:latin typeface="Courier New" panose="02070309020205020404" pitchFamily="49" charset="0"/>
                <a:cs typeface="Courier New" panose="02070309020205020404" pitchFamily="49" charset="0"/>
              </a:rPr>
              <a:t>        </a:t>
            </a:r>
            <a:r>
              <a:rPr lang="it-IT" sz="1600" dirty="0" err="1">
                <a:latin typeface="Courier New" panose="02070309020205020404" pitchFamily="49" charset="0"/>
                <a:cs typeface="Courier New" panose="02070309020205020404" pitchFamily="49" charset="0"/>
              </a:rPr>
              <a:t>sequenza.append</a:t>
            </a:r>
            <a:r>
              <a:rPr lang="it-IT" sz="1600" dirty="0">
                <a:latin typeface="Courier New" panose="02070309020205020404" pitchFamily="49" charset="0"/>
                <a:cs typeface="Courier New" panose="02070309020205020404" pitchFamily="49" charset="0"/>
              </a:rPr>
              <a:t>(</a:t>
            </a:r>
            <a:r>
              <a:rPr lang="it-IT" sz="1600" dirty="0" err="1">
                <a:latin typeface="Courier New" panose="02070309020205020404" pitchFamily="49" charset="0"/>
                <a:cs typeface="Courier New" panose="02070309020205020404" pitchFamily="49" charset="0"/>
              </a:rPr>
              <a:t>int</a:t>
            </a:r>
            <a:r>
              <a:rPr lang="it-IT" sz="1600" dirty="0">
                <a:latin typeface="Courier New" panose="02070309020205020404" pitchFamily="49" charset="0"/>
                <a:cs typeface="Courier New" panose="02070309020205020404" pitchFamily="49" charset="0"/>
              </a:rPr>
              <a:t>(input()))</a:t>
            </a:r>
          </a:p>
          <a:p>
            <a:r>
              <a:rPr lang="it-IT" sz="1600" dirty="0">
                <a:latin typeface="Courier New" panose="02070309020205020404" pitchFamily="49" charset="0"/>
                <a:cs typeface="Courier New" panose="02070309020205020404" pitchFamily="49" charset="0"/>
              </a:rPr>
              <a:t>    </a:t>
            </a:r>
            <a:r>
              <a:rPr lang="it-IT" sz="1600" dirty="0" err="1">
                <a:latin typeface="Courier New" panose="02070309020205020404" pitchFamily="49" charset="0"/>
                <a:cs typeface="Courier New" panose="02070309020205020404" pitchFamily="49" charset="0"/>
              </a:rPr>
              <a:t>return</a:t>
            </a:r>
            <a:r>
              <a:rPr lang="it-IT" sz="1600" dirty="0">
                <a:latin typeface="Courier New" panose="02070309020205020404" pitchFamily="49" charset="0"/>
                <a:cs typeface="Courier New" panose="02070309020205020404" pitchFamily="49" charset="0"/>
              </a:rPr>
              <a:t> sequenza</a:t>
            </a:r>
          </a:p>
        </p:txBody>
      </p:sp>
      <p:sp>
        <p:nvSpPr>
          <p:cNvPr id="5" name="CasellaDiTesto 4">
            <a:extLst>
              <a:ext uri="{FF2B5EF4-FFF2-40B4-BE49-F238E27FC236}">
                <a16:creationId xmlns:a16="http://schemas.microsoft.com/office/drawing/2014/main" id="{AD490CEB-EEDB-4013-9975-39147F084DAC}"/>
              </a:ext>
            </a:extLst>
          </p:cNvPr>
          <p:cNvSpPr txBox="1"/>
          <p:nvPr/>
        </p:nvSpPr>
        <p:spPr>
          <a:xfrm>
            <a:off x="619737" y="1141394"/>
            <a:ext cx="6096698" cy="1323439"/>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it-IT" sz="1600" dirty="0" err="1">
                <a:latin typeface="Courier New" panose="02070309020205020404" pitchFamily="49" charset="0"/>
                <a:cs typeface="Courier New" panose="02070309020205020404" pitchFamily="49" charset="0"/>
              </a:rPr>
              <a:t>def</a:t>
            </a:r>
            <a:r>
              <a:rPr lang="it-IT" sz="1600" dirty="0">
                <a:latin typeface="Courier New" panose="02070309020205020404" pitchFamily="49" charset="0"/>
                <a:cs typeface="Courier New" panose="02070309020205020404" pitchFamily="49" charset="0"/>
              </a:rPr>
              <a:t> </a:t>
            </a:r>
            <a:r>
              <a:rPr lang="it-IT" sz="1600" dirty="0" err="1">
                <a:latin typeface="Courier New" panose="02070309020205020404" pitchFamily="49" charset="0"/>
                <a:cs typeface="Courier New" panose="02070309020205020404" pitchFamily="49" charset="0"/>
              </a:rPr>
              <a:t>main</a:t>
            </a:r>
            <a:r>
              <a:rPr lang="it-IT" sz="1600" dirty="0">
                <a:latin typeface="Courier New" panose="02070309020205020404" pitchFamily="49" charset="0"/>
                <a:cs typeface="Courier New" panose="02070309020205020404" pitchFamily="49" charset="0"/>
              </a:rPr>
              <a:t>():</a:t>
            </a:r>
          </a:p>
          <a:p>
            <a:r>
              <a:rPr lang="it-IT" sz="1600" dirty="0">
                <a:latin typeface="Courier New" panose="02070309020205020404" pitchFamily="49" charset="0"/>
                <a:cs typeface="Courier New" panose="02070309020205020404" pitchFamily="49" charset="0"/>
              </a:rPr>
              <a:t>   N=</a:t>
            </a:r>
            <a:r>
              <a:rPr lang="it-IT" sz="1600" dirty="0" err="1">
                <a:latin typeface="Courier New" panose="02070309020205020404" pitchFamily="49" charset="0"/>
                <a:cs typeface="Courier New" panose="02070309020205020404" pitchFamily="49" charset="0"/>
              </a:rPr>
              <a:t>int</a:t>
            </a:r>
            <a:r>
              <a:rPr lang="it-IT" sz="1600" dirty="0">
                <a:latin typeface="Courier New" panose="02070309020205020404" pitchFamily="49" charset="0"/>
                <a:cs typeface="Courier New" panose="02070309020205020404" pitchFamily="49" charset="0"/>
              </a:rPr>
              <a:t>(input())</a:t>
            </a:r>
          </a:p>
          <a:p>
            <a:r>
              <a:rPr lang="it-IT" sz="1600" dirty="0">
                <a:latin typeface="Courier New" panose="02070309020205020404" pitchFamily="49" charset="0"/>
                <a:cs typeface="Courier New" panose="02070309020205020404" pitchFamily="49" charset="0"/>
              </a:rPr>
              <a:t>   sequenza=</a:t>
            </a:r>
            <a:r>
              <a:rPr lang="it-IT" sz="1600" dirty="0" err="1">
                <a:latin typeface="Courier New" panose="02070309020205020404" pitchFamily="49" charset="0"/>
                <a:cs typeface="Courier New" panose="02070309020205020404" pitchFamily="49" charset="0"/>
              </a:rPr>
              <a:t>leggiSequenza</a:t>
            </a:r>
            <a:r>
              <a:rPr lang="it-IT" sz="1600" dirty="0">
                <a:latin typeface="Courier New" panose="02070309020205020404" pitchFamily="49" charset="0"/>
                <a:cs typeface="Courier New" panose="02070309020205020404" pitchFamily="49" charset="0"/>
              </a:rPr>
              <a:t>(N)</a:t>
            </a:r>
          </a:p>
          <a:p>
            <a:r>
              <a:rPr lang="it-IT" sz="1600" dirty="0">
                <a:latin typeface="Courier New" panose="02070309020205020404" pitchFamily="49" charset="0"/>
                <a:cs typeface="Courier New" panose="02070309020205020404" pitchFamily="49" charset="0"/>
              </a:rPr>
              <a:t>   </a:t>
            </a:r>
            <a:r>
              <a:rPr lang="it-IT" sz="1600" dirty="0" err="1">
                <a:latin typeface="Courier New" panose="02070309020205020404" pitchFamily="49" charset="0"/>
                <a:cs typeface="Courier New" panose="02070309020205020404" pitchFamily="49" charset="0"/>
              </a:rPr>
              <a:t>bubbleSort</a:t>
            </a:r>
            <a:r>
              <a:rPr lang="it-IT" sz="1600" dirty="0">
                <a:latin typeface="Courier New" panose="02070309020205020404" pitchFamily="49" charset="0"/>
                <a:cs typeface="Courier New" panose="02070309020205020404" pitchFamily="49" charset="0"/>
              </a:rPr>
              <a:t>(sequenza)</a:t>
            </a:r>
          </a:p>
          <a:p>
            <a:r>
              <a:rPr lang="it-IT" sz="1600" dirty="0">
                <a:latin typeface="Courier New" panose="02070309020205020404" pitchFamily="49" charset="0"/>
                <a:cs typeface="Courier New" panose="02070309020205020404" pitchFamily="49" charset="0"/>
              </a:rPr>
              <a:t>   </a:t>
            </a:r>
            <a:r>
              <a:rPr lang="it-IT" sz="1600" dirty="0" err="1">
                <a:latin typeface="Courier New" panose="02070309020205020404" pitchFamily="49" charset="0"/>
                <a:cs typeface="Courier New" panose="02070309020205020404" pitchFamily="49" charset="0"/>
              </a:rPr>
              <a:t>print</a:t>
            </a:r>
            <a:r>
              <a:rPr lang="it-IT" sz="1600" dirty="0">
                <a:latin typeface="Courier New" panose="02070309020205020404" pitchFamily="49" charset="0"/>
                <a:cs typeface="Courier New" panose="02070309020205020404" pitchFamily="49" charset="0"/>
              </a:rPr>
              <a:t>(sequenza)</a:t>
            </a:r>
          </a:p>
        </p:txBody>
      </p:sp>
      <p:sp>
        <p:nvSpPr>
          <p:cNvPr id="7" name="CasellaDiTesto 6">
            <a:extLst>
              <a:ext uri="{FF2B5EF4-FFF2-40B4-BE49-F238E27FC236}">
                <a16:creationId xmlns:a16="http://schemas.microsoft.com/office/drawing/2014/main" id="{175FF731-A175-408F-8940-389252820597}"/>
              </a:ext>
            </a:extLst>
          </p:cNvPr>
          <p:cNvSpPr txBox="1"/>
          <p:nvPr/>
        </p:nvSpPr>
        <p:spPr>
          <a:xfrm>
            <a:off x="619737" y="4005322"/>
            <a:ext cx="6096698" cy="2062103"/>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it-IT" sz="1600" dirty="0" err="1">
                <a:latin typeface="Courier New" panose="02070309020205020404" pitchFamily="49" charset="0"/>
                <a:cs typeface="Courier New" panose="02070309020205020404" pitchFamily="49" charset="0"/>
              </a:rPr>
              <a:t>def</a:t>
            </a:r>
            <a:r>
              <a:rPr lang="it-IT" sz="1600" dirty="0">
                <a:latin typeface="Courier New" panose="02070309020205020404" pitchFamily="49" charset="0"/>
                <a:cs typeface="Courier New" panose="02070309020205020404" pitchFamily="49" charset="0"/>
              </a:rPr>
              <a:t> </a:t>
            </a:r>
            <a:r>
              <a:rPr lang="it-IT" sz="1600" dirty="0" err="1">
                <a:latin typeface="Courier New" panose="02070309020205020404" pitchFamily="49" charset="0"/>
                <a:cs typeface="Courier New" panose="02070309020205020404" pitchFamily="49" charset="0"/>
              </a:rPr>
              <a:t>bubbleSort</a:t>
            </a:r>
            <a:r>
              <a:rPr lang="it-IT" sz="1600" dirty="0">
                <a:latin typeface="Courier New" panose="02070309020205020404" pitchFamily="49" charset="0"/>
                <a:cs typeface="Courier New" panose="02070309020205020404" pitchFamily="49" charset="0"/>
              </a:rPr>
              <a:t>(S):</a:t>
            </a:r>
          </a:p>
          <a:p>
            <a:r>
              <a:rPr lang="it-IT" sz="1600" dirty="0">
                <a:latin typeface="Courier New" panose="02070309020205020404" pitchFamily="49" charset="0"/>
                <a:cs typeface="Courier New" panose="02070309020205020404" pitchFamily="49" charset="0"/>
              </a:rPr>
              <a:t>   for </a:t>
            </a:r>
            <a:r>
              <a:rPr lang="it-IT" sz="1600" dirty="0" err="1">
                <a:latin typeface="Courier New" panose="02070309020205020404" pitchFamily="49" charset="0"/>
                <a:cs typeface="Courier New" panose="02070309020205020404" pitchFamily="49" charset="0"/>
              </a:rPr>
              <a:t>cont</a:t>
            </a:r>
            <a:r>
              <a:rPr lang="it-IT" sz="1600" dirty="0">
                <a:latin typeface="Courier New" panose="02070309020205020404" pitchFamily="49" charset="0"/>
                <a:cs typeface="Courier New" panose="02070309020205020404" pitchFamily="49" charset="0"/>
              </a:rPr>
              <a:t> in range(</a:t>
            </a:r>
            <a:r>
              <a:rPr lang="it-IT" sz="1600" dirty="0" err="1">
                <a:latin typeface="Courier New" panose="02070309020205020404" pitchFamily="49" charset="0"/>
                <a:cs typeface="Courier New" panose="02070309020205020404" pitchFamily="49" charset="0"/>
              </a:rPr>
              <a:t>len</a:t>
            </a:r>
            <a:r>
              <a:rPr lang="it-IT" sz="1600" dirty="0">
                <a:latin typeface="Courier New" panose="02070309020205020404" pitchFamily="49" charset="0"/>
                <a:cs typeface="Courier New" panose="02070309020205020404" pitchFamily="49" charset="0"/>
              </a:rPr>
              <a:t>(S)):</a:t>
            </a:r>
          </a:p>
          <a:p>
            <a:r>
              <a:rPr lang="it-IT" sz="1600" dirty="0">
                <a:latin typeface="Courier New" panose="02070309020205020404" pitchFamily="49" charset="0"/>
                <a:cs typeface="Courier New" panose="02070309020205020404" pitchFamily="49" charset="0"/>
              </a:rPr>
              <a:t>      for j in range(</a:t>
            </a:r>
            <a:r>
              <a:rPr lang="it-IT" sz="1600" dirty="0" err="1">
                <a:latin typeface="Courier New" panose="02070309020205020404" pitchFamily="49" charset="0"/>
                <a:cs typeface="Courier New" panose="02070309020205020404" pitchFamily="49" charset="0"/>
              </a:rPr>
              <a:t>len</a:t>
            </a:r>
            <a:r>
              <a:rPr lang="it-IT" sz="1600" dirty="0">
                <a:latin typeface="Courier New" panose="02070309020205020404" pitchFamily="49" charset="0"/>
                <a:cs typeface="Courier New" panose="02070309020205020404" pitchFamily="49" charset="0"/>
              </a:rPr>
              <a:t>(S)-1):</a:t>
            </a:r>
          </a:p>
          <a:p>
            <a:r>
              <a:rPr lang="it-IT" sz="1600" dirty="0">
                <a:latin typeface="Courier New" panose="02070309020205020404" pitchFamily="49" charset="0"/>
                <a:cs typeface="Courier New" panose="02070309020205020404" pitchFamily="49" charset="0"/>
              </a:rPr>
              <a:t>            </a:t>
            </a:r>
            <a:r>
              <a:rPr lang="it-IT" sz="1600" dirty="0" err="1">
                <a:latin typeface="Courier New" panose="02070309020205020404" pitchFamily="49" charset="0"/>
                <a:cs typeface="Courier New" panose="02070309020205020404" pitchFamily="49" charset="0"/>
              </a:rPr>
              <a:t>if</a:t>
            </a:r>
            <a:r>
              <a:rPr lang="it-IT" sz="1600" dirty="0">
                <a:latin typeface="Courier New" panose="02070309020205020404" pitchFamily="49" charset="0"/>
                <a:cs typeface="Courier New" panose="02070309020205020404" pitchFamily="49" charset="0"/>
              </a:rPr>
              <a:t> S[j] &gt; S[j+1]:</a:t>
            </a:r>
          </a:p>
          <a:p>
            <a:r>
              <a:rPr lang="it-IT" sz="1600" dirty="0">
                <a:latin typeface="Courier New" panose="02070309020205020404" pitchFamily="49" charset="0"/>
                <a:cs typeface="Courier New" panose="02070309020205020404" pitchFamily="49" charset="0"/>
              </a:rPr>
              <a:t>                </a:t>
            </a:r>
            <a:r>
              <a:rPr lang="it-IT" sz="1600" dirty="0" err="1">
                <a:latin typeface="Courier New" panose="02070309020205020404" pitchFamily="49" charset="0"/>
                <a:cs typeface="Courier New" panose="02070309020205020404" pitchFamily="49" charset="0"/>
              </a:rPr>
              <a:t>temp</a:t>
            </a:r>
            <a:r>
              <a:rPr lang="it-IT" sz="1600" dirty="0">
                <a:latin typeface="Courier New" panose="02070309020205020404" pitchFamily="49" charset="0"/>
                <a:cs typeface="Courier New" panose="02070309020205020404" pitchFamily="49" charset="0"/>
              </a:rPr>
              <a:t>=S[j]</a:t>
            </a:r>
          </a:p>
          <a:p>
            <a:r>
              <a:rPr lang="it-IT" sz="1600" dirty="0">
                <a:latin typeface="Courier New" panose="02070309020205020404" pitchFamily="49" charset="0"/>
                <a:cs typeface="Courier New" panose="02070309020205020404" pitchFamily="49" charset="0"/>
              </a:rPr>
              <a:t>                S[j]=S[j+1]</a:t>
            </a:r>
          </a:p>
          <a:p>
            <a:r>
              <a:rPr lang="it-IT" sz="1600" dirty="0">
                <a:latin typeface="Courier New" panose="02070309020205020404" pitchFamily="49" charset="0"/>
                <a:cs typeface="Courier New" panose="02070309020205020404" pitchFamily="49" charset="0"/>
              </a:rPr>
              <a:t>                S[j+1]=</a:t>
            </a:r>
            <a:r>
              <a:rPr lang="it-IT" sz="1600" dirty="0" err="1">
                <a:latin typeface="Courier New" panose="02070309020205020404" pitchFamily="49" charset="0"/>
                <a:cs typeface="Courier New" panose="02070309020205020404" pitchFamily="49" charset="0"/>
              </a:rPr>
              <a:t>temp</a:t>
            </a:r>
            <a:r>
              <a:rPr lang="it-IT" sz="1600" dirty="0">
                <a:latin typeface="Courier New" panose="02070309020205020404" pitchFamily="49" charset="0"/>
                <a:cs typeface="Courier New" panose="02070309020205020404" pitchFamily="49" charset="0"/>
              </a:rPr>
              <a:t>       </a:t>
            </a:r>
          </a:p>
          <a:p>
            <a:r>
              <a:rPr lang="it-IT" sz="1600" dirty="0">
                <a:latin typeface="Courier New" panose="02070309020205020404" pitchFamily="49" charset="0"/>
                <a:cs typeface="Courier New" panose="02070309020205020404" pitchFamily="49" charset="0"/>
              </a:rPr>
              <a:t>      </a:t>
            </a:r>
            <a:r>
              <a:rPr lang="it-IT" sz="1600" dirty="0" err="1">
                <a:latin typeface="Courier New" panose="02070309020205020404" pitchFamily="49" charset="0"/>
                <a:cs typeface="Courier New" panose="02070309020205020404" pitchFamily="49" charset="0"/>
              </a:rPr>
              <a:t>print</a:t>
            </a:r>
            <a:r>
              <a:rPr lang="it-IT" sz="1600" dirty="0">
                <a:latin typeface="Courier New" panose="02070309020205020404" pitchFamily="49" charset="0"/>
                <a:cs typeface="Courier New" panose="02070309020205020404" pitchFamily="49" charset="0"/>
              </a:rPr>
              <a:t>("passata ",</a:t>
            </a:r>
            <a:r>
              <a:rPr lang="it-IT" sz="1600" dirty="0" err="1">
                <a:latin typeface="Courier New" panose="02070309020205020404" pitchFamily="49" charset="0"/>
                <a:cs typeface="Courier New" panose="02070309020205020404" pitchFamily="49" charset="0"/>
              </a:rPr>
              <a:t>cont</a:t>
            </a:r>
            <a:r>
              <a:rPr lang="it-IT" sz="1600" dirty="0">
                <a:latin typeface="Courier New" panose="02070309020205020404" pitchFamily="49" charset="0"/>
                <a:cs typeface="Courier New" panose="02070309020205020404" pitchFamily="49" charset="0"/>
              </a:rPr>
              <a:t>, "Elenco-&gt;", S)        </a:t>
            </a:r>
          </a:p>
        </p:txBody>
      </p:sp>
      <p:sp>
        <p:nvSpPr>
          <p:cNvPr id="9" name="CasellaDiTesto 8">
            <a:extLst>
              <a:ext uri="{FF2B5EF4-FFF2-40B4-BE49-F238E27FC236}">
                <a16:creationId xmlns:a16="http://schemas.microsoft.com/office/drawing/2014/main" id="{E5FA11F6-FF02-49BA-9217-324FDD69523C}"/>
              </a:ext>
            </a:extLst>
          </p:cNvPr>
          <p:cNvSpPr txBox="1"/>
          <p:nvPr/>
        </p:nvSpPr>
        <p:spPr>
          <a:xfrm>
            <a:off x="619737" y="6136839"/>
            <a:ext cx="6096698" cy="338554"/>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it-IT" sz="1600" dirty="0" err="1">
                <a:latin typeface="Courier New" panose="02070309020205020404" pitchFamily="49" charset="0"/>
                <a:cs typeface="Courier New" panose="02070309020205020404" pitchFamily="49" charset="0"/>
              </a:rPr>
              <a:t>main</a:t>
            </a:r>
            <a:r>
              <a:rPr lang="it-IT" sz="1600" dirty="0">
                <a:latin typeface="Courier New" panose="02070309020205020404" pitchFamily="49" charset="0"/>
                <a:cs typeface="Courier New" panose="02070309020205020404" pitchFamily="49" charset="0"/>
              </a:rPr>
              <a:t>()</a:t>
            </a:r>
          </a:p>
        </p:txBody>
      </p:sp>
      <p:sp>
        <p:nvSpPr>
          <p:cNvPr id="12" name="Rectangle 4">
            <a:extLst>
              <a:ext uri="{FF2B5EF4-FFF2-40B4-BE49-F238E27FC236}">
                <a16:creationId xmlns:a16="http://schemas.microsoft.com/office/drawing/2014/main" id="{4932741F-171E-4CD6-AD9E-3A0C14A3C281}"/>
              </a:ext>
            </a:extLst>
          </p:cNvPr>
          <p:cNvSpPr txBox="1">
            <a:spLocks noChangeArrowheads="1"/>
          </p:cNvSpPr>
          <p:nvPr/>
        </p:nvSpPr>
        <p:spPr>
          <a:xfrm>
            <a:off x="481668" y="268652"/>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altLang="it-IT" dirty="0" err="1"/>
              <a:t>Bubble</a:t>
            </a:r>
            <a:r>
              <a:rPr lang="it-IT" altLang="it-IT" dirty="0"/>
              <a:t> Sort</a:t>
            </a:r>
          </a:p>
        </p:txBody>
      </p:sp>
      <p:sp>
        <p:nvSpPr>
          <p:cNvPr id="16" name="CasellaDiTesto 15">
            <a:extLst>
              <a:ext uri="{FF2B5EF4-FFF2-40B4-BE49-F238E27FC236}">
                <a16:creationId xmlns:a16="http://schemas.microsoft.com/office/drawing/2014/main" id="{89889CD3-7B10-4FE0-A520-4F2E6D48316A}"/>
              </a:ext>
            </a:extLst>
          </p:cNvPr>
          <p:cNvSpPr txBox="1"/>
          <p:nvPr/>
        </p:nvSpPr>
        <p:spPr>
          <a:xfrm>
            <a:off x="5644736" y="1218922"/>
            <a:ext cx="6255042" cy="36933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it-IT" dirty="0"/>
              <a:t>Se N fosse 5 e l’elenco fosse 1 2 4 5 3 il programma stamperebbe</a:t>
            </a:r>
          </a:p>
        </p:txBody>
      </p:sp>
      <p:sp>
        <p:nvSpPr>
          <p:cNvPr id="18" name="CasellaDiTesto 17">
            <a:extLst>
              <a:ext uri="{FF2B5EF4-FFF2-40B4-BE49-F238E27FC236}">
                <a16:creationId xmlns:a16="http://schemas.microsoft.com/office/drawing/2014/main" id="{D45AD5AC-1AE1-4A02-9E25-725B2E327FD1}"/>
              </a:ext>
            </a:extLst>
          </p:cNvPr>
          <p:cNvSpPr txBox="1"/>
          <p:nvPr/>
        </p:nvSpPr>
        <p:spPr>
          <a:xfrm>
            <a:off x="5678309" y="1724091"/>
            <a:ext cx="5705562" cy="1754326"/>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it-IT" dirty="0"/>
              <a:t>passata  0 Elenco-&gt; [1, 2, 4, 3, 5]</a:t>
            </a:r>
          </a:p>
          <a:p>
            <a:r>
              <a:rPr lang="it-IT" dirty="0"/>
              <a:t>passata  1 Elenco-&gt; [1, 2, 3, 4, 5]</a:t>
            </a:r>
          </a:p>
          <a:p>
            <a:r>
              <a:rPr lang="it-IT" dirty="0"/>
              <a:t>passata  2 Elenco-&gt; [1, 2, 3, 4, 5]</a:t>
            </a:r>
          </a:p>
          <a:p>
            <a:r>
              <a:rPr lang="it-IT" dirty="0"/>
              <a:t>passata  3 Elenco-&gt; [1, 2, 3, 4, 5]</a:t>
            </a:r>
          </a:p>
          <a:p>
            <a:r>
              <a:rPr lang="it-IT" dirty="0"/>
              <a:t>passata  4 Elenco-&gt; [1, 2, 3, 4, 5]</a:t>
            </a:r>
          </a:p>
          <a:p>
            <a:r>
              <a:rPr lang="it-IT" dirty="0"/>
              <a:t>[1, 2, 3, 4, 5]</a:t>
            </a:r>
          </a:p>
        </p:txBody>
      </p:sp>
      <p:sp>
        <p:nvSpPr>
          <p:cNvPr id="19" name="Fumetto: rettangolo con angoli arrotondati 18">
            <a:extLst>
              <a:ext uri="{FF2B5EF4-FFF2-40B4-BE49-F238E27FC236}">
                <a16:creationId xmlns:a16="http://schemas.microsoft.com/office/drawing/2014/main" id="{BDFFE291-7078-4749-BE99-A857F0DA9301}"/>
              </a:ext>
            </a:extLst>
          </p:cNvPr>
          <p:cNvSpPr/>
          <p:nvPr/>
        </p:nvSpPr>
        <p:spPr>
          <a:xfrm>
            <a:off x="8565154" y="3816990"/>
            <a:ext cx="3334624" cy="1702965"/>
          </a:xfrm>
          <a:prstGeom prst="wedgeRoundRectCallout">
            <a:avLst>
              <a:gd name="adj1" fmla="val -42660"/>
              <a:gd name="adj2" fmla="val -14046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Si noti che l’elenco è ordinato già alla seconda passata</a:t>
            </a:r>
          </a:p>
        </p:txBody>
      </p:sp>
      <p:sp>
        <p:nvSpPr>
          <p:cNvPr id="20" name="Rettangolo 19">
            <a:extLst>
              <a:ext uri="{FF2B5EF4-FFF2-40B4-BE49-F238E27FC236}">
                <a16:creationId xmlns:a16="http://schemas.microsoft.com/office/drawing/2014/main" id="{93809AA7-A5B8-4611-A00E-656EB56C3316}"/>
              </a:ext>
            </a:extLst>
          </p:cNvPr>
          <p:cNvSpPr/>
          <p:nvPr/>
        </p:nvSpPr>
        <p:spPr>
          <a:xfrm>
            <a:off x="7969540" y="5040567"/>
            <a:ext cx="3246540" cy="10360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it-IT" dirty="0"/>
              <a:t>Sono possibili ottimizzazioni</a:t>
            </a:r>
          </a:p>
        </p:txBody>
      </p:sp>
    </p:spTree>
    <p:extLst>
      <p:ext uri="{BB962C8B-B14F-4D97-AF65-F5344CB8AC3E}">
        <p14:creationId xmlns:p14="http://schemas.microsoft.com/office/powerpoint/2010/main" val="1969221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19" grpId="0" animBg="1"/>
      <p:bldP spid="20" grpId="0" animBg="1"/>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47FCFFF-6190-4BF7-A50C-9D28A7F237F3}"/>
              </a:ext>
            </a:extLst>
          </p:cNvPr>
          <p:cNvSpPr>
            <a:spLocks noGrp="1"/>
          </p:cNvSpPr>
          <p:nvPr>
            <p:ph type="title"/>
          </p:nvPr>
        </p:nvSpPr>
        <p:spPr/>
        <p:txBody>
          <a:bodyPr/>
          <a:lstStyle/>
          <a:p>
            <a:r>
              <a:rPr lang="it-IT" altLang="it-IT" dirty="0" err="1"/>
              <a:t>Bubble</a:t>
            </a:r>
            <a:r>
              <a:rPr lang="it-IT" altLang="it-IT" dirty="0"/>
              <a:t> Sort – versione 2</a:t>
            </a:r>
            <a:endParaRPr lang="it-IT" dirty="0"/>
          </a:p>
        </p:txBody>
      </p:sp>
      <p:sp>
        <p:nvSpPr>
          <p:cNvPr id="3" name="Segnaposto contenuto 2">
            <a:extLst>
              <a:ext uri="{FF2B5EF4-FFF2-40B4-BE49-F238E27FC236}">
                <a16:creationId xmlns:a16="http://schemas.microsoft.com/office/drawing/2014/main" id="{F36C97A8-979F-4A78-91B4-702560EA705B}"/>
              </a:ext>
            </a:extLst>
          </p:cNvPr>
          <p:cNvSpPr>
            <a:spLocks noGrp="1"/>
          </p:cNvSpPr>
          <p:nvPr>
            <p:ph idx="1"/>
          </p:nvPr>
        </p:nvSpPr>
        <p:spPr>
          <a:xfrm>
            <a:off x="838200" y="1388378"/>
            <a:ext cx="10515600" cy="4788585"/>
          </a:xfrm>
        </p:spPr>
        <p:txBody>
          <a:bodyPr>
            <a:normAutofit/>
          </a:bodyPr>
          <a:lstStyle/>
          <a:p>
            <a:pPr>
              <a:spcBef>
                <a:spcPct val="50000"/>
              </a:spcBef>
            </a:pPr>
            <a:r>
              <a:rPr lang="it-IT" altLang="it-IT" sz="2400" dirty="0"/>
              <a:t>Per rendere più efficiente l’algoritmo si utilizza una variabile booleana </a:t>
            </a:r>
            <a:r>
              <a:rPr lang="it-IT" altLang="it-IT" sz="2400" dirty="0">
                <a:latin typeface="Courier New" panose="02070309020205020404" pitchFamily="49" charset="0"/>
                <a:cs typeface="Courier New" panose="02070309020205020404" pitchFamily="49" charset="0"/>
              </a:rPr>
              <a:t>scambi</a:t>
            </a:r>
            <a:r>
              <a:rPr lang="it-IT" altLang="it-IT" sz="2400" b="1" i="1" dirty="0"/>
              <a:t> </a:t>
            </a:r>
            <a:r>
              <a:rPr lang="it-IT" altLang="it-IT" sz="2400" dirty="0"/>
              <a:t>che segnala se durante una passata sono stati effettuati o meno degli scambi.</a:t>
            </a:r>
          </a:p>
          <a:p>
            <a:pPr>
              <a:spcBef>
                <a:spcPct val="50000"/>
              </a:spcBef>
            </a:pPr>
            <a:r>
              <a:rPr lang="it-IT" altLang="it-IT" sz="2400" dirty="0"/>
              <a:t>Se durante una passata non sono stati effettuati scambi ( e quindi la variabile </a:t>
            </a:r>
            <a:r>
              <a:rPr lang="it-IT" altLang="it-IT" sz="2400" dirty="0">
                <a:latin typeface="Courier New" panose="02070309020205020404" pitchFamily="49" charset="0"/>
                <a:cs typeface="Courier New" panose="02070309020205020404" pitchFamily="49" charset="0"/>
              </a:rPr>
              <a:t>scambi</a:t>
            </a:r>
            <a:r>
              <a:rPr lang="it-IT" altLang="it-IT" sz="2400" dirty="0"/>
              <a:t> è </a:t>
            </a:r>
            <a:r>
              <a:rPr lang="it-IT" altLang="it-IT" sz="2400" dirty="0">
                <a:latin typeface="Courier New" panose="02070309020205020404" pitchFamily="49" charset="0"/>
                <a:cs typeface="Courier New" panose="02070309020205020404" pitchFamily="49" charset="0"/>
              </a:rPr>
              <a:t>False</a:t>
            </a:r>
            <a:r>
              <a:rPr lang="it-IT" altLang="it-IT" sz="2400" dirty="0"/>
              <a:t>) l’array è già ordinato e l’algoritmo termina.</a:t>
            </a:r>
            <a:endParaRPr lang="it-IT" altLang="it-IT" sz="2400" b="1" i="1" dirty="0"/>
          </a:p>
          <a:p>
            <a:endParaRPr lang="it-IT" sz="2400" dirty="0"/>
          </a:p>
        </p:txBody>
      </p:sp>
      <p:sp>
        <p:nvSpPr>
          <p:cNvPr id="4" name="CasellaDiTesto 3">
            <a:extLst>
              <a:ext uri="{FF2B5EF4-FFF2-40B4-BE49-F238E27FC236}">
                <a16:creationId xmlns:a16="http://schemas.microsoft.com/office/drawing/2014/main" id="{331D6AB1-CA40-4A09-BA0C-66DBBB4D0E2F}"/>
              </a:ext>
            </a:extLst>
          </p:cNvPr>
          <p:cNvSpPr txBox="1"/>
          <p:nvPr/>
        </p:nvSpPr>
        <p:spPr>
          <a:xfrm>
            <a:off x="896574" y="3053171"/>
            <a:ext cx="6096698" cy="3293209"/>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sz="1600" dirty="0">
                <a:latin typeface="Courier New" panose="02070309020205020404" pitchFamily="49" charset="0"/>
                <a:cs typeface="Courier New" panose="02070309020205020404" pitchFamily="49" charset="0"/>
              </a:rPr>
              <a:t>def </a:t>
            </a:r>
            <a:r>
              <a:rPr lang="en-US" sz="1600" dirty="0" err="1">
                <a:latin typeface="Courier New" panose="02070309020205020404" pitchFamily="49" charset="0"/>
                <a:cs typeface="Courier New" panose="02070309020205020404" pitchFamily="49" charset="0"/>
              </a:rPr>
              <a:t>bubbleSort</a:t>
            </a:r>
            <a:r>
              <a:rPr lang="en-US" sz="1600" dirty="0">
                <a:latin typeface="Courier New" panose="02070309020205020404" pitchFamily="49" charset="0"/>
                <a:cs typeface="Courier New" panose="02070309020205020404" pitchFamily="49" charset="0"/>
              </a:rPr>
              <a:t>(S):</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len</a:t>
            </a:r>
            <a:r>
              <a:rPr lang="en-US" sz="1600" dirty="0">
                <a:latin typeface="Courier New" panose="02070309020205020404" pitchFamily="49" charset="0"/>
                <a:cs typeface="Courier New" panose="02070309020205020404" pitchFamily="49" charset="0"/>
              </a:rPr>
              <a:t>(S)</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ordinato</a:t>
            </a:r>
            <a:r>
              <a:rPr lang="en-US" sz="1600" dirty="0">
                <a:latin typeface="Courier New" panose="02070309020205020404" pitchFamily="49" charset="0"/>
                <a:cs typeface="Courier New" panose="02070309020205020404" pitchFamily="49" charset="0"/>
              </a:rPr>
              <a:t> = False</a:t>
            </a:r>
          </a:p>
          <a:p>
            <a:r>
              <a:rPr lang="en-US" sz="1600" dirty="0">
                <a:latin typeface="Courier New" panose="02070309020205020404" pitchFamily="49" charset="0"/>
                <a:cs typeface="Courier New" panose="02070309020205020404" pitchFamily="49" charset="0"/>
              </a:rPr>
              <a:t>   while not </a:t>
            </a:r>
            <a:r>
              <a:rPr lang="en-US" sz="1600" dirty="0" err="1">
                <a:latin typeface="Courier New" panose="02070309020205020404" pitchFamily="49" charset="0"/>
                <a:cs typeface="Courier New" panose="02070309020205020404" pitchFamily="49" charset="0"/>
              </a:rPr>
              <a:t>ordinato</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ordinato</a:t>
            </a:r>
            <a:r>
              <a:rPr lang="en-US" sz="1600" dirty="0">
                <a:latin typeface="Courier New" panose="02070309020205020404" pitchFamily="49" charset="0"/>
                <a:cs typeface="Courier New" panose="02070309020205020404" pitchFamily="49" charset="0"/>
              </a:rPr>
              <a:t> </a:t>
            </a:r>
            <a:r>
              <a:rPr lang="en-US" sz="1600">
                <a:latin typeface="Courier New" panose="02070309020205020404" pitchFamily="49" charset="0"/>
                <a:cs typeface="Courier New" panose="02070309020205020404" pitchFamily="49" charset="0"/>
              </a:rPr>
              <a:t>= True</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for j in range(i-1):</a:t>
            </a:r>
          </a:p>
          <a:p>
            <a:r>
              <a:rPr lang="en-US" sz="1600" dirty="0">
                <a:latin typeface="Courier New" panose="02070309020205020404" pitchFamily="49" charset="0"/>
                <a:cs typeface="Courier New" panose="02070309020205020404" pitchFamily="49" charset="0"/>
              </a:rPr>
              <a:t>         if S[j] &gt; S[j+1]:</a:t>
            </a:r>
          </a:p>
          <a:p>
            <a:r>
              <a:rPr lang="en-US" sz="1600" dirty="0">
                <a:latin typeface="Courier New" panose="02070309020205020404" pitchFamily="49" charset="0"/>
                <a:cs typeface="Courier New" panose="02070309020205020404" pitchFamily="49" charset="0"/>
              </a:rPr>
              <a:t>                temp=S[j]</a:t>
            </a:r>
          </a:p>
          <a:p>
            <a:r>
              <a:rPr lang="en-US" sz="1600" dirty="0">
                <a:latin typeface="Courier New" panose="02070309020205020404" pitchFamily="49" charset="0"/>
                <a:cs typeface="Courier New" panose="02070309020205020404" pitchFamily="49" charset="0"/>
              </a:rPr>
              <a:t>                S[j]=S[j+1]</a:t>
            </a:r>
          </a:p>
          <a:p>
            <a:r>
              <a:rPr lang="en-US" sz="1600" dirty="0">
                <a:latin typeface="Courier New" panose="02070309020205020404" pitchFamily="49" charset="0"/>
                <a:cs typeface="Courier New" panose="02070309020205020404" pitchFamily="49" charset="0"/>
              </a:rPr>
              <a:t>                S[j+1]=temp       </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ordinato</a:t>
            </a:r>
            <a:r>
              <a:rPr lang="en-US" sz="1600" dirty="0">
                <a:latin typeface="Courier New" panose="02070309020205020404" pitchFamily="49" charset="0"/>
                <a:cs typeface="Courier New" panose="02070309020205020404" pitchFamily="49" charset="0"/>
              </a:rPr>
              <a:t> = False;</a:t>
            </a:r>
          </a:p>
          <a:p>
            <a:r>
              <a:rPr lang="en-US" sz="1600" dirty="0">
                <a:latin typeface="Courier New" panose="02070309020205020404" pitchFamily="49" charset="0"/>
                <a:cs typeface="Courier New" panose="02070309020205020404" pitchFamily="49" charset="0"/>
              </a:rPr>
              <a:t>      print("</a:t>
            </a:r>
            <a:r>
              <a:rPr lang="en-US" sz="1600" dirty="0" err="1">
                <a:latin typeface="Courier New" panose="02070309020205020404" pitchFamily="49" charset="0"/>
                <a:cs typeface="Courier New" panose="02070309020205020404" pitchFamily="49" charset="0"/>
              </a:rPr>
              <a:t>Elenco</a:t>
            </a:r>
            <a:r>
              <a:rPr lang="en-US" sz="1600" dirty="0">
                <a:latin typeface="Courier New" panose="02070309020205020404" pitchFamily="49" charset="0"/>
                <a:cs typeface="Courier New" panose="02070309020205020404" pitchFamily="49" charset="0"/>
              </a:rPr>
              <a:t>-&gt;", S)        </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-=1</a:t>
            </a:r>
            <a:r>
              <a:rPr lang="it-IT" sz="1600" dirty="0">
                <a:latin typeface="Courier New" panose="02070309020205020404" pitchFamily="49" charset="0"/>
                <a:cs typeface="Courier New" panose="02070309020205020404" pitchFamily="49" charset="0"/>
              </a:rPr>
              <a:t>        </a:t>
            </a:r>
          </a:p>
        </p:txBody>
      </p:sp>
      <p:sp>
        <p:nvSpPr>
          <p:cNvPr id="7" name="CasellaDiTesto 6">
            <a:extLst>
              <a:ext uri="{FF2B5EF4-FFF2-40B4-BE49-F238E27FC236}">
                <a16:creationId xmlns:a16="http://schemas.microsoft.com/office/drawing/2014/main" id="{FCD96861-32E5-43CB-A999-A96CAC55B09F}"/>
              </a:ext>
            </a:extLst>
          </p:cNvPr>
          <p:cNvSpPr txBox="1"/>
          <p:nvPr/>
        </p:nvSpPr>
        <p:spPr>
          <a:xfrm>
            <a:off x="4533195" y="3148390"/>
            <a:ext cx="6255042" cy="36933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it-IT" dirty="0"/>
              <a:t>Se N fosse 5 e l’elenco fosse 1 2 4 5 3 il programma stamperebbe</a:t>
            </a:r>
          </a:p>
        </p:txBody>
      </p:sp>
      <p:sp>
        <p:nvSpPr>
          <p:cNvPr id="8" name="CasellaDiTesto 7">
            <a:extLst>
              <a:ext uri="{FF2B5EF4-FFF2-40B4-BE49-F238E27FC236}">
                <a16:creationId xmlns:a16="http://schemas.microsoft.com/office/drawing/2014/main" id="{6D02BB42-D4F3-454B-87AB-E47BDE103E2C}"/>
              </a:ext>
            </a:extLst>
          </p:cNvPr>
          <p:cNvSpPr txBox="1"/>
          <p:nvPr/>
        </p:nvSpPr>
        <p:spPr>
          <a:xfrm>
            <a:off x="4566768" y="3653559"/>
            <a:ext cx="5705562" cy="1200329"/>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s-ES" dirty="0"/>
              <a:t>Elenco-&gt; [1, 2, 4, 3, 5]</a:t>
            </a:r>
          </a:p>
          <a:p>
            <a:r>
              <a:rPr lang="es-ES" dirty="0"/>
              <a:t>Elenco-&gt; [1, 2, 3, 4, 5]</a:t>
            </a:r>
          </a:p>
          <a:p>
            <a:r>
              <a:rPr lang="es-ES" dirty="0"/>
              <a:t>Elenco-&gt; [1, 2, 3, 4, 5]</a:t>
            </a:r>
          </a:p>
          <a:p>
            <a:r>
              <a:rPr lang="es-ES" dirty="0"/>
              <a:t>[1, 2, 3, 4, 5]</a:t>
            </a:r>
            <a:endParaRPr lang="it-IT" dirty="0"/>
          </a:p>
        </p:txBody>
      </p:sp>
      <p:sp>
        <p:nvSpPr>
          <p:cNvPr id="9" name="Fumetto: rettangolo con angoli arrotondati 8">
            <a:extLst>
              <a:ext uri="{FF2B5EF4-FFF2-40B4-BE49-F238E27FC236}">
                <a16:creationId xmlns:a16="http://schemas.microsoft.com/office/drawing/2014/main" id="{82A70CD2-C1C9-4B2F-AB34-EE87B6DC65B8}"/>
              </a:ext>
            </a:extLst>
          </p:cNvPr>
          <p:cNvSpPr/>
          <p:nvPr/>
        </p:nvSpPr>
        <p:spPr>
          <a:xfrm>
            <a:off x="7755616" y="3612942"/>
            <a:ext cx="3288490" cy="928034"/>
          </a:xfrm>
          <a:prstGeom prst="wedgeRoundRectCallout">
            <a:avLst>
              <a:gd name="adj1" fmla="val -68824"/>
              <a:gd name="adj2" fmla="val -2395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Alla terza passata non avvengono scambi, </a:t>
            </a:r>
          </a:p>
          <a:p>
            <a:pPr algn="ctr"/>
            <a:r>
              <a:rPr lang="it-IT" dirty="0"/>
              <a:t>l’algoritmo termina</a:t>
            </a:r>
          </a:p>
        </p:txBody>
      </p:sp>
      <p:sp>
        <p:nvSpPr>
          <p:cNvPr id="11" name="Fumetto: rettangolo con angoli arrotondati 10">
            <a:extLst>
              <a:ext uri="{FF2B5EF4-FFF2-40B4-BE49-F238E27FC236}">
                <a16:creationId xmlns:a16="http://schemas.microsoft.com/office/drawing/2014/main" id="{D8EFA160-36A3-4F4F-B9B1-EEDCE972A936}"/>
              </a:ext>
            </a:extLst>
          </p:cNvPr>
          <p:cNvSpPr/>
          <p:nvPr/>
        </p:nvSpPr>
        <p:spPr>
          <a:xfrm>
            <a:off x="6016471" y="4540975"/>
            <a:ext cx="3288490" cy="928034"/>
          </a:xfrm>
          <a:prstGeom prst="wedgeRoundRectCallout">
            <a:avLst>
              <a:gd name="adj1" fmla="val -93310"/>
              <a:gd name="adj2" fmla="val 13535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Ogni passata termina prima delle precedenti</a:t>
            </a:r>
          </a:p>
        </p:txBody>
      </p:sp>
      <p:sp>
        <p:nvSpPr>
          <p:cNvPr id="10" name="Rettangolo 9">
            <a:extLst>
              <a:ext uri="{FF2B5EF4-FFF2-40B4-BE49-F238E27FC236}">
                <a16:creationId xmlns:a16="http://schemas.microsoft.com/office/drawing/2014/main" id="{F61B0AE0-5F97-4154-AE43-276FB0F3E803}"/>
              </a:ext>
            </a:extLst>
          </p:cNvPr>
          <p:cNvSpPr/>
          <p:nvPr/>
        </p:nvSpPr>
        <p:spPr>
          <a:xfrm>
            <a:off x="7397413" y="5318076"/>
            <a:ext cx="4440071" cy="14148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it-IT" dirty="0"/>
              <a:t>Esercizio: Ottimizzare ulteriormente l’algoritmo in modo tale che ogni passata termini alla posizione dove è avvenuto l’ultimo scambio nella passata precedente</a:t>
            </a:r>
          </a:p>
        </p:txBody>
      </p:sp>
    </p:spTree>
    <p:extLst>
      <p:ext uri="{BB962C8B-B14F-4D97-AF65-F5344CB8AC3E}">
        <p14:creationId xmlns:p14="http://schemas.microsoft.com/office/powerpoint/2010/main" val="2414863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1" grpId="0" animBg="1"/>
      <p:bldP spid="10" grpId="0" animBg="1"/>
    </p:bldLst>
  </p:timing>
</p:sld>
</file>

<file path=ppt/slides/slide1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6F1F2C8-798B-4CCE-A851-94AFAF350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8FB71A45-8C89-4D5E-ADDF-5FBED0FFCFB7}"/>
              </a:ext>
            </a:extLst>
          </p:cNvPr>
          <p:cNvSpPr>
            <a:spLocks noGrp="1"/>
          </p:cNvSpPr>
          <p:nvPr>
            <p:ph type="ctrTitle"/>
          </p:nvPr>
        </p:nvSpPr>
        <p:spPr>
          <a:xfrm>
            <a:off x="970908" y="1220919"/>
            <a:ext cx="5425781" cy="2387600"/>
          </a:xfrm>
        </p:spPr>
        <p:txBody>
          <a:bodyPr>
            <a:normAutofit/>
          </a:bodyPr>
          <a:lstStyle/>
          <a:p>
            <a:pPr algn="l"/>
            <a:r>
              <a:rPr lang="it-IT"/>
              <a:t>Programmazione in Python</a:t>
            </a:r>
          </a:p>
        </p:txBody>
      </p:sp>
      <p:sp>
        <p:nvSpPr>
          <p:cNvPr id="10" name="Freeform: Shape 9">
            <a:extLst>
              <a:ext uri="{FF2B5EF4-FFF2-40B4-BE49-F238E27FC236}">
                <a16:creationId xmlns:a16="http://schemas.microsoft.com/office/drawing/2014/main" id="{755E9CD0-04B0-4A3C-B291-AD913379C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1DD8BF3B-6066-418C-8D1A-75C5E396F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Block Arc 13">
            <a:extLst>
              <a:ext uri="{FF2B5EF4-FFF2-40B4-BE49-F238E27FC236}">
                <a16:creationId xmlns:a16="http://schemas.microsoft.com/office/drawing/2014/main" id="{80BC66F9-7A74-4286-AD22-1174052CC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02394"/>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D8142CC3-2B5C-48E6-9DF0-6C8ACBA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7B2D303B-3DD0-4319-9EAD-361847FEC7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46A89C79-8EF3-4AF9-B3D9-59A883F41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EFE5CE34-4543-42E5-B82C-1F3D12422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72AF41FE-63D7-4695-81D2-66D2510E4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Sottotitolo 2">
            <a:extLst>
              <a:ext uri="{FF2B5EF4-FFF2-40B4-BE49-F238E27FC236}">
                <a16:creationId xmlns:a16="http://schemas.microsoft.com/office/drawing/2014/main" id="{99D09E6D-A382-4513-A2BC-CDCF333A1305}"/>
              </a:ext>
            </a:extLst>
          </p:cNvPr>
          <p:cNvSpPr>
            <a:spLocks noGrp="1"/>
          </p:cNvSpPr>
          <p:nvPr>
            <p:ph type="subTitle" idx="1"/>
          </p:nvPr>
        </p:nvSpPr>
        <p:spPr>
          <a:xfrm>
            <a:off x="970908" y="3700594"/>
            <a:ext cx="5425781" cy="1655762"/>
          </a:xfrm>
        </p:spPr>
        <p:txBody>
          <a:bodyPr>
            <a:normAutofit/>
          </a:bodyPr>
          <a:lstStyle/>
          <a:p>
            <a:pPr algn="l"/>
            <a:r>
              <a:rPr lang="it-IT" dirty="0"/>
              <a:t>Lezione 13</a:t>
            </a:r>
          </a:p>
        </p:txBody>
      </p:sp>
    </p:spTree>
    <p:extLst>
      <p:ext uri="{BB962C8B-B14F-4D97-AF65-F5344CB8AC3E}">
        <p14:creationId xmlns:p14="http://schemas.microsoft.com/office/powerpoint/2010/main" val="92078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2AA50F-8E99-4051-B668-05B8C44480DB}"/>
              </a:ext>
            </a:extLst>
          </p:cNvPr>
          <p:cNvSpPr>
            <a:spLocks noGrp="1"/>
          </p:cNvSpPr>
          <p:nvPr>
            <p:ph type="title"/>
          </p:nvPr>
        </p:nvSpPr>
        <p:spPr/>
        <p:txBody>
          <a:bodyPr/>
          <a:lstStyle/>
          <a:p>
            <a:r>
              <a:rPr lang="it-IT" dirty="0"/>
              <a:t>Ripassiamo</a:t>
            </a:r>
          </a:p>
        </p:txBody>
      </p:sp>
      <p:sp>
        <p:nvSpPr>
          <p:cNvPr id="3" name="Segnaposto contenuto 2">
            <a:extLst>
              <a:ext uri="{FF2B5EF4-FFF2-40B4-BE49-F238E27FC236}">
                <a16:creationId xmlns:a16="http://schemas.microsoft.com/office/drawing/2014/main" id="{39010883-E40D-4DE8-BF00-9FD85DB846EE}"/>
              </a:ext>
            </a:extLst>
          </p:cNvPr>
          <p:cNvSpPr>
            <a:spLocks noGrp="1"/>
          </p:cNvSpPr>
          <p:nvPr>
            <p:ph idx="1"/>
          </p:nvPr>
        </p:nvSpPr>
        <p:spPr>
          <a:xfrm>
            <a:off x="838200" y="1400961"/>
            <a:ext cx="10515600" cy="4776002"/>
          </a:xfrm>
        </p:spPr>
        <p:txBody>
          <a:bodyPr>
            <a:normAutofit/>
          </a:bodyPr>
          <a:lstStyle/>
          <a:p>
            <a:pPr marL="0" indent="0">
              <a:lnSpc>
                <a:spcPct val="100000"/>
              </a:lnSpc>
              <a:spcBef>
                <a:spcPts val="0"/>
              </a:spcBef>
              <a:buNone/>
            </a:pPr>
            <a:endParaRPr lang="it-IT" sz="1800" dirty="0">
              <a:latin typeface="Courier New" panose="02070309020205020404" pitchFamily="49" charset="0"/>
              <a:cs typeface="Courier New" panose="02070309020205020404" pitchFamily="49" charset="0"/>
            </a:endParaRPr>
          </a:p>
          <a:p>
            <a:pPr marL="0" indent="0">
              <a:lnSpc>
                <a:spcPct val="100000"/>
              </a:lnSpc>
              <a:spcBef>
                <a:spcPts val="0"/>
              </a:spcBef>
              <a:buNone/>
            </a:pPr>
            <a:endParaRPr lang="it-IT" sz="1800" dirty="0">
              <a:latin typeface="Courier New" panose="02070309020205020404" pitchFamily="49" charset="0"/>
              <a:cs typeface="Courier New" panose="02070309020205020404" pitchFamily="49" charset="0"/>
            </a:endParaRPr>
          </a:p>
        </p:txBody>
      </p:sp>
      <p:sp>
        <p:nvSpPr>
          <p:cNvPr id="4" name="CasellaDiTesto 3">
            <a:extLst>
              <a:ext uri="{FF2B5EF4-FFF2-40B4-BE49-F238E27FC236}">
                <a16:creationId xmlns:a16="http://schemas.microsoft.com/office/drawing/2014/main" id="{B4F81F35-EFA6-49D2-A665-E66B30142CC1}"/>
              </a:ext>
            </a:extLst>
          </p:cNvPr>
          <p:cNvSpPr txBox="1"/>
          <p:nvPr/>
        </p:nvSpPr>
        <p:spPr>
          <a:xfrm>
            <a:off x="2399250" y="1607742"/>
            <a:ext cx="8271546" cy="313932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marL="0" indent="0">
              <a:lnSpc>
                <a:spcPct val="100000"/>
              </a:lnSpc>
              <a:spcBef>
                <a:spcPts val="0"/>
              </a:spcBef>
              <a:buNone/>
            </a:pPr>
            <a:endParaRPr lang="it-IT"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it-IT" dirty="0">
                <a:latin typeface="Courier New" panose="02070309020205020404" pitchFamily="49" charset="0"/>
                <a:cs typeface="Courier New" panose="02070309020205020404" pitchFamily="49" charset="0"/>
              </a:rPr>
              <a:t>##</a:t>
            </a:r>
            <a:endParaRPr lang="it-IT" sz="1800"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it-IT" sz="1800" dirty="0">
                <a:latin typeface="Courier New" panose="02070309020205020404" pitchFamily="49" charset="0"/>
                <a:cs typeface="Courier New" panose="02070309020205020404" pitchFamily="49" charset="0"/>
              </a:rPr>
              <a:t># questo programma calcola l'area di un </a:t>
            </a:r>
          </a:p>
          <a:p>
            <a:pPr marL="0" indent="0">
              <a:lnSpc>
                <a:spcPct val="100000"/>
              </a:lnSpc>
              <a:spcBef>
                <a:spcPts val="0"/>
              </a:spcBef>
              <a:buNone/>
            </a:pPr>
            <a:r>
              <a:rPr lang="it-IT" sz="1800" dirty="0">
                <a:latin typeface="Courier New" panose="02070309020205020404" pitchFamily="49" charset="0"/>
                <a:cs typeface="Courier New" panose="02070309020205020404" pitchFamily="49" charset="0"/>
              </a:rPr>
              <a:t># triangolo avente base e altezza fissate</a:t>
            </a:r>
          </a:p>
          <a:p>
            <a:pPr marL="0" indent="0">
              <a:lnSpc>
                <a:spcPct val="100000"/>
              </a:lnSpc>
              <a:spcBef>
                <a:spcPts val="0"/>
              </a:spcBef>
              <a:buNone/>
            </a:pPr>
            <a:endParaRPr lang="it-IT" sz="1800" dirty="0">
              <a:latin typeface="Courier New" panose="02070309020205020404" pitchFamily="49" charset="0"/>
              <a:cs typeface="Courier New" panose="02070309020205020404" pitchFamily="49" charset="0"/>
            </a:endParaRPr>
          </a:p>
          <a:p>
            <a:pPr marL="0" indent="0">
              <a:lnSpc>
                <a:spcPct val="100000"/>
              </a:lnSpc>
              <a:spcBef>
                <a:spcPts val="0"/>
              </a:spcBef>
              <a:buNone/>
            </a:pPr>
            <a:endParaRPr lang="it-IT" sz="1800"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it-IT" sz="1800" dirty="0">
                <a:latin typeface="Courier New" panose="02070309020205020404" pitchFamily="49" charset="0"/>
                <a:cs typeface="Courier New" panose="02070309020205020404" pitchFamily="49" charset="0"/>
              </a:rPr>
              <a:t>base=3</a:t>
            </a:r>
          </a:p>
          <a:p>
            <a:pPr marL="0" indent="0">
              <a:lnSpc>
                <a:spcPct val="100000"/>
              </a:lnSpc>
              <a:spcBef>
                <a:spcPts val="0"/>
              </a:spcBef>
              <a:buNone/>
            </a:pPr>
            <a:r>
              <a:rPr lang="it-IT" sz="1800" dirty="0">
                <a:latin typeface="Courier New" panose="02070309020205020404" pitchFamily="49" charset="0"/>
                <a:cs typeface="Courier New" panose="02070309020205020404" pitchFamily="49" charset="0"/>
              </a:rPr>
              <a:t>altezza=4</a:t>
            </a:r>
          </a:p>
          <a:p>
            <a:r>
              <a:rPr lang="it-IT" sz="1800" dirty="0" err="1">
                <a:latin typeface="Courier New" panose="02070309020205020404" pitchFamily="49" charset="0"/>
                <a:cs typeface="Courier New" panose="02070309020205020404" pitchFamily="49" charset="0"/>
              </a:rPr>
              <a:t>print</a:t>
            </a:r>
            <a:r>
              <a:rPr lang="it-IT" sz="1800" dirty="0">
                <a:latin typeface="Courier New" panose="02070309020205020404" pitchFamily="49" charset="0"/>
                <a:cs typeface="Courier New" panose="02070309020205020404" pitchFamily="49" charset="0"/>
              </a:rPr>
              <a:t>("l'area </a:t>
            </a:r>
            <a:r>
              <a:rPr lang="it-IT" sz="1800" dirty="0" err="1">
                <a:latin typeface="Courier New" panose="02070309020205020404" pitchFamily="49" charset="0"/>
                <a:cs typeface="Courier New" panose="02070309020205020404" pitchFamily="49" charset="0"/>
              </a:rPr>
              <a:t>è",base</a:t>
            </a:r>
            <a:r>
              <a:rPr lang="it-IT" sz="1800" dirty="0">
                <a:latin typeface="Courier New" panose="02070309020205020404" pitchFamily="49" charset="0"/>
                <a:cs typeface="Courier New" panose="02070309020205020404" pitchFamily="49" charset="0"/>
              </a:rPr>
              <a:t>*altezza/</a:t>
            </a:r>
            <a:r>
              <a:rPr lang="it-IT" dirty="0">
                <a:latin typeface="Courier New" panose="02070309020205020404" pitchFamily="49" charset="0"/>
                <a:cs typeface="Courier New" panose="02070309020205020404" pitchFamily="49" charset="0"/>
              </a:rPr>
              <a:t>2) # calcolo e stampo l’area</a:t>
            </a:r>
          </a:p>
          <a:p>
            <a:pPr marL="0" indent="0">
              <a:lnSpc>
                <a:spcPct val="100000"/>
              </a:lnSpc>
              <a:spcBef>
                <a:spcPts val="0"/>
              </a:spcBef>
              <a:buNone/>
            </a:pPr>
            <a:endParaRPr lang="it-IT" sz="1800" dirty="0">
              <a:latin typeface="Courier New" panose="02070309020205020404" pitchFamily="49" charset="0"/>
              <a:cs typeface="Courier New" panose="02070309020205020404" pitchFamily="49" charset="0"/>
            </a:endParaRPr>
          </a:p>
          <a:p>
            <a:endParaRPr lang="it-IT" dirty="0"/>
          </a:p>
        </p:txBody>
      </p:sp>
      <p:sp>
        <p:nvSpPr>
          <p:cNvPr id="5" name="CasellaDiTesto 4">
            <a:extLst>
              <a:ext uri="{FF2B5EF4-FFF2-40B4-BE49-F238E27FC236}">
                <a16:creationId xmlns:a16="http://schemas.microsoft.com/office/drawing/2014/main" id="{6D8361AB-6090-4AC1-9E4A-1C2A531D7B82}"/>
              </a:ext>
            </a:extLst>
          </p:cNvPr>
          <p:cNvSpPr txBox="1"/>
          <p:nvPr/>
        </p:nvSpPr>
        <p:spPr>
          <a:xfrm>
            <a:off x="746620" y="1665106"/>
            <a:ext cx="1489046" cy="369332"/>
          </a:xfrm>
          <a:prstGeom prst="rect">
            <a:avLst/>
          </a:prstGeom>
          <a:noFill/>
        </p:spPr>
        <p:txBody>
          <a:bodyPr wrap="square" rtlCol="0">
            <a:spAutoFit/>
          </a:bodyPr>
          <a:lstStyle/>
          <a:p>
            <a:r>
              <a:rPr lang="it-IT" dirty="0"/>
              <a:t>File area.py</a:t>
            </a:r>
          </a:p>
        </p:txBody>
      </p:sp>
      <p:sp>
        <p:nvSpPr>
          <p:cNvPr id="6" name="Fumetto: rettangolo con angoli arrotondati 5">
            <a:extLst>
              <a:ext uri="{FF2B5EF4-FFF2-40B4-BE49-F238E27FC236}">
                <a16:creationId xmlns:a16="http://schemas.microsoft.com/office/drawing/2014/main" id="{AA05FFBF-3324-4973-9379-4BEBD8B5854C}"/>
              </a:ext>
            </a:extLst>
          </p:cNvPr>
          <p:cNvSpPr/>
          <p:nvPr/>
        </p:nvSpPr>
        <p:spPr>
          <a:xfrm>
            <a:off x="7810150" y="838899"/>
            <a:ext cx="3292679" cy="1098958"/>
          </a:xfrm>
          <a:prstGeom prst="wedgeRoundRectCallout">
            <a:avLst>
              <a:gd name="adj1" fmla="val -55068"/>
              <a:gd name="adj2" fmla="val 7891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dirty="0"/>
              <a:t>commento utilizzato per documentare il programma </a:t>
            </a:r>
          </a:p>
        </p:txBody>
      </p:sp>
      <p:sp>
        <p:nvSpPr>
          <p:cNvPr id="7" name="Fumetto: rettangolo con angoli arrotondati 6">
            <a:extLst>
              <a:ext uri="{FF2B5EF4-FFF2-40B4-BE49-F238E27FC236}">
                <a16:creationId xmlns:a16="http://schemas.microsoft.com/office/drawing/2014/main" id="{ECEB7002-107A-4960-8A40-678D56B8C19E}"/>
              </a:ext>
            </a:extLst>
          </p:cNvPr>
          <p:cNvSpPr/>
          <p:nvPr/>
        </p:nvSpPr>
        <p:spPr>
          <a:xfrm>
            <a:off x="503340" y="3375958"/>
            <a:ext cx="1665214" cy="1077985"/>
          </a:xfrm>
          <a:prstGeom prst="wedgeRoundRectCallout">
            <a:avLst>
              <a:gd name="adj1" fmla="val 81429"/>
              <a:gd name="adj2" fmla="val -3166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Inizializzazione delle variabili base e altezza</a:t>
            </a:r>
          </a:p>
        </p:txBody>
      </p:sp>
      <p:sp>
        <p:nvSpPr>
          <p:cNvPr id="9" name="Fumetto: rettangolo con angoli arrotondati 8">
            <a:extLst>
              <a:ext uri="{FF2B5EF4-FFF2-40B4-BE49-F238E27FC236}">
                <a16:creationId xmlns:a16="http://schemas.microsoft.com/office/drawing/2014/main" id="{222EDEB1-BDD2-4C5A-9059-FAF0280C265F}"/>
              </a:ext>
            </a:extLst>
          </p:cNvPr>
          <p:cNvSpPr/>
          <p:nvPr/>
        </p:nvSpPr>
        <p:spPr>
          <a:xfrm>
            <a:off x="1745262" y="5269269"/>
            <a:ext cx="3363634" cy="524963"/>
          </a:xfrm>
          <a:prstGeom prst="wedgeRoundRectCallout">
            <a:avLst>
              <a:gd name="adj1" fmla="val -13290"/>
              <a:gd name="adj2" fmla="val -26909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Funzione che si occupa della stampa</a:t>
            </a:r>
          </a:p>
        </p:txBody>
      </p:sp>
      <p:sp>
        <p:nvSpPr>
          <p:cNvPr id="11" name="Fumetto: rettangolo con angoli arrotondati 10">
            <a:extLst>
              <a:ext uri="{FF2B5EF4-FFF2-40B4-BE49-F238E27FC236}">
                <a16:creationId xmlns:a16="http://schemas.microsoft.com/office/drawing/2014/main" id="{3EB1B72E-D870-44AB-87F1-B6947ECD18C2}"/>
              </a:ext>
            </a:extLst>
          </p:cNvPr>
          <p:cNvSpPr/>
          <p:nvPr/>
        </p:nvSpPr>
        <p:spPr>
          <a:xfrm>
            <a:off x="7810150" y="4941116"/>
            <a:ext cx="3013745" cy="1077985"/>
          </a:xfrm>
          <a:prstGeom prst="wedgeRoundRectCallout">
            <a:avLst>
              <a:gd name="adj1" fmla="val -111836"/>
              <a:gd name="adj2" fmla="val -11687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Espressione che calcola l’area come numero con la virgola</a:t>
            </a:r>
          </a:p>
        </p:txBody>
      </p:sp>
      <p:sp>
        <p:nvSpPr>
          <p:cNvPr id="13" name="CasellaDiTesto 12">
            <a:extLst>
              <a:ext uri="{FF2B5EF4-FFF2-40B4-BE49-F238E27FC236}">
                <a16:creationId xmlns:a16="http://schemas.microsoft.com/office/drawing/2014/main" id="{E90D67EE-0C7C-41D4-9392-5A2C25BD4410}"/>
              </a:ext>
            </a:extLst>
          </p:cNvPr>
          <p:cNvSpPr txBox="1"/>
          <p:nvPr/>
        </p:nvSpPr>
        <p:spPr>
          <a:xfrm>
            <a:off x="7983524" y="2884371"/>
            <a:ext cx="2456577"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it-IT" dirty="0">
                <a:latin typeface="Courier New" panose="02070309020205020404" pitchFamily="49" charset="0"/>
                <a:cs typeface="Courier New" panose="02070309020205020404" pitchFamily="49" charset="0"/>
              </a:rPr>
              <a:t>L’area è 6.0</a:t>
            </a:r>
          </a:p>
        </p:txBody>
      </p:sp>
      <p:sp>
        <p:nvSpPr>
          <p:cNvPr id="15" name="Fumetto: rettangolo con angoli arrotondati 14">
            <a:extLst>
              <a:ext uri="{FF2B5EF4-FFF2-40B4-BE49-F238E27FC236}">
                <a16:creationId xmlns:a16="http://schemas.microsoft.com/office/drawing/2014/main" id="{1AFAF31B-A9B9-4BD2-9E35-952943B6D785}"/>
              </a:ext>
            </a:extLst>
          </p:cNvPr>
          <p:cNvSpPr/>
          <p:nvPr/>
        </p:nvSpPr>
        <p:spPr>
          <a:xfrm>
            <a:off x="9087724" y="3419632"/>
            <a:ext cx="2782699" cy="369332"/>
          </a:xfrm>
          <a:prstGeom prst="wedgeRoundRectCallout">
            <a:avLst>
              <a:gd name="adj1" fmla="val -89631"/>
              <a:gd name="adj2" fmla="val 7414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u="sng" dirty="0"/>
              <a:t>Commento di fine riga</a:t>
            </a:r>
          </a:p>
        </p:txBody>
      </p:sp>
    </p:spTree>
    <p:extLst>
      <p:ext uri="{BB962C8B-B14F-4D97-AF65-F5344CB8AC3E}">
        <p14:creationId xmlns:p14="http://schemas.microsoft.com/office/powerpoint/2010/main" val="3539243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1" grpId="0" animBg="1"/>
      <p:bldP spid="13" grpId="0" animBg="1"/>
      <p:bldP spid="15" grpId="0" animBg="1"/>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867A9F-1D0E-40DC-B606-E7351749FF31}"/>
              </a:ext>
            </a:extLst>
          </p:cNvPr>
          <p:cNvSpPr>
            <a:spLocks noGrp="1"/>
          </p:cNvSpPr>
          <p:nvPr>
            <p:ph type="title"/>
          </p:nvPr>
        </p:nvSpPr>
        <p:spPr/>
        <p:txBody>
          <a:bodyPr/>
          <a:lstStyle/>
          <a:p>
            <a:r>
              <a:rPr lang="it-IT" dirty="0" err="1"/>
              <a:t>Selection</a:t>
            </a:r>
            <a:r>
              <a:rPr lang="it-IT" dirty="0"/>
              <a:t> Sort</a:t>
            </a:r>
          </a:p>
        </p:txBody>
      </p:sp>
      <p:sp>
        <p:nvSpPr>
          <p:cNvPr id="3" name="Segnaposto contenuto 2">
            <a:extLst>
              <a:ext uri="{FF2B5EF4-FFF2-40B4-BE49-F238E27FC236}">
                <a16:creationId xmlns:a16="http://schemas.microsoft.com/office/drawing/2014/main" id="{7227F8FA-B87A-4267-8C9E-1EF7444B232B}"/>
              </a:ext>
            </a:extLst>
          </p:cNvPr>
          <p:cNvSpPr>
            <a:spLocks noGrp="1"/>
          </p:cNvSpPr>
          <p:nvPr>
            <p:ph idx="1"/>
          </p:nvPr>
        </p:nvSpPr>
        <p:spPr/>
        <p:txBody>
          <a:bodyPr/>
          <a:lstStyle/>
          <a:p>
            <a:r>
              <a:rPr lang="it-IT" dirty="0"/>
              <a:t>Si cerca il minimo dell'array; si scambia l’elemento minimo con il primo elemento dell’array; poi si cerca il minimo nell’array a partire dal secondo elemento fino alla fine, e lo si scambia con l’elemento al secondo posto, e così via</a:t>
            </a:r>
          </a:p>
          <a:p>
            <a:r>
              <a:rPr lang="it-IT" dirty="0"/>
              <a:t>Il costo non dipende da come è l'input ma dalla dimensione dell'array</a:t>
            </a:r>
          </a:p>
          <a:p>
            <a:pPr lvl="1"/>
            <a:r>
              <a:rPr lang="it-IT" dirty="0"/>
              <a:t>Su array ordinati o disordinati non cambia quasi niente.</a:t>
            </a:r>
          </a:p>
          <a:p>
            <a:r>
              <a:rPr lang="it-IT" dirty="0"/>
              <a:t>Utile per ordinare oggetti grandi poiché ogni oggetto viene spostato al più una volta.</a:t>
            </a:r>
          </a:p>
          <a:p>
            <a:endParaRPr lang="it-IT" dirty="0"/>
          </a:p>
        </p:txBody>
      </p:sp>
    </p:spTree>
    <p:extLst>
      <p:ext uri="{BB962C8B-B14F-4D97-AF65-F5344CB8AC3E}">
        <p14:creationId xmlns:p14="http://schemas.microsoft.com/office/powerpoint/2010/main" val="3751543502"/>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174063-EC31-4BDC-8902-4E698C7DD028}"/>
              </a:ext>
            </a:extLst>
          </p:cNvPr>
          <p:cNvSpPr>
            <a:spLocks noGrp="1"/>
          </p:cNvSpPr>
          <p:nvPr>
            <p:ph type="title"/>
          </p:nvPr>
        </p:nvSpPr>
        <p:spPr/>
        <p:txBody>
          <a:bodyPr/>
          <a:lstStyle/>
          <a:p>
            <a:r>
              <a:rPr lang="it-IT" dirty="0" err="1"/>
              <a:t>Selection</a:t>
            </a:r>
            <a:r>
              <a:rPr lang="it-IT" dirty="0"/>
              <a:t> Sort</a:t>
            </a:r>
          </a:p>
        </p:txBody>
      </p:sp>
      <p:sp>
        <p:nvSpPr>
          <p:cNvPr id="5" name="CasellaDiTesto 4">
            <a:extLst>
              <a:ext uri="{FF2B5EF4-FFF2-40B4-BE49-F238E27FC236}">
                <a16:creationId xmlns:a16="http://schemas.microsoft.com/office/drawing/2014/main" id="{BFFBB27F-3CFC-404D-9A9F-88FD6D985B00}"/>
              </a:ext>
            </a:extLst>
          </p:cNvPr>
          <p:cNvSpPr txBox="1"/>
          <p:nvPr/>
        </p:nvSpPr>
        <p:spPr>
          <a:xfrm>
            <a:off x="887104" y="1347927"/>
            <a:ext cx="9926472" cy="1754326"/>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it-IT" dirty="0" err="1">
                <a:latin typeface="Courier New" panose="02070309020205020404" pitchFamily="49" charset="0"/>
                <a:cs typeface="Courier New" panose="02070309020205020404" pitchFamily="49" charset="0"/>
              </a:rPr>
              <a:t>def</a:t>
            </a:r>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minIndex</a:t>
            </a:r>
            <a:r>
              <a:rPr lang="it-IT" dirty="0">
                <a:latin typeface="Courier New" panose="02070309020205020404" pitchFamily="49" charset="0"/>
                <a:cs typeface="Courier New" panose="02070309020205020404" pitchFamily="49" charset="0"/>
              </a:rPr>
              <a:t>(</a:t>
            </a:r>
            <a:r>
              <a:rPr lang="it-IT" dirty="0" err="1">
                <a:latin typeface="Courier New" panose="02070309020205020404" pitchFamily="49" charset="0"/>
                <a:cs typeface="Courier New" panose="02070309020205020404" pitchFamily="49" charset="0"/>
              </a:rPr>
              <a:t>S,i</a:t>
            </a:r>
            <a:r>
              <a:rPr lang="it-IT" dirty="0">
                <a:latin typeface="Courier New" panose="02070309020205020404" pitchFamily="49" charset="0"/>
                <a:cs typeface="Courier New" panose="02070309020205020404" pitchFamily="49" charset="0"/>
              </a:rPr>
              <a:t>):</a:t>
            </a:r>
          </a:p>
          <a:p>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minIndex</a:t>
            </a:r>
            <a:r>
              <a:rPr lang="it-IT" dirty="0">
                <a:latin typeface="Courier New" panose="02070309020205020404" pitchFamily="49" charset="0"/>
                <a:cs typeface="Courier New" panose="02070309020205020404" pitchFamily="49" charset="0"/>
              </a:rPr>
              <a:t> = i</a:t>
            </a:r>
          </a:p>
          <a:p>
            <a:r>
              <a:rPr lang="it-IT" dirty="0">
                <a:latin typeface="Courier New" panose="02070309020205020404" pitchFamily="49" charset="0"/>
                <a:cs typeface="Courier New" panose="02070309020205020404" pitchFamily="49" charset="0"/>
              </a:rPr>
              <a:t>   for j in range(i+1, </a:t>
            </a:r>
            <a:r>
              <a:rPr lang="it-IT" dirty="0" err="1">
                <a:latin typeface="Courier New" panose="02070309020205020404" pitchFamily="49" charset="0"/>
                <a:cs typeface="Courier New" panose="02070309020205020404" pitchFamily="49" charset="0"/>
              </a:rPr>
              <a:t>len</a:t>
            </a:r>
            <a:r>
              <a:rPr lang="it-IT" dirty="0">
                <a:latin typeface="Courier New" panose="02070309020205020404" pitchFamily="49" charset="0"/>
                <a:cs typeface="Courier New" panose="02070309020205020404" pitchFamily="49" charset="0"/>
              </a:rPr>
              <a:t>(S)):</a:t>
            </a:r>
          </a:p>
          <a:p>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if</a:t>
            </a:r>
            <a:r>
              <a:rPr lang="it-IT" dirty="0">
                <a:latin typeface="Courier New" panose="02070309020205020404" pitchFamily="49" charset="0"/>
                <a:cs typeface="Courier New" panose="02070309020205020404" pitchFamily="49" charset="0"/>
              </a:rPr>
              <a:t> S[j] &lt; S[</a:t>
            </a:r>
            <a:r>
              <a:rPr lang="it-IT" dirty="0" err="1">
                <a:latin typeface="Courier New" panose="02070309020205020404" pitchFamily="49" charset="0"/>
                <a:cs typeface="Courier New" panose="02070309020205020404" pitchFamily="49" charset="0"/>
              </a:rPr>
              <a:t>minIndex</a:t>
            </a:r>
            <a:r>
              <a:rPr lang="it-IT" dirty="0">
                <a:latin typeface="Courier New" panose="02070309020205020404" pitchFamily="49" charset="0"/>
                <a:cs typeface="Courier New" panose="02070309020205020404" pitchFamily="49" charset="0"/>
              </a:rPr>
              <a:t>]:</a:t>
            </a:r>
          </a:p>
          <a:p>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minIndex</a:t>
            </a:r>
            <a:r>
              <a:rPr lang="it-IT" dirty="0">
                <a:latin typeface="Courier New" panose="02070309020205020404" pitchFamily="49" charset="0"/>
                <a:cs typeface="Courier New" panose="02070309020205020404" pitchFamily="49" charset="0"/>
              </a:rPr>
              <a:t> = j</a:t>
            </a:r>
          </a:p>
          <a:p>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return</a:t>
            </a:r>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minIndex</a:t>
            </a:r>
            <a:endParaRPr lang="it-IT" dirty="0">
              <a:latin typeface="Courier New" panose="02070309020205020404" pitchFamily="49" charset="0"/>
              <a:cs typeface="Courier New" panose="02070309020205020404" pitchFamily="49" charset="0"/>
            </a:endParaRPr>
          </a:p>
        </p:txBody>
      </p:sp>
      <p:sp>
        <p:nvSpPr>
          <p:cNvPr id="10" name="CasellaDiTesto 9">
            <a:extLst>
              <a:ext uri="{FF2B5EF4-FFF2-40B4-BE49-F238E27FC236}">
                <a16:creationId xmlns:a16="http://schemas.microsoft.com/office/drawing/2014/main" id="{26D95513-9FA3-4BE7-BD29-47550765EB3C}"/>
              </a:ext>
            </a:extLst>
          </p:cNvPr>
          <p:cNvSpPr txBox="1"/>
          <p:nvPr/>
        </p:nvSpPr>
        <p:spPr>
          <a:xfrm>
            <a:off x="876600" y="5117564"/>
            <a:ext cx="2021275" cy="1477328"/>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it-IT" dirty="0"/>
              <a:t>[1, 2, 3, 5, 4]</a:t>
            </a:r>
          </a:p>
          <a:p>
            <a:r>
              <a:rPr lang="it-IT" dirty="0"/>
              <a:t>[1, 2, 3, 5, 4]</a:t>
            </a:r>
          </a:p>
          <a:p>
            <a:r>
              <a:rPr lang="it-IT" dirty="0"/>
              <a:t>[1, 2, 3, 5, 4]</a:t>
            </a:r>
          </a:p>
          <a:p>
            <a:r>
              <a:rPr lang="it-IT" dirty="0"/>
              <a:t>[1, 2, 3, 4, 5]</a:t>
            </a:r>
          </a:p>
          <a:p>
            <a:r>
              <a:rPr lang="it-IT" dirty="0"/>
              <a:t>[1, 2, 3, 4, 5]</a:t>
            </a:r>
          </a:p>
        </p:txBody>
      </p:sp>
      <p:sp>
        <p:nvSpPr>
          <p:cNvPr id="12" name="CasellaDiTesto 11">
            <a:extLst>
              <a:ext uri="{FF2B5EF4-FFF2-40B4-BE49-F238E27FC236}">
                <a16:creationId xmlns:a16="http://schemas.microsoft.com/office/drawing/2014/main" id="{DF204746-155D-46C0-82C7-48C6FC82A7C0}"/>
              </a:ext>
            </a:extLst>
          </p:cNvPr>
          <p:cNvSpPr txBox="1"/>
          <p:nvPr/>
        </p:nvSpPr>
        <p:spPr>
          <a:xfrm>
            <a:off x="876600" y="3139236"/>
            <a:ext cx="9936975" cy="1477328"/>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it-IT" dirty="0" err="1">
                <a:latin typeface="Courier New" panose="02070309020205020404" pitchFamily="49" charset="0"/>
                <a:cs typeface="Courier New" panose="02070309020205020404" pitchFamily="49" charset="0"/>
              </a:rPr>
              <a:t>def</a:t>
            </a:r>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selectionSort</a:t>
            </a:r>
            <a:r>
              <a:rPr lang="it-IT" dirty="0">
                <a:latin typeface="Courier New" panose="02070309020205020404" pitchFamily="49" charset="0"/>
                <a:cs typeface="Courier New" panose="02070309020205020404" pitchFamily="49" charset="0"/>
              </a:rPr>
              <a:t>(S):</a:t>
            </a:r>
          </a:p>
          <a:p>
            <a:r>
              <a:rPr lang="it-IT" dirty="0">
                <a:latin typeface="Courier New" panose="02070309020205020404" pitchFamily="49" charset="0"/>
                <a:cs typeface="Courier New" panose="02070309020205020404" pitchFamily="49" charset="0"/>
              </a:rPr>
              <a:t>    for i in range(</a:t>
            </a:r>
            <a:r>
              <a:rPr lang="it-IT" dirty="0" err="1">
                <a:latin typeface="Courier New" panose="02070309020205020404" pitchFamily="49" charset="0"/>
                <a:cs typeface="Courier New" panose="02070309020205020404" pitchFamily="49" charset="0"/>
              </a:rPr>
              <a:t>len</a:t>
            </a:r>
            <a:r>
              <a:rPr lang="it-IT" dirty="0">
                <a:latin typeface="Courier New" panose="02070309020205020404" pitchFamily="49" charset="0"/>
                <a:cs typeface="Courier New" panose="02070309020205020404" pitchFamily="49" charset="0"/>
              </a:rPr>
              <a:t>(S)-1):</a:t>
            </a:r>
          </a:p>
          <a:p>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posMin</a:t>
            </a:r>
            <a:r>
              <a:rPr lang="it-IT" dirty="0">
                <a:latin typeface="Courier New" panose="02070309020205020404" pitchFamily="49" charset="0"/>
                <a:cs typeface="Courier New" panose="02070309020205020404" pitchFamily="49" charset="0"/>
              </a:rPr>
              <a:t>=</a:t>
            </a:r>
            <a:r>
              <a:rPr lang="it-IT" dirty="0" err="1">
                <a:latin typeface="Courier New" panose="02070309020205020404" pitchFamily="49" charset="0"/>
                <a:cs typeface="Courier New" panose="02070309020205020404" pitchFamily="49" charset="0"/>
              </a:rPr>
              <a:t>minIndex</a:t>
            </a:r>
            <a:r>
              <a:rPr lang="it-IT" dirty="0">
                <a:latin typeface="Courier New" panose="02070309020205020404" pitchFamily="49" charset="0"/>
                <a:cs typeface="Courier New" panose="02070309020205020404" pitchFamily="49" charset="0"/>
              </a:rPr>
              <a:t>(</a:t>
            </a:r>
            <a:r>
              <a:rPr lang="it-IT" dirty="0" err="1">
                <a:latin typeface="Courier New" panose="02070309020205020404" pitchFamily="49" charset="0"/>
                <a:cs typeface="Courier New" panose="02070309020205020404" pitchFamily="49" charset="0"/>
              </a:rPr>
              <a:t>S,i</a:t>
            </a:r>
            <a:r>
              <a:rPr lang="it-IT" dirty="0">
                <a:latin typeface="Courier New" panose="02070309020205020404" pitchFamily="49" charset="0"/>
                <a:cs typeface="Courier New" panose="02070309020205020404" pitchFamily="49" charset="0"/>
              </a:rPr>
              <a:t>)</a:t>
            </a:r>
          </a:p>
          <a:p>
            <a:r>
              <a:rPr lang="it-IT" dirty="0">
                <a:latin typeface="Courier New" panose="02070309020205020404" pitchFamily="49" charset="0"/>
                <a:cs typeface="Courier New" panose="02070309020205020404" pitchFamily="49" charset="0"/>
              </a:rPr>
              <a:t>       S[i], S[</a:t>
            </a:r>
            <a:r>
              <a:rPr lang="it-IT" dirty="0" err="1">
                <a:latin typeface="Courier New" panose="02070309020205020404" pitchFamily="49" charset="0"/>
                <a:cs typeface="Courier New" panose="02070309020205020404" pitchFamily="49" charset="0"/>
              </a:rPr>
              <a:t>posMin</a:t>
            </a:r>
            <a:r>
              <a:rPr lang="it-IT" dirty="0">
                <a:latin typeface="Courier New" panose="02070309020205020404" pitchFamily="49" charset="0"/>
                <a:cs typeface="Courier New" panose="02070309020205020404" pitchFamily="49" charset="0"/>
              </a:rPr>
              <a:t>] = S[</a:t>
            </a:r>
            <a:r>
              <a:rPr lang="it-IT" dirty="0" err="1">
                <a:latin typeface="Courier New" panose="02070309020205020404" pitchFamily="49" charset="0"/>
                <a:cs typeface="Courier New" panose="02070309020205020404" pitchFamily="49" charset="0"/>
              </a:rPr>
              <a:t>posMin</a:t>
            </a:r>
            <a:r>
              <a:rPr lang="it-IT" dirty="0">
                <a:latin typeface="Courier New" panose="02070309020205020404" pitchFamily="49" charset="0"/>
                <a:cs typeface="Courier New" panose="02070309020205020404" pitchFamily="49" charset="0"/>
              </a:rPr>
              <a:t>], S[i] #scambia gli elementi</a:t>
            </a:r>
          </a:p>
          <a:p>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print</a:t>
            </a:r>
            <a:r>
              <a:rPr lang="it-IT" dirty="0">
                <a:latin typeface="Courier New" panose="02070309020205020404" pitchFamily="49" charset="0"/>
                <a:cs typeface="Courier New" panose="02070309020205020404" pitchFamily="49" charset="0"/>
              </a:rPr>
              <a:t>(S) </a:t>
            </a:r>
          </a:p>
        </p:txBody>
      </p:sp>
      <p:sp>
        <p:nvSpPr>
          <p:cNvPr id="8" name="Fumetto: rettangolo con angoli arrotondati 7">
            <a:extLst>
              <a:ext uri="{FF2B5EF4-FFF2-40B4-BE49-F238E27FC236}">
                <a16:creationId xmlns:a16="http://schemas.microsoft.com/office/drawing/2014/main" id="{38CAEC62-0241-441D-9600-6AF622EC4B86}"/>
              </a:ext>
            </a:extLst>
          </p:cNvPr>
          <p:cNvSpPr/>
          <p:nvPr/>
        </p:nvSpPr>
        <p:spPr>
          <a:xfrm>
            <a:off x="7865143" y="4362326"/>
            <a:ext cx="3288490" cy="928034"/>
          </a:xfrm>
          <a:prstGeom prst="wedgeRoundRectCallout">
            <a:avLst>
              <a:gd name="adj1" fmla="val -88053"/>
              <a:gd name="adj2" fmla="val -533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Si noti come avviene lo scambio</a:t>
            </a:r>
          </a:p>
        </p:txBody>
      </p:sp>
      <p:sp>
        <p:nvSpPr>
          <p:cNvPr id="13" name="CasellaDiTesto 12">
            <a:extLst>
              <a:ext uri="{FF2B5EF4-FFF2-40B4-BE49-F238E27FC236}">
                <a16:creationId xmlns:a16="http://schemas.microsoft.com/office/drawing/2014/main" id="{5931BFA3-662A-4CB5-A8B5-DD9B761E7355}"/>
              </a:ext>
            </a:extLst>
          </p:cNvPr>
          <p:cNvSpPr txBox="1"/>
          <p:nvPr/>
        </p:nvSpPr>
        <p:spPr>
          <a:xfrm>
            <a:off x="887104" y="4687977"/>
            <a:ext cx="6255042" cy="36933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it-IT" dirty="0"/>
              <a:t>Se N fosse 5 e l’elenco fosse 1 2 4 5 3 il programma stamperebbe</a:t>
            </a:r>
          </a:p>
        </p:txBody>
      </p:sp>
      <p:sp>
        <p:nvSpPr>
          <p:cNvPr id="14" name="Rettangolo con angoli arrotondati 13">
            <a:extLst>
              <a:ext uri="{FF2B5EF4-FFF2-40B4-BE49-F238E27FC236}">
                <a16:creationId xmlns:a16="http://schemas.microsoft.com/office/drawing/2014/main" id="{DED05C90-A5B3-4C6D-8B29-37C9A616A21E}"/>
              </a:ext>
            </a:extLst>
          </p:cNvPr>
          <p:cNvSpPr/>
          <p:nvPr/>
        </p:nvSpPr>
        <p:spPr>
          <a:xfrm>
            <a:off x="3048001" y="5298532"/>
            <a:ext cx="3288490" cy="97943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it-IT" dirty="0"/>
              <a:t>Esegue sempre N passate per calcolare il minimo sull’array</a:t>
            </a:r>
          </a:p>
        </p:txBody>
      </p:sp>
    </p:spTree>
    <p:extLst>
      <p:ext uri="{BB962C8B-B14F-4D97-AF65-F5344CB8AC3E}">
        <p14:creationId xmlns:p14="http://schemas.microsoft.com/office/powerpoint/2010/main" val="2015341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1471CA9-835E-434C-87DE-67656B46727A}"/>
              </a:ext>
            </a:extLst>
          </p:cNvPr>
          <p:cNvSpPr>
            <a:spLocks noGrp="1"/>
          </p:cNvSpPr>
          <p:nvPr>
            <p:ph type="title"/>
          </p:nvPr>
        </p:nvSpPr>
        <p:spPr/>
        <p:txBody>
          <a:bodyPr/>
          <a:lstStyle/>
          <a:p>
            <a:r>
              <a:rPr lang="it-IT" dirty="0" err="1"/>
              <a:t>Tuple</a:t>
            </a:r>
            <a:endParaRPr lang="it-IT" dirty="0"/>
          </a:p>
        </p:txBody>
      </p:sp>
      <p:sp>
        <p:nvSpPr>
          <p:cNvPr id="3" name="Segnaposto contenuto 2">
            <a:extLst>
              <a:ext uri="{FF2B5EF4-FFF2-40B4-BE49-F238E27FC236}">
                <a16:creationId xmlns:a16="http://schemas.microsoft.com/office/drawing/2014/main" id="{29F12037-1307-45B7-9BFB-39F50E005FBD}"/>
              </a:ext>
            </a:extLst>
          </p:cNvPr>
          <p:cNvSpPr>
            <a:spLocks noGrp="1"/>
          </p:cNvSpPr>
          <p:nvPr>
            <p:ph idx="1"/>
          </p:nvPr>
        </p:nvSpPr>
        <p:spPr/>
        <p:txBody>
          <a:bodyPr>
            <a:normAutofit/>
          </a:bodyPr>
          <a:lstStyle/>
          <a:p>
            <a:r>
              <a:rPr lang="it-IT" sz="2400" dirty="0"/>
              <a:t>In </a:t>
            </a:r>
            <a:r>
              <a:rPr lang="it-IT" sz="2400" dirty="0" err="1"/>
              <a:t>python</a:t>
            </a:r>
            <a:r>
              <a:rPr lang="it-IT" sz="2400" dirty="0"/>
              <a:t> una </a:t>
            </a:r>
            <a:r>
              <a:rPr lang="it-IT" sz="2400" dirty="0" err="1"/>
              <a:t>tupla</a:t>
            </a:r>
            <a:r>
              <a:rPr lang="it-IT" sz="2400" dirty="0"/>
              <a:t> è una sequenza di elementi immutabile</a:t>
            </a:r>
          </a:p>
          <a:p>
            <a:r>
              <a:rPr lang="it-IT" sz="2400" dirty="0"/>
              <a:t>Si differenzia dalle liste perché gli elementi sono racchiusi tra parentesi tonde</a:t>
            </a:r>
          </a:p>
          <a:p>
            <a:r>
              <a:rPr lang="it-IT" sz="2400" dirty="0"/>
              <a:t>Una volta creata, una </a:t>
            </a:r>
            <a:r>
              <a:rPr lang="it-IT" sz="2400" dirty="0" err="1"/>
              <a:t>tupla</a:t>
            </a:r>
            <a:r>
              <a:rPr lang="it-IT" sz="2400" dirty="0"/>
              <a:t> non si può modificare</a:t>
            </a:r>
          </a:p>
          <a:p>
            <a:endParaRPr lang="it-IT" sz="2400" dirty="0"/>
          </a:p>
          <a:p>
            <a:r>
              <a:rPr lang="it-IT" sz="2400" dirty="0"/>
              <a:t>Si possono usare sulle </a:t>
            </a:r>
            <a:r>
              <a:rPr lang="it-IT" sz="2400" dirty="0" err="1"/>
              <a:t>tuple</a:t>
            </a:r>
            <a:r>
              <a:rPr lang="it-IT" sz="2400" dirty="0"/>
              <a:t> le funzioni che si usano sulle liste </a:t>
            </a:r>
            <a:r>
              <a:rPr lang="it-IT" sz="2400" dirty="0" err="1"/>
              <a:t>purchè</a:t>
            </a:r>
            <a:r>
              <a:rPr lang="it-IT" sz="2400" dirty="0"/>
              <a:t> non ne modifichino il contenuto</a:t>
            </a:r>
          </a:p>
          <a:p>
            <a:r>
              <a:rPr lang="it-IT" sz="2400" dirty="0"/>
              <a:t>Le </a:t>
            </a:r>
            <a:r>
              <a:rPr lang="it-IT" sz="2400" dirty="0" err="1"/>
              <a:t>tuple</a:t>
            </a:r>
            <a:r>
              <a:rPr lang="it-IT" sz="2400" dirty="0"/>
              <a:t> si possono usare per assegnare più valori a più variabili</a:t>
            </a:r>
          </a:p>
          <a:p>
            <a:endParaRPr lang="it-IT" sz="2400" dirty="0"/>
          </a:p>
          <a:p>
            <a:r>
              <a:rPr lang="it-IT" sz="2400" dirty="0"/>
              <a:t>Le parentesi tonde si possono omettere</a:t>
            </a:r>
          </a:p>
          <a:p>
            <a:endParaRPr lang="it-IT" sz="2400" dirty="0"/>
          </a:p>
          <a:p>
            <a:pPr marL="0" indent="0">
              <a:buNone/>
            </a:pPr>
            <a:endParaRPr lang="it-IT" sz="2400" dirty="0"/>
          </a:p>
        </p:txBody>
      </p:sp>
      <p:sp>
        <p:nvSpPr>
          <p:cNvPr id="4" name="CasellaDiTesto 3">
            <a:extLst>
              <a:ext uri="{FF2B5EF4-FFF2-40B4-BE49-F238E27FC236}">
                <a16:creationId xmlns:a16="http://schemas.microsoft.com/office/drawing/2014/main" id="{619815BA-0B60-4B57-B7C2-97710FD02BA6}"/>
              </a:ext>
            </a:extLst>
          </p:cNvPr>
          <p:cNvSpPr txBox="1"/>
          <p:nvPr/>
        </p:nvSpPr>
        <p:spPr>
          <a:xfrm>
            <a:off x="1156648" y="3160874"/>
            <a:ext cx="6655558" cy="369332"/>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it-IT" dirty="0" err="1">
                <a:latin typeface="Courier New" panose="02070309020205020404" pitchFamily="49" charset="0"/>
                <a:cs typeface="Courier New" panose="02070309020205020404" pitchFamily="49" charset="0"/>
              </a:rPr>
              <a:t>tuplaInteri</a:t>
            </a:r>
            <a:r>
              <a:rPr lang="it-IT" dirty="0">
                <a:latin typeface="Courier New" panose="02070309020205020404" pitchFamily="49" charset="0"/>
                <a:cs typeface="Courier New" panose="02070309020205020404" pitchFamily="49" charset="0"/>
              </a:rPr>
              <a:t> = (1,3,5,7)</a:t>
            </a:r>
          </a:p>
        </p:txBody>
      </p:sp>
      <p:sp>
        <p:nvSpPr>
          <p:cNvPr id="6" name="CasellaDiTesto 5">
            <a:extLst>
              <a:ext uri="{FF2B5EF4-FFF2-40B4-BE49-F238E27FC236}">
                <a16:creationId xmlns:a16="http://schemas.microsoft.com/office/drawing/2014/main" id="{F0031E1B-A341-4D60-8942-7EF0C00229D9}"/>
              </a:ext>
            </a:extLst>
          </p:cNvPr>
          <p:cNvSpPr txBox="1"/>
          <p:nvPr/>
        </p:nvSpPr>
        <p:spPr>
          <a:xfrm>
            <a:off x="1156648" y="4865455"/>
            <a:ext cx="6096000" cy="369332"/>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it-IT" dirty="0">
                <a:latin typeface="Courier New" panose="02070309020205020404" pitchFamily="49" charset="0"/>
                <a:cs typeface="Courier New" panose="02070309020205020404" pitchFamily="49" charset="0"/>
              </a:rPr>
              <a:t>(A, B) = (1,2)</a:t>
            </a:r>
            <a:endParaRPr lang="it-IT" dirty="0"/>
          </a:p>
        </p:txBody>
      </p:sp>
      <p:sp>
        <p:nvSpPr>
          <p:cNvPr id="8" name="Fumetto: rettangolo con angoli arrotondati 7">
            <a:extLst>
              <a:ext uri="{FF2B5EF4-FFF2-40B4-BE49-F238E27FC236}">
                <a16:creationId xmlns:a16="http://schemas.microsoft.com/office/drawing/2014/main" id="{938C2026-454B-4863-9411-76210F9A4AC7}"/>
              </a:ext>
            </a:extLst>
          </p:cNvPr>
          <p:cNvSpPr/>
          <p:nvPr/>
        </p:nvSpPr>
        <p:spPr>
          <a:xfrm>
            <a:off x="5585388" y="4865455"/>
            <a:ext cx="1021224" cy="568600"/>
          </a:xfrm>
          <a:prstGeom prst="wedgeRoundRectCallout">
            <a:avLst>
              <a:gd name="adj1" fmla="val -269745"/>
              <a:gd name="adj2" fmla="val -2205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A=1</a:t>
            </a:r>
          </a:p>
          <a:p>
            <a:pPr algn="ctr"/>
            <a:r>
              <a:rPr lang="it-IT" dirty="0"/>
              <a:t>B=2</a:t>
            </a:r>
          </a:p>
        </p:txBody>
      </p:sp>
    </p:spTree>
    <p:extLst>
      <p:ext uri="{BB962C8B-B14F-4D97-AF65-F5344CB8AC3E}">
        <p14:creationId xmlns:p14="http://schemas.microsoft.com/office/powerpoint/2010/main" val="3736589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01CDC0-9D36-4BAF-BB82-FD58C7CD8D28}"/>
              </a:ext>
            </a:extLst>
          </p:cNvPr>
          <p:cNvSpPr>
            <a:spLocks noGrp="1"/>
          </p:cNvSpPr>
          <p:nvPr>
            <p:ph type="title"/>
          </p:nvPr>
        </p:nvSpPr>
        <p:spPr/>
        <p:txBody>
          <a:bodyPr/>
          <a:lstStyle/>
          <a:p>
            <a:r>
              <a:rPr lang="it-IT" dirty="0" err="1"/>
              <a:t>Tuple</a:t>
            </a:r>
            <a:endParaRPr lang="it-IT" dirty="0"/>
          </a:p>
        </p:txBody>
      </p:sp>
      <p:sp>
        <p:nvSpPr>
          <p:cNvPr id="3" name="Segnaposto contenuto 2">
            <a:extLst>
              <a:ext uri="{FF2B5EF4-FFF2-40B4-BE49-F238E27FC236}">
                <a16:creationId xmlns:a16="http://schemas.microsoft.com/office/drawing/2014/main" id="{05FC509C-DEFE-4423-87E4-EF9AA139833B}"/>
              </a:ext>
            </a:extLst>
          </p:cNvPr>
          <p:cNvSpPr>
            <a:spLocks noGrp="1"/>
          </p:cNvSpPr>
          <p:nvPr>
            <p:ph idx="1"/>
          </p:nvPr>
        </p:nvSpPr>
        <p:spPr/>
        <p:txBody>
          <a:bodyPr/>
          <a:lstStyle/>
          <a:p>
            <a:r>
              <a:rPr lang="it-IT" dirty="0"/>
              <a:t>Le </a:t>
            </a:r>
            <a:r>
              <a:rPr lang="it-IT" dirty="0" err="1"/>
              <a:t>tuple</a:t>
            </a:r>
            <a:r>
              <a:rPr lang="it-IT" dirty="0"/>
              <a:t> possono essere usate per fare in modo che una funzione restituisca più valori</a:t>
            </a:r>
          </a:p>
          <a:p>
            <a:pPr lvl="1"/>
            <a:r>
              <a:rPr lang="it-IT" dirty="0"/>
              <a:t>La funzione restituisce una </a:t>
            </a:r>
            <a:r>
              <a:rPr lang="it-IT" dirty="0" err="1"/>
              <a:t>tupla</a:t>
            </a:r>
            <a:r>
              <a:rPr lang="it-IT" dirty="0"/>
              <a:t> di valori</a:t>
            </a:r>
          </a:p>
          <a:p>
            <a:pPr lvl="1"/>
            <a:endParaRPr lang="it-IT" dirty="0"/>
          </a:p>
        </p:txBody>
      </p:sp>
      <p:sp>
        <p:nvSpPr>
          <p:cNvPr id="4" name="CasellaDiTesto 3">
            <a:extLst>
              <a:ext uri="{FF2B5EF4-FFF2-40B4-BE49-F238E27FC236}">
                <a16:creationId xmlns:a16="http://schemas.microsoft.com/office/drawing/2014/main" id="{38F70D8A-A291-45A2-A66B-A1A30399C471}"/>
              </a:ext>
            </a:extLst>
          </p:cNvPr>
          <p:cNvSpPr txBox="1"/>
          <p:nvPr/>
        </p:nvSpPr>
        <p:spPr>
          <a:xfrm>
            <a:off x="1132764" y="3167629"/>
            <a:ext cx="6655558" cy="1200329"/>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it-IT" dirty="0" err="1">
                <a:latin typeface="Courier New" panose="02070309020205020404" pitchFamily="49" charset="0"/>
                <a:cs typeface="Courier New" panose="02070309020205020404" pitchFamily="49" charset="0"/>
              </a:rPr>
              <a:t>def</a:t>
            </a:r>
            <a:r>
              <a:rPr lang="it-IT" dirty="0">
                <a:latin typeface="Courier New" panose="02070309020205020404" pitchFamily="49" charset="0"/>
                <a:cs typeface="Courier New" panose="02070309020205020404" pitchFamily="49" charset="0"/>
              </a:rPr>
              <a:t> funzione():</a:t>
            </a:r>
          </a:p>
          <a:p>
            <a:r>
              <a:rPr lang="it-IT" dirty="0">
                <a:latin typeface="Courier New" panose="02070309020205020404" pitchFamily="49" charset="0"/>
                <a:cs typeface="Courier New" panose="02070309020205020404" pitchFamily="49" charset="0"/>
              </a:rPr>
              <a:t>    A = input()</a:t>
            </a:r>
          </a:p>
          <a:p>
            <a:r>
              <a:rPr lang="it-IT" dirty="0">
                <a:latin typeface="Courier New" panose="02070309020205020404" pitchFamily="49" charset="0"/>
                <a:cs typeface="Courier New" panose="02070309020205020404" pitchFamily="49" charset="0"/>
              </a:rPr>
              <a:t>    B = </a:t>
            </a:r>
            <a:r>
              <a:rPr lang="it-IT" dirty="0" err="1">
                <a:latin typeface="Courier New" panose="02070309020205020404" pitchFamily="49" charset="0"/>
                <a:cs typeface="Courier New" panose="02070309020205020404" pitchFamily="49" charset="0"/>
              </a:rPr>
              <a:t>int</a:t>
            </a:r>
            <a:r>
              <a:rPr lang="it-IT" dirty="0">
                <a:latin typeface="Courier New" panose="02070309020205020404" pitchFamily="49" charset="0"/>
                <a:cs typeface="Courier New" panose="02070309020205020404" pitchFamily="49" charset="0"/>
              </a:rPr>
              <a:t>(input())</a:t>
            </a:r>
          </a:p>
          <a:p>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return</a:t>
            </a:r>
            <a:r>
              <a:rPr lang="it-IT" dirty="0">
                <a:latin typeface="Courier New" panose="02070309020205020404" pitchFamily="49" charset="0"/>
                <a:cs typeface="Courier New" panose="02070309020205020404" pitchFamily="49" charset="0"/>
              </a:rPr>
              <a:t> (A,B)</a:t>
            </a:r>
          </a:p>
        </p:txBody>
      </p:sp>
      <p:sp>
        <p:nvSpPr>
          <p:cNvPr id="5" name="CasellaDiTesto 4">
            <a:extLst>
              <a:ext uri="{FF2B5EF4-FFF2-40B4-BE49-F238E27FC236}">
                <a16:creationId xmlns:a16="http://schemas.microsoft.com/office/drawing/2014/main" id="{AE131213-4D59-4009-ADD0-CF7948BBE1BF}"/>
              </a:ext>
            </a:extLst>
          </p:cNvPr>
          <p:cNvSpPr txBox="1"/>
          <p:nvPr/>
        </p:nvSpPr>
        <p:spPr>
          <a:xfrm>
            <a:off x="1132764" y="4457343"/>
            <a:ext cx="6655558" cy="646331"/>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it-IT" dirty="0" err="1">
                <a:latin typeface="Courier New" panose="02070309020205020404" pitchFamily="49" charset="0"/>
                <a:cs typeface="Courier New" panose="02070309020205020404" pitchFamily="49" charset="0"/>
              </a:rPr>
              <a:t>Tupla</a:t>
            </a:r>
            <a:r>
              <a:rPr lang="it-IT" dirty="0">
                <a:latin typeface="Courier New" panose="02070309020205020404" pitchFamily="49" charset="0"/>
                <a:cs typeface="Courier New" panose="02070309020205020404" pitchFamily="49" charset="0"/>
              </a:rPr>
              <a:t>=funzione()</a:t>
            </a:r>
          </a:p>
          <a:p>
            <a:r>
              <a:rPr lang="it-IT" dirty="0" err="1">
                <a:latin typeface="Courier New" panose="02070309020205020404" pitchFamily="49" charset="0"/>
                <a:cs typeface="Courier New" panose="02070309020205020404" pitchFamily="49" charset="0"/>
              </a:rPr>
              <a:t>print</a:t>
            </a:r>
            <a:r>
              <a:rPr lang="it-IT" dirty="0">
                <a:latin typeface="Courier New" panose="02070309020205020404" pitchFamily="49" charset="0"/>
                <a:cs typeface="Courier New" panose="02070309020205020404" pitchFamily="49" charset="0"/>
              </a:rPr>
              <a:t>(</a:t>
            </a:r>
            <a:r>
              <a:rPr lang="it-IT" dirty="0" err="1">
                <a:latin typeface="Courier New" panose="02070309020205020404" pitchFamily="49" charset="0"/>
                <a:cs typeface="Courier New" panose="02070309020205020404" pitchFamily="49" charset="0"/>
              </a:rPr>
              <a:t>Tupla</a:t>
            </a:r>
            <a:r>
              <a:rPr lang="it-IT"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93770321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AEEA502-97F9-4707-A7BC-5101F193ADB6}"/>
              </a:ext>
            </a:extLst>
          </p:cNvPr>
          <p:cNvSpPr>
            <a:spLocks noGrp="1"/>
          </p:cNvSpPr>
          <p:nvPr>
            <p:ph type="title"/>
          </p:nvPr>
        </p:nvSpPr>
        <p:spPr/>
        <p:txBody>
          <a:bodyPr/>
          <a:lstStyle/>
          <a:p>
            <a:r>
              <a:rPr lang="it-IT" dirty="0" err="1"/>
              <a:t>Tuple</a:t>
            </a:r>
            <a:endParaRPr lang="it-IT" dirty="0"/>
          </a:p>
        </p:txBody>
      </p:sp>
      <p:sp>
        <p:nvSpPr>
          <p:cNvPr id="3" name="Segnaposto contenuto 2">
            <a:extLst>
              <a:ext uri="{FF2B5EF4-FFF2-40B4-BE49-F238E27FC236}">
                <a16:creationId xmlns:a16="http://schemas.microsoft.com/office/drawing/2014/main" id="{F6B32325-A5BB-4870-8BCC-6BCB8BDF353F}"/>
              </a:ext>
            </a:extLst>
          </p:cNvPr>
          <p:cNvSpPr>
            <a:spLocks noGrp="1"/>
          </p:cNvSpPr>
          <p:nvPr>
            <p:ph idx="1"/>
          </p:nvPr>
        </p:nvSpPr>
        <p:spPr/>
        <p:txBody>
          <a:bodyPr/>
          <a:lstStyle/>
          <a:p>
            <a:r>
              <a:rPr lang="it-IT" dirty="0"/>
              <a:t>Le </a:t>
            </a:r>
            <a:r>
              <a:rPr lang="it-IT" dirty="0" err="1"/>
              <a:t>tuple</a:t>
            </a:r>
            <a:r>
              <a:rPr lang="it-IT" dirty="0"/>
              <a:t> possono essere usate per definire funzioni che ricevono un numero variabile di argomenti</a:t>
            </a:r>
          </a:p>
          <a:p>
            <a:endParaRPr lang="it-IT" dirty="0"/>
          </a:p>
          <a:p>
            <a:r>
              <a:rPr lang="it-IT" dirty="0"/>
              <a:t>To Be </a:t>
            </a:r>
            <a:r>
              <a:rPr lang="it-IT" dirty="0" err="1"/>
              <a:t>Continued</a:t>
            </a:r>
            <a:r>
              <a:rPr lang="it-IT" dirty="0"/>
              <a:t> ;-)</a:t>
            </a:r>
          </a:p>
        </p:txBody>
      </p:sp>
    </p:spTree>
    <p:extLst>
      <p:ext uri="{BB962C8B-B14F-4D97-AF65-F5344CB8AC3E}">
        <p14:creationId xmlns:p14="http://schemas.microsoft.com/office/powerpoint/2010/main" val="180851814"/>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6F1F2C8-798B-4CCE-A851-94AFAF350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8FB71A45-8C89-4D5E-ADDF-5FBED0FFCFB7}"/>
              </a:ext>
            </a:extLst>
          </p:cNvPr>
          <p:cNvSpPr>
            <a:spLocks noGrp="1"/>
          </p:cNvSpPr>
          <p:nvPr>
            <p:ph type="ctrTitle"/>
          </p:nvPr>
        </p:nvSpPr>
        <p:spPr>
          <a:xfrm>
            <a:off x="970908" y="1215470"/>
            <a:ext cx="5425781" cy="2387600"/>
          </a:xfrm>
        </p:spPr>
        <p:txBody>
          <a:bodyPr>
            <a:normAutofit/>
          </a:bodyPr>
          <a:lstStyle/>
          <a:p>
            <a:pPr algn="l"/>
            <a:r>
              <a:rPr lang="it-IT" dirty="0"/>
              <a:t>Programmazione in Python</a:t>
            </a:r>
          </a:p>
        </p:txBody>
      </p:sp>
      <p:sp>
        <p:nvSpPr>
          <p:cNvPr id="10" name="Freeform: Shape 9">
            <a:extLst>
              <a:ext uri="{FF2B5EF4-FFF2-40B4-BE49-F238E27FC236}">
                <a16:creationId xmlns:a16="http://schemas.microsoft.com/office/drawing/2014/main" id="{755E9CD0-04B0-4A3C-B291-AD913379C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1DD8BF3B-6066-418C-8D1A-75C5E396F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Block Arc 13">
            <a:extLst>
              <a:ext uri="{FF2B5EF4-FFF2-40B4-BE49-F238E27FC236}">
                <a16:creationId xmlns:a16="http://schemas.microsoft.com/office/drawing/2014/main" id="{80BC66F9-7A74-4286-AD22-1174052CC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02394"/>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D8142CC3-2B5C-48E6-9DF0-6C8ACBA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7B2D303B-3DD0-4319-9EAD-361847FEC7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46A89C79-8EF3-4AF9-B3D9-59A883F41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EFE5CE34-4543-42E5-B82C-1F3D12422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72AF41FE-63D7-4695-81D2-66D2510E4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Sottotitolo 2">
            <a:extLst>
              <a:ext uri="{FF2B5EF4-FFF2-40B4-BE49-F238E27FC236}">
                <a16:creationId xmlns:a16="http://schemas.microsoft.com/office/drawing/2014/main" id="{B30E40D4-5F3C-4FC3-BD94-8CFDA777A84A}"/>
              </a:ext>
            </a:extLst>
          </p:cNvPr>
          <p:cNvSpPr>
            <a:spLocks noGrp="1"/>
          </p:cNvSpPr>
          <p:nvPr>
            <p:ph type="subTitle" idx="1"/>
          </p:nvPr>
        </p:nvSpPr>
        <p:spPr>
          <a:xfrm>
            <a:off x="970908" y="3700594"/>
            <a:ext cx="5425781" cy="1655762"/>
          </a:xfrm>
        </p:spPr>
        <p:txBody>
          <a:bodyPr>
            <a:normAutofit/>
          </a:bodyPr>
          <a:lstStyle/>
          <a:p>
            <a:pPr algn="l"/>
            <a:r>
              <a:rPr lang="it-IT" dirty="0"/>
              <a:t>Lezione 14</a:t>
            </a:r>
          </a:p>
        </p:txBody>
      </p:sp>
    </p:spTree>
    <p:extLst>
      <p:ext uri="{BB962C8B-B14F-4D97-AF65-F5344CB8AC3E}">
        <p14:creationId xmlns:p14="http://schemas.microsoft.com/office/powerpoint/2010/main" val="3452310769"/>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7D0E8E93-ED38-4650-ACBE-389EFDC26533}"/>
              </a:ext>
            </a:extLst>
          </p:cNvPr>
          <p:cNvSpPr>
            <a:spLocks noGrp="1"/>
          </p:cNvSpPr>
          <p:nvPr>
            <p:ph type="title"/>
          </p:nvPr>
        </p:nvSpPr>
        <p:spPr>
          <a:xfrm>
            <a:off x="4128368" y="4522156"/>
            <a:ext cx="4937937" cy="1363215"/>
          </a:xfrm>
        </p:spPr>
        <p:txBody>
          <a:bodyPr vert="horz" lIns="91440" tIns="45720" rIns="91440" bIns="45720" rtlCol="0" anchor="t">
            <a:normAutofit/>
          </a:bodyPr>
          <a:lstStyle/>
          <a:p>
            <a:r>
              <a:rPr lang="en-US" kern="1200">
                <a:solidFill>
                  <a:schemeClr val="tx1"/>
                </a:solidFill>
                <a:latin typeface="+mj-lt"/>
                <a:ea typeface="+mj-ea"/>
                <a:cs typeface="+mj-cs"/>
              </a:rPr>
              <a:t>La ricorsione</a:t>
            </a:r>
          </a:p>
        </p:txBody>
      </p:sp>
      <p:sp>
        <p:nvSpPr>
          <p:cNvPr id="1032" name="Freeform: Shape 74">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7" name="Freeform: Shape 76">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6" descr="Algoritmo ricorsivo: descrizione, analisi, caratteristiche ed esempi -  Scienza 2020">
            <a:extLst>
              <a:ext uri="{FF2B5EF4-FFF2-40B4-BE49-F238E27FC236}">
                <a16:creationId xmlns:a16="http://schemas.microsoft.com/office/drawing/2014/main" id="{8A8438DC-0A06-476C-B3B2-99B9E8278FB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26" r="4441" b="3"/>
          <a:stretch/>
        </p:blipFill>
        <p:spPr bwMode="auto">
          <a:xfrm>
            <a:off x="1246573" y="10"/>
            <a:ext cx="3913632" cy="2285224"/>
          </a:xfrm>
          <a:custGeom>
            <a:avLst/>
            <a:gdLst/>
            <a:ahLst/>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noFill/>
          <a:extLst>
            <a:ext uri="{909E8E84-426E-40DD-AFC4-6F175D3DCCD1}">
              <a14:hiddenFill xmlns:a14="http://schemas.microsoft.com/office/drawing/2010/main">
                <a:solidFill>
                  <a:srgbClr val="FFFFFF"/>
                </a:solidFill>
              </a14:hiddenFill>
            </a:ext>
          </a:extLst>
        </p:spPr>
      </p:pic>
      <p:pic>
        <p:nvPicPr>
          <p:cNvPr id="1028" name="Picture 4" descr="Risultato immagini per ricorsione immagini">
            <a:extLst>
              <a:ext uri="{FF2B5EF4-FFF2-40B4-BE49-F238E27FC236}">
                <a16:creationId xmlns:a16="http://schemas.microsoft.com/office/drawing/2014/main" id="{D9C1C45A-70CB-4C9D-9E7D-91E27331EA2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 b="3976"/>
          <a:stretch/>
        </p:blipFill>
        <p:spPr bwMode="auto">
          <a:xfrm>
            <a:off x="20" y="2288331"/>
            <a:ext cx="3564618" cy="4569668"/>
          </a:xfrm>
          <a:custGeom>
            <a:avLst/>
            <a:gdLst/>
            <a:ahLst/>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noFill/>
          <a:extLst>
            <a:ext uri="{909E8E84-426E-40DD-AFC4-6F175D3DCCD1}">
              <a14:hiddenFill xmlns:a14="http://schemas.microsoft.com/office/drawing/2010/main">
                <a:solidFill>
                  <a:srgbClr val="FFFFFF"/>
                </a:solidFill>
              </a14:hiddenFill>
            </a:ext>
          </a:extLst>
        </p:spPr>
      </p:pic>
      <p:sp>
        <p:nvSpPr>
          <p:cNvPr id="79" name="Oval 78">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60967" y="561316"/>
            <a:ext cx="3182112" cy="3182112"/>
          </a:xfrm>
          <a:prstGeom prst="ellipse">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4" descr="Come posso spiegare, in modo molto banale, la ricorsione? - Quora">
            <a:extLst>
              <a:ext uri="{FF2B5EF4-FFF2-40B4-BE49-F238E27FC236}">
                <a16:creationId xmlns:a16="http://schemas.microsoft.com/office/drawing/2014/main" id="{1B324123-1F98-422F-9A3E-F37E8698027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838" r="13661" b="-3"/>
          <a:stretch/>
        </p:blipFill>
        <p:spPr bwMode="auto">
          <a:xfrm>
            <a:off x="5525559" y="725908"/>
            <a:ext cx="2852928" cy="2852928"/>
          </a:xfrm>
          <a:custGeom>
            <a:avLst/>
            <a:gdLst/>
            <a:ahLst/>
            <a:cxnLst/>
            <a:rect l="l" t="t" r="r" b="b"/>
            <a:pathLst>
              <a:path w="2852928" h="2852928">
                <a:moveTo>
                  <a:pt x="1426464" y="0"/>
                </a:moveTo>
                <a:cubicBezTo>
                  <a:pt x="2214278" y="0"/>
                  <a:pt x="2852928" y="638650"/>
                  <a:pt x="2852928" y="1426464"/>
                </a:cubicBezTo>
                <a:cubicBezTo>
                  <a:pt x="2852928" y="2214278"/>
                  <a:pt x="2214278" y="2852928"/>
                  <a:pt x="1426464" y="2852928"/>
                </a:cubicBezTo>
                <a:cubicBezTo>
                  <a:pt x="638650" y="2852928"/>
                  <a:pt x="0" y="2214278"/>
                  <a:pt x="0" y="1426464"/>
                </a:cubicBezTo>
                <a:cubicBezTo>
                  <a:pt x="0" y="638650"/>
                  <a:pt x="638650" y="0"/>
                  <a:pt x="1426464" y="0"/>
                </a:cubicBezTo>
                <a:close/>
              </a:path>
            </a:pathLst>
          </a:custGeom>
          <a:noFill/>
          <a:extLst>
            <a:ext uri="{909E8E84-426E-40DD-AFC4-6F175D3DCCD1}">
              <a14:hiddenFill xmlns:a14="http://schemas.microsoft.com/office/drawing/2010/main">
                <a:solidFill>
                  <a:srgbClr val="FFFFFF"/>
                </a:solidFill>
              </a14:hiddenFill>
            </a:ext>
          </a:extLst>
        </p:spPr>
      </p:pic>
      <p:sp>
        <p:nvSpPr>
          <p:cNvPr id="81" name="Freeform: Shape 80">
            <a:extLst>
              <a:ext uri="{FF2B5EF4-FFF2-40B4-BE49-F238E27FC236}">
                <a16:creationId xmlns:a16="http://schemas.microsoft.com/office/drawing/2014/main" id="{6B9D64DB-4D5C-4A91-B45F-F301E3174F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2"/>
            <a:ext cx="3439432" cy="3550083"/>
          </a:xfrm>
          <a:custGeom>
            <a:avLst/>
            <a:gdLst>
              <a:gd name="connsiteX0" fmla="*/ 115336 w 3439432"/>
              <a:gd name="connsiteY0" fmla="*/ 0 h 3550083"/>
              <a:gd name="connsiteX1" fmla="*/ 3439432 w 3439432"/>
              <a:gd name="connsiteY1" fmla="*/ 0 h 3550083"/>
              <a:gd name="connsiteX2" fmla="*/ 3439432 w 3439432"/>
              <a:gd name="connsiteY2" fmla="*/ 3462762 h 3550083"/>
              <a:gd name="connsiteX3" fmla="*/ 3318024 w 3439432"/>
              <a:gd name="connsiteY3" fmla="*/ 3493980 h 3550083"/>
              <a:gd name="connsiteX4" fmla="*/ 2761488 w 3439432"/>
              <a:gd name="connsiteY4" fmla="*/ 3550083 h 3550083"/>
              <a:gd name="connsiteX5" fmla="*/ 0 w 3439432"/>
              <a:gd name="connsiteY5" fmla="*/ 788595 h 3550083"/>
              <a:gd name="connsiteX6" fmla="*/ 70713 w 3439432"/>
              <a:gd name="connsiteY6" fmla="*/ 164949 h 3550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550083">
                <a:moveTo>
                  <a:pt x="115336" y="0"/>
                </a:moveTo>
                <a:lnTo>
                  <a:pt x="3439432" y="0"/>
                </a:lnTo>
                <a:lnTo>
                  <a:pt x="3439432" y="3462762"/>
                </a:lnTo>
                <a:lnTo>
                  <a:pt x="3318024" y="3493980"/>
                </a:lnTo>
                <a:cubicBezTo>
                  <a:pt x="3138258" y="3530765"/>
                  <a:pt x="2952129" y="3550083"/>
                  <a:pt x="2761488" y="3550083"/>
                </a:cubicBezTo>
                <a:cubicBezTo>
                  <a:pt x="1236360" y="3550083"/>
                  <a:pt x="0" y="2313723"/>
                  <a:pt x="0" y="788595"/>
                </a:cubicBezTo>
                <a:cubicBezTo>
                  <a:pt x="0" y="574124"/>
                  <a:pt x="24450" y="365364"/>
                  <a:pt x="70713" y="164949"/>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2" name="Picture 2">
            <a:extLst>
              <a:ext uri="{FF2B5EF4-FFF2-40B4-BE49-F238E27FC236}">
                <a16:creationId xmlns:a16="http://schemas.microsoft.com/office/drawing/2014/main" id="{8522287B-7A4B-4BE8-91D1-113A7BABFF5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8114" r="8130" b="4"/>
          <a:stretch/>
        </p:blipFill>
        <p:spPr bwMode="auto">
          <a:xfrm>
            <a:off x="8918761" y="-4331"/>
            <a:ext cx="3273238" cy="3383891"/>
          </a:xfrm>
          <a:custGeom>
            <a:avLst/>
            <a:gdLst/>
            <a:ahLst/>
            <a:cxnLst/>
            <a:rect l="l" t="t" r="r" b="b"/>
            <a:pathLst>
              <a:path w="3273238" h="3383891">
                <a:moveTo>
                  <a:pt x="122841" y="0"/>
                </a:moveTo>
                <a:lnTo>
                  <a:pt x="3273238" y="0"/>
                </a:lnTo>
                <a:lnTo>
                  <a:pt x="3273238" y="3291335"/>
                </a:lnTo>
                <a:lnTo>
                  <a:pt x="3118338" y="3331164"/>
                </a:lnTo>
                <a:cubicBezTo>
                  <a:pt x="2949390" y="3365736"/>
                  <a:pt x="2774463" y="3383891"/>
                  <a:pt x="2595295" y="3383891"/>
                </a:cubicBezTo>
                <a:cubicBezTo>
                  <a:pt x="1161953" y="3383891"/>
                  <a:pt x="0" y="2221938"/>
                  <a:pt x="0" y="788596"/>
                </a:cubicBezTo>
                <a:cubicBezTo>
                  <a:pt x="0" y="519845"/>
                  <a:pt x="40850" y="260634"/>
                  <a:pt x="116679" y="16835"/>
                </a:cubicBezTo>
                <a:close/>
              </a:path>
            </a:pathLst>
          </a:custGeom>
          <a:noFill/>
          <a:extLst>
            <a:ext uri="{909E8E84-426E-40DD-AFC4-6F175D3DCCD1}">
              <a14:hiddenFill xmlns:a14="http://schemas.microsoft.com/office/drawing/2010/main">
                <a:solidFill>
                  <a:srgbClr val="FFFFFF"/>
                </a:solidFill>
              </a14:hiddenFill>
            </a:ext>
          </a:extLst>
        </p:spPr>
      </p:pic>
      <p:sp>
        <p:nvSpPr>
          <p:cNvPr id="83" name="Freeform: Shape 82">
            <a:extLst>
              <a:ext uri="{FF2B5EF4-FFF2-40B4-BE49-F238E27FC236}">
                <a16:creationId xmlns:a16="http://schemas.microsoft.com/office/drawing/2014/main" id="{CB14CE1B-4BC5-4EF2-BE3D-05E4F580B3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99331" y="3907418"/>
            <a:ext cx="2992669" cy="2950582"/>
          </a:xfrm>
          <a:custGeom>
            <a:avLst/>
            <a:gdLst>
              <a:gd name="connsiteX0" fmla="*/ 2052140 w 2992669"/>
              <a:gd name="connsiteY0" fmla="*/ 0 h 2950582"/>
              <a:gd name="connsiteX1" fmla="*/ 2850926 w 2992669"/>
              <a:gd name="connsiteY1" fmla="*/ 161267 h 2950582"/>
              <a:gd name="connsiteX2" fmla="*/ 2992669 w 2992669"/>
              <a:gd name="connsiteY2" fmla="*/ 229549 h 2950582"/>
              <a:gd name="connsiteX3" fmla="*/ 2992669 w 2992669"/>
              <a:gd name="connsiteY3" fmla="*/ 2950582 h 2950582"/>
              <a:gd name="connsiteX4" fmla="*/ 209274 w 2992669"/>
              <a:gd name="connsiteY4" fmla="*/ 2950582 h 2950582"/>
              <a:gd name="connsiteX5" fmla="*/ 161267 w 2992669"/>
              <a:gd name="connsiteY5" fmla="*/ 2850926 h 2950582"/>
              <a:gd name="connsiteX6" fmla="*/ 0 w 2992669"/>
              <a:gd name="connsiteY6" fmla="*/ 2052140 h 2950582"/>
              <a:gd name="connsiteX7" fmla="*/ 2052140 w 2992669"/>
              <a:gd name="connsiteY7" fmla="*/ 0 h 2950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92669" h="2950582">
                <a:moveTo>
                  <a:pt x="2052140" y="0"/>
                </a:moveTo>
                <a:cubicBezTo>
                  <a:pt x="2335482" y="0"/>
                  <a:pt x="2605411" y="57424"/>
                  <a:pt x="2850926" y="161267"/>
                </a:cubicBezTo>
                <a:lnTo>
                  <a:pt x="2992669" y="229549"/>
                </a:lnTo>
                <a:lnTo>
                  <a:pt x="2992669" y="2950582"/>
                </a:lnTo>
                <a:lnTo>
                  <a:pt x="209274" y="2950582"/>
                </a:lnTo>
                <a:lnTo>
                  <a:pt x="161267" y="2850926"/>
                </a:lnTo>
                <a:cubicBezTo>
                  <a:pt x="57423" y="2605411"/>
                  <a:pt x="0" y="2335482"/>
                  <a:pt x="0" y="2052140"/>
                </a:cubicBezTo>
                <a:cubicBezTo>
                  <a:pt x="0" y="918774"/>
                  <a:pt x="918774" y="0"/>
                  <a:pt x="2052140" y="0"/>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30" name="Picture 6" descr="Risultato immagini per ricorsione immagini">
            <a:extLst>
              <a:ext uri="{FF2B5EF4-FFF2-40B4-BE49-F238E27FC236}">
                <a16:creationId xmlns:a16="http://schemas.microsoft.com/office/drawing/2014/main" id="{71A19F3C-D27F-4D95-A9D7-7DBFF1D96080}"/>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2762" r="11201" b="-2"/>
          <a:stretch/>
        </p:blipFill>
        <p:spPr bwMode="auto">
          <a:xfrm>
            <a:off x="9363236" y="4071322"/>
            <a:ext cx="2828765" cy="2786678"/>
          </a:xfrm>
          <a:custGeom>
            <a:avLst/>
            <a:gdLst/>
            <a:ahLst/>
            <a:cxnLst/>
            <a:rect l="l" t="t" r="r" b="b"/>
            <a:pathLst>
              <a:path w="2828765" h="2786678">
                <a:moveTo>
                  <a:pt x="1888236" y="0"/>
                </a:moveTo>
                <a:cubicBezTo>
                  <a:pt x="2214125" y="0"/>
                  <a:pt x="2520731" y="82558"/>
                  <a:pt x="2788281" y="227900"/>
                </a:cubicBezTo>
                <a:lnTo>
                  <a:pt x="2828765" y="252495"/>
                </a:lnTo>
                <a:lnTo>
                  <a:pt x="2828765" y="2786678"/>
                </a:lnTo>
                <a:lnTo>
                  <a:pt x="227128" y="2786678"/>
                </a:lnTo>
                <a:lnTo>
                  <a:pt x="148387" y="2623223"/>
                </a:lnTo>
                <a:cubicBezTo>
                  <a:pt x="52837" y="2397318"/>
                  <a:pt x="0" y="2148947"/>
                  <a:pt x="0" y="1888236"/>
                </a:cubicBezTo>
                <a:cubicBezTo>
                  <a:pt x="0" y="845392"/>
                  <a:pt x="845392" y="0"/>
                  <a:pt x="1888236"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3180745"/>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32477704-2E60-4988-953B-5A3D0BDD1C15}"/>
              </a:ext>
            </a:extLst>
          </p:cNvPr>
          <p:cNvSpPr>
            <a:spLocks noGrp="1"/>
          </p:cNvSpPr>
          <p:nvPr>
            <p:ph type="title"/>
          </p:nvPr>
        </p:nvSpPr>
        <p:spPr>
          <a:xfrm>
            <a:off x="686834" y="1153572"/>
            <a:ext cx="3200400" cy="4461163"/>
          </a:xfrm>
        </p:spPr>
        <p:txBody>
          <a:bodyPr>
            <a:normAutofit/>
          </a:bodyPr>
          <a:lstStyle/>
          <a:p>
            <a:r>
              <a:rPr lang="it-IT">
                <a:solidFill>
                  <a:srgbClr val="FFFFFF"/>
                </a:solidFill>
              </a:rPr>
              <a:t>La ricorsione</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Segnaposto contenuto 2">
            <a:extLst>
              <a:ext uri="{FF2B5EF4-FFF2-40B4-BE49-F238E27FC236}">
                <a16:creationId xmlns:a16="http://schemas.microsoft.com/office/drawing/2014/main" id="{FF4139E4-D326-479D-A1F6-F390941EDEBF}"/>
              </a:ext>
            </a:extLst>
          </p:cNvPr>
          <p:cNvSpPr>
            <a:spLocks noGrp="1"/>
          </p:cNvSpPr>
          <p:nvPr>
            <p:ph idx="1"/>
          </p:nvPr>
        </p:nvSpPr>
        <p:spPr>
          <a:xfrm>
            <a:off x="4447308" y="591344"/>
            <a:ext cx="6906491" cy="5585619"/>
          </a:xfrm>
        </p:spPr>
        <p:txBody>
          <a:bodyPr anchor="ctr">
            <a:normAutofit/>
          </a:bodyPr>
          <a:lstStyle/>
          <a:p>
            <a:r>
              <a:rPr lang="it-IT" dirty="0"/>
              <a:t>E’ una </a:t>
            </a:r>
            <a:r>
              <a:rPr lang="it-IT" b="1" i="1" dirty="0">
                <a:solidFill>
                  <a:srgbClr val="C9493F"/>
                </a:solidFill>
              </a:rPr>
              <a:t>tecnica di programmazione</a:t>
            </a:r>
          </a:p>
          <a:p>
            <a:r>
              <a:rPr lang="it-IT" dirty="0"/>
              <a:t>Il problema da risolvere viene suddiviso in sotto-problemi simili a quello originale, ma generalmente più piccoli e più semplici.</a:t>
            </a:r>
          </a:p>
          <a:p>
            <a:r>
              <a:rPr lang="it-IT" dirty="0"/>
              <a:t> Si studia il problema e si identificano dei </a:t>
            </a:r>
            <a:r>
              <a:rPr lang="it-IT" b="1" i="1" dirty="0">
                <a:solidFill>
                  <a:srgbClr val="C9493F"/>
                </a:solidFill>
              </a:rPr>
              <a:t>casi base</a:t>
            </a:r>
            <a:r>
              <a:rPr lang="it-IT" dirty="0"/>
              <a:t>, casi più semplici che possono essere risolti facilmente;</a:t>
            </a:r>
          </a:p>
          <a:p>
            <a:r>
              <a:rPr lang="it-IT" dirty="0"/>
              <a:t> La soluzione del problema originale viene ottenuta combinando la soluzione di uno o più problemi sotto-problemi.</a:t>
            </a:r>
          </a:p>
        </p:txBody>
      </p:sp>
    </p:spTree>
    <p:extLst>
      <p:ext uri="{BB962C8B-B14F-4D97-AF65-F5344CB8AC3E}">
        <p14:creationId xmlns:p14="http://schemas.microsoft.com/office/powerpoint/2010/main" val="58631909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046BC2-5794-44A3-9FE3-3EB6449E1B7D}"/>
              </a:ext>
            </a:extLst>
          </p:cNvPr>
          <p:cNvSpPr>
            <a:spLocks noGrp="1"/>
          </p:cNvSpPr>
          <p:nvPr>
            <p:ph type="title"/>
          </p:nvPr>
        </p:nvSpPr>
        <p:spPr>
          <a:xfrm>
            <a:off x="838200" y="557188"/>
            <a:ext cx="10515600" cy="1133499"/>
          </a:xfrm>
        </p:spPr>
        <p:txBody>
          <a:bodyPr>
            <a:normAutofit/>
          </a:bodyPr>
          <a:lstStyle/>
          <a:p>
            <a:pPr algn="ctr"/>
            <a:r>
              <a:rPr lang="it-IT" sz="5200"/>
              <a:t>Funzioni Ricorsive</a:t>
            </a:r>
          </a:p>
        </p:txBody>
      </p:sp>
      <p:sp>
        <p:nvSpPr>
          <p:cNvPr id="4" name="Rectangle 1">
            <a:extLst>
              <a:ext uri="{FF2B5EF4-FFF2-40B4-BE49-F238E27FC236}">
                <a16:creationId xmlns:a16="http://schemas.microsoft.com/office/drawing/2014/main" id="{FF677A59-7481-4E7A-B69B-72F1C583AE1C}"/>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graphicFrame>
        <p:nvGraphicFramePr>
          <p:cNvPr id="7" name="Segnaposto contenuto 2">
            <a:extLst>
              <a:ext uri="{FF2B5EF4-FFF2-40B4-BE49-F238E27FC236}">
                <a16:creationId xmlns:a16="http://schemas.microsoft.com/office/drawing/2014/main" id="{049D2DC7-953B-4F8D-A532-4C22A2D93028}"/>
              </a:ext>
            </a:extLst>
          </p:cNvPr>
          <p:cNvGraphicFramePr>
            <a:graphicFrameLocks noGrp="1"/>
          </p:cNvGraphicFramePr>
          <p:nvPr>
            <p:ph idx="1"/>
            <p:extLst>
              <p:ext uri="{D42A27DB-BD31-4B8C-83A1-F6EECF244321}">
                <p14:modId xmlns:p14="http://schemas.microsoft.com/office/powerpoint/2010/main" val="3898455379"/>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40144437"/>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046BC2-5794-44A3-9FE3-3EB6449E1B7D}"/>
              </a:ext>
            </a:extLst>
          </p:cNvPr>
          <p:cNvSpPr>
            <a:spLocks noGrp="1"/>
          </p:cNvSpPr>
          <p:nvPr>
            <p:ph type="title"/>
          </p:nvPr>
        </p:nvSpPr>
        <p:spPr/>
        <p:txBody>
          <a:bodyPr/>
          <a:lstStyle/>
          <a:p>
            <a:r>
              <a:rPr lang="it-IT" dirty="0"/>
              <a:t>Funzioni Diretta e Indiretta</a:t>
            </a:r>
          </a:p>
        </p:txBody>
      </p:sp>
      <p:sp>
        <p:nvSpPr>
          <p:cNvPr id="3" name="Segnaposto contenuto 2">
            <a:extLst>
              <a:ext uri="{FF2B5EF4-FFF2-40B4-BE49-F238E27FC236}">
                <a16:creationId xmlns:a16="http://schemas.microsoft.com/office/drawing/2014/main" id="{92F40E2C-622E-491A-900E-C0E62154ADF9}"/>
              </a:ext>
            </a:extLst>
          </p:cNvPr>
          <p:cNvSpPr>
            <a:spLocks noGrp="1"/>
          </p:cNvSpPr>
          <p:nvPr>
            <p:ph idx="1"/>
          </p:nvPr>
        </p:nvSpPr>
        <p:spPr>
          <a:xfrm>
            <a:off x="838200" y="1442906"/>
            <a:ext cx="10515600" cy="4734057"/>
          </a:xfrm>
        </p:spPr>
        <p:txBody>
          <a:bodyPr>
            <a:normAutofit/>
          </a:bodyPr>
          <a:lstStyle/>
          <a:p>
            <a:pPr lvl="1"/>
            <a:r>
              <a:rPr lang="en-US" altLang="it-IT" sz="2200" dirty="0" err="1"/>
              <a:t>Ricorsione</a:t>
            </a:r>
            <a:r>
              <a:rPr lang="en-US" altLang="it-IT" sz="2200" dirty="0"/>
              <a:t> </a:t>
            </a:r>
            <a:r>
              <a:rPr lang="en-US" altLang="it-IT" sz="2200" dirty="0" err="1"/>
              <a:t>diretta</a:t>
            </a:r>
            <a:r>
              <a:rPr lang="en-US" altLang="it-IT" sz="2200" dirty="0"/>
              <a:t>: </a:t>
            </a:r>
            <a:r>
              <a:rPr lang="en-US" altLang="it-IT" sz="2200" dirty="0" err="1"/>
              <a:t>all’interno</a:t>
            </a:r>
            <a:r>
              <a:rPr lang="en-US" altLang="it-IT" sz="2200" dirty="0"/>
              <a:t> del </a:t>
            </a:r>
            <a:r>
              <a:rPr lang="en-US" altLang="it-IT" sz="2200" dirty="0" err="1"/>
              <a:t>corpo</a:t>
            </a:r>
            <a:r>
              <a:rPr lang="en-US" altLang="it-IT" sz="2200" dirty="0"/>
              <a:t> </a:t>
            </a:r>
            <a:r>
              <a:rPr lang="en-US" altLang="it-IT" sz="2200" dirty="0" err="1"/>
              <a:t>della</a:t>
            </a:r>
            <a:r>
              <a:rPr lang="en-US" altLang="it-IT" sz="2200" dirty="0"/>
              <a:t> </a:t>
            </a:r>
            <a:r>
              <a:rPr lang="en-US" altLang="it-IT" sz="2200" dirty="0" err="1"/>
              <a:t>funzione</a:t>
            </a:r>
            <a:r>
              <a:rPr lang="en-US" altLang="it-IT" sz="2200" dirty="0"/>
              <a:t> è </a:t>
            </a:r>
            <a:r>
              <a:rPr lang="en-US" altLang="it-IT" sz="2200" dirty="0" err="1"/>
              <a:t>presente</a:t>
            </a:r>
            <a:r>
              <a:rPr lang="en-US" altLang="it-IT" sz="2200" dirty="0"/>
              <a:t> una </a:t>
            </a:r>
            <a:r>
              <a:rPr lang="en-US" altLang="it-IT" sz="2200" dirty="0" err="1"/>
              <a:t>chiamata</a:t>
            </a:r>
            <a:r>
              <a:rPr lang="en-US" altLang="it-IT" sz="2200" dirty="0"/>
              <a:t> </a:t>
            </a:r>
            <a:r>
              <a:rPr lang="en-US" altLang="it-IT" sz="2200" dirty="0" err="1"/>
              <a:t>alla</a:t>
            </a:r>
            <a:r>
              <a:rPr lang="en-US" altLang="it-IT" sz="2200" dirty="0"/>
              <a:t> </a:t>
            </a:r>
            <a:r>
              <a:rPr lang="en-US" altLang="it-IT" sz="2200" dirty="0" err="1"/>
              <a:t>funzione</a:t>
            </a:r>
            <a:r>
              <a:rPr lang="en-US" altLang="it-IT" sz="2200" dirty="0"/>
              <a:t> </a:t>
            </a:r>
            <a:r>
              <a:rPr lang="en-US" altLang="it-IT" sz="2200" dirty="0" err="1"/>
              <a:t>stessa</a:t>
            </a:r>
            <a:endParaRPr lang="en-US" altLang="it-IT" sz="2200" dirty="0"/>
          </a:p>
          <a:p>
            <a:pPr lvl="1"/>
            <a:endParaRPr lang="en-US" altLang="it-IT" sz="2200" dirty="0"/>
          </a:p>
          <a:p>
            <a:pPr marL="384048" lvl="2" indent="0">
              <a:buNone/>
            </a:pPr>
            <a:endParaRPr lang="en-US" altLang="it-IT" sz="2200" dirty="0"/>
          </a:p>
          <a:p>
            <a:pPr marL="384048" lvl="2" indent="0">
              <a:buNone/>
            </a:pPr>
            <a:endParaRPr lang="en-US" altLang="it-IT" sz="2200" dirty="0"/>
          </a:p>
          <a:p>
            <a:pPr lvl="1"/>
            <a:r>
              <a:rPr lang="en-US" altLang="it-IT" sz="2200" dirty="0" err="1"/>
              <a:t>Ricorsione</a:t>
            </a:r>
            <a:r>
              <a:rPr lang="en-US" altLang="it-IT" sz="2200" dirty="0"/>
              <a:t> </a:t>
            </a:r>
            <a:r>
              <a:rPr lang="en-US" altLang="it-IT" sz="2200" dirty="0" err="1"/>
              <a:t>indiretta</a:t>
            </a:r>
            <a:r>
              <a:rPr lang="en-US" altLang="it-IT" sz="2200" dirty="0"/>
              <a:t>: </a:t>
            </a:r>
            <a:r>
              <a:rPr lang="en-US" altLang="it-IT" sz="2200" dirty="0" err="1"/>
              <a:t>all’interno</a:t>
            </a:r>
            <a:r>
              <a:rPr lang="en-US" altLang="it-IT" sz="2200" dirty="0"/>
              <a:t> del </a:t>
            </a:r>
            <a:r>
              <a:rPr lang="en-US" altLang="it-IT" sz="2200" dirty="0" err="1"/>
              <a:t>corpo</a:t>
            </a:r>
            <a:r>
              <a:rPr lang="en-US" altLang="it-IT" sz="2200" dirty="0"/>
              <a:t> </a:t>
            </a:r>
            <a:r>
              <a:rPr lang="en-US" altLang="it-IT" sz="2200" dirty="0" err="1"/>
              <a:t>della</a:t>
            </a:r>
            <a:r>
              <a:rPr lang="en-US" altLang="it-IT" sz="2200" dirty="0"/>
              <a:t> </a:t>
            </a:r>
            <a:r>
              <a:rPr lang="en-US" altLang="it-IT" sz="2200" dirty="0" err="1"/>
              <a:t>funzione</a:t>
            </a:r>
            <a:r>
              <a:rPr lang="en-US" altLang="it-IT" sz="2200" dirty="0"/>
              <a:t> è </a:t>
            </a:r>
            <a:r>
              <a:rPr lang="en-US" altLang="it-IT" sz="2200" dirty="0" err="1"/>
              <a:t>presente</a:t>
            </a:r>
            <a:r>
              <a:rPr lang="en-US" altLang="it-IT" sz="2200" dirty="0"/>
              <a:t> una </a:t>
            </a:r>
            <a:r>
              <a:rPr lang="en-US" altLang="it-IT" sz="2200" dirty="0" err="1"/>
              <a:t>chiamata</a:t>
            </a:r>
            <a:r>
              <a:rPr lang="en-US" altLang="it-IT" sz="2200" dirty="0"/>
              <a:t> ad </a:t>
            </a:r>
            <a:r>
              <a:rPr lang="en-US" altLang="it-IT" sz="2200" dirty="0" err="1"/>
              <a:t>un’altra</a:t>
            </a:r>
            <a:r>
              <a:rPr lang="en-US" altLang="it-IT" sz="2200" dirty="0"/>
              <a:t> </a:t>
            </a:r>
            <a:r>
              <a:rPr lang="en-US" altLang="it-IT" sz="2200" dirty="0" err="1"/>
              <a:t>funzione</a:t>
            </a:r>
            <a:r>
              <a:rPr lang="en-US" altLang="it-IT" sz="2200" dirty="0"/>
              <a:t> </a:t>
            </a:r>
            <a:r>
              <a:rPr lang="en-US" altLang="it-IT" sz="2200" dirty="0" err="1"/>
              <a:t>che</a:t>
            </a:r>
            <a:r>
              <a:rPr lang="en-US" altLang="it-IT" sz="2200" dirty="0"/>
              <a:t> a </a:t>
            </a:r>
            <a:r>
              <a:rPr lang="en-US" altLang="it-IT" sz="2200" dirty="0" err="1"/>
              <a:t>sua</a:t>
            </a:r>
            <a:r>
              <a:rPr lang="en-US" altLang="it-IT" sz="2200" dirty="0"/>
              <a:t> </a:t>
            </a:r>
            <a:r>
              <a:rPr lang="en-US" altLang="it-IT" sz="2200" dirty="0" err="1"/>
              <a:t>volta</a:t>
            </a:r>
            <a:r>
              <a:rPr lang="en-US" altLang="it-IT" sz="2200" dirty="0"/>
              <a:t> </a:t>
            </a:r>
            <a:r>
              <a:rPr lang="en-US" altLang="it-IT" sz="2200" dirty="0" err="1"/>
              <a:t>richiama</a:t>
            </a:r>
            <a:r>
              <a:rPr lang="en-US" altLang="it-IT" sz="2200" dirty="0"/>
              <a:t> la </a:t>
            </a:r>
            <a:r>
              <a:rPr lang="en-US" altLang="it-IT" sz="2200" dirty="0" err="1"/>
              <a:t>funzione</a:t>
            </a:r>
            <a:r>
              <a:rPr lang="en-US" altLang="it-IT" sz="2200" dirty="0"/>
              <a:t> di </a:t>
            </a:r>
            <a:r>
              <a:rPr lang="en-US" altLang="it-IT" sz="2200" dirty="0" err="1"/>
              <a:t>partenza</a:t>
            </a:r>
            <a:endParaRPr lang="en-US" altLang="it-IT" sz="2200" dirty="0"/>
          </a:p>
          <a:p>
            <a:pPr lvl="2"/>
            <a:endParaRPr lang="en-US" altLang="it-IT" sz="1800" dirty="0"/>
          </a:p>
          <a:p>
            <a:endParaRPr lang="it-IT" dirty="0"/>
          </a:p>
        </p:txBody>
      </p:sp>
      <p:sp>
        <p:nvSpPr>
          <p:cNvPr id="5" name="Rettangolo con angoli arrotondati 4">
            <a:extLst>
              <a:ext uri="{FF2B5EF4-FFF2-40B4-BE49-F238E27FC236}">
                <a16:creationId xmlns:a16="http://schemas.microsoft.com/office/drawing/2014/main" id="{D8F492BA-7438-4E7F-AD1A-6B94B99EB083}"/>
              </a:ext>
            </a:extLst>
          </p:cNvPr>
          <p:cNvSpPr/>
          <p:nvPr/>
        </p:nvSpPr>
        <p:spPr>
          <a:xfrm>
            <a:off x="1253105" y="2099620"/>
            <a:ext cx="9685789" cy="10458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lvl="1" indent="0">
              <a:buNone/>
            </a:pPr>
            <a:r>
              <a:rPr lang="it-IT" sz="2000" dirty="0" err="1">
                <a:latin typeface="Courier New" panose="02070309020205020404" pitchFamily="49" charset="0"/>
                <a:cs typeface="Courier New" panose="02070309020205020404" pitchFamily="49" charset="0"/>
              </a:rPr>
              <a:t>def</a:t>
            </a:r>
            <a:r>
              <a:rPr lang="it-IT" sz="2000" dirty="0">
                <a:latin typeface="Courier New" panose="02070309020205020404" pitchFamily="49" charset="0"/>
                <a:cs typeface="Courier New" panose="02070309020205020404" pitchFamily="49" charset="0"/>
              </a:rPr>
              <a:t> </a:t>
            </a:r>
            <a:r>
              <a:rPr lang="it-IT" sz="2000" i="1" dirty="0">
                <a:latin typeface="Courier New" panose="02070309020205020404" pitchFamily="49" charset="0"/>
                <a:cs typeface="Courier New" panose="02070309020205020404" pitchFamily="49" charset="0"/>
              </a:rPr>
              <a:t>funzione</a:t>
            </a:r>
            <a:r>
              <a:rPr lang="it-IT" sz="2000" dirty="0">
                <a:latin typeface="Courier New" panose="02070309020205020404" pitchFamily="49" charset="0"/>
                <a:cs typeface="Courier New" panose="02070309020205020404" pitchFamily="49" charset="0"/>
              </a:rPr>
              <a:t> (parametro</a:t>
            </a:r>
            <a:r>
              <a:rPr lang="it-IT" sz="2000" baseline="-25000" dirty="0">
                <a:latin typeface="Courier New" panose="02070309020205020404" pitchFamily="49" charset="0"/>
                <a:cs typeface="Courier New" panose="02070309020205020404" pitchFamily="49" charset="0"/>
              </a:rPr>
              <a:t>1</a:t>
            </a:r>
            <a:r>
              <a:rPr lang="it-IT" sz="2000" dirty="0">
                <a:latin typeface="Courier New" panose="02070309020205020404" pitchFamily="49" charset="0"/>
                <a:cs typeface="Courier New" panose="02070309020205020404" pitchFamily="49" charset="0"/>
              </a:rPr>
              <a:t>,…, </a:t>
            </a:r>
            <a:r>
              <a:rPr lang="it-IT" sz="2000" dirty="0" err="1">
                <a:latin typeface="Courier New" panose="02070309020205020404" pitchFamily="49" charset="0"/>
                <a:cs typeface="Courier New" panose="02070309020205020404" pitchFamily="49" charset="0"/>
              </a:rPr>
              <a:t>parametro</a:t>
            </a:r>
            <a:r>
              <a:rPr lang="it-IT" sz="2000" baseline="-25000" dirty="0" err="1">
                <a:latin typeface="Courier New" panose="02070309020205020404" pitchFamily="49" charset="0"/>
                <a:cs typeface="Courier New" panose="02070309020205020404" pitchFamily="49" charset="0"/>
              </a:rPr>
              <a:t>n</a:t>
            </a:r>
            <a:r>
              <a:rPr lang="it-IT" sz="2000" dirty="0">
                <a:latin typeface="Courier New" panose="02070309020205020404" pitchFamily="49" charset="0"/>
                <a:cs typeface="Courier New" panose="02070309020205020404" pitchFamily="49" charset="0"/>
              </a:rPr>
              <a:t>):</a:t>
            </a:r>
          </a:p>
          <a:p>
            <a:pPr marL="914400" lvl="2" indent="0">
              <a:buNone/>
            </a:pPr>
            <a:r>
              <a:rPr lang="it-IT" sz="2000" dirty="0">
                <a:latin typeface="Courier New" panose="02070309020205020404" pitchFamily="49" charset="0"/>
                <a:cs typeface="Courier New" panose="02070309020205020404" pitchFamily="49" charset="0"/>
              </a:rPr>
              <a:t>…</a:t>
            </a:r>
          </a:p>
          <a:p>
            <a:pPr lvl="2"/>
            <a:r>
              <a:rPr lang="it-IT" sz="2000" dirty="0">
                <a:latin typeface="Courier New" panose="02070309020205020404" pitchFamily="49" charset="0"/>
                <a:cs typeface="Courier New" panose="02070309020205020404" pitchFamily="49" charset="0"/>
              </a:rPr>
              <a:t>funzione(p</a:t>
            </a:r>
            <a:r>
              <a:rPr lang="it-IT" sz="2000" baseline="-25000" dirty="0">
                <a:latin typeface="Courier New" panose="02070309020205020404" pitchFamily="49" charset="0"/>
                <a:cs typeface="Courier New" panose="02070309020205020404" pitchFamily="49" charset="0"/>
              </a:rPr>
              <a:t>1</a:t>
            </a:r>
            <a:r>
              <a:rPr lang="it-IT" sz="2000" dirty="0">
                <a:latin typeface="Courier New" panose="02070309020205020404" pitchFamily="49" charset="0"/>
                <a:cs typeface="Courier New" panose="02070309020205020404" pitchFamily="49" charset="0"/>
              </a:rPr>
              <a:t>,…,</a:t>
            </a:r>
            <a:r>
              <a:rPr lang="it-IT" sz="2000" dirty="0" err="1">
                <a:latin typeface="Courier New" panose="02070309020205020404" pitchFamily="49" charset="0"/>
                <a:cs typeface="Courier New" panose="02070309020205020404" pitchFamily="49" charset="0"/>
              </a:rPr>
              <a:t>p</a:t>
            </a:r>
            <a:r>
              <a:rPr lang="it-IT" sz="2000" baseline="-25000" dirty="0" err="1">
                <a:latin typeface="Courier New" panose="02070309020205020404" pitchFamily="49" charset="0"/>
                <a:cs typeface="Courier New" panose="02070309020205020404" pitchFamily="49" charset="0"/>
              </a:rPr>
              <a:t>n</a:t>
            </a:r>
            <a:r>
              <a:rPr lang="it-IT" sz="2000" dirty="0">
                <a:latin typeface="Courier New" panose="02070309020205020404" pitchFamily="49" charset="0"/>
                <a:cs typeface="Courier New" panose="02070309020205020404" pitchFamily="49" charset="0"/>
              </a:rPr>
              <a:t>)</a:t>
            </a:r>
          </a:p>
        </p:txBody>
      </p:sp>
      <p:sp>
        <p:nvSpPr>
          <p:cNvPr id="8" name="Rettangolo con angoli arrotondati 7">
            <a:extLst>
              <a:ext uri="{FF2B5EF4-FFF2-40B4-BE49-F238E27FC236}">
                <a16:creationId xmlns:a16="http://schemas.microsoft.com/office/drawing/2014/main" id="{9FC50478-4F46-402D-A441-CE078DED9D14}"/>
              </a:ext>
            </a:extLst>
          </p:cNvPr>
          <p:cNvSpPr/>
          <p:nvPr/>
        </p:nvSpPr>
        <p:spPr>
          <a:xfrm>
            <a:off x="1253105" y="3862329"/>
            <a:ext cx="9685789" cy="10458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lvl="1" indent="0">
              <a:buNone/>
            </a:pPr>
            <a:r>
              <a:rPr lang="it-IT" dirty="0" err="1">
                <a:latin typeface="Courier New" panose="02070309020205020404" pitchFamily="49" charset="0"/>
                <a:cs typeface="Courier New" panose="02070309020205020404" pitchFamily="49" charset="0"/>
              </a:rPr>
              <a:t>def</a:t>
            </a:r>
            <a:r>
              <a:rPr lang="it-IT" dirty="0">
                <a:latin typeface="Courier New" panose="02070309020205020404" pitchFamily="49" charset="0"/>
                <a:cs typeface="Courier New" panose="02070309020205020404" pitchFamily="49" charset="0"/>
              </a:rPr>
              <a:t> </a:t>
            </a:r>
            <a:r>
              <a:rPr lang="it-IT" i="1" dirty="0">
                <a:latin typeface="Courier New" panose="02070309020205020404" pitchFamily="49" charset="0"/>
                <a:cs typeface="Courier New" panose="02070309020205020404" pitchFamily="49" charset="0"/>
              </a:rPr>
              <a:t>funzione1</a:t>
            </a:r>
            <a:r>
              <a:rPr lang="it-IT" dirty="0">
                <a:latin typeface="Courier New" panose="02070309020205020404" pitchFamily="49" charset="0"/>
                <a:cs typeface="Courier New" panose="02070309020205020404" pitchFamily="49" charset="0"/>
              </a:rPr>
              <a:t>(parametro</a:t>
            </a:r>
            <a:r>
              <a:rPr lang="it-IT" baseline="-25000" dirty="0">
                <a:latin typeface="Courier New" panose="02070309020205020404" pitchFamily="49" charset="0"/>
                <a:cs typeface="Courier New" panose="02070309020205020404" pitchFamily="49" charset="0"/>
              </a:rPr>
              <a:t>1</a:t>
            </a:r>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parametro</a:t>
            </a:r>
            <a:r>
              <a:rPr lang="it-IT" baseline="-25000" dirty="0" err="1">
                <a:latin typeface="Courier New" panose="02070309020205020404" pitchFamily="49" charset="0"/>
                <a:cs typeface="Courier New" panose="02070309020205020404" pitchFamily="49" charset="0"/>
              </a:rPr>
              <a:t>n</a:t>
            </a:r>
            <a:r>
              <a:rPr lang="it-IT" dirty="0">
                <a:latin typeface="Courier New" panose="02070309020205020404" pitchFamily="49" charset="0"/>
                <a:cs typeface="Courier New" panose="02070309020205020404" pitchFamily="49" charset="0"/>
              </a:rPr>
              <a:t>):</a:t>
            </a:r>
          </a:p>
          <a:p>
            <a:pPr marL="914400" lvl="2" indent="0">
              <a:buNone/>
            </a:pPr>
            <a:r>
              <a:rPr lang="it-IT" dirty="0">
                <a:latin typeface="Courier New" panose="02070309020205020404" pitchFamily="49" charset="0"/>
                <a:cs typeface="Courier New" panose="02070309020205020404" pitchFamily="49" charset="0"/>
              </a:rPr>
              <a:t>…</a:t>
            </a:r>
          </a:p>
          <a:p>
            <a:pPr lvl="2"/>
            <a:r>
              <a:rPr lang="it-IT" dirty="0">
                <a:latin typeface="Courier New" panose="02070309020205020404" pitchFamily="49" charset="0"/>
                <a:cs typeface="Courier New" panose="02070309020205020404" pitchFamily="49" charset="0"/>
              </a:rPr>
              <a:t>funzione2(q</a:t>
            </a:r>
            <a:r>
              <a:rPr lang="it-IT" baseline="-25000" dirty="0">
                <a:latin typeface="Courier New" panose="02070309020205020404" pitchFamily="49" charset="0"/>
                <a:cs typeface="Courier New" panose="02070309020205020404" pitchFamily="49" charset="0"/>
              </a:rPr>
              <a:t>1</a:t>
            </a:r>
            <a:r>
              <a:rPr lang="it-IT" dirty="0">
                <a:latin typeface="Courier New" panose="02070309020205020404" pitchFamily="49" charset="0"/>
                <a:cs typeface="Courier New" panose="02070309020205020404" pitchFamily="49" charset="0"/>
              </a:rPr>
              <a:t>,…,</a:t>
            </a:r>
            <a:r>
              <a:rPr lang="it-IT" dirty="0" err="1">
                <a:latin typeface="Courier New" panose="02070309020205020404" pitchFamily="49" charset="0"/>
                <a:cs typeface="Courier New" panose="02070309020205020404" pitchFamily="49" charset="0"/>
              </a:rPr>
              <a:t>q</a:t>
            </a:r>
            <a:r>
              <a:rPr lang="it-IT" baseline="-25000" dirty="0" err="1">
                <a:latin typeface="Courier New" panose="02070309020205020404" pitchFamily="49" charset="0"/>
                <a:cs typeface="Courier New" panose="02070309020205020404" pitchFamily="49" charset="0"/>
              </a:rPr>
              <a:t>m</a:t>
            </a:r>
            <a:r>
              <a:rPr lang="it-IT" dirty="0">
                <a:latin typeface="Courier New" panose="02070309020205020404" pitchFamily="49" charset="0"/>
                <a:cs typeface="Courier New" panose="02070309020205020404" pitchFamily="49" charset="0"/>
              </a:rPr>
              <a:t>)</a:t>
            </a:r>
          </a:p>
        </p:txBody>
      </p:sp>
      <p:sp>
        <p:nvSpPr>
          <p:cNvPr id="9" name="Rettangolo con angoli arrotondati 8">
            <a:extLst>
              <a:ext uri="{FF2B5EF4-FFF2-40B4-BE49-F238E27FC236}">
                <a16:creationId xmlns:a16="http://schemas.microsoft.com/office/drawing/2014/main" id="{932F29B6-4D00-4659-8774-BB49E53C6A00}"/>
              </a:ext>
            </a:extLst>
          </p:cNvPr>
          <p:cNvSpPr/>
          <p:nvPr/>
        </p:nvSpPr>
        <p:spPr>
          <a:xfrm>
            <a:off x="1253104" y="5019646"/>
            <a:ext cx="9685789" cy="10458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lvl="1" indent="0">
              <a:buNone/>
            </a:pPr>
            <a:r>
              <a:rPr lang="it-IT" dirty="0" err="1">
                <a:latin typeface="Courier New" panose="02070309020205020404" pitchFamily="49" charset="0"/>
                <a:cs typeface="Courier New" panose="02070309020205020404" pitchFamily="49" charset="0"/>
              </a:rPr>
              <a:t>def</a:t>
            </a:r>
            <a:r>
              <a:rPr lang="it-IT" dirty="0">
                <a:latin typeface="Courier New" panose="02070309020205020404" pitchFamily="49" charset="0"/>
                <a:cs typeface="Courier New" panose="02070309020205020404" pitchFamily="49" charset="0"/>
              </a:rPr>
              <a:t> </a:t>
            </a:r>
            <a:r>
              <a:rPr lang="it-IT" i="1" dirty="0">
                <a:latin typeface="Courier New" panose="02070309020205020404" pitchFamily="49" charset="0"/>
                <a:cs typeface="Courier New" panose="02070309020205020404" pitchFamily="49" charset="0"/>
              </a:rPr>
              <a:t>funzione2</a:t>
            </a:r>
            <a:r>
              <a:rPr lang="it-IT" dirty="0">
                <a:latin typeface="Courier New" panose="02070309020205020404" pitchFamily="49" charset="0"/>
                <a:cs typeface="Courier New" panose="02070309020205020404" pitchFamily="49" charset="0"/>
              </a:rPr>
              <a:t>(parametro</a:t>
            </a:r>
            <a:r>
              <a:rPr lang="it-IT" baseline="-25000" dirty="0">
                <a:latin typeface="Courier New" panose="02070309020205020404" pitchFamily="49" charset="0"/>
                <a:cs typeface="Courier New" panose="02070309020205020404" pitchFamily="49" charset="0"/>
              </a:rPr>
              <a:t>1</a:t>
            </a:r>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parametro</a:t>
            </a:r>
            <a:r>
              <a:rPr lang="it-IT" baseline="-25000" dirty="0" err="1">
                <a:latin typeface="Courier New" panose="02070309020205020404" pitchFamily="49" charset="0"/>
                <a:cs typeface="Courier New" panose="02070309020205020404" pitchFamily="49" charset="0"/>
              </a:rPr>
              <a:t>m</a:t>
            </a:r>
            <a:r>
              <a:rPr lang="it-IT" dirty="0">
                <a:latin typeface="Courier New" panose="02070309020205020404" pitchFamily="49" charset="0"/>
                <a:cs typeface="Courier New" panose="02070309020205020404" pitchFamily="49" charset="0"/>
              </a:rPr>
              <a:t>):</a:t>
            </a:r>
          </a:p>
          <a:p>
            <a:pPr marL="914400" lvl="2" indent="0">
              <a:buNone/>
            </a:pPr>
            <a:r>
              <a:rPr lang="it-IT" dirty="0">
                <a:latin typeface="Courier New" panose="02070309020205020404" pitchFamily="49" charset="0"/>
                <a:cs typeface="Courier New" panose="02070309020205020404" pitchFamily="49" charset="0"/>
              </a:rPr>
              <a:t>…</a:t>
            </a:r>
          </a:p>
          <a:p>
            <a:pPr lvl="2"/>
            <a:r>
              <a:rPr lang="it-IT" dirty="0">
                <a:latin typeface="Courier New" panose="02070309020205020404" pitchFamily="49" charset="0"/>
                <a:cs typeface="Courier New" panose="02070309020205020404" pitchFamily="49" charset="0"/>
              </a:rPr>
              <a:t>funzione1(p</a:t>
            </a:r>
            <a:r>
              <a:rPr lang="it-IT" baseline="-25000" dirty="0">
                <a:latin typeface="Courier New" panose="02070309020205020404" pitchFamily="49" charset="0"/>
                <a:cs typeface="Courier New" panose="02070309020205020404" pitchFamily="49" charset="0"/>
              </a:rPr>
              <a:t>1</a:t>
            </a:r>
            <a:r>
              <a:rPr lang="it-IT" dirty="0">
                <a:latin typeface="Courier New" panose="02070309020205020404" pitchFamily="49" charset="0"/>
                <a:cs typeface="Courier New" panose="02070309020205020404" pitchFamily="49" charset="0"/>
              </a:rPr>
              <a:t>,…,</a:t>
            </a:r>
            <a:r>
              <a:rPr lang="it-IT" dirty="0" err="1">
                <a:latin typeface="Courier New" panose="02070309020205020404" pitchFamily="49" charset="0"/>
                <a:cs typeface="Courier New" panose="02070309020205020404" pitchFamily="49" charset="0"/>
              </a:rPr>
              <a:t>p</a:t>
            </a:r>
            <a:r>
              <a:rPr lang="it-IT" baseline="-25000" dirty="0" err="1">
                <a:latin typeface="Courier New" panose="02070309020205020404" pitchFamily="49" charset="0"/>
                <a:cs typeface="Courier New" panose="02070309020205020404" pitchFamily="49" charset="0"/>
              </a:rPr>
              <a:t>n</a:t>
            </a:r>
            <a:r>
              <a:rPr lang="it-IT"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313688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2AA50F-8E99-4051-B668-05B8C44480DB}"/>
              </a:ext>
            </a:extLst>
          </p:cNvPr>
          <p:cNvSpPr>
            <a:spLocks noGrp="1"/>
          </p:cNvSpPr>
          <p:nvPr>
            <p:ph type="title"/>
          </p:nvPr>
        </p:nvSpPr>
        <p:spPr/>
        <p:txBody>
          <a:bodyPr/>
          <a:lstStyle/>
          <a:p>
            <a:r>
              <a:rPr lang="it-IT" dirty="0"/>
              <a:t>Ripassiamo</a:t>
            </a:r>
          </a:p>
        </p:txBody>
      </p:sp>
      <p:sp>
        <p:nvSpPr>
          <p:cNvPr id="3" name="Segnaposto contenuto 2">
            <a:extLst>
              <a:ext uri="{FF2B5EF4-FFF2-40B4-BE49-F238E27FC236}">
                <a16:creationId xmlns:a16="http://schemas.microsoft.com/office/drawing/2014/main" id="{39010883-E40D-4DE8-BF00-9FD85DB846EE}"/>
              </a:ext>
            </a:extLst>
          </p:cNvPr>
          <p:cNvSpPr>
            <a:spLocks noGrp="1"/>
          </p:cNvSpPr>
          <p:nvPr>
            <p:ph idx="1"/>
          </p:nvPr>
        </p:nvSpPr>
        <p:spPr>
          <a:xfrm>
            <a:off x="838200" y="1400961"/>
            <a:ext cx="10515600" cy="4776002"/>
          </a:xfrm>
        </p:spPr>
        <p:txBody>
          <a:bodyPr>
            <a:normAutofit/>
          </a:bodyPr>
          <a:lstStyle/>
          <a:p>
            <a:pPr marL="0" indent="0">
              <a:lnSpc>
                <a:spcPct val="100000"/>
              </a:lnSpc>
              <a:spcBef>
                <a:spcPts val="0"/>
              </a:spcBef>
              <a:buNone/>
            </a:pPr>
            <a:endParaRPr lang="it-IT" sz="1800" dirty="0">
              <a:latin typeface="Courier New" panose="02070309020205020404" pitchFamily="49" charset="0"/>
              <a:cs typeface="Courier New" panose="02070309020205020404" pitchFamily="49" charset="0"/>
            </a:endParaRPr>
          </a:p>
          <a:p>
            <a:pPr marL="0" indent="0">
              <a:lnSpc>
                <a:spcPct val="100000"/>
              </a:lnSpc>
              <a:spcBef>
                <a:spcPts val="0"/>
              </a:spcBef>
              <a:buNone/>
            </a:pPr>
            <a:endParaRPr lang="it-IT" sz="1800" dirty="0">
              <a:latin typeface="Courier New" panose="02070309020205020404" pitchFamily="49" charset="0"/>
              <a:cs typeface="Courier New" panose="02070309020205020404" pitchFamily="49" charset="0"/>
            </a:endParaRPr>
          </a:p>
        </p:txBody>
      </p:sp>
      <p:sp>
        <p:nvSpPr>
          <p:cNvPr id="4" name="CasellaDiTesto 3">
            <a:extLst>
              <a:ext uri="{FF2B5EF4-FFF2-40B4-BE49-F238E27FC236}">
                <a16:creationId xmlns:a16="http://schemas.microsoft.com/office/drawing/2014/main" id="{B4F81F35-EFA6-49D2-A665-E66B30142CC1}"/>
              </a:ext>
            </a:extLst>
          </p:cNvPr>
          <p:cNvSpPr txBox="1"/>
          <p:nvPr/>
        </p:nvSpPr>
        <p:spPr>
          <a:xfrm>
            <a:off x="2512502" y="1619075"/>
            <a:ext cx="6035880" cy="313932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marL="0" indent="0">
              <a:lnSpc>
                <a:spcPct val="100000"/>
              </a:lnSpc>
              <a:spcBef>
                <a:spcPts val="0"/>
              </a:spcBef>
              <a:buNone/>
            </a:pPr>
            <a:r>
              <a:rPr lang="it-IT" sz="1800" dirty="0">
                <a:latin typeface="Courier New" panose="02070309020205020404" pitchFamily="49" charset="0"/>
                <a:cs typeface="Courier New" panose="02070309020205020404" pitchFamily="49" charset="0"/>
              </a:rPr>
              <a:t>"""</a:t>
            </a:r>
          </a:p>
          <a:p>
            <a:pPr marL="0" indent="0">
              <a:lnSpc>
                <a:spcPct val="100000"/>
              </a:lnSpc>
              <a:spcBef>
                <a:spcPts val="0"/>
              </a:spcBef>
              <a:buNone/>
            </a:pPr>
            <a:r>
              <a:rPr lang="it-IT" sz="1800" dirty="0">
                <a:latin typeface="Courier New" panose="02070309020205020404" pitchFamily="49" charset="0"/>
                <a:cs typeface="Courier New" panose="02070309020205020404" pitchFamily="49" charset="0"/>
              </a:rPr>
              <a:t>questo programma calcola l'area di un triangolo avente base e altezza fissate</a:t>
            </a:r>
          </a:p>
          <a:p>
            <a:pPr marL="0" indent="0">
              <a:lnSpc>
                <a:spcPct val="100000"/>
              </a:lnSpc>
              <a:spcBef>
                <a:spcPts val="0"/>
              </a:spcBef>
              <a:buNone/>
            </a:pPr>
            <a:r>
              <a:rPr lang="it-IT" sz="1800" dirty="0">
                <a:latin typeface="Courier New" panose="02070309020205020404" pitchFamily="49" charset="0"/>
                <a:cs typeface="Courier New" panose="02070309020205020404" pitchFamily="49" charset="0"/>
              </a:rPr>
              <a:t>"""</a:t>
            </a:r>
          </a:p>
          <a:p>
            <a:pPr marL="0" indent="0">
              <a:lnSpc>
                <a:spcPct val="100000"/>
              </a:lnSpc>
              <a:spcBef>
                <a:spcPts val="0"/>
              </a:spcBef>
              <a:buNone/>
            </a:pPr>
            <a:endParaRPr lang="it-IT" sz="1800" dirty="0">
              <a:latin typeface="Courier New" panose="02070309020205020404" pitchFamily="49" charset="0"/>
              <a:cs typeface="Courier New" panose="02070309020205020404" pitchFamily="49" charset="0"/>
            </a:endParaRPr>
          </a:p>
          <a:p>
            <a:pPr marL="0" indent="0">
              <a:lnSpc>
                <a:spcPct val="100000"/>
              </a:lnSpc>
              <a:spcBef>
                <a:spcPts val="0"/>
              </a:spcBef>
              <a:buNone/>
            </a:pPr>
            <a:endParaRPr lang="it-IT" sz="1800"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it-IT" sz="1800" dirty="0">
                <a:latin typeface="Courier New" panose="02070309020205020404" pitchFamily="49" charset="0"/>
                <a:cs typeface="Courier New" panose="02070309020205020404" pitchFamily="49" charset="0"/>
              </a:rPr>
              <a:t>base=3</a:t>
            </a:r>
          </a:p>
          <a:p>
            <a:pPr marL="0" indent="0">
              <a:lnSpc>
                <a:spcPct val="100000"/>
              </a:lnSpc>
              <a:spcBef>
                <a:spcPts val="0"/>
              </a:spcBef>
              <a:buNone/>
            </a:pPr>
            <a:r>
              <a:rPr lang="it-IT" sz="1800" dirty="0">
                <a:latin typeface="Courier New" panose="02070309020205020404" pitchFamily="49" charset="0"/>
                <a:cs typeface="Courier New" panose="02070309020205020404" pitchFamily="49" charset="0"/>
              </a:rPr>
              <a:t>altezza=4</a:t>
            </a:r>
          </a:p>
          <a:p>
            <a:pPr marL="0" indent="0">
              <a:lnSpc>
                <a:spcPct val="100000"/>
              </a:lnSpc>
              <a:spcBef>
                <a:spcPts val="0"/>
              </a:spcBef>
              <a:buNone/>
            </a:pPr>
            <a:r>
              <a:rPr lang="it-IT" sz="1800" dirty="0">
                <a:latin typeface="Courier New" panose="02070309020205020404" pitchFamily="49" charset="0"/>
                <a:cs typeface="Courier New" panose="02070309020205020404" pitchFamily="49" charset="0"/>
              </a:rPr>
              <a:t># calcolo e stampo l’area</a:t>
            </a:r>
          </a:p>
          <a:p>
            <a:pPr marL="0" indent="0">
              <a:lnSpc>
                <a:spcPct val="100000"/>
              </a:lnSpc>
              <a:spcBef>
                <a:spcPts val="0"/>
              </a:spcBef>
              <a:buNone/>
            </a:pPr>
            <a:r>
              <a:rPr lang="it-IT" sz="1800" dirty="0" err="1">
                <a:latin typeface="Courier New" panose="02070309020205020404" pitchFamily="49" charset="0"/>
                <a:cs typeface="Courier New" panose="02070309020205020404" pitchFamily="49" charset="0"/>
              </a:rPr>
              <a:t>print</a:t>
            </a:r>
            <a:r>
              <a:rPr lang="it-IT" sz="1800" dirty="0">
                <a:latin typeface="Courier New" panose="02070309020205020404" pitchFamily="49" charset="0"/>
                <a:cs typeface="Courier New" panose="02070309020205020404" pitchFamily="49" charset="0"/>
              </a:rPr>
              <a:t>("l'area </a:t>
            </a:r>
            <a:r>
              <a:rPr lang="it-IT" sz="1800" dirty="0" err="1">
                <a:latin typeface="Courier New" panose="02070309020205020404" pitchFamily="49" charset="0"/>
                <a:cs typeface="Courier New" panose="02070309020205020404" pitchFamily="49" charset="0"/>
              </a:rPr>
              <a:t>è",base</a:t>
            </a:r>
            <a:r>
              <a:rPr lang="it-IT" sz="1800" dirty="0">
                <a:latin typeface="Courier New" panose="02070309020205020404" pitchFamily="49" charset="0"/>
                <a:cs typeface="Courier New" panose="02070309020205020404" pitchFamily="49" charset="0"/>
              </a:rPr>
              <a:t>*altezza/2)</a:t>
            </a:r>
          </a:p>
          <a:p>
            <a:endParaRPr lang="it-IT" dirty="0"/>
          </a:p>
        </p:txBody>
      </p:sp>
      <p:sp>
        <p:nvSpPr>
          <p:cNvPr id="5" name="CasellaDiTesto 4">
            <a:extLst>
              <a:ext uri="{FF2B5EF4-FFF2-40B4-BE49-F238E27FC236}">
                <a16:creationId xmlns:a16="http://schemas.microsoft.com/office/drawing/2014/main" id="{6D8361AB-6090-4AC1-9E4A-1C2A531D7B82}"/>
              </a:ext>
            </a:extLst>
          </p:cNvPr>
          <p:cNvSpPr txBox="1"/>
          <p:nvPr/>
        </p:nvSpPr>
        <p:spPr>
          <a:xfrm>
            <a:off x="746620" y="1665106"/>
            <a:ext cx="1489046" cy="369332"/>
          </a:xfrm>
          <a:prstGeom prst="rect">
            <a:avLst/>
          </a:prstGeom>
          <a:noFill/>
        </p:spPr>
        <p:txBody>
          <a:bodyPr wrap="square" rtlCol="0">
            <a:spAutoFit/>
          </a:bodyPr>
          <a:lstStyle/>
          <a:p>
            <a:r>
              <a:rPr lang="it-IT" dirty="0"/>
              <a:t>File area.py</a:t>
            </a:r>
          </a:p>
        </p:txBody>
      </p:sp>
      <p:sp>
        <p:nvSpPr>
          <p:cNvPr id="6" name="Fumetto: rettangolo con angoli arrotondati 5">
            <a:extLst>
              <a:ext uri="{FF2B5EF4-FFF2-40B4-BE49-F238E27FC236}">
                <a16:creationId xmlns:a16="http://schemas.microsoft.com/office/drawing/2014/main" id="{AA05FFBF-3324-4973-9379-4BEBD8B5854C}"/>
              </a:ext>
            </a:extLst>
          </p:cNvPr>
          <p:cNvSpPr/>
          <p:nvPr/>
        </p:nvSpPr>
        <p:spPr>
          <a:xfrm>
            <a:off x="7810150" y="838899"/>
            <a:ext cx="3292679" cy="1098958"/>
          </a:xfrm>
          <a:prstGeom prst="wedgeRoundRectCallout">
            <a:avLst>
              <a:gd name="adj1" fmla="val -55068"/>
              <a:gd name="adj2" fmla="val 7891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b="1" i="1" dirty="0" err="1"/>
              <a:t>docstring</a:t>
            </a:r>
            <a:r>
              <a:rPr lang="it-IT" dirty="0"/>
              <a:t>: commento multilinea utilizzato per documentare e creare una guida su moduli, funzioni, oggetti.</a:t>
            </a:r>
          </a:p>
        </p:txBody>
      </p:sp>
      <p:sp>
        <p:nvSpPr>
          <p:cNvPr id="7" name="Fumetto: rettangolo con angoli arrotondati 6">
            <a:extLst>
              <a:ext uri="{FF2B5EF4-FFF2-40B4-BE49-F238E27FC236}">
                <a16:creationId xmlns:a16="http://schemas.microsoft.com/office/drawing/2014/main" id="{ECEB7002-107A-4960-8A40-678D56B8C19E}"/>
              </a:ext>
            </a:extLst>
          </p:cNvPr>
          <p:cNvSpPr/>
          <p:nvPr/>
        </p:nvSpPr>
        <p:spPr>
          <a:xfrm>
            <a:off x="503340" y="3375958"/>
            <a:ext cx="1665214" cy="1077985"/>
          </a:xfrm>
          <a:prstGeom prst="wedgeRoundRectCallout">
            <a:avLst>
              <a:gd name="adj1" fmla="val 81429"/>
              <a:gd name="adj2" fmla="val -3166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Inizializzazione delle variabili base e altezza</a:t>
            </a:r>
          </a:p>
        </p:txBody>
      </p:sp>
      <p:sp>
        <p:nvSpPr>
          <p:cNvPr id="9" name="Fumetto: rettangolo con angoli arrotondati 8">
            <a:extLst>
              <a:ext uri="{FF2B5EF4-FFF2-40B4-BE49-F238E27FC236}">
                <a16:creationId xmlns:a16="http://schemas.microsoft.com/office/drawing/2014/main" id="{222EDEB1-BDD2-4C5A-9059-FAF0280C265F}"/>
              </a:ext>
            </a:extLst>
          </p:cNvPr>
          <p:cNvSpPr/>
          <p:nvPr/>
        </p:nvSpPr>
        <p:spPr>
          <a:xfrm>
            <a:off x="1745262" y="5269269"/>
            <a:ext cx="3363634" cy="524963"/>
          </a:xfrm>
          <a:prstGeom prst="wedgeRoundRectCallout">
            <a:avLst>
              <a:gd name="adj1" fmla="val -23017"/>
              <a:gd name="adj2" fmla="val -17481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Funzione che si occupa della stampa</a:t>
            </a:r>
          </a:p>
        </p:txBody>
      </p:sp>
      <p:sp>
        <p:nvSpPr>
          <p:cNvPr id="11" name="Fumetto: rettangolo con angoli arrotondati 10">
            <a:extLst>
              <a:ext uri="{FF2B5EF4-FFF2-40B4-BE49-F238E27FC236}">
                <a16:creationId xmlns:a16="http://schemas.microsoft.com/office/drawing/2014/main" id="{3EB1B72E-D870-44AB-87F1-B6947ECD18C2}"/>
              </a:ext>
            </a:extLst>
          </p:cNvPr>
          <p:cNvSpPr/>
          <p:nvPr/>
        </p:nvSpPr>
        <p:spPr>
          <a:xfrm>
            <a:off x="7810150" y="4941116"/>
            <a:ext cx="3013745" cy="1077985"/>
          </a:xfrm>
          <a:prstGeom prst="wedgeRoundRectCallout">
            <a:avLst>
              <a:gd name="adj1" fmla="val -98196"/>
              <a:gd name="adj2" fmla="val -9586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Espressione che calcola l’area come numero con la virgola</a:t>
            </a:r>
          </a:p>
        </p:txBody>
      </p:sp>
      <p:sp>
        <p:nvSpPr>
          <p:cNvPr id="13" name="CasellaDiTesto 12">
            <a:extLst>
              <a:ext uri="{FF2B5EF4-FFF2-40B4-BE49-F238E27FC236}">
                <a16:creationId xmlns:a16="http://schemas.microsoft.com/office/drawing/2014/main" id="{E90D67EE-0C7C-41D4-9392-5A2C25BD4410}"/>
              </a:ext>
            </a:extLst>
          </p:cNvPr>
          <p:cNvSpPr txBox="1"/>
          <p:nvPr/>
        </p:nvSpPr>
        <p:spPr>
          <a:xfrm>
            <a:off x="7983524" y="2884371"/>
            <a:ext cx="2456577"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it-IT" dirty="0">
                <a:latin typeface="Courier New" panose="02070309020205020404" pitchFamily="49" charset="0"/>
                <a:cs typeface="Courier New" panose="02070309020205020404" pitchFamily="49" charset="0"/>
              </a:rPr>
              <a:t>L’area è 6.0</a:t>
            </a:r>
          </a:p>
        </p:txBody>
      </p:sp>
      <p:sp>
        <p:nvSpPr>
          <p:cNvPr id="15" name="Fumetto: rettangolo con angoli arrotondati 14">
            <a:extLst>
              <a:ext uri="{FF2B5EF4-FFF2-40B4-BE49-F238E27FC236}">
                <a16:creationId xmlns:a16="http://schemas.microsoft.com/office/drawing/2014/main" id="{1AFAF31B-A9B9-4BD2-9E35-952943B6D785}"/>
              </a:ext>
            </a:extLst>
          </p:cNvPr>
          <p:cNvSpPr/>
          <p:nvPr/>
        </p:nvSpPr>
        <p:spPr>
          <a:xfrm>
            <a:off x="8110406" y="3788963"/>
            <a:ext cx="2782699" cy="369332"/>
          </a:xfrm>
          <a:prstGeom prst="wedgeRoundRectCallout">
            <a:avLst>
              <a:gd name="adj1" fmla="val -117366"/>
              <a:gd name="adj2" fmla="val -535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Commento di fine riga</a:t>
            </a:r>
          </a:p>
        </p:txBody>
      </p:sp>
    </p:spTree>
    <p:extLst>
      <p:ext uri="{BB962C8B-B14F-4D97-AF65-F5344CB8AC3E}">
        <p14:creationId xmlns:p14="http://schemas.microsoft.com/office/powerpoint/2010/main" val="1704907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0D1047F-6769-46CA-BC9D-0FA5EC44E006}"/>
              </a:ext>
            </a:extLst>
          </p:cNvPr>
          <p:cNvSpPr>
            <a:spLocks noGrp="1"/>
          </p:cNvSpPr>
          <p:nvPr>
            <p:ph type="title"/>
          </p:nvPr>
        </p:nvSpPr>
        <p:spPr/>
        <p:txBody>
          <a:bodyPr/>
          <a:lstStyle/>
          <a:p>
            <a:r>
              <a:rPr lang="it-IT" dirty="0"/>
              <a:t>Esempio: il fattoriale</a:t>
            </a:r>
          </a:p>
        </p:txBody>
      </p:sp>
      <p:sp>
        <p:nvSpPr>
          <p:cNvPr id="3" name="Segnaposto contenuto 2">
            <a:extLst>
              <a:ext uri="{FF2B5EF4-FFF2-40B4-BE49-F238E27FC236}">
                <a16:creationId xmlns:a16="http://schemas.microsoft.com/office/drawing/2014/main" id="{9B475291-8466-4B23-9B16-7EFB6282E9B1}"/>
              </a:ext>
            </a:extLst>
          </p:cNvPr>
          <p:cNvSpPr>
            <a:spLocks noGrp="1"/>
          </p:cNvSpPr>
          <p:nvPr>
            <p:ph idx="1"/>
          </p:nvPr>
        </p:nvSpPr>
        <p:spPr/>
        <p:txBody>
          <a:bodyPr>
            <a:normAutofit/>
          </a:bodyPr>
          <a:lstStyle/>
          <a:p>
            <a:r>
              <a:rPr lang="en-US" altLang="it-IT" sz="2400" dirty="0"/>
              <a:t>Il </a:t>
            </a:r>
            <a:r>
              <a:rPr lang="en-US" altLang="it-IT" sz="2400" dirty="0" err="1"/>
              <a:t>fattoriale</a:t>
            </a:r>
            <a:r>
              <a:rPr lang="en-US" altLang="it-IT" sz="2400" dirty="0"/>
              <a:t> di un </a:t>
            </a:r>
            <a:r>
              <a:rPr lang="en-US" altLang="it-IT" sz="2400" dirty="0" err="1"/>
              <a:t>numero</a:t>
            </a:r>
            <a:r>
              <a:rPr lang="en-US" altLang="it-IT" sz="2400" dirty="0"/>
              <a:t> n è </a:t>
            </a:r>
            <a:r>
              <a:rPr lang="en-US" altLang="it-IT" sz="2400" dirty="0" err="1"/>
              <a:t>definito</a:t>
            </a:r>
            <a:r>
              <a:rPr lang="en-US" altLang="it-IT" sz="2400" dirty="0"/>
              <a:t> come:</a:t>
            </a:r>
          </a:p>
          <a:p>
            <a:pPr marL="201168" lvl="1" indent="0">
              <a:buNone/>
            </a:pPr>
            <a:endParaRPr lang="en-US" altLang="it-IT" dirty="0"/>
          </a:p>
          <a:p>
            <a:pPr marL="201168" lvl="1" indent="0">
              <a:buNone/>
            </a:pPr>
            <a:endParaRPr lang="en-US" altLang="it-IT" dirty="0"/>
          </a:p>
          <a:p>
            <a:pPr marL="201168" lvl="1" indent="0">
              <a:buNone/>
            </a:pPr>
            <a:endParaRPr lang="en-US" altLang="it-IT" dirty="0"/>
          </a:p>
          <a:p>
            <a:pPr marL="201168" lvl="1" indent="0">
              <a:buNone/>
            </a:pPr>
            <a:r>
              <a:rPr lang="en-US" altLang="it-IT" dirty="0" err="1"/>
              <a:t>Soluzione</a:t>
            </a:r>
            <a:r>
              <a:rPr lang="en-US" altLang="it-IT" dirty="0"/>
              <a:t> </a:t>
            </a:r>
            <a:r>
              <a:rPr lang="en-US" altLang="it-IT" dirty="0" err="1"/>
              <a:t>Iterativa</a:t>
            </a:r>
            <a:endParaRPr lang="en-US" altLang="it-IT" dirty="0"/>
          </a:p>
        </p:txBody>
      </p:sp>
      <p:sp>
        <p:nvSpPr>
          <p:cNvPr id="4" name="Rettangolo con angoli arrotondati 3">
            <a:extLst>
              <a:ext uri="{FF2B5EF4-FFF2-40B4-BE49-F238E27FC236}">
                <a16:creationId xmlns:a16="http://schemas.microsoft.com/office/drawing/2014/main" id="{EE9F1FD9-303B-48D2-A46F-D4E8E0FE7E29}"/>
              </a:ext>
            </a:extLst>
          </p:cNvPr>
          <p:cNvSpPr/>
          <p:nvPr/>
        </p:nvSpPr>
        <p:spPr>
          <a:xfrm>
            <a:off x="2646727" y="2290194"/>
            <a:ext cx="4261607" cy="9521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01168" lvl="1" indent="0" algn="ctr">
              <a:buNone/>
            </a:pPr>
            <a:r>
              <a:rPr lang="en-US" altLang="it-IT" sz="2000" b="1" dirty="0">
                <a:solidFill>
                  <a:schemeClr val="bg2"/>
                </a:solidFill>
              </a:rPr>
              <a:t>n! = n * ( n – 1 ) * ( n – 2 ) * … * 1</a:t>
            </a:r>
          </a:p>
        </p:txBody>
      </p:sp>
      <p:sp>
        <p:nvSpPr>
          <p:cNvPr id="8" name="CasellaDiTesto 7">
            <a:extLst>
              <a:ext uri="{FF2B5EF4-FFF2-40B4-BE49-F238E27FC236}">
                <a16:creationId xmlns:a16="http://schemas.microsoft.com/office/drawing/2014/main" id="{7CC6A16F-5C76-4EEF-BFEF-C574A069AB87}"/>
              </a:ext>
            </a:extLst>
          </p:cNvPr>
          <p:cNvSpPr txBox="1"/>
          <p:nvPr/>
        </p:nvSpPr>
        <p:spPr>
          <a:xfrm>
            <a:off x="1097910" y="3833262"/>
            <a:ext cx="6096698" cy="1477328"/>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it-IT" dirty="0" err="1">
                <a:latin typeface="Courier"/>
              </a:rPr>
              <a:t>def</a:t>
            </a:r>
            <a:r>
              <a:rPr lang="it-IT" dirty="0">
                <a:latin typeface="Courier"/>
              </a:rPr>
              <a:t> fattoriale(n):</a:t>
            </a:r>
          </a:p>
          <a:p>
            <a:r>
              <a:rPr lang="it-IT" dirty="0">
                <a:latin typeface="Courier"/>
              </a:rPr>
              <a:t>    </a:t>
            </a:r>
            <a:r>
              <a:rPr lang="it-IT" dirty="0" err="1">
                <a:latin typeface="Courier"/>
              </a:rPr>
              <a:t>fatt</a:t>
            </a:r>
            <a:r>
              <a:rPr lang="it-IT" dirty="0">
                <a:latin typeface="Courier"/>
              </a:rPr>
              <a:t> = 1</a:t>
            </a:r>
          </a:p>
          <a:p>
            <a:r>
              <a:rPr lang="it-IT" dirty="0">
                <a:latin typeface="Courier"/>
              </a:rPr>
              <a:t>    for i in range(n,1,-1):</a:t>
            </a:r>
          </a:p>
          <a:p>
            <a:r>
              <a:rPr lang="it-IT" dirty="0">
                <a:latin typeface="Courier"/>
              </a:rPr>
              <a:t>       </a:t>
            </a:r>
            <a:r>
              <a:rPr lang="it-IT" dirty="0" err="1">
                <a:latin typeface="Courier"/>
              </a:rPr>
              <a:t>fatt</a:t>
            </a:r>
            <a:r>
              <a:rPr lang="it-IT" dirty="0">
                <a:latin typeface="Courier"/>
              </a:rPr>
              <a:t> = </a:t>
            </a:r>
            <a:r>
              <a:rPr lang="it-IT" dirty="0" err="1">
                <a:latin typeface="Courier"/>
              </a:rPr>
              <a:t>fatt</a:t>
            </a:r>
            <a:r>
              <a:rPr lang="it-IT" dirty="0">
                <a:latin typeface="Courier"/>
              </a:rPr>
              <a:t>* i</a:t>
            </a:r>
          </a:p>
          <a:p>
            <a:r>
              <a:rPr lang="it-IT" dirty="0">
                <a:latin typeface="Courier"/>
              </a:rPr>
              <a:t>    </a:t>
            </a:r>
            <a:r>
              <a:rPr lang="it-IT" dirty="0" err="1">
                <a:latin typeface="Courier"/>
              </a:rPr>
              <a:t>return</a:t>
            </a:r>
            <a:r>
              <a:rPr lang="it-IT" dirty="0">
                <a:latin typeface="Courier"/>
              </a:rPr>
              <a:t> </a:t>
            </a:r>
            <a:r>
              <a:rPr lang="it-IT" dirty="0" err="1">
                <a:latin typeface="Courier"/>
              </a:rPr>
              <a:t>fatt</a:t>
            </a:r>
            <a:endParaRPr lang="it-IT" dirty="0">
              <a:latin typeface="Courier"/>
            </a:endParaRPr>
          </a:p>
        </p:txBody>
      </p:sp>
      <p:sp>
        <p:nvSpPr>
          <p:cNvPr id="10" name="CasellaDiTesto 9">
            <a:extLst>
              <a:ext uri="{FF2B5EF4-FFF2-40B4-BE49-F238E27FC236}">
                <a16:creationId xmlns:a16="http://schemas.microsoft.com/office/drawing/2014/main" id="{AF70C7A2-D7FE-4CE4-993D-5008DDF793E2}"/>
              </a:ext>
            </a:extLst>
          </p:cNvPr>
          <p:cNvSpPr txBox="1"/>
          <p:nvPr/>
        </p:nvSpPr>
        <p:spPr>
          <a:xfrm>
            <a:off x="1097910" y="5426210"/>
            <a:ext cx="6096698" cy="646331"/>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it-IT" dirty="0">
                <a:latin typeface="Courier"/>
              </a:rPr>
              <a:t>n= </a:t>
            </a:r>
            <a:r>
              <a:rPr lang="it-IT" dirty="0" err="1">
                <a:latin typeface="Courier"/>
              </a:rPr>
              <a:t>int</a:t>
            </a:r>
            <a:r>
              <a:rPr lang="it-IT" dirty="0">
                <a:latin typeface="Courier"/>
              </a:rPr>
              <a:t>(input())</a:t>
            </a:r>
          </a:p>
          <a:p>
            <a:r>
              <a:rPr lang="it-IT" dirty="0" err="1">
                <a:latin typeface="Courier"/>
              </a:rPr>
              <a:t>print</a:t>
            </a:r>
            <a:r>
              <a:rPr lang="it-IT" dirty="0">
                <a:latin typeface="Courier"/>
              </a:rPr>
              <a:t>(fattoriale(n))</a:t>
            </a:r>
          </a:p>
        </p:txBody>
      </p:sp>
    </p:spTree>
    <p:extLst>
      <p:ext uri="{BB962C8B-B14F-4D97-AF65-F5344CB8AC3E}">
        <p14:creationId xmlns:p14="http://schemas.microsoft.com/office/powerpoint/2010/main" val="3030550226"/>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1DF78BE-DCF0-4CC1-BF17-A2B61136083F}"/>
              </a:ext>
            </a:extLst>
          </p:cNvPr>
          <p:cNvSpPr>
            <a:spLocks noGrp="1"/>
          </p:cNvSpPr>
          <p:nvPr>
            <p:ph type="title"/>
          </p:nvPr>
        </p:nvSpPr>
        <p:spPr>
          <a:xfrm>
            <a:off x="1107440" y="286603"/>
            <a:ext cx="10058400" cy="1450757"/>
          </a:xfrm>
        </p:spPr>
        <p:txBody>
          <a:bodyPr/>
          <a:lstStyle/>
          <a:p>
            <a:r>
              <a:rPr lang="it-IT" dirty="0"/>
              <a:t>Il fattoriale – approccio </a:t>
            </a:r>
            <a:r>
              <a:rPr lang="it-IT" dirty="0" err="1"/>
              <a:t>ricosivo</a:t>
            </a:r>
            <a:endParaRPr lang="it-IT" dirty="0"/>
          </a:p>
        </p:txBody>
      </p:sp>
      <p:sp>
        <p:nvSpPr>
          <p:cNvPr id="3" name="Segnaposto contenuto 2">
            <a:extLst>
              <a:ext uri="{FF2B5EF4-FFF2-40B4-BE49-F238E27FC236}">
                <a16:creationId xmlns:a16="http://schemas.microsoft.com/office/drawing/2014/main" id="{08C6C83E-48FF-48ED-A354-B674D86DC193}"/>
              </a:ext>
            </a:extLst>
          </p:cNvPr>
          <p:cNvSpPr>
            <a:spLocks noGrp="1"/>
          </p:cNvSpPr>
          <p:nvPr>
            <p:ph idx="1"/>
          </p:nvPr>
        </p:nvSpPr>
        <p:spPr>
          <a:xfrm>
            <a:off x="838200" y="1338044"/>
            <a:ext cx="10515600" cy="5343787"/>
          </a:xfrm>
        </p:spPr>
        <p:txBody>
          <a:bodyPr>
            <a:normAutofit lnSpcReduction="10000"/>
          </a:bodyPr>
          <a:lstStyle/>
          <a:p>
            <a:r>
              <a:rPr lang="it-IT" sz="2400" b="1" i="1" dirty="0">
                <a:solidFill>
                  <a:srgbClr val="C9493F"/>
                </a:solidFill>
              </a:rPr>
              <a:t>IDEA:</a:t>
            </a:r>
            <a:r>
              <a:rPr lang="it-IT" sz="2400" b="1" dirty="0"/>
              <a:t> </a:t>
            </a:r>
            <a:r>
              <a:rPr lang="it-IT" sz="2400" dirty="0"/>
              <a:t>Si riconduce il problema del calcolo di </a:t>
            </a:r>
            <a:r>
              <a:rPr lang="it-IT" sz="2400" b="1" dirty="0">
                <a:solidFill>
                  <a:srgbClr val="C9493F"/>
                </a:solidFill>
              </a:rPr>
              <a:t>n!</a:t>
            </a:r>
            <a:r>
              <a:rPr lang="it-IT" sz="2400" dirty="0"/>
              <a:t> ad un sotto-problema simile al problema di partenza ma su un input più piccolo, ossia al calcolo di </a:t>
            </a:r>
            <a:r>
              <a:rPr lang="it-IT" sz="2400" b="1" dirty="0">
                <a:solidFill>
                  <a:srgbClr val="C9493F"/>
                </a:solidFill>
              </a:rPr>
              <a:t>(n-1)!</a:t>
            </a:r>
          </a:p>
          <a:p>
            <a:endParaRPr lang="en-US" altLang="it-IT" sz="2400" dirty="0"/>
          </a:p>
          <a:p>
            <a:endParaRPr lang="en-US" altLang="it-IT" sz="2400" dirty="0"/>
          </a:p>
          <a:p>
            <a:endParaRPr lang="en-US" altLang="it-IT" sz="2400" dirty="0"/>
          </a:p>
          <a:p>
            <a:r>
              <a:rPr lang="en-US" altLang="it-IT" sz="2400" dirty="0"/>
              <a:t>Ci </a:t>
            </a:r>
            <a:r>
              <a:rPr lang="en-US" altLang="it-IT" sz="2400" dirty="0" err="1"/>
              <a:t>sono</a:t>
            </a:r>
            <a:r>
              <a:rPr lang="en-US" altLang="it-IT" sz="2400" dirty="0"/>
              <a:t> </a:t>
            </a:r>
            <a:r>
              <a:rPr lang="en-US" altLang="it-IT" sz="2400" dirty="0" err="1"/>
              <a:t>dei</a:t>
            </a:r>
            <a:r>
              <a:rPr lang="en-US" altLang="it-IT" sz="2400" dirty="0"/>
              <a:t> </a:t>
            </a:r>
            <a:r>
              <a:rPr lang="en-US" altLang="it-IT" sz="2400" dirty="0" err="1"/>
              <a:t>casi</a:t>
            </a:r>
            <a:r>
              <a:rPr lang="en-US" altLang="it-IT" sz="2400" dirty="0"/>
              <a:t> </a:t>
            </a:r>
            <a:r>
              <a:rPr lang="en-US" altLang="it-IT" sz="2400" dirty="0" err="1"/>
              <a:t>più</a:t>
            </a:r>
            <a:r>
              <a:rPr lang="en-US" altLang="it-IT" sz="2400" dirty="0"/>
              <a:t> </a:t>
            </a:r>
            <a:r>
              <a:rPr lang="en-US" altLang="it-IT" sz="2400" dirty="0" err="1"/>
              <a:t>semplici</a:t>
            </a:r>
            <a:r>
              <a:rPr lang="en-US" altLang="it-IT" sz="2400" dirty="0"/>
              <a:t> </a:t>
            </a:r>
            <a:r>
              <a:rPr lang="en-US" altLang="it-IT" sz="2400" dirty="0" err="1"/>
              <a:t>che</a:t>
            </a:r>
            <a:r>
              <a:rPr lang="en-US" altLang="it-IT" sz="2400" dirty="0"/>
              <a:t> </a:t>
            </a:r>
            <a:r>
              <a:rPr lang="en-US" altLang="it-IT" sz="2400" dirty="0" err="1"/>
              <a:t>possono</a:t>
            </a:r>
            <a:r>
              <a:rPr lang="en-US" altLang="it-IT" sz="2400" dirty="0"/>
              <a:t> </a:t>
            </a:r>
            <a:r>
              <a:rPr lang="en-US" altLang="it-IT" sz="2400" dirty="0" err="1"/>
              <a:t>essere</a:t>
            </a:r>
            <a:r>
              <a:rPr lang="en-US" altLang="it-IT" sz="2400" dirty="0"/>
              <a:t> </a:t>
            </a:r>
            <a:r>
              <a:rPr lang="en-US" altLang="it-IT" sz="2400" dirty="0" err="1"/>
              <a:t>risolti</a:t>
            </a:r>
            <a:r>
              <a:rPr lang="en-US" altLang="it-IT" sz="2400" dirty="0"/>
              <a:t> </a:t>
            </a:r>
            <a:r>
              <a:rPr lang="en-US" altLang="it-IT" sz="2400" dirty="0" err="1"/>
              <a:t>direttamente</a:t>
            </a:r>
            <a:r>
              <a:rPr lang="en-US" altLang="it-IT" sz="2400" dirty="0"/>
              <a:t> </a:t>
            </a:r>
          </a:p>
          <a:p>
            <a:pPr lvl="1"/>
            <a:endParaRPr lang="en-US" altLang="it-IT" b="1" dirty="0">
              <a:solidFill>
                <a:schemeClr val="accent3"/>
              </a:solidFill>
            </a:endParaRPr>
          </a:p>
          <a:p>
            <a:pPr lvl="1"/>
            <a:endParaRPr lang="en-US" altLang="it-IT" b="1" dirty="0">
              <a:solidFill>
                <a:schemeClr val="accent3"/>
              </a:solidFill>
            </a:endParaRPr>
          </a:p>
          <a:p>
            <a:pPr marL="0" lvl="1"/>
            <a:endParaRPr lang="en-US" altLang="it-IT" dirty="0"/>
          </a:p>
          <a:p>
            <a:pPr marL="0" lvl="1"/>
            <a:r>
              <a:rPr lang="en-US" altLang="it-IT" dirty="0"/>
              <a:t>Il </a:t>
            </a:r>
            <a:r>
              <a:rPr lang="en-US" altLang="it-IT" dirty="0" err="1"/>
              <a:t>calcolo</a:t>
            </a:r>
            <a:r>
              <a:rPr lang="en-US" altLang="it-IT" dirty="0"/>
              <a:t> di n! </a:t>
            </a:r>
            <a:r>
              <a:rPr lang="en-US" altLang="it-IT" dirty="0" err="1"/>
              <a:t>si</a:t>
            </a:r>
            <a:r>
              <a:rPr lang="en-US" altLang="it-IT" dirty="0"/>
              <a:t> </a:t>
            </a:r>
            <a:r>
              <a:rPr lang="en-US" altLang="it-IT" dirty="0" err="1"/>
              <a:t>riconduce</a:t>
            </a:r>
            <a:r>
              <a:rPr lang="en-US" altLang="it-IT" dirty="0"/>
              <a:t> al </a:t>
            </a:r>
            <a:r>
              <a:rPr lang="en-US" altLang="it-IT" dirty="0" err="1"/>
              <a:t>calcolo</a:t>
            </a:r>
            <a:r>
              <a:rPr lang="en-US" altLang="it-IT" dirty="0"/>
              <a:t> di (n-1)! </a:t>
            </a:r>
            <a:r>
              <a:rPr lang="en-US" altLang="it-IT" dirty="0" err="1"/>
              <a:t>che</a:t>
            </a:r>
            <a:r>
              <a:rPr lang="en-US" altLang="it-IT" dirty="0"/>
              <a:t> a </a:t>
            </a:r>
            <a:r>
              <a:rPr lang="en-US" altLang="it-IT" dirty="0" err="1"/>
              <a:t>sua</a:t>
            </a:r>
            <a:r>
              <a:rPr lang="en-US" altLang="it-IT" dirty="0"/>
              <a:t> volta </a:t>
            </a:r>
            <a:r>
              <a:rPr lang="en-US" altLang="it-IT" dirty="0" err="1"/>
              <a:t>verrà</a:t>
            </a:r>
            <a:r>
              <a:rPr lang="en-US" altLang="it-IT" dirty="0"/>
              <a:t> </a:t>
            </a:r>
            <a:r>
              <a:rPr lang="en-US" altLang="it-IT" dirty="0" err="1"/>
              <a:t>ricondotto</a:t>
            </a:r>
            <a:r>
              <a:rPr lang="en-US" altLang="it-IT" dirty="0"/>
              <a:t> a (n-2)! e </a:t>
            </a:r>
            <a:r>
              <a:rPr lang="en-US" altLang="it-IT" dirty="0" err="1"/>
              <a:t>così</a:t>
            </a:r>
            <a:r>
              <a:rPr lang="en-US" altLang="it-IT" dirty="0"/>
              <a:t> via </a:t>
            </a:r>
            <a:r>
              <a:rPr lang="en-US" altLang="it-IT" dirty="0" err="1"/>
              <a:t>fino</a:t>
            </a:r>
            <a:r>
              <a:rPr lang="en-US" altLang="it-IT" dirty="0"/>
              <a:t> a </a:t>
            </a:r>
            <a:r>
              <a:rPr lang="en-US" altLang="it-IT" dirty="0" err="1"/>
              <a:t>quando</a:t>
            </a:r>
            <a:r>
              <a:rPr lang="en-US" altLang="it-IT" dirty="0"/>
              <a:t> non </a:t>
            </a:r>
            <a:r>
              <a:rPr lang="en-US" altLang="it-IT" dirty="0" err="1"/>
              <a:t>si</a:t>
            </a:r>
            <a:r>
              <a:rPr lang="en-US" altLang="it-IT" dirty="0"/>
              <a:t> </a:t>
            </a:r>
            <a:r>
              <a:rPr lang="en-US" altLang="it-IT" dirty="0" err="1"/>
              <a:t>raggiunge</a:t>
            </a:r>
            <a:r>
              <a:rPr lang="en-US" altLang="it-IT" dirty="0"/>
              <a:t> un </a:t>
            </a:r>
            <a:r>
              <a:rPr lang="en-US" altLang="it-IT" dirty="0" err="1"/>
              <a:t>caso</a:t>
            </a:r>
            <a:r>
              <a:rPr lang="en-US" altLang="it-IT" dirty="0"/>
              <a:t> base.</a:t>
            </a:r>
          </a:p>
          <a:p>
            <a:pPr marL="0" lvl="1"/>
            <a:endParaRPr lang="en-US" altLang="it-IT" dirty="0"/>
          </a:p>
          <a:p>
            <a:pPr marL="0" lvl="1"/>
            <a:r>
              <a:rPr lang="en-US" altLang="it-IT" dirty="0"/>
              <a:t>La </a:t>
            </a:r>
            <a:r>
              <a:rPr lang="en-US" altLang="it-IT" dirty="0" err="1"/>
              <a:t>soluzione</a:t>
            </a:r>
            <a:r>
              <a:rPr lang="en-US" altLang="it-IT" dirty="0"/>
              <a:t> del </a:t>
            </a:r>
            <a:r>
              <a:rPr lang="en-US" altLang="it-IT" dirty="0" err="1"/>
              <a:t>problema</a:t>
            </a:r>
            <a:r>
              <a:rPr lang="en-US" altLang="it-IT" dirty="0"/>
              <a:t> </a:t>
            </a:r>
            <a:r>
              <a:rPr lang="en-US" altLang="it-IT" dirty="0" err="1"/>
              <a:t>originario</a:t>
            </a:r>
            <a:r>
              <a:rPr lang="en-US" altLang="it-IT" dirty="0"/>
              <a:t> </a:t>
            </a:r>
            <a:r>
              <a:rPr lang="en-US" altLang="it-IT" dirty="0" err="1"/>
              <a:t>si</a:t>
            </a:r>
            <a:r>
              <a:rPr lang="en-US" altLang="it-IT" dirty="0"/>
              <a:t> </a:t>
            </a:r>
            <a:r>
              <a:rPr lang="en-US" altLang="it-IT" dirty="0" err="1"/>
              <a:t>ottiene</a:t>
            </a:r>
            <a:r>
              <a:rPr lang="en-US" altLang="it-IT" dirty="0"/>
              <a:t> </a:t>
            </a:r>
            <a:r>
              <a:rPr lang="en-US" altLang="it-IT" dirty="0" err="1"/>
              <a:t>combinando</a:t>
            </a:r>
            <a:r>
              <a:rPr lang="en-US" altLang="it-IT" dirty="0"/>
              <a:t> le </a:t>
            </a:r>
            <a:r>
              <a:rPr lang="en-US" altLang="it-IT" dirty="0" err="1"/>
              <a:t>soluzioni</a:t>
            </a:r>
            <a:r>
              <a:rPr lang="en-US" altLang="it-IT" dirty="0"/>
              <a:t> </a:t>
            </a:r>
            <a:r>
              <a:rPr lang="en-US" altLang="it-IT" dirty="0" err="1"/>
              <a:t>dei</a:t>
            </a:r>
            <a:r>
              <a:rPr lang="en-US" altLang="it-IT" dirty="0"/>
              <a:t> </a:t>
            </a:r>
            <a:r>
              <a:rPr lang="en-US" altLang="it-IT" dirty="0" err="1"/>
              <a:t>vari</a:t>
            </a:r>
            <a:r>
              <a:rPr lang="en-US" altLang="it-IT" dirty="0"/>
              <a:t> </a:t>
            </a:r>
            <a:r>
              <a:rPr lang="en-US" altLang="it-IT" dirty="0" err="1"/>
              <a:t>sottoproblemi</a:t>
            </a:r>
            <a:r>
              <a:rPr lang="en-US" altLang="it-IT" dirty="0"/>
              <a:t>.</a:t>
            </a:r>
            <a:endParaRPr lang="en-US" altLang="it-IT" sz="2200" dirty="0"/>
          </a:p>
          <a:p>
            <a:endParaRPr lang="it-IT" sz="2400" b="1" dirty="0">
              <a:solidFill>
                <a:srgbClr val="C9493F"/>
              </a:solidFill>
            </a:endParaRPr>
          </a:p>
        </p:txBody>
      </p:sp>
      <p:sp>
        <p:nvSpPr>
          <p:cNvPr id="7" name="Rettangolo con angoli arrotondati 6">
            <a:extLst>
              <a:ext uri="{FF2B5EF4-FFF2-40B4-BE49-F238E27FC236}">
                <a16:creationId xmlns:a16="http://schemas.microsoft.com/office/drawing/2014/main" id="{2A0BC55A-CF31-4361-A803-9CAAF556C4CF}"/>
              </a:ext>
            </a:extLst>
          </p:cNvPr>
          <p:cNvSpPr/>
          <p:nvPr/>
        </p:nvSpPr>
        <p:spPr>
          <a:xfrm>
            <a:off x="3380764" y="2097210"/>
            <a:ext cx="4685252" cy="111840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lvl="1" indent="-457200" algn="ctr"/>
            <a:r>
              <a:rPr lang="en-US" altLang="it-IT" sz="2000" i="1" dirty="0"/>
              <a:t>n! </a:t>
            </a:r>
            <a:r>
              <a:rPr lang="en-US" altLang="it-IT" sz="2000" dirty="0" err="1"/>
              <a:t>si</a:t>
            </a:r>
            <a:r>
              <a:rPr lang="en-US" altLang="it-IT" sz="2000" dirty="0"/>
              <a:t> </a:t>
            </a:r>
            <a:r>
              <a:rPr lang="en-US" altLang="it-IT" sz="2000" dirty="0" err="1"/>
              <a:t>può</a:t>
            </a:r>
            <a:r>
              <a:rPr lang="en-US" altLang="it-IT" sz="2000" dirty="0"/>
              <a:t> </a:t>
            </a:r>
            <a:r>
              <a:rPr lang="en-US" altLang="it-IT" sz="2000" dirty="0" err="1"/>
              <a:t>scrivere</a:t>
            </a:r>
            <a:r>
              <a:rPr lang="en-US" altLang="it-IT" sz="2000" dirty="0"/>
              <a:t> come</a:t>
            </a:r>
            <a:r>
              <a:rPr lang="en-US" altLang="it-IT" sz="2000" i="1" dirty="0"/>
              <a:t>  n * ( n – 1 )! </a:t>
            </a:r>
            <a:endParaRPr lang="en-US" altLang="it-IT" sz="2000" dirty="0"/>
          </a:p>
          <a:p>
            <a:pPr lvl="1" indent="-457200" algn="ctr"/>
            <a:r>
              <a:rPr lang="en-US" altLang="it-IT" sz="2000" i="1" dirty="0"/>
              <a:t>5! = 5 * 4!</a:t>
            </a:r>
          </a:p>
          <a:p>
            <a:pPr lvl="1" indent="-457200" algn="ctr"/>
            <a:r>
              <a:rPr lang="en-US" altLang="it-IT" sz="2000" i="1" dirty="0"/>
              <a:t>4! = 4 * 3!</a:t>
            </a:r>
          </a:p>
        </p:txBody>
      </p:sp>
      <p:sp>
        <p:nvSpPr>
          <p:cNvPr id="8" name="Rettangolo con angoli arrotondati 7">
            <a:extLst>
              <a:ext uri="{FF2B5EF4-FFF2-40B4-BE49-F238E27FC236}">
                <a16:creationId xmlns:a16="http://schemas.microsoft.com/office/drawing/2014/main" id="{771F56CF-2F38-4796-8C77-396054A4502A}"/>
              </a:ext>
            </a:extLst>
          </p:cNvPr>
          <p:cNvSpPr/>
          <p:nvPr/>
        </p:nvSpPr>
        <p:spPr>
          <a:xfrm>
            <a:off x="3422709" y="3751631"/>
            <a:ext cx="4685252" cy="76339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lvl="1" indent="-457200" algn="ctr"/>
            <a:r>
              <a:rPr lang="es-ES" altLang="it-IT" sz="2200" i="1" dirty="0"/>
              <a:t>CASI BASE </a:t>
            </a:r>
          </a:p>
          <a:p>
            <a:pPr lvl="1" indent="-457200" algn="ctr"/>
            <a:r>
              <a:rPr lang="es-ES" altLang="it-IT" sz="2200" i="1" dirty="0"/>
              <a:t>1! = 0! = 1</a:t>
            </a:r>
            <a:endParaRPr lang="en-US" altLang="it-IT" sz="2000" i="1" dirty="0"/>
          </a:p>
        </p:txBody>
      </p:sp>
    </p:spTree>
    <p:extLst>
      <p:ext uri="{BB962C8B-B14F-4D97-AF65-F5344CB8AC3E}">
        <p14:creationId xmlns:p14="http://schemas.microsoft.com/office/powerpoint/2010/main" val="1050074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9F0122B-178E-4762-B0B7-4FB2C307792E}"/>
              </a:ext>
            </a:extLst>
          </p:cNvPr>
          <p:cNvSpPr>
            <a:spLocks noGrp="1"/>
          </p:cNvSpPr>
          <p:nvPr>
            <p:ph type="title"/>
          </p:nvPr>
        </p:nvSpPr>
        <p:spPr/>
        <p:txBody>
          <a:bodyPr/>
          <a:lstStyle/>
          <a:p>
            <a:r>
              <a:rPr lang="it-IT" dirty="0"/>
              <a:t>Soluzione Ricorsiva</a:t>
            </a:r>
          </a:p>
        </p:txBody>
      </p:sp>
      <p:sp>
        <p:nvSpPr>
          <p:cNvPr id="6" name="CasellaDiTesto 5">
            <a:extLst>
              <a:ext uri="{FF2B5EF4-FFF2-40B4-BE49-F238E27FC236}">
                <a16:creationId xmlns:a16="http://schemas.microsoft.com/office/drawing/2014/main" id="{34A2BB2E-388A-4B08-B56E-9165294D3693}"/>
              </a:ext>
            </a:extLst>
          </p:cNvPr>
          <p:cNvSpPr txBox="1"/>
          <p:nvPr/>
        </p:nvSpPr>
        <p:spPr>
          <a:xfrm>
            <a:off x="838200" y="1661230"/>
            <a:ext cx="6096698" cy="1200329"/>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it-IT" dirty="0" err="1">
                <a:latin typeface="Courier"/>
              </a:rPr>
              <a:t>def</a:t>
            </a:r>
            <a:r>
              <a:rPr lang="it-IT" dirty="0">
                <a:latin typeface="Courier"/>
              </a:rPr>
              <a:t> </a:t>
            </a:r>
            <a:r>
              <a:rPr lang="it-IT" dirty="0" err="1">
                <a:latin typeface="Courier"/>
              </a:rPr>
              <a:t>fattorialeRicorsivo</a:t>
            </a:r>
            <a:r>
              <a:rPr lang="it-IT" dirty="0">
                <a:latin typeface="Courier"/>
              </a:rPr>
              <a:t>(n):</a:t>
            </a:r>
          </a:p>
          <a:p>
            <a:r>
              <a:rPr lang="it-IT" dirty="0">
                <a:latin typeface="Courier"/>
              </a:rPr>
              <a:t>    </a:t>
            </a:r>
            <a:r>
              <a:rPr lang="it-IT" dirty="0" err="1">
                <a:latin typeface="Courier"/>
              </a:rPr>
              <a:t>if</a:t>
            </a:r>
            <a:r>
              <a:rPr lang="it-IT" dirty="0">
                <a:latin typeface="Courier"/>
              </a:rPr>
              <a:t> n==0 or n==1:             </a:t>
            </a:r>
          </a:p>
          <a:p>
            <a:r>
              <a:rPr lang="it-IT" dirty="0">
                <a:latin typeface="Courier"/>
              </a:rPr>
              <a:t>	    </a:t>
            </a:r>
            <a:r>
              <a:rPr lang="it-IT" dirty="0" err="1">
                <a:latin typeface="Courier"/>
              </a:rPr>
              <a:t>return</a:t>
            </a:r>
            <a:r>
              <a:rPr lang="it-IT" dirty="0">
                <a:latin typeface="Courier"/>
              </a:rPr>
              <a:t> 1</a:t>
            </a:r>
          </a:p>
          <a:p>
            <a:r>
              <a:rPr lang="it-IT" dirty="0">
                <a:latin typeface="Courier"/>
              </a:rPr>
              <a:t>    </a:t>
            </a:r>
            <a:r>
              <a:rPr lang="it-IT" dirty="0" err="1">
                <a:latin typeface="Courier"/>
              </a:rPr>
              <a:t>return</a:t>
            </a:r>
            <a:r>
              <a:rPr lang="it-IT" dirty="0">
                <a:latin typeface="Courier"/>
              </a:rPr>
              <a:t> n*</a:t>
            </a:r>
            <a:r>
              <a:rPr lang="it-IT" dirty="0" err="1">
                <a:latin typeface="Courier"/>
              </a:rPr>
              <a:t>fattorialeRicorsivo</a:t>
            </a:r>
            <a:r>
              <a:rPr lang="it-IT" dirty="0">
                <a:latin typeface="Courier"/>
              </a:rPr>
              <a:t>(n-1)</a:t>
            </a:r>
          </a:p>
        </p:txBody>
      </p:sp>
      <p:sp>
        <p:nvSpPr>
          <p:cNvPr id="7" name="CasellaDiTesto 6">
            <a:extLst>
              <a:ext uri="{FF2B5EF4-FFF2-40B4-BE49-F238E27FC236}">
                <a16:creationId xmlns:a16="http://schemas.microsoft.com/office/drawing/2014/main" id="{1A0FD817-240B-4A0A-97D6-2E6CBE589D70}"/>
              </a:ext>
            </a:extLst>
          </p:cNvPr>
          <p:cNvSpPr txBox="1"/>
          <p:nvPr/>
        </p:nvSpPr>
        <p:spPr>
          <a:xfrm>
            <a:off x="838200" y="3018764"/>
            <a:ext cx="6096698" cy="646331"/>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it-IT" dirty="0">
                <a:latin typeface="Courier"/>
              </a:rPr>
              <a:t>n= </a:t>
            </a:r>
            <a:r>
              <a:rPr lang="it-IT" dirty="0" err="1">
                <a:latin typeface="Courier"/>
              </a:rPr>
              <a:t>int</a:t>
            </a:r>
            <a:r>
              <a:rPr lang="it-IT" dirty="0">
                <a:latin typeface="Courier"/>
              </a:rPr>
              <a:t>(input())</a:t>
            </a:r>
          </a:p>
          <a:p>
            <a:r>
              <a:rPr lang="it-IT" dirty="0" err="1">
                <a:latin typeface="Courier"/>
              </a:rPr>
              <a:t>print</a:t>
            </a:r>
            <a:r>
              <a:rPr lang="it-IT" dirty="0">
                <a:latin typeface="Courier"/>
              </a:rPr>
              <a:t>(</a:t>
            </a:r>
            <a:r>
              <a:rPr lang="it-IT" dirty="0" err="1">
                <a:latin typeface="Courier"/>
              </a:rPr>
              <a:t>fattorialeRicorsivo</a:t>
            </a:r>
            <a:r>
              <a:rPr lang="it-IT" dirty="0">
                <a:latin typeface="Courier"/>
              </a:rPr>
              <a:t>(n))</a:t>
            </a:r>
          </a:p>
        </p:txBody>
      </p:sp>
      <p:sp>
        <p:nvSpPr>
          <p:cNvPr id="8" name="Fumetto: rettangolo con angoli arrotondati 7">
            <a:extLst>
              <a:ext uri="{FF2B5EF4-FFF2-40B4-BE49-F238E27FC236}">
                <a16:creationId xmlns:a16="http://schemas.microsoft.com/office/drawing/2014/main" id="{DE5EE6FC-C00F-4088-BDE5-01ADC6391417}"/>
              </a:ext>
            </a:extLst>
          </p:cNvPr>
          <p:cNvSpPr/>
          <p:nvPr/>
        </p:nvSpPr>
        <p:spPr>
          <a:xfrm>
            <a:off x="5959815" y="1347091"/>
            <a:ext cx="1304487" cy="448810"/>
          </a:xfrm>
          <a:prstGeom prst="wedgeRoundRectCallout">
            <a:avLst>
              <a:gd name="adj1" fmla="val -207971"/>
              <a:gd name="adj2" fmla="val 14567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dirty="0">
                <a:solidFill>
                  <a:schemeClr val="bg1"/>
                </a:solidFill>
              </a:rPr>
              <a:t>Casi Base</a:t>
            </a:r>
          </a:p>
        </p:txBody>
      </p:sp>
      <p:sp>
        <p:nvSpPr>
          <p:cNvPr id="9" name="Fumetto: rettangolo con angoli arrotondati 8">
            <a:extLst>
              <a:ext uri="{FF2B5EF4-FFF2-40B4-BE49-F238E27FC236}">
                <a16:creationId xmlns:a16="http://schemas.microsoft.com/office/drawing/2014/main" id="{A08E02D4-7702-4BEE-BCD7-65DAB38AC5B5}"/>
              </a:ext>
            </a:extLst>
          </p:cNvPr>
          <p:cNvSpPr/>
          <p:nvPr/>
        </p:nvSpPr>
        <p:spPr>
          <a:xfrm>
            <a:off x="7173287" y="2031561"/>
            <a:ext cx="2498520" cy="829998"/>
          </a:xfrm>
          <a:prstGeom prst="wedgeRoundRectCallout">
            <a:avLst>
              <a:gd name="adj1" fmla="val -92685"/>
              <a:gd name="adj2" fmla="val 2661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dirty="0">
                <a:solidFill>
                  <a:schemeClr val="bg1"/>
                </a:solidFill>
              </a:rPr>
              <a:t>Chiamata Ricorsiva</a:t>
            </a:r>
          </a:p>
        </p:txBody>
      </p:sp>
    </p:spTree>
    <p:extLst>
      <p:ext uri="{BB962C8B-B14F-4D97-AF65-F5344CB8AC3E}">
        <p14:creationId xmlns:p14="http://schemas.microsoft.com/office/powerpoint/2010/main" val="2981679950"/>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65ABBCF-AA71-4A0E-8860-66A0CB794AC1}"/>
              </a:ext>
            </a:extLst>
          </p:cNvPr>
          <p:cNvSpPr>
            <a:spLocks noGrp="1"/>
          </p:cNvSpPr>
          <p:nvPr>
            <p:ph type="title"/>
          </p:nvPr>
        </p:nvSpPr>
        <p:spPr/>
        <p:txBody>
          <a:bodyPr/>
          <a:lstStyle/>
          <a:p>
            <a:r>
              <a:rPr lang="it-IT" dirty="0"/>
              <a:t>Esempio di Invocazione per 4!</a:t>
            </a:r>
          </a:p>
        </p:txBody>
      </p:sp>
      <p:sp>
        <p:nvSpPr>
          <p:cNvPr id="3" name="CasellaDiTesto 2">
            <a:extLst>
              <a:ext uri="{FF2B5EF4-FFF2-40B4-BE49-F238E27FC236}">
                <a16:creationId xmlns:a16="http://schemas.microsoft.com/office/drawing/2014/main" id="{B65DAC47-206B-44AD-8D6B-3FC8A8641169}"/>
              </a:ext>
            </a:extLst>
          </p:cNvPr>
          <p:cNvSpPr txBox="1"/>
          <p:nvPr/>
        </p:nvSpPr>
        <p:spPr>
          <a:xfrm>
            <a:off x="2408165" y="2701856"/>
            <a:ext cx="2629949" cy="369332"/>
          </a:xfrm>
          <a:prstGeom prst="rect">
            <a:avLst/>
          </a:prstGeom>
          <a:noFill/>
        </p:spPr>
        <p:txBody>
          <a:bodyPr wrap="square" rtlCol="0">
            <a:spAutoFit/>
          </a:bodyPr>
          <a:lstStyle/>
          <a:p>
            <a:r>
              <a:rPr lang="it-IT" dirty="0" err="1"/>
              <a:t>fattorialeRicorsivo</a:t>
            </a:r>
            <a:r>
              <a:rPr lang="it-IT" dirty="0"/>
              <a:t>(4)</a:t>
            </a:r>
          </a:p>
        </p:txBody>
      </p:sp>
      <p:sp>
        <p:nvSpPr>
          <p:cNvPr id="5" name="CasellaDiTesto 4">
            <a:extLst>
              <a:ext uri="{FF2B5EF4-FFF2-40B4-BE49-F238E27FC236}">
                <a16:creationId xmlns:a16="http://schemas.microsoft.com/office/drawing/2014/main" id="{DA62017E-B46B-4830-9169-868010F7A0A0}"/>
              </a:ext>
            </a:extLst>
          </p:cNvPr>
          <p:cNvSpPr txBox="1"/>
          <p:nvPr/>
        </p:nvSpPr>
        <p:spPr>
          <a:xfrm>
            <a:off x="4263181" y="4110135"/>
            <a:ext cx="3488422" cy="369332"/>
          </a:xfrm>
          <a:prstGeom prst="rect">
            <a:avLst/>
          </a:prstGeom>
          <a:noFill/>
        </p:spPr>
        <p:txBody>
          <a:bodyPr wrap="square" rtlCol="0">
            <a:spAutoFit/>
          </a:bodyPr>
          <a:lstStyle/>
          <a:p>
            <a:r>
              <a:rPr lang="it-IT" dirty="0" err="1"/>
              <a:t>return</a:t>
            </a:r>
            <a:r>
              <a:rPr lang="it-IT" dirty="0"/>
              <a:t> 3 * </a:t>
            </a:r>
            <a:r>
              <a:rPr lang="it-IT" dirty="0" err="1"/>
              <a:t>fattorialeRicorsivo</a:t>
            </a:r>
            <a:r>
              <a:rPr lang="it-IT" dirty="0"/>
              <a:t>(2)</a:t>
            </a:r>
          </a:p>
        </p:txBody>
      </p:sp>
      <p:sp>
        <p:nvSpPr>
          <p:cNvPr id="6" name="CasellaDiTesto 5">
            <a:extLst>
              <a:ext uri="{FF2B5EF4-FFF2-40B4-BE49-F238E27FC236}">
                <a16:creationId xmlns:a16="http://schemas.microsoft.com/office/drawing/2014/main" id="{6EE2ED8A-8FA1-448C-BED5-46A013A52232}"/>
              </a:ext>
            </a:extLst>
          </p:cNvPr>
          <p:cNvSpPr txBox="1"/>
          <p:nvPr/>
        </p:nvSpPr>
        <p:spPr>
          <a:xfrm>
            <a:off x="5414572" y="4886826"/>
            <a:ext cx="3488422" cy="369332"/>
          </a:xfrm>
          <a:prstGeom prst="rect">
            <a:avLst/>
          </a:prstGeom>
          <a:noFill/>
        </p:spPr>
        <p:txBody>
          <a:bodyPr wrap="square" rtlCol="0">
            <a:spAutoFit/>
          </a:bodyPr>
          <a:lstStyle/>
          <a:p>
            <a:r>
              <a:rPr lang="it-IT" dirty="0" err="1"/>
              <a:t>return</a:t>
            </a:r>
            <a:r>
              <a:rPr lang="it-IT" dirty="0"/>
              <a:t> 2 * </a:t>
            </a:r>
            <a:r>
              <a:rPr lang="it-IT" dirty="0" err="1"/>
              <a:t>fattorialeRicorsivo</a:t>
            </a:r>
            <a:r>
              <a:rPr lang="it-IT" dirty="0"/>
              <a:t>(1)</a:t>
            </a:r>
          </a:p>
        </p:txBody>
      </p:sp>
      <p:sp>
        <p:nvSpPr>
          <p:cNvPr id="7" name="CasellaDiTesto 6">
            <a:extLst>
              <a:ext uri="{FF2B5EF4-FFF2-40B4-BE49-F238E27FC236}">
                <a16:creationId xmlns:a16="http://schemas.microsoft.com/office/drawing/2014/main" id="{20FA8C4F-F495-4C14-B126-5B596D339F8D}"/>
              </a:ext>
            </a:extLst>
          </p:cNvPr>
          <p:cNvSpPr txBox="1"/>
          <p:nvPr/>
        </p:nvSpPr>
        <p:spPr>
          <a:xfrm>
            <a:off x="6517721" y="5648774"/>
            <a:ext cx="3488422" cy="369332"/>
          </a:xfrm>
          <a:prstGeom prst="rect">
            <a:avLst/>
          </a:prstGeom>
          <a:noFill/>
        </p:spPr>
        <p:txBody>
          <a:bodyPr wrap="square" rtlCol="0">
            <a:spAutoFit/>
          </a:bodyPr>
          <a:lstStyle/>
          <a:p>
            <a:r>
              <a:rPr lang="it-IT" dirty="0"/>
              <a:t>	      </a:t>
            </a:r>
            <a:r>
              <a:rPr lang="it-IT" dirty="0" err="1"/>
              <a:t>return</a:t>
            </a:r>
            <a:r>
              <a:rPr lang="it-IT" dirty="0"/>
              <a:t> 1</a:t>
            </a:r>
          </a:p>
        </p:txBody>
      </p:sp>
      <p:sp>
        <p:nvSpPr>
          <p:cNvPr id="8" name="CasellaDiTesto 7">
            <a:extLst>
              <a:ext uri="{FF2B5EF4-FFF2-40B4-BE49-F238E27FC236}">
                <a16:creationId xmlns:a16="http://schemas.microsoft.com/office/drawing/2014/main" id="{98CF41D2-01CC-4DE0-89F3-0EE5A9F23FB5}"/>
              </a:ext>
            </a:extLst>
          </p:cNvPr>
          <p:cNvSpPr txBox="1"/>
          <p:nvPr/>
        </p:nvSpPr>
        <p:spPr>
          <a:xfrm>
            <a:off x="3183099" y="3348187"/>
            <a:ext cx="3488422" cy="369332"/>
          </a:xfrm>
          <a:prstGeom prst="rect">
            <a:avLst/>
          </a:prstGeom>
          <a:noFill/>
        </p:spPr>
        <p:txBody>
          <a:bodyPr wrap="square" rtlCol="0">
            <a:spAutoFit/>
          </a:bodyPr>
          <a:lstStyle/>
          <a:p>
            <a:r>
              <a:rPr lang="it-IT" dirty="0" err="1"/>
              <a:t>return</a:t>
            </a:r>
            <a:r>
              <a:rPr lang="it-IT" dirty="0"/>
              <a:t> 4 * </a:t>
            </a:r>
            <a:r>
              <a:rPr lang="it-IT" dirty="0" err="1"/>
              <a:t>fattorialeRicorsivo</a:t>
            </a:r>
            <a:r>
              <a:rPr lang="it-IT" dirty="0"/>
              <a:t>(3)</a:t>
            </a:r>
          </a:p>
        </p:txBody>
      </p:sp>
      <p:cxnSp>
        <p:nvCxnSpPr>
          <p:cNvPr id="9" name="Connettore 2 8">
            <a:extLst>
              <a:ext uri="{FF2B5EF4-FFF2-40B4-BE49-F238E27FC236}">
                <a16:creationId xmlns:a16="http://schemas.microsoft.com/office/drawing/2014/main" id="{F135F617-E8AB-42BC-9F21-C6F292256325}"/>
              </a:ext>
            </a:extLst>
          </p:cNvPr>
          <p:cNvCxnSpPr>
            <a:stCxn id="3" idx="2"/>
            <a:endCxn id="8" idx="0"/>
          </p:cNvCxnSpPr>
          <p:nvPr/>
        </p:nvCxnSpPr>
        <p:spPr>
          <a:xfrm>
            <a:off x="3723140" y="3071188"/>
            <a:ext cx="1204170" cy="2769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Connettore 2 13">
            <a:extLst>
              <a:ext uri="{FF2B5EF4-FFF2-40B4-BE49-F238E27FC236}">
                <a16:creationId xmlns:a16="http://schemas.microsoft.com/office/drawing/2014/main" id="{BBA3EB93-A1F0-48A7-982F-1D4FCE060EDE}"/>
              </a:ext>
            </a:extLst>
          </p:cNvPr>
          <p:cNvCxnSpPr>
            <a:cxnSpLocks/>
            <a:stCxn id="8" idx="2"/>
            <a:endCxn id="5" idx="0"/>
          </p:cNvCxnSpPr>
          <p:nvPr/>
        </p:nvCxnSpPr>
        <p:spPr>
          <a:xfrm>
            <a:off x="4927310" y="3717519"/>
            <a:ext cx="1080082" cy="3926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Connettore 2 16">
            <a:extLst>
              <a:ext uri="{FF2B5EF4-FFF2-40B4-BE49-F238E27FC236}">
                <a16:creationId xmlns:a16="http://schemas.microsoft.com/office/drawing/2014/main" id="{42DAE3FB-E4E0-4D92-8420-AF540700EE3B}"/>
              </a:ext>
            </a:extLst>
          </p:cNvPr>
          <p:cNvCxnSpPr>
            <a:cxnSpLocks/>
            <a:stCxn id="5" idx="2"/>
            <a:endCxn id="6" idx="0"/>
          </p:cNvCxnSpPr>
          <p:nvPr/>
        </p:nvCxnSpPr>
        <p:spPr>
          <a:xfrm>
            <a:off x="6007392" y="4479467"/>
            <a:ext cx="1151391" cy="4073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Connettore 2 22">
            <a:extLst>
              <a:ext uri="{FF2B5EF4-FFF2-40B4-BE49-F238E27FC236}">
                <a16:creationId xmlns:a16="http://schemas.microsoft.com/office/drawing/2014/main" id="{5579C3E6-C65E-4CCB-A283-FE1775E21B2E}"/>
              </a:ext>
            </a:extLst>
          </p:cNvPr>
          <p:cNvCxnSpPr>
            <a:cxnSpLocks/>
            <a:stCxn id="6" idx="2"/>
            <a:endCxn id="7" idx="0"/>
          </p:cNvCxnSpPr>
          <p:nvPr/>
        </p:nvCxnSpPr>
        <p:spPr>
          <a:xfrm>
            <a:off x="7158783" y="5256158"/>
            <a:ext cx="1103149" cy="3926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Connettore curvo 42">
            <a:extLst>
              <a:ext uri="{FF2B5EF4-FFF2-40B4-BE49-F238E27FC236}">
                <a16:creationId xmlns:a16="http://schemas.microsoft.com/office/drawing/2014/main" id="{466A612C-ECFD-40AD-9776-C46475AD9D28}"/>
              </a:ext>
            </a:extLst>
          </p:cNvPr>
          <p:cNvCxnSpPr>
            <a:cxnSpLocks/>
            <a:stCxn id="7" idx="1"/>
            <a:endCxn id="6" idx="1"/>
          </p:cNvCxnSpPr>
          <p:nvPr/>
        </p:nvCxnSpPr>
        <p:spPr>
          <a:xfrm rot="10800000">
            <a:off x="5414573" y="5071492"/>
            <a:ext cx="1103149" cy="761948"/>
          </a:xfrm>
          <a:prstGeom prst="curvedConnector3">
            <a:avLst>
              <a:gd name="adj1" fmla="val 120722"/>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5" name="Connettore curvo 44">
            <a:extLst>
              <a:ext uri="{FF2B5EF4-FFF2-40B4-BE49-F238E27FC236}">
                <a16:creationId xmlns:a16="http://schemas.microsoft.com/office/drawing/2014/main" id="{F3E6B7C0-E575-43AB-96BB-01270FB8F0C4}"/>
              </a:ext>
            </a:extLst>
          </p:cNvPr>
          <p:cNvCxnSpPr>
            <a:cxnSpLocks/>
            <a:stCxn id="6" idx="1"/>
            <a:endCxn id="5" idx="1"/>
          </p:cNvCxnSpPr>
          <p:nvPr/>
        </p:nvCxnSpPr>
        <p:spPr>
          <a:xfrm rot="10800000">
            <a:off x="4263182" y="4294802"/>
            <a:ext cx="1151391" cy="776691"/>
          </a:xfrm>
          <a:prstGeom prst="curvedConnector3">
            <a:avLst>
              <a:gd name="adj1" fmla="val 119854"/>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8" name="Connettore curvo 47">
            <a:extLst>
              <a:ext uri="{FF2B5EF4-FFF2-40B4-BE49-F238E27FC236}">
                <a16:creationId xmlns:a16="http://schemas.microsoft.com/office/drawing/2014/main" id="{9F765D33-14BA-4CA5-B959-B9E6D92524FE}"/>
              </a:ext>
            </a:extLst>
          </p:cNvPr>
          <p:cNvCxnSpPr>
            <a:stCxn id="5" idx="1"/>
            <a:endCxn id="8" idx="1"/>
          </p:cNvCxnSpPr>
          <p:nvPr/>
        </p:nvCxnSpPr>
        <p:spPr>
          <a:xfrm rot="10800000">
            <a:off x="3183099" y="3532853"/>
            <a:ext cx="1080082" cy="761948"/>
          </a:xfrm>
          <a:prstGeom prst="curvedConnector3">
            <a:avLst>
              <a:gd name="adj1" fmla="val 121165"/>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50" name="Connettore curvo 49">
            <a:extLst>
              <a:ext uri="{FF2B5EF4-FFF2-40B4-BE49-F238E27FC236}">
                <a16:creationId xmlns:a16="http://schemas.microsoft.com/office/drawing/2014/main" id="{991B341F-E249-47D1-81DB-F0C17F19EBD2}"/>
              </a:ext>
            </a:extLst>
          </p:cNvPr>
          <p:cNvCxnSpPr>
            <a:cxnSpLocks/>
            <a:stCxn id="8" idx="1"/>
            <a:endCxn id="3" idx="1"/>
          </p:cNvCxnSpPr>
          <p:nvPr/>
        </p:nvCxnSpPr>
        <p:spPr>
          <a:xfrm rot="10800000">
            <a:off x="2408165" y="2886523"/>
            <a:ext cx="774934" cy="646331"/>
          </a:xfrm>
          <a:prstGeom prst="curvedConnector3">
            <a:avLst>
              <a:gd name="adj1" fmla="val 129499"/>
            </a:avLst>
          </a:prstGeom>
          <a:ln>
            <a:tailEnd type="triangle"/>
          </a:ln>
        </p:spPr>
        <p:style>
          <a:lnRef idx="2">
            <a:schemeClr val="accent2"/>
          </a:lnRef>
          <a:fillRef idx="0">
            <a:schemeClr val="accent2"/>
          </a:fillRef>
          <a:effectRef idx="1">
            <a:schemeClr val="accent2"/>
          </a:effectRef>
          <a:fontRef idx="minor">
            <a:schemeClr val="tx1"/>
          </a:fontRef>
        </p:style>
      </p:cxnSp>
      <p:sp>
        <p:nvSpPr>
          <p:cNvPr id="55" name="CasellaDiTesto 54">
            <a:extLst>
              <a:ext uri="{FF2B5EF4-FFF2-40B4-BE49-F238E27FC236}">
                <a16:creationId xmlns:a16="http://schemas.microsoft.com/office/drawing/2014/main" id="{8EA9280C-C9EA-4816-9C5D-CBC45844977A}"/>
              </a:ext>
            </a:extLst>
          </p:cNvPr>
          <p:cNvSpPr txBox="1"/>
          <p:nvPr/>
        </p:nvSpPr>
        <p:spPr>
          <a:xfrm>
            <a:off x="4949626" y="5369928"/>
            <a:ext cx="375920" cy="382071"/>
          </a:xfrm>
          <a:prstGeom prst="rect">
            <a:avLst/>
          </a:prstGeom>
          <a:noFill/>
        </p:spPr>
        <p:txBody>
          <a:bodyPr wrap="square" rtlCol="0">
            <a:spAutoFit/>
          </a:bodyPr>
          <a:lstStyle/>
          <a:p>
            <a:r>
              <a:rPr lang="it-IT" dirty="0">
                <a:solidFill>
                  <a:schemeClr val="accent2">
                    <a:lumMod val="75000"/>
                  </a:schemeClr>
                </a:solidFill>
              </a:rPr>
              <a:t>1</a:t>
            </a:r>
          </a:p>
        </p:txBody>
      </p:sp>
      <p:sp>
        <p:nvSpPr>
          <p:cNvPr id="57" name="CasellaDiTesto 56">
            <a:extLst>
              <a:ext uri="{FF2B5EF4-FFF2-40B4-BE49-F238E27FC236}">
                <a16:creationId xmlns:a16="http://schemas.microsoft.com/office/drawing/2014/main" id="{BBF2ACC9-1A30-4C67-81C0-5F46236618A9}"/>
              </a:ext>
            </a:extLst>
          </p:cNvPr>
          <p:cNvSpPr txBox="1"/>
          <p:nvPr/>
        </p:nvSpPr>
        <p:spPr>
          <a:xfrm>
            <a:off x="3757452" y="4530035"/>
            <a:ext cx="375920" cy="382071"/>
          </a:xfrm>
          <a:prstGeom prst="rect">
            <a:avLst/>
          </a:prstGeom>
          <a:noFill/>
        </p:spPr>
        <p:txBody>
          <a:bodyPr wrap="square" rtlCol="0">
            <a:spAutoFit/>
          </a:bodyPr>
          <a:lstStyle/>
          <a:p>
            <a:r>
              <a:rPr lang="it-IT" dirty="0">
                <a:solidFill>
                  <a:schemeClr val="accent2">
                    <a:lumMod val="75000"/>
                  </a:schemeClr>
                </a:solidFill>
              </a:rPr>
              <a:t>2</a:t>
            </a:r>
          </a:p>
        </p:txBody>
      </p:sp>
      <p:sp>
        <p:nvSpPr>
          <p:cNvPr id="58" name="CasellaDiTesto 57">
            <a:extLst>
              <a:ext uri="{FF2B5EF4-FFF2-40B4-BE49-F238E27FC236}">
                <a16:creationId xmlns:a16="http://schemas.microsoft.com/office/drawing/2014/main" id="{C42F6690-AD19-44CB-B71C-CC64E656DC83}"/>
              </a:ext>
            </a:extLst>
          </p:cNvPr>
          <p:cNvSpPr txBox="1"/>
          <p:nvPr/>
        </p:nvSpPr>
        <p:spPr>
          <a:xfrm>
            <a:off x="2663075" y="3795648"/>
            <a:ext cx="375920" cy="382071"/>
          </a:xfrm>
          <a:prstGeom prst="rect">
            <a:avLst/>
          </a:prstGeom>
          <a:noFill/>
        </p:spPr>
        <p:txBody>
          <a:bodyPr wrap="square" rtlCol="0">
            <a:spAutoFit/>
          </a:bodyPr>
          <a:lstStyle/>
          <a:p>
            <a:r>
              <a:rPr lang="it-IT" dirty="0">
                <a:solidFill>
                  <a:schemeClr val="accent2">
                    <a:lumMod val="75000"/>
                  </a:schemeClr>
                </a:solidFill>
              </a:rPr>
              <a:t>6</a:t>
            </a:r>
          </a:p>
        </p:txBody>
      </p:sp>
      <p:sp>
        <p:nvSpPr>
          <p:cNvPr id="59" name="CasellaDiTesto 58">
            <a:extLst>
              <a:ext uri="{FF2B5EF4-FFF2-40B4-BE49-F238E27FC236}">
                <a16:creationId xmlns:a16="http://schemas.microsoft.com/office/drawing/2014/main" id="{754FDA22-E0CC-4815-9AEE-D357DC246419}"/>
              </a:ext>
            </a:extLst>
          </p:cNvPr>
          <p:cNvSpPr txBox="1"/>
          <p:nvPr/>
        </p:nvSpPr>
        <p:spPr>
          <a:xfrm>
            <a:off x="1756567" y="3051077"/>
            <a:ext cx="752378" cy="369332"/>
          </a:xfrm>
          <a:prstGeom prst="rect">
            <a:avLst/>
          </a:prstGeom>
          <a:noFill/>
        </p:spPr>
        <p:txBody>
          <a:bodyPr wrap="square" rtlCol="0">
            <a:spAutoFit/>
          </a:bodyPr>
          <a:lstStyle/>
          <a:p>
            <a:r>
              <a:rPr lang="it-IT" dirty="0">
                <a:solidFill>
                  <a:schemeClr val="accent2">
                    <a:lumMod val="75000"/>
                  </a:schemeClr>
                </a:solidFill>
              </a:rPr>
              <a:t>24</a:t>
            </a:r>
          </a:p>
        </p:txBody>
      </p:sp>
      <p:sp>
        <p:nvSpPr>
          <p:cNvPr id="3073" name="Freccia in su 3072">
            <a:extLst>
              <a:ext uri="{FF2B5EF4-FFF2-40B4-BE49-F238E27FC236}">
                <a16:creationId xmlns:a16="http://schemas.microsoft.com/office/drawing/2014/main" id="{FD0201E0-7694-405C-9BF9-B034C6EC8AD1}"/>
              </a:ext>
            </a:extLst>
          </p:cNvPr>
          <p:cNvSpPr/>
          <p:nvPr/>
        </p:nvSpPr>
        <p:spPr>
          <a:xfrm>
            <a:off x="2278356" y="2047461"/>
            <a:ext cx="129808" cy="654395"/>
          </a:xfrm>
          <a:prstGeom prst="up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2" name="CasellaDiTesto 81">
            <a:extLst>
              <a:ext uri="{FF2B5EF4-FFF2-40B4-BE49-F238E27FC236}">
                <a16:creationId xmlns:a16="http://schemas.microsoft.com/office/drawing/2014/main" id="{F9F11B7A-01D0-4921-860B-C10084CD616D}"/>
              </a:ext>
            </a:extLst>
          </p:cNvPr>
          <p:cNvSpPr txBox="1"/>
          <p:nvPr/>
        </p:nvSpPr>
        <p:spPr>
          <a:xfrm>
            <a:off x="5467351" y="1736854"/>
            <a:ext cx="6096662" cy="646331"/>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pPr marL="0" lvl="1"/>
            <a:r>
              <a:rPr lang="en-US" altLang="it-IT" dirty="0"/>
              <a:t>La </a:t>
            </a:r>
            <a:r>
              <a:rPr lang="en-US" altLang="it-IT" dirty="0" err="1"/>
              <a:t>soluzione</a:t>
            </a:r>
            <a:r>
              <a:rPr lang="en-US" altLang="it-IT" dirty="0"/>
              <a:t> di 4! </a:t>
            </a:r>
            <a:r>
              <a:rPr lang="en-US" altLang="it-IT" dirty="0" err="1"/>
              <a:t>si</a:t>
            </a:r>
            <a:r>
              <a:rPr lang="en-US" altLang="it-IT" dirty="0"/>
              <a:t> </a:t>
            </a:r>
            <a:r>
              <a:rPr lang="en-US" altLang="it-IT" dirty="0" err="1"/>
              <a:t>ottiene</a:t>
            </a:r>
            <a:r>
              <a:rPr lang="en-US" altLang="it-IT" dirty="0"/>
              <a:t> </a:t>
            </a:r>
            <a:r>
              <a:rPr lang="en-US" altLang="it-IT" dirty="0" err="1"/>
              <a:t>dalla</a:t>
            </a:r>
            <a:r>
              <a:rPr lang="en-US" altLang="it-IT" dirty="0"/>
              <a:t> </a:t>
            </a:r>
            <a:r>
              <a:rPr lang="en-US" altLang="it-IT" dirty="0" err="1"/>
              <a:t>soluzione</a:t>
            </a:r>
            <a:r>
              <a:rPr lang="en-US" altLang="it-IT" dirty="0"/>
              <a:t> di 3! </a:t>
            </a:r>
            <a:r>
              <a:rPr lang="en-US" altLang="it-IT" dirty="0" err="1"/>
              <a:t>che</a:t>
            </a:r>
            <a:r>
              <a:rPr lang="en-US" altLang="it-IT" dirty="0"/>
              <a:t> a </a:t>
            </a:r>
            <a:r>
              <a:rPr lang="en-US" altLang="it-IT" dirty="0" err="1"/>
              <a:t>sua</a:t>
            </a:r>
            <a:r>
              <a:rPr lang="en-US" altLang="it-IT" dirty="0"/>
              <a:t> volta </a:t>
            </a:r>
            <a:r>
              <a:rPr lang="en-US" altLang="it-IT" dirty="0" err="1"/>
              <a:t>dipende</a:t>
            </a:r>
            <a:r>
              <a:rPr lang="en-US" altLang="it-IT" dirty="0"/>
              <a:t> </a:t>
            </a:r>
            <a:r>
              <a:rPr lang="en-US" altLang="it-IT" dirty="0" err="1"/>
              <a:t>dalla</a:t>
            </a:r>
            <a:r>
              <a:rPr lang="en-US" altLang="it-IT" dirty="0"/>
              <a:t> </a:t>
            </a:r>
            <a:r>
              <a:rPr lang="en-US" altLang="it-IT" dirty="0" err="1"/>
              <a:t>soluzione</a:t>
            </a:r>
            <a:r>
              <a:rPr lang="en-US" altLang="it-IT" dirty="0"/>
              <a:t> di 2! e </a:t>
            </a:r>
            <a:r>
              <a:rPr lang="en-US" altLang="it-IT" dirty="0" err="1"/>
              <a:t>così</a:t>
            </a:r>
            <a:r>
              <a:rPr lang="en-US" altLang="it-IT" dirty="0"/>
              <a:t> via</a:t>
            </a:r>
            <a:endParaRPr lang="en-US" altLang="it-IT" sz="1800" dirty="0"/>
          </a:p>
        </p:txBody>
      </p:sp>
    </p:spTree>
    <p:extLst>
      <p:ext uri="{BB962C8B-B14F-4D97-AF65-F5344CB8AC3E}">
        <p14:creationId xmlns:p14="http://schemas.microsoft.com/office/powerpoint/2010/main" val="2553487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0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7" grpId="0"/>
      <p:bldP spid="8" grpId="0"/>
      <p:bldP spid="55" grpId="0"/>
      <p:bldP spid="57" grpId="0"/>
      <p:bldP spid="58" grpId="0"/>
      <p:bldP spid="59" grpId="0"/>
      <p:bldP spid="3073" grpId="0" animBg="1"/>
    </p:bldLst>
  </p:timing>
</p:sld>
</file>

<file path=ppt/slides/slide1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D5A7143F-6A83-4FDC-A6E4-5A4E8EF561CC}"/>
              </a:ext>
            </a:extLst>
          </p:cNvPr>
          <p:cNvSpPr>
            <a:spLocks noGrp="1"/>
          </p:cNvSpPr>
          <p:nvPr>
            <p:ph type="title"/>
          </p:nvPr>
        </p:nvSpPr>
        <p:spPr>
          <a:xfrm>
            <a:off x="589560" y="856180"/>
            <a:ext cx="4560584" cy="1128068"/>
          </a:xfrm>
        </p:spPr>
        <p:txBody>
          <a:bodyPr anchor="ctr">
            <a:normAutofit/>
          </a:bodyPr>
          <a:lstStyle/>
          <a:p>
            <a:r>
              <a:rPr lang="it-IT" sz="4000"/>
              <a:t>I numeri di Fibonacci</a:t>
            </a:r>
          </a:p>
        </p:txBody>
      </p:sp>
      <p:grpSp>
        <p:nvGrpSpPr>
          <p:cNvPr id="137" name="Group 136">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8" name="Rectangle 137">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1" name="Rectangle 140">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61512ECE-DD67-4BE0-A45E-536EA6890EF1}"/>
              </a:ext>
            </a:extLst>
          </p:cNvPr>
          <p:cNvSpPr>
            <a:spLocks noGrp="1"/>
          </p:cNvSpPr>
          <p:nvPr>
            <p:ph idx="1"/>
          </p:nvPr>
        </p:nvSpPr>
        <p:spPr>
          <a:xfrm>
            <a:off x="590719" y="2330505"/>
            <a:ext cx="5185904" cy="3979585"/>
          </a:xfrm>
        </p:spPr>
        <p:txBody>
          <a:bodyPr anchor="ctr">
            <a:normAutofit/>
          </a:bodyPr>
          <a:lstStyle/>
          <a:p>
            <a:r>
              <a:rPr lang="en-US" altLang="it-IT" sz="2000" dirty="0"/>
              <a:t> </a:t>
            </a:r>
            <a:r>
              <a:rPr lang="en-US" altLang="it-IT" sz="2000" dirty="0" err="1"/>
              <a:t>Ogni</a:t>
            </a:r>
            <a:r>
              <a:rPr lang="en-US" altLang="it-IT" sz="2000" dirty="0"/>
              <a:t> </a:t>
            </a:r>
            <a:r>
              <a:rPr lang="en-US" altLang="it-IT" sz="2000" dirty="0" err="1"/>
              <a:t>numero</a:t>
            </a:r>
            <a:r>
              <a:rPr lang="en-US" altLang="it-IT" sz="2000" dirty="0"/>
              <a:t> è la somma </a:t>
            </a:r>
            <a:r>
              <a:rPr lang="en-US" altLang="it-IT" sz="2000" dirty="0" err="1"/>
              <a:t>dei</a:t>
            </a:r>
            <a:r>
              <a:rPr lang="en-US" altLang="it-IT" sz="2000" dirty="0"/>
              <a:t> due </a:t>
            </a:r>
            <a:r>
              <a:rPr lang="en-US" altLang="it-IT" sz="2000" dirty="0" err="1"/>
              <a:t>precedenti</a:t>
            </a:r>
            <a:endParaRPr lang="en-US" altLang="it-IT" sz="2000" dirty="0"/>
          </a:p>
          <a:p>
            <a:pPr lvl="2"/>
            <a:r>
              <a:rPr lang="en-US" altLang="it-IT" dirty="0"/>
              <a:t> 1, 1, 2, 3, 5, 8...	</a:t>
            </a:r>
          </a:p>
          <a:p>
            <a:pPr lvl="2"/>
            <a:endParaRPr lang="en-US" altLang="it-IT" dirty="0"/>
          </a:p>
          <a:p>
            <a:pPr marL="201168" lvl="1" indent="0">
              <a:buNone/>
            </a:pPr>
            <a:r>
              <a:rPr lang="en-US" altLang="it-IT" sz="2000" dirty="0" err="1"/>
              <a:t>Sono</a:t>
            </a:r>
            <a:r>
              <a:rPr lang="en-US" altLang="it-IT" sz="2000" dirty="0"/>
              <a:t> </a:t>
            </a:r>
            <a:r>
              <a:rPr lang="en-US" altLang="it-IT" sz="2000" dirty="0" err="1"/>
              <a:t>elementi</a:t>
            </a:r>
            <a:r>
              <a:rPr lang="en-US" altLang="it-IT" sz="2000" dirty="0"/>
              <a:t> </a:t>
            </a:r>
            <a:r>
              <a:rPr lang="en-US" altLang="it-IT" sz="2000" dirty="0" err="1"/>
              <a:t>della</a:t>
            </a:r>
            <a:r>
              <a:rPr lang="en-US" altLang="it-IT" sz="2000" dirty="0"/>
              <a:t> </a:t>
            </a:r>
            <a:r>
              <a:rPr lang="en-US" altLang="it-IT" sz="2000" dirty="0" err="1"/>
              <a:t>successione</a:t>
            </a:r>
            <a:r>
              <a:rPr lang="en-US" altLang="it-IT" sz="2000" dirty="0"/>
              <a:t> </a:t>
            </a:r>
            <a:r>
              <a:rPr lang="en-US" altLang="it-IT" sz="2000" dirty="0" err="1"/>
              <a:t>così</a:t>
            </a:r>
            <a:r>
              <a:rPr lang="en-US" altLang="it-IT" sz="2000" dirty="0"/>
              <a:t> </a:t>
            </a:r>
            <a:r>
              <a:rPr lang="en-US" altLang="it-IT" sz="2000" dirty="0" err="1"/>
              <a:t>definita</a:t>
            </a:r>
            <a:endParaRPr lang="en-US" altLang="it-IT" sz="2000" dirty="0"/>
          </a:p>
          <a:p>
            <a:pPr marL="201168" lvl="1" indent="0">
              <a:buNone/>
            </a:pPr>
            <a:r>
              <a:rPr lang="en-US" altLang="it-IT" sz="2000" i="1" dirty="0">
                <a:cs typeface="Courier New" panose="02070309020205020404" pitchFamily="49" charset="0"/>
              </a:rPr>
              <a:t>fib(1) = 1</a:t>
            </a:r>
          </a:p>
          <a:p>
            <a:pPr marL="201168" lvl="1" indent="0">
              <a:buNone/>
            </a:pPr>
            <a:r>
              <a:rPr lang="en-US" altLang="it-IT" sz="2000" i="1" dirty="0">
                <a:cs typeface="Courier New" panose="02070309020205020404" pitchFamily="49" charset="0"/>
              </a:rPr>
              <a:t>fib(2) = 1</a:t>
            </a:r>
          </a:p>
          <a:p>
            <a:pPr marL="201168" lvl="1" indent="0">
              <a:buNone/>
            </a:pPr>
            <a:r>
              <a:rPr lang="en-US" altLang="it-IT" sz="2000" i="1" dirty="0">
                <a:cs typeface="Courier New" panose="02070309020205020404" pitchFamily="49" charset="0"/>
              </a:rPr>
              <a:t>fib(n) = fib(n-1) + fib(n-2) </a:t>
            </a:r>
            <a:r>
              <a:rPr lang="en-US" altLang="it-IT" sz="2000" dirty="0">
                <a:cs typeface="Courier New" panose="02070309020205020404" pitchFamily="49" charset="0"/>
              </a:rPr>
              <a:t>per </a:t>
            </a:r>
            <a:r>
              <a:rPr lang="en-US" altLang="it-IT" sz="2000" dirty="0" err="1">
                <a:cs typeface="Courier New" panose="02070309020205020404" pitchFamily="49" charset="0"/>
              </a:rPr>
              <a:t>ogni</a:t>
            </a:r>
            <a:r>
              <a:rPr lang="en-US" altLang="it-IT" sz="2000" dirty="0">
                <a:cs typeface="Courier New" panose="02070309020205020404" pitchFamily="49" charset="0"/>
              </a:rPr>
              <a:t> n!=1 e n!=2</a:t>
            </a:r>
          </a:p>
          <a:p>
            <a:endParaRPr lang="it-IT" sz="2000" dirty="0"/>
          </a:p>
        </p:txBody>
      </p:sp>
      <p:sp>
        <p:nvSpPr>
          <p:cNvPr id="143" name="Rectangle 142">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11/23, oggi è il Fibonacci Day. Un francobollo per il matematico della  serie numerica che è ovunque - Photogallery - Rai News">
            <a:extLst>
              <a:ext uri="{FF2B5EF4-FFF2-40B4-BE49-F238E27FC236}">
                <a16:creationId xmlns:a16="http://schemas.microsoft.com/office/drawing/2014/main" id="{78668E40-1324-4F2F-8654-AF3F8C361B8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878" r="10083" b="1"/>
          <a:stretch/>
        </p:blipFill>
        <p:spPr bwMode="auto">
          <a:xfrm>
            <a:off x="5977788" y="799352"/>
            <a:ext cx="5425410" cy="5259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5986540"/>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461748B-8382-4884-B8E4-1C841226143D}"/>
              </a:ext>
            </a:extLst>
          </p:cNvPr>
          <p:cNvSpPr>
            <a:spLocks noGrp="1"/>
          </p:cNvSpPr>
          <p:nvPr>
            <p:ph type="title"/>
          </p:nvPr>
        </p:nvSpPr>
        <p:spPr>
          <a:xfrm>
            <a:off x="746759" y="365125"/>
            <a:ext cx="11196099" cy="1325563"/>
          </a:xfrm>
        </p:spPr>
        <p:txBody>
          <a:bodyPr>
            <a:normAutofit/>
          </a:bodyPr>
          <a:lstStyle/>
          <a:p>
            <a:r>
              <a:rPr lang="it-IT" sz="3800" dirty="0"/>
              <a:t>Funzione Ricorsiva per calcolare i numeri di Fibonacci</a:t>
            </a:r>
          </a:p>
        </p:txBody>
      </p:sp>
      <p:sp>
        <p:nvSpPr>
          <p:cNvPr id="5" name="CasellaDiTesto 4">
            <a:extLst>
              <a:ext uri="{FF2B5EF4-FFF2-40B4-BE49-F238E27FC236}">
                <a16:creationId xmlns:a16="http://schemas.microsoft.com/office/drawing/2014/main" id="{7FE82A4D-598D-4361-89FA-4DEF4E73DB26}"/>
              </a:ext>
            </a:extLst>
          </p:cNvPr>
          <p:cNvSpPr txBox="1"/>
          <p:nvPr/>
        </p:nvSpPr>
        <p:spPr>
          <a:xfrm>
            <a:off x="897761" y="1739281"/>
            <a:ext cx="6477000" cy="1200329"/>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it-IT" dirty="0" err="1">
                <a:latin typeface="Courier"/>
              </a:rPr>
              <a:t>def</a:t>
            </a:r>
            <a:r>
              <a:rPr lang="it-IT" dirty="0">
                <a:latin typeface="Courier"/>
              </a:rPr>
              <a:t> </a:t>
            </a:r>
            <a:r>
              <a:rPr lang="it-IT" dirty="0" err="1">
                <a:latin typeface="Courier"/>
              </a:rPr>
              <a:t>fibonacci</a:t>
            </a:r>
            <a:r>
              <a:rPr lang="it-IT" dirty="0">
                <a:latin typeface="Courier"/>
              </a:rPr>
              <a:t>(n):</a:t>
            </a:r>
          </a:p>
          <a:p>
            <a:r>
              <a:rPr lang="it-IT" dirty="0">
                <a:latin typeface="Courier"/>
              </a:rPr>
              <a:t>    </a:t>
            </a:r>
            <a:r>
              <a:rPr lang="it-IT" dirty="0" err="1">
                <a:latin typeface="Courier"/>
              </a:rPr>
              <a:t>if</a:t>
            </a:r>
            <a:r>
              <a:rPr lang="it-IT" dirty="0">
                <a:latin typeface="Courier"/>
              </a:rPr>
              <a:t> n==1 or n==2:             </a:t>
            </a:r>
          </a:p>
          <a:p>
            <a:r>
              <a:rPr lang="it-IT" dirty="0">
                <a:latin typeface="Courier"/>
              </a:rPr>
              <a:t>        </a:t>
            </a:r>
            <a:r>
              <a:rPr lang="it-IT" dirty="0" err="1">
                <a:latin typeface="Courier"/>
              </a:rPr>
              <a:t>return</a:t>
            </a:r>
            <a:r>
              <a:rPr lang="it-IT" dirty="0">
                <a:latin typeface="Courier"/>
              </a:rPr>
              <a:t> 1</a:t>
            </a:r>
          </a:p>
          <a:p>
            <a:r>
              <a:rPr lang="it-IT" dirty="0">
                <a:latin typeface="Courier"/>
              </a:rPr>
              <a:t>    </a:t>
            </a:r>
            <a:r>
              <a:rPr lang="it-IT" dirty="0" err="1">
                <a:latin typeface="Courier"/>
              </a:rPr>
              <a:t>return</a:t>
            </a:r>
            <a:r>
              <a:rPr lang="it-IT" dirty="0">
                <a:latin typeface="Courier"/>
              </a:rPr>
              <a:t> </a:t>
            </a:r>
            <a:r>
              <a:rPr lang="it-IT" dirty="0" err="1">
                <a:latin typeface="Courier"/>
              </a:rPr>
              <a:t>fibonacci</a:t>
            </a:r>
            <a:r>
              <a:rPr lang="it-IT" dirty="0">
                <a:latin typeface="Courier"/>
              </a:rPr>
              <a:t>(n-1)+</a:t>
            </a:r>
            <a:r>
              <a:rPr lang="it-IT" dirty="0" err="1">
                <a:latin typeface="Courier"/>
              </a:rPr>
              <a:t>fibonacci</a:t>
            </a:r>
            <a:r>
              <a:rPr lang="it-IT" dirty="0">
                <a:latin typeface="Courier"/>
              </a:rPr>
              <a:t>(n-2)</a:t>
            </a:r>
          </a:p>
        </p:txBody>
      </p:sp>
      <p:sp>
        <p:nvSpPr>
          <p:cNvPr id="9" name="Fumetto: rettangolo con angoli arrotondati 8">
            <a:extLst>
              <a:ext uri="{FF2B5EF4-FFF2-40B4-BE49-F238E27FC236}">
                <a16:creationId xmlns:a16="http://schemas.microsoft.com/office/drawing/2014/main" id="{D77199A2-E4BE-4AB6-AA4E-896CA358A143}"/>
              </a:ext>
            </a:extLst>
          </p:cNvPr>
          <p:cNvSpPr/>
          <p:nvPr/>
        </p:nvSpPr>
        <p:spPr>
          <a:xfrm>
            <a:off x="4945310" y="4077050"/>
            <a:ext cx="5079534" cy="1539379"/>
          </a:xfrm>
          <a:prstGeom prst="wedgeRoundRectCallout">
            <a:avLst>
              <a:gd name="adj1" fmla="val -47753"/>
              <a:gd name="adj2" fmla="val -10235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algn="ctr">
              <a:buFontTx/>
              <a:buNone/>
            </a:pPr>
            <a:r>
              <a:rPr lang="en-US" altLang="it-IT" sz="2000" dirty="0">
                <a:cs typeface="Courier New" panose="02070309020205020404" pitchFamily="49" charset="0"/>
              </a:rPr>
              <a:t>Il </a:t>
            </a:r>
            <a:r>
              <a:rPr lang="en-US" altLang="it-IT" sz="2000" dirty="0" err="1">
                <a:cs typeface="Courier New" panose="02070309020205020404" pitchFamily="49" charset="0"/>
              </a:rPr>
              <a:t>calcolo</a:t>
            </a:r>
            <a:r>
              <a:rPr lang="en-US" altLang="it-IT" sz="2000" dirty="0">
                <a:cs typeface="Courier New" panose="02070309020205020404" pitchFamily="49" charset="0"/>
              </a:rPr>
              <a:t> di </a:t>
            </a:r>
            <a:r>
              <a:rPr lang="en-US" altLang="it-IT" sz="2000" dirty="0" err="1">
                <a:cs typeface="Courier New" panose="02070309020205020404" pitchFamily="49" charset="0"/>
              </a:rPr>
              <a:t>fibonacci</a:t>
            </a:r>
            <a:r>
              <a:rPr lang="en-US" altLang="it-IT" sz="2000" dirty="0">
                <a:cs typeface="Courier New" panose="02070309020205020404" pitchFamily="49" charset="0"/>
              </a:rPr>
              <a:t>(n) è </a:t>
            </a:r>
            <a:r>
              <a:rPr lang="en-US" altLang="it-IT" sz="2000" dirty="0" err="1">
                <a:cs typeface="Courier New" panose="02070309020205020404" pitchFamily="49" charset="0"/>
              </a:rPr>
              <a:t>ricondotto</a:t>
            </a:r>
            <a:r>
              <a:rPr lang="en-US" altLang="it-IT" sz="2000" dirty="0">
                <a:cs typeface="Courier New" panose="02070309020205020404" pitchFamily="49" charset="0"/>
              </a:rPr>
              <a:t> </a:t>
            </a:r>
            <a:r>
              <a:rPr lang="en-US" altLang="it-IT" sz="2000" dirty="0" err="1">
                <a:cs typeface="Courier New" panose="02070309020205020404" pitchFamily="49" charset="0"/>
              </a:rPr>
              <a:t>alla</a:t>
            </a:r>
            <a:r>
              <a:rPr lang="en-US" altLang="it-IT" sz="2000" dirty="0">
                <a:cs typeface="Courier New" panose="02070309020205020404" pitchFamily="49" charset="0"/>
              </a:rPr>
              <a:t> </a:t>
            </a:r>
            <a:r>
              <a:rPr lang="en-US" altLang="it-IT" sz="2000" dirty="0" err="1">
                <a:cs typeface="Courier New" panose="02070309020205020404" pitchFamily="49" charset="0"/>
              </a:rPr>
              <a:t>risoluzione</a:t>
            </a:r>
            <a:r>
              <a:rPr lang="en-US" altLang="it-IT" sz="2000" dirty="0">
                <a:cs typeface="Courier New" panose="02070309020205020404" pitchFamily="49" charset="0"/>
              </a:rPr>
              <a:t> di due </a:t>
            </a:r>
            <a:r>
              <a:rPr lang="en-US" altLang="it-IT" sz="2000" dirty="0" err="1">
                <a:cs typeface="Courier New" panose="02070309020205020404" pitchFamily="49" charset="0"/>
              </a:rPr>
              <a:t>sottoproblemi</a:t>
            </a:r>
            <a:r>
              <a:rPr lang="en-US" altLang="it-IT" sz="2000" dirty="0">
                <a:cs typeface="Courier New" panose="02070309020205020404" pitchFamily="49" charset="0"/>
              </a:rPr>
              <a:t> </a:t>
            </a:r>
          </a:p>
          <a:p>
            <a:pPr marL="0" lvl="3" algn="ctr">
              <a:buFontTx/>
              <a:buNone/>
            </a:pPr>
            <a:r>
              <a:rPr lang="en-US" altLang="it-IT" sz="2000" dirty="0" err="1">
                <a:cs typeface="Courier New" panose="02070309020205020404" pitchFamily="49" charset="0"/>
              </a:rPr>
              <a:t>fibonacci</a:t>
            </a:r>
            <a:r>
              <a:rPr lang="en-US" altLang="it-IT" sz="2000" dirty="0">
                <a:cs typeface="Courier New" panose="02070309020205020404" pitchFamily="49" charset="0"/>
              </a:rPr>
              <a:t>(n-1) e </a:t>
            </a:r>
            <a:r>
              <a:rPr lang="en-US" altLang="it-IT" sz="2000" dirty="0" err="1">
                <a:cs typeface="Courier New" panose="02070309020205020404" pitchFamily="49" charset="0"/>
              </a:rPr>
              <a:t>fibonacci</a:t>
            </a:r>
            <a:r>
              <a:rPr lang="en-US" altLang="it-IT" sz="2000" dirty="0">
                <a:cs typeface="Courier New" panose="02070309020205020404" pitchFamily="49" charset="0"/>
              </a:rPr>
              <a:t>(n-2)</a:t>
            </a:r>
          </a:p>
        </p:txBody>
      </p:sp>
      <p:sp>
        <p:nvSpPr>
          <p:cNvPr id="10" name="Fumetto: rettangolo con angoli arrotondati 9">
            <a:extLst>
              <a:ext uri="{FF2B5EF4-FFF2-40B4-BE49-F238E27FC236}">
                <a16:creationId xmlns:a16="http://schemas.microsoft.com/office/drawing/2014/main" id="{507EBD48-6076-48AF-B8A5-697996DAAB98}"/>
              </a:ext>
            </a:extLst>
          </p:cNvPr>
          <p:cNvSpPr/>
          <p:nvPr/>
        </p:nvSpPr>
        <p:spPr>
          <a:xfrm>
            <a:off x="7694103" y="1986968"/>
            <a:ext cx="2263629" cy="417353"/>
          </a:xfrm>
          <a:prstGeom prst="wedgeRoundRectCallout">
            <a:avLst>
              <a:gd name="adj1" fmla="val -223117"/>
              <a:gd name="adj2" fmla="val -179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algn="ctr">
              <a:buFontTx/>
              <a:buNone/>
            </a:pPr>
            <a:r>
              <a:rPr lang="en-US" altLang="it-IT" sz="2000" dirty="0" err="1">
                <a:cs typeface="Courier New" panose="02070309020205020404" pitchFamily="49" charset="0"/>
              </a:rPr>
              <a:t>Casi</a:t>
            </a:r>
            <a:r>
              <a:rPr lang="en-US" altLang="it-IT" sz="2000" dirty="0">
                <a:cs typeface="Courier New" panose="02070309020205020404" pitchFamily="49" charset="0"/>
              </a:rPr>
              <a:t> base</a:t>
            </a:r>
          </a:p>
        </p:txBody>
      </p:sp>
    </p:spTree>
    <p:extLst>
      <p:ext uri="{BB962C8B-B14F-4D97-AF65-F5344CB8AC3E}">
        <p14:creationId xmlns:p14="http://schemas.microsoft.com/office/powerpoint/2010/main" val="563260755"/>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olo 32">
            <a:extLst>
              <a:ext uri="{FF2B5EF4-FFF2-40B4-BE49-F238E27FC236}">
                <a16:creationId xmlns:a16="http://schemas.microsoft.com/office/drawing/2014/main" id="{7EBDFF17-C06A-4FD1-9EC4-5A81535862AC}"/>
              </a:ext>
            </a:extLst>
          </p:cNvPr>
          <p:cNvSpPr>
            <a:spLocks noGrp="1"/>
          </p:cNvSpPr>
          <p:nvPr>
            <p:ph type="title"/>
          </p:nvPr>
        </p:nvSpPr>
        <p:spPr/>
        <p:txBody>
          <a:bodyPr/>
          <a:lstStyle/>
          <a:p>
            <a:r>
              <a:rPr lang="it-IT" dirty="0"/>
              <a:t>Esempio di Invocazione per </a:t>
            </a:r>
            <a:r>
              <a:rPr lang="it-IT" dirty="0" err="1"/>
              <a:t>fibonacci</a:t>
            </a:r>
            <a:r>
              <a:rPr lang="it-IT" dirty="0"/>
              <a:t> di 3</a:t>
            </a:r>
          </a:p>
        </p:txBody>
      </p:sp>
      <p:sp>
        <p:nvSpPr>
          <p:cNvPr id="34" name="Rettangolo 33">
            <a:extLst>
              <a:ext uri="{FF2B5EF4-FFF2-40B4-BE49-F238E27FC236}">
                <a16:creationId xmlns:a16="http://schemas.microsoft.com/office/drawing/2014/main" id="{444D2F4F-99B1-4128-B62B-F454ED47796F}"/>
              </a:ext>
            </a:extLst>
          </p:cNvPr>
          <p:cNvSpPr/>
          <p:nvPr/>
        </p:nvSpPr>
        <p:spPr>
          <a:xfrm>
            <a:off x="4025484" y="1982468"/>
            <a:ext cx="1360578" cy="3769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sz="1600" dirty="0" err="1"/>
              <a:t>fibonacci</a:t>
            </a:r>
            <a:r>
              <a:rPr lang="it-IT" sz="1600" dirty="0"/>
              <a:t>(4)</a:t>
            </a:r>
          </a:p>
        </p:txBody>
      </p:sp>
      <p:cxnSp>
        <p:nvCxnSpPr>
          <p:cNvPr id="36" name="Connettore 2 35">
            <a:extLst>
              <a:ext uri="{FF2B5EF4-FFF2-40B4-BE49-F238E27FC236}">
                <a16:creationId xmlns:a16="http://schemas.microsoft.com/office/drawing/2014/main" id="{10649742-25DC-40FA-8B0F-B1027B404F86}"/>
              </a:ext>
            </a:extLst>
          </p:cNvPr>
          <p:cNvCxnSpPr>
            <a:cxnSpLocks/>
            <a:stCxn id="34" idx="2"/>
            <a:endCxn id="208" idx="1"/>
          </p:cNvCxnSpPr>
          <p:nvPr/>
        </p:nvCxnSpPr>
        <p:spPr>
          <a:xfrm>
            <a:off x="4705773" y="2359393"/>
            <a:ext cx="4190" cy="3066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Rettangolo 36">
            <a:extLst>
              <a:ext uri="{FF2B5EF4-FFF2-40B4-BE49-F238E27FC236}">
                <a16:creationId xmlns:a16="http://schemas.microsoft.com/office/drawing/2014/main" id="{F530115F-94A9-4254-8D18-4427131AFF9F}"/>
              </a:ext>
            </a:extLst>
          </p:cNvPr>
          <p:cNvSpPr/>
          <p:nvPr/>
        </p:nvSpPr>
        <p:spPr>
          <a:xfrm>
            <a:off x="3489158" y="2820712"/>
            <a:ext cx="1360800" cy="37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sz="1600" dirty="0" err="1"/>
              <a:t>fibonacci</a:t>
            </a:r>
            <a:r>
              <a:rPr lang="it-IT" sz="1600" dirty="0"/>
              <a:t>(3)</a:t>
            </a:r>
          </a:p>
        </p:txBody>
      </p:sp>
      <p:sp>
        <p:nvSpPr>
          <p:cNvPr id="38" name="Rettangolo 37">
            <a:extLst>
              <a:ext uri="{FF2B5EF4-FFF2-40B4-BE49-F238E27FC236}">
                <a16:creationId xmlns:a16="http://schemas.microsoft.com/office/drawing/2014/main" id="{FFB7D442-4CC3-45BE-B015-78DC6A3BD7E7}"/>
              </a:ext>
            </a:extLst>
          </p:cNvPr>
          <p:cNvSpPr/>
          <p:nvPr/>
        </p:nvSpPr>
        <p:spPr>
          <a:xfrm>
            <a:off x="5191543" y="2826917"/>
            <a:ext cx="1360800" cy="37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sz="1600" dirty="0" err="1"/>
              <a:t>fibonacci</a:t>
            </a:r>
            <a:r>
              <a:rPr lang="it-IT" sz="1600" dirty="0"/>
              <a:t>(2)</a:t>
            </a:r>
          </a:p>
        </p:txBody>
      </p:sp>
      <p:sp>
        <p:nvSpPr>
          <p:cNvPr id="75" name="Rettangolo 74">
            <a:extLst>
              <a:ext uri="{FF2B5EF4-FFF2-40B4-BE49-F238E27FC236}">
                <a16:creationId xmlns:a16="http://schemas.microsoft.com/office/drawing/2014/main" id="{F5E359E2-9E1F-4E2B-B1B0-A637F6094648}"/>
              </a:ext>
            </a:extLst>
          </p:cNvPr>
          <p:cNvSpPr/>
          <p:nvPr/>
        </p:nvSpPr>
        <p:spPr>
          <a:xfrm>
            <a:off x="3090992" y="4620602"/>
            <a:ext cx="1360800" cy="37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sz="1600" dirty="0" err="1"/>
              <a:t>return</a:t>
            </a:r>
            <a:r>
              <a:rPr lang="it-IT" dirty="0"/>
              <a:t> </a:t>
            </a:r>
            <a:r>
              <a:rPr lang="it-IT" sz="1600" dirty="0"/>
              <a:t>1</a:t>
            </a:r>
          </a:p>
        </p:txBody>
      </p:sp>
      <p:cxnSp>
        <p:nvCxnSpPr>
          <p:cNvPr id="76" name="Connettore 2 75">
            <a:extLst>
              <a:ext uri="{FF2B5EF4-FFF2-40B4-BE49-F238E27FC236}">
                <a16:creationId xmlns:a16="http://schemas.microsoft.com/office/drawing/2014/main" id="{0AC59917-1D97-4151-AA8F-DCEE9DA20031}"/>
              </a:ext>
            </a:extLst>
          </p:cNvPr>
          <p:cNvCxnSpPr>
            <a:cxnSpLocks/>
            <a:stCxn id="220" idx="2"/>
            <a:endCxn id="228" idx="1"/>
          </p:cNvCxnSpPr>
          <p:nvPr/>
        </p:nvCxnSpPr>
        <p:spPr>
          <a:xfrm flipH="1">
            <a:off x="3780299" y="4095541"/>
            <a:ext cx="1" cy="3539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6" name="CasellaDiTesto 205">
            <a:extLst>
              <a:ext uri="{FF2B5EF4-FFF2-40B4-BE49-F238E27FC236}">
                <a16:creationId xmlns:a16="http://schemas.microsoft.com/office/drawing/2014/main" id="{31D5882D-C498-4A3B-8F03-D7FCD998351B}"/>
              </a:ext>
            </a:extLst>
          </p:cNvPr>
          <p:cNvSpPr txBox="1"/>
          <p:nvPr/>
        </p:nvSpPr>
        <p:spPr>
          <a:xfrm>
            <a:off x="2746418" y="2840435"/>
            <a:ext cx="884121" cy="338554"/>
          </a:xfrm>
          <a:prstGeom prst="rect">
            <a:avLst/>
          </a:prstGeom>
          <a:noFill/>
        </p:spPr>
        <p:txBody>
          <a:bodyPr wrap="square" rtlCol="0">
            <a:spAutoFit/>
          </a:bodyPr>
          <a:lstStyle/>
          <a:p>
            <a:r>
              <a:rPr lang="it-IT" sz="1600" dirty="0" err="1"/>
              <a:t>return</a:t>
            </a:r>
            <a:endParaRPr lang="it-IT" sz="1600" dirty="0"/>
          </a:p>
        </p:txBody>
      </p:sp>
      <p:sp>
        <p:nvSpPr>
          <p:cNvPr id="207" name="CasellaDiTesto 206">
            <a:extLst>
              <a:ext uri="{FF2B5EF4-FFF2-40B4-BE49-F238E27FC236}">
                <a16:creationId xmlns:a16="http://schemas.microsoft.com/office/drawing/2014/main" id="{74CD9792-A035-42A5-BD7C-56D7D2A8D6A5}"/>
              </a:ext>
            </a:extLst>
          </p:cNvPr>
          <p:cNvSpPr txBox="1"/>
          <p:nvPr/>
        </p:nvSpPr>
        <p:spPr>
          <a:xfrm>
            <a:off x="4878202" y="2840435"/>
            <a:ext cx="314555" cy="338554"/>
          </a:xfrm>
          <a:prstGeom prst="rect">
            <a:avLst/>
          </a:prstGeom>
          <a:noFill/>
        </p:spPr>
        <p:txBody>
          <a:bodyPr wrap="square" rtlCol="0">
            <a:spAutoFit/>
          </a:bodyPr>
          <a:lstStyle/>
          <a:p>
            <a:pPr algn="ctr"/>
            <a:r>
              <a:rPr lang="it-IT" sz="1600" dirty="0"/>
              <a:t>+</a:t>
            </a:r>
          </a:p>
        </p:txBody>
      </p:sp>
      <p:sp>
        <p:nvSpPr>
          <p:cNvPr id="208" name="Parentesi quadra aperta 207">
            <a:extLst>
              <a:ext uri="{FF2B5EF4-FFF2-40B4-BE49-F238E27FC236}">
                <a16:creationId xmlns:a16="http://schemas.microsoft.com/office/drawing/2014/main" id="{776AC670-FD31-4FE7-8FEC-466FD9C1F625}"/>
              </a:ext>
            </a:extLst>
          </p:cNvPr>
          <p:cNvSpPr/>
          <p:nvPr/>
        </p:nvSpPr>
        <p:spPr>
          <a:xfrm rot="5400000">
            <a:off x="4552097" y="899727"/>
            <a:ext cx="315733" cy="3848401"/>
          </a:xfrm>
          <a:prstGeom prst="lef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it-IT"/>
          </a:p>
        </p:txBody>
      </p:sp>
      <p:sp>
        <p:nvSpPr>
          <p:cNvPr id="219" name="Rettangolo 218">
            <a:extLst>
              <a:ext uri="{FF2B5EF4-FFF2-40B4-BE49-F238E27FC236}">
                <a16:creationId xmlns:a16="http://schemas.microsoft.com/office/drawing/2014/main" id="{27E83D9C-E2E2-4706-BA40-7EEE550E39E2}"/>
              </a:ext>
            </a:extLst>
          </p:cNvPr>
          <p:cNvSpPr/>
          <p:nvPr/>
        </p:nvSpPr>
        <p:spPr>
          <a:xfrm>
            <a:off x="1397515" y="3711336"/>
            <a:ext cx="1360800" cy="37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sz="1600" dirty="0" err="1"/>
              <a:t>fibonacci</a:t>
            </a:r>
            <a:r>
              <a:rPr lang="it-IT" sz="1600" dirty="0"/>
              <a:t>(2)</a:t>
            </a:r>
          </a:p>
        </p:txBody>
      </p:sp>
      <p:sp>
        <p:nvSpPr>
          <p:cNvPr id="220" name="Rettangolo 219">
            <a:extLst>
              <a:ext uri="{FF2B5EF4-FFF2-40B4-BE49-F238E27FC236}">
                <a16:creationId xmlns:a16="http://schemas.microsoft.com/office/drawing/2014/main" id="{7F217A7D-2055-4EE4-BE65-09E2B8CB7808}"/>
              </a:ext>
            </a:extLst>
          </p:cNvPr>
          <p:cNvSpPr/>
          <p:nvPr/>
        </p:nvSpPr>
        <p:spPr>
          <a:xfrm>
            <a:off x="3099900" y="3717541"/>
            <a:ext cx="1360800" cy="37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sz="1600" dirty="0" err="1"/>
              <a:t>fibonacci</a:t>
            </a:r>
            <a:r>
              <a:rPr lang="it-IT" sz="1600" dirty="0"/>
              <a:t>(1)</a:t>
            </a:r>
          </a:p>
        </p:txBody>
      </p:sp>
      <p:sp>
        <p:nvSpPr>
          <p:cNvPr id="221" name="CasellaDiTesto 220">
            <a:extLst>
              <a:ext uri="{FF2B5EF4-FFF2-40B4-BE49-F238E27FC236}">
                <a16:creationId xmlns:a16="http://schemas.microsoft.com/office/drawing/2014/main" id="{BD3612EB-604B-4479-8F46-44BB6D3439F0}"/>
              </a:ext>
            </a:extLst>
          </p:cNvPr>
          <p:cNvSpPr txBox="1"/>
          <p:nvPr/>
        </p:nvSpPr>
        <p:spPr>
          <a:xfrm>
            <a:off x="654775" y="3731059"/>
            <a:ext cx="884121" cy="338554"/>
          </a:xfrm>
          <a:prstGeom prst="rect">
            <a:avLst/>
          </a:prstGeom>
          <a:noFill/>
        </p:spPr>
        <p:txBody>
          <a:bodyPr wrap="square" rtlCol="0">
            <a:spAutoFit/>
          </a:bodyPr>
          <a:lstStyle/>
          <a:p>
            <a:r>
              <a:rPr lang="it-IT" sz="1600" dirty="0" err="1"/>
              <a:t>return</a:t>
            </a:r>
            <a:endParaRPr lang="it-IT" sz="1600" dirty="0"/>
          </a:p>
        </p:txBody>
      </p:sp>
      <p:sp>
        <p:nvSpPr>
          <p:cNvPr id="222" name="CasellaDiTesto 221">
            <a:extLst>
              <a:ext uri="{FF2B5EF4-FFF2-40B4-BE49-F238E27FC236}">
                <a16:creationId xmlns:a16="http://schemas.microsoft.com/office/drawing/2014/main" id="{E2092D1C-09F9-4A89-AD4A-F3C9A1A422C5}"/>
              </a:ext>
            </a:extLst>
          </p:cNvPr>
          <p:cNvSpPr txBox="1"/>
          <p:nvPr/>
        </p:nvSpPr>
        <p:spPr>
          <a:xfrm>
            <a:off x="2786559" y="3731059"/>
            <a:ext cx="314555" cy="338554"/>
          </a:xfrm>
          <a:prstGeom prst="rect">
            <a:avLst/>
          </a:prstGeom>
          <a:noFill/>
        </p:spPr>
        <p:txBody>
          <a:bodyPr wrap="square" rtlCol="0">
            <a:spAutoFit/>
          </a:bodyPr>
          <a:lstStyle/>
          <a:p>
            <a:pPr algn="ctr"/>
            <a:r>
              <a:rPr lang="it-IT" sz="1600" dirty="0"/>
              <a:t>+</a:t>
            </a:r>
          </a:p>
        </p:txBody>
      </p:sp>
      <p:sp>
        <p:nvSpPr>
          <p:cNvPr id="223" name="Parentesi quadra aperta 222">
            <a:extLst>
              <a:ext uri="{FF2B5EF4-FFF2-40B4-BE49-F238E27FC236}">
                <a16:creationId xmlns:a16="http://schemas.microsoft.com/office/drawing/2014/main" id="{256684D6-AD2A-4591-A6F5-1A6AD99332A6}"/>
              </a:ext>
            </a:extLst>
          </p:cNvPr>
          <p:cNvSpPr/>
          <p:nvPr/>
        </p:nvSpPr>
        <p:spPr>
          <a:xfrm rot="5400000">
            <a:off x="2460454" y="1790351"/>
            <a:ext cx="315733" cy="3848401"/>
          </a:xfrm>
          <a:prstGeom prst="lef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it-IT"/>
          </a:p>
        </p:txBody>
      </p:sp>
      <p:cxnSp>
        <p:nvCxnSpPr>
          <p:cNvPr id="224" name="Connettore 2 223">
            <a:extLst>
              <a:ext uri="{FF2B5EF4-FFF2-40B4-BE49-F238E27FC236}">
                <a16:creationId xmlns:a16="http://schemas.microsoft.com/office/drawing/2014/main" id="{D0B259F2-CBDB-42A4-84C4-ABB85DA35E8D}"/>
              </a:ext>
            </a:extLst>
          </p:cNvPr>
          <p:cNvCxnSpPr>
            <a:cxnSpLocks/>
            <a:stCxn id="37" idx="2"/>
            <a:endCxn id="223" idx="1"/>
          </p:cNvCxnSpPr>
          <p:nvPr/>
        </p:nvCxnSpPr>
        <p:spPr>
          <a:xfrm flipH="1">
            <a:off x="2618320" y="3198712"/>
            <a:ext cx="1551238" cy="3579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8" name="Parentesi quadra aperta 227">
            <a:extLst>
              <a:ext uri="{FF2B5EF4-FFF2-40B4-BE49-F238E27FC236}">
                <a16:creationId xmlns:a16="http://schemas.microsoft.com/office/drawing/2014/main" id="{00523CDB-5A05-4E33-B56B-A1A7B0AC637F}"/>
              </a:ext>
            </a:extLst>
          </p:cNvPr>
          <p:cNvSpPr/>
          <p:nvPr/>
        </p:nvSpPr>
        <p:spPr>
          <a:xfrm rot="5400000">
            <a:off x="3622433" y="3804384"/>
            <a:ext cx="315733" cy="1605869"/>
          </a:xfrm>
          <a:prstGeom prst="lef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it-IT"/>
          </a:p>
        </p:txBody>
      </p:sp>
      <p:sp>
        <p:nvSpPr>
          <p:cNvPr id="234" name="Rettangolo 233">
            <a:extLst>
              <a:ext uri="{FF2B5EF4-FFF2-40B4-BE49-F238E27FC236}">
                <a16:creationId xmlns:a16="http://schemas.microsoft.com/office/drawing/2014/main" id="{1DA6B918-40E8-4091-A52F-19D146ED16DD}"/>
              </a:ext>
            </a:extLst>
          </p:cNvPr>
          <p:cNvSpPr/>
          <p:nvPr/>
        </p:nvSpPr>
        <p:spPr>
          <a:xfrm>
            <a:off x="1397514" y="4607318"/>
            <a:ext cx="1360800" cy="37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sz="1600" dirty="0" err="1"/>
              <a:t>return</a:t>
            </a:r>
            <a:r>
              <a:rPr lang="it-IT" dirty="0"/>
              <a:t> </a:t>
            </a:r>
            <a:r>
              <a:rPr lang="it-IT" sz="1600" dirty="0"/>
              <a:t>1</a:t>
            </a:r>
          </a:p>
        </p:txBody>
      </p:sp>
      <p:cxnSp>
        <p:nvCxnSpPr>
          <p:cNvPr id="235" name="Connettore 2 234">
            <a:extLst>
              <a:ext uri="{FF2B5EF4-FFF2-40B4-BE49-F238E27FC236}">
                <a16:creationId xmlns:a16="http://schemas.microsoft.com/office/drawing/2014/main" id="{947903DC-E1C5-45BC-BC82-C136BAB9AF2B}"/>
              </a:ext>
            </a:extLst>
          </p:cNvPr>
          <p:cNvCxnSpPr>
            <a:cxnSpLocks/>
            <a:stCxn id="219" idx="2"/>
            <a:endCxn id="236" idx="1"/>
          </p:cNvCxnSpPr>
          <p:nvPr/>
        </p:nvCxnSpPr>
        <p:spPr>
          <a:xfrm flipH="1">
            <a:off x="2077914" y="4089336"/>
            <a:ext cx="1" cy="3601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6" name="Parentesi quadra aperta 235">
            <a:extLst>
              <a:ext uri="{FF2B5EF4-FFF2-40B4-BE49-F238E27FC236}">
                <a16:creationId xmlns:a16="http://schemas.microsoft.com/office/drawing/2014/main" id="{924A8D0E-6DF4-4569-9FA6-1AD03D19DCAD}"/>
              </a:ext>
            </a:extLst>
          </p:cNvPr>
          <p:cNvSpPr/>
          <p:nvPr/>
        </p:nvSpPr>
        <p:spPr>
          <a:xfrm rot="5400000">
            <a:off x="1920048" y="3804384"/>
            <a:ext cx="315733" cy="1605869"/>
          </a:xfrm>
          <a:prstGeom prst="lef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it-IT"/>
          </a:p>
        </p:txBody>
      </p:sp>
      <p:sp>
        <p:nvSpPr>
          <p:cNvPr id="244" name="Rettangolo 243">
            <a:extLst>
              <a:ext uri="{FF2B5EF4-FFF2-40B4-BE49-F238E27FC236}">
                <a16:creationId xmlns:a16="http://schemas.microsoft.com/office/drawing/2014/main" id="{CD5D5C43-FB7A-4B1E-B5D7-4B76D28DC1B7}"/>
              </a:ext>
            </a:extLst>
          </p:cNvPr>
          <p:cNvSpPr/>
          <p:nvPr/>
        </p:nvSpPr>
        <p:spPr>
          <a:xfrm>
            <a:off x="5222920" y="3708592"/>
            <a:ext cx="1360800" cy="37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sz="1600" dirty="0" err="1"/>
              <a:t>return</a:t>
            </a:r>
            <a:r>
              <a:rPr lang="it-IT" dirty="0"/>
              <a:t> </a:t>
            </a:r>
            <a:r>
              <a:rPr lang="it-IT" sz="1600" dirty="0"/>
              <a:t>1</a:t>
            </a:r>
          </a:p>
        </p:txBody>
      </p:sp>
      <p:cxnSp>
        <p:nvCxnSpPr>
          <p:cNvPr id="245" name="Connettore 2 244">
            <a:extLst>
              <a:ext uri="{FF2B5EF4-FFF2-40B4-BE49-F238E27FC236}">
                <a16:creationId xmlns:a16="http://schemas.microsoft.com/office/drawing/2014/main" id="{0CC6F959-2B94-40D9-8B4C-9BB0F3724312}"/>
              </a:ext>
            </a:extLst>
          </p:cNvPr>
          <p:cNvCxnSpPr>
            <a:cxnSpLocks/>
            <a:stCxn id="38" idx="2"/>
            <a:endCxn id="246" idx="1"/>
          </p:cNvCxnSpPr>
          <p:nvPr/>
        </p:nvCxnSpPr>
        <p:spPr>
          <a:xfrm flipH="1">
            <a:off x="5871941" y="3204917"/>
            <a:ext cx="2" cy="3517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6" name="Parentesi quadra aperta 245">
            <a:extLst>
              <a:ext uri="{FF2B5EF4-FFF2-40B4-BE49-F238E27FC236}">
                <a16:creationId xmlns:a16="http://schemas.microsoft.com/office/drawing/2014/main" id="{C43E2D24-3EE7-4870-9319-549949C207DE}"/>
              </a:ext>
            </a:extLst>
          </p:cNvPr>
          <p:cNvSpPr/>
          <p:nvPr/>
        </p:nvSpPr>
        <p:spPr>
          <a:xfrm rot="5400000">
            <a:off x="5714075" y="2911617"/>
            <a:ext cx="315733" cy="1605869"/>
          </a:xfrm>
          <a:prstGeom prst="lef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it-IT"/>
          </a:p>
        </p:txBody>
      </p:sp>
      <p:sp>
        <p:nvSpPr>
          <p:cNvPr id="252" name="Rettangolo 251">
            <a:extLst>
              <a:ext uri="{FF2B5EF4-FFF2-40B4-BE49-F238E27FC236}">
                <a16:creationId xmlns:a16="http://schemas.microsoft.com/office/drawing/2014/main" id="{7967049F-9848-4990-B5AF-F4A56E7453B6}"/>
              </a:ext>
            </a:extLst>
          </p:cNvPr>
          <p:cNvSpPr/>
          <p:nvPr/>
        </p:nvSpPr>
        <p:spPr>
          <a:xfrm>
            <a:off x="7437096" y="2743199"/>
            <a:ext cx="2210239" cy="12457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it-IT" dirty="0"/>
              <a:t>Alcune chiamate vengono ripetute più volte</a:t>
            </a:r>
          </a:p>
        </p:txBody>
      </p:sp>
    </p:spTree>
    <p:extLst>
      <p:ext uri="{BB962C8B-B14F-4D97-AF65-F5344CB8AC3E}">
        <p14:creationId xmlns:p14="http://schemas.microsoft.com/office/powerpoint/2010/main" val="2030191453"/>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6F1F2C8-798B-4CCE-A851-94AFAF350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8FB71A45-8C89-4D5E-ADDF-5FBED0FFCFB7}"/>
              </a:ext>
            </a:extLst>
          </p:cNvPr>
          <p:cNvSpPr>
            <a:spLocks noGrp="1"/>
          </p:cNvSpPr>
          <p:nvPr>
            <p:ph type="ctrTitle"/>
          </p:nvPr>
        </p:nvSpPr>
        <p:spPr>
          <a:xfrm>
            <a:off x="970908" y="1215470"/>
            <a:ext cx="5425781" cy="2387600"/>
          </a:xfrm>
        </p:spPr>
        <p:txBody>
          <a:bodyPr>
            <a:normAutofit/>
          </a:bodyPr>
          <a:lstStyle/>
          <a:p>
            <a:pPr algn="l"/>
            <a:r>
              <a:rPr lang="it-IT" dirty="0"/>
              <a:t>Programmazione in Python</a:t>
            </a:r>
          </a:p>
        </p:txBody>
      </p:sp>
      <p:sp>
        <p:nvSpPr>
          <p:cNvPr id="10" name="Freeform: Shape 9">
            <a:extLst>
              <a:ext uri="{FF2B5EF4-FFF2-40B4-BE49-F238E27FC236}">
                <a16:creationId xmlns:a16="http://schemas.microsoft.com/office/drawing/2014/main" id="{755E9CD0-04B0-4A3C-B291-AD913379C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1DD8BF3B-6066-418C-8D1A-75C5E396F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Block Arc 13">
            <a:extLst>
              <a:ext uri="{FF2B5EF4-FFF2-40B4-BE49-F238E27FC236}">
                <a16:creationId xmlns:a16="http://schemas.microsoft.com/office/drawing/2014/main" id="{80BC66F9-7A74-4286-AD22-1174052CC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02394"/>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D8142CC3-2B5C-48E6-9DF0-6C8ACBA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7B2D303B-3DD0-4319-9EAD-361847FEC7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46A89C79-8EF3-4AF9-B3D9-59A883F41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EFE5CE34-4543-42E5-B82C-1F3D12422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72AF41FE-63D7-4695-81D2-66D2510E4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Sottotitolo 2">
            <a:extLst>
              <a:ext uri="{FF2B5EF4-FFF2-40B4-BE49-F238E27FC236}">
                <a16:creationId xmlns:a16="http://schemas.microsoft.com/office/drawing/2014/main" id="{B30E40D4-5F3C-4FC3-BD94-8CFDA777A84A}"/>
              </a:ext>
            </a:extLst>
          </p:cNvPr>
          <p:cNvSpPr>
            <a:spLocks noGrp="1"/>
          </p:cNvSpPr>
          <p:nvPr>
            <p:ph type="subTitle" idx="1"/>
          </p:nvPr>
        </p:nvSpPr>
        <p:spPr>
          <a:xfrm>
            <a:off x="970908" y="3700594"/>
            <a:ext cx="5425781" cy="1655762"/>
          </a:xfrm>
        </p:spPr>
        <p:txBody>
          <a:bodyPr>
            <a:normAutofit/>
          </a:bodyPr>
          <a:lstStyle/>
          <a:p>
            <a:pPr algn="l"/>
            <a:r>
              <a:rPr lang="it-IT" dirty="0"/>
              <a:t>Lezione 15</a:t>
            </a:r>
          </a:p>
        </p:txBody>
      </p:sp>
    </p:spTree>
    <p:extLst>
      <p:ext uri="{BB962C8B-B14F-4D97-AF65-F5344CB8AC3E}">
        <p14:creationId xmlns:p14="http://schemas.microsoft.com/office/powerpoint/2010/main" val="3126673781"/>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C328FE1-72F5-41F4-B2AF-48132B8A0141}"/>
              </a:ext>
            </a:extLst>
          </p:cNvPr>
          <p:cNvSpPr>
            <a:spLocks noGrp="1"/>
          </p:cNvSpPr>
          <p:nvPr>
            <p:ph type="title"/>
          </p:nvPr>
        </p:nvSpPr>
        <p:spPr/>
        <p:txBody>
          <a:bodyPr/>
          <a:lstStyle/>
          <a:p>
            <a:r>
              <a:rPr lang="it-IT" dirty="0"/>
              <a:t>Esempio di Invocazione per </a:t>
            </a:r>
            <a:r>
              <a:rPr lang="it-IT" dirty="0" err="1"/>
              <a:t>fibonacci</a:t>
            </a:r>
            <a:r>
              <a:rPr lang="it-IT" dirty="0"/>
              <a:t> di 6</a:t>
            </a:r>
          </a:p>
        </p:txBody>
      </p:sp>
      <p:sp>
        <p:nvSpPr>
          <p:cNvPr id="3" name="Ovale 2">
            <a:extLst>
              <a:ext uri="{FF2B5EF4-FFF2-40B4-BE49-F238E27FC236}">
                <a16:creationId xmlns:a16="http://schemas.microsoft.com/office/drawing/2014/main" id="{C43BAEDB-A3A7-4546-879F-28417158613F}"/>
              </a:ext>
            </a:extLst>
          </p:cNvPr>
          <p:cNvSpPr/>
          <p:nvPr/>
        </p:nvSpPr>
        <p:spPr>
          <a:xfrm>
            <a:off x="7353999" y="1991750"/>
            <a:ext cx="629175" cy="4236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f(6)</a:t>
            </a:r>
          </a:p>
        </p:txBody>
      </p:sp>
      <p:cxnSp>
        <p:nvCxnSpPr>
          <p:cNvPr id="43" name="Connettore 2 42">
            <a:extLst>
              <a:ext uri="{FF2B5EF4-FFF2-40B4-BE49-F238E27FC236}">
                <a16:creationId xmlns:a16="http://schemas.microsoft.com/office/drawing/2014/main" id="{C9337CA0-DDD9-483F-BDAA-DF6BFD13A477}"/>
              </a:ext>
            </a:extLst>
          </p:cNvPr>
          <p:cNvCxnSpPr>
            <a:cxnSpLocks/>
            <a:stCxn id="3" idx="4"/>
            <a:endCxn id="103" idx="0"/>
          </p:cNvCxnSpPr>
          <p:nvPr/>
        </p:nvCxnSpPr>
        <p:spPr>
          <a:xfrm>
            <a:off x="7668587" y="2415394"/>
            <a:ext cx="1968618" cy="5193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8" name="Ovale 47">
            <a:extLst>
              <a:ext uri="{FF2B5EF4-FFF2-40B4-BE49-F238E27FC236}">
                <a16:creationId xmlns:a16="http://schemas.microsoft.com/office/drawing/2014/main" id="{4D70C2E0-7456-4629-92EE-F6DD7D7DC84B}"/>
              </a:ext>
            </a:extLst>
          </p:cNvPr>
          <p:cNvSpPr/>
          <p:nvPr/>
        </p:nvSpPr>
        <p:spPr>
          <a:xfrm>
            <a:off x="5135459" y="2850859"/>
            <a:ext cx="629175" cy="4236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f(5)</a:t>
            </a:r>
          </a:p>
        </p:txBody>
      </p:sp>
      <p:cxnSp>
        <p:nvCxnSpPr>
          <p:cNvPr id="49" name="Connettore 2 48">
            <a:extLst>
              <a:ext uri="{FF2B5EF4-FFF2-40B4-BE49-F238E27FC236}">
                <a16:creationId xmlns:a16="http://schemas.microsoft.com/office/drawing/2014/main" id="{39DDB94C-2B01-4B52-957F-335D882CD7E5}"/>
              </a:ext>
            </a:extLst>
          </p:cNvPr>
          <p:cNvCxnSpPr>
            <a:cxnSpLocks/>
            <a:stCxn id="3" idx="4"/>
            <a:endCxn id="48" idx="0"/>
          </p:cNvCxnSpPr>
          <p:nvPr/>
        </p:nvCxnSpPr>
        <p:spPr>
          <a:xfrm flipH="1">
            <a:off x="5450047" y="2415394"/>
            <a:ext cx="2218540" cy="4354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 name="Ovale 49">
            <a:extLst>
              <a:ext uri="{FF2B5EF4-FFF2-40B4-BE49-F238E27FC236}">
                <a16:creationId xmlns:a16="http://schemas.microsoft.com/office/drawing/2014/main" id="{A5DA4817-CE26-49AD-BF62-EF103E4C9F24}"/>
              </a:ext>
            </a:extLst>
          </p:cNvPr>
          <p:cNvSpPr/>
          <p:nvPr/>
        </p:nvSpPr>
        <p:spPr>
          <a:xfrm>
            <a:off x="6147732" y="3563745"/>
            <a:ext cx="629175" cy="4236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f(3)</a:t>
            </a:r>
          </a:p>
        </p:txBody>
      </p:sp>
      <p:cxnSp>
        <p:nvCxnSpPr>
          <p:cNvPr id="51" name="Connettore 2 50">
            <a:extLst>
              <a:ext uri="{FF2B5EF4-FFF2-40B4-BE49-F238E27FC236}">
                <a16:creationId xmlns:a16="http://schemas.microsoft.com/office/drawing/2014/main" id="{37F457DC-CE35-4877-A412-5FE1FDE486A1}"/>
              </a:ext>
            </a:extLst>
          </p:cNvPr>
          <p:cNvCxnSpPr>
            <a:cxnSpLocks/>
            <a:stCxn id="48" idx="4"/>
            <a:endCxn id="50" idx="0"/>
          </p:cNvCxnSpPr>
          <p:nvPr/>
        </p:nvCxnSpPr>
        <p:spPr>
          <a:xfrm>
            <a:off x="5450047" y="3274503"/>
            <a:ext cx="1012273" cy="2892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2" name="Ovale 51">
            <a:extLst>
              <a:ext uri="{FF2B5EF4-FFF2-40B4-BE49-F238E27FC236}">
                <a16:creationId xmlns:a16="http://schemas.microsoft.com/office/drawing/2014/main" id="{57D470D6-388D-476F-8E30-EEF7DBAB5B81}"/>
              </a:ext>
            </a:extLst>
          </p:cNvPr>
          <p:cNvSpPr/>
          <p:nvPr/>
        </p:nvSpPr>
        <p:spPr>
          <a:xfrm>
            <a:off x="4058871" y="3563745"/>
            <a:ext cx="629175" cy="4236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f(4)</a:t>
            </a:r>
          </a:p>
        </p:txBody>
      </p:sp>
      <p:cxnSp>
        <p:nvCxnSpPr>
          <p:cNvPr id="53" name="Connettore 2 52">
            <a:extLst>
              <a:ext uri="{FF2B5EF4-FFF2-40B4-BE49-F238E27FC236}">
                <a16:creationId xmlns:a16="http://schemas.microsoft.com/office/drawing/2014/main" id="{2FDC5057-93A8-4640-B223-1657AEDEDC4A}"/>
              </a:ext>
            </a:extLst>
          </p:cNvPr>
          <p:cNvCxnSpPr>
            <a:cxnSpLocks/>
            <a:stCxn id="48" idx="4"/>
            <a:endCxn id="52" idx="0"/>
          </p:cNvCxnSpPr>
          <p:nvPr/>
        </p:nvCxnSpPr>
        <p:spPr>
          <a:xfrm flipH="1">
            <a:off x="4373459" y="3274503"/>
            <a:ext cx="1076588" cy="2892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3" name="Ovale 62">
            <a:extLst>
              <a:ext uri="{FF2B5EF4-FFF2-40B4-BE49-F238E27FC236}">
                <a16:creationId xmlns:a16="http://schemas.microsoft.com/office/drawing/2014/main" id="{AA2B0694-5B02-446E-962D-9344B71C0F70}"/>
              </a:ext>
            </a:extLst>
          </p:cNvPr>
          <p:cNvSpPr/>
          <p:nvPr/>
        </p:nvSpPr>
        <p:spPr>
          <a:xfrm>
            <a:off x="4743972" y="4246050"/>
            <a:ext cx="629175" cy="4236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f(2)</a:t>
            </a:r>
          </a:p>
        </p:txBody>
      </p:sp>
      <p:cxnSp>
        <p:nvCxnSpPr>
          <p:cNvPr id="64" name="Connettore 2 63">
            <a:extLst>
              <a:ext uri="{FF2B5EF4-FFF2-40B4-BE49-F238E27FC236}">
                <a16:creationId xmlns:a16="http://schemas.microsoft.com/office/drawing/2014/main" id="{2E96779C-799F-4E7A-94F7-70ED178223D6}"/>
              </a:ext>
            </a:extLst>
          </p:cNvPr>
          <p:cNvCxnSpPr>
            <a:cxnSpLocks/>
            <a:stCxn id="52" idx="4"/>
            <a:endCxn id="63" idx="0"/>
          </p:cNvCxnSpPr>
          <p:nvPr/>
        </p:nvCxnSpPr>
        <p:spPr>
          <a:xfrm>
            <a:off x="4373459" y="3987389"/>
            <a:ext cx="685101" cy="2586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5" name="Ovale 64">
            <a:extLst>
              <a:ext uri="{FF2B5EF4-FFF2-40B4-BE49-F238E27FC236}">
                <a16:creationId xmlns:a16="http://schemas.microsoft.com/office/drawing/2014/main" id="{E538C316-58B7-4800-AE15-4E375C8AB841}"/>
              </a:ext>
            </a:extLst>
          </p:cNvPr>
          <p:cNvSpPr/>
          <p:nvPr/>
        </p:nvSpPr>
        <p:spPr>
          <a:xfrm>
            <a:off x="3211581" y="4246050"/>
            <a:ext cx="629175" cy="4236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f(3)</a:t>
            </a:r>
          </a:p>
        </p:txBody>
      </p:sp>
      <p:cxnSp>
        <p:nvCxnSpPr>
          <p:cNvPr id="66" name="Connettore 2 65">
            <a:extLst>
              <a:ext uri="{FF2B5EF4-FFF2-40B4-BE49-F238E27FC236}">
                <a16:creationId xmlns:a16="http://schemas.microsoft.com/office/drawing/2014/main" id="{0890F85A-DDA8-4031-B6DA-EB00378EDE9A}"/>
              </a:ext>
            </a:extLst>
          </p:cNvPr>
          <p:cNvCxnSpPr>
            <a:cxnSpLocks/>
            <a:stCxn id="52" idx="4"/>
            <a:endCxn id="65" idx="0"/>
          </p:cNvCxnSpPr>
          <p:nvPr/>
        </p:nvCxnSpPr>
        <p:spPr>
          <a:xfrm flipH="1">
            <a:off x="3526169" y="3987389"/>
            <a:ext cx="847290" cy="2586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1" name="Ovale 70">
            <a:extLst>
              <a:ext uri="{FF2B5EF4-FFF2-40B4-BE49-F238E27FC236}">
                <a16:creationId xmlns:a16="http://schemas.microsoft.com/office/drawing/2014/main" id="{5FA6F08C-B74F-4EB7-AA19-72B7CF2D5B68}"/>
              </a:ext>
            </a:extLst>
          </p:cNvPr>
          <p:cNvSpPr/>
          <p:nvPr/>
        </p:nvSpPr>
        <p:spPr>
          <a:xfrm>
            <a:off x="6969853" y="4265803"/>
            <a:ext cx="629175" cy="4236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f(1)</a:t>
            </a:r>
          </a:p>
        </p:txBody>
      </p:sp>
      <p:cxnSp>
        <p:nvCxnSpPr>
          <p:cNvPr id="72" name="Connettore 2 71">
            <a:extLst>
              <a:ext uri="{FF2B5EF4-FFF2-40B4-BE49-F238E27FC236}">
                <a16:creationId xmlns:a16="http://schemas.microsoft.com/office/drawing/2014/main" id="{07943C53-06CC-4E0B-A328-A70563005CEA}"/>
              </a:ext>
            </a:extLst>
          </p:cNvPr>
          <p:cNvCxnSpPr>
            <a:cxnSpLocks/>
            <a:stCxn id="50" idx="4"/>
            <a:endCxn id="71" idx="0"/>
          </p:cNvCxnSpPr>
          <p:nvPr/>
        </p:nvCxnSpPr>
        <p:spPr>
          <a:xfrm>
            <a:off x="6462320" y="3987389"/>
            <a:ext cx="822121" cy="2784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3" name="Ovale 72">
            <a:extLst>
              <a:ext uri="{FF2B5EF4-FFF2-40B4-BE49-F238E27FC236}">
                <a16:creationId xmlns:a16="http://schemas.microsoft.com/office/drawing/2014/main" id="{E6954080-1C12-463B-A45A-36F68B4D4E41}"/>
              </a:ext>
            </a:extLst>
          </p:cNvPr>
          <p:cNvSpPr/>
          <p:nvPr/>
        </p:nvSpPr>
        <p:spPr>
          <a:xfrm>
            <a:off x="5448998" y="4265803"/>
            <a:ext cx="629175" cy="4236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f(2)</a:t>
            </a:r>
          </a:p>
        </p:txBody>
      </p:sp>
      <p:cxnSp>
        <p:nvCxnSpPr>
          <p:cNvPr id="74" name="Connettore 2 73">
            <a:extLst>
              <a:ext uri="{FF2B5EF4-FFF2-40B4-BE49-F238E27FC236}">
                <a16:creationId xmlns:a16="http://schemas.microsoft.com/office/drawing/2014/main" id="{5A9A1607-8FBE-46D9-B8DB-00B618A640EC}"/>
              </a:ext>
            </a:extLst>
          </p:cNvPr>
          <p:cNvCxnSpPr>
            <a:cxnSpLocks/>
            <a:stCxn id="50" idx="4"/>
            <a:endCxn id="73" idx="0"/>
          </p:cNvCxnSpPr>
          <p:nvPr/>
        </p:nvCxnSpPr>
        <p:spPr>
          <a:xfrm flipH="1">
            <a:off x="5763586" y="3987389"/>
            <a:ext cx="698734" cy="2784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9" name="Ovale 78">
            <a:extLst>
              <a:ext uri="{FF2B5EF4-FFF2-40B4-BE49-F238E27FC236}">
                <a16:creationId xmlns:a16="http://schemas.microsoft.com/office/drawing/2014/main" id="{72354400-1901-4B59-B9C2-A7F0217596EE}"/>
              </a:ext>
            </a:extLst>
          </p:cNvPr>
          <p:cNvSpPr/>
          <p:nvPr/>
        </p:nvSpPr>
        <p:spPr>
          <a:xfrm>
            <a:off x="3937232" y="4922943"/>
            <a:ext cx="629175" cy="4236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f(1)</a:t>
            </a:r>
          </a:p>
        </p:txBody>
      </p:sp>
      <p:cxnSp>
        <p:nvCxnSpPr>
          <p:cNvPr id="80" name="Connettore 2 79">
            <a:extLst>
              <a:ext uri="{FF2B5EF4-FFF2-40B4-BE49-F238E27FC236}">
                <a16:creationId xmlns:a16="http://schemas.microsoft.com/office/drawing/2014/main" id="{1B0EFC8B-9532-486A-9289-06AB7EE09060}"/>
              </a:ext>
            </a:extLst>
          </p:cNvPr>
          <p:cNvCxnSpPr>
            <a:cxnSpLocks/>
            <a:stCxn id="65" idx="4"/>
            <a:endCxn id="79" idx="0"/>
          </p:cNvCxnSpPr>
          <p:nvPr/>
        </p:nvCxnSpPr>
        <p:spPr>
          <a:xfrm>
            <a:off x="3526169" y="4669694"/>
            <a:ext cx="725651" cy="2532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1" name="Ovale 80">
            <a:extLst>
              <a:ext uri="{FF2B5EF4-FFF2-40B4-BE49-F238E27FC236}">
                <a16:creationId xmlns:a16="http://schemas.microsoft.com/office/drawing/2014/main" id="{00421443-B000-4491-B9E9-8B27416E11A8}"/>
              </a:ext>
            </a:extLst>
          </p:cNvPr>
          <p:cNvSpPr/>
          <p:nvPr/>
        </p:nvSpPr>
        <p:spPr>
          <a:xfrm>
            <a:off x="2404841" y="4922943"/>
            <a:ext cx="629175" cy="4236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f(2)</a:t>
            </a:r>
          </a:p>
        </p:txBody>
      </p:sp>
      <p:cxnSp>
        <p:nvCxnSpPr>
          <p:cNvPr id="82" name="Connettore 2 81">
            <a:extLst>
              <a:ext uri="{FF2B5EF4-FFF2-40B4-BE49-F238E27FC236}">
                <a16:creationId xmlns:a16="http://schemas.microsoft.com/office/drawing/2014/main" id="{D15B8E91-60B3-4912-A89A-E71DF933ED58}"/>
              </a:ext>
            </a:extLst>
          </p:cNvPr>
          <p:cNvCxnSpPr>
            <a:cxnSpLocks/>
            <a:stCxn id="65" idx="4"/>
            <a:endCxn id="81" idx="0"/>
          </p:cNvCxnSpPr>
          <p:nvPr/>
        </p:nvCxnSpPr>
        <p:spPr>
          <a:xfrm flipH="1">
            <a:off x="2719429" y="4669694"/>
            <a:ext cx="806740" cy="2532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3" name="Ovale 102">
            <a:extLst>
              <a:ext uri="{FF2B5EF4-FFF2-40B4-BE49-F238E27FC236}">
                <a16:creationId xmlns:a16="http://schemas.microsoft.com/office/drawing/2014/main" id="{3FEA58ED-71C9-454D-A03E-4C477C945C3C}"/>
              </a:ext>
            </a:extLst>
          </p:cNvPr>
          <p:cNvSpPr/>
          <p:nvPr/>
        </p:nvSpPr>
        <p:spPr>
          <a:xfrm>
            <a:off x="9322617" y="2934749"/>
            <a:ext cx="629175" cy="4236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f(4)</a:t>
            </a:r>
          </a:p>
        </p:txBody>
      </p:sp>
      <p:sp>
        <p:nvSpPr>
          <p:cNvPr id="104" name="Ovale 103">
            <a:extLst>
              <a:ext uri="{FF2B5EF4-FFF2-40B4-BE49-F238E27FC236}">
                <a16:creationId xmlns:a16="http://schemas.microsoft.com/office/drawing/2014/main" id="{EFBDAAD5-5AF8-4EF2-85F0-2C0E2634FE3D}"/>
              </a:ext>
            </a:extLst>
          </p:cNvPr>
          <p:cNvSpPr/>
          <p:nvPr/>
        </p:nvSpPr>
        <p:spPr>
          <a:xfrm>
            <a:off x="10007718" y="3617054"/>
            <a:ext cx="629175" cy="4236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f(2)</a:t>
            </a:r>
          </a:p>
        </p:txBody>
      </p:sp>
      <p:cxnSp>
        <p:nvCxnSpPr>
          <p:cNvPr id="105" name="Connettore 2 104">
            <a:extLst>
              <a:ext uri="{FF2B5EF4-FFF2-40B4-BE49-F238E27FC236}">
                <a16:creationId xmlns:a16="http://schemas.microsoft.com/office/drawing/2014/main" id="{1DDAF4EE-8F9A-4F8F-B43C-5DD98D9825BD}"/>
              </a:ext>
            </a:extLst>
          </p:cNvPr>
          <p:cNvCxnSpPr>
            <a:cxnSpLocks/>
            <a:stCxn id="103" idx="4"/>
            <a:endCxn id="104" idx="0"/>
          </p:cNvCxnSpPr>
          <p:nvPr/>
        </p:nvCxnSpPr>
        <p:spPr>
          <a:xfrm>
            <a:off x="9637205" y="3358393"/>
            <a:ext cx="685101" cy="2586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6" name="Ovale 105">
            <a:extLst>
              <a:ext uri="{FF2B5EF4-FFF2-40B4-BE49-F238E27FC236}">
                <a16:creationId xmlns:a16="http://schemas.microsoft.com/office/drawing/2014/main" id="{FF4827CD-37B3-443F-B8FD-BC21116EFA04}"/>
              </a:ext>
            </a:extLst>
          </p:cNvPr>
          <p:cNvSpPr/>
          <p:nvPr/>
        </p:nvSpPr>
        <p:spPr>
          <a:xfrm>
            <a:off x="8475327" y="3617054"/>
            <a:ext cx="629175" cy="4236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f(3)</a:t>
            </a:r>
          </a:p>
        </p:txBody>
      </p:sp>
      <p:cxnSp>
        <p:nvCxnSpPr>
          <p:cNvPr id="107" name="Connettore 2 106">
            <a:extLst>
              <a:ext uri="{FF2B5EF4-FFF2-40B4-BE49-F238E27FC236}">
                <a16:creationId xmlns:a16="http://schemas.microsoft.com/office/drawing/2014/main" id="{DE82FDD8-33C1-4D86-B505-B43021C05552}"/>
              </a:ext>
            </a:extLst>
          </p:cNvPr>
          <p:cNvCxnSpPr>
            <a:cxnSpLocks/>
            <a:stCxn id="103" idx="4"/>
            <a:endCxn id="106" idx="0"/>
          </p:cNvCxnSpPr>
          <p:nvPr/>
        </p:nvCxnSpPr>
        <p:spPr>
          <a:xfrm flipH="1">
            <a:off x="8789915" y="3358393"/>
            <a:ext cx="847290" cy="2586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8" name="Ovale 107">
            <a:extLst>
              <a:ext uri="{FF2B5EF4-FFF2-40B4-BE49-F238E27FC236}">
                <a16:creationId xmlns:a16="http://schemas.microsoft.com/office/drawing/2014/main" id="{3F907572-E4C8-4BED-A160-8C13A6FDC3EB}"/>
              </a:ext>
            </a:extLst>
          </p:cNvPr>
          <p:cNvSpPr/>
          <p:nvPr/>
        </p:nvSpPr>
        <p:spPr>
          <a:xfrm>
            <a:off x="9200978" y="4293947"/>
            <a:ext cx="629175" cy="4236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f(1)</a:t>
            </a:r>
          </a:p>
        </p:txBody>
      </p:sp>
      <p:cxnSp>
        <p:nvCxnSpPr>
          <p:cNvPr id="109" name="Connettore 2 108">
            <a:extLst>
              <a:ext uri="{FF2B5EF4-FFF2-40B4-BE49-F238E27FC236}">
                <a16:creationId xmlns:a16="http://schemas.microsoft.com/office/drawing/2014/main" id="{FA0A2A6E-A5C4-4CD8-8792-4D8F86F688A8}"/>
              </a:ext>
            </a:extLst>
          </p:cNvPr>
          <p:cNvCxnSpPr>
            <a:cxnSpLocks/>
            <a:stCxn id="106" idx="4"/>
            <a:endCxn id="108" idx="0"/>
          </p:cNvCxnSpPr>
          <p:nvPr/>
        </p:nvCxnSpPr>
        <p:spPr>
          <a:xfrm>
            <a:off x="8789915" y="4040698"/>
            <a:ext cx="725651" cy="2532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0" name="Ovale 109">
            <a:extLst>
              <a:ext uri="{FF2B5EF4-FFF2-40B4-BE49-F238E27FC236}">
                <a16:creationId xmlns:a16="http://schemas.microsoft.com/office/drawing/2014/main" id="{214EE57D-8D63-4A4C-B4CC-8276D5D37DD8}"/>
              </a:ext>
            </a:extLst>
          </p:cNvPr>
          <p:cNvSpPr/>
          <p:nvPr/>
        </p:nvSpPr>
        <p:spPr>
          <a:xfrm>
            <a:off x="7668587" y="4293947"/>
            <a:ext cx="629175" cy="4236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f(2)</a:t>
            </a:r>
          </a:p>
        </p:txBody>
      </p:sp>
      <p:cxnSp>
        <p:nvCxnSpPr>
          <p:cNvPr id="111" name="Connettore 2 110">
            <a:extLst>
              <a:ext uri="{FF2B5EF4-FFF2-40B4-BE49-F238E27FC236}">
                <a16:creationId xmlns:a16="http://schemas.microsoft.com/office/drawing/2014/main" id="{4095884F-D9F1-4B3E-8070-DF3FC1D38108}"/>
              </a:ext>
            </a:extLst>
          </p:cNvPr>
          <p:cNvCxnSpPr>
            <a:cxnSpLocks/>
            <a:stCxn id="106" idx="4"/>
            <a:endCxn id="110" idx="0"/>
          </p:cNvCxnSpPr>
          <p:nvPr/>
        </p:nvCxnSpPr>
        <p:spPr>
          <a:xfrm flipH="1">
            <a:off x="7983175" y="4040698"/>
            <a:ext cx="806740" cy="2532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13305768"/>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B84B3F0F-F36A-48C8-8905-8D330C892177}"/>
              </a:ext>
            </a:extLst>
          </p:cNvPr>
          <p:cNvSpPr>
            <a:spLocks noGrp="1"/>
          </p:cNvSpPr>
          <p:nvPr>
            <p:ph type="title"/>
          </p:nvPr>
        </p:nvSpPr>
        <p:spPr/>
        <p:txBody>
          <a:bodyPr/>
          <a:lstStyle/>
          <a:p>
            <a:r>
              <a:rPr lang="it-IT" dirty="0"/>
              <a:t>Iterazione vs </a:t>
            </a:r>
            <a:r>
              <a:rPr lang="it-IT" dirty="0" err="1"/>
              <a:t>Ricorsione</a:t>
            </a:r>
            <a:endParaRPr lang="it-IT" dirty="0"/>
          </a:p>
        </p:txBody>
      </p:sp>
      <p:sp>
        <p:nvSpPr>
          <p:cNvPr id="4" name="Segnaposto contenuto 3">
            <a:extLst>
              <a:ext uri="{FF2B5EF4-FFF2-40B4-BE49-F238E27FC236}">
                <a16:creationId xmlns:a16="http://schemas.microsoft.com/office/drawing/2014/main" id="{6E5A776F-4BBE-49C9-B93B-25D6EAF980A1}"/>
              </a:ext>
            </a:extLst>
          </p:cNvPr>
          <p:cNvSpPr>
            <a:spLocks noGrp="1"/>
          </p:cNvSpPr>
          <p:nvPr>
            <p:ph idx="1"/>
          </p:nvPr>
        </p:nvSpPr>
        <p:spPr/>
        <p:txBody>
          <a:bodyPr>
            <a:normAutofit/>
          </a:bodyPr>
          <a:lstStyle/>
          <a:p>
            <a:r>
              <a:rPr lang="en-US" altLang="it-IT" sz="2800" dirty="0" err="1"/>
              <a:t>Ripetizione</a:t>
            </a:r>
            <a:endParaRPr lang="en-US" altLang="it-IT" sz="2800" dirty="0"/>
          </a:p>
          <a:p>
            <a:pPr lvl="1"/>
            <a:r>
              <a:rPr lang="en-US" altLang="it-IT" sz="2200" dirty="0" err="1"/>
              <a:t>Iterazione</a:t>
            </a:r>
            <a:r>
              <a:rPr lang="en-US" altLang="it-IT" sz="2200" dirty="0"/>
              <a:t>: </a:t>
            </a:r>
            <a:r>
              <a:rPr lang="en-US" altLang="it-IT" sz="2200" dirty="0" err="1"/>
              <a:t>ciclo</a:t>
            </a:r>
            <a:r>
              <a:rPr lang="en-US" altLang="it-IT" sz="2200" dirty="0"/>
              <a:t> </a:t>
            </a:r>
            <a:r>
              <a:rPr lang="en-US" altLang="it-IT" sz="2200" dirty="0" err="1"/>
              <a:t>esplicito</a:t>
            </a:r>
            <a:endParaRPr lang="en-US" altLang="it-IT" sz="2200" dirty="0"/>
          </a:p>
          <a:p>
            <a:pPr lvl="1"/>
            <a:r>
              <a:rPr lang="en-US" altLang="it-IT" sz="2200" dirty="0" err="1"/>
              <a:t>Ricorsione</a:t>
            </a:r>
            <a:r>
              <a:rPr lang="en-US" altLang="it-IT" sz="2200" dirty="0"/>
              <a:t>: </a:t>
            </a:r>
            <a:r>
              <a:rPr lang="en-US" altLang="it-IT" sz="2200" dirty="0" err="1"/>
              <a:t>chiamate</a:t>
            </a:r>
            <a:r>
              <a:rPr lang="en-US" altLang="it-IT" sz="2200" dirty="0"/>
              <a:t> </a:t>
            </a:r>
            <a:r>
              <a:rPr lang="en-US" altLang="it-IT" sz="2200" dirty="0" err="1"/>
              <a:t>ripetute</a:t>
            </a:r>
            <a:r>
              <a:rPr lang="en-US" altLang="it-IT" sz="2200" dirty="0"/>
              <a:t> </a:t>
            </a:r>
            <a:r>
              <a:rPr lang="en-US" altLang="it-IT" sz="2200" dirty="0" err="1"/>
              <a:t>alla</a:t>
            </a:r>
            <a:r>
              <a:rPr lang="en-US" altLang="it-IT" sz="2200" dirty="0"/>
              <a:t> </a:t>
            </a:r>
            <a:r>
              <a:rPr lang="en-US" altLang="it-IT" sz="2200" dirty="0" err="1"/>
              <a:t>funzione</a:t>
            </a:r>
            <a:endParaRPr lang="en-US" altLang="it-IT" sz="2200" dirty="0"/>
          </a:p>
          <a:p>
            <a:r>
              <a:rPr lang="en-US" altLang="it-IT" sz="2800" dirty="0" err="1"/>
              <a:t>Terminazione</a:t>
            </a:r>
            <a:endParaRPr lang="en-US" altLang="it-IT" sz="2800" dirty="0"/>
          </a:p>
          <a:p>
            <a:pPr lvl="1"/>
            <a:r>
              <a:rPr lang="en-US" altLang="it-IT" sz="2200" dirty="0" err="1"/>
              <a:t>Iterazione</a:t>
            </a:r>
            <a:r>
              <a:rPr lang="en-US" altLang="it-IT" sz="2200" dirty="0"/>
              <a:t>: </a:t>
            </a:r>
            <a:r>
              <a:rPr lang="en-US" altLang="it-IT" sz="2200" dirty="0" err="1"/>
              <a:t>fallisce</a:t>
            </a:r>
            <a:r>
              <a:rPr lang="en-US" altLang="it-IT" sz="2200" dirty="0"/>
              <a:t> la </a:t>
            </a:r>
            <a:r>
              <a:rPr lang="en-US" altLang="it-IT" sz="2200" dirty="0" err="1"/>
              <a:t>condizione</a:t>
            </a:r>
            <a:r>
              <a:rPr lang="en-US" altLang="it-IT" sz="2200" dirty="0"/>
              <a:t> </a:t>
            </a:r>
            <a:r>
              <a:rPr lang="en-US" altLang="it-IT" sz="2200" dirty="0" err="1"/>
              <a:t>nel</a:t>
            </a:r>
            <a:r>
              <a:rPr lang="en-US" altLang="it-IT" sz="2200" dirty="0"/>
              <a:t> </a:t>
            </a:r>
            <a:r>
              <a:rPr lang="en-US" altLang="it-IT" sz="2200" dirty="0" err="1"/>
              <a:t>ciclo</a:t>
            </a:r>
            <a:endParaRPr lang="en-US" altLang="it-IT" sz="2200" dirty="0"/>
          </a:p>
          <a:p>
            <a:pPr lvl="1"/>
            <a:r>
              <a:rPr lang="en-US" altLang="it-IT" sz="2200" dirty="0" err="1"/>
              <a:t>Ricorsione</a:t>
            </a:r>
            <a:r>
              <a:rPr lang="en-US" altLang="it-IT" sz="2200" dirty="0"/>
              <a:t>: </a:t>
            </a:r>
            <a:r>
              <a:rPr lang="en-US" altLang="it-IT" sz="2200" dirty="0" err="1"/>
              <a:t>raggiungimento</a:t>
            </a:r>
            <a:r>
              <a:rPr lang="en-US" altLang="it-IT" sz="2200" dirty="0"/>
              <a:t> del </a:t>
            </a:r>
            <a:r>
              <a:rPr lang="en-US" altLang="it-IT" sz="2200" dirty="0" err="1"/>
              <a:t>caso</a:t>
            </a:r>
            <a:r>
              <a:rPr lang="en-US" altLang="it-IT" sz="2200" dirty="0"/>
              <a:t> base</a:t>
            </a:r>
          </a:p>
          <a:p>
            <a:r>
              <a:rPr lang="en-US" altLang="it-IT" sz="2800" dirty="0"/>
              <a:t>In </a:t>
            </a:r>
            <a:r>
              <a:rPr lang="en-US" altLang="it-IT" sz="2800" dirty="0" err="1"/>
              <a:t>entrambe</a:t>
            </a:r>
            <a:r>
              <a:rPr lang="en-US" altLang="it-IT" sz="2800" dirty="0"/>
              <a:t> </a:t>
            </a:r>
            <a:r>
              <a:rPr lang="en-US" altLang="it-IT" sz="2800" dirty="0" err="1"/>
              <a:t>si</a:t>
            </a:r>
            <a:r>
              <a:rPr lang="en-US" altLang="it-IT" sz="2800" dirty="0"/>
              <a:t> </a:t>
            </a:r>
            <a:r>
              <a:rPr lang="en-US" altLang="it-IT" sz="2800" dirty="0" err="1"/>
              <a:t>può</a:t>
            </a:r>
            <a:r>
              <a:rPr lang="en-US" altLang="it-IT" sz="2800" dirty="0"/>
              <a:t> </a:t>
            </a:r>
            <a:r>
              <a:rPr lang="en-US" altLang="it-IT" sz="2800" dirty="0" err="1"/>
              <a:t>entrare</a:t>
            </a:r>
            <a:r>
              <a:rPr lang="en-US" altLang="it-IT" sz="2800" dirty="0"/>
              <a:t> in “</a:t>
            </a:r>
            <a:r>
              <a:rPr lang="en-US" altLang="it-IT" sz="2800" dirty="0" err="1"/>
              <a:t>cicli</a:t>
            </a:r>
            <a:r>
              <a:rPr lang="en-US" altLang="it-IT" sz="2800" dirty="0"/>
              <a:t> </a:t>
            </a:r>
            <a:r>
              <a:rPr lang="en-US" altLang="it-IT" sz="2800" dirty="0" err="1"/>
              <a:t>infiniti</a:t>
            </a:r>
            <a:r>
              <a:rPr lang="en-US" altLang="it-IT" sz="2800" dirty="0"/>
              <a:t>”</a:t>
            </a:r>
          </a:p>
          <a:p>
            <a:endParaRPr lang="it-IT" dirty="0"/>
          </a:p>
        </p:txBody>
      </p:sp>
      <p:sp>
        <p:nvSpPr>
          <p:cNvPr id="5" name="CasellaDiTesto 4">
            <a:extLst>
              <a:ext uri="{FF2B5EF4-FFF2-40B4-BE49-F238E27FC236}">
                <a16:creationId xmlns:a16="http://schemas.microsoft.com/office/drawing/2014/main" id="{B002C557-4AC2-4423-B036-883CFFE73D54}"/>
              </a:ext>
            </a:extLst>
          </p:cNvPr>
          <p:cNvSpPr txBox="1"/>
          <p:nvPr/>
        </p:nvSpPr>
        <p:spPr>
          <a:xfrm>
            <a:off x="3672251" y="5059679"/>
            <a:ext cx="6303417" cy="12003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r>
              <a:rPr lang="en-US" altLang="it-IT" sz="2400" dirty="0" err="1">
                <a:solidFill>
                  <a:schemeClr val="bg1"/>
                </a:solidFill>
              </a:rPr>
              <a:t>Bilancio</a:t>
            </a:r>
            <a:r>
              <a:rPr lang="en-US" altLang="it-IT" sz="2400" dirty="0">
                <a:solidFill>
                  <a:schemeClr val="bg1"/>
                </a:solidFill>
              </a:rPr>
              <a:t> </a:t>
            </a:r>
            <a:r>
              <a:rPr lang="en-US" altLang="it-IT" sz="2400" dirty="0" err="1">
                <a:solidFill>
                  <a:schemeClr val="bg1"/>
                </a:solidFill>
              </a:rPr>
              <a:t>tra</a:t>
            </a:r>
            <a:r>
              <a:rPr lang="en-US" altLang="it-IT" sz="2400" dirty="0">
                <a:solidFill>
                  <a:schemeClr val="bg1"/>
                </a:solidFill>
              </a:rPr>
              <a:t>  </a:t>
            </a:r>
          </a:p>
          <a:p>
            <a:pPr algn="ctr"/>
            <a:r>
              <a:rPr lang="en-US" altLang="it-IT" sz="2400" dirty="0">
                <a:solidFill>
                  <a:schemeClr val="bg1"/>
                </a:solidFill>
              </a:rPr>
              <a:t>performance (</a:t>
            </a:r>
            <a:r>
              <a:rPr lang="en-US" altLang="it-IT" sz="2400" dirty="0" err="1">
                <a:solidFill>
                  <a:schemeClr val="bg1"/>
                </a:solidFill>
              </a:rPr>
              <a:t>iterazione</a:t>
            </a:r>
            <a:r>
              <a:rPr lang="en-US" altLang="it-IT" sz="2400" dirty="0">
                <a:solidFill>
                  <a:schemeClr val="bg1"/>
                </a:solidFill>
              </a:rPr>
              <a:t>) e </a:t>
            </a:r>
          </a:p>
          <a:p>
            <a:pPr algn="ctr"/>
            <a:r>
              <a:rPr lang="en-US" altLang="it-IT" sz="2400" dirty="0">
                <a:solidFill>
                  <a:schemeClr val="bg1"/>
                </a:solidFill>
              </a:rPr>
              <a:t>una </a:t>
            </a:r>
            <a:r>
              <a:rPr lang="en-US" altLang="it-IT" sz="2400" dirty="0" err="1">
                <a:solidFill>
                  <a:schemeClr val="bg1"/>
                </a:solidFill>
              </a:rPr>
              <a:t>buona</a:t>
            </a:r>
            <a:r>
              <a:rPr lang="en-US" altLang="it-IT" sz="2400" dirty="0">
                <a:solidFill>
                  <a:schemeClr val="bg1"/>
                </a:solidFill>
              </a:rPr>
              <a:t> </a:t>
            </a:r>
            <a:r>
              <a:rPr lang="en-US" altLang="it-IT" sz="2400" dirty="0" err="1">
                <a:solidFill>
                  <a:schemeClr val="bg1"/>
                </a:solidFill>
              </a:rPr>
              <a:t>ingegneria</a:t>
            </a:r>
            <a:r>
              <a:rPr lang="en-US" altLang="it-IT" sz="2400" dirty="0">
                <a:solidFill>
                  <a:schemeClr val="bg1"/>
                </a:solidFill>
              </a:rPr>
              <a:t> del software (</a:t>
            </a:r>
            <a:r>
              <a:rPr lang="en-US" altLang="it-IT" sz="2400" dirty="0" err="1">
                <a:solidFill>
                  <a:schemeClr val="bg1"/>
                </a:solidFill>
              </a:rPr>
              <a:t>ricorsione</a:t>
            </a:r>
            <a:r>
              <a:rPr lang="en-US" altLang="it-IT" sz="2400" dirty="0">
                <a:solidFill>
                  <a:schemeClr val="bg1"/>
                </a:solidFill>
              </a:rPr>
              <a:t>)</a:t>
            </a:r>
          </a:p>
        </p:txBody>
      </p:sp>
    </p:spTree>
    <p:extLst>
      <p:ext uri="{BB962C8B-B14F-4D97-AF65-F5344CB8AC3E}">
        <p14:creationId xmlns:p14="http://schemas.microsoft.com/office/powerpoint/2010/main" val="18545125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2AA50F-8E99-4051-B668-05B8C44480DB}"/>
              </a:ext>
            </a:extLst>
          </p:cNvPr>
          <p:cNvSpPr>
            <a:spLocks noGrp="1"/>
          </p:cNvSpPr>
          <p:nvPr>
            <p:ph type="title"/>
          </p:nvPr>
        </p:nvSpPr>
        <p:spPr/>
        <p:txBody>
          <a:bodyPr/>
          <a:lstStyle/>
          <a:p>
            <a:r>
              <a:rPr lang="it-IT" dirty="0"/>
              <a:t>Prendere dati in input</a:t>
            </a:r>
          </a:p>
        </p:txBody>
      </p:sp>
      <p:sp>
        <p:nvSpPr>
          <p:cNvPr id="3" name="Segnaposto contenuto 2">
            <a:extLst>
              <a:ext uri="{FF2B5EF4-FFF2-40B4-BE49-F238E27FC236}">
                <a16:creationId xmlns:a16="http://schemas.microsoft.com/office/drawing/2014/main" id="{39010883-E40D-4DE8-BF00-9FD85DB846EE}"/>
              </a:ext>
            </a:extLst>
          </p:cNvPr>
          <p:cNvSpPr>
            <a:spLocks noGrp="1"/>
          </p:cNvSpPr>
          <p:nvPr>
            <p:ph idx="1"/>
          </p:nvPr>
        </p:nvSpPr>
        <p:spPr>
          <a:xfrm>
            <a:off x="838200" y="1400961"/>
            <a:ext cx="10515600" cy="4776002"/>
          </a:xfrm>
        </p:spPr>
        <p:txBody>
          <a:bodyPr>
            <a:normAutofit/>
          </a:bodyPr>
          <a:lstStyle/>
          <a:p>
            <a:pPr marL="0" indent="0">
              <a:lnSpc>
                <a:spcPct val="100000"/>
              </a:lnSpc>
              <a:spcBef>
                <a:spcPts val="0"/>
              </a:spcBef>
              <a:buNone/>
            </a:pPr>
            <a:endParaRPr lang="it-IT" sz="1800"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it-IT" sz="1800" dirty="0">
                <a:latin typeface="Courier New" panose="02070309020205020404" pitchFamily="49" charset="0"/>
                <a:cs typeface="Courier New" panose="02070309020205020404" pitchFamily="49" charset="0"/>
              </a:rPr>
              <a:t> </a:t>
            </a:r>
          </a:p>
        </p:txBody>
      </p:sp>
      <p:sp>
        <p:nvSpPr>
          <p:cNvPr id="5" name="CasellaDiTesto 4">
            <a:extLst>
              <a:ext uri="{FF2B5EF4-FFF2-40B4-BE49-F238E27FC236}">
                <a16:creationId xmlns:a16="http://schemas.microsoft.com/office/drawing/2014/main" id="{6D8361AB-6090-4AC1-9E4A-1C2A531D7B82}"/>
              </a:ext>
            </a:extLst>
          </p:cNvPr>
          <p:cNvSpPr txBox="1"/>
          <p:nvPr/>
        </p:nvSpPr>
        <p:spPr>
          <a:xfrm>
            <a:off x="746620" y="1665106"/>
            <a:ext cx="1489046" cy="369332"/>
          </a:xfrm>
          <a:prstGeom prst="rect">
            <a:avLst/>
          </a:prstGeom>
          <a:noFill/>
        </p:spPr>
        <p:txBody>
          <a:bodyPr wrap="square" rtlCol="0">
            <a:spAutoFit/>
          </a:bodyPr>
          <a:lstStyle/>
          <a:p>
            <a:r>
              <a:rPr lang="it-IT" dirty="0"/>
              <a:t>File area.py</a:t>
            </a:r>
          </a:p>
        </p:txBody>
      </p:sp>
      <p:sp>
        <p:nvSpPr>
          <p:cNvPr id="8" name="CasellaDiTesto 7">
            <a:extLst>
              <a:ext uri="{FF2B5EF4-FFF2-40B4-BE49-F238E27FC236}">
                <a16:creationId xmlns:a16="http://schemas.microsoft.com/office/drawing/2014/main" id="{30BC2A3E-ED7E-4173-AC43-74E2F867BB8B}"/>
              </a:ext>
            </a:extLst>
          </p:cNvPr>
          <p:cNvSpPr txBox="1"/>
          <p:nvPr/>
        </p:nvSpPr>
        <p:spPr>
          <a:xfrm>
            <a:off x="838200" y="5222147"/>
            <a:ext cx="10784747" cy="646331"/>
          </a:xfrm>
          <a:prstGeom prst="rect">
            <a:avLst/>
          </a:prstGeom>
          <a:noFill/>
        </p:spPr>
        <p:txBody>
          <a:bodyPr wrap="square" rtlCol="0">
            <a:spAutoFit/>
          </a:bodyPr>
          <a:lstStyle/>
          <a:p>
            <a:r>
              <a:rPr lang="it-IT" dirty="0"/>
              <a:t>Vogliamo generalizzare il problema:</a:t>
            </a:r>
          </a:p>
          <a:p>
            <a:r>
              <a:rPr lang="it-IT" dirty="0"/>
              <a:t>Scrivere un programma che dati in input i valori di base e altezza, calcola l’area del triangolo </a:t>
            </a:r>
          </a:p>
        </p:txBody>
      </p:sp>
      <p:sp>
        <p:nvSpPr>
          <p:cNvPr id="10" name="CasellaDiTesto 9">
            <a:extLst>
              <a:ext uri="{FF2B5EF4-FFF2-40B4-BE49-F238E27FC236}">
                <a16:creationId xmlns:a16="http://schemas.microsoft.com/office/drawing/2014/main" id="{5E49B622-23C0-412D-BE31-070370857DB7}"/>
              </a:ext>
            </a:extLst>
          </p:cNvPr>
          <p:cNvSpPr txBox="1"/>
          <p:nvPr/>
        </p:nvSpPr>
        <p:spPr>
          <a:xfrm>
            <a:off x="2235666" y="1486156"/>
            <a:ext cx="6035880" cy="313932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marL="0" indent="0">
              <a:lnSpc>
                <a:spcPct val="100000"/>
              </a:lnSpc>
              <a:spcBef>
                <a:spcPts val="0"/>
              </a:spcBef>
              <a:buNone/>
            </a:pPr>
            <a:r>
              <a:rPr lang="it-IT" sz="1800" dirty="0">
                <a:latin typeface="Courier New" panose="02070309020205020404" pitchFamily="49" charset="0"/>
                <a:cs typeface="Courier New" panose="02070309020205020404" pitchFamily="49" charset="0"/>
              </a:rPr>
              <a:t>"""</a:t>
            </a:r>
          </a:p>
          <a:p>
            <a:pPr marL="0" indent="0">
              <a:lnSpc>
                <a:spcPct val="100000"/>
              </a:lnSpc>
              <a:spcBef>
                <a:spcPts val="0"/>
              </a:spcBef>
              <a:buNone/>
            </a:pPr>
            <a:r>
              <a:rPr lang="it-IT" sz="1800" dirty="0">
                <a:latin typeface="Courier New" panose="02070309020205020404" pitchFamily="49" charset="0"/>
                <a:cs typeface="Courier New" panose="02070309020205020404" pitchFamily="49" charset="0"/>
              </a:rPr>
              <a:t>questo programma calcola l'area di un triangolo avente base e altezza fissate</a:t>
            </a:r>
          </a:p>
          <a:p>
            <a:pPr marL="0" indent="0">
              <a:lnSpc>
                <a:spcPct val="100000"/>
              </a:lnSpc>
              <a:spcBef>
                <a:spcPts val="0"/>
              </a:spcBef>
              <a:buNone/>
            </a:pPr>
            <a:r>
              <a:rPr lang="it-IT" sz="1800" dirty="0">
                <a:latin typeface="Courier New" panose="02070309020205020404" pitchFamily="49" charset="0"/>
                <a:cs typeface="Courier New" panose="02070309020205020404" pitchFamily="49" charset="0"/>
              </a:rPr>
              <a:t>"""</a:t>
            </a:r>
          </a:p>
          <a:p>
            <a:pPr marL="0" indent="0">
              <a:lnSpc>
                <a:spcPct val="100000"/>
              </a:lnSpc>
              <a:spcBef>
                <a:spcPts val="0"/>
              </a:spcBef>
              <a:buNone/>
            </a:pPr>
            <a:endParaRPr lang="it-IT" sz="1800" dirty="0">
              <a:latin typeface="Courier New" panose="02070309020205020404" pitchFamily="49" charset="0"/>
              <a:cs typeface="Courier New" panose="02070309020205020404" pitchFamily="49" charset="0"/>
            </a:endParaRPr>
          </a:p>
          <a:p>
            <a:pPr marL="0" indent="0">
              <a:lnSpc>
                <a:spcPct val="100000"/>
              </a:lnSpc>
              <a:spcBef>
                <a:spcPts val="0"/>
              </a:spcBef>
              <a:buNone/>
            </a:pPr>
            <a:endParaRPr lang="it-IT" sz="1800"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it-IT" sz="1800" dirty="0">
                <a:latin typeface="Courier New" panose="02070309020205020404" pitchFamily="49" charset="0"/>
                <a:cs typeface="Courier New" panose="02070309020205020404" pitchFamily="49" charset="0"/>
              </a:rPr>
              <a:t>base=3</a:t>
            </a:r>
          </a:p>
          <a:p>
            <a:pPr marL="0" indent="0">
              <a:lnSpc>
                <a:spcPct val="100000"/>
              </a:lnSpc>
              <a:spcBef>
                <a:spcPts val="0"/>
              </a:spcBef>
              <a:buNone/>
            </a:pPr>
            <a:r>
              <a:rPr lang="it-IT" sz="1800" dirty="0">
                <a:latin typeface="Courier New" panose="02070309020205020404" pitchFamily="49" charset="0"/>
                <a:cs typeface="Courier New" panose="02070309020205020404" pitchFamily="49" charset="0"/>
              </a:rPr>
              <a:t>altezza=4</a:t>
            </a:r>
          </a:p>
          <a:p>
            <a:pPr marL="0" indent="0">
              <a:lnSpc>
                <a:spcPct val="100000"/>
              </a:lnSpc>
              <a:spcBef>
                <a:spcPts val="0"/>
              </a:spcBef>
              <a:buNone/>
            </a:pPr>
            <a:r>
              <a:rPr lang="it-IT" sz="1800" dirty="0">
                <a:latin typeface="Courier New" panose="02070309020205020404" pitchFamily="49" charset="0"/>
                <a:cs typeface="Courier New" panose="02070309020205020404" pitchFamily="49" charset="0"/>
              </a:rPr>
              <a:t># calcolo e stampo l’area</a:t>
            </a:r>
          </a:p>
          <a:p>
            <a:pPr marL="0" indent="0">
              <a:lnSpc>
                <a:spcPct val="100000"/>
              </a:lnSpc>
              <a:spcBef>
                <a:spcPts val="0"/>
              </a:spcBef>
              <a:buNone/>
            </a:pPr>
            <a:r>
              <a:rPr lang="it-IT" sz="1800" dirty="0" err="1">
                <a:latin typeface="Courier New" panose="02070309020205020404" pitchFamily="49" charset="0"/>
                <a:cs typeface="Courier New" panose="02070309020205020404" pitchFamily="49" charset="0"/>
              </a:rPr>
              <a:t>print</a:t>
            </a:r>
            <a:r>
              <a:rPr lang="it-IT" sz="1800" dirty="0">
                <a:latin typeface="Courier New" panose="02070309020205020404" pitchFamily="49" charset="0"/>
                <a:cs typeface="Courier New" panose="02070309020205020404" pitchFamily="49" charset="0"/>
              </a:rPr>
              <a:t>("l'area </a:t>
            </a:r>
            <a:r>
              <a:rPr lang="it-IT" sz="1800" dirty="0" err="1">
                <a:latin typeface="Courier New" panose="02070309020205020404" pitchFamily="49" charset="0"/>
                <a:cs typeface="Courier New" panose="02070309020205020404" pitchFamily="49" charset="0"/>
              </a:rPr>
              <a:t>è",base</a:t>
            </a:r>
            <a:r>
              <a:rPr lang="it-IT" sz="1800" dirty="0">
                <a:latin typeface="Courier New" panose="02070309020205020404" pitchFamily="49" charset="0"/>
                <a:cs typeface="Courier New" panose="02070309020205020404" pitchFamily="49" charset="0"/>
              </a:rPr>
              <a:t>*altezza/2)</a:t>
            </a:r>
          </a:p>
          <a:p>
            <a:endParaRPr lang="it-IT" dirty="0"/>
          </a:p>
        </p:txBody>
      </p:sp>
    </p:spTree>
    <p:extLst>
      <p:ext uri="{BB962C8B-B14F-4D97-AF65-F5344CB8AC3E}">
        <p14:creationId xmlns:p14="http://schemas.microsoft.com/office/powerpoint/2010/main" val="778827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olo 1">
            <a:extLst>
              <a:ext uri="{FF2B5EF4-FFF2-40B4-BE49-F238E27FC236}">
                <a16:creationId xmlns:a16="http://schemas.microsoft.com/office/drawing/2014/main" id="{8099DAB1-6BA7-4A3B-B05C-B3DF3168A857}"/>
              </a:ext>
            </a:extLst>
          </p:cNvPr>
          <p:cNvSpPr>
            <a:spLocks noGrp="1"/>
          </p:cNvSpPr>
          <p:nvPr>
            <p:ph type="title"/>
          </p:nvPr>
        </p:nvSpPr>
        <p:spPr>
          <a:xfrm>
            <a:off x="838200" y="365125"/>
            <a:ext cx="10515600" cy="1325563"/>
          </a:xfrm>
        </p:spPr>
        <p:txBody>
          <a:bodyPr>
            <a:normAutofit/>
          </a:bodyPr>
          <a:lstStyle/>
          <a:p>
            <a:r>
              <a:rPr lang="it-IT" dirty="0"/>
              <a:t>Esempio: Potenza di un numero</a:t>
            </a:r>
          </a:p>
        </p:txBody>
      </p:sp>
      <p:sp>
        <p:nvSpPr>
          <p:cNvPr id="16"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Segnaposto contenuto 2">
            <a:extLst>
              <a:ext uri="{FF2B5EF4-FFF2-40B4-BE49-F238E27FC236}">
                <a16:creationId xmlns:a16="http://schemas.microsoft.com/office/drawing/2014/main" id="{1773AE5C-CBEF-499B-882E-42D0BF7C7C78}"/>
              </a:ext>
            </a:extLst>
          </p:cNvPr>
          <p:cNvSpPr>
            <a:spLocks noGrp="1"/>
          </p:cNvSpPr>
          <p:nvPr>
            <p:ph idx="1"/>
          </p:nvPr>
        </p:nvSpPr>
        <p:spPr>
          <a:xfrm>
            <a:off x="838200" y="1825625"/>
            <a:ext cx="10515600" cy="4351338"/>
          </a:xfrm>
        </p:spPr>
        <p:txBody>
          <a:bodyPr>
            <a:normAutofit/>
          </a:bodyPr>
          <a:lstStyle/>
          <a:p>
            <a:r>
              <a:rPr lang="it-IT" dirty="0"/>
              <a:t>Calcolo ricorsivo di N</a:t>
            </a:r>
            <a:r>
              <a:rPr lang="it-IT" baseline="30000" dirty="0"/>
              <a:t>M </a:t>
            </a:r>
            <a:r>
              <a:rPr lang="it-IT" dirty="0"/>
              <a:t> (con M&gt;0)</a:t>
            </a:r>
          </a:p>
          <a:p>
            <a:r>
              <a:rPr lang="it-IT" dirty="0"/>
              <a:t>IDEA: Si riconduce il problema del calcolo di N</a:t>
            </a:r>
            <a:r>
              <a:rPr lang="it-IT" baseline="30000" dirty="0"/>
              <a:t>M </a:t>
            </a:r>
            <a:r>
              <a:rPr lang="it-IT" dirty="0"/>
              <a:t>al problema del calcolo di N</a:t>
            </a:r>
            <a:r>
              <a:rPr lang="it-IT" baseline="30000" dirty="0"/>
              <a:t>M-1</a:t>
            </a:r>
          </a:p>
          <a:p>
            <a:pPr marL="566928" lvl="3" indent="0">
              <a:buNone/>
            </a:pPr>
            <a:r>
              <a:rPr lang="it-IT" dirty="0"/>
              <a:t>	</a:t>
            </a:r>
          </a:p>
          <a:p>
            <a:pPr marL="566928" lvl="3" indent="0">
              <a:buNone/>
            </a:pPr>
            <a:r>
              <a:rPr lang="it-IT" dirty="0"/>
              <a:t>	</a:t>
            </a:r>
            <a:endParaRPr lang="it-IT" baseline="30000" dirty="0"/>
          </a:p>
        </p:txBody>
      </p:sp>
      <p:sp>
        <p:nvSpPr>
          <p:cNvPr id="4" name="CasellaDiTesto 3">
            <a:extLst>
              <a:ext uri="{FF2B5EF4-FFF2-40B4-BE49-F238E27FC236}">
                <a16:creationId xmlns:a16="http://schemas.microsoft.com/office/drawing/2014/main" id="{9CDD469B-37A4-4F9A-B7EC-947B25012558}"/>
              </a:ext>
            </a:extLst>
          </p:cNvPr>
          <p:cNvSpPr txBox="1"/>
          <p:nvPr/>
        </p:nvSpPr>
        <p:spPr>
          <a:xfrm>
            <a:off x="2148666" y="3652195"/>
            <a:ext cx="5059680" cy="7386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it-IT" sz="2400" dirty="0"/>
              <a:t>Infatti N</a:t>
            </a:r>
            <a:r>
              <a:rPr lang="it-IT" sz="2400" baseline="30000" dirty="0"/>
              <a:t>M </a:t>
            </a:r>
            <a:r>
              <a:rPr lang="it-IT" sz="2400" dirty="0"/>
              <a:t>si può scrivere come N* N</a:t>
            </a:r>
            <a:r>
              <a:rPr lang="it-IT" sz="2400" baseline="30000" dirty="0"/>
              <a:t>M-1</a:t>
            </a:r>
          </a:p>
          <a:p>
            <a:endParaRPr lang="it-IT" dirty="0"/>
          </a:p>
        </p:txBody>
      </p:sp>
      <p:sp>
        <p:nvSpPr>
          <p:cNvPr id="5" name="CasellaDiTesto 4">
            <a:extLst>
              <a:ext uri="{FF2B5EF4-FFF2-40B4-BE49-F238E27FC236}">
                <a16:creationId xmlns:a16="http://schemas.microsoft.com/office/drawing/2014/main" id="{CEB45C5C-2704-4B93-82EF-121E900ECA0D}"/>
              </a:ext>
            </a:extLst>
          </p:cNvPr>
          <p:cNvSpPr txBox="1"/>
          <p:nvPr/>
        </p:nvSpPr>
        <p:spPr>
          <a:xfrm>
            <a:off x="9870077" y="6470015"/>
            <a:ext cx="45720" cy="369332"/>
          </a:xfrm>
          <a:prstGeom prst="rect">
            <a:avLst/>
          </a:prstGeom>
          <a:noFill/>
        </p:spPr>
        <p:txBody>
          <a:bodyPr wrap="square" rtlCol="0">
            <a:spAutoFit/>
          </a:bodyPr>
          <a:lstStyle/>
          <a:p>
            <a:endParaRPr lang="it-IT" dirty="0"/>
          </a:p>
        </p:txBody>
      </p:sp>
      <p:sp>
        <p:nvSpPr>
          <p:cNvPr id="13" name="CasellaDiTesto 12">
            <a:extLst>
              <a:ext uri="{FF2B5EF4-FFF2-40B4-BE49-F238E27FC236}">
                <a16:creationId xmlns:a16="http://schemas.microsoft.com/office/drawing/2014/main" id="{0292AA18-0067-4850-AC3F-4EEE091B30F1}"/>
              </a:ext>
            </a:extLst>
          </p:cNvPr>
          <p:cNvSpPr txBox="1"/>
          <p:nvPr/>
        </p:nvSpPr>
        <p:spPr>
          <a:xfrm>
            <a:off x="2148666" y="4636766"/>
            <a:ext cx="7132320" cy="83099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marL="566928" lvl="3" indent="0" algn="ctr">
              <a:buNone/>
            </a:pPr>
            <a:r>
              <a:rPr lang="it-IT" sz="2400" dirty="0"/>
              <a:t>N</a:t>
            </a:r>
            <a:r>
              <a:rPr lang="it-IT" sz="2400" baseline="30000" dirty="0"/>
              <a:t>0</a:t>
            </a:r>
            <a:r>
              <a:rPr lang="it-IT" sz="2400" dirty="0"/>
              <a:t>=1 è un caso risolvibile direttamente</a:t>
            </a:r>
          </a:p>
          <a:p>
            <a:pPr marL="566928" lvl="3" indent="0" algn="ctr">
              <a:buNone/>
            </a:pPr>
            <a:r>
              <a:rPr lang="it-IT" sz="2400" dirty="0"/>
              <a:t>(ma anche  N</a:t>
            </a:r>
            <a:r>
              <a:rPr lang="it-IT" sz="2400" baseline="30000" dirty="0"/>
              <a:t>1</a:t>
            </a:r>
            <a:r>
              <a:rPr lang="it-IT" sz="2400" dirty="0"/>
              <a:t>=N) </a:t>
            </a:r>
          </a:p>
        </p:txBody>
      </p:sp>
      <p:sp>
        <p:nvSpPr>
          <p:cNvPr id="7" name="Fumetto: rettangolo con angoli arrotondati 6">
            <a:extLst>
              <a:ext uri="{FF2B5EF4-FFF2-40B4-BE49-F238E27FC236}">
                <a16:creationId xmlns:a16="http://schemas.microsoft.com/office/drawing/2014/main" id="{F8DCACB2-B78F-4338-9FD9-7FE0386D8309}"/>
              </a:ext>
            </a:extLst>
          </p:cNvPr>
          <p:cNvSpPr/>
          <p:nvPr/>
        </p:nvSpPr>
        <p:spPr>
          <a:xfrm>
            <a:off x="8307977" y="3135086"/>
            <a:ext cx="2142309" cy="792480"/>
          </a:xfrm>
          <a:prstGeom prst="wedgeRoundRectCallout">
            <a:avLst>
              <a:gd name="adj1" fmla="val -95065"/>
              <a:gd name="adj2" fmla="val 10705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Formulazione Ricorsiva</a:t>
            </a:r>
          </a:p>
        </p:txBody>
      </p:sp>
      <p:sp>
        <p:nvSpPr>
          <p:cNvPr id="17" name="Fumetto: rettangolo con angoli arrotondati 16">
            <a:extLst>
              <a:ext uri="{FF2B5EF4-FFF2-40B4-BE49-F238E27FC236}">
                <a16:creationId xmlns:a16="http://schemas.microsoft.com/office/drawing/2014/main" id="{3C8292C6-85F3-4142-BA51-D57D03423159}"/>
              </a:ext>
            </a:extLst>
          </p:cNvPr>
          <p:cNvSpPr/>
          <p:nvPr/>
        </p:nvSpPr>
        <p:spPr>
          <a:xfrm>
            <a:off x="9630591" y="4220618"/>
            <a:ext cx="2142309" cy="792480"/>
          </a:xfrm>
          <a:prstGeom prst="wedgeRoundRectCallout">
            <a:avLst>
              <a:gd name="adj1" fmla="val -113967"/>
              <a:gd name="adj2" fmla="val 6694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Casi Base</a:t>
            </a:r>
          </a:p>
        </p:txBody>
      </p:sp>
    </p:spTree>
    <p:extLst>
      <p:ext uri="{BB962C8B-B14F-4D97-AF65-F5344CB8AC3E}">
        <p14:creationId xmlns:p14="http://schemas.microsoft.com/office/powerpoint/2010/main" val="3155909349"/>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9F0122B-178E-4762-B0B7-4FB2C307792E}"/>
              </a:ext>
            </a:extLst>
          </p:cNvPr>
          <p:cNvSpPr>
            <a:spLocks noGrp="1"/>
          </p:cNvSpPr>
          <p:nvPr>
            <p:ph type="title"/>
          </p:nvPr>
        </p:nvSpPr>
        <p:spPr>
          <a:xfrm>
            <a:off x="838200" y="347708"/>
            <a:ext cx="10515600" cy="1325563"/>
          </a:xfrm>
        </p:spPr>
        <p:txBody>
          <a:bodyPr/>
          <a:lstStyle/>
          <a:p>
            <a:r>
              <a:rPr lang="it-IT" dirty="0"/>
              <a:t>Potenza di un Numero</a:t>
            </a:r>
          </a:p>
        </p:txBody>
      </p:sp>
      <p:sp>
        <p:nvSpPr>
          <p:cNvPr id="7" name="CasellaDiTesto 6">
            <a:extLst>
              <a:ext uri="{FF2B5EF4-FFF2-40B4-BE49-F238E27FC236}">
                <a16:creationId xmlns:a16="http://schemas.microsoft.com/office/drawing/2014/main" id="{087B3043-534D-49D8-9CF0-36127735E8DE}"/>
              </a:ext>
            </a:extLst>
          </p:cNvPr>
          <p:cNvSpPr txBox="1"/>
          <p:nvPr/>
        </p:nvSpPr>
        <p:spPr>
          <a:xfrm>
            <a:off x="992778" y="1628507"/>
            <a:ext cx="6096000" cy="1323439"/>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it-IT" sz="2000" dirty="0" err="1">
                <a:latin typeface="Courier New" panose="02070309020205020404" pitchFamily="49" charset="0"/>
                <a:cs typeface="Courier New" panose="02070309020205020404" pitchFamily="49" charset="0"/>
              </a:rPr>
              <a:t>def</a:t>
            </a:r>
            <a:r>
              <a:rPr lang="it-IT" sz="2000" dirty="0">
                <a:latin typeface="Courier New" panose="02070309020205020404" pitchFamily="49" charset="0"/>
                <a:cs typeface="Courier New" panose="02070309020205020404" pitchFamily="49" charset="0"/>
              </a:rPr>
              <a:t> </a:t>
            </a:r>
            <a:r>
              <a:rPr lang="it-IT" sz="2000" dirty="0" err="1">
                <a:latin typeface="Courier New" panose="02070309020205020404" pitchFamily="49" charset="0"/>
                <a:cs typeface="Courier New" panose="02070309020205020404" pitchFamily="49" charset="0"/>
              </a:rPr>
              <a:t>potenzaRic</a:t>
            </a:r>
            <a:r>
              <a:rPr lang="it-IT" sz="2000" dirty="0">
                <a:latin typeface="Courier New" panose="02070309020205020404" pitchFamily="49" charset="0"/>
                <a:cs typeface="Courier New" panose="02070309020205020404" pitchFamily="49" charset="0"/>
              </a:rPr>
              <a:t>(N,M):</a:t>
            </a:r>
          </a:p>
          <a:p>
            <a:r>
              <a:rPr lang="it-IT" sz="2000" dirty="0">
                <a:latin typeface="Courier New" panose="02070309020205020404" pitchFamily="49" charset="0"/>
                <a:cs typeface="Courier New" panose="02070309020205020404" pitchFamily="49" charset="0"/>
              </a:rPr>
              <a:t>    </a:t>
            </a:r>
            <a:r>
              <a:rPr lang="it-IT" sz="2000" dirty="0" err="1">
                <a:latin typeface="Courier New" panose="02070309020205020404" pitchFamily="49" charset="0"/>
                <a:cs typeface="Courier New" panose="02070309020205020404" pitchFamily="49" charset="0"/>
              </a:rPr>
              <a:t>if</a:t>
            </a:r>
            <a:r>
              <a:rPr lang="it-IT" sz="2000" dirty="0">
                <a:latin typeface="Courier New" panose="02070309020205020404" pitchFamily="49" charset="0"/>
                <a:cs typeface="Courier New" panose="02070309020205020404" pitchFamily="49" charset="0"/>
              </a:rPr>
              <a:t> M==0: </a:t>
            </a:r>
          </a:p>
          <a:p>
            <a:r>
              <a:rPr lang="it-IT" sz="2000" dirty="0">
                <a:latin typeface="Courier New" panose="02070309020205020404" pitchFamily="49" charset="0"/>
                <a:cs typeface="Courier New" panose="02070309020205020404" pitchFamily="49" charset="0"/>
              </a:rPr>
              <a:t>        </a:t>
            </a:r>
            <a:r>
              <a:rPr lang="it-IT" sz="2000" dirty="0" err="1">
                <a:latin typeface="Courier New" panose="02070309020205020404" pitchFamily="49" charset="0"/>
                <a:cs typeface="Courier New" panose="02070309020205020404" pitchFamily="49" charset="0"/>
              </a:rPr>
              <a:t>return</a:t>
            </a:r>
            <a:r>
              <a:rPr lang="it-IT" sz="2000" dirty="0">
                <a:latin typeface="Courier New" panose="02070309020205020404" pitchFamily="49" charset="0"/>
                <a:cs typeface="Courier New" panose="02070309020205020404" pitchFamily="49" charset="0"/>
              </a:rPr>
              <a:t> 1</a:t>
            </a:r>
          </a:p>
          <a:p>
            <a:r>
              <a:rPr lang="it-IT" sz="2000" dirty="0">
                <a:latin typeface="Courier New" panose="02070309020205020404" pitchFamily="49" charset="0"/>
                <a:cs typeface="Courier New" panose="02070309020205020404" pitchFamily="49" charset="0"/>
              </a:rPr>
              <a:t>    </a:t>
            </a:r>
            <a:r>
              <a:rPr lang="it-IT" sz="2000" dirty="0" err="1">
                <a:latin typeface="Courier New" panose="02070309020205020404" pitchFamily="49" charset="0"/>
                <a:cs typeface="Courier New" panose="02070309020205020404" pitchFamily="49" charset="0"/>
              </a:rPr>
              <a:t>return</a:t>
            </a:r>
            <a:r>
              <a:rPr lang="it-IT" sz="2000" dirty="0">
                <a:latin typeface="Courier New" panose="02070309020205020404" pitchFamily="49" charset="0"/>
                <a:cs typeface="Courier New" panose="02070309020205020404" pitchFamily="49" charset="0"/>
              </a:rPr>
              <a:t> N*</a:t>
            </a:r>
            <a:r>
              <a:rPr lang="it-IT" sz="2000" dirty="0" err="1">
                <a:latin typeface="Courier New" panose="02070309020205020404" pitchFamily="49" charset="0"/>
                <a:cs typeface="Courier New" panose="02070309020205020404" pitchFamily="49" charset="0"/>
              </a:rPr>
              <a:t>potenzaRic</a:t>
            </a:r>
            <a:r>
              <a:rPr lang="it-IT" sz="2000" dirty="0">
                <a:latin typeface="Courier New" panose="02070309020205020404" pitchFamily="49" charset="0"/>
                <a:cs typeface="Courier New" panose="02070309020205020404" pitchFamily="49" charset="0"/>
              </a:rPr>
              <a:t>(N,M-1)</a:t>
            </a:r>
          </a:p>
        </p:txBody>
      </p:sp>
      <p:sp>
        <p:nvSpPr>
          <p:cNvPr id="11" name="CasellaDiTesto 10">
            <a:extLst>
              <a:ext uri="{FF2B5EF4-FFF2-40B4-BE49-F238E27FC236}">
                <a16:creationId xmlns:a16="http://schemas.microsoft.com/office/drawing/2014/main" id="{1111C0FF-7901-4165-BBD2-07BDB7A1E9B8}"/>
              </a:ext>
            </a:extLst>
          </p:cNvPr>
          <p:cNvSpPr txBox="1"/>
          <p:nvPr/>
        </p:nvSpPr>
        <p:spPr>
          <a:xfrm>
            <a:off x="992778" y="3025796"/>
            <a:ext cx="6096000" cy="1015663"/>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it-IT" sz="2000" dirty="0" err="1">
                <a:latin typeface="Courier New" panose="02070309020205020404" pitchFamily="49" charset="0"/>
                <a:cs typeface="Courier New" panose="02070309020205020404" pitchFamily="49" charset="0"/>
              </a:rPr>
              <a:t>def</a:t>
            </a:r>
            <a:r>
              <a:rPr lang="it-IT" sz="2000" dirty="0">
                <a:latin typeface="Courier New" panose="02070309020205020404" pitchFamily="49" charset="0"/>
                <a:cs typeface="Courier New" panose="02070309020205020404" pitchFamily="49" charset="0"/>
              </a:rPr>
              <a:t> </a:t>
            </a:r>
            <a:r>
              <a:rPr lang="it-IT" sz="2000" dirty="0" err="1">
                <a:latin typeface="Courier New" panose="02070309020205020404" pitchFamily="49" charset="0"/>
                <a:cs typeface="Courier New" panose="02070309020205020404" pitchFamily="49" charset="0"/>
              </a:rPr>
              <a:t>main</a:t>
            </a:r>
            <a:r>
              <a:rPr lang="it-IT" sz="2000" dirty="0">
                <a:latin typeface="Courier New" panose="02070309020205020404" pitchFamily="49" charset="0"/>
                <a:cs typeface="Courier New" panose="02070309020205020404" pitchFamily="49" charset="0"/>
              </a:rPr>
              <a:t>():</a:t>
            </a:r>
          </a:p>
          <a:p>
            <a:r>
              <a:rPr lang="it-IT" sz="2000" dirty="0">
                <a:latin typeface="Courier New" panose="02070309020205020404" pitchFamily="49" charset="0"/>
                <a:cs typeface="Courier New" panose="02070309020205020404" pitchFamily="49" charset="0"/>
              </a:rPr>
              <a:t>    N,M=</a:t>
            </a:r>
            <a:r>
              <a:rPr lang="it-IT" sz="2000" dirty="0" err="1">
                <a:latin typeface="Courier New" panose="02070309020205020404" pitchFamily="49" charset="0"/>
                <a:cs typeface="Courier New" panose="02070309020205020404" pitchFamily="49" charset="0"/>
              </a:rPr>
              <a:t>int</a:t>
            </a:r>
            <a:r>
              <a:rPr lang="it-IT" sz="2000" dirty="0">
                <a:latin typeface="Courier New" panose="02070309020205020404" pitchFamily="49" charset="0"/>
                <a:cs typeface="Courier New" panose="02070309020205020404" pitchFamily="49" charset="0"/>
              </a:rPr>
              <a:t>(input()),</a:t>
            </a:r>
            <a:r>
              <a:rPr lang="it-IT" sz="2000" dirty="0" err="1">
                <a:latin typeface="Courier New" panose="02070309020205020404" pitchFamily="49" charset="0"/>
                <a:cs typeface="Courier New" panose="02070309020205020404" pitchFamily="49" charset="0"/>
              </a:rPr>
              <a:t>int</a:t>
            </a:r>
            <a:r>
              <a:rPr lang="it-IT" sz="2000" dirty="0">
                <a:latin typeface="Courier New" panose="02070309020205020404" pitchFamily="49" charset="0"/>
                <a:cs typeface="Courier New" panose="02070309020205020404" pitchFamily="49" charset="0"/>
              </a:rPr>
              <a:t>(input())</a:t>
            </a:r>
          </a:p>
          <a:p>
            <a:r>
              <a:rPr lang="it-IT" sz="2000" dirty="0">
                <a:latin typeface="Courier New" panose="02070309020205020404" pitchFamily="49" charset="0"/>
                <a:cs typeface="Courier New" panose="02070309020205020404" pitchFamily="49" charset="0"/>
              </a:rPr>
              <a:t>    </a:t>
            </a:r>
            <a:r>
              <a:rPr lang="it-IT" sz="2000" dirty="0" err="1">
                <a:latin typeface="Courier New" panose="02070309020205020404" pitchFamily="49" charset="0"/>
                <a:cs typeface="Courier New" panose="02070309020205020404" pitchFamily="49" charset="0"/>
              </a:rPr>
              <a:t>print</a:t>
            </a:r>
            <a:r>
              <a:rPr lang="it-IT" sz="2000" dirty="0">
                <a:latin typeface="Courier New" panose="02070309020205020404" pitchFamily="49" charset="0"/>
                <a:cs typeface="Courier New" panose="02070309020205020404" pitchFamily="49" charset="0"/>
              </a:rPr>
              <a:t>(</a:t>
            </a:r>
            <a:r>
              <a:rPr lang="it-IT" sz="2000" dirty="0" err="1">
                <a:latin typeface="Courier New" panose="02070309020205020404" pitchFamily="49" charset="0"/>
                <a:cs typeface="Courier New" panose="02070309020205020404" pitchFamily="49" charset="0"/>
              </a:rPr>
              <a:t>potenzaRic</a:t>
            </a:r>
            <a:r>
              <a:rPr lang="it-IT" sz="2000" dirty="0">
                <a:latin typeface="Courier New" panose="02070309020205020404" pitchFamily="49" charset="0"/>
                <a:cs typeface="Courier New" panose="02070309020205020404" pitchFamily="49" charset="0"/>
              </a:rPr>
              <a:t>(N,M))</a:t>
            </a:r>
          </a:p>
        </p:txBody>
      </p:sp>
      <p:sp>
        <p:nvSpPr>
          <p:cNvPr id="12" name="CasellaDiTesto 11">
            <a:extLst>
              <a:ext uri="{FF2B5EF4-FFF2-40B4-BE49-F238E27FC236}">
                <a16:creationId xmlns:a16="http://schemas.microsoft.com/office/drawing/2014/main" id="{EBC26218-1EE3-45ED-A984-07CC9182A53C}"/>
              </a:ext>
            </a:extLst>
          </p:cNvPr>
          <p:cNvSpPr txBox="1"/>
          <p:nvPr/>
        </p:nvSpPr>
        <p:spPr>
          <a:xfrm>
            <a:off x="992778" y="4115309"/>
            <a:ext cx="6096000" cy="400110"/>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it-IT" sz="2000" dirty="0" err="1">
                <a:latin typeface="Courier New" panose="02070309020205020404" pitchFamily="49" charset="0"/>
                <a:cs typeface="Courier New" panose="02070309020205020404" pitchFamily="49" charset="0"/>
              </a:rPr>
              <a:t>main</a:t>
            </a:r>
            <a:r>
              <a:rPr lang="it-IT" sz="2000" dirty="0">
                <a:latin typeface="Courier New" panose="02070309020205020404" pitchFamily="49" charset="0"/>
                <a:cs typeface="Courier New" panose="02070309020205020404" pitchFamily="49" charset="0"/>
              </a:rPr>
              <a:t>()</a:t>
            </a:r>
          </a:p>
        </p:txBody>
      </p:sp>
      <p:sp>
        <p:nvSpPr>
          <p:cNvPr id="13" name="Fumetto: rettangolo con angoli arrotondati 12">
            <a:extLst>
              <a:ext uri="{FF2B5EF4-FFF2-40B4-BE49-F238E27FC236}">
                <a16:creationId xmlns:a16="http://schemas.microsoft.com/office/drawing/2014/main" id="{BADFC7E0-4722-4D3B-8533-E42D35FDBF2D}"/>
              </a:ext>
            </a:extLst>
          </p:cNvPr>
          <p:cNvSpPr/>
          <p:nvPr/>
        </p:nvSpPr>
        <p:spPr>
          <a:xfrm>
            <a:off x="7243356" y="1306289"/>
            <a:ext cx="1432560" cy="644435"/>
          </a:xfrm>
          <a:prstGeom prst="wedgeRoundRectCallout">
            <a:avLst>
              <a:gd name="adj1" fmla="val -289784"/>
              <a:gd name="adj2" fmla="val 9561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Caso Base</a:t>
            </a:r>
          </a:p>
        </p:txBody>
      </p:sp>
      <p:sp>
        <p:nvSpPr>
          <p:cNvPr id="14" name="Fumetto: rettangolo con angoli arrotondati 13">
            <a:extLst>
              <a:ext uri="{FF2B5EF4-FFF2-40B4-BE49-F238E27FC236}">
                <a16:creationId xmlns:a16="http://schemas.microsoft.com/office/drawing/2014/main" id="{D0D03C10-9729-442F-A0EF-D1082BF26A50}"/>
              </a:ext>
            </a:extLst>
          </p:cNvPr>
          <p:cNvSpPr/>
          <p:nvPr/>
        </p:nvSpPr>
        <p:spPr>
          <a:xfrm>
            <a:off x="7572101" y="2026790"/>
            <a:ext cx="2547257" cy="644435"/>
          </a:xfrm>
          <a:prstGeom prst="wedgeRoundRectCallout">
            <a:avLst>
              <a:gd name="adj1" fmla="val -122641"/>
              <a:gd name="adj2" fmla="val 5574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Chiamata Ricorsiva</a:t>
            </a:r>
          </a:p>
        </p:txBody>
      </p:sp>
      <p:sp>
        <p:nvSpPr>
          <p:cNvPr id="15" name="Fumetto: rettangolo con angoli arrotondati 14">
            <a:extLst>
              <a:ext uri="{FF2B5EF4-FFF2-40B4-BE49-F238E27FC236}">
                <a16:creationId xmlns:a16="http://schemas.microsoft.com/office/drawing/2014/main" id="{ED83C04F-B931-4CF4-9753-BD8A6D1BAA85}"/>
              </a:ext>
            </a:extLst>
          </p:cNvPr>
          <p:cNvSpPr/>
          <p:nvPr/>
        </p:nvSpPr>
        <p:spPr>
          <a:xfrm>
            <a:off x="7611290" y="3470874"/>
            <a:ext cx="2547257" cy="644435"/>
          </a:xfrm>
          <a:prstGeom prst="wedgeRoundRectCallout">
            <a:avLst>
              <a:gd name="adj1" fmla="val -127769"/>
              <a:gd name="adj2" fmla="val 1858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Prima Invocazione</a:t>
            </a:r>
          </a:p>
        </p:txBody>
      </p:sp>
    </p:spTree>
    <p:extLst>
      <p:ext uri="{BB962C8B-B14F-4D97-AF65-F5344CB8AC3E}">
        <p14:creationId xmlns:p14="http://schemas.microsoft.com/office/powerpoint/2010/main" val="2417596531"/>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9F0122B-178E-4762-B0B7-4FB2C307792E}"/>
              </a:ext>
            </a:extLst>
          </p:cNvPr>
          <p:cNvSpPr>
            <a:spLocks noGrp="1"/>
          </p:cNvSpPr>
          <p:nvPr>
            <p:ph type="title"/>
          </p:nvPr>
        </p:nvSpPr>
        <p:spPr/>
        <p:txBody>
          <a:bodyPr/>
          <a:lstStyle/>
          <a:p>
            <a:r>
              <a:rPr lang="it-IT" dirty="0"/>
              <a:t>Esempio: Ricerca del massimo in una lista</a:t>
            </a:r>
          </a:p>
        </p:txBody>
      </p:sp>
      <p:sp>
        <p:nvSpPr>
          <p:cNvPr id="3" name="Segnaposto contenuto 2">
            <a:extLst>
              <a:ext uri="{FF2B5EF4-FFF2-40B4-BE49-F238E27FC236}">
                <a16:creationId xmlns:a16="http://schemas.microsoft.com/office/drawing/2014/main" id="{9525EBC4-A130-4B7D-97AE-DB3FF385B685}"/>
              </a:ext>
            </a:extLst>
          </p:cNvPr>
          <p:cNvSpPr>
            <a:spLocks noGrp="1"/>
          </p:cNvSpPr>
          <p:nvPr>
            <p:ph idx="1"/>
          </p:nvPr>
        </p:nvSpPr>
        <p:spPr>
          <a:xfrm>
            <a:off x="1010194" y="5233304"/>
            <a:ext cx="6104707" cy="411233"/>
          </a:xfrm>
        </p:spPr>
        <p:style>
          <a:lnRef idx="1">
            <a:schemeClr val="accent4"/>
          </a:lnRef>
          <a:fillRef idx="2">
            <a:schemeClr val="accent4"/>
          </a:fillRef>
          <a:effectRef idx="1">
            <a:schemeClr val="accent4"/>
          </a:effectRef>
          <a:fontRef idx="minor">
            <a:schemeClr val="dk1"/>
          </a:fontRef>
        </p:style>
        <p:txBody>
          <a:bodyPr>
            <a:noAutofit/>
          </a:bodyPr>
          <a:lstStyle/>
          <a:p>
            <a:pPr marL="0" indent="0">
              <a:buNone/>
            </a:pPr>
            <a:r>
              <a:rPr lang="it-IT" sz="2000" dirty="0" err="1">
                <a:latin typeface="Courier New" panose="02070309020205020404" pitchFamily="49" charset="0"/>
              </a:rPr>
              <a:t>main</a:t>
            </a:r>
            <a:r>
              <a:rPr lang="it-IT" sz="2000" dirty="0">
                <a:latin typeface="Courier New" panose="02070309020205020404" pitchFamily="49" charset="0"/>
              </a:rPr>
              <a:t>()</a:t>
            </a:r>
          </a:p>
        </p:txBody>
      </p:sp>
      <p:sp>
        <p:nvSpPr>
          <p:cNvPr id="11" name="CasellaDiTesto 10">
            <a:extLst>
              <a:ext uri="{FF2B5EF4-FFF2-40B4-BE49-F238E27FC236}">
                <a16:creationId xmlns:a16="http://schemas.microsoft.com/office/drawing/2014/main" id="{844F22D6-63BA-4D0B-87BF-1D87997DFA03}"/>
              </a:ext>
            </a:extLst>
          </p:cNvPr>
          <p:cNvSpPr txBox="1"/>
          <p:nvPr/>
        </p:nvSpPr>
        <p:spPr>
          <a:xfrm>
            <a:off x="1010193" y="1772420"/>
            <a:ext cx="7197635" cy="1938992"/>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marL="0" indent="0">
              <a:buNone/>
            </a:pPr>
            <a:r>
              <a:rPr lang="it-IT" sz="2000" dirty="0" err="1">
                <a:latin typeface="Courier New" panose="02070309020205020404" pitchFamily="49" charset="0"/>
              </a:rPr>
              <a:t>def</a:t>
            </a:r>
            <a:r>
              <a:rPr lang="it-IT" sz="2000" dirty="0">
                <a:latin typeface="Courier New" panose="02070309020205020404" pitchFamily="49" charset="0"/>
              </a:rPr>
              <a:t> </a:t>
            </a:r>
            <a:r>
              <a:rPr lang="it-IT" sz="2000" dirty="0" err="1">
                <a:latin typeface="Courier New" panose="02070309020205020404" pitchFamily="49" charset="0"/>
              </a:rPr>
              <a:t>massimoRicorsivo</a:t>
            </a:r>
            <a:r>
              <a:rPr lang="it-IT" sz="2000" dirty="0">
                <a:latin typeface="Courier New" panose="02070309020205020404" pitchFamily="49" charset="0"/>
              </a:rPr>
              <a:t>(L, </a:t>
            </a:r>
            <a:r>
              <a:rPr lang="it-IT" sz="2000" dirty="0" err="1">
                <a:latin typeface="Courier New" panose="02070309020205020404" pitchFamily="49" charset="0"/>
              </a:rPr>
              <a:t>inf</a:t>
            </a:r>
            <a:r>
              <a:rPr lang="it-IT" sz="2000" dirty="0">
                <a:latin typeface="Courier New" panose="02070309020205020404" pitchFamily="49" charset="0"/>
              </a:rPr>
              <a:t>, max):</a:t>
            </a:r>
          </a:p>
          <a:p>
            <a:pPr marL="0" indent="0">
              <a:buNone/>
            </a:pPr>
            <a:r>
              <a:rPr lang="it-IT" sz="2000" dirty="0">
                <a:latin typeface="Courier New" panose="02070309020205020404" pitchFamily="49" charset="0"/>
              </a:rPr>
              <a:t>    </a:t>
            </a:r>
            <a:r>
              <a:rPr lang="it-IT" sz="2000" dirty="0" err="1">
                <a:latin typeface="Courier New" panose="02070309020205020404" pitchFamily="49" charset="0"/>
              </a:rPr>
              <a:t>if</a:t>
            </a:r>
            <a:r>
              <a:rPr lang="it-IT" sz="2000" dirty="0">
                <a:latin typeface="Courier New" panose="02070309020205020404" pitchFamily="49" charset="0"/>
              </a:rPr>
              <a:t> </a:t>
            </a:r>
            <a:r>
              <a:rPr lang="it-IT" sz="2000" dirty="0" err="1">
                <a:latin typeface="Courier New" panose="02070309020205020404" pitchFamily="49" charset="0"/>
              </a:rPr>
              <a:t>inf</a:t>
            </a:r>
            <a:r>
              <a:rPr lang="it-IT" sz="2000" dirty="0">
                <a:latin typeface="Courier New" panose="02070309020205020404" pitchFamily="49" charset="0"/>
              </a:rPr>
              <a:t>==</a:t>
            </a:r>
            <a:r>
              <a:rPr lang="it-IT" sz="2000" dirty="0" err="1">
                <a:latin typeface="Courier New" panose="02070309020205020404" pitchFamily="49" charset="0"/>
              </a:rPr>
              <a:t>len</a:t>
            </a:r>
            <a:r>
              <a:rPr lang="it-IT" sz="2000" dirty="0">
                <a:latin typeface="Courier New" panose="02070309020205020404" pitchFamily="49" charset="0"/>
              </a:rPr>
              <a:t>(L): </a:t>
            </a:r>
          </a:p>
          <a:p>
            <a:pPr marL="0" indent="0">
              <a:buNone/>
            </a:pPr>
            <a:r>
              <a:rPr lang="it-IT" sz="2000" dirty="0">
                <a:latin typeface="Courier New" panose="02070309020205020404" pitchFamily="49" charset="0"/>
              </a:rPr>
              <a:t>        </a:t>
            </a:r>
            <a:r>
              <a:rPr lang="it-IT" sz="2000" dirty="0" err="1">
                <a:latin typeface="Courier New" panose="02070309020205020404" pitchFamily="49" charset="0"/>
              </a:rPr>
              <a:t>return</a:t>
            </a:r>
            <a:r>
              <a:rPr lang="it-IT" sz="2000" dirty="0">
                <a:latin typeface="Courier New" panose="02070309020205020404" pitchFamily="49" charset="0"/>
              </a:rPr>
              <a:t> max</a:t>
            </a:r>
          </a:p>
          <a:p>
            <a:pPr marL="0" indent="0">
              <a:buNone/>
            </a:pPr>
            <a:r>
              <a:rPr lang="it-IT" sz="2000" dirty="0">
                <a:latin typeface="Courier New" panose="02070309020205020404" pitchFamily="49" charset="0"/>
              </a:rPr>
              <a:t>    </a:t>
            </a:r>
            <a:r>
              <a:rPr lang="it-IT" sz="2000" dirty="0" err="1">
                <a:latin typeface="Courier New" panose="02070309020205020404" pitchFamily="49" charset="0"/>
              </a:rPr>
              <a:t>if</a:t>
            </a:r>
            <a:r>
              <a:rPr lang="it-IT" sz="2000" dirty="0">
                <a:latin typeface="Courier New" panose="02070309020205020404" pitchFamily="49" charset="0"/>
              </a:rPr>
              <a:t> max &lt; L[</a:t>
            </a:r>
            <a:r>
              <a:rPr lang="it-IT" sz="2000" dirty="0" err="1">
                <a:latin typeface="Courier New" panose="02070309020205020404" pitchFamily="49" charset="0"/>
              </a:rPr>
              <a:t>inf</a:t>
            </a:r>
            <a:r>
              <a:rPr lang="it-IT" sz="2000" dirty="0">
                <a:latin typeface="Courier New" panose="02070309020205020404" pitchFamily="49" charset="0"/>
              </a:rPr>
              <a:t>]:</a:t>
            </a:r>
          </a:p>
          <a:p>
            <a:pPr marL="0" indent="0">
              <a:buNone/>
            </a:pPr>
            <a:r>
              <a:rPr lang="it-IT" sz="2000" dirty="0">
                <a:latin typeface="Courier New" panose="02070309020205020404" pitchFamily="49" charset="0"/>
              </a:rPr>
              <a:t>       max =L[</a:t>
            </a:r>
            <a:r>
              <a:rPr lang="it-IT" sz="2000" dirty="0" err="1">
                <a:latin typeface="Courier New" panose="02070309020205020404" pitchFamily="49" charset="0"/>
              </a:rPr>
              <a:t>inf</a:t>
            </a:r>
            <a:r>
              <a:rPr lang="it-IT" sz="2000" dirty="0">
                <a:latin typeface="Courier New" panose="02070309020205020404" pitchFamily="49" charset="0"/>
              </a:rPr>
              <a:t>]</a:t>
            </a:r>
          </a:p>
          <a:p>
            <a:pPr marL="0" indent="0">
              <a:buNone/>
            </a:pPr>
            <a:r>
              <a:rPr lang="it-IT" sz="2000" dirty="0">
                <a:latin typeface="Courier New" panose="02070309020205020404" pitchFamily="49" charset="0"/>
              </a:rPr>
              <a:t>    </a:t>
            </a:r>
            <a:r>
              <a:rPr lang="it-IT" sz="2000" dirty="0" err="1">
                <a:latin typeface="Courier New" panose="02070309020205020404" pitchFamily="49" charset="0"/>
              </a:rPr>
              <a:t>return</a:t>
            </a:r>
            <a:r>
              <a:rPr lang="it-IT" sz="2000" dirty="0">
                <a:latin typeface="Courier New" panose="02070309020205020404" pitchFamily="49" charset="0"/>
              </a:rPr>
              <a:t> </a:t>
            </a:r>
            <a:r>
              <a:rPr lang="it-IT" sz="2000" dirty="0" err="1">
                <a:latin typeface="Courier New" panose="02070309020205020404" pitchFamily="49" charset="0"/>
              </a:rPr>
              <a:t>massimoRicorsivo</a:t>
            </a:r>
            <a:r>
              <a:rPr lang="it-IT" sz="2000" dirty="0">
                <a:latin typeface="Courier New" panose="02070309020205020404" pitchFamily="49" charset="0"/>
              </a:rPr>
              <a:t>(L,inf+1,max)</a:t>
            </a:r>
          </a:p>
        </p:txBody>
      </p:sp>
      <p:sp>
        <p:nvSpPr>
          <p:cNvPr id="13" name="CasellaDiTesto 12">
            <a:extLst>
              <a:ext uri="{FF2B5EF4-FFF2-40B4-BE49-F238E27FC236}">
                <a16:creationId xmlns:a16="http://schemas.microsoft.com/office/drawing/2014/main" id="{C6CE93BF-A179-4937-9790-AB494BD9639A}"/>
              </a:ext>
            </a:extLst>
          </p:cNvPr>
          <p:cNvSpPr txBox="1"/>
          <p:nvPr/>
        </p:nvSpPr>
        <p:spPr>
          <a:xfrm>
            <a:off x="1018901" y="4115309"/>
            <a:ext cx="6096000" cy="1015663"/>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marL="0" indent="0">
              <a:buNone/>
            </a:pPr>
            <a:r>
              <a:rPr lang="it-IT" sz="2000" dirty="0" err="1">
                <a:latin typeface="Courier New" panose="02070309020205020404" pitchFamily="49" charset="0"/>
              </a:rPr>
              <a:t>def</a:t>
            </a:r>
            <a:r>
              <a:rPr lang="it-IT" sz="2000" dirty="0">
                <a:latin typeface="Courier New" panose="02070309020205020404" pitchFamily="49" charset="0"/>
              </a:rPr>
              <a:t> </a:t>
            </a:r>
            <a:r>
              <a:rPr lang="it-IT" sz="2000" dirty="0" err="1">
                <a:latin typeface="Courier New" panose="02070309020205020404" pitchFamily="49" charset="0"/>
              </a:rPr>
              <a:t>main</a:t>
            </a:r>
            <a:r>
              <a:rPr lang="it-IT" sz="2000" dirty="0">
                <a:latin typeface="Courier New" panose="02070309020205020404" pitchFamily="49" charset="0"/>
              </a:rPr>
              <a:t>():</a:t>
            </a:r>
          </a:p>
          <a:p>
            <a:pPr marL="0" indent="0">
              <a:buNone/>
            </a:pPr>
            <a:r>
              <a:rPr lang="it-IT" sz="2000" dirty="0">
                <a:latin typeface="Courier New" panose="02070309020205020404" pitchFamily="49" charset="0"/>
              </a:rPr>
              <a:t>    L=[-7,-3,52,4]</a:t>
            </a:r>
          </a:p>
          <a:p>
            <a:pPr marL="0" indent="0">
              <a:buNone/>
            </a:pPr>
            <a:r>
              <a:rPr lang="it-IT" sz="2000" dirty="0">
                <a:latin typeface="Courier New" panose="02070309020205020404" pitchFamily="49" charset="0"/>
              </a:rPr>
              <a:t>    </a:t>
            </a:r>
            <a:r>
              <a:rPr lang="it-IT" sz="2000" dirty="0" err="1">
                <a:latin typeface="Courier New" panose="02070309020205020404" pitchFamily="49" charset="0"/>
              </a:rPr>
              <a:t>print</a:t>
            </a:r>
            <a:r>
              <a:rPr lang="it-IT" sz="2000" dirty="0">
                <a:latin typeface="Courier New" panose="02070309020205020404" pitchFamily="49" charset="0"/>
              </a:rPr>
              <a:t>(</a:t>
            </a:r>
            <a:r>
              <a:rPr lang="it-IT" sz="2000" dirty="0" err="1">
                <a:latin typeface="Courier New" panose="02070309020205020404" pitchFamily="49" charset="0"/>
              </a:rPr>
              <a:t>massimoRicorsivo</a:t>
            </a:r>
            <a:r>
              <a:rPr lang="it-IT" sz="2000" dirty="0">
                <a:latin typeface="Courier New" panose="02070309020205020404" pitchFamily="49" charset="0"/>
              </a:rPr>
              <a:t>(L,1,L[0]))</a:t>
            </a:r>
          </a:p>
        </p:txBody>
      </p:sp>
      <p:sp>
        <p:nvSpPr>
          <p:cNvPr id="7" name="Fumetto: rettangolo con angoli arrotondati 6">
            <a:extLst>
              <a:ext uri="{FF2B5EF4-FFF2-40B4-BE49-F238E27FC236}">
                <a16:creationId xmlns:a16="http://schemas.microsoft.com/office/drawing/2014/main" id="{C3C30690-579B-4189-9582-3F6D9496FBD6}"/>
              </a:ext>
            </a:extLst>
          </p:cNvPr>
          <p:cNvSpPr/>
          <p:nvPr/>
        </p:nvSpPr>
        <p:spPr>
          <a:xfrm>
            <a:off x="7574281" y="1528358"/>
            <a:ext cx="2623456" cy="740773"/>
          </a:xfrm>
          <a:prstGeom prst="wedgeRoundRectCallout">
            <a:avLst>
              <a:gd name="adj1" fmla="val -180744"/>
              <a:gd name="adj2" fmla="val 7498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Caso Base</a:t>
            </a:r>
          </a:p>
          <a:p>
            <a:pPr algn="ctr"/>
            <a:r>
              <a:rPr lang="it-IT" dirty="0"/>
              <a:t>(non ci sono elementi)</a:t>
            </a:r>
          </a:p>
        </p:txBody>
      </p:sp>
      <p:sp>
        <p:nvSpPr>
          <p:cNvPr id="8" name="Fumetto: rettangolo con angoli arrotondati 7">
            <a:extLst>
              <a:ext uri="{FF2B5EF4-FFF2-40B4-BE49-F238E27FC236}">
                <a16:creationId xmlns:a16="http://schemas.microsoft.com/office/drawing/2014/main" id="{D4F65904-A2FE-4DEB-99B8-46894B9D8388}"/>
              </a:ext>
            </a:extLst>
          </p:cNvPr>
          <p:cNvSpPr/>
          <p:nvPr/>
        </p:nvSpPr>
        <p:spPr>
          <a:xfrm>
            <a:off x="7785464" y="3667675"/>
            <a:ext cx="3820886" cy="975531"/>
          </a:xfrm>
          <a:prstGeom prst="wedgeRoundRectCallout">
            <a:avLst>
              <a:gd name="adj1" fmla="val -103952"/>
              <a:gd name="adj2" fmla="val -3575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Chiamata Ricorsiva</a:t>
            </a:r>
          </a:p>
          <a:p>
            <a:pPr algn="ctr"/>
            <a:r>
              <a:rPr lang="it-IT" dirty="0"/>
              <a:t>Si richiama la funzione per cercare il massimo da inf+1 in avanti</a:t>
            </a:r>
          </a:p>
        </p:txBody>
      </p:sp>
      <p:sp>
        <p:nvSpPr>
          <p:cNvPr id="9" name="Fumetto: rettangolo con angoli arrotondati 8">
            <a:extLst>
              <a:ext uri="{FF2B5EF4-FFF2-40B4-BE49-F238E27FC236}">
                <a16:creationId xmlns:a16="http://schemas.microsoft.com/office/drawing/2014/main" id="{CBBCBE8A-F48E-4023-9FB3-165F99558E00}"/>
              </a:ext>
            </a:extLst>
          </p:cNvPr>
          <p:cNvSpPr/>
          <p:nvPr/>
        </p:nvSpPr>
        <p:spPr>
          <a:xfrm>
            <a:off x="8672648" y="4963321"/>
            <a:ext cx="2797629" cy="1119183"/>
          </a:xfrm>
          <a:prstGeom prst="wedgeRoundRectCallout">
            <a:avLst>
              <a:gd name="adj1" fmla="val -115982"/>
              <a:gd name="adj2" fmla="val -4742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Prima Invocazione</a:t>
            </a:r>
          </a:p>
          <a:p>
            <a:pPr algn="ctr"/>
            <a:r>
              <a:rPr lang="it-IT" dirty="0"/>
              <a:t>Si suppone che il massimo è il primo elemento</a:t>
            </a:r>
          </a:p>
        </p:txBody>
      </p:sp>
      <p:sp>
        <p:nvSpPr>
          <p:cNvPr id="14" name="Fumetto: rettangolo con angoli arrotondati 13">
            <a:extLst>
              <a:ext uri="{FF2B5EF4-FFF2-40B4-BE49-F238E27FC236}">
                <a16:creationId xmlns:a16="http://schemas.microsoft.com/office/drawing/2014/main" id="{451A7CC2-A167-421A-A185-C2CD75FA7FB8}"/>
              </a:ext>
            </a:extLst>
          </p:cNvPr>
          <p:cNvSpPr/>
          <p:nvPr/>
        </p:nvSpPr>
        <p:spPr>
          <a:xfrm>
            <a:off x="7360920" y="2535561"/>
            <a:ext cx="2623456" cy="975531"/>
          </a:xfrm>
          <a:prstGeom prst="wedgeRoundRectCallout">
            <a:avLst>
              <a:gd name="adj1" fmla="val -127884"/>
              <a:gd name="adj2" fmla="val 97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Si aggiorna il valore del massimo corrente</a:t>
            </a:r>
          </a:p>
        </p:txBody>
      </p:sp>
      <mc:AlternateContent xmlns:mc="http://schemas.openxmlformats.org/markup-compatibility/2006" xmlns:p14="http://schemas.microsoft.com/office/powerpoint/2010/main">
        <mc:Choice Requires="p14">
          <p:contentPart p14:bwMode="auto" r:id="rId2">
            <p14:nvContentPartPr>
              <p14:cNvPr id="5" name="Input penna 4">
                <a:extLst>
                  <a:ext uri="{FF2B5EF4-FFF2-40B4-BE49-F238E27FC236}">
                    <a16:creationId xmlns:a16="http://schemas.microsoft.com/office/drawing/2014/main" id="{85D55279-17F9-433D-A5A5-67BD8B06386F}"/>
                  </a:ext>
                </a:extLst>
              </p14:cNvPr>
              <p14:cNvContentPartPr/>
              <p14:nvPr/>
            </p14:nvContentPartPr>
            <p14:xfrm>
              <a:off x="5028291" y="5046720"/>
              <a:ext cx="7200" cy="3240"/>
            </p14:xfrm>
          </p:contentPart>
        </mc:Choice>
        <mc:Fallback xmlns="">
          <p:pic>
            <p:nvPicPr>
              <p:cNvPr id="5" name="Input penna 4">
                <a:extLst>
                  <a:ext uri="{FF2B5EF4-FFF2-40B4-BE49-F238E27FC236}">
                    <a16:creationId xmlns:a16="http://schemas.microsoft.com/office/drawing/2014/main" id="{85D55279-17F9-433D-A5A5-67BD8B06386F}"/>
                  </a:ext>
                </a:extLst>
              </p:cNvPr>
              <p:cNvPicPr/>
              <p:nvPr/>
            </p:nvPicPr>
            <p:blipFill>
              <a:blip r:embed="rId3"/>
              <a:stretch>
                <a:fillRect/>
              </a:stretch>
            </p:blipFill>
            <p:spPr>
              <a:xfrm>
                <a:off x="5019291" y="5038080"/>
                <a:ext cx="24840" cy="20880"/>
              </a:xfrm>
              <a:prstGeom prst="rect">
                <a:avLst/>
              </a:prstGeom>
            </p:spPr>
          </p:pic>
        </mc:Fallback>
      </mc:AlternateContent>
    </p:spTree>
    <p:extLst>
      <p:ext uri="{BB962C8B-B14F-4D97-AF65-F5344CB8AC3E}">
        <p14:creationId xmlns:p14="http://schemas.microsoft.com/office/powerpoint/2010/main" val="427868077"/>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95D3EED-C95D-49E5-AC40-336A633FEE2F}"/>
              </a:ext>
            </a:extLst>
          </p:cNvPr>
          <p:cNvSpPr>
            <a:spLocks noGrp="1"/>
          </p:cNvSpPr>
          <p:nvPr>
            <p:ph type="title"/>
          </p:nvPr>
        </p:nvSpPr>
        <p:spPr/>
        <p:txBody>
          <a:bodyPr/>
          <a:lstStyle/>
          <a:p>
            <a:r>
              <a:rPr lang="it-IT" dirty="0"/>
              <a:t>Esempio di Invocazione</a:t>
            </a:r>
          </a:p>
        </p:txBody>
      </p:sp>
      <p:sp>
        <p:nvSpPr>
          <p:cNvPr id="3" name="Segnaposto contenuto 2">
            <a:extLst>
              <a:ext uri="{FF2B5EF4-FFF2-40B4-BE49-F238E27FC236}">
                <a16:creationId xmlns:a16="http://schemas.microsoft.com/office/drawing/2014/main" id="{20608671-525A-4A8C-B610-DE1704156903}"/>
              </a:ext>
            </a:extLst>
          </p:cNvPr>
          <p:cNvSpPr>
            <a:spLocks noGrp="1"/>
          </p:cNvSpPr>
          <p:nvPr>
            <p:ph idx="1"/>
          </p:nvPr>
        </p:nvSpPr>
        <p:spPr/>
        <p:txBody>
          <a:bodyPr/>
          <a:lstStyle/>
          <a:p>
            <a:pPr marL="0" indent="0">
              <a:buNone/>
            </a:pPr>
            <a:r>
              <a:rPr lang="it-IT" sz="2000" dirty="0">
                <a:latin typeface="Courier New" panose="02070309020205020404" pitchFamily="49" charset="0"/>
              </a:rPr>
              <a:t>L=[-7,-3,52,4]</a:t>
            </a:r>
            <a:endParaRPr lang="it-IT" dirty="0">
              <a:latin typeface="Courier New" panose="02070309020205020404" pitchFamily="49" charset="0"/>
              <a:cs typeface="Courier New" panose="02070309020205020404" pitchFamily="49" charset="0"/>
            </a:endParaRPr>
          </a:p>
          <a:p>
            <a:pPr marL="0" indent="0">
              <a:buNone/>
            </a:pPr>
            <a:r>
              <a:rPr lang="it-IT" sz="2000" dirty="0" err="1">
                <a:latin typeface="Courier New" panose="02070309020205020404" pitchFamily="49" charset="0"/>
                <a:cs typeface="Courier New" panose="02070309020205020404" pitchFamily="49" charset="0"/>
              </a:rPr>
              <a:t>massimoRicorsivo</a:t>
            </a:r>
            <a:r>
              <a:rPr lang="it-IT" sz="2000" dirty="0">
                <a:latin typeface="Courier New" panose="02070309020205020404" pitchFamily="49" charset="0"/>
                <a:cs typeface="Courier New" panose="02070309020205020404" pitchFamily="49" charset="0"/>
              </a:rPr>
              <a:t>(L,1,-7)</a:t>
            </a:r>
          </a:p>
          <a:p>
            <a:pPr marL="0" indent="0">
              <a:buNone/>
            </a:pPr>
            <a:r>
              <a:rPr lang="it-IT" sz="2000" dirty="0">
                <a:latin typeface="Courier New" panose="02070309020205020404" pitchFamily="49" charset="0"/>
                <a:cs typeface="Courier New" panose="02070309020205020404" pitchFamily="49" charset="0"/>
              </a:rPr>
              <a:t>	</a:t>
            </a:r>
          </a:p>
          <a:p>
            <a:pPr marL="0" indent="0">
              <a:buNone/>
            </a:pPr>
            <a:r>
              <a:rPr lang="it-IT" sz="2000" dirty="0">
                <a:latin typeface="Courier New" panose="02070309020205020404" pitchFamily="49" charset="0"/>
                <a:cs typeface="Courier New" panose="02070309020205020404" pitchFamily="49" charset="0"/>
              </a:rPr>
              <a:t>	</a:t>
            </a:r>
            <a:r>
              <a:rPr lang="it-IT" sz="2000" dirty="0" err="1">
                <a:latin typeface="Courier New" panose="02070309020205020404" pitchFamily="49" charset="0"/>
                <a:cs typeface="Courier New" panose="02070309020205020404" pitchFamily="49" charset="0"/>
              </a:rPr>
              <a:t>return</a:t>
            </a:r>
            <a:r>
              <a:rPr lang="it-IT" sz="2000" dirty="0">
                <a:latin typeface="Courier New" panose="02070309020205020404" pitchFamily="49" charset="0"/>
                <a:cs typeface="Courier New" panose="02070309020205020404" pitchFamily="49" charset="0"/>
              </a:rPr>
              <a:t> </a:t>
            </a:r>
            <a:r>
              <a:rPr lang="it-IT" sz="2000" dirty="0" err="1">
                <a:latin typeface="Courier New" panose="02070309020205020404" pitchFamily="49" charset="0"/>
                <a:cs typeface="Courier New" panose="02070309020205020404" pitchFamily="49" charset="0"/>
              </a:rPr>
              <a:t>massimoRicorsivo</a:t>
            </a:r>
            <a:r>
              <a:rPr lang="it-IT" sz="2000" dirty="0">
                <a:latin typeface="Courier New" panose="02070309020205020404" pitchFamily="49" charset="0"/>
                <a:cs typeface="Courier New" panose="02070309020205020404" pitchFamily="49" charset="0"/>
              </a:rPr>
              <a:t>(A,2,-3)</a:t>
            </a:r>
          </a:p>
          <a:p>
            <a:pPr marL="0" indent="0">
              <a:buNone/>
            </a:pPr>
            <a:endParaRPr lang="it-IT" sz="2000" dirty="0">
              <a:latin typeface="Courier New" panose="02070309020205020404" pitchFamily="49" charset="0"/>
              <a:cs typeface="Courier New" panose="02070309020205020404" pitchFamily="49" charset="0"/>
            </a:endParaRPr>
          </a:p>
          <a:p>
            <a:pPr marL="0" indent="0">
              <a:buNone/>
            </a:pPr>
            <a:r>
              <a:rPr lang="it-IT" sz="2000" dirty="0">
                <a:latin typeface="Courier New" panose="02070309020205020404" pitchFamily="49" charset="0"/>
                <a:cs typeface="Courier New" panose="02070309020205020404" pitchFamily="49" charset="0"/>
              </a:rPr>
              <a:t>		</a:t>
            </a:r>
            <a:r>
              <a:rPr lang="it-IT" sz="2000" dirty="0" err="1">
                <a:latin typeface="Courier New" panose="02070309020205020404" pitchFamily="49" charset="0"/>
                <a:cs typeface="Courier New" panose="02070309020205020404" pitchFamily="49" charset="0"/>
              </a:rPr>
              <a:t>return</a:t>
            </a:r>
            <a:r>
              <a:rPr lang="it-IT" sz="2000" dirty="0">
                <a:latin typeface="Courier New" panose="02070309020205020404" pitchFamily="49" charset="0"/>
                <a:cs typeface="Courier New" panose="02070309020205020404" pitchFamily="49" charset="0"/>
              </a:rPr>
              <a:t> </a:t>
            </a:r>
            <a:r>
              <a:rPr lang="it-IT" sz="2000" dirty="0" err="1">
                <a:latin typeface="Courier New" panose="02070309020205020404" pitchFamily="49" charset="0"/>
                <a:cs typeface="Courier New" panose="02070309020205020404" pitchFamily="49" charset="0"/>
              </a:rPr>
              <a:t>massimoRicorsivo</a:t>
            </a:r>
            <a:r>
              <a:rPr lang="it-IT" sz="2000" dirty="0">
                <a:latin typeface="Courier New" panose="02070309020205020404" pitchFamily="49" charset="0"/>
                <a:cs typeface="Courier New" panose="02070309020205020404" pitchFamily="49" charset="0"/>
              </a:rPr>
              <a:t>(A,3,52)</a:t>
            </a:r>
          </a:p>
          <a:p>
            <a:pPr marL="0" indent="0">
              <a:buNone/>
            </a:pPr>
            <a:endParaRPr lang="it-IT" sz="2000" dirty="0">
              <a:latin typeface="Courier New" panose="02070309020205020404" pitchFamily="49" charset="0"/>
              <a:cs typeface="Courier New" panose="02070309020205020404" pitchFamily="49" charset="0"/>
            </a:endParaRPr>
          </a:p>
          <a:p>
            <a:pPr marL="0" indent="0">
              <a:buNone/>
            </a:pPr>
            <a:r>
              <a:rPr lang="it-IT" sz="2000" dirty="0">
                <a:latin typeface="Courier New" panose="02070309020205020404" pitchFamily="49" charset="0"/>
                <a:cs typeface="Courier New" panose="02070309020205020404" pitchFamily="49" charset="0"/>
              </a:rPr>
              <a:t>			</a:t>
            </a:r>
            <a:r>
              <a:rPr lang="it-IT" sz="2000" dirty="0" err="1">
                <a:latin typeface="Courier New" panose="02070309020205020404" pitchFamily="49" charset="0"/>
                <a:cs typeface="Courier New" panose="02070309020205020404" pitchFamily="49" charset="0"/>
              </a:rPr>
              <a:t>return</a:t>
            </a:r>
            <a:r>
              <a:rPr lang="it-IT" sz="2000" dirty="0">
                <a:latin typeface="Courier New" panose="02070309020205020404" pitchFamily="49" charset="0"/>
                <a:cs typeface="Courier New" panose="02070309020205020404" pitchFamily="49" charset="0"/>
              </a:rPr>
              <a:t> </a:t>
            </a:r>
            <a:r>
              <a:rPr lang="it-IT" sz="2000" dirty="0" err="1">
                <a:latin typeface="Courier New" panose="02070309020205020404" pitchFamily="49" charset="0"/>
                <a:cs typeface="Courier New" panose="02070309020205020404" pitchFamily="49" charset="0"/>
              </a:rPr>
              <a:t>massimoRicorsivo</a:t>
            </a:r>
            <a:r>
              <a:rPr lang="it-IT" sz="2000" dirty="0">
                <a:latin typeface="Courier New" panose="02070309020205020404" pitchFamily="49" charset="0"/>
                <a:cs typeface="Courier New" panose="02070309020205020404" pitchFamily="49" charset="0"/>
              </a:rPr>
              <a:t>(A,4,52)</a:t>
            </a:r>
          </a:p>
          <a:p>
            <a:pPr marL="0" indent="0">
              <a:buNone/>
            </a:pPr>
            <a:endParaRPr lang="it-IT" sz="2000" dirty="0">
              <a:latin typeface="Courier New" panose="02070309020205020404" pitchFamily="49" charset="0"/>
              <a:cs typeface="Courier New" panose="02070309020205020404" pitchFamily="49" charset="0"/>
            </a:endParaRPr>
          </a:p>
          <a:p>
            <a:pPr marL="0" indent="0">
              <a:buNone/>
            </a:pPr>
            <a:r>
              <a:rPr lang="it-IT" sz="2000" dirty="0">
                <a:latin typeface="Courier New" panose="02070309020205020404" pitchFamily="49" charset="0"/>
                <a:cs typeface="Courier New" panose="02070309020205020404" pitchFamily="49" charset="0"/>
              </a:rPr>
              <a:t>				 </a:t>
            </a:r>
            <a:r>
              <a:rPr lang="it-IT" sz="2000" dirty="0" err="1">
                <a:latin typeface="Courier New" panose="02070309020205020404" pitchFamily="49" charset="0"/>
                <a:cs typeface="Courier New" panose="02070309020205020404" pitchFamily="49" charset="0"/>
              </a:rPr>
              <a:t>return</a:t>
            </a:r>
            <a:r>
              <a:rPr lang="it-IT" sz="2000" dirty="0">
                <a:latin typeface="Courier New" panose="02070309020205020404" pitchFamily="49" charset="0"/>
                <a:cs typeface="Courier New" panose="02070309020205020404" pitchFamily="49" charset="0"/>
              </a:rPr>
              <a:t> 52</a:t>
            </a:r>
          </a:p>
          <a:p>
            <a:pPr marL="871400" lvl="5" indent="0">
              <a:buNone/>
            </a:pPr>
            <a:endParaRPr lang="it-IT" sz="2000" dirty="0">
              <a:latin typeface="Courier New" panose="02070309020205020404" pitchFamily="49" charset="0"/>
              <a:cs typeface="Courier New" panose="02070309020205020404" pitchFamily="49" charset="0"/>
            </a:endParaRPr>
          </a:p>
        </p:txBody>
      </p:sp>
      <p:cxnSp>
        <p:nvCxnSpPr>
          <p:cNvPr id="14" name="Connettore diritto 13">
            <a:extLst>
              <a:ext uri="{FF2B5EF4-FFF2-40B4-BE49-F238E27FC236}">
                <a16:creationId xmlns:a16="http://schemas.microsoft.com/office/drawing/2014/main" id="{7B9CAFDB-B9E0-4677-804E-B61D358F5806}"/>
              </a:ext>
            </a:extLst>
          </p:cNvPr>
          <p:cNvCxnSpPr>
            <a:cxnSpLocks/>
          </p:cNvCxnSpPr>
          <p:nvPr/>
        </p:nvCxnSpPr>
        <p:spPr>
          <a:xfrm>
            <a:off x="5443538" y="4643437"/>
            <a:ext cx="28098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Connettore 2 7">
            <a:extLst>
              <a:ext uri="{FF2B5EF4-FFF2-40B4-BE49-F238E27FC236}">
                <a16:creationId xmlns:a16="http://schemas.microsoft.com/office/drawing/2014/main" id="{092AFBA0-87F4-4194-8056-AEA9299DC9A0}"/>
              </a:ext>
            </a:extLst>
          </p:cNvPr>
          <p:cNvCxnSpPr>
            <a:cxnSpLocks/>
          </p:cNvCxnSpPr>
          <p:nvPr/>
        </p:nvCxnSpPr>
        <p:spPr>
          <a:xfrm>
            <a:off x="3666240" y="4281698"/>
            <a:ext cx="581025" cy="3617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nettore 2 8">
            <a:extLst>
              <a:ext uri="{FF2B5EF4-FFF2-40B4-BE49-F238E27FC236}">
                <a16:creationId xmlns:a16="http://schemas.microsoft.com/office/drawing/2014/main" id="{7F019875-2555-4852-AAE4-9E9336AD5F9F}"/>
              </a:ext>
            </a:extLst>
          </p:cNvPr>
          <p:cNvCxnSpPr>
            <a:cxnSpLocks/>
          </p:cNvCxnSpPr>
          <p:nvPr/>
        </p:nvCxnSpPr>
        <p:spPr>
          <a:xfrm>
            <a:off x="2730069" y="3478778"/>
            <a:ext cx="581025" cy="3617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nettore 2 9">
            <a:extLst>
              <a:ext uri="{FF2B5EF4-FFF2-40B4-BE49-F238E27FC236}">
                <a16:creationId xmlns:a16="http://schemas.microsoft.com/office/drawing/2014/main" id="{11CF9F5A-DC3C-4A80-A5EC-B3B9B12C2E75}"/>
              </a:ext>
            </a:extLst>
          </p:cNvPr>
          <p:cNvCxnSpPr>
            <a:cxnSpLocks/>
          </p:cNvCxnSpPr>
          <p:nvPr/>
        </p:nvCxnSpPr>
        <p:spPr>
          <a:xfrm>
            <a:off x="1776481" y="2649128"/>
            <a:ext cx="581025" cy="3617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nettore 2 10">
            <a:extLst>
              <a:ext uri="{FF2B5EF4-FFF2-40B4-BE49-F238E27FC236}">
                <a16:creationId xmlns:a16="http://schemas.microsoft.com/office/drawing/2014/main" id="{566DAB73-9980-4FC8-B226-8C13CEBF91C7}"/>
              </a:ext>
            </a:extLst>
          </p:cNvPr>
          <p:cNvCxnSpPr>
            <a:cxnSpLocks/>
          </p:cNvCxnSpPr>
          <p:nvPr/>
        </p:nvCxnSpPr>
        <p:spPr>
          <a:xfrm>
            <a:off x="4711269" y="5083173"/>
            <a:ext cx="581025" cy="3617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Freccia angolare in su 14">
            <a:extLst>
              <a:ext uri="{FF2B5EF4-FFF2-40B4-BE49-F238E27FC236}">
                <a16:creationId xmlns:a16="http://schemas.microsoft.com/office/drawing/2014/main" id="{EEDCE686-CF2D-4D98-96DC-487409E75ACD}"/>
              </a:ext>
            </a:extLst>
          </p:cNvPr>
          <p:cNvSpPr/>
          <p:nvPr/>
        </p:nvSpPr>
        <p:spPr>
          <a:xfrm>
            <a:off x="8516983" y="2673531"/>
            <a:ext cx="1005840" cy="301752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679921182"/>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68D89C6-EC11-40F7-868C-630C83F2331C}"/>
              </a:ext>
            </a:extLst>
          </p:cNvPr>
          <p:cNvSpPr>
            <a:spLocks noGrp="1"/>
          </p:cNvSpPr>
          <p:nvPr>
            <p:ph type="title"/>
          </p:nvPr>
        </p:nvSpPr>
        <p:spPr/>
        <p:txBody>
          <a:bodyPr/>
          <a:lstStyle/>
          <a:p>
            <a:r>
              <a:rPr lang="it-IT" dirty="0"/>
              <a:t>Esempio: Somma della diagonale di una matrice</a:t>
            </a:r>
          </a:p>
        </p:txBody>
      </p:sp>
      <p:sp>
        <p:nvSpPr>
          <p:cNvPr id="3" name="Segnaposto contenuto 2">
            <a:extLst>
              <a:ext uri="{FF2B5EF4-FFF2-40B4-BE49-F238E27FC236}">
                <a16:creationId xmlns:a16="http://schemas.microsoft.com/office/drawing/2014/main" id="{A530CCB5-EBB5-473B-96F5-6932251D9801}"/>
              </a:ext>
            </a:extLst>
          </p:cNvPr>
          <p:cNvSpPr>
            <a:spLocks noGrp="1"/>
          </p:cNvSpPr>
          <p:nvPr>
            <p:ph idx="1"/>
          </p:nvPr>
        </p:nvSpPr>
        <p:spPr/>
        <p:txBody>
          <a:bodyPr/>
          <a:lstStyle/>
          <a:p>
            <a:r>
              <a:rPr lang="it-IT" sz="2400" dirty="0"/>
              <a:t>Scrivere una funzione ricorsiva che data una matrice M quadrata calcoli la somma degli elementi sulla diagonale principale di M</a:t>
            </a:r>
          </a:p>
          <a:p>
            <a:endParaRPr lang="it-IT" dirty="0"/>
          </a:p>
        </p:txBody>
      </p:sp>
      <p:sp>
        <p:nvSpPr>
          <p:cNvPr id="5" name="CasellaDiTesto 4">
            <a:extLst>
              <a:ext uri="{FF2B5EF4-FFF2-40B4-BE49-F238E27FC236}">
                <a16:creationId xmlns:a16="http://schemas.microsoft.com/office/drawing/2014/main" id="{1DBA9802-7239-43BC-827A-C30988AE3251}"/>
              </a:ext>
            </a:extLst>
          </p:cNvPr>
          <p:cNvSpPr txBox="1"/>
          <p:nvPr/>
        </p:nvSpPr>
        <p:spPr>
          <a:xfrm>
            <a:off x="888274" y="5180388"/>
            <a:ext cx="8164286" cy="400110"/>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it-IT" sz="2000" dirty="0" err="1">
                <a:latin typeface="Courier New" panose="02070309020205020404" pitchFamily="49" charset="0"/>
                <a:cs typeface="Courier New" panose="02070309020205020404" pitchFamily="49" charset="0"/>
              </a:rPr>
              <a:t>main</a:t>
            </a:r>
            <a:r>
              <a:rPr lang="it-IT" sz="2000" dirty="0">
                <a:latin typeface="Courier New" panose="02070309020205020404" pitchFamily="49" charset="0"/>
                <a:cs typeface="Courier New" panose="02070309020205020404" pitchFamily="49" charset="0"/>
              </a:rPr>
              <a:t>()</a:t>
            </a:r>
          </a:p>
        </p:txBody>
      </p:sp>
      <p:sp>
        <p:nvSpPr>
          <p:cNvPr id="7" name="CasellaDiTesto 6">
            <a:extLst>
              <a:ext uri="{FF2B5EF4-FFF2-40B4-BE49-F238E27FC236}">
                <a16:creationId xmlns:a16="http://schemas.microsoft.com/office/drawing/2014/main" id="{B4481744-D9C4-4B39-8819-2C32C58DCE8E}"/>
              </a:ext>
            </a:extLst>
          </p:cNvPr>
          <p:cNvSpPr txBox="1"/>
          <p:nvPr/>
        </p:nvSpPr>
        <p:spPr>
          <a:xfrm>
            <a:off x="888274" y="2570160"/>
            <a:ext cx="8164286" cy="1477328"/>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it-IT" sz="1800" dirty="0" err="1">
                <a:latin typeface="Courier New" panose="02070309020205020404" pitchFamily="49" charset="0"/>
                <a:cs typeface="Courier New" panose="02070309020205020404" pitchFamily="49" charset="0"/>
              </a:rPr>
              <a:t>def</a:t>
            </a:r>
            <a:r>
              <a:rPr lang="it-IT" sz="1800" dirty="0">
                <a:latin typeface="Courier New" panose="02070309020205020404" pitchFamily="49" charset="0"/>
                <a:cs typeface="Courier New" panose="02070309020205020404" pitchFamily="49" charset="0"/>
              </a:rPr>
              <a:t> </a:t>
            </a:r>
            <a:r>
              <a:rPr lang="it-IT" sz="1800" dirty="0" err="1">
                <a:latin typeface="Courier New" panose="02070309020205020404" pitchFamily="49" charset="0"/>
                <a:cs typeface="Courier New" panose="02070309020205020404" pitchFamily="49" charset="0"/>
              </a:rPr>
              <a:t>somma_ricorsiva</a:t>
            </a:r>
            <a:r>
              <a:rPr lang="it-IT" sz="1800" dirty="0">
                <a:latin typeface="Courier New" panose="02070309020205020404" pitchFamily="49" charset="0"/>
                <a:cs typeface="Courier New" panose="02070309020205020404" pitchFamily="49" charset="0"/>
              </a:rPr>
              <a:t> (</a:t>
            </a:r>
            <a:r>
              <a:rPr lang="it-IT" sz="1800" dirty="0" err="1">
                <a:latin typeface="Courier New" panose="02070309020205020404" pitchFamily="49" charset="0"/>
                <a:cs typeface="Courier New" panose="02070309020205020404" pitchFamily="49" charset="0"/>
              </a:rPr>
              <a:t>M,i</a:t>
            </a:r>
            <a:r>
              <a:rPr lang="it-IT" sz="1800" dirty="0">
                <a:latin typeface="Courier New" panose="02070309020205020404" pitchFamily="49" charset="0"/>
                <a:cs typeface="Courier New" panose="02070309020205020404" pitchFamily="49" charset="0"/>
              </a:rPr>
              <a:t>):</a:t>
            </a:r>
          </a:p>
          <a:p>
            <a:r>
              <a:rPr lang="it-IT" sz="1800" dirty="0">
                <a:latin typeface="Courier New" panose="02070309020205020404" pitchFamily="49" charset="0"/>
                <a:cs typeface="Courier New" panose="02070309020205020404" pitchFamily="49" charset="0"/>
              </a:rPr>
              <a:t>    </a:t>
            </a:r>
            <a:r>
              <a:rPr lang="it-IT" sz="1800" dirty="0" err="1">
                <a:latin typeface="Courier New" panose="02070309020205020404" pitchFamily="49" charset="0"/>
                <a:cs typeface="Courier New" panose="02070309020205020404" pitchFamily="49" charset="0"/>
              </a:rPr>
              <a:t>if</a:t>
            </a:r>
            <a:r>
              <a:rPr lang="it-IT" sz="1800" dirty="0">
                <a:latin typeface="Courier New" panose="02070309020205020404" pitchFamily="49" charset="0"/>
                <a:cs typeface="Courier New" panose="02070309020205020404" pitchFamily="49" charset="0"/>
              </a:rPr>
              <a:t> i&gt;=</a:t>
            </a:r>
            <a:r>
              <a:rPr lang="it-IT" sz="1800" dirty="0" err="1">
                <a:latin typeface="Courier New" panose="02070309020205020404" pitchFamily="49" charset="0"/>
                <a:cs typeface="Courier New" panose="02070309020205020404" pitchFamily="49" charset="0"/>
              </a:rPr>
              <a:t>len</a:t>
            </a:r>
            <a:r>
              <a:rPr lang="it-IT" sz="1800" dirty="0">
                <a:latin typeface="Courier New" panose="02070309020205020404" pitchFamily="49" charset="0"/>
                <a:cs typeface="Courier New" panose="02070309020205020404" pitchFamily="49" charset="0"/>
              </a:rPr>
              <a:t>(M):</a:t>
            </a:r>
          </a:p>
          <a:p>
            <a:r>
              <a:rPr lang="it-IT" sz="1800" dirty="0">
                <a:latin typeface="Courier New" panose="02070309020205020404" pitchFamily="49" charset="0"/>
                <a:cs typeface="Courier New" panose="02070309020205020404" pitchFamily="49" charset="0"/>
              </a:rPr>
              <a:t>        </a:t>
            </a:r>
            <a:r>
              <a:rPr lang="it-IT" sz="1800" dirty="0" err="1">
                <a:latin typeface="Courier New" panose="02070309020205020404" pitchFamily="49" charset="0"/>
                <a:cs typeface="Courier New" panose="02070309020205020404" pitchFamily="49" charset="0"/>
              </a:rPr>
              <a:t>return</a:t>
            </a:r>
            <a:r>
              <a:rPr lang="it-IT" sz="1800" dirty="0">
                <a:latin typeface="Courier New" panose="02070309020205020404" pitchFamily="49" charset="0"/>
                <a:cs typeface="Courier New" panose="02070309020205020404" pitchFamily="49" charset="0"/>
              </a:rPr>
              <a:t> 0</a:t>
            </a:r>
          </a:p>
          <a:p>
            <a:r>
              <a:rPr lang="it-IT" sz="1800" dirty="0">
                <a:latin typeface="Courier New" panose="02070309020205020404" pitchFamily="49" charset="0"/>
                <a:cs typeface="Courier New" panose="02070309020205020404" pitchFamily="49" charset="0"/>
              </a:rPr>
              <a:t>    else:</a:t>
            </a:r>
          </a:p>
          <a:p>
            <a:r>
              <a:rPr lang="it-IT" sz="1800" dirty="0">
                <a:latin typeface="Courier New" panose="02070309020205020404" pitchFamily="49" charset="0"/>
                <a:cs typeface="Courier New" panose="02070309020205020404" pitchFamily="49" charset="0"/>
              </a:rPr>
              <a:t>        </a:t>
            </a:r>
            <a:r>
              <a:rPr lang="it-IT" sz="1800" dirty="0" err="1">
                <a:latin typeface="Courier New" panose="02070309020205020404" pitchFamily="49" charset="0"/>
                <a:cs typeface="Courier New" panose="02070309020205020404" pitchFamily="49" charset="0"/>
              </a:rPr>
              <a:t>return</a:t>
            </a:r>
            <a:r>
              <a:rPr lang="it-IT" sz="1800" dirty="0">
                <a:latin typeface="Courier New" panose="02070309020205020404" pitchFamily="49" charset="0"/>
                <a:cs typeface="Courier New" panose="02070309020205020404" pitchFamily="49" charset="0"/>
              </a:rPr>
              <a:t> M[i][</a:t>
            </a:r>
            <a:r>
              <a:rPr lang="it-IT" dirty="0">
                <a:latin typeface="Courier New" panose="02070309020205020404" pitchFamily="49" charset="0"/>
                <a:cs typeface="Courier New" panose="02070309020205020404" pitchFamily="49" charset="0"/>
              </a:rPr>
              <a:t>i</a:t>
            </a:r>
            <a:r>
              <a:rPr lang="it-IT" sz="1800" dirty="0">
                <a:latin typeface="Courier New" panose="02070309020205020404" pitchFamily="49" charset="0"/>
                <a:cs typeface="Courier New" panose="02070309020205020404" pitchFamily="49" charset="0"/>
              </a:rPr>
              <a:t>] + </a:t>
            </a:r>
            <a:r>
              <a:rPr lang="it-IT" sz="1800" dirty="0" err="1">
                <a:latin typeface="Courier New" panose="02070309020205020404" pitchFamily="49" charset="0"/>
                <a:cs typeface="Courier New" panose="02070309020205020404" pitchFamily="49" charset="0"/>
              </a:rPr>
              <a:t>somma_ricorsiva</a:t>
            </a:r>
            <a:r>
              <a:rPr lang="it-IT" sz="1800" dirty="0">
                <a:latin typeface="Courier New" panose="02070309020205020404" pitchFamily="49" charset="0"/>
                <a:cs typeface="Courier New" panose="02070309020205020404" pitchFamily="49" charset="0"/>
              </a:rPr>
              <a:t>(M,i+1)</a:t>
            </a:r>
          </a:p>
        </p:txBody>
      </p:sp>
      <p:sp>
        <p:nvSpPr>
          <p:cNvPr id="9" name="CasellaDiTesto 8">
            <a:extLst>
              <a:ext uri="{FF2B5EF4-FFF2-40B4-BE49-F238E27FC236}">
                <a16:creationId xmlns:a16="http://schemas.microsoft.com/office/drawing/2014/main" id="{3B4D91A9-2B91-4E2F-B5EE-87DAD5041A43}"/>
              </a:ext>
            </a:extLst>
          </p:cNvPr>
          <p:cNvSpPr txBox="1"/>
          <p:nvPr/>
        </p:nvSpPr>
        <p:spPr>
          <a:xfrm>
            <a:off x="888274" y="4152273"/>
            <a:ext cx="8164286" cy="923330"/>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it-IT" sz="1800" dirty="0" err="1">
                <a:latin typeface="Courier New" panose="02070309020205020404" pitchFamily="49" charset="0"/>
                <a:cs typeface="Courier New" panose="02070309020205020404" pitchFamily="49" charset="0"/>
              </a:rPr>
              <a:t>def</a:t>
            </a:r>
            <a:r>
              <a:rPr lang="it-IT" sz="1800" dirty="0">
                <a:latin typeface="Courier New" panose="02070309020205020404" pitchFamily="49" charset="0"/>
                <a:cs typeface="Courier New" panose="02070309020205020404" pitchFamily="49" charset="0"/>
              </a:rPr>
              <a:t> </a:t>
            </a:r>
            <a:r>
              <a:rPr lang="it-IT" sz="1800" dirty="0" err="1">
                <a:latin typeface="Courier New" panose="02070309020205020404" pitchFamily="49" charset="0"/>
                <a:cs typeface="Courier New" panose="02070309020205020404" pitchFamily="49" charset="0"/>
              </a:rPr>
              <a:t>main</a:t>
            </a:r>
            <a:r>
              <a:rPr lang="it-IT" sz="1800" dirty="0">
                <a:latin typeface="Courier New" panose="02070309020205020404" pitchFamily="49" charset="0"/>
                <a:cs typeface="Courier New" panose="02070309020205020404" pitchFamily="49" charset="0"/>
              </a:rPr>
              <a:t>():</a:t>
            </a:r>
          </a:p>
          <a:p>
            <a:r>
              <a:rPr lang="it-IT" sz="1800" dirty="0">
                <a:latin typeface="Courier New" panose="02070309020205020404" pitchFamily="49" charset="0"/>
                <a:cs typeface="Courier New" panose="02070309020205020404" pitchFamily="49" charset="0"/>
              </a:rPr>
              <a:t>    M=[[1,2,5, 3],[0,2,0,2],[0,2,3,2],[1,2,3,4]]</a:t>
            </a:r>
          </a:p>
          <a:p>
            <a:r>
              <a:rPr lang="it-IT" sz="1800" dirty="0">
                <a:latin typeface="Courier New" panose="02070309020205020404" pitchFamily="49" charset="0"/>
                <a:cs typeface="Courier New" panose="02070309020205020404" pitchFamily="49" charset="0"/>
              </a:rPr>
              <a:t>    </a:t>
            </a:r>
            <a:r>
              <a:rPr lang="it-IT" sz="1800" dirty="0" err="1">
                <a:latin typeface="Courier New" panose="02070309020205020404" pitchFamily="49" charset="0"/>
                <a:cs typeface="Courier New" panose="02070309020205020404" pitchFamily="49" charset="0"/>
              </a:rPr>
              <a:t>print</a:t>
            </a:r>
            <a:r>
              <a:rPr lang="it-IT" sz="1800" dirty="0">
                <a:latin typeface="Courier New" panose="02070309020205020404" pitchFamily="49" charset="0"/>
                <a:cs typeface="Courier New" panose="02070309020205020404" pitchFamily="49" charset="0"/>
              </a:rPr>
              <a:t>(</a:t>
            </a:r>
            <a:r>
              <a:rPr lang="it-IT" sz="1800" dirty="0" err="1">
                <a:latin typeface="Courier New" panose="02070309020205020404" pitchFamily="49" charset="0"/>
                <a:cs typeface="Courier New" panose="02070309020205020404" pitchFamily="49" charset="0"/>
              </a:rPr>
              <a:t>somma_ricorsiva</a:t>
            </a:r>
            <a:r>
              <a:rPr lang="it-IT" sz="1800" dirty="0">
                <a:latin typeface="Courier New" panose="02070309020205020404" pitchFamily="49" charset="0"/>
                <a:cs typeface="Courier New" panose="02070309020205020404" pitchFamily="49" charset="0"/>
              </a:rPr>
              <a:t>(M,0))</a:t>
            </a:r>
          </a:p>
        </p:txBody>
      </p:sp>
      <p:graphicFrame>
        <p:nvGraphicFramePr>
          <p:cNvPr id="10" name="Tabella 10">
            <a:extLst>
              <a:ext uri="{FF2B5EF4-FFF2-40B4-BE49-F238E27FC236}">
                <a16:creationId xmlns:a16="http://schemas.microsoft.com/office/drawing/2014/main" id="{45136BAE-E5E7-49A3-B3EF-53493D2B6A86}"/>
              </a:ext>
            </a:extLst>
          </p:cNvPr>
          <p:cNvGraphicFramePr>
            <a:graphicFrameLocks noGrp="1"/>
          </p:cNvGraphicFramePr>
          <p:nvPr>
            <p:extLst>
              <p:ext uri="{D42A27DB-BD31-4B8C-83A1-F6EECF244321}">
                <p14:modId xmlns:p14="http://schemas.microsoft.com/office/powerpoint/2010/main" val="4216263772"/>
              </p:ext>
            </p:extLst>
          </p:nvPr>
        </p:nvGraphicFramePr>
        <p:xfrm>
          <a:off x="9618616" y="3367020"/>
          <a:ext cx="1614986" cy="1463040"/>
        </p:xfrm>
        <a:graphic>
          <a:graphicData uri="http://schemas.openxmlformats.org/drawingml/2006/table">
            <a:tbl>
              <a:tblPr firstRow="1" bandRow="1">
                <a:tableStyleId>{2D5ABB26-0587-4C30-8999-92F81FD0307C}</a:tableStyleId>
              </a:tblPr>
              <a:tblGrid>
                <a:gridCol w="351155">
                  <a:extLst>
                    <a:ext uri="{9D8B030D-6E8A-4147-A177-3AD203B41FA5}">
                      <a16:colId xmlns:a16="http://schemas.microsoft.com/office/drawing/2014/main" val="3490329772"/>
                    </a:ext>
                  </a:extLst>
                </a:gridCol>
                <a:gridCol w="421277">
                  <a:extLst>
                    <a:ext uri="{9D8B030D-6E8A-4147-A177-3AD203B41FA5}">
                      <a16:colId xmlns:a16="http://schemas.microsoft.com/office/drawing/2014/main" val="2477723421"/>
                    </a:ext>
                  </a:extLst>
                </a:gridCol>
                <a:gridCol w="421277">
                  <a:extLst>
                    <a:ext uri="{9D8B030D-6E8A-4147-A177-3AD203B41FA5}">
                      <a16:colId xmlns:a16="http://schemas.microsoft.com/office/drawing/2014/main" val="1244392938"/>
                    </a:ext>
                  </a:extLst>
                </a:gridCol>
                <a:gridCol w="421277">
                  <a:extLst>
                    <a:ext uri="{9D8B030D-6E8A-4147-A177-3AD203B41FA5}">
                      <a16:colId xmlns:a16="http://schemas.microsoft.com/office/drawing/2014/main" val="4115416142"/>
                    </a:ext>
                  </a:extLst>
                </a:gridCol>
              </a:tblGrid>
              <a:tr h="365760">
                <a:tc>
                  <a:txBody>
                    <a:bodyPr/>
                    <a:lstStyle/>
                    <a:p>
                      <a:r>
                        <a:rPr lang="it-IT" sz="1800" b="1" u="sng" dirty="0"/>
                        <a:t>1</a:t>
                      </a:r>
                    </a:p>
                  </a:txBody>
                  <a:tcPr/>
                </a:tc>
                <a:tc>
                  <a:txBody>
                    <a:bodyPr/>
                    <a:lstStyle/>
                    <a:p>
                      <a:r>
                        <a:rPr lang="it-IT" sz="1800" b="0" dirty="0"/>
                        <a:t>2</a:t>
                      </a:r>
                    </a:p>
                  </a:txBody>
                  <a:tcPr/>
                </a:tc>
                <a:tc>
                  <a:txBody>
                    <a:bodyPr/>
                    <a:lstStyle/>
                    <a:p>
                      <a:r>
                        <a:rPr lang="it-IT" sz="1800" b="0" dirty="0"/>
                        <a:t>5</a:t>
                      </a:r>
                    </a:p>
                  </a:txBody>
                  <a:tcPr/>
                </a:tc>
                <a:tc>
                  <a:txBody>
                    <a:bodyPr/>
                    <a:lstStyle/>
                    <a:p>
                      <a:r>
                        <a:rPr lang="it-IT" sz="1800" b="0" dirty="0"/>
                        <a:t>3</a:t>
                      </a:r>
                    </a:p>
                  </a:txBody>
                  <a:tcPr/>
                </a:tc>
                <a:extLst>
                  <a:ext uri="{0D108BD9-81ED-4DB2-BD59-A6C34878D82A}">
                    <a16:rowId xmlns:a16="http://schemas.microsoft.com/office/drawing/2014/main" val="2310598946"/>
                  </a:ext>
                </a:extLst>
              </a:tr>
              <a:tr h="365760">
                <a:tc>
                  <a:txBody>
                    <a:bodyPr/>
                    <a:lstStyle/>
                    <a:p>
                      <a:r>
                        <a:rPr lang="it-IT" sz="1800" b="0" dirty="0"/>
                        <a:t>0</a:t>
                      </a:r>
                    </a:p>
                  </a:txBody>
                  <a:tcPr/>
                </a:tc>
                <a:tc>
                  <a:txBody>
                    <a:bodyPr/>
                    <a:lstStyle/>
                    <a:p>
                      <a:r>
                        <a:rPr lang="it-IT" sz="1800" b="1" dirty="0"/>
                        <a:t>2</a:t>
                      </a:r>
                    </a:p>
                  </a:txBody>
                  <a:tcPr/>
                </a:tc>
                <a:tc>
                  <a:txBody>
                    <a:bodyPr/>
                    <a:lstStyle/>
                    <a:p>
                      <a:r>
                        <a:rPr lang="it-IT" sz="1800" b="0" dirty="0"/>
                        <a:t>0</a:t>
                      </a:r>
                    </a:p>
                  </a:txBody>
                  <a:tcPr/>
                </a:tc>
                <a:tc>
                  <a:txBody>
                    <a:bodyPr/>
                    <a:lstStyle/>
                    <a:p>
                      <a:r>
                        <a:rPr lang="it-IT" sz="1800" b="0" dirty="0"/>
                        <a:t>2</a:t>
                      </a:r>
                    </a:p>
                  </a:txBody>
                  <a:tcPr/>
                </a:tc>
                <a:extLst>
                  <a:ext uri="{0D108BD9-81ED-4DB2-BD59-A6C34878D82A}">
                    <a16:rowId xmlns:a16="http://schemas.microsoft.com/office/drawing/2014/main" val="4244520466"/>
                  </a:ext>
                </a:extLst>
              </a:tr>
              <a:tr h="365760">
                <a:tc>
                  <a:txBody>
                    <a:bodyPr/>
                    <a:lstStyle/>
                    <a:p>
                      <a:r>
                        <a:rPr lang="it-IT" sz="1800" b="0" dirty="0"/>
                        <a:t>0</a:t>
                      </a:r>
                    </a:p>
                  </a:txBody>
                  <a:tcPr/>
                </a:tc>
                <a:tc>
                  <a:txBody>
                    <a:bodyPr/>
                    <a:lstStyle/>
                    <a:p>
                      <a:r>
                        <a:rPr lang="it-IT" sz="1800" b="0" dirty="0"/>
                        <a:t>2</a:t>
                      </a:r>
                    </a:p>
                  </a:txBody>
                  <a:tcPr/>
                </a:tc>
                <a:tc>
                  <a:txBody>
                    <a:bodyPr/>
                    <a:lstStyle/>
                    <a:p>
                      <a:r>
                        <a:rPr lang="it-IT" sz="1800" b="1" dirty="0"/>
                        <a:t>3</a:t>
                      </a:r>
                    </a:p>
                  </a:txBody>
                  <a:tcPr/>
                </a:tc>
                <a:tc>
                  <a:txBody>
                    <a:bodyPr/>
                    <a:lstStyle/>
                    <a:p>
                      <a:r>
                        <a:rPr lang="it-IT" sz="1800" b="0" dirty="0"/>
                        <a:t>2</a:t>
                      </a:r>
                    </a:p>
                  </a:txBody>
                  <a:tcPr/>
                </a:tc>
                <a:extLst>
                  <a:ext uri="{0D108BD9-81ED-4DB2-BD59-A6C34878D82A}">
                    <a16:rowId xmlns:a16="http://schemas.microsoft.com/office/drawing/2014/main" val="3463382434"/>
                  </a:ext>
                </a:extLst>
              </a:tr>
              <a:tr h="365760">
                <a:tc>
                  <a:txBody>
                    <a:bodyPr/>
                    <a:lstStyle/>
                    <a:p>
                      <a:r>
                        <a:rPr lang="it-IT" sz="1800" b="0" dirty="0"/>
                        <a:t>1</a:t>
                      </a:r>
                    </a:p>
                  </a:txBody>
                  <a:tcPr/>
                </a:tc>
                <a:tc>
                  <a:txBody>
                    <a:bodyPr/>
                    <a:lstStyle/>
                    <a:p>
                      <a:r>
                        <a:rPr lang="it-IT" sz="1800" b="0" dirty="0"/>
                        <a:t>2</a:t>
                      </a:r>
                    </a:p>
                  </a:txBody>
                  <a:tcPr/>
                </a:tc>
                <a:tc>
                  <a:txBody>
                    <a:bodyPr/>
                    <a:lstStyle/>
                    <a:p>
                      <a:r>
                        <a:rPr lang="it-IT" sz="1800" b="0" dirty="0"/>
                        <a:t>3</a:t>
                      </a:r>
                    </a:p>
                  </a:txBody>
                  <a:tcPr/>
                </a:tc>
                <a:tc>
                  <a:txBody>
                    <a:bodyPr/>
                    <a:lstStyle/>
                    <a:p>
                      <a:r>
                        <a:rPr lang="it-IT" sz="1800" b="1" dirty="0"/>
                        <a:t>4</a:t>
                      </a:r>
                    </a:p>
                  </a:txBody>
                  <a:tcPr/>
                </a:tc>
                <a:extLst>
                  <a:ext uri="{0D108BD9-81ED-4DB2-BD59-A6C34878D82A}">
                    <a16:rowId xmlns:a16="http://schemas.microsoft.com/office/drawing/2014/main" val="774338309"/>
                  </a:ext>
                </a:extLst>
              </a:tr>
            </a:tbl>
          </a:graphicData>
        </a:graphic>
      </p:graphicFrame>
    </p:spTree>
    <p:extLst>
      <p:ext uri="{BB962C8B-B14F-4D97-AF65-F5344CB8AC3E}">
        <p14:creationId xmlns:p14="http://schemas.microsoft.com/office/powerpoint/2010/main" val="1601940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2AA50F-8E99-4051-B668-05B8C44480DB}"/>
              </a:ext>
            </a:extLst>
          </p:cNvPr>
          <p:cNvSpPr>
            <a:spLocks noGrp="1"/>
          </p:cNvSpPr>
          <p:nvPr>
            <p:ph type="title"/>
          </p:nvPr>
        </p:nvSpPr>
        <p:spPr>
          <a:xfrm>
            <a:off x="838200" y="348347"/>
            <a:ext cx="10515600" cy="1325563"/>
          </a:xfrm>
        </p:spPr>
        <p:txBody>
          <a:bodyPr/>
          <a:lstStyle/>
          <a:p>
            <a:r>
              <a:rPr lang="it-IT" dirty="0"/>
              <a:t>Prendere dati in input</a:t>
            </a:r>
          </a:p>
        </p:txBody>
      </p:sp>
      <p:sp>
        <p:nvSpPr>
          <p:cNvPr id="3" name="Segnaposto contenuto 2">
            <a:extLst>
              <a:ext uri="{FF2B5EF4-FFF2-40B4-BE49-F238E27FC236}">
                <a16:creationId xmlns:a16="http://schemas.microsoft.com/office/drawing/2014/main" id="{39010883-E40D-4DE8-BF00-9FD85DB846EE}"/>
              </a:ext>
            </a:extLst>
          </p:cNvPr>
          <p:cNvSpPr>
            <a:spLocks noGrp="1"/>
          </p:cNvSpPr>
          <p:nvPr>
            <p:ph idx="1"/>
          </p:nvPr>
        </p:nvSpPr>
        <p:spPr>
          <a:xfrm>
            <a:off x="838200" y="1825625"/>
            <a:ext cx="10515600" cy="4351338"/>
          </a:xfrm>
        </p:spPr>
        <p:txBody>
          <a:bodyPr>
            <a:normAutofit/>
          </a:bodyPr>
          <a:lstStyle/>
          <a:p>
            <a:pPr marL="0" indent="0">
              <a:buNone/>
            </a:pPr>
            <a:r>
              <a:rPr lang="it-IT" sz="1800" dirty="0">
                <a:latin typeface="Courier New" panose="02070309020205020404" pitchFamily="49" charset="0"/>
                <a:cs typeface="Courier New" panose="02070309020205020404" pitchFamily="49" charset="0"/>
              </a:rPr>
              <a:t>&gt;&gt;&gt; s = input(‘Inserisci il tuo nome: ’)</a:t>
            </a:r>
          </a:p>
          <a:p>
            <a:pPr marL="0" indent="0">
              <a:buNone/>
            </a:pPr>
            <a:endParaRPr lang="it-IT" sz="1800" dirty="0">
              <a:latin typeface="Courier New" panose="02070309020205020404" pitchFamily="49" charset="0"/>
              <a:cs typeface="Courier New" panose="02070309020205020404" pitchFamily="49" charset="0"/>
            </a:endParaRPr>
          </a:p>
          <a:p>
            <a:pPr marL="0" indent="0">
              <a:buNone/>
            </a:pPr>
            <a:endParaRPr lang="it-IT" sz="1800" dirty="0">
              <a:latin typeface="Courier New" panose="02070309020205020404" pitchFamily="49" charset="0"/>
              <a:cs typeface="Courier New" panose="02070309020205020404" pitchFamily="49" charset="0"/>
            </a:endParaRPr>
          </a:p>
          <a:p>
            <a:pPr marL="0" indent="0">
              <a:buNone/>
            </a:pPr>
            <a:r>
              <a:rPr lang="it-IT" sz="1800" dirty="0">
                <a:latin typeface="Courier New" panose="02070309020205020404" pitchFamily="49" charset="0"/>
                <a:cs typeface="Courier New" panose="02070309020205020404" pitchFamily="49" charset="0"/>
              </a:rPr>
              <a:t>&gt;&gt;&gt; s</a:t>
            </a:r>
          </a:p>
          <a:p>
            <a:pPr marL="0" indent="0">
              <a:buNone/>
            </a:pPr>
            <a:endParaRPr lang="it-IT" sz="1800" dirty="0">
              <a:latin typeface="Courier New" panose="02070309020205020404" pitchFamily="49" charset="0"/>
              <a:cs typeface="Courier New" panose="02070309020205020404" pitchFamily="49" charset="0"/>
            </a:endParaRPr>
          </a:p>
          <a:p>
            <a:pPr marL="0" indent="0">
              <a:buNone/>
            </a:pPr>
            <a:endParaRPr lang="it-IT" sz="1800" dirty="0">
              <a:latin typeface="Courier New" panose="02070309020205020404" pitchFamily="49" charset="0"/>
              <a:cs typeface="Courier New" panose="02070309020205020404" pitchFamily="49" charset="0"/>
            </a:endParaRPr>
          </a:p>
          <a:p>
            <a:pPr marL="0" indent="0">
              <a:buNone/>
            </a:pPr>
            <a:r>
              <a:rPr lang="it-IT" sz="1800" dirty="0">
                <a:latin typeface="Courier New" panose="02070309020205020404" pitchFamily="49" charset="0"/>
                <a:cs typeface="Courier New" panose="02070309020205020404" pitchFamily="49" charset="0"/>
              </a:rPr>
              <a:t>&gt;&gt;&gt; </a:t>
            </a:r>
            <a:r>
              <a:rPr lang="it-IT" sz="1800" dirty="0" err="1">
                <a:latin typeface="Courier New" panose="02070309020205020404" pitchFamily="49" charset="0"/>
                <a:cs typeface="Courier New" panose="02070309020205020404" pitchFamily="49" charset="0"/>
              </a:rPr>
              <a:t>print</a:t>
            </a:r>
            <a:r>
              <a:rPr lang="it-IT" sz="1800" dirty="0">
                <a:latin typeface="Courier New" panose="02070309020205020404" pitchFamily="49" charset="0"/>
                <a:cs typeface="Courier New" panose="02070309020205020404" pitchFamily="49" charset="0"/>
              </a:rPr>
              <a:t>(s)</a:t>
            </a:r>
          </a:p>
          <a:p>
            <a:pPr marL="0" indent="0">
              <a:buNone/>
            </a:pPr>
            <a:endParaRPr lang="it-IT" sz="1800" dirty="0">
              <a:latin typeface="Courier New" panose="02070309020205020404" pitchFamily="49" charset="0"/>
              <a:cs typeface="Courier New" panose="02070309020205020404" pitchFamily="49" charset="0"/>
            </a:endParaRPr>
          </a:p>
          <a:p>
            <a:pPr marL="0" indent="0">
              <a:buNone/>
            </a:pPr>
            <a:endParaRPr lang="it-IT" sz="1800" dirty="0">
              <a:latin typeface="Courier New" panose="02070309020205020404" pitchFamily="49" charset="0"/>
              <a:cs typeface="Courier New" panose="02070309020205020404" pitchFamily="49" charset="0"/>
            </a:endParaRPr>
          </a:p>
        </p:txBody>
      </p:sp>
      <p:sp>
        <p:nvSpPr>
          <p:cNvPr id="6" name="CasellaDiTesto 5">
            <a:extLst>
              <a:ext uri="{FF2B5EF4-FFF2-40B4-BE49-F238E27FC236}">
                <a16:creationId xmlns:a16="http://schemas.microsoft.com/office/drawing/2014/main" id="{D3A38B01-ACA5-4E27-9140-C14ADCC0A522}"/>
              </a:ext>
            </a:extLst>
          </p:cNvPr>
          <p:cNvSpPr txBox="1"/>
          <p:nvPr/>
        </p:nvSpPr>
        <p:spPr>
          <a:xfrm>
            <a:off x="1129717" y="2281804"/>
            <a:ext cx="4297959"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it-IT" dirty="0">
                <a:latin typeface="Courier New" panose="02070309020205020404" pitchFamily="49" charset="0"/>
                <a:cs typeface="Courier New" panose="02070309020205020404" pitchFamily="49" charset="0"/>
              </a:rPr>
              <a:t>Inserisci il tuo nome: </a:t>
            </a:r>
            <a:r>
              <a:rPr lang="it-IT" dirty="0" err="1">
                <a:latin typeface="Courier New" panose="02070309020205020404" pitchFamily="49" charset="0"/>
                <a:cs typeface="Courier New" panose="02070309020205020404" pitchFamily="49" charset="0"/>
              </a:rPr>
              <a:t>simona</a:t>
            </a:r>
            <a:r>
              <a:rPr lang="it-IT" dirty="0">
                <a:latin typeface="Courier New" panose="02070309020205020404" pitchFamily="49" charset="0"/>
                <a:cs typeface="Courier New" panose="02070309020205020404" pitchFamily="49" charset="0"/>
              </a:rPr>
              <a:t> </a:t>
            </a:r>
          </a:p>
        </p:txBody>
      </p:sp>
      <p:sp>
        <p:nvSpPr>
          <p:cNvPr id="7" name="CasellaDiTesto 6">
            <a:extLst>
              <a:ext uri="{FF2B5EF4-FFF2-40B4-BE49-F238E27FC236}">
                <a16:creationId xmlns:a16="http://schemas.microsoft.com/office/drawing/2014/main" id="{C366841B-4060-4297-B0E1-7ED288D40F0F}"/>
              </a:ext>
            </a:extLst>
          </p:cNvPr>
          <p:cNvSpPr txBox="1"/>
          <p:nvPr/>
        </p:nvSpPr>
        <p:spPr>
          <a:xfrm>
            <a:off x="1129718" y="3429000"/>
            <a:ext cx="3292678"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it-IT" dirty="0">
                <a:latin typeface="Courier New" panose="02070309020205020404" pitchFamily="49" charset="0"/>
                <a:cs typeface="Courier New" panose="02070309020205020404" pitchFamily="49" charset="0"/>
              </a:rPr>
              <a:t>‘</a:t>
            </a:r>
            <a:r>
              <a:rPr lang="it-IT" dirty="0" err="1">
                <a:latin typeface="Courier New" panose="02070309020205020404" pitchFamily="49" charset="0"/>
                <a:cs typeface="Courier New" panose="02070309020205020404" pitchFamily="49" charset="0"/>
              </a:rPr>
              <a:t>simona</a:t>
            </a:r>
            <a:r>
              <a:rPr lang="it-IT" dirty="0">
                <a:latin typeface="Courier New" panose="02070309020205020404" pitchFamily="49" charset="0"/>
                <a:cs typeface="Courier New" panose="02070309020205020404" pitchFamily="49" charset="0"/>
              </a:rPr>
              <a:t>’ </a:t>
            </a:r>
          </a:p>
        </p:txBody>
      </p:sp>
      <p:sp>
        <p:nvSpPr>
          <p:cNvPr id="13" name="CasellaDiTesto 12">
            <a:extLst>
              <a:ext uri="{FF2B5EF4-FFF2-40B4-BE49-F238E27FC236}">
                <a16:creationId xmlns:a16="http://schemas.microsoft.com/office/drawing/2014/main" id="{91AC3419-8877-4C5A-BBE6-2F87FE9E5DF5}"/>
              </a:ext>
            </a:extLst>
          </p:cNvPr>
          <p:cNvSpPr txBox="1"/>
          <p:nvPr/>
        </p:nvSpPr>
        <p:spPr>
          <a:xfrm>
            <a:off x="1129718" y="4618315"/>
            <a:ext cx="3292678"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it-IT" dirty="0" err="1">
                <a:latin typeface="Courier New" panose="02070309020205020404" pitchFamily="49" charset="0"/>
                <a:cs typeface="Courier New" panose="02070309020205020404" pitchFamily="49" charset="0"/>
              </a:rPr>
              <a:t>simona</a:t>
            </a:r>
            <a:r>
              <a:rPr lang="it-IT" dirty="0">
                <a:latin typeface="Courier New" panose="02070309020205020404" pitchFamily="49" charset="0"/>
                <a:cs typeface="Courier New" panose="02070309020205020404" pitchFamily="49" charset="0"/>
              </a:rPr>
              <a:t> </a:t>
            </a:r>
          </a:p>
        </p:txBody>
      </p:sp>
      <p:sp>
        <p:nvSpPr>
          <p:cNvPr id="14" name="Rettangolo con angoli arrotondati 13">
            <a:extLst>
              <a:ext uri="{FF2B5EF4-FFF2-40B4-BE49-F238E27FC236}">
                <a16:creationId xmlns:a16="http://schemas.microsoft.com/office/drawing/2014/main" id="{484EA189-6D2E-4542-81C3-9E913981E5FA}"/>
              </a:ext>
            </a:extLst>
          </p:cNvPr>
          <p:cNvSpPr/>
          <p:nvPr/>
        </p:nvSpPr>
        <p:spPr>
          <a:xfrm>
            <a:off x="6245604" y="2688887"/>
            <a:ext cx="4433582" cy="22188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it-IT" dirty="0"/>
              <a:t>Funzione </a:t>
            </a:r>
            <a:r>
              <a:rPr lang="it-IT" dirty="0">
                <a:latin typeface="Courier New" panose="02070309020205020404" pitchFamily="49" charset="0"/>
                <a:cs typeface="Courier New" panose="02070309020205020404" pitchFamily="49" charset="0"/>
              </a:rPr>
              <a:t>input</a:t>
            </a:r>
          </a:p>
          <a:p>
            <a:pPr marL="285750" indent="-285750" algn="just">
              <a:buFont typeface="Arial" panose="020B0604020202020204" pitchFamily="34" charset="0"/>
              <a:buChar char="•"/>
            </a:pPr>
            <a:r>
              <a:rPr lang="it-IT" dirty="0"/>
              <a:t>Riceve un argomento di tipo stringa</a:t>
            </a:r>
          </a:p>
          <a:p>
            <a:pPr marL="285750" indent="-285750" algn="just">
              <a:buFont typeface="Arial" panose="020B0604020202020204" pitchFamily="34" charset="0"/>
              <a:buChar char="•"/>
            </a:pPr>
            <a:r>
              <a:rPr lang="it-IT" dirty="0"/>
              <a:t>Sintassi </a:t>
            </a:r>
            <a:r>
              <a:rPr lang="it-IT" dirty="0">
                <a:latin typeface="Courier New" panose="02070309020205020404" pitchFamily="49" charset="0"/>
                <a:cs typeface="Courier New" panose="02070309020205020404" pitchFamily="49" charset="0"/>
              </a:rPr>
              <a:t>input(stringa)</a:t>
            </a:r>
          </a:p>
          <a:p>
            <a:pPr marL="285750" indent="-285750" algn="just">
              <a:buFont typeface="Arial" panose="020B0604020202020204" pitchFamily="34" charset="0"/>
              <a:buChar char="•"/>
            </a:pPr>
            <a:r>
              <a:rPr lang="it-IT" dirty="0"/>
              <a:t>visualizza la stringa ricevuta</a:t>
            </a:r>
            <a:endParaRPr lang="it-IT" dirty="0">
              <a:latin typeface="Courier New" panose="02070309020205020404" pitchFamily="49" charset="0"/>
              <a:cs typeface="Courier New" panose="02070309020205020404" pitchFamily="49" charset="0"/>
            </a:endParaRPr>
          </a:p>
          <a:p>
            <a:pPr marL="285750" indent="-285750" algn="just">
              <a:buFont typeface="Arial" panose="020B0604020202020204" pitchFamily="34" charset="0"/>
              <a:buChar char="•"/>
            </a:pPr>
            <a:r>
              <a:rPr lang="it-IT" dirty="0"/>
              <a:t>Restituisce la stringa digitata da tastiera</a:t>
            </a:r>
          </a:p>
          <a:p>
            <a:pPr marL="285750" indent="-285750" algn="just">
              <a:buFont typeface="Arial" panose="020B0604020202020204" pitchFamily="34" charset="0"/>
              <a:buChar char="•"/>
            </a:pPr>
            <a:r>
              <a:rPr lang="it-IT" dirty="0"/>
              <a:t>L’argomento è opzionale </a:t>
            </a:r>
            <a:r>
              <a:rPr lang="it-IT" dirty="0">
                <a:latin typeface="Courier New" panose="02070309020205020404" pitchFamily="49" charset="0"/>
                <a:cs typeface="Courier New" panose="02070309020205020404" pitchFamily="49" charset="0"/>
              </a:rPr>
              <a:t>input()</a:t>
            </a:r>
            <a:endParaRPr lang="it-IT" dirty="0"/>
          </a:p>
        </p:txBody>
      </p:sp>
    </p:spTree>
    <p:extLst>
      <p:ext uri="{BB962C8B-B14F-4D97-AF65-F5344CB8AC3E}">
        <p14:creationId xmlns:p14="http://schemas.microsoft.com/office/powerpoint/2010/main" val="3243754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3" grpId="0" animBg="1"/>
      <p:bldP spid="1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olo 1">
            <a:extLst>
              <a:ext uri="{FF2B5EF4-FFF2-40B4-BE49-F238E27FC236}">
                <a16:creationId xmlns:a16="http://schemas.microsoft.com/office/drawing/2014/main" id="{07C2006B-5DFA-468D-9E23-618259290875}"/>
              </a:ext>
            </a:extLst>
          </p:cNvPr>
          <p:cNvSpPr>
            <a:spLocks noGrp="1"/>
          </p:cNvSpPr>
          <p:nvPr>
            <p:ph type="title"/>
          </p:nvPr>
        </p:nvSpPr>
        <p:spPr>
          <a:xfrm>
            <a:off x="838200" y="365125"/>
            <a:ext cx="10515600" cy="1325563"/>
          </a:xfrm>
        </p:spPr>
        <p:txBody>
          <a:bodyPr>
            <a:normAutofit/>
          </a:bodyPr>
          <a:lstStyle/>
          <a:p>
            <a:r>
              <a:rPr lang="it-IT" dirty="0"/>
              <a:t>Python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Segnaposto contenuto 2">
            <a:extLst>
              <a:ext uri="{FF2B5EF4-FFF2-40B4-BE49-F238E27FC236}">
                <a16:creationId xmlns:a16="http://schemas.microsoft.com/office/drawing/2014/main" id="{F4521136-17CB-45E5-AC6B-F897DDDA2C77}"/>
              </a:ext>
            </a:extLst>
          </p:cNvPr>
          <p:cNvSpPr>
            <a:spLocks noGrp="1"/>
          </p:cNvSpPr>
          <p:nvPr>
            <p:ph idx="1"/>
          </p:nvPr>
        </p:nvSpPr>
        <p:spPr>
          <a:xfrm>
            <a:off x="838200" y="1825625"/>
            <a:ext cx="10515600" cy="4351338"/>
          </a:xfrm>
        </p:spPr>
        <p:txBody>
          <a:bodyPr>
            <a:normAutofit/>
          </a:bodyPr>
          <a:lstStyle/>
          <a:p>
            <a:r>
              <a:rPr lang="it-IT" dirty="0"/>
              <a:t>Linguaggio di programmazione di alto livello</a:t>
            </a:r>
          </a:p>
          <a:p>
            <a:r>
              <a:rPr lang="it-IT" dirty="0"/>
              <a:t>Sviluppato agli inizi degli anni ’90 da Guido Van </a:t>
            </a:r>
            <a:r>
              <a:rPr lang="it-IT" dirty="0" err="1"/>
              <a:t>Rossum</a:t>
            </a:r>
            <a:endParaRPr lang="it-IT" dirty="0"/>
          </a:p>
          <a:p>
            <a:r>
              <a:rPr lang="it-IT" dirty="0"/>
              <a:t>Pensato per programmare velocemente e modificare i programmi altrettanto velocemente</a:t>
            </a:r>
          </a:p>
          <a:p>
            <a:r>
              <a:rPr lang="it-IT" dirty="0"/>
              <a:t>Oggi è uno dei linguaggi più largamente utilizzati</a:t>
            </a:r>
          </a:p>
          <a:p>
            <a:pPr lvl="1"/>
            <a:r>
              <a:rPr lang="it-IT" dirty="0"/>
              <a:t>Accademia, applicazioni professionali, ecc.</a:t>
            </a:r>
          </a:p>
          <a:p>
            <a:r>
              <a:rPr lang="it-IT" dirty="0"/>
              <a:t>Sintassi più semplice di altri linguaggi</a:t>
            </a:r>
          </a:p>
          <a:p>
            <a:r>
              <a:rPr lang="it-IT" dirty="0"/>
              <a:t>Portabilità</a:t>
            </a:r>
          </a:p>
        </p:txBody>
      </p:sp>
      <p:sp>
        <p:nvSpPr>
          <p:cNvPr id="4" name="Rettangolo 3">
            <a:extLst>
              <a:ext uri="{FF2B5EF4-FFF2-40B4-BE49-F238E27FC236}">
                <a16:creationId xmlns:a16="http://schemas.microsoft.com/office/drawing/2014/main" id="{CF8BB25C-1561-49DD-AA60-89AFFB055C9F}"/>
              </a:ext>
            </a:extLst>
          </p:cNvPr>
          <p:cNvSpPr/>
          <p:nvPr/>
        </p:nvSpPr>
        <p:spPr>
          <a:xfrm>
            <a:off x="8779079" y="4429387"/>
            <a:ext cx="2466363" cy="14471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Useremo Python3</a:t>
            </a:r>
          </a:p>
        </p:txBody>
      </p:sp>
    </p:spTree>
    <p:extLst>
      <p:ext uri="{BB962C8B-B14F-4D97-AF65-F5344CB8AC3E}">
        <p14:creationId xmlns:p14="http://schemas.microsoft.com/office/powerpoint/2010/main" val="42098902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2AA50F-8E99-4051-B668-05B8C44480DB}"/>
              </a:ext>
            </a:extLst>
          </p:cNvPr>
          <p:cNvSpPr>
            <a:spLocks noGrp="1"/>
          </p:cNvSpPr>
          <p:nvPr>
            <p:ph type="title"/>
          </p:nvPr>
        </p:nvSpPr>
        <p:spPr>
          <a:xfrm>
            <a:off x="838200" y="348347"/>
            <a:ext cx="10515600" cy="1325563"/>
          </a:xfrm>
        </p:spPr>
        <p:txBody>
          <a:bodyPr/>
          <a:lstStyle/>
          <a:p>
            <a:r>
              <a:rPr lang="it-IT" dirty="0"/>
              <a:t>Prendere dati interi in input</a:t>
            </a:r>
          </a:p>
        </p:txBody>
      </p:sp>
      <p:sp>
        <p:nvSpPr>
          <p:cNvPr id="3" name="Segnaposto contenuto 2">
            <a:extLst>
              <a:ext uri="{FF2B5EF4-FFF2-40B4-BE49-F238E27FC236}">
                <a16:creationId xmlns:a16="http://schemas.microsoft.com/office/drawing/2014/main" id="{39010883-E40D-4DE8-BF00-9FD85DB846EE}"/>
              </a:ext>
            </a:extLst>
          </p:cNvPr>
          <p:cNvSpPr>
            <a:spLocks noGrp="1"/>
          </p:cNvSpPr>
          <p:nvPr>
            <p:ph idx="1"/>
          </p:nvPr>
        </p:nvSpPr>
        <p:spPr>
          <a:xfrm>
            <a:off x="838200" y="1825625"/>
            <a:ext cx="10515600" cy="4351338"/>
          </a:xfrm>
        </p:spPr>
        <p:txBody>
          <a:bodyPr>
            <a:normAutofit/>
          </a:bodyPr>
          <a:lstStyle/>
          <a:p>
            <a:pPr marL="0" indent="0">
              <a:buNone/>
            </a:pPr>
            <a:r>
              <a:rPr lang="it-IT" sz="1800" dirty="0">
                <a:latin typeface="Courier New" panose="02070309020205020404" pitchFamily="49" charset="0"/>
                <a:cs typeface="Courier New" panose="02070309020205020404" pitchFamily="49" charset="0"/>
              </a:rPr>
              <a:t>&gt;&gt;&gt; numero1=</a:t>
            </a:r>
            <a:r>
              <a:rPr lang="it-IT" sz="1800" dirty="0" err="1">
                <a:latin typeface="Courier New" panose="02070309020205020404" pitchFamily="49" charset="0"/>
                <a:cs typeface="Courier New" panose="02070309020205020404" pitchFamily="49" charset="0"/>
              </a:rPr>
              <a:t>int</a:t>
            </a:r>
            <a:r>
              <a:rPr lang="it-IT" sz="1800" dirty="0">
                <a:latin typeface="Courier New" panose="02070309020205020404" pitchFamily="49" charset="0"/>
                <a:cs typeface="Courier New" panose="02070309020205020404" pitchFamily="49" charset="0"/>
              </a:rPr>
              <a:t>(input('Inserisci un numero:'))</a:t>
            </a:r>
          </a:p>
          <a:p>
            <a:pPr marL="0" indent="0">
              <a:buNone/>
            </a:pPr>
            <a:endParaRPr lang="it-IT" sz="1800" dirty="0">
              <a:latin typeface="Courier New" panose="02070309020205020404" pitchFamily="49" charset="0"/>
              <a:cs typeface="Courier New" panose="02070309020205020404" pitchFamily="49" charset="0"/>
            </a:endParaRPr>
          </a:p>
          <a:p>
            <a:pPr marL="0" indent="0">
              <a:buNone/>
            </a:pPr>
            <a:endParaRPr lang="it-IT" sz="1800" dirty="0">
              <a:latin typeface="Courier New" panose="02070309020205020404" pitchFamily="49" charset="0"/>
              <a:cs typeface="Courier New" panose="02070309020205020404" pitchFamily="49" charset="0"/>
            </a:endParaRPr>
          </a:p>
          <a:p>
            <a:pPr marL="0" indent="0">
              <a:buNone/>
            </a:pPr>
            <a:r>
              <a:rPr lang="it-IT" sz="1800" dirty="0">
                <a:latin typeface="Courier New" panose="02070309020205020404" pitchFamily="49" charset="0"/>
                <a:cs typeface="Courier New" panose="02070309020205020404" pitchFamily="49" charset="0"/>
              </a:rPr>
              <a:t>&gt;&gt;&gt; numero2=</a:t>
            </a:r>
            <a:r>
              <a:rPr lang="it-IT" sz="1800" dirty="0" err="1">
                <a:latin typeface="Courier New" panose="02070309020205020404" pitchFamily="49" charset="0"/>
                <a:cs typeface="Courier New" panose="02070309020205020404" pitchFamily="49" charset="0"/>
              </a:rPr>
              <a:t>int</a:t>
            </a:r>
            <a:r>
              <a:rPr lang="it-IT" sz="1800">
                <a:latin typeface="Courier New" panose="02070309020205020404" pitchFamily="49" charset="0"/>
                <a:cs typeface="Courier New" panose="02070309020205020404" pitchFamily="49" charset="0"/>
              </a:rPr>
              <a:t>(input('Inserisci </a:t>
            </a:r>
            <a:r>
              <a:rPr lang="it-IT" sz="1800" dirty="0">
                <a:latin typeface="Courier New" panose="02070309020205020404" pitchFamily="49" charset="0"/>
                <a:cs typeface="Courier New" panose="02070309020205020404" pitchFamily="49" charset="0"/>
              </a:rPr>
              <a:t>un altro numero:'))</a:t>
            </a:r>
          </a:p>
          <a:p>
            <a:pPr marL="0" indent="0">
              <a:buNone/>
            </a:pPr>
            <a:endParaRPr lang="it-IT" sz="1800" dirty="0">
              <a:latin typeface="Courier New" panose="02070309020205020404" pitchFamily="49" charset="0"/>
              <a:cs typeface="Courier New" panose="02070309020205020404" pitchFamily="49" charset="0"/>
            </a:endParaRPr>
          </a:p>
          <a:p>
            <a:pPr marL="0" indent="0">
              <a:buNone/>
            </a:pPr>
            <a:endParaRPr lang="it-IT" sz="1800" dirty="0">
              <a:latin typeface="Courier New" panose="02070309020205020404" pitchFamily="49" charset="0"/>
              <a:cs typeface="Courier New" panose="02070309020205020404" pitchFamily="49" charset="0"/>
            </a:endParaRPr>
          </a:p>
          <a:p>
            <a:pPr marL="0" indent="0">
              <a:buNone/>
            </a:pPr>
            <a:r>
              <a:rPr lang="it-IT" sz="1800" dirty="0">
                <a:latin typeface="Courier New" panose="02070309020205020404" pitchFamily="49" charset="0"/>
                <a:cs typeface="Courier New" panose="02070309020205020404" pitchFamily="49" charset="0"/>
              </a:rPr>
              <a:t>&gt;&gt;&gt; numero1+numero2</a:t>
            </a:r>
          </a:p>
        </p:txBody>
      </p:sp>
      <p:sp>
        <p:nvSpPr>
          <p:cNvPr id="6" name="CasellaDiTesto 5">
            <a:extLst>
              <a:ext uri="{FF2B5EF4-FFF2-40B4-BE49-F238E27FC236}">
                <a16:creationId xmlns:a16="http://schemas.microsoft.com/office/drawing/2014/main" id="{D3A38B01-ACA5-4E27-9140-C14ADCC0A522}"/>
              </a:ext>
            </a:extLst>
          </p:cNvPr>
          <p:cNvSpPr txBox="1"/>
          <p:nvPr/>
        </p:nvSpPr>
        <p:spPr>
          <a:xfrm>
            <a:off x="1129717" y="2281804"/>
            <a:ext cx="4297959"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it-IT" dirty="0">
                <a:latin typeface="Courier New" panose="02070309020205020404" pitchFamily="49" charset="0"/>
                <a:cs typeface="Courier New" panose="02070309020205020404" pitchFamily="49" charset="0"/>
              </a:rPr>
              <a:t>Inserisci un numero: 38 </a:t>
            </a:r>
          </a:p>
        </p:txBody>
      </p:sp>
      <p:sp>
        <p:nvSpPr>
          <p:cNvPr id="7" name="CasellaDiTesto 6">
            <a:extLst>
              <a:ext uri="{FF2B5EF4-FFF2-40B4-BE49-F238E27FC236}">
                <a16:creationId xmlns:a16="http://schemas.microsoft.com/office/drawing/2014/main" id="{C366841B-4060-4297-B0E1-7ED288D40F0F}"/>
              </a:ext>
            </a:extLst>
          </p:cNvPr>
          <p:cNvSpPr txBox="1"/>
          <p:nvPr/>
        </p:nvSpPr>
        <p:spPr>
          <a:xfrm>
            <a:off x="1129717" y="3429000"/>
            <a:ext cx="4826465"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it-IT" dirty="0">
                <a:latin typeface="Courier New" panose="02070309020205020404" pitchFamily="49" charset="0"/>
                <a:cs typeface="Courier New" panose="02070309020205020404" pitchFamily="49" charset="0"/>
              </a:rPr>
              <a:t>Inserisci un altro numero: -47 </a:t>
            </a:r>
          </a:p>
        </p:txBody>
      </p:sp>
      <p:sp>
        <p:nvSpPr>
          <p:cNvPr id="13" name="CasellaDiTesto 12">
            <a:extLst>
              <a:ext uri="{FF2B5EF4-FFF2-40B4-BE49-F238E27FC236}">
                <a16:creationId xmlns:a16="http://schemas.microsoft.com/office/drawing/2014/main" id="{91AC3419-8877-4C5A-BBE6-2F87FE9E5DF5}"/>
              </a:ext>
            </a:extLst>
          </p:cNvPr>
          <p:cNvSpPr txBox="1"/>
          <p:nvPr/>
        </p:nvSpPr>
        <p:spPr>
          <a:xfrm>
            <a:off x="1129718" y="4618315"/>
            <a:ext cx="3292678"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it-IT" dirty="0">
                <a:latin typeface="Courier New" panose="02070309020205020404" pitchFamily="49" charset="0"/>
                <a:cs typeface="Courier New" panose="02070309020205020404" pitchFamily="49" charset="0"/>
              </a:rPr>
              <a:t>-9 </a:t>
            </a:r>
          </a:p>
        </p:txBody>
      </p:sp>
      <p:sp>
        <p:nvSpPr>
          <p:cNvPr id="14" name="Rettangolo con angoli arrotondati 13">
            <a:extLst>
              <a:ext uri="{FF2B5EF4-FFF2-40B4-BE49-F238E27FC236}">
                <a16:creationId xmlns:a16="http://schemas.microsoft.com/office/drawing/2014/main" id="{484EA189-6D2E-4542-81C3-9E913981E5FA}"/>
              </a:ext>
            </a:extLst>
          </p:cNvPr>
          <p:cNvSpPr/>
          <p:nvPr/>
        </p:nvSpPr>
        <p:spPr>
          <a:xfrm>
            <a:off x="6811861" y="3508870"/>
            <a:ext cx="4433582" cy="22188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it-IT" dirty="0"/>
              <a:t>Funzione </a:t>
            </a:r>
            <a:r>
              <a:rPr lang="it-IT" dirty="0">
                <a:latin typeface="Courier New" panose="02070309020205020404" pitchFamily="49" charset="0"/>
                <a:cs typeface="Courier New" panose="02070309020205020404" pitchFamily="49" charset="0"/>
              </a:rPr>
              <a:t>input</a:t>
            </a:r>
          </a:p>
          <a:p>
            <a:pPr marL="285750" indent="-285750" algn="just">
              <a:buFont typeface="Arial" panose="020B0604020202020204" pitchFamily="34" charset="0"/>
              <a:buChar char="•"/>
            </a:pPr>
            <a:r>
              <a:rPr lang="it-IT" dirty="0"/>
              <a:t>Riceve un argomento di tipo stringa</a:t>
            </a:r>
          </a:p>
          <a:p>
            <a:pPr marL="285750" indent="-285750" algn="just">
              <a:buFont typeface="Arial" panose="020B0604020202020204" pitchFamily="34" charset="0"/>
              <a:buChar char="•"/>
            </a:pPr>
            <a:r>
              <a:rPr lang="it-IT" dirty="0"/>
              <a:t>Sintassi </a:t>
            </a:r>
            <a:r>
              <a:rPr lang="it-IT" dirty="0">
                <a:latin typeface="Courier New" panose="02070309020205020404" pitchFamily="49" charset="0"/>
                <a:cs typeface="Courier New" panose="02070309020205020404" pitchFamily="49" charset="0"/>
              </a:rPr>
              <a:t>input(stringa)</a:t>
            </a:r>
          </a:p>
          <a:p>
            <a:pPr marL="285750" indent="-285750" algn="just">
              <a:buFont typeface="Arial" panose="020B0604020202020204" pitchFamily="34" charset="0"/>
              <a:buChar char="•"/>
            </a:pPr>
            <a:r>
              <a:rPr lang="it-IT" dirty="0"/>
              <a:t>visualizza la stringa ricevuta</a:t>
            </a:r>
            <a:endParaRPr lang="it-IT" dirty="0">
              <a:latin typeface="Courier New" panose="02070309020205020404" pitchFamily="49" charset="0"/>
              <a:cs typeface="Courier New" panose="02070309020205020404" pitchFamily="49" charset="0"/>
            </a:endParaRPr>
          </a:p>
          <a:p>
            <a:pPr marL="285750" indent="-285750" algn="just">
              <a:buFont typeface="Arial" panose="020B0604020202020204" pitchFamily="34" charset="0"/>
              <a:buChar char="•"/>
            </a:pPr>
            <a:r>
              <a:rPr lang="it-IT" dirty="0"/>
              <a:t>Restituisce la </a:t>
            </a:r>
            <a:r>
              <a:rPr lang="it-IT" b="1" dirty="0">
                <a:solidFill>
                  <a:srgbClr val="FFC000"/>
                </a:solidFill>
              </a:rPr>
              <a:t>stringa</a:t>
            </a:r>
            <a:r>
              <a:rPr lang="it-IT" dirty="0"/>
              <a:t> digitata da tastiera</a:t>
            </a:r>
          </a:p>
          <a:p>
            <a:pPr marL="285750" indent="-285750" algn="just">
              <a:buFont typeface="Arial" panose="020B0604020202020204" pitchFamily="34" charset="0"/>
              <a:buChar char="•"/>
            </a:pPr>
            <a:r>
              <a:rPr lang="it-IT" dirty="0"/>
              <a:t>L’argomento è opzionale </a:t>
            </a:r>
            <a:r>
              <a:rPr lang="it-IT" dirty="0">
                <a:latin typeface="Courier New" panose="02070309020205020404" pitchFamily="49" charset="0"/>
                <a:cs typeface="Courier New" panose="02070309020205020404" pitchFamily="49" charset="0"/>
              </a:rPr>
              <a:t>input()</a:t>
            </a:r>
            <a:endParaRPr lang="it-IT" dirty="0"/>
          </a:p>
        </p:txBody>
      </p:sp>
      <p:sp>
        <p:nvSpPr>
          <p:cNvPr id="4" name="Rettangolo con angoli arrotondati 3">
            <a:extLst>
              <a:ext uri="{FF2B5EF4-FFF2-40B4-BE49-F238E27FC236}">
                <a16:creationId xmlns:a16="http://schemas.microsoft.com/office/drawing/2014/main" id="{0CCA2265-2DE1-453E-BA73-0B60A9AC3025}"/>
              </a:ext>
            </a:extLst>
          </p:cNvPr>
          <p:cNvSpPr/>
          <p:nvPr/>
        </p:nvSpPr>
        <p:spPr>
          <a:xfrm>
            <a:off x="7818539" y="1130241"/>
            <a:ext cx="3502404" cy="165682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it-IT" dirty="0" err="1">
                <a:latin typeface="Courier New" panose="02070309020205020404" pitchFamily="49" charset="0"/>
                <a:cs typeface="Courier New" panose="02070309020205020404" pitchFamily="49" charset="0"/>
              </a:rPr>
              <a:t>int</a:t>
            </a:r>
            <a:endParaRPr lang="it-IT" dirty="0">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r>
              <a:rPr lang="it-IT" dirty="0"/>
              <a:t>Funzione per la conversione di una stringa in un numero intero</a:t>
            </a:r>
          </a:p>
        </p:txBody>
      </p:sp>
    </p:spTree>
    <p:extLst>
      <p:ext uri="{BB962C8B-B14F-4D97-AF65-F5344CB8AC3E}">
        <p14:creationId xmlns:p14="http://schemas.microsoft.com/office/powerpoint/2010/main" val="2313159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3" grpId="0" animBg="1"/>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3504FB3-4DB8-44BF-97C7-5A588709EC16}"/>
              </a:ext>
            </a:extLst>
          </p:cNvPr>
          <p:cNvSpPr>
            <a:spLocks noGrp="1"/>
          </p:cNvSpPr>
          <p:nvPr>
            <p:ph type="title"/>
          </p:nvPr>
        </p:nvSpPr>
        <p:spPr/>
        <p:txBody>
          <a:bodyPr/>
          <a:lstStyle/>
          <a:p>
            <a:r>
              <a:rPr lang="it-IT" dirty="0"/>
              <a:t>Prendere dati interi in input</a:t>
            </a:r>
          </a:p>
        </p:txBody>
      </p:sp>
      <p:sp>
        <p:nvSpPr>
          <p:cNvPr id="3" name="Segnaposto contenuto 2">
            <a:extLst>
              <a:ext uri="{FF2B5EF4-FFF2-40B4-BE49-F238E27FC236}">
                <a16:creationId xmlns:a16="http://schemas.microsoft.com/office/drawing/2014/main" id="{FC2B1758-5E20-41EF-A419-637FD0BE762B}"/>
              </a:ext>
            </a:extLst>
          </p:cNvPr>
          <p:cNvSpPr>
            <a:spLocks noGrp="1"/>
          </p:cNvSpPr>
          <p:nvPr>
            <p:ph idx="1"/>
          </p:nvPr>
        </p:nvSpPr>
        <p:spPr>
          <a:xfrm>
            <a:off x="838200" y="1463940"/>
            <a:ext cx="10515600" cy="4713023"/>
          </a:xfrm>
        </p:spPr>
        <p:txBody>
          <a:bodyPr>
            <a:normAutofit/>
          </a:bodyPr>
          <a:lstStyle/>
          <a:p>
            <a:r>
              <a:rPr lang="it-IT" sz="2400" dirty="0"/>
              <a:t>Che succede se dimentichiamo </a:t>
            </a:r>
            <a:r>
              <a:rPr lang="it-IT" sz="2400" dirty="0" err="1"/>
              <a:t>int</a:t>
            </a:r>
            <a:r>
              <a:rPr lang="it-IT" sz="2400" dirty="0"/>
              <a:t> prima di input?</a:t>
            </a:r>
          </a:p>
          <a:p>
            <a:pPr lvl="1"/>
            <a:r>
              <a:rPr lang="it-IT" sz="2000" dirty="0"/>
              <a:t>I numeri inseriti vengono trattati come stringhe</a:t>
            </a:r>
          </a:p>
          <a:p>
            <a:pPr marL="0" indent="0">
              <a:buNone/>
            </a:pPr>
            <a:r>
              <a:rPr lang="it-IT" sz="2000" dirty="0">
                <a:latin typeface="Courier New" panose="02070309020205020404" pitchFamily="49" charset="0"/>
                <a:cs typeface="Courier New" panose="02070309020205020404" pitchFamily="49" charset="0"/>
              </a:rPr>
              <a:t>&gt;&gt;&gt; numero1=input(‘Inserisci un numero:’)</a:t>
            </a:r>
          </a:p>
          <a:p>
            <a:pPr marL="0" indent="0">
              <a:buNone/>
            </a:pPr>
            <a:endParaRPr lang="it-IT" sz="2000" dirty="0">
              <a:latin typeface="Courier New" panose="02070309020205020404" pitchFamily="49" charset="0"/>
              <a:cs typeface="Courier New" panose="02070309020205020404" pitchFamily="49" charset="0"/>
            </a:endParaRPr>
          </a:p>
          <a:p>
            <a:pPr marL="0" indent="0">
              <a:buNone/>
            </a:pPr>
            <a:r>
              <a:rPr lang="it-IT" sz="2000" dirty="0">
                <a:latin typeface="Courier New" panose="02070309020205020404" pitchFamily="49" charset="0"/>
                <a:cs typeface="Courier New" panose="02070309020205020404" pitchFamily="49" charset="0"/>
              </a:rPr>
              <a:t>&gt;&gt;&gt; numero1</a:t>
            </a:r>
          </a:p>
          <a:p>
            <a:pPr marL="0" indent="0">
              <a:buNone/>
            </a:pPr>
            <a:endParaRPr lang="it-IT" sz="2000" dirty="0">
              <a:latin typeface="Courier New" panose="02070309020205020404" pitchFamily="49" charset="0"/>
              <a:cs typeface="Courier New" panose="02070309020205020404" pitchFamily="49" charset="0"/>
            </a:endParaRPr>
          </a:p>
          <a:p>
            <a:pPr marL="0" indent="0">
              <a:buNone/>
            </a:pPr>
            <a:r>
              <a:rPr lang="it-IT" sz="2000" dirty="0">
                <a:latin typeface="Courier New" panose="02070309020205020404" pitchFamily="49" charset="0"/>
                <a:cs typeface="Courier New" panose="02070309020205020404" pitchFamily="49" charset="0"/>
              </a:rPr>
              <a:t>&gt;&gt;&gt; numero2=input(‘Inserisci un altro numero:’)</a:t>
            </a:r>
          </a:p>
          <a:p>
            <a:pPr marL="0" indent="0">
              <a:buNone/>
            </a:pPr>
            <a:endParaRPr lang="it-IT" sz="2000" dirty="0">
              <a:latin typeface="Courier New" panose="02070309020205020404" pitchFamily="49" charset="0"/>
              <a:cs typeface="Courier New" panose="02070309020205020404" pitchFamily="49" charset="0"/>
            </a:endParaRPr>
          </a:p>
          <a:p>
            <a:pPr marL="0" indent="0">
              <a:buNone/>
            </a:pPr>
            <a:r>
              <a:rPr lang="it-IT" sz="2000" dirty="0">
                <a:latin typeface="Courier New" panose="02070309020205020404" pitchFamily="49" charset="0"/>
                <a:cs typeface="Courier New" panose="02070309020205020404" pitchFamily="49" charset="0"/>
              </a:rPr>
              <a:t>&gt;&gt;&gt; numero1+numero2</a:t>
            </a:r>
          </a:p>
          <a:p>
            <a:pPr lvl="1"/>
            <a:endParaRPr lang="it-IT" sz="2000" dirty="0"/>
          </a:p>
        </p:txBody>
      </p:sp>
      <p:sp>
        <p:nvSpPr>
          <p:cNvPr id="5" name="CasellaDiTesto 4">
            <a:extLst>
              <a:ext uri="{FF2B5EF4-FFF2-40B4-BE49-F238E27FC236}">
                <a16:creationId xmlns:a16="http://schemas.microsoft.com/office/drawing/2014/main" id="{87BAB921-D2BC-48DF-B1E9-6949EB9DB4E5}"/>
              </a:ext>
            </a:extLst>
          </p:cNvPr>
          <p:cNvSpPr txBox="1"/>
          <p:nvPr/>
        </p:nvSpPr>
        <p:spPr>
          <a:xfrm>
            <a:off x="1201023" y="2619057"/>
            <a:ext cx="4297959" cy="406265"/>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it-IT" dirty="0">
                <a:latin typeface="Courier New" panose="02070309020205020404" pitchFamily="49" charset="0"/>
                <a:cs typeface="Courier New" panose="02070309020205020404" pitchFamily="49" charset="0"/>
              </a:rPr>
              <a:t>Inserisci un numero: 38 </a:t>
            </a:r>
          </a:p>
        </p:txBody>
      </p:sp>
      <p:sp>
        <p:nvSpPr>
          <p:cNvPr id="7" name="CasellaDiTesto 6">
            <a:extLst>
              <a:ext uri="{FF2B5EF4-FFF2-40B4-BE49-F238E27FC236}">
                <a16:creationId xmlns:a16="http://schemas.microsoft.com/office/drawing/2014/main" id="{BD4C6960-670E-4E08-8899-F5F193E0E01B}"/>
              </a:ext>
            </a:extLst>
          </p:cNvPr>
          <p:cNvSpPr txBox="1"/>
          <p:nvPr/>
        </p:nvSpPr>
        <p:spPr>
          <a:xfrm>
            <a:off x="1201023" y="4308197"/>
            <a:ext cx="4826465"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it-IT" dirty="0">
                <a:latin typeface="Courier New" panose="02070309020205020404" pitchFamily="49" charset="0"/>
                <a:cs typeface="Courier New" panose="02070309020205020404" pitchFamily="49" charset="0"/>
              </a:rPr>
              <a:t>Inserisci un altro numero: -47 </a:t>
            </a:r>
          </a:p>
        </p:txBody>
      </p:sp>
      <p:sp>
        <p:nvSpPr>
          <p:cNvPr id="9" name="CasellaDiTesto 8">
            <a:extLst>
              <a:ext uri="{FF2B5EF4-FFF2-40B4-BE49-F238E27FC236}">
                <a16:creationId xmlns:a16="http://schemas.microsoft.com/office/drawing/2014/main" id="{97EBDA52-F23E-452C-82E1-6AA63FD7BAA9}"/>
              </a:ext>
            </a:extLst>
          </p:cNvPr>
          <p:cNvSpPr txBox="1"/>
          <p:nvPr/>
        </p:nvSpPr>
        <p:spPr>
          <a:xfrm>
            <a:off x="1201023" y="5180700"/>
            <a:ext cx="3292678"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it-IT" dirty="0">
                <a:latin typeface="Courier New" panose="02070309020205020404" pitchFamily="49" charset="0"/>
                <a:cs typeface="Courier New" panose="02070309020205020404" pitchFamily="49" charset="0"/>
              </a:rPr>
              <a:t>'38-47' </a:t>
            </a:r>
          </a:p>
        </p:txBody>
      </p:sp>
      <p:sp>
        <p:nvSpPr>
          <p:cNvPr id="11" name="CasellaDiTesto 10">
            <a:extLst>
              <a:ext uri="{FF2B5EF4-FFF2-40B4-BE49-F238E27FC236}">
                <a16:creationId xmlns:a16="http://schemas.microsoft.com/office/drawing/2014/main" id="{E1DBB4E0-EDA4-495D-800C-5A98486D6031}"/>
              </a:ext>
            </a:extLst>
          </p:cNvPr>
          <p:cNvSpPr txBox="1"/>
          <p:nvPr/>
        </p:nvSpPr>
        <p:spPr>
          <a:xfrm>
            <a:off x="1201023" y="3435694"/>
            <a:ext cx="3292678"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it-IT" dirty="0">
                <a:latin typeface="Courier New" panose="02070309020205020404" pitchFamily="49" charset="0"/>
                <a:cs typeface="Courier New" panose="02070309020205020404" pitchFamily="49" charset="0"/>
              </a:rPr>
              <a:t>'38'</a:t>
            </a:r>
          </a:p>
        </p:txBody>
      </p:sp>
      <p:sp>
        <p:nvSpPr>
          <p:cNvPr id="12" name="Fumetto: rettangolo con angoli arrotondati 11">
            <a:extLst>
              <a:ext uri="{FF2B5EF4-FFF2-40B4-BE49-F238E27FC236}">
                <a16:creationId xmlns:a16="http://schemas.microsoft.com/office/drawing/2014/main" id="{3BBA5E74-A099-42CB-80FB-54971F5C7E40}"/>
              </a:ext>
            </a:extLst>
          </p:cNvPr>
          <p:cNvSpPr/>
          <p:nvPr/>
        </p:nvSpPr>
        <p:spPr>
          <a:xfrm>
            <a:off x="6291743" y="4865457"/>
            <a:ext cx="3775046" cy="1283481"/>
          </a:xfrm>
          <a:prstGeom prst="wedgeRoundRectCallout">
            <a:avLst>
              <a:gd name="adj1" fmla="val -88053"/>
              <a:gd name="adj2" fmla="val -1854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dirty="0"/>
              <a:t>Qui l’operatore + non è la somma tra interi, perché opera su due stringhe, e produce la concatenazione </a:t>
            </a:r>
          </a:p>
        </p:txBody>
      </p:sp>
    </p:spTree>
    <p:extLst>
      <p:ext uri="{BB962C8B-B14F-4D97-AF65-F5344CB8AC3E}">
        <p14:creationId xmlns:p14="http://schemas.microsoft.com/office/powerpoint/2010/main" val="227371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1" grpId="0" animBg="1"/>
      <p:bldP spid="1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C91CEFC-8D3F-4DA4-BB9D-7C23C12D2929}"/>
              </a:ext>
            </a:extLst>
          </p:cNvPr>
          <p:cNvSpPr>
            <a:spLocks noGrp="1"/>
          </p:cNvSpPr>
          <p:nvPr>
            <p:ph type="title"/>
          </p:nvPr>
        </p:nvSpPr>
        <p:spPr/>
        <p:txBody>
          <a:bodyPr/>
          <a:lstStyle/>
          <a:p>
            <a:r>
              <a:rPr lang="it-IT" dirty="0"/>
              <a:t>Esercizio - l’area del triangolo</a:t>
            </a:r>
          </a:p>
        </p:txBody>
      </p:sp>
      <p:sp>
        <p:nvSpPr>
          <p:cNvPr id="4" name="CasellaDiTesto 3">
            <a:extLst>
              <a:ext uri="{FF2B5EF4-FFF2-40B4-BE49-F238E27FC236}">
                <a16:creationId xmlns:a16="http://schemas.microsoft.com/office/drawing/2014/main" id="{1EE1FEC1-3546-47AF-B118-89E1992C28FF}"/>
              </a:ext>
            </a:extLst>
          </p:cNvPr>
          <p:cNvSpPr txBox="1"/>
          <p:nvPr/>
        </p:nvSpPr>
        <p:spPr>
          <a:xfrm>
            <a:off x="838200" y="1625097"/>
            <a:ext cx="10117822" cy="369332"/>
          </a:xfrm>
          <a:prstGeom prst="rect">
            <a:avLst/>
          </a:prstGeom>
          <a:noFill/>
        </p:spPr>
        <p:txBody>
          <a:bodyPr wrap="square">
            <a:spAutoFit/>
          </a:bodyPr>
          <a:lstStyle/>
          <a:p>
            <a:r>
              <a:rPr lang="it-IT" dirty="0"/>
              <a:t>Scrivere un programma che dati in input i valori di base e altezza, calcola l’area del triangolo </a:t>
            </a:r>
          </a:p>
        </p:txBody>
      </p:sp>
      <p:sp>
        <p:nvSpPr>
          <p:cNvPr id="6" name="CasellaDiTesto 5">
            <a:extLst>
              <a:ext uri="{FF2B5EF4-FFF2-40B4-BE49-F238E27FC236}">
                <a16:creationId xmlns:a16="http://schemas.microsoft.com/office/drawing/2014/main" id="{8DAEB65B-E737-4435-8FAA-C4936AD70190}"/>
              </a:ext>
            </a:extLst>
          </p:cNvPr>
          <p:cNvSpPr txBox="1"/>
          <p:nvPr/>
        </p:nvSpPr>
        <p:spPr>
          <a:xfrm>
            <a:off x="872455" y="2571117"/>
            <a:ext cx="1489046" cy="369332"/>
          </a:xfrm>
          <a:prstGeom prst="rect">
            <a:avLst/>
          </a:prstGeom>
          <a:noFill/>
        </p:spPr>
        <p:txBody>
          <a:bodyPr wrap="square" rtlCol="0">
            <a:spAutoFit/>
          </a:bodyPr>
          <a:lstStyle/>
          <a:p>
            <a:r>
              <a:rPr lang="it-IT" dirty="0"/>
              <a:t>File area.py</a:t>
            </a:r>
          </a:p>
        </p:txBody>
      </p:sp>
      <p:sp>
        <p:nvSpPr>
          <p:cNvPr id="8" name="CasellaDiTesto 7">
            <a:extLst>
              <a:ext uri="{FF2B5EF4-FFF2-40B4-BE49-F238E27FC236}">
                <a16:creationId xmlns:a16="http://schemas.microsoft.com/office/drawing/2014/main" id="{6B17D9E9-4A97-4261-BC10-CD0BB3F3F35B}"/>
              </a:ext>
            </a:extLst>
          </p:cNvPr>
          <p:cNvSpPr txBox="1"/>
          <p:nvPr/>
        </p:nvSpPr>
        <p:spPr>
          <a:xfrm>
            <a:off x="2361501" y="2392167"/>
            <a:ext cx="6212048" cy="286232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marL="0" indent="0">
              <a:lnSpc>
                <a:spcPct val="100000"/>
              </a:lnSpc>
              <a:spcBef>
                <a:spcPts val="0"/>
              </a:spcBef>
              <a:buNone/>
            </a:pPr>
            <a:r>
              <a:rPr lang="it-IT" sz="1800" dirty="0">
                <a:latin typeface="Courier New" panose="02070309020205020404" pitchFamily="49" charset="0"/>
                <a:cs typeface="Courier New" panose="02070309020205020404" pitchFamily="49" charset="0"/>
              </a:rPr>
              <a:t>"""</a:t>
            </a:r>
          </a:p>
          <a:p>
            <a:pPr marL="0" indent="0">
              <a:lnSpc>
                <a:spcPct val="100000"/>
              </a:lnSpc>
              <a:spcBef>
                <a:spcPts val="0"/>
              </a:spcBef>
              <a:buNone/>
            </a:pPr>
            <a:r>
              <a:rPr lang="it-IT" sz="1800" dirty="0">
                <a:latin typeface="Courier New" panose="02070309020205020404" pitchFamily="49" charset="0"/>
                <a:cs typeface="Courier New" panose="02070309020205020404" pitchFamily="49" charset="0"/>
              </a:rPr>
              <a:t>questo programma calcola l'area di un triangolo con base e altezza presi da input</a:t>
            </a:r>
          </a:p>
          <a:p>
            <a:pPr marL="0" indent="0">
              <a:lnSpc>
                <a:spcPct val="100000"/>
              </a:lnSpc>
              <a:spcBef>
                <a:spcPts val="0"/>
              </a:spcBef>
              <a:buNone/>
            </a:pPr>
            <a:r>
              <a:rPr lang="it-IT" sz="1800" dirty="0">
                <a:latin typeface="Courier New" panose="02070309020205020404" pitchFamily="49" charset="0"/>
                <a:cs typeface="Courier New" panose="02070309020205020404" pitchFamily="49" charset="0"/>
              </a:rPr>
              <a:t>"""</a:t>
            </a:r>
          </a:p>
          <a:p>
            <a:pPr marL="0" indent="0">
              <a:lnSpc>
                <a:spcPct val="100000"/>
              </a:lnSpc>
              <a:spcBef>
                <a:spcPts val="0"/>
              </a:spcBef>
              <a:buNone/>
            </a:pPr>
            <a:endParaRPr lang="it-IT" sz="1800" dirty="0">
              <a:latin typeface="Courier New" panose="02070309020205020404" pitchFamily="49" charset="0"/>
              <a:cs typeface="Courier New" panose="02070309020205020404" pitchFamily="49" charset="0"/>
            </a:endParaRPr>
          </a:p>
          <a:p>
            <a:r>
              <a:rPr lang="it-IT" sz="1800" dirty="0">
                <a:latin typeface="Courier New" panose="02070309020205020404" pitchFamily="49" charset="0"/>
                <a:cs typeface="Courier New" panose="02070309020205020404" pitchFamily="49" charset="0"/>
              </a:rPr>
              <a:t>base=</a:t>
            </a:r>
            <a:r>
              <a:rPr lang="it-IT" sz="1800" dirty="0" err="1">
                <a:latin typeface="Courier New" panose="02070309020205020404" pitchFamily="49" charset="0"/>
                <a:cs typeface="Courier New" panose="02070309020205020404" pitchFamily="49" charset="0"/>
              </a:rPr>
              <a:t>int</a:t>
            </a:r>
            <a:r>
              <a:rPr lang="it-IT" sz="1800" dirty="0">
                <a:latin typeface="Courier New" panose="02070309020205020404" pitchFamily="49" charset="0"/>
                <a:cs typeface="Courier New" panose="02070309020205020404" pitchFamily="49" charset="0"/>
              </a:rPr>
              <a:t>(</a:t>
            </a:r>
            <a:r>
              <a:rPr lang="it-IT" dirty="0">
                <a:latin typeface="Courier New" panose="02070309020205020404" pitchFamily="49" charset="0"/>
                <a:cs typeface="Courier New" panose="02070309020205020404" pitchFamily="49" charset="0"/>
              </a:rPr>
              <a:t>input('Inserisci </a:t>
            </a:r>
            <a:r>
              <a:rPr lang="it-IT" sz="1800" dirty="0">
                <a:latin typeface="Courier New" panose="02070309020205020404" pitchFamily="49" charset="0"/>
                <a:cs typeface="Courier New" panose="02070309020205020404" pitchFamily="49" charset="0"/>
              </a:rPr>
              <a:t>la base: '))</a:t>
            </a:r>
          </a:p>
          <a:p>
            <a:pPr marL="0" indent="0">
              <a:lnSpc>
                <a:spcPct val="100000"/>
              </a:lnSpc>
              <a:spcBef>
                <a:spcPts val="0"/>
              </a:spcBef>
              <a:buNone/>
            </a:pPr>
            <a:r>
              <a:rPr lang="it-IT" sz="1800" dirty="0">
                <a:latin typeface="Courier New" panose="02070309020205020404" pitchFamily="49" charset="0"/>
                <a:cs typeface="Courier New" panose="02070309020205020404" pitchFamily="49" charset="0"/>
              </a:rPr>
              <a:t>altezza=</a:t>
            </a:r>
            <a:r>
              <a:rPr lang="it-IT" sz="1800" dirty="0" err="1">
                <a:latin typeface="Courier New" panose="02070309020205020404" pitchFamily="49" charset="0"/>
                <a:cs typeface="Courier New" panose="02070309020205020404" pitchFamily="49" charset="0"/>
              </a:rPr>
              <a:t>int</a:t>
            </a:r>
            <a:r>
              <a:rPr lang="it-IT" sz="1800" dirty="0">
                <a:latin typeface="Courier New" panose="02070309020205020404" pitchFamily="49" charset="0"/>
                <a:cs typeface="Courier New" panose="02070309020205020404" pitchFamily="49" charset="0"/>
              </a:rPr>
              <a:t>(input("Inserisci l'altezza: "))</a:t>
            </a:r>
          </a:p>
          <a:p>
            <a:pPr marL="0" indent="0">
              <a:lnSpc>
                <a:spcPct val="100000"/>
              </a:lnSpc>
              <a:spcBef>
                <a:spcPts val="0"/>
              </a:spcBef>
              <a:buNone/>
            </a:pPr>
            <a:r>
              <a:rPr lang="it-IT" sz="1800" dirty="0">
                <a:latin typeface="Courier New" panose="02070309020205020404" pitchFamily="49" charset="0"/>
                <a:cs typeface="Courier New" panose="02070309020205020404" pitchFamily="49" charset="0"/>
              </a:rPr>
              <a:t># calcolo e stampo l’area</a:t>
            </a:r>
          </a:p>
          <a:p>
            <a:pPr marL="0" indent="0">
              <a:lnSpc>
                <a:spcPct val="100000"/>
              </a:lnSpc>
              <a:spcBef>
                <a:spcPts val="0"/>
              </a:spcBef>
              <a:buNone/>
            </a:pPr>
            <a:r>
              <a:rPr lang="it-IT" sz="1800" dirty="0" err="1">
                <a:latin typeface="Courier New" panose="02070309020205020404" pitchFamily="49" charset="0"/>
                <a:cs typeface="Courier New" panose="02070309020205020404" pitchFamily="49" charset="0"/>
              </a:rPr>
              <a:t>print</a:t>
            </a:r>
            <a:r>
              <a:rPr lang="it-IT" sz="1800" dirty="0">
                <a:latin typeface="Courier New" panose="02070309020205020404" pitchFamily="49" charset="0"/>
                <a:cs typeface="Courier New" panose="02070309020205020404" pitchFamily="49" charset="0"/>
              </a:rPr>
              <a:t>("L'area </a:t>
            </a:r>
            <a:r>
              <a:rPr lang="it-IT" sz="1800" dirty="0" err="1">
                <a:latin typeface="Courier New" panose="02070309020205020404" pitchFamily="49" charset="0"/>
                <a:cs typeface="Courier New" panose="02070309020205020404" pitchFamily="49" charset="0"/>
              </a:rPr>
              <a:t>è",base</a:t>
            </a:r>
            <a:r>
              <a:rPr lang="it-IT" sz="1800" dirty="0">
                <a:latin typeface="Courier New" panose="02070309020205020404" pitchFamily="49" charset="0"/>
                <a:cs typeface="Courier New" panose="02070309020205020404" pitchFamily="49" charset="0"/>
              </a:rPr>
              <a:t>*altezza/2)</a:t>
            </a:r>
          </a:p>
          <a:p>
            <a:endParaRPr lang="it-IT" dirty="0"/>
          </a:p>
        </p:txBody>
      </p:sp>
      <p:sp>
        <p:nvSpPr>
          <p:cNvPr id="9" name="CasellaDiTesto 8">
            <a:extLst>
              <a:ext uri="{FF2B5EF4-FFF2-40B4-BE49-F238E27FC236}">
                <a16:creationId xmlns:a16="http://schemas.microsoft.com/office/drawing/2014/main" id="{08EFF53C-6E87-4FBB-9166-B2442D4AC7E1}"/>
              </a:ext>
            </a:extLst>
          </p:cNvPr>
          <p:cNvSpPr txBox="1"/>
          <p:nvPr/>
        </p:nvSpPr>
        <p:spPr>
          <a:xfrm>
            <a:off x="7450823" y="4692198"/>
            <a:ext cx="3324836" cy="92333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it-IT" dirty="0">
                <a:latin typeface="Courier New" panose="02070309020205020404" pitchFamily="49" charset="0"/>
                <a:cs typeface="Courier New" panose="02070309020205020404" pitchFamily="49" charset="0"/>
              </a:rPr>
              <a:t>Inserisci la base: 7</a:t>
            </a:r>
          </a:p>
          <a:p>
            <a:r>
              <a:rPr lang="it-IT" dirty="0">
                <a:latin typeface="Courier New" panose="02070309020205020404" pitchFamily="49" charset="0"/>
                <a:cs typeface="Courier New" panose="02070309020205020404" pitchFamily="49" charset="0"/>
              </a:rPr>
              <a:t>Inserisci l'altezza: 5</a:t>
            </a:r>
          </a:p>
          <a:p>
            <a:r>
              <a:rPr lang="it-IT" dirty="0">
                <a:latin typeface="Courier New" panose="02070309020205020404" pitchFamily="49" charset="0"/>
                <a:cs typeface="Courier New" panose="02070309020205020404" pitchFamily="49" charset="0"/>
              </a:rPr>
              <a:t>L'area è 17.5</a:t>
            </a:r>
          </a:p>
        </p:txBody>
      </p:sp>
      <p:sp>
        <p:nvSpPr>
          <p:cNvPr id="11" name="Fumetto: rettangolo con angoli arrotondati 10">
            <a:extLst>
              <a:ext uri="{FF2B5EF4-FFF2-40B4-BE49-F238E27FC236}">
                <a16:creationId xmlns:a16="http://schemas.microsoft.com/office/drawing/2014/main" id="{2A735418-D08A-4596-962F-3BF6FD9F8C9E}"/>
              </a:ext>
            </a:extLst>
          </p:cNvPr>
          <p:cNvSpPr/>
          <p:nvPr/>
        </p:nvSpPr>
        <p:spPr>
          <a:xfrm>
            <a:off x="8531604" y="2237596"/>
            <a:ext cx="2214694" cy="1426128"/>
          </a:xfrm>
          <a:prstGeom prst="wedgeRoundRectCallout">
            <a:avLst>
              <a:gd name="adj1" fmla="val -68175"/>
              <a:gd name="adj2" fmla="val 7459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dirty="0"/>
              <a:t>Notate l’uso di </a:t>
            </a:r>
            <a:r>
              <a:rPr lang="it-IT" dirty="0">
                <a:latin typeface="Courier New" panose="02070309020205020404" pitchFamily="49" charset="0"/>
                <a:cs typeface="Courier New" panose="02070309020205020404" pitchFamily="49" charset="0"/>
              </a:rPr>
              <a:t>'</a:t>
            </a:r>
            <a:r>
              <a:rPr lang="it-IT" dirty="0"/>
              <a:t> oppure di </a:t>
            </a:r>
            <a:r>
              <a:rPr lang="it-IT" sz="1800" dirty="0">
                <a:latin typeface="Courier New" panose="02070309020205020404" pitchFamily="49" charset="0"/>
                <a:cs typeface="Courier New" panose="02070309020205020404" pitchFamily="49" charset="0"/>
              </a:rPr>
              <a:t>" </a:t>
            </a:r>
            <a:r>
              <a:rPr lang="it-IT" dirty="0"/>
              <a:t>per racchiudere le stringhe</a:t>
            </a:r>
            <a:r>
              <a:rPr lang="it-IT" sz="1800" dirty="0">
                <a:latin typeface="Courier New" panose="02070309020205020404" pitchFamily="49" charset="0"/>
                <a:cs typeface="Courier New" panose="02070309020205020404" pitchFamily="49" charset="0"/>
              </a:rPr>
              <a:t> </a:t>
            </a:r>
            <a:r>
              <a:rPr lang="it-IT" dirty="0"/>
              <a:t> </a:t>
            </a:r>
          </a:p>
        </p:txBody>
      </p:sp>
    </p:spTree>
    <p:extLst>
      <p:ext uri="{BB962C8B-B14F-4D97-AF65-F5344CB8AC3E}">
        <p14:creationId xmlns:p14="http://schemas.microsoft.com/office/powerpoint/2010/main" val="4145440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9" grpId="0" animBg="1"/>
      <p:bldP spid="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A861618-6FCA-410B-9845-56F616481A81}"/>
              </a:ext>
            </a:extLst>
          </p:cNvPr>
          <p:cNvSpPr>
            <a:spLocks noGrp="1"/>
          </p:cNvSpPr>
          <p:nvPr>
            <p:ph type="title"/>
          </p:nvPr>
        </p:nvSpPr>
        <p:spPr/>
        <p:txBody>
          <a:bodyPr/>
          <a:lstStyle/>
          <a:p>
            <a:r>
              <a:rPr lang="it-IT" dirty="0"/>
              <a:t>Altro sulle stringhe</a:t>
            </a:r>
          </a:p>
        </p:txBody>
      </p:sp>
      <p:sp>
        <p:nvSpPr>
          <p:cNvPr id="3" name="Segnaposto contenuto 2">
            <a:extLst>
              <a:ext uri="{FF2B5EF4-FFF2-40B4-BE49-F238E27FC236}">
                <a16:creationId xmlns:a16="http://schemas.microsoft.com/office/drawing/2014/main" id="{9C8A70AD-9C2C-40C5-921C-E6DA09AB5138}"/>
              </a:ext>
            </a:extLst>
          </p:cNvPr>
          <p:cNvSpPr>
            <a:spLocks noGrp="1"/>
          </p:cNvSpPr>
          <p:nvPr>
            <p:ph idx="1"/>
          </p:nvPr>
        </p:nvSpPr>
        <p:spPr>
          <a:xfrm>
            <a:off x="838200" y="1451295"/>
            <a:ext cx="10515600" cy="4991450"/>
          </a:xfrm>
        </p:spPr>
        <p:txBody>
          <a:bodyPr>
            <a:normAutofit/>
          </a:bodyPr>
          <a:lstStyle/>
          <a:p>
            <a:r>
              <a:rPr lang="it-IT" sz="2400" dirty="0"/>
              <a:t>Sequenze di </a:t>
            </a:r>
            <a:r>
              <a:rPr lang="it-IT" sz="2400" dirty="0" err="1"/>
              <a:t>escape</a:t>
            </a:r>
            <a:endParaRPr lang="it-IT" sz="2400" dirty="0"/>
          </a:p>
          <a:p>
            <a:pPr lvl="1"/>
            <a:r>
              <a:rPr lang="it-IT" sz="2000" dirty="0"/>
              <a:t>Usate per esprimere caratteri speciali</a:t>
            </a:r>
          </a:p>
          <a:p>
            <a:pPr lvl="1"/>
            <a:r>
              <a:rPr lang="it-IT" sz="2000" dirty="0"/>
              <a:t>Esempi \n (carattere di a capo), \t tabulazione, \’ virgoletta semplice etc.</a:t>
            </a:r>
          </a:p>
          <a:p>
            <a:pPr marL="457200" lvl="1" indent="0">
              <a:buNone/>
            </a:pPr>
            <a:r>
              <a:rPr lang="it-IT" sz="2000" dirty="0">
                <a:latin typeface="Courier New" panose="02070309020205020404" pitchFamily="49" charset="0"/>
                <a:cs typeface="Courier New" panose="02070309020205020404" pitchFamily="49" charset="0"/>
              </a:rPr>
              <a:t>&gt;&gt;&gt; stringa='le foglie </a:t>
            </a:r>
            <a:r>
              <a:rPr lang="it-IT" sz="2000" dirty="0" err="1">
                <a:latin typeface="Courier New" panose="02070309020205020404" pitchFamily="49" charset="0"/>
                <a:cs typeface="Courier New" panose="02070309020205020404" pitchFamily="49" charset="0"/>
              </a:rPr>
              <a:t>dell</a:t>
            </a:r>
            <a:r>
              <a:rPr lang="it-IT" sz="2000" dirty="0">
                <a:latin typeface="Courier New" panose="02070309020205020404" pitchFamily="49" charset="0"/>
                <a:cs typeface="Courier New" panose="02070309020205020404" pitchFamily="49" charset="0"/>
              </a:rPr>
              <a:t>\'albero'</a:t>
            </a:r>
          </a:p>
          <a:p>
            <a:pPr marL="457200" lvl="1" indent="0">
              <a:buNone/>
            </a:pPr>
            <a:r>
              <a:rPr lang="it-IT" sz="2000" dirty="0">
                <a:latin typeface="Courier New" panose="02070309020205020404" pitchFamily="49" charset="0"/>
                <a:cs typeface="Courier New" panose="02070309020205020404" pitchFamily="49" charset="0"/>
              </a:rPr>
              <a:t>&gt;&gt;&gt; stringa</a:t>
            </a:r>
          </a:p>
          <a:p>
            <a:pPr marL="457200" lvl="1" indent="0">
              <a:buNone/>
            </a:pPr>
            <a:endParaRPr lang="it-IT" sz="2000" dirty="0">
              <a:latin typeface="Courier New" panose="02070309020205020404" pitchFamily="49" charset="0"/>
              <a:cs typeface="Courier New" panose="02070309020205020404" pitchFamily="49" charset="0"/>
            </a:endParaRPr>
          </a:p>
          <a:p>
            <a:r>
              <a:rPr lang="it-IT" sz="2400" dirty="0"/>
              <a:t>Concatenamento di stringhe</a:t>
            </a:r>
          </a:p>
          <a:p>
            <a:pPr lvl="1"/>
            <a:r>
              <a:rPr lang="it-IT" sz="2000" dirty="0"/>
              <a:t>Operatore +</a:t>
            </a:r>
          </a:p>
          <a:p>
            <a:pPr marL="457200" lvl="1" indent="0">
              <a:buNone/>
            </a:pPr>
            <a:r>
              <a:rPr lang="it-IT" sz="2000" dirty="0">
                <a:latin typeface="Courier New" panose="02070309020205020404" pitchFamily="49" charset="0"/>
                <a:cs typeface="Courier New" panose="02070309020205020404" pitchFamily="49" charset="0"/>
              </a:rPr>
              <a:t>&gt;&gt;&gt; "ciao " + "mondo!"</a:t>
            </a:r>
          </a:p>
          <a:p>
            <a:pPr marL="457200" lvl="1" indent="0">
              <a:buNone/>
            </a:pPr>
            <a:endParaRPr lang="it-IT" sz="2000" dirty="0">
              <a:latin typeface="Courier New" panose="02070309020205020404" pitchFamily="49" charset="0"/>
              <a:cs typeface="Courier New" panose="02070309020205020404" pitchFamily="49" charset="0"/>
            </a:endParaRPr>
          </a:p>
          <a:p>
            <a:pPr lvl="1"/>
            <a:r>
              <a:rPr lang="it-IT" sz="2000" dirty="0"/>
              <a:t>Operatore * concatena ripetizioni di una stringa</a:t>
            </a:r>
          </a:p>
          <a:p>
            <a:pPr marL="457200" lvl="1" indent="0">
              <a:buNone/>
            </a:pPr>
            <a:r>
              <a:rPr lang="it-IT" sz="2000" dirty="0">
                <a:latin typeface="Courier New" panose="02070309020205020404" pitchFamily="49" charset="0"/>
                <a:cs typeface="Courier New" panose="02070309020205020404" pitchFamily="49" charset="0"/>
              </a:rPr>
              <a:t>&gt;&gt;&gt; 2*'ciao'</a:t>
            </a:r>
          </a:p>
          <a:p>
            <a:endParaRPr lang="it-IT" sz="2400" dirty="0">
              <a:latin typeface="Courier New" panose="02070309020205020404" pitchFamily="49" charset="0"/>
              <a:cs typeface="Courier New" panose="02070309020205020404" pitchFamily="49" charset="0"/>
            </a:endParaRPr>
          </a:p>
          <a:p>
            <a:pPr lvl="1"/>
            <a:endParaRPr lang="it-IT" dirty="0"/>
          </a:p>
        </p:txBody>
      </p:sp>
      <p:sp>
        <p:nvSpPr>
          <p:cNvPr id="5" name="CasellaDiTesto 4">
            <a:extLst>
              <a:ext uri="{FF2B5EF4-FFF2-40B4-BE49-F238E27FC236}">
                <a16:creationId xmlns:a16="http://schemas.microsoft.com/office/drawing/2014/main" id="{C4303771-63DB-46CA-9841-73929D4A72F0}"/>
              </a:ext>
            </a:extLst>
          </p:cNvPr>
          <p:cNvSpPr txBox="1"/>
          <p:nvPr/>
        </p:nvSpPr>
        <p:spPr>
          <a:xfrm>
            <a:off x="1301691" y="3267051"/>
            <a:ext cx="4794309"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it-IT" sz="1800" dirty="0">
                <a:latin typeface="Courier New" panose="02070309020205020404" pitchFamily="49" charset="0"/>
                <a:cs typeface="Courier New" panose="02070309020205020404" pitchFamily="49" charset="0"/>
              </a:rPr>
              <a:t>"le foglie dell'albero"</a:t>
            </a:r>
            <a:r>
              <a:rPr lang="it-IT" dirty="0">
                <a:latin typeface="Courier New" panose="02070309020205020404" pitchFamily="49" charset="0"/>
                <a:cs typeface="Courier New" panose="02070309020205020404" pitchFamily="49" charset="0"/>
              </a:rPr>
              <a:t> </a:t>
            </a:r>
          </a:p>
        </p:txBody>
      </p:sp>
      <p:sp>
        <p:nvSpPr>
          <p:cNvPr id="7" name="CasellaDiTesto 6">
            <a:extLst>
              <a:ext uri="{FF2B5EF4-FFF2-40B4-BE49-F238E27FC236}">
                <a16:creationId xmlns:a16="http://schemas.microsoft.com/office/drawing/2014/main" id="{BE1C8D60-1F31-43BB-9FB6-D65001D196FA}"/>
              </a:ext>
            </a:extLst>
          </p:cNvPr>
          <p:cNvSpPr txBox="1"/>
          <p:nvPr/>
        </p:nvSpPr>
        <p:spPr>
          <a:xfrm>
            <a:off x="1301691" y="4707161"/>
            <a:ext cx="4794309"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it-IT" dirty="0">
                <a:latin typeface="Courier New" panose="02070309020205020404" pitchFamily="49" charset="0"/>
                <a:cs typeface="Courier New" panose="02070309020205020404" pitchFamily="49" charset="0"/>
              </a:rPr>
              <a:t>'ciao </a:t>
            </a:r>
            <a:r>
              <a:rPr lang="it-IT" dirty="0" err="1">
                <a:latin typeface="Courier New" panose="02070309020205020404" pitchFamily="49" charset="0"/>
                <a:cs typeface="Courier New" panose="02070309020205020404" pitchFamily="49" charset="0"/>
              </a:rPr>
              <a:t>mondo'</a:t>
            </a:r>
            <a:r>
              <a:rPr lang="it-IT" dirty="0">
                <a:latin typeface="Courier New" panose="02070309020205020404" pitchFamily="49" charset="0"/>
                <a:cs typeface="Courier New" panose="02070309020205020404" pitchFamily="49" charset="0"/>
              </a:rPr>
              <a:t> </a:t>
            </a:r>
          </a:p>
        </p:txBody>
      </p:sp>
      <p:sp>
        <p:nvSpPr>
          <p:cNvPr id="9" name="CasellaDiTesto 8">
            <a:extLst>
              <a:ext uri="{FF2B5EF4-FFF2-40B4-BE49-F238E27FC236}">
                <a16:creationId xmlns:a16="http://schemas.microsoft.com/office/drawing/2014/main" id="{6F634B56-8807-4858-A4A6-5552A8ECF922}"/>
              </a:ext>
            </a:extLst>
          </p:cNvPr>
          <p:cNvSpPr txBox="1"/>
          <p:nvPr/>
        </p:nvSpPr>
        <p:spPr>
          <a:xfrm>
            <a:off x="1301691" y="5708502"/>
            <a:ext cx="4794309"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it-IT" sz="1800" dirty="0">
                <a:latin typeface="Courier New" panose="02070309020205020404" pitchFamily="49" charset="0"/>
                <a:cs typeface="Courier New" panose="02070309020205020404" pitchFamily="49" charset="0"/>
              </a:rPr>
              <a:t>'</a:t>
            </a:r>
            <a:r>
              <a:rPr lang="it-IT" sz="1800" dirty="0" err="1">
                <a:latin typeface="Courier New" panose="02070309020205020404" pitchFamily="49" charset="0"/>
                <a:cs typeface="Courier New" panose="02070309020205020404" pitchFamily="49" charset="0"/>
              </a:rPr>
              <a:t>ciaociao</a:t>
            </a:r>
            <a:r>
              <a:rPr lang="it-IT" sz="1800" dirty="0">
                <a:latin typeface="Courier New" panose="02070309020205020404" pitchFamily="49" charset="0"/>
                <a:cs typeface="Courier New" panose="02070309020205020404" pitchFamily="49" charset="0"/>
              </a:rPr>
              <a:t>'</a:t>
            </a:r>
            <a:r>
              <a:rPr lang="it-IT"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4139175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C15F1A4-D312-4E57-8E3A-277B5C9BC9E4}"/>
              </a:ext>
            </a:extLst>
          </p:cNvPr>
          <p:cNvSpPr>
            <a:spLocks noGrp="1"/>
          </p:cNvSpPr>
          <p:nvPr>
            <p:ph type="title"/>
          </p:nvPr>
        </p:nvSpPr>
        <p:spPr/>
        <p:txBody>
          <a:bodyPr/>
          <a:lstStyle/>
          <a:p>
            <a:r>
              <a:rPr lang="it-IT" dirty="0"/>
              <a:t>I caratteri nelle stringhe</a:t>
            </a:r>
          </a:p>
        </p:txBody>
      </p:sp>
      <p:sp>
        <p:nvSpPr>
          <p:cNvPr id="3" name="Segnaposto contenuto 2">
            <a:extLst>
              <a:ext uri="{FF2B5EF4-FFF2-40B4-BE49-F238E27FC236}">
                <a16:creationId xmlns:a16="http://schemas.microsoft.com/office/drawing/2014/main" id="{23FB43E7-C90C-428F-9730-A0565C78015E}"/>
              </a:ext>
            </a:extLst>
          </p:cNvPr>
          <p:cNvSpPr>
            <a:spLocks noGrp="1"/>
          </p:cNvSpPr>
          <p:nvPr>
            <p:ph idx="1"/>
          </p:nvPr>
        </p:nvSpPr>
        <p:spPr>
          <a:xfrm>
            <a:off x="838200" y="1469098"/>
            <a:ext cx="10515600" cy="4864589"/>
          </a:xfrm>
        </p:spPr>
        <p:txBody>
          <a:bodyPr>
            <a:normAutofit/>
          </a:bodyPr>
          <a:lstStyle/>
          <a:p>
            <a:r>
              <a:rPr lang="it-IT" sz="2400" dirty="0"/>
              <a:t>Una stringa è una sequenza di caratteri UNICODE</a:t>
            </a:r>
          </a:p>
          <a:p>
            <a:r>
              <a:rPr lang="it-IT" sz="2400" dirty="0"/>
              <a:t>Si può accedere ad ogni carattere tramite il suo indice</a:t>
            </a:r>
          </a:p>
          <a:p>
            <a:pPr lvl="1"/>
            <a:r>
              <a:rPr lang="it-IT" sz="2000" dirty="0">
                <a:cs typeface="Courier New" panose="02070309020205020404" pitchFamily="49" charset="0"/>
              </a:rPr>
              <a:t>Nella stringa</a:t>
            </a:r>
            <a:r>
              <a:rPr lang="it-IT" sz="2000" dirty="0">
                <a:latin typeface="Courier New" panose="02070309020205020404" pitchFamily="49" charset="0"/>
                <a:cs typeface="Courier New" panose="02070309020205020404" pitchFamily="49" charset="0"/>
              </a:rPr>
              <a:t> '</a:t>
            </a:r>
            <a:r>
              <a:rPr lang="it-IT" sz="2000" dirty="0" err="1">
                <a:latin typeface="Courier New" panose="02070309020205020404" pitchFamily="49" charset="0"/>
                <a:cs typeface="Courier New" panose="02070309020205020404" pitchFamily="49" charset="0"/>
              </a:rPr>
              <a:t>simona</a:t>
            </a:r>
            <a:r>
              <a:rPr lang="it-IT" sz="2000" dirty="0">
                <a:latin typeface="Courier New" panose="02070309020205020404" pitchFamily="49" charset="0"/>
                <a:cs typeface="Courier New" panose="02070309020205020404" pitchFamily="49" charset="0"/>
              </a:rPr>
              <a:t>'</a:t>
            </a:r>
            <a:r>
              <a:rPr lang="it-IT" sz="2000" dirty="0"/>
              <a:t> </a:t>
            </a:r>
            <a:r>
              <a:rPr lang="it-IT" sz="2000" dirty="0">
                <a:latin typeface="Courier New" panose="02070309020205020404" pitchFamily="49" charset="0"/>
                <a:cs typeface="Courier New" panose="02070309020205020404" pitchFamily="49" charset="0"/>
              </a:rPr>
              <a:t>s</a:t>
            </a:r>
            <a:r>
              <a:rPr lang="it-IT" sz="2000" dirty="0"/>
              <a:t> è il carattere di indice 0, </a:t>
            </a:r>
            <a:r>
              <a:rPr lang="it-IT" sz="2000" dirty="0">
                <a:latin typeface="Courier New" panose="02070309020205020404" pitchFamily="49" charset="0"/>
                <a:cs typeface="Courier New" panose="02070309020205020404" pitchFamily="49" charset="0"/>
              </a:rPr>
              <a:t>i</a:t>
            </a:r>
            <a:r>
              <a:rPr lang="it-IT" sz="2000" dirty="0"/>
              <a:t> di indice 1, e così via fino ad </a:t>
            </a:r>
            <a:r>
              <a:rPr lang="it-IT" sz="2000" dirty="0">
                <a:latin typeface="Courier New" panose="02070309020205020404" pitchFamily="49" charset="0"/>
                <a:cs typeface="Courier New" panose="02070309020205020404" pitchFamily="49" charset="0"/>
              </a:rPr>
              <a:t>a</a:t>
            </a:r>
            <a:r>
              <a:rPr lang="it-IT" sz="2000" dirty="0"/>
              <a:t> di indice 5</a:t>
            </a:r>
          </a:p>
          <a:p>
            <a:pPr marL="457200" lvl="1" indent="0">
              <a:buNone/>
            </a:pPr>
            <a:r>
              <a:rPr lang="it-IT" sz="2000" dirty="0">
                <a:latin typeface="Courier New" panose="02070309020205020404" pitchFamily="49" charset="0"/>
                <a:cs typeface="Courier New" panose="02070309020205020404" pitchFamily="49" charset="0"/>
              </a:rPr>
              <a:t>&gt;&gt;&gt; nome='</a:t>
            </a:r>
            <a:r>
              <a:rPr lang="it-IT" sz="2000" dirty="0" err="1">
                <a:latin typeface="Courier New" panose="02070309020205020404" pitchFamily="49" charset="0"/>
                <a:cs typeface="Courier New" panose="02070309020205020404" pitchFamily="49" charset="0"/>
              </a:rPr>
              <a:t>simona</a:t>
            </a:r>
            <a:r>
              <a:rPr lang="it-IT" sz="2000" dirty="0">
                <a:latin typeface="Courier New" panose="02070309020205020404" pitchFamily="49" charset="0"/>
                <a:cs typeface="Courier New" panose="02070309020205020404" pitchFamily="49" charset="0"/>
              </a:rPr>
              <a:t>'</a:t>
            </a:r>
          </a:p>
          <a:p>
            <a:pPr marL="457200" lvl="1" indent="0">
              <a:buNone/>
            </a:pPr>
            <a:r>
              <a:rPr lang="it-IT" sz="2000" dirty="0">
                <a:latin typeface="Courier New" panose="02070309020205020404" pitchFamily="49" charset="0"/>
                <a:cs typeface="Courier New" panose="02070309020205020404" pitchFamily="49" charset="0"/>
              </a:rPr>
              <a:t>&gt;&gt;&gt; nome[3]</a:t>
            </a:r>
          </a:p>
          <a:p>
            <a:pPr marL="457200" lvl="1" indent="0">
              <a:buNone/>
            </a:pPr>
            <a:endParaRPr lang="it-IT" sz="2000" dirty="0">
              <a:latin typeface="Courier New" panose="02070309020205020404" pitchFamily="49" charset="0"/>
              <a:cs typeface="Courier New" panose="02070309020205020404" pitchFamily="49" charset="0"/>
            </a:endParaRPr>
          </a:p>
          <a:p>
            <a:r>
              <a:rPr lang="it-IT" sz="2400" dirty="0"/>
              <a:t>Si può usare la funzione </a:t>
            </a:r>
            <a:r>
              <a:rPr lang="it-IT" sz="2400" dirty="0" err="1">
                <a:latin typeface="Courier New" panose="02070309020205020404" pitchFamily="49" charset="0"/>
                <a:cs typeface="Courier New" panose="02070309020205020404" pitchFamily="49" charset="0"/>
              </a:rPr>
              <a:t>len</a:t>
            </a:r>
            <a:r>
              <a:rPr lang="it-IT" sz="2400" dirty="0"/>
              <a:t> per determinare la lunghezza di una stringa</a:t>
            </a:r>
          </a:p>
          <a:p>
            <a:pPr marL="457200" lvl="1" indent="0">
              <a:buNone/>
            </a:pPr>
            <a:r>
              <a:rPr lang="it-IT" sz="2000" dirty="0">
                <a:latin typeface="Courier New" panose="02070309020205020404" pitchFamily="49" charset="0"/>
                <a:cs typeface="Courier New" panose="02070309020205020404" pitchFamily="49" charset="0"/>
              </a:rPr>
              <a:t>&gt;&gt;&gt; frase = input('Introduci una frase:')</a:t>
            </a:r>
          </a:p>
          <a:p>
            <a:pPr marL="457200" lvl="1" indent="0">
              <a:buNone/>
            </a:pPr>
            <a:endParaRPr lang="it-IT" sz="2000" dirty="0">
              <a:latin typeface="Courier New" panose="02070309020205020404" pitchFamily="49" charset="0"/>
              <a:cs typeface="Courier New" panose="02070309020205020404" pitchFamily="49" charset="0"/>
            </a:endParaRPr>
          </a:p>
          <a:p>
            <a:pPr marL="457200" lvl="1" indent="0">
              <a:buNone/>
            </a:pPr>
            <a:r>
              <a:rPr lang="it-IT" sz="2000" dirty="0">
                <a:latin typeface="Courier New" panose="02070309020205020404" pitchFamily="49" charset="0"/>
                <a:cs typeface="Courier New" panose="02070309020205020404" pitchFamily="49" charset="0"/>
              </a:rPr>
              <a:t>&gt;&gt;&gt; lunghezza = </a:t>
            </a:r>
            <a:r>
              <a:rPr lang="it-IT" sz="2000" dirty="0" err="1">
                <a:latin typeface="Courier New" panose="02070309020205020404" pitchFamily="49" charset="0"/>
                <a:cs typeface="Courier New" panose="02070309020205020404" pitchFamily="49" charset="0"/>
              </a:rPr>
              <a:t>len</a:t>
            </a:r>
            <a:r>
              <a:rPr lang="it-IT" sz="2000" dirty="0">
                <a:latin typeface="Courier New" panose="02070309020205020404" pitchFamily="49" charset="0"/>
                <a:cs typeface="Courier New" panose="02070309020205020404" pitchFamily="49" charset="0"/>
              </a:rPr>
              <a:t>(frase)</a:t>
            </a:r>
          </a:p>
          <a:p>
            <a:pPr marL="457200" lvl="1" indent="0">
              <a:buNone/>
            </a:pPr>
            <a:r>
              <a:rPr lang="it-IT" sz="2000" dirty="0">
                <a:latin typeface="Courier New" panose="02070309020205020404" pitchFamily="49" charset="0"/>
                <a:cs typeface="Courier New" panose="02070309020205020404" pitchFamily="49" charset="0"/>
              </a:rPr>
              <a:t>&gt;&gt;&gt; </a:t>
            </a:r>
            <a:r>
              <a:rPr lang="it-IT" sz="2000" dirty="0" err="1">
                <a:latin typeface="Courier New" panose="02070309020205020404" pitchFamily="49" charset="0"/>
                <a:cs typeface="Courier New" panose="02070309020205020404" pitchFamily="49" charset="0"/>
              </a:rPr>
              <a:t>print</a:t>
            </a:r>
            <a:r>
              <a:rPr lang="it-IT" sz="2000" dirty="0">
                <a:latin typeface="Courier New" panose="02070309020205020404" pitchFamily="49" charset="0"/>
                <a:cs typeface="Courier New" panose="02070309020205020404" pitchFamily="49" charset="0"/>
              </a:rPr>
              <a:t>("L’ultimo carattere </a:t>
            </a:r>
            <a:r>
              <a:rPr lang="it-IT" sz="2000" dirty="0" err="1">
                <a:latin typeface="Courier New" panose="02070309020205020404" pitchFamily="49" charset="0"/>
                <a:cs typeface="Courier New" panose="02070309020205020404" pitchFamily="49" charset="0"/>
              </a:rPr>
              <a:t>di",frase,"è",frase</a:t>
            </a:r>
            <a:r>
              <a:rPr lang="it-IT" sz="2000" dirty="0">
                <a:latin typeface="Courier New" panose="02070309020205020404" pitchFamily="49" charset="0"/>
                <a:cs typeface="Courier New" panose="02070309020205020404" pitchFamily="49" charset="0"/>
              </a:rPr>
              <a:t>[lunghezza-1])</a:t>
            </a:r>
          </a:p>
          <a:p>
            <a:pPr marL="457200" lvl="1" indent="0">
              <a:buNone/>
            </a:pPr>
            <a:endParaRPr lang="it-IT" sz="2000" dirty="0">
              <a:latin typeface="Courier New" panose="02070309020205020404" pitchFamily="49" charset="0"/>
              <a:cs typeface="Courier New" panose="02070309020205020404" pitchFamily="49" charset="0"/>
            </a:endParaRPr>
          </a:p>
        </p:txBody>
      </p:sp>
      <p:sp>
        <p:nvSpPr>
          <p:cNvPr id="4" name="CasellaDiTesto 3">
            <a:extLst>
              <a:ext uri="{FF2B5EF4-FFF2-40B4-BE49-F238E27FC236}">
                <a16:creationId xmlns:a16="http://schemas.microsoft.com/office/drawing/2014/main" id="{28B68EEA-2230-41B0-B6CD-CC3777AD8230}"/>
              </a:ext>
            </a:extLst>
          </p:cNvPr>
          <p:cNvSpPr txBox="1"/>
          <p:nvPr/>
        </p:nvSpPr>
        <p:spPr>
          <a:xfrm>
            <a:off x="1377192" y="3682073"/>
            <a:ext cx="1747707"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marL="0" indent="0">
              <a:buNone/>
            </a:pPr>
            <a:r>
              <a:rPr lang="it-IT" dirty="0">
                <a:latin typeface="Courier New" panose="02070309020205020404" pitchFamily="49" charset="0"/>
                <a:cs typeface="Courier New" panose="02070309020205020404" pitchFamily="49" charset="0"/>
              </a:rPr>
              <a:t>'o'</a:t>
            </a:r>
            <a:endParaRPr lang="it-IT" sz="1800" dirty="0">
              <a:latin typeface="Courier New" panose="02070309020205020404" pitchFamily="49" charset="0"/>
              <a:cs typeface="Courier New" panose="02070309020205020404" pitchFamily="49" charset="0"/>
            </a:endParaRPr>
          </a:p>
        </p:txBody>
      </p:sp>
      <p:sp>
        <p:nvSpPr>
          <p:cNvPr id="5" name="CasellaDiTesto 4">
            <a:extLst>
              <a:ext uri="{FF2B5EF4-FFF2-40B4-BE49-F238E27FC236}">
                <a16:creationId xmlns:a16="http://schemas.microsoft.com/office/drawing/2014/main" id="{AD422379-D001-4023-972A-202AE602FE96}"/>
              </a:ext>
            </a:extLst>
          </p:cNvPr>
          <p:cNvSpPr txBox="1"/>
          <p:nvPr/>
        </p:nvSpPr>
        <p:spPr>
          <a:xfrm>
            <a:off x="1377191" y="4704592"/>
            <a:ext cx="7972339"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it-IT" dirty="0">
                <a:latin typeface="Courier New" panose="02070309020205020404" pitchFamily="49" charset="0"/>
                <a:cs typeface="Courier New" panose="02070309020205020404" pitchFamily="49" charset="0"/>
              </a:rPr>
              <a:t>Introduci una frase: la vita è bella</a:t>
            </a:r>
            <a:endParaRPr lang="it-IT" sz="1800" dirty="0">
              <a:latin typeface="Courier New" panose="02070309020205020404" pitchFamily="49" charset="0"/>
              <a:cs typeface="Courier New" panose="02070309020205020404" pitchFamily="49" charset="0"/>
            </a:endParaRPr>
          </a:p>
        </p:txBody>
      </p:sp>
      <p:sp>
        <p:nvSpPr>
          <p:cNvPr id="6" name="CasellaDiTesto 5">
            <a:extLst>
              <a:ext uri="{FF2B5EF4-FFF2-40B4-BE49-F238E27FC236}">
                <a16:creationId xmlns:a16="http://schemas.microsoft.com/office/drawing/2014/main" id="{5173A986-BC14-4601-8AE2-C68F9707C804}"/>
              </a:ext>
            </a:extLst>
          </p:cNvPr>
          <p:cNvSpPr txBox="1"/>
          <p:nvPr/>
        </p:nvSpPr>
        <p:spPr>
          <a:xfrm>
            <a:off x="1377191" y="5858124"/>
            <a:ext cx="7972339"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it-IT" dirty="0">
                <a:latin typeface="Courier New" panose="02070309020205020404" pitchFamily="49" charset="0"/>
                <a:cs typeface="Courier New" panose="02070309020205020404" pitchFamily="49" charset="0"/>
              </a:rPr>
              <a:t>L’ultimo carattere di  la vita è bella è a</a:t>
            </a:r>
            <a:endParaRPr lang="it-IT"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9131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BF07A00-E76B-445A-94D2-01CE7132055B}"/>
              </a:ext>
            </a:extLst>
          </p:cNvPr>
          <p:cNvSpPr>
            <a:spLocks noGrp="1"/>
          </p:cNvSpPr>
          <p:nvPr>
            <p:ph type="title"/>
          </p:nvPr>
        </p:nvSpPr>
        <p:spPr/>
        <p:txBody>
          <a:bodyPr/>
          <a:lstStyle/>
          <a:p>
            <a:r>
              <a:rPr lang="it-IT" dirty="0"/>
              <a:t>Aritmetica con tipi di dati misti</a:t>
            </a:r>
          </a:p>
        </p:txBody>
      </p:sp>
      <p:sp>
        <p:nvSpPr>
          <p:cNvPr id="4" name="Segnaposto contenuto 3">
            <a:extLst>
              <a:ext uri="{FF2B5EF4-FFF2-40B4-BE49-F238E27FC236}">
                <a16:creationId xmlns:a16="http://schemas.microsoft.com/office/drawing/2014/main" id="{DC62960A-4DDD-44B0-97EF-130722C2D8F7}"/>
              </a:ext>
            </a:extLst>
          </p:cNvPr>
          <p:cNvSpPr>
            <a:spLocks noGrp="1"/>
          </p:cNvSpPr>
          <p:nvPr>
            <p:ph idx="1"/>
          </p:nvPr>
        </p:nvSpPr>
        <p:spPr/>
        <p:txBody>
          <a:bodyPr>
            <a:normAutofit/>
          </a:bodyPr>
          <a:lstStyle/>
          <a:p>
            <a:r>
              <a:rPr lang="it-IT" sz="2400" dirty="0"/>
              <a:t>Che succede se si scrive un’espressione aritmetica su dati i cui tipi sono diversi? Esempio: somma tra un intero e un decimale</a:t>
            </a:r>
          </a:p>
          <a:p>
            <a:pPr marL="0" indent="0">
              <a:buNone/>
            </a:pPr>
            <a:r>
              <a:rPr lang="it-IT" sz="1800" dirty="0">
                <a:latin typeface="Courier New" panose="02070309020205020404" pitchFamily="49" charset="0"/>
                <a:cs typeface="Courier New" panose="02070309020205020404" pitchFamily="49" charset="0"/>
              </a:rPr>
              <a:t>&gt;&gt;&gt; -98.32 + 27</a:t>
            </a:r>
          </a:p>
          <a:p>
            <a:pPr marL="0" indent="0">
              <a:buNone/>
            </a:pPr>
            <a:endParaRPr lang="it-IT" sz="1800" dirty="0">
              <a:latin typeface="Courier New" panose="02070309020205020404" pitchFamily="49" charset="0"/>
              <a:cs typeface="Courier New" panose="02070309020205020404" pitchFamily="49" charset="0"/>
            </a:endParaRPr>
          </a:p>
          <a:p>
            <a:pPr marL="0" indent="0">
              <a:buNone/>
            </a:pPr>
            <a:endParaRPr lang="it-IT" sz="2000" dirty="0">
              <a:latin typeface="Courier New" panose="02070309020205020404" pitchFamily="49" charset="0"/>
              <a:cs typeface="Courier New" panose="02070309020205020404" pitchFamily="49" charset="0"/>
            </a:endParaRPr>
          </a:p>
          <a:p>
            <a:r>
              <a:rPr lang="it-IT" sz="2400" dirty="0">
                <a:solidFill>
                  <a:prstClr val="black"/>
                </a:solidFill>
              </a:rPr>
              <a:t>Si possono effettuare conversioni di tipo utilizzando delle funzioni di conversione </a:t>
            </a:r>
          </a:p>
          <a:p>
            <a:pPr lvl="1"/>
            <a:r>
              <a:rPr lang="it-IT" sz="1800" dirty="0" err="1">
                <a:solidFill>
                  <a:prstClr val="black"/>
                </a:solidFill>
                <a:latin typeface="Courier New" panose="02070309020205020404" pitchFamily="49" charset="0"/>
                <a:cs typeface="Courier New" panose="02070309020205020404" pitchFamily="49" charset="0"/>
              </a:rPr>
              <a:t>int</a:t>
            </a:r>
            <a:r>
              <a:rPr lang="it-IT" sz="1800" dirty="0">
                <a:solidFill>
                  <a:prstClr val="black"/>
                </a:solidFill>
                <a:latin typeface="Courier New" panose="02070309020205020404" pitchFamily="49" charset="0"/>
                <a:cs typeface="Courier New" panose="02070309020205020404" pitchFamily="49" charset="0"/>
              </a:rPr>
              <a:t>(argomento) e float(argomento) - </a:t>
            </a:r>
            <a:r>
              <a:rPr lang="it-IT" sz="1800" dirty="0">
                <a:solidFill>
                  <a:prstClr val="black"/>
                </a:solidFill>
                <a:cs typeface="Courier New" panose="02070309020205020404" pitchFamily="49" charset="0"/>
              </a:rPr>
              <a:t>L’argomento può essere un numero o una stringa</a:t>
            </a:r>
          </a:p>
          <a:p>
            <a:pPr marL="0" indent="0">
              <a:buNone/>
            </a:pPr>
            <a:r>
              <a:rPr lang="it-IT" sz="1800" dirty="0">
                <a:latin typeface="Courier New" panose="02070309020205020404" pitchFamily="49" charset="0"/>
                <a:cs typeface="Courier New" panose="02070309020205020404" pitchFamily="49" charset="0"/>
              </a:rPr>
              <a:t>&gt;&gt;&gt; </a:t>
            </a:r>
            <a:r>
              <a:rPr lang="it-IT" sz="1800" dirty="0" err="1">
                <a:latin typeface="Courier New" panose="02070309020205020404" pitchFamily="49" charset="0"/>
                <a:cs typeface="Courier New" panose="02070309020205020404" pitchFamily="49" charset="0"/>
              </a:rPr>
              <a:t>int</a:t>
            </a:r>
            <a:r>
              <a:rPr lang="it-IT" sz="1800" dirty="0">
                <a:latin typeface="Courier New" panose="02070309020205020404" pitchFamily="49" charset="0"/>
                <a:cs typeface="Courier New" panose="02070309020205020404" pitchFamily="49" charset="0"/>
              </a:rPr>
              <a:t>(3.5)</a:t>
            </a:r>
          </a:p>
          <a:p>
            <a:pPr marL="0" indent="0">
              <a:buNone/>
            </a:pPr>
            <a:endParaRPr lang="it-IT" sz="2000" dirty="0">
              <a:latin typeface="Courier New" panose="02070309020205020404" pitchFamily="49" charset="0"/>
              <a:cs typeface="Courier New" panose="02070309020205020404" pitchFamily="49" charset="0"/>
            </a:endParaRPr>
          </a:p>
          <a:p>
            <a:pPr marL="0" indent="0">
              <a:buNone/>
            </a:pPr>
            <a:r>
              <a:rPr lang="it-IT" sz="1800" dirty="0">
                <a:latin typeface="Courier New" panose="02070309020205020404" pitchFamily="49" charset="0"/>
                <a:cs typeface="Courier New" panose="02070309020205020404" pitchFamily="49" charset="0"/>
              </a:rPr>
              <a:t>&gt;&gt;&gt; </a:t>
            </a:r>
            <a:r>
              <a:rPr lang="it-IT" sz="1800" dirty="0" err="1">
                <a:latin typeface="Courier New" panose="02070309020205020404" pitchFamily="49" charset="0"/>
                <a:cs typeface="Courier New" panose="02070309020205020404" pitchFamily="49" charset="0"/>
              </a:rPr>
              <a:t>int</a:t>
            </a:r>
            <a:r>
              <a:rPr lang="it-IT" sz="1800" dirty="0">
                <a:latin typeface="Courier New" panose="02070309020205020404" pitchFamily="49" charset="0"/>
                <a:cs typeface="Courier New" panose="02070309020205020404" pitchFamily="49" charset="0"/>
              </a:rPr>
              <a:t>('-47')-3</a:t>
            </a:r>
          </a:p>
          <a:p>
            <a:pPr marL="0" indent="0">
              <a:buNone/>
            </a:pPr>
            <a:endParaRPr lang="it-IT" sz="1800" dirty="0">
              <a:latin typeface="Courier New" panose="02070309020205020404" pitchFamily="49" charset="0"/>
              <a:cs typeface="Courier New" panose="02070309020205020404" pitchFamily="49" charset="0"/>
            </a:endParaRPr>
          </a:p>
          <a:p>
            <a:pPr marL="0" indent="0">
              <a:buNone/>
            </a:pPr>
            <a:endParaRPr lang="it-IT" sz="2000" dirty="0">
              <a:latin typeface="Courier New" panose="02070309020205020404" pitchFamily="49" charset="0"/>
              <a:cs typeface="Courier New" panose="02070309020205020404" pitchFamily="49" charset="0"/>
            </a:endParaRPr>
          </a:p>
          <a:p>
            <a:endParaRPr lang="it-IT" sz="2000" dirty="0">
              <a:latin typeface="Courier New" panose="02070309020205020404" pitchFamily="49" charset="0"/>
              <a:cs typeface="Courier New" panose="02070309020205020404" pitchFamily="49" charset="0"/>
            </a:endParaRPr>
          </a:p>
        </p:txBody>
      </p:sp>
      <p:sp>
        <p:nvSpPr>
          <p:cNvPr id="6" name="CasellaDiTesto 5">
            <a:extLst>
              <a:ext uri="{FF2B5EF4-FFF2-40B4-BE49-F238E27FC236}">
                <a16:creationId xmlns:a16="http://schemas.microsoft.com/office/drawing/2014/main" id="{359B3223-AD59-474A-BA88-EB6D8CD5FB77}"/>
              </a:ext>
            </a:extLst>
          </p:cNvPr>
          <p:cNvSpPr txBox="1"/>
          <p:nvPr/>
        </p:nvSpPr>
        <p:spPr>
          <a:xfrm>
            <a:off x="886436" y="2959865"/>
            <a:ext cx="1747707"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marL="0" indent="0">
              <a:buNone/>
            </a:pPr>
            <a:r>
              <a:rPr lang="it-IT" sz="1800" dirty="0">
                <a:latin typeface="Courier New" panose="02070309020205020404" pitchFamily="49" charset="0"/>
                <a:cs typeface="Courier New" panose="02070309020205020404" pitchFamily="49" charset="0"/>
              </a:rPr>
              <a:t>-71.32</a:t>
            </a:r>
          </a:p>
        </p:txBody>
      </p:sp>
      <p:sp>
        <p:nvSpPr>
          <p:cNvPr id="7" name="Rettangolo con angoli arrotondati 6">
            <a:extLst>
              <a:ext uri="{FF2B5EF4-FFF2-40B4-BE49-F238E27FC236}">
                <a16:creationId xmlns:a16="http://schemas.microsoft.com/office/drawing/2014/main" id="{C6AC61FE-6AF8-4267-88AD-C685B9B223E0}"/>
              </a:ext>
            </a:extLst>
          </p:cNvPr>
          <p:cNvSpPr/>
          <p:nvPr/>
        </p:nvSpPr>
        <p:spPr>
          <a:xfrm>
            <a:off x="3791824" y="2575420"/>
            <a:ext cx="6287547" cy="1073791"/>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r>
              <a:rPr lang="it-IT" sz="1900" dirty="0"/>
              <a:t>Il tipo meno generale </a:t>
            </a:r>
            <a:r>
              <a:rPr lang="it-IT" sz="1900" dirty="0" err="1">
                <a:latin typeface="Courier New" panose="02070309020205020404" pitchFamily="49" charset="0"/>
                <a:cs typeface="Courier New" panose="02070309020205020404" pitchFamily="49" charset="0"/>
              </a:rPr>
              <a:t>int</a:t>
            </a:r>
            <a:r>
              <a:rPr lang="it-IT" sz="1900" dirty="0"/>
              <a:t> viene automaticamente convertito (temporaneamente)  nel tipo più generale </a:t>
            </a:r>
            <a:r>
              <a:rPr lang="it-IT" sz="1900" dirty="0">
                <a:latin typeface="Courier New" panose="02070309020205020404" pitchFamily="49" charset="0"/>
                <a:cs typeface="Courier New" panose="02070309020205020404" pitchFamily="49" charset="0"/>
              </a:rPr>
              <a:t>float</a:t>
            </a:r>
            <a:r>
              <a:rPr lang="it-IT" sz="1900" dirty="0"/>
              <a:t> </a:t>
            </a:r>
          </a:p>
        </p:txBody>
      </p:sp>
      <p:sp>
        <p:nvSpPr>
          <p:cNvPr id="8" name="CasellaDiTesto 7">
            <a:extLst>
              <a:ext uri="{FF2B5EF4-FFF2-40B4-BE49-F238E27FC236}">
                <a16:creationId xmlns:a16="http://schemas.microsoft.com/office/drawing/2014/main" id="{7C092385-6B39-47EA-AD0B-6CCC4B0F1043}"/>
              </a:ext>
            </a:extLst>
          </p:cNvPr>
          <p:cNvSpPr txBox="1"/>
          <p:nvPr/>
        </p:nvSpPr>
        <p:spPr>
          <a:xfrm>
            <a:off x="933974" y="4828803"/>
            <a:ext cx="1747707"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marL="0" indent="0">
              <a:buNone/>
            </a:pPr>
            <a:r>
              <a:rPr lang="it-IT" dirty="0">
                <a:latin typeface="Courier New" panose="02070309020205020404" pitchFamily="49" charset="0"/>
                <a:cs typeface="Courier New" panose="02070309020205020404" pitchFamily="49" charset="0"/>
              </a:rPr>
              <a:t>3</a:t>
            </a:r>
            <a:endParaRPr lang="it-IT" sz="1800" dirty="0">
              <a:latin typeface="Courier New" panose="02070309020205020404" pitchFamily="49" charset="0"/>
              <a:cs typeface="Courier New" panose="02070309020205020404" pitchFamily="49" charset="0"/>
            </a:endParaRPr>
          </a:p>
        </p:txBody>
      </p:sp>
      <p:sp>
        <p:nvSpPr>
          <p:cNvPr id="9" name="CasellaDiTesto 8">
            <a:extLst>
              <a:ext uri="{FF2B5EF4-FFF2-40B4-BE49-F238E27FC236}">
                <a16:creationId xmlns:a16="http://schemas.microsoft.com/office/drawing/2014/main" id="{9F3B388D-9DB9-4394-9924-22BC51A1C895}"/>
              </a:ext>
            </a:extLst>
          </p:cNvPr>
          <p:cNvSpPr txBox="1"/>
          <p:nvPr/>
        </p:nvSpPr>
        <p:spPr>
          <a:xfrm>
            <a:off x="933974" y="5677490"/>
            <a:ext cx="1747707"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marL="0" indent="0">
              <a:buNone/>
            </a:pPr>
            <a:r>
              <a:rPr lang="it-IT" dirty="0">
                <a:latin typeface="Courier New" panose="02070309020205020404" pitchFamily="49" charset="0"/>
                <a:cs typeface="Courier New" panose="02070309020205020404" pitchFamily="49" charset="0"/>
              </a:rPr>
              <a:t>-50</a:t>
            </a:r>
            <a:endParaRPr lang="it-IT" sz="1800" dirty="0">
              <a:latin typeface="Courier New" panose="02070309020205020404" pitchFamily="49" charset="0"/>
              <a:cs typeface="Courier New" panose="02070309020205020404" pitchFamily="49" charset="0"/>
            </a:endParaRPr>
          </a:p>
        </p:txBody>
      </p:sp>
      <p:sp>
        <p:nvSpPr>
          <p:cNvPr id="11" name="Rettangolo con angoli arrotondati 10">
            <a:extLst>
              <a:ext uri="{FF2B5EF4-FFF2-40B4-BE49-F238E27FC236}">
                <a16:creationId xmlns:a16="http://schemas.microsoft.com/office/drawing/2014/main" id="{38C40A0E-D457-4D56-90B5-52976E0B3A81}"/>
              </a:ext>
            </a:extLst>
          </p:cNvPr>
          <p:cNvSpPr/>
          <p:nvPr/>
        </p:nvSpPr>
        <p:spPr>
          <a:xfrm>
            <a:off x="3791824" y="4788365"/>
            <a:ext cx="6287547" cy="107379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it-IT" sz="1900" dirty="0"/>
              <a:t>L’interprete controlla il valore degli operandi prima di effettuare un’operazione e segnala errore nel caso in cui un valore non sia appropriato</a:t>
            </a:r>
          </a:p>
        </p:txBody>
      </p:sp>
    </p:spTree>
    <p:extLst>
      <p:ext uri="{BB962C8B-B14F-4D97-AF65-F5344CB8AC3E}">
        <p14:creationId xmlns:p14="http://schemas.microsoft.com/office/powerpoint/2010/main" val="2647245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ACE77F3-7213-46EA-A2EF-0134ACDB8985}"/>
              </a:ext>
            </a:extLst>
          </p:cNvPr>
          <p:cNvSpPr>
            <a:spLocks noGrp="1"/>
          </p:cNvSpPr>
          <p:nvPr>
            <p:ph type="title"/>
          </p:nvPr>
        </p:nvSpPr>
        <p:spPr/>
        <p:txBody>
          <a:bodyPr/>
          <a:lstStyle/>
          <a:p>
            <a:r>
              <a:rPr lang="it-IT" dirty="0"/>
              <a:t>Le conversioni di tipo</a:t>
            </a:r>
          </a:p>
        </p:txBody>
      </p:sp>
      <p:sp>
        <p:nvSpPr>
          <p:cNvPr id="3" name="Segnaposto contenuto 2">
            <a:extLst>
              <a:ext uri="{FF2B5EF4-FFF2-40B4-BE49-F238E27FC236}">
                <a16:creationId xmlns:a16="http://schemas.microsoft.com/office/drawing/2014/main" id="{3534CFB8-9B54-41EE-8BC0-50ABB988BF74}"/>
              </a:ext>
            </a:extLst>
          </p:cNvPr>
          <p:cNvSpPr>
            <a:spLocks noGrp="1"/>
          </p:cNvSpPr>
          <p:nvPr>
            <p:ph idx="1"/>
          </p:nvPr>
        </p:nvSpPr>
        <p:spPr/>
        <p:txBody>
          <a:bodyPr/>
          <a:lstStyle/>
          <a:p>
            <a:r>
              <a:rPr lang="it-IT" sz="2000" dirty="0">
                <a:cs typeface="Courier New" panose="02070309020205020404" pitchFamily="49" charset="0"/>
              </a:rPr>
              <a:t>Funzioni di conversione verso tipi numerici</a:t>
            </a:r>
            <a:r>
              <a:rPr lang="it-IT" sz="2000" dirty="0">
                <a:latin typeface="Courier New" panose="02070309020205020404" pitchFamily="49" charset="0"/>
                <a:cs typeface="Courier New" panose="02070309020205020404" pitchFamily="49" charset="0"/>
              </a:rPr>
              <a:t> </a:t>
            </a:r>
            <a:r>
              <a:rPr lang="it-IT" sz="2000" dirty="0" err="1">
                <a:latin typeface="Courier New" panose="02070309020205020404" pitchFamily="49" charset="0"/>
                <a:cs typeface="Courier New" panose="02070309020205020404" pitchFamily="49" charset="0"/>
              </a:rPr>
              <a:t>int</a:t>
            </a:r>
            <a:r>
              <a:rPr lang="it-IT" sz="2000" dirty="0">
                <a:latin typeface="Courier New" panose="02070309020205020404" pitchFamily="49" charset="0"/>
                <a:cs typeface="Courier New" panose="02070309020205020404" pitchFamily="49" charset="0"/>
              </a:rPr>
              <a:t>(argomento) </a:t>
            </a:r>
            <a:r>
              <a:rPr lang="it-IT" sz="2000" dirty="0">
                <a:cs typeface="Courier New" panose="02070309020205020404" pitchFamily="49" charset="0"/>
              </a:rPr>
              <a:t>e</a:t>
            </a:r>
            <a:r>
              <a:rPr lang="it-IT" sz="2000" dirty="0">
                <a:latin typeface="Courier New" panose="02070309020205020404" pitchFamily="49" charset="0"/>
                <a:cs typeface="Courier New" panose="02070309020205020404" pitchFamily="49" charset="0"/>
              </a:rPr>
              <a:t> float(argomento)</a:t>
            </a:r>
          </a:p>
          <a:p>
            <a:pPr lvl="1"/>
            <a:r>
              <a:rPr lang="it-IT" sz="1800" dirty="0">
                <a:solidFill>
                  <a:prstClr val="black"/>
                </a:solidFill>
                <a:cs typeface="Courier New" panose="02070309020205020404" pitchFamily="49" charset="0"/>
              </a:rPr>
              <a:t>L’argomento può essere un numero o una stringa</a:t>
            </a:r>
          </a:p>
          <a:p>
            <a:pPr marL="0" indent="0">
              <a:buNone/>
            </a:pPr>
            <a:r>
              <a:rPr lang="it-IT" sz="2000" dirty="0">
                <a:latin typeface="Courier New" panose="02070309020205020404" pitchFamily="49" charset="0"/>
                <a:cs typeface="Courier New" panose="02070309020205020404" pitchFamily="49" charset="0"/>
              </a:rPr>
              <a:t>&gt;&gt;&gt; float(3)</a:t>
            </a:r>
          </a:p>
          <a:p>
            <a:pPr marL="0" indent="0">
              <a:buNone/>
            </a:pPr>
            <a:endParaRPr lang="it-IT" sz="2000" dirty="0">
              <a:latin typeface="Courier New" panose="02070309020205020404" pitchFamily="49" charset="0"/>
              <a:cs typeface="Courier New" panose="02070309020205020404" pitchFamily="49" charset="0"/>
            </a:endParaRPr>
          </a:p>
          <a:p>
            <a:pPr marL="0" indent="0">
              <a:buNone/>
            </a:pPr>
            <a:r>
              <a:rPr lang="it-IT" sz="2000" dirty="0">
                <a:latin typeface="Courier New" panose="02070309020205020404" pitchFamily="49" charset="0"/>
                <a:cs typeface="Courier New" panose="02070309020205020404" pitchFamily="49" charset="0"/>
              </a:rPr>
              <a:t>&gt;&gt;&gt; float('-32.5’)+2.4</a:t>
            </a:r>
          </a:p>
          <a:p>
            <a:pPr marL="0" indent="0">
              <a:buNone/>
            </a:pPr>
            <a:endParaRPr lang="it-IT" sz="2000" dirty="0">
              <a:latin typeface="Courier New" panose="02070309020205020404" pitchFamily="49" charset="0"/>
              <a:cs typeface="Courier New" panose="02070309020205020404" pitchFamily="49" charset="0"/>
            </a:endParaRPr>
          </a:p>
          <a:p>
            <a:endParaRPr lang="it-IT" sz="2000" dirty="0">
              <a:cs typeface="Courier New" panose="02070309020205020404" pitchFamily="49" charset="0"/>
            </a:endParaRPr>
          </a:p>
          <a:p>
            <a:r>
              <a:rPr lang="it-IT" sz="2000" dirty="0">
                <a:cs typeface="Courier New" panose="02070309020205020404" pitchFamily="49" charset="0"/>
              </a:rPr>
              <a:t>Funzione di conversione verso tipo stringa</a:t>
            </a:r>
            <a:r>
              <a:rPr lang="it-IT" sz="2000" dirty="0">
                <a:latin typeface="Courier New" panose="02070309020205020404" pitchFamily="49" charset="0"/>
                <a:cs typeface="Courier New" panose="02070309020205020404" pitchFamily="49" charset="0"/>
              </a:rPr>
              <a:t> </a:t>
            </a:r>
            <a:r>
              <a:rPr lang="it-IT" sz="2000" dirty="0" err="1">
                <a:latin typeface="Courier New" panose="02070309020205020404" pitchFamily="49" charset="0"/>
                <a:cs typeface="Courier New" panose="02070309020205020404" pitchFamily="49" charset="0"/>
              </a:rPr>
              <a:t>str</a:t>
            </a:r>
            <a:r>
              <a:rPr lang="it-IT" sz="2000" dirty="0">
                <a:latin typeface="Courier New" panose="02070309020205020404" pitchFamily="49" charset="0"/>
                <a:cs typeface="Courier New" panose="02070309020205020404" pitchFamily="49" charset="0"/>
              </a:rPr>
              <a:t>(argomento)</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rPr>
              <a:t>L’argomento può essere un valore qualsiasi</a:t>
            </a:r>
          </a:p>
          <a:p>
            <a:pPr marL="0" indent="0">
              <a:spcBef>
                <a:spcPts val="500"/>
              </a:spcBef>
              <a:buNone/>
              <a:defRPr/>
            </a:pPr>
            <a:r>
              <a:rPr lang="it-IT" sz="2000" dirty="0">
                <a:latin typeface="Courier New" panose="02070309020205020404" pitchFamily="49" charset="0"/>
                <a:cs typeface="Courier New" panose="02070309020205020404" pitchFamily="49" charset="0"/>
              </a:rPr>
              <a:t>&gt;&gt;&gt; </a:t>
            </a:r>
            <a:r>
              <a:rPr lang="it-IT" sz="2000" dirty="0" err="1">
                <a:latin typeface="Courier New" panose="02070309020205020404" pitchFamily="49" charset="0"/>
                <a:cs typeface="Courier New" panose="02070309020205020404" pitchFamily="49" charset="0"/>
              </a:rPr>
              <a:t>str</a:t>
            </a:r>
            <a:r>
              <a:rPr lang="it-IT" sz="2000" dirty="0">
                <a:latin typeface="Courier New" panose="02070309020205020404" pitchFamily="49" charset="0"/>
                <a:cs typeface="Courier New" panose="02070309020205020404" pitchFamily="49" charset="0"/>
              </a:rPr>
              <a:t>(34+15)</a:t>
            </a:r>
          </a:p>
          <a:p>
            <a:pPr marL="457200" marR="0" lvl="1" indent="0" algn="l" defTabSz="914400" rtl="0" eaLnBrk="1" fontAlgn="auto" latinLnBrk="0" hangingPunct="1">
              <a:lnSpc>
                <a:spcPct val="90000"/>
              </a:lnSpc>
              <a:spcBef>
                <a:spcPts val="500"/>
              </a:spcBef>
              <a:spcAft>
                <a:spcPts val="0"/>
              </a:spcAft>
              <a:buClrTx/>
              <a:buSzTx/>
              <a:buNone/>
              <a:tabLst/>
              <a:defRPr/>
            </a:pP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Courier New" panose="02070309020205020404" pitchFamily="49" charset="0"/>
            </a:endParaRPr>
          </a:p>
          <a:p>
            <a:pPr marL="0" indent="0">
              <a:buNone/>
            </a:pPr>
            <a:endParaRPr lang="it-IT" sz="2800" dirty="0">
              <a:latin typeface="Courier New" panose="02070309020205020404" pitchFamily="49" charset="0"/>
              <a:cs typeface="Courier New" panose="02070309020205020404" pitchFamily="49" charset="0"/>
            </a:endParaRPr>
          </a:p>
          <a:p>
            <a:pPr marL="457200" lvl="1" indent="0">
              <a:buNone/>
            </a:pPr>
            <a:endParaRPr lang="it-IT" dirty="0"/>
          </a:p>
        </p:txBody>
      </p:sp>
      <p:sp>
        <p:nvSpPr>
          <p:cNvPr id="4" name="CasellaDiTesto 3">
            <a:extLst>
              <a:ext uri="{FF2B5EF4-FFF2-40B4-BE49-F238E27FC236}">
                <a16:creationId xmlns:a16="http://schemas.microsoft.com/office/drawing/2014/main" id="{9347B436-DBA7-4BC1-84D5-E7C6BCDC6560}"/>
              </a:ext>
            </a:extLst>
          </p:cNvPr>
          <p:cNvSpPr txBox="1"/>
          <p:nvPr/>
        </p:nvSpPr>
        <p:spPr>
          <a:xfrm>
            <a:off x="882240" y="2927054"/>
            <a:ext cx="1747707"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marL="0" indent="0">
              <a:buNone/>
            </a:pPr>
            <a:r>
              <a:rPr lang="it-IT" dirty="0">
                <a:latin typeface="Courier New" panose="02070309020205020404" pitchFamily="49" charset="0"/>
                <a:cs typeface="Courier New" panose="02070309020205020404" pitchFamily="49" charset="0"/>
              </a:rPr>
              <a:t>3.0</a:t>
            </a:r>
            <a:endParaRPr lang="it-IT" sz="1800" dirty="0">
              <a:latin typeface="Courier New" panose="02070309020205020404" pitchFamily="49" charset="0"/>
              <a:cs typeface="Courier New" panose="02070309020205020404" pitchFamily="49" charset="0"/>
            </a:endParaRPr>
          </a:p>
        </p:txBody>
      </p:sp>
      <p:sp>
        <p:nvSpPr>
          <p:cNvPr id="5" name="CasellaDiTesto 4">
            <a:extLst>
              <a:ext uri="{FF2B5EF4-FFF2-40B4-BE49-F238E27FC236}">
                <a16:creationId xmlns:a16="http://schemas.microsoft.com/office/drawing/2014/main" id="{E7528618-DE55-48C6-B8F8-08BCF0CAFEAE}"/>
              </a:ext>
            </a:extLst>
          </p:cNvPr>
          <p:cNvSpPr txBox="1"/>
          <p:nvPr/>
        </p:nvSpPr>
        <p:spPr>
          <a:xfrm>
            <a:off x="882240" y="3738223"/>
            <a:ext cx="1747707"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marL="0" indent="0">
              <a:buNone/>
            </a:pPr>
            <a:r>
              <a:rPr lang="it-IT" dirty="0">
                <a:latin typeface="Courier New" panose="02070309020205020404" pitchFamily="49" charset="0"/>
                <a:cs typeface="Courier New" panose="02070309020205020404" pitchFamily="49" charset="0"/>
              </a:rPr>
              <a:t>-30.1</a:t>
            </a:r>
            <a:endParaRPr lang="it-IT" sz="1800" dirty="0">
              <a:latin typeface="Courier New" panose="02070309020205020404" pitchFamily="49" charset="0"/>
              <a:cs typeface="Courier New" panose="02070309020205020404" pitchFamily="49" charset="0"/>
            </a:endParaRPr>
          </a:p>
        </p:txBody>
      </p:sp>
      <p:sp>
        <p:nvSpPr>
          <p:cNvPr id="6" name="CasellaDiTesto 5">
            <a:extLst>
              <a:ext uri="{FF2B5EF4-FFF2-40B4-BE49-F238E27FC236}">
                <a16:creationId xmlns:a16="http://schemas.microsoft.com/office/drawing/2014/main" id="{EE6F2CBD-FD6B-41FD-A8A6-B7CD0C4BC98A}"/>
              </a:ext>
            </a:extLst>
          </p:cNvPr>
          <p:cNvSpPr txBox="1"/>
          <p:nvPr/>
        </p:nvSpPr>
        <p:spPr>
          <a:xfrm>
            <a:off x="882240" y="5570985"/>
            <a:ext cx="1747707"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marL="0" indent="0">
              <a:buNone/>
            </a:pPr>
            <a:r>
              <a:rPr lang="it-IT" dirty="0">
                <a:latin typeface="Courier New" panose="02070309020205020404" pitchFamily="49" charset="0"/>
                <a:cs typeface="Courier New" panose="02070309020205020404" pitchFamily="49" charset="0"/>
              </a:rPr>
              <a:t>'49'</a:t>
            </a:r>
            <a:endParaRPr lang="it-IT"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879464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6F1F2C8-798B-4CCE-A851-94AFAF350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8FB71A45-8C89-4D5E-ADDF-5FBED0FFCFB7}"/>
              </a:ext>
            </a:extLst>
          </p:cNvPr>
          <p:cNvSpPr>
            <a:spLocks noGrp="1"/>
          </p:cNvSpPr>
          <p:nvPr>
            <p:ph type="ctrTitle"/>
          </p:nvPr>
        </p:nvSpPr>
        <p:spPr>
          <a:xfrm>
            <a:off x="970908" y="1220919"/>
            <a:ext cx="5425781" cy="2387600"/>
          </a:xfrm>
        </p:spPr>
        <p:txBody>
          <a:bodyPr>
            <a:normAutofit/>
          </a:bodyPr>
          <a:lstStyle/>
          <a:p>
            <a:pPr algn="l"/>
            <a:r>
              <a:rPr lang="it-IT"/>
              <a:t>Programmazione in Python</a:t>
            </a:r>
          </a:p>
        </p:txBody>
      </p:sp>
      <p:sp>
        <p:nvSpPr>
          <p:cNvPr id="3" name="Sottotitolo 2">
            <a:extLst>
              <a:ext uri="{FF2B5EF4-FFF2-40B4-BE49-F238E27FC236}">
                <a16:creationId xmlns:a16="http://schemas.microsoft.com/office/drawing/2014/main" id="{AC5E0FC9-BAEF-4D4E-92ED-82E7465FEDC0}"/>
              </a:ext>
            </a:extLst>
          </p:cNvPr>
          <p:cNvSpPr>
            <a:spLocks noGrp="1"/>
          </p:cNvSpPr>
          <p:nvPr>
            <p:ph type="subTitle" idx="1"/>
          </p:nvPr>
        </p:nvSpPr>
        <p:spPr>
          <a:xfrm>
            <a:off x="970908" y="3700594"/>
            <a:ext cx="5425781" cy="1655762"/>
          </a:xfrm>
        </p:spPr>
        <p:txBody>
          <a:bodyPr>
            <a:normAutofit/>
          </a:bodyPr>
          <a:lstStyle/>
          <a:p>
            <a:pPr algn="l"/>
            <a:r>
              <a:rPr lang="it-IT" dirty="0"/>
              <a:t>Lezione 3</a:t>
            </a:r>
          </a:p>
        </p:txBody>
      </p:sp>
      <p:sp>
        <p:nvSpPr>
          <p:cNvPr id="10" name="Freeform: Shape 9">
            <a:extLst>
              <a:ext uri="{FF2B5EF4-FFF2-40B4-BE49-F238E27FC236}">
                <a16:creationId xmlns:a16="http://schemas.microsoft.com/office/drawing/2014/main" id="{755E9CD0-04B0-4A3C-B291-AD913379C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1DD8BF3B-6066-418C-8D1A-75C5E396F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Block Arc 13">
            <a:extLst>
              <a:ext uri="{FF2B5EF4-FFF2-40B4-BE49-F238E27FC236}">
                <a16:creationId xmlns:a16="http://schemas.microsoft.com/office/drawing/2014/main" id="{80BC66F9-7A74-4286-AD22-1174052CC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02394"/>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D8142CC3-2B5C-48E6-9DF0-6C8ACBA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7B2D303B-3DD0-4319-9EAD-361847FEC7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46A89C79-8EF3-4AF9-B3D9-59A883F41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EFE5CE34-4543-42E5-B82C-1F3D12422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72AF41FE-63D7-4695-81D2-66D2510E4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24030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185E3FEE-8587-4E76-8DF1-555068F1440B}"/>
              </a:ext>
            </a:extLst>
          </p:cNvPr>
          <p:cNvSpPr>
            <a:spLocks noGrp="1"/>
          </p:cNvSpPr>
          <p:nvPr>
            <p:ph type="title"/>
          </p:nvPr>
        </p:nvSpPr>
        <p:spPr>
          <a:xfrm>
            <a:off x="643467" y="321734"/>
            <a:ext cx="10905066" cy="1135737"/>
          </a:xfrm>
        </p:spPr>
        <p:txBody>
          <a:bodyPr>
            <a:normAutofit/>
          </a:bodyPr>
          <a:lstStyle/>
          <a:p>
            <a:r>
              <a:rPr lang="it-IT" sz="3600" dirty="0"/>
              <a:t>Funzioni e Moduli</a:t>
            </a:r>
          </a:p>
        </p:txBody>
      </p:sp>
      <p:sp>
        <p:nvSpPr>
          <p:cNvPr id="3" name="Segnaposto contenuto 2">
            <a:extLst>
              <a:ext uri="{FF2B5EF4-FFF2-40B4-BE49-F238E27FC236}">
                <a16:creationId xmlns:a16="http://schemas.microsoft.com/office/drawing/2014/main" id="{46ACE390-3A9B-4598-BDD2-8E852EC976C2}"/>
              </a:ext>
            </a:extLst>
          </p:cNvPr>
          <p:cNvSpPr>
            <a:spLocks noGrp="1"/>
          </p:cNvSpPr>
          <p:nvPr>
            <p:ph idx="1"/>
          </p:nvPr>
        </p:nvSpPr>
        <p:spPr>
          <a:xfrm>
            <a:off x="643467" y="1386509"/>
            <a:ext cx="10905066" cy="4790454"/>
          </a:xfrm>
        </p:spPr>
        <p:txBody>
          <a:bodyPr>
            <a:normAutofit/>
          </a:bodyPr>
          <a:lstStyle/>
          <a:p>
            <a:r>
              <a:rPr lang="it-IT" sz="2400" dirty="0"/>
              <a:t>Una </a:t>
            </a:r>
            <a:r>
              <a:rPr lang="it-IT" sz="2400" b="1" dirty="0">
                <a:solidFill>
                  <a:srgbClr val="FFC000"/>
                </a:solidFill>
              </a:rPr>
              <a:t>funzione</a:t>
            </a:r>
            <a:r>
              <a:rPr lang="it-IT" sz="2400" dirty="0"/>
              <a:t> è un blocco di codice, al quale viene assegnato un nome, che svolge un determinato compito</a:t>
            </a:r>
          </a:p>
          <a:p>
            <a:r>
              <a:rPr lang="it-IT" sz="2400" dirty="0"/>
              <a:t>Può ricevere degli argomenti, ossia dati necessari per svolgere il compito</a:t>
            </a:r>
          </a:p>
          <a:p>
            <a:pPr lvl="1"/>
            <a:r>
              <a:rPr lang="it-IT" dirty="0"/>
              <a:t>Es. </a:t>
            </a:r>
            <a:r>
              <a:rPr lang="it-IT" dirty="0" err="1">
                <a:latin typeface="Courier New" panose="02070309020205020404" pitchFamily="49" charset="0"/>
                <a:cs typeface="Courier New" panose="02070309020205020404" pitchFamily="49" charset="0"/>
              </a:rPr>
              <a:t>print</a:t>
            </a:r>
            <a:r>
              <a:rPr lang="it-IT" dirty="0">
                <a:latin typeface="Courier New" panose="02070309020205020404" pitchFamily="49" charset="0"/>
                <a:cs typeface="Courier New" panose="02070309020205020404" pitchFamily="49" charset="0"/>
              </a:rPr>
              <a:t>(valore</a:t>
            </a:r>
            <a:r>
              <a:rPr lang="it-IT" baseline="-25000" dirty="0">
                <a:latin typeface="Courier New" panose="02070309020205020404" pitchFamily="49" charset="0"/>
                <a:cs typeface="Courier New" panose="02070309020205020404" pitchFamily="49" charset="0"/>
              </a:rPr>
              <a:t>1</a:t>
            </a:r>
            <a:r>
              <a:rPr lang="it-IT" dirty="0">
                <a:latin typeface="Courier New" panose="02070309020205020404" pitchFamily="49" charset="0"/>
                <a:cs typeface="Courier New" panose="02070309020205020404" pitchFamily="49" charset="0"/>
              </a:rPr>
              <a:t>,…,</a:t>
            </a:r>
            <a:r>
              <a:rPr lang="it-IT" dirty="0" err="1">
                <a:latin typeface="Courier New" panose="02070309020205020404" pitchFamily="49" charset="0"/>
                <a:cs typeface="Courier New" panose="02070309020205020404" pitchFamily="49" charset="0"/>
              </a:rPr>
              <a:t>valore</a:t>
            </a:r>
            <a:r>
              <a:rPr lang="it-IT" baseline="-25000" dirty="0" err="1">
                <a:latin typeface="Courier New" panose="02070309020205020404" pitchFamily="49" charset="0"/>
                <a:cs typeface="Courier New" panose="02070309020205020404" pitchFamily="49" charset="0"/>
              </a:rPr>
              <a:t>n</a:t>
            </a:r>
            <a:r>
              <a:rPr lang="it-IT" dirty="0">
                <a:latin typeface="Courier New" panose="02070309020205020404" pitchFamily="49" charset="0"/>
                <a:cs typeface="Courier New" panose="02070309020205020404" pitchFamily="49" charset="0"/>
              </a:rPr>
              <a:t>)</a:t>
            </a:r>
            <a:endParaRPr lang="it-IT" dirty="0">
              <a:cs typeface="Courier New" panose="02070309020205020404" pitchFamily="49" charset="0"/>
            </a:endParaRPr>
          </a:p>
          <a:p>
            <a:r>
              <a:rPr lang="it-IT" sz="2400" dirty="0">
                <a:cs typeface="Courier New" panose="02070309020205020404" pitchFamily="49" charset="0"/>
              </a:rPr>
              <a:t>Può restituire un valore</a:t>
            </a:r>
          </a:p>
          <a:p>
            <a:pPr lvl="1"/>
            <a:r>
              <a:rPr lang="it-IT" dirty="0"/>
              <a:t>Es. </a:t>
            </a:r>
            <a:r>
              <a:rPr lang="it-IT" dirty="0">
                <a:latin typeface="Courier New" panose="02070309020205020404" pitchFamily="49" charset="0"/>
                <a:cs typeface="Courier New" panose="02070309020205020404" pitchFamily="49" charset="0"/>
              </a:rPr>
              <a:t>a=input('messaggio’)</a:t>
            </a:r>
          </a:p>
          <a:p>
            <a:pPr lvl="1"/>
            <a:r>
              <a:rPr lang="it-IT" dirty="0"/>
              <a:t>Es. </a:t>
            </a:r>
            <a:r>
              <a:rPr lang="it-IT" dirty="0">
                <a:latin typeface="Courier New" panose="02070309020205020404" pitchFamily="49" charset="0"/>
                <a:cs typeface="Courier New" panose="02070309020205020404" pitchFamily="49" charset="0"/>
              </a:rPr>
              <a:t>x=round(3.6)</a:t>
            </a:r>
          </a:p>
          <a:p>
            <a:r>
              <a:rPr lang="it-IT" sz="2400" dirty="0"/>
              <a:t>Alcune funzioni possono avere argomenti facoltativi e altri obbligatori</a:t>
            </a:r>
          </a:p>
          <a:p>
            <a:pPr lvl="1"/>
            <a:r>
              <a:rPr lang="it-IT" dirty="0"/>
              <a:t>Es. </a:t>
            </a:r>
            <a:r>
              <a:rPr lang="it-IT" dirty="0">
                <a:latin typeface="Courier New" panose="02070309020205020404" pitchFamily="49" charset="0"/>
                <a:cs typeface="Courier New" panose="02070309020205020404" pitchFamily="49" charset="0"/>
              </a:rPr>
              <a:t>a=input() #OK, non produce nessun messaggio</a:t>
            </a:r>
          </a:p>
          <a:p>
            <a:pPr lvl="1"/>
            <a:r>
              <a:rPr lang="it-IT" dirty="0"/>
              <a:t>Es. </a:t>
            </a:r>
            <a:r>
              <a:rPr lang="it-IT" dirty="0">
                <a:latin typeface="Courier New" panose="02070309020205020404" pitchFamily="49" charset="0"/>
                <a:cs typeface="Courier New" panose="02070309020205020404" pitchFamily="49" charset="0"/>
              </a:rPr>
              <a:t>x=round() #NO, errore </a:t>
            </a:r>
          </a:p>
          <a:p>
            <a:pPr lvl="1"/>
            <a:r>
              <a:rPr lang="it-IT" dirty="0"/>
              <a:t>Es. </a:t>
            </a:r>
            <a:r>
              <a:rPr lang="it-IT" dirty="0">
                <a:latin typeface="Courier New" panose="02070309020205020404" pitchFamily="49" charset="0"/>
                <a:cs typeface="Courier New" panose="02070309020205020404" pitchFamily="49" charset="0"/>
              </a:rPr>
              <a:t>x=round(3.789,2) #OK, x diventa 3.79 </a:t>
            </a:r>
          </a:p>
          <a:p>
            <a:pPr lvl="1"/>
            <a:endParaRPr lang="it-IT" sz="2000" dirty="0">
              <a:latin typeface="Courier New" panose="02070309020205020404" pitchFamily="49" charset="0"/>
              <a:cs typeface="Courier New" panose="02070309020205020404" pitchFamily="49" charset="0"/>
            </a:endParaRPr>
          </a:p>
          <a:p>
            <a:pPr lvl="1"/>
            <a:endParaRPr lang="it-IT" sz="2000" dirty="0">
              <a:latin typeface="Courier New" panose="02070309020205020404" pitchFamily="49" charset="0"/>
              <a:cs typeface="Courier New" panose="02070309020205020404" pitchFamily="49" charset="0"/>
            </a:endParaRPr>
          </a:p>
          <a:p>
            <a:endParaRPr lang="it-IT" sz="2000" dirty="0"/>
          </a:p>
        </p:txBody>
      </p:sp>
      <p:sp>
        <p:nvSpPr>
          <p:cNvPr id="15"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Rettangolo con angoli arrotondati 3">
            <a:extLst>
              <a:ext uri="{FF2B5EF4-FFF2-40B4-BE49-F238E27FC236}">
                <a16:creationId xmlns:a16="http://schemas.microsoft.com/office/drawing/2014/main" id="{75EA4561-A672-4A09-90E6-EA513A1AFC1A}"/>
              </a:ext>
            </a:extLst>
          </p:cNvPr>
          <p:cNvSpPr/>
          <p:nvPr/>
        </p:nvSpPr>
        <p:spPr>
          <a:xfrm>
            <a:off x="7067725" y="2683821"/>
            <a:ext cx="4093827" cy="12751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dirty="0"/>
              <a:t>Si può consultare la documentazione di una funzione usando la funzione </a:t>
            </a:r>
            <a:r>
              <a:rPr lang="it-IT" dirty="0">
                <a:latin typeface="Courier New" panose="02070309020205020404" pitchFamily="49" charset="0"/>
                <a:cs typeface="Courier New" panose="02070309020205020404" pitchFamily="49" charset="0"/>
              </a:rPr>
              <a:t>help</a:t>
            </a:r>
          </a:p>
          <a:p>
            <a:r>
              <a:rPr lang="it-IT" dirty="0"/>
              <a:t>Es. </a:t>
            </a:r>
            <a:r>
              <a:rPr lang="it-IT" dirty="0">
                <a:latin typeface="Courier New" panose="02070309020205020404" pitchFamily="49" charset="0"/>
                <a:cs typeface="Courier New" panose="02070309020205020404" pitchFamily="49" charset="0"/>
              </a:rPr>
              <a:t>help(round)</a:t>
            </a:r>
          </a:p>
        </p:txBody>
      </p:sp>
    </p:spTree>
    <p:extLst>
      <p:ext uri="{BB962C8B-B14F-4D97-AF65-F5344CB8AC3E}">
        <p14:creationId xmlns:p14="http://schemas.microsoft.com/office/powerpoint/2010/main" val="3637144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9269EC0-BB40-4CCA-94B9-EDBE43CE3202}"/>
              </a:ext>
            </a:extLst>
          </p:cNvPr>
          <p:cNvSpPr>
            <a:spLocks noGrp="1"/>
          </p:cNvSpPr>
          <p:nvPr>
            <p:ph type="title"/>
          </p:nvPr>
        </p:nvSpPr>
        <p:spPr/>
        <p:txBody>
          <a:bodyPr/>
          <a:lstStyle/>
          <a:p>
            <a:r>
              <a:rPr lang="it-IT" dirty="0"/>
              <a:t>Funzioni e Moduli</a:t>
            </a:r>
          </a:p>
        </p:txBody>
      </p:sp>
      <p:sp>
        <p:nvSpPr>
          <p:cNvPr id="3" name="Segnaposto contenuto 2">
            <a:extLst>
              <a:ext uri="{FF2B5EF4-FFF2-40B4-BE49-F238E27FC236}">
                <a16:creationId xmlns:a16="http://schemas.microsoft.com/office/drawing/2014/main" id="{BDB67F6D-81DD-4C3D-AF06-1C01E062F40F}"/>
              </a:ext>
            </a:extLst>
          </p:cNvPr>
          <p:cNvSpPr>
            <a:spLocks noGrp="1"/>
          </p:cNvSpPr>
          <p:nvPr>
            <p:ph idx="1"/>
          </p:nvPr>
        </p:nvSpPr>
        <p:spPr/>
        <p:txBody>
          <a:bodyPr>
            <a:normAutofit lnSpcReduction="10000"/>
          </a:bodyPr>
          <a:lstStyle/>
          <a:p>
            <a:r>
              <a:rPr lang="it-IT" dirty="0"/>
              <a:t>Python fornisce moltissimi funzioni utili, per gli scopi più vari</a:t>
            </a:r>
          </a:p>
          <a:p>
            <a:r>
              <a:rPr lang="it-IT" dirty="0"/>
              <a:t>Sono organizzate in librerie chiamate </a:t>
            </a:r>
            <a:r>
              <a:rPr lang="it-IT" b="1" dirty="0">
                <a:solidFill>
                  <a:srgbClr val="FFC000"/>
                </a:solidFill>
              </a:rPr>
              <a:t>Moduli</a:t>
            </a:r>
          </a:p>
          <a:p>
            <a:pPr lvl="1"/>
            <a:r>
              <a:rPr lang="it-IT" dirty="0"/>
              <a:t>Es. il modulo </a:t>
            </a:r>
            <a:r>
              <a:rPr lang="it-IT" dirty="0" err="1">
                <a:latin typeface="Courier New" panose="02070309020205020404" pitchFamily="49" charset="0"/>
                <a:cs typeface="Courier New" panose="02070309020205020404" pitchFamily="49" charset="0"/>
              </a:rPr>
              <a:t>math</a:t>
            </a:r>
            <a:endParaRPr lang="it-IT" dirty="0">
              <a:latin typeface="Courier New" panose="02070309020205020404" pitchFamily="49" charset="0"/>
              <a:cs typeface="Courier New" panose="02070309020205020404" pitchFamily="49" charset="0"/>
            </a:endParaRPr>
          </a:p>
          <a:p>
            <a:r>
              <a:rPr lang="it-IT" dirty="0"/>
              <a:t>Per essere utilizzate devono essere importate dai rispettivi moduli</a:t>
            </a:r>
          </a:p>
          <a:p>
            <a:pPr lvl="1"/>
            <a:r>
              <a:rPr lang="it-IT" dirty="0"/>
              <a:t>Si può importare tutto il modulo</a:t>
            </a:r>
          </a:p>
          <a:p>
            <a:pPr marL="914400" lvl="2" indent="0">
              <a:buNone/>
            </a:pPr>
            <a:r>
              <a:rPr lang="it-IT" dirty="0">
                <a:latin typeface="Courier New" panose="02070309020205020404" pitchFamily="49" charset="0"/>
                <a:cs typeface="Courier New" panose="02070309020205020404" pitchFamily="49" charset="0"/>
              </a:rPr>
              <a:t>&gt;&gt;&gt; import </a:t>
            </a:r>
            <a:r>
              <a:rPr lang="it-IT" dirty="0" err="1">
                <a:latin typeface="Courier New" panose="02070309020205020404" pitchFamily="49" charset="0"/>
                <a:cs typeface="Courier New" panose="02070309020205020404" pitchFamily="49" charset="0"/>
              </a:rPr>
              <a:t>math</a:t>
            </a:r>
            <a:endParaRPr lang="it-IT" dirty="0">
              <a:latin typeface="Courier New" panose="02070309020205020404" pitchFamily="49" charset="0"/>
              <a:cs typeface="Courier New" panose="02070309020205020404" pitchFamily="49" charset="0"/>
            </a:endParaRPr>
          </a:p>
          <a:p>
            <a:pPr marL="914400" lvl="2" indent="0">
              <a:buNone/>
            </a:pPr>
            <a:r>
              <a:rPr lang="it-IT" dirty="0">
                <a:latin typeface="Courier New" panose="02070309020205020404" pitchFamily="49" charset="0"/>
                <a:cs typeface="Courier New" panose="02070309020205020404" pitchFamily="49" charset="0"/>
              </a:rPr>
              <a:t>&gt;&gt;&gt; x=</a:t>
            </a:r>
            <a:r>
              <a:rPr lang="it-IT" dirty="0" err="1">
                <a:latin typeface="Courier New" panose="02070309020205020404" pitchFamily="49" charset="0"/>
                <a:cs typeface="Courier New" panose="02070309020205020404" pitchFamily="49" charset="0"/>
              </a:rPr>
              <a:t>math.sqrt</a:t>
            </a:r>
            <a:r>
              <a:rPr lang="it-IT" dirty="0">
                <a:latin typeface="Courier New" panose="02070309020205020404" pitchFamily="49" charset="0"/>
                <a:cs typeface="Courier New" panose="02070309020205020404" pitchFamily="49" charset="0"/>
              </a:rPr>
              <a:t>(16)</a:t>
            </a:r>
          </a:p>
          <a:p>
            <a:pPr lvl="1"/>
            <a:r>
              <a:rPr lang="it-IT" dirty="0"/>
              <a:t>Si possono importare solo le funzioni di interesse</a:t>
            </a:r>
          </a:p>
          <a:p>
            <a:pPr marL="914400" lvl="2" indent="0">
              <a:buNone/>
            </a:pPr>
            <a:r>
              <a:rPr lang="it-IT" dirty="0">
                <a:latin typeface="Courier New" panose="02070309020205020404" pitchFamily="49" charset="0"/>
                <a:cs typeface="Courier New" panose="02070309020205020404" pitchFamily="49" charset="0"/>
              </a:rPr>
              <a:t>&gt;&gt;&gt; from </a:t>
            </a:r>
            <a:r>
              <a:rPr lang="it-IT" dirty="0" err="1">
                <a:latin typeface="Courier New" panose="02070309020205020404" pitchFamily="49" charset="0"/>
                <a:cs typeface="Courier New" panose="02070309020205020404" pitchFamily="49" charset="0"/>
              </a:rPr>
              <a:t>math</a:t>
            </a:r>
            <a:r>
              <a:rPr lang="it-IT" dirty="0">
                <a:latin typeface="Courier New" panose="02070309020205020404" pitchFamily="49" charset="0"/>
                <a:cs typeface="Courier New" panose="02070309020205020404" pitchFamily="49" charset="0"/>
              </a:rPr>
              <a:t> import sqrt,log10</a:t>
            </a:r>
          </a:p>
          <a:p>
            <a:pPr marL="914400" lvl="2" indent="0">
              <a:buNone/>
            </a:pPr>
            <a:r>
              <a:rPr lang="it-IT" dirty="0">
                <a:latin typeface="Courier New" panose="02070309020205020404" pitchFamily="49" charset="0"/>
                <a:cs typeface="Courier New" panose="02070309020205020404" pitchFamily="49" charset="0"/>
              </a:rPr>
              <a:t>&gt;&gt;&gt; x=</a:t>
            </a:r>
            <a:r>
              <a:rPr lang="it-IT" dirty="0" err="1">
                <a:latin typeface="Courier New" panose="02070309020205020404" pitchFamily="49" charset="0"/>
                <a:cs typeface="Courier New" panose="02070309020205020404" pitchFamily="49" charset="0"/>
              </a:rPr>
              <a:t>sqrt</a:t>
            </a:r>
            <a:r>
              <a:rPr lang="it-IT" dirty="0">
                <a:latin typeface="Courier New" panose="02070309020205020404" pitchFamily="49" charset="0"/>
                <a:cs typeface="Courier New" panose="02070309020205020404" pitchFamily="49" charset="0"/>
              </a:rPr>
              <a:t>(16)</a:t>
            </a:r>
          </a:p>
          <a:p>
            <a:pPr marL="914400" lvl="2" indent="0">
              <a:buNone/>
            </a:pPr>
            <a:r>
              <a:rPr lang="it-IT" dirty="0">
                <a:latin typeface="Courier New" panose="02070309020205020404" pitchFamily="49" charset="0"/>
                <a:cs typeface="Courier New" panose="02070309020205020404" pitchFamily="49" charset="0"/>
              </a:rPr>
              <a:t>&gt;&gt;&gt; z=log10(100)</a:t>
            </a:r>
            <a:endParaRPr lang="it-IT" b="1" dirty="0"/>
          </a:p>
        </p:txBody>
      </p:sp>
      <p:sp>
        <p:nvSpPr>
          <p:cNvPr id="4" name="Fumetto: rettangolo con angoli arrotondati 3">
            <a:extLst>
              <a:ext uri="{FF2B5EF4-FFF2-40B4-BE49-F238E27FC236}">
                <a16:creationId xmlns:a16="http://schemas.microsoft.com/office/drawing/2014/main" id="{B1CE74EE-3A1E-42CC-9594-B48265327A4F}"/>
              </a:ext>
            </a:extLst>
          </p:cNvPr>
          <p:cNvSpPr/>
          <p:nvPr/>
        </p:nvSpPr>
        <p:spPr>
          <a:xfrm>
            <a:off x="6858000" y="4872475"/>
            <a:ext cx="2772561" cy="1304488"/>
          </a:xfrm>
          <a:prstGeom prst="wedgeRoundRectCallout">
            <a:avLst>
              <a:gd name="adj1" fmla="val -137681"/>
              <a:gd name="adj2" fmla="val -2038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Notare la differenza nell’invocazione di </a:t>
            </a:r>
            <a:r>
              <a:rPr lang="it-IT" dirty="0" err="1"/>
              <a:t>sqrt</a:t>
            </a:r>
            <a:endParaRPr lang="it-IT" dirty="0"/>
          </a:p>
        </p:txBody>
      </p:sp>
      <p:sp>
        <p:nvSpPr>
          <p:cNvPr id="5" name="Fumetto: rettangolo con angoli arrotondati 4">
            <a:extLst>
              <a:ext uri="{FF2B5EF4-FFF2-40B4-BE49-F238E27FC236}">
                <a16:creationId xmlns:a16="http://schemas.microsoft.com/office/drawing/2014/main" id="{B3334F14-7125-45AE-929C-4F2417614758}"/>
              </a:ext>
            </a:extLst>
          </p:cNvPr>
          <p:cNvSpPr/>
          <p:nvPr/>
        </p:nvSpPr>
        <p:spPr>
          <a:xfrm>
            <a:off x="5683542" y="3674378"/>
            <a:ext cx="5457038" cy="775982"/>
          </a:xfrm>
          <a:prstGeom prst="wedgeRoundRectCallout">
            <a:avLst>
              <a:gd name="adj1" fmla="val -61344"/>
              <a:gd name="adj2" fmla="val 3034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Qui il nome della funzione va preceduto dal qualificatore </a:t>
            </a:r>
            <a:r>
              <a:rPr lang="it-IT" dirty="0" err="1">
                <a:latin typeface="Courier New" panose="02070309020205020404" pitchFamily="49" charset="0"/>
                <a:cs typeface="Courier New" panose="02070309020205020404" pitchFamily="49" charset="0"/>
              </a:rPr>
              <a:t>math</a:t>
            </a:r>
            <a:r>
              <a:rPr lang="it-IT" dirty="0"/>
              <a:t> seguito da .</a:t>
            </a:r>
          </a:p>
        </p:txBody>
      </p:sp>
      <p:sp>
        <p:nvSpPr>
          <p:cNvPr id="6" name="Rettangolo con angoli arrotondati 5">
            <a:extLst>
              <a:ext uri="{FF2B5EF4-FFF2-40B4-BE49-F238E27FC236}">
                <a16:creationId xmlns:a16="http://schemas.microsoft.com/office/drawing/2014/main" id="{4E17C73E-8A7B-4B4B-A339-B1E37AA52F74}"/>
              </a:ext>
            </a:extLst>
          </p:cNvPr>
          <p:cNvSpPr/>
          <p:nvPr/>
        </p:nvSpPr>
        <p:spPr>
          <a:xfrm>
            <a:off x="7009002" y="687897"/>
            <a:ext cx="3405930" cy="89342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A volte i programmatori usano </a:t>
            </a:r>
          </a:p>
          <a:p>
            <a:pPr algn="ctr"/>
            <a:r>
              <a:rPr lang="it-IT" dirty="0">
                <a:latin typeface="Courier New" panose="02070309020205020404" pitchFamily="49" charset="0"/>
                <a:cs typeface="Courier New" panose="02070309020205020404" pitchFamily="49" charset="0"/>
              </a:rPr>
              <a:t>from </a:t>
            </a:r>
            <a:r>
              <a:rPr lang="it-IT" dirty="0" err="1">
                <a:latin typeface="Courier New" panose="02070309020205020404" pitchFamily="49" charset="0"/>
                <a:cs typeface="Courier New" panose="02070309020205020404" pitchFamily="49" charset="0"/>
              </a:rPr>
              <a:t>math</a:t>
            </a:r>
            <a:r>
              <a:rPr lang="it-IT" dirty="0">
                <a:latin typeface="Courier New" panose="02070309020205020404" pitchFamily="49" charset="0"/>
                <a:cs typeface="Courier New" panose="02070309020205020404" pitchFamily="49" charset="0"/>
              </a:rPr>
              <a:t> import *</a:t>
            </a:r>
          </a:p>
          <a:p>
            <a:pPr algn="ctr"/>
            <a:r>
              <a:rPr lang="it-IT" dirty="0"/>
              <a:t>Per evitare l’uso del qualificatore</a:t>
            </a:r>
          </a:p>
        </p:txBody>
      </p:sp>
    </p:spTree>
    <p:extLst>
      <p:ext uri="{BB962C8B-B14F-4D97-AF65-F5344CB8AC3E}">
        <p14:creationId xmlns:p14="http://schemas.microsoft.com/office/powerpoint/2010/main" val="2021780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AFFD64B-0835-4C21-A072-3C7CFD8E3DAD}"/>
              </a:ext>
            </a:extLst>
          </p:cNvPr>
          <p:cNvSpPr>
            <a:spLocks noGrp="1"/>
          </p:cNvSpPr>
          <p:nvPr>
            <p:ph type="title"/>
          </p:nvPr>
        </p:nvSpPr>
        <p:spPr/>
        <p:txBody>
          <a:bodyPr/>
          <a:lstStyle/>
          <a:p>
            <a:r>
              <a:rPr lang="it-IT" dirty="0"/>
              <a:t>Fasi dell’attività di programmazione</a:t>
            </a:r>
          </a:p>
        </p:txBody>
      </p:sp>
      <p:sp>
        <p:nvSpPr>
          <p:cNvPr id="4" name="Rettangolo 3">
            <a:extLst>
              <a:ext uri="{FF2B5EF4-FFF2-40B4-BE49-F238E27FC236}">
                <a16:creationId xmlns:a16="http://schemas.microsoft.com/office/drawing/2014/main" id="{66066887-5E3E-45F2-9D90-716CB6569C70}"/>
              </a:ext>
            </a:extLst>
          </p:cNvPr>
          <p:cNvSpPr/>
          <p:nvPr/>
        </p:nvSpPr>
        <p:spPr>
          <a:xfrm>
            <a:off x="1648437" y="2160165"/>
            <a:ext cx="1551963" cy="7382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EDITOR DI TESTI</a:t>
            </a:r>
          </a:p>
        </p:txBody>
      </p:sp>
      <p:sp>
        <p:nvSpPr>
          <p:cNvPr id="6" name="Rettangolo 5">
            <a:extLst>
              <a:ext uri="{FF2B5EF4-FFF2-40B4-BE49-F238E27FC236}">
                <a16:creationId xmlns:a16="http://schemas.microsoft.com/office/drawing/2014/main" id="{C0C88CFA-C4B1-450B-B09B-4CCA37751D6D}"/>
              </a:ext>
            </a:extLst>
          </p:cNvPr>
          <p:cNvSpPr/>
          <p:nvPr/>
        </p:nvSpPr>
        <p:spPr>
          <a:xfrm>
            <a:off x="4736983" y="2160165"/>
            <a:ext cx="1551963" cy="7382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TRADUTTORE</a:t>
            </a:r>
          </a:p>
        </p:txBody>
      </p:sp>
      <p:sp>
        <p:nvSpPr>
          <p:cNvPr id="8" name="Rettangolo 7">
            <a:extLst>
              <a:ext uri="{FF2B5EF4-FFF2-40B4-BE49-F238E27FC236}">
                <a16:creationId xmlns:a16="http://schemas.microsoft.com/office/drawing/2014/main" id="{6DCF1183-EA27-4644-B433-D824DAB69FC9}"/>
              </a:ext>
            </a:extLst>
          </p:cNvPr>
          <p:cNvSpPr/>
          <p:nvPr/>
        </p:nvSpPr>
        <p:spPr>
          <a:xfrm>
            <a:off x="4736983" y="4172126"/>
            <a:ext cx="1551963" cy="7382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SISTEMA </a:t>
            </a:r>
          </a:p>
          <a:p>
            <a:pPr algn="ctr"/>
            <a:r>
              <a:rPr lang="it-IT" dirty="0"/>
              <a:t>RUN-TIME</a:t>
            </a:r>
          </a:p>
        </p:txBody>
      </p:sp>
      <p:cxnSp>
        <p:nvCxnSpPr>
          <p:cNvPr id="10" name="Connettore 2 9">
            <a:extLst>
              <a:ext uri="{FF2B5EF4-FFF2-40B4-BE49-F238E27FC236}">
                <a16:creationId xmlns:a16="http://schemas.microsoft.com/office/drawing/2014/main" id="{6560B106-D904-4A1C-B978-363E21FAB81C}"/>
              </a:ext>
            </a:extLst>
          </p:cNvPr>
          <p:cNvCxnSpPr>
            <a:stCxn id="4" idx="3"/>
            <a:endCxn id="6" idx="1"/>
          </p:cNvCxnSpPr>
          <p:nvPr/>
        </p:nvCxnSpPr>
        <p:spPr>
          <a:xfrm>
            <a:off x="3200400" y="2529281"/>
            <a:ext cx="153658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2" name="Connettore 2 21">
            <a:extLst>
              <a:ext uri="{FF2B5EF4-FFF2-40B4-BE49-F238E27FC236}">
                <a16:creationId xmlns:a16="http://schemas.microsoft.com/office/drawing/2014/main" id="{52BABBEC-32A9-4378-9828-802E7C20040B}"/>
              </a:ext>
            </a:extLst>
          </p:cNvPr>
          <p:cNvCxnSpPr>
            <a:cxnSpLocks/>
            <a:stCxn id="6" idx="3"/>
          </p:cNvCxnSpPr>
          <p:nvPr/>
        </p:nvCxnSpPr>
        <p:spPr>
          <a:xfrm>
            <a:off x="6288946" y="2529281"/>
            <a:ext cx="153658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4" name="Connettore 2 23">
            <a:extLst>
              <a:ext uri="{FF2B5EF4-FFF2-40B4-BE49-F238E27FC236}">
                <a16:creationId xmlns:a16="http://schemas.microsoft.com/office/drawing/2014/main" id="{DA96C2DC-D31E-4DFE-996E-5436BC71B297}"/>
              </a:ext>
            </a:extLst>
          </p:cNvPr>
          <p:cNvCxnSpPr>
            <a:cxnSpLocks/>
            <a:stCxn id="6" idx="2"/>
            <a:endCxn id="8" idx="0"/>
          </p:cNvCxnSpPr>
          <p:nvPr/>
        </p:nvCxnSpPr>
        <p:spPr>
          <a:xfrm>
            <a:off x="5512965" y="2898396"/>
            <a:ext cx="0" cy="127373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8" name="Connettore 2 27">
            <a:extLst>
              <a:ext uri="{FF2B5EF4-FFF2-40B4-BE49-F238E27FC236}">
                <a16:creationId xmlns:a16="http://schemas.microsoft.com/office/drawing/2014/main" id="{10533081-8EE1-4A4C-9DC8-39DD81F6E849}"/>
              </a:ext>
            </a:extLst>
          </p:cNvPr>
          <p:cNvCxnSpPr>
            <a:cxnSpLocks/>
            <a:stCxn id="8" idx="3"/>
          </p:cNvCxnSpPr>
          <p:nvPr/>
        </p:nvCxnSpPr>
        <p:spPr>
          <a:xfrm>
            <a:off x="6288946" y="4541242"/>
            <a:ext cx="1496037" cy="1817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0" name="Connettore 2 29">
            <a:extLst>
              <a:ext uri="{FF2B5EF4-FFF2-40B4-BE49-F238E27FC236}">
                <a16:creationId xmlns:a16="http://schemas.microsoft.com/office/drawing/2014/main" id="{40CC899D-EBDD-44B5-B790-8EF4EDAB03DE}"/>
              </a:ext>
            </a:extLst>
          </p:cNvPr>
          <p:cNvCxnSpPr>
            <a:cxnSpLocks/>
            <a:endCxn id="8" idx="1"/>
          </p:cNvCxnSpPr>
          <p:nvPr/>
        </p:nvCxnSpPr>
        <p:spPr>
          <a:xfrm>
            <a:off x="3200400" y="4530056"/>
            <a:ext cx="1536583" cy="1118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2" name="Connettore 2 31">
            <a:extLst>
              <a:ext uri="{FF2B5EF4-FFF2-40B4-BE49-F238E27FC236}">
                <a16:creationId xmlns:a16="http://schemas.microsoft.com/office/drawing/2014/main" id="{C5276F8B-F4CF-450C-AB18-9AD58218EA2B}"/>
              </a:ext>
            </a:extLst>
          </p:cNvPr>
          <p:cNvCxnSpPr>
            <a:cxnSpLocks/>
            <a:stCxn id="8" idx="2"/>
          </p:cNvCxnSpPr>
          <p:nvPr/>
        </p:nvCxnSpPr>
        <p:spPr>
          <a:xfrm>
            <a:off x="5512965" y="4910357"/>
            <a:ext cx="0" cy="130588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4" name="CasellaDiTesto 33">
            <a:extLst>
              <a:ext uri="{FF2B5EF4-FFF2-40B4-BE49-F238E27FC236}">
                <a16:creationId xmlns:a16="http://schemas.microsoft.com/office/drawing/2014/main" id="{F7E1F53A-2F7C-4B66-8980-E07AC652DF1E}"/>
              </a:ext>
            </a:extLst>
          </p:cNvPr>
          <p:cNvSpPr txBox="1"/>
          <p:nvPr/>
        </p:nvSpPr>
        <p:spPr>
          <a:xfrm>
            <a:off x="6408490" y="1993675"/>
            <a:ext cx="4266501" cy="369332"/>
          </a:xfrm>
          <a:prstGeom prst="rect">
            <a:avLst/>
          </a:prstGeom>
          <a:noFill/>
        </p:spPr>
        <p:txBody>
          <a:bodyPr wrap="square" rtlCol="0">
            <a:spAutoFit/>
          </a:bodyPr>
          <a:lstStyle/>
          <a:p>
            <a:r>
              <a:rPr lang="it-IT" dirty="0"/>
              <a:t>Segnala messaggi di errori di sintassi</a:t>
            </a:r>
          </a:p>
        </p:txBody>
      </p:sp>
      <p:sp>
        <p:nvSpPr>
          <p:cNvPr id="36" name="CasellaDiTesto 35">
            <a:extLst>
              <a:ext uri="{FF2B5EF4-FFF2-40B4-BE49-F238E27FC236}">
                <a16:creationId xmlns:a16="http://schemas.microsoft.com/office/drawing/2014/main" id="{20793C8A-B04A-4B69-BB24-617049B73D2C}"/>
              </a:ext>
            </a:extLst>
          </p:cNvPr>
          <p:cNvSpPr txBox="1"/>
          <p:nvPr/>
        </p:nvSpPr>
        <p:spPr>
          <a:xfrm>
            <a:off x="914402" y="2944346"/>
            <a:ext cx="3054289" cy="646331"/>
          </a:xfrm>
          <a:prstGeom prst="rect">
            <a:avLst/>
          </a:prstGeom>
          <a:noFill/>
        </p:spPr>
        <p:txBody>
          <a:bodyPr wrap="square" rtlCol="0">
            <a:spAutoFit/>
          </a:bodyPr>
          <a:lstStyle/>
          <a:p>
            <a:r>
              <a:rPr lang="it-IT" dirty="0"/>
              <a:t>Scrivere il programma in un linguaggio di alto livello</a:t>
            </a:r>
          </a:p>
        </p:txBody>
      </p:sp>
      <p:sp>
        <p:nvSpPr>
          <p:cNvPr id="38" name="CasellaDiTesto 37">
            <a:extLst>
              <a:ext uri="{FF2B5EF4-FFF2-40B4-BE49-F238E27FC236}">
                <a16:creationId xmlns:a16="http://schemas.microsoft.com/office/drawing/2014/main" id="{3E773199-3782-40D2-B064-62D018C37AA1}"/>
              </a:ext>
            </a:extLst>
          </p:cNvPr>
          <p:cNvSpPr txBox="1"/>
          <p:nvPr/>
        </p:nvSpPr>
        <p:spPr>
          <a:xfrm>
            <a:off x="2654416" y="4559417"/>
            <a:ext cx="3054289" cy="369332"/>
          </a:xfrm>
          <a:prstGeom prst="rect">
            <a:avLst/>
          </a:prstGeom>
          <a:noFill/>
        </p:spPr>
        <p:txBody>
          <a:bodyPr wrap="square" rtlCol="0">
            <a:spAutoFit/>
          </a:bodyPr>
          <a:lstStyle/>
          <a:p>
            <a:r>
              <a:rPr lang="it-IT" dirty="0"/>
              <a:t>Input dell’utente</a:t>
            </a:r>
          </a:p>
        </p:txBody>
      </p:sp>
      <p:sp>
        <p:nvSpPr>
          <p:cNvPr id="40" name="CasellaDiTesto 39">
            <a:extLst>
              <a:ext uri="{FF2B5EF4-FFF2-40B4-BE49-F238E27FC236}">
                <a16:creationId xmlns:a16="http://schemas.microsoft.com/office/drawing/2014/main" id="{0639190A-B5BF-4CAC-972D-A129CD4D9914}"/>
              </a:ext>
            </a:extLst>
          </p:cNvPr>
          <p:cNvSpPr txBox="1"/>
          <p:nvPr/>
        </p:nvSpPr>
        <p:spPr>
          <a:xfrm>
            <a:off x="5617128" y="5378634"/>
            <a:ext cx="3054289" cy="369332"/>
          </a:xfrm>
          <a:prstGeom prst="rect">
            <a:avLst/>
          </a:prstGeom>
          <a:noFill/>
        </p:spPr>
        <p:txBody>
          <a:bodyPr wrap="square" rtlCol="0">
            <a:spAutoFit/>
          </a:bodyPr>
          <a:lstStyle/>
          <a:p>
            <a:r>
              <a:rPr lang="it-IT" dirty="0"/>
              <a:t>Output del programma</a:t>
            </a:r>
          </a:p>
        </p:txBody>
      </p:sp>
      <p:sp>
        <p:nvSpPr>
          <p:cNvPr id="42" name="CasellaDiTesto 41">
            <a:extLst>
              <a:ext uri="{FF2B5EF4-FFF2-40B4-BE49-F238E27FC236}">
                <a16:creationId xmlns:a16="http://schemas.microsoft.com/office/drawing/2014/main" id="{5CC54FAE-2AB2-418C-AFFB-C5E09A146635}"/>
              </a:ext>
            </a:extLst>
          </p:cNvPr>
          <p:cNvSpPr txBox="1"/>
          <p:nvPr/>
        </p:nvSpPr>
        <p:spPr>
          <a:xfrm>
            <a:off x="6367944" y="4083932"/>
            <a:ext cx="4266501" cy="369332"/>
          </a:xfrm>
          <a:prstGeom prst="rect">
            <a:avLst/>
          </a:prstGeom>
          <a:noFill/>
        </p:spPr>
        <p:txBody>
          <a:bodyPr wrap="square" rtlCol="0">
            <a:spAutoFit/>
          </a:bodyPr>
          <a:lstStyle/>
          <a:p>
            <a:r>
              <a:rPr lang="it-IT" dirty="0"/>
              <a:t>Segnala messaggi durante l’esecuzione</a:t>
            </a:r>
          </a:p>
        </p:txBody>
      </p:sp>
      <p:sp>
        <p:nvSpPr>
          <p:cNvPr id="3" name="CasellaDiTesto 2">
            <a:extLst>
              <a:ext uri="{FF2B5EF4-FFF2-40B4-BE49-F238E27FC236}">
                <a16:creationId xmlns:a16="http://schemas.microsoft.com/office/drawing/2014/main" id="{C772B0E0-E2AC-4687-B104-2DC5565ABAED}"/>
              </a:ext>
            </a:extLst>
          </p:cNvPr>
          <p:cNvSpPr txBox="1"/>
          <p:nvPr/>
        </p:nvSpPr>
        <p:spPr>
          <a:xfrm>
            <a:off x="5749857" y="3363660"/>
            <a:ext cx="4266501" cy="369332"/>
          </a:xfrm>
          <a:prstGeom prst="rect">
            <a:avLst/>
          </a:prstGeom>
          <a:noFill/>
        </p:spPr>
        <p:txBody>
          <a:bodyPr wrap="square" rtlCol="0">
            <a:spAutoFit/>
          </a:bodyPr>
          <a:lstStyle/>
          <a:p>
            <a:r>
              <a:rPr lang="it-IT" dirty="0"/>
              <a:t>Programma eseguibile</a:t>
            </a:r>
          </a:p>
        </p:txBody>
      </p:sp>
      <p:sp>
        <p:nvSpPr>
          <p:cNvPr id="7" name="CasellaDiTesto 6">
            <a:extLst>
              <a:ext uri="{FF2B5EF4-FFF2-40B4-BE49-F238E27FC236}">
                <a16:creationId xmlns:a16="http://schemas.microsoft.com/office/drawing/2014/main" id="{466ED93D-61DA-4A25-BE92-840CD2C51542}"/>
              </a:ext>
            </a:extLst>
          </p:cNvPr>
          <p:cNvSpPr txBox="1"/>
          <p:nvPr/>
        </p:nvSpPr>
        <p:spPr>
          <a:xfrm>
            <a:off x="3221929" y="1814066"/>
            <a:ext cx="1645920" cy="646331"/>
          </a:xfrm>
          <a:prstGeom prst="rect">
            <a:avLst/>
          </a:prstGeom>
          <a:noFill/>
        </p:spPr>
        <p:txBody>
          <a:bodyPr wrap="square" rtlCol="0">
            <a:spAutoFit/>
          </a:bodyPr>
          <a:lstStyle/>
          <a:p>
            <a:r>
              <a:rPr lang="it-IT" dirty="0"/>
              <a:t>Codice Sorgente</a:t>
            </a:r>
          </a:p>
        </p:txBody>
      </p:sp>
    </p:spTree>
    <p:extLst>
      <p:ext uri="{BB962C8B-B14F-4D97-AF65-F5344CB8AC3E}">
        <p14:creationId xmlns:p14="http://schemas.microsoft.com/office/powerpoint/2010/main" val="41735747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9269EC0-BB40-4CCA-94B9-EDBE43CE3202}"/>
              </a:ext>
            </a:extLst>
          </p:cNvPr>
          <p:cNvSpPr>
            <a:spLocks noGrp="1"/>
          </p:cNvSpPr>
          <p:nvPr>
            <p:ph type="title"/>
          </p:nvPr>
        </p:nvSpPr>
        <p:spPr/>
        <p:txBody>
          <a:bodyPr/>
          <a:lstStyle/>
          <a:p>
            <a:r>
              <a:rPr lang="it-IT" dirty="0"/>
              <a:t>Funzioni e Moduli</a:t>
            </a:r>
          </a:p>
        </p:txBody>
      </p:sp>
      <p:sp>
        <p:nvSpPr>
          <p:cNvPr id="3" name="Segnaposto contenuto 2">
            <a:extLst>
              <a:ext uri="{FF2B5EF4-FFF2-40B4-BE49-F238E27FC236}">
                <a16:creationId xmlns:a16="http://schemas.microsoft.com/office/drawing/2014/main" id="{BDB67F6D-81DD-4C3D-AF06-1C01E062F40F}"/>
              </a:ext>
            </a:extLst>
          </p:cNvPr>
          <p:cNvSpPr>
            <a:spLocks noGrp="1"/>
          </p:cNvSpPr>
          <p:nvPr>
            <p:ph idx="1"/>
          </p:nvPr>
        </p:nvSpPr>
        <p:spPr>
          <a:xfrm>
            <a:off x="838200" y="1417738"/>
            <a:ext cx="10515600" cy="5255703"/>
          </a:xfrm>
        </p:spPr>
        <p:txBody>
          <a:bodyPr>
            <a:normAutofit/>
          </a:bodyPr>
          <a:lstStyle/>
          <a:p>
            <a:r>
              <a:rPr lang="it-IT" sz="2400" dirty="0"/>
              <a:t>Si può consultare l’elenco delle risorse contenuto in un modulo</a:t>
            </a:r>
          </a:p>
          <a:p>
            <a:pPr marL="457200" lvl="1" indent="0">
              <a:buNone/>
            </a:pPr>
            <a:r>
              <a:rPr lang="it-IT" sz="2000" dirty="0">
                <a:latin typeface="Courier New" panose="02070309020205020404" pitchFamily="49" charset="0"/>
                <a:cs typeface="Courier New" panose="02070309020205020404" pitchFamily="49" charset="0"/>
              </a:rPr>
              <a:t>&gt;&gt;&gt; import </a:t>
            </a:r>
            <a:r>
              <a:rPr lang="it-IT" sz="2000" dirty="0" err="1">
                <a:latin typeface="Courier New" panose="02070309020205020404" pitchFamily="49" charset="0"/>
                <a:cs typeface="Courier New" panose="02070309020205020404" pitchFamily="49" charset="0"/>
              </a:rPr>
              <a:t>math</a:t>
            </a:r>
            <a:endParaRPr lang="it-IT" sz="2000" dirty="0">
              <a:latin typeface="Courier New" panose="02070309020205020404" pitchFamily="49" charset="0"/>
              <a:cs typeface="Courier New" panose="02070309020205020404" pitchFamily="49" charset="0"/>
            </a:endParaRPr>
          </a:p>
          <a:p>
            <a:pPr marL="457200" lvl="1" indent="0">
              <a:buNone/>
            </a:pPr>
            <a:r>
              <a:rPr lang="it-IT" sz="2000" dirty="0">
                <a:latin typeface="Courier New" panose="02070309020205020404" pitchFamily="49" charset="0"/>
                <a:cs typeface="Courier New" panose="02070309020205020404" pitchFamily="49" charset="0"/>
              </a:rPr>
              <a:t>&gt;&gt;&gt; dir(</a:t>
            </a:r>
            <a:r>
              <a:rPr lang="it-IT" sz="2000" dirty="0" err="1">
                <a:latin typeface="Courier New" panose="02070309020205020404" pitchFamily="49" charset="0"/>
                <a:cs typeface="Courier New" panose="02070309020205020404" pitchFamily="49" charset="0"/>
              </a:rPr>
              <a:t>math</a:t>
            </a:r>
            <a:r>
              <a:rPr lang="it-IT" sz="2000" dirty="0">
                <a:latin typeface="Courier New" panose="02070309020205020404" pitchFamily="49" charset="0"/>
                <a:cs typeface="Courier New" panose="02070309020205020404" pitchFamily="49" charset="0"/>
              </a:rPr>
              <a:t>)</a:t>
            </a:r>
          </a:p>
          <a:p>
            <a:pPr marL="457200" lvl="1" indent="0">
              <a:buNone/>
            </a:pPr>
            <a:endParaRPr lang="it-IT" dirty="0">
              <a:latin typeface="Courier New" panose="02070309020205020404" pitchFamily="49" charset="0"/>
              <a:cs typeface="Courier New" panose="02070309020205020404" pitchFamily="49" charset="0"/>
            </a:endParaRPr>
          </a:p>
          <a:p>
            <a:pPr marL="457200" lvl="1" indent="0">
              <a:buNone/>
            </a:pPr>
            <a:endParaRPr lang="it-IT" dirty="0">
              <a:latin typeface="Courier New" panose="02070309020205020404" pitchFamily="49" charset="0"/>
              <a:cs typeface="Courier New" panose="02070309020205020404" pitchFamily="49" charset="0"/>
            </a:endParaRPr>
          </a:p>
          <a:p>
            <a:pPr marL="457200" lvl="1" indent="0">
              <a:buNone/>
            </a:pPr>
            <a:endParaRPr lang="it-IT" dirty="0">
              <a:latin typeface="Courier New" panose="02070309020205020404" pitchFamily="49" charset="0"/>
              <a:cs typeface="Courier New" panose="02070309020205020404" pitchFamily="49" charset="0"/>
            </a:endParaRPr>
          </a:p>
          <a:p>
            <a:pPr lvl="1"/>
            <a:endParaRPr lang="it-IT" dirty="0"/>
          </a:p>
          <a:p>
            <a:pPr marL="457200" lvl="1" indent="0">
              <a:buNone/>
            </a:pPr>
            <a:endParaRPr lang="it-IT" dirty="0"/>
          </a:p>
          <a:p>
            <a:endParaRPr lang="it-IT" sz="2400" dirty="0"/>
          </a:p>
          <a:p>
            <a:r>
              <a:rPr lang="it-IT" sz="2400" dirty="0"/>
              <a:t>Si può consultare la documentazione di tutto il modulo o di una singola risorsa</a:t>
            </a:r>
          </a:p>
          <a:p>
            <a:pPr marL="914400" lvl="2" indent="0">
              <a:buNone/>
            </a:pPr>
            <a:r>
              <a:rPr lang="it-IT" dirty="0">
                <a:latin typeface="Courier New" panose="02070309020205020404" pitchFamily="49" charset="0"/>
                <a:cs typeface="Courier New" panose="02070309020205020404" pitchFamily="49" charset="0"/>
              </a:rPr>
              <a:t>&gt;&gt;&gt; help(</a:t>
            </a:r>
            <a:r>
              <a:rPr lang="it-IT" dirty="0" err="1">
                <a:latin typeface="Courier New" panose="02070309020205020404" pitchFamily="49" charset="0"/>
                <a:cs typeface="Courier New" panose="02070309020205020404" pitchFamily="49" charset="0"/>
              </a:rPr>
              <a:t>math</a:t>
            </a:r>
            <a:r>
              <a:rPr lang="it-IT" dirty="0">
                <a:latin typeface="Courier New" panose="02070309020205020404" pitchFamily="49" charset="0"/>
                <a:cs typeface="Courier New" panose="02070309020205020404" pitchFamily="49" charset="0"/>
              </a:rPr>
              <a:t>)</a:t>
            </a:r>
          </a:p>
          <a:p>
            <a:pPr marL="914400" lvl="2" indent="0">
              <a:buNone/>
            </a:pPr>
            <a:r>
              <a:rPr lang="it-IT" dirty="0">
                <a:latin typeface="Courier New" panose="02070309020205020404" pitchFamily="49" charset="0"/>
                <a:cs typeface="Courier New" panose="02070309020205020404" pitchFamily="49" charset="0"/>
              </a:rPr>
              <a:t>&gt;&gt;&gt; help(</a:t>
            </a:r>
            <a:r>
              <a:rPr lang="it-IT" dirty="0" err="1">
                <a:latin typeface="Courier New" panose="02070309020205020404" pitchFamily="49" charset="0"/>
                <a:cs typeface="Courier New" panose="02070309020205020404" pitchFamily="49" charset="0"/>
              </a:rPr>
              <a:t>math.sqrt</a:t>
            </a:r>
            <a:r>
              <a:rPr lang="it-IT" dirty="0">
                <a:latin typeface="Courier New" panose="02070309020205020404" pitchFamily="49" charset="0"/>
                <a:cs typeface="Courier New" panose="02070309020205020404" pitchFamily="49" charset="0"/>
              </a:rPr>
              <a:t>)</a:t>
            </a:r>
            <a:endParaRPr lang="it-IT" b="1" dirty="0"/>
          </a:p>
        </p:txBody>
      </p:sp>
      <p:sp>
        <p:nvSpPr>
          <p:cNvPr id="5" name="CasellaDiTesto 4">
            <a:extLst>
              <a:ext uri="{FF2B5EF4-FFF2-40B4-BE49-F238E27FC236}">
                <a16:creationId xmlns:a16="http://schemas.microsoft.com/office/drawing/2014/main" id="{6D0FCDED-5D16-4BF0-B971-4D4AEC4C8FC9}"/>
              </a:ext>
            </a:extLst>
          </p:cNvPr>
          <p:cNvSpPr txBox="1"/>
          <p:nvPr/>
        </p:nvSpPr>
        <p:spPr>
          <a:xfrm>
            <a:off x="1005995" y="2670585"/>
            <a:ext cx="10092654" cy="2062103"/>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lvl="1"/>
            <a:r>
              <a:rPr lang="it-IT" sz="1600" dirty="0">
                <a:latin typeface="Courier New" panose="02070309020205020404" pitchFamily="49" charset="0"/>
                <a:cs typeface="Courier New" panose="02070309020205020404" pitchFamily="49" charset="0"/>
              </a:rPr>
              <a:t>['__doc__', '__loader__', '__name__', '__package__', '__</a:t>
            </a:r>
            <a:r>
              <a:rPr lang="it-IT" sz="1600" dirty="0" err="1">
                <a:latin typeface="Courier New" panose="02070309020205020404" pitchFamily="49" charset="0"/>
                <a:cs typeface="Courier New" panose="02070309020205020404" pitchFamily="49" charset="0"/>
              </a:rPr>
              <a:t>spec</a:t>
            </a:r>
            <a:r>
              <a:rPr lang="it-IT" sz="1600" dirty="0">
                <a:latin typeface="Courier New" panose="02070309020205020404" pitchFamily="49" charset="0"/>
                <a:cs typeface="Courier New" panose="02070309020205020404" pitchFamily="49" charset="0"/>
              </a:rPr>
              <a:t>__', '</a:t>
            </a:r>
            <a:r>
              <a:rPr lang="it-IT" sz="1600" dirty="0" err="1">
                <a:latin typeface="Courier New" panose="02070309020205020404" pitchFamily="49" charset="0"/>
                <a:cs typeface="Courier New" panose="02070309020205020404" pitchFamily="49" charset="0"/>
              </a:rPr>
              <a:t>acos</a:t>
            </a:r>
            <a:r>
              <a:rPr lang="it-IT" sz="1600" dirty="0">
                <a:latin typeface="Courier New" panose="02070309020205020404" pitchFamily="49" charset="0"/>
                <a:cs typeface="Courier New" panose="02070309020205020404" pitchFamily="49" charset="0"/>
              </a:rPr>
              <a:t>', '</a:t>
            </a:r>
            <a:r>
              <a:rPr lang="it-IT" sz="1600" dirty="0" err="1">
                <a:latin typeface="Courier New" panose="02070309020205020404" pitchFamily="49" charset="0"/>
                <a:cs typeface="Courier New" panose="02070309020205020404" pitchFamily="49" charset="0"/>
              </a:rPr>
              <a:t>acosh</a:t>
            </a:r>
            <a:r>
              <a:rPr lang="it-IT" sz="1600" dirty="0">
                <a:latin typeface="Courier New" panose="02070309020205020404" pitchFamily="49" charset="0"/>
                <a:cs typeface="Courier New" panose="02070309020205020404" pitchFamily="49" charset="0"/>
              </a:rPr>
              <a:t>', '</a:t>
            </a:r>
            <a:r>
              <a:rPr lang="it-IT" sz="1600" dirty="0" err="1">
                <a:latin typeface="Courier New" panose="02070309020205020404" pitchFamily="49" charset="0"/>
                <a:cs typeface="Courier New" panose="02070309020205020404" pitchFamily="49" charset="0"/>
              </a:rPr>
              <a:t>asin</a:t>
            </a:r>
            <a:r>
              <a:rPr lang="it-IT" sz="1600" dirty="0">
                <a:latin typeface="Courier New" panose="02070309020205020404" pitchFamily="49" charset="0"/>
                <a:cs typeface="Courier New" panose="02070309020205020404" pitchFamily="49" charset="0"/>
              </a:rPr>
              <a:t>', '</a:t>
            </a:r>
            <a:r>
              <a:rPr lang="it-IT" sz="1600" dirty="0" err="1">
                <a:latin typeface="Courier New" panose="02070309020205020404" pitchFamily="49" charset="0"/>
                <a:cs typeface="Courier New" panose="02070309020205020404" pitchFamily="49" charset="0"/>
              </a:rPr>
              <a:t>asinh</a:t>
            </a:r>
            <a:r>
              <a:rPr lang="it-IT" sz="1600" dirty="0">
                <a:latin typeface="Courier New" panose="02070309020205020404" pitchFamily="49" charset="0"/>
                <a:cs typeface="Courier New" panose="02070309020205020404" pitchFamily="49" charset="0"/>
              </a:rPr>
              <a:t>', '</a:t>
            </a:r>
            <a:r>
              <a:rPr lang="it-IT" sz="1600" dirty="0" err="1">
                <a:latin typeface="Courier New" panose="02070309020205020404" pitchFamily="49" charset="0"/>
                <a:cs typeface="Courier New" panose="02070309020205020404" pitchFamily="49" charset="0"/>
              </a:rPr>
              <a:t>atan</a:t>
            </a:r>
            <a:r>
              <a:rPr lang="it-IT" sz="1600" dirty="0">
                <a:latin typeface="Courier New" panose="02070309020205020404" pitchFamily="49" charset="0"/>
                <a:cs typeface="Courier New" panose="02070309020205020404" pitchFamily="49" charset="0"/>
              </a:rPr>
              <a:t>', 'atan2', '</a:t>
            </a:r>
            <a:r>
              <a:rPr lang="it-IT" sz="1600" dirty="0" err="1">
                <a:latin typeface="Courier New" panose="02070309020205020404" pitchFamily="49" charset="0"/>
                <a:cs typeface="Courier New" panose="02070309020205020404" pitchFamily="49" charset="0"/>
              </a:rPr>
              <a:t>atanh</a:t>
            </a:r>
            <a:r>
              <a:rPr lang="it-IT" sz="1600" dirty="0">
                <a:latin typeface="Courier New" panose="02070309020205020404" pitchFamily="49" charset="0"/>
                <a:cs typeface="Courier New" panose="02070309020205020404" pitchFamily="49" charset="0"/>
              </a:rPr>
              <a:t>', '</a:t>
            </a:r>
            <a:r>
              <a:rPr lang="it-IT" sz="1600" dirty="0" err="1">
                <a:latin typeface="Courier New" panose="02070309020205020404" pitchFamily="49" charset="0"/>
                <a:cs typeface="Courier New" panose="02070309020205020404" pitchFamily="49" charset="0"/>
              </a:rPr>
              <a:t>ceil</a:t>
            </a:r>
            <a:r>
              <a:rPr lang="it-IT" sz="1600" dirty="0">
                <a:latin typeface="Courier New" panose="02070309020205020404" pitchFamily="49" charset="0"/>
                <a:cs typeface="Courier New" panose="02070309020205020404" pitchFamily="49" charset="0"/>
              </a:rPr>
              <a:t>', '</a:t>
            </a:r>
            <a:r>
              <a:rPr lang="it-IT" sz="1600" dirty="0" err="1">
                <a:latin typeface="Courier New" panose="02070309020205020404" pitchFamily="49" charset="0"/>
                <a:cs typeface="Courier New" panose="02070309020205020404" pitchFamily="49" charset="0"/>
              </a:rPr>
              <a:t>comb</a:t>
            </a:r>
            <a:r>
              <a:rPr lang="it-IT" sz="1600" dirty="0">
                <a:latin typeface="Courier New" panose="02070309020205020404" pitchFamily="49" charset="0"/>
                <a:cs typeface="Courier New" panose="02070309020205020404" pitchFamily="49" charset="0"/>
              </a:rPr>
              <a:t>', '</a:t>
            </a:r>
            <a:r>
              <a:rPr lang="it-IT" sz="1600" dirty="0" err="1">
                <a:latin typeface="Courier New" panose="02070309020205020404" pitchFamily="49" charset="0"/>
                <a:cs typeface="Courier New" panose="02070309020205020404" pitchFamily="49" charset="0"/>
              </a:rPr>
              <a:t>copysign</a:t>
            </a:r>
            <a:r>
              <a:rPr lang="it-IT" sz="1600" dirty="0">
                <a:latin typeface="Courier New" panose="02070309020205020404" pitchFamily="49" charset="0"/>
                <a:cs typeface="Courier New" panose="02070309020205020404" pitchFamily="49" charset="0"/>
              </a:rPr>
              <a:t>', 'cos', '</a:t>
            </a:r>
            <a:r>
              <a:rPr lang="it-IT" sz="1600" dirty="0" err="1">
                <a:latin typeface="Courier New" panose="02070309020205020404" pitchFamily="49" charset="0"/>
                <a:cs typeface="Courier New" panose="02070309020205020404" pitchFamily="49" charset="0"/>
              </a:rPr>
              <a:t>cosh</a:t>
            </a:r>
            <a:r>
              <a:rPr lang="it-IT" sz="1600" dirty="0">
                <a:latin typeface="Courier New" panose="02070309020205020404" pitchFamily="49" charset="0"/>
                <a:cs typeface="Courier New" panose="02070309020205020404" pitchFamily="49" charset="0"/>
              </a:rPr>
              <a:t>', 'degrees', '</a:t>
            </a:r>
            <a:r>
              <a:rPr lang="it-IT" sz="1600" dirty="0" err="1">
                <a:latin typeface="Courier New" panose="02070309020205020404" pitchFamily="49" charset="0"/>
                <a:cs typeface="Courier New" panose="02070309020205020404" pitchFamily="49" charset="0"/>
              </a:rPr>
              <a:t>dist</a:t>
            </a:r>
            <a:r>
              <a:rPr lang="it-IT" sz="1600" dirty="0">
                <a:latin typeface="Courier New" panose="02070309020205020404" pitchFamily="49" charset="0"/>
                <a:cs typeface="Courier New" panose="02070309020205020404" pitchFamily="49" charset="0"/>
              </a:rPr>
              <a:t>', 'e', '</a:t>
            </a:r>
            <a:r>
              <a:rPr lang="it-IT" sz="1600" dirty="0" err="1">
                <a:latin typeface="Courier New" panose="02070309020205020404" pitchFamily="49" charset="0"/>
                <a:cs typeface="Courier New" panose="02070309020205020404" pitchFamily="49" charset="0"/>
              </a:rPr>
              <a:t>erf</a:t>
            </a:r>
            <a:r>
              <a:rPr lang="it-IT" sz="1600" dirty="0">
                <a:latin typeface="Courier New" panose="02070309020205020404" pitchFamily="49" charset="0"/>
                <a:cs typeface="Courier New" panose="02070309020205020404" pitchFamily="49" charset="0"/>
              </a:rPr>
              <a:t>', '</a:t>
            </a:r>
            <a:r>
              <a:rPr lang="it-IT" sz="1600" dirty="0" err="1">
                <a:latin typeface="Courier New" panose="02070309020205020404" pitchFamily="49" charset="0"/>
                <a:cs typeface="Courier New" panose="02070309020205020404" pitchFamily="49" charset="0"/>
              </a:rPr>
              <a:t>erfc</a:t>
            </a:r>
            <a:r>
              <a:rPr lang="it-IT" sz="1600" dirty="0">
                <a:latin typeface="Courier New" panose="02070309020205020404" pitchFamily="49" charset="0"/>
                <a:cs typeface="Courier New" panose="02070309020205020404" pitchFamily="49" charset="0"/>
              </a:rPr>
              <a:t>', '</a:t>
            </a:r>
            <a:r>
              <a:rPr lang="it-IT" sz="1600" dirty="0" err="1">
                <a:latin typeface="Courier New" panose="02070309020205020404" pitchFamily="49" charset="0"/>
                <a:cs typeface="Courier New" panose="02070309020205020404" pitchFamily="49" charset="0"/>
              </a:rPr>
              <a:t>exp</a:t>
            </a:r>
            <a:r>
              <a:rPr lang="it-IT" sz="1600" dirty="0">
                <a:latin typeface="Courier New" panose="02070309020205020404" pitchFamily="49" charset="0"/>
                <a:cs typeface="Courier New" panose="02070309020205020404" pitchFamily="49" charset="0"/>
              </a:rPr>
              <a:t>', 'expm1', '</a:t>
            </a:r>
            <a:r>
              <a:rPr lang="it-IT" sz="1600" dirty="0" err="1">
                <a:latin typeface="Courier New" panose="02070309020205020404" pitchFamily="49" charset="0"/>
                <a:cs typeface="Courier New" panose="02070309020205020404" pitchFamily="49" charset="0"/>
              </a:rPr>
              <a:t>fabs</a:t>
            </a:r>
            <a:r>
              <a:rPr lang="it-IT" sz="1600" dirty="0">
                <a:latin typeface="Courier New" panose="02070309020205020404" pitchFamily="49" charset="0"/>
                <a:cs typeface="Courier New" panose="02070309020205020404" pitchFamily="49" charset="0"/>
              </a:rPr>
              <a:t>', '</a:t>
            </a:r>
            <a:r>
              <a:rPr lang="it-IT" sz="1600" dirty="0" err="1">
                <a:latin typeface="Courier New" panose="02070309020205020404" pitchFamily="49" charset="0"/>
                <a:cs typeface="Courier New" panose="02070309020205020404" pitchFamily="49" charset="0"/>
              </a:rPr>
              <a:t>factorial</a:t>
            </a:r>
            <a:r>
              <a:rPr lang="it-IT" sz="1600" dirty="0">
                <a:latin typeface="Courier New" panose="02070309020205020404" pitchFamily="49" charset="0"/>
                <a:cs typeface="Courier New" panose="02070309020205020404" pitchFamily="49" charset="0"/>
              </a:rPr>
              <a:t>', '</a:t>
            </a:r>
            <a:r>
              <a:rPr lang="it-IT" sz="1600" dirty="0" err="1">
                <a:latin typeface="Courier New" panose="02070309020205020404" pitchFamily="49" charset="0"/>
                <a:cs typeface="Courier New" panose="02070309020205020404" pitchFamily="49" charset="0"/>
              </a:rPr>
              <a:t>floor</a:t>
            </a:r>
            <a:r>
              <a:rPr lang="it-IT" sz="1600" dirty="0">
                <a:latin typeface="Courier New" panose="02070309020205020404" pitchFamily="49" charset="0"/>
                <a:cs typeface="Courier New" panose="02070309020205020404" pitchFamily="49" charset="0"/>
              </a:rPr>
              <a:t>', '</a:t>
            </a:r>
            <a:r>
              <a:rPr lang="it-IT" sz="1600" dirty="0" err="1">
                <a:latin typeface="Courier New" panose="02070309020205020404" pitchFamily="49" charset="0"/>
                <a:cs typeface="Courier New" panose="02070309020205020404" pitchFamily="49" charset="0"/>
              </a:rPr>
              <a:t>fmod</a:t>
            </a:r>
            <a:r>
              <a:rPr lang="it-IT" sz="1600" dirty="0">
                <a:latin typeface="Courier New" panose="02070309020205020404" pitchFamily="49" charset="0"/>
                <a:cs typeface="Courier New" panose="02070309020205020404" pitchFamily="49" charset="0"/>
              </a:rPr>
              <a:t>', '</a:t>
            </a:r>
            <a:r>
              <a:rPr lang="it-IT" sz="1600" dirty="0" err="1">
                <a:latin typeface="Courier New" panose="02070309020205020404" pitchFamily="49" charset="0"/>
                <a:cs typeface="Courier New" panose="02070309020205020404" pitchFamily="49" charset="0"/>
              </a:rPr>
              <a:t>frexp</a:t>
            </a:r>
            <a:r>
              <a:rPr lang="it-IT" sz="1600" dirty="0">
                <a:latin typeface="Courier New" panose="02070309020205020404" pitchFamily="49" charset="0"/>
                <a:cs typeface="Courier New" panose="02070309020205020404" pitchFamily="49" charset="0"/>
              </a:rPr>
              <a:t>', '</a:t>
            </a:r>
            <a:r>
              <a:rPr lang="it-IT" sz="1600" dirty="0" err="1">
                <a:latin typeface="Courier New" panose="02070309020205020404" pitchFamily="49" charset="0"/>
                <a:cs typeface="Courier New" panose="02070309020205020404" pitchFamily="49" charset="0"/>
              </a:rPr>
              <a:t>fsum</a:t>
            </a:r>
            <a:r>
              <a:rPr lang="it-IT" sz="1600" dirty="0">
                <a:latin typeface="Courier New" panose="02070309020205020404" pitchFamily="49" charset="0"/>
                <a:cs typeface="Courier New" panose="02070309020205020404" pitchFamily="49" charset="0"/>
              </a:rPr>
              <a:t>', 'gamma', '</a:t>
            </a:r>
            <a:r>
              <a:rPr lang="it-IT" sz="1600" dirty="0" err="1">
                <a:latin typeface="Courier New" panose="02070309020205020404" pitchFamily="49" charset="0"/>
                <a:cs typeface="Courier New" panose="02070309020205020404" pitchFamily="49" charset="0"/>
              </a:rPr>
              <a:t>gcd</a:t>
            </a:r>
            <a:r>
              <a:rPr lang="it-IT" sz="1600" dirty="0">
                <a:latin typeface="Courier New" panose="02070309020205020404" pitchFamily="49" charset="0"/>
                <a:cs typeface="Courier New" panose="02070309020205020404" pitchFamily="49" charset="0"/>
              </a:rPr>
              <a:t>', '</a:t>
            </a:r>
            <a:r>
              <a:rPr lang="it-IT" sz="1600" dirty="0" err="1">
                <a:latin typeface="Courier New" panose="02070309020205020404" pitchFamily="49" charset="0"/>
                <a:cs typeface="Courier New" panose="02070309020205020404" pitchFamily="49" charset="0"/>
              </a:rPr>
              <a:t>hypot</a:t>
            </a:r>
            <a:r>
              <a:rPr lang="it-IT" sz="1600" dirty="0">
                <a:latin typeface="Courier New" panose="02070309020205020404" pitchFamily="49" charset="0"/>
                <a:cs typeface="Courier New" panose="02070309020205020404" pitchFamily="49" charset="0"/>
              </a:rPr>
              <a:t>', '</a:t>
            </a:r>
            <a:r>
              <a:rPr lang="it-IT" sz="1600" dirty="0" err="1">
                <a:latin typeface="Courier New" panose="02070309020205020404" pitchFamily="49" charset="0"/>
                <a:cs typeface="Courier New" panose="02070309020205020404" pitchFamily="49" charset="0"/>
              </a:rPr>
              <a:t>inf</a:t>
            </a:r>
            <a:r>
              <a:rPr lang="it-IT" sz="1600" dirty="0">
                <a:latin typeface="Courier New" panose="02070309020205020404" pitchFamily="49" charset="0"/>
                <a:cs typeface="Courier New" panose="02070309020205020404" pitchFamily="49" charset="0"/>
              </a:rPr>
              <a:t>', '</a:t>
            </a:r>
            <a:r>
              <a:rPr lang="it-IT" sz="1600" dirty="0" err="1">
                <a:latin typeface="Courier New" panose="02070309020205020404" pitchFamily="49" charset="0"/>
                <a:cs typeface="Courier New" panose="02070309020205020404" pitchFamily="49" charset="0"/>
              </a:rPr>
              <a:t>isclose</a:t>
            </a:r>
            <a:r>
              <a:rPr lang="it-IT" sz="1600" dirty="0">
                <a:latin typeface="Courier New" panose="02070309020205020404" pitchFamily="49" charset="0"/>
                <a:cs typeface="Courier New" panose="02070309020205020404" pitchFamily="49" charset="0"/>
              </a:rPr>
              <a:t>', '</a:t>
            </a:r>
            <a:r>
              <a:rPr lang="it-IT" sz="1600" dirty="0" err="1">
                <a:latin typeface="Courier New" panose="02070309020205020404" pitchFamily="49" charset="0"/>
                <a:cs typeface="Courier New" panose="02070309020205020404" pitchFamily="49" charset="0"/>
              </a:rPr>
              <a:t>isfinite</a:t>
            </a:r>
            <a:r>
              <a:rPr lang="it-IT" sz="1600" dirty="0">
                <a:latin typeface="Courier New" panose="02070309020205020404" pitchFamily="49" charset="0"/>
                <a:cs typeface="Courier New" panose="02070309020205020404" pitchFamily="49" charset="0"/>
              </a:rPr>
              <a:t>', '</a:t>
            </a:r>
            <a:r>
              <a:rPr lang="it-IT" sz="1600" dirty="0" err="1">
                <a:latin typeface="Courier New" panose="02070309020205020404" pitchFamily="49" charset="0"/>
                <a:cs typeface="Courier New" panose="02070309020205020404" pitchFamily="49" charset="0"/>
              </a:rPr>
              <a:t>isinf</a:t>
            </a:r>
            <a:r>
              <a:rPr lang="it-IT" sz="1600" dirty="0">
                <a:latin typeface="Courier New" panose="02070309020205020404" pitchFamily="49" charset="0"/>
                <a:cs typeface="Courier New" panose="02070309020205020404" pitchFamily="49" charset="0"/>
              </a:rPr>
              <a:t>', '</a:t>
            </a:r>
            <a:r>
              <a:rPr lang="it-IT" sz="1600" dirty="0" err="1">
                <a:latin typeface="Courier New" panose="02070309020205020404" pitchFamily="49" charset="0"/>
                <a:cs typeface="Courier New" panose="02070309020205020404" pitchFamily="49" charset="0"/>
              </a:rPr>
              <a:t>isnan</a:t>
            </a:r>
            <a:r>
              <a:rPr lang="it-IT" sz="1600" dirty="0">
                <a:latin typeface="Courier New" panose="02070309020205020404" pitchFamily="49" charset="0"/>
                <a:cs typeface="Courier New" panose="02070309020205020404" pitchFamily="49" charset="0"/>
              </a:rPr>
              <a:t>', '</a:t>
            </a:r>
            <a:r>
              <a:rPr lang="it-IT" sz="1600" dirty="0" err="1">
                <a:latin typeface="Courier New" panose="02070309020205020404" pitchFamily="49" charset="0"/>
                <a:cs typeface="Courier New" panose="02070309020205020404" pitchFamily="49" charset="0"/>
              </a:rPr>
              <a:t>isqrt</a:t>
            </a:r>
            <a:r>
              <a:rPr lang="it-IT" sz="1600" dirty="0">
                <a:latin typeface="Courier New" panose="02070309020205020404" pitchFamily="49" charset="0"/>
                <a:cs typeface="Courier New" panose="02070309020205020404" pitchFamily="49" charset="0"/>
              </a:rPr>
              <a:t>', '</a:t>
            </a:r>
            <a:r>
              <a:rPr lang="it-IT" sz="1600" dirty="0" err="1">
                <a:latin typeface="Courier New" panose="02070309020205020404" pitchFamily="49" charset="0"/>
                <a:cs typeface="Courier New" panose="02070309020205020404" pitchFamily="49" charset="0"/>
              </a:rPr>
              <a:t>ldexp</a:t>
            </a:r>
            <a:r>
              <a:rPr lang="it-IT" sz="1600" dirty="0">
                <a:latin typeface="Courier New" panose="02070309020205020404" pitchFamily="49" charset="0"/>
                <a:cs typeface="Courier New" panose="02070309020205020404" pitchFamily="49" charset="0"/>
              </a:rPr>
              <a:t>', '</a:t>
            </a:r>
            <a:r>
              <a:rPr lang="it-IT" sz="1600" dirty="0" err="1">
                <a:latin typeface="Courier New" panose="02070309020205020404" pitchFamily="49" charset="0"/>
                <a:cs typeface="Courier New" panose="02070309020205020404" pitchFamily="49" charset="0"/>
              </a:rPr>
              <a:t>lgamma</a:t>
            </a:r>
            <a:r>
              <a:rPr lang="it-IT" sz="1600" dirty="0">
                <a:latin typeface="Courier New" panose="02070309020205020404" pitchFamily="49" charset="0"/>
                <a:cs typeface="Courier New" panose="02070309020205020404" pitchFamily="49" charset="0"/>
              </a:rPr>
              <a:t>', 'log', 'log10', 'log1p', 'log2', '</a:t>
            </a:r>
            <a:r>
              <a:rPr lang="it-IT" sz="1600" dirty="0" err="1">
                <a:latin typeface="Courier New" panose="02070309020205020404" pitchFamily="49" charset="0"/>
                <a:cs typeface="Courier New" panose="02070309020205020404" pitchFamily="49" charset="0"/>
              </a:rPr>
              <a:t>modf</a:t>
            </a:r>
            <a:r>
              <a:rPr lang="it-IT" sz="1600" dirty="0">
                <a:latin typeface="Courier New" panose="02070309020205020404" pitchFamily="49" charset="0"/>
                <a:cs typeface="Courier New" panose="02070309020205020404" pitchFamily="49" charset="0"/>
              </a:rPr>
              <a:t>', '</a:t>
            </a:r>
            <a:r>
              <a:rPr lang="it-IT" sz="1600" dirty="0" err="1">
                <a:latin typeface="Courier New" panose="02070309020205020404" pitchFamily="49" charset="0"/>
                <a:cs typeface="Courier New" panose="02070309020205020404" pitchFamily="49" charset="0"/>
              </a:rPr>
              <a:t>nan</a:t>
            </a:r>
            <a:r>
              <a:rPr lang="it-IT" sz="1600" dirty="0">
                <a:latin typeface="Courier New" panose="02070309020205020404" pitchFamily="49" charset="0"/>
                <a:cs typeface="Courier New" panose="02070309020205020404" pitchFamily="49" charset="0"/>
              </a:rPr>
              <a:t>', '</a:t>
            </a:r>
            <a:r>
              <a:rPr lang="it-IT" sz="1600" dirty="0" err="1">
                <a:latin typeface="Courier New" panose="02070309020205020404" pitchFamily="49" charset="0"/>
                <a:cs typeface="Courier New" panose="02070309020205020404" pitchFamily="49" charset="0"/>
              </a:rPr>
              <a:t>perm</a:t>
            </a:r>
            <a:r>
              <a:rPr lang="it-IT" sz="1600" dirty="0">
                <a:latin typeface="Courier New" panose="02070309020205020404" pitchFamily="49" charset="0"/>
                <a:cs typeface="Courier New" panose="02070309020205020404" pitchFamily="49" charset="0"/>
              </a:rPr>
              <a:t>', '</a:t>
            </a:r>
            <a:r>
              <a:rPr lang="it-IT" sz="1600" dirty="0" err="1">
                <a:latin typeface="Courier New" panose="02070309020205020404" pitchFamily="49" charset="0"/>
                <a:cs typeface="Courier New" panose="02070309020205020404" pitchFamily="49" charset="0"/>
              </a:rPr>
              <a:t>pi</a:t>
            </a:r>
            <a:r>
              <a:rPr lang="it-IT" sz="1600" dirty="0">
                <a:latin typeface="Courier New" panose="02070309020205020404" pitchFamily="49" charset="0"/>
                <a:cs typeface="Courier New" panose="02070309020205020404" pitchFamily="49" charset="0"/>
              </a:rPr>
              <a:t>', '</a:t>
            </a:r>
            <a:r>
              <a:rPr lang="it-IT" sz="1600" dirty="0" err="1">
                <a:latin typeface="Courier New" panose="02070309020205020404" pitchFamily="49" charset="0"/>
                <a:cs typeface="Courier New" panose="02070309020205020404" pitchFamily="49" charset="0"/>
              </a:rPr>
              <a:t>pow</a:t>
            </a:r>
            <a:r>
              <a:rPr lang="it-IT" sz="1600" dirty="0">
                <a:latin typeface="Courier New" panose="02070309020205020404" pitchFamily="49" charset="0"/>
                <a:cs typeface="Courier New" panose="02070309020205020404" pitchFamily="49" charset="0"/>
              </a:rPr>
              <a:t>', '</a:t>
            </a:r>
            <a:r>
              <a:rPr lang="it-IT" sz="1600" dirty="0" err="1">
                <a:latin typeface="Courier New" panose="02070309020205020404" pitchFamily="49" charset="0"/>
                <a:cs typeface="Courier New" panose="02070309020205020404" pitchFamily="49" charset="0"/>
              </a:rPr>
              <a:t>prod</a:t>
            </a:r>
            <a:r>
              <a:rPr lang="it-IT" sz="1600" dirty="0">
                <a:latin typeface="Courier New" panose="02070309020205020404" pitchFamily="49" charset="0"/>
                <a:cs typeface="Courier New" panose="02070309020205020404" pitchFamily="49" charset="0"/>
              </a:rPr>
              <a:t>', '</a:t>
            </a:r>
            <a:r>
              <a:rPr lang="it-IT" sz="1600" dirty="0" err="1">
                <a:latin typeface="Courier New" panose="02070309020205020404" pitchFamily="49" charset="0"/>
                <a:cs typeface="Courier New" panose="02070309020205020404" pitchFamily="49" charset="0"/>
              </a:rPr>
              <a:t>radians</a:t>
            </a:r>
            <a:r>
              <a:rPr lang="it-IT" sz="1600" dirty="0">
                <a:latin typeface="Courier New" panose="02070309020205020404" pitchFamily="49" charset="0"/>
                <a:cs typeface="Courier New" panose="02070309020205020404" pitchFamily="49" charset="0"/>
              </a:rPr>
              <a:t>', 'remainder', 'sin', '</a:t>
            </a:r>
            <a:r>
              <a:rPr lang="it-IT" sz="1600" dirty="0" err="1">
                <a:latin typeface="Courier New" panose="02070309020205020404" pitchFamily="49" charset="0"/>
                <a:cs typeface="Courier New" panose="02070309020205020404" pitchFamily="49" charset="0"/>
              </a:rPr>
              <a:t>sinh</a:t>
            </a:r>
            <a:r>
              <a:rPr lang="it-IT" sz="1600" dirty="0">
                <a:latin typeface="Courier New" panose="02070309020205020404" pitchFamily="49" charset="0"/>
                <a:cs typeface="Courier New" panose="02070309020205020404" pitchFamily="49" charset="0"/>
              </a:rPr>
              <a:t>', '</a:t>
            </a:r>
            <a:r>
              <a:rPr lang="it-IT" sz="1600" dirty="0" err="1">
                <a:latin typeface="Courier New" panose="02070309020205020404" pitchFamily="49" charset="0"/>
                <a:cs typeface="Courier New" panose="02070309020205020404" pitchFamily="49" charset="0"/>
              </a:rPr>
              <a:t>sqrt</a:t>
            </a:r>
            <a:r>
              <a:rPr lang="it-IT" sz="1600" dirty="0">
                <a:latin typeface="Courier New" panose="02070309020205020404" pitchFamily="49" charset="0"/>
                <a:cs typeface="Courier New" panose="02070309020205020404" pitchFamily="49" charset="0"/>
              </a:rPr>
              <a:t>', 'tan', '</a:t>
            </a:r>
            <a:r>
              <a:rPr lang="it-IT" sz="1600" dirty="0" err="1">
                <a:latin typeface="Courier New" panose="02070309020205020404" pitchFamily="49" charset="0"/>
                <a:cs typeface="Courier New" panose="02070309020205020404" pitchFamily="49" charset="0"/>
              </a:rPr>
              <a:t>tanh</a:t>
            </a:r>
            <a:r>
              <a:rPr lang="it-IT" sz="1600" dirty="0">
                <a:latin typeface="Courier New" panose="02070309020205020404" pitchFamily="49" charset="0"/>
                <a:cs typeface="Courier New" panose="02070309020205020404" pitchFamily="49" charset="0"/>
              </a:rPr>
              <a:t>', 'tau', '</a:t>
            </a:r>
            <a:r>
              <a:rPr lang="it-IT" sz="1600" dirty="0" err="1">
                <a:latin typeface="Courier New" panose="02070309020205020404" pitchFamily="49" charset="0"/>
                <a:cs typeface="Courier New" panose="02070309020205020404" pitchFamily="49" charset="0"/>
              </a:rPr>
              <a:t>trunc</a:t>
            </a:r>
            <a:r>
              <a:rPr lang="it-IT"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112008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A45B134B-E8F9-419B-9418-FFF9B9019B3C}"/>
              </a:ext>
            </a:extLst>
          </p:cNvPr>
          <p:cNvSpPr>
            <a:spLocks noGrp="1"/>
          </p:cNvSpPr>
          <p:nvPr>
            <p:ph type="title"/>
          </p:nvPr>
        </p:nvSpPr>
        <p:spPr>
          <a:xfrm>
            <a:off x="643467" y="321734"/>
            <a:ext cx="10905066" cy="1135737"/>
          </a:xfrm>
        </p:spPr>
        <p:txBody>
          <a:bodyPr>
            <a:normAutofit/>
          </a:bodyPr>
          <a:lstStyle/>
          <a:p>
            <a:r>
              <a:rPr lang="it-IT" sz="3600" dirty="0"/>
              <a:t>Prendere decisioni</a:t>
            </a:r>
          </a:p>
        </p:txBody>
      </p:sp>
      <p:sp>
        <p:nvSpPr>
          <p:cNvPr id="3" name="Segnaposto contenuto 2">
            <a:extLst>
              <a:ext uri="{FF2B5EF4-FFF2-40B4-BE49-F238E27FC236}">
                <a16:creationId xmlns:a16="http://schemas.microsoft.com/office/drawing/2014/main" id="{944E7F80-05B5-486E-8C9A-D09969CCAD76}"/>
              </a:ext>
            </a:extLst>
          </p:cNvPr>
          <p:cNvSpPr>
            <a:spLocks noGrp="1"/>
          </p:cNvSpPr>
          <p:nvPr>
            <p:ph idx="1"/>
          </p:nvPr>
        </p:nvSpPr>
        <p:spPr>
          <a:xfrm>
            <a:off x="643467" y="1270932"/>
            <a:ext cx="10905066" cy="4906031"/>
          </a:xfrm>
        </p:spPr>
        <p:txBody>
          <a:bodyPr>
            <a:normAutofit/>
          </a:bodyPr>
          <a:lstStyle/>
          <a:p>
            <a:r>
              <a:rPr lang="it-IT" dirty="0"/>
              <a:t>I programmi visti finora sono composti da istruzioni (anche molte) ma che devono essere eseguite tutte, una dopo l’altra</a:t>
            </a:r>
          </a:p>
          <a:p>
            <a:r>
              <a:rPr lang="it-IT" dirty="0"/>
              <a:t>A volte invece potrebbe diventare necessario prendere delle </a:t>
            </a:r>
            <a:r>
              <a:rPr lang="it-IT" i="1" dirty="0"/>
              <a:t>decisioni</a:t>
            </a:r>
            <a:r>
              <a:rPr lang="it-IT" dirty="0"/>
              <a:t> e scegliere tra due possibili azioni alternative</a:t>
            </a:r>
          </a:p>
          <a:p>
            <a:r>
              <a:rPr lang="it-IT" dirty="0"/>
              <a:t>Per questo è necessario esaminare e valutare se una determinata condizione è vera o falsa e in base al risultato ottenuto seguire una strada piuttosto che un’altra</a:t>
            </a:r>
          </a:p>
          <a:p>
            <a:r>
              <a:rPr lang="it-IT" dirty="0"/>
              <a:t>Es. Il voto preso all’esame è maggiore di 18?</a:t>
            </a:r>
          </a:p>
          <a:p>
            <a:pPr lvl="1"/>
            <a:r>
              <a:rPr lang="it-IT" sz="2800" dirty="0"/>
              <a:t>Sì, stampa "complimenti! Hai superato l’esame"</a:t>
            </a:r>
          </a:p>
          <a:p>
            <a:pPr lvl="1"/>
            <a:r>
              <a:rPr lang="it-IT" sz="2800" dirty="0"/>
              <a:t>No, stampa "peccato! Riprova al prossimo appello"</a:t>
            </a:r>
          </a:p>
          <a:p>
            <a:pPr marL="0" indent="0" algn="ctr">
              <a:buNone/>
            </a:pPr>
            <a:endParaRPr lang="it-IT" sz="32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Rettangolo con angoli arrotondati 3">
            <a:extLst>
              <a:ext uri="{FF2B5EF4-FFF2-40B4-BE49-F238E27FC236}">
                <a16:creationId xmlns:a16="http://schemas.microsoft.com/office/drawing/2014/main" id="{187F148D-4BEB-4108-A3B4-9F47B67BEB3E}"/>
              </a:ext>
            </a:extLst>
          </p:cNvPr>
          <p:cNvSpPr/>
          <p:nvPr/>
        </p:nvSpPr>
        <p:spPr>
          <a:xfrm>
            <a:off x="8633358" y="3902635"/>
            <a:ext cx="2915175" cy="131531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sz="2400" dirty="0"/>
              <a:t>ISTRUZIONI DI SELEZIONE</a:t>
            </a:r>
          </a:p>
        </p:txBody>
      </p:sp>
    </p:spTree>
    <p:extLst>
      <p:ext uri="{BB962C8B-B14F-4D97-AF65-F5344CB8AC3E}">
        <p14:creationId xmlns:p14="http://schemas.microsoft.com/office/powerpoint/2010/main" val="1269253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mbo 3">
            <a:extLst>
              <a:ext uri="{FF2B5EF4-FFF2-40B4-BE49-F238E27FC236}">
                <a16:creationId xmlns:a16="http://schemas.microsoft.com/office/drawing/2014/main" id="{737461E7-E93E-4B7E-8310-E2CCFC44F07E}"/>
              </a:ext>
            </a:extLst>
          </p:cNvPr>
          <p:cNvSpPr/>
          <p:nvPr/>
        </p:nvSpPr>
        <p:spPr>
          <a:xfrm>
            <a:off x="8014336" y="2894747"/>
            <a:ext cx="2202739" cy="985443"/>
          </a:xfrm>
          <a:prstGeom prst="diamond">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sz="1600" dirty="0"/>
              <a:t>Condizione</a:t>
            </a:r>
          </a:p>
        </p:txBody>
      </p:sp>
      <p:cxnSp>
        <p:nvCxnSpPr>
          <p:cNvPr id="6" name="Connettore 2 5">
            <a:extLst>
              <a:ext uri="{FF2B5EF4-FFF2-40B4-BE49-F238E27FC236}">
                <a16:creationId xmlns:a16="http://schemas.microsoft.com/office/drawing/2014/main" id="{D886C9B6-C9F7-40B5-80E7-470FADD8D379}"/>
              </a:ext>
            </a:extLst>
          </p:cNvPr>
          <p:cNvCxnSpPr>
            <a:cxnSpLocks/>
            <a:endCxn id="4" idx="0"/>
          </p:cNvCxnSpPr>
          <p:nvPr/>
        </p:nvCxnSpPr>
        <p:spPr>
          <a:xfrm>
            <a:off x="9115705" y="2550257"/>
            <a:ext cx="1" cy="34449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 name="Connettore a gomito 9">
            <a:extLst>
              <a:ext uri="{FF2B5EF4-FFF2-40B4-BE49-F238E27FC236}">
                <a16:creationId xmlns:a16="http://schemas.microsoft.com/office/drawing/2014/main" id="{49A4149A-A63F-49C6-A3D1-0B97FDAEDF70}"/>
              </a:ext>
            </a:extLst>
          </p:cNvPr>
          <p:cNvCxnSpPr>
            <a:cxnSpLocks/>
            <a:stCxn id="4" idx="1"/>
            <a:endCxn id="11" idx="0"/>
          </p:cNvCxnSpPr>
          <p:nvPr/>
        </p:nvCxnSpPr>
        <p:spPr>
          <a:xfrm rot="10800000" flipV="1">
            <a:off x="7517980" y="3387468"/>
            <a:ext cx="496357" cy="824815"/>
          </a:xfrm>
          <a:prstGeom prst="bentConnector2">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1" name="Rettangolo 10">
            <a:extLst>
              <a:ext uri="{FF2B5EF4-FFF2-40B4-BE49-F238E27FC236}">
                <a16:creationId xmlns:a16="http://schemas.microsoft.com/office/drawing/2014/main" id="{DBE77167-B503-4CF3-975B-75D4653C8C84}"/>
              </a:ext>
            </a:extLst>
          </p:cNvPr>
          <p:cNvSpPr/>
          <p:nvPr/>
        </p:nvSpPr>
        <p:spPr>
          <a:xfrm>
            <a:off x="6723082" y="4212283"/>
            <a:ext cx="1589793" cy="65171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sz="1600" dirty="0"/>
              <a:t>Blocco di istruzioni 1</a:t>
            </a:r>
          </a:p>
        </p:txBody>
      </p:sp>
      <p:cxnSp>
        <p:nvCxnSpPr>
          <p:cNvPr id="15" name="Connettore a gomito 14">
            <a:extLst>
              <a:ext uri="{FF2B5EF4-FFF2-40B4-BE49-F238E27FC236}">
                <a16:creationId xmlns:a16="http://schemas.microsoft.com/office/drawing/2014/main" id="{C2F0DC6F-73CD-47BE-9D3C-4E4C82747E7E}"/>
              </a:ext>
            </a:extLst>
          </p:cNvPr>
          <p:cNvCxnSpPr>
            <a:cxnSpLocks/>
            <a:stCxn id="4" idx="3"/>
            <a:endCxn id="16" idx="0"/>
          </p:cNvCxnSpPr>
          <p:nvPr/>
        </p:nvCxnSpPr>
        <p:spPr>
          <a:xfrm>
            <a:off x="10217075" y="3387469"/>
            <a:ext cx="535481" cy="827666"/>
          </a:xfrm>
          <a:prstGeom prst="bentConnector2">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6" name="Rettangolo 15">
            <a:extLst>
              <a:ext uri="{FF2B5EF4-FFF2-40B4-BE49-F238E27FC236}">
                <a16:creationId xmlns:a16="http://schemas.microsoft.com/office/drawing/2014/main" id="{05C50CD3-028E-400F-91B3-F6B3AC667F0B}"/>
              </a:ext>
            </a:extLst>
          </p:cNvPr>
          <p:cNvSpPr/>
          <p:nvPr/>
        </p:nvSpPr>
        <p:spPr>
          <a:xfrm>
            <a:off x="9957659" y="4215134"/>
            <a:ext cx="1589793" cy="65171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sz="1600" dirty="0"/>
              <a:t>Blocco di istruzioni 2</a:t>
            </a:r>
          </a:p>
        </p:txBody>
      </p:sp>
      <p:cxnSp>
        <p:nvCxnSpPr>
          <p:cNvPr id="35" name="Connettore a gomito 34">
            <a:extLst>
              <a:ext uri="{FF2B5EF4-FFF2-40B4-BE49-F238E27FC236}">
                <a16:creationId xmlns:a16="http://schemas.microsoft.com/office/drawing/2014/main" id="{F1088F4D-7048-43E0-8D06-99B8375D4E5E}"/>
              </a:ext>
            </a:extLst>
          </p:cNvPr>
          <p:cNvCxnSpPr>
            <a:cxnSpLocks/>
          </p:cNvCxnSpPr>
          <p:nvPr/>
        </p:nvCxnSpPr>
        <p:spPr>
          <a:xfrm>
            <a:off x="7517979" y="4863999"/>
            <a:ext cx="1584424" cy="533220"/>
          </a:xfrm>
          <a:prstGeom prst="bentConnector3">
            <a:avLst>
              <a:gd name="adj1" fmla="val 230"/>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9" name="Connettore a gomito 38">
            <a:extLst>
              <a:ext uri="{FF2B5EF4-FFF2-40B4-BE49-F238E27FC236}">
                <a16:creationId xmlns:a16="http://schemas.microsoft.com/office/drawing/2014/main" id="{EB9271EF-802C-46AF-B80C-DD55F2EA52C0}"/>
              </a:ext>
            </a:extLst>
          </p:cNvPr>
          <p:cNvCxnSpPr>
            <a:cxnSpLocks/>
          </p:cNvCxnSpPr>
          <p:nvPr/>
        </p:nvCxnSpPr>
        <p:spPr>
          <a:xfrm rot="10800000" flipV="1">
            <a:off x="9102402" y="4866849"/>
            <a:ext cx="1644785" cy="530370"/>
          </a:xfrm>
          <a:prstGeom prst="bentConnector3">
            <a:avLst>
              <a:gd name="adj1" fmla="val 527"/>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2" name="Connettore 2 41">
            <a:extLst>
              <a:ext uri="{FF2B5EF4-FFF2-40B4-BE49-F238E27FC236}">
                <a16:creationId xmlns:a16="http://schemas.microsoft.com/office/drawing/2014/main" id="{9CA3DC96-0871-41FF-910A-93EB727162E3}"/>
              </a:ext>
            </a:extLst>
          </p:cNvPr>
          <p:cNvCxnSpPr>
            <a:cxnSpLocks/>
          </p:cNvCxnSpPr>
          <p:nvPr/>
        </p:nvCxnSpPr>
        <p:spPr>
          <a:xfrm>
            <a:off x="9102403" y="5397219"/>
            <a:ext cx="0" cy="349243"/>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3" name="CasellaDiTesto 42">
            <a:extLst>
              <a:ext uri="{FF2B5EF4-FFF2-40B4-BE49-F238E27FC236}">
                <a16:creationId xmlns:a16="http://schemas.microsoft.com/office/drawing/2014/main" id="{74B385A9-D7FD-4C29-8131-C8B369DF6B69}"/>
              </a:ext>
            </a:extLst>
          </p:cNvPr>
          <p:cNvSpPr txBox="1"/>
          <p:nvPr/>
        </p:nvSpPr>
        <p:spPr>
          <a:xfrm>
            <a:off x="7423586" y="3161433"/>
            <a:ext cx="671838" cy="310532"/>
          </a:xfrm>
          <a:prstGeom prst="rect">
            <a:avLst/>
          </a:prstGeom>
          <a:noFill/>
        </p:spPr>
        <p:txBody>
          <a:bodyPr wrap="square" rtlCol="0">
            <a:spAutoFit/>
          </a:bodyPr>
          <a:lstStyle/>
          <a:p>
            <a:r>
              <a:rPr lang="it-IT" sz="1500" dirty="0"/>
              <a:t>VERO</a:t>
            </a:r>
          </a:p>
        </p:txBody>
      </p:sp>
      <p:sp>
        <p:nvSpPr>
          <p:cNvPr id="45" name="CasellaDiTesto 44">
            <a:extLst>
              <a:ext uri="{FF2B5EF4-FFF2-40B4-BE49-F238E27FC236}">
                <a16:creationId xmlns:a16="http://schemas.microsoft.com/office/drawing/2014/main" id="{DFCF3470-2AB6-4020-99AF-5F271E0C0056}"/>
              </a:ext>
            </a:extLst>
          </p:cNvPr>
          <p:cNvSpPr txBox="1"/>
          <p:nvPr/>
        </p:nvSpPr>
        <p:spPr>
          <a:xfrm>
            <a:off x="10225113" y="3165592"/>
            <a:ext cx="786858" cy="310532"/>
          </a:xfrm>
          <a:prstGeom prst="rect">
            <a:avLst/>
          </a:prstGeom>
          <a:noFill/>
        </p:spPr>
        <p:txBody>
          <a:bodyPr wrap="square" rtlCol="0">
            <a:spAutoFit/>
          </a:bodyPr>
          <a:lstStyle/>
          <a:p>
            <a:r>
              <a:rPr lang="it-IT" sz="1500" dirty="0"/>
              <a:t>FALSO</a:t>
            </a:r>
          </a:p>
        </p:txBody>
      </p:sp>
      <p:sp>
        <p:nvSpPr>
          <p:cNvPr id="50" name="CasellaDiTesto 49">
            <a:extLst>
              <a:ext uri="{FF2B5EF4-FFF2-40B4-BE49-F238E27FC236}">
                <a16:creationId xmlns:a16="http://schemas.microsoft.com/office/drawing/2014/main" id="{2B88523E-D44D-4DFD-9DB7-CF0F2F4F7C62}"/>
              </a:ext>
            </a:extLst>
          </p:cNvPr>
          <p:cNvSpPr txBox="1"/>
          <p:nvPr/>
        </p:nvSpPr>
        <p:spPr>
          <a:xfrm>
            <a:off x="6304496" y="1786110"/>
            <a:ext cx="6050244" cy="338554"/>
          </a:xfrm>
          <a:prstGeom prst="rect">
            <a:avLst/>
          </a:prstGeom>
          <a:noFill/>
        </p:spPr>
        <p:txBody>
          <a:bodyPr wrap="square" rtlCol="0">
            <a:spAutoFit/>
          </a:bodyPr>
          <a:lstStyle/>
          <a:p>
            <a:r>
              <a:rPr lang="it-IT" sz="1600" dirty="0">
                <a:solidFill>
                  <a:schemeClr val="accent2">
                    <a:lumMod val="75000"/>
                  </a:schemeClr>
                </a:solidFill>
              </a:rPr>
              <a:t>Diagramma di flusso di una istruzione di selezione a due vie</a:t>
            </a:r>
          </a:p>
        </p:txBody>
      </p:sp>
      <p:sp>
        <p:nvSpPr>
          <p:cNvPr id="30" name="Titolo 1">
            <a:extLst>
              <a:ext uri="{FF2B5EF4-FFF2-40B4-BE49-F238E27FC236}">
                <a16:creationId xmlns:a16="http://schemas.microsoft.com/office/drawing/2014/main" id="{93140780-7D01-43F5-AD4F-600081D8AB44}"/>
              </a:ext>
            </a:extLst>
          </p:cNvPr>
          <p:cNvSpPr txBox="1">
            <a:spLocks/>
          </p:cNvSpPr>
          <p:nvPr/>
        </p:nvSpPr>
        <p:spPr>
          <a:xfrm>
            <a:off x="868054" y="144358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it-IT" sz="4000" dirty="0"/>
          </a:p>
        </p:txBody>
      </p:sp>
      <p:sp>
        <p:nvSpPr>
          <p:cNvPr id="23" name="CasellaDiTesto 22">
            <a:extLst>
              <a:ext uri="{FF2B5EF4-FFF2-40B4-BE49-F238E27FC236}">
                <a16:creationId xmlns:a16="http://schemas.microsoft.com/office/drawing/2014/main" id="{113B97CD-A9D0-46E2-8BB3-0EEF958F6D4A}"/>
              </a:ext>
            </a:extLst>
          </p:cNvPr>
          <p:cNvSpPr txBox="1"/>
          <p:nvPr/>
        </p:nvSpPr>
        <p:spPr>
          <a:xfrm>
            <a:off x="808346" y="1793389"/>
            <a:ext cx="6050244" cy="338554"/>
          </a:xfrm>
          <a:prstGeom prst="rect">
            <a:avLst/>
          </a:prstGeom>
          <a:noFill/>
        </p:spPr>
        <p:txBody>
          <a:bodyPr wrap="square" rtlCol="0">
            <a:spAutoFit/>
          </a:bodyPr>
          <a:lstStyle/>
          <a:p>
            <a:r>
              <a:rPr lang="it-IT" sz="1600" dirty="0">
                <a:solidFill>
                  <a:schemeClr val="accent2">
                    <a:lumMod val="75000"/>
                  </a:schemeClr>
                </a:solidFill>
              </a:rPr>
              <a:t>Diagramma di flusso di una istruzione di selezione a una via</a:t>
            </a:r>
          </a:p>
        </p:txBody>
      </p:sp>
      <p:sp>
        <p:nvSpPr>
          <p:cNvPr id="53" name="Rombo 52">
            <a:extLst>
              <a:ext uri="{FF2B5EF4-FFF2-40B4-BE49-F238E27FC236}">
                <a16:creationId xmlns:a16="http://schemas.microsoft.com/office/drawing/2014/main" id="{4F1C636D-F973-45B6-A6CA-0B3A2B0A96E2}"/>
              </a:ext>
            </a:extLst>
          </p:cNvPr>
          <p:cNvSpPr/>
          <p:nvPr/>
        </p:nvSpPr>
        <p:spPr>
          <a:xfrm>
            <a:off x="2185380" y="2887751"/>
            <a:ext cx="2202739" cy="985443"/>
          </a:xfrm>
          <a:prstGeom prst="diamond">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sz="1600" dirty="0"/>
              <a:t>Condizione</a:t>
            </a:r>
          </a:p>
        </p:txBody>
      </p:sp>
      <p:cxnSp>
        <p:nvCxnSpPr>
          <p:cNvPr id="54" name="Connettore 2 53">
            <a:extLst>
              <a:ext uri="{FF2B5EF4-FFF2-40B4-BE49-F238E27FC236}">
                <a16:creationId xmlns:a16="http://schemas.microsoft.com/office/drawing/2014/main" id="{EBD07991-B1D1-4525-A4D3-3E853276A4D7}"/>
              </a:ext>
            </a:extLst>
          </p:cNvPr>
          <p:cNvCxnSpPr>
            <a:cxnSpLocks/>
            <a:endCxn id="53" idx="0"/>
          </p:cNvCxnSpPr>
          <p:nvPr/>
        </p:nvCxnSpPr>
        <p:spPr>
          <a:xfrm>
            <a:off x="3286749" y="2543261"/>
            <a:ext cx="1" cy="34449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5" name="Connettore a gomito 54">
            <a:extLst>
              <a:ext uri="{FF2B5EF4-FFF2-40B4-BE49-F238E27FC236}">
                <a16:creationId xmlns:a16="http://schemas.microsoft.com/office/drawing/2014/main" id="{6F051785-E54D-423A-A2EC-505F2D836D4F}"/>
              </a:ext>
            </a:extLst>
          </p:cNvPr>
          <p:cNvCxnSpPr>
            <a:cxnSpLocks/>
            <a:stCxn id="53" idx="1"/>
            <a:endCxn id="56" idx="0"/>
          </p:cNvCxnSpPr>
          <p:nvPr/>
        </p:nvCxnSpPr>
        <p:spPr>
          <a:xfrm rot="10800000" flipV="1">
            <a:off x="1689024" y="3380472"/>
            <a:ext cx="496357" cy="824815"/>
          </a:xfrm>
          <a:prstGeom prst="bentConnector2">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6" name="Rettangolo 55">
            <a:extLst>
              <a:ext uri="{FF2B5EF4-FFF2-40B4-BE49-F238E27FC236}">
                <a16:creationId xmlns:a16="http://schemas.microsoft.com/office/drawing/2014/main" id="{CBFCB970-BDA0-4FDB-AFDA-1D0E8081F0D2}"/>
              </a:ext>
            </a:extLst>
          </p:cNvPr>
          <p:cNvSpPr/>
          <p:nvPr/>
        </p:nvSpPr>
        <p:spPr>
          <a:xfrm>
            <a:off x="894126" y="4205287"/>
            <a:ext cx="1589793" cy="65171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sz="1600" dirty="0"/>
              <a:t>Blocco di istruzioni 1</a:t>
            </a:r>
          </a:p>
        </p:txBody>
      </p:sp>
      <p:cxnSp>
        <p:nvCxnSpPr>
          <p:cNvPr id="59" name="Connettore a gomito 58">
            <a:extLst>
              <a:ext uri="{FF2B5EF4-FFF2-40B4-BE49-F238E27FC236}">
                <a16:creationId xmlns:a16="http://schemas.microsoft.com/office/drawing/2014/main" id="{1D7D8561-154B-4589-BC08-ADFA1A6D26B1}"/>
              </a:ext>
            </a:extLst>
          </p:cNvPr>
          <p:cNvCxnSpPr>
            <a:cxnSpLocks/>
          </p:cNvCxnSpPr>
          <p:nvPr/>
        </p:nvCxnSpPr>
        <p:spPr>
          <a:xfrm>
            <a:off x="1689023" y="4857003"/>
            <a:ext cx="1584424" cy="533220"/>
          </a:xfrm>
          <a:prstGeom prst="bentConnector3">
            <a:avLst>
              <a:gd name="adj1" fmla="val -299"/>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0" name="Connettore a gomito 59">
            <a:extLst>
              <a:ext uri="{FF2B5EF4-FFF2-40B4-BE49-F238E27FC236}">
                <a16:creationId xmlns:a16="http://schemas.microsoft.com/office/drawing/2014/main" id="{402D9EDA-FC5B-4FFA-834D-302E383BB5F2}"/>
              </a:ext>
            </a:extLst>
          </p:cNvPr>
          <p:cNvCxnSpPr>
            <a:cxnSpLocks/>
            <a:stCxn id="53" idx="3"/>
          </p:cNvCxnSpPr>
          <p:nvPr/>
        </p:nvCxnSpPr>
        <p:spPr>
          <a:xfrm flipH="1">
            <a:off x="3278817" y="3380473"/>
            <a:ext cx="1109302" cy="2009751"/>
          </a:xfrm>
          <a:prstGeom prst="bentConnector4">
            <a:avLst>
              <a:gd name="adj1" fmla="val -50480"/>
              <a:gd name="adj2" fmla="val 100034"/>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1" name="Connettore 2 60">
            <a:extLst>
              <a:ext uri="{FF2B5EF4-FFF2-40B4-BE49-F238E27FC236}">
                <a16:creationId xmlns:a16="http://schemas.microsoft.com/office/drawing/2014/main" id="{13FE5A3D-5930-463F-9C89-A082560FEFC4}"/>
              </a:ext>
            </a:extLst>
          </p:cNvPr>
          <p:cNvCxnSpPr>
            <a:cxnSpLocks/>
          </p:cNvCxnSpPr>
          <p:nvPr/>
        </p:nvCxnSpPr>
        <p:spPr>
          <a:xfrm>
            <a:off x="3273447" y="5390223"/>
            <a:ext cx="0" cy="349243"/>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2" name="CasellaDiTesto 61">
            <a:extLst>
              <a:ext uri="{FF2B5EF4-FFF2-40B4-BE49-F238E27FC236}">
                <a16:creationId xmlns:a16="http://schemas.microsoft.com/office/drawing/2014/main" id="{019DCEA8-15D4-478B-B2B3-A48B59CAD20D}"/>
              </a:ext>
            </a:extLst>
          </p:cNvPr>
          <p:cNvSpPr txBox="1"/>
          <p:nvPr/>
        </p:nvSpPr>
        <p:spPr>
          <a:xfrm>
            <a:off x="1594630" y="3129273"/>
            <a:ext cx="671838" cy="310532"/>
          </a:xfrm>
          <a:prstGeom prst="rect">
            <a:avLst/>
          </a:prstGeom>
          <a:noFill/>
        </p:spPr>
        <p:txBody>
          <a:bodyPr wrap="square" rtlCol="0">
            <a:spAutoFit/>
          </a:bodyPr>
          <a:lstStyle/>
          <a:p>
            <a:r>
              <a:rPr lang="it-IT" sz="1500" dirty="0"/>
              <a:t>VERO</a:t>
            </a:r>
          </a:p>
        </p:txBody>
      </p:sp>
      <p:sp>
        <p:nvSpPr>
          <p:cNvPr id="63" name="CasellaDiTesto 62">
            <a:extLst>
              <a:ext uri="{FF2B5EF4-FFF2-40B4-BE49-F238E27FC236}">
                <a16:creationId xmlns:a16="http://schemas.microsoft.com/office/drawing/2014/main" id="{6DAA9C30-E001-4442-9C85-40A57FF780CE}"/>
              </a:ext>
            </a:extLst>
          </p:cNvPr>
          <p:cNvSpPr txBox="1"/>
          <p:nvPr/>
        </p:nvSpPr>
        <p:spPr>
          <a:xfrm>
            <a:off x="4396157" y="3125044"/>
            <a:ext cx="786858" cy="310532"/>
          </a:xfrm>
          <a:prstGeom prst="rect">
            <a:avLst/>
          </a:prstGeom>
          <a:noFill/>
        </p:spPr>
        <p:txBody>
          <a:bodyPr wrap="square" rtlCol="0">
            <a:spAutoFit/>
          </a:bodyPr>
          <a:lstStyle/>
          <a:p>
            <a:r>
              <a:rPr lang="it-IT" sz="1500" dirty="0"/>
              <a:t>FALSO</a:t>
            </a:r>
          </a:p>
        </p:txBody>
      </p:sp>
      <p:sp>
        <p:nvSpPr>
          <p:cNvPr id="72" name="Titolo 71">
            <a:extLst>
              <a:ext uri="{FF2B5EF4-FFF2-40B4-BE49-F238E27FC236}">
                <a16:creationId xmlns:a16="http://schemas.microsoft.com/office/drawing/2014/main" id="{654C80CD-46AA-4A14-8358-0DCB25FCF5E1}"/>
              </a:ext>
            </a:extLst>
          </p:cNvPr>
          <p:cNvSpPr>
            <a:spLocks noGrp="1"/>
          </p:cNvSpPr>
          <p:nvPr>
            <p:ph type="title"/>
          </p:nvPr>
        </p:nvSpPr>
        <p:spPr/>
        <p:txBody>
          <a:bodyPr>
            <a:normAutofit/>
          </a:bodyPr>
          <a:lstStyle/>
          <a:p>
            <a:r>
              <a:rPr lang="it-IT" sz="3800" dirty="0"/>
              <a:t>Le istruzioni di selezione - Rappresentazione grafica</a:t>
            </a:r>
          </a:p>
        </p:txBody>
      </p:sp>
    </p:spTree>
    <p:extLst>
      <p:ext uri="{BB962C8B-B14F-4D97-AF65-F5344CB8AC3E}">
        <p14:creationId xmlns:p14="http://schemas.microsoft.com/office/powerpoint/2010/main" val="20757798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F92763F-BA49-46C5-99B4-1186BC390705}"/>
              </a:ext>
            </a:extLst>
          </p:cNvPr>
          <p:cNvSpPr>
            <a:spLocks noGrp="1"/>
          </p:cNvSpPr>
          <p:nvPr>
            <p:ph type="title"/>
          </p:nvPr>
        </p:nvSpPr>
        <p:spPr/>
        <p:txBody>
          <a:bodyPr/>
          <a:lstStyle/>
          <a:p>
            <a:r>
              <a:rPr lang="it-IT" dirty="0"/>
              <a:t>Le condizioni</a:t>
            </a:r>
          </a:p>
        </p:txBody>
      </p:sp>
      <p:graphicFrame>
        <p:nvGraphicFramePr>
          <p:cNvPr id="15" name="Segnaposto contenuto 2">
            <a:extLst>
              <a:ext uri="{FF2B5EF4-FFF2-40B4-BE49-F238E27FC236}">
                <a16:creationId xmlns:a16="http://schemas.microsoft.com/office/drawing/2014/main" id="{7F511D48-072D-4A98-B522-A2BBD8B2233E}"/>
              </a:ext>
            </a:extLst>
          </p:cNvPr>
          <p:cNvGraphicFramePr>
            <a:graphicFrameLocks noGrp="1"/>
          </p:cNvGraphicFramePr>
          <p:nvPr>
            <p:ph idx="1"/>
            <p:extLst>
              <p:ext uri="{D42A27DB-BD31-4B8C-83A1-F6EECF244321}">
                <p14:modId xmlns:p14="http://schemas.microsoft.com/office/powerpoint/2010/main" val="3180135807"/>
              </p:ext>
            </p:extLst>
          </p:nvPr>
        </p:nvGraphicFramePr>
        <p:xfrm>
          <a:off x="838199" y="1594338"/>
          <a:ext cx="9923585" cy="5078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umetto: rettangolo con angoli arrotondati 3">
            <a:extLst>
              <a:ext uri="{FF2B5EF4-FFF2-40B4-BE49-F238E27FC236}">
                <a16:creationId xmlns:a16="http://schemas.microsoft.com/office/drawing/2014/main" id="{C49D6F4C-2386-4EAD-B98F-FE4B00C48107}"/>
              </a:ext>
            </a:extLst>
          </p:cNvPr>
          <p:cNvSpPr/>
          <p:nvPr/>
        </p:nvSpPr>
        <p:spPr>
          <a:xfrm>
            <a:off x="4253131" y="440788"/>
            <a:ext cx="3277774" cy="881575"/>
          </a:xfrm>
          <a:prstGeom prst="wedgeRoundRectCallout">
            <a:avLst>
              <a:gd name="adj1" fmla="val -69500"/>
              <a:gd name="adj2" fmla="val 100345"/>
              <a:gd name="adj3" fmla="val 16667"/>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it-IT" dirty="0">
                <a:ln w="0"/>
                <a:solidFill>
                  <a:schemeClr val="tx1"/>
                </a:solidFill>
                <a:effectLst>
                  <a:outerShdw blurRad="38100" dist="19050" dir="2700000" algn="tl" rotWithShape="0">
                    <a:schemeClr val="dk1">
                      <a:alpha val="40000"/>
                    </a:schemeClr>
                  </a:outerShdw>
                </a:effectLst>
              </a:rPr>
              <a:t>Il termine deriva dal nome del Matematico inglese George Boole (XIX secolo)</a:t>
            </a:r>
          </a:p>
        </p:txBody>
      </p:sp>
    </p:spTree>
    <p:extLst>
      <p:ext uri="{BB962C8B-B14F-4D97-AF65-F5344CB8AC3E}">
        <p14:creationId xmlns:p14="http://schemas.microsoft.com/office/powerpoint/2010/main" val="42507815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6F1F2C8-798B-4CCE-A851-94AFAF350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8FB71A45-8C89-4D5E-ADDF-5FBED0FFCFB7}"/>
              </a:ext>
            </a:extLst>
          </p:cNvPr>
          <p:cNvSpPr>
            <a:spLocks noGrp="1"/>
          </p:cNvSpPr>
          <p:nvPr>
            <p:ph type="ctrTitle"/>
          </p:nvPr>
        </p:nvSpPr>
        <p:spPr>
          <a:xfrm>
            <a:off x="970908" y="1220919"/>
            <a:ext cx="5425781" cy="2387600"/>
          </a:xfrm>
        </p:spPr>
        <p:txBody>
          <a:bodyPr>
            <a:normAutofit/>
          </a:bodyPr>
          <a:lstStyle/>
          <a:p>
            <a:pPr algn="l"/>
            <a:r>
              <a:rPr lang="it-IT"/>
              <a:t>Programmazione in Python</a:t>
            </a:r>
          </a:p>
        </p:txBody>
      </p:sp>
      <p:sp>
        <p:nvSpPr>
          <p:cNvPr id="3" name="Sottotitolo 2">
            <a:extLst>
              <a:ext uri="{FF2B5EF4-FFF2-40B4-BE49-F238E27FC236}">
                <a16:creationId xmlns:a16="http://schemas.microsoft.com/office/drawing/2014/main" id="{AC5E0FC9-BAEF-4D4E-92ED-82E7465FEDC0}"/>
              </a:ext>
            </a:extLst>
          </p:cNvPr>
          <p:cNvSpPr>
            <a:spLocks noGrp="1"/>
          </p:cNvSpPr>
          <p:nvPr>
            <p:ph type="subTitle" idx="1"/>
          </p:nvPr>
        </p:nvSpPr>
        <p:spPr>
          <a:xfrm>
            <a:off x="970908" y="3700594"/>
            <a:ext cx="5425781" cy="1655762"/>
          </a:xfrm>
        </p:spPr>
        <p:txBody>
          <a:bodyPr>
            <a:normAutofit/>
          </a:bodyPr>
          <a:lstStyle/>
          <a:p>
            <a:pPr algn="l"/>
            <a:r>
              <a:rPr lang="it-IT" dirty="0"/>
              <a:t>Lezione 4</a:t>
            </a:r>
          </a:p>
        </p:txBody>
      </p:sp>
      <p:sp>
        <p:nvSpPr>
          <p:cNvPr id="10" name="Freeform: Shape 9">
            <a:extLst>
              <a:ext uri="{FF2B5EF4-FFF2-40B4-BE49-F238E27FC236}">
                <a16:creationId xmlns:a16="http://schemas.microsoft.com/office/drawing/2014/main" id="{755E9CD0-04B0-4A3C-B291-AD913379C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1DD8BF3B-6066-418C-8D1A-75C5E396F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Block Arc 13">
            <a:extLst>
              <a:ext uri="{FF2B5EF4-FFF2-40B4-BE49-F238E27FC236}">
                <a16:creationId xmlns:a16="http://schemas.microsoft.com/office/drawing/2014/main" id="{80BC66F9-7A74-4286-AD22-1174052CC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02394"/>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D8142CC3-2B5C-48E6-9DF0-6C8ACBA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7B2D303B-3DD0-4319-9EAD-361847FEC7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46A89C79-8EF3-4AF9-B3D9-59A883F41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EFE5CE34-4543-42E5-B82C-1F3D12422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72AF41FE-63D7-4695-81D2-66D2510E4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97520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25424854-7443-43F9-BC7E-C4FA5385BC36}"/>
              </a:ext>
            </a:extLst>
          </p:cNvPr>
          <p:cNvSpPr>
            <a:spLocks noGrp="1"/>
          </p:cNvSpPr>
          <p:nvPr>
            <p:ph type="title"/>
          </p:nvPr>
        </p:nvSpPr>
        <p:spPr>
          <a:xfrm>
            <a:off x="842772" y="245065"/>
            <a:ext cx="10506456" cy="1010264"/>
          </a:xfrm>
        </p:spPr>
        <p:txBody>
          <a:bodyPr anchor="ctr">
            <a:normAutofit/>
          </a:bodyPr>
          <a:lstStyle/>
          <a:p>
            <a:r>
              <a:rPr lang="it-IT"/>
              <a:t>Prendere decisioni - L’enunciato </a:t>
            </a:r>
            <a:r>
              <a:rPr lang="it-IT">
                <a:latin typeface="Courier New" panose="02070309020205020404" pitchFamily="49" charset="0"/>
                <a:cs typeface="Courier New" panose="02070309020205020404" pitchFamily="49" charset="0"/>
              </a:rPr>
              <a:t>if</a:t>
            </a:r>
            <a:endParaRPr lang="it-IT" dirty="0">
              <a:latin typeface="Courier New" panose="02070309020205020404" pitchFamily="49" charset="0"/>
              <a:cs typeface="Courier New" panose="02070309020205020404" pitchFamily="49" charset="0"/>
            </a:endParaRPr>
          </a:p>
        </p:txBody>
      </p:sp>
      <p:sp>
        <p:nvSpPr>
          <p:cNvPr id="16" name="Rectangle 11">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3">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Segnaposto contenuto 2">
            <a:extLst>
              <a:ext uri="{FF2B5EF4-FFF2-40B4-BE49-F238E27FC236}">
                <a16:creationId xmlns:a16="http://schemas.microsoft.com/office/drawing/2014/main" id="{98F7D7F2-7104-45A8-BF33-27EF0206FEDE}"/>
              </a:ext>
            </a:extLst>
          </p:cNvPr>
          <p:cNvGraphicFramePr>
            <a:graphicFrameLocks noGrp="1"/>
          </p:cNvGraphicFramePr>
          <p:nvPr>
            <p:ph idx="1"/>
            <p:extLst>
              <p:ext uri="{D42A27DB-BD31-4B8C-83A1-F6EECF244321}">
                <p14:modId xmlns:p14="http://schemas.microsoft.com/office/powerpoint/2010/main" val="4274394978"/>
              </p:ext>
            </p:extLst>
          </p:nvPr>
        </p:nvGraphicFramePr>
        <p:xfrm>
          <a:off x="838200" y="1650222"/>
          <a:ext cx="10506456" cy="45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85444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5424854-7443-43F9-BC7E-C4FA5385BC36}"/>
              </a:ext>
            </a:extLst>
          </p:cNvPr>
          <p:cNvSpPr>
            <a:spLocks noGrp="1"/>
          </p:cNvSpPr>
          <p:nvPr>
            <p:ph type="title"/>
          </p:nvPr>
        </p:nvSpPr>
        <p:spPr/>
        <p:txBody>
          <a:bodyPr/>
          <a:lstStyle/>
          <a:p>
            <a:r>
              <a:rPr lang="it-IT" dirty="0"/>
              <a:t>L’enunciato </a:t>
            </a:r>
            <a:r>
              <a:rPr lang="it-IT" dirty="0" err="1">
                <a:latin typeface="Courier New" panose="02070309020205020404" pitchFamily="49" charset="0"/>
                <a:cs typeface="Courier New" panose="02070309020205020404" pitchFamily="49" charset="0"/>
              </a:rPr>
              <a:t>if</a:t>
            </a:r>
            <a:r>
              <a:rPr lang="it-IT" dirty="0">
                <a:latin typeface="Courier New" panose="02070309020205020404" pitchFamily="49" charset="0"/>
                <a:cs typeface="Courier New" panose="02070309020205020404" pitchFamily="49" charset="0"/>
              </a:rPr>
              <a:t> </a:t>
            </a:r>
          </a:p>
        </p:txBody>
      </p:sp>
      <p:sp>
        <p:nvSpPr>
          <p:cNvPr id="3" name="Segnaposto contenuto 2">
            <a:extLst>
              <a:ext uri="{FF2B5EF4-FFF2-40B4-BE49-F238E27FC236}">
                <a16:creationId xmlns:a16="http://schemas.microsoft.com/office/drawing/2014/main" id="{A434A9DE-922B-478B-AE39-E154DF11DD5F}"/>
              </a:ext>
            </a:extLst>
          </p:cNvPr>
          <p:cNvSpPr>
            <a:spLocks noGrp="1"/>
          </p:cNvSpPr>
          <p:nvPr>
            <p:ph idx="1"/>
          </p:nvPr>
        </p:nvSpPr>
        <p:spPr>
          <a:xfrm>
            <a:off x="838200" y="1463879"/>
            <a:ext cx="10515600" cy="4713084"/>
          </a:xfrm>
        </p:spPr>
        <p:txBody>
          <a:bodyPr/>
          <a:lstStyle/>
          <a:p>
            <a:pPr marL="0" indent="0">
              <a:buNone/>
            </a:pPr>
            <a:r>
              <a:rPr lang="it-IT" dirty="0"/>
              <a:t>Sintassi:</a:t>
            </a:r>
          </a:p>
          <a:p>
            <a:endParaRPr lang="it-IT" dirty="0"/>
          </a:p>
          <a:p>
            <a:endParaRPr lang="it-IT" dirty="0"/>
          </a:p>
          <a:p>
            <a:pPr marL="0" indent="0">
              <a:buNone/>
            </a:pPr>
            <a:endParaRPr lang="it-IT" dirty="0"/>
          </a:p>
          <a:p>
            <a:endParaRPr lang="it-IT" dirty="0"/>
          </a:p>
          <a:p>
            <a:pPr marL="0" indent="0">
              <a:buNone/>
            </a:pPr>
            <a:r>
              <a:rPr lang="it-IT" dirty="0"/>
              <a:t>Esempio:</a:t>
            </a:r>
          </a:p>
          <a:p>
            <a:pPr lvl="1"/>
            <a:endParaRPr lang="it-IT" dirty="0"/>
          </a:p>
          <a:p>
            <a:pPr marL="914400" lvl="2" indent="0">
              <a:buNone/>
            </a:pPr>
            <a:endParaRPr lang="it-IT" dirty="0"/>
          </a:p>
          <a:p>
            <a:pPr marL="457200" lvl="1" indent="0">
              <a:buNone/>
            </a:pPr>
            <a:endParaRPr lang="it-IT" dirty="0"/>
          </a:p>
        </p:txBody>
      </p:sp>
      <p:sp>
        <p:nvSpPr>
          <p:cNvPr id="6" name="Rettangolo con angoli arrotondati 5">
            <a:extLst>
              <a:ext uri="{FF2B5EF4-FFF2-40B4-BE49-F238E27FC236}">
                <a16:creationId xmlns:a16="http://schemas.microsoft.com/office/drawing/2014/main" id="{521950BD-081E-4362-B1F4-C3335061E474}"/>
              </a:ext>
            </a:extLst>
          </p:cNvPr>
          <p:cNvSpPr/>
          <p:nvPr/>
        </p:nvSpPr>
        <p:spPr>
          <a:xfrm>
            <a:off x="6344873" y="2371440"/>
            <a:ext cx="5008927" cy="17491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lvl="1" indent="0">
              <a:buNone/>
            </a:pPr>
            <a:r>
              <a:rPr lang="it-IT" sz="2000" dirty="0" err="1">
                <a:latin typeface="Courier New" panose="02070309020205020404" pitchFamily="49" charset="0"/>
                <a:cs typeface="Courier New" panose="02070309020205020404" pitchFamily="49" charset="0"/>
              </a:rPr>
              <a:t>if</a:t>
            </a:r>
            <a:r>
              <a:rPr lang="it-IT" sz="2000" dirty="0">
                <a:latin typeface="Courier New" panose="02070309020205020404" pitchFamily="49" charset="0"/>
                <a:cs typeface="Courier New" panose="02070309020205020404" pitchFamily="49" charset="0"/>
              </a:rPr>
              <a:t> condizione:</a:t>
            </a:r>
          </a:p>
          <a:p>
            <a:pPr marL="914400" lvl="2" indent="0">
              <a:buNone/>
            </a:pPr>
            <a:r>
              <a:rPr lang="it-IT" i="1" dirty="0">
                <a:latin typeface="Courier New" panose="02070309020205020404" pitchFamily="49" charset="0"/>
                <a:cs typeface="Courier New" panose="02070309020205020404" pitchFamily="49" charset="0"/>
              </a:rPr>
              <a:t>blocco di istruzioni 1</a:t>
            </a:r>
          </a:p>
          <a:p>
            <a:pPr marL="457200" lvl="1" indent="0">
              <a:buNone/>
            </a:pPr>
            <a:r>
              <a:rPr lang="it-IT" sz="2000" dirty="0">
                <a:latin typeface="Courier New" panose="02070309020205020404" pitchFamily="49" charset="0"/>
                <a:cs typeface="Courier New" panose="02070309020205020404" pitchFamily="49" charset="0"/>
              </a:rPr>
              <a:t>else:</a:t>
            </a:r>
          </a:p>
          <a:p>
            <a:pPr marL="457200" lvl="1" indent="0">
              <a:buNone/>
            </a:pPr>
            <a:r>
              <a:rPr lang="it-IT" sz="2000" dirty="0">
                <a:latin typeface="Courier New" panose="02070309020205020404" pitchFamily="49" charset="0"/>
                <a:cs typeface="Courier New" panose="02070309020205020404" pitchFamily="49" charset="0"/>
              </a:rPr>
              <a:t>	</a:t>
            </a:r>
            <a:r>
              <a:rPr lang="it-IT" sz="2000" i="1" dirty="0">
                <a:latin typeface="Courier New" panose="02070309020205020404" pitchFamily="49" charset="0"/>
                <a:cs typeface="Courier New" panose="02070309020205020404" pitchFamily="49" charset="0"/>
              </a:rPr>
              <a:t>blocco di istruzioni 2 </a:t>
            </a:r>
          </a:p>
        </p:txBody>
      </p:sp>
      <p:sp>
        <p:nvSpPr>
          <p:cNvPr id="8" name="Rettangolo 7">
            <a:extLst>
              <a:ext uri="{FF2B5EF4-FFF2-40B4-BE49-F238E27FC236}">
                <a16:creationId xmlns:a16="http://schemas.microsoft.com/office/drawing/2014/main" id="{9FB2919C-A962-4777-B81D-D7AACF5E7F39}"/>
              </a:ext>
            </a:extLst>
          </p:cNvPr>
          <p:cNvSpPr/>
          <p:nvPr/>
        </p:nvSpPr>
        <p:spPr>
          <a:xfrm>
            <a:off x="2256638" y="4727960"/>
            <a:ext cx="7503953" cy="1332321"/>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marL="457200" lvl="1" indent="0">
              <a:buNone/>
            </a:pPr>
            <a:r>
              <a:rPr lang="it-IT" sz="1800" dirty="0" err="1">
                <a:latin typeface="Courier New" panose="02070309020205020404" pitchFamily="49" charset="0"/>
                <a:cs typeface="Courier New" panose="02070309020205020404" pitchFamily="49" charset="0"/>
              </a:rPr>
              <a:t>if</a:t>
            </a:r>
            <a:r>
              <a:rPr lang="it-IT" sz="1800" dirty="0">
                <a:latin typeface="Courier New" panose="02070309020205020404" pitchFamily="49" charset="0"/>
                <a:cs typeface="Courier New" panose="02070309020205020404" pitchFamily="49" charset="0"/>
              </a:rPr>
              <a:t> voto &gt;= 18: </a:t>
            </a:r>
          </a:p>
          <a:p>
            <a:pPr marL="457200" lvl="1" indent="0">
              <a:buNone/>
            </a:pPr>
            <a:r>
              <a:rPr lang="it-IT" sz="1800" dirty="0">
                <a:latin typeface="Courier New" panose="02070309020205020404" pitchFamily="49" charset="0"/>
                <a:cs typeface="Courier New" panose="02070309020205020404" pitchFamily="49" charset="0"/>
              </a:rPr>
              <a:t>    </a:t>
            </a:r>
            <a:r>
              <a:rPr lang="it-IT" sz="1800" dirty="0" err="1">
                <a:latin typeface="Courier New" panose="02070309020205020404" pitchFamily="49" charset="0"/>
                <a:cs typeface="Courier New" panose="02070309020205020404" pitchFamily="49" charset="0"/>
              </a:rPr>
              <a:t>print</a:t>
            </a:r>
            <a:r>
              <a:rPr lang="it-IT" sz="1800" dirty="0">
                <a:latin typeface="Courier New" panose="02070309020205020404" pitchFamily="49" charset="0"/>
                <a:cs typeface="Courier New" panose="02070309020205020404" pitchFamily="49" charset="0"/>
              </a:rPr>
              <a:t>('complimenti! Hai superato l’esame')</a:t>
            </a:r>
          </a:p>
          <a:p>
            <a:pPr marL="457200" lvl="1" indent="0">
              <a:buNone/>
            </a:pPr>
            <a:r>
              <a:rPr lang="it-IT" sz="1800" dirty="0">
                <a:latin typeface="Courier New" panose="02070309020205020404" pitchFamily="49" charset="0"/>
                <a:cs typeface="Courier New" panose="02070309020205020404" pitchFamily="49" charset="0"/>
              </a:rPr>
              <a:t>else:</a:t>
            </a:r>
          </a:p>
          <a:p>
            <a:pPr marL="457200" lvl="1" indent="0">
              <a:buNone/>
            </a:pPr>
            <a:r>
              <a:rPr lang="it-IT" sz="1800" dirty="0">
                <a:latin typeface="Courier New" panose="02070309020205020404" pitchFamily="49" charset="0"/>
                <a:cs typeface="Courier New" panose="02070309020205020404" pitchFamily="49" charset="0"/>
              </a:rPr>
              <a:t>    </a:t>
            </a:r>
            <a:r>
              <a:rPr lang="it-IT" sz="1800" dirty="0" err="1">
                <a:latin typeface="Courier New" panose="02070309020205020404" pitchFamily="49" charset="0"/>
                <a:cs typeface="Courier New" panose="02070309020205020404" pitchFamily="49" charset="0"/>
              </a:rPr>
              <a:t>print</a:t>
            </a:r>
            <a:r>
              <a:rPr lang="it-IT" sz="1800" dirty="0">
                <a:latin typeface="Courier New" panose="02070309020205020404" pitchFamily="49" charset="0"/>
                <a:cs typeface="Courier New" panose="02070309020205020404" pitchFamily="49" charset="0"/>
              </a:rPr>
              <a:t>('peccato! Riprova al prossimo </a:t>
            </a:r>
            <a:r>
              <a:rPr lang="it-IT" sz="1800" dirty="0" err="1">
                <a:latin typeface="Courier New" panose="02070309020205020404" pitchFamily="49" charset="0"/>
                <a:cs typeface="Courier New" panose="02070309020205020404" pitchFamily="49" charset="0"/>
              </a:rPr>
              <a:t>appello'</a:t>
            </a:r>
            <a:r>
              <a:rPr lang="it-IT" sz="1800" dirty="0">
                <a:latin typeface="Courier New" panose="02070309020205020404" pitchFamily="49" charset="0"/>
                <a:cs typeface="Courier New" panose="02070309020205020404" pitchFamily="49" charset="0"/>
              </a:rPr>
              <a:t>)</a:t>
            </a:r>
            <a:endParaRPr lang="it-IT" sz="1800" i="1" dirty="0">
              <a:latin typeface="Courier New" panose="02070309020205020404" pitchFamily="49" charset="0"/>
              <a:cs typeface="Courier New" panose="02070309020205020404" pitchFamily="49" charset="0"/>
            </a:endParaRPr>
          </a:p>
        </p:txBody>
      </p:sp>
      <p:sp>
        <p:nvSpPr>
          <p:cNvPr id="7" name="Rettangolo con angoli arrotondati 6">
            <a:extLst>
              <a:ext uri="{FF2B5EF4-FFF2-40B4-BE49-F238E27FC236}">
                <a16:creationId xmlns:a16="http://schemas.microsoft.com/office/drawing/2014/main" id="{D40D7A48-D041-4FAC-82FB-C725CD8046FA}"/>
              </a:ext>
            </a:extLst>
          </p:cNvPr>
          <p:cNvSpPr/>
          <p:nvPr/>
        </p:nvSpPr>
        <p:spPr>
          <a:xfrm>
            <a:off x="793459" y="2657912"/>
            <a:ext cx="4562912" cy="10458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lvl="1" indent="0">
              <a:buNone/>
            </a:pPr>
            <a:r>
              <a:rPr lang="it-IT" sz="2000" dirty="0" err="1">
                <a:latin typeface="Courier New" panose="02070309020205020404" pitchFamily="49" charset="0"/>
                <a:cs typeface="Courier New" panose="02070309020205020404" pitchFamily="49" charset="0"/>
              </a:rPr>
              <a:t>if</a:t>
            </a:r>
            <a:r>
              <a:rPr lang="it-IT" sz="2000" dirty="0">
                <a:latin typeface="Courier New" panose="02070309020205020404" pitchFamily="49" charset="0"/>
                <a:cs typeface="Courier New" panose="02070309020205020404" pitchFamily="49" charset="0"/>
              </a:rPr>
              <a:t> condizione:</a:t>
            </a:r>
          </a:p>
          <a:p>
            <a:pPr marL="914400" lvl="2" indent="0">
              <a:buNone/>
            </a:pPr>
            <a:r>
              <a:rPr lang="it-IT" i="1" dirty="0">
                <a:latin typeface="Courier New" panose="02070309020205020404" pitchFamily="49" charset="0"/>
                <a:cs typeface="Courier New" panose="02070309020205020404" pitchFamily="49" charset="0"/>
              </a:rPr>
              <a:t>blocco di istruzioni 1</a:t>
            </a:r>
          </a:p>
        </p:txBody>
      </p:sp>
      <p:sp>
        <p:nvSpPr>
          <p:cNvPr id="9" name="CasellaDiTesto 8">
            <a:extLst>
              <a:ext uri="{FF2B5EF4-FFF2-40B4-BE49-F238E27FC236}">
                <a16:creationId xmlns:a16="http://schemas.microsoft.com/office/drawing/2014/main" id="{1C975332-30A9-4A79-8996-04F9CF86E81D}"/>
              </a:ext>
            </a:extLst>
          </p:cNvPr>
          <p:cNvSpPr txBox="1"/>
          <p:nvPr/>
        </p:nvSpPr>
        <p:spPr>
          <a:xfrm>
            <a:off x="1597055" y="2002108"/>
            <a:ext cx="2467411" cy="369332"/>
          </a:xfrm>
          <a:prstGeom prst="rect">
            <a:avLst/>
          </a:prstGeom>
          <a:noFill/>
        </p:spPr>
        <p:txBody>
          <a:bodyPr wrap="square">
            <a:spAutoFit/>
          </a:bodyPr>
          <a:lstStyle/>
          <a:p>
            <a:r>
              <a:rPr lang="it-IT" sz="1800" dirty="0">
                <a:solidFill>
                  <a:schemeClr val="accent2">
                    <a:lumMod val="75000"/>
                  </a:schemeClr>
                </a:solidFill>
              </a:rPr>
              <a:t>selezione a una via</a:t>
            </a:r>
          </a:p>
        </p:txBody>
      </p:sp>
      <p:sp>
        <p:nvSpPr>
          <p:cNvPr id="5" name="CasellaDiTesto 4">
            <a:extLst>
              <a:ext uri="{FF2B5EF4-FFF2-40B4-BE49-F238E27FC236}">
                <a16:creationId xmlns:a16="http://schemas.microsoft.com/office/drawing/2014/main" id="{5E3F1224-01AA-4B06-B1CB-1A7611B65319}"/>
              </a:ext>
            </a:extLst>
          </p:cNvPr>
          <p:cNvSpPr txBox="1"/>
          <p:nvPr/>
        </p:nvSpPr>
        <p:spPr>
          <a:xfrm>
            <a:off x="7948919" y="1869512"/>
            <a:ext cx="2467411" cy="369332"/>
          </a:xfrm>
          <a:prstGeom prst="rect">
            <a:avLst/>
          </a:prstGeom>
          <a:noFill/>
        </p:spPr>
        <p:txBody>
          <a:bodyPr wrap="square">
            <a:spAutoFit/>
          </a:bodyPr>
          <a:lstStyle/>
          <a:p>
            <a:r>
              <a:rPr lang="it-IT" sz="1800" dirty="0">
                <a:solidFill>
                  <a:schemeClr val="accent2">
                    <a:lumMod val="75000"/>
                  </a:schemeClr>
                </a:solidFill>
              </a:rPr>
              <a:t>selezione a </a:t>
            </a:r>
            <a:r>
              <a:rPr lang="it-IT" dirty="0">
                <a:solidFill>
                  <a:schemeClr val="accent2">
                    <a:lumMod val="75000"/>
                  </a:schemeClr>
                </a:solidFill>
              </a:rPr>
              <a:t>due</a:t>
            </a:r>
            <a:r>
              <a:rPr lang="it-IT" sz="1800" dirty="0">
                <a:solidFill>
                  <a:schemeClr val="accent2">
                    <a:lumMod val="75000"/>
                  </a:schemeClr>
                </a:solidFill>
              </a:rPr>
              <a:t> vie</a:t>
            </a:r>
          </a:p>
        </p:txBody>
      </p:sp>
    </p:spTree>
    <p:extLst>
      <p:ext uri="{BB962C8B-B14F-4D97-AF65-F5344CB8AC3E}">
        <p14:creationId xmlns:p14="http://schemas.microsoft.com/office/powerpoint/2010/main" val="3098217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xEl>
                                              <p:pRg st="1" end="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2" end="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7" grpId="0" animBg="1"/>
      <p:bldP spid="9" grpId="0"/>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9775892-57F6-4E6A-8F67-6EA9CB492A1D}"/>
              </a:ext>
            </a:extLst>
          </p:cNvPr>
          <p:cNvSpPr>
            <a:spLocks noGrp="1"/>
          </p:cNvSpPr>
          <p:nvPr>
            <p:ph type="title"/>
          </p:nvPr>
        </p:nvSpPr>
        <p:spPr/>
        <p:txBody>
          <a:bodyPr/>
          <a:lstStyle/>
          <a:p>
            <a:r>
              <a:rPr lang="it-IT" dirty="0"/>
              <a:t>Esercizio 1</a:t>
            </a:r>
          </a:p>
        </p:txBody>
      </p:sp>
      <p:sp>
        <p:nvSpPr>
          <p:cNvPr id="3" name="Segnaposto contenuto 2">
            <a:extLst>
              <a:ext uri="{FF2B5EF4-FFF2-40B4-BE49-F238E27FC236}">
                <a16:creationId xmlns:a16="http://schemas.microsoft.com/office/drawing/2014/main" id="{07298B61-63EA-4FE0-B500-698EE94C7DA6}"/>
              </a:ext>
            </a:extLst>
          </p:cNvPr>
          <p:cNvSpPr>
            <a:spLocks noGrp="1"/>
          </p:cNvSpPr>
          <p:nvPr>
            <p:ph idx="1"/>
          </p:nvPr>
        </p:nvSpPr>
        <p:spPr/>
        <p:txBody>
          <a:bodyPr/>
          <a:lstStyle/>
          <a:p>
            <a:r>
              <a:rPr lang="it-IT" dirty="0"/>
              <a:t>Scrivere un programma Python che dato in input un numero N, verifica se N è pari</a:t>
            </a:r>
          </a:p>
        </p:txBody>
      </p:sp>
      <p:sp>
        <p:nvSpPr>
          <p:cNvPr id="4" name="CasellaDiTesto 3">
            <a:extLst>
              <a:ext uri="{FF2B5EF4-FFF2-40B4-BE49-F238E27FC236}">
                <a16:creationId xmlns:a16="http://schemas.microsoft.com/office/drawing/2014/main" id="{2C9463FB-D34E-499E-8CEF-BC4F19B228D6}"/>
              </a:ext>
            </a:extLst>
          </p:cNvPr>
          <p:cNvSpPr txBox="1"/>
          <p:nvPr/>
        </p:nvSpPr>
        <p:spPr>
          <a:xfrm>
            <a:off x="973123" y="2877315"/>
            <a:ext cx="1489046" cy="369332"/>
          </a:xfrm>
          <a:prstGeom prst="rect">
            <a:avLst/>
          </a:prstGeom>
          <a:noFill/>
        </p:spPr>
        <p:txBody>
          <a:bodyPr wrap="square" rtlCol="0">
            <a:spAutoFit/>
          </a:bodyPr>
          <a:lstStyle/>
          <a:p>
            <a:r>
              <a:rPr lang="it-IT" dirty="0"/>
              <a:t>File pari.py</a:t>
            </a:r>
          </a:p>
        </p:txBody>
      </p:sp>
      <p:sp>
        <p:nvSpPr>
          <p:cNvPr id="5" name="CasellaDiTesto 4">
            <a:extLst>
              <a:ext uri="{FF2B5EF4-FFF2-40B4-BE49-F238E27FC236}">
                <a16:creationId xmlns:a16="http://schemas.microsoft.com/office/drawing/2014/main" id="{CEA0306F-D40A-4563-B74F-381B234B3F58}"/>
              </a:ext>
            </a:extLst>
          </p:cNvPr>
          <p:cNvSpPr txBox="1"/>
          <p:nvPr/>
        </p:nvSpPr>
        <p:spPr>
          <a:xfrm>
            <a:off x="2462169" y="2698365"/>
            <a:ext cx="6212048" cy="341632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marL="0" indent="0">
              <a:lnSpc>
                <a:spcPct val="100000"/>
              </a:lnSpc>
              <a:spcBef>
                <a:spcPts val="0"/>
              </a:spcBef>
              <a:buNone/>
            </a:pPr>
            <a:r>
              <a:rPr lang="it-IT" sz="1800" dirty="0">
                <a:latin typeface="Courier New" panose="02070309020205020404" pitchFamily="49" charset="0"/>
                <a:cs typeface="Courier New" panose="02070309020205020404" pitchFamily="49" charset="0"/>
              </a:rPr>
              <a:t>"""</a:t>
            </a:r>
          </a:p>
          <a:p>
            <a:pPr marL="0" indent="0">
              <a:lnSpc>
                <a:spcPct val="100000"/>
              </a:lnSpc>
              <a:spcBef>
                <a:spcPts val="0"/>
              </a:spcBef>
              <a:buNone/>
            </a:pPr>
            <a:r>
              <a:rPr lang="it-IT" sz="1800" dirty="0">
                <a:latin typeface="Courier New" panose="02070309020205020404" pitchFamily="49" charset="0"/>
                <a:cs typeface="Courier New" panose="02070309020205020404" pitchFamily="49" charset="0"/>
              </a:rPr>
              <a:t>questo programma verifica se un numero N preso da input è pari </a:t>
            </a:r>
          </a:p>
          <a:p>
            <a:pPr marL="0" indent="0">
              <a:lnSpc>
                <a:spcPct val="100000"/>
              </a:lnSpc>
              <a:spcBef>
                <a:spcPts val="0"/>
              </a:spcBef>
              <a:buNone/>
            </a:pPr>
            <a:r>
              <a:rPr lang="it-IT" sz="1800" dirty="0">
                <a:latin typeface="Courier New" panose="02070309020205020404" pitchFamily="49" charset="0"/>
                <a:cs typeface="Courier New" panose="02070309020205020404" pitchFamily="49" charset="0"/>
              </a:rPr>
              <a:t>"""</a:t>
            </a:r>
          </a:p>
          <a:p>
            <a:pPr marL="0" indent="0">
              <a:lnSpc>
                <a:spcPct val="100000"/>
              </a:lnSpc>
              <a:spcBef>
                <a:spcPts val="0"/>
              </a:spcBef>
              <a:buNone/>
            </a:pPr>
            <a:endParaRPr lang="it-IT" sz="1800" dirty="0">
              <a:latin typeface="Courier New" panose="02070309020205020404" pitchFamily="49" charset="0"/>
              <a:cs typeface="Courier New" panose="02070309020205020404" pitchFamily="49" charset="0"/>
            </a:endParaRPr>
          </a:p>
          <a:p>
            <a:r>
              <a:rPr lang="it-IT" sz="1800" dirty="0">
                <a:latin typeface="Courier New" panose="02070309020205020404" pitchFamily="49" charset="0"/>
                <a:cs typeface="Courier New" panose="02070309020205020404" pitchFamily="49" charset="0"/>
              </a:rPr>
              <a:t>N=</a:t>
            </a:r>
            <a:r>
              <a:rPr lang="it-IT" sz="1800" dirty="0" err="1">
                <a:latin typeface="Courier New" panose="02070309020205020404" pitchFamily="49" charset="0"/>
                <a:cs typeface="Courier New" panose="02070309020205020404" pitchFamily="49" charset="0"/>
              </a:rPr>
              <a:t>int</a:t>
            </a:r>
            <a:r>
              <a:rPr lang="it-IT" sz="1800" dirty="0">
                <a:latin typeface="Courier New" panose="02070309020205020404" pitchFamily="49" charset="0"/>
                <a:cs typeface="Courier New" panose="02070309020205020404" pitchFamily="49" charset="0"/>
              </a:rPr>
              <a:t>(</a:t>
            </a:r>
            <a:r>
              <a:rPr lang="it-IT" dirty="0">
                <a:latin typeface="Courier New" panose="02070309020205020404" pitchFamily="49" charset="0"/>
                <a:cs typeface="Courier New" panose="02070309020205020404" pitchFamily="49" charset="0"/>
              </a:rPr>
              <a:t>input('Inserisci </a:t>
            </a:r>
            <a:r>
              <a:rPr lang="it-IT" sz="1800" dirty="0">
                <a:latin typeface="Courier New" panose="02070309020205020404" pitchFamily="49" charset="0"/>
                <a:cs typeface="Courier New" panose="02070309020205020404" pitchFamily="49" charset="0"/>
              </a:rPr>
              <a:t>un numero: '))</a:t>
            </a:r>
          </a:p>
          <a:p>
            <a:pPr marL="0" indent="0">
              <a:lnSpc>
                <a:spcPct val="100000"/>
              </a:lnSpc>
              <a:spcBef>
                <a:spcPts val="0"/>
              </a:spcBef>
              <a:buNone/>
            </a:pPr>
            <a:r>
              <a:rPr lang="it-IT" sz="1800" dirty="0">
                <a:latin typeface="Courier New" panose="02070309020205020404" pitchFamily="49" charset="0"/>
                <a:cs typeface="Courier New" panose="02070309020205020404" pitchFamily="49" charset="0"/>
              </a:rPr>
              <a:t># verifico se N è un numero pari</a:t>
            </a:r>
          </a:p>
          <a:p>
            <a:pPr marL="0" indent="0">
              <a:lnSpc>
                <a:spcPct val="100000"/>
              </a:lnSpc>
              <a:spcBef>
                <a:spcPts val="0"/>
              </a:spcBef>
              <a:buNone/>
            </a:pPr>
            <a:r>
              <a:rPr lang="it-IT" dirty="0" err="1">
                <a:latin typeface="Courier New" panose="02070309020205020404" pitchFamily="49" charset="0"/>
                <a:cs typeface="Courier New" panose="02070309020205020404" pitchFamily="49" charset="0"/>
              </a:rPr>
              <a:t>if</a:t>
            </a:r>
            <a:r>
              <a:rPr lang="it-IT" dirty="0">
                <a:latin typeface="Courier New" panose="02070309020205020404" pitchFamily="49" charset="0"/>
                <a:cs typeface="Courier New" panose="02070309020205020404" pitchFamily="49" charset="0"/>
              </a:rPr>
              <a:t> N%2 == 0:</a:t>
            </a:r>
            <a:endParaRPr lang="it-IT" sz="1800"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it-IT" sz="1800" dirty="0">
                <a:latin typeface="Courier New" panose="02070309020205020404" pitchFamily="49" charset="0"/>
                <a:cs typeface="Courier New" panose="02070309020205020404" pitchFamily="49" charset="0"/>
              </a:rPr>
              <a:t>   </a:t>
            </a:r>
            <a:r>
              <a:rPr lang="it-IT" sz="1800" dirty="0" err="1">
                <a:latin typeface="Courier New" panose="02070309020205020404" pitchFamily="49" charset="0"/>
                <a:cs typeface="Courier New" panose="02070309020205020404" pitchFamily="49" charset="0"/>
              </a:rPr>
              <a:t>print</a:t>
            </a:r>
            <a:r>
              <a:rPr lang="it-IT" sz="1800" dirty="0">
                <a:latin typeface="Courier New" panose="02070309020205020404" pitchFamily="49" charset="0"/>
                <a:cs typeface="Courier New" panose="02070309020205020404" pitchFamily="49" charset="0"/>
              </a:rPr>
              <a:t>(</a:t>
            </a:r>
            <a:r>
              <a:rPr lang="it-IT" sz="1800" dirty="0" err="1">
                <a:latin typeface="Courier New" panose="02070309020205020404" pitchFamily="49" charset="0"/>
                <a:cs typeface="Courier New" panose="02070309020205020404" pitchFamily="49" charset="0"/>
              </a:rPr>
              <a:t>N,"è</a:t>
            </a:r>
            <a:r>
              <a:rPr lang="it-IT" sz="1800" dirty="0">
                <a:latin typeface="Courier New" panose="02070309020205020404" pitchFamily="49" charset="0"/>
                <a:cs typeface="Courier New" panose="02070309020205020404" pitchFamily="49" charset="0"/>
              </a:rPr>
              <a:t> un numero pari")</a:t>
            </a:r>
          </a:p>
          <a:p>
            <a:pPr marL="0" indent="0">
              <a:lnSpc>
                <a:spcPct val="100000"/>
              </a:lnSpc>
              <a:spcBef>
                <a:spcPts val="0"/>
              </a:spcBef>
              <a:buNone/>
            </a:pPr>
            <a:r>
              <a:rPr lang="it-IT" dirty="0">
                <a:latin typeface="Courier New" panose="02070309020205020404" pitchFamily="49" charset="0"/>
                <a:cs typeface="Courier New" panose="02070309020205020404" pitchFamily="49" charset="0"/>
              </a:rPr>
              <a:t>else:</a:t>
            </a:r>
            <a:endParaRPr lang="it-IT" sz="1800" dirty="0">
              <a:latin typeface="Courier New" panose="02070309020205020404" pitchFamily="49" charset="0"/>
              <a:cs typeface="Courier New" panose="02070309020205020404" pitchFamily="49" charset="0"/>
            </a:endParaRPr>
          </a:p>
          <a:p>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print</a:t>
            </a:r>
            <a:r>
              <a:rPr lang="it-IT" dirty="0">
                <a:latin typeface="Courier New" panose="02070309020205020404" pitchFamily="49" charset="0"/>
                <a:cs typeface="Courier New" panose="02070309020205020404" pitchFamily="49" charset="0"/>
              </a:rPr>
              <a:t>(N,"NON è un numero pari")</a:t>
            </a:r>
          </a:p>
          <a:p>
            <a:endParaRPr lang="it-IT" dirty="0"/>
          </a:p>
        </p:txBody>
      </p:sp>
    </p:spTree>
    <p:extLst>
      <p:ext uri="{BB962C8B-B14F-4D97-AF65-F5344CB8AC3E}">
        <p14:creationId xmlns:p14="http://schemas.microsoft.com/office/powerpoint/2010/main" val="736420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9775892-57F6-4E6A-8F67-6EA9CB492A1D}"/>
              </a:ext>
            </a:extLst>
          </p:cNvPr>
          <p:cNvSpPr>
            <a:spLocks noGrp="1"/>
          </p:cNvSpPr>
          <p:nvPr>
            <p:ph type="title"/>
          </p:nvPr>
        </p:nvSpPr>
        <p:spPr/>
        <p:txBody>
          <a:bodyPr/>
          <a:lstStyle/>
          <a:p>
            <a:r>
              <a:rPr lang="it-IT" dirty="0"/>
              <a:t>Esercizio 2</a:t>
            </a:r>
          </a:p>
        </p:txBody>
      </p:sp>
      <p:sp>
        <p:nvSpPr>
          <p:cNvPr id="3" name="Segnaposto contenuto 2">
            <a:extLst>
              <a:ext uri="{FF2B5EF4-FFF2-40B4-BE49-F238E27FC236}">
                <a16:creationId xmlns:a16="http://schemas.microsoft.com/office/drawing/2014/main" id="{07298B61-63EA-4FE0-B500-698EE94C7DA6}"/>
              </a:ext>
            </a:extLst>
          </p:cNvPr>
          <p:cNvSpPr>
            <a:spLocks noGrp="1"/>
          </p:cNvSpPr>
          <p:nvPr>
            <p:ph idx="1"/>
          </p:nvPr>
        </p:nvSpPr>
        <p:spPr>
          <a:xfrm>
            <a:off x="838200" y="1601553"/>
            <a:ext cx="10515600" cy="4580821"/>
          </a:xfrm>
        </p:spPr>
        <p:txBody>
          <a:bodyPr/>
          <a:lstStyle/>
          <a:p>
            <a:r>
              <a:rPr lang="it-IT" dirty="0"/>
              <a:t>Scrivere un programma Python che dati in input due numeri A e B, verifica se A è divisibile per B</a:t>
            </a:r>
          </a:p>
          <a:p>
            <a:endParaRPr lang="it-IT" dirty="0"/>
          </a:p>
        </p:txBody>
      </p:sp>
      <p:sp>
        <p:nvSpPr>
          <p:cNvPr id="5" name="CasellaDiTesto 4">
            <a:extLst>
              <a:ext uri="{FF2B5EF4-FFF2-40B4-BE49-F238E27FC236}">
                <a16:creationId xmlns:a16="http://schemas.microsoft.com/office/drawing/2014/main" id="{CEA0306F-D40A-4563-B74F-381B234B3F58}"/>
              </a:ext>
            </a:extLst>
          </p:cNvPr>
          <p:cNvSpPr txBox="1"/>
          <p:nvPr/>
        </p:nvSpPr>
        <p:spPr>
          <a:xfrm>
            <a:off x="2462169" y="2698365"/>
            <a:ext cx="6212048" cy="341632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marL="0" indent="0">
              <a:lnSpc>
                <a:spcPct val="100000"/>
              </a:lnSpc>
              <a:spcBef>
                <a:spcPts val="0"/>
              </a:spcBef>
              <a:buNone/>
            </a:pPr>
            <a:r>
              <a:rPr lang="it-IT" sz="1800" dirty="0">
                <a:latin typeface="Courier New" panose="02070309020205020404" pitchFamily="49" charset="0"/>
                <a:cs typeface="Courier New" panose="02070309020205020404" pitchFamily="49" charset="0"/>
              </a:rPr>
              <a:t>"""</a:t>
            </a:r>
          </a:p>
          <a:p>
            <a:pPr marL="0" indent="0">
              <a:lnSpc>
                <a:spcPct val="100000"/>
              </a:lnSpc>
              <a:spcBef>
                <a:spcPts val="0"/>
              </a:spcBef>
              <a:buNone/>
            </a:pPr>
            <a:r>
              <a:rPr lang="it-IT" sz="1800" dirty="0">
                <a:latin typeface="Courier New" panose="02070309020205020404" pitchFamily="49" charset="0"/>
                <a:cs typeface="Courier New" panose="02070309020205020404" pitchFamily="49" charset="0"/>
              </a:rPr>
              <a:t>questo programma prende da input due interi A e B e verifica se A è divisibile per B</a:t>
            </a:r>
          </a:p>
          <a:p>
            <a:pPr marL="0" indent="0">
              <a:lnSpc>
                <a:spcPct val="100000"/>
              </a:lnSpc>
              <a:spcBef>
                <a:spcPts val="0"/>
              </a:spcBef>
              <a:buNone/>
            </a:pPr>
            <a:r>
              <a:rPr lang="it-IT" sz="1800" dirty="0">
                <a:latin typeface="Courier New" panose="02070309020205020404" pitchFamily="49" charset="0"/>
                <a:cs typeface="Courier New" panose="02070309020205020404" pitchFamily="49" charset="0"/>
              </a:rPr>
              <a:t>"""</a:t>
            </a:r>
          </a:p>
          <a:p>
            <a:endParaRPr lang="it-IT" dirty="0">
              <a:latin typeface="Courier New" panose="02070309020205020404" pitchFamily="49" charset="0"/>
              <a:cs typeface="Courier New" panose="02070309020205020404" pitchFamily="49" charset="0"/>
            </a:endParaRPr>
          </a:p>
          <a:p>
            <a:r>
              <a:rPr lang="it-IT" dirty="0">
                <a:latin typeface="Courier New" panose="02070309020205020404" pitchFamily="49" charset="0"/>
                <a:cs typeface="Courier New" panose="02070309020205020404" pitchFamily="49" charset="0"/>
              </a:rPr>
              <a:t>A=</a:t>
            </a:r>
            <a:r>
              <a:rPr lang="it-IT" dirty="0" err="1">
                <a:latin typeface="Courier New" panose="02070309020205020404" pitchFamily="49" charset="0"/>
                <a:cs typeface="Courier New" panose="02070309020205020404" pitchFamily="49" charset="0"/>
              </a:rPr>
              <a:t>int</a:t>
            </a:r>
            <a:r>
              <a:rPr lang="it-IT" dirty="0">
                <a:latin typeface="Courier New" panose="02070309020205020404" pitchFamily="49" charset="0"/>
                <a:cs typeface="Courier New" panose="02070309020205020404" pitchFamily="49" charset="0"/>
              </a:rPr>
              <a:t>(input('Inserisci un numero: '))</a:t>
            </a:r>
            <a:endParaRPr lang="it-IT" sz="1800" dirty="0">
              <a:latin typeface="Courier New" panose="02070309020205020404" pitchFamily="49" charset="0"/>
              <a:cs typeface="Courier New" panose="02070309020205020404" pitchFamily="49" charset="0"/>
            </a:endParaRPr>
          </a:p>
          <a:p>
            <a:r>
              <a:rPr lang="it-IT" dirty="0">
                <a:latin typeface="Courier New" panose="02070309020205020404" pitchFamily="49" charset="0"/>
                <a:cs typeface="Courier New" panose="02070309020205020404" pitchFamily="49" charset="0"/>
              </a:rPr>
              <a:t>B</a:t>
            </a:r>
            <a:r>
              <a:rPr lang="it-IT" sz="1800" dirty="0">
                <a:latin typeface="Courier New" panose="02070309020205020404" pitchFamily="49" charset="0"/>
                <a:cs typeface="Courier New" panose="02070309020205020404" pitchFamily="49" charset="0"/>
              </a:rPr>
              <a:t>=</a:t>
            </a:r>
            <a:r>
              <a:rPr lang="it-IT" sz="1800" dirty="0" err="1">
                <a:latin typeface="Courier New" panose="02070309020205020404" pitchFamily="49" charset="0"/>
                <a:cs typeface="Courier New" panose="02070309020205020404" pitchFamily="49" charset="0"/>
              </a:rPr>
              <a:t>int</a:t>
            </a:r>
            <a:r>
              <a:rPr lang="it-IT" sz="1800" dirty="0">
                <a:latin typeface="Courier New" panose="02070309020205020404" pitchFamily="49" charset="0"/>
                <a:cs typeface="Courier New" panose="02070309020205020404" pitchFamily="49" charset="0"/>
              </a:rPr>
              <a:t>(</a:t>
            </a:r>
            <a:r>
              <a:rPr lang="it-IT" dirty="0">
                <a:latin typeface="Courier New" panose="02070309020205020404" pitchFamily="49" charset="0"/>
                <a:cs typeface="Courier New" panose="02070309020205020404" pitchFamily="49" charset="0"/>
              </a:rPr>
              <a:t>input('Inserisci </a:t>
            </a:r>
            <a:r>
              <a:rPr lang="it-IT" sz="1800" dirty="0">
                <a:latin typeface="Courier New" panose="02070309020205020404" pitchFamily="49" charset="0"/>
                <a:cs typeface="Courier New" panose="02070309020205020404" pitchFamily="49" charset="0"/>
              </a:rPr>
              <a:t>un numero: '))</a:t>
            </a:r>
          </a:p>
          <a:p>
            <a:pPr marL="0" indent="0">
              <a:lnSpc>
                <a:spcPct val="100000"/>
              </a:lnSpc>
              <a:spcBef>
                <a:spcPts val="0"/>
              </a:spcBef>
              <a:buNone/>
            </a:pPr>
            <a:r>
              <a:rPr lang="it-IT" sz="1800" dirty="0">
                <a:latin typeface="Courier New" panose="02070309020205020404" pitchFamily="49" charset="0"/>
                <a:cs typeface="Courier New" panose="02070309020205020404" pitchFamily="49" charset="0"/>
              </a:rPr>
              <a:t># verifico se A è divisibile per B</a:t>
            </a:r>
          </a:p>
          <a:p>
            <a:pPr marL="0" indent="0">
              <a:lnSpc>
                <a:spcPct val="100000"/>
              </a:lnSpc>
              <a:spcBef>
                <a:spcPts val="0"/>
              </a:spcBef>
              <a:buNone/>
            </a:pPr>
            <a:r>
              <a:rPr lang="it-IT" dirty="0" err="1">
                <a:latin typeface="Courier New" panose="02070309020205020404" pitchFamily="49" charset="0"/>
                <a:cs typeface="Courier New" panose="02070309020205020404" pitchFamily="49" charset="0"/>
              </a:rPr>
              <a:t>if</a:t>
            </a:r>
            <a:r>
              <a:rPr lang="it-IT" dirty="0">
                <a:latin typeface="Courier New" panose="02070309020205020404" pitchFamily="49" charset="0"/>
                <a:cs typeface="Courier New" panose="02070309020205020404" pitchFamily="49" charset="0"/>
              </a:rPr>
              <a:t> A%B == 0:</a:t>
            </a:r>
            <a:endParaRPr lang="it-IT" sz="1800"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it-IT" sz="1800" dirty="0">
                <a:latin typeface="Courier New" panose="02070309020205020404" pitchFamily="49" charset="0"/>
                <a:cs typeface="Courier New" panose="02070309020205020404" pitchFamily="49" charset="0"/>
              </a:rPr>
              <a:t>   </a:t>
            </a:r>
            <a:r>
              <a:rPr lang="it-IT" sz="1800" dirty="0" err="1">
                <a:latin typeface="Courier New" panose="02070309020205020404" pitchFamily="49" charset="0"/>
                <a:cs typeface="Courier New" panose="02070309020205020404" pitchFamily="49" charset="0"/>
              </a:rPr>
              <a:t>print</a:t>
            </a:r>
            <a:r>
              <a:rPr lang="it-IT" sz="1800" dirty="0">
                <a:latin typeface="Courier New" panose="02070309020205020404" pitchFamily="49" charset="0"/>
                <a:cs typeface="Courier New" panose="02070309020205020404" pitchFamily="49" charset="0"/>
              </a:rPr>
              <a:t>(</a:t>
            </a:r>
            <a:r>
              <a:rPr lang="it-IT" dirty="0" err="1">
                <a:latin typeface="Courier New" panose="02070309020205020404" pitchFamily="49" charset="0"/>
                <a:cs typeface="Courier New" panose="02070309020205020404" pitchFamily="49" charset="0"/>
              </a:rPr>
              <a:t>A</a:t>
            </a:r>
            <a:r>
              <a:rPr lang="it-IT" sz="1800" dirty="0" err="1">
                <a:latin typeface="Courier New" panose="02070309020205020404" pitchFamily="49" charset="0"/>
                <a:cs typeface="Courier New" panose="02070309020205020404" pitchFamily="49" charset="0"/>
              </a:rPr>
              <a:t>,"è</a:t>
            </a:r>
            <a:r>
              <a:rPr lang="it-IT" sz="1800" dirty="0">
                <a:latin typeface="Courier New" panose="02070309020205020404" pitchFamily="49" charset="0"/>
                <a:cs typeface="Courier New" panose="02070309020205020404" pitchFamily="49" charset="0"/>
              </a:rPr>
              <a:t> divisibile </a:t>
            </a:r>
            <a:r>
              <a:rPr lang="it-IT" sz="1800" dirty="0" err="1">
                <a:latin typeface="Courier New" panose="02070309020205020404" pitchFamily="49" charset="0"/>
                <a:cs typeface="Courier New" panose="02070309020205020404" pitchFamily="49" charset="0"/>
              </a:rPr>
              <a:t>per",B</a:t>
            </a:r>
            <a:r>
              <a:rPr lang="it-IT" sz="1800" dirty="0">
                <a:latin typeface="Courier New" panose="02070309020205020404" pitchFamily="49" charset="0"/>
                <a:cs typeface="Courier New" panose="02070309020205020404" pitchFamily="49" charset="0"/>
              </a:rPr>
              <a:t>)</a:t>
            </a:r>
          </a:p>
          <a:p>
            <a:pPr marL="0" indent="0">
              <a:lnSpc>
                <a:spcPct val="100000"/>
              </a:lnSpc>
              <a:spcBef>
                <a:spcPts val="0"/>
              </a:spcBef>
              <a:buNone/>
            </a:pPr>
            <a:r>
              <a:rPr lang="it-IT" dirty="0">
                <a:latin typeface="Courier New" panose="02070309020205020404" pitchFamily="49" charset="0"/>
                <a:cs typeface="Courier New" panose="02070309020205020404" pitchFamily="49" charset="0"/>
              </a:rPr>
              <a:t>else:</a:t>
            </a:r>
            <a:endParaRPr lang="it-IT" sz="1800" dirty="0">
              <a:latin typeface="Courier New" panose="02070309020205020404" pitchFamily="49" charset="0"/>
              <a:cs typeface="Courier New" panose="02070309020205020404" pitchFamily="49" charset="0"/>
            </a:endParaRPr>
          </a:p>
          <a:p>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print</a:t>
            </a:r>
            <a:r>
              <a:rPr lang="it-IT" dirty="0">
                <a:latin typeface="Courier New" panose="02070309020205020404" pitchFamily="49" charset="0"/>
                <a:cs typeface="Courier New" panose="02070309020205020404" pitchFamily="49" charset="0"/>
              </a:rPr>
              <a:t>(</a:t>
            </a:r>
            <a:r>
              <a:rPr lang="it-IT" dirty="0" err="1">
                <a:latin typeface="Courier New" panose="02070309020205020404" pitchFamily="49" charset="0"/>
                <a:cs typeface="Courier New" panose="02070309020205020404" pitchFamily="49" charset="0"/>
              </a:rPr>
              <a:t>A,"non</a:t>
            </a:r>
            <a:r>
              <a:rPr lang="it-IT" dirty="0">
                <a:latin typeface="Courier New" panose="02070309020205020404" pitchFamily="49" charset="0"/>
                <a:cs typeface="Courier New" panose="02070309020205020404" pitchFamily="49" charset="0"/>
              </a:rPr>
              <a:t> è divisibile </a:t>
            </a:r>
            <a:r>
              <a:rPr lang="it-IT" dirty="0" err="1">
                <a:latin typeface="Courier New" panose="02070309020205020404" pitchFamily="49" charset="0"/>
                <a:cs typeface="Courier New" panose="02070309020205020404" pitchFamily="49" charset="0"/>
              </a:rPr>
              <a:t>per",B</a:t>
            </a:r>
            <a:r>
              <a:rPr lang="it-IT" dirty="0">
                <a:latin typeface="Courier New" panose="02070309020205020404" pitchFamily="49" charset="0"/>
                <a:cs typeface="Courier New" panose="02070309020205020404" pitchFamily="49" charset="0"/>
              </a:rPr>
              <a:t>)</a:t>
            </a:r>
            <a:endParaRPr lang="it-IT" dirty="0"/>
          </a:p>
        </p:txBody>
      </p:sp>
      <p:sp>
        <p:nvSpPr>
          <p:cNvPr id="8" name="CasellaDiTesto 7">
            <a:extLst>
              <a:ext uri="{FF2B5EF4-FFF2-40B4-BE49-F238E27FC236}">
                <a16:creationId xmlns:a16="http://schemas.microsoft.com/office/drawing/2014/main" id="{41DF9FEE-B643-4AD7-BA30-E28CC14D60DE}"/>
              </a:ext>
            </a:extLst>
          </p:cNvPr>
          <p:cNvSpPr txBox="1"/>
          <p:nvPr/>
        </p:nvSpPr>
        <p:spPr>
          <a:xfrm>
            <a:off x="7970941" y="5015175"/>
            <a:ext cx="3324836" cy="92333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it-IT" dirty="0">
                <a:latin typeface="Courier New" panose="02070309020205020404" pitchFamily="49" charset="0"/>
                <a:cs typeface="Courier New" panose="02070309020205020404" pitchFamily="49" charset="0"/>
              </a:rPr>
              <a:t>Inserisci un numero: 14</a:t>
            </a:r>
          </a:p>
          <a:p>
            <a:r>
              <a:rPr lang="it-IT" dirty="0">
                <a:latin typeface="Courier New" panose="02070309020205020404" pitchFamily="49" charset="0"/>
                <a:cs typeface="Courier New" panose="02070309020205020404" pitchFamily="49" charset="0"/>
              </a:rPr>
              <a:t>Inserisci un numero: 2</a:t>
            </a:r>
          </a:p>
          <a:p>
            <a:r>
              <a:rPr lang="it-IT" dirty="0">
                <a:latin typeface="Courier New" panose="02070309020205020404" pitchFamily="49" charset="0"/>
                <a:cs typeface="Courier New" panose="02070309020205020404" pitchFamily="49" charset="0"/>
              </a:rPr>
              <a:t>14 è divisibile per 2</a:t>
            </a:r>
          </a:p>
        </p:txBody>
      </p:sp>
      <p:sp>
        <p:nvSpPr>
          <p:cNvPr id="7" name="CasellaDiTesto 6">
            <a:extLst>
              <a:ext uri="{FF2B5EF4-FFF2-40B4-BE49-F238E27FC236}">
                <a16:creationId xmlns:a16="http://schemas.microsoft.com/office/drawing/2014/main" id="{165E7185-13F7-4051-A284-8E73DEAA0B69}"/>
              </a:ext>
            </a:extLst>
          </p:cNvPr>
          <p:cNvSpPr txBox="1"/>
          <p:nvPr/>
        </p:nvSpPr>
        <p:spPr>
          <a:xfrm>
            <a:off x="1020488" y="2603950"/>
            <a:ext cx="1489046" cy="646331"/>
          </a:xfrm>
          <a:prstGeom prst="rect">
            <a:avLst/>
          </a:prstGeom>
          <a:noFill/>
        </p:spPr>
        <p:txBody>
          <a:bodyPr wrap="square" rtlCol="0">
            <a:spAutoFit/>
          </a:bodyPr>
          <a:lstStyle/>
          <a:p>
            <a:r>
              <a:rPr lang="it-IT" dirty="0"/>
              <a:t>File divisibili.py</a:t>
            </a:r>
          </a:p>
        </p:txBody>
      </p:sp>
    </p:spTree>
    <p:extLst>
      <p:ext uri="{BB962C8B-B14F-4D97-AF65-F5344CB8AC3E}">
        <p14:creationId xmlns:p14="http://schemas.microsoft.com/office/powerpoint/2010/main" val="1468703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9775892-57F6-4E6A-8F67-6EA9CB492A1D}"/>
              </a:ext>
            </a:extLst>
          </p:cNvPr>
          <p:cNvSpPr>
            <a:spLocks noGrp="1"/>
          </p:cNvSpPr>
          <p:nvPr>
            <p:ph type="title"/>
          </p:nvPr>
        </p:nvSpPr>
        <p:spPr/>
        <p:txBody>
          <a:bodyPr/>
          <a:lstStyle/>
          <a:p>
            <a:r>
              <a:rPr lang="it-IT" dirty="0"/>
              <a:t>Esercizio 2</a:t>
            </a:r>
          </a:p>
        </p:txBody>
      </p:sp>
      <p:sp>
        <p:nvSpPr>
          <p:cNvPr id="3" name="Segnaposto contenuto 2">
            <a:extLst>
              <a:ext uri="{FF2B5EF4-FFF2-40B4-BE49-F238E27FC236}">
                <a16:creationId xmlns:a16="http://schemas.microsoft.com/office/drawing/2014/main" id="{07298B61-63EA-4FE0-B500-698EE94C7DA6}"/>
              </a:ext>
            </a:extLst>
          </p:cNvPr>
          <p:cNvSpPr>
            <a:spLocks noGrp="1"/>
          </p:cNvSpPr>
          <p:nvPr>
            <p:ph idx="1"/>
          </p:nvPr>
        </p:nvSpPr>
        <p:spPr>
          <a:xfrm>
            <a:off x="838200" y="1628606"/>
            <a:ext cx="10515600" cy="4548357"/>
          </a:xfrm>
        </p:spPr>
        <p:txBody>
          <a:bodyPr/>
          <a:lstStyle/>
          <a:p>
            <a:r>
              <a:rPr lang="it-IT" dirty="0"/>
              <a:t>Scrivere un programma Python che dati in input due numeri A e B, verifica se A è divisibile per B</a:t>
            </a:r>
          </a:p>
        </p:txBody>
      </p:sp>
      <p:sp>
        <p:nvSpPr>
          <p:cNvPr id="5" name="CasellaDiTesto 4">
            <a:extLst>
              <a:ext uri="{FF2B5EF4-FFF2-40B4-BE49-F238E27FC236}">
                <a16:creationId xmlns:a16="http://schemas.microsoft.com/office/drawing/2014/main" id="{CEA0306F-D40A-4563-B74F-381B234B3F58}"/>
              </a:ext>
            </a:extLst>
          </p:cNvPr>
          <p:cNvSpPr txBox="1"/>
          <p:nvPr/>
        </p:nvSpPr>
        <p:spPr>
          <a:xfrm>
            <a:off x="2462169" y="2698365"/>
            <a:ext cx="6212048" cy="341632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marL="0" indent="0">
              <a:lnSpc>
                <a:spcPct val="100000"/>
              </a:lnSpc>
              <a:spcBef>
                <a:spcPts val="0"/>
              </a:spcBef>
              <a:buNone/>
            </a:pPr>
            <a:r>
              <a:rPr lang="it-IT" sz="1800" dirty="0">
                <a:latin typeface="Courier New" panose="02070309020205020404" pitchFamily="49" charset="0"/>
                <a:cs typeface="Courier New" panose="02070309020205020404" pitchFamily="49" charset="0"/>
              </a:rPr>
              <a:t>"""</a:t>
            </a:r>
          </a:p>
          <a:p>
            <a:pPr marL="0" indent="0">
              <a:lnSpc>
                <a:spcPct val="100000"/>
              </a:lnSpc>
              <a:spcBef>
                <a:spcPts val="0"/>
              </a:spcBef>
              <a:buNone/>
            </a:pPr>
            <a:r>
              <a:rPr lang="it-IT" sz="1800" dirty="0">
                <a:latin typeface="Courier New" panose="02070309020205020404" pitchFamily="49" charset="0"/>
                <a:cs typeface="Courier New" panose="02070309020205020404" pitchFamily="49" charset="0"/>
              </a:rPr>
              <a:t>questo programma prende da input due interi A e B e verifica se A è divisibile per B</a:t>
            </a:r>
          </a:p>
          <a:p>
            <a:pPr marL="0" indent="0">
              <a:lnSpc>
                <a:spcPct val="100000"/>
              </a:lnSpc>
              <a:spcBef>
                <a:spcPts val="0"/>
              </a:spcBef>
              <a:buNone/>
            </a:pPr>
            <a:r>
              <a:rPr lang="it-IT" sz="1800" dirty="0">
                <a:latin typeface="Courier New" panose="02070309020205020404" pitchFamily="49" charset="0"/>
                <a:cs typeface="Courier New" panose="02070309020205020404" pitchFamily="49" charset="0"/>
              </a:rPr>
              <a:t>"""</a:t>
            </a:r>
          </a:p>
          <a:p>
            <a:endParaRPr lang="it-IT" dirty="0">
              <a:latin typeface="Courier New" panose="02070309020205020404" pitchFamily="49" charset="0"/>
              <a:cs typeface="Courier New" panose="02070309020205020404" pitchFamily="49" charset="0"/>
            </a:endParaRPr>
          </a:p>
          <a:p>
            <a:r>
              <a:rPr lang="it-IT" dirty="0">
                <a:latin typeface="Courier New" panose="02070309020205020404" pitchFamily="49" charset="0"/>
                <a:cs typeface="Courier New" panose="02070309020205020404" pitchFamily="49" charset="0"/>
              </a:rPr>
              <a:t>A=</a:t>
            </a:r>
            <a:r>
              <a:rPr lang="it-IT" dirty="0" err="1">
                <a:latin typeface="Courier New" panose="02070309020205020404" pitchFamily="49" charset="0"/>
                <a:cs typeface="Courier New" panose="02070309020205020404" pitchFamily="49" charset="0"/>
              </a:rPr>
              <a:t>int</a:t>
            </a:r>
            <a:r>
              <a:rPr lang="it-IT" dirty="0">
                <a:latin typeface="Courier New" panose="02070309020205020404" pitchFamily="49" charset="0"/>
                <a:cs typeface="Courier New" panose="02070309020205020404" pitchFamily="49" charset="0"/>
              </a:rPr>
              <a:t>(input('Inserisci un numero: '))</a:t>
            </a:r>
            <a:endParaRPr lang="it-IT" sz="1800" dirty="0">
              <a:latin typeface="Courier New" panose="02070309020205020404" pitchFamily="49" charset="0"/>
              <a:cs typeface="Courier New" panose="02070309020205020404" pitchFamily="49" charset="0"/>
            </a:endParaRPr>
          </a:p>
          <a:p>
            <a:r>
              <a:rPr lang="it-IT" dirty="0">
                <a:latin typeface="Courier New" panose="02070309020205020404" pitchFamily="49" charset="0"/>
                <a:cs typeface="Courier New" panose="02070309020205020404" pitchFamily="49" charset="0"/>
              </a:rPr>
              <a:t>B</a:t>
            </a:r>
            <a:r>
              <a:rPr lang="it-IT" sz="1800" dirty="0">
                <a:latin typeface="Courier New" panose="02070309020205020404" pitchFamily="49" charset="0"/>
                <a:cs typeface="Courier New" panose="02070309020205020404" pitchFamily="49" charset="0"/>
              </a:rPr>
              <a:t>=</a:t>
            </a:r>
            <a:r>
              <a:rPr lang="it-IT" sz="1800" dirty="0" err="1">
                <a:latin typeface="Courier New" panose="02070309020205020404" pitchFamily="49" charset="0"/>
                <a:cs typeface="Courier New" panose="02070309020205020404" pitchFamily="49" charset="0"/>
              </a:rPr>
              <a:t>int</a:t>
            </a:r>
            <a:r>
              <a:rPr lang="it-IT" sz="1800" dirty="0">
                <a:latin typeface="Courier New" panose="02070309020205020404" pitchFamily="49" charset="0"/>
                <a:cs typeface="Courier New" panose="02070309020205020404" pitchFamily="49" charset="0"/>
              </a:rPr>
              <a:t>(</a:t>
            </a:r>
            <a:r>
              <a:rPr lang="it-IT" dirty="0">
                <a:latin typeface="Courier New" panose="02070309020205020404" pitchFamily="49" charset="0"/>
                <a:cs typeface="Courier New" panose="02070309020205020404" pitchFamily="49" charset="0"/>
              </a:rPr>
              <a:t>input('Inserisci </a:t>
            </a:r>
            <a:r>
              <a:rPr lang="it-IT" sz="1800" dirty="0">
                <a:latin typeface="Courier New" panose="02070309020205020404" pitchFamily="49" charset="0"/>
                <a:cs typeface="Courier New" panose="02070309020205020404" pitchFamily="49" charset="0"/>
              </a:rPr>
              <a:t>un numero: '))</a:t>
            </a:r>
          </a:p>
          <a:p>
            <a:pPr marL="0" indent="0">
              <a:lnSpc>
                <a:spcPct val="100000"/>
              </a:lnSpc>
              <a:spcBef>
                <a:spcPts val="0"/>
              </a:spcBef>
              <a:buNone/>
            </a:pPr>
            <a:r>
              <a:rPr lang="it-IT" sz="1800" dirty="0">
                <a:latin typeface="Courier New" panose="02070309020205020404" pitchFamily="49" charset="0"/>
                <a:cs typeface="Courier New" panose="02070309020205020404" pitchFamily="49" charset="0"/>
              </a:rPr>
              <a:t># verifico se A è divisibile per B</a:t>
            </a:r>
          </a:p>
          <a:p>
            <a:pPr marL="0" indent="0">
              <a:lnSpc>
                <a:spcPct val="100000"/>
              </a:lnSpc>
              <a:spcBef>
                <a:spcPts val="0"/>
              </a:spcBef>
              <a:buNone/>
            </a:pPr>
            <a:r>
              <a:rPr lang="it-IT" dirty="0" err="1">
                <a:latin typeface="Courier New" panose="02070309020205020404" pitchFamily="49" charset="0"/>
                <a:cs typeface="Courier New" panose="02070309020205020404" pitchFamily="49" charset="0"/>
              </a:rPr>
              <a:t>if</a:t>
            </a:r>
            <a:r>
              <a:rPr lang="it-IT" dirty="0">
                <a:latin typeface="Courier New" panose="02070309020205020404" pitchFamily="49" charset="0"/>
                <a:cs typeface="Courier New" panose="02070309020205020404" pitchFamily="49" charset="0"/>
              </a:rPr>
              <a:t> A%B == 0:</a:t>
            </a:r>
            <a:endParaRPr lang="it-IT" sz="1800"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it-IT" sz="1800" dirty="0">
                <a:latin typeface="Courier New" panose="02070309020205020404" pitchFamily="49" charset="0"/>
                <a:cs typeface="Courier New" panose="02070309020205020404" pitchFamily="49" charset="0"/>
              </a:rPr>
              <a:t>   </a:t>
            </a:r>
            <a:r>
              <a:rPr lang="it-IT" sz="1800" dirty="0" err="1">
                <a:latin typeface="Courier New" panose="02070309020205020404" pitchFamily="49" charset="0"/>
                <a:cs typeface="Courier New" panose="02070309020205020404" pitchFamily="49" charset="0"/>
              </a:rPr>
              <a:t>print</a:t>
            </a:r>
            <a:r>
              <a:rPr lang="it-IT" sz="1800" dirty="0">
                <a:latin typeface="Courier New" panose="02070309020205020404" pitchFamily="49" charset="0"/>
                <a:cs typeface="Courier New" panose="02070309020205020404" pitchFamily="49" charset="0"/>
              </a:rPr>
              <a:t>(</a:t>
            </a:r>
            <a:r>
              <a:rPr lang="it-IT" dirty="0" err="1">
                <a:latin typeface="Courier New" panose="02070309020205020404" pitchFamily="49" charset="0"/>
                <a:cs typeface="Courier New" panose="02070309020205020404" pitchFamily="49" charset="0"/>
              </a:rPr>
              <a:t>A</a:t>
            </a:r>
            <a:r>
              <a:rPr lang="it-IT" sz="1800" dirty="0" err="1">
                <a:latin typeface="Courier New" panose="02070309020205020404" pitchFamily="49" charset="0"/>
                <a:cs typeface="Courier New" panose="02070309020205020404" pitchFamily="49" charset="0"/>
              </a:rPr>
              <a:t>,"è</a:t>
            </a:r>
            <a:r>
              <a:rPr lang="it-IT" sz="1800" dirty="0">
                <a:latin typeface="Courier New" panose="02070309020205020404" pitchFamily="49" charset="0"/>
                <a:cs typeface="Courier New" panose="02070309020205020404" pitchFamily="49" charset="0"/>
              </a:rPr>
              <a:t> divisibile </a:t>
            </a:r>
            <a:r>
              <a:rPr lang="it-IT" sz="1800" dirty="0" err="1">
                <a:latin typeface="Courier New" panose="02070309020205020404" pitchFamily="49" charset="0"/>
                <a:cs typeface="Courier New" panose="02070309020205020404" pitchFamily="49" charset="0"/>
              </a:rPr>
              <a:t>per",B</a:t>
            </a:r>
            <a:r>
              <a:rPr lang="it-IT" sz="1800" dirty="0">
                <a:latin typeface="Courier New" panose="02070309020205020404" pitchFamily="49" charset="0"/>
                <a:cs typeface="Courier New" panose="02070309020205020404" pitchFamily="49" charset="0"/>
              </a:rPr>
              <a:t>)</a:t>
            </a:r>
          </a:p>
          <a:p>
            <a:pPr marL="0" indent="0">
              <a:lnSpc>
                <a:spcPct val="100000"/>
              </a:lnSpc>
              <a:spcBef>
                <a:spcPts val="0"/>
              </a:spcBef>
              <a:buNone/>
            </a:pPr>
            <a:r>
              <a:rPr lang="it-IT" dirty="0">
                <a:latin typeface="Courier New" panose="02070309020205020404" pitchFamily="49" charset="0"/>
                <a:cs typeface="Courier New" panose="02070309020205020404" pitchFamily="49" charset="0"/>
              </a:rPr>
              <a:t>else:</a:t>
            </a:r>
            <a:endParaRPr lang="it-IT" sz="1800" dirty="0">
              <a:latin typeface="Courier New" panose="02070309020205020404" pitchFamily="49" charset="0"/>
              <a:cs typeface="Courier New" panose="02070309020205020404" pitchFamily="49" charset="0"/>
            </a:endParaRPr>
          </a:p>
          <a:p>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print</a:t>
            </a:r>
            <a:r>
              <a:rPr lang="it-IT" dirty="0">
                <a:latin typeface="Courier New" panose="02070309020205020404" pitchFamily="49" charset="0"/>
                <a:cs typeface="Courier New" panose="02070309020205020404" pitchFamily="49" charset="0"/>
              </a:rPr>
              <a:t>(</a:t>
            </a:r>
            <a:r>
              <a:rPr lang="it-IT" dirty="0" err="1">
                <a:latin typeface="Courier New" panose="02070309020205020404" pitchFamily="49" charset="0"/>
                <a:cs typeface="Courier New" panose="02070309020205020404" pitchFamily="49" charset="0"/>
              </a:rPr>
              <a:t>A,"non</a:t>
            </a:r>
            <a:r>
              <a:rPr lang="it-IT" dirty="0">
                <a:latin typeface="Courier New" panose="02070309020205020404" pitchFamily="49" charset="0"/>
                <a:cs typeface="Courier New" panose="02070309020205020404" pitchFamily="49" charset="0"/>
              </a:rPr>
              <a:t> è divisibile </a:t>
            </a:r>
            <a:r>
              <a:rPr lang="it-IT" dirty="0" err="1">
                <a:latin typeface="Courier New" panose="02070309020205020404" pitchFamily="49" charset="0"/>
                <a:cs typeface="Courier New" panose="02070309020205020404" pitchFamily="49" charset="0"/>
              </a:rPr>
              <a:t>per",B</a:t>
            </a:r>
            <a:r>
              <a:rPr lang="it-IT" dirty="0">
                <a:latin typeface="Courier New" panose="02070309020205020404" pitchFamily="49" charset="0"/>
                <a:cs typeface="Courier New" panose="02070309020205020404" pitchFamily="49" charset="0"/>
              </a:rPr>
              <a:t>)</a:t>
            </a:r>
            <a:endParaRPr lang="it-IT" dirty="0"/>
          </a:p>
        </p:txBody>
      </p:sp>
      <p:sp>
        <p:nvSpPr>
          <p:cNvPr id="8" name="CasellaDiTesto 7">
            <a:extLst>
              <a:ext uri="{FF2B5EF4-FFF2-40B4-BE49-F238E27FC236}">
                <a16:creationId xmlns:a16="http://schemas.microsoft.com/office/drawing/2014/main" id="{41DF9FEE-B643-4AD7-BA30-E28CC14D60DE}"/>
              </a:ext>
            </a:extLst>
          </p:cNvPr>
          <p:cNvSpPr txBox="1"/>
          <p:nvPr/>
        </p:nvSpPr>
        <p:spPr>
          <a:xfrm>
            <a:off x="7305486" y="4961768"/>
            <a:ext cx="3324836" cy="6463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it-IT" dirty="0">
                <a:latin typeface="Courier New" panose="02070309020205020404" pitchFamily="49" charset="0"/>
                <a:cs typeface="Courier New" panose="02070309020205020404" pitchFamily="49" charset="0"/>
              </a:rPr>
              <a:t>Inserisci un numero: 14</a:t>
            </a:r>
          </a:p>
          <a:p>
            <a:r>
              <a:rPr lang="it-IT" dirty="0">
                <a:latin typeface="Courier New" panose="02070309020205020404" pitchFamily="49" charset="0"/>
                <a:cs typeface="Courier New" panose="02070309020205020404" pitchFamily="49" charset="0"/>
              </a:rPr>
              <a:t>Inserisci un numero: 0</a:t>
            </a:r>
          </a:p>
        </p:txBody>
      </p:sp>
      <p:sp>
        <p:nvSpPr>
          <p:cNvPr id="6" name="Fumetto: rettangolo con angoli arrotondati 5">
            <a:extLst>
              <a:ext uri="{FF2B5EF4-FFF2-40B4-BE49-F238E27FC236}">
                <a16:creationId xmlns:a16="http://schemas.microsoft.com/office/drawing/2014/main" id="{AE1EC6E9-785C-446D-8BE3-2F539081C4A1}"/>
              </a:ext>
            </a:extLst>
          </p:cNvPr>
          <p:cNvSpPr/>
          <p:nvPr/>
        </p:nvSpPr>
        <p:spPr>
          <a:xfrm>
            <a:off x="8122661" y="3851703"/>
            <a:ext cx="1937834" cy="956650"/>
          </a:xfrm>
          <a:prstGeom prst="wedgeRoundRectCallout">
            <a:avLst>
              <a:gd name="adj1" fmla="val -75006"/>
              <a:gd name="adj2" fmla="val 1716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Che succede se per B si introduce 0?</a:t>
            </a:r>
          </a:p>
        </p:txBody>
      </p:sp>
      <p:sp>
        <p:nvSpPr>
          <p:cNvPr id="9" name="CasellaDiTesto 8">
            <a:extLst>
              <a:ext uri="{FF2B5EF4-FFF2-40B4-BE49-F238E27FC236}">
                <a16:creationId xmlns:a16="http://schemas.microsoft.com/office/drawing/2014/main" id="{E4920F2F-A83D-4956-AF6B-E1E64F16AE41}"/>
              </a:ext>
            </a:extLst>
          </p:cNvPr>
          <p:cNvSpPr txBox="1"/>
          <p:nvPr/>
        </p:nvSpPr>
        <p:spPr>
          <a:xfrm>
            <a:off x="1098334" y="2574068"/>
            <a:ext cx="1489046" cy="646331"/>
          </a:xfrm>
          <a:prstGeom prst="rect">
            <a:avLst/>
          </a:prstGeom>
          <a:noFill/>
        </p:spPr>
        <p:txBody>
          <a:bodyPr wrap="square" rtlCol="0">
            <a:spAutoFit/>
          </a:bodyPr>
          <a:lstStyle/>
          <a:p>
            <a:r>
              <a:rPr lang="it-IT" dirty="0"/>
              <a:t>File divisibili.py</a:t>
            </a:r>
          </a:p>
        </p:txBody>
      </p:sp>
    </p:spTree>
    <p:extLst>
      <p:ext uri="{BB962C8B-B14F-4D97-AF65-F5344CB8AC3E}">
        <p14:creationId xmlns:p14="http://schemas.microsoft.com/office/powerpoint/2010/main" val="3911381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animBg="1"/>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6422F488-3ECA-4C62-A784-89C27ECCCD96}"/>
              </a:ext>
            </a:extLst>
          </p:cNvPr>
          <p:cNvSpPr/>
          <p:nvPr/>
        </p:nvSpPr>
        <p:spPr>
          <a:xfrm>
            <a:off x="4373217" y="1733129"/>
            <a:ext cx="2305422" cy="3645505"/>
          </a:xfrm>
          <a:prstGeom prst="rect">
            <a:avLst/>
          </a:prstGeom>
          <a:solidFill>
            <a:schemeClr val="accent4">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 name="Titolo 1">
            <a:extLst>
              <a:ext uri="{FF2B5EF4-FFF2-40B4-BE49-F238E27FC236}">
                <a16:creationId xmlns:a16="http://schemas.microsoft.com/office/drawing/2014/main" id="{CAFFD64B-0835-4C21-A072-3C7CFD8E3DAD}"/>
              </a:ext>
            </a:extLst>
          </p:cNvPr>
          <p:cNvSpPr>
            <a:spLocks noGrp="1"/>
          </p:cNvSpPr>
          <p:nvPr>
            <p:ph type="title"/>
          </p:nvPr>
        </p:nvSpPr>
        <p:spPr/>
        <p:txBody>
          <a:bodyPr/>
          <a:lstStyle/>
          <a:p>
            <a:r>
              <a:rPr lang="it-IT" dirty="0"/>
              <a:t>Fasi dell’attività di programmazione in Python</a:t>
            </a:r>
          </a:p>
        </p:txBody>
      </p:sp>
      <p:sp>
        <p:nvSpPr>
          <p:cNvPr id="4" name="Rettangolo 3">
            <a:extLst>
              <a:ext uri="{FF2B5EF4-FFF2-40B4-BE49-F238E27FC236}">
                <a16:creationId xmlns:a16="http://schemas.microsoft.com/office/drawing/2014/main" id="{66066887-5E3E-45F2-9D90-716CB6569C70}"/>
              </a:ext>
            </a:extLst>
          </p:cNvPr>
          <p:cNvSpPr/>
          <p:nvPr/>
        </p:nvSpPr>
        <p:spPr>
          <a:xfrm>
            <a:off x="1648437" y="2160165"/>
            <a:ext cx="1551963" cy="7382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EDITOR DI TESTI</a:t>
            </a:r>
          </a:p>
        </p:txBody>
      </p:sp>
      <p:sp>
        <p:nvSpPr>
          <p:cNvPr id="6" name="Rettangolo 5">
            <a:extLst>
              <a:ext uri="{FF2B5EF4-FFF2-40B4-BE49-F238E27FC236}">
                <a16:creationId xmlns:a16="http://schemas.microsoft.com/office/drawing/2014/main" id="{C0C88CFA-C4B1-450B-B09B-4CCA37751D6D}"/>
              </a:ext>
            </a:extLst>
          </p:cNvPr>
          <p:cNvSpPr/>
          <p:nvPr/>
        </p:nvSpPr>
        <p:spPr>
          <a:xfrm>
            <a:off x="4736983" y="2160165"/>
            <a:ext cx="1551963" cy="7382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Controllore sintattico e traduttore</a:t>
            </a:r>
          </a:p>
        </p:txBody>
      </p:sp>
      <p:sp>
        <p:nvSpPr>
          <p:cNvPr id="8" name="Rettangolo 7">
            <a:extLst>
              <a:ext uri="{FF2B5EF4-FFF2-40B4-BE49-F238E27FC236}">
                <a16:creationId xmlns:a16="http://schemas.microsoft.com/office/drawing/2014/main" id="{6DCF1183-EA27-4644-B433-D824DAB69FC9}"/>
              </a:ext>
            </a:extLst>
          </p:cNvPr>
          <p:cNvSpPr/>
          <p:nvPr/>
        </p:nvSpPr>
        <p:spPr>
          <a:xfrm>
            <a:off x="4736983" y="4172126"/>
            <a:ext cx="1551963" cy="7382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Python Virtual Machine</a:t>
            </a:r>
          </a:p>
        </p:txBody>
      </p:sp>
      <p:cxnSp>
        <p:nvCxnSpPr>
          <p:cNvPr id="10" name="Connettore 2 9">
            <a:extLst>
              <a:ext uri="{FF2B5EF4-FFF2-40B4-BE49-F238E27FC236}">
                <a16:creationId xmlns:a16="http://schemas.microsoft.com/office/drawing/2014/main" id="{6560B106-D904-4A1C-B978-363E21FAB81C}"/>
              </a:ext>
            </a:extLst>
          </p:cNvPr>
          <p:cNvCxnSpPr>
            <a:stCxn id="4" idx="3"/>
            <a:endCxn id="6" idx="1"/>
          </p:cNvCxnSpPr>
          <p:nvPr/>
        </p:nvCxnSpPr>
        <p:spPr>
          <a:xfrm>
            <a:off x="3200400" y="2529281"/>
            <a:ext cx="153658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2" name="Connettore 2 21">
            <a:extLst>
              <a:ext uri="{FF2B5EF4-FFF2-40B4-BE49-F238E27FC236}">
                <a16:creationId xmlns:a16="http://schemas.microsoft.com/office/drawing/2014/main" id="{52BABBEC-32A9-4378-9828-802E7C20040B}"/>
              </a:ext>
            </a:extLst>
          </p:cNvPr>
          <p:cNvCxnSpPr>
            <a:cxnSpLocks/>
            <a:stCxn id="6" idx="3"/>
          </p:cNvCxnSpPr>
          <p:nvPr/>
        </p:nvCxnSpPr>
        <p:spPr>
          <a:xfrm>
            <a:off x="6288946" y="2529281"/>
            <a:ext cx="153658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4" name="Connettore 2 23">
            <a:extLst>
              <a:ext uri="{FF2B5EF4-FFF2-40B4-BE49-F238E27FC236}">
                <a16:creationId xmlns:a16="http://schemas.microsoft.com/office/drawing/2014/main" id="{DA96C2DC-D31E-4DFE-996E-5436BC71B297}"/>
              </a:ext>
            </a:extLst>
          </p:cNvPr>
          <p:cNvCxnSpPr>
            <a:cxnSpLocks/>
            <a:stCxn id="6" idx="2"/>
            <a:endCxn id="8" idx="0"/>
          </p:cNvCxnSpPr>
          <p:nvPr/>
        </p:nvCxnSpPr>
        <p:spPr>
          <a:xfrm>
            <a:off x="5512965" y="2898396"/>
            <a:ext cx="0" cy="127373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8" name="Connettore 2 27">
            <a:extLst>
              <a:ext uri="{FF2B5EF4-FFF2-40B4-BE49-F238E27FC236}">
                <a16:creationId xmlns:a16="http://schemas.microsoft.com/office/drawing/2014/main" id="{10533081-8EE1-4A4C-9DC8-39DD81F6E849}"/>
              </a:ext>
            </a:extLst>
          </p:cNvPr>
          <p:cNvCxnSpPr>
            <a:cxnSpLocks/>
            <a:stCxn id="8" idx="3"/>
          </p:cNvCxnSpPr>
          <p:nvPr/>
        </p:nvCxnSpPr>
        <p:spPr>
          <a:xfrm>
            <a:off x="6288946" y="4541242"/>
            <a:ext cx="1496037" cy="1817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0" name="Connettore 2 29">
            <a:extLst>
              <a:ext uri="{FF2B5EF4-FFF2-40B4-BE49-F238E27FC236}">
                <a16:creationId xmlns:a16="http://schemas.microsoft.com/office/drawing/2014/main" id="{40CC899D-EBDD-44B5-B790-8EF4EDAB03DE}"/>
              </a:ext>
            </a:extLst>
          </p:cNvPr>
          <p:cNvCxnSpPr>
            <a:cxnSpLocks/>
            <a:endCxn id="8" idx="1"/>
          </p:cNvCxnSpPr>
          <p:nvPr/>
        </p:nvCxnSpPr>
        <p:spPr>
          <a:xfrm>
            <a:off x="3200400" y="4530056"/>
            <a:ext cx="1536583" cy="1118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2" name="Connettore 2 31">
            <a:extLst>
              <a:ext uri="{FF2B5EF4-FFF2-40B4-BE49-F238E27FC236}">
                <a16:creationId xmlns:a16="http://schemas.microsoft.com/office/drawing/2014/main" id="{C5276F8B-F4CF-450C-AB18-9AD58218EA2B}"/>
              </a:ext>
            </a:extLst>
          </p:cNvPr>
          <p:cNvCxnSpPr>
            <a:cxnSpLocks/>
            <a:stCxn id="8" idx="2"/>
          </p:cNvCxnSpPr>
          <p:nvPr/>
        </p:nvCxnSpPr>
        <p:spPr>
          <a:xfrm>
            <a:off x="5512965" y="4910357"/>
            <a:ext cx="0" cy="130588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4" name="CasellaDiTesto 33">
            <a:extLst>
              <a:ext uri="{FF2B5EF4-FFF2-40B4-BE49-F238E27FC236}">
                <a16:creationId xmlns:a16="http://schemas.microsoft.com/office/drawing/2014/main" id="{F7E1F53A-2F7C-4B66-8980-E07AC652DF1E}"/>
              </a:ext>
            </a:extLst>
          </p:cNvPr>
          <p:cNvSpPr txBox="1"/>
          <p:nvPr/>
        </p:nvSpPr>
        <p:spPr>
          <a:xfrm>
            <a:off x="6752496" y="2088463"/>
            <a:ext cx="4266501" cy="369332"/>
          </a:xfrm>
          <a:prstGeom prst="rect">
            <a:avLst/>
          </a:prstGeom>
          <a:noFill/>
        </p:spPr>
        <p:txBody>
          <a:bodyPr wrap="square" rtlCol="0">
            <a:spAutoFit/>
          </a:bodyPr>
          <a:lstStyle/>
          <a:p>
            <a:r>
              <a:rPr lang="it-IT" dirty="0"/>
              <a:t>Segnala messaggi di errori di sintassi</a:t>
            </a:r>
          </a:p>
        </p:txBody>
      </p:sp>
      <p:sp>
        <p:nvSpPr>
          <p:cNvPr id="38" name="CasellaDiTesto 37">
            <a:extLst>
              <a:ext uri="{FF2B5EF4-FFF2-40B4-BE49-F238E27FC236}">
                <a16:creationId xmlns:a16="http://schemas.microsoft.com/office/drawing/2014/main" id="{3E773199-3782-40D2-B064-62D018C37AA1}"/>
              </a:ext>
            </a:extLst>
          </p:cNvPr>
          <p:cNvSpPr txBox="1"/>
          <p:nvPr/>
        </p:nvSpPr>
        <p:spPr>
          <a:xfrm>
            <a:off x="2654416" y="4559417"/>
            <a:ext cx="3054289" cy="369332"/>
          </a:xfrm>
          <a:prstGeom prst="rect">
            <a:avLst/>
          </a:prstGeom>
          <a:noFill/>
        </p:spPr>
        <p:txBody>
          <a:bodyPr wrap="square" rtlCol="0">
            <a:spAutoFit/>
          </a:bodyPr>
          <a:lstStyle/>
          <a:p>
            <a:r>
              <a:rPr lang="it-IT" dirty="0"/>
              <a:t>Input dell’utente</a:t>
            </a:r>
          </a:p>
        </p:txBody>
      </p:sp>
      <p:sp>
        <p:nvSpPr>
          <p:cNvPr id="40" name="CasellaDiTesto 39">
            <a:extLst>
              <a:ext uri="{FF2B5EF4-FFF2-40B4-BE49-F238E27FC236}">
                <a16:creationId xmlns:a16="http://schemas.microsoft.com/office/drawing/2014/main" id="{0639190A-B5BF-4CAC-972D-A129CD4D9914}"/>
              </a:ext>
            </a:extLst>
          </p:cNvPr>
          <p:cNvSpPr txBox="1"/>
          <p:nvPr/>
        </p:nvSpPr>
        <p:spPr>
          <a:xfrm>
            <a:off x="5617128" y="5378634"/>
            <a:ext cx="3054289" cy="369332"/>
          </a:xfrm>
          <a:prstGeom prst="rect">
            <a:avLst/>
          </a:prstGeom>
          <a:noFill/>
        </p:spPr>
        <p:txBody>
          <a:bodyPr wrap="square" rtlCol="0">
            <a:spAutoFit/>
          </a:bodyPr>
          <a:lstStyle/>
          <a:p>
            <a:r>
              <a:rPr lang="it-IT" dirty="0"/>
              <a:t>Output del programma</a:t>
            </a:r>
          </a:p>
        </p:txBody>
      </p:sp>
      <p:sp>
        <p:nvSpPr>
          <p:cNvPr id="42" name="CasellaDiTesto 41">
            <a:extLst>
              <a:ext uri="{FF2B5EF4-FFF2-40B4-BE49-F238E27FC236}">
                <a16:creationId xmlns:a16="http://schemas.microsoft.com/office/drawing/2014/main" id="{5CC54FAE-2AB2-418C-AFFB-C5E09A146635}"/>
              </a:ext>
            </a:extLst>
          </p:cNvPr>
          <p:cNvSpPr txBox="1"/>
          <p:nvPr/>
        </p:nvSpPr>
        <p:spPr>
          <a:xfrm>
            <a:off x="6748595" y="4063496"/>
            <a:ext cx="4266501" cy="369332"/>
          </a:xfrm>
          <a:prstGeom prst="rect">
            <a:avLst/>
          </a:prstGeom>
          <a:noFill/>
        </p:spPr>
        <p:txBody>
          <a:bodyPr wrap="square" rtlCol="0">
            <a:spAutoFit/>
          </a:bodyPr>
          <a:lstStyle/>
          <a:p>
            <a:r>
              <a:rPr lang="it-IT" dirty="0"/>
              <a:t>Segnala messaggi durante l’esecuzione</a:t>
            </a:r>
          </a:p>
        </p:txBody>
      </p:sp>
      <p:sp>
        <p:nvSpPr>
          <p:cNvPr id="3" name="CasellaDiTesto 2">
            <a:extLst>
              <a:ext uri="{FF2B5EF4-FFF2-40B4-BE49-F238E27FC236}">
                <a16:creationId xmlns:a16="http://schemas.microsoft.com/office/drawing/2014/main" id="{C772B0E0-E2AC-4687-B104-2DC5565ABAED}"/>
              </a:ext>
            </a:extLst>
          </p:cNvPr>
          <p:cNvSpPr txBox="1"/>
          <p:nvPr/>
        </p:nvSpPr>
        <p:spPr>
          <a:xfrm>
            <a:off x="5549827" y="3244279"/>
            <a:ext cx="1192878" cy="369332"/>
          </a:xfrm>
          <a:prstGeom prst="rect">
            <a:avLst/>
          </a:prstGeom>
          <a:noFill/>
        </p:spPr>
        <p:txBody>
          <a:bodyPr wrap="square" rtlCol="0">
            <a:spAutoFit/>
          </a:bodyPr>
          <a:lstStyle/>
          <a:p>
            <a:r>
              <a:rPr lang="it-IT" dirty="0"/>
              <a:t>Byte Code</a:t>
            </a:r>
          </a:p>
        </p:txBody>
      </p:sp>
      <p:sp>
        <p:nvSpPr>
          <p:cNvPr id="7" name="CasellaDiTesto 6">
            <a:extLst>
              <a:ext uri="{FF2B5EF4-FFF2-40B4-BE49-F238E27FC236}">
                <a16:creationId xmlns:a16="http://schemas.microsoft.com/office/drawing/2014/main" id="{466ED93D-61DA-4A25-BE92-840CD2C51542}"/>
              </a:ext>
            </a:extLst>
          </p:cNvPr>
          <p:cNvSpPr txBox="1"/>
          <p:nvPr/>
        </p:nvSpPr>
        <p:spPr>
          <a:xfrm>
            <a:off x="3341908" y="2123921"/>
            <a:ext cx="1645920" cy="369332"/>
          </a:xfrm>
          <a:prstGeom prst="rect">
            <a:avLst/>
          </a:prstGeom>
          <a:noFill/>
        </p:spPr>
        <p:txBody>
          <a:bodyPr wrap="square" rtlCol="0">
            <a:spAutoFit/>
          </a:bodyPr>
          <a:lstStyle/>
          <a:p>
            <a:r>
              <a:rPr lang="it-IT" dirty="0"/>
              <a:t>Source Code</a:t>
            </a:r>
          </a:p>
        </p:txBody>
      </p:sp>
      <p:sp>
        <p:nvSpPr>
          <p:cNvPr id="9" name="CasellaDiTesto 8">
            <a:extLst>
              <a:ext uri="{FF2B5EF4-FFF2-40B4-BE49-F238E27FC236}">
                <a16:creationId xmlns:a16="http://schemas.microsoft.com/office/drawing/2014/main" id="{7E9EADC3-0626-4610-9CD3-83EBF0FF9B3E}"/>
              </a:ext>
            </a:extLst>
          </p:cNvPr>
          <p:cNvSpPr txBox="1"/>
          <p:nvPr/>
        </p:nvSpPr>
        <p:spPr>
          <a:xfrm>
            <a:off x="4865880" y="1719131"/>
            <a:ext cx="1502496" cy="369332"/>
          </a:xfrm>
          <a:prstGeom prst="rect">
            <a:avLst/>
          </a:prstGeom>
          <a:noFill/>
        </p:spPr>
        <p:txBody>
          <a:bodyPr wrap="square" rtlCol="0">
            <a:spAutoFit/>
          </a:bodyPr>
          <a:lstStyle/>
          <a:p>
            <a:r>
              <a:rPr lang="it-IT" dirty="0"/>
              <a:t>INTERPRETE</a:t>
            </a:r>
          </a:p>
        </p:txBody>
      </p:sp>
      <p:sp>
        <p:nvSpPr>
          <p:cNvPr id="11" name="Documento multiplo 10">
            <a:extLst>
              <a:ext uri="{FF2B5EF4-FFF2-40B4-BE49-F238E27FC236}">
                <a16:creationId xmlns:a16="http://schemas.microsoft.com/office/drawing/2014/main" id="{3285DC27-6FEA-4229-9060-DC1A7CB55516}"/>
              </a:ext>
            </a:extLst>
          </p:cNvPr>
          <p:cNvSpPr/>
          <p:nvPr/>
        </p:nvSpPr>
        <p:spPr>
          <a:xfrm>
            <a:off x="2884654" y="3416396"/>
            <a:ext cx="1171900" cy="738231"/>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Librerie</a:t>
            </a:r>
          </a:p>
        </p:txBody>
      </p:sp>
      <p:cxnSp>
        <p:nvCxnSpPr>
          <p:cNvPr id="56" name="Connettore a gomito 55">
            <a:extLst>
              <a:ext uri="{FF2B5EF4-FFF2-40B4-BE49-F238E27FC236}">
                <a16:creationId xmlns:a16="http://schemas.microsoft.com/office/drawing/2014/main" id="{0228C669-7EC3-461C-AC10-568B941DD5B1}"/>
              </a:ext>
            </a:extLst>
          </p:cNvPr>
          <p:cNvCxnSpPr>
            <a:stCxn id="11" idx="0"/>
          </p:cNvCxnSpPr>
          <p:nvPr/>
        </p:nvCxnSpPr>
        <p:spPr>
          <a:xfrm rot="16200000" flipH="1">
            <a:off x="3909730" y="3057891"/>
            <a:ext cx="738231" cy="1455240"/>
          </a:xfrm>
          <a:prstGeom prst="bentConnector4">
            <a:avLst>
              <a:gd name="adj1" fmla="val -30966"/>
              <a:gd name="adj2" fmla="val 99995"/>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1912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9775892-57F6-4E6A-8F67-6EA9CB492A1D}"/>
              </a:ext>
            </a:extLst>
          </p:cNvPr>
          <p:cNvSpPr>
            <a:spLocks noGrp="1"/>
          </p:cNvSpPr>
          <p:nvPr>
            <p:ph type="title"/>
          </p:nvPr>
        </p:nvSpPr>
        <p:spPr/>
        <p:txBody>
          <a:bodyPr/>
          <a:lstStyle/>
          <a:p>
            <a:r>
              <a:rPr lang="it-IT" dirty="0"/>
              <a:t>Esercizio 2</a:t>
            </a:r>
          </a:p>
        </p:txBody>
      </p:sp>
      <p:sp>
        <p:nvSpPr>
          <p:cNvPr id="3" name="Segnaposto contenuto 2">
            <a:extLst>
              <a:ext uri="{FF2B5EF4-FFF2-40B4-BE49-F238E27FC236}">
                <a16:creationId xmlns:a16="http://schemas.microsoft.com/office/drawing/2014/main" id="{07298B61-63EA-4FE0-B500-698EE94C7DA6}"/>
              </a:ext>
            </a:extLst>
          </p:cNvPr>
          <p:cNvSpPr>
            <a:spLocks noGrp="1"/>
          </p:cNvSpPr>
          <p:nvPr>
            <p:ph idx="1"/>
          </p:nvPr>
        </p:nvSpPr>
        <p:spPr>
          <a:xfrm>
            <a:off x="838200" y="1628606"/>
            <a:ext cx="10515600" cy="4548357"/>
          </a:xfrm>
        </p:spPr>
        <p:txBody>
          <a:bodyPr/>
          <a:lstStyle/>
          <a:p>
            <a:r>
              <a:rPr lang="it-IT" dirty="0"/>
              <a:t>Scrivere un programma Python che dati in input due numeri A e B, verifica se A è divisibile per B</a:t>
            </a:r>
          </a:p>
        </p:txBody>
      </p:sp>
      <p:sp>
        <p:nvSpPr>
          <p:cNvPr id="5" name="CasellaDiTesto 4">
            <a:extLst>
              <a:ext uri="{FF2B5EF4-FFF2-40B4-BE49-F238E27FC236}">
                <a16:creationId xmlns:a16="http://schemas.microsoft.com/office/drawing/2014/main" id="{CEA0306F-D40A-4563-B74F-381B234B3F58}"/>
              </a:ext>
            </a:extLst>
          </p:cNvPr>
          <p:cNvSpPr txBox="1"/>
          <p:nvPr/>
        </p:nvSpPr>
        <p:spPr>
          <a:xfrm>
            <a:off x="2462169" y="2698365"/>
            <a:ext cx="6212048" cy="341632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marL="0" indent="0">
              <a:lnSpc>
                <a:spcPct val="100000"/>
              </a:lnSpc>
              <a:spcBef>
                <a:spcPts val="0"/>
              </a:spcBef>
              <a:buNone/>
            </a:pPr>
            <a:r>
              <a:rPr lang="it-IT" sz="1800" dirty="0">
                <a:latin typeface="Courier New" panose="02070309020205020404" pitchFamily="49" charset="0"/>
                <a:cs typeface="Courier New" panose="02070309020205020404" pitchFamily="49" charset="0"/>
              </a:rPr>
              <a:t>"""</a:t>
            </a:r>
          </a:p>
          <a:p>
            <a:pPr marL="0" indent="0">
              <a:lnSpc>
                <a:spcPct val="100000"/>
              </a:lnSpc>
              <a:spcBef>
                <a:spcPts val="0"/>
              </a:spcBef>
              <a:buNone/>
            </a:pPr>
            <a:r>
              <a:rPr lang="it-IT" sz="1800" dirty="0">
                <a:latin typeface="Courier New" panose="02070309020205020404" pitchFamily="49" charset="0"/>
                <a:cs typeface="Courier New" panose="02070309020205020404" pitchFamily="49" charset="0"/>
              </a:rPr>
              <a:t>questo programma prende da input due interi A e B e verifica se A è divisibile per B</a:t>
            </a:r>
          </a:p>
          <a:p>
            <a:pPr marL="0" indent="0">
              <a:lnSpc>
                <a:spcPct val="100000"/>
              </a:lnSpc>
              <a:spcBef>
                <a:spcPts val="0"/>
              </a:spcBef>
              <a:buNone/>
            </a:pPr>
            <a:r>
              <a:rPr lang="it-IT" sz="1800" dirty="0">
                <a:latin typeface="Courier New" panose="02070309020205020404" pitchFamily="49" charset="0"/>
                <a:cs typeface="Courier New" panose="02070309020205020404" pitchFamily="49" charset="0"/>
              </a:rPr>
              <a:t>"""</a:t>
            </a:r>
          </a:p>
          <a:p>
            <a:endParaRPr lang="it-IT" dirty="0">
              <a:latin typeface="Courier New" panose="02070309020205020404" pitchFamily="49" charset="0"/>
              <a:cs typeface="Courier New" panose="02070309020205020404" pitchFamily="49" charset="0"/>
            </a:endParaRPr>
          </a:p>
          <a:p>
            <a:r>
              <a:rPr lang="it-IT" dirty="0">
                <a:latin typeface="Courier New" panose="02070309020205020404" pitchFamily="49" charset="0"/>
                <a:cs typeface="Courier New" panose="02070309020205020404" pitchFamily="49" charset="0"/>
              </a:rPr>
              <a:t>A=</a:t>
            </a:r>
            <a:r>
              <a:rPr lang="it-IT" dirty="0" err="1">
                <a:latin typeface="Courier New" panose="02070309020205020404" pitchFamily="49" charset="0"/>
                <a:cs typeface="Courier New" panose="02070309020205020404" pitchFamily="49" charset="0"/>
              </a:rPr>
              <a:t>int</a:t>
            </a:r>
            <a:r>
              <a:rPr lang="it-IT" dirty="0">
                <a:latin typeface="Courier New" panose="02070309020205020404" pitchFamily="49" charset="0"/>
                <a:cs typeface="Courier New" panose="02070309020205020404" pitchFamily="49" charset="0"/>
              </a:rPr>
              <a:t>(input('Inserisci un numero: '))</a:t>
            </a:r>
            <a:endParaRPr lang="it-IT" sz="1800" dirty="0">
              <a:latin typeface="Courier New" panose="02070309020205020404" pitchFamily="49" charset="0"/>
              <a:cs typeface="Courier New" panose="02070309020205020404" pitchFamily="49" charset="0"/>
            </a:endParaRPr>
          </a:p>
          <a:p>
            <a:r>
              <a:rPr lang="it-IT" dirty="0">
                <a:latin typeface="Courier New" panose="02070309020205020404" pitchFamily="49" charset="0"/>
                <a:cs typeface="Courier New" panose="02070309020205020404" pitchFamily="49" charset="0"/>
              </a:rPr>
              <a:t>B</a:t>
            </a:r>
            <a:r>
              <a:rPr lang="it-IT" sz="1800" dirty="0">
                <a:latin typeface="Courier New" panose="02070309020205020404" pitchFamily="49" charset="0"/>
                <a:cs typeface="Courier New" panose="02070309020205020404" pitchFamily="49" charset="0"/>
              </a:rPr>
              <a:t>=</a:t>
            </a:r>
            <a:r>
              <a:rPr lang="it-IT" sz="1800" dirty="0" err="1">
                <a:latin typeface="Courier New" panose="02070309020205020404" pitchFamily="49" charset="0"/>
                <a:cs typeface="Courier New" panose="02070309020205020404" pitchFamily="49" charset="0"/>
              </a:rPr>
              <a:t>int</a:t>
            </a:r>
            <a:r>
              <a:rPr lang="it-IT" sz="1800" dirty="0">
                <a:latin typeface="Courier New" panose="02070309020205020404" pitchFamily="49" charset="0"/>
                <a:cs typeface="Courier New" panose="02070309020205020404" pitchFamily="49" charset="0"/>
              </a:rPr>
              <a:t>(</a:t>
            </a:r>
            <a:r>
              <a:rPr lang="it-IT" dirty="0">
                <a:latin typeface="Courier New" panose="02070309020205020404" pitchFamily="49" charset="0"/>
                <a:cs typeface="Courier New" panose="02070309020205020404" pitchFamily="49" charset="0"/>
              </a:rPr>
              <a:t>input('Inserisci </a:t>
            </a:r>
            <a:r>
              <a:rPr lang="it-IT" sz="1800" dirty="0">
                <a:latin typeface="Courier New" panose="02070309020205020404" pitchFamily="49" charset="0"/>
                <a:cs typeface="Courier New" panose="02070309020205020404" pitchFamily="49" charset="0"/>
              </a:rPr>
              <a:t>un numero: '))</a:t>
            </a:r>
          </a:p>
          <a:p>
            <a:pPr marL="0" indent="0">
              <a:lnSpc>
                <a:spcPct val="100000"/>
              </a:lnSpc>
              <a:spcBef>
                <a:spcPts val="0"/>
              </a:spcBef>
              <a:buNone/>
            </a:pPr>
            <a:r>
              <a:rPr lang="it-IT" sz="1800" dirty="0">
                <a:latin typeface="Courier New" panose="02070309020205020404" pitchFamily="49" charset="0"/>
                <a:cs typeface="Courier New" panose="02070309020205020404" pitchFamily="49" charset="0"/>
              </a:rPr>
              <a:t># verifico se A è divisibile per B</a:t>
            </a:r>
          </a:p>
          <a:p>
            <a:pPr marL="0" indent="0">
              <a:lnSpc>
                <a:spcPct val="100000"/>
              </a:lnSpc>
              <a:spcBef>
                <a:spcPts val="0"/>
              </a:spcBef>
              <a:buNone/>
            </a:pPr>
            <a:r>
              <a:rPr lang="it-IT" dirty="0" err="1">
                <a:latin typeface="Courier New" panose="02070309020205020404" pitchFamily="49" charset="0"/>
                <a:cs typeface="Courier New" panose="02070309020205020404" pitchFamily="49" charset="0"/>
              </a:rPr>
              <a:t>if</a:t>
            </a:r>
            <a:r>
              <a:rPr lang="it-IT" dirty="0">
                <a:latin typeface="Courier New" panose="02070309020205020404" pitchFamily="49" charset="0"/>
                <a:cs typeface="Courier New" panose="02070309020205020404" pitchFamily="49" charset="0"/>
              </a:rPr>
              <a:t> A%B == 0:</a:t>
            </a:r>
            <a:endParaRPr lang="it-IT" sz="1800"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it-IT" sz="1800" dirty="0">
                <a:latin typeface="Courier New" panose="02070309020205020404" pitchFamily="49" charset="0"/>
                <a:cs typeface="Courier New" panose="02070309020205020404" pitchFamily="49" charset="0"/>
              </a:rPr>
              <a:t>   </a:t>
            </a:r>
            <a:r>
              <a:rPr lang="it-IT" sz="1800" dirty="0" err="1">
                <a:latin typeface="Courier New" panose="02070309020205020404" pitchFamily="49" charset="0"/>
                <a:cs typeface="Courier New" panose="02070309020205020404" pitchFamily="49" charset="0"/>
              </a:rPr>
              <a:t>print</a:t>
            </a:r>
            <a:r>
              <a:rPr lang="it-IT" sz="1800" dirty="0">
                <a:latin typeface="Courier New" panose="02070309020205020404" pitchFamily="49" charset="0"/>
                <a:cs typeface="Courier New" panose="02070309020205020404" pitchFamily="49" charset="0"/>
              </a:rPr>
              <a:t>(</a:t>
            </a:r>
            <a:r>
              <a:rPr lang="it-IT" dirty="0" err="1">
                <a:latin typeface="Courier New" panose="02070309020205020404" pitchFamily="49" charset="0"/>
                <a:cs typeface="Courier New" panose="02070309020205020404" pitchFamily="49" charset="0"/>
              </a:rPr>
              <a:t>A</a:t>
            </a:r>
            <a:r>
              <a:rPr lang="it-IT" sz="1800" dirty="0" err="1">
                <a:latin typeface="Courier New" panose="02070309020205020404" pitchFamily="49" charset="0"/>
                <a:cs typeface="Courier New" panose="02070309020205020404" pitchFamily="49" charset="0"/>
              </a:rPr>
              <a:t>,"è</a:t>
            </a:r>
            <a:r>
              <a:rPr lang="it-IT" sz="1800" dirty="0">
                <a:latin typeface="Courier New" panose="02070309020205020404" pitchFamily="49" charset="0"/>
                <a:cs typeface="Courier New" panose="02070309020205020404" pitchFamily="49" charset="0"/>
              </a:rPr>
              <a:t> divisibile </a:t>
            </a:r>
            <a:r>
              <a:rPr lang="it-IT" sz="1800" dirty="0" err="1">
                <a:latin typeface="Courier New" panose="02070309020205020404" pitchFamily="49" charset="0"/>
                <a:cs typeface="Courier New" panose="02070309020205020404" pitchFamily="49" charset="0"/>
              </a:rPr>
              <a:t>per",B</a:t>
            </a:r>
            <a:r>
              <a:rPr lang="it-IT" sz="1800" dirty="0">
                <a:latin typeface="Courier New" panose="02070309020205020404" pitchFamily="49" charset="0"/>
                <a:cs typeface="Courier New" panose="02070309020205020404" pitchFamily="49" charset="0"/>
              </a:rPr>
              <a:t>)</a:t>
            </a:r>
          </a:p>
          <a:p>
            <a:pPr marL="0" indent="0">
              <a:lnSpc>
                <a:spcPct val="100000"/>
              </a:lnSpc>
              <a:spcBef>
                <a:spcPts val="0"/>
              </a:spcBef>
              <a:buNone/>
            </a:pPr>
            <a:r>
              <a:rPr lang="it-IT" dirty="0">
                <a:latin typeface="Courier New" panose="02070309020205020404" pitchFamily="49" charset="0"/>
                <a:cs typeface="Courier New" panose="02070309020205020404" pitchFamily="49" charset="0"/>
              </a:rPr>
              <a:t>else:</a:t>
            </a:r>
            <a:endParaRPr lang="it-IT" sz="1800" dirty="0">
              <a:latin typeface="Courier New" panose="02070309020205020404" pitchFamily="49" charset="0"/>
              <a:cs typeface="Courier New" panose="02070309020205020404" pitchFamily="49" charset="0"/>
            </a:endParaRPr>
          </a:p>
          <a:p>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print</a:t>
            </a:r>
            <a:r>
              <a:rPr lang="it-IT" dirty="0">
                <a:latin typeface="Courier New" panose="02070309020205020404" pitchFamily="49" charset="0"/>
                <a:cs typeface="Courier New" panose="02070309020205020404" pitchFamily="49" charset="0"/>
              </a:rPr>
              <a:t>(</a:t>
            </a:r>
            <a:r>
              <a:rPr lang="it-IT" dirty="0" err="1">
                <a:latin typeface="Courier New" panose="02070309020205020404" pitchFamily="49" charset="0"/>
                <a:cs typeface="Courier New" panose="02070309020205020404" pitchFamily="49" charset="0"/>
              </a:rPr>
              <a:t>A,"non</a:t>
            </a:r>
            <a:r>
              <a:rPr lang="it-IT" dirty="0">
                <a:latin typeface="Courier New" panose="02070309020205020404" pitchFamily="49" charset="0"/>
                <a:cs typeface="Courier New" panose="02070309020205020404" pitchFamily="49" charset="0"/>
              </a:rPr>
              <a:t> è divisibile </a:t>
            </a:r>
            <a:r>
              <a:rPr lang="it-IT" dirty="0" err="1">
                <a:latin typeface="Courier New" panose="02070309020205020404" pitchFamily="49" charset="0"/>
                <a:cs typeface="Courier New" panose="02070309020205020404" pitchFamily="49" charset="0"/>
              </a:rPr>
              <a:t>per",B</a:t>
            </a:r>
            <a:r>
              <a:rPr lang="it-IT" dirty="0">
                <a:latin typeface="Courier New" panose="02070309020205020404" pitchFamily="49" charset="0"/>
                <a:cs typeface="Courier New" panose="02070309020205020404" pitchFamily="49" charset="0"/>
              </a:rPr>
              <a:t>)</a:t>
            </a:r>
            <a:endParaRPr lang="it-IT" dirty="0"/>
          </a:p>
        </p:txBody>
      </p:sp>
      <p:sp>
        <p:nvSpPr>
          <p:cNvPr id="8" name="CasellaDiTesto 7">
            <a:extLst>
              <a:ext uri="{FF2B5EF4-FFF2-40B4-BE49-F238E27FC236}">
                <a16:creationId xmlns:a16="http://schemas.microsoft.com/office/drawing/2014/main" id="{41DF9FEE-B643-4AD7-BA30-E28CC14D60DE}"/>
              </a:ext>
            </a:extLst>
          </p:cNvPr>
          <p:cNvSpPr txBox="1"/>
          <p:nvPr/>
        </p:nvSpPr>
        <p:spPr>
          <a:xfrm>
            <a:off x="7305486" y="4961768"/>
            <a:ext cx="3324836" cy="6463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it-IT" dirty="0">
                <a:latin typeface="Courier New" panose="02070309020205020404" pitchFamily="49" charset="0"/>
                <a:cs typeface="Courier New" panose="02070309020205020404" pitchFamily="49" charset="0"/>
              </a:rPr>
              <a:t>Inserisci un numero: 14</a:t>
            </a:r>
          </a:p>
          <a:p>
            <a:r>
              <a:rPr lang="it-IT" dirty="0">
                <a:latin typeface="Courier New" panose="02070309020205020404" pitchFamily="49" charset="0"/>
                <a:cs typeface="Courier New" panose="02070309020205020404" pitchFamily="49" charset="0"/>
              </a:rPr>
              <a:t>Inserisci un numero: 0</a:t>
            </a:r>
          </a:p>
        </p:txBody>
      </p:sp>
      <p:sp>
        <p:nvSpPr>
          <p:cNvPr id="6" name="Fumetto: rettangolo con angoli arrotondati 5">
            <a:extLst>
              <a:ext uri="{FF2B5EF4-FFF2-40B4-BE49-F238E27FC236}">
                <a16:creationId xmlns:a16="http://schemas.microsoft.com/office/drawing/2014/main" id="{AE1EC6E9-785C-446D-8BE3-2F539081C4A1}"/>
              </a:ext>
            </a:extLst>
          </p:cNvPr>
          <p:cNvSpPr/>
          <p:nvPr/>
        </p:nvSpPr>
        <p:spPr>
          <a:xfrm>
            <a:off x="8122661" y="3851703"/>
            <a:ext cx="1937834" cy="956650"/>
          </a:xfrm>
          <a:prstGeom prst="wedgeRoundRectCallout">
            <a:avLst>
              <a:gd name="adj1" fmla="val -75006"/>
              <a:gd name="adj2" fmla="val 1716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Che succede se per B si introduce 0?</a:t>
            </a:r>
          </a:p>
        </p:txBody>
      </p:sp>
      <p:sp>
        <p:nvSpPr>
          <p:cNvPr id="9" name="Elaborazione 8">
            <a:extLst>
              <a:ext uri="{FF2B5EF4-FFF2-40B4-BE49-F238E27FC236}">
                <a16:creationId xmlns:a16="http://schemas.microsoft.com/office/drawing/2014/main" id="{7B6C4755-DD43-40EE-8F58-7EB098A185B3}"/>
              </a:ext>
            </a:extLst>
          </p:cNvPr>
          <p:cNvSpPr/>
          <p:nvPr/>
        </p:nvSpPr>
        <p:spPr>
          <a:xfrm>
            <a:off x="3793785" y="2881179"/>
            <a:ext cx="3057017" cy="898262"/>
          </a:xfrm>
          <a:prstGeom prst="flowChartProcess">
            <a:avLst/>
          </a:prstGeom>
          <a:solidFill>
            <a:srgbClr val="C9493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Errore in fase di esecuzione</a:t>
            </a:r>
          </a:p>
        </p:txBody>
      </p:sp>
      <p:sp>
        <p:nvSpPr>
          <p:cNvPr id="10" name="CasellaDiTesto 9">
            <a:extLst>
              <a:ext uri="{FF2B5EF4-FFF2-40B4-BE49-F238E27FC236}">
                <a16:creationId xmlns:a16="http://schemas.microsoft.com/office/drawing/2014/main" id="{0C676111-CC5A-4F19-8273-DA35591131AD}"/>
              </a:ext>
            </a:extLst>
          </p:cNvPr>
          <p:cNvSpPr txBox="1"/>
          <p:nvPr/>
        </p:nvSpPr>
        <p:spPr>
          <a:xfrm>
            <a:off x="2775761" y="4190834"/>
            <a:ext cx="6954070" cy="1477328"/>
          </a:xfrm>
          <a:prstGeom prst="rect">
            <a:avLst/>
          </a:prstGeom>
          <a:solidFill>
            <a:schemeClr val="bg1"/>
          </a:solidFill>
        </p:spPr>
        <p:txBody>
          <a:bodyPr wrap="square">
            <a:spAutoFit/>
          </a:bodyPr>
          <a:lstStyle/>
          <a:p>
            <a:r>
              <a:rPr lang="it-IT" dirty="0" err="1">
                <a:solidFill>
                  <a:srgbClr val="FF0000"/>
                </a:solidFill>
              </a:rPr>
              <a:t>Traceback</a:t>
            </a:r>
            <a:r>
              <a:rPr lang="it-IT" dirty="0">
                <a:solidFill>
                  <a:srgbClr val="FF0000"/>
                </a:solidFill>
              </a:rPr>
              <a:t> (</a:t>
            </a:r>
            <a:r>
              <a:rPr lang="it-IT" dirty="0" err="1">
                <a:solidFill>
                  <a:srgbClr val="FF0000"/>
                </a:solidFill>
              </a:rPr>
              <a:t>most</a:t>
            </a:r>
            <a:r>
              <a:rPr lang="it-IT" dirty="0">
                <a:solidFill>
                  <a:srgbClr val="FF0000"/>
                </a:solidFill>
              </a:rPr>
              <a:t> </a:t>
            </a:r>
            <a:r>
              <a:rPr lang="it-IT" dirty="0" err="1">
                <a:solidFill>
                  <a:srgbClr val="FF0000"/>
                </a:solidFill>
              </a:rPr>
              <a:t>recent</a:t>
            </a:r>
            <a:r>
              <a:rPr lang="it-IT" dirty="0">
                <a:solidFill>
                  <a:srgbClr val="FF0000"/>
                </a:solidFill>
              </a:rPr>
              <a:t> call last):</a:t>
            </a:r>
          </a:p>
          <a:p>
            <a:r>
              <a:rPr lang="it-IT" dirty="0">
                <a:solidFill>
                  <a:srgbClr val="FF0000"/>
                </a:solidFill>
              </a:rPr>
              <a:t>  File "C:/Users/Simona/Documents/Didattica/PythonProgs/divisibili.py", line 8, in &lt;</a:t>
            </a:r>
            <a:r>
              <a:rPr lang="it-IT" dirty="0" err="1">
                <a:solidFill>
                  <a:srgbClr val="FF0000"/>
                </a:solidFill>
              </a:rPr>
              <a:t>module</a:t>
            </a:r>
            <a:r>
              <a:rPr lang="it-IT" dirty="0">
                <a:solidFill>
                  <a:srgbClr val="FF0000"/>
                </a:solidFill>
              </a:rPr>
              <a:t>&gt;</a:t>
            </a:r>
          </a:p>
          <a:p>
            <a:r>
              <a:rPr lang="it-IT" dirty="0">
                <a:solidFill>
                  <a:srgbClr val="FF0000"/>
                </a:solidFill>
              </a:rPr>
              <a:t>    </a:t>
            </a:r>
            <a:r>
              <a:rPr lang="it-IT" dirty="0" err="1">
                <a:solidFill>
                  <a:srgbClr val="FF0000"/>
                </a:solidFill>
              </a:rPr>
              <a:t>if</a:t>
            </a:r>
            <a:r>
              <a:rPr lang="it-IT" dirty="0">
                <a:solidFill>
                  <a:srgbClr val="FF0000"/>
                </a:solidFill>
              </a:rPr>
              <a:t> A%B == 0:</a:t>
            </a:r>
          </a:p>
          <a:p>
            <a:r>
              <a:rPr lang="it-IT" dirty="0" err="1">
                <a:solidFill>
                  <a:srgbClr val="FF0000"/>
                </a:solidFill>
              </a:rPr>
              <a:t>ZeroDivisionError</a:t>
            </a:r>
            <a:r>
              <a:rPr lang="it-IT" dirty="0">
                <a:solidFill>
                  <a:srgbClr val="FF0000"/>
                </a:solidFill>
              </a:rPr>
              <a:t>: </a:t>
            </a:r>
            <a:r>
              <a:rPr lang="it-IT" dirty="0" err="1">
                <a:solidFill>
                  <a:srgbClr val="FF0000"/>
                </a:solidFill>
              </a:rPr>
              <a:t>integer</a:t>
            </a:r>
            <a:r>
              <a:rPr lang="it-IT" dirty="0">
                <a:solidFill>
                  <a:srgbClr val="FF0000"/>
                </a:solidFill>
              </a:rPr>
              <a:t> </a:t>
            </a:r>
            <a:r>
              <a:rPr lang="it-IT" dirty="0" err="1">
                <a:solidFill>
                  <a:srgbClr val="FF0000"/>
                </a:solidFill>
              </a:rPr>
              <a:t>division</a:t>
            </a:r>
            <a:r>
              <a:rPr lang="it-IT" dirty="0">
                <a:solidFill>
                  <a:srgbClr val="FF0000"/>
                </a:solidFill>
              </a:rPr>
              <a:t> or modulo by zero</a:t>
            </a:r>
          </a:p>
        </p:txBody>
      </p:sp>
      <p:sp>
        <p:nvSpPr>
          <p:cNvPr id="11" name="CasellaDiTesto 10">
            <a:extLst>
              <a:ext uri="{FF2B5EF4-FFF2-40B4-BE49-F238E27FC236}">
                <a16:creationId xmlns:a16="http://schemas.microsoft.com/office/drawing/2014/main" id="{5E885DEF-D4C0-4D77-B5EA-469CDB92A3FF}"/>
              </a:ext>
            </a:extLst>
          </p:cNvPr>
          <p:cNvSpPr txBox="1"/>
          <p:nvPr/>
        </p:nvSpPr>
        <p:spPr>
          <a:xfrm>
            <a:off x="973123" y="2694171"/>
            <a:ext cx="1489046" cy="646331"/>
          </a:xfrm>
          <a:prstGeom prst="rect">
            <a:avLst/>
          </a:prstGeom>
          <a:noFill/>
        </p:spPr>
        <p:txBody>
          <a:bodyPr wrap="square" rtlCol="0">
            <a:spAutoFit/>
          </a:bodyPr>
          <a:lstStyle/>
          <a:p>
            <a:r>
              <a:rPr lang="it-IT" dirty="0"/>
              <a:t>File divisibili.py</a:t>
            </a:r>
          </a:p>
        </p:txBody>
      </p:sp>
    </p:spTree>
    <p:extLst>
      <p:ext uri="{BB962C8B-B14F-4D97-AF65-F5344CB8AC3E}">
        <p14:creationId xmlns:p14="http://schemas.microsoft.com/office/powerpoint/2010/main" val="1614192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9775892-57F6-4E6A-8F67-6EA9CB492A1D}"/>
              </a:ext>
            </a:extLst>
          </p:cNvPr>
          <p:cNvSpPr>
            <a:spLocks noGrp="1"/>
          </p:cNvSpPr>
          <p:nvPr>
            <p:ph type="title"/>
          </p:nvPr>
        </p:nvSpPr>
        <p:spPr/>
        <p:txBody>
          <a:bodyPr/>
          <a:lstStyle/>
          <a:p>
            <a:r>
              <a:rPr lang="it-IT" dirty="0"/>
              <a:t>Esercizio 2</a:t>
            </a:r>
          </a:p>
        </p:txBody>
      </p:sp>
      <p:sp>
        <p:nvSpPr>
          <p:cNvPr id="3" name="Segnaposto contenuto 2">
            <a:extLst>
              <a:ext uri="{FF2B5EF4-FFF2-40B4-BE49-F238E27FC236}">
                <a16:creationId xmlns:a16="http://schemas.microsoft.com/office/drawing/2014/main" id="{07298B61-63EA-4FE0-B500-698EE94C7DA6}"/>
              </a:ext>
            </a:extLst>
          </p:cNvPr>
          <p:cNvSpPr>
            <a:spLocks noGrp="1"/>
          </p:cNvSpPr>
          <p:nvPr>
            <p:ph idx="1"/>
          </p:nvPr>
        </p:nvSpPr>
        <p:spPr>
          <a:xfrm>
            <a:off x="838200" y="1628606"/>
            <a:ext cx="2997591" cy="4548357"/>
          </a:xfrm>
        </p:spPr>
        <p:txBody>
          <a:bodyPr/>
          <a:lstStyle/>
          <a:p>
            <a:r>
              <a:rPr lang="it-IT" dirty="0"/>
              <a:t>Aggiungiamo un controllo</a:t>
            </a:r>
          </a:p>
          <a:p>
            <a:r>
              <a:rPr lang="it-IT" dirty="0"/>
              <a:t>Eseguiamo la divisione solo se B è diverso da 0</a:t>
            </a:r>
          </a:p>
        </p:txBody>
      </p:sp>
      <p:sp>
        <p:nvSpPr>
          <p:cNvPr id="4" name="CasellaDiTesto 3">
            <a:extLst>
              <a:ext uri="{FF2B5EF4-FFF2-40B4-BE49-F238E27FC236}">
                <a16:creationId xmlns:a16="http://schemas.microsoft.com/office/drawing/2014/main" id="{2C9463FB-D34E-499E-8CEF-BC4F19B228D6}"/>
              </a:ext>
            </a:extLst>
          </p:cNvPr>
          <p:cNvSpPr txBox="1"/>
          <p:nvPr/>
        </p:nvSpPr>
        <p:spPr>
          <a:xfrm>
            <a:off x="10370018" y="753656"/>
            <a:ext cx="1489046" cy="646331"/>
          </a:xfrm>
          <a:prstGeom prst="rect">
            <a:avLst/>
          </a:prstGeom>
          <a:noFill/>
        </p:spPr>
        <p:txBody>
          <a:bodyPr wrap="square" rtlCol="0">
            <a:spAutoFit/>
          </a:bodyPr>
          <a:lstStyle/>
          <a:p>
            <a:r>
              <a:rPr lang="it-IT" dirty="0"/>
              <a:t>File divisibili.py</a:t>
            </a:r>
          </a:p>
        </p:txBody>
      </p:sp>
      <p:sp>
        <p:nvSpPr>
          <p:cNvPr id="5" name="CasellaDiTesto 4">
            <a:extLst>
              <a:ext uri="{FF2B5EF4-FFF2-40B4-BE49-F238E27FC236}">
                <a16:creationId xmlns:a16="http://schemas.microsoft.com/office/drawing/2014/main" id="{CEA0306F-D40A-4563-B74F-381B234B3F58}"/>
              </a:ext>
            </a:extLst>
          </p:cNvPr>
          <p:cNvSpPr txBox="1"/>
          <p:nvPr/>
        </p:nvSpPr>
        <p:spPr>
          <a:xfrm>
            <a:off x="4070575" y="753656"/>
            <a:ext cx="6212048" cy="4247317"/>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marL="0" indent="0">
              <a:lnSpc>
                <a:spcPct val="100000"/>
              </a:lnSpc>
              <a:spcBef>
                <a:spcPts val="0"/>
              </a:spcBef>
              <a:buNone/>
            </a:pPr>
            <a:r>
              <a:rPr lang="it-IT" sz="1800" dirty="0">
                <a:latin typeface="Courier New" panose="02070309020205020404" pitchFamily="49" charset="0"/>
                <a:cs typeface="Courier New" panose="02070309020205020404" pitchFamily="49" charset="0"/>
              </a:rPr>
              <a:t>"""</a:t>
            </a:r>
          </a:p>
          <a:p>
            <a:pPr marL="0" indent="0">
              <a:lnSpc>
                <a:spcPct val="100000"/>
              </a:lnSpc>
              <a:spcBef>
                <a:spcPts val="0"/>
              </a:spcBef>
              <a:buNone/>
            </a:pPr>
            <a:r>
              <a:rPr lang="it-IT" sz="1800" dirty="0">
                <a:latin typeface="Courier New" panose="02070309020205020404" pitchFamily="49" charset="0"/>
                <a:cs typeface="Courier New" panose="02070309020205020404" pitchFamily="49" charset="0"/>
              </a:rPr>
              <a:t>questo programma prende da input due interi A e B e verifica se A è divisibile per B</a:t>
            </a:r>
          </a:p>
          <a:p>
            <a:pPr marL="0" indent="0">
              <a:lnSpc>
                <a:spcPct val="100000"/>
              </a:lnSpc>
              <a:spcBef>
                <a:spcPts val="0"/>
              </a:spcBef>
              <a:buNone/>
            </a:pPr>
            <a:r>
              <a:rPr lang="it-IT" sz="1800" dirty="0">
                <a:latin typeface="Courier New" panose="02070309020205020404" pitchFamily="49" charset="0"/>
                <a:cs typeface="Courier New" panose="02070309020205020404" pitchFamily="49" charset="0"/>
              </a:rPr>
              <a:t>"""</a:t>
            </a:r>
          </a:p>
          <a:p>
            <a:endParaRPr lang="it-IT" dirty="0">
              <a:latin typeface="Courier New" panose="02070309020205020404" pitchFamily="49" charset="0"/>
              <a:cs typeface="Courier New" panose="02070309020205020404" pitchFamily="49" charset="0"/>
            </a:endParaRPr>
          </a:p>
          <a:p>
            <a:r>
              <a:rPr lang="it-IT" dirty="0">
                <a:latin typeface="Courier New" panose="02070309020205020404" pitchFamily="49" charset="0"/>
                <a:cs typeface="Courier New" panose="02070309020205020404" pitchFamily="49" charset="0"/>
              </a:rPr>
              <a:t>A=</a:t>
            </a:r>
            <a:r>
              <a:rPr lang="it-IT" dirty="0" err="1">
                <a:latin typeface="Courier New" panose="02070309020205020404" pitchFamily="49" charset="0"/>
                <a:cs typeface="Courier New" panose="02070309020205020404" pitchFamily="49" charset="0"/>
              </a:rPr>
              <a:t>int</a:t>
            </a:r>
            <a:r>
              <a:rPr lang="it-IT" dirty="0">
                <a:latin typeface="Courier New" panose="02070309020205020404" pitchFamily="49" charset="0"/>
                <a:cs typeface="Courier New" panose="02070309020205020404" pitchFamily="49" charset="0"/>
              </a:rPr>
              <a:t>(input('Inserisci un numero: '))</a:t>
            </a:r>
          </a:p>
          <a:p>
            <a:r>
              <a:rPr lang="it-IT" dirty="0">
                <a:latin typeface="Courier New" panose="02070309020205020404" pitchFamily="49" charset="0"/>
                <a:cs typeface="Courier New" panose="02070309020205020404" pitchFamily="49" charset="0"/>
              </a:rPr>
              <a:t>B=</a:t>
            </a:r>
            <a:r>
              <a:rPr lang="it-IT" dirty="0" err="1">
                <a:latin typeface="Courier New" panose="02070309020205020404" pitchFamily="49" charset="0"/>
                <a:cs typeface="Courier New" panose="02070309020205020404" pitchFamily="49" charset="0"/>
              </a:rPr>
              <a:t>int</a:t>
            </a:r>
            <a:r>
              <a:rPr lang="it-IT" dirty="0">
                <a:latin typeface="Courier New" panose="02070309020205020404" pitchFamily="49" charset="0"/>
                <a:cs typeface="Courier New" panose="02070309020205020404" pitchFamily="49" charset="0"/>
              </a:rPr>
              <a:t>(input('Inserisci un numero: '))</a:t>
            </a:r>
          </a:p>
          <a:p>
            <a:r>
              <a:rPr lang="it-IT" dirty="0" err="1">
                <a:latin typeface="Courier New" panose="02070309020205020404" pitchFamily="49" charset="0"/>
                <a:cs typeface="Courier New" panose="02070309020205020404" pitchFamily="49" charset="0"/>
              </a:rPr>
              <a:t>if</a:t>
            </a:r>
            <a:r>
              <a:rPr lang="it-IT" dirty="0">
                <a:latin typeface="Courier New" panose="02070309020205020404" pitchFamily="49" charset="0"/>
                <a:cs typeface="Courier New" panose="02070309020205020404" pitchFamily="49" charset="0"/>
              </a:rPr>
              <a:t> B != 0:</a:t>
            </a:r>
          </a:p>
          <a:p>
            <a:r>
              <a:rPr lang="it-IT" dirty="0">
                <a:latin typeface="Courier New" panose="02070309020205020404" pitchFamily="49" charset="0"/>
                <a:cs typeface="Courier New" panose="02070309020205020404" pitchFamily="49" charset="0"/>
              </a:rPr>
              <a:t>   # verifico se A è divisibile per B</a:t>
            </a:r>
          </a:p>
          <a:p>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if</a:t>
            </a:r>
            <a:r>
              <a:rPr lang="it-IT" dirty="0">
                <a:latin typeface="Courier New" panose="02070309020205020404" pitchFamily="49" charset="0"/>
                <a:cs typeface="Courier New" panose="02070309020205020404" pitchFamily="49" charset="0"/>
              </a:rPr>
              <a:t> A%B == 0:</a:t>
            </a:r>
          </a:p>
          <a:p>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print</a:t>
            </a:r>
            <a:r>
              <a:rPr lang="it-IT" dirty="0">
                <a:latin typeface="Courier New" panose="02070309020205020404" pitchFamily="49" charset="0"/>
                <a:cs typeface="Courier New" panose="02070309020205020404" pitchFamily="49" charset="0"/>
              </a:rPr>
              <a:t>(</a:t>
            </a:r>
            <a:r>
              <a:rPr lang="it-IT" dirty="0" err="1">
                <a:latin typeface="Courier New" panose="02070309020205020404" pitchFamily="49" charset="0"/>
                <a:cs typeface="Courier New" panose="02070309020205020404" pitchFamily="49" charset="0"/>
              </a:rPr>
              <a:t>A,"è</a:t>
            </a:r>
            <a:r>
              <a:rPr lang="it-IT" dirty="0">
                <a:latin typeface="Courier New" panose="02070309020205020404" pitchFamily="49" charset="0"/>
                <a:cs typeface="Courier New" panose="02070309020205020404" pitchFamily="49" charset="0"/>
              </a:rPr>
              <a:t> divisibile </a:t>
            </a:r>
            <a:r>
              <a:rPr lang="it-IT" dirty="0" err="1">
                <a:latin typeface="Courier New" panose="02070309020205020404" pitchFamily="49" charset="0"/>
                <a:cs typeface="Courier New" panose="02070309020205020404" pitchFamily="49" charset="0"/>
              </a:rPr>
              <a:t>per",B</a:t>
            </a:r>
            <a:r>
              <a:rPr lang="it-IT" dirty="0">
                <a:latin typeface="Courier New" panose="02070309020205020404" pitchFamily="49" charset="0"/>
                <a:cs typeface="Courier New" panose="02070309020205020404" pitchFamily="49" charset="0"/>
              </a:rPr>
              <a:t>)</a:t>
            </a:r>
          </a:p>
          <a:p>
            <a:r>
              <a:rPr lang="it-IT" dirty="0">
                <a:latin typeface="Courier New" panose="02070309020205020404" pitchFamily="49" charset="0"/>
                <a:cs typeface="Courier New" panose="02070309020205020404" pitchFamily="49" charset="0"/>
              </a:rPr>
              <a:t>   else:</a:t>
            </a:r>
          </a:p>
          <a:p>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print</a:t>
            </a:r>
            <a:r>
              <a:rPr lang="it-IT" dirty="0">
                <a:latin typeface="Courier New" panose="02070309020205020404" pitchFamily="49" charset="0"/>
                <a:cs typeface="Courier New" panose="02070309020205020404" pitchFamily="49" charset="0"/>
              </a:rPr>
              <a:t>(</a:t>
            </a:r>
            <a:r>
              <a:rPr lang="it-IT" dirty="0" err="1">
                <a:latin typeface="Courier New" panose="02070309020205020404" pitchFamily="49" charset="0"/>
                <a:cs typeface="Courier New" panose="02070309020205020404" pitchFamily="49" charset="0"/>
              </a:rPr>
              <a:t>A,"non</a:t>
            </a:r>
            <a:r>
              <a:rPr lang="it-IT" dirty="0">
                <a:latin typeface="Courier New" panose="02070309020205020404" pitchFamily="49" charset="0"/>
                <a:cs typeface="Courier New" panose="02070309020205020404" pitchFamily="49" charset="0"/>
              </a:rPr>
              <a:t> è divisibile </a:t>
            </a:r>
            <a:r>
              <a:rPr lang="it-IT" dirty="0" err="1">
                <a:latin typeface="Courier New" panose="02070309020205020404" pitchFamily="49" charset="0"/>
                <a:cs typeface="Courier New" panose="02070309020205020404" pitchFamily="49" charset="0"/>
              </a:rPr>
              <a:t>per",B</a:t>
            </a:r>
            <a:r>
              <a:rPr lang="it-IT" dirty="0">
                <a:latin typeface="Courier New" panose="02070309020205020404" pitchFamily="49" charset="0"/>
                <a:cs typeface="Courier New" panose="02070309020205020404" pitchFamily="49" charset="0"/>
              </a:rPr>
              <a:t>)</a:t>
            </a:r>
          </a:p>
          <a:p>
            <a:r>
              <a:rPr lang="it-IT" dirty="0">
                <a:latin typeface="Courier New" panose="02070309020205020404" pitchFamily="49" charset="0"/>
                <a:cs typeface="Courier New" panose="02070309020205020404" pitchFamily="49" charset="0"/>
              </a:rPr>
              <a:t>else:</a:t>
            </a:r>
          </a:p>
          <a:p>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print</a:t>
            </a:r>
            <a:r>
              <a:rPr lang="it-IT" dirty="0">
                <a:latin typeface="Courier New" panose="02070309020205020404" pitchFamily="49" charset="0"/>
                <a:cs typeface="Courier New" panose="02070309020205020404" pitchFamily="49" charset="0"/>
              </a:rPr>
              <a:t>('non è possibile dividere per 0')</a:t>
            </a:r>
          </a:p>
        </p:txBody>
      </p:sp>
      <p:sp>
        <p:nvSpPr>
          <p:cNvPr id="8" name="CasellaDiTesto 7">
            <a:extLst>
              <a:ext uri="{FF2B5EF4-FFF2-40B4-BE49-F238E27FC236}">
                <a16:creationId xmlns:a16="http://schemas.microsoft.com/office/drawing/2014/main" id="{41DF9FEE-B643-4AD7-BA30-E28CC14D60DE}"/>
              </a:ext>
            </a:extLst>
          </p:cNvPr>
          <p:cNvSpPr txBox="1"/>
          <p:nvPr/>
        </p:nvSpPr>
        <p:spPr>
          <a:xfrm>
            <a:off x="6898695" y="5181014"/>
            <a:ext cx="4455105" cy="92333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it-IT" dirty="0">
                <a:latin typeface="Courier New" panose="02070309020205020404" pitchFamily="49" charset="0"/>
                <a:cs typeface="Courier New" panose="02070309020205020404" pitchFamily="49" charset="0"/>
              </a:rPr>
              <a:t>Inserisci un numero: 14</a:t>
            </a:r>
          </a:p>
          <a:p>
            <a:r>
              <a:rPr lang="it-IT" dirty="0">
                <a:latin typeface="Courier New" panose="02070309020205020404" pitchFamily="49" charset="0"/>
                <a:cs typeface="Courier New" panose="02070309020205020404" pitchFamily="49" charset="0"/>
              </a:rPr>
              <a:t>Inserisci un numero: 0</a:t>
            </a:r>
          </a:p>
          <a:p>
            <a:r>
              <a:rPr lang="it-IT" dirty="0">
                <a:latin typeface="Courier New" panose="02070309020205020404" pitchFamily="49" charset="0"/>
                <a:cs typeface="Courier New" panose="02070309020205020404" pitchFamily="49" charset="0"/>
              </a:rPr>
              <a:t>non è possibile dividere per 0</a:t>
            </a:r>
          </a:p>
        </p:txBody>
      </p:sp>
      <p:sp>
        <p:nvSpPr>
          <p:cNvPr id="7" name="Fumetto: rettangolo con angoli arrotondati 6">
            <a:extLst>
              <a:ext uri="{FF2B5EF4-FFF2-40B4-BE49-F238E27FC236}">
                <a16:creationId xmlns:a16="http://schemas.microsoft.com/office/drawing/2014/main" id="{2E1DF00F-AFA4-4D43-9A14-2C509BCBE270}"/>
              </a:ext>
            </a:extLst>
          </p:cNvPr>
          <p:cNvSpPr/>
          <p:nvPr/>
        </p:nvSpPr>
        <p:spPr>
          <a:xfrm>
            <a:off x="1666171" y="4317116"/>
            <a:ext cx="2213317" cy="1325563"/>
          </a:xfrm>
          <a:prstGeom prst="wedgeRoundRectCallout">
            <a:avLst>
              <a:gd name="adj1" fmla="val 72387"/>
              <a:gd name="adj2" fmla="val -13171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err="1"/>
              <a:t>If</a:t>
            </a:r>
            <a:r>
              <a:rPr lang="it-IT" sz="2400" dirty="0"/>
              <a:t> innestati</a:t>
            </a:r>
          </a:p>
        </p:txBody>
      </p:sp>
    </p:spTree>
    <p:extLst>
      <p:ext uri="{BB962C8B-B14F-4D97-AF65-F5344CB8AC3E}">
        <p14:creationId xmlns:p14="http://schemas.microsoft.com/office/powerpoint/2010/main" val="577327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8" grpId="0" animBg="1"/>
      <p:bldP spid="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754BB06-55F5-46F7-8A64-647AEB0BF5A0}"/>
              </a:ext>
            </a:extLst>
          </p:cNvPr>
          <p:cNvSpPr>
            <a:spLocks noGrp="1"/>
          </p:cNvSpPr>
          <p:nvPr>
            <p:ph type="title"/>
          </p:nvPr>
        </p:nvSpPr>
        <p:spPr/>
        <p:txBody>
          <a:bodyPr/>
          <a:lstStyle/>
          <a:p>
            <a:r>
              <a:rPr lang="it-IT" dirty="0" err="1"/>
              <a:t>If</a:t>
            </a:r>
            <a:r>
              <a:rPr lang="it-IT" dirty="0"/>
              <a:t> innestati</a:t>
            </a:r>
          </a:p>
        </p:txBody>
      </p:sp>
      <p:sp>
        <p:nvSpPr>
          <p:cNvPr id="3" name="Segnaposto contenuto 2">
            <a:extLst>
              <a:ext uri="{FF2B5EF4-FFF2-40B4-BE49-F238E27FC236}">
                <a16:creationId xmlns:a16="http://schemas.microsoft.com/office/drawing/2014/main" id="{A5F03021-2844-4389-A705-03A9DBD38DD0}"/>
              </a:ext>
            </a:extLst>
          </p:cNvPr>
          <p:cNvSpPr>
            <a:spLocks noGrp="1"/>
          </p:cNvSpPr>
          <p:nvPr>
            <p:ph idx="1"/>
          </p:nvPr>
        </p:nvSpPr>
        <p:spPr/>
        <p:txBody>
          <a:bodyPr/>
          <a:lstStyle/>
          <a:p>
            <a:r>
              <a:rPr lang="it-IT" dirty="0"/>
              <a:t>All’interno di un enunciato </a:t>
            </a:r>
            <a:r>
              <a:rPr lang="it-IT" dirty="0" err="1">
                <a:latin typeface="Courier New" panose="02070309020205020404" pitchFamily="49" charset="0"/>
                <a:cs typeface="Courier New" panose="02070309020205020404" pitchFamily="49" charset="0"/>
              </a:rPr>
              <a:t>if</a:t>
            </a:r>
            <a:r>
              <a:rPr lang="it-IT" dirty="0"/>
              <a:t> si può inserire un altro enunciato </a:t>
            </a:r>
            <a:r>
              <a:rPr lang="it-IT" dirty="0" err="1">
                <a:latin typeface="Courier New" panose="02070309020205020404" pitchFamily="49" charset="0"/>
                <a:cs typeface="Courier New" panose="02070309020205020404" pitchFamily="49" charset="0"/>
              </a:rPr>
              <a:t>if</a:t>
            </a:r>
            <a:endParaRPr lang="it-IT" dirty="0">
              <a:latin typeface="Courier New" panose="02070309020205020404" pitchFamily="49" charset="0"/>
              <a:cs typeface="Courier New" panose="02070309020205020404" pitchFamily="49" charset="0"/>
            </a:endParaRPr>
          </a:p>
          <a:p>
            <a:r>
              <a:rPr lang="it-IT" dirty="0"/>
              <a:t>Si parla di </a:t>
            </a:r>
            <a:r>
              <a:rPr lang="it-IT" dirty="0" err="1">
                <a:solidFill>
                  <a:schemeClr val="accent2">
                    <a:lumMod val="75000"/>
                  </a:schemeClr>
                </a:solidFill>
              </a:rPr>
              <a:t>if</a:t>
            </a:r>
            <a:r>
              <a:rPr lang="it-IT" dirty="0">
                <a:solidFill>
                  <a:schemeClr val="accent2">
                    <a:lumMod val="75000"/>
                  </a:schemeClr>
                </a:solidFill>
              </a:rPr>
              <a:t> innestati</a:t>
            </a:r>
            <a:r>
              <a:rPr lang="it-IT" dirty="0"/>
              <a:t> o </a:t>
            </a:r>
            <a:r>
              <a:rPr lang="it-IT" dirty="0">
                <a:solidFill>
                  <a:schemeClr val="accent2">
                    <a:lumMod val="75000"/>
                  </a:schemeClr>
                </a:solidFill>
              </a:rPr>
              <a:t>annidati</a:t>
            </a:r>
          </a:p>
          <a:p>
            <a:pPr marL="0" indent="0">
              <a:buNone/>
            </a:pPr>
            <a:endParaRPr lang="it-IT" dirty="0">
              <a:solidFill>
                <a:schemeClr val="accent2">
                  <a:lumMod val="75000"/>
                </a:schemeClr>
              </a:solidFill>
            </a:endParaRPr>
          </a:p>
          <a:p>
            <a:endParaRPr lang="it-IT" dirty="0">
              <a:latin typeface="Courier New" panose="02070309020205020404" pitchFamily="49" charset="0"/>
              <a:cs typeface="Courier New" panose="02070309020205020404" pitchFamily="49" charset="0"/>
            </a:endParaRPr>
          </a:p>
        </p:txBody>
      </p:sp>
      <p:sp>
        <p:nvSpPr>
          <p:cNvPr id="4" name="CasellaDiTesto 3">
            <a:extLst>
              <a:ext uri="{FF2B5EF4-FFF2-40B4-BE49-F238E27FC236}">
                <a16:creationId xmlns:a16="http://schemas.microsoft.com/office/drawing/2014/main" id="{2A4F59A0-02FF-4C81-8BA5-40D3B021066F}"/>
              </a:ext>
            </a:extLst>
          </p:cNvPr>
          <p:cNvSpPr txBox="1"/>
          <p:nvPr/>
        </p:nvSpPr>
        <p:spPr>
          <a:xfrm>
            <a:off x="1078846" y="3039943"/>
            <a:ext cx="6212048" cy="286232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it-IT" dirty="0">
                <a:latin typeface="Courier New" panose="02070309020205020404" pitchFamily="49" charset="0"/>
                <a:cs typeface="Courier New" panose="02070309020205020404" pitchFamily="49" charset="0"/>
              </a:rPr>
              <a:t>A=</a:t>
            </a:r>
            <a:r>
              <a:rPr lang="it-IT" dirty="0" err="1">
                <a:latin typeface="Courier New" panose="02070309020205020404" pitchFamily="49" charset="0"/>
                <a:cs typeface="Courier New" panose="02070309020205020404" pitchFamily="49" charset="0"/>
              </a:rPr>
              <a:t>int</a:t>
            </a:r>
            <a:r>
              <a:rPr lang="it-IT" dirty="0">
                <a:latin typeface="Courier New" panose="02070309020205020404" pitchFamily="49" charset="0"/>
                <a:cs typeface="Courier New" panose="02070309020205020404" pitchFamily="49" charset="0"/>
              </a:rPr>
              <a:t>(input('Inserisci un numero: '))</a:t>
            </a:r>
          </a:p>
          <a:p>
            <a:r>
              <a:rPr lang="it-IT" dirty="0">
                <a:latin typeface="Courier New" panose="02070309020205020404" pitchFamily="49" charset="0"/>
                <a:cs typeface="Courier New" panose="02070309020205020404" pitchFamily="49" charset="0"/>
              </a:rPr>
              <a:t>B=</a:t>
            </a:r>
            <a:r>
              <a:rPr lang="it-IT" dirty="0" err="1">
                <a:latin typeface="Courier New" panose="02070309020205020404" pitchFamily="49" charset="0"/>
                <a:cs typeface="Courier New" panose="02070309020205020404" pitchFamily="49" charset="0"/>
              </a:rPr>
              <a:t>int</a:t>
            </a:r>
            <a:r>
              <a:rPr lang="it-IT" dirty="0">
                <a:latin typeface="Courier New" panose="02070309020205020404" pitchFamily="49" charset="0"/>
                <a:cs typeface="Courier New" panose="02070309020205020404" pitchFamily="49" charset="0"/>
              </a:rPr>
              <a:t>(input('Inserisci un numero: '))</a:t>
            </a:r>
          </a:p>
          <a:p>
            <a:r>
              <a:rPr lang="it-IT" dirty="0" err="1">
                <a:latin typeface="Courier New" panose="02070309020205020404" pitchFamily="49" charset="0"/>
                <a:cs typeface="Courier New" panose="02070309020205020404" pitchFamily="49" charset="0"/>
              </a:rPr>
              <a:t>if</a:t>
            </a:r>
            <a:r>
              <a:rPr lang="it-IT" dirty="0">
                <a:latin typeface="Courier New" panose="02070309020205020404" pitchFamily="49" charset="0"/>
                <a:cs typeface="Courier New" panose="02070309020205020404" pitchFamily="49" charset="0"/>
              </a:rPr>
              <a:t> B != 0:</a:t>
            </a:r>
          </a:p>
          <a:p>
            <a:r>
              <a:rPr lang="it-IT" dirty="0">
                <a:latin typeface="Courier New" panose="02070309020205020404" pitchFamily="49" charset="0"/>
                <a:cs typeface="Courier New" panose="02070309020205020404" pitchFamily="49" charset="0"/>
              </a:rPr>
              <a:t>   # verifico se A è divisibile per B</a:t>
            </a:r>
          </a:p>
          <a:p>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if</a:t>
            </a:r>
            <a:r>
              <a:rPr lang="it-IT" dirty="0">
                <a:latin typeface="Courier New" panose="02070309020205020404" pitchFamily="49" charset="0"/>
                <a:cs typeface="Courier New" panose="02070309020205020404" pitchFamily="49" charset="0"/>
              </a:rPr>
              <a:t> A%B == 0:</a:t>
            </a:r>
          </a:p>
          <a:p>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print</a:t>
            </a:r>
            <a:r>
              <a:rPr lang="it-IT" dirty="0">
                <a:latin typeface="Courier New" panose="02070309020205020404" pitchFamily="49" charset="0"/>
                <a:cs typeface="Courier New" panose="02070309020205020404" pitchFamily="49" charset="0"/>
              </a:rPr>
              <a:t>(</a:t>
            </a:r>
            <a:r>
              <a:rPr lang="it-IT" dirty="0" err="1">
                <a:latin typeface="Courier New" panose="02070309020205020404" pitchFamily="49" charset="0"/>
                <a:cs typeface="Courier New" panose="02070309020205020404" pitchFamily="49" charset="0"/>
              </a:rPr>
              <a:t>A,"è</a:t>
            </a:r>
            <a:r>
              <a:rPr lang="it-IT" dirty="0">
                <a:latin typeface="Courier New" panose="02070309020205020404" pitchFamily="49" charset="0"/>
                <a:cs typeface="Courier New" panose="02070309020205020404" pitchFamily="49" charset="0"/>
              </a:rPr>
              <a:t> divisibile </a:t>
            </a:r>
            <a:r>
              <a:rPr lang="it-IT" dirty="0" err="1">
                <a:latin typeface="Courier New" panose="02070309020205020404" pitchFamily="49" charset="0"/>
                <a:cs typeface="Courier New" panose="02070309020205020404" pitchFamily="49" charset="0"/>
              </a:rPr>
              <a:t>per",B</a:t>
            </a:r>
            <a:r>
              <a:rPr lang="it-IT" dirty="0">
                <a:latin typeface="Courier New" panose="02070309020205020404" pitchFamily="49" charset="0"/>
                <a:cs typeface="Courier New" panose="02070309020205020404" pitchFamily="49" charset="0"/>
              </a:rPr>
              <a:t>)</a:t>
            </a:r>
          </a:p>
          <a:p>
            <a:r>
              <a:rPr lang="it-IT" dirty="0">
                <a:latin typeface="Courier New" panose="02070309020205020404" pitchFamily="49" charset="0"/>
                <a:cs typeface="Courier New" panose="02070309020205020404" pitchFamily="49" charset="0"/>
              </a:rPr>
              <a:t>   else:</a:t>
            </a:r>
          </a:p>
          <a:p>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print</a:t>
            </a:r>
            <a:r>
              <a:rPr lang="it-IT" dirty="0">
                <a:latin typeface="Courier New" panose="02070309020205020404" pitchFamily="49" charset="0"/>
                <a:cs typeface="Courier New" panose="02070309020205020404" pitchFamily="49" charset="0"/>
              </a:rPr>
              <a:t>(</a:t>
            </a:r>
            <a:r>
              <a:rPr lang="it-IT" dirty="0" err="1">
                <a:latin typeface="Courier New" panose="02070309020205020404" pitchFamily="49" charset="0"/>
                <a:cs typeface="Courier New" panose="02070309020205020404" pitchFamily="49" charset="0"/>
              </a:rPr>
              <a:t>A,"non</a:t>
            </a:r>
            <a:r>
              <a:rPr lang="it-IT" dirty="0">
                <a:latin typeface="Courier New" panose="02070309020205020404" pitchFamily="49" charset="0"/>
                <a:cs typeface="Courier New" panose="02070309020205020404" pitchFamily="49" charset="0"/>
              </a:rPr>
              <a:t> è divisibile </a:t>
            </a:r>
            <a:r>
              <a:rPr lang="it-IT" dirty="0" err="1">
                <a:latin typeface="Courier New" panose="02070309020205020404" pitchFamily="49" charset="0"/>
                <a:cs typeface="Courier New" panose="02070309020205020404" pitchFamily="49" charset="0"/>
              </a:rPr>
              <a:t>per",B</a:t>
            </a:r>
            <a:r>
              <a:rPr lang="it-IT" dirty="0">
                <a:latin typeface="Courier New" panose="02070309020205020404" pitchFamily="49" charset="0"/>
                <a:cs typeface="Courier New" panose="02070309020205020404" pitchFamily="49" charset="0"/>
              </a:rPr>
              <a:t>)</a:t>
            </a:r>
          </a:p>
          <a:p>
            <a:r>
              <a:rPr lang="it-IT" dirty="0">
                <a:latin typeface="Courier New" panose="02070309020205020404" pitchFamily="49" charset="0"/>
                <a:cs typeface="Courier New" panose="02070309020205020404" pitchFamily="49" charset="0"/>
              </a:rPr>
              <a:t>else:</a:t>
            </a:r>
          </a:p>
          <a:p>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print</a:t>
            </a:r>
            <a:r>
              <a:rPr lang="it-IT" dirty="0">
                <a:latin typeface="Courier New" panose="02070309020205020404" pitchFamily="49" charset="0"/>
                <a:cs typeface="Courier New" panose="02070309020205020404" pitchFamily="49" charset="0"/>
              </a:rPr>
              <a:t>('non è possibile dividere per 0')</a:t>
            </a:r>
          </a:p>
        </p:txBody>
      </p:sp>
      <p:sp>
        <p:nvSpPr>
          <p:cNvPr id="5" name="Ovale 4">
            <a:extLst>
              <a:ext uri="{FF2B5EF4-FFF2-40B4-BE49-F238E27FC236}">
                <a16:creationId xmlns:a16="http://schemas.microsoft.com/office/drawing/2014/main" id="{DF00B146-9E4C-4BF7-9F0E-D0F72B1BE289}"/>
              </a:ext>
            </a:extLst>
          </p:cNvPr>
          <p:cNvSpPr/>
          <p:nvPr/>
        </p:nvSpPr>
        <p:spPr>
          <a:xfrm>
            <a:off x="7770055" y="3137095"/>
            <a:ext cx="2982351" cy="1814733"/>
          </a:xfrm>
          <a:prstGeom prst="ellipse">
            <a:avLst/>
          </a:prstGeom>
          <a:solidFill>
            <a:srgbClr val="C9493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Occhio all’indentazione</a:t>
            </a:r>
          </a:p>
        </p:txBody>
      </p:sp>
    </p:spTree>
    <p:extLst>
      <p:ext uri="{BB962C8B-B14F-4D97-AF65-F5344CB8AC3E}">
        <p14:creationId xmlns:p14="http://schemas.microsoft.com/office/powerpoint/2010/main" val="1608983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olo 1">
            <a:extLst>
              <a:ext uri="{FF2B5EF4-FFF2-40B4-BE49-F238E27FC236}">
                <a16:creationId xmlns:a16="http://schemas.microsoft.com/office/drawing/2014/main" id="{4ABF1998-72AD-4BB8-AD10-BE5DEA578AAD}"/>
              </a:ext>
            </a:extLst>
          </p:cNvPr>
          <p:cNvSpPr>
            <a:spLocks noGrp="1"/>
          </p:cNvSpPr>
          <p:nvPr>
            <p:ph type="title"/>
          </p:nvPr>
        </p:nvSpPr>
        <p:spPr>
          <a:xfrm>
            <a:off x="838200" y="365125"/>
            <a:ext cx="10515600" cy="1325563"/>
          </a:xfrm>
        </p:spPr>
        <p:txBody>
          <a:bodyPr>
            <a:normAutofit/>
          </a:bodyPr>
          <a:lstStyle/>
          <a:p>
            <a:r>
              <a:rPr lang="it-IT" dirty="0" err="1"/>
              <a:t>If</a:t>
            </a:r>
            <a:r>
              <a:rPr lang="it-IT" dirty="0"/>
              <a:t> a più vie</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Segnaposto contenuto 2">
            <a:extLst>
              <a:ext uri="{FF2B5EF4-FFF2-40B4-BE49-F238E27FC236}">
                <a16:creationId xmlns:a16="http://schemas.microsoft.com/office/drawing/2014/main" id="{83CFE4B6-FD3F-4CB0-B421-B6DFC1564BC2}"/>
              </a:ext>
            </a:extLst>
          </p:cNvPr>
          <p:cNvSpPr>
            <a:spLocks noGrp="1"/>
          </p:cNvSpPr>
          <p:nvPr>
            <p:ph idx="1"/>
          </p:nvPr>
        </p:nvSpPr>
        <p:spPr>
          <a:xfrm>
            <a:off x="838200" y="1825625"/>
            <a:ext cx="10515600" cy="4351338"/>
          </a:xfrm>
        </p:spPr>
        <p:txBody>
          <a:bodyPr>
            <a:normAutofit/>
          </a:bodyPr>
          <a:lstStyle/>
          <a:p>
            <a:r>
              <a:rPr lang="it-IT" dirty="0"/>
              <a:t>A volte è necessario prendere decisioni tra più possibili alternative</a:t>
            </a:r>
          </a:p>
          <a:p>
            <a:r>
              <a:rPr lang="it-IT" dirty="0"/>
              <a:t>Esempio: convertire un voto da 0 a 10 in giudizio</a:t>
            </a:r>
          </a:p>
          <a:p>
            <a:pPr lvl="1"/>
            <a:r>
              <a:rPr lang="it-IT" dirty="0"/>
              <a:t>Se il voto è minori di 5 stampare insufficiente,</a:t>
            </a:r>
          </a:p>
          <a:p>
            <a:pPr lvl="1"/>
            <a:r>
              <a:rPr lang="it-IT" dirty="0"/>
              <a:t>Altrimenti, se il voto è 6 stampare  sufficiente,</a:t>
            </a:r>
          </a:p>
          <a:p>
            <a:pPr lvl="1"/>
            <a:r>
              <a:rPr lang="it-IT" dirty="0"/>
              <a:t>Altrimenti, se il voto è 7 stampare discreto,</a:t>
            </a:r>
          </a:p>
          <a:p>
            <a:pPr lvl="1"/>
            <a:r>
              <a:rPr lang="it-IT" dirty="0"/>
              <a:t>Altrimenti, se il voto è 8 stampare buono, </a:t>
            </a:r>
          </a:p>
          <a:p>
            <a:pPr lvl="1"/>
            <a:r>
              <a:rPr lang="it-IT" dirty="0"/>
              <a:t>Altrimenti, se il voto è 9 stampare distinto, </a:t>
            </a:r>
          </a:p>
          <a:p>
            <a:pPr lvl="1"/>
            <a:r>
              <a:rPr lang="it-IT" dirty="0"/>
              <a:t>Altrimenti, stampare ottimo</a:t>
            </a:r>
          </a:p>
        </p:txBody>
      </p:sp>
    </p:spTree>
    <p:extLst>
      <p:ext uri="{BB962C8B-B14F-4D97-AF65-F5344CB8AC3E}">
        <p14:creationId xmlns:p14="http://schemas.microsoft.com/office/powerpoint/2010/main" val="32235117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0630157-9C01-42D6-8FD7-6C835F6B0A4E}"/>
              </a:ext>
            </a:extLst>
          </p:cNvPr>
          <p:cNvSpPr>
            <a:spLocks noGrp="1"/>
          </p:cNvSpPr>
          <p:nvPr>
            <p:ph type="title"/>
          </p:nvPr>
        </p:nvSpPr>
        <p:spPr/>
        <p:txBody>
          <a:bodyPr/>
          <a:lstStyle/>
          <a:p>
            <a:r>
              <a:rPr lang="it-IT" dirty="0" err="1"/>
              <a:t>If</a:t>
            </a:r>
            <a:r>
              <a:rPr lang="it-IT" dirty="0"/>
              <a:t> a più vie</a:t>
            </a:r>
          </a:p>
        </p:txBody>
      </p:sp>
      <p:sp>
        <p:nvSpPr>
          <p:cNvPr id="4" name="Segnaposto contenuto 3">
            <a:extLst>
              <a:ext uri="{FF2B5EF4-FFF2-40B4-BE49-F238E27FC236}">
                <a16:creationId xmlns:a16="http://schemas.microsoft.com/office/drawing/2014/main" id="{655BDA9F-CC97-409D-9AD5-9159805B22A7}"/>
              </a:ext>
            </a:extLst>
          </p:cNvPr>
          <p:cNvSpPr txBox="1">
            <a:spLocks noGrp="1"/>
          </p:cNvSpPr>
          <p:nvPr>
            <p:ph idx="1"/>
          </p:nvPr>
        </p:nvSpPr>
        <p:spPr>
          <a:xfrm>
            <a:off x="838200" y="1403594"/>
            <a:ext cx="8723142" cy="4801314"/>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marL="0" indent="0">
              <a:lnSpc>
                <a:spcPct val="100000"/>
              </a:lnSpc>
              <a:spcBef>
                <a:spcPts val="0"/>
              </a:spcBef>
              <a:buNone/>
            </a:pPr>
            <a:r>
              <a:rPr lang="it-IT" sz="1800" dirty="0">
                <a:latin typeface="Courier New" panose="02070309020205020404" pitchFamily="49" charset="0"/>
                <a:cs typeface="Courier New" panose="02070309020205020404" pitchFamily="49" charset="0"/>
              </a:rPr>
              <a:t>voto=</a:t>
            </a:r>
            <a:r>
              <a:rPr lang="it-IT" sz="1800" dirty="0" err="1">
                <a:latin typeface="Courier New" panose="02070309020205020404" pitchFamily="49" charset="0"/>
                <a:cs typeface="Courier New" panose="02070309020205020404" pitchFamily="49" charset="0"/>
              </a:rPr>
              <a:t>int</a:t>
            </a:r>
            <a:r>
              <a:rPr lang="it-IT" sz="1800" dirty="0">
                <a:latin typeface="Courier New" panose="02070309020205020404" pitchFamily="49" charset="0"/>
                <a:cs typeface="Courier New" panose="02070309020205020404" pitchFamily="49" charset="0"/>
              </a:rPr>
              <a:t>(input('Inserisci il voto (un numero tra 0 e 10)'))</a:t>
            </a:r>
          </a:p>
          <a:p>
            <a:pPr marL="0" indent="0">
              <a:lnSpc>
                <a:spcPct val="100000"/>
              </a:lnSpc>
              <a:spcBef>
                <a:spcPts val="0"/>
              </a:spcBef>
              <a:buNone/>
            </a:pPr>
            <a:r>
              <a:rPr lang="it-IT" sz="1800" dirty="0" err="1">
                <a:latin typeface="Courier New" panose="02070309020205020404" pitchFamily="49" charset="0"/>
                <a:cs typeface="Courier New" panose="02070309020205020404" pitchFamily="49" charset="0"/>
              </a:rPr>
              <a:t>if</a:t>
            </a:r>
            <a:r>
              <a:rPr lang="it-IT" sz="1800" dirty="0">
                <a:latin typeface="Courier New" panose="02070309020205020404" pitchFamily="49" charset="0"/>
                <a:cs typeface="Courier New" panose="02070309020205020404" pitchFamily="49" charset="0"/>
              </a:rPr>
              <a:t> voto&lt;=5:</a:t>
            </a:r>
          </a:p>
          <a:p>
            <a:pPr marL="0" indent="0">
              <a:lnSpc>
                <a:spcPct val="100000"/>
              </a:lnSpc>
              <a:spcBef>
                <a:spcPts val="0"/>
              </a:spcBef>
              <a:buNone/>
            </a:pPr>
            <a:r>
              <a:rPr lang="it-IT" sz="1800" dirty="0">
                <a:latin typeface="Courier New" panose="02070309020205020404" pitchFamily="49" charset="0"/>
                <a:cs typeface="Courier New" panose="02070309020205020404" pitchFamily="49" charset="0"/>
              </a:rPr>
              <a:t>    </a:t>
            </a:r>
            <a:r>
              <a:rPr lang="it-IT" sz="1800" dirty="0" err="1">
                <a:latin typeface="Courier New" panose="02070309020205020404" pitchFamily="49" charset="0"/>
                <a:cs typeface="Courier New" panose="02070309020205020404" pitchFamily="49" charset="0"/>
              </a:rPr>
              <a:t>print</a:t>
            </a:r>
            <a:r>
              <a:rPr lang="it-IT" sz="1800" dirty="0">
                <a:latin typeface="Courier New" panose="02070309020205020404" pitchFamily="49" charset="0"/>
                <a:cs typeface="Courier New" panose="02070309020205020404" pitchFamily="49" charset="0"/>
              </a:rPr>
              <a:t>('Insufficiente')</a:t>
            </a:r>
          </a:p>
          <a:p>
            <a:pPr marL="0" indent="0">
              <a:lnSpc>
                <a:spcPct val="100000"/>
              </a:lnSpc>
              <a:spcBef>
                <a:spcPts val="0"/>
              </a:spcBef>
              <a:buNone/>
            </a:pPr>
            <a:r>
              <a:rPr lang="it-IT" sz="1800" dirty="0">
                <a:latin typeface="Courier New" panose="02070309020205020404" pitchFamily="49" charset="0"/>
                <a:cs typeface="Courier New" panose="02070309020205020404" pitchFamily="49" charset="0"/>
              </a:rPr>
              <a:t>else:</a:t>
            </a:r>
          </a:p>
          <a:p>
            <a:pPr marL="0" indent="0">
              <a:lnSpc>
                <a:spcPct val="100000"/>
              </a:lnSpc>
              <a:spcBef>
                <a:spcPts val="0"/>
              </a:spcBef>
              <a:buNone/>
            </a:pPr>
            <a:r>
              <a:rPr lang="it-IT" sz="1800" dirty="0">
                <a:latin typeface="Courier New" panose="02070309020205020404" pitchFamily="49" charset="0"/>
                <a:cs typeface="Courier New" panose="02070309020205020404" pitchFamily="49" charset="0"/>
              </a:rPr>
              <a:t>    </a:t>
            </a:r>
            <a:r>
              <a:rPr lang="it-IT" sz="1800" dirty="0" err="1">
                <a:latin typeface="Courier New" panose="02070309020205020404" pitchFamily="49" charset="0"/>
                <a:cs typeface="Courier New" panose="02070309020205020404" pitchFamily="49" charset="0"/>
              </a:rPr>
              <a:t>if</a:t>
            </a:r>
            <a:r>
              <a:rPr lang="it-IT" sz="1800" dirty="0">
                <a:latin typeface="Courier New" panose="02070309020205020404" pitchFamily="49" charset="0"/>
                <a:cs typeface="Courier New" panose="02070309020205020404" pitchFamily="49" charset="0"/>
              </a:rPr>
              <a:t> voto==6:</a:t>
            </a:r>
          </a:p>
          <a:p>
            <a:pPr marL="0" indent="0">
              <a:lnSpc>
                <a:spcPct val="100000"/>
              </a:lnSpc>
              <a:spcBef>
                <a:spcPts val="0"/>
              </a:spcBef>
              <a:buNone/>
            </a:pPr>
            <a:r>
              <a:rPr lang="it-IT" sz="1800" dirty="0">
                <a:latin typeface="Courier New" panose="02070309020205020404" pitchFamily="49" charset="0"/>
                <a:cs typeface="Courier New" panose="02070309020205020404" pitchFamily="49" charset="0"/>
              </a:rPr>
              <a:t>        </a:t>
            </a:r>
            <a:r>
              <a:rPr lang="it-IT" sz="1800" dirty="0" err="1">
                <a:latin typeface="Courier New" panose="02070309020205020404" pitchFamily="49" charset="0"/>
                <a:cs typeface="Courier New" panose="02070309020205020404" pitchFamily="49" charset="0"/>
              </a:rPr>
              <a:t>print</a:t>
            </a:r>
            <a:r>
              <a:rPr lang="it-IT" sz="1800" dirty="0">
                <a:latin typeface="Courier New" panose="02070309020205020404" pitchFamily="49" charset="0"/>
                <a:cs typeface="Courier New" panose="02070309020205020404" pitchFamily="49" charset="0"/>
              </a:rPr>
              <a:t>('Sufficiente')</a:t>
            </a:r>
          </a:p>
          <a:p>
            <a:pPr marL="0" indent="0">
              <a:lnSpc>
                <a:spcPct val="100000"/>
              </a:lnSpc>
              <a:spcBef>
                <a:spcPts val="0"/>
              </a:spcBef>
              <a:buNone/>
            </a:pPr>
            <a:r>
              <a:rPr lang="it-IT" sz="1800" dirty="0">
                <a:latin typeface="Courier New" panose="02070309020205020404" pitchFamily="49" charset="0"/>
                <a:cs typeface="Courier New" panose="02070309020205020404" pitchFamily="49" charset="0"/>
              </a:rPr>
              <a:t>    else:</a:t>
            </a:r>
          </a:p>
          <a:p>
            <a:pPr marL="0" indent="0">
              <a:lnSpc>
                <a:spcPct val="100000"/>
              </a:lnSpc>
              <a:spcBef>
                <a:spcPts val="0"/>
              </a:spcBef>
              <a:buNone/>
            </a:pPr>
            <a:r>
              <a:rPr lang="it-IT" sz="1800" dirty="0">
                <a:latin typeface="Courier New" panose="02070309020205020404" pitchFamily="49" charset="0"/>
                <a:cs typeface="Courier New" panose="02070309020205020404" pitchFamily="49" charset="0"/>
              </a:rPr>
              <a:t>        </a:t>
            </a:r>
            <a:r>
              <a:rPr lang="it-IT" sz="1800" dirty="0" err="1">
                <a:latin typeface="Courier New" panose="02070309020205020404" pitchFamily="49" charset="0"/>
                <a:cs typeface="Courier New" panose="02070309020205020404" pitchFamily="49" charset="0"/>
              </a:rPr>
              <a:t>if</a:t>
            </a:r>
            <a:r>
              <a:rPr lang="it-IT" sz="1800" dirty="0">
                <a:latin typeface="Courier New" panose="02070309020205020404" pitchFamily="49" charset="0"/>
                <a:cs typeface="Courier New" panose="02070309020205020404" pitchFamily="49" charset="0"/>
              </a:rPr>
              <a:t> voto==7:</a:t>
            </a:r>
          </a:p>
          <a:p>
            <a:pPr marL="0" indent="0">
              <a:lnSpc>
                <a:spcPct val="100000"/>
              </a:lnSpc>
              <a:spcBef>
                <a:spcPts val="0"/>
              </a:spcBef>
              <a:buNone/>
            </a:pPr>
            <a:r>
              <a:rPr lang="it-IT" sz="1800" dirty="0">
                <a:latin typeface="Courier New" panose="02070309020205020404" pitchFamily="49" charset="0"/>
                <a:cs typeface="Courier New" panose="02070309020205020404" pitchFamily="49" charset="0"/>
              </a:rPr>
              <a:t>            </a:t>
            </a:r>
            <a:r>
              <a:rPr lang="it-IT" sz="1800" dirty="0" err="1">
                <a:latin typeface="Courier New" panose="02070309020205020404" pitchFamily="49" charset="0"/>
                <a:cs typeface="Courier New" panose="02070309020205020404" pitchFamily="49" charset="0"/>
              </a:rPr>
              <a:t>print</a:t>
            </a:r>
            <a:r>
              <a:rPr lang="it-IT" sz="1800" dirty="0">
                <a:latin typeface="Courier New" panose="02070309020205020404" pitchFamily="49" charset="0"/>
                <a:cs typeface="Courier New" panose="02070309020205020404" pitchFamily="49" charset="0"/>
              </a:rPr>
              <a:t>('Discreto')</a:t>
            </a:r>
          </a:p>
          <a:p>
            <a:pPr marL="0" indent="0">
              <a:lnSpc>
                <a:spcPct val="100000"/>
              </a:lnSpc>
              <a:spcBef>
                <a:spcPts val="0"/>
              </a:spcBef>
              <a:buNone/>
            </a:pPr>
            <a:r>
              <a:rPr lang="it-IT" sz="1800" dirty="0">
                <a:latin typeface="Courier New" panose="02070309020205020404" pitchFamily="49" charset="0"/>
                <a:cs typeface="Courier New" panose="02070309020205020404" pitchFamily="49" charset="0"/>
              </a:rPr>
              <a:t>        else:</a:t>
            </a:r>
          </a:p>
          <a:p>
            <a:pPr marL="0" indent="0">
              <a:lnSpc>
                <a:spcPct val="100000"/>
              </a:lnSpc>
              <a:spcBef>
                <a:spcPts val="0"/>
              </a:spcBef>
              <a:buNone/>
            </a:pPr>
            <a:r>
              <a:rPr lang="it-IT" sz="1800" dirty="0">
                <a:latin typeface="Courier New" panose="02070309020205020404" pitchFamily="49" charset="0"/>
                <a:cs typeface="Courier New" panose="02070309020205020404" pitchFamily="49" charset="0"/>
              </a:rPr>
              <a:t>            </a:t>
            </a:r>
            <a:r>
              <a:rPr lang="it-IT" sz="1800" dirty="0" err="1">
                <a:latin typeface="Courier New" panose="02070309020205020404" pitchFamily="49" charset="0"/>
                <a:cs typeface="Courier New" panose="02070309020205020404" pitchFamily="49" charset="0"/>
              </a:rPr>
              <a:t>if</a:t>
            </a:r>
            <a:r>
              <a:rPr lang="it-IT" sz="1800" dirty="0">
                <a:latin typeface="Courier New" panose="02070309020205020404" pitchFamily="49" charset="0"/>
                <a:cs typeface="Courier New" panose="02070309020205020404" pitchFamily="49" charset="0"/>
              </a:rPr>
              <a:t> voto==8:</a:t>
            </a:r>
          </a:p>
          <a:p>
            <a:pPr marL="0" indent="0">
              <a:lnSpc>
                <a:spcPct val="100000"/>
              </a:lnSpc>
              <a:spcBef>
                <a:spcPts val="0"/>
              </a:spcBef>
              <a:buNone/>
            </a:pPr>
            <a:r>
              <a:rPr lang="it-IT" sz="1800" dirty="0">
                <a:latin typeface="Courier New" panose="02070309020205020404" pitchFamily="49" charset="0"/>
                <a:cs typeface="Courier New" panose="02070309020205020404" pitchFamily="49" charset="0"/>
              </a:rPr>
              <a:t>                </a:t>
            </a:r>
            <a:r>
              <a:rPr lang="it-IT" sz="1800" dirty="0" err="1">
                <a:latin typeface="Courier New" panose="02070309020205020404" pitchFamily="49" charset="0"/>
                <a:cs typeface="Courier New" panose="02070309020205020404" pitchFamily="49" charset="0"/>
              </a:rPr>
              <a:t>print</a:t>
            </a:r>
            <a:r>
              <a:rPr lang="it-IT" sz="1800" dirty="0">
                <a:latin typeface="Courier New" panose="02070309020205020404" pitchFamily="49" charset="0"/>
                <a:cs typeface="Courier New" panose="02070309020205020404" pitchFamily="49" charset="0"/>
              </a:rPr>
              <a:t>('Buono')</a:t>
            </a:r>
          </a:p>
          <a:p>
            <a:pPr marL="0" indent="0">
              <a:lnSpc>
                <a:spcPct val="100000"/>
              </a:lnSpc>
              <a:spcBef>
                <a:spcPts val="0"/>
              </a:spcBef>
              <a:buNone/>
            </a:pPr>
            <a:r>
              <a:rPr lang="it-IT" sz="1800" dirty="0">
                <a:latin typeface="Courier New" panose="02070309020205020404" pitchFamily="49" charset="0"/>
                <a:cs typeface="Courier New" panose="02070309020205020404" pitchFamily="49" charset="0"/>
              </a:rPr>
              <a:t>            else:</a:t>
            </a:r>
          </a:p>
          <a:p>
            <a:pPr marL="0" indent="0">
              <a:lnSpc>
                <a:spcPct val="100000"/>
              </a:lnSpc>
              <a:spcBef>
                <a:spcPts val="0"/>
              </a:spcBef>
              <a:buNone/>
            </a:pPr>
            <a:r>
              <a:rPr lang="it-IT" sz="1800" dirty="0">
                <a:latin typeface="Courier New" panose="02070309020205020404" pitchFamily="49" charset="0"/>
                <a:cs typeface="Courier New" panose="02070309020205020404" pitchFamily="49" charset="0"/>
              </a:rPr>
              <a:t>                </a:t>
            </a:r>
            <a:r>
              <a:rPr lang="it-IT" sz="1800" dirty="0" err="1">
                <a:latin typeface="Courier New" panose="02070309020205020404" pitchFamily="49" charset="0"/>
                <a:cs typeface="Courier New" panose="02070309020205020404" pitchFamily="49" charset="0"/>
              </a:rPr>
              <a:t>if</a:t>
            </a:r>
            <a:r>
              <a:rPr lang="it-IT" sz="1800" dirty="0">
                <a:latin typeface="Courier New" panose="02070309020205020404" pitchFamily="49" charset="0"/>
                <a:cs typeface="Courier New" panose="02070309020205020404" pitchFamily="49" charset="0"/>
              </a:rPr>
              <a:t> voto==9:</a:t>
            </a:r>
          </a:p>
          <a:p>
            <a:pPr marL="0" indent="0">
              <a:lnSpc>
                <a:spcPct val="100000"/>
              </a:lnSpc>
              <a:spcBef>
                <a:spcPts val="0"/>
              </a:spcBef>
              <a:buNone/>
            </a:pPr>
            <a:r>
              <a:rPr lang="it-IT" sz="1800" dirty="0">
                <a:latin typeface="Courier New" panose="02070309020205020404" pitchFamily="49" charset="0"/>
                <a:cs typeface="Courier New" panose="02070309020205020404" pitchFamily="49" charset="0"/>
              </a:rPr>
              <a:t>                    </a:t>
            </a:r>
            <a:r>
              <a:rPr lang="it-IT" sz="1800" dirty="0" err="1">
                <a:latin typeface="Courier New" panose="02070309020205020404" pitchFamily="49" charset="0"/>
                <a:cs typeface="Courier New" panose="02070309020205020404" pitchFamily="49" charset="0"/>
              </a:rPr>
              <a:t>print</a:t>
            </a:r>
            <a:r>
              <a:rPr lang="it-IT" sz="1800" dirty="0">
                <a:latin typeface="Courier New" panose="02070309020205020404" pitchFamily="49" charset="0"/>
                <a:cs typeface="Courier New" panose="02070309020205020404" pitchFamily="49" charset="0"/>
              </a:rPr>
              <a:t>('Distinto')</a:t>
            </a:r>
          </a:p>
          <a:p>
            <a:pPr marL="0" indent="0">
              <a:lnSpc>
                <a:spcPct val="100000"/>
              </a:lnSpc>
              <a:spcBef>
                <a:spcPts val="0"/>
              </a:spcBef>
              <a:buNone/>
            </a:pPr>
            <a:r>
              <a:rPr lang="it-IT" sz="1800" dirty="0">
                <a:latin typeface="Courier New" panose="02070309020205020404" pitchFamily="49" charset="0"/>
                <a:cs typeface="Courier New" panose="02070309020205020404" pitchFamily="49" charset="0"/>
              </a:rPr>
              <a:t>                else:</a:t>
            </a:r>
          </a:p>
          <a:p>
            <a:pPr marL="0" indent="0">
              <a:lnSpc>
                <a:spcPct val="100000"/>
              </a:lnSpc>
              <a:spcBef>
                <a:spcPts val="0"/>
              </a:spcBef>
              <a:buNone/>
            </a:pPr>
            <a:r>
              <a:rPr lang="it-IT" sz="1800" dirty="0">
                <a:latin typeface="Courier New" panose="02070309020205020404" pitchFamily="49" charset="0"/>
                <a:cs typeface="Courier New" panose="02070309020205020404" pitchFamily="49" charset="0"/>
              </a:rPr>
              <a:t>                    </a:t>
            </a:r>
            <a:r>
              <a:rPr lang="it-IT" sz="1800" dirty="0" err="1">
                <a:latin typeface="Courier New" panose="02070309020205020404" pitchFamily="49" charset="0"/>
                <a:cs typeface="Courier New" panose="02070309020205020404" pitchFamily="49" charset="0"/>
              </a:rPr>
              <a:t>print</a:t>
            </a:r>
            <a:r>
              <a:rPr lang="it-IT" sz="1800" dirty="0">
                <a:latin typeface="Courier New" panose="02070309020205020404" pitchFamily="49" charset="0"/>
                <a:cs typeface="Courier New" panose="02070309020205020404" pitchFamily="49" charset="0"/>
              </a:rPr>
              <a:t>('Ottimo')</a:t>
            </a:r>
          </a:p>
        </p:txBody>
      </p:sp>
      <p:sp>
        <p:nvSpPr>
          <p:cNvPr id="5" name="Elaborazione 4">
            <a:extLst>
              <a:ext uri="{FF2B5EF4-FFF2-40B4-BE49-F238E27FC236}">
                <a16:creationId xmlns:a16="http://schemas.microsoft.com/office/drawing/2014/main" id="{0B2F495C-7A6A-44BF-B651-70B18ECC1A00}"/>
              </a:ext>
            </a:extLst>
          </p:cNvPr>
          <p:cNvSpPr/>
          <p:nvPr/>
        </p:nvSpPr>
        <p:spPr>
          <a:xfrm>
            <a:off x="8135815" y="3024554"/>
            <a:ext cx="2949527" cy="143021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Una lunga catena di </a:t>
            </a:r>
            <a:r>
              <a:rPr lang="it-IT" dirty="0" err="1"/>
              <a:t>if</a:t>
            </a:r>
            <a:r>
              <a:rPr lang="it-IT" dirty="0"/>
              <a:t>-else</a:t>
            </a:r>
          </a:p>
        </p:txBody>
      </p:sp>
    </p:spTree>
    <p:extLst>
      <p:ext uri="{BB962C8B-B14F-4D97-AF65-F5344CB8AC3E}">
        <p14:creationId xmlns:p14="http://schemas.microsoft.com/office/powerpoint/2010/main" val="600274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0630157-9C01-42D6-8FD7-6C835F6B0A4E}"/>
              </a:ext>
            </a:extLst>
          </p:cNvPr>
          <p:cNvSpPr>
            <a:spLocks noGrp="1"/>
          </p:cNvSpPr>
          <p:nvPr>
            <p:ph type="title"/>
          </p:nvPr>
        </p:nvSpPr>
        <p:spPr/>
        <p:txBody>
          <a:bodyPr/>
          <a:lstStyle/>
          <a:p>
            <a:r>
              <a:rPr lang="it-IT" dirty="0" err="1"/>
              <a:t>If</a:t>
            </a:r>
            <a:r>
              <a:rPr lang="it-IT" dirty="0"/>
              <a:t> a più vie</a:t>
            </a:r>
          </a:p>
        </p:txBody>
      </p:sp>
      <p:sp>
        <p:nvSpPr>
          <p:cNvPr id="4" name="Segnaposto contenuto 3">
            <a:extLst>
              <a:ext uri="{FF2B5EF4-FFF2-40B4-BE49-F238E27FC236}">
                <a16:creationId xmlns:a16="http://schemas.microsoft.com/office/drawing/2014/main" id="{655BDA9F-CC97-409D-9AD5-9159805B22A7}"/>
              </a:ext>
            </a:extLst>
          </p:cNvPr>
          <p:cNvSpPr txBox="1">
            <a:spLocks noGrp="1"/>
          </p:cNvSpPr>
          <p:nvPr>
            <p:ph idx="1"/>
          </p:nvPr>
        </p:nvSpPr>
        <p:spPr>
          <a:xfrm>
            <a:off x="838200" y="1403594"/>
            <a:ext cx="8723142" cy="3693319"/>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marL="0" indent="0">
              <a:lnSpc>
                <a:spcPct val="100000"/>
              </a:lnSpc>
              <a:spcBef>
                <a:spcPts val="0"/>
              </a:spcBef>
              <a:buNone/>
            </a:pPr>
            <a:r>
              <a:rPr lang="it-IT" sz="1800" dirty="0">
                <a:latin typeface="Courier New" panose="02070309020205020404" pitchFamily="49" charset="0"/>
                <a:cs typeface="Courier New" panose="02070309020205020404" pitchFamily="49" charset="0"/>
              </a:rPr>
              <a:t>voto=</a:t>
            </a:r>
            <a:r>
              <a:rPr lang="it-IT" sz="1800" dirty="0" err="1">
                <a:latin typeface="Courier New" panose="02070309020205020404" pitchFamily="49" charset="0"/>
                <a:cs typeface="Courier New" panose="02070309020205020404" pitchFamily="49" charset="0"/>
              </a:rPr>
              <a:t>int</a:t>
            </a:r>
            <a:r>
              <a:rPr lang="it-IT" sz="1800" dirty="0">
                <a:latin typeface="Courier New" panose="02070309020205020404" pitchFamily="49" charset="0"/>
                <a:cs typeface="Courier New" panose="02070309020205020404" pitchFamily="49" charset="0"/>
              </a:rPr>
              <a:t>(input('Inserisci il voto (un numero tra 0 e 10)'))</a:t>
            </a:r>
          </a:p>
          <a:p>
            <a:pPr marL="0" indent="0">
              <a:lnSpc>
                <a:spcPct val="100000"/>
              </a:lnSpc>
              <a:spcBef>
                <a:spcPts val="0"/>
              </a:spcBef>
              <a:buNone/>
            </a:pPr>
            <a:r>
              <a:rPr lang="it-IT" sz="1800" dirty="0" err="1">
                <a:latin typeface="Courier New" panose="02070309020205020404" pitchFamily="49" charset="0"/>
                <a:cs typeface="Courier New" panose="02070309020205020404" pitchFamily="49" charset="0"/>
              </a:rPr>
              <a:t>if</a:t>
            </a:r>
            <a:r>
              <a:rPr lang="it-IT" sz="1800" dirty="0">
                <a:latin typeface="Courier New" panose="02070309020205020404" pitchFamily="49" charset="0"/>
                <a:cs typeface="Courier New" panose="02070309020205020404" pitchFamily="49" charset="0"/>
              </a:rPr>
              <a:t> voto&lt;=5:</a:t>
            </a:r>
          </a:p>
          <a:p>
            <a:pPr marL="0" indent="0">
              <a:lnSpc>
                <a:spcPct val="100000"/>
              </a:lnSpc>
              <a:spcBef>
                <a:spcPts val="0"/>
              </a:spcBef>
              <a:buNone/>
            </a:pPr>
            <a:r>
              <a:rPr lang="it-IT" sz="1800" dirty="0">
                <a:latin typeface="Courier New" panose="02070309020205020404" pitchFamily="49" charset="0"/>
                <a:cs typeface="Courier New" panose="02070309020205020404" pitchFamily="49" charset="0"/>
              </a:rPr>
              <a:t>    </a:t>
            </a:r>
            <a:r>
              <a:rPr lang="it-IT" sz="1800" dirty="0" err="1">
                <a:latin typeface="Courier New" panose="02070309020205020404" pitchFamily="49" charset="0"/>
                <a:cs typeface="Courier New" panose="02070309020205020404" pitchFamily="49" charset="0"/>
              </a:rPr>
              <a:t>print</a:t>
            </a:r>
            <a:r>
              <a:rPr lang="it-IT" sz="1800" dirty="0">
                <a:latin typeface="Courier New" panose="02070309020205020404" pitchFamily="49" charset="0"/>
                <a:cs typeface="Courier New" panose="02070309020205020404" pitchFamily="49" charset="0"/>
              </a:rPr>
              <a:t>('Insufficiente')</a:t>
            </a:r>
          </a:p>
          <a:p>
            <a:pPr marL="0" indent="0">
              <a:lnSpc>
                <a:spcPct val="100000"/>
              </a:lnSpc>
              <a:spcBef>
                <a:spcPts val="0"/>
              </a:spcBef>
              <a:buNone/>
            </a:pPr>
            <a:r>
              <a:rPr lang="it-IT" sz="1800" dirty="0" err="1">
                <a:latin typeface="Courier New" panose="02070309020205020404" pitchFamily="49" charset="0"/>
                <a:cs typeface="Courier New" panose="02070309020205020404" pitchFamily="49" charset="0"/>
              </a:rPr>
              <a:t>elif</a:t>
            </a:r>
            <a:r>
              <a:rPr lang="it-IT" sz="1800" dirty="0">
                <a:latin typeface="Courier New" panose="02070309020205020404" pitchFamily="49" charset="0"/>
                <a:cs typeface="Courier New" panose="02070309020205020404" pitchFamily="49" charset="0"/>
              </a:rPr>
              <a:t> voto==6:</a:t>
            </a:r>
          </a:p>
          <a:p>
            <a:pPr marL="0" indent="0">
              <a:lnSpc>
                <a:spcPct val="100000"/>
              </a:lnSpc>
              <a:spcBef>
                <a:spcPts val="0"/>
              </a:spcBef>
              <a:buNone/>
            </a:pPr>
            <a:r>
              <a:rPr lang="it-IT" sz="1800" dirty="0">
                <a:latin typeface="Courier New" panose="02070309020205020404" pitchFamily="49" charset="0"/>
                <a:cs typeface="Courier New" panose="02070309020205020404" pitchFamily="49" charset="0"/>
              </a:rPr>
              <a:t>    </a:t>
            </a:r>
            <a:r>
              <a:rPr lang="it-IT" sz="1800" dirty="0" err="1">
                <a:latin typeface="Courier New" panose="02070309020205020404" pitchFamily="49" charset="0"/>
                <a:cs typeface="Courier New" panose="02070309020205020404" pitchFamily="49" charset="0"/>
              </a:rPr>
              <a:t>print</a:t>
            </a:r>
            <a:r>
              <a:rPr lang="it-IT" sz="1800" dirty="0">
                <a:latin typeface="Courier New" panose="02070309020205020404" pitchFamily="49" charset="0"/>
                <a:cs typeface="Courier New" panose="02070309020205020404" pitchFamily="49" charset="0"/>
              </a:rPr>
              <a:t>('Sufficiente')</a:t>
            </a:r>
          </a:p>
          <a:p>
            <a:pPr marL="0" indent="0">
              <a:lnSpc>
                <a:spcPct val="100000"/>
              </a:lnSpc>
              <a:spcBef>
                <a:spcPts val="0"/>
              </a:spcBef>
              <a:buNone/>
            </a:pPr>
            <a:r>
              <a:rPr lang="it-IT" sz="1800" dirty="0" err="1">
                <a:latin typeface="Courier New" panose="02070309020205020404" pitchFamily="49" charset="0"/>
                <a:cs typeface="Courier New" panose="02070309020205020404" pitchFamily="49" charset="0"/>
              </a:rPr>
              <a:t>elif</a:t>
            </a:r>
            <a:r>
              <a:rPr lang="it-IT" sz="1800" dirty="0">
                <a:latin typeface="Courier New" panose="02070309020205020404" pitchFamily="49" charset="0"/>
                <a:cs typeface="Courier New" panose="02070309020205020404" pitchFamily="49" charset="0"/>
              </a:rPr>
              <a:t> voto==7:</a:t>
            </a:r>
          </a:p>
          <a:p>
            <a:pPr marL="0" indent="0">
              <a:lnSpc>
                <a:spcPct val="100000"/>
              </a:lnSpc>
              <a:spcBef>
                <a:spcPts val="0"/>
              </a:spcBef>
              <a:buNone/>
            </a:pPr>
            <a:r>
              <a:rPr lang="it-IT" sz="1800" dirty="0">
                <a:latin typeface="Courier New" panose="02070309020205020404" pitchFamily="49" charset="0"/>
                <a:cs typeface="Courier New" panose="02070309020205020404" pitchFamily="49" charset="0"/>
              </a:rPr>
              <a:t>    </a:t>
            </a:r>
            <a:r>
              <a:rPr lang="it-IT" sz="1800" dirty="0" err="1">
                <a:latin typeface="Courier New" panose="02070309020205020404" pitchFamily="49" charset="0"/>
                <a:cs typeface="Courier New" panose="02070309020205020404" pitchFamily="49" charset="0"/>
              </a:rPr>
              <a:t>print</a:t>
            </a:r>
            <a:r>
              <a:rPr lang="it-IT" sz="1800" dirty="0">
                <a:latin typeface="Courier New" panose="02070309020205020404" pitchFamily="49" charset="0"/>
                <a:cs typeface="Courier New" panose="02070309020205020404" pitchFamily="49" charset="0"/>
              </a:rPr>
              <a:t>('Discreto')</a:t>
            </a:r>
          </a:p>
          <a:p>
            <a:pPr marL="0" indent="0">
              <a:lnSpc>
                <a:spcPct val="100000"/>
              </a:lnSpc>
              <a:spcBef>
                <a:spcPts val="0"/>
              </a:spcBef>
              <a:buNone/>
            </a:pPr>
            <a:r>
              <a:rPr lang="it-IT" sz="1800" dirty="0" err="1">
                <a:latin typeface="Courier New" panose="02070309020205020404" pitchFamily="49" charset="0"/>
                <a:cs typeface="Courier New" panose="02070309020205020404" pitchFamily="49" charset="0"/>
              </a:rPr>
              <a:t>elif</a:t>
            </a:r>
            <a:r>
              <a:rPr lang="it-IT" sz="1800" dirty="0">
                <a:latin typeface="Courier New" panose="02070309020205020404" pitchFamily="49" charset="0"/>
                <a:cs typeface="Courier New" panose="02070309020205020404" pitchFamily="49" charset="0"/>
              </a:rPr>
              <a:t> voto==8:</a:t>
            </a:r>
          </a:p>
          <a:p>
            <a:pPr marL="0" indent="0">
              <a:lnSpc>
                <a:spcPct val="100000"/>
              </a:lnSpc>
              <a:spcBef>
                <a:spcPts val="0"/>
              </a:spcBef>
              <a:buNone/>
            </a:pPr>
            <a:r>
              <a:rPr lang="it-IT" sz="1800" dirty="0">
                <a:latin typeface="Courier New" panose="02070309020205020404" pitchFamily="49" charset="0"/>
                <a:cs typeface="Courier New" panose="02070309020205020404" pitchFamily="49" charset="0"/>
              </a:rPr>
              <a:t>    </a:t>
            </a:r>
            <a:r>
              <a:rPr lang="it-IT" sz="1800" dirty="0" err="1">
                <a:latin typeface="Courier New" panose="02070309020205020404" pitchFamily="49" charset="0"/>
                <a:cs typeface="Courier New" panose="02070309020205020404" pitchFamily="49" charset="0"/>
              </a:rPr>
              <a:t>print</a:t>
            </a:r>
            <a:r>
              <a:rPr lang="it-IT" sz="1800" dirty="0">
                <a:latin typeface="Courier New" panose="02070309020205020404" pitchFamily="49" charset="0"/>
                <a:cs typeface="Courier New" panose="02070309020205020404" pitchFamily="49" charset="0"/>
              </a:rPr>
              <a:t>('Buono')</a:t>
            </a:r>
          </a:p>
          <a:p>
            <a:pPr marL="0" indent="0">
              <a:lnSpc>
                <a:spcPct val="100000"/>
              </a:lnSpc>
              <a:spcBef>
                <a:spcPts val="0"/>
              </a:spcBef>
              <a:buNone/>
            </a:pPr>
            <a:r>
              <a:rPr lang="it-IT" sz="1800" dirty="0" err="1">
                <a:latin typeface="Courier New" panose="02070309020205020404" pitchFamily="49" charset="0"/>
                <a:cs typeface="Courier New" panose="02070309020205020404" pitchFamily="49" charset="0"/>
              </a:rPr>
              <a:t>elif</a:t>
            </a:r>
            <a:r>
              <a:rPr lang="it-IT" sz="1800" dirty="0">
                <a:latin typeface="Courier New" panose="02070309020205020404" pitchFamily="49" charset="0"/>
                <a:cs typeface="Courier New" panose="02070309020205020404" pitchFamily="49" charset="0"/>
              </a:rPr>
              <a:t> voto==9:</a:t>
            </a:r>
          </a:p>
          <a:p>
            <a:pPr marL="0" indent="0">
              <a:lnSpc>
                <a:spcPct val="100000"/>
              </a:lnSpc>
              <a:spcBef>
                <a:spcPts val="0"/>
              </a:spcBef>
              <a:buNone/>
            </a:pPr>
            <a:r>
              <a:rPr lang="it-IT" sz="1800" dirty="0">
                <a:latin typeface="Courier New" panose="02070309020205020404" pitchFamily="49" charset="0"/>
                <a:cs typeface="Courier New" panose="02070309020205020404" pitchFamily="49" charset="0"/>
              </a:rPr>
              <a:t>    </a:t>
            </a:r>
            <a:r>
              <a:rPr lang="it-IT" sz="1800" dirty="0" err="1">
                <a:latin typeface="Courier New" panose="02070309020205020404" pitchFamily="49" charset="0"/>
                <a:cs typeface="Courier New" panose="02070309020205020404" pitchFamily="49" charset="0"/>
              </a:rPr>
              <a:t>print</a:t>
            </a:r>
            <a:r>
              <a:rPr lang="it-IT" sz="1800" dirty="0">
                <a:latin typeface="Courier New" panose="02070309020205020404" pitchFamily="49" charset="0"/>
                <a:cs typeface="Courier New" panose="02070309020205020404" pitchFamily="49" charset="0"/>
              </a:rPr>
              <a:t>('Distinto')</a:t>
            </a:r>
          </a:p>
          <a:p>
            <a:pPr marL="0" indent="0">
              <a:lnSpc>
                <a:spcPct val="100000"/>
              </a:lnSpc>
              <a:spcBef>
                <a:spcPts val="0"/>
              </a:spcBef>
              <a:buNone/>
            </a:pPr>
            <a:r>
              <a:rPr lang="it-IT" sz="1800" dirty="0">
                <a:latin typeface="Courier New" panose="02070309020205020404" pitchFamily="49" charset="0"/>
                <a:cs typeface="Courier New" panose="02070309020205020404" pitchFamily="49" charset="0"/>
              </a:rPr>
              <a:t>else:</a:t>
            </a:r>
          </a:p>
          <a:p>
            <a:pPr marL="0" indent="0">
              <a:lnSpc>
                <a:spcPct val="100000"/>
              </a:lnSpc>
              <a:spcBef>
                <a:spcPts val="0"/>
              </a:spcBef>
              <a:buNone/>
            </a:pPr>
            <a:r>
              <a:rPr lang="it-IT" sz="1800" dirty="0">
                <a:latin typeface="Courier New" panose="02070309020205020404" pitchFamily="49" charset="0"/>
                <a:cs typeface="Courier New" panose="02070309020205020404" pitchFamily="49" charset="0"/>
              </a:rPr>
              <a:t>    </a:t>
            </a:r>
            <a:r>
              <a:rPr lang="it-IT" sz="1800" dirty="0" err="1">
                <a:latin typeface="Courier New" panose="02070309020205020404" pitchFamily="49" charset="0"/>
                <a:cs typeface="Courier New" panose="02070309020205020404" pitchFamily="49" charset="0"/>
              </a:rPr>
              <a:t>print</a:t>
            </a:r>
            <a:r>
              <a:rPr lang="it-IT" sz="1800" dirty="0">
                <a:latin typeface="Courier New" panose="02070309020205020404" pitchFamily="49" charset="0"/>
                <a:cs typeface="Courier New" panose="02070309020205020404" pitchFamily="49" charset="0"/>
              </a:rPr>
              <a:t>('Ottimo')</a:t>
            </a:r>
          </a:p>
        </p:txBody>
      </p:sp>
      <p:sp>
        <p:nvSpPr>
          <p:cNvPr id="5" name="Elaborazione 4">
            <a:extLst>
              <a:ext uri="{FF2B5EF4-FFF2-40B4-BE49-F238E27FC236}">
                <a16:creationId xmlns:a16="http://schemas.microsoft.com/office/drawing/2014/main" id="{0B2F495C-7A6A-44BF-B651-70B18ECC1A00}"/>
              </a:ext>
            </a:extLst>
          </p:cNvPr>
          <p:cNvSpPr/>
          <p:nvPr/>
        </p:nvSpPr>
        <p:spPr>
          <a:xfrm>
            <a:off x="8135815" y="3024554"/>
            <a:ext cx="2949527" cy="143021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Si può riscrivere in maniera più compatta utilizzando un </a:t>
            </a:r>
            <a:r>
              <a:rPr lang="it-IT" dirty="0" err="1"/>
              <a:t>if</a:t>
            </a:r>
            <a:r>
              <a:rPr lang="it-IT" dirty="0"/>
              <a:t> a più vie</a:t>
            </a:r>
          </a:p>
        </p:txBody>
      </p:sp>
    </p:spTree>
    <p:extLst>
      <p:ext uri="{BB962C8B-B14F-4D97-AF65-F5344CB8AC3E}">
        <p14:creationId xmlns:p14="http://schemas.microsoft.com/office/powerpoint/2010/main" val="3725403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0630157-9C01-42D6-8FD7-6C835F6B0A4E}"/>
              </a:ext>
            </a:extLst>
          </p:cNvPr>
          <p:cNvSpPr>
            <a:spLocks noGrp="1"/>
          </p:cNvSpPr>
          <p:nvPr>
            <p:ph type="title"/>
          </p:nvPr>
        </p:nvSpPr>
        <p:spPr/>
        <p:txBody>
          <a:bodyPr/>
          <a:lstStyle/>
          <a:p>
            <a:r>
              <a:rPr lang="it-IT" dirty="0" err="1"/>
              <a:t>If</a:t>
            </a:r>
            <a:r>
              <a:rPr lang="it-IT" dirty="0"/>
              <a:t> a più vie</a:t>
            </a:r>
          </a:p>
        </p:txBody>
      </p:sp>
      <p:sp>
        <p:nvSpPr>
          <p:cNvPr id="4" name="Segnaposto contenuto 3">
            <a:extLst>
              <a:ext uri="{FF2B5EF4-FFF2-40B4-BE49-F238E27FC236}">
                <a16:creationId xmlns:a16="http://schemas.microsoft.com/office/drawing/2014/main" id="{655BDA9F-CC97-409D-9AD5-9159805B22A7}"/>
              </a:ext>
            </a:extLst>
          </p:cNvPr>
          <p:cNvSpPr txBox="1">
            <a:spLocks noGrp="1"/>
          </p:cNvSpPr>
          <p:nvPr>
            <p:ph idx="1"/>
          </p:nvPr>
        </p:nvSpPr>
        <p:spPr>
          <a:xfrm>
            <a:off x="838200" y="1403594"/>
            <a:ext cx="8723142" cy="3693319"/>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marL="0" indent="0">
              <a:lnSpc>
                <a:spcPct val="100000"/>
              </a:lnSpc>
              <a:spcBef>
                <a:spcPts val="0"/>
              </a:spcBef>
              <a:buNone/>
            </a:pPr>
            <a:r>
              <a:rPr lang="it-IT" sz="1800" dirty="0">
                <a:latin typeface="Courier New" panose="02070309020205020404" pitchFamily="49" charset="0"/>
                <a:cs typeface="Courier New" panose="02070309020205020404" pitchFamily="49" charset="0"/>
              </a:rPr>
              <a:t>voto=</a:t>
            </a:r>
            <a:r>
              <a:rPr lang="it-IT" sz="1800" dirty="0" err="1">
                <a:latin typeface="Courier New" panose="02070309020205020404" pitchFamily="49" charset="0"/>
                <a:cs typeface="Courier New" panose="02070309020205020404" pitchFamily="49" charset="0"/>
              </a:rPr>
              <a:t>int</a:t>
            </a:r>
            <a:r>
              <a:rPr lang="it-IT" sz="1800" dirty="0">
                <a:latin typeface="Courier New" panose="02070309020205020404" pitchFamily="49" charset="0"/>
                <a:cs typeface="Courier New" panose="02070309020205020404" pitchFamily="49" charset="0"/>
              </a:rPr>
              <a:t>(input('Inserisci il voto (un numero tra 0 e 10)'))</a:t>
            </a:r>
          </a:p>
          <a:p>
            <a:pPr marL="0" indent="0">
              <a:lnSpc>
                <a:spcPct val="100000"/>
              </a:lnSpc>
              <a:spcBef>
                <a:spcPts val="0"/>
              </a:spcBef>
              <a:buNone/>
            </a:pPr>
            <a:r>
              <a:rPr lang="it-IT" sz="1800" dirty="0" err="1">
                <a:latin typeface="Courier New" panose="02070309020205020404" pitchFamily="49" charset="0"/>
                <a:cs typeface="Courier New" panose="02070309020205020404" pitchFamily="49" charset="0"/>
              </a:rPr>
              <a:t>if</a:t>
            </a:r>
            <a:r>
              <a:rPr lang="it-IT" sz="1800" dirty="0">
                <a:latin typeface="Courier New" panose="02070309020205020404" pitchFamily="49" charset="0"/>
                <a:cs typeface="Courier New" panose="02070309020205020404" pitchFamily="49" charset="0"/>
              </a:rPr>
              <a:t> voto&lt;=5:</a:t>
            </a:r>
          </a:p>
          <a:p>
            <a:pPr marL="0" indent="0">
              <a:lnSpc>
                <a:spcPct val="100000"/>
              </a:lnSpc>
              <a:spcBef>
                <a:spcPts val="0"/>
              </a:spcBef>
              <a:buNone/>
            </a:pPr>
            <a:r>
              <a:rPr lang="it-IT" sz="1800" dirty="0">
                <a:latin typeface="Courier New" panose="02070309020205020404" pitchFamily="49" charset="0"/>
                <a:cs typeface="Courier New" panose="02070309020205020404" pitchFamily="49" charset="0"/>
              </a:rPr>
              <a:t>    </a:t>
            </a:r>
            <a:r>
              <a:rPr lang="it-IT" sz="1800" dirty="0" err="1">
                <a:latin typeface="Courier New" panose="02070309020205020404" pitchFamily="49" charset="0"/>
                <a:cs typeface="Courier New" panose="02070309020205020404" pitchFamily="49" charset="0"/>
              </a:rPr>
              <a:t>print</a:t>
            </a:r>
            <a:r>
              <a:rPr lang="it-IT" sz="1800" dirty="0">
                <a:latin typeface="Courier New" panose="02070309020205020404" pitchFamily="49" charset="0"/>
                <a:cs typeface="Courier New" panose="02070309020205020404" pitchFamily="49" charset="0"/>
              </a:rPr>
              <a:t>('Insufficiente')</a:t>
            </a:r>
          </a:p>
          <a:p>
            <a:pPr marL="0" indent="0">
              <a:lnSpc>
                <a:spcPct val="100000"/>
              </a:lnSpc>
              <a:spcBef>
                <a:spcPts val="0"/>
              </a:spcBef>
              <a:buNone/>
            </a:pPr>
            <a:r>
              <a:rPr lang="it-IT" sz="1800" dirty="0" err="1">
                <a:latin typeface="Courier New" panose="02070309020205020404" pitchFamily="49" charset="0"/>
                <a:cs typeface="Courier New" panose="02070309020205020404" pitchFamily="49" charset="0"/>
              </a:rPr>
              <a:t>elif</a:t>
            </a:r>
            <a:r>
              <a:rPr lang="it-IT" sz="1800" dirty="0">
                <a:latin typeface="Courier New" panose="02070309020205020404" pitchFamily="49" charset="0"/>
                <a:cs typeface="Courier New" panose="02070309020205020404" pitchFamily="49" charset="0"/>
              </a:rPr>
              <a:t> voto==6:</a:t>
            </a:r>
          </a:p>
          <a:p>
            <a:pPr marL="0" indent="0">
              <a:lnSpc>
                <a:spcPct val="100000"/>
              </a:lnSpc>
              <a:spcBef>
                <a:spcPts val="0"/>
              </a:spcBef>
              <a:buNone/>
            </a:pPr>
            <a:r>
              <a:rPr lang="it-IT" sz="1800" dirty="0">
                <a:latin typeface="Courier New" panose="02070309020205020404" pitchFamily="49" charset="0"/>
                <a:cs typeface="Courier New" panose="02070309020205020404" pitchFamily="49" charset="0"/>
              </a:rPr>
              <a:t>    </a:t>
            </a:r>
            <a:r>
              <a:rPr lang="it-IT" sz="1800" dirty="0" err="1">
                <a:latin typeface="Courier New" panose="02070309020205020404" pitchFamily="49" charset="0"/>
                <a:cs typeface="Courier New" panose="02070309020205020404" pitchFamily="49" charset="0"/>
              </a:rPr>
              <a:t>print</a:t>
            </a:r>
            <a:r>
              <a:rPr lang="it-IT" sz="1800" dirty="0">
                <a:latin typeface="Courier New" panose="02070309020205020404" pitchFamily="49" charset="0"/>
                <a:cs typeface="Courier New" panose="02070309020205020404" pitchFamily="49" charset="0"/>
              </a:rPr>
              <a:t>('Sufficiente')</a:t>
            </a:r>
          </a:p>
          <a:p>
            <a:pPr marL="0" indent="0">
              <a:lnSpc>
                <a:spcPct val="100000"/>
              </a:lnSpc>
              <a:spcBef>
                <a:spcPts val="0"/>
              </a:spcBef>
              <a:buNone/>
            </a:pPr>
            <a:r>
              <a:rPr lang="it-IT" sz="1800" dirty="0" err="1">
                <a:latin typeface="Courier New" panose="02070309020205020404" pitchFamily="49" charset="0"/>
                <a:cs typeface="Courier New" panose="02070309020205020404" pitchFamily="49" charset="0"/>
              </a:rPr>
              <a:t>elif</a:t>
            </a:r>
            <a:r>
              <a:rPr lang="it-IT" sz="1800" dirty="0">
                <a:latin typeface="Courier New" panose="02070309020205020404" pitchFamily="49" charset="0"/>
                <a:cs typeface="Courier New" panose="02070309020205020404" pitchFamily="49" charset="0"/>
              </a:rPr>
              <a:t> voto==7:</a:t>
            </a:r>
          </a:p>
          <a:p>
            <a:pPr marL="0" indent="0">
              <a:lnSpc>
                <a:spcPct val="100000"/>
              </a:lnSpc>
              <a:spcBef>
                <a:spcPts val="0"/>
              </a:spcBef>
              <a:buNone/>
            </a:pPr>
            <a:r>
              <a:rPr lang="it-IT" sz="1800" dirty="0">
                <a:latin typeface="Courier New" panose="02070309020205020404" pitchFamily="49" charset="0"/>
                <a:cs typeface="Courier New" panose="02070309020205020404" pitchFamily="49" charset="0"/>
              </a:rPr>
              <a:t>    </a:t>
            </a:r>
            <a:r>
              <a:rPr lang="it-IT" sz="1800" dirty="0" err="1">
                <a:latin typeface="Courier New" panose="02070309020205020404" pitchFamily="49" charset="0"/>
                <a:cs typeface="Courier New" panose="02070309020205020404" pitchFamily="49" charset="0"/>
              </a:rPr>
              <a:t>print</a:t>
            </a:r>
            <a:r>
              <a:rPr lang="it-IT" sz="1800" dirty="0">
                <a:latin typeface="Courier New" panose="02070309020205020404" pitchFamily="49" charset="0"/>
                <a:cs typeface="Courier New" panose="02070309020205020404" pitchFamily="49" charset="0"/>
              </a:rPr>
              <a:t>('Discreto')</a:t>
            </a:r>
          </a:p>
          <a:p>
            <a:pPr marL="0" indent="0">
              <a:lnSpc>
                <a:spcPct val="100000"/>
              </a:lnSpc>
              <a:spcBef>
                <a:spcPts val="0"/>
              </a:spcBef>
              <a:buNone/>
            </a:pPr>
            <a:r>
              <a:rPr lang="it-IT" sz="1800" dirty="0" err="1">
                <a:latin typeface="Courier New" panose="02070309020205020404" pitchFamily="49" charset="0"/>
                <a:cs typeface="Courier New" panose="02070309020205020404" pitchFamily="49" charset="0"/>
              </a:rPr>
              <a:t>elif</a:t>
            </a:r>
            <a:r>
              <a:rPr lang="it-IT" sz="1800" dirty="0">
                <a:latin typeface="Courier New" panose="02070309020205020404" pitchFamily="49" charset="0"/>
                <a:cs typeface="Courier New" panose="02070309020205020404" pitchFamily="49" charset="0"/>
              </a:rPr>
              <a:t> voto==8:</a:t>
            </a:r>
          </a:p>
          <a:p>
            <a:pPr marL="0" indent="0">
              <a:lnSpc>
                <a:spcPct val="100000"/>
              </a:lnSpc>
              <a:spcBef>
                <a:spcPts val="0"/>
              </a:spcBef>
              <a:buNone/>
            </a:pPr>
            <a:r>
              <a:rPr lang="it-IT" sz="1800" dirty="0">
                <a:latin typeface="Courier New" panose="02070309020205020404" pitchFamily="49" charset="0"/>
                <a:cs typeface="Courier New" panose="02070309020205020404" pitchFamily="49" charset="0"/>
              </a:rPr>
              <a:t>    </a:t>
            </a:r>
            <a:r>
              <a:rPr lang="it-IT" sz="1800" dirty="0" err="1">
                <a:latin typeface="Courier New" panose="02070309020205020404" pitchFamily="49" charset="0"/>
                <a:cs typeface="Courier New" panose="02070309020205020404" pitchFamily="49" charset="0"/>
              </a:rPr>
              <a:t>print</a:t>
            </a:r>
            <a:r>
              <a:rPr lang="it-IT" sz="1800" dirty="0">
                <a:latin typeface="Courier New" panose="02070309020205020404" pitchFamily="49" charset="0"/>
                <a:cs typeface="Courier New" panose="02070309020205020404" pitchFamily="49" charset="0"/>
              </a:rPr>
              <a:t>('Buono')</a:t>
            </a:r>
          </a:p>
          <a:p>
            <a:pPr marL="0" indent="0">
              <a:lnSpc>
                <a:spcPct val="100000"/>
              </a:lnSpc>
              <a:spcBef>
                <a:spcPts val="0"/>
              </a:spcBef>
              <a:buNone/>
            </a:pPr>
            <a:r>
              <a:rPr lang="it-IT" sz="1800" dirty="0" err="1">
                <a:latin typeface="Courier New" panose="02070309020205020404" pitchFamily="49" charset="0"/>
                <a:cs typeface="Courier New" panose="02070309020205020404" pitchFamily="49" charset="0"/>
              </a:rPr>
              <a:t>elif</a:t>
            </a:r>
            <a:r>
              <a:rPr lang="it-IT" sz="1800" dirty="0">
                <a:latin typeface="Courier New" panose="02070309020205020404" pitchFamily="49" charset="0"/>
                <a:cs typeface="Courier New" panose="02070309020205020404" pitchFamily="49" charset="0"/>
              </a:rPr>
              <a:t> voto==9:</a:t>
            </a:r>
          </a:p>
          <a:p>
            <a:pPr marL="0" indent="0">
              <a:lnSpc>
                <a:spcPct val="100000"/>
              </a:lnSpc>
              <a:spcBef>
                <a:spcPts val="0"/>
              </a:spcBef>
              <a:buNone/>
            </a:pPr>
            <a:r>
              <a:rPr lang="it-IT" sz="1800" dirty="0">
                <a:latin typeface="Courier New" panose="02070309020205020404" pitchFamily="49" charset="0"/>
                <a:cs typeface="Courier New" panose="02070309020205020404" pitchFamily="49" charset="0"/>
              </a:rPr>
              <a:t>    </a:t>
            </a:r>
            <a:r>
              <a:rPr lang="it-IT" sz="1800" dirty="0" err="1">
                <a:latin typeface="Courier New" panose="02070309020205020404" pitchFamily="49" charset="0"/>
                <a:cs typeface="Courier New" panose="02070309020205020404" pitchFamily="49" charset="0"/>
              </a:rPr>
              <a:t>print</a:t>
            </a:r>
            <a:r>
              <a:rPr lang="it-IT" sz="1800" dirty="0">
                <a:latin typeface="Courier New" panose="02070309020205020404" pitchFamily="49" charset="0"/>
                <a:cs typeface="Courier New" panose="02070309020205020404" pitchFamily="49" charset="0"/>
              </a:rPr>
              <a:t>('Distinto')</a:t>
            </a:r>
          </a:p>
          <a:p>
            <a:pPr marL="0" indent="0">
              <a:lnSpc>
                <a:spcPct val="100000"/>
              </a:lnSpc>
              <a:spcBef>
                <a:spcPts val="0"/>
              </a:spcBef>
              <a:buNone/>
            </a:pPr>
            <a:r>
              <a:rPr lang="it-IT" sz="1800" dirty="0">
                <a:latin typeface="Courier New" panose="02070309020205020404" pitchFamily="49" charset="0"/>
                <a:cs typeface="Courier New" panose="02070309020205020404" pitchFamily="49" charset="0"/>
              </a:rPr>
              <a:t>else:</a:t>
            </a:r>
          </a:p>
          <a:p>
            <a:pPr marL="0" indent="0">
              <a:lnSpc>
                <a:spcPct val="100000"/>
              </a:lnSpc>
              <a:spcBef>
                <a:spcPts val="0"/>
              </a:spcBef>
              <a:buNone/>
            </a:pPr>
            <a:r>
              <a:rPr lang="it-IT" sz="1800" dirty="0">
                <a:latin typeface="Courier New" panose="02070309020205020404" pitchFamily="49" charset="0"/>
                <a:cs typeface="Courier New" panose="02070309020205020404" pitchFamily="49" charset="0"/>
              </a:rPr>
              <a:t>    </a:t>
            </a:r>
            <a:r>
              <a:rPr lang="it-IT" sz="1800" dirty="0" err="1">
                <a:latin typeface="Courier New" panose="02070309020205020404" pitchFamily="49" charset="0"/>
                <a:cs typeface="Courier New" panose="02070309020205020404" pitchFamily="49" charset="0"/>
              </a:rPr>
              <a:t>print</a:t>
            </a:r>
            <a:r>
              <a:rPr lang="it-IT" sz="1800" dirty="0">
                <a:latin typeface="Courier New" panose="02070309020205020404" pitchFamily="49" charset="0"/>
                <a:cs typeface="Courier New" panose="02070309020205020404" pitchFamily="49" charset="0"/>
              </a:rPr>
              <a:t>('Ottimo')</a:t>
            </a:r>
          </a:p>
        </p:txBody>
      </p:sp>
      <p:sp>
        <p:nvSpPr>
          <p:cNvPr id="5" name="Elaborazione 4">
            <a:extLst>
              <a:ext uri="{FF2B5EF4-FFF2-40B4-BE49-F238E27FC236}">
                <a16:creationId xmlns:a16="http://schemas.microsoft.com/office/drawing/2014/main" id="{0B2F495C-7A6A-44BF-B651-70B18ECC1A00}"/>
              </a:ext>
            </a:extLst>
          </p:cNvPr>
          <p:cNvSpPr/>
          <p:nvPr/>
        </p:nvSpPr>
        <p:spPr>
          <a:xfrm>
            <a:off x="8135815" y="3024554"/>
            <a:ext cx="2949527" cy="143021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Si può riscrivere in maniera più compatta utilizzando un </a:t>
            </a:r>
            <a:r>
              <a:rPr lang="it-IT" dirty="0" err="1"/>
              <a:t>if</a:t>
            </a:r>
            <a:r>
              <a:rPr lang="it-IT" dirty="0"/>
              <a:t> a più vie</a:t>
            </a:r>
          </a:p>
        </p:txBody>
      </p:sp>
      <p:sp>
        <p:nvSpPr>
          <p:cNvPr id="3" name="Elaborazione 2">
            <a:extLst>
              <a:ext uri="{FF2B5EF4-FFF2-40B4-BE49-F238E27FC236}">
                <a16:creationId xmlns:a16="http://schemas.microsoft.com/office/drawing/2014/main" id="{C2B56235-8F5D-41EC-AE85-C93ECC4DD05B}"/>
              </a:ext>
            </a:extLst>
          </p:cNvPr>
          <p:cNvSpPr/>
          <p:nvPr/>
        </p:nvSpPr>
        <p:spPr>
          <a:xfrm>
            <a:off x="1643574" y="1819421"/>
            <a:ext cx="5258973" cy="443601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2000" b="1" dirty="0">
                <a:solidFill>
                  <a:schemeClr val="bg1"/>
                </a:solidFill>
                <a:cs typeface="Courier New" panose="02070309020205020404" pitchFamily="49" charset="0"/>
              </a:rPr>
              <a:t>Sintassi:</a:t>
            </a:r>
          </a:p>
          <a:p>
            <a:endParaRPr lang="it-IT" dirty="0">
              <a:latin typeface="Courier New" panose="02070309020205020404" pitchFamily="49" charset="0"/>
              <a:cs typeface="Courier New" panose="02070309020205020404" pitchFamily="49" charset="0"/>
            </a:endParaRPr>
          </a:p>
          <a:p>
            <a:r>
              <a:rPr lang="it-IT" dirty="0" err="1">
                <a:latin typeface="Courier New" panose="02070309020205020404" pitchFamily="49" charset="0"/>
                <a:cs typeface="Courier New" panose="02070309020205020404" pitchFamily="49" charset="0"/>
              </a:rPr>
              <a:t>if</a:t>
            </a:r>
            <a:r>
              <a:rPr lang="it-IT" dirty="0">
                <a:latin typeface="Courier New" panose="02070309020205020404" pitchFamily="49" charset="0"/>
                <a:cs typeface="Courier New" panose="02070309020205020404" pitchFamily="49" charset="0"/>
              </a:rPr>
              <a:t> condizione 1:</a:t>
            </a:r>
          </a:p>
          <a:p>
            <a:r>
              <a:rPr lang="it-IT" dirty="0">
                <a:latin typeface="Courier New" panose="02070309020205020404" pitchFamily="49" charset="0"/>
                <a:cs typeface="Courier New" panose="02070309020205020404" pitchFamily="49" charset="0"/>
              </a:rPr>
              <a:t>   blocco di istruzioni 1</a:t>
            </a:r>
          </a:p>
          <a:p>
            <a:r>
              <a:rPr lang="it-IT" dirty="0" err="1">
                <a:latin typeface="Courier New" panose="02070309020205020404" pitchFamily="49" charset="0"/>
                <a:cs typeface="Courier New" panose="02070309020205020404" pitchFamily="49" charset="0"/>
              </a:rPr>
              <a:t>elif</a:t>
            </a:r>
            <a:r>
              <a:rPr lang="it-IT" dirty="0">
                <a:latin typeface="Courier New" panose="02070309020205020404" pitchFamily="49" charset="0"/>
                <a:cs typeface="Courier New" panose="02070309020205020404" pitchFamily="49" charset="0"/>
              </a:rPr>
              <a:t> condizione 2:</a:t>
            </a:r>
          </a:p>
          <a:p>
            <a:r>
              <a:rPr lang="it-IT" dirty="0">
                <a:latin typeface="Courier New" panose="02070309020205020404" pitchFamily="49" charset="0"/>
                <a:cs typeface="Courier New" panose="02070309020205020404" pitchFamily="49" charset="0"/>
              </a:rPr>
              <a:t>   blocco di istruzioni 2</a:t>
            </a:r>
          </a:p>
          <a:p>
            <a:r>
              <a:rPr lang="it-IT" dirty="0">
                <a:latin typeface="Courier New" panose="02070309020205020404" pitchFamily="49" charset="0"/>
                <a:cs typeface="Courier New" panose="02070309020205020404" pitchFamily="49" charset="0"/>
              </a:rPr>
              <a:t>…</a:t>
            </a:r>
          </a:p>
          <a:p>
            <a:r>
              <a:rPr lang="it-IT" dirty="0" err="1">
                <a:latin typeface="Courier New" panose="02070309020205020404" pitchFamily="49" charset="0"/>
                <a:cs typeface="Courier New" panose="02070309020205020404" pitchFamily="49" charset="0"/>
              </a:rPr>
              <a:t>elif</a:t>
            </a:r>
            <a:r>
              <a:rPr lang="it-IT" dirty="0">
                <a:latin typeface="Courier New" panose="02070309020205020404" pitchFamily="49" charset="0"/>
                <a:cs typeface="Courier New" panose="02070309020205020404" pitchFamily="49" charset="0"/>
              </a:rPr>
              <a:t> condizione n:</a:t>
            </a:r>
          </a:p>
          <a:p>
            <a:r>
              <a:rPr lang="it-IT" dirty="0">
                <a:latin typeface="Courier New" panose="02070309020205020404" pitchFamily="49" charset="0"/>
                <a:cs typeface="Courier New" panose="02070309020205020404" pitchFamily="49" charset="0"/>
              </a:rPr>
              <a:t>   blocco di istruzioni n</a:t>
            </a:r>
          </a:p>
          <a:p>
            <a:r>
              <a:rPr lang="it-IT" dirty="0">
                <a:latin typeface="Courier New" panose="02070309020205020404" pitchFamily="49" charset="0"/>
                <a:cs typeface="Courier New" panose="02070309020205020404" pitchFamily="49" charset="0"/>
              </a:rPr>
              <a:t>else:</a:t>
            </a:r>
          </a:p>
          <a:p>
            <a:r>
              <a:rPr lang="it-IT" dirty="0">
                <a:latin typeface="Courier New" panose="02070309020205020404" pitchFamily="49" charset="0"/>
                <a:cs typeface="Courier New" panose="02070309020205020404" pitchFamily="49" charset="0"/>
              </a:rPr>
              <a:t>   blocco di istruzioni di default</a:t>
            </a:r>
          </a:p>
          <a:p>
            <a:endParaRPr lang="it-IT" dirty="0">
              <a:latin typeface="Courier New" panose="02070309020205020404" pitchFamily="49" charset="0"/>
              <a:cs typeface="Courier New" panose="02070309020205020404" pitchFamily="49" charset="0"/>
            </a:endParaRPr>
          </a:p>
          <a:p>
            <a:endParaRPr lang="it-IT" dirty="0">
              <a:latin typeface="Courier New" panose="02070309020205020404" pitchFamily="49" charset="0"/>
              <a:cs typeface="Courier New" panose="02070309020205020404" pitchFamily="49" charset="0"/>
            </a:endParaRPr>
          </a:p>
          <a:p>
            <a:endParaRPr lang="it-IT"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154361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0C06E6-EEEB-405B-87B1-A3F4681C704B}"/>
              </a:ext>
            </a:extLst>
          </p:cNvPr>
          <p:cNvSpPr>
            <a:spLocks noGrp="1"/>
          </p:cNvSpPr>
          <p:nvPr>
            <p:ph type="title"/>
          </p:nvPr>
        </p:nvSpPr>
        <p:spPr/>
        <p:txBody>
          <a:bodyPr/>
          <a:lstStyle/>
          <a:p>
            <a:r>
              <a:rPr lang="it-IT" dirty="0"/>
              <a:t>Le espressioni booleane composte</a:t>
            </a:r>
          </a:p>
        </p:txBody>
      </p:sp>
      <p:sp>
        <p:nvSpPr>
          <p:cNvPr id="3" name="Segnaposto contenuto 2">
            <a:extLst>
              <a:ext uri="{FF2B5EF4-FFF2-40B4-BE49-F238E27FC236}">
                <a16:creationId xmlns:a16="http://schemas.microsoft.com/office/drawing/2014/main" id="{5F211966-8E63-4AD9-B776-08B761543D21}"/>
              </a:ext>
            </a:extLst>
          </p:cNvPr>
          <p:cNvSpPr>
            <a:spLocks noGrp="1"/>
          </p:cNvSpPr>
          <p:nvPr>
            <p:ph idx="1"/>
          </p:nvPr>
        </p:nvSpPr>
        <p:spPr>
          <a:xfrm>
            <a:off x="838200" y="1825625"/>
            <a:ext cx="10515600" cy="4729920"/>
          </a:xfrm>
        </p:spPr>
        <p:txBody>
          <a:bodyPr>
            <a:normAutofit fontScale="92500" lnSpcReduction="10000"/>
          </a:bodyPr>
          <a:lstStyle/>
          <a:p>
            <a:r>
              <a:rPr lang="it-IT" dirty="0"/>
              <a:t>Due o più espressioni booleane possono essere combinate per ottenere una </a:t>
            </a:r>
            <a:r>
              <a:rPr lang="it-IT" dirty="0">
                <a:solidFill>
                  <a:schemeClr val="accent2">
                    <a:lumMod val="75000"/>
                  </a:schemeClr>
                </a:solidFill>
              </a:rPr>
              <a:t>espressione booleana composta</a:t>
            </a:r>
          </a:p>
          <a:p>
            <a:r>
              <a:rPr lang="it-IT" dirty="0"/>
              <a:t>Si utilizzano gli operatori logici </a:t>
            </a:r>
            <a:r>
              <a:rPr lang="it-IT" dirty="0">
                <a:latin typeface="Courier New" panose="02070309020205020404" pitchFamily="49" charset="0"/>
                <a:cs typeface="Courier New" panose="02070309020205020404" pitchFamily="49" charset="0"/>
              </a:rPr>
              <a:t>and</a:t>
            </a:r>
            <a:r>
              <a:rPr lang="it-IT" dirty="0"/>
              <a:t>, </a:t>
            </a:r>
            <a:r>
              <a:rPr lang="it-IT" dirty="0">
                <a:latin typeface="Courier New" panose="02070309020205020404" pitchFamily="49" charset="0"/>
                <a:cs typeface="Courier New" panose="02070309020205020404" pitchFamily="49" charset="0"/>
              </a:rPr>
              <a:t>or </a:t>
            </a:r>
            <a:r>
              <a:rPr lang="it-IT" dirty="0"/>
              <a:t>e</a:t>
            </a:r>
            <a:r>
              <a:rPr lang="it-IT" dirty="0">
                <a:latin typeface="Courier New" panose="02070309020205020404" pitchFamily="49" charset="0"/>
                <a:cs typeface="Courier New" panose="02070309020205020404" pitchFamily="49" charset="0"/>
              </a:rPr>
              <a:t> not</a:t>
            </a:r>
          </a:p>
          <a:p>
            <a:r>
              <a:rPr lang="it-IT" dirty="0">
                <a:latin typeface="Courier New" panose="02070309020205020404" pitchFamily="49" charset="0"/>
                <a:cs typeface="Courier New" panose="02070309020205020404" pitchFamily="49" charset="0"/>
              </a:rPr>
              <a:t>and </a:t>
            </a:r>
            <a:r>
              <a:rPr lang="it-IT" dirty="0"/>
              <a:t>e </a:t>
            </a:r>
            <a:r>
              <a:rPr lang="it-IT" dirty="0">
                <a:latin typeface="Courier New" panose="02070309020205020404" pitchFamily="49" charset="0"/>
                <a:cs typeface="Courier New" panose="02070309020205020404" pitchFamily="49" charset="0"/>
              </a:rPr>
              <a:t>or </a:t>
            </a:r>
            <a:r>
              <a:rPr lang="it-IT" dirty="0"/>
              <a:t>sono operatori binari</a:t>
            </a:r>
          </a:p>
          <a:p>
            <a:pPr lvl="1"/>
            <a:r>
              <a:rPr lang="it-IT" dirty="0">
                <a:latin typeface="Courier New" panose="02070309020205020404" pitchFamily="49" charset="0"/>
                <a:cs typeface="Courier New" panose="02070309020205020404" pitchFamily="49" charset="0"/>
              </a:rPr>
              <a:t>A and B</a:t>
            </a:r>
          </a:p>
          <a:p>
            <a:pPr lvl="2"/>
            <a:r>
              <a:rPr lang="it-IT" dirty="0">
                <a:cs typeface="Courier New" panose="02070309020205020404" pitchFamily="49" charset="0"/>
              </a:rPr>
              <a:t>L’espressione composta è vera se sia A che B sono vere</a:t>
            </a:r>
            <a:r>
              <a:rPr lang="it-IT" dirty="0">
                <a:latin typeface="Courier New" panose="02070309020205020404" pitchFamily="49" charset="0"/>
                <a:cs typeface="Courier New" panose="02070309020205020404" pitchFamily="49" charset="0"/>
              </a:rPr>
              <a:t> </a:t>
            </a:r>
          </a:p>
          <a:p>
            <a:pPr lvl="1"/>
            <a:r>
              <a:rPr lang="it-IT" dirty="0">
                <a:latin typeface="Courier New" panose="02070309020205020404" pitchFamily="49" charset="0"/>
                <a:cs typeface="Courier New" panose="02070309020205020404" pitchFamily="49" charset="0"/>
              </a:rPr>
              <a:t>A or B</a:t>
            </a:r>
          </a:p>
          <a:p>
            <a:pPr lvl="2"/>
            <a:r>
              <a:rPr lang="it-IT" dirty="0">
                <a:cs typeface="Courier New" panose="02070309020205020404" pitchFamily="49" charset="0"/>
              </a:rPr>
              <a:t>L’espressione composta è vera se almeno una tra A e B è vera</a:t>
            </a:r>
            <a:endParaRPr lang="it-IT" dirty="0">
              <a:latin typeface="Courier New" panose="02070309020205020404" pitchFamily="49" charset="0"/>
              <a:cs typeface="Courier New" panose="02070309020205020404" pitchFamily="49" charset="0"/>
            </a:endParaRPr>
          </a:p>
          <a:p>
            <a:r>
              <a:rPr lang="it-IT" dirty="0">
                <a:latin typeface="Courier New" panose="02070309020205020404" pitchFamily="49" charset="0"/>
                <a:cs typeface="Courier New" panose="02070309020205020404" pitchFamily="49" charset="0"/>
              </a:rPr>
              <a:t>not </a:t>
            </a:r>
            <a:r>
              <a:rPr lang="it-IT" dirty="0"/>
              <a:t>è un operatore unario</a:t>
            </a:r>
          </a:p>
          <a:p>
            <a:pPr lvl="1"/>
            <a:r>
              <a:rPr lang="it-IT" dirty="0">
                <a:latin typeface="Courier New" panose="02070309020205020404" pitchFamily="49" charset="0"/>
                <a:cs typeface="Courier New" panose="02070309020205020404" pitchFamily="49" charset="0"/>
              </a:rPr>
              <a:t>not A</a:t>
            </a:r>
          </a:p>
          <a:p>
            <a:pPr lvl="2"/>
            <a:r>
              <a:rPr lang="it-IT" dirty="0">
                <a:cs typeface="Courier New" panose="02070309020205020404" pitchFamily="49" charset="0"/>
              </a:rPr>
              <a:t>L’espressione composta è vera se  A è falso</a:t>
            </a:r>
          </a:p>
          <a:p>
            <a:r>
              <a:rPr lang="it-IT" dirty="0"/>
              <a:t>Hanno una precedenza più bassa degli operatori di confronto</a:t>
            </a:r>
          </a:p>
        </p:txBody>
      </p:sp>
    </p:spTree>
    <p:extLst>
      <p:ext uri="{BB962C8B-B14F-4D97-AF65-F5344CB8AC3E}">
        <p14:creationId xmlns:p14="http://schemas.microsoft.com/office/powerpoint/2010/main" val="18090351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0E520E2-DCEC-4D59-A943-AA3AD0F15518}"/>
              </a:ext>
            </a:extLst>
          </p:cNvPr>
          <p:cNvSpPr>
            <a:spLocks noGrp="1"/>
          </p:cNvSpPr>
          <p:nvPr>
            <p:ph type="title"/>
          </p:nvPr>
        </p:nvSpPr>
        <p:spPr/>
        <p:txBody>
          <a:bodyPr/>
          <a:lstStyle/>
          <a:p>
            <a:r>
              <a:rPr lang="it-IT" sz="4000" dirty="0"/>
              <a:t>Tavole di verità per gli operatori </a:t>
            </a:r>
            <a:r>
              <a:rPr lang="it-IT" sz="4000" dirty="0">
                <a:latin typeface="Courier New" panose="02070309020205020404" pitchFamily="49" charset="0"/>
                <a:cs typeface="Courier New" panose="02070309020205020404" pitchFamily="49" charset="0"/>
              </a:rPr>
              <a:t>and</a:t>
            </a:r>
            <a:r>
              <a:rPr lang="it-IT" sz="4000" dirty="0"/>
              <a:t>, </a:t>
            </a:r>
            <a:r>
              <a:rPr lang="it-IT" sz="4000" dirty="0">
                <a:latin typeface="Courier New" panose="02070309020205020404" pitchFamily="49" charset="0"/>
                <a:cs typeface="Courier New" panose="02070309020205020404" pitchFamily="49" charset="0"/>
              </a:rPr>
              <a:t>or </a:t>
            </a:r>
            <a:r>
              <a:rPr lang="it-IT" sz="4000" dirty="0"/>
              <a:t>e</a:t>
            </a:r>
            <a:r>
              <a:rPr lang="it-IT" sz="4000" dirty="0">
                <a:latin typeface="Courier New" panose="02070309020205020404" pitchFamily="49" charset="0"/>
                <a:cs typeface="Courier New" panose="02070309020205020404" pitchFamily="49" charset="0"/>
              </a:rPr>
              <a:t> not</a:t>
            </a:r>
            <a:r>
              <a:rPr lang="it-IT" dirty="0"/>
              <a:t> </a:t>
            </a:r>
          </a:p>
        </p:txBody>
      </p:sp>
      <p:graphicFrame>
        <p:nvGraphicFramePr>
          <p:cNvPr id="5" name="Tabella 5">
            <a:extLst>
              <a:ext uri="{FF2B5EF4-FFF2-40B4-BE49-F238E27FC236}">
                <a16:creationId xmlns:a16="http://schemas.microsoft.com/office/drawing/2014/main" id="{103D7DB9-7806-454D-BB20-94A3657F69DE}"/>
              </a:ext>
            </a:extLst>
          </p:cNvPr>
          <p:cNvGraphicFramePr>
            <a:graphicFrameLocks noGrp="1"/>
          </p:cNvGraphicFramePr>
          <p:nvPr>
            <p:ph idx="1"/>
            <p:extLst>
              <p:ext uri="{D42A27DB-BD31-4B8C-83A1-F6EECF244321}">
                <p14:modId xmlns:p14="http://schemas.microsoft.com/office/powerpoint/2010/main" val="3813498305"/>
              </p:ext>
            </p:extLst>
          </p:nvPr>
        </p:nvGraphicFramePr>
        <p:xfrm>
          <a:off x="838199" y="1825624"/>
          <a:ext cx="3081999" cy="2174290"/>
        </p:xfrm>
        <a:graphic>
          <a:graphicData uri="http://schemas.openxmlformats.org/drawingml/2006/table">
            <a:tbl>
              <a:tblPr firstRow="1" bandRow="1">
                <a:tableStyleId>{5C22544A-7EE6-4342-B048-85BDC9FD1C3A}</a:tableStyleId>
              </a:tblPr>
              <a:tblGrid>
                <a:gridCol w="1027333">
                  <a:extLst>
                    <a:ext uri="{9D8B030D-6E8A-4147-A177-3AD203B41FA5}">
                      <a16:colId xmlns:a16="http://schemas.microsoft.com/office/drawing/2014/main" val="2257473308"/>
                    </a:ext>
                  </a:extLst>
                </a:gridCol>
                <a:gridCol w="1027333">
                  <a:extLst>
                    <a:ext uri="{9D8B030D-6E8A-4147-A177-3AD203B41FA5}">
                      <a16:colId xmlns:a16="http://schemas.microsoft.com/office/drawing/2014/main" val="859031111"/>
                    </a:ext>
                  </a:extLst>
                </a:gridCol>
                <a:gridCol w="1027333">
                  <a:extLst>
                    <a:ext uri="{9D8B030D-6E8A-4147-A177-3AD203B41FA5}">
                      <a16:colId xmlns:a16="http://schemas.microsoft.com/office/drawing/2014/main" val="3593123612"/>
                    </a:ext>
                  </a:extLst>
                </a:gridCol>
              </a:tblGrid>
              <a:tr h="434858">
                <a:tc>
                  <a:txBody>
                    <a:bodyPr/>
                    <a:lstStyle/>
                    <a:p>
                      <a:pPr algn="ctr"/>
                      <a:r>
                        <a:rPr lang="it-IT" dirty="0"/>
                        <a:t>A</a:t>
                      </a:r>
                    </a:p>
                  </a:txBody>
                  <a:tcPr/>
                </a:tc>
                <a:tc>
                  <a:txBody>
                    <a:bodyPr/>
                    <a:lstStyle/>
                    <a:p>
                      <a:pPr algn="ctr"/>
                      <a:r>
                        <a:rPr lang="it-IT" dirty="0"/>
                        <a:t>B</a:t>
                      </a:r>
                    </a:p>
                  </a:txBody>
                  <a:tcPr/>
                </a:tc>
                <a:tc>
                  <a:txBody>
                    <a:bodyPr/>
                    <a:lstStyle/>
                    <a:p>
                      <a:pPr algn="ctr"/>
                      <a:r>
                        <a:rPr lang="it-IT" dirty="0"/>
                        <a:t>A and B</a:t>
                      </a:r>
                    </a:p>
                  </a:txBody>
                  <a:tcPr/>
                </a:tc>
                <a:extLst>
                  <a:ext uri="{0D108BD9-81ED-4DB2-BD59-A6C34878D82A}">
                    <a16:rowId xmlns:a16="http://schemas.microsoft.com/office/drawing/2014/main" val="854708582"/>
                  </a:ext>
                </a:extLst>
              </a:tr>
              <a:tr h="434858">
                <a:tc>
                  <a:txBody>
                    <a:bodyPr/>
                    <a:lstStyle/>
                    <a:p>
                      <a:pPr algn="ctr"/>
                      <a:r>
                        <a:rPr lang="it-IT" dirty="0"/>
                        <a:t>Vero</a:t>
                      </a:r>
                    </a:p>
                  </a:txBody>
                  <a:tcPr/>
                </a:tc>
                <a:tc>
                  <a:txBody>
                    <a:bodyPr/>
                    <a:lstStyle/>
                    <a:p>
                      <a:pPr algn="ctr"/>
                      <a:r>
                        <a:rPr lang="it-IT" dirty="0"/>
                        <a:t>Vero</a:t>
                      </a:r>
                    </a:p>
                  </a:txBody>
                  <a:tcPr/>
                </a:tc>
                <a:tc>
                  <a:txBody>
                    <a:bodyPr/>
                    <a:lstStyle/>
                    <a:p>
                      <a:pPr algn="ctr"/>
                      <a:r>
                        <a:rPr lang="it-IT" dirty="0"/>
                        <a:t>Vero</a:t>
                      </a:r>
                    </a:p>
                  </a:txBody>
                  <a:tcPr/>
                </a:tc>
                <a:extLst>
                  <a:ext uri="{0D108BD9-81ED-4DB2-BD59-A6C34878D82A}">
                    <a16:rowId xmlns:a16="http://schemas.microsoft.com/office/drawing/2014/main" val="1512947310"/>
                  </a:ext>
                </a:extLst>
              </a:tr>
              <a:tr h="434858">
                <a:tc>
                  <a:txBody>
                    <a:bodyPr/>
                    <a:lstStyle/>
                    <a:p>
                      <a:pPr algn="ctr"/>
                      <a:r>
                        <a:rPr lang="it-IT" dirty="0"/>
                        <a:t>Vero</a:t>
                      </a:r>
                    </a:p>
                  </a:txBody>
                  <a:tcPr/>
                </a:tc>
                <a:tc>
                  <a:txBody>
                    <a:bodyPr/>
                    <a:lstStyle/>
                    <a:p>
                      <a:pPr algn="ctr"/>
                      <a:r>
                        <a:rPr lang="it-IT" dirty="0"/>
                        <a:t>Falso</a:t>
                      </a:r>
                    </a:p>
                  </a:txBody>
                  <a:tcPr/>
                </a:tc>
                <a:tc>
                  <a:txBody>
                    <a:bodyPr/>
                    <a:lstStyle/>
                    <a:p>
                      <a:pPr algn="ctr"/>
                      <a:r>
                        <a:rPr lang="it-IT" dirty="0"/>
                        <a:t>Falso</a:t>
                      </a:r>
                    </a:p>
                  </a:txBody>
                  <a:tcPr/>
                </a:tc>
                <a:extLst>
                  <a:ext uri="{0D108BD9-81ED-4DB2-BD59-A6C34878D82A}">
                    <a16:rowId xmlns:a16="http://schemas.microsoft.com/office/drawing/2014/main" val="380514276"/>
                  </a:ext>
                </a:extLst>
              </a:tr>
              <a:tr h="434858">
                <a:tc>
                  <a:txBody>
                    <a:bodyPr/>
                    <a:lstStyle/>
                    <a:p>
                      <a:pPr algn="ctr"/>
                      <a:r>
                        <a:rPr lang="it-IT" dirty="0"/>
                        <a:t>Falso</a:t>
                      </a:r>
                    </a:p>
                  </a:txBody>
                  <a:tcPr/>
                </a:tc>
                <a:tc>
                  <a:txBody>
                    <a:bodyPr/>
                    <a:lstStyle/>
                    <a:p>
                      <a:pPr algn="ctr"/>
                      <a:r>
                        <a:rPr lang="it-IT" dirty="0"/>
                        <a:t>Vero</a:t>
                      </a:r>
                    </a:p>
                  </a:txBody>
                  <a:tcPr/>
                </a:tc>
                <a:tc>
                  <a:txBody>
                    <a:bodyPr/>
                    <a:lstStyle/>
                    <a:p>
                      <a:pPr algn="ctr"/>
                      <a:r>
                        <a:rPr lang="it-IT" dirty="0"/>
                        <a:t>Falso</a:t>
                      </a:r>
                    </a:p>
                  </a:txBody>
                  <a:tcPr/>
                </a:tc>
                <a:extLst>
                  <a:ext uri="{0D108BD9-81ED-4DB2-BD59-A6C34878D82A}">
                    <a16:rowId xmlns:a16="http://schemas.microsoft.com/office/drawing/2014/main" val="2529895601"/>
                  </a:ext>
                </a:extLst>
              </a:tr>
              <a:tr h="434858">
                <a:tc>
                  <a:txBody>
                    <a:bodyPr/>
                    <a:lstStyle/>
                    <a:p>
                      <a:pPr algn="ctr"/>
                      <a:r>
                        <a:rPr lang="it-IT" dirty="0"/>
                        <a:t>Falso</a:t>
                      </a:r>
                    </a:p>
                  </a:txBody>
                  <a:tcPr/>
                </a:tc>
                <a:tc>
                  <a:txBody>
                    <a:bodyPr/>
                    <a:lstStyle/>
                    <a:p>
                      <a:pPr algn="ctr"/>
                      <a:r>
                        <a:rPr lang="it-IT" dirty="0"/>
                        <a:t>Falso</a:t>
                      </a:r>
                    </a:p>
                  </a:txBody>
                  <a:tcPr/>
                </a:tc>
                <a:tc>
                  <a:txBody>
                    <a:bodyPr/>
                    <a:lstStyle/>
                    <a:p>
                      <a:pPr algn="ctr"/>
                      <a:r>
                        <a:rPr lang="it-IT" dirty="0"/>
                        <a:t>Falso</a:t>
                      </a:r>
                    </a:p>
                  </a:txBody>
                  <a:tcPr/>
                </a:tc>
                <a:extLst>
                  <a:ext uri="{0D108BD9-81ED-4DB2-BD59-A6C34878D82A}">
                    <a16:rowId xmlns:a16="http://schemas.microsoft.com/office/drawing/2014/main" val="1724687637"/>
                  </a:ext>
                </a:extLst>
              </a:tr>
            </a:tbl>
          </a:graphicData>
        </a:graphic>
      </p:graphicFrame>
      <p:graphicFrame>
        <p:nvGraphicFramePr>
          <p:cNvPr id="6" name="Tabella 5">
            <a:extLst>
              <a:ext uri="{FF2B5EF4-FFF2-40B4-BE49-F238E27FC236}">
                <a16:creationId xmlns:a16="http://schemas.microsoft.com/office/drawing/2014/main" id="{50211934-18DE-48A4-B75D-D6D46A504233}"/>
              </a:ext>
            </a:extLst>
          </p:cNvPr>
          <p:cNvGraphicFramePr>
            <a:graphicFrameLocks/>
          </p:cNvGraphicFramePr>
          <p:nvPr>
            <p:extLst>
              <p:ext uri="{D42A27DB-BD31-4B8C-83A1-F6EECF244321}">
                <p14:modId xmlns:p14="http://schemas.microsoft.com/office/powerpoint/2010/main" val="3813498305"/>
              </p:ext>
            </p:extLst>
          </p:nvPr>
        </p:nvGraphicFramePr>
        <p:xfrm>
          <a:off x="838200" y="1825624"/>
          <a:ext cx="3081999" cy="2174290"/>
        </p:xfrm>
        <a:graphic>
          <a:graphicData uri="http://schemas.openxmlformats.org/drawingml/2006/table">
            <a:tbl>
              <a:tblPr firstRow="1" bandRow="1">
                <a:tableStyleId>{5C22544A-7EE6-4342-B048-85BDC9FD1C3A}</a:tableStyleId>
              </a:tblPr>
              <a:tblGrid>
                <a:gridCol w="1027333">
                  <a:extLst>
                    <a:ext uri="{9D8B030D-6E8A-4147-A177-3AD203B41FA5}">
                      <a16:colId xmlns:a16="http://schemas.microsoft.com/office/drawing/2014/main" val="2257473308"/>
                    </a:ext>
                  </a:extLst>
                </a:gridCol>
                <a:gridCol w="1027333">
                  <a:extLst>
                    <a:ext uri="{9D8B030D-6E8A-4147-A177-3AD203B41FA5}">
                      <a16:colId xmlns:a16="http://schemas.microsoft.com/office/drawing/2014/main" val="859031111"/>
                    </a:ext>
                  </a:extLst>
                </a:gridCol>
                <a:gridCol w="1027333">
                  <a:extLst>
                    <a:ext uri="{9D8B030D-6E8A-4147-A177-3AD203B41FA5}">
                      <a16:colId xmlns:a16="http://schemas.microsoft.com/office/drawing/2014/main" val="3593123612"/>
                    </a:ext>
                  </a:extLst>
                </a:gridCol>
              </a:tblGrid>
              <a:tr h="434858">
                <a:tc>
                  <a:txBody>
                    <a:bodyPr/>
                    <a:lstStyle/>
                    <a:p>
                      <a:pPr algn="ctr"/>
                      <a:r>
                        <a:rPr lang="it-IT" dirty="0"/>
                        <a:t>A</a:t>
                      </a:r>
                    </a:p>
                  </a:txBody>
                  <a:tcPr/>
                </a:tc>
                <a:tc>
                  <a:txBody>
                    <a:bodyPr/>
                    <a:lstStyle/>
                    <a:p>
                      <a:pPr algn="ctr"/>
                      <a:r>
                        <a:rPr lang="it-IT" dirty="0"/>
                        <a:t>B</a:t>
                      </a:r>
                    </a:p>
                  </a:txBody>
                  <a:tcPr/>
                </a:tc>
                <a:tc>
                  <a:txBody>
                    <a:bodyPr/>
                    <a:lstStyle/>
                    <a:p>
                      <a:pPr algn="ctr"/>
                      <a:r>
                        <a:rPr lang="it-IT" dirty="0"/>
                        <a:t>A and B</a:t>
                      </a:r>
                    </a:p>
                  </a:txBody>
                  <a:tcPr/>
                </a:tc>
                <a:extLst>
                  <a:ext uri="{0D108BD9-81ED-4DB2-BD59-A6C34878D82A}">
                    <a16:rowId xmlns:a16="http://schemas.microsoft.com/office/drawing/2014/main" val="854708582"/>
                  </a:ext>
                </a:extLst>
              </a:tr>
              <a:tr h="434858">
                <a:tc>
                  <a:txBody>
                    <a:bodyPr/>
                    <a:lstStyle/>
                    <a:p>
                      <a:pPr algn="ctr"/>
                      <a:r>
                        <a:rPr lang="it-IT" dirty="0"/>
                        <a:t>Vero</a:t>
                      </a:r>
                    </a:p>
                  </a:txBody>
                  <a:tcPr/>
                </a:tc>
                <a:tc>
                  <a:txBody>
                    <a:bodyPr/>
                    <a:lstStyle/>
                    <a:p>
                      <a:pPr algn="ctr"/>
                      <a:r>
                        <a:rPr lang="it-IT" dirty="0"/>
                        <a:t>Vero</a:t>
                      </a:r>
                    </a:p>
                  </a:txBody>
                  <a:tcPr/>
                </a:tc>
                <a:tc>
                  <a:txBody>
                    <a:bodyPr/>
                    <a:lstStyle/>
                    <a:p>
                      <a:pPr algn="ctr"/>
                      <a:r>
                        <a:rPr lang="it-IT" dirty="0"/>
                        <a:t>Vero</a:t>
                      </a:r>
                    </a:p>
                  </a:txBody>
                  <a:tcPr/>
                </a:tc>
                <a:extLst>
                  <a:ext uri="{0D108BD9-81ED-4DB2-BD59-A6C34878D82A}">
                    <a16:rowId xmlns:a16="http://schemas.microsoft.com/office/drawing/2014/main" val="1512947310"/>
                  </a:ext>
                </a:extLst>
              </a:tr>
              <a:tr h="434858">
                <a:tc>
                  <a:txBody>
                    <a:bodyPr/>
                    <a:lstStyle/>
                    <a:p>
                      <a:pPr algn="ctr"/>
                      <a:r>
                        <a:rPr lang="it-IT" dirty="0"/>
                        <a:t>Vero</a:t>
                      </a:r>
                    </a:p>
                  </a:txBody>
                  <a:tcPr/>
                </a:tc>
                <a:tc>
                  <a:txBody>
                    <a:bodyPr/>
                    <a:lstStyle/>
                    <a:p>
                      <a:pPr algn="ctr"/>
                      <a:r>
                        <a:rPr lang="it-IT" dirty="0"/>
                        <a:t>Falso</a:t>
                      </a:r>
                    </a:p>
                  </a:txBody>
                  <a:tcPr/>
                </a:tc>
                <a:tc>
                  <a:txBody>
                    <a:bodyPr/>
                    <a:lstStyle/>
                    <a:p>
                      <a:pPr algn="ctr"/>
                      <a:r>
                        <a:rPr lang="it-IT" dirty="0"/>
                        <a:t>Falso</a:t>
                      </a:r>
                    </a:p>
                  </a:txBody>
                  <a:tcPr/>
                </a:tc>
                <a:extLst>
                  <a:ext uri="{0D108BD9-81ED-4DB2-BD59-A6C34878D82A}">
                    <a16:rowId xmlns:a16="http://schemas.microsoft.com/office/drawing/2014/main" val="380514276"/>
                  </a:ext>
                </a:extLst>
              </a:tr>
              <a:tr h="434858">
                <a:tc>
                  <a:txBody>
                    <a:bodyPr/>
                    <a:lstStyle/>
                    <a:p>
                      <a:pPr algn="ctr"/>
                      <a:r>
                        <a:rPr lang="it-IT" dirty="0"/>
                        <a:t>Falso</a:t>
                      </a:r>
                    </a:p>
                  </a:txBody>
                  <a:tcPr/>
                </a:tc>
                <a:tc>
                  <a:txBody>
                    <a:bodyPr/>
                    <a:lstStyle/>
                    <a:p>
                      <a:pPr algn="ctr"/>
                      <a:r>
                        <a:rPr lang="it-IT" dirty="0"/>
                        <a:t>Vero</a:t>
                      </a:r>
                    </a:p>
                  </a:txBody>
                  <a:tcPr/>
                </a:tc>
                <a:tc>
                  <a:txBody>
                    <a:bodyPr/>
                    <a:lstStyle/>
                    <a:p>
                      <a:pPr algn="ctr"/>
                      <a:r>
                        <a:rPr lang="it-IT" dirty="0"/>
                        <a:t>Falso</a:t>
                      </a:r>
                    </a:p>
                  </a:txBody>
                  <a:tcPr/>
                </a:tc>
                <a:extLst>
                  <a:ext uri="{0D108BD9-81ED-4DB2-BD59-A6C34878D82A}">
                    <a16:rowId xmlns:a16="http://schemas.microsoft.com/office/drawing/2014/main" val="2529895601"/>
                  </a:ext>
                </a:extLst>
              </a:tr>
              <a:tr h="434858">
                <a:tc>
                  <a:txBody>
                    <a:bodyPr/>
                    <a:lstStyle/>
                    <a:p>
                      <a:pPr algn="ctr"/>
                      <a:r>
                        <a:rPr lang="it-IT" dirty="0"/>
                        <a:t>Falso</a:t>
                      </a:r>
                    </a:p>
                  </a:txBody>
                  <a:tcPr/>
                </a:tc>
                <a:tc>
                  <a:txBody>
                    <a:bodyPr/>
                    <a:lstStyle/>
                    <a:p>
                      <a:pPr algn="ctr"/>
                      <a:r>
                        <a:rPr lang="it-IT" dirty="0"/>
                        <a:t>Falso</a:t>
                      </a:r>
                    </a:p>
                  </a:txBody>
                  <a:tcPr/>
                </a:tc>
                <a:tc>
                  <a:txBody>
                    <a:bodyPr/>
                    <a:lstStyle/>
                    <a:p>
                      <a:pPr algn="ctr"/>
                      <a:r>
                        <a:rPr lang="it-IT" dirty="0"/>
                        <a:t>Falso</a:t>
                      </a:r>
                    </a:p>
                  </a:txBody>
                  <a:tcPr/>
                </a:tc>
                <a:extLst>
                  <a:ext uri="{0D108BD9-81ED-4DB2-BD59-A6C34878D82A}">
                    <a16:rowId xmlns:a16="http://schemas.microsoft.com/office/drawing/2014/main" val="1724687637"/>
                  </a:ext>
                </a:extLst>
              </a:tr>
            </a:tbl>
          </a:graphicData>
        </a:graphic>
      </p:graphicFrame>
      <p:graphicFrame>
        <p:nvGraphicFramePr>
          <p:cNvPr id="10" name="Tabella 9">
            <a:extLst>
              <a:ext uri="{FF2B5EF4-FFF2-40B4-BE49-F238E27FC236}">
                <a16:creationId xmlns:a16="http://schemas.microsoft.com/office/drawing/2014/main" id="{38593DDD-12A5-493D-B51E-8E51EC19A0C7}"/>
              </a:ext>
            </a:extLst>
          </p:cNvPr>
          <p:cNvGraphicFramePr>
            <a:graphicFrameLocks/>
          </p:cNvGraphicFramePr>
          <p:nvPr>
            <p:extLst>
              <p:ext uri="{D42A27DB-BD31-4B8C-83A1-F6EECF244321}">
                <p14:modId xmlns:p14="http://schemas.microsoft.com/office/powerpoint/2010/main" val="303005706"/>
              </p:ext>
            </p:extLst>
          </p:nvPr>
        </p:nvGraphicFramePr>
        <p:xfrm>
          <a:off x="4555000" y="1825624"/>
          <a:ext cx="3081999" cy="2174290"/>
        </p:xfrm>
        <a:graphic>
          <a:graphicData uri="http://schemas.openxmlformats.org/drawingml/2006/table">
            <a:tbl>
              <a:tblPr firstRow="1" bandRow="1">
                <a:tableStyleId>{5C22544A-7EE6-4342-B048-85BDC9FD1C3A}</a:tableStyleId>
              </a:tblPr>
              <a:tblGrid>
                <a:gridCol w="1027333">
                  <a:extLst>
                    <a:ext uri="{9D8B030D-6E8A-4147-A177-3AD203B41FA5}">
                      <a16:colId xmlns:a16="http://schemas.microsoft.com/office/drawing/2014/main" val="2257473308"/>
                    </a:ext>
                  </a:extLst>
                </a:gridCol>
                <a:gridCol w="1027333">
                  <a:extLst>
                    <a:ext uri="{9D8B030D-6E8A-4147-A177-3AD203B41FA5}">
                      <a16:colId xmlns:a16="http://schemas.microsoft.com/office/drawing/2014/main" val="859031111"/>
                    </a:ext>
                  </a:extLst>
                </a:gridCol>
                <a:gridCol w="1027333">
                  <a:extLst>
                    <a:ext uri="{9D8B030D-6E8A-4147-A177-3AD203B41FA5}">
                      <a16:colId xmlns:a16="http://schemas.microsoft.com/office/drawing/2014/main" val="3593123612"/>
                    </a:ext>
                  </a:extLst>
                </a:gridCol>
              </a:tblGrid>
              <a:tr h="434858">
                <a:tc>
                  <a:txBody>
                    <a:bodyPr/>
                    <a:lstStyle/>
                    <a:p>
                      <a:pPr algn="ctr"/>
                      <a:r>
                        <a:rPr lang="it-IT" dirty="0"/>
                        <a:t>A</a:t>
                      </a:r>
                    </a:p>
                  </a:txBody>
                  <a:tcPr/>
                </a:tc>
                <a:tc>
                  <a:txBody>
                    <a:bodyPr/>
                    <a:lstStyle/>
                    <a:p>
                      <a:pPr algn="ctr"/>
                      <a:r>
                        <a:rPr lang="it-IT" dirty="0"/>
                        <a:t>B</a:t>
                      </a:r>
                    </a:p>
                  </a:txBody>
                  <a:tcPr/>
                </a:tc>
                <a:tc>
                  <a:txBody>
                    <a:bodyPr/>
                    <a:lstStyle/>
                    <a:p>
                      <a:pPr algn="ctr"/>
                      <a:r>
                        <a:rPr lang="it-IT" dirty="0"/>
                        <a:t>A or B</a:t>
                      </a:r>
                    </a:p>
                  </a:txBody>
                  <a:tcPr/>
                </a:tc>
                <a:extLst>
                  <a:ext uri="{0D108BD9-81ED-4DB2-BD59-A6C34878D82A}">
                    <a16:rowId xmlns:a16="http://schemas.microsoft.com/office/drawing/2014/main" val="854708582"/>
                  </a:ext>
                </a:extLst>
              </a:tr>
              <a:tr h="434858">
                <a:tc>
                  <a:txBody>
                    <a:bodyPr/>
                    <a:lstStyle/>
                    <a:p>
                      <a:pPr algn="ctr"/>
                      <a:r>
                        <a:rPr lang="it-IT" dirty="0"/>
                        <a:t>Vero</a:t>
                      </a:r>
                    </a:p>
                  </a:txBody>
                  <a:tcPr/>
                </a:tc>
                <a:tc>
                  <a:txBody>
                    <a:bodyPr/>
                    <a:lstStyle/>
                    <a:p>
                      <a:pPr algn="ctr"/>
                      <a:r>
                        <a:rPr lang="it-IT" dirty="0"/>
                        <a:t>Vero</a:t>
                      </a:r>
                    </a:p>
                  </a:txBody>
                  <a:tcPr/>
                </a:tc>
                <a:tc>
                  <a:txBody>
                    <a:bodyPr/>
                    <a:lstStyle/>
                    <a:p>
                      <a:pPr algn="ctr"/>
                      <a:r>
                        <a:rPr lang="it-IT" dirty="0"/>
                        <a:t>Vero</a:t>
                      </a:r>
                    </a:p>
                  </a:txBody>
                  <a:tcPr/>
                </a:tc>
                <a:extLst>
                  <a:ext uri="{0D108BD9-81ED-4DB2-BD59-A6C34878D82A}">
                    <a16:rowId xmlns:a16="http://schemas.microsoft.com/office/drawing/2014/main" val="1512947310"/>
                  </a:ext>
                </a:extLst>
              </a:tr>
              <a:tr h="434858">
                <a:tc>
                  <a:txBody>
                    <a:bodyPr/>
                    <a:lstStyle/>
                    <a:p>
                      <a:pPr algn="ctr"/>
                      <a:r>
                        <a:rPr lang="it-IT" dirty="0"/>
                        <a:t>Vero</a:t>
                      </a:r>
                    </a:p>
                  </a:txBody>
                  <a:tcPr/>
                </a:tc>
                <a:tc>
                  <a:txBody>
                    <a:bodyPr/>
                    <a:lstStyle/>
                    <a:p>
                      <a:pPr algn="ctr"/>
                      <a:r>
                        <a:rPr lang="it-IT" dirty="0"/>
                        <a:t>Falso</a:t>
                      </a:r>
                    </a:p>
                  </a:txBody>
                  <a:tcPr/>
                </a:tc>
                <a:tc>
                  <a:txBody>
                    <a:bodyPr/>
                    <a:lstStyle/>
                    <a:p>
                      <a:pPr algn="ctr"/>
                      <a:r>
                        <a:rPr lang="it-IT" dirty="0"/>
                        <a:t>Vero</a:t>
                      </a:r>
                    </a:p>
                  </a:txBody>
                  <a:tcPr/>
                </a:tc>
                <a:extLst>
                  <a:ext uri="{0D108BD9-81ED-4DB2-BD59-A6C34878D82A}">
                    <a16:rowId xmlns:a16="http://schemas.microsoft.com/office/drawing/2014/main" val="380514276"/>
                  </a:ext>
                </a:extLst>
              </a:tr>
              <a:tr h="434858">
                <a:tc>
                  <a:txBody>
                    <a:bodyPr/>
                    <a:lstStyle/>
                    <a:p>
                      <a:pPr algn="ctr"/>
                      <a:r>
                        <a:rPr lang="it-IT" dirty="0"/>
                        <a:t>Falso</a:t>
                      </a:r>
                    </a:p>
                  </a:txBody>
                  <a:tcPr/>
                </a:tc>
                <a:tc>
                  <a:txBody>
                    <a:bodyPr/>
                    <a:lstStyle/>
                    <a:p>
                      <a:pPr algn="ctr"/>
                      <a:r>
                        <a:rPr lang="it-IT" dirty="0"/>
                        <a:t>Vero</a:t>
                      </a:r>
                    </a:p>
                  </a:txBody>
                  <a:tcPr/>
                </a:tc>
                <a:tc>
                  <a:txBody>
                    <a:bodyPr/>
                    <a:lstStyle/>
                    <a:p>
                      <a:pPr algn="ctr"/>
                      <a:r>
                        <a:rPr lang="it-IT" dirty="0"/>
                        <a:t>Vero</a:t>
                      </a:r>
                    </a:p>
                  </a:txBody>
                  <a:tcPr/>
                </a:tc>
                <a:extLst>
                  <a:ext uri="{0D108BD9-81ED-4DB2-BD59-A6C34878D82A}">
                    <a16:rowId xmlns:a16="http://schemas.microsoft.com/office/drawing/2014/main" val="2529895601"/>
                  </a:ext>
                </a:extLst>
              </a:tr>
              <a:tr h="434858">
                <a:tc>
                  <a:txBody>
                    <a:bodyPr/>
                    <a:lstStyle/>
                    <a:p>
                      <a:pPr algn="ctr"/>
                      <a:r>
                        <a:rPr lang="it-IT" dirty="0"/>
                        <a:t>Falso</a:t>
                      </a:r>
                    </a:p>
                  </a:txBody>
                  <a:tcPr/>
                </a:tc>
                <a:tc>
                  <a:txBody>
                    <a:bodyPr/>
                    <a:lstStyle/>
                    <a:p>
                      <a:pPr algn="ctr"/>
                      <a:r>
                        <a:rPr lang="it-IT" dirty="0"/>
                        <a:t>Falso</a:t>
                      </a:r>
                    </a:p>
                  </a:txBody>
                  <a:tcPr/>
                </a:tc>
                <a:tc>
                  <a:txBody>
                    <a:bodyPr/>
                    <a:lstStyle/>
                    <a:p>
                      <a:pPr algn="ctr"/>
                      <a:r>
                        <a:rPr lang="it-IT" dirty="0"/>
                        <a:t>Falso</a:t>
                      </a:r>
                    </a:p>
                  </a:txBody>
                  <a:tcPr/>
                </a:tc>
                <a:extLst>
                  <a:ext uri="{0D108BD9-81ED-4DB2-BD59-A6C34878D82A}">
                    <a16:rowId xmlns:a16="http://schemas.microsoft.com/office/drawing/2014/main" val="1724687637"/>
                  </a:ext>
                </a:extLst>
              </a:tr>
            </a:tbl>
          </a:graphicData>
        </a:graphic>
      </p:graphicFrame>
      <p:graphicFrame>
        <p:nvGraphicFramePr>
          <p:cNvPr id="12" name="Tabella 11">
            <a:extLst>
              <a:ext uri="{FF2B5EF4-FFF2-40B4-BE49-F238E27FC236}">
                <a16:creationId xmlns:a16="http://schemas.microsoft.com/office/drawing/2014/main" id="{03B6E282-06EF-41C3-B33A-0D485F79E4AE}"/>
              </a:ext>
            </a:extLst>
          </p:cNvPr>
          <p:cNvGraphicFramePr>
            <a:graphicFrameLocks/>
          </p:cNvGraphicFramePr>
          <p:nvPr>
            <p:extLst>
              <p:ext uri="{D42A27DB-BD31-4B8C-83A1-F6EECF244321}">
                <p14:modId xmlns:p14="http://schemas.microsoft.com/office/powerpoint/2010/main" val="3769921003"/>
              </p:ext>
            </p:extLst>
          </p:nvPr>
        </p:nvGraphicFramePr>
        <p:xfrm>
          <a:off x="8341554" y="1825624"/>
          <a:ext cx="2054666" cy="1304574"/>
        </p:xfrm>
        <a:graphic>
          <a:graphicData uri="http://schemas.openxmlformats.org/drawingml/2006/table">
            <a:tbl>
              <a:tblPr firstRow="1" bandRow="1">
                <a:tableStyleId>{5C22544A-7EE6-4342-B048-85BDC9FD1C3A}</a:tableStyleId>
              </a:tblPr>
              <a:tblGrid>
                <a:gridCol w="1027333">
                  <a:extLst>
                    <a:ext uri="{9D8B030D-6E8A-4147-A177-3AD203B41FA5}">
                      <a16:colId xmlns:a16="http://schemas.microsoft.com/office/drawing/2014/main" val="2257473308"/>
                    </a:ext>
                  </a:extLst>
                </a:gridCol>
                <a:gridCol w="1027333">
                  <a:extLst>
                    <a:ext uri="{9D8B030D-6E8A-4147-A177-3AD203B41FA5}">
                      <a16:colId xmlns:a16="http://schemas.microsoft.com/office/drawing/2014/main" val="859031111"/>
                    </a:ext>
                  </a:extLst>
                </a:gridCol>
              </a:tblGrid>
              <a:tr h="434858">
                <a:tc>
                  <a:txBody>
                    <a:bodyPr/>
                    <a:lstStyle/>
                    <a:p>
                      <a:pPr algn="ctr"/>
                      <a:r>
                        <a:rPr lang="it-IT" dirty="0"/>
                        <a:t>A</a:t>
                      </a:r>
                    </a:p>
                  </a:txBody>
                  <a:tcPr/>
                </a:tc>
                <a:tc>
                  <a:txBody>
                    <a:bodyPr/>
                    <a:lstStyle/>
                    <a:p>
                      <a:pPr algn="ctr"/>
                      <a:r>
                        <a:rPr lang="it-IT" dirty="0"/>
                        <a:t>Not A</a:t>
                      </a:r>
                    </a:p>
                  </a:txBody>
                  <a:tcPr/>
                </a:tc>
                <a:extLst>
                  <a:ext uri="{0D108BD9-81ED-4DB2-BD59-A6C34878D82A}">
                    <a16:rowId xmlns:a16="http://schemas.microsoft.com/office/drawing/2014/main" val="854708582"/>
                  </a:ext>
                </a:extLst>
              </a:tr>
              <a:tr h="434858">
                <a:tc>
                  <a:txBody>
                    <a:bodyPr/>
                    <a:lstStyle/>
                    <a:p>
                      <a:pPr algn="ctr"/>
                      <a:r>
                        <a:rPr lang="it-IT" dirty="0"/>
                        <a:t>Vero</a:t>
                      </a:r>
                    </a:p>
                  </a:txBody>
                  <a:tcPr/>
                </a:tc>
                <a:tc>
                  <a:txBody>
                    <a:bodyPr/>
                    <a:lstStyle/>
                    <a:p>
                      <a:pPr algn="ctr"/>
                      <a:r>
                        <a:rPr lang="it-IT" dirty="0"/>
                        <a:t>Falso</a:t>
                      </a:r>
                    </a:p>
                  </a:txBody>
                  <a:tcPr/>
                </a:tc>
                <a:extLst>
                  <a:ext uri="{0D108BD9-81ED-4DB2-BD59-A6C34878D82A}">
                    <a16:rowId xmlns:a16="http://schemas.microsoft.com/office/drawing/2014/main" val="1512947310"/>
                  </a:ext>
                </a:extLst>
              </a:tr>
              <a:tr h="434858">
                <a:tc>
                  <a:txBody>
                    <a:bodyPr/>
                    <a:lstStyle/>
                    <a:p>
                      <a:pPr algn="ctr"/>
                      <a:r>
                        <a:rPr lang="it-IT" dirty="0"/>
                        <a:t>Falso</a:t>
                      </a:r>
                    </a:p>
                  </a:txBody>
                  <a:tcPr/>
                </a:tc>
                <a:tc>
                  <a:txBody>
                    <a:bodyPr/>
                    <a:lstStyle/>
                    <a:p>
                      <a:pPr algn="ctr"/>
                      <a:r>
                        <a:rPr lang="it-IT" dirty="0"/>
                        <a:t>Vero</a:t>
                      </a:r>
                    </a:p>
                  </a:txBody>
                  <a:tcPr/>
                </a:tc>
                <a:extLst>
                  <a:ext uri="{0D108BD9-81ED-4DB2-BD59-A6C34878D82A}">
                    <a16:rowId xmlns:a16="http://schemas.microsoft.com/office/drawing/2014/main" val="1724687637"/>
                  </a:ext>
                </a:extLst>
              </a:tr>
            </a:tbl>
          </a:graphicData>
        </a:graphic>
      </p:graphicFrame>
    </p:spTree>
    <p:extLst>
      <p:ext uri="{BB962C8B-B14F-4D97-AF65-F5344CB8AC3E}">
        <p14:creationId xmlns:p14="http://schemas.microsoft.com/office/powerpoint/2010/main" val="16800059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B8DD4F7-9A72-4103-86DD-7DFE17D9304C}"/>
              </a:ext>
            </a:extLst>
          </p:cNvPr>
          <p:cNvSpPr>
            <a:spLocks noGrp="1"/>
          </p:cNvSpPr>
          <p:nvPr>
            <p:ph type="title"/>
          </p:nvPr>
        </p:nvSpPr>
        <p:spPr/>
        <p:txBody>
          <a:bodyPr/>
          <a:lstStyle/>
          <a:p>
            <a:r>
              <a:rPr lang="it-IT" dirty="0"/>
              <a:t>Esempio:</a:t>
            </a:r>
          </a:p>
        </p:txBody>
      </p:sp>
      <p:sp>
        <p:nvSpPr>
          <p:cNvPr id="4" name="Segnaposto contenuto 3">
            <a:extLst>
              <a:ext uri="{FF2B5EF4-FFF2-40B4-BE49-F238E27FC236}">
                <a16:creationId xmlns:a16="http://schemas.microsoft.com/office/drawing/2014/main" id="{9A2B6849-067D-425D-8E61-48D624E7EC2C}"/>
              </a:ext>
            </a:extLst>
          </p:cNvPr>
          <p:cNvSpPr txBox="1">
            <a:spLocks noGrp="1"/>
          </p:cNvSpPr>
          <p:nvPr>
            <p:ph idx="1"/>
          </p:nvPr>
        </p:nvSpPr>
        <p:spPr>
          <a:xfrm>
            <a:off x="838200" y="1821431"/>
            <a:ext cx="10515600" cy="2031325"/>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marL="0" indent="0">
              <a:lnSpc>
                <a:spcPct val="100000"/>
              </a:lnSpc>
              <a:spcBef>
                <a:spcPts val="0"/>
              </a:spcBef>
              <a:buNone/>
            </a:pPr>
            <a:r>
              <a:rPr lang="it-IT" sz="1800" dirty="0">
                <a:latin typeface="Courier New" panose="02070309020205020404" pitchFamily="49" charset="0"/>
                <a:cs typeface="Courier New" panose="02070309020205020404" pitchFamily="49" charset="0"/>
              </a:rPr>
              <a:t>voto=</a:t>
            </a:r>
            <a:r>
              <a:rPr lang="it-IT" sz="1800" dirty="0" err="1">
                <a:latin typeface="Courier New" panose="02070309020205020404" pitchFamily="49" charset="0"/>
                <a:cs typeface="Courier New" panose="02070309020205020404" pitchFamily="49" charset="0"/>
              </a:rPr>
              <a:t>int</a:t>
            </a:r>
            <a:r>
              <a:rPr lang="it-IT" sz="1800" dirty="0">
                <a:latin typeface="Courier New" panose="02070309020205020404" pitchFamily="49" charset="0"/>
                <a:cs typeface="Courier New" panose="02070309020205020404" pitchFamily="49" charset="0"/>
              </a:rPr>
              <a:t>(input('Inserisci il voto '))</a:t>
            </a:r>
          </a:p>
          <a:p>
            <a:pPr marL="0" indent="0">
              <a:lnSpc>
                <a:spcPct val="100000"/>
              </a:lnSpc>
              <a:spcBef>
                <a:spcPts val="0"/>
              </a:spcBef>
              <a:buNone/>
            </a:pPr>
            <a:r>
              <a:rPr lang="it-IT" sz="1800" dirty="0" err="1">
                <a:latin typeface="Courier New" panose="02070309020205020404" pitchFamily="49" charset="0"/>
                <a:cs typeface="Courier New" panose="02070309020205020404" pitchFamily="49" charset="0"/>
              </a:rPr>
              <a:t>if</a:t>
            </a:r>
            <a:r>
              <a:rPr lang="it-IT" sz="1800" dirty="0">
                <a:latin typeface="Courier New" panose="02070309020205020404" pitchFamily="49" charset="0"/>
                <a:cs typeface="Courier New" panose="02070309020205020404" pitchFamily="49" charset="0"/>
              </a:rPr>
              <a:t> voto &lt; 0 or voto &gt; 30:</a:t>
            </a:r>
          </a:p>
          <a:p>
            <a:pPr marL="0" indent="0">
              <a:lnSpc>
                <a:spcPct val="100000"/>
              </a:lnSpc>
              <a:spcBef>
                <a:spcPts val="0"/>
              </a:spcBef>
              <a:buNone/>
            </a:pPr>
            <a:r>
              <a:rPr lang="it-IT" sz="1800" dirty="0">
                <a:latin typeface="Courier New" panose="02070309020205020404" pitchFamily="49" charset="0"/>
                <a:cs typeface="Courier New" panose="02070309020205020404" pitchFamily="49" charset="0"/>
              </a:rPr>
              <a:t>    </a:t>
            </a:r>
            <a:r>
              <a:rPr lang="it-IT" sz="1800" dirty="0" err="1">
                <a:latin typeface="Courier New" panose="02070309020205020404" pitchFamily="49" charset="0"/>
                <a:cs typeface="Courier New" panose="02070309020205020404" pitchFamily="49" charset="0"/>
              </a:rPr>
              <a:t>print</a:t>
            </a:r>
            <a:r>
              <a:rPr lang="it-IT" sz="1800" dirty="0">
                <a:latin typeface="Courier New" panose="02070309020205020404" pitchFamily="49" charset="0"/>
                <a:cs typeface="Courier New" panose="02070309020205020404" pitchFamily="49" charset="0"/>
              </a:rPr>
              <a:t>('voto non </a:t>
            </a:r>
            <a:r>
              <a:rPr lang="it-IT" sz="1800" dirty="0" err="1">
                <a:latin typeface="Courier New" panose="02070309020205020404" pitchFamily="49" charset="0"/>
                <a:cs typeface="Courier New" panose="02070309020205020404" pitchFamily="49" charset="0"/>
              </a:rPr>
              <a:t>valido'</a:t>
            </a:r>
            <a:r>
              <a:rPr lang="it-IT" sz="1800" dirty="0">
                <a:latin typeface="Courier New" panose="02070309020205020404" pitchFamily="49" charset="0"/>
                <a:cs typeface="Courier New" panose="02070309020205020404" pitchFamily="49" charset="0"/>
              </a:rPr>
              <a:t>)</a:t>
            </a:r>
          </a:p>
          <a:p>
            <a:pPr marL="0" indent="0">
              <a:lnSpc>
                <a:spcPct val="100000"/>
              </a:lnSpc>
              <a:spcBef>
                <a:spcPts val="0"/>
              </a:spcBef>
              <a:buNone/>
            </a:pPr>
            <a:r>
              <a:rPr lang="it-IT" sz="1800" dirty="0" err="1">
                <a:latin typeface="Courier New" panose="02070309020205020404" pitchFamily="49" charset="0"/>
                <a:cs typeface="Courier New" panose="02070309020205020404" pitchFamily="49" charset="0"/>
              </a:rPr>
              <a:t>elif</a:t>
            </a:r>
            <a:r>
              <a:rPr lang="it-IT" sz="1800" dirty="0">
                <a:latin typeface="Courier New" panose="02070309020205020404" pitchFamily="49" charset="0"/>
                <a:cs typeface="Courier New" panose="02070309020205020404" pitchFamily="49" charset="0"/>
              </a:rPr>
              <a:t> voto &gt;= 18:</a:t>
            </a:r>
          </a:p>
          <a:p>
            <a:pPr marL="0" indent="0">
              <a:lnSpc>
                <a:spcPct val="100000"/>
              </a:lnSpc>
              <a:spcBef>
                <a:spcPts val="0"/>
              </a:spcBef>
              <a:buNone/>
            </a:pPr>
            <a:r>
              <a:rPr lang="it-IT" sz="1800" dirty="0">
                <a:latin typeface="Courier New" panose="02070309020205020404" pitchFamily="49" charset="0"/>
                <a:cs typeface="Courier New" panose="02070309020205020404" pitchFamily="49" charset="0"/>
              </a:rPr>
              <a:t>    </a:t>
            </a:r>
            <a:r>
              <a:rPr lang="it-IT" sz="1800" dirty="0" err="1">
                <a:latin typeface="Courier New" panose="02070309020205020404" pitchFamily="49" charset="0"/>
                <a:cs typeface="Courier New" panose="02070309020205020404" pitchFamily="49" charset="0"/>
              </a:rPr>
              <a:t>print</a:t>
            </a:r>
            <a:r>
              <a:rPr lang="it-IT" sz="1800" dirty="0">
                <a:latin typeface="Courier New" panose="02070309020205020404" pitchFamily="49" charset="0"/>
                <a:cs typeface="Courier New" panose="02070309020205020404" pitchFamily="49" charset="0"/>
              </a:rPr>
              <a:t>('Esame Superato')</a:t>
            </a:r>
          </a:p>
          <a:p>
            <a:pPr marL="0" indent="0">
              <a:lnSpc>
                <a:spcPct val="100000"/>
              </a:lnSpc>
              <a:spcBef>
                <a:spcPts val="0"/>
              </a:spcBef>
              <a:buNone/>
            </a:pPr>
            <a:r>
              <a:rPr lang="it-IT" sz="1800" dirty="0">
                <a:latin typeface="Courier New" panose="02070309020205020404" pitchFamily="49" charset="0"/>
                <a:cs typeface="Courier New" panose="02070309020205020404" pitchFamily="49" charset="0"/>
              </a:rPr>
              <a:t>else:</a:t>
            </a:r>
          </a:p>
          <a:p>
            <a:pPr marL="0" indent="0">
              <a:lnSpc>
                <a:spcPct val="100000"/>
              </a:lnSpc>
              <a:spcBef>
                <a:spcPts val="0"/>
              </a:spcBef>
              <a:buNone/>
            </a:pPr>
            <a:r>
              <a:rPr lang="it-IT" sz="1800" dirty="0">
                <a:latin typeface="Courier New" panose="02070309020205020404" pitchFamily="49" charset="0"/>
                <a:cs typeface="Courier New" panose="02070309020205020404" pitchFamily="49" charset="0"/>
              </a:rPr>
              <a:t>    </a:t>
            </a:r>
            <a:r>
              <a:rPr lang="it-IT" sz="1800" dirty="0" err="1">
                <a:latin typeface="Courier New" panose="02070309020205020404" pitchFamily="49" charset="0"/>
                <a:cs typeface="Courier New" panose="02070309020205020404" pitchFamily="49" charset="0"/>
              </a:rPr>
              <a:t>print</a:t>
            </a:r>
            <a:r>
              <a:rPr lang="it-IT" sz="1800" dirty="0">
                <a:latin typeface="Courier New" panose="02070309020205020404" pitchFamily="49" charset="0"/>
                <a:cs typeface="Courier New" panose="02070309020205020404" pitchFamily="49" charset="0"/>
              </a:rPr>
              <a:t>('Bocciato')</a:t>
            </a:r>
          </a:p>
        </p:txBody>
      </p:sp>
      <p:sp>
        <p:nvSpPr>
          <p:cNvPr id="5" name="Fumetto: rettangolo con angoli arrotondati 4">
            <a:extLst>
              <a:ext uri="{FF2B5EF4-FFF2-40B4-BE49-F238E27FC236}">
                <a16:creationId xmlns:a16="http://schemas.microsoft.com/office/drawing/2014/main" id="{907F7E0A-F2CF-4B41-B6F0-97C2BCE0E6B8}"/>
              </a:ext>
            </a:extLst>
          </p:cNvPr>
          <p:cNvSpPr/>
          <p:nvPr/>
        </p:nvSpPr>
        <p:spPr>
          <a:xfrm>
            <a:off x="6818142" y="1223889"/>
            <a:ext cx="4253132" cy="778413"/>
          </a:xfrm>
          <a:prstGeom prst="wedgeRoundRectCallout">
            <a:avLst>
              <a:gd name="adj1" fmla="val -76070"/>
              <a:gd name="adj2" fmla="val 8298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Si noti l’utilizzo dell’operatore </a:t>
            </a:r>
            <a:r>
              <a:rPr lang="it-IT" dirty="0">
                <a:latin typeface="Courier New" panose="02070309020205020404" pitchFamily="49" charset="0"/>
                <a:cs typeface="Courier New" panose="02070309020205020404" pitchFamily="49" charset="0"/>
              </a:rPr>
              <a:t>or</a:t>
            </a:r>
          </a:p>
        </p:txBody>
      </p:sp>
    </p:spTree>
    <p:extLst>
      <p:ext uri="{BB962C8B-B14F-4D97-AF65-F5344CB8AC3E}">
        <p14:creationId xmlns:p14="http://schemas.microsoft.com/office/powerpoint/2010/main" val="4475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3EFB152-12CB-4132-A2DB-8B17B0A09FB8}"/>
              </a:ext>
            </a:extLst>
          </p:cNvPr>
          <p:cNvSpPr>
            <a:spLocks noGrp="1"/>
          </p:cNvSpPr>
          <p:nvPr>
            <p:ph type="title"/>
          </p:nvPr>
        </p:nvSpPr>
        <p:spPr/>
        <p:txBody>
          <a:bodyPr/>
          <a:lstStyle/>
          <a:p>
            <a:r>
              <a:rPr lang="it-IT" dirty="0"/>
              <a:t>Programmare in Python</a:t>
            </a:r>
          </a:p>
        </p:txBody>
      </p:sp>
      <p:sp>
        <p:nvSpPr>
          <p:cNvPr id="3" name="Segnaposto contenuto 2">
            <a:extLst>
              <a:ext uri="{FF2B5EF4-FFF2-40B4-BE49-F238E27FC236}">
                <a16:creationId xmlns:a16="http://schemas.microsoft.com/office/drawing/2014/main" id="{40BE502D-D99F-44D1-BDAC-49A8564A6AD7}"/>
              </a:ext>
            </a:extLst>
          </p:cNvPr>
          <p:cNvSpPr>
            <a:spLocks noGrp="1"/>
          </p:cNvSpPr>
          <p:nvPr>
            <p:ph idx="1"/>
          </p:nvPr>
        </p:nvSpPr>
        <p:spPr>
          <a:xfrm>
            <a:off x="838200" y="1489046"/>
            <a:ext cx="10515600" cy="4687917"/>
          </a:xfrm>
        </p:spPr>
        <p:txBody>
          <a:bodyPr/>
          <a:lstStyle/>
          <a:p>
            <a:r>
              <a:rPr lang="it-IT" dirty="0"/>
              <a:t>Scrivere il programma con l’ausilio di un editor di testo o di un </a:t>
            </a:r>
            <a:r>
              <a:rPr lang="it-IT" i="1" dirty="0"/>
              <a:t>ambiente di sviluppo integrato</a:t>
            </a:r>
          </a:p>
          <a:p>
            <a:endParaRPr lang="it-IT" i="1" dirty="0"/>
          </a:p>
          <a:p>
            <a:endParaRPr lang="it-IT" i="1" dirty="0"/>
          </a:p>
          <a:p>
            <a:r>
              <a:rPr lang="it-IT" dirty="0"/>
              <a:t>Eseguire il programma</a:t>
            </a:r>
          </a:p>
          <a:p>
            <a:pPr lvl="1"/>
            <a:r>
              <a:rPr lang="it-IT" dirty="0"/>
              <a:t>Come fare dipende dall’ambiente utilizzato</a:t>
            </a:r>
          </a:p>
          <a:p>
            <a:pPr lvl="1"/>
            <a:r>
              <a:rPr lang="it-IT" dirty="0"/>
              <a:t>Viene eseguito usando l’</a:t>
            </a:r>
            <a:r>
              <a:rPr lang="it-IT" i="1" dirty="0"/>
              <a:t>interprete</a:t>
            </a:r>
            <a:r>
              <a:rPr lang="it-IT" dirty="0"/>
              <a:t> Python</a:t>
            </a:r>
          </a:p>
          <a:p>
            <a:pPr lvl="1"/>
            <a:r>
              <a:rPr lang="it-IT" dirty="0"/>
              <a:t>Shell interattiva</a:t>
            </a:r>
          </a:p>
        </p:txBody>
      </p:sp>
      <p:sp>
        <p:nvSpPr>
          <p:cNvPr id="5" name="Rettangolo 4">
            <a:extLst>
              <a:ext uri="{FF2B5EF4-FFF2-40B4-BE49-F238E27FC236}">
                <a16:creationId xmlns:a16="http://schemas.microsoft.com/office/drawing/2014/main" id="{820187D5-FDBC-4D45-8642-596CBBC33C7B}"/>
              </a:ext>
            </a:extLst>
          </p:cNvPr>
          <p:cNvSpPr/>
          <p:nvPr/>
        </p:nvSpPr>
        <p:spPr>
          <a:xfrm>
            <a:off x="3843555" y="2393062"/>
            <a:ext cx="3854742" cy="8430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it-IT" sz="1800" dirty="0">
                <a:latin typeface="Courier New" panose="02070309020205020404" pitchFamily="49" charset="0"/>
                <a:cs typeface="Courier New" panose="02070309020205020404" pitchFamily="49" charset="0"/>
              </a:rPr>
              <a:t># il mio primo programma</a:t>
            </a:r>
          </a:p>
          <a:p>
            <a:pPr marL="0" indent="0">
              <a:buNone/>
            </a:pPr>
            <a:r>
              <a:rPr lang="it-IT" sz="1800" dirty="0" err="1">
                <a:latin typeface="Courier New" panose="02070309020205020404" pitchFamily="49" charset="0"/>
                <a:cs typeface="Courier New" panose="02070309020205020404" pitchFamily="49" charset="0"/>
              </a:rPr>
              <a:t>print</a:t>
            </a:r>
            <a:r>
              <a:rPr lang="it-IT" sz="1800" dirty="0">
                <a:latin typeface="Courier New" panose="02070309020205020404" pitchFamily="49" charset="0"/>
                <a:cs typeface="Courier New" panose="02070309020205020404" pitchFamily="49" charset="0"/>
              </a:rPr>
              <a:t>(‘HELLO WORLD!’)</a:t>
            </a:r>
          </a:p>
        </p:txBody>
      </p:sp>
      <p:sp>
        <p:nvSpPr>
          <p:cNvPr id="7" name="Rettangolo 6">
            <a:extLst>
              <a:ext uri="{FF2B5EF4-FFF2-40B4-BE49-F238E27FC236}">
                <a16:creationId xmlns:a16="http://schemas.microsoft.com/office/drawing/2014/main" id="{B8DF6DB6-284F-4FFE-9A25-9B0BD0DAFE75}"/>
              </a:ext>
            </a:extLst>
          </p:cNvPr>
          <p:cNvSpPr/>
          <p:nvPr/>
        </p:nvSpPr>
        <p:spPr>
          <a:xfrm>
            <a:off x="3843555" y="5173211"/>
            <a:ext cx="3854742" cy="8430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it-IT" sz="1800" dirty="0">
                <a:latin typeface="Courier New" panose="02070309020205020404" pitchFamily="49" charset="0"/>
                <a:cs typeface="Courier New" panose="02070309020205020404" pitchFamily="49" charset="0"/>
              </a:rPr>
              <a:t>HELLO WORLD!</a:t>
            </a:r>
          </a:p>
        </p:txBody>
      </p:sp>
    </p:spTree>
    <p:extLst>
      <p:ext uri="{BB962C8B-B14F-4D97-AF65-F5344CB8AC3E}">
        <p14:creationId xmlns:p14="http://schemas.microsoft.com/office/powerpoint/2010/main" val="35020865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1CE69A7B-BC10-43FA-8DAE-C141A7D9DA7A}"/>
              </a:ext>
            </a:extLst>
          </p:cNvPr>
          <p:cNvSpPr>
            <a:spLocks noGrp="1"/>
          </p:cNvSpPr>
          <p:nvPr>
            <p:ph type="title"/>
          </p:nvPr>
        </p:nvSpPr>
        <p:spPr>
          <a:xfrm>
            <a:off x="841248" y="256032"/>
            <a:ext cx="10506456" cy="1014984"/>
          </a:xfrm>
        </p:spPr>
        <p:txBody>
          <a:bodyPr anchor="b">
            <a:normAutofit/>
          </a:bodyPr>
          <a:lstStyle/>
          <a:p>
            <a:r>
              <a:rPr lang="it-IT" dirty="0"/>
              <a:t>Valutazione di Cortocircuito</a:t>
            </a:r>
          </a:p>
        </p:txBody>
      </p:sp>
      <p:sp>
        <p:nvSpPr>
          <p:cNvPr id="20" name="Rectangle 1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Segnaposto contenuto 2">
            <a:extLst>
              <a:ext uri="{FF2B5EF4-FFF2-40B4-BE49-F238E27FC236}">
                <a16:creationId xmlns:a16="http://schemas.microsoft.com/office/drawing/2014/main" id="{F8274F8C-A669-46F7-BEA8-3942C1ED9AD3}"/>
              </a:ext>
            </a:extLst>
          </p:cNvPr>
          <p:cNvGraphicFramePr>
            <a:graphicFrameLocks noGrp="1"/>
          </p:cNvGraphicFramePr>
          <p:nvPr>
            <p:ph idx="1"/>
            <p:extLst>
              <p:ext uri="{D42A27DB-BD31-4B8C-83A1-F6EECF244321}">
                <p14:modId xmlns:p14="http://schemas.microsoft.com/office/powerpoint/2010/main" val="1581643443"/>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787946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CE69A7B-BC10-43FA-8DAE-C141A7D9DA7A}"/>
              </a:ext>
            </a:extLst>
          </p:cNvPr>
          <p:cNvSpPr>
            <a:spLocks noGrp="1"/>
          </p:cNvSpPr>
          <p:nvPr>
            <p:ph type="title"/>
          </p:nvPr>
        </p:nvSpPr>
        <p:spPr/>
        <p:txBody>
          <a:bodyPr/>
          <a:lstStyle/>
          <a:p>
            <a:r>
              <a:rPr lang="it-IT" dirty="0"/>
              <a:t>Valutazione di Cortocircuito</a:t>
            </a:r>
          </a:p>
        </p:txBody>
      </p:sp>
      <p:sp>
        <p:nvSpPr>
          <p:cNvPr id="3" name="Segnaposto contenuto 2">
            <a:extLst>
              <a:ext uri="{FF2B5EF4-FFF2-40B4-BE49-F238E27FC236}">
                <a16:creationId xmlns:a16="http://schemas.microsoft.com/office/drawing/2014/main" id="{A450E2D7-190C-44CF-841F-94B3E0B8CEEF}"/>
              </a:ext>
            </a:extLst>
          </p:cNvPr>
          <p:cNvSpPr>
            <a:spLocks noGrp="1"/>
          </p:cNvSpPr>
          <p:nvPr>
            <p:ph idx="1"/>
          </p:nvPr>
        </p:nvSpPr>
        <p:spPr/>
        <p:txBody>
          <a:bodyPr>
            <a:normAutofit/>
          </a:bodyPr>
          <a:lstStyle/>
          <a:p>
            <a:r>
              <a:rPr lang="it-IT" dirty="0"/>
              <a:t>Il cortocircuito può essere utile in molti casi</a:t>
            </a:r>
          </a:p>
          <a:p>
            <a:r>
              <a:rPr lang="it-IT" dirty="0"/>
              <a:t>Ad esempio</a:t>
            </a:r>
          </a:p>
          <a:p>
            <a:pPr lvl="1"/>
            <a:endParaRPr lang="it-IT" dirty="0"/>
          </a:p>
        </p:txBody>
      </p:sp>
      <p:sp>
        <p:nvSpPr>
          <p:cNvPr id="4" name="Segnaposto contenuto 3">
            <a:extLst>
              <a:ext uri="{FF2B5EF4-FFF2-40B4-BE49-F238E27FC236}">
                <a16:creationId xmlns:a16="http://schemas.microsoft.com/office/drawing/2014/main" id="{276F0088-4944-419B-A757-FFF45E940EB2}"/>
              </a:ext>
            </a:extLst>
          </p:cNvPr>
          <p:cNvSpPr txBox="1">
            <a:spLocks/>
          </p:cNvSpPr>
          <p:nvPr/>
        </p:nvSpPr>
        <p:spPr>
          <a:xfrm>
            <a:off x="908538" y="2985631"/>
            <a:ext cx="10515600" cy="646331"/>
          </a:xfrm>
          <a:prstGeom prst="rect">
            <a:avLst/>
          </a:prstGeom>
        </p:spPr>
        <p:style>
          <a:lnRef idx="1">
            <a:schemeClr val="accent4"/>
          </a:lnRef>
          <a:fillRef idx="2">
            <a:schemeClr val="accent4"/>
          </a:fillRef>
          <a:effectRef idx="1">
            <a:schemeClr val="accent4"/>
          </a:effectRef>
          <a:fontRef idx="minor">
            <a:schemeClr val="dk1"/>
          </a:fontRef>
        </p:style>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nSpc>
                <a:spcPct val="100000"/>
              </a:lnSpc>
              <a:spcBef>
                <a:spcPts val="0"/>
              </a:spcBef>
              <a:buFont typeface="Arial" panose="020B0604020202020204" pitchFamily="34" charset="0"/>
              <a:buNone/>
            </a:pPr>
            <a:r>
              <a:rPr lang="it-IT" sz="1800" dirty="0" err="1">
                <a:latin typeface="Courier New" panose="02070309020205020404" pitchFamily="49" charset="0"/>
                <a:cs typeface="Courier New" panose="02070309020205020404" pitchFamily="49" charset="0"/>
              </a:rPr>
              <a:t>if</a:t>
            </a:r>
            <a:r>
              <a:rPr lang="it-IT" sz="1800" dirty="0">
                <a:latin typeface="Courier New" panose="02070309020205020404" pitchFamily="49" charset="0"/>
                <a:cs typeface="Courier New" panose="02070309020205020404" pitchFamily="49" charset="0"/>
              </a:rPr>
              <a:t> n != 0 and </a:t>
            </a:r>
            <a:r>
              <a:rPr lang="it-IT" sz="1800" dirty="0" err="1">
                <a:latin typeface="Courier New" panose="02070309020205020404" pitchFamily="49" charset="0"/>
                <a:cs typeface="Courier New" panose="02070309020205020404" pitchFamily="49" charset="0"/>
              </a:rPr>
              <a:t>m%n</a:t>
            </a:r>
            <a:r>
              <a:rPr lang="it-IT" sz="1800" dirty="0">
                <a:latin typeface="Courier New" panose="02070309020205020404" pitchFamily="49" charset="0"/>
                <a:cs typeface="Courier New" panose="02070309020205020404" pitchFamily="49" charset="0"/>
              </a:rPr>
              <a:t> == 0:</a:t>
            </a:r>
          </a:p>
          <a:p>
            <a:pPr marL="0" indent="0">
              <a:lnSpc>
                <a:spcPct val="100000"/>
              </a:lnSpc>
              <a:spcBef>
                <a:spcPts val="0"/>
              </a:spcBef>
              <a:buFont typeface="Arial" panose="020B0604020202020204" pitchFamily="34" charset="0"/>
              <a:buNone/>
            </a:pPr>
            <a:r>
              <a:rPr lang="it-IT" sz="1800" dirty="0">
                <a:latin typeface="Courier New" panose="02070309020205020404" pitchFamily="49" charset="0"/>
                <a:cs typeface="Courier New" panose="02070309020205020404" pitchFamily="49" charset="0"/>
              </a:rPr>
              <a:t>    </a:t>
            </a:r>
            <a:r>
              <a:rPr lang="it-IT" sz="1800" dirty="0" err="1">
                <a:latin typeface="Courier New" panose="02070309020205020404" pitchFamily="49" charset="0"/>
                <a:cs typeface="Courier New" panose="02070309020205020404" pitchFamily="49" charset="0"/>
              </a:rPr>
              <a:t>print</a:t>
            </a:r>
            <a:r>
              <a:rPr lang="it-IT" sz="1800" dirty="0">
                <a:latin typeface="Courier New" panose="02070309020205020404" pitchFamily="49" charset="0"/>
                <a:cs typeface="Courier New" panose="02070309020205020404" pitchFamily="49" charset="0"/>
              </a:rPr>
              <a:t>('m è multiplo di n')</a:t>
            </a:r>
          </a:p>
        </p:txBody>
      </p:sp>
      <p:sp>
        <p:nvSpPr>
          <p:cNvPr id="5" name="Fumetto: rettangolo con angoli arrotondati 4">
            <a:extLst>
              <a:ext uri="{FF2B5EF4-FFF2-40B4-BE49-F238E27FC236}">
                <a16:creationId xmlns:a16="http://schemas.microsoft.com/office/drawing/2014/main" id="{8DB0E808-0BCC-4844-8198-60AB0FCA1B51}"/>
              </a:ext>
            </a:extLst>
          </p:cNvPr>
          <p:cNvSpPr/>
          <p:nvPr/>
        </p:nvSpPr>
        <p:spPr>
          <a:xfrm>
            <a:off x="4740812" y="3766899"/>
            <a:ext cx="5931878" cy="1885070"/>
          </a:xfrm>
          <a:prstGeom prst="wedgeRoundRectCallout">
            <a:avLst>
              <a:gd name="adj1" fmla="val -46702"/>
              <a:gd name="adj2" fmla="val -7829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Se n è pari a 0 la prima parte della condizione è falsa e la seconda viene saltata evitando così la divisione per 0</a:t>
            </a:r>
          </a:p>
        </p:txBody>
      </p:sp>
    </p:spTree>
    <p:extLst>
      <p:ext uri="{BB962C8B-B14F-4D97-AF65-F5344CB8AC3E}">
        <p14:creationId xmlns:p14="http://schemas.microsoft.com/office/powerpoint/2010/main" val="28414206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56E06AC-EB3E-4285-B76E-ADD0BB674734}"/>
              </a:ext>
            </a:extLst>
          </p:cNvPr>
          <p:cNvSpPr>
            <a:spLocks noGrp="1"/>
          </p:cNvSpPr>
          <p:nvPr>
            <p:ph type="title"/>
          </p:nvPr>
        </p:nvSpPr>
        <p:spPr/>
        <p:txBody>
          <a:bodyPr/>
          <a:lstStyle/>
          <a:p>
            <a:r>
              <a:rPr lang="it-IT" dirty="0"/>
              <a:t>Il tipo </a:t>
            </a:r>
            <a:r>
              <a:rPr lang="it-IT" dirty="0" err="1"/>
              <a:t>bool</a:t>
            </a:r>
            <a:endParaRPr lang="it-IT" dirty="0"/>
          </a:p>
        </p:txBody>
      </p:sp>
      <p:sp>
        <p:nvSpPr>
          <p:cNvPr id="3" name="Segnaposto contenuto 2">
            <a:extLst>
              <a:ext uri="{FF2B5EF4-FFF2-40B4-BE49-F238E27FC236}">
                <a16:creationId xmlns:a16="http://schemas.microsoft.com/office/drawing/2014/main" id="{D28370F5-10F9-4D23-8F31-CB9694F17D52}"/>
              </a:ext>
            </a:extLst>
          </p:cNvPr>
          <p:cNvSpPr>
            <a:spLocks noGrp="1"/>
          </p:cNvSpPr>
          <p:nvPr>
            <p:ph idx="1"/>
          </p:nvPr>
        </p:nvSpPr>
        <p:spPr>
          <a:xfrm>
            <a:off x="838200" y="1825625"/>
            <a:ext cx="10515600" cy="4232861"/>
          </a:xfrm>
        </p:spPr>
        <p:txBody>
          <a:bodyPr>
            <a:normAutofit fontScale="85000" lnSpcReduction="20000"/>
          </a:bodyPr>
          <a:lstStyle/>
          <a:p>
            <a:r>
              <a:rPr lang="it-IT" dirty="0"/>
              <a:t>E’ possibile assegnare il risultato di una espressione booleana ad una variabile.</a:t>
            </a:r>
          </a:p>
          <a:p>
            <a:pPr marL="0" indent="0">
              <a:buNone/>
            </a:pPr>
            <a:r>
              <a:rPr lang="it-IT" dirty="0">
                <a:latin typeface="Courier New" panose="02070309020205020404" pitchFamily="49" charset="0"/>
                <a:cs typeface="Courier New" panose="02070309020205020404" pitchFamily="49" charset="0"/>
              </a:rPr>
              <a:t>&gt;&gt;&gt; n=</a:t>
            </a:r>
            <a:r>
              <a:rPr lang="it-IT" dirty="0" err="1">
                <a:latin typeface="Courier New" panose="02070309020205020404" pitchFamily="49" charset="0"/>
                <a:cs typeface="Courier New" panose="02070309020205020404" pitchFamily="49" charset="0"/>
              </a:rPr>
              <a:t>int</a:t>
            </a:r>
            <a:r>
              <a:rPr lang="it-IT" dirty="0">
                <a:latin typeface="Courier New" panose="02070309020205020404" pitchFamily="49" charset="0"/>
                <a:cs typeface="Courier New" panose="02070309020205020404" pitchFamily="49" charset="0"/>
              </a:rPr>
              <a:t>(input('inserisci un numero: ‘))</a:t>
            </a:r>
          </a:p>
          <a:p>
            <a:pPr marL="0" indent="0">
              <a:buNone/>
            </a:pPr>
            <a:endParaRPr lang="it-IT" dirty="0"/>
          </a:p>
          <a:p>
            <a:pPr marL="0" indent="0">
              <a:buNone/>
            </a:pPr>
            <a:endParaRPr lang="it-IT" dirty="0">
              <a:latin typeface="Courier New" panose="02070309020205020404" pitchFamily="49" charset="0"/>
              <a:cs typeface="Courier New" panose="02070309020205020404" pitchFamily="49" charset="0"/>
            </a:endParaRPr>
          </a:p>
          <a:p>
            <a:pPr marL="0" indent="0">
              <a:buNone/>
            </a:pPr>
            <a:r>
              <a:rPr lang="it-IT" dirty="0">
                <a:latin typeface="Courier New" panose="02070309020205020404" pitchFamily="49" charset="0"/>
                <a:cs typeface="Courier New" panose="02070309020205020404" pitchFamily="49" charset="0"/>
              </a:rPr>
              <a:t>&gt;&gt;&gt; pari = n%2==0</a:t>
            </a:r>
          </a:p>
          <a:p>
            <a:pPr marL="0" indent="0">
              <a:buNone/>
            </a:pPr>
            <a:r>
              <a:rPr lang="it-IT" dirty="0">
                <a:latin typeface="Courier New" panose="02070309020205020404" pitchFamily="49" charset="0"/>
                <a:cs typeface="Courier New" panose="02070309020205020404" pitchFamily="49" charset="0"/>
              </a:rPr>
              <a:t>&gt;&gt;&gt; pari</a:t>
            </a:r>
          </a:p>
          <a:p>
            <a:pPr marL="0" indent="0">
              <a:buNone/>
            </a:pPr>
            <a:endParaRPr lang="it-IT" dirty="0">
              <a:latin typeface="Courier New" panose="02070309020205020404" pitchFamily="49" charset="0"/>
              <a:cs typeface="Courier New" panose="02070309020205020404" pitchFamily="49" charset="0"/>
            </a:endParaRPr>
          </a:p>
          <a:p>
            <a:pPr marL="0" indent="0">
              <a:buNone/>
            </a:pPr>
            <a:endParaRPr lang="it-IT" dirty="0">
              <a:latin typeface="Courier New" panose="02070309020205020404" pitchFamily="49" charset="0"/>
              <a:cs typeface="Courier New" panose="02070309020205020404" pitchFamily="49" charset="0"/>
            </a:endParaRPr>
          </a:p>
          <a:p>
            <a:r>
              <a:rPr lang="it-IT" dirty="0"/>
              <a:t>La variabile </a:t>
            </a:r>
            <a:r>
              <a:rPr lang="it-IT" dirty="0">
                <a:latin typeface="Courier New" panose="02070309020205020404" pitchFamily="49" charset="0"/>
                <a:cs typeface="Courier New" panose="02070309020205020404" pitchFamily="49" charset="0"/>
              </a:rPr>
              <a:t>pari </a:t>
            </a:r>
            <a:r>
              <a:rPr lang="it-IT" dirty="0"/>
              <a:t>è una variabile booleana</a:t>
            </a:r>
          </a:p>
          <a:p>
            <a:pPr lvl="1"/>
            <a:r>
              <a:rPr lang="it-IT" dirty="0"/>
              <a:t>può assumere solo due valori: </a:t>
            </a:r>
            <a:r>
              <a:rPr lang="it-IT" dirty="0">
                <a:latin typeface="Courier New" panose="02070309020205020404" pitchFamily="49" charset="0"/>
                <a:cs typeface="Courier New" panose="02070309020205020404" pitchFamily="49" charset="0"/>
              </a:rPr>
              <a:t>False</a:t>
            </a:r>
            <a:r>
              <a:rPr lang="it-IT" dirty="0"/>
              <a:t> e </a:t>
            </a:r>
            <a:r>
              <a:rPr lang="it-IT" dirty="0">
                <a:latin typeface="Courier New" panose="02070309020205020404" pitchFamily="49" charset="0"/>
                <a:cs typeface="Courier New" panose="02070309020205020404" pitchFamily="49" charset="0"/>
              </a:rPr>
              <a:t>True</a:t>
            </a:r>
          </a:p>
          <a:p>
            <a:r>
              <a:rPr lang="it-IT" dirty="0"/>
              <a:t>Il tipo corrispondente è </a:t>
            </a:r>
            <a:r>
              <a:rPr lang="it-IT" dirty="0" err="1">
                <a:latin typeface="Courier New" panose="02070309020205020404" pitchFamily="49" charset="0"/>
                <a:cs typeface="Courier New" panose="02070309020205020404" pitchFamily="49" charset="0"/>
              </a:rPr>
              <a:t>bool</a:t>
            </a:r>
            <a:endParaRPr lang="it-IT" dirty="0">
              <a:latin typeface="Courier New" panose="02070309020205020404" pitchFamily="49" charset="0"/>
              <a:cs typeface="Courier New" panose="02070309020205020404" pitchFamily="49" charset="0"/>
            </a:endParaRPr>
          </a:p>
        </p:txBody>
      </p:sp>
      <p:sp>
        <p:nvSpPr>
          <p:cNvPr id="5" name="CasellaDiTesto 4">
            <a:extLst>
              <a:ext uri="{FF2B5EF4-FFF2-40B4-BE49-F238E27FC236}">
                <a16:creationId xmlns:a16="http://schemas.microsoft.com/office/drawing/2014/main" id="{82140573-ECEF-4D95-AACE-C1553C886750}"/>
              </a:ext>
            </a:extLst>
          </p:cNvPr>
          <p:cNvSpPr txBox="1"/>
          <p:nvPr/>
        </p:nvSpPr>
        <p:spPr>
          <a:xfrm>
            <a:off x="838200" y="2692527"/>
            <a:ext cx="4297959" cy="40011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it-IT" sz="2000" dirty="0">
                <a:latin typeface="Courier New" panose="02070309020205020404" pitchFamily="49" charset="0"/>
                <a:cs typeface="Courier New" panose="02070309020205020404" pitchFamily="49" charset="0"/>
              </a:rPr>
              <a:t>Inserisci un numero: 38</a:t>
            </a:r>
            <a:r>
              <a:rPr lang="it-IT" dirty="0">
                <a:latin typeface="Courier New" panose="02070309020205020404" pitchFamily="49" charset="0"/>
                <a:cs typeface="Courier New" panose="02070309020205020404" pitchFamily="49" charset="0"/>
              </a:rPr>
              <a:t> </a:t>
            </a:r>
          </a:p>
        </p:txBody>
      </p:sp>
      <p:sp>
        <p:nvSpPr>
          <p:cNvPr id="7" name="CasellaDiTesto 6">
            <a:extLst>
              <a:ext uri="{FF2B5EF4-FFF2-40B4-BE49-F238E27FC236}">
                <a16:creationId xmlns:a16="http://schemas.microsoft.com/office/drawing/2014/main" id="{284A3924-A892-4FC1-98BC-BA54FAFDCB97}"/>
              </a:ext>
            </a:extLst>
          </p:cNvPr>
          <p:cNvSpPr txBox="1"/>
          <p:nvPr/>
        </p:nvSpPr>
        <p:spPr>
          <a:xfrm>
            <a:off x="838199" y="4270453"/>
            <a:ext cx="4297959" cy="40011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it-IT" sz="2000" dirty="0">
                <a:latin typeface="Courier New" panose="02070309020205020404" pitchFamily="49" charset="0"/>
                <a:cs typeface="Courier New" panose="02070309020205020404" pitchFamily="49" charset="0"/>
              </a:rPr>
              <a:t>True</a:t>
            </a:r>
            <a:r>
              <a:rPr lang="it-IT"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0798638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6F1F2C8-798B-4CCE-A851-94AFAF350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8FB71A45-8C89-4D5E-ADDF-5FBED0FFCFB7}"/>
              </a:ext>
            </a:extLst>
          </p:cNvPr>
          <p:cNvSpPr>
            <a:spLocks noGrp="1"/>
          </p:cNvSpPr>
          <p:nvPr>
            <p:ph type="ctrTitle"/>
          </p:nvPr>
        </p:nvSpPr>
        <p:spPr>
          <a:xfrm>
            <a:off x="970908" y="1220919"/>
            <a:ext cx="5425781" cy="2387600"/>
          </a:xfrm>
        </p:spPr>
        <p:txBody>
          <a:bodyPr>
            <a:normAutofit/>
          </a:bodyPr>
          <a:lstStyle/>
          <a:p>
            <a:pPr algn="l"/>
            <a:r>
              <a:rPr lang="it-IT"/>
              <a:t>Programmazione in Python</a:t>
            </a:r>
          </a:p>
        </p:txBody>
      </p:sp>
      <p:sp>
        <p:nvSpPr>
          <p:cNvPr id="3" name="Sottotitolo 2">
            <a:extLst>
              <a:ext uri="{FF2B5EF4-FFF2-40B4-BE49-F238E27FC236}">
                <a16:creationId xmlns:a16="http://schemas.microsoft.com/office/drawing/2014/main" id="{AC5E0FC9-BAEF-4D4E-92ED-82E7465FEDC0}"/>
              </a:ext>
            </a:extLst>
          </p:cNvPr>
          <p:cNvSpPr>
            <a:spLocks noGrp="1"/>
          </p:cNvSpPr>
          <p:nvPr>
            <p:ph type="subTitle" idx="1"/>
          </p:nvPr>
        </p:nvSpPr>
        <p:spPr>
          <a:xfrm>
            <a:off x="970908" y="3700594"/>
            <a:ext cx="5425781" cy="1655762"/>
          </a:xfrm>
        </p:spPr>
        <p:txBody>
          <a:bodyPr>
            <a:normAutofit/>
          </a:bodyPr>
          <a:lstStyle/>
          <a:p>
            <a:pPr algn="l"/>
            <a:r>
              <a:rPr lang="it-IT"/>
              <a:t>Lezione 5</a:t>
            </a:r>
            <a:endParaRPr lang="it-IT" dirty="0"/>
          </a:p>
        </p:txBody>
      </p:sp>
      <p:sp>
        <p:nvSpPr>
          <p:cNvPr id="10" name="Freeform: Shape 9">
            <a:extLst>
              <a:ext uri="{FF2B5EF4-FFF2-40B4-BE49-F238E27FC236}">
                <a16:creationId xmlns:a16="http://schemas.microsoft.com/office/drawing/2014/main" id="{755E9CD0-04B0-4A3C-B291-AD913379C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1DD8BF3B-6066-418C-8D1A-75C5E396F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Block Arc 13">
            <a:extLst>
              <a:ext uri="{FF2B5EF4-FFF2-40B4-BE49-F238E27FC236}">
                <a16:creationId xmlns:a16="http://schemas.microsoft.com/office/drawing/2014/main" id="{80BC66F9-7A74-4286-AD22-1174052CC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02394"/>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D8142CC3-2B5C-48E6-9DF0-6C8ACBA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7B2D303B-3DD0-4319-9EAD-361847FEC7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46A89C79-8EF3-4AF9-B3D9-59A883F41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EFE5CE34-4543-42E5-B82C-1F3D12422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72AF41FE-63D7-4695-81D2-66D2510E4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722091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C91CEFC-8D3F-4DA4-BB9D-7C23C12D2929}"/>
              </a:ext>
            </a:extLst>
          </p:cNvPr>
          <p:cNvSpPr>
            <a:spLocks noGrp="1"/>
          </p:cNvSpPr>
          <p:nvPr>
            <p:ph type="title"/>
          </p:nvPr>
        </p:nvSpPr>
        <p:spPr/>
        <p:txBody>
          <a:bodyPr/>
          <a:lstStyle/>
          <a:p>
            <a:r>
              <a:rPr lang="it-IT" dirty="0"/>
              <a:t>Esercizio – il massimo tra tre interi</a:t>
            </a:r>
          </a:p>
        </p:txBody>
      </p:sp>
      <p:sp>
        <p:nvSpPr>
          <p:cNvPr id="4" name="CasellaDiTesto 3">
            <a:extLst>
              <a:ext uri="{FF2B5EF4-FFF2-40B4-BE49-F238E27FC236}">
                <a16:creationId xmlns:a16="http://schemas.microsoft.com/office/drawing/2014/main" id="{1EE1FEC1-3546-47AF-B118-89E1992C28FF}"/>
              </a:ext>
            </a:extLst>
          </p:cNvPr>
          <p:cNvSpPr txBox="1"/>
          <p:nvPr/>
        </p:nvSpPr>
        <p:spPr>
          <a:xfrm>
            <a:off x="838200" y="1625097"/>
            <a:ext cx="10117822" cy="369332"/>
          </a:xfrm>
          <a:prstGeom prst="rect">
            <a:avLst/>
          </a:prstGeom>
          <a:noFill/>
        </p:spPr>
        <p:txBody>
          <a:bodyPr wrap="square">
            <a:spAutoFit/>
          </a:bodyPr>
          <a:lstStyle/>
          <a:p>
            <a:r>
              <a:rPr lang="it-IT" dirty="0"/>
              <a:t>Scrivere un programma che, dati in input tre numeri interi, determina e stampa il valore più grande</a:t>
            </a:r>
          </a:p>
        </p:txBody>
      </p:sp>
      <p:sp>
        <p:nvSpPr>
          <p:cNvPr id="6" name="CasellaDiTesto 5">
            <a:extLst>
              <a:ext uri="{FF2B5EF4-FFF2-40B4-BE49-F238E27FC236}">
                <a16:creationId xmlns:a16="http://schemas.microsoft.com/office/drawing/2014/main" id="{8DAEB65B-E737-4435-8FAA-C4936AD70190}"/>
              </a:ext>
            </a:extLst>
          </p:cNvPr>
          <p:cNvSpPr txBox="1"/>
          <p:nvPr/>
        </p:nvSpPr>
        <p:spPr>
          <a:xfrm>
            <a:off x="872455" y="2571117"/>
            <a:ext cx="1489046" cy="646331"/>
          </a:xfrm>
          <a:prstGeom prst="rect">
            <a:avLst/>
          </a:prstGeom>
          <a:noFill/>
        </p:spPr>
        <p:txBody>
          <a:bodyPr wrap="square" rtlCol="0">
            <a:spAutoFit/>
          </a:bodyPr>
          <a:lstStyle/>
          <a:p>
            <a:r>
              <a:rPr lang="it-IT" dirty="0"/>
              <a:t>File massimo.py</a:t>
            </a:r>
          </a:p>
        </p:txBody>
      </p:sp>
      <p:sp>
        <p:nvSpPr>
          <p:cNvPr id="8" name="CasellaDiTesto 7">
            <a:extLst>
              <a:ext uri="{FF2B5EF4-FFF2-40B4-BE49-F238E27FC236}">
                <a16:creationId xmlns:a16="http://schemas.microsoft.com/office/drawing/2014/main" id="{6B17D9E9-4A97-4261-BC10-CD0BB3F3F35B}"/>
              </a:ext>
            </a:extLst>
          </p:cNvPr>
          <p:cNvSpPr txBox="1"/>
          <p:nvPr/>
        </p:nvSpPr>
        <p:spPr>
          <a:xfrm>
            <a:off x="2361501" y="2392167"/>
            <a:ext cx="6212048" cy="3693319"/>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it-IT" dirty="0">
                <a:latin typeface="Courier New" panose="02070309020205020404" pitchFamily="49" charset="0"/>
                <a:cs typeface="Courier New" panose="02070309020205020404" pitchFamily="49" charset="0"/>
              </a:rPr>
              <a:t>a=</a:t>
            </a:r>
            <a:r>
              <a:rPr lang="it-IT" dirty="0" err="1">
                <a:latin typeface="Courier New" panose="02070309020205020404" pitchFamily="49" charset="0"/>
                <a:cs typeface="Courier New" panose="02070309020205020404" pitchFamily="49" charset="0"/>
              </a:rPr>
              <a:t>int</a:t>
            </a:r>
            <a:r>
              <a:rPr lang="it-IT" dirty="0">
                <a:latin typeface="Courier New" panose="02070309020205020404" pitchFamily="49" charset="0"/>
                <a:cs typeface="Courier New" panose="02070309020205020404" pitchFamily="49" charset="0"/>
              </a:rPr>
              <a:t>(input("inserisci il primo numero "))</a:t>
            </a:r>
          </a:p>
          <a:p>
            <a:r>
              <a:rPr lang="it-IT" dirty="0">
                <a:latin typeface="Courier New" panose="02070309020205020404" pitchFamily="49" charset="0"/>
                <a:cs typeface="Courier New" panose="02070309020205020404" pitchFamily="49" charset="0"/>
              </a:rPr>
              <a:t>b=</a:t>
            </a:r>
            <a:r>
              <a:rPr lang="it-IT" dirty="0" err="1">
                <a:latin typeface="Courier New" panose="02070309020205020404" pitchFamily="49" charset="0"/>
                <a:cs typeface="Courier New" panose="02070309020205020404" pitchFamily="49" charset="0"/>
              </a:rPr>
              <a:t>int</a:t>
            </a:r>
            <a:r>
              <a:rPr lang="it-IT" dirty="0">
                <a:latin typeface="Courier New" panose="02070309020205020404" pitchFamily="49" charset="0"/>
                <a:cs typeface="Courier New" panose="02070309020205020404" pitchFamily="49" charset="0"/>
              </a:rPr>
              <a:t>(input("inserisci il secondo numero "))</a:t>
            </a:r>
          </a:p>
          <a:p>
            <a:r>
              <a:rPr lang="it-IT" dirty="0">
                <a:latin typeface="Courier New" panose="02070309020205020404" pitchFamily="49" charset="0"/>
                <a:cs typeface="Courier New" panose="02070309020205020404" pitchFamily="49" charset="0"/>
              </a:rPr>
              <a:t>c=</a:t>
            </a:r>
            <a:r>
              <a:rPr lang="it-IT" dirty="0" err="1">
                <a:latin typeface="Courier New" panose="02070309020205020404" pitchFamily="49" charset="0"/>
                <a:cs typeface="Courier New" panose="02070309020205020404" pitchFamily="49" charset="0"/>
              </a:rPr>
              <a:t>int</a:t>
            </a:r>
            <a:r>
              <a:rPr lang="it-IT" dirty="0">
                <a:latin typeface="Courier New" panose="02070309020205020404" pitchFamily="49" charset="0"/>
                <a:cs typeface="Courier New" panose="02070309020205020404" pitchFamily="49" charset="0"/>
              </a:rPr>
              <a:t>(input("inserisci il terzo numero "))</a:t>
            </a:r>
          </a:p>
          <a:p>
            <a:endParaRPr lang="it-IT" dirty="0">
              <a:latin typeface="Courier New" panose="02070309020205020404" pitchFamily="49" charset="0"/>
              <a:cs typeface="Courier New" panose="02070309020205020404" pitchFamily="49" charset="0"/>
            </a:endParaRPr>
          </a:p>
          <a:p>
            <a:r>
              <a:rPr lang="it-IT" dirty="0" err="1">
                <a:latin typeface="Courier New" panose="02070309020205020404" pitchFamily="49" charset="0"/>
                <a:cs typeface="Courier New" panose="02070309020205020404" pitchFamily="49" charset="0"/>
              </a:rPr>
              <a:t>if</a:t>
            </a:r>
            <a:r>
              <a:rPr lang="it-IT" dirty="0">
                <a:latin typeface="Courier New" panose="02070309020205020404" pitchFamily="49" charset="0"/>
                <a:cs typeface="Courier New" panose="02070309020205020404" pitchFamily="49" charset="0"/>
              </a:rPr>
              <a:t> a&gt;b:</a:t>
            </a:r>
          </a:p>
          <a:p>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if</a:t>
            </a:r>
            <a:r>
              <a:rPr lang="it-IT" dirty="0">
                <a:latin typeface="Courier New" panose="02070309020205020404" pitchFamily="49" charset="0"/>
                <a:cs typeface="Courier New" panose="02070309020205020404" pitchFamily="49" charset="0"/>
              </a:rPr>
              <a:t> a&gt;c:</a:t>
            </a:r>
          </a:p>
          <a:p>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print</a:t>
            </a:r>
            <a:r>
              <a:rPr lang="it-IT" dirty="0">
                <a:latin typeface="Courier New" panose="02070309020205020404" pitchFamily="49" charset="0"/>
                <a:cs typeface="Courier New" panose="02070309020205020404" pitchFamily="49" charset="0"/>
              </a:rPr>
              <a:t>("Il massimo </a:t>
            </a:r>
            <a:r>
              <a:rPr lang="it-IT" dirty="0" err="1">
                <a:latin typeface="Courier New" panose="02070309020205020404" pitchFamily="49" charset="0"/>
                <a:cs typeface="Courier New" panose="02070309020205020404" pitchFamily="49" charset="0"/>
              </a:rPr>
              <a:t>è",a</a:t>
            </a:r>
            <a:r>
              <a:rPr lang="it-IT" dirty="0">
                <a:latin typeface="Courier New" panose="02070309020205020404" pitchFamily="49" charset="0"/>
                <a:cs typeface="Courier New" panose="02070309020205020404" pitchFamily="49" charset="0"/>
              </a:rPr>
              <a:t>)</a:t>
            </a:r>
          </a:p>
          <a:p>
            <a:r>
              <a:rPr lang="it-IT" dirty="0">
                <a:latin typeface="Courier New" panose="02070309020205020404" pitchFamily="49" charset="0"/>
                <a:cs typeface="Courier New" panose="02070309020205020404" pitchFamily="49" charset="0"/>
              </a:rPr>
              <a:t>    else:</a:t>
            </a:r>
          </a:p>
          <a:p>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print</a:t>
            </a:r>
            <a:r>
              <a:rPr lang="it-IT" dirty="0">
                <a:latin typeface="Courier New" panose="02070309020205020404" pitchFamily="49" charset="0"/>
                <a:cs typeface="Courier New" panose="02070309020205020404" pitchFamily="49" charset="0"/>
              </a:rPr>
              <a:t>("Il massimo </a:t>
            </a:r>
            <a:r>
              <a:rPr lang="it-IT" dirty="0" err="1">
                <a:latin typeface="Courier New" panose="02070309020205020404" pitchFamily="49" charset="0"/>
                <a:cs typeface="Courier New" panose="02070309020205020404" pitchFamily="49" charset="0"/>
              </a:rPr>
              <a:t>è",c</a:t>
            </a:r>
            <a:r>
              <a:rPr lang="it-IT" dirty="0">
                <a:latin typeface="Courier New" panose="02070309020205020404" pitchFamily="49" charset="0"/>
                <a:cs typeface="Courier New" panose="02070309020205020404" pitchFamily="49" charset="0"/>
              </a:rPr>
              <a:t>)</a:t>
            </a:r>
          </a:p>
          <a:p>
            <a:r>
              <a:rPr lang="it-IT" dirty="0" err="1">
                <a:latin typeface="Courier New" panose="02070309020205020404" pitchFamily="49" charset="0"/>
                <a:cs typeface="Courier New" panose="02070309020205020404" pitchFamily="49" charset="0"/>
              </a:rPr>
              <a:t>elif</a:t>
            </a:r>
            <a:r>
              <a:rPr lang="it-IT" dirty="0">
                <a:latin typeface="Courier New" panose="02070309020205020404" pitchFamily="49" charset="0"/>
                <a:cs typeface="Courier New" panose="02070309020205020404" pitchFamily="49" charset="0"/>
              </a:rPr>
              <a:t> b&gt;c:</a:t>
            </a:r>
          </a:p>
          <a:p>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print</a:t>
            </a:r>
            <a:r>
              <a:rPr lang="it-IT" dirty="0">
                <a:latin typeface="Courier New" panose="02070309020205020404" pitchFamily="49" charset="0"/>
                <a:cs typeface="Courier New" panose="02070309020205020404" pitchFamily="49" charset="0"/>
              </a:rPr>
              <a:t>("Il massimo </a:t>
            </a:r>
            <a:r>
              <a:rPr lang="it-IT" dirty="0" err="1">
                <a:latin typeface="Courier New" panose="02070309020205020404" pitchFamily="49" charset="0"/>
                <a:cs typeface="Courier New" panose="02070309020205020404" pitchFamily="49" charset="0"/>
              </a:rPr>
              <a:t>è",b</a:t>
            </a:r>
            <a:r>
              <a:rPr lang="it-IT" dirty="0">
                <a:latin typeface="Courier New" panose="02070309020205020404" pitchFamily="49" charset="0"/>
                <a:cs typeface="Courier New" panose="02070309020205020404" pitchFamily="49" charset="0"/>
              </a:rPr>
              <a:t>)</a:t>
            </a:r>
          </a:p>
          <a:p>
            <a:r>
              <a:rPr lang="it-IT" dirty="0">
                <a:latin typeface="Courier New" panose="02070309020205020404" pitchFamily="49" charset="0"/>
                <a:cs typeface="Courier New" panose="02070309020205020404" pitchFamily="49" charset="0"/>
              </a:rPr>
              <a:t>else:</a:t>
            </a:r>
          </a:p>
          <a:p>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print</a:t>
            </a:r>
            <a:r>
              <a:rPr lang="it-IT" dirty="0">
                <a:latin typeface="Courier New" panose="02070309020205020404" pitchFamily="49" charset="0"/>
                <a:cs typeface="Courier New" panose="02070309020205020404" pitchFamily="49" charset="0"/>
              </a:rPr>
              <a:t>("Il massimo </a:t>
            </a:r>
            <a:r>
              <a:rPr lang="it-IT" dirty="0" err="1">
                <a:latin typeface="Courier New" panose="02070309020205020404" pitchFamily="49" charset="0"/>
                <a:cs typeface="Courier New" panose="02070309020205020404" pitchFamily="49" charset="0"/>
              </a:rPr>
              <a:t>è",c</a:t>
            </a:r>
            <a:r>
              <a:rPr lang="it-IT" dirty="0">
                <a:latin typeface="Courier New" panose="02070309020205020404" pitchFamily="49" charset="0"/>
                <a:cs typeface="Courier New" panose="02070309020205020404" pitchFamily="49" charset="0"/>
              </a:rPr>
              <a:t>)</a:t>
            </a:r>
            <a:endParaRPr lang="it-IT" dirty="0"/>
          </a:p>
        </p:txBody>
      </p:sp>
      <p:sp>
        <p:nvSpPr>
          <p:cNvPr id="11" name="Fumetto: rettangolo con angoli arrotondati 10">
            <a:extLst>
              <a:ext uri="{FF2B5EF4-FFF2-40B4-BE49-F238E27FC236}">
                <a16:creationId xmlns:a16="http://schemas.microsoft.com/office/drawing/2014/main" id="{2A735418-D08A-4596-962F-3BF6FD9F8C9E}"/>
              </a:ext>
            </a:extLst>
          </p:cNvPr>
          <p:cNvSpPr/>
          <p:nvPr/>
        </p:nvSpPr>
        <p:spPr>
          <a:xfrm>
            <a:off x="8531604" y="2237596"/>
            <a:ext cx="2214694" cy="1426128"/>
          </a:xfrm>
          <a:prstGeom prst="wedgeRoundRectCallout">
            <a:avLst>
              <a:gd name="adj1" fmla="val -68175"/>
              <a:gd name="adj2" fmla="val 7459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dirty="0"/>
              <a:t>Versione 1</a:t>
            </a:r>
          </a:p>
          <a:p>
            <a:r>
              <a:rPr lang="it-IT" dirty="0"/>
              <a:t>Notate l’uso di </a:t>
            </a:r>
            <a:r>
              <a:rPr lang="it-IT" dirty="0" err="1"/>
              <a:t>if</a:t>
            </a:r>
            <a:r>
              <a:rPr lang="it-IT" dirty="0"/>
              <a:t> innestati e </a:t>
            </a:r>
            <a:r>
              <a:rPr lang="it-IT" dirty="0" err="1"/>
              <a:t>if</a:t>
            </a:r>
            <a:r>
              <a:rPr lang="it-IT" dirty="0"/>
              <a:t> a più vie</a:t>
            </a:r>
          </a:p>
        </p:txBody>
      </p:sp>
    </p:spTree>
    <p:extLst>
      <p:ext uri="{BB962C8B-B14F-4D97-AF65-F5344CB8AC3E}">
        <p14:creationId xmlns:p14="http://schemas.microsoft.com/office/powerpoint/2010/main" val="3723310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11"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C91CEFC-8D3F-4DA4-BB9D-7C23C12D2929}"/>
              </a:ext>
            </a:extLst>
          </p:cNvPr>
          <p:cNvSpPr>
            <a:spLocks noGrp="1"/>
          </p:cNvSpPr>
          <p:nvPr>
            <p:ph type="title"/>
          </p:nvPr>
        </p:nvSpPr>
        <p:spPr/>
        <p:txBody>
          <a:bodyPr/>
          <a:lstStyle/>
          <a:p>
            <a:r>
              <a:rPr lang="it-IT" dirty="0"/>
              <a:t>Esercizio – il massimo tra tre interi</a:t>
            </a:r>
          </a:p>
        </p:txBody>
      </p:sp>
      <p:sp>
        <p:nvSpPr>
          <p:cNvPr id="4" name="CasellaDiTesto 3">
            <a:extLst>
              <a:ext uri="{FF2B5EF4-FFF2-40B4-BE49-F238E27FC236}">
                <a16:creationId xmlns:a16="http://schemas.microsoft.com/office/drawing/2014/main" id="{1EE1FEC1-3546-47AF-B118-89E1992C28FF}"/>
              </a:ext>
            </a:extLst>
          </p:cNvPr>
          <p:cNvSpPr txBox="1"/>
          <p:nvPr/>
        </p:nvSpPr>
        <p:spPr>
          <a:xfrm>
            <a:off x="838200" y="1625097"/>
            <a:ext cx="10117822" cy="369332"/>
          </a:xfrm>
          <a:prstGeom prst="rect">
            <a:avLst/>
          </a:prstGeom>
          <a:noFill/>
        </p:spPr>
        <p:txBody>
          <a:bodyPr wrap="square">
            <a:spAutoFit/>
          </a:bodyPr>
          <a:lstStyle/>
          <a:p>
            <a:r>
              <a:rPr lang="it-IT" dirty="0"/>
              <a:t>Scrivere un programma che, dati in input tre numeri interi, determina e stampa il valore più grande</a:t>
            </a:r>
          </a:p>
        </p:txBody>
      </p:sp>
      <p:sp>
        <p:nvSpPr>
          <p:cNvPr id="6" name="CasellaDiTesto 5">
            <a:extLst>
              <a:ext uri="{FF2B5EF4-FFF2-40B4-BE49-F238E27FC236}">
                <a16:creationId xmlns:a16="http://schemas.microsoft.com/office/drawing/2014/main" id="{8DAEB65B-E737-4435-8FAA-C4936AD70190}"/>
              </a:ext>
            </a:extLst>
          </p:cNvPr>
          <p:cNvSpPr txBox="1"/>
          <p:nvPr/>
        </p:nvSpPr>
        <p:spPr>
          <a:xfrm>
            <a:off x="872455" y="2571117"/>
            <a:ext cx="1489046" cy="646331"/>
          </a:xfrm>
          <a:prstGeom prst="rect">
            <a:avLst/>
          </a:prstGeom>
          <a:noFill/>
        </p:spPr>
        <p:txBody>
          <a:bodyPr wrap="square" rtlCol="0">
            <a:spAutoFit/>
          </a:bodyPr>
          <a:lstStyle/>
          <a:p>
            <a:r>
              <a:rPr lang="it-IT" dirty="0"/>
              <a:t>File massimo.py</a:t>
            </a:r>
          </a:p>
        </p:txBody>
      </p:sp>
      <p:sp>
        <p:nvSpPr>
          <p:cNvPr id="8" name="CasellaDiTesto 7">
            <a:extLst>
              <a:ext uri="{FF2B5EF4-FFF2-40B4-BE49-F238E27FC236}">
                <a16:creationId xmlns:a16="http://schemas.microsoft.com/office/drawing/2014/main" id="{6B17D9E9-4A97-4261-BC10-CD0BB3F3F35B}"/>
              </a:ext>
            </a:extLst>
          </p:cNvPr>
          <p:cNvSpPr txBox="1"/>
          <p:nvPr/>
        </p:nvSpPr>
        <p:spPr>
          <a:xfrm>
            <a:off x="2361501" y="2392167"/>
            <a:ext cx="6212048" cy="313932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it-IT" dirty="0">
                <a:latin typeface="Courier New" panose="02070309020205020404" pitchFamily="49" charset="0"/>
                <a:cs typeface="Courier New" panose="02070309020205020404" pitchFamily="49" charset="0"/>
              </a:rPr>
              <a:t>a=</a:t>
            </a:r>
            <a:r>
              <a:rPr lang="it-IT" dirty="0" err="1">
                <a:latin typeface="Courier New" panose="02070309020205020404" pitchFamily="49" charset="0"/>
                <a:cs typeface="Courier New" panose="02070309020205020404" pitchFamily="49" charset="0"/>
              </a:rPr>
              <a:t>int</a:t>
            </a:r>
            <a:r>
              <a:rPr lang="it-IT" dirty="0">
                <a:latin typeface="Courier New" panose="02070309020205020404" pitchFamily="49" charset="0"/>
                <a:cs typeface="Courier New" panose="02070309020205020404" pitchFamily="49" charset="0"/>
              </a:rPr>
              <a:t>(input("inserisci il primo numero "))</a:t>
            </a:r>
          </a:p>
          <a:p>
            <a:r>
              <a:rPr lang="it-IT" dirty="0">
                <a:latin typeface="Courier New" panose="02070309020205020404" pitchFamily="49" charset="0"/>
                <a:cs typeface="Courier New" panose="02070309020205020404" pitchFamily="49" charset="0"/>
              </a:rPr>
              <a:t>b=</a:t>
            </a:r>
            <a:r>
              <a:rPr lang="it-IT" dirty="0" err="1">
                <a:latin typeface="Courier New" panose="02070309020205020404" pitchFamily="49" charset="0"/>
                <a:cs typeface="Courier New" panose="02070309020205020404" pitchFamily="49" charset="0"/>
              </a:rPr>
              <a:t>int</a:t>
            </a:r>
            <a:r>
              <a:rPr lang="it-IT" dirty="0">
                <a:latin typeface="Courier New" panose="02070309020205020404" pitchFamily="49" charset="0"/>
                <a:cs typeface="Courier New" panose="02070309020205020404" pitchFamily="49" charset="0"/>
              </a:rPr>
              <a:t>(input("inserisci il secondo numero "))</a:t>
            </a:r>
          </a:p>
          <a:p>
            <a:r>
              <a:rPr lang="it-IT" dirty="0">
                <a:latin typeface="Courier New" panose="02070309020205020404" pitchFamily="49" charset="0"/>
                <a:cs typeface="Courier New" panose="02070309020205020404" pitchFamily="49" charset="0"/>
              </a:rPr>
              <a:t>c=</a:t>
            </a:r>
            <a:r>
              <a:rPr lang="it-IT" dirty="0" err="1">
                <a:latin typeface="Courier New" panose="02070309020205020404" pitchFamily="49" charset="0"/>
                <a:cs typeface="Courier New" panose="02070309020205020404" pitchFamily="49" charset="0"/>
              </a:rPr>
              <a:t>int</a:t>
            </a:r>
            <a:r>
              <a:rPr lang="it-IT" dirty="0">
                <a:latin typeface="Courier New" panose="02070309020205020404" pitchFamily="49" charset="0"/>
                <a:cs typeface="Courier New" panose="02070309020205020404" pitchFamily="49" charset="0"/>
              </a:rPr>
              <a:t>(input("inserisci il terzo numero "))</a:t>
            </a:r>
          </a:p>
          <a:p>
            <a:endParaRPr lang="it-IT" dirty="0">
              <a:latin typeface="Courier New" panose="02070309020205020404" pitchFamily="49" charset="0"/>
              <a:cs typeface="Courier New" panose="02070309020205020404" pitchFamily="49" charset="0"/>
            </a:endParaRPr>
          </a:p>
          <a:p>
            <a:r>
              <a:rPr lang="it-IT" dirty="0">
                <a:latin typeface="Courier New" panose="02070309020205020404" pitchFamily="49" charset="0"/>
                <a:cs typeface="Courier New" panose="02070309020205020404" pitchFamily="49" charset="0"/>
              </a:rPr>
              <a:t>massimo=a</a:t>
            </a:r>
          </a:p>
          <a:p>
            <a:r>
              <a:rPr lang="it-IT" dirty="0" err="1">
                <a:latin typeface="Courier New" panose="02070309020205020404" pitchFamily="49" charset="0"/>
                <a:cs typeface="Courier New" panose="02070309020205020404" pitchFamily="49" charset="0"/>
              </a:rPr>
              <a:t>if</a:t>
            </a:r>
            <a:r>
              <a:rPr lang="it-IT" dirty="0">
                <a:latin typeface="Courier New" panose="02070309020205020404" pitchFamily="49" charset="0"/>
                <a:cs typeface="Courier New" panose="02070309020205020404" pitchFamily="49" charset="0"/>
              </a:rPr>
              <a:t> massimo&lt;b:</a:t>
            </a:r>
          </a:p>
          <a:p>
            <a:r>
              <a:rPr lang="it-IT" dirty="0">
                <a:latin typeface="Courier New" panose="02070309020205020404" pitchFamily="49" charset="0"/>
                <a:cs typeface="Courier New" panose="02070309020205020404" pitchFamily="49" charset="0"/>
              </a:rPr>
              <a:t>    massimo=b</a:t>
            </a:r>
          </a:p>
          <a:p>
            <a:r>
              <a:rPr lang="it-IT" dirty="0" err="1">
                <a:latin typeface="Courier New" panose="02070309020205020404" pitchFamily="49" charset="0"/>
                <a:cs typeface="Courier New" panose="02070309020205020404" pitchFamily="49" charset="0"/>
              </a:rPr>
              <a:t>if</a:t>
            </a:r>
            <a:r>
              <a:rPr lang="it-IT" dirty="0">
                <a:latin typeface="Courier New" panose="02070309020205020404" pitchFamily="49" charset="0"/>
                <a:cs typeface="Courier New" panose="02070309020205020404" pitchFamily="49" charset="0"/>
              </a:rPr>
              <a:t> massimo&lt;c:</a:t>
            </a:r>
          </a:p>
          <a:p>
            <a:r>
              <a:rPr lang="it-IT" dirty="0">
                <a:latin typeface="Courier New" panose="02070309020205020404" pitchFamily="49" charset="0"/>
                <a:cs typeface="Courier New" panose="02070309020205020404" pitchFamily="49" charset="0"/>
              </a:rPr>
              <a:t>    massimo=c</a:t>
            </a:r>
          </a:p>
          <a:p>
            <a:r>
              <a:rPr lang="it-IT" dirty="0">
                <a:latin typeface="Courier New" panose="02070309020205020404" pitchFamily="49" charset="0"/>
                <a:cs typeface="Courier New" panose="02070309020205020404" pitchFamily="49" charset="0"/>
              </a:rPr>
              <a:t>    </a:t>
            </a:r>
          </a:p>
          <a:p>
            <a:r>
              <a:rPr lang="it-IT" dirty="0" err="1">
                <a:latin typeface="Courier New" panose="02070309020205020404" pitchFamily="49" charset="0"/>
                <a:cs typeface="Courier New" panose="02070309020205020404" pitchFamily="49" charset="0"/>
              </a:rPr>
              <a:t>print</a:t>
            </a:r>
            <a:r>
              <a:rPr lang="it-IT" dirty="0">
                <a:latin typeface="Courier New" panose="02070309020205020404" pitchFamily="49" charset="0"/>
                <a:cs typeface="Courier New" panose="02070309020205020404" pitchFamily="49" charset="0"/>
              </a:rPr>
              <a:t>("Il massimo </a:t>
            </a:r>
            <a:r>
              <a:rPr lang="it-IT" dirty="0" err="1">
                <a:latin typeface="Courier New" panose="02070309020205020404" pitchFamily="49" charset="0"/>
                <a:cs typeface="Courier New" panose="02070309020205020404" pitchFamily="49" charset="0"/>
              </a:rPr>
              <a:t>è",massimo</a:t>
            </a:r>
            <a:r>
              <a:rPr lang="it-IT" dirty="0">
                <a:latin typeface="Courier New" panose="02070309020205020404" pitchFamily="49" charset="0"/>
                <a:cs typeface="Courier New" panose="02070309020205020404" pitchFamily="49" charset="0"/>
              </a:rPr>
              <a:t>)</a:t>
            </a:r>
            <a:endParaRPr lang="it-IT" dirty="0"/>
          </a:p>
        </p:txBody>
      </p:sp>
      <p:sp>
        <p:nvSpPr>
          <p:cNvPr id="11" name="Fumetto: rettangolo con angoli arrotondati 10">
            <a:extLst>
              <a:ext uri="{FF2B5EF4-FFF2-40B4-BE49-F238E27FC236}">
                <a16:creationId xmlns:a16="http://schemas.microsoft.com/office/drawing/2014/main" id="{2A735418-D08A-4596-962F-3BF6FD9F8C9E}"/>
              </a:ext>
            </a:extLst>
          </p:cNvPr>
          <p:cNvSpPr/>
          <p:nvPr/>
        </p:nvSpPr>
        <p:spPr>
          <a:xfrm>
            <a:off x="8531604" y="2237596"/>
            <a:ext cx="2214694" cy="1426128"/>
          </a:xfrm>
          <a:prstGeom prst="wedgeRoundRectCallout">
            <a:avLst>
              <a:gd name="adj1" fmla="val -68175"/>
              <a:gd name="adj2" fmla="val 7459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dirty="0"/>
              <a:t>Versione 2</a:t>
            </a:r>
          </a:p>
          <a:p>
            <a:r>
              <a:rPr lang="it-IT" dirty="0"/>
              <a:t>Notate l’uso della variabile massimo e i due </a:t>
            </a:r>
            <a:r>
              <a:rPr lang="it-IT" dirty="0" err="1"/>
              <a:t>if</a:t>
            </a:r>
            <a:endParaRPr lang="it-IT" dirty="0"/>
          </a:p>
        </p:txBody>
      </p:sp>
    </p:spTree>
    <p:extLst>
      <p:ext uri="{BB962C8B-B14F-4D97-AF65-F5344CB8AC3E}">
        <p14:creationId xmlns:p14="http://schemas.microsoft.com/office/powerpoint/2010/main" val="2985559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11"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C91CEFC-8D3F-4DA4-BB9D-7C23C12D2929}"/>
              </a:ext>
            </a:extLst>
          </p:cNvPr>
          <p:cNvSpPr>
            <a:spLocks noGrp="1"/>
          </p:cNvSpPr>
          <p:nvPr>
            <p:ph type="title"/>
          </p:nvPr>
        </p:nvSpPr>
        <p:spPr/>
        <p:txBody>
          <a:bodyPr/>
          <a:lstStyle/>
          <a:p>
            <a:r>
              <a:rPr lang="it-IT" dirty="0"/>
              <a:t>Esercizio – il massimo tra quattro interi</a:t>
            </a:r>
          </a:p>
        </p:txBody>
      </p:sp>
      <p:sp>
        <p:nvSpPr>
          <p:cNvPr id="4" name="CasellaDiTesto 3">
            <a:extLst>
              <a:ext uri="{FF2B5EF4-FFF2-40B4-BE49-F238E27FC236}">
                <a16:creationId xmlns:a16="http://schemas.microsoft.com/office/drawing/2014/main" id="{1EE1FEC1-3546-47AF-B118-89E1992C28FF}"/>
              </a:ext>
            </a:extLst>
          </p:cNvPr>
          <p:cNvSpPr txBox="1"/>
          <p:nvPr/>
        </p:nvSpPr>
        <p:spPr>
          <a:xfrm>
            <a:off x="838200" y="1641874"/>
            <a:ext cx="10117822" cy="369332"/>
          </a:xfrm>
          <a:prstGeom prst="rect">
            <a:avLst/>
          </a:prstGeom>
          <a:noFill/>
        </p:spPr>
        <p:txBody>
          <a:bodyPr wrap="square">
            <a:spAutoFit/>
          </a:bodyPr>
          <a:lstStyle/>
          <a:p>
            <a:r>
              <a:rPr lang="it-IT" dirty="0"/>
              <a:t>Cosa cambia se gli interi sono 4?</a:t>
            </a:r>
          </a:p>
        </p:txBody>
      </p:sp>
      <p:sp>
        <p:nvSpPr>
          <p:cNvPr id="6" name="CasellaDiTesto 5">
            <a:extLst>
              <a:ext uri="{FF2B5EF4-FFF2-40B4-BE49-F238E27FC236}">
                <a16:creationId xmlns:a16="http://schemas.microsoft.com/office/drawing/2014/main" id="{8DAEB65B-E737-4435-8FAA-C4936AD70190}"/>
              </a:ext>
            </a:extLst>
          </p:cNvPr>
          <p:cNvSpPr txBox="1"/>
          <p:nvPr/>
        </p:nvSpPr>
        <p:spPr>
          <a:xfrm>
            <a:off x="872455" y="2571117"/>
            <a:ext cx="1489046" cy="646331"/>
          </a:xfrm>
          <a:prstGeom prst="rect">
            <a:avLst/>
          </a:prstGeom>
          <a:noFill/>
        </p:spPr>
        <p:txBody>
          <a:bodyPr wrap="square" rtlCol="0">
            <a:spAutoFit/>
          </a:bodyPr>
          <a:lstStyle/>
          <a:p>
            <a:r>
              <a:rPr lang="it-IT" dirty="0"/>
              <a:t>File massimo.py</a:t>
            </a:r>
          </a:p>
        </p:txBody>
      </p:sp>
      <p:sp>
        <p:nvSpPr>
          <p:cNvPr id="8" name="CasellaDiTesto 7">
            <a:extLst>
              <a:ext uri="{FF2B5EF4-FFF2-40B4-BE49-F238E27FC236}">
                <a16:creationId xmlns:a16="http://schemas.microsoft.com/office/drawing/2014/main" id="{6B17D9E9-4A97-4261-BC10-CD0BB3F3F35B}"/>
              </a:ext>
            </a:extLst>
          </p:cNvPr>
          <p:cNvSpPr txBox="1"/>
          <p:nvPr/>
        </p:nvSpPr>
        <p:spPr>
          <a:xfrm>
            <a:off x="2390862" y="2044024"/>
            <a:ext cx="6212048" cy="3970318"/>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it-IT" dirty="0">
                <a:latin typeface="Courier New" panose="02070309020205020404" pitchFamily="49" charset="0"/>
                <a:cs typeface="Courier New" panose="02070309020205020404" pitchFamily="49" charset="0"/>
              </a:rPr>
              <a:t>a=</a:t>
            </a:r>
            <a:r>
              <a:rPr lang="it-IT" dirty="0" err="1">
                <a:latin typeface="Courier New" panose="02070309020205020404" pitchFamily="49" charset="0"/>
                <a:cs typeface="Courier New" panose="02070309020205020404" pitchFamily="49" charset="0"/>
              </a:rPr>
              <a:t>int</a:t>
            </a:r>
            <a:r>
              <a:rPr lang="it-IT" dirty="0">
                <a:latin typeface="Courier New" panose="02070309020205020404" pitchFamily="49" charset="0"/>
                <a:cs typeface="Courier New" panose="02070309020205020404" pitchFamily="49" charset="0"/>
              </a:rPr>
              <a:t>(input("inserisci il primo numero "))</a:t>
            </a:r>
          </a:p>
          <a:p>
            <a:r>
              <a:rPr lang="it-IT" dirty="0">
                <a:latin typeface="Courier New" panose="02070309020205020404" pitchFamily="49" charset="0"/>
                <a:cs typeface="Courier New" panose="02070309020205020404" pitchFamily="49" charset="0"/>
              </a:rPr>
              <a:t>b=</a:t>
            </a:r>
            <a:r>
              <a:rPr lang="it-IT" dirty="0" err="1">
                <a:latin typeface="Courier New" panose="02070309020205020404" pitchFamily="49" charset="0"/>
                <a:cs typeface="Courier New" panose="02070309020205020404" pitchFamily="49" charset="0"/>
              </a:rPr>
              <a:t>int</a:t>
            </a:r>
            <a:r>
              <a:rPr lang="it-IT" dirty="0">
                <a:latin typeface="Courier New" panose="02070309020205020404" pitchFamily="49" charset="0"/>
                <a:cs typeface="Courier New" panose="02070309020205020404" pitchFamily="49" charset="0"/>
              </a:rPr>
              <a:t>(input("inserisci il secondo numero "))</a:t>
            </a:r>
          </a:p>
          <a:p>
            <a:r>
              <a:rPr lang="it-IT" dirty="0">
                <a:latin typeface="Courier New" panose="02070309020205020404" pitchFamily="49" charset="0"/>
                <a:cs typeface="Courier New" panose="02070309020205020404" pitchFamily="49" charset="0"/>
              </a:rPr>
              <a:t>c=</a:t>
            </a:r>
            <a:r>
              <a:rPr lang="it-IT" dirty="0" err="1">
                <a:latin typeface="Courier New" panose="02070309020205020404" pitchFamily="49" charset="0"/>
                <a:cs typeface="Courier New" panose="02070309020205020404" pitchFamily="49" charset="0"/>
              </a:rPr>
              <a:t>int</a:t>
            </a:r>
            <a:r>
              <a:rPr lang="it-IT" dirty="0">
                <a:latin typeface="Courier New" panose="02070309020205020404" pitchFamily="49" charset="0"/>
                <a:cs typeface="Courier New" panose="02070309020205020404" pitchFamily="49" charset="0"/>
              </a:rPr>
              <a:t>(input("inserisci il terzo numero "))</a:t>
            </a:r>
          </a:p>
          <a:p>
            <a:r>
              <a:rPr lang="it-IT" dirty="0">
                <a:latin typeface="Courier New" panose="02070309020205020404" pitchFamily="49" charset="0"/>
                <a:cs typeface="Courier New" panose="02070309020205020404" pitchFamily="49" charset="0"/>
              </a:rPr>
              <a:t>d=</a:t>
            </a:r>
            <a:r>
              <a:rPr lang="it-IT" dirty="0" err="1">
                <a:latin typeface="Courier New" panose="02070309020205020404" pitchFamily="49" charset="0"/>
                <a:cs typeface="Courier New" panose="02070309020205020404" pitchFamily="49" charset="0"/>
              </a:rPr>
              <a:t>int</a:t>
            </a:r>
            <a:r>
              <a:rPr lang="it-IT" dirty="0">
                <a:latin typeface="Courier New" panose="02070309020205020404" pitchFamily="49" charset="0"/>
                <a:cs typeface="Courier New" panose="02070309020205020404" pitchFamily="49" charset="0"/>
              </a:rPr>
              <a:t>(input("inserisci il quarto numero "))</a:t>
            </a:r>
          </a:p>
          <a:p>
            <a:endParaRPr lang="it-IT" dirty="0">
              <a:latin typeface="Courier New" panose="02070309020205020404" pitchFamily="49" charset="0"/>
              <a:cs typeface="Courier New" panose="02070309020205020404" pitchFamily="49" charset="0"/>
            </a:endParaRPr>
          </a:p>
          <a:p>
            <a:r>
              <a:rPr lang="it-IT" dirty="0">
                <a:latin typeface="Courier New" panose="02070309020205020404" pitchFamily="49" charset="0"/>
                <a:cs typeface="Courier New" panose="02070309020205020404" pitchFamily="49" charset="0"/>
              </a:rPr>
              <a:t>massimo=a</a:t>
            </a:r>
          </a:p>
          <a:p>
            <a:r>
              <a:rPr lang="it-IT" dirty="0" err="1">
                <a:latin typeface="Courier New" panose="02070309020205020404" pitchFamily="49" charset="0"/>
                <a:cs typeface="Courier New" panose="02070309020205020404" pitchFamily="49" charset="0"/>
              </a:rPr>
              <a:t>if</a:t>
            </a:r>
            <a:r>
              <a:rPr lang="it-IT" dirty="0">
                <a:latin typeface="Courier New" panose="02070309020205020404" pitchFamily="49" charset="0"/>
                <a:cs typeface="Courier New" panose="02070309020205020404" pitchFamily="49" charset="0"/>
              </a:rPr>
              <a:t> massimo&lt;b:</a:t>
            </a:r>
          </a:p>
          <a:p>
            <a:r>
              <a:rPr lang="it-IT" dirty="0">
                <a:latin typeface="Courier New" panose="02070309020205020404" pitchFamily="49" charset="0"/>
                <a:cs typeface="Courier New" panose="02070309020205020404" pitchFamily="49" charset="0"/>
              </a:rPr>
              <a:t>    massimo=b</a:t>
            </a:r>
          </a:p>
          <a:p>
            <a:r>
              <a:rPr lang="it-IT" dirty="0" err="1">
                <a:latin typeface="Courier New" panose="02070309020205020404" pitchFamily="49" charset="0"/>
                <a:cs typeface="Courier New" panose="02070309020205020404" pitchFamily="49" charset="0"/>
              </a:rPr>
              <a:t>if</a:t>
            </a:r>
            <a:r>
              <a:rPr lang="it-IT" dirty="0">
                <a:latin typeface="Courier New" panose="02070309020205020404" pitchFamily="49" charset="0"/>
                <a:cs typeface="Courier New" panose="02070309020205020404" pitchFamily="49" charset="0"/>
              </a:rPr>
              <a:t> massimo&lt;c:</a:t>
            </a:r>
          </a:p>
          <a:p>
            <a:r>
              <a:rPr lang="it-IT" dirty="0">
                <a:latin typeface="Courier New" panose="02070309020205020404" pitchFamily="49" charset="0"/>
                <a:cs typeface="Courier New" panose="02070309020205020404" pitchFamily="49" charset="0"/>
              </a:rPr>
              <a:t>    massimo=c</a:t>
            </a:r>
          </a:p>
          <a:p>
            <a:r>
              <a:rPr lang="it-IT" dirty="0" err="1">
                <a:latin typeface="Courier New" panose="02070309020205020404" pitchFamily="49" charset="0"/>
                <a:cs typeface="Courier New" panose="02070309020205020404" pitchFamily="49" charset="0"/>
              </a:rPr>
              <a:t>if</a:t>
            </a:r>
            <a:r>
              <a:rPr lang="it-IT" dirty="0">
                <a:latin typeface="Courier New" panose="02070309020205020404" pitchFamily="49" charset="0"/>
                <a:cs typeface="Courier New" panose="02070309020205020404" pitchFamily="49" charset="0"/>
              </a:rPr>
              <a:t> massimo&lt;d:</a:t>
            </a:r>
          </a:p>
          <a:p>
            <a:r>
              <a:rPr lang="it-IT" dirty="0">
                <a:latin typeface="Courier New" panose="02070309020205020404" pitchFamily="49" charset="0"/>
                <a:cs typeface="Courier New" panose="02070309020205020404" pitchFamily="49" charset="0"/>
              </a:rPr>
              <a:t>    massimo=d</a:t>
            </a:r>
          </a:p>
          <a:p>
            <a:endParaRPr lang="it-IT" dirty="0">
              <a:latin typeface="Courier New" panose="02070309020205020404" pitchFamily="49" charset="0"/>
              <a:cs typeface="Courier New" panose="02070309020205020404" pitchFamily="49" charset="0"/>
            </a:endParaRPr>
          </a:p>
          <a:p>
            <a:r>
              <a:rPr lang="it-IT" dirty="0" err="1">
                <a:latin typeface="Courier New" panose="02070309020205020404" pitchFamily="49" charset="0"/>
                <a:cs typeface="Courier New" panose="02070309020205020404" pitchFamily="49" charset="0"/>
              </a:rPr>
              <a:t>print</a:t>
            </a:r>
            <a:r>
              <a:rPr lang="it-IT" dirty="0">
                <a:latin typeface="Courier New" panose="02070309020205020404" pitchFamily="49" charset="0"/>
                <a:cs typeface="Courier New" panose="02070309020205020404" pitchFamily="49" charset="0"/>
              </a:rPr>
              <a:t>("Il massimo </a:t>
            </a:r>
            <a:r>
              <a:rPr lang="it-IT" dirty="0" err="1">
                <a:latin typeface="Courier New" panose="02070309020205020404" pitchFamily="49" charset="0"/>
                <a:cs typeface="Courier New" panose="02070309020205020404" pitchFamily="49" charset="0"/>
              </a:rPr>
              <a:t>è",massimo</a:t>
            </a:r>
            <a:r>
              <a:rPr lang="it-IT" dirty="0">
                <a:latin typeface="Courier New" panose="02070309020205020404" pitchFamily="49" charset="0"/>
                <a:cs typeface="Courier New" panose="02070309020205020404" pitchFamily="49" charset="0"/>
              </a:rPr>
              <a:t>)</a:t>
            </a:r>
            <a:endParaRPr lang="it-IT" dirty="0"/>
          </a:p>
        </p:txBody>
      </p:sp>
      <p:sp>
        <p:nvSpPr>
          <p:cNvPr id="10" name="Fumetto: rettangolo con angoli arrotondati 9">
            <a:extLst>
              <a:ext uri="{FF2B5EF4-FFF2-40B4-BE49-F238E27FC236}">
                <a16:creationId xmlns:a16="http://schemas.microsoft.com/office/drawing/2014/main" id="{13AF1541-865B-443D-87CD-ACB9F22384CB}"/>
              </a:ext>
            </a:extLst>
          </p:cNvPr>
          <p:cNvSpPr/>
          <p:nvPr/>
        </p:nvSpPr>
        <p:spPr>
          <a:xfrm>
            <a:off x="8531604" y="2237596"/>
            <a:ext cx="2214694" cy="1426128"/>
          </a:xfrm>
          <a:prstGeom prst="wedgeRoundRectCallout">
            <a:avLst>
              <a:gd name="adj1" fmla="val -68175"/>
              <a:gd name="adj2" fmla="val 7459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dirty="0"/>
              <a:t>4 variabili e 3 </a:t>
            </a:r>
            <a:r>
              <a:rPr lang="it-IT" dirty="0" err="1"/>
              <a:t>if</a:t>
            </a:r>
            <a:endParaRPr lang="it-IT" dirty="0"/>
          </a:p>
        </p:txBody>
      </p:sp>
      <p:sp>
        <p:nvSpPr>
          <p:cNvPr id="5" name="Rettangolo con angoli arrotondati 4">
            <a:extLst>
              <a:ext uri="{FF2B5EF4-FFF2-40B4-BE49-F238E27FC236}">
                <a16:creationId xmlns:a16="http://schemas.microsoft.com/office/drawing/2014/main" id="{641E922D-3086-4AA9-962E-D3FC21230F8C}"/>
              </a:ext>
            </a:extLst>
          </p:cNvPr>
          <p:cNvSpPr/>
          <p:nvPr/>
        </p:nvSpPr>
        <p:spPr>
          <a:xfrm>
            <a:off x="7426352" y="4301825"/>
            <a:ext cx="3106025" cy="1230714"/>
          </a:xfrm>
          <a:prstGeom prst="roundRect">
            <a:avLst/>
          </a:prstGeom>
          <a:solidFill>
            <a:srgbClr val="C9493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 se fossero 5?</a:t>
            </a:r>
          </a:p>
          <a:p>
            <a:pPr algn="ctr"/>
            <a:r>
              <a:rPr lang="it-IT" dirty="0"/>
              <a:t>Oppure 100?</a:t>
            </a:r>
          </a:p>
          <a:p>
            <a:pPr algn="ctr"/>
            <a:r>
              <a:rPr lang="it-IT" dirty="0"/>
              <a:t>E se fossero N?</a:t>
            </a:r>
          </a:p>
        </p:txBody>
      </p:sp>
    </p:spTree>
    <p:extLst>
      <p:ext uri="{BB962C8B-B14F-4D97-AF65-F5344CB8AC3E}">
        <p14:creationId xmlns:p14="http://schemas.microsoft.com/office/powerpoint/2010/main" val="3438200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10" grpId="0" animBg="1"/>
      <p:bldP spid="5"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AC91CEFC-8D3F-4DA4-BB9D-7C23C12D2929}"/>
              </a:ext>
            </a:extLst>
          </p:cNvPr>
          <p:cNvSpPr>
            <a:spLocks noGrp="1"/>
          </p:cNvSpPr>
          <p:nvPr>
            <p:ph type="title"/>
          </p:nvPr>
        </p:nvSpPr>
        <p:spPr>
          <a:xfrm>
            <a:off x="638497" y="321734"/>
            <a:ext cx="10905066" cy="1135737"/>
          </a:xfrm>
        </p:spPr>
        <p:txBody>
          <a:bodyPr>
            <a:normAutofit/>
          </a:bodyPr>
          <a:lstStyle/>
          <a:p>
            <a:r>
              <a:rPr lang="it-IT" sz="3600" dirty="0"/>
              <a:t>Esercizio – il massimo tra N interi</a:t>
            </a:r>
          </a:p>
        </p:txBody>
      </p:sp>
      <p:sp>
        <p:nvSpPr>
          <p:cNvPr id="17" name="Segnaposto contenuto 4">
            <a:extLst>
              <a:ext uri="{FF2B5EF4-FFF2-40B4-BE49-F238E27FC236}">
                <a16:creationId xmlns:a16="http://schemas.microsoft.com/office/drawing/2014/main" id="{0F457EFF-E72B-4B7E-B341-FCD48A255641}"/>
              </a:ext>
            </a:extLst>
          </p:cNvPr>
          <p:cNvSpPr>
            <a:spLocks noGrp="1"/>
          </p:cNvSpPr>
          <p:nvPr>
            <p:ph idx="1"/>
          </p:nvPr>
        </p:nvSpPr>
        <p:spPr>
          <a:xfrm>
            <a:off x="643467" y="1548372"/>
            <a:ext cx="10905066" cy="4378450"/>
          </a:xfrm>
        </p:spPr>
        <p:txBody>
          <a:bodyPr>
            <a:normAutofit/>
          </a:bodyPr>
          <a:lstStyle/>
          <a:p>
            <a:r>
              <a:rPr lang="it-IT" sz="2400" dirty="0"/>
              <a:t>Scrivere un programma che, preso da input un numero intero N e altri N numeri interi, determina e stampa il valore più grande</a:t>
            </a:r>
          </a:p>
          <a:p>
            <a:r>
              <a:rPr lang="it-IT" sz="2400" dirty="0"/>
              <a:t>Occorre generalizzare il metodo risolutivo dell’esercizio precedente</a:t>
            </a:r>
          </a:p>
          <a:p>
            <a:pPr lvl="1"/>
            <a:r>
              <a:rPr lang="it-IT" dirty="0"/>
              <a:t>Possiamo avere una variabile per ogni numero in input? </a:t>
            </a:r>
          </a:p>
          <a:p>
            <a:pPr lvl="1"/>
            <a:r>
              <a:rPr lang="it-IT" dirty="0"/>
              <a:t>Possiamo avere un enunciato </a:t>
            </a:r>
            <a:r>
              <a:rPr lang="it-IT" dirty="0" err="1"/>
              <a:t>if</a:t>
            </a:r>
            <a:r>
              <a:rPr lang="it-IT" dirty="0"/>
              <a:t> per ogni numero in input? </a:t>
            </a:r>
          </a:p>
          <a:p>
            <a:pPr lvl="1"/>
            <a:r>
              <a:rPr lang="it-IT" dirty="0"/>
              <a:t>Quali problemi vedete?</a:t>
            </a:r>
            <a:endParaRPr lang="it-IT" i="1" dirty="0"/>
          </a:p>
          <a:p>
            <a:r>
              <a:rPr lang="it-IT" sz="2400" dirty="0"/>
              <a:t>E’ possibile individuare un insieme di operazioni che si ripetono</a:t>
            </a:r>
          </a:p>
          <a:p>
            <a:pPr lvl="1"/>
            <a:r>
              <a:rPr lang="it-IT" dirty="0"/>
              <a:t>Ad, esempio, potrei riscrivere il programma che calcola il massimo tra 4 numeri, usando una sola variabile, e ripetendo alcune istruzioni più volte</a:t>
            </a:r>
          </a:p>
          <a:p>
            <a:pPr marL="457200" lvl="1" indent="0">
              <a:buNone/>
            </a:pPr>
            <a:r>
              <a:rPr lang="it-IT" dirty="0"/>
              <a:t> </a:t>
            </a:r>
          </a:p>
        </p:txBody>
      </p:sp>
      <p:sp>
        <p:nvSpPr>
          <p:cNvPr id="12" name="Rectangle 11">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9199666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9308111-E8F3-4D9F-8E6C-B3F8FE5AD5F6}"/>
              </a:ext>
            </a:extLst>
          </p:cNvPr>
          <p:cNvSpPr>
            <a:spLocks noGrp="1"/>
          </p:cNvSpPr>
          <p:nvPr>
            <p:ph type="title"/>
          </p:nvPr>
        </p:nvSpPr>
        <p:spPr/>
        <p:txBody>
          <a:bodyPr/>
          <a:lstStyle/>
          <a:p>
            <a:r>
              <a:rPr lang="it-IT" sz="4400" dirty="0"/>
              <a:t>Esercizio – il massimo tra 4 interi</a:t>
            </a:r>
            <a:endParaRPr lang="it-IT" dirty="0"/>
          </a:p>
        </p:txBody>
      </p:sp>
      <p:sp>
        <p:nvSpPr>
          <p:cNvPr id="4" name="Segnaposto contenuto 3">
            <a:extLst>
              <a:ext uri="{FF2B5EF4-FFF2-40B4-BE49-F238E27FC236}">
                <a16:creationId xmlns:a16="http://schemas.microsoft.com/office/drawing/2014/main" id="{38F5BA91-8F2D-4032-877E-0B0A6C314C7F}"/>
              </a:ext>
            </a:extLst>
          </p:cNvPr>
          <p:cNvSpPr txBox="1">
            <a:spLocks noGrp="1"/>
          </p:cNvSpPr>
          <p:nvPr>
            <p:ph idx="1"/>
          </p:nvPr>
        </p:nvSpPr>
        <p:spPr>
          <a:xfrm>
            <a:off x="750116" y="1502648"/>
            <a:ext cx="10515600" cy="470898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marL="0" indent="0">
              <a:lnSpc>
                <a:spcPct val="100000"/>
              </a:lnSpc>
              <a:spcBef>
                <a:spcPts val="0"/>
              </a:spcBef>
              <a:buNone/>
            </a:pPr>
            <a:r>
              <a:rPr lang="it-IT" sz="2000" dirty="0">
                <a:latin typeface="Courier New" panose="02070309020205020404" pitchFamily="49" charset="0"/>
                <a:cs typeface="Courier New" panose="02070309020205020404" pitchFamily="49" charset="0"/>
              </a:rPr>
              <a:t>massimo=</a:t>
            </a:r>
            <a:r>
              <a:rPr lang="it-IT" sz="2000" dirty="0" err="1">
                <a:latin typeface="Courier New" panose="02070309020205020404" pitchFamily="49" charset="0"/>
                <a:cs typeface="Courier New" panose="02070309020205020404" pitchFamily="49" charset="0"/>
              </a:rPr>
              <a:t>int</a:t>
            </a:r>
            <a:r>
              <a:rPr lang="it-IT" sz="2000" dirty="0">
                <a:latin typeface="Courier New" panose="02070309020205020404" pitchFamily="49" charset="0"/>
                <a:cs typeface="Courier New" panose="02070309020205020404" pitchFamily="49" charset="0"/>
              </a:rPr>
              <a:t>(input("inserisci un numero "))</a:t>
            </a:r>
          </a:p>
          <a:p>
            <a:pPr marL="0" indent="0">
              <a:lnSpc>
                <a:spcPct val="100000"/>
              </a:lnSpc>
              <a:spcBef>
                <a:spcPts val="0"/>
              </a:spcBef>
              <a:buNone/>
            </a:pPr>
            <a:endParaRPr lang="it-IT" sz="2000"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it-IT" sz="2000" dirty="0">
                <a:latin typeface="Courier New" panose="02070309020205020404" pitchFamily="49" charset="0"/>
                <a:cs typeface="Courier New" panose="02070309020205020404" pitchFamily="49" charset="0"/>
              </a:rPr>
              <a:t>a=</a:t>
            </a:r>
            <a:r>
              <a:rPr lang="it-IT" sz="2000" dirty="0" err="1">
                <a:latin typeface="Courier New" panose="02070309020205020404" pitchFamily="49" charset="0"/>
                <a:cs typeface="Courier New" panose="02070309020205020404" pitchFamily="49" charset="0"/>
              </a:rPr>
              <a:t>int</a:t>
            </a:r>
            <a:r>
              <a:rPr lang="it-IT" sz="2000" dirty="0">
                <a:latin typeface="Courier New" panose="02070309020205020404" pitchFamily="49" charset="0"/>
                <a:cs typeface="Courier New" panose="02070309020205020404" pitchFamily="49" charset="0"/>
              </a:rPr>
              <a:t>(input("inserisci un numero "))</a:t>
            </a:r>
          </a:p>
          <a:p>
            <a:pPr marL="0" indent="0">
              <a:lnSpc>
                <a:spcPct val="100000"/>
              </a:lnSpc>
              <a:spcBef>
                <a:spcPts val="0"/>
              </a:spcBef>
              <a:buNone/>
            </a:pPr>
            <a:r>
              <a:rPr lang="it-IT" sz="2000" dirty="0" err="1">
                <a:latin typeface="Courier New" panose="02070309020205020404" pitchFamily="49" charset="0"/>
                <a:cs typeface="Courier New" panose="02070309020205020404" pitchFamily="49" charset="0"/>
              </a:rPr>
              <a:t>if</a:t>
            </a:r>
            <a:r>
              <a:rPr lang="it-IT" sz="2000" dirty="0">
                <a:latin typeface="Courier New" panose="02070309020205020404" pitchFamily="49" charset="0"/>
                <a:cs typeface="Courier New" panose="02070309020205020404" pitchFamily="49" charset="0"/>
              </a:rPr>
              <a:t> massimo&lt;a:</a:t>
            </a:r>
          </a:p>
          <a:p>
            <a:pPr marL="0" indent="0">
              <a:lnSpc>
                <a:spcPct val="100000"/>
              </a:lnSpc>
              <a:spcBef>
                <a:spcPts val="0"/>
              </a:spcBef>
              <a:buNone/>
            </a:pPr>
            <a:r>
              <a:rPr lang="it-IT" sz="2000" dirty="0">
                <a:latin typeface="Courier New" panose="02070309020205020404" pitchFamily="49" charset="0"/>
                <a:cs typeface="Courier New" panose="02070309020205020404" pitchFamily="49" charset="0"/>
              </a:rPr>
              <a:t>    massimo=a</a:t>
            </a:r>
          </a:p>
          <a:p>
            <a:pPr marL="0" indent="0">
              <a:lnSpc>
                <a:spcPct val="100000"/>
              </a:lnSpc>
              <a:spcBef>
                <a:spcPts val="0"/>
              </a:spcBef>
              <a:buNone/>
            </a:pPr>
            <a:endParaRPr lang="it-IT" sz="2000"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it-IT" sz="2000" dirty="0">
                <a:latin typeface="Courier New" panose="02070309020205020404" pitchFamily="49" charset="0"/>
                <a:cs typeface="Courier New" panose="02070309020205020404" pitchFamily="49" charset="0"/>
              </a:rPr>
              <a:t>a=</a:t>
            </a:r>
            <a:r>
              <a:rPr lang="it-IT" sz="2000" dirty="0" err="1">
                <a:latin typeface="Courier New" panose="02070309020205020404" pitchFamily="49" charset="0"/>
                <a:cs typeface="Courier New" panose="02070309020205020404" pitchFamily="49" charset="0"/>
              </a:rPr>
              <a:t>int</a:t>
            </a:r>
            <a:r>
              <a:rPr lang="it-IT" sz="2000" dirty="0">
                <a:latin typeface="Courier New" panose="02070309020205020404" pitchFamily="49" charset="0"/>
                <a:cs typeface="Courier New" panose="02070309020205020404" pitchFamily="49" charset="0"/>
              </a:rPr>
              <a:t>(input("inserisci un numero "))</a:t>
            </a:r>
          </a:p>
          <a:p>
            <a:pPr marL="0" indent="0">
              <a:lnSpc>
                <a:spcPct val="100000"/>
              </a:lnSpc>
              <a:spcBef>
                <a:spcPts val="0"/>
              </a:spcBef>
              <a:buNone/>
            </a:pPr>
            <a:r>
              <a:rPr lang="it-IT" sz="2000" dirty="0" err="1">
                <a:latin typeface="Courier New" panose="02070309020205020404" pitchFamily="49" charset="0"/>
                <a:cs typeface="Courier New" panose="02070309020205020404" pitchFamily="49" charset="0"/>
              </a:rPr>
              <a:t>if</a:t>
            </a:r>
            <a:r>
              <a:rPr lang="it-IT" sz="2000" dirty="0">
                <a:latin typeface="Courier New" panose="02070309020205020404" pitchFamily="49" charset="0"/>
                <a:cs typeface="Courier New" panose="02070309020205020404" pitchFamily="49" charset="0"/>
              </a:rPr>
              <a:t> massimo&lt;a:</a:t>
            </a:r>
          </a:p>
          <a:p>
            <a:pPr marL="0" indent="0">
              <a:lnSpc>
                <a:spcPct val="100000"/>
              </a:lnSpc>
              <a:spcBef>
                <a:spcPts val="0"/>
              </a:spcBef>
              <a:buNone/>
            </a:pPr>
            <a:r>
              <a:rPr lang="it-IT" sz="2000" dirty="0">
                <a:latin typeface="Courier New" panose="02070309020205020404" pitchFamily="49" charset="0"/>
                <a:cs typeface="Courier New" panose="02070309020205020404" pitchFamily="49" charset="0"/>
              </a:rPr>
              <a:t>    massimo=a</a:t>
            </a:r>
          </a:p>
          <a:p>
            <a:pPr marL="0" indent="0">
              <a:lnSpc>
                <a:spcPct val="100000"/>
              </a:lnSpc>
              <a:spcBef>
                <a:spcPts val="0"/>
              </a:spcBef>
              <a:buNone/>
            </a:pPr>
            <a:endParaRPr lang="it-IT" sz="2000"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it-IT" sz="2000" dirty="0">
                <a:latin typeface="Courier New" panose="02070309020205020404" pitchFamily="49" charset="0"/>
                <a:cs typeface="Courier New" panose="02070309020205020404" pitchFamily="49" charset="0"/>
              </a:rPr>
              <a:t>a=</a:t>
            </a:r>
            <a:r>
              <a:rPr lang="it-IT" sz="2000" dirty="0" err="1">
                <a:latin typeface="Courier New" panose="02070309020205020404" pitchFamily="49" charset="0"/>
                <a:cs typeface="Courier New" panose="02070309020205020404" pitchFamily="49" charset="0"/>
              </a:rPr>
              <a:t>int</a:t>
            </a:r>
            <a:r>
              <a:rPr lang="it-IT" sz="2000" dirty="0">
                <a:latin typeface="Courier New" panose="02070309020205020404" pitchFamily="49" charset="0"/>
                <a:cs typeface="Courier New" panose="02070309020205020404" pitchFamily="49" charset="0"/>
              </a:rPr>
              <a:t>(input("inserisci un numero "))</a:t>
            </a:r>
          </a:p>
          <a:p>
            <a:pPr marL="0" indent="0">
              <a:lnSpc>
                <a:spcPct val="100000"/>
              </a:lnSpc>
              <a:spcBef>
                <a:spcPts val="0"/>
              </a:spcBef>
              <a:buNone/>
            </a:pPr>
            <a:r>
              <a:rPr lang="it-IT" sz="2000" dirty="0" err="1">
                <a:latin typeface="Courier New" panose="02070309020205020404" pitchFamily="49" charset="0"/>
                <a:cs typeface="Courier New" panose="02070309020205020404" pitchFamily="49" charset="0"/>
              </a:rPr>
              <a:t>if</a:t>
            </a:r>
            <a:r>
              <a:rPr lang="it-IT" sz="2000" dirty="0">
                <a:latin typeface="Courier New" panose="02070309020205020404" pitchFamily="49" charset="0"/>
                <a:cs typeface="Courier New" panose="02070309020205020404" pitchFamily="49" charset="0"/>
              </a:rPr>
              <a:t> massimo&lt;a:</a:t>
            </a:r>
          </a:p>
          <a:p>
            <a:pPr marL="0" indent="0">
              <a:lnSpc>
                <a:spcPct val="100000"/>
              </a:lnSpc>
              <a:spcBef>
                <a:spcPts val="0"/>
              </a:spcBef>
              <a:buNone/>
            </a:pPr>
            <a:r>
              <a:rPr lang="it-IT" sz="2000" dirty="0">
                <a:latin typeface="Courier New" panose="02070309020205020404" pitchFamily="49" charset="0"/>
                <a:cs typeface="Courier New" panose="02070309020205020404" pitchFamily="49" charset="0"/>
              </a:rPr>
              <a:t>    massimo=a</a:t>
            </a:r>
          </a:p>
          <a:p>
            <a:pPr marL="0" indent="0">
              <a:lnSpc>
                <a:spcPct val="100000"/>
              </a:lnSpc>
              <a:spcBef>
                <a:spcPts val="0"/>
              </a:spcBef>
              <a:buNone/>
            </a:pPr>
            <a:endParaRPr lang="it-IT" sz="2000"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it-IT" sz="2000" dirty="0" err="1">
                <a:latin typeface="Courier New" panose="02070309020205020404" pitchFamily="49" charset="0"/>
                <a:cs typeface="Courier New" panose="02070309020205020404" pitchFamily="49" charset="0"/>
              </a:rPr>
              <a:t>print</a:t>
            </a:r>
            <a:r>
              <a:rPr lang="it-IT" sz="2000" dirty="0">
                <a:latin typeface="Courier New" panose="02070309020205020404" pitchFamily="49" charset="0"/>
                <a:cs typeface="Courier New" panose="02070309020205020404" pitchFamily="49" charset="0"/>
              </a:rPr>
              <a:t>("Il massimo </a:t>
            </a:r>
            <a:r>
              <a:rPr lang="it-IT" sz="2000" dirty="0" err="1">
                <a:latin typeface="Courier New" panose="02070309020205020404" pitchFamily="49" charset="0"/>
                <a:cs typeface="Courier New" panose="02070309020205020404" pitchFamily="49" charset="0"/>
              </a:rPr>
              <a:t>è",massimo</a:t>
            </a:r>
            <a:r>
              <a:rPr lang="it-IT" sz="2000" dirty="0">
                <a:latin typeface="Courier New" panose="02070309020205020404" pitchFamily="49" charset="0"/>
                <a:cs typeface="Courier New" panose="02070309020205020404" pitchFamily="49" charset="0"/>
              </a:rPr>
              <a:t>)</a:t>
            </a:r>
          </a:p>
        </p:txBody>
      </p:sp>
      <p:sp>
        <p:nvSpPr>
          <p:cNvPr id="5" name="Fumetto: rettangolo con angoli arrotondati 4">
            <a:extLst>
              <a:ext uri="{FF2B5EF4-FFF2-40B4-BE49-F238E27FC236}">
                <a16:creationId xmlns:a16="http://schemas.microsoft.com/office/drawing/2014/main" id="{0C6C0725-8481-48AB-A823-9971F3E8DC54}"/>
              </a:ext>
            </a:extLst>
          </p:cNvPr>
          <p:cNvSpPr/>
          <p:nvPr/>
        </p:nvSpPr>
        <p:spPr>
          <a:xfrm>
            <a:off x="8531604" y="2237596"/>
            <a:ext cx="2214694" cy="1426128"/>
          </a:xfrm>
          <a:prstGeom prst="wedgeRoundRectCallout">
            <a:avLst>
              <a:gd name="adj1" fmla="val -68175"/>
              <a:gd name="adj2" fmla="val 7459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dirty="0"/>
              <a:t>3 gruppi di istruzioni che si ripetono in maniera identica</a:t>
            </a:r>
          </a:p>
        </p:txBody>
      </p:sp>
    </p:spTree>
    <p:extLst>
      <p:ext uri="{BB962C8B-B14F-4D97-AF65-F5344CB8AC3E}">
        <p14:creationId xmlns:p14="http://schemas.microsoft.com/office/powerpoint/2010/main" val="1299118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9308111-E8F3-4D9F-8E6C-B3F8FE5AD5F6}"/>
              </a:ext>
            </a:extLst>
          </p:cNvPr>
          <p:cNvSpPr>
            <a:spLocks noGrp="1"/>
          </p:cNvSpPr>
          <p:nvPr>
            <p:ph type="title"/>
          </p:nvPr>
        </p:nvSpPr>
        <p:spPr/>
        <p:txBody>
          <a:bodyPr/>
          <a:lstStyle/>
          <a:p>
            <a:r>
              <a:rPr lang="it-IT" sz="4400" dirty="0"/>
              <a:t>L’iterazione</a:t>
            </a:r>
            <a:endParaRPr lang="it-IT" dirty="0"/>
          </a:p>
        </p:txBody>
      </p:sp>
      <p:sp>
        <p:nvSpPr>
          <p:cNvPr id="7" name="Segnaposto contenuto 4">
            <a:extLst>
              <a:ext uri="{FF2B5EF4-FFF2-40B4-BE49-F238E27FC236}">
                <a16:creationId xmlns:a16="http://schemas.microsoft.com/office/drawing/2014/main" id="{D99459E4-27EE-4033-9738-066211E048C1}"/>
              </a:ext>
            </a:extLst>
          </p:cNvPr>
          <p:cNvSpPr>
            <a:spLocks noGrp="1"/>
          </p:cNvSpPr>
          <p:nvPr>
            <p:ph idx="1"/>
          </p:nvPr>
        </p:nvSpPr>
        <p:spPr>
          <a:xfrm>
            <a:off x="609913" y="1556760"/>
            <a:ext cx="10905066" cy="4755955"/>
          </a:xfrm>
        </p:spPr>
        <p:txBody>
          <a:bodyPr>
            <a:normAutofit/>
          </a:bodyPr>
          <a:lstStyle/>
          <a:p>
            <a:pPr lvl="1"/>
            <a:r>
              <a:rPr lang="it-IT" dirty="0"/>
              <a:t>Per ripetere una o più azioni un certo numero di volte, si utilizzano gli enunciati di </a:t>
            </a:r>
            <a:r>
              <a:rPr lang="it-IT" b="1" i="1" dirty="0">
                <a:solidFill>
                  <a:schemeClr val="accent2">
                    <a:lumMod val="75000"/>
                  </a:schemeClr>
                </a:solidFill>
              </a:rPr>
              <a:t>Iterazione</a:t>
            </a:r>
            <a:r>
              <a:rPr lang="it-IT" dirty="0"/>
              <a:t>, anche detti </a:t>
            </a:r>
            <a:r>
              <a:rPr lang="it-IT" b="1" i="1" dirty="0">
                <a:solidFill>
                  <a:schemeClr val="accent2">
                    <a:lumMod val="75000"/>
                  </a:schemeClr>
                </a:solidFill>
              </a:rPr>
              <a:t>cicli</a:t>
            </a:r>
          </a:p>
          <a:p>
            <a:pPr lvl="1"/>
            <a:endParaRPr lang="it-IT" b="1" i="1" dirty="0">
              <a:solidFill>
                <a:schemeClr val="accent2">
                  <a:lumMod val="75000"/>
                </a:schemeClr>
              </a:solidFill>
            </a:endParaRPr>
          </a:p>
          <a:p>
            <a:pPr lvl="1"/>
            <a:r>
              <a:rPr lang="it-IT" dirty="0">
                <a:solidFill>
                  <a:schemeClr val="accent2">
                    <a:lumMod val="75000"/>
                  </a:schemeClr>
                </a:solidFill>
              </a:rPr>
              <a:t>Iterazione definita </a:t>
            </a:r>
          </a:p>
          <a:p>
            <a:pPr lvl="2"/>
            <a:r>
              <a:rPr lang="it-IT" dirty="0"/>
              <a:t>le azioni vengono ripetute un determinato numero di volte</a:t>
            </a:r>
          </a:p>
          <a:p>
            <a:pPr lvl="2"/>
            <a:r>
              <a:rPr lang="it-IT" dirty="0"/>
              <a:t>Es. ripeti le azioni N volte </a:t>
            </a:r>
          </a:p>
          <a:p>
            <a:pPr lvl="1"/>
            <a:r>
              <a:rPr lang="it-IT" dirty="0">
                <a:solidFill>
                  <a:schemeClr val="accent2">
                    <a:lumMod val="75000"/>
                  </a:schemeClr>
                </a:solidFill>
              </a:rPr>
              <a:t>Iterazione indefinita</a:t>
            </a:r>
            <a:r>
              <a:rPr lang="it-IT" dirty="0"/>
              <a:t> </a:t>
            </a:r>
            <a:endParaRPr lang="it-IT" sz="2000" dirty="0"/>
          </a:p>
          <a:p>
            <a:pPr lvl="2"/>
            <a:r>
              <a:rPr lang="it-IT" dirty="0"/>
              <a:t>le azioni vengono ripetute fintantoché durante l’esecuzione una certa condizione è vera</a:t>
            </a:r>
          </a:p>
          <a:p>
            <a:pPr lvl="2"/>
            <a:r>
              <a:rPr lang="it-IT" dirty="0"/>
              <a:t>Es. ripeti finché numero &gt; 0 dove numero cambia durante l’esecuzione</a:t>
            </a:r>
          </a:p>
          <a:p>
            <a:pPr lvl="2"/>
            <a:endParaRPr lang="it-IT" dirty="0"/>
          </a:p>
          <a:p>
            <a:pPr lvl="1"/>
            <a:r>
              <a:rPr lang="it-IT" dirty="0"/>
              <a:t>Enunciati di Iterazione</a:t>
            </a:r>
          </a:p>
          <a:p>
            <a:pPr lvl="2"/>
            <a:r>
              <a:rPr lang="it-IT" dirty="0">
                <a:latin typeface="Courier New" panose="02070309020205020404" pitchFamily="49" charset="0"/>
                <a:cs typeface="Courier New" panose="02070309020205020404" pitchFamily="49" charset="0"/>
              </a:rPr>
              <a:t>for</a:t>
            </a:r>
          </a:p>
          <a:p>
            <a:pPr lvl="2"/>
            <a:r>
              <a:rPr lang="it-IT" dirty="0" err="1">
                <a:latin typeface="Courier New" panose="02070309020205020404" pitchFamily="49" charset="0"/>
                <a:cs typeface="Courier New" panose="02070309020205020404" pitchFamily="49" charset="0"/>
              </a:rPr>
              <a:t>while</a:t>
            </a:r>
            <a:endParaRPr lang="it-IT" dirty="0">
              <a:latin typeface="Courier New" panose="02070309020205020404" pitchFamily="49" charset="0"/>
              <a:cs typeface="Courier New" panose="02070309020205020404" pitchFamily="49" charset="0"/>
            </a:endParaRPr>
          </a:p>
          <a:p>
            <a:pPr lvl="2"/>
            <a:endParaRPr lang="it-IT" dirty="0"/>
          </a:p>
          <a:p>
            <a:pPr lvl="1"/>
            <a:endParaRPr lang="it-IT" b="1" dirty="0">
              <a:solidFill>
                <a:schemeClr val="accent2">
                  <a:lumMod val="75000"/>
                </a:schemeClr>
              </a:solidFill>
            </a:endParaRPr>
          </a:p>
        </p:txBody>
      </p:sp>
    </p:spTree>
    <p:extLst>
      <p:ext uri="{BB962C8B-B14F-4D97-AF65-F5344CB8AC3E}">
        <p14:creationId xmlns:p14="http://schemas.microsoft.com/office/powerpoint/2010/main" val="2301996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olo 1">
            <a:extLst>
              <a:ext uri="{FF2B5EF4-FFF2-40B4-BE49-F238E27FC236}">
                <a16:creationId xmlns:a16="http://schemas.microsoft.com/office/drawing/2014/main" id="{14A15808-FAD0-4484-BDD0-BCB66AA50EF1}"/>
              </a:ext>
            </a:extLst>
          </p:cNvPr>
          <p:cNvSpPr>
            <a:spLocks noGrp="1"/>
          </p:cNvSpPr>
          <p:nvPr>
            <p:ph type="title"/>
          </p:nvPr>
        </p:nvSpPr>
        <p:spPr>
          <a:xfrm>
            <a:off x="838200" y="365125"/>
            <a:ext cx="10515600" cy="1325563"/>
          </a:xfrm>
        </p:spPr>
        <p:txBody>
          <a:bodyPr>
            <a:normAutofit/>
          </a:bodyPr>
          <a:lstStyle/>
          <a:p>
            <a:r>
              <a:rPr lang="it-IT" dirty="0"/>
              <a:t>Programma</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Segnaposto contenuto 2">
            <a:extLst>
              <a:ext uri="{FF2B5EF4-FFF2-40B4-BE49-F238E27FC236}">
                <a16:creationId xmlns:a16="http://schemas.microsoft.com/office/drawing/2014/main" id="{F5290F4A-C301-4292-A84D-DAD27EA29CAF}"/>
              </a:ext>
            </a:extLst>
          </p:cNvPr>
          <p:cNvSpPr>
            <a:spLocks noGrp="1"/>
          </p:cNvSpPr>
          <p:nvPr>
            <p:ph idx="1"/>
          </p:nvPr>
        </p:nvSpPr>
        <p:spPr>
          <a:xfrm>
            <a:off x="838200" y="1825625"/>
            <a:ext cx="10515600" cy="4351338"/>
          </a:xfrm>
        </p:spPr>
        <p:txBody>
          <a:bodyPr>
            <a:normAutofit/>
          </a:bodyPr>
          <a:lstStyle/>
          <a:p>
            <a:r>
              <a:rPr lang="it-IT" dirty="0"/>
              <a:t>Contiene istruzioni o enunciati </a:t>
            </a:r>
          </a:p>
          <a:p>
            <a:r>
              <a:rPr lang="it-IT" dirty="0"/>
              <a:t>Vengono tradotti ed eseguiti dall’interprete Python</a:t>
            </a:r>
          </a:p>
          <a:p>
            <a:r>
              <a:rPr lang="it-IT" dirty="0"/>
              <a:t>Attenzione alla distinzione tra maiuscole e minuscole</a:t>
            </a:r>
          </a:p>
          <a:p>
            <a:pPr lvl="1"/>
            <a:r>
              <a:rPr lang="it-IT" dirty="0"/>
              <a:t>Esempio: posso scrivere </a:t>
            </a:r>
            <a:r>
              <a:rPr lang="it-IT" b="1" dirty="0" err="1">
                <a:latin typeface="Courier New" panose="02070309020205020404" pitchFamily="49" charset="0"/>
                <a:cs typeface="Courier New" panose="02070309020205020404" pitchFamily="49" charset="0"/>
              </a:rPr>
              <a:t>print</a:t>
            </a:r>
            <a:r>
              <a:rPr lang="it-IT" b="1" dirty="0">
                <a:latin typeface="Courier New" panose="02070309020205020404" pitchFamily="49" charset="0"/>
                <a:cs typeface="Courier New" panose="02070309020205020404" pitchFamily="49" charset="0"/>
              </a:rPr>
              <a:t>(‘Ciao’)</a:t>
            </a:r>
            <a:r>
              <a:rPr lang="it-IT" dirty="0"/>
              <a:t> ma non </a:t>
            </a:r>
            <a:r>
              <a:rPr lang="it-IT" b="1" dirty="0">
                <a:latin typeface="Courier New" panose="02070309020205020404" pitchFamily="49" charset="0"/>
                <a:cs typeface="Courier New" panose="02070309020205020404" pitchFamily="49" charset="0"/>
              </a:rPr>
              <a:t>Print(‘Ciao)</a:t>
            </a:r>
          </a:p>
          <a:p>
            <a:r>
              <a:rPr lang="it-IT" dirty="0"/>
              <a:t>Attenzione alla indentazione</a:t>
            </a:r>
          </a:p>
          <a:p>
            <a:pPr lvl="1"/>
            <a:r>
              <a:rPr lang="it-IT" dirty="0"/>
              <a:t>Gli enunciati all’interno di uno stesso blocco devono iniziare alla stessa colonna</a:t>
            </a:r>
          </a:p>
          <a:p>
            <a:pPr marL="0" indent="0">
              <a:buNone/>
            </a:pPr>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print</a:t>
            </a:r>
            <a:r>
              <a:rPr lang="it-IT" dirty="0">
                <a:latin typeface="Courier New" panose="02070309020205020404" pitchFamily="49" charset="0"/>
                <a:cs typeface="Courier New" panose="02070309020205020404" pitchFamily="49" charset="0"/>
              </a:rPr>
              <a:t>(‘HELLO WORLD!’)</a:t>
            </a:r>
          </a:p>
          <a:p>
            <a:pPr marL="0" indent="0">
              <a:buNone/>
            </a:pPr>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print</a:t>
            </a:r>
            <a:r>
              <a:rPr lang="it-IT" dirty="0">
                <a:latin typeface="Courier New" panose="02070309020205020404" pitchFamily="49" charset="0"/>
                <a:cs typeface="Courier New" panose="02070309020205020404" pitchFamily="49" charset="0"/>
              </a:rPr>
              <a:t>(‘Non va bene’)	</a:t>
            </a:r>
          </a:p>
          <a:p>
            <a:pPr lvl="2"/>
            <a:endParaRPr lang="it-IT" dirty="0"/>
          </a:p>
          <a:p>
            <a:pPr lvl="1"/>
            <a:endParaRPr lang="it-IT" dirty="0"/>
          </a:p>
        </p:txBody>
      </p:sp>
    </p:spTree>
    <p:extLst>
      <p:ext uri="{BB962C8B-B14F-4D97-AF65-F5344CB8AC3E}">
        <p14:creationId xmlns:p14="http://schemas.microsoft.com/office/powerpoint/2010/main" val="184006723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5424854-7443-43F9-BC7E-C4FA5385BC36}"/>
              </a:ext>
            </a:extLst>
          </p:cNvPr>
          <p:cNvSpPr>
            <a:spLocks noGrp="1"/>
          </p:cNvSpPr>
          <p:nvPr>
            <p:ph type="title"/>
          </p:nvPr>
        </p:nvSpPr>
        <p:spPr>
          <a:xfrm>
            <a:off x="842772" y="245065"/>
            <a:ext cx="10506456" cy="1010264"/>
          </a:xfrm>
        </p:spPr>
        <p:txBody>
          <a:bodyPr anchor="ctr">
            <a:normAutofit/>
          </a:bodyPr>
          <a:lstStyle/>
          <a:p>
            <a:r>
              <a:rPr lang="it-IT" dirty="0"/>
              <a:t>Ripetere istruzioni - L’enunciato </a:t>
            </a:r>
            <a:r>
              <a:rPr lang="it-IT" dirty="0" err="1">
                <a:latin typeface="Courier New" panose="02070309020205020404" pitchFamily="49" charset="0"/>
                <a:cs typeface="Courier New" panose="02070309020205020404" pitchFamily="49" charset="0"/>
              </a:rPr>
              <a:t>while</a:t>
            </a:r>
            <a:endParaRPr lang="it-IT" dirty="0">
              <a:latin typeface="Courier New" panose="02070309020205020404" pitchFamily="49" charset="0"/>
              <a:cs typeface="Courier New" panose="02070309020205020404" pitchFamily="49" charset="0"/>
            </a:endParaRPr>
          </a:p>
        </p:txBody>
      </p:sp>
      <p:graphicFrame>
        <p:nvGraphicFramePr>
          <p:cNvPr id="5" name="Segnaposto contenuto 2">
            <a:extLst>
              <a:ext uri="{FF2B5EF4-FFF2-40B4-BE49-F238E27FC236}">
                <a16:creationId xmlns:a16="http://schemas.microsoft.com/office/drawing/2014/main" id="{98F7D7F2-7104-45A8-BF33-27EF0206FEDE}"/>
              </a:ext>
            </a:extLst>
          </p:cNvPr>
          <p:cNvGraphicFramePr>
            <a:graphicFrameLocks noGrp="1"/>
          </p:cNvGraphicFramePr>
          <p:nvPr>
            <p:ph idx="1"/>
            <p:extLst>
              <p:ext uri="{D42A27DB-BD31-4B8C-83A1-F6EECF244321}">
                <p14:modId xmlns:p14="http://schemas.microsoft.com/office/powerpoint/2010/main" val="102168516"/>
              </p:ext>
            </p:extLst>
          </p:nvPr>
        </p:nvGraphicFramePr>
        <p:xfrm>
          <a:off x="838200" y="1650222"/>
          <a:ext cx="10506456" cy="45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85910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5424854-7443-43F9-BC7E-C4FA5385BC36}"/>
              </a:ext>
            </a:extLst>
          </p:cNvPr>
          <p:cNvSpPr>
            <a:spLocks noGrp="1"/>
          </p:cNvSpPr>
          <p:nvPr>
            <p:ph type="title"/>
          </p:nvPr>
        </p:nvSpPr>
        <p:spPr/>
        <p:txBody>
          <a:bodyPr/>
          <a:lstStyle/>
          <a:p>
            <a:r>
              <a:rPr lang="it-IT" dirty="0"/>
              <a:t>Il ciclo </a:t>
            </a:r>
            <a:r>
              <a:rPr lang="it-IT" dirty="0" err="1">
                <a:latin typeface="Courier New" panose="02070309020205020404" pitchFamily="49" charset="0"/>
                <a:cs typeface="Courier New" panose="02070309020205020404" pitchFamily="49" charset="0"/>
              </a:rPr>
              <a:t>while</a:t>
            </a:r>
            <a:endParaRPr lang="it-IT" dirty="0">
              <a:latin typeface="Courier New" panose="02070309020205020404" pitchFamily="49" charset="0"/>
              <a:cs typeface="Courier New" panose="02070309020205020404" pitchFamily="49" charset="0"/>
            </a:endParaRPr>
          </a:p>
        </p:txBody>
      </p:sp>
      <p:sp>
        <p:nvSpPr>
          <p:cNvPr id="3" name="Segnaposto contenuto 2">
            <a:extLst>
              <a:ext uri="{FF2B5EF4-FFF2-40B4-BE49-F238E27FC236}">
                <a16:creationId xmlns:a16="http://schemas.microsoft.com/office/drawing/2014/main" id="{A434A9DE-922B-478B-AE39-E154DF11DD5F}"/>
              </a:ext>
            </a:extLst>
          </p:cNvPr>
          <p:cNvSpPr>
            <a:spLocks noGrp="1"/>
          </p:cNvSpPr>
          <p:nvPr>
            <p:ph idx="1"/>
          </p:nvPr>
        </p:nvSpPr>
        <p:spPr>
          <a:xfrm>
            <a:off x="838200" y="1463879"/>
            <a:ext cx="10515600" cy="5352176"/>
          </a:xfrm>
        </p:spPr>
        <p:txBody>
          <a:bodyPr>
            <a:normAutofit/>
          </a:bodyPr>
          <a:lstStyle/>
          <a:p>
            <a:pPr marL="0" indent="0">
              <a:buNone/>
            </a:pPr>
            <a:endParaRPr lang="it-IT" dirty="0"/>
          </a:p>
          <a:p>
            <a:pPr marL="0" indent="0">
              <a:buNone/>
            </a:pPr>
            <a:r>
              <a:rPr lang="it-IT" dirty="0"/>
              <a:t>Sintassi:</a:t>
            </a:r>
          </a:p>
          <a:p>
            <a:pPr marL="0" indent="0">
              <a:buNone/>
            </a:pPr>
            <a:endParaRPr lang="it-IT" dirty="0"/>
          </a:p>
          <a:p>
            <a:pPr marL="0" indent="0">
              <a:buNone/>
            </a:pPr>
            <a:endParaRPr lang="it-IT" dirty="0"/>
          </a:p>
          <a:p>
            <a:pPr marL="0" indent="0">
              <a:buNone/>
            </a:pPr>
            <a:endParaRPr lang="it-IT" dirty="0"/>
          </a:p>
          <a:p>
            <a:pPr marL="0" indent="0">
              <a:buNone/>
            </a:pPr>
            <a:endParaRPr lang="it-IT" dirty="0"/>
          </a:p>
          <a:p>
            <a:pPr marL="0" indent="0">
              <a:buNone/>
            </a:pPr>
            <a:r>
              <a:rPr lang="it-IT" sz="2400" b="1" dirty="0">
                <a:solidFill>
                  <a:schemeClr val="accent2">
                    <a:lumMod val="75000"/>
                  </a:schemeClr>
                </a:solidFill>
              </a:rPr>
              <a:t>Attenzione</a:t>
            </a:r>
            <a:r>
              <a:rPr lang="it-IT" dirty="0"/>
              <a:t> </a:t>
            </a:r>
            <a:r>
              <a:rPr lang="it-IT" sz="2400" dirty="0"/>
              <a:t>tra le istruzioni nel blocco ce ne devono essere alcune che aggiornano i dati coinvolti nella condizione in modo che prima o poi la condizione diventa falsa e si può interrompere la ripetizione.</a:t>
            </a:r>
          </a:p>
          <a:p>
            <a:pPr marL="0" indent="0">
              <a:buNone/>
            </a:pPr>
            <a:r>
              <a:rPr lang="it-IT" sz="2400" dirty="0"/>
              <a:t>Un ciclo progettato male può portare ad un numero di iterazioni «teoricamente» </a:t>
            </a:r>
            <a:r>
              <a:rPr lang="it-IT" sz="2400" b="1" i="1" dirty="0">
                <a:solidFill>
                  <a:schemeClr val="accent2">
                    <a:lumMod val="75000"/>
                  </a:schemeClr>
                </a:solidFill>
              </a:rPr>
              <a:t>infinito</a:t>
            </a:r>
          </a:p>
          <a:p>
            <a:endParaRPr lang="it-IT" dirty="0"/>
          </a:p>
          <a:p>
            <a:endParaRPr lang="it-IT" dirty="0"/>
          </a:p>
          <a:p>
            <a:pPr marL="0" indent="0">
              <a:buNone/>
            </a:pPr>
            <a:endParaRPr lang="it-IT" dirty="0"/>
          </a:p>
          <a:p>
            <a:endParaRPr lang="it-IT" dirty="0"/>
          </a:p>
          <a:p>
            <a:pPr lvl="1"/>
            <a:endParaRPr lang="it-IT" dirty="0"/>
          </a:p>
          <a:p>
            <a:pPr marL="914400" lvl="2" indent="0">
              <a:buNone/>
            </a:pPr>
            <a:endParaRPr lang="it-IT" dirty="0"/>
          </a:p>
          <a:p>
            <a:pPr marL="457200" lvl="1" indent="0">
              <a:buNone/>
            </a:pPr>
            <a:endParaRPr lang="it-IT" dirty="0"/>
          </a:p>
        </p:txBody>
      </p:sp>
      <p:sp>
        <p:nvSpPr>
          <p:cNvPr id="7" name="Rettangolo con angoli arrotondati 6">
            <a:extLst>
              <a:ext uri="{FF2B5EF4-FFF2-40B4-BE49-F238E27FC236}">
                <a16:creationId xmlns:a16="http://schemas.microsoft.com/office/drawing/2014/main" id="{D40D7A48-D041-4FAC-82FB-C725CD8046FA}"/>
              </a:ext>
            </a:extLst>
          </p:cNvPr>
          <p:cNvSpPr/>
          <p:nvPr/>
        </p:nvSpPr>
        <p:spPr>
          <a:xfrm>
            <a:off x="871105" y="2659647"/>
            <a:ext cx="4562912" cy="10458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lvl="1" indent="0">
              <a:buNone/>
            </a:pPr>
            <a:r>
              <a:rPr lang="it-IT" sz="2000" dirty="0" err="1">
                <a:latin typeface="Courier New" panose="02070309020205020404" pitchFamily="49" charset="0"/>
                <a:cs typeface="Courier New" panose="02070309020205020404" pitchFamily="49" charset="0"/>
              </a:rPr>
              <a:t>while</a:t>
            </a:r>
            <a:r>
              <a:rPr lang="it-IT" sz="2000" dirty="0">
                <a:latin typeface="Courier New" panose="02070309020205020404" pitchFamily="49" charset="0"/>
                <a:cs typeface="Courier New" panose="02070309020205020404" pitchFamily="49" charset="0"/>
              </a:rPr>
              <a:t> condizione:</a:t>
            </a:r>
          </a:p>
          <a:p>
            <a:pPr marL="914400" lvl="2" indent="0">
              <a:buNone/>
            </a:pPr>
            <a:r>
              <a:rPr lang="it-IT" i="1" dirty="0">
                <a:latin typeface="Courier New" panose="02070309020205020404" pitchFamily="49" charset="0"/>
                <a:cs typeface="Courier New" panose="02070309020205020404" pitchFamily="49" charset="0"/>
              </a:rPr>
              <a:t>blocco di istruzioni </a:t>
            </a:r>
          </a:p>
        </p:txBody>
      </p:sp>
      <p:sp>
        <p:nvSpPr>
          <p:cNvPr id="31" name="CasellaDiTesto 30">
            <a:extLst>
              <a:ext uri="{FF2B5EF4-FFF2-40B4-BE49-F238E27FC236}">
                <a16:creationId xmlns:a16="http://schemas.microsoft.com/office/drawing/2014/main" id="{7C8449DE-274E-4C7F-86C9-6B2618E0E63E}"/>
              </a:ext>
            </a:extLst>
          </p:cNvPr>
          <p:cNvSpPr txBox="1"/>
          <p:nvPr/>
        </p:nvSpPr>
        <p:spPr>
          <a:xfrm>
            <a:off x="8693998" y="3996926"/>
            <a:ext cx="6050244" cy="338554"/>
          </a:xfrm>
          <a:prstGeom prst="rect">
            <a:avLst/>
          </a:prstGeom>
          <a:noFill/>
        </p:spPr>
        <p:txBody>
          <a:bodyPr wrap="square" rtlCol="0">
            <a:spAutoFit/>
          </a:bodyPr>
          <a:lstStyle/>
          <a:p>
            <a:r>
              <a:rPr lang="it-IT" sz="1600" dirty="0">
                <a:solidFill>
                  <a:schemeClr val="accent2">
                    <a:lumMod val="75000"/>
                  </a:schemeClr>
                </a:solidFill>
              </a:rPr>
              <a:t>Diagramma di flusso </a:t>
            </a:r>
          </a:p>
        </p:txBody>
      </p:sp>
      <p:sp>
        <p:nvSpPr>
          <p:cNvPr id="32" name="Rombo 31">
            <a:extLst>
              <a:ext uri="{FF2B5EF4-FFF2-40B4-BE49-F238E27FC236}">
                <a16:creationId xmlns:a16="http://schemas.microsoft.com/office/drawing/2014/main" id="{CF89D658-94C1-4D51-96D4-6BF2E3509D92}"/>
              </a:ext>
            </a:extLst>
          </p:cNvPr>
          <p:cNvSpPr/>
          <p:nvPr/>
        </p:nvSpPr>
        <p:spPr>
          <a:xfrm>
            <a:off x="7290080" y="1425521"/>
            <a:ext cx="2202739" cy="985443"/>
          </a:xfrm>
          <a:prstGeom prst="diamond">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sz="1600" dirty="0"/>
              <a:t>Condizione</a:t>
            </a:r>
          </a:p>
        </p:txBody>
      </p:sp>
      <p:cxnSp>
        <p:nvCxnSpPr>
          <p:cNvPr id="33" name="Connettore 2 32">
            <a:extLst>
              <a:ext uri="{FF2B5EF4-FFF2-40B4-BE49-F238E27FC236}">
                <a16:creationId xmlns:a16="http://schemas.microsoft.com/office/drawing/2014/main" id="{9D935A76-9884-4847-A5A6-CEC72153A064}"/>
              </a:ext>
            </a:extLst>
          </p:cNvPr>
          <p:cNvCxnSpPr>
            <a:cxnSpLocks/>
          </p:cNvCxnSpPr>
          <p:nvPr/>
        </p:nvCxnSpPr>
        <p:spPr>
          <a:xfrm>
            <a:off x="8391450" y="1081031"/>
            <a:ext cx="1" cy="34449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4" name="Connettore a gomito 33">
            <a:extLst>
              <a:ext uri="{FF2B5EF4-FFF2-40B4-BE49-F238E27FC236}">
                <a16:creationId xmlns:a16="http://schemas.microsoft.com/office/drawing/2014/main" id="{13C6C382-E0AF-4CF2-852D-A75DA853F6BE}"/>
              </a:ext>
            </a:extLst>
          </p:cNvPr>
          <p:cNvCxnSpPr>
            <a:cxnSpLocks/>
            <a:stCxn id="35" idx="1"/>
            <a:endCxn id="32" idx="1"/>
          </p:cNvCxnSpPr>
          <p:nvPr/>
        </p:nvCxnSpPr>
        <p:spPr>
          <a:xfrm rot="10800000">
            <a:off x="7290080" y="1918244"/>
            <a:ext cx="311390" cy="1136193"/>
          </a:xfrm>
          <a:prstGeom prst="bentConnector3">
            <a:avLst>
              <a:gd name="adj1" fmla="val 173413"/>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5" name="Rettangolo 34">
            <a:extLst>
              <a:ext uri="{FF2B5EF4-FFF2-40B4-BE49-F238E27FC236}">
                <a16:creationId xmlns:a16="http://schemas.microsoft.com/office/drawing/2014/main" id="{45C51758-BD65-45A0-9540-AB3F0E8FEA5F}"/>
              </a:ext>
            </a:extLst>
          </p:cNvPr>
          <p:cNvSpPr/>
          <p:nvPr/>
        </p:nvSpPr>
        <p:spPr>
          <a:xfrm>
            <a:off x="7601470" y="2728579"/>
            <a:ext cx="1589793" cy="65171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sz="1600" dirty="0"/>
              <a:t>Blocco di istruzioni 1</a:t>
            </a:r>
          </a:p>
        </p:txBody>
      </p:sp>
      <p:cxnSp>
        <p:nvCxnSpPr>
          <p:cNvPr id="36" name="Connettore a gomito 35">
            <a:extLst>
              <a:ext uri="{FF2B5EF4-FFF2-40B4-BE49-F238E27FC236}">
                <a16:creationId xmlns:a16="http://schemas.microsoft.com/office/drawing/2014/main" id="{72F2D857-F809-41B6-8072-9DFB1A9D03A9}"/>
              </a:ext>
            </a:extLst>
          </p:cNvPr>
          <p:cNvCxnSpPr>
            <a:cxnSpLocks/>
            <a:stCxn id="32" idx="3"/>
          </p:cNvCxnSpPr>
          <p:nvPr/>
        </p:nvCxnSpPr>
        <p:spPr>
          <a:xfrm flipH="1">
            <a:off x="8383517" y="1918243"/>
            <a:ext cx="1109302" cy="2009751"/>
          </a:xfrm>
          <a:prstGeom prst="bentConnector4">
            <a:avLst>
              <a:gd name="adj1" fmla="val -50480"/>
              <a:gd name="adj2" fmla="val 100034"/>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7" name="Connettore 2 36">
            <a:extLst>
              <a:ext uri="{FF2B5EF4-FFF2-40B4-BE49-F238E27FC236}">
                <a16:creationId xmlns:a16="http://schemas.microsoft.com/office/drawing/2014/main" id="{663632B2-6034-4E05-9210-6BA8A3893F63}"/>
              </a:ext>
            </a:extLst>
          </p:cNvPr>
          <p:cNvCxnSpPr>
            <a:cxnSpLocks/>
            <a:stCxn id="35" idx="2"/>
          </p:cNvCxnSpPr>
          <p:nvPr/>
        </p:nvCxnSpPr>
        <p:spPr>
          <a:xfrm flipH="1">
            <a:off x="8391450" y="3380293"/>
            <a:ext cx="4917" cy="1059132"/>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8" name="CasellaDiTesto 37">
            <a:extLst>
              <a:ext uri="{FF2B5EF4-FFF2-40B4-BE49-F238E27FC236}">
                <a16:creationId xmlns:a16="http://schemas.microsoft.com/office/drawing/2014/main" id="{D4CA5FE8-B8DE-4A7D-A747-758B436FD22F}"/>
              </a:ext>
            </a:extLst>
          </p:cNvPr>
          <p:cNvSpPr txBox="1"/>
          <p:nvPr/>
        </p:nvSpPr>
        <p:spPr>
          <a:xfrm>
            <a:off x="7588622" y="2349115"/>
            <a:ext cx="671838" cy="310532"/>
          </a:xfrm>
          <a:prstGeom prst="rect">
            <a:avLst/>
          </a:prstGeom>
          <a:noFill/>
        </p:spPr>
        <p:txBody>
          <a:bodyPr wrap="square" rtlCol="0">
            <a:spAutoFit/>
          </a:bodyPr>
          <a:lstStyle/>
          <a:p>
            <a:r>
              <a:rPr lang="it-IT" sz="1500" dirty="0"/>
              <a:t>VERO</a:t>
            </a:r>
          </a:p>
        </p:txBody>
      </p:sp>
      <p:sp>
        <p:nvSpPr>
          <p:cNvPr id="39" name="CasellaDiTesto 38">
            <a:extLst>
              <a:ext uri="{FF2B5EF4-FFF2-40B4-BE49-F238E27FC236}">
                <a16:creationId xmlns:a16="http://schemas.microsoft.com/office/drawing/2014/main" id="{1732447F-67F3-432A-A88A-37767E5DD419}"/>
              </a:ext>
            </a:extLst>
          </p:cNvPr>
          <p:cNvSpPr txBox="1"/>
          <p:nvPr/>
        </p:nvSpPr>
        <p:spPr>
          <a:xfrm>
            <a:off x="9500858" y="1646036"/>
            <a:ext cx="786858" cy="310532"/>
          </a:xfrm>
          <a:prstGeom prst="rect">
            <a:avLst/>
          </a:prstGeom>
          <a:noFill/>
        </p:spPr>
        <p:txBody>
          <a:bodyPr wrap="square" rtlCol="0">
            <a:spAutoFit/>
          </a:bodyPr>
          <a:lstStyle/>
          <a:p>
            <a:r>
              <a:rPr lang="it-IT" sz="1500" dirty="0"/>
              <a:t>FALSO</a:t>
            </a:r>
          </a:p>
        </p:txBody>
      </p:sp>
      <p:cxnSp>
        <p:nvCxnSpPr>
          <p:cNvPr id="40" name="Connettore 2 39">
            <a:extLst>
              <a:ext uri="{FF2B5EF4-FFF2-40B4-BE49-F238E27FC236}">
                <a16:creationId xmlns:a16="http://schemas.microsoft.com/office/drawing/2014/main" id="{6FCFF9C4-D376-4960-B6E0-4665675D4C18}"/>
              </a:ext>
            </a:extLst>
          </p:cNvPr>
          <p:cNvCxnSpPr>
            <a:cxnSpLocks/>
            <a:stCxn id="32" idx="2"/>
            <a:endCxn id="35" idx="0"/>
          </p:cNvCxnSpPr>
          <p:nvPr/>
        </p:nvCxnSpPr>
        <p:spPr>
          <a:xfrm>
            <a:off x="8391450" y="2410964"/>
            <a:ext cx="4917" cy="317615"/>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83619449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9308111-E8F3-4D9F-8E6C-B3F8FE5AD5F6}"/>
              </a:ext>
            </a:extLst>
          </p:cNvPr>
          <p:cNvSpPr>
            <a:spLocks noGrp="1"/>
          </p:cNvSpPr>
          <p:nvPr>
            <p:ph type="title"/>
          </p:nvPr>
        </p:nvSpPr>
        <p:spPr/>
        <p:txBody>
          <a:bodyPr/>
          <a:lstStyle/>
          <a:p>
            <a:r>
              <a:rPr lang="it-IT" sz="4400" dirty="0"/>
              <a:t>Esercizio – il massimo tra N interi</a:t>
            </a:r>
            <a:endParaRPr lang="it-IT" dirty="0"/>
          </a:p>
        </p:txBody>
      </p:sp>
      <p:sp>
        <p:nvSpPr>
          <p:cNvPr id="4" name="Segnaposto contenuto 3">
            <a:extLst>
              <a:ext uri="{FF2B5EF4-FFF2-40B4-BE49-F238E27FC236}">
                <a16:creationId xmlns:a16="http://schemas.microsoft.com/office/drawing/2014/main" id="{38F5BA91-8F2D-4032-877E-0B0A6C314C7F}"/>
              </a:ext>
            </a:extLst>
          </p:cNvPr>
          <p:cNvSpPr txBox="1">
            <a:spLocks noGrp="1"/>
          </p:cNvSpPr>
          <p:nvPr>
            <p:ph idx="1"/>
          </p:nvPr>
        </p:nvSpPr>
        <p:spPr>
          <a:xfrm>
            <a:off x="750116" y="1502648"/>
            <a:ext cx="10515600" cy="378565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marL="0" indent="0">
              <a:lnSpc>
                <a:spcPct val="100000"/>
              </a:lnSpc>
              <a:spcBef>
                <a:spcPts val="0"/>
              </a:spcBef>
              <a:buNone/>
            </a:pPr>
            <a:r>
              <a:rPr lang="it-IT" sz="2000" dirty="0">
                <a:latin typeface="Courier New" panose="02070309020205020404" pitchFamily="49" charset="0"/>
                <a:cs typeface="Courier New" panose="02070309020205020404" pitchFamily="49" charset="0"/>
              </a:rPr>
              <a:t>N=</a:t>
            </a:r>
            <a:r>
              <a:rPr lang="it-IT" sz="2000" dirty="0" err="1">
                <a:latin typeface="Courier New" panose="02070309020205020404" pitchFamily="49" charset="0"/>
                <a:cs typeface="Courier New" panose="02070309020205020404" pitchFamily="49" charset="0"/>
              </a:rPr>
              <a:t>int</a:t>
            </a:r>
            <a:r>
              <a:rPr lang="it-IT" sz="2000" dirty="0">
                <a:latin typeface="Courier New" panose="02070309020205020404" pitchFamily="49" charset="0"/>
                <a:cs typeface="Courier New" panose="02070309020205020404" pitchFamily="49" charset="0"/>
              </a:rPr>
              <a:t>(input("Quanti interi vuoi confrontare "))</a:t>
            </a:r>
          </a:p>
          <a:p>
            <a:pPr marL="0" indent="0">
              <a:lnSpc>
                <a:spcPct val="100000"/>
              </a:lnSpc>
              <a:spcBef>
                <a:spcPts val="0"/>
              </a:spcBef>
              <a:buNone/>
            </a:pPr>
            <a:r>
              <a:rPr lang="it-IT" sz="2000" dirty="0">
                <a:latin typeface="Courier New" panose="02070309020205020404" pitchFamily="49" charset="0"/>
                <a:cs typeface="Courier New" panose="02070309020205020404" pitchFamily="49" charset="0"/>
              </a:rPr>
              <a:t>massimo=</a:t>
            </a:r>
            <a:r>
              <a:rPr lang="it-IT" sz="2000" dirty="0" err="1">
                <a:latin typeface="Courier New" panose="02070309020205020404" pitchFamily="49" charset="0"/>
                <a:cs typeface="Courier New" panose="02070309020205020404" pitchFamily="49" charset="0"/>
              </a:rPr>
              <a:t>int</a:t>
            </a:r>
            <a:r>
              <a:rPr lang="it-IT" sz="2000" dirty="0">
                <a:latin typeface="Courier New" panose="02070309020205020404" pitchFamily="49" charset="0"/>
                <a:cs typeface="Courier New" panose="02070309020205020404" pitchFamily="49" charset="0"/>
              </a:rPr>
              <a:t>(input("inserisci il primo numero "))</a:t>
            </a:r>
          </a:p>
          <a:p>
            <a:pPr marL="0" indent="0">
              <a:lnSpc>
                <a:spcPct val="100000"/>
              </a:lnSpc>
              <a:spcBef>
                <a:spcPts val="0"/>
              </a:spcBef>
              <a:buNone/>
            </a:pPr>
            <a:endParaRPr lang="it-IT" sz="2000"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it-IT" sz="2000" dirty="0" err="1">
                <a:latin typeface="Courier New" panose="02070309020205020404" pitchFamily="49" charset="0"/>
                <a:cs typeface="Courier New" panose="02070309020205020404" pitchFamily="49" charset="0"/>
              </a:rPr>
              <a:t>cont</a:t>
            </a:r>
            <a:r>
              <a:rPr lang="it-IT" sz="2000" dirty="0">
                <a:latin typeface="Courier New" panose="02070309020205020404" pitchFamily="49" charset="0"/>
                <a:cs typeface="Courier New" panose="02070309020205020404" pitchFamily="49" charset="0"/>
              </a:rPr>
              <a:t>=1</a:t>
            </a:r>
          </a:p>
          <a:p>
            <a:pPr marL="0" indent="0">
              <a:lnSpc>
                <a:spcPct val="100000"/>
              </a:lnSpc>
              <a:spcBef>
                <a:spcPts val="0"/>
              </a:spcBef>
              <a:buNone/>
            </a:pPr>
            <a:r>
              <a:rPr lang="it-IT" sz="2000" dirty="0" err="1">
                <a:latin typeface="Courier New" panose="02070309020205020404" pitchFamily="49" charset="0"/>
                <a:cs typeface="Courier New" panose="02070309020205020404" pitchFamily="49" charset="0"/>
              </a:rPr>
              <a:t>while</a:t>
            </a:r>
            <a:r>
              <a:rPr lang="it-IT" sz="2000" dirty="0">
                <a:latin typeface="Courier New" panose="02070309020205020404" pitchFamily="49" charset="0"/>
                <a:cs typeface="Courier New" panose="02070309020205020404" pitchFamily="49" charset="0"/>
              </a:rPr>
              <a:t> </a:t>
            </a:r>
            <a:r>
              <a:rPr lang="it-IT" sz="2000" dirty="0" err="1">
                <a:latin typeface="Courier New" panose="02070309020205020404" pitchFamily="49" charset="0"/>
                <a:cs typeface="Courier New" panose="02070309020205020404" pitchFamily="49" charset="0"/>
              </a:rPr>
              <a:t>cont</a:t>
            </a:r>
            <a:r>
              <a:rPr lang="it-IT" sz="2000" dirty="0">
                <a:latin typeface="Courier New" panose="02070309020205020404" pitchFamily="49" charset="0"/>
                <a:cs typeface="Courier New" panose="02070309020205020404" pitchFamily="49" charset="0"/>
              </a:rPr>
              <a:t> &lt; N:</a:t>
            </a:r>
          </a:p>
          <a:p>
            <a:pPr marL="0" indent="0">
              <a:lnSpc>
                <a:spcPct val="100000"/>
              </a:lnSpc>
              <a:spcBef>
                <a:spcPts val="0"/>
              </a:spcBef>
              <a:buNone/>
            </a:pPr>
            <a:r>
              <a:rPr lang="it-IT" sz="2000" dirty="0">
                <a:latin typeface="Courier New" panose="02070309020205020404" pitchFamily="49" charset="0"/>
                <a:cs typeface="Courier New" panose="02070309020205020404" pitchFamily="49" charset="0"/>
              </a:rPr>
              <a:t>   a = </a:t>
            </a:r>
            <a:r>
              <a:rPr lang="it-IT" sz="2000" dirty="0" err="1">
                <a:latin typeface="Courier New" panose="02070309020205020404" pitchFamily="49" charset="0"/>
                <a:cs typeface="Courier New" panose="02070309020205020404" pitchFamily="49" charset="0"/>
              </a:rPr>
              <a:t>int</a:t>
            </a:r>
            <a:r>
              <a:rPr lang="it-IT" sz="2000" dirty="0">
                <a:latin typeface="Courier New" panose="02070309020205020404" pitchFamily="49" charset="0"/>
                <a:cs typeface="Courier New" panose="02070309020205020404" pitchFamily="49" charset="0"/>
              </a:rPr>
              <a:t>(input("inserisci un altro numero "))</a:t>
            </a:r>
          </a:p>
          <a:p>
            <a:pPr marL="0" indent="0">
              <a:lnSpc>
                <a:spcPct val="100000"/>
              </a:lnSpc>
              <a:spcBef>
                <a:spcPts val="0"/>
              </a:spcBef>
              <a:buNone/>
            </a:pPr>
            <a:r>
              <a:rPr lang="it-IT" sz="2000" dirty="0">
                <a:latin typeface="Courier New" panose="02070309020205020404" pitchFamily="49" charset="0"/>
                <a:cs typeface="Courier New" panose="02070309020205020404" pitchFamily="49" charset="0"/>
              </a:rPr>
              <a:t>   </a:t>
            </a:r>
            <a:r>
              <a:rPr lang="it-IT" sz="2000" dirty="0" err="1">
                <a:latin typeface="Courier New" panose="02070309020205020404" pitchFamily="49" charset="0"/>
                <a:cs typeface="Courier New" panose="02070309020205020404" pitchFamily="49" charset="0"/>
              </a:rPr>
              <a:t>if</a:t>
            </a:r>
            <a:r>
              <a:rPr lang="it-IT" sz="2000" dirty="0">
                <a:latin typeface="Courier New" panose="02070309020205020404" pitchFamily="49" charset="0"/>
                <a:cs typeface="Courier New" panose="02070309020205020404" pitchFamily="49" charset="0"/>
              </a:rPr>
              <a:t> massimo&lt;a:</a:t>
            </a:r>
          </a:p>
          <a:p>
            <a:pPr marL="0" indent="0">
              <a:lnSpc>
                <a:spcPct val="100000"/>
              </a:lnSpc>
              <a:spcBef>
                <a:spcPts val="0"/>
              </a:spcBef>
              <a:buNone/>
            </a:pPr>
            <a:r>
              <a:rPr lang="it-IT" sz="2000" dirty="0">
                <a:latin typeface="Courier New" panose="02070309020205020404" pitchFamily="49" charset="0"/>
                <a:cs typeface="Courier New" panose="02070309020205020404" pitchFamily="49" charset="0"/>
              </a:rPr>
              <a:t>      massimo=a</a:t>
            </a:r>
          </a:p>
          <a:p>
            <a:pPr marL="0" indent="0">
              <a:lnSpc>
                <a:spcPct val="100000"/>
              </a:lnSpc>
              <a:spcBef>
                <a:spcPts val="0"/>
              </a:spcBef>
              <a:buNone/>
            </a:pPr>
            <a:r>
              <a:rPr lang="it-IT" sz="2000" dirty="0">
                <a:latin typeface="Courier New" panose="02070309020205020404" pitchFamily="49" charset="0"/>
                <a:cs typeface="Courier New" panose="02070309020205020404" pitchFamily="49" charset="0"/>
              </a:rPr>
              <a:t>   </a:t>
            </a:r>
            <a:r>
              <a:rPr lang="it-IT" sz="2000" dirty="0" err="1">
                <a:latin typeface="Courier New" panose="02070309020205020404" pitchFamily="49" charset="0"/>
                <a:cs typeface="Courier New" panose="02070309020205020404" pitchFamily="49" charset="0"/>
              </a:rPr>
              <a:t>cont</a:t>
            </a:r>
            <a:r>
              <a:rPr lang="it-IT" sz="2000" dirty="0">
                <a:latin typeface="Courier New" panose="02070309020205020404" pitchFamily="49" charset="0"/>
                <a:cs typeface="Courier New" panose="02070309020205020404" pitchFamily="49" charset="0"/>
              </a:rPr>
              <a:t>=cont+1</a:t>
            </a:r>
          </a:p>
          <a:p>
            <a:pPr marL="0" indent="0">
              <a:lnSpc>
                <a:spcPct val="100000"/>
              </a:lnSpc>
              <a:spcBef>
                <a:spcPts val="0"/>
              </a:spcBef>
              <a:buNone/>
            </a:pPr>
            <a:endParaRPr lang="it-IT" sz="2000"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it-IT" sz="2000" dirty="0">
                <a:latin typeface="Courier New" panose="02070309020205020404" pitchFamily="49" charset="0"/>
                <a:cs typeface="Courier New" panose="02070309020205020404" pitchFamily="49" charset="0"/>
              </a:rPr>
              <a:t>    </a:t>
            </a:r>
          </a:p>
          <a:p>
            <a:pPr marL="0" indent="0">
              <a:lnSpc>
                <a:spcPct val="100000"/>
              </a:lnSpc>
              <a:spcBef>
                <a:spcPts val="0"/>
              </a:spcBef>
              <a:buNone/>
            </a:pPr>
            <a:r>
              <a:rPr lang="it-IT" sz="2000" dirty="0" err="1">
                <a:latin typeface="Courier New" panose="02070309020205020404" pitchFamily="49" charset="0"/>
                <a:cs typeface="Courier New" panose="02070309020205020404" pitchFamily="49" charset="0"/>
              </a:rPr>
              <a:t>print</a:t>
            </a:r>
            <a:r>
              <a:rPr lang="it-IT" sz="2000" dirty="0">
                <a:latin typeface="Courier New" panose="02070309020205020404" pitchFamily="49" charset="0"/>
                <a:cs typeface="Courier New" panose="02070309020205020404" pitchFamily="49" charset="0"/>
              </a:rPr>
              <a:t>("Il massimo </a:t>
            </a:r>
            <a:r>
              <a:rPr lang="it-IT" sz="2000" dirty="0" err="1">
                <a:latin typeface="Courier New" panose="02070309020205020404" pitchFamily="49" charset="0"/>
                <a:cs typeface="Courier New" panose="02070309020205020404" pitchFamily="49" charset="0"/>
              </a:rPr>
              <a:t>è",massimo</a:t>
            </a:r>
            <a:r>
              <a:rPr lang="it-IT" sz="2000" dirty="0">
                <a:latin typeface="Courier New" panose="02070309020205020404" pitchFamily="49" charset="0"/>
                <a:cs typeface="Courier New" panose="02070309020205020404" pitchFamily="49" charset="0"/>
              </a:rPr>
              <a:t>)</a:t>
            </a:r>
          </a:p>
        </p:txBody>
      </p:sp>
      <p:sp>
        <p:nvSpPr>
          <p:cNvPr id="5" name="Fumetto: rettangolo con angoli arrotondati 4">
            <a:extLst>
              <a:ext uri="{FF2B5EF4-FFF2-40B4-BE49-F238E27FC236}">
                <a16:creationId xmlns:a16="http://schemas.microsoft.com/office/drawing/2014/main" id="{0C6C0725-8481-48AB-A823-9971F3E8DC54}"/>
              </a:ext>
            </a:extLst>
          </p:cNvPr>
          <p:cNvSpPr/>
          <p:nvPr/>
        </p:nvSpPr>
        <p:spPr>
          <a:xfrm>
            <a:off x="9095064" y="1296354"/>
            <a:ext cx="2214694" cy="1426128"/>
          </a:xfrm>
          <a:prstGeom prst="wedgeRoundRectCallout">
            <a:avLst>
              <a:gd name="adj1" fmla="val -147342"/>
              <a:gd name="adj2" fmla="val 6488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dirty="0"/>
              <a:t>La condizione del ciclo dipende dal valore della variabile </a:t>
            </a:r>
            <a:r>
              <a:rPr lang="it-IT" dirty="0" err="1"/>
              <a:t>cont</a:t>
            </a:r>
            <a:endParaRPr lang="it-IT" dirty="0"/>
          </a:p>
        </p:txBody>
      </p:sp>
      <p:sp>
        <p:nvSpPr>
          <p:cNvPr id="6" name="Fumetto: rettangolo con angoli arrotondati 5">
            <a:extLst>
              <a:ext uri="{FF2B5EF4-FFF2-40B4-BE49-F238E27FC236}">
                <a16:creationId xmlns:a16="http://schemas.microsoft.com/office/drawing/2014/main" id="{AA74A56A-8A3D-4C23-92AC-B819F7616F71}"/>
              </a:ext>
            </a:extLst>
          </p:cNvPr>
          <p:cNvSpPr/>
          <p:nvPr/>
        </p:nvSpPr>
        <p:spPr>
          <a:xfrm>
            <a:off x="9016767" y="3101385"/>
            <a:ext cx="2214694" cy="1426128"/>
          </a:xfrm>
          <a:prstGeom prst="wedgeRoundRectCallout">
            <a:avLst>
              <a:gd name="adj1" fmla="val -195448"/>
              <a:gd name="adj2" fmla="val 2723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dirty="0"/>
              <a:t>La variabile </a:t>
            </a:r>
            <a:r>
              <a:rPr lang="it-IT" dirty="0" err="1"/>
              <a:t>cont</a:t>
            </a:r>
            <a:r>
              <a:rPr lang="it-IT" dirty="0"/>
              <a:t> viene aggiornata all’interno del ciclo</a:t>
            </a:r>
          </a:p>
        </p:txBody>
      </p:sp>
      <p:sp>
        <p:nvSpPr>
          <p:cNvPr id="7" name="Fumetto: rettangolo con angoli arrotondati 6">
            <a:extLst>
              <a:ext uri="{FF2B5EF4-FFF2-40B4-BE49-F238E27FC236}">
                <a16:creationId xmlns:a16="http://schemas.microsoft.com/office/drawing/2014/main" id="{008142BC-908A-4255-BD98-C2492EA3D513}"/>
              </a:ext>
            </a:extLst>
          </p:cNvPr>
          <p:cNvSpPr/>
          <p:nvPr/>
        </p:nvSpPr>
        <p:spPr>
          <a:xfrm>
            <a:off x="6007916" y="4750198"/>
            <a:ext cx="2214694" cy="1426128"/>
          </a:xfrm>
          <a:prstGeom prst="wedgeRoundRectCallout">
            <a:avLst>
              <a:gd name="adj1" fmla="val -160031"/>
              <a:gd name="adj2" fmla="val -12746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dirty="0"/>
              <a:t>Le istruzioni nel blocco vengono ripetute fino a quando </a:t>
            </a:r>
            <a:r>
              <a:rPr lang="it-IT" dirty="0" err="1"/>
              <a:t>cont</a:t>
            </a:r>
            <a:r>
              <a:rPr lang="it-IT" dirty="0"/>
              <a:t> non raggiunge N</a:t>
            </a:r>
          </a:p>
        </p:txBody>
      </p:sp>
      <p:sp>
        <p:nvSpPr>
          <p:cNvPr id="3" name="Rettangolo 2">
            <a:extLst>
              <a:ext uri="{FF2B5EF4-FFF2-40B4-BE49-F238E27FC236}">
                <a16:creationId xmlns:a16="http://schemas.microsoft.com/office/drawing/2014/main" id="{FA03B9EC-A931-4125-B1C0-8E2E623488B4}"/>
              </a:ext>
            </a:extLst>
          </p:cNvPr>
          <p:cNvSpPr/>
          <p:nvPr/>
        </p:nvSpPr>
        <p:spPr>
          <a:xfrm>
            <a:off x="8963637" y="4966283"/>
            <a:ext cx="2604781" cy="1145097"/>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it-IT" dirty="0"/>
              <a:t>Ciclo regolato da contatore</a:t>
            </a:r>
          </a:p>
        </p:txBody>
      </p:sp>
    </p:spTree>
    <p:extLst>
      <p:ext uri="{BB962C8B-B14F-4D97-AF65-F5344CB8AC3E}">
        <p14:creationId xmlns:p14="http://schemas.microsoft.com/office/powerpoint/2010/main" val="46199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9D79165-2110-4E08-9A53-DD627A063992}"/>
              </a:ext>
            </a:extLst>
          </p:cNvPr>
          <p:cNvSpPr>
            <a:spLocks noGrp="1"/>
          </p:cNvSpPr>
          <p:nvPr>
            <p:ph type="title"/>
          </p:nvPr>
        </p:nvSpPr>
        <p:spPr/>
        <p:txBody>
          <a:bodyPr/>
          <a:lstStyle/>
          <a:p>
            <a:r>
              <a:rPr lang="it-IT" dirty="0"/>
              <a:t>Ciclo regolato da contatore</a:t>
            </a:r>
          </a:p>
        </p:txBody>
      </p:sp>
      <p:sp>
        <p:nvSpPr>
          <p:cNvPr id="3" name="Segnaposto contenuto 2">
            <a:extLst>
              <a:ext uri="{FF2B5EF4-FFF2-40B4-BE49-F238E27FC236}">
                <a16:creationId xmlns:a16="http://schemas.microsoft.com/office/drawing/2014/main" id="{CDE40B75-FA85-4AB6-9A95-9C1919FF0B3A}"/>
              </a:ext>
            </a:extLst>
          </p:cNvPr>
          <p:cNvSpPr>
            <a:spLocks noGrp="1"/>
          </p:cNvSpPr>
          <p:nvPr>
            <p:ph idx="1"/>
          </p:nvPr>
        </p:nvSpPr>
        <p:spPr/>
        <p:txBody>
          <a:bodyPr>
            <a:normAutofit/>
          </a:bodyPr>
          <a:lstStyle/>
          <a:p>
            <a:r>
              <a:rPr lang="it-IT" dirty="0"/>
              <a:t>L’esempio precedente mostra l’utilizzo di un ciclo </a:t>
            </a:r>
            <a:r>
              <a:rPr lang="it-IT" dirty="0" err="1"/>
              <a:t>while</a:t>
            </a:r>
            <a:r>
              <a:rPr lang="it-IT" dirty="0"/>
              <a:t> controllato da una variabile </a:t>
            </a:r>
            <a:r>
              <a:rPr lang="it-IT" b="1" dirty="0">
                <a:solidFill>
                  <a:schemeClr val="accent2">
                    <a:lumMod val="75000"/>
                  </a:schemeClr>
                </a:solidFill>
              </a:rPr>
              <a:t>contatore</a:t>
            </a:r>
          </a:p>
          <a:p>
            <a:r>
              <a:rPr lang="it-IT" dirty="0"/>
              <a:t>Questo accade quando le istruzioni devono essere ripetute un determinato numero di volte e quindi è necessario contare le iterazioni (</a:t>
            </a:r>
            <a:r>
              <a:rPr lang="it-IT" dirty="0">
                <a:solidFill>
                  <a:schemeClr val="accent2">
                    <a:lumMod val="75000"/>
                  </a:schemeClr>
                </a:solidFill>
              </a:rPr>
              <a:t>iterazione definita</a:t>
            </a:r>
            <a:r>
              <a:rPr lang="it-IT" dirty="0"/>
              <a:t>) </a:t>
            </a:r>
          </a:p>
          <a:p>
            <a:pPr marL="0" indent="0">
              <a:lnSpc>
                <a:spcPct val="100000"/>
              </a:lnSpc>
              <a:spcBef>
                <a:spcPts val="0"/>
              </a:spcBef>
              <a:buNone/>
            </a:pPr>
            <a:endParaRPr lang="it-IT" sz="2800"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it-IT" dirty="0">
                <a:latin typeface="Courier New" panose="02070309020205020404" pitchFamily="49" charset="0"/>
                <a:cs typeface="Courier New" panose="02070309020205020404" pitchFamily="49" charset="0"/>
              </a:rPr>
              <a:t>   </a:t>
            </a:r>
            <a:endParaRPr lang="it-IT" sz="2800" dirty="0">
              <a:latin typeface="Courier New" panose="02070309020205020404" pitchFamily="49" charset="0"/>
              <a:cs typeface="Courier New" panose="02070309020205020404" pitchFamily="49" charset="0"/>
            </a:endParaRPr>
          </a:p>
          <a:p>
            <a:endParaRPr lang="it-IT" dirty="0"/>
          </a:p>
          <a:p>
            <a:pPr marL="0" indent="0">
              <a:buNone/>
            </a:pPr>
            <a:endParaRPr lang="it-IT" dirty="0"/>
          </a:p>
        </p:txBody>
      </p:sp>
      <p:sp>
        <p:nvSpPr>
          <p:cNvPr id="4" name="Rettangolo 3">
            <a:extLst>
              <a:ext uri="{FF2B5EF4-FFF2-40B4-BE49-F238E27FC236}">
                <a16:creationId xmlns:a16="http://schemas.microsoft.com/office/drawing/2014/main" id="{36A593E3-4B81-4439-9A7C-2740B67A6BFC}"/>
              </a:ext>
            </a:extLst>
          </p:cNvPr>
          <p:cNvSpPr/>
          <p:nvPr/>
        </p:nvSpPr>
        <p:spPr>
          <a:xfrm>
            <a:off x="2231471" y="4142665"/>
            <a:ext cx="3254928" cy="143451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marL="0" indent="0">
              <a:lnSpc>
                <a:spcPct val="100000"/>
              </a:lnSpc>
              <a:spcBef>
                <a:spcPts val="0"/>
              </a:spcBef>
              <a:buNone/>
            </a:pPr>
            <a:r>
              <a:rPr lang="it-IT" sz="1800" dirty="0" err="1">
                <a:latin typeface="Courier New" panose="02070309020205020404" pitchFamily="49" charset="0"/>
                <a:cs typeface="Courier New" panose="02070309020205020404" pitchFamily="49" charset="0"/>
              </a:rPr>
              <a:t>cont</a:t>
            </a:r>
            <a:r>
              <a:rPr lang="it-IT" sz="1800" dirty="0">
                <a:latin typeface="Courier New" panose="02070309020205020404" pitchFamily="49" charset="0"/>
                <a:cs typeface="Courier New" panose="02070309020205020404" pitchFamily="49" charset="0"/>
              </a:rPr>
              <a:t>=1</a:t>
            </a:r>
          </a:p>
          <a:p>
            <a:pPr marL="0" indent="0">
              <a:lnSpc>
                <a:spcPct val="100000"/>
              </a:lnSpc>
              <a:spcBef>
                <a:spcPts val="0"/>
              </a:spcBef>
              <a:buNone/>
            </a:pPr>
            <a:r>
              <a:rPr lang="it-IT" sz="1800" dirty="0" err="1">
                <a:latin typeface="Courier New" panose="02070309020205020404" pitchFamily="49" charset="0"/>
                <a:cs typeface="Courier New" panose="02070309020205020404" pitchFamily="49" charset="0"/>
              </a:rPr>
              <a:t>while</a:t>
            </a:r>
            <a:r>
              <a:rPr lang="it-IT" sz="1800" dirty="0">
                <a:latin typeface="Courier New" panose="02070309020205020404" pitchFamily="49" charset="0"/>
                <a:cs typeface="Courier New" panose="02070309020205020404" pitchFamily="49" charset="0"/>
              </a:rPr>
              <a:t> </a:t>
            </a:r>
            <a:r>
              <a:rPr lang="it-IT" sz="1800" dirty="0" err="1">
                <a:latin typeface="Courier New" panose="02070309020205020404" pitchFamily="49" charset="0"/>
                <a:cs typeface="Courier New" panose="02070309020205020404" pitchFamily="49" charset="0"/>
              </a:rPr>
              <a:t>cont</a:t>
            </a:r>
            <a:r>
              <a:rPr lang="it-IT" sz="1800" dirty="0">
                <a:latin typeface="Courier New" panose="02070309020205020404" pitchFamily="49" charset="0"/>
                <a:cs typeface="Courier New" panose="02070309020205020404" pitchFamily="49" charset="0"/>
              </a:rPr>
              <a:t> &lt;= </a:t>
            </a:r>
            <a:r>
              <a:rPr lang="it-IT" dirty="0">
                <a:latin typeface="Courier New" panose="02070309020205020404" pitchFamily="49" charset="0"/>
                <a:cs typeface="Courier New" panose="02070309020205020404" pitchFamily="49" charset="0"/>
              </a:rPr>
              <a:t>10</a:t>
            </a:r>
            <a:r>
              <a:rPr lang="it-IT" sz="1800" dirty="0">
                <a:latin typeface="Courier New" panose="02070309020205020404" pitchFamily="49" charset="0"/>
                <a:cs typeface="Courier New" panose="02070309020205020404" pitchFamily="49" charset="0"/>
              </a:rPr>
              <a:t>:</a:t>
            </a:r>
          </a:p>
          <a:p>
            <a:pPr marL="0" indent="0">
              <a:lnSpc>
                <a:spcPct val="100000"/>
              </a:lnSpc>
              <a:spcBef>
                <a:spcPts val="0"/>
              </a:spcBef>
              <a:buNone/>
            </a:pPr>
            <a:r>
              <a:rPr lang="it-IT" sz="1800" dirty="0">
                <a:latin typeface="Courier New" panose="02070309020205020404" pitchFamily="49" charset="0"/>
                <a:cs typeface="Courier New" panose="02070309020205020404" pitchFamily="49" charset="0"/>
              </a:rPr>
              <a:t>   </a:t>
            </a:r>
            <a:r>
              <a:rPr lang="it-IT" sz="1800" dirty="0" err="1">
                <a:latin typeface="Courier New" panose="02070309020205020404" pitchFamily="49" charset="0"/>
                <a:cs typeface="Courier New" panose="02070309020205020404" pitchFamily="49" charset="0"/>
              </a:rPr>
              <a:t>print</a:t>
            </a:r>
            <a:r>
              <a:rPr lang="it-IT" sz="1800" dirty="0">
                <a:latin typeface="Courier New" panose="02070309020205020404" pitchFamily="49" charset="0"/>
                <a:cs typeface="Courier New" panose="02070309020205020404" pitchFamily="49" charset="0"/>
              </a:rPr>
              <a:t>(</a:t>
            </a:r>
            <a:r>
              <a:rPr lang="it-IT" sz="1800" dirty="0" err="1">
                <a:latin typeface="Courier New" panose="02070309020205020404" pitchFamily="49" charset="0"/>
                <a:cs typeface="Courier New" panose="02070309020205020404" pitchFamily="49" charset="0"/>
              </a:rPr>
              <a:t>cont,end</a:t>
            </a:r>
            <a:r>
              <a:rPr lang="it-IT" sz="1800" dirty="0">
                <a:latin typeface="Courier New" panose="02070309020205020404" pitchFamily="49" charset="0"/>
                <a:cs typeface="Courier New" panose="02070309020205020404" pitchFamily="49" charset="0"/>
              </a:rPr>
              <a:t>=' ') </a:t>
            </a:r>
          </a:p>
          <a:p>
            <a:pPr marL="0" indent="0">
              <a:lnSpc>
                <a:spcPct val="100000"/>
              </a:lnSpc>
              <a:spcBef>
                <a:spcPts val="0"/>
              </a:spcBef>
              <a:buNone/>
            </a:pPr>
            <a:r>
              <a:rPr lang="it-IT" sz="1800" dirty="0">
                <a:latin typeface="Courier New" panose="02070309020205020404" pitchFamily="49" charset="0"/>
                <a:cs typeface="Courier New" panose="02070309020205020404" pitchFamily="49" charset="0"/>
              </a:rPr>
              <a:t>   </a:t>
            </a:r>
            <a:r>
              <a:rPr lang="it-IT" sz="1800" dirty="0" err="1">
                <a:latin typeface="Courier New" panose="02070309020205020404" pitchFamily="49" charset="0"/>
                <a:cs typeface="Courier New" panose="02070309020205020404" pitchFamily="49" charset="0"/>
              </a:rPr>
              <a:t>cont</a:t>
            </a:r>
            <a:r>
              <a:rPr lang="it-IT" sz="1800" dirty="0">
                <a:latin typeface="Courier New" panose="02070309020205020404" pitchFamily="49" charset="0"/>
                <a:cs typeface="Courier New" panose="02070309020205020404" pitchFamily="49" charset="0"/>
              </a:rPr>
              <a:t>=cont+1</a:t>
            </a:r>
          </a:p>
        </p:txBody>
      </p:sp>
      <p:sp>
        <p:nvSpPr>
          <p:cNvPr id="6" name="CasellaDiTesto 5">
            <a:extLst>
              <a:ext uri="{FF2B5EF4-FFF2-40B4-BE49-F238E27FC236}">
                <a16:creationId xmlns:a16="http://schemas.microsoft.com/office/drawing/2014/main" id="{3340B5C5-D014-4DF5-9DC9-3199309AB73A}"/>
              </a:ext>
            </a:extLst>
          </p:cNvPr>
          <p:cNvSpPr txBox="1"/>
          <p:nvPr/>
        </p:nvSpPr>
        <p:spPr>
          <a:xfrm>
            <a:off x="2231471" y="5607850"/>
            <a:ext cx="1968267" cy="646331"/>
          </a:xfrm>
          <a:prstGeom prst="rect">
            <a:avLst/>
          </a:prstGeom>
          <a:solidFill>
            <a:schemeClr val="accent1">
              <a:lumMod val="40000"/>
              <a:lumOff val="60000"/>
            </a:schemeClr>
          </a:solidFill>
        </p:spPr>
        <p:txBody>
          <a:bodyPr wrap="square">
            <a:spAutoFit/>
          </a:bodyPr>
          <a:lstStyle/>
          <a:p>
            <a:r>
              <a:rPr lang="it-IT" dirty="0"/>
              <a:t>Stampa</a:t>
            </a:r>
          </a:p>
          <a:p>
            <a:r>
              <a:rPr lang="it-IT" dirty="0"/>
              <a:t>1 2 3 4 5 6 7 8 9 10</a:t>
            </a:r>
          </a:p>
        </p:txBody>
      </p:sp>
      <p:sp>
        <p:nvSpPr>
          <p:cNvPr id="8" name="Fumetto: rettangolo con angoli arrotondati 7">
            <a:extLst>
              <a:ext uri="{FF2B5EF4-FFF2-40B4-BE49-F238E27FC236}">
                <a16:creationId xmlns:a16="http://schemas.microsoft.com/office/drawing/2014/main" id="{A8955FA5-E6F6-471F-9F56-730A4396B16B}"/>
              </a:ext>
            </a:extLst>
          </p:cNvPr>
          <p:cNvSpPr/>
          <p:nvPr/>
        </p:nvSpPr>
        <p:spPr>
          <a:xfrm>
            <a:off x="6536422" y="3693253"/>
            <a:ext cx="1684789" cy="998035"/>
          </a:xfrm>
          <a:prstGeom prst="wedgeRoundRectCallout">
            <a:avLst>
              <a:gd name="adj1" fmla="val -193108"/>
              <a:gd name="adj2" fmla="val 2274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dirty="0"/>
              <a:t>Inizializzazione del contatore</a:t>
            </a:r>
          </a:p>
        </p:txBody>
      </p:sp>
      <p:sp>
        <p:nvSpPr>
          <p:cNvPr id="10" name="Fumetto: rettangolo con angoli arrotondati 9">
            <a:extLst>
              <a:ext uri="{FF2B5EF4-FFF2-40B4-BE49-F238E27FC236}">
                <a16:creationId xmlns:a16="http://schemas.microsoft.com/office/drawing/2014/main" id="{30E758EA-00F9-40C9-B643-5158B7964550}"/>
              </a:ext>
            </a:extLst>
          </p:cNvPr>
          <p:cNvSpPr/>
          <p:nvPr/>
        </p:nvSpPr>
        <p:spPr>
          <a:xfrm>
            <a:off x="7217328" y="4718520"/>
            <a:ext cx="2811711" cy="998035"/>
          </a:xfrm>
          <a:prstGeom prst="wedgeRoundRectCallout">
            <a:avLst>
              <a:gd name="adj1" fmla="val -122682"/>
              <a:gd name="adj2" fmla="val -4618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dirty="0"/>
              <a:t>Condizione che dipende dal valore del contatore</a:t>
            </a:r>
          </a:p>
        </p:txBody>
      </p:sp>
      <p:sp>
        <p:nvSpPr>
          <p:cNvPr id="12" name="Fumetto: rettangolo con angoli arrotondati 11">
            <a:extLst>
              <a:ext uri="{FF2B5EF4-FFF2-40B4-BE49-F238E27FC236}">
                <a16:creationId xmlns:a16="http://schemas.microsoft.com/office/drawing/2014/main" id="{DCE7AD42-E5A0-4DF6-BCD2-C979831CF07F}"/>
              </a:ext>
            </a:extLst>
          </p:cNvPr>
          <p:cNvSpPr/>
          <p:nvPr/>
        </p:nvSpPr>
        <p:spPr>
          <a:xfrm>
            <a:off x="5234030" y="5256146"/>
            <a:ext cx="1724638" cy="998035"/>
          </a:xfrm>
          <a:prstGeom prst="wedgeRoundRectCallout">
            <a:avLst>
              <a:gd name="adj1" fmla="val -106144"/>
              <a:gd name="adj2" fmla="val -4660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dirty="0"/>
              <a:t>Aggiornamento del contatore</a:t>
            </a:r>
          </a:p>
        </p:txBody>
      </p:sp>
    </p:spTree>
    <p:extLst>
      <p:ext uri="{BB962C8B-B14F-4D97-AF65-F5344CB8AC3E}">
        <p14:creationId xmlns:p14="http://schemas.microsoft.com/office/powerpoint/2010/main" val="3151789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10" grpId="0" animBg="1"/>
      <p:bldP spid="12"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070C919-ED74-4274-B94F-696781D19432}"/>
              </a:ext>
            </a:extLst>
          </p:cNvPr>
          <p:cNvSpPr>
            <a:spLocks noGrp="1"/>
          </p:cNvSpPr>
          <p:nvPr>
            <p:ph type="title"/>
          </p:nvPr>
        </p:nvSpPr>
        <p:spPr/>
        <p:txBody>
          <a:bodyPr/>
          <a:lstStyle/>
          <a:p>
            <a:r>
              <a:rPr lang="it-IT" dirty="0"/>
              <a:t>Esercizi</a:t>
            </a:r>
          </a:p>
        </p:txBody>
      </p:sp>
      <p:sp>
        <p:nvSpPr>
          <p:cNvPr id="3" name="Segnaposto contenuto 2">
            <a:extLst>
              <a:ext uri="{FF2B5EF4-FFF2-40B4-BE49-F238E27FC236}">
                <a16:creationId xmlns:a16="http://schemas.microsoft.com/office/drawing/2014/main" id="{7F63714E-6398-459B-88CB-089D4C3194C5}"/>
              </a:ext>
            </a:extLst>
          </p:cNvPr>
          <p:cNvSpPr>
            <a:spLocks noGrp="1"/>
          </p:cNvSpPr>
          <p:nvPr>
            <p:ph idx="1"/>
          </p:nvPr>
        </p:nvSpPr>
        <p:spPr/>
        <p:txBody>
          <a:bodyPr/>
          <a:lstStyle/>
          <a:p>
            <a:r>
              <a:rPr lang="it-IT" dirty="0"/>
              <a:t>Scrivere un programma che stampa la somma di N numeri presi da input</a:t>
            </a:r>
          </a:p>
          <a:p>
            <a:r>
              <a:rPr lang="it-IT" dirty="0"/>
              <a:t>Scrivere un programma che stampa la media di N numeri presi da input</a:t>
            </a:r>
          </a:p>
          <a:p>
            <a:r>
              <a:rPr lang="it-IT" dirty="0"/>
              <a:t>Scrivere un programma che presi da input N numeri interi stampa la somma di tutti i numeri positivi e la somma di quelli negativi</a:t>
            </a:r>
          </a:p>
        </p:txBody>
      </p:sp>
    </p:spTree>
    <p:extLst>
      <p:ext uri="{BB962C8B-B14F-4D97-AF65-F5344CB8AC3E}">
        <p14:creationId xmlns:p14="http://schemas.microsoft.com/office/powerpoint/2010/main" val="7749231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920E6F2-19FB-4D65-ABCB-7768CBBEF759}"/>
              </a:ext>
            </a:extLst>
          </p:cNvPr>
          <p:cNvSpPr>
            <a:spLocks noGrp="1"/>
          </p:cNvSpPr>
          <p:nvPr>
            <p:ph type="title"/>
          </p:nvPr>
        </p:nvSpPr>
        <p:spPr/>
        <p:txBody>
          <a:bodyPr/>
          <a:lstStyle/>
          <a:p>
            <a:r>
              <a:rPr lang="it-IT" dirty="0"/>
              <a:t>Ciclo controllato da un valore sentinella</a:t>
            </a:r>
          </a:p>
        </p:txBody>
      </p:sp>
      <p:sp>
        <p:nvSpPr>
          <p:cNvPr id="3" name="Segnaposto contenuto 2">
            <a:extLst>
              <a:ext uri="{FF2B5EF4-FFF2-40B4-BE49-F238E27FC236}">
                <a16:creationId xmlns:a16="http://schemas.microsoft.com/office/drawing/2014/main" id="{445F6B31-31D4-4203-AAC0-8F936983904F}"/>
              </a:ext>
            </a:extLst>
          </p:cNvPr>
          <p:cNvSpPr>
            <a:spLocks noGrp="1"/>
          </p:cNvSpPr>
          <p:nvPr>
            <p:ph idx="1"/>
          </p:nvPr>
        </p:nvSpPr>
        <p:spPr>
          <a:xfrm>
            <a:off x="838200" y="1400961"/>
            <a:ext cx="10515600" cy="1178654"/>
          </a:xfrm>
        </p:spPr>
        <p:txBody>
          <a:bodyPr>
            <a:normAutofit/>
          </a:bodyPr>
          <a:lstStyle/>
          <a:p>
            <a:pPr marL="0" indent="0">
              <a:buNone/>
            </a:pPr>
            <a:r>
              <a:rPr lang="it-IT" sz="2400" dirty="0"/>
              <a:t>Esercizio: Scrivere un programma che legga da input una sequenza di numeri interi e ne stampi la somma. La lettura dei numeri in input deve andare avanti fino a quando non viene introdotto il valore 0.</a:t>
            </a:r>
          </a:p>
          <a:p>
            <a:pPr marL="0" indent="0">
              <a:buNone/>
            </a:pPr>
            <a:endParaRPr lang="it-IT" sz="2400" dirty="0"/>
          </a:p>
        </p:txBody>
      </p:sp>
      <p:sp>
        <p:nvSpPr>
          <p:cNvPr id="4" name="Rettangolo 3">
            <a:extLst>
              <a:ext uri="{FF2B5EF4-FFF2-40B4-BE49-F238E27FC236}">
                <a16:creationId xmlns:a16="http://schemas.microsoft.com/office/drawing/2014/main" id="{42E0FE92-441A-4F80-84CE-91CEE18E8C39}"/>
              </a:ext>
            </a:extLst>
          </p:cNvPr>
          <p:cNvSpPr/>
          <p:nvPr/>
        </p:nvSpPr>
        <p:spPr>
          <a:xfrm>
            <a:off x="952150" y="2612917"/>
            <a:ext cx="9206918" cy="243306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it-IT" dirty="0">
                <a:latin typeface="Courier New" panose="02070309020205020404" pitchFamily="49" charset="0"/>
                <a:cs typeface="Courier New" panose="02070309020205020404" pitchFamily="49" charset="0"/>
              </a:rPr>
              <a:t>somma=0</a:t>
            </a:r>
          </a:p>
          <a:p>
            <a:r>
              <a:rPr lang="it-IT" dirty="0">
                <a:latin typeface="Courier New" panose="02070309020205020404" pitchFamily="49" charset="0"/>
                <a:cs typeface="Courier New" panose="02070309020205020404" pitchFamily="49" charset="0"/>
              </a:rPr>
              <a:t>a=</a:t>
            </a:r>
            <a:r>
              <a:rPr lang="it-IT" dirty="0" err="1">
                <a:latin typeface="Courier New" panose="02070309020205020404" pitchFamily="49" charset="0"/>
                <a:cs typeface="Courier New" panose="02070309020205020404" pitchFamily="49" charset="0"/>
              </a:rPr>
              <a:t>int</a:t>
            </a:r>
            <a:r>
              <a:rPr lang="it-IT" dirty="0">
                <a:latin typeface="Courier New" panose="02070309020205020404" pitchFamily="49" charset="0"/>
                <a:cs typeface="Courier New" panose="02070309020205020404" pitchFamily="49" charset="0"/>
              </a:rPr>
              <a:t>(input("inserisci un numero (0 per terminare): "))</a:t>
            </a:r>
          </a:p>
          <a:p>
            <a:r>
              <a:rPr lang="it-IT" dirty="0" err="1">
                <a:latin typeface="Courier New" panose="02070309020205020404" pitchFamily="49" charset="0"/>
                <a:cs typeface="Courier New" panose="02070309020205020404" pitchFamily="49" charset="0"/>
              </a:rPr>
              <a:t>while</a:t>
            </a:r>
            <a:r>
              <a:rPr lang="it-IT" dirty="0">
                <a:latin typeface="Courier New" panose="02070309020205020404" pitchFamily="49" charset="0"/>
                <a:cs typeface="Courier New" panose="02070309020205020404" pitchFamily="49" charset="0"/>
              </a:rPr>
              <a:t> a!=0:</a:t>
            </a:r>
          </a:p>
          <a:p>
            <a:r>
              <a:rPr lang="it-IT" dirty="0">
                <a:latin typeface="Courier New" panose="02070309020205020404" pitchFamily="49" charset="0"/>
                <a:cs typeface="Courier New" panose="02070309020205020404" pitchFamily="49" charset="0"/>
              </a:rPr>
              <a:t>    somma=</a:t>
            </a:r>
            <a:r>
              <a:rPr lang="it-IT" dirty="0" err="1">
                <a:latin typeface="Courier New" panose="02070309020205020404" pitchFamily="49" charset="0"/>
                <a:cs typeface="Courier New" panose="02070309020205020404" pitchFamily="49" charset="0"/>
              </a:rPr>
              <a:t>somma+a</a:t>
            </a:r>
            <a:endParaRPr lang="it-IT" dirty="0">
              <a:latin typeface="Courier New" panose="02070309020205020404" pitchFamily="49" charset="0"/>
              <a:cs typeface="Courier New" panose="02070309020205020404" pitchFamily="49" charset="0"/>
            </a:endParaRPr>
          </a:p>
          <a:p>
            <a:r>
              <a:rPr lang="it-IT" dirty="0">
                <a:latin typeface="Courier New" panose="02070309020205020404" pitchFamily="49" charset="0"/>
                <a:cs typeface="Courier New" panose="02070309020205020404" pitchFamily="49" charset="0"/>
              </a:rPr>
              <a:t>    a=</a:t>
            </a:r>
            <a:r>
              <a:rPr lang="it-IT" dirty="0" err="1">
                <a:latin typeface="Courier New" panose="02070309020205020404" pitchFamily="49" charset="0"/>
                <a:cs typeface="Courier New" panose="02070309020205020404" pitchFamily="49" charset="0"/>
              </a:rPr>
              <a:t>int</a:t>
            </a:r>
            <a:r>
              <a:rPr lang="it-IT" dirty="0">
                <a:latin typeface="Courier New" panose="02070309020205020404" pitchFamily="49" charset="0"/>
                <a:cs typeface="Courier New" panose="02070309020205020404" pitchFamily="49" charset="0"/>
              </a:rPr>
              <a:t>(input("inserisci un numero (0 per terminare): "))</a:t>
            </a:r>
          </a:p>
          <a:p>
            <a:r>
              <a:rPr lang="it-IT" dirty="0" err="1">
                <a:latin typeface="Courier New" panose="02070309020205020404" pitchFamily="49" charset="0"/>
                <a:cs typeface="Courier New" panose="02070309020205020404" pitchFamily="49" charset="0"/>
              </a:rPr>
              <a:t>print</a:t>
            </a:r>
            <a:r>
              <a:rPr lang="it-IT" dirty="0">
                <a:latin typeface="Courier New" panose="02070309020205020404" pitchFamily="49" charset="0"/>
                <a:cs typeface="Courier New" panose="02070309020205020404" pitchFamily="49" charset="0"/>
              </a:rPr>
              <a:t>("La somma </a:t>
            </a:r>
            <a:r>
              <a:rPr lang="it-IT" dirty="0" err="1">
                <a:latin typeface="Courier New" panose="02070309020205020404" pitchFamily="49" charset="0"/>
                <a:cs typeface="Courier New" panose="02070309020205020404" pitchFamily="49" charset="0"/>
              </a:rPr>
              <a:t>è",somma</a:t>
            </a:r>
            <a:r>
              <a:rPr lang="it-IT" dirty="0">
                <a:latin typeface="Courier New" panose="02070309020205020404" pitchFamily="49" charset="0"/>
                <a:cs typeface="Courier New" panose="02070309020205020404" pitchFamily="49" charset="0"/>
              </a:rPr>
              <a:t>)</a:t>
            </a:r>
            <a:endParaRPr lang="it-IT" sz="1800" dirty="0">
              <a:latin typeface="Courier New" panose="02070309020205020404" pitchFamily="49" charset="0"/>
              <a:cs typeface="Courier New" panose="02070309020205020404" pitchFamily="49" charset="0"/>
            </a:endParaRPr>
          </a:p>
        </p:txBody>
      </p:sp>
      <p:sp>
        <p:nvSpPr>
          <p:cNvPr id="5" name="CasellaDiTesto 4">
            <a:extLst>
              <a:ext uri="{FF2B5EF4-FFF2-40B4-BE49-F238E27FC236}">
                <a16:creationId xmlns:a16="http://schemas.microsoft.com/office/drawing/2014/main" id="{52247438-1EC3-4DE1-A27D-5211565D673A}"/>
              </a:ext>
            </a:extLst>
          </p:cNvPr>
          <p:cNvSpPr txBox="1"/>
          <p:nvPr/>
        </p:nvSpPr>
        <p:spPr>
          <a:xfrm>
            <a:off x="6356931" y="4481538"/>
            <a:ext cx="4611674" cy="1323439"/>
          </a:xfrm>
          <a:prstGeom prst="rect">
            <a:avLst/>
          </a:prstGeom>
          <a:solidFill>
            <a:schemeClr val="accent1">
              <a:lumMod val="40000"/>
              <a:lumOff val="60000"/>
            </a:schemeClr>
          </a:solidFill>
        </p:spPr>
        <p:txBody>
          <a:bodyPr wrap="square">
            <a:spAutoFit/>
          </a:bodyPr>
          <a:lstStyle/>
          <a:p>
            <a:r>
              <a:rPr lang="it-IT" sz="1600" dirty="0"/>
              <a:t>inserisci un numero (0 per terminare): 10</a:t>
            </a:r>
          </a:p>
          <a:p>
            <a:r>
              <a:rPr lang="it-IT" sz="1600" dirty="0"/>
              <a:t>inserisci un numero (0 per terminare): -15</a:t>
            </a:r>
          </a:p>
          <a:p>
            <a:r>
              <a:rPr lang="it-IT" sz="1600" dirty="0"/>
              <a:t>inserisci un numero (0 per terminare): 15</a:t>
            </a:r>
          </a:p>
          <a:p>
            <a:r>
              <a:rPr lang="it-IT" sz="1600" dirty="0"/>
              <a:t>inserisci un numero (0 per terminare): 0</a:t>
            </a:r>
          </a:p>
          <a:p>
            <a:r>
              <a:rPr lang="it-IT" sz="1600" dirty="0"/>
              <a:t>La somma è 10</a:t>
            </a:r>
          </a:p>
        </p:txBody>
      </p:sp>
      <p:sp>
        <p:nvSpPr>
          <p:cNvPr id="6" name="Rettangolo con angoli arrotondati 5">
            <a:extLst>
              <a:ext uri="{FF2B5EF4-FFF2-40B4-BE49-F238E27FC236}">
                <a16:creationId xmlns:a16="http://schemas.microsoft.com/office/drawing/2014/main" id="{96FDF76F-445A-4006-A521-393E769270A7}"/>
              </a:ext>
            </a:extLst>
          </p:cNvPr>
          <p:cNvSpPr/>
          <p:nvPr/>
        </p:nvSpPr>
        <p:spPr>
          <a:xfrm>
            <a:off x="629174" y="4951756"/>
            <a:ext cx="5566095" cy="80503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0 è il valore </a:t>
            </a:r>
            <a:r>
              <a:rPr lang="it-IT" b="1" i="1" dirty="0"/>
              <a:t>sentinella</a:t>
            </a:r>
          </a:p>
          <a:p>
            <a:pPr algn="ctr"/>
            <a:r>
              <a:rPr lang="it-IT" dirty="0"/>
              <a:t>Serve per indicare che la sequenza in input termina</a:t>
            </a:r>
          </a:p>
        </p:txBody>
      </p:sp>
      <p:sp>
        <p:nvSpPr>
          <p:cNvPr id="7" name="Fumetto: rettangolo con angoli arrotondati 6">
            <a:extLst>
              <a:ext uri="{FF2B5EF4-FFF2-40B4-BE49-F238E27FC236}">
                <a16:creationId xmlns:a16="http://schemas.microsoft.com/office/drawing/2014/main" id="{6CE08FB6-C4C3-4E10-BCE5-ED250B784CBC}"/>
              </a:ext>
            </a:extLst>
          </p:cNvPr>
          <p:cNvSpPr/>
          <p:nvPr/>
        </p:nvSpPr>
        <p:spPr>
          <a:xfrm flipH="1">
            <a:off x="9331092" y="2120123"/>
            <a:ext cx="2301903" cy="1439186"/>
          </a:xfrm>
          <a:prstGeom prst="wedgeRoundRectCallout">
            <a:avLst>
              <a:gd name="adj1" fmla="val 81767"/>
              <a:gd name="adj2" fmla="val 3763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Notare il punto in cui il primo valore della sequenza viene preso da input</a:t>
            </a:r>
          </a:p>
        </p:txBody>
      </p:sp>
      <mc:AlternateContent xmlns:mc="http://schemas.openxmlformats.org/markup-compatibility/2006" xmlns:p14="http://schemas.microsoft.com/office/powerpoint/2010/main">
        <mc:Choice Requires="p14">
          <p:contentPart p14:bwMode="auto" r:id="rId2">
            <p14:nvContentPartPr>
              <p14:cNvPr id="19" name="Input penna 18">
                <a:extLst>
                  <a:ext uri="{FF2B5EF4-FFF2-40B4-BE49-F238E27FC236}">
                    <a16:creationId xmlns:a16="http://schemas.microsoft.com/office/drawing/2014/main" id="{8DB9C55D-03C6-4D7D-A3DC-2414E93347E0}"/>
                  </a:ext>
                </a:extLst>
              </p14:cNvPr>
              <p14:cNvContentPartPr/>
              <p14:nvPr/>
            </p14:nvContentPartPr>
            <p14:xfrm>
              <a:off x="2328651" y="3822360"/>
              <a:ext cx="79920" cy="26640"/>
            </p14:xfrm>
          </p:contentPart>
        </mc:Choice>
        <mc:Fallback xmlns="">
          <p:pic>
            <p:nvPicPr>
              <p:cNvPr id="19" name="Input penna 18">
                <a:extLst>
                  <a:ext uri="{FF2B5EF4-FFF2-40B4-BE49-F238E27FC236}">
                    <a16:creationId xmlns:a16="http://schemas.microsoft.com/office/drawing/2014/main" id="{8DB9C55D-03C6-4D7D-A3DC-2414E93347E0}"/>
                  </a:ext>
                </a:extLst>
              </p:cNvPr>
              <p:cNvPicPr/>
              <p:nvPr/>
            </p:nvPicPr>
            <p:blipFill>
              <a:blip r:embed="rId3"/>
              <a:stretch>
                <a:fillRect/>
              </a:stretch>
            </p:blipFill>
            <p:spPr>
              <a:xfrm>
                <a:off x="2319651" y="3813720"/>
                <a:ext cx="97560" cy="442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0" name="Input penna 19">
                <a:extLst>
                  <a:ext uri="{FF2B5EF4-FFF2-40B4-BE49-F238E27FC236}">
                    <a16:creationId xmlns:a16="http://schemas.microsoft.com/office/drawing/2014/main" id="{196C59B4-D1E9-4E1A-A107-653C33B1FA22}"/>
                  </a:ext>
                </a:extLst>
              </p14:cNvPr>
              <p14:cNvContentPartPr/>
              <p14:nvPr/>
            </p14:nvContentPartPr>
            <p14:xfrm>
              <a:off x="1962891" y="3787080"/>
              <a:ext cx="6840" cy="360"/>
            </p14:xfrm>
          </p:contentPart>
        </mc:Choice>
        <mc:Fallback xmlns="">
          <p:pic>
            <p:nvPicPr>
              <p:cNvPr id="20" name="Input penna 19">
                <a:extLst>
                  <a:ext uri="{FF2B5EF4-FFF2-40B4-BE49-F238E27FC236}">
                    <a16:creationId xmlns:a16="http://schemas.microsoft.com/office/drawing/2014/main" id="{196C59B4-D1E9-4E1A-A107-653C33B1FA22}"/>
                  </a:ext>
                </a:extLst>
              </p:cNvPr>
              <p:cNvPicPr/>
              <p:nvPr/>
            </p:nvPicPr>
            <p:blipFill>
              <a:blip r:embed="rId5"/>
              <a:stretch>
                <a:fillRect/>
              </a:stretch>
            </p:blipFill>
            <p:spPr>
              <a:xfrm>
                <a:off x="1953891" y="3778440"/>
                <a:ext cx="244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3" name="Input penna 22">
                <a:extLst>
                  <a:ext uri="{FF2B5EF4-FFF2-40B4-BE49-F238E27FC236}">
                    <a16:creationId xmlns:a16="http://schemas.microsoft.com/office/drawing/2014/main" id="{6559D2C4-B47D-4FB9-BEE3-CDB82EFBD659}"/>
                  </a:ext>
                </a:extLst>
              </p14:cNvPr>
              <p14:cNvContentPartPr/>
              <p14:nvPr/>
            </p14:nvContentPartPr>
            <p14:xfrm>
              <a:off x="3159531" y="691800"/>
              <a:ext cx="395640" cy="278640"/>
            </p14:xfrm>
          </p:contentPart>
        </mc:Choice>
        <mc:Fallback xmlns="">
          <p:pic>
            <p:nvPicPr>
              <p:cNvPr id="23" name="Input penna 22">
                <a:extLst>
                  <a:ext uri="{FF2B5EF4-FFF2-40B4-BE49-F238E27FC236}">
                    <a16:creationId xmlns:a16="http://schemas.microsoft.com/office/drawing/2014/main" id="{6559D2C4-B47D-4FB9-BEE3-CDB82EFBD659}"/>
                  </a:ext>
                </a:extLst>
              </p:cNvPr>
              <p:cNvPicPr/>
              <p:nvPr/>
            </p:nvPicPr>
            <p:blipFill>
              <a:blip r:embed="rId7"/>
              <a:stretch>
                <a:fillRect/>
              </a:stretch>
            </p:blipFill>
            <p:spPr>
              <a:xfrm>
                <a:off x="3150531" y="682800"/>
                <a:ext cx="413280" cy="296280"/>
              </a:xfrm>
              <a:prstGeom prst="rect">
                <a:avLst/>
              </a:prstGeom>
            </p:spPr>
          </p:pic>
        </mc:Fallback>
      </mc:AlternateContent>
    </p:spTree>
    <p:extLst>
      <p:ext uri="{BB962C8B-B14F-4D97-AF65-F5344CB8AC3E}">
        <p14:creationId xmlns:p14="http://schemas.microsoft.com/office/powerpoint/2010/main" val="1537041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0C73309E-55C9-41BE-B8A8-5A4A9CF2F121}"/>
              </a:ext>
            </a:extLst>
          </p:cNvPr>
          <p:cNvSpPr>
            <a:spLocks noGrp="1"/>
          </p:cNvSpPr>
          <p:nvPr>
            <p:ph type="title"/>
          </p:nvPr>
        </p:nvSpPr>
        <p:spPr>
          <a:xfrm>
            <a:off x="686834" y="1153572"/>
            <a:ext cx="3200400" cy="4461163"/>
          </a:xfrm>
        </p:spPr>
        <p:txBody>
          <a:bodyPr>
            <a:normAutofit/>
          </a:bodyPr>
          <a:lstStyle/>
          <a:p>
            <a:r>
              <a:rPr lang="it-IT">
                <a:solidFill>
                  <a:srgbClr val="FFFFFF"/>
                </a:solidFill>
              </a:rPr>
              <a:t>Ciclo controllato da un evento</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Segnaposto contenuto 2">
            <a:extLst>
              <a:ext uri="{FF2B5EF4-FFF2-40B4-BE49-F238E27FC236}">
                <a16:creationId xmlns:a16="http://schemas.microsoft.com/office/drawing/2014/main" id="{76FB64D2-D848-4EF1-B038-3F5F1F8F71C4}"/>
              </a:ext>
            </a:extLst>
          </p:cNvPr>
          <p:cNvSpPr>
            <a:spLocks noGrp="1"/>
          </p:cNvSpPr>
          <p:nvPr>
            <p:ph idx="1"/>
          </p:nvPr>
        </p:nvSpPr>
        <p:spPr>
          <a:xfrm>
            <a:off x="4447308" y="591344"/>
            <a:ext cx="6906491" cy="5585619"/>
          </a:xfrm>
        </p:spPr>
        <p:txBody>
          <a:bodyPr anchor="ctr">
            <a:normAutofit/>
          </a:bodyPr>
          <a:lstStyle/>
          <a:p>
            <a:r>
              <a:rPr lang="it-IT" dirty="0"/>
              <a:t>Le istruzioni nel blocco vengono ripetute fino a quando non si verifica un determinato evento (</a:t>
            </a:r>
            <a:r>
              <a:rPr lang="it-IT"/>
              <a:t>iterazione indefinita</a:t>
            </a:r>
            <a:r>
              <a:rPr lang="it-IT" dirty="0"/>
              <a:t>)</a:t>
            </a:r>
          </a:p>
          <a:p>
            <a:pPr lvl="1"/>
            <a:r>
              <a:rPr lang="it-IT" dirty="0"/>
              <a:t>Non si conosce a priori il numero di iterazioni che saranno effettuate</a:t>
            </a:r>
          </a:p>
          <a:p>
            <a:pPr lvl="1"/>
            <a:r>
              <a:rPr lang="it-IT" dirty="0"/>
              <a:t>Ad esempio, un ciclo regolato da un valore sentinella è un caso di iterazione indefinita</a:t>
            </a:r>
          </a:p>
          <a:p>
            <a:endParaRPr lang="it-IT" dirty="0"/>
          </a:p>
        </p:txBody>
      </p:sp>
    </p:spTree>
    <p:extLst>
      <p:ext uri="{BB962C8B-B14F-4D97-AF65-F5344CB8AC3E}">
        <p14:creationId xmlns:p14="http://schemas.microsoft.com/office/powerpoint/2010/main" val="255259678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7FF7610-F318-4B81-899F-A67D341972CA}"/>
              </a:ext>
            </a:extLst>
          </p:cNvPr>
          <p:cNvSpPr>
            <a:spLocks noGrp="1"/>
          </p:cNvSpPr>
          <p:nvPr>
            <p:ph type="title"/>
          </p:nvPr>
        </p:nvSpPr>
        <p:spPr/>
        <p:txBody>
          <a:bodyPr>
            <a:normAutofit fontScale="90000"/>
          </a:bodyPr>
          <a:lstStyle/>
          <a:p>
            <a:r>
              <a:rPr lang="it-IT" dirty="0"/>
              <a:t>Esercizio: Algoritmo di Euclide per il calcolo del MCD tra due interi N ed M</a:t>
            </a:r>
            <a:br>
              <a:rPr lang="it-IT" dirty="0"/>
            </a:br>
            <a:endParaRPr lang="it-IT" dirty="0"/>
          </a:p>
        </p:txBody>
      </p:sp>
      <p:sp>
        <p:nvSpPr>
          <p:cNvPr id="3" name="Segnaposto contenuto 2">
            <a:extLst>
              <a:ext uri="{FF2B5EF4-FFF2-40B4-BE49-F238E27FC236}">
                <a16:creationId xmlns:a16="http://schemas.microsoft.com/office/drawing/2014/main" id="{A4E0FAC0-FC71-4CC9-B995-2FBD4802991A}"/>
              </a:ext>
            </a:extLst>
          </p:cNvPr>
          <p:cNvSpPr>
            <a:spLocks noGrp="1"/>
          </p:cNvSpPr>
          <p:nvPr>
            <p:ph idx="1"/>
          </p:nvPr>
        </p:nvSpPr>
        <p:spPr>
          <a:xfrm>
            <a:off x="838200" y="1542197"/>
            <a:ext cx="10515600" cy="4634766"/>
          </a:xfrm>
        </p:spPr>
        <p:txBody>
          <a:bodyPr>
            <a:normAutofit/>
          </a:bodyPr>
          <a:lstStyle/>
          <a:p>
            <a:pPr marL="0" indent="0">
              <a:buNone/>
            </a:pPr>
            <a:r>
              <a:rPr lang="it-IT" sz="2400" dirty="0"/>
              <a:t>Ripetere le seguenti istruzioni </a:t>
            </a:r>
            <a:r>
              <a:rPr lang="it-IT" sz="2400" dirty="0" err="1"/>
              <a:t>finchè</a:t>
            </a:r>
            <a:r>
              <a:rPr lang="it-IT" sz="2400" dirty="0"/>
              <a:t> M è diverso da 0</a:t>
            </a:r>
          </a:p>
          <a:p>
            <a:r>
              <a:rPr lang="it-IT" sz="2400" dirty="0"/>
              <a:t>Calcolare il resto della divisione tra N ed M</a:t>
            </a:r>
          </a:p>
          <a:p>
            <a:r>
              <a:rPr lang="it-IT" sz="2400" dirty="0"/>
              <a:t>Sostituire N con M</a:t>
            </a:r>
          </a:p>
          <a:p>
            <a:r>
              <a:rPr lang="it-IT" sz="2400" dirty="0" err="1"/>
              <a:t>Sosituire</a:t>
            </a:r>
            <a:r>
              <a:rPr lang="it-IT" sz="2400" dirty="0"/>
              <a:t> M con il resto</a:t>
            </a:r>
          </a:p>
          <a:p>
            <a:pPr marL="0" indent="0">
              <a:buNone/>
            </a:pPr>
            <a:r>
              <a:rPr lang="it-IT" sz="2400" dirty="0"/>
              <a:t>Il MCD sarà dato dall’ultimo valore di N</a:t>
            </a:r>
          </a:p>
        </p:txBody>
      </p:sp>
      <p:sp>
        <p:nvSpPr>
          <p:cNvPr id="5" name="Rettangolo 4">
            <a:extLst>
              <a:ext uri="{FF2B5EF4-FFF2-40B4-BE49-F238E27FC236}">
                <a16:creationId xmlns:a16="http://schemas.microsoft.com/office/drawing/2014/main" id="{07CEE709-3C5F-4050-893F-BDFCDC2A23D8}"/>
              </a:ext>
            </a:extLst>
          </p:cNvPr>
          <p:cNvSpPr/>
          <p:nvPr/>
        </p:nvSpPr>
        <p:spPr>
          <a:xfrm>
            <a:off x="884618" y="3817961"/>
            <a:ext cx="6191077" cy="228031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it-IT" dirty="0">
                <a:latin typeface="Courier New" panose="02070309020205020404" pitchFamily="49" charset="0"/>
                <a:cs typeface="Courier New" panose="02070309020205020404" pitchFamily="49" charset="0"/>
              </a:rPr>
              <a:t>N=</a:t>
            </a:r>
            <a:r>
              <a:rPr lang="it-IT" dirty="0" err="1">
                <a:latin typeface="Courier New" panose="02070309020205020404" pitchFamily="49" charset="0"/>
                <a:cs typeface="Courier New" panose="02070309020205020404" pitchFamily="49" charset="0"/>
              </a:rPr>
              <a:t>int</a:t>
            </a:r>
            <a:r>
              <a:rPr lang="it-IT" dirty="0">
                <a:latin typeface="Courier New" panose="02070309020205020404" pitchFamily="49" charset="0"/>
                <a:cs typeface="Courier New" panose="02070309020205020404" pitchFamily="49" charset="0"/>
              </a:rPr>
              <a:t>(input("introduci un numero intero"))</a:t>
            </a:r>
          </a:p>
          <a:p>
            <a:r>
              <a:rPr lang="it-IT" dirty="0">
                <a:latin typeface="Courier New" panose="02070309020205020404" pitchFamily="49" charset="0"/>
                <a:cs typeface="Courier New" panose="02070309020205020404" pitchFamily="49" charset="0"/>
              </a:rPr>
              <a:t>M=</a:t>
            </a:r>
            <a:r>
              <a:rPr lang="it-IT" dirty="0" err="1">
                <a:latin typeface="Courier New" panose="02070309020205020404" pitchFamily="49" charset="0"/>
                <a:cs typeface="Courier New" panose="02070309020205020404" pitchFamily="49" charset="0"/>
              </a:rPr>
              <a:t>int</a:t>
            </a:r>
            <a:r>
              <a:rPr lang="it-IT" dirty="0">
                <a:latin typeface="Courier New" panose="02070309020205020404" pitchFamily="49" charset="0"/>
                <a:cs typeface="Courier New" panose="02070309020205020404" pitchFamily="49" charset="0"/>
              </a:rPr>
              <a:t>(input("introduci un altro intero"))</a:t>
            </a:r>
          </a:p>
          <a:p>
            <a:r>
              <a:rPr lang="it-IT" dirty="0" err="1">
                <a:latin typeface="Courier New" panose="02070309020205020404" pitchFamily="49" charset="0"/>
                <a:cs typeface="Courier New" panose="02070309020205020404" pitchFamily="49" charset="0"/>
              </a:rPr>
              <a:t>while</a:t>
            </a:r>
            <a:r>
              <a:rPr lang="it-IT" dirty="0">
                <a:latin typeface="Courier New" panose="02070309020205020404" pitchFamily="49" charset="0"/>
                <a:cs typeface="Courier New" panose="02070309020205020404" pitchFamily="49" charset="0"/>
              </a:rPr>
              <a:t> M!= 0:</a:t>
            </a:r>
          </a:p>
          <a:p>
            <a:r>
              <a:rPr lang="it-IT" dirty="0">
                <a:latin typeface="Courier New" panose="02070309020205020404" pitchFamily="49" charset="0"/>
                <a:cs typeface="Courier New" panose="02070309020205020404" pitchFamily="49" charset="0"/>
              </a:rPr>
              <a:t>    resto=N%M</a:t>
            </a:r>
          </a:p>
          <a:p>
            <a:r>
              <a:rPr lang="it-IT" dirty="0">
                <a:latin typeface="Courier New" panose="02070309020205020404" pitchFamily="49" charset="0"/>
                <a:cs typeface="Courier New" panose="02070309020205020404" pitchFamily="49" charset="0"/>
              </a:rPr>
              <a:t>    N=M</a:t>
            </a:r>
          </a:p>
          <a:p>
            <a:r>
              <a:rPr lang="it-IT" dirty="0">
                <a:latin typeface="Courier New" panose="02070309020205020404" pitchFamily="49" charset="0"/>
                <a:cs typeface="Courier New" panose="02070309020205020404" pitchFamily="49" charset="0"/>
              </a:rPr>
              <a:t>    M=resto</a:t>
            </a:r>
          </a:p>
          <a:p>
            <a:r>
              <a:rPr lang="it-IT" dirty="0" err="1">
                <a:latin typeface="Courier New" panose="02070309020205020404" pitchFamily="49" charset="0"/>
                <a:cs typeface="Courier New" panose="02070309020205020404" pitchFamily="49" charset="0"/>
              </a:rPr>
              <a:t>print</a:t>
            </a:r>
            <a:r>
              <a:rPr lang="it-IT" dirty="0">
                <a:latin typeface="Courier New" panose="02070309020205020404" pitchFamily="49" charset="0"/>
                <a:cs typeface="Courier New" panose="02070309020205020404" pitchFamily="49" charset="0"/>
              </a:rPr>
              <a:t>("Il MCD è:",N)</a:t>
            </a:r>
            <a:endParaRPr lang="it-IT"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70079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8784C23-89F6-4D22-A484-D7038ED4F2AE}"/>
              </a:ext>
            </a:extLst>
          </p:cNvPr>
          <p:cNvSpPr>
            <a:spLocks noGrp="1"/>
          </p:cNvSpPr>
          <p:nvPr>
            <p:ph type="title"/>
          </p:nvPr>
        </p:nvSpPr>
        <p:spPr/>
        <p:txBody>
          <a:bodyPr/>
          <a:lstStyle/>
          <a:p>
            <a:r>
              <a:rPr lang="it-IT" dirty="0"/>
              <a:t>Hand </a:t>
            </a:r>
            <a:r>
              <a:rPr lang="it-IT" dirty="0" err="1"/>
              <a:t>Tracing</a:t>
            </a:r>
            <a:endParaRPr lang="it-IT" dirty="0"/>
          </a:p>
        </p:txBody>
      </p:sp>
      <p:sp>
        <p:nvSpPr>
          <p:cNvPr id="3" name="Segnaposto contenuto 2">
            <a:extLst>
              <a:ext uri="{FF2B5EF4-FFF2-40B4-BE49-F238E27FC236}">
                <a16:creationId xmlns:a16="http://schemas.microsoft.com/office/drawing/2014/main" id="{7757907C-C5A3-4842-9C68-3EC7B508FDF5}"/>
              </a:ext>
            </a:extLst>
          </p:cNvPr>
          <p:cNvSpPr>
            <a:spLocks noGrp="1"/>
          </p:cNvSpPr>
          <p:nvPr>
            <p:ph idx="1"/>
          </p:nvPr>
        </p:nvSpPr>
        <p:spPr/>
        <p:txBody>
          <a:bodyPr/>
          <a:lstStyle/>
          <a:p>
            <a:r>
              <a:rPr lang="it-IT" dirty="0"/>
              <a:t>Nella fase di sviluppo di un programma, per verificarne il corretto funzionamento, si può </a:t>
            </a:r>
            <a:r>
              <a:rPr lang="it-IT" dirty="0" err="1"/>
              <a:t>utlizzare</a:t>
            </a:r>
            <a:r>
              <a:rPr lang="it-IT" dirty="0"/>
              <a:t> la tecnica di Hand-</a:t>
            </a:r>
            <a:r>
              <a:rPr lang="it-IT" dirty="0" err="1"/>
              <a:t>Tracing</a:t>
            </a:r>
            <a:endParaRPr lang="it-IT" dirty="0"/>
          </a:p>
          <a:p>
            <a:pPr marL="0" indent="0">
              <a:buNone/>
            </a:pPr>
            <a:endParaRPr lang="it-IT" dirty="0"/>
          </a:p>
          <a:p>
            <a:r>
              <a:rPr lang="it-IT" dirty="0"/>
              <a:t>Si esegue mentalmente una istruzione dopo l’altra e si tiene traccia del valore iniziale delle variabile e di come queste cambino durante l’esecuzione</a:t>
            </a:r>
          </a:p>
          <a:p>
            <a:endParaRPr lang="it-IT" dirty="0"/>
          </a:p>
        </p:txBody>
      </p:sp>
    </p:spTree>
    <p:extLst>
      <p:ext uri="{BB962C8B-B14F-4D97-AF65-F5344CB8AC3E}">
        <p14:creationId xmlns:p14="http://schemas.microsoft.com/office/powerpoint/2010/main" val="168220196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699A906-77F0-4BA3-A580-0FC1939FE240}"/>
              </a:ext>
            </a:extLst>
          </p:cNvPr>
          <p:cNvSpPr>
            <a:spLocks noGrp="1"/>
          </p:cNvSpPr>
          <p:nvPr>
            <p:ph type="title"/>
          </p:nvPr>
        </p:nvSpPr>
        <p:spPr/>
        <p:txBody>
          <a:bodyPr/>
          <a:lstStyle/>
          <a:p>
            <a:r>
              <a:rPr lang="it-IT" dirty="0"/>
              <a:t>Esercizi</a:t>
            </a:r>
          </a:p>
        </p:txBody>
      </p:sp>
      <p:sp>
        <p:nvSpPr>
          <p:cNvPr id="3" name="Segnaposto contenuto 2">
            <a:extLst>
              <a:ext uri="{FF2B5EF4-FFF2-40B4-BE49-F238E27FC236}">
                <a16:creationId xmlns:a16="http://schemas.microsoft.com/office/drawing/2014/main" id="{926B3C89-8595-4C84-A00E-E90226C735C7}"/>
              </a:ext>
            </a:extLst>
          </p:cNvPr>
          <p:cNvSpPr>
            <a:spLocks noGrp="1"/>
          </p:cNvSpPr>
          <p:nvPr>
            <p:ph idx="1"/>
          </p:nvPr>
        </p:nvSpPr>
        <p:spPr/>
        <p:txBody>
          <a:bodyPr/>
          <a:lstStyle/>
          <a:p>
            <a:r>
              <a:rPr lang="it-IT" dirty="0"/>
              <a:t>Scrivere un programma che presa da input una sequenza di numeri terminata da un valore &lt;0 stampa la somma dei numeri pari</a:t>
            </a:r>
          </a:p>
          <a:p>
            <a:r>
              <a:rPr lang="it-IT" dirty="0"/>
              <a:t>Scrivere un programma che presa da input una sequenza di numeri terminata da un valore &lt;0 stampa "almeno un numero pari" se nella sequenza è contenuto almeno un numero pari</a:t>
            </a:r>
          </a:p>
          <a:p>
            <a:r>
              <a:rPr lang="it-IT" dirty="0"/>
              <a:t>Scrivere un programma che dato in input un numero stampa le sue cifre al contrario</a:t>
            </a:r>
          </a:p>
          <a:p>
            <a:endParaRPr lang="it-IT" dirty="0"/>
          </a:p>
        </p:txBody>
      </p:sp>
    </p:spTree>
    <p:extLst>
      <p:ext uri="{BB962C8B-B14F-4D97-AF65-F5344CB8AC3E}">
        <p14:creationId xmlns:p14="http://schemas.microsoft.com/office/powerpoint/2010/main" val="4039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735A4F63-372B-4112-A13D-85610F430A2F}"/>
              </a:ext>
            </a:extLst>
          </p:cNvPr>
          <p:cNvSpPr>
            <a:spLocks noGrp="1"/>
          </p:cNvSpPr>
          <p:nvPr>
            <p:ph type="title"/>
          </p:nvPr>
        </p:nvSpPr>
        <p:spPr>
          <a:xfrm>
            <a:off x="808638" y="367052"/>
            <a:ext cx="9236700" cy="1188950"/>
          </a:xfrm>
        </p:spPr>
        <p:txBody>
          <a:bodyPr anchor="b">
            <a:normAutofit/>
          </a:bodyPr>
          <a:lstStyle/>
          <a:p>
            <a:r>
              <a:rPr lang="it-IT" sz="5400" dirty="0"/>
              <a:t>Errori</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17B59CE7-B91C-468F-BCE0-E03F8095A98A}"/>
              </a:ext>
            </a:extLst>
          </p:cNvPr>
          <p:cNvSpPr>
            <a:spLocks noGrp="1"/>
          </p:cNvSpPr>
          <p:nvPr>
            <p:ph idx="1"/>
          </p:nvPr>
        </p:nvSpPr>
        <p:spPr>
          <a:xfrm>
            <a:off x="793660" y="2274073"/>
            <a:ext cx="10143668" cy="3760967"/>
          </a:xfrm>
        </p:spPr>
        <p:txBody>
          <a:bodyPr anchor="ctr">
            <a:normAutofit/>
          </a:bodyPr>
          <a:lstStyle/>
          <a:p>
            <a:r>
              <a:rPr lang="it-IT" sz="2200" b="1" i="1" dirty="0">
                <a:solidFill>
                  <a:srgbClr val="C00000"/>
                </a:solidFill>
              </a:rPr>
              <a:t>Errori di sintassi </a:t>
            </a:r>
          </a:p>
          <a:p>
            <a:pPr lvl="1"/>
            <a:r>
              <a:rPr lang="it-IT" sz="2200" dirty="0"/>
              <a:t>Riconosciuti durante la fase di compilazione</a:t>
            </a:r>
          </a:p>
          <a:p>
            <a:pPr lvl="1"/>
            <a:r>
              <a:rPr lang="it-IT" sz="2200" dirty="0"/>
              <a:t>Non consentono la generazione del programma eseguibile</a:t>
            </a:r>
          </a:p>
          <a:p>
            <a:r>
              <a:rPr lang="it-IT" sz="2200" b="1" i="1" dirty="0">
                <a:solidFill>
                  <a:srgbClr val="C00000"/>
                </a:solidFill>
              </a:rPr>
              <a:t>Errori di esecuzione (o logici)</a:t>
            </a:r>
          </a:p>
          <a:p>
            <a:pPr lvl="1"/>
            <a:r>
              <a:rPr lang="it-IT" sz="2200" dirty="0"/>
              <a:t>Il programma eseguibile viene creato</a:t>
            </a:r>
          </a:p>
          <a:p>
            <a:pPr lvl="1"/>
            <a:r>
              <a:rPr lang="it-IT" sz="2200" dirty="0"/>
              <a:t>Una volta eseguito il programma termina inaspettatamente producendo un’eccezione (ad esempio quando si divide per zero) oppure</a:t>
            </a:r>
          </a:p>
          <a:p>
            <a:pPr lvl="1"/>
            <a:r>
              <a:rPr lang="it-IT" sz="2200" dirty="0"/>
              <a:t>Produce un risultato inaspettato</a:t>
            </a:r>
          </a:p>
          <a:p>
            <a:pPr lvl="1"/>
            <a:r>
              <a:rPr lang="it-IT" sz="2200" dirty="0"/>
              <a:t>Segnale che qualcosa non va nella logica del programma</a:t>
            </a:r>
          </a:p>
          <a:p>
            <a:pPr marL="457200" lvl="1" indent="0">
              <a:buNone/>
            </a:pPr>
            <a:endParaRPr lang="it-IT" sz="2200" dirty="0"/>
          </a:p>
        </p:txBody>
      </p:sp>
    </p:spTree>
    <p:extLst>
      <p:ext uri="{BB962C8B-B14F-4D97-AF65-F5344CB8AC3E}">
        <p14:creationId xmlns:p14="http://schemas.microsoft.com/office/powerpoint/2010/main" val="404307457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6F1F2C8-798B-4CCE-A851-94AFAF350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8FB71A45-8C89-4D5E-ADDF-5FBED0FFCFB7}"/>
              </a:ext>
            </a:extLst>
          </p:cNvPr>
          <p:cNvSpPr>
            <a:spLocks noGrp="1"/>
          </p:cNvSpPr>
          <p:nvPr>
            <p:ph type="ctrTitle"/>
          </p:nvPr>
        </p:nvSpPr>
        <p:spPr>
          <a:xfrm>
            <a:off x="970908" y="1220919"/>
            <a:ext cx="5425781" cy="2387600"/>
          </a:xfrm>
        </p:spPr>
        <p:txBody>
          <a:bodyPr>
            <a:normAutofit/>
          </a:bodyPr>
          <a:lstStyle/>
          <a:p>
            <a:pPr algn="l"/>
            <a:r>
              <a:rPr lang="it-IT"/>
              <a:t>Programmazione in Python</a:t>
            </a:r>
          </a:p>
        </p:txBody>
      </p:sp>
      <p:sp>
        <p:nvSpPr>
          <p:cNvPr id="3" name="Sottotitolo 2">
            <a:extLst>
              <a:ext uri="{FF2B5EF4-FFF2-40B4-BE49-F238E27FC236}">
                <a16:creationId xmlns:a16="http://schemas.microsoft.com/office/drawing/2014/main" id="{AC5E0FC9-BAEF-4D4E-92ED-82E7465FEDC0}"/>
              </a:ext>
            </a:extLst>
          </p:cNvPr>
          <p:cNvSpPr>
            <a:spLocks noGrp="1"/>
          </p:cNvSpPr>
          <p:nvPr>
            <p:ph type="subTitle" idx="1"/>
          </p:nvPr>
        </p:nvSpPr>
        <p:spPr>
          <a:xfrm>
            <a:off x="970908" y="3700594"/>
            <a:ext cx="5425781" cy="1655762"/>
          </a:xfrm>
        </p:spPr>
        <p:txBody>
          <a:bodyPr>
            <a:normAutofit/>
          </a:bodyPr>
          <a:lstStyle/>
          <a:p>
            <a:pPr algn="l"/>
            <a:r>
              <a:rPr lang="it-IT" dirty="0"/>
              <a:t>Lezione 5</a:t>
            </a:r>
          </a:p>
        </p:txBody>
      </p:sp>
      <p:sp>
        <p:nvSpPr>
          <p:cNvPr id="10" name="Freeform: Shape 9">
            <a:extLst>
              <a:ext uri="{FF2B5EF4-FFF2-40B4-BE49-F238E27FC236}">
                <a16:creationId xmlns:a16="http://schemas.microsoft.com/office/drawing/2014/main" id="{755E9CD0-04B0-4A3C-B291-AD913379C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1DD8BF3B-6066-418C-8D1A-75C5E396F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Block Arc 13">
            <a:extLst>
              <a:ext uri="{FF2B5EF4-FFF2-40B4-BE49-F238E27FC236}">
                <a16:creationId xmlns:a16="http://schemas.microsoft.com/office/drawing/2014/main" id="{80BC66F9-7A74-4286-AD22-1174052CC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02394"/>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D8142CC3-2B5C-48E6-9DF0-6C8ACBA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7B2D303B-3DD0-4319-9EAD-361847FEC7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46A89C79-8EF3-4AF9-B3D9-59A883F41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EFE5CE34-4543-42E5-B82C-1F3D12422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72AF41FE-63D7-4695-81D2-66D2510E4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315850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9CFAC7DD-2B8B-470B-89D2-7E8D04232B94}"/>
              </a:ext>
            </a:extLst>
          </p:cNvPr>
          <p:cNvSpPr>
            <a:spLocks noGrp="1"/>
          </p:cNvSpPr>
          <p:nvPr>
            <p:ph type="title"/>
          </p:nvPr>
        </p:nvSpPr>
        <p:spPr>
          <a:xfrm>
            <a:off x="643467" y="321734"/>
            <a:ext cx="10905066" cy="1135737"/>
          </a:xfrm>
        </p:spPr>
        <p:txBody>
          <a:bodyPr>
            <a:normAutofit/>
          </a:bodyPr>
          <a:lstStyle/>
          <a:p>
            <a:r>
              <a:rPr lang="it-IT" sz="3600" dirty="0"/>
              <a:t>Il ciclo for</a:t>
            </a:r>
          </a:p>
        </p:txBody>
      </p:sp>
      <p:sp>
        <p:nvSpPr>
          <p:cNvPr id="3" name="Segnaposto contenuto 2">
            <a:extLst>
              <a:ext uri="{FF2B5EF4-FFF2-40B4-BE49-F238E27FC236}">
                <a16:creationId xmlns:a16="http://schemas.microsoft.com/office/drawing/2014/main" id="{22571A70-B087-4722-91EE-8E2AB45C7DE6}"/>
              </a:ext>
            </a:extLst>
          </p:cNvPr>
          <p:cNvSpPr>
            <a:spLocks noGrp="1"/>
          </p:cNvSpPr>
          <p:nvPr>
            <p:ph idx="1"/>
          </p:nvPr>
        </p:nvSpPr>
        <p:spPr>
          <a:xfrm>
            <a:off x="643467" y="1782981"/>
            <a:ext cx="10905066" cy="4393982"/>
          </a:xfrm>
        </p:spPr>
        <p:txBody>
          <a:bodyPr>
            <a:normAutofit/>
          </a:bodyPr>
          <a:lstStyle/>
          <a:p>
            <a:r>
              <a:rPr lang="it-IT" sz="1900" dirty="0"/>
              <a:t>Molto utile quando le istruzioni devono essere ripetute un determinato numero di volte</a:t>
            </a:r>
          </a:p>
          <a:p>
            <a:pPr lvl="1"/>
            <a:r>
              <a:rPr lang="it-IT" sz="1900" dirty="0"/>
              <a:t>Ad esempio, come nei cicli regolati da contatore</a:t>
            </a:r>
          </a:p>
          <a:p>
            <a:r>
              <a:rPr lang="it-IT" sz="1900" dirty="0"/>
              <a:t>L’utilizzo del for può essere legato all’utilizzo della funzione </a:t>
            </a:r>
            <a:r>
              <a:rPr lang="it-IT" sz="1900" b="1" dirty="0">
                <a:solidFill>
                  <a:srgbClr val="C9493F"/>
                </a:solidFill>
              </a:rPr>
              <a:t>range</a:t>
            </a:r>
          </a:p>
          <a:p>
            <a:r>
              <a:rPr lang="it-IT" sz="1900" dirty="0"/>
              <a:t>range genera una sequenza di numeri interi</a:t>
            </a:r>
          </a:p>
          <a:p>
            <a:r>
              <a:rPr lang="it-IT" sz="1900" dirty="0"/>
              <a:t>Può essere invocata con uno, due oppure tre argomenti</a:t>
            </a:r>
          </a:p>
          <a:p>
            <a:pPr lvl="1"/>
            <a:r>
              <a:rPr lang="it-IT" sz="1900" dirty="0"/>
              <a:t>con un argomento Y, genera tutti i numeri interi da 0 a Y-1</a:t>
            </a:r>
          </a:p>
          <a:p>
            <a:pPr lvl="2"/>
            <a:r>
              <a:rPr lang="it-IT" sz="1900" dirty="0"/>
              <a:t>range(4) genera 0 1 2 3</a:t>
            </a:r>
          </a:p>
          <a:p>
            <a:pPr lvl="1"/>
            <a:r>
              <a:rPr lang="it-IT" sz="1900" dirty="0"/>
              <a:t>Con due argomenti X e Y, genera tutti i numeri compresi tra X e Y-1</a:t>
            </a:r>
          </a:p>
          <a:p>
            <a:pPr lvl="2"/>
            <a:r>
              <a:rPr lang="it-IT" sz="1900" dirty="0"/>
              <a:t>range(1,4) genera 1 2 3</a:t>
            </a:r>
          </a:p>
          <a:p>
            <a:pPr lvl="1"/>
            <a:r>
              <a:rPr lang="it-IT" sz="1900" dirty="0"/>
              <a:t>Con tre argomenti X, Y e P genera valori compresi tra X e Y-1 con un incremento di P tra un valore e l’altro</a:t>
            </a:r>
          </a:p>
          <a:p>
            <a:pPr lvl="2"/>
            <a:r>
              <a:rPr lang="it-IT" sz="1900" dirty="0"/>
              <a:t>range(1,4,2) genera 1 3</a:t>
            </a:r>
          </a:p>
          <a:p>
            <a:pPr lvl="2"/>
            <a:r>
              <a:rPr lang="it-IT" sz="1900" dirty="0"/>
              <a:t>range(4,0,-1) genera i valori tra 4 e 1 in ordine decrescente 4 3 2 1 </a:t>
            </a:r>
          </a:p>
          <a:p>
            <a:pPr lvl="1"/>
            <a:endParaRPr lang="it-IT" sz="1900" dirty="0"/>
          </a:p>
          <a:p>
            <a:pPr marL="0" indent="0">
              <a:buNone/>
            </a:pPr>
            <a:endParaRPr lang="it-IT" sz="1900" dirty="0"/>
          </a:p>
          <a:p>
            <a:pPr marL="0" indent="0">
              <a:buNone/>
            </a:pPr>
            <a:endParaRPr lang="it-IT" sz="19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08229884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926446C-BD5F-4F28-9E99-CADB37545A2A}"/>
              </a:ext>
            </a:extLst>
          </p:cNvPr>
          <p:cNvSpPr>
            <a:spLocks noGrp="1"/>
          </p:cNvSpPr>
          <p:nvPr>
            <p:ph type="title"/>
          </p:nvPr>
        </p:nvSpPr>
        <p:spPr/>
        <p:txBody>
          <a:bodyPr/>
          <a:lstStyle/>
          <a:p>
            <a:r>
              <a:rPr lang="it-IT" dirty="0"/>
              <a:t>Il ciclo for</a:t>
            </a:r>
          </a:p>
        </p:txBody>
      </p:sp>
      <p:sp>
        <p:nvSpPr>
          <p:cNvPr id="3" name="Segnaposto contenuto 2">
            <a:extLst>
              <a:ext uri="{FF2B5EF4-FFF2-40B4-BE49-F238E27FC236}">
                <a16:creationId xmlns:a16="http://schemas.microsoft.com/office/drawing/2014/main" id="{F2D3B00B-D9B8-4E87-9E3A-0AC6E8A2009E}"/>
              </a:ext>
            </a:extLst>
          </p:cNvPr>
          <p:cNvSpPr>
            <a:spLocks noGrp="1"/>
          </p:cNvSpPr>
          <p:nvPr>
            <p:ph idx="1"/>
          </p:nvPr>
        </p:nvSpPr>
        <p:spPr/>
        <p:txBody>
          <a:bodyPr/>
          <a:lstStyle/>
          <a:p>
            <a:r>
              <a:rPr lang="it-IT" dirty="0"/>
              <a:t>Sintassi</a:t>
            </a:r>
          </a:p>
          <a:p>
            <a:endParaRPr lang="it-IT" dirty="0"/>
          </a:p>
          <a:p>
            <a:pPr marL="0" indent="0">
              <a:buNone/>
            </a:pPr>
            <a:endParaRPr lang="it-IT" dirty="0"/>
          </a:p>
          <a:p>
            <a:r>
              <a:rPr lang="it-IT" sz="2400" dirty="0"/>
              <a:t>Ad ogni iterazione, la variabile indicata nell’intestazione assume uno dei valori indicati da range, in ordine dal primo all’ultimo</a:t>
            </a:r>
          </a:p>
          <a:p>
            <a:r>
              <a:rPr lang="it-IT" sz="2400" dirty="0"/>
              <a:t>Esempi: Stampa dei numeri da 1 a 10 con </a:t>
            </a:r>
            <a:r>
              <a:rPr lang="it-IT" sz="2400" dirty="0" err="1"/>
              <a:t>while</a:t>
            </a:r>
            <a:r>
              <a:rPr lang="it-IT" sz="2400" dirty="0"/>
              <a:t> (sinistra) e for(destra)</a:t>
            </a:r>
          </a:p>
        </p:txBody>
      </p:sp>
      <p:sp>
        <p:nvSpPr>
          <p:cNvPr id="9" name="Rettangolo con angoli arrotondati 8">
            <a:extLst>
              <a:ext uri="{FF2B5EF4-FFF2-40B4-BE49-F238E27FC236}">
                <a16:creationId xmlns:a16="http://schemas.microsoft.com/office/drawing/2014/main" id="{78742FDD-AA5D-4F48-ADFE-96D2B37E0CA6}"/>
              </a:ext>
            </a:extLst>
          </p:cNvPr>
          <p:cNvSpPr/>
          <p:nvPr/>
        </p:nvSpPr>
        <p:spPr>
          <a:xfrm>
            <a:off x="838200" y="2318452"/>
            <a:ext cx="5056573" cy="10458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lvl="1" indent="0">
              <a:buNone/>
            </a:pPr>
            <a:r>
              <a:rPr lang="it-IT" sz="2000" dirty="0">
                <a:latin typeface="Courier New" panose="02070309020205020404" pitchFamily="49" charset="0"/>
                <a:cs typeface="Courier New" panose="02070309020205020404" pitchFamily="49" charset="0"/>
              </a:rPr>
              <a:t>for </a:t>
            </a:r>
            <a:r>
              <a:rPr lang="it-IT" sz="2000" i="1" dirty="0">
                <a:latin typeface="Courier New" panose="02070309020205020404" pitchFamily="49" charset="0"/>
                <a:cs typeface="Courier New" panose="02070309020205020404" pitchFamily="49" charset="0"/>
              </a:rPr>
              <a:t>variabile</a:t>
            </a:r>
            <a:r>
              <a:rPr lang="it-IT" sz="2000" dirty="0">
                <a:latin typeface="Courier New" panose="02070309020205020404" pitchFamily="49" charset="0"/>
                <a:cs typeface="Courier New" panose="02070309020205020404" pitchFamily="49" charset="0"/>
              </a:rPr>
              <a:t> in range(…):</a:t>
            </a:r>
          </a:p>
          <a:p>
            <a:pPr marL="914400" lvl="2" indent="0">
              <a:buNone/>
            </a:pPr>
            <a:r>
              <a:rPr lang="it-IT" i="1" dirty="0">
                <a:latin typeface="Courier New" panose="02070309020205020404" pitchFamily="49" charset="0"/>
                <a:cs typeface="Courier New" panose="02070309020205020404" pitchFamily="49" charset="0"/>
              </a:rPr>
              <a:t>blocco di istruzioni </a:t>
            </a:r>
          </a:p>
        </p:txBody>
      </p:sp>
      <p:sp>
        <p:nvSpPr>
          <p:cNvPr id="10" name="Rettangolo 9">
            <a:extLst>
              <a:ext uri="{FF2B5EF4-FFF2-40B4-BE49-F238E27FC236}">
                <a16:creationId xmlns:a16="http://schemas.microsoft.com/office/drawing/2014/main" id="{6D70ADCE-76F0-47F4-82D3-FE98336D1F51}"/>
              </a:ext>
            </a:extLst>
          </p:cNvPr>
          <p:cNvSpPr/>
          <p:nvPr/>
        </p:nvSpPr>
        <p:spPr>
          <a:xfrm>
            <a:off x="934934" y="4742446"/>
            <a:ext cx="3254928" cy="143451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marL="0" indent="0">
              <a:lnSpc>
                <a:spcPct val="100000"/>
              </a:lnSpc>
              <a:spcBef>
                <a:spcPts val="0"/>
              </a:spcBef>
              <a:buNone/>
            </a:pPr>
            <a:r>
              <a:rPr lang="it-IT" sz="1800" dirty="0" err="1">
                <a:latin typeface="Courier New" panose="02070309020205020404" pitchFamily="49" charset="0"/>
                <a:cs typeface="Courier New" panose="02070309020205020404" pitchFamily="49" charset="0"/>
              </a:rPr>
              <a:t>cont</a:t>
            </a:r>
            <a:r>
              <a:rPr lang="it-IT" sz="1800" dirty="0">
                <a:latin typeface="Courier New" panose="02070309020205020404" pitchFamily="49" charset="0"/>
                <a:cs typeface="Courier New" panose="02070309020205020404" pitchFamily="49" charset="0"/>
              </a:rPr>
              <a:t>=1</a:t>
            </a:r>
          </a:p>
          <a:p>
            <a:pPr marL="0" indent="0">
              <a:lnSpc>
                <a:spcPct val="100000"/>
              </a:lnSpc>
              <a:spcBef>
                <a:spcPts val="0"/>
              </a:spcBef>
              <a:buNone/>
            </a:pPr>
            <a:r>
              <a:rPr lang="it-IT" sz="1800" dirty="0" err="1">
                <a:latin typeface="Courier New" panose="02070309020205020404" pitchFamily="49" charset="0"/>
                <a:cs typeface="Courier New" panose="02070309020205020404" pitchFamily="49" charset="0"/>
              </a:rPr>
              <a:t>while</a:t>
            </a:r>
            <a:r>
              <a:rPr lang="it-IT" sz="1800" dirty="0">
                <a:latin typeface="Courier New" panose="02070309020205020404" pitchFamily="49" charset="0"/>
                <a:cs typeface="Courier New" panose="02070309020205020404" pitchFamily="49" charset="0"/>
              </a:rPr>
              <a:t> </a:t>
            </a:r>
            <a:r>
              <a:rPr lang="it-IT" sz="1800" dirty="0" err="1">
                <a:latin typeface="Courier New" panose="02070309020205020404" pitchFamily="49" charset="0"/>
                <a:cs typeface="Courier New" panose="02070309020205020404" pitchFamily="49" charset="0"/>
              </a:rPr>
              <a:t>cont</a:t>
            </a:r>
            <a:r>
              <a:rPr lang="it-IT" sz="1800" dirty="0">
                <a:latin typeface="Courier New" panose="02070309020205020404" pitchFamily="49" charset="0"/>
                <a:cs typeface="Courier New" panose="02070309020205020404" pitchFamily="49" charset="0"/>
              </a:rPr>
              <a:t> &lt;= </a:t>
            </a:r>
            <a:r>
              <a:rPr lang="it-IT" dirty="0">
                <a:latin typeface="Courier New" panose="02070309020205020404" pitchFamily="49" charset="0"/>
                <a:cs typeface="Courier New" panose="02070309020205020404" pitchFamily="49" charset="0"/>
              </a:rPr>
              <a:t>10</a:t>
            </a:r>
            <a:r>
              <a:rPr lang="it-IT" sz="1800" dirty="0">
                <a:latin typeface="Courier New" panose="02070309020205020404" pitchFamily="49" charset="0"/>
                <a:cs typeface="Courier New" panose="02070309020205020404" pitchFamily="49" charset="0"/>
              </a:rPr>
              <a:t>:</a:t>
            </a:r>
          </a:p>
          <a:p>
            <a:pPr marL="0" indent="0">
              <a:lnSpc>
                <a:spcPct val="100000"/>
              </a:lnSpc>
              <a:spcBef>
                <a:spcPts val="0"/>
              </a:spcBef>
              <a:buNone/>
            </a:pPr>
            <a:r>
              <a:rPr lang="it-IT" sz="1800" dirty="0">
                <a:latin typeface="Courier New" panose="02070309020205020404" pitchFamily="49" charset="0"/>
                <a:cs typeface="Courier New" panose="02070309020205020404" pitchFamily="49" charset="0"/>
              </a:rPr>
              <a:t>   </a:t>
            </a:r>
            <a:r>
              <a:rPr lang="it-IT" sz="1800" dirty="0" err="1">
                <a:latin typeface="Courier New" panose="02070309020205020404" pitchFamily="49" charset="0"/>
                <a:cs typeface="Courier New" panose="02070309020205020404" pitchFamily="49" charset="0"/>
              </a:rPr>
              <a:t>print</a:t>
            </a:r>
            <a:r>
              <a:rPr lang="it-IT" sz="1800" dirty="0">
                <a:latin typeface="Courier New" panose="02070309020205020404" pitchFamily="49" charset="0"/>
                <a:cs typeface="Courier New" panose="02070309020205020404" pitchFamily="49" charset="0"/>
              </a:rPr>
              <a:t>(</a:t>
            </a:r>
            <a:r>
              <a:rPr lang="it-IT" sz="1800" dirty="0" err="1">
                <a:latin typeface="Courier New" panose="02070309020205020404" pitchFamily="49" charset="0"/>
                <a:cs typeface="Courier New" panose="02070309020205020404" pitchFamily="49" charset="0"/>
              </a:rPr>
              <a:t>cont,end</a:t>
            </a:r>
            <a:r>
              <a:rPr lang="it-IT" sz="1800" dirty="0">
                <a:latin typeface="Courier New" panose="02070309020205020404" pitchFamily="49" charset="0"/>
                <a:cs typeface="Courier New" panose="02070309020205020404" pitchFamily="49" charset="0"/>
              </a:rPr>
              <a:t>=' ') </a:t>
            </a:r>
          </a:p>
          <a:p>
            <a:pPr marL="0" indent="0">
              <a:lnSpc>
                <a:spcPct val="100000"/>
              </a:lnSpc>
              <a:spcBef>
                <a:spcPts val="0"/>
              </a:spcBef>
              <a:buNone/>
            </a:pPr>
            <a:r>
              <a:rPr lang="it-IT" sz="1800" dirty="0">
                <a:latin typeface="Courier New" panose="02070309020205020404" pitchFamily="49" charset="0"/>
                <a:cs typeface="Courier New" panose="02070309020205020404" pitchFamily="49" charset="0"/>
              </a:rPr>
              <a:t>   </a:t>
            </a:r>
            <a:r>
              <a:rPr lang="it-IT" sz="1800" dirty="0" err="1">
                <a:latin typeface="Courier New" panose="02070309020205020404" pitchFamily="49" charset="0"/>
                <a:cs typeface="Courier New" panose="02070309020205020404" pitchFamily="49" charset="0"/>
              </a:rPr>
              <a:t>cont</a:t>
            </a:r>
            <a:r>
              <a:rPr lang="it-IT" sz="1800" dirty="0">
                <a:latin typeface="Courier New" panose="02070309020205020404" pitchFamily="49" charset="0"/>
                <a:cs typeface="Courier New" panose="02070309020205020404" pitchFamily="49" charset="0"/>
              </a:rPr>
              <a:t>=cont+1</a:t>
            </a:r>
          </a:p>
        </p:txBody>
      </p:sp>
      <p:sp>
        <p:nvSpPr>
          <p:cNvPr id="11" name="Rettangolo 10">
            <a:extLst>
              <a:ext uri="{FF2B5EF4-FFF2-40B4-BE49-F238E27FC236}">
                <a16:creationId xmlns:a16="http://schemas.microsoft.com/office/drawing/2014/main" id="{9BF1D76E-DBE3-4C4B-BD71-8D682E044BC3}"/>
              </a:ext>
            </a:extLst>
          </p:cNvPr>
          <p:cNvSpPr/>
          <p:nvPr/>
        </p:nvSpPr>
        <p:spPr>
          <a:xfrm>
            <a:off x="5077030" y="4742446"/>
            <a:ext cx="4276236" cy="83493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it-IT" dirty="0">
                <a:latin typeface="Courier New" panose="02070309020205020404" pitchFamily="49" charset="0"/>
                <a:cs typeface="Courier New" panose="02070309020205020404" pitchFamily="49" charset="0"/>
              </a:rPr>
              <a:t>for </a:t>
            </a:r>
            <a:r>
              <a:rPr lang="it-IT" dirty="0" err="1">
                <a:latin typeface="Courier New" panose="02070309020205020404" pitchFamily="49" charset="0"/>
                <a:cs typeface="Courier New" panose="02070309020205020404" pitchFamily="49" charset="0"/>
              </a:rPr>
              <a:t>cont</a:t>
            </a:r>
            <a:r>
              <a:rPr lang="it-IT" dirty="0">
                <a:latin typeface="Courier New" panose="02070309020205020404" pitchFamily="49" charset="0"/>
                <a:cs typeface="Courier New" panose="02070309020205020404" pitchFamily="49" charset="0"/>
              </a:rPr>
              <a:t> in range(1,11):</a:t>
            </a:r>
          </a:p>
          <a:p>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print</a:t>
            </a:r>
            <a:r>
              <a:rPr lang="it-IT" dirty="0">
                <a:latin typeface="Courier New" panose="02070309020205020404" pitchFamily="49" charset="0"/>
                <a:cs typeface="Courier New" panose="02070309020205020404" pitchFamily="49" charset="0"/>
              </a:rPr>
              <a:t>(</a:t>
            </a:r>
            <a:r>
              <a:rPr lang="it-IT" dirty="0" err="1">
                <a:latin typeface="Courier New" panose="02070309020205020404" pitchFamily="49" charset="0"/>
                <a:cs typeface="Courier New" panose="02070309020205020404" pitchFamily="49" charset="0"/>
              </a:rPr>
              <a:t>cont,end</a:t>
            </a:r>
            <a:r>
              <a:rPr lang="it-IT" dirty="0">
                <a:latin typeface="Courier New" panose="02070309020205020404" pitchFamily="49" charset="0"/>
                <a:cs typeface="Courier New" panose="02070309020205020404" pitchFamily="49" charset="0"/>
              </a:rPr>
              <a:t>=' ')</a:t>
            </a:r>
            <a:endParaRPr lang="it-IT" sz="1800" dirty="0">
              <a:latin typeface="Courier New" panose="02070309020205020404" pitchFamily="49" charset="0"/>
              <a:cs typeface="Courier New" panose="02070309020205020404" pitchFamily="49" charset="0"/>
            </a:endParaRPr>
          </a:p>
        </p:txBody>
      </p:sp>
      <p:sp>
        <p:nvSpPr>
          <p:cNvPr id="12" name="Fumetto: rettangolo con angoli arrotondati 11">
            <a:extLst>
              <a:ext uri="{FF2B5EF4-FFF2-40B4-BE49-F238E27FC236}">
                <a16:creationId xmlns:a16="http://schemas.microsoft.com/office/drawing/2014/main" id="{D24CB411-3931-40BC-99BF-6D0132440A81}"/>
              </a:ext>
            </a:extLst>
          </p:cNvPr>
          <p:cNvSpPr/>
          <p:nvPr/>
        </p:nvSpPr>
        <p:spPr>
          <a:xfrm>
            <a:off x="9753600" y="5040573"/>
            <a:ext cx="1503466" cy="832514"/>
          </a:xfrm>
          <a:prstGeom prst="wedgeRoundRectCallout">
            <a:avLst>
              <a:gd name="adj1" fmla="val -85283"/>
              <a:gd name="adj2" fmla="val -4132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Notare la compattezza del for</a:t>
            </a:r>
          </a:p>
        </p:txBody>
      </p:sp>
    </p:spTree>
    <p:extLst>
      <p:ext uri="{BB962C8B-B14F-4D97-AF65-F5344CB8AC3E}">
        <p14:creationId xmlns:p14="http://schemas.microsoft.com/office/powerpoint/2010/main" val="1097507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9E683-2D93-4E0F-8D19-016C4C9B9065}"/>
              </a:ext>
            </a:extLst>
          </p:cNvPr>
          <p:cNvSpPr>
            <a:spLocks noGrp="1"/>
          </p:cNvSpPr>
          <p:nvPr>
            <p:ph type="title"/>
          </p:nvPr>
        </p:nvSpPr>
        <p:spPr/>
        <p:txBody>
          <a:bodyPr/>
          <a:lstStyle/>
          <a:p>
            <a:r>
              <a:rPr lang="it-IT" dirty="0"/>
              <a:t>Esempio – somma di N numeri con ciclo </a:t>
            </a:r>
            <a:r>
              <a:rPr lang="it-IT" dirty="0">
                <a:latin typeface="Courier New" panose="02070309020205020404" pitchFamily="49" charset="0"/>
                <a:cs typeface="Courier New" panose="02070309020205020404" pitchFamily="49" charset="0"/>
              </a:rPr>
              <a:t>for</a:t>
            </a:r>
          </a:p>
        </p:txBody>
      </p:sp>
      <p:sp>
        <p:nvSpPr>
          <p:cNvPr id="4" name="Segnaposto contenuto 3">
            <a:extLst>
              <a:ext uri="{FF2B5EF4-FFF2-40B4-BE49-F238E27FC236}">
                <a16:creationId xmlns:a16="http://schemas.microsoft.com/office/drawing/2014/main" id="{43ADB5E6-5614-429E-90DC-29CAB994CEC3}"/>
              </a:ext>
            </a:extLst>
          </p:cNvPr>
          <p:cNvSpPr txBox="1">
            <a:spLocks noGrp="1"/>
          </p:cNvSpPr>
          <p:nvPr>
            <p:ph idx="1"/>
          </p:nvPr>
        </p:nvSpPr>
        <p:spPr>
          <a:xfrm>
            <a:off x="838200" y="1825625"/>
            <a:ext cx="10515600" cy="2554545"/>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marL="0" indent="0">
              <a:lnSpc>
                <a:spcPct val="100000"/>
              </a:lnSpc>
              <a:spcBef>
                <a:spcPts val="0"/>
              </a:spcBef>
              <a:buNone/>
            </a:pPr>
            <a:r>
              <a:rPr lang="it-IT" sz="2000" dirty="0">
                <a:latin typeface="Courier New" panose="02070309020205020404" pitchFamily="49" charset="0"/>
                <a:cs typeface="Courier New" panose="02070309020205020404" pitchFamily="49" charset="0"/>
              </a:rPr>
              <a:t>N=</a:t>
            </a:r>
            <a:r>
              <a:rPr lang="it-IT" sz="2000" dirty="0" err="1">
                <a:latin typeface="Courier New" panose="02070309020205020404" pitchFamily="49" charset="0"/>
                <a:cs typeface="Courier New" panose="02070309020205020404" pitchFamily="49" charset="0"/>
              </a:rPr>
              <a:t>int</a:t>
            </a:r>
            <a:r>
              <a:rPr lang="it-IT" sz="2000" dirty="0">
                <a:latin typeface="Courier New" panose="02070309020205020404" pitchFamily="49" charset="0"/>
                <a:cs typeface="Courier New" panose="02070309020205020404" pitchFamily="49" charset="0"/>
              </a:rPr>
              <a:t>(input("Quanti interi vuoi sommare "))</a:t>
            </a:r>
          </a:p>
          <a:p>
            <a:pPr marL="0" indent="0">
              <a:lnSpc>
                <a:spcPct val="100000"/>
              </a:lnSpc>
              <a:spcBef>
                <a:spcPts val="0"/>
              </a:spcBef>
              <a:buNone/>
            </a:pPr>
            <a:endParaRPr lang="it-IT" sz="2000"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it-IT" sz="2000" dirty="0">
                <a:latin typeface="Courier New" panose="02070309020205020404" pitchFamily="49" charset="0"/>
                <a:cs typeface="Courier New" panose="02070309020205020404" pitchFamily="49" charset="0"/>
              </a:rPr>
              <a:t>somma=0</a:t>
            </a:r>
          </a:p>
          <a:p>
            <a:pPr marL="0" indent="0">
              <a:lnSpc>
                <a:spcPct val="100000"/>
              </a:lnSpc>
              <a:spcBef>
                <a:spcPts val="0"/>
              </a:spcBef>
              <a:buNone/>
            </a:pPr>
            <a:endParaRPr lang="it-IT" sz="2000"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it-IT" sz="2000" dirty="0">
                <a:latin typeface="Courier New" panose="02070309020205020404" pitchFamily="49" charset="0"/>
                <a:cs typeface="Courier New" panose="02070309020205020404" pitchFamily="49" charset="0"/>
              </a:rPr>
              <a:t>for </a:t>
            </a:r>
            <a:r>
              <a:rPr lang="it-IT" sz="2000" dirty="0" err="1">
                <a:latin typeface="Courier New" panose="02070309020205020404" pitchFamily="49" charset="0"/>
                <a:cs typeface="Courier New" panose="02070309020205020404" pitchFamily="49" charset="0"/>
              </a:rPr>
              <a:t>cont</a:t>
            </a:r>
            <a:r>
              <a:rPr lang="it-IT" sz="2000" dirty="0">
                <a:latin typeface="Courier New" panose="02070309020205020404" pitchFamily="49" charset="0"/>
                <a:cs typeface="Courier New" panose="02070309020205020404" pitchFamily="49" charset="0"/>
              </a:rPr>
              <a:t> in range(N):</a:t>
            </a:r>
          </a:p>
          <a:p>
            <a:pPr marL="0" indent="0">
              <a:lnSpc>
                <a:spcPct val="100000"/>
              </a:lnSpc>
              <a:spcBef>
                <a:spcPts val="0"/>
              </a:spcBef>
              <a:buNone/>
            </a:pPr>
            <a:r>
              <a:rPr lang="it-IT" sz="2000" dirty="0">
                <a:latin typeface="Courier New" panose="02070309020205020404" pitchFamily="49" charset="0"/>
                <a:cs typeface="Courier New" panose="02070309020205020404" pitchFamily="49" charset="0"/>
              </a:rPr>
              <a:t>   somma=</a:t>
            </a:r>
            <a:r>
              <a:rPr lang="it-IT" sz="2000" dirty="0" err="1">
                <a:latin typeface="Courier New" panose="02070309020205020404" pitchFamily="49" charset="0"/>
                <a:cs typeface="Courier New" panose="02070309020205020404" pitchFamily="49" charset="0"/>
              </a:rPr>
              <a:t>somma+int</a:t>
            </a:r>
            <a:r>
              <a:rPr lang="it-IT" sz="2000" dirty="0">
                <a:latin typeface="Courier New" panose="02070309020205020404" pitchFamily="49" charset="0"/>
                <a:cs typeface="Courier New" panose="02070309020205020404" pitchFamily="49" charset="0"/>
              </a:rPr>
              <a:t>(input("Inserisci un numero"))</a:t>
            </a:r>
          </a:p>
          <a:p>
            <a:pPr marL="0" indent="0">
              <a:lnSpc>
                <a:spcPct val="100000"/>
              </a:lnSpc>
              <a:spcBef>
                <a:spcPts val="0"/>
              </a:spcBef>
              <a:buNone/>
            </a:pPr>
            <a:r>
              <a:rPr lang="it-IT" sz="2000" dirty="0">
                <a:latin typeface="Courier New" panose="02070309020205020404" pitchFamily="49" charset="0"/>
                <a:cs typeface="Courier New" panose="02070309020205020404" pitchFamily="49" charset="0"/>
              </a:rPr>
              <a:t>    </a:t>
            </a:r>
          </a:p>
          <a:p>
            <a:pPr marL="0" indent="0">
              <a:lnSpc>
                <a:spcPct val="100000"/>
              </a:lnSpc>
              <a:spcBef>
                <a:spcPts val="0"/>
              </a:spcBef>
              <a:buNone/>
            </a:pPr>
            <a:r>
              <a:rPr lang="it-IT" sz="2000" dirty="0" err="1">
                <a:latin typeface="Courier New" panose="02070309020205020404" pitchFamily="49" charset="0"/>
                <a:cs typeface="Courier New" panose="02070309020205020404" pitchFamily="49" charset="0"/>
              </a:rPr>
              <a:t>print</a:t>
            </a:r>
            <a:r>
              <a:rPr lang="it-IT" sz="2000" dirty="0">
                <a:latin typeface="Courier New" panose="02070309020205020404" pitchFamily="49" charset="0"/>
                <a:cs typeface="Courier New" panose="02070309020205020404" pitchFamily="49" charset="0"/>
              </a:rPr>
              <a:t>("La somma </a:t>
            </a:r>
            <a:r>
              <a:rPr lang="it-IT" sz="2000" dirty="0" err="1">
                <a:latin typeface="Courier New" panose="02070309020205020404" pitchFamily="49" charset="0"/>
                <a:cs typeface="Courier New" panose="02070309020205020404" pitchFamily="49" charset="0"/>
              </a:rPr>
              <a:t>è",somma</a:t>
            </a:r>
            <a:r>
              <a:rPr lang="it-IT" sz="2000" dirty="0">
                <a:latin typeface="Courier New" panose="02070309020205020404" pitchFamily="49" charset="0"/>
                <a:cs typeface="Courier New" panose="02070309020205020404" pitchFamily="49" charset="0"/>
              </a:rPr>
              <a:t>)</a:t>
            </a:r>
          </a:p>
        </p:txBody>
      </p:sp>
      <p:sp>
        <p:nvSpPr>
          <p:cNvPr id="5" name="Fumetto: rettangolo con angoli arrotondati 6">
            <a:extLst>
              <a:ext uri="{FF2B5EF4-FFF2-40B4-BE49-F238E27FC236}">
                <a16:creationId xmlns:a16="http://schemas.microsoft.com/office/drawing/2014/main" id="{7B91C9E4-0FCC-465B-881C-E0B9E441CC3F}"/>
              </a:ext>
            </a:extLst>
          </p:cNvPr>
          <p:cNvSpPr/>
          <p:nvPr/>
        </p:nvSpPr>
        <p:spPr>
          <a:xfrm flipH="1">
            <a:off x="9331092" y="2120123"/>
            <a:ext cx="2301903" cy="1439186"/>
          </a:xfrm>
          <a:prstGeom prst="wedgeRoundRectCallout">
            <a:avLst>
              <a:gd name="adj1" fmla="val 81767"/>
              <a:gd name="adj2" fmla="val 3763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La variabile </a:t>
            </a:r>
            <a:r>
              <a:rPr lang="it-IT" dirty="0" err="1"/>
              <a:t>cont</a:t>
            </a:r>
            <a:r>
              <a:rPr lang="it-IT" dirty="0"/>
              <a:t> assumerà tutti i valori da 0 ad N-1</a:t>
            </a:r>
          </a:p>
        </p:txBody>
      </p:sp>
    </p:spTree>
    <p:extLst>
      <p:ext uri="{BB962C8B-B14F-4D97-AF65-F5344CB8AC3E}">
        <p14:creationId xmlns:p14="http://schemas.microsoft.com/office/powerpoint/2010/main" val="2448611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09736-B75E-4031-8971-266179638946}"/>
              </a:ext>
            </a:extLst>
          </p:cNvPr>
          <p:cNvSpPr>
            <a:spLocks noGrp="1"/>
          </p:cNvSpPr>
          <p:nvPr>
            <p:ph type="title"/>
          </p:nvPr>
        </p:nvSpPr>
        <p:spPr/>
        <p:txBody>
          <a:bodyPr/>
          <a:lstStyle/>
          <a:p>
            <a:r>
              <a:rPr lang="it-IT" dirty="0"/>
              <a:t>Operatori di assegnamento incrementale</a:t>
            </a:r>
          </a:p>
        </p:txBody>
      </p:sp>
      <p:sp>
        <p:nvSpPr>
          <p:cNvPr id="3" name="Content Placeholder 2">
            <a:extLst>
              <a:ext uri="{FF2B5EF4-FFF2-40B4-BE49-F238E27FC236}">
                <a16:creationId xmlns:a16="http://schemas.microsoft.com/office/drawing/2014/main" id="{266A2548-F35A-4F71-961D-5024E22E5679}"/>
              </a:ext>
            </a:extLst>
          </p:cNvPr>
          <p:cNvSpPr>
            <a:spLocks noGrp="1"/>
          </p:cNvSpPr>
          <p:nvPr>
            <p:ph idx="1"/>
          </p:nvPr>
        </p:nvSpPr>
        <p:spPr>
          <a:xfrm>
            <a:off x="838200" y="1825625"/>
            <a:ext cx="10515600" cy="5518914"/>
          </a:xfrm>
        </p:spPr>
        <p:txBody>
          <a:bodyPr/>
          <a:lstStyle/>
          <a:p>
            <a:pPr marL="0" indent="0">
              <a:buNone/>
            </a:pPr>
            <a:r>
              <a:rPr lang="it-IT" dirty="0"/>
              <a:t>E’ possibile combinare l’operatore di assegnamento con operatori aritmetici e di concatenamento</a:t>
            </a:r>
          </a:p>
          <a:p>
            <a:pPr marL="0" indent="0">
              <a:buNone/>
            </a:pPr>
            <a:r>
              <a:rPr lang="it-IT" sz="2400" dirty="0">
                <a:latin typeface="Courier New" panose="02070309020205020404" pitchFamily="49" charset="0"/>
                <a:cs typeface="Courier New" panose="02070309020205020404" pitchFamily="49" charset="0"/>
              </a:rPr>
              <a:t>&gt;&gt;&gt; a=3</a:t>
            </a:r>
          </a:p>
          <a:p>
            <a:pPr marL="0" indent="0">
              <a:buNone/>
            </a:pPr>
            <a:r>
              <a:rPr lang="it-IT" sz="2400" dirty="0">
                <a:latin typeface="Courier New" panose="02070309020205020404" pitchFamily="49" charset="0"/>
                <a:cs typeface="Courier New" panose="02070309020205020404" pitchFamily="49" charset="0"/>
              </a:rPr>
              <a:t>&gt;&gt;&gt;a+=2</a:t>
            </a:r>
          </a:p>
          <a:p>
            <a:pPr marL="0" indent="0">
              <a:buNone/>
            </a:pPr>
            <a:r>
              <a:rPr lang="it-IT" sz="2400" dirty="0">
                <a:latin typeface="Courier New" panose="02070309020205020404" pitchFamily="49" charset="0"/>
                <a:cs typeface="Courier New" panose="02070309020205020404" pitchFamily="49" charset="0"/>
              </a:rPr>
              <a:t>&gt;&gt;&gt;a</a:t>
            </a:r>
          </a:p>
          <a:p>
            <a:pPr marL="0" indent="0">
              <a:buNone/>
            </a:pPr>
            <a:endParaRPr lang="it-IT" sz="2400" dirty="0">
              <a:latin typeface="Courier New" panose="02070309020205020404" pitchFamily="49" charset="0"/>
              <a:cs typeface="Courier New" panose="02070309020205020404" pitchFamily="49" charset="0"/>
            </a:endParaRPr>
          </a:p>
          <a:p>
            <a:pPr marL="0" indent="0">
              <a:buNone/>
            </a:pPr>
            <a:r>
              <a:rPr lang="it-IT" sz="2400" dirty="0">
                <a:latin typeface="Courier New" panose="02070309020205020404" pitchFamily="49" charset="0"/>
                <a:cs typeface="Courier New" panose="02070309020205020404" pitchFamily="49" charset="0"/>
              </a:rPr>
              <a:t>&gt;&gt;&gt; corso='fondamenti di'</a:t>
            </a:r>
          </a:p>
          <a:p>
            <a:pPr marL="0" indent="0">
              <a:buNone/>
            </a:pPr>
            <a:r>
              <a:rPr lang="it-IT" sz="2400" dirty="0">
                <a:latin typeface="Courier New" panose="02070309020205020404" pitchFamily="49" charset="0"/>
                <a:cs typeface="Courier New" panose="02070309020205020404" pitchFamily="49" charset="0"/>
              </a:rPr>
              <a:t>&gt;&gt;&gt; corso+=' programmazione 1'</a:t>
            </a:r>
          </a:p>
          <a:p>
            <a:pPr marL="0" indent="0">
              <a:buNone/>
            </a:pPr>
            <a:r>
              <a:rPr lang="it-IT" sz="2400" dirty="0">
                <a:latin typeface="Courier New" panose="02070309020205020404" pitchFamily="49" charset="0"/>
                <a:cs typeface="Courier New" panose="02070309020205020404" pitchFamily="49" charset="0"/>
              </a:rPr>
              <a:t>&gt;&gt;&gt; corso</a:t>
            </a:r>
          </a:p>
          <a:p>
            <a:pPr marL="0" indent="0">
              <a:buNone/>
            </a:pPr>
            <a:endParaRPr lang="it-IT" sz="2400" dirty="0">
              <a:latin typeface="Courier New" panose="02070309020205020404" pitchFamily="49" charset="0"/>
              <a:cs typeface="Courier New" panose="02070309020205020404" pitchFamily="49" charset="0"/>
            </a:endParaRPr>
          </a:p>
        </p:txBody>
      </p:sp>
      <p:sp>
        <p:nvSpPr>
          <p:cNvPr id="5" name="CasellaDiTesto 4">
            <a:extLst>
              <a:ext uri="{FF2B5EF4-FFF2-40B4-BE49-F238E27FC236}">
                <a16:creationId xmlns:a16="http://schemas.microsoft.com/office/drawing/2014/main" id="{818A4493-FDEF-44EE-B5AF-F470A4B8C943}"/>
              </a:ext>
            </a:extLst>
          </p:cNvPr>
          <p:cNvSpPr txBox="1"/>
          <p:nvPr/>
        </p:nvSpPr>
        <p:spPr>
          <a:xfrm>
            <a:off x="838200" y="4066572"/>
            <a:ext cx="4297959" cy="40011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it-IT"/>
            </a:defPPr>
            <a:lvl1pPr>
              <a:defRPr>
                <a:latin typeface="Courier New" panose="02070309020205020404" pitchFamily="49" charset="0"/>
                <a:cs typeface="Courier New" panose="02070309020205020404" pitchFamily="49" charset="0"/>
              </a:defRPr>
            </a:lvl1pPr>
          </a:lstStyle>
          <a:p>
            <a:r>
              <a:rPr lang="it-IT" dirty="0"/>
              <a:t>5 </a:t>
            </a:r>
          </a:p>
        </p:txBody>
      </p:sp>
      <p:sp>
        <p:nvSpPr>
          <p:cNvPr id="6" name="Fumetto: rettangolo con angoli arrotondati 6">
            <a:extLst>
              <a:ext uri="{FF2B5EF4-FFF2-40B4-BE49-F238E27FC236}">
                <a16:creationId xmlns:a16="http://schemas.microsoft.com/office/drawing/2014/main" id="{BB82E233-8F5A-440E-8DF4-0740C036317D}"/>
              </a:ext>
            </a:extLst>
          </p:cNvPr>
          <p:cNvSpPr/>
          <p:nvPr/>
        </p:nvSpPr>
        <p:spPr>
          <a:xfrm flipH="1">
            <a:off x="3243239" y="3109938"/>
            <a:ext cx="2546329" cy="400110"/>
          </a:xfrm>
          <a:prstGeom prst="wedgeRoundRectCallout">
            <a:avLst>
              <a:gd name="adj1" fmla="val 75512"/>
              <a:gd name="adj2" fmla="val 1019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Sta per a=a+2</a:t>
            </a:r>
          </a:p>
        </p:txBody>
      </p:sp>
      <p:sp>
        <p:nvSpPr>
          <p:cNvPr id="7" name="CasellaDiTesto 4">
            <a:extLst>
              <a:ext uri="{FF2B5EF4-FFF2-40B4-BE49-F238E27FC236}">
                <a16:creationId xmlns:a16="http://schemas.microsoft.com/office/drawing/2014/main" id="{0363699A-3E66-4265-9C72-15F1EBC4D380}"/>
              </a:ext>
            </a:extLst>
          </p:cNvPr>
          <p:cNvSpPr txBox="1"/>
          <p:nvPr/>
        </p:nvSpPr>
        <p:spPr>
          <a:xfrm>
            <a:off x="838200" y="5940322"/>
            <a:ext cx="5919558" cy="40011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it-IT"/>
            </a:defPPr>
            <a:lvl1pPr>
              <a:defRPr>
                <a:latin typeface="Courier New" panose="02070309020205020404" pitchFamily="49" charset="0"/>
                <a:cs typeface="Courier New" panose="02070309020205020404" pitchFamily="49" charset="0"/>
              </a:defRPr>
            </a:lvl1pPr>
          </a:lstStyle>
          <a:p>
            <a:r>
              <a:rPr lang="it-IT" dirty="0"/>
              <a:t>fondamenti di programmazione 1</a:t>
            </a:r>
          </a:p>
        </p:txBody>
      </p:sp>
      <p:sp>
        <p:nvSpPr>
          <p:cNvPr id="8" name="Rectangle: Rounded Corners 7">
            <a:extLst>
              <a:ext uri="{FF2B5EF4-FFF2-40B4-BE49-F238E27FC236}">
                <a16:creationId xmlns:a16="http://schemas.microsoft.com/office/drawing/2014/main" id="{9C722EB3-2DFB-424D-B9DE-5042D104C429}"/>
              </a:ext>
            </a:extLst>
          </p:cNvPr>
          <p:cNvSpPr/>
          <p:nvPr/>
        </p:nvSpPr>
        <p:spPr>
          <a:xfrm>
            <a:off x="9011975" y="3059452"/>
            <a:ext cx="2092851" cy="1735893"/>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it-IT" dirty="0"/>
              <a:t>Esempi:</a:t>
            </a:r>
          </a:p>
          <a:p>
            <a:pPr algn="ctr"/>
            <a:r>
              <a:rPr lang="it-IT" dirty="0"/>
              <a:t>*= </a:t>
            </a:r>
          </a:p>
          <a:p>
            <a:pPr algn="ctr"/>
            <a:r>
              <a:rPr lang="it-IT" dirty="0"/>
              <a:t>+=</a:t>
            </a:r>
          </a:p>
          <a:p>
            <a:pPr algn="ctr"/>
            <a:r>
              <a:rPr lang="it-IT" dirty="0"/>
              <a:t>%=</a:t>
            </a:r>
          </a:p>
          <a:p>
            <a:pPr algn="ctr"/>
            <a:r>
              <a:rPr lang="it-IT" dirty="0"/>
              <a:t>-=</a:t>
            </a:r>
          </a:p>
        </p:txBody>
      </p:sp>
    </p:spTree>
    <p:extLst>
      <p:ext uri="{BB962C8B-B14F-4D97-AF65-F5344CB8AC3E}">
        <p14:creationId xmlns:p14="http://schemas.microsoft.com/office/powerpoint/2010/main" val="69523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1C852BC-9C3A-4C8D-A031-B8A3AB140598}"/>
              </a:ext>
            </a:extLst>
          </p:cNvPr>
          <p:cNvSpPr>
            <a:spLocks noGrp="1"/>
          </p:cNvSpPr>
          <p:nvPr>
            <p:ph type="title"/>
          </p:nvPr>
        </p:nvSpPr>
        <p:spPr>
          <a:xfrm>
            <a:off x="643467" y="321734"/>
            <a:ext cx="10905066" cy="1135737"/>
          </a:xfrm>
        </p:spPr>
        <p:txBody>
          <a:bodyPr>
            <a:normAutofit/>
          </a:bodyPr>
          <a:lstStyle/>
          <a:p>
            <a:r>
              <a:rPr lang="it-IT" sz="3600" dirty="0"/>
              <a:t>Numeri casuali</a:t>
            </a:r>
          </a:p>
        </p:txBody>
      </p:sp>
      <p:sp>
        <p:nvSpPr>
          <p:cNvPr id="3" name="Content Placeholder 2">
            <a:extLst>
              <a:ext uri="{FF2B5EF4-FFF2-40B4-BE49-F238E27FC236}">
                <a16:creationId xmlns:a16="http://schemas.microsoft.com/office/drawing/2014/main" id="{86B1FAAC-181E-4FDE-9F00-227EDF9AF394}"/>
              </a:ext>
            </a:extLst>
          </p:cNvPr>
          <p:cNvSpPr>
            <a:spLocks noGrp="1"/>
          </p:cNvSpPr>
          <p:nvPr>
            <p:ph idx="1"/>
          </p:nvPr>
        </p:nvSpPr>
        <p:spPr>
          <a:xfrm>
            <a:off x="643467" y="1782981"/>
            <a:ext cx="10905066" cy="4393982"/>
          </a:xfrm>
        </p:spPr>
        <p:txBody>
          <a:bodyPr>
            <a:normAutofit/>
          </a:bodyPr>
          <a:lstStyle/>
          <a:p>
            <a:r>
              <a:rPr lang="it-IT" sz="2000" dirty="0"/>
              <a:t>A volte, specialmente nei giochi, è richiesto la gestione della </a:t>
            </a:r>
            <a:r>
              <a:rPr lang="it-IT" sz="2000" b="1" dirty="0">
                <a:solidFill>
                  <a:schemeClr val="accent2">
                    <a:lumMod val="75000"/>
                  </a:schemeClr>
                </a:solidFill>
              </a:rPr>
              <a:t>casualità</a:t>
            </a:r>
          </a:p>
          <a:p>
            <a:pPr lvl="1"/>
            <a:r>
              <a:rPr lang="it-IT" sz="2000" dirty="0"/>
              <a:t>Es. lancio dei dadi, lancio di una moneta, ecc.</a:t>
            </a:r>
          </a:p>
          <a:p>
            <a:r>
              <a:rPr lang="it-IT" sz="2000" dirty="0"/>
              <a:t>La casualità può essere </a:t>
            </a:r>
            <a:r>
              <a:rPr lang="it-IT" sz="2000" b="1" dirty="0">
                <a:solidFill>
                  <a:schemeClr val="accent2">
                    <a:lumMod val="75000"/>
                  </a:schemeClr>
                </a:solidFill>
              </a:rPr>
              <a:t>SIMULATA</a:t>
            </a:r>
            <a:r>
              <a:rPr lang="it-IT" sz="2000" dirty="0"/>
              <a:t> nella programmazione e spesso i linguaggi forniscono opportune risorse per gestirle</a:t>
            </a:r>
          </a:p>
          <a:p>
            <a:r>
              <a:rPr lang="it-IT" sz="2000" dirty="0"/>
              <a:t>Python fornisce una serie di funzionalità disponibili nel modulo </a:t>
            </a:r>
            <a:r>
              <a:rPr lang="it-IT" sz="2000" dirty="0">
                <a:latin typeface="Courier New" panose="02070309020205020404" pitchFamily="49" charset="0"/>
                <a:cs typeface="Courier New" panose="02070309020205020404" pitchFamily="49" charset="0"/>
              </a:rPr>
              <a:t>random</a:t>
            </a:r>
            <a:r>
              <a:rPr lang="it-IT" sz="2000" dirty="0"/>
              <a:t> </a:t>
            </a:r>
          </a:p>
          <a:p>
            <a:r>
              <a:rPr lang="it-IT" sz="2000" dirty="0"/>
              <a:t>Ad esempio, la funzione </a:t>
            </a:r>
            <a:r>
              <a:rPr lang="it-IT" sz="2000" dirty="0" err="1">
                <a:latin typeface="Courier New" panose="02070309020205020404" pitchFamily="49" charset="0"/>
                <a:cs typeface="Courier New" panose="02070309020205020404" pitchFamily="49" charset="0"/>
              </a:rPr>
              <a:t>randint</a:t>
            </a:r>
            <a:r>
              <a:rPr lang="it-IT" sz="2000" dirty="0"/>
              <a:t> può essere usata per generare numeri interi pseudocasuali</a:t>
            </a:r>
          </a:p>
          <a:p>
            <a:pPr lvl="1"/>
            <a:r>
              <a:rPr lang="it-IT" sz="1600" dirty="0"/>
              <a:t>Riceve due argomenti a e b e restituisce un numero pseudocasuale compreso tra a e b (estremi inclusi)</a:t>
            </a:r>
          </a:p>
          <a:p>
            <a:pPr marL="0" indent="0">
              <a:buNone/>
            </a:pPr>
            <a:r>
              <a:rPr lang="it-IT" sz="2000" dirty="0"/>
              <a:t>&gt;&gt;&gt; </a:t>
            </a:r>
            <a:r>
              <a:rPr lang="it-IT" sz="2000" dirty="0" err="1"/>
              <a:t>randint</a:t>
            </a:r>
            <a:r>
              <a:rPr lang="it-IT" sz="2000" dirty="0"/>
              <a:t>(1,6)</a:t>
            </a:r>
          </a:p>
          <a:p>
            <a:pPr marL="0" indent="0">
              <a:buNone/>
            </a:pPr>
            <a:endParaRPr lang="it-IT" sz="20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CasellaDiTesto 4">
            <a:extLst>
              <a:ext uri="{FF2B5EF4-FFF2-40B4-BE49-F238E27FC236}">
                <a16:creationId xmlns:a16="http://schemas.microsoft.com/office/drawing/2014/main" id="{F18F6CA9-8811-4741-B266-74747874D9B7}"/>
              </a:ext>
            </a:extLst>
          </p:cNvPr>
          <p:cNvSpPr txBox="1"/>
          <p:nvPr/>
        </p:nvSpPr>
        <p:spPr>
          <a:xfrm>
            <a:off x="740403" y="4684884"/>
            <a:ext cx="4297959"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it-IT"/>
            </a:defPPr>
            <a:lvl1pPr>
              <a:defRPr>
                <a:latin typeface="Courier New" panose="02070309020205020404" pitchFamily="49" charset="0"/>
                <a:cs typeface="Courier New" panose="02070309020205020404" pitchFamily="49" charset="0"/>
              </a:defRPr>
            </a:lvl1pPr>
          </a:lstStyle>
          <a:p>
            <a:r>
              <a:rPr lang="it-IT" dirty="0"/>
              <a:t> 5</a:t>
            </a:r>
          </a:p>
        </p:txBody>
      </p:sp>
    </p:spTree>
    <p:extLst>
      <p:ext uri="{BB962C8B-B14F-4D97-AF65-F5344CB8AC3E}">
        <p14:creationId xmlns:p14="http://schemas.microsoft.com/office/powerpoint/2010/main" val="3552804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3A7AE3-F79D-4454-B6ED-B70FBF205629}"/>
              </a:ext>
            </a:extLst>
          </p:cNvPr>
          <p:cNvSpPr>
            <a:spLocks noGrp="1"/>
          </p:cNvSpPr>
          <p:nvPr>
            <p:ph type="title"/>
          </p:nvPr>
        </p:nvSpPr>
        <p:spPr/>
        <p:txBody>
          <a:bodyPr/>
          <a:lstStyle/>
          <a:p>
            <a:r>
              <a:rPr lang="it-IT" dirty="0"/>
              <a:t>Simulare il lancio dei dadi</a:t>
            </a:r>
          </a:p>
        </p:txBody>
      </p:sp>
      <p:sp>
        <p:nvSpPr>
          <p:cNvPr id="5" name="Content Placeholder 4">
            <a:extLst>
              <a:ext uri="{FF2B5EF4-FFF2-40B4-BE49-F238E27FC236}">
                <a16:creationId xmlns:a16="http://schemas.microsoft.com/office/drawing/2014/main" id="{841D43E0-E046-4344-B3B9-9ACE27D1D4E3}"/>
              </a:ext>
            </a:extLst>
          </p:cNvPr>
          <p:cNvSpPr>
            <a:spLocks noGrp="1"/>
          </p:cNvSpPr>
          <p:nvPr>
            <p:ph idx="1"/>
          </p:nvPr>
        </p:nvSpPr>
        <p:spPr>
          <a:xfrm>
            <a:off x="838200" y="1825625"/>
            <a:ext cx="9156632" cy="4351338"/>
          </a:xfrm>
        </p:spPr>
        <p:txBody>
          <a:bodyPr/>
          <a:lstStyle/>
          <a:p>
            <a:endParaRPr lang="it-IT" dirty="0"/>
          </a:p>
        </p:txBody>
      </p:sp>
      <p:pic>
        <p:nvPicPr>
          <p:cNvPr id="1026" name="Picture 2" descr="Immagine di Learning Resources- Dadi in Schiuma con Puntini, Colore, LER2228">
            <a:extLst>
              <a:ext uri="{FF2B5EF4-FFF2-40B4-BE49-F238E27FC236}">
                <a16:creationId xmlns:a16="http://schemas.microsoft.com/office/drawing/2014/main" id="{715C64F4-1F10-4BBC-9AD6-B8C069A5E7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5922" y="4757738"/>
            <a:ext cx="1419225" cy="1419225"/>
          </a:xfrm>
          <a:prstGeom prst="rect">
            <a:avLst/>
          </a:prstGeom>
          <a:noFill/>
          <a:extLst>
            <a:ext uri="{909E8E84-426E-40DD-AFC4-6F175D3DCCD1}">
              <a14:hiddenFill xmlns:a14="http://schemas.microsoft.com/office/drawing/2010/main">
                <a:solidFill>
                  <a:srgbClr val="FFFFFF"/>
                </a:solidFill>
              </a14:hiddenFill>
            </a:ext>
          </a:extLst>
        </p:spPr>
      </p:pic>
      <p:sp>
        <p:nvSpPr>
          <p:cNvPr id="8" name="Segnaposto contenuto 3">
            <a:extLst>
              <a:ext uri="{FF2B5EF4-FFF2-40B4-BE49-F238E27FC236}">
                <a16:creationId xmlns:a16="http://schemas.microsoft.com/office/drawing/2014/main" id="{CDCA503F-312A-4884-9F17-5F8EEA002C76}"/>
              </a:ext>
            </a:extLst>
          </p:cNvPr>
          <p:cNvSpPr txBox="1">
            <a:spLocks/>
          </p:cNvSpPr>
          <p:nvPr/>
        </p:nvSpPr>
        <p:spPr>
          <a:xfrm>
            <a:off x="838200" y="1825625"/>
            <a:ext cx="8687207" cy="1938992"/>
          </a:xfrm>
          <a:prstGeom prst="rect">
            <a:avLst/>
          </a:prstGeom>
        </p:spPr>
        <p:style>
          <a:lnRef idx="1">
            <a:schemeClr val="accent4"/>
          </a:lnRef>
          <a:fillRef idx="2">
            <a:schemeClr val="accent4"/>
          </a:fillRef>
          <a:effectRef idx="1">
            <a:schemeClr val="accent4"/>
          </a:effectRef>
          <a:fontRef idx="minor">
            <a:schemeClr val="dk1"/>
          </a:fontRef>
        </p:style>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nSpc>
                <a:spcPct val="100000"/>
              </a:lnSpc>
              <a:spcBef>
                <a:spcPts val="0"/>
              </a:spcBef>
              <a:buFont typeface="Arial" panose="020B0604020202020204" pitchFamily="34" charset="0"/>
              <a:buNone/>
            </a:pPr>
            <a:r>
              <a:rPr lang="it-IT" sz="2000" dirty="0">
                <a:latin typeface="Courier New" panose="02070309020205020404" pitchFamily="49" charset="0"/>
                <a:cs typeface="Courier New" panose="02070309020205020404" pitchFamily="49" charset="0"/>
              </a:rPr>
              <a:t>from random import </a:t>
            </a:r>
            <a:r>
              <a:rPr lang="it-IT" sz="2000" dirty="0" err="1">
                <a:latin typeface="Courier New" panose="02070309020205020404" pitchFamily="49" charset="0"/>
                <a:cs typeface="Courier New" panose="02070309020205020404" pitchFamily="49" charset="0"/>
              </a:rPr>
              <a:t>randint</a:t>
            </a:r>
            <a:endParaRPr lang="it-IT" sz="2000" dirty="0">
              <a:latin typeface="Courier New" panose="02070309020205020404" pitchFamily="49" charset="0"/>
              <a:cs typeface="Courier New" panose="02070309020205020404" pitchFamily="49" charset="0"/>
            </a:endParaRPr>
          </a:p>
          <a:p>
            <a:pPr marL="0" indent="0">
              <a:lnSpc>
                <a:spcPct val="100000"/>
              </a:lnSpc>
              <a:spcBef>
                <a:spcPts val="0"/>
              </a:spcBef>
              <a:buFont typeface="Arial" panose="020B0604020202020204" pitchFamily="34" charset="0"/>
              <a:buNone/>
            </a:pPr>
            <a:endParaRPr lang="it-IT" sz="2000" dirty="0">
              <a:latin typeface="Courier New" panose="02070309020205020404" pitchFamily="49" charset="0"/>
              <a:cs typeface="Courier New" panose="02070309020205020404" pitchFamily="49" charset="0"/>
            </a:endParaRPr>
          </a:p>
          <a:p>
            <a:pPr marL="0" indent="0">
              <a:lnSpc>
                <a:spcPct val="100000"/>
              </a:lnSpc>
              <a:spcBef>
                <a:spcPts val="0"/>
              </a:spcBef>
              <a:buFont typeface="Arial" panose="020B0604020202020204" pitchFamily="34" charset="0"/>
              <a:buNone/>
            </a:pPr>
            <a:r>
              <a:rPr lang="it-IT" sz="2000" dirty="0">
                <a:latin typeface="Courier New" panose="02070309020205020404" pitchFamily="49" charset="0"/>
                <a:cs typeface="Courier New" panose="02070309020205020404" pitchFamily="49" charset="0"/>
              </a:rPr>
              <a:t>dado1=</a:t>
            </a:r>
            <a:r>
              <a:rPr lang="it-IT" sz="2000" dirty="0" err="1">
                <a:latin typeface="Courier New" panose="02070309020205020404" pitchFamily="49" charset="0"/>
                <a:cs typeface="Courier New" panose="02070309020205020404" pitchFamily="49" charset="0"/>
              </a:rPr>
              <a:t>randint</a:t>
            </a:r>
            <a:r>
              <a:rPr lang="it-IT" sz="2000" dirty="0">
                <a:latin typeface="Courier New" panose="02070309020205020404" pitchFamily="49" charset="0"/>
                <a:cs typeface="Courier New" panose="02070309020205020404" pitchFamily="49" charset="0"/>
              </a:rPr>
              <a:t>(1,6)</a:t>
            </a:r>
          </a:p>
          <a:p>
            <a:pPr marL="0" indent="0">
              <a:lnSpc>
                <a:spcPct val="100000"/>
              </a:lnSpc>
              <a:spcBef>
                <a:spcPts val="0"/>
              </a:spcBef>
              <a:buFont typeface="Arial" panose="020B0604020202020204" pitchFamily="34" charset="0"/>
              <a:buNone/>
            </a:pPr>
            <a:r>
              <a:rPr lang="it-IT" sz="2000" dirty="0">
                <a:latin typeface="Courier New" panose="02070309020205020404" pitchFamily="49" charset="0"/>
                <a:cs typeface="Courier New" panose="02070309020205020404" pitchFamily="49" charset="0"/>
              </a:rPr>
              <a:t>dado2=</a:t>
            </a:r>
            <a:r>
              <a:rPr lang="it-IT" sz="2000" dirty="0" err="1">
                <a:latin typeface="Courier New" panose="02070309020205020404" pitchFamily="49" charset="0"/>
                <a:cs typeface="Courier New" panose="02070309020205020404" pitchFamily="49" charset="0"/>
              </a:rPr>
              <a:t>randint</a:t>
            </a:r>
            <a:r>
              <a:rPr lang="it-IT" sz="2000" dirty="0">
                <a:latin typeface="Courier New" panose="02070309020205020404" pitchFamily="49" charset="0"/>
                <a:cs typeface="Courier New" panose="02070309020205020404" pitchFamily="49" charset="0"/>
              </a:rPr>
              <a:t>(1,6)</a:t>
            </a:r>
          </a:p>
          <a:p>
            <a:pPr marL="0" indent="0">
              <a:lnSpc>
                <a:spcPct val="100000"/>
              </a:lnSpc>
              <a:spcBef>
                <a:spcPts val="0"/>
              </a:spcBef>
              <a:buFont typeface="Arial" panose="020B0604020202020204" pitchFamily="34" charset="0"/>
              <a:buNone/>
            </a:pPr>
            <a:endParaRPr lang="it-IT" sz="2000" dirty="0">
              <a:latin typeface="Courier New" panose="02070309020205020404" pitchFamily="49" charset="0"/>
              <a:cs typeface="Courier New" panose="02070309020205020404" pitchFamily="49" charset="0"/>
            </a:endParaRPr>
          </a:p>
          <a:p>
            <a:pPr marL="0" indent="0">
              <a:lnSpc>
                <a:spcPct val="100000"/>
              </a:lnSpc>
              <a:spcBef>
                <a:spcPts val="0"/>
              </a:spcBef>
              <a:buFont typeface="Arial" panose="020B0604020202020204" pitchFamily="34" charset="0"/>
              <a:buNone/>
            </a:pPr>
            <a:r>
              <a:rPr lang="it-IT" sz="2000" dirty="0" err="1">
                <a:latin typeface="Courier New" panose="02070309020205020404" pitchFamily="49" charset="0"/>
                <a:cs typeface="Courier New" panose="02070309020205020404" pitchFamily="49" charset="0"/>
              </a:rPr>
              <a:t>print</a:t>
            </a:r>
            <a:r>
              <a:rPr lang="it-IT" sz="2000" dirty="0">
                <a:latin typeface="Courier New" panose="02070309020205020404" pitchFamily="49" charset="0"/>
                <a:cs typeface="Courier New" panose="02070309020205020404" pitchFamily="49" charset="0"/>
              </a:rPr>
              <a:t>(dado1, dado2)</a:t>
            </a:r>
          </a:p>
        </p:txBody>
      </p:sp>
      <p:sp>
        <p:nvSpPr>
          <p:cNvPr id="9" name="CasellaDiTesto 4">
            <a:extLst>
              <a:ext uri="{FF2B5EF4-FFF2-40B4-BE49-F238E27FC236}">
                <a16:creationId xmlns:a16="http://schemas.microsoft.com/office/drawing/2014/main" id="{35FBC492-6A11-4A9C-A1FA-D72563B1B447}"/>
              </a:ext>
            </a:extLst>
          </p:cNvPr>
          <p:cNvSpPr txBox="1"/>
          <p:nvPr/>
        </p:nvSpPr>
        <p:spPr>
          <a:xfrm>
            <a:off x="838200" y="4186926"/>
            <a:ext cx="4611674" cy="400110"/>
          </a:xfrm>
          <a:prstGeom prst="rect">
            <a:avLst/>
          </a:prstGeom>
          <a:solidFill>
            <a:schemeClr val="accent1">
              <a:lumMod val="40000"/>
              <a:lumOff val="60000"/>
            </a:schemeClr>
          </a:solidFill>
        </p:spPr>
        <p:txBody>
          <a:bodyPr wrap="square">
            <a:spAutoFit/>
          </a:bodyPr>
          <a:lstStyle/>
          <a:p>
            <a:r>
              <a:rPr lang="it-IT" sz="2000" dirty="0"/>
              <a:t>4 3</a:t>
            </a:r>
          </a:p>
        </p:txBody>
      </p:sp>
    </p:spTree>
    <p:extLst>
      <p:ext uri="{BB962C8B-B14F-4D97-AF65-F5344CB8AC3E}">
        <p14:creationId xmlns:p14="http://schemas.microsoft.com/office/powerpoint/2010/main" val="2510847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3A7739D-197C-44E8-9B75-3D4861FE9318}"/>
              </a:ext>
            </a:extLst>
          </p:cNvPr>
          <p:cNvSpPr>
            <a:spLocks noGrp="1"/>
          </p:cNvSpPr>
          <p:nvPr>
            <p:ph type="title"/>
          </p:nvPr>
        </p:nvSpPr>
        <p:spPr/>
        <p:txBody>
          <a:bodyPr/>
          <a:lstStyle/>
          <a:p>
            <a:r>
              <a:rPr lang="it-IT" dirty="0"/>
              <a:t>Stringhe </a:t>
            </a:r>
          </a:p>
        </p:txBody>
      </p:sp>
      <p:sp>
        <p:nvSpPr>
          <p:cNvPr id="5" name="Content Placeholder 4">
            <a:extLst>
              <a:ext uri="{FF2B5EF4-FFF2-40B4-BE49-F238E27FC236}">
                <a16:creationId xmlns:a16="http://schemas.microsoft.com/office/drawing/2014/main" id="{20B6E413-EBE3-401E-A95D-8B643AE97761}"/>
              </a:ext>
            </a:extLst>
          </p:cNvPr>
          <p:cNvSpPr>
            <a:spLocks noGrp="1"/>
          </p:cNvSpPr>
          <p:nvPr>
            <p:ph idx="1"/>
          </p:nvPr>
        </p:nvSpPr>
        <p:spPr>
          <a:xfrm>
            <a:off x="838200" y="1491401"/>
            <a:ext cx="10515600" cy="5001474"/>
          </a:xfrm>
        </p:spPr>
        <p:txBody>
          <a:bodyPr/>
          <a:lstStyle/>
          <a:p>
            <a:r>
              <a:rPr lang="it-IT" sz="2400" dirty="0"/>
              <a:t>Una stringa, diversamente da un numero intero, è una struttura dati</a:t>
            </a:r>
          </a:p>
          <a:p>
            <a:r>
              <a:rPr lang="it-IT" sz="2400" dirty="0"/>
              <a:t>è composta da una sequenza di caratteri</a:t>
            </a:r>
          </a:p>
          <a:p>
            <a:pPr marL="457200" lvl="1" indent="0">
              <a:buNone/>
            </a:pPr>
            <a:r>
              <a:rPr lang="it-IT" sz="2200" dirty="0">
                <a:latin typeface="Courier New" panose="02070309020205020404" pitchFamily="49" charset="0"/>
                <a:cs typeface="Courier New" panose="02070309020205020404" pitchFamily="49" charset="0"/>
              </a:rPr>
              <a:t>&gt;&gt;&gt; frase="Natale si avvicina"</a:t>
            </a:r>
          </a:p>
          <a:p>
            <a:r>
              <a:rPr lang="it-IT" sz="2400" dirty="0"/>
              <a:t> La funzione </a:t>
            </a:r>
            <a:r>
              <a:rPr lang="it-IT" sz="2400" dirty="0" err="1">
                <a:latin typeface="Courier New" panose="02070309020205020404" pitchFamily="49" charset="0"/>
                <a:cs typeface="Courier New" panose="02070309020205020404" pitchFamily="49" charset="0"/>
              </a:rPr>
              <a:t>len</a:t>
            </a:r>
            <a:r>
              <a:rPr lang="it-IT" sz="2400" dirty="0">
                <a:latin typeface="Courier New" panose="02070309020205020404" pitchFamily="49" charset="0"/>
                <a:cs typeface="Courier New" panose="02070309020205020404" pitchFamily="49" charset="0"/>
              </a:rPr>
              <a:t> </a:t>
            </a:r>
            <a:r>
              <a:rPr lang="it-IT" sz="2400" dirty="0">
                <a:cs typeface="Courier New" panose="02070309020205020404" pitchFamily="49" charset="0"/>
              </a:rPr>
              <a:t>può essere utilizzata per conoscere la sua lunghezza</a:t>
            </a:r>
          </a:p>
          <a:p>
            <a:pPr marL="457200" lvl="1" indent="0">
              <a:buNone/>
            </a:pPr>
            <a:r>
              <a:rPr lang="it-IT" sz="2200" dirty="0">
                <a:latin typeface="Courier New" panose="02070309020205020404" pitchFamily="49" charset="0"/>
                <a:cs typeface="Courier New" panose="02070309020205020404" pitchFamily="49" charset="0"/>
              </a:rPr>
              <a:t>&gt;&gt;&gt;</a:t>
            </a:r>
            <a:r>
              <a:rPr lang="it-IT" sz="2200" dirty="0" err="1">
                <a:latin typeface="Courier New" panose="02070309020205020404" pitchFamily="49" charset="0"/>
                <a:cs typeface="Courier New" panose="02070309020205020404" pitchFamily="49" charset="0"/>
              </a:rPr>
              <a:t>len</a:t>
            </a:r>
            <a:r>
              <a:rPr lang="it-IT" sz="2200" dirty="0">
                <a:latin typeface="Courier New" panose="02070309020205020404" pitchFamily="49" charset="0"/>
                <a:cs typeface="Courier New" panose="02070309020205020404" pitchFamily="49" charset="0"/>
              </a:rPr>
              <a:t>(frase)</a:t>
            </a:r>
          </a:p>
          <a:p>
            <a:r>
              <a:rPr lang="it-IT" sz="2400" dirty="0">
                <a:cs typeface="Courier New" panose="02070309020205020404" pitchFamily="49" charset="0"/>
              </a:rPr>
              <a:t>I caratteri sono numerati in base alla loro posizione nella stringa, partendo dal primo che ha indice 0</a:t>
            </a:r>
          </a:p>
          <a:p>
            <a:pPr marL="0" indent="0">
              <a:buNone/>
            </a:pPr>
            <a:endParaRPr lang="it-IT" sz="2400" dirty="0">
              <a:cs typeface="Courier New" panose="02070309020205020404" pitchFamily="49" charset="0"/>
            </a:endParaRPr>
          </a:p>
          <a:p>
            <a:endParaRPr lang="it-IT" sz="2400" dirty="0">
              <a:cs typeface="Courier New" panose="02070309020205020404" pitchFamily="49" charset="0"/>
            </a:endParaRPr>
          </a:p>
          <a:p>
            <a:r>
              <a:rPr lang="it-IT" sz="2400" dirty="0">
                <a:cs typeface="Courier New" panose="02070309020205020404" pitchFamily="49" charset="0"/>
              </a:rPr>
              <a:t>Si può accedere ad ogni carattere tramite l’operatore </a:t>
            </a:r>
            <a:r>
              <a:rPr lang="it-IT" sz="2400" dirty="0" err="1">
                <a:solidFill>
                  <a:schemeClr val="accent2">
                    <a:lumMod val="75000"/>
                  </a:schemeClr>
                </a:solidFill>
                <a:cs typeface="Courier New" panose="02070309020205020404" pitchFamily="49" charset="0"/>
              </a:rPr>
              <a:t>subscript</a:t>
            </a:r>
            <a:endParaRPr lang="it-IT" sz="2400" dirty="0">
              <a:solidFill>
                <a:schemeClr val="accent2">
                  <a:lumMod val="75000"/>
                </a:schemeClr>
              </a:solidFill>
              <a:cs typeface="Courier New" panose="02070309020205020404" pitchFamily="49" charset="0"/>
            </a:endParaRPr>
          </a:p>
          <a:p>
            <a:pPr marL="457200" lvl="1" indent="0">
              <a:buNone/>
            </a:pPr>
            <a:r>
              <a:rPr lang="it-IT" sz="2200" dirty="0">
                <a:latin typeface="Courier New" panose="02070309020205020404" pitchFamily="49" charset="0"/>
                <a:cs typeface="Courier New" panose="02070309020205020404" pitchFamily="49" charset="0"/>
              </a:rPr>
              <a:t>&gt;&gt;&gt;frase[5]</a:t>
            </a:r>
          </a:p>
          <a:p>
            <a:pPr marL="0" indent="0">
              <a:buNone/>
            </a:pPr>
            <a:endParaRPr lang="it-IT" dirty="0">
              <a:latin typeface="Courier New" panose="02070309020205020404" pitchFamily="49" charset="0"/>
              <a:cs typeface="Courier New" panose="02070309020205020404" pitchFamily="49" charset="0"/>
            </a:endParaRPr>
          </a:p>
          <a:p>
            <a:endParaRPr lang="it-IT" dirty="0"/>
          </a:p>
        </p:txBody>
      </p:sp>
      <p:sp>
        <p:nvSpPr>
          <p:cNvPr id="9" name="CasellaDiTesto 4">
            <a:extLst>
              <a:ext uri="{FF2B5EF4-FFF2-40B4-BE49-F238E27FC236}">
                <a16:creationId xmlns:a16="http://schemas.microsoft.com/office/drawing/2014/main" id="{1688EB21-734D-4F11-BABB-232FF850F774}"/>
              </a:ext>
            </a:extLst>
          </p:cNvPr>
          <p:cNvSpPr txBox="1"/>
          <p:nvPr/>
        </p:nvSpPr>
        <p:spPr>
          <a:xfrm>
            <a:off x="4064746" y="3152229"/>
            <a:ext cx="834125"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it-IT"/>
            </a:defPPr>
            <a:lvl1pPr>
              <a:defRPr>
                <a:latin typeface="Courier New" panose="02070309020205020404" pitchFamily="49" charset="0"/>
                <a:cs typeface="Courier New" panose="02070309020205020404" pitchFamily="49" charset="0"/>
              </a:defRPr>
            </a:lvl1pPr>
          </a:lstStyle>
          <a:p>
            <a:r>
              <a:rPr lang="it-IT" dirty="0"/>
              <a:t> 18</a:t>
            </a:r>
          </a:p>
        </p:txBody>
      </p:sp>
      <p:graphicFrame>
        <p:nvGraphicFramePr>
          <p:cNvPr id="10" name="Table 10">
            <a:extLst>
              <a:ext uri="{FF2B5EF4-FFF2-40B4-BE49-F238E27FC236}">
                <a16:creationId xmlns:a16="http://schemas.microsoft.com/office/drawing/2014/main" id="{DB37202B-A03B-4016-B62F-57C6382D5D1B}"/>
              </a:ext>
            </a:extLst>
          </p:cNvPr>
          <p:cNvGraphicFramePr>
            <a:graphicFrameLocks noGrp="1"/>
          </p:cNvGraphicFramePr>
          <p:nvPr>
            <p:extLst>
              <p:ext uri="{D42A27DB-BD31-4B8C-83A1-F6EECF244321}">
                <p14:modId xmlns:p14="http://schemas.microsoft.com/office/powerpoint/2010/main" val="1178156826"/>
              </p:ext>
            </p:extLst>
          </p:nvPr>
        </p:nvGraphicFramePr>
        <p:xfrm>
          <a:off x="1660372" y="4338270"/>
          <a:ext cx="8128008" cy="370840"/>
        </p:xfrm>
        <a:graphic>
          <a:graphicData uri="http://schemas.openxmlformats.org/drawingml/2006/table">
            <a:tbl>
              <a:tblPr firstRow="1" bandRow="1">
                <a:tableStyleId>{5940675A-B579-460E-94D1-54222C63F5DA}</a:tableStyleId>
              </a:tblPr>
              <a:tblGrid>
                <a:gridCol w="451556">
                  <a:extLst>
                    <a:ext uri="{9D8B030D-6E8A-4147-A177-3AD203B41FA5}">
                      <a16:colId xmlns:a16="http://schemas.microsoft.com/office/drawing/2014/main" val="1404991911"/>
                    </a:ext>
                  </a:extLst>
                </a:gridCol>
                <a:gridCol w="451556">
                  <a:extLst>
                    <a:ext uri="{9D8B030D-6E8A-4147-A177-3AD203B41FA5}">
                      <a16:colId xmlns:a16="http://schemas.microsoft.com/office/drawing/2014/main" val="1959619874"/>
                    </a:ext>
                  </a:extLst>
                </a:gridCol>
                <a:gridCol w="451556">
                  <a:extLst>
                    <a:ext uri="{9D8B030D-6E8A-4147-A177-3AD203B41FA5}">
                      <a16:colId xmlns:a16="http://schemas.microsoft.com/office/drawing/2014/main" val="628096957"/>
                    </a:ext>
                  </a:extLst>
                </a:gridCol>
                <a:gridCol w="451556">
                  <a:extLst>
                    <a:ext uri="{9D8B030D-6E8A-4147-A177-3AD203B41FA5}">
                      <a16:colId xmlns:a16="http://schemas.microsoft.com/office/drawing/2014/main" val="4135678916"/>
                    </a:ext>
                  </a:extLst>
                </a:gridCol>
                <a:gridCol w="451556">
                  <a:extLst>
                    <a:ext uri="{9D8B030D-6E8A-4147-A177-3AD203B41FA5}">
                      <a16:colId xmlns:a16="http://schemas.microsoft.com/office/drawing/2014/main" val="2023729180"/>
                    </a:ext>
                  </a:extLst>
                </a:gridCol>
                <a:gridCol w="451556">
                  <a:extLst>
                    <a:ext uri="{9D8B030D-6E8A-4147-A177-3AD203B41FA5}">
                      <a16:colId xmlns:a16="http://schemas.microsoft.com/office/drawing/2014/main" val="4219231261"/>
                    </a:ext>
                  </a:extLst>
                </a:gridCol>
                <a:gridCol w="451556">
                  <a:extLst>
                    <a:ext uri="{9D8B030D-6E8A-4147-A177-3AD203B41FA5}">
                      <a16:colId xmlns:a16="http://schemas.microsoft.com/office/drawing/2014/main" val="4053438275"/>
                    </a:ext>
                  </a:extLst>
                </a:gridCol>
                <a:gridCol w="451556">
                  <a:extLst>
                    <a:ext uri="{9D8B030D-6E8A-4147-A177-3AD203B41FA5}">
                      <a16:colId xmlns:a16="http://schemas.microsoft.com/office/drawing/2014/main" val="3219854721"/>
                    </a:ext>
                  </a:extLst>
                </a:gridCol>
                <a:gridCol w="451556">
                  <a:extLst>
                    <a:ext uri="{9D8B030D-6E8A-4147-A177-3AD203B41FA5}">
                      <a16:colId xmlns:a16="http://schemas.microsoft.com/office/drawing/2014/main" val="3840595991"/>
                    </a:ext>
                  </a:extLst>
                </a:gridCol>
                <a:gridCol w="451556">
                  <a:extLst>
                    <a:ext uri="{9D8B030D-6E8A-4147-A177-3AD203B41FA5}">
                      <a16:colId xmlns:a16="http://schemas.microsoft.com/office/drawing/2014/main" val="213082849"/>
                    </a:ext>
                  </a:extLst>
                </a:gridCol>
                <a:gridCol w="451556">
                  <a:extLst>
                    <a:ext uri="{9D8B030D-6E8A-4147-A177-3AD203B41FA5}">
                      <a16:colId xmlns:a16="http://schemas.microsoft.com/office/drawing/2014/main" val="4033492686"/>
                    </a:ext>
                  </a:extLst>
                </a:gridCol>
                <a:gridCol w="451556">
                  <a:extLst>
                    <a:ext uri="{9D8B030D-6E8A-4147-A177-3AD203B41FA5}">
                      <a16:colId xmlns:a16="http://schemas.microsoft.com/office/drawing/2014/main" val="1261460867"/>
                    </a:ext>
                  </a:extLst>
                </a:gridCol>
                <a:gridCol w="451556">
                  <a:extLst>
                    <a:ext uri="{9D8B030D-6E8A-4147-A177-3AD203B41FA5}">
                      <a16:colId xmlns:a16="http://schemas.microsoft.com/office/drawing/2014/main" val="3988278725"/>
                    </a:ext>
                  </a:extLst>
                </a:gridCol>
                <a:gridCol w="451556">
                  <a:extLst>
                    <a:ext uri="{9D8B030D-6E8A-4147-A177-3AD203B41FA5}">
                      <a16:colId xmlns:a16="http://schemas.microsoft.com/office/drawing/2014/main" val="1586856161"/>
                    </a:ext>
                  </a:extLst>
                </a:gridCol>
                <a:gridCol w="451556">
                  <a:extLst>
                    <a:ext uri="{9D8B030D-6E8A-4147-A177-3AD203B41FA5}">
                      <a16:colId xmlns:a16="http://schemas.microsoft.com/office/drawing/2014/main" val="2150600766"/>
                    </a:ext>
                  </a:extLst>
                </a:gridCol>
                <a:gridCol w="451556">
                  <a:extLst>
                    <a:ext uri="{9D8B030D-6E8A-4147-A177-3AD203B41FA5}">
                      <a16:colId xmlns:a16="http://schemas.microsoft.com/office/drawing/2014/main" val="2467611899"/>
                    </a:ext>
                  </a:extLst>
                </a:gridCol>
                <a:gridCol w="451556">
                  <a:extLst>
                    <a:ext uri="{9D8B030D-6E8A-4147-A177-3AD203B41FA5}">
                      <a16:colId xmlns:a16="http://schemas.microsoft.com/office/drawing/2014/main" val="3961288169"/>
                    </a:ext>
                  </a:extLst>
                </a:gridCol>
                <a:gridCol w="451556">
                  <a:extLst>
                    <a:ext uri="{9D8B030D-6E8A-4147-A177-3AD203B41FA5}">
                      <a16:colId xmlns:a16="http://schemas.microsoft.com/office/drawing/2014/main" val="2473022556"/>
                    </a:ext>
                  </a:extLst>
                </a:gridCol>
              </a:tblGrid>
              <a:tr h="370840">
                <a:tc>
                  <a:txBody>
                    <a:bodyPr/>
                    <a:lstStyle/>
                    <a:p>
                      <a:r>
                        <a:rPr lang="it-IT" dirty="0"/>
                        <a:t>N</a:t>
                      </a:r>
                    </a:p>
                  </a:txBody>
                  <a:tcPr/>
                </a:tc>
                <a:tc>
                  <a:txBody>
                    <a:bodyPr/>
                    <a:lstStyle/>
                    <a:p>
                      <a:r>
                        <a:rPr lang="it-IT" dirty="0"/>
                        <a:t>a</a:t>
                      </a:r>
                    </a:p>
                  </a:txBody>
                  <a:tcPr/>
                </a:tc>
                <a:tc>
                  <a:txBody>
                    <a:bodyPr/>
                    <a:lstStyle/>
                    <a:p>
                      <a:r>
                        <a:rPr lang="it-IT" dirty="0"/>
                        <a:t>t</a:t>
                      </a:r>
                    </a:p>
                  </a:txBody>
                  <a:tcPr/>
                </a:tc>
                <a:tc>
                  <a:txBody>
                    <a:bodyPr/>
                    <a:lstStyle/>
                    <a:p>
                      <a:r>
                        <a:rPr lang="it-IT" dirty="0"/>
                        <a:t>a</a:t>
                      </a:r>
                    </a:p>
                  </a:txBody>
                  <a:tcPr/>
                </a:tc>
                <a:tc>
                  <a:txBody>
                    <a:bodyPr/>
                    <a:lstStyle/>
                    <a:p>
                      <a:r>
                        <a:rPr lang="it-IT" dirty="0"/>
                        <a:t>l</a:t>
                      </a:r>
                    </a:p>
                  </a:txBody>
                  <a:tcPr/>
                </a:tc>
                <a:tc>
                  <a:txBody>
                    <a:bodyPr/>
                    <a:lstStyle/>
                    <a:p>
                      <a:r>
                        <a:rPr lang="it-IT" dirty="0"/>
                        <a:t>e</a:t>
                      </a:r>
                    </a:p>
                  </a:txBody>
                  <a:tcPr/>
                </a:tc>
                <a:tc>
                  <a:txBody>
                    <a:bodyPr/>
                    <a:lstStyle/>
                    <a:p>
                      <a:endParaRPr lang="it-IT" dirty="0"/>
                    </a:p>
                  </a:txBody>
                  <a:tcPr/>
                </a:tc>
                <a:tc>
                  <a:txBody>
                    <a:bodyPr/>
                    <a:lstStyle/>
                    <a:p>
                      <a:r>
                        <a:rPr lang="it-IT" dirty="0"/>
                        <a:t>s</a:t>
                      </a:r>
                    </a:p>
                  </a:txBody>
                  <a:tcPr/>
                </a:tc>
                <a:tc>
                  <a:txBody>
                    <a:bodyPr/>
                    <a:lstStyle/>
                    <a:p>
                      <a:r>
                        <a:rPr lang="it-IT" dirty="0"/>
                        <a:t>i</a:t>
                      </a:r>
                    </a:p>
                  </a:txBody>
                  <a:tcPr/>
                </a:tc>
                <a:tc>
                  <a:txBody>
                    <a:bodyPr/>
                    <a:lstStyle/>
                    <a:p>
                      <a:endParaRPr lang="it-IT" dirty="0"/>
                    </a:p>
                  </a:txBody>
                  <a:tcPr/>
                </a:tc>
                <a:tc>
                  <a:txBody>
                    <a:bodyPr/>
                    <a:lstStyle/>
                    <a:p>
                      <a:r>
                        <a:rPr lang="it-IT" dirty="0"/>
                        <a:t>a</a:t>
                      </a:r>
                    </a:p>
                  </a:txBody>
                  <a:tcPr/>
                </a:tc>
                <a:tc>
                  <a:txBody>
                    <a:bodyPr/>
                    <a:lstStyle/>
                    <a:p>
                      <a:r>
                        <a:rPr lang="it-IT" dirty="0"/>
                        <a:t>v</a:t>
                      </a:r>
                    </a:p>
                  </a:txBody>
                  <a:tcPr/>
                </a:tc>
                <a:tc>
                  <a:txBody>
                    <a:bodyPr/>
                    <a:lstStyle/>
                    <a:p>
                      <a:r>
                        <a:rPr lang="it-IT" dirty="0"/>
                        <a:t>v</a:t>
                      </a:r>
                    </a:p>
                  </a:txBody>
                  <a:tcPr/>
                </a:tc>
                <a:tc>
                  <a:txBody>
                    <a:bodyPr/>
                    <a:lstStyle/>
                    <a:p>
                      <a:r>
                        <a:rPr lang="it-IT" dirty="0"/>
                        <a:t>i</a:t>
                      </a:r>
                    </a:p>
                  </a:txBody>
                  <a:tcPr/>
                </a:tc>
                <a:tc>
                  <a:txBody>
                    <a:bodyPr/>
                    <a:lstStyle/>
                    <a:p>
                      <a:r>
                        <a:rPr lang="it-IT" dirty="0"/>
                        <a:t>c</a:t>
                      </a:r>
                    </a:p>
                  </a:txBody>
                  <a:tcPr/>
                </a:tc>
                <a:tc>
                  <a:txBody>
                    <a:bodyPr/>
                    <a:lstStyle/>
                    <a:p>
                      <a:r>
                        <a:rPr lang="it-IT" dirty="0"/>
                        <a:t>i</a:t>
                      </a:r>
                    </a:p>
                  </a:txBody>
                  <a:tcPr/>
                </a:tc>
                <a:tc>
                  <a:txBody>
                    <a:bodyPr/>
                    <a:lstStyle/>
                    <a:p>
                      <a:r>
                        <a:rPr lang="it-IT" dirty="0"/>
                        <a:t>n</a:t>
                      </a:r>
                    </a:p>
                  </a:txBody>
                  <a:tcPr/>
                </a:tc>
                <a:tc>
                  <a:txBody>
                    <a:bodyPr/>
                    <a:lstStyle/>
                    <a:p>
                      <a:r>
                        <a:rPr lang="it-IT" dirty="0"/>
                        <a:t>a</a:t>
                      </a:r>
                    </a:p>
                  </a:txBody>
                  <a:tcPr/>
                </a:tc>
                <a:extLst>
                  <a:ext uri="{0D108BD9-81ED-4DB2-BD59-A6C34878D82A}">
                    <a16:rowId xmlns:a16="http://schemas.microsoft.com/office/drawing/2014/main" val="3842278911"/>
                  </a:ext>
                </a:extLst>
              </a:tr>
            </a:tbl>
          </a:graphicData>
        </a:graphic>
      </p:graphicFrame>
      <p:graphicFrame>
        <p:nvGraphicFramePr>
          <p:cNvPr id="12" name="Table 10">
            <a:extLst>
              <a:ext uri="{FF2B5EF4-FFF2-40B4-BE49-F238E27FC236}">
                <a16:creationId xmlns:a16="http://schemas.microsoft.com/office/drawing/2014/main" id="{6BC53FB6-E8C3-4D57-8B43-6735DEF2C2E6}"/>
              </a:ext>
            </a:extLst>
          </p:cNvPr>
          <p:cNvGraphicFramePr>
            <a:graphicFrameLocks noGrp="1"/>
          </p:cNvGraphicFramePr>
          <p:nvPr>
            <p:extLst>
              <p:ext uri="{D42A27DB-BD31-4B8C-83A1-F6EECF244321}">
                <p14:modId xmlns:p14="http://schemas.microsoft.com/office/powerpoint/2010/main" val="4024193421"/>
              </p:ext>
            </p:extLst>
          </p:nvPr>
        </p:nvGraphicFramePr>
        <p:xfrm>
          <a:off x="1660372" y="4709110"/>
          <a:ext cx="8161146" cy="365760"/>
        </p:xfrm>
        <a:graphic>
          <a:graphicData uri="http://schemas.openxmlformats.org/drawingml/2006/table">
            <a:tbl>
              <a:tblPr firstRow="1" bandRow="1">
                <a:tableStyleId>{5940675A-B579-460E-94D1-54222C63F5DA}</a:tableStyleId>
              </a:tblPr>
              <a:tblGrid>
                <a:gridCol w="453397">
                  <a:extLst>
                    <a:ext uri="{9D8B030D-6E8A-4147-A177-3AD203B41FA5}">
                      <a16:colId xmlns:a16="http://schemas.microsoft.com/office/drawing/2014/main" val="1404991911"/>
                    </a:ext>
                  </a:extLst>
                </a:gridCol>
                <a:gridCol w="453397">
                  <a:extLst>
                    <a:ext uri="{9D8B030D-6E8A-4147-A177-3AD203B41FA5}">
                      <a16:colId xmlns:a16="http://schemas.microsoft.com/office/drawing/2014/main" val="1959619874"/>
                    </a:ext>
                  </a:extLst>
                </a:gridCol>
                <a:gridCol w="453397">
                  <a:extLst>
                    <a:ext uri="{9D8B030D-6E8A-4147-A177-3AD203B41FA5}">
                      <a16:colId xmlns:a16="http://schemas.microsoft.com/office/drawing/2014/main" val="628096957"/>
                    </a:ext>
                  </a:extLst>
                </a:gridCol>
                <a:gridCol w="453397">
                  <a:extLst>
                    <a:ext uri="{9D8B030D-6E8A-4147-A177-3AD203B41FA5}">
                      <a16:colId xmlns:a16="http://schemas.microsoft.com/office/drawing/2014/main" val="4135678916"/>
                    </a:ext>
                  </a:extLst>
                </a:gridCol>
                <a:gridCol w="453397">
                  <a:extLst>
                    <a:ext uri="{9D8B030D-6E8A-4147-A177-3AD203B41FA5}">
                      <a16:colId xmlns:a16="http://schemas.microsoft.com/office/drawing/2014/main" val="2023729180"/>
                    </a:ext>
                  </a:extLst>
                </a:gridCol>
                <a:gridCol w="453397">
                  <a:extLst>
                    <a:ext uri="{9D8B030D-6E8A-4147-A177-3AD203B41FA5}">
                      <a16:colId xmlns:a16="http://schemas.microsoft.com/office/drawing/2014/main" val="4219231261"/>
                    </a:ext>
                  </a:extLst>
                </a:gridCol>
                <a:gridCol w="453397">
                  <a:extLst>
                    <a:ext uri="{9D8B030D-6E8A-4147-A177-3AD203B41FA5}">
                      <a16:colId xmlns:a16="http://schemas.microsoft.com/office/drawing/2014/main" val="4053438275"/>
                    </a:ext>
                  </a:extLst>
                </a:gridCol>
                <a:gridCol w="453397">
                  <a:extLst>
                    <a:ext uri="{9D8B030D-6E8A-4147-A177-3AD203B41FA5}">
                      <a16:colId xmlns:a16="http://schemas.microsoft.com/office/drawing/2014/main" val="3219854721"/>
                    </a:ext>
                  </a:extLst>
                </a:gridCol>
                <a:gridCol w="453397">
                  <a:extLst>
                    <a:ext uri="{9D8B030D-6E8A-4147-A177-3AD203B41FA5}">
                      <a16:colId xmlns:a16="http://schemas.microsoft.com/office/drawing/2014/main" val="3840595991"/>
                    </a:ext>
                  </a:extLst>
                </a:gridCol>
                <a:gridCol w="453397">
                  <a:extLst>
                    <a:ext uri="{9D8B030D-6E8A-4147-A177-3AD203B41FA5}">
                      <a16:colId xmlns:a16="http://schemas.microsoft.com/office/drawing/2014/main" val="213082849"/>
                    </a:ext>
                  </a:extLst>
                </a:gridCol>
                <a:gridCol w="453397">
                  <a:extLst>
                    <a:ext uri="{9D8B030D-6E8A-4147-A177-3AD203B41FA5}">
                      <a16:colId xmlns:a16="http://schemas.microsoft.com/office/drawing/2014/main" val="4033492686"/>
                    </a:ext>
                  </a:extLst>
                </a:gridCol>
                <a:gridCol w="453397">
                  <a:extLst>
                    <a:ext uri="{9D8B030D-6E8A-4147-A177-3AD203B41FA5}">
                      <a16:colId xmlns:a16="http://schemas.microsoft.com/office/drawing/2014/main" val="1261460867"/>
                    </a:ext>
                  </a:extLst>
                </a:gridCol>
                <a:gridCol w="453397">
                  <a:extLst>
                    <a:ext uri="{9D8B030D-6E8A-4147-A177-3AD203B41FA5}">
                      <a16:colId xmlns:a16="http://schemas.microsoft.com/office/drawing/2014/main" val="3988278725"/>
                    </a:ext>
                  </a:extLst>
                </a:gridCol>
                <a:gridCol w="453397">
                  <a:extLst>
                    <a:ext uri="{9D8B030D-6E8A-4147-A177-3AD203B41FA5}">
                      <a16:colId xmlns:a16="http://schemas.microsoft.com/office/drawing/2014/main" val="1586856161"/>
                    </a:ext>
                  </a:extLst>
                </a:gridCol>
                <a:gridCol w="453397">
                  <a:extLst>
                    <a:ext uri="{9D8B030D-6E8A-4147-A177-3AD203B41FA5}">
                      <a16:colId xmlns:a16="http://schemas.microsoft.com/office/drawing/2014/main" val="2150600766"/>
                    </a:ext>
                  </a:extLst>
                </a:gridCol>
                <a:gridCol w="453397">
                  <a:extLst>
                    <a:ext uri="{9D8B030D-6E8A-4147-A177-3AD203B41FA5}">
                      <a16:colId xmlns:a16="http://schemas.microsoft.com/office/drawing/2014/main" val="2467611899"/>
                    </a:ext>
                  </a:extLst>
                </a:gridCol>
                <a:gridCol w="453397">
                  <a:extLst>
                    <a:ext uri="{9D8B030D-6E8A-4147-A177-3AD203B41FA5}">
                      <a16:colId xmlns:a16="http://schemas.microsoft.com/office/drawing/2014/main" val="3961288169"/>
                    </a:ext>
                  </a:extLst>
                </a:gridCol>
                <a:gridCol w="453397">
                  <a:extLst>
                    <a:ext uri="{9D8B030D-6E8A-4147-A177-3AD203B41FA5}">
                      <a16:colId xmlns:a16="http://schemas.microsoft.com/office/drawing/2014/main" val="2473022556"/>
                    </a:ext>
                  </a:extLst>
                </a:gridCol>
              </a:tblGrid>
              <a:tr h="231400">
                <a:tc>
                  <a:txBody>
                    <a:bodyPr/>
                    <a:lstStyle/>
                    <a:p>
                      <a:r>
                        <a:rPr lang="it-IT" dirty="0"/>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it-IT" dirty="0"/>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it-IT" dirty="0"/>
                        <a:t>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it-IT" dirty="0"/>
                        <a:t>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it-IT" dirty="0"/>
                        <a:t>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it-IT" dirty="0"/>
                        <a:t>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it-IT" dirty="0"/>
                        <a:t>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it-IT" dirty="0"/>
                        <a:t>7</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it-IT" dirty="0"/>
                        <a:t>8</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it-IT" dirty="0"/>
                        <a:t>9</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it-IT" dirty="0"/>
                        <a:t>10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it-IT" dirty="0"/>
                        <a:t>11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it-IT" dirty="0"/>
                        <a:t>12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it-IT" dirty="0"/>
                        <a:t>13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it-IT" dirty="0"/>
                        <a:t>14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it-IT" dirty="0"/>
                        <a:t>15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it-IT" dirty="0"/>
                        <a:t>16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it-IT" dirty="0"/>
                        <a:t>17</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42278911"/>
                  </a:ext>
                </a:extLst>
              </a:tr>
            </a:tbl>
          </a:graphicData>
        </a:graphic>
      </p:graphicFrame>
      <p:sp>
        <p:nvSpPr>
          <p:cNvPr id="13" name="CasellaDiTesto 4">
            <a:extLst>
              <a:ext uri="{FF2B5EF4-FFF2-40B4-BE49-F238E27FC236}">
                <a16:creationId xmlns:a16="http://schemas.microsoft.com/office/drawing/2014/main" id="{AE318B6E-4DF3-484C-B16A-F869633CAB28}"/>
              </a:ext>
            </a:extLst>
          </p:cNvPr>
          <p:cNvSpPr txBox="1"/>
          <p:nvPr/>
        </p:nvSpPr>
        <p:spPr>
          <a:xfrm>
            <a:off x="3757501" y="5650720"/>
            <a:ext cx="834125"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it-IT"/>
            </a:defPPr>
            <a:lvl1pPr>
              <a:defRPr>
                <a:latin typeface="Courier New" panose="02070309020205020404" pitchFamily="49" charset="0"/>
                <a:cs typeface="Courier New" panose="02070309020205020404" pitchFamily="49" charset="0"/>
              </a:defRPr>
            </a:lvl1pPr>
          </a:lstStyle>
          <a:p>
            <a:r>
              <a:rPr lang="it-IT" dirty="0"/>
              <a:t> 'e'</a:t>
            </a:r>
          </a:p>
        </p:txBody>
      </p:sp>
    </p:spTree>
    <p:extLst>
      <p:ext uri="{BB962C8B-B14F-4D97-AF65-F5344CB8AC3E}">
        <p14:creationId xmlns:p14="http://schemas.microsoft.com/office/powerpoint/2010/main" val="1207878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6B442-4ED2-4C4B-BE64-F9883F2AB773}"/>
              </a:ext>
            </a:extLst>
          </p:cNvPr>
          <p:cNvSpPr>
            <a:spLocks noGrp="1"/>
          </p:cNvSpPr>
          <p:nvPr>
            <p:ph type="title"/>
          </p:nvPr>
        </p:nvSpPr>
        <p:spPr/>
        <p:txBody>
          <a:bodyPr/>
          <a:lstStyle/>
          <a:p>
            <a:r>
              <a:rPr lang="it-IT" dirty="0"/>
              <a:t>Sottostringhe</a:t>
            </a:r>
          </a:p>
        </p:txBody>
      </p:sp>
      <p:sp>
        <p:nvSpPr>
          <p:cNvPr id="3" name="Content Placeholder 2">
            <a:extLst>
              <a:ext uri="{FF2B5EF4-FFF2-40B4-BE49-F238E27FC236}">
                <a16:creationId xmlns:a16="http://schemas.microsoft.com/office/drawing/2014/main" id="{EB25439A-0E38-44D9-8553-0064D6C8AAF7}"/>
              </a:ext>
            </a:extLst>
          </p:cNvPr>
          <p:cNvSpPr>
            <a:spLocks noGrp="1"/>
          </p:cNvSpPr>
          <p:nvPr>
            <p:ph idx="1"/>
          </p:nvPr>
        </p:nvSpPr>
        <p:spPr>
          <a:xfrm>
            <a:off x="586781" y="1330036"/>
            <a:ext cx="11442224" cy="5162839"/>
          </a:xfrm>
        </p:spPr>
        <p:txBody>
          <a:bodyPr/>
          <a:lstStyle/>
          <a:p>
            <a:r>
              <a:rPr lang="it-IT" sz="2400" dirty="0"/>
              <a:t>Sono porzioni della stringa di partenza</a:t>
            </a:r>
          </a:p>
          <a:p>
            <a:pPr lvl="1"/>
            <a:r>
              <a:rPr lang="it-IT" sz="2200" dirty="0">
                <a:cs typeface="Courier New" panose="02070309020205020404" pitchFamily="49" charset="0"/>
              </a:rPr>
              <a:t>Ad esempio </a:t>
            </a:r>
            <a:r>
              <a:rPr lang="it-IT" sz="2200" dirty="0">
                <a:latin typeface="Courier New" panose="02070309020205020404" pitchFamily="49" charset="0"/>
                <a:cs typeface="Courier New" panose="02070309020205020404" pitchFamily="49" charset="0"/>
              </a:rPr>
              <a:t>"tale si a" </a:t>
            </a:r>
            <a:r>
              <a:rPr lang="it-IT" sz="2200" dirty="0">
                <a:cs typeface="Courier New" panose="02070309020205020404" pitchFamily="49" charset="0"/>
              </a:rPr>
              <a:t>è una sottostringa della stringa</a:t>
            </a:r>
            <a:r>
              <a:rPr lang="it-IT" sz="2200" dirty="0">
                <a:latin typeface="Courier New" panose="02070309020205020404" pitchFamily="49" charset="0"/>
                <a:cs typeface="Courier New" panose="02070309020205020404" pitchFamily="49" charset="0"/>
              </a:rPr>
              <a:t> "Natale si avvicina"</a:t>
            </a:r>
            <a:endParaRPr lang="it-IT" sz="2200" dirty="0"/>
          </a:p>
          <a:p>
            <a:r>
              <a:rPr lang="it-IT" sz="2400" dirty="0"/>
              <a:t>Si possono estrarre sottostringhe utilizzando l’operatore di </a:t>
            </a:r>
            <a:r>
              <a:rPr lang="it-IT" sz="2400" dirty="0" err="1"/>
              <a:t>subscript</a:t>
            </a:r>
            <a:r>
              <a:rPr lang="it-IT" sz="2400" dirty="0"/>
              <a:t> e i due punti (:)</a:t>
            </a:r>
          </a:p>
          <a:p>
            <a:pPr marL="457200" lvl="1" indent="0">
              <a:buNone/>
            </a:pPr>
            <a:r>
              <a:rPr lang="it-IT" sz="2000" dirty="0">
                <a:latin typeface="Courier New" panose="02070309020205020404" pitchFamily="49" charset="0"/>
                <a:cs typeface="Courier New" panose="02070309020205020404" pitchFamily="49" charset="0"/>
              </a:rPr>
              <a:t>&gt;&gt;&gt; frase="Natale si avvicina"</a:t>
            </a:r>
          </a:p>
          <a:p>
            <a:pPr marL="457200" lvl="1" indent="0">
              <a:buNone/>
            </a:pPr>
            <a:r>
              <a:rPr lang="it-IT" sz="2000" dirty="0">
                <a:latin typeface="Courier New" panose="02070309020205020404" pitchFamily="49" charset="0"/>
                <a:cs typeface="Courier New" panose="02070309020205020404" pitchFamily="49" charset="0"/>
              </a:rPr>
              <a:t>&gt;&gt;&gt; frase[2:11] </a:t>
            </a:r>
          </a:p>
          <a:p>
            <a:pPr marL="457200" lvl="1" indent="0">
              <a:buNone/>
            </a:pPr>
            <a:endParaRPr lang="it-IT" sz="2000" dirty="0">
              <a:latin typeface="Courier New" panose="02070309020205020404" pitchFamily="49" charset="0"/>
              <a:cs typeface="Courier New" panose="02070309020205020404" pitchFamily="49" charset="0"/>
            </a:endParaRPr>
          </a:p>
          <a:p>
            <a:pPr marL="457200" lvl="1" indent="0">
              <a:buNone/>
            </a:pPr>
            <a:r>
              <a:rPr lang="it-IT" sz="2000" dirty="0">
                <a:latin typeface="Courier New" panose="02070309020205020404" pitchFamily="49" charset="0"/>
                <a:cs typeface="Courier New" panose="02070309020205020404" pitchFamily="49" charset="0"/>
              </a:rPr>
              <a:t>&gt;&gt;&gt; frase[2:] </a:t>
            </a:r>
          </a:p>
          <a:p>
            <a:pPr marL="457200" lvl="1" indent="0">
              <a:buNone/>
            </a:pPr>
            <a:endParaRPr lang="it-IT" sz="2000" dirty="0"/>
          </a:p>
          <a:p>
            <a:pPr marL="457200" lvl="1" indent="0">
              <a:buNone/>
            </a:pPr>
            <a:r>
              <a:rPr lang="it-IT" sz="2000" dirty="0">
                <a:latin typeface="Courier New" panose="02070309020205020404" pitchFamily="49" charset="0"/>
                <a:cs typeface="Courier New" panose="02070309020205020404" pitchFamily="49" charset="0"/>
              </a:rPr>
              <a:t>&gt;&gt;&gt; frase[:11] </a:t>
            </a:r>
          </a:p>
          <a:p>
            <a:pPr marL="457200" lvl="1" indent="0">
              <a:buNone/>
            </a:pPr>
            <a:endParaRPr lang="it-IT" sz="2000" dirty="0"/>
          </a:p>
          <a:p>
            <a:pPr marL="457200" lvl="1" indent="0">
              <a:buNone/>
            </a:pPr>
            <a:r>
              <a:rPr lang="it-IT" sz="2000" dirty="0">
                <a:latin typeface="Courier New" panose="02070309020205020404" pitchFamily="49" charset="0"/>
                <a:cs typeface="Courier New" panose="02070309020205020404" pitchFamily="49" charset="0"/>
              </a:rPr>
              <a:t>&gt;&gt;&gt; frase[-4:] </a:t>
            </a:r>
          </a:p>
          <a:p>
            <a:pPr marL="457200" lvl="1" indent="0">
              <a:buNone/>
            </a:pPr>
            <a:endParaRPr lang="it-IT" sz="2200" dirty="0"/>
          </a:p>
          <a:p>
            <a:pPr marL="457200" lvl="1" indent="0">
              <a:buNone/>
            </a:pPr>
            <a:r>
              <a:rPr lang="it-IT" sz="2000" dirty="0">
                <a:latin typeface="Courier New" panose="02070309020205020404" pitchFamily="49" charset="0"/>
                <a:cs typeface="Courier New" panose="02070309020205020404" pitchFamily="49" charset="0"/>
              </a:rPr>
              <a:t>&gt;&gt;&gt; frase[:-4] </a:t>
            </a:r>
          </a:p>
          <a:p>
            <a:pPr marL="457200" lvl="1" indent="0">
              <a:buNone/>
            </a:pPr>
            <a:endParaRPr lang="it-IT" sz="2200" dirty="0"/>
          </a:p>
        </p:txBody>
      </p:sp>
      <p:sp>
        <p:nvSpPr>
          <p:cNvPr id="4" name="CasellaDiTesto 4">
            <a:extLst>
              <a:ext uri="{FF2B5EF4-FFF2-40B4-BE49-F238E27FC236}">
                <a16:creationId xmlns:a16="http://schemas.microsoft.com/office/drawing/2014/main" id="{CF0377A3-A71D-474B-9A61-D7A0328C3B6F}"/>
              </a:ext>
            </a:extLst>
          </p:cNvPr>
          <p:cNvSpPr txBox="1"/>
          <p:nvPr/>
        </p:nvSpPr>
        <p:spPr>
          <a:xfrm>
            <a:off x="1078682" y="3202845"/>
            <a:ext cx="3816048"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it-IT" dirty="0">
                <a:latin typeface="Courier New" panose="02070309020205020404" pitchFamily="49" charset="0"/>
                <a:cs typeface="Courier New" panose="02070309020205020404" pitchFamily="49" charset="0"/>
              </a:rPr>
              <a:t> 'tale si </a:t>
            </a:r>
            <a:r>
              <a:rPr lang="it-IT" dirty="0" err="1">
                <a:latin typeface="Courier New" panose="02070309020205020404" pitchFamily="49" charset="0"/>
                <a:cs typeface="Courier New" panose="02070309020205020404" pitchFamily="49" charset="0"/>
              </a:rPr>
              <a:t>a'</a:t>
            </a:r>
            <a:endParaRPr lang="it-IT" dirty="0">
              <a:latin typeface="Courier New" panose="02070309020205020404" pitchFamily="49" charset="0"/>
              <a:cs typeface="Courier New" panose="02070309020205020404" pitchFamily="49" charset="0"/>
            </a:endParaRPr>
          </a:p>
        </p:txBody>
      </p:sp>
      <p:sp>
        <p:nvSpPr>
          <p:cNvPr id="5" name="CasellaDiTesto 4">
            <a:extLst>
              <a:ext uri="{FF2B5EF4-FFF2-40B4-BE49-F238E27FC236}">
                <a16:creationId xmlns:a16="http://schemas.microsoft.com/office/drawing/2014/main" id="{12ECF2B9-86B5-44F9-AEDB-E41C64A4C6FD}"/>
              </a:ext>
            </a:extLst>
          </p:cNvPr>
          <p:cNvSpPr txBox="1"/>
          <p:nvPr/>
        </p:nvSpPr>
        <p:spPr>
          <a:xfrm>
            <a:off x="1078682" y="3907795"/>
            <a:ext cx="3816048"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it-IT"/>
            </a:defPPr>
            <a:lvl1pPr>
              <a:defRPr>
                <a:latin typeface="Courier New" panose="02070309020205020404" pitchFamily="49" charset="0"/>
                <a:cs typeface="Courier New" panose="02070309020205020404" pitchFamily="49" charset="0"/>
              </a:defRPr>
            </a:lvl1pPr>
          </a:lstStyle>
          <a:p>
            <a:r>
              <a:rPr lang="it-IT" dirty="0"/>
              <a:t> 'tale si avvicina'</a:t>
            </a:r>
          </a:p>
        </p:txBody>
      </p:sp>
      <p:sp>
        <p:nvSpPr>
          <p:cNvPr id="6" name="CasellaDiTesto 4">
            <a:extLst>
              <a:ext uri="{FF2B5EF4-FFF2-40B4-BE49-F238E27FC236}">
                <a16:creationId xmlns:a16="http://schemas.microsoft.com/office/drawing/2014/main" id="{23207602-B46E-4F27-B1ED-B50B4F5BA92E}"/>
              </a:ext>
            </a:extLst>
          </p:cNvPr>
          <p:cNvSpPr txBox="1"/>
          <p:nvPr/>
        </p:nvSpPr>
        <p:spPr>
          <a:xfrm>
            <a:off x="1078682" y="4581137"/>
            <a:ext cx="3816048"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it-IT"/>
            </a:defPPr>
            <a:lvl1pPr>
              <a:defRPr>
                <a:latin typeface="Courier New" panose="02070309020205020404" pitchFamily="49" charset="0"/>
                <a:cs typeface="Courier New" panose="02070309020205020404" pitchFamily="49" charset="0"/>
              </a:defRPr>
            </a:lvl1pPr>
          </a:lstStyle>
          <a:p>
            <a:r>
              <a:rPr lang="it-IT" dirty="0"/>
              <a:t> 'Natale si </a:t>
            </a:r>
            <a:r>
              <a:rPr lang="it-IT" dirty="0" err="1"/>
              <a:t>a'</a:t>
            </a:r>
            <a:endParaRPr lang="it-IT" dirty="0"/>
          </a:p>
        </p:txBody>
      </p:sp>
      <p:sp>
        <p:nvSpPr>
          <p:cNvPr id="7" name="CasellaDiTesto 4">
            <a:extLst>
              <a:ext uri="{FF2B5EF4-FFF2-40B4-BE49-F238E27FC236}">
                <a16:creationId xmlns:a16="http://schemas.microsoft.com/office/drawing/2014/main" id="{42A17086-0A01-42E8-B762-4D696A98D6B8}"/>
              </a:ext>
            </a:extLst>
          </p:cNvPr>
          <p:cNvSpPr txBox="1"/>
          <p:nvPr/>
        </p:nvSpPr>
        <p:spPr>
          <a:xfrm>
            <a:off x="1078682" y="5261637"/>
            <a:ext cx="3816048"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it-IT"/>
            </a:defPPr>
            <a:lvl1pPr>
              <a:defRPr>
                <a:latin typeface="Courier New" panose="02070309020205020404" pitchFamily="49" charset="0"/>
                <a:cs typeface="Courier New" panose="02070309020205020404" pitchFamily="49" charset="0"/>
              </a:defRPr>
            </a:lvl1pPr>
          </a:lstStyle>
          <a:p>
            <a:r>
              <a:rPr lang="it-IT" dirty="0"/>
              <a:t> '</a:t>
            </a:r>
            <a:r>
              <a:rPr lang="it-IT" dirty="0" err="1"/>
              <a:t>cina</a:t>
            </a:r>
            <a:r>
              <a:rPr lang="it-IT" dirty="0"/>
              <a:t>'</a:t>
            </a:r>
          </a:p>
        </p:txBody>
      </p:sp>
      <p:sp>
        <p:nvSpPr>
          <p:cNvPr id="8" name="CasellaDiTesto 4">
            <a:extLst>
              <a:ext uri="{FF2B5EF4-FFF2-40B4-BE49-F238E27FC236}">
                <a16:creationId xmlns:a16="http://schemas.microsoft.com/office/drawing/2014/main" id="{6790D9A3-78C1-40CD-BDCB-70D3FA09C6D1}"/>
              </a:ext>
            </a:extLst>
          </p:cNvPr>
          <p:cNvSpPr txBox="1"/>
          <p:nvPr/>
        </p:nvSpPr>
        <p:spPr>
          <a:xfrm>
            <a:off x="1078682" y="5937983"/>
            <a:ext cx="3816048"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it-IT"/>
            </a:defPPr>
            <a:lvl1pPr>
              <a:defRPr>
                <a:latin typeface="Courier New" panose="02070309020205020404" pitchFamily="49" charset="0"/>
                <a:cs typeface="Courier New" panose="02070309020205020404" pitchFamily="49" charset="0"/>
              </a:defRPr>
            </a:lvl1pPr>
          </a:lstStyle>
          <a:p>
            <a:r>
              <a:rPr lang="it-IT" dirty="0"/>
              <a:t> 'Natale si </a:t>
            </a:r>
            <a:r>
              <a:rPr lang="it-IT" dirty="0" err="1"/>
              <a:t>avvi</a:t>
            </a:r>
            <a:r>
              <a:rPr lang="it-IT" dirty="0"/>
              <a:t>'</a:t>
            </a:r>
          </a:p>
        </p:txBody>
      </p:sp>
    </p:spTree>
    <p:extLst>
      <p:ext uri="{BB962C8B-B14F-4D97-AF65-F5344CB8AC3E}">
        <p14:creationId xmlns:p14="http://schemas.microsoft.com/office/powerpoint/2010/main" val="2714486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5C6DF-49ED-4A8D-B73C-62F1D2AA3FF7}"/>
              </a:ext>
            </a:extLst>
          </p:cNvPr>
          <p:cNvSpPr>
            <a:spLocks noGrp="1"/>
          </p:cNvSpPr>
          <p:nvPr>
            <p:ph type="title"/>
          </p:nvPr>
        </p:nvSpPr>
        <p:spPr/>
        <p:txBody>
          <a:bodyPr/>
          <a:lstStyle/>
          <a:p>
            <a:r>
              <a:rPr lang="it-IT" dirty="0"/>
              <a:t>Cercare una sottostringa </a:t>
            </a:r>
          </a:p>
        </p:txBody>
      </p:sp>
      <p:sp>
        <p:nvSpPr>
          <p:cNvPr id="3" name="Content Placeholder 2">
            <a:extLst>
              <a:ext uri="{FF2B5EF4-FFF2-40B4-BE49-F238E27FC236}">
                <a16:creationId xmlns:a16="http://schemas.microsoft.com/office/drawing/2014/main" id="{07D88826-6A0C-4DAE-899D-789311CCF750}"/>
              </a:ext>
            </a:extLst>
          </p:cNvPr>
          <p:cNvSpPr>
            <a:spLocks noGrp="1"/>
          </p:cNvSpPr>
          <p:nvPr>
            <p:ph idx="1"/>
          </p:nvPr>
        </p:nvSpPr>
        <p:spPr/>
        <p:txBody>
          <a:bodyPr/>
          <a:lstStyle/>
          <a:p>
            <a:r>
              <a:rPr lang="it-IT" dirty="0"/>
              <a:t>Per verificare se una sottostringa è presente in una stringa data si può usare l’operatore </a:t>
            </a:r>
            <a:r>
              <a:rPr lang="it-IT" dirty="0">
                <a:latin typeface="Courier New" panose="02070309020205020404" pitchFamily="49" charset="0"/>
                <a:cs typeface="Courier New" panose="02070309020205020404" pitchFamily="49" charset="0"/>
              </a:rPr>
              <a:t>in</a:t>
            </a:r>
            <a:r>
              <a:rPr lang="it-IT" dirty="0"/>
              <a:t> (lo stesso che si usa nel </a:t>
            </a:r>
            <a:r>
              <a:rPr lang="it-IT" dirty="0">
                <a:latin typeface="Courier New" panose="02070309020205020404" pitchFamily="49" charset="0"/>
                <a:cs typeface="Courier New" panose="02070309020205020404" pitchFamily="49" charset="0"/>
              </a:rPr>
              <a:t>for)</a:t>
            </a:r>
          </a:p>
          <a:p>
            <a:pPr lvl="1"/>
            <a:endParaRPr lang="it-IT" dirty="0">
              <a:latin typeface="Courier New" panose="02070309020205020404" pitchFamily="49" charset="0"/>
              <a:cs typeface="Courier New" panose="02070309020205020404" pitchFamily="49" charset="0"/>
            </a:endParaRPr>
          </a:p>
        </p:txBody>
      </p:sp>
      <p:sp>
        <p:nvSpPr>
          <p:cNvPr id="5" name="Segnaposto contenuto 3">
            <a:extLst>
              <a:ext uri="{FF2B5EF4-FFF2-40B4-BE49-F238E27FC236}">
                <a16:creationId xmlns:a16="http://schemas.microsoft.com/office/drawing/2014/main" id="{EB7320AA-3F71-42B6-A452-39FC5A3A4427}"/>
              </a:ext>
            </a:extLst>
          </p:cNvPr>
          <p:cNvSpPr txBox="1">
            <a:spLocks/>
          </p:cNvSpPr>
          <p:nvPr/>
        </p:nvSpPr>
        <p:spPr>
          <a:xfrm>
            <a:off x="1151150" y="2832932"/>
            <a:ext cx="8687207" cy="1323439"/>
          </a:xfrm>
          <a:prstGeom prst="rect">
            <a:avLst/>
          </a:prstGeom>
        </p:spPr>
        <p:style>
          <a:lnRef idx="1">
            <a:schemeClr val="accent4"/>
          </a:lnRef>
          <a:fillRef idx="2">
            <a:schemeClr val="accent4"/>
          </a:fillRef>
          <a:effectRef idx="1">
            <a:schemeClr val="accent4"/>
          </a:effectRef>
          <a:fontRef idx="minor">
            <a:schemeClr val="dk1"/>
          </a:fontRef>
        </p:style>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nSpc>
                <a:spcPct val="100000"/>
              </a:lnSpc>
              <a:spcBef>
                <a:spcPts val="0"/>
              </a:spcBef>
              <a:buFont typeface="Arial" panose="020B0604020202020204" pitchFamily="34" charset="0"/>
              <a:buNone/>
            </a:pPr>
            <a:r>
              <a:rPr lang="it-IT" sz="2000" dirty="0">
                <a:latin typeface="Courier New" panose="02070309020205020404" pitchFamily="49" charset="0"/>
                <a:cs typeface="Courier New" panose="02070309020205020404" pitchFamily="49" charset="0"/>
              </a:rPr>
              <a:t>frase="Natale si avvicina"</a:t>
            </a:r>
          </a:p>
          <a:p>
            <a:pPr marL="0" indent="0">
              <a:lnSpc>
                <a:spcPct val="100000"/>
              </a:lnSpc>
              <a:spcBef>
                <a:spcPts val="0"/>
              </a:spcBef>
              <a:buFont typeface="Arial" panose="020B0604020202020204" pitchFamily="34" charset="0"/>
              <a:buNone/>
            </a:pPr>
            <a:r>
              <a:rPr lang="it-IT" sz="2000" dirty="0" err="1">
                <a:latin typeface="Courier New" panose="02070309020205020404" pitchFamily="49" charset="0"/>
                <a:cs typeface="Courier New" panose="02070309020205020404" pitchFamily="49" charset="0"/>
              </a:rPr>
              <a:t>daCercare</a:t>
            </a:r>
            <a:r>
              <a:rPr lang="it-IT" sz="2000" dirty="0">
                <a:latin typeface="Courier New" panose="02070309020205020404" pitchFamily="49" charset="0"/>
                <a:cs typeface="Courier New" panose="02070309020205020404" pitchFamily="49" charset="0"/>
              </a:rPr>
              <a:t>="tale"</a:t>
            </a:r>
          </a:p>
          <a:p>
            <a:pPr marL="0" indent="0">
              <a:lnSpc>
                <a:spcPct val="100000"/>
              </a:lnSpc>
              <a:spcBef>
                <a:spcPts val="0"/>
              </a:spcBef>
              <a:buFont typeface="Arial" panose="020B0604020202020204" pitchFamily="34" charset="0"/>
              <a:buNone/>
            </a:pPr>
            <a:r>
              <a:rPr lang="it-IT" sz="2000" dirty="0" err="1">
                <a:latin typeface="Courier New" panose="02070309020205020404" pitchFamily="49" charset="0"/>
                <a:cs typeface="Courier New" panose="02070309020205020404" pitchFamily="49" charset="0"/>
              </a:rPr>
              <a:t>if</a:t>
            </a:r>
            <a:r>
              <a:rPr lang="it-IT" sz="2000" dirty="0">
                <a:latin typeface="Courier New" panose="02070309020205020404" pitchFamily="49" charset="0"/>
                <a:cs typeface="Courier New" panose="02070309020205020404" pitchFamily="49" charset="0"/>
              </a:rPr>
              <a:t> </a:t>
            </a:r>
            <a:r>
              <a:rPr lang="it-IT" sz="2000" dirty="0" err="1">
                <a:latin typeface="Courier New" panose="02070309020205020404" pitchFamily="49" charset="0"/>
                <a:cs typeface="Courier New" panose="02070309020205020404" pitchFamily="49" charset="0"/>
              </a:rPr>
              <a:t>daCercare</a:t>
            </a:r>
            <a:r>
              <a:rPr lang="it-IT" sz="2000" dirty="0">
                <a:latin typeface="Courier New" panose="02070309020205020404" pitchFamily="49" charset="0"/>
                <a:cs typeface="Courier New" panose="02070309020205020404" pitchFamily="49" charset="0"/>
              </a:rPr>
              <a:t> in frase:</a:t>
            </a:r>
          </a:p>
          <a:p>
            <a:pPr marL="0" indent="0">
              <a:lnSpc>
                <a:spcPct val="100000"/>
              </a:lnSpc>
              <a:spcBef>
                <a:spcPts val="0"/>
              </a:spcBef>
              <a:buFont typeface="Arial" panose="020B0604020202020204" pitchFamily="34" charset="0"/>
              <a:buNone/>
            </a:pPr>
            <a:r>
              <a:rPr lang="it-IT" sz="2000" dirty="0">
                <a:latin typeface="Courier New" panose="02070309020205020404" pitchFamily="49" charset="0"/>
                <a:cs typeface="Courier New" panose="02070309020205020404" pitchFamily="49" charset="0"/>
              </a:rPr>
              <a:t>    </a:t>
            </a:r>
            <a:r>
              <a:rPr lang="it-IT" sz="2000" dirty="0" err="1">
                <a:latin typeface="Courier New" panose="02070309020205020404" pitchFamily="49" charset="0"/>
                <a:cs typeface="Courier New" panose="02070309020205020404" pitchFamily="49" charset="0"/>
              </a:rPr>
              <a:t>print</a:t>
            </a:r>
            <a:r>
              <a:rPr lang="it-IT" sz="2000" dirty="0">
                <a:latin typeface="Courier New" panose="02070309020205020404" pitchFamily="49" charset="0"/>
                <a:cs typeface="Courier New" panose="02070309020205020404" pitchFamily="49" charset="0"/>
              </a:rPr>
              <a:t>(</a:t>
            </a:r>
            <a:r>
              <a:rPr lang="it-IT" sz="2000" dirty="0" err="1">
                <a:latin typeface="Courier New" panose="02070309020205020404" pitchFamily="49" charset="0"/>
                <a:cs typeface="Courier New" panose="02070309020205020404" pitchFamily="49" charset="0"/>
              </a:rPr>
              <a:t>daCercare</a:t>
            </a:r>
            <a:r>
              <a:rPr lang="it-IT" sz="2000" dirty="0">
                <a:latin typeface="Courier New" panose="02070309020205020404" pitchFamily="49" charset="0"/>
                <a:cs typeface="Courier New" panose="02070309020205020404" pitchFamily="49" charset="0"/>
              </a:rPr>
              <a:t>,"è presente </a:t>
            </a:r>
            <a:r>
              <a:rPr lang="it-IT" sz="2000" dirty="0" err="1">
                <a:latin typeface="Courier New" panose="02070309020205020404" pitchFamily="49" charset="0"/>
                <a:cs typeface="Courier New" panose="02070309020205020404" pitchFamily="49" charset="0"/>
              </a:rPr>
              <a:t>in",frase</a:t>
            </a:r>
            <a:r>
              <a:rPr lang="it-IT" sz="2000" dirty="0">
                <a:latin typeface="Courier New" panose="02070309020205020404" pitchFamily="49" charset="0"/>
                <a:cs typeface="Courier New" panose="02070309020205020404" pitchFamily="49" charset="0"/>
              </a:rPr>
              <a:t>) </a:t>
            </a:r>
          </a:p>
        </p:txBody>
      </p:sp>
      <p:sp>
        <p:nvSpPr>
          <p:cNvPr id="6" name="CasellaDiTesto 4">
            <a:extLst>
              <a:ext uri="{FF2B5EF4-FFF2-40B4-BE49-F238E27FC236}">
                <a16:creationId xmlns:a16="http://schemas.microsoft.com/office/drawing/2014/main" id="{2812D554-8265-4602-8DC0-6094B7E96B9D}"/>
              </a:ext>
            </a:extLst>
          </p:cNvPr>
          <p:cNvSpPr txBox="1"/>
          <p:nvPr/>
        </p:nvSpPr>
        <p:spPr>
          <a:xfrm>
            <a:off x="1151150" y="4566502"/>
            <a:ext cx="4611674" cy="400110"/>
          </a:xfrm>
          <a:prstGeom prst="rect">
            <a:avLst/>
          </a:prstGeom>
          <a:solidFill>
            <a:schemeClr val="accent1">
              <a:lumMod val="40000"/>
              <a:lumOff val="60000"/>
            </a:schemeClr>
          </a:solidFill>
        </p:spPr>
        <p:txBody>
          <a:bodyPr wrap="square">
            <a:spAutoFit/>
          </a:bodyPr>
          <a:lstStyle/>
          <a:p>
            <a:r>
              <a:rPr lang="it-IT" sz="2000" dirty="0"/>
              <a:t>tale è presente in Natale si avvicina</a:t>
            </a:r>
          </a:p>
        </p:txBody>
      </p:sp>
    </p:spTree>
    <p:extLst>
      <p:ext uri="{BB962C8B-B14F-4D97-AF65-F5344CB8AC3E}">
        <p14:creationId xmlns:p14="http://schemas.microsoft.com/office/powerpoint/2010/main" val="1544214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2E994E6D-F645-4D01-A8A3-88DA0502F712}"/>
              </a:ext>
            </a:extLst>
          </p:cNvPr>
          <p:cNvSpPr>
            <a:spLocks noGrp="1"/>
          </p:cNvSpPr>
          <p:nvPr>
            <p:ph type="title"/>
          </p:nvPr>
        </p:nvSpPr>
        <p:spPr/>
        <p:txBody>
          <a:bodyPr/>
          <a:lstStyle/>
          <a:p>
            <a:r>
              <a:rPr lang="it-IT" dirty="0"/>
              <a:t>Il mio primo programma</a:t>
            </a:r>
          </a:p>
        </p:txBody>
      </p:sp>
      <p:sp>
        <p:nvSpPr>
          <p:cNvPr id="5" name="Segnaposto contenuto 4">
            <a:extLst>
              <a:ext uri="{FF2B5EF4-FFF2-40B4-BE49-F238E27FC236}">
                <a16:creationId xmlns:a16="http://schemas.microsoft.com/office/drawing/2014/main" id="{E017AA8A-553D-4EAB-8CB1-4F4AE1F0AAD5}"/>
              </a:ext>
            </a:extLst>
          </p:cNvPr>
          <p:cNvSpPr>
            <a:spLocks noGrp="1"/>
          </p:cNvSpPr>
          <p:nvPr>
            <p:ph idx="1"/>
          </p:nvPr>
        </p:nvSpPr>
        <p:spPr>
          <a:xfrm>
            <a:off x="838200" y="1490870"/>
            <a:ext cx="10515600" cy="4686093"/>
          </a:xfrm>
        </p:spPr>
        <p:txBody>
          <a:bodyPr/>
          <a:lstStyle/>
          <a:p>
            <a:pPr marL="0" indent="0">
              <a:buNone/>
            </a:pPr>
            <a:endParaRPr lang="it-IT" dirty="0">
              <a:latin typeface="Courier New" panose="02070309020205020404" pitchFamily="49" charset="0"/>
              <a:cs typeface="Courier New" panose="02070309020205020404" pitchFamily="49" charset="0"/>
            </a:endParaRPr>
          </a:p>
          <a:p>
            <a:pPr marL="0" indent="0">
              <a:buNone/>
            </a:pPr>
            <a:r>
              <a:rPr lang="it-IT" sz="2800" dirty="0">
                <a:latin typeface="Courier New" panose="02070309020205020404" pitchFamily="49" charset="0"/>
                <a:cs typeface="Courier New" panose="02070309020205020404" pitchFamily="49" charset="0"/>
              </a:rPr>
              <a:t># il mio primo programma</a:t>
            </a:r>
          </a:p>
          <a:p>
            <a:pPr marL="0" indent="0">
              <a:buNone/>
            </a:pPr>
            <a:r>
              <a:rPr lang="it-IT" sz="2800" dirty="0" err="1">
                <a:latin typeface="Courier New" panose="02070309020205020404" pitchFamily="49" charset="0"/>
                <a:cs typeface="Courier New" panose="02070309020205020404" pitchFamily="49" charset="0"/>
              </a:rPr>
              <a:t>print</a:t>
            </a:r>
            <a:r>
              <a:rPr lang="it-IT" sz="2800" dirty="0">
                <a:latin typeface="Courier New" panose="02070309020205020404" pitchFamily="49" charset="0"/>
                <a:cs typeface="Courier New" panose="02070309020205020404" pitchFamily="49" charset="0"/>
              </a:rPr>
              <a:t>(‘HELLO WORLD!’)</a:t>
            </a:r>
          </a:p>
          <a:p>
            <a:pPr marL="0" indent="0">
              <a:buNone/>
            </a:pPr>
            <a:endParaRPr lang="it-IT" dirty="0">
              <a:cs typeface="Courier New" panose="02070309020205020404" pitchFamily="49" charset="0"/>
            </a:endParaRPr>
          </a:p>
          <a:p>
            <a:pPr marL="0" indent="0">
              <a:buNone/>
            </a:pPr>
            <a:r>
              <a:rPr lang="it-IT" dirty="0">
                <a:cs typeface="Courier New" panose="02070309020205020404" pitchFamily="49" charset="0"/>
              </a:rPr>
              <a:t>Sintassi</a:t>
            </a:r>
          </a:p>
          <a:p>
            <a:pPr marL="0" indent="0">
              <a:buNone/>
            </a:pPr>
            <a:r>
              <a:rPr lang="it-IT" sz="2800" dirty="0" err="1">
                <a:latin typeface="Courier New" panose="02070309020205020404" pitchFamily="49" charset="0"/>
                <a:cs typeface="Courier New" panose="02070309020205020404" pitchFamily="49" charset="0"/>
              </a:rPr>
              <a:t>print</a:t>
            </a:r>
            <a:r>
              <a:rPr lang="it-IT" sz="2800" dirty="0">
                <a:latin typeface="Courier New" panose="02070309020205020404" pitchFamily="49" charset="0"/>
                <a:cs typeface="Courier New" panose="02070309020205020404" pitchFamily="49" charset="0"/>
              </a:rPr>
              <a:t>(valore</a:t>
            </a:r>
            <a:r>
              <a:rPr lang="it-IT" baseline="-25000" dirty="0">
                <a:latin typeface="Courier New" panose="02070309020205020404" pitchFamily="49" charset="0"/>
                <a:cs typeface="Courier New" panose="02070309020205020404" pitchFamily="49" charset="0"/>
              </a:rPr>
              <a:t>1</a:t>
            </a:r>
            <a:r>
              <a:rPr lang="it-IT" sz="2800" dirty="0">
                <a:latin typeface="Courier New" panose="02070309020205020404" pitchFamily="49" charset="0"/>
                <a:cs typeface="Courier New" panose="02070309020205020404" pitchFamily="49" charset="0"/>
              </a:rPr>
              <a:t>,…,</a:t>
            </a:r>
            <a:r>
              <a:rPr lang="it-IT" sz="2800" dirty="0" err="1">
                <a:latin typeface="Courier New" panose="02070309020205020404" pitchFamily="49" charset="0"/>
                <a:cs typeface="Courier New" panose="02070309020205020404" pitchFamily="49" charset="0"/>
              </a:rPr>
              <a:t>valore</a:t>
            </a:r>
            <a:r>
              <a:rPr lang="it-IT" sz="2800" baseline="-25000" dirty="0" err="1">
                <a:latin typeface="Courier New" panose="02070309020205020404" pitchFamily="49" charset="0"/>
                <a:cs typeface="Courier New" panose="02070309020205020404" pitchFamily="49" charset="0"/>
              </a:rPr>
              <a:t>n</a:t>
            </a:r>
            <a:r>
              <a:rPr lang="it-IT" sz="2800" dirty="0">
                <a:latin typeface="Courier New" panose="02070309020205020404" pitchFamily="49" charset="0"/>
                <a:cs typeface="Courier New" panose="02070309020205020404" pitchFamily="49" charset="0"/>
              </a:rPr>
              <a:t>)</a:t>
            </a:r>
          </a:p>
          <a:p>
            <a:r>
              <a:rPr lang="it-IT" sz="2800" dirty="0" err="1">
                <a:latin typeface="Courier New" panose="02070309020205020404" pitchFamily="49" charset="0"/>
                <a:cs typeface="Courier New" panose="02070309020205020404" pitchFamily="49" charset="0"/>
              </a:rPr>
              <a:t>print</a:t>
            </a:r>
            <a:r>
              <a:rPr lang="it-IT" sz="2800" dirty="0">
                <a:latin typeface="Courier New" panose="02070309020205020404" pitchFamily="49" charset="0"/>
                <a:cs typeface="Courier New" panose="02070309020205020404" pitchFamily="49" charset="0"/>
              </a:rPr>
              <a:t> </a:t>
            </a:r>
            <a:r>
              <a:rPr lang="it-IT" sz="2800" dirty="0">
                <a:cs typeface="Courier New" panose="02070309020205020404" pitchFamily="49" charset="0"/>
              </a:rPr>
              <a:t>è una </a:t>
            </a:r>
            <a:r>
              <a:rPr lang="it-IT" dirty="0">
                <a:cs typeface="Courier New" panose="02070309020205020404" pitchFamily="49" charset="0"/>
              </a:rPr>
              <a:t>Funzione </a:t>
            </a:r>
          </a:p>
          <a:p>
            <a:r>
              <a:rPr lang="it-IT" sz="2800" dirty="0">
                <a:latin typeface="Courier New" panose="02070309020205020404" pitchFamily="49" charset="0"/>
                <a:cs typeface="Courier New" panose="02070309020205020404" pitchFamily="49" charset="0"/>
              </a:rPr>
              <a:t>valore</a:t>
            </a:r>
            <a:r>
              <a:rPr lang="it-IT" baseline="-25000" dirty="0">
                <a:latin typeface="Courier New" panose="02070309020205020404" pitchFamily="49" charset="0"/>
                <a:cs typeface="Courier New" panose="02070309020205020404" pitchFamily="49" charset="0"/>
              </a:rPr>
              <a:t>1</a:t>
            </a:r>
            <a:r>
              <a:rPr lang="it-IT" sz="2800" dirty="0">
                <a:latin typeface="Courier New" panose="02070309020205020404" pitchFamily="49" charset="0"/>
                <a:cs typeface="Courier New" panose="02070309020205020404" pitchFamily="49" charset="0"/>
              </a:rPr>
              <a:t>,…,</a:t>
            </a:r>
            <a:r>
              <a:rPr lang="it-IT" sz="2800" dirty="0" err="1">
                <a:latin typeface="Courier New" panose="02070309020205020404" pitchFamily="49" charset="0"/>
                <a:cs typeface="Courier New" panose="02070309020205020404" pitchFamily="49" charset="0"/>
              </a:rPr>
              <a:t>valore</a:t>
            </a:r>
            <a:r>
              <a:rPr lang="it-IT" sz="2800" baseline="-25000" dirty="0" err="1">
                <a:latin typeface="Courier New" panose="02070309020205020404" pitchFamily="49" charset="0"/>
                <a:cs typeface="Courier New" panose="02070309020205020404" pitchFamily="49" charset="0"/>
              </a:rPr>
              <a:t>n</a:t>
            </a:r>
            <a:r>
              <a:rPr lang="it-IT" sz="2800" dirty="0">
                <a:latin typeface="Courier New" panose="02070309020205020404" pitchFamily="49" charset="0"/>
                <a:cs typeface="Courier New" panose="02070309020205020404" pitchFamily="49" charset="0"/>
              </a:rPr>
              <a:t> </a:t>
            </a:r>
            <a:r>
              <a:rPr lang="it-IT" sz="2800" dirty="0">
                <a:cs typeface="Courier New" panose="02070309020205020404" pitchFamily="49" charset="0"/>
              </a:rPr>
              <a:t>sono gli argomenti</a:t>
            </a:r>
            <a:r>
              <a:rPr lang="it-IT" dirty="0">
                <a:cs typeface="Courier New" panose="02070309020205020404" pitchFamily="49" charset="0"/>
              </a:rPr>
              <a:t> </a:t>
            </a:r>
          </a:p>
          <a:p>
            <a:r>
              <a:rPr lang="it-IT" dirty="0">
                <a:cs typeface="Courier New" panose="02070309020205020404" pitchFamily="49" charset="0"/>
              </a:rPr>
              <a:t>Esempio </a:t>
            </a:r>
            <a:r>
              <a:rPr lang="it-IT" dirty="0" err="1">
                <a:latin typeface="Courier New" panose="02070309020205020404" pitchFamily="49" charset="0"/>
                <a:cs typeface="Courier New" panose="02070309020205020404" pitchFamily="49" charset="0"/>
              </a:rPr>
              <a:t>print</a:t>
            </a:r>
            <a:r>
              <a:rPr lang="it-IT" dirty="0">
                <a:latin typeface="Courier New" panose="02070309020205020404" pitchFamily="49" charset="0"/>
                <a:cs typeface="Courier New" panose="02070309020205020404" pitchFamily="49" charset="0"/>
              </a:rPr>
              <a:t>('La somma di 3 e 2 è', 3+2)</a:t>
            </a:r>
          </a:p>
          <a:p>
            <a:endParaRPr lang="it-IT" dirty="0">
              <a:cs typeface="Courier New" panose="02070309020205020404" pitchFamily="49" charset="0"/>
            </a:endParaRPr>
          </a:p>
          <a:p>
            <a:pPr marL="0" indent="0">
              <a:buNone/>
            </a:pPr>
            <a:endParaRPr lang="it-IT" dirty="0">
              <a:cs typeface="Courier New" panose="02070309020205020404" pitchFamily="49" charset="0"/>
            </a:endParaRPr>
          </a:p>
        </p:txBody>
      </p:sp>
      <p:sp>
        <p:nvSpPr>
          <p:cNvPr id="6" name="Fumetto: ovale 5">
            <a:extLst>
              <a:ext uri="{FF2B5EF4-FFF2-40B4-BE49-F238E27FC236}">
                <a16:creationId xmlns:a16="http://schemas.microsoft.com/office/drawing/2014/main" id="{E5F2AA8E-E18D-493B-945F-DF3758B45486}"/>
              </a:ext>
            </a:extLst>
          </p:cNvPr>
          <p:cNvSpPr/>
          <p:nvPr/>
        </p:nvSpPr>
        <p:spPr>
          <a:xfrm>
            <a:off x="6497273" y="1174459"/>
            <a:ext cx="2269222" cy="830510"/>
          </a:xfrm>
          <a:prstGeom prst="wedgeEllipseCallout">
            <a:avLst>
              <a:gd name="adj1" fmla="val -60944"/>
              <a:gd name="adj2" fmla="val 7462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a:t>Commento</a:t>
            </a:r>
            <a:endParaRPr lang="it-IT" dirty="0"/>
          </a:p>
        </p:txBody>
      </p:sp>
      <p:sp>
        <p:nvSpPr>
          <p:cNvPr id="8" name="Fumetto: ovale 7">
            <a:extLst>
              <a:ext uri="{FF2B5EF4-FFF2-40B4-BE49-F238E27FC236}">
                <a16:creationId xmlns:a16="http://schemas.microsoft.com/office/drawing/2014/main" id="{F49B2038-57D1-4C0C-AEC7-A59CAD36911E}"/>
              </a:ext>
            </a:extLst>
          </p:cNvPr>
          <p:cNvSpPr/>
          <p:nvPr/>
        </p:nvSpPr>
        <p:spPr>
          <a:xfrm>
            <a:off x="7350153" y="2646727"/>
            <a:ext cx="3454867" cy="708869"/>
          </a:xfrm>
          <a:prstGeom prst="wedgeEllipseCallout">
            <a:avLst>
              <a:gd name="adj1" fmla="val -104382"/>
              <a:gd name="adj2" fmla="val -359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Stampa la riga di testo Hello World!</a:t>
            </a:r>
          </a:p>
        </p:txBody>
      </p:sp>
      <p:sp>
        <p:nvSpPr>
          <p:cNvPr id="9" name="Fumetto: ovale 8">
            <a:extLst>
              <a:ext uri="{FF2B5EF4-FFF2-40B4-BE49-F238E27FC236}">
                <a16:creationId xmlns:a16="http://schemas.microsoft.com/office/drawing/2014/main" id="{6C6F3F9A-FC0F-472C-B19E-FA2541039B51}"/>
              </a:ext>
            </a:extLst>
          </p:cNvPr>
          <p:cNvSpPr/>
          <p:nvPr/>
        </p:nvSpPr>
        <p:spPr>
          <a:xfrm>
            <a:off x="2990675" y="3082954"/>
            <a:ext cx="2055303" cy="557868"/>
          </a:xfrm>
          <a:prstGeom prst="wedgeEllipseCallout">
            <a:avLst>
              <a:gd name="adj1" fmla="val -27976"/>
              <a:gd name="adj2" fmla="val -8336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stringa</a:t>
            </a:r>
          </a:p>
        </p:txBody>
      </p:sp>
      <p:sp>
        <p:nvSpPr>
          <p:cNvPr id="11" name="Fumetto: ovale 10">
            <a:extLst>
              <a:ext uri="{FF2B5EF4-FFF2-40B4-BE49-F238E27FC236}">
                <a16:creationId xmlns:a16="http://schemas.microsoft.com/office/drawing/2014/main" id="{00D26985-9AFD-4CC1-AB1B-FCCA937A82F2}"/>
              </a:ext>
            </a:extLst>
          </p:cNvPr>
          <p:cNvSpPr/>
          <p:nvPr/>
        </p:nvSpPr>
        <p:spPr>
          <a:xfrm>
            <a:off x="8345647" y="4539843"/>
            <a:ext cx="3454867" cy="708869"/>
          </a:xfrm>
          <a:prstGeom prst="wedgeEllipseCallout">
            <a:avLst>
              <a:gd name="adj1" fmla="val -24617"/>
              <a:gd name="adj2" fmla="val 983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Stampa</a:t>
            </a:r>
          </a:p>
          <a:p>
            <a:pPr algn="ctr"/>
            <a:r>
              <a:rPr lang="it-IT" dirty="0"/>
              <a:t>La somma di 3 e 2 è 5</a:t>
            </a:r>
          </a:p>
        </p:txBody>
      </p:sp>
    </p:spTree>
    <p:extLst>
      <p:ext uri="{BB962C8B-B14F-4D97-AF65-F5344CB8AC3E}">
        <p14:creationId xmlns:p14="http://schemas.microsoft.com/office/powerpoint/2010/main" val="66282518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A66B9-4AB9-4A45-884C-7DB772BB0165}"/>
              </a:ext>
            </a:extLst>
          </p:cNvPr>
          <p:cNvSpPr>
            <a:spLocks noGrp="1"/>
          </p:cNvSpPr>
          <p:nvPr>
            <p:ph type="title"/>
          </p:nvPr>
        </p:nvSpPr>
        <p:spPr/>
        <p:txBody>
          <a:bodyPr/>
          <a:lstStyle/>
          <a:p>
            <a:r>
              <a:rPr lang="it-IT" dirty="0" err="1">
                <a:latin typeface="Courier New" panose="02070309020205020404" pitchFamily="49" charset="0"/>
                <a:cs typeface="Courier New" panose="02070309020205020404" pitchFamily="49" charset="0"/>
              </a:rPr>
              <a:t>startswith</a:t>
            </a:r>
            <a:r>
              <a:rPr lang="it-IT" dirty="0"/>
              <a:t> ed </a:t>
            </a:r>
            <a:r>
              <a:rPr lang="it-IT" dirty="0" err="1">
                <a:latin typeface="Courier New" panose="02070309020205020404" pitchFamily="49" charset="0"/>
                <a:cs typeface="Courier New" panose="02070309020205020404" pitchFamily="49" charset="0"/>
              </a:rPr>
              <a:t>endswith</a:t>
            </a:r>
            <a:r>
              <a:rPr lang="it-IT" dirty="0">
                <a:latin typeface="Courier New" panose="02070309020205020404" pitchFamily="49" charset="0"/>
                <a:cs typeface="Courier New" panose="02070309020205020404" pitchFamily="49" charset="0"/>
              </a:rPr>
              <a:t> </a:t>
            </a:r>
          </a:p>
        </p:txBody>
      </p:sp>
      <p:sp>
        <p:nvSpPr>
          <p:cNvPr id="3" name="Content Placeholder 2">
            <a:extLst>
              <a:ext uri="{FF2B5EF4-FFF2-40B4-BE49-F238E27FC236}">
                <a16:creationId xmlns:a16="http://schemas.microsoft.com/office/drawing/2014/main" id="{694D501F-5C2F-4960-85F1-97DF0E562131}"/>
              </a:ext>
            </a:extLst>
          </p:cNvPr>
          <p:cNvSpPr>
            <a:spLocks noGrp="1"/>
          </p:cNvSpPr>
          <p:nvPr>
            <p:ph idx="1"/>
          </p:nvPr>
        </p:nvSpPr>
        <p:spPr>
          <a:xfrm>
            <a:off x="838200" y="1820735"/>
            <a:ext cx="10515600" cy="4351338"/>
          </a:xfrm>
        </p:spPr>
        <p:txBody>
          <a:bodyPr/>
          <a:lstStyle/>
          <a:p>
            <a:r>
              <a:rPr lang="it-IT" dirty="0"/>
              <a:t>Sono </a:t>
            </a:r>
            <a:r>
              <a:rPr lang="it-IT" b="1" dirty="0">
                <a:solidFill>
                  <a:schemeClr val="accent2">
                    <a:lumMod val="75000"/>
                  </a:schemeClr>
                </a:solidFill>
              </a:rPr>
              <a:t>metodi</a:t>
            </a:r>
            <a:r>
              <a:rPr lang="it-IT" dirty="0"/>
              <a:t> che possono essere utilizzati per verificare se una stringa inizi o finisca con una determinata sottostringa.</a:t>
            </a:r>
          </a:p>
          <a:p>
            <a:r>
              <a:rPr lang="it-IT" dirty="0"/>
              <a:t>Vengono invocati su una stringa </a:t>
            </a:r>
            <a:r>
              <a:rPr lang="it-IT" dirty="0">
                <a:latin typeface="Courier New" panose="02070309020205020404" pitchFamily="49" charset="0"/>
                <a:cs typeface="Courier New" panose="02070309020205020404" pitchFamily="49" charset="0"/>
              </a:rPr>
              <a:t>S,</a:t>
            </a:r>
            <a:r>
              <a:rPr lang="it-IT" dirty="0"/>
              <a:t> ricevono come argomento la sottostringa da cercare </a:t>
            </a:r>
            <a:r>
              <a:rPr lang="it-IT" dirty="0">
                <a:latin typeface="Courier New" panose="02070309020205020404" pitchFamily="49" charset="0"/>
                <a:cs typeface="Courier New" panose="02070309020205020404" pitchFamily="49" charset="0"/>
              </a:rPr>
              <a:t>SS</a:t>
            </a:r>
            <a:r>
              <a:rPr lang="it-IT" dirty="0">
                <a:cs typeface="Courier New" panose="02070309020205020404" pitchFamily="49" charset="0"/>
              </a:rPr>
              <a:t> e restituiscono un valore booleano</a:t>
            </a:r>
          </a:p>
          <a:p>
            <a:pPr lvl="1"/>
            <a:r>
              <a:rPr lang="it-IT" dirty="0">
                <a:cs typeface="Courier New" panose="02070309020205020404" pitchFamily="49" charset="0"/>
              </a:rPr>
              <a:t>Esempio:  </a:t>
            </a:r>
          </a:p>
          <a:p>
            <a:pPr marL="914400" lvl="2" indent="0">
              <a:buNone/>
            </a:pPr>
            <a:r>
              <a:rPr lang="it-IT" dirty="0">
                <a:latin typeface="Courier New" panose="02070309020205020404" pitchFamily="49" charset="0"/>
                <a:cs typeface="Courier New" panose="02070309020205020404" pitchFamily="49" charset="0"/>
              </a:rPr>
              <a:t>&gt;&gt;&gt;presente=</a:t>
            </a:r>
            <a:r>
              <a:rPr lang="it-IT" dirty="0" err="1">
                <a:latin typeface="Courier New" panose="02070309020205020404" pitchFamily="49" charset="0"/>
                <a:cs typeface="Courier New" panose="02070309020205020404" pitchFamily="49" charset="0"/>
              </a:rPr>
              <a:t>s.endswith</a:t>
            </a:r>
            <a:r>
              <a:rPr lang="it-IT" dirty="0">
                <a:latin typeface="Courier New" panose="02070309020205020404" pitchFamily="49" charset="0"/>
                <a:cs typeface="Courier New" panose="02070309020205020404" pitchFamily="49" charset="0"/>
              </a:rPr>
              <a:t>(SS)</a:t>
            </a:r>
          </a:p>
          <a:p>
            <a:pPr marL="914400" lvl="2" indent="0">
              <a:buNone/>
            </a:pPr>
            <a:endParaRPr lang="it-IT" dirty="0">
              <a:latin typeface="Courier New" panose="02070309020205020404" pitchFamily="49" charset="0"/>
              <a:cs typeface="Courier New" panose="02070309020205020404" pitchFamily="49" charset="0"/>
            </a:endParaRPr>
          </a:p>
          <a:p>
            <a:endParaRPr lang="it-IT" dirty="0">
              <a:latin typeface="Courier New" panose="02070309020205020404" pitchFamily="49" charset="0"/>
              <a:cs typeface="Courier New" panose="02070309020205020404" pitchFamily="49" charset="0"/>
            </a:endParaRPr>
          </a:p>
          <a:p>
            <a:endParaRPr lang="it-IT" dirty="0"/>
          </a:p>
          <a:p>
            <a:pPr marL="0" indent="0">
              <a:buNone/>
            </a:pPr>
            <a:endParaRPr lang="it-IT" dirty="0"/>
          </a:p>
          <a:p>
            <a:endParaRPr lang="it-IT" dirty="0"/>
          </a:p>
          <a:p>
            <a:endParaRPr lang="it-IT" dirty="0"/>
          </a:p>
        </p:txBody>
      </p:sp>
      <p:sp>
        <p:nvSpPr>
          <p:cNvPr id="5" name="Segnaposto contenuto 3">
            <a:extLst>
              <a:ext uri="{FF2B5EF4-FFF2-40B4-BE49-F238E27FC236}">
                <a16:creationId xmlns:a16="http://schemas.microsoft.com/office/drawing/2014/main" id="{B9CD370C-57F1-4B1A-BF4E-79282957F7E5}"/>
              </a:ext>
            </a:extLst>
          </p:cNvPr>
          <p:cNvSpPr txBox="1">
            <a:spLocks/>
          </p:cNvSpPr>
          <p:nvPr/>
        </p:nvSpPr>
        <p:spPr>
          <a:xfrm>
            <a:off x="1107143" y="4955122"/>
            <a:ext cx="8687207" cy="1015663"/>
          </a:xfrm>
          <a:prstGeom prst="rect">
            <a:avLst/>
          </a:prstGeom>
        </p:spPr>
        <p:style>
          <a:lnRef idx="1">
            <a:schemeClr val="accent4"/>
          </a:lnRef>
          <a:fillRef idx="2">
            <a:schemeClr val="accent4"/>
          </a:fillRef>
          <a:effectRef idx="1">
            <a:schemeClr val="accent4"/>
          </a:effectRef>
          <a:fontRef idx="minor">
            <a:schemeClr val="dk1"/>
          </a:fontRef>
        </p:style>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nSpc>
                <a:spcPct val="100000"/>
              </a:lnSpc>
              <a:spcBef>
                <a:spcPts val="0"/>
              </a:spcBef>
              <a:buFont typeface="Arial" panose="020B0604020202020204" pitchFamily="34" charset="0"/>
              <a:buNone/>
            </a:pPr>
            <a:r>
              <a:rPr lang="it-IT" sz="2000" dirty="0">
                <a:latin typeface="Courier New" panose="02070309020205020404" pitchFamily="49" charset="0"/>
                <a:cs typeface="Courier New" panose="02070309020205020404" pitchFamily="49" charset="0"/>
              </a:rPr>
              <a:t>frase="Natale si avvicina"</a:t>
            </a:r>
          </a:p>
          <a:p>
            <a:pPr marL="0" indent="0">
              <a:lnSpc>
                <a:spcPct val="100000"/>
              </a:lnSpc>
              <a:spcBef>
                <a:spcPts val="0"/>
              </a:spcBef>
              <a:buFont typeface="Arial" panose="020B0604020202020204" pitchFamily="34" charset="0"/>
              <a:buNone/>
            </a:pPr>
            <a:r>
              <a:rPr lang="it-IT" sz="2000" dirty="0" err="1">
                <a:latin typeface="Courier New" panose="02070309020205020404" pitchFamily="49" charset="0"/>
                <a:cs typeface="Courier New" panose="02070309020205020404" pitchFamily="49" charset="0"/>
              </a:rPr>
              <a:t>if</a:t>
            </a:r>
            <a:r>
              <a:rPr lang="it-IT" sz="2000" dirty="0">
                <a:latin typeface="Courier New" panose="02070309020205020404" pitchFamily="49" charset="0"/>
                <a:cs typeface="Courier New" panose="02070309020205020404" pitchFamily="49" charset="0"/>
              </a:rPr>
              <a:t> </a:t>
            </a:r>
            <a:r>
              <a:rPr lang="it-IT" sz="2000" dirty="0" err="1">
                <a:latin typeface="Courier New" panose="02070309020205020404" pitchFamily="49" charset="0"/>
                <a:cs typeface="Courier New" panose="02070309020205020404" pitchFamily="49" charset="0"/>
              </a:rPr>
              <a:t>frase.startswith</a:t>
            </a:r>
            <a:r>
              <a:rPr lang="it-IT" sz="2000" dirty="0">
                <a:latin typeface="Courier New" panose="02070309020205020404" pitchFamily="49" charset="0"/>
                <a:cs typeface="Courier New" panose="02070309020205020404" pitchFamily="49" charset="0"/>
              </a:rPr>
              <a:t>("Natale"):</a:t>
            </a:r>
          </a:p>
          <a:p>
            <a:pPr marL="0" indent="0">
              <a:lnSpc>
                <a:spcPct val="100000"/>
              </a:lnSpc>
              <a:spcBef>
                <a:spcPts val="0"/>
              </a:spcBef>
              <a:buFont typeface="Arial" panose="020B0604020202020204" pitchFamily="34" charset="0"/>
              <a:buNone/>
            </a:pPr>
            <a:r>
              <a:rPr lang="it-IT" sz="2000" dirty="0">
                <a:latin typeface="Courier New" panose="02070309020205020404" pitchFamily="49" charset="0"/>
                <a:cs typeface="Courier New" panose="02070309020205020404" pitchFamily="49" charset="0"/>
              </a:rPr>
              <a:t>    </a:t>
            </a:r>
            <a:r>
              <a:rPr lang="it-IT" sz="2000" dirty="0" err="1">
                <a:latin typeface="Courier New" panose="02070309020205020404" pitchFamily="49" charset="0"/>
                <a:cs typeface="Courier New" panose="02070309020205020404" pitchFamily="49" charset="0"/>
              </a:rPr>
              <a:t>print</a:t>
            </a:r>
            <a:r>
              <a:rPr lang="it-IT" sz="2000" dirty="0">
                <a:latin typeface="Courier New" panose="02070309020205020404" pitchFamily="49" charset="0"/>
                <a:cs typeface="Courier New" panose="02070309020205020404" pitchFamily="49" charset="0"/>
              </a:rPr>
              <a:t>(frase,"</a:t>
            </a:r>
            <a:r>
              <a:rPr lang="it-IT" sz="2000" dirty="0" err="1">
                <a:latin typeface="Courier New" panose="02070309020205020404" pitchFamily="49" charset="0"/>
                <a:cs typeface="Courier New" panose="02070309020205020404" pitchFamily="49" charset="0"/>
              </a:rPr>
              <a:t>cominicia</a:t>
            </a:r>
            <a:r>
              <a:rPr lang="it-IT" sz="2000" dirty="0">
                <a:latin typeface="Courier New" panose="02070309020205020404" pitchFamily="49" charset="0"/>
                <a:cs typeface="Courier New" panose="02070309020205020404" pitchFamily="49" charset="0"/>
              </a:rPr>
              <a:t> </a:t>
            </a:r>
            <a:r>
              <a:rPr lang="it-IT" sz="2000" dirty="0" err="1">
                <a:latin typeface="Courier New" panose="02070309020205020404" pitchFamily="49" charset="0"/>
                <a:cs typeface="Courier New" panose="02070309020205020404" pitchFamily="49" charset="0"/>
              </a:rPr>
              <a:t>con","Natale</a:t>
            </a:r>
            <a:r>
              <a:rPr lang="it-IT" sz="2000" dirty="0">
                <a:latin typeface="Courier New" panose="02070309020205020404" pitchFamily="49" charset="0"/>
                <a:cs typeface="Courier New" panose="02070309020205020404" pitchFamily="49" charset="0"/>
              </a:rPr>
              <a:t>") </a:t>
            </a:r>
          </a:p>
        </p:txBody>
      </p:sp>
      <p:sp>
        <p:nvSpPr>
          <p:cNvPr id="6" name="Rectangle: Rounded Corners 5">
            <a:extLst>
              <a:ext uri="{FF2B5EF4-FFF2-40B4-BE49-F238E27FC236}">
                <a16:creationId xmlns:a16="http://schemas.microsoft.com/office/drawing/2014/main" id="{B710C6D7-58D4-41C6-B300-D7C319EF1DA5}"/>
              </a:ext>
            </a:extLst>
          </p:cNvPr>
          <p:cNvSpPr/>
          <p:nvPr/>
        </p:nvSpPr>
        <p:spPr>
          <a:xfrm>
            <a:off x="9735262" y="3668878"/>
            <a:ext cx="2092851" cy="1735893"/>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it-IT" dirty="0"/>
              <a:t>Si tratta di metodi non di funzioni. Qual è la differenza?</a:t>
            </a:r>
          </a:p>
        </p:txBody>
      </p:sp>
    </p:spTree>
    <p:extLst>
      <p:ext uri="{BB962C8B-B14F-4D97-AF65-F5344CB8AC3E}">
        <p14:creationId xmlns:p14="http://schemas.microsoft.com/office/powerpoint/2010/main" val="380845026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0EA73-06A0-4818-87E3-8FF34E01E4F9}"/>
              </a:ext>
            </a:extLst>
          </p:cNvPr>
          <p:cNvSpPr>
            <a:spLocks noGrp="1"/>
          </p:cNvSpPr>
          <p:nvPr>
            <p:ph type="title"/>
          </p:nvPr>
        </p:nvSpPr>
        <p:spPr/>
        <p:txBody>
          <a:bodyPr/>
          <a:lstStyle/>
          <a:p>
            <a:r>
              <a:rPr lang="it-IT" dirty="0"/>
              <a:t>Altri metodi per stringhe e sottostringhe</a:t>
            </a:r>
          </a:p>
        </p:txBody>
      </p:sp>
      <p:sp>
        <p:nvSpPr>
          <p:cNvPr id="3" name="Content Placeholder 2">
            <a:extLst>
              <a:ext uri="{FF2B5EF4-FFF2-40B4-BE49-F238E27FC236}">
                <a16:creationId xmlns:a16="http://schemas.microsoft.com/office/drawing/2014/main" id="{B5B7800C-44B3-493C-B7E2-0685F3D20874}"/>
              </a:ext>
            </a:extLst>
          </p:cNvPr>
          <p:cNvSpPr>
            <a:spLocks noGrp="1"/>
          </p:cNvSpPr>
          <p:nvPr>
            <p:ph idx="1"/>
          </p:nvPr>
        </p:nvSpPr>
        <p:spPr>
          <a:xfrm>
            <a:off x="459645" y="1690688"/>
            <a:ext cx="11496013" cy="4351338"/>
          </a:xfrm>
        </p:spPr>
        <p:txBody>
          <a:bodyPr>
            <a:normAutofit/>
          </a:bodyPr>
          <a:lstStyle/>
          <a:p>
            <a:pPr marL="0" indent="0">
              <a:buNone/>
            </a:pPr>
            <a:r>
              <a:rPr lang="it-IT" sz="2000" dirty="0">
                <a:latin typeface="Courier New" panose="02070309020205020404" pitchFamily="49" charset="0"/>
                <a:cs typeface="Courier New" panose="02070309020205020404" pitchFamily="49" charset="0"/>
              </a:rPr>
              <a:t>&gt;&gt;&gt; stringa = "</a:t>
            </a:r>
            <a:r>
              <a:rPr lang="it-IT" sz="2000" dirty="0" err="1">
                <a:latin typeface="Courier New" panose="02070309020205020404" pitchFamily="49" charset="0"/>
                <a:cs typeface="Courier New" panose="02070309020205020404" pitchFamily="49" charset="0"/>
              </a:rPr>
              <a:t>blablabla</a:t>
            </a:r>
            <a:r>
              <a:rPr lang="it-IT" sz="2000" dirty="0">
                <a:latin typeface="Courier New" panose="02070309020205020404" pitchFamily="49" charset="0"/>
                <a:cs typeface="Courier New" panose="02070309020205020404" pitchFamily="49" charset="0"/>
              </a:rPr>
              <a:t>"</a:t>
            </a:r>
          </a:p>
          <a:p>
            <a:pPr marL="0" indent="0">
              <a:buNone/>
            </a:pPr>
            <a:r>
              <a:rPr lang="it-IT" sz="2000" dirty="0">
                <a:latin typeface="Courier New" panose="02070309020205020404" pitchFamily="49" charset="0"/>
                <a:cs typeface="Courier New" panose="02070309020205020404" pitchFamily="49" charset="0"/>
              </a:rPr>
              <a:t>&gt;&gt;&gt; conta=</a:t>
            </a:r>
            <a:r>
              <a:rPr lang="it-IT" sz="2000" dirty="0" err="1">
                <a:latin typeface="Courier New" panose="02070309020205020404" pitchFamily="49" charset="0"/>
                <a:cs typeface="Courier New" panose="02070309020205020404" pitchFamily="49" charset="0"/>
              </a:rPr>
              <a:t>stringa.count</a:t>
            </a:r>
            <a:r>
              <a:rPr lang="it-IT" sz="2000" dirty="0">
                <a:latin typeface="Courier New" panose="02070309020205020404" pitchFamily="49" charset="0"/>
                <a:cs typeface="Courier New" panose="02070309020205020404" pitchFamily="49" charset="0"/>
              </a:rPr>
              <a:t>("bla")</a:t>
            </a:r>
          </a:p>
          <a:p>
            <a:pPr marL="0" indent="0">
              <a:buNone/>
            </a:pPr>
            <a:r>
              <a:rPr lang="it-IT" sz="2000" dirty="0">
                <a:latin typeface="Courier New" panose="02070309020205020404" pitchFamily="49" charset="0"/>
                <a:cs typeface="Courier New" panose="02070309020205020404" pitchFamily="49" charset="0"/>
              </a:rPr>
              <a:t>&gt;&gt;&gt; </a:t>
            </a:r>
            <a:r>
              <a:rPr lang="it-IT" sz="2000" dirty="0" err="1">
                <a:latin typeface="Courier New" panose="02070309020205020404" pitchFamily="49" charset="0"/>
                <a:cs typeface="Courier New" panose="02070309020205020404" pitchFamily="49" charset="0"/>
              </a:rPr>
              <a:t>print</a:t>
            </a:r>
            <a:r>
              <a:rPr lang="it-IT" sz="2000" dirty="0">
                <a:latin typeface="Courier New" panose="02070309020205020404" pitchFamily="49" charset="0"/>
                <a:cs typeface="Courier New" panose="02070309020205020404" pitchFamily="49" charset="0"/>
              </a:rPr>
              <a:t>("bla è </a:t>
            </a:r>
            <a:r>
              <a:rPr lang="it-IT" sz="2000" dirty="0" err="1">
                <a:latin typeface="Courier New" panose="02070309020205020404" pitchFamily="49" charset="0"/>
                <a:cs typeface="Courier New" panose="02070309020205020404" pitchFamily="49" charset="0"/>
              </a:rPr>
              <a:t>presente",conta,"volte</a:t>
            </a:r>
            <a:r>
              <a:rPr lang="it-IT" sz="2000" dirty="0">
                <a:latin typeface="Courier New" panose="02070309020205020404" pitchFamily="49" charset="0"/>
                <a:cs typeface="Courier New" panose="02070309020205020404" pitchFamily="49" charset="0"/>
              </a:rPr>
              <a:t>")</a:t>
            </a:r>
          </a:p>
          <a:p>
            <a:pPr marL="0" indent="0">
              <a:buNone/>
            </a:pPr>
            <a:endParaRPr lang="it-IT" sz="2200" dirty="0">
              <a:latin typeface="Courier New" panose="02070309020205020404" pitchFamily="49" charset="0"/>
              <a:cs typeface="Courier New" panose="02070309020205020404" pitchFamily="49" charset="0"/>
            </a:endParaRPr>
          </a:p>
          <a:p>
            <a:pPr marL="0" indent="0">
              <a:buNone/>
            </a:pPr>
            <a:endParaRPr lang="it-IT" sz="2200" dirty="0">
              <a:latin typeface="Courier New" panose="02070309020205020404" pitchFamily="49" charset="0"/>
              <a:cs typeface="Courier New" panose="02070309020205020404" pitchFamily="49" charset="0"/>
            </a:endParaRPr>
          </a:p>
          <a:p>
            <a:pPr marL="0" indent="0">
              <a:buNone/>
            </a:pPr>
            <a:r>
              <a:rPr lang="it-IT" sz="2000" dirty="0">
                <a:latin typeface="Courier New" panose="02070309020205020404" pitchFamily="49" charset="0"/>
                <a:cs typeface="Courier New" panose="02070309020205020404" pitchFamily="49" charset="0"/>
              </a:rPr>
              <a:t>&gt;&gt;&gt; </a:t>
            </a:r>
            <a:r>
              <a:rPr lang="it-IT" sz="2000" dirty="0" err="1">
                <a:latin typeface="Courier New" panose="02070309020205020404" pitchFamily="49" charset="0"/>
                <a:cs typeface="Courier New" panose="02070309020205020404" pitchFamily="49" charset="0"/>
              </a:rPr>
              <a:t>primaOccorrenza</a:t>
            </a:r>
            <a:r>
              <a:rPr lang="it-IT" sz="2000" dirty="0">
                <a:latin typeface="Courier New" panose="02070309020205020404" pitchFamily="49" charset="0"/>
                <a:cs typeface="Courier New" panose="02070309020205020404" pitchFamily="49" charset="0"/>
              </a:rPr>
              <a:t>=</a:t>
            </a:r>
            <a:r>
              <a:rPr lang="it-IT" sz="2000" dirty="0" err="1">
                <a:latin typeface="Courier New" panose="02070309020205020404" pitchFamily="49" charset="0"/>
                <a:cs typeface="Courier New" panose="02070309020205020404" pitchFamily="49" charset="0"/>
              </a:rPr>
              <a:t>stringa.find</a:t>
            </a:r>
            <a:r>
              <a:rPr lang="it-IT" sz="2000" dirty="0">
                <a:latin typeface="Courier New" panose="02070309020205020404" pitchFamily="49" charset="0"/>
                <a:cs typeface="Courier New" panose="02070309020205020404" pitchFamily="49" charset="0"/>
              </a:rPr>
              <a:t>("bla")</a:t>
            </a:r>
          </a:p>
          <a:p>
            <a:pPr marL="0" indent="0">
              <a:buNone/>
            </a:pPr>
            <a:r>
              <a:rPr lang="it-IT" sz="2000" dirty="0">
                <a:latin typeface="Courier New" panose="02070309020205020404" pitchFamily="49" charset="0"/>
                <a:cs typeface="Courier New" panose="02070309020205020404" pitchFamily="49" charset="0"/>
              </a:rPr>
              <a:t>&gt;&gt;&gt; </a:t>
            </a:r>
            <a:r>
              <a:rPr lang="it-IT" sz="2000" dirty="0" err="1">
                <a:latin typeface="Courier New" panose="02070309020205020404" pitchFamily="49" charset="0"/>
                <a:cs typeface="Courier New" panose="02070309020205020404" pitchFamily="49" charset="0"/>
              </a:rPr>
              <a:t>print</a:t>
            </a:r>
            <a:r>
              <a:rPr lang="it-IT" sz="2000" dirty="0">
                <a:latin typeface="Courier New" panose="02070309020205020404" pitchFamily="49" charset="0"/>
                <a:cs typeface="Courier New" panose="02070309020205020404" pitchFamily="49" charset="0"/>
              </a:rPr>
              <a:t>("La prima occorrenza di bla parte dall’indice",</a:t>
            </a:r>
            <a:r>
              <a:rPr lang="it-IT" sz="2000" dirty="0" err="1">
                <a:latin typeface="Courier New" panose="02070309020205020404" pitchFamily="49" charset="0"/>
                <a:cs typeface="Courier New" panose="02070309020205020404" pitchFamily="49" charset="0"/>
              </a:rPr>
              <a:t>primaOccorrenza</a:t>
            </a:r>
            <a:r>
              <a:rPr lang="it-IT" sz="2000" dirty="0">
                <a:latin typeface="Courier New" panose="02070309020205020404" pitchFamily="49" charset="0"/>
                <a:cs typeface="Courier New" panose="02070309020205020404" pitchFamily="49" charset="0"/>
              </a:rPr>
              <a:t>)</a:t>
            </a:r>
          </a:p>
          <a:p>
            <a:pPr marL="0" indent="0">
              <a:buNone/>
            </a:pPr>
            <a:endParaRPr lang="it-IT" sz="2200" dirty="0">
              <a:latin typeface="Courier New" panose="02070309020205020404" pitchFamily="49" charset="0"/>
              <a:cs typeface="Courier New" panose="02070309020205020404" pitchFamily="49" charset="0"/>
            </a:endParaRPr>
          </a:p>
        </p:txBody>
      </p:sp>
      <p:sp>
        <p:nvSpPr>
          <p:cNvPr id="4" name="CasellaDiTesto 4">
            <a:extLst>
              <a:ext uri="{FF2B5EF4-FFF2-40B4-BE49-F238E27FC236}">
                <a16:creationId xmlns:a16="http://schemas.microsoft.com/office/drawing/2014/main" id="{89DDEE6C-55BC-4AA5-B454-8E727162C474}"/>
              </a:ext>
            </a:extLst>
          </p:cNvPr>
          <p:cNvSpPr txBox="1"/>
          <p:nvPr/>
        </p:nvSpPr>
        <p:spPr>
          <a:xfrm>
            <a:off x="559472" y="3059668"/>
            <a:ext cx="3914724"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it-IT" dirty="0">
                <a:latin typeface="Courier New" panose="02070309020205020404" pitchFamily="49" charset="0"/>
                <a:cs typeface="Courier New" panose="02070309020205020404" pitchFamily="49" charset="0"/>
              </a:rPr>
              <a:t>bla è presente 3 volte</a:t>
            </a:r>
          </a:p>
        </p:txBody>
      </p:sp>
      <p:sp>
        <p:nvSpPr>
          <p:cNvPr id="6" name="Rectangle: Rounded Corners 5">
            <a:extLst>
              <a:ext uri="{FF2B5EF4-FFF2-40B4-BE49-F238E27FC236}">
                <a16:creationId xmlns:a16="http://schemas.microsoft.com/office/drawing/2014/main" id="{F6995317-BB52-4EE6-81ED-D161CB5BD9D9}"/>
              </a:ext>
            </a:extLst>
          </p:cNvPr>
          <p:cNvSpPr/>
          <p:nvPr/>
        </p:nvSpPr>
        <p:spPr>
          <a:xfrm>
            <a:off x="8630158" y="1488018"/>
            <a:ext cx="2092851" cy="1735893"/>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it-IT" dirty="0"/>
              <a:t>Il metodo </a:t>
            </a:r>
            <a:r>
              <a:rPr lang="it-IT" dirty="0" err="1"/>
              <a:t>count</a:t>
            </a:r>
            <a:endParaRPr lang="it-IT" dirty="0"/>
          </a:p>
          <a:p>
            <a:pPr algn="ctr"/>
            <a:r>
              <a:rPr lang="it-IT" dirty="0"/>
              <a:t>conta il numero di occorrenze di una sottostringa</a:t>
            </a:r>
          </a:p>
        </p:txBody>
      </p:sp>
      <p:sp>
        <p:nvSpPr>
          <p:cNvPr id="7" name="CasellaDiTesto 4">
            <a:extLst>
              <a:ext uri="{FF2B5EF4-FFF2-40B4-BE49-F238E27FC236}">
                <a16:creationId xmlns:a16="http://schemas.microsoft.com/office/drawing/2014/main" id="{98CF03A8-6FA8-48E9-9494-61319B242C2E}"/>
              </a:ext>
            </a:extLst>
          </p:cNvPr>
          <p:cNvSpPr txBox="1"/>
          <p:nvPr/>
        </p:nvSpPr>
        <p:spPr>
          <a:xfrm>
            <a:off x="559472" y="4701624"/>
            <a:ext cx="6873084"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it-IT" dirty="0">
                <a:latin typeface="Courier New" panose="02070309020205020404" pitchFamily="49" charset="0"/>
                <a:cs typeface="Courier New" panose="02070309020205020404" pitchFamily="49" charset="0"/>
              </a:rPr>
              <a:t>La prima occorrenza di bla parte dall’indice 0</a:t>
            </a:r>
          </a:p>
        </p:txBody>
      </p:sp>
      <p:sp>
        <p:nvSpPr>
          <p:cNvPr id="9" name="Rectangle: Rounded Corners 8">
            <a:extLst>
              <a:ext uri="{FF2B5EF4-FFF2-40B4-BE49-F238E27FC236}">
                <a16:creationId xmlns:a16="http://schemas.microsoft.com/office/drawing/2014/main" id="{59D0EF64-6AE0-4BA8-B0CA-96E14E5AF128}"/>
              </a:ext>
            </a:extLst>
          </p:cNvPr>
          <p:cNvSpPr/>
          <p:nvPr/>
        </p:nvSpPr>
        <p:spPr>
          <a:xfrm>
            <a:off x="6666482" y="5039194"/>
            <a:ext cx="5090323" cy="119565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it-IT" dirty="0"/>
              <a:t>Il metodo </a:t>
            </a:r>
            <a:r>
              <a:rPr lang="it-IT" dirty="0" err="1"/>
              <a:t>find</a:t>
            </a:r>
            <a:r>
              <a:rPr lang="it-IT" dirty="0"/>
              <a:t> restituisce l’indice dal quale inizia la prima occorrenza di una sottostringa</a:t>
            </a:r>
          </a:p>
          <a:p>
            <a:r>
              <a:rPr lang="it-IT" dirty="0"/>
              <a:t>Se la sottostringa non è presente restituisce -1</a:t>
            </a:r>
          </a:p>
        </p:txBody>
      </p:sp>
    </p:spTree>
    <p:extLst>
      <p:ext uri="{BB962C8B-B14F-4D97-AF65-F5344CB8AC3E}">
        <p14:creationId xmlns:p14="http://schemas.microsoft.com/office/powerpoint/2010/main" val="1704733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DB90FA7-2915-428A-A6A0-66B542315AD7}"/>
              </a:ext>
            </a:extLst>
          </p:cNvPr>
          <p:cNvSpPr>
            <a:spLocks noGrp="1"/>
          </p:cNvSpPr>
          <p:nvPr>
            <p:ph type="title"/>
          </p:nvPr>
        </p:nvSpPr>
        <p:spPr>
          <a:xfrm>
            <a:off x="643467" y="321734"/>
            <a:ext cx="10905066" cy="1135737"/>
          </a:xfrm>
        </p:spPr>
        <p:txBody>
          <a:bodyPr>
            <a:normAutofit/>
          </a:bodyPr>
          <a:lstStyle/>
          <a:p>
            <a:r>
              <a:rPr lang="it-IT" sz="3600"/>
              <a:t>Stringhe, lettere e cifre</a:t>
            </a:r>
          </a:p>
        </p:txBody>
      </p:sp>
      <p:sp>
        <p:nvSpPr>
          <p:cNvPr id="3" name="Content Placeholder 2">
            <a:extLst>
              <a:ext uri="{FF2B5EF4-FFF2-40B4-BE49-F238E27FC236}">
                <a16:creationId xmlns:a16="http://schemas.microsoft.com/office/drawing/2014/main" id="{773355A1-0A12-4CFB-A5E6-2E6DF3DAC8F3}"/>
              </a:ext>
            </a:extLst>
          </p:cNvPr>
          <p:cNvSpPr>
            <a:spLocks noGrp="1"/>
          </p:cNvSpPr>
          <p:nvPr>
            <p:ph idx="1"/>
          </p:nvPr>
        </p:nvSpPr>
        <p:spPr>
          <a:xfrm>
            <a:off x="643467" y="1782981"/>
            <a:ext cx="10905066" cy="4393982"/>
          </a:xfrm>
        </p:spPr>
        <p:txBody>
          <a:bodyPr>
            <a:normAutofit/>
          </a:bodyPr>
          <a:lstStyle/>
          <a:p>
            <a:r>
              <a:rPr lang="it-IT" sz="2000"/>
              <a:t>Le stringhe sono sequenze di caratteri e perciò possono contenere lettere dell’alfabeto oppure cifre.</a:t>
            </a:r>
          </a:p>
          <a:p>
            <a:r>
              <a:rPr lang="it-IT" sz="2000"/>
              <a:t>Esistono dei metodi per analizzare e riconoscere la presenza di lettere e cifre all’interno delle stringhe.</a:t>
            </a:r>
          </a:p>
          <a:p>
            <a:r>
              <a:rPr lang="it-IT" sz="2000"/>
              <a:t>Esempi:</a:t>
            </a:r>
          </a:p>
          <a:p>
            <a:pPr lvl="1"/>
            <a:r>
              <a:rPr lang="it-IT" sz="2000">
                <a:latin typeface="Courier New" panose="02070309020205020404" pitchFamily="49" charset="0"/>
                <a:cs typeface="Courier New" panose="02070309020205020404" pitchFamily="49" charset="0"/>
              </a:rPr>
              <a:t>isalpha() </a:t>
            </a:r>
            <a:r>
              <a:rPr lang="it-IT" sz="2000"/>
              <a:t>restituisce true se la stringa è non vuota e contiene solo lettere</a:t>
            </a:r>
          </a:p>
          <a:p>
            <a:pPr lvl="1"/>
            <a:r>
              <a:rPr lang="it-IT" sz="2000">
                <a:latin typeface="Courier New" panose="02070309020205020404" pitchFamily="49" charset="0"/>
                <a:cs typeface="Courier New" panose="02070309020205020404" pitchFamily="49" charset="0"/>
              </a:rPr>
              <a:t>isdigit()</a:t>
            </a:r>
            <a:r>
              <a:rPr lang="it-IT" sz="2000"/>
              <a:t> restituisce true se la stringa è non vuota e contiene solo cifre</a:t>
            </a:r>
          </a:p>
          <a:p>
            <a:pPr lvl="1"/>
            <a:r>
              <a:rPr lang="it-IT" sz="2000">
                <a:latin typeface="Courier New" panose="02070309020205020404" pitchFamily="49" charset="0"/>
                <a:cs typeface="Courier New" panose="02070309020205020404" pitchFamily="49" charset="0"/>
              </a:rPr>
              <a:t>isalnum()</a:t>
            </a:r>
            <a:r>
              <a:rPr lang="it-IT" sz="2000"/>
              <a:t> restituisce true se la stringa è non vuota e contiene solo lettere o cifre</a:t>
            </a:r>
          </a:p>
          <a:p>
            <a:pPr lvl="1"/>
            <a:r>
              <a:rPr lang="it-IT" sz="2000">
                <a:latin typeface="Courier New" panose="02070309020205020404" pitchFamily="49" charset="0"/>
                <a:cs typeface="Courier New" panose="02070309020205020404" pitchFamily="49" charset="0"/>
              </a:rPr>
              <a:t>islower()</a:t>
            </a:r>
            <a:r>
              <a:rPr lang="it-IT" sz="2000"/>
              <a:t> restituisce true se la stringa è non vuota e tutte le lettere che contiene sono minuscole</a:t>
            </a:r>
          </a:p>
          <a:p>
            <a:pPr lvl="1"/>
            <a:r>
              <a:rPr lang="it-IT" sz="2000">
                <a:latin typeface="Courier New" panose="02070309020205020404" pitchFamily="49" charset="0"/>
                <a:cs typeface="Courier New" panose="02070309020205020404" pitchFamily="49" charset="0"/>
              </a:rPr>
              <a:t>isupper()</a:t>
            </a:r>
            <a:r>
              <a:rPr lang="it-IT" sz="2000"/>
              <a:t>simile ad </a:t>
            </a:r>
            <a:r>
              <a:rPr lang="it-IT" sz="2000">
                <a:latin typeface="Courier New" panose="02070309020205020404" pitchFamily="49" charset="0"/>
                <a:cs typeface="Courier New" panose="02070309020205020404" pitchFamily="49" charset="0"/>
              </a:rPr>
              <a:t>islower()</a:t>
            </a:r>
            <a:r>
              <a:rPr lang="it-IT" sz="2000">
                <a:cs typeface="Courier New" panose="02070309020205020404" pitchFamily="49" charset="0"/>
              </a:rPr>
              <a:t>ma controlla che le lettere siano tutte mai</a:t>
            </a:r>
            <a:r>
              <a:rPr lang="it-IT" sz="2000"/>
              <a:t>uscole</a:t>
            </a:r>
          </a:p>
          <a:p>
            <a:pPr lvl="1"/>
            <a:endParaRPr lang="it-IT" sz="2000"/>
          </a:p>
          <a:p>
            <a:pPr lvl="1"/>
            <a:endParaRPr lang="it-IT" sz="2000"/>
          </a:p>
          <a:p>
            <a:pPr lvl="1"/>
            <a:endParaRPr lang="it-IT" sz="200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85252316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6F1F2C8-798B-4CCE-A851-94AFAF350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8FB71A45-8C89-4D5E-ADDF-5FBED0FFCFB7}"/>
              </a:ext>
            </a:extLst>
          </p:cNvPr>
          <p:cNvSpPr>
            <a:spLocks noGrp="1"/>
          </p:cNvSpPr>
          <p:nvPr>
            <p:ph type="ctrTitle"/>
          </p:nvPr>
        </p:nvSpPr>
        <p:spPr>
          <a:xfrm>
            <a:off x="970908" y="1220919"/>
            <a:ext cx="5425781" cy="2387600"/>
          </a:xfrm>
        </p:spPr>
        <p:txBody>
          <a:bodyPr>
            <a:normAutofit/>
          </a:bodyPr>
          <a:lstStyle/>
          <a:p>
            <a:pPr algn="l"/>
            <a:r>
              <a:rPr lang="it-IT"/>
              <a:t>Programmazione in Python</a:t>
            </a:r>
          </a:p>
        </p:txBody>
      </p:sp>
      <p:sp>
        <p:nvSpPr>
          <p:cNvPr id="3" name="Sottotitolo 2">
            <a:extLst>
              <a:ext uri="{FF2B5EF4-FFF2-40B4-BE49-F238E27FC236}">
                <a16:creationId xmlns:a16="http://schemas.microsoft.com/office/drawing/2014/main" id="{AC5E0FC9-BAEF-4D4E-92ED-82E7465FEDC0}"/>
              </a:ext>
            </a:extLst>
          </p:cNvPr>
          <p:cNvSpPr>
            <a:spLocks noGrp="1"/>
          </p:cNvSpPr>
          <p:nvPr>
            <p:ph type="subTitle" idx="1"/>
          </p:nvPr>
        </p:nvSpPr>
        <p:spPr>
          <a:xfrm>
            <a:off x="970908" y="3700594"/>
            <a:ext cx="5425781" cy="1655762"/>
          </a:xfrm>
        </p:spPr>
        <p:txBody>
          <a:bodyPr>
            <a:normAutofit/>
          </a:bodyPr>
          <a:lstStyle/>
          <a:p>
            <a:pPr algn="l"/>
            <a:r>
              <a:rPr lang="it-IT" dirty="0"/>
              <a:t>Lezione 6</a:t>
            </a:r>
          </a:p>
        </p:txBody>
      </p:sp>
      <p:sp>
        <p:nvSpPr>
          <p:cNvPr id="10" name="Freeform: Shape 9">
            <a:extLst>
              <a:ext uri="{FF2B5EF4-FFF2-40B4-BE49-F238E27FC236}">
                <a16:creationId xmlns:a16="http://schemas.microsoft.com/office/drawing/2014/main" id="{755E9CD0-04B0-4A3C-B291-AD913379C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1DD8BF3B-6066-418C-8D1A-75C5E396F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Block Arc 13">
            <a:extLst>
              <a:ext uri="{FF2B5EF4-FFF2-40B4-BE49-F238E27FC236}">
                <a16:creationId xmlns:a16="http://schemas.microsoft.com/office/drawing/2014/main" id="{80BC66F9-7A74-4286-AD22-1174052CC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02394"/>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D8142CC3-2B5C-48E6-9DF0-6C8ACBA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7B2D303B-3DD0-4319-9EAD-361847FEC7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46A89C79-8EF3-4AF9-B3D9-59A883F41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EFE5CE34-4543-42E5-B82C-1F3D12422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72AF41FE-63D7-4695-81D2-66D2510E4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248345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72160-DC6D-4735-9DBE-4FF93DC2CC73}"/>
              </a:ext>
            </a:extLst>
          </p:cNvPr>
          <p:cNvSpPr>
            <a:spLocks noGrp="1"/>
          </p:cNvSpPr>
          <p:nvPr>
            <p:ph type="title"/>
          </p:nvPr>
        </p:nvSpPr>
        <p:spPr>
          <a:xfrm>
            <a:off x="755007" y="365125"/>
            <a:ext cx="10598793" cy="1325563"/>
          </a:xfrm>
        </p:spPr>
        <p:txBody>
          <a:bodyPr/>
          <a:lstStyle/>
          <a:p>
            <a:r>
              <a:rPr lang="it-IT" dirty="0"/>
              <a:t>Problema: le temperature</a:t>
            </a:r>
          </a:p>
        </p:txBody>
      </p:sp>
      <p:sp>
        <p:nvSpPr>
          <p:cNvPr id="3" name="Content Placeholder 2">
            <a:extLst>
              <a:ext uri="{FF2B5EF4-FFF2-40B4-BE49-F238E27FC236}">
                <a16:creationId xmlns:a16="http://schemas.microsoft.com/office/drawing/2014/main" id="{627CD3BF-F09E-490B-AA8A-2D59F20383EC}"/>
              </a:ext>
            </a:extLst>
          </p:cNvPr>
          <p:cNvSpPr>
            <a:spLocks noGrp="1"/>
          </p:cNvSpPr>
          <p:nvPr>
            <p:ph idx="1"/>
          </p:nvPr>
        </p:nvSpPr>
        <p:spPr>
          <a:xfrm>
            <a:off x="679509" y="1451295"/>
            <a:ext cx="10331041" cy="4696306"/>
          </a:xfrm>
        </p:spPr>
        <p:txBody>
          <a:bodyPr>
            <a:noAutofit/>
          </a:bodyPr>
          <a:lstStyle/>
          <a:p>
            <a:pPr marL="0" indent="0">
              <a:buNone/>
            </a:pPr>
            <a:endParaRPr lang="it-IT" sz="2400" dirty="0"/>
          </a:p>
          <a:p>
            <a:pPr marL="0" indent="0">
              <a:buNone/>
            </a:pPr>
            <a:r>
              <a:rPr lang="it-IT" sz="2400" dirty="0"/>
              <a:t>Data una sequenza di valori interi che rappresentano le temperature registrate in una città in un mese stampi:</a:t>
            </a:r>
          </a:p>
          <a:p>
            <a:pPr lvl="1"/>
            <a:r>
              <a:rPr lang="it-IT" sz="2000" dirty="0"/>
              <a:t>La temperatura media </a:t>
            </a:r>
          </a:p>
          <a:p>
            <a:pPr lvl="1"/>
            <a:r>
              <a:rPr lang="it-IT" sz="2000" dirty="0"/>
              <a:t>L’elenco dei giorni in cui la temperatura è stata più alta della media</a:t>
            </a:r>
          </a:p>
          <a:p>
            <a:pPr marL="0" indent="0">
              <a:buNone/>
            </a:pPr>
            <a:endParaRPr lang="it-IT" sz="2400" b="1" dirty="0"/>
          </a:p>
          <a:p>
            <a:pPr marL="0" indent="0">
              <a:buNone/>
            </a:pPr>
            <a:r>
              <a:rPr lang="it-IT" sz="2400" b="1" dirty="0"/>
              <a:t>Esempio</a:t>
            </a:r>
            <a:r>
              <a:rPr lang="it-IT" sz="2400" dirty="0"/>
              <a:t>: se le temperature fossero </a:t>
            </a:r>
          </a:p>
          <a:p>
            <a:pPr marL="0" indent="0">
              <a:buNone/>
            </a:pPr>
            <a:r>
              <a:rPr lang="it-IT" sz="2000" dirty="0">
                <a:cs typeface="Courier New" panose="02070309020205020404" pitchFamily="49" charset="0"/>
              </a:rPr>
              <a:t>-5, 2, 0, -3, 1, 2, </a:t>
            </a:r>
            <a:r>
              <a:rPr lang="it-IT" sz="2000" b="1" i="1" dirty="0">
                <a:cs typeface="Courier New" panose="02070309020205020404" pitchFamily="49" charset="0"/>
              </a:rPr>
              <a:t>4</a:t>
            </a:r>
            <a:r>
              <a:rPr lang="it-IT" sz="2000" dirty="0">
                <a:cs typeface="Courier New" panose="02070309020205020404" pitchFamily="49" charset="0"/>
              </a:rPr>
              <a:t>, -2, 0, 2, 3, 2, </a:t>
            </a:r>
            <a:r>
              <a:rPr lang="it-IT" sz="2000" b="1" i="1" dirty="0">
                <a:cs typeface="Courier New" panose="02070309020205020404" pitchFamily="49" charset="0"/>
              </a:rPr>
              <a:t>4</a:t>
            </a:r>
            <a:r>
              <a:rPr lang="it-IT" sz="2000" dirty="0">
                <a:cs typeface="Courier New" panose="02070309020205020404" pitchFamily="49" charset="0"/>
              </a:rPr>
              <a:t>,</a:t>
            </a:r>
            <a:r>
              <a:rPr lang="it-IT" sz="2000" b="1" i="1" dirty="0">
                <a:cs typeface="Courier New" panose="02070309020205020404" pitchFamily="49" charset="0"/>
              </a:rPr>
              <a:t> 6</a:t>
            </a:r>
            <a:r>
              <a:rPr lang="it-IT" sz="2000" dirty="0">
                <a:cs typeface="Courier New" panose="02070309020205020404" pitchFamily="49" charset="0"/>
              </a:rPr>
              <a:t>, -1, 0, </a:t>
            </a:r>
            <a:r>
              <a:rPr lang="it-IT" sz="2000" b="1" i="1" dirty="0">
                <a:cs typeface="Courier New" panose="02070309020205020404" pitchFamily="49" charset="0"/>
              </a:rPr>
              <a:t>4</a:t>
            </a:r>
            <a:r>
              <a:rPr lang="it-IT" sz="2000" dirty="0">
                <a:cs typeface="Courier New" panose="02070309020205020404" pitchFamily="49" charset="0"/>
              </a:rPr>
              <a:t>, </a:t>
            </a:r>
            <a:r>
              <a:rPr lang="it-IT" sz="2000" b="1" i="1" dirty="0">
                <a:cs typeface="Courier New" panose="02070309020205020404" pitchFamily="49" charset="0"/>
              </a:rPr>
              <a:t>6</a:t>
            </a:r>
            <a:r>
              <a:rPr lang="it-IT" sz="2000" dirty="0">
                <a:cs typeface="Courier New" panose="02070309020205020404" pitchFamily="49" charset="0"/>
              </a:rPr>
              <a:t>, </a:t>
            </a:r>
            <a:r>
              <a:rPr lang="it-IT" sz="2000" b="1" i="1" dirty="0">
                <a:cs typeface="Courier New" panose="02070309020205020404" pitchFamily="49" charset="0"/>
              </a:rPr>
              <a:t>7</a:t>
            </a:r>
            <a:r>
              <a:rPr lang="it-IT" sz="2000" dirty="0">
                <a:cs typeface="Courier New" panose="02070309020205020404" pitchFamily="49" charset="0"/>
              </a:rPr>
              <a:t>, </a:t>
            </a:r>
            <a:r>
              <a:rPr lang="it-IT" sz="2000" b="1" i="1" dirty="0">
                <a:cs typeface="Courier New" panose="02070309020205020404" pitchFamily="49" charset="0"/>
              </a:rPr>
              <a:t>6</a:t>
            </a:r>
            <a:r>
              <a:rPr lang="it-IT" sz="2000" dirty="0">
                <a:cs typeface="Courier New" panose="02070309020205020404" pitchFamily="49" charset="0"/>
              </a:rPr>
              <a:t>, </a:t>
            </a:r>
            <a:r>
              <a:rPr lang="it-IT" sz="2000" b="1" i="1" dirty="0">
                <a:cs typeface="Courier New" panose="02070309020205020404" pitchFamily="49" charset="0"/>
              </a:rPr>
              <a:t>10</a:t>
            </a:r>
            <a:r>
              <a:rPr lang="it-IT" sz="2000" dirty="0">
                <a:cs typeface="Courier New" panose="02070309020205020404" pitchFamily="49" charset="0"/>
              </a:rPr>
              <a:t>, </a:t>
            </a:r>
            <a:r>
              <a:rPr lang="it-IT" sz="2000" b="1" i="1" dirty="0">
                <a:cs typeface="Courier New" panose="02070309020205020404" pitchFamily="49" charset="0"/>
              </a:rPr>
              <a:t>13</a:t>
            </a:r>
            <a:r>
              <a:rPr lang="it-IT" sz="2000" dirty="0">
                <a:cs typeface="Courier New" panose="02070309020205020404" pitchFamily="49" charset="0"/>
              </a:rPr>
              <a:t>, </a:t>
            </a:r>
            <a:r>
              <a:rPr lang="it-IT" sz="2000" b="1" i="1" dirty="0">
                <a:cs typeface="Courier New" panose="02070309020205020404" pitchFamily="49" charset="0"/>
              </a:rPr>
              <a:t>12</a:t>
            </a:r>
            <a:r>
              <a:rPr lang="it-IT" sz="2000" dirty="0">
                <a:cs typeface="Courier New" panose="02070309020205020404" pitchFamily="49" charset="0"/>
              </a:rPr>
              <a:t>, </a:t>
            </a:r>
            <a:r>
              <a:rPr lang="it-IT" sz="2000" b="1" i="1" dirty="0">
                <a:cs typeface="Courier New" panose="02070309020205020404" pitchFamily="49" charset="0"/>
              </a:rPr>
              <a:t>6</a:t>
            </a:r>
            <a:r>
              <a:rPr lang="it-IT" sz="2000" dirty="0">
                <a:cs typeface="Courier New" panose="02070309020205020404" pitchFamily="49" charset="0"/>
              </a:rPr>
              <a:t>, </a:t>
            </a:r>
            <a:r>
              <a:rPr lang="it-IT" sz="2000" b="1" i="1" dirty="0">
                <a:cs typeface="Courier New" panose="02070309020205020404" pitchFamily="49" charset="0"/>
              </a:rPr>
              <a:t>5</a:t>
            </a:r>
            <a:r>
              <a:rPr lang="it-IT" sz="2000" dirty="0">
                <a:cs typeface="Courier New" panose="02070309020205020404" pitchFamily="49" charset="0"/>
              </a:rPr>
              <a:t>, 2, -1, 0, </a:t>
            </a:r>
            <a:r>
              <a:rPr lang="it-IT" sz="2000" b="1" i="1" dirty="0">
                <a:cs typeface="Courier New" panose="02070309020205020404" pitchFamily="49" charset="0"/>
              </a:rPr>
              <a:t>4</a:t>
            </a:r>
            <a:r>
              <a:rPr lang="it-IT" sz="2000" dirty="0">
                <a:cs typeface="Courier New" panose="02070309020205020404" pitchFamily="49" charset="0"/>
              </a:rPr>
              <a:t>, </a:t>
            </a:r>
            <a:r>
              <a:rPr lang="it-IT" sz="2000" b="1" i="1" dirty="0">
                <a:cs typeface="Courier New" panose="02070309020205020404" pitchFamily="49" charset="0"/>
              </a:rPr>
              <a:t>6</a:t>
            </a:r>
            <a:r>
              <a:rPr lang="it-IT" sz="2000" dirty="0">
                <a:cs typeface="Courier New" panose="02070309020205020404" pitchFamily="49" charset="0"/>
              </a:rPr>
              <a:t>, -1 </a:t>
            </a:r>
          </a:p>
        </p:txBody>
      </p:sp>
      <p:sp>
        <p:nvSpPr>
          <p:cNvPr id="5" name="TextBox 4">
            <a:extLst>
              <a:ext uri="{FF2B5EF4-FFF2-40B4-BE49-F238E27FC236}">
                <a16:creationId xmlns:a16="http://schemas.microsoft.com/office/drawing/2014/main" id="{CCF09161-8DC7-4913-B492-9027C7B4CD9F}"/>
              </a:ext>
            </a:extLst>
          </p:cNvPr>
          <p:cNvSpPr txBox="1"/>
          <p:nvPr/>
        </p:nvSpPr>
        <p:spPr>
          <a:xfrm>
            <a:off x="9944098" y="2349224"/>
            <a:ext cx="1628164" cy="4247317"/>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it-IT" dirty="0"/>
              <a:t>La media è 3</a:t>
            </a:r>
          </a:p>
          <a:p>
            <a:r>
              <a:rPr lang="it-IT" dirty="0"/>
              <a:t>giorno 7: 4°</a:t>
            </a:r>
          </a:p>
          <a:p>
            <a:r>
              <a:rPr lang="it-IT" dirty="0"/>
              <a:t>giorno 13: 4°</a:t>
            </a:r>
          </a:p>
          <a:p>
            <a:r>
              <a:rPr lang="it-IT" dirty="0"/>
              <a:t>giorno 14: 6°</a:t>
            </a:r>
          </a:p>
          <a:p>
            <a:r>
              <a:rPr lang="it-IT" dirty="0"/>
              <a:t>giorno 17: 4°</a:t>
            </a:r>
          </a:p>
          <a:p>
            <a:r>
              <a:rPr lang="it-IT" dirty="0"/>
              <a:t>giorno 18: 6°</a:t>
            </a:r>
          </a:p>
          <a:p>
            <a:r>
              <a:rPr lang="it-IT" dirty="0"/>
              <a:t>giorno 19: 7°</a:t>
            </a:r>
          </a:p>
          <a:p>
            <a:r>
              <a:rPr lang="it-IT" dirty="0"/>
              <a:t>giorno 20: 6°</a:t>
            </a:r>
          </a:p>
          <a:p>
            <a:r>
              <a:rPr lang="it-IT" dirty="0"/>
              <a:t>giorno 21: 10°</a:t>
            </a:r>
          </a:p>
          <a:p>
            <a:r>
              <a:rPr lang="it-IT" dirty="0"/>
              <a:t>giorno 22: 13°</a:t>
            </a:r>
          </a:p>
          <a:p>
            <a:r>
              <a:rPr lang="it-IT" dirty="0"/>
              <a:t>giorno 23: 12°</a:t>
            </a:r>
          </a:p>
          <a:p>
            <a:r>
              <a:rPr lang="it-IT" dirty="0"/>
              <a:t>giorno 24: 6°</a:t>
            </a:r>
          </a:p>
          <a:p>
            <a:r>
              <a:rPr lang="it-IT" dirty="0"/>
              <a:t>giorno 25: 5°</a:t>
            </a:r>
          </a:p>
          <a:p>
            <a:r>
              <a:rPr lang="it-IT" dirty="0"/>
              <a:t>giorno 29: 4°</a:t>
            </a:r>
          </a:p>
          <a:p>
            <a:r>
              <a:rPr lang="it-IT" dirty="0"/>
              <a:t>giorno 30: 6°</a:t>
            </a:r>
          </a:p>
        </p:txBody>
      </p:sp>
      <p:sp>
        <p:nvSpPr>
          <p:cNvPr id="6" name="Rectangle: Rounded Corners 5">
            <a:extLst>
              <a:ext uri="{FF2B5EF4-FFF2-40B4-BE49-F238E27FC236}">
                <a16:creationId xmlns:a16="http://schemas.microsoft.com/office/drawing/2014/main" id="{3AD656B6-18FF-46CA-B149-5C664C69ACE6}"/>
              </a:ext>
            </a:extLst>
          </p:cNvPr>
          <p:cNvSpPr/>
          <p:nvPr/>
        </p:nvSpPr>
        <p:spPr>
          <a:xfrm>
            <a:off x="6908331" y="310699"/>
            <a:ext cx="4764947" cy="1379989"/>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indent="0">
              <a:buNone/>
            </a:pPr>
            <a:r>
              <a:rPr lang="it-IT" sz="1800" dirty="0"/>
              <a:t>Per semplicità si supponga che per ogni giorno venga indicato un solo valore e per il calcolo della media si usi la divisione intera</a:t>
            </a:r>
          </a:p>
        </p:txBody>
      </p:sp>
      <p:sp>
        <p:nvSpPr>
          <p:cNvPr id="8" name="Rectangle: Rounded Corners 7">
            <a:extLst>
              <a:ext uri="{FF2B5EF4-FFF2-40B4-BE49-F238E27FC236}">
                <a16:creationId xmlns:a16="http://schemas.microsoft.com/office/drawing/2014/main" id="{66457FC1-324C-4092-B9FB-BDC8812935AE}"/>
              </a:ext>
            </a:extLst>
          </p:cNvPr>
          <p:cNvSpPr/>
          <p:nvPr/>
        </p:nvSpPr>
        <p:spPr>
          <a:xfrm>
            <a:off x="5544076" y="4889073"/>
            <a:ext cx="1993433" cy="1379989"/>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it-IT" dirty="0"/>
              <a:t>I dati vanno memorizzati tutti</a:t>
            </a:r>
          </a:p>
        </p:txBody>
      </p:sp>
      <p:sp>
        <p:nvSpPr>
          <p:cNvPr id="9" name="Arrow: Pentagon 8">
            <a:extLst>
              <a:ext uri="{FF2B5EF4-FFF2-40B4-BE49-F238E27FC236}">
                <a16:creationId xmlns:a16="http://schemas.microsoft.com/office/drawing/2014/main" id="{FD645CBE-9A65-496F-AF89-5131A5AC1E32}"/>
              </a:ext>
            </a:extLst>
          </p:cNvPr>
          <p:cNvSpPr/>
          <p:nvPr/>
        </p:nvSpPr>
        <p:spPr>
          <a:xfrm>
            <a:off x="968928" y="4907557"/>
            <a:ext cx="4328720" cy="1476465"/>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dirty="0"/>
              <a:t>E’ necessario analizzare tutti i dati almeno due volte, una volta per calcolare la media e una volta per identificare i giorni da stampare </a:t>
            </a:r>
          </a:p>
        </p:txBody>
      </p:sp>
    </p:spTree>
    <p:extLst>
      <p:ext uri="{BB962C8B-B14F-4D97-AF65-F5344CB8AC3E}">
        <p14:creationId xmlns:p14="http://schemas.microsoft.com/office/powerpoint/2010/main" val="3939120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7E76170-37E5-4F98-B441-EAA16CB3B849}"/>
              </a:ext>
            </a:extLst>
          </p:cNvPr>
          <p:cNvSpPr>
            <a:spLocks noGrp="1"/>
          </p:cNvSpPr>
          <p:nvPr>
            <p:ph type="title"/>
          </p:nvPr>
        </p:nvSpPr>
        <p:spPr>
          <a:xfrm>
            <a:off x="643467" y="321734"/>
            <a:ext cx="10905066" cy="1135737"/>
          </a:xfrm>
        </p:spPr>
        <p:txBody>
          <a:bodyPr>
            <a:normAutofit/>
          </a:bodyPr>
          <a:lstStyle/>
          <a:p>
            <a:r>
              <a:rPr lang="it-IT" sz="3600" dirty="0"/>
              <a:t>Memorizzare raccolte di dati: le liste</a:t>
            </a:r>
          </a:p>
        </p:txBody>
      </p:sp>
      <p:sp>
        <p:nvSpPr>
          <p:cNvPr id="3" name="Content Placeholder 2">
            <a:extLst>
              <a:ext uri="{FF2B5EF4-FFF2-40B4-BE49-F238E27FC236}">
                <a16:creationId xmlns:a16="http://schemas.microsoft.com/office/drawing/2014/main" id="{FABEF26C-DD21-45AC-99F6-EFC839628005}"/>
              </a:ext>
            </a:extLst>
          </p:cNvPr>
          <p:cNvSpPr>
            <a:spLocks noGrp="1"/>
          </p:cNvSpPr>
          <p:nvPr>
            <p:ph idx="1"/>
          </p:nvPr>
        </p:nvSpPr>
        <p:spPr>
          <a:xfrm>
            <a:off x="643467" y="1782981"/>
            <a:ext cx="10905066" cy="4393982"/>
          </a:xfrm>
        </p:spPr>
        <p:txBody>
          <a:bodyPr>
            <a:normAutofit/>
          </a:bodyPr>
          <a:lstStyle/>
          <a:p>
            <a:r>
              <a:rPr lang="it-IT" sz="2000" b="1" dirty="0">
                <a:solidFill>
                  <a:schemeClr val="accent2">
                    <a:lumMod val="75000"/>
                  </a:schemeClr>
                </a:solidFill>
              </a:rPr>
              <a:t>Struttura Dati:</a:t>
            </a:r>
            <a:r>
              <a:rPr lang="it-IT" sz="2000" b="1" dirty="0"/>
              <a:t> </a:t>
            </a:r>
          </a:p>
          <a:p>
            <a:pPr lvl="1"/>
            <a:r>
              <a:rPr lang="it-IT" sz="2000" dirty="0"/>
              <a:t>raggruppa e organizza diversi dati in un’unità</a:t>
            </a:r>
          </a:p>
          <a:p>
            <a:pPr lvl="1"/>
            <a:r>
              <a:rPr lang="it-IT" sz="2000" dirty="0"/>
              <a:t>Es. Una stringa è una struttura dati che raggruppa sequenze di caratteri</a:t>
            </a:r>
          </a:p>
          <a:p>
            <a:r>
              <a:rPr lang="it-IT" sz="2000" b="1" dirty="0">
                <a:solidFill>
                  <a:schemeClr val="accent2">
                    <a:lumMod val="75000"/>
                  </a:schemeClr>
                </a:solidFill>
              </a:rPr>
              <a:t>Lista:</a:t>
            </a:r>
            <a:r>
              <a:rPr lang="it-IT" sz="2000" dirty="0"/>
              <a:t> </a:t>
            </a:r>
          </a:p>
          <a:p>
            <a:pPr lvl="1"/>
            <a:r>
              <a:rPr lang="it-IT" sz="2000" dirty="0"/>
              <a:t>Struttura dati</a:t>
            </a:r>
          </a:p>
          <a:p>
            <a:pPr lvl="1"/>
            <a:r>
              <a:rPr lang="it-IT" sz="2000" dirty="0"/>
              <a:t>Consente di memorizzare raccolte di dati di qualsiasi tipo (</a:t>
            </a:r>
            <a:r>
              <a:rPr lang="it-IT" sz="2000" b="1" dirty="0"/>
              <a:t>elementi</a:t>
            </a:r>
            <a:r>
              <a:rPr lang="it-IT" sz="2000" dirty="0"/>
              <a:t>) </a:t>
            </a:r>
          </a:p>
          <a:p>
            <a:pPr lvl="1"/>
            <a:r>
              <a:rPr lang="it-IT" sz="2000" dirty="0"/>
              <a:t>Gli elementi sono disposti in ordine sequenziale</a:t>
            </a:r>
          </a:p>
          <a:p>
            <a:pPr lvl="1"/>
            <a:r>
              <a:rPr lang="it-IT" sz="2000" dirty="0"/>
              <a:t>Ogni elemento ha un indice che identifica la sua posizione (il primo ha indice pari a 0)</a:t>
            </a:r>
          </a:p>
          <a:p>
            <a:pPr marL="0" indent="0">
              <a:buNone/>
            </a:pPr>
            <a:endParaRPr lang="it-IT" sz="20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57352046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9B11E-1C48-4F25-B325-8E9F612714BF}"/>
              </a:ext>
            </a:extLst>
          </p:cNvPr>
          <p:cNvSpPr>
            <a:spLocks noGrp="1"/>
          </p:cNvSpPr>
          <p:nvPr>
            <p:ph type="title"/>
          </p:nvPr>
        </p:nvSpPr>
        <p:spPr/>
        <p:txBody>
          <a:bodyPr/>
          <a:lstStyle/>
          <a:p>
            <a:r>
              <a:rPr lang="it-IT" dirty="0"/>
              <a:t>Liste</a:t>
            </a:r>
          </a:p>
        </p:txBody>
      </p:sp>
      <p:sp>
        <p:nvSpPr>
          <p:cNvPr id="3" name="Content Placeholder 2">
            <a:extLst>
              <a:ext uri="{FF2B5EF4-FFF2-40B4-BE49-F238E27FC236}">
                <a16:creationId xmlns:a16="http://schemas.microsoft.com/office/drawing/2014/main" id="{477E78E8-D604-4913-B2C6-0025C4D0E171}"/>
              </a:ext>
            </a:extLst>
          </p:cNvPr>
          <p:cNvSpPr>
            <a:spLocks noGrp="1"/>
          </p:cNvSpPr>
          <p:nvPr>
            <p:ph idx="1"/>
          </p:nvPr>
        </p:nvSpPr>
        <p:spPr/>
        <p:txBody>
          <a:bodyPr/>
          <a:lstStyle/>
          <a:p>
            <a:r>
              <a:rPr lang="it-IT" sz="2000" dirty="0">
                <a:ln w="0"/>
              </a:rPr>
              <a:t>Sequenza di dati separata da virgole, racchiusi tra parentesi quadre</a:t>
            </a:r>
          </a:p>
          <a:p>
            <a:pPr lvl="1"/>
            <a:r>
              <a:rPr lang="it-IT" sz="1800" dirty="0">
                <a:ln w="0"/>
                <a:latin typeface="Courier New" panose="02070309020205020404" pitchFamily="49" charset="0"/>
                <a:cs typeface="Courier New" panose="02070309020205020404" pitchFamily="49" charset="0"/>
              </a:rPr>
              <a:t>[1,18,22,44]</a:t>
            </a:r>
          </a:p>
          <a:p>
            <a:pPr lvl="1"/>
            <a:r>
              <a:rPr lang="it-IT" sz="1800" dirty="0">
                <a:ln w="0"/>
                <a:latin typeface="Courier New" panose="02070309020205020404" pitchFamily="49" charset="0"/>
                <a:cs typeface="Courier New" panose="02070309020205020404" pitchFamily="49" charset="0"/>
              </a:rPr>
              <a:t>["fondamenti", "analisi", "inglese", "economia"]</a:t>
            </a:r>
          </a:p>
          <a:p>
            <a:pPr lvl="1"/>
            <a:r>
              <a:rPr lang="it-IT" sz="1800" dirty="0">
                <a:ln w="0"/>
                <a:latin typeface="Courier New" panose="02070309020205020404" pitchFamily="49" charset="0"/>
                <a:cs typeface="Courier New" panose="02070309020205020404" pitchFamily="49" charset="0"/>
              </a:rPr>
              <a:t>[]   </a:t>
            </a:r>
            <a:r>
              <a:rPr lang="it-IT" sz="1800" dirty="0">
                <a:ln w="0"/>
                <a:cs typeface="Courier New" panose="02070309020205020404" pitchFamily="49" charset="0"/>
              </a:rPr>
              <a:t>(lista vuota)</a:t>
            </a:r>
          </a:p>
          <a:p>
            <a:r>
              <a:rPr lang="it-IT" sz="2000" dirty="0">
                <a:ln w="0"/>
                <a:cs typeface="Courier New" panose="02070309020205020404" pitchFamily="49" charset="0"/>
              </a:rPr>
              <a:t>Può essere assegnata ad una variabile</a:t>
            </a:r>
          </a:p>
          <a:p>
            <a:pPr marL="457200" lvl="1" indent="0">
              <a:buNone/>
            </a:pPr>
            <a:r>
              <a:rPr lang="it-IT" sz="1800" dirty="0">
                <a:ln w="0"/>
                <a:latin typeface="Courier New" panose="02070309020205020404" pitchFamily="49" charset="0"/>
                <a:cs typeface="Courier New" panose="02070309020205020404" pitchFamily="49" charset="0"/>
              </a:rPr>
              <a:t>&gt;&gt;&gt; esami = ["fondamenti", "analisi", "inglese", "economia"]</a:t>
            </a:r>
          </a:p>
          <a:p>
            <a:pPr marL="457200" lvl="1" indent="0">
              <a:buNone/>
            </a:pPr>
            <a:r>
              <a:rPr lang="it-IT" sz="1800" dirty="0">
                <a:ln w="0"/>
                <a:latin typeface="Courier New" panose="02070309020205020404" pitchFamily="49" charset="0"/>
                <a:cs typeface="Courier New" panose="02070309020205020404" pitchFamily="49" charset="0"/>
              </a:rPr>
              <a:t>&gt;&gt;&gt; esami</a:t>
            </a:r>
          </a:p>
          <a:p>
            <a:pPr marL="457200" lvl="1" indent="0">
              <a:buNone/>
            </a:pPr>
            <a:endParaRPr lang="it-IT" sz="1800" dirty="0">
              <a:ln w="0"/>
              <a:latin typeface="Courier New" panose="02070309020205020404" pitchFamily="49" charset="0"/>
              <a:cs typeface="Courier New" panose="02070309020205020404" pitchFamily="49" charset="0"/>
            </a:endParaRPr>
          </a:p>
          <a:p>
            <a:r>
              <a:rPr lang="it-IT" sz="2000" dirty="0">
                <a:ln w="0"/>
                <a:cs typeface="Courier New" panose="02070309020205020404" pitchFamily="49" charset="0"/>
              </a:rPr>
              <a:t>Si può accedere agli elementi tramite la loro posizione (come nelle stringhe)</a:t>
            </a:r>
          </a:p>
          <a:p>
            <a:pPr marL="457200" lvl="1" indent="0">
              <a:buNone/>
            </a:pPr>
            <a:r>
              <a:rPr lang="it-IT" sz="1800" dirty="0">
                <a:ln w="0"/>
                <a:latin typeface="Courier New" panose="02070309020205020404" pitchFamily="49" charset="0"/>
                <a:cs typeface="Courier New" panose="02070309020205020404" pitchFamily="49" charset="0"/>
              </a:rPr>
              <a:t>&gt;&gt;&gt; esami[2]</a:t>
            </a:r>
          </a:p>
          <a:p>
            <a:pPr marL="457200" lvl="1" indent="0">
              <a:buNone/>
            </a:pPr>
            <a:endParaRPr lang="it-IT" sz="1800" dirty="0">
              <a:ln w="0"/>
              <a:latin typeface="Courier New" panose="02070309020205020404" pitchFamily="49" charset="0"/>
              <a:cs typeface="Courier New" panose="02070309020205020404" pitchFamily="49" charset="0"/>
            </a:endParaRPr>
          </a:p>
          <a:p>
            <a:pPr marL="0" indent="0">
              <a:buNone/>
            </a:pPr>
            <a:endParaRPr lang="it-IT" sz="2200" dirty="0">
              <a:ln w="0"/>
              <a:latin typeface="Courier New" panose="02070309020205020404" pitchFamily="49" charset="0"/>
              <a:cs typeface="Courier New" panose="02070309020205020404" pitchFamily="49" charset="0"/>
            </a:endParaRPr>
          </a:p>
          <a:p>
            <a:pPr marL="457200" lvl="1" indent="0">
              <a:buNone/>
            </a:pPr>
            <a:endParaRPr lang="it-IT" sz="1800" dirty="0">
              <a:ln w="0"/>
              <a:latin typeface="Courier New" panose="02070309020205020404" pitchFamily="49" charset="0"/>
              <a:cs typeface="Courier New" panose="02070309020205020404" pitchFamily="49" charset="0"/>
            </a:endParaRPr>
          </a:p>
          <a:p>
            <a:endParaRPr lang="it-IT" sz="2000" dirty="0">
              <a:ln w="0"/>
              <a:cs typeface="Courier New" panose="02070309020205020404" pitchFamily="49" charset="0"/>
            </a:endParaRPr>
          </a:p>
          <a:p>
            <a:pPr marL="457200" lvl="1" indent="0">
              <a:buNone/>
            </a:pPr>
            <a:endParaRPr lang="it-IT" sz="1600" dirty="0">
              <a:ln w="0"/>
              <a:cs typeface="Courier New" panose="02070309020205020404" pitchFamily="49" charset="0"/>
            </a:endParaRPr>
          </a:p>
          <a:p>
            <a:pPr marL="457200" lvl="1" indent="0">
              <a:buNone/>
            </a:pPr>
            <a:endParaRPr lang="it-IT" sz="1800" dirty="0">
              <a:ln w="0"/>
              <a:latin typeface="Courier New" panose="02070309020205020404" pitchFamily="49" charset="0"/>
              <a:cs typeface="Courier New" panose="02070309020205020404" pitchFamily="49" charset="0"/>
            </a:endParaRPr>
          </a:p>
          <a:p>
            <a:pPr marL="457200" lvl="1" indent="0">
              <a:buNone/>
            </a:pPr>
            <a:endParaRPr lang="it-IT" sz="1800" dirty="0">
              <a:ln w="0"/>
              <a:effectLst>
                <a:outerShdw blurRad="38100" dist="19050" dir="2700000" algn="tl" rotWithShape="0">
                  <a:schemeClr val="dk1">
                    <a:alpha val="40000"/>
                  </a:schemeClr>
                </a:outerShdw>
              </a:effectLst>
              <a:cs typeface="Courier New" panose="02070309020205020404" pitchFamily="49" charset="0"/>
            </a:endParaRPr>
          </a:p>
          <a:p>
            <a:pPr lvl="1"/>
            <a:endParaRPr lang="it-IT" sz="2000" dirty="0">
              <a:ln w="0"/>
              <a:effectLst>
                <a:outerShdw blurRad="38100" dist="19050" dir="2700000" algn="tl" rotWithShape="0">
                  <a:schemeClr val="dk1">
                    <a:alpha val="40000"/>
                  </a:schemeClr>
                </a:outerShdw>
              </a:effectLst>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9022FEE6-52C1-4421-8813-D59A4F810DAC}"/>
              </a:ext>
            </a:extLst>
          </p:cNvPr>
          <p:cNvSpPr txBox="1"/>
          <p:nvPr/>
        </p:nvSpPr>
        <p:spPr>
          <a:xfrm>
            <a:off x="946909" y="4141956"/>
            <a:ext cx="7123300" cy="369332"/>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it-IT" dirty="0">
                <a:latin typeface="Courier New" panose="02070309020205020404" pitchFamily="49" charset="0"/>
                <a:cs typeface="Courier New" panose="02070309020205020404" pitchFamily="49" charset="0"/>
              </a:rPr>
              <a:t>['fondamenti', 'analisi', 'inglese', 'economia']</a:t>
            </a:r>
          </a:p>
        </p:txBody>
      </p:sp>
      <p:sp>
        <p:nvSpPr>
          <p:cNvPr id="7" name="TextBox 6">
            <a:extLst>
              <a:ext uri="{FF2B5EF4-FFF2-40B4-BE49-F238E27FC236}">
                <a16:creationId xmlns:a16="http://schemas.microsoft.com/office/drawing/2014/main" id="{6C37E349-40C3-46CE-A4D7-00CB4C2BC856}"/>
              </a:ext>
            </a:extLst>
          </p:cNvPr>
          <p:cNvSpPr txBox="1"/>
          <p:nvPr/>
        </p:nvSpPr>
        <p:spPr>
          <a:xfrm>
            <a:off x="946909" y="5159459"/>
            <a:ext cx="1502676" cy="369332"/>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it-IT" dirty="0">
                <a:latin typeface="Courier New" panose="02070309020205020404" pitchFamily="49" charset="0"/>
                <a:cs typeface="Courier New" panose="02070309020205020404" pitchFamily="49" charset="0"/>
              </a:rPr>
              <a:t>'inglese’</a:t>
            </a:r>
          </a:p>
        </p:txBody>
      </p:sp>
      <p:sp>
        <p:nvSpPr>
          <p:cNvPr id="9" name="Speech Bubble: Rectangle with Corners Rounded 8">
            <a:extLst>
              <a:ext uri="{FF2B5EF4-FFF2-40B4-BE49-F238E27FC236}">
                <a16:creationId xmlns:a16="http://schemas.microsoft.com/office/drawing/2014/main" id="{D17518F2-12CB-42A9-911D-9BA148D3B6EC}"/>
              </a:ext>
            </a:extLst>
          </p:cNvPr>
          <p:cNvSpPr/>
          <p:nvPr/>
        </p:nvSpPr>
        <p:spPr>
          <a:xfrm>
            <a:off x="4035104" y="4932728"/>
            <a:ext cx="3670183" cy="1459684"/>
          </a:xfrm>
          <a:prstGeom prst="wedgeRoundRectCallout">
            <a:avLst>
              <a:gd name="adj1" fmla="val -78192"/>
              <a:gd name="adj2" fmla="val -37577"/>
              <a:gd name="adj3" fmla="val 16667"/>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ATTENZIONE </a:t>
            </a:r>
          </a:p>
          <a:p>
            <a:pPr algn="ctr"/>
            <a:r>
              <a:rPr lang="it-IT" dirty="0"/>
              <a:t>l’indice deve essere valido:</a:t>
            </a:r>
          </a:p>
          <a:p>
            <a:pPr algn="ctr"/>
            <a:r>
              <a:rPr lang="it-IT" dirty="0"/>
              <a:t>Se la lista contiene n elementi </a:t>
            </a:r>
          </a:p>
          <a:p>
            <a:pPr algn="ctr"/>
            <a:r>
              <a:rPr lang="it-IT" dirty="0"/>
              <a:t>l’indice deve essere compreso tra </a:t>
            </a:r>
          </a:p>
          <a:p>
            <a:pPr algn="ctr"/>
            <a:r>
              <a:rPr lang="it-IT" dirty="0"/>
              <a:t>0 e n-1</a:t>
            </a:r>
          </a:p>
        </p:txBody>
      </p:sp>
    </p:spTree>
    <p:extLst>
      <p:ext uri="{BB962C8B-B14F-4D97-AF65-F5344CB8AC3E}">
        <p14:creationId xmlns:p14="http://schemas.microsoft.com/office/powerpoint/2010/main" val="151373387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523D1-72B4-48CD-A73B-C13BB2824339}"/>
              </a:ext>
            </a:extLst>
          </p:cNvPr>
          <p:cNvSpPr>
            <a:spLocks noGrp="1"/>
          </p:cNvSpPr>
          <p:nvPr>
            <p:ph type="title"/>
          </p:nvPr>
        </p:nvSpPr>
        <p:spPr/>
        <p:txBody>
          <a:bodyPr/>
          <a:lstStyle/>
          <a:p>
            <a:r>
              <a:rPr lang="it-IT" dirty="0"/>
              <a:t>Liste</a:t>
            </a:r>
          </a:p>
        </p:txBody>
      </p:sp>
      <p:sp>
        <p:nvSpPr>
          <p:cNvPr id="3" name="Content Placeholder 2">
            <a:extLst>
              <a:ext uri="{FF2B5EF4-FFF2-40B4-BE49-F238E27FC236}">
                <a16:creationId xmlns:a16="http://schemas.microsoft.com/office/drawing/2014/main" id="{48F3D58F-00C3-4E6F-BBAA-DBF81AA861B4}"/>
              </a:ext>
            </a:extLst>
          </p:cNvPr>
          <p:cNvSpPr>
            <a:spLocks noGrp="1"/>
          </p:cNvSpPr>
          <p:nvPr>
            <p:ph idx="1"/>
          </p:nvPr>
        </p:nvSpPr>
        <p:spPr>
          <a:xfrm>
            <a:off x="838200" y="1489046"/>
            <a:ext cx="10658912" cy="4687917"/>
          </a:xfrm>
        </p:spPr>
        <p:txBody>
          <a:bodyPr>
            <a:normAutofit fontScale="92500" lnSpcReduction="10000"/>
          </a:bodyPr>
          <a:lstStyle/>
          <a:p>
            <a:r>
              <a:rPr lang="it-IT" sz="2400" dirty="0"/>
              <a:t>Per conoscere il numero di elementi di una lista si può utilizzare la funzione </a:t>
            </a:r>
            <a:r>
              <a:rPr lang="it-IT" sz="2400" dirty="0" err="1">
                <a:latin typeface="Courier New" panose="02070309020205020404" pitchFamily="49" charset="0"/>
                <a:cs typeface="Courier New" panose="02070309020205020404" pitchFamily="49" charset="0"/>
              </a:rPr>
              <a:t>len</a:t>
            </a:r>
            <a:endParaRPr lang="it-IT" sz="2400" dirty="0">
              <a:latin typeface="Courier New" panose="02070309020205020404" pitchFamily="49" charset="0"/>
              <a:cs typeface="Courier New" panose="02070309020205020404" pitchFamily="49" charset="0"/>
            </a:endParaRPr>
          </a:p>
          <a:p>
            <a:pPr marL="457200" lvl="1" indent="0">
              <a:buNone/>
            </a:pPr>
            <a:r>
              <a:rPr lang="it-IT" sz="2000" dirty="0">
                <a:ln w="0"/>
                <a:latin typeface="Courier New" panose="02070309020205020404" pitchFamily="49" charset="0"/>
                <a:cs typeface="Courier New" panose="02070309020205020404" pitchFamily="49" charset="0"/>
              </a:rPr>
              <a:t>&gt;&gt;&gt; esami = ["fondamenti", "analisi", "inglese", "economia"]</a:t>
            </a:r>
          </a:p>
          <a:p>
            <a:pPr marL="457200" lvl="1" indent="0">
              <a:buNone/>
            </a:pPr>
            <a:r>
              <a:rPr lang="it-IT" sz="2000" dirty="0">
                <a:ln w="0"/>
                <a:latin typeface="Courier New" panose="02070309020205020404" pitchFamily="49" charset="0"/>
                <a:cs typeface="Courier New" panose="02070309020205020404" pitchFamily="49" charset="0"/>
              </a:rPr>
              <a:t>&gt;&gt;&gt; </a:t>
            </a:r>
            <a:r>
              <a:rPr lang="it-IT" sz="2000" dirty="0" err="1">
                <a:ln w="0"/>
                <a:latin typeface="Courier New" panose="02070309020205020404" pitchFamily="49" charset="0"/>
                <a:cs typeface="Courier New" panose="02070309020205020404" pitchFamily="49" charset="0"/>
              </a:rPr>
              <a:t>len</a:t>
            </a:r>
            <a:r>
              <a:rPr lang="it-IT" sz="2000" dirty="0">
                <a:ln w="0"/>
                <a:latin typeface="Courier New" panose="02070309020205020404" pitchFamily="49" charset="0"/>
                <a:cs typeface="Courier New" panose="02070309020205020404" pitchFamily="49" charset="0"/>
              </a:rPr>
              <a:t>(esami)</a:t>
            </a:r>
          </a:p>
          <a:p>
            <a:pPr marL="457200" lvl="1" indent="0">
              <a:buNone/>
            </a:pPr>
            <a:endParaRPr lang="it-IT" sz="2000" dirty="0">
              <a:ln w="0"/>
              <a:latin typeface="Courier New" panose="02070309020205020404" pitchFamily="49" charset="0"/>
              <a:cs typeface="Courier New" panose="02070309020205020404" pitchFamily="49" charset="0"/>
            </a:endParaRPr>
          </a:p>
          <a:p>
            <a:r>
              <a:rPr lang="it-IT" sz="2400" dirty="0"/>
              <a:t>Si possono estrarre parti di lista utilizzando l’operatore di </a:t>
            </a:r>
            <a:r>
              <a:rPr lang="it-IT" sz="2400" dirty="0" err="1"/>
              <a:t>subscript</a:t>
            </a:r>
            <a:r>
              <a:rPr lang="it-IT" sz="2400" dirty="0"/>
              <a:t> e i due punti (:)</a:t>
            </a:r>
            <a:endParaRPr lang="it-IT" sz="2000" dirty="0">
              <a:latin typeface="Courier New" panose="02070309020205020404" pitchFamily="49" charset="0"/>
              <a:cs typeface="Courier New" panose="02070309020205020404" pitchFamily="49" charset="0"/>
            </a:endParaRPr>
          </a:p>
          <a:p>
            <a:pPr marL="457200" lvl="1" indent="0">
              <a:buNone/>
            </a:pPr>
            <a:r>
              <a:rPr lang="it-IT" sz="2000" dirty="0">
                <a:latin typeface="Courier New" panose="02070309020205020404" pitchFamily="49" charset="0"/>
                <a:cs typeface="Courier New" panose="02070309020205020404" pitchFamily="49" charset="0"/>
              </a:rPr>
              <a:t>&gt;&gt;&gt; esami[1:3] </a:t>
            </a:r>
          </a:p>
          <a:p>
            <a:endParaRPr lang="it-IT" dirty="0">
              <a:latin typeface="Courier New" panose="02070309020205020404" pitchFamily="49" charset="0"/>
              <a:cs typeface="Courier New" panose="02070309020205020404" pitchFamily="49" charset="0"/>
            </a:endParaRPr>
          </a:p>
          <a:p>
            <a:r>
              <a:rPr lang="it-IT" sz="2400" dirty="0">
                <a:cs typeface="Courier New" panose="02070309020205020404" pitchFamily="49" charset="0"/>
              </a:rPr>
              <a:t>Si possono concatenare liste con gli operatori + e *</a:t>
            </a:r>
          </a:p>
          <a:p>
            <a:r>
              <a:rPr lang="it-IT" sz="2400" dirty="0">
                <a:cs typeface="Courier New" panose="02070309020205020404" pitchFamily="49" charset="0"/>
              </a:rPr>
              <a:t>Si possono confrontare con l’operatore == (si noti che la lista [1,3] è diversa da [3,1]) </a:t>
            </a:r>
          </a:p>
          <a:p>
            <a:r>
              <a:rPr lang="it-IT" sz="2400" dirty="0">
                <a:cs typeface="Courier New" panose="02070309020205020404" pitchFamily="49" charset="0"/>
              </a:rPr>
              <a:t>Si possono creare liste di liste</a:t>
            </a:r>
          </a:p>
          <a:p>
            <a:pPr marL="457200" lvl="1" indent="0">
              <a:buNone/>
            </a:pPr>
            <a:r>
              <a:rPr lang="it-IT" sz="2000" dirty="0">
                <a:ln w="0"/>
                <a:latin typeface="Courier New" panose="02070309020205020404" pitchFamily="49" charset="0"/>
                <a:cs typeface="Courier New" panose="02070309020205020404" pitchFamily="49" charset="0"/>
              </a:rPr>
              <a:t>&gt;&gt;&gt; esami2 = ["linguaggi", "fisica", "architettura"]</a:t>
            </a:r>
          </a:p>
          <a:p>
            <a:pPr marL="457200" lvl="1" indent="0">
              <a:buNone/>
            </a:pPr>
            <a:r>
              <a:rPr lang="it-IT" sz="2000" dirty="0">
                <a:latin typeface="Courier New" panose="02070309020205020404" pitchFamily="49" charset="0"/>
                <a:cs typeface="Courier New" panose="02070309020205020404" pitchFamily="49" charset="0"/>
              </a:rPr>
              <a:t>&gt;&gt;&gt; [esami,esami2]</a:t>
            </a:r>
          </a:p>
          <a:p>
            <a:pPr marL="0" indent="0">
              <a:buNone/>
            </a:pPr>
            <a:r>
              <a:rPr lang="it-IT" sz="2000" dirty="0">
                <a:solidFill>
                  <a:prstClr val="black"/>
                </a:solidFill>
                <a:latin typeface="Courier New" panose="02070309020205020404" pitchFamily="49" charset="0"/>
                <a:cs typeface="Courier New" panose="02070309020205020404" pitchFamily="49" charset="0"/>
              </a:rPr>
              <a:t>  </a:t>
            </a:r>
            <a:endParaRPr lang="it-IT" sz="2400" dirty="0">
              <a:cs typeface="Courier New" panose="02070309020205020404" pitchFamily="49" charset="0"/>
            </a:endParaRPr>
          </a:p>
        </p:txBody>
      </p:sp>
      <p:sp>
        <p:nvSpPr>
          <p:cNvPr id="5" name="TextBox 4">
            <a:extLst>
              <a:ext uri="{FF2B5EF4-FFF2-40B4-BE49-F238E27FC236}">
                <a16:creationId xmlns:a16="http://schemas.microsoft.com/office/drawing/2014/main" id="{41EC193B-317E-4D27-8F9D-9F6F9A4C4728}"/>
              </a:ext>
            </a:extLst>
          </p:cNvPr>
          <p:cNvSpPr txBox="1"/>
          <p:nvPr/>
        </p:nvSpPr>
        <p:spPr>
          <a:xfrm>
            <a:off x="1165022" y="2445277"/>
            <a:ext cx="1502676" cy="369332"/>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it-IT" dirty="0">
                <a:latin typeface="Courier New" panose="02070309020205020404" pitchFamily="49" charset="0"/>
                <a:cs typeface="Courier New" panose="02070309020205020404" pitchFamily="49" charset="0"/>
              </a:rPr>
              <a:t>4</a:t>
            </a:r>
          </a:p>
        </p:txBody>
      </p:sp>
      <p:sp>
        <p:nvSpPr>
          <p:cNvPr id="7" name="TextBox 6">
            <a:extLst>
              <a:ext uri="{FF2B5EF4-FFF2-40B4-BE49-F238E27FC236}">
                <a16:creationId xmlns:a16="http://schemas.microsoft.com/office/drawing/2014/main" id="{B4B7E7FB-D9F2-439E-947F-56DE2C4CC57C}"/>
              </a:ext>
            </a:extLst>
          </p:cNvPr>
          <p:cNvSpPr txBox="1"/>
          <p:nvPr/>
        </p:nvSpPr>
        <p:spPr>
          <a:xfrm>
            <a:off x="1165022" y="3508695"/>
            <a:ext cx="4120042" cy="369332"/>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it-IT" dirty="0">
                <a:latin typeface="Courier New" panose="02070309020205020404" pitchFamily="49" charset="0"/>
                <a:cs typeface="Courier New" panose="02070309020205020404" pitchFamily="49" charset="0"/>
              </a:rPr>
              <a:t>['analisi', 'inglese']</a:t>
            </a:r>
          </a:p>
        </p:txBody>
      </p:sp>
      <p:sp>
        <p:nvSpPr>
          <p:cNvPr id="9" name="TextBox 8">
            <a:extLst>
              <a:ext uri="{FF2B5EF4-FFF2-40B4-BE49-F238E27FC236}">
                <a16:creationId xmlns:a16="http://schemas.microsoft.com/office/drawing/2014/main" id="{5572C05F-E2C2-44AC-B4CA-F5FB999453F3}"/>
              </a:ext>
            </a:extLst>
          </p:cNvPr>
          <p:cNvSpPr txBox="1"/>
          <p:nvPr/>
        </p:nvSpPr>
        <p:spPr>
          <a:xfrm>
            <a:off x="1159428" y="5696034"/>
            <a:ext cx="10016455" cy="646331"/>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it-IT" dirty="0">
                <a:latin typeface="Courier New" panose="02070309020205020404" pitchFamily="49" charset="0"/>
                <a:cs typeface="Courier New" panose="02070309020205020404" pitchFamily="49" charset="0"/>
              </a:rPr>
              <a:t>[['fondamenti', 'analisi', 'inglese', 'economia’],['linguaggi', 'fisica’, 'architettura']]</a:t>
            </a:r>
          </a:p>
        </p:txBody>
      </p:sp>
    </p:spTree>
    <p:extLst>
      <p:ext uri="{BB962C8B-B14F-4D97-AF65-F5344CB8AC3E}">
        <p14:creationId xmlns:p14="http://schemas.microsoft.com/office/powerpoint/2010/main" val="26884338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A6B58-4DA1-4E4F-92A1-E6CF802EBFD3}"/>
              </a:ext>
            </a:extLst>
          </p:cNvPr>
          <p:cNvSpPr>
            <a:spLocks noGrp="1"/>
          </p:cNvSpPr>
          <p:nvPr>
            <p:ph type="title"/>
          </p:nvPr>
        </p:nvSpPr>
        <p:spPr/>
        <p:txBody>
          <a:bodyPr/>
          <a:lstStyle/>
          <a:p>
            <a:r>
              <a:rPr lang="it-IT" dirty="0"/>
              <a:t>Liste</a:t>
            </a:r>
          </a:p>
        </p:txBody>
      </p:sp>
      <p:graphicFrame>
        <p:nvGraphicFramePr>
          <p:cNvPr id="5" name="Content Placeholder 4">
            <a:extLst>
              <a:ext uri="{FF2B5EF4-FFF2-40B4-BE49-F238E27FC236}">
                <a16:creationId xmlns:a16="http://schemas.microsoft.com/office/drawing/2014/main" id="{3C919BAF-0E11-4ABA-9A4E-490963CF2289}"/>
              </a:ext>
            </a:extLst>
          </p:cNvPr>
          <p:cNvGraphicFramePr>
            <a:graphicFrameLocks noGrp="1"/>
          </p:cNvGraphicFramePr>
          <p:nvPr>
            <p:ph idx="1"/>
            <p:extLst>
              <p:ext uri="{D42A27DB-BD31-4B8C-83A1-F6EECF244321}">
                <p14:modId xmlns:p14="http://schemas.microsoft.com/office/powerpoint/2010/main" val="424612706"/>
              </p:ext>
            </p:extLst>
          </p:nvPr>
        </p:nvGraphicFramePr>
        <p:xfrm>
          <a:off x="838200" y="2231472"/>
          <a:ext cx="10214295" cy="37902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CAB9BECB-1CD7-4490-8FB1-7A55EAF6FCEA}"/>
              </a:ext>
            </a:extLst>
          </p:cNvPr>
          <p:cNvSpPr txBox="1"/>
          <p:nvPr/>
        </p:nvSpPr>
        <p:spPr>
          <a:xfrm>
            <a:off x="838200" y="1506022"/>
            <a:ext cx="10130406" cy="1200329"/>
          </a:xfrm>
          <a:prstGeom prst="rect">
            <a:avLst/>
          </a:prstGeom>
          <a:noFill/>
        </p:spPr>
        <p:txBody>
          <a:bodyPr wrap="square">
            <a:spAutoFit/>
          </a:bodyPr>
          <a:lstStyle/>
          <a:p>
            <a:r>
              <a:rPr lang="it-IT" sz="2400" dirty="0"/>
              <a:t>Liste e stringhe hanno alcune similitudini ma anche alcune differenze:</a:t>
            </a:r>
          </a:p>
          <a:p>
            <a:pPr marL="800100" lvl="1" indent="-342900">
              <a:buFont typeface="Arial" panose="020B0604020202020204" pitchFamily="34" charset="0"/>
              <a:buChar char="•"/>
            </a:pPr>
            <a:endParaRPr lang="it-IT" sz="2400" dirty="0"/>
          </a:p>
          <a:p>
            <a:r>
              <a:rPr lang="it-IT" sz="2400" dirty="0"/>
              <a:t>	</a:t>
            </a:r>
          </a:p>
        </p:txBody>
      </p:sp>
    </p:spTree>
    <p:extLst>
      <p:ext uri="{BB962C8B-B14F-4D97-AF65-F5344CB8AC3E}">
        <p14:creationId xmlns:p14="http://schemas.microsoft.com/office/powerpoint/2010/main" val="254707135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674A0-29D3-4962-A9E2-8F7FEF2E3024}"/>
              </a:ext>
            </a:extLst>
          </p:cNvPr>
          <p:cNvSpPr>
            <a:spLocks noGrp="1"/>
          </p:cNvSpPr>
          <p:nvPr>
            <p:ph type="title"/>
          </p:nvPr>
        </p:nvSpPr>
        <p:spPr/>
        <p:txBody>
          <a:bodyPr/>
          <a:lstStyle/>
          <a:p>
            <a:r>
              <a:rPr lang="it-IT" dirty="0"/>
              <a:t>Liste</a:t>
            </a:r>
          </a:p>
        </p:txBody>
      </p:sp>
      <p:sp>
        <p:nvSpPr>
          <p:cNvPr id="3" name="Content Placeholder 2">
            <a:extLst>
              <a:ext uri="{FF2B5EF4-FFF2-40B4-BE49-F238E27FC236}">
                <a16:creationId xmlns:a16="http://schemas.microsoft.com/office/drawing/2014/main" id="{C8E1D339-0022-4A8E-B7E9-F303456B9EC7}"/>
              </a:ext>
            </a:extLst>
          </p:cNvPr>
          <p:cNvSpPr>
            <a:spLocks noGrp="1"/>
          </p:cNvSpPr>
          <p:nvPr>
            <p:ph idx="1"/>
          </p:nvPr>
        </p:nvSpPr>
        <p:spPr>
          <a:xfrm>
            <a:off x="838200" y="1589714"/>
            <a:ext cx="10515600" cy="4587249"/>
          </a:xfrm>
        </p:spPr>
        <p:txBody>
          <a:bodyPr/>
          <a:lstStyle/>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it-IT" sz="2000" b="0" i="0" u="none" strike="noStrike" kern="1200" cap="none" spc="0" normalizeH="0" baseline="0" noProof="0" dirty="0">
                <a:ln w="0"/>
                <a:solidFill>
                  <a:prstClr val="black"/>
                </a:solidFill>
                <a:effectLst/>
                <a:uLnTx/>
                <a:uFillTx/>
                <a:latin typeface="Courier New" panose="02070309020205020404" pitchFamily="49" charset="0"/>
                <a:ea typeface="+mn-ea"/>
                <a:cs typeface="Courier New" panose="02070309020205020404" pitchFamily="49" charset="0"/>
              </a:rPr>
              <a:t>&gt;&gt;&gt; esami = ["fondamenti", "analisi", "inglese", "economia"]</a:t>
            </a:r>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it-IT" sz="2000" b="0" i="0" u="none" strike="noStrike" kern="1200" cap="none" spc="0" normalizeH="0" baseline="0" noProof="0" dirty="0">
                <a:ln w="0"/>
                <a:solidFill>
                  <a:prstClr val="black"/>
                </a:solidFill>
                <a:effectLst/>
                <a:uLnTx/>
                <a:uFillTx/>
                <a:latin typeface="Courier New" panose="02070309020205020404" pitchFamily="49" charset="0"/>
                <a:ea typeface="+mn-ea"/>
                <a:cs typeface="Courier New" panose="02070309020205020404" pitchFamily="49" charset="0"/>
              </a:rPr>
              <a:t>&gt;&gt;&gt; esami[3]="fisica"</a:t>
            </a:r>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it-IT" sz="2000" b="0" i="0" u="none" strike="noStrike" kern="1200" cap="none" spc="0" normalizeH="0" baseline="0" noProof="0" dirty="0">
                <a:ln w="0"/>
                <a:solidFill>
                  <a:prstClr val="black"/>
                </a:solidFill>
                <a:effectLst/>
                <a:uLnTx/>
                <a:uFillTx/>
                <a:latin typeface="Courier New" panose="02070309020205020404" pitchFamily="49" charset="0"/>
                <a:ea typeface="+mn-ea"/>
                <a:cs typeface="Courier New" panose="02070309020205020404" pitchFamily="49" charset="0"/>
              </a:rPr>
              <a:t>&gt;&gt;&gt; esami</a:t>
            </a:r>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endParaRPr lang="it-IT" sz="2000" dirty="0">
              <a:ln w="0"/>
              <a:solidFill>
                <a:prstClr val="black"/>
              </a:solidFill>
              <a:latin typeface="Courier New" panose="02070309020205020404" pitchFamily="49" charset="0"/>
              <a:cs typeface="Courier New" panose="02070309020205020404" pitchFamily="49" charset="0"/>
            </a:endParaRPr>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endParaRPr lang="it-IT" sz="2000" dirty="0">
              <a:ln w="0"/>
              <a:solidFill>
                <a:prstClr val="black"/>
              </a:solidFill>
              <a:latin typeface="Courier New" panose="02070309020205020404" pitchFamily="49" charset="0"/>
              <a:cs typeface="Courier New" panose="02070309020205020404" pitchFamily="49" charset="0"/>
            </a:endParaRPr>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it-IT" sz="2000" b="0" i="0" u="none" strike="noStrike" kern="1200" cap="none" spc="0" normalizeH="0" baseline="0" noProof="0" dirty="0">
                <a:ln w="0"/>
                <a:solidFill>
                  <a:prstClr val="black"/>
                </a:solidFill>
                <a:effectLst/>
                <a:uLnTx/>
                <a:uFillTx/>
                <a:latin typeface="Courier New" panose="02070309020205020404" pitchFamily="49" charset="0"/>
                <a:ea typeface="+mn-ea"/>
                <a:cs typeface="Courier New" panose="02070309020205020404" pitchFamily="49" charset="0"/>
              </a:rPr>
              <a:t>&gt;&gt;&gt; parola "economia"</a:t>
            </a:r>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it-IT" sz="2000" b="0" i="0" u="none" strike="noStrike" kern="1200" cap="none" spc="0" normalizeH="0" baseline="0" noProof="0" dirty="0">
                <a:ln w="0"/>
                <a:solidFill>
                  <a:prstClr val="black"/>
                </a:solidFill>
                <a:effectLst/>
                <a:uLnTx/>
                <a:uFillTx/>
                <a:latin typeface="Courier New" panose="02070309020205020404" pitchFamily="49" charset="0"/>
                <a:ea typeface="+mn-ea"/>
                <a:cs typeface="Courier New" panose="02070309020205020404" pitchFamily="49" charset="0"/>
              </a:rPr>
              <a:t>&gt;&gt;&gt; parola[0]="E"</a:t>
            </a:r>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endParaRPr kumimoji="0" lang="it-IT" sz="2000" b="0" i="0" u="none" strike="noStrike" kern="1200" cap="none" spc="0" normalizeH="0" baseline="0" noProof="0" dirty="0">
              <a:ln w="0"/>
              <a:solidFill>
                <a:prstClr val="black"/>
              </a:solidFill>
              <a:effectLst/>
              <a:uLnTx/>
              <a:uFillTx/>
              <a:latin typeface="Courier New" panose="02070309020205020404" pitchFamily="49" charset="0"/>
              <a:ea typeface="+mn-ea"/>
              <a:cs typeface="Courier New" panose="02070309020205020404" pitchFamily="49" charset="0"/>
            </a:endParaRPr>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endParaRPr kumimoji="0" lang="it-IT" sz="2000" b="0" i="0" u="none" strike="noStrike" kern="1200" cap="none" spc="0" normalizeH="0" baseline="0" noProof="0" dirty="0">
              <a:ln w="0"/>
              <a:solidFill>
                <a:prstClr val="black"/>
              </a:solidFill>
              <a:effectLst/>
              <a:uLnTx/>
              <a:uFillTx/>
              <a:latin typeface="Courier New" panose="02070309020205020404" pitchFamily="49" charset="0"/>
              <a:ea typeface="+mn-ea"/>
              <a:cs typeface="Courier New" panose="02070309020205020404" pitchFamily="49" charset="0"/>
            </a:endParaRPr>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endParaRPr lang="it-IT" sz="2000" dirty="0"/>
          </a:p>
        </p:txBody>
      </p:sp>
      <p:sp>
        <p:nvSpPr>
          <p:cNvPr id="5" name="TextBox 4">
            <a:extLst>
              <a:ext uri="{FF2B5EF4-FFF2-40B4-BE49-F238E27FC236}">
                <a16:creationId xmlns:a16="http://schemas.microsoft.com/office/drawing/2014/main" id="{B7572DA1-15A4-4C9A-BAC5-8907E19EC707}"/>
              </a:ext>
            </a:extLst>
          </p:cNvPr>
          <p:cNvSpPr txBox="1"/>
          <p:nvPr/>
        </p:nvSpPr>
        <p:spPr>
          <a:xfrm>
            <a:off x="1366359" y="2718134"/>
            <a:ext cx="7123300" cy="369332"/>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it-IT" dirty="0">
                <a:latin typeface="Courier New" panose="02070309020205020404" pitchFamily="49" charset="0"/>
                <a:cs typeface="Courier New" panose="02070309020205020404" pitchFamily="49" charset="0"/>
              </a:rPr>
              <a:t>['fondamenti', 'analisi', 'inglese', 'fisica']</a:t>
            </a:r>
          </a:p>
        </p:txBody>
      </p:sp>
      <p:sp>
        <p:nvSpPr>
          <p:cNvPr id="7" name="TextBox 6">
            <a:extLst>
              <a:ext uri="{FF2B5EF4-FFF2-40B4-BE49-F238E27FC236}">
                <a16:creationId xmlns:a16="http://schemas.microsoft.com/office/drawing/2014/main" id="{21D34199-9FA9-4899-BEE5-8A4DEF540A5F}"/>
              </a:ext>
            </a:extLst>
          </p:cNvPr>
          <p:cNvSpPr txBox="1"/>
          <p:nvPr/>
        </p:nvSpPr>
        <p:spPr>
          <a:xfrm>
            <a:off x="1282468" y="4139866"/>
            <a:ext cx="6096698" cy="1200329"/>
          </a:xfrm>
          <a:prstGeom prst="rect">
            <a:avLst/>
          </a:prstGeom>
          <a:noFill/>
        </p:spPr>
        <p:txBody>
          <a:bodyPr wrap="square">
            <a:spAutoFit/>
          </a:bodyPr>
          <a:lstStyle/>
          <a:p>
            <a:r>
              <a:rPr lang="it-IT" dirty="0" err="1">
                <a:solidFill>
                  <a:srgbClr val="FF0000"/>
                </a:solidFill>
              </a:rPr>
              <a:t>Traceback</a:t>
            </a:r>
            <a:r>
              <a:rPr lang="it-IT" dirty="0">
                <a:solidFill>
                  <a:srgbClr val="FF0000"/>
                </a:solidFill>
              </a:rPr>
              <a:t> (</a:t>
            </a:r>
            <a:r>
              <a:rPr lang="it-IT" dirty="0" err="1">
                <a:solidFill>
                  <a:srgbClr val="FF0000"/>
                </a:solidFill>
              </a:rPr>
              <a:t>most</a:t>
            </a:r>
            <a:r>
              <a:rPr lang="it-IT" dirty="0">
                <a:solidFill>
                  <a:srgbClr val="FF0000"/>
                </a:solidFill>
              </a:rPr>
              <a:t> </a:t>
            </a:r>
            <a:r>
              <a:rPr lang="it-IT" dirty="0" err="1">
                <a:solidFill>
                  <a:srgbClr val="FF0000"/>
                </a:solidFill>
              </a:rPr>
              <a:t>recent</a:t>
            </a:r>
            <a:r>
              <a:rPr lang="it-IT" dirty="0">
                <a:solidFill>
                  <a:srgbClr val="FF0000"/>
                </a:solidFill>
              </a:rPr>
              <a:t> call last):</a:t>
            </a:r>
          </a:p>
          <a:p>
            <a:r>
              <a:rPr lang="it-IT" dirty="0">
                <a:solidFill>
                  <a:srgbClr val="FF0000"/>
                </a:solidFill>
              </a:rPr>
              <a:t>  File "&lt;pyshell#42&gt;", line 1, in &lt;</a:t>
            </a:r>
            <a:r>
              <a:rPr lang="it-IT" dirty="0" err="1">
                <a:solidFill>
                  <a:srgbClr val="FF0000"/>
                </a:solidFill>
              </a:rPr>
              <a:t>module</a:t>
            </a:r>
            <a:r>
              <a:rPr lang="it-IT" dirty="0">
                <a:solidFill>
                  <a:srgbClr val="FF0000"/>
                </a:solidFill>
              </a:rPr>
              <a:t>&gt;</a:t>
            </a:r>
          </a:p>
          <a:p>
            <a:r>
              <a:rPr lang="it-IT" dirty="0">
                <a:solidFill>
                  <a:srgbClr val="FF0000"/>
                </a:solidFill>
              </a:rPr>
              <a:t>    parola[0]="E"</a:t>
            </a:r>
          </a:p>
          <a:p>
            <a:r>
              <a:rPr lang="it-IT" dirty="0" err="1">
                <a:solidFill>
                  <a:srgbClr val="FF0000"/>
                </a:solidFill>
              </a:rPr>
              <a:t>TypeError</a:t>
            </a:r>
            <a:r>
              <a:rPr lang="it-IT" dirty="0">
                <a:solidFill>
                  <a:srgbClr val="FF0000"/>
                </a:solidFill>
              </a:rPr>
              <a:t>: '</a:t>
            </a:r>
            <a:r>
              <a:rPr lang="it-IT" dirty="0" err="1">
                <a:solidFill>
                  <a:srgbClr val="FF0000"/>
                </a:solidFill>
              </a:rPr>
              <a:t>str</a:t>
            </a:r>
            <a:r>
              <a:rPr lang="it-IT" dirty="0">
                <a:solidFill>
                  <a:srgbClr val="FF0000"/>
                </a:solidFill>
              </a:rPr>
              <a:t>' </a:t>
            </a:r>
            <a:r>
              <a:rPr lang="it-IT" dirty="0" err="1">
                <a:solidFill>
                  <a:srgbClr val="FF0000"/>
                </a:solidFill>
              </a:rPr>
              <a:t>object</a:t>
            </a:r>
            <a:r>
              <a:rPr lang="it-IT" dirty="0">
                <a:solidFill>
                  <a:srgbClr val="FF0000"/>
                </a:solidFill>
              </a:rPr>
              <a:t> </a:t>
            </a:r>
            <a:r>
              <a:rPr lang="it-IT" dirty="0" err="1">
                <a:solidFill>
                  <a:srgbClr val="FF0000"/>
                </a:solidFill>
              </a:rPr>
              <a:t>does</a:t>
            </a:r>
            <a:r>
              <a:rPr lang="it-IT" dirty="0">
                <a:solidFill>
                  <a:srgbClr val="FF0000"/>
                </a:solidFill>
              </a:rPr>
              <a:t> not support item </a:t>
            </a:r>
            <a:r>
              <a:rPr lang="it-IT" dirty="0" err="1">
                <a:solidFill>
                  <a:srgbClr val="FF0000"/>
                </a:solidFill>
              </a:rPr>
              <a:t>assignment</a:t>
            </a:r>
            <a:endParaRPr lang="it-IT" dirty="0">
              <a:solidFill>
                <a:srgbClr val="FF0000"/>
              </a:solidFill>
            </a:endParaRPr>
          </a:p>
        </p:txBody>
      </p:sp>
    </p:spTree>
    <p:extLst>
      <p:ext uri="{BB962C8B-B14F-4D97-AF65-F5344CB8AC3E}">
        <p14:creationId xmlns:p14="http://schemas.microsoft.com/office/powerpoint/2010/main" val="781582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1A20E11C-018B-4316-BFDD-28053A3D6302}"/>
              </a:ext>
            </a:extLst>
          </p:cNvPr>
          <p:cNvSpPr>
            <a:spLocks noGrp="1"/>
          </p:cNvSpPr>
          <p:nvPr>
            <p:ph type="title"/>
          </p:nvPr>
        </p:nvSpPr>
        <p:spPr>
          <a:xfrm>
            <a:off x="686834" y="1153572"/>
            <a:ext cx="3200400" cy="4461163"/>
          </a:xfrm>
        </p:spPr>
        <p:txBody>
          <a:bodyPr>
            <a:normAutofit/>
          </a:bodyPr>
          <a:lstStyle/>
          <a:p>
            <a:r>
              <a:rPr lang="it-IT" dirty="0">
                <a:solidFill>
                  <a:srgbClr val="FFFFFF"/>
                </a:solidFill>
              </a:rPr>
              <a:t>Il tipo di dato</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Segnaposto contenuto 2">
            <a:extLst>
              <a:ext uri="{FF2B5EF4-FFF2-40B4-BE49-F238E27FC236}">
                <a16:creationId xmlns:a16="http://schemas.microsoft.com/office/drawing/2014/main" id="{5E654DAE-6386-47A1-9119-86F70A31A60D}"/>
              </a:ext>
            </a:extLst>
          </p:cNvPr>
          <p:cNvSpPr>
            <a:spLocks noGrp="1"/>
          </p:cNvSpPr>
          <p:nvPr>
            <p:ph idx="1"/>
          </p:nvPr>
        </p:nvSpPr>
        <p:spPr>
          <a:xfrm>
            <a:off x="4447308" y="591344"/>
            <a:ext cx="6906491" cy="5585619"/>
          </a:xfrm>
        </p:spPr>
        <p:txBody>
          <a:bodyPr anchor="ctr">
            <a:normAutofit/>
          </a:bodyPr>
          <a:lstStyle/>
          <a:p>
            <a:pPr marL="0" indent="0">
              <a:buNone/>
            </a:pPr>
            <a:r>
              <a:rPr lang="it-IT" dirty="0"/>
              <a:t>I valori utilizzati all’interno di un programma possono essere di </a:t>
            </a:r>
            <a:r>
              <a:rPr lang="it-IT" i="1"/>
              <a:t>tipi</a:t>
            </a:r>
            <a:r>
              <a:rPr lang="it-IT" dirty="0"/>
              <a:t> diversi</a:t>
            </a:r>
          </a:p>
          <a:p>
            <a:r>
              <a:rPr lang="it-IT" dirty="0"/>
              <a:t>In Python ogni valore è di uno specifico tipo</a:t>
            </a:r>
          </a:p>
          <a:p>
            <a:r>
              <a:rPr lang="it-IT" dirty="0"/>
              <a:t>Il tipo di dato associato ad un valore specifica </a:t>
            </a:r>
          </a:p>
          <a:p>
            <a:pPr lvl="1"/>
            <a:r>
              <a:rPr lang="it-IT" dirty="0"/>
              <a:t>La rappresentazione e memorizzato all’interno del calcolatore</a:t>
            </a:r>
          </a:p>
          <a:p>
            <a:pPr lvl="1"/>
            <a:r>
              <a:rPr lang="it-IT" dirty="0"/>
              <a:t>Le operazioni possibili</a:t>
            </a:r>
          </a:p>
          <a:p>
            <a:r>
              <a:rPr lang="it-IT" dirty="0"/>
              <a:t>I tipi messi a disposizione dal linguaggio sono detti </a:t>
            </a:r>
            <a:r>
              <a:rPr lang="it-IT" i="1"/>
              <a:t>primitivi</a:t>
            </a:r>
          </a:p>
          <a:p>
            <a:pPr lvl="1"/>
            <a:r>
              <a:rPr lang="it-IT" dirty="0"/>
              <a:t>E’ possibile utilizzare dati definiti dall’utente </a:t>
            </a:r>
          </a:p>
        </p:txBody>
      </p:sp>
    </p:spTree>
    <p:extLst>
      <p:ext uri="{BB962C8B-B14F-4D97-AF65-F5344CB8AC3E}">
        <p14:creationId xmlns:p14="http://schemas.microsoft.com/office/powerpoint/2010/main" val="343845181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2AE72-7347-4609-93F2-B68AF1C019FF}"/>
              </a:ext>
            </a:extLst>
          </p:cNvPr>
          <p:cNvSpPr>
            <a:spLocks noGrp="1"/>
          </p:cNvSpPr>
          <p:nvPr>
            <p:ph type="title"/>
          </p:nvPr>
        </p:nvSpPr>
        <p:spPr/>
        <p:txBody>
          <a:bodyPr>
            <a:normAutofit/>
          </a:bodyPr>
          <a:lstStyle/>
          <a:p>
            <a:r>
              <a:rPr lang="it-IT" sz="4000" dirty="0"/>
              <a:t>Metodi di lista per inserimento ed eliminazione</a:t>
            </a:r>
          </a:p>
        </p:txBody>
      </p:sp>
      <p:sp>
        <p:nvSpPr>
          <p:cNvPr id="3" name="Content Placeholder 2">
            <a:extLst>
              <a:ext uri="{FF2B5EF4-FFF2-40B4-BE49-F238E27FC236}">
                <a16:creationId xmlns:a16="http://schemas.microsoft.com/office/drawing/2014/main" id="{D04F193B-7A14-48A8-98E5-974700416160}"/>
              </a:ext>
            </a:extLst>
          </p:cNvPr>
          <p:cNvSpPr>
            <a:spLocks noGrp="1"/>
          </p:cNvSpPr>
          <p:nvPr>
            <p:ph idx="1"/>
          </p:nvPr>
        </p:nvSpPr>
        <p:spPr>
          <a:xfrm>
            <a:off x="838200" y="1577130"/>
            <a:ext cx="10515600" cy="4599833"/>
          </a:xfrm>
        </p:spPr>
        <p:txBody>
          <a:bodyPr>
            <a:normAutofit/>
          </a:bodyPr>
          <a:lstStyle/>
          <a:p>
            <a:r>
              <a:rPr lang="it-IT" sz="2000" dirty="0" err="1">
                <a:latin typeface="Courier New" panose="02070309020205020404" pitchFamily="49" charset="0"/>
                <a:cs typeface="Courier New" panose="02070309020205020404" pitchFamily="49" charset="0"/>
              </a:rPr>
              <a:t>L.append</a:t>
            </a:r>
            <a:r>
              <a:rPr lang="it-IT" sz="2000" dirty="0">
                <a:latin typeface="Courier New" panose="02070309020205020404" pitchFamily="49" charset="0"/>
                <a:cs typeface="Courier New" panose="02070309020205020404" pitchFamily="49" charset="0"/>
              </a:rPr>
              <a:t>(elemento)</a:t>
            </a:r>
          </a:p>
          <a:p>
            <a:pPr lvl="1"/>
            <a:r>
              <a:rPr lang="it-IT" sz="2000" dirty="0">
                <a:cs typeface="Courier New" panose="02070309020205020404" pitchFamily="49" charset="0"/>
              </a:rPr>
              <a:t>Inserisce un elemento alla fine della lista</a:t>
            </a:r>
          </a:p>
          <a:p>
            <a:r>
              <a:rPr lang="it-IT" sz="2000" dirty="0" err="1">
                <a:latin typeface="Courier New" panose="02070309020205020404" pitchFamily="49" charset="0"/>
                <a:cs typeface="Courier New" panose="02070309020205020404" pitchFamily="49" charset="0"/>
              </a:rPr>
              <a:t>L.insert</a:t>
            </a:r>
            <a:r>
              <a:rPr lang="it-IT" sz="2000" dirty="0">
                <a:latin typeface="Courier New" panose="02070309020205020404" pitchFamily="49" charset="0"/>
                <a:cs typeface="Courier New" panose="02070309020205020404" pitchFamily="49" charset="0"/>
              </a:rPr>
              <a:t>(</a:t>
            </a:r>
            <a:r>
              <a:rPr lang="it-IT" sz="2000" dirty="0" err="1">
                <a:latin typeface="Courier New" panose="02070309020205020404" pitchFamily="49" charset="0"/>
                <a:cs typeface="Courier New" panose="02070309020205020404" pitchFamily="49" charset="0"/>
              </a:rPr>
              <a:t>indice,elemento</a:t>
            </a:r>
            <a:r>
              <a:rPr lang="it-IT" sz="2000" dirty="0">
                <a:latin typeface="Courier New" panose="02070309020205020404" pitchFamily="49" charset="0"/>
                <a:cs typeface="Courier New" panose="02070309020205020404" pitchFamily="49" charset="0"/>
              </a:rPr>
              <a:t>)</a:t>
            </a:r>
          </a:p>
          <a:p>
            <a:pPr lvl="1"/>
            <a:r>
              <a:rPr lang="it-IT" sz="2000" dirty="0">
                <a:cs typeface="Courier New" panose="02070309020205020404" pitchFamily="49" charset="0"/>
              </a:rPr>
              <a:t>Inserisce un elemento alla posizione corrispondente ad indice, se indice è minore della lunghezza di L, altrimenti inserisce alla fine della lista</a:t>
            </a:r>
          </a:p>
          <a:p>
            <a:pPr marL="457200" lvl="1" indent="0">
              <a:buNone/>
            </a:pPr>
            <a:r>
              <a:rPr lang="it-IT" sz="2000" dirty="0">
                <a:latin typeface="Courier New" panose="02070309020205020404" pitchFamily="49" charset="0"/>
                <a:cs typeface="Courier New" panose="02070309020205020404" pitchFamily="49" charset="0"/>
              </a:rPr>
              <a:t>&gt;&gt;&gt; L=[1,3,5]</a:t>
            </a:r>
          </a:p>
          <a:p>
            <a:pPr marL="457200" lvl="1" indent="0">
              <a:buNone/>
            </a:pPr>
            <a:r>
              <a:rPr lang="it-IT" sz="2000" dirty="0">
                <a:latin typeface="Courier New" panose="02070309020205020404" pitchFamily="49" charset="0"/>
                <a:cs typeface="Courier New" panose="02070309020205020404" pitchFamily="49" charset="0"/>
              </a:rPr>
              <a:t>&gt;&gt;&gt; </a:t>
            </a:r>
            <a:r>
              <a:rPr lang="it-IT" sz="2000" dirty="0" err="1">
                <a:latin typeface="Courier New" panose="02070309020205020404" pitchFamily="49" charset="0"/>
                <a:cs typeface="Courier New" panose="02070309020205020404" pitchFamily="49" charset="0"/>
              </a:rPr>
              <a:t>L.insert</a:t>
            </a:r>
            <a:r>
              <a:rPr lang="it-IT" sz="2000" dirty="0">
                <a:latin typeface="Courier New" panose="02070309020205020404" pitchFamily="49" charset="0"/>
                <a:cs typeface="Courier New" panose="02070309020205020404" pitchFamily="49" charset="0"/>
              </a:rPr>
              <a:t>(2,4)</a:t>
            </a:r>
          </a:p>
          <a:p>
            <a:pPr marL="457200" lvl="1" indent="0">
              <a:buNone/>
            </a:pPr>
            <a:r>
              <a:rPr lang="it-IT" sz="2000" dirty="0">
                <a:latin typeface="Courier New" panose="02070309020205020404" pitchFamily="49" charset="0"/>
                <a:cs typeface="Courier New" panose="02070309020205020404" pitchFamily="49" charset="0"/>
              </a:rPr>
              <a:t>&gt;&gt;&gt; L</a:t>
            </a:r>
          </a:p>
          <a:p>
            <a:pPr marL="457200" lvl="1" indent="0">
              <a:buNone/>
            </a:pPr>
            <a:endParaRPr lang="it-IT" sz="2000" dirty="0">
              <a:latin typeface="Courier New" panose="02070309020205020404" pitchFamily="49" charset="0"/>
              <a:cs typeface="Courier New" panose="02070309020205020404" pitchFamily="49" charset="0"/>
            </a:endParaRPr>
          </a:p>
          <a:p>
            <a:r>
              <a:rPr lang="it-IT" sz="2000" dirty="0" err="1">
                <a:latin typeface="Courier New" panose="02070309020205020404" pitchFamily="49" charset="0"/>
                <a:cs typeface="Courier New" panose="02070309020205020404" pitchFamily="49" charset="0"/>
              </a:rPr>
              <a:t>L.pop</a:t>
            </a:r>
            <a:r>
              <a:rPr lang="it-IT" sz="2000" dirty="0">
                <a:latin typeface="Courier New" panose="02070309020205020404" pitchFamily="49" charset="0"/>
                <a:cs typeface="Courier New" panose="02070309020205020404" pitchFamily="49" charset="0"/>
              </a:rPr>
              <a:t>()</a:t>
            </a:r>
          </a:p>
          <a:p>
            <a:pPr lvl="1"/>
            <a:r>
              <a:rPr lang="it-IT" sz="2000" dirty="0">
                <a:cs typeface="Courier New" panose="02070309020205020404" pitchFamily="49" charset="0"/>
              </a:rPr>
              <a:t>Elimina e restituisce l’elemento alla fine della lista</a:t>
            </a:r>
          </a:p>
          <a:p>
            <a:r>
              <a:rPr lang="it-IT" sz="2000" dirty="0" err="1">
                <a:latin typeface="Courier New" panose="02070309020205020404" pitchFamily="49" charset="0"/>
                <a:cs typeface="Courier New" panose="02070309020205020404" pitchFamily="49" charset="0"/>
              </a:rPr>
              <a:t>L.pop</a:t>
            </a:r>
            <a:r>
              <a:rPr lang="it-IT" sz="2000" dirty="0">
                <a:latin typeface="Courier New" panose="02070309020205020404" pitchFamily="49" charset="0"/>
                <a:cs typeface="Courier New" panose="02070309020205020404" pitchFamily="49" charset="0"/>
              </a:rPr>
              <a:t>(indice)</a:t>
            </a:r>
          </a:p>
          <a:p>
            <a:pPr lvl="1"/>
            <a:r>
              <a:rPr lang="it-IT" sz="2000" dirty="0">
                <a:cs typeface="Courier New" panose="02070309020205020404" pitchFamily="49" charset="0"/>
              </a:rPr>
              <a:t>Elimina e restituisce l’elemento alla posizione corrispondente ad indice</a:t>
            </a:r>
            <a:endParaRPr lang="it-IT" sz="1600"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A41DA1AB-496B-4C9D-84D4-1FCFAF997A4F}"/>
              </a:ext>
            </a:extLst>
          </p:cNvPr>
          <p:cNvSpPr txBox="1"/>
          <p:nvPr/>
        </p:nvSpPr>
        <p:spPr>
          <a:xfrm>
            <a:off x="1383136" y="3959716"/>
            <a:ext cx="7123300" cy="369332"/>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it-IT" dirty="0">
                <a:latin typeface="Courier New" panose="02070309020205020404" pitchFamily="49" charset="0"/>
                <a:cs typeface="Courier New" panose="02070309020205020404" pitchFamily="49" charset="0"/>
              </a:rPr>
              <a:t>[1,3,4,5]</a:t>
            </a:r>
          </a:p>
        </p:txBody>
      </p:sp>
      <p:sp>
        <p:nvSpPr>
          <p:cNvPr id="6" name="Speech Bubble: Rectangle with Corners Rounded 5">
            <a:extLst>
              <a:ext uri="{FF2B5EF4-FFF2-40B4-BE49-F238E27FC236}">
                <a16:creationId xmlns:a16="http://schemas.microsoft.com/office/drawing/2014/main" id="{AD3C2B7A-BD7A-42FF-9027-060786F73C98}"/>
              </a:ext>
            </a:extLst>
          </p:cNvPr>
          <p:cNvSpPr/>
          <p:nvPr/>
        </p:nvSpPr>
        <p:spPr>
          <a:xfrm>
            <a:off x="8539993" y="4471332"/>
            <a:ext cx="1900106" cy="654341"/>
          </a:xfrm>
          <a:prstGeom prst="wedgeRoundRectCallout">
            <a:avLst>
              <a:gd name="adj1" fmla="val -135448"/>
              <a:gd name="adj2" fmla="val 6090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La lista non deve essere vuota</a:t>
            </a:r>
          </a:p>
        </p:txBody>
      </p:sp>
      <p:sp>
        <p:nvSpPr>
          <p:cNvPr id="8" name="Speech Bubble: Rectangle with Corners Rounded 7">
            <a:extLst>
              <a:ext uri="{FF2B5EF4-FFF2-40B4-BE49-F238E27FC236}">
                <a16:creationId xmlns:a16="http://schemas.microsoft.com/office/drawing/2014/main" id="{10D20175-4CC5-41CD-A8BB-EE9D72BD0C1A}"/>
              </a:ext>
            </a:extLst>
          </p:cNvPr>
          <p:cNvSpPr/>
          <p:nvPr/>
        </p:nvSpPr>
        <p:spPr>
          <a:xfrm>
            <a:off x="9875240" y="5361964"/>
            <a:ext cx="2011960" cy="887834"/>
          </a:xfrm>
          <a:prstGeom prst="wedgeRoundRectCallout">
            <a:avLst>
              <a:gd name="adj1" fmla="val -91298"/>
              <a:gd name="adj2" fmla="val 3654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indice deve essere un valore tra 0 e </a:t>
            </a:r>
            <a:r>
              <a:rPr lang="it-IT" dirty="0" err="1"/>
              <a:t>len</a:t>
            </a:r>
            <a:r>
              <a:rPr lang="it-IT" dirty="0"/>
              <a:t>(L)</a:t>
            </a:r>
          </a:p>
        </p:txBody>
      </p:sp>
    </p:spTree>
    <p:extLst>
      <p:ext uri="{BB962C8B-B14F-4D97-AF65-F5344CB8AC3E}">
        <p14:creationId xmlns:p14="http://schemas.microsoft.com/office/powerpoint/2010/main" val="376930724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C4521-96B0-498F-A954-45411E0D7ACE}"/>
              </a:ext>
            </a:extLst>
          </p:cNvPr>
          <p:cNvSpPr>
            <a:spLocks noGrp="1"/>
          </p:cNvSpPr>
          <p:nvPr>
            <p:ph type="title"/>
          </p:nvPr>
        </p:nvSpPr>
        <p:spPr/>
        <p:txBody>
          <a:bodyPr/>
          <a:lstStyle/>
          <a:p>
            <a:r>
              <a:rPr lang="it-IT" dirty="0"/>
              <a:t>Scansione degli elementi della lista</a:t>
            </a:r>
          </a:p>
        </p:txBody>
      </p:sp>
      <p:sp>
        <p:nvSpPr>
          <p:cNvPr id="3" name="Content Placeholder 2">
            <a:extLst>
              <a:ext uri="{FF2B5EF4-FFF2-40B4-BE49-F238E27FC236}">
                <a16:creationId xmlns:a16="http://schemas.microsoft.com/office/drawing/2014/main" id="{F8AD94EC-3E79-46EC-8493-72EEE07312DB}"/>
              </a:ext>
            </a:extLst>
          </p:cNvPr>
          <p:cNvSpPr>
            <a:spLocks noGrp="1"/>
          </p:cNvSpPr>
          <p:nvPr>
            <p:ph idx="1"/>
          </p:nvPr>
        </p:nvSpPr>
        <p:spPr/>
        <p:txBody>
          <a:bodyPr/>
          <a:lstStyle/>
          <a:p>
            <a:r>
              <a:rPr lang="it-IT" sz="2400" dirty="0"/>
              <a:t>Si possono scandire gli elementi di una lista con un ciclo</a:t>
            </a:r>
          </a:p>
          <a:p>
            <a:pPr lvl="1"/>
            <a:r>
              <a:rPr lang="it-IT" sz="2000" dirty="0"/>
              <a:t>Accedendo ad ogni elemento tramite il proprio indice</a:t>
            </a:r>
          </a:p>
          <a:p>
            <a:pPr marL="457200" lvl="1" indent="0">
              <a:buNone/>
            </a:pPr>
            <a:endParaRPr lang="it-IT" sz="1800" dirty="0"/>
          </a:p>
          <a:p>
            <a:pPr marL="457200" lvl="1" indent="0">
              <a:lnSpc>
                <a:spcPct val="100000"/>
              </a:lnSpc>
              <a:spcBef>
                <a:spcPts val="0"/>
              </a:spcBef>
              <a:buNone/>
            </a:pPr>
            <a:r>
              <a:rPr lang="it-IT" sz="1800" dirty="0">
                <a:latin typeface="Courier New" panose="02070309020205020404" pitchFamily="49" charset="0"/>
                <a:cs typeface="Courier New" panose="02070309020205020404" pitchFamily="49" charset="0"/>
              </a:rPr>
              <a:t>&gt;&gt;&gt; L=[1,5,7,8,2,-9]</a:t>
            </a:r>
          </a:p>
          <a:p>
            <a:pPr marL="457200" lvl="1" indent="0">
              <a:lnSpc>
                <a:spcPct val="100000"/>
              </a:lnSpc>
              <a:spcBef>
                <a:spcPts val="0"/>
              </a:spcBef>
              <a:buNone/>
            </a:pPr>
            <a:r>
              <a:rPr lang="it-IT" sz="1800" dirty="0">
                <a:latin typeface="Courier New" panose="02070309020205020404" pitchFamily="49" charset="0"/>
                <a:cs typeface="Courier New" panose="02070309020205020404" pitchFamily="49" charset="0"/>
              </a:rPr>
              <a:t>&gt;&gt;&gt; for i in range (</a:t>
            </a:r>
            <a:r>
              <a:rPr lang="it-IT" sz="1800" dirty="0" err="1">
                <a:latin typeface="Courier New" panose="02070309020205020404" pitchFamily="49" charset="0"/>
                <a:cs typeface="Courier New" panose="02070309020205020404" pitchFamily="49" charset="0"/>
              </a:rPr>
              <a:t>len</a:t>
            </a:r>
            <a:r>
              <a:rPr lang="it-IT" sz="1800" dirty="0">
                <a:latin typeface="Courier New" panose="02070309020205020404" pitchFamily="49" charset="0"/>
                <a:cs typeface="Courier New" panose="02070309020205020404" pitchFamily="49" charset="0"/>
              </a:rPr>
              <a:t>(L)):</a:t>
            </a:r>
          </a:p>
          <a:p>
            <a:pPr marL="457200" lvl="1" indent="0">
              <a:lnSpc>
                <a:spcPct val="100000"/>
              </a:lnSpc>
              <a:spcBef>
                <a:spcPts val="0"/>
              </a:spcBef>
              <a:buNone/>
            </a:pPr>
            <a:r>
              <a:rPr lang="it-IT" sz="1800" dirty="0">
                <a:latin typeface="Courier New" panose="02070309020205020404" pitchFamily="49" charset="0"/>
                <a:cs typeface="Courier New" panose="02070309020205020404" pitchFamily="49" charset="0"/>
              </a:rPr>
              <a:t>	    </a:t>
            </a:r>
            <a:r>
              <a:rPr lang="it-IT" sz="1800" dirty="0" err="1">
                <a:latin typeface="Courier New" panose="02070309020205020404" pitchFamily="49" charset="0"/>
                <a:cs typeface="Courier New" panose="02070309020205020404" pitchFamily="49" charset="0"/>
              </a:rPr>
              <a:t>print</a:t>
            </a:r>
            <a:r>
              <a:rPr lang="it-IT" sz="1800" dirty="0">
                <a:latin typeface="Courier New" panose="02070309020205020404" pitchFamily="49" charset="0"/>
                <a:cs typeface="Courier New" panose="02070309020205020404" pitchFamily="49" charset="0"/>
              </a:rPr>
              <a:t>(i , L[i])</a:t>
            </a:r>
          </a:p>
          <a:p>
            <a:pPr marL="457200" lvl="1" indent="0">
              <a:lnSpc>
                <a:spcPct val="100000"/>
              </a:lnSpc>
              <a:spcBef>
                <a:spcPts val="0"/>
              </a:spcBef>
              <a:buNone/>
            </a:pPr>
            <a:endParaRPr lang="it-IT" sz="1800" dirty="0">
              <a:latin typeface="Courier New" panose="02070309020205020404" pitchFamily="49" charset="0"/>
              <a:cs typeface="Courier New" panose="02070309020205020404" pitchFamily="49" charset="0"/>
            </a:endParaRPr>
          </a:p>
          <a:p>
            <a:pPr lvl="1">
              <a:lnSpc>
                <a:spcPct val="100000"/>
              </a:lnSpc>
              <a:spcBef>
                <a:spcPts val="0"/>
              </a:spcBef>
            </a:pPr>
            <a:r>
              <a:rPr lang="it-IT" sz="2000" dirty="0"/>
              <a:t>Accedendo direttamente agli elementi</a:t>
            </a:r>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it-IT"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&gt;&gt;&gt; for elemento in L:</a:t>
            </a:r>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it-IT"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it-IT" sz="18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print</a:t>
            </a:r>
            <a:r>
              <a:rPr kumimoji="0" lang="it-IT"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(elemento)</a:t>
            </a:r>
          </a:p>
          <a:p>
            <a:pPr marL="457200" lvl="1" indent="0">
              <a:lnSpc>
                <a:spcPct val="100000"/>
              </a:lnSpc>
              <a:spcBef>
                <a:spcPts val="0"/>
              </a:spcBef>
              <a:buNone/>
            </a:pPr>
            <a:endParaRPr lang="it-IT" sz="2000" dirty="0"/>
          </a:p>
          <a:p>
            <a:pPr marL="457200" lvl="1" indent="0">
              <a:lnSpc>
                <a:spcPct val="100000"/>
              </a:lnSpc>
              <a:spcBef>
                <a:spcPts val="0"/>
              </a:spcBef>
              <a:buNone/>
            </a:pPr>
            <a:endParaRPr lang="it-IT" sz="1800"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2BF8A349-4CE5-4D06-8312-9C9980E3CB05}"/>
              </a:ext>
            </a:extLst>
          </p:cNvPr>
          <p:cNvSpPr txBox="1"/>
          <p:nvPr/>
        </p:nvSpPr>
        <p:spPr>
          <a:xfrm>
            <a:off x="7366409" y="2493113"/>
            <a:ext cx="764446" cy="1569660"/>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it-IT" sz="1600" dirty="0">
                <a:latin typeface="Courier New" panose="02070309020205020404" pitchFamily="49" charset="0"/>
                <a:cs typeface="Courier New" panose="02070309020205020404" pitchFamily="49" charset="0"/>
              </a:rPr>
              <a:t>0 1</a:t>
            </a:r>
          </a:p>
          <a:p>
            <a:r>
              <a:rPr lang="it-IT" sz="1600" dirty="0">
                <a:latin typeface="Courier New" panose="02070309020205020404" pitchFamily="49" charset="0"/>
                <a:cs typeface="Courier New" panose="02070309020205020404" pitchFamily="49" charset="0"/>
              </a:rPr>
              <a:t>1 5</a:t>
            </a:r>
          </a:p>
          <a:p>
            <a:r>
              <a:rPr lang="it-IT" sz="1600" dirty="0">
                <a:latin typeface="Courier New" panose="02070309020205020404" pitchFamily="49" charset="0"/>
                <a:cs typeface="Courier New" panose="02070309020205020404" pitchFamily="49" charset="0"/>
              </a:rPr>
              <a:t>2 7</a:t>
            </a:r>
          </a:p>
          <a:p>
            <a:r>
              <a:rPr lang="it-IT" sz="1600" dirty="0">
                <a:latin typeface="Courier New" panose="02070309020205020404" pitchFamily="49" charset="0"/>
                <a:cs typeface="Courier New" panose="02070309020205020404" pitchFamily="49" charset="0"/>
              </a:rPr>
              <a:t>3 8</a:t>
            </a:r>
          </a:p>
          <a:p>
            <a:r>
              <a:rPr lang="it-IT" sz="1600" dirty="0">
                <a:latin typeface="Courier New" panose="02070309020205020404" pitchFamily="49" charset="0"/>
                <a:cs typeface="Courier New" panose="02070309020205020404" pitchFamily="49" charset="0"/>
              </a:rPr>
              <a:t>4 2</a:t>
            </a:r>
          </a:p>
          <a:p>
            <a:r>
              <a:rPr lang="it-IT" sz="1600" dirty="0">
                <a:latin typeface="Courier New" panose="02070309020205020404" pitchFamily="49" charset="0"/>
                <a:cs typeface="Courier New" panose="02070309020205020404" pitchFamily="49" charset="0"/>
              </a:rPr>
              <a:t>5 -9</a:t>
            </a:r>
          </a:p>
        </p:txBody>
      </p:sp>
      <p:sp>
        <p:nvSpPr>
          <p:cNvPr id="7" name="TextBox 6">
            <a:extLst>
              <a:ext uri="{FF2B5EF4-FFF2-40B4-BE49-F238E27FC236}">
                <a16:creationId xmlns:a16="http://schemas.microsoft.com/office/drawing/2014/main" id="{0BA28F90-B916-4150-A428-9C1CEF4451FF}"/>
              </a:ext>
            </a:extLst>
          </p:cNvPr>
          <p:cNvSpPr txBox="1"/>
          <p:nvPr/>
        </p:nvSpPr>
        <p:spPr>
          <a:xfrm>
            <a:off x="5184730" y="4368054"/>
            <a:ext cx="447095" cy="1569660"/>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it-IT" sz="1600" dirty="0">
                <a:latin typeface="Courier New" panose="02070309020205020404" pitchFamily="49" charset="0"/>
                <a:cs typeface="Courier New" panose="02070309020205020404" pitchFamily="49" charset="0"/>
              </a:rPr>
              <a:t>1</a:t>
            </a:r>
          </a:p>
          <a:p>
            <a:r>
              <a:rPr lang="it-IT" sz="1600" dirty="0">
                <a:latin typeface="Courier New" panose="02070309020205020404" pitchFamily="49" charset="0"/>
                <a:cs typeface="Courier New" panose="02070309020205020404" pitchFamily="49" charset="0"/>
              </a:rPr>
              <a:t>5</a:t>
            </a:r>
          </a:p>
          <a:p>
            <a:r>
              <a:rPr lang="it-IT" sz="1600" dirty="0">
                <a:latin typeface="Courier New" panose="02070309020205020404" pitchFamily="49" charset="0"/>
                <a:cs typeface="Courier New" panose="02070309020205020404" pitchFamily="49" charset="0"/>
              </a:rPr>
              <a:t>7</a:t>
            </a:r>
          </a:p>
          <a:p>
            <a:r>
              <a:rPr lang="it-IT" sz="1600" dirty="0">
                <a:latin typeface="Courier New" panose="02070309020205020404" pitchFamily="49" charset="0"/>
                <a:cs typeface="Courier New" panose="02070309020205020404" pitchFamily="49" charset="0"/>
              </a:rPr>
              <a:t>8</a:t>
            </a:r>
          </a:p>
          <a:p>
            <a:r>
              <a:rPr lang="it-IT" sz="1600" dirty="0">
                <a:latin typeface="Courier New" panose="02070309020205020404" pitchFamily="49" charset="0"/>
                <a:cs typeface="Courier New" panose="02070309020205020404" pitchFamily="49" charset="0"/>
              </a:rPr>
              <a:t>2</a:t>
            </a:r>
          </a:p>
          <a:p>
            <a:r>
              <a:rPr lang="it-IT" sz="1600" dirty="0">
                <a:latin typeface="Courier New" panose="02070309020205020404" pitchFamily="49" charset="0"/>
                <a:cs typeface="Courier New" panose="02070309020205020404" pitchFamily="49" charset="0"/>
              </a:rPr>
              <a:t>-9</a:t>
            </a:r>
          </a:p>
        </p:txBody>
      </p:sp>
    </p:spTree>
    <p:extLst>
      <p:ext uri="{BB962C8B-B14F-4D97-AF65-F5344CB8AC3E}">
        <p14:creationId xmlns:p14="http://schemas.microsoft.com/office/powerpoint/2010/main" val="290756930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E90F6-867A-46DF-8A10-806B7AC2527C}"/>
              </a:ext>
            </a:extLst>
          </p:cNvPr>
          <p:cNvSpPr>
            <a:spLocks noGrp="1"/>
          </p:cNvSpPr>
          <p:nvPr>
            <p:ph type="title"/>
          </p:nvPr>
        </p:nvSpPr>
        <p:spPr/>
        <p:txBody>
          <a:bodyPr/>
          <a:lstStyle/>
          <a:p>
            <a:r>
              <a:rPr lang="it-IT" dirty="0"/>
              <a:t>Problema: le temperature</a:t>
            </a:r>
          </a:p>
        </p:txBody>
      </p:sp>
      <p:sp>
        <p:nvSpPr>
          <p:cNvPr id="4" name="Rectangle 3">
            <a:extLst>
              <a:ext uri="{FF2B5EF4-FFF2-40B4-BE49-F238E27FC236}">
                <a16:creationId xmlns:a16="http://schemas.microsoft.com/office/drawing/2014/main" id="{97C8D914-0444-4E17-BB15-F69D6145E4F2}"/>
              </a:ext>
            </a:extLst>
          </p:cNvPr>
          <p:cNvSpPr/>
          <p:nvPr/>
        </p:nvSpPr>
        <p:spPr>
          <a:xfrm>
            <a:off x="838200" y="1749104"/>
            <a:ext cx="7805956" cy="386732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it-IT" sz="1600" dirty="0" err="1">
                <a:latin typeface="Courier New" panose="02070309020205020404" pitchFamily="49" charset="0"/>
                <a:cs typeface="Courier New" panose="02070309020205020404" pitchFamily="49" charset="0"/>
              </a:rPr>
              <a:t>ngiorni</a:t>
            </a:r>
            <a:r>
              <a:rPr lang="it-IT" sz="1600" dirty="0">
                <a:latin typeface="Courier New" panose="02070309020205020404" pitchFamily="49" charset="0"/>
                <a:cs typeface="Courier New" panose="02070309020205020404" pitchFamily="49" charset="0"/>
              </a:rPr>
              <a:t>=31</a:t>
            </a:r>
          </a:p>
          <a:p>
            <a:r>
              <a:rPr lang="it-IT" sz="1600" dirty="0">
                <a:latin typeface="Courier New" panose="02070309020205020404" pitchFamily="49" charset="0"/>
                <a:cs typeface="Courier New" panose="02070309020205020404" pitchFamily="49" charset="0"/>
              </a:rPr>
              <a:t>elenco=[]</a:t>
            </a:r>
          </a:p>
          <a:p>
            <a:r>
              <a:rPr lang="it-IT" sz="1600" dirty="0">
                <a:latin typeface="Courier New" panose="02070309020205020404" pitchFamily="49" charset="0"/>
                <a:cs typeface="Courier New" panose="02070309020205020404" pitchFamily="49" charset="0"/>
              </a:rPr>
              <a:t>for i in range(0,ngiorni):</a:t>
            </a:r>
          </a:p>
          <a:p>
            <a:r>
              <a:rPr lang="it-IT" sz="1600" dirty="0">
                <a:latin typeface="Courier New" panose="02070309020205020404" pitchFamily="49" charset="0"/>
                <a:cs typeface="Courier New" panose="02070309020205020404" pitchFamily="49" charset="0"/>
              </a:rPr>
              <a:t>    </a:t>
            </a:r>
            <a:r>
              <a:rPr lang="it-IT" sz="1600" dirty="0" err="1">
                <a:latin typeface="Courier New" panose="02070309020205020404" pitchFamily="49" charset="0"/>
                <a:cs typeface="Courier New" panose="02070309020205020404" pitchFamily="49" charset="0"/>
              </a:rPr>
              <a:t>elenco.append</a:t>
            </a:r>
            <a:r>
              <a:rPr lang="it-IT" sz="1600" dirty="0">
                <a:latin typeface="Courier New" panose="02070309020205020404" pitchFamily="49" charset="0"/>
                <a:cs typeface="Courier New" panose="02070309020205020404" pitchFamily="49" charset="0"/>
              </a:rPr>
              <a:t>(</a:t>
            </a:r>
            <a:r>
              <a:rPr lang="it-IT" sz="1600" dirty="0" err="1">
                <a:latin typeface="Courier New" panose="02070309020205020404" pitchFamily="49" charset="0"/>
                <a:cs typeface="Courier New" panose="02070309020205020404" pitchFamily="49" charset="0"/>
              </a:rPr>
              <a:t>int</a:t>
            </a:r>
            <a:r>
              <a:rPr lang="it-IT" sz="1600" dirty="0">
                <a:latin typeface="Courier New" panose="02070309020205020404" pitchFamily="49" charset="0"/>
                <a:cs typeface="Courier New" panose="02070309020205020404" pitchFamily="49" charset="0"/>
              </a:rPr>
              <a:t>(input()))</a:t>
            </a:r>
          </a:p>
          <a:p>
            <a:endParaRPr lang="it-IT" sz="1600" dirty="0">
              <a:latin typeface="Courier New" panose="02070309020205020404" pitchFamily="49" charset="0"/>
              <a:cs typeface="Courier New" panose="02070309020205020404" pitchFamily="49" charset="0"/>
            </a:endParaRPr>
          </a:p>
          <a:p>
            <a:r>
              <a:rPr lang="it-IT" sz="1600" dirty="0">
                <a:latin typeface="Courier New" panose="02070309020205020404" pitchFamily="49" charset="0"/>
                <a:cs typeface="Courier New" panose="02070309020205020404" pitchFamily="49" charset="0"/>
              </a:rPr>
              <a:t>somma=0</a:t>
            </a:r>
          </a:p>
          <a:p>
            <a:r>
              <a:rPr lang="it-IT" sz="1600" dirty="0">
                <a:latin typeface="Courier New" panose="02070309020205020404" pitchFamily="49" charset="0"/>
                <a:cs typeface="Courier New" panose="02070309020205020404" pitchFamily="49" charset="0"/>
              </a:rPr>
              <a:t>for i in range(0,ngiorni):</a:t>
            </a:r>
          </a:p>
          <a:p>
            <a:r>
              <a:rPr lang="it-IT" sz="1600" dirty="0">
                <a:latin typeface="Courier New" panose="02070309020205020404" pitchFamily="49" charset="0"/>
                <a:cs typeface="Courier New" panose="02070309020205020404" pitchFamily="49" charset="0"/>
              </a:rPr>
              <a:t>    somma+=elenco[i]</a:t>
            </a:r>
          </a:p>
          <a:p>
            <a:endParaRPr lang="it-IT" sz="1600" dirty="0">
              <a:latin typeface="Courier New" panose="02070309020205020404" pitchFamily="49" charset="0"/>
              <a:cs typeface="Courier New" panose="02070309020205020404" pitchFamily="49" charset="0"/>
            </a:endParaRPr>
          </a:p>
          <a:p>
            <a:r>
              <a:rPr lang="it-IT" sz="1600" dirty="0">
                <a:latin typeface="Courier New" panose="02070309020205020404" pitchFamily="49" charset="0"/>
                <a:cs typeface="Courier New" panose="02070309020205020404" pitchFamily="49" charset="0"/>
              </a:rPr>
              <a:t>media=somma//</a:t>
            </a:r>
            <a:r>
              <a:rPr lang="it-IT" sz="1600" dirty="0" err="1">
                <a:latin typeface="Courier New" panose="02070309020205020404" pitchFamily="49" charset="0"/>
                <a:cs typeface="Courier New" panose="02070309020205020404" pitchFamily="49" charset="0"/>
              </a:rPr>
              <a:t>ngiorni</a:t>
            </a:r>
            <a:endParaRPr lang="it-IT" sz="1600" dirty="0">
              <a:latin typeface="Courier New" panose="02070309020205020404" pitchFamily="49" charset="0"/>
              <a:cs typeface="Courier New" panose="02070309020205020404" pitchFamily="49" charset="0"/>
            </a:endParaRPr>
          </a:p>
          <a:p>
            <a:endParaRPr lang="it-IT" sz="1600" dirty="0">
              <a:latin typeface="Courier New" panose="02070309020205020404" pitchFamily="49" charset="0"/>
              <a:cs typeface="Courier New" panose="02070309020205020404" pitchFamily="49" charset="0"/>
            </a:endParaRPr>
          </a:p>
          <a:p>
            <a:r>
              <a:rPr lang="it-IT" sz="1600" dirty="0" err="1">
                <a:latin typeface="Courier New" panose="02070309020205020404" pitchFamily="49" charset="0"/>
                <a:cs typeface="Courier New" panose="02070309020205020404" pitchFamily="49" charset="0"/>
              </a:rPr>
              <a:t>print</a:t>
            </a:r>
            <a:r>
              <a:rPr lang="it-IT" sz="1600" dirty="0">
                <a:latin typeface="Courier New" panose="02070309020205020404" pitchFamily="49" charset="0"/>
                <a:cs typeface="Courier New" panose="02070309020205020404" pitchFamily="49" charset="0"/>
              </a:rPr>
              <a:t>("La media è", media)</a:t>
            </a:r>
          </a:p>
          <a:p>
            <a:r>
              <a:rPr lang="it-IT" sz="1600" dirty="0">
                <a:latin typeface="Courier New" panose="02070309020205020404" pitchFamily="49" charset="0"/>
                <a:cs typeface="Courier New" panose="02070309020205020404" pitchFamily="49" charset="0"/>
              </a:rPr>
              <a:t>for i in range(0,ngiorni):</a:t>
            </a:r>
          </a:p>
          <a:p>
            <a:r>
              <a:rPr lang="it-IT" sz="1600" dirty="0">
                <a:latin typeface="Courier New" panose="02070309020205020404" pitchFamily="49" charset="0"/>
                <a:cs typeface="Courier New" panose="02070309020205020404" pitchFamily="49" charset="0"/>
              </a:rPr>
              <a:t>    </a:t>
            </a:r>
            <a:r>
              <a:rPr lang="it-IT" sz="1600" dirty="0" err="1">
                <a:latin typeface="Courier New" panose="02070309020205020404" pitchFamily="49" charset="0"/>
                <a:cs typeface="Courier New" panose="02070309020205020404" pitchFamily="49" charset="0"/>
              </a:rPr>
              <a:t>if</a:t>
            </a:r>
            <a:r>
              <a:rPr lang="it-IT" sz="1600" dirty="0">
                <a:latin typeface="Courier New" panose="02070309020205020404" pitchFamily="49" charset="0"/>
                <a:cs typeface="Courier New" panose="02070309020205020404" pitchFamily="49" charset="0"/>
              </a:rPr>
              <a:t> elenco[i] &gt; media:</a:t>
            </a:r>
          </a:p>
          <a:p>
            <a:r>
              <a:rPr lang="it-IT" sz="1600" dirty="0">
                <a:latin typeface="Courier New" panose="02070309020205020404" pitchFamily="49" charset="0"/>
                <a:cs typeface="Courier New" panose="02070309020205020404" pitchFamily="49" charset="0"/>
              </a:rPr>
              <a:t>        </a:t>
            </a:r>
            <a:r>
              <a:rPr lang="it-IT" sz="1600" dirty="0" err="1">
                <a:latin typeface="Courier New" panose="02070309020205020404" pitchFamily="49" charset="0"/>
                <a:cs typeface="Courier New" panose="02070309020205020404" pitchFamily="49" charset="0"/>
              </a:rPr>
              <a:t>print</a:t>
            </a:r>
            <a:r>
              <a:rPr lang="it-IT" sz="1600" dirty="0">
                <a:latin typeface="Courier New" panose="02070309020205020404" pitchFamily="49" charset="0"/>
                <a:cs typeface="Courier New" panose="02070309020205020404" pitchFamily="49" charset="0"/>
              </a:rPr>
              <a:t>("giorno ", i+1, ": ", elenco[i], "°", </a:t>
            </a:r>
            <a:r>
              <a:rPr lang="it-IT" sz="1600" dirty="0" err="1">
                <a:latin typeface="Courier New" panose="02070309020205020404" pitchFamily="49" charset="0"/>
                <a:cs typeface="Courier New" panose="02070309020205020404" pitchFamily="49" charset="0"/>
              </a:rPr>
              <a:t>sep</a:t>
            </a:r>
            <a:r>
              <a:rPr lang="it-IT" sz="1600" dirty="0">
                <a:latin typeface="Courier New" panose="02070309020205020404" pitchFamily="49" charset="0"/>
                <a:cs typeface="Courier New" panose="02070309020205020404" pitchFamily="49" charset="0"/>
              </a:rPr>
              <a:t>='')</a:t>
            </a:r>
          </a:p>
        </p:txBody>
      </p:sp>
      <p:sp>
        <p:nvSpPr>
          <p:cNvPr id="7" name="Speech Bubble: Rectangle with Corners Rounded 6">
            <a:extLst>
              <a:ext uri="{FF2B5EF4-FFF2-40B4-BE49-F238E27FC236}">
                <a16:creationId xmlns:a16="http://schemas.microsoft.com/office/drawing/2014/main" id="{BEC30696-1B00-458F-A2FE-7ABA000E204E}"/>
              </a:ext>
            </a:extLst>
          </p:cNvPr>
          <p:cNvSpPr/>
          <p:nvPr/>
        </p:nvSpPr>
        <p:spPr>
          <a:xfrm>
            <a:off x="7826928" y="2210500"/>
            <a:ext cx="3619850" cy="1103152"/>
          </a:xfrm>
          <a:prstGeom prst="wedgeRoundRectCallout">
            <a:avLst>
              <a:gd name="adj1" fmla="val -120601"/>
              <a:gd name="adj2" fmla="val 964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Possiamo evitare </a:t>
            </a:r>
            <a:r>
              <a:rPr lang="it-IT"/>
              <a:t>un ciclo for</a:t>
            </a:r>
            <a:endParaRPr lang="it-IT" dirty="0"/>
          </a:p>
        </p:txBody>
      </p:sp>
    </p:spTree>
    <p:extLst>
      <p:ext uri="{BB962C8B-B14F-4D97-AF65-F5344CB8AC3E}">
        <p14:creationId xmlns:p14="http://schemas.microsoft.com/office/powerpoint/2010/main" val="1090793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E90F6-867A-46DF-8A10-806B7AC2527C}"/>
              </a:ext>
            </a:extLst>
          </p:cNvPr>
          <p:cNvSpPr>
            <a:spLocks noGrp="1"/>
          </p:cNvSpPr>
          <p:nvPr>
            <p:ph type="title"/>
          </p:nvPr>
        </p:nvSpPr>
        <p:spPr/>
        <p:txBody>
          <a:bodyPr/>
          <a:lstStyle/>
          <a:p>
            <a:r>
              <a:rPr lang="it-IT" dirty="0"/>
              <a:t>Problema: le temperature</a:t>
            </a:r>
          </a:p>
        </p:txBody>
      </p:sp>
      <p:sp>
        <p:nvSpPr>
          <p:cNvPr id="4" name="Rectangle 3">
            <a:extLst>
              <a:ext uri="{FF2B5EF4-FFF2-40B4-BE49-F238E27FC236}">
                <a16:creationId xmlns:a16="http://schemas.microsoft.com/office/drawing/2014/main" id="{97C8D914-0444-4E17-BB15-F69D6145E4F2}"/>
              </a:ext>
            </a:extLst>
          </p:cNvPr>
          <p:cNvSpPr/>
          <p:nvPr/>
        </p:nvSpPr>
        <p:spPr>
          <a:xfrm>
            <a:off x="838200" y="1749104"/>
            <a:ext cx="7805956" cy="386732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it-IT" sz="1600" dirty="0" err="1">
                <a:latin typeface="Courier New" panose="02070309020205020404" pitchFamily="49" charset="0"/>
                <a:cs typeface="Courier New" panose="02070309020205020404" pitchFamily="49" charset="0"/>
              </a:rPr>
              <a:t>ngiorni</a:t>
            </a:r>
            <a:r>
              <a:rPr lang="it-IT" sz="1600" dirty="0">
                <a:latin typeface="Courier New" panose="02070309020205020404" pitchFamily="49" charset="0"/>
                <a:cs typeface="Courier New" panose="02070309020205020404" pitchFamily="49" charset="0"/>
              </a:rPr>
              <a:t>=31</a:t>
            </a:r>
          </a:p>
          <a:p>
            <a:r>
              <a:rPr lang="it-IT" sz="1600" dirty="0">
                <a:latin typeface="Courier New" panose="02070309020205020404" pitchFamily="49" charset="0"/>
                <a:cs typeface="Courier New" panose="02070309020205020404" pitchFamily="49" charset="0"/>
              </a:rPr>
              <a:t>elenco=[]</a:t>
            </a:r>
          </a:p>
          <a:p>
            <a:r>
              <a:rPr lang="it-IT" sz="1600" dirty="0">
                <a:latin typeface="Courier New" panose="02070309020205020404" pitchFamily="49" charset="0"/>
                <a:cs typeface="Courier New" panose="02070309020205020404" pitchFamily="49" charset="0"/>
              </a:rPr>
              <a:t>somma=0</a:t>
            </a:r>
          </a:p>
          <a:p>
            <a:endParaRPr lang="it-IT" sz="1600" dirty="0">
              <a:latin typeface="Courier New" panose="02070309020205020404" pitchFamily="49" charset="0"/>
              <a:cs typeface="Courier New" panose="02070309020205020404" pitchFamily="49" charset="0"/>
            </a:endParaRPr>
          </a:p>
          <a:p>
            <a:r>
              <a:rPr lang="it-IT" sz="1600" dirty="0">
                <a:latin typeface="Courier New" panose="02070309020205020404" pitchFamily="49" charset="0"/>
                <a:cs typeface="Courier New" panose="02070309020205020404" pitchFamily="49" charset="0"/>
              </a:rPr>
              <a:t>for i in range(0,ngiorni):</a:t>
            </a:r>
          </a:p>
          <a:p>
            <a:r>
              <a:rPr lang="it-IT" sz="1600" dirty="0">
                <a:latin typeface="Courier New" panose="02070309020205020404" pitchFamily="49" charset="0"/>
                <a:cs typeface="Courier New" panose="02070309020205020404" pitchFamily="49" charset="0"/>
              </a:rPr>
              <a:t>    </a:t>
            </a:r>
            <a:r>
              <a:rPr lang="it-IT" sz="1600" dirty="0" err="1">
                <a:latin typeface="Courier New" panose="02070309020205020404" pitchFamily="49" charset="0"/>
                <a:cs typeface="Courier New" panose="02070309020205020404" pitchFamily="49" charset="0"/>
              </a:rPr>
              <a:t>elenco.append</a:t>
            </a:r>
            <a:r>
              <a:rPr lang="it-IT" sz="1600" dirty="0">
                <a:latin typeface="Courier New" panose="02070309020205020404" pitchFamily="49" charset="0"/>
                <a:cs typeface="Courier New" panose="02070309020205020404" pitchFamily="49" charset="0"/>
              </a:rPr>
              <a:t>(</a:t>
            </a:r>
            <a:r>
              <a:rPr lang="it-IT" sz="1600" dirty="0" err="1">
                <a:latin typeface="Courier New" panose="02070309020205020404" pitchFamily="49" charset="0"/>
                <a:cs typeface="Courier New" panose="02070309020205020404" pitchFamily="49" charset="0"/>
              </a:rPr>
              <a:t>int</a:t>
            </a:r>
            <a:r>
              <a:rPr lang="it-IT" sz="1600" dirty="0">
                <a:latin typeface="Courier New" panose="02070309020205020404" pitchFamily="49" charset="0"/>
                <a:cs typeface="Courier New" panose="02070309020205020404" pitchFamily="49" charset="0"/>
              </a:rPr>
              <a:t>(input()))</a:t>
            </a:r>
          </a:p>
          <a:p>
            <a:r>
              <a:rPr lang="it-IT" sz="1600" dirty="0">
                <a:latin typeface="Courier New" panose="02070309020205020404" pitchFamily="49" charset="0"/>
                <a:cs typeface="Courier New" panose="02070309020205020404" pitchFamily="49" charset="0"/>
              </a:rPr>
              <a:t>    somma+=elenco[i]</a:t>
            </a:r>
          </a:p>
          <a:p>
            <a:endParaRPr lang="it-IT" sz="1600" dirty="0">
              <a:latin typeface="Courier New" panose="02070309020205020404" pitchFamily="49" charset="0"/>
              <a:cs typeface="Courier New" panose="02070309020205020404" pitchFamily="49" charset="0"/>
            </a:endParaRPr>
          </a:p>
          <a:p>
            <a:r>
              <a:rPr lang="it-IT" sz="1600" dirty="0">
                <a:latin typeface="Courier New" panose="02070309020205020404" pitchFamily="49" charset="0"/>
                <a:cs typeface="Courier New" panose="02070309020205020404" pitchFamily="49" charset="0"/>
              </a:rPr>
              <a:t>media=somma//</a:t>
            </a:r>
            <a:r>
              <a:rPr lang="it-IT" sz="1600" dirty="0" err="1">
                <a:latin typeface="Courier New" panose="02070309020205020404" pitchFamily="49" charset="0"/>
                <a:cs typeface="Courier New" panose="02070309020205020404" pitchFamily="49" charset="0"/>
              </a:rPr>
              <a:t>ngiorni</a:t>
            </a:r>
            <a:endParaRPr lang="it-IT" sz="1600" dirty="0">
              <a:latin typeface="Courier New" panose="02070309020205020404" pitchFamily="49" charset="0"/>
              <a:cs typeface="Courier New" panose="02070309020205020404" pitchFamily="49" charset="0"/>
            </a:endParaRPr>
          </a:p>
          <a:p>
            <a:endParaRPr lang="it-IT" sz="1600" dirty="0">
              <a:latin typeface="Courier New" panose="02070309020205020404" pitchFamily="49" charset="0"/>
              <a:cs typeface="Courier New" panose="02070309020205020404" pitchFamily="49" charset="0"/>
            </a:endParaRPr>
          </a:p>
          <a:p>
            <a:r>
              <a:rPr lang="it-IT" sz="1600" dirty="0" err="1">
                <a:latin typeface="Courier New" panose="02070309020205020404" pitchFamily="49" charset="0"/>
                <a:cs typeface="Courier New" panose="02070309020205020404" pitchFamily="49" charset="0"/>
              </a:rPr>
              <a:t>print</a:t>
            </a:r>
            <a:r>
              <a:rPr lang="it-IT" sz="1600" dirty="0">
                <a:latin typeface="Courier New" panose="02070309020205020404" pitchFamily="49" charset="0"/>
                <a:cs typeface="Courier New" panose="02070309020205020404" pitchFamily="49" charset="0"/>
              </a:rPr>
              <a:t>("La media è", media)</a:t>
            </a:r>
          </a:p>
          <a:p>
            <a:r>
              <a:rPr lang="it-IT" sz="1600" dirty="0">
                <a:latin typeface="Courier New" panose="02070309020205020404" pitchFamily="49" charset="0"/>
                <a:cs typeface="Courier New" panose="02070309020205020404" pitchFamily="49" charset="0"/>
              </a:rPr>
              <a:t>for i in range(0,ngiorni):</a:t>
            </a:r>
          </a:p>
          <a:p>
            <a:r>
              <a:rPr lang="it-IT" sz="1600" dirty="0">
                <a:latin typeface="Courier New" panose="02070309020205020404" pitchFamily="49" charset="0"/>
                <a:cs typeface="Courier New" panose="02070309020205020404" pitchFamily="49" charset="0"/>
              </a:rPr>
              <a:t>    </a:t>
            </a:r>
            <a:r>
              <a:rPr lang="it-IT" sz="1600" dirty="0" err="1">
                <a:latin typeface="Courier New" panose="02070309020205020404" pitchFamily="49" charset="0"/>
                <a:cs typeface="Courier New" panose="02070309020205020404" pitchFamily="49" charset="0"/>
              </a:rPr>
              <a:t>if</a:t>
            </a:r>
            <a:r>
              <a:rPr lang="it-IT" sz="1600" dirty="0">
                <a:latin typeface="Courier New" panose="02070309020205020404" pitchFamily="49" charset="0"/>
                <a:cs typeface="Courier New" panose="02070309020205020404" pitchFamily="49" charset="0"/>
              </a:rPr>
              <a:t> elenco[i] &gt; media:</a:t>
            </a:r>
          </a:p>
          <a:p>
            <a:r>
              <a:rPr lang="it-IT" sz="1600" dirty="0">
                <a:latin typeface="Courier New" panose="02070309020205020404" pitchFamily="49" charset="0"/>
                <a:cs typeface="Courier New" panose="02070309020205020404" pitchFamily="49" charset="0"/>
              </a:rPr>
              <a:t>        </a:t>
            </a:r>
            <a:r>
              <a:rPr lang="it-IT" sz="1600" dirty="0" err="1">
                <a:latin typeface="Courier New" panose="02070309020205020404" pitchFamily="49" charset="0"/>
                <a:cs typeface="Courier New" panose="02070309020205020404" pitchFamily="49" charset="0"/>
              </a:rPr>
              <a:t>print</a:t>
            </a:r>
            <a:r>
              <a:rPr lang="it-IT" sz="1600" dirty="0">
                <a:latin typeface="Courier New" panose="02070309020205020404" pitchFamily="49" charset="0"/>
                <a:cs typeface="Courier New" panose="02070309020205020404" pitchFamily="49" charset="0"/>
              </a:rPr>
              <a:t>("giorno ", i+1, ": ", elenco[i], "°", </a:t>
            </a:r>
            <a:r>
              <a:rPr lang="it-IT" sz="1600" dirty="0" err="1">
                <a:latin typeface="Courier New" panose="02070309020205020404" pitchFamily="49" charset="0"/>
                <a:cs typeface="Courier New" panose="02070309020205020404" pitchFamily="49" charset="0"/>
              </a:rPr>
              <a:t>sep</a:t>
            </a:r>
            <a:r>
              <a:rPr lang="it-IT"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6620934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6F1F2C8-798B-4CCE-A851-94AFAF350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8FB71A45-8C89-4D5E-ADDF-5FBED0FFCFB7}"/>
              </a:ext>
            </a:extLst>
          </p:cNvPr>
          <p:cNvSpPr>
            <a:spLocks noGrp="1"/>
          </p:cNvSpPr>
          <p:nvPr>
            <p:ph type="ctrTitle"/>
          </p:nvPr>
        </p:nvSpPr>
        <p:spPr>
          <a:xfrm>
            <a:off x="970908" y="1220919"/>
            <a:ext cx="5425781" cy="2387600"/>
          </a:xfrm>
        </p:spPr>
        <p:txBody>
          <a:bodyPr>
            <a:normAutofit/>
          </a:bodyPr>
          <a:lstStyle/>
          <a:p>
            <a:pPr algn="l"/>
            <a:r>
              <a:rPr lang="it-IT"/>
              <a:t>Programmazione in Python</a:t>
            </a:r>
          </a:p>
        </p:txBody>
      </p:sp>
      <p:sp>
        <p:nvSpPr>
          <p:cNvPr id="3" name="Sottotitolo 2">
            <a:extLst>
              <a:ext uri="{FF2B5EF4-FFF2-40B4-BE49-F238E27FC236}">
                <a16:creationId xmlns:a16="http://schemas.microsoft.com/office/drawing/2014/main" id="{AC5E0FC9-BAEF-4D4E-92ED-82E7465FEDC0}"/>
              </a:ext>
            </a:extLst>
          </p:cNvPr>
          <p:cNvSpPr>
            <a:spLocks noGrp="1"/>
          </p:cNvSpPr>
          <p:nvPr>
            <p:ph type="subTitle" idx="1"/>
          </p:nvPr>
        </p:nvSpPr>
        <p:spPr>
          <a:xfrm>
            <a:off x="970908" y="3700594"/>
            <a:ext cx="5425781" cy="1655762"/>
          </a:xfrm>
        </p:spPr>
        <p:txBody>
          <a:bodyPr>
            <a:normAutofit/>
          </a:bodyPr>
          <a:lstStyle/>
          <a:p>
            <a:pPr algn="l"/>
            <a:r>
              <a:rPr lang="it-IT" dirty="0"/>
              <a:t>Lezione 7</a:t>
            </a:r>
          </a:p>
        </p:txBody>
      </p:sp>
      <p:sp>
        <p:nvSpPr>
          <p:cNvPr id="10" name="Freeform: Shape 9">
            <a:extLst>
              <a:ext uri="{FF2B5EF4-FFF2-40B4-BE49-F238E27FC236}">
                <a16:creationId xmlns:a16="http://schemas.microsoft.com/office/drawing/2014/main" id="{755E9CD0-04B0-4A3C-B291-AD913379C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1DD8BF3B-6066-418C-8D1A-75C5E396F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Block Arc 13">
            <a:extLst>
              <a:ext uri="{FF2B5EF4-FFF2-40B4-BE49-F238E27FC236}">
                <a16:creationId xmlns:a16="http://schemas.microsoft.com/office/drawing/2014/main" id="{80BC66F9-7A74-4286-AD22-1174052CC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02394"/>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D8142CC3-2B5C-48E6-9DF0-6C8ACBA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7B2D303B-3DD0-4319-9EAD-361847FEC7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46A89C79-8EF3-4AF9-B3D9-59A883F41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EFE5CE34-4543-42E5-B82C-1F3D12422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72AF41FE-63D7-4695-81D2-66D2510E4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3947516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02D02-66EA-4525-9935-4EF07D9A28F3}"/>
              </a:ext>
            </a:extLst>
          </p:cNvPr>
          <p:cNvSpPr>
            <a:spLocks noGrp="1"/>
          </p:cNvSpPr>
          <p:nvPr>
            <p:ph type="title"/>
          </p:nvPr>
        </p:nvSpPr>
        <p:spPr/>
        <p:txBody>
          <a:bodyPr/>
          <a:lstStyle/>
          <a:p>
            <a:r>
              <a:rPr lang="it-IT" dirty="0"/>
              <a:t>Ricerca di un elemento in una lista</a:t>
            </a:r>
          </a:p>
        </p:txBody>
      </p:sp>
      <p:sp>
        <p:nvSpPr>
          <p:cNvPr id="3" name="Content Placeholder 2">
            <a:extLst>
              <a:ext uri="{FF2B5EF4-FFF2-40B4-BE49-F238E27FC236}">
                <a16:creationId xmlns:a16="http://schemas.microsoft.com/office/drawing/2014/main" id="{F3F31649-36B9-41E3-BB55-15CD02B51AF6}"/>
              </a:ext>
            </a:extLst>
          </p:cNvPr>
          <p:cNvSpPr>
            <a:spLocks noGrp="1"/>
          </p:cNvSpPr>
          <p:nvPr>
            <p:ph idx="1"/>
          </p:nvPr>
        </p:nvSpPr>
        <p:spPr>
          <a:xfrm>
            <a:off x="838200" y="1560352"/>
            <a:ext cx="10893804" cy="4616611"/>
          </a:xfrm>
        </p:spPr>
        <p:txBody>
          <a:bodyPr/>
          <a:lstStyle/>
          <a:p>
            <a:pPr>
              <a:lnSpc>
                <a:spcPct val="100000"/>
              </a:lnSpc>
              <a:spcBef>
                <a:spcPts val="0"/>
              </a:spcBef>
            </a:pPr>
            <a:r>
              <a:rPr lang="it-IT" sz="2000" dirty="0"/>
              <a:t>Per verificare se un elemento è presente in una lista si può utilizzare l’operatore </a:t>
            </a:r>
            <a:r>
              <a:rPr lang="it-IT" sz="2000" dirty="0">
                <a:latin typeface="Courier New" panose="02070309020205020404" pitchFamily="49" charset="0"/>
                <a:cs typeface="Courier New" panose="02070309020205020404" pitchFamily="49" charset="0"/>
              </a:rPr>
              <a:t>in</a:t>
            </a:r>
          </a:p>
          <a:p>
            <a:pPr marL="0" indent="0">
              <a:lnSpc>
                <a:spcPct val="100000"/>
              </a:lnSpc>
              <a:spcBef>
                <a:spcPts val="0"/>
              </a:spcBef>
              <a:buNone/>
            </a:pPr>
            <a:r>
              <a:rPr lang="it-IT" sz="1800" dirty="0">
                <a:latin typeface="Courier New" panose="02070309020205020404" pitchFamily="49" charset="0"/>
                <a:cs typeface="Courier New" panose="02070309020205020404" pitchFamily="49" charset="0"/>
              </a:rPr>
              <a:t> &gt;&gt;&gt; lista=[90,2,9,4,9]</a:t>
            </a:r>
          </a:p>
          <a:p>
            <a:pPr marL="0" indent="0">
              <a:lnSpc>
                <a:spcPct val="100000"/>
              </a:lnSpc>
              <a:spcBef>
                <a:spcPts val="0"/>
              </a:spcBef>
              <a:buNone/>
            </a:pPr>
            <a:r>
              <a:rPr lang="it-IT" sz="1800" dirty="0">
                <a:latin typeface="Courier New" panose="02070309020205020404" pitchFamily="49" charset="0"/>
                <a:cs typeface="Courier New" panose="02070309020205020404" pitchFamily="49" charset="0"/>
              </a:rPr>
              <a:t> &gt;&gt;&gt; </a:t>
            </a:r>
            <a:r>
              <a:rPr lang="it-IT" sz="1800" dirty="0" err="1">
                <a:latin typeface="Courier New" panose="02070309020205020404" pitchFamily="49" charset="0"/>
                <a:cs typeface="Courier New" panose="02070309020205020404" pitchFamily="49" charset="0"/>
              </a:rPr>
              <a:t>if</a:t>
            </a:r>
            <a:r>
              <a:rPr lang="it-IT" sz="1800" dirty="0">
                <a:latin typeface="Courier New" panose="02070309020205020404" pitchFamily="49" charset="0"/>
                <a:cs typeface="Courier New" panose="02070309020205020404" pitchFamily="49" charset="0"/>
              </a:rPr>
              <a:t> 9 in lista:</a:t>
            </a:r>
          </a:p>
          <a:p>
            <a:pPr marL="0" indent="0">
              <a:lnSpc>
                <a:spcPct val="100000"/>
              </a:lnSpc>
              <a:spcBef>
                <a:spcPts val="0"/>
              </a:spcBef>
              <a:buNone/>
            </a:pPr>
            <a:r>
              <a:rPr lang="it-IT" sz="1800" dirty="0">
                <a:latin typeface="Courier New" panose="02070309020205020404" pitchFamily="49" charset="0"/>
                <a:cs typeface="Courier New" panose="02070309020205020404" pitchFamily="49" charset="0"/>
              </a:rPr>
              <a:t>         </a:t>
            </a:r>
            <a:r>
              <a:rPr lang="it-IT" sz="1800" dirty="0" err="1">
                <a:latin typeface="Courier New" panose="02070309020205020404" pitchFamily="49" charset="0"/>
                <a:cs typeface="Courier New" panose="02070309020205020404" pitchFamily="49" charset="0"/>
              </a:rPr>
              <a:t>print</a:t>
            </a:r>
            <a:r>
              <a:rPr lang="it-IT" sz="1800" dirty="0">
                <a:latin typeface="Courier New" panose="02070309020205020404" pitchFamily="49" charset="0"/>
                <a:cs typeface="Courier New" panose="02070309020205020404" pitchFamily="49" charset="0"/>
              </a:rPr>
              <a:t>("il 9 è presente")</a:t>
            </a:r>
          </a:p>
          <a:p>
            <a:pPr>
              <a:lnSpc>
                <a:spcPct val="100000"/>
              </a:lnSpc>
              <a:spcBef>
                <a:spcPts val="0"/>
              </a:spcBef>
            </a:pPr>
            <a:r>
              <a:rPr lang="it-IT" sz="2000" dirty="0"/>
              <a:t>Se è necessario conoscere la posizione in cui l’elemento è presente, di può utilizzare il metodo index</a:t>
            </a:r>
          </a:p>
          <a:p>
            <a:pPr lvl="1">
              <a:lnSpc>
                <a:spcPct val="100000"/>
              </a:lnSpc>
              <a:spcBef>
                <a:spcPts val="0"/>
              </a:spcBef>
            </a:pPr>
            <a:r>
              <a:rPr lang="it-IT" sz="1800" dirty="0"/>
              <a:t>Restituisce la posizione della prima occorrenza</a:t>
            </a:r>
          </a:p>
          <a:p>
            <a:pPr lvl="1">
              <a:lnSpc>
                <a:spcPct val="100000"/>
              </a:lnSpc>
              <a:spcBef>
                <a:spcPts val="0"/>
              </a:spcBef>
            </a:pPr>
            <a:r>
              <a:rPr lang="it-IT" sz="1800" dirty="0"/>
              <a:t>Può essere invocato se l’elemento è presente, altrimenti si ha un’eccezione</a:t>
            </a:r>
          </a:p>
          <a:p>
            <a:pPr lvl="1">
              <a:lnSpc>
                <a:spcPct val="100000"/>
              </a:lnSpc>
              <a:spcBef>
                <a:spcPts val="0"/>
              </a:spcBef>
            </a:pPr>
            <a:r>
              <a:rPr lang="it-IT" sz="1800" dirty="0"/>
              <a:t>Riceve come argomento l’elemento da cercare</a:t>
            </a:r>
          </a:p>
          <a:p>
            <a:pPr marL="0" indent="0">
              <a:lnSpc>
                <a:spcPct val="100000"/>
              </a:lnSpc>
              <a:spcBef>
                <a:spcPts val="0"/>
              </a:spcBef>
              <a:buNone/>
            </a:pPr>
            <a:r>
              <a:rPr lang="it-IT" sz="2000" dirty="0">
                <a:latin typeface="Courier New" panose="02070309020205020404" pitchFamily="49" charset="0"/>
                <a:cs typeface="Courier New" panose="02070309020205020404" pitchFamily="49" charset="0"/>
              </a:rPr>
              <a:t> 	</a:t>
            </a:r>
            <a:r>
              <a:rPr lang="it-IT" sz="1800" dirty="0">
                <a:latin typeface="Courier New" panose="02070309020205020404" pitchFamily="49" charset="0"/>
                <a:cs typeface="Courier New" panose="02070309020205020404" pitchFamily="49" charset="0"/>
              </a:rPr>
              <a:t>&gt;&gt;&gt; </a:t>
            </a:r>
            <a:r>
              <a:rPr lang="it-IT" sz="1800" dirty="0" err="1">
                <a:latin typeface="Courier New" panose="02070309020205020404" pitchFamily="49" charset="0"/>
                <a:cs typeface="Courier New" panose="02070309020205020404" pitchFamily="49" charset="0"/>
              </a:rPr>
              <a:t>if</a:t>
            </a:r>
            <a:r>
              <a:rPr lang="it-IT" sz="1800" dirty="0">
                <a:latin typeface="Courier New" panose="02070309020205020404" pitchFamily="49" charset="0"/>
                <a:cs typeface="Courier New" panose="02070309020205020404" pitchFamily="49" charset="0"/>
              </a:rPr>
              <a:t> 9 in lista:</a:t>
            </a:r>
          </a:p>
          <a:p>
            <a:pPr marL="0" indent="0">
              <a:lnSpc>
                <a:spcPct val="100000"/>
              </a:lnSpc>
              <a:spcBef>
                <a:spcPts val="0"/>
              </a:spcBef>
              <a:buNone/>
            </a:pPr>
            <a:r>
              <a:rPr lang="it-IT" sz="1800" dirty="0">
                <a:latin typeface="Courier New" panose="02070309020205020404" pitchFamily="49" charset="0"/>
                <a:cs typeface="Courier New" panose="02070309020205020404" pitchFamily="49" charset="0"/>
              </a:rPr>
              <a:t>      	  </a:t>
            </a:r>
            <a:r>
              <a:rPr lang="it-IT" sz="1800" dirty="0" err="1">
                <a:latin typeface="Courier New" panose="02070309020205020404" pitchFamily="49" charset="0"/>
                <a:cs typeface="Courier New" panose="02070309020205020404" pitchFamily="49" charset="0"/>
              </a:rPr>
              <a:t>print</a:t>
            </a:r>
            <a:r>
              <a:rPr lang="it-IT" sz="1800" dirty="0">
                <a:latin typeface="Courier New" panose="02070309020205020404" pitchFamily="49" charset="0"/>
                <a:cs typeface="Courier New" panose="02070309020205020404" pitchFamily="49" charset="0"/>
              </a:rPr>
              <a:t>("il 9 è presente in posizione ",</a:t>
            </a:r>
            <a:r>
              <a:rPr lang="it-IT" sz="1800" dirty="0" err="1">
                <a:latin typeface="Courier New" panose="02070309020205020404" pitchFamily="49" charset="0"/>
                <a:cs typeface="Courier New" panose="02070309020205020404" pitchFamily="49" charset="0"/>
              </a:rPr>
              <a:t>lista.index</a:t>
            </a:r>
            <a:r>
              <a:rPr lang="it-IT" sz="1800" dirty="0">
                <a:latin typeface="Courier New" panose="02070309020205020404" pitchFamily="49" charset="0"/>
                <a:cs typeface="Courier New" panose="02070309020205020404" pitchFamily="49" charset="0"/>
              </a:rPr>
              <a:t>(9))</a:t>
            </a:r>
          </a:p>
          <a:p>
            <a:pPr marL="0" indent="0">
              <a:lnSpc>
                <a:spcPct val="100000"/>
              </a:lnSpc>
              <a:spcBef>
                <a:spcPts val="0"/>
              </a:spcBef>
              <a:buNone/>
            </a:pPr>
            <a:endParaRPr lang="it-IT" sz="1800" dirty="0">
              <a:latin typeface="Courier New" panose="02070309020205020404" pitchFamily="49" charset="0"/>
              <a:cs typeface="Courier New" panose="02070309020205020404" pitchFamily="49" charset="0"/>
            </a:endParaRPr>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it-IT" sz="1800" dirty="0">
              <a:solidFill>
                <a:prstClr val="black"/>
              </a:solidFill>
              <a:latin typeface="Calibri" panose="020F0502020204030204"/>
            </a:endParaRPr>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t-IT" sz="1800" dirty="0">
                <a:solidFill>
                  <a:prstClr val="black"/>
                </a:solidFill>
                <a:latin typeface="Calibri" panose="020F0502020204030204"/>
              </a:rPr>
              <a:t>Può ricevere l’indice della posizione da cui iniziare la ricerca</a:t>
            </a: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it-IT"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&gt;&gt;&gt; </a:t>
            </a:r>
            <a:r>
              <a:rPr kumimoji="0" lang="it-IT" sz="18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print</a:t>
            </a:r>
            <a:r>
              <a:rPr kumimoji="0" lang="it-IT"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("il 9 è presente in posizione ",</a:t>
            </a:r>
            <a:r>
              <a:rPr kumimoji="0" lang="it-IT" sz="18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lista.index</a:t>
            </a:r>
            <a:r>
              <a:rPr kumimoji="0" lang="it-IT"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(9,3))</a:t>
            </a:r>
            <a:endParaRPr lang="it-IT" sz="1800" dirty="0">
              <a:latin typeface="Courier New" panose="02070309020205020404" pitchFamily="49" charset="0"/>
              <a:cs typeface="Courier New" panose="02070309020205020404" pitchFamily="49" charset="0"/>
            </a:endParaRPr>
          </a:p>
          <a:p>
            <a:pPr>
              <a:lnSpc>
                <a:spcPct val="100000"/>
              </a:lnSpc>
              <a:spcBef>
                <a:spcPts val="0"/>
              </a:spcBef>
            </a:pPr>
            <a:endParaRPr lang="it-IT" sz="2400"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46B03BE1-BE7D-483D-A61F-626AC4C6070E}"/>
              </a:ext>
            </a:extLst>
          </p:cNvPr>
          <p:cNvSpPr txBox="1"/>
          <p:nvPr/>
        </p:nvSpPr>
        <p:spPr>
          <a:xfrm>
            <a:off x="1827753" y="4460738"/>
            <a:ext cx="6096698" cy="369332"/>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it-IT" dirty="0"/>
              <a:t>il 9 è presente in posizione 2</a:t>
            </a:r>
          </a:p>
        </p:txBody>
      </p:sp>
      <p:sp>
        <p:nvSpPr>
          <p:cNvPr id="7" name="TextBox 6">
            <a:extLst>
              <a:ext uri="{FF2B5EF4-FFF2-40B4-BE49-F238E27FC236}">
                <a16:creationId xmlns:a16="http://schemas.microsoft.com/office/drawing/2014/main" id="{62FC0974-BD1D-4032-AE19-F204B72D5913}"/>
              </a:ext>
            </a:extLst>
          </p:cNvPr>
          <p:cNvSpPr txBox="1"/>
          <p:nvPr/>
        </p:nvSpPr>
        <p:spPr>
          <a:xfrm>
            <a:off x="1827753" y="5615622"/>
            <a:ext cx="6096698" cy="369332"/>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it-IT" dirty="0"/>
              <a:t>il 9 è presente in posizione 4</a:t>
            </a:r>
          </a:p>
        </p:txBody>
      </p:sp>
      <p:sp>
        <p:nvSpPr>
          <p:cNvPr id="8" name="Speech Bubble: Rectangle with Corners Rounded 7">
            <a:extLst>
              <a:ext uri="{FF2B5EF4-FFF2-40B4-BE49-F238E27FC236}">
                <a16:creationId xmlns:a16="http://schemas.microsoft.com/office/drawing/2014/main" id="{71A8A6EA-7A11-4EBC-B21D-9B1ABD2CAA93}"/>
              </a:ext>
            </a:extLst>
          </p:cNvPr>
          <p:cNvSpPr/>
          <p:nvPr/>
        </p:nvSpPr>
        <p:spPr>
          <a:xfrm>
            <a:off x="8854579" y="5746459"/>
            <a:ext cx="3078760" cy="874465"/>
          </a:xfrm>
          <a:prstGeom prst="wedgeRoundRectCallout">
            <a:avLst>
              <a:gd name="adj1" fmla="val -60263"/>
              <a:gd name="adj2" fmla="val -7602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dirty="0"/>
              <a:t>Attenzione che qui almeno un elemento deve essere presente dopo la posizione 3</a:t>
            </a:r>
          </a:p>
        </p:txBody>
      </p:sp>
      <p:sp>
        <p:nvSpPr>
          <p:cNvPr id="9" name="Rectangle: Rounded Corners 8">
            <a:extLst>
              <a:ext uri="{FF2B5EF4-FFF2-40B4-BE49-F238E27FC236}">
                <a16:creationId xmlns:a16="http://schemas.microsoft.com/office/drawing/2014/main" id="{3812515C-4F6E-4114-9890-E6AF6B92CE43}"/>
              </a:ext>
            </a:extLst>
          </p:cNvPr>
          <p:cNvSpPr/>
          <p:nvPr/>
        </p:nvSpPr>
        <p:spPr>
          <a:xfrm>
            <a:off x="9177555" y="3429001"/>
            <a:ext cx="2646727" cy="113880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just"/>
            <a:endParaRPr lang="it-IT" dirty="0"/>
          </a:p>
          <a:p>
            <a:pPr algn="just"/>
            <a:r>
              <a:rPr lang="it-IT" dirty="0"/>
              <a:t>Si può utilizzare in un ciclo per conoscere le posizioni di tutte le occorrenze</a:t>
            </a:r>
          </a:p>
          <a:p>
            <a:endParaRPr lang="it-IT" dirty="0"/>
          </a:p>
        </p:txBody>
      </p:sp>
    </p:spTree>
    <p:extLst>
      <p:ext uri="{BB962C8B-B14F-4D97-AF65-F5344CB8AC3E}">
        <p14:creationId xmlns:p14="http://schemas.microsoft.com/office/powerpoint/2010/main" val="197135582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6BA21-FF5E-43D3-BBC9-C029110EF416}"/>
              </a:ext>
            </a:extLst>
          </p:cNvPr>
          <p:cNvSpPr>
            <a:spLocks noGrp="1"/>
          </p:cNvSpPr>
          <p:nvPr>
            <p:ph type="title"/>
          </p:nvPr>
        </p:nvSpPr>
        <p:spPr/>
        <p:txBody>
          <a:bodyPr/>
          <a:lstStyle/>
          <a:p>
            <a:r>
              <a:rPr lang="it-IT" dirty="0"/>
              <a:t>Eliminare un elemento </a:t>
            </a:r>
          </a:p>
        </p:txBody>
      </p:sp>
      <p:sp>
        <p:nvSpPr>
          <p:cNvPr id="3" name="Content Placeholder 2">
            <a:extLst>
              <a:ext uri="{FF2B5EF4-FFF2-40B4-BE49-F238E27FC236}">
                <a16:creationId xmlns:a16="http://schemas.microsoft.com/office/drawing/2014/main" id="{09F03BA3-6E93-4E43-BE5B-97CAC07533AD}"/>
              </a:ext>
            </a:extLst>
          </p:cNvPr>
          <p:cNvSpPr>
            <a:spLocks noGrp="1"/>
          </p:cNvSpPr>
          <p:nvPr>
            <p:ph idx="1"/>
          </p:nvPr>
        </p:nvSpPr>
        <p:spPr>
          <a:xfrm>
            <a:off x="838200" y="1525657"/>
            <a:ext cx="10515600" cy="4651306"/>
          </a:xfrm>
        </p:spPr>
        <p:txBody>
          <a:bodyPr>
            <a:normAutofit/>
          </a:bodyPr>
          <a:lstStyle/>
          <a:p>
            <a:r>
              <a:rPr lang="it-IT" sz="2400" dirty="0"/>
              <a:t>Per rimuovere un elemento data la sua posizione si usa il metodo </a:t>
            </a:r>
            <a:r>
              <a:rPr lang="it-IT" sz="2400" dirty="0">
                <a:latin typeface="Courier New" panose="02070309020205020404" pitchFamily="49" charset="0"/>
                <a:cs typeface="Courier New" panose="02070309020205020404" pitchFamily="49" charset="0"/>
              </a:rPr>
              <a:t>pop</a:t>
            </a:r>
          </a:p>
          <a:p>
            <a:pPr lvl="1"/>
            <a:r>
              <a:rPr lang="it-IT" sz="2000" dirty="0" err="1">
                <a:latin typeface="Courier New" panose="02070309020205020404" pitchFamily="49" charset="0"/>
                <a:cs typeface="Courier New" panose="02070309020205020404" pitchFamily="49" charset="0"/>
              </a:rPr>
              <a:t>lista.pop</a:t>
            </a:r>
            <a:r>
              <a:rPr lang="it-IT" sz="2000" dirty="0">
                <a:latin typeface="Courier New" panose="02070309020205020404" pitchFamily="49" charset="0"/>
                <a:cs typeface="Courier New" panose="02070309020205020404" pitchFamily="49" charset="0"/>
              </a:rPr>
              <a:t>()</a:t>
            </a:r>
            <a:r>
              <a:rPr lang="it-IT" sz="2000" dirty="0"/>
              <a:t>rimuove l’ultimo</a:t>
            </a:r>
          </a:p>
          <a:p>
            <a:pPr lvl="1"/>
            <a:r>
              <a:rPr lang="it-IT" sz="2000" dirty="0" err="1">
                <a:latin typeface="Courier New" panose="02070309020205020404" pitchFamily="49" charset="0"/>
                <a:cs typeface="Courier New" panose="02070309020205020404" pitchFamily="49" charset="0"/>
              </a:rPr>
              <a:t>lista.pop</a:t>
            </a:r>
            <a:r>
              <a:rPr lang="it-IT" sz="2000" dirty="0">
                <a:latin typeface="Courier New" panose="02070309020205020404" pitchFamily="49" charset="0"/>
                <a:cs typeface="Courier New" panose="02070309020205020404" pitchFamily="49" charset="0"/>
              </a:rPr>
              <a:t>(x)</a:t>
            </a:r>
            <a:r>
              <a:rPr lang="it-IT" sz="2000" dirty="0"/>
              <a:t> rimuove l’elemento in posizione </a:t>
            </a:r>
            <a:r>
              <a:rPr lang="it-IT" sz="2000" dirty="0">
                <a:latin typeface="Courier New" panose="02070309020205020404" pitchFamily="49" charset="0"/>
                <a:cs typeface="Courier New" panose="02070309020205020404" pitchFamily="49" charset="0"/>
              </a:rPr>
              <a:t>x</a:t>
            </a:r>
          </a:p>
          <a:p>
            <a:r>
              <a:rPr lang="it-IT" sz="2400" dirty="0"/>
              <a:t>Si può rimuovere un elemento in base al suo valore, senza conoscerne prima </a:t>
            </a:r>
            <a:r>
              <a:rPr lang="it-IT" sz="2400"/>
              <a:t>il suo valore</a:t>
            </a:r>
            <a:endParaRPr lang="it-IT" sz="2400" dirty="0"/>
          </a:p>
          <a:p>
            <a:pPr lvl="1"/>
            <a:r>
              <a:rPr lang="it-IT" sz="2000" dirty="0"/>
              <a:t>Si usa il metodo </a:t>
            </a:r>
            <a:r>
              <a:rPr lang="it-IT" sz="2000" dirty="0" err="1">
                <a:latin typeface="Courier New" panose="02070309020205020404" pitchFamily="49" charset="0"/>
                <a:cs typeface="Courier New" panose="02070309020205020404" pitchFamily="49" charset="0"/>
              </a:rPr>
              <a:t>remove</a:t>
            </a:r>
            <a:endParaRPr lang="it-IT" sz="2000" dirty="0">
              <a:latin typeface="Courier New" panose="02070309020205020404" pitchFamily="49" charset="0"/>
              <a:cs typeface="Courier New" panose="02070309020205020404" pitchFamily="49" charset="0"/>
            </a:endParaRPr>
          </a:p>
          <a:p>
            <a:pPr marL="457200" lvl="1" indent="0">
              <a:buNone/>
            </a:pPr>
            <a:r>
              <a:rPr lang="it-IT" sz="2000" dirty="0">
                <a:latin typeface="Courier New" panose="02070309020205020404" pitchFamily="49" charset="0"/>
                <a:cs typeface="Courier New" panose="02070309020205020404" pitchFamily="49" charset="0"/>
              </a:rPr>
              <a:t>&gt;&gt;&gt; lista=[1,4,6,4]</a:t>
            </a:r>
          </a:p>
          <a:p>
            <a:pPr marL="457200" lvl="1" indent="0">
              <a:buNone/>
            </a:pPr>
            <a:r>
              <a:rPr lang="it-IT" sz="2000" dirty="0">
                <a:latin typeface="Courier New" panose="02070309020205020404" pitchFamily="49" charset="0"/>
                <a:cs typeface="Courier New" panose="02070309020205020404" pitchFamily="49" charset="0"/>
              </a:rPr>
              <a:t>&gt;&gt;&gt; </a:t>
            </a:r>
            <a:r>
              <a:rPr lang="it-IT" sz="2000" dirty="0" err="1">
                <a:latin typeface="Courier New" panose="02070309020205020404" pitchFamily="49" charset="0"/>
                <a:cs typeface="Courier New" panose="02070309020205020404" pitchFamily="49" charset="0"/>
              </a:rPr>
              <a:t>if</a:t>
            </a:r>
            <a:r>
              <a:rPr lang="it-IT" sz="2000" dirty="0">
                <a:latin typeface="Courier New" panose="02070309020205020404" pitchFamily="49" charset="0"/>
                <a:cs typeface="Courier New" panose="02070309020205020404" pitchFamily="49" charset="0"/>
              </a:rPr>
              <a:t> 4 in lista:</a:t>
            </a:r>
          </a:p>
          <a:p>
            <a:pPr marL="457200" lvl="1" indent="0">
              <a:buNone/>
            </a:pPr>
            <a:r>
              <a:rPr lang="it-IT" sz="2000" dirty="0">
                <a:latin typeface="Courier New" panose="02070309020205020404" pitchFamily="49" charset="0"/>
                <a:cs typeface="Courier New" panose="02070309020205020404" pitchFamily="49" charset="0"/>
              </a:rPr>
              <a:t>	    </a:t>
            </a:r>
            <a:r>
              <a:rPr lang="it-IT" sz="2000" dirty="0" err="1">
                <a:latin typeface="Courier New" panose="02070309020205020404" pitchFamily="49" charset="0"/>
                <a:cs typeface="Courier New" panose="02070309020205020404" pitchFamily="49" charset="0"/>
              </a:rPr>
              <a:t>lista.remove</a:t>
            </a:r>
            <a:r>
              <a:rPr lang="it-IT" sz="2000" dirty="0">
                <a:latin typeface="Courier New" panose="02070309020205020404" pitchFamily="49" charset="0"/>
                <a:cs typeface="Courier New" panose="02070309020205020404" pitchFamily="49" charset="0"/>
              </a:rPr>
              <a:t>(4)</a:t>
            </a:r>
          </a:p>
          <a:p>
            <a:pPr marL="457200" lvl="1" indent="0">
              <a:buNone/>
            </a:pPr>
            <a:r>
              <a:rPr lang="it-IT" sz="2000" dirty="0">
                <a:latin typeface="Courier New" panose="02070309020205020404" pitchFamily="49" charset="0"/>
                <a:cs typeface="Courier New" panose="02070309020205020404" pitchFamily="49" charset="0"/>
              </a:rPr>
              <a:t>&gt;&gt;&gt; lista</a:t>
            </a:r>
          </a:p>
        </p:txBody>
      </p:sp>
      <p:sp>
        <p:nvSpPr>
          <p:cNvPr id="5" name="TextBox 4">
            <a:extLst>
              <a:ext uri="{FF2B5EF4-FFF2-40B4-BE49-F238E27FC236}">
                <a16:creationId xmlns:a16="http://schemas.microsoft.com/office/drawing/2014/main" id="{F6B410EB-520C-4D5F-B67C-7451E3C7C032}"/>
              </a:ext>
            </a:extLst>
          </p:cNvPr>
          <p:cNvSpPr txBox="1"/>
          <p:nvPr/>
        </p:nvSpPr>
        <p:spPr>
          <a:xfrm>
            <a:off x="1395718" y="5147677"/>
            <a:ext cx="1464927" cy="369332"/>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it-IT" dirty="0"/>
              <a:t>[1, 6, 4]</a:t>
            </a:r>
          </a:p>
        </p:txBody>
      </p:sp>
      <p:sp>
        <p:nvSpPr>
          <p:cNvPr id="7" name="Speech Bubble: Rectangle with Corners Rounded 6">
            <a:extLst>
              <a:ext uri="{FF2B5EF4-FFF2-40B4-BE49-F238E27FC236}">
                <a16:creationId xmlns:a16="http://schemas.microsoft.com/office/drawing/2014/main" id="{C103FE44-F68B-4B8A-94C1-853B07FE3200}"/>
              </a:ext>
            </a:extLst>
          </p:cNvPr>
          <p:cNvSpPr/>
          <p:nvPr/>
        </p:nvSpPr>
        <p:spPr>
          <a:xfrm>
            <a:off x="5805181" y="4739976"/>
            <a:ext cx="3078760" cy="874465"/>
          </a:xfrm>
          <a:prstGeom prst="wedgeRoundRectCallout">
            <a:avLst>
              <a:gd name="adj1" fmla="val -60263"/>
              <a:gd name="adj2" fmla="val -7602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dirty="0"/>
              <a:t>Attenzione che anche qui l’elemento da rimuovere deve essere presente</a:t>
            </a:r>
          </a:p>
        </p:txBody>
      </p:sp>
    </p:spTree>
    <p:extLst>
      <p:ext uri="{BB962C8B-B14F-4D97-AF65-F5344CB8AC3E}">
        <p14:creationId xmlns:p14="http://schemas.microsoft.com/office/powerpoint/2010/main" val="367470314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EEA09-92E8-4F3E-A134-5FE890AD78D4}"/>
              </a:ext>
            </a:extLst>
          </p:cNvPr>
          <p:cNvSpPr>
            <a:spLocks noGrp="1"/>
          </p:cNvSpPr>
          <p:nvPr>
            <p:ph type="title"/>
          </p:nvPr>
        </p:nvSpPr>
        <p:spPr/>
        <p:txBody>
          <a:bodyPr/>
          <a:lstStyle/>
          <a:p>
            <a:r>
              <a:rPr lang="it-IT" dirty="0"/>
              <a:t>Riferimenti ad una lista (alias)</a:t>
            </a:r>
          </a:p>
        </p:txBody>
      </p:sp>
      <p:sp>
        <p:nvSpPr>
          <p:cNvPr id="3" name="Content Placeholder 2">
            <a:extLst>
              <a:ext uri="{FF2B5EF4-FFF2-40B4-BE49-F238E27FC236}">
                <a16:creationId xmlns:a16="http://schemas.microsoft.com/office/drawing/2014/main" id="{73411A99-BDE3-478F-9C4C-B3E6720CCFF6}"/>
              </a:ext>
            </a:extLst>
          </p:cNvPr>
          <p:cNvSpPr>
            <a:spLocks noGrp="1"/>
          </p:cNvSpPr>
          <p:nvPr>
            <p:ph idx="1"/>
          </p:nvPr>
        </p:nvSpPr>
        <p:spPr/>
        <p:txBody>
          <a:bodyPr>
            <a:normAutofit/>
          </a:bodyPr>
          <a:lstStyle/>
          <a:p>
            <a:pPr marL="0" indent="0">
              <a:buNone/>
            </a:pPr>
            <a:r>
              <a:rPr lang="it-IT" sz="2400" dirty="0">
                <a:latin typeface="Courier New" panose="02070309020205020404" pitchFamily="49" charset="0"/>
                <a:cs typeface="Courier New" panose="02070309020205020404" pitchFamily="49" charset="0"/>
              </a:rPr>
              <a:t>&gt;&gt;&gt; lista1=[47,92,0]</a:t>
            </a:r>
          </a:p>
          <a:p>
            <a:r>
              <a:rPr lang="it-IT" sz="2400" dirty="0"/>
              <a:t>La variabile </a:t>
            </a:r>
            <a:r>
              <a:rPr lang="it-IT" sz="2400" dirty="0">
                <a:latin typeface="Courier New" panose="02070309020205020404" pitchFamily="49" charset="0"/>
                <a:cs typeface="Courier New" panose="02070309020205020404" pitchFamily="49" charset="0"/>
              </a:rPr>
              <a:t>lista1</a:t>
            </a:r>
            <a:r>
              <a:rPr lang="it-IT" sz="2400" dirty="0"/>
              <a:t> contiene un riferimento alla lista </a:t>
            </a:r>
          </a:p>
          <a:p>
            <a:pPr marL="0" indent="0">
              <a:buNone/>
            </a:pPr>
            <a:r>
              <a:rPr lang="it-IT" sz="2400" dirty="0">
                <a:latin typeface="Courier New" panose="02070309020205020404" pitchFamily="49" charset="0"/>
                <a:cs typeface="Courier New" panose="02070309020205020404" pitchFamily="49" charset="0"/>
              </a:rPr>
              <a:t>&gt;&gt;&gt; lista2= lista1</a:t>
            </a:r>
          </a:p>
          <a:p>
            <a:r>
              <a:rPr lang="it-IT" sz="2400" dirty="0"/>
              <a:t>Ora anche la variabile </a:t>
            </a:r>
            <a:r>
              <a:rPr lang="it-IT" sz="2400" dirty="0">
                <a:latin typeface="Courier New" panose="02070309020205020404" pitchFamily="49" charset="0"/>
                <a:cs typeface="Courier New" panose="02070309020205020404" pitchFamily="49" charset="0"/>
              </a:rPr>
              <a:t>lista2</a:t>
            </a:r>
            <a:r>
              <a:rPr lang="it-IT" sz="2400" dirty="0"/>
              <a:t> contiene un riferimento alla lista</a:t>
            </a:r>
          </a:p>
          <a:p>
            <a:r>
              <a:rPr lang="it-IT" sz="2400" dirty="0"/>
              <a:t>Si dice che </a:t>
            </a:r>
            <a:r>
              <a:rPr lang="it-IT" sz="2400" dirty="0">
                <a:latin typeface="Courier New" panose="02070309020205020404" pitchFamily="49" charset="0"/>
                <a:cs typeface="Courier New" panose="02070309020205020404" pitchFamily="49" charset="0"/>
              </a:rPr>
              <a:t>lista2 </a:t>
            </a:r>
            <a:r>
              <a:rPr lang="it-IT" sz="2400" dirty="0">
                <a:cs typeface="Courier New" panose="02070309020205020404" pitchFamily="49" charset="0"/>
              </a:rPr>
              <a:t>è un </a:t>
            </a:r>
            <a:r>
              <a:rPr lang="it-IT" sz="2400" b="1" i="1" dirty="0">
                <a:solidFill>
                  <a:schemeClr val="accent2">
                    <a:lumMod val="75000"/>
                  </a:schemeClr>
                </a:solidFill>
                <a:cs typeface="Courier New" panose="02070309020205020404" pitchFamily="49" charset="0"/>
              </a:rPr>
              <a:t>alias</a:t>
            </a:r>
            <a:r>
              <a:rPr lang="it-IT" sz="2400" dirty="0">
                <a:cs typeface="Courier New" panose="02070309020205020404" pitchFamily="49" charset="0"/>
              </a:rPr>
              <a:t> per</a:t>
            </a:r>
            <a:r>
              <a:rPr lang="it-IT" sz="2400" dirty="0">
                <a:latin typeface="Courier New" panose="02070309020205020404" pitchFamily="49" charset="0"/>
                <a:cs typeface="Courier New" panose="02070309020205020404" pitchFamily="49" charset="0"/>
              </a:rPr>
              <a:t> lista1</a:t>
            </a:r>
            <a:endParaRPr lang="it-IT" sz="2400" dirty="0"/>
          </a:p>
          <a:p>
            <a:pPr marL="0" indent="0">
              <a:buNone/>
            </a:pPr>
            <a:r>
              <a:rPr lang="it-IT" sz="2400" dirty="0">
                <a:latin typeface="Courier New" panose="02070309020205020404" pitchFamily="49" charset="0"/>
                <a:cs typeface="Courier New" panose="02070309020205020404" pitchFamily="49" charset="0"/>
              </a:rPr>
              <a:t>&gt;&gt;&gt; lista2.append(19)</a:t>
            </a:r>
            <a:endParaRPr lang="it-IT" sz="2400" dirty="0"/>
          </a:p>
          <a:p>
            <a:pPr marL="0" indent="0">
              <a:buNone/>
            </a:pPr>
            <a:r>
              <a:rPr lang="it-IT" sz="2400" dirty="0">
                <a:latin typeface="Courier New" panose="02070309020205020404" pitchFamily="49" charset="0"/>
                <a:cs typeface="Courier New" panose="02070309020205020404" pitchFamily="49" charset="0"/>
              </a:rPr>
              <a:t>&gt;&gt;&gt; lista1</a:t>
            </a:r>
          </a:p>
          <a:p>
            <a:pPr marL="0" indent="0">
              <a:buNone/>
            </a:pPr>
            <a:endParaRPr lang="it-IT" sz="2400" dirty="0"/>
          </a:p>
          <a:p>
            <a:pPr marL="0" indent="0">
              <a:buNone/>
            </a:pPr>
            <a:r>
              <a:rPr lang="it-IT" sz="2400" dirty="0"/>
              <a:t> </a:t>
            </a:r>
          </a:p>
          <a:p>
            <a:pPr marL="0" indent="0">
              <a:buNone/>
            </a:pPr>
            <a:endParaRPr lang="it-IT" sz="2400" dirty="0">
              <a:latin typeface="Courier New" panose="02070309020205020404" pitchFamily="49" charset="0"/>
              <a:cs typeface="Courier New" panose="02070309020205020404" pitchFamily="49" charset="0"/>
            </a:endParaRPr>
          </a:p>
          <a:p>
            <a:pPr marL="0" indent="0">
              <a:buNone/>
            </a:pPr>
            <a:endParaRPr lang="it-IT" sz="2400" dirty="0">
              <a:latin typeface="Courier New" panose="02070309020205020404" pitchFamily="49" charset="0"/>
              <a:cs typeface="Courier New" panose="02070309020205020404" pitchFamily="49" charset="0"/>
            </a:endParaRPr>
          </a:p>
        </p:txBody>
      </p:sp>
      <p:graphicFrame>
        <p:nvGraphicFramePr>
          <p:cNvPr id="7" name="Table 7">
            <a:extLst>
              <a:ext uri="{FF2B5EF4-FFF2-40B4-BE49-F238E27FC236}">
                <a16:creationId xmlns:a16="http://schemas.microsoft.com/office/drawing/2014/main" id="{EC0943E6-36DF-497D-9962-4896B2C86BAD}"/>
              </a:ext>
            </a:extLst>
          </p:cNvPr>
          <p:cNvGraphicFramePr>
            <a:graphicFrameLocks noGrp="1"/>
          </p:cNvGraphicFramePr>
          <p:nvPr>
            <p:extLst>
              <p:ext uri="{D42A27DB-BD31-4B8C-83A1-F6EECF244321}">
                <p14:modId xmlns:p14="http://schemas.microsoft.com/office/powerpoint/2010/main" val="3198314890"/>
              </p:ext>
            </p:extLst>
          </p:nvPr>
        </p:nvGraphicFramePr>
        <p:xfrm>
          <a:off x="9246529" y="1787426"/>
          <a:ext cx="1961160" cy="365760"/>
        </p:xfrm>
        <a:graphic>
          <a:graphicData uri="http://schemas.openxmlformats.org/drawingml/2006/table">
            <a:tbl>
              <a:tblPr firstRow="1" bandRow="1">
                <a:tableStyleId>{5C22544A-7EE6-4342-B048-85BDC9FD1C3A}</a:tableStyleId>
              </a:tblPr>
              <a:tblGrid>
                <a:gridCol w="653720">
                  <a:extLst>
                    <a:ext uri="{9D8B030D-6E8A-4147-A177-3AD203B41FA5}">
                      <a16:colId xmlns:a16="http://schemas.microsoft.com/office/drawing/2014/main" val="2735344933"/>
                    </a:ext>
                  </a:extLst>
                </a:gridCol>
                <a:gridCol w="653720">
                  <a:extLst>
                    <a:ext uri="{9D8B030D-6E8A-4147-A177-3AD203B41FA5}">
                      <a16:colId xmlns:a16="http://schemas.microsoft.com/office/drawing/2014/main" val="119466004"/>
                    </a:ext>
                  </a:extLst>
                </a:gridCol>
                <a:gridCol w="653720">
                  <a:extLst>
                    <a:ext uri="{9D8B030D-6E8A-4147-A177-3AD203B41FA5}">
                      <a16:colId xmlns:a16="http://schemas.microsoft.com/office/drawing/2014/main" val="515326669"/>
                    </a:ext>
                  </a:extLst>
                </a:gridCol>
              </a:tblGrid>
              <a:tr h="0">
                <a:tc>
                  <a:txBody>
                    <a:bodyPr/>
                    <a:lstStyle/>
                    <a:p>
                      <a:r>
                        <a:rPr lang="it-IT" dirty="0"/>
                        <a:t>47</a:t>
                      </a:r>
                    </a:p>
                  </a:txBody>
                  <a:tcPr/>
                </a:tc>
                <a:tc>
                  <a:txBody>
                    <a:bodyPr/>
                    <a:lstStyle/>
                    <a:p>
                      <a:r>
                        <a:rPr lang="it-IT" dirty="0"/>
                        <a:t>92</a:t>
                      </a:r>
                    </a:p>
                  </a:txBody>
                  <a:tcPr/>
                </a:tc>
                <a:tc>
                  <a:txBody>
                    <a:bodyPr/>
                    <a:lstStyle/>
                    <a:p>
                      <a:r>
                        <a:rPr lang="it-IT" dirty="0"/>
                        <a:t>0</a:t>
                      </a:r>
                    </a:p>
                  </a:txBody>
                  <a:tcPr/>
                </a:tc>
                <a:extLst>
                  <a:ext uri="{0D108BD9-81ED-4DB2-BD59-A6C34878D82A}">
                    <a16:rowId xmlns:a16="http://schemas.microsoft.com/office/drawing/2014/main" val="2800954966"/>
                  </a:ext>
                </a:extLst>
              </a:tr>
            </a:tbl>
          </a:graphicData>
        </a:graphic>
      </p:graphicFrame>
      <p:grpSp>
        <p:nvGrpSpPr>
          <p:cNvPr id="17" name="Group 16">
            <a:extLst>
              <a:ext uri="{FF2B5EF4-FFF2-40B4-BE49-F238E27FC236}">
                <a16:creationId xmlns:a16="http://schemas.microsoft.com/office/drawing/2014/main" id="{891AF047-BF2C-4EEC-8DCC-322FE8ECAF95}"/>
              </a:ext>
            </a:extLst>
          </p:cNvPr>
          <p:cNvGrpSpPr/>
          <p:nvPr/>
        </p:nvGrpSpPr>
        <p:grpSpPr>
          <a:xfrm>
            <a:off x="7791275" y="1825625"/>
            <a:ext cx="1264641" cy="369332"/>
            <a:chOff x="4565708" y="1904872"/>
            <a:chExt cx="1264641" cy="369332"/>
          </a:xfrm>
        </p:grpSpPr>
        <p:sp>
          <p:nvSpPr>
            <p:cNvPr id="8" name="TextBox 7">
              <a:extLst>
                <a:ext uri="{FF2B5EF4-FFF2-40B4-BE49-F238E27FC236}">
                  <a16:creationId xmlns:a16="http://schemas.microsoft.com/office/drawing/2014/main" id="{F2110285-4473-44DE-9054-3457293E1D0A}"/>
                </a:ext>
              </a:extLst>
            </p:cNvPr>
            <p:cNvSpPr txBox="1"/>
            <p:nvPr/>
          </p:nvSpPr>
          <p:spPr>
            <a:xfrm>
              <a:off x="4565708" y="1904872"/>
              <a:ext cx="914400" cy="369332"/>
            </a:xfrm>
            <a:prstGeom prst="rect">
              <a:avLst/>
            </a:prstGeom>
            <a:noFill/>
          </p:spPr>
          <p:txBody>
            <a:bodyPr wrap="square" rtlCol="0">
              <a:spAutoFit/>
            </a:bodyPr>
            <a:lstStyle/>
            <a:p>
              <a:r>
                <a:rPr lang="it-IT" dirty="0"/>
                <a:t>lista1</a:t>
              </a:r>
            </a:p>
          </p:txBody>
        </p:sp>
        <p:cxnSp>
          <p:nvCxnSpPr>
            <p:cNvPr id="10" name="Straight Arrow Connector 9">
              <a:extLst>
                <a:ext uri="{FF2B5EF4-FFF2-40B4-BE49-F238E27FC236}">
                  <a16:creationId xmlns:a16="http://schemas.microsoft.com/office/drawing/2014/main" id="{4A2FC116-5BDE-4C70-80B5-15631345E3E2}"/>
                </a:ext>
              </a:extLst>
            </p:cNvPr>
            <p:cNvCxnSpPr/>
            <p:nvPr/>
          </p:nvCxnSpPr>
          <p:spPr>
            <a:xfrm>
              <a:off x="5255703" y="2087752"/>
              <a:ext cx="57464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21" name="Group 20">
            <a:extLst>
              <a:ext uri="{FF2B5EF4-FFF2-40B4-BE49-F238E27FC236}">
                <a16:creationId xmlns:a16="http://schemas.microsoft.com/office/drawing/2014/main" id="{35764929-91B1-4F9E-B0C1-F3ADAAC0AED2}"/>
              </a:ext>
            </a:extLst>
          </p:cNvPr>
          <p:cNvGrpSpPr/>
          <p:nvPr/>
        </p:nvGrpSpPr>
        <p:grpSpPr>
          <a:xfrm>
            <a:off x="7817490" y="2191386"/>
            <a:ext cx="1327559" cy="903533"/>
            <a:chOff x="7728357" y="2281806"/>
            <a:chExt cx="1327559" cy="903533"/>
          </a:xfrm>
        </p:grpSpPr>
        <p:sp>
          <p:nvSpPr>
            <p:cNvPr id="12" name="TextBox 11">
              <a:extLst>
                <a:ext uri="{FF2B5EF4-FFF2-40B4-BE49-F238E27FC236}">
                  <a16:creationId xmlns:a16="http://schemas.microsoft.com/office/drawing/2014/main" id="{CDBE73B3-C41D-45F9-9F1F-71B8BBFFC0A6}"/>
                </a:ext>
              </a:extLst>
            </p:cNvPr>
            <p:cNvSpPr txBox="1"/>
            <p:nvPr/>
          </p:nvSpPr>
          <p:spPr>
            <a:xfrm>
              <a:off x="7728357" y="2816007"/>
              <a:ext cx="914400" cy="369332"/>
            </a:xfrm>
            <a:prstGeom prst="rect">
              <a:avLst/>
            </a:prstGeom>
            <a:noFill/>
          </p:spPr>
          <p:txBody>
            <a:bodyPr wrap="square" rtlCol="0">
              <a:spAutoFit/>
            </a:bodyPr>
            <a:lstStyle/>
            <a:p>
              <a:r>
                <a:rPr lang="it-IT" dirty="0"/>
                <a:t>lista2</a:t>
              </a:r>
            </a:p>
          </p:txBody>
        </p:sp>
        <p:cxnSp>
          <p:nvCxnSpPr>
            <p:cNvPr id="13" name="Straight Arrow Connector 12">
              <a:extLst>
                <a:ext uri="{FF2B5EF4-FFF2-40B4-BE49-F238E27FC236}">
                  <a16:creationId xmlns:a16="http://schemas.microsoft.com/office/drawing/2014/main" id="{FB87912E-3082-406F-BD97-860F7C604DDB}"/>
                </a:ext>
              </a:extLst>
            </p:cNvPr>
            <p:cNvCxnSpPr>
              <a:cxnSpLocks/>
            </p:cNvCxnSpPr>
            <p:nvPr/>
          </p:nvCxnSpPr>
          <p:spPr>
            <a:xfrm flipV="1">
              <a:off x="8418352" y="2281806"/>
              <a:ext cx="637564" cy="7170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aphicFrame>
        <p:nvGraphicFramePr>
          <p:cNvPr id="22" name="Table 22">
            <a:extLst>
              <a:ext uri="{FF2B5EF4-FFF2-40B4-BE49-F238E27FC236}">
                <a16:creationId xmlns:a16="http://schemas.microsoft.com/office/drawing/2014/main" id="{105F072D-C982-4610-A8B4-06537DD04126}"/>
              </a:ext>
            </a:extLst>
          </p:cNvPr>
          <p:cNvGraphicFramePr>
            <a:graphicFrameLocks noGrp="1"/>
          </p:cNvGraphicFramePr>
          <p:nvPr>
            <p:extLst>
              <p:ext uri="{D42A27DB-BD31-4B8C-83A1-F6EECF244321}">
                <p14:modId xmlns:p14="http://schemas.microsoft.com/office/powerpoint/2010/main" val="2153021433"/>
              </p:ext>
            </p:extLst>
          </p:nvPr>
        </p:nvGraphicFramePr>
        <p:xfrm>
          <a:off x="9246529" y="1774843"/>
          <a:ext cx="2634136" cy="365760"/>
        </p:xfrm>
        <a:graphic>
          <a:graphicData uri="http://schemas.openxmlformats.org/drawingml/2006/table">
            <a:tbl>
              <a:tblPr firstRow="1" bandRow="1">
                <a:tableStyleId>{5C22544A-7EE6-4342-B048-85BDC9FD1C3A}</a:tableStyleId>
              </a:tblPr>
              <a:tblGrid>
                <a:gridCol w="658534">
                  <a:extLst>
                    <a:ext uri="{9D8B030D-6E8A-4147-A177-3AD203B41FA5}">
                      <a16:colId xmlns:a16="http://schemas.microsoft.com/office/drawing/2014/main" val="3113157976"/>
                    </a:ext>
                  </a:extLst>
                </a:gridCol>
                <a:gridCol w="658534">
                  <a:extLst>
                    <a:ext uri="{9D8B030D-6E8A-4147-A177-3AD203B41FA5}">
                      <a16:colId xmlns:a16="http://schemas.microsoft.com/office/drawing/2014/main" val="887869130"/>
                    </a:ext>
                  </a:extLst>
                </a:gridCol>
                <a:gridCol w="658534">
                  <a:extLst>
                    <a:ext uri="{9D8B030D-6E8A-4147-A177-3AD203B41FA5}">
                      <a16:colId xmlns:a16="http://schemas.microsoft.com/office/drawing/2014/main" val="3719171399"/>
                    </a:ext>
                  </a:extLst>
                </a:gridCol>
                <a:gridCol w="658534">
                  <a:extLst>
                    <a:ext uri="{9D8B030D-6E8A-4147-A177-3AD203B41FA5}">
                      <a16:colId xmlns:a16="http://schemas.microsoft.com/office/drawing/2014/main" val="4109630121"/>
                    </a:ext>
                  </a:extLst>
                </a:gridCol>
              </a:tblGrid>
              <a:tr h="365744">
                <a:tc>
                  <a:txBody>
                    <a:bodyPr/>
                    <a:lstStyle/>
                    <a:p>
                      <a:r>
                        <a:rPr lang="it-IT" dirty="0"/>
                        <a:t>47</a:t>
                      </a:r>
                    </a:p>
                  </a:txBody>
                  <a:tcPr/>
                </a:tc>
                <a:tc>
                  <a:txBody>
                    <a:bodyPr/>
                    <a:lstStyle/>
                    <a:p>
                      <a:r>
                        <a:rPr lang="it-IT" dirty="0"/>
                        <a:t>92</a:t>
                      </a:r>
                    </a:p>
                  </a:txBody>
                  <a:tcPr/>
                </a:tc>
                <a:tc>
                  <a:txBody>
                    <a:bodyPr/>
                    <a:lstStyle/>
                    <a:p>
                      <a:r>
                        <a:rPr lang="it-IT" dirty="0"/>
                        <a:t>0</a:t>
                      </a:r>
                    </a:p>
                  </a:txBody>
                  <a:tcPr/>
                </a:tc>
                <a:tc>
                  <a:txBody>
                    <a:bodyPr/>
                    <a:lstStyle/>
                    <a:p>
                      <a:r>
                        <a:rPr lang="it-IT" dirty="0"/>
                        <a:t>19</a:t>
                      </a:r>
                    </a:p>
                  </a:txBody>
                  <a:tcPr/>
                </a:tc>
                <a:extLst>
                  <a:ext uri="{0D108BD9-81ED-4DB2-BD59-A6C34878D82A}">
                    <a16:rowId xmlns:a16="http://schemas.microsoft.com/office/drawing/2014/main" val="351062541"/>
                  </a:ext>
                </a:extLst>
              </a:tr>
            </a:tbl>
          </a:graphicData>
        </a:graphic>
      </p:graphicFrame>
      <p:sp>
        <p:nvSpPr>
          <p:cNvPr id="23" name="TextBox 22">
            <a:extLst>
              <a:ext uri="{FF2B5EF4-FFF2-40B4-BE49-F238E27FC236}">
                <a16:creationId xmlns:a16="http://schemas.microsoft.com/office/drawing/2014/main" id="{0DCA31F7-5E90-4F8B-B789-B0A67B623230}"/>
              </a:ext>
            </a:extLst>
          </p:cNvPr>
          <p:cNvSpPr txBox="1"/>
          <p:nvPr/>
        </p:nvSpPr>
        <p:spPr>
          <a:xfrm>
            <a:off x="935368" y="5066950"/>
            <a:ext cx="2059497"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it-IT" dirty="0"/>
              <a:t>[47, 92, 0, 19]</a:t>
            </a:r>
          </a:p>
        </p:txBody>
      </p:sp>
    </p:spTree>
    <p:extLst>
      <p:ext uri="{BB962C8B-B14F-4D97-AF65-F5344CB8AC3E}">
        <p14:creationId xmlns:p14="http://schemas.microsoft.com/office/powerpoint/2010/main" val="2936890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69A90-DD1E-4FCF-A4DD-DE5EF4E7D943}"/>
              </a:ext>
            </a:extLst>
          </p:cNvPr>
          <p:cNvSpPr>
            <a:spLocks noGrp="1"/>
          </p:cNvSpPr>
          <p:nvPr>
            <p:ph type="title"/>
          </p:nvPr>
        </p:nvSpPr>
        <p:spPr>
          <a:xfrm>
            <a:off x="838200" y="348347"/>
            <a:ext cx="10515600" cy="1325563"/>
          </a:xfrm>
        </p:spPr>
        <p:txBody>
          <a:bodyPr/>
          <a:lstStyle/>
          <a:p>
            <a:r>
              <a:rPr lang="it-IT" dirty="0"/>
              <a:t>Copia di una lista</a:t>
            </a:r>
          </a:p>
        </p:txBody>
      </p:sp>
      <p:sp>
        <p:nvSpPr>
          <p:cNvPr id="3" name="Content Placeholder 2">
            <a:extLst>
              <a:ext uri="{FF2B5EF4-FFF2-40B4-BE49-F238E27FC236}">
                <a16:creationId xmlns:a16="http://schemas.microsoft.com/office/drawing/2014/main" id="{75AC3500-D2EC-4C21-91E2-5CF90BFA8D31}"/>
              </a:ext>
            </a:extLst>
          </p:cNvPr>
          <p:cNvSpPr>
            <a:spLocks noGrp="1"/>
          </p:cNvSpPr>
          <p:nvPr>
            <p:ph idx="1"/>
          </p:nvPr>
        </p:nvSpPr>
        <p:spPr/>
        <p:txBody>
          <a:bodyPr/>
          <a:lstStyle/>
          <a:p>
            <a:pPr marL="0" indent="0">
              <a:buNone/>
            </a:pPr>
            <a:r>
              <a:rPr lang="it-IT" sz="2400" dirty="0">
                <a:latin typeface="Courier New" panose="02070309020205020404" pitchFamily="49" charset="0"/>
                <a:cs typeface="Courier New" panose="02070309020205020404" pitchFamily="49" charset="0"/>
              </a:rPr>
              <a:t>&gt;&gt;&gt; L=[1,2,3]</a:t>
            </a:r>
          </a:p>
          <a:p>
            <a:r>
              <a:rPr lang="it-IT" sz="2400" dirty="0"/>
              <a:t>Si vuole creare una nuova lista C che contiene gli stessi elementi di L</a:t>
            </a:r>
          </a:p>
          <a:p>
            <a:pPr marL="0" indent="0">
              <a:lnSpc>
                <a:spcPct val="100000"/>
              </a:lnSpc>
              <a:spcBef>
                <a:spcPts val="0"/>
              </a:spcBef>
              <a:buNone/>
            </a:pPr>
            <a:r>
              <a:rPr lang="it-IT" sz="2400" i="1" dirty="0"/>
              <a:t>Metodo1:</a:t>
            </a:r>
          </a:p>
          <a:p>
            <a:pPr marL="0" indent="0">
              <a:lnSpc>
                <a:spcPct val="100000"/>
              </a:lnSpc>
              <a:spcBef>
                <a:spcPts val="0"/>
              </a:spcBef>
              <a:buNone/>
            </a:pPr>
            <a:r>
              <a:rPr lang="it-IT" sz="2400" dirty="0">
                <a:latin typeface="Courier New" panose="02070309020205020404" pitchFamily="49" charset="0"/>
                <a:cs typeface="Courier New" panose="02070309020205020404" pitchFamily="49" charset="0"/>
              </a:rPr>
              <a:t>&gt;&gt;&gt; C=[]</a:t>
            </a:r>
          </a:p>
          <a:p>
            <a:pPr marL="0" indent="0">
              <a:lnSpc>
                <a:spcPct val="100000"/>
              </a:lnSpc>
              <a:spcBef>
                <a:spcPts val="0"/>
              </a:spcBef>
              <a:buNone/>
            </a:pPr>
            <a:r>
              <a:rPr lang="it-IT" sz="2400" dirty="0">
                <a:latin typeface="Courier New" panose="02070309020205020404" pitchFamily="49" charset="0"/>
                <a:cs typeface="Courier New" panose="02070309020205020404" pitchFamily="49" charset="0"/>
              </a:rPr>
              <a:t>&gt;&gt;&gt; for elemento in L:</a:t>
            </a:r>
          </a:p>
          <a:p>
            <a:pPr marL="0" indent="0">
              <a:lnSpc>
                <a:spcPct val="100000"/>
              </a:lnSpc>
              <a:spcBef>
                <a:spcPts val="0"/>
              </a:spcBef>
              <a:buNone/>
            </a:pPr>
            <a:r>
              <a:rPr lang="it-IT" sz="2400" dirty="0">
                <a:latin typeface="Courier New" panose="02070309020205020404" pitchFamily="49" charset="0"/>
                <a:cs typeface="Courier New" panose="02070309020205020404" pitchFamily="49" charset="0"/>
              </a:rPr>
              <a:t>       </a:t>
            </a:r>
            <a:r>
              <a:rPr lang="it-IT" sz="2400" dirty="0" err="1">
                <a:latin typeface="Courier New" panose="02070309020205020404" pitchFamily="49" charset="0"/>
                <a:cs typeface="Courier New" panose="02070309020205020404" pitchFamily="49" charset="0"/>
              </a:rPr>
              <a:t>C.append</a:t>
            </a:r>
            <a:r>
              <a:rPr lang="it-IT" sz="2400" dirty="0">
                <a:latin typeface="Courier New" panose="02070309020205020404" pitchFamily="49" charset="0"/>
                <a:cs typeface="Courier New" panose="02070309020205020404" pitchFamily="49" charset="0"/>
              </a:rPr>
              <a:t>(elemento)</a:t>
            </a:r>
          </a:p>
          <a:p>
            <a:pPr marL="0" indent="0">
              <a:lnSpc>
                <a:spcPct val="100000"/>
              </a:lnSpc>
              <a:spcBef>
                <a:spcPts val="0"/>
              </a:spcBef>
              <a:buNone/>
            </a:pPr>
            <a:r>
              <a:rPr lang="it-IT" sz="2400" i="1" dirty="0"/>
              <a:t>Metodo2:</a:t>
            </a:r>
          </a:p>
          <a:p>
            <a:pPr marL="0" indent="0">
              <a:lnSpc>
                <a:spcPct val="100000"/>
              </a:lnSpc>
              <a:spcBef>
                <a:spcPts val="0"/>
              </a:spcBef>
              <a:buNone/>
            </a:pPr>
            <a:r>
              <a:rPr lang="it-IT" sz="2400" dirty="0">
                <a:latin typeface="Courier New" panose="02070309020205020404" pitchFamily="49" charset="0"/>
                <a:cs typeface="Courier New" panose="02070309020205020404" pitchFamily="49" charset="0"/>
              </a:rPr>
              <a:t>&gt;&gt;&gt; C=L[:]</a:t>
            </a:r>
            <a:endParaRPr lang="it-IT" sz="2400" dirty="0"/>
          </a:p>
          <a:p>
            <a:pPr marL="0" indent="0">
              <a:lnSpc>
                <a:spcPct val="100000"/>
              </a:lnSpc>
              <a:spcBef>
                <a:spcPts val="0"/>
              </a:spcBef>
              <a:buNone/>
            </a:pPr>
            <a:endParaRPr lang="it-IT" sz="2400" i="1" dirty="0"/>
          </a:p>
          <a:p>
            <a:pPr marL="0" indent="0">
              <a:lnSpc>
                <a:spcPct val="100000"/>
              </a:lnSpc>
              <a:spcBef>
                <a:spcPts val="0"/>
              </a:spcBef>
              <a:buNone/>
            </a:pPr>
            <a:r>
              <a:rPr lang="it-IT" sz="2400" i="1" dirty="0"/>
              <a:t>Metodo3:</a:t>
            </a:r>
          </a:p>
          <a:p>
            <a:r>
              <a:rPr lang="it-IT" sz="2400" dirty="0">
                <a:solidFill>
                  <a:prstClr val="black"/>
                </a:solidFill>
              </a:rPr>
              <a:t>Si usa la funzione </a:t>
            </a:r>
            <a:r>
              <a:rPr lang="it-IT" sz="2400" dirty="0">
                <a:solidFill>
                  <a:prstClr val="black"/>
                </a:solidFill>
                <a:latin typeface="Courier New" panose="02070309020205020404" pitchFamily="49" charset="0"/>
                <a:cs typeface="Courier New" panose="02070309020205020404" pitchFamily="49" charset="0"/>
              </a:rPr>
              <a:t>list</a:t>
            </a:r>
            <a:endParaRPr lang="it-IT" sz="2400" dirty="0">
              <a:latin typeface="Courier New" panose="02070309020205020404" pitchFamily="49" charset="0"/>
              <a:cs typeface="Courier New" panose="02070309020205020404" pitchFamily="49" charset="0"/>
            </a:endParaRPr>
          </a:p>
          <a:p>
            <a:pPr marL="457200" lvl="1" indent="0">
              <a:buNone/>
            </a:pPr>
            <a:endParaRPr lang="it-IT" dirty="0"/>
          </a:p>
          <a:p>
            <a:pPr marL="457200" lvl="1" indent="0">
              <a:buNone/>
            </a:pPr>
            <a:endParaRPr lang="it-IT" dirty="0"/>
          </a:p>
        </p:txBody>
      </p:sp>
      <p:sp>
        <p:nvSpPr>
          <p:cNvPr id="4" name="Speech Bubble: Rectangle with Corners Rounded 3">
            <a:extLst>
              <a:ext uri="{FF2B5EF4-FFF2-40B4-BE49-F238E27FC236}">
                <a16:creationId xmlns:a16="http://schemas.microsoft.com/office/drawing/2014/main" id="{34805186-A808-473A-98E6-47EAFEC9B703}"/>
              </a:ext>
            </a:extLst>
          </p:cNvPr>
          <p:cNvSpPr/>
          <p:nvPr/>
        </p:nvSpPr>
        <p:spPr>
          <a:xfrm>
            <a:off x="6514051" y="3061982"/>
            <a:ext cx="2919369" cy="1086374"/>
          </a:xfrm>
          <a:prstGeom prst="wedgeRoundRectCallout">
            <a:avLst>
              <a:gd name="adj1" fmla="val -114417"/>
              <a:gd name="adj2" fmla="val 1917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dirty="0"/>
              <a:t>C inizialmente è vuota e poi vengono inseriti uno alla volta gli elementi di L</a:t>
            </a:r>
          </a:p>
        </p:txBody>
      </p:sp>
      <p:sp>
        <p:nvSpPr>
          <p:cNvPr id="6" name="Speech Bubble: Rectangle with Corners Rounded 5">
            <a:extLst>
              <a:ext uri="{FF2B5EF4-FFF2-40B4-BE49-F238E27FC236}">
                <a16:creationId xmlns:a16="http://schemas.microsoft.com/office/drawing/2014/main" id="{F1845814-EEF1-41EC-BDE2-A1CE219BF543}"/>
              </a:ext>
            </a:extLst>
          </p:cNvPr>
          <p:cNvSpPr/>
          <p:nvPr/>
        </p:nvSpPr>
        <p:spPr>
          <a:xfrm>
            <a:off x="5054366" y="4411590"/>
            <a:ext cx="2919369" cy="1086374"/>
          </a:xfrm>
          <a:prstGeom prst="wedgeRoundRectCallout">
            <a:avLst>
              <a:gd name="adj1" fmla="val -114992"/>
              <a:gd name="adj2" fmla="val -2445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dirty="0"/>
              <a:t>Si assegna a C la lista estratta da L</a:t>
            </a:r>
          </a:p>
        </p:txBody>
      </p:sp>
    </p:spTree>
    <p:extLst>
      <p:ext uri="{BB962C8B-B14F-4D97-AF65-F5344CB8AC3E}">
        <p14:creationId xmlns:p14="http://schemas.microsoft.com/office/powerpoint/2010/main" val="2887231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68231-FFCE-42D3-85EC-83C47CDE4AA1}"/>
              </a:ext>
            </a:extLst>
          </p:cNvPr>
          <p:cNvSpPr>
            <a:spLocks noGrp="1"/>
          </p:cNvSpPr>
          <p:nvPr>
            <p:ph type="title"/>
          </p:nvPr>
        </p:nvSpPr>
        <p:spPr/>
        <p:txBody>
          <a:bodyPr/>
          <a:lstStyle/>
          <a:p>
            <a:r>
              <a:rPr lang="it-IT" dirty="0"/>
              <a:t>La funzione </a:t>
            </a:r>
            <a:r>
              <a:rPr lang="it-IT" dirty="0">
                <a:latin typeface="Courier New" panose="02070309020205020404" pitchFamily="49" charset="0"/>
                <a:cs typeface="Courier New" panose="02070309020205020404" pitchFamily="49" charset="0"/>
              </a:rPr>
              <a:t>list</a:t>
            </a:r>
          </a:p>
        </p:txBody>
      </p:sp>
      <p:sp>
        <p:nvSpPr>
          <p:cNvPr id="3" name="Content Placeholder 2">
            <a:extLst>
              <a:ext uri="{FF2B5EF4-FFF2-40B4-BE49-F238E27FC236}">
                <a16:creationId xmlns:a16="http://schemas.microsoft.com/office/drawing/2014/main" id="{D7B9FFB3-F5E5-40C4-8AE8-7C8957CCA64A}"/>
              </a:ext>
            </a:extLst>
          </p:cNvPr>
          <p:cNvSpPr>
            <a:spLocks noGrp="1"/>
          </p:cNvSpPr>
          <p:nvPr>
            <p:ph idx="1"/>
          </p:nvPr>
        </p:nvSpPr>
        <p:spPr>
          <a:xfrm>
            <a:off x="838200" y="1690688"/>
            <a:ext cx="10515600" cy="4486275"/>
          </a:xfrm>
        </p:spPr>
        <p:txBody>
          <a:bodyPr>
            <a:normAutofit fontScale="92500" lnSpcReduction="20000"/>
          </a:bodyPr>
          <a:lstStyle/>
          <a:p>
            <a:r>
              <a:rPr lang="it-IT" dirty="0"/>
              <a:t>Crea una nuova lista concatenando tutti gli elementi di una sequenza</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it-IT" sz="2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it-IT" sz="2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&gt;&gt;&gt; L=[1,2,3]</a:t>
            </a:r>
          </a:p>
          <a:p>
            <a:pPr marL="0" indent="0">
              <a:lnSpc>
                <a:spcPct val="100000"/>
              </a:lnSpc>
              <a:spcBef>
                <a:spcPts val="0"/>
              </a:spcBef>
              <a:buNone/>
              <a:defRPr/>
            </a:pPr>
            <a:r>
              <a:rPr lang="it-IT" sz="2400" dirty="0">
                <a:latin typeface="Courier New" panose="02070309020205020404" pitchFamily="49" charset="0"/>
                <a:cs typeface="Courier New" panose="02070309020205020404" pitchFamily="49" charset="0"/>
              </a:rPr>
              <a:t>&gt;&gt;&gt; C=list(L)</a:t>
            </a:r>
          </a:p>
          <a:p>
            <a:pPr marL="0" indent="0">
              <a:lnSpc>
                <a:spcPct val="100000"/>
              </a:lnSpc>
              <a:spcBef>
                <a:spcPts val="0"/>
              </a:spcBef>
              <a:buNone/>
              <a:defRPr/>
            </a:pPr>
            <a:r>
              <a:rPr lang="it-IT" sz="2400" dirty="0">
                <a:latin typeface="Courier New" panose="02070309020205020404" pitchFamily="49" charset="0"/>
                <a:cs typeface="Courier New" panose="02070309020205020404" pitchFamily="49" charset="0"/>
              </a:rPr>
              <a:t>&gt;&gt;&gt; C</a:t>
            </a:r>
          </a:p>
          <a:p>
            <a:pPr marL="0" indent="0">
              <a:buNone/>
              <a:defRPr/>
            </a:pPr>
            <a:endParaRPr lang="it-IT" sz="2400" dirty="0">
              <a:latin typeface="Courier New" panose="02070309020205020404" pitchFamily="49" charset="0"/>
              <a:cs typeface="Courier New" panose="02070309020205020404" pitchFamily="49" charset="0"/>
            </a:endParaRPr>
          </a:p>
          <a:p>
            <a:pPr marL="0" indent="0">
              <a:lnSpc>
                <a:spcPct val="100000"/>
              </a:lnSpc>
              <a:spcBef>
                <a:spcPts val="0"/>
              </a:spcBef>
              <a:buNone/>
              <a:defRPr/>
            </a:pPr>
            <a:endParaRPr lang="it-IT" sz="2400" dirty="0">
              <a:solidFill>
                <a:prstClr val="black"/>
              </a:solidFill>
              <a:latin typeface="Courier New" panose="02070309020205020404" pitchFamily="49" charset="0"/>
              <a:cs typeface="Courier New" panose="02070309020205020404" pitchFamily="49" charset="0"/>
            </a:endParaRPr>
          </a:p>
          <a:p>
            <a:pPr marL="0" indent="0">
              <a:lnSpc>
                <a:spcPct val="100000"/>
              </a:lnSpc>
              <a:spcBef>
                <a:spcPts val="0"/>
              </a:spcBef>
              <a:buNone/>
              <a:defRPr/>
            </a:pPr>
            <a:r>
              <a:rPr lang="it-IT" sz="2400" dirty="0">
                <a:solidFill>
                  <a:prstClr val="black"/>
                </a:solidFill>
                <a:latin typeface="Courier New" panose="02070309020205020404" pitchFamily="49" charset="0"/>
                <a:cs typeface="Courier New" panose="02070309020205020404" pitchFamily="49" charset="0"/>
              </a:rPr>
              <a:t>&gt;&gt;&gt; nome="Simona"</a:t>
            </a:r>
          </a:p>
          <a:p>
            <a:pPr marL="0" indent="0">
              <a:lnSpc>
                <a:spcPct val="100000"/>
              </a:lnSpc>
              <a:spcBef>
                <a:spcPts val="0"/>
              </a:spcBef>
              <a:buNone/>
              <a:defRPr/>
            </a:pPr>
            <a:r>
              <a:rPr lang="it-IT" sz="2400" dirty="0">
                <a:solidFill>
                  <a:prstClr val="black"/>
                </a:solidFill>
                <a:latin typeface="Courier New" panose="02070309020205020404" pitchFamily="49" charset="0"/>
                <a:cs typeface="Courier New" panose="02070309020205020404" pitchFamily="49" charset="0"/>
              </a:rPr>
              <a:t>&gt;&gt;&gt; caratteri=list(nome)</a:t>
            </a:r>
          </a:p>
          <a:p>
            <a:pPr marL="0" indent="0">
              <a:lnSpc>
                <a:spcPct val="100000"/>
              </a:lnSpc>
              <a:spcBef>
                <a:spcPts val="0"/>
              </a:spcBef>
              <a:buNone/>
              <a:defRPr/>
            </a:pPr>
            <a:r>
              <a:rPr lang="it-IT" sz="2400" dirty="0">
                <a:solidFill>
                  <a:prstClr val="black"/>
                </a:solidFill>
                <a:latin typeface="Courier New" panose="02070309020205020404" pitchFamily="49" charset="0"/>
                <a:cs typeface="Courier New" panose="02070309020205020404" pitchFamily="49" charset="0"/>
              </a:rPr>
              <a:t>&gt;&gt;&gt; caratteri</a:t>
            </a:r>
          </a:p>
          <a:p>
            <a:pPr marL="0" indent="0">
              <a:buNone/>
              <a:defRPr/>
            </a:pPr>
            <a:r>
              <a:rPr lang="it-IT" sz="2400" dirty="0">
                <a:latin typeface="Courier New" panose="02070309020205020404" pitchFamily="49" charset="0"/>
                <a:cs typeface="Courier New" panose="02070309020205020404" pitchFamily="49" charset="0"/>
              </a:rPr>
              <a:t> </a:t>
            </a:r>
          </a:p>
          <a:p>
            <a:pPr marL="0" indent="0">
              <a:buNone/>
              <a:defRPr/>
            </a:pPr>
            <a:endParaRPr lang="it-IT" sz="2400" dirty="0">
              <a:latin typeface="Courier New" panose="02070309020205020404" pitchFamily="49" charset="0"/>
              <a:cs typeface="Courier New" panose="02070309020205020404" pitchFamily="49" charset="0"/>
            </a:endParaRPr>
          </a:p>
          <a:p>
            <a:pPr marL="0" indent="0">
              <a:lnSpc>
                <a:spcPct val="100000"/>
              </a:lnSpc>
              <a:spcBef>
                <a:spcPts val="0"/>
              </a:spcBef>
              <a:buNone/>
              <a:defRPr/>
            </a:pPr>
            <a:r>
              <a:rPr lang="it-IT" sz="2400" dirty="0">
                <a:solidFill>
                  <a:prstClr val="black"/>
                </a:solidFill>
                <a:latin typeface="Courier New" panose="02070309020205020404" pitchFamily="49" charset="0"/>
                <a:cs typeface="Courier New" panose="02070309020205020404" pitchFamily="49" charset="0"/>
              </a:rPr>
              <a:t>&gt;&gt;&gt; </a:t>
            </a:r>
            <a:r>
              <a:rPr lang="it-IT" sz="2400" dirty="0" err="1">
                <a:solidFill>
                  <a:prstClr val="black"/>
                </a:solidFill>
                <a:latin typeface="Courier New" panose="02070309020205020404" pitchFamily="49" charset="0"/>
                <a:cs typeface="Courier New" panose="02070309020205020404" pitchFamily="49" charset="0"/>
              </a:rPr>
              <a:t>listanumeri</a:t>
            </a:r>
            <a:r>
              <a:rPr lang="it-IT" sz="2400" dirty="0">
                <a:solidFill>
                  <a:prstClr val="black"/>
                </a:solidFill>
                <a:latin typeface="Courier New" panose="02070309020205020404" pitchFamily="49" charset="0"/>
                <a:cs typeface="Courier New" panose="02070309020205020404" pitchFamily="49" charset="0"/>
              </a:rPr>
              <a:t>=list(range(10,31))</a:t>
            </a:r>
          </a:p>
          <a:p>
            <a:pPr marL="0" indent="0">
              <a:lnSpc>
                <a:spcPct val="100000"/>
              </a:lnSpc>
              <a:spcBef>
                <a:spcPts val="0"/>
              </a:spcBef>
              <a:buNone/>
              <a:defRPr/>
            </a:pPr>
            <a:r>
              <a:rPr lang="it-IT" sz="2400" dirty="0">
                <a:solidFill>
                  <a:prstClr val="black"/>
                </a:solidFill>
                <a:latin typeface="Courier New" panose="02070309020205020404" pitchFamily="49" charset="0"/>
                <a:cs typeface="Courier New" panose="02070309020205020404" pitchFamily="49" charset="0"/>
              </a:rPr>
              <a:t>&gt;&gt;&gt; </a:t>
            </a:r>
            <a:r>
              <a:rPr lang="it-IT" sz="2400" dirty="0" err="1">
                <a:solidFill>
                  <a:prstClr val="black"/>
                </a:solidFill>
                <a:latin typeface="Courier New" panose="02070309020205020404" pitchFamily="49" charset="0"/>
                <a:cs typeface="Courier New" panose="02070309020205020404" pitchFamily="49" charset="0"/>
              </a:rPr>
              <a:t>listanumeri</a:t>
            </a:r>
            <a:endParaRPr lang="it-IT" sz="2400" dirty="0">
              <a:solidFill>
                <a:prstClr val="black"/>
              </a:solidFill>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it-IT" sz="2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4" name="Speech Bubble: Rectangle with Corners Rounded 3">
            <a:extLst>
              <a:ext uri="{FF2B5EF4-FFF2-40B4-BE49-F238E27FC236}">
                <a16:creationId xmlns:a16="http://schemas.microsoft.com/office/drawing/2014/main" id="{E50CA399-EE8E-4CA7-8C54-7764CDF47A7B}"/>
              </a:ext>
            </a:extLst>
          </p:cNvPr>
          <p:cNvSpPr/>
          <p:nvPr/>
        </p:nvSpPr>
        <p:spPr>
          <a:xfrm>
            <a:off x="5339592" y="2231471"/>
            <a:ext cx="2919369" cy="1086374"/>
          </a:xfrm>
          <a:prstGeom prst="wedgeRoundRectCallout">
            <a:avLst>
              <a:gd name="adj1" fmla="val -114417"/>
              <a:gd name="adj2" fmla="val 1917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dirty="0"/>
              <a:t>Qui list concatena la sequenza di elementi  presenti nella lista L</a:t>
            </a:r>
          </a:p>
        </p:txBody>
      </p:sp>
      <p:sp>
        <p:nvSpPr>
          <p:cNvPr id="6" name="TextBox 5">
            <a:extLst>
              <a:ext uri="{FF2B5EF4-FFF2-40B4-BE49-F238E27FC236}">
                <a16:creationId xmlns:a16="http://schemas.microsoft.com/office/drawing/2014/main" id="{6C76248B-2E14-4D92-9CF0-F9F06537F5F1}"/>
              </a:ext>
            </a:extLst>
          </p:cNvPr>
          <p:cNvSpPr txBox="1"/>
          <p:nvPr/>
        </p:nvSpPr>
        <p:spPr>
          <a:xfrm>
            <a:off x="838200" y="3197846"/>
            <a:ext cx="2182186" cy="369332"/>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it-IT" dirty="0"/>
              <a:t>[1, 2, 3]</a:t>
            </a:r>
          </a:p>
        </p:txBody>
      </p:sp>
      <p:sp>
        <p:nvSpPr>
          <p:cNvPr id="8" name="TextBox 7">
            <a:extLst>
              <a:ext uri="{FF2B5EF4-FFF2-40B4-BE49-F238E27FC236}">
                <a16:creationId xmlns:a16="http://schemas.microsoft.com/office/drawing/2014/main" id="{ACFF6CAC-67C2-4239-8DD9-7FFD9F660443}"/>
              </a:ext>
            </a:extLst>
          </p:cNvPr>
          <p:cNvSpPr txBox="1"/>
          <p:nvPr/>
        </p:nvSpPr>
        <p:spPr>
          <a:xfrm>
            <a:off x="838200" y="4640337"/>
            <a:ext cx="6096698" cy="369332"/>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it-IT" dirty="0"/>
              <a:t>['s', 'i', 'm', 'o', 'n', 'a']</a:t>
            </a:r>
          </a:p>
        </p:txBody>
      </p:sp>
      <p:sp>
        <p:nvSpPr>
          <p:cNvPr id="10" name="TextBox 9">
            <a:extLst>
              <a:ext uri="{FF2B5EF4-FFF2-40B4-BE49-F238E27FC236}">
                <a16:creationId xmlns:a16="http://schemas.microsoft.com/office/drawing/2014/main" id="{1810BAA2-FC10-4AAE-BC07-319ADB8E122A}"/>
              </a:ext>
            </a:extLst>
          </p:cNvPr>
          <p:cNvSpPr txBox="1"/>
          <p:nvPr/>
        </p:nvSpPr>
        <p:spPr>
          <a:xfrm>
            <a:off x="838200" y="5981085"/>
            <a:ext cx="8155147" cy="369332"/>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it-IT" dirty="0"/>
              <a:t>[10, 11, 12, 13, 14, 15, 16, 17, 18, 19, 20, 21, 22, 23, 24, 25, 26, 27, 28, 29, 30]</a:t>
            </a:r>
          </a:p>
        </p:txBody>
      </p:sp>
      <p:sp>
        <p:nvSpPr>
          <p:cNvPr id="11" name="Speech Bubble: Rectangle with Corners Rounded 10">
            <a:extLst>
              <a:ext uri="{FF2B5EF4-FFF2-40B4-BE49-F238E27FC236}">
                <a16:creationId xmlns:a16="http://schemas.microsoft.com/office/drawing/2014/main" id="{B8110DD3-0F62-47E2-A283-A768D5949B7C}"/>
              </a:ext>
            </a:extLst>
          </p:cNvPr>
          <p:cNvSpPr/>
          <p:nvPr/>
        </p:nvSpPr>
        <p:spPr>
          <a:xfrm>
            <a:off x="8222492" y="3491299"/>
            <a:ext cx="2919369" cy="1086374"/>
          </a:xfrm>
          <a:prstGeom prst="wedgeRoundRectCallout">
            <a:avLst>
              <a:gd name="adj1" fmla="val -114417"/>
              <a:gd name="adj2" fmla="val 1917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dirty="0"/>
              <a:t>Qui list concatena la sequenza di caratteri  presenti nella stringa nome</a:t>
            </a:r>
          </a:p>
        </p:txBody>
      </p:sp>
      <p:sp>
        <p:nvSpPr>
          <p:cNvPr id="12" name="Speech Bubble: Rectangle with Corners Rounded 11">
            <a:extLst>
              <a:ext uri="{FF2B5EF4-FFF2-40B4-BE49-F238E27FC236}">
                <a16:creationId xmlns:a16="http://schemas.microsoft.com/office/drawing/2014/main" id="{DEAADF82-6CD1-42B0-B2B6-1264CF414F05}"/>
              </a:ext>
            </a:extLst>
          </p:cNvPr>
          <p:cNvSpPr/>
          <p:nvPr/>
        </p:nvSpPr>
        <p:spPr>
          <a:xfrm>
            <a:off x="8493425" y="4934866"/>
            <a:ext cx="3042408" cy="1086374"/>
          </a:xfrm>
          <a:prstGeom prst="wedgeRoundRectCallout">
            <a:avLst>
              <a:gd name="adj1" fmla="val -114417"/>
              <a:gd name="adj2" fmla="val 1917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dirty="0"/>
              <a:t>Qui list concatena la sequenza di numeri  generati dalla funzione range</a:t>
            </a:r>
          </a:p>
        </p:txBody>
      </p:sp>
    </p:spTree>
    <p:extLst>
      <p:ext uri="{BB962C8B-B14F-4D97-AF65-F5344CB8AC3E}">
        <p14:creationId xmlns:p14="http://schemas.microsoft.com/office/powerpoint/2010/main" val="3998735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animBg="1"/>
      <p:bldP spid="12" grpId="0" animBg="1"/>
    </p:bldLst>
  </p:timing>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9A42B8B6D04553428D4857077A0F44EC" ma:contentTypeVersion="0" ma:contentTypeDescription="Creare un nuovo documento." ma:contentTypeScope="" ma:versionID="c802513f6c5d73427980cd445f673650">
  <xsd:schema xmlns:xsd="http://www.w3.org/2001/XMLSchema" xmlns:xs="http://www.w3.org/2001/XMLSchema" xmlns:p="http://schemas.microsoft.com/office/2006/metadata/properties" targetNamespace="http://schemas.microsoft.com/office/2006/metadata/properties" ma:root="true" ma:fieldsID="afea9b2fbf922795d328deade55af85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7BD16F-A549-4C54-BFDB-CC6E12F588D3}">
  <ds:schemaRefs>
    <ds:schemaRef ds:uri="http://schemas.microsoft.com/sharepoint/v3/contenttype/forms"/>
  </ds:schemaRefs>
</ds:datastoreItem>
</file>

<file path=customXml/itemProps2.xml><?xml version="1.0" encoding="utf-8"?>
<ds:datastoreItem xmlns:ds="http://schemas.openxmlformats.org/officeDocument/2006/customXml" ds:itemID="{0164091A-156D-4958-87C6-190C4392B3D0}">
  <ds:schemaRefs>
    <ds:schemaRef ds:uri="http://purl.org/dc/terms/"/>
    <ds:schemaRef ds:uri="http://schemas.openxmlformats.org/package/2006/metadata/core-properties"/>
    <ds:schemaRef ds:uri="http://schemas.microsoft.com/office/2006/metadata/properties"/>
    <ds:schemaRef ds:uri="http://purl.org/dc/elements/1.1/"/>
    <ds:schemaRef ds:uri="http://www.w3.org/XML/1998/namespace"/>
    <ds:schemaRef ds:uri="http://schemas.microsoft.com/office/2006/documentManagement/types"/>
    <ds:schemaRef ds:uri="http://purl.org/dc/dcmitype/"/>
    <ds:schemaRef ds:uri="http://schemas.microsoft.com/office/infopath/2007/PartnerControls"/>
    <ds:schemaRef ds:uri="3cca975f-39c3-447c-bbd8-7b5cb16ba101"/>
    <ds:schemaRef ds:uri="9308b708-138f-4f8d-98f2-f65b2e5c94ac"/>
  </ds:schemaRefs>
</ds:datastoreItem>
</file>

<file path=customXml/itemProps3.xml><?xml version="1.0" encoding="utf-8"?>
<ds:datastoreItem xmlns:ds="http://schemas.openxmlformats.org/officeDocument/2006/customXml" ds:itemID="{C5B08A5C-A83F-439A-8B7A-A8ADC95DB933}"/>
</file>

<file path=docProps/app.xml><?xml version="1.0" encoding="utf-8"?>
<Properties xmlns="http://schemas.openxmlformats.org/officeDocument/2006/extended-properties" xmlns:vt="http://schemas.openxmlformats.org/officeDocument/2006/docPropsVTypes">
  <TotalTime>0</TotalTime>
  <Words>15643</Words>
  <Application>Microsoft Office PowerPoint</Application>
  <PresentationFormat>Widescreen</PresentationFormat>
  <Paragraphs>2711</Paragraphs>
  <Slides>184</Slides>
  <Notes>18</Notes>
  <HiddenSlides>1</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184</vt:i4>
      </vt:variant>
    </vt:vector>
  </HeadingPairs>
  <TitlesOfParts>
    <vt:vector size="191" baseType="lpstr">
      <vt:lpstr>Arial</vt:lpstr>
      <vt:lpstr>Calibri</vt:lpstr>
      <vt:lpstr>Calibri Light</vt:lpstr>
      <vt:lpstr>Courier</vt:lpstr>
      <vt:lpstr>Courier New</vt:lpstr>
      <vt:lpstr>Wingdings</vt:lpstr>
      <vt:lpstr>Tema di Office</vt:lpstr>
      <vt:lpstr>Programmazione in Python</vt:lpstr>
      <vt:lpstr>Python</vt:lpstr>
      <vt:lpstr>Fasi dell’attività di programmazione</vt:lpstr>
      <vt:lpstr>Fasi dell’attività di programmazione in Python</vt:lpstr>
      <vt:lpstr>Programmare in Python</vt:lpstr>
      <vt:lpstr>Programma</vt:lpstr>
      <vt:lpstr>Errori</vt:lpstr>
      <vt:lpstr>Il mio primo programma</vt:lpstr>
      <vt:lpstr>Il tipo di dato</vt:lpstr>
      <vt:lpstr>I tipi primitivi in Python</vt:lpstr>
      <vt:lpstr>Operazioni sui valori - espressioni</vt:lpstr>
      <vt:lpstr>Programmazione in Python</vt:lpstr>
      <vt:lpstr>Le variabili</vt:lpstr>
      <vt:lpstr>Variabili</vt:lpstr>
      <vt:lpstr>Nomi di Variabili</vt:lpstr>
      <vt:lpstr>Ripassiamo</vt:lpstr>
      <vt:lpstr>Ripassiamo</vt:lpstr>
      <vt:lpstr>Prendere dati in input</vt:lpstr>
      <vt:lpstr>Prendere dati in input</vt:lpstr>
      <vt:lpstr>Prendere dati interi in input</vt:lpstr>
      <vt:lpstr>Prendere dati interi in input</vt:lpstr>
      <vt:lpstr>Esercizio - l’area del triangolo</vt:lpstr>
      <vt:lpstr>Altro sulle stringhe</vt:lpstr>
      <vt:lpstr>I caratteri nelle stringhe</vt:lpstr>
      <vt:lpstr>Aritmetica con tipi di dati misti</vt:lpstr>
      <vt:lpstr>Le conversioni di tipo</vt:lpstr>
      <vt:lpstr>Programmazione in Python</vt:lpstr>
      <vt:lpstr>Funzioni e Moduli</vt:lpstr>
      <vt:lpstr>Funzioni e Moduli</vt:lpstr>
      <vt:lpstr>Funzioni e Moduli</vt:lpstr>
      <vt:lpstr>Prendere decisioni</vt:lpstr>
      <vt:lpstr>Le istruzioni di selezione - Rappresentazione grafica</vt:lpstr>
      <vt:lpstr>Le condizioni</vt:lpstr>
      <vt:lpstr>Programmazione in Python</vt:lpstr>
      <vt:lpstr>Prendere decisioni - L’enunciato if</vt:lpstr>
      <vt:lpstr>L’enunciato if </vt:lpstr>
      <vt:lpstr>Esercizio 1</vt:lpstr>
      <vt:lpstr>Esercizio 2</vt:lpstr>
      <vt:lpstr>Esercizio 2</vt:lpstr>
      <vt:lpstr>Esercizio 2</vt:lpstr>
      <vt:lpstr>Esercizio 2</vt:lpstr>
      <vt:lpstr>If innestati</vt:lpstr>
      <vt:lpstr>If a più vie</vt:lpstr>
      <vt:lpstr>If a più vie</vt:lpstr>
      <vt:lpstr>If a più vie</vt:lpstr>
      <vt:lpstr>If a più vie</vt:lpstr>
      <vt:lpstr>Le espressioni booleane composte</vt:lpstr>
      <vt:lpstr>Tavole di verità per gli operatori and, or e not </vt:lpstr>
      <vt:lpstr>Esempio:</vt:lpstr>
      <vt:lpstr>Valutazione di Cortocircuito</vt:lpstr>
      <vt:lpstr>Valutazione di Cortocircuito</vt:lpstr>
      <vt:lpstr>Il tipo bool</vt:lpstr>
      <vt:lpstr>Programmazione in Python</vt:lpstr>
      <vt:lpstr>Esercizio – il massimo tra tre interi</vt:lpstr>
      <vt:lpstr>Esercizio – il massimo tra tre interi</vt:lpstr>
      <vt:lpstr>Esercizio – il massimo tra quattro interi</vt:lpstr>
      <vt:lpstr>Esercizio – il massimo tra N interi</vt:lpstr>
      <vt:lpstr>Esercizio – il massimo tra 4 interi</vt:lpstr>
      <vt:lpstr>L’iterazione</vt:lpstr>
      <vt:lpstr>Ripetere istruzioni - L’enunciato while</vt:lpstr>
      <vt:lpstr>Il ciclo while</vt:lpstr>
      <vt:lpstr>Esercizio – il massimo tra N interi</vt:lpstr>
      <vt:lpstr>Ciclo regolato da contatore</vt:lpstr>
      <vt:lpstr>Esercizi</vt:lpstr>
      <vt:lpstr>Ciclo controllato da un valore sentinella</vt:lpstr>
      <vt:lpstr>Ciclo controllato da un evento</vt:lpstr>
      <vt:lpstr>Esercizio: Algoritmo di Euclide per il calcolo del MCD tra due interi N ed M </vt:lpstr>
      <vt:lpstr>Hand Tracing</vt:lpstr>
      <vt:lpstr>Esercizi</vt:lpstr>
      <vt:lpstr>Programmazione in Python</vt:lpstr>
      <vt:lpstr>Il ciclo for</vt:lpstr>
      <vt:lpstr>Il ciclo for</vt:lpstr>
      <vt:lpstr>Esempio – somma di N numeri con ciclo for</vt:lpstr>
      <vt:lpstr>Operatori di assegnamento incrementale</vt:lpstr>
      <vt:lpstr>Numeri casuali</vt:lpstr>
      <vt:lpstr>Simulare il lancio dei dadi</vt:lpstr>
      <vt:lpstr>Stringhe </vt:lpstr>
      <vt:lpstr>Sottostringhe</vt:lpstr>
      <vt:lpstr>Cercare una sottostringa </vt:lpstr>
      <vt:lpstr>startswith ed endswith </vt:lpstr>
      <vt:lpstr>Altri metodi per stringhe e sottostringhe</vt:lpstr>
      <vt:lpstr>Stringhe, lettere e cifre</vt:lpstr>
      <vt:lpstr>Programmazione in Python</vt:lpstr>
      <vt:lpstr>Problema: le temperature</vt:lpstr>
      <vt:lpstr>Memorizzare raccolte di dati: le liste</vt:lpstr>
      <vt:lpstr>Liste</vt:lpstr>
      <vt:lpstr>Liste</vt:lpstr>
      <vt:lpstr>Liste</vt:lpstr>
      <vt:lpstr>Liste</vt:lpstr>
      <vt:lpstr>Metodi di lista per inserimento ed eliminazione</vt:lpstr>
      <vt:lpstr>Scansione degli elementi della lista</vt:lpstr>
      <vt:lpstr>Problema: le temperature</vt:lpstr>
      <vt:lpstr>Problema: le temperature</vt:lpstr>
      <vt:lpstr>Programmazione in Python</vt:lpstr>
      <vt:lpstr>Ricerca di un elemento in una lista</vt:lpstr>
      <vt:lpstr>Eliminare un elemento </vt:lpstr>
      <vt:lpstr>Riferimenti ad una lista (alias)</vt:lpstr>
      <vt:lpstr>Copia di una lista</vt:lpstr>
      <vt:lpstr>La funzione list</vt:lpstr>
      <vt:lpstr>Identità degli oggetti ed Equivalenza Strutturale</vt:lpstr>
      <vt:lpstr>Funzioni per le liste</vt:lpstr>
      <vt:lpstr>Sommare o concatenare gli elementi in una lista</vt:lpstr>
      <vt:lpstr>Funzioni per le liste</vt:lpstr>
      <vt:lpstr>Massimo e Minimo</vt:lpstr>
      <vt:lpstr>Programmazione in Python</vt:lpstr>
      <vt:lpstr>Cicli annidati</vt:lpstr>
      <vt:lpstr>Esercizio</vt:lpstr>
      <vt:lpstr>Esercizio</vt:lpstr>
      <vt:lpstr>Esercizio</vt:lpstr>
      <vt:lpstr>Programmazione in Python</vt:lpstr>
      <vt:lpstr>Tabelle / Matrici</vt:lpstr>
      <vt:lpstr>Tabelle / Matrici</vt:lpstr>
      <vt:lpstr>Accedere agli elementi di una matrice</vt:lpstr>
      <vt:lpstr>Creazione di una tabella di dimensione M*N</vt:lpstr>
      <vt:lpstr>Esercizio</vt:lpstr>
      <vt:lpstr>Esercizio</vt:lpstr>
      <vt:lpstr>Esercizio - Matrice Diagonale</vt:lpstr>
      <vt:lpstr>Esercizio</vt:lpstr>
      <vt:lpstr>Esercizio - Matrice Triangolare Superiore – versione 1</vt:lpstr>
      <vt:lpstr>Esercizio - Matrice Triangolare Superiore – versione 2</vt:lpstr>
      <vt:lpstr>Esercizio</vt:lpstr>
      <vt:lpstr>Programmazione in Python</vt:lpstr>
      <vt:lpstr>Cosa fa questo programma?</vt:lpstr>
      <vt:lpstr>Cosa fa questo programma?</vt:lpstr>
      <vt:lpstr>Cosa fa questo programma?</vt:lpstr>
      <vt:lpstr>Cosa fa questo programma?</vt:lpstr>
      <vt:lpstr>Cosa fa questo programma?</vt:lpstr>
      <vt:lpstr>Progettare con le funzioni</vt:lpstr>
      <vt:lpstr>Funzioni</vt:lpstr>
      <vt:lpstr>Funzioni</vt:lpstr>
      <vt:lpstr>Funzioni</vt:lpstr>
      <vt:lpstr>Passaggio di parametri</vt:lpstr>
      <vt:lpstr>Return</vt:lpstr>
      <vt:lpstr>Funzioni nei programmi</vt:lpstr>
      <vt:lpstr>Funzioni nei programmi</vt:lpstr>
      <vt:lpstr>Funzioni nei programmi</vt:lpstr>
      <vt:lpstr>La funzione main</vt:lpstr>
      <vt:lpstr>Ambito di visibilità delle variabili</vt:lpstr>
      <vt:lpstr>Ambito di visibilità delle variabili</vt:lpstr>
      <vt:lpstr>Variabili locali e globali</vt:lpstr>
      <vt:lpstr>Variabili locali e globali</vt:lpstr>
      <vt:lpstr>Norme di buona programmazione</vt:lpstr>
      <vt:lpstr>Programmazione in Python</vt:lpstr>
      <vt:lpstr>Funzioni e Liste</vt:lpstr>
      <vt:lpstr>Funzioni e Liste</vt:lpstr>
      <vt:lpstr>Funzioni e Liste</vt:lpstr>
      <vt:lpstr>Esercizio</vt:lpstr>
      <vt:lpstr>Esercizio</vt:lpstr>
      <vt:lpstr>Esercizio</vt:lpstr>
      <vt:lpstr>Esercizio</vt:lpstr>
      <vt:lpstr>Presentazione standard di PowerPoint</vt:lpstr>
      <vt:lpstr>Ricerca di un element in un elenco:  Ricerca Lineare e Ricerca Binaria</vt:lpstr>
      <vt:lpstr>Presentazione standard di PowerPoint</vt:lpstr>
      <vt:lpstr>Presentazione standard di PowerPoint</vt:lpstr>
      <vt:lpstr>Algoritmi di Ordinamento</vt:lpstr>
      <vt:lpstr>Bubble Sort</vt:lpstr>
      <vt:lpstr>Presentazione standard di PowerPoint</vt:lpstr>
      <vt:lpstr>Bubble Sort – versione 2</vt:lpstr>
      <vt:lpstr>Programmazione in Python</vt:lpstr>
      <vt:lpstr>Selection Sort</vt:lpstr>
      <vt:lpstr>Selection Sort</vt:lpstr>
      <vt:lpstr>Tuple</vt:lpstr>
      <vt:lpstr>Tuple</vt:lpstr>
      <vt:lpstr>Tuple</vt:lpstr>
      <vt:lpstr>Programmazione in Python</vt:lpstr>
      <vt:lpstr>La ricorsione</vt:lpstr>
      <vt:lpstr>La ricorsione</vt:lpstr>
      <vt:lpstr>Funzioni Ricorsive</vt:lpstr>
      <vt:lpstr>Funzioni Diretta e Indiretta</vt:lpstr>
      <vt:lpstr>Esempio: il fattoriale</vt:lpstr>
      <vt:lpstr>Il fattoriale – approccio ricosivo</vt:lpstr>
      <vt:lpstr>Soluzione Ricorsiva</vt:lpstr>
      <vt:lpstr>Esempio di Invocazione per 4!</vt:lpstr>
      <vt:lpstr>I numeri di Fibonacci</vt:lpstr>
      <vt:lpstr>Funzione Ricorsiva per calcolare i numeri di Fibonacci</vt:lpstr>
      <vt:lpstr>Esempio di Invocazione per fibonacci di 3</vt:lpstr>
      <vt:lpstr>Programmazione in Python</vt:lpstr>
      <vt:lpstr>Esempio di Invocazione per fibonacci di 6</vt:lpstr>
      <vt:lpstr>Iterazione vs Ricorsione</vt:lpstr>
      <vt:lpstr>Esempio: Potenza di un numero</vt:lpstr>
      <vt:lpstr>Potenza di un Numero</vt:lpstr>
      <vt:lpstr>Esempio: Ricerca del massimo in una lista</vt:lpstr>
      <vt:lpstr>Esempio di Invocazione</vt:lpstr>
      <vt:lpstr>Esempio: Somma della diagonale di una matrice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Programmazione in Python</dc:title>
  <dc:creator>Simona Perri</dc:creator>
  <cp:lastModifiedBy>Simona Perri</cp:lastModifiedBy>
  <cp:revision>30</cp:revision>
  <dcterms:created xsi:type="dcterms:W3CDTF">2020-12-11T19:50:21Z</dcterms:created>
  <dcterms:modified xsi:type="dcterms:W3CDTF">2021-12-09T12:02:09Z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0x0101009A42B8B6D04553428D4857077A0F44EC</vt:lpwstr>
  </property>
</Properties>
</file>