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6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irbnb.co.i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564882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FF0000"/>
                </a:solidFill>
                <a:latin typeface="Sans Serif "/>
                <a:ea typeface="Sans Serif Collection" panose="020B0502040504020204" pitchFamily="34" charset="0"/>
                <a:cs typeface="Sans Serif Collection" panose="020B0502040504020204" pitchFamily="34" charset="0"/>
              </a:rPr>
              <a:t>Data Analysis &amp;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Key Findings and Visualizations</a:t>
            </a:r>
          </a:p>
          <a:p>
            <a:r>
              <a:rPr dirty="0"/>
              <a:t>Mir Abdul Malique</a:t>
            </a:r>
          </a:p>
          <a:p>
            <a:r>
              <a:rPr dirty="0"/>
              <a:t>Date: 2024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F390B1B7-983D-38B9-337B-99509362E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21" y="1672831"/>
            <a:ext cx="768757" cy="844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district with the lowest average location score could indicate an area where improvements or additional amenities are needed to enhance guest satisfaction.</a:t>
            </a:r>
          </a:p>
          <a:p>
            <a:r>
              <a:rPr lang="en-US" sz="1800" dirty="0"/>
              <a:t>If there's a strong correlation, it indicates that quicker host response times might lead to better guest ratings, emphasizing the importance of prompt communication.</a:t>
            </a:r>
          </a:p>
          <a:p>
            <a:r>
              <a:rPr lang="en-US" sz="1800" dirty="0"/>
              <a:t>This will help identify which cities have higher or lower average prices, providing insights into market dynamics and pricing strategies</a:t>
            </a:r>
            <a:endParaRPr lang="en-US" dirty="0"/>
          </a:p>
          <a:p>
            <a:r>
              <a:rPr lang="en-US" sz="1800" dirty="0"/>
              <a:t>Composite score will pinpoint areas where the guest experience is strong or needs improvement, focusing on the check-in process and host communication.</a:t>
            </a:r>
            <a:endParaRPr lang="en-US" dirty="0"/>
          </a:p>
          <a:p>
            <a:r>
              <a:rPr lang="en-US" sz="1800" dirty="0"/>
              <a:t>Understanding the longevity of listings and experienced hosts can reveal trends about the sustainability and reliability of certain listings.</a:t>
            </a:r>
            <a:endParaRPr lang="en-US" dirty="0"/>
          </a:p>
          <a:p>
            <a:r>
              <a:rPr lang="en-US" sz="1800" dirty="0"/>
              <a:t>Property price analysis will show which property types command higher prices, which can inform decisions about property investments or pricing strategies.</a:t>
            </a:r>
            <a:endParaRPr lang="en-US" dirty="0"/>
          </a:p>
          <a:p>
            <a:r>
              <a:rPr lang="en-US" sz="1800" dirty="0"/>
              <a:t>The report will provide a comprehensive overview of market dynamics, particularly in how visitor patterns changed during 2020, which could be due to external factors like the pandemic.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Open the floor for any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Sans Serif "/>
              </a:rPr>
              <a:t>Airbnb</a:t>
            </a:r>
            <a:r>
              <a:rPr lang="en-US" sz="2000" dirty="0">
                <a:latin typeface="Sans Serif "/>
              </a:rPr>
              <a:t>, headquartered in San Francisco, California, operates a popular online marketplace specializing in short-term accommodations and experiences. Established in 2008 by founders Brian </a:t>
            </a:r>
            <a:r>
              <a:rPr lang="en-US" sz="2000" dirty="0" err="1">
                <a:latin typeface="Sans Serif "/>
              </a:rPr>
              <a:t>Chesky</a:t>
            </a:r>
            <a:r>
              <a:rPr lang="en-US" sz="2000" dirty="0">
                <a:latin typeface="Sans Serif "/>
              </a:rPr>
              <a:t>, Nathan </a:t>
            </a:r>
            <a:r>
              <a:rPr lang="en-US" sz="2000" dirty="0" err="1">
                <a:latin typeface="Sans Serif "/>
              </a:rPr>
              <a:t>Blecharczyk</a:t>
            </a:r>
            <a:r>
              <a:rPr lang="en-US" sz="2000" dirty="0">
                <a:latin typeface="Sans Serif "/>
              </a:rPr>
              <a:t>, and Joe </a:t>
            </a:r>
            <a:r>
              <a:rPr lang="en-US" sz="2000" dirty="0" err="1">
                <a:latin typeface="Sans Serif "/>
              </a:rPr>
              <a:t>Gebbia</a:t>
            </a:r>
            <a:r>
              <a:rPr lang="en-US" sz="2000" dirty="0">
                <a:latin typeface="Sans Serif "/>
              </a:rPr>
              <a:t>, the name Airbnb is derived from its original moniker, AirBedandBreakfast.com</a:t>
            </a:r>
          </a:p>
          <a:p>
            <a:pPr marL="0" indent="0">
              <a:buNone/>
            </a:pPr>
            <a:endParaRPr lang="en-US" sz="2000" dirty="0">
              <a:latin typeface="Sans Serif "/>
            </a:endParaRPr>
          </a:p>
          <a:p>
            <a:r>
              <a:rPr lang="en-US" sz="2000" dirty="0">
                <a:latin typeface="Sans Serif "/>
              </a:rPr>
              <a:t> The primary objective is to analyze Airbnb data to reveal insights into user experiences and satisfaction levels with the numerous listed stays, all accomplished using Power BI.</a:t>
            </a:r>
          </a:p>
          <a:p>
            <a:r>
              <a:rPr lang="en-US" sz="2000" dirty="0">
                <a:latin typeface="Sans Serif "/>
              </a:rPr>
              <a:t>Total  Host Listing: 7M</a:t>
            </a:r>
          </a:p>
          <a:p>
            <a:r>
              <a:rPr lang="en-US" sz="2000" dirty="0">
                <a:latin typeface="Sans Serif "/>
              </a:rPr>
              <a:t>Total Reviews: 5.37M by 4.45 M reviewers.</a:t>
            </a:r>
          </a:p>
          <a:p>
            <a:endParaRPr sz="2000" dirty="0">
              <a:latin typeface="Sans Serif 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Assessing District Location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352"/>
            <a:ext cx="8229600" cy="4947812"/>
          </a:xfrm>
        </p:spPr>
        <p:txBody>
          <a:bodyPr/>
          <a:lstStyle/>
          <a:p>
            <a:pPr marL="0" indent="0">
              <a:buNone/>
              <a:defRPr sz="1800"/>
            </a:pPr>
            <a:r>
              <a:rPr dirty="0"/>
              <a:t>Objective: Identify districts with the least favorable location scores.</a:t>
            </a:r>
            <a:endParaRPr lang="en-IN" dirty="0"/>
          </a:p>
          <a:p>
            <a:pPr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r>
              <a:rPr lang="en-IN" dirty="0"/>
              <a:t>From the visual it can be inferred that people are more visiting </a:t>
            </a:r>
            <a:r>
              <a:rPr lang="en-IN" dirty="0" err="1"/>
              <a:t>paris</a:t>
            </a:r>
            <a:r>
              <a:rPr lang="en-IN" dirty="0"/>
              <a:t> whereas the least favourable location is Staten Island with location score 2301 </a:t>
            </a:r>
            <a:r>
              <a:rPr lang="en-IN" dirty="0" err="1"/>
              <a:t>i.e</a:t>
            </a:r>
            <a:r>
              <a:rPr lang="en-IN" dirty="0"/>
              <a:t> 2k</a:t>
            </a:r>
          </a:p>
          <a:p>
            <a:pPr>
              <a:defRPr sz="1800"/>
            </a:pPr>
            <a:r>
              <a:rPr dirty="0"/>
              <a:t>Potential reasons for lower scores (e.g., accessibility, safety, amenities).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2F598-0638-4E07-4D63-E63BB018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9" y="1657607"/>
            <a:ext cx="7179241" cy="28106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rgbClr val="FF0000"/>
                </a:solidFill>
              </a:rPr>
              <a:t>Examining Host Response Time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dirty="0"/>
              <a:t>Objective: Explore the relationship between host response times and overall ratings.</a:t>
            </a: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>
              <a:defRPr sz="1800"/>
            </a:pPr>
            <a:r>
              <a:rPr dirty="0"/>
              <a:t>Correlation between fast response times and higher ratings</a:t>
            </a:r>
            <a:r>
              <a:rPr lang="en-IN" dirty="0"/>
              <a:t> shows that the quicker the response , quicker will be the services . If we drill down to more granular level in terms of city Paris , New York etc stands higher</a:t>
            </a:r>
            <a:endParaRPr dirty="0"/>
          </a:p>
          <a:p>
            <a:pPr>
              <a:defRPr sz="1800"/>
            </a:pPr>
            <a:r>
              <a:rPr dirty="0"/>
              <a:t>Impact of delayed responses on guest satisfaction.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E5706-F6F2-BEE8-1D5D-B20B1B8B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31" y="2085224"/>
            <a:ext cx="7102455" cy="29581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Visualizing Airbnb Listing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364"/>
            <a:ext cx="8229600" cy="547099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r>
              <a:rPr dirty="0"/>
              <a:t>Objective: Analyze listing prices across different cities.</a:t>
            </a: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r>
              <a:rPr dirty="0"/>
              <a:t>Cities with the highest</a:t>
            </a:r>
            <a:r>
              <a:rPr lang="en-IN" dirty="0"/>
              <a:t> average rice is Cape Town</a:t>
            </a:r>
            <a:r>
              <a:rPr dirty="0"/>
              <a:t> </a:t>
            </a:r>
            <a:r>
              <a:rPr lang="en-IN" dirty="0"/>
              <a:t>whereas</a:t>
            </a:r>
            <a:r>
              <a:rPr dirty="0"/>
              <a:t> lowest average prices</a:t>
            </a:r>
            <a:r>
              <a:rPr lang="en-IN" dirty="0"/>
              <a:t> is Rome</a:t>
            </a:r>
            <a:r>
              <a:rPr dirty="0"/>
              <a:t>.</a:t>
            </a:r>
            <a:endParaRPr lang="en-IN" dirty="0"/>
          </a:p>
          <a:p>
            <a:pPr>
              <a:defRPr sz="1800"/>
            </a:pPr>
            <a:r>
              <a:rPr lang="en-IN" dirty="0"/>
              <a:t>Affordability may be the reason Paris/Rome is the most visited places.</a:t>
            </a:r>
            <a:endParaRPr dirty="0"/>
          </a:p>
          <a:p>
            <a:pPr>
              <a:defRPr sz="1800"/>
            </a:pPr>
            <a:r>
              <a:rPr lang="en-IN" dirty="0"/>
              <a:t>With all the amenities included</a:t>
            </a:r>
            <a:r>
              <a:rPr dirty="0"/>
              <a:t>(e.g., luxury properties, seasonal variations).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D4C2E-C0A1-688B-CD63-F0A57ECA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4" y="2177592"/>
            <a:ext cx="7285351" cy="2954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Analyzing Composite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3192"/>
            <a:ext cx="5330859" cy="510932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defRPr sz="1800"/>
            </a:pPr>
            <a:r>
              <a:rPr sz="6200" dirty="0"/>
              <a:t>Objective: Create a composite score integrating check-in experience and host communication.</a:t>
            </a:r>
            <a:endParaRPr lang="en-IN" sz="6200" dirty="0"/>
          </a:p>
          <a:p>
            <a:pPr>
              <a:defRPr sz="1800"/>
            </a:pPr>
            <a:r>
              <a:rPr lang="en-US" sz="6200" dirty="0"/>
              <a:t>Methodology for composite score calculation.</a:t>
            </a:r>
          </a:p>
          <a:p>
            <a:pPr>
              <a:defRPr sz="1800"/>
            </a:pPr>
            <a:r>
              <a:rPr lang="en-US" sz="6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AvgCheckInExperience</a:t>
            </a:r>
            <a:r>
              <a:rPr lang="en-US" sz="6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6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AVERAGE</a:t>
            </a:r>
            <a:r>
              <a:rPr lang="en-US" sz="6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6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Listings[</a:t>
            </a:r>
            <a:r>
              <a:rPr lang="en-US" sz="6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review_scores_checkin</a:t>
            </a:r>
            <a:r>
              <a:rPr lang="en-US" sz="6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6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defRPr sz="1800"/>
            </a:pPr>
            <a:r>
              <a:rPr lang="en-IN" sz="6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AvgHostCommunication</a:t>
            </a:r>
            <a:r>
              <a:rPr lang="en-IN" sz="6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6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AVERAGE</a:t>
            </a:r>
            <a:r>
              <a:rPr lang="en-IN" sz="6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6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Listings[</a:t>
            </a:r>
            <a:r>
              <a:rPr lang="en-IN" sz="6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review_scores_communication</a:t>
            </a:r>
            <a:r>
              <a:rPr lang="en-IN" sz="6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6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defRPr sz="1800"/>
            </a:pPr>
            <a:r>
              <a:rPr lang="en-IN" sz="6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CompositeScore</a:t>
            </a:r>
            <a:r>
              <a:rPr lang="en-IN" sz="6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IN" sz="6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6600" b="0" dirty="0" err="1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AvgCheckInExperience</a:t>
            </a:r>
            <a:r>
              <a:rPr lang="en-IN" sz="6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6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6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6600" b="0" dirty="0" err="1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AvgHostCommunication</a:t>
            </a:r>
            <a:r>
              <a:rPr lang="en-IN" sz="6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6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)/</a:t>
            </a:r>
            <a:r>
              <a:rPr lang="en-IN" sz="6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IN" sz="6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endParaRPr lang="en-IN" sz="1200" dirty="0">
              <a:solidFill>
                <a:srgbClr val="098658"/>
              </a:solidFill>
              <a:highlight>
                <a:srgbClr val="FFFFFF"/>
              </a:highlight>
            </a:endParaRPr>
          </a:p>
          <a:p>
            <a:pPr marL="0" indent="0">
              <a:buNone/>
              <a:defRPr sz="1800"/>
            </a:pPr>
            <a:endParaRPr lang="en-IN" sz="1200" b="0" dirty="0">
              <a:solidFill>
                <a:srgbClr val="098658"/>
              </a:solidFill>
              <a:effectLst/>
              <a:highlight>
                <a:srgbClr val="FFFFFF"/>
              </a:highlight>
            </a:endParaRPr>
          </a:p>
          <a:p>
            <a:pPr>
              <a:defRPr sz="1800"/>
            </a:pPr>
            <a:r>
              <a:rPr lang="en-IN" sz="6200" dirty="0"/>
              <a:t>From the  Heat map we can see that combining both check-in experience &amp; Host communication the composite scores.</a:t>
            </a:r>
          </a:p>
          <a:p>
            <a:pPr marL="0" indent="0">
              <a:buNone/>
              <a:defRPr sz="1800"/>
            </a:pPr>
            <a:endParaRPr lang="en-IN" sz="6200" dirty="0"/>
          </a:p>
          <a:p>
            <a:pPr marL="0" indent="0">
              <a:buNone/>
              <a:defRPr sz="1800"/>
            </a:pPr>
            <a:endParaRPr lang="en-IN" sz="6600" dirty="0"/>
          </a:p>
          <a:p>
            <a:pPr marL="0" indent="0">
              <a:buNone/>
              <a:defRPr sz="1800"/>
            </a:pPr>
            <a:r>
              <a:rPr lang="en-IN" sz="6600" dirty="0"/>
              <a:t>Guest experience is strong in Staten island whereas  poor in Hong Kong</a:t>
            </a:r>
          </a:p>
          <a:p>
            <a:pPr marL="0" indent="0">
              <a:buNone/>
              <a:defRPr sz="1800"/>
            </a:pPr>
            <a:endParaRPr lang="en-IN" sz="6600" dirty="0"/>
          </a:p>
          <a:p>
            <a:pPr marL="0" indent="0">
              <a:buNone/>
              <a:defRPr sz="1800"/>
            </a:pPr>
            <a:r>
              <a:rPr lang="en-IN" sz="6600" dirty="0"/>
              <a:t>Hong Kong needs improvement in terms of check-in &amp; host Communication.</a:t>
            </a:r>
            <a:endParaRPr lang="en-IN" sz="6200" dirty="0"/>
          </a:p>
          <a:p>
            <a:pPr marL="0" indent="0">
              <a:buNone/>
              <a:defRPr sz="1800"/>
            </a:pPr>
            <a:endParaRPr lang="en-IN" sz="3800" dirty="0"/>
          </a:p>
          <a:p>
            <a:pPr marL="0" indent="0">
              <a:buNone/>
              <a:defRPr sz="1800"/>
            </a:pPr>
            <a:endParaRPr lang="en-IN" sz="3800" dirty="0"/>
          </a:p>
          <a:p>
            <a:pPr marL="0" indent="0">
              <a:buNone/>
              <a:defRPr sz="1800"/>
            </a:pPr>
            <a:endParaRPr lang="en-IN" sz="3800" dirty="0"/>
          </a:p>
          <a:p>
            <a:pPr marL="0" indent="0">
              <a:buNone/>
              <a:defRPr sz="1800"/>
            </a:pPr>
            <a:endParaRPr lang="en-IN" sz="3800" dirty="0"/>
          </a:p>
          <a:p>
            <a:pPr marL="0" indent="0">
              <a:buNone/>
              <a:defRPr sz="1800"/>
            </a:pPr>
            <a:endParaRPr lang="en-IN" sz="3800" dirty="0"/>
          </a:p>
          <a:p>
            <a:pPr marL="0" indent="0">
              <a:buNone/>
              <a:defRPr sz="1800"/>
            </a:pPr>
            <a:endParaRPr lang="en-IN" sz="3800" dirty="0"/>
          </a:p>
          <a:p>
            <a:pPr marL="0" indent="0">
              <a:buNone/>
              <a:defRPr sz="1800"/>
            </a:pPr>
            <a:endParaRPr lang="en-IN" b="0" dirty="0">
              <a:solidFill>
                <a:srgbClr val="09865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endParaRPr dirty="0"/>
          </a:p>
          <a:p>
            <a:pPr>
              <a:defRPr sz="1800"/>
            </a:pPr>
            <a:endParaRPr lang="en-IN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7D230-8D89-5256-EE13-41DA2BD4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56" y="1630838"/>
            <a:ext cx="3033023" cy="4168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rgbClr val="FF0000"/>
                </a:solidFill>
              </a:rPr>
              <a:t>Calculating Listing Age and Host Tenure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2"/>
            <a:ext cx="8319155" cy="954462"/>
          </a:xfrm>
        </p:spPr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dirty="0"/>
              <a:t>Objective: Determine the age of listings and identify experienced hosts.</a:t>
            </a:r>
            <a:endParaRPr lang="en-IN" dirty="0"/>
          </a:p>
          <a:p>
            <a:pPr marL="0" indent="0">
              <a:buNone/>
              <a:defRPr sz="1800"/>
            </a:pP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ListingAge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host_since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TODAY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defRPr sz="1800"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Host_Exp_Over_10_Years = </a:t>
            </a:r>
            <a:r>
              <a:rPr lang="en-US" sz="1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ListingAge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"Yes"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"No"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D5C81-E616-8119-B951-5B9862B3FBE2}"/>
              </a:ext>
            </a:extLst>
          </p:cNvPr>
          <p:cNvSpPr txBox="1"/>
          <p:nvPr/>
        </p:nvSpPr>
        <p:spPr>
          <a:xfrm>
            <a:off x="4873658" y="2464101"/>
            <a:ext cx="35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No.of</a:t>
            </a:r>
            <a:r>
              <a:rPr lang="en-IN" dirty="0"/>
              <a:t> Host over 10 years of experience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0077F-DD3B-F93E-6CBB-A6C00D13EADC}"/>
              </a:ext>
            </a:extLst>
          </p:cNvPr>
          <p:cNvSpPr txBox="1"/>
          <p:nvPr/>
        </p:nvSpPr>
        <p:spPr>
          <a:xfrm>
            <a:off x="622170" y="2543137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Listing Age by District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363E51-FB71-CD38-674C-7EFF1489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72" y="3211703"/>
            <a:ext cx="4252328" cy="2933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7AED2B-2FC6-B1E6-D4A1-F02B9FC62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36" y="3110432"/>
            <a:ext cx="4252328" cy="28484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Property Type Price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r>
              <a:rPr dirty="0"/>
              <a:t>Objective: </a:t>
            </a:r>
            <a:r>
              <a:rPr lang="en-US" dirty="0"/>
              <a:t>Property type with the highest average price (focus on entire places).</a:t>
            </a:r>
          </a:p>
          <a:p>
            <a:pPr marL="0" indent="0">
              <a:buNone/>
              <a:defRPr sz="1800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1683A-588E-37F3-FAD3-0A26AE51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43" y="2110075"/>
            <a:ext cx="4498946" cy="4016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1C5244-A4F2-7FD7-4D2E-431A90F889A8}"/>
              </a:ext>
            </a:extLst>
          </p:cNvPr>
          <p:cNvSpPr txBox="1"/>
          <p:nvPr/>
        </p:nvSpPr>
        <p:spPr>
          <a:xfrm>
            <a:off x="5429839" y="2262433"/>
            <a:ext cx="3355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tree map we can infer that :</a:t>
            </a:r>
          </a:p>
          <a:p>
            <a:r>
              <a:rPr lang="en-IN" dirty="0"/>
              <a:t>private room is less in cost whereas  Hotel room is quite expensive.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rgbClr val="FF0000"/>
                </a:solidFill>
              </a:rPr>
              <a:t>Crafting a Comprehensive City Insights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600200"/>
            <a:ext cx="8442960" cy="5257800"/>
          </a:xfrm>
        </p:spPr>
        <p:txBody>
          <a:bodyPr/>
          <a:lstStyle/>
          <a:p>
            <a:pPr marL="0" indent="0">
              <a:buNone/>
              <a:defRPr sz="1800"/>
            </a:pPr>
            <a:r>
              <a:rPr dirty="0"/>
              <a:t>Objective: Provide a detailed report on city-specific insights.</a:t>
            </a:r>
          </a:p>
          <a:p>
            <a:pPr>
              <a:defRPr sz="1800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B1E9B-05E1-AC46-D979-07C6F2A8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5593080" cy="2126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7BAF60-01E4-62CE-9B26-AFA2F230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47" y="4488180"/>
            <a:ext cx="5692633" cy="22949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223163-1360-7B11-59AA-64CD3F60662F}"/>
              </a:ext>
            </a:extLst>
          </p:cNvPr>
          <p:cNvSpPr txBox="1"/>
          <p:nvPr/>
        </p:nvSpPr>
        <p:spPr>
          <a:xfrm>
            <a:off x="6545580" y="2194560"/>
            <a:ext cx="23545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Cape Town has more price </a:t>
            </a:r>
            <a:r>
              <a:rPr lang="en-IN" dirty="0" err="1"/>
              <a:t>i.e</a:t>
            </a:r>
            <a:r>
              <a:rPr lang="en-IN" dirty="0"/>
              <a:t>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Sydney has more no. of listing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712</Words>
  <Application>Microsoft Office PowerPoint</Application>
  <PresentationFormat>On-screen Show (4:3)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Sans Serif </vt:lpstr>
      <vt:lpstr>Office Theme</vt:lpstr>
      <vt:lpstr>Data Analysis &amp; Insights</vt:lpstr>
      <vt:lpstr>Introduction</vt:lpstr>
      <vt:lpstr>Assessing District Location Scores</vt:lpstr>
      <vt:lpstr>Examining Host Response Time Impact</vt:lpstr>
      <vt:lpstr>Visualizing Airbnb Listing Prices</vt:lpstr>
      <vt:lpstr>Analyzing Composite Scores</vt:lpstr>
      <vt:lpstr>Calculating Listing Age and Host Tenure</vt:lpstr>
      <vt:lpstr>Property Type Price Analysis</vt:lpstr>
      <vt:lpstr>Crafting a Comprehensive City Insights Report</vt:lpstr>
      <vt:lpstr>Conclusion &amp; Recommendations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 Malique</cp:lastModifiedBy>
  <cp:revision>2</cp:revision>
  <dcterms:created xsi:type="dcterms:W3CDTF">2013-01-27T09:14:16Z</dcterms:created>
  <dcterms:modified xsi:type="dcterms:W3CDTF">2024-08-11T18:26:26Z</dcterms:modified>
  <cp:category/>
</cp:coreProperties>
</file>