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%20Abdul%20Malique\Downloads\Call_Center_data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%20Abdul%20Malique\Downloads\Call_Center_data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r%20Abdul%20Malique\Downloads\Call_Center_data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[Call_Center_data.xlsm]Customer Sentiment Distribution!PivotTable1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8021784776902886"/>
          <c:y val="5.5555555555555552E-2"/>
          <c:w val="0.53888888888888886"/>
          <c:h val="0.89814814814814814"/>
        </c:manualLayout>
      </c:layout>
      <c:pieChart>
        <c:varyColors val="1"/>
        <c:ser>
          <c:idx val="0"/>
          <c:order val="0"/>
          <c:tx>
            <c:strRef>
              <c:f>'Customer Sentiment Distribution'!$B$3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03-4782-AB6C-C1D58341F3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03-4782-AB6C-C1D58341F3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03-4782-AB6C-C1D58341F3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03-4782-AB6C-C1D58341F3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303-4782-AB6C-C1D58341F3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Sentiment Distribution'!$A$4:$A$8</c:f>
              <c:strCache>
                <c:ptCount val="5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  <c:pt idx="3">
                  <c:v>Very Negative</c:v>
                </c:pt>
                <c:pt idx="4">
                  <c:v>Very Positive</c:v>
                </c:pt>
              </c:strCache>
            </c:strRef>
          </c:cat>
          <c:val>
            <c:numRef>
              <c:f>'Customer Sentiment Distribution'!$B$4:$B$8</c:f>
              <c:numCache>
                <c:formatCode>General</c:formatCode>
                <c:ptCount val="5"/>
                <c:pt idx="0">
                  <c:v>1094</c:v>
                </c:pt>
                <c:pt idx="1">
                  <c:v>897</c:v>
                </c:pt>
                <c:pt idx="2">
                  <c:v>390</c:v>
                </c:pt>
                <c:pt idx="3">
                  <c:v>569</c:v>
                </c:pt>
                <c:pt idx="4">
                  <c:v>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03-4782-AB6C-C1D58341F3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[Call_Center_data.xlsm]Root Cause Analysis!PivotTable2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374890638670165E-2"/>
          <c:y val="7.407407407407407E-2"/>
          <c:w val="0.9042362204724409"/>
          <c:h val="0.842376786235053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'Root Cause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'Root Cause Analysis'!$A$4:$A$6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'Root Cause Analysis'!$B$4:$B$6</c:f>
              <c:numCache>
                <c:formatCode>General</c:formatCode>
                <c:ptCount val="3"/>
                <c:pt idx="0">
                  <c:v>2305</c:v>
                </c:pt>
                <c:pt idx="1">
                  <c:v>505</c:v>
                </c:pt>
                <c:pt idx="2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8-4348-A18D-8D12F28AB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10131296"/>
        <c:axId val="1310150976"/>
      </c:barChart>
      <c:catAx>
        <c:axId val="1310131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0150976"/>
        <c:crosses val="autoZero"/>
        <c:auto val="1"/>
        <c:lblAlgn val="ctr"/>
        <c:lblOffset val="100"/>
        <c:noMultiLvlLbl val="0"/>
      </c:catAx>
      <c:valAx>
        <c:axId val="131015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13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[Call_Center_data.xlsm]Service Response Time!PivotTable3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'Service Response Time'!$B$3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716-4505-BF45-AA3179B46F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716-4505-BF45-AA3179B46F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716-4505-BF45-AA3179B46F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716-4505-BF45-AA3179B46FC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716-4505-BF45-AA3179B46FC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716-4505-BF45-AA3179B46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'Service Response Time'!$A$4:$A$6</c:f>
              <c:strCache>
                <c:ptCount val="3"/>
                <c:pt idx="0">
                  <c:v>Above SLA</c:v>
                </c:pt>
                <c:pt idx="1">
                  <c:v>Below SLA</c:v>
                </c:pt>
                <c:pt idx="2">
                  <c:v>Within SLA</c:v>
                </c:pt>
              </c:strCache>
            </c:strRef>
          </c:cat>
          <c:val>
            <c:numRef>
              <c:f>'Service Response Time'!$B$4:$B$6</c:f>
              <c:numCache>
                <c:formatCode>0.00%</c:formatCode>
                <c:ptCount val="3"/>
                <c:pt idx="0">
                  <c:v>0.132786387116378</c:v>
                </c:pt>
                <c:pt idx="1">
                  <c:v>0.25493770890306899</c:v>
                </c:pt>
                <c:pt idx="2">
                  <c:v>0.61227590398055298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16-4505-BF45-AA3179B46FC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7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0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1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35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Customer Service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Insights and Findings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Customer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- Negative: 11,063</a:t>
            </a:r>
          </a:p>
          <a:p>
            <a:r>
              <a:rPr dirty="0"/>
              <a:t>- Neutral: 8,754</a:t>
            </a:r>
            <a:r>
              <a:rPr lang="en-IN" dirty="0"/>
              <a:t>             </a:t>
            </a:r>
            <a:endParaRPr dirty="0"/>
          </a:p>
          <a:p>
            <a:r>
              <a:rPr dirty="0"/>
              <a:t>- Very Negative: 6,026</a:t>
            </a:r>
          </a:p>
          <a:p>
            <a:r>
              <a:rPr dirty="0"/>
              <a:t>- Positive: 3,928</a:t>
            </a:r>
          </a:p>
          <a:p>
            <a:r>
              <a:rPr dirty="0"/>
              <a:t>- Very Positive: 3,170</a:t>
            </a:r>
          </a:p>
          <a:p>
            <a:endParaRPr dirty="0"/>
          </a:p>
          <a:p>
            <a:r>
              <a:rPr dirty="0"/>
              <a:t>Majority of sentiments are negative or neutral.</a:t>
            </a:r>
          </a:p>
          <a:p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436173-CC63-49BE-93CD-A52F79DC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714895"/>
              </p:ext>
            </p:extLst>
          </p:nvPr>
        </p:nvGraphicFramePr>
        <p:xfrm>
          <a:off x="4050107" y="22615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Root Cause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Service Outage: 4,730</a:t>
            </a:r>
            <a:endParaRPr dirty="0"/>
          </a:p>
          <a:p>
            <a:r>
              <a:rPr dirty="0"/>
              <a:t> Payments: 4,749</a:t>
            </a:r>
          </a:p>
          <a:p>
            <a:r>
              <a:rPr lang="en-IN" dirty="0"/>
              <a:t> Billing Questions: 23,462</a:t>
            </a:r>
          </a:p>
          <a:p>
            <a:endParaRPr lang="en-IN" dirty="0"/>
          </a:p>
          <a:p>
            <a:endParaRPr dirty="0"/>
          </a:p>
          <a:p>
            <a:r>
              <a:rPr dirty="0"/>
              <a:t>Billing questions are the most common reason for interactions.</a:t>
            </a:r>
          </a:p>
          <a:p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A680A2-E000-90A6-0854-4699E8A8F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35005"/>
              </p:ext>
            </p:extLst>
          </p:nvPr>
        </p:nvGraphicFramePr>
        <p:xfrm>
          <a:off x="4378751" y="1407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Service Response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Within SLA: 20,625</a:t>
            </a:r>
          </a:p>
          <a:p>
            <a:r>
              <a:rPr dirty="0"/>
              <a:t>- Below SLA: 8,148</a:t>
            </a:r>
          </a:p>
          <a:p>
            <a:r>
              <a:rPr dirty="0"/>
              <a:t>- Above SLA: 4,168</a:t>
            </a:r>
          </a:p>
          <a:p>
            <a:endParaRPr dirty="0"/>
          </a:p>
          <a:p>
            <a:r>
              <a:rPr dirty="0"/>
              <a:t>Most responses are within SLA, indicating efficiency.</a:t>
            </a:r>
          </a:p>
          <a:p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A22A1C-DC2B-EA8F-CB4C-16353BCA7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314907"/>
              </p:ext>
            </p:extLst>
          </p:nvPr>
        </p:nvGraphicFramePr>
        <p:xfrm>
          <a:off x="3744300" y="17651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34033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Top Cities: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Washington: 1,110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Houston: 657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New York City: 564</a:t>
            </a:r>
          </a:p>
          <a:p>
            <a:endParaRPr dirty="0"/>
          </a:p>
          <a:p>
            <a:endParaRPr dirty="0"/>
          </a:p>
          <a:p>
            <a:r>
              <a:rPr dirty="0"/>
              <a:t>Top Channels: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Call-Center: 10,639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Chatbot: 8,256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Email: 7,470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- Web: 6,576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FF4CA-5D25-9BB4-C963-AC0827747540}"/>
              </a:ext>
            </a:extLst>
          </p:cNvPr>
          <p:cNvSpPr txBox="1"/>
          <p:nvPr/>
        </p:nvSpPr>
        <p:spPr>
          <a:xfrm>
            <a:off x="4458878" y="1838226"/>
            <a:ext cx="37471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Top States:</a:t>
            </a:r>
          </a:p>
          <a:p>
            <a:r>
              <a:rPr lang="en-US" sz="2100" dirty="0"/>
              <a:t>    - California: 3,631</a:t>
            </a:r>
          </a:p>
          <a:p>
            <a:r>
              <a:rPr lang="en-US" sz="2100" dirty="0"/>
              <a:t>    - Texas: 3,572</a:t>
            </a:r>
          </a:p>
          <a:p>
            <a:r>
              <a:rPr lang="en-US" sz="2100" dirty="0"/>
              <a:t>    - Florida: 2,834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Trends and Patterns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Call Duration:</a:t>
            </a:r>
          </a:p>
          <a:p>
            <a:r>
              <a:t>- Mean: 25.02 minutes</a:t>
            </a:r>
          </a:p>
          <a:p>
            <a:r>
              <a:t>- Range: 5 to 45 minutes</a:t>
            </a:r>
          </a:p>
          <a:p>
            <a:endParaRPr/>
          </a:p>
          <a:p>
            <a:r>
              <a:t>CSAT Score:</a:t>
            </a:r>
          </a:p>
          <a:p>
            <a:r>
              <a:t>- Mean: 5.55</a:t>
            </a:r>
          </a:p>
          <a:p>
            <a:r>
              <a:t>- Range: 1 to 10</a:t>
            </a:r>
          </a:p>
          <a:p>
            <a:endParaRPr/>
          </a:p>
          <a:p>
            <a:r>
              <a:t>Opportunities for improving service efficiency and satisfaction.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- Focus on reducing billing-related issues.</a:t>
            </a:r>
          </a:p>
          <a:p>
            <a:r>
              <a:t>- Maintain response times within SLA.</a:t>
            </a:r>
          </a:p>
          <a:p>
            <a:r>
              <a:t>- Enhance service for top customer segments.</a:t>
            </a:r>
          </a:p>
          <a:p>
            <a:r>
              <a:t>- Improve average CSAT scores through targeted initiatives.</a:t>
            </a:r>
          </a:p>
          <a:p>
            <a:endParaRPr/>
          </a:p>
          <a:p>
            <a:r>
              <a:t>These actions can drive better customer satisfaction and service efficiency.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251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Customer Service Data Analysis</vt:lpstr>
      <vt:lpstr>Customer Sentiment Analysis</vt:lpstr>
      <vt:lpstr>Root Cause Analysis</vt:lpstr>
      <vt:lpstr>Service Response Time Analysis</vt:lpstr>
      <vt:lpstr>Customer Segmentation</vt:lpstr>
      <vt:lpstr>Trends and Patterns Identification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malique</cp:lastModifiedBy>
  <cp:revision>2</cp:revision>
  <dcterms:created xsi:type="dcterms:W3CDTF">2013-01-27T09:14:16Z</dcterms:created>
  <dcterms:modified xsi:type="dcterms:W3CDTF">2024-06-28T11:42:27Z</dcterms:modified>
  <cp:category/>
</cp:coreProperties>
</file>