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103F-3018-48D0-AC81-D06612C6FDA1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BDE-5A63-4916-BD28-D003BCA1BFF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66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103F-3018-48D0-AC81-D06612C6FDA1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BDE-5A63-4916-BD28-D003BCA1B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32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103F-3018-48D0-AC81-D06612C6FDA1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BDE-5A63-4916-BD28-D003BCA1B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39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103F-3018-48D0-AC81-D06612C6FDA1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BDE-5A63-4916-BD28-D003BCA1B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39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103F-3018-48D0-AC81-D06612C6FDA1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BDE-5A63-4916-BD28-D003BCA1BFF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4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103F-3018-48D0-AC81-D06612C6FDA1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BDE-5A63-4916-BD28-D003BCA1B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13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103F-3018-48D0-AC81-D06612C6FDA1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BDE-5A63-4916-BD28-D003BCA1B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82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103F-3018-48D0-AC81-D06612C6FDA1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BDE-5A63-4916-BD28-D003BCA1B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9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103F-3018-48D0-AC81-D06612C6FDA1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BDE-5A63-4916-BD28-D003BCA1B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7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5FD103F-3018-48D0-AC81-D06612C6FDA1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1CFBDE-5A63-4916-BD28-D003BCA1B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34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103F-3018-48D0-AC81-D06612C6FDA1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BDE-5A63-4916-BD28-D003BCA1B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6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FD103F-3018-48D0-AC81-D06612C6FDA1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1CFBDE-5A63-4916-BD28-D003BCA1BFF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56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D20B-EF22-A294-C587-375ABAF55F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72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FDA Drug Approval Trends: Detailed Analysis and Insights</a:t>
            </a:r>
            <a:endParaRPr lang="en-IN" sz="7200" spc="-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AC70E-E87A-8C87-E843-FFC5CF352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IN" cap="all" spc="200" dirty="0">
                <a:solidFill>
                  <a:schemeClr val="tx2"/>
                </a:solidFill>
                <a:latin typeface="+mj-lt"/>
              </a:rPr>
              <a:t>Data Analysis, Trends, Conclusions, and Recommendations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48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E97E-03D0-E78D-C83F-E14B95DCB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Yearly Approval Trends of Drugs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8FD9A-9A3D-BC8A-DE9C-1DB9F8A08B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• Drug approvals have fluctuated over the years, with significant peaks in certain years.</a:t>
            </a:r>
          </a:p>
          <a:p>
            <a:r>
              <a:rPr lang="en-US" sz="2000" dirty="0"/>
              <a:t>• An overall trend of increasing approvals with some periodic declines.</a:t>
            </a:r>
          </a:p>
          <a:p>
            <a:r>
              <a:rPr lang="en-US" sz="2000" dirty="0"/>
              <a:t>Out of Total Approvals: 20k</a:t>
            </a:r>
          </a:p>
          <a:p>
            <a:r>
              <a:rPr lang="en-US" sz="2000" dirty="0"/>
              <a:t>Conclusion:</a:t>
            </a:r>
          </a:p>
          <a:p>
            <a:r>
              <a:rPr lang="en-US" sz="2000" dirty="0"/>
              <a:t>• Regulatory policies or breakthrough therapies likely influenced approval spikes.</a:t>
            </a:r>
          </a:p>
          <a:p>
            <a:r>
              <a:rPr lang="en-US" sz="2000" dirty="0"/>
              <a:t>Suggestions:</a:t>
            </a:r>
          </a:p>
          <a:p>
            <a:r>
              <a:rPr lang="en-US" sz="2000" dirty="0"/>
              <a:t>• Further analysis of external factors (e.g., policy changes, major approvals) could help explain these trends.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481144-5959-202A-4304-66C98FE3E9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102177"/>
            <a:ext cx="5555840" cy="354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5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3D6B-67D4-5D3A-D76E-88162851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Trends Based on Sponsors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AA4A4-3E06-25F8-0A4B-91787AA40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Approval trends show differences across various sponsors.</a:t>
            </a:r>
          </a:p>
          <a:p>
            <a:r>
              <a:rPr lang="en-US" dirty="0"/>
              <a:t>• Some sponsors consistently receive more approvals, while others have seen fluctuations.</a:t>
            </a:r>
          </a:p>
          <a:p>
            <a:r>
              <a:rPr lang="en-US" dirty="0"/>
              <a:t>Conclusion:</a:t>
            </a:r>
          </a:p>
          <a:p>
            <a:r>
              <a:rPr lang="en-US" dirty="0"/>
              <a:t>• Larger sponsors tend to maintain a steady rate of approvals, while smaller ones experience variability.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254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F4F0-D05F-40CF-A857-F6D5D9B7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of Products by Marketing Status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4D085-2038-EA1D-7FCB-780D634B57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• Most products fall under the 'Marketed' status, followed by 'Pending' and 'Withdrawn'.</a:t>
            </a:r>
          </a:p>
          <a:p>
            <a:r>
              <a:rPr lang="en-US" sz="2000" dirty="0"/>
              <a:t>• 'Pre-Market' products represent a smaller portion of the total.</a:t>
            </a:r>
          </a:p>
          <a:p>
            <a:pPr marL="0" indent="0">
              <a:buNone/>
            </a:pPr>
            <a:r>
              <a:rPr lang="en-US" sz="2000" dirty="0"/>
              <a:t>Conclusion:</a:t>
            </a:r>
          </a:p>
          <a:p>
            <a:r>
              <a:rPr lang="en-US" sz="2000" dirty="0"/>
              <a:t>• The majority of approved products reach the market, while some are withdrawn or remain in pending status.</a:t>
            </a:r>
          </a:p>
          <a:p>
            <a:pPr marL="0" indent="0">
              <a:buNone/>
            </a:pPr>
            <a:r>
              <a:rPr lang="en-US" sz="2000" dirty="0"/>
              <a:t>Suggestions:</a:t>
            </a:r>
          </a:p>
          <a:p>
            <a:r>
              <a:rPr lang="en-US" sz="2000" dirty="0"/>
              <a:t>• Examine the reasons for 'Withdrawn' products—could there be safety or regulatory issues? This can guide future product approvals.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973000-C6C2-1A1C-048C-A0484E17F9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5378" y="1845735"/>
            <a:ext cx="4937760" cy="391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4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C0FE-DC92-FD2B-ABB8-9DB35562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Applications by </a:t>
            </a:r>
            <a:r>
              <a:rPr lang="en-IN" dirty="0" err="1"/>
              <a:t>MarketingStatus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8B844-DDFB-F9C7-21CB-4361729F3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8240" y="1846051"/>
            <a:ext cx="4937760" cy="404570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• The number of applications varies significantly by Marketing Status across different years.</a:t>
            </a:r>
          </a:p>
          <a:p>
            <a:r>
              <a:rPr lang="en-US" sz="2000" dirty="0"/>
              <a:t>• 'Marketed' products consistently have the highest number of applications.</a:t>
            </a:r>
          </a:p>
          <a:p>
            <a:r>
              <a:rPr lang="en-US" sz="2000" dirty="0"/>
              <a:t>Conclusion:</a:t>
            </a:r>
          </a:p>
          <a:p>
            <a:r>
              <a:rPr lang="en-US" sz="2000" dirty="0"/>
              <a:t>• 'Marketed' products receive the most applications, while 'Withdrawn' or 'Pending' have lower numbers.</a:t>
            </a:r>
          </a:p>
          <a:p>
            <a:r>
              <a:rPr lang="en-US" sz="2000" dirty="0"/>
              <a:t>Suggestions:</a:t>
            </a:r>
          </a:p>
          <a:p>
            <a:r>
              <a:rPr lang="en-US" sz="2000" dirty="0"/>
              <a:t>• Further breakdown of applications by year and Marketing Status can help identify specific trends in application behavior.</a:t>
            </a:r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A21A6B-DB64-79DE-44C6-A9160F19B8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18238" y="1846051"/>
            <a:ext cx="5668962" cy="404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6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2591-B265-2876-BECF-60D9C8E4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 Approvals by Dosage 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D15D3-B249-E886-E050-755DBF3D1B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• Approvals are concentrated in a few key dosage forms, with certain forms being more successful than others.</a:t>
            </a:r>
          </a:p>
          <a:p>
            <a:r>
              <a:rPr lang="en-US" sz="2000" dirty="0"/>
              <a:t>• Oral dosage forms dominate the approvals, followed by injectable forms.</a:t>
            </a:r>
          </a:p>
          <a:p>
            <a:r>
              <a:rPr lang="en-US" sz="2000" dirty="0"/>
              <a:t>Conclusion:</a:t>
            </a:r>
          </a:p>
          <a:p>
            <a:r>
              <a:rPr lang="en-US" sz="2000" dirty="0"/>
              <a:t>• Oral and injectable forms are the most successful, while others have fewer approvals.</a:t>
            </a:r>
          </a:p>
          <a:p>
            <a:r>
              <a:rPr lang="en-US" sz="2000" dirty="0"/>
              <a:t>Suggestions:</a:t>
            </a:r>
          </a:p>
          <a:p>
            <a:r>
              <a:rPr lang="en-US" sz="2000" dirty="0"/>
              <a:t>• Explore why certain dosage forms dominate and whether there's a correlation with market demand or patient preference.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92C2ED-A221-4C9A-6080-7866A40768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036191"/>
            <a:ext cx="5640682" cy="369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7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AE35-4B85-0233-0227-469C1E0D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 Approvals by Therapeutic Classes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14485-9999-9426-B2A7-DDB3442B9C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Some therapeutic classes have a much higher number of approvals compared to others.</a:t>
            </a:r>
          </a:p>
          <a:p>
            <a:r>
              <a:rPr lang="en-US" sz="2000" dirty="0"/>
              <a:t>• Classes like 'Oncology' and 'Cardiovascular' have the most approvals.</a:t>
            </a:r>
          </a:p>
          <a:p>
            <a:r>
              <a:rPr lang="en-US" sz="2000" dirty="0"/>
              <a:t>Conclusion:</a:t>
            </a:r>
          </a:p>
          <a:p>
            <a:r>
              <a:rPr lang="en-US" sz="2000" dirty="0"/>
              <a:t>• The therapeutic classes with the most approvals align with critical areas of medical need.</a:t>
            </a:r>
          </a:p>
          <a:p>
            <a:r>
              <a:rPr lang="en-US" sz="2000" dirty="0"/>
              <a:t>Suggestions:</a:t>
            </a:r>
          </a:p>
          <a:p>
            <a:r>
              <a:rPr lang="en-US" sz="2000" dirty="0"/>
              <a:t>• Focus on the leading therapeutic classes and assess what factors are driving approvals in these areas (e.g., funding, R&amp;D).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6E7217-5E24-6D59-50A2-7681444FFE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970203"/>
            <a:ext cx="5480115" cy="366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9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583B-DFB3-4DE5-243B-7ED06BC0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0BF5F-1D4E-29E0-4E04-78FEE0B2D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  <a:p>
            <a:r>
              <a:rPr lang="en-US" dirty="0"/>
              <a:t>• Drug approval trends show varying patterns based on years, sponsors, and therapeutic areas.</a:t>
            </a:r>
          </a:p>
          <a:p>
            <a:r>
              <a:rPr lang="en-US" dirty="0"/>
              <a:t>• Marketed products and oral dosage forms dominate the approval space.</a:t>
            </a:r>
          </a:p>
          <a:p>
            <a:r>
              <a:rPr lang="en-US" dirty="0"/>
              <a:t>• Certain therapeutic classes like 'Oncology' see more approvals, reflecting medical demand.</a:t>
            </a:r>
          </a:p>
          <a:p>
            <a:r>
              <a:rPr lang="en-US" dirty="0"/>
              <a:t>Recommendations:</a:t>
            </a:r>
          </a:p>
          <a:p>
            <a:r>
              <a:rPr lang="en-US" dirty="0"/>
              <a:t>• Investigate external factors affecting approval rates (e.g., policies, market needs).</a:t>
            </a:r>
          </a:p>
          <a:p>
            <a:r>
              <a:rPr lang="en-US" dirty="0"/>
              <a:t>• Focus on improving the approval process for pending products to reduce delays.</a:t>
            </a:r>
          </a:p>
          <a:p>
            <a:r>
              <a:rPr lang="en-US" dirty="0"/>
              <a:t>• Evaluate the success factors in dominant dosage forms and therapeutic classes for future R&amp;D focus.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58291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</TotalTime>
  <Words>556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FDA Drug Approval Trends: Detailed Analysis and Insights</vt:lpstr>
      <vt:lpstr>Yearly Approval Trends of Drugs</vt:lpstr>
      <vt:lpstr>Approval Trends Based on Sponsors</vt:lpstr>
      <vt:lpstr>Segmentation of Products by Marketing Status</vt:lpstr>
      <vt:lpstr>Total Applications by MarketingStatus</vt:lpstr>
      <vt:lpstr>Drug Approvals by Dosage Form</vt:lpstr>
      <vt:lpstr>Drug Approvals by Therapeutic Classes</vt:lpstr>
      <vt:lpstr>Conclusion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Malique</dc:creator>
  <cp:lastModifiedBy>Abdul Malique</cp:lastModifiedBy>
  <cp:revision>1</cp:revision>
  <dcterms:created xsi:type="dcterms:W3CDTF">2024-09-23T11:19:51Z</dcterms:created>
  <dcterms:modified xsi:type="dcterms:W3CDTF">2024-09-23T11:29:15Z</dcterms:modified>
</cp:coreProperties>
</file>