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66" r:id="rId5"/>
    <p:sldId id="265" r:id="rId6"/>
    <p:sldId id="261" r:id="rId7"/>
    <p:sldId id="262" r:id="rId8"/>
    <p:sldId id="263" r:id="rId9"/>
    <p:sldId id="280" r:id="rId10"/>
    <p:sldId id="264" r:id="rId11"/>
    <p:sldId id="271" r:id="rId12"/>
    <p:sldId id="268" r:id="rId13"/>
    <p:sldId id="270" r:id="rId14"/>
    <p:sldId id="269" r:id="rId15"/>
    <p:sldId id="272" r:id="rId16"/>
    <p:sldId id="275" r:id="rId17"/>
    <p:sldId id="274" r:id="rId18"/>
    <p:sldId id="273"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BA6C97-B480-4657-B7CE-C0376A403FF9}" type="datetimeFigureOut">
              <a:rPr lang="en-PH" smtClean="0"/>
              <a:t>09/02/2018</a:t>
            </a:fld>
            <a:endParaRPr lang="en-PH"/>
          </a:p>
        </p:txBody>
      </p:sp>
      <p:sp>
        <p:nvSpPr>
          <p:cNvPr id="19" name="Footer Placeholder 18"/>
          <p:cNvSpPr>
            <a:spLocks noGrp="1"/>
          </p:cNvSpPr>
          <p:nvPr>
            <p:ph type="ftr" sz="quarter" idx="11"/>
          </p:nvPr>
        </p:nvSpPr>
        <p:spPr/>
        <p:txBody>
          <a:bodyPr/>
          <a:lstStyle/>
          <a:p>
            <a:endParaRPr lang="en-PH"/>
          </a:p>
        </p:txBody>
      </p:sp>
      <p:sp>
        <p:nvSpPr>
          <p:cNvPr id="27" name="Slide Number Placeholder 26"/>
          <p:cNvSpPr>
            <a:spLocks noGrp="1"/>
          </p:cNvSpPr>
          <p:nvPr>
            <p:ph type="sldNum" sz="quarter" idx="12"/>
          </p:nvPr>
        </p:nvSpPr>
        <p:spPr/>
        <p:txBody>
          <a:bodyPr/>
          <a:lstStyle/>
          <a:p>
            <a:fld id="{CF9ADC43-F87F-4D77-AAD2-E2C0E60A2F24}" type="slidenum">
              <a:rPr lang="en-PH" smtClean="0"/>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BA6C97-B480-4657-B7CE-C0376A403FF9}"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BA6C97-B480-4657-B7CE-C0376A403FF9}"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BA6C97-B480-4657-B7CE-C0376A403FF9}"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BA6C97-B480-4657-B7CE-C0376A403FF9}" type="datetimeFigureOut">
              <a:rPr lang="en-PH" smtClean="0"/>
              <a:t>09/02/2018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9ADC43-F87F-4D77-AAD2-E2C0E60A2F24}" type="slidenum">
              <a:rPr lang="en-PH" smtClean="0"/>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BA6C97-B480-4657-B7CE-C0376A403FF9}" type="datetimeFigureOut">
              <a:rPr lang="en-PH" smtClean="0"/>
              <a:t>09/02/2018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BA6C97-B480-4657-B7CE-C0376A403FF9}" type="datetimeFigureOut">
              <a:rPr lang="en-PH" smtClean="0"/>
              <a:t>09/02/2018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BA6C97-B480-4657-B7CE-C0376A403FF9}" type="datetimeFigureOut">
              <a:rPr lang="en-PH" smtClean="0"/>
              <a:t>09/02/2018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A6C97-B480-4657-B7CE-C0376A403FF9}" type="datetimeFigureOut">
              <a:rPr lang="en-PH" smtClean="0"/>
              <a:t>09/02/2018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BA6C97-B480-4657-B7CE-C0376A403FF9}" type="datetimeFigureOut">
              <a:rPr lang="en-PH" smtClean="0"/>
              <a:t>09/02/2018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F9ADC43-F87F-4D77-AAD2-E2C0E60A2F24}"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BA6C97-B480-4657-B7CE-C0376A403FF9}" type="datetimeFigureOut">
              <a:rPr lang="en-PH" smtClean="0"/>
              <a:t>09/02/2018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a:xfrm>
            <a:off x="8077200" y="6356350"/>
            <a:ext cx="609600" cy="365125"/>
          </a:xfrm>
        </p:spPr>
        <p:txBody>
          <a:bodyPr/>
          <a:lstStyle/>
          <a:p>
            <a:fld id="{CF9ADC43-F87F-4D77-AAD2-E2C0E60A2F24}" type="slidenum">
              <a:rPr lang="en-PH" smtClean="0"/>
              <a:t>‹#›</a:t>
            </a:fld>
            <a:endParaRPr lang="en-PH"/>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BA6C97-B480-4657-B7CE-C0376A403FF9}" type="datetimeFigureOut">
              <a:rPr lang="en-PH" smtClean="0"/>
              <a:t>09/02/2018</a:t>
            </a:fld>
            <a:endParaRPr lang="en-PH"/>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PH"/>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9ADC43-F87F-4D77-AAD2-E2C0E60A2F24}" type="slidenum">
              <a:rPr lang="en-PH" smtClean="0"/>
              <a:t>‹#›</a:t>
            </a:fld>
            <a:endParaRPr lang="en-PH"/>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6000" dirty="0" smtClean="0">
                <a:latin typeface="Century Gothic" panose="020B0502020202020204" pitchFamily="34" charset="0"/>
              </a:rPr>
              <a:t>Group 1</a:t>
            </a:r>
            <a:endParaRPr lang="en-PH" sz="6000" dirty="0">
              <a:latin typeface="Century Gothic" panose="020B0502020202020204" pitchFamily="34" charset="0"/>
            </a:endParaRPr>
          </a:p>
        </p:txBody>
      </p:sp>
      <p:sp>
        <p:nvSpPr>
          <p:cNvPr id="3" name="Subtitle 2"/>
          <p:cNvSpPr>
            <a:spLocks noGrp="1"/>
          </p:cNvSpPr>
          <p:nvPr>
            <p:ph type="subTitle" idx="1"/>
          </p:nvPr>
        </p:nvSpPr>
        <p:spPr/>
        <p:txBody>
          <a:bodyPr>
            <a:normAutofit/>
          </a:bodyPr>
          <a:lstStyle/>
          <a:p>
            <a:r>
              <a:rPr lang="en-PH" sz="4000" b="1" dirty="0" err="1" smtClean="0">
                <a:latin typeface="Century Gothic" panose="020B0502020202020204" pitchFamily="34" charset="0"/>
              </a:rPr>
              <a:t>Blockchain</a:t>
            </a:r>
            <a:r>
              <a:rPr lang="en-PH" sz="4000" b="1" dirty="0" smtClean="0">
                <a:latin typeface="Century Gothic" panose="020B0502020202020204" pitchFamily="34" charset="0"/>
              </a:rPr>
              <a:t>/Cryptocurrency</a:t>
            </a:r>
            <a:endParaRPr lang="en-PH" sz="4000" b="1" dirty="0">
              <a:latin typeface="Century Gothic" panose="020B0502020202020204" pitchFamily="34" charset="0"/>
            </a:endParaRPr>
          </a:p>
        </p:txBody>
      </p:sp>
    </p:spTree>
    <p:extLst>
      <p:ext uri="{BB962C8B-B14F-4D97-AF65-F5344CB8AC3E}">
        <p14:creationId xmlns:p14="http://schemas.microsoft.com/office/powerpoint/2010/main" val="389998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Hype Cycle – cont.</a:t>
            </a:r>
            <a:endParaRPr lang="en-PH" dirty="0"/>
          </a:p>
        </p:txBody>
      </p:sp>
      <p:sp>
        <p:nvSpPr>
          <p:cNvPr id="3" name="Content Placeholder 2"/>
          <p:cNvSpPr>
            <a:spLocks noGrp="1"/>
          </p:cNvSpPr>
          <p:nvPr>
            <p:ph idx="1"/>
          </p:nvPr>
        </p:nvSpPr>
        <p:spPr/>
        <p:txBody>
          <a:bodyPr>
            <a:normAutofit/>
          </a:bodyPr>
          <a:lstStyle/>
          <a:p>
            <a:pPr marL="0" indent="0">
              <a:buNone/>
            </a:pPr>
            <a:r>
              <a:rPr lang="en-PH" sz="1600" dirty="0">
                <a:latin typeface="Century Gothic" panose="020B0502020202020204" pitchFamily="34" charset="0"/>
              </a:rPr>
              <a:t>Cryptocurrencies first appeared in Gartner's hype cycle in </a:t>
            </a:r>
            <a:r>
              <a:rPr lang="en-PH" sz="1600" dirty="0" smtClean="0">
                <a:latin typeface="Century Gothic" panose="020B0502020202020204" pitchFamily="34" charset="0"/>
              </a:rPr>
              <a:t>2014.</a:t>
            </a:r>
            <a:endParaRPr lang="en-PH" sz="1600" dirty="0">
              <a:latin typeface="Century Gothic" panose="020B0502020202020204" pitchFamily="34" charset="0"/>
            </a:endParaRPr>
          </a:p>
          <a:p>
            <a:pPr marL="0" indent="0">
              <a:buNone/>
            </a:pPr>
            <a:r>
              <a:rPr lang="en-PH" sz="1600" dirty="0">
                <a:latin typeface="Century Gothic" panose="020B0502020202020204" pitchFamily="34" charset="0"/>
              </a:rPr>
              <a:t>Meanwhile, cryptocurrency exchanges – a new entry on the chart – find themselves squarely in the middle of this trough, which is </a:t>
            </a:r>
            <a:r>
              <a:rPr lang="en-PH" sz="1600" dirty="0" smtClean="0">
                <a:latin typeface="Century Gothic" panose="020B0502020202020204" pitchFamily="34" charset="0"/>
              </a:rPr>
              <a:t>characterized </a:t>
            </a:r>
            <a:r>
              <a:rPr lang="en-PH" sz="1600" dirty="0">
                <a:latin typeface="Century Gothic" panose="020B0502020202020204" pitchFamily="34" charset="0"/>
              </a:rPr>
              <a:t>by waning media interest</a:t>
            </a:r>
            <a:r>
              <a:rPr lang="en-PH" sz="1600" dirty="0" smtClean="0">
                <a:latin typeface="Century Gothic" panose="020B0502020202020204" pitchFamily="34" charset="0"/>
              </a:rPr>
              <a:t>.</a:t>
            </a:r>
            <a:endParaRPr lang="en-PH" sz="1600" dirty="0">
              <a:latin typeface="Century Gothic" panose="020B0502020202020204" pitchFamily="34" charset="0"/>
            </a:endParaRPr>
          </a:p>
          <a:p>
            <a:pPr marL="0" indent="0">
              <a:buNone/>
            </a:pPr>
            <a:r>
              <a:rPr lang="en-PH" sz="1600" dirty="0" smtClean="0">
                <a:latin typeface="Century Gothic" panose="020B0502020202020204" pitchFamily="34" charset="0"/>
              </a:rPr>
              <a:t>Both </a:t>
            </a:r>
            <a:r>
              <a:rPr lang="en-PH" sz="1600" dirty="0">
                <a:latin typeface="Century Gothic" panose="020B0502020202020204" pitchFamily="34" charset="0"/>
              </a:rPr>
              <a:t>cryptocurrencies and exchanges are placed in the firm's 'Digital business' category, which focuses on ideas at the convergence of people, business and things. </a:t>
            </a:r>
            <a:endParaRPr lang="en-PH" sz="1600" dirty="0" smtClean="0">
              <a:latin typeface="Century Gothic" panose="020B0502020202020204" pitchFamily="34" charset="0"/>
            </a:endParaRPr>
          </a:p>
          <a:p>
            <a:pPr marL="0" indent="0">
              <a:buNone/>
            </a:pPr>
            <a:r>
              <a:rPr lang="en-PH" sz="1600" dirty="0">
                <a:latin typeface="Century Gothic" panose="020B0502020202020204" pitchFamily="34" charset="0"/>
              </a:rPr>
              <a:t>Cryptocurrencies are rated 'high' for transformational impact, meaning they can create new ways to save or make businesses money, while cryptocurrency exchanges are 'moderate', meaning they provide 'incremental' improvements to established processes</a:t>
            </a:r>
            <a:r>
              <a:rPr lang="en-PH" sz="1600" dirty="0" smtClean="0">
                <a:latin typeface="Century Gothic" panose="020B0502020202020204" pitchFamily="34" charset="0"/>
              </a:rPr>
              <a:t>.</a:t>
            </a:r>
          </a:p>
          <a:p>
            <a:pPr marL="0" indent="0">
              <a:buNone/>
            </a:pPr>
            <a:r>
              <a:rPr lang="en-PH" sz="1600" dirty="0" smtClean="0">
                <a:latin typeface="Century Gothic" panose="020B0502020202020204" pitchFamily="34" charset="0"/>
              </a:rPr>
              <a:t>In the 2015 hype cycle for emerging technologies  listed two emerging technologies in the </a:t>
            </a: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space but neither of them is present in the 2016 hype cycle of emerging technologies. </a:t>
            </a:r>
          </a:p>
          <a:p>
            <a:pPr marL="0" indent="0">
              <a:buNone/>
            </a:pPr>
            <a:r>
              <a:rPr lang="en-PH" sz="1600" dirty="0">
                <a:latin typeface="Century Gothic" panose="020B0502020202020204" pitchFamily="34" charset="0"/>
              </a:rPr>
              <a:t>With bitcoin and </a:t>
            </a:r>
            <a:r>
              <a:rPr lang="en-PH" sz="1600" dirty="0" err="1">
                <a:latin typeface="Century Gothic" panose="020B0502020202020204" pitchFamily="34" charset="0"/>
              </a:rPr>
              <a:t>Ethereum</a:t>
            </a:r>
            <a:r>
              <a:rPr lang="en-PH" sz="1600" dirty="0">
                <a:latin typeface="Century Gothic" panose="020B0502020202020204" pitchFamily="34" charset="0"/>
              </a:rPr>
              <a:t> constantly in the news, </a:t>
            </a:r>
            <a:r>
              <a:rPr lang="en-PH" sz="1600" dirty="0" err="1">
                <a:latin typeface="Century Gothic" panose="020B0502020202020204" pitchFamily="34" charset="0"/>
              </a:rPr>
              <a:t>blockchain</a:t>
            </a:r>
            <a:r>
              <a:rPr lang="en-PH" sz="1600" dirty="0">
                <a:latin typeface="Century Gothic" panose="020B0502020202020204" pitchFamily="34" charset="0"/>
              </a:rPr>
              <a:t> might seem like it’s just around the corner. However, most initiatives are still in alpha or beta stage.</a:t>
            </a:r>
          </a:p>
        </p:txBody>
      </p:sp>
    </p:spTree>
    <p:extLst>
      <p:ext uri="{BB962C8B-B14F-4D97-AF65-F5344CB8AC3E}">
        <p14:creationId xmlns:p14="http://schemas.microsoft.com/office/powerpoint/2010/main" val="3990109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Technical Specification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338" y="1935163"/>
            <a:ext cx="5267324" cy="4389437"/>
          </a:xfrm>
        </p:spPr>
      </p:pic>
    </p:spTree>
    <p:extLst>
      <p:ext uri="{BB962C8B-B14F-4D97-AF65-F5344CB8AC3E}">
        <p14:creationId xmlns:p14="http://schemas.microsoft.com/office/powerpoint/2010/main" val="2010545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Technical Specification - cont.</a:t>
            </a:r>
            <a:endParaRPr lang="en-PH" dirty="0"/>
          </a:p>
        </p:txBody>
      </p:sp>
      <p:sp>
        <p:nvSpPr>
          <p:cNvPr id="3" name="Content Placeholder 2"/>
          <p:cNvSpPr>
            <a:spLocks noGrp="1"/>
          </p:cNvSpPr>
          <p:nvPr>
            <p:ph idx="1"/>
          </p:nvPr>
        </p:nvSpPr>
        <p:spPr/>
        <p:txBody>
          <a:bodyPr>
            <a:normAutofit/>
          </a:bodyPr>
          <a:lstStyle/>
          <a:p>
            <a:pPr marL="0" indent="0">
              <a:buNone/>
            </a:pPr>
            <a:r>
              <a:rPr lang="en-PH" sz="1600" dirty="0" smtClean="0">
                <a:latin typeface="Century Gothic" panose="020B0502020202020204" pitchFamily="34" charset="0"/>
              </a:rPr>
              <a:t>Thousands </a:t>
            </a:r>
            <a:r>
              <a:rPr lang="en-PH" sz="1600" dirty="0">
                <a:latin typeface="Century Gothic" panose="020B0502020202020204" pitchFamily="34" charset="0"/>
              </a:rPr>
              <a:t>of computers around the world are connected to the </a:t>
            </a:r>
            <a:r>
              <a:rPr lang="en-PH" sz="1600" dirty="0" err="1">
                <a:latin typeface="Century Gothic" panose="020B0502020202020204" pitchFamily="34" charset="0"/>
              </a:rPr>
              <a:t>Blockchain</a:t>
            </a:r>
            <a:r>
              <a:rPr lang="en-PH" sz="1600" dirty="0">
                <a:latin typeface="Century Gothic" panose="020B0502020202020204" pitchFamily="34" charset="0"/>
              </a:rPr>
              <a:t>, each holds a copy of the </a:t>
            </a:r>
            <a:r>
              <a:rPr lang="en-PH" sz="1600" dirty="0" err="1">
                <a:latin typeface="Century Gothic" panose="020B0502020202020204" pitchFamily="34" charset="0"/>
              </a:rPr>
              <a:t>Blockchain</a:t>
            </a:r>
            <a:r>
              <a:rPr lang="en-PH" sz="1600" dirty="0">
                <a:latin typeface="Century Gothic" panose="020B0502020202020204" pitchFamily="34" charset="0"/>
              </a:rPr>
              <a:t> history record. There is no official copy and no computer is seen as more valid than another - they each mutually verify the ledger and there is no centralized authority. This decentralization is one of the revolutionary aspects of the technology.</a:t>
            </a:r>
          </a:p>
          <a:p>
            <a:pPr marL="0" indent="0">
              <a:buNone/>
            </a:pPr>
            <a:endParaRPr lang="en-PH" sz="1600" dirty="0">
              <a:latin typeface="Century Gothic" panose="020B0502020202020204" pitchFamily="34" charset="0"/>
            </a:endParaRPr>
          </a:p>
          <a:p>
            <a:pPr marL="0" indent="0">
              <a:buNone/>
            </a:pPr>
            <a:r>
              <a:rPr lang="en-PH" sz="1600" dirty="0">
                <a:latin typeface="Century Gothic" panose="020B0502020202020204" pitchFamily="34" charset="0"/>
              </a:rPr>
              <a:t>"Mining nodes" are computers connection to the </a:t>
            </a:r>
            <a:r>
              <a:rPr lang="en-PH" sz="1600" dirty="0" err="1">
                <a:latin typeface="Century Gothic" panose="020B0502020202020204" pitchFamily="34" charset="0"/>
              </a:rPr>
              <a:t>Blockchain</a:t>
            </a:r>
            <a:r>
              <a:rPr lang="en-PH" sz="1600" dirty="0">
                <a:latin typeface="Century Gothic" panose="020B0502020202020204" pitchFamily="34" charset="0"/>
              </a:rPr>
              <a:t>; they race to validate transactions, create new blocks and have these accepted by the network. The successful computer is rewarded in Bitcoin. Once accepted, each new block is sealed permanently and contains a link to a chain of prior blocks, making the chain more secure. Blocks can be added to the ledger but cannot be removed or corrupted.</a:t>
            </a:r>
          </a:p>
          <a:p>
            <a:pPr marL="0" indent="0">
              <a:buNone/>
            </a:pPr>
            <a:endParaRPr lang="en-PH" sz="1600" dirty="0">
              <a:latin typeface="Century Gothic" panose="020B0502020202020204" pitchFamily="34" charset="0"/>
            </a:endParaRPr>
          </a:p>
        </p:txBody>
      </p:sp>
    </p:spTree>
    <p:extLst>
      <p:ext uri="{BB962C8B-B14F-4D97-AF65-F5344CB8AC3E}">
        <p14:creationId xmlns:p14="http://schemas.microsoft.com/office/powerpoint/2010/main" val="2966876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Technical Specification - cont.</a:t>
            </a:r>
          </a:p>
        </p:txBody>
      </p:sp>
      <p:sp>
        <p:nvSpPr>
          <p:cNvPr id="3" name="Content Placeholder 2"/>
          <p:cNvSpPr>
            <a:spLocks noGrp="1"/>
          </p:cNvSpPr>
          <p:nvPr>
            <p:ph idx="1"/>
          </p:nvPr>
        </p:nvSpPr>
        <p:spPr>
          <a:xfrm>
            <a:off x="457200" y="1992208"/>
            <a:ext cx="8229600" cy="4389120"/>
          </a:xfrm>
        </p:spPr>
        <p:txBody>
          <a:bodyPr>
            <a:noAutofit/>
          </a:bodyPr>
          <a:lstStyle/>
          <a:p>
            <a:pPr marL="0" indent="0">
              <a:buNone/>
            </a:pPr>
            <a:r>
              <a:rPr lang="en-PH" sz="2000" spc="50" dirty="0">
                <a:latin typeface="Century Gothic" panose="020B0502020202020204" pitchFamily="34" charset="0"/>
              </a:rPr>
              <a:t>The enhanced security of distributed ledger technology can benefit many - including  banks and financial institutions. For example, the system can facilitate the effective and secure transfer of ownership of digital assets Also, you can permanently embed information and data into the </a:t>
            </a:r>
            <a:r>
              <a:rPr lang="en-PH" sz="2000" spc="50" dirty="0" err="1">
                <a:latin typeface="Century Gothic" panose="020B0502020202020204" pitchFamily="34" charset="0"/>
              </a:rPr>
              <a:t>Blockchain</a:t>
            </a:r>
            <a:r>
              <a:rPr lang="en-PH" sz="2000" spc="50" dirty="0">
                <a:latin typeface="Century Gothic" panose="020B0502020202020204" pitchFamily="34" charset="0"/>
              </a:rPr>
              <a:t>. The open ledger nature of the </a:t>
            </a:r>
            <a:r>
              <a:rPr lang="en-PH" sz="2000" spc="50" dirty="0" err="1">
                <a:latin typeface="Century Gothic" panose="020B0502020202020204" pitchFamily="34" charset="0"/>
              </a:rPr>
              <a:t>Blockchain</a:t>
            </a:r>
            <a:r>
              <a:rPr lang="en-PH" sz="2000" spc="50" dirty="0">
                <a:latin typeface="Century Gothic" panose="020B0502020202020204" pitchFamily="34" charset="0"/>
              </a:rPr>
              <a:t> means that financial institutions may be able to monitor a customer's payment history more accurately, in the context of making a decision to lend. From a customer's perspective, the </a:t>
            </a:r>
            <a:r>
              <a:rPr lang="en-PH" sz="2000" spc="50" dirty="0" err="1">
                <a:latin typeface="Century Gothic" panose="020B0502020202020204" pitchFamily="34" charset="0"/>
              </a:rPr>
              <a:t>Blockchain</a:t>
            </a:r>
            <a:r>
              <a:rPr lang="en-PH" sz="2000" spc="50" dirty="0">
                <a:latin typeface="Century Gothic" panose="020B0502020202020204" pitchFamily="34" charset="0"/>
              </a:rPr>
              <a:t> represents a more transparent system with the internal mechanisms not subject to "behind closed door" processes</a:t>
            </a:r>
            <a:r>
              <a:rPr lang="en-PH" sz="2000" spc="50" dirty="0" smtClean="0">
                <a:latin typeface="Century Gothic" panose="020B0502020202020204" pitchFamily="34" charset="0"/>
              </a:rPr>
              <a:t>.</a:t>
            </a:r>
            <a:endParaRPr lang="en-PH" sz="2000" spc="50" dirty="0">
              <a:latin typeface="Century Gothic" panose="020B0502020202020204" pitchFamily="34" charset="0"/>
            </a:endParaRPr>
          </a:p>
          <a:p>
            <a:pPr marL="0" indent="0">
              <a:buNone/>
            </a:pPr>
            <a:endParaRPr lang="en-PH" sz="2000" spc="50" dirty="0">
              <a:latin typeface="Century Gothic" panose="020B0502020202020204" pitchFamily="34" charset="0"/>
            </a:endParaRPr>
          </a:p>
          <a:p>
            <a:pPr marL="0" indent="0">
              <a:buNone/>
            </a:pPr>
            <a:endParaRPr lang="en-PH" sz="2000" dirty="0"/>
          </a:p>
        </p:txBody>
      </p:sp>
    </p:spTree>
    <p:extLst>
      <p:ext uri="{BB962C8B-B14F-4D97-AF65-F5344CB8AC3E}">
        <p14:creationId xmlns:p14="http://schemas.microsoft.com/office/powerpoint/2010/main" val="4074859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Technical Specification - cont.</a:t>
            </a:r>
          </a:p>
        </p:txBody>
      </p:sp>
      <p:sp>
        <p:nvSpPr>
          <p:cNvPr id="3" name="Content Placeholder 2"/>
          <p:cNvSpPr>
            <a:spLocks noGrp="1"/>
          </p:cNvSpPr>
          <p:nvPr>
            <p:ph idx="1"/>
          </p:nvPr>
        </p:nvSpPr>
        <p:spPr/>
        <p:txBody>
          <a:bodyPr>
            <a:normAutofit fontScale="77500" lnSpcReduction="20000"/>
          </a:bodyPr>
          <a:lstStyle/>
          <a:p>
            <a:pPr marL="0" indent="0">
              <a:buNone/>
            </a:pPr>
            <a:endParaRPr lang="en-PH" sz="2800" spc="50" dirty="0">
              <a:latin typeface="Century Gothic" panose="020B0502020202020204" pitchFamily="34" charset="0"/>
            </a:endParaRPr>
          </a:p>
          <a:p>
            <a:pPr marL="0" indent="0">
              <a:buNone/>
            </a:pPr>
            <a:r>
              <a:rPr lang="en-PH" sz="2800" spc="50" dirty="0">
                <a:latin typeface="Century Gothic" panose="020B0502020202020204" pitchFamily="34" charset="0"/>
              </a:rPr>
              <a:t>There has been inevitable criticism about the public nature of the </a:t>
            </a:r>
            <a:r>
              <a:rPr lang="en-PH" sz="2800" spc="50" dirty="0" err="1">
                <a:latin typeface="Century Gothic" panose="020B0502020202020204" pitchFamily="34" charset="0"/>
              </a:rPr>
              <a:t>Blockchain</a:t>
            </a:r>
            <a:r>
              <a:rPr lang="en-PH" sz="2800" spc="50" dirty="0">
                <a:latin typeface="Century Gothic" panose="020B0502020202020204" pitchFamily="34" charset="0"/>
              </a:rPr>
              <a:t> and its encroachment on individual privacy. </a:t>
            </a:r>
            <a:r>
              <a:rPr lang="en-PH" sz="2800" spc="50" dirty="0" err="1">
                <a:latin typeface="Century Gothic" panose="020B0502020202020204" pitchFamily="34" charset="0"/>
              </a:rPr>
              <a:t>Blockchain</a:t>
            </a:r>
            <a:r>
              <a:rPr lang="en-PH" sz="2800" spc="50" dirty="0">
                <a:latin typeface="Century Gothic" panose="020B0502020202020204" pitchFamily="34" charset="0"/>
              </a:rPr>
              <a:t> technology has also been criticized as a forum for use in illegal activities, and in particular the transfer of the proceeds of crime. There has been some question as to the potential applications of such technology beyond Bitcoin mining. Its distributed and decentralized nature makes it inherently more cumbersome than some other software's especially as the "chains" grow in size.  Organization's will have to give considerable thought to where and how to apply the </a:t>
            </a:r>
            <a:r>
              <a:rPr lang="en-PH" sz="2800" spc="50" dirty="0" err="1">
                <a:latin typeface="Century Gothic" panose="020B0502020202020204" pitchFamily="34" charset="0"/>
              </a:rPr>
              <a:t>Blockchain</a:t>
            </a:r>
            <a:r>
              <a:rPr lang="en-PH" sz="2800" spc="50" dirty="0">
                <a:latin typeface="Century Gothic" panose="020B0502020202020204" pitchFamily="34" charset="0"/>
              </a:rPr>
              <a:t>. Nevertheless, the technology and/or its derivatives represent a real opportunity to all those connected with the future of business.</a:t>
            </a:r>
          </a:p>
          <a:p>
            <a:pPr marL="0" indent="0">
              <a:buNone/>
            </a:pPr>
            <a:endParaRPr lang="en-PH" dirty="0"/>
          </a:p>
        </p:txBody>
      </p:sp>
    </p:spTree>
    <p:extLst>
      <p:ext uri="{BB962C8B-B14F-4D97-AF65-F5344CB8AC3E}">
        <p14:creationId xmlns:p14="http://schemas.microsoft.com/office/powerpoint/2010/main" val="2597606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Impact to Society/Business</a:t>
            </a:r>
            <a:endParaRPr lang="en-PH" dirty="0"/>
          </a:p>
        </p:txBody>
      </p:sp>
      <p:sp>
        <p:nvSpPr>
          <p:cNvPr id="3" name="Content Placeholder 2"/>
          <p:cNvSpPr>
            <a:spLocks noGrp="1"/>
          </p:cNvSpPr>
          <p:nvPr>
            <p:ph idx="1"/>
          </p:nvPr>
        </p:nvSpPr>
        <p:spPr/>
        <p:txBody>
          <a:bodyPr>
            <a:normAutofit/>
          </a:bodyPr>
          <a:lstStyle/>
          <a:p>
            <a:r>
              <a:rPr lang="en-PH" dirty="0" smtClean="0"/>
              <a:t>Pros</a:t>
            </a:r>
          </a:p>
          <a:p>
            <a:pPr marL="0" indent="0" fontAlgn="base">
              <a:buNone/>
            </a:pPr>
            <a:r>
              <a:rPr lang="en-PH" sz="1600" b="1" cap="all" dirty="0">
                <a:latin typeface="Century Gothic" panose="020B0502020202020204" pitchFamily="34" charset="0"/>
              </a:rPr>
              <a:t>DISINTERMEDIATION</a:t>
            </a:r>
            <a:endParaRPr lang="en-PH" sz="1600" cap="all" dirty="0">
              <a:latin typeface="Century Gothic" panose="020B0502020202020204" pitchFamily="34" charset="0"/>
            </a:endParaRPr>
          </a:p>
          <a:p>
            <a:pPr marL="0" indent="0" fontAlgn="base">
              <a:buNone/>
            </a:pPr>
            <a:r>
              <a:rPr lang="en-PH" sz="1600" dirty="0">
                <a:latin typeface="Century Gothic" panose="020B0502020202020204" pitchFamily="34" charset="0"/>
              </a:rPr>
              <a:t>The core value of a </a:t>
            </a:r>
            <a:r>
              <a:rPr lang="en-PH" sz="1600" dirty="0" err="1">
                <a:latin typeface="Century Gothic" panose="020B0502020202020204" pitchFamily="34" charset="0"/>
              </a:rPr>
              <a:t>blockchain</a:t>
            </a:r>
            <a:r>
              <a:rPr lang="en-PH" sz="1600" dirty="0">
                <a:latin typeface="Century Gothic" panose="020B0502020202020204" pitchFamily="34" charset="0"/>
              </a:rPr>
              <a:t> is that it enables a database to be directly shared without a central administrator. Rather than having some centralized application logic, </a:t>
            </a:r>
            <a:r>
              <a:rPr lang="en-PH" sz="1600" dirty="0" err="1">
                <a:latin typeface="Century Gothic" panose="020B0502020202020204" pitchFamily="34" charset="0"/>
              </a:rPr>
              <a:t>blockchain</a:t>
            </a:r>
            <a:r>
              <a:rPr lang="en-PH" sz="1600" dirty="0">
                <a:latin typeface="Century Gothic" panose="020B0502020202020204" pitchFamily="34" charset="0"/>
              </a:rPr>
              <a:t> transactions have their own proof of validity and authorization to enforce the constraints. Hence, with the </a:t>
            </a:r>
            <a:r>
              <a:rPr lang="en-PH" sz="1600" dirty="0" err="1">
                <a:latin typeface="Century Gothic" panose="020B0502020202020204" pitchFamily="34" charset="0"/>
              </a:rPr>
              <a:t>blockchain</a:t>
            </a:r>
            <a:r>
              <a:rPr lang="en-PH" sz="1600" dirty="0">
                <a:latin typeface="Century Gothic" panose="020B0502020202020204" pitchFamily="34" charset="0"/>
              </a:rPr>
              <a:t> acting as a consensus mechanism to ensure the nodes stay in sync, transactions can be verified and processed independently.</a:t>
            </a:r>
          </a:p>
          <a:p>
            <a:pPr marL="0" indent="0" fontAlgn="base">
              <a:buNone/>
            </a:pPr>
            <a:r>
              <a:rPr lang="en-PH" sz="1600" b="1" dirty="0" smtClean="0">
                <a:latin typeface="Century Gothic" panose="020B0502020202020204" pitchFamily="34" charset="0"/>
              </a:rPr>
              <a:t>Empowered users</a:t>
            </a:r>
          </a:p>
          <a:p>
            <a:pPr marL="0" indent="0" fontAlgn="base">
              <a:buNone/>
            </a:pPr>
            <a:r>
              <a:rPr lang="en-PH" sz="1600" dirty="0" smtClean="0">
                <a:latin typeface="Century Gothic" panose="020B0502020202020204" pitchFamily="34" charset="0"/>
              </a:rPr>
              <a:t>Users are in control of all their information and transactions.</a:t>
            </a:r>
          </a:p>
          <a:p>
            <a:pPr marL="0" indent="0" fontAlgn="base">
              <a:buNone/>
            </a:pPr>
            <a:r>
              <a:rPr lang="en-PH" sz="1600" b="1" dirty="0" smtClean="0">
                <a:latin typeface="Century Gothic" panose="020B0502020202020204" pitchFamily="34" charset="0"/>
              </a:rPr>
              <a:t>High quality data</a:t>
            </a:r>
          </a:p>
          <a:p>
            <a:pPr marL="0" indent="0" fontAlgn="base">
              <a:buNone/>
            </a:pP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data is complete, consistent timely, accurate and widely available</a:t>
            </a:r>
          </a:p>
          <a:p>
            <a:pPr marL="0" indent="0" fontAlgn="base">
              <a:buNone/>
            </a:pPr>
            <a:r>
              <a:rPr lang="en-PH" sz="1600" b="1" dirty="0" smtClean="0">
                <a:latin typeface="Century Gothic" panose="020B0502020202020204" pitchFamily="34" charset="0"/>
              </a:rPr>
              <a:t>Durability, reliability and longevity</a:t>
            </a:r>
          </a:p>
          <a:p>
            <a:pPr marL="0" indent="0" fontAlgn="base">
              <a:buNone/>
            </a:pPr>
            <a:r>
              <a:rPr lang="en-PH" sz="1600" dirty="0" smtClean="0">
                <a:latin typeface="Century Gothic" panose="020B0502020202020204" pitchFamily="34" charset="0"/>
              </a:rPr>
              <a:t>Due to the decentralized networks, </a:t>
            </a: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does not have a central point of failure and is better able to withstand malicious attacks.</a:t>
            </a:r>
          </a:p>
          <a:p>
            <a:pPr marL="0" indent="0" fontAlgn="base">
              <a:buNone/>
            </a:pPr>
            <a:endParaRPr lang="en-PH" sz="1600" dirty="0">
              <a:latin typeface="Century Gothic" panose="020B0502020202020204" pitchFamily="34" charset="0"/>
            </a:endParaRPr>
          </a:p>
        </p:txBody>
      </p:sp>
    </p:spTree>
    <p:extLst>
      <p:ext uri="{BB962C8B-B14F-4D97-AF65-F5344CB8AC3E}">
        <p14:creationId xmlns:p14="http://schemas.microsoft.com/office/powerpoint/2010/main" val="2991045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Impact to </a:t>
            </a:r>
            <a:r>
              <a:rPr lang="en-PH" dirty="0" smtClean="0"/>
              <a:t>Society/Business – cont.</a:t>
            </a:r>
            <a:endParaRPr lang="en-PH" dirty="0"/>
          </a:p>
        </p:txBody>
      </p:sp>
      <p:sp>
        <p:nvSpPr>
          <p:cNvPr id="3" name="Content Placeholder 2"/>
          <p:cNvSpPr>
            <a:spLocks noGrp="1"/>
          </p:cNvSpPr>
          <p:nvPr>
            <p:ph idx="1"/>
          </p:nvPr>
        </p:nvSpPr>
        <p:spPr/>
        <p:txBody>
          <a:bodyPr>
            <a:normAutofit/>
          </a:bodyPr>
          <a:lstStyle/>
          <a:p>
            <a:pPr marL="0" indent="0">
              <a:buNone/>
            </a:pPr>
            <a:r>
              <a:rPr lang="en-PH" sz="1600" b="1" dirty="0" smtClean="0">
                <a:latin typeface="Century Gothic" panose="020B0502020202020204" pitchFamily="34" charset="0"/>
              </a:rPr>
              <a:t>Process integrity</a:t>
            </a:r>
          </a:p>
          <a:p>
            <a:pPr marL="0" indent="0">
              <a:buNone/>
            </a:pPr>
            <a:r>
              <a:rPr lang="en-PH" sz="1600" dirty="0" smtClean="0">
                <a:latin typeface="Century Gothic" panose="020B0502020202020204" pitchFamily="34" charset="0"/>
              </a:rPr>
              <a:t>Users can trust that transactions will be executed exactly as the protocol commands removing the need for a trusted third party.</a:t>
            </a:r>
            <a:r>
              <a:rPr lang="en-PH" sz="1600" b="1" dirty="0" smtClean="0">
                <a:latin typeface="Century Gothic" panose="020B0502020202020204" pitchFamily="34" charset="0"/>
              </a:rPr>
              <a:t/>
            </a:r>
            <a:br>
              <a:rPr lang="en-PH" sz="1600" b="1" dirty="0" smtClean="0">
                <a:latin typeface="Century Gothic" panose="020B0502020202020204" pitchFamily="34" charset="0"/>
              </a:rPr>
            </a:br>
            <a:r>
              <a:rPr lang="en-PH" sz="1600" b="1" dirty="0" smtClean="0">
                <a:latin typeface="Century Gothic" panose="020B0502020202020204" pitchFamily="34" charset="0"/>
              </a:rPr>
              <a:t>Transparency and immutability</a:t>
            </a:r>
            <a:br>
              <a:rPr lang="en-PH" sz="1600" b="1" dirty="0" smtClean="0">
                <a:latin typeface="Century Gothic" panose="020B0502020202020204" pitchFamily="34" charset="0"/>
              </a:rPr>
            </a:br>
            <a:r>
              <a:rPr lang="en-PH" sz="1600" dirty="0" smtClean="0">
                <a:latin typeface="Century Gothic" panose="020B0502020202020204" pitchFamily="34" charset="0"/>
              </a:rPr>
              <a:t>Changes to public </a:t>
            </a:r>
            <a:r>
              <a:rPr lang="en-PH" sz="1600" dirty="0" err="1" smtClean="0">
                <a:latin typeface="Century Gothic" panose="020B0502020202020204" pitchFamily="34" charset="0"/>
              </a:rPr>
              <a:t>blockchains</a:t>
            </a:r>
            <a:r>
              <a:rPr lang="en-PH" sz="1600" dirty="0" smtClean="0">
                <a:latin typeface="Century Gothic" panose="020B0502020202020204" pitchFamily="34" charset="0"/>
              </a:rPr>
              <a:t> are publicly viewable by all parties creating transparency, and all transactions are immutable, meaning they cannot be altered or deleted.</a:t>
            </a:r>
            <a:r>
              <a:rPr lang="en-PH" sz="1600" b="1" dirty="0" smtClean="0">
                <a:latin typeface="Century Gothic" panose="020B0502020202020204" pitchFamily="34" charset="0"/>
              </a:rPr>
              <a:t/>
            </a:r>
            <a:br>
              <a:rPr lang="en-PH" sz="1600" b="1" dirty="0" smtClean="0">
                <a:latin typeface="Century Gothic" panose="020B0502020202020204" pitchFamily="34" charset="0"/>
              </a:rPr>
            </a:br>
            <a:r>
              <a:rPr lang="en-PH" sz="1600" b="1" dirty="0" smtClean="0">
                <a:latin typeface="Century Gothic" panose="020B0502020202020204" pitchFamily="34" charset="0"/>
              </a:rPr>
              <a:t>Ecosystem simplification</a:t>
            </a:r>
            <a:br>
              <a:rPr lang="en-PH" sz="1600" b="1" dirty="0" smtClean="0">
                <a:latin typeface="Century Gothic" panose="020B0502020202020204" pitchFamily="34" charset="0"/>
              </a:rPr>
            </a:br>
            <a:r>
              <a:rPr lang="en-PH" sz="1600" dirty="0" smtClean="0">
                <a:latin typeface="Century Gothic" panose="020B0502020202020204" pitchFamily="34" charset="0"/>
              </a:rPr>
              <a:t>With all transactions being added to a single public ledger, it reduces the clutter and complications of multiple ledgers.</a:t>
            </a:r>
            <a:br>
              <a:rPr lang="en-PH" sz="1600" dirty="0" smtClean="0">
                <a:latin typeface="Century Gothic" panose="020B0502020202020204" pitchFamily="34" charset="0"/>
              </a:rPr>
            </a:br>
            <a:r>
              <a:rPr lang="en-PH" sz="1600" b="1" dirty="0" smtClean="0">
                <a:latin typeface="Century Gothic" panose="020B0502020202020204" pitchFamily="34" charset="0"/>
              </a:rPr>
              <a:t>Faster transactions</a:t>
            </a:r>
            <a:r>
              <a:rPr lang="en-PH" sz="1600" dirty="0" smtClean="0">
                <a:latin typeface="Century Gothic" panose="020B0502020202020204" pitchFamily="34" charset="0"/>
              </a:rPr>
              <a:t/>
            </a:r>
            <a:br>
              <a:rPr lang="en-PH" sz="1600" dirty="0" smtClean="0">
                <a:latin typeface="Century Gothic" panose="020B0502020202020204" pitchFamily="34" charset="0"/>
              </a:rPr>
            </a:br>
            <a:r>
              <a:rPr lang="en-PH" sz="1600" dirty="0" smtClean="0">
                <a:latin typeface="Century Gothic" panose="020B0502020202020204" pitchFamily="34" charset="0"/>
              </a:rPr>
              <a:t>Interbank transactions can potentially take days for clearing and final settlement, especially outside of working hours. </a:t>
            </a: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transactions can reduce transaction times to minutes and are processed 24/7</a:t>
            </a:r>
            <a:br>
              <a:rPr lang="en-PH" sz="1600" dirty="0" smtClean="0">
                <a:latin typeface="Century Gothic" panose="020B0502020202020204" pitchFamily="34" charset="0"/>
              </a:rPr>
            </a:br>
            <a:r>
              <a:rPr lang="en-PH" sz="1600" b="1" dirty="0" smtClean="0">
                <a:latin typeface="Century Gothic" panose="020B0502020202020204" pitchFamily="34" charset="0"/>
              </a:rPr>
              <a:t>Lower transaction costs</a:t>
            </a:r>
            <a:r>
              <a:rPr lang="en-PH" sz="1600" dirty="0" smtClean="0">
                <a:latin typeface="Century Gothic" panose="020B0502020202020204" pitchFamily="34" charset="0"/>
              </a:rPr>
              <a:t/>
            </a:r>
            <a:br>
              <a:rPr lang="en-PH" sz="1600" dirty="0" smtClean="0">
                <a:latin typeface="Century Gothic" panose="020B0502020202020204" pitchFamily="34" charset="0"/>
              </a:rPr>
            </a:br>
            <a:r>
              <a:rPr lang="en-PH" sz="1600" dirty="0" smtClean="0">
                <a:latin typeface="Century Gothic" panose="020B0502020202020204" pitchFamily="34" charset="0"/>
              </a:rPr>
              <a:t>By eliminating third party intermediaries and overhead costs for exchanging assets, </a:t>
            </a:r>
            <a:r>
              <a:rPr lang="en-PH" sz="1600" dirty="0" err="1" smtClean="0">
                <a:latin typeface="Century Gothic" panose="020B0502020202020204" pitchFamily="34" charset="0"/>
              </a:rPr>
              <a:t>blockchains</a:t>
            </a:r>
            <a:r>
              <a:rPr lang="en-PH" sz="1600" dirty="0" smtClean="0">
                <a:latin typeface="Century Gothic" panose="020B0502020202020204" pitchFamily="34" charset="0"/>
              </a:rPr>
              <a:t> have the potential to greatly reduce transaction fees.</a:t>
            </a:r>
            <a:endParaRPr lang="en-PH" sz="1600" b="1" dirty="0" smtClean="0">
              <a:latin typeface="Century Gothic" panose="020B0502020202020204" pitchFamily="34" charset="0"/>
            </a:endParaRPr>
          </a:p>
        </p:txBody>
      </p:sp>
    </p:spTree>
    <p:extLst>
      <p:ext uri="{BB962C8B-B14F-4D97-AF65-F5344CB8AC3E}">
        <p14:creationId xmlns:p14="http://schemas.microsoft.com/office/powerpoint/2010/main" val="4062595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Impact to </a:t>
            </a:r>
            <a:r>
              <a:rPr lang="en-PH" dirty="0" smtClean="0"/>
              <a:t>Society/Business – cont.</a:t>
            </a:r>
            <a:endParaRPr lang="en-PH" dirty="0"/>
          </a:p>
        </p:txBody>
      </p:sp>
      <p:sp>
        <p:nvSpPr>
          <p:cNvPr id="3" name="Content Placeholder 2"/>
          <p:cNvSpPr>
            <a:spLocks noGrp="1"/>
          </p:cNvSpPr>
          <p:nvPr>
            <p:ph idx="1"/>
          </p:nvPr>
        </p:nvSpPr>
        <p:spPr/>
        <p:txBody>
          <a:bodyPr/>
          <a:lstStyle/>
          <a:p>
            <a:r>
              <a:rPr lang="en-PH" dirty="0" smtClean="0"/>
              <a:t>Cons</a:t>
            </a:r>
          </a:p>
          <a:p>
            <a:pPr marL="0" indent="0">
              <a:buNone/>
            </a:pPr>
            <a:r>
              <a:rPr lang="en-PH" sz="1600" b="1" dirty="0" smtClean="0">
                <a:latin typeface="Century Gothic" panose="020B0502020202020204" pitchFamily="34" charset="0"/>
              </a:rPr>
              <a:t>PERFORMANCE</a:t>
            </a:r>
          </a:p>
          <a:p>
            <a:pPr marL="0" indent="0">
              <a:buNone/>
            </a:pPr>
            <a:r>
              <a:rPr lang="en-PH" sz="1600" dirty="0" smtClean="0">
                <a:latin typeface="Century Gothic" panose="020B0502020202020204" pitchFamily="34" charset="0"/>
              </a:rPr>
              <a:t>Because of the nature of </a:t>
            </a:r>
            <a:r>
              <a:rPr lang="en-PH" sz="1600" dirty="0" err="1" smtClean="0">
                <a:latin typeface="Century Gothic" panose="020B0502020202020204" pitchFamily="34" charset="0"/>
              </a:rPr>
              <a:t>blockchains</a:t>
            </a:r>
            <a:r>
              <a:rPr lang="en-PH" sz="1600" dirty="0" smtClean="0">
                <a:latin typeface="Century Gothic" panose="020B0502020202020204" pitchFamily="34" charset="0"/>
              </a:rPr>
              <a:t>, it will always be slower than centralized databases.</a:t>
            </a:r>
          </a:p>
          <a:p>
            <a:pPr marL="0" indent="0">
              <a:buNone/>
            </a:pPr>
            <a:r>
              <a:rPr lang="en-PH" sz="1600" b="1" dirty="0">
                <a:latin typeface="Century Gothic" panose="020B0502020202020204" pitchFamily="34" charset="0"/>
              </a:rPr>
              <a:t>Signature verification. </a:t>
            </a:r>
            <a:r>
              <a:rPr lang="en-PH" sz="1600" b="1" dirty="0" smtClean="0">
                <a:latin typeface="Century Gothic" panose="020B0502020202020204" pitchFamily="34" charset="0"/>
              </a:rPr>
              <a:t/>
            </a:r>
            <a:br>
              <a:rPr lang="en-PH" sz="1600" b="1" dirty="0" smtClean="0">
                <a:latin typeface="Century Gothic" panose="020B0502020202020204" pitchFamily="34" charset="0"/>
              </a:rPr>
            </a:br>
            <a:r>
              <a:rPr lang="en-PH" sz="1600" dirty="0" smtClean="0">
                <a:latin typeface="Century Gothic" panose="020B0502020202020204" pitchFamily="34" charset="0"/>
              </a:rPr>
              <a:t>Every </a:t>
            </a:r>
            <a:r>
              <a:rPr lang="en-PH" sz="1600" dirty="0" err="1">
                <a:latin typeface="Century Gothic" panose="020B0502020202020204" pitchFamily="34" charset="0"/>
              </a:rPr>
              <a:t>blockchain</a:t>
            </a:r>
            <a:r>
              <a:rPr lang="en-PH" sz="1600" dirty="0">
                <a:latin typeface="Century Gothic" panose="020B0502020202020204" pitchFamily="34" charset="0"/>
              </a:rPr>
              <a:t> transaction must be digitally signed using a public-private cryptography scheme such as ECDSA. </a:t>
            </a:r>
            <a:endParaRPr lang="en-PH" sz="1600" dirty="0" smtClean="0">
              <a:latin typeface="Century Gothic" panose="020B0502020202020204" pitchFamily="34" charset="0"/>
            </a:endParaRPr>
          </a:p>
          <a:p>
            <a:pPr marL="0" indent="0">
              <a:buNone/>
            </a:pPr>
            <a:r>
              <a:rPr lang="en-PH" sz="1600" b="1" dirty="0">
                <a:latin typeface="Century Gothic" panose="020B0502020202020204" pitchFamily="34" charset="0"/>
              </a:rPr>
              <a:t>Consensus mechanisms</a:t>
            </a:r>
            <a:r>
              <a:rPr lang="en-PH" sz="1600" b="1" dirty="0" smtClean="0">
                <a:latin typeface="Century Gothic" panose="020B0502020202020204" pitchFamily="34" charset="0"/>
              </a:rPr>
              <a:t>.</a:t>
            </a:r>
          </a:p>
          <a:p>
            <a:pPr marL="0" indent="0">
              <a:buNone/>
            </a:pPr>
            <a:r>
              <a:rPr lang="en-PH" sz="1600" dirty="0" smtClean="0">
                <a:latin typeface="Century Gothic" panose="020B0502020202020204" pitchFamily="34" charset="0"/>
              </a:rPr>
              <a:t>In </a:t>
            </a:r>
            <a:r>
              <a:rPr lang="en-PH" sz="1600" dirty="0">
                <a:latin typeface="Century Gothic" panose="020B0502020202020204" pitchFamily="34" charset="0"/>
              </a:rPr>
              <a:t>a distributed database such as a </a:t>
            </a:r>
            <a:r>
              <a:rPr lang="en-PH" sz="1600" dirty="0" err="1">
                <a:latin typeface="Century Gothic" panose="020B0502020202020204" pitchFamily="34" charset="0"/>
              </a:rPr>
              <a:t>blockchain</a:t>
            </a:r>
            <a:r>
              <a:rPr lang="en-PH" sz="1600" dirty="0">
                <a:latin typeface="Century Gothic" panose="020B0502020202020204" pitchFamily="34" charset="0"/>
              </a:rPr>
              <a:t>, effort must be expended in ensuring that nodes in the network reach consensus</a:t>
            </a:r>
            <a:r>
              <a:rPr lang="en-PH" sz="1600" dirty="0" smtClean="0">
                <a:latin typeface="Century Gothic" panose="020B0502020202020204" pitchFamily="34" charset="0"/>
              </a:rPr>
              <a:t>.</a:t>
            </a:r>
          </a:p>
          <a:p>
            <a:pPr marL="0" indent="0">
              <a:buNone/>
            </a:pPr>
            <a:r>
              <a:rPr lang="en-PH" sz="1600" b="1" dirty="0">
                <a:latin typeface="Century Gothic" panose="020B0502020202020204" pitchFamily="34" charset="0"/>
              </a:rPr>
              <a:t>Redundancy. </a:t>
            </a:r>
          </a:p>
          <a:p>
            <a:pPr marL="0" indent="0">
              <a:buNone/>
            </a:pPr>
            <a:r>
              <a:rPr lang="en-PH" sz="1600" dirty="0" smtClean="0">
                <a:latin typeface="Century Gothic" panose="020B0502020202020204" pitchFamily="34" charset="0"/>
              </a:rPr>
              <a:t>This </a:t>
            </a:r>
            <a:r>
              <a:rPr lang="en-PH" sz="1600" dirty="0">
                <a:latin typeface="Century Gothic" panose="020B0502020202020204" pitchFamily="34" charset="0"/>
              </a:rPr>
              <a:t>isn’t about the performance of an individual node, but the total amount of computation that a </a:t>
            </a:r>
            <a:r>
              <a:rPr lang="en-PH" sz="1600" dirty="0" err="1">
                <a:latin typeface="Century Gothic" panose="020B0502020202020204" pitchFamily="34" charset="0"/>
              </a:rPr>
              <a:t>blockchain</a:t>
            </a:r>
            <a:r>
              <a:rPr lang="en-PH" sz="1600" dirty="0">
                <a:latin typeface="Century Gothic" panose="020B0502020202020204" pitchFamily="34" charset="0"/>
              </a:rPr>
              <a:t> requires. </a:t>
            </a:r>
            <a:endParaRPr lang="en-PH" sz="1600" dirty="0" smtClean="0">
              <a:latin typeface="Century Gothic" panose="020B0502020202020204" pitchFamily="34" charset="0"/>
            </a:endParaRPr>
          </a:p>
          <a:p>
            <a:pPr marL="0" indent="0">
              <a:buNone/>
            </a:pPr>
            <a:endParaRPr lang="en-PH" sz="1600" dirty="0" smtClean="0">
              <a:latin typeface="Century Gothic" panose="020B0502020202020204" pitchFamily="34" charset="0"/>
            </a:endParaRPr>
          </a:p>
        </p:txBody>
      </p:sp>
    </p:spTree>
    <p:extLst>
      <p:ext uri="{BB962C8B-B14F-4D97-AF65-F5344CB8AC3E}">
        <p14:creationId xmlns:p14="http://schemas.microsoft.com/office/powerpoint/2010/main" val="3578933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Impact to Society/Business – cont.</a:t>
            </a:r>
          </a:p>
        </p:txBody>
      </p:sp>
      <p:sp>
        <p:nvSpPr>
          <p:cNvPr id="3" name="Content Placeholder 2"/>
          <p:cNvSpPr>
            <a:spLocks noGrp="1"/>
          </p:cNvSpPr>
          <p:nvPr>
            <p:ph idx="1"/>
          </p:nvPr>
        </p:nvSpPr>
        <p:spPr/>
        <p:txBody>
          <a:bodyPr>
            <a:normAutofit/>
          </a:bodyPr>
          <a:lstStyle/>
          <a:p>
            <a:pPr marL="0" indent="0">
              <a:buNone/>
            </a:pPr>
            <a:r>
              <a:rPr lang="en-PH" sz="1600" b="1" dirty="0" smtClean="0">
                <a:latin typeface="Century Gothic" panose="020B0502020202020204" pitchFamily="34" charset="0"/>
              </a:rPr>
              <a:t>Nascent technology</a:t>
            </a:r>
          </a:p>
          <a:p>
            <a:pPr marL="0" indent="0">
              <a:buNone/>
            </a:pPr>
            <a:r>
              <a:rPr lang="en-PH" sz="1600" dirty="0" smtClean="0">
                <a:latin typeface="Century Gothic" panose="020B0502020202020204" pitchFamily="34" charset="0"/>
              </a:rPr>
              <a:t>Resolving challenges such as transaction speed, the verification process, and data limits will be crucial in making </a:t>
            </a: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widely applicable.</a:t>
            </a:r>
          </a:p>
          <a:p>
            <a:pPr marL="0" indent="0">
              <a:buNone/>
            </a:pPr>
            <a:r>
              <a:rPr lang="en-PH" sz="1600" b="1" dirty="0" smtClean="0">
                <a:latin typeface="Century Gothic" panose="020B0502020202020204" pitchFamily="34" charset="0"/>
              </a:rPr>
              <a:t>Uncertain regulatory status</a:t>
            </a:r>
            <a:endParaRPr lang="en-PH" sz="1600" b="1" dirty="0">
              <a:latin typeface="Century Gothic" panose="020B0502020202020204" pitchFamily="34" charset="0"/>
            </a:endParaRPr>
          </a:p>
          <a:p>
            <a:pPr marL="0" indent="0">
              <a:buNone/>
            </a:pPr>
            <a:r>
              <a:rPr lang="en-PH" sz="1600" dirty="0" smtClean="0">
                <a:latin typeface="Century Gothic" panose="020B0502020202020204" pitchFamily="34" charset="0"/>
              </a:rPr>
              <a:t>Because modern currencies have always been created and regulated by national governments, </a:t>
            </a: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and Bitcoin face a hurdle in widespread adoption by pre-existing financial institutions if its government regulation status remains unsettled.</a:t>
            </a:r>
          </a:p>
          <a:p>
            <a:pPr marL="0" indent="0">
              <a:buNone/>
            </a:pPr>
            <a:r>
              <a:rPr lang="en-PH" sz="1600" b="1" dirty="0" smtClean="0">
                <a:latin typeface="Century Gothic" panose="020B0502020202020204" pitchFamily="34" charset="0"/>
              </a:rPr>
              <a:t>Large energy consumption</a:t>
            </a:r>
          </a:p>
          <a:p>
            <a:pPr marL="0" indent="0">
              <a:buNone/>
            </a:pPr>
            <a:r>
              <a:rPr lang="en-PH" sz="1600" dirty="0" smtClean="0">
                <a:latin typeface="Century Gothic" panose="020B0502020202020204" pitchFamily="34" charset="0"/>
              </a:rPr>
              <a:t>The Bitcoin </a:t>
            </a: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network’s miners are attempting 450 thousand trillion solutions per second in efforts to validate transactions, using substantial amounts of computer power.</a:t>
            </a:r>
          </a:p>
          <a:p>
            <a:pPr marL="0" indent="0">
              <a:buNone/>
            </a:pPr>
            <a:r>
              <a:rPr lang="en-PH" sz="1600" b="1" dirty="0" smtClean="0">
                <a:latin typeface="Century Gothic" panose="020B0502020202020204" pitchFamily="34" charset="0"/>
              </a:rPr>
              <a:t>Control, security and privacy</a:t>
            </a:r>
          </a:p>
          <a:p>
            <a:pPr marL="0" indent="0">
              <a:buNone/>
            </a:pPr>
            <a:r>
              <a:rPr lang="en-PH" sz="1600" dirty="0" smtClean="0">
                <a:latin typeface="Century Gothic" panose="020B0502020202020204" pitchFamily="34" charset="0"/>
              </a:rPr>
              <a:t>While solution exists, including private or permissioned </a:t>
            </a:r>
            <a:r>
              <a:rPr lang="en-PH" sz="1600" dirty="0" err="1" smtClean="0">
                <a:latin typeface="Century Gothic" panose="020B0502020202020204" pitchFamily="34" charset="0"/>
              </a:rPr>
              <a:t>blockchains</a:t>
            </a:r>
            <a:r>
              <a:rPr lang="en-PH" sz="1600" dirty="0" smtClean="0">
                <a:latin typeface="Century Gothic" panose="020B0502020202020204" pitchFamily="34" charset="0"/>
              </a:rPr>
              <a:t> and strong encryption, there are still cyber security concerns that need to be addressed before the general public will entrust their personal data to a </a:t>
            </a: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solution.</a:t>
            </a:r>
          </a:p>
        </p:txBody>
      </p:sp>
    </p:spTree>
    <p:extLst>
      <p:ext uri="{BB962C8B-B14F-4D97-AF65-F5344CB8AC3E}">
        <p14:creationId xmlns:p14="http://schemas.microsoft.com/office/powerpoint/2010/main" val="1986457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Cont.</a:t>
            </a:r>
            <a:endParaRPr lang="en-PH" dirty="0"/>
          </a:p>
        </p:txBody>
      </p:sp>
      <p:sp>
        <p:nvSpPr>
          <p:cNvPr id="3" name="Content Placeholder 2"/>
          <p:cNvSpPr>
            <a:spLocks noGrp="1"/>
          </p:cNvSpPr>
          <p:nvPr>
            <p:ph idx="1"/>
          </p:nvPr>
        </p:nvSpPr>
        <p:spPr/>
        <p:txBody>
          <a:bodyPr>
            <a:normAutofit/>
          </a:bodyPr>
          <a:lstStyle/>
          <a:p>
            <a:pPr marL="0" indent="0">
              <a:buNone/>
            </a:pPr>
            <a:r>
              <a:rPr lang="en-PH" sz="1600" b="1" dirty="0" smtClean="0">
                <a:latin typeface="Century Gothic" panose="020B0502020202020204" pitchFamily="34" charset="0"/>
              </a:rPr>
              <a:t>Integration concerns</a:t>
            </a:r>
          </a:p>
          <a:p>
            <a:pPr marL="0" indent="0">
              <a:buNone/>
            </a:pP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applications offer solutions that require significant changes to, or complete replacement of, existing systems. In order to make the switch, companies must strategize the transition.</a:t>
            </a:r>
          </a:p>
          <a:p>
            <a:pPr marL="0" indent="0">
              <a:buNone/>
            </a:pPr>
            <a:r>
              <a:rPr lang="en-PH" sz="1600" b="1" dirty="0" smtClean="0">
                <a:latin typeface="Century Gothic" panose="020B0502020202020204" pitchFamily="34" charset="0"/>
              </a:rPr>
              <a:t>Cultural adoption</a:t>
            </a:r>
          </a:p>
          <a:p>
            <a:pPr marL="0" indent="0">
              <a:buNone/>
            </a:pP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represents a complete shift to a decentralized network which requires the buy-in of its users and operators.</a:t>
            </a:r>
          </a:p>
          <a:p>
            <a:pPr marL="0" indent="0">
              <a:buNone/>
            </a:pPr>
            <a:r>
              <a:rPr lang="en-PH" sz="1600" b="1" dirty="0" smtClean="0">
                <a:latin typeface="Century Gothic" panose="020B0502020202020204" pitchFamily="34" charset="0"/>
              </a:rPr>
              <a:t>Cost</a:t>
            </a:r>
          </a:p>
          <a:p>
            <a:pPr marL="0" indent="0">
              <a:buNone/>
            </a:pPr>
            <a:r>
              <a:rPr lang="en-PH" sz="1600" dirty="0" err="1" smtClean="0">
                <a:latin typeface="Century Gothic" panose="020B0502020202020204" pitchFamily="34" charset="0"/>
              </a:rPr>
              <a:t>Blockchain</a:t>
            </a:r>
            <a:r>
              <a:rPr lang="en-PH" sz="1600" dirty="0" smtClean="0">
                <a:latin typeface="Century Gothic" panose="020B0502020202020204" pitchFamily="34" charset="0"/>
              </a:rPr>
              <a:t> offers tremendous savings in transaction costs and time but the high initial capital costs </a:t>
            </a:r>
            <a:r>
              <a:rPr lang="en-PH" sz="1600" dirty="0" err="1" smtClean="0">
                <a:latin typeface="Century Gothic" panose="020B0502020202020204" pitchFamily="34" charset="0"/>
              </a:rPr>
              <a:t>coud</a:t>
            </a:r>
            <a:r>
              <a:rPr lang="en-PH" sz="1600" dirty="0" smtClean="0">
                <a:latin typeface="Century Gothic" panose="020B0502020202020204" pitchFamily="34" charset="0"/>
              </a:rPr>
              <a:t> be a deterrent.</a:t>
            </a:r>
            <a:endParaRPr lang="en-PH" sz="1600" dirty="0">
              <a:latin typeface="Century Gothic" panose="020B0502020202020204" pitchFamily="34" charset="0"/>
            </a:endParaRPr>
          </a:p>
        </p:txBody>
      </p:sp>
    </p:spTree>
    <p:extLst>
      <p:ext uri="{BB962C8B-B14F-4D97-AF65-F5344CB8AC3E}">
        <p14:creationId xmlns:p14="http://schemas.microsoft.com/office/powerpoint/2010/main" val="3292188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dirty="0" smtClean="0">
                <a:latin typeface="Century Gothic" panose="020B0502020202020204" pitchFamily="34" charset="0"/>
              </a:rPr>
              <a:t>Introduction</a:t>
            </a:r>
            <a:endParaRPr lang="en-PH" sz="3600" b="1" dirty="0">
              <a:latin typeface="Century Gothic" panose="020B0502020202020204" pitchFamily="34" charset="0"/>
            </a:endParaRPr>
          </a:p>
        </p:txBody>
      </p:sp>
      <p:sp>
        <p:nvSpPr>
          <p:cNvPr id="3" name="Content Placeholder 2"/>
          <p:cNvSpPr>
            <a:spLocks noGrp="1"/>
          </p:cNvSpPr>
          <p:nvPr>
            <p:ph idx="1"/>
          </p:nvPr>
        </p:nvSpPr>
        <p:spPr/>
        <p:txBody>
          <a:bodyPr>
            <a:noAutofit/>
          </a:bodyPr>
          <a:lstStyle/>
          <a:p>
            <a:pPr marL="0" indent="0">
              <a:buNone/>
            </a:pPr>
            <a:r>
              <a:rPr lang="en-PH" dirty="0">
                <a:latin typeface="Century Gothic" panose="020B0502020202020204" pitchFamily="34" charset="0"/>
              </a:rPr>
              <a:t>The </a:t>
            </a:r>
            <a:r>
              <a:rPr lang="en-PH" dirty="0" err="1">
                <a:latin typeface="Century Gothic" panose="020B0502020202020204" pitchFamily="34" charset="0"/>
              </a:rPr>
              <a:t>Blockchain</a:t>
            </a:r>
            <a:r>
              <a:rPr lang="en-PH" dirty="0">
                <a:latin typeface="Century Gothic" panose="020B0502020202020204" pitchFamily="34" charset="0"/>
              </a:rPr>
              <a:t> was invented in the context of the digital currency, </a:t>
            </a:r>
            <a:r>
              <a:rPr lang="en-PH" dirty="0" smtClean="0">
                <a:latin typeface="Century Gothic" panose="020B0502020202020204" pitchFamily="34" charset="0"/>
              </a:rPr>
              <a:t>Bitcoin. </a:t>
            </a:r>
            <a:r>
              <a:rPr lang="en-PH" dirty="0">
                <a:latin typeface="Century Gothic" panose="020B0502020202020204" pitchFamily="34" charset="0"/>
              </a:rPr>
              <a:t>The </a:t>
            </a:r>
            <a:r>
              <a:rPr lang="en-PH" dirty="0" err="1">
                <a:latin typeface="Century Gothic" panose="020B0502020202020204" pitchFamily="34" charset="0"/>
              </a:rPr>
              <a:t>Blockchain</a:t>
            </a:r>
            <a:r>
              <a:rPr lang="en-PH" dirty="0">
                <a:latin typeface="Century Gothic" panose="020B0502020202020204" pitchFamily="34" charset="0"/>
              </a:rPr>
              <a:t> is a public ledger of all the Bitcoin transactions, which  continues to grow exponentially. </a:t>
            </a:r>
            <a:r>
              <a:rPr lang="en-PH" dirty="0" err="1">
                <a:latin typeface="Century Gothic" panose="020B0502020202020204" pitchFamily="34" charset="0"/>
              </a:rPr>
              <a:t>Blockchain</a:t>
            </a:r>
            <a:r>
              <a:rPr lang="en-PH" dirty="0">
                <a:latin typeface="Century Gothic" panose="020B0502020202020204" pitchFamily="34" charset="0"/>
              </a:rPr>
              <a:t> allows parties to transact </a:t>
            </a:r>
            <a:r>
              <a:rPr lang="en-PH" dirty="0" smtClean="0">
                <a:latin typeface="Century Gothic" panose="020B0502020202020204" pitchFamily="34" charset="0"/>
              </a:rPr>
              <a:t>securely </a:t>
            </a:r>
            <a:r>
              <a:rPr lang="en-PH" dirty="0">
                <a:latin typeface="Century Gothic" panose="020B0502020202020204" pitchFamily="34" charset="0"/>
              </a:rPr>
              <a:t>in the absence of a third party intermediary and it is clear that some businesses </a:t>
            </a:r>
            <a:r>
              <a:rPr lang="en-PH" dirty="0" err="1">
                <a:latin typeface="Century Gothic" panose="020B0502020202020204" pitchFamily="34" charset="0"/>
              </a:rPr>
              <a:t>recognise</a:t>
            </a:r>
            <a:r>
              <a:rPr lang="en-PH" dirty="0">
                <a:latin typeface="Century Gothic" panose="020B0502020202020204" pitchFamily="34" charset="0"/>
              </a:rPr>
              <a:t> the potential savings connected to </a:t>
            </a:r>
            <a:r>
              <a:rPr lang="en-PH" dirty="0" err="1">
                <a:latin typeface="Century Gothic" panose="020B0502020202020204" pitchFamily="34" charset="0"/>
              </a:rPr>
              <a:t>Blockchain</a:t>
            </a:r>
            <a:r>
              <a:rPr lang="en-PH" dirty="0">
                <a:latin typeface="Century Gothic" panose="020B0502020202020204" pitchFamily="34" charset="0"/>
              </a:rPr>
              <a:t> or other distributed ledger technology.</a:t>
            </a:r>
          </a:p>
          <a:p>
            <a:pPr marL="0" indent="0">
              <a:buNone/>
            </a:pPr>
            <a:endParaRPr lang="en-PH" dirty="0" smtClean="0">
              <a:latin typeface="Century Gothic" panose="020B0502020202020204" pitchFamily="34" charset="0"/>
            </a:endParaRPr>
          </a:p>
          <a:p>
            <a:pPr marL="0" indent="0">
              <a:buNone/>
            </a:pPr>
            <a:endParaRPr lang="en-PH" dirty="0">
              <a:latin typeface="Century Gothic" panose="020B0502020202020204" pitchFamily="34" charset="0"/>
            </a:endParaRPr>
          </a:p>
        </p:txBody>
      </p:sp>
    </p:spTree>
    <p:extLst>
      <p:ext uri="{BB962C8B-B14F-4D97-AF65-F5344CB8AC3E}">
        <p14:creationId xmlns:p14="http://schemas.microsoft.com/office/powerpoint/2010/main" val="3676195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Application</a:t>
            </a:r>
            <a:endParaRPr lang="en-PH" dirty="0"/>
          </a:p>
        </p:txBody>
      </p:sp>
      <p:sp>
        <p:nvSpPr>
          <p:cNvPr id="3" name="Content Placeholder 2"/>
          <p:cNvSpPr>
            <a:spLocks noGrp="1"/>
          </p:cNvSpPr>
          <p:nvPr>
            <p:ph idx="1"/>
          </p:nvPr>
        </p:nvSpPr>
        <p:spPr/>
        <p:txBody>
          <a:bodyPr>
            <a:normAutofit/>
          </a:bodyPr>
          <a:lstStyle/>
          <a:p>
            <a:pPr marL="0" indent="0">
              <a:buNone/>
            </a:pPr>
            <a:r>
              <a:rPr lang="en-PH" sz="1600" b="1" dirty="0" smtClean="0">
                <a:latin typeface="Century Gothic" panose="020B0502020202020204" pitchFamily="34" charset="0"/>
              </a:rPr>
              <a:t>Smart Contracts</a:t>
            </a:r>
          </a:p>
          <a:p>
            <a:pPr marL="0" indent="0">
              <a:buNone/>
            </a:pPr>
            <a:r>
              <a:rPr lang="en-PH" sz="1600" dirty="0">
                <a:latin typeface="Century Gothic" panose="020B0502020202020204" pitchFamily="34" charset="0"/>
              </a:rPr>
              <a:t>Smart contracts solve the problem of intermediary trust between parties to an agreement, whether that is between people transferring assets like gold, or executing decisions between two parties in a betting </a:t>
            </a:r>
            <a:r>
              <a:rPr lang="en-PH" sz="1600" dirty="0" smtClean="0">
                <a:latin typeface="Century Gothic" panose="020B0502020202020204" pitchFamily="34" charset="0"/>
              </a:rPr>
              <a:t>contract.</a:t>
            </a:r>
          </a:p>
          <a:p>
            <a:pPr marL="0" indent="0">
              <a:buNone/>
            </a:pPr>
            <a:r>
              <a:rPr lang="en-PH" sz="1600" b="1" dirty="0">
                <a:latin typeface="Century Gothic" panose="020B0502020202020204" pitchFamily="34" charset="0"/>
              </a:rPr>
              <a:t>Digital Voting</a:t>
            </a:r>
          </a:p>
          <a:p>
            <a:pPr marL="0" indent="0">
              <a:buNone/>
            </a:pPr>
            <a:r>
              <a:rPr lang="en-PH" sz="1600" dirty="0">
                <a:latin typeface="Century Gothic" panose="020B0502020202020204" pitchFamily="34" charset="0"/>
              </a:rPr>
              <a:t>The greatest barrier to getting electoral processes online, according to its detractors, is security. Using the </a:t>
            </a:r>
            <a:r>
              <a:rPr lang="en-PH" sz="1600" dirty="0" err="1">
                <a:latin typeface="Century Gothic" panose="020B0502020202020204" pitchFamily="34" charset="0"/>
              </a:rPr>
              <a:t>blockchain</a:t>
            </a:r>
            <a:r>
              <a:rPr lang="en-PH" sz="1600" dirty="0">
                <a:latin typeface="Century Gothic" panose="020B0502020202020204" pitchFamily="34" charset="0"/>
              </a:rPr>
              <a:t>, a voter could check that her or his vote was successfully transmitted while remaining anonymous to the rest of the world.</a:t>
            </a:r>
          </a:p>
          <a:p>
            <a:pPr marL="0" indent="0">
              <a:buNone/>
            </a:pPr>
            <a:r>
              <a:rPr lang="en-PH" sz="1600" b="1" dirty="0" smtClean="0">
                <a:latin typeface="Century Gothic" panose="020B0502020202020204" pitchFamily="34" charset="0"/>
              </a:rPr>
              <a:t>Data Storage</a:t>
            </a:r>
          </a:p>
          <a:p>
            <a:pPr marL="0" indent="0">
              <a:buNone/>
            </a:pPr>
            <a:r>
              <a:rPr lang="en-PH" sz="1600" dirty="0">
                <a:latin typeface="Century Gothic" panose="020B0502020202020204" pitchFamily="34" charset="0"/>
              </a:rPr>
              <a:t>A </a:t>
            </a:r>
            <a:r>
              <a:rPr lang="en-PH" sz="1600" dirty="0" err="1">
                <a:latin typeface="Century Gothic" panose="020B0502020202020204" pitchFamily="34" charset="0"/>
              </a:rPr>
              <a:t>blockchain</a:t>
            </a:r>
            <a:r>
              <a:rPr lang="en-PH" sz="1600" dirty="0">
                <a:latin typeface="Century Gothic" panose="020B0502020202020204" pitchFamily="34" charset="0"/>
              </a:rPr>
              <a:t> that can store massive amounts of data without messing up your computer.</a:t>
            </a:r>
            <a:endParaRPr lang="en-PH" sz="1600" dirty="0" smtClean="0">
              <a:latin typeface="Century Gothic" panose="020B0502020202020204" pitchFamily="34" charset="0"/>
            </a:endParaRPr>
          </a:p>
          <a:p>
            <a:pPr marL="0" indent="0">
              <a:buNone/>
            </a:pPr>
            <a:endParaRPr lang="en-PH" sz="1600" dirty="0">
              <a:latin typeface="Century Gothic" panose="020B0502020202020204" pitchFamily="34" charset="0"/>
            </a:endParaRPr>
          </a:p>
        </p:txBody>
      </p:sp>
    </p:spTree>
    <p:extLst>
      <p:ext uri="{BB962C8B-B14F-4D97-AF65-F5344CB8AC3E}">
        <p14:creationId xmlns:p14="http://schemas.microsoft.com/office/powerpoint/2010/main" val="2190925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Application – cont.</a:t>
            </a:r>
            <a:endParaRPr lang="en-PH"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916832"/>
            <a:ext cx="7920879" cy="4320479"/>
          </a:xfrm>
        </p:spPr>
      </p:pic>
    </p:spTree>
    <p:extLst>
      <p:ext uri="{BB962C8B-B14F-4D97-AF65-F5344CB8AC3E}">
        <p14:creationId xmlns:p14="http://schemas.microsoft.com/office/powerpoint/2010/main" val="1510177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History</a:t>
            </a:r>
            <a:endParaRPr lang="en-PH" dirty="0"/>
          </a:p>
        </p:txBody>
      </p:sp>
      <p:sp>
        <p:nvSpPr>
          <p:cNvPr id="3" name="Content Placeholder 2"/>
          <p:cNvSpPr>
            <a:spLocks noGrp="1"/>
          </p:cNvSpPr>
          <p:nvPr>
            <p:ph idx="1"/>
          </p:nvPr>
        </p:nvSpPr>
        <p:spPr/>
        <p:txBody>
          <a:bodyPr>
            <a:noAutofit/>
          </a:bodyPr>
          <a:lstStyle/>
          <a:p>
            <a:pPr marL="0" indent="0">
              <a:buNone/>
            </a:pPr>
            <a:r>
              <a:rPr lang="en-PH" sz="1800" dirty="0">
                <a:latin typeface="Century Gothic" panose="020B0502020202020204" pitchFamily="34" charset="0"/>
              </a:rPr>
              <a:t>The first work on a cryptographically secured chain of blocks was described in 1991 by Stuart Haber and W. Scott </a:t>
            </a:r>
            <a:r>
              <a:rPr lang="en-PH" sz="1800" dirty="0" err="1">
                <a:latin typeface="Century Gothic" panose="020B0502020202020204" pitchFamily="34" charset="0"/>
              </a:rPr>
              <a:t>Stornetta</a:t>
            </a:r>
            <a:r>
              <a:rPr lang="en-PH" sz="1800" dirty="0" smtClean="0">
                <a:latin typeface="Century Gothic" panose="020B0502020202020204" pitchFamily="34" charset="0"/>
              </a:rPr>
              <a:t>. </a:t>
            </a:r>
            <a:r>
              <a:rPr lang="en-PH" sz="1800" dirty="0">
                <a:latin typeface="Century Gothic" panose="020B0502020202020204" pitchFamily="34" charset="0"/>
              </a:rPr>
              <a:t>In 1992, Bayer, Haber and </a:t>
            </a:r>
            <a:r>
              <a:rPr lang="en-PH" sz="1800" dirty="0" err="1">
                <a:latin typeface="Century Gothic" panose="020B0502020202020204" pitchFamily="34" charset="0"/>
              </a:rPr>
              <a:t>Stornetta</a:t>
            </a:r>
            <a:r>
              <a:rPr lang="en-PH" sz="1800" dirty="0">
                <a:latin typeface="Century Gothic" panose="020B0502020202020204" pitchFamily="34" charset="0"/>
              </a:rPr>
              <a:t> incorporated </a:t>
            </a:r>
            <a:r>
              <a:rPr lang="en-PH" sz="1800" dirty="0" err="1">
                <a:latin typeface="Century Gothic" panose="020B0502020202020204" pitchFamily="34" charset="0"/>
              </a:rPr>
              <a:t>Merkle</a:t>
            </a:r>
            <a:r>
              <a:rPr lang="en-PH" sz="1800" dirty="0">
                <a:latin typeface="Century Gothic" panose="020B0502020202020204" pitchFamily="34" charset="0"/>
              </a:rPr>
              <a:t> trees to the </a:t>
            </a:r>
            <a:r>
              <a:rPr lang="en-PH" sz="1800" dirty="0" err="1">
                <a:latin typeface="Century Gothic" panose="020B0502020202020204" pitchFamily="34" charset="0"/>
              </a:rPr>
              <a:t>blockchain</a:t>
            </a:r>
            <a:r>
              <a:rPr lang="en-PH" sz="1800" dirty="0">
                <a:latin typeface="Century Gothic" panose="020B0502020202020204" pitchFamily="34" charset="0"/>
              </a:rPr>
              <a:t> as an efficiency improvement to be able to collect several documents into one block</a:t>
            </a:r>
            <a:r>
              <a:rPr lang="en-PH" sz="1800" dirty="0" smtClean="0">
                <a:latin typeface="Century Gothic" panose="020B0502020202020204" pitchFamily="34" charset="0"/>
              </a:rPr>
              <a:t>.</a:t>
            </a:r>
          </a:p>
          <a:p>
            <a:pPr marL="0" indent="0">
              <a:buNone/>
            </a:pPr>
            <a:r>
              <a:rPr lang="en-PH" sz="1800" dirty="0">
                <a:latin typeface="Century Gothic" panose="020B0502020202020204" pitchFamily="34" charset="0"/>
              </a:rPr>
              <a:t>The first distributed </a:t>
            </a:r>
            <a:r>
              <a:rPr lang="en-PH" sz="1800" dirty="0" err="1">
                <a:latin typeface="Century Gothic" panose="020B0502020202020204" pitchFamily="34" charset="0"/>
              </a:rPr>
              <a:t>blockchain</a:t>
            </a:r>
            <a:r>
              <a:rPr lang="en-PH" sz="1800" dirty="0">
                <a:latin typeface="Century Gothic" panose="020B0502020202020204" pitchFamily="34" charset="0"/>
              </a:rPr>
              <a:t> was then </a:t>
            </a:r>
            <a:r>
              <a:rPr lang="en-PH" sz="1800" dirty="0" smtClean="0">
                <a:latin typeface="Century Gothic" panose="020B0502020202020204" pitchFamily="34" charset="0"/>
              </a:rPr>
              <a:t>conceptualized </a:t>
            </a:r>
            <a:r>
              <a:rPr lang="en-PH" sz="1800" dirty="0">
                <a:latin typeface="Century Gothic" panose="020B0502020202020204" pitchFamily="34" charset="0"/>
              </a:rPr>
              <a:t>by an anonymous person or group known as Satoshi </a:t>
            </a:r>
            <a:r>
              <a:rPr lang="en-PH" sz="1800" dirty="0" err="1">
                <a:latin typeface="Century Gothic" panose="020B0502020202020204" pitchFamily="34" charset="0"/>
              </a:rPr>
              <a:t>Nakamoto</a:t>
            </a:r>
            <a:r>
              <a:rPr lang="en-PH" sz="1800" dirty="0">
                <a:latin typeface="Century Gothic" panose="020B0502020202020204" pitchFamily="34" charset="0"/>
              </a:rPr>
              <a:t> in 2008 and implemented the following year as a core component of the digital currency bitcoin, where it serves as the public ledger for all transactions</a:t>
            </a:r>
            <a:r>
              <a:rPr lang="en-PH" sz="1800" dirty="0" smtClean="0">
                <a:latin typeface="Century Gothic" panose="020B0502020202020204" pitchFamily="34" charset="0"/>
              </a:rPr>
              <a:t>. </a:t>
            </a:r>
            <a:r>
              <a:rPr lang="en-PH" sz="1800" dirty="0">
                <a:latin typeface="Century Gothic" panose="020B0502020202020204" pitchFamily="34" charset="0"/>
              </a:rPr>
              <a:t>Through the use of a peer-to-peer network and a distributed timestamping server, a </a:t>
            </a:r>
            <a:r>
              <a:rPr lang="en-PH" sz="1800" dirty="0" err="1">
                <a:latin typeface="Century Gothic" panose="020B0502020202020204" pitchFamily="34" charset="0"/>
              </a:rPr>
              <a:t>blockchain</a:t>
            </a:r>
            <a:r>
              <a:rPr lang="en-PH" sz="1800" dirty="0">
                <a:latin typeface="Century Gothic" panose="020B0502020202020204" pitchFamily="34" charset="0"/>
              </a:rPr>
              <a:t> database is managed autonomously. The use of the </a:t>
            </a:r>
            <a:r>
              <a:rPr lang="en-PH" sz="1800" dirty="0" err="1">
                <a:latin typeface="Century Gothic" panose="020B0502020202020204" pitchFamily="34" charset="0"/>
              </a:rPr>
              <a:t>blockchain</a:t>
            </a:r>
            <a:r>
              <a:rPr lang="en-PH" sz="1800" dirty="0">
                <a:latin typeface="Century Gothic" panose="020B0502020202020204" pitchFamily="34" charset="0"/>
              </a:rPr>
              <a:t> for bitcoin made it the first digital currency to solve the double spending problem without requiring a trusted </a:t>
            </a:r>
            <a:r>
              <a:rPr lang="en-PH" sz="1800" dirty="0" smtClean="0">
                <a:latin typeface="Century Gothic" panose="020B0502020202020204" pitchFamily="34" charset="0"/>
              </a:rPr>
              <a:t>administrator. The </a:t>
            </a:r>
            <a:r>
              <a:rPr lang="en-PH" sz="1800" dirty="0">
                <a:latin typeface="Century Gothic" panose="020B0502020202020204" pitchFamily="34" charset="0"/>
              </a:rPr>
              <a:t>bitcoin design has been the inspiration </a:t>
            </a:r>
            <a:r>
              <a:rPr lang="en-PH" sz="1800" dirty="0" smtClean="0">
                <a:latin typeface="Century Gothic" panose="020B0502020202020204" pitchFamily="34" charset="0"/>
              </a:rPr>
              <a:t>for </a:t>
            </a:r>
            <a:r>
              <a:rPr lang="en-PH" sz="1800" dirty="0">
                <a:latin typeface="Century Gothic" panose="020B0502020202020204" pitchFamily="34" charset="0"/>
              </a:rPr>
              <a:t>other applications</a:t>
            </a:r>
            <a:r>
              <a:rPr lang="en-PH" sz="1800" dirty="0" smtClean="0">
                <a:latin typeface="Century Gothic" panose="020B0502020202020204" pitchFamily="34" charset="0"/>
              </a:rPr>
              <a:t>.</a:t>
            </a:r>
          </a:p>
          <a:p>
            <a:pPr marL="0" indent="0">
              <a:buNone/>
            </a:pPr>
            <a:endParaRPr lang="en-PH" sz="1800" dirty="0">
              <a:latin typeface="Century Gothic" panose="020B0502020202020204" pitchFamily="34" charset="0"/>
            </a:endParaRPr>
          </a:p>
        </p:txBody>
      </p:sp>
    </p:spTree>
    <p:extLst>
      <p:ext uri="{BB962C8B-B14F-4D97-AF65-F5344CB8AC3E}">
        <p14:creationId xmlns:p14="http://schemas.microsoft.com/office/powerpoint/2010/main" val="625888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History – cont.</a:t>
            </a:r>
            <a:endParaRPr lang="en-PH" dirty="0"/>
          </a:p>
        </p:txBody>
      </p:sp>
      <p:sp>
        <p:nvSpPr>
          <p:cNvPr id="3" name="Content Placeholder 2"/>
          <p:cNvSpPr>
            <a:spLocks noGrp="1"/>
          </p:cNvSpPr>
          <p:nvPr>
            <p:ph idx="1"/>
          </p:nvPr>
        </p:nvSpPr>
        <p:spPr/>
        <p:txBody>
          <a:bodyPr>
            <a:normAutofit/>
          </a:bodyPr>
          <a:lstStyle/>
          <a:p>
            <a:pPr marL="0" indent="0">
              <a:buNone/>
            </a:pPr>
            <a:r>
              <a:rPr lang="en-PH" sz="2200" dirty="0">
                <a:latin typeface="Century Gothic" panose="020B0502020202020204" pitchFamily="34" charset="0"/>
              </a:rPr>
              <a:t>Around 2014, technologists and investors shifted their focus from Bitcoin to </a:t>
            </a:r>
            <a:r>
              <a:rPr lang="en-PH" sz="2200" dirty="0" err="1">
                <a:latin typeface="Century Gothic" panose="020B0502020202020204" pitchFamily="34" charset="0"/>
              </a:rPr>
              <a:t>blockchain</a:t>
            </a:r>
            <a:r>
              <a:rPr lang="en-PH" sz="2200" dirty="0">
                <a:latin typeface="Century Gothic" panose="020B0502020202020204" pitchFamily="34" charset="0"/>
              </a:rPr>
              <a:t>, bitcoin’s underlying technology. Though Bitcoin and </a:t>
            </a:r>
            <a:r>
              <a:rPr lang="en-PH" sz="2200" dirty="0" err="1">
                <a:latin typeface="Century Gothic" panose="020B0502020202020204" pitchFamily="34" charset="0"/>
              </a:rPr>
              <a:t>blockchain</a:t>
            </a:r>
            <a:r>
              <a:rPr lang="en-PH" sz="2200" dirty="0">
                <a:latin typeface="Century Gothic" panose="020B0502020202020204" pitchFamily="34" charset="0"/>
              </a:rPr>
              <a:t> are often referred to interchangeably, that’s incorrect. Bitcoin is built on a version of a </a:t>
            </a:r>
            <a:r>
              <a:rPr lang="en-PH" sz="2200" dirty="0" err="1">
                <a:latin typeface="Century Gothic" panose="020B0502020202020204" pitchFamily="34" charset="0"/>
              </a:rPr>
              <a:t>blockchain</a:t>
            </a:r>
            <a:r>
              <a:rPr lang="en-PH" sz="2200" dirty="0">
                <a:latin typeface="Century Gothic" panose="020B0502020202020204" pitchFamily="34" charset="0"/>
              </a:rPr>
              <a:t>. A </a:t>
            </a:r>
            <a:r>
              <a:rPr lang="en-PH" sz="2200" dirty="0" err="1">
                <a:latin typeface="Century Gothic" panose="020B0502020202020204" pitchFamily="34" charset="0"/>
              </a:rPr>
              <a:t>blockchain</a:t>
            </a:r>
            <a:r>
              <a:rPr lang="en-PH" sz="2200" dirty="0">
                <a:latin typeface="Century Gothic" panose="020B0502020202020204" pitchFamily="34" charset="0"/>
              </a:rPr>
              <a:t> is an open, decentralized ledger that can record transactions between two parties efficiently and in a verifiable and permanent way without the need for a central authority. The key qualities of this distributed ledger are that it is time-stamped, </a:t>
            </a:r>
            <a:r>
              <a:rPr lang="en-PH" sz="2200" dirty="0" smtClean="0">
                <a:latin typeface="Century Gothic" panose="020B0502020202020204" pitchFamily="34" charset="0"/>
              </a:rPr>
              <a:t>transparent, </a:t>
            </a:r>
            <a:r>
              <a:rPr lang="en-PH" sz="2200" dirty="0">
                <a:latin typeface="Century Gothic" panose="020B0502020202020204" pitchFamily="34" charset="0"/>
              </a:rPr>
              <a:t>and </a:t>
            </a:r>
            <a:r>
              <a:rPr lang="en-PH" sz="2200" dirty="0" smtClean="0">
                <a:latin typeface="Century Gothic" panose="020B0502020202020204" pitchFamily="34" charset="0"/>
              </a:rPr>
              <a:t>decentralized</a:t>
            </a:r>
            <a:r>
              <a:rPr lang="en-PH" sz="2200" dirty="0">
                <a:latin typeface="Century Gothic" panose="020B0502020202020204" pitchFamily="34" charset="0"/>
              </a:rPr>
              <a:t>.</a:t>
            </a:r>
          </a:p>
        </p:txBody>
      </p:sp>
    </p:spTree>
    <p:extLst>
      <p:ext uri="{BB962C8B-B14F-4D97-AF65-F5344CB8AC3E}">
        <p14:creationId xmlns:p14="http://schemas.microsoft.com/office/powerpoint/2010/main" val="2151899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History – cont.</a:t>
            </a:r>
            <a:endParaRPr lang="en-PH" dirty="0"/>
          </a:p>
        </p:txBody>
      </p:sp>
      <p:sp>
        <p:nvSpPr>
          <p:cNvPr id="3" name="Content Placeholder 2"/>
          <p:cNvSpPr>
            <a:spLocks noGrp="1"/>
          </p:cNvSpPr>
          <p:nvPr>
            <p:ph idx="1"/>
          </p:nvPr>
        </p:nvSpPr>
        <p:spPr/>
        <p:txBody>
          <a:bodyPr>
            <a:noAutofit/>
          </a:bodyPr>
          <a:lstStyle/>
          <a:p>
            <a:pPr marL="0" indent="0">
              <a:buNone/>
            </a:pPr>
            <a:r>
              <a:rPr lang="en-PH" sz="2000" dirty="0">
                <a:latin typeface="Century Gothic" panose="020B0502020202020204" pitchFamily="34" charset="0"/>
              </a:rPr>
              <a:t>Many have hailed </a:t>
            </a:r>
            <a:r>
              <a:rPr lang="en-PH" sz="2000" dirty="0" err="1">
                <a:latin typeface="Century Gothic" panose="020B0502020202020204" pitchFamily="34" charset="0"/>
              </a:rPr>
              <a:t>blockchain</a:t>
            </a:r>
            <a:r>
              <a:rPr lang="en-PH" sz="2000" dirty="0">
                <a:latin typeface="Century Gothic" panose="020B0502020202020204" pitchFamily="34" charset="0"/>
              </a:rPr>
              <a:t> technology as revolutionary and claim it has the potential to dramatically lower the cost of transactions, just as the protocols of the Internet lowered the cost of connection. Take, for instance, a typical stock transaction. The transaction can be executed in microseconds but the settlement — the ownership transfer of the stock –usually takes a week. This is because the parties have no access to each other ledgers and therefore can’t automatically verify that the assets are in fact owned and can be transferred. A number of </a:t>
            </a:r>
            <a:r>
              <a:rPr lang="en-PH" sz="2000" dirty="0" smtClean="0">
                <a:latin typeface="Century Gothic" panose="020B0502020202020204" pitchFamily="34" charset="0"/>
              </a:rPr>
              <a:t>intermediaries </a:t>
            </a:r>
            <a:r>
              <a:rPr lang="en-PH" sz="2000" dirty="0">
                <a:latin typeface="Century Gothic" panose="020B0502020202020204" pitchFamily="34" charset="0"/>
              </a:rPr>
              <a:t>act as guarantors of assets as the transaction is verified and the ledgers individually updated.</a:t>
            </a:r>
          </a:p>
        </p:txBody>
      </p:sp>
    </p:spTree>
    <p:extLst>
      <p:ext uri="{BB962C8B-B14F-4D97-AF65-F5344CB8AC3E}">
        <p14:creationId xmlns:p14="http://schemas.microsoft.com/office/powerpoint/2010/main" val="3243164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Hype Cycle</a:t>
            </a:r>
            <a:endParaRPr lang="en-PH"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132856"/>
            <a:ext cx="7632848" cy="4248471"/>
          </a:xfrm>
        </p:spPr>
      </p:pic>
    </p:spTree>
    <p:extLst>
      <p:ext uri="{BB962C8B-B14F-4D97-AF65-F5344CB8AC3E}">
        <p14:creationId xmlns:p14="http://schemas.microsoft.com/office/powerpoint/2010/main" val="3107342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Hype Cycle – cont.</a:t>
            </a:r>
            <a:endParaRPr lang="en-PH"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995" y="1935163"/>
            <a:ext cx="6000009" cy="4389437"/>
          </a:xfrm>
        </p:spPr>
      </p:pic>
    </p:spTree>
    <p:extLst>
      <p:ext uri="{BB962C8B-B14F-4D97-AF65-F5344CB8AC3E}">
        <p14:creationId xmlns:p14="http://schemas.microsoft.com/office/powerpoint/2010/main" val="3835233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Hype Cycle – cont.</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935163"/>
            <a:ext cx="7920879" cy="4389437"/>
          </a:xfrm>
        </p:spPr>
      </p:pic>
    </p:spTree>
    <p:extLst>
      <p:ext uri="{BB962C8B-B14F-4D97-AF65-F5344CB8AC3E}">
        <p14:creationId xmlns:p14="http://schemas.microsoft.com/office/powerpoint/2010/main" val="2490493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Hype Cycle –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859" y="1935163"/>
            <a:ext cx="5190281" cy="4389437"/>
          </a:xfrm>
        </p:spPr>
      </p:pic>
    </p:spTree>
    <p:extLst>
      <p:ext uri="{BB962C8B-B14F-4D97-AF65-F5344CB8AC3E}">
        <p14:creationId xmlns:p14="http://schemas.microsoft.com/office/powerpoint/2010/main" val="3671331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TotalTime>
  <Words>1347</Words>
  <Application>Microsoft Office PowerPoint</Application>
  <PresentationFormat>On-screen Show (4:3)</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Group 1</vt:lpstr>
      <vt:lpstr>Introduction</vt:lpstr>
      <vt:lpstr>History</vt:lpstr>
      <vt:lpstr>History – cont.</vt:lpstr>
      <vt:lpstr>History – cont.</vt:lpstr>
      <vt:lpstr>Hype Cycle</vt:lpstr>
      <vt:lpstr>Hype Cycle – cont.</vt:lpstr>
      <vt:lpstr>Hype Cycle – cont.</vt:lpstr>
      <vt:lpstr>Hype Cycle – cont.</vt:lpstr>
      <vt:lpstr>Hype Cycle – cont.</vt:lpstr>
      <vt:lpstr>Technical Specification</vt:lpstr>
      <vt:lpstr>Technical Specification - cont.</vt:lpstr>
      <vt:lpstr>Technical Specification - cont.</vt:lpstr>
      <vt:lpstr>Technical Specification - cont.</vt:lpstr>
      <vt:lpstr>Impact to Society/Business</vt:lpstr>
      <vt:lpstr>Impact to Society/Business – cont.</vt:lpstr>
      <vt:lpstr>Impact to Society/Business – cont.</vt:lpstr>
      <vt:lpstr>Impact to Society/Business – cont.</vt:lpstr>
      <vt:lpstr>Cont.</vt:lpstr>
      <vt:lpstr>Application</vt:lpstr>
      <vt:lpstr>Application –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dc:creator>Madi</dc:creator>
  <cp:lastModifiedBy>Madi</cp:lastModifiedBy>
  <cp:revision>28</cp:revision>
  <dcterms:created xsi:type="dcterms:W3CDTF">2017-12-11T03:52:08Z</dcterms:created>
  <dcterms:modified xsi:type="dcterms:W3CDTF">2018-02-09T08:48:21Z</dcterms:modified>
</cp:coreProperties>
</file>