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ea7b038f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ea7b038f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18525e07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818525e07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18525e07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18525e07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ea7b038f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8ea7b038f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818525e07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18525e07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818525e07e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818525e07e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818525e07e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818525e07e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8ea7b038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8ea7b038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8ea7b038f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8ea7b038f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8ea7b038f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8ea7b038f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818525e0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18525e0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8ea7b038f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8ea7b038f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818525e0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818525e0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818525e07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818525e07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18525e07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18525e07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818525e07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818525e07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8ea7b038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8ea7b038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818525e07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818525e07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18525e07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18525e07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hyperlink" Target="https://www.linkedin.com/in/sharad-mittal-0376b61b5/" TargetMode="External"/><Relationship Id="rId5" Type="http://schemas.openxmlformats.org/officeDocument/2006/relationships/hyperlink" Target="https://github.com/itsmittal02/itc_hotels" TargetMode="External"/><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51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 </a:t>
            </a:r>
            <a:endParaRPr/>
          </a:p>
        </p:txBody>
      </p:sp>
      <p:pic>
        <p:nvPicPr>
          <p:cNvPr id="56" name="Google Shape;56;p13"/>
          <p:cNvPicPr preferRelativeResize="0"/>
          <p:nvPr/>
        </p:nvPicPr>
        <p:blipFill>
          <a:blip r:embed="rId3">
            <a:alphaModFix/>
          </a:blip>
          <a:stretch>
            <a:fillRect/>
          </a:stretch>
        </p:blipFill>
        <p:spPr>
          <a:xfrm>
            <a:off x="0" y="0"/>
            <a:ext cx="9060574" cy="751150"/>
          </a:xfrm>
          <a:prstGeom prst="rect">
            <a:avLst/>
          </a:prstGeom>
          <a:noFill/>
          <a:ln>
            <a:noFill/>
          </a:ln>
        </p:spPr>
      </p:pic>
      <p:pic>
        <p:nvPicPr>
          <p:cNvPr descr="The Atara Hotel Gurgaon: What To Expect From 3 star Hotel With ..." id="57" name="Google Shape;57;p13"/>
          <p:cNvPicPr preferRelativeResize="0"/>
          <p:nvPr/>
        </p:nvPicPr>
        <p:blipFill>
          <a:blip r:embed="rId4">
            <a:alphaModFix/>
          </a:blip>
          <a:stretch>
            <a:fillRect/>
          </a:stretch>
        </p:blipFill>
        <p:spPr>
          <a:xfrm>
            <a:off x="0" y="929100"/>
            <a:ext cx="9144000" cy="4023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1" name="Google Shape;13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2"/>
          <p:cNvPicPr preferRelativeResize="0"/>
          <p:nvPr/>
        </p:nvPicPr>
        <p:blipFill>
          <a:blip r:embed="rId3">
            <a:alphaModFix/>
          </a:blip>
          <a:stretch>
            <a:fillRect/>
          </a:stretch>
        </p:blipFill>
        <p:spPr>
          <a:xfrm>
            <a:off x="0" y="16334"/>
            <a:ext cx="9144000" cy="51108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1887925" y="445025"/>
            <a:ext cx="694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38" name="Google Shape;138;p23"/>
          <p:cNvSpPr txBox="1"/>
          <p:nvPr>
            <p:ph idx="1" type="body"/>
          </p:nvPr>
        </p:nvSpPr>
        <p:spPr>
          <a:xfrm>
            <a:off x="0" y="1152475"/>
            <a:ext cx="9144000" cy="39909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39" name="Google Shape;139;p23"/>
          <p:cNvPicPr preferRelativeResize="0"/>
          <p:nvPr/>
        </p:nvPicPr>
        <p:blipFill>
          <a:blip r:embed="rId3">
            <a:alphaModFix/>
          </a:blip>
          <a:stretch>
            <a:fillRect/>
          </a:stretch>
        </p:blipFill>
        <p:spPr>
          <a:xfrm>
            <a:off x="0" y="0"/>
            <a:ext cx="1085200" cy="869650"/>
          </a:xfrm>
          <a:prstGeom prst="rect">
            <a:avLst/>
          </a:prstGeom>
          <a:noFill/>
          <a:ln>
            <a:noFill/>
          </a:ln>
        </p:spPr>
      </p:pic>
      <p:sp>
        <p:nvSpPr>
          <p:cNvPr id="140" name="Google Shape;140;p23"/>
          <p:cNvSpPr/>
          <p:nvPr/>
        </p:nvSpPr>
        <p:spPr>
          <a:xfrm>
            <a:off x="1263575" y="111500"/>
            <a:ext cx="7782300" cy="7581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2400">
                <a:solidFill>
                  <a:srgbClr val="E5C366"/>
                </a:solidFill>
                <a:highlight>
                  <a:srgbClr val="FFFFFF"/>
                </a:highlight>
              </a:rPr>
              <a:t>ITC Hotels Room Category Performance &amp; Booking</a:t>
            </a:r>
            <a:r>
              <a:rPr b="1" i="1" lang="en" sz="2500">
                <a:solidFill>
                  <a:srgbClr val="E5C366"/>
                </a:solidFill>
                <a:highlight>
                  <a:srgbClr val="FFFFFF"/>
                </a:highlight>
              </a:rPr>
              <a:t> </a:t>
            </a:r>
            <a:endParaRPr b="1" i="1" sz="2700">
              <a:solidFill>
                <a:srgbClr val="E5C366"/>
              </a:solidFill>
            </a:endParaRPr>
          </a:p>
        </p:txBody>
      </p:sp>
      <p:sp>
        <p:nvSpPr>
          <p:cNvPr id="141" name="Google Shape;141;p23"/>
          <p:cNvSpPr/>
          <p:nvPr/>
        </p:nvSpPr>
        <p:spPr>
          <a:xfrm>
            <a:off x="0" y="1152400"/>
            <a:ext cx="9112500" cy="39909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2300">
                <a:solidFill>
                  <a:srgbClr val="CC0000"/>
                </a:solidFill>
              </a:rPr>
              <a:t>            </a:t>
            </a:r>
            <a:r>
              <a:rPr b="1" i="1" lang="en" sz="2400">
                <a:solidFill>
                  <a:srgbClr val="E5C366"/>
                </a:solidFill>
                <a:highlight>
                  <a:schemeClr val="lt1"/>
                </a:highlight>
              </a:rPr>
              <a:t> </a:t>
            </a:r>
            <a:r>
              <a:rPr b="1" i="1" lang="en" sz="2900">
                <a:solidFill>
                  <a:srgbClr val="E5C366"/>
                </a:solidFill>
                <a:highlight>
                  <a:schemeClr val="lt1"/>
                </a:highlight>
              </a:rPr>
              <a:t>Room Category Performance &amp; Booking</a:t>
            </a:r>
            <a:endParaRPr b="1" i="1" sz="2900">
              <a:solidFill>
                <a:srgbClr val="E5C366"/>
              </a:solidFill>
              <a:highlight>
                <a:schemeClr val="lt1"/>
              </a:highlight>
            </a:endParaRPr>
          </a:p>
          <a:p>
            <a:pPr indent="0" lvl="0" marL="0" rtl="0" algn="just">
              <a:spcBef>
                <a:spcPts val="0"/>
              </a:spcBef>
              <a:spcAft>
                <a:spcPts val="0"/>
              </a:spcAft>
              <a:buNone/>
            </a:pPr>
            <a:r>
              <a:t/>
            </a:r>
            <a:endParaRPr b="1" i="1" sz="2900">
              <a:solidFill>
                <a:srgbClr val="E5C366"/>
              </a:solidFill>
              <a:highlight>
                <a:schemeClr val="lt1"/>
              </a:highlight>
            </a:endParaRPr>
          </a:p>
          <a:p>
            <a:pPr indent="0" lvl="0" marL="0" rtl="0" algn="just">
              <a:spcBef>
                <a:spcPts val="0"/>
              </a:spcBef>
              <a:spcAft>
                <a:spcPts val="0"/>
              </a:spcAft>
              <a:buNone/>
            </a:pPr>
            <a:r>
              <a:rPr lang="en" sz="1600">
                <a:solidFill>
                  <a:srgbClr val="CC0000"/>
                </a:solidFill>
              </a:rPr>
              <a:t>This section offers a thorough analysis of how different room types impact	 revenue	generation and	 cater to guest	preferences, highlighting	their	role	in driving financial	performance and enhancing guest experiences.</a:t>
            </a:r>
            <a:r>
              <a:rPr lang="en" sz="1600">
                <a:solidFill>
                  <a:srgbClr val="CC0000"/>
                </a:solidFill>
              </a:rPr>
              <a:t> </a:t>
            </a:r>
            <a:endParaRPr sz="1600">
              <a:solidFill>
                <a:srgbClr val="CC0000"/>
              </a:solidFill>
            </a:endParaRPr>
          </a:p>
          <a:p>
            <a:pPr indent="0" lvl="0" marL="0" rtl="0" algn="just">
              <a:spcBef>
                <a:spcPts val="0"/>
              </a:spcBef>
              <a:spcAft>
                <a:spcPts val="0"/>
              </a:spcAft>
              <a:buNone/>
            </a:pPr>
            <a:r>
              <a:t/>
            </a:r>
            <a:endParaRPr sz="18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 Average Length of Stay(ALOS):- </a:t>
            </a:r>
            <a:r>
              <a:rPr b="1" lang="en" sz="1200">
                <a:solidFill>
                  <a:srgbClr val="CC0000"/>
                </a:solidFill>
              </a:rPr>
              <a:t> </a:t>
            </a:r>
            <a:r>
              <a:rPr lang="en" sz="1200">
                <a:solidFill>
                  <a:srgbClr val="CC0000"/>
                </a:solidFill>
              </a:rPr>
              <a:t> 2.37 days, providing valuable information for customizing pricing and promotional  strategies.</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 Revenue by Room Category:-</a:t>
            </a:r>
            <a:r>
              <a:rPr lang="en" sz="1200">
                <a:solidFill>
                  <a:srgbClr val="CC0000"/>
                </a:solidFill>
              </a:rPr>
              <a:t> </a:t>
            </a:r>
            <a:r>
              <a:rPr lang="en" sz="1200">
                <a:solidFill>
                  <a:srgbClr val="CC0000"/>
                </a:solidFill>
              </a:rPr>
              <a:t>A detailed breakdown of revenue by room type, aiding in more focused marketing and pricing approaches.</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lang="en" sz="1200">
                <a:solidFill>
                  <a:srgbClr val="CC0000"/>
                </a:solidFill>
              </a:rPr>
              <a:t> </a:t>
            </a:r>
            <a:r>
              <a:rPr b="1" lang="en" sz="1200">
                <a:solidFill>
                  <a:srgbClr val="CC0000"/>
                </a:solidFill>
              </a:rPr>
              <a:t>Booking Trends:- </a:t>
            </a:r>
            <a:r>
              <a:rPr b="1" lang="en" sz="1200">
                <a:solidFill>
                  <a:srgbClr val="CC0000"/>
                </a:solidFill>
              </a:rPr>
              <a:t>	</a:t>
            </a:r>
            <a:r>
              <a:rPr lang="en" sz="1200">
                <a:solidFill>
                  <a:srgbClr val="CC0000"/>
                </a:solidFill>
              </a:rPr>
              <a:t>Examining lead times to gain insights into customer booking behaviors, which can inform adjustments to pricing and promotional tactics.</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 Analyzing room category performance:-</a:t>
            </a:r>
            <a:r>
              <a:rPr lang="en" sz="1200">
                <a:solidFill>
                  <a:srgbClr val="CC0000"/>
                </a:solidFill>
              </a:rPr>
              <a:t> allows for more accurate revenue optimization and improved targeting of customers.</a:t>
            </a:r>
            <a:endParaRPr sz="1200">
              <a:solidFill>
                <a:srgbClr val="CC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47" name="Google Shape;147;p24"/>
          <p:cNvSpPr txBox="1"/>
          <p:nvPr>
            <p:ph idx="1" type="body"/>
          </p:nvPr>
        </p:nvSpPr>
        <p:spPr>
          <a:xfrm>
            <a:off x="0" y="1017725"/>
            <a:ext cx="91125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8" name="Google Shape;148;p24"/>
          <p:cNvPicPr preferRelativeResize="0"/>
          <p:nvPr/>
        </p:nvPicPr>
        <p:blipFill>
          <a:blip r:embed="rId3">
            <a:alphaModFix/>
          </a:blip>
          <a:stretch>
            <a:fillRect/>
          </a:stretch>
        </p:blipFill>
        <p:spPr>
          <a:xfrm>
            <a:off x="0" y="20310"/>
            <a:ext cx="9144000" cy="51028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4" name="Google Shape;15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25"/>
          <p:cNvPicPr preferRelativeResize="0"/>
          <p:nvPr/>
        </p:nvPicPr>
        <p:blipFill>
          <a:blip r:embed="rId3">
            <a:alphaModFix/>
          </a:blip>
          <a:stretch>
            <a:fillRect/>
          </a:stretch>
        </p:blipFill>
        <p:spPr>
          <a:xfrm>
            <a:off x="0" y="20310"/>
            <a:ext cx="9144000" cy="51028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1887925" y="445025"/>
            <a:ext cx="694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61" name="Google Shape;161;p26"/>
          <p:cNvSpPr txBox="1"/>
          <p:nvPr>
            <p:ph idx="1" type="body"/>
          </p:nvPr>
        </p:nvSpPr>
        <p:spPr>
          <a:xfrm>
            <a:off x="0" y="1152475"/>
            <a:ext cx="9144000" cy="39909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62" name="Google Shape;162;p26"/>
          <p:cNvPicPr preferRelativeResize="0"/>
          <p:nvPr/>
        </p:nvPicPr>
        <p:blipFill>
          <a:blip r:embed="rId3">
            <a:alphaModFix/>
          </a:blip>
          <a:stretch>
            <a:fillRect/>
          </a:stretch>
        </p:blipFill>
        <p:spPr>
          <a:xfrm>
            <a:off x="0" y="0"/>
            <a:ext cx="1085200" cy="869650"/>
          </a:xfrm>
          <a:prstGeom prst="rect">
            <a:avLst/>
          </a:prstGeom>
          <a:noFill/>
          <a:ln>
            <a:noFill/>
          </a:ln>
        </p:spPr>
      </p:pic>
      <p:sp>
        <p:nvSpPr>
          <p:cNvPr id="163" name="Google Shape;163;p26"/>
          <p:cNvSpPr/>
          <p:nvPr/>
        </p:nvSpPr>
        <p:spPr>
          <a:xfrm>
            <a:off x="1263575" y="111500"/>
            <a:ext cx="7782300" cy="7581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2400">
                <a:solidFill>
                  <a:srgbClr val="E5C366"/>
                </a:solidFill>
                <a:highlight>
                  <a:srgbClr val="FFFFFF"/>
                </a:highlight>
              </a:rPr>
              <a:t>ITC Hotels Cancellations &amp; Lost Revenue Analysis</a:t>
            </a:r>
            <a:r>
              <a:rPr lang="en" sz="1200">
                <a:solidFill>
                  <a:schemeClr val="dk1"/>
                </a:solidFill>
                <a:highlight>
                  <a:srgbClr val="FFFFFF"/>
                </a:highlight>
              </a:rPr>
              <a:t> </a:t>
            </a:r>
            <a:r>
              <a:rPr b="1" i="1" lang="en" sz="2500">
                <a:solidFill>
                  <a:srgbClr val="E5C366"/>
                </a:solidFill>
                <a:highlight>
                  <a:srgbClr val="FFFFFF"/>
                </a:highlight>
              </a:rPr>
              <a:t> </a:t>
            </a:r>
            <a:endParaRPr b="1" i="1" sz="2700">
              <a:solidFill>
                <a:srgbClr val="E5C366"/>
              </a:solidFill>
            </a:endParaRPr>
          </a:p>
        </p:txBody>
      </p:sp>
      <p:sp>
        <p:nvSpPr>
          <p:cNvPr id="164" name="Google Shape;164;p26"/>
          <p:cNvSpPr/>
          <p:nvPr/>
        </p:nvSpPr>
        <p:spPr>
          <a:xfrm>
            <a:off x="0" y="1152400"/>
            <a:ext cx="9112500" cy="39909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i="1" lang="en" sz="2500">
                <a:solidFill>
                  <a:srgbClr val="E5C366"/>
                </a:solidFill>
                <a:highlight>
                  <a:schemeClr val="lt1"/>
                </a:highlight>
              </a:rPr>
              <a:t>                    </a:t>
            </a:r>
            <a:r>
              <a:rPr b="1" i="1" lang="en" sz="2500">
                <a:solidFill>
                  <a:srgbClr val="E5C366"/>
                </a:solidFill>
                <a:highlight>
                  <a:schemeClr val="lt1"/>
                </a:highlight>
              </a:rPr>
              <a:t>Cancellations &amp; Lost Revenue Analysis</a:t>
            </a:r>
            <a:endParaRPr b="1" i="1" sz="2500">
              <a:solidFill>
                <a:srgbClr val="E5C366"/>
              </a:solidFill>
              <a:highlight>
                <a:schemeClr val="lt1"/>
              </a:highlight>
            </a:endParaRPr>
          </a:p>
          <a:p>
            <a:pPr indent="0" lvl="0" marL="0" rtl="0" algn="just">
              <a:spcBef>
                <a:spcPts val="0"/>
              </a:spcBef>
              <a:spcAft>
                <a:spcPts val="0"/>
              </a:spcAft>
              <a:buNone/>
            </a:pPr>
            <a:r>
              <a:t/>
            </a:r>
            <a:endParaRPr b="1" i="1" sz="2500">
              <a:solidFill>
                <a:srgbClr val="E5C366"/>
              </a:solidFill>
              <a:highlight>
                <a:schemeClr val="lt1"/>
              </a:highlight>
            </a:endParaRPr>
          </a:p>
          <a:p>
            <a:pPr indent="0" lvl="0" marL="0" rtl="0" algn="just">
              <a:spcBef>
                <a:spcPts val="0"/>
              </a:spcBef>
              <a:spcAft>
                <a:spcPts val="0"/>
              </a:spcAft>
              <a:buNone/>
            </a:pPr>
            <a:r>
              <a:rPr lang="en" sz="1700">
                <a:solidFill>
                  <a:srgbClr val="CC0000"/>
                </a:solidFill>
              </a:rPr>
              <a:t>This comprehensive dashboard highlights	key	cancellation metrics, revenue loss,	and	room category performance,	offering actionable	insights into trends	across ITC	Hotels' properties to optimize bookings and improve customer	retention	strategies.</a:t>
            </a:r>
            <a:r>
              <a:rPr lang="en" sz="1700">
                <a:solidFill>
                  <a:srgbClr val="CC0000"/>
                </a:solidFill>
              </a:rPr>
              <a:t> </a:t>
            </a:r>
            <a:endParaRPr sz="1700">
              <a:solidFill>
                <a:srgbClr val="CC0000"/>
              </a:solidFill>
            </a:endParaRPr>
          </a:p>
          <a:p>
            <a:pPr indent="0" lvl="0" marL="0" rtl="0" algn="just">
              <a:spcBef>
                <a:spcPts val="0"/>
              </a:spcBef>
              <a:spcAft>
                <a:spcPts val="0"/>
              </a:spcAft>
              <a:buNone/>
            </a:pPr>
            <a:r>
              <a:t/>
            </a:r>
            <a:endParaRPr sz="18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   Cancellation Rate:-  </a:t>
            </a:r>
            <a:r>
              <a:rPr lang="en" sz="1200">
                <a:solidFill>
                  <a:srgbClr val="CC0000"/>
                </a:solidFill>
              </a:rPr>
              <a:t> The 24.83% cancellation rate indicates that approximately one in four bookings were canceled, highlighting a significant challenge for ITC Hotels in retaining confirmed reservations and minimizing revenue losses during the analyzed period.</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 Revenue Loss Due to Cancellations:-</a:t>
            </a:r>
            <a:r>
              <a:rPr lang="en" sz="1200">
                <a:solidFill>
                  <a:srgbClr val="CC0000"/>
                </a:solidFill>
              </a:rPr>
              <a:t>  Represents the monetary impact of canceled bookings, crucial for budgeting and efficient resource management.</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lang="en" sz="1200">
                <a:solidFill>
                  <a:srgbClr val="CC0000"/>
                </a:solidFill>
              </a:rPr>
              <a:t> </a:t>
            </a:r>
            <a:r>
              <a:rPr b="1" lang="en" sz="1200">
                <a:solidFill>
                  <a:srgbClr val="CC0000"/>
                </a:solidFill>
              </a:rPr>
              <a:t> Cumulative  Cancellations and Growth</a:t>
            </a:r>
            <a:r>
              <a:rPr b="1" lang="en" sz="1200">
                <a:solidFill>
                  <a:srgbClr val="CC0000"/>
                </a:solidFill>
              </a:rPr>
              <a:t>:- </a:t>
            </a:r>
            <a:r>
              <a:rPr lang="en" sz="1200">
                <a:solidFill>
                  <a:srgbClr val="CC0000"/>
                </a:solidFill>
              </a:rPr>
              <a:t>Monitors cancellation trends over time, enabling timely actions to reduce potential revenue shortfalls.</a:t>
            </a:r>
            <a:endParaRPr sz="1200">
              <a:solidFill>
                <a:srgbClr val="CC0000"/>
              </a:solidFill>
            </a:endParaRPr>
          </a:p>
          <a:p>
            <a:pPr indent="0" lvl="0" marL="457200" rtl="0" algn="just">
              <a:spcBef>
                <a:spcPts val="0"/>
              </a:spcBef>
              <a:spcAft>
                <a:spcPts val="0"/>
              </a:spcAft>
              <a:buNone/>
            </a:pPr>
            <a:r>
              <a:t/>
            </a:r>
            <a:endParaRPr sz="1200">
              <a:solidFill>
                <a:srgbClr val="CC0000"/>
              </a:solidFill>
            </a:endParaRPr>
          </a:p>
          <a:p>
            <a:pPr indent="0" lvl="0" marL="457200" rtl="0" algn="just">
              <a:spcBef>
                <a:spcPts val="0"/>
              </a:spcBef>
              <a:spcAft>
                <a:spcPts val="0"/>
              </a:spcAft>
              <a:buNone/>
            </a:pPr>
            <a:r>
              <a:t/>
            </a:r>
            <a:endParaRPr sz="1200">
              <a:solidFill>
                <a:srgbClr val="CC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70" name="Google Shape;170;p27"/>
          <p:cNvSpPr txBox="1"/>
          <p:nvPr>
            <p:ph idx="1" type="body"/>
          </p:nvPr>
        </p:nvSpPr>
        <p:spPr>
          <a:xfrm>
            <a:off x="0" y="1017725"/>
            <a:ext cx="91125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71" name="Google Shape;171;p27"/>
          <p:cNvPicPr preferRelativeResize="0"/>
          <p:nvPr/>
        </p:nvPicPr>
        <p:blipFill>
          <a:blip r:embed="rId3">
            <a:alphaModFix/>
          </a:blip>
          <a:stretch>
            <a:fillRect/>
          </a:stretch>
        </p:blipFill>
        <p:spPr>
          <a:xfrm>
            <a:off x="0" y="2415"/>
            <a:ext cx="9144001" cy="51386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7" name="Google Shape;17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8" name="Google Shape;178;p28"/>
          <p:cNvPicPr preferRelativeResize="0"/>
          <p:nvPr/>
        </p:nvPicPr>
        <p:blipFill>
          <a:blip r:embed="rId3">
            <a:alphaModFix/>
          </a:blip>
          <a:stretch>
            <a:fillRect/>
          </a:stretch>
        </p:blipFill>
        <p:spPr>
          <a:xfrm>
            <a:off x="0" y="21733"/>
            <a:ext cx="9144001" cy="51000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84" name="Google Shape;18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 </a:t>
            </a:r>
            <a:endParaRPr sz="1100">
              <a:solidFill>
                <a:schemeClr val="dk1"/>
              </a:solidFill>
            </a:endParaRPr>
          </a:p>
        </p:txBody>
      </p:sp>
      <p:sp>
        <p:nvSpPr>
          <p:cNvPr id="185" name="Google Shape;185;p29"/>
          <p:cNvSpPr/>
          <p:nvPr/>
        </p:nvSpPr>
        <p:spPr>
          <a:xfrm>
            <a:off x="1641725" y="121300"/>
            <a:ext cx="6615300" cy="8166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None/>
            </a:pPr>
            <a:r>
              <a:rPr b="1" i="1" lang="en" sz="2500">
                <a:solidFill>
                  <a:srgbClr val="E6BB46"/>
                </a:solidFill>
                <a:highlight>
                  <a:schemeClr val="lt1"/>
                </a:highlight>
                <a:latin typeface="Calibri"/>
                <a:ea typeface="Calibri"/>
                <a:cs typeface="Calibri"/>
                <a:sym typeface="Calibri"/>
              </a:rPr>
              <a:t>       ITC Hotels Conclusion &amp; Recommendations</a:t>
            </a:r>
            <a:endParaRPr b="1" i="1" sz="2500">
              <a:solidFill>
                <a:srgbClr val="E6BB46"/>
              </a:solidFill>
              <a:highlight>
                <a:schemeClr val="lt1"/>
              </a:highlight>
              <a:latin typeface="Calibri"/>
              <a:ea typeface="Calibri"/>
              <a:cs typeface="Calibri"/>
              <a:sym typeface="Calibri"/>
            </a:endParaRPr>
          </a:p>
        </p:txBody>
      </p:sp>
      <p:pic>
        <p:nvPicPr>
          <p:cNvPr id="186" name="Google Shape;186;p29"/>
          <p:cNvPicPr preferRelativeResize="0"/>
          <p:nvPr/>
        </p:nvPicPr>
        <p:blipFill>
          <a:blip r:embed="rId3">
            <a:alphaModFix/>
          </a:blip>
          <a:stretch>
            <a:fillRect/>
          </a:stretch>
        </p:blipFill>
        <p:spPr>
          <a:xfrm>
            <a:off x="0" y="0"/>
            <a:ext cx="1085200" cy="869650"/>
          </a:xfrm>
          <a:prstGeom prst="rect">
            <a:avLst/>
          </a:prstGeom>
          <a:noFill/>
          <a:ln>
            <a:noFill/>
          </a:ln>
        </p:spPr>
      </p:pic>
      <p:sp>
        <p:nvSpPr>
          <p:cNvPr id="187" name="Google Shape;187;p29"/>
          <p:cNvSpPr/>
          <p:nvPr/>
        </p:nvSpPr>
        <p:spPr>
          <a:xfrm>
            <a:off x="404375" y="1221175"/>
            <a:ext cx="8427900" cy="334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rgbClr val="B76E79"/>
                </a:solidFill>
              </a:rPr>
              <a:t>      </a:t>
            </a:r>
            <a:r>
              <a:rPr b="1" lang="en" sz="1100">
                <a:solidFill>
                  <a:srgbClr val="B76E79"/>
                </a:solidFill>
              </a:rPr>
              <a:t>The ITC Hotels Dashboard provided valuable insights into the hotel’s overall performance across key metrics - </a:t>
            </a:r>
            <a:endParaRPr b="1" sz="1100">
              <a:solidFill>
                <a:srgbClr val="B76E79"/>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        </a:t>
            </a:r>
            <a:r>
              <a:rPr b="1" lang="en" sz="1100">
                <a:solidFill>
                  <a:srgbClr val="CC0000"/>
                </a:solidFill>
              </a:rPr>
              <a:t>financials, occupancy, bookings, and cancellations</a:t>
            </a:r>
            <a:r>
              <a:rPr lang="en" sz="1100">
                <a:solidFill>
                  <a:srgbClr val="CC0000"/>
                </a:solidFill>
              </a:rPr>
              <a:t>.</a:t>
            </a:r>
            <a:endParaRPr sz="1100">
              <a:solidFill>
                <a:srgbClr val="CC0000"/>
              </a:solidFill>
            </a:endParaRPr>
          </a:p>
          <a:p>
            <a:pPr indent="-298450" lvl="0" marL="457200" rtl="0" algn="l">
              <a:lnSpc>
                <a:spcPct val="115000"/>
              </a:lnSpc>
              <a:spcBef>
                <a:spcPts val="1200"/>
              </a:spcBef>
              <a:spcAft>
                <a:spcPts val="0"/>
              </a:spcAft>
              <a:buClr>
                <a:srgbClr val="CC0000"/>
              </a:buClr>
              <a:buSzPts val="1100"/>
              <a:buAutoNum type="arabicPeriod"/>
            </a:pPr>
            <a:r>
              <a:rPr b="1" lang="en">
                <a:solidFill>
                  <a:srgbClr val="CC0000"/>
                </a:solidFill>
              </a:rPr>
              <a:t>Financials</a:t>
            </a:r>
            <a:r>
              <a:rPr lang="en" sz="1100">
                <a:solidFill>
                  <a:srgbClr val="CC0000"/>
                </a:solidFill>
              </a:rPr>
              <a:t>: </a:t>
            </a:r>
            <a:r>
              <a:rPr lang="en">
                <a:solidFill>
                  <a:srgbClr val="CC0000"/>
                </a:solidFill>
              </a:rPr>
              <a:t>Revenue trends indicated stable growth with seasonal fluctuations, highlighting the importance of dynamic pricing and optimized distribution strategies to maximize yield.</a:t>
            </a:r>
            <a:endParaRPr>
              <a:solidFill>
                <a:srgbClr val="CC0000"/>
              </a:solidFill>
            </a:endParaRPr>
          </a:p>
          <a:p>
            <a:pPr indent="-304800" lvl="0" marL="457200" rtl="0" algn="l">
              <a:lnSpc>
                <a:spcPct val="115000"/>
              </a:lnSpc>
              <a:spcBef>
                <a:spcPts val="0"/>
              </a:spcBef>
              <a:spcAft>
                <a:spcPts val="0"/>
              </a:spcAft>
              <a:buClr>
                <a:srgbClr val="CC0000"/>
              </a:buClr>
              <a:buSzPts val="1200"/>
              <a:buAutoNum type="arabicPeriod"/>
            </a:pPr>
            <a:r>
              <a:rPr b="1" lang="en">
                <a:solidFill>
                  <a:srgbClr val="CC0000"/>
                </a:solidFill>
              </a:rPr>
              <a:t>Occupancy</a:t>
            </a:r>
            <a:r>
              <a:rPr lang="en" sz="1100">
                <a:solidFill>
                  <a:srgbClr val="CC0000"/>
                </a:solidFill>
              </a:rPr>
              <a:t>: </a:t>
            </a:r>
            <a:r>
              <a:rPr lang="en">
                <a:solidFill>
                  <a:srgbClr val="CC0000"/>
                </a:solidFill>
              </a:rPr>
              <a:t>Analysis showed healthy occupancy levels with identifiable peak periods, suggesting effective room inventory management. However, certain low-demand periods present opportunities for targeted promotions.</a:t>
            </a:r>
            <a:br>
              <a:rPr lang="en">
                <a:solidFill>
                  <a:srgbClr val="CC0000"/>
                </a:solidFill>
              </a:rPr>
            </a:br>
            <a:endParaRPr>
              <a:solidFill>
                <a:srgbClr val="CC0000"/>
              </a:solidFill>
            </a:endParaRPr>
          </a:p>
          <a:p>
            <a:pPr indent="-304800" lvl="0" marL="457200" rtl="0" algn="l">
              <a:lnSpc>
                <a:spcPct val="115000"/>
              </a:lnSpc>
              <a:spcBef>
                <a:spcPts val="0"/>
              </a:spcBef>
              <a:spcAft>
                <a:spcPts val="0"/>
              </a:spcAft>
              <a:buClr>
                <a:srgbClr val="CC0000"/>
              </a:buClr>
              <a:buSzPts val="1200"/>
              <a:buAutoNum type="arabicPeriod"/>
            </a:pPr>
            <a:r>
              <a:rPr b="1" lang="en">
                <a:solidFill>
                  <a:srgbClr val="CC0000"/>
                </a:solidFill>
              </a:rPr>
              <a:t>Bookings</a:t>
            </a:r>
            <a:r>
              <a:rPr lang="en">
                <a:solidFill>
                  <a:srgbClr val="CC0000"/>
                </a:solidFill>
              </a:rPr>
              <a:t>: Booking data reflected strong reliance on direct channels and repeat customers, emphasizing the success of brand loyalty. At the same time, opportunities exist to diversify through digital and corporate partnerships to reduce dependency on limited sources.</a:t>
            </a:r>
            <a:br>
              <a:rPr lang="en">
                <a:solidFill>
                  <a:srgbClr val="CC0000"/>
                </a:solidFill>
              </a:rPr>
            </a:br>
            <a:endParaRPr>
              <a:solidFill>
                <a:srgbClr val="CC0000"/>
              </a:solidFill>
            </a:endParaRPr>
          </a:p>
          <a:p>
            <a:pPr indent="0" lvl="0" marL="0" rtl="0" algn="l">
              <a:lnSpc>
                <a:spcPct val="115000"/>
              </a:lnSpc>
              <a:spcBef>
                <a:spcPts val="1200"/>
              </a:spcBef>
              <a:spcAft>
                <a:spcPts val="0"/>
              </a:spcAft>
              <a:buNone/>
            </a:pPr>
            <a:r>
              <a:t/>
            </a:r>
            <a:endParaRPr>
              <a:solidFill>
                <a:srgbClr val="CC0000"/>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3" name="Google Shape;19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 </a:t>
            </a:r>
            <a:endParaRPr sz="1100">
              <a:solidFill>
                <a:schemeClr val="dk1"/>
              </a:solidFill>
            </a:endParaRPr>
          </a:p>
        </p:txBody>
      </p:sp>
      <p:sp>
        <p:nvSpPr>
          <p:cNvPr id="194" name="Google Shape;194;p30"/>
          <p:cNvSpPr/>
          <p:nvPr/>
        </p:nvSpPr>
        <p:spPr>
          <a:xfrm>
            <a:off x="1641725" y="121300"/>
            <a:ext cx="6615300" cy="8166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None/>
            </a:pPr>
            <a:r>
              <a:rPr b="1" i="1" lang="en" sz="2500">
                <a:solidFill>
                  <a:srgbClr val="E6BB46"/>
                </a:solidFill>
                <a:highlight>
                  <a:schemeClr val="lt1"/>
                </a:highlight>
                <a:latin typeface="Calibri"/>
                <a:ea typeface="Calibri"/>
                <a:cs typeface="Calibri"/>
                <a:sym typeface="Calibri"/>
              </a:rPr>
              <a:t>       ITC Hotels Conclusion &amp; Recommendations</a:t>
            </a:r>
            <a:endParaRPr b="1" i="1" sz="2500">
              <a:solidFill>
                <a:srgbClr val="E6BB46"/>
              </a:solidFill>
              <a:highlight>
                <a:schemeClr val="lt1"/>
              </a:highlight>
              <a:latin typeface="Calibri"/>
              <a:ea typeface="Calibri"/>
              <a:cs typeface="Calibri"/>
              <a:sym typeface="Calibri"/>
            </a:endParaRPr>
          </a:p>
        </p:txBody>
      </p:sp>
      <p:pic>
        <p:nvPicPr>
          <p:cNvPr id="195" name="Google Shape;195;p30"/>
          <p:cNvPicPr preferRelativeResize="0"/>
          <p:nvPr/>
        </p:nvPicPr>
        <p:blipFill>
          <a:blip r:embed="rId3">
            <a:alphaModFix/>
          </a:blip>
          <a:stretch>
            <a:fillRect/>
          </a:stretch>
        </p:blipFill>
        <p:spPr>
          <a:xfrm>
            <a:off x="0" y="0"/>
            <a:ext cx="1085200" cy="869650"/>
          </a:xfrm>
          <a:prstGeom prst="rect">
            <a:avLst/>
          </a:prstGeom>
          <a:noFill/>
          <a:ln>
            <a:noFill/>
          </a:ln>
        </p:spPr>
      </p:pic>
      <p:sp>
        <p:nvSpPr>
          <p:cNvPr id="196" name="Google Shape;196;p30"/>
          <p:cNvSpPr/>
          <p:nvPr/>
        </p:nvSpPr>
        <p:spPr>
          <a:xfrm>
            <a:off x="404375" y="1221175"/>
            <a:ext cx="8427900" cy="334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rPr b="1" lang="en" sz="1100">
                <a:solidFill>
                  <a:srgbClr val="B76E79"/>
                </a:solidFill>
              </a:rPr>
              <a:t>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rPr b="1" lang="en" sz="1100">
                <a:solidFill>
                  <a:srgbClr val="B76E79"/>
                </a:solidFill>
              </a:rPr>
              <a:t>  The ITC Hotels Dashboard provided valuable insights into the hotel’s overall performance across key metrics - </a:t>
            </a:r>
            <a:endParaRPr b="1" sz="1100">
              <a:solidFill>
                <a:srgbClr val="B76E79"/>
              </a:solidFill>
            </a:endParaRPr>
          </a:p>
          <a:p>
            <a:pPr indent="0" lvl="0" marL="0" rtl="0" algn="l">
              <a:lnSpc>
                <a:spcPct val="115000"/>
              </a:lnSpc>
              <a:spcBef>
                <a:spcPts val="1200"/>
              </a:spcBef>
              <a:spcAft>
                <a:spcPts val="0"/>
              </a:spcAft>
              <a:buNone/>
            </a:pPr>
            <a:r>
              <a:rPr b="1" lang="en" sz="1100">
                <a:solidFill>
                  <a:schemeClr val="dk1"/>
                </a:solidFill>
              </a:rPr>
              <a:t>        </a:t>
            </a:r>
            <a:r>
              <a:rPr b="1" lang="en" sz="1100">
                <a:solidFill>
                  <a:srgbClr val="CC0000"/>
                </a:solidFill>
              </a:rPr>
              <a:t>financials, occupancy, bookings, and cancellations</a:t>
            </a:r>
            <a:r>
              <a:rPr lang="en" sz="1100">
                <a:solidFill>
                  <a:srgbClr val="CC0000"/>
                </a:solidFill>
              </a:rPr>
              <a:t>.</a:t>
            </a:r>
            <a:endParaRPr sz="1100">
              <a:solidFill>
                <a:srgbClr val="CC0000"/>
              </a:solidFill>
            </a:endParaRPr>
          </a:p>
          <a:p>
            <a:pPr indent="0" lvl="0" marL="0" rtl="0" algn="l">
              <a:lnSpc>
                <a:spcPct val="115000"/>
              </a:lnSpc>
              <a:spcBef>
                <a:spcPts val="1200"/>
              </a:spcBef>
              <a:spcAft>
                <a:spcPts val="0"/>
              </a:spcAft>
              <a:buNone/>
            </a:pPr>
            <a:r>
              <a:rPr lang="en" sz="1100">
                <a:solidFill>
                  <a:srgbClr val="CC0000"/>
                </a:solidFill>
              </a:rPr>
              <a:t>4.</a:t>
            </a:r>
            <a:r>
              <a:rPr b="1" lang="en">
                <a:solidFill>
                  <a:srgbClr val="CC0000"/>
                </a:solidFill>
              </a:rPr>
              <a:t>  Cancellations</a:t>
            </a:r>
            <a:r>
              <a:rPr lang="en">
                <a:solidFill>
                  <a:srgbClr val="CC0000"/>
                </a:solidFill>
              </a:rPr>
              <a:t>: Cancellation trends, though within industry averages, pointed to potential revenue leakage. A stronger cancellation policy, flexible booking options, and customer engagement strategies can help reduce lost revenue.</a:t>
            </a:r>
            <a:br>
              <a:rPr lang="en">
                <a:solidFill>
                  <a:srgbClr val="CC0000"/>
                </a:solidFill>
              </a:rPr>
            </a:br>
            <a:r>
              <a:rPr lang="en">
                <a:solidFill>
                  <a:srgbClr val="CC0000"/>
                </a:solidFill>
              </a:rPr>
              <a:t>Overall, the dashboard has proven to be a powerful decision-support tool. By integrating real-time data and trend analysis, ITC Hotels can </a:t>
            </a:r>
            <a:r>
              <a:rPr b="1" lang="en">
                <a:solidFill>
                  <a:srgbClr val="CC0000"/>
                </a:solidFill>
              </a:rPr>
              <a:t>enhance revenue optimization, improve guest satisfaction, and minimize losses</a:t>
            </a:r>
            <a:r>
              <a:rPr lang="en">
                <a:solidFill>
                  <a:srgbClr val="CC0000"/>
                </a:solidFill>
              </a:rPr>
              <a:t>. Continuous monitoring through this dashboard will empower management to make </a:t>
            </a:r>
            <a:r>
              <a:rPr b="1" lang="en">
                <a:solidFill>
                  <a:srgbClr val="CC0000"/>
                </a:solidFill>
              </a:rPr>
              <a:t>data-driven, timely, and strategic decisions</a:t>
            </a:r>
            <a:r>
              <a:rPr lang="en">
                <a:solidFill>
                  <a:srgbClr val="CC0000"/>
                </a:solidFill>
              </a:rPr>
              <a:t> for sustained business growth</a:t>
            </a:r>
            <a:r>
              <a:rPr lang="en">
                <a:solidFill>
                  <a:schemeClr val="dk1"/>
                </a:solidFill>
              </a:rPr>
              <a:t>.</a:t>
            </a:r>
            <a:endParaRPr>
              <a:solidFill>
                <a:schemeClr val="dk1"/>
              </a:solidFill>
            </a:endParaRPr>
          </a:p>
          <a:p>
            <a:pPr indent="0" lvl="0" marL="0" rtl="0" algn="l">
              <a:lnSpc>
                <a:spcPct val="115000"/>
              </a:lnSpc>
              <a:spcBef>
                <a:spcPts val="1200"/>
              </a:spcBef>
              <a:spcAft>
                <a:spcPts val="0"/>
              </a:spcAft>
              <a:buNone/>
            </a:pPr>
            <a:r>
              <a:t/>
            </a:r>
            <a:endParaRPr b="1">
              <a:solidFill>
                <a:srgbClr val="CC0000"/>
              </a:solidFill>
            </a:endParaRPr>
          </a:p>
          <a:p>
            <a:pPr indent="0" lvl="0" marL="0" rtl="0" algn="l">
              <a:lnSpc>
                <a:spcPct val="115000"/>
              </a:lnSpc>
              <a:spcBef>
                <a:spcPts val="1200"/>
              </a:spcBef>
              <a:spcAft>
                <a:spcPts val="0"/>
              </a:spcAft>
              <a:buNone/>
            </a:pPr>
            <a:r>
              <a:t/>
            </a:r>
            <a:endParaRPr>
              <a:solidFill>
                <a:srgbClr val="CC0000"/>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02" name="Google Shape;20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 </a:t>
            </a:r>
            <a:endParaRPr sz="1100">
              <a:solidFill>
                <a:schemeClr val="dk1"/>
              </a:solidFill>
            </a:endParaRPr>
          </a:p>
        </p:txBody>
      </p:sp>
      <p:sp>
        <p:nvSpPr>
          <p:cNvPr id="203" name="Google Shape;203;p31"/>
          <p:cNvSpPr/>
          <p:nvPr/>
        </p:nvSpPr>
        <p:spPr>
          <a:xfrm>
            <a:off x="1641725" y="121300"/>
            <a:ext cx="6615300" cy="8166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None/>
            </a:pPr>
            <a:r>
              <a:rPr b="1" i="1" lang="en" sz="2500">
                <a:solidFill>
                  <a:srgbClr val="E6BB46"/>
                </a:solidFill>
                <a:highlight>
                  <a:schemeClr val="lt1"/>
                </a:highlight>
                <a:latin typeface="Calibri"/>
                <a:ea typeface="Calibri"/>
                <a:cs typeface="Calibri"/>
                <a:sym typeface="Calibri"/>
              </a:rPr>
              <a:t>       ITC Hotels Conclusion &amp; Recommendations</a:t>
            </a:r>
            <a:endParaRPr b="1" i="1" sz="2500">
              <a:solidFill>
                <a:srgbClr val="E6BB46"/>
              </a:solidFill>
              <a:highlight>
                <a:schemeClr val="lt1"/>
              </a:highlight>
              <a:latin typeface="Calibri"/>
              <a:ea typeface="Calibri"/>
              <a:cs typeface="Calibri"/>
              <a:sym typeface="Calibri"/>
            </a:endParaRPr>
          </a:p>
        </p:txBody>
      </p:sp>
      <p:pic>
        <p:nvPicPr>
          <p:cNvPr id="204" name="Google Shape;204;p31"/>
          <p:cNvPicPr preferRelativeResize="0"/>
          <p:nvPr/>
        </p:nvPicPr>
        <p:blipFill>
          <a:blip r:embed="rId3">
            <a:alphaModFix/>
          </a:blip>
          <a:stretch>
            <a:fillRect/>
          </a:stretch>
        </p:blipFill>
        <p:spPr>
          <a:xfrm>
            <a:off x="0" y="0"/>
            <a:ext cx="1085200" cy="869650"/>
          </a:xfrm>
          <a:prstGeom prst="rect">
            <a:avLst/>
          </a:prstGeom>
          <a:noFill/>
          <a:ln>
            <a:noFill/>
          </a:ln>
        </p:spPr>
      </p:pic>
      <p:sp>
        <p:nvSpPr>
          <p:cNvPr id="205" name="Google Shape;205;p31"/>
          <p:cNvSpPr/>
          <p:nvPr/>
        </p:nvSpPr>
        <p:spPr>
          <a:xfrm>
            <a:off x="404375" y="1221175"/>
            <a:ext cx="8427900" cy="334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500">
              <a:solidFill>
                <a:srgbClr val="B76E79"/>
              </a:solidFill>
            </a:endParaRPr>
          </a:p>
          <a:p>
            <a:pPr indent="0" lvl="0" marL="0" rtl="0" algn="l">
              <a:lnSpc>
                <a:spcPct val="115000"/>
              </a:lnSpc>
              <a:spcBef>
                <a:spcPts val="1400"/>
              </a:spcBef>
              <a:spcAft>
                <a:spcPts val="0"/>
              </a:spcAft>
              <a:buNone/>
            </a:pPr>
            <a:r>
              <a:rPr b="1" lang="en" sz="1500">
                <a:solidFill>
                  <a:srgbClr val="B76E79"/>
                </a:solidFill>
              </a:rPr>
              <a:t>   Conclusion</a:t>
            </a:r>
            <a:endParaRPr b="1" sz="1500">
              <a:solidFill>
                <a:srgbClr val="B76E79"/>
              </a:solidFill>
            </a:endParaRPr>
          </a:p>
          <a:p>
            <a:pPr indent="-298450" lvl="0" marL="457200" rtl="0" algn="l">
              <a:lnSpc>
                <a:spcPct val="115000"/>
              </a:lnSpc>
              <a:spcBef>
                <a:spcPts val="1200"/>
              </a:spcBef>
              <a:spcAft>
                <a:spcPts val="0"/>
              </a:spcAft>
              <a:buClr>
                <a:srgbClr val="CC0000"/>
              </a:buClr>
              <a:buSzPts val="1100"/>
              <a:buChar char="●"/>
            </a:pPr>
            <a:r>
              <a:rPr b="1" lang="en">
                <a:solidFill>
                  <a:srgbClr val="CC0000"/>
                </a:solidFill>
              </a:rPr>
              <a:t>Financials</a:t>
            </a:r>
            <a:r>
              <a:rPr lang="en">
                <a:solidFill>
                  <a:srgbClr val="CC0000"/>
                </a:solidFill>
              </a:rPr>
              <a:t>: Stable revenue growth with seasonal patterns → optimize pricing &amp; distribution.</a:t>
            </a:r>
            <a:br>
              <a:rPr lang="en" sz="1100">
                <a:solidFill>
                  <a:srgbClr val="CC0000"/>
                </a:solidFill>
              </a:rPr>
            </a:br>
            <a:endParaRPr sz="1100">
              <a:solidFill>
                <a:srgbClr val="CC0000"/>
              </a:solidFill>
            </a:endParaRPr>
          </a:p>
          <a:p>
            <a:pPr indent="-317500" lvl="0" marL="457200" rtl="0" algn="l">
              <a:lnSpc>
                <a:spcPct val="115000"/>
              </a:lnSpc>
              <a:spcBef>
                <a:spcPts val="0"/>
              </a:spcBef>
              <a:spcAft>
                <a:spcPts val="0"/>
              </a:spcAft>
              <a:buClr>
                <a:srgbClr val="CC0000"/>
              </a:buClr>
              <a:buSzPts val="1400"/>
              <a:buChar char="●"/>
            </a:pPr>
            <a:r>
              <a:rPr b="1" lang="en">
                <a:solidFill>
                  <a:srgbClr val="CC0000"/>
                </a:solidFill>
              </a:rPr>
              <a:t>Occupancy</a:t>
            </a:r>
            <a:r>
              <a:rPr lang="en">
                <a:solidFill>
                  <a:srgbClr val="CC0000"/>
                </a:solidFill>
              </a:rPr>
              <a:t>: Healthy levels but scope to boost low-demand periods with targeted promotions.</a:t>
            </a:r>
            <a:br>
              <a:rPr lang="en">
                <a:solidFill>
                  <a:srgbClr val="CC0000"/>
                </a:solidFill>
              </a:rPr>
            </a:br>
            <a:endParaRPr>
              <a:solidFill>
                <a:srgbClr val="CC0000"/>
              </a:solidFill>
            </a:endParaRPr>
          </a:p>
          <a:p>
            <a:pPr indent="-298450" lvl="0" marL="457200" rtl="0" algn="l">
              <a:lnSpc>
                <a:spcPct val="115000"/>
              </a:lnSpc>
              <a:spcBef>
                <a:spcPts val="0"/>
              </a:spcBef>
              <a:spcAft>
                <a:spcPts val="0"/>
              </a:spcAft>
              <a:buClr>
                <a:srgbClr val="CC0000"/>
              </a:buClr>
              <a:buSzPts val="1100"/>
              <a:buChar char="●"/>
            </a:pPr>
            <a:r>
              <a:rPr b="1" lang="en">
                <a:solidFill>
                  <a:srgbClr val="CC0000"/>
                </a:solidFill>
              </a:rPr>
              <a:t>Bookings</a:t>
            </a:r>
            <a:r>
              <a:rPr lang="en">
                <a:solidFill>
                  <a:srgbClr val="CC0000"/>
                </a:solidFill>
              </a:rPr>
              <a:t>: Strong repeat &amp; direct bookings → expand via digital &amp; corporate partnerships.</a:t>
            </a:r>
            <a:br>
              <a:rPr lang="en" sz="1100">
                <a:solidFill>
                  <a:srgbClr val="CC0000"/>
                </a:solidFill>
              </a:rPr>
            </a:br>
            <a:endParaRPr sz="1100">
              <a:solidFill>
                <a:srgbClr val="CC0000"/>
              </a:solidFill>
            </a:endParaRPr>
          </a:p>
          <a:p>
            <a:pPr indent="-298450" lvl="0" marL="457200" rtl="0" algn="l">
              <a:lnSpc>
                <a:spcPct val="115000"/>
              </a:lnSpc>
              <a:spcBef>
                <a:spcPts val="0"/>
              </a:spcBef>
              <a:spcAft>
                <a:spcPts val="0"/>
              </a:spcAft>
              <a:buClr>
                <a:srgbClr val="CC0000"/>
              </a:buClr>
              <a:buSzPts val="1100"/>
              <a:buChar char="●"/>
            </a:pPr>
            <a:r>
              <a:rPr b="1" lang="en">
                <a:solidFill>
                  <a:srgbClr val="CC0000"/>
                </a:solidFill>
              </a:rPr>
              <a:t>Cancellations</a:t>
            </a:r>
            <a:r>
              <a:rPr lang="en">
                <a:solidFill>
                  <a:srgbClr val="CC0000"/>
                </a:solidFill>
              </a:rPr>
              <a:t>: Manageable but cause revenue leakage → refine policies &amp; offer flexible options.</a:t>
            </a:r>
            <a:br>
              <a:rPr lang="en" sz="1100">
                <a:solidFill>
                  <a:srgbClr val="CC0000"/>
                </a:solidFill>
              </a:rPr>
            </a:br>
            <a:endParaRPr sz="1100">
              <a:solidFill>
                <a:srgbClr val="CC0000"/>
              </a:solidFill>
            </a:endParaRPr>
          </a:p>
          <a:p>
            <a:pPr indent="0" lvl="0" marL="0" rtl="0" algn="l">
              <a:lnSpc>
                <a:spcPct val="115000"/>
              </a:lnSpc>
              <a:spcBef>
                <a:spcPts val="1200"/>
              </a:spcBef>
              <a:spcAft>
                <a:spcPts val="0"/>
              </a:spcAft>
              <a:buNone/>
            </a:pPr>
            <a:r>
              <a:rPr b="1" lang="en">
                <a:solidFill>
                  <a:srgbClr val="CC0000"/>
                </a:solidFill>
              </a:rPr>
              <a:t>Overall</a:t>
            </a:r>
            <a:r>
              <a:rPr lang="en">
                <a:solidFill>
                  <a:srgbClr val="CC0000"/>
                </a:solidFill>
              </a:rPr>
              <a:t>: The dashboard enables data-driven decisions to maximize revenue, enhance guest satisfaction, and reduce losses.</a:t>
            </a:r>
            <a:endParaRPr>
              <a:solidFill>
                <a:srgbClr val="CC0000"/>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rPr b="1" lang="en" sz="1100">
                <a:solidFill>
                  <a:srgbClr val="B76E79"/>
                </a:solidFill>
              </a:rPr>
              <a:t>   </a:t>
            </a:r>
            <a:endParaRPr b="1" sz="1100">
              <a:solidFill>
                <a:srgbClr val="B76E79"/>
              </a:solidFill>
            </a:endParaRPr>
          </a:p>
          <a:p>
            <a:pPr indent="0" lvl="0" marL="0" rtl="0" algn="l">
              <a:lnSpc>
                <a:spcPct val="115000"/>
              </a:lnSpc>
              <a:spcBef>
                <a:spcPts val="1200"/>
              </a:spcBef>
              <a:spcAft>
                <a:spcPts val="0"/>
              </a:spcAft>
              <a:buNone/>
            </a:pPr>
            <a:r>
              <a:rPr b="1" lang="en" sz="1100">
                <a:solidFill>
                  <a:srgbClr val="B76E79"/>
                </a:solidFill>
              </a:rPr>
              <a:t> </a:t>
            </a:r>
            <a:endParaRPr>
              <a:solidFill>
                <a:schemeClr val="dk1"/>
              </a:solidFill>
            </a:endParaRPr>
          </a:p>
          <a:p>
            <a:pPr indent="0" lvl="0" marL="0" rtl="0" algn="l">
              <a:lnSpc>
                <a:spcPct val="115000"/>
              </a:lnSpc>
              <a:spcBef>
                <a:spcPts val="1200"/>
              </a:spcBef>
              <a:spcAft>
                <a:spcPts val="0"/>
              </a:spcAft>
              <a:buNone/>
            </a:pPr>
            <a:r>
              <a:t/>
            </a:r>
            <a:endParaRPr b="1">
              <a:solidFill>
                <a:srgbClr val="CC0000"/>
              </a:solidFill>
            </a:endParaRPr>
          </a:p>
          <a:p>
            <a:pPr indent="0" lvl="0" marL="0" rtl="0" algn="l">
              <a:lnSpc>
                <a:spcPct val="115000"/>
              </a:lnSpc>
              <a:spcBef>
                <a:spcPts val="1200"/>
              </a:spcBef>
              <a:spcAft>
                <a:spcPts val="0"/>
              </a:spcAft>
              <a:buNone/>
            </a:pPr>
            <a:r>
              <a:t/>
            </a:r>
            <a:endParaRPr>
              <a:solidFill>
                <a:srgbClr val="CC0000"/>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429950" y="445025"/>
            <a:ext cx="4402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63" name="Google Shape;63;p14"/>
          <p:cNvSpPr txBox="1"/>
          <p:nvPr>
            <p:ph idx="1" type="body"/>
          </p:nvPr>
        </p:nvSpPr>
        <p:spPr>
          <a:xfrm>
            <a:off x="96625" y="1397375"/>
            <a:ext cx="8926800" cy="35010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1200"/>
              </a:spcAft>
              <a:buNone/>
            </a:pPr>
            <a:r>
              <a:rPr lang="en"/>
              <a:t>                                            </a:t>
            </a:r>
            <a:endParaRPr sz="1600">
              <a:solidFill>
                <a:srgbClr val="CC0000"/>
              </a:solidFill>
            </a:endParaRPr>
          </a:p>
        </p:txBody>
      </p:sp>
      <p:sp>
        <p:nvSpPr>
          <p:cNvPr id="64" name="Google Shape;64;p14"/>
          <p:cNvSpPr/>
          <p:nvPr/>
        </p:nvSpPr>
        <p:spPr>
          <a:xfrm>
            <a:off x="1813600" y="104050"/>
            <a:ext cx="7239600" cy="9138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Clr>
                <a:schemeClr val="dk1"/>
              </a:buClr>
              <a:buSzPts val="1100"/>
              <a:buFont typeface="Arial"/>
              <a:buNone/>
            </a:pPr>
            <a:r>
              <a:rPr b="1" i="1" lang="en" sz="2800">
                <a:solidFill>
                  <a:srgbClr val="E6BB46"/>
                </a:solidFill>
                <a:highlight>
                  <a:schemeClr val="lt1"/>
                </a:highlight>
                <a:latin typeface="Calibri"/>
                <a:ea typeface="Calibri"/>
                <a:cs typeface="Calibri"/>
                <a:sym typeface="Calibri"/>
              </a:rPr>
              <a:t>        </a:t>
            </a:r>
            <a:r>
              <a:rPr b="1" i="1" lang="en" sz="3000">
                <a:solidFill>
                  <a:srgbClr val="E6BB46"/>
                </a:solidFill>
                <a:highlight>
                  <a:schemeClr val="lt1"/>
                </a:highlight>
                <a:latin typeface="Calibri"/>
                <a:ea typeface="Calibri"/>
                <a:cs typeface="Calibri"/>
                <a:sym typeface="Calibri"/>
              </a:rPr>
              <a:t>ITC Hotels Revenue Optimization</a:t>
            </a:r>
            <a:endParaRPr b="1" i="1" sz="3000">
              <a:solidFill>
                <a:srgbClr val="E6BB46"/>
              </a:solidFill>
              <a:highlight>
                <a:schemeClr val="lt1"/>
              </a:highlight>
              <a:latin typeface="Calibri"/>
              <a:ea typeface="Calibri"/>
              <a:cs typeface="Calibri"/>
              <a:sym typeface="Calibri"/>
            </a:endParaRPr>
          </a:p>
        </p:txBody>
      </p:sp>
      <p:sp>
        <p:nvSpPr>
          <p:cNvPr id="65" name="Google Shape;65;p14"/>
          <p:cNvSpPr/>
          <p:nvPr/>
        </p:nvSpPr>
        <p:spPr>
          <a:xfrm>
            <a:off x="118925" y="1397375"/>
            <a:ext cx="8882100" cy="3501000"/>
          </a:xfrm>
          <a:prstGeom prst="roundRect">
            <a:avLst>
              <a:gd fmla="val 16667" name="adj"/>
            </a:avLst>
          </a:prstGeom>
          <a:solidFill>
            <a:schemeClr val="lt2"/>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i="1" lang="en" sz="2600">
                <a:solidFill>
                  <a:srgbClr val="B76E79"/>
                </a:solidFill>
              </a:rPr>
              <a:t>                                 Executive Summary</a:t>
            </a:r>
            <a:endParaRPr sz="1800">
              <a:solidFill>
                <a:schemeClr val="dk2"/>
              </a:solidFill>
            </a:endParaRPr>
          </a:p>
          <a:p>
            <a:pPr indent="0" lvl="0" marL="0" rtl="0" algn="just">
              <a:lnSpc>
                <a:spcPct val="115000"/>
              </a:lnSpc>
              <a:spcBef>
                <a:spcPts val="1200"/>
              </a:spcBef>
              <a:spcAft>
                <a:spcPts val="0"/>
              </a:spcAft>
              <a:buNone/>
            </a:pPr>
            <a:r>
              <a:rPr lang="en" sz="1800">
                <a:solidFill>
                  <a:schemeClr val="dk2"/>
                </a:solidFill>
              </a:rPr>
              <a:t> </a:t>
            </a:r>
            <a:r>
              <a:rPr lang="en" sz="1600">
                <a:solidFill>
                  <a:srgbClr val="CC0000"/>
                </a:solidFill>
              </a:rPr>
              <a:t>Reports are crucial in documenting and analyzing a company’s progress across different domains such as financial performance, customer engagement, and operational efficiency. For ITC Hotels, this report provides insights into financial performance, customer booking behavior, occupancy trends, and room category performance to optimize revenue generation, minimize cancellations, and enhance customer satisfaction. This report is backed by real-time data visualized in an interactive Power BI dashboard, designed to aid stakeholders in making informed decisions. </a:t>
            </a:r>
            <a:endParaRPr sz="1600">
              <a:solidFill>
                <a:srgbClr val="CC0000"/>
              </a:solidFill>
            </a:endParaRPr>
          </a:p>
          <a:p>
            <a:pPr indent="0" lvl="0" marL="0" rtl="0" algn="just">
              <a:lnSpc>
                <a:spcPct val="115000"/>
              </a:lnSpc>
              <a:spcBef>
                <a:spcPts val="1200"/>
              </a:spcBef>
              <a:spcAft>
                <a:spcPts val="1200"/>
              </a:spcAft>
              <a:buClr>
                <a:schemeClr val="dk1"/>
              </a:buClr>
              <a:buSzPts val="1100"/>
              <a:buFont typeface="Arial"/>
              <a:buNone/>
            </a:pPr>
            <a:r>
              <a:rPr lang="en" sz="1600">
                <a:solidFill>
                  <a:srgbClr val="CC0000"/>
                </a:solidFill>
              </a:rPr>
              <a:t>                                                                                           </a:t>
            </a:r>
            <a:r>
              <a:rPr lang="en" sz="1600">
                <a:solidFill>
                  <a:srgbClr val="980000"/>
                </a:solidFill>
              </a:rPr>
              <a:t>Presented By :- SHARAD MITTAL</a:t>
            </a:r>
            <a:endParaRPr sz="1600">
              <a:solidFill>
                <a:srgbClr val="980000"/>
              </a:solidFill>
            </a:endParaRPr>
          </a:p>
        </p:txBody>
      </p:sp>
      <p:pic>
        <p:nvPicPr>
          <p:cNvPr id="66" name="Google Shape;66;p14"/>
          <p:cNvPicPr preferRelativeResize="0"/>
          <p:nvPr/>
        </p:nvPicPr>
        <p:blipFill>
          <a:blip r:embed="rId3">
            <a:alphaModFix/>
          </a:blip>
          <a:stretch>
            <a:fillRect/>
          </a:stretch>
        </p:blipFill>
        <p:spPr>
          <a:xfrm>
            <a:off x="0" y="0"/>
            <a:ext cx="1085200" cy="86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211" name="Google Shape;21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 </a:t>
            </a:r>
            <a:endParaRPr sz="1100">
              <a:solidFill>
                <a:schemeClr val="dk1"/>
              </a:solidFill>
            </a:endParaRPr>
          </a:p>
        </p:txBody>
      </p:sp>
      <p:sp>
        <p:nvSpPr>
          <p:cNvPr id="212" name="Google Shape;212;p32"/>
          <p:cNvSpPr/>
          <p:nvPr/>
        </p:nvSpPr>
        <p:spPr>
          <a:xfrm>
            <a:off x="1641725" y="121300"/>
            <a:ext cx="6615300" cy="8166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None/>
            </a:pPr>
            <a:r>
              <a:rPr b="1" i="1" lang="en" sz="2500">
                <a:solidFill>
                  <a:srgbClr val="E6BB46"/>
                </a:solidFill>
                <a:highlight>
                  <a:schemeClr val="lt1"/>
                </a:highlight>
                <a:latin typeface="Calibri"/>
                <a:ea typeface="Calibri"/>
                <a:cs typeface="Calibri"/>
                <a:sym typeface="Calibri"/>
              </a:rPr>
              <a:t>       ITC Hotels Conclusion &amp; Recommendations</a:t>
            </a:r>
            <a:endParaRPr b="1" i="1" sz="2500">
              <a:solidFill>
                <a:srgbClr val="E6BB46"/>
              </a:solidFill>
              <a:highlight>
                <a:schemeClr val="lt1"/>
              </a:highlight>
              <a:latin typeface="Calibri"/>
              <a:ea typeface="Calibri"/>
              <a:cs typeface="Calibri"/>
              <a:sym typeface="Calibri"/>
            </a:endParaRPr>
          </a:p>
        </p:txBody>
      </p:sp>
      <p:pic>
        <p:nvPicPr>
          <p:cNvPr id="213" name="Google Shape;213;p32"/>
          <p:cNvPicPr preferRelativeResize="0"/>
          <p:nvPr/>
        </p:nvPicPr>
        <p:blipFill>
          <a:blip r:embed="rId3">
            <a:alphaModFix/>
          </a:blip>
          <a:stretch>
            <a:fillRect/>
          </a:stretch>
        </p:blipFill>
        <p:spPr>
          <a:xfrm>
            <a:off x="0" y="0"/>
            <a:ext cx="1293783" cy="937900"/>
          </a:xfrm>
          <a:prstGeom prst="rect">
            <a:avLst/>
          </a:prstGeom>
          <a:noFill/>
          <a:ln>
            <a:noFill/>
          </a:ln>
        </p:spPr>
      </p:pic>
      <p:sp>
        <p:nvSpPr>
          <p:cNvPr id="214" name="Google Shape;214;p32"/>
          <p:cNvSpPr/>
          <p:nvPr/>
        </p:nvSpPr>
        <p:spPr>
          <a:xfrm>
            <a:off x="404375" y="1221175"/>
            <a:ext cx="8427900" cy="33402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                                                     </a:t>
            </a:r>
            <a:r>
              <a:rPr b="1" lang="en" sz="5400">
                <a:solidFill>
                  <a:srgbClr val="D90312"/>
                </a:solidFill>
                <a:latin typeface="Georgia"/>
                <a:ea typeface="Georgia"/>
                <a:cs typeface="Georgia"/>
                <a:sym typeface="Georgia"/>
              </a:rPr>
              <a:t>Thank You!</a:t>
            </a:r>
            <a:endParaRPr>
              <a:solidFill>
                <a:schemeClr val="dk1"/>
              </a:solidFill>
            </a:endParaRPr>
          </a:p>
          <a:p>
            <a:pPr indent="0" lvl="0" marL="0" rtl="0" algn="l">
              <a:lnSpc>
                <a:spcPct val="115000"/>
              </a:lnSpc>
              <a:spcBef>
                <a:spcPts val="1400"/>
              </a:spcBef>
              <a:spcAft>
                <a:spcPts val="0"/>
              </a:spcAft>
              <a:buNone/>
            </a:pPr>
            <a:r>
              <a:t/>
            </a:r>
            <a:endParaRPr b="1" sz="1500">
              <a:solidFill>
                <a:srgbClr val="B76E79"/>
              </a:solidFill>
            </a:endParaRPr>
          </a:p>
          <a:p>
            <a:pPr indent="0" lvl="0" marL="0" rtl="0" algn="l">
              <a:lnSpc>
                <a:spcPct val="115000"/>
              </a:lnSpc>
              <a:spcBef>
                <a:spcPts val="4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t/>
            </a:r>
            <a:endParaRPr b="1" sz="1100">
              <a:solidFill>
                <a:srgbClr val="B76E79"/>
              </a:solidFill>
            </a:endParaRPr>
          </a:p>
          <a:p>
            <a:pPr indent="0" lvl="0" marL="0" rtl="0" algn="l">
              <a:lnSpc>
                <a:spcPct val="115000"/>
              </a:lnSpc>
              <a:spcBef>
                <a:spcPts val="1200"/>
              </a:spcBef>
              <a:spcAft>
                <a:spcPts val="0"/>
              </a:spcAft>
              <a:buNone/>
            </a:pPr>
            <a:r>
              <a:rPr b="1" lang="en" sz="1100">
                <a:solidFill>
                  <a:srgbClr val="B76E79"/>
                </a:solidFill>
              </a:rPr>
              <a:t>   </a:t>
            </a:r>
            <a:endParaRPr b="1" sz="1100">
              <a:solidFill>
                <a:srgbClr val="B76E79"/>
              </a:solidFill>
            </a:endParaRPr>
          </a:p>
          <a:p>
            <a:pPr indent="0" lvl="0" marL="0" rtl="0" algn="l">
              <a:lnSpc>
                <a:spcPct val="115000"/>
              </a:lnSpc>
              <a:spcBef>
                <a:spcPts val="1200"/>
              </a:spcBef>
              <a:spcAft>
                <a:spcPts val="0"/>
              </a:spcAft>
              <a:buNone/>
            </a:pPr>
            <a:r>
              <a:rPr b="1" lang="en" sz="1100">
                <a:solidFill>
                  <a:srgbClr val="B76E79"/>
                </a:solidFill>
              </a:rPr>
              <a:t> </a:t>
            </a:r>
            <a:endParaRPr>
              <a:solidFill>
                <a:schemeClr val="dk1"/>
              </a:solidFill>
            </a:endParaRPr>
          </a:p>
          <a:p>
            <a:pPr indent="0" lvl="0" marL="0" rtl="0" algn="l">
              <a:lnSpc>
                <a:spcPct val="115000"/>
              </a:lnSpc>
              <a:spcBef>
                <a:spcPts val="1200"/>
              </a:spcBef>
              <a:spcAft>
                <a:spcPts val="0"/>
              </a:spcAft>
              <a:buNone/>
            </a:pPr>
            <a:r>
              <a:t/>
            </a:r>
            <a:endParaRPr b="1">
              <a:solidFill>
                <a:srgbClr val="CC0000"/>
              </a:solidFill>
            </a:endParaRPr>
          </a:p>
          <a:p>
            <a:pPr indent="0" lvl="0" marL="0" rtl="0" algn="l">
              <a:lnSpc>
                <a:spcPct val="115000"/>
              </a:lnSpc>
              <a:spcBef>
                <a:spcPts val="1200"/>
              </a:spcBef>
              <a:spcAft>
                <a:spcPts val="0"/>
              </a:spcAft>
              <a:buNone/>
            </a:pPr>
            <a:r>
              <a:t/>
            </a:r>
            <a:endParaRPr>
              <a:solidFill>
                <a:srgbClr val="CC0000"/>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1200"/>
              </a:spcAft>
              <a:buNone/>
            </a:pPr>
            <a:r>
              <a:t/>
            </a:r>
            <a:endParaRPr sz="1100">
              <a:solidFill>
                <a:schemeClr val="dk1"/>
              </a:solidFill>
            </a:endParaRPr>
          </a:p>
        </p:txBody>
      </p:sp>
      <p:sp>
        <p:nvSpPr>
          <p:cNvPr id="215" name="Google Shape;215;p32"/>
          <p:cNvSpPr txBox="1"/>
          <p:nvPr/>
        </p:nvSpPr>
        <p:spPr>
          <a:xfrm>
            <a:off x="1035175" y="2628200"/>
            <a:ext cx="7383600" cy="148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000">
                <a:solidFill>
                  <a:srgbClr val="C00000"/>
                </a:solidFill>
                <a:latin typeface="Calibri"/>
                <a:ea typeface="Calibri"/>
                <a:cs typeface="Calibri"/>
                <a:sym typeface="Calibri"/>
              </a:rPr>
              <a:t>We Respect your valuable time with </a:t>
            </a:r>
            <a:r>
              <a:rPr b="1" i="1" lang="en" sz="2000">
                <a:solidFill>
                  <a:srgbClr val="C00000"/>
                </a:solidFill>
                <a:latin typeface="Calibri"/>
                <a:ea typeface="Calibri"/>
                <a:cs typeface="Calibri"/>
                <a:sym typeface="Calibri"/>
              </a:rPr>
              <a:t>ITC Hotels. </a:t>
            </a:r>
            <a:r>
              <a:rPr i="1" lang="en" sz="2000">
                <a:solidFill>
                  <a:srgbClr val="C00000"/>
                </a:solidFill>
                <a:latin typeface="Georgia"/>
                <a:ea typeface="Georgia"/>
                <a:cs typeface="Georgia"/>
                <a:sym typeface="Georgia"/>
              </a:rPr>
              <a:t>If you have any questions, please reach us.</a:t>
            </a:r>
            <a:endParaRPr i="1" sz="2000">
              <a:solidFill>
                <a:srgbClr val="C00000"/>
              </a:solidFill>
              <a:latin typeface="Georgia"/>
              <a:ea typeface="Georgia"/>
              <a:cs typeface="Georgia"/>
              <a:sym typeface="Georgia"/>
            </a:endParaRPr>
          </a:p>
          <a:p>
            <a:pPr indent="0" lvl="0" marL="0" rtl="0" algn="l">
              <a:spcBef>
                <a:spcPts val="0"/>
              </a:spcBef>
              <a:spcAft>
                <a:spcPts val="0"/>
              </a:spcAft>
              <a:buNone/>
            </a:pPr>
            <a:r>
              <a:rPr i="1" lang="en" sz="2000">
                <a:solidFill>
                  <a:srgbClr val="C00000"/>
                </a:solidFill>
                <a:latin typeface="Georgia"/>
                <a:ea typeface="Georgia"/>
                <a:cs typeface="Georgia"/>
                <a:sym typeface="Georgia"/>
              </a:rPr>
              <a:t>     </a:t>
            </a:r>
            <a:endParaRPr i="1" sz="2000">
              <a:solidFill>
                <a:srgbClr val="C00000"/>
              </a:solidFill>
              <a:latin typeface="Georgia"/>
              <a:ea typeface="Georgia"/>
              <a:cs typeface="Georgia"/>
              <a:sym typeface="Georgia"/>
            </a:endParaRPr>
          </a:p>
          <a:p>
            <a:pPr indent="0" lvl="0" marL="0" rtl="0" algn="l">
              <a:spcBef>
                <a:spcPts val="0"/>
              </a:spcBef>
              <a:spcAft>
                <a:spcPts val="0"/>
              </a:spcAft>
              <a:buNone/>
            </a:pPr>
            <a:r>
              <a:rPr i="1" lang="en" sz="2000">
                <a:solidFill>
                  <a:srgbClr val="C00000"/>
                </a:solidFill>
                <a:latin typeface="Georgia"/>
                <a:ea typeface="Georgia"/>
                <a:cs typeface="Georgia"/>
                <a:sym typeface="Georgia"/>
              </a:rPr>
              <a:t>                                          </a:t>
            </a:r>
            <a:endParaRPr i="1" sz="2000">
              <a:solidFill>
                <a:srgbClr val="C00000"/>
              </a:solidFill>
              <a:latin typeface="Georgia"/>
              <a:ea typeface="Georgia"/>
              <a:cs typeface="Georgia"/>
              <a:sym typeface="Georgia"/>
            </a:endParaRPr>
          </a:p>
          <a:p>
            <a:pPr indent="0" lvl="0" marL="0" rtl="0" algn="l">
              <a:spcBef>
                <a:spcPts val="0"/>
              </a:spcBef>
              <a:spcAft>
                <a:spcPts val="0"/>
              </a:spcAft>
              <a:buClr>
                <a:schemeClr val="dk1"/>
              </a:buClr>
              <a:buFont typeface="Arial"/>
              <a:buNone/>
            </a:pPr>
            <a:r>
              <a:rPr i="1" lang="en" sz="2000">
                <a:solidFill>
                  <a:srgbClr val="C00000"/>
                </a:solidFill>
                <a:latin typeface="Georgia"/>
                <a:ea typeface="Georgia"/>
                <a:cs typeface="Georgia"/>
                <a:sym typeface="Georgia"/>
              </a:rPr>
              <a:t>                                      </a:t>
            </a:r>
            <a:endParaRPr i="1" sz="2000">
              <a:solidFill>
                <a:srgbClr val="C00000"/>
              </a:solidFill>
              <a:latin typeface="Georgia"/>
              <a:ea typeface="Georgia"/>
              <a:cs typeface="Georgia"/>
              <a:sym typeface="Georgia"/>
            </a:endParaRPr>
          </a:p>
          <a:p>
            <a:pPr indent="0" lvl="0" marL="0" rtl="0" algn="l">
              <a:spcBef>
                <a:spcPts val="0"/>
              </a:spcBef>
              <a:spcAft>
                <a:spcPts val="0"/>
              </a:spcAft>
              <a:buClr>
                <a:schemeClr val="dk1"/>
              </a:buClr>
              <a:buFont typeface="Arial"/>
              <a:buNone/>
            </a:pPr>
            <a:r>
              <a:t/>
            </a:r>
            <a:endParaRPr sz="1600">
              <a:solidFill>
                <a:srgbClr val="262626"/>
              </a:solidFill>
              <a:latin typeface="Georgia"/>
              <a:ea typeface="Georgia"/>
              <a:cs typeface="Georgia"/>
              <a:sym typeface="Georgia"/>
            </a:endParaRPr>
          </a:p>
          <a:p>
            <a:pPr indent="0" lvl="0" marL="0" rtl="0" algn="l">
              <a:spcBef>
                <a:spcPts val="0"/>
              </a:spcBef>
              <a:spcAft>
                <a:spcPts val="0"/>
              </a:spcAft>
              <a:buClr>
                <a:schemeClr val="dk1"/>
              </a:buClr>
              <a:buFont typeface="Arial"/>
              <a:buNone/>
            </a:pPr>
            <a:r>
              <a:t/>
            </a:r>
            <a:endParaRPr sz="1600">
              <a:solidFill>
                <a:srgbClr val="262626"/>
              </a:solidFill>
              <a:latin typeface="Georgia"/>
              <a:ea typeface="Georgia"/>
              <a:cs typeface="Georgia"/>
              <a:sym typeface="Georgia"/>
            </a:endParaRPr>
          </a:p>
          <a:p>
            <a:pPr indent="0" lvl="0" marL="0" rtl="0" algn="l">
              <a:spcBef>
                <a:spcPts val="0"/>
              </a:spcBef>
              <a:spcAft>
                <a:spcPts val="0"/>
              </a:spcAft>
              <a:buClr>
                <a:schemeClr val="dk1"/>
              </a:buClr>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2"/>
              </a:solidFill>
            </a:endParaRPr>
          </a:p>
        </p:txBody>
      </p:sp>
      <p:sp>
        <p:nvSpPr>
          <p:cNvPr id="216" name="Google Shape;216;p32">
            <a:hlinkClick r:id="rId4"/>
          </p:cNvPr>
          <p:cNvSpPr/>
          <p:nvPr/>
        </p:nvSpPr>
        <p:spPr>
          <a:xfrm>
            <a:off x="3865872" y="3700364"/>
            <a:ext cx="379122" cy="415846"/>
          </a:xfrm>
          <a:custGeom>
            <a:rect b="b" l="l" r="r" t="t"/>
            <a:pathLst>
              <a:path extrusionOk="0" h="3960440" w="3888432">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rgbClr val="1A2D3B"/>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Calibri"/>
              <a:buNone/>
            </a:pPr>
            <a:r>
              <a:t/>
            </a:r>
            <a:endParaRPr b="0" i="0" sz="1400" u="none" cap="none" strike="noStrike">
              <a:solidFill>
                <a:srgbClr val="D37424"/>
              </a:solidFill>
              <a:latin typeface="Calibri"/>
              <a:ea typeface="Calibri"/>
              <a:cs typeface="Calibri"/>
              <a:sym typeface="Calibri"/>
            </a:endParaRPr>
          </a:p>
        </p:txBody>
      </p:sp>
      <p:pic>
        <p:nvPicPr>
          <p:cNvPr descr="A black cat in a circle&#10;&#10;AI-generated content may be incorrect." id="217" name="Google Shape;217;p32">
            <a:hlinkClick r:id="rId5"/>
          </p:cNvPr>
          <p:cNvPicPr preferRelativeResize="0"/>
          <p:nvPr/>
        </p:nvPicPr>
        <p:blipFill rotWithShape="1">
          <a:blip r:embed="rId6">
            <a:alphaModFix/>
          </a:blip>
          <a:srcRect b="0" l="0" r="0" t="0"/>
          <a:stretch/>
        </p:blipFill>
        <p:spPr>
          <a:xfrm>
            <a:off x="4572000" y="3681450"/>
            <a:ext cx="482550" cy="41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44800" y="1381525"/>
            <a:ext cx="8520600" cy="6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72" name="Google Shape;72;p15"/>
          <p:cNvSpPr txBox="1"/>
          <p:nvPr>
            <p:ph idx="1" type="body"/>
          </p:nvPr>
        </p:nvSpPr>
        <p:spPr>
          <a:xfrm>
            <a:off x="104050" y="1323050"/>
            <a:ext cx="8979000" cy="37611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73" name="Google Shape;73;p15"/>
          <p:cNvPicPr preferRelativeResize="0"/>
          <p:nvPr/>
        </p:nvPicPr>
        <p:blipFill>
          <a:blip r:embed="rId3">
            <a:alphaModFix/>
          </a:blip>
          <a:stretch>
            <a:fillRect/>
          </a:stretch>
        </p:blipFill>
        <p:spPr>
          <a:xfrm>
            <a:off x="28600" y="44575"/>
            <a:ext cx="1280800" cy="1033150"/>
          </a:xfrm>
          <a:prstGeom prst="rect">
            <a:avLst/>
          </a:prstGeom>
          <a:noFill/>
          <a:ln>
            <a:noFill/>
          </a:ln>
        </p:spPr>
      </p:pic>
      <p:sp>
        <p:nvSpPr>
          <p:cNvPr id="74" name="Google Shape;74;p15"/>
          <p:cNvSpPr txBox="1"/>
          <p:nvPr/>
        </p:nvSpPr>
        <p:spPr>
          <a:xfrm>
            <a:off x="104050" y="1486550"/>
            <a:ext cx="8661300" cy="615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i="1" lang="en" sz="2800">
                <a:solidFill>
                  <a:srgbClr val="E6BB46"/>
                </a:solidFill>
                <a:highlight>
                  <a:schemeClr val="lt1"/>
                </a:highlight>
                <a:latin typeface="Calibri"/>
                <a:ea typeface="Calibri"/>
                <a:cs typeface="Calibri"/>
                <a:sym typeface="Calibri"/>
              </a:rPr>
              <a:t> </a:t>
            </a:r>
            <a:endParaRPr b="1" i="1" sz="3000">
              <a:solidFill>
                <a:srgbClr val="E6BB46"/>
              </a:solidFill>
              <a:highlight>
                <a:schemeClr val="lt1"/>
              </a:highlight>
              <a:latin typeface="Calibri"/>
              <a:ea typeface="Calibri"/>
              <a:cs typeface="Calibri"/>
              <a:sym typeface="Calibri"/>
            </a:endParaRPr>
          </a:p>
        </p:txBody>
      </p:sp>
      <p:sp>
        <p:nvSpPr>
          <p:cNvPr id="75" name="Google Shape;75;p15"/>
          <p:cNvSpPr/>
          <p:nvPr/>
        </p:nvSpPr>
        <p:spPr>
          <a:xfrm>
            <a:off x="1434750" y="104100"/>
            <a:ext cx="7581600" cy="9141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Clr>
                <a:schemeClr val="dk1"/>
              </a:buClr>
              <a:buSzPts val="1100"/>
              <a:buFont typeface="Arial"/>
              <a:buNone/>
            </a:pPr>
            <a:r>
              <a:rPr b="1" i="1" lang="en" sz="2800">
                <a:solidFill>
                  <a:srgbClr val="E6BB46"/>
                </a:solidFill>
                <a:highlight>
                  <a:schemeClr val="lt1"/>
                </a:highlight>
                <a:latin typeface="Calibri"/>
                <a:ea typeface="Calibri"/>
                <a:cs typeface="Calibri"/>
                <a:sym typeface="Calibri"/>
              </a:rPr>
              <a:t> Objectives of Revenue Optimization at ITC Hotels</a:t>
            </a:r>
            <a:endParaRPr sz="1200"/>
          </a:p>
        </p:txBody>
      </p:sp>
      <p:sp>
        <p:nvSpPr>
          <p:cNvPr id="76" name="Google Shape;76;p15"/>
          <p:cNvSpPr/>
          <p:nvPr/>
        </p:nvSpPr>
        <p:spPr>
          <a:xfrm>
            <a:off x="82500" y="1323050"/>
            <a:ext cx="9061500" cy="37611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a:t>                                         </a:t>
            </a:r>
            <a:endParaRPr/>
          </a:p>
          <a:p>
            <a:pPr indent="0" lvl="0" marL="0" rtl="0" algn="just">
              <a:spcBef>
                <a:spcPts val="0"/>
              </a:spcBef>
              <a:spcAft>
                <a:spcPts val="0"/>
              </a:spcAft>
              <a:buNone/>
            </a:pPr>
            <a:r>
              <a:rPr lang="en"/>
              <a:t>                                       </a:t>
            </a:r>
            <a:endParaRPr/>
          </a:p>
          <a:p>
            <a:pPr indent="0" lvl="0" marL="0" rtl="0" algn="just">
              <a:spcBef>
                <a:spcPts val="0"/>
              </a:spcBef>
              <a:spcAft>
                <a:spcPts val="0"/>
              </a:spcAft>
              <a:buNone/>
            </a:pPr>
            <a:r>
              <a:t/>
            </a:r>
            <a:endParaRPr b="1" i="1" sz="2600">
              <a:solidFill>
                <a:srgbClr val="B76E79"/>
              </a:solidFill>
            </a:endParaRPr>
          </a:p>
          <a:p>
            <a:pPr indent="0" lvl="0" marL="0" rtl="0" algn="just">
              <a:spcBef>
                <a:spcPts val="0"/>
              </a:spcBef>
              <a:spcAft>
                <a:spcPts val="0"/>
              </a:spcAft>
              <a:buNone/>
            </a:pPr>
            <a:r>
              <a:t/>
            </a:r>
            <a:endParaRPr b="1" i="1" sz="2600">
              <a:solidFill>
                <a:srgbClr val="B76E79"/>
              </a:solidFill>
            </a:endParaRPr>
          </a:p>
          <a:p>
            <a:pPr indent="0" lvl="0" marL="0" rtl="0" algn="just">
              <a:spcBef>
                <a:spcPts val="0"/>
              </a:spcBef>
              <a:spcAft>
                <a:spcPts val="0"/>
              </a:spcAft>
              <a:buNone/>
            </a:pPr>
            <a:r>
              <a:rPr b="1" i="1" lang="en" sz="2600">
                <a:solidFill>
                  <a:srgbClr val="B76E79"/>
                </a:solidFill>
              </a:rPr>
              <a:t>                 </a:t>
            </a:r>
            <a:endParaRPr b="1" i="1" sz="2600">
              <a:solidFill>
                <a:srgbClr val="B76E79"/>
              </a:solidFill>
            </a:endParaRPr>
          </a:p>
          <a:p>
            <a:pPr indent="0" lvl="0" marL="0" rtl="0" algn="just">
              <a:spcBef>
                <a:spcPts val="0"/>
              </a:spcBef>
              <a:spcAft>
                <a:spcPts val="0"/>
              </a:spcAft>
              <a:buNone/>
            </a:pPr>
            <a:r>
              <a:rPr b="1" i="1" lang="en" sz="2600">
                <a:solidFill>
                  <a:srgbClr val="B76E79"/>
                </a:solidFill>
              </a:rPr>
              <a:t>                         </a:t>
            </a:r>
            <a:endParaRPr b="1" i="1" sz="2600">
              <a:solidFill>
                <a:srgbClr val="B76E79"/>
              </a:solidFill>
            </a:endParaRPr>
          </a:p>
          <a:p>
            <a:pPr indent="0" lvl="0" marL="0" rtl="0" algn="just">
              <a:spcBef>
                <a:spcPts val="0"/>
              </a:spcBef>
              <a:spcAft>
                <a:spcPts val="0"/>
              </a:spcAft>
              <a:buNone/>
            </a:pPr>
            <a:r>
              <a:rPr b="1" i="1" lang="en" sz="2600">
                <a:solidFill>
                  <a:srgbClr val="B76E79"/>
                </a:solidFill>
              </a:rPr>
              <a:t>               Revenue Optimization Objectives</a:t>
            </a:r>
            <a:endParaRPr b="1" i="1" sz="2600">
              <a:solidFill>
                <a:srgbClr val="B76E79"/>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solidFill>
                <a:srgbClr val="A61C00"/>
              </a:solidFill>
            </a:endParaRPr>
          </a:p>
          <a:p>
            <a:pPr indent="0" lvl="0" marL="0" rtl="0" algn="l">
              <a:spcBef>
                <a:spcPts val="0"/>
              </a:spcBef>
              <a:spcAft>
                <a:spcPts val="0"/>
              </a:spcAft>
              <a:buNone/>
            </a:pPr>
            <a:r>
              <a:rPr lang="en" sz="1600">
                <a:solidFill>
                  <a:srgbClr val="CC0000"/>
                </a:solidFill>
              </a:rPr>
              <a:t>The objective of </a:t>
            </a:r>
            <a:r>
              <a:rPr b="1" lang="en" sz="1600">
                <a:solidFill>
                  <a:srgbClr val="CC0000"/>
                </a:solidFill>
              </a:rPr>
              <a:t>Revenue Optimization in ITC Hotels</a:t>
            </a:r>
            <a:r>
              <a:rPr lang="en" sz="1600">
                <a:solidFill>
                  <a:srgbClr val="CC0000"/>
                </a:solidFill>
              </a:rPr>
              <a:t> is to maximize the hotel’s financial performance by strategically managing pricing, inventory, and demand across all revenue-generating areas. In simple terms, it ensures the right product (room, service, or package) is sold to the right customer, at the right time, through the right channel, and at the right price.</a:t>
            </a:r>
            <a:endParaRPr sz="1600">
              <a:solidFill>
                <a:srgbClr val="CC0000"/>
              </a:solidFill>
            </a:endParaRPr>
          </a:p>
          <a:p>
            <a:pPr indent="-330200" lvl="0" marL="457200" rtl="0" algn="l">
              <a:spcBef>
                <a:spcPts val="0"/>
              </a:spcBef>
              <a:spcAft>
                <a:spcPts val="0"/>
              </a:spcAft>
              <a:buClr>
                <a:srgbClr val="CC0000"/>
              </a:buClr>
              <a:buSzPts val="1600"/>
              <a:buAutoNum type="arabicPeriod"/>
            </a:pPr>
            <a:r>
              <a:rPr lang="en" sz="1600">
                <a:solidFill>
                  <a:srgbClr val="CC0000"/>
                </a:solidFill>
              </a:rPr>
              <a:t>Maximize Revenue &amp; Profitability           2. Optimize Pricing Strategy</a:t>
            </a:r>
            <a:endParaRPr sz="1600">
              <a:solidFill>
                <a:srgbClr val="CC0000"/>
              </a:solidFill>
            </a:endParaRPr>
          </a:p>
          <a:p>
            <a:pPr indent="0" lvl="0" marL="0" rtl="0" algn="l">
              <a:spcBef>
                <a:spcPts val="0"/>
              </a:spcBef>
              <a:spcAft>
                <a:spcPts val="0"/>
              </a:spcAft>
              <a:buNone/>
            </a:pPr>
            <a:r>
              <a:rPr lang="en" sz="1600">
                <a:solidFill>
                  <a:srgbClr val="CC0000"/>
                </a:solidFill>
              </a:rPr>
              <a:t> 3.    Improve Occupancy &amp; Yield                    4. Demand Forecasting</a:t>
            </a:r>
            <a:endParaRPr sz="1600">
              <a:solidFill>
                <a:srgbClr val="CC0000"/>
              </a:solidFill>
            </a:endParaRPr>
          </a:p>
          <a:p>
            <a:pPr indent="0" lvl="0" marL="0" rtl="0" algn="l">
              <a:spcBef>
                <a:spcPts val="0"/>
              </a:spcBef>
              <a:spcAft>
                <a:spcPts val="0"/>
              </a:spcAft>
              <a:buNone/>
            </a:pPr>
            <a:r>
              <a:rPr lang="en" sz="1600">
                <a:solidFill>
                  <a:srgbClr val="CC0000"/>
                </a:solidFill>
              </a:rPr>
              <a:t> 5.    Customer Segmentation                          6. Data-Driven Decision Making</a:t>
            </a:r>
            <a:endParaRPr sz="1600">
              <a:solidFill>
                <a:srgbClr val="CC0000"/>
              </a:solidFill>
            </a:endParaRPr>
          </a:p>
          <a:p>
            <a:pPr indent="0" lvl="0" marL="0" rtl="0" algn="l">
              <a:spcBef>
                <a:spcPts val="0"/>
              </a:spcBef>
              <a:spcAft>
                <a:spcPts val="0"/>
              </a:spcAft>
              <a:buNone/>
            </a:pPr>
            <a:r>
              <a:rPr lang="en" sz="1600">
                <a:solidFill>
                  <a:schemeClr val="dk1"/>
                </a:solidFill>
              </a:rPr>
              <a:t>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82" name="Google Shape;82;p16"/>
          <p:cNvSpPr txBox="1"/>
          <p:nvPr>
            <p:ph idx="1" type="body"/>
          </p:nvPr>
        </p:nvSpPr>
        <p:spPr>
          <a:xfrm>
            <a:off x="0" y="1152475"/>
            <a:ext cx="9144000" cy="39909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83" name="Google Shape;83;p16"/>
          <p:cNvSpPr/>
          <p:nvPr/>
        </p:nvSpPr>
        <p:spPr>
          <a:xfrm>
            <a:off x="1813600" y="104050"/>
            <a:ext cx="7239600" cy="9138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None/>
            </a:pPr>
            <a:r>
              <a:rPr b="1" i="1" lang="en" sz="2800">
                <a:solidFill>
                  <a:srgbClr val="E6BB46"/>
                </a:solidFill>
                <a:highlight>
                  <a:schemeClr val="lt1"/>
                </a:highlight>
                <a:latin typeface="Calibri"/>
                <a:ea typeface="Calibri"/>
                <a:cs typeface="Calibri"/>
                <a:sym typeface="Calibri"/>
              </a:rPr>
              <a:t>        </a:t>
            </a:r>
            <a:r>
              <a:rPr b="1" i="1" lang="en" sz="3300">
                <a:solidFill>
                  <a:srgbClr val="E6BB46"/>
                </a:solidFill>
                <a:highlight>
                  <a:schemeClr val="lt1"/>
                </a:highlight>
                <a:latin typeface="Calibri"/>
                <a:ea typeface="Calibri"/>
                <a:cs typeface="Calibri"/>
                <a:sym typeface="Calibri"/>
              </a:rPr>
              <a:t>ITC Hotels </a:t>
            </a:r>
            <a:r>
              <a:rPr b="1" i="1" lang="en" sz="3300">
                <a:solidFill>
                  <a:srgbClr val="E6BB46"/>
                </a:solidFill>
                <a:highlight>
                  <a:schemeClr val="lt1"/>
                </a:highlight>
                <a:latin typeface="Calibri"/>
                <a:ea typeface="Calibri"/>
                <a:cs typeface="Calibri"/>
                <a:sym typeface="Calibri"/>
              </a:rPr>
              <a:t>Problem </a:t>
            </a:r>
            <a:r>
              <a:rPr b="1" i="1" lang="en" sz="3300">
                <a:solidFill>
                  <a:srgbClr val="E6BB46"/>
                </a:solidFill>
                <a:highlight>
                  <a:schemeClr val="lt1"/>
                </a:highlight>
                <a:latin typeface="Calibri"/>
                <a:ea typeface="Calibri"/>
                <a:cs typeface="Calibri"/>
                <a:sym typeface="Calibri"/>
              </a:rPr>
              <a:t> Statement</a:t>
            </a:r>
            <a:endParaRPr b="1" i="1" sz="3300">
              <a:solidFill>
                <a:srgbClr val="E6BB46"/>
              </a:solidFill>
              <a:highlight>
                <a:schemeClr val="lt1"/>
              </a:highlight>
              <a:latin typeface="Calibri"/>
              <a:ea typeface="Calibri"/>
              <a:cs typeface="Calibri"/>
              <a:sym typeface="Calibri"/>
            </a:endParaRPr>
          </a:p>
        </p:txBody>
      </p:sp>
      <p:sp>
        <p:nvSpPr>
          <p:cNvPr id="84" name="Google Shape;84;p16"/>
          <p:cNvSpPr/>
          <p:nvPr/>
        </p:nvSpPr>
        <p:spPr>
          <a:xfrm>
            <a:off x="118925" y="1323050"/>
            <a:ext cx="8837700" cy="36123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n" sz="1600">
                <a:solidFill>
                  <a:srgbClr val="CC0000"/>
                </a:solidFill>
              </a:rPr>
              <a:t>                              </a:t>
            </a:r>
            <a:r>
              <a:rPr b="1" i="1" lang="en" sz="2600">
                <a:solidFill>
                  <a:srgbClr val="B76E79"/>
                </a:solidFill>
              </a:rPr>
              <a:t>Challenges in Revenue Optimization</a:t>
            </a:r>
            <a:endParaRPr b="1" i="1" sz="2600">
              <a:solidFill>
                <a:srgbClr val="B76E79"/>
              </a:solidFill>
            </a:endParaRPr>
          </a:p>
          <a:p>
            <a:pPr indent="0" lvl="0" marL="0" rtl="0" algn="just">
              <a:lnSpc>
                <a:spcPct val="115000"/>
              </a:lnSpc>
              <a:spcBef>
                <a:spcPts val="1200"/>
              </a:spcBef>
              <a:spcAft>
                <a:spcPts val="0"/>
              </a:spcAft>
              <a:buNone/>
            </a:pPr>
            <a:r>
              <a:t/>
            </a:r>
            <a:endParaRPr b="1" i="1" sz="2600">
              <a:solidFill>
                <a:srgbClr val="B76E79"/>
              </a:solidFill>
            </a:endParaRPr>
          </a:p>
          <a:p>
            <a:pPr indent="0" lvl="0" marL="0" rtl="0" algn="l">
              <a:lnSpc>
                <a:spcPct val="115000"/>
              </a:lnSpc>
              <a:spcBef>
                <a:spcPts val="1200"/>
              </a:spcBef>
              <a:spcAft>
                <a:spcPts val="0"/>
              </a:spcAft>
              <a:buClr>
                <a:schemeClr val="dk1"/>
              </a:buClr>
              <a:buSzPts val="1100"/>
              <a:buFont typeface="Arial"/>
              <a:buNone/>
            </a:pPr>
            <a:r>
              <a:rPr lang="en" sz="1600">
                <a:solidFill>
                  <a:srgbClr val="CC0000"/>
                </a:solidFill>
              </a:rPr>
              <a:t>Despite being a leader in luxury hospitality, </a:t>
            </a:r>
            <a:r>
              <a:rPr b="1" lang="en" sz="1600">
                <a:solidFill>
                  <a:srgbClr val="CC0000"/>
                </a:solidFill>
              </a:rPr>
              <a:t>ITC Hotels faces challenges in maximizing revenue due to fluctuating demand patterns, increasing competition from global and domestic hotel chains, high dependency on third-party booking channels, and changing customer preferences.</a:t>
            </a:r>
            <a:r>
              <a:rPr lang="en" sz="1600">
                <a:solidFill>
                  <a:srgbClr val="CC0000"/>
                </a:solidFill>
              </a:rPr>
              <a:t> Inefficient pricing strategies, underutilization of ancillary services (F&amp;B, spa, banquets), and limited adoption of advanced revenue management tools further hinder optimal revenue generation.</a:t>
            </a:r>
            <a:endParaRPr sz="1600">
              <a:solidFill>
                <a:srgbClr val="CC0000"/>
              </a:solidFill>
            </a:endParaRPr>
          </a:p>
          <a:p>
            <a:pPr indent="0" lvl="0" marL="0" rtl="0" algn="ctr">
              <a:spcBef>
                <a:spcPts val="120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0" y="0"/>
            <a:ext cx="1085200" cy="869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91" name="Google Shape;91;p17"/>
          <p:cNvSpPr txBox="1"/>
          <p:nvPr>
            <p:ph idx="1" type="body"/>
          </p:nvPr>
        </p:nvSpPr>
        <p:spPr>
          <a:xfrm>
            <a:off x="0" y="1152475"/>
            <a:ext cx="9144000" cy="39909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92" name="Google Shape;92;p17"/>
          <p:cNvSpPr/>
          <p:nvPr/>
        </p:nvSpPr>
        <p:spPr>
          <a:xfrm>
            <a:off x="1813600" y="103925"/>
            <a:ext cx="7239600" cy="9138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1200"/>
              </a:spcAft>
              <a:buNone/>
            </a:pPr>
            <a:r>
              <a:rPr b="1" i="1" lang="en" sz="2800">
                <a:solidFill>
                  <a:srgbClr val="E6BB46"/>
                </a:solidFill>
                <a:highlight>
                  <a:schemeClr val="lt1"/>
                </a:highlight>
                <a:latin typeface="Calibri"/>
                <a:ea typeface="Calibri"/>
                <a:cs typeface="Calibri"/>
                <a:sym typeface="Calibri"/>
              </a:rPr>
              <a:t>        </a:t>
            </a:r>
            <a:r>
              <a:rPr b="1" i="1" lang="en" sz="3300">
                <a:solidFill>
                  <a:srgbClr val="E6BB46"/>
                </a:solidFill>
                <a:highlight>
                  <a:schemeClr val="lt1"/>
                </a:highlight>
                <a:latin typeface="Calibri"/>
                <a:ea typeface="Calibri"/>
                <a:cs typeface="Calibri"/>
                <a:sym typeface="Calibri"/>
              </a:rPr>
              <a:t>ITC Hotels Key </a:t>
            </a:r>
            <a:r>
              <a:rPr b="1" i="1" lang="en" sz="3300">
                <a:solidFill>
                  <a:srgbClr val="E6BB46"/>
                </a:solidFill>
                <a:highlight>
                  <a:schemeClr val="lt1"/>
                </a:highlight>
                <a:latin typeface="Calibri"/>
                <a:ea typeface="Calibri"/>
                <a:cs typeface="Calibri"/>
                <a:sym typeface="Calibri"/>
              </a:rPr>
              <a:t>Metrics</a:t>
            </a:r>
            <a:r>
              <a:rPr b="1" i="1" lang="en" sz="3300">
                <a:solidFill>
                  <a:srgbClr val="E6BB46"/>
                </a:solidFill>
                <a:highlight>
                  <a:schemeClr val="lt1"/>
                </a:highlight>
                <a:latin typeface="Calibri"/>
                <a:ea typeface="Calibri"/>
                <a:cs typeface="Calibri"/>
                <a:sym typeface="Calibri"/>
              </a:rPr>
              <a:t> Dashboard</a:t>
            </a:r>
            <a:endParaRPr b="1" i="1" sz="3300">
              <a:solidFill>
                <a:srgbClr val="E6BB46"/>
              </a:solidFill>
              <a:highlight>
                <a:schemeClr val="lt1"/>
              </a:highlight>
              <a:latin typeface="Calibri"/>
              <a:ea typeface="Calibri"/>
              <a:cs typeface="Calibri"/>
              <a:sym typeface="Calibri"/>
            </a:endParaRPr>
          </a:p>
        </p:txBody>
      </p:sp>
      <p:sp>
        <p:nvSpPr>
          <p:cNvPr id="93" name="Google Shape;93;p17"/>
          <p:cNvSpPr/>
          <p:nvPr/>
        </p:nvSpPr>
        <p:spPr>
          <a:xfrm>
            <a:off x="0" y="1152475"/>
            <a:ext cx="8956500" cy="39909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600">
                <a:solidFill>
                  <a:srgbClr val="CC0000"/>
                </a:solidFill>
              </a:rPr>
              <a:t>              </a:t>
            </a:r>
            <a:endParaRPr sz="1600">
              <a:solidFill>
                <a:srgbClr val="CC0000"/>
              </a:solidFill>
            </a:endParaRPr>
          </a:p>
          <a:p>
            <a:pPr indent="0" lvl="0" marL="0" rtl="0" algn="ctr">
              <a:lnSpc>
                <a:spcPct val="115000"/>
              </a:lnSpc>
              <a:spcBef>
                <a:spcPts val="1200"/>
              </a:spcBef>
              <a:spcAft>
                <a:spcPts val="0"/>
              </a:spcAft>
              <a:buNone/>
            </a:pPr>
            <a:r>
              <a:t/>
            </a:r>
            <a:endParaRPr sz="1600">
              <a:solidFill>
                <a:srgbClr val="CC0000"/>
              </a:solidFill>
            </a:endParaRPr>
          </a:p>
          <a:p>
            <a:pPr indent="0" lvl="0" marL="0" rtl="0" algn="ctr">
              <a:lnSpc>
                <a:spcPct val="115000"/>
              </a:lnSpc>
              <a:spcBef>
                <a:spcPts val="1200"/>
              </a:spcBef>
              <a:spcAft>
                <a:spcPts val="0"/>
              </a:spcAft>
              <a:buNone/>
            </a:pPr>
            <a:r>
              <a:rPr lang="en" sz="1600">
                <a:solidFill>
                  <a:srgbClr val="CC0000"/>
                </a:solidFill>
              </a:rPr>
              <a:t>          </a:t>
            </a:r>
            <a:endParaRPr sz="1600">
              <a:solidFill>
                <a:srgbClr val="CC0000"/>
              </a:solidFill>
            </a:endParaRPr>
          </a:p>
          <a:p>
            <a:pPr indent="0" lvl="0" marL="0" rtl="0" algn="ctr">
              <a:lnSpc>
                <a:spcPct val="115000"/>
              </a:lnSpc>
              <a:spcBef>
                <a:spcPts val="1200"/>
              </a:spcBef>
              <a:spcAft>
                <a:spcPts val="0"/>
              </a:spcAft>
              <a:buNone/>
            </a:pPr>
            <a:r>
              <a:t/>
            </a:r>
            <a:endParaRPr b="1" i="1" sz="2600">
              <a:solidFill>
                <a:srgbClr val="B76E79"/>
              </a:solidFill>
            </a:endParaRPr>
          </a:p>
          <a:p>
            <a:pPr indent="0" lvl="0" marL="0" rtl="0" algn="l">
              <a:lnSpc>
                <a:spcPct val="115000"/>
              </a:lnSpc>
              <a:spcBef>
                <a:spcPts val="1200"/>
              </a:spcBef>
              <a:spcAft>
                <a:spcPts val="0"/>
              </a:spcAft>
              <a:buNone/>
            </a:pPr>
            <a:r>
              <a:rPr b="1" i="1" lang="en" sz="2600">
                <a:solidFill>
                  <a:srgbClr val="B76E79"/>
                </a:solidFill>
              </a:rPr>
              <a:t>         Financial Overview &amp; Revenue Performance</a:t>
            </a:r>
            <a:endParaRPr sz="1600">
              <a:solidFill>
                <a:srgbClr val="CC0000"/>
              </a:solidFill>
            </a:endParaRPr>
          </a:p>
          <a:p>
            <a:pPr indent="0" lvl="0" marL="0" rtl="0" algn="l">
              <a:lnSpc>
                <a:spcPct val="115000"/>
              </a:lnSpc>
              <a:spcBef>
                <a:spcPts val="1200"/>
              </a:spcBef>
              <a:spcAft>
                <a:spcPts val="0"/>
              </a:spcAft>
              <a:buNone/>
            </a:pPr>
            <a:r>
              <a:rPr lang="en" sz="1600">
                <a:solidFill>
                  <a:srgbClr val="CC0000"/>
                </a:solidFill>
              </a:rPr>
              <a:t>This page delivers a high-level overview of ITC Hotels’ financial performance, with a breakdown of revenue across different properties and room categories. Key metrics include:</a:t>
            </a:r>
            <a:endParaRPr sz="1600">
              <a:solidFill>
                <a:srgbClr val="CC0000"/>
              </a:solidFill>
            </a:endParaRPr>
          </a:p>
          <a:p>
            <a:pPr indent="-304800" lvl="0" marL="457200" rtl="0" algn="l">
              <a:lnSpc>
                <a:spcPct val="115000"/>
              </a:lnSpc>
              <a:spcBef>
                <a:spcPts val="1200"/>
              </a:spcBef>
              <a:spcAft>
                <a:spcPts val="0"/>
              </a:spcAft>
              <a:buClr>
                <a:srgbClr val="CC4125"/>
              </a:buClr>
              <a:buSzPts val="1200"/>
              <a:buAutoNum type="arabicPeriod"/>
            </a:pPr>
            <a:r>
              <a:rPr lang="en" sz="700">
                <a:solidFill>
                  <a:srgbClr val="CC0000"/>
                </a:solidFill>
              </a:rPr>
              <a:t> </a:t>
            </a:r>
            <a:r>
              <a:rPr b="1" lang="en" sz="1200">
                <a:solidFill>
                  <a:srgbClr val="CC4125"/>
                </a:solidFill>
              </a:rPr>
              <a:t>Total Revenue:</a:t>
            </a:r>
            <a:r>
              <a:rPr lang="en" sz="1200">
                <a:solidFill>
                  <a:srgbClr val="CC4125"/>
                </a:solidFill>
              </a:rPr>
              <a:t> ₹1.71 billion, representing the robust financial performance of the hotel chain.</a:t>
            </a:r>
            <a:endParaRPr sz="1200">
              <a:solidFill>
                <a:srgbClr val="CC4125"/>
              </a:solidFill>
            </a:endParaRPr>
          </a:p>
          <a:p>
            <a:pPr indent="-304800" lvl="0" marL="457200" rtl="0" algn="l">
              <a:lnSpc>
                <a:spcPct val="115000"/>
              </a:lnSpc>
              <a:spcBef>
                <a:spcPts val="0"/>
              </a:spcBef>
              <a:spcAft>
                <a:spcPts val="0"/>
              </a:spcAft>
              <a:buClr>
                <a:srgbClr val="CC4125"/>
              </a:buClr>
              <a:buSzPts val="1200"/>
              <a:buAutoNum type="arabicPeriod"/>
            </a:pPr>
            <a:r>
              <a:rPr b="1" lang="en" sz="1200">
                <a:solidFill>
                  <a:srgbClr val="CC4125"/>
                </a:solidFill>
              </a:rPr>
              <a:t>Cumulative Revenue Growth:</a:t>
            </a:r>
            <a:r>
              <a:rPr lang="en" sz="1200">
                <a:solidFill>
                  <a:srgbClr val="CC4125"/>
                </a:solidFill>
              </a:rPr>
              <a:t>  Consistently rising, signaling a strong upward trend in financial outcomes. </a:t>
            </a:r>
            <a:endParaRPr sz="1200">
              <a:solidFill>
                <a:srgbClr val="CC4125"/>
              </a:solidFill>
            </a:endParaRPr>
          </a:p>
          <a:p>
            <a:pPr indent="-304800" lvl="0" marL="457200" rtl="0" algn="l">
              <a:lnSpc>
                <a:spcPct val="115000"/>
              </a:lnSpc>
              <a:spcBef>
                <a:spcPts val="0"/>
              </a:spcBef>
              <a:spcAft>
                <a:spcPts val="0"/>
              </a:spcAft>
              <a:buClr>
                <a:srgbClr val="CC4125"/>
              </a:buClr>
              <a:buSzPts val="1200"/>
              <a:buAutoNum type="arabicPeriod"/>
            </a:pPr>
            <a:r>
              <a:rPr b="1" lang="en" sz="1200">
                <a:solidFill>
                  <a:srgbClr val="CC4125"/>
                </a:solidFill>
              </a:rPr>
              <a:t>Month-over-Month (MoM) Growth:</a:t>
            </a:r>
            <a:r>
              <a:rPr lang="en" sz="1200">
                <a:solidFill>
                  <a:srgbClr val="CC4125"/>
                </a:solidFill>
              </a:rPr>
              <a:t> MoM growth is 50.44%. </a:t>
            </a:r>
            <a:endParaRPr sz="1200">
              <a:solidFill>
                <a:srgbClr val="CC4125"/>
              </a:solidFill>
            </a:endParaRPr>
          </a:p>
          <a:p>
            <a:pPr indent="-304800" lvl="0" marL="457200" rtl="0" algn="l">
              <a:lnSpc>
                <a:spcPct val="115000"/>
              </a:lnSpc>
              <a:spcBef>
                <a:spcPts val="0"/>
              </a:spcBef>
              <a:spcAft>
                <a:spcPts val="0"/>
              </a:spcAft>
              <a:buClr>
                <a:srgbClr val="CC4125"/>
              </a:buClr>
              <a:buSzPts val="1200"/>
              <a:buAutoNum type="arabicPeriod"/>
            </a:pPr>
            <a:r>
              <a:rPr b="1" lang="en" sz="1200">
                <a:solidFill>
                  <a:srgbClr val="CC4125"/>
                </a:solidFill>
              </a:rPr>
              <a:t>Week-over-Week (WoW) Growth:</a:t>
            </a:r>
            <a:r>
              <a:rPr lang="en" sz="1200">
                <a:solidFill>
                  <a:srgbClr val="CC4125"/>
                </a:solidFill>
              </a:rPr>
              <a:t> Notably, WoW growth surged by 1395.05%. </a:t>
            </a:r>
            <a:endParaRPr sz="1200">
              <a:solidFill>
                <a:srgbClr val="CC4125"/>
              </a:solidFill>
            </a:endParaRPr>
          </a:p>
          <a:p>
            <a:pPr indent="-304800" lvl="0" marL="457200" rtl="0" algn="l">
              <a:lnSpc>
                <a:spcPct val="115000"/>
              </a:lnSpc>
              <a:spcBef>
                <a:spcPts val="0"/>
              </a:spcBef>
              <a:spcAft>
                <a:spcPts val="0"/>
              </a:spcAft>
              <a:buClr>
                <a:srgbClr val="CC4125"/>
              </a:buClr>
              <a:buSzPts val="1200"/>
              <a:buAutoNum type="arabicPeriod"/>
            </a:pPr>
            <a:r>
              <a:rPr b="1" lang="en" sz="1200">
                <a:solidFill>
                  <a:srgbClr val="CC4125"/>
                </a:solidFill>
              </a:rPr>
              <a:t>Average DailY Rate (ADR):</a:t>
            </a:r>
            <a:r>
              <a:rPr lang="en" sz="1200">
                <a:solidFill>
                  <a:srgbClr val="CC4125"/>
                </a:solidFill>
              </a:rPr>
              <a:t> ₹14.92K, reflecting successful pricing strategies. </a:t>
            </a:r>
            <a:endParaRPr sz="1200">
              <a:solidFill>
                <a:srgbClr val="CC4125"/>
              </a:solidFill>
            </a:endParaRPr>
          </a:p>
          <a:p>
            <a:pPr indent="-304800" lvl="0" marL="457200" rtl="0" algn="l">
              <a:lnSpc>
                <a:spcPct val="115000"/>
              </a:lnSpc>
              <a:spcBef>
                <a:spcPts val="0"/>
              </a:spcBef>
              <a:spcAft>
                <a:spcPts val="0"/>
              </a:spcAft>
              <a:buClr>
                <a:srgbClr val="CC4125"/>
              </a:buClr>
              <a:buSzPts val="1200"/>
              <a:buAutoNum type="arabicPeriod"/>
            </a:pPr>
            <a:r>
              <a:rPr b="1" lang="en" sz="1200">
                <a:solidFill>
                  <a:srgbClr val="CC4125"/>
                </a:solidFill>
              </a:rPr>
              <a:t>Revenue per Available Room (RevPAR):</a:t>
            </a:r>
            <a:r>
              <a:rPr lang="en" sz="1200">
                <a:solidFill>
                  <a:srgbClr val="CC4125"/>
                </a:solidFill>
              </a:rPr>
              <a:t> ₹7.35K, highlighting effective room utilization and revenue efficiency </a:t>
            </a:r>
            <a:endParaRPr sz="1200">
              <a:solidFill>
                <a:srgbClr val="CC4125"/>
              </a:solidFill>
            </a:endParaRPr>
          </a:p>
          <a:p>
            <a:pPr indent="0" lvl="0" marL="0" rtl="0" algn="just">
              <a:lnSpc>
                <a:spcPct val="115000"/>
              </a:lnSpc>
              <a:spcBef>
                <a:spcPts val="1200"/>
              </a:spcBef>
              <a:spcAft>
                <a:spcPts val="0"/>
              </a:spcAft>
              <a:buNone/>
            </a:pPr>
            <a:r>
              <a:t/>
            </a:r>
            <a:endParaRPr b="1" i="1" sz="3100">
              <a:solidFill>
                <a:srgbClr val="B76E79"/>
              </a:solidFill>
            </a:endParaRPr>
          </a:p>
          <a:p>
            <a:pPr indent="0" lvl="0" marL="0" rtl="0" algn="just">
              <a:lnSpc>
                <a:spcPct val="115000"/>
              </a:lnSpc>
              <a:spcBef>
                <a:spcPts val="1200"/>
              </a:spcBef>
              <a:spcAft>
                <a:spcPts val="0"/>
              </a:spcAft>
              <a:buNone/>
            </a:pPr>
            <a:r>
              <a:t/>
            </a:r>
            <a:endParaRPr b="1" i="1" sz="2600">
              <a:solidFill>
                <a:srgbClr val="B76E79"/>
              </a:solidFill>
            </a:endParaRPr>
          </a:p>
          <a:p>
            <a:pPr indent="0" lvl="0" marL="0" rtl="0" algn="l">
              <a:lnSpc>
                <a:spcPct val="115000"/>
              </a:lnSpc>
              <a:spcBef>
                <a:spcPts val="1200"/>
              </a:spcBef>
              <a:spcAft>
                <a:spcPts val="0"/>
              </a:spcAft>
              <a:buNone/>
            </a:pPr>
            <a:r>
              <a:rPr lang="en" sz="1600">
                <a:solidFill>
                  <a:srgbClr val="CC0000"/>
                </a:solidFill>
              </a:rPr>
              <a:t> </a:t>
            </a:r>
            <a:endParaRPr sz="1600">
              <a:solidFill>
                <a:srgbClr val="CC0000"/>
              </a:solidFill>
            </a:endParaRPr>
          </a:p>
          <a:p>
            <a:pPr indent="0" lvl="0" marL="0" rtl="0" algn="ctr">
              <a:spcBef>
                <a:spcPts val="1200"/>
              </a:spcBef>
              <a:spcAft>
                <a:spcPts val="0"/>
              </a:spcAft>
              <a:buNone/>
            </a:pPr>
            <a:r>
              <a:t/>
            </a:r>
            <a:endParaRPr/>
          </a:p>
        </p:txBody>
      </p:sp>
      <p:pic>
        <p:nvPicPr>
          <p:cNvPr id="94" name="Google Shape;94;p17"/>
          <p:cNvPicPr preferRelativeResize="0"/>
          <p:nvPr/>
        </p:nvPicPr>
        <p:blipFill>
          <a:blip r:embed="rId3">
            <a:alphaModFix/>
          </a:blip>
          <a:stretch>
            <a:fillRect/>
          </a:stretch>
        </p:blipFill>
        <p:spPr>
          <a:xfrm>
            <a:off x="0" y="0"/>
            <a:ext cx="1245450" cy="86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00" name="Google Shape;100;p18"/>
          <p:cNvSpPr txBox="1"/>
          <p:nvPr>
            <p:ph idx="1" type="body"/>
          </p:nvPr>
        </p:nvSpPr>
        <p:spPr>
          <a:xfrm>
            <a:off x="0" y="1122366"/>
            <a:ext cx="9144000" cy="403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sp>
        <p:nvSpPr>
          <p:cNvPr id="101" name="Google Shape;101;p18"/>
          <p:cNvSpPr txBox="1"/>
          <p:nvPr/>
        </p:nvSpPr>
        <p:spPr>
          <a:xfrm>
            <a:off x="2192650" y="1152475"/>
            <a:ext cx="6072600" cy="6156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1200"/>
              </a:spcAft>
              <a:buNone/>
            </a:pPr>
            <a:r>
              <a:rPr b="1" i="1" lang="en" sz="2800">
                <a:solidFill>
                  <a:srgbClr val="E6BB46"/>
                </a:solidFill>
                <a:highlight>
                  <a:schemeClr val="lt1"/>
                </a:highlight>
                <a:latin typeface="Calibri"/>
                <a:ea typeface="Calibri"/>
                <a:cs typeface="Calibri"/>
                <a:sym typeface="Calibri"/>
              </a:rPr>
              <a:t> </a:t>
            </a:r>
            <a:endParaRPr b="1" i="1" sz="3000">
              <a:solidFill>
                <a:srgbClr val="E6BB46"/>
              </a:solidFill>
              <a:highlight>
                <a:schemeClr val="lt1"/>
              </a:highlight>
              <a:latin typeface="Calibri"/>
              <a:ea typeface="Calibri"/>
              <a:cs typeface="Calibri"/>
              <a:sym typeface="Calibri"/>
            </a:endParaRPr>
          </a:p>
        </p:txBody>
      </p:sp>
      <p:pic>
        <p:nvPicPr>
          <p:cNvPr id="102" name="Google Shape;102;p18"/>
          <p:cNvPicPr preferRelativeResize="0"/>
          <p:nvPr/>
        </p:nvPicPr>
        <p:blipFill>
          <a:blip r:embed="rId3">
            <a:alphaModFix/>
          </a:blip>
          <a:stretch>
            <a:fillRect/>
          </a:stretch>
        </p:blipFill>
        <p:spPr>
          <a:xfrm>
            <a:off x="10366" y="0"/>
            <a:ext cx="9123283"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p:cNvPicPr preferRelativeResize="0"/>
          <p:nvPr/>
        </p:nvPicPr>
        <p:blipFill>
          <a:blip r:embed="rId3">
            <a:alphaModFix/>
          </a:blip>
          <a:stretch>
            <a:fillRect/>
          </a:stretch>
        </p:blipFill>
        <p:spPr>
          <a:xfrm>
            <a:off x="6100" y="0"/>
            <a:ext cx="913180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1887925" y="445025"/>
            <a:ext cx="694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15" name="Google Shape;115;p20"/>
          <p:cNvSpPr txBox="1"/>
          <p:nvPr>
            <p:ph idx="1" type="body"/>
          </p:nvPr>
        </p:nvSpPr>
        <p:spPr>
          <a:xfrm>
            <a:off x="0" y="1152475"/>
            <a:ext cx="9144000" cy="3990900"/>
          </a:xfrm>
          <a:prstGeom prst="rect">
            <a:avLst/>
          </a:prstGeom>
          <a:ln cap="flat" cmpd="sng" w="9525">
            <a:solidFill>
              <a:srgbClr val="E5C36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16" name="Google Shape;116;p20"/>
          <p:cNvPicPr preferRelativeResize="0"/>
          <p:nvPr/>
        </p:nvPicPr>
        <p:blipFill>
          <a:blip r:embed="rId3">
            <a:alphaModFix/>
          </a:blip>
          <a:stretch>
            <a:fillRect/>
          </a:stretch>
        </p:blipFill>
        <p:spPr>
          <a:xfrm>
            <a:off x="0" y="0"/>
            <a:ext cx="1085200" cy="869650"/>
          </a:xfrm>
          <a:prstGeom prst="rect">
            <a:avLst/>
          </a:prstGeom>
          <a:noFill/>
          <a:ln>
            <a:noFill/>
          </a:ln>
        </p:spPr>
      </p:pic>
      <p:sp>
        <p:nvSpPr>
          <p:cNvPr id="117" name="Google Shape;117;p20"/>
          <p:cNvSpPr/>
          <p:nvPr/>
        </p:nvSpPr>
        <p:spPr>
          <a:xfrm>
            <a:off x="1263575" y="111500"/>
            <a:ext cx="7782300" cy="7581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i="1" lang="en" sz="2800">
                <a:solidFill>
                  <a:srgbClr val="E5C366"/>
                </a:solidFill>
                <a:highlight>
                  <a:srgbClr val="FFFFFF"/>
                </a:highlight>
              </a:rPr>
              <a:t>ITC Hotels Occupancy &amp; Capacity Analysis</a:t>
            </a:r>
            <a:endParaRPr b="1" i="1" sz="3000">
              <a:solidFill>
                <a:srgbClr val="E5C366"/>
              </a:solidFill>
            </a:endParaRPr>
          </a:p>
        </p:txBody>
      </p:sp>
      <p:sp>
        <p:nvSpPr>
          <p:cNvPr id="118" name="Google Shape;118;p20"/>
          <p:cNvSpPr/>
          <p:nvPr/>
        </p:nvSpPr>
        <p:spPr>
          <a:xfrm>
            <a:off x="0" y="1315600"/>
            <a:ext cx="9112500" cy="3827700"/>
          </a:xfrm>
          <a:prstGeom prst="roundRect">
            <a:avLst>
              <a:gd fmla="val 16667" name="adj"/>
            </a:avLst>
          </a:prstGeom>
          <a:solidFill>
            <a:schemeClr val="lt1"/>
          </a:solidFill>
          <a:ln cap="flat" cmpd="sng" w="9525">
            <a:solidFill>
              <a:srgbClr val="E5C366"/>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n" sz="2300">
                <a:solidFill>
                  <a:srgbClr val="CC0000"/>
                </a:solidFill>
              </a:rPr>
              <a:t>                    </a:t>
            </a:r>
            <a:r>
              <a:rPr b="1" i="1" lang="en" sz="3000">
                <a:solidFill>
                  <a:srgbClr val="B76E79"/>
                </a:solidFill>
                <a:highlight>
                  <a:srgbClr val="FFFFFF"/>
                </a:highlight>
              </a:rPr>
              <a:t>Occupancy &amp; Capacity Analysis</a:t>
            </a:r>
            <a:endParaRPr b="1" i="1" sz="3200">
              <a:solidFill>
                <a:srgbClr val="B76E79"/>
              </a:solidFill>
            </a:endParaRPr>
          </a:p>
          <a:p>
            <a:pPr indent="0" lvl="0" marL="0" rtl="0" algn="just">
              <a:spcBef>
                <a:spcPts val="0"/>
              </a:spcBef>
              <a:spcAft>
                <a:spcPts val="0"/>
              </a:spcAft>
              <a:buNone/>
            </a:pPr>
            <a:r>
              <a:t/>
            </a:r>
            <a:endParaRPr sz="2300">
              <a:solidFill>
                <a:srgbClr val="CC0000"/>
              </a:solidFill>
            </a:endParaRPr>
          </a:p>
          <a:p>
            <a:pPr indent="0" lvl="0" marL="0" rtl="0" algn="just">
              <a:spcBef>
                <a:spcPts val="0"/>
              </a:spcBef>
              <a:spcAft>
                <a:spcPts val="0"/>
              </a:spcAft>
              <a:buNone/>
            </a:pPr>
            <a:r>
              <a:rPr lang="en" sz="1700">
                <a:solidFill>
                  <a:srgbClr val="CC0000"/>
                </a:solidFill>
              </a:rPr>
              <a:t>This page offers an in-depth overview of ITC Hotels' occupancy and capacity	performance,	 including a detailed analysis of occupancy rates across properties and over	</a:t>
            </a:r>
            <a:r>
              <a:rPr lang="en" sz="1700">
                <a:solidFill>
                  <a:srgbClr val="CC0000"/>
                </a:solidFill>
              </a:rPr>
              <a:t>defined </a:t>
            </a:r>
            <a:r>
              <a:rPr lang="en" sz="1700">
                <a:solidFill>
                  <a:srgbClr val="CC0000"/>
                </a:solidFill>
              </a:rPr>
              <a:t>time	periods.	Key metrics highlighted include:- </a:t>
            </a:r>
            <a:endParaRPr sz="1700">
              <a:solidFill>
                <a:srgbClr val="CC0000"/>
              </a:solidFill>
            </a:endParaRPr>
          </a:p>
          <a:p>
            <a:pPr indent="0" lvl="0" marL="0" rtl="0" algn="just">
              <a:spcBef>
                <a:spcPts val="0"/>
              </a:spcBef>
              <a:spcAft>
                <a:spcPts val="0"/>
              </a:spcAft>
              <a:buNone/>
            </a:pPr>
            <a:r>
              <a:t/>
            </a:r>
            <a:endParaRPr sz="18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Occupancy	Rate: </a:t>
            </a:r>
            <a:r>
              <a:rPr lang="en" sz="1200">
                <a:solidFill>
                  <a:srgbClr val="CC0000"/>
                </a:solidFill>
              </a:rPr>
              <a:t>43.50%, indicating potential for growth, particularly during weekdays</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MoM	and WoW	Occupancy	Growth:</a:t>
            </a:r>
            <a:r>
              <a:rPr lang="en" sz="1200">
                <a:solidFill>
                  <a:srgbClr val="CC0000"/>
                </a:solidFill>
              </a:rPr>
              <a:t> Comprehensive examination of occupancy changes, emphasizing seasonal variations and customer booking trends.</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lang="en" sz="1200">
                <a:solidFill>
                  <a:srgbClr val="CC0000"/>
                </a:solidFill>
              </a:rPr>
              <a:t> </a:t>
            </a:r>
            <a:r>
              <a:rPr b="1" lang="en" sz="1200">
                <a:solidFill>
                  <a:srgbClr val="CC0000"/>
                </a:solidFill>
              </a:rPr>
              <a:t>Revenue-Occupancy Correlation:	</a:t>
            </a:r>
            <a:r>
              <a:rPr lang="en" sz="1200">
                <a:solidFill>
                  <a:srgbClr val="CC0000"/>
                </a:solidFill>
              </a:rPr>
              <a:t>A correlation value of 1.00, suggests a perfect positive correlation, meaning that as the occupancy rate increases, revenue also increases proportionally.</a:t>
            </a:r>
            <a:endParaRPr sz="1200">
              <a:solidFill>
                <a:srgbClr val="CC0000"/>
              </a:solidFill>
            </a:endParaRPr>
          </a:p>
          <a:p>
            <a:pPr indent="-304800" lvl="0" marL="457200" rtl="0" algn="just">
              <a:spcBef>
                <a:spcPts val="0"/>
              </a:spcBef>
              <a:spcAft>
                <a:spcPts val="0"/>
              </a:spcAft>
              <a:buClr>
                <a:srgbClr val="CC0000"/>
              </a:buClr>
              <a:buSzPts val="1200"/>
              <a:buAutoNum type="arabicPeriod"/>
            </a:pPr>
            <a:r>
              <a:rPr b="1" lang="en" sz="1200">
                <a:solidFill>
                  <a:srgbClr val="CC0000"/>
                </a:solidFill>
              </a:rPr>
              <a:t>Occupancy rate and RevPar correlation indicates:</a:t>
            </a:r>
            <a:r>
              <a:rPr lang="en" sz="1200">
                <a:solidFill>
                  <a:srgbClr val="CC0000"/>
                </a:solidFill>
              </a:rPr>
              <a:t>	A correlation value of 1.00, signi ies a perfect positive correlation. This means that any increase in the occupancy rate directly results in a proportional increase in RevPAR.</a:t>
            </a:r>
            <a:endParaRPr sz="1200">
              <a:solidFill>
                <a:srgbClr val="CC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24" name="Google Shape;124;p21"/>
          <p:cNvSpPr txBox="1"/>
          <p:nvPr>
            <p:ph idx="1" type="body"/>
          </p:nvPr>
        </p:nvSpPr>
        <p:spPr>
          <a:xfrm>
            <a:off x="0" y="1017725"/>
            <a:ext cx="9112500" cy="412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25" name="Google Shape;125;p21"/>
          <p:cNvPicPr preferRelativeResize="0"/>
          <p:nvPr/>
        </p:nvPicPr>
        <p:blipFill>
          <a:blip r:embed="rId3">
            <a:alphaModFix/>
          </a:blip>
          <a:stretch>
            <a:fillRect/>
          </a:stretch>
        </p:blipFill>
        <p:spPr>
          <a:xfrm>
            <a:off x="0" y="9491"/>
            <a:ext cx="9143999" cy="51245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