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3"/>
  </p:notesMasterIdLst>
  <p:sldIdLst>
    <p:sldId id="256" r:id="rId3"/>
    <p:sldId id="287" r:id="rId4"/>
    <p:sldId id="289" r:id="rId5"/>
    <p:sldId id="290" r:id="rId6"/>
    <p:sldId id="298" r:id="rId7"/>
    <p:sldId id="299" r:id="rId8"/>
    <p:sldId id="308" r:id="rId9"/>
    <p:sldId id="306" r:id="rId10"/>
    <p:sldId id="305" r:id="rId11"/>
    <p:sldId id="307" r:id="rId12"/>
    <p:sldId id="300" r:id="rId13"/>
    <p:sldId id="302" r:id="rId14"/>
    <p:sldId id="304" r:id="rId15"/>
    <p:sldId id="301" r:id="rId16"/>
    <p:sldId id="297" r:id="rId17"/>
    <p:sldId id="309" r:id="rId18"/>
    <p:sldId id="303" r:id="rId19"/>
    <p:sldId id="310" r:id="rId20"/>
    <p:sldId id="311" r:id="rId21"/>
    <p:sldId id="294" r:id="rId22"/>
  </p:sldIdLst>
  <p:sldSz cx="9144000" cy="5143500" type="screen16x9"/>
  <p:notesSz cx="6858000" cy="9144000"/>
  <p:embeddedFontLst>
    <p:embeddedFont>
      <p:font typeface="Roboto" charset="0"/>
      <p:regular r:id="rId24"/>
      <p:bold r:id="rId25"/>
      <p:italic r:id="rId26"/>
      <p:boldItalic r:id="rId27"/>
    </p:embeddedFont>
    <p:embeddedFont>
      <p:font typeface="Fira Sans Extra Condensed SemiBold" charset="0"/>
      <p:regular r:id="rId28"/>
      <p:bold r:id="rId29"/>
      <p:italic r:id="rId30"/>
      <p:boldItalic r:id="rId31"/>
    </p:embeddedFont>
    <p:embeddedFont>
      <p:font typeface="Proxima Nova" charset="0"/>
      <p:regular r:id="rId32"/>
      <p:bold r:id="rId33"/>
      <p:italic r:id="rId34"/>
      <p:boldItalic r:id="rId35"/>
    </p:embeddedFont>
    <p:embeddedFont>
      <p:font typeface="Fira Sans Extra Condensed Medium" charset="0"/>
      <p:regular r:id="rId36"/>
      <p:bold r:id="rId37"/>
      <p:italic r:id="rId38"/>
      <p:boldItalic r:id="rId39"/>
    </p:embeddedFont>
    <p:embeddedFont>
      <p:font typeface="Proxima Nova Semibold" charset="0"/>
      <p:regular r:id="rId40"/>
      <p:bold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1562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spring-boo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ocs.spring.io/spring-framework/docs/current/reference/html/index.html" TargetMode="External"/><Relationship Id="rId4" Type="http://schemas.openxmlformats.org/officeDocument/2006/relationships/hyperlink" Target="https://docs.spring.io/spring-framework/docs/current/reference/html/web.html#spring-we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KMS service tooling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 Monashree K</a:t>
            </a:r>
            <a:endParaRPr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sp>
        <p:nvSpPr>
          <p:cNvPr id="37" name="Google Shape;132;p16"/>
          <p:cNvSpPr/>
          <p:nvPr/>
        </p:nvSpPr>
        <p:spPr>
          <a:xfrm>
            <a:off x="2185901" y="2184048"/>
            <a:ext cx="518689" cy="516495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1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8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899592" y="411510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Docker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899592" y="987574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Docker</a:t>
            </a:r>
            <a:r>
              <a:rPr lang="en-US" sz="2400" dirty="0">
                <a:solidFill>
                  <a:schemeClr val="bg1"/>
                </a:solidFill>
              </a:rPr>
              <a:t> is a set of platforms as a service (</a:t>
            </a:r>
            <a:r>
              <a:rPr lang="en-US" sz="2400" dirty="0" err="1">
                <a:solidFill>
                  <a:schemeClr val="bg1"/>
                </a:solidFill>
              </a:rPr>
              <a:t>PaaS</a:t>
            </a:r>
            <a:r>
              <a:rPr lang="en-US" sz="2400" dirty="0">
                <a:solidFill>
                  <a:schemeClr val="bg1"/>
                </a:solidFill>
              </a:rPr>
              <a:t>) products that use the Operating system level visualization to deliver software in packages </a:t>
            </a:r>
            <a:r>
              <a:rPr lang="en-US" sz="2400" dirty="0" smtClean="0">
                <a:solidFill>
                  <a:schemeClr val="bg1"/>
                </a:solidFill>
              </a:rPr>
              <a:t>called containers.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Terminologies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chemeClr val="bg1"/>
                </a:solidFill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</a:rPr>
              <a:t> image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chemeClr val="bg1"/>
                </a:solidFill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</a:rPr>
              <a:t> container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chemeClr val="bg1"/>
                </a:solidFill>
              </a:rPr>
              <a:t>Docker</a:t>
            </a:r>
            <a:r>
              <a:rPr lang="en-US" sz="1800" smtClean="0">
                <a:solidFill>
                  <a:schemeClr val="bg1"/>
                </a:solidFill>
              </a:rPr>
              <a:t> file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chemeClr val="bg1"/>
                </a:solidFill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</a:rPr>
              <a:t>  engine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err="1" smtClean="0">
                <a:solidFill>
                  <a:schemeClr val="bg1"/>
                </a:solidFill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</a:rPr>
              <a:t> hub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899592" y="267494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Kubernetes(k8s)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899592" y="915566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It allows you to deploy and manage applications running on multiple hosts using </a:t>
            </a:r>
            <a:r>
              <a:rPr lang="en-US" sz="2400" dirty="0" err="1" smtClean="0">
                <a:solidFill>
                  <a:schemeClr val="bg1"/>
                </a:solidFill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4" b="5583"/>
          <a:stretch/>
        </p:blipFill>
        <p:spPr bwMode="auto">
          <a:xfrm>
            <a:off x="2555775" y="1923678"/>
            <a:ext cx="485711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5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Sidecar container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899592" y="1203598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Sidecar containers are containers that are needed to run alongside the main container. 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two containers share resources like pod storage and network interfaces. 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main and sidecar containers also share the pod network, and the pod containers can communicate with each other</a:t>
            </a:r>
            <a:endParaRPr lang="en-IN" sz="2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9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2571750"/>
            <a:ext cx="1224136" cy="1042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B</a:t>
            </a:r>
          </a:p>
          <a:p>
            <a:pPr algn="ctr"/>
            <a:r>
              <a:rPr lang="en-US" dirty="0" smtClean="0"/>
              <a:t>Capitalize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87624" y="3614002"/>
            <a:ext cx="1224136" cy="2585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Sidecar 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52120" y="2589180"/>
            <a:ext cx="1224136" cy="1042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C</a:t>
            </a:r>
          </a:p>
          <a:p>
            <a:pPr algn="ctr"/>
            <a:r>
              <a:rPr lang="en-US" dirty="0" smtClean="0"/>
              <a:t>Camel case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652120" y="3614002"/>
            <a:ext cx="1224136" cy="2585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Sidecar 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19872" y="987574"/>
            <a:ext cx="1440160" cy="1186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Microservice A</a:t>
            </a:r>
          </a:p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19872" y="2173842"/>
            <a:ext cx="1440160" cy="2585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container</a:t>
            </a:r>
            <a:endParaRPr lang="en-IN" dirty="0"/>
          </a:p>
        </p:txBody>
      </p:sp>
      <p:cxnSp>
        <p:nvCxnSpPr>
          <p:cNvPr id="10" name="Straight Arrow Connector 9"/>
          <p:cNvCxnSpPr>
            <a:endCxn id="2" idx="3"/>
          </p:cNvCxnSpPr>
          <p:nvPr/>
        </p:nvCxnSpPr>
        <p:spPr>
          <a:xfrm flipH="1">
            <a:off x="2411760" y="1851670"/>
            <a:ext cx="1008112" cy="1241206"/>
          </a:xfrm>
          <a:prstGeom prst="straightConnector1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4860032" y="1811787"/>
            <a:ext cx="792088" cy="1298519"/>
          </a:xfrm>
          <a:prstGeom prst="straightConnector1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82;p46"/>
          <p:cNvSpPr txBox="1">
            <a:spLocks/>
          </p:cNvSpPr>
          <p:nvPr/>
        </p:nvSpPr>
        <p:spPr>
          <a:xfrm>
            <a:off x="914400" y="314057"/>
            <a:ext cx="73152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IN" sz="3200" dirty="0" smtClean="0">
                <a:latin typeface="Arial"/>
                <a:ea typeface="Arial"/>
                <a:cs typeface="Arial"/>
                <a:sym typeface="Arial"/>
              </a:rPr>
              <a:t>Sidecar </a:t>
            </a:r>
            <a:r>
              <a:rPr lang="en-IN" sz="3200" dirty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IN" sz="3200" dirty="0" smtClean="0">
                <a:latin typeface="Arial"/>
                <a:ea typeface="Arial"/>
                <a:cs typeface="Arial"/>
                <a:sym typeface="Arial"/>
              </a:rPr>
              <a:t>esign pattern</a:t>
            </a:r>
            <a:endParaRPr lang="en-IN" sz="3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2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90"/>
            <a:ext cx="2920034" cy="514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443"/>
            <a:ext cx="404812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82;p46"/>
          <p:cNvSpPr txBox="1">
            <a:spLocks/>
          </p:cNvSpPr>
          <p:nvPr/>
        </p:nvSpPr>
        <p:spPr>
          <a:xfrm>
            <a:off x="914400" y="314057"/>
            <a:ext cx="73152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IN" sz="3200" dirty="0" smtClean="0">
                <a:latin typeface="Arial"/>
                <a:ea typeface="Arial"/>
                <a:cs typeface="Arial"/>
                <a:sym typeface="Arial"/>
              </a:rPr>
              <a:t>Final Output</a:t>
            </a:r>
            <a:endParaRPr lang="en-IN" sz="3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Monashree\Pictures\Screenshots\Screenshot (264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80" r="34885" b="5237"/>
          <a:stretch/>
        </p:blipFill>
        <p:spPr bwMode="auto">
          <a:xfrm>
            <a:off x="621311" y="1707654"/>
            <a:ext cx="7901378" cy="187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onashree\Pictures\Screenshots\Screenshot (268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0" t="7692" r="1830" b="16832"/>
          <a:stretch/>
        </p:blipFill>
        <p:spPr bwMode="auto">
          <a:xfrm>
            <a:off x="1331640" y="555526"/>
            <a:ext cx="6624736" cy="40324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261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Objective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827584" y="1347614"/>
            <a:ext cx="7315200" cy="2232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>
                <a:solidFill>
                  <a:schemeClr val="bg1"/>
                </a:solidFill>
              </a:rPr>
              <a:t>To develop a springboot web application which will read user name </a:t>
            </a:r>
            <a:r>
              <a:rPr lang="en-US" sz="2000" dirty="0" smtClean="0">
                <a:solidFill>
                  <a:schemeClr val="bg1"/>
                </a:solidFill>
              </a:rPr>
              <a:t>and prints “Hello {username}”.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</a:rPr>
              <a:t>To understand micro service </a:t>
            </a:r>
            <a:r>
              <a:rPr lang="en-US" sz="2000" dirty="0" smtClean="0">
                <a:solidFill>
                  <a:schemeClr val="bg1"/>
                </a:solidFill>
              </a:rPr>
              <a:t>architecture and containerization - </a:t>
            </a:r>
            <a:r>
              <a:rPr lang="en-US" sz="2000" dirty="0" err="1" smtClean="0">
                <a:solidFill>
                  <a:schemeClr val="bg1"/>
                </a:solidFill>
              </a:rPr>
              <a:t>Docker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/>
            <a:r>
              <a:rPr lang="en-US" sz="2000" dirty="0" smtClean="0">
                <a:solidFill>
                  <a:schemeClr val="bg1"/>
                </a:solidFill>
              </a:rPr>
              <a:t>To </a:t>
            </a:r>
            <a:r>
              <a:rPr lang="en-US" sz="2000" dirty="0">
                <a:solidFill>
                  <a:schemeClr val="bg1"/>
                </a:solidFill>
              </a:rPr>
              <a:t>deploy the two sidecar container on k8s and access them with main </a:t>
            </a:r>
            <a:r>
              <a:rPr lang="en-US" sz="2000" dirty="0" smtClean="0">
                <a:solidFill>
                  <a:schemeClr val="bg1"/>
                </a:solidFill>
              </a:rPr>
              <a:t>container.</a:t>
            </a: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9861"/>
            <a:ext cx="19526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9" b="11280"/>
          <a:stretch/>
        </p:blipFill>
        <p:spPr bwMode="auto">
          <a:xfrm>
            <a:off x="3707904" y="3761489"/>
            <a:ext cx="2227709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40"/>
          <a:stretch/>
        </p:blipFill>
        <p:spPr bwMode="auto">
          <a:xfrm>
            <a:off x="6412160" y="3768436"/>
            <a:ext cx="18508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899592" y="1203598"/>
            <a:ext cx="7632848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>
                <a:hlinkClick r:id="rId3"/>
              </a:rPr>
              <a:t>https://spring.io/guides/gs/spring-boot/</a:t>
            </a:r>
            <a:endParaRPr lang="en-IN" sz="2400" dirty="0"/>
          </a:p>
          <a:p>
            <a:pPr>
              <a:buFont typeface="Wingdings" pitchFamily="2" charset="2"/>
              <a:buChar char="q"/>
            </a:pPr>
            <a:r>
              <a:rPr lang="en-IN" sz="2400" dirty="0">
                <a:hlinkClick r:id="rId4"/>
              </a:rPr>
              <a:t>https://docs.spring.io/spring-framework/docs/current/reference/html/web.html#spring-web</a:t>
            </a:r>
            <a:endParaRPr lang="en-IN" sz="2400" dirty="0"/>
          </a:p>
          <a:p>
            <a:pPr>
              <a:buFont typeface="Wingdings" pitchFamily="2" charset="2"/>
              <a:buChar char="q"/>
            </a:pPr>
            <a:r>
              <a:rPr lang="en-IN" sz="2400" dirty="0">
                <a:hlinkClick r:id="rId5"/>
              </a:rPr>
              <a:t>https://docs.spring.io/spring-framework/docs/current/reference/html/index.html</a:t>
            </a:r>
            <a:endParaRPr lang="en-IN" sz="2400" dirty="0"/>
          </a:p>
          <a:p>
            <a:pPr>
              <a:buFont typeface="Wingdings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3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899592" y="1203598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400" dirty="0">
                <a:solidFill>
                  <a:schemeClr val="bg1"/>
                </a:solidFill>
              </a:rPr>
              <a:t>J2EE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- Public </a:t>
            </a:r>
            <a:r>
              <a:rPr lang="en-US" sz="2400" dirty="0">
                <a:solidFill>
                  <a:schemeClr val="bg1"/>
                </a:solidFill>
              </a:rPr>
              <a:t>specification that embodies several technologies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- Defines </a:t>
            </a:r>
            <a:r>
              <a:rPr lang="en-US" sz="2400" dirty="0">
                <a:solidFill>
                  <a:schemeClr val="bg1"/>
                </a:solidFill>
              </a:rPr>
              <a:t>a model for multi-tier, web-based, enterprise applications with distributed components.</a:t>
            </a:r>
          </a:p>
          <a:p>
            <a:pPr marL="285750" indent="-285750"/>
            <a:r>
              <a:rPr lang="en-US" sz="2400" dirty="0">
                <a:solidFill>
                  <a:schemeClr val="bg1"/>
                </a:solidFill>
              </a:rPr>
              <a:t>Technologies: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- Servlet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- JSP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4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Why Springboot?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899592" y="1203598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Embed tomcat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No clumsy XML Configuration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Uses project management tool like MAVEN or GRADLE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Provides POM(Project Object Model) for Maven configuration.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Helps fast development of application.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2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Microservice architecture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899592" y="1203598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Microservice Architecture</a:t>
            </a:r>
            <a:r>
              <a:rPr lang="en-US" sz="2400" dirty="0">
                <a:solidFill>
                  <a:schemeClr val="bg1"/>
                </a:solidFill>
              </a:rPr>
              <a:t> is a Service Oriented </a:t>
            </a:r>
            <a:r>
              <a:rPr lang="en-US" sz="2400" dirty="0" smtClean="0">
                <a:solidFill>
                  <a:schemeClr val="bg1"/>
                </a:solidFill>
              </a:rPr>
              <a:t>Architecture(SOA). </a:t>
            </a:r>
          </a:p>
          <a:p>
            <a:pPr marL="342900" indent="-342900"/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SOA</a:t>
            </a:r>
            <a:r>
              <a:rPr lang="en-US" sz="2400" dirty="0" smtClean="0">
                <a:solidFill>
                  <a:schemeClr val="bg1"/>
                </a:solidFill>
              </a:rPr>
              <a:t> composed of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loosely coupled elements </a:t>
            </a:r>
            <a:r>
              <a:rPr lang="en-US" sz="2400" dirty="0" smtClean="0">
                <a:solidFill>
                  <a:schemeClr val="bg1"/>
                </a:solidFill>
              </a:rPr>
              <a:t>that have </a:t>
            </a:r>
            <a:r>
              <a:rPr lang="en-US" sz="2400" dirty="0" smtClean="0">
                <a:solidFill>
                  <a:schemeClr val="accent1"/>
                </a:solidFill>
              </a:rPr>
              <a:t>bounded context.</a:t>
            </a:r>
          </a:p>
          <a:p>
            <a:pPr marL="342900" indent="-342900"/>
            <a:r>
              <a:rPr lang="en-US" sz="2400" dirty="0" smtClean="0">
                <a:solidFill>
                  <a:schemeClr val="bg1"/>
                </a:solidFill>
              </a:rPr>
              <a:t>In </a:t>
            </a:r>
            <a:r>
              <a:rPr lang="en-US" sz="2400" dirty="0">
                <a:solidFill>
                  <a:schemeClr val="bg1"/>
                </a:solidFill>
              </a:rPr>
              <a:t>the microservice architecture, there are a large number of </a:t>
            </a:r>
            <a:r>
              <a:rPr lang="en-US" sz="2400" b="1" dirty="0">
                <a:solidFill>
                  <a:schemeClr val="bg1"/>
                </a:solidFill>
              </a:rPr>
              <a:t>microservices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By </a:t>
            </a:r>
            <a:r>
              <a:rPr lang="en-US" sz="2400" dirty="0">
                <a:solidFill>
                  <a:schemeClr val="bg1"/>
                </a:solidFill>
              </a:rPr>
              <a:t>combining all the microservices, it constructs a big service. 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906072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3200" dirty="0">
                <a:solidFill>
                  <a:schemeClr val="bg1"/>
                </a:solidFill>
              </a:rPr>
              <a:t>Evolution from Monoliths to Microservices</a:t>
            </a: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899592" y="1203598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491630"/>
            <a:ext cx="54673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755576" y="555526"/>
            <a:ext cx="7560840" cy="4248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REST API</a:t>
            </a:r>
          </a:p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A REST API (also known as </a:t>
            </a:r>
            <a:r>
              <a:rPr lang="en-US" sz="2000" dirty="0" err="1">
                <a:solidFill>
                  <a:schemeClr val="bg1"/>
                </a:solidFill>
              </a:rPr>
              <a:t>RESTful</a:t>
            </a:r>
            <a:r>
              <a:rPr lang="en-US" sz="2000" dirty="0">
                <a:solidFill>
                  <a:schemeClr val="bg1"/>
                </a:solidFill>
              </a:rPr>
              <a:t> API) is an application programming interface (API or web API) that conforms to the constraints of REST architectural style and allows for interaction with </a:t>
            </a:r>
            <a:r>
              <a:rPr lang="en-US" sz="2000" dirty="0" err="1">
                <a:solidFill>
                  <a:schemeClr val="bg1"/>
                </a:solidFill>
              </a:rPr>
              <a:t>RESTful</a:t>
            </a:r>
            <a:r>
              <a:rPr lang="en-US" sz="2000" dirty="0">
                <a:solidFill>
                  <a:schemeClr val="bg1"/>
                </a:solidFill>
              </a:rPr>
              <a:t> web </a:t>
            </a:r>
            <a:r>
              <a:rPr lang="en-US" sz="2000" dirty="0" smtClean="0">
                <a:solidFill>
                  <a:schemeClr val="bg1"/>
                </a:solidFill>
              </a:rPr>
              <a:t>services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REST template</a:t>
            </a:r>
          </a:p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Rest Template is </a:t>
            </a:r>
            <a:r>
              <a:rPr lang="en-US" sz="2000" b="1" dirty="0">
                <a:solidFill>
                  <a:schemeClr val="bg1"/>
                </a:solidFill>
              </a:rPr>
              <a:t>used to create applications that consume </a:t>
            </a:r>
            <a:r>
              <a:rPr lang="en-US" sz="2000" b="1" dirty="0" err="1">
                <a:solidFill>
                  <a:schemeClr val="bg1"/>
                </a:solidFill>
              </a:rPr>
              <a:t>RESTful</a:t>
            </a:r>
            <a:r>
              <a:rPr lang="en-US" sz="2000" b="1" dirty="0">
                <a:solidFill>
                  <a:schemeClr val="bg1"/>
                </a:solidFill>
              </a:rPr>
              <a:t> Web Services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We can </a:t>
            </a:r>
            <a:r>
              <a:rPr lang="en-US" sz="2000" dirty="0">
                <a:solidFill>
                  <a:schemeClr val="bg1"/>
                </a:solidFill>
              </a:rPr>
              <a:t>use the exchange() method to consume the web services for all HTTP methods.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09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0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210"/>
            <a:ext cx="9144000" cy="511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2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197</Words>
  <Application>Microsoft Office PowerPoint</Application>
  <PresentationFormat>On-screen Show (16:9)</PresentationFormat>
  <Paragraphs>58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Roboto</vt:lpstr>
      <vt:lpstr>Wingdings</vt:lpstr>
      <vt:lpstr>Fira Sans Extra Condensed SemiBold</vt:lpstr>
      <vt:lpstr>Proxima Nova</vt:lpstr>
      <vt:lpstr>Fira Sans Extra Condensed Medium</vt:lpstr>
      <vt:lpstr>Proxima Nova Semibold</vt:lpstr>
      <vt:lpstr>Project Management Infographics by Slidesgo</vt:lpstr>
      <vt:lpstr>Slidesgo Final Pages</vt:lpstr>
      <vt:lpstr>KMS service tooling</vt:lpstr>
      <vt:lpstr>Objective</vt:lpstr>
      <vt:lpstr>Introduction</vt:lpstr>
      <vt:lpstr>Why Springboot?</vt:lpstr>
      <vt:lpstr>Microservice architecture</vt:lpstr>
      <vt:lpstr>Evolution from Monoliths to Microservices</vt:lpstr>
      <vt:lpstr>PowerPoint Presentation</vt:lpstr>
      <vt:lpstr>PowerPoint Presentation</vt:lpstr>
      <vt:lpstr>PowerPoint Presentation</vt:lpstr>
      <vt:lpstr>PowerPoint Presentation</vt:lpstr>
      <vt:lpstr>Docker</vt:lpstr>
      <vt:lpstr>PowerPoint Presentation</vt:lpstr>
      <vt:lpstr>PowerPoint Presentation</vt:lpstr>
      <vt:lpstr>Kubernetes(k8s)</vt:lpstr>
      <vt:lpstr>Sidecar container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Web Application</dc:title>
  <cp:lastModifiedBy>Monashree</cp:lastModifiedBy>
  <cp:revision>25</cp:revision>
  <dcterms:modified xsi:type="dcterms:W3CDTF">2022-07-28T18:21:53Z</dcterms:modified>
</cp:coreProperties>
</file>