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2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0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9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2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6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3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9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78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hivamb/netflix-sh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ongodb.com/python/current/tutorial.html" TargetMode="External"/><Relationship Id="rId2" Type="http://schemas.openxmlformats.org/officeDocument/2006/relationships/hyperlink" Target="https://neo4j.com/developer/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atastax.com/en/developer/python-driver/3.2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2C274-0AF3-497A-B2B5-9398F56E4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s-ES" sz="4400" dirty="0" err="1">
                <a:solidFill>
                  <a:schemeClr val="tx1"/>
                </a:solidFill>
              </a:rPr>
              <a:t>Advanced</a:t>
            </a:r>
            <a:r>
              <a:rPr lang="es-ES" sz="4400" dirty="0">
                <a:solidFill>
                  <a:schemeClr val="tx1"/>
                </a:solidFill>
              </a:rPr>
              <a:t> </a:t>
            </a:r>
            <a:r>
              <a:rPr lang="es-ES" sz="4400" dirty="0" err="1">
                <a:solidFill>
                  <a:schemeClr val="tx1"/>
                </a:solidFill>
              </a:rPr>
              <a:t>Database</a:t>
            </a:r>
            <a:r>
              <a:rPr lang="es-ES" sz="4400" dirty="0">
                <a:solidFill>
                  <a:schemeClr val="tx1"/>
                </a:solidFill>
              </a:rPr>
              <a:t> </a:t>
            </a:r>
            <a:r>
              <a:rPr lang="es-ES" sz="4400" dirty="0" err="1">
                <a:solidFill>
                  <a:schemeClr val="tx1"/>
                </a:solidFill>
              </a:rPr>
              <a:t>Systems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BF94B-8578-4933-9C0E-BBF15FE72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s-ES" sz="2000" dirty="0"/>
              <a:t>Iván Guerrero Román</a:t>
            </a:r>
            <a:endParaRPr lang="en-US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A125E42-5225-4F43-854E-1FA7652AD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65" y="1015167"/>
            <a:ext cx="16192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zure Redis Cache en Symfony 4 | return(GiS);">
            <a:extLst>
              <a:ext uri="{FF2B5EF4-FFF2-40B4-BE49-F238E27FC236}">
                <a16:creationId xmlns:a16="http://schemas.microsoft.com/office/drawing/2014/main" id="{C73AACDD-EF2B-4B92-959B-5F84E7B1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46" y="2020039"/>
            <a:ext cx="2659577" cy="139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plaining SQL and NoSQL, to Grandma - The Startup - Medium">
            <a:extLst>
              <a:ext uri="{FF2B5EF4-FFF2-40B4-BE49-F238E27FC236}">
                <a16:creationId xmlns:a16="http://schemas.microsoft.com/office/drawing/2014/main" id="{71E6280D-383D-4FAB-8490-C3A9CBB8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306" y="3988283"/>
            <a:ext cx="3532909" cy="160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63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76D43-2BFA-41E4-9EBF-267D5F49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Final Project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1F1BD-ACDE-4E63-909F-2FA8C01BC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Caching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non-</a:t>
            </a:r>
            <a:r>
              <a:rPr lang="es-ES" dirty="0" err="1"/>
              <a:t>sql</a:t>
            </a:r>
            <a:r>
              <a:rPr lang="es-ES" dirty="0"/>
              <a:t> </a:t>
            </a:r>
            <a:r>
              <a:rPr lang="es-ES" dirty="0" err="1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6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10A6-D319-4D9E-8558-2924438B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General </a:t>
            </a:r>
            <a:r>
              <a:rPr lang="es-ES" dirty="0" err="1"/>
              <a:t>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0FD3-C69B-4DA7-BE96-7DAB12D55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1249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Netflix  is a subscription-based streaming service which offers online streaming of a library of films and television programs, including those produced in-house.</a:t>
            </a:r>
          </a:p>
          <a:p>
            <a:pPr fontAlgn="base"/>
            <a:r>
              <a:rPr lang="en-US" dirty="0"/>
              <a:t>Kaggle has a dataset for Netflix (</a:t>
            </a:r>
            <a:r>
              <a:rPr lang="en-US" dirty="0">
                <a:hlinkClick r:id="rId2"/>
              </a:rPr>
              <a:t>https://www.kaggle.com/shivamb/netflix-shows</a:t>
            </a:r>
            <a:r>
              <a:rPr lang="en-US" dirty="0"/>
              <a:t>). It consists of tv shows and movies available on Netflix as of 2019. The dataset is collected from </a:t>
            </a:r>
            <a:r>
              <a:rPr lang="en-US" dirty="0" err="1"/>
              <a:t>Flixable</a:t>
            </a:r>
            <a:r>
              <a:rPr lang="en-US" dirty="0"/>
              <a:t> (a third-party Netflix search engine).</a:t>
            </a:r>
          </a:p>
          <a:p>
            <a:pPr fontAlgn="base"/>
            <a:r>
              <a:rPr lang="en-US" dirty="0"/>
              <a:t>It comprises the following attributes:</a:t>
            </a:r>
          </a:p>
          <a:p>
            <a:pPr marL="749808" lvl="1" indent="-457200" fontAlgn="base">
              <a:buFont typeface="+mj-lt"/>
              <a:buAutoNum type="arabicPeriod"/>
            </a:pPr>
            <a:r>
              <a:rPr lang="en-US" dirty="0" err="1"/>
              <a:t>ShowID</a:t>
            </a:r>
            <a:endParaRPr lang="en-US" dirty="0"/>
          </a:p>
          <a:p>
            <a:pPr marL="749808" lvl="1" indent="-457200" fontAlgn="base">
              <a:buFont typeface="+mj-lt"/>
              <a:buAutoNum type="arabicPeriod"/>
            </a:pPr>
            <a:r>
              <a:rPr lang="en-US" dirty="0"/>
              <a:t>Type (Either a movie or a TV show)</a:t>
            </a:r>
          </a:p>
          <a:p>
            <a:pPr marL="749808" lvl="1" indent="-457200" fontAlgn="base">
              <a:buFont typeface="+mj-lt"/>
              <a:buAutoNum type="arabicPeriod"/>
            </a:pPr>
            <a:r>
              <a:rPr lang="en-US" dirty="0"/>
              <a:t>Title</a:t>
            </a:r>
          </a:p>
          <a:p>
            <a:pPr marL="749808" lvl="1" indent="-457200" fontAlgn="base">
              <a:buFont typeface="+mj-lt"/>
              <a:buAutoNum type="arabicPeriod"/>
            </a:pPr>
            <a:r>
              <a:rPr lang="en-US" dirty="0"/>
              <a:t>Director</a:t>
            </a:r>
          </a:p>
          <a:p>
            <a:pPr marL="749808" lvl="1" indent="-457200" fontAlgn="base">
              <a:buFont typeface="+mj-lt"/>
              <a:buAutoNum type="arabicPeriod"/>
            </a:pPr>
            <a:r>
              <a:rPr lang="en-US" dirty="0"/>
              <a:t>Cast</a:t>
            </a:r>
          </a:p>
          <a:p>
            <a:pPr marL="749808" lvl="1" indent="-457200" fontAlgn="base">
              <a:buFont typeface="+mj-lt"/>
              <a:buAutoNum type="arabicPeriod"/>
            </a:pPr>
            <a:r>
              <a:rPr lang="en-US" dirty="0"/>
              <a:t>Country</a:t>
            </a:r>
          </a:p>
          <a:p>
            <a:pPr marL="749808" lvl="1" indent="-457200" fontAlgn="base">
              <a:buFont typeface="+mj-lt"/>
              <a:buAutoNum type="arabicPeriod"/>
            </a:pPr>
            <a:r>
              <a:rPr lang="en-US" dirty="0"/>
              <a:t>Release year</a:t>
            </a:r>
          </a:p>
          <a:p>
            <a:pPr marL="749808" lvl="1" indent="-457200" fontAlgn="base">
              <a:buFont typeface="+mj-lt"/>
              <a:buAutoNum type="arabicPeriod"/>
            </a:pPr>
            <a:r>
              <a:rPr lang="en-US" dirty="0"/>
              <a:t>Rating</a:t>
            </a:r>
          </a:p>
          <a:p>
            <a:pPr lvl="1" fontAlgn="base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73F15-EDF8-4D07-92C6-687CD9D91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4580083"/>
            <a:ext cx="16192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4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8D19-3B58-49BD-B494-AA52FAF4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14A28-A218-4A76-B275-D5475806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20799"/>
          </a:xfrm>
        </p:spPr>
        <p:txBody>
          <a:bodyPr/>
          <a:lstStyle/>
          <a:p>
            <a:r>
              <a:rPr lang="en-US" dirty="0"/>
              <a:t>Your task is to build a API to provide querying functionality to access the information in the dataset. Since you may have multiple requests, an important requirement is to have a Caching system to improve the performance of the queries.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C7BF86-A1F6-4E2B-AE0D-E65A39FCAC16}"/>
              </a:ext>
            </a:extLst>
          </p:cNvPr>
          <p:cNvSpPr/>
          <p:nvPr/>
        </p:nvSpPr>
        <p:spPr>
          <a:xfrm>
            <a:off x="1953491" y="4128655"/>
            <a:ext cx="1274618" cy="1274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API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DDD8CF-2105-441F-86A5-D858E8BB1A27}"/>
              </a:ext>
            </a:extLst>
          </p:cNvPr>
          <p:cNvSpPr/>
          <p:nvPr/>
        </p:nvSpPr>
        <p:spPr>
          <a:xfrm>
            <a:off x="5364480" y="4031673"/>
            <a:ext cx="1468582" cy="146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Cache</a:t>
            </a:r>
          </a:p>
          <a:p>
            <a:pPr algn="ctr"/>
            <a:r>
              <a:rPr lang="es-ES" dirty="0"/>
              <a:t>Redis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69626E-990C-42B3-A94F-3BA6D0BB7C77}"/>
              </a:ext>
            </a:extLst>
          </p:cNvPr>
          <p:cNvSpPr/>
          <p:nvPr/>
        </p:nvSpPr>
        <p:spPr>
          <a:xfrm>
            <a:off x="8714509" y="4031673"/>
            <a:ext cx="1468582" cy="1468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DB</a:t>
            </a:r>
          </a:p>
          <a:p>
            <a:pPr algn="ctr"/>
            <a:r>
              <a:rPr lang="es-ES" dirty="0"/>
              <a:t>Non-SQL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812595-88D8-4039-A3D7-8B3954EA884F}"/>
              </a:ext>
            </a:extLst>
          </p:cNvPr>
          <p:cNvCxnSpPr>
            <a:stCxn id="4" idx="7"/>
            <a:endCxn id="5" idx="1"/>
          </p:cNvCxnSpPr>
          <p:nvPr/>
        </p:nvCxnSpPr>
        <p:spPr>
          <a:xfrm flipV="1">
            <a:off x="3041446" y="4246742"/>
            <a:ext cx="2538103" cy="685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C7EDF2-D284-439A-8E8E-887BDC13856C}"/>
              </a:ext>
            </a:extLst>
          </p:cNvPr>
          <p:cNvCxnSpPr>
            <a:stCxn id="5" idx="7"/>
            <a:endCxn id="6" idx="1"/>
          </p:cNvCxnSpPr>
          <p:nvPr/>
        </p:nvCxnSpPr>
        <p:spPr>
          <a:xfrm>
            <a:off x="6617993" y="4246742"/>
            <a:ext cx="23115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CDF3B-5882-47F5-A244-2F6462B17E70}"/>
              </a:ext>
            </a:extLst>
          </p:cNvPr>
          <p:cNvCxnSpPr>
            <a:stCxn id="6" idx="3"/>
            <a:endCxn id="5" idx="5"/>
          </p:cNvCxnSpPr>
          <p:nvPr/>
        </p:nvCxnSpPr>
        <p:spPr>
          <a:xfrm flipH="1">
            <a:off x="6617993" y="5285186"/>
            <a:ext cx="23115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B9693F-E776-46C0-8EC4-9C443830BBAE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2899781" y="5167746"/>
            <a:ext cx="2679768" cy="117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02BF34-9559-4420-9F1D-A38EAB77311C}"/>
              </a:ext>
            </a:extLst>
          </p:cNvPr>
          <p:cNvSpPr txBox="1"/>
          <p:nvPr/>
        </p:nvSpPr>
        <p:spPr>
          <a:xfrm>
            <a:off x="3228109" y="3829921"/>
            <a:ext cx="199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Ask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information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E97902-FD03-488B-AB8D-8CED286C89AF}"/>
              </a:ext>
            </a:extLst>
          </p:cNvPr>
          <p:cNvSpPr txBox="1"/>
          <p:nvPr/>
        </p:nvSpPr>
        <p:spPr>
          <a:xfrm>
            <a:off x="3146279" y="5500255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Retrieve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ECD7C-0822-4B3C-B75D-84301E9279C8}"/>
              </a:ext>
            </a:extLst>
          </p:cNvPr>
          <p:cNvSpPr txBox="1"/>
          <p:nvPr/>
        </p:nvSpPr>
        <p:spPr>
          <a:xfrm>
            <a:off x="6578443" y="3429000"/>
            <a:ext cx="3231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in cache</a:t>
            </a:r>
          </a:p>
          <a:p>
            <a:r>
              <a:rPr lang="es-ES" dirty="0" err="1"/>
              <a:t>obtain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1B16A5-91B0-4D49-99E4-4CC8AF232401}"/>
              </a:ext>
            </a:extLst>
          </p:cNvPr>
          <p:cNvSpPr txBox="1"/>
          <p:nvPr/>
        </p:nvSpPr>
        <p:spPr>
          <a:xfrm>
            <a:off x="6923249" y="5500255"/>
            <a:ext cx="254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Retrieve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</a:p>
          <a:p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7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EDC4-6C57-409C-B1AC-01D0BB67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0EC6-B92C-4328-A199-026504F8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project</a:t>
            </a:r>
            <a:r>
              <a:rPr lang="es-ES" dirty="0"/>
              <a:t> </a:t>
            </a:r>
            <a:r>
              <a:rPr lang="es-ES" dirty="0" err="1"/>
              <a:t>consists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err="1"/>
              <a:t>Design</a:t>
            </a:r>
            <a:r>
              <a:rPr lang="es-ES" dirty="0"/>
              <a:t> a non-SQL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either</a:t>
            </a:r>
            <a:r>
              <a:rPr lang="es-ES" dirty="0"/>
              <a:t> MongoDB, Neo4J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Cassandra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store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err="1"/>
              <a:t>Populate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sample</a:t>
            </a:r>
            <a:r>
              <a:rPr lang="es-ES" dirty="0"/>
              <a:t>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err="1"/>
              <a:t>Generate</a:t>
            </a:r>
            <a:r>
              <a:rPr lang="es-ES" dirty="0"/>
              <a:t> a cache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performance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queries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a Redis </a:t>
            </a:r>
            <a:r>
              <a:rPr lang="es-ES" dirty="0" err="1"/>
              <a:t>database</a:t>
            </a: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err="1"/>
              <a:t>Build</a:t>
            </a:r>
            <a:r>
              <a:rPr lang="es-ES" dirty="0"/>
              <a:t> a </a:t>
            </a:r>
            <a:r>
              <a:rPr lang="es-ES" dirty="0" err="1"/>
              <a:t>small</a:t>
            </a:r>
            <a:r>
              <a:rPr lang="es-ES" dirty="0"/>
              <a:t> API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queries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5BF1-A6EB-4C90-A223-699171D9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FC22-F770-4079-B6FA-B562B20C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API must contain at least the following elements:</a:t>
            </a:r>
          </a:p>
          <a:p>
            <a:pPr lvl="1"/>
            <a:r>
              <a:rPr lang="en-US" dirty="0"/>
              <a:t>Queries to obtain detailed information about each of the entities in the database</a:t>
            </a:r>
          </a:p>
          <a:p>
            <a:pPr lvl="2"/>
            <a:r>
              <a:rPr lang="en-US" dirty="0"/>
              <a:t>Given a movie name</a:t>
            </a:r>
          </a:p>
          <a:p>
            <a:pPr lvl="3"/>
            <a:r>
              <a:rPr lang="en-US" dirty="0"/>
              <a:t>Obtain the director, cast, countries and release year</a:t>
            </a:r>
          </a:p>
          <a:p>
            <a:pPr lvl="2"/>
            <a:r>
              <a:rPr lang="en-US" dirty="0"/>
              <a:t>Given an actor name</a:t>
            </a:r>
          </a:p>
          <a:p>
            <a:pPr lvl="3"/>
            <a:r>
              <a:rPr lang="en-US" dirty="0"/>
              <a:t>Obtain a list with the movies and a list with the TV shows where he/she has participated</a:t>
            </a:r>
          </a:p>
          <a:p>
            <a:pPr lvl="2"/>
            <a:r>
              <a:rPr lang="en-US" dirty="0"/>
              <a:t>Given a TV show name</a:t>
            </a:r>
          </a:p>
          <a:p>
            <a:pPr lvl="3"/>
            <a:r>
              <a:rPr lang="en-US" dirty="0"/>
              <a:t>Obtain the director, cast, countries and release year</a:t>
            </a:r>
          </a:p>
          <a:p>
            <a:pPr lvl="1"/>
            <a:r>
              <a:rPr lang="en-US" dirty="0"/>
              <a:t>Queries to obtain statistics about the database</a:t>
            </a:r>
          </a:p>
          <a:p>
            <a:pPr lvl="2"/>
            <a:r>
              <a:rPr lang="en-US" dirty="0"/>
              <a:t>Total number of movies and TV shows</a:t>
            </a:r>
          </a:p>
          <a:p>
            <a:pPr lvl="2"/>
            <a:r>
              <a:rPr lang="en-US" dirty="0"/>
              <a:t>Total number of movies for a given country</a:t>
            </a:r>
          </a:p>
          <a:p>
            <a:pPr lvl="2"/>
            <a:r>
              <a:rPr lang="en-US" dirty="0"/>
              <a:t>Total number of TV shows for a given release year</a:t>
            </a:r>
          </a:p>
          <a:p>
            <a:pPr lvl="1"/>
            <a:r>
              <a:rPr lang="en-US" dirty="0"/>
              <a:t>One query to add or update an entity in the database</a:t>
            </a:r>
          </a:p>
          <a:p>
            <a:pPr lvl="2"/>
            <a:r>
              <a:rPr lang="en-US" dirty="0"/>
              <a:t>Add a new movie</a:t>
            </a:r>
          </a:p>
          <a:p>
            <a:pPr lvl="2"/>
            <a:r>
              <a:rPr lang="en-US" dirty="0"/>
              <a:t>Add a new TV show</a:t>
            </a:r>
          </a:p>
        </p:txBody>
      </p:sp>
    </p:spTree>
    <p:extLst>
      <p:ext uri="{BB962C8B-B14F-4D97-AF65-F5344CB8AC3E}">
        <p14:creationId xmlns:p14="http://schemas.microsoft.com/office/powerpoint/2010/main" val="144085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3891-7BF2-4A05-84B8-6467A0B9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service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0718-48D5-4F06-AB77-17546975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cache service must contemplate at least the following aspects:</a:t>
            </a:r>
          </a:p>
          <a:p>
            <a:pPr lvl="1"/>
            <a:r>
              <a:rPr lang="en-US" dirty="0"/>
              <a:t>Store information about the basic entities in the database</a:t>
            </a:r>
          </a:p>
          <a:p>
            <a:pPr lvl="1"/>
            <a:r>
              <a:rPr lang="en-US" dirty="0"/>
              <a:t>Update the stored information whenever it changes</a:t>
            </a:r>
          </a:p>
          <a:p>
            <a:pPr lvl="1"/>
            <a:r>
              <a:rPr lang="en-US" dirty="0"/>
              <a:t>Have a maximum memory capacity</a:t>
            </a:r>
          </a:p>
          <a:p>
            <a:pPr lvl="2"/>
            <a:r>
              <a:rPr lang="en-US" dirty="0"/>
              <a:t>You can configure this in Redis</a:t>
            </a:r>
          </a:p>
          <a:p>
            <a:pPr lvl="1"/>
            <a:r>
              <a:rPr lang="en-US" dirty="0"/>
              <a:t>Keep only the most recent consulted information </a:t>
            </a:r>
          </a:p>
          <a:p>
            <a:pPr lvl="2"/>
            <a:r>
              <a:rPr lang="en-US" dirty="0"/>
              <a:t>You can add expiration timelines to the elements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3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8177-51AE-4454-80BA-D41A30C8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Additional</a:t>
            </a:r>
            <a:r>
              <a:rPr lang="es-ES" dirty="0"/>
              <a:t> </a:t>
            </a:r>
            <a:r>
              <a:rPr lang="es-ES" dirty="0" err="1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62D8-FE74-411B-A477-7823B844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Neo4J and Python</a:t>
            </a:r>
          </a:p>
          <a:p>
            <a:pPr lvl="1"/>
            <a:r>
              <a:rPr lang="en-US" dirty="0">
                <a:hlinkClick r:id="rId2"/>
              </a:rPr>
              <a:t>https://neo4j.com/developer/python/</a:t>
            </a:r>
            <a:endParaRPr lang="en-US" dirty="0"/>
          </a:p>
          <a:p>
            <a:r>
              <a:rPr lang="en-US" dirty="0"/>
              <a:t>MongoDB and Python</a:t>
            </a:r>
          </a:p>
          <a:p>
            <a:pPr lvl="1"/>
            <a:r>
              <a:rPr lang="en-US" dirty="0">
                <a:hlinkClick r:id="rId3"/>
              </a:rPr>
              <a:t>https://api.mongodb.com/python/current/tutorial.html</a:t>
            </a:r>
            <a:endParaRPr lang="en-US" dirty="0"/>
          </a:p>
          <a:p>
            <a:r>
              <a:rPr lang="en-US" dirty="0"/>
              <a:t>Cassandra and Python</a:t>
            </a:r>
          </a:p>
          <a:p>
            <a:pPr lvl="1"/>
            <a:r>
              <a:rPr lang="en-US">
                <a:hlinkClick r:id="rId4"/>
              </a:rPr>
              <a:t>https://docs.datastax.com/en/developer/python-driver/3.23/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90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2A41"/>
      </a:dk2>
      <a:lt2>
        <a:srgbClr val="E2E8E5"/>
      </a:lt2>
      <a:accent1>
        <a:srgbClr val="C34D85"/>
      </a:accent1>
      <a:accent2>
        <a:srgbClr val="B13BA5"/>
      </a:accent2>
      <a:accent3>
        <a:srgbClr val="9E4DC3"/>
      </a:accent3>
      <a:accent4>
        <a:srgbClr val="6142B4"/>
      </a:accent4>
      <a:accent5>
        <a:srgbClr val="4D5EC3"/>
      </a:accent5>
      <a:accent6>
        <a:srgbClr val="3B7DB1"/>
      </a:accent6>
      <a:hlink>
        <a:srgbClr val="6A68CC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479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RetrospectVTI</vt:lpstr>
      <vt:lpstr>Advanced Database Systems</vt:lpstr>
      <vt:lpstr>Final Project</vt:lpstr>
      <vt:lpstr>General description</vt:lpstr>
      <vt:lpstr>PowerPoint Presentation</vt:lpstr>
      <vt:lpstr>Main tasks</vt:lpstr>
      <vt:lpstr>API specifications</vt:lpstr>
      <vt:lpstr>Cache service specifications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Database Systems</dc:title>
  <dc:creator>Ivan Guerrero</dc:creator>
  <cp:lastModifiedBy>Ivan Guerrero</cp:lastModifiedBy>
  <cp:revision>133</cp:revision>
  <dcterms:created xsi:type="dcterms:W3CDTF">2019-09-25T20:38:15Z</dcterms:created>
  <dcterms:modified xsi:type="dcterms:W3CDTF">2020-11-06T16:07:58Z</dcterms:modified>
</cp:coreProperties>
</file>