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74" r:id="rId6"/>
    <p:sldId id="279" r:id="rId7"/>
    <p:sldId id="280" r:id="rId8"/>
    <p:sldId id="269" r:id="rId9"/>
    <p:sldId id="272" r:id="rId10"/>
    <p:sldId id="281" r:id="rId11"/>
    <p:sldId id="282" r:id="rId12"/>
    <p:sldId id="268" r:id="rId13"/>
    <p:sldId id="261" r:id="rId14"/>
    <p:sldId id="264" r:id="rId15"/>
    <p:sldId id="283" r:id="rId16"/>
    <p:sldId id="287" r:id="rId17"/>
    <p:sldId id="270" r:id="rId18"/>
    <p:sldId id="286" r:id="rId19"/>
    <p:sldId id="271" r:id="rId20"/>
    <p:sldId id="275" r:id="rId21"/>
    <p:sldId id="276" r:id="rId22"/>
    <p:sldId id="277" r:id="rId23"/>
    <p:sldId id="273" r:id="rId24"/>
    <p:sldId id="278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1048684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1048685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1048686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7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1048688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591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92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CFD7EE7-C9DE-41FF-AF20-49188BEB135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596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97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0E0A3B9-5463-4F1C-9700-0DB991C42C2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02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03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04A8C51-8713-44D9-8287-80ADBD52B97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08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09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4D90F15-337D-44D8-99C7-F72E9B22CAD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1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1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79618DD-9ADC-4A94-94C2-B1F8084812A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27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8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0ADE97B-37AF-4D24-8897-90B3D5E48D9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32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3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7CB5749-089D-495B-BBB2-C7882CFF38E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5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097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630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195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0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205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386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961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858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769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33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2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4"/>
          <p:cNvSpPr txBox="1"/>
          <p:nvPr/>
        </p:nvSpPr>
        <p:spPr>
          <a:xfrm>
            <a:off x="3115372" y="1458249"/>
            <a:ext cx="4560063" cy="2091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O.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Glysia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20191A0401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K. Devendra           20191A0409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S. Noorulla             20191A0456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B. Hemanth            20191A0460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S. Noor Basha        21195A0407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883" y="5158764"/>
            <a:ext cx="1066261" cy="12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7" name="object 9"/>
          <p:cNvSpPr txBox="1"/>
          <p:nvPr/>
        </p:nvSpPr>
        <p:spPr>
          <a:xfrm>
            <a:off x="2707158" y="3578317"/>
            <a:ext cx="6777683" cy="2794996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esteemed guidance of </a:t>
            </a:r>
          </a:p>
          <a:p>
            <a:pPr algn="ctr">
              <a:spcBef>
                <a:spcPts val="1155"/>
              </a:spcBef>
            </a:pP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 SHAIK TAJ MAHABOOB  </a:t>
            </a:r>
            <a:r>
              <a:rPr lang="en-US" sz="11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Ph.D.</a:t>
            </a:r>
          </a:p>
          <a:p>
            <a:pPr algn="ctr">
              <a:spcBef>
                <a:spcPts val="1155"/>
              </a:spcBef>
            </a:pP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 &amp; HEAD</a:t>
            </a:r>
          </a:p>
          <a:p>
            <a:pPr algn="ctr">
              <a:spcBef>
                <a:spcPts val="1155"/>
              </a:spcBef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 </a:t>
            </a:r>
          </a:p>
          <a:p>
            <a:pPr algn="ctr">
              <a:spcBef>
                <a:spcPts val="1155"/>
              </a:spcBef>
            </a:pPr>
            <a:endParaRPr lang="en-US"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JAWAHARLAL NEHRU TECHNOLOGICAL UNIVERSITY ANANTAPUR </a:t>
            </a: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 (AUTONOMOUS), PULIVENDULA</a:t>
            </a:r>
          </a:p>
        </p:txBody>
      </p:sp>
      <p:sp>
        <p:nvSpPr>
          <p:cNvPr id="1048588" name="object 3"/>
          <p:cNvSpPr txBox="1"/>
          <p:nvPr/>
        </p:nvSpPr>
        <p:spPr>
          <a:xfrm>
            <a:off x="2228294" y="429006"/>
            <a:ext cx="898778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USING CNN ALGORITHM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object 6"/>
          <p:cNvSpPr txBox="1"/>
          <p:nvPr/>
        </p:nvSpPr>
        <p:spPr>
          <a:xfrm>
            <a:off x="4404803" y="515089"/>
            <a:ext cx="3382392" cy="8210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982980">
              <a:lnSpc>
                <a:spcPct val="100000"/>
              </a:lnSpc>
              <a:spcBef>
                <a:spcPts val="1185"/>
              </a:spcBef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</a:t>
            </a: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ROJECT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301DF2-641E-5DE2-D666-02963863C55D}"/>
              </a:ext>
            </a:extLst>
          </p:cNvPr>
          <p:cNvSpPr txBox="1"/>
          <p:nvPr/>
        </p:nvSpPr>
        <p:spPr>
          <a:xfrm>
            <a:off x="794208" y="1151794"/>
            <a:ext cx="10007600" cy="5178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sz="2000" b="1" dirty="0">
                <a:solidFill>
                  <a:srgbClr val="133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1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Model Compilation and Training:</a:t>
            </a:r>
            <a:endParaRPr lang="en-US" sz="2000" b="1" dirty="0">
              <a:solidFill>
                <a:srgbClr val="1334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 the model with categorical cross-entropy loss, Adam optimizer, and accuracy metric.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using the training and validation generators for 50 epochs with specified steps per epoch and validation steps.</a:t>
            </a: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sz="2000" b="1" dirty="0">
                <a:solidFill>
                  <a:srgbClr val="133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b="1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Model Evaluation:</a:t>
            </a:r>
            <a:endParaRPr lang="en-US" sz="2000" b="1" dirty="0">
              <a:solidFill>
                <a:srgbClr val="1334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training and validation loss over epochs using Matplotlib</a:t>
            </a:r>
            <a:r>
              <a:rPr lang="en-US" dirty="0">
                <a:solidFill>
                  <a:srgbClr val="133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training and validation accuracy over epochs using Matplotlib.</a:t>
            </a: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sz="2000" b="1" dirty="0">
                <a:solidFill>
                  <a:srgbClr val="133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="1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Model Saving:</a:t>
            </a:r>
            <a:endParaRPr lang="en-US" sz="2000" b="1" dirty="0">
              <a:solidFill>
                <a:srgbClr val="1334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the trained model as 'DRmodel_inception.h5' for future use.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5F665-6F9B-88C2-FEB3-A6B4707A07B6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328988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2FD90-777C-6874-3778-BFE085FA3AB0}"/>
              </a:ext>
            </a:extLst>
          </p:cNvPr>
          <p:cNvSpPr txBox="1"/>
          <p:nvPr/>
        </p:nvSpPr>
        <p:spPr>
          <a:xfrm>
            <a:off x="834848" y="1165177"/>
            <a:ext cx="9243872" cy="345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sz="2000" b="1" dirty="0">
                <a:solidFill>
                  <a:srgbClr val="133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b="1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Image Processing and Prediction:</a:t>
            </a:r>
            <a:endParaRPr lang="en-US" sz="2000" b="1" dirty="0">
              <a:solidFill>
                <a:srgbClr val="1334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functions to load and preprocess images for prediction.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on a sample image using the trained model and display the predicted class along with the image.</a:t>
            </a: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sz="2000" b="1" dirty="0">
                <a:solidFill>
                  <a:srgbClr val="133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="1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Final Output:</a:t>
            </a:r>
            <a:endParaRPr lang="en-US" sz="2000" b="1" dirty="0">
              <a:solidFill>
                <a:srgbClr val="1334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 the predicted disease class for the sample image.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914FF-2631-4768-6D1A-65489AC6E54F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204259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26B4C-92AF-403E-A793-6F39083D05A5}"/>
              </a:ext>
            </a:extLst>
          </p:cNvPr>
          <p:cNvSpPr txBox="1"/>
          <p:nvPr/>
        </p:nvSpPr>
        <p:spPr>
          <a:xfrm>
            <a:off x="841406" y="1165177"/>
            <a:ext cx="9188388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 Name : </a:t>
            </a: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Dataset.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 : Kaggle platform.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1917 Eye Fundus images.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Sub-folders (Types of DR)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0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1.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           -  328 Images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0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2. Mild                -  406 Images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0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3. Moderate        -  385 Images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0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4. Severe            -  315 Images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0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5. Proliferative   -  483 Images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sz="20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2AAF4-981F-6DEF-4BA9-F6D82CD5A3B4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</p:txBody>
      </p:sp>
    </p:spTree>
    <p:extLst>
      <p:ext uri="{BB962C8B-B14F-4D97-AF65-F5344CB8AC3E}">
        <p14:creationId xmlns:p14="http://schemas.microsoft.com/office/powerpoint/2010/main" val="3396456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Box 4"/>
          <p:cNvSpPr txBox="1"/>
          <p:nvPr/>
        </p:nvSpPr>
        <p:spPr>
          <a:xfrm flipH="1">
            <a:off x="4904494" y="6083212"/>
            <a:ext cx="38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</a:pPr>
            <a:r>
              <a:rPr kumimoji="0" lang="en-US" sz="1800" b="1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Fig.</a:t>
            </a:r>
            <a:r>
              <a:rPr lang="en-US" b="1" dirty="0">
                <a:ln w="0"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sz="1800" b="1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n w="0"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r>
              <a:rPr kumimoji="0" sz="1800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sz="1800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sz="1800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0A115-971D-4EB6-9F96-20672E389F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35" y="1707499"/>
            <a:ext cx="1493241" cy="149032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8C60525-1CE9-46ED-B0B8-D0C8C0453C4E}"/>
              </a:ext>
            </a:extLst>
          </p:cNvPr>
          <p:cNvSpPr/>
          <p:nvPr/>
        </p:nvSpPr>
        <p:spPr>
          <a:xfrm flipV="1">
            <a:off x="3112034" y="2363646"/>
            <a:ext cx="581295" cy="1369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58936B-2D1A-4084-B261-10D8412DA9CB}"/>
              </a:ext>
            </a:extLst>
          </p:cNvPr>
          <p:cNvSpPr/>
          <p:nvPr/>
        </p:nvSpPr>
        <p:spPr>
          <a:xfrm>
            <a:off x="4036920" y="1601001"/>
            <a:ext cx="6693149" cy="1679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9B1F12-9A47-4D7D-96CF-F9F2D47772F1}"/>
              </a:ext>
            </a:extLst>
          </p:cNvPr>
          <p:cNvSpPr/>
          <p:nvPr/>
        </p:nvSpPr>
        <p:spPr>
          <a:xfrm>
            <a:off x="4193646" y="2140941"/>
            <a:ext cx="1309328" cy="455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Rescaling</a:t>
            </a:r>
          </a:p>
        </p:txBody>
      </p:sp>
      <p:pic>
        <p:nvPicPr>
          <p:cNvPr id="1026" name="Picture 2" descr="Image result for Database image symbol">
            <a:extLst>
              <a:ext uri="{FF2B5EF4-FFF2-40B4-BE49-F238E27FC236}">
                <a16:creationId xmlns:a16="http://schemas.microsoft.com/office/drawing/2014/main" id="{AB93A395-98E3-456F-A27A-1AFB82AC0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" b="11650"/>
          <a:stretch/>
        </p:blipFill>
        <p:spPr bwMode="auto">
          <a:xfrm>
            <a:off x="9016694" y="4225555"/>
            <a:ext cx="1506903" cy="12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D6AD0-CDD6-4F89-B4AB-4574E1BC9C87}"/>
              </a:ext>
            </a:extLst>
          </p:cNvPr>
          <p:cNvSpPr/>
          <p:nvPr/>
        </p:nvSpPr>
        <p:spPr>
          <a:xfrm>
            <a:off x="5421227" y="4256720"/>
            <a:ext cx="2149830" cy="1266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 (Inception V3)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B6294F-05C1-4314-BCFF-1E68F5C78664}"/>
              </a:ext>
            </a:extLst>
          </p:cNvPr>
          <p:cNvSpPr/>
          <p:nvPr/>
        </p:nvSpPr>
        <p:spPr>
          <a:xfrm>
            <a:off x="1998428" y="4256721"/>
            <a:ext cx="2149830" cy="12549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DR present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323D37-31FA-4388-92A6-9E9432F215E0}"/>
              </a:ext>
            </a:extLst>
          </p:cNvPr>
          <p:cNvSpPr/>
          <p:nvPr/>
        </p:nvSpPr>
        <p:spPr>
          <a:xfrm>
            <a:off x="5602935" y="2298863"/>
            <a:ext cx="237965" cy="1066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C6ACCC-88F3-4D51-ABE8-A77B43417FA2}"/>
              </a:ext>
            </a:extLst>
          </p:cNvPr>
          <p:cNvSpPr txBox="1"/>
          <p:nvPr/>
        </p:nvSpPr>
        <p:spPr>
          <a:xfrm>
            <a:off x="1139885" y="3197823"/>
            <a:ext cx="193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(Fundus Image)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1AC323-D183-4E0C-9729-85C22F2AE2D1}"/>
              </a:ext>
            </a:extLst>
          </p:cNvPr>
          <p:cNvSpPr txBox="1"/>
          <p:nvPr/>
        </p:nvSpPr>
        <p:spPr>
          <a:xfrm>
            <a:off x="6496142" y="1232385"/>
            <a:ext cx="193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AED1E6-A41C-4050-BD89-5CF06C2BD5DA}"/>
              </a:ext>
            </a:extLst>
          </p:cNvPr>
          <p:cNvSpPr txBox="1"/>
          <p:nvPr/>
        </p:nvSpPr>
        <p:spPr>
          <a:xfrm>
            <a:off x="8778091" y="5523545"/>
            <a:ext cx="193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0A35F4-1AE3-4EA4-AEC6-528CB87929A7}"/>
              </a:ext>
            </a:extLst>
          </p:cNvPr>
          <p:cNvSpPr txBox="1"/>
          <p:nvPr/>
        </p:nvSpPr>
        <p:spPr>
          <a:xfrm>
            <a:off x="5054873" y="5527013"/>
            <a:ext cx="303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Detection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08038C-396F-4DDF-B8A0-AFF98226D543}"/>
              </a:ext>
            </a:extLst>
          </p:cNvPr>
          <p:cNvSpPr txBox="1"/>
          <p:nvPr/>
        </p:nvSpPr>
        <p:spPr>
          <a:xfrm>
            <a:off x="2106564" y="5519627"/>
            <a:ext cx="193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786C1B-5D1A-8759-1732-B756912F4F18}"/>
              </a:ext>
            </a:extLst>
          </p:cNvPr>
          <p:cNvSpPr/>
          <p:nvPr/>
        </p:nvSpPr>
        <p:spPr>
          <a:xfrm>
            <a:off x="5890881" y="2140942"/>
            <a:ext cx="1366399" cy="446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Shear Range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C2BC2E9-8CDB-0126-7AC8-3DAD9CE54A6D}"/>
              </a:ext>
            </a:extLst>
          </p:cNvPr>
          <p:cNvSpPr/>
          <p:nvPr/>
        </p:nvSpPr>
        <p:spPr>
          <a:xfrm>
            <a:off x="7357241" y="2328587"/>
            <a:ext cx="237965" cy="1066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54A23D4-16CD-7AF7-4498-8E55C51FDF4D}"/>
              </a:ext>
            </a:extLst>
          </p:cNvPr>
          <p:cNvSpPr/>
          <p:nvPr/>
        </p:nvSpPr>
        <p:spPr>
          <a:xfrm>
            <a:off x="8858025" y="2346034"/>
            <a:ext cx="237965" cy="1066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D89D5F-2D25-BAD8-7E6A-D513C508C012}"/>
              </a:ext>
            </a:extLst>
          </p:cNvPr>
          <p:cNvSpPr/>
          <p:nvPr/>
        </p:nvSpPr>
        <p:spPr>
          <a:xfrm>
            <a:off x="7695168" y="2140942"/>
            <a:ext cx="962934" cy="455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F3423-F39D-8D66-8E9C-ED97931CDE14}"/>
              </a:ext>
            </a:extLst>
          </p:cNvPr>
          <p:cNvSpPr/>
          <p:nvPr/>
        </p:nvSpPr>
        <p:spPr>
          <a:xfrm>
            <a:off x="9266479" y="2162248"/>
            <a:ext cx="1309327" cy="455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Flip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9366070-72B8-A616-28AB-0F90600DAABA}"/>
              </a:ext>
            </a:extLst>
          </p:cNvPr>
          <p:cNvSpPr/>
          <p:nvPr/>
        </p:nvSpPr>
        <p:spPr>
          <a:xfrm rot="10800000" flipV="1">
            <a:off x="4529593" y="4821411"/>
            <a:ext cx="581295" cy="1369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B7027C-EEB0-CCD4-1309-9162F116C66B}"/>
              </a:ext>
            </a:extLst>
          </p:cNvPr>
          <p:cNvSpPr/>
          <p:nvPr/>
        </p:nvSpPr>
        <p:spPr>
          <a:xfrm flipV="1">
            <a:off x="7794439" y="4830350"/>
            <a:ext cx="581295" cy="1369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36EB7C2-762F-1A45-7B19-37DE0B7D9162}"/>
              </a:ext>
            </a:extLst>
          </p:cNvPr>
          <p:cNvSpPr/>
          <p:nvPr/>
        </p:nvSpPr>
        <p:spPr>
          <a:xfrm rot="5400000" flipV="1">
            <a:off x="6166590" y="3709440"/>
            <a:ext cx="581295" cy="1369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747DC4D-0BD2-8E97-90E3-7BAA5370B11A}"/>
              </a:ext>
            </a:extLst>
          </p:cNvPr>
          <p:cNvSpPr/>
          <p:nvPr/>
        </p:nvSpPr>
        <p:spPr>
          <a:xfrm rot="5400000" flipV="1">
            <a:off x="9479499" y="3708147"/>
            <a:ext cx="581295" cy="1369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B2B2E7-D8D6-40FC-6028-7C691F2D28BA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Box 2"/>
          <p:cNvSpPr txBox="1"/>
          <p:nvPr/>
        </p:nvSpPr>
        <p:spPr>
          <a:xfrm>
            <a:off x="914400" y="1313543"/>
            <a:ext cx="10160000" cy="4439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high accuracy rates, with models reaching up to 95% accuracy after training on  dataset of fundus images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Deployment: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lightweight and efficient model that can be deployed easily with an accuracy of almost 95% according to results obtained.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Detection: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need for manual examination by ophthalmologists and streamlining the diagnostic process.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Diagnosis: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reliable method for diagnosing Diabetic Retinopathy, offering impressive sensitivity and specificity in detecting the severity of the condition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42079-ACB3-878B-B4DA-3C3D3A637BAA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Box 3"/>
          <p:cNvSpPr txBox="1"/>
          <p:nvPr/>
        </p:nvSpPr>
        <p:spPr>
          <a:xfrm>
            <a:off x="914400" y="1227485"/>
            <a:ext cx="10515600" cy="1846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 Risk: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risk of misclassification in automated diagnosis</a:t>
            </a:r>
          </a:p>
          <a:p>
            <a:pPr marL="342900" indent="-342900" algn="just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Supervision Requirement: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its high sensitivity, it may lack the precision. So the presence of a professional is required.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4AA07-DE43-8E55-8B9A-EDB0BE056EE1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71E4F-7B6B-68AF-7A50-034D688F6006}"/>
              </a:ext>
            </a:extLst>
          </p:cNvPr>
          <p:cNvSpPr txBox="1"/>
          <p:nvPr/>
        </p:nvSpPr>
        <p:spPr>
          <a:xfrm>
            <a:off x="723088" y="3929758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104A908-0614-072B-019E-9D28F9E05CAC}"/>
              </a:ext>
            </a:extLst>
          </p:cNvPr>
          <p:cNvSpPr txBox="1"/>
          <p:nvPr/>
        </p:nvSpPr>
        <p:spPr>
          <a:xfrm>
            <a:off x="914400" y="4514568"/>
            <a:ext cx="7386320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marL="285750" indent="-285750" algn="just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Navigator</a:t>
            </a:r>
          </a:p>
        </p:txBody>
      </p:sp>
    </p:spTree>
    <p:extLst>
      <p:ext uri="{BB962C8B-B14F-4D97-AF65-F5344CB8AC3E}">
        <p14:creationId xmlns:p14="http://schemas.microsoft.com/office/powerpoint/2010/main" val="2365144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3C6B4D45-4ADB-37A5-94BE-B3C8CE1FEBAA}"/>
              </a:ext>
            </a:extLst>
          </p:cNvPr>
          <p:cNvSpPr txBox="1"/>
          <p:nvPr/>
        </p:nvSpPr>
        <p:spPr>
          <a:xfrm>
            <a:off x="883920" y="1500457"/>
            <a:ext cx="966216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Monitoring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regular monitoring of diabetic patients' retinal health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healthcare providers to track disease progression and adjust treatment plans accordingly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Telemedicine: 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classification models support telemedicine initiatives by enabling remote screening and diagnosis of patients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Clinical Trials:</a:t>
            </a:r>
          </a:p>
          <a:p>
            <a: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classification of diabetic retinopathy facilitates research efforts and clinical trials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3D7D7-EE16-E667-4A6C-A65243D45361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</p:txBody>
      </p:sp>
    </p:spTree>
    <p:extLst>
      <p:ext uri="{BB962C8B-B14F-4D97-AF65-F5344CB8AC3E}">
        <p14:creationId xmlns:p14="http://schemas.microsoft.com/office/powerpoint/2010/main" val="208577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A98E2-6E55-4742-BA4B-3589F83E3875}"/>
              </a:ext>
            </a:extLst>
          </p:cNvPr>
          <p:cNvSpPr txBox="1"/>
          <p:nvPr/>
        </p:nvSpPr>
        <p:spPr>
          <a:xfrm>
            <a:off x="461099" y="273087"/>
            <a:ext cx="481528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1ABD0FD-9839-8E5C-AFC1-C722C852F274}"/>
              </a:ext>
            </a:extLst>
          </p:cNvPr>
          <p:cNvSpPr txBox="1"/>
          <p:nvPr/>
        </p:nvSpPr>
        <p:spPr>
          <a:xfrm>
            <a:off x="873760" y="1165176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some results acquired during evaluation: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B85C9-9B57-7797-5880-D338FD845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863" y="2729121"/>
            <a:ext cx="1343083" cy="13683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914FED-1209-CAFC-A405-D32FE4A9E8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96" y="2744813"/>
            <a:ext cx="1377300" cy="13683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CB7CD9-FDC9-3716-5E2B-D08F6F8A78F7}"/>
              </a:ext>
            </a:extLst>
          </p:cNvPr>
          <p:cNvSpPr txBox="1"/>
          <p:nvPr/>
        </p:nvSpPr>
        <p:spPr>
          <a:xfrm>
            <a:off x="1828800" y="2021840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DE7E29-70DD-5E55-400F-C3D7D9518199}"/>
              </a:ext>
            </a:extLst>
          </p:cNvPr>
          <p:cNvSpPr txBox="1"/>
          <p:nvPr/>
        </p:nvSpPr>
        <p:spPr>
          <a:xfrm>
            <a:off x="5362775" y="2021840"/>
            <a:ext cx="146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216019-D085-3B53-87D8-51307DF8B860}"/>
              </a:ext>
            </a:extLst>
          </p:cNvPr>
          <p:cNvSpPr txBox="1"/>
          <p:nvPr/>
        </p:nvSpPr>
        <p:spPr>
          <a:xfrm>
            <a:off x="9025420" y="2021840"/>
            <a:ext cx="11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326009-B76F-7889-628C-3F4E6C7E6597}"/>
              </a:ext>
            </a:extLst>
          </p:cNvPr>
          <p:cNvSpPr txBox="1"/>
          <p:nvPr/>
        </p:nvSpPr>
        <p:spPr>
          <a:xfrm>
            <a:off x="5432191" y="3244335"/>
            <a:ext cx="132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C23D1D-32A0-DEEE-FA25-42FF7F4BF4A6}"/>
              </a:ext>
            </a:extLst>
          </p:cNvPr>
          <p:cNvCxnSpPr>
            <a:cxnSpLocks/>
          </p:cNvCxnSpPr>
          <p:nvPr/>
        </p:nvCxnSpPr>
        <p:spPr>
          <a:xfrm>
            <a:off x="4072919" y="3414271"/>
            <a:ext cx="4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4A8E66-2253-E3BE-5B7D-D788FA0AC949}"/>
              </a:ext>
            </a:extLst>
          </p:cNvPr>
          <p:cNvCxnSpPr>
            <a:cxnSpLocks/>
          </p:cNvCxnSpPr>
          <p:nvPr/>
        </p:nvCxnSpPr>
        <p:spPr>
          <a:xfrm>
            <a:off x="7405399" y="3429001"/>
            <a:ext cx="4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A71FA9-03A3-4CF8-9CDE-65FC627881C5}"/>
              </a:ext>
            </a:extLst>
          </p:cNvPr>
          <p:cNvSpPr txBox="1"/>
          <p:nvPr/>
        </p:nvSpPr>
        <p:spPr>
          <a:xfrm>
            <a:off x="9025420" y="4097497"/>
            <a:ext cx="134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(NORMAL)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7DD603-E6DB-1CAE-B483-DF1CCE8D23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48863" y="4786828"/>
            <a:ext cx="1343083" cy="135808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8C8A74B-0AD4-D089-5AFC-F0466D4B12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096" y="4798864"/>
            <a:ext cx="1377300" cy="136540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8B740F0-5D1A-BF12-0E39-65D04C192767}"/>
              </a:ext>
            </a:extLst>
          </p:cNvPr>
          <p:cNvSpPr txBox="1"/>
          <p:nvPr/>
        </p:nvSpPr>
        <p:spPr>
          <a:xfrm>
            <a:off x="5432191" y="5296899"/>
            <a:ext cx="132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39BF3F-A811-7F0A-00BA-60E5BD8636D9}"/>
              </a:ext>
            </a:extLst>
          </p:cNvPr>
          <p:cNvCxnSpPr>
            <a:cxnSpLocks/>
          </p:cNvCxnSpPr>
          <p:nvPr/>
        </p:nvCxnSpPr>
        <p:spPr>
          <a:xfrm>
            <a:off x="4072919" y="5466835"/>
            <a:ext cx="4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F0E685-8AD0-8653-3C00-B812C3598F85}"/>
              </a:ext>
            </a:extLst>
          </p:cNvPr>
          <p:cNvCxnSpPr>
            <a:cxnSpLocks/>
          </p:cNvCxnSpPr>
          <p:nvPr/>
        </p:nvCxnSpPr>
        <p:spPr>
          <a:xfrm>
            <a:off x="7405399" y="5481565"/>
            <a:ext cx="4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9C6A325-3AC8-B8B0-62DF-ED2DED791C3F}"/>
              </a:ext>
            </a:extLst>
          </p:cNvPr>
          <p:cNvSpPr txBox="1"/>
          <p:nvPr/>
        </p:nvSpPr>
        <p:spPr>
          <a:xfrm>
            <a:off x="9025420" y="6150061"/>
            <a:ext cx="134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(MILD)</a:t>
            </a:r>
          </a:p>
        </p:txBody>
      </p:sp>
    </p:spTree>
    <p:extLst>
      <p:ext uri="{BB962C8B-B14F-4D97-AF65-F5344CB8AC3E}">
        <p14:creationId xmlns:p14="http://schemas.microsoft.com/office/powerpoint/2010/main" val="187701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7F6BA-FD56-8680-EB4F-DA6EA1EDD1BB}"/>
              </a:ext>
            </a:extLst>
          </p:cNvPr>
          <p:cNvSpPr txBox="1"/>
          <p:nvPr/>
        </p:nvSpPr>
        <p:spPr>
          <a:xfrm>
            <a:off x="461099" y="273087"/>
            <a:ext cx="481528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ECCE6-7A07-2794-E061-FA48706AE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3444" y="4833877"/>
            <a:ext cx="1320758" cy="1368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F99E6-5BBB-E628-41E3-30861AD81F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410" y="4849569"/>
            <a:ext cx="1359509" cy="1368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78818-8981-5802-0A17-021CB24669A5}"/>
              </a:ext>
            </a:extLst>
          </p:cNvPr>
          <p:cNvSpPr txBox="1"/>
          <p:nvPr/>
        </p:nvSpPr>
        <p:spPr>
          <a:xfrm>
            <a:off x="1824146" y="780286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5EAD3-05E9-F94C-2EAB-D585F64F4BE1}"/>
              </a:ext>
            </a:extLst>
          </p:cNvPr>
          <p:cNvSpPr txBox="1"/>
          <p:nvPr/>
        </p:nvSpPr>
        <p:spPr>
          <a:xfrm>
            <a:off x="5371869" y="788412"/>
            <a:ext cx="14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F3FAA-E129-AB8E-BD5C-AFA70BC413A3}"/>
              </a:ext>
            </a:extLst>
          </p:cNvPr>
          <p:cNvSpPr txBox="1"/>
          <p:nvPr/>
        </p:nvSpPr>
        <p:spPr>
          <a:xfrm>
            <a:off x="9020766" y="780286"/>
            <a:ext cx="11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6A252-9DF6-932C-7652-4C23B5EF0886}"/>
              </a:ext>
            </a:extLst>
          </p:cNvPr>
          <p:cNvSpPr txBox="1"/>
          <p:nvPr/>
        </p:nvSpPr>
        <p:spPr>
          <a:xfrm>
            <a:off x="5065065" y="5333399"/>
            <a:ext cx="22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PROLIFERATIVE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7C2721-7D70-E87B-6E9E-06D4388235AA}"/>
              </a:ext>
            </a:extLst>
          </p:cNvPr>
          <p:cNvCxnSpPr>
            <a:cxnSpLocks/>
          </p:cNvCxnSpPr>
          <p:nvPr/>
        </p:nvCxnSpPr>
        <p:spPr>
          <a:xfrm>
            <a:off x="4066338" y="5519027"/>
            <a:ext cx="4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C1F297-CB20-EE81-EC14-A5B4E90E474B}"/>
              </a:ext>
            </a:extLst>
          </p:cNvPr>
          <p:cNvCxnSpPr>
            <a:cxnSpLocks/>
          </p:cNvCxnSpPr>
          <p:nvPr/>
        </p:nvCxnSpPr>
        <p:spPr>
          <a:xfrm>
            <a:off x="7398818" y="5533757"/>
            <a:ext cx="4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48D89D-E427-5E9E-E95A-9902DBDAB447}"/>
              </a:ext>
            </a:extLst>
          </p:cNvPr>
          <p:cNvSpPr txBox="1"/>
          <p:nvPr/>
        </p:nvSpPr>
        <p:spPr>
          <a:xfrm>
            <a:off x="8595528" y="6202253"/>
            <a:ext cx="2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(PROLIFERATIVE)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503BFB-F258-F886-849A-30640456E2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0508" y="3123016"/>
            <a:ext cx="1323674" cy="13460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BCAE38-018C-C90F-49C4-2C60DDC199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410" y="3136401"/>
            <a:ext cx="1356554" cy="13506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103297-37D7-8547-8C65-62685F9BC79E}"/>
              </a:ext>
            </a:extLst>
          </p:cNvPr>
          <p:cNvSpPr txBox="1"/>
          <p:nvPr/>
        </p:nvSpPr>
        <p:spPr>
          <a:xfrm>
            <a:off x="5306895" y="3627075"/>
            <a:ext cx="157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62D464-C255-3925-9CAF-2C0F4B3DCB64}"/>
              </a:ext>
            </a:extLst>
          </p:cNvPr>
          <p:cNvCxnSpPr>
            <a:cxnSpLocks/>
          </p:cNvCxnSpPr>
          <p:nvPr/>
        </p:nvCxnSpPr>
        <p:spPr>
          <a:xfrm>
            <a:off x="4064860" y="3797012"/>
            <a:ext cx="4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BC7C21-DFBA-31CA-1723-E62792B9C803}"/>
              </a:ext>
            </a:extLst>
          </p:cNvPr>
          <p:cNvCxnSpPr>
            <a:cxnSpLocks/>
          </p:cNvCxnSpPr>
          <p:nvPr/>
        </p:nvCxnSpPr>
        <p:spPr>
          <a:xfrm>
            <a:off x="7397340" y="3811742"/>
            <a:ext cx="4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C2E97F-6F26-0E1C-4A7B-B13B2E507ED7}"/>
              </a:ext>
            </a:extLst>
          </p:cNvPr>
          <p:cNvSpPr txBox="1"/>
          <p:nvPr/>
        </p:nvSpPr>
        <p:spPr>
          <a:xfrm>
            <a:off x="8670606" y="4469083"/>
            <a:ext cx="21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(PROLIFERATIVE)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A6B6D3D-3DD2-3732-B724-F427C4D7D5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3463" y="1303203"/>
            <a:ext cx="1323674" cy="13683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1CA961D-D4C4-2BAC-767F-0E8F7944DE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365" y="1318895"/>
            <a:ext cx="1356554" cy="13683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F3F7748-FFCE-F70B-295D-BF1E690A8B13}"/>
              </a:ext>
            </a:extLst>
          </p:cNvPr>
          <p:cNvSpPr txBox="1"/>
          <p:nvPr/>
        </p:nvSpPr>
        <p:spPr>
          <a:xfrm>
            <a:off x="5306895" y="1818417"/>
            <a:ext cx="157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7282FD-0F92-4D40-4F4C-E67022855715}"/>
              </a:ext>
            </a:extLst>
          </p:cNvPr>
          <p:cNvCxnSpPr>
            <a:cxnSpLocks/>
          </p:cNvCxnSpPr>
          <p:nvPr/>
        </p:nvCxnSpPr>
        <p:spPr>
          <a:xfrm>
            <a:off x="4067815" y="1988353"/>
            <a:ext cx="4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08C5D-08EF-03B4-0F12-B05307C87DFB}"/>
              </a:ext>
            </a:extLst>
          </p:cNvPr>
          <p:cNvCxnSpPr>
            <a:cxnSpLocks/>
          </p:cNvCxnSpPr>
          <p:nvPr/>
        </p:nvCxnSpPr>
        <p:spPr>
          <a:xfrm>
            <a:off x="7400295" y="2003083"/>
            <a:ext cx="4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E92BAD-382D-3357-3400-6446A1921EBD}"/>
              </a:ext>
            </a:extLst>
          </p:cNvPr>
          <p:cNvSpPr txBox="1"/>
          <p:nvPr/>
        </p:nvSpPr>
        <p:spPr>
          <a:xfrm>
            <a:off x="8809772" y="2687271"/>
            <a:ext cx="16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(MODERATE)</a:t>
            </a:r>
          </a:p>
        </p:txBody>
      </p:sp>
    </p:spTree>
    <p:extLst>
      <p:ext uri="{BB962C8B-B14F-4D97-AF65-F5344CB8AC3E}">
        <p14:creationId xmlns:p14="http://schemas.microsoft.com/office/powerpoint/2010/main" val="220152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397C333-A765-41CE-BCA1-53EECA74FD35}"/>
              </a:ext>
            </a:extLst>
          </p:cNvPr>
          <p:cNvSpPr txBox="1"/>
          <p:nvPr/>
        </p:nvSpPr>
        <p:spPr>
          <a:xfrm>
            <a:off x="606274" y="1046202"/>
            <a:ext cx="95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accuracy of the model at different cases, When total number of images are 1917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EBCED-A2A6-4529-AF4B-A9D569D04C10}"/>
              </a:ext>
            </a:extLst>
          </p:cNvPr>
          <p:cNvSpPr txBox="1"/>
          <p:nvPr/>
        </p:nvSpPr>
        <p:spPr>
          <a:xfrm>
            <a:off x="606274" y="4044207"/>
            <a:ext cx="1126588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Rate of Acceptance and Rate of Rejection includes:</a:t>
            </a:r>
          </a:p>
          <a:p>
            <a:pPr marL="285750" indent="-285750" algn="l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Acceptance: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acceptance occurs when a positive instance is correctly classified as positive by the system.</a:t>
            </a:r>
          </a:p>
          <a:p>
            <a:pPr marL="285750" indent="-285750" algn="l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Rejection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True rejection occurs when a negative instance is correctly classified as negative by the system.</a:t>
            </a:r>
          </a:p>
          <a:p>
            <a:pPr marL="285750" indent="-285750" algn="l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Acceptance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False acceptance occurs when a negative instance is incorrectly classified as positive by the system.</a:t>
            </a:r>
          </a:p>
          <a:p>
            <a:pPr marL="285750" indent="-285750" algn="l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Rejection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False rejection occurs when a positive instance is incorrectly classified as negative by the system.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CA7BB-81B1-64BA-452C-776D90857D04}"/>
              </a:ext>
            </a:extLst>
          </p:cNvPr>
          <p:cNvSpPr txBox="1"/>
          <p:nvPr/>
        </p:nvSpPr>
        <p:spPr>
          <a:xfrm>
            <a:off x="3421238" y="3642284"/>
            <a:ext cx="31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Accuracy percentage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D35A48-E5D6-5FC9-90D1-297C08B21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21941"/>
              </p:ext>
            </p:extLst>
          </p:nvPr>
        </p:nvGraphicFramePr>
        <p:xfrm>
          <a:off x="1571946" y="1536994"/>
          <a:ext cx="6883684" cy="210529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078921">
                  <a:extLst>
                    <a:ext uri="{9D8B030D-6E8A-4147-A177-3AD203B41FA5}">
                      <a16:colId xmlns:a16="http://schemas.microsoft.com/office/drawing/2014/main" val="78716740"/>
                    </a:ext>
                  </a:extLst>
                </a:gridCol>
                <a:gridCol w="1934921">
                  <a:extLst>
                    <a:ext uri="{9D8B030D-6E8A-4147-A177-3AD203B41FA5}">
                      <a16:colId xmlns:a16="http://schemas.microsoft.com/office/drawing/2014/main" val="487517836"/>
                    </a:ext>
                  </a:extLst>
                </a:gridCol>
                <a:gridCol w="1934921">
                  <a:extLst>
                    <a:ext uri="{9D8B030D-6E8A-4147-A177-3AD203B41FA5}">
                      <a16:colId xmlns:a16="http://schemas.microsoft.com/office/drawing/2014/main" val="3100413495"/>
                    </a:ext>
                  </a:extLst>
                </a:gridCol>
                <a:gridCol w="1934921">
                  <a:extLst>
                    <a:ext uri="{9D8B030D-6E8A-4147-A177-3AD203B41FA5}">
                      <a16:colId xmlns:a16="http://schemas.microsoft.com/office/drawing/2014/main" val="2851054296"/>
                    </a:ext>
                  </a:extLst>
                </a:gridCol>
              </a:tblGrid>
              <a:tr h="60516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Training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Test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66493"/>
                  </a:ext>
                </a:extLst>
              </a:tr>
              <a:tr h="37503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32048"/>
                  </a:ext>
                </a:extLst>
              </a:tr>
              <a:tr h="37503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373971"/>
                  </a:ext>
                </a:extLst>
              </a:tr>
              <a:tr h="37503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44086"/>
                  </a:ext>
                </a:extLst>
              </a:tr>
              <a:tr h="37503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201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EB20F5-3D10-BE39-CAF1-ADD3A574BB64}"/>
              </a:ext>
            </a:extLst>
          </p:cNvPr>
          <p:cNvSpPr txBox="1"/>
          <p:nvPr/>
        </p:nvSpPr>
        <p:spPr>
          <a:xfrm>
            <a:off x="461099" y="273087"/>
            <a:ext cx="481528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</a:p>
        </p:txBody>
      </p:sp>
    </p:spTree>
    <p:extLst>
      <p:ext uri="{BB962C8B-B14F-4D97-AF65-F5344CB8AC3E}">
        <p14:creationId xmlns:p14="http://schemas.microsoft.com/office/powerpoint/2010/main" val="74192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Box 3"/>
          <p:cNvSpPr txBox="1"/>
          <p:nvPr/>
        </p:nvSpPr>
        <p:spPr>
          <a:xfrm>
            <a:off x="800891" y="1165177"/>
            <a:ext cx="6162108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&amp; Software Requirements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2050" name="Picture 2" descr="Image result for contents heading png">
            <a:extLst>
              <a:ext uri="{FF2B5EF4-FFF2-40B4-BE49-F238E27FC236}">
                <a16:creationId xmlns:a16="http://schemas.microsoft.com/office/drawing/2014/main" id="{8F25B7E3-E004-41A6-900D-FA8173DA3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1552575"/>
            <a:ext cx="3398364" cy="341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47638E-5322-A758-8C49-2FAD2B51A801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7D204B-BED0-2AD0-6F1E-E2BD7D7C4A9B}"/>
              </a:ext>
            </a:extLst>
          </p:cNvPr>
          <p:cNvSpPr txBox="1"/>
          <p:nvPr/>
        </p:nvSpPr>
        <p:spPr>
          <a:xfrm>
            <a:off x="1158240" y="999103"/>
            <a:ext cx="9290578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got an accuracy of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90.99 %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163 and 1754  images are given as Training and Testing data respectively i.e., 8 - 92 percentage.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of Acceptance (ROA), Rate of Rejection (ROR) is depicted as follows: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EB6B95-5548-99DF-4E17-D883BFD05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60250"/>
              </p:ext>
            </p:extLst>
          </p:nvPr>
        </p:nvGraphicFramePr>
        <p:xfrm>
          <a:off x="2372360" y="3066626"/>
          <a:ext cx="6725919" cy="19202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41973">
                  <a:extLst>
                    <a:ext uri="{9D8B030D-6E8A-4147-A177-3AD203B41FA5}">
                      <a16:colId xmlns:a16="http://schemas.microsoft.com/office/drawing/2014/main" val="3640339822"/>
                    </a:ext>
                  </a:extLst>
                </a:gridCol>
                <a:gridCol w="2241973">
                  <a:extLst>
                    <a:ext uri="{9D8B030D-6E8A-4147-A177-3AD203B41FA5}">
                      <a16:colId xmlns:a16="http://schemas.microsoft.com/office/drawing/2014/main" val="2772206600"/>
                    </a:ext>
                  </a:extLst>
                </a:gridCol>
                <a:gridCol w="2241973">
                  <a:extLst>
                    <a:ext uri="{9D8B030D-6E8A-4147-A177-3AD203B41FA5}">
                      <a16:colId xmlns:a16="http://schemas.microsoft.com/office/drawing/2014/main" val="2651467966"/>
                    </a:ext>
                  </a:extLst>
                </a:gridCol>
              </a:tblGrid>
              <a:tr h="603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True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False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37967"/>
                  </a:ext>
                </a:extLst>
              </a:tr>
              <a:tr h="603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Acceptance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56229"/>
                  </a:ext>
                </a:extLst>
              </a:tr>
              <a:tr h="603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Rejection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4686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3A311B-5BC3-3189-8DCA-93D1B9806CCA}"/>
              </a:ext>
            </a:extLst>
          </p:cNvPr>
          <p:cNvSpPr txBox="1"/>
          <p:nvPr/>
        </p:nvSpPr>
        <p:spPr>
          <a:xfrm>
            <a:off x="4105039" y="5329583"/>
            <a:ext cx="36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ROA &amp; ROR table – Case 1 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B901D-5CB9-241D-D101-C2FF3DEA7620}"/>
              </a:ext>
            </a:extLst>
          </p:cNvPr>
          <p:cNvSpPr txBox="1"/>
          <p:nvPr/>
        </p:nvSpPr>
        <p:spPr>
          <a:xfrm>
            <a:off x="461099" y="273087"/>
            <a:ext cx="481528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</a:p>
        </p:txBody>
      </p:sp>
    </p:spTree>
    <p:extLst>
      <p:ext uri="{BB962C8B-B14F-4D97-AF65-F5344CB8AC3E}">
        <p14:creationId xmlns:p14="http://schemas.microsoft.com/office/powerpoint/2010/main" val="3295258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857659-1695-423D-7C74-0D87CE2B9591}"/>
              </a:ext>
            </a:extLst>
          </p:cNvPr>
          <p:cNvSpPr txBox="1"/>
          <p:nvPr/>
        </p:nvSpPr>
        <p:spPr>
          <a:xfrm>
            <a:off x="1158240" y="999103"/>
            <a:ext cx="915416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got an accuracy of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94.82 %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217 and 1700 images are given as Training and Testing data respectively i.e., 12-88 percentage.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of Acceptance, Rate of Rejection is depicted as follows: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2A93D3-8452-9015-2324-C88B432E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74978"/>
              </p:ext>
            </p:extLst>
          </p:nvPr>
        </p:nvGraphicFramePr>
        <p:xfrm>
          <a:off x="2372360" y="3066626"/>
          <a:ext cx="6725919" cy="19202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41973">
                  <a:extLst>
                    <a:ext uri="{9D8B030D-6E8A-4147-A177-3AD203B41FA5}">
                      <a16:colId xmlns:a16="http://schemas.microsoft.com/office/drawing/2014/main" val="3640339822"/>
                    </a:ext>
                  </a:extLst>
                </a:gridCol>
                <a:gridCol w="2241973">
                  <a:extLst>
                    <a:ext uri="{9D8B030D-6E8A-4147-A177-3AD203B41FA5}">
                      <a16:colId xmlns:a16="http://schemas.microsoft.com/office/drawing/2014/main" val="2772206600"/>
                    </a:ext>
                  </a:extLst>
                </a:gridCol>
                <a:gridCol w="2241973">
                  <a:extLst>
                    <a:ext uri="{9D8B030D-6E8A-4147-A177-3AD203B41FA5}">
                      <a16:colId xmlns:a16="http://schemas.microsoft.com/office/drawing/2014/main" val="2651467966"/>
                    </a:ext>
                  </a:extLst>
                </a:gridCol>
              </a:tblGrid>
              <a:tr h="603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CASE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True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False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37967"/>
                  </a:ext>
                </a:extLst>
              </a:tr>
              <a:tr h="603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Acceptance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56229"/>
                  </a:ext>
                </a:extLst>
              </a:tr>
              <a:tr h="603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Rejection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46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36C82A-7F10-A857-758A-66D6BCA8CE1E}"/>
              </a:ext>
            </a:extLst>
          </p:cNvPr>
          <p:cNvSpPr txBox="1"/>
          <p:nvPr/>
        </p:nvSpPr>
        <p:spPr>
          <a:xfrm>
            <a:off x="4105039" y="5329583"/>
            <a:ext cx="36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3. ROA &amp; ROR table – Case 2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45286-717E-1843-4E04-A5EAF9EBDFDD}"/>
              </a:ext>
            </a:extLst>
          </p:cNvPr>
          <p:cNvSpPr txBox="1"/>
          <p:nvPr/>
        </p:nvSpPr>
        <p:spPr>
          <a:xfrm>
            <a:off x="461099" y="273087"/>
            <a:ext cx="481528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</a:p>
        </p:txBody>
      </p:sp>
    </p:spTree>
    <p:extLst>
      <p:ext uri="{BB962C8B-B14F-4D97-AF65-F5344CB8AC3E}">
        <p14:creationId xmlns:p14="http://schemas.microsoft.com/office/powerpoint/2010/main" val="2329501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37FA52-67D3-0B04-B2BC-E64577B2EE0A}"/>
              </a:ext>
            </a:extLst>
          </p:cNvPr>
          <p:cNvSpPr txBox="1"/>
          <p:nvPr/>
        </p:nvSpPr>
        <p:spPr>
          <a:xfrm>
            <a:off x="1158240" y="999103"/>
            <a:ext cx="915416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got an accuracy of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95.55 %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770  and 1147 images are given as Training and Testing data respectively i.e., 40-60 percentage.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of Acceptance, Rate of Rejection is depicted as follows: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EFD403-9D01-3D69-89AE-D891A022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48666"/>
              </p:ext>
            </p:extLst>
          </p:nvPr>
        </p:nvGraphicFramePr>
        <p:xfrm>
          <a:off x="2372360" y="3066626"/>
          <a:ext cx="6725919" cy="19202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41973">
                  <a:extLst>
                    <a:ext uri="{9D8B030D-6E8A-4147-A177-3AD203B41FA5}">
                      <a16:colId xmlns:a16="http://schemas.microsoft.com/office/drawing/2014/main" val="3640339822"/>
                    </a:ext>
                  </a:extLst>
                </a:gridCol>
                <a:gridCol w="2241973">
                  <a:extLst>
                    <a:ext uri="{9D8B030D-6E8A-4147-A177-3AD203B41FA5}">
                      <a16:colId xmlns:a16="http://schemas.microsoft.com/office/drawing/2014/main" val="2772206600"/>
                    </a:ext>
                  </a:extLst>
                </a:gridCol>
                <a:gridCol w="2241973">
                  <a:extLst>
                    <a:ext uri="{9D8B030D-6E8A-4147-A177-3AD203B41FA5}">
                      <a16:colId xmlns:a16="http://schemas.microsoft.com/office/drawing/2014/main" val="2651467966"/>
                    </a:ext>
                  </a:extLst>
                </a:gridCol>
              </a:tblGrid>
              <a:tr h="603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CASE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True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False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37967"/>
                  </a:ext>
                </a:extLst>
              </a:tr>
              <a:tr h="603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Acceptance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56229"/>
                  </a:ext>
                </a:extLst>
              </a:tr>
              <a:tr h="603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Rejection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46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5BFDE3-9E86-26D3-FB6A-450C7A12E17F}"/>
              </a:ext>
            </a:extLst>
          </p:cNvPr>
          <p:cNvSpPr txBox="1"/>
          <p:nvPr/>
        </p:nvSpPr>
        <p:spPr>
          <a:xfrm>
            <a:off x="4105039" y="5329583"/>
            <a:ext cx="36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4. ROA &amp; ROR table – Case 3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12F8D-E78C-84A4-E384-90C0A6F5D195}"/>
              </a:ext>
            </a:extLst>
          </p:cNvPr>
          <p:cNvSpPr txBox="1"/>
          <p:nvPr/>
        </p:nvSpPr>
        <p:spPr>
          <a:xfrm>
            <a:off x="461099" y="273087"/>
            <a:ext cx="481528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</a:p>
        </p:txBody>
      </p:sp>
    </p:spTree>
    <p:extLst>
      <p:ext uri="{BB962C8B-B14F-4D97-AF65-F5344CB8AC3E}">
        <p14:creationId xmlns:p14="http://schemas.microsoft.com/office/powerpoint/2010/main" val="36457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25EBA5-00DC-107F-A2EF-66BE5B8F4117}"/>
              </a:ext>
            </a:extLst>
          </p:cNvPr>
          <p:cNvSpPr txBox="1"/>
          <p:nvPr/>
        </p:nvSpPr>
        <p:spPr>
          <a:xfrm>
            <a:off x="1158240" y="999103"/>
            <a:ext cx="915416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got an accuracy of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98.54 %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959 and 958 images are given as Training and Testing data respectively i.e., 50-50 percentage.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of Acceptance, Rate of Rejection is depicted as follows: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7175F6-075E-9617-4AD6-C31058C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0217"/>
              </p:ext>
            </p:extLst>
          </p:nvPr>
        </p:nvGraphicFramePr>
        <p:xfrm>
          <a:off x="2372360" y="3066626"/>
          <a:ext cx="6725919" cy="19202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41973">
                  <a:extLst>
                    <a:ext uri="{9D8B030D-6E8A-4147-A177-3AD203B41FA5}">
                      <a16:colId xmlns:a16="http://schemas.microsoft.com/office/drawing/2014/main" val="3640339822"/>
                    </a:ext>
                  </a:extLst>
                </a:gridCol>
                <a:gridCol w="2241973">
                  <a:extLst>
                    <a:ext uri="{9D8B030D-6E8A-4147-A177-3AD203B41FA5}">
                      <a16:colId xmlns:a16="http://schemas.microsoft.com/office/drawing/2014/main" val="2772206600"/>
                    </a:ext>
                  </a:extLst>
                </a:gridCol>
                <a:gridCol w="2241973">
                  <a:extLst>
                    <a:ext uri="{9D8B030D-6E8A-4147-A177-3AD203B41FA5}">
                      <a16:colId xmlns:a16="http://schemas.microsoft.com/office/drawing/2014/main" val="2651467966"/>
                    </a:ext>
                  </a:extLst>
                </a:gridCol>
              </a:tblGrid>
              <a:tr h="6033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CASE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True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False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37967"/>
                  </a:ext>
                </a:extLst>
              </a:tr>
              <a:tr h="603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Acceptance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56229"/>
                  </a:ext>
                </a:extLst>
              </a:tr>
              <a:tr h="603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Rejection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468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3FC4CB-E383-1256-3B59-B000A4DFADF1}"/>
              </a:ext>
            </a:extLst>
          </p:cNvPr>
          <p:cNvSpPr txBox="1"/>
          <p:nvPr/>
        </p:nvSpPr>
        <p:spPr>
          <a:xfrm>
            <a:off x="4105039" y="5329583"/>
            <a:ext cx="363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5. ROA &amp; ROR table – Case 4 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832FB-000C-BCD1-32D6-DED408ECACEF}"/>
              </a:ext>
            </a:extLst>
          </p:cNvPr>
          <p:cNvSpPr txBox="1"/>
          <p:nvPr/>
        </p:nvSpPr>
        <p:spPr>
          <a:xfrm>
            <a:off x="461099" y="273087"/>
            <a:ext cx="481528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</a:p>
        </p:txBody>
      </p:sp>
    </p:spTree>
    <p:extLst>
      <p:ext uri="{BB962C8B-B14F-4D97-AF65-F5344CB8AC3E}">
        <p14:creationId xmlns:p14="http://schemas.microsoft.com/office/powerpoint/2010/main" val="306427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3D2086-A151-28E4-0CAC-1A5D4EA7A0ED}"/>
              </a:ext>
            </a:extLst>
          </p:cNvPr>
          <p:cNvSpPr txBox="1"/>
          <p:nvPr/>
        </p:nvSpPr>
        <p:spPr>
          <a:xfrm>
            <a:off x="799361" y="932034"/>
            <a:ext cx="7667089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Model Training: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the Inception V3 model successfully.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yielded accurate predictions for Diabetic Retinopathy.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Utility: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can now predict Diabetic Retinopathy in fundus images, aiding early detection.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Impact: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potential for efficient diagnosis and timely intervention in healthcare settings.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refining the model to enhance diagnostic capabilities and improve patient outcomes.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D8669-F389-C920-6E8B-066465A38C01}"/>
              </a:ext>
            </a:extLst>
          </p:cNvPr>
          <p:cNvSpPr txBox="1"/>
          <p:nvPr/>
        </p:nvSpPr>
        <p:spPr>
          <a:xfrm>
            <a:off x="461099" y="273087"/>
            <a:ext cx="481528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</p:txBody>
      </p:sp>
    </p:spTree>
    <p:extLst>
      <p:ext uri="{BB962C8B-B14F-4D97-AF65-F5344CB8AC3E}">
        <p14:creationId xmlns:p14="http://schemas.microsoft.com/office/powerpoint/2010/main" val="2418924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extBox 1048688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1039169" y="1303410"/>
            <a:ext cx="9777761" cy="472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Clr>
                <a:srgbClr val="BF6816"/>
              </a:buClr>
              <a:buFont typeface="Wingdings" panose="05000000000000000000" pitchFamily="2" charset="2"/>
              <a:buChar char="Ø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Evans, J., Rooney, C., Ashwood, F.,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Dattani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Wormald, R.. Blindness and partial sight in England and Wales: April 1990-march 1991. Health Trends 1996;28(1):5–12.</a:t>
            </a:r>
          </a:p>
          <a:p>
            <a:pPr marL="285750" indent="-285750">
              <a:lnSpc>
                <a:spcPct val="200000"/>
              </a:lnSpc>
              <a:buClr>
                <a:srgbClr val="BF6816"/>
              </a:buClr>
              <a:buFont typeface="Wingdings" panose="05000000000000000000" pitchFamily="2" charset="2"/>
              <a:buChar char="Ø"/>
            </a:pP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Kocur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Resnikoff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S.. Visual impairment and blindness in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prevention. Brit J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Ophthalmol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2002;86(7):716–722.</a:t>
            </a:r>
          </a:p>
          <a:p>
            <a:pPr marL="285750" indent="-285750">
              <a:lnSpc>
                <a:spcPct val="200000"/>
              </a:lnSpc>
              <a:buClr>
                <a:srgbClr val="BF6816"/>
              </a:buClr>
              <a:buFont typeface="Wingdings" panose="05000000000000000000" pitchFamily="2" charset="2"/>
              <a:buChar char="Ø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Sector, S.P., et al. State of the nation 2012. Diabetes UK 2013;.</a:t>
            </a:r>
          </a:p>
          <a:p>
            <a:pPr marL="285750" indent="-285750">
              <a:lnSpc>
                <a:spcPct val="200000"/>
              </a:lnSpc>
              <a:buClr>
                <a:srgbClr val="BF6816"/>
              </a:buClr>
              <a:buFont typeface="Wingdings" panose="05000000000000000000" pitchFamily="2" charset="2"/>
              <a:buChar char="Ø"/>
            </a:pP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Sculpher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Buxton, M., Ferguson, B.,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Spiegelhalter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Kirby, A.. Screening for diabetic retinopathy: A relative cost-effectiveness analysis of alternative modalities and strategies. Health Econ 1992;1(1):39–51.</a:t>
            </a:r>
          </a:p>
          <a:p>
            <a:pPr marL="285750" indent="-285750">
              <a:lnSpc>
                <a:spcPct val="200000"/>
              </a:lnSpc>
              <a:buClr>
                <a:srgbClr val="BF6816"/>
              </a:buClr>
              <a:buFont typeface="Wingdings" panose="05000000000000000000" pitchFamily="2" charset="2"/>
              <a:buChar char="Ø"/>
            </a:pP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Benbassat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Polak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B.C.. Reliability of screening methods for diabetic retinopathy. Diabetic Med 2009;26(8):783–790.</a:t>
            </a:r>
            <a:endParaRPr lang="en-IN" sz="1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4BB36-41C2-B4FA-7587-E7AE0C1DF741}"/>
              </a:ext>
            </a:extLst>
          </p:cNvPr>
          <p:cNvSpPr txBox="1"/>
          <p:nvPr/>
        </p:nvSpPr>
        <p:spPr>
          <a:xfrm>
            <a:off x="461099" y="273087"/>
            <a:ext cx="481528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1"/>
          <p:cNvSpPr txBox="1"/>
          <p:nvPr/>
        </p:nvSpPr>
        <p:spPr>
          <a:xfrm>
            <a:off x="2157273" y="2343704"/>
            <a:ext cx="7812349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 noEditPoints="1"/>
          </p:cNvSpPr>
          <p:nvPr>
            <p:ph idx="4294967295"/>
          </p:nvPr>
        </p:nvSpPr>
        <p:spPr>
          <a:xfrm>
            <a:off x="941229" y="1680368"/>
            <a:ext cx="6875463" cy="42084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&amp; diagnosis of the Diabetic Retinopathy is a difficult task.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an experienced doctor for identification.  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technique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being used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overcome the issue.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is used with a well trained model.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improves the resulting accuracy, and through this classification technique, we can achieve high accuracy.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2" descr="Eye doctor checking for diabetic retinopathy in a wom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95930" y="2304011"/>
            <a:ext cx="3409782" cy="2249977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1048600" name="TextBox 1027"/>
          <p:cNvSpPr txBox="1"/>
          <p:nvPr/>
        </p:nvSpPr>
        <p:spPr>
          <a:xfrm>
            <a:off x="8495930" y="4553988"/>
            <a:ext cx="3499518" cy="37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Treating a Retinal case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652D1F-0C97-5A66-CA14-1A05202F2577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14750" y="3250873"/>
            <a:ext cx="4762500" cy="2562225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8605" name="TextBox 5"/>
          <p:cNvSpPr txBox="1"/>
          <p:nvPr/>
        </p:nvSpPr>
        <p:spPr>
          <a:xfrm>
            <a:off x="944880" y="1343304"/>
            <a:ext cx="867664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system for detection and classification of diabetic retinopathy from the retinal image with wide range of classification and maximum accuracy.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6" name="TextBox 6"/>
          <p:cNvSpPr txBox="1"/>
          <p:nvPr/>
        </p:nvSpPr>
        <p:spPr>
          <a:xfrm>
            <a:off x="4866248" y="5991225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</a:pPr>
            <a:r>
              <a:rPr kumimoji="0" lang="en-US" sz="1800" b="1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Fig.2.</a:t>
            </a:r>
            <a:r>
              <a:rPr kumimoji="0" sz="1800" b="1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kumimoji="0" sz="1800" b="0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sz="1800" b="0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Retina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DC068-2EE8-F18F-C19A-1347E7164561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632628-74E5-7402-AEFB-BDBEBCED1520}"/>
              </a:ext>
            </a:extLst>
          </p:cNvPr>
          <p:cNvSpPr txBox="1"/>
          <p:nvPr/>
        </p:nvSpPr>
        <p:spPr>
          <a:xfrm>
            <a:off x="766572" y="1671591"/>
            <a:ext cx="8036560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is a complication of diabetes affecting the eyes.</a:t>
            </a:r>
          </a:p>
          <a:p>
            <a:pPr marL="285750" indent="-285750" algn="l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Leading cause of blindness in working-age adults.</a:t>
            </a:r>
          </a:p>
          <a:p>
            <a:pPr marL="285750" indent="-285750" algn="l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d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amage to retinal blood vessels due to high blood sugar levels.</a:t>
            </a:r>
          </a:p>
          <a:p>
            <a:pPr marL="285750" indent="-285750" algn="l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Progresses from non-proliferative to proliferative diabetic retinopathy.</a:t>
            </a:r>
          </a:p>
          <a:p>
            <a:pPr marL="285750" indent="-285750" algn="l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Blurred vision, floaters, impaired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vision, and vision loss are the impacts.</a:t>
            </a:r>
          </a:p>
          <a:p>
            <a:pPr marL="285750" indent="-285750" algn="l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Laser therapy, anti-VEGF injections, surgery for severe cases are treatments.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07E9B-AA14-5AA5-984B-092FD57D60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132" y="1500620"/>
            <a:ext cx="3114548" cy="3856760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4007E1-A7A2-35ED-097C-D691E8C65843}"/>
              </a:ext>
            </a:extLst>
          </p:cNvPr>
          <p:cNvSpPr txBox="1"/>
          <p:nvPr/>
        </p:nvSpPr>
        <p:spPr>
          <a:xfrm>
            <a:off x="8803132" y="5443996"/>
            <a:ext cx="311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16AC8-5B2E-BEB9-A686-0FA5C7499BEF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403997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2DC1C-4B9B-BBEA-4870-5BA4DF9ED200}"/>
              </a:ext>
            </a:extLst>
          </p:cNvPr>
          <p:cNvSpPr txBox="1"/>
          <p:nvPr/>
        </p:nvSpPr>
        <p:spPr>
          <a:xfrm>
            <a:off x="799640" y="1165176"/>
            <a:ext cx="9218120" cy="407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Import essential libraries: </a:t>
            </a:r>
          </a:p>
          <a:p>
            <a:pPr marL="342900" indent="-34290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TensorFlow, Keras, NumPy, Scikit-learn and Matplotlib libraries.</a:t>
            </a: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Assign Data paths</a:t>
            </a: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Exploration: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Exploratory Data Analysis (EDA), </a:t>
            </a: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fundamental step in the data analysis process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3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understanding the main characteristics of the dataset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count of images per class.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1C8B341-1976-F7AC-61E9-F17665529A47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140203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CD1D89-1239-11A9-FD10-538F02E0D7F0}"/>
              </a:ext>
            </a:extLst>
          </p:cNvPr>
          <p:cNvSpPr txBox="1"/>
          <p:nvPr/>
        </p:nvSpPr>
        <p:spPr>
          <a:xfrm>
            <a:off x="814690" y="1165177"/>
            <a:ext cx="10940902" cy="567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 Preprocessing: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'</a:t>
            </a:r>
            <a:r>
              <a:rPr lang="en-US" b="0" i="0" dirty="0" err="1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ImageDataGenerator</a:t>
            </a: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framework which </a:t>
            </a:r>
            <a:endParaRPr lang="en-US" dirty="0">
              <a:solidFill>
                <a:srgbClr val="1334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dirty="0">
                <a:solidFill>
                  <a:srgbClr val="133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escales pixel values,</a:t>
            </a: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dirty="0">
                <a:solidFill>
                  <a:srgbClr val="133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djusts Shear range, </a:t>
            </a:r>
            <a:endParaRPr lang="en-US" dirty="0">
              <a:solidFill>
                <a:srgbClr val="1334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dirty="0">
                <a:solidFill>
                  <a:srgbClr val="1334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Adjusts </a:t>
            </a: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Zoom range,</a:t>
            </a: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4. Applies Horizontal flip,</a:t>
            </a:r>
          </a:p>
          <a:p>
            <a:pPr algn="just">
              <a:lnSpc>
                <a:spcPct val="200000"/>
              </a:lnSpc>
              <a:buClr>
                <a:schemeClr val="accent1"/>
              </a:buClr>
            </a:pPr>
            <a:r>
              <a:rPr lang="en-US" sz="2000" b="1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Model Building: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InceptionV3 pre-trained model with ImageNet weights and freeze its layers.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Flatten layer to the output of InceptionV3.</a:t>
            </a:r>
          </a:p>
          <a:p>
            <a:pPr marL="285750" indent="-285750" algn="just">
              <a:lnSpc>
                <a:spcPct val="2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334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the final model by specifying input and output layers.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A7D8D-FD29-E8CE-6C72-709198951518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152876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6319-B3AB-4095-84CF-7C477F03CF70}"/>
              </a:ext>
            </a:extLst>
          </p:cNvPr>
          <p:cNvSpPr txBox="1">
            <a:spLocks noEditPoints="1"/>
          </p:cNvSpPr>
          <p:nvPr/>
        </p:nvSpPr>
        <p:spPr>
          <a:xfrm>
            <a:off x="1494276" y="1324683"/>
            <a:ext cx="6876121" cy="42086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9059F-C122-4403-ABCF-198057B8186E}"/>
              </a:ext>
            </a:extLst>
          </p:cNvPr>
          <p:cNvSpPr txBox="1"/>
          <p:nvPr/>
        </p:nvSpPr>
        <p:spPr>
          <a:xfrm>
            <a:off x="1005581" y="1709404"/>
            <a:ext cx="9973678" cy="585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is specifically done by Inception V3 which is pre-trained on ImageNet dataset.</a:t>
            </a:r>
          </a:p>
          <a:p>
            <a:pPr marL="285750" indent="-285750" algn="l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Inception V3 includes symmetric and asymmetric building blocks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1. Convolution layers,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ooling layers,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 C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oncatenations,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 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ropouts, and</a:t>
            </a:r>
            <a:r>
              <a:rPr lang="en-US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5. F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ully connected layers.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 is extensively used in Inception V3 to improve training efficiency and performance.</a:t>
            </a:r>
          </a:p>
          <a:p>
            <a:pPr marL="285750" indent="-285750" algn="l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3's inception modules consist of parallel convolutional pathways of different filter sizes.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0647F-2620-9564-FD5C-FA0D6359928E}"/>
              </a:ext>
            </a:extLst>
          </p:cNvPr>
          <p:cNvSpPr txBox="1"/>
          <p:nvPr/>
        </p:nvSpPr>
        <p:spPr>
          <a:xfrm>
            <a:off x="969625" y="1324683"/>
            <a:ext cx="609452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INCEPTION V3: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06197-0A18-331E-CC99-111A02EEEF15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422513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DF96F9-0E38-468B-8A7C-1926E8B9FCB5}"/>
              </a:ext>
            </a:extLst>
          </p:cNvPr>
          <p:cNvSpPr txBox="1">
            <a:spLocks noEditPoints="1"/>
          </p:cNvSpPr>
          <p:nvPr/>
        </p:nvSpPr>
        <p:spPr>
          <a:xfrm>
            <a:off x="1192205" y="2187940"/>
            <a:ext cx="5338455" cy="27560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>
                <a:schemeClr val="tx1"/>
              </a:buClr>
              <a:buNone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Inception V3 over predecessors:</a:t>
            </a:r>
            <a:endParaRPr lang="en-US" sz="19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into Smaller Convolutions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Spatial Factorization into Asymmetric Convolutions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Utility of Auxiliary Classifiers</a:t>
            </a:r>
          </a:p>
          <a:p>
            <a:pPr marL="7429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Grid Size Reduction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E0936-5952-44A9-9A06-98A1C7FE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612" y="1152525"/>
            <a:ext cx="3819525" cy="3524250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64861FFB-14AF-42E0-BE7E-6C9E65AA8696}"/>
              </a:ext>
            </a:extLst>
          </p:cNvPr>
          <p:cNvSpPr txBox="1"/>
          <p:nvPr/>
        </p:nvSpPr>
        <p:spPr>
          <a:xfrm flipH="1">
            <a:off x="8178168" y="4944016"/>
            <a:ext cx="358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</a:pPr>
            <a:r>
              <a:rPr kumimoji="0" lang="en-US" sz="1800" b="1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Fig.</a:t>
            </a:r>
            <a:r>
              <a:rPr lang="en-US" b="1" dirty="0">
                <a:ln w="0"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en-US" sz="1800" i="0" u="none" strike="noStrike" kern="1200" cap="none" spc="0" baseline="0" dirty="0">
                <a:ln w="0">
                  <a:noFill/>
                </a:ln>
                <a:solidFill>
                  <a:srgbClr val="000000"/>
                </a:solidFill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in Inception V3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6C888-8D7D-500C-DB1B-23ECC73BADD1}"/>
              </a:ext>
            </a:extLst>
          </p:cNvPr>
          <p:cNvSpPr txBox="1"/>
          <p:nvPr/>
        </p:nvSpPr>
        <p:spPr>
          <a:xfrm>
            <a:off x="895452" y="1484198"/>
            <a:ext cx="609452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INCEPTION V3: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3EA8A-FD4E-3433-6574-CF292AFBCA12}"/>
              </a:ext>
            </a:extLst>
          </p:cNvPr>
          <p:cNvSpPr txBox="1"/>
          <p:nvPr/>
        </p:nvSpPr>
        <p:spPr>
          <a:xfrm>
            <a:off x="723088" y="483580"/>
            <a:ext cx="6094520" cy="68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</p:txBody>
      </p:sp>
    </p:spTree>
    <p:extLst>
      <p:ext uri="{BB962C8B-B14F-4D97-AF65-F5344CB8AC3E}">
        <p14:creationId xmlns:p14="http://schemas.microsoft.com/office/powerpoint/2010/main" val="8182050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2237</TotalTime>
  <Words>1667</Words>
  <Application>Microsoft Office PowerPoint</Application>
  <PresentationFormat>Widescreen</PresentationFormat>
  <Paragraphs>289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Gill Sans MT</vt:lpstr>
      <vt:lpstr>Söhne</vt:lpstr>
      <vt:lpstr>Times New Roman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Noorulla Shaik</dc:creator>
  <cp:lastModifiedBy>Devendra Krishnakalva</cp:lastModifiedBy>
  <cp:revision>88</cp:revision>
  <dcterms:created xsi:type="dcterms:W3CDTF">2023-07-13T00:30:52Z</dcterms:created>
  <dcterms:modified xsi:type="dcterms:W3CDTF">2024-04-20T05:49:03Z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063ca1c3f58c41c29c4c7b502e180d8e</vt:lpwstr>
  </property>
</Properties>
</file>