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3FA"/>
    <a:srgbClr val="C8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669" autoAdjust="0"/>
  </p:normalViewPr>
  <p:slideViewPr>
    <p:cSldViewPr snapToGrid="0">
      <p:cViewPr varScale="1">
        <p:scale>
          <a:sx n="88" d="100"/>
          <a:sy n="88" d="100"/>
        </p:scale>
        <p:origin x="2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BF82-C4A9-4B7C-AD43-35F881B9A3BE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A07CD-58FE-4EDE-9EDC-01232F96FB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9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AE81C-A46F-31FD-FE4A-E526824BE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7A34AC-D84E-FD70-6084-2C12F287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8C8665-A33D-964A-5C1B-8D2813CB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1D70F-B068-CA65-BBBC-BD8699C4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8D0EE9-387C-F2B7-EC15-2DBCC190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6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0C53F-453A-F38C-A175-D0924A6F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7F47F2-2575-247B-5B6C-6620B1D7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3E7E0-0C78-B16C-39ED-A0A628B3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E6F46-84D9-19BC-A7D2-C36EBCDC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9FEE0-48C1-7A7B-B481-CCB48400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48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BAFF6D-89C2-2491-2175-0E6C8936A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FFE2F1-D8E5-30D4-335E-8D5B32B82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EB854B-72F0-50F1-76CE-042BFA1D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645D37-68DE-AFCB-E71C-722A3037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3791BD-5201-51FC-3DCD-B346B12F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8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5855A-24E8-1D68-09EC-99F8B424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49A365-F441-B91E-C5CC-5954E491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45151-28AA-B375-EFD6-B6074C6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924B08-3631-9667-539F-D02B98EE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F71E83-55B8-2669-B22A-99B2680E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10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4AD87-8834-250F-5854-5025614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23EB9B-47B9-3C4D-3B3C-79818FCC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412B27-DFCD-50FC-38FA-1884F32B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521C6-A466-E3BE-F52D-ED6D3295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6FDF25-D06F-5AFF-E24D-3C63C309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25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914D0-52C9-1151-DA7A-17EA065A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529DE-4A8D-9F44-C5AC-0C87068ED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E76599-9F67-6167-B468-3BA37074E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55AABE-6EB0-D39A-83EB-501C62DD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19A14-F5D9-3765-0D78-EBC2CC15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839D9B-6815-BD66-DBD8-10C3B71B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24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4CF4A-DB6F-3721-B8D1-54FE72C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291894-5B59-0F9E-E386-8F8B9123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AFC985-8371-8A41-EAFA-FAE3CD75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C99B6B-01CE-5A7C-7A7B-C427F4358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57E5BE-E05B-F70F-AE08-6DC618A3E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A28EA7-F5E4-4115-ABFE-4EC4AE1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61A160-4C48-37A2-FFA9-D818A174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068227-ED1F-14A6-BB99-5A66DBCA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7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A03DD2-7B47-96F6-5B3B-B461023F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2336E5-4143-79ED-B7E2-669FF9A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615770-AED1-B0F8-B05B-6EE98FD2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168E87-4ADB-FC23-556C-D2F62CAF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2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814716-EC3A-1C9F-BD2D-0D76AB3E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B36ABC-1B00-014D-EC12-90571FD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FC9D2D-7E3F-877A-47BF-83371CF2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61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5D6498-748F-CB71-E5F3-3518CC06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B7EBCD-46A5-D7C8-A13C-6DB19944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DFA789-12CE-1A3C-D777-302241D6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39DA57-1B8E-E58A-731E-D8F57E46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3A2D10-4CCB-E273-A272-2D1C9167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E89210-92B8-B582-44D6-8B2E1C31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22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3817B-6F72-786C-4D20-4300D0B3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9DAE914-E1D3-6D53-FDBF-318B1E994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0DD968-6D20-0B34-EB21-38A2F0595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2298E8-F39F-D3EA-FE29-F4B71DD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27/10/2022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EDC466-4B69-B587-B8B7-6957E51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98656B-B957-11CA-C185-11377FE4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8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36CE86-3344-D660-1B65-4B322D29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FA78E6-D420-B574-D2C7-45637FEF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F295F-2CFC-3CAB-D2E3-DA76D5FA0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27/10/2022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BBF7DE-3A1D-FC1C-2E15-07C135551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829A6D-5D9C-0823-3268-98BD0A05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BAED-702D-4D7E-A7A0-6EF43AEBF5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1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9BCA57-265B-81E8-BAAE-D61B2EA6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" b="2718"/>
          <a:stretch/>
        </p:blipFill>
        <p:spPr>
          <a:xfrm>
            <a:off x="3571461" y="0"/>
            <a:ext cx="8617490" cy="68579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0E71FC-29F3-40B0-0675-8D824BFF3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8086"/>
            <a:ext cx="6329353" cy="1456420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3800" b="1" dirty="0"/>
              <a:t>    </a:t>
            </a:r>
            <a:r>
              <a:rPr lang="it-IT" sz="3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HACKATHON </a:t>
            </a:r>
            <a:br>
              <a:rPr lang="it-IT" sz="3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it-IT" sz="11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it-IT" sz="3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19-21 febbraio 2025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AD6D3C7-62CF-2A74-217E-E51BC238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8" y="237556"/>
            <a:ext cx="3419082" cy="125510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C5F7F82-C8CC-AAF0-CA3C-B1BF7BEB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3" y="5475227"/>
            <a:ext cx="1512858" cy="124624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11C3773-41FC-1017-C1AE-BEA4BB7647E8}"/>
              </a:ext>
            </a:extLst>
          </p:cNvPr>
          <p:cNvSpPr/>
          <p:nvPr/>
        </p:nvSpPr>
        <p:spPr>
          <a:xfrm>
            <a:off x="8656504" y="6492874"/>
            <a:ext cx="546763" cy="2286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3CFA769-552E-389F-A697-42A9B287734A}"/>
              </a:ext>
            </a:extLst>
          </p:cNvPr>
          <p:cNvSpPr/>
          <p:nvPr/>
        </p:nvSpPr>
        <p:spPr>
          <a:xfrm rot="328315">
            <a:off x="11032067" y="5681364"/>
            <a:ext cx="448733" cy="169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06923CFC-859E-D1F8-BDD3-8B3B06BA3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3" y="136525"/>
            <a:ext cx="2537352" cy="17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B5BBDB3B-7740-43C6-966C-3AB65942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1DE86D-1403-3828-9032-D81D76B1A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" r="1" b="1"/>
          <a:stretch/>
        </p:blipFill>
        <p:spPr>
          <a:xfrm>
            <a:off x="5623033" y="-1"/>
            <a:ext cx="6568965" cy="2391331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3B43439-A1EC-2605-5976-7480FFAB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" b="4669"/>
          <a:stretch/>
        </p:blipFill>
        <p:spPr>
          <a:xfrm>
            <a:off x="5623033" y="2391337"/>
            <a:ext cx="6568965" cy="4466657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D3FA74-6097-B537-7A5D-9078E589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518134" cy="1466455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GRAZIE PER L’ATTENZIONE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91C1CC7-9569-328F-BC0D-DEC849FC3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277" y="4701640"/>
            <a:ext cx="1724535" cy="1420621"/>
          </a:xfr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408416"/>
            <a:ext cx="5623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A3FA694-0FC5-2DB5-D287-FCFB26D0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120" y="4287140"/>
            <a:ext cx="3020824" cy="21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69D55-89CF-07D4-203A-D32CA6BC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75" y="397162"/>
            <a:ext cx="11257848" cy="774562"/>
          </a:xfrm>
        </p:spPr>
        <p:txBody>
          <a:bodyPr>
            <a:noAutofit/>
          </a:bodyPr>
          <a:lstStyle/>
          <a:p>
            <a:pPr algn="ctr"/>
            <a:br>
              <a:rPr lang="it-IT" sz="3400" dirty="0"/>
            </a:br>
            <a:r>
              <a:rPr lang="it-IT" sz="3400" b="1" dirty="0">
                <a:latin typeface="Candara Light" panose="020E0502030303020204" pitchFamily="34" charset="0"/>
              </a:rPr>
              <a:t>Azienda speciale «Ufficio d’Ambito della provincia di Mantova»</a:t>
            </a:r>
            <a:br>
              <a:rPr lang="it-IT" sz="3400" b="1" dirty="0">
                <a:latin typeface="Candara Light" panose="020E0502030303020204" pitchFamily="34" charset="0"/>
              </a:rPr>
            </a:br>
            <a:endParaRPr lang="it-IT" sz="3400" b="1" dirty="0">
              <a:latin typeface="Candara Light" panose="020E05020303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78663-5137-B77F-6295-48BFAA3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32DD8-7CC8-55F7-E40A-984A6876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B2CF276-95DD-104E-17D3-6DEE760338D3}"/>
              </a:ext>
            </a:extLst>
          </p:cNvPr>
          <p:cNvSpPr txBox="1">
            <a:spLocks/>
          </p:cNvSpPr>
          <p:nvPr/>
        </p:nvSpPr>
        <p:spPr>
          <a:xfrm>
            <a:off x="379279" y="2195172"/>
            <a:ext cx="11433437" cy="1403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3300" dirty="0"/>
          </a:p>
          <a:p>
            <a:pPr algn="ctr"/>
            <a:r>
              <a:rPr lang="it-IT" sz="3400" b="1" dirty="0">
                <a:latin typeface="Candara Light" panose="020E0502030303020204" pitchFamily="34" charset="0"/>
              </a:rPr>
              <a:t>L’Azienda speciale</a:t>
            </a:r>
          </a:p>
          <a:p>
            <a:pPr algn="ctr"/>
            <a:r>
              <a:rPr lang="it-IT" sz="3400" b="1" dirty="0">
                <a:latin typeface="Candara Light" panose="020E0502030303020204" pitchFamily="34" charset="0"/>
              </a:rPr>
              <a:t>si occupa della regolazione del servizio idrico integrato (S.I.I.)</a:t>
            </a:r>
            <a:br>
              <a:rPr lang="it-IT" sz="3300" dirty="0"/>
            </a:br>
            <a:endParaRPr lang="it-IT" sz="33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3EB2BE7-BAD7-5247-31C0-34D8DC45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53" y="6077684"/>
            <a:ext cx="1753776" cy="64379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B6C41058-7B18-2A86-9361-F2EE5A38A5DF}"/>
              </a:ext>
            </a:extLst>
          </p:cNvPr>
          <p:cNvSpPr txBox="1">
            <a:spLocks/>
          </p:cNvSpPr>
          <p:nvPr/>
        </p:nvSpPr>
        <p:spPr>
          <a:xfrm>
            <a:off x="0" y="1174023"/>
            <a:ext cx="12192000" cy="928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>
                <a:latin typeface="Candara Light" panose="020E0502030303020204" pitchFamily="34" charset="0"/>
              </a:rPr>
              <a:t>L’Azienda speciale è un ente strumentale della Provincia di Mantova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0B20B0-BB65-005F-7D91-9FF7BB6AA45B}"/>
              </a:ext>
            </a:extLst>
          </p:cNvPr>
          <p:cNvSpPr txBox="1">
            <a:spLocks/>
          </p:cNvSpPr>
          <p:nvPr/>
        </p:nvSpPr>
        <p:spPr>
          <a:xfrm>
            <a:off x="609598" y="3347481"/>
            <a:ext cx="10972798" cy="686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3300" b="1" dirty="0">
              <a:latin typeface="Candara Light" panose="020E0502030303020204" pitchFamily="34" charset="0"/>
            </a:endParaRPr>
          </a:p>
          <a:p>
            <a:pPr algn="ctr"/>
            <a:endParaRPr lang="it-IT" sz="3300" b="1" dirty="0">
              <a:latin typeface="Candara Light" panose="020E0502030303020204" pitchFamily="34" charset="0"/>
            </a:endParaRPr>
          </a:p>
          <a:p>
            <a:pPr algn="ctr"/>
            <a:r>
              <a:rPr lang="it-IT" sz="3400" b="1" dirty="0">
                <a:latin typeface="Candara Light" panose="020E0502030303020204" pitchFamily="34" charset="0"/>
              </a:rPr>
              <a:t>Acquedotti  -  Fognature  -  Depurazione delle acque</a:t>
            </a:r>
          </a:p>
          <a:p>
            <a:pPr algn="ctr"/>
            <a:br>
              <a:rPr lang="it-IT" sz="3300" dirty="0"/>
            </a:br>
            <a:endParaRPr lang="it-IT" sz="33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53EA818-B679-0925-6BE9-E238C0C0A6B0}"/>
              </a:ext>
            </a:extLst>
          </p:cNvPr>
          <p:cNvSpPr txBox="1">
            <a:spLocks/>
          </p:cNvSpPr>
          <p:nvPr/>
        </p:nvSpPr>
        <p:spPr>
          <a:xfrm>
            <a:off x="379279" y="5100248"/>
            <a:ext cx="11433437" cy="827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>
                <a:latin typeface="Candara Light" panose="020E0502030303020204" pitchFamily="34" charset="0"/>
              </a:rPr>
              <a:t>Rete di Enti, Istituzioni (comprese le scuole) e Aziende che si occupa di Acqua a 360°</a:t>
            </a:r>
            <a:endParaRPr lang="it-IT" sz="320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468837F-925B-DCE4-FAA7-129B7CBA60D4}"/>
              </a:ext>
            </a:extLst>
          </p:cNvPr>
          <p:cNvSpPr txBox="1">
            <a:spLocks/>
          </p:cNvSpPr>
          <p:nvPr/>
        </p:nvSpPr>
        <p:spPr>
          <a:xfrm>
            <a:off x="379279" y="4512155"/>
            <a:ext cx="11433437" cy="570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>
                <a:latin typeface="Candara Light" panose="020E0502030303020204" pitchFamily="34" charset="0"/>
              </a:rPr>
              <a:t>L’Azienda speciale è partner di ACQUAM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1796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857F9-8368-4F19-70D7-489843CE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cielo, aria aperta, nuvola, industria&#10;&#10;Descrizione generata automaticamente">
            <a:extLst>
              <a:ext uri="{FF2B5EF4-FFF2-40B4-BE49-F238E27FC236}">
                <a16:creationId xmlns:a16="http://schemas.microsoft.com/office/drawing/2014/main" id="{0761647B-3B84-F9D6-69B3-205302BCB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4" r="-1" b="16059"/>
          <a:stretch/>
        </p:blipFill>
        <p:spPr>
          <a:xfrm>
            <a:off x="4883025" y="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1" name="Immagine 10" descr="Immagine che contiene cielo, aria aperta, albero, terreno&#10;&#10;Descrizione generata automaticamente">
            <a:extLst>
              <a:ext uri="{FF2B5EF4-FFF2-40B4-BE49-F238E27FC236}">
                <a16:creationId xmlns:a16="http://schemas.microsoft.com/office/drawing/2014/main" id="{56CB99B5-9957-EC30-34A8-9D2243C15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7" r="-2" b="14538"/>
          <a:stretch/>
        </p:blipFill>
        <p:spPr>
          <a:xfrm>
            <a:off x="4883024" y="3493019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6C97631F-A096-B87C-A22C-3230CD9C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5212515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b="1" dirty="0">
                <a:latin typeface="Candara Light" panose="020E0502030303020204" pitchFamily="34" charset="0"/>
              </a:rPr>
              <a:t>.  2.915 km di rete acquedottistica</a:t>
            </a:r>
          </a:p>
          <a:p>
            <a:pPr marL="0" indent="0">
              <a:buNone/>
            </a:pPr>
            <a:endParaRPr lang="it-IT" b="1" dirty="0"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it-IT" b="1" dirty="0">
                <a:latin typeface="Candara Light" panose="020E0502030303020204" pitchFamily="34" charset="0"/>
              </a:rPr>
              <a:t>.  62 Comuni serviti</a:t>
            </a:r>
          </a:p>
          <a:p>
            <a:pPr marL="0" indent="0">
              <a:buNone/>
            </a:pPr>
            <a:endParaRPr lang="it-IT" b="1" dirty="0"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it-IT" b="1" dirty="0">
                <a:latin typeface="Candara Light" panose="020E0502030303020204" pitchFamily="34" charset="0"/>
              </a:rPr>
              <a:t>.  346.500 abitanti serviti</a:t>
            </a:r>
          </a:p>
          <a:p>
            <a:pPr marL="0" indent="0">
              <a:buNone/>
            </a:pPr>
            <a:endParaRPr lang="it-IT" b="1" dirty="0">
              <a:latin typeface="Candara Light" panose="020E0502030303020204" pitchFamily="34" charset="0"/>
            </a:endParaRP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D53ECE-8906-319C-AF74-30D47D4F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093" y="6334918"/>
            <a:ext cx="1731859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F24D17-65BB-F926-390F-57BD84CA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8630" y="6334907"/>
            <a:ext cx="309449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C3A347-EE95-D97B-72AE-67B314B62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466" y="6056241"/>
            <a:ext cx="1753776" cy="643791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210268-442A-23AC-4DEF-2168BA541609}"/>
              </a:ext>
            </a:extLst>
          </p:cNvPr>
          <p:cNvSpPr txBox="1">
            <a:spLocks/>
          </p:cNvSpPr>
          <p:nvPr/>
        </p:nvSpPr>
        <p:spPr>
          <a:xfrm>
            <a:off x="627265" y="346588"/>
            <a:ext cx="4832803" cy="141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4800" b="1" dirty="0">
                <a:latin typeface="Candara Light" panose="020E0502030303020204" pitchFamily="34" charset="0"/>
              </a:rPr>
              <a:t>ACQUEDOTTI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</p:txBody>
      </p:sp>
      <p:pic>
        <p:nvPicPr>
          <p:cNvPr id="7" name="Immagine 6" descr="Immagine che contiene edificio, cielo, nuvola, aria aperta&#10;&#10;Descrizione generata automaticamente">
            <a:extLst>
              <a:ext uri="{FF2B5EF4-FFF2-40B4-BE49-F238E27FC236}">
                <a16:creationId xmlns:a16="http://schemas.microsoft.com/office/drawing/2014/main" id="{91D5FC76-EA0D-D9F8-5880-A9D3A3B5C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14" y="166599"/>
            <a:ext cx="5111542" cy="2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8910F-A683-C0A9-6CFC-C97C110A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magine 21" descr="Immagine che contiene aria aperta, trasporto, terreno, Attrezzature per l'edilizia&#10;&#10;Descrizione generata automaticamente">
            <a:extLst>
              <a:ext uri="{FF2B5EF4-FFF2-40B4-BE49-F238E27FC236}">
                <a16:creationId xmlns:a16="http://schemas.microsoft.com/office/drawing/2014/main" id="{FEAE8F50-C5C1-5332-89F3-661830CD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8" r="-2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1" name="Immagine 10" descr="Immagine che contiene aereo, Urbanistica, Aerofotogrammetria, Vista aerea&#10;&#10;Descrizione generata automaticamente">
            <a:extLst>
              <a:ext uri="{FF2B5EF4-FFF2-40B4-BE49-F238E27FC236}">
                <a16:creationId xmlns:a16="http://schemas.microsoft.com/office/drawing/2014/main" id="{53BB32EE-3FA1-4389-A79D-43F05DE03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" r="-2" b="611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3833BA-CFFB-BD32-C95D-9A4E7D64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4570" y="6321832"/>
            <a:ext cx="19177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19/21 </a:t>
            </a:r>
            <a:r>
              <a:rPr lang="en-US" sz="1400" dirty="0" err="1">
                <a:solidFill>
                  <a:schemeClr val="tx1"/>
                </a:solidFill>
              </a:rPr>
              <a:t>febbraio</a:t>
            </a:r>
            <a:r>
              <a:rPr lang="en-US" sz="1400" dirty="0">
                <a:solidFill>
                  <a:schemeClr val="tx1"/>
                </a:solidFill>
              </a:rPr>
              <a:t>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9AEFA-3A47-E502-EEA9-D09CE5A1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3317" y="6321831"/>
            <a:ext cx="31086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HACKATHON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febbraio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2025</a:t>
            </a:r>
          </a:p>
        </p:txBody>
      </p:sp>
      <p:pic>
        <p:nvPicPr>
          <p:cNvPr id="8" name="Immagine 7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BC989EBC-FBC0-FE14-A555-EFBEF5C9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348" y="6077684"/>
            <a:ext cx="1753776" cy="643791"/>
          </a:xfrm>
          <a:prstGeom prst="rect">
            <a:avLst/>
          </a:prstGeom>
        </p:spPr>
      </p:pic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0F01845F-6693-CA75-CEF6-65E5380F421E}"/>
              </a:ext>
            </a:extLst>
          </p:cNvPr>
          <p:cNvSpPr txBox="1">
            <a:spLocks/>
          </p:cNvSpPr>
          <p:nvPr/>
        </p:nvSpPr>
        <p:spPr>
          <a:xfrm>
            <a:off x="449544" y="2526446"/>
            <a:ext cx="5312627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ndara Light" panose="020E0502030303020204" pitchFamily="34" charset="0"/>
              </a:rPr>
              <a:t>.  2.570 km di rete fognaria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800" b="1" dirty="0">
              <a:latin typeface="Candara Light" panose="020E05020303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ndara Light" panose="020E0502030303020204" pitchFamily="34" charset="0"/>
              </a:rPr>
              <a:t>.  103 depuratori  </a:t>
            </a:r>
            <a:r>
              <a:rPr lang="it-IT" sz="2400" b="1" dirty="0">
                <a:latin typeface="Candara Light" panose="020E0502030303020204" pitchFamily="34" charset="0"/>
              </a:rPr>
              <a:t>(comprese frazioni)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800" b="1" dirty="0">
              <a:latin typeface="Candara Light" panose="020E05020303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ndara Light" panose="020E0502030303020204" pitchFamily="34" charset="0"/>
              </a:rPr>
              <a:t>.  64 comuni serviti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800" b="1" dirty="0">
              <a:latin typeface="Candara Light" panose="020E05020303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latin typeface="Candara Light" panose="020E0502030303020204" pitchFamily="34" charset="0"/>
              </a:rPr>
              <a:t>.  388.000 abitanti serviti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="1" dirty="0">
              <a:latin typeface="Candara Light" panose="020E05020303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0E4DE1CF-FE7E-F0DB-74B2-2A93E3E1B719}"/>
              </a:ext>
            </a:extLst>
          </p:cNvPr>
          <p:cNvSpPr txBox="1">
            <a:spLocks/>
          </p:cNvSpPr>
          <p:nvPr/>
        </p:nvSpPr>
        <p:spPr>
          <a:xfrm>
            <a:off x="639399" y="289395"/>
            <a:ext cx="4832803" cy="7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4800" b="1" dirty="0">
                <a:latin typeface="Candara Light" panose="020E0502030303020204" pitchFamily="34" charset="0"/>
              </a:rPr>
              <a:t>FOGNATURE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</p:txBody>
      </p:sp>
      <p:pic>
        <p:nvPicPr>
          <p:cNvPr id="34" name="Immagine 33" descr="Immagine che contiene grotta, tunnel, Rifugio antiaereo, Prigione&#10;&#10;Descrizione generata automaticamente">
            <a:extLst>
              <a:ext uri="{FF2B5EF4-FFF2-40B4-BE49-F238E27FC236}">
                <a16:creationId xmlns:a16="http://schemas.microsoft.com/office/drawing/2014/main" id="{FE7BAEDA-6F77-95BF-8858-1DFA026C5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19" y="275917"/>
            <a:ext cx="4257778" cy="2838518"/>
          </a:xfrm>
          <a:prstGeom prst="rect">
            <a:avLst/>
          </a:prstGeo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2EF16F72-6448-8887-EBC0-885B920AC611}"/>
              </a:ext>
            </a:extLst>
          </p:cNvPr>
          <p:cNvSpPr txBox="1">
            <a:spLocks/>
          </p:cNvSpPr>
          <p:nvPr/>
        </p:nvSpPr>
        <p:spPr>
          <a:xfrm>
            <a:off x="639399" y="1127735"/>
            <a:ext cx="4832803" cy="7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4800" b="1" dirty="0">
                <a:latin typeface="Candara Light" panose="020E0502030303020204" pitchFamily="34" charset="0"/>
              </a:rPr>
              <a:t>DEPURATORI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346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23B1B-2AB5-43C5-9E9D-B2F1A0532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C769D6-9A6B-990F-0777-CAEB64FA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503519-1982-A982-6B4F-B29B71EF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42077B-E89E-6DC2-19F9-04310461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90" y="6077684"/>
            <a:ext cx="1753776" cy="643791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F424758-F3DA-7FDD-A65B-8A175E9B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70" y="2066909"/>
            <a:ext cx="11832860" cy="63359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3200" b="1" dirty="0">
                <a:latin typeface="Candara Light" panose="020E0502030303020204" pitchFamily="34" charset="0"/>
              </a:rPr>
              <a:t>.  Programmare e pianificare gli investimenti sulle infrastrutture del SII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29A0C5C-FF21-7318-5230-533688CBC5F3}"/>
              </a:ext>
            </a:extLst>
          </p:cNvPr>
          <p:cNvSpPr txBox="1">
            <a:spLocks/>
          </p:cNvSpPr>
          <p:nvPr/>
        </p:nvSpPr>
        <p:spPr>
          <a:xfrm>
            <a:off x="179570" y="2125249"/>
            <a:ext cx="12164403" cy="643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13600" b="1" dirty="0">
                <a:latin typeface="Candara Light" panose="020E0502030303020204" pitchFamily="34" charset="0"/>
              </a:rPr>
              <a:t>L’Ufficio d’Ambito realizza diverse altre attività</a:t>
            </a:r>
          </a:p>
          <a:p>
            <a:pPr>
              <a:buFontTx/>
              <a:buChar char="-"/>
            </a:pPr>
            <a:endParaRPr lang="it-IT" sz="3600" dirty="0"/>
          </a:p>
          <a:p>
            <a:pPr>
              <a:buFontTx/>
              <a:buChar char="-"/>
            </a:pPr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EDB68EC-9D98-D25B-44B0-A1A985E67F54}"/>
              </a:ext>
            </a:extLst>
          </p:cNvPr>
          <p:cNvSpPr txBox="1">
            <a:spLocks/>
          </p:cNvSpPr>
          <p:nvPr/>
        </p:nvSpPr>
        <p:spPr>
          <a:xfrm>
            <a:off x="0" y="3144838"/>
            <a:ext cx="11881802" cy="224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12000" b="1" dirty="0">
                <a:latin typeface="Candara Light" panose="020E0502030303020204" pitchFamily="34" charset="0"/>
              </a:rPr>
              <a:t>   tra le quali il rilascio delle </a:t>
            </a:r>
          </a:p>
          <a:p>
            <a:pPr marL="0" indent="0" algn="ctr">
              <a:buNone/>
            </a:pPr>
            <a:r>
              <a:rPr lang="it-IT" sz="14400" b="1" dirty="0">
                <a:latin typeface="Candara Light" panose="020E0502030303020204" pitchFamily="34" charset="0"/>
              </a:rPr>
              <a:t>AUTORIZZAZIONI ALLO SCARICO </a:t>
            </a:r>
          </a:p>
          <a:p>
            <a:pPr marL="0" indent="0" algn="ctr">
              <a:buNone/>
            </a:pPr>
            <a:r>
              <a:rPr lang="it-IT" sz="14400" b="1" dirty="0">
                <a:latin typeface="Candara Light" panose="020E0502030303020204" pitchFamily="34" charset="0"/>
              </a:rPr>
              <a:t>DELLE ACQUE REFLUE INDUSTRIALI </a:t>
            </a:r>
          </a:p>
          <a:p>
            <a:pPr marL="0" indent="0" algn="ctr">
              <a:buNone/>
            </a:pPr>
            <a:r>
              <a:rPr lang="it-IT" sz="14400" b="1" dirty="0">
                <a:latin typeface="Candara Light" panose="020E0502030303020204" pitchFamily="34" charset="0"/>
              </a:rPr>
              <a:t>IN PUBBLICA FOGNATURA</a:t>
            </a:r>
          </a:p>
          <a:p>
            <a:pPr>
              <a:buFontTx/>
              <a:buChar char="-"/>
            </a:pPr>
            <a:endParaRPr lang="it-IT" sz="2400" dirty="0"/>
          </a:p>
          <a:p>
            <a:pPr>
              <a:buFontTx/>
              <a:buChar char="-"/>
            </a:pPr>
            <a:endParaRPr lang="it-IT" sz="2400" dirty="0"/>
          </a:p>
          <a:p>
            <a:pPr>
              <a:buFontTx/>
              <a:buChar char="-"/>
            </a:pPr>
            <a:endParaRPr lang="it-IT" sz="2400" dirty="0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687EA227-0108-D3EA-BE99-A54C138B6F53}"/>
              </a:ext>
            </a:extLst>
          </p:cNvPr>
          <p:cNvSpPr txBox="1">
            <a:spLocks/>
          </p:cNvSpPr>
          <p:nvPr/>
        </p:nvSpPr>
        <p:spPr>
          <a:xfrm>
            <a:off x="1107570" y="167501"/>
            <a:ext cx="9936887" cy="88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6800" b="1" dirty="0">
              <a:latin typeface="Candara Light" panose="020E0502030303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it-IT" sz="16800" b="1" dirty="0">
                <a:latin typeface="Candara Light" panose="020E0502030303020204" pitchFamily="34" charset="0"/>
              </a:rPr>
              <a:t>Regolazione del Servizio Idrico Integrato</a:t>
            </a:r>
          </a:p>
          <a:p>
            <a:pPr>
              <a:buFontTx/>
              <a:buChar char="-"/>
            </a:pPr>
            <a:endParaRPr lang="it-IT" sz="2400" dirty="0"/>
          </a:p>
          <a:p>
            <a:pPr>
              <a:buFontTx/>
              <a:buChar char="-"/>
            </a:pPr>
            <a:endParaRPr lang="it-IT" sz="2400" dirty="0"/>
          </a:p>
          <a:p>
            <a:pPr>
              <a:buFontTx/>
              <a:buChar char="-"/>
            </a:pPr>
            <a:endParaRPr lang="it-IT" sz="2400" dirty="0"/>
          </a:p>
          <a:p>
            <a:pPr>
              <a:buFontTx/>
              <a:buChar char="-"/>
            </a:pPr>
            <a:r>
              <a:rPr lang="it-IT" sz="2400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57901-6AA1-01D9-BEC6-A015963BAECD}"/>
              </a:ext>
            </a:extLst>
          </p:cNvPr>
          <p:cNvSpPr txBox="1">
            <a:spLocks/>
          </p:cNvSpPr>
          <p:nvPr/>
        </p:nvSpPr>
        <p:spPr>
          <a:xfrm>
            <a:off x="179570" y="2066909"/>
            <a:ext cx="11392873" cy="643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400" b="1" dirty="0">
                <a:latin typeface="Candara Light" panose="020E0502030303020204" pitchFamily="34" charset="0"/>
              </a:rPr>
              <a:t>. Regolare e controllare l’attività del gestore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0FFB481-7E61-2896-4793-9BE2BADC3111}"/>
              </a:ext>
            </a:extLst>
          </p:cNvPr>
          <p:cNvSpPr txBox="1">
            <a:spLocks/>
          </p:cNvSpPr>
          <p:nvPr/>
        </p:nvSpPr>
        <p:spPr>
          <a:xfrm>
            <a:off x="179570" y="2066909"/>
            <a:ext cx="11832860" cy="53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3600" b="1" dirty="0">
                <a:latin typeface="Candara Light" panose="020E0502030303020204" pitchFamily="34" charset="0"/>
              </a:rPr>
              <a:t>.  Affidare la gestione del servizio al gestore d’ambito</a:t>
            </a:r>
          </a:p>
          <a:p>
            <a:pPr>
              <a:buFontTx/>
              <a:buChar char="-"/>
            </a:pPr>
            <a:endParaRPr lang="it-IT" sz="24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0234D8-76A1-3CAA-D81B-420CB4DC50D0}"/>
              </a:ext>
            </a:extLst>
          </p:cNvPr>
          <p:cNvSpPr txBox="1">
            <a:spLocks/>
          </p:cNvSpPr>
          <p:nvPr/>
        </p:nvSpPr>
        <p:spPr>
          <a:xfrm>
            <a:off x="179570" y="2080275"/>
            <a:ext cx="11218452" cy="643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400" b="1" dirty="0">
                <a:latin typeface="Candara Light" panose="020E0502030303020204" pitchFamily="34" charset="0"/>
              </a:rPr>
              <a:t>. Determinare la tariffa del servizio idrico integrato</a:t>
            </a:r>
          </a:p>
        </p:txBody>
      </p:sp>
    </p:spTree>
    <p:extLst>
      <p:ext uri="{BB962C8B-B14F-4D97-AF65-F5344CB8AC3E}">
        <p14:creationId xmlns:p14="http://schemas.microsoft.com/office/powerpoint/2010/main" val="15593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  <p:bldP spid="12" grpId="0"/>
      <p:bldP spid="3" grpId="0" uiExpand="1" build="p"/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05B90-329D-277C-8510-10ADEECC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3D0E4-42F1-B05C-A182-DF0297F5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81" y="261860"/>
            <a:ext cx="11144679" cy="774562"/>
          </a:xfrm>
        </p:spPr>
        <p:txBody>
          <a:bodyPr>
            <a:noAutofit/>
          </a:bodyPr>
          <a:lstStyle/>
          <a:p>
            <a:pPr algn="ctr"/>
            <a:br>
              <a:rPr lang="it-IT" sz="3400" dirty="0"/>
            </a:br>
            <a:r>
              <a:rPr lang="it-IT" sz="4200" b="1" dirty="0">
                <a:latin typeface="Candara Light" panose="020E0502030303020204" pitchFamily="34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Contesto della sfida</a:t>
            </a:r>
            <a:br>
              <a:rPr lang="it-IT" sz="3400" b="1" dirty="0">
                <a:latin typeface="Candara Light" panose="020E0502030303020204" pitchFamily="34" charset="0"/>
              </a:rPr>
            </a:br>
            <a:endParaRPr lang="it-IT" sz="3400" b="1" dirty="0">
              <a:latin typeface="Candara Light" panose="020E05020303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FA9D89-3FFF-EEC6-881B-6E4DADB3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771" y="6356350"/>
            <a:ext cx="2500087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CBDD72-9230-408C-32E6-E048F6FA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56314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A79B7E5-51DB-7635-C958-ADDFB99EE04A}"/>
              </a:ext>
            </a:extLst>
          </p:cNvPr>
          <p:cNvSpPr txBox="1">
            <a:spLocks/>
          </p:cNvSpPr>
          <p:nvPr/>
        </p:nvSpPr>
        <p:spPr>
          <a:xfrm>
            <a:off x="609601" y="4122715"/>
            <a:ext cx="10972798" cy="1790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300" b="1" dirty="0">
                <a:latin typeface="Candara Light" panose="020E0502030303020204" pitchFamily="34" charset="0"/>
              </a:rPr>
              <a:t>TUTTO QUELLO CHE RIGUARDA LE </a:t>
            </a:r>
            <a:r>
              <a:rPr lang="it-IT" sz="3300" b="1" u="sng" dirty="0">
                <a:latin typeface="Candara Light" panose="020E0502030303020204" pitchFamily="34" charset="0"/>
              </a:rPr>
              <a:t>DIVERSE</a:t>
            </a:r>
            <a:r>
              <a:rPr lang="it-IT" sz="3300" b="1" dirty="0">
                <a:latin typeface="Candara Light" panose="020E0502030303020204" pitchFamily="34" charset="0"/>
              </a:rPr>
              <a:t> </a:t>
            </a:r>
            <a:r>
              <a:rPr lang="it-IT" sz="3300" b="1" u="sng" dirty="0">
                <a:latin typeface="Candara Light" panose="020E0502030303020204" pitchFamily="34" charset="0"/>
              </a:rPr>
              <a:t>TIPOLOGIE</a:t>
            </a:r>
            <a:r>
              <a:rPr lang="it-IT" sz="3300" b="1" dirty="0">
                <a:latin typeface="Candara Light" panose="020E0502030303020204" pitchFamily="34" charset="0"/>
              </a:rPr>
              <a:t> DI ACQUE REFLUE  INDUSTRIALI SCARICATE IN FOGNATURA</a:t>
            </a:r>
            <a:endParaRPr lang="it-IT" sz="33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E877EC-83BB-C3EB-A4DA-FEE6D067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56" y="6077684"/>
            <a:ext cx="1753776" cy="64379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517E8DFD-D8D4-FDDC-4357-F9F5AAC4D6E5}"/>
              </a:ext>
            </a:extLst>
          </p:cNvPr>
          <p:cNvSpPr txBox="1">
            <a:spLocks/>
          </p:cNvSpPr>
          <p:nvPr/>
        </p:nvSpPr>
        <p:spPr>
          <a:xfrm>
            <a:off x="818521" y="1389417"/>
            <a:ext cx="10515600" cy="1605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400" b="1" dirty="0">
                <a:latin typeface="Candara Light" panose="020E0502030303020204" pitchFamily="34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Il rilascio dell’Autorizzazione prevede l’esame di molti documenti relativi all’attività dell’azienda e alle diverse matrici ambientali coinvolte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30CA7F74-6568-5C0A-C8A7-443A5BDB8D89}"/>
              </a:ext>
            </a:extLst>
          </p:cNvPr>
          <p:cNvSpPr txBox="1">
            <a:spLocks/>
          </p:cNvSpPr>
          <p:nvPr/>
        </p:nvSpPr>
        <p:spPr>
          <a:xfrm>
            <a:off x="609601" y="2814302"/>
            <a:ext cx="10972798" cy="1528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3300" dirty="0"/>
          </a:p>
          <a:p>
            <a:pPr algn="ctr"/>
            <a:r>
              <a:rPr lang="it-IT" sz="3300" b="1" dirty="0">
                <a:latin typeface="Candara Light" panose="020E0502030303020204" pitchFamily="34" charset="0"/>
              </a:rPr>
              <a:t>Al nostro Ufficio interessa individuare, all’interno dei documenti, le informazioni relative alle nostre competenze</a:t>
            </a:r>
            <a:br>
              <a:rPr lang="it-IT" sz="3300" dirty="0"/>
            </a:br>
            <a:endParaRPr lang="it-IT" sz="3300" dirty="0"/>
          </a:p>
        </p:txBody>
      </p:sp>
    </p:spTree>
    <p:extLst>
      <p:ext uri="{BB962C8B-B14F-4D97-AF65-F5344CB8AC3E}">
        <p14:creationId xmlns:p14="http://schemas.microsoft.com/office/powerpoint/2010/main" val="39791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B76227-95B2-72DD-D05A-4F5B08BE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51E42-01A9-3A9A-CE3B-BAC6F796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60" y="220804"/>
            <a:ext cx="11144679" cy="774562"/>
          </a:xfrm>
        </p:spPr>
        <p:txBody>
          <a:bodyPr>
            <a:noAutofit/>
          </a:bodyPr>
          <a:lstStyle/>
          <a:p>
            <a:pPr algn="ctr"/>
            <a:br>
              <a:rPr lang="it-IT" sz="3400" dirty="0"/>
            </a:br>
            <a:r>
              <a:rPr lang="it-IT" sz="3400" dirty="0"/>
              <a:t> </a:t>
            </a:r>
            <a:r>
              <a:rPr lang="it-IT" sz="2400" dirty="0"/>
              <a:t> </a:t>
            </a:r>
            <a:r>
              <a:rPr lang="it-IT" sz="4200" b="1" dirty="0">
                <a:latin typeface="Candara Light" panose="020E0502030303020204" pitchFamily="34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Oggetto della Sfida</a:t>
            </a:r>
            <a:br>
              <a:rPr lang="it-IT" sz="3400" b="1" dirty="0">
                <a:latin typeface="Candara Light" panose="020E0502030303020204" pitchFamily="34" charset="0"/>
              </a:rPr>
            </a:br>
            <a:endParaRPr lang="it-IT" sz="3400" b="1" dirty="0">
              <a:latin typeface="Candara Light" panose="020E0502030303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6C8BE-D40F-AD55-6FB3-23E9DFA8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771" y="6356350"/>
            <a:ext cx="2500087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DD1A6B-EC72-BF38-90C0-D8EA9FB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56314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D1D89CC-2AAB-83BF-AC98-7AFD2D32DF61}"/>
              </a:ext>
            </a:extLst>
          </p:cNvPr>
          <p:cNvSpPr txBox="1">
            <a:spLocks/>
          </p:cNvSpPr>
          <p:nvPr/>
        </p:nvSpPr>
        <p:spPr>
          <a:xfrm>
            <a:off x="508477" y="2968171"/>
            <a:ext cx="11144679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300" b="1" dirty="0">
                <a:latin typeface="Candara Light" panose="020E0502030303020204" pitchFamily="34" charset="0"/>
              </a:rPr>
              <a:t>modulo 2: trovare all’interno del documento i paragrafi di nostro interesse in base a determinate parole chiave ed elencarli (nome paragrafo o numero di pag.) </a:t>
            </a:r>
            <a:endParaRPr lang="it-IT" sz="33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F4DBED9-7290-9BDC-1C30-7EDD3AA8C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56" y="6077684"/>
            <a:ext cx="1753776" cy="643791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DBF38427-8955-AC77-33B0-D7236FD08DE6}"/>
              </a:ext>
            </a:extLst>
          </p:cNvPr>
          <p:cNvSpPr txBox="1">
            <a:spLocks/>
          </p:cNvSpPr>
          <p:nvPr/>
        </p:nvSpPr>
        <p:spPr>
          <a:xfrm>
            <a:off x="609601" y="1815742"/>
            <a:ext cx="10972798" cy="120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3300" dirty="0"/>
          </a:p>
          <a:p>
            <a:pPr algn="ctr"/>
            <a:r>
              <a:rPr lang="it-IT" sz="3300" b="1" dirty="0">
                <a:latin typeface="Candara Light" panose="020E0502030303020204" pitchFamily="34" charset="0"/>
              </a:rPr>
              <a:t>modulo 1:  tool che riesca ad aprire un qualunque documento firmato digitalmente (.p7m)</a:t>
            </a:r>
            <a:br>
              <a:rPr lang="it-IT" sz="3300" dirty="0"/>
            </a:br>
            <a:endParaRPr lang="it-IT" sz="3300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B84FBCC-40F3-820E-E109-FF34B1766BE4}"/>
              </a:ext>
            </a:extLst>
          </p:cNvPr>
          <p:cNvSpPr txBox="1">
            <a:spLocks/>
          </p:cNvSpPr>
          <p:nvPr/>
        </p:nvSpPr>
        <p:spPr>
          <a:xfrm>
            <a:off x="752259" y="1052618"/>
            <a:ext cx="10515600" cy="7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400" b="1" dirty="0">
                <a:latin typeface="Candara Light" panose="020E0502030303020204" pitchFamily="34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 sfida è composta da più moduli </a:t>
            </a:r>
            <a:r>
              <a:rPr lang="it-IT" sz="2500" b="1" dirty="0">
                <a:latin typeface="Candara Light" panose="020E0502030303020204" pitchFamily="34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(realizzabili anche separatamente)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01B8185-ACB1-6C5E-0AC5-CAB4989EC2BB}"/>
              </a:ext>
            </a:extLst>
          </p:cNvPr>
          <p:cNvSpPr txBox="1">
            <a:spLocks/>
          </p:cNvSpPr>
          <p:nvPr/>
        </p:nvSpPr>
        <p:spPr>
          <a:xfrm>
            <a:off x="838199" y="4732121"/>
            <a:ext cx="10515600" cy="113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Candara Light" panose="020E0502030303020204" pitchFamily="34" charset="0"/>
              </a:rPr>
              <a:t>modulo 3: realizzare il tool in modo che esegua le </a:t>
            </a:r>
          </a:p>
          <a:p>
            <a:pPr algn="ctr"/>
            <a:r>
              <a:rPr lang="it-IT" sz="3600" b="1" dirty="0">
                <a:latin typeface="Candara Light" panose="020E0502030303020204" pitchFamily="34" charset="0"/>
              </a:rPr>
              <a:t>parti 1) e 2) in sequenza, quindi autonomamente</a:t>
            </a:r>
            <a:endParaRPr lang="it-IT" sz="3400" b="1" dirty="0">
              <a:latin typeface="Candara Light" panose="020E0502030303020204" pitchFamily="34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BD08B-6801-9A74-0369-8801BE3C4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E89DC6-F195-3D1A-27DF-60A13090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771" y="6356350"/>
            <a:ext cx="2500087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3B477-7193-218F-CFEA-674E72F8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56314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4875B06-62DF-20B0-DF76-E01598CB5324}"/>
              </a:ext>
            </a:extLst>
          </p:cNvPr>
          <p:cNvSpPr txBox="1">
            <a:spLocks/>
          </p:cNvSpPr>
          <p:nvPr/>
        </p:nvSpPr>
        <p:spPr>
          <a:xfrm>
            <a:off x="680356" y="985184"/>
            <a:ext cx="10972798" cy="1587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300" b="1" dirty="0">
                <a:latin typeface="Candara Light" panose="020E0502030303020204" pitchFamily="34" charset="0"/>
              </a:rPr>
              <a:t>Al termine della individuazione dei paragrafi di ns interesse</a:t>
            </a:r>
          </a:p>
          <a:p>
            <a:pPr algn="ctr"/>
            <a:r>
              <a:rPr lang="it-IT" sz="3300" b="1" dirty="0">
                <a:latin typeface="Candara Light" panose="020E0502030303020204" pitchFamily="34" charset="0"/>
              </a:rPr>
              <a:t>ottenere una sintesi del contenuto degli stessi</a:t>
            </a:r>
          </a:p>
          <a:p>
            <a:pPr algn="ctr"/>
            <a:r>
              <a:rPr lang="it-IT" sz="2600" b="1" dirty="0">
                <a:latin typeface="Candara Light" panose="020E0502030303020204" pitchFamily="34" charset="0"/>
              </a:rPr>
              <a:t>____________________________</a:t>
            </a:r>
            <a:endParaRPr lang="it-IT" sz="2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57A064-D142-4559-F770-8D89510D3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56" y="6077684"/>
            <a:ext cx="1753776" cy="643791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858A8A15-E811-B0EB-BE23-38B4007E0DB1}"/>
              </a:ext>
            </a:extLst>
          </p:cNvPr>
          <p:cNvSpPr txBox="1">
            <a:spLocks/>
          </p:cNvSpPr>
          <p:nvPr/>
        </p:nvSpPr>
        <p:spPr>
          <a:xfrm>
            <a:off x="609601" y="170625"/>
            <a:ext cx="10972798" cy="916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200" b="1" dirty="0">
                <a:latin typeface="Candara Light" panose="020E0502030303020204" pitchFamily="34" charset="0"/>
              </a:rPr>
              <a:t>PLUS del progetto</a:t>
            </a:r>
            <a:endParaRPr lang="it-IT" sz="33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A6A22E-4485-61C3-76F2-DC44AAB7ABB6}"/>
              </a:ext>
            </a:extLst>
          </p:cNvPr>
          <p:cNvSpPr txBox="1">
            <a:spLocks/>
          </p:cNvSpPr>
          <p:nvPr/>
        </p:nvSpPr>
        <p:spPr>
          <a:xfrm>
            <a:off x="308860" y="3323055"/>
            <a:ext cx="11715788" cy="984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000" b="1" dirty="0">
                <a:latin typeface="Candara Light" panose="020E0502030303020204" pitchFamily="34" charset="0"/>
              </a:rPr>
              <a:t>Vengono forniti 4 documenti firmati digitalmente su cui lavorare:</a:t>
            </a:r>
          </a:p>
          <a:p>
            <a:pPr algn="ctr"/>
            <a:r>
              <a:rPr lang="it-IT" sz="3000" b="1" dirty="0">
                <a:latin typeface="Candara Light" panose="020E0502030303020204" pitchFamily="34" charset="0"/>
              </a:rPr>
              <a:t> 2 in origine file PDF, 1 in origine in word e l’ultimo jpeg</a:t>
            </a:r>
            <a:endParaRPr lang="it-IT" sz="300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63A5657-7EDA-B2A5-86A3-E4E2B87F3BC3}"/>
              </a:ext>
            </a:extLst>
          </p:cNvPr>
          <p:cNvSpPr txBox="1">
            <a:spLocks/>
          </p:cNvSpPr>
          <p:nvPr/>
        </p:nvSpPr>
        <p:spPr>
          <a:xfrm>
            <a:off x="580786" y="2783114"/>
            <a:ext cx="11171937" cy="645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300" b="1" dirty="0">
                <a:latin typeface="Candara Light" panose="020E0502030303020204" pitchFamily="34" charset="0"/>
              </a:rPr>
              <a:t>DOTAZIONE:</a:t>
            </a:r>
            <a:endParaRPr lang="it-IT" sz="33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CDE0950-67D9-D99F-13D4-0DFA58275BE5}"/>
              </a:ext>
            </a:extLst>
          </p:cNvPr>
          <p:cNvSpPr txBox="1">
            <a:spLocks/>
          </p:cNvSpPr>
          <p:nvPr/>
        </p:nvSpPr>
        <p:spPr>
          <a:xfrm>
            <a:off x="238106" y="4805356"/>
            <a:ext cx="11715788" cy="984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400" b="1" dirty="0">
                <a:latin typeface="Candara Light" panose="020E0502030303020204" pitchFamily="34" charset="0"/>
              </a:rPr>
              <a:t>Parole chiave:  scarichi - fognatura - acque – reflui - industriali </a:t>
            </a:r>
          </a:p>
          <a:p>
            <a:pPr algn="ctr"/>
            <a:endParaRPr lang="it-IT" sz="1000" b="1" dirty="0">
              <a:latin typeface="Candara Light" panose="020E0502030303020204" pitchFamily="34" charset="0"/>
            </a:endParaRPr>
          </a:p>
          <a:p>
            <a:pPr algn="ctr"/>
            <a:r>
              <a:rPr lang="it-IT" sz="3200" b="1" dirty="0">
                <a:latin typeface="Candara Light" panose="020E0502030303020204" pitchFamily="34" charset="0"/>
              </a:rPr>
              <a:t>COMBINATE TRA LORO  </a:t>
            </a:r>
            <a:r>
              <a:rPr lang="it-IT" sz="2800" b="1" dirty="0">
                <a:latin typeface="Candara Light" panose="020E0502030303020204" pitchFamily="34" charset="0"/>
              </a:rPr>
              <a:t>(sia al singolare che al plurale)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438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DBB9E-CAFF-9B68-7EE1-724259BA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FCD7A7-CEAC-B349-AE14-36BB89A3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0771" y="6356350"/>
            <a:ext cx="2500087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19/21 febbraio 2025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693CFB-1747-58AC-78EF-BBC1F4C2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56314" cy="365125"/>
          </a:xfrm>
        </p:spPr>
        <p:txBody>
          <a:bodyPr/>
          <a:lstStyle/>
          <a:p>
            <a:r>
              <a:rPr lang="it-IT" sz="1400" dirty="0">
                <a:solidFill>
                  <a:schemeClr val="tx1"/>
                </a:solidFill>
              </a:rPr>
              <a:t>HACKATHON febbraio 2025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C7BDEF2-F175-FFA6-AEB2-6E5ECC6A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56" y="6077684"/>
            <a:ext cx="1753776" cy="64379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5E59FFF6-A60E-4DE1-95C9-DF0B753D3CD2}"/>
              </a:ext>
            </a:extLst>
          </p:cNvPr>
          <p:cNvSpPr txBox="1">
            <a:spLocks/>
          </p:cNvSpPr>
          <p:nvPr/>
        </p:nvSpPr>
        <p:spPr>
          <a:xfrm>
            <a:off x="308863" y="256095"/>
            <a:ext cx="11715788" cy="5133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400" b="1" dirty="0">
                <a:latin typeface="Candara Light" panose="020E0502030303020204" pitchFamily="34" charset="0"/>
              </a:rPr>
              <a:t>Parole chiave: scarichi - fognatura - acque – reflui - industriali </a:t>
            </a:r>
          </a:p>
          <a:p>
            <a:pPr algn="ctr"/>
            <a:r>
              <a:rPr lang="it-IT" sz="3200" b="1" dirty="0">
                <a:latin typeface="Candara Light" panose="020E0502030303020204" pitchFamily="34" charset="0"/>
              </a:rPr>
              <a:t>Combinate tra loro, esempi:</a:t>
            </a:r>
          </a:p>
          <a:p>
            <a:pPr algn="ctr"/>
            <a:endParaRPr lang="it-IT" sz="2400" b="1" dirty="0">
              <a:latin typeface="Candara Light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it-IT" sz="3200" b="1" dirty="0">
                <a:latin typeface="Candara Light" panose="020E0502030303020204" pitchFamily="34" charset="0"/>
              </a:rPr>
              <a:t>Scarichi in fognatura di acque reflue industriali</a:t>
            </a:r>
          </a:p>
          <a:p>
            <a:pPr marL="457200" indent="-457200">
              <a:buFontTx/>
              <a:buChar char="-"/>
            </a:pPr>
            <a:r>
              <a:rPr lang="it-IT" sz="3200" b="1" dirty="0">
                <a:latin typeface="Candara Light" panose="020E0502030303020204" pitchFamily="34" charset="0"/>
              </a:rPr>
              <a:t>Scarico di acque reflue</a:t>
            </a:r>
          </a:p>
          <a:p>
            <a:pPr marL="457200" indent="-457200">
              <a:buFontTx/>
              <a:buChar char="-"/>
            </a:pPr>
            <a:r>
              <a:rPr lang="it-IT" sz="3200" b="1" dirty="0">
                <a:latin typeface="Candara Light" panose="020E0502030303020204" pitchFamily="34" charset="0"/>
              </a:rPr>
              <a:t>Scarichi in fognatura</a:t>
            </a:r>
          </a:p>
          <a:p>
            <a:pPr marL="457200" indent="-457200">
              <a:buFontTx/>
              <a:buChar char="-"/>
            </a:pPr>
            <a:r>
              <a:rPr lang="it-IT" sz="3200" b="1" dirty="0">
                <a:latin typeface="Candara Light" panose="020E0502030303020204" pitchFamily="34" charset="0"/>
              </a:rPr>
              <a:t>Scarico di reflui industriali  o Scarichi industriali</a:t>
            </a:r>
          </a:p>
          <a:p>
            <a:pPr marL="457200" indent="-457200">
              <a:buFontTx/>
              <a:buChar char="-"/>
            </a:pPr>
            <a:r>
              <a:rPr lang="it-IT" sz="3200" b="1" dirty="0">
                <a:latin typeface="Candara Light" panose="020E0502030303020204" pitchFamily="34" charset="0"/>
              </a:rPr>
              <a:t>Acque reflue industriali   oppure  Reflui Industriali</a:t>
            </a:r>
          </a:p>
          <a:p>
            <a:endParaRPr lang="it-IT" sz="2400" b="1" dirty="0">
              <a:latin typeface="Candara Light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it-IT" sz="2800" b="1" dirty="0">
                <a:latin typeface="Candara Light" panose="020E0502030303020204" pitchFamily="34" charset="0"/>
              </a:rPr>
              <a:t>Impianto di trattamento, pozzetto campionamento, rete di raccolta, ecc.</a:t>
            </a:r>
            <a:endParaRPr lang="it-IT" sz="280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8AEE42BC-7A85-58C8-B204-3BB2A2EA111C}"/>
              </a:ext>
            </a:extLst>
          </p:cNvPr>
          <p:cNvSpPr txBox="1">
            <a:spLocks/>
          </p:cNvSpPr>
          <p:nvPr/>
        </p:nvSpPr>
        <p:spPr>
          <a:xfrm>
            <a:off x="308863" y="5529030"/>
            <a:ext cx="11888142" cy="548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latin typeface="Candara Light" panose="020E0502030303020204" pitchFamily="34" charset="0"/>
              </a:rPr>
              <a:t>N.B.:  SW gratis scaricabili per aprire i file .p7m: DIKE oppure </a:t>
            </a:r>
            <a:r>
              <a:rPr lang="it-IT" sz="2400" b="1" dirty="0" err="1">
                <a:latin typeface="Candara Light" panose="020E0502030303020204" pitchFamily="34" charset="0"/>
              </a:rPr>
              <a:t>GoSign</a:t>
            </a:r>
            <a:r>
              <a:rPr lang="it-IT" sz="2400" b="1" dirty="0">
                <a:latin typeface="Candara Light" panose="020E0502030303020204" pitchFamily="34" charset="0"/>
              </a:rPr>
              <a:t> della C.C.I.A.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533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525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ADLaM Display</vt:lpstr>
      <vt:lpstr>Arial</vt:lpstr>
      <vt:lpstr>Calibri</vt:lpstr>
      <vt:lpstr>Calibri Light</vt:lpstr>
      <vt:lpstr>Candara Light</vt:lpstr>
      <vt:lpstr>Tema di Office</vt:lpstr>
      <vt:lpstr>    HACKATHON   19-21 febbraio 2025</vt:lpstr>
      <vt:lpstr> Azienda speciale «Ufficio d’Ambito della provincia di Mantova» </vt:lpstr>
      <vt:lpstr>Presentazione standard di PowerPoint</vt:lpstr>
      <vt:lpstr>Presentazione standard di PowerPoint</vt:lpstr>
      <vt:lpstr>Presentazione standard di PowerPoint</vt:lpstr>
      <vt:lpstr> Contesto della sfida </vt:lpstr>
      <vt:lpstr>   Oggetto della Sfida 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AGGIORNAMENTO DELLA PREDISPOSIZIONE TARIFFARIA MTI-3</dc:title>
  <dc:creator>Massimo Ferrari</dc:creator>
  <cp:lastModifiedBy>Paolo Falavigna</cp:lastModifiedBy>
  <cp:revision>57</cp:revision>
  <dcterms:created xsi:type="dcterms:W3CDTF">2022-10-20T09:48:32Z</dcterms:created>
  <dcterms:modified xsi:type="dcterms:W3CDTF">2025-02-05T09:30:24Z</dcterms:modified>
</cp:coreProperties>
</file>