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9" r:id="rId4"/>
    <p:sldId id="262" r:id="rId5"/>
    <p:sldId id="268" r:id="rId6"/>
    <p:sldId id="269" r:id="rId7"/>
    <p:sldId id="26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0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09023-AF2B-4043-B228-F191CADC9BB1}" type="datetimeFigureOut">
              <a:rPr lang="en-IN" smtClean="0"/>
              <a:t>03-02-2019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54517F-9C19-4E9A-AB98-AA89BD9F1D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7562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03-02-2019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667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03-02-2019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356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03-02-2019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7597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36469" y="640080"/>
            <a:ext cx="9313817" cy="856138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854926"/>
            <a:ext cx="11168742" cy="434426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09-06-2016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Investment Case Study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/>
              <a:t>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5848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03-02-2019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441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03-02-2019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6578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03-02-2019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587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03-02-2019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3476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03-02-2019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9458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2891" y="987425"/>
            <a:ext cx="6182497" cy="487362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03-02-2019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558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03-02-2019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360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8278" y="705802"/>
            <a:ext cx="9181075" cy="9848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018FE-C8D6-4A9C-A702-41F1E0C1C452}" type="datetimeFigureOut">
              <a:rPr lang="en-IN" smtClean="0"/>
              <a:t>03-02-2019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Investment Case Study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1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353" y="325938"/>
            <a:ext cx="1446786" cy="3798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535" b="100000" l="0" r="100000">
                        <a14:foregroundMark x1="19244" y1="37433" x2="19244" y2="37433"/>
                        <a14:foregroundMark x1="31959" y1="47059" x2="31959" y2="47059"/>
                        <a14:foregroundMark x1="19931" y1="64171" x2="19931" y2="64171"/>
                        <a14:foregroundMark x1="28179" y1="70053" x2="28179" y2="70053"/>
                        <a14:foregroundMark x1="42612" y1="71123" x2="42612" y2="71123"/>
                        <a14:foregroundMark x1="55326" y1="65775" x2="55326" y2="65775"/>
                        <a14:foregroundMark x1="61856" y1="66845" x2="61856" y2="66845"/>
                        <a14:foregroundMark x1="37113" y1="24599" x2="37113" y2="24599"/>
                        <a14:foregroundMark x1="34708" y1="11765" x2="34708" y2="11765"/>
                        <a14:foregroundMark x1="23711" y1="11765" x2="23711" y2="11765"/>
                        <a14:foregroundMark x1="23711" y1="22995" x2="23711" y2="22995"/>
                        <a14:foregroundMark x1="39863" y1="40107" x2="39863" y2="40107"/>
                        <a14:foregroundMark x1="26460" y1="47059" x2="26460" y2="470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766"/>
            <a:ext cx="1268279" cy="81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3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1478" y="344557"/>
            <a:ext cx="9144000" cy="3193774"/>
          </a:xfrm>
        </p:spPr>
        <p:txBody>
          <a:bodyPr>
            <a:normAutofit/>
          </a:bodyPr>
          <a:lstStyle/>
          <a:p>
            <a:r>
              <a:rPr lang="en-IN" sz="2800" dirty="0"/>
              <a:t>INVESTMENT CASE STUDY </a:t>
            </a:r>
            <a:br>
              <a:rPr lang="en-IN" sz="2800" dirty="0"/>
            </a:br>
            <a:br>
              <a:rPr lang="en-IN" sz="2800" dirty="0"/>
            </a:br>
            <a:r>
              <a:rPr lang="en-IN" sz="2800" dirty="0"/>
              <a:t>SUBMISSION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8442" y="4793845"/>
            <a:ext cx="6138856" cy="1531917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IN" sz="1200" dirty="0"/>
              <a:t> </a:t>
            </a:r>
            <a:r>
              <a:rPr lang="en-IN" sz="1800" dirty="0"/>
              <a:t>Group Name: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sz="1800" dirty="0"/>
              <a:t> Pratima Patel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sz="1800" dirty="0"/>
              <a:t> Vivek Reddy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sz="1800" dirty="0"/>
              <a:t> Roshan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sz="1800" dirty="0"/>
              <a:t> Krishna Mirajkar</a:t>
            </a:r>
          </a:p>
          <a:p>
            <a:pPr marL="457200" indent="-457200" algn="l">
              <a:buFont typeface="+mj-lt"/>
              <a:buAutoNum type="arabicPeriod"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414739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400" dirty="0"/>
              <a:t>Loaded Companies and Rounds2  data into python for processing and cleaning the data by removing special characters for columns permalink and company permalink and converting names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b="1" dirty="0"/>
              <a:t>Data Cleaning	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869754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 </a:t>
            </a:r>
            <a:r>
              <a:rPr lang="en-IN" sz="2800" dirty="0"/>
              <a:t>&lt;Analysis&gt;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400" dirty="0"/>
              <a:t>Unique companies in rounds2 &amp; Companies 66368</a:t>
            </a:r>
          </a:p>
        </p:txBody>
      </p:sp>
    </p:spTree>
    <p:extLst>
      <p:ext uri="{BB962C8B-B14F-4D97-AF65-F5344CB8AC3E}">
        <p14:creationId xmlns:p14="http://schemas.microsoft.com/office/powerpoint/2010/main" val="3095347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dirty="0"/>
              <a:t>Plot 1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b="1" dirty="0"/>
              <a:t> </a:t>
            </a:r>
            <a:r>
              <a:rPr lang="en-IN" sz="2800" dirty="0"/>
              <a:t>&lt;Results&gt;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93FA60-00A7-437D-8178-6AFAB94F24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905" y="1539356"/>
            <a:ext cx="8821381" cy="4975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856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dirty="0"/>
              <a:t>Plot 2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b="1" dirty="0"/>
              <a:t> </a:t>
            </a:r>
            <a:r>
              <a:rPr lang="en-IN" sz="2800" dirty="0"/>
              <a:t>&lt;Results&gt;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BA4154-04CD-426D-87ED-BA226363A8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160" y="1854926"/>
            <a:ext cx="4094265" cy="4669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554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dirty="0"/>
              <a:t>Plot 3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b="1" dirty="0"/>
              <a:t> </a:t>
            </a:r>
            <a:r>
              <a:rPr lang="en-IN" sz="2800" dirty="0"/>
              <a:t>&lt;Results&gt;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F2C83E-622E-4826-B533-AA89AD356D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751" y="1496218"/>
            <a:ext cx="6863199" cy="5361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818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sz="1400" dirty="0"/>
              <a:t>Based on investments made in venture, angel, seed, private funding rounds type,</a:t>
            </a:r>
          </a:p>
          <a:p>
            <a:pPr marL="0" indent="0">
              <a:buNone/>
            </a:pPr>
            <a:r>
              <a:rPr lang="en-IN" sz="1400" dirty="0"/>
              <a:t>### most preferred investment is made in Venture funding type which has ~11.75 Million USD investments made</a:t>
            </a:r>
          </a:p>
          <a:p>
            <a:pPr marL="0" indent="0">
              <a:buNone/>
            </a:pPr>
            <a:r>
              <a:rPr lang="en-IN" sz="1400" dirty="0"/>
              <a:t>### Answer: Venture</a:t>
            </a:r>
          </a:p>
          <a:p>
            <a:pPr marL="0" indent="0">
              <a:buNone/>
            </a:pPr>
            <a:endParaRPr lang="en-IN" sz="1400" dirty="0"/>
          </a:p>
          <a:p>
            <a:pPr marL="0" indent="0">
              <a:buNone/>
            </a:pPr>
            <a:r>
              <a:rPr lang="en-IN" sz="1400" dirty="0"/>
              <a:t>#1. Top English-speaking country:  USA</a:t>
            </a:r>
          </a:p>
          <a:p>
            <a:pPr marL="0" indent="0">
              <a:buNone/>
            </a:pPr>
            <a:r>
              <a:rPr lang="en-IN" sz="1400" dirty="0"/>
              <a:t>#2. Second English-speaking country: GBR</a:t>
            </a:r>
          </a:p>
          <a:p>
            <a:pPr marL="0" indent="0">
              <a:buNone/>
            </a:pPr>
            <a:r>
              <a:rPr lang="en-IN" sz="1400" dirty="0"/>
              <a:t>#3. Third English-speaking country: IND</a:t>
            </a:r>
          </a:p>
          <a:p>
            <a:pPr marL="0" indent="0">
              <a:buNone/>
            </a:pPr>
            <a:endParaRPr lang="en-IN" sz="1400" dirty="0"/>
          </a:p>
          <a:p>
            <a:pPr marL="0" indent="0">
              <a:buNone/>
            </a:pPr>
            <a:r>
              <a:rPr lang="en-IN" sz="1400" dirty="0"/>
              <a:t>## Total Number of investments in USA : 12149</a:t>
            </a:r>
          </a:p>
          <a:p>
            <a:pPr marL="0" indent="0">
              <a:buNone/>
            </a:pPr>
            <a:r>
              <a:rPr lang="en-IN" sz="1400" dirty="0"/>
              <a:t>## Total Number of investments in GBR : 628</a:t>
            </a:r>
          </a:p>
          <a:p>
            <a:pPr marL="0" indent="0">
              <a:buNone/>
            </a:pPr>
            <a:r>
              <a:rPr lang="en-IN" sz="1400" dirty="0"/>
              <a:t>## Total Number of investments in IND : 330</a:t>
            </a:r>
          </a:p>
          <a:p>
            <a:pPr marL="0" indent="0">
              <a:buNone/>
            </a:pPr>
            <a:endParaRPr lang="en-IN" sz="1400" dirty="0"/>
          </a:p>
          <a:p>
            <a:pPr marL="0" indent="0">
              <a:buNone/>
            </a:pPr>
            <a:r>
              <a:rPr lang="en-IN" sz="1400" dirty="0"/>
              <a:t># Total amount invested in USA: 108521860586.0</a:t>
            </a:r>
          </a:p>
          <a:p>
            <a:pPr marL="0" indent="0">
              <a:buNone/>
            </a:pPr>
            <a:r>
              <a:rPr lang="en-IN" sz="1400" dirty="0"/>
              <a:t># Total amount invested in GBR: 5436843539.0</a:t>
            </a:r>
          </a:p>
          <a:p>
            <a:pPr marL="0" indent="0">
              <a:buNone/>
            </a:pPr>
            <a:r>
              <a:rPr lang="en-IN" sz="1400" dirty="0"/>
              <a:t># Total amount invested in IND: 2976543602.0</a:t>
            </a:r>
          </a:p>
          <a:p>
            <a:pPr marL="0" indent="0">
              <a:buNone/>
            </a:pPr>
            <a:endParaRPr lang="en-IN" sz="1400" dirty="0"/>
          </a:p>
          <a:p>
            <a:pPr marL="0" indent="0">
              <a:buNone/>
            </a:pPr>
            <a:r>
              <a:rPr lang="en-IN" sz="1400" dirty="0"/>
              <a:t>Top Sector : Other</a:t>
            </a:r>
          </a:p>
          <a:p>
            <a:pPr marL="0" indent="0">
              <a:buNone/>
            </a:pPr>
            <a:r>
              <a:rPr lang="en-IN" sz="1400" dirty="0"/>
              <a:t>Second best : Social, Finance, Analytics, Advertising </a:t>
            </a:r>
          </a:p>
          <a:p>
            <a:pPr marL="0" indent="0">
              <a:buNone/>
            </a:pPr>
            <a:r>
              <a:rPr lang="en-IN" sz="1400" dirty="0"/>
              <a:t>Third Best : Cleantech / Semiconductors &amp; News, Search and Messaging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b="1" dirty="0"/>
              <a:t> </a:t>
            </a:r>
            <a:r>
              <a:rPr lang="en-IN" sz="2800" dirty="0"/>
              <a:t>&lt;Conclusions&gt;</a:t>
            </a:r>
          </a:p>
        </p:txBody>
      </p:sp>
    </p:spTree>
    <p:extLst>
      <p:ext uri="{BB962C8B-B14F-4D97-AF65-F5344CB8AC3E}">
        <p14:creationId xmlns:p14="http://schemas.microsoft.com/office/powerpoint/2010/main" val="1399706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234</TotalTime>
  <Words>218</Words>
  <Application>Microsoft Office PowerPoint</Application>
  <PresentationFormat>Widescreen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Times New Roman</vt:lpstr>
      <vt:lpstr>Office Theme</vt:lpstr>
      <vt:lpstr>INVESTMENT CASE STUDY   SUBMISSION </vt:lpstr>
      <vt:lpstr>Data Cleaning </vt:lpstr>
      <vt:lpstr> &lt;Analysis&gt;</vt:lpstr>
      <vt:lpstr> &lt;Results&gt;</vt:lpstr>
      <vt:lpstr> &lt;Results&gt;</vt:lpstr>
      <vt:lpstr> &lt;Results&gt;</vt:lpstr>
      <vt:lpstr> &lt;Conclusions&gt;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Investment Case Study  Submission</dc:title>
  <dc:creator>Chiranjeev</dc:creator>
  <cp:lastModifiedBy>Mirajkar, Krishna</cp:lastModifiedBy>
  <cp:revision>25</cp:revision>
  <dcterms:created xsi:type="dcterms:W3CDTF">2016-06-09T08:16:28Z</dcterms:created>
  <dcterms:modified xsi:type="dcterms:W3CDTF">2019-02-03T17:58:18Z</dcterms:modified>
</cp:coreProperties>
</file>