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2" r:id="rId2"/>
    <p:sldId id="273" r:id="rId3"/>
    <p:sldId id="262" r:id="rId4"/>
    <p:sldId id="264" r:id="rId5"/>
    <p:sldId id="268" r:id="rId6"/>
    <p:sldId id="269" r:id="rId7"/>
    <p:sldId id="266" r:id="rId8"/>
    <p:sldId id="265" r:id="rId9"/>
    <p:sldId id="271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48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90729-D575-4C7E-9B7C-6A1F58F2F84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EB23A6-9C33-436F-AC31-CB787EAE207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 sz="1400" b="1" dirty="0"/>
            <a:t>FIT: </a:t>
          </a:r>
          <a:r>
            <a:rPr lang="en-AU" sz="1400" dirty="0"/>
            <a:t>PROCESS DATA for input features/ vectors of uniform length</a:t>
          </a:r>
          <a:endParaRPr lang="en-US" sz="1400" dirty="0"/>
        </a:p>
      </dgm:t>
    </dgm:pt>
    <dgm:pt modelId="{004C581D-C884-4D64-882F-18E0AE2348DE}" type="parTrans" cxnId="{B3812A7E-6CB3-4466-B20F-006793AA21F9}">
      <dgm:prSet/>
      <dgm:spPr/>
      <dgm:t>
        <a:bodyPr/>
        <a:lstStyle/>
        <a:p>
          <a:endParaRPr lang="en-US" sz="1400"/>
        </a:p>
      </dgm:t>
    </dgm:pt>
    <dgm:pt modelId="{87ADEBD2-5264-4956-8D6C-6C70C504D47F}" type="sibTrans" cxnId="{B3812A7E-6CB3-4466-B20F-006793AA21F9}">
      <dgm:prSet/>
      <dgm:spPr/>
      <dgm:t>
        <a:bodyPr/>
        <a:lstStyle/>
        <a:p>
          <a:endParaRPr lang="en-US" sz="1400"/>
        </a:p>
      </dgm:t>
    </dgm:pt>
    <dgm:pt modelId="{1E0F85B2-F6B6-4ACB-87B1-B904DE97D4F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 sz="1400" b="1" dirty="0"/>
            <a:t>TRAIN: </a:t>
          </a:r>
          <a:r>
            <a:rPr lang="en-AU" sz="1400" dirty="0"/>
            <a:t>Build classification model Trained on the human DNA sequence TO predict a gene family </a:t>
          </a:r>
          <a:endParaRPr lang="en-US" sz="1400" dirty="0"/>
        </a:p>
      </dgm:t>
    </dgm:pt>
    <dgm:pt modelId="{4D5994B8-398D-4DDB-9445-A172BA8EF078}" type="parTrans" cxnId="{45A44811-4126-4F54-B097-86757153C5A3}">
      <dgm:prSet/>
      <dgm:spPr/>
      <dgm:t>
        <a:bodyPr/>
        <a:lstStyle/>
        <a:p>
          <a:endParaRPr lang="en-US" sz="1400"/>
        </a:p>
      </dgm:t>
    </dgm:pt>
    <dgm:pt modelId="{E9779EFF-CB2D-4C10-A2E9-B461F0CA9087}" type="sibTrans" cxnId="{45A44811-4126-4F54-B097-86757153C5A3}">
      <dgm:prSet/>
      <dgm:spPr/>
      <dgm:t>
        <a:bodyPr/>
        <a:lstStyle/>
        <a:p>
          <a:endParaRPr lang="en-US" sz="1400"/>
        </a:p>
      </dgm:t>
    </dgm:pt>
    <dgm:pt modelId="{0D568345-81E7-4282-B52B-327506AA8C1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 sz="1400" b="1" dirty="0"/>
            <a:t>PREDICT: </a:t>
          </a:r>
          <a:r>
            <a:rPr lang="en-AU" sz="1400" dirty="0"/>
            <a:t>Test model with human and chimpanzee DNA sequence Datasets </a:t>
          </a:r>
          <a:endParaRPr lang="en-US" sz="1400" dirty="0"/>
        </a:p>
      </dgm:t>
    </dgm:pt>
    <dgm:pt modelId="{1A09CC66-6034-42BB-A1C4-78AE152F52AC}" type="parTrans" cxnId="{B59E0C28-A326-46CB-8F89-CF516D379220}">
      <dgm:prSet/>
      <dgm:spPr/>
      <dgm:t>
        <a:bodyPr/>
        <a:lstStyle/>
        <a:p>
          <a:endParaRPr lang="en-US" sz="1400"/>
        </a:p>
      </dgm:t>
    </dgm:pt>
    <dgm:pt modelId="{C4127A58-136A-4526-B4D4-7B6533C3C8B1}" type="sibTrans" cxnId="{B59E0C28-A326-46CB-8F89-CF516D379220}">
      <dgm:prSet/>
      <dgm:spPr/>
      <dgm:t>
        <a:bodyPr/>
        <a:lstStyle/>
        <a:p>
          <a:endParaRPr lang="en-US" sz="1400"/>
        </a:p>
      </dgm:t>
    </dgm:pt>
    <dgm:pt modelId="{24558CAC-0ADF-4FC6-B45C-42E0AD2E174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 sz="1400" b="1" dirty="0"/>
            <a:t>PRECISION &amp; RECALL: </a:t>
          </a:r>
          <a:r>
            <a:rPr lang="en-AU" sz="1400" dirty="0"/>
            <a:t>compare the accuracies by Creating Confusion matrix to compare predicted Vs  actual values </a:t>
          </a:r>
          <a:endParaRPr lang="en-US" sz="1400" dirty="0"/>
        </a:p>
      </dgm:t>
    </dgm:pt>
    <dgm:pt modelId="{F388820B-4B5E-436A-980F-F35E4FE0468D}" type="parTrans" cxnId="{09CB5CC5-0E9E-4196-B8D8-D1CD1A407428}">
      <dgm:prSet/>
      <dgm:spPr/>
      <dgm:t>
        <a:bodyPr/>
        <a:lstStyle/>
        <a:p>
          <a:endParaRPr lang="en-US" sz="1400"/>
        </a:p>
      </dgm:t>
    </dgm:pt>
    <dgm:pt modelId="{419058E2-4125-442D-9B6C-D342A1E82ED5}" type="sibTrans" cxnId="{09CB5CC5-0E9E-4196-B8D8-D1CD1A407428}">
      <dgm:prSet/>
      <dgm:spPr/>
      <dgm:t>
        <a:bodyPr/>
        <a:lstStyle/>
        <a:p>
          <a:endParaRPr lang="en-US" sz="1400"/>
        </a:p>
      </dgm:t>
    </dgm:pt>
    <dgm:pt modelId="{79655C36-F521-4793-A11A-4D57C591682C}" type="pres">
      <dgm:prSet presAssocID="{90A90729-D575-4C7E-9B7C-6A1F58F2F848}" presName="root" presStyleCnt="0">
        <dgm:presLayoutVars>
          <dgm:dir/>
          <dgm:resizeHandles val="exact"/>
        </dgm:presLayoutVars>
      </dgm:prSet>
      <dgm:spPr/>
    </dgm:pt>
    <dgm:pt modelId="{94699776-8AEC-4121-B23B-FD63DB165310}" type="pres">
      <dgm:prSet presAssocID="{22EB23A6-9C33-436F-AC31-CB787EAE2073}" presName="compNode" presStyleCnt="0"/>
      <dgm:spPr/>
    </dgm:pt>
    <dgm:pt modelId="{88FE62AE-14D1-46E4-B499-2B8414E10A0F}" type="pres">
      <dgm:prSet presAssocID="{22EB23A6-9C33-436F-AC31-CB787EAE2073}" presName="iconBgRect" presStyleLbl="bgShp" presStyleIdx="0" presStyleCnt="4"/>
      <dgm:spPr/>
    </dgm:pt>
    <dgm:pt modelId="{1BFBA79A-895E-49C2-AFD8-11AAC2AA2C5A}" type="pres">
      <dgm:prSet presAssocID="{22EB23A6-9C33-436F-AC31-CB787EAE207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A79A3FE0-50DE-4EF4-BD8E-701BBCC5A0E1}" type="pres">
      <dgm:prSet presAssocID="{22EB23A6-9C33-436F-AC31-CB787EAE2073}" presName="spaceRect" presStyleCnt="0"/>
      <dgm:spPr/>
    </dgm:pt>
    <dgm:pt modelId="{DD5FF97B-5CC3-4C3C-9E6A-9613E88D7F83}" type="pres">
      <dgm:prSet presAssocID="{22EB23A6-9C33-436F-AC31-CB787EAE2073}" presName="textRect" presStyleLbl="revTx" presStyleIdx="0" presStyleCnt="4">
        <dgm:presLayoutVars>
          <dgm:chMax val="1"/>
          <dgm:chPref val="1"/>
        </dgm:presLayoutVars>
      </dgm:prSet>
      <dgm:spPr/>
    </dgm:pt>
    <dgm:pt modelId="{4199B3F9-227A-4A79-9682-9767770696BC}" type="pres">
      <dgm:prSet presAssocID="{87ADEBD2-5264-4956-8D6C-6C70C504D47F}" presName="sibTrans" presStyleCnt="0"/>
      <dgm:spPr/>
    </dgm:pt>
    <dgm:pt modelId="{4EBD1FC5-DD47-4B7C-929D-D1449F086DB8}" type="pres">
      <dgm:prSet presAssocID="{1E0F85B2-F6B6-4ACB-87B1-B904DE97D4F0}" presName="compNode" presStyleCnt="0"/>
      <dgm:spPr/>
    </dgm:pt>
    <dgm:pt modelId="{8716B3DA-2655-40BC-82F3-541B5A07D963}" type="pres">
      <dgm:prSet presAssocID="{1E0F85B2-F6B6-4ACB-87B1-B904DE97D4F0}" presName="iconBgRect" presStyleLbl="bgShp" presStyleIdx="1" presStyleCnt="4"/>
      <dgm:spPr/>
    </dgm:pt>
    <dgm:pt modelId="{104C561A-60BA-4D2B-99FC-831C75993942}" type="pres">
      <dgm:prSet presAssocID="{1E0F85B2-F6B6-4ACB-87B1-B904DE97D4F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65F5071C-F843-467A-81EF-66E83F646F8C}" type="pres">
      <dgm:prSet presAssocID="{1E0F85B2-F6B6-4ACB-87B1-B904DE97D4F0}" presName="spaceRect" presStyleCnt="0"/>
      <dgm:spPr/>
    </dgm:pt>
    <dgm:pt modelId="{08345D8D-B178-4A47-AB50-97FF733C9F22}" type="pres">
      <dgm:prSet presAssocID="{1E0F85B2-F6B6-4ACB-87B1-B904DE97D4F0}" presName="textRect" presStyleLbl="revTx" presStyleIdx="1" presStyleCnt="4">
        <dgm:presLayoutVars>
          <dgm:chMax val="1"/>
          <dgm:chPref val="1"/>
        </dgm:presLayoutVars>
      </dgm:prSet>
      <dgm:spPr/>
    </dgm:pt>
    <dgm:pt modelId="{50225F1B-22CD-4CF5-B4D9-B2CA8F2330FF}" type="pres">
      <dgm:prSet presAssocID="{E9779EFF-CB2D-4C10-A2E9-B461F0CA9087}" presName="sibTrans" presStyleCnt="0"/>
      <dgm:spPr/>
    </dgm:pt>
    <dgm:pt modelId="{EEB33DB6-E934-4D1C-B337-9ED4543C546C}" type="pres">
      <dgm:prSet presAssocID="{0D568345-81E7-4282-B52B-327506AA8C16}" presName="compNode" presStyleCnt="0"/>
      <dgm:spPr/>
    </dgm:pt>
    <dgm:pt modelId="{E231C3EF-406E-4028-8906-6DCBD7174F45}" type="pres">
      <dgm:prSet presAssocID="{0D568345-81E7-4282-B52B-327506AA8C16}" presName="iconBgRect" presStyleLbl="bgShp" presStyleIdx="2" presStyleCnt="4"/>
      <dgm:spPr/>
    </dgm:pt>
    <dgm:pt modelId="{3507A3A5-DABB-472C-988F-7A8A62387350}" type="pres">
      <dgm:prSet presAssocID="{0D568345-81E7-4282-B52B-327506AA8C1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8D074742-E8E2-4F88-A868-64145BCBB471}" type="pres">
      <dgm:prSet presAssocID="{0D568345-81E7-4282-B52B-327506AA8C16}" presName="spaceRect" presStyleCnt="0"/>
      <dgm:spPr/>
    </dgm:pt>
    <dgm:pt modelId="{F4A3225C-33CE-4EBD-9092-9D62CCADF15C}" type="pres">
      <dgm:prSet presAssocID="{0D568345-81E7-4282-B52B-327506AA8C16}" presName="textRect" presStyleLbl="revTx" presStyleIdx="2" presStyleCnt="4" custScaleX="100000">
        <dgm:presLayoutVars>
          <dgm:chMax val="1"/>
          <dgm:chPref val="1"/>
        </dgm:presLayoutVars>
      </dgm:prSet>
      <dgm:spPr/>
    </dgm:pt>
    <dgm:pt modelId="{B05EED21-B017-4DDC-9833-E9E361B24991}" type="pres">
      <dgm:prSet presAssocID="{C4127A58-136A-4526-B4D4-7B6533C3C8B1}" presName="sibTrans" presStyleCnt="0"/>
      <dgm:spPr/>
    </dgm:pt>
    <dgm:pt modelId="{EC2030AE-AF11-497B-B10E-320F01AA1C5C}" type="pres">
      <dgm:prSet presAssocID="{24558CAC-0ADF-4FC6-B45C-42E0AD2E1742}" presName="compNode" presStyleCnt="0"/>
      <dgm:spPr/>
    </dgm:pt>
    <dgm:pt modelId="{5302F3FF-F5E8-4728-A792-4939BF460CCF}" type="pres">
      <dgm:prSet presAssocID="{24558CAC-0ADF-4FC6-B45C-42E0AD2E1742}" presName="iconBgRect" presStyleLbl="bgShp" presStyleIdx="3" presStyleCnt="4"/>
      <dgm:spPr/>
    </dgm:pt>
    <dgm:pt modelId="{133C45D9-4607-410E-8F87-C5EFA684CA57}" type="pres">
      <dgm:prSet presAssocID="{24558CAC-0ADF-4FC6-B45C-42E0AD2E174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703BBA6-E17D-4CD2-ABFC-16176F66F6ED}" type="pres">
      <dgm:prSet presAssocID="{24558CAC-0ADF-4FC6-B45C-42E0AD2E1742}" presName="spaceRect" presStyleCnt="0"/>
      <dgm:spPr/>
    </dgm:pt>
    <dgm:pt modelId="{1409D7FF-EA94-4F41-A81E-440EF2DCE2EC}" type="pres">
      <dgm:prSet presAssocID="{24558CAC-0ADF-4FC6-B45C-42E0AD2E174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5A44811-4126-4F54-B097-86757153C5A3}" srcId="{90A90729-D575-4C7E-9B7C-6A1F58F2F848}" destId="{1E0F85B2-F6B6-4ACB-87B1-B904DE97D4F0}" srcOrd="1" destOrd="0" parTransId="{4D5994B8-398D-4DDB-9445-A172BA8EF078}" sibTransId="{E9779EFF-CB2D-4C10-A2E9-B461F0CA9087}"/>
    <dgm:cxn modelId="{B59E0C28-A326-46CB-8F89-CF516D379220}" srcId="{90A90729-D575-4C7E-9B7C-6A1F58F2F848}" destId="{0D568345-81E7-4282-B52B-327506AA8C16}" srcOrd="2" destOrd="0" parTransId="{1A09CC66-6034-42BB-A1C4-78AE152F52AC}" sibTransId="{C4127A58-136A-4526-B4D4-7B6533C3C8B1}"/>
    <dgm:cxn modelId="{F233323C-D8A5-410B-948A-34B62F45D899}" type="presOf" srcId="{24558CAC-0ADF-4FC6-B45C-42E0AD2E1742}" destId="{1409D7FF-EA94-4F41-A81E-440EF2DCE2EC}" srcOrd="0" destOrd="0" presId="urn:microsoft.com/office/officeart/2018/5/layout/IconCircleLabelList"/>
    <dgm:cxn modelId="{7C1EC54F-D513-40F7-98A9-329B110AA02A}" type="presOf" srcId="{22EB23A6-9C33-436F-AC31-CB787EAE2073}" destId="{DD5FF97B-5CC3-4C3C-9E6A-9613E88D7F83}" srcOrd="0" destOrd="0" presId="urn:microsoft.com/office/officeart/2018/5/layout/IconCircleLabelList"/>
    <dgm:cxn modelId="{188C846C-73B8-4B9A-AB6F-0870937F5331}" type="presOf" srcId="{1E0F85B2-F6B6-4ACB-87B1-B904DE97D4F0}" destId="{08345D8D-B178-4A47-AB50-97FF733C9F22}" srcOrd="0" destOrd="0" presId="urn:microsoft.com/office/officeart/2018/5/layout/IconCircleLabelList"/>
    <dgm:cxn modelId="{B3812A7E-6CB3-4466-B20F-006793AA21F9}" srcId="{90A90729-D575-4C7E-9B7C-6A1F58F2F848}" destId="{22EB23A6-9C33-436F-AC31-CB787EAE2073}" srcOrd="0" destOrd="0" parTransId="{004C581D-C884-4D64-882F-18E0AE2348DE}" sibTransId="{87ADEBD2-5264-4956-8D6C-6C70C504D47F}"/>
    <dgm:cxn modelId="{CB25E5B4-C7DF-48D9-8C00-A6AF01B824E6}" type="presOf" srcId="{90A90729-D575-4C7E-9B7C-6A1F58F2F848}" destId="{79655C36-F521-4793-A11A-4D57C591682C}" srcOrd="0" destOrd="0" presId="urn:microsoft.com/office/officeart/2018/5/layout/IconCircleLabelList"/>
    <dgm:cxn modelId="{0E4FAFB7-33E9-4E45-BB7C-E57174A9BA9D}" type="presOf" srcId="{0D568345-81E7-4282-B52B-327506AA8C16}" destId="{F4A3225C-33CE-4EBD-9092-9D62CCADF15C}" srcOrd="0" destOrd="0" presId="urn:microsoft.com/office/officeart/2018/5/layout/IconCircleLabelList"/>
    <dgm:cxn modelId="{09CB5CC5-0E9E-4196-B8D8-D1CD1A407428}" srcId="{90A90729-D575-4C7E-9B7C-6A1F58F2F848}" destId="{24558CAC-0ADF-4FC6-B45C-42E0AD2E1742}" srcOrd="3" destOrd="0" parTransId="{F388820B-4B5E-436A-980F-F35E4FE0468D}" sibTransId="{419058E2-4125-442D-9B6C-D342A1E82ED5}"/>
    <dgm:cxn modelId="{A9A41CB9-8563-495C-9A65-7D1E0229B342}" type="presParOf" srcId="{79655C36-F521-4793-A11A-4D57C591682C}" destId="{94699776-8AEC-4121-B23B-FD63DB165310}" srcOrd="0" destOrd="0" presId="urn:microsoft.com/office/officeart/2018/5/layout/IconCircleLabelList"/>
    <dgm:cxn modelId="{0D3E6B78-54E0-435F-A49F-91B137BCBF67}" type="presParOf" srcId="{94699776-8AEC-4121-B23B-FD63DB165310}" destId="{88FE62AE-14D1-46E4-B499-2B8414E10A0F}" srcOrd="0" destOrd="0" presId="urn:microsoft.com/office/officeart/2018/5/layout/IconCircleLabelList"/>
    <dgm:cxn modelId="{807C1CE3-97FA-4EA9-AD73-F1A4A3FF3A1D}" type="presParOf" srcId="{94699776-8AEC-4121-B23B-FD63DB165310}" destId="{1BFBA79A-895E-49C2-AFD8-11AAC2AA2C5A}" srcOrd="1" destOrd="0" presId="urn:microsoft.com/office/officeart/2018/5/layout/IconCircleLabelList"/>
    <dgm:cxn modelId="{45FD288B-61E2-4FC5-9FB3-F0AD5D6C8067}" type="presParOf" srcId="{94699776-8AEC-4121-B23B-FD63DB165310}" destId="{A79A3FE0-50DE-4EF4-BD8E-701BBCC5A0E1}" srcOrd="2" destOrd="0" presId="urn:microsoft.com/office/officeart/2018/5/layout/IconCircleLabelList"/>
    <dgm:cxn modelId="{675F522B-CF35-4F57-8E43-A3616A24C14D}" type="presParOf" srcId="{94699776-8AEC-4121-B23B-FD63DB165310}" destId="{DD5FF97B-5CC3-4C3C-9E6A-9613E88D7F83}" srcOrd="3" destOrd="0" presId="urn:microsoft.com/office/officeart/2018/5/layout/IconCircleLabelList"/>
    <dgm:cxn modelId="{283664BE-5855-4C27-A108-11BF83FC343D}" type="presParOf" srcId="{79655C36-F521-4793-A11A-4D57C591682C}" destId="{4199B3F9-227A-4A79-9682-9767770696BC}" srcOrd="1" destOrd="0" presId="urn:microsoft.com/office/officeart/2018/5/layout/IconCircleLabelList"/>
    <dgm:cxn modelId="{1B17D9C3-CBF7-476A-9E2E-7215F46C1D0E}" type="presParOf" srcId="{79655C36-F521-4793-A11A-4D57C591682C}" destId="{4EBD1FC5-DD47-4B7C-929D-D1449F086DB8}" srcOrd="2" destOrd="0" presId="urn:microsoft.com/office/officeart/2018/5/layout/IconCircleLabelList"/>
    <dgm:cxn modelId="{F1EB9A62-300B-4E46-9AF5-DF37F2894B33}" type="presParOf" srcId="{4EBD1FC5-DD47-4B7C-929D-D1449F086DB8}" destId="{8716B3DA-2655-40BC-82F3-541B5A07D963}" srcOrd="0" destOrd="0" presId="urn:microsoft.com/office/officeart/2018/5/layout/IconCircleLabelList"/>
    <dgm:cxn modelId="{A0C810B5-182C-4E9A-AAF5-06A045E85F8E}" type="presParOf" srcId="{4EBD1FC5-DD47-4B7C-929D-D1449F086DB8}" destId="{104C561A-60BA-4D2B-99FC-831C75993942}" srcOrd="1" destOrd="0" presId="urn:microsoft.com/office/officeart/2018/5/layout/IconCircleLabelList"/>
    <dgm:cxn modelId="{F6BF6B53-1A6C-483A-B81B-9397602FA6BF}" type="presParOf" srcId="{4EBD1FC5-DD47-4B7C-929D-D1449F086DB8}" destId="{65F5071C-F843-467A-81EF-66E83F646F8C}" srcOrd="2" destOrd="0" presId="urn:microsoft.com/office/officeart/2018/5/layout/IconCircleLabelList"/>
    <dgm:cxn modelId="{05CBF139-514A-44D7-A13C-B21807048FD4}" type="presParOf" srcId="{4EBD1FC5-DD47-4B7C-929D-D1449F086DB8}" destId="{08345D8D-B178-4A47-AB50-97FF733C9F22}" srcOrd="3" destOrd="0" presId="urn:microsoft.com/office/officeart/2018/5/layout/IconCircleLabelList"/>
    <dgm:cxn modelId="{D1883ED4-0931-4E59-A933-B549FA8BC0C0}" type="presParOf" srcId="{79655C36-F521-4793-A11A-4D57C591682C}" destId="{50225F1B-22CD-4CF5-B4D9-B2CA8F2330FF}" srcOrd="3" destOrd="0" presId="urn:microsoft.com/office/officeart/2018/5/layout/IconCircleLabelList"/>
    <dgm:cxn modelId="{F13E13FB-C13D-47C6-A031-7483A3A4BDCB}" type="presParOf" srcId="{79655C36-F521-4793-A11A-4D57C591682C}" destId="{EEB33DB6-E934-4D1C-B337-9ED4543C546C}" srcOrd="4" destOrd="0" presId="urn:microsoft.com/office/officeart/2018/5/layout/IconCircleLabelList"/>
    <dgm:cxn modelId="{F123A7A2-4F78-4399-AE90-7B89EAEB3FF6}" type="presParOf" srcId="{EEB33DB6-E934-4D1C-B337-9ED4543C546C}" destId="{E231C3EF-406E-4028-8906-6DCBD7174F45}" srcOrd="0" destOrd="0" presId="urn:microsoft.com/office/officeart/2018/5/layout/IconCircleLabelList"/>
    <dgm:cxn modelId="{6492442A-CBF0-45D8-A93B-2B4C38345A88}" type="presParOf" srcId="{EEB33DB6-E934-4D1C-B337-9ED4543C546C}" destId="{3507A3A5-DABB-472C-988F-7A8A62387350}" srcOrd="1" destOrd="0" presId="urn:microsoft.com/office/officeart/2018/5/layout/IconCircleLabelList"/>
    <dgm:cxn modelId="{BF183B76-CAD7-4819-9676-C77EC3683E71}" type="presParOf" srcId="{EEB33DB6-E934-4D1C-B337-9ED4543C546C}" destId="{8D074742-E8E2-4F88-A868-64145BCBB471}" srcOrd="2" destOrd="0" presId="urn:microsoft.com/office/officeart/2018/5/layout/IconCircleLabelList"/>
    <dgm:cxn modelId="{EB2665F0-A21F-4155-957F-35496D656619}" type="presParOf" srcId="{EEB33DB6-E934-4D1C-B337-9ED4543C546C}" destId="{F4A3225C-33CE-4EBD-9092-9D62CCADF15C}" srcOrd="3" destOrd="0" presId="urn:microsoft.com/office/officeart/2018/5/layout/IconCircleLabelList"/>
    <dgm:cxn modelId="{C9674119-0AD4-4B4E-A914-96CA96222A44}" type="presParOf" srcId="{79655C36-F521-4793-A11A-4D57C591682C}" destId="{B05EED21-B017-4DDC-9833-E9E361B24991}" srcOrd="5" destOrd="0" presId="urn:microsoft.com/office/officeart/2018/5/layout/IconCircleLabelList"/>
    <dgm:cxn modelId="{A3F4327F-8B5B-4CFC-AAB9-73906F3B02A0}" type="presParOf" srcId="{79655C36-F521-4793-A11A-4D57C591682C}" destId="{EC2030AE-AF11-497B-B10E-320F01AA1C5C}" srcOrd="6" destOrd="0" presId="urn:microsoft.com/office/officeart/2018/5/layout/IconCircleLabelList"/>
    <dgm:cxn modelId="{B4D0C391-F1E4-47A9-B872-A2D428EC2E11}" type="presParOf" srcId="{EC2030AE-AF11-497B-B10E-320F01AA1C5C}" destId="{5302F3FF-F5E8-4728-A792-4939BF460CCF}" srcOrd="0" destOrd="0" presId="urn:microsoft.com/office/officeart/2018/5/layout/IconCircleLabelList"/>
    <dgm:cxn modelId="{CC5D49DD-8593-46F4-AFD0-94B4C2F20C7E}" type="presParOf" srcId="{EC2030AE-AF11-497B-B10E-320F01AA1C5C}" destId="{133C45D9-4607-410E-8F87-C5EFA684CA57}" srcOrd="1" destOrd="0" presId="urn:microsoft.com/office/officeart/2018/5/layout/IconCircleLabelList"/>
    <dgm:cxn modelId="{1D2DFCD2-FB5D-4447-B9A8-2B74252C051E}" type="presParOf" srcId="{EC2030AE-AF11-497B-B10E-320F01AA1C5C}" destId="{A703BBA6-E17D-4CD2-ABFC-16176F66F6ED}" srcOrd="2" destOrd="0" presId="urn:microsoft.com/office/officeart/2018/5/layout/IconCircleLabelList"/>
    <dgm:cxn modelId="{E84F7EBF-784F-4A4F-8E2B-EF15307464CD}" type="presParOf" srcId="{EC2030AE-AF11-497B-B10E-320F01AA1C5C}" destId="{1409D7FF-EA94-4F41-A81E-440EF2DCE2E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FE62AE-14D1-46E4-B499-2B8414E10A0F}">
      <dsp:nvSpPr>
        <dsp:cNvPr id="0" name=""/>
        <dsp:cNvSpPr/>
      </dsp:nvSpPr>
      <dsp:spPr>
        <a:xfrm>
          <a:off x="658858" y="458886"/>
          <a:ext cx="1455862" cy="14558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FBA79A-895E-49C2-AFD8-11AAC2AA2C5A}">
      <dsp:nvSpPr>
        <dsp:cNvPr id="0" name=""/>
        <dsp:cNvSpPr/>
      </dsp:nvSpPr>
      <dsp:spPr>
        <a:xfrm>
          <a:off x="969124" y="769152"/>
          <a:ext cx="835330" cy="835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FF97B-5CC3-4C3C-9E6A-9613E88D7F83}">
      <dsp:nvSpPr>
        <dsp:cNvPr id="0" name=""/>
        <dsp:cNvSpPr/>
      </dsp:nvSpPr>
      <dsp:spPr>
        <a:xfrm>
          <a:off x="193459" y="2368214"/>
          <a:ext cx="2386659" cy="1090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400" b="1" kern="1200" dirty="0"/>
            <a:t>FIT: </a:t>
          </a:r>
          <a:r>
            <a:rPr lang="en-AU" sz="1400" kern="1200" dirty="0"/>
            <a:t>PROCESS DATA for input features/ vectors of uniform length</a:t>
          </a:r>
          <a:endParaRPr lang="en-US" sz="1400" kern="1200" dirty="0"/>
        </a:p>
      </dsp:txBody>
      <dsp:txXfrm>
        <a:off x="193459" y="2368214"/>
        <a:ext cx="2386659" cy="1090019"/>
      </dsp:txXfrm>
    </dsp:sp>
    <dsp:sp modelId="{8716B3DA-2655-40BC-82F3-541B5A07D963}">
      <dsp:nvSpPr>
        <dsp:cNvPr id="0" name=""/>
        <dsp:cNvSpPr/>
      </dsp:nvSpPr>
      <dsp:spPr>
        <a:xfrm>
          <a:off x="3463183" y="458886"/>
          <a:ext cx="1455862" cy="14558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C561A-60BA-4D2B-99FC-831C75993942}">
      <dsp:nvSpPr>
        <dsp:cNvPr id="0" name=""/>
        <dsp:cNvSpPr/>
      </dsp:nvSpPr>
      <dsp:spPr>
        <a:xfrm>
          <a:off x="3773449" y="769152"/>
          <a:ext cx="835330" cy="835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345D8D-B178-4A47-AB50-97FF733C9F22}">
      <dsp:nvSpPr>
        <dsp:cNvPr id="0" name=""/>
        <dsp:cNvSpPr/>
      </dsp:nvSpPr>
      <dsp:spPr>
        <a:xfrm>
          <a:off x="2997785" y="2368214"/>
          <a:ext cx="2386659" cy="1090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400" b="1" kern="1200" dirty="0"/>
            <a:t>TRAIN: </a:t>
          </a:r>
          <a:r>
            <a:rPr lang="en-AU" sz="1400" kern="1200" dirty="0"/>
            <a:t>Build classification model Trained on the human DNA sequence TO predict a gene family </a:t>
          </a:r>
          <a:endParaRPr lang="en-US" sz="1400" kern="1200" dirty="0"/>
        </a:p>
      </dsp:txBody>
      <dsp:txXfrm>
        <a:off x="2997785" y="2368214"/>
        <a:ext cx="2386659" cy="1090019"/>
      </dsp:txXfrm>
    </dsp:sp>
    <dsp:sp modelId="{E231C3EF-406E-4028-8906-6DCBD7174F45}">
      <dsp:nvSpPr>
        <dsp:cNvPr id="0" name=""/>
        <dsp:cNvSpPr/>
      </dsp:nvSpPr>
      <dsp:spPr>
        <a:xfrm>
          <a:off x="6267508" y="458886"/>
          <a:ext cx="1455862" cy="14558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7A3A5-DABB-472C-988F-7A8A62387350}">
      <dsp:nvSpPr>
        <dsp:cNvPr id="0" name=""/>
        <dsp:cNvSpPr/>
      </dsp:nvSpPr>
      <dsp:spPr>
        <a:xfrm>
          <a:off x="6577774" y="769152"/>
          <a:ext cx="835330" cy="8353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3225C-33CE-4EBD-9092-9D62CCADF15C}">
      <dsp:nvSpPr>
        <dsp:cNvPr id="0" name=""/>
        <dsp:cNvSpPr/>
      </dsp:nvSpPr>
      <dsp:spPr>
        <a:xfrm>
          <a:off x="5802110" y="2368214"/>
          <a:ext cx="2386659" cy="1090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400" b="1" kern="1200" dirty="0"/>
            <a:t>PREDICT: </a:t>
          </a:r>
          <a:r>
            <a:rPr lang="en-AU" sz="1400" kern="1200" dirty="0"/>
            <a:t>Test model with human and chimpanzee DNA sequence Datasets </a:t>
          </a:r>
          <a:endParaRPr lang="en-US" sz="1400" kern="1200" dirty="0"/>
        </a:p>
      </dsp:txBody>
      <dsp:txXfrm>
        <a:off x="5802110" y="2368214"/>
        <a:ext cx="2386659" cy="1090019"/>
      </dsp:txXfrm>
    </dsp:sp>
    <dsp:sp modelId="{5302F3FF-F5E8-4728-A792-4939BF460CCF}">
      <dsp:nvSpPr>
        <dsp:cNvPr id="0" name=""/>
        <dsp:cNvSpPr/>
      </dsp:nvSpPr>
      <dsp:spPr>
        <a:xfrm>
          <a:off x="9071833" y="458886"/>
          <a:ext cx="1455862" cy="14558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3C45D9-4607-410E-8F87-C5EFA684CA57}">
      <dsp:nvSpPr>
        <dsp:cNvPr id="0" name=""/>
        <dsp:cNvSpPr/>
      </dsp:nvSpPr>
      <dsp:spPr>
        <a:xfrm>
          <a:off x="9382099" y="769152"/>
          <a:ext cx="835330" cy="8353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9D7FF-EA94-4F41-A81E-440EF2DCE2EC}">
      <dsp:nvSpPr>
        <dsp:cNvPr id="0" name=""/>
        <dsp:cNvSpPr/>
      </dsp:nvSpPr>
      <dsp:spPr>
        <a:xfrm>
          <a:off x="8606435" y="2368214"/>
          <a:ext cx="2386659" cy="1090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400" b="1" kern="1200" dirty="0"/>
            <a:t>PRECISION &amp; RECALL: </a:t>
          </a:r>
          <a:r>
            <a:rPr lang="en-AU" sz="1400" kern="1200" dirty="0"/>
            <a:t>compare the accuracies by Creating Confusion matrix to compare predicted Vs  actual values </a:t>
          </a:r>
          <a:endParaRPr lang="en-US" sz="1400" kern="1200" dirty="0"/>
        </a:p>
      </dsp:txBody>
      <dsp:txXfrm>
        <a:off x="8606435" y="2368214"/>
        <a:ext cx="2386659" cy="1090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sequencing.com/apps/app-mark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sequencing.com/developer-documentation/api-guides/app-market-api" TargetMode="External"/><Relationship Id="rId13" Type="http://schemas.openxmlformats.org/officeDocument/2006/relationships/hyperlink" Target="https://docs.streamlit.io/library/api-reference" TargetMode="External"/><Relationship Id="rId3" Type="http://schemas.openxmlformats.org/officeDocument/2006/relationships/hyperlink" Target="https://www.kaggle.com/singhakash/dna-sequencing-with-machine-learning/data" TargetMode="External"/><Relationship Id="rId7" Type="http://schemas.openxmlformats.org/officeDocument/2006/relationships/hyperlink" Target="https://www.ncbi.nlm.nih.gov/pmc/articles/PMC4669666/" TargetMode="External"/><Relationship Id="rId12" Type="http://schemas.openxmlformats.org/officeDocument/2006/relationships/hyperlink" Target="https://www.rcsb.org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oely-nelson.github.io/DNA-Sequence-Classification-CNN/" TargetMode="External"/><Relationship Id="rId11" Type="http://schemas.openxmlformats.org/officeDocument/2006/relationships/hyperlink" Target="https://www.uniprot.org/" TargetMode="External"/><Relationship Id="rId5" Type="http://schemas.openxmlformats.org/officeDocument/2006/relationships/hyperlink" Target="https://thecleverprogrammer.com/2020/05/23/dna-sequencing-with-machine-learning/" TargetMode="External"/><Relationship Id="rId10" Type="http://schemas.openxmlformats.org/officeDocument/2006/relationships/hyperlink" Target="https://www.ncbi.nlm.nih.gov/" TargetMode="External"/><Relationship Id="rId4" Type="http://schemas.openxmlformats.org/officeDocument/2006/relationships/hyperlink" Target="https://thecleverprogrammer.com/wp-content/uploads/2020/05/chimp_data.txt" TargetMode="External"/><Relationship Id="rId9" Type="http://schemas.openxmlformats.org/officeDocument/2006/relationships/hyperlink" Target="https://api.23andme.com/docs/reference/" TargetMode="External"/><Relationship Id="rId14" Type="http://schemas.openxmlformats.org/officeDocument/2006/relationships/hyperlink" Target="https://docs.streamlit.io/library/api-reference/char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789C22EB-807B-504D-B7D7-B0BFAB7068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3120" b="118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3C0BD4-B8C5-3A46-A6B2-FEE829B63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4100" b="1" dirty="0"/>
              <a:t>DNA Sequencing with Machine Learning/ Python</a:t>
            </a:r>
            <a:br>
              <a:rPr lang="en-AU" sz="4100" b="1" dirty="0"/>
            </a:br>
            <a:endParaRPr lang="en-US" sz="4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3C7EC-1FF0-3147-AD95-AC455C191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>
            <a:normAutofit/>
          </a:bodyPr>
          <a:lstStyle/>
          <a:p>
            <a:r>
              <a:rPr lang="en-US"/>
              <a:t>- Namita Sahoo (Group 3)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0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7E16-8B6B-B047-8B57-1D8C28D7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82" y="270086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338212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360FC32-5427-2849-9B57-9F28E5160D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3120" b="11880"/>
          <a:stretch/>
        </p:blipFill>
        <p:spPr>
          <a:xfrm>
            <a:off x="20" y="2376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DD7E16-8B6B-B047-8B57-1D8C28D7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Introduction to DNA</a:t>
            </a:r>
          </a:p>
        </p:txBody>
      </p:sp>
      <p:sp>
        <p:nvSpPr>
          <p:cNvPr id="20" name="Content Placeholder 10">
            <a:extLst>
              <a:ext uri="{FF2B5EF4-FFF2-40B4-BE49-F238E27FC236}">
                <a16:creationId xmlns:a16="http://schemas.microsoft.com/office/drawing/2014/main" id="{A109EE32-0B7D-4D9B-9FD8-9DF4EA236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97315"/>
            <a:ext cx="7051115" cy="3900964"/>
          </a:xfrm>
        </p:spPr>
        <p:txBody>
          <a:bodyPr>
            <a:normAutofit/>
          </a:bodyPr>
          <a:lstStyle/>
          <a:p>
            <a:pPr fontAlgn="base"/>
            <a:r>
              <a:rPr lang="en-AU" dirty="0"/>
              <a:t>DNA carries genetic information for the function, growth and reproduction of all living organisms. </a:t>
            </a:r>
          </a:p>
          <a:p>
            <a:pPr fontAlgn="base"/>
            <a:r>
              <a:rPr lang="en-AU" dirty="0"/>
              <a:t>Genetic information in the DNAs is stored as sequences of nitrogen base pairs (A, T; G, and C) which determines the biological instructions in a DNA strand. </a:t>
            </a:r>
            <a:r>
              <a:rPr lang="en-AU" i="1" dirty="0"/>
              <a:t>Example; DNA sequence ATCGTT might indicate blue eyes, while ATCGCT for brown</a:t>
            </a:r>
            <a:r>
              <a:rPr lang="en-AU" dirty="0"/>
              <a:t>.</a:t>
            </a:r>
          </a:p>
          <a:p>
            <a:r>
              <a:rPr lang="en-AU" dirty="0"/>
              <a:t>Machine learning models and deep neural networks can be used to identify DNA-binding proteins, and predicting the transcription level of genes. Genomics extensively uses machine learning to capture dependencies in data and infer new biological hypotheses.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186D35-CAB4-1046-AA9B-7CB73000E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916" y="1597315"/>
            <a:ext cx="3784041" cy="390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440336-74DE-6346-991F-CE474AE4F19B}"/>
              </a:ext>
            </a:extLst>
          </p:cNvPr>
          <p:cNvSpPr txBox="1"/>
          <p:nvPr/>
        </p:nvSpPr>
        <p:spPr>
          <a:xfrm>
            <a:off x="1000411" y="5593279"/>
            <a:ext cx="105205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b="0" i="1" dirty="0">
                <a:effectLst/>
                <a:latin typeface="Inter"/>
              </a:rPr>
              <a:t>A human genome has about 6 billion characters or letters. If you think the genome (the complete DNA sequence) is like a book, it has about 6 billion letters of “A”, “C”, “G” and “T” base pairs (refer picture of the DNA double helix).  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18808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7E16-8B6B-B047-8B57-1D8C28D7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DNA Sequencing</a:t>
            </a:r>
          </a:p>
        </p:txBody>
      </p:sp>
      <p:sp>
        <p:nvSpPr>
          <p:cNvPr id="20" name="Content Placeholder 10">
            <a:extLst>
              <a:ext uri="{FF2B5EF4-FFF2-40B4-BE49-F238E27FC236}">
                <a16:creationId xmlns:a16="http://schemas.microsoft.com/office/drawing/2014/main" id="{A109EE32-0B7D-4D9B-9FD8-9DF4EA236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04658"/>
            <a:ext cx="8529451" cy="4182534"/>
          </a:xfrm>
        </p:spPr>
        <p:txBody>
          <a:bodyPr>
            <a:normAutofit/>
          </a:bodyPr>
          <a:lstStyle/>
          <a:p>
            <a:pPr fontAlgn="base">
              <a:lnSpc>
                <a:spcPct val="90000"/>
              </a:lnSpc>
            </a:pPr>
            <a:r>
              <a:rPr lang="en-AU" dirty="0"/>
              <a:t>DNA and Protein sequences can be viewed as the language of life encoding </a:t>
            </a:r>
          </a:p>
          <a:p>
            <a:pPr marL="0" indent="0" fontAlgn="base">
              <a:lnSpc>
                <a:spcPct val="90000"/>
              </a:lnSpc>
              <a:buNone/>
            </a:pPr>
            <a:r>
              <a:rPr lang="en-AU" dirty="0"/>
              <a:t>     instructions/ functions for molecules found in all life forms. </a:t>
            </a:r>
          </a:p>
          <a:p>
            <a:pPr lvl="1" fontAlgn="base">
              <a:lnSpc>
                <a:spcPct val="90000"/>
              </a:lnSpc>
            </a:pPr>
            <a:r>
              <a:rPr lang="en-AU" sz="1400" dirty="0"/>
              <a:t>DNA genome can be viewed as the book with </a:t>
            </a:r>
          </a:p>
          <a:p>
            <a:pPr lvl="1" fontAlgn="base">
              <a:lnSpc>
                <a:spcPct val="90000"/>
              </a:lnSpc>
            </a:pPr>
            <a:r>
              <a:rPr lang="en-AU" sz="1400" dirty="0"/>
              <a:t>Sub-sequences (genes/ gene families) as sentences, chapters and</a:t>
            </a:r>
          </a:p>
          <a:p>
            <a:pPr lvl="1" fontAlgn="base">
              <a:lnSpc>
                <a:spcPct val="90000"/>
              </a:lnSpc>
            </a:pPr>
            <a:r>
              <a:rPr lang="en-AU" sz="1400" dirty="0"/>
              <a:t>k-</a:t>
            </a:r>
            <a:r>
              <a:rPr lang="en-AU" sz="1400" dirty="0" err="1"/>
              <a:t>mers</a:t>
            </a:r>
            <a:r>
              <a:rPr lang="en-AU" sz="1400" dirty="0"/>
              <a:t> and peptides (motifs) are words, (Hexamers: ATCGTA, TAAGCA, TGGCAT, TCCGGA)</a:t>
            </a:r>
          </a:p>
          <a:p>
            <a:pPr lvl="1" fontAlgn="base">
              <a:lnSpc>
                <a:spcPct val="90000"/>
              </a:lnSpc>
            </a:pPr>
            <a:r>
              <a:rPr lang="en-AU" sz="1400" dirty="0"/>
              <a:t>Nucleotide bases/ Amino acids are the alphabets. (A, T, G and C) </a:t>
            </a:r>
          </a:p>
          <a:p>
            <a:pPr fontAlgn="base">
              <a:lnSpc>
                <a:spcPct val="90000"/>
              </a:lnSpc>
            </a:pPr>
            <a:r>
              <a:rPr lang="en-AU" dirty="0"/>
              <a:t>Natural language processing can be applied to the decode DNA and protein sequences and infer various biological hypotheses.</a:t>
            </a:r>
          </a:p>
          <a:p>
            <a:pPr fontAlgn="base">
              <a:lnSpc>
                <a:spcPct val="90000"/>
              </a:lnSpc>
            </a:pPr>
            <a:r>
              <a:rPr lang="en-AU" dirty="0"/>
              <a:t>Sample DNA sequence: </a:t>
            </a:r>
            <a:r>
              <a:rPr lang="en-AU" sz="1000" dirty="0"/>
              <a:t>4D2I_1|Chains MIIGYVIGQATTQEALILAERPVRLGTYVVLEYDNVKALGLITNVTRGSPLLDDNMNDIEIVQRLKQFNNSIPVYTKAKVKLLCDMNNHFLMPDIPPFAGTPAREAEDEELKSIYSQDGQIRIGSLIGKNVEVKLNINSFARHLAILAATGSGKSNTVAVLSQRISELGGSVLIFDYHGEYYDSDIKNLNRIEPKLNPLYMTPREFSTLLEIRENAIIQYRILRRAFIKVTNGIRAALAAGQIPFSTLNSQFYELMADALETQGNSDKKSSAKDEVLNKFEEFMDRYSNVIDLTSSDIIEKVKRGKVNVVSLTQLDEDSMDAVVSHYLRRILDSRKDFKRSKNSGLKFPIIAVIEEAHVFLSKNENTLTKYWASRIAREGRKFGVGLTIVSQRPKGLDENILSQMTNKIILKIIEPTDKKYILESSDNLSEDLAEQLSSLDVGEAIIIGKIVKLPAVVKIDMFEGKLLGSDPDMIGEWKKVAASEKIAKGFADFGTEIGD 500</a:t>
            </a:r>
            <a:endParaRPr lang="en-US" sz="1000" dirty="0"/>
          </a:p>
        </p:txBody>
      </p:sp>
      <p:pic>
        <p:nvPicPr>
          <p:cNvPr id="7" name="Content Placeholder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360FC32-5427-2849-9B57-9F28E5160D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838" b="4"/>
          <a:stretch/>
        </p:blipFill>
        <p:spPr>
          <a:xfrm>
            <a:off x="8888133" y="4144246"/>
            <a:ext cx="3302966" cy="2717299"/>
          </a:xfrm>
          <a:custGeom>
            <a:avLst/>
            <a:gdLst/>
            <a:ahLst/>
            <a:cxnLst/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58B25CAD-A790-499A-926B-116E10915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38" name="Freeform 98">
              <a:extLst>
                <a:ext uri="{FF2B5EF4-FFF2-40B4-BE49-F238E27FC236}">
                  <a16:creationId xmlns:a16="http://schemas.microsoft.com/office/drawing/2014/main" id="{76E29510-9A59-43B9-BA40-BF403A9F6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8" name="Group 38">
              <a:extLst>
                <a:ext uri="{FF2B5EF4-FFF2-40B4-BE49-F238E27FC236}">
                  <a16:creationId xmlns:a16="http://schemas.microsoft.com/office/drawing/2014/main" id="{D41DCF14-C3EC-4A84-9BCB-CE7374306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323473CE-82AD-4D8D-A232-68772F8249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C67ADA3-E620-4348-8071-F9721E422B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21526D8-6171-42B9-BB1D-D4EBD07C9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918272C-9574-485F-8DBA-E779254B6C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14CAA3E-D915-4597-85D4-DF416AF539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49FF6F-6DEA-46A3-A01C-82BD29418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853F97E-C428-43BB-903E-E63D7A05DE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FD4EE22F-D9F6-499B-8595-2CA950937E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A598804-7127-47FC-8A02-C6E2FD0D7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2A35C24-2BAE-4314-BBF5-81A17F92E1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3A33BF9-E8C7-47A3-BFF6-5419153F72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8707F62-2F29-4FF0-A976-55E199600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D9DB8BF-BBA2-4465-8B80-B354B3A5BA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C237BA7-462C-4ABE-B089-4C8938F821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E14D5F33-8377-427F-B4D1-8B783BF48E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8114C18-86CF-412F-81BD-4856E83CDB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CF1CFD5-877F-4D23-9186-ABBE606058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FD718FB9-83BB-4BFB-ACF6-7D0A681BB7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9B007F5-E4FE-4A8F-813F-CC2740BD2E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41345DFB-742B-4F09-B75A-05377FD401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B4845AC-E70E-40A2-9491-05B2DBB92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F4111F64-514D-4447-86EB-D665455248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B20169F1-F2D1-4726-8423-DBB5FE071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9F80247-CF53-4374-81E2-475BDD5210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FA5F5D72-947B-414E-8FDD-BBA2BCB95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C3AECE77-F2AF-4FCA-9C0E-A3E154EF4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357807F-7199-418E-A0A9-B64105ECD2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374400BB-9AFD-4FE0-890E-888B089C26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B161EE8-5F23-490A-9728-F35D68DF90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F4E71C7-716A-43DB-8B25-45D376E5D1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CCC85AEA-CCD1-4DF7-8916-0F72027ED7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135A1AE-41A5-4D62-8EDA-7E2AE30EF6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3CFD903-54FF-40B5-8645-48F3E463A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250B0D3E-699D-4045-9BD5-B4CF69C20B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430A3E5-50DB-4A25-A497-A9AABF4CD8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A1B0E32C-6B1D-4061-8FE9-49FE8F48E2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933DD09-EE89-4852-AAB4-7C42FEB01C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11394FF-3D41-4AC3-BF43-D84C4453F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E419255-A9D6-42DD-A394-F5330A6F3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B92B858-83FE-42E7-B526-734880D077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AC09C3A-8718-4FF6-89BE-385091356D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ACA67A3-5C58-4B01-9A72-136D48845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C479D8B-24CE-4B25-A4B4-1D411A4502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9BF48C75-7374-42F2-A159-526789C343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D809A4AF-4DE5-4BEA-9D5A-A5236E9AF3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B3EF6033-DAB6-40AE-904A-9B445DBD6E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6FAF6D3-9004-48E4-9A1F-BF36CEF7C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5BF9CAE-C7FC-4A40-83EC-8D4FA543E0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C9D1F7A5-8E54-4E36-9FBB-68F82877C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E9B55B9-3B64-43D0-B20B-63D1E69CE3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D5DB75D-0B80-49D5-ABF8-FB393DC83B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3F5F929-EAAF-471A-9E35-6DCDC3566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E4C2BEB3-0299-4A25-830D-6E2DF9FDC8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4E342A0-615D-466D-9404-CA8BBCEE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6BDFFE1C-1E19-4EF4-A1B2-204A04E34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731123C-8680-4E7A-AF54-969919D30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8F1F0F71-5F67-496A-85EC-C8272FC6DE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4EE0D13E-74B4-46D8-9CEB-993A9B02B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BBC0AC4E-E40A-4D25-B178-B28024D5DB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A143B7E6-35F6-4AAF-B75E-D0E3B1CC3B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8DAAF768-2A67-4FCC-B682-7B14D4699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A5A9193-6968-40A2-9E95-40B9A300A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5F665EA-A27F-453A-9F57-4D4B9CE646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4F6B94B3-C73B-4B26-A066-A4A6EB6920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2C87A408-F5B1-4397-9A9F-65844D7EF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B9AC2E82-FE6E-420B-9AB8-7939E196CE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BAE5E1C4-5F11-44DF-9A63-A3AB706FCC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3236581D-1127-4822-B364-203311850B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CF6AFBC9-9C55-4BB4-8DD3-CBFB9D9596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3312F76C-C542-4FF1-88A9-12DED608E7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AC1AEC1F-364C-4A2C-8798-18571170F7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4960AF63-51EE-4474-9693-18C3FFC5F5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1E186998-8FFC-4B8E-9664-A3EB3DA93F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A00B2A7C-644E-4B02-8949-68AC413D14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923CE8B-E88E-4585-A698-30BB686DFE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21148CFA-ECD4-4847-91CE-7E8206F840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FAB4226-9991-4F5E-B43B-D873A909D2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8548911-9FE4-446D-BD3E-DC72AEF2D6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11B40AE-63DC-41CA-B0D1-EF99F055F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120" name="Freeform 17">
              <a:extLst>
                <a:ext uri="{FF2B5EF4-FFF2-40B4-BE49-F238E27FC236}">
                  <a16:creationId xmlns:a16="http://schemas.microsoft.com/office/drawing/2014/main" id="{07BB2A43-A75C-4A17-B68F-E6AB75EE0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40A0BDF4-301A-4EE4-A77D-BD245F18E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C4924D57-94BA-40F5-BF53-9B23F7213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14F8BCB-338A-49F5-BB9D-626C7A0CC9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DEFC0D9E-285A-4D86-8A71-B985BA8335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57015B3C-B28A-40F0-B53A-91B3B9C5FA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1DFD7530-F83D-4D23-9B1F-F8DA8CD5AF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DC34F9A-64D4-48B5-8E5A-ED0E339253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3ED77B99-47E0-4D0B-B185-7F5E1B61C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EC09C835-22F6-4E14-9BBE-11DD233346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A02419A0-4AA5-4985-B606-94268DE415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1503FA27-7544-400B-8706-FE12A9B316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DD404C57-DD6C-454E-BE13-90369095B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5ABEA11C-C6F5-4FAB-9F3F-384EF23D6C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7CAEDBBC-2C01-496B-929B-849F1CB53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2894D4ED-61CE-46A2-9092-A00B9E8377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C5D0262-1B14-45D6-937F-B6D6A915DC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3C7684CB-4F98-4EC9-A35B-1E903CEE6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5C25B956-861C-47EE-9D4D-E31C24538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3DD61AAC-D277-4D2E-AB51-8DDB489040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4A4BA2A9-697F-45E1-8363-5E61A4207E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FD517C0E-A6EE-4A86-9F4C-434CD71915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8C170BA-831C-4BA4-A286-65E66E9C4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0EAA6EC5-E2BD-492B-9A8B-C27A76AC6C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8485DB25-AEEB-4180-9A14-2CEB267D4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807A4361-79A5-47AA-98FE-01640EE42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F672975E-CAD3-46F3-BDA2-902C8237D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15679262-AA08-4D50-AB3F-E6F9B4D1D8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1E32D5A-0C93-4E13-B049-914A2F1D29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41EC8F6-AF84-43B6-9400-F73F6FBADE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E75F074A-16C0-4748-BD13-64A7C32F6A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ECB3D608-CA7C-470E-9AAA-8389005F53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7AB4FD7D-4E8A-4455-933E-99E52E0B49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7416DF40-A568-431F-B63F-C32A9175B8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1B25E07C-A0EC-4DCF-88EC-51BB5C3FC3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96C7DC41-3ADA-4989-AE2A-0F8D9DFCC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6AE2AB88-5EAC-41EC-98BF-FACD6A211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94E0B17E-9282-4983-AEB1-2B123998A3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986E83F1-9CCB-448B-89C9-F55B273BF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1621D911-2A84-468C-9244-743E3E18D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B29971DC-3B38-4403-ABC9-880A06EBAC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F2D65D61-4C71-4851-B377-83369B3889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804A736D-4A39-4E06-B7A7-2217CEB4EC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33B1531E-B3AC-480D-A8CD-836E8C1788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CF076B49-2AA3-4C05-9E50-CFF913718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FE506FE5-22A7-42E7-BEB9-5442E7918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5D634CEF-DD74-4EC0-B7F4-3884BAF106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C4AD2728-E4B9-487D-A682-5E21DD15B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C422CD3C-92C4-473C-9E31-85A594F6B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71509C2B-9D23-4008-B6A1-2407688209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007ACD51-E44F-4AF8-8F61-F276D7134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F5BDAF9-2B69-4209-BE1F-6C5D8A1DF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A27782-8E1F-422F-B106-31C0E1216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8E8A221D-84EC-47C2-A895-8253858153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08A0E1C-6626-4DD8-83BE-E83E2DFC84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7360D67F-521C-4D9A-B2B1-392386EA5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F29669A1-CC36-41F4-B0F1-B720DB9894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7DC3ADA6-152F-4D7B-9ABD-30DC8F7A2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F6CA5EE-56FA-4EF7-9EC7-BC3FB217E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703F9222-217B-48EB-8878-EC0B32E322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B48B9A73-A26B-43DB-9BB2-5658871FE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EDF9DD53-6F04-4203-B61A-240676B7F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01065752-DE28-425C-8987-168FE9F510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4B78A37C-B329-45F9-AF83-26D5CD826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FB70B126-9812-487A-AB78-CBCB1B32D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62A622F7-EC16-4F46-83B7-7A7DBCF99A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5607D488-F3A1-4FF6-9C5C-B4C1E147A2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FDD48CAD-8E9A-434C-9F7E-6031DA9A6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F70B9979-DEC4-48B9-9462-E3631AC96A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ADB15ACD-534F-474C-8B1A-8F5B94AEF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DFFE368-637C-4309-ABAC-BDCED29B6B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D3E8255-AD5A-48F8-B948-7BF97DBEE7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784682BD-D253-4704-BB29-6D9C7D300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34113DE4-AE89-4F45-9B12-61B04E3E7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8437CF76-AF2F-46BC-9579-872625F1A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AF2AF364-8140-40A5-9AC8-00C03DA47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AFBA166C-DB92-475D-B0D3-1F7EB2B81A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583F60B4-E774-4D4F-BC7C-A171BB617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F18C06C-0984-4FAA-952A-9CBFC0F95C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BDE44802-FF06-46DC-9F7E-D2A329BB2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D64B183D-A293-2147-B5E1-AF856B26F2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06" r="1" b="9705"/>
          <a:stretch/>
        </p:blipFill>
        <p:spPr>
          <a:xfrm>
            <a:off x="7972461" y="89646"/>
            <a:ext cx="4131859" cy="3445200"/>
          </a:xfrm>
          <a:custGeom>
            <a:avLst/>
            <a:gdLst/>
            <a:ahLst/>
            <a:cxnLst/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5852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7E16-8B6B-B047-8B57-1D8C28D7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DATA PRE-processing</a:t>
            </a:r>
          </a:p>
        </p:txBody>
      </p:sp>
      <p:sp>
        <p:nvSpPr>
          <p:cNvPr id="20" name="Content Placeholder 10">
            <a:extLst>
              <a:ext uri="{FF2B5EF4-FFF2-40B4-BE49-F238E27FC236}">
                <a16:creationId xmlns:a16="http://schemas.microsoft.com/office/drawing/2014/main" id="{A109EE32-0B7D-4D9B-9FD8-9DF4EA236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53695"/>
            <a:ext cx="7934522" cy="5100451"/>
          </a:xfrm>
        </p:spPr>
        <p:txBody>
          <a:bodyPr>
            <a:normAutofit/>
          </a:bodyPr>
          <a:lstStyle/>
          <a:p>
            <a:pPr fontAlgn="base">
              <a:lnSpc>
                <a:spcPct val="90000"/>
              </a:lnSpc>
            </a:pPr>
            <a:r>
              <a:rPr lang="en-AU" dirty="0"/>
              <a:t>DNA sequences are represented as strings with 4 different characters: A, T, G, and C</a:t>
            </a:r>
          </a:p>
          <a:p>
            <a:pPr fontAlgn="base">
              <a:lnSpc>
                <a:spcPct val="90000"/>
              </a:lnSpc>
            </a:pPr>
            <a:r>
              <a:rPr lang="en-AU" dirty="0"/>
              <a:t>Encoding approaches to convert into strings to vectors (using </a:t>
            </a:r>
            <a:r>
              <a:rPr lang="en-AU" dirty="0" err="1"/>
              <a:t>LabelEncoder</a:t>
            </a:r>
            <a:r>
              <a:rPr lang="en-AU" dirty="0"/>
              <a:t>() / </a:t>
            </a:r>
            <a:r>
              <a:rPr lang="en-AU" dirty="0" err="1"/>
              <a:t>OneHotEncoder</a:t>
            </a:r>
            <a:r>
              <a:rPr lang="en-AU" dirty="0"/>
              <a:t> from </a:t>
            </a:r>
            <a:r>
              <a:rPr lang="en-AU" dirty="0" err="1"/>
              <a:t>sklearn</a:t>
            </a:r>
            <a:endParaRPr lang="en-AU" dirty="0"/>
          </a:p>
          <a:p>
            <a:pPr marL="800100" lvl="1" indent="-342900">
              <a:buFont typeface="+mj-lt"/>
              <a:buAutoNum type="arabicPeriod"/>
            </a:pPr>
            <a:r>
              <a:rPr lang="en-AU" sz="1400" dirty="0"/>
              <a:t>Ordinal encoding DNA Sequence – Ordinal vectors/ 1D arrays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1400" dirty="0"/>
              <a:t>One-hot encoding DNA Sequence – Reshape to 2D array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1400" dirty="0"/>
              <a:t>k-</a:t>
            </a:r>
            <a:r>
              <a:rPr lang="en-AU" sz="1400" dirty="0" err="1"/>
              <a:t>mer</a:t>
            </a:r>
            <a:r>
              <a:rPr lang="en-AU" sz="1400" dirty="0"/>
              <a:t> counting (DNA sequence as a “language”)  </a:t>
            </a:r>
          </a:p>
          <a:p>
            <a:r>
              <a:rPr lang="en-AU" dirty="0"/>
              <a:t>k-</a:t>
            </a:r>
            <a:r>
              <a:rPr lang="en-AU" dirty="0" err="1"/>
              <a:t>mer</a:t>
            </a:r>
            <a:r>
              <a:rPr lang="en-AU" dirty="0"/>
              <a:t> counting: Long DNA sequences are broken into k-</a:t>
            </a:r>
            <a:r>
              <a:rPr lang="en-AU" dirty="0" err="1"/>
              <a:t>mer</a:t>
            </a:r>
            <a:r>
              <a:rPr lang="en-AU" dirty="0"/>
              <a:t> length overlapping “words” and then created Words model using </a:t>
            </a:r>
            <a:r>
              <a:rPr lang="en-AU" dirty="0" err="1"/>
              <a:t>CountVectorizer</a:t>
            </a:r>
            <a:r>
              <a:rPr lang="en-AU" dirty="0"/>
              <a:t>(). Example: </a:t>
            </a:r>
            <a:r>
              <a:rPr lang="en-AU" sz="1400" dirty="0"/>
              <a:t>6 (hexamers), “ATGCATGCA” becomes: ‘ATGCAT’, ‘TGCATG’, ‘GCATGC’, ‘CATGCA’.  </a:t>
            </a:r>
          </a:p>
          <a:p>
            <a:pPr>
              <a:lnSpc>
                <a:spcPct val="90000"/>
              </a:lnSpc>
            </a:pPr>
            <a:r>
              <a:rPr lang="en-AU" dirty="0"/>
              <a:t>In genomics, to these types of manipulations are called as "k-</a:t>
            </a:r>
            <a:r>
              <a:rPr lang="en-AU" dirty="0" err="1"/>
              <a:t>mer</a:t>
            </a:r>
            <a:r>
              <a:rPr lang="en-AU" dirty="0"/>
              <a:t> counting", counting the occurrences of each possible k-</a:t>
            </a:r>
            <a:r>
              <a:rPr lang="en-AU" dirty="0" err="1"/>
              <a:t>mer</a:t>
            </a:r>
            <a:r>
              <a:rPr lang="en-AU" dirty="0"/>
              <a:t> sequence and can be realised by using Python NLP natural language processing tools.</a:t>
            </a:r>
          </a:p>
          <a:p>
            <a:pPr>
              <a:lnSpc>
                <a:spcPct val="90000"/>
              </a:lnSpc>
            </a:pPr>
            <a:endParaRPr lang="en-AU" dirty="0"/>
          </a:p>
          <a:p>
            <a:pPr fontAlgn="base">
              <a:lnSpc>
                <a:spcPct val="90000"/>
              </a:lnSpc>
            </a:pPr>
            <a:endParaRPr lang="en-US" dirty="0"/>
          </a:p>
        </p:txBody>
      </p:sp>
      <p:pic>
        <p:nvPicPr>
          <p:cNvPr id="7" name="Content Placeholder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360FC32-5427-2849-9B57-9F28E5160D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838" b="4"/>
          <a:stretch/>
        </p:blipFill>
        <p:spPr>
          <a:xfrm>
            <a:off x="8888133" y="4144246"/>
            <a:ext cx="3302966" cy="2717299"/>
          </a:xfrm>
          <a:custGeom>
            <a:avLst/>
            <a:gdLst/>
            <a:ahLst/>
            <a:cxnLst/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8B25CAD-A790-499A-926B-116E10915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26" name="Freeform 98">
              <a:extLst>
                <a:ext uri="{FF2B5EF4-FFF2-40B4-BE49-F238E27FC236}">
                  <a16:creationId xmlns:a16="http://schemas.microsoft.com/office/drawing/2014/main" id="{76E29510-9A59-43B9-BA40-BF403A9F6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41DCF14-C3EC-4A84-9BCB-CE7374306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23473CE-82AD-4D8D-A232-68772F8249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C67ADA3-E620-4348-8071-F9721E422B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21526D8-6171-42B9-BB1D-D4EBD07C9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918272C-9574-485F-8DBA-E779254B6C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14CAA3E-D915-4597-85D4-DF416AF539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749FF6F-6DEA-46A3-A01C-82BD29418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853F97E-C428-43BB-903E-E63D7A05DE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D4EE22F-D9F6-499B-8595-2CA950937E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A598804-7127-47FC-8A02-C6E2FD0D7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2A35C24-2BAE-4314-BBF5-81A17F92E1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3A33BF9-E8C7-47A3-BFF6-5419153F72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8707F62-2F29-4FF0-A976-55E199600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3D9DB8BF-BBA2-4465-8B80-B354B3A5BA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1C237BA7-462C-4ABE-B089-4C8938F821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14D5F33-8377-427F-B4D1-8B783BF48E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8114C18-86CF-412F-81BD-4856E83CDB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CF1CFD5-877F-4D23-9186-ABBE606058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D718FB9-83BB-4BFB-ACF6-7D0A681BB7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9B007F5-E4FE-4A8F-813F-CC2740BD2E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1345DFB-742B-4F09-B75A-05377FD401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B4845AC-E70E-40A2-9491-05B2DBB92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4111F64-514D-4447-86EB-D665455248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20169F1-F2D1-4726-8423-DBB5FE071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69F80247-CF53-4374-81E2-475BDD5210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A5F5D72-947B-414E-8FDD-BBA2BCB95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3AECE77-F2AF-4FCA-9C0E-A3E154EF4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357807F-7199-418E-A0A9-B64105ECD2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74400BB-9AFD-4FE0-890E-888B089C26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B161EE8-5F23-490A-9728-F35D68DF90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F4E71C7-716A-43DB-8B25-45D376E5D1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CC85AEA-CCD1-4DF7-8916-0F72027ED7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2135A1AE-41A5-4D62-8EDA-7E2AE30EF6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F3CFD903-54FF-40B5-8645-48F3E463A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250B0D3E-699D-4045-9BD5-B4CF69C20B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B430A3E5-50DB-4A25-A497-A9AABF4CD8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A1B0E32C-6B1D-4061-8FE9-49FE8F48E2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5933DD09-EE89-4852-AAB4-7C42FEB01C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211394FF-3D41-4AC3-BF43-D84C4453F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E419255-A9D6-42DD-A394-F5330A6F3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B92B858-83FE-42E7-B526-734880D077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AC09C3A-8718-4FF6-89BE-385091356D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ACA67A3-5C58-4B01-9A72-136D48845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9C479D8B-24CE-4B25-A4B4-1D411A4502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BF48C75-7374-42F2-A159-526789C343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809A4AF-4DE5-4BEA-9D5A-A5236E9AF3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3EF6033-DAB6-40AE-904A-9B445DBD6E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6FAF6D3-9004-48E4-9A1F-BF36CEF7C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5BF9CAE-C7FC-4A40-83EC-8D4FA543E0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9D1F7A5-8E54-4E36-9FBB-68F82877C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E9B55B9-3B64-43D0-B20B-63D1E69CE3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D5DB75D-0B80-49D5-ABF8-FB393DC83B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F3F5F929-EAAF-471A-9E35-6DCDC3566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4C2BEB3-0299-4A25-830D-6E2DF9FDC8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4E342A0-615D-466D-9404-CA8BBCEE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BDFFE1C-1E19-4EF4-A1B2-204A04E34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6731123C-8680-4E7A-AF54-969919D30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F1F0F71-5F67-496A-85EC-C8272FC6DE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EE0D13E-74B4-46D8-9CEB-993A9B02B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BC0AC4E-E40A-4D25-B178-B28024D5DB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A143B7E6-35F6-4AAF-B75E-D0E3B1CC3B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DAAF768-2A67-4FCC-B682-7B14D4699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9A5A9193-6968-40A2-9E95-40B9A300A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85F665EA-A27F-453A-9F57-4D4B9CE646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4F6B94B3-C73B-4B26-A066-A4A6EB6920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2C87A408-F5B1-4397-9A9F-65844D7EF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9AC2E82-FE6E-420B-9AB8-7939E196CE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BAE5E1C4-5F11-44DF-9A63-A3AB706FCC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3236581D-1127-4822-B364-203311850B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CF6AFBC9-9C55-4BB4-8DD3-CBFB9D9596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3312F76C-C542-4FF1-88A9-12DED608E7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AC1AEC1F-364C-4A2C-8798-18571170F7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4960AF63-51EE-4474-9693-18C3FFC5F5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1E186998-8FFC-4B8E-9664-A3EB3DA93F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A00B2A7C-644E-4B02-8949-68AC413D14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0923CE8B-E88E-4585-A698-30BB686DFE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21148CFA-ECD4-4847-91CE-7E8206F840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DFAB4226-9991-4F5E-B43B-D873A909D2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C8548911-9FE4-446D-BD3E-DC72AEF2D6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11B40AE-63DC-41CA-B0D1-EF99F055F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id="{07BB2A43-A75C-4A17-B68F-E6AB75EE0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0A0BDF4-301A-4EE4-A77D-BD245F18E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C4924D57-94BA-40F5-BF53-9B23F7213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14F8BCB-338A-49F5-BB9D-626C7A0CC9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EFC0D9E-285A-4D86-8A71-B985BA8335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7015B3C-B28A-40F0-B53A-91B3B9C5FA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1DFD7530-F83D-4D23-9B1F-F8DA8CD5AF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4DC34F9A-64D4-48B5-8E5A-ED0E339253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3ED77B99-47E0-4D0B-B185-7F5E1B61C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EC09C835-22F6-4E14-9BBE-11DD233346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A02419A0-4AA5-4985-B606-94268DE415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1503FA27-7544-400B-8706-FE12A9B316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D404C57-DD6C-454E-BE13-90369095B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5ABEA11C-C6F5-4FAB-9F3F-384EF23D6C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7CAEDBBC-2C01-496B-929B-849F1CB53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2894D4ED-61CE-46A2-9092-A00B9E8377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1C5D0262-1B14-45D6-937F-B6D6A915DC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3C7684CB-4F98-4EC9-A35B-1E903CEE6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5C25B956-861C-47EE-9D4D-E31C24538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3DD61AAC-D277-4D2E-AB51-8DDB489040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4A4BA2A9-697F-45E1-8363-5E61A4207E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FD517C0E-A6EE-4A86-9F4C-434CD71915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98C170BA-831C-4BA4-A286-65E66E9C4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0EAA6EC5-E2BD-492B-9A8B-C27A76AC6C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8485DB25-AEEB-4180-9A14-2CEB267D4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807A4361-79A5-47AA-98FE-01640EE42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F672975E-CAD3-46F3-BDA2-902C8237D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15679262-AA08-4D50-AB3F-E6F9B4D1D8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61E32D5A-0C93-4E13-B049-914A2F1D29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941EC8F6-AF84-43B6-9400-F73F6FBADE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E75F074A-16C0-4748-BD13-64A7C32F6A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ECB3D608-CA7C-470E-9AAA-8389005F53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7AB4FD7D-4E8A-4455-933E-99E52E0B49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7416DF40-A568-431F-B63F-C32A9175B8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1B25E07C-A0EC-4DCF-88EC-51BB5C3FC3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96C7DC41-3ADA-4989-AE2A-0F8D9DFCC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6AE2AB88-5EAC-41EC-98BF-FACD6A211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94E0B17E-9282-4983-AEB1-2B123998A3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86E83F1-9CCB-448B-89C9-F55B273BF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1621D911-2A84-468C-9244-743E3E18D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B29971DC-3B38-4403-ABC9-880A06EBAC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2D65D61-4C71-4851-B377-83369B3889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804A736D-4A39-4E06-B7A7-2217CEB4EC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33B1531E-B3AC-480D-A8CD-836E8C1788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CF076B49-2AA3-4C05-9E50-CFF913718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FE506FE5-22A7-42E7-BEB9-5442E7918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5D634CEF-DD74-4EC0-B7F4-3884BAF106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C4AD2728-E4B9-487D-A682-5E21DD15B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C422CD3C-92C4-473C-9E31-85A594F6B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71509C2B-9D23-4008-B6A1-2407688209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07ACD51-E44F-4AF8-8F61-F276D7134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EF5BDAF9-2B69-4209-BE1F-6C5D8A1DF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9DA27782-8E1F-422F-B106-31C0E1216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8E8A221D-84EC-47C2-A895-8253858153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F08A0E1C-6626-4DD8-83BE-E83E2DFC84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360D67F-521C-4D9A-B2B1-392386EA5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F29669A1-CC36-41F4-B0F1-B720DB9894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7DC3ADA6-152F-4D7B-9ABD-30DC8F7A2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1F6CA5EE-56FA-4EF7-9EC7-BC3FB217E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703F9222-217B-48EB-8878-EC0B32E322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B48B9A73-A26B-43DB-9BB2-5658871FE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EDF9DD53-6F04-4203-B61A-240676B7F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01065752-DE28-425C-8987-168FE9F510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B78A37C-B329-45F9-AF83-26D5CD826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FB70B126-9812-487A-AB78-CBCB1B32D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62A622F7-EC16-4F46-83B7-7A7DBCF99A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5607D488-F3A1-4FF6-9C5C-B4C1E147A2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FDD48CAD-8E9A-434C-9F7E-6031DA9A6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F70B9979-DEC4-48B9-9462-E3631AC96A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ADB15ACD-534F-474C-8B1A-8F5B94AEF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8DFFE368-637C-4309-ABAC-BDCED29B6B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7D3E8255-AD5A-48F8-B948-7BF97DBEE7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784682BD-D253-4704-BB29-6D9C7D300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34113DE4-AE89-4F45-9B12-61B04E3E7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8437CF76-AF2F-46BC-9579-872625F1A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AF2AF364-8140-40A5-9AC8-00C03DA47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AFBA166C-DB92-475D-B0D3-1F7EB2B81A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583F60B4-E774-4D4F-BC7C-A171BB617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EF18C06C-0984-4FAA-952A-9CBFC0F95C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BDE44802-FF06-46DC-9F7E-D2A329BB2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63D005B-78AD-FF42-83EE-C60E88D9F3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06" r="1" b="9705"/>
          <a:stretch/>
        </p:blipFill>
        <p:spPr>
          <a:xfrm>
            <a:off x="8055588" y="-3863"/>
            <a:ext cx="4132754" cy="3445946"/>
          </a:xfrm>
          <a:custGeom>
            <a:avLst/>
            <a:gdLst/>
            <a:ahLst/>
            <a:cxnLst/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1773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360FC32-5427-2849-9B57-9F28E5160D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3120" b="118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DD7E16-8B6B-B047-8B57-1D8C28D7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53" y="864523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MACHINE learning paradigm</a:t>
            </a:r>
          </a:p>
        </p:txBody>
      </p:sp>
      <p:graphicFrame>
        <p:nvGraphicFramePr>
          <p:cNvPr id="2051" name="Content Placeholder 10">
            <a:extLst>
              <a:ext uri="{FF2B5EF4-FFF2-40B4-BE49-F238E27FC236}">
                <a16:creationId xmlns:a16="http://schemas.microsoft.com/office/drawing/2014/main" id="{6C8D565E-9C3B-49B0-968E-F0A68ECA9D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4467661"/>
              </p:ext>
            </p:extLst>
          </p:nvPr>
        </p:nvGraphicFramePr>
        <p:xfrm>
          <a:off x="534390" y="1508166"/>
          <a:ext cx="11186555" cy="3917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49" name="Picture 1" descr="page35image50894080">
            <a:extLst>
              <a:ext uri="{FF2B5EF4-FFF2-40B4-BE49-F238E27FC236}">
                <a16:creationId xmlns:a16="http://schemas.microsoft.com/office/drawing/2014/main" id="{81CEE7F7-88C0-5F44-86EF-D7B2F9906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646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81DA99-CB3C-4448-AF60-80985DBAC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 confusion matrix is a table used to describe the performance of a classifier by comparing the predicted and actual values.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1D15819-DC25-EF42-9177-218B40466AE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1193" t="31015" r="4980" b="42205"/>
          <a:stretch/>
        </p:blipFill>
        <p:spPr>
          <a:xfrm>
            <a:off x="938150" y="5425287"/>
            <a:ext cx="8098972" cy="128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1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360FC32-5427-2849-9B57-9F28E5160D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3120" b="118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DD7E16-8B6B-B047-8B57-1D8C28D7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DNA Sequencing APPLICATION</a:t>
            </a:r>
          </a:p>
        </p:txBody>
      </p:sp>
      <p:sp>
        <p:nvSpPr>
          <p:cNvPr id="20" name="Content Placeholder 10">
            <a:extLst>
              <a:ext uri="{FF2B5EF4-FFF2-40B4-BE49-F238E27FC236}">
                <a16:creationId xmlns:a16="http://schemas.microsoft.com/office/drawing/2014/main" id="{A109EE32-0B7D-4D9B-9FD8-9DF4EA236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78179"/>
            <a:ext cx="11035144" cy="441762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endParaRPr lang="en-AU" dirty="0"/>
          </a:p>
        </p:txBody>
      </p:sp>
      <p:pic>
        <p:nvPicPr>
          <p:cNvPr id="2049" name="Picture 1" descr="page35image50894080">
            <a:extLst>
              <a:ext uri="{FF2B5EF4-FFF2-40B4-BE49-F238E27FC236}">
                <a16:creationId xmlns:a16="http://schemas.microsoft.com/office/drawing/2014/main" id="{81CEE7F7-88C0-5F44-86EF-D7B2F9906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646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81DA99-CB3C-4448-AF60-80985DBAC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 confusion matrix is a table used to describe the performance of a classifier by comparing the predicted and actual values.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AB7484-097F-4540-B719-8606464D553F}"/>
              </a:ext>
            </a:extLst>
          </p:cNvPr>
          <p:cNvSpPr txBox="1"/>
          <p:nvPr/>
        </p:nvSpPr>
        <p:spPr>
          <a:xfrm>
            <a:off x="3013364" y="-244666718"/>
            <a:ext cx="6121728" cy="496197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/>
              <a:t>[{"metadata":{},"cell_type":"markdown","source":"7 families of Human Genes classified into 0-6 labels![image.png](attachment:image.png) ","attachments":{"image.png":{"image/png":"iVBORw0KGgoAAAANSUhEUgAAAq8AAAE3CAYAAACEvKguAAAgAElEQVR4AezdB6y2RbUvcNQoaqxR0VhjI4IaFIw11tiIoh57LBgsRBRjjTXWWGONoMYCAZSjogRbVDCKGmyxQBA1ChgVjDXW6Dmee895bn5zz39nfcO727ffd7dvJpk9zzNlzZo1M2v+s2aed+83DTckMCQwJDAkMCQwJDAkMCQwJLBDJLDfDuFzsDkkMCQwJDAkMCQwJDAkMCQwJDAN8DoGwZDAkMCQwJDAkMCQwJDAkMCOkcAArzumqwajQwJDAkMCQwJDAkMCQwJDAgO8jjEwJDAkMCQwJDAkMCQwJDAksGMkMMDrjumqweiQwJDAkMCQwJDAkMCQwJDAAK9jDAwJDAkMCQwJDAkMCQwJDAnsGAkM8LpjumowOiQwJDAkMCQwJDAkMCQwJDDA6xgDQwJDAkMCQwJDAkMCQwJDAjtGAgO87piuGowOCQwJDAkMCQwJDAkMCQwJDPA6xsCQwJDAkMCQwJDAkMCQwJDAjpHAAK87pqsGo0MCQwJDAkMCQwJDAkMCQwKbAl7/7//5v9N//dd/XUba//3f/71HvHdO/n3Jpd3aTE78//zP/0w1frvJA3+cvsJn5TXPQm0RJv92a8fgZ0hgSGAxEjD3qy7/17/+1fQAXRCfmqMfojvEJy55tkNY2xN+8InvPq1/T/59NSSjtfZv1kEyzDgQ5nknyhDv2pM1cSNtiCwShmbk630RLmM6fakecYlfRJ3L0dwU8Dqr8ghdGEEkTJxwX3EGQdr7z3/+sw3w7dj2TA684fk///M/J/yKzwDWDl46L93CNdyQwJDA7peAuV+Bam1xdENCesMz55m+2M6u6j+6L+/47hfxpG3n9iyat/StejyTSY2r7+TnXRjZJj1pteyieZ8nfXxnPZxnGyIvtDPnIjP1zLMu8tAPcerh066aljyLDDcVvGocr7EG5z/+8Y/pP/7jP9qz9zpgNXregl+kIPeWts7//ve/P73qVa+a7nrXu063uc1tptvd7nbTscce20Df3tJdVLk6Ib773e9Oj3vc46bb3va2053udKfp85///NIE0pcvf/nLp4MPPni69a1vPT30oQ/dJ/pzUXIfdIcEdooEbFbj68KWxU47okeyHlh4PW9U52+0/Hpk/Je//GV65zvf2XTc7W9/+6azf/3rXy8BcO3Z111Alf7NWPBsfTBGxJFTZOX9zDPPnO5zn/tMBx100HTnO995+t73vtfEmDGzmX280f7Dq7addNJJrT3adMQRR0y//OUvN0q6lf/Upz41GXsHHnjg9OAHP3j66U9/epkNwlwqmkHknHPOme5yl7tMt7jFLaYHPehB02c+85kZuRYXtRDwOmtwGax/+tOfpo997GPTs5/97AZ2NPomN7nJdLOb3Wy63/3uNz3vec+bPvGJTyyBtll0FieKraH8ta99rXX81a9+9emKV7zitN9++01XuMIVpqte9arTb3/7261hao21vv3tb59ucIMbNL4vf/nLT895znOm3/3udw3AUkImk7Zo0w1veMMWv0bSI9uQwJDADpSAxRTwuNGNbjTd8pa3bAvbe97znssAOrqd/9znPtcWXmvAYx/72Omiiy5q8RZ8YHe9bjPXDLruaU97WtNx9N/973//6Sc/+cle8b3edu6U/PqQnD784Q+3/gXerAXW/nve857Tu971runiiy9uMkuff/CDH5yue93rtnXlSle6Uhsj2fhk3GxmP29U1jHkZC0kg/POO28JsG+E/pvf/OalNdac++Y3v7kEXhcho9AUnnHGGa2PLne5y7X5/t73vncjTVl32YWA18qFRtppffKTn2yWRaAMUDMogbXqxV3jGteY7na3u03nn3/+upSAga+evXX4NEHSOXtLZy3l8MoBeEcfffR0latcZaL8MrjJhIxMenl5fFW/lnqSv8+7kTbWsm9729um61//+o13PGvLH/7wh8YnWdqQaJO2Ablpd/iptBLXh8u1oc833ocEhgS2XgJPf/rTp/3333+yoPH0wtWudrVmTYuVLVz+/e9/n973vvc1HUFPADP0fvSC/NX1erCmzQI3oZN80T/i5fdeyyVfwuTr6ST997///XTUUUe1dtqg3/e+950uvPDClqxMfPIvIlyON3Wl/hougodZNMn2z3/+83TyySc366l137jgrQe8Z/F3uMMdpi984QvNGqscEHTAAQe0PD141V8rtXkWL2l/n5Z4YR0HiV9vfuVmObjkxS9+cWuPcQK8OrVcLn/qX0v42te+ts2fAMhvfetbe7CwXB17ZCovfZ0lqT2GnhB41R51W9/f//7399kX+r4w8GowcAbwC1/4wjYYNdKApagoNaBNmDiC4AHYpzzlKW1A1dYTmMHNR4hJ9z4rrubv01NWmPIr5an5N/KciWLH+bCHPazJQ7uvc53rTJ/97GfbdYqzzz77MmB8b3hTRn3kkD5Je71Xmp4jr7W076tf/WpbcCggg/f000+f/vrXv7ai6LBE6Gv9DuSGtrDWO6uu8B1ZJRS/WtlZ9EbckMCQwOIl4BoRXWbeR5+b/49//OObXquAdD3gNXM+8z/vaVGvH5Iv6Qnpnl7vJW1WiI780V01D+PCU5/61AZKtNFm/YILLlhW165Ub+oJ3wlrfbOek6+2vz4nPeEsGouI+9vf/jaxoDLC1PU9oFWc54yVI488cvrxj3/cDDorgdfVeE07Z4W1H5M+q09qWvq9xnmuLml9fPKsBbwqG15Wo1fTe/DqJLfOsfBQyyRuubDmzXPyeueEuxa8aqBOcyfoete73pIiu/KVrzw98t8eOZ1yyikN2BKCuy9f/vKXG8i99rWvPV3rWteanvzkJ7edWIRWQ2UyQdPhNb1/Tn4DkQk/zvN6lVnKqtcg0cbQELeaSx6hIyZH62RiIlP8v/jFL5boVVrqwq9y1Wvbci7tlr/Ph2e88316yqVdPX3xHJ6U1X+RK3pJe+ADH3gZ8Cot9NOOnjfvaW/q6PO0SsafIYEhgW0lgSc84QlN1wNz2bgCKPSbu4vmc9xawasy0Tn0QPVoeZcuX03zzPV6THx0z3Jh6KVsaMmfOPdbe8urO4fyJo/8KZt296F0vNOhaavyoTGrvLjehy4aPJeyyZs8iwpT31lnndXWNeNA/zNwuBf5pS99qa37jFqeYYFrXvOak3FDdtq8FvAqnzbW/ovMIreaVtvvOf0YGpFH8iWMDNeTP7QSWhN7y6u5oI7Qx4fvfyrPs57DV8IevH7jG99oNFI3GqkncTUMnYR9nYlPKJ0TMlbpW328KyyvAS8a+8UvfrHdbdVA3vHRW97ylna0bIAF8FRhusj8ohe9qHV2JmBNVw5Ycn/WnVC7X0fVJkOsfivlV069vOff/OY3SzS8V6cNvaNw1aVeykvddplRPOncvlx9l1c5A+0e97jHkpXCnS8fb/3xj39cslLggUzV6wMBR1XVi5deea3PZKRdZEZ2lQ7+tcWHc5nEQu94IBth2pe+TVvQwsuvfvWr1hfaFYcO8GrRMrhZXsX19PWZSYvn8E2G4tDHPx7Cf+iPcEhgSGD7SeAxj3nM0lUwH5EAJk7X+Ec/+tFNV4VregVQoSN4urC/NkA/0QH0DB0QPZFQOv1Gn8qT+IR0pvLS6RSezpGX/hNGB0UP0WPRtb3+QZd+EkpzTQJI5x/wgAc0yys+6SzpPP7Qpn9nuarvrCvVR/emzrQrobxkoE66Vf6U9ywfl/yz6p9nnHq02VpGJvqVcca7k8bwE57w+IY3vGF63eteN/385z9fE3jNGqLf0taEZJE1Ub60O2GPH6xxxoD+tu4lX8L15p8lS+tmBa8+yq7gtfY/Xqo3jvrxGd6EPXhledUO7THmg1Eik/BXaXjGA1/r9qyc+ZD88nDCXQdeIxwCfNnLXtbuthrErgj4UItlMY5AqvNusOjsfqJ7J8ivf/3rzUJrAERpAMW+SjzhhBPaV3y1rAHsLoYJhIcXvOAFbZIcd9xxDViLB6xvfvObN35/9KMfVZbac+pmKTXRfFmvHIUMmB1yyCENlBsoGQTp7MsQm6Z2qZqic58nwD6huP333396xSte0RQgpWeHCtD7FQJp6tR2FmpH8+6emvic+lP3Bz7wgfYxHD5d3fjhD384ifN1YhYUF+P9ssG5557bFN8PfvCD6aUvfWn7kI7icezjlwJ8WEH+cepwbcD9ZLTwQ/7ykBevjeLRyZ1XSuaJT3xia4O2Hn744Y0v9KrzJSPa2qrNH/rQhxrttC1hLTOehwSGBLZWAkAKXWbO0zP3vve9m9Ei8zgfZOEScOnBKx0V5wrVHe94x6ZD6KF3v/vdDQhKN//pule/+tWT0zp1yuNDGE4aQ0g+Gj300EPbvcqvfOUrzVpK7+ExFkEfEtPfwIx7mr6ipnfQ9eGZD4uAgdQttLg/4xnPaPzRc/e6170mH6z5kFXblaXj/OLK61//+rbJtx7hjX5MGwBPdyCtjze+8Y0bX+rWLvqRXgUIOeU4NPxCjc2Btcga4NdebBBcu7PWveMd71jS2fKrb9EOf9YFfZFxYFNC7tW4sRwfyrsH7bSWTMlBu6LvrS+uF7zpTW9qllzrin7kycEv2zz/+c9v8oRB4tD1DjSSsz4hI9jBdT3r6Mc//vGGPfSRdRe/8vsQWX5jxVrnI/NHPepRLT+wHKfcLFfBq3kQ8KpPpFkTAcFnPvOZLU075FOX9jECnXjiidOll17aNijqUFZ9QL+2y+uesG+LfBznCkuwhA+5rP8MY+mDOhbEue5iLhm3yuk7std3Pgq75JJLWtPwy5Hnrrs2QKAa9u1vf7tNPII1CHW4qwFx8mRAivOsQ/hZzu4VCLWb11EEi3aErLPV4xgnQE4dHMCZMpRhtQ6IVxYd5R3dK5+BiIaB7GcglJVPGQM5PCinw4HYKM86OPr2AOAUnXLoaUfa4p032Oy4gEb1iBPy+A3PQnH4Bq7j8O3KBmWorMFsguYrTnWnTuX93NVpp53WvgLVPu3JIJZP+kf//aNNLmmbwRuZqMNXxRW85s6r8gGvdoR2oWm7cYFP/Kbv0Weh91Vq+u3UU08d4DWdO8IhgW0qgR680glOXaIj/aIMHWERBCbodHOcpxOr8cCCHf2lvA29dYDLekHvVZ0IJNEj0n08FfBrYQfsgBs6U33RQXQX/WSRtjYAjdLkobvk9+6DVPor+g/osN6EDl0G9AZ8RDejAyQButYW5UODLHI3VD5l0aN7Uz8jhXY6Vo+jL8lDHvwDuT4EUi71HnPMMZsOXrUHqI7M0u6ApvC/XKhdK4FXG4zDDjtsSTbpn8icLMjAWPIRWNZx8oY/rGPGi3KRFXl7B/IiY2PIyWgMKKGrXZ7RYDBjZIlLn+Y9YQ9eYRigWB02Lscff3zDE6GNH/giPAr1s3UTiFRP1kqyxg9vw+CjQeXR4jM+hA95yEMaLlM25c1BwNnYQUNdygH22iiObG3+ANyU0zYbNenymz+75oMtuxidFIGY+HbCVfAEkA4nFAPXYNPZnrmAYQMROERPJ/mpDb+LSlkYkCY4IRO43Qglk4Hr90bTkULebsvgo9wAunQCBcQagK94Pz9hUCinc+3ElTWwdapdoolgorrXw6IQ3ttD+YMmK6fdnPZQlAYW75lV9+53v3tTaPhnIdYufLG8StNmE9iAUS/eTTw77chN+Na3vnXpvnEmgrbaRfrCk8wyMRKiZ2dItvKJj2x8nOCKQPrMz5rhSTrPOhHwqj9ngVeT9dOf/vSSzE00llhAnUMbDcdxqdfP6Ng1opk+SVhEOx6HBIYEtlgCPXj92c9+1n7Xkg4zn1kF80sy5nn/awM2/9EvTlvoPbqRnqDHe/BKd2SRpaucUjE2WEMAxZwyqVu6vNYO+vOmN71p063SUod0YJsepmfpdOk83UgPxbGGVvAqHZ/KK0vH0reJJwNWXe2OYxSRRxrAAkQoa33BO8uquulqFsWAQGuDEzL1SRdmfVIfDyynrujO1Luo0DG3DUBkZvNhA8OlX1eqG58rgVcnt+RFxre61a3a+mtNZCG0LmeckYcTRZjDWggPPPzhD2/9jDc0rP3WcGNBWcYSoJJsbUyAf3mNG2uztd66qF/khTv8Ju1qbhZ4zXoGK7zmNa9pfKFp7cWPX95Qj3ojS2MTFsFfZAm8ZgxknMEjsAW5WDuNCzSM8ec+97ltDgUnAN/GWsra3JGJMai9cBL6vA0SOXLqh/HQRX9XgFeDjwMADbAI3i7RsQuh6UyD3M7GEYN7GsI8s0zaNeskDmB61rOe1QSMHiDJ6pd7TH4ewsA0+XUCoef39tQX07oOkK5zXR+wizEZXG+gVNE2QNTl+EhbKEJ5lTGIDXI/OOy4gCJxjwcQVU55IFJ7MrhaA2b8QZuidrRuUCnrFxayM0/bDXI7Jm3QzihvihM4Tb3aDvABgWjzwGz6QNtNDkcmju7sYF2WVy8v3cR3zJd/NgBkGszS8WhQ66O0zYYii4PyjvVMRryTO2svmRnc+EibHPvUHSLFE6u8PPrfUYl6tc9vKcYaru7qZ4h2RA0JDAlskQR68ErXsIZGD9Ej9JR5biPrGpM4PpZXusscp2fpUzqELrBQR/9Jl0990ftoAK9JozMASOV5up/eYWmy/gDH0W90FA8sO/VxJcAxLd0bQIQGPczh3xpBNymHP/Rt5ulBetjaAEABIMrKx4Ia65m24Cf0gSmyYg0DEpxeah+6ytKnAc8BRNqs7njglw6nq7Vjs8GrtpE5fvBmo+BKRvpktWGpT1cCr2RmDbNGW6dyDYW8GVOALvIkL7IF9jig1FqVfoohhhxhDVZDoDvXM1xfAU61AS0flMEU+t3pAKPSK1/5ymaNXK1N6auMAUa9gFdltcOvLQD53/nOdxq2IC9tM1eMn/SzKykxjlljAV/jA+2s8U5tjU0yYdW1gdAGbTc2MkfgF9glGyR9lQ/pjcGMX2uw8oBwtTQ7FUZT2q4ArzqD4CkGiidCs0sEmKQR+kc+8pEmVILXMTzhCwmTiRxw5IBBoDGC8rMrTNaUEBBr0NpRUDzqQyPHTyaDDkZbB1N0FAoeOCGwZGBnANjNsxgoa9DrcHyq310XHazu8OB4K7wBuSyQBvlyjgw4II6lFm888AqoqzcueU0Az9I8o29iso6qG38mn4koj7zuBQGs0k1oE97klK7dBid5hHf9RRacdIpIP5Ap2VD0LAdo83ZeJrg0eRz/rwW8Av7ZUOgrAx/Q5rTNMZo7yGSiXcZSdnwt0/gzJDAksC0l0INXepQuAQLNdXoi1lcLpMU1+g94BRroFs5dT/or+oflFeiUHh0GVASsoOMr96TRbwEsdBRrlHu00nkLPCBE/0nH3xvf+Malu610rPzWI7Tpyic96UmNN21inQOC8IeGxZ8OBMrDAx2tXakDkABctAGIoPvUzfuuwXpW/Ute8pIl+WgLgwK+lGcQUi7yYUGzFgJ4gE9dSyLTRQ8aoJ/lUHuBHtZtaz1HZviovueH3FYCr2mHfOTAG0fWDe11wpv+sDYCWNKMKxuLpLlf6p5xNkPyoB26DEtAuH530mtc6zf55dOW3oW3Ph5t62j6qgevaKVPM27SNrKTH9/GJ+xiDnDKuacabMI6L508ku4ahA2WuvWJ8WZe4ckJsH8okrEJ2xg/1dtASudZq4F8PHLGqXi87SrwCoDYbROsxploEbqGRzFJN0AI12AnDKGfysrxjwGYDkJLXu+8Dk0oPkoG6NRBBK2DUwdlCKDl+AUvBjbLrbrly892GIyOBVhy0/nqpyzlCy+hLTSA6vF96+XuTwb5WsBrirIQs07mQrY7oBQtwI5vMnCnKztRdbjDZcBJJye7+tQtNEF68Jr6pLFss3Yoi4a6APUMXoOcQkj7gfa1gFeTjtW2bm7sMPOlqJ2jOzfqdIzCQs/NUhjhd4RDAkMCWy+BHrzaTNO1AWp0Bf3pCNyGFHilW3lHpfMGrwBI9DT9iJcABdJieaJnwoO1Jo6+oXPpUDTwztiQ8iyzgIHy0h3TAgRZd9ChQ60nWT/kBWjxweoMyKOrfOUj/EjLGkfXAgzRvwxCoet419rAJZ2Oj0+bFh0C9DYJaQ+Dh28pyDK81LDnB+8rgVf50bLx8HExq6V1iCFFOVfVyJG3duhPNOV37E1eeCNTHyI7vbTG68uKCVw3eMQjHrG09jFKKW9tt0FiiNPPa1mT5FsJvBpP1k14wFrnKonvS1isjU/3tYNxlgOv2mScaguewhfrq3U5mEW7tRm2sjHTV2SlvDqMt+rl905u6Gt/+g+fKbsrwKuGcb54Yy0lEIJxf4QljzOY7GIcx7MGupuTr0LlBahYP0PLACSkCDGCFsYTLkELAcgAVDT8nEQ6xiBkya3OJMgROhrqpnQ5yoJ1UT1oh4d0mvx8BpeB5tgog6fWk+e0ay3g1eBj5aUk7azxrz714yd3stSvDT14xY+8NgQ5LsBbFFwPXvGWNIooskMD8GcFTdvIhjUAP+Si3Y6pQn/WndfIgEXGEZpyZOvqgH7RFxaZtE+7KZbhhgSGBLa/BHrwmmtQ9IoNKl1hvrNSsm4tGrwCfFmDgBFAojogmq6Jt9bQX/jlrSPVOspSBWxw1jN3XpXVJsDWRy19HQAHPSef9tNzgJK257padLp8szzwQdc67aOf8VYBESsjuuEtbZRvMx2w7l4oeWivfma9C1+Ra8KeN21bCbySG4upk7sjjjiiGUCq7NKPZOj0DkBTl/qtXa5mxDBCpvgEsFm9s6nAE+ulzQC5pj/kVQYeIHvyBgJXk/Fq4NX6BqiyGutjRr/Mk4ytYA8nBWTMaRPjUrCNcQr8Zv1OqN3yoIUOo5YxnvVbXNLUW722azP8gD4gnPUfLgl/uwK8pmEmmfsnGsfbtVBWGcQRvtCAtIMiKHkNLkfo2QlB+NIMHpPdXRYKASCmfFwZ4D0DxO6isOKpSwdWy2sPXqW7YkCxqVs9uTaAN3XbnYjXyUCWen01a1fEe8ePOIMpXywuN6gTvxbwml8AyODNwCKLyAvf4lmPe/BqIoR34JVM1M9rew9ec1VDPzoC6i2vrAXpY0dY6wWvqRsody86k8rgd+TGsmvHnL5wDyh3fPTHcEMCQwLbVwI9eHV0z9E17gw6NrcYusfnW4NcG6DP6NZ5W16juy2+eLOmRPfhyymPuukbvlo26blYXulfOtY6Jh4NoMNakcUfsPUxWnXyAhypAw2AmDzcX3QkrTzPEpi1LKGy1hjv7llmI0+PW9eUQzsnVNHN+NsKZ90lI7LEm/UWWMJv5JY1YBaP8lgXlLNuWR9gA/KS31rtehyMIF2/8p759KMQKM01C7JgWAGkGU0AUGtfgJ9+gSvcOVUX54qA9Vd+IFb+9JU6Gdx8h5L8y8l7JfBKXsClTRaa+Naf6kmbMnaEsIZ1mTOWXaVJPieZADUX2ZKnq37aF5ruQgPngL16xavX9UjjrXqYCrYRp65cx0R314FXgtOZABwLWnY5QBRrLNASwTYp/+8fR9oETIgGCaWAjkHviFnH8dJMhgwYA2MWvfAhXwWvTN8uHRO+NKHdcq4N6Mh6bYAyi2ldGkuknQ+Qpyz+8BBaeOHFL+fC70rgVR6y8tUruZhkrKwUMEXmGoZdP9BHZvK4sxKLMd7IieU15Q3s8BfeyDMTxuCPXKW7Hztv8Jp6ycdON3eZTVxKyXURbdXXlA+es4mJ3EJjhEMCQwLbSwI9eLWZjqOTWKzMbfPdxtfPGAZ0AK8MHNFB7tcBu9FPwC5AgQ5Hh6gPLTTQzekSGvlgSzwdCIQoW3Wgo3fp6uD7awP0jyN5ul8+H9hmzXEU7e6kNPR9UGUtiVMXHe5jnNCnb/PRiyNY66PydB7rm3Ula4mw13mRDZ2YXxvAV3Rlnz+8bFaoTxgh9Ik226i470xWeA//+PEsP57TL8KA18gl4NVdYmsaWetvd5FdNQGsjA2Wffdt01csr4xPHLpx7sZa1xmblM/Y0RdoVB7x5gqBvmGdrd+/kDtsAQ/0bUtdwpXAqxNo100yPvBsHWSEc9/ZaSogry4yNd5y7xtt3/NI02bYxgfVXMYBwJ7+kM/48y6dDPKLUGTgGqLxit84z7Vvapry+EZ3V1he0/HuMxES0KqBhGtnA6QSaIQQwbirIY+8BpGPsgxsThkWV+mEbLA60laWV6cwEyGCF+qk/BSFssAc0JTOFQKRuTYgT7W8nn322e24XrxOclTBmpB2qjPP6vMc2pWP+pz0WeAV7cjE/SntVi/lZqenDNmqxy4R+JOOv3ywpS58mejZwZrw+aWA1C/fVoFX/LvHa1eX8WHi+qJRP+PLxxCRB14r31We43lIYEhge0hgNfDqupCPeOgsuq2CBx82AX/mOf3gXj8LGd1Hv9m0159bBEIA3ugPQKn/YCuGB+Xx1uvnCl7xtBx4jf7vwasrb8rhwU83+cAmBhrtoKNzDxMNvwYAsNDxjDmuuInnASfx0f96FI3Iw5qJf2458LrVowDvwLl1n1x4bWZdzLoVHrVFmxx1A0LukVq3nLZZt6wD1i3gFV3g9WEPe1iTlXj3meEGlkjysFZYu6XpD2sj62KVZ90c6CflgT75QxMP+EoYPuVnxfQNjPw8Y4t69dFyDq16xaN+sKXdNkfkBIwDrayb+OSNEVbfyMLVggpeY32Xbj4BoE4qM07MF9bajFHfrZhXZGKjpy1AsfFHtmmL9mi/UF5t4BJ63nXgtXagTgAKCSaDw+7UzsoEZromZLsyu1AdQMgsjL7qTAfYjTuSkc7rTEcorIw6ysAFhFhoATZHBREy4W8EvFKQLMjagDcDDT3AUueGf8DQR2q+8A/fVRb1OQN9LeCVLNRrYpmYJrhJzLJtoLKWRrazLK+zwGvlZbPBa9qOB/Kj1HJvV99GKYgzTvQtp9xqcq3tGs9DAkMCmy+B1cCrOVw/NAI4o9fza7XlE6gAACAASURBVAO4tmDSqeKy8LpLCVzS+UAuy5ljdzqDfqYj85N79IU1wR1H9AFgBhHxVQdtFLzWL7npUmDax0OAGsuvawn5xRd81p9DtH4BWOGdldkaYs0BXOh5YMK/WbfeoRsduF3Bq75jiYxFOmuTK4T0uXULCOQ9a5cNgfU9v7G6Enj1E4r6mcxsTGADY8UpoY0DMGa86HOGEOPFOmPddEWFDF1NMYZgBOt4LJvKsIJyjGN48zGYdZrBDc/o6WM8qEf/A4grOfWsBF6z/tnIGI+uhsBGrqDYHFXLv/eAV+PYFUl8R84MQO6lAvTowFX5tQJ5yJnxjiMTJ87Aq7YYpzAFmRh/+CYHmwuy8F/cgquU35Xg1WAyyTRUAw1cgy07aEccjhLsInyw5VjF7oxwCZESyLUBQnJURKhRVBSeDiF4g4cl1lE/5WYgsuYBxFFUGwGv6nfP065aG/DIRG6XYqesDYA2UO5yunZod3YtyvcuynMWeKW4yE8ek4WlOHKzm9VOA1j96pOGJzLJzkl9aPiqUBl5DFB3rXq3leDVGDEx6rGJtvB21aze2sGlLyO7vh3jfUhgSGDrJbAaeMUh0AJYBLRZfOl9VlhgJA64c9QfHSe/3y8FAOm6/P5l9PJawWvoCzcKXq1d6tUGHhBxHQKPvqMACKTzLHysXoBB9Bhrcq7WyWOdIcN8yKyd9CNgW4+0tyt41S7tcxcUUKLL9Y/+1efuw7ruxnsG3rVfG9cCXlkmIy+WSmCWZVE/WDOkqUtfwBn5YMu4cuQP8Do9JV/lPGcNRM+GSBsAXGON5d9dZKeAeHZ6HDBpXAJ0gC2XtaqOL8/wwHLglfXTeMEvOcEP2gLXAPUspWmPPHh2TzYuH2zJw2cMwSQ8GaQPWGZdrwBI42wUjC1tUdaz9sIYcBS8QW7i3Y/d9eA1ghHaQbCEmsgGR8AJQec5oTgdaHC475FdJjoGk46zO5E/5XWoZyHhA2k6yO4vCsI9VWk6iALJziMg0YcE+EODt0O3a47T2e6Y6kB0Kr/y4zmhnV/t4NCoYfjSJhNYeTQpPLuh8IVOvReljtStTNojTpo2WBjIDQ3glfKMfHKZu/KSIwM0TJQqc7vZ/B5r0uvvvPUXvu3OWAu0Dx3HZeTFOyoUJ6167TWxtSd9qi6bghxh4DdlKu/jeUhgSGB7SQDwMt/pI2DCHI4z/3ngxnEn3VPnPIsW/cXJR5f44hsd9OSNV5Yxg+HCuiKeDsnPAdJ/7tvSx8ryrlX1DhhSVjq94/Qu9aNhw2/NSB5gSTz+rAsApbIAkLqAHe/R6Z6VBap8eFWNKnQaYwVDDdCbMqlLKI6el279Uy/HOJLfgJUP6JllnGiZN/FP+APoADNrEsOKNpAvXnnPvPYBsIxT1myytY6QOdnpZ+uM9vJAMSMVmsqGltC4MxaMC+8VvDoFZoVXZ/qkPus/azFrp36RH1hLHegplzLqMp78Ok7aPEvMaGmTD5+UUV5f+QcU0qyx2g7zSFMPn2ft1/faK45Fm5zi8j0PPs0TgNszn3Z6RsNGiPw4dZOn8ehDLEaytE894dWzeN74Tlkhw2R4ZdDzKxGb6fZbdGWERAk55vGlH4BGyOkQQjKxAScfJ1EG8lXwiEdADsh09GA3zvKqQ3WuiWFXx/ppQudIPx1EqOpQl3zSpcU5XjIoqpLIz3olDxO8Ywm7GYPaYEcTDyYa3gEuQJ0zYGe5Wq86HPWjY8I5YsoETlm7LPzb8dk54VF+O0hHBga+d3KwM4zlVv2App28MsqaML2jOEIT2FQuXr85gsCb/nIZ3heG0k1YCwWrOlnwfrvXZoWTbteW/qFIOO2vHi3/9CF3o000ZewI9XnN2wiMP0MCQwLbVgIWQgYGOoVVK1/Hh2F6wZwHalmzzPXoDydpWZijJ+k/9/7c97dAys/iija9SIc6KqWH6bh87c8y6ThXOfpRHerrnWte6CnPOJGPeZPP6Zi1Sbo2sUjFAa8sdehbj+hi+lE91hm8AlMskOrJZrzqNPJgxHCkrf3qwiuwQOfiieWLXAM81I8Go4w8dCar9Sz9Hl43K0y/qQ+A1R++bgecyIQ8yJHMAX2y8pumQJyydL6j/chcn9aPkAAuoDgy1i/kzDjCYgnMWZPEW5Od3pGxU0xrmb6IQQcewA+rr74DRNHnHM3LD1OkL9WDH7L2oWGO1yPb2vbEqZtnSMo6DUQHJEuzyXLd0RUZJ8fymUP418cwgnjjwilyrg0oS7byk6fNDdnAETCKeGs3vAUXGdux+odXIczgRAA2s04bU/ooc81mgaXax2+1nPvl6Bt/ADkam+kWDl4DdDSK4CgbxwOErPG8Oz12jQAuICmfchlIOinOXRW7ItZTNFy45h0/UwKZBPIrR9gUqDzq0YFo9DQpKbzYeXvGQ1zymowUkN+ZC/9oKmfgU5YBXMp67l06Xzxw6DgjvGlXLZ+y6jVRgEWX101Iiozy5PGMH/IL33gmC3JxD4wCcP2id+SYfvBxQe/0l/rc9ZGen+mQjxy1G//ql1f74vEcOelffZq0hOigYTHKrhMwJ9e4mjdxIxwSGBLYfhKgH+kpOscCbc5Xj2O6iW63aNMP9If89FfVEWmd+6N0I7ry8mjTi+jQcfQFHUenxnn2bYU6lI1VN+lCPCgrj5MpNKtDIzoMDR+ccXQSgMygojz9Rv/R39YBtOhlupWOBzhq23qdpl7rjnKRn9B6ZV3LJkC5OLLGG0831+Pk5NnqEL/pP+sIXslF26yjZJV1Prxat7Q7bev7xPgBuMhKnqxv5E/O1h19Eplk/SYfY6z2DT6sP8pxka8y+DbO8GLMoZn81t3e9X2adP0O16Bh/bbmGjvBB+rCm7q0JW0ydq3ZDHnijSV0Mp+Uy/gl2/w3O7KJ/PALKxg/GX/4isxriFZwFR6CNcjHWFOeq/LUJrxl/KfNmxEuHLxqRB0QGk5gOi5CiEAIR1zy9++9QJIPLYPBe6XpPV5Z9NQtb1ytQ9nUX8slr7g4+dCp9VXFKW9NS7lKQ93JJ29Ae18u78LKr7KVXuoQipeXUy711Dx5lo9cVqLVp3mvcXnPZEjb1KF/kt6H8gHGjiRyRMGyblHgkj+8jnBIYEhg+0vAvOUyf2sY7umlfh1IGWF0SfILowvRq+nRX6k3ZaIzU3/ia1jLhH7SpdFR4pMvoTzJLy7PCcWFL3G8uN5XXRmaqTNpysTFQCHOGiRP8ifPVoe1jWl3ZFB59Vxd8opLu2qeyCFreL8GV1rhITTruzgu9God4pPuWR3GaVxNC+2k9WHakDJopU5567P3tEu5Pi005KvP3o2ztCGh8nWOyBfX0xYfmhmzlYfQTHlh6lSu5q15Fvm8UPCaBkcoGpJnwpPu3fMsXxte00OnCkw6WvHe41Kn99DJc81fn5MvYWjVckkTcsqnzclf81T6nuPqs7jQy3NohL6wxtX8SUtZYeKEvZtVNrRrWo1Dp/Zd6hKfupI/9eW9D+1u3et1VMHyuv/++7ejH8c8kWX4Vna4IYEhge0lgTrve86SlrBPX+u7uR89oEzVBVWnVHqJ78slPqF0z3E1v7ianrRZ+UOvlkn+0E6ehIlPmT5/4pNPuehFz3Ghp7z0+KRvVqj++PBXQ8/SK795rmnJg2/PXJ8vbRQmT/KHVso1Av/7J3QS5713qb/mDc3UpV4u8cmbUL7kTb6at8Y1Qv/7p8+TNPHVJZ+4Wo/3Pm/KhafIzLu8oSU+7wmXo52ytb7QTX2LDOcOXqHx7FTsVng7RXHC+ux+JGtl4vtQmfiahqZyyld64uITjx9xPZ3wVfPX51pfaFUa8tY8lSfPNW/yVfqe5Um55BfW+lJWqEwvs/ARuec9dEI/5Ws9ySOs+WqdSatxPR/Khn7qT/7Ul/c+ZGE98sgj270Zllc/g+bOk3ambm3rJ9AiJ8WgPSQwJLCyBLKwJbRoRQeZt+a5d7qh99EJmd/KxifNu+fM/UpLfPQIvVDTPMen3tCp+ZImlC6UXusNnZruWZ5Z+UNTuZRJ/tBKnoSJTxn5PasjYWik3irb5Ak9ofzx0hfl0vehry8qH+rmxSUMf8mHzzzXtMQr57mWT76MAWHypP+SJ+WE8alP3sg0aQlTf/KKD83UVfuhz9/nTfnEC2scPlJ3nydpKdPn867+tCd0hSmbUD4+Mqt8J1491YuvtKShl7KpT1zSjIlFr9lzB68GtJ+WconeJWrepXMXsIX12cVpv1Oa+D5UJr6moamc8pWeuPjEu2wtrqcTvmr++lzrC61KQ96ap/LkueZNvkrfszwpl/zCWl/KCpXpZRY+tFPZvIdO6Kd8rSd5hDVfrTNpNa7nQ9nQT/3Jn/ryPit0ud4HCiyvLtG7nB7e5EffeHL3a7ghgSGB7ScBP9ljzpr/0Q91Dtd5nzzRFeZ3fNK8e0Yjui00xNODfJ8mf3zN38clTRg+5Kn1pkxN9yyPcn3+0BSfMskfWsmTMPEpI79ndSQMjdSr3dIqD3kWX/2i78Fa7zkhg4P+6H3aEb4qr/VZet4Tps2RR6VBLvHyy6PulE1c6pde6YTPPl2e0Eh9KSc+dNMv8vT5E5e8KZ94YY3Di/fEhZ73pKVMn8+7/GlPaNSyoSEfj/c8oxu+xOc9oXyVlnj0xHtOfanDh5QA7aLd3MErpv3PZl/xASW+RvPVm2NhPs++nJPu3fMsnzLCmh6ayotPOlrxifd1YOpMPmloCGv++iyt+p4XeWt65clz8tc8lb5neVIu+YXK5L0v38ssfGinMnkPndBHJ3WGdvIIa75aZ9JqHDqVD2VDP/Unf+rKex/mq0blfLWIFi9eXtcIvGtf/dp20RNj0B8SGBJYuwR8dW+umsfRD+a+eVy9OU13rOaVDZ3ogegEZdUlTJr3xIV24pTr45ImlJ6y6qz5lavpnuWZlT80a5nkX67+xKdM6k7bw48w9drgy195SN3kRibxfgppka6CV1fAou8T4gOvaU/lu3+u733bavnkI6t4+eXJeEielBPGS+MjI89JS5j6k1e858jZe+3bPn+fN+UTL6xxePGeuNDznrSU6fN5lz/tCY1aNjTCP97zjG74Ep/3hPJVWuLRE+859YmD+/zU2Wa4hYBXADY+5uf+PfExPed9VhhzdkzdMVl7lx9toXzxoZP31L/csXtfR33PUXhoJa2+o4+f5BX2PElPG8I7GnhKmjA0kjf11LTECcWrq7atxoeesJbzrFzSUwa9+OTJu1D+WhcaiQ+t5E99eZ8Vhq+URU8f8+m3vG/GpBh1DAkMCeydBDLfVwqjA5LHfI9PmnkvnU7wnPTEyyfde8okLnQTH/0iPnE1jN6Rrp6aX1xNTzn5PKd+76k3aamv8p88CeWNr7RTRj7p0X94CT81/3Lp4hfpKnhVT9pSw7Qhbcb3rGdxSUuIjmdhyiRfZBF5yJP+SJ6UE8aHjry896QlTP3JKz40w496a3zyJpQveUO3z1/jZ9GT3o+FlAk/3tWT9niXllBa8oanyCxpSRfvuXp50Kp8eE7Z1JM8xpwrAxkbixp/cwevmUQJNXKlxqylgfIQRhVI4qpgxMUnPuX6MPl6muLjZuWpaXlOKH/oCXsXeuJrPeSTtEqj5kmZ0K+0k6+Xc+JTZhZP6CQ9dSgXn3ryLpR/Vl3iQyv5Z5VPWkJluJSfFSZv6I1wSGBIYPtJIPN0pTDzO3lqK5ImTjo90zvx8gm5lElc6Ca+6tfE1bDXZTV/eAjtlEu9NUy9ifMuf3XJk7CmVdqJT1wfpnzqmJUeGosM1V9d5SvPeKt8Rt7i63N9T7xy6Y/aRnEBa8EY8nIpW8uFl8pH+A5/NU9opM6UEx+66q3xyZuw5q20pYd+jZ9FTzqXemr+0BGHXlzNmzwJw1NkFj6SLt5z9fKgWfnwnLK1Ps/JG34WFc4dvIb5hISQ581q1KKEtSi685LLvOispZ2bWdda+Bl5hgSGBHafBOahZ1aj0aev9r4VUsZTz1flY7X0mnern2s76jO+8p6wxlW+pVeANSt/jatl1/K8XFnxSVN/XOLyLqx5a3zS+rjV6PX5K51Z9Sd/0sKPsOKymq/yUOPzXMPQrXGb+Tx38DqL+Sq0Pn0tAoiwI3A0ElfprVRP8tU8oSEMzTzX91pvpZPnhJXecoMg9BMqm52NuEqj5pGvpqXOxIdO5TXlEzeLJ+WSHlrKxYvj8i6Uv+66ki4+tJL//5fes3zSEioTGuKGGxIYEtiZEsicXins9URtadLEoUHP9E589Iy0lElc6k581a+Jq2Gvy2r+8BDaKZd6a5h6Exc+vcclT8LECyvtGj+eZ0sgMhRuhZt3vfOmt5JMlqtrufiVaG1V2qaA161q3Kh3/hIwuBfp58/xoDgkMCSwnSQQ/TEPnkIrYaWZuJ0c1vaM58VIwPjonY3EIt2sOhdZ326kPcDrbuzVBbZp0QvBAlkfpIcEhgS2gQSiQ+bBSmglrDQTt5PD2p7xvBgJGB+9G+C1l8j2ex/gdfv1ybbmaNELwbZu/DZjbpbS3WYsDnaGBC4jgeiQyyTsRURoJawkEreTw9qe8bwYCRgfvRvgtZfI9nsf4HX79cm25mjRC8G2bvwWMjdLwc6K20IWR9VDAmuSQHTImjKvkim0EtbsidvJYW3PeF6MBIyP3g3w2ktk+71vCXg1WOrg6JXL9hPT9uWoTjy/s1bdrI8davp43jkSSD+vNG+SZ+e0anA6JLBzJJB1Khybi71PWsKUqWHSop+l1Y/GZuVNGWlxVd+HVtJGOCSwmRIwLutc2Iy6twS8pmGZiBqd56SNcO8kEDkm3Dsqo9RyErBIkC2/FeNW/X6LjwsfNVyO7xE/JDAkMF8J1MU6uqCfi/U9zymX93CV9xombbVQmeGGBDZbAiuNu5XS5sHnwsFrnYieLb52jHyeTWbP/qvDohs8D6FtVxpRimQ53GIk8Le//W368pe/PPn/zV/4whcWU8kyVP2rx0984hPT8ccfP/3sZz9bAs91ji1TdEQPCQwJzEkCWcfo2Vk+ejhh5mfWuYQ2oby10NqXH4hPfuFKLnpeudXyrkRnpA0JbEQCGedoGIt1LBuj0hfhFgpeMwnTOKFF97Of/ez07ne/e3rjG9/Y/Fve8pbpIx/5SPvf9X/+85/HRFxHTxssnEEC3Hz84x+f3va2t01f//rXp7///e/roDSyrkUCv/71r6enPe1p7f86P+EJT1hLkQ3lSf+aO9/4xjemu9/97u1/SX/4wx9ufZ45lnBDle0Dhccivw908gKbCGh+7nOfm97whjfM9G9605um1772tU0P0xWcuZv56fkvf/nL9J3vfGc68cQTp7e+9a2NjvXwtNNOm37729/ukb8fr9EH0fennnpqo3HGGWdMv/vd7xbY8kF6SGC2BPyb2HPPPXc65ZRTpne9610N073zne9smO7nP/95A7PG/bzd3MFrnWyZaMIf/ehHbZI96UlPmu54xztO17zmNaerX/3q0xWveMXpGte4xnTjG994eshDHjK96EUvmr70pS8tDK3PW4DrpacTyYOc7FA26igxniO3u93tbtOVr3zl6cUvfvH0xz/+caPkR/lOAr/61a+mpzzlKdMVrnCF6bGPfWyXurhXfax/73rXuzbgfPLJJy/1++Jq3X2UAyK0LAq16qzd1+LRonlKwMnLEUcc0ebg5S53uelKV7rSHt56Rv9ay771rW+1qo0zYwzw/fa3vz29/OUvn+5zn/tMN7rRjVreq171qtPVrna16da3vvX09Kc/fTrvvPOWTiYzNhOiwcDzla98ZXrWs5413fKWt5z222+/6TGPecx04YUXzrOpg9aQwGUkkHEYDGMsfvTfPzo94hGPmG5+85s3w4o5AdMZm49//OOnz3/+89M//vGPy9DaaMTcwWvPkEWXxeioo46arn/967eJdrOb3awpgGOOOWY69thjJxasww47rE1kE//BD37wdMkllywtLj3Nnfiu0wGfD33oQ9PLXvay6ZxzzplrM8iZQrvHPe7RlOkAr3MV7xKx7QReszlcYm48rEkCwISF/gUveMH0ute9bmIhi1JeE4GRaZ+VAPB65zvfuYFNpyDPfvaz9/AApTWNBcoaZlzxxtzvf//7yZp3wAEHNOD6yH97ZDvFOfLII6c73OEObUNs/bPgVytqxibgaty+/e1vbzzIC0ADr8r89Kc/3Wf7ZTR88ySQ8WwusPwfeuihbTN3m9vcZnriE584HX300dPDH/7wNsaNTZjkq1/9atuQzZPLhYJXgOq73/3u9LjHPa5ZWq91rWs1q5Xjke9973sTk/Ivf/nLNunOPvvsNikB11vc4hYN8Cq/WxzlRRYPetCD2q7kHe94R7PAzqt9BpTjKPcw3cd0LDUPy+68+NstdAZ43fk9mY2ekx/WAtaw4YYE1iKBP/3pT+3qjrXs1a9+dVu/rGHx9ANPFwOb9HIWe+D18MMPn5w+OjmxBl566aXTxRdf3K4iOJF0ooP2pz/96T3WB+vHRRddND3vec9rYxYAZr098MADG4BleZU+3JDAoiVgLPJOCB7wgAe00/O73OUu7dqAa6GMAd///ven17/+9RND5f777982aa7EzNPNHbzGGmSBsHtk3bje9a43ORp54Qtf2O689qDU5BbHtAzguQu0G4+8LZIUjs50LzWy2kiHUpAcGVZncA03fwlsB/DqWMbiN4/xM38JbW+K0TVf/OIX2zy84Q1v2KwC/fzZ3q0Y3G2VBKxRru4Aj+6pruQyP6OL6eqvfe1rSxbSOubkQc/cdoWAhdZdwqyVDBHGLGuvawsf+MAHpk996lMNDLO+Aq8//vGPV2JnpA0JbFgCGcvGNiMkA8BNbnKTyR1XllgueWzMjEsnBDBgrtGEiTr+E7eecO7gNcxjzCXy2972tm03yfr6wx/+cFXeCMWEXU/DKAWTm9BSVlzepYVuz0DyUBScej0rj5ZyoSU9ykSIbmgnjxANPrQTuipwv/vdr+1UHFemnlltTZm0Cx988oZf+fjwpn4+chAvXdmUSVpoJi1ta8RmAOLEzwqVDX31UfJCvHDhMWXDQ5Vf5KlMaOGturQ/tIU97Zo/shAnX9r4z3/+s8lSnaHpWXp8rTvl1gJew48yaEQG6HPqi5dXnvDgXT5l8EgO4rz7lQNHlhW8plxtc31WLu1KfOoMP2knWtI4vCub+mtb5I88EirHe0dHntQrPrSTzzsfp67Q1W5lw19ohoYynuVTJrTk944Wr66ke045cZ/5zGfaPKRUAQplw4O8aZcy3lNH0lJP8lX6iUPTs7zC6mtbUkfqUc7HlsrVsp6H21oJ6BffFfhmw9WA6Clc6V99mLGQUF/HZRwlTLy8LFnuzDL0uGZXy0kHBtwfPP/889u9V1auRz3qUc3y+uhHP7p9VxJ6IxwSWIQEMsZ9HP785z+/jT2n5cthO9ckWV+Nax8Z5+6rsZ35sbd8LgS8Yuavf/1ra5yJ6GOsj33sY0uML8dsJnSdtMvlTby8lIjjmE9+8pNN6X/zm9+cXvrSl7ZL8yydJvgJJ5wwOfLpadut5p6SnYGv5twXtbv1QY7dLYHXcszfrMO+OncN4P73v//00Ic+tFmZ87FZ7Rh08ederyMh4MPVCHHM7hTPD37wg6U6MkAcK7nc7/K/fA984AMbr3Y82sJlQVOf46dXvepVjXd8V55/8YtfTM997nObLBwvOcJy0drOCF28+Er2ggsuaOUq/5H1rDB14NlHeW9+85sbTSD9YQ97WONHO9Km8IuWhUBfvfKVr2x3ZSKPJz/5ye3qg2slcerhLRba6U4NuVDgXPhI6NhCn7h/5jlOuywA6vClr3tpP/nJT9qzftCfJqN2OApEr/Iszh21y1/+8q2doVtDIEidfk3D2CMLMn7mM5/ZxmhAlzLhV8g7cfDVprGFDzJ8yUte0q7RGN+OZ+xkTzrppJY/5Wv99RkvFIh+9hNbTkOUJRtj3CbKeAgdbTV3zzrrrOk5z3lOq9/Y0zdOUfQXcCV/+rTWZ1yxCpORctqAjl8Y+cMf/tCyKqsfePXh6b3vfW+7+54x4D6g3bz+UQ8XHs1Hd63kVQ6/NobGvnFhPupLfOAn5YXaqy/cMWSxIksbgswvH4zmK3F14s+YS3/ahKMvv/tdxx13XBuP5Bz+lNM2cxQ/gIhxah7QLer30Z+j4ZRhtTjzzDPb/Un9Qm7o0211HjRBjD9bJgFjL5ZXV7/Sf8LoicSth0llzRF6hVXX2M+4NZY8y1PHmfuvA7yuR8oj70YlYGwbi3CTj7TcabVWBZT29J025zoM3RrrrHx7M08q/bmD1zAEBFHcgBplDBRWJ1/1maAEw4dOLTPrWTkLgXrcQQL27nSnO003uMEN2rGgeMcw7ra5a2RBSV3ouRt6+9vffrrd7W7XwBvA6sMyR/sWNgtiLs8rZ5HUHuDT7ht9+dTBinPQQQc1kOjOk/wcIHmVq1yl5XWnyS5EqBxwf93rXnfpFxa0m5KyaFlU8YJ26rjOda4zHXzwwW1BBOJShxBItqhSgBbVpKFnVw88q9tvhQJFLlijbRHHnyNUC2ssUbPk3cepA33A6r73vW+jQXbq4clEf1DM8vHaSKaU/yGHHLLURrLkyeSmN71pa4uP0JThlEs7bQLI0F1pLm1NPuXIDH1WNmOKE5KtDRWA4ydvgGD1+UJS3egaPy6a21ECa3GrgVfAFH3Hexah9B2axosvigEg7U+7IhOgCdj2lWbGFlmSoQWTsjDuxAFm3GrzhLIAmNDT5xZF9LUTHcCaDC2KZAMs2viZE/gnw4xxfJDnK17xiqW+DA/aYI77+PJWt7rVUruNK3Ubs/obOE+71edjTguwMo6g8IQ3ctMngKINYXVomOfGlzltrAP1xq+61ImOPnZVSZs49fqwRXvMEX1i7MvLa6vxz8IVB3C7l13o2wAAIABJREFU4gPsop8xog48+mJcX/sgIe1SVttYJ9DUtve///1N1uavOCF9JR+AbRw6pbr2ta/d+CcDY5zeYuHQj6v1dXge4eIkoB/oZTrbuDPfLdxCcygbu7VykD6lD8xFYMAc7zfcxpaxwinj2QdaA7yuVdIj37wkYK0FSulEuoxxZTkHBwKv9C3jDVyUMb9cmbXGzx28qhhzAJDjFZPRguy4tTp5eILgTUYTNF7cWhsJvFqEAA6LgkXWF2+UC2siwCBdGjCauvFj8QTiLBYWa3lYpVjlLOIsxgG87uNaTAP2WIfU4QMpi6kF2oKKjgUnyobC04kAB8UnDysoSwxQyasDX9rPUgZgWCCf8YxnTKeffnoDBrHEWkB5X7pyaY8BxRplcfbbuXFoKgt4GEQu+Wuvd79LiH+gPe3S/rQ5NFYKAUXtyoJrkL7nPe9pQCntBb44/cpSpk7AHIAgf7JmGfQlLV70pfYrT+7Kcdqqz/STsdUDm+QRb2JpI2Bdnbtl+sgCpB6yZOkiM0DFIqJusgJMAl71Jws2qy1ZAb+9cxdN3wEegJW+wz+AaCxqM5Dmwwv0eIueMWLMAS/6zxecZAEIk0eAGXnxfhd5LXOEddtYRJPMgC2Lo12w+vS/hZJcKRaKiFzkAXqBMmPHb1v6GR8yNb/I1LiqoBcoJzfyBJTJkqyNSUCPPkAv88LG0WaLPGx8jHtxTiEcMek7oNImwqaBUxZ4xZv+Tx86mqIH1GeOm4v6jzy100+6cKyY2kuu5Kg/1KtOdbOQ5ig4wNVYwYcNLlka24A46zJZkK0xrJ/JhNM3wKu5HiAur7mlXwFXbSQ/16soeHWwYpARWjZdxpDxps3Dbb0EYnnVVzZXDAK8MerUxnyiz9fqgF7Xgegfc8dYsaaYt8Z6dLvxlHljjPGMFwO8rlXSI9+8JJA12BpBN9p4L7cWGd8wE10NFwTnzIOXuYPXNAJ4YA2h2B03UuQcZW3iAbf3ute92iLDymOxYXmwCFjIgIRM3BrOarRFBJiwGN3znvdsgMbCAxAQloXJImchASwqkGatBG4tdBZ3F+XtaC0WFnPCT5ssLBZaSgbQYimTh0JTH1O6NlNsLLCUUspSPLGM4sOCWpVT2og3CxmQ4NiZFSjgyaJKjhZObbXzARxThwWP5chAARy40M1OCW9AJvCMXzLSRvLWPnTJA0DMQjxL5okjX8eb+AXYWHXxSCZkw+r1mte8pil6vOCVhS5fIRrYeCNvClsZcvWlIssZuix99SjXP2BQlz4zzqLUw5M6fNygLQAHcCCOk5f8TDpjE5hzpcTRubrJg8yzCbCY5AoG/qU99alPbWVZ8Wrdrk1YTNAFTkNTHuOedUWfAlR8joPRNeYAVDwDeQBWxhYZagMLNtrGD+Cjf5RdyRkzAJf5oawxA0iTt76zkQgAZR23WTBXgHBjOkDOGNQHrNTqN0+1i1z1NTBtXmiX+owBtNWBf8f7ympHytlgkq+TDAA5C7Z0/WAM4sW8dI2D01582Swa5+Rl4Qf09A0a0ukX4BevLJ+Z88qjL7+ywKu82iGNz1gxzugicgM6jTV9og5ty1xMv2kPeWXeANzpL+1gBTYG8AdMo0GuxgS9Qh862YnOQUveWI5X6ueRtjkS0DfRDXRp9KnQ+KeXzDH61xiOy5jwbm7d+973bnqWIcEHL3QyMGxTaHzVcaiM94QZp/SLDTQ9OD7YauIZfzZJAjEO0Z/0V8ZkXz1dmhMFGzw4I/q1z7ve94WAV0wAVaxWFg/WHEdj1bnvBZyY9CafkKK3IFkMAL0IpIaVhmcLEYuLckCfhciCoAxHUN4BFnkshBbQOPUAzupmLXL/sRcuWhZX4MGC52g0C4r64ygonaotji8tsGgpL99awKu7tCw0QADllMVQefS9AzYUHS8/Jw0IXA28AjGAq4U+fKW8n9nSX+TPGrUW51idVTV0Legc2kCR9lvwWbXEWbQdXZOjnRv+I0PpPIc/oEY+gz7WQWn6mHzV6W5mFoaUR09bjCsbItbP1CFk+QIm0PjgBz+4tBtMeaH6AvgA0fAFBBlv+GIRrWXcw3TMCzQBgrXv1Gsc6tNY6wAoceSkLKBuIWOhF1cdWk4BADHjy71VNMNXzVuf0dff+MUbkIlWX04/sVgCUUC5fsUD2apHiBY+yc18MQfkAYTd6zR2WKFYnuoc8iwfcE8PeLdxAtLx5Y4vAKye1KkNxoqNkTw2BXjAN0Dnt5LNZ5tVd5jxJi1jAR2WbpsU/Qiwp83q1z/4ZXkHUpMW2SmfTaKNlpMCdeBRefl5sqSc0TJn8YwHeSp4BbCjuKVV5x4ua7VxYzyrIy55U1/iR7g1EtAPxq4xZ/NJHwgZKoxJYNQ8NteqDk0/4trG3KaZfjKP5PcsBHzpLuNvlss4EA7wOktCI27REjCW82stwKvThuWccUz3Gd++PwruWC7/euIXBl4BDMxS6iwxlWmNZ4HwgQJgwbLF+3BHfuDJhyFcnayeeycu4NUudNZ/GZHHAkVR2OFalKJMAEqWRsrEDqIqjdRnMfJxE8Vkd213bNHqHZoUGQVkYQUkU48w4BUfy1leWX7VobyF1+CI9SmAi7XKYLDLd9yOT/S1MQNFG6tjlXUUTUHa+ff8WzAdQ0m3qQgorjRmPZMFKzN+cq+15iM7i34WdIDH8TMZGB/q5JKesvgBprSRPBylxrFOAQpATazbSROSh7FlLLHqx3KaPI6MyRZ4ttlIHyVdSD7kjE8Ww4yLHrwqqz4eCFEnvvANpNosecavd14ecgaulAd4nE6oy9gJcKwgxrNFzYZQ2YB+9a7kyN4HU+oELGu/p91C88bxNB60O/zWsUdm2gI88zao6je3M7Ycc+vL9Gf4U4c2pE3GjU2jcQ4Mk1Pko+7ITVvJE9BNWWA5lldXd1it1ZP2kId3/yoZ8DQ2AeQAXHRWsrzi3UeZ+kRZm1qbGfRrHZE7Kxt+yS4gWR3kIk6a6wzV4Y+XzxgGwo1zJwXosXID9FVuaX+lM543XwLGh77IZgYH9ANLujEHuBrXTmjMK/3M6UvPLKtOJGzqbeboM6dL5p2xTv8CBClXWygufoDXKpnxvFkSMI7prKwNNmPLOfMEDrL+OCGH++Jmje+krSWcO3iNgjUhHQmbjMCKBSaKPyHm67MFxWJh8gJ6lEQmasJZjcq1AXfuchQrH9p8FA3aFl93iigeaUAdUAowO5pcTqDuQwK4FiNWxLQz/KQuCxaQoC4LrvjwslbwygqjPNmpz6JGsQkNAh54AL6yu8cPy6t7VyxNrItx2oTnXEdgtaNo46QrT3Zos+j6wIT8V3OuT1DW+MyGo5aJPBOyPgGD8vugT72pX7nksxgAgwCThQDITNreWF7TD+oA7E08VtkAMLTT3vQlQIFP4CVjEfiOldF4C6hV3vUI/YbfADzP6S9x6KVfbdyMQyDFvXDx9Y4tXus4s9s1ptBgnQVEI5Mq8/qMNssrvoxL9CrPyavvAU+84qO2AYDEe/hWP8DplEL9ygJoQKfNlzj1VN5Tj1C6X8ywaUQrclG3d/WFD8/GvY/V0NMPgKXTHDyyyLqnqs/Q5VMHwAlUmw+RV9Lc4VWXeU9X9S5gntyA+v5XLZJfvYApi7V6nCiRr341VrQNKDef6hiMjNDRLuVYXiNr8934siENiE2dI9w6CUQP4CD9mTHn3Wbcemf8Wv9i1U+eWZxnLBhj+t24dsIy6+6svPEDvM6S5ohbtASMP1gGbmIMZHTM2tnXzdhjHTUffL9TT+DR2YibO3gNMywHuRsIJAAfWTRN8kx8+T1Lo8AtFqyNhJNJWsPQT0hoLK8WDse4FtJZQpHP4gu0sLxx8q0GXtMprGQWIYuLKwRxSfeuHcBrLK/uNYUXoTYBlxZNlldtTrryFjGXmoFXFkOLtDyRl+cs4OKUFaZu9PtrA0nTTosjGbjjGeBT6wcsDTKbB3lqWqtkxh+g3tErhcs6mjLhqxbBv/4hF3y4R4iPKkPleYu/i+D6S16AlZNXPTm6Nq7kjVOWjGyEAIdcG6h8ARv60r3NynPyCPHqDqK63XETp036N+Pa8bq68SQN2JbfPUn3NSMDoTxo1rbGCsoC4+M7sjfR3avjlFOv9nCsyblTzZJYabUMM/64dxfw6j5reE1WdfD6xfwxvllqKR38SlM/n2c0wpPQuDGmAVg/O5e01CFUNk55FiqbL/OWrKps8oxO+kKYPqAAc20AqAUYUmfyqyv3vI1N1yUiL3kCXo3dem88PPrAEnhUln7R71xtR95thrXdeLPBQB8/ZCjOBsxHXn3Z1BWe6UzXWFxPAoaNB2CG7qn3J1NuhJsrAf0Un5r1afpVaE5bzANAfQNgPCuXfMp67x1dwopFh9hUuaqS+hKmjHcbLAYAdbnzykBk3NV6kn+EQwLzkEDWD3jCiauxB5RmPBt7GX9Cv0kcPOQjVRvxebm5g1eN0EAhYAMkaKAJbQHIgpTG1jD3FNcDXgnCh0bqYDmyCFeXyQz8WAwAQx+PRMCrgVe00LD42Q2j4chTJ4iP0w7v7rkBTKxF7uvV9gGX7sdZ6B0LUWpx+KG8LP4WLCDC4qd8aMhbn72nHcLlwCu+FgVeWQ+BQPJ3bUCbKk94DGjw7NiAZcImxbWBWW2UzyLgKA0oYAnGv3bwLGVALeAD0KU+5aSTEXBChvlgS1qcO7fGmGNrx7wpk3Tl9S/goa8ApCxAPXiVN+WBDGXQ7flCu/KZuoSuDeSjKhsMH7ShG0WRvGi6X6xdLInyrOYCXi2Is8BraJg3xquddP34I+nqqc951yYyAbiMeYAv4Du8pd11HFjUyck4cAViLeBM/WhV8GrxztUT9aUueXNHWB8Cy45rw3cFr+ZNdcoCkjYUxtisn/qr+c1lJzp0A0BhPOAjlldjjc6ZJT9x8cpx5JS+zhi0yUrbat3jeXMloK/0A5/+Sr+KMxfckTdubGJnndIlP87zjBbvTrnxat1cDrwqIy+w6qqcuW3esdxK4yt/myuhUdtul4Cxx+qfkzr60TsnrTo6OCdsTtvqGlDz7c3z3MFrmDCBfKBhcaHU7SQpcB9bZPKlISYacLA3lle0XBuwCPrZHVYcwMMCmnrQ9tNAQKGjf0A2Ql4LeNUmi0euAzjitbihUdsAcFmUKRMWHXfX8BBnkaTQgA/3a7Wbi6KR1zG8smiQB0CrHmnJr4x3aYkTbgV4dVUAKCJ/FjsfbOGNXHh8ud/l+My7+4pAHhk4drARSL7ISRkgwHE9ORhDORqWh+XbJkQaq1fkE7kAyI5ppffgFW/AKxkbkyyYLJ/i440XFl08soC5TiIOX/21AXWKVxYIy9US1zn0Dx+HT17+6oAq/KrPB1s2SrWcuo1p88evZciH77W4WeAVr71zjcTPTwGgdsrAk3zqjstzX96cZrUlbyDWbjt9kjaj7y6vvhHnSN+4Uca4EW8cVCcfF3kJxcnrrrcNkzmvr+pmEn/6lMXZ5oeV3jyPQycfbBkDvfVdOrmZo3SXMQT80inhKbTU46oHwEFJ40P98q0GXtFIXvnVG9l6BnwAfEBI/b18wsMIN0cC+ia+1qivOPPDWLIp12c2g1nUpdOD9GPGSKWBrvR8oEg/5fQrdQo5oToDXtXl+ozTgjqGKv3xPCQwDwlkLDK4WMet+/Qj3BP9lPFJ5+cXmmzGjM95urmD10xkTFLIJiDzMguChYI11k9XWYAsEBpo8WOxBNwIY72W14BXi7pjV0d3lISFhUIAsAJ23IGjZNIJawWv+GSRskgBND7gYq3Cu3YAs0AVy5gFWWixVg8nBC4dQeOTpc1xa3hEg7xY3QwGC7Ov7IE2eZQ3OIAabbIwKh95C/cGvNbBtDfXBsiZZRLoYQ31E07iADIDHAh1F9RVBDxS3BS8PiYnH5i525XxoG3kyupKgbtH6ZhfPPlwALCxpC8AIEpc/4j3bIxJJ2eyrL8uoe/zwRalD2wao+rEm3rc5bQAGYvAT8CY+lmK668NBNBF/u65oetKBAsxGeg36cAP+hY0dDLZpRk7JjjLJxomurLaZW4At66SAFM8gKvcas64yq8NxPKaMVnLaoe70AAY/o1Pm8+MS233rJ+ME1dawr++JlNzTL+yWBqf+Oe1FfA29m1W1K9d+YcBZEz56T8bQHVpG7rmlTFkDsTJZ3zg0xiwIUTXuMOj9Nwh1Yeu6uC3OjrCmFW3MYu+svJFrgAumaOBVxuwjFOhfrFB1WZjzZFvNh3asRbwKr865TU2vGs/T2/ZrOhv8kFzuK2VgLmr3/WZ/jKOeePBuubOtzHJEk8PZTzg2viwydOXTguM05Q3zm1QjMlsAtVhrlRPh5gXyqnPB4vWCtYvG0I0jePopa2V1qh9N0og64fTK2sW/cTQ5JoWPRq9bV21+Yb9GCiM8Xm6uYPXnjmTjKXLIpCJ6dlvIgIl7oK5C+GupoWbIBy75+veOnEjtFqHSeoOogkMVLKyACTujqLvbhxQRaH4sCg/MRQaLLUWbGVW+skHC5qfR3HnEJ+suDrMh1EWbgu2hRD/rhc48sninjZY9POxj6Nwio5VjyVXe+Wj7FyxwI8FEeDQDkCIB8Qs3EB6vYtpsWOpyW+quVPLiUcXOGJRQ5OFEFDrncGFf9Y/lsOUDf/CWQ5wcNxtkJI/cEcm7qz6wEg8uZEhGuphOaPgyZIF1uBmRQV0tY18pbtiYMGIMlYeX+7ZGE88a59doDYDKkBU5KfNfm0ggAT/6pGubn2Ghp8/A0SMAfTICQ/57c60He82S8aTzUyl61mbAXXlWQWNfVZM48yipW+BU+BYm/S3ceIonEzUiX/WPHdoLYAWJrLQL8A8vlleI5NZfZI4/ewYU78aS1zakjwJtQ3QVVfa5w6mO6FOK4A81ln9pR36QZvxb5PlLrN2k6mP8lgueZsbSo5c/RRUeHAv2SZPe2xU6AHjO2NdP7G60wcUY8rZMObXBvBqfptPdvnkhUdltIHM0MRrHLnhF5+AgrzK6TtlARHtAoaNx2y0jCXyMU6MN/2rr/SZTRhQk/GgPoBU22ykgPfwT/7xkTn9RxfQMdpqc2LzamwCsDZltQ1pywg3VwL62TUpesEcoJvNcePGB7HWIXecpRtj1cnn1y+MFxsuYyvrh80RPWn+mF/WqczThMYTowk61k2/xkLvqtPYtC6YM9JtfMZmp0p/PM9LAsYjPWfN8tvV1iRjl343JulRmMw6KN68sPGft/5aOHjFMCRuATFBLRQWKpPU4iK0sBKASWtSW5hYbKLgazirA4AlE9guFLBgbQOiLByh7cjfopPFBR3PQCOegBnpvevzu2to0dIxwLI26CDP4oA1wLW60AAkgELtpMDwprzFyd1LIEBebaeI8GzhjJxSF+VIWQG9GRBCVuRZP5WVdqKHVyDEDr46Mrb4SgfygRb8VNl7nuXs9MkO4AJSWKosuvjV10CNn9aojjUO4CcLfQVEKEMuxgJrPeDKeq1ttW7ggzXOWAFa8GwcARI+AjIOgGcyMqHsEFNe6NcG9BW520AAkwGxeM8C4itzE7Q6YANIMrYc8aVv5fEsHRAyYdWBJ3LgjRHy0WZtk5/HE8/aChBb4OTl1QOAseRaKAFZ7QVe06bKX/9s80jBkKv+51Yqx8oM7NoxG2f6RH0Ze8aj+ZVfuQg944k10+ZBn+Bbn5KlNqvbyYqxUmXmHhT5K2McqK/qBH2kzTlywnsFrzZrAKVFXBvDrzr1v5+FY8HiUq9xbS7a4GqP9ul3feUOoXuLaZeNk182AFiky6td2gc44y/3DdGN84yOfPmd2IxjbYg3Xug7edCXn15QD/kbR+YrfsN/6hjh5kvA9TNzo65hxoM+M5aMQxtxvwWbPhZydBlQq0/pG33MG7PmlzlgM2eeVKe8Ta75lU2ZcsasuoXq9yweLXPCOjLckMCiJEAf0cvWQ5iB/jX+6G96DKay9jvByonaPHlZOHjFbCaxRQdIs+MEZN3TYb0UWiBcVre7lD9WpZRN2DdefMArMOHYnbAsTKw2gAyLViw+ygfwWWAcF1usgQlWj7U4iglYA5Txrh5AR1x+oL0uNPXZ4u0jJ6BJWRY/ygpISpvxgDc8s/DIx3oF2GgjC5VjUWW0nxOy7DqasgADbNVpJxBDHq4XBLxWueofddg1yRO6yZO6Kl3PaZ+NAH7RSL+yhgIP2hO5h65jN9Y3v6cJAJCjtuoPm50cm9U61BU+gAP0lcnGhVVZOeDWQuP4u//JGeDVQsPiDlSzWLOioIEHoNpYxJ+6wrdnYNARvsvqLGVpe3iUx0RFU7pxjqb+09dOAnJErkx1+p+1z+bHmFZOeW3Uf44EPaNjHq3Foek4Uv3ksZrDP8sjazVe1Q88kjFrt/p9WClfdd4tsMAe6w/+AW4yZUG2sarjW9nQcE2DJcm4y1hXjk4A3FxfqHLWL/rLoi2/UwVz15z3bixpq8XefFvOkbU+Ml/IB7Awr8KXcurV58YpkIm2sW2MG6fmsv42vsOj8p6BB/mctrAmi5NWvTrIzGbAx5r4T7+bS+YhuRmDob9ce0b84iWgT401axhdrK+MB/rAKYNTFnkyBtLn4cxYMnfNCWPJ+EBDeZtTOjQuNPIO/ALG8vPRV0I8GMO8qwmObG14hhsSmLcEjMs4z/So01fGNLrU2KTznADQ7daFRbhNAa894xqchczkpvij/IVx8vU+aQmlUyJ2nhSAhcBigm6UfeqSl1OHxSCgJHmTHtrCmifx4Um5pIvz3tOQnrS0TVzKes7RMfri45In/GcR6/Mlf+iqJ3VJC7/hJfkThuekqydxKZswZRImX/hGI85z5Tk8Ja98KZ+65ZGeAS89+euzsuJ5ZROGTsqgJy51ebdIOMplTXOc0dMNn+GtFf7fcVPrDK9JT515Tyhe3tBNfEL1hMfkEYavSle+5E35lULyT/0r5Usa2smfuhIn3nN4TBkhXqsXpw/lFz/LiZfOod3n8y6+OnHV8mrxz68NyKu9GTvht6ebfGmL9kRnyBvZ13ql17Fc81X6ykY+6PMpJ1/vUweeatm8C4fbXhLQh+mXjN9wmL73Lk8dG/VZWsqGnjBe+T5/3lN36kqoDJryCUM/vI1wSGAeEqhjNPTEZVxGlyZNKC3pNX4jz1sCXivDEUQNk17j8py0hATCAurjDdZP1sc6mZMvYegsFybfWsOeTl8u6fjMcw37/P17zTvreaP5F12+p7/a+6w2rhTX01spb9JcKXDs5whuFnjtafbvoZMw6d57lzwJ+/T+PfkS9unrfQ+dhKuVT76Eff7EJ1xvep9/ve/qreCVlYlVmgtPK4VrzRcaPX+JT7je9D5//x66Cfv08b7vSMAYWK/LuEm43vIj/5DARiSQcbdcuBHafdltB17D4Fobv1PA61rbk/YnXK5c4pMvYeKXC5NvuXC5colfrlziky9h4tcaptxaw57uauVYI1wbcJ/Qvdp5gNda52r89On9e6XleaNuvfRWy7/R9I22R3nXJ/JrA+sFrz3/G33v29PT69NXe99o+dXoj/TdLYExfnZ3/2731vXjr3+fJ//bCrzWhvWNznvN43mA1z0lEjktF+6Z+7Jvy5VL/GVL7BmTfAn3TF39LeXWGvYU11JuluVVubW6leroafR5+/T+fb35+/L9+3rprZZ/o+k9f3vzPsDr3khtlNkXJLDa/NwXZDDauHUS6Mdf/z5PzrYVeNVQrm9wfe8bz5K2E64N1DbU5749/XvNO+t5o/kXXb6nv9r7rDauFNfTWymvNM7PFvmyNz/hkTI9reXek39W2Jfp8/Tp/ft68/fl+/f10lst/0bTe/725n058IpWz9+i33v++/r69NXeN1p+NfojfXdLYIyf3d2/2711/fjr3+fJ/5aD1402Bnj1VbHfy/N7lPmKfqN0R/ndKwG/SOEXA/zrunwZbJINt/0l4KTFBwF+oN2vGpj7+SceuO+V5aLft7/EBodDAkMCQwK7TwI7HrxmcdI1+cp493XTaNG8JQAE8QGtCeddz6A3fwmk33yYWT/OjC7YzHD+rRsUhwSGBIYEhgRWk8COB69ZyDR0AJDVunukRwLGzXA7TwIr/fyP+R99sFkAdudJcHA8JDAkMCSw8yWw48FrBaxZsHZ+t4wWDAkMCaxHApn7mx2uh8eRd0hgSGBIYEhgPhLY8eB1PmIYVIYEhgSGBIYEhgSGBIYEhgR2ggQGeN0JvTR4HBIYEhgSGBIYEhgSGBIYEmgSGOB1DIQhgSGBIYEhgSGBIYEhgSGBHSOBAV53TFcNRocEhgSGBIYEdqoE6vcZO7UNg+8hge0igYWA11kfTWyXBm82H76Orl9Ab3b9e1NfvujWj36KKEo34Uo0096V8oy0IYEhgSGB3SCBWWtdjattrPHRpbPiapnVnunb0JJ3o/RWq2+kDwmsRwKLHI8LAa/radysvLXBs9JH3GIlEIU4fk5qsXIe1IcEhgR2jgS227qEHzo6xhGSrDx6Hm5IYCslsMjxuDDwmom1N4KrDd6b8tuxDED4r3/9a49d8nbkE0+Uof9iJFwPz7ux37ZrHw2+hgSGBLZWAvRd76oOnJWe/HRr/Qcbid+bUD3o8Wutf2/qGWWGBPZGAnVM7k355cosBLyaRP/4xz/av230rxvX42tDPe90pw2UlH9b+9e//nVdYHAr2o5f/3rzmte85nTIIYdMn/3sZxvPeFmLstXX+t4YGG5IYEhgSGA3SYB+9J8c6fI//vGP7d9L+xfT8dF/8vCz9CBDhvXgb3/721K5lJe2HsfIQN/iR934q349tEbeIYGNSsBYrL6ORc/zdHMHrybr6aefPh100EHTFa5whemKV7zidKUrXWnab7/9WnjVq161xV3ucpdr4eUvf/npyle+8rT//vtPD3rQg3bdxKOkTj755Ola17rWdOihh07EEmzHAAAgAElEQVSf+MQnWhvn2YnzpGWAfe9735v0y4EHHjh97GMfW7FPMiCFxx57bGvnLW95y+m3v/3ttm7nPGU2aA0JDAnsGxKwMD/lKU9pa5n1rfdXucpV2lr2kIc8ZDr33HOXhBI9CWyKf8lLXjLd8Y53bHmtkVe72tWmBzzgAdOnPvWpduq1FhBrrf36178+3fve917i5wUveMH0u9/9biZoXmJmPAwJzEkCxrVx6IT2wgsvnF75yldOBxxwQBvXp5122orYYaMsLAS8moD3uc99ppve9KbTjW984+nmN7/5dKMb3aiBVEDWhL/hDW+4lC7tZje72fTYxz52qbEbbdh2KW93/vrXv751pnZ+4AMfWAJ1s3blW823wbge8Frb8OAHP7j1sQ0K8FrTtrpdo/4hgSGBIYGNSoB18653vWvT59e73vWmm9zkJnt4651170lPetL0ne98Zw8dSB++7W1va2sdkGs9sA7e4AY3aCdd1kUnXu973/tWtNpqA1q///3vp6OOOqoBV8YGIPhpT3va9Ktf/WqPejfa5lF+SCAS6Nd0704NPvnJT073vOc9lwyTxvKHP/zhheK5uYNX4OdPf/rTdN55503f/OY32wQWfuMb32jg1A7T5GbRO+ecc1r8t771renb3/72dMEFFywBuwhrp4eO2oH5u9/97q39X/7yl5famN34dmrjRsDrG9/4xulud7vbdMQRR7QxsB3bt51kPXgZEhgS2FkSYHl1ggZkPu95z2uWT9bPeGudtewnP/lJuxagdayo1oFf//rXzbrKUPOYxzxm+shHPjJ97Wtfm774xS9ORx99dDu1YtyxPjIgLOcABpYua+jtbne76da3vnUDwE4vgeZf/vKXS2vMcjRG/JDA3kignggYgz/96U+nl770pc3aymh17Wtfu23sbKZOOeWUhY7DuYNXAtFAE4zPs/DFL35xa5wJ97Of/Wwpz1ruUu6NoLdLGW3nd4JbL3hNm9I+5Q3qvCd9hEMCQwJDAjtdAqxMLK/Xve51p+OOO64tznRe77XT+lfdH/7wh3ZdwNWxv//973uky/vkJz+5Wa6ucY1rTK973ev2SA+drKk//vGPGwC+znWu00727nvf+7areSyxQDKHp+GGBBYhAePQPWunyq5EwnQ2YM985jPbabtroiyvi3QLAa+zGNbYWeC1n/R5lz/P/SSUxgFJ0rzzQHDSauieEZe4Si/lQiv0vNcy7eV///TAzHvqRg+NmsczLy3xPQ+hX8vK79J/wH0tk/x9mPLqSf763Ofv35Wp1wZOPfXUJufkC33vaY84vr7X/HlOunc8aRs5i08cOnGRVdK8p18ib2mRT99OdMNbysorLmHqSigfz/VhxkjiU2aEQwJDAvuGBIDOO9/5zg28Hn/88U130TPRbXRLdBQ9Ef2zWkh6TiJZXlmwHve4xy0JVNk49QANb37zm6frX//60+GHHz59//vfb6d6LK9HHnnksLxGWCNcmASMSXPBFReA9atf/Wo7aXj/+9/fwKtvmvY58Oqy+RlnnDF94QtfmC699NI9hB/QYAI7GjnrrLOmL33pS+1+pTQ7TsfyriH4kvOSSy6ZzjzzzHYf43Of+9xlLrJTMnbSJj9aPjRzd8MX9o5/3ClSF1cViGf1/fCHP2x8fuYzn2ll0HBcBJTFKf+b3/xmkscRkSsVcdIuuuiiVjceKCV1uivlqgFelPvRj37Uvk5NuVkhuSmnncpqA9mgn69e05ZZ5ROnbRW8fvTfP7oH2HPny7GYPtIe76Hr2sfnP//5doQWcJg0l7nx5pcMyF07HbXhEy28ssY7luPIV1n8CMnQVZSzzz57+vSnP70kH0duaOrv1JW2CMUZFxYGeTO2jBF9kTHVl8GfPPgjT+Xwe/HFFy/Jc1bZSmc8DwkMCewuCdB397jHPSYWz3e/+91LOiqtjL6q7+KW88lHT1kDHLeyZDH00C8pJ59ncfToXe5yl3Zf9qSTTmr66PGPf3wr69oAHRX9G/ojHBKYpwSMRbjCfLBmG7/i9mnw+t3vfrd9eekS+1ve8pYmoAjdhOQAFeZqX7X5MAyoMKndAfKFvIvD4l772te2Ce4iu10qKyIa8vLAkgv0j/y3R7ZL9Hau8lIe7m76IhSA8YsBcTpI/UDdIx7xiMaD3bIL+O4qPfWpT22gLvmFvrpzgdm9V4CvOvW79O8LVqBMm+9///tPV7/61dvdEXdI8IdGBcWhoT2U3qtf/er21an86sKPD+We8YxnNGUHpK/FaZ8+yK8NqNfAJC9yAKjvdKc7tTtfjqjIUBneHTAfMVDuwGYGNMu3viBX8rEx8FXiHe5wh2ZpIL9b3epW09Of/vQG5GO5wK/2+fiLpcEHYdqUX6xQziLiyMykka+6fNmbupTTrpR573vf2yZfyuCXB4bx624bOaZ/1e2DCP3kQ7zhhgSGBPYtCbA2AY6uDbzzne9s+onOiKMnOfowYfTjrFBZZYCAV7ziFe3o31rFaDGrvI+xHM+6WnDMMcc044R8Pnam21hef/GLXzQ91giMP0MCc5ZAHdshnbh9GrwCWZQDoPHABz5wpnXs/PPPb4AOqGCyNlk5F4QBDF98AnyAnJ8jeehDHzrd6173aiZuigKoYQkE7ABW+fymqZ/q4nMshL6L9QBsgA0ACbz4OSg/8eXnTYAuikSd6LzsZS9r+aPIWHSZ0QFi1r846UA4wAcQAmGAFVDnp1a8A/Huj9ziFrdowBcfGSjoAJqPetSjlu4S44Fyo8SAeEr24IMPbuAX+Kxl63N4EocmAGwj4KMCDqBkWbZZ8LECIMnKHcUNZKpXv7kTxhLMoaesjQB5uRujLOULHJI3uegDQPHhD394+ymZ0CUjVnhy1Q7HZACwvgP40cArGdpQRObqjqL3kaD+ouDxyEqRD8sA/1oXqzOe8HfYYYe14zv9qy6gHI8+kPj4xz/eFq7WyPFnSGBIYJ+QgNMxeoFOeeITn9jWlA9+8IMTC6hjUh8mOzGkD7noWGH/7J2+YgBQnjGGfrHmOPlJ/tDxrg7rGz3sFEqculwzsMaMawP7xDDc0kYac3zWTcx4Npb3afAKYL3rXe9qoJI1zrFtBCXkACpgBLA74YQTlib5iSee2KyfACkQRQkAmo6zAS3H/ITMcurLeIoCjVg9/f4eq5urBi960YuakkArABkIwwOwiD4lJj/lIc2Xd37T1bFOeMXvSuD1DW94QwOYFA/ABHxSUHhloQSE8QBIP+c5z2n8h7bjcL/rpxxlplx+JoWSdVQODLLiAn0Au7K9b0Itf4BXFujb3OY2zZrN2kAmLMLqAqwBWZuA8EKurJLqAsSBV4NZOsD/whe+sFkGAE2Amkz1Dfm5MqAPLAgUuA8hyJNT3scJjuj0rz7KFQHH/mjgk4yAzrpo6HM/R0PZs2qwzEonN9cbyMv1Ew6vNk6O3fChja4LyKttjkbc6yFPINzGiqyHGxIYEth3JED3MArQx3QZT/fwNtB0pJMeupt+pDvi6BjOhpkuY7ml62zEWVvpPh9t0b99OWWV80suTuqsX05/5OMBaUYOenTopUh8hJstgX0avBI2gGIy5+dIAhoBGaCMcqA8AAj3LzmTm+XVxKZQWETdkQScABYTXJ6Aodvf/vYtH6ssUBca7WGa2m4YGANUWCAd9yuLF8f/wB1w7LinHufLEx9ajtopFhZJVkROHnyxvLK2Un6O4cNzwBuAxhIrHc9pg/a448oiq80GTfgQhgfWyNve9rYNVH7lK19ZKp90YXXeA15tEFgE8BxrKVAHFFLMaYcQP2sBr64O6L+AxtSPJrmSt/te9QqAPGl36vLOWUxYU/U5ECtvaNr46Cf9Z7HAI590z6GDFkAO6LICu3YCsMobQKyvgV4A3j/hsCkZbkhgSGDfkQDjig+1WDjpsZe//OXtp4Jsxq05NubZ/AKw0cWREH1C52edCgimp+gdm3yGi+go5egfltg3velN7eoVAGuNjJPXppsBBIjNT2VVGsk7wiGBRUpgnwavQJuJahICJACNj444k5GlDmh0v4fiACg4IIQlzb1TAMixLothXCYy+j6+oWBYXVl5pSU9YIbCAHiAQ3UBcfmY6NnPfnZTIkCRnTPLbsqpL7QS+mkU4NV1COBHPOCEF3cr7bj99h9wGQAqT8qrj3Kj8FIP8Ki92qodduyUot9cIxeKlbXRrl45+bRHnepezknLtQFADjBkTQA6WW9jcVUeL+FRubWAVzLzkzG985EBq4F24jlXQWq+8K5veO/6xJWEgNQqNxsb1nGbA8dqLKmO9PAaOaOPljiyYzk2NtzfjQxZv90plq4vLDJk+o53vKOyN56HBIYEdrkE6Bc6x8fA9AYdyDtpcozvvwzS50CpTTjjgzL0SxxDyP9j705gLSuqtvEjBlDDIFHEMAYF4xgBDYMEEOIYBH0VgYBARCEMEkCNAwRQA6hhMjJFUAOor4oSFIygxokIamSKogREIlPEIeIQhvf7f8n+51efz32rD+fevt19Tve93auSfWufvWt8dtWqp1atqnvuuec22W+PgxU1q0ZWAskqslxakUviWp1iAsdk6fOf/3zbfxBZZyxgEoW8HnzwwTOa1z7P5F1+ITBNBNZo8qrDumi1LM0jo4hjOiJNIrtWWkEazTznW7L3DpExe41DcuIIHjNnBIX2jJBIGvINqfGMfaolcOl97GMfa6RLGLNepgOEjf+QYimZmYHyIGYRKtJwb9MT8sqWlkmB5wSevBBOWmb16Q+mjsATBokiDC2By5+jcbSJCbH2jq+c7uO7V0aTAM+QV4JO3rM573LaACGM/IlL2+jswWhchXMpJ6dO8yGvtMdcMEp8ExRE2XdhP2y5PukmLFtn9mW+BSJ5wgkntAuu8EWM4ZU0TWxMLmhklV849rKO9zAJYibQY0HzDa/gaTCg8YYtXx6w5PsW0i5XCBQCaw4C5G8vMyKPI9PJFatT5IVVPRNo8sgYJGzC8T2XFuLLVpYig/wx7tGummh7f99997VJs3f77bdfI7JOtXEKDcUJsyorY+SUcckqFjtaWuJyhcDKRGCNJq+A1rGRGcvsyAxSg5To5CFytK+W2ENUxAl5JTiQVx3f+/5CaGJHavNQhEvSiWDyO7Nd5A3JZGPkvcuSkFmzGTNtHc2mTUVm3jSXcdLpyeuo5pXNKwJsMxLS2Jc196kzTah6uhAv+RNYSNtpp53WyKnG4/JvaF2IGntRtsG0malfyjfOZ1uFoNE60wIg8BGofd3EVUZOmZaHvCZ/ZaNxRQ4twcWswHumIupkkqBMbMvgLaxyIZvu4RDM4jM/MKmQNoy1DRMiA4z2kuOyDCzq6lt6j5g6jQB+cESa+Z65Z3dtAClXCBQCaw4CkSuz1diqIXlt4mt8YZPPRW67zxgymobxBTklo0yOxSWXjAtksDQpXJBi4RBcF1lmDDFOWcEzJiGxTJ/KFQIrE4E1nrwSEMgZQoakWG7Xge36t4Rt2RaZ7LVshENOG5iLvNJYMhVAzmwIo3nlxOfkzZkps5m0VCMs4hKtYwswDI34sDt1RBeNnrKaHdvN3tts9mYDo6cN0GbScNIO9kQ6QpJPGBJMyGu0yEi4pSd1Jdgs56tD4qWMvZ869s/G3ffkFVG76KKL2jI5ey7aTpqA4JT4ftuVHw0nIZ78lJlmGsFE8Mc5ZNUkRT1pXrPpQBq+q4FAfIKaOQTyyGyCVp4wR+IJ9tQ/vvgGAMt8vjW7Md804X1j31U4dmPIMJxp0MUz0KSu/GhQkv64utSzQqAQWD0RSL+PTOhr6Rm5TD4hmk4nyT4D4bwnZ8bF9ZyssTpGBpK1iAAZRGFgDCSzpJvLeGPinsm758Yq8Y1DlCbj8urLXPeFwCQRWOPJa8Ck3bSk7kLyaA/ZBFnKtvzeEwudfz7kVWdm84r0md0CGyHxPOnxCY2zzz672ZOy92Qv6Zl84hLeM1o4Gl2Cg+kCrXBcf9oAkhknT5pXNqu0goSUZ6NXT14Rdo49LwJHcLGDcq8845z0+nKPC9M/68lrduQjnwQqzBBA5DR4SF/eCDxNue+Tnf3yRQ6dikC4IqEpj3epK0KM/BLQSGxsXqVLIwpX9s8IqLTF892kzbYMDuPIayYcyYcWF1Y5w5XphYkSZ9kum+eiuR/FLb+lV64QKATWLAQiR+Kn9mQh2Wwpn/0pEkkrSpZGLvfyLvG889xFscK2ngyk0LDK4zlZT+45+9UqElJqDKMU4XtGNpKBTp0xpnlnwl5yKkiXvzIQWKPJq84ap/PZxGOGaRZrhyehgCQ5BJ9L5xRvPuSVsCBgEB2EyIkFjrgifJAh76XJvtLSjDB77rln29mfcvV+hBjf0VS0g8grLWpIcW82MHrawNLMBtSrJ69Jk29ZyDIRbaEle5gofy8QlTV1Emc+riev/rED2ym2VTTKvoWlexpPwjZ5wY/NqLIghsoiP+/FP+mkk9q3c/KBOnmeuH7bsKUOCK4l/mh3pUGz6jtoC0gzrBPXgLH//vu3tE0A+u+Re2Xj5MPR8vq2hL0jZ5ijcLTivp3nyiC8NHonX3kmrf5d3RcChcDqjUBkSny1dU8m2E/B3MgSvnGACVk2pwpDEWC1jI0quUYueR75ZFyyGkgGkkPkcNLnyyOO/Il8IpNs1DI2ksFkqXQ955crBFYWAqsVeU3H1Ilo72gxERgG5eMIQP8s2kWEybFZZqOWdC37907a4rFhRKwQHYbznHf9pUNLl/ZQZ6cp9M8ALI3T9CIw/uuVY08sgdM02uCVXaNIFWKjDEwGCCzaPYIHISJ41M+Go5SLWQFCZHl/1GwAeVUvQmuczat62aCkTohqBBjhhyDaqaoeBKbldnVgOyWcpXd2u3bOq1MIf4/duHtCk/BlyuDUBvWQH7KM7HtHu+rsV/n4xi64sBm1MSrkVflh5AQEGgVmA565uAhYuLJ1tdylHiYuwsjbyROeqz/SbGkO5pbkCGvfCb400NLjaFjZjB177LFt8x9NrjJK1wBicJAmbb72IB9xaEs8p2WmLYZF6qeMNB2ea8vJq2VYfwqBQmC1R0Dfp0SxvE+WM2WjtKDptHJk4y05RxNq4xQZFjnBnIBMJR/JZKuH5LWLTBKHLKcAYJ5FbpJLc10AlwfFgrHHKlVvcrXaf5Cq4EpFION22h2uQVGHC7msguJ42jGzT89wMcqvSW8gXGtl1Vyl7RBnr4rAmH2Oc+mo3iENltIdCk0guCyL2JnZuwgHM1vCA5GxbI9wJb34Ad8yP7IkTcQQOUZoECTEBWFGKm2KimZOnoSV8ueEAMvgLuRTvuLYIJUy8ZkcyIfQGtW8xuYV4UWUUs748rSUpIyItPJ7x1c/GmKzboRLo1F/O/qdDUsTafORpXDaasRtPk45lNcGKFpj34GjaWUCQbO63nrrtX+Pm01zykNzikjGbEA5OUI4mteYDbQXneacNhT5haHjqBDFOMtlOevW5EX9lMH3QpZNNMQzMOT70ngw+8h3FccljG/n+1reg1/iKC9zgb333nvmW8rD9xZX2eGpjmxv841TzvILgUJg9UbArn5ylrKArDVhJvvJFM9N7I1RiCm5F0dWMBkjR8iqyGppkDHGHDKeXEKOI6szDszmS5/8MsEXnwwmSyPTkn/5hcCkEUBcHReJJ2jH2UytD5hIRSnnvcsK9yTd1Mlr3+loEHVypwjEpnFcZcSJs0zMFhGTR5hoGjH4hAmB0FkRK8IEoaEJRbr6/HMvbfF0cjNoZIUwMuOliXWGpxksAUQrR7uYuAgcbZ2d78IpU4ilExDMxhNHmcSjrSOUmB+YjffOx0fIEL5x5FV8JEzZNBC/k650lM3JDDaU2WUqLXkRkHbl05SaNCCZsf/s8x+9h4ujwOSHMCLecfCUhnMGNUbE0G58Qlo8Wgl5IpMIf8qpjL6h72LjAedd74SnzVR26fRHjolPy8s8gH2wdJB1dWO/6lv7bkhm7xBRS3fam7L6VnwaDrautP/KDVM+x6e5MGnRLuQFC3iaBNDS0yLTkpcrBAqBNQsBMoVGiULFWEbuuIwf5C8NKvlJZpFxvZwzbpFVVu2Epcgh7ygKTIqZRzHTssoXRzbNdQlHLhuvyDca2+wJSBrlFwLTQAB5tXFeG86YjAsZKz1DYsOPKHwoiibppk5eaQc5HRCpQ0r6nfjjKtN3eEJAhwZClo29D9lIfM+kr+NnyTr5jnb+xOFLX5nEMdtFaN1bQo7GUTj5ycOFrFm6ZhogDl+c7LBP+fiJK5yPPVoWaTnPDybKMvpeGoSeMPLxWxh+sJVH6q4M0kqZlDN1SXlaoeb4EwKHUCoTl3K5V2bvglPShb185ZfvI557pF/ZglGffeqjrNLke9Y79YOf+PKGh+8WzNS5T1uZfD9lVa5gIp740ksZ+3zEkzds5Zfvmm8kT2kKM1rGPp26LwQKgdUPgcgyMiVyiJ8rsq+XDe4jI92T54lPvpAtfPImCobE4c91Qdh7m06NXeSsvHKtfl+garQqEUg7Vgb3xtG+DRv/jbVp0+71Dfyn5yuTqMPUyWtfyHRClc59/D5cD5DK08hRQ1uOoZ3kRtMY/Z10R/0+n8Vwr/zlVh0CCHB/pZ2tuhJVzoVAIbCYEFgVMnxV5LmYvkmVdfEjsFLJ63zhCnlFGhj7xsaS3WaczhkiMXrv92xX4pdfCBQChUAhUAgUAoVAIbD4EFhw5DWkE5SWYOwuZzLAKN6B+VyWe5HbhJ+vv/g+UZW4ECgECoFCoBAoBAqBQiAILDjyGq2rArIvdNQRg3abgBjLj7r5ktaEG41fvwuBQqAQKAQKgUKgECgEFg8CC5a8IrFOJLCD3058JxVE47p44K2SFgKFQCFQCBQChUAhUAhMEoEFS15VEoFFWPlMBIq8TvLTV1qFQCFQCBQChUAhUAgsPgQWHHkdhRBhrSX/UVTqdyFQCBQChUAhUAgUAmsmAguavCKtHM2ra9LnhK2Zn7xqXQgUAoVAIVAIFAKFwOJFYEGT18ULa5W8ECgECoFCoBAoBAqBQmAaCBR5nQaqlWYhUAgUAoVAIVAIFAKFwFQQKPI6FVgr0UKgECgECoFCoBAoBAqBaSBQ5HUaqFaahUAhUAgUAoVAIVAIFAJTQaDI61RgrUSz2W5NQaKOcVtTvnTVsxAoBAqBQmBVI1DkdVV/gdUsf6dCIK5OhnC/ujt1dQbxmlDX1f1bVv0KgUKgECgEFgcCUyevBvdluRYHbFXK2RBA4qKFXJ0JXUgrn+Orb37Phk89LwQKgdUHAf29v1afmlVNCoFlR6DvC9MeC6dKXlMRg/rSroSNv+ywLZ4Yq3Mdfecbb7xxOOmkk9q1eL7KspVUPR9//PHhu9/97nDkkUcOX/jCF4a//vWvy5ZIhS4ECoFFiUBk+Gz+JCslj3KFwEJHIH3B2Jj7+NMo+8TJq8L+8pe/bMTl0EMPHQ488MDhoIMOGt71rncNBxxwwJBnnh988MHtXcJ87GMfm0YdV3maP/vZz4Z3v/vdw0c+8pGGDYx8YMvNq5tTt8985jPDc57znOEZz3jG8OSTT85oI71bXZy6/PnPfx4++tGPDmuttVZrx3/84x+nXr36j3NTh7gyKATmRIBMu+eee4aLLrpoeN/73tfGOOOb+6/+91eHhx56aM74oy/vv//+4Zhjjmnj4+GHHz5cccUVS8hMsibXY489Ntx8883D2WefPRx11FHDIYcc0sbWk08+efjxj388/POf/2xhjS/lCoFpIhAFzl133TV8/vOfH0488cQ2DmqTH/rQh4avfe1rwyOPPDK1FcmJk1eD61VXXTW85CUvGZ71rGcN6667brsM8Ll/+tOfPjztaU9r5Ga99dZrzxGd173uddPEepWkjeCce+65ra7bbrtt+8iZmaySAk05U0K2yOt0Qc5AZvLj0udWx4nQdFGs1AuBZUfgiSeeGC655JLhDW94w7DddtsNG220UZPtxrQNNthgIOPf//73D/fee++M+VSfS0yq8ky/pdQQd5111mljJiKMII+6hx9+uI0lr3nNa4bnPe95w/rrrz8YP11+v+pVrxouu+yy4S9/+cvUCMNomer3mosAbnPBBRc03qbdU1jhePqC+1e+8pXDBz/4wYFSx5g1aTdx8qqADzzwwPDFL35xOO+884ZPfepTwyc/+cl2vfa1r22d9PnPf36rlHef/vSnWzgzyS9/+cuTrt8qT4+ws6RMOPmYiP3q7BDz888/f9h4442bUF0dNa86onquCs1r2o5BUN954xvf2AYsGpdyhUAhMF0E7r777mGbbbZpxHHXXXcdaDyNY8cee2xT2Ky99trDc5/73OHjH//4WDOifpJJNv7iF78Ytt566+GZz3xmGyMQ0be+9a2N+JIxcX//+9+Hiy++eNhqq61a3m9+85ubhpbZEq3XHnvsMaMgofH697//najlFwITQyBtkv+Tn/yktV3cZueddx5OOeWUNiZZPdhyyy0bkd1kk02GT3ziE00DO2kCO3HyGi3Qv/71r7aEodP94x//aB3ZjNRMFYljWiCMTibMo48+2sIvDeVJA7C0/Cbxni2kpZ7f/OY3Swg0O/JXplsZ2GnUy0te0zFWJibLk9eqJq/yd+2///5tlmvgNGFcbG5ltMfFhkmVd2EjgGzSuH7uc59r8vxPf/pTk+lR2LzwhS9sk3ariDfddNOslTFOGvfe8pa3NOLKrGz77bdvA/7b/+vtT1lJ+fWvf90I6oYbbji84x3vGH71q18NTAgQYOOo33vttVcjsLTC991331S0XbNWqF6scQj89Kc/HfbZZ5+20orb0PjjelYdTKhe/OIXN5M6vn7TT9wmAdbEyetshdJZLY/QyL3iFa9oNkNzhZ3tXQa8+MK5lz4Xf1x85CjxAmQfvn/fxx99njSEcT8X6UpYfu77tJOGciStlC4AUxIAACAASURBVGmudPs0+nDqlfImz9R1tvyTVvLvf/dx+nwSZtQXpiev8k6ZUi9xxqWVcKPvUoY85wev0fzzO2HH/U56eRc/aXrfh+knGXkn/V7zyp7bgBGskyY/9Y7fv5NOn1fejXuWd3zv99tvv2Z+c9hhhw3s5rhx+XuefJJu/P5dS6D7kzj83o0+7/ERLmkriyu/+S449M/7tOu+EFjICNikyd41ms2+bxi03/ve9w60ry94wQuGK6+8cmxV0v6tyFnu33TTTYff//73w6tf/epmOvC2t72tHTWYfmP1ji0tMwFaWqYByVdawiGyVmI233zzZnpwww03zIQZW4h6WAisIAKIqsmbVb+0R0mS7Z5RrugLzGHYYxsn0qZXMOsWfcGRVxXPUnMPSF9ZHdY7YLiPy++8j5+w0pV+nPfA9N69+C7h+J7nXQ967sWRnivxPOPEE86VtPPM+6ThXvyEFSb5i+fKu95vmYz8IeRc0ki64uf3SPCxP9WDI6TF5ZKv397z864F6P7Iqyev0vEscfJtE1/dvZdHnknOs8STp3QSVhpzOfHEET5hPYtLPp7Jl0v5+OIm78QTbvQ7Ia8mZOy33/nOdw5/+MMfWlrJV9zk0d+nHPGF5+QtnN/BLe8SNuHUi4aGjdERRxzRBj/fXtm55JvwfktfegljwMsz4dRxtnjeB1P3XMr7n58zz4STljq4hCtXCKwOCGjXrjhtO79DIA3WNLBzkdff/va3zUaVuQBzAIP9Lrvs0rS2NKvpM/qrlTumCdLdYYcdhm9961szfTh5C08TZq+J/SOf/exnG6FNOcsvBFYWAmmTNjOzfV1vvfUGm9a15bybRFkWHHnF0Nn1vPzlLx+uvvrqp9Qxg/BXvvKV1vn33HPPZnsh4HXXXTfsvvvubVkFkfjRj340sEtio0Tb+8Mf/nCGzAARmHfcccdwxhlnNJsNs2C2Gi996UubDdP3vve9NvgKG2EiH/GoyNly7LjjjsNmm23WZsRseu1AtRzUf6Qf/OAHbSa+7777tuWdpCWdSy+9tOVtdx57KuYUxx13XAvPNthSkhm1XXshHT0o0qIFILjM+uGmPISn8rA9NjtCdmA3H3fbbbc1HCxp0TIo11lnnTXYKKBMtApOjXAkltlX75SHrfOzn/3sRqwQKksKlsVoDbbYYov2LaRnV27KBK8eZ/Gkz9QEBuK5LEEcffTRgzIKM8797W9/a/VmF6a82tNOO+3UcIyGUjxl1UbgxM5MPbUbnc53Za+jzMrO7AP+yps2GPLKQN0OyzvvvLMdnWXwgZHyWlahNWEWM87BxsBkmVHbo4WhPbE0qR38/Oc/X6LtKQeNqzAGKRshbYwUzyVPg2ZwZSx/4YUXtlmwdu299vGiF72oPdPHLDv2znfQXuwidQJI8BdPG/7Sl77UytS38cTXL84555y2xJn6MBNiD2Xpk+u/c+KVXwgsJgTSvyLLtWkrL04cMFizQWUTOOrIfHGcLsBW0HiFnOpvxiqT0VGzAfJMP0ReySVa1UwQk7509XVpCEduziZzEqf8QmBaCGiP73nPe5pZmzaNvOoj48aM5S3DgiOvdlQiDQZmS7HjnDA6v1mrjv673/2uDdYGVURVB7fD3710kAtLLkhgiAfChwDnSCfvgewifPxGwJAs5I8jdFwPPvhgI87STjxx2CMhwKeffnoLFwGHICir3aAItDR8RB8YcUYKHBtG8CEtwiqH9PmEHOKYXaQ9Jsgj8iNfJEZ5xBfXpQ4I1O23397q3jee/r5P85ZbbmkCUHmljfgpQ+qqnvJSVhvQegKrbj15Vfd8Txj5FuokPiKEMMalPL4NYQ0XNtLqE0yk4V692NUE46RhANFppC+cZQv5KbO0pJvyimtzA6KPYGkzCJ48xIef8rpHYr/5zW/OYKieyKtJBwJpEuXoGuQQTrSx8hU/7Wj0HFj1RUKVDb7yk7fBR9n9pmlRRm3Fpf0g28okD5c6Jp482eMZ3KKdZarjebCUvvCe6SM2VGagyzdgo/T617++hZGX8MqjbtIzKYpLn0Ks4ae+wkpfXPmpo7wuv/zyGY1Q8ko65RcCCx0BfTDtVruP/NHfjCcmbPouRQL50DtxOcoMGlLh2MWK6yLj9ZVRswHKEH2UnCGTKWm4vhx+Kwu7VzKHHbx45QqBaSKgDaYdJh9tmbIN7zAGGBO18/CehFtRf8GRV4MojZOO+rKXvaxpsyIggASA73znO22GaUC1RE0DRzA4Hw8RQQQM6PwPfOADw7XXXtu0T3ZmAjZpEB46OmKChBAKLhpVZAYxMFjLA+GJpu+EE05oRMA7aVsuki7tJ42kpeSEVeZvfOMbLS2Cx6xZWdVJOZAp2kFCS5mlSfBYGqKVFcc7ZIBGq3fyYP+kgdC6iUcjqSy0msgdgqmOcED65RmnDKMNzzvkVZq+AYyV6U1velMjHsgqG0tESLqIlPBJR5pIIIKj3MHQ0vb111/fiNVuu+3W4iLcduvm+8pb+RBm9REfGTr11FObRpPQhy1Sq3zShq28peE7aAO+K0xNPPLddB6k1iCgYyWOEy4c86GeKa9JE8LoW2mL8vKOtpLmNrhJR7vpCSSCRsv47W9/u9VDHO+ViSY57SJ1VU8TMBMvWl9tQ7q0peoJY0fnRGOs3C7haHilTTNsw4hyjV7ao+VIhFbb8B6Jpg3Wv6RvwKPh5ZK+NNWb1to31y/lqV60xEhonDRp6PU99TQI60cGT1pdKxgEmTZMM6SfcOKVKwQWEwJkq35ATmm/fpOr5Djiqj/ZMKU/pX2nT6knBQRtq75Adugfwgmjb5BD5IGJZ/LxTh+Utskg+eKdi/PePVlHtpIJ8qBkKVcIrEwE0uaNE9mA6J/44CNpr5Mqz4Ijrzoi7ZKOamBHHAkIzjv3NHsGydj/pCMjLpZrdV7kKsSyB43QyawAIQGwwdXzEAvhkZ3s3iQQQtCEIxgQTZpSAoOgyUdLOZU1z2gfhafB/P73vz9DIIVBpsxMlMVs3KAvTe/kRTASWOIjIZ67lJHJA6JA00WgwUYcvksYWCFBtJ9Z+k7jSfnyO/6tt97aiAuMkV+mENLjpE8AO78NxoQtYtRvYOjJq3zVWVmCEyxpx9WZoGbvJV3OrlnL/eoLZ8sN3qXe7mmRpStvdWNXySFLNB7S9e38Vkd5c9Lo6+z317/+9UZeEXWEFxmGfxzSZjIjrwwcwcLgAHdl1V5jFqIdyYdvCR+h9V5bRrDjhFGf/lJW5ZKv83Lz3fWJYMAXbj7kVVnhnjLzxZcnAquPaX++Ieed5X1HcMExZF9+ieu+v+AVjExmkHDpp7zi+Y4GdThoH7659+UKgcWGgMmfzSiUI5nY8k3YTeyZD0UmpQ+oo/5OHpMzJrU2aaUPeEe+k7n6tT7jWZyJp/4jHzKP3GFyRE6Qh5QYMTvQx8hX/bBcIbAyEdCerVRTVpmg6RP4T8bESZZlQZJXpABhRBjYXZqdZjBE5pgMIBs0aemgOjryavargzMRyLJJyIEwhALND1IAWCTMM4NxnPDANnALQ6DQhPow0og6HLmyTB3ylTImnfjRvNpNiijLK2k5DxARY75A04doxEWwOTdNeWmI8145aJIRDAQcCYONCzm3ZMVHhgkyAg2ZJ1STbvIZ9ZFX6dKMwmBcvdjmIoi+A+1k/ruUtENefQfhxO+dsrErNcmwNE0Iqw8nLjIOd9pH2I46YWljfRcdBDHyDZGoM888s5FMmCDrSPXo91XGYEDDGu00DHtyKYy8zBppINWH1tE38E4npTlOPbSr1CNl1pYROnFNdpZG2rSN4KU88DWoxdwk6QpjAJX3XJrXhOfDgUv9rWDQljJdcNh06qteJhXagMGYWY4692VLuuLoA/D2zT784Q+339JQd+2Rbye2cqpPjvYaxSppll8ILGQEyBn9wqSPjHSR4Sa35Kwxi72r/ta3cbLQeZgm/U4aIJv0H31Z/9LPjXnMBow//ZhELiEBVkuE0Y/kpY/6bXUsygRjhT5GyVCuEFiZCGjLxhITLO3SioSxQD/o+8IkyrTgyKtKMVCnpUJObNBB+AgCwFh6tqRPUNilGUD4MRtAaMx+Q/R6IUIIEByANfuVnnRdvSM45EtbShhYyjbL5Sw1K5fnCCnNpMHZQN2TLYKJYysp7DjNa8irsphdi5PyRrAhasgPDV5m9Ag9jAgw76SvTuoeH0YwRHA8twOVwAxmrXAjf+QZ8oos084lfI8RwpKjMCxr2z2r3OKHgCqXb+B5HKEMR/+UggDee++9lzANoVEIYes3PEiX4/s2yBxhrW7wl49yWq6L3RlBryyeIczBLmUR3rdEXpUV/lwGDe9dBitmE8rlG3qmTiYHlv4MIEwNLJ2nzUkn7Yo9rPRtNFN38eOE12a0HRMxRJFGxmYpZiLypFGxsazH3/18yKu8grnyaacu/YNZiTblO/uvQb3T3hFbbUn5mQkoF0GUOvoW0ldu9XMprzjaHj/32p+26rnNbbFT7/Os+0JgsSCg7bv0Q32aPDKJN2iTScYocj99hewhK0zwKD+iNSWP9X/yXD8XNwobY1X6fGSGVRHjgQmxMci4QYZ6Rl5aidMHlWXUxn6xYFvlXLwIUIgYI8l7G4txCWOldpw2PKnaLTjymsFW56YRyn8rUXkgID1mmbR+2cEGDIIkS7SAm21wJEQscRpoaSTNhsc5BIYmlGkCYZCNPvLxjj2qmTKNKYFDW2jJml0mstO7ucgrTaGZOwJlOX3UyY9gMvAjZX5zBJMlKM/hgWioD6HpZAW+srv3XFnHaV6l11/StllHusgf7V/IXF8234MtC2wOOuigmX8BJy2kC7GEcRpuyu37EthIpbiIEaLmOU057SQ8mQ4Q1Ikn7zR+ZAzOvjPi6Ht65zJY0JLTcGg/lvYs01mKo7mQR9IUXv2QN/VFXtXV++QlX9/T/21WXjbI6YgIJw2yuDkqS9z+kp7BRRgrBlkNkL5wCLAywNBJESYbCF/InjwNauor3zj3s5HXfC95wNokzGCmLfguMJMP3zeCj4lg75TTd9SGvBdWOz3ppJPaQO0bBIeQV98NlrSwaX/w0v48y3PEWPvtMe7zrvtCYKEikDYbXzn1Y31Bv7N8b8zSF9ibxxad6ZS+oD+TJSaLxhDh+Sbg+o73+qmJJcUBJUHyiN/Ll/7e5JKcl4a+q++XKwSmjYB27zJGOWXDmGLc0Ob79tn3mUmUacGRV5UFBE2ZZUaDvsHfAInkGORpbyyLGPiF5/jzIa86tB3+yAGy0G9UCaDSQrosudOsEkRIphmysiU/goX2U/ls+lEuM+9R28ZJktcQGNppJADRQW7YikaAKrtyaiye5blyexennqOXd8grTS5CTYAmzz6eSQCyDhvfxNIwJz2C0+7y+ZBXGoRMNHwb31Wa7EfN2oK3tNUnHUBHgTdSxbwgTv6c9sOO0/I3Em5yYZnPd+zLijiqJ4HPhjgu+ao78qpc2iJSzMFROsxOxLXU5+SEUTyl05NXpC14+oa0Mb6hZUeb03R+F7MZ5YJFyGvqLn9pjCOv3qXsCCYM4GSCQ0sjLZdJA1yQWHnH5jV58OVBo26iYbIYTSztkZ3VwrhsJoMBchvtvrgueAijTClXA/A/bSX35RcCCx2B9O3RcnqurWvfxigTWf2B3ThTIrLCxBkpJVf1R+OPft9PIsUhY/R575gqWU3s8819fPnqX/Iwzujj0jR2jfa30XLX70JgRRHQ9rRBSkAKIm2PkiL7jdJO469ofn38BUdeFU5FAaLDG3QtjxgsdUgDPKJouZeWTdi4+ZBXyzPSQnqk475PI/nr+PKQH2EiXJyy9Y7guOaaa5q6XLriEGL5YHPZvCLSyIOyIKCjThq95lVj4dSDtkzZkBBYccIL09fJvTIqd57zx13i0gBLl6bXcnGEYPKWD8JpWYDAZZwdm1fvQl4J4NF8pYGkRvOK2CFIyqJ88CDATSyYdGTpLGVtlRyGRqqRY4MADXne92UU1pKedmOpjtZRx6KJ5OSHnEfj0e8QTjrSRThpD2HCzhke2h6C7PQDAxIiaTk+5YgvbE9efTf5eu6bSZN2mBbbJsFo7aWvzXk/jrxK3yDpfW/zmnrxmQmYRBgsTRKcocx+F6n1XSzxqHs0r8qk3i7pp73wlcuOZ20N7swNgpFvT2i5aM6lP+qkF5d4+V1+IbCYEEhb7v30aUoWexTIRRM+fVp751v9QGj1RTKB/bz7+Pop2WcSKK7jE3Myh/THuTwnU2l0rQSa9Bp/yhUC00bAOIW4Mh0k/206N05ol/rH6DXJ8ixY8mogRZAM3EgHOznLw8gKTR8tWYAJIPMhrwQJ+0GEUUc//vjjZ85PNaBz8rYkTNhkoM6Oee8jtHIvvAHbBiqEDSGwWciH5SapeZWeOkjb8jjiQ9gxa0CMvNNw+Fwwyu/2sHue9/HFRV4JXzvRHXaNnAQb6agvYo9wa7A2dSE3nnNzkVf5KGfIK8HN/jKOBlB9TFqYiNB2y1u+4iqfJW2aTt9GWEtzyVs6sBFeWM/9dhQV4oV02aSV9JBz9VBfmmzafPE4cd0jteqp7TnLVTk4GyKWlbyKkzKZlKiDSQKSrZzyc6k32+yevCZfebsfR177smuPiDWNM8IujrzVXXslZGhTo3kNJq1yXf2Tn/L5bgZZ7S740EBbodD2bcBDkEedvF1pR+7LFQKLDQGrUibb+kLflvU7/cFKDg0reWLVJ6s56VuRZeILz3lnkm5VhzxgXy89z3s7fc/Sj+ILg7iahMtXfPsGrOpEFiw2jKu8iwcBY6NJlnHG2Gp8GDWNS1udtMyfOnnVuTgdyU5kAyXNJK3QbJXxXDwkBzEyKFpCof1CIBC1CI58ZnGQV+FoP7OBKO/jC4eg2GAjLeHZjtJ6GnQNxGYSCBiNLxKF4LInImx8GERAGAQ3jrBQVkLLzBfxlpd607B5zpA5WkLxvKdptKRtxuLIk1EnTI5jUtYIP2WBIUGnvgQfAUYbSBB6T/DRBFhiR0jhmXyl6xrnQl5DDhE2jdTyMCKr/khn8IttS761BhyzAeXI8+SFmMEcMaOBYNsqjPKwO2UyoE4IETILFwRV/gYP6SNP8qdtiJCGDTto38bGIjhwMJGfJTUElkY3+WXDlu+DoGqjzmMVX3ugrbSBgkYE0cuRVdLVjoQXl+YV1qNO/WlXdG6mB33H1l6kq08oswmAOshbGU3YfAPtRr5c/81M4qTLBMA30R7ZiosvX1iIzwaPaYW8DZraARydV4yIsg3ubV5pmml8DLxItTLJFx4mM3BHuBFgOGr7McVBlPVPJjXiei++uL6tevT9ZhSv+l0ILGQEyFuk1KTXmEEuac/GB0ulJpTGK5Nq/btfhdCHRi91zTPyjtzz3/7ItMgoYfRdcpysZZ5EFupTZCf7WHHJEna1FCf6f7lCYBoIaK/ap/EBcTVuGsOMhXiPFUht0ziCTxknjcEZpydVpqmT1xTUoMm+jxbVDFEldc65nPe0pDSZBAKQGAIjgyFFBkYXxz4o5NUgLs9RB0CkzmCvwxvcaWARJoM5gmHJhvAxsCMuSEDKSkuIRCNvtG5IAWN7dbP8miVgs+EIH5o+BAfBRF6VK+nFbAChRyhGnXCOY0JS1K0XavKQNoGFUFgSRy5oLB1X4ZD+bNRxrFi/rC0fjXCcC3n1rZyby47XRgDYuOAGG/WlDY/JQBo1ooiQE8Qpb58PkoaAwsTZhb6V7+nyDmFlNiA+7S8tq+VoG558mxBXNjaZVMDJQOK9pX3/lME5qXDQqXwz9UHECX/lUl4THpMUZUESkW5kU37sWdXboKCN2KyEeAc3A4oNW+JaNoHvqFMuS4Xar7xDXtUVQZSuetJYOnlCeaXJ5hXpVFfl0l6Tb/IQ3nttQ/s1yYKVNmHQJDjUW/rqiFRqq6eddlrbEKeNwxd5jc2rtBFnkwqmFto4Yus9PJRJejBNefgwNbCrp/6KeBu8aY99B31LGfWBcXVJncovBBYyAmQQWUu+kTXkIVnDVMDYlAk/UyrEMk4fIQv4o5cw5FE2uzDHEpYTlmN2QK7pz9I23pDt+hQ5rN+Ry1b5em1ti1x/CoEJIZA2jHvYdGj8oYSyesl8jTLJOImH6BfkPt+Yg8RO0q0U8hqigIQZMA3GCE865miF+udmmDkfEkmwg9Og3Lt0dLalBmkEhOYVQRjnpE8rJ7yZMoIWTSGiQjAhggQVgiH9EGTlQQRp8AzkhBVSLT5SLg4SmrzlZSkpGjKz59RPGEvVyAPBl6Oa+jLDzoeXhwbid+9ovWgPzdZpBpVDWAKW1tgzQg8BsWSdvPs0+nvvbZSCNS0aIUkwy5uAdCFc8PE9Q4j7NGxYs6lH2Hz7vJe+hq88sEPaTAhSLuFp7JAl5Mn3RDoRJvVSJmTdZjGaTt9FXJfOoeMoG1IGc/Gi2Sb0af7EkY+LXanv77vTYEjXt1V2GCLpJhbImm/Ppaw0Lv4VsDxoQUPiU1e+iQryKh2EGDlPe1UOGOoP8FI/aSm7ugtvgKRZNYlLG0z6Jhlmvma9yiu+700DnzzUD8YGOGkrh7y0CVgdeOCBbbmHJinO99fGYa8NpT31/aLvg+kftMdsd30fbcT3FT8THd9FncatMCTv8guBhYwAbSsZb3KpT2nf2rlLP/TcJE9fiCMv9BFXZFX8hPGOnCC/9WkuY4h7yh59x6oeeSg//VlfNu6QP2z7Ta7LFQLTRsAY7Sx9Y2wu7TF9wb0x1bjkXpvtzQMnUb6VSl4NwHZ7Iy4G8b5z9pUJOfAMSLSbACAsaBPHESKdH/mj9aO5mo3lCxfywqcxoh2iJUISkQkfhb2gNMaV0YyadktZxGG7SNtp1ktdHmGVOjGel65jUQz6ISHSRo7lZ5e25d5xzjKQ+LSVvTZZPrBAxKnwkVhlYmagXNL1P+gtfcOxx3VcPp7BJ+SVoKSZZJ6ABNH0IWvqarMPfPplscQnuGn5coTVaL7iCKOMyqdOCRPf0jaSI39tRnoubcHSWTSY8kwcpBiBtHkOgRbet6Hd9m2QXXgljrrGbED7UibxkT/1FF+7ENeyR/JJfBoOkxHfRnuIWUbL4D9/5IcU+yb+ZZ4yJj7fb1j6VsIoL+2oCRCyzFYXsYyGOeVPOzaYwgSW4lt96CcpsFWvaHTVS52cCYl8a+dMZBBhTrry0J5MunxzOEhbOGXVltIvhA8u/Jg8aM/qAht5qpPvwpwgbSbxWsb1pxBYBAhos9q/SXD6lP6hn2jz5IExgBPWpY/kyrP4fTj9XJ8hb7zvHRlPHpIH5GH6lvGOXJFnZMNo3D6dui8EVgQB7ZgLd8G1KHbIef3ASp37jGXeaavGp0mbi60U8rqsYPWdj6AwsGP3Nm8RGumk8Zc1/T58hEj8/t2aeA+HkFfaVkQuRGV58OjJzfLEn2YcZUM61dMsUb3n6/o2Ot84Fa4QKAQKgUKgECgEVhyBBU1ekVNaS0viyIVNVrNpVFccikoBAkgZLVzsWFaUvC7kSYGyLS95rdZSCBQChUAhUAgUAqsGgQVHXnuyY6nEDk42oexLLZdEbQ2uSWheVw3sCzfXaZDXhVrbIq8L9ctUuQqBQqAQKAQKgdkRWHDktSenTAbYEtG62gTCnohDOspNB4FJk9fplHJyqZbmdXJYVkqFQCFQCBQChcDKQGDBkddUGomyucOua1pXO8Vt8vK8vxK+/MkgAFu2n3YJ2mVvMwANt+ero3PihGO57Ki3o7dcIVAIFAKFQCFQCCxsBBYkeQ1RshPbrmu75XMubE9cE25hQ7y4SkfzzVwD5v4xQX+uaa8VX1y1mr20ThFwhqLzd9W7XCFQCBQChUAhUAgsbAQWNHkFnZ3uIax+5z7+woZ3cZYOSXWc15oyOUg9q00tzvZapS4ECoFCoBBYsxBYcOQ12j3+6BFNPZEtojG9hgpb+OdbyCkEb3q5rvyU04Z6f+WXonIsBAqBQqAQKAQKgWVBYMGR15CkEIplqUyFLQQKgUKgECgECoFCoBBYvRFYkOQ1xDVEdvX+BFW7QqAQKAQKgUKgECgECoH5IlDkdb5IVbhCoBAoBAqBQqAQKAQKgVWOQJHXVf4JqgCFQCFQCBQChUAhUAgUAvNFYMGR1/kWfFWGG93MtCrLUnkXAoVAIVAIFAKFQCGwJiFQ5HUZvnZscZHX3MdfhmQqaCFQCBQChUAhUAgUAoXAciJQ5HUZges3kRVxXUbwKnghUAgUAoVAIVAIFAIriMCCI689OVzBuk0luv/65b99udwv9PJOBYRKtBAoBAqBQqAQKAQKgXkiMGmuNFXy6p8K/N//7/8O//jHP4Z77723/RvOm2++efjpT3863HHHHYN/zalCsSEV1u/+micuyx0sB/GnHMrQu74s7r/4xS8O22yzzbDBBhsMjzzyyCohrylzX866LwQKgUKgEJguAsYHV0zH/PtsY5t/pX3jjTe265e//OXw29/+dvjrX/+6RGGE8+/OhTMO/uQnP5mJk7jSMT5695vf/KblJZHIfP/50LjjnXA/+9nP2rjqt/wSThzjVblCYJII9G0qXCn8TptOe9QH/vjHPw5PPPFEa4ej/3BqEmWaGnnViVz33HPPcMkllwxvetObho033nhYZ511hnXXXXfYbbfdhjPPPHP41a9+1cIBYlX+B60nn3xyJv8IgFHi6vfnPve5YfPNN291uP/++6cqIJJ/PnQwze/yC4FCoBAoBFYuAiGvv//974cLLrhg2G+//YbnPe95w9Of/vThGc94xrDZZpsNr33ta4crrrhiQG45pPOss84aNt100zYGCusyFo5e6623Xguzyy67tPHFOED2/+Uvfxmuvvrq4fjjjx9e8YpXzIylz372s4ddd911OPvss9t4m3F05aJSua0pCGiPnJVnSsj0gS233LK1aRzvBS94wXDIhGUhHgAAIABJREFUIYcM119/fSOwIbqTxGji5DXaVp3trrvuGg4//PBB53ruc5877LjjjsMee+wx7Lzzzk17qaPvtddew7/+9a+ZOoWwxZ95MeUbwoUpwLXXXjvcdtttM/+aNuWIf/HFFw/Pf/7z20e67777lpjpTqOIPZHWWL797W+3BvGnP/1pGtlVmoVAIVAIFAJzIGAgvuWWW4ZDDz20rcBRZhjX3vrWtw5v/6+3N+K6/fbbDx/5yEeGXk5fdtllw9ve9rYWlvLGJV5/IaxI7VprrdXGRuMS97e//W246KKLhq222qoR4Je85CXD7rvvPrzmNa8Ztthii0aakeATTjhhMC6VKwSmhQAuxN19993Dvvvu25SS2uWrX/3q1pa1fZxPO/YMp3rssccmruibOHkNYI8//nibCZppunT06667rhHDH//4x8OnPvWpYZ999mmVpHZG0jJjDFFMWtP25U3InHLKKcP6668/HHnkkYNZNZeyxI/m1ez4gQcemDp5zYxFGf/+9783Ybntttu2GXgE27TxqfQLgUKgECgEhraMb9neeEb5YtA+9dRTm+KDEsYgzTzgmmuuGYxzxjbO+GFZn0Ln17/+dTMruP3229u937muvPLKplF9znOeM3zwgx9s8YyLf/jDH4Zjjz122GGHHYYTTzxxuOqqq9pYann2Yx/72PCiF71oMCYZvy6//PJWjig+6rsVApNCoG9TP/jBDwZcxKq6VXSmLtoxBdvBBx/cSK1JGAWm9qsdT9JNjbwyFzjggAPaDPLNb37zoKMiYjox0qUi7IJOO+201tEs28cJExfSGN9zAIbUjQsrjOfCjcZLuvyQZffI64c+9KE2WzjssMMaeU0eiSMtKnJLRIQEswF5JJ+Ei9+XLc/G+crRf9jEiy+O9w8//HATmGbaNMDyheU4Eutd0kwZpeOeS93gnmfxW4AuTH7P5itn4rrPJQ+Xd/y+PrOlVc8LgUKgEFioCJC1CCaiSLt07rnnNtMA8s27yL74o/WIrI8vXuQ0WYyYrr322m1l0gogJwwS/J3vfGf47ne/2+6TF9lqRe7kk08eNtpoo2aC8P73v7+ZGIzmXb8LgRVFQHvLOG6l2mpAuJ12mrHeO6YzyCsTgltvvXVFs35K/KmRV4a7Cq+TH3fccY159xVXEp02QMQHQO75o1dq4Hk6fcKExMlnNP0AK+xoOTxDRE866aRW3ne9611tJt2XJfleeumlwyabbNLCMUjmpCdv4TlaZ2nO5oRPWPeucc5z6QgrfQQbnsizcvTEU3xhg6n74OHZKFbJP/H6/MeVPWXpw/X3ST/5J09pjUuvj1v3hUAhUAgsBgQeffTRttz/rGc9qy2Zksm9rI28i78sdbKS9+IXv3h45jOfORx00EEtasYGfhQ80o6cTfq0YK985Svb+GDlcFVtJk55yl99EdD+OG0Sj+i5QXiFZ0cffXRbRdCebUjMu0khMzXyyiboLW95S5tF0rxa3hh1yJVKhmTRLFI/Mzy3ezICoPelYUZ64YUXts1TlvelwSbISQBnnHFGW85HIO3G/MxnPtMM5T/5yU8O3/zmNxtJDdGSlhMPPv/5z7clmswU2GyYvTKwF++mm25qRsfCm2kgj5aMqMIJCWpy4VzKfsMNNwyE3DiXD40sM2ZWvo9//OOt3gipHXuM/IXj+HagMrP48Ic/3GbWCCxsaa09V36Cj4OVMlHhw0N51MPl/hvf+Mbw4IMPtrBJPz/kZVOA+khXHP5X//urzTA7wjPh+fIjwGkEzjvvvFYX8XyfH/7whzMbFvo4dV8IFAKFwGJEgEYJcTUGMCHrxxKDcz9WuV+aS3z+Zz/72SbfmQwYG0IM+jRG00x+lEX2lBgbirz2iNX9JBFI+8MVXNroKCn1HKdjLsAO2+lM+N9ouBUt18TJawqITCKACm8546ijjmqqY0cncAGhrwBboQ033LAJBvY+OnQ6Z3ygIFS0nzZ7IZbeESp+y8/yChK89957DwSBDs142A5NWmB2Gcnf0SUxkn/a0542uKi67ZhDUMVFyizN+CgIpl11lnaQYwbyr3rVq1q41JUhvfwfeuihvnrtHj7i2TFK2DA/kJa87FIV99Of/nQjo+rqOuecc1q9lEnYlE9+4tlpGhxog4WXDnW9WY94LvcM/Qk3uwSDgYLJB6FmV6VcBLS6+3Yve9nL2izKhGTUwY+5hU14jg9TNmWCuzJoAzGvGI1bvwuBQqAQWCwIkJc2XZGlW2+9dTv2yrNcGdDzmx/X3+dZ71OiGJ/IdDaExs+k14fL+BrfO2mzc6W1Fb/MBnrE6n7SCKQtpw1qp3mW9oiP4FX4lFWEaWwinDh57WeSVMV2QyI0SOnrX//6ZiOEhecIEQAgThxjd1paHVA8Gr3eCce+wo5OJO6YY45pmlMaQZpaJDKd37FcyBv2/773va+ZMCCwSNl73/velpe8bYL6+te/3rSmNK/i77TTTs0In1bU5TgvYV2EF+KsTsgx8im8ssgLOfTObENYrv+wMFFHpy+oI+J3/vnnt/yVy0kGiB+Crr7wpGkW5vTTT28kHKlkT+wZTTBNaTSvCOb+++8/vPzlLx8OPPDA4ROf+ESb0dMKM6JGRsU3OUDI4+Rjwxp8lMF79r20tUcccUT7djSwvfMd5aG8MGCvhXjTICDBMa9wD7sehz6dui8ECoFCYCEjQHa5bM4yOUdejTnf+ta32gqVMYZCAnH8whe+0PZzkN8Z2+aSfWQjO1oDvfHEEVvGtHEyM+WIjziQ40zeKA8oKMjpcatkCxnfKtviQ0Ab1EZdmWjhU5SHCCub8Je+9KVtxZvSUrhJuomTV5XgVAxBtUztOIUcnWCz0Rve8IZGxGhAU6EAoePqgI4f6clSwhEWL3zhC5uW0nK55y6kNkwfAZUnUkrA0PxZRkcaEUuCp9ciih+tI4LrfDK7QrlR7a/lcEtGyDOiR2gxE7AUT/v75S9/uZXP7NzRKTBQNw7B/MAHPtAElNm1pXbx5M/MQXwEEPG2iw8+aRR8ZgqwoflFWgmovG8Z/OdIFcv1ynTnnXfOEFRhkeB3vOMdTcgh9mb3KRszBztn5a0MJg7SVi5YSNPRGHE2EDBb8F2ZMDgOQ/0Ia/WxYQ9x9i2EYfpQrhAoBAqBxYgAOUkekt9kGiUAZYBVKpN08p5SALHdbrvthne+853tdB2ycC4nTW7PPfdsigljEzkqv1x9/DyLL32ylSLEmOTYLeNISHMft+4LgUkjwESR1t+KdhR4jsfCjfA8poujSshJlWHi5DUF07lCymjo7Mp83ete18gRAoYk0cTSGqaj8amXsXVCgAYxM0hpOWoEIQow0uUIAMTM8rkOjExZmpdehIP4iDRyikCb6cZ5x96WYBLfrCFHZQkTQeHeP1xArIX76Ec/2v6LhHyQXD6bUR9RPjTBTCGSxve+971GsAk3Wtlon6UvvrralZflH0Rd2YIlgk1A0owi0Z6nfgkjnf5Z0lYGaTGBoPWVjjp7z1m2QjJddq6mPt7nSlmkz8aKwKUpMIlAftU/38u9NBFtGgGa33KFQCFQCCxGBCIDyXwKEGTVZN+qlLHtS1/6UpPJTLKYfxnjKAooIMjSyNnRupOpjtQS3rhGczuXSzniIw+0rgi0FbCvfOUrM//VaLY850q/3hUCy4IAvqbNG+NxNm1Y37CKYBVa36Cg0xbDS5Yl/bnCTo28JtN0Mpo6dpaWlM0SdVaVtDnq+9//fquYytH0WbJGrsxqHaeVSlu+dzYsEwSblxAmnd/Va14tdVNfey5ugGODinTSnNJceicMh8jROMrXrDmkM/XgSwdpRH6VnWaTYIqTniUcx1jJh61ojogQF8lD9ggZRJv5g4uG1n9p4SPeCKSGQLOZ9KWtEZj1I4Q2C0gz5fI+LnEQSPWjsk9dmRqoPwGMXCYNeNEkyBd5tvEtmt+kmzz46sI0wndkMmCiQVirh4O4cyHK0nSCQ+InvfILgUKgEFgMCJCTLv94IDKY4sU4kX+ykzNemYIZH2hn7ZGIjFXP/j71JjuNOxQ6xgsyezbCm3LEp4ywikbG0n4ZI8oVAisLAdyC4tC5xjbEW3m2AZ32FTcwkcMrrN6Gl0yqbFMnr31BFR6JRfoszSOhOq2NPUhrHGNfnV/FkcU4s0ozTEvqtKgBAylCtGI2QDua/+gQwkQgWCbXyZE39pzejZJXggnRsuw96ggMwqj/97DS6C/1YPNE84qYI99xSK0ZiUv9EFyX38gkHx58zxHUlJ9PMGkQNK/KMZsTFsaIKi0wQkzLTfONmJoduWiJU39xmFJQ9SPY8rAJ693vfnez6xI2TlhpC6OsMO3r4z4XHLynHYhWNumUXwgUAoXAYkGA/EdMyWhy1FgWEtn7zMGy/8I+gn6FTbjeGfhN8MlLg7w0yeTRcH0c76RpSTabvMSlHMqY2Iev+0JgZSGg7VoN0K7t4TGBwycQWivnk3QrlbwquMrRCNoVzz5Hp1U5HTIdT+UtSSO3bFdpCF2Ws5Ehm5V6UohMrQzyqvzLSl7Z3MYho0gqwYaUW3p3NBbfRq789oyW2ceOEFPH+ZBXml82KDaT0dDS4lLpwxgh7olmyKu05YNcwhXJZpMLf/H89xanRSDEnG9oxo/EuxBZNsUmHX0d1INpB9/yQuoSPMovBAqBQmCxIEB+Ia/kKJMB8tiz0YscJH8pQmxWtapHZsYJT+a6mCGQscKSncJ5P5czTjrX1QZjst0Yye61VwDNFb/eFQLTRgDH0yYpFHE8q7OTPnFgpZNXoOl8iBI2jkwhpDpynNknkkjLaGapozqSieYQGXMMVYiuOOIujbwKs6KaV3ktK3ntj6Ri54q8OgmAij2Ciq8+EXARbnmfOs6HvFLfI8dwNTlALG22QqLNhix7MVsgLJldwKXPz2/LYDYNsBumIZeWJS1aBISakHQKA80r4Wl3oXhcyizNXgjnd/+sRag/hUAhUAgsEgSs2BmMkVeDcy/Xcm8iT/aSsVacKF4iZ3v5ZzBnWiacYx4pHvr34yCRDjM7K2nkMiWD/Kw0RgaPi1fPCoGVhQDiqh1bHcgmef9Ao9/wPYmyrBLymk5+2GGHzZBXFQ4h5auoUwWQVbNXS/GWV3bbbbdGZvvK67QLlbwijBFI6oA4IoJsf3uXMJ4Fh14YeT8f8uqILTN5NidOANCAxJUmX76xQ2Xn2i/lI559ngQiTSzTAwK7P6/ta1/7WtPImniwf83S2Ch5lWeuvr51XwgUAoXAYkPAhJ7ZgOVQeysi23r/qquumtl06+jAyPP46kzuUixIBwntT9aZCxOrWPZ9MPtCfJ2oI91ebs8Vv94VAisDAf0B98HX9JdFQV4VGoFhd3rooYe2I5t0VJ0r5IivEyKnlmAssQiTzi0sLamNW8gR+yJG7e4R3t52Qn7C0yzmuBB5m8X2REoY8ZAwBNKGLYQ5jqmCfzjgvY1HWSKXfpzy0bxuuummTeDY/e99f8nTsj0N6w477NA+YOJbFjLDVmebs9iYJm7CiB8c8owvHFMLgo7dr118XASX+nHIKztUtqtMDzzPO2HtZiUwhRnFUR5x4igLLbiTApQZeVVnjgG22T+tAdxtNJC+OC5pJY0+zdyXXwgUAoXAYkPAahUzKquCBuQcqUjekXuOM7RPgFy058FKmOdxuac4MD4Yb6xgZYNxwvV+ZHxWH40BVu+MM5Hv8VMO8Xt53qdX94XAiiJAkeY/aTp7nlkM14//eIPTm3ANfYG5zaSPzJq45lXnRAot7bOZpGW08xyhZMju+CcEij2mStESMgsQL50UEDrjddddN6OZtTxtqQbptMOt76TiOm2AthFpZLNJa5h00rHZeMqTNleY3gGbGQOCzI4TcbY8Y3b9ox/9aEZDKX/k1cx39Dw+ZVI2hvTKQXj1Nq+0k/JQBrMRhPzqq69uBs7q4Hguv/2zA8tBBGWctBFsm80ITsLLzj6zfLa0Npipp+V8ZRPGkpXdsCYG7LAc66Lu8ldPy1nyFc97M3naAKYOviFMfDcb5JBXZ9oSssriWzmRQHkIYKcn0MYqs/yUlTkBrblJShp26lN+IVAIFAKLDQFyjLwlP8lwJ+JQaBgjHL9IEeMdGdubDPT1JG9pWo0ziChFBJk5l0OSjQtkLULgeCLjozGqv5iIOXorY9Ncada7QmB5EDD+U6RRZukDlIvIqU30jgO1sZ5yLkoypzMxscE1JukmTl5TOFpGNqo6sksnVVG+38gQkmVmquMCJEQqvlksYYAI0hS+8Y1vbJpM7wNE4jEbQKB0bralSCQX4ipcyCvNK/JKELk47x19gqjJy6WcykybiZQhdMirmbKyI4bi9ReCakYsPvLa/zMEZTFLQd6Ry6SvzPBQT5ffDJ1pn+PkQZtMIApLOLoSVqPhkOUceZX3yiIc7C05qb97dVImWBKEypSwypbywMC31AA5cTjxNdoc0i0PYaXhUk7PTGKUP/Fa5PpTCBQChcAiQ4CsNI4YnCOrM6aRdS5yl/aVdmrUiW/MsQJHVhpHKB48JyNnc+xanQ8emUy+ip8845O5ZDe5TD6XKwQmiUDaKH5lEkc5qb1lrNc+/Q6PcGJUVh8mPf5PjbwCjGaPPaRzU51FhzTR/LGD8M8GaBoR175SOnF+0/yZlQKCgDDbDHgJk9+ILuNgedBIEhB5l49Ha0hT6J8g0BL2aQjrgwDaMjhCRsMqTScBcMKzMaL19C6zW3FzCSMN5bAbtP9nB9IQTr38Byy2pGYtGgCC57+ryI/W2vI8six84sEGps6jFVYZLWFR3fcqefbCVPrKyb5VOGWBCwzUz6wfOVZel+9AgyB/BN530vBMCM4555xW12DQ19W9mb8zBglX9XYh+EwX1EV5Mklolak/hUAhUAgsUgTIYTKcppXpVGQeDZOxzgoj4tiPZakqeWlMoJwgm61m5ZQAcnic89zKmE1gxgrx+LmSP9/4xrfCR9aXKwQmiUDGfmlql1YEtDWcIu1S+8M3PMfLxvWDSZRpquR1RQuoU/vPJWaVyK/l+Gm6fBgfJZdnk3aj+fi4LgQv9/JPuD7/PIvfv5vEvTL012h5lpZHH9d9uUKgECgEVicEInszRkRGknd5N636jsrX0d8pS8aPaZWj0i0ExiEw2h7HhZnUswVNXtlNHn/88W0ZBpNni7m6uAi5UQG4qoVOhF/8ZS1P4sVfXb5X1aMQKAQKgSAwm/z2fJoucnU2f1nl9TTLWmmveQiMtstpIrDgyKvOBwBCAFl1zitbzKOPPnq1XHqOEIw/zY89n7RTjvjzidOHSbz4/bu6LwQKgUJgdUIgcq73p1m/Pp9x99PMu9IuBJaGwGibXFr4FXm/4MirynNMBthoMgDeZptt2iYoNqDlCoFCoBAoBAqBhYpAP4Av1DJWuQqBxY7AgiOvAZTJgP+Ny96VyYBNPyG2CVN+IVAIFAKFQCFQCBQChcCahcCCI68hqHZz+r/Pjn1y1miM4desz1O1LQQKgUKgECgECoFCoBDoEVhw5LUvXAgrcwG2sOUKgUKgECgECoFCoBAoBNZsBBYceY3mFXHNxq3ehijv1+zPVrUvBAqBQqAQKAQKgUJgzURgQZLXUbKa36V9XTMbadW6ECgECoFCoBAoBAqBILCoyGtpXfPZyi8ECoFCoBAoBAqBQmDNRKDI65r53avWhUAhUAgUAoVAIVAILEoEirwuys9WhS4ECoFCoBAoBAqBQmDNRGDBkdc18zNUrQuBQqAQKAQKgUKgECgE5oNAkdf5oFRhCoFCoBAoBAqBQqAQKAQWBAJFXhfEZ6hCFAKFQCFQCBQChUAhUAjMB4Eir8Mw67+drdMN5tOEKkwhUAgUAoVAIVAIFAIrD4GJkldkz1ms/bmsfrv80wG+/5blfX7nvSr7pwSrwoWkKkvv/E5d4v/whz8c3v5fbx/23nvv4W9/+1sfvO4LgUKgECgEVnME8h8fn3jiiTZmGbdGL+Mbl3FjrjEmcecD22h6fmfcij+fdCpMITAJBNKupZU2zw+/07bTLvuwk8h7ouQ1BUolUqFf/epXw4c+9KFhjz32GLbffvthhx12GI4//vjhe9/73gyZTQWTxsr2gcyNA9izXJdffvnw/Oc/f9hggw2G+++/f2UXs/IrBAqBQqAQWEUIHHPMMcOOO+44vPzlLx9e+cpXtrHMeJbrxS9+cXvn/U477TR8+ctfXmJQz/gS39j45je/uaV13HHHzYwzGW/GVTPk4Je//OVw5JFHtjH1lFNOGR588MF5xR+XZj0rBCaFwJe+9KVhzz33HF7xilcMu+6666Cdcj0vnEReUyGvOh4y+u9//3v49Kc/PejQG2+88fCMZzxjWHvttZu/4YYbDpttttnwvve9b3j88cdbXdKhJ1Gx5UnjySefbDNoM+vMhtUjgoR/ySWXNPL6zGc+c3jggQeWJ5uKUwgUAoVAIbAIEdhll12GZz3rWW0MW3fddYfRa7311hvWWmutNs5595nPfOYpmifjy6OPPjp89KMfbWOjcOK89rWvXWKsGTceGpceeeSR4VOf+lQjvOuvv/7w9Kc/fTj44IOH3//+90uNvwghryIvEgS0zRtvvHF4y1veMugH66yzTru+//3vtxqMa88rUrWJk9eoixXqyiuvHF7wghe0CpilfuITn2gz0c997nPD6173ugEBRGp1ZBVHHns3rrLjnvVxlvVevtxf/vKX4ayzzhpe+MIXDh/+8IeHP/3pT6088usv5HXLLbdsQuvee+9d1uwqfCFQCBQChcAiRYCm9Fvf+tZw1VVXDddcc81w9dVXL3F985vfHN797ne3wXuTTTZpyo6MMapsjLvpppuG3XbbrY19GeSR17322muJsSZjXXzxb7311mH//fcfNtpoo0agxXN5dtddd42Nv0ihrmIvAgSiTdXG//znPw/vf//7B4rJ5z3vec03sbrhhhumUpOJk9eU0hKGJQ2Ff9nLXjZ85zvfGdgI0bLy//GPfww6+ktf+tJ2r/I6KU3nqLYzafLTkYWJC2EOkP27/j7x86z3mQB88IMfbKT08MMPH/7whz8sUZ7Eveyyy4YtttiiEfI//vGPM+Xty5L7pfnyzzVX2GCTMOMwyLtRP3XM89hr5Xf5hUAhUAgUAvNDgPwcvchYY4/nv/3tb4cDDzywjSNve9vbhttvv70pZpL6t7/97WZiYBVy0003HS644IKmyX3a0572FM1r4kTe//znPx9ofmm0tt5660aSkWDkVZ533nnnEuQ18csvBKaJgPaPo3zta19rfC5t8yUveckSmtdJl2Hi5DUE9Gc/+1nTrloSYd8aexyV5NIh0/HHVSxh8s7v/ln/u38ufADtn/fhk2b8hx56aDjppJPabPaAAw4YaFWlkbT44o+S1z79pBVf/NH3SbNP132Id+KOvp8rncQZDeP5uGd9eO/7K+/KLwQKgUKgEJg/AuTotddeO2y77bZNaWMlz7OMeVL6yle+0mxmrUJa7fPuuc99biO77AQji0dzNW7YI2LfiJXBu+++u1377bdfM1F45zvf2X4nPr9cITBtBLRLFxPKI444orV77RNPYvOK/9nkPg03cfKqkCrz05/+tBntsnF973vfO9x3330z5feeSwfrfXayf/3rX4fHHnts5v1MxP/c/POf/xz+/ve/N5vapMWnzWWCEO0iLa/0+vC9IJGv38KYMR977LFtpkAQmDFLS5o0xcmHyQNbXfWinUU6xRfWJS9l91z6/aX40hHe9a9//avFca8+8hE3ecVPGn4LI6yTDlwpn3okfI+XcsBBuZRPXHE8m62Mffy6LwQKgUKgEFg6ApZNbUw2NtCQ/uhHP2qRyO845mhkMVlN/rqQVyuUMRtIWL738clthJeTJjMBihZxmQ3cc889M+NNC1R/CoGVgIB2ec455zQzmDe96U3DT37yk2ZSY3O+tvmDH/ygtctJF2Uq5FUhGY8zIlf4rbbaqqmUQ0gRrb5DC68z25WW5RQkcRwZE/aLX/xiW7pnR8sYmB2R/HR+NkSWV8xMTzvttJY39q8cDIkt2yBuyf+WW25pO+KEEZdP+CQO4/zzzz+/EU2C5NJLL23kVXoIOQFlyUY4yznsnJDg3/zmN03wqINLfq5f/OIXzTxh9913bzYh8pIW2983vOENrXxIrbCpv3zVUdyDDjpoxlbKiQfq/NnPfrYZ8Y9rHMrHfMMJCcqnXmx2TzjhhIH9Vv8tgsm4dOpZIVAIFAKFwJIIRLaTzzfffHPTqhoLyFcbq8hXLvK/l+tROJD9sXlN2CVz+X/jY8aDvENWo3lFXo15ySdhyi8EpokAbmKTllUDk7Czzz67KcnYg+Nn2jWb12lwi6mRV9pPpIrhLnKGPKmYDkcDGO0oYFMxWsXtttuuESzHhyCZo+7hhx8ejjrqqJYmckxjSgj8+te/nrEHMguQDnLHPtUyDgGBvLEzQkAjONgJ6fjsM4RB7sRjt+GUBDa5n//851sZCQ+kWhrSOuOMM5rh/HOe85xGkmlkxZWGD0eYRZjID6Gl1X32s5/d0kj6L3rRixohtoENgf7CF77QNLDixFG9I/YEo01lyqts22yzTTsqBaHnIuDM7u10FVa9+MLLy2TCLlVp2XyQOPkOybP8QqAQKAQKgbkRIKdpn4xvBmvLpQZvzyP/5/IN+sYTpw0kztw5/r+3TNve8Y53NGVLT17nE7fCFALLi0B4At9qg1MzcBcbFZkPILSUhI6Uw/0W1YatdFR2rh/4wAcagUXoVPA1r3lN02TaNUnDyKksRzN7+umntwojW3Zl9gQO4aVJfPWrX93SclyIJXf5IaE777xzEx7y2nzzzZuW8rvf/e7A/paNESJNSCB+NLVx8ldWO+WATbtpSaYXJPJA8i6++OJGxGlMEU2nKbDxoO297rrr2geMFvawww5LFi1nQdv4AAAgAElEQVSuPGmDmVF84xvfGNjZqpOlfJvXnAuo7K961avaGbKpO1LPMN87DYJJg5k+gal+H/nIR5qwTGbiIcAwNGlgc6x8sFJXuL7+9a9v5BVOlqLUr1whUAgUAoXAsiFgXKBEeeMb39jGH0oVm3nJ9oyFc/mj5DXKhKWVoievSGw0r0uLV+8LgRVBIFwBB8FjcCDnGpuwpe3iMxR4NiLiKImzIvmOxp245rUvpHsEjQbWrDIaSyTMCQTnnnvuDEkTFumylK0z02YiZXHeA+uiiy5qWkMkDllMfrfddtsMeaVttYuThjfEWNrOnKW99N7MoHdskWzYUrbYD4mbjyEfF1JIw+qjsOmgMlcuYQkr9bWULx1k2sxE3i5h+NIUVryki6Ai4wi2uOxp44R1/ISyI+HicdISX3p8jk+oHXLIIU2QwtDyVXBInZD9fA+EXFrlCoFCoBAoBJYNAfLYuEAxYpVr9GzXyPjZ/EmS12UreYUuBJYPAW3ZKjqTSTyCktJeJQ6XsKJLCUfJt6g0r+PgcBTVJz/5yfZvVZFHBA0B9B9LchIBYoXsMRkgCBDU/AtWBE0aTAZoNmkvxQspQ8ZodYGFsAGyJ3XC0VhKl10qchsiqbzMEZBX8d/1rnc1zWzIofcRPMwG2IxKh2Ey0sklL9pkJJlW1mxEnuL2YfyWdkgocqp8zBNoQsXVMBLHe1pZz9ntIurMAlI+PpcyIvUajjKefPLJTVvN7EAjYjxt16owTAik6Wgw+aecLbH6UwgUAoVAITAnAmQmRYONU8Y0G1bIfOMBF5k8l1/kdU6I6+UCQwDfwD+cec/80Jn9VnbDQ3AJykEr3Dje9ddfP5UaTFzzurRSWtqgYaS1RJwQLMvucUwH/Es9zy17U0tzhIGzYtl4YvqZ3UYosHlF8JBP2tmYJCRd4SzP01725DVp07wyGyCAaC1DHhOfLw32siGY/QkKCcdO1yzcR6M2Z+caJz5HI6y8IZTqSM1+9NFHN62uMjIxSHjk1T98gAfM7GSlgbVZjXlD6qrRaEBIsAkCLNQnEwW/xe8v7/bdd99GXhFxefZXyl5+IVAIFAKFwJIIkLcGZxpX44oxhHzPQL5k6Kf+Mq5ZZWSuZtNLZHhk/1Nj/O+TcWYD//u27gqB6SCgbds8vvfee7d2z+bVijPzQ74LX6G8w4PwG0pJhDduvv0j4cf5K528KoQOiqDS/Om0NjmlMt4hhTZM2djk38ey1URq7fpnEM+2CNNH6kK0Fip5Zdsbp25soxj2m6HbsOU/pYRgqhutst85hitxaWmRUlpp2Ahjxs6u1uHAOUIFJsKxQ4GrcwGRcXa8fFrl/vLs8ssvn1VTkPzLLwQKgUJgTUYgY00wQDwNyvYUULZQKvz4xz9ur6N5TdjZ/CKvsyFTzxcqApRlTA0p2ZhQHnrooW2F99RTTx1cjotjTpDN+japey5OVtLVbb59ZDYcVgl5VRhk1aG2tICIWGaayJeNSEgrcGhTf/e73zVjdATMM8v70TZGoKwM8qrcy6p57ckrLSmzB4QVuUTCYUDjSgCylR0lryH1PjTya7ZNs/ue97ynaa+Fd7LChRdeOHM6g0ZCO0wbwDwA8YVr0pCOdPsr+AfP+LM1nHpeCBQChcCahkAGXPKRQsXmV/LXZmSy3eAsTMItDR/hSvO6NJTq/UJBAI/Qxu1jMmHD3cLhcDP9wDPvXBRyfDzFHiDmmeEa4TbLW7dVQl7TsambaQdVDqHKc/dsM2le2Zeed955bWnGkVdIn2OhAkBI1mzkNe+lDXQAL6/ZAJCXRl4JNJrPHJlyxx13zHwb/w8boXQCgLrbnIaEq69G4b9SmMkoY282oA7CcLm3NOW/tTiFAH5mNzZmcbTasNKI2KWEuLaXI3+Srsfug1f8keD1sxAoBAqBNRaBjFF8ShbHJZLX7PvIXc+XZVAWvsjrGtucFmXFmRf6J1QnnnhiU7pRJlI2+n3ccce1M47tzbEyzGzAv0kWBuFluhmXvpTfy+pPhbzqvP7hAHJl+Rt5ikOKFJoG0QYrZgNmrqMVsRlLpREzGkl2sVi9Q5ktvSd8SFZPXhHMbKTKe+GRV2lQZ9NUeuY9h/gBGOFz7AhtL6fsPanLv4clsByHkvTjj5JX5YpDJH3MLC/1Qk5Z/DtBxFYZ2dyGWPJT32DpGVMBZ9oiyhoLwitNJyD4hwfyYlaQkwtS12hilSt5eJc8Ut7yC4FCoBAoBP4XATIycpJst6/BmGFcolXKu/+N8dQ7Mlq4yNwM8o4vJN8j4yOvhXfv6scMY9Tb/+vtTc47Icf+Cu9zPTXnelIITBcBbRS/cNqA845xE0dlae99251EKaZCXhXMjnuzUfYQSBtChbDq8CrmlAHL51TOZq89iRIfAEioTUY0sOxDbdQ65ZRTWuce7cg6bs55tWzOTrYXJMLPtmEr75xSQBDZTEZ76gQDMwybzJQP+Pn3sMIhheL21+iGLScD5KNJU31pRW04Q5iV0cG+jJoRzqjdsxnMe6csIKk2eEW7qn4mCP0h1dJB2oVRF/jauMUGhYE1oSg9YQg+57KdeeaZrR2pQ7lCoBAoBAqBpSNAhhoLLIcy0XLsY8aBuWJbaTNuuChhjC3SMM45v5xcdpH/8ujlMvlNqUOx4XLmuT0QCIKxwykyFBjiWpnr485VpnpXCEwSAVzJaQMmdtqmDY3aYs/HJpHfxMlrOgxiZLeZjumEADvTaFLf+ta3zthqIoDshJCtxFMp9wgfe1FEDwBIH/vX2Y5dIAh23XXXJgQIlXH/ncsyj/IgwU4kSJ5ARZYt+zApkJdZg7LaAYp0isuNmg1Io7+kYwMUjfIOO+zQjk0JMWfMLz31ds6tjVNsXfny87GZFcgf0eeUzeY0S0vqZzLgXw/CbZ999mnlZUqhXISbsvD9d6/+v3nRXvs3sbTLJg5OGJAnsw3hQ7BbpvWnECgECoFCYCwC5Lkd1WQ50mlTLBI6H0eJ49+Hk80UD3zjgTGO7DdG0qYaE4xjGVukTfFjvBDPZdOvVURxKSkcWZT4TOusApYrBFY2AjiLvTb4j/5hUjUNN3HymkI6eorZgGVrmkyH7OukzADsltfJ2LKOHkmls8ZZ5mdHIY4O6j+X5ND/PpzwtKSW44VFNhGy3glP8+pcMkvztLOc58B22VDlsF3lowEVlsb36quvbuRWWJul/HtVJJim0zNX0pLvFVdc0crhnFrlinP2LLtXZwIqgw+L5CKfcPrqf391hlCafXPSo3l1FityGxyRTvbABJ0yWbJCQFMW8WhbaapNHCxNqRNi7GKqYanL2bsh1yln+YVAIVAIFAJPRYCMpaBAQq1suYwZ45QlT409NBlvTGF2Zjwk/zMOMPMyfnlOWWEjby+brbxRCAnjIsfF52dsjW+1LZuax5WjnhUC00IAB2EqkLPm7V+ahpsaeVVYBAohtPROE5vzTJ3XajndzHCU/CGRcc4FQ8x0VBpRNqFxIWl+u7eM7txThNmyiXRGtYkEgTIoi2WbXjAkXcsytLuIJKJp1oBEx4mn/N5Z1pFPXxbhpKEc/imAMHBIGIIPoTUzkYZwPq7lHvVVB+XLmWiJJ1//FIHJhXgu92b8fflSzvg0BMwLqPHVfVzc+QrepFl+IVAIFAJrKgJkvjHGEYXXXnvtzCrZfPAgjw3sX//619sYQ/5b8eN/6Utfar50yWljZMYoYxnFjbjkuDgu6Qif8cozv20GNtaUKwRWJgL4iouiDq/RVmPqGC4zqfJMlbymkDpeOqFnKkEA9Fcq7b3nnKV6h/GbpWLxs/2bsYCCKI4S1rxrCf7nTzp18unfCS8NYZQ56fVlHa1PHz/3CcN39fVLHuPKJr7no2VTFpfn/X3ym8tHnoNN4s4Vvt4VAoVAIVAIPBWBUZlNtsaNyuw8733jSi//I+vzzFghnfh9fp5x3ru8yzX6O8/7+H056r4QmCYC2mOUdmmLfV+ZRN5TJ68qodOl46lI7lUgFYvvmfd+0yo6C9XSiKX2MPhUvI/TP0PQeifcODfb89H4fvdhlS/CYjRdYfv65f24skrD1bs+n/4+Yfrw49JMuFE/aS1LnNE06nchUAgUAoXA/45b42T4bPhE9orjPnHzux83MgaOpmV8Sfg+fh8++YzGrd+FwMpAIG2bz2mn03BTJ686VTpbKpOKpJP1fjonlk7TyrbTBqvZbDP7NOcCqQ8n/9HfKVPKmzDC9eXP7GG2+ImX9HpfHFefR/++j0tTyiU/98rR17G/b4Hn8SdlmEfQClIIFAKFQCHQITCX3O+CzXkbGTwqv5P2qLIkiY0+95sTL2nlmed5lvjlFwIrEwE8p3dp3/2zFbmfOnldnsKpNGNzxz3ZqGXX2mw71iYNyLjyTiqPSaUzroz1rBAoBAqBQqAQKAQKgTUBgQVJXs0YbVByFJQzXv0LVRuyVhX5W1X5rgkNsOpYCBQChUAhUAgUAoXAsiCwIMmrCtC+OtrK7kwbt/weVUMvS0VXJGyR1xVBr+IWAoVAIVAIFAKFQCEwOQQWFHlFEmlde1udVUVYe4iLvPZo1H0hUAgUAoVAIVAIFAKrDoEFRV5XHQyVcyFQCBQChUAhUAgUAoXAYkCgyOti+EpVxkKgECgECoFCoBAoBAqBhkCR12oIhUAhUAgUAoVAIVAIFAKLBoEir4vmU1VBC4FCoBAoBAqBQqAQKASKvFYbKAQKgUKgECgECoFCoBBYNAgUeV00n6oKWggUAoVAIVAIFAKFQCFQ5LXaQCFQCBQChUAhUAgUAoXAokGgyOsEPlWdAzsBECuJQqAQKAQKgUKgECgE5oHAxMlriFz/H7HyjJ/7eZRt0QRRp+9///vDl7/85eHmm29eNOVeFQXVLv7nf/5nuOeee4Yrrrhi+PGPf9z+9e+qKEvlWQgUAoXAsiLQ/+Oc/h/q/J//839m/gtk/3yu9GcLJ60440vCxfcuY2n/LHHyPmH653VfCKwIAn170776/uB3f8lnae+XtywTJ68piAL/+c9/Hm644Ybh8ssvH2699dbhySefzOvVyvex3vjGNw4bbLDBcNBBB7WP5Vm58Qj861//Gi644IJh/fXXb7jdfffdMw1+fIx6WggUAoXAqkeAXDe2/eUvf2kTbwqLiy++eLj00kuHb3zjG8Mtt9wy/O1vf1umgv71r38drrzyypaGdH7605+2CX4GfT7CkEveP//5z1ucz33uc8Mll1wyfO1rXxt+8YtfDI899tgSZGGZClKBC4F5IBDy+u9//3v41a9+1dp/2qG+MHp997vfHf7xj3/M8KJRcjuPLMcGmRp5VcHbbrtteP3rXz8885nPHM4666zW4ceWYpE/JFx23XXXVs+3/9fbB7PmIq/jPyqs/v73vw/nnnvu8PSnP33Ya6+9ht/97netYadTjI9ZTwuBQqAQWPUIWGX78Ic/POyyyy7Dc57znGHttdce1llnneF5z3ve8Ja3vGUwkCOYIZ9zldhYIbx0pPGsZz1rOPLII9v4EXmYsUR6d955ZxtLX/va1w6bbLLJsN5667Vr0003Hd7whjcMn/nMZ4aHH354hujOlXe9KwSWFYEQT/EeeOCB1lbXXXfdNpYbz7Xh/sL9KPYoqKy4Jn78Zc2/Dz8V8pqC6eQ6uEqdcsopqyV5JWDUd+eddx6e8YxnDPvvv38THPMRXP2HWJPu//nPfw7nnXdeE/p77713E8jwirBek7CouhYChcDiQeD3v//9sMceezRFxYtf/OJh3333HQ455JBGHDfffPMm0zy/6KKLhkcffXSpFfvNb34z7Ljjjo2AWrmzGvWOd7yjjSlRgmQ8RQCOOuqoRlqf/exnt7H1Xe9613DggQcO8hQXCT799NMHMrZcITBpBIzTaY8mUviOdvuqV72q9YNDDz106K/DDjusTbb+9Kc/LQ7NayqHvNJIPu1pTxtOO+20ZkawNDCxcwCF/Emrd/3vhPHe895OyLN0/j7+8tyHoCaf+MnP+9e85jVLkNeE8S7h+rL35ejT75+rn3eucU66o+/ye9RP/B6zPIs/7t1sZU4cvniJK9/kzUxkXPyevNK8/va3v+2Tq/tCoBAoBBYkAnfcccewxRZbDCeeeGJbtjeA/+EPfxh+9rOfNW3sZptt1pQ1VhzH7X/IWKByjz/++HD88ce3wV/4F73oRWNX78hQS7Q0tAgygnrssccOP/jBD5rstHLFNG+nnXZq8bfZZpvhpptumhl3FiSQVahFj0DI63Of+9ymnDSxu/fee5e49A2rEH27n1TFp655XVbyOq5iPQHKfQhST5bE9XuUSCXOuLTneoZIj3PySJrufRgaZupzs+bEE0ZZhJnNCZNraeFme98/T92TX9L2O+/68H0498LP5panAcpzNM0ir7MhXM8LgUJgISNAm8rO1ZJpPzknU2lRaaKsNG633XaNUI7WpZeF119//bDlllsOlvyzSmmZtTc9i6yW9jvf+c6moaXtNeGPbOfbR4DcItaWbU899dRltr0dLWv9LgTmQgB5fetb39omVPawaIfaay5jvytteK60lufdKiOvfcfLvQqMEqz87isnfBxgxv1GtALiaJjEnc0PSZNun0Y+Rh9PGOGRdPZHBAzymnjeJ8y4cuQ9P04+ffnzfNQPNtLlxEle3hGuyTNhhOvzSpz+ubjCiOM+fstkzJ8+vdQ98RK3D1PkdQyI9agQKAQWPALkGjfqe0Y7+ulPf7qRRxpY2tBxjkx86KGHhv3226+t1rGfJTd33333p2heIzeR2+c///nDRhtt1JZhn3jiiSWSVp4HH3ywmTSwwbWi9cgjjywh65PWEhHrRyGwnAj05PWzn/3sDFfQvnMtZ9LzirbKyGtKp5KWYjD3o48+utlNsCE6/PDD2+7LP/7xjzOCInF0VOrpT3ziE8P73//+4fbbb2/2Rd/85jfbMowd/2yBzjnnnOH++++fAXK+nVeZ5OE4Jx+FnZEZ9Xvf+94mnO66664hwkOaIa80r8IhZz/5yU/a7FdZDj744GY2YWnJzH20HHaI2j0qL8tB6i6e633ve9/w9a9/fWYWrWwc32kOdvaJkx19P/rRj4aTTz655Sk++yf4pLziyt8FGzgdccQRLT12KZdddlnLn62Ketv9GgyD/6ivHHbaHnfccc3eRX1tOrApi4YieKbedh56x5zExgOdIO9G067fhUAhUAgsBgTIfeZxNJ/IK9k5Ktfy2wZmGtftt9++bWahaGB6Nqp5VW+y+4tf/GJ7J/xVV13V0iVXk55wxiGyXBo2jxmn+vf9/WLAs8q4sBEwbr/tbW9rbf3888+fWXEeLfW02t0qIa8q40IQLXUgMJY7GP5acrHxya7LF7zgBW0J5dprr20EKKDotMghw/mXvOQlw6c+9alG8tgMSQOJlMZWW23VTjsAMuEwH6dMbJGQMVpUaWy44YbNEJ9QUM7Xve51zcYpH0UcZgOElndIqA1cwqqP8rBTUl6zcUs8cdL4yle+0nbkWUKSh0sc18Ybb9wEHCKZ4ybEled9993XyL4ZOdupM888sxn/y4sWGIYEJK3wt771rSXOU5XvjTfe2MIx/kdw7ZS13AU7edsAsO222zbSbtkq30zeHGFp4nHMMcc0ey35imvmL2/1twPWt+LEdyHwJhZrrbXWsOeee7blNt+0XCFQCBQCiwmBnkCSx2Qh2fmyl71s+Pa3v93kXepDXnK//OUvm30q+Wo8MN7QvO62225N9vdmA8LT6H784x9v8tJY6TiupJW043/wgx9sYw05zBa2l6tkb7lCYEURSDvSvqwesMO2AdskCzfI++TTt0HPvM+VMMvjrxLymqVls0nkSGdn9Etzh9QgYTR/Zo86IUJo2SROxUNekdWtt956QMAYrLP1Ed8udsIBeXz3u9/dwArpSjrjfELhhz/84fCmN72pxZc2DaY0pf3yl7+8kVla2JznJw6yKi8EDuFFKAmyT37yky2+uiiPmQrhFefD0jrvsMMOzV5W/b/zne80Y3y2VYgnfJBQhDoNgU9Y0pwiivLTiOBJg628tMDZQIBE2q0aJ756igtj5BuWBOjHPvaxVlfLWPKWLm1utLfi+gbSe8973tN2v4ovTyTZPx4wKaElQMRhQ3srjriOyjr77LObMEbof/3rX49t9Clr+YVAIVAILHQErKzZdU2JQfFhcB91iKjTAShErDA61iqOnCQvR8mrDS9IqZUq4xJlzGzOUVnGCsoLmlfyNo78LVcIrAgC/aRJ+2bzqs2+9KUvbaYqNh4a0/E3vAZHiPmifLXB/lqRsqwS8qrAbH50VuQJ2bvuuuvaM0svyA2zAMsubHyEcfwCG54AEPJKe6ejImwOd9bRLX/b+Yb0EiSIsaXtviPPBppwJ510UkuTJvTCCy9sxIu2UP6IFsLGpkg+0kTqCC1lkR8ih8SxQaItZX7wkY98pL2LLVQvSOQpXWVWd+TebJygI6gQYiQyy/vKLl/kFbH2DnFG2OGIKMLBe7gEw+9973szqn35mxDATrkRVwSVhlV51JcJwj777NPSppXVWMXTgPmIOdKssTJbiCBWNt8RiUXa5X/GGWe0MotXmtfZWl89LwQKgcWEQMYUMo08NJCTiZZRM9lPfShPrrnmmqZgMA74pwJkfRw5Oo68kuPGHCtaNF1I6WzuC1/4wuC0AWFpfnuFTco6W9x6XgjMFwHtCl9hIkgpRwGGh+ATOBA+Qen16le/uq0sM43U/oz//TXf/MaFW+nkVaVVwjl4ZogqiqRi50hRmL0KOmaBTStgaFVpCjnxESOaQcSLxnaU4QsnD8ACFLGdj+kAUmwp24dgb4oIKhMhE0GAtJplI5jK6T0iTmA4b8+yjvAu7wkxxPEVr3hFC8PeictHTJ3UK1cL8J/jVGgw4URwpQx8+JjFKyvNKmGoTAkjDSYXr3zlKxuGiDghK18OhtKFD62y//SSd+pEs6yswd/u2LwnUJ2s4B2zDWRZ2eXNV3cNlv2ub6R8EeZl85qvW34hUAgsZgTISXINUWS2RjtK65pVrshivnGDMoDW1WSeLCYrOb5VL+OVFbM8J28pDaRJQWEMiBIhYXr8rGYir+S6PSDJP3n0Yeu+EFhWBLSncADjO7NBNtiOhXNP+YVz2Ifzwhe+sLVZPqWafiJufy1r/n34lU5eZY7YsOE0y0RgQ3y80yH7y7+XRa6w+BzHAEBaQZ0dMUJ+xek7qnvkLPafyGNA7wEYvdfhdX4aQ+mGoPaAj94TYIztlZNZgPpFsCRP/22M9lJ5bTTj8s698ro840sjftIeR17NfKTJNEL4UadBmdEjmTZJIY5xiDqB6J2JgTKP1k3D9N4MCnnlhIGnw7URdiYbzBXYyxLglhDYIvtN66p8tOupb09e65zXfI3yC4FCYKEjEBnWl9OqGVtUctKqGzlJfnMZB9yT+7Sywvp36ZH3xg+OiZg0LMV656JwsemVggYxNgaEGCdei/yfP8irFUMk2JjTl7e/7+PUfSEwXwS0IZd23V9pr3ykliKM6SDiSrmGn1htT/xJtMVVQl5VEPFEfBAgy+OejXNIlcrbuJSlZ53Wc6ROh9ZhRx1wkDMmAwSCJfL5AGb3fuxo/b/oHuzZ7peXvCpzhJtldjatbFhpWpUbsUf+oh01aw9OfJpXdlMw6E0KeiyWRl6lDZ/lJa+IKQLsG0nLlXvfV9mEIdRj+1I2r/0XqvtCoBBYbAiQ28YDp+EccMAB/3979wFiTVLtAdyArooRXRUjRowYMWLEtBjfM2L4xIiRXV1ZXRcjRoyYFnUVd9X3TIsRI0ZcA2vCiBEjRowY35N+/Prtf97Ztu98M9/c+72ZO6egp/p2V5069e+qU/86Vd0zbm3zktYpp5zyLyt8xgcrfxnzbM/ilPHCrIOTxVjFAcChg8RK7ws0vLPIgK/GsKNHHXXU+I3XlD/FLQSZDa7bC7Yy9k1l9e9GYIrAIg6U6yG0Jm9WGvxrWG3ROz3TbxNPZW/390rIKyVUBmHUERGY+h+23HMd6dkKeeXR5An1DT15Ebd4XhGkue/pAXFKXrcCDu+uWSvvaz5JkgezKN4peWVkzLaRSMRZnRgxe32d74S88grE8+qNwKnnVcNSLjxjEGs9t+J59bUEMy3bDMj3NQVknOHNHmYebPKF6nnlhbCvV5kdGoFGoBHY7QjEVrF3SKXxwh5WL0tlxazWwXh16qmnjtvGjHnsuTwONt7qoHO23n2x1SyrWMiwlUmkNE4AjoY4MWo5zn11hkzOHs6NhOic3x03AoeCQOUGc+eR6Z4x3zs3OA2ewZGWPEm3k3hl5BVRmSOvlBfshdRhp9sGUrnEZqjSWYLWkQWys+cVMbZJPSHyGRGdnBFgLLLknXSLYkTMsovlHeVFj83iSl69KarsELXoM7dtgA7InZk7AqmeJ5xwwvg1AvtDyOWtRPQ9fP9ZJbLFNkx7YYtRg6f007AV8mpycKjklV6+kMCQM6h0UGf1d+5asItuTV6DRMeNQCOwlxCIjWXDEEr278gjjxw/ZRXbpz4hl7GDXmj1XoSxCLlkc+U1fiGrfovZcmOBe8Yhq39sve1s7lmGrePdFDtfI0CAOSy8ryFkDJqm7d+NwHYRyFi+KCZP29fukVfvxWjLthFWz+t2y51Lv1Ly6n8vWy7W6bwQ5G39kDqeWEvjOhriBIwYhnQ2M86jjz567NRe2LKU4h4Z8bySffLJJ2900OQVW5Kpe17nAJheQ3J9OYDn08tiPIohYMp1MFy8pYyKcuidfakelt8xXtGnklefohLcI4drHQ6+5Ve/iuC+LRUwdN+SETJLtthXDKZ7XuWpB/LqxTbGked1+sKWhuWeyYC61bzO5zyvdPdd2OhtduXLCqmz+2QlwKmGSl59IUGjTtk1XZ83Ao1AI7CbEGDjbHvyIivbyTniSwAm72xYtYnZ2pMAACAASURBVGPsZ4LrbLYBXZwxwjn7aGuAMQ6BtQrnd15wcR/59d1sxNb+VzpEPtn0YsO9MMye00+aDo3AshHQ1rS9xOT7rR0KYodPgppEhbv4glTa7DJ0Whl5VbHNyKs38u3xMRO1dcDeIURNh9VZdTzEiTdSZ7SnMy92ASZ7XpdNXhEp+07p5ZuuZr50sRTO8CCzSK3PcPk0FF3oG+8o8uo345QHKrZB355V+lpqykNGXi2dM1oIPpnJz4BxtSPgjJbN+spLXm/8+4SYxuG7s4Ky6rEV8soIb4e8erYIqO/YZokKTva4wCj6eZbIMkLOSEc/1/JPCrywZdsAmanbmLD/NAKNQCOwyxAwRvmeNZtrOdT3LNnhrJSxY2ydwzlbnsC+xc45d7DVgvHCnlhyvfSbcTB5jY/KyriUf3Yjn3ECMUB6Y49PO+20tqcBr+OlI6Dt4kUckjiRdqjNOnADq8K4Cd6in/jyEw6V9r4MhQ47eaV0Oi3yg5ghT/a0Hn/88ePLVz7pZPk9xNWHb32KAUDp9Ksir/TjybXnFdH0lrzPPnhzzn5YRJNeiKiHRp+dkFdEztK/5SNbFeyb4tVUX3t8fWXBS1swsm2A8RPE9jQdzPPq0xXxvPr24NTzamJAtv3BeS6V/C7yvEqD8DK4Gig9bXmwVQRh9kasLRj+TSwsecEjt8nr+Aj7TyPQCOwxBGxjY+/YTEv4VrO8MGyLmcM/lvHb0r7PAyGdcyG2MPfY8/xTGJ/KMqbE1kuDNJPNznJ02EZnVfKkk04a/+GL1TnE1We42OFq51NGx43AThHAEfAwW1Lsr7YVBj/yJSPt36SKE85nQU3EtEkkNp8c3Wn5Nf//C3mlAAAstXhbnhGwTK9TqjDDoBPaVsDb6Juq0uvMDgCukryaTZhd2zCPONKLTnS0R9d3U21bMMtghOiWbQMMT/RUT/eFuW0D6kGGf2iABCoLmYSBMhF7b7D63qyy5zyvh5u8qk+8CertCwm+4QoXzyxYIf5+I+S+nnD66adv5OttA2OT6D+NQCOwxxCw3c1YwL45eELZbISW7XO4LrbPz4taPKOLQhwGbKoxhBzfdDWGVILr3HjJgWJrgLHBmOCgA1vr36kfe+yxG/8sJmPPorL7eiNwKAhos1aIfTUjzjUkVTvkhNMf7AO3su6TqJxs2vOyw9LJq4oJlPUxZcTLvgesPG7jdEqx5RUzVJXk1bSMLL3vgvFCIpJZcg4plM9S8zHHHDPmQWSnQVreP95K+yp5A7famdXBzBVptkXAXlO6IY/+ram9pohbgrJ4jXljbQmIQarlcaPb60qXfNor9y2121YgLxnqLx2ZtjHwxNqI7wUBZQmMHWx4Z83Y6UXe9PBtNTN0+vvvLlnOIkM9eLVtgbDslGeXeolhII19rbZ6TIM8dDzxxBPHZS3l0F0ez9Qz9M8TqmyE3Ue9/TMIxtZ2kA6NQCPQCOx2BKzKcTSwXQ72jr12Ls5vNpBjwQpatcmL6seu+xewbDE7n5AxIr95YL37YWzgNKCLsoyXHAl5Z6La2+TtuBFYBgLalnaJW/C0HnfccSM3wt1wEVzFuG6VQppVhaWTV4pWYqeic0c6tPTuy+NwriOn04a4Spfruee3PPk9BamWIZ302wnJj2zJizDG20pP9xO7n/PkE8ujbMF56jenh/TRsZbpeuqZ+5Endm+u7Oghj/NKXFM+nTYL8gn1OUzTuxcdgzNCnmvT9PktX/R2rdYtaTpuBBqBRmC3IBBby1bliM0Ts2mO2DI2sB7TeriXwGaSIbCLi0JsduyusqTfLM8iWX29EdguAhmztV3n2mz6gLapPaaNblf2dtIvnbymo1Ylagd1PWnqdecAAEY6fpVR8+V65CR94twnr5aR69uNIyfGITHZzuvv6JR7tfx6njxTXZIvWNT77lUZ03t+J03iYJLy8lvaGNnUr8qr52Qlf72ec/fIcJCftPL5rSHnWuKkJUM6vzs0Ao1AI7CbEYhNY8ecCzkXs3e5Lp4em9VN2siqcpNnet9vdpMdF/zu0AisGoG0Q20143jOU3baZH6vIl4JeVWRGkKYVLoeSVM7bK4lltcxlel+7az13L3ITNmubYcgkTeVkWvRLXEt23k9kmYujnz35ImuiZNnWveklS5pXYu8zcp3bxqm8uv93JNvDr+UKU/S0in65Hq951rVo9ahlt3njUAj0AjsNgRiu2Lj2C/2LXYs+ro/PXJvUVxlL0pTryd9rsXO+j29lzQdNwKHgkDa8lzetLVKWmtbnMuz02tLJ687VWiaP4AFnOn9/f674qOx1N+rwGzV8vf78+z6NwKNwN5CYBV2dm8h0No2Av+LwOHkB3uKvLaR+NcuMm0s09//mqOvNAKNQCPQCCwLgR6XloVky9nrCBxO/tHkdY+3lmljmf7e49Vr9RuBRqAR2NUINHnd1Y+nlTuMCBxO/tHk9TA+2FUUNW0s09+rKLNlNgKNQCPQCPwvAk1euyU0Av/XFyoHWSUuu568rrLyLbsRaAQagUagEWgEGoFGYG8h0OR1bz2v1rYRaAQagUagEWgEGoF9jUCT1339+LvyjUAj0Ag0Ao1AI9AI7C0EmrzurefV2jYCjUAj0Ag0Ao1AI7CvEWjyuq8ff1e+EWgEGoFGoBFoBBqBvYVAk9e99bxa20agEWgEGoFGoBFoBPY1Ak1e9/Xj78o3Ao1AI9AINAKNQCOwtxBo8rq3nldr2wg0Ao1AI9AINAKNwL5GYOnktX6w+Z///OfgqB+tze+Keu7Xa32+PQTmcN2ehMWpt/J8lJ/wj3/8Y+O559puif/7v/57Q5W0VbrX6xL4nXrXeCPzik6i04rEt9hGYF8jMNe/FvXvubRT8GqanLMd27HHKT+y5a321PWtpInNipyOG4FVI5BxM21fnGurLnvp5JXCqcDf/va3sSIqMz0QnL///e9j/Zy7HwBWXel1lB/8quGbGsBDqTcZnotjM3n1Xj0/lDIPV57U641vfONwk5vcZLjQhS40XPjCFx7ucpe7DN///vc3BqCkE686pCwY7hUcV41Jy28EVo0A+ynocznfrExjlpD+mnizPLmXtLWP5zxx0qaM6W/pMr6S53f0zlhQ8/R5I7AqBLS/cLjaDtNHtEdHfi9Lj6WTV8q/7W1vG6561asO5zznOYcjjjjiTMfZzna24exnP/twjnOcY7zv/FznOteY5ja3uc2y6rVv5PziF78YnvKUpwznP//5h3//t38fvvKVryy97jG2c4I9b2Xe4ha3GC54wQsOL3vZy4bf//73c0l3zTU6CzrU6173uuHyl7/82BbPd77zjTie97znHd71rneN91P3xKuuBN2U1aERaARWh0D6MwcKG3r88ccPF73oRQd9/xOf+MQGEawaJM+f/vSn4TOf+czw0Ic+dLjc5S63Mb45f+ITnzh89atf3bQPR07ib37zm8OlLnWpcRw0gT7mmGM2imWjBDHb8OMf/3h40YteNNzylrccLnCBC4xlm3D7zWaxveRKn7wbwvqkEVgRAn/+85+HT37yk8MjH/nI4TKXuczYlnE9Y+td73rX4SMf+ciGs3JZKiydvOo4b3/724frXve6w0UucpGxg+lkOVQIoUW2ch/p0WlVcl1CDNOh1EferYbvfve7w4EDB0ZMb3azm42NJHm3Iyd5pjEDyCA65oyhMt785jePk5Vzn/vco+H93e9+dyZPwDL0mOq1jN8/+9nPhlvf+tbjRAr5Pv3004e//OUvw4c+9KHhl7/85VgE3euxjHI3kwE7g6NBNSR7s/R9rxFoBLaHgP7MlvEEvfOd7xxudKMbjfbzLGc5yziJ/fjHPz7b9+T761//OpJWE11OF+OYscvhnFPmVre61fD5z39+oaep2hP9/KijjhrLl5fMu9/97mP50iX84Q9/GN7ylrcMV7nKVQZ2VlnGTeOqc/nOc57zjM6D3/zmN8nWcSOwUgSMUT/96U/HyZ9JlLYoxu0udrGLjW3Ub6T25z//+VJ1WTp5pZ3OY/b5sY99bPjoRz86MnKz2Xve856DTn+FK1xhsFT7qU99auOQNjPW2mnJm3M3VwMwTb8ZQkkrXkQQGLY5oraZ3KmeVb+arxISyz4JSe93dHQufc1T0zv/1a9+NbzgBS8YrnzlKw8PeMADhm984xtnyp/007iWMXdPmdK8+93vHo3ibW9729EjkbTJDyeeA15fs6xXvOIVA0Ob/NI79wyTZyojvxfF8jsS5uSQ73luJchPnjZ5vetdbxwMXv/61w8h3ZEvTT1X13ptK2XVNLUdkxvZ0pCLTN/85jcfLnvZyw7Pfe5za9Yxbcqe5k3Cej3n01jaXEu+XMvvtH3pOjQC64gAm/XYxz52OPLII8cBFwlEHq0EGrPS12rd9QcTXAM079L973//4R3veMeA7L7qVa8abne72435yXjYwx429ueaP+e1X731rW8dx0Tl08VqJfKqD6YfyveDH/xgJACIgIn2i1/84nGSjXxzXlziEpcYy0ZoeYU7NAKrQqC2X4T02GOPHSdf2vCDHvSgsT/ggCZ6X//610dOoJ3jBcsMSyevKlYrlw6oIk94whNGVn6ta11rJDzpoAyFYHDP+VwlyZWnppmWN5dvem2ahzzH9Pr095yc6bXt/lZGyq91iz7kOa/3Uoa8CBvc/vjHP476hyBFpljIdXkSav1ynvtishlnRp134oMf/GCyjrE09BIj4tJ7zkKunynDIfwgu9bF750E+SPDCsHVrna10WthIkXnzULyiqNTZM3lS/rcq/nkD0aRwYt+/etff5y1PulJT5rVJzKnsiJjel05NQ9dpr+j31bqlLQdNwJ7EQFt3MBqLOIt5Uh5+MMfPtzvfvcbf7N1HCnSTYN+87WvfW24/e1vP3z2s58dV2mkkZZ9/fSnPz1Y/TriiCOGG9/4xsOHP/zhM4mQvwaE1FjIa/rsZz97uM51rrNBXsmr9sh2AVuynv/854/bHKwQCeyu+jziEY8YSbWybStAFKbl1bL7vBE4VATSN7RRpNSWF8RVn9JOtVtH0uEFGesOtcy5fEsnr7UQnSekSUUwdLNW+2G/853vbHSu2smSnhyVzr0AEfmu53At59M46Q8W13zKmpa3WX55t5NeWnkWhciKTjWda7Vh5J48Fbt6Pecpc05u0tSYYTSzZ1xtA3n/+98/1jONM3KmcqN/leW81lue+nuadtFv+ablL0q76DqcHLY7XPGKVxw9FvbrJET/dLjN6pd7yTuNyVLWVFbSJb90+sQ1rnGNce/dcccdt9H+k6bmca1ed74Iz6St6SNLnPv1WjCo1/q8EVgHBOxxfdaznjU85CEPGVcFbYl6xjOeMTpWeD55Uuf6ij6hH4tja5PONcun+q2tcZe+9KWHk08+eQOu2secm+TbH2vQt/qDbCK88bzGZkQA+fKkvFwXu2a/qy0FykbGrcjNpa35+rwROBQE0q5+9KMfjX3IdhVbX7785S9viEsaF5zrN8sOSyevFK2KV4V1bMse1772tYdvfetbG7diEJJPx7WE+oUvfGFk8maZgLIcYsb7ve99b9wXKL20v/71r0dPrnvT4yc/+cmGu1p6RkCwRGybwpe+9KVxf6MNx9K6lu0Mzu0/jF4bCpcTy/T2NyE/DvWyXzLllKTjqVkykvK5z31uTC+2hOV6HrDyHF/84hfH2TzDhsiTrX5wgIG6I5iwMev/9re/PaZLmeS5pgx4SstQc+XTVR71l989ZcoDb2/bw4FH4KxnPetwpStdaZz1n3baaYNDHeQRYKThWoZXdzIcFQOG13OCqeeqbB4OuvFAqN9c4FGWx+FcOmVHj+ji+W32nKrstKVnPvOZGy9K2O5Af/iaPdKdPHilXSjLwEZ3z4YX5mDtQzvzrCw3yjd93uqjDM/Ui46WI700co973GPUx3PyQpznlzrSK4c2ARttcE5+0okF+tI7utNPG1Y+3dRVOZ5fh0ZgHRFg39hb/U7Q1tk5+/Q287yyCWxutWvBxzV96elPf/roeUUkTfyFaR/U521NsD2I99e5a8ir8m3B8ltZDqGWGfs63jhDPhm8uIiEcVb9ap6k7bgRWAYC2pbxUju3t9VY6pp2m7GmjiG1LS+jfDJWQl7nlFMRS6EMxDWvec3BEulcUPHf/va3w+Me97gxrX1JBvD73Oc+494gm9XrW/UGbXLtA7r4xS8+zlzzBQOEy5ubiJXyyQawGKG4wQ1uMOpivyOv4qMf/eiRpFl6sTfX/kN7mfLZpOhLFiL26le/elxCktaMmeEh06x+bnMykvHCF75wlIvE09Mbrne6051GWTwCefD0tIeUTKTEzNobpX7zXttTJQ0jxWvAO3qve91rJHaRIeZdcM9SEvLFSN/whjccjZzyGU97ZW0JCBk1az/66KPHvaDSeJEBJg71dMiTCQgi5FNTng1vQ7YOVLwQVnp6mYG3IfLU37NF3HguBPUS4GwA4PVl2HUWyxRe7IMBPZR55zvfedzeYPBI3UcBC/74OgMd5OepQM6di+Hr+cGCHtrGgQMHhqtf/eojju47tGMveyG9iCVdE+igsyLJp5xyyqgfnNWZvrYG2Kcckgx7OEcX5/TJNZO9//yP/xzLoJODbFjDTjuXlv4GL1ipg/Y2DSYuPD3aKZn00x7Srhgh/W8rOE5l9+9GYC8ioO9uhbymTySufV5/N8lki/TFu93tbhv9L+lho+8aG9xnCyz3xzlhy4F+WMnrHJ7kOcgSkHHjChKh/7ORi7y0c/L6WiOwHQS0PePjm970pnFMMz69733vO9MYSF7a/dwEbDvlLUq7dPK6qCAdfavkFSFDWhEMpBS5s5ndoGvvJTKBiAmPf/zjxyUa+4WQCd/oZBicy4O4OSdTSMdHnsmzvMPgIEg6P2KBtNoLxbjYCG+fEWIUY+FhvOQlLxkJjDJs1EcibLRHHOjygQ98YCO9fAgewmdDPeKqbGRUjNgox2eblCPIQx+ERh3tK3EgieQrD6Y8nU972tNGssNbxyuZRiOGFWPqHuJIXzN052QhYTx9lqthqlwy6YIMIzbyI+iehb1h9773vccXBhAogdFWb+RMPh7S1IE83l11hafy6A9jhxfNlC9GuBB49XLQ3xu2yJnlfXVBdj2bm970pmNb8PwYfNgw2lsJtgvAD4HzPGBMP9fUzV7YdDj68oaqn3YCE4OLOqiP8k0MdOaKu3o8+clPHvNKZ28tvMkhE54mVuqJZN73vvcdl160eenhoSzPzUSOFzwB7rwr2gzMEevgSS+yHfbmIatVLx5gzx+G2quJpE/80Esf8Aw8f4FuHRqBdUdAO98KeQ0OsU2xEVYz2LinPvWpY9/WL8mLLZcvfZBnytjBjul7xgXyHPnqgT7vN9s5Da4nIKj6KhvJTpvwWr6NUyHpOm4Elo2AMd5Lgxxb+I9PYXFQccRwtHlXhuPJSibnjr4y1553oteuI68qg2g+6lGPGmeRyOclL3nJ8TfvqOVNnlheOgaBx44nDVCWP3VoBsKgjRwYxMkAZu34SJ4ZQz6PgiAhBD6TpAweNYM8g4DY8PAm8LpylyNNvqBg2ZtsRgzJMAtGElKeh4cU0AUh5Q19z3veM8o0Y1EucqbO8diqGwNHP/ojP7x1lnY1FPml2Qp5JQMhQsKQT5gxtpaaeFjN1uMtgL1GprHBEW4IEpINf9fioZXOQVa8dyeeeOLGNg33LM2ZfJCPYCJiMEbYNGye7XgcYPqGN7xh40UIePMOuo5gwhsBfN7znjfiAGPnPO509EUES96CshcFzwV2ZOd7xLy6PBjyqaP7Ym3o5S9/+Uabk5dnEv7IIb3UL15O+aR57WtfOxJE2BpQeEl1bm2LB1o9PJOkp6tBB4E0mTHRC86VGPPSGPyQZu0CoYYZLOjgGXnj0z1t12ROu0ygg7YUL602bnLGu2/CpZ3X9MnXcSOwrgjor1slr/qr/mgMQhr161e+8pXjRJC9ZqtMWn/4wx+eyQaxK/LZbmTSbOXIRJ/Nib1hE/RZk0r2l17TYMXQl3qsmLzmNa8Z980iwRwivpNubKjbi6b5+3cjsAwEjIFW6Yx/xiwchtPQGM8ZZazGd/ACkzpbIzcbkw9Fp11JXpFDyyk6Mk8hL2yWlDOgA6KyeR2dEYghAAbSyKAAEmFgeBIQBZ3eIG8AP+mkk0YiKL9g1iyP/Lxh9U17ZA0RRAAYoCzRJG/KEdMTSWOYEBneNPtQ6e6+GCFBdixRq3vyKwPxZJiQPHV0Tzk5R16Rd3XkEZx6XnkSyUCapUOO5YcjGRrhHe5wh5H8mSTEow0DuuVrAzx6iJFrqaf86scg81jTgUE1K6OnwywMSVN3RBkxks9BB8bb57gYdHgi15kMKIuR5iVEfhlnJDPlu89Q81pqKzyI2eJxsI7iPg8rryXiazAKrqkX/SOHrs5dEzxzz4xeiP173/vesU7u2TdqUkMn9+yThYn8OUxyHvjAB46/lSd4dvRBXhkDZUaHYAZrzwvWvOeeV0h3dNWefMZHGrIQZlgJttBo93RD3LU5dUl7CLZj4v7TCOwDBPStrZJXcLCZ7HgcI+yH/iRm5xFaToD0OXmUwQaYDBvTEFRjWtK4b6Ang+2otqY+AsRVn0YQlM+2s5v2zyLN+re+3KERWBUCxiTt2+cctT8cigPJaqix2JZGq8ycSfiTsd8/9Ihjbll67XryijRZlta5a5h27tzPAC6tQZ2hAK6l9dqpzQQQBcSUx9OAT0bIifxIVbyzPLu5x3gxUsgBzxdiyxAlv3RJSw7Sh4BaTkJCp0FauiFijFnyW142szGjod8csUBeTzjhhNHozZFXjQnB4v3jmZ4GZSGoDCCjaB8vDB3Km5LX6JZYOl4/sy948Lzytua+8uHPuPIazAUdwZu3OgIvLIIaHSzxW0KnH4II+8gWCwYLZcPXRCHX58rKNfKRV54SAw8y6Zo2IzgXPI+cp9xct+fH84lXOvl4MRFt957znOeMOruX/OQ5TJCqrraymEjZyuCzI2nT0iQPL2u8xchzZCaWTj7LkeoFFy+RpBwTL55Xgx8Pre0NVbfxR/9pBPYRAvrLdsiryR6bg4jqp8YPNlq/NFE3Zrz0pS8dva8VRuOJFT7prLjlhTFp6GDrjv5KVvprze/cZBVJVbbtZPqwfGwGrxd7K00d66Yy+ncjsBMEtE3vxeBUxjhOI/+hzrhtLMcbxJwmJmlWGbRrPChj2k7KT95dT155lxiLBJWvHds5EgAos1JL69zZgOVpRJyQIq7rChzPq32eOj2PYLxXKUdsaRh5Rpx4EGu5PIxIgIeCuPEUM1iW9cmS1oGQMnRkIDmMllBl+Y10eOhi98RmLRqHukzTj0LO+CcFyKt6zpFX3j0kxj4qXslpUI49lPSLh9c1B7wORl7pFfKqnJDXyODlI5tXYc6gKkNa2EmHqNq76hrZyCuCaVBACl3LoS7OkVB5LaXvlLwGH+ULYhMEExQTD4OcwzOB95S8qo9tGdqGe87jXYlsMb1Tx1zfCnk12zUhQ9SR+WCRmCzlaXcw0T7t5c3EB3mtn+OKLvJ3aAT2IwL67HbIq/T6E3vmnEeVx9M2JKsiJoZWi3yXNVtw2F6rYO7xQhmv9HcvbVqpsc2ArcwKk/GJXU7+9E/lGg/1cQfbhDT4DCUHARt8xzveccwbG7Yfn2nXebUIIKd4Fm5l2xwHY8Z3bTSHsTzjty1+cQ4tQ7tdT15tBgZKBudKBABkiRnxYTQQH8bBgM0IiB0ARjZqsHTPWCBs8XLFQCQdcoCYIiFmzbnPKJg1Iya+UCAN1zjPpT2GCHS2OTA+9ijSxwyZHHWIrJQlrteksdRvGWlKvGseM6CDkVcYWI7PC1Y1vzLpSD9Y2N9Z9Tv11FNHg6iO9kRKPz3so3R/jrzCxHWe382MKdLrOZnFIawhdvaV5bkqJ2WnDtKZZHhGtlnslLySFz3FvBi+m2hbBM+G5+EwWUAO58gr76h6uGd/72ZBfRK2Ql49a8uFvkSR71EGk8TkOffckf68AOI6DBkTbSse2apDdOm4EdgvCGyHvE77WMXIeGTMMDlkG3hQbQViR9hO19kEDhkeUpPKAwcOjKTWNh+OFPls3+J0sF2OPROUS076qvN6IMDyxMvFSUKfDo3AKhDAf5BRY7ZVRu8YCdpkDfm6jXSchFk5nUtb823lfNeTV/smqsFIpVzD/hE7pCLE0TKtt+C8cIU05pNKZgk1VPJqyXquDIaI55XBqeSVnKQ3o+YOR44RbcYHMeAhYzzMkpEZRIKseMsio+pUzxFI3jWk0steCPycMToYeWUUNRzk1ex+LpjlI2SMp4mAshNsl3CP15j3MfWu8Wbk1RIZTBD3KjfyEyPNMLLkxtCnriYIltrcmyOm9EBekbRle15NjDxTRJUOOp+X8XhgxQ9+8INnyStPcAYqM8/N6p3Orh5bIa/agu0kBri5yUQGNLjCzLMzwYInPXhekVde/ek+8DzTPJOOG4H9gMB2yOsUj9pnnBsPkEh2G0m1Ekc+G8W2mcjrl+4bVxz6qNg1h9/S8aRatYv9IEdQTg1+6/deHDNmkG9LUTxhNW2fNwLLQMBqgzEQt7Cq6kVB7TP9QXv021ZFji3pjEPTz4HuRJc9R14NwgHIMrIvAejwvGOWr80IdHbAWTpFJBkCXqZsP5AfebW/EBHwckxIRAXT7NWDQb5sGxBiQBLLpzwvWvGEmYUwHuKEkCuEAameBvkZGmQ8Bod8pJxRo3saQ+qe2LKRPVAMnpm+eknrvtjMnv6WrOw5zb3cp4uXdjQuEwD1jA7u+Q0/nkdkqQY6khPyqt72zNqfG/14/VznieSNDokiR73pg4Dbw0UHkxUvJbku8LxaglM/5UyDdCYWcOJ5tRyXvNO09bc0c3te6Z1nyxvMo24CZEtKlvFSb8TaA9Lz6wAADNFJREFU/YqNe/75gj3R6mMSUz+ZU3XwQmF0Va6OjvRqkyZUIfDJQ7YXBGGpzRvYpmmkJUtbhImVCM/ENXhb3uTJtvVAu0pwP3lzreNGYF0RSL9TP/2C80G/Y+v0XyH9XN9IenF+p8/I79z4wkaxebFl7JHgZRXjgBeDEUvbzvRLv9kZv5FVttJgz+FhG0LsuXKjA3mxnc6jk21y+jUZ5GX72qhA/2kEloBA2rw2p31yGvlSkjZc26eijE04VLbDcIwhvQnT9Lm+1XjPkVcVS6V5AhEH5CxvTQNXx3bwZCGMBvp4Xt1nlPK1AUvl9gvFAEW+MnhJyWeIeCBrkF7Iw/QbceYJZgCRl9xDJJASBIwHFIEQYhyRPfujHMiosuWN5zUeslx3L8fByCsvABKDCCPpCJO8ZNFZ2d70p7Ol6Hw4n37SqLd7vAb2v0bvkCayNiOvjChjqpF7BvJFd7IQZeQze0R5N9VJUL6XokLWeDGmQZplklfyBM8GgYQdUg8n1wRp/NZhYQM/3nd1c4+H2z9S0G4MRLYewNoRGQZIL/ulPJhor3BGiLMPW3nJJ61PWXmrU5u2t82LWe7XYDLgnn6hfSPF5AvaXvW8upZ7VUafNwLriED6UuoWW5Qvy7BV+ia7lL6ZtH5b2TOh1v/l1Z+Tjv232sdu6/veuGYLpEk6eaT3my5shnNEk6OEPeGEyN7A9E021mTT5/Aij17R34qKiT+7YMLKsUN+8qcOHTcCy0BAGzauGa/Ca4xfrqfd2cris6DGIFvd8KDKG3baNvckeU2lDeTeTkeMkDTLypg9Dx+iZZ8lIoCAWG7V6eUV74S8+j6qfbKIHePkgTnsb0RWGEAk1UycEZQGcXQdmbaULy8Powf6mMc8ZvQu2si/DPKqjjngwpAqm2fSPiseR2XzpPrki3saF8JUAxmIoS8yIHDeqtVg5YMBT7E0ZKXeU88rspwldOV7sc2kg7G11MDjYUsCg8t4wwWWCWZ3PK+MOs/6NEi7CvKqA9oeoO3AxqwRKfRMfanCt1EzIcmWiugmDY+rz4fYcmD5kIeFF8ZXDdxTVx5dAYaCzm6bgvasXcMC3mav2iudDGq+AeuZwMxe78hGTH1azAZ6eDl4Y+TR5mFl8DNRoJs+kbJHBfpPI7DmCMS2WL5kg/QZ4wi7pE+xhfoTsuglFJ5PQT9xWFHjaWJHTV71Z/v6EF5vXJsYIpBiqzX6bII+GFn0yO/ct7UKEfCGdoJ0DitgHBBsiVUqXlz6m9Dz0np5lI2WX13YXaH7d5DseNkIWG3m4MGxjCe20eEF+hPHn9VwEzn3fRWjfiprGe1yT5LXdErLsYifvZoOg7LObeC3NIp08JwCz4suAYwxqNsG8sJWHq50DqQh3x/NtgHExNItQqUM/xXFf/Dy36fs70QYeAoRNOUIZhtmwogG40IfBtAeWHksV3n4loGRXWUzbPZwIk/ZNkBedEs853l1TxB7MYAHjp5mSQy0/ZtwQThhxNgymPZ4xuMQo8u4w1Qa+ywtASBtZlQwVMZm5FXdkV15YYNwqTNdHLZ1uEYXXlYejVpPL2/l3+TqFNMg7SrIq3ohk54BvQ0cvOmeM10Rcc+MbgYdg0mCvGahMDKgZGnFp9lgJx+ZtnsI0gueJTJvAIWJtPIgtF6cyzMxqBo8PTvtyXKjtuTQ9hBm18nPS3rak2c753kdC+8/jcA+QcBLI74uYNJp65hDn2Tj2ErEU79jI/V5k1ZBH/Lf9PQ7h77GHrJjYkv2sf9e2pVP307/JsM5m0WW/pw+7Trbot/yvNryVgPb5z5bwpPFhkd/58qlO2cEe6yvp7wqp88bgZ0gUNuytsu54p/1aHs4GE4UXpOxj7POuLNMr6s6HFbymqUZg72N7YuC5RdL+QZhhE9nXxTs4+QF05F1bAM/guZDz7yvvEvIYl6gIoc8+RgmMwOEwTUPIw+HcfEJEmkYFARJYBR4wcjlPWPEEEy6IrRmG/LxdkVWZPN6WTpnLKVncJA3D5fXlrGLDvIgSNJYiqJP5IlzzvtpKYs8RHX6LVWy6QcPBAhRJxdODgQJOZYvjatijUxaEmc4ESp5EG9GPMv7lqVhAScElOGNfuqB8GvknilDS1eNnTxGn8fX/bm9oWZwyK48i8grDy6cEGTELgFmiwL9PFP1p7fJRXCtMc847zXyqu7amA7Ko2nPK4+HyRIdBHmV64Apj6192dqgOpNhec/S45x3xIQAHtqFtAwCosrLEvnaoImGvXM8QSY/aU/01GeQfoN0Ar0EXiITGYO1ftOhEdhPCLBHPEb6GLKq79eDHakH+56tVnDiPWKTvHzCDkirX1tFYRd5n0xkeXbZ02pL0geneNPJPVt9lGe7gWuC68YE44mVG6SbPTHGsUXqwFawA15UzgpNZE7L6t+NwDIR0MatiNouadJnzNIn9Afjope6tEntN216WeWvnLwaxNORGAEVQVwNwHOd2TV5dH6kyB7MkIHMJqeVR3oM5mQjL5Z1GRmkiaEiJ0QreYFOD2QBAawhINuCQC7SicQJMSby8Gopy6EM8uhd6yxP5DFCCAWvnDx0tWcRLurmCFby0Y3ckBBlTzGTPnXM57lGRc/4wxDaNuDFLeVKK0ZilE3nLP/XfDknH1bqSh9YIGXyuC7QG05kmnikvnCIvs7VkwyzMGWrG11i6FNmjRFheRw6wDQoy7Mhz/Oni7K2EuiqLmTH0xGME5On7ZAdzHz+Rpnya58wzPcYlZt653kHO8+bDHnm6iKv+iiPTtJqJ9LDutaLbO2T7MiVXj4eY/oE+4qFPuFZqUM8SvV+nzcC64yAPqQvsZVsBntWD9fqof9Jr785Yg/1UX1I35NfOraEjZNOObEDsSVz/RHWrpOrX7KJZNS07gn0MBbo89LVfq9sNknZQrUV44X+0wisCAHtMmOpcVJf0CeMW66vqi2unLzCqyqvI27WqdOR5Uva5K8duj4H95NW542xkT5H0sQQyC+d+4ldSxmRJ3Yt+aVxnmsxFtI5z/VajvMcSZPfkVfTR35kiatu448z/lS91GMaeGPz8gCSlXIST9NPf6ds15VVY+fkRE/nDulyjBnOyKvu7lcMQtiTbhpHdn1G0zRkCtJGB+eOaVCekLrU9K4n3zSu91JeZEzL8Vuaet958ql/7o3KlD/JG73ckj5hWlbKcZ1MaWElTnnJK066ReXXtH3eCKwbAmn/6qUP5Eh/SyydI30osXyuJ67nZNV0NU3kjRln/sgnf5VXk1W5zvNbev0918SpU2RVOX3eCCwbAe0s7S7jTm2frkmz7PZ4WMirikyVT+XmgJRWBxQSz6VzTdrISjny5NrBZCySD3ChyhkvnPEn1+V31AfjnmOR7Cpn7rxiFSwOJqvmqTIteVtasn0gM/romjom/SIZ7tc8OQ8G7tfzKidpa5q5cqPDXBx5iWuaGG738iyqLjXtXH73g618SZM45Dq/xdMwd62mSX2nes3lq2nqeeTVa/L7naOmqelyPXFwyu+OG4H9hkD6hz5Uj/SlGlds9GU2pwZpa19Ov9TPquyapuZ37h7Z0avGOU9+v8kWR/40Ta4nz7S8/t0ILAOBtDuycp64Xkt7XEaZkXFYyKvCuhMF8u3FeeiHip+vHsTzalmqyjtUmdurwWpTT+sz/b3a0lt6I9AINALLRyC2WYwMTO1afi+/5JbYCOwNBA4bed0bcOw+LWOkEm9XQx5X5JUH1raByEm8XXm7LX3qsSjebfq2Po1AI9AIbBWBRXYt17cqp9M1AuuGQJPXXf5EY6QSb1dd3wT0bVlfGfCSQuQk3q683ZY+9VgU7zZ9W59GoBFoBLaKwCK7lutbldPpGoF1Q6DJ6y5/ojFSiberbvZoZT9V5CTerrzdlj71WBTvNn1bn0agEWgEtorAIruW61uV0+kagXVDoMnruj3Rrk8j0Ag0Ao1AI9AINAJrjECT1zV+uF21RqARaAQagUagEWgE1g2BJq/r9kS7Po1AI9AINAKNQCPQCKwxAk1e1/jhdtUagUagEWgEGoFGoBFYNwSavK7bE+36NAKNQCPQCDQCjUAjsMYINHld44fbVWsEGoFGoBFoBBqBRmDdEGjyum5PtOvTCDQCjUAj0Ag0Ao3AGiPQ5HWNH25XrRFoBBqBRqARaAQagXVDoMnruj3Rrk8j0Ag0Ao1AI9AINAJrjECT1zV+uF21RqARaAQagUagEWgE1g2BJq/r9kS7Po1AI9AINAKNQCPQCKwxAk1e1/jhdtUagUagEWgEGoFGoBFYNwSavK7bE+36NAKNQCPQCDQCjUAjsMYINHld44fbVWsEGoFGoBFoBBqBRmDdEGjyum5PtOvTCDQCjUAj0Ag0Ao3AGiPwPy1gAe4QnPzcAAAAAElFTkSuQmCC"}}}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92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360FC32-5427-2849-9B57-9F28E5160D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3120" b="118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DD7E16-8B6B-B047-8B57-1D8C28D7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Project objectives</a:t>
            </a:r>
          </a:p>
        </p:txBody>
      </p:sp>
      <p:sp>
        <p:nvSpPr>
          <p:cNvPr id="20" name="Content Placeholder 10">
            <a:extLst>
              <a:ext uri="{FF2B5EF4-FFF2-40B4-BE49-F238E27FC236}">
                <a16:creationId xmlns:a16="http://schemas.microsoft.com/office/drawing/2014/main" id="{A109EE32-0B7D-4D9B-9FD8-9DF4EA236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78179"/>
            <a:ext cx="11035144" cy="4417624"/>
          </a:xfrm>
        </p:spPr>
        <p:txBody>
          <a:bodyPr>
            <a:normAutofit fontScale="92500" lnSpcReduction="20000"/>
          </a:bodyPr>
          <a:lstStyle/>
          <a:p>
            <a:pPr fontAlgn="base">
              <a:buFont typeface="Wingdings" pitchFamily="2" charset="2"/>
              <a:buChar char="Ø"/>
            </a:pPr>
            <a:r>
              <a:rPr lang="en-AU" dirty="0"/>
              <a:t>Explored humans and chimpanzee DNA/ Protein sequence datasets </a:t>
            </a:r>
          </a:p>
          <a:p>
            <a:pPr lvl="1" fontAlgn="base"/>
            <a:r>
              <a:rPr lang="en-AU" dirty="0"/>
              <a:t>Using </a:t>
            </a:r>
            <a:r>
              <a:rPr lang="en-AU" dirty="0" err="1"/>
              <a:t>Bio.SeqIO</a:t>
            </a:r>
            <a:r>
              <a:rPr lang="en-AU" dirty="0"/>
              <a:t> from </a:t>
            </a:r>
            <a:r>
              <a:rPr lang="en-AU" dirty="0" err="1"/>
              <a:t>Biopython</a:t>
            </a:r>
            <a:r>
              <a:rPr lang="en-AU" dirty="0"/>
              <a:t> for parsing DNA sequence files (in </a:t>
            </a:r>
            <a:r>
              <a:rPr lang="en-AU" dirty="0" err="1"/>
              <a:t>fasta</a:t>
            </a:r>
            <a:r>
              <a:rPr lang="en-AU" dirty="0"/>
              <a:t> ‘fa’ format).</a:t>
            </a:r>
          </a:p>
          <a:p>
            <a:pPr fontAlgn="base">
              <a:buFont typeface="Wingdings" pitchFamily="2" charset="2"/>
              <a:buChar char="Ø"/>
            </a:pPr>
            <a:r>
              <a:rPr lang="en-AU" dirty="0"/>
              <a:t>Applied encoding techniques on DNA sequence data / characters to convert into </a:t>
            </a:r>
          </a:p>
          <a:p>
            <a:pPr lvl="1" fontAlgn="base"/>
            <a:r>
              <a:rPr lang="en-AU" dirty="0"/>
              <a:t>Using </a:t>
            </a:r>
            <a:r>
              <a:rPr lang="en-AU" dirty="0" err="1"/>
              <a:t>CountVectorizer</a:t>
            </a:r>
            <a:r>
              <a:rPr lang="en-AU" dirty="0"/>
              <a:t> from </a:t>
            </a:r>
            <a:r>
              <a:rPr lang="en-AU" dirty="0" err="1"/>
              <a:t>sklearn.feature_extraction.text</a:t>
            </a:r>
            <a:r>
              <a:rPr lang="en-AU" dirty="0"/>
              <a:t>  for vectors of uniform length required input for machine learning models</a:t>
            </a:r>
          </a:p>
          <a:p>
            <a:pPr fontAlgn="base">
              <a:buFont typeface="Wingdings" pitchFamily="2" charset="2"/>
              <a:buChar char="Ø"/>
            </a:pPr>
            <a:r>
              <a:rPr lang="en-AU" dirty="0"/>
              <a:t>Built classification model trained on human DNA sequence datasets to predict a gene family</a:t>
            </a:r>
          </a:p>
          <a:p>
            <a:pPr lvl="1"/>
            <a:r>
              <a:rPr lang="en-AU" dirty="0"/>
              <a:t>Using </a:t>
            </a:r>
            <a:r>
              <a:rPr lang="en-AU" dirty="0" err="1"/>
              <a:t>train_test_split</a:t>
            </a:r>
            <a:r>
              <a:rPr lang="en-AU" dirty="0"/>
              <a:t> from </a:t>
            </a:r>
            <a:r>
              <a:rPr lang="en-AU" dirty="0" err="1"/>
              <a:t>sklearn.model_selection</a:t>
            </a:r>
            <a:r>
              <a:rPr lang="en-AU" dirty="0"/>
              <a:t> to slice human DNA sequence dataset for training/ testing </a:t>
            </a:r>
          </a:p>
          <a:p>
            <a:pPr lvl="1"/>
            <a:r>
              <a:rPr lang="en-AU" dirty="0"/>
              <a:t>Using </a:t>
            </a:r>
            <a:r>
              <a:rPr lang="en-AU" dirty="0" err="1"/>
              <a:t>MultinomialNB</a:t>
            </a:r>
            <a:r>
              <a:rPr lang="en-AU" dirty="0"/>
              <a:t> from </a:t>
            </a:r>
            <a:r>
              <a:rPr lang="en-AU" dirty="0" err="1"/>
              <a:t>sklearn.naive_bayes</a:t>
            </a:r>
            <a:r>
              <a:rPr lang="en-AU" dirty="0"/>
              <a:t> on training dataset to build the classifiers</a:t>
            </a:r>
          </a:p>
          <a:p>
            <a:pPr fontAlgn="base">
              <a:buFont typeface="Wingdings" pitchFamily="2" charset="2"/>
              <a:buChar char="Ø"/>
            </a:pPr>
            <a:r>
              <a:rPr lang="en-AU" dirty="0"/>
              <a:t>Tested on human DNA and Chimpanzee DNA sequence datasets and compare accuracies </a:t>
            </a:r>
          </a:p>
          <a:p>
            <a:pPr lvl="1" fontAlgn="base"/>
            <a:r>
              <a:rPr lang="en-AU" dirty="0"/>
              <a:t>By creating Confusion matrix to describe performance of model </a:t>
            </a:r>
          </a:p>
          <a:p>
            <a:pPr lvl="1" fontAlgn="base"/>
            <a:r>
              <a:rPr lang="en-AU" dirty="0"/>
              <a:t>Using </a:t>
            </a:r>
            <a:r>
              <a:rPr lang="en-AU" dirty="0" err="1"/>
              <a:t>sklearn.metrics</a:t>
            </a:r>
            <a:r>
              <a:rPr lang="en-AU" dirty="0"/>
              <a:t> to get Accuracy, Precision, Recall, F1)</a:t>
            </a:r>
          </a:p>
          <a:p>
            <a:pPr fontAlgn="base">
              <a:buFont typeface="Wingdings" pitchFamily="2" charset="2"/>
              <a:buChar char="Ø"/>
            </a:pPr>
            <a:r>
              <a:rPr lang="en-AU" dirty="0"/>
              <a:t>Built a DNA sequencing application hosted on Heroku</a:t>
            </a:r>
          </a:p>
          <a:p>
            <a:pPr fontAlgn="base">
              <a:buFont typeface="Wingdings" pitchFamily="2" charset="2"/>
              <a:buChar char="Ø"/>
            </a:pPr>
            <a:r>
              <a:rPr lang="en-AU" dirty="0"/>
              <a:t>Deployed on Google Collab</a:t>
            </a:r>
          </a:p>
          <a:p>
            <a:pPr marL="457200" lvl="1" indent="0" fontAlgn="base">
              <a:buNone/>
            </a:pPr>
            <a:endParaRPr lang="en-AU" dirty="0"/>
          </a:p>
        </p:txBody>
      </p:sp>
      <p:pic>
        <p:nvPicPr>
          <p:cNvPr id="2049" name="Picture 1" descr="page35image50894080">
            <a:extLst>
              <a:ext uri="{FF2B5EF4-FFF2-40B4-BE49-F238E27FC236}">
                <a16:creationId xmlns:a16="http://schemas.microsoft.com/office/drawing/2014/main" id="{81CEE7F7-88C0-5F44-86EF-D7B2F9906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646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81DA99-CB3C-4448-AF60-80985DBAC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 confusion matrix is a table used to describe the performance of a classifier by comparing the predicted and actual values.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248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7E16-8B6B-B047-8B57-1D8C28D7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783778" cy="1456267"/>
          </a:xfrm>
        </p:spPr>
        <p:txBody>
          <a:bodyPr>
            <a:normAutofit/>
          </a:bodyPr>
          <a:lstStyle/>
          <a:p>
            <a:pPr fontAlgn="base">
              <a:lnSpc>
                <a:spcPct val="90000"/>
              </a:lnSpc>
            </a:pPr>
            <a:r>
              <a:rPr lang="en-AU" b="1" dirty="0"/>
              <a:t>Future of health</a:t>
            </a:r>
          </a:p>
        </p:txBody>
      </p:sp>
      <p:sp>
        <p:nvSpPr>
          <p:cNvPr id="20" name="Content Placeholder 10">
            <a:extLst>
              <a:ext uri="{FF2B5EF4-FFF2-40B4-BE49-F238E27FC236}">
                <a16:creationId xmlns:a16="http://schemas.microsoft.com/office/drawing/2014/main" id="{A109EE32-0B7D-4D9B-9FD8-9DF4EA236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8934"/>
            <a:ext cx="7208433" cy="4106333"/>
          </a:xfrm>
        </p:spPr>
        <p:txBody>
          <a:bodyPr>
            <a:normAutofit/>
          </a:bodyPr>
          <a:lstStyle/>
          <a:p>
            <a:pPr fontAlgn="base">
              <a:lnSpc>
                <a:spcPct val="90000"/>
              </a:lnSpc>
            </a:pPr>
            <a:r>
              <a:rPr lang="en-AU" b="1" dirty="0"/>
              <a:t>DNA sequencing </a:t>
            </a:r>
            <a:r>
              <a:rPr lang="en-AU" dirty="0"/>
              <a:t>apps</a:t>
            </a:r>
            <a:r>
              <a:rPr lang="en-AU" b="1" dirty="0"/>
              <a:t>:  </a:t>
            </a:r>
          </a:p>
          <a:p>
            <a:pPr lvl="1" fontAlgn="base">
              <a:lnSpc>
                <a:spcPct val="90000"/>
              </a:lnSpc>
            </a:pPr>
            <a:r>
              <a:rPr lang="en-AU" b="1" dirty="0"/>
              <a:t>G</a:t>
            </a:r>
            <a:r>
              <a:rPr lang="en-AU" dirty="0"/>
              <a:t>ives real-time feedback based on our genetics </a:t>
            </a:r>
          </a:p>
          <a:p>
            <a:pPr lvl="1" fontAlgn="base">
              <a:lnSpc>
                <a:spcPct val="90000"/>
              </a:lnSpc>
            </a:pPr>
            <a:r>
              <a:rPr lang="en-AU" dirty="0"/>
              <a:t>Interprets genetic data, conduct an analysis, and provide some feedback to the user related to health</a:t>
            </a:r>
          </a:p>
          <a:p>
            <a:pPr lvl="1" fontAlgn="base">
              <a:lnSpc>
                <a:spcPct val="90000"/>
              </a:lnSpc>
            </a:pPr>
            <a:r>
              <a:rPr lang="en-AU" dirty="0">
                <a:hlinkClick r:id="rId2"/>
              </a:rPr>
              <a:t>https://sequencing.com/apps/app-market</a:t>
            </a:r>
            <a:endParaRPr lang="en-AU" dirty="0"/>
          </a:p>
          <a:p>
            <a:pPr fontAlgn="base">
              <a:lnSpc>
                <a:spcPct val="90000"/>
              </a:lnSpc>
            </a:pPr>
            <a:r>
              <a:rPr lang="en-AU" b="1" dirty="0"/>
              <a:t>Genetic genealogy </a:t>
            </a:r>
            <a:r>
              <a:rPr lang="en-AU" dirty="0"/>
              <a:t>apps:  </a:t>
            </a:r>
          </a:p>
          <a:p>
            <a:pPr lvl="1" fontAlgn="base">
              <a:lnSpc>
                <a:spcPct val="90000"/>
              </a:lnSpc>
            </a:pPr>
            <a:r>
              <a:rPr lang="en-AU" dirty="0"/>
              <a:t>Allow users to analyse their DNA to learn about their family history.</a:t>
            </a:r>
          </a:p>
          <a:p>
            <a:pPr lvl="1" fontAlgn="base">
              <a:lnSpc>
                <a:spcPct val="90000"/>
              </a:lnSpc>
            </a:pPr>
            <a:r>
              <a:rPr lang="en-AU" dirty="0"/>
              <a:t>Also provides an ethnicity analysis, and some will help infer relationships between individuals based on matching segments of DNA.</a:t>
            </a:r>
          </a:p>
          <a:p>
            <a:pPr fontAlgn="base">
              <a:lnSpc>
                <a:spcPct val="90000"/>
              </a:lnSpc>
            </a:pPr>
            <a:endParaRPr lang="en-US" sz="1500" dirty="0"/>
          </a:p>
        </p:txBody>
      </p:sp>
      <p:pic>
        <p:nvPicPr>
          <p:cNvPr id="7" name="Content Placeholder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360FC32-5427-2849-9B57-9F28E5160D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838" b="4"/>
          <a:stretch/>
        </p:blipFill>
        <p:spPr>
          <a:xfrm>
            <a:off x="8888133" y="4144246"/>
            <a:ext cx="3302966" cy="2717299"/>
          </a:xfrm>
          <a:custGeom>
            <a:avLst/>
            <a:gdLst/>
            <a:ahLst/>
            <a:cxnLst/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63D005B-78AD-FF42-83EE-C60E88D9F3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06" r="1" b="9705"/>
          <a:stretch/>
        </p:blipFill>
        <p:spPr>
          <a:xfrm>
            <a:off x="8055588" y="-3863"/>
            <a:ext cx="4132754" cy="3445946"/>
          </a:xfrm>
          <a:custGeom>
            <a:avLst/>
            <a:gdLst/>
            <a:ahLst/>
            <a:cxnLst/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11161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360FC32-5427-2849-9B57-9F28E5160D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3120" b="118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DD7E16-8B6B-B047-8B57-1D8C28D7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Datasets &amp; References</a:t>
            </a:r>
          </a:p>
        </p:txBody>
      </p:sp>
      <p:sp>
        <p:nvSpPr>
          <p:cNvPr id="20" name="Content Placeholder 10">
            <a:extLst>
              <a:ext uri="{FF2B5EF4-FFF2-40B4-BE49-F238E27FC236}">
                <a16:creationId xmlns:a16="http://schemas.microsoft.com/office/drawing/2014/main" id="{A109EE32-0B7D-4D9B-9FD8-9DF4EA236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Datasets contains human DNA sequence, Dog DNA sequence, and Chimpanzee DNA sequence.</a:t>
            </a:r>
          </a:p>
          <a:p>
            <a:r>
              <a:rPr lang="en-US" dirty="0">
                <a:hlinkClick r:id="rId4"/>
              </a:rPr>
              <a:t>https://thecleverprogrammer.com/wp-content/uploads/2020/05/chimp_data.txt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www.researchgate.net</a:t>
            </a:r>
            <a:r>
              <a:rPr lang="en-US" dirty="0"/>
              <a:t>/publication/301703031_DNA_Sequence_Classification_by_Convolutional_Neural_Network</a:t>
            </a:r>
          </a:p>
          <a:p>
            <a:r>
              <a:rPr lang="en-US" dirty="0">
                <a:hlinkClick r:id="rId5"/>
              </a:rPr>
              <a:t>https://thecleverprogrammer.com/2020/05/23/dna-sequencing-with-machine-learning/</a:t>
            </a:r>
            <a:endParaRPr lang="en-US" dirty="0"/>
          </a:p>
          <a:p>
            <a:r>
              <a:rPr lang="en-US" dirty="0">
                <a:hlinkClick r:id="rId6"/>
              </a:rPr>
              <a:t>https://joely-nelson.github.io/DNA-Sequence-Classification-CNN/</a:t>
            </a:r>
            <a:endParaRPr lang="en-US" dirty="0"/>
          </a:p>
          <a:p>
            <a:r>
              <a:rPr lang="en-US" dirty="0">
                <a:hlinkClick r:id="rId7"/>
              </a:rPr>
              <a:t>https://www.ncbi.nlm.nih.gov/pmc/articles/PMC4669666/</a:t>
            </a:r>
            <a:endParaRPr lang="en-US" dirty="0"/>
          </a:p>
          <a:p>
            <a:r>
              <a:rPr lang="en-US" dirty="0">
                <a:hlinkClick r:id="rId8"/>
              </a:rPr>
              <a:t>https://sequencing.com/developer-documentation/api-guides/app-market-api</a:t>
            </a:r>
            <a:r>
              <a:rPr lang="en-US" dirty="0"/>
              <a:t> </a:t>
            </a:r>
          </a:p>
          <a:p>
            <a:r>
              <a:rPr lang="en-US" dirty="0">
                <a:hlinkClick r:id="rId9"/>
              </a:rPr>
              <a:t>https://api.23andme.com/docs/reference/</a:t>
            </a:r>
            <a:endParaRPr lang="en-US" dirty="0"/>
          </a:p>
          <a:p>
            <a:r>
              <a:rPr lang="en-AU" b="1" dirty="0"/>
              <a:t>NCBI </a:t>
            </a:r>
            <a:r>
              <a:rPr lang="en-AU" u="sng" dirty="0">
                <a:hlinkClick r:id="rId10"/>
              </a:rPr>
              <a:t>https://www.ncbi.nlm.nih.gov/</a:t>
            </a:r>
            <a:endParaRPr lang="en-AU" dirty="0"/>
          </a:p>
          <a:p>
            <a:r>
              <a:rPr lang="en-AU" b="1" dirty="0" err="1"/>
              <a:t>Uniprot</a:t>
            </a:r>
            <a:r>
              <a:rPr lang="en-AU" b="1" dirty="0"/>
              <a:t> </a:t>
            </a:r>
            <a:r>
              <a:rPr lang="en-AU" u="sng" dirty="0">
                <a:hlinkClick r:id="rId11"/>
              </a:rPr>
              <a:t>https://www.uniprot.org/</a:t>
            </a:r>
            <a:endParaRPr lang="en-AU" dirty="0"/>
          </a:p>
          <a:p>
            <a:r>
              <a:rPr lang="en-AU" b="1" dirty="0"/>
              <a:t>PDB (Protein Data Bank) </a:t>
            </a:r>
            <a:r>
              <a:rPr lang="en-AU" u="sng" dirty="0">
                <a:hlinkClick r:id="rId12"/>
              </a:rPr>
              <a:t>https://www.rcsb.org/</a:t>
            </a:r>
            <a:endParaRPr lang="en-AU" u="sng" dirty="0"/>
          </a:p>
          <a:p>
            <a:r>
              <a:rPr lang="en-US" dirty="0">
                <a:hlinkClick r:id="rId13"/>
              </a:rPr>
              <a:t>https://docs.streamlit.io/library/api-reference</a:t>
            </a:r>
            <a:r>
              <a:rPr lang="en-US" dirty="0"/>
              <a:t>   </a:t>
            </a:r>
            <a:r>
              <a:rPr lang="en-US" dirty="0">
                <a:hlinkClick r:id="rId14"/>
              </a:rPr>
              <a:t>https://docs.streamlit.io/library/api-reference/charts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5839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{5F86FB15-3BD8-824D-8FF9-6675D452A9C6}tf10001058</Template>
  <TotalTime>1038</TotalTime>
  <Words>7210</Words>
  <Application>Microsoft Macintosh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Inter</vt:lpstr>
      <vt:lpstr>Roboto</vt:lpstr>
      <vt:lpstr>Wingdings</vt:lpstr>
      <vt:lpstr>Celestial</vt:lpstr>
      <vt:lpstr>DNA Sequencing with Machine Learning/ Python </vt:lpstr>
      <vt:lpstr>Introduction to DNA</vt:lpstr>
      <vt:lpstr>DNA Sequencing</vt:lpstr>
      <vt:lpstr>DATA PRE-processing</vt:lpstr>
      <vt:lpstr>MACHINE learning paradigm</vt:lpstr>
      <vt:lpstr>DNA Sequencing APPLICATION</vt:lpstr>
      <vt:lpstr>Project objectives</vt:lpstr>
      <vt:lpstr>Future of health</vt:lpstr>
      <vt:lpstr>Datasets &amp; References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 Sequencing and Classification with Machine Learning </dc:title>
  <dc:creator>Namita Sahoo</dc:creator>
  <cp:lastModifiedBy>Namita Sahoo</cp:lastModifiedBy>
  <cp:revision>82</cp:revision>
  <dcterms:created xsi:type="dcterms:W3CDTF">2022-01-24T11:20:45Z</dcterms:created>
  <dcterms:modified xsi:type="dcterms:W3CDTF">2022-01-25T04:38:53Z</dcterms:modified>
</cp:coreProperties>
</file>