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3" r:id="rId3"/>
    <p:sldId id="262" r:id="rId4"/>
    <p:sldId id="264" r:id="rId5"/>
    <p:sldId id="268" r:id="rId6"/>
    <p:sldId id="266" r:id="rId7"/>
    <p:sldId id="265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48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0729-D575-4C7E-9B7C-6A1F58F2F84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B23A6-9C33-436F-AC31-CB787EAE207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FIT: </a:t>
          </a:r>
          <a:r>
            <a:rPr lang="en-AU" sz="1400" dirty="0"/>
            <a:t>PROCESS DATA for input features/ vectors of uniform length</a:t>
          </a:r>
          <a:endParaRPr lang="en-US" sz="1400" dirty="0"/>
        </a:p>
      </dgm:t>
    </dgm:pt>
    <dgm:pt modelId="{004C581D-C884-4D64-882F-18E0AE2348DE}" type="parTrans" cxnId="{B3812A7E-6CB3-4466-B20F-006793AA21F9}">
      <dgm:prSet/>
      <dgm:spPr/>
      <dgm:t>
        <a:bodyPr/>
        <a:lstStyle/>
        <a:p>
          <a:endParaRPr lang="en-US" sz="1400"/>
        </a:p>
      </dgm:t>
    </dgm:pt>
    <dgm:pt modelId="{87ADEBD2-5264-4956-8D6C-6C70C504D47F}" type="sibTrans" cxnId="{B3812A7E-6CB3-4466-B20F-006793AA21F9}">
      <dgm:prSet/>
      <dgm:spPr/>
      <dgm:t>
        <a:bodyPr/>
        <a:lstStyle/>
        <a:p>
          <a:endParaRPr lang="en-US" sz="1400"/>
        </a:p>
      </dgm:t>
    </dgm:pt>
    <dgm:pt modelId="{1E0F85B2-F6B6-4ACB-87B1-B904DE97D4F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TRAIN: </a:t>
          </a:r>
          <a:r>
            <a:rPr lang="en-AU" sz="1400" dirty="0"/>
            <a:t>Build classification model Trained on the human DNA sequence TO predict a gene family </a:t>
          </a:r>
          <a:endParaRPr lang="en-US" sz="1400" dirty="0"/>
        </a:p>
      </dgm:t>
    </dgm:pt>
    <dgm:pt modelId="{4D5994B8-398D-4DDB-9445-A172BA8EF078}" type="parTrans" cxnId="{45A44811-4126-4F54-B097-86757153C5A3}">
      <dgm:prSet/>
      <dgm:spPr/>
      <dgm:t>
        <a:bodyPr/>
        <a:lstStyle/>
        <a:p>
          <a:endParaRPr lang="en-US" sz="1400"/>
        </a:p>
      </dgm:t>
    </dgm:pt>
    <dgm:pt modelId="{E9779EFF-CB2D-4C10-A2E9-B461F0CA9087}" type="sibTrans" cxnId="{45A44811-4126-4F54-B097-86757153C5A3}">
      <dgm:prSet/>
      <dgm:spPr/>
      <dgm:t>
        <a:bodyPr/>
        <a:lstStyle/>
        <a:p>
          <a:endParaRPr lang="en-US" sz="1400"/>
        </a:p>
      </dgm:t>
    </dgm:pt>
    <dgm:pt modelId="{0D568345-81E7-4282-B52B-327506AA8C1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PREDICT: </a:t>
          </a:r>
          <a:r>
            <a:rPr lang="en-AU" sz="1400" dirty="0"/>
            <a:t>Test model with human and chimpanzee DNA sequence Datasets </a:t>
          </a:r>
          <a:endParaRPr lang="en-US" sz="1400" dirty="0"/>
        </a:p>
      </dgm:t>
    </dgm:pt>
    <dgm:pt modelId="{1A09CC66-6034-42BB-A1C4-78AE152F52AC}" type="parTrans" cxnId="{B59E0C28-A326-46CB-8F89-CF516D379220}">
      <dgm:prSet/>
      <dgm:spPr/>
      <dgm:t>
        <a:bodyPr/>
        <a:lstStyle/>
        <a:p>
          <a:endParaRPr lang="en-US" sz="1400"/>
        </a:p>
      </dgm:t>
    </dgm:pt>
    <dgm:pt modelId="{C4127A58-136A-4526-B4D4-7B6533C3C8B1}" type="sibTrans" cxnId="{B59E0C28-A326-46CB-8F89-CF516D379220}">
      <dgm:prSet/>
      <dgm:spPr/>
      <dgm:t>
        <a:bodyPr/>
        <a:lstStyle/>
        <a:p>
          <a:endParaRPr lang="en-US" sz="1400"/>
        </a:p>
      </dgm:t>
    </dgm:pt>
    <dgm:pt modelId="{24558CAC-0ADF-4FC6-B45C-42E0AD2E174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PRECISION &amp; RECALL: </a:t>
          </a:r>
          <a:r>
            <a:rPr lang="en-AU" sz="1400" dirty="0"/>
            <a:t>compare the accuracies by Creating Confusion matrix to compare predicted Vs  actual values </a:t>
          </a:r>
          <a:endParaRPr lang="en-US" sz="1400" dirty="0"/>
        </a:p>
      </dgm:t>
    </dgm:pt>
    <dgm:pt modelId="{F388820B-4B5E-436A-980F-F35E4FE0468D}" type="parTrans" cxnId="{09CB5CC5-0E9E-4196-B8D8-D1CD1A407428}">
      <dgm:prSet/>
      <dgm:spPr/>
      <dgm:t>
        <a:bodyPr/>
        <a:lstStyle/>
        <a:p>
          <a:endParaRPr lang="en-US" sz="1400"/>
        </a:p>
      </dgm:t>
    </dgm:pt>
    <dgm:pt modelId="{419058E2-4125-442D-9B6C-D342A1E82ED5}" type="sibTrans" cxnId="{09CB5CC5-0E9E-4196-B8D8-D1CD1A407428}">
      <dgm:prSet/>
      <dgm:spPr/>
      <dgm:t>
        <a:bodyPr/>
        <a:lstStyle/>
        <a:p>
          <a:endParaRPr lang="en-US" sz="1400"/>
        </a:p>
      </dgm:t>
    </dgm:pt>
    <dgm:pt modelId="{79655C36-F521-4793-A11A-4D57C591682C}" type="pres">
      <dgm:prSet presAssocID="{90A90729-D575-4C7E-9B7C-6A1F58F2F848}" presName="root" presStyleCnt="0">
        <dgm:presLayoutVars>
          <dgm:dir/>
          <dgm:resizeHandles val="exact"/>
        </dgm:presLayoutVars>
      </dgm:prSet>
      <dgm:spPr/>
    </dgm:pt>
    <dgm:pt modelId="{94699776-8AEC-4121-B23B-FD63DB165310}" type="pres">
      <dgm:prSet presAssocID="{22EB23A6-9C33-436F-AC31-CB787EAE2073}" presName="compNode" presStyleCnt="0"/>
      <dgm:spPr/>
    </dgm:pt>
    <dgm:pt modelId="{88FE62AE-14D1-46E4-B499-2B8414E10A0F}" type="pres">
      <dgm:prSet presAssocID="{22EB23A6-9C33-436F-AC31-CB787EAE2073}" presName="iconBgRect" presStyleLbl="bgShp" presStyleIdx="0" presStyleCnt="4"/>
      <dgm:spPr/>
    </dgm:pt>
    <dgm:pt modelId="{1BFBA79A-895E-49C2-AFD8-11AAC2AA2C5A}" type="pres">
      <dgm:prSet presAssocID="{22EB23A6-9C33-436F-AC31-CB787EAE20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79A3FE0-50DE-4EF4-BD8E-701BBCC5A0E1}" type="pres">
      <dgm:prSet presAssocID="{22EB23A6-9C33-436F-AC31-CB787EAE2073}" presName="spaceRect" presStyleCnt="0"/>
      <dgm:spPr/>
    </dgm:pt>
    <dgm:pt modelId="{DD5FF97B-5CC3-4C3C-9E6A-9613E88D7F83}" type="pres">
      <dgm:prSet presAssocID="{22EB23A6-9C33-436F-AC31-CB787EAE2073}" presName="textRect" presStyleLbl="revTx" presStyleIdx="0" presStyleCnt="4">
        <dgm:presLayoutVars>
          <dgm:chMax val="1"/>
          <dgm:chPref val="1"/>
        </dgm:presLayoutVars>
      </dgm:prSet>
      <dgm:spPr/>
    </dgm:pt>
    <dgm:pt modelId="{4199B3F9-227A-4A79-9682-9767770696BC}" type="pres">
      <dgm:prSet presAssocID="{87ADEBD2-5264-4956-8D6C-6C70C504D47F}" presName="sibTrans" presStyleCnt="0"/>
      <dgm:spPr/>
    </dgm:pt>
    <dgm:pt modelId="{4EBD1FC5-DD47-4B7C-929D-D1449F086DB8}" type="pres">
      <dgm:prSet presAssocID="{1E0F85B2-F6B6-4ACB-87B1-B904DE97D4F0}" presName="compNode" presStyleCnt="0"/>
      <dgm:spPr/>
    </dgm:pt>
    <dgm:pt modelId="{8716B3DA-2655-40BC-82F3-541B5A07D963}" type="pres">
      <dgm:prSet presAssocID="{1E0F85B2-F6B6-4ACB-87B1-B904DE97D4F0}" presName="iconBgRect" presStyleLbl="bgShp" presStyleIdx="1" presStyleCnt="4"/>
      <dgm:spPr/>
    </dgm:pt>
    <dgm:pt modelId="{104C561A-60BA-4D2B-99FC-831C75993942}" type="pres">
      <dgm:prSet presAssocID="{1E0F85B2-F6B6-4ACB-87B1-B904DE97D4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5F5071C-F843-467A-81EF-66E83F646F8C}" type="pres">
      <dgm:prSet presAssocID="{1E0F85B2-F6B6-4ACB-87B1-B904DE97D4F0}" presName="spaceRect" presStyleCnt="0"/>
      <dgm:spPr/>
    </dgm:pt>
    <dgm:pt modelId="{08345D8D-B178-4A47-AB50-97FF733C9F22}" type="pres">
      <dgm:prSet presAssocID="{1E0F85B2-F6B6-4ACB-87B1-B904DE97D4F0}" presName="textRect" presStyleLbl="revTx" presStyleIdx="1" presStyleCnt="4">
        <dgm:presLayoutVars>
          <dgm:chMax val="1"/>
          <dgm:chPref val="1"/>
        </dgm:presLayoutVars>
      </dgm:prSet>
      <dgm:spPr/>
    </dgm:pt>
    <dgm:pt modelId="{50225F1B-22CD-4CF5-B4D9-B2CA8F2330FF}" type="pres">
      <dgm:prSet presAssocID="{E9779EFF-CB2D-4C10-A2E9-B461F0CA9087}" presName="sibTrans" presStyleCnt="0"/>
      <dgm:spPr/>
    </dgm:pt>
    <dgm:pt modelId="{EEB33DB6-E934-4D1C-B337-9ED4543C546C}" type="pres">
      <dgm:prSet presAssocID="{0D568345-81E7-4282-B52B-327506AA8C16}" presName="compNode" presStyleCnt="0"/>
      <dgm:spPr/>
    </dgm:pt>
    <dgm:pt modelId="{E231C3EF-406E-4028-8906-6DCBD7174F45}" type="pres">
      <dgm:prSet presAssocID="{0D568345-81E7-4282-B52B-327506AA8C16}" presName="iconBgRect" presStyleLbl="bgShp" presStyleIdx="2" presStyleCnt="4"/>
      <dgm:spPr/>
    </dgm:pt>
    <dgm:pt modelId="{3507A3A5-DABB-472C-988F-7A8A62387350}" type="pres">
      <dgm:prSet presAssocID="{0D568345-81E7-4282-B52B-327506AA8C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D074742-E8E2-4F88-A868-64145BCBB471}" type="pres">
      <dgm:prSet presAssocID="{0D568345-81E7-4282-B52B-327506AA8C16}" presName="spaceRect" presStyleCnt="0"/>
      <dgm:spPr/>
    </dgm:pt>
    <dgm:pt modelId="{F4A3225C-33CE-4EBD-9092-9D62CCADF15C}" type="pres">
      <dgm:prSet presAssocID="{0D568345-81E7-4282-B52B-327506AA8C16}" presName="textRect" presStyleLbl="revTx" presStyleIdx="2" presStyleCnt="4" custScaleX="100000">
        <dgm:presLayoutVars>
          <dgm:chMax val="1"/>
          <dgm:chPref val="1"/>
        </dgm:presLayoutVars>
      </dgm:prSet>
      <dgm:spPr/>
    </dgm:pt>
    <dgm:pt modelId="{B05EED21-B017-4DDC-9833-E9E361B24991}" type="pres">
      <dgm:prSet presAssocID="{C4127A58-136A-4526-B4D4-7B6533C3C8B1}" presName="sibTrans" presStyleCnt="0"/>
      <dgm:spPr/>
    </dgm:pt>
    <dgm:pt modelId="{EC2030AE-AF11-497B-B10E-320F01AA1C5C}" type="pres">
      <dgm:prSet presAssocID="{24558CAC-0ADF-4FC6-B45C-42E0AD2E1742}" presName="compNode" presStyleCnt="0"/>
      <dgm:spPr/>
    </dgm:pt>
    <dgm:pt modelId="{5302F3FF-F5E8-4728-A792-4939BF460CCF}" type="pres">
      <dgm:prSet presAssocID="{24558CAC-0ADF-4FC6-B45C-42E0AD2E1742}" presName="iconBgRect" presStyleLbl="bgShp" presStyleIdx="3" presStyleCnt="4"/>
      <dgm:spPr/>
    </dgm:pt>
    <dgm:pt modelId="{133C45D9-4607-410E-8F87-C5EFA684CA57}" type="pres">
      <dgm:prSet presAssocID="{24558CAC-0ADF-4FC6-B45C-42E0AD2E17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03BBA6-E17D-4CD2-ABFC-16176F66F6ED}" type="pres">
      <dgm:prSet presAssocID="{24558CAC-0ADF-4FC6-B45C-42E0AD2E1742}" presName="spaceRect" presStyleCnt="0"/>
      <dgm:spPr/>
    </dgm:pt>
    <dgm:pt modelId="{1409D7FF-EA94-4F41-A81E-440EF2DCE2EC}" type="pres">
      <dgm:prSet presAssocID="{24558CAC-0ADF-4FC6-B45C-42E0AD2E17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A44811-4126-4F54-B097-86757153C5A3}" srcId="{90A90729-D575-4C7E-9B7C-6A1F58F2F848}" destId="{1E0F85B2-F6B6-4ACB-87B1-B904DE97D4F0}" srcOrd="1" destOrd="0" parTransId="{4D5994B8-398D-4DDB-9445-A172BA8EF078}" sibTransId="{E9779EFF-CB2D-4C10-A2E9-B461F0CA9087}"/>
    <dgm:cxn modelId="{B59E0C28-A326-46CB-8F89-CF516D379220}" srcId="{90A90729-D575-4C7E-9B7C-6A1F58F2F848}" destId="{0D568345-81E7-4282-B52B-327506AA8C16}" srcOrd="2" destOrd="0" parTransId="{1A09CC66-6034-42BB-A1C4-78AE152F52AC}" sibTransId="{C4127A58-136A-4526-B4D4-7B6533C3C8B1}"/>
    <dgm:cxn modelId="{F233323C-D8A5-410B-948A-34B62F45D899}" type="presOf" srcId="{24558CAC-0ADF-4FC6-B45C-42E0AD2E1742}" destId="{1409D7FF-EA94-4F41-A81E-440EF2DCE2EC}" srcOrd="0" destOrd="0" presId="urn:microsoft.com/office/officeart/2018/5/layout/IconCircleLabelList"/>
    <dgm:cxn modelId="{7C1EC54F-D513-40F7-98A9-329B110AA02A}" type="presOf" srcId="{22EB23A6-9C33-436F-AC31-CB787EAE2073}" destId="{DD5FF97B-5CC3-4C3C-9E6A-9613E88D7F83}" srcOrd="0" destOrd="0" presId="urn:microsoft.com/office/officeart/2018/5/layout/IconCircleLabelList"/>
    <dgm:cxn modelId="{188C846C-73B8-4B9A-AB6F-0870937F5331}" type="presOf" srcId="{1E0F85B2-F6B6-4ACB-87B1-B904DE97D4F0}" destId="{08345D8D-B178-4A47-AB50-97FF733C9F22}" srcOrd="0" destOrd="0" presId="urn:microsoft.com/office/officeart/2018/5/layout/IconCircleLabelList"/>
    <dgm:cxn modelId="{B3812A7E-6CB3-4466-B20F-006793AA21F9}" srcId="{90A90729-D575-4C7E-9B7C-6A1F58F2F848}" destId="{22EB23A6-9C33-436F-AC31-CB787EAE2073}" srcOrd="0" destOrd="0" parTransId="{004C581D-C884-4D64-882F-18E0AE2348DE}" sibTransId="{87ADEBD2-5264-4956-8D6C-6C70C504D47F}"/>
    <dgm:cxn modelId="{CB25E5B4-C7DF-48D9-8C00-A6AF01B824E6}" type="presOf" srcId="{90A90729-D575-4C7E-9B7C-6A1F58F2F848}" destId="{79655C36-F521-4793-A11A-4D57C591682C}" srcOrd="0" destOrd="0" presId="urn:microsoft.com/office/officeart/2018/5/layout/IconCircleLabelList"/>
    <dgm:cxn modelId="{0E4FAFB7-33E9-4E45-BB7C-E57174A9BA9D}" type="presOf" srcId="{0D568345-81E7-4282-B52B-327506AA8C16}" destId="{F4A3225C-33CE-4EBD-9092-9D62CCADF15C}" srcOrd="0" destOrd="0" presId="urn:microsoft.com/office/officeart/2018/5/layout/IconCircleLabelList"/>
    <dgm:cxn modelId="{09CB5CC5-0E9E-4196-B8D8-D1CD1A407428}" srcId="{90A90729-D575-4C7E-9B7C-6A1F58F2F848}" destId="{24558CAC-0ADF-4FC6-B45C-42E0AD2E1742}" srcOrd="3" destOrd="0" parTransId="{F388820B-4B5E-436A-980F-F35E4FE0468D}" sibTransId="{419058E2-4125-442D-9B6C-D342A1E82ED5}"/>
    <dgm:cxn modelId="{A9A41CB9-8563-495C-9A65-7D1E0229B342}" type="presParOf" srcId="{79655C36-F521-4793-A11A-4D57C591682C}" destId="{94699776-8AEC-4121-B23B-FD63DB165310}" srcOrd="0" destOrd="0" presId="urn:microsoft.com/office/officeart/2018/5/layout/IconCircleLabelList"/>
    <dgm:cxn modelId="{0D3E6B78-54E0-435F-A49F-91B137BCBF67}" type="presParOf" srcId="{94699776-8AEC-4121-B23B-FD63DB165310}" destId="{88FE62AE-14D1-46E4-B499-2B8414E10A0F}" srcOrd="0" destOrd="0" presId="urn:microsoft.com/office/officeart/2018/5/layout/IconCircleLabelList"/>
    <dgm:cxn modelId="{807C1CE3-97FA-4EA9-AD73-F1A4A3FF3A1D}" type="presParOf" srcId="{94699776-8AEC-4121-B23B-FD63DB165310}" destId="{1BFBA79A-895E-49C2-AFD8-11AAC2AA2C5A}" srcOrd="1" destOrd="0" presId="urn:microsoft.com/office/officeart/2018/5/layout/IconCircleLabelList"/>
    <dgm:cxn modelId="{45FD288B-61E2-4FC5-9FB3-F0AD5D6C8067}" type="presParOf" srcId="{94699776-8AEC-4121-B23B-FD63DB165310}" destId="{A79A3FE0-50DE-4EF4-BD8E-701BBCC5A0E1}" srcOrd="2" destOrd="0" presId="urn:microsoft.com/office/officeart/2018/5/layout/IconCircleLabelList"/>
    <dgm:cxn modelId="{675F522B-CF35-4F57-8E43-A3616A24C14D}" type="presParOf" srcId="{94699776-8AEC-4121-B23B-FD63DB165310}" destId="{DD5FF97B-5CC3-4C3C-9E6A-9613E88D7F83}" srcOrd="3" destOrd="0" presId="urn:microsoft.com/office/officeart/2018/5/layout/IconCircleLabelList"/>
    <dgm:cxn modelId="{283664BE-5855-4C27-A108-11BF83FC343D}" type="presParOf" srcId="{79655C36-F521-4793-A11A-4D57C591682C}" destId="{4199B3F9-227A-4A79-9682-9767770696BC}" srcOrd="1" destOrd="0" presId="urn:microsoft.com/office/officeart/2018/5/layout/IconCircleLabelList"/>
    <dgm:cxn modelId="{1B17D9C3-CBF7-476A-9E2E-7215F46C1D0E}" type="presParOf" srcId="{79655C36-F521-4793-A11A-4D57C591682C}" destId="{4EBD1FC5-DD47-4B7C-929D-D1449F086DB8}" srcOrd="2" destOrd="0" presId="urn:microsoft.com/office/officeart/2018/5/layout/IconCircleLabelList"/>
    <dgm:cxn modelId="{F1EB9A62-300B-4E46-9AF5-DF37F2894B33}" type="presParOf" srcId="{4EBD1FC5-DD47-4B7C-929D-D1449F086DB8}" destId="{8716B3DA-2655-40BC-82F3-541B5A07D963}" srcOrd="0" destOrd="0" presId="urn:microsoft.com/office/officeart/2018/5/layout/IconCircleLabelList"/>
    <dgm:cxn modelId="{A0C810B5-182C-4E9A-AAF5-06A045E85F8E}" type="presParOf" srcId="{4EBD1FC5-DD47-4B7C-929D-D1449F086DB8}" destId="{104C561A-60BA-4D2B-99FC-831C75993942}" srcOrd="1" destOrd="0" presId="urn:microsoft.com/office/officeart/2018/5/layout/IconCircleLabelList"/>
    <dgm:cxn modelId="{F6BF6B53-1A6C-483A-B81B-9397602FA6BF}" type="presParOf" srcId="{4EBD1FC5-DD47-4B7C-929D-D1449F086DB8}" destId="{65F5071C-F843-467A-81EF-66E83F646F8C}" srcOrd="2" destOrd="0" presId="urn:microsoft.com/office/officeart/2018/5/layout/IconCircleLabelList"/>
    <dgm:cxn modelId="{05CBF139-514A-44D7-A13C-B21807048FD4}" type="presParOf" srcId="{4EBD1FC5-DD47-4B7C-929D-D1449F086DB8}" destId="{08345D8D-B178-4A47-AB50-97FF733C9F22}" srcOrd="3" destOrd="0" presId="urn:microsoft.com/office/officeart/2018/5/layout/IconCircleLabelList"/>
    <dgm:cxn modelId="{D1883ED4-0931-4E59-A933-B549FA8BC0C0}" type="presParOf" srcId="{79655C36-F521-4793-A11A-4D57C591682C}" destId="{50225F1B-22CD-4CF5-B4D9-B2CA8F2330FF}" srcOrd="3" destOrd="0" presId="urn:microsoft.com/office/officeart/2018/5/layout/IconCircleLabelList"/>
    <dgm:cxn modelId="{F13E13FB-C13D-47C6-A031-7483A3A4BDCB}" type="presParOf" srcId="{79655C36-F521-4793-A11A-4D57C591682C}" destId="{EEB33DB6-E934-4D1C-B337-9ED4543C546C}" srcOrd="4" destOrd="0" presId="urn:microsoft.com/office/officeart/2018/5/layout/IconCircleLabelList"/>
    <dgm:cxn modelId="{F123A7A2-4F78-4399-AE90-7B89EAEB3FF6}" type="presParOf" srcId="{EEB33DB6-E934-4D1C-B337-9ED4543C546C}" destId="{E231C3EF-406E-4028-8906-6DCBD7174F45}" srcOrd="0" destOrd="0" presId="urn:microsoft.com/office/officeart/2018/5/layout/IconCircleLabelList"/>
    <dgm:cxn modelId="{6492442A-CBF0-45D8-A93B-2B4C38345A88}" type="presParOf" srcId="{EEB33DB6-E934-4D1C-B337-9ED4543C546C}" destId="{3507A3A5-DABB-472C-988F-7A8A62387350}" srcOrd="1" destOrd="0" presId="urn:microsoft.com/office/officeart/2018/5/layout/IconCircleLabelList"/>
    <dgm:cxn modelId="{BF183B76-CAD7-4819-9676-C77EC3683E71}" type="presParOf" srcId="{EEB33DB6-E934-4D1C-B337-9ED4543C546C}" destId="{8D074742-E8E2-4F88-A868-64145BCBB471}" srcOrd="2" destOrd="0" presId="urn:microsoft.com/office/officeart/2018/5/layout/IconCircleLabelList"/>
    <dgm:cxn modelId="{EB2665F0-A21F-4155-957F-35496D656619}" type="presParOf" srcId="{EEB33DB6-E934-4D1C-B337-9ED4543C546C}" destId="{F4A3225C-33CE-4EBD-9092-9D62CCADF15C}" srcOrd="3" destOrd="0" presId="urn:microsoft.com/office/officeart/2018/5/layout/IconCircleLabelList"/>
    <dgm:cxn modelId="{C9674119-0AD4-4B4E-A914-96CA96222A44}" type="presParOf" srcId="{79655C36-F521-4793-A11A-4D57C591682C}" destId="{B05EED21-B017-4DDC-9833-E9E361B24991}" srcOrd="5" destOrd="0" presId="urn:microsoft.com/office/officeart/2018/5/layout/IconCircleLabelList"/>
    <dgm:cxn modelId="{A3F4327F-8B5B-4CFC-AAB9-73906F3B02A0}" type="presParOf" srcId="{79655C36-F521-4793-A11A-4D57C591682C}" destId="{EC2030AE-AF11-497B-B10E-320F01AA1C5C}" srcOrd="6" destOrd="0" presId="urn:microsoft.com/office/officeart/2018/5/layout/IconCircleLabelList"/>
    <dgm:cxn modelId="{B4D0C391-F1E4-47A9-B872-A2D428EC2E11}" type="presParOf" srcId="{EC2030AE-AF11-497B-B10E-320F01AA1C5C}" destId="{5302F3FF-F5E8-4728-A792-4939BF460CCF}" srcOrd="0" destOrd="0" presId="urn:microsoft.com/office/officeart/2018/5/layout/IconCircleLabelList"/>
    <dgm:cxn modelId="{CC5D49DD-8593-46F4-AFD0-94B4C2F20C7E}" type="presParOf" srcId="{EC2030AE-AF11-497B-B10E-320F01AA1C5C}" destId="{133C45D9-4607-410E-8F87-C5EFA684CA57}" srcOrd="1" destOrd="0" presId="urn:microsoft.com/office/officeart/2018/5/layout/IconCircleLabelList"/>
    <dgm:cxn modelId="{1D2DFCD2-FB5D-4447-B9A8-2B74252C051E}" type="presParOf" srcId="{EC2030AE-AF11-497B-B10E-320F01AA1C5C}" destId="{A703BBA6-E17D-4CD2-ABFC-16176F66F6ED}" srcOrd="2" destOrd="0" presId="urn:microsoft.com/office/officeart/2018/5/layout/IconCircleLabelList"/>
    <dgm:cxn modelId="{E84F7EBF-784F-4A4F-8E2B-EF15307464CD}" type="presParOf" srcId="{EC2030AE-AF11-497B-B10E-320F01AA1C5C}" destId="{1409D7FF-EA94-4F41-A81E-440EF2DCE2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E62AE-14D1-46E4-B499-2B8414E10A0F}">
      <dsp:nvSpPr>
        <dsp:cNvPr id="0" name=""/>
        <dsp:cNvSpPr/>
      </dsp:nvSpPr>
      <dsp:spPr>
        <a:xfrm>
          <a:off x="658858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BA79A-895E-49C2-AFD8-11AAC2AA2C5A}">
      <dsp:nvSpPr>
        <dsp:cNvPr id="0" name=""/>
        <dsp:cNvSpPr/>
      </dsp:nvSpPr>
      <dsp:spPr>
        <a:xfrm>
          <a:off x="969124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F97B-5CC3-4C3C-9E6A-9613E88D7F83}">
      <dsp:nvSpPr>
        <dsp:cNvPr id="0" name=""/>
        <dsp:cNvSpPr/>
      </dsp:nvSpPr>
      <dsp:spPr>
        <a:xfrm>
          <a:off x="193459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FIT: </a:t>
          </a:r>
          <a:r>
            <a:rPr lang="en-AU" sz="1400" kern="1200" dirty="0"/>
            <a:t>PROCESS DATA for input features/ vectors of uniform length</a:t>
          </a:r>
          <a:endParaRPr lang="en-US" sz="1400" kern="1200" dirty="0"/>
        </a:p>
      </dsp:txBody>
      <dsp:txXfrm>
        <a:off x="193459" y="2368214"/>
        <a:ext cx="2386659" cy="1090019"/>
      </dsp:txXfrm>
    </dsp:sp>
    <dsp:sp modelId="{8716B3DA-2655-40BC-82F3-541B5A07D963}">
      <dsp:nvSpPr>
        <dsp:cNvPr id="0" name=""/>
        <dsp:cNvSpPr/>
      </dsp:nvSpPr>
      <dsp:spPr>
        <a:xfrm>
          <a:off x="3463183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C561A-60BA-4D2B-99FC-831C75993942}">
      <dsp:nvSpPr>
        <dsp:cNvPr id="0" name=""/>
        <dsp:cNvSpPr/>
      </dsp:nvSpPr>
      <dsp:spPr>
        <a:xfrm>
          <a:off x="3773449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45D8D-B178-4A47-AB50-97FF733C9F22}">
      <dsp:nvSpPr>
        <dsp:cNvPr id="0" name=""/>
        <dsp:cNvSpPr/>
      </dsp:nvSpPr>
      <dsp:spPr>
        <a:xfrm>
          <a:off x="2997785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TRAIN: </a:t>
          </a:r>
          <a:r>
            <a:rPr lang="en-AU" sz="1400" kern="1200" dirty="0"/>
            <a:t>Build classification model Trained on the human DNA sequence TO predict a gene family </a:t>
          </a:r>
          <a:endParaRPr lang="en-US" sz="1400" kern="1200" dirty="0"/>
        </a:p>
      </dsp:txBody>
      <dsp:txXfrm>
        <a:off x="2997785" y="2368214"/>
        <a:ext cx="2386659" cy="1090019"/>
      </dsp:txXfrm>
    </dsp:sp>
    <dsp:sp modelId="{E231C3EF-406E-4028-8906-6DCBD7174F45}">
      <dsp:nvSpPr>
        <dsp:cNvPr id="0" name=""/>
        <dsp:cNvSpPr/>
      </dsp:nvSpPr>
      <dsp:spPr>
        <a:xfrm>
          <a:off x="6267508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7A3A5-DABB-472C-988F-7A8A62387350}">
      <dsp:nvSpPr>
        <dsp:cNvPr id="0" name=""/>
        <dsp:cNvSpPr/>
      </dsp:nvSpPr>
      <dsp:spPr>
        <a:xfrm>
          <a:off x="6577774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225C-33CE-4EBD-9092-9D62CCADF15C}">
      <dsp:nvSpPr>
        <dsp:cNvPr id="0" name=""/>
        <dsp:cNvSpPr/>
      </dsp:nvSpPr>
      <dsp:spPr>
        <a:xfrm>
          <a:off x="5802110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PREDICT: </a:t>
          </a:r>
          <a:r>
            <a:rPr lang="en-AU" sz="1400" kern="1200" dirty="0"/>
            <a:t>Test model with human and chimpanzee DNA sequence Datasets </a:t>
          </a:r>
          <a:endParaRPr lang="en-US" sz="1400" kern="1200" dirty="0"/>
        </a:p>
      </dsp:txBody>
      <dsp:txXfrm>
        <a:off x="5802110" y="2368214"/>
        <a:ext cx="2386659" cy="1090019"/>
      </dsp:txXfrm>
    </dsp:sp>
    <dsp:sp modelId="{5302F3FF-F5E8-4728-A792-4939BF460CCF}">
      <dsp:nvSpPr>
        <dsp:cNvPr id="0" name=""/>
        <dsp:cNvSpPr/>
      </dsp:nvSpPr>
      <dsp:spPr>
        <a:xfrm>
          <a:off x="9071833" y="45888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C45D9-4607-410E-8F87-C5EFA684CA57}">
      <dsp:nvSpPr>
        <dsp:cNvPr id="0" name=""/>
        <dsp:cNvSpPr/>
      </dsp:nvSpPr>
      <dsp:spPr>
        <a:xfrm>
          <a:off x="9382099" y="769152"/>
          <a:ext cx="835330" cy="835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9D7FF-EA94-4F41-A81E-440EF2DCE2EC}">
      <dsp:nvSpPr>
        <dsp:cNvPr id="0" name=""/>
        <dsp:cNvSpPr/>
      </dsp:nvSpPr>
      <dsp:spPr>
        <a:xfrm>
          <a:off x="8606435" y="2368214"/>
          <a:ext cx="2386659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PRECISION &amp; RECALL: </a:t>
          </a:r>
          <a:r>
            <a:rPr lang="en-AU" sz="1400" kern="1200" dirty="0"/>
            <a:t>compare the accuracies by Creating Confusion matrix to compare predicted Vs  actual values </a:t>
          </a:r>
          <a:endParaRPr lang="en-US" sz="1400" kern="1200" dirty="0"/>
        </a:p>
      </dsp:txBody>
      <dsp:txXfrm>
        <a:off x="8606435" y="2368214"/>
        <a:ext cx="2386659" cy="1090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equencing.com/apps/app-mark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equencing.com/developer-documentation/api-guides/app-market-api" TargetMode="External"/><Relationship Id="rId13" Type="http://schemas.openxmlformats.org/officeDocument/2006/relationships/hyperlink" Target="https://docs.streamlit.io/library/api-reference" TargetMode="External"/><Relationship Id="rId3" Type="http://schemas.openxmlformats.org/officeDocument/2006/relationships/hyperlink" Target="https://www.kaggle.com/singhakash/dna-sequencing-with-machine-learning/data" TargetMode="External"/><Relationship Id="rId7" Type="http://schemas.openxmlformats.org/officeDocument/2006/relationships/hyperlink" Target="https://www.ncbi.nlm.nih.gov/pmc/articles/PMC4669666/" TargetMode="External"/><Relationship Id="rId12" Type="http://schemas.openxmlformats.org/officeDocument/2006/relationships/hyperlink" Target="https://www.rcsb.or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ely-nelson.github.io/DNA-Sequence-Classification-CNN/" TargetMode="External"/><Relationship Id="rId11" Type="http://schemas.openxmlformats.org/officeDocument/2006/relationships/hyperlink" Target="https://www.uniprot.org/" TargetMode="External"/><Relationship Id="rId5" Type="http://schemas.openxmlformats.org/officeDocument/2006/relationships/hyperlink" Target="https://thecleverprogrammer.com/2020/05/23/dna-sequencing-with-machine-learning/" TargetMode="External"/><Relationship Id="rId10" Type="http://schemas.openxmlformats.org/officeDocument/2006/relationships/hyperlink" Target="https://www.ncbi.nlm.nih.gov/" TargetMode="External"/><Relationship Id="rId4" Type="http://schemas.openxmlformats.org/officeDocument/2006/relationships/hyperlink" Target="https://thecleverprogrammer.com/wp-content/uploads/2020/05/chimp_data.txt" TargetMode="External"/><Relationship Id="rId9" Type="http://schemas.openxmlformats.org/officeDocument/2006/relationships/hyperlink" Target="https://api.23andme.com/docs/reference/" TargetMode="External"/><Relationship Id="rId14" Type="http://schemas.openxmlformats.org/officeDocument/2006/relationships/hyperlink" Target="https://docs.streamlit.io/library/api-reference/char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9C22EB-807B-504D-B7D7-B0BFAB706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C0BD4-B8C5-3A46-A6B2-FEE829B6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100" b="1" dirty="0"/>
              <a:t>DNA Sequencing with Machine Learning/ Python</a:t>
            </a:r>
            <a:br>
              <a:rPr lang="en-AU" sz="4100" b="1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3C7EC-1FF0-3147-AD95-AC455C191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- Namita Sahoo (Group 3)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2376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Introduction to DNA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7315"/>
            <a:ext cx="7051115" cy="3900964"/>
          </a:xfrm>
        </p:spPr>
        <p:txBody>
          <a:bodyPr>
            <a:normAutofit/>
          </a:bodyPr>
          <a:lstStyle/>
          <a:p>
            <a:pPr fontAlgn="base"/>
            <a:r>
              <a:rPr lang="en-AU" dirty="0"/>
              <a:t>DNA carries genetic information for the function, growth and reproduction of all living organisms. </a:t>
            </a:r>
          </a:p>
          <a:p>
            <a:pPr fontAlgn="base"/>
            <a:r>
              <a:rPr lang="en-AU" dirty="0"/>
              <a:t>Genetic information in the DNAs is stored as sequences of nitrogen base pairs (A, T; G, and C) which determines the biological instructions in a DNA strand. </a:t>
            </a:r>
            <a:r>
              <a:rPr lang="en-AU" i="1" dirty="0"/>
              <a:t>Example; DNA sequence ATCGTT might indicate blue eyes, while ATCGCT for brown</a:t>
            </a:r>
            <a:r>
              <a:rPr lang="en-AU" dirty="0"/>
              <a:t>.</a:t>
            </a:r>
          </a:p>
          <a:p>
            <a:r>
              <a:rPr lang="en-AU" dirty="0"/>
              <a:t>Machine learning models and deep neural networks can be used to identify DNA-binding proteins, and predicting the transcription level of genes. Genomics extensively uses machine learning to capture dependencies in data and infer new biological hypotheses.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86D35-CAB4-1046-AA9B-7CB73000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916" y="1609190"/>
            <a:ext cx="3784041" cy="39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440336-74DE-6346-991F-CE474AE4F19B}"/>
              </a:ext>
            </a:extLst>
          </p:cNvPr>
          <p:cNvSpPr txBox="1"/>
          <p:nvPr/>
        </p:nvSpPr>
        <p:spPr>
          <a:xfrm>
            <a:off x="1000411" y="5593279"/>
            <a:ext cx="10520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1" dirty="0">
                <a:effectLst/>
                <a:latin typeface="Inter"/>
              </a:rPr>
              <a:t>A human genome has about 6 billion characters or letters. If you think the genome (the complete DNA sequence) is like a book, it has about 6 billion letters of “A”, “C”, “G” and “T” base pairs (refer picture of the DNA double helix). 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880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DNA Sequencing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658"/>
            <a:ext cx="8529451" cy="4182534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dirty="0"/>
              <a:t>DNA and Protein sequences can be viewed as the language of life encoding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AU" dirty="0"/>
              <a:t>     instructions/ functions for molecules found in all life forms. 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DNA genome can be viewed as the book with 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Sub-sequences (genes/ gene families) as sentences, chapters and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k-</a:t>
            </a:r>
            <a:r>
              <a:rPr lang="en-AU" sz="1400" dirty="0" err="1"/>
              <a:t>mers</a:t>
            </a:r>
            <a:r>
              <a:rPr lang="en-AU" sz="1400" dirty="0"/>
              <a:t> and peptides (motifs) are words, (Hexamers: ATCGTA, TAAGCA, TGGCAT, TCCGGA)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Nucleotide bases/ Amino acids are the alphabets. (A, T, G and C) 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Natural language processing can be applied to the decode DNA and protein sequences and infer various biological hypotheses.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Sample DNA sequence: </a:t>
            </a:r>
            <a:r>
              <a:rPr lang="en-AU" sz="1000" dirty="0"/>
              <a:t>4D2I_1|Chains MIIGYVIGQATTQEALILAERPVRLGTYVVLEYDNVKALGLITNVTRGSPLLDDNMNDIEIVQRLKQFNNSIPVYTKAKVKLLCDMNNHFLMPDIPPFAGTPAREAEDEELKSIYSQDGQIRIGSLIGKNVEVKLNINSFARHLAILAATGSGKSNTVAVLSQRISELGGSVLIFDYHGEYYDSDIKNLNRIEPKLNPLYMTPREFSTLLEIRENAIIQYRILRRAFIKVTNGIRAALAAGQIPFSTLNSQFYELMADALETQGNSDKKSSAKDEVLNKFEEFMDRYSNVIDLTSSDIIEKVKRGKVNVVSLTQLDEDSMDAVVSHYLRRILDSRKDFKRSKNSGLKFPIIAVIEEAHVFLSKNENTLTKYWASRIAREGRKFGVGLTIVSQRPKGLDENILSQMTNKIILKIIEPTDKKYILESSDNLSEDLAEQLSSLDVGEAIIIGKIVKLPAVVKIDMFEGKLLGSDPDMIGEWKKVAASEKIAKGFADFGTEIGD 500</a:t>
            </a:r>
            <a:endParaRPr lang="en-US" sz="1000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38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64B183D-A293-2147-B5E1-AF856B26F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7972461" y="89646"/>
            <a:ext cx="4131859" cy="3445200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852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3695"/>
            <a:ext cx="7934522" cy="5100451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dirty="0"/>
              <a:t>DNA sequences are represented as strings with 4 different characters: A, T, G, and C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Encoding approaches to convert into strings to vectors (using </a:t>
            </a:r>
            <a:r>
              <a:rPr lang="en-AU" dirty="0" err="1"/>
              <a:t>LabelEncoder</a:t>
            </a:r>
            <a:r>
              <a:rPr lang="en-AU" dirty="0"/>
              <a:t>() / </a:t>
            </a:r>
            <a:r>
              <a:rPr lang="en-AU" dirty="0" err="1"/>
              <a:t>OneHotEncoder</a:t>
            </a:r>
            <a:r>
              <a:rPr lang="en-AU" dirty="0"/>
              <a:t> from </a:t>
            </a:r>
            <a:r>
              <a:rPr lang="en-AU" dirty="0" err="1"/>
              <a:t>sklearn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Ordinal encoding DNA Sequence – Ordinal vectors/ 1D arrays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One-hot encoding DNA Sequence – Reshape to 2D array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k-</a:t>
            </a:r>
            <a:r>
              <a:rPr lang="en-AU" sz="1400" dirty="0" err="1"/>
              <a:t>mer</a:t>
            </a:r>
            <a:r>
              <a:rPr lang="en-AU" sz="1400" dirty="0"/>
              <a:t> counting (DNA sequence as a “language”)  </a:t>
            </a:r>
          </a:p>
          <a:p>
            <a:r>
              <a:rPr lang="en-AU" dirty="0"/>
              <a:t>k-</a:t>
            </a:r>
            <a:r>
              <a:rPr lang="en-AU" dirty="0" err="1"/>
              <a:t>mer</a:t>
            </a:r>
            <a:r>
              <a:rPr lang="en-AU" dirty="0"/>
              <a:t> counting: Long DNA sequences are broken into k-</a:t>
            </a:r>
            <a:r>
              <a:rPr lang="en-AU" dirty="0" err="1"/>
              <a:t>mer</a:t>
            </a:r>
            <a:r>
              <a:rPr lang="en-AU" dirty="0"/>
              <a:t> length overlapping “words” and then created Words model using </a:t>
            </a:r>
            <a:r>
              <a:rPr lang="en-AU" dirty="0" err="1"/>
              <a:t>CountVectorizer</a:t>
            </a:r>
            <a:r>
              <a:rPr lang="en-AU" dirty="0"/>
              <a:t>(). Example: </a:t>
            </a:r>
            <a:r>
              <a:rPr lang="en-AU" sz="1400" dirty="0"/>
              <a:t>6 (hexamers), “ATGCATGCA” becomes: ‘ATGCAT’, ‘TGCATG’, ‘GCATGC’, ‘CATGCA’.  </a:t>
            </a:r>
          </a:p>
          <a:p>
            <a:pPr>
              <a:lnSpc>
                <a:spcPct val="90000"/>
              </a:lnSpc>
            </a:pPr>
            <a:r>
              <a:rPr lang="en-AU" dirty="0"/>
              <a:t>In genomics, to these types of manipulations are called as "k-</a:t>
            </a:r>
            <a:r>
              <a:rPr lang="en-AU" dirty="0" err="1"/>
              <a:t>mer</a:t>
            </a:r>
            <a:r>
              <a:rPr lang="en-AU" dirty="0"/>
              <a:t> counting", counting the occurrences of each possible k-</a:t>
            </a:r>
            <a:r>
              <a:rPr lang="en-AU" dirty="0" err="1"/>
              <a:t>mer</a:t>
            </a:r>
            <a:r>
              <a:rPr lang="en-AU" dirty="0"/>
              <a:t> sequence and can be realised by using Python NLP natural language processing tools.</a:t>
            </a:r>
          </a:p>
          <a:p>
            <a:pPr>
              <a:lnSpc>
                <a:spcPct val="90000"/>
              </a:lnSpc>
            </a:pPr>
            <a:endParaRPr lang="en-AU" dirty="0"/>
          </a:p>
          <a:p>
            <a:pPr fontAlgn="base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3D005B-78AD-FF42-83EE-C60E88D9F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773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53" y="864523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MACHINE learning paradigm</a:t>
            </a:r>
          </a:p>
        </p:txBody>
      </p:sp>
      <p:graphicFrame>
        <p:nvGraphicFramePr>
          <p:cNvPr id="2051" name="Content Placeholder 10">
            <a:extLst>
              <a:ext uri="{FF2B5EF4-FFF2-40B4-BE49-F238E27FC236}">
                <a16:creationId xmlns:a16="http://schemas.microsoft.com/office/drawing/2014/main" id="{6C8D565E-9C3B-49B0-968E-F0A68ECA9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67661"/>
              </p:ext>
            </p:extLst>
          </p:nvPr>
        </p:nvGraphicFramePr>
        <p:xfrm>
          <a:off x="534390" y="1508166"/>
          <a:ext cx="11186555" cy="3917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49" name="Picture 1" descr="page35image50894080">
            <a:extLst>
              <a:ext uri="{FF2B5EF4-FFF2-40B4-BE49-F238E27FC236}">
                <a16:creationId xmlns:a16="http://schemas.microsoft.com/office/drawing/2014/main" id="{81CEE7F7-88C0-5F44-86EF-D7B2F990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1DA99-CB3C-4448-AF60-80985DB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confusion matrix is a table used to describe the performance of a classifier by comparing the predicted and actual values.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D15819-DC25-EF42-9177-218B40466A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193" t="31015" r="4980" b="42205"/>
          <a:stretch/>
        </p:blipFill>
        <p:spPr>
          <a:xfrm>
            <a:off x="938150" y="5425287"/>
            <a:ext cx="8098972" cy="12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8179"/>
            <a:ext cx="11035144" cy="4417624"/>
          </a:xfrm>
        </p:spPr>
        <p:txBody>
          <a:bodyPr>
            <a:normAutofit lnSpcReduction="10000"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AU" dirty="0"/>
              <a:t>Explored humans and chimpanzee DNA/ Protein sequence datasets 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Bio.SeqIO</a:t>
            </a:r>
            <a:r>
              <a:rPr lang="en-AU" dirty="0"/>
              <a:t> from </a:t>
            </a:r>
            <a:r>
              <a:rPr lang="en-AU" dirty="0" err="1"/>
              <a:t>Biopython</a:t>
            </a:r>
            <a:r>
              <a:rPr lang="en-AU" dirty="0"/>
              <a:t> for parsing DNA sequence files (in </a:t>
            </a:r>
            <a:r>
              <a:rPr lang="en-AU" dirty="0" err="1"/>
              <a:t>fasta</a:t>
            </a:r>
            <a:r>
              <a:rPr lang="en-AU" dirty="0"/>
              <a:t> ‘fa’ format).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Applied encoding techniques on DNA sequence data / characters to convert into 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CountVectorizer</a:t>
            </a:r>
            <a:r>
              <a:rPr lang="en-AU" dirty="0"/>
              <a:t> from </a:t>
            </a:r>
            <a:r>
              <a:rPr lang="en-AU" dirty="0" err="1"/>
              <a:t>sklearn.feature_extraction.text</a:t>
            </a:r>
            <a:r>
              <a:rPr lang="en-AU" dirty="0"/>
              <a:t>  for vectors of uniform length required input for machine learning models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Built classification model trained on human DNA sequence datasets to predict a gene family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train_test_split</a:t>
            </a:r>
            <a:r>
              <a:rPr lang="en-AU" dirty="0"/>
              <a:t> from </a:t>
            </a:r>
            <a:r>
              <a:rPr lang="en-AU" dirty="0" err="1"/>
              <a:t>sklearn.model_selection</a:t>
            </a:r>
            <a:r>
              <a:rPr lang="en-AU" dirty="0"/>
              <a:t> to slice human DNA sequence dataset for training/ testing 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MultinomialNB</a:t>
            </a:r>
            <a:r>
              <a:rPr lang="en-AU" dirty="0"/>
              <a:t> from </a:t>
            </a:r>
            <a:r>
              <a:rPr lang="en-AU" dirty="0" err="1"/>
              <a:t>sklearn.naive_bayes</a:t>
            </a:r>
            <a:r>
              <a:rPr lang="en-AU" dirty="0"/>
              <a:t> on training dataset to build the classifiers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Tested on human DNA and Chimpanzee DNA sequence datasets and compare accuracies </a:t>
            </a:r>
          </a:p>
          <a:p>
            <a:pPr lvl="1" fontAlgn="base"/>
            <a:r>
              <a:rPr lang="en-AU" dirty="0"/>
              <a:t>By creating Confusion matrix to describe performance of model 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sklearn.metrics</a:t>
            </a:r>
            <a:r>
              <a:rPr lang="en-AU" dirty="0"/>
              <a:t> to get Accuracy, Precision, Recall, F1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Built a DNA sequencing application hosted on Heroku</a:t>
            </a:r>
          </a:p>
        </p:txBody>
      </p:sp>
      <p:pic>
        <p:nvPicPr>
          <p:cNvPr id="2049" name="Picture 1" descr="page35image50894080">
            <a:extLst>
              <a:ext uri="{FF2B5EF4-FFF2-40B4-BE49-F238E27FC236}">
                <a16:creationId xmlns:a16="http://schemas.microsoft.com/office/drawing/2014/main" id="{81CEE7F7-88C0-5F44-86EF-D7B2F990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1DA99-CB3C-4448-AF60-80985DB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confusion matrix is a table used to describe the performance of a classifier by comparing the predicted and actual values.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783778" cy="1456267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b="1" dirty="0"/>
              <a:t>Future of health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8934"/>
            <a:ext cx="7208433" cy="410633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b="1" dirty="0"/>
              <a:t>DNA sequencing </a:t>
            </a:r>
            <a:r>
              <a:rPr lang="en-AU" dirty="0"/>
              <a:t>apps</a:t>
            </a:r>
            <a:r>
              <a:rPr lang="en-AU" b="1" dirty="0"/>
              <a:t>:  </a:t>
            </a:r>
          </a:p>
          <a:p>
            <a:pPr lvl="1" fontAlgn="base">
              <a:lnSpc>
                <a:spcPct val="90000"/>
              </a:lnSpc>
            </a:pPr>
            <a:r>
              <a:rPr lang="en-AU" b="1" dirty="0"/>
              <a:t>G</a:t>
            </a:r>
            <a:r>
              <a:rPr lang="en-AU" dirty="0"/>
              <a:t>ives real-time feedback based on our genetics 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Interprets genetic data, conduct an analysis, and provide some feedback to the user related to health</a:t>
            </a:r>
          </a:p>
          <a:p>
            <a:pPr lvl="1" fontAlgn="base">
              <a:lnSpc>
                <a:spcPct val="90000"/>
              </a:lnSpc>
            </a:pPr>
            <a:r>
              <a:rPr lang="en-AU" dirty="0">
                <a:hlinkClick r:id="rId2"/>
              </a:rPr>
              <a:t>https://sequencing.com/apps/app-market</a:t>
            </a:r>
            <a:endParaRPr lang="en-AU" dirty="0"/>
          </a:p>
          <a:p>
            <a:pPr fontAlgn="base">
              <a:lnSpc>
                <a:spcPct val="90000"/>
              </a:lnSpc>
            </a:pPr>
            <a:r>
              <a:rPr lang="en-AU" b="1" dirty="0"/>
              <a:t>Genetic genealogy </a:t>
            </a:r>
            <a:r>
              <a:rPr lang="en-AU" dirty="0"/>
              <a:t>apps:  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Allow users to analyse their DNA to learn about their family history.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Also provides an ethnicity analysis, and some will help infer relationships between individuals based on matching segments of DNA.</a:t>
            </a:r>
          </a:p>
          <a:p>
            <a:pPr fontAlgn="base"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3D005B-78AD-FF42-83EE-C60E88D9F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11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Datasets &amp; References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 contains human DNA sequence, Dog DNA sequence, and Chimpanzee DNA sequence.</a:t>
            </a:r>
          </a:p>
          <a:p>
            <a:r>
              <a:rPr lang="en-US" dirty="0">
                <a:hlinkClick r:id="rId4"/>
              </a:rPr>
              <a:t>https://thecleverprogrammer.com/wp-content/uploads/2020/05/chimp_data.txt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/publication/301703031_DNA_Sequence_Classification_by_Convolutional_Neural_Network</a:t>
            </a:r>
          </a:p>
          <a:p>
            <a:r>
              <a:rPr lang="en-US" dirty="0">
                <a:hlinkClick r:id="rId5"/>
              </a:rPr>
              <a:t>https://thecleverprogrammer.com/2020/05/23/dna-sequencing-with-machine-learning/</a:t>
            </a:r>
            <a:endParaRPr lang="en-US" dirty="0"/>
          </a:p>
          <a:p>
            <a:r>
              <a:rPr lang="en-US" dirty="0">
                <a:hlinkClick r:id="rId6"/>
              </a:rPr>
              <a:t>https://joely-nelson.github.io/DNA-Sequence-Classification-CNN/</a:t>
            </a:r>
            <a:endParaRPr lang="en-US" dirty="0"/>
          </a:p>
          <a:p>
            <a:r>
              <a:rPr lang="en-US" dirty="0">
                <a:hlinkClick r:id="rId7"/>
              </a:rPr>
              <a:t>https://www.ncbi.nlm.nih.gov/pmc/articles/PMC4669666/</a:t>
            </a:r>
            <a:endParaRPr lang="en-US" dirty="0"/>
          </a:p>
          <a:p>
            <a:r>
              <a:rPr lang="en-US" dirty="0">
                <a:hlinkClick r:id="rId8"/>
              </a:rPr>
              <a:t>https://sequencing.com/developer-documentation/api-guides/app-market-api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https://api.23andme.com/docs/reference/</a:t>
            </a:r>
            <a:endParaRPr lang="en-US" dirty="0"/>
          </a:p>
          <a:p>
            <a:r>
              <a:rPr lang="en-AU" b="1" dirty="0"/>
              <a:t>NCBI </a:t>
            </a:r>
            <a:r>
              <a:rPr lang="en-AU" u="sng" dirty="0">
                <a:hlinkClick r:id="rId10"/>
              </a:rPr>
              <a:t>https://www.ncbi.nlm.nih.gov/</a:t>
            </a:r>
            <a:endParaRPr lang="en-AU" dirty="0"/>
          </a:p>
          <a:p>
            <a:r>
              <a:rPr lang="en-AU" b="1" dirty="0" err="1"/>
              <a:t>Uniprot</a:t>
            </a:r>
            <a:r>
              <a:rPr lang="en-AU" b="1" dirty="0"/>
              <a:t> </a:t>
            </a:r>
            <a:r>
              <a:rPr lang="en-AU" u="sng" dirty="0">
                <a:hlinkClick r:id="rId11"/>
              </a:rPr>
              <a:t>https://www.uniprot.org/</a:t>
            </a:r>
            <a:endParaRPr lang="en-AU" dirty="0"/>
          </a:p>
          <a:p>
            <a:r>
              <a:rPr lang="en-AU" b="1" dirty="0"/>
              <a:t>PDB (Protein Data Bank) </a:t>
            </a:r>
            <a:r>
              <a:rPr lang="en-AU" u="sng" dirty="0">
                <a:hlinkClick r:id="rId12"/>
              </a:rPr>
              <a:t>https://www.rcsb.org/</a:t>
            </a:r>
            <a:endParaRPr lang="en-AU" u="sng" dirty="0"/>
          </a:p>
          <a:p>
            <a:r>
              <a:rPr lang="en-US" dirty="0">
                <a:hlinkClick r:id="rId13"/>
              </a:rPr>
              <a:t>https://docs.streamlit.io/library/api-reference</a:t>
            </a:r>
            <a:r>
              <a:rPr lang="en-US" dirty="0"/>
              <a:t>   </a:t>
            </a:r>
            <a:r>
              <a:rPr lang="en-US" dirty="0">
                <a:hlinkClick r:id="rId14"/>
              </a:rPr>
              <a:t>https://docs.streamlit.io/library/api-reference/charts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8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82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382123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{5F86FB15-3BD8-824D-8FF9-6675D452A9C6}tf10001058</Template>
  <TotalTime>1079</TotalTime>
  <Words>966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Roboto</vt:lpstr>
      <vt:lpstr>Wingdings</vt:lpstr>
      <vt:lpstr>Celestial</vt:lpstr>
      <vt:lpstr>DNA Sequencing with Machine Learning/ Python </vt:lpstr>
      <vt:lpstr>Introduction to DNA</vt:lpstr>
      <vt:lpstr>DNA Sequencing</vt:lpstr>
      <vt:lpstr>DATA PRE-processing</vt:lpstr>
      <vt:lpstr>MACHINE learning paradigm</vt:lpstr>
      <vt:lpstr>Project objectives</vt:lpstr>
      <vt:lpstr>Future of health</vt:lpstr>
      <vt:lpstr>Datasets &amp; References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 and Classification with Machine Learning </dc:title>
  <dc:creator>Namita Sahoo</dc:creator>
  <cp:lastModifiedBy>Namita Sahoo</cp:lastModifiedBy>
  <cp:revision>84</cp:revision>
  <dcterms:created xsi:type="dcterms:W3CDTF">2022-01-24T11:20:45Z</dcterms:created>
  <dcterms:modified xsi:type="dcterms:W3CDTF">2022-01-25T06:11:49Z</dcterms:modified>
</cp:coreProperties>
</file>