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64" r:id="rId6"/>
    <p:sldId id="270" r:id="rId7"/>
    <p:sldId id="265" r:id="rId8"/>
    <p:sldId id="271" r:id="rId9"/>
    <p:sldId id="266"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9/14/21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9/14/21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9/14/21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9/14/21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9/14/21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9/14/21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9404-5503-EF4B-896E-92AAD66607AD}"/>
              </a:ext>
            </a:extLst>
          </p:cNvPr>
          <p:cNvSpPr>
            <a:spLocks noGrp="1"/>
          </p:cNvSpPr>
          <p:nvPr>
            <p:ph type="ctrTitle"/>
          </p:nvPr>
        </p:nvSpPr>
        <p:spPr/>
        <p:txBody>
          <a:bodyPr/>
          <a:lstStyle/>
          <a:p>
            <a:r>
              <a:rPr lang="en-AU" b="1" i="1" dirty="0"/>
              <a:t>COVID-19</a:t>
            </a:r>
            <a:endParaRPr lang="en-US" dirty="0"/>
          </a:p>
        </p:txBody>
      </p:sp>
      <p:sp>
        <p:nvSpPr>
          <p:cNvPr id="3" name="Subtitle 2">
            <a:extLst>
              <a:ext uri="{FF2B5EF4-FFF2-40B4-BE49-F238E27FC236}">
                <a16:creationId xmlns:a16="http://schemas.microsoft.com/office/drawing/2014/main" id="{9CAC9321-D4B4-B44A-84E2-123D6844968B}"/>
              </a:ext>
            </a:extLst>
          </p:cNvPr>
          <p:cNvSpPr>
            <a:spLocks noGrp="1"/>
          </p:cNvSpPr>
          <p:nvPr>
            <p:ph type="subTitle" idx="1"/>
          </p:nvPr>
        </p:nvSpPr>
        <p:spPr>
          <a:xfrm>
            <a:off x="1154954" y="4777380"/>
            <a:ext cx="10640806" cy="861420"/>
          </a:xfrm>
        </p:spPr>
        <p:txBody>
          <a:bodyPr>
            <a:noAutofit/>
          </a:bodyPr>
          <a:lstStyle/>
          <a:p>
            <a:r>
              <a:rPr lang="en-AU" sz="3200" b="1" i="1" dirty="0">
                <a:ln>
                  <a:solidFill>
                    <a:schemeClr val="accent1"/>
                  </a:solidFill>
                </a:ln>
                <a:solidFill>
                  <a:srgbClr val="FF0000"/>
                </a:solidFill>
              </a:rPr>
              <a:t>Measuring the impacts of COVID-19 in Australia</a:t>
            </a:r>
            <a:r>
              <a:rPr lang="en-AU" sz="3200" dirty="0">
                <a:ln>
                  <a:solidFill>
                    <a:schemeClr val="accent1"/>
                  </a:solidFill>
                </a:ln>
                <a:solidFill>
                  <a:srgbClr val="FF0000"/>
                </a:solidFill>
              </a:rPr>
              <a:t> </a:t>
            </a:r>
            <a:endParaRPr lang="en-US" sz="3200" dirty="0">
              <a:ln>
                <a:solidFill>
                  <a:schemeClr val="accent1"/>
                </a:solidFill>
              </a:ln>
              <a:solidFill>
                <a:srgbClr val="FF0000"/>
              </a:solidFill>
            </a:endParaRPr>
          </a:p>
        </p:txBody>
      </p:sp>
    </p:spTree>
    <p:extLst>
      <p:ext uri="{BB962C8B-B14F-4D97-AF65-F5344CB8AC3E}">
        <p14:creationId xmlns:p14="http://schemas.microsoft.com/office/powerpoint/2010/main" val="240156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6111" y="452718"/>
            <a:ext cx="9404723" cy="724572"/>
          </a:xfrm>
        </p:spPr>
        <p:txBody>
          <a:bodyPr/>
          <a:lstStyle/>
          <a:p>
            <a:r>
              <a:rPr lang="en-AU" sz="3200" b="1" i="1" dirty="0">
                <a:solidFill>
                  <a:srgbClr val="FF0000"/>
                </a:solidFill>
              </a:rPr>
              <a:t>Impacts of COVID-19 on Australian </a:t>
            </a:r>
            <a:r>
              <a:rPr lang="en-AU" sz="3200" i="1" dirty="0"/>
              <a:t>Unemployment</a:t>
            </a:r>
            <a:br>
              <a:rPr lang="en-AU" sz="3200" i="1" dirty="0"/>
            </a:br>
            <a:endParaRPr lang="en-US" sz="3200" dirty="0">
              <a:solidFill>
                <a:srgbClr val="FF0000"/>
              </a:solidFill>
            </a:endParaRPr>
          </a:p>
        </p:txBody>
      </p:sp>
      <p:sp>
        <p:nvSpPr>
          <p:cNvPr id="3" name="Content Placeholder 2">
            <a:extLst>
              <a:ext uri="{FF2B5EF4-FFF2-40B4-BE49-F238E27FC236}">
                <a16:creationId xmlns:a16="http://schemas.microsoft.com/office/drawing/2014/main" id="{D1B1EE21-A8E9-7243-A068-67579CA5211C}"/>
              </a:ext>
            </a:extLst>
          </p:cNvPr>
          <p:cNvSpPr>
            <a:spLocks noGrp="1"/>
          </p:cNvSpPr>
          <p:nvPr>
            <p:ph idx="1"/>
          </p:nvPr>
        </p:nvSpPr>
        <p:spPr>
          <a:xfrm>
            <a:off x="1104293" y="1528483"/>
            <a:ext cx="8946541" cy="4876799"/>
          </a:xfrm>
        </p:spPr>
        <p:txBody>
          <a:bodyPr>
            <a:normAutofit/>
          </a:bodyPr>
          <a:lstStyle/>
          <a:p>
            <a:endParaRPr lang="en-US" dirty="0"/>
          </a:p>
        </p:txBody>
      </p:sp>
    </p:spTree>
    <p:extLst>
      <p:ext uri="{BB962C8B-B14F-4D97-AF65-F5344CB8AC3E}">
        <p14:creationId xmlns:p14="http://schemas.microsoft.com/office/powerpoint/2010/main" val="90076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CFD5-9654-D045-85AC-FBFD588CD53A}"/>
              </a:ext>
            </a:extLst>
          </p:cNvPr>
          <p:cNvSpPr>
            <a:spLocks noGrp="1"/>
          </p:cNvSpPr>
          <p:nvPr>
            <p:ph type="title"/>
          </p:nvPr>
        </p:nvSpPr>
        <p:spPr>
          <a:xfrm>
            <a:off x="646111" y="452718"/>
            <a:ext cx="9404723" cy="541692"/>
          </a:xfrm>
        </p:spPr>
        <p:txBody>
          <a:bodyPr/>
          <a:lstStyle/>
          <a:p>
            <a:r>
              <a:rPr lang="en-AU" sz="3200" b="1" i="1" dirty="0">
                <a:solidFill>
                  <a:srgbClr val="FF0000"/>
                </a:solidFill>
              </a:rPr>
              <a:t>Measuring impacts of COVID-19 in Australia</a:t>
            </a:r>
            <a:br>
              <a:rPr lang="en-AU" sz="3200" dirty="0">
                <a:solidFill>
                  <a:srgbClr val="FF0000"/>
                </a:solidFill>
              </a:rPr>
            </a:br>
            <a:endParaRPr lang="en-US" sz="3200" dirty="0">
              <a:solidFill>
                <a:srgbClr val="FF0000"/>
              </a:solidFill>
            </a:endParaRPr>
          </a:p>
        </p:txBody>
      </p:sp>
      <p:sp>
        <p:nvSpPr>
          <p:cNvPr id="3" name="Content Placeholder 2">
            <a:extLst>
              <a:ext uri="{FF2B5EF4-FFF2-40B4-BE49-F238E27FC236}">
                <a16:creationId xmlns:a16="http://schemas.microsoft.com/office/drawing/2014/main" id="{E50C89C8-6D81-3644-AE0E-CFCD6F0874D8}"/>
              </a:ext>
            </a:extLst>
          </p:cNvPr>
          <p:cNvSpPr>
            <a:spLocks noGrp="1"/>
          </p:cNvSpPr>
          <p:nvPr>
            <p:ph idx="1"/>
          </p:nvPr>
        </p:nvSpPr>
        <p:spPr>
          <a:xfrm>
            <a:off x="1104293" y="1280160"/>
            <a:ext cx="8946541" cy="5253989"/>
          </a:xfrm>
        </p:spPr>
        <p:txBody>
          <a:bodyPr>
            <a:noAutofit/>
          </a:bodyPr>
          <a:lstStyle/>
          <a:p>
            <a:pPr lvl="0"/>
            <a:r>
              <a:rPr lang="en-AU" sz="1600" dirty="0"/>
              <a:t>We are exploring the impacts of coronavirus (COVID-19) in Australia as part of this project on following areas:</a:t>
            </a:r>
          </a:p>
          <a:p>
            <a:pPr lvl="1">
              <a:buFont typeface="Wingdings" pitchFamily="2" charset="2"/>
              <a:buChar char="ü"/>
            </a:pPr>
            <a:r>
              <a:rPr lang="en-AU" sz="1400" i="1" dirty="0"/>
              <a:t>Business/ Industries</a:t>
            </a:r>
          </a:p>
          <a:p>
            <a:pPr lvl="1">
              <a:buFont typeface="Wingdings" pitchFamily="2" charset="2"/>
              <a:buChar char="ü"/>
            </a:pPr>
            <a:r>
              <a:rPr lang="en-AU" sz="1400" i="1" dirty="0"/>
              <a:t>International Trade</a:t>
            </a:r>
          </a:p>
          <a:p>
            <a:pPr lvl="1">
              <a:buFont typeface="Wingdings" pitchFamily="2" charset="2"/>
              <a:buChar char="ü"/>
            </a:pPr>
            <a:r>
              <a:rPr lang="en-AU" sz="1400" i="1" dirty="0"/>
              <a:t>Unemployment</a:t>
            </a:r>
          </a:p>
          <a:p>
            <a:pPr lvl="1">
              <a:buFont typeface="Wingdings" pitchFamily="2" charset="2"/>
              <a:buChar char="ü"/>
            </a:pPr>
            <a:r>
              <a:rPr lang="en-AU" sz="1400" i="1" dirty="0"/>
              <a:t>Health/ People</a:t>
            </a:r>
          </a:p>
          <a:p>
            <a:pPr marL="457200" lvl="1" indent="0">
              <a:buNone/>
            </a:pPr>
            <a:endParaRPr lang="en-AU" sz="1600" dirty="0"/>
          </a:p>
          <a:p>
            <a:r>
              <a:rPr lang="en-AU" sz="1600" dirty="0"/>
              <a:t>Scope of the project includes:</a:t>
            </a:r>
          </a:p>
          <a:p>
            <a:pPr lvl="1">
              <a:buFont typeface="Wingdings" pitchFamily="2" charset="2"/>
              <a:buChar char="ü"/>
            </a:pPr>
            <a:r>
              <a:rPr lang="en-AU" sz="1400" i="1" dirty="0"/>
              <a:t>Extracting COVID-19 data available for Australia</a:t>
            </a:r>
          </a:p>
          <a:p>
            <a:pPr lvl="1">
              <a:buFont typeface="Wingdings" pitchFamily="2" charset="2"/>
              <a:buChar char="ü"/>
            </a:pPr>
            <a:r>
              <a:rPr lang="en-AU" sz="1400" i="1" dirty="0"/>
              <a:t>Preparing and Cleaning extracted data for the analysis </a:t>
            </a:r>
          </a:p>
          <a:p>
            <a:pPr lvl="1">
              <a:buFont typeface="Wingdings" pitchFamily="2" charset="2"/>
              <a:buChar char="ü"/>
            </a:pPr>
            <a:r>
              <a:rPr lang="en-AU" sz="1400" i="1" dirty="0"/>
              <a:t>Analysing data for impacts of COVID-19 on number of key areas (mentioned above)</a:t>
            </a:r>
          </a:p>
          <a:p>
            <a:pPr lvl="1">
              <a:buFont typeface="Wingdings" pitchFamily="2" charset="2"/>
              <a:buChar char="ü"/>
            </a:pPr>
            <a:r>
              <a:rPr lang="en-AU" sz="1400" i="1" dirty="0"/>
              <a:t>Calculating a good measure for analysis</a:t>
            </a:r>
          </a:p>
          <a:p>
            <a:pPr lvl="1">
              <a:buFont typeface="Wingdings" pitchFamily="2" charset="2"/>
              <a:buChar char="ü"/>
            </a:pPr>
            <a:r>
              <a:rPr lang="en-AU" sz="1400" i="1" dirty="0"/>
              <a:t>Visualising our analysis results</a:t>
            </a:r>
          </a:p>
          <a:p>
            <a:pPr lvl="0"/>
            <a:endParaRPr lang="en-AU" sz="1600" dirty="0"/>
          </a:p>
          <a:p>
            <a:endParaRPr lang="en-US" sz="1600" dirty="0"/>
          </a:p>
        </p:txBody>
      </p:sp>
    </p:spTree>
    <p:extLst>
      <p:ext uri="{BB962C8B-B14F-4D97-AF65-F5344CB8AC3E}">
        <p14:creationId xmlns:p14="http://schemas.microsoft.com/office/powerpoint/2010/main" val="274592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6111" y="452718"/>
            <a:ext cx="9404723" cy="724572"/>
          </a:xfrm>
        </p:spPr>
        <p:txBody>
          <a:bodyPr/>
          <a:lstStyle/>
          <a:p>
            <a:r>
              <a:rPr lang="en-AU" sz="3200" b="1" i="1" dirty="0">
                <a:solidFill>
                  <a:srgbClr val="FF0000"/>
                </a:solidFill>
              </a:rPr>
              <a:t>Impacts of COVID-19 on Australian </a:t>
            </a:r>
            <a:br>
              <a:rPr lang="en-AU" sz="3200" b="1" i="1" dirty="0">
                <a:solidFill>
                  <a:srgbClr val="FF0000"/>
                </a:solidFill>
              </a:rPr>
            </a:br>
            <a:r>
              <a:rPr lang="en-AU" sz="3200" i="1" dirty="0">
                <a:solidFill>
                  <a:schemeClr val="tx1"/>
                </a:solidFill>
              </a:rPr>
              <a:t>Business and Industries</a:t>
            </a:r>
            <a:endParaRPr lang="en-US" sz="3200" dirty="0">
              <a:solidFill>
                <a:schemeClr val="tx1"/>
              </a:solidFill>
            </a:endParaRPr>
          </a:p>
        </p:txBody>
      </p:sp>
      <p:sp>
        <p:nvSpPr>
          <p:cNvPr id="3" name="Content Placeholder 2">
            <a:extLst>
              <a:ext uri="{FF2B5EF4-FFF2-40B4-BE49-F238E27FC236}">
                <a16:creationId xmlns:a16="http://schemas.microsoft.com/office/drawing/2014/main" id="{D1B1EE21-A8E9-7243-A068-67579CA5211C}"/>
              </a:ext>
            </a:extLst>
          </p:cNvPr>
          <p:cNvSpPr>
            <a:spLocks noGrp="1"/>
          </p:cNvSpPr>
          <p:nvPr>
            <p:ph idx="1"/>
          </p:nvPr>
        </p:nvSpPr>
        <p:spPr>
          <a:xfrm>
            <a:off x="1104293" y="1528483"/>
            <a:ext cx="8946541" cy="4876799"/>
          </a:xfrm>
        </p:spPr>
        <p:txBody>
          <a:bodyPr>
            <a:normAutofit/>
          </a:bodyPr>
          <a:lstStyle/>
          <a:p>
            <a:r>
              <a:rPr lang="en-AU" sz="1600" dirty="0"/>
              <a:t>COVID-19 has significantly impacted on businesses, industries and workers over the last couple of months, with most business predictions reported back in March playing out across the sectors.</a:t>
            </a:r>
          </a:p>
          <a:p>
            <a:r>
              <a:rPr lang="en-AU" sz="1600" dirty="0"/>
              <a:t>This research brief provides an overview of the state of businesses in Australia throughout the COVID-19 pandemic from mid-March’20 through to latest business impacts in June’21.</a:t>
            </a:r>
          </a:p>
          <a:p>
            <a:r>
              <a:rPr lang="en-AU" sz="1600" dirty="0"/>
              <a:t>Businesses have had to make big changes to their workforce, both in terms of the number of workers and the hours they work. Businesses have also had to adjust the way they work, with thousands of workers moving to a working from home environment overnight.</a:t>
            </a:r>
          </a:p>
          <a:p>
            <a:r>
              <a:rPr lang="en-AU" sz="1600" dirty="0"/>
              <a:t>The immediate impacts resulting from the crisis are reviewed, and the extent to which businesses have responded to these impacts including changes to their workforce and the take up of supports available and where they are seeking advice from and how their business operations and practices have changed.</a:t>
            </a:r>
          </a:p>
          <a:p>
            <a:r>
              <a:rPr lang="en-AU" sz="1600" dirty="0"/>
              <a:t>The extent to which such impacts and responses vary by business size and industry are examined and how these differences are likely to impact on the future success or otherwise of these businesses.</a:t>
            </a:r>
          </a:p>
          <a:p>
            <a:endParaRPr lang="en-US" sz="1400" dirty="0"/>
          </a:p>
        </p:txBody>
      </p:sp>
    </p:spTree>
    <p:extLst>
      <p:ext uri="{BB962C8B-B14F-4D97-AF65-F5344CB8AC3E}">
        <p14:creationId xmlns:p14="http://schemas.microsoft.com/office/powerpoint/2010/main" val="118394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6111" y="452718"/>
            <a:ext cx="9404723" cy="724572"/>
          </a:xfrm>
        </p:spPr>
        <p:txBody>
          <a:bodyPr/>
          <a:lstStyle/>
          <a:p>
            <a:r>
              <a:rPr lang="en-AU" sz="3200" b="1" i="1" dirty="0">
                <a:solidFill>
                  <a:srgbClr val="FF0000"/>
                </a:solidFill>
              </a:rPr>
              <a:t>Impacts of COVID-19 on Australian </a:t>
            </a:r>
            <a:br>
              <a:rPr lang="en-AU" sz="3200" b="1" i="1" dirty="0">
                <a:solidFill>
                  <a:srgbClr val="FF0000"/>
                </a:solidFill>
              </a:rPr>
            </a:br>
            <a:r>
              <a:rPr lang="en-AU" sz="3200" i="1" dirty="0">
                <a:solidFill>
                  <a:schemeClr val="tx1"/>
                </a:solidFill>
              </a:rPr>
              <a:t>Business and Industries</a:t>
            </a:r>
            <a:endParaRPr lang="en-US" sz="3200" dirty="0">
              <a:solidFill>
                <a:schemeClr val="tx1"/>
              </a:solidFill>
            </a:endParaRPr>
          </a:p>
        </p:txBody>
      </p:sp>
      <p:sp>
        <p:nvSpPr>
          <p:cNvPr id="3" name="Content Placeholder 2">
            <a:extLst>
              <a:ext uri="{FF2B5EF4-FFF2-40B4-BE49-F238E27FC236}">
                <a16:creationId xmlns:a16="http://schemas.microsoft.com/office/drawing/2014/main" id="{D1B1EE21-A8E9-7243-A068-67579CA5211C}"/>
              </a:ext>
            </a:extLst>
          </p:cNvPr>
          <p:cNvSpPr>
            <a:spLocks noGrp="1"/>
          </p:cNvSpPr>
          <p:nvPr>
            <p:ph idx="1"/>
          </p:nvPr>
        </p:nvSpPr>
        <p:spPr>
          <a:xfrm>
            <a:off x="1104293" y="1528483"/>
            <a:ext cx="8946541" cy="4876799"/>
          </a:xfrm>
        </p:spPr>
        <p:txBody>
          <a:bodyPr>
            <a:normAutofit/>
          </a:bodyPr>
          <a:lstStyle/>
          <a:p>
            <a:endParaRPr lang="en-US" dirty="0"/>
          </a:p>
        </p:txBody>
      </p:sp>
    </p:spTree>
    <p:extLst>
      <p:ext uri="{BB962C8B-B14F-4D97-AF65-F5344CB8AC3E}">
        <p14:creationId xmlns:p14="http://schemas.microsoft.com/office/powerpoint/2010/main" val="152857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6111" y="452718"/>
            <a:ext cx="9404723" cy="724572"/>
          </a:xfrm>
        </p:spPr>
        <p:txBody>
          <a:bodyPr/>
          <a:lstStyle/>
          <a:p>
            <a:r>
              <a:rPr lang="en-AU" sz="3200" b="1" i="1" dirty="0">
                <a:solidFill>
                  <a:srgbClr val="FF0000"/>
                </a:solidFill>
              </a:rPr>
              <a:t>Impacts of COVID-19 on Australian </a:t>
            </a:r>
            <a:r>
              <a:rPr lang="en-AU" sz="3200" i="1" dirty="0"/>
              <a:t>International Trade</a:t>
            </a:r>
            <a:br>
              <a:rPr lang="en-AU" sz="3200" i="1" dirty="0"/>
            </a:br>
            <a:endParaRPr lang="en-US" sz="3200" dirty="0">
              <a:solidFill>
                <a:srgbClr val="FF0000"/>
              </a:solidFill>
            </a:endParaRPr>
          </a:p>
        </p:txBody>
      </p:sp>
      <p:sp>
        <p:nvSpPr>
          <p:cNvPr id="3" name="Content Placeholder 2">
            <a:extLst>
              <a:ext uri="{FF2B5EF4-FFF2-40B4-BE49-F238E27FC236}">
                <a16:creationId xmlns:a16="http://schemas.microsoft.com/office/drawing/2014/main" id="{D1B1EE21-A8E9-7243-A068-67579CA5211C}"/>
              </a:ext>
            </a:extLst>
          </p:cNvPr>
          <p:cNvSpPr>
            <a:spLocks noGrp="1"/>
          </p:cNvSpPr>
          <p:nvPr>
            <p:ph idx="1"/>
          </p:nvPr>
        </p:nvSpPr>
        <p:spPr>
          <a:xfrm>
            <a:off x="1104293" y="1528483"/>
            <a:ext cx="8946541" cy="4876799"/>
          </a:xfrm>
        </p:spPr>
        <p:txBody>
          <a:bodyPr>
            <a:normAutofit/>
          </a:bodyPr>
          <a:lstStyle/>
          <a:p>
            <a:endParaRPr lang="en-US" dirty="0"/>
          </a:p>
        </p:txBody>
      </p:sp>
    </p:spTree>
    <p:extLst>
      <p:ext uri="{BB962C8B-B14F-4D97-AF65-F5344CB8AC3E}">
        <p14:creationId xmlns:p14="http://schemas.microsoft.com/office/powerpoint/2010/main" val="16674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6111" y="452718"/>
            <a:ext cx="9404723" cy="724572"/>
          </a:xfrm>
        </p:spPr>
        <p:txBody>
          <a:bodyPr/>
          <a:lstStyle/>
          <a:p>
            <a:r>
              <a:rPr lang="en-AU" sz="3200" b="1" i="1" dirty="0">
                <a:solidFill>
                  <a:srgbClr val="FF0000"/>
                </a:solidFill>
              </a:rPr>
              <a:t>Impacts of COVID-19 on Australian </a:t>
            </a:r>
            <a:r>
              <a:rPr lang="en-AU" sz="3200" i="1" dirty="0"/>
              <a:t>International Trade</a:t>
            </a:r>
            <a:br>
              <a:rPr lang="en-AU" sz="3200" i="1" dirty="0"/>
            </a:br>
            <a:endParaRPr lang="en-US" sz="3200" dirty="0">
              <a:solidFill>
                <a:srgbClr val="FF0000"/>
              </a:solidFill>
            </a:endParaRPr>
          </a:p>
        </p:txBody>
      </p:sp>
      <p:sp>
        <p:nvSpPr>
          <p:cNvPr id="3" name="Content Placeholder 2">
            <a:extLst>
              <a:ext uri="{FF2B5EF4-FFF2-40B4-BE49-F238E27FC236}">
                <a16:creationId xmlns:a16="http://schemas.microsoft.com/office/drawing/2014/main" id="{D1B1EE21-A8E9-7243-A068-67579CA5211C}"/>
              </a:ext>
            </a:extLst>
          </p:cNvPr>
          <p:cNvSpPr>
            <a:spLocks noGrp="1"/>
          </p:cNvSpPr>
          <p:nvPr>
            <p:ph idx="1"/>
          </p:nvPr>
        </p:nvSpPr>
        <p:spPr>
          <a:xfrm>
            <a:off x="1104293" y="1528483"/>
            <a:ext cx="8946541" cy="4876799"/>
          </a:xfrm>
        </p:spPr>
        <p:txBody>
          <a:bodyPr>
            <a:normAutofit/>
          </a:bodyPr>
          <a:lstStyle/>
          <a:p>
            <a:endParaRPr lang="en-US" dirty="0"/>
          </a:p>
        </p:txBody>
      </p:sp>
    </p:spTree>
    <p:extLst>
      <p:ext uri="{BB962C8B-B14F-4D97-AF65-F5344CB8AC3E}">
        <p14:creationId xmlns:p14="http://schemas.microsoft.com/office/powerpoint/2010/main" val="61389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6111" y="452718"/>
            <a:ext cx="9404723" cy="724572"/>
          </a:xfrm>
        </p:spPr>
        <p:txBody>
          <a:bodyPr/>
          <a:lstStyle/>
          <a:p>
            <a:r>
              <a:rPr lang="en-AU" sz="3200" b="1" i="1" dirty="0">
                <a:solidFill>
                  <a:srgbClr val="FF0000"/>
                </a:solidFill>
              </a:rPr>
              <a:t>Impacts of COVID-19 on Australian </a:t>
            </a:r>
            <a:br>
              <a:rPr lang="en-AU" sz="3200" b="1" i="1" dirty="0">
                <a:solidFill>
                  <a:srgbClr val="FF0000"/>
                </a:solidFill>
              </a:rPr>
            </a:br>
            <a:r>
              <a:rPr lang="en-AU" sz="3200" i="1" dirty="0"/>
              <a:t>Health and People</a:t>
            </a:r>
            <a:br>
              <a:rPr lang="en-AU" sz="3200" i="1" dirty="0"/>
            </a:br>
            <a:endParaRPr lang="en-US" sz="3200" dirty="0">
              <a:solidFill>
                <a:srgbClr val="FF0000"/>
              </a:solidFill>
            </a:endParaRPr>
          </a:p>
        </p:txBody>
      </p:sp>
      <p:sp>
        <p:nvSpPr>
          <p:cNvPr id="3" name="Content Placeholder 2">
            <a:extLst>
              <a:ext uri="{FF2B5EF4-FFF2-40B4-BE49-F238E27FC236}">
                <a16:creationId xmlns:a16="http://schemas.microsoft.com/office/drawing/2014/main" id="{D1B1EE21-A8E9-7243-A068-67579CA5211C}"/>
              </a:ext>
            </a:extLst>
          </p:cNvPr>
          <p:cNvSpPr>
            <a:spLocks noGrp="1"/>
          </p:cNvSpPr>
          <p:nvPr>
            <p:ph idx="1"/>
          </p:nvPr>
        </p:nvSpPr>
        <p:spPr>
          <a:xfrm>
            <a:off x="1104293" y="1528483"/>
            <a:ext cx="8946541" cy="4876799"/>
          </a:xfrm>
        </p:spPr>
        <p:txBody>
          <a:bodyPr>
            <a:normAutofit/>
          </a:bodyPr>
          <a:lstStyle/>
          <a:p>
            <a:endParaRPr lang="en-US" dirty="0"/>
          </a:p>
        </p:txBody>
      </p:sp>
    </p:spTree>
    <p:extLst>
      <p:ext uri="{BB962C8B-B14F-4D97-AF65-F5344CB8AC3E}">
        <p14:creationId xmlns:p14="http://schemas.microsoft.com/office/powerpoint/2010/main" val="61002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6111" y="452718"/>
            <a:ext cx="9404723" cy="724572"/>
          </a:xfrm>
        </p:spPr>
        <p:txBody>
          <a:bodyPr/>
          <a:lstStyle/>
          <a:p>
            <a:r>
              <a:rPr lang="en-AU" sz="3200" b="1" i="1" dirty="0">
                <a:solidFill>
                  <a:srgbClr val="FF0000"/>
                </a:solidFill>
              </a:rPr>
              <a:t>Impacts of COVID-19 on Australian </a:t>
            </a:r>
            <a:br>
              <a:rPr lang="en-AU" sz="3200" b="1" i="1" dirty="0">
                <a:solidFill>
                  <a:srgbClr val="FF0000"/>
                </a:solidFill>
              </a:rPr>
            </a:br>
            <a:r>
              <a:rPr lang="en-AU" sz="3200" i="1" dirty="0"/>
              <a:t>Health and People</a:t>
            </a:r>
            <a:br>
              <a:rPr lang="en-AU" sz="3200" i="1" dirty="0"/>
            </a:br>
            <a:endParaRPr lang="en-US" sz="3200" dirty="0">
              <a:solidFill>
                <a:srgbClr val="FF0000"/>
              </a:solidFill>
            </a:endParaRPr>
          </a:p>
        </p:txBody>
      </p:sp>
      <p:sp>
        <p:nvSpPr>
          <p:cNvPr id="3" name="Content Placeholder 2">
            <a:extLst>
              <a:ext uri="{FF2B5EF4-FFF2-40B4-BE49-F238E27FC236}">
                <a16:creationId xmlns:a16="http://schemas.microsoft.com/office/drawing/2014/main" id="{D1B1EE21-A8E9-7243-A068-67579CA5211C}"/>
              </a:ext>
            </a:extLst>
          </p:cNvPr>
          <p:cNvSpPr>
            <a:spLocks noGrp="1"/>
          </p:cNvSpPr>
          <p:nvPr>
            <p:ph idx="1"/>
          </p:nvPr>
        </p:nvSpPr>
        <p:spPr>
          <a:xfrm>
            <a:off x="1104293" y="1528483"/>
            <a:ext cx="8946541" cy="4876799"/>
          </a:xfrm>
        </p:spPr>
        <p:txBody>
          <a:bodyPr>
            <a:normAutofit/>
          </a:bodyPr>
          <a:lstStyle/>
          <a:p>
            <a:endParaRPr lang="en-US" dirty="0"/>
          </a:p>
        </p:txBody>
      </p:sp>
    </p:spTree>
    <p:extLst>
      <p:ext uri="{BB962C8B-B14F-4D97-AF65-F5344CB8AC3E}">
        <p14:creationId xmlns:p14="http://schemas.microsoft.com/office/powerpoint/2010/main" val="325643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AA74-143E-214E-9F1D-E9F327707C6A}"/>
              </a:ext>
            </a:extLst>
          </p:cNvPr>
          <p:cNvSpPr>
            <a:spLocks noGrp="1"/>
          </p:cNvSpPr>
          <p:nvPr>
            <p:ph type="title"/>
          </p:nvPr>
        </p:nvSpPr>
        <p:spPr>
          <a:xfrm>
            <a:off x="646111" y="452718"/>
            <a:ext cx="9404723" cy="724572"/>
          </a:xfrm>
        </p:spPr>
        <p:txBody>
          <a:bodyPr/>
          <a:lstStyle/>
          <a:p>
            <a:r>
              <a:rPr lang="en-AU" sz="3200" b="1" i="1" dirty="0">
                <a:solidFill>
                  <a:srgbClr val="FF0000"/>
                </a:solidFill>
              </a:rPr>
              <a:t>Impacts of COVID-19 on Australian </a:t>
            </a:r>
            <a:r>
              <a:rPr lang="en-AU" sz="3200" i="1" dirty="0"/>
              <a:t>Unemployment</a:t>
            </a:r>
            <a:br>
              <a:rPr lang="en-AU" sz="3200" i="1" dirty="0"/>
            </a:br>
            <a:endParaRPr lang="en-US" sz="3200" dirty="0">
              <a:solidFill>
                <a:srgbClr val="FF0000"/>
              </a:solidFill>
            </a:endParaRPr>
          </a:p>
        </p:txBody>
      </p:sp>
      <p:sp>
        <p:nvSpPr>
          <p:cNvPr id="3" name="Content Placeholder 2">
            <a:extLst>
              <a:ext uri="{FF2B5EF4-FFF2-40B4-BE49-F238E27FC236}">
                <a16:creationId xmlns:a16="http://schemas.microsoft.com/office/drawing/2014/main" id="{D1B1EE21-A8E9-7243-A068-67579CA5211C}"/>
              </a:ext>
            </a:extLst>
          </p:cNvPr>
          <p:cNvSpPr>
            <a:spLocks noGrp="1"/>
          </p:cNvSpPr>
          <p:nvPr>
            <p:ph idx="1"/>
          </p:nvPr>
        </p:nvSpPr>
        <p:spPr>
          <a:xfrm>
            <a:off x="1104293" y="1528483"/>
            <a:ext cx="8946541" cy="4876799"/>
          </a:xfrm>
        </p:spPr>
        <p:txBody>
          <a:bodyPr>
            <a:normAutofit/>
          </a:bodyPr>
          <a:lstStyle/>
          <a:p>
            <a:endParaRPr lang="en-US" dirty="0"/>
          </a:p>
        </p:txBody>
      </p:sp>
    </p:spTree>
    <p:extLst>
      <p:ext uri="{BB962C8B-B14F-4D97-AF65-F5344CB8AC3E}">
        <p14:creationId xmlns:p14="http://schemas.microsoft.com/office/powerpoint/2010/main" val="1272500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349</Words>
  <Application>Microsoft Macintosh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COVID-19</vt:lpstr>
      <vt:lpstr>Measuring impacts of COVID-19 in Australia </vt:lpstr>
      <vt:lpstr>Impacts of COVID-19 on Australian  Business and Industries</vt:lpstr>
      <vt:lpstr>Impacts of COVID-19 on Australian  Business and Industries</vt:lpstr>
      <vt:lpstr>Impacts of COVID-19 on Australian International Trade </vt:lpstr>
      <vt:lpstr>Impacts of COVID-19 on Australian International Trade </vt:lpstr>
      <vt:lpstr>Impacts of COVID-19 on Australian  Health and People </vt:lpstr>
      <vt:lpstr>Impacts of COVID-19 on Australian  Health and People </vt:lpstr>
      <vt:lpstr>Impacts of COVID-19 on Australian Unemployment </vt:lpstr>
      <vt:lpstr>Impacts of COVID-19 on Australian Unemployment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Namita Sahoo</dc:creator>
  <cp:lastModifiedBy>Namita Sahoo</cp:lastModifiedBy>
  <cp:revision>8</cp:revision>
  <dcterms:created xsi:type="dcterms:W3CDTF">2021-09-14T11:52:32Z</dcterms:created>
  <dcterms:modified xsi:type="dcterms:W3CDTF">2021-09-14T12:21:39Z</dcterms:modified>
</cp:coreProperties>
</file>