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85" r:id="rId5"/>
    <p:sldId id="286" r:id="rId6"/>
    <p:sldId id="287" r:id="rId7"/>
    <p:sldId id="269" r:id="rId8"/>
    <p:sldId id="275" r:id="rId9"/>
    <p:sldId id="289" r:id="rId10"/>
    <p:sldId id="288" r:id="rId11"/>
    <p:sldId id="276" r:id="rId12"/>
    <p:sldId id="277" r:id="rId13"/>
    <p:sldId id="272" r:id="rId14"/>
    <p:sldId id="290" r:id="rId15"/>
    <p:sldId id="291" r:id="rId16"/>
    <p:sldId id="292" r:id="rId17"/>
    <p:sldId id="29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E2695D-EB53-49B5-A29E-B629357641FF}">
          <p14:sldIdLst>
            <p14:sldId id="256"/>
            <p14:sldId id="273"/>
            <p14:sldId id="257"/>
            <p14:sldId id="285"/>
            <p14:sldId id="286"/>
            <p14:sldId id="287"/>
            <p14:sldId id="269"/>
            <p14:sldId id="275"/>
            <p14:sldId id="289"/>
            <p14:sldId id="288"/>
          </p14:sldIdLst>
        </p14:section>
        <p14:section name="Untitled Section" id="{134BA49D-EB74-486C-8AAC-5A3CC0664816}">
          <p14:sldIdLst>
            <p14:sldId id="276"/>
            <p14:sldId id="277"/>
            <p14:sldId id="272"/>
            <p14:sldId id="290"/>
            <p14:sldId id="291"/>
            <p14:sldId id="292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ita Sahoo" initials="NS" lastIdx="1" clrIdx="0">
    <p:extLst>
      <p:ext uri="{19B8F6BF-5375-455C-9EA6-DF929625EA0E}">
        <p15:presenceInfo xmlns:p15="http://schemas.microsoft.com/office/powerpoint/2012/main" userId="eb986405a3700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9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A071-ABB8-D047-B557-9201EF939A8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3A89-7B89-084D-8C4C-7175E139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3A89-7B89-084D-8C4C-7175E139C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9404-5503-EF4B-896E-92AAD6660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i="1" dirty="0"/>
              <a:t>COVID-19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9321-D4B4-B44A-84E2-123D68449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93" y="4777379"/>
            <a:ext cx="11269667" cy="1222587"/>
          </a:xfrm>
        </p:spPr>
        <p:txBody>
          <a:bodyPr>
            <a:noAutofit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Exploring the impacts in Australia</a:t>
            </a:r>
          </a:p>
          <a:p>
            <a:pPr algn="r"/>
            <a:r>
              <a:rPr lang="en-AU" sz="24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By GROUP 2 –</a:t>
            </a:r>
            <a:r>
              <a:rPr lang="en-AU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AU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ISHAAN NIGAM, Namita </a:t>
            </a:r>
            <a:r>
              <a:rPr lang="en-AU" i="1" dirty="0" err="1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sahoo</a:t>
            </a:r>
            <a:r>
              <a:rPr lang="en-AU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 and Sam Portelli </a:t>
            </a:r>
            <a:endParaRPr lang="en-US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Impacts of COVID-19 on Australian </a:t>
            </a:r>
            <a:b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</a:b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- Business and Economy</a:t>
            </a:r>
            <a:endParaRPr lang="en-US" sz="3300" b="1" i="1" dirty="0">
              <a:ln>
                <a:solidFill>
                  <a:schemeClr val="accent1"/>
                </a:solidFill>
              </a:ln>
              <a:solidFill>
                <a:srgbClr val="EBEBEB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313" y="4403168"/>
            <a:ext cx="4828533" cy="14702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Financial and insurance services:</a:t>
            </a:r>
            <a:r>
              <a:rPr lang="en-AU" sz="1400" i="1" dirty="0"/>
              <a:t>  35.5% </a:t>
            </a:r>
            <a:r>
              <a:rPr lang="en-US" sz="1400" dirty="0">
                <a:solidFill>
                  <a:srgbClr val="FF0000"/>
                </a:solidFill>
              </a:rPr>
              <a:t>↓</a:t>
            </a:r>
            <a:r>
              <a:rPr lang="en-AU" sz="1400" i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Electricity, gas, water and waste services: </a:t>
            </a:r>
            <a:r>
              <a:rPr lang="en-AU" sz="1400" i="1" dirty="0"/>
              <a:t>9.6% </a:t>
            </a:r>
            <a:r>
              <a:rPr lang="en-US" sz="1400" dirty="0">
                <a:solidFill>
                  <a:srgbClr val="FF0000"/>
                </a:solidFill>
              </a:rPr>
              <a:t>↓</a:t>
            </a:r>
            <a:endParaRPr lang="en-AU" sz="14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Information media/ telecommunications: </a:t>
            </a:r>
            <a:r>
              <a:rPr lang="en-AU" sz="1400" i="1" dirty="0"/>
              <a:t>5.4% </a:t>
            </a:r>
            <a:r>
              <a:rPr lang="en-US" sz="1400" dirty="0">
                <a:solidFill>
                  <a:srgbClr val="FF0000"/>
                </a:solidFill>
              </a:rPr>
              <a:t>↓</a:t>
            </a:r>
            <a:endParaRPr lang="en-AU" sz="1400" i="1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D37B598-A9C3-484C-BCBB-AAB98F5F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68" y="2260915"/>
            <a:ext cx="5233878" cy="1840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242425-F682-8D4E-BC47-3AE2E635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2821" y="1928543"/>
            <a:ext cx="8028071" cy="50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2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9FA1-7CDE-7C40-9FC2-1111BED8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Covid-19 impact on the National  Unemployment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8FC6C-EC98-EC40-AF1C-5ACBA853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0"/>
            <a:ext cx="10567320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Hypothesis:  </a:t>
            </a:r>
            <a:r>
              <a:rPr lang="en-US" i="1" dirty="0"/>
              <a:t>Covid-19 and lockdowns had a marginal impact on Australian unemployment rate.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C3BB1D-0526-FB4F-8E99-8440E569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6" y="2505556"/>
            <a:ext cx="5004247" cy="34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6AFBB-A758-FD4B-A242-8AE2B3E3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11" y="2503695"/>
            <a:ext cx="5636947" cy="3486661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3E6C01ED-66A7-E640-9196-798F7B5C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753036"/>
            <a:ext cx="9404723" cy="724572"/>
          </a:xfrm>
        </p:spPr>
        <p:txBody>
          <a:bodyPr/>
          <a:lstStyle/>
          <a:p>
            <a:r>
              <a:rPr lang="en-AU" sz="3200" b="1" i="1" dirty="0">
                <a:solidFill>
                  <a:srgbClr val="FF0000"/>
                </a:solidFill>
              </a:rPr>
              <a:t>Impacts of COVID-19 on Australian </a:t>
            </a:r>
            <a:r>
              <a:rPr lang="en-AU" sz="3200" i="1" dirty="0">
                <a:solidFill>
                  <a:schemeClr val="tx1">
                    <a:lumMod val="75000"/>
                  </a:schemeClr>
                </a:solidFill>
              </a:rPr>
              <a:t>Unemployment</a:t>
            </a:r>
            <a:br>
              <a:rPr lang="en-AU" sz="3200" i="1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0EE954-ABDB-424C-B7C1-2FF08A75F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66" y="1808626"/>
            <a:ext cx="11685069" cy="4876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 Hypothesis: Covid-19 increased unemployment rate in Australia.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CE2282-93A7-7748-8C10-1004AC234315}"/>
              </a:ext>
            </a:extLst>
          </p:cNvPr>
          <p:cNvCxnSpPr/>
          <p:nvPr/>
        </p:nvCxnSpPr>
        <p:spPr>
          <a:xfrm flipV="1">
            <a:off x="3689405" y="3061252"/>
            <a:ext cx="347607" cy="15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F1DED2-9D48-D14A-A15F-733F7DF5F73C}"/>
              </a:ext>
            </a:extLst>
          </p:cNvPr>
          <p:cNvCxnSpPr/>
          <p:nvPr/>
        </p:nvCxnSpPr>
        <p:spPr>
          <a:xfrm>
            <a:off x="4651513" y="3429000"/>
            <a:ext cx="310101" cy="165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Impacts of COVID-19 on Australian Unemployment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1F7AF-4B4B-8F4A-A33B-B98568B76A62}"/>
              </a:ext>
            </a:extLst>
          </p:cNvPr>
          <p:cNvSpPr txBox="1"/>
          <p:nvPr/>
        </p:nvSpPr>
        <p:spPr>
          <a:xfrm>
            <a:off x="282338" y="3072385"/>
            <a:ext cx="3991949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Moderate positive correlation between Covid—19 Cases and Unemployment rate </a:t>
            </a:r>
            <a:r>
              <a:rPr lang="en-US" sz="14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(Correlation coefficient of 0.42)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Summary: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53% increase in Unemployment rate in the month of highest reported Covid-19 cases </a:t>
            </a:r>
            <a:r>
              <a:rPr lang="en-US" sz="1400" dirty="0">
                <a:solidFill>
                  <a:srgbClr val="FFFFFF"/>
                </a:solidFill>
              </a:rPr>
              <a:t>(July 2020)</a:t>
            </a: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40% increase in Youth unemployment rate in the month of the highest reported Covid-19 cases (July 2020)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68063CA-8ED1-2148-B697-22D2C278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68517"/>
            <a:ext cx="6495847" cy="4330565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076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Impacts of COVID-19 on Australian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Health and People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85" y="1699926"/>
            <a:ext cx="5123080" cy="4361072"/>
          </a:xfrm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/>
          </a:p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/>
              <a:t>There were a number of interesting observations when comparing deaths by week in 2020-21 with a baseline of 2015-2019 averages. Higher deaths during the peak of infections in March/April 2020 and increasing death rates in 2021.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8957CAC-7AE2-4495-9299-165549A9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38" y="2402308"/>
            <a:ext cx="5619486" cy="41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CA689-B1CE-4362-90BA-B4928429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39" y="3707783"/>
            <a:ext cx="3780494" cy="265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32BCFA-06C9-44D5-A993-BBFADDBD0238}"/>
              </a:ext>
            </a:extLst>
          </p:cNvPr>
          <p:cNvCxnSpPr/>
          <p:nvPr/>
        </p:nvCxnSpPr>
        <p:spPr>
          <a:xfrm flipV="1">
            <a:off x="6433073" y="2848520"/>
            <a:ext cx="531523" cy="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F47782-A0E1-4BD1-B14F-7B01F66AB556}"/>
              </a:ext>
            </a:extLst>
          </p:cNvPr>
          <p:cNvCxnSpPr/>
          <p:nvPr/>
        </p:nvCxnSpPr>
        <p:spPr>
          <a:xfrm>
            <a:off x="8534781" y="3012050"/>
            <a:ext cx="1220702" cy="2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2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Impacts of COVID-19 on Australian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Health and People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04" y="2227699"/>
            <a:ext cx="4092644" cy="3756465"/>
          </a:xfrm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/>
              <a:t>Higher number of respiratory related deaths i.e. Pneumonia, Dementia/</a:t>
            </a:r>
            <a:r>
              <a:rPr lang="en-US" sz="1600" dirty="0" err="1"/>
              <a:t>Alzheimers</a:t>
            </a:r>
            <a:r>
              <a:rPr lang="en-US" sz="1600" dirty="0"/>
              <a:t>, Diabetes than the 2015-2019 average.</a:t>
            </a:r>
          </a:p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/>
              <a:t>Suicide numbers were at a higher level in NSW than in Victoria, but consistent with that of previous years. More time is needed to investigate this further.</a:t>
            </a:r>
            <a:br>
              <a:rPr lang="en-US" sz="1600" dirty="0"/>
            </a:br>
            <a:br>
              <a:rPr lang="en-US" sz="1600" dirty="0"/>
            </a:br>
            <a:endParaRPr lang="en-AU" sz="16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2CF4F96-DF7D-41D9-8C06-16D7979B3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9" y="1078773"/>
            <a:ext cx="4506332" cy="27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15D280F-001E-43E1-8AFA-6BD9DCF2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39" y="3759701"/>
            <a:ext cx="4506332" cy="30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D5AD86-E89A-4E88-ADDD-61E85B4C58F6}"/>
              </a:ext>
            </a:extLst>
          </p:cNvPr>
          <p:cNvCxnSpPr/>
          <p:nvPr/>
        </p:nvCxnSpPr>
        <p:spPr>
          <a:xfrm flipV="1">
            <a:off x="5986392" y="1954924"/>
            <a:ext cx="581072" cy="5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0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Impacts of COVID-19 on Australian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Health and People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85" y="2402309"/>
            <a:ext cx="6668938" cy="467891"/>
          </a:xfrm>
        </p:spPr>
        <p:txBody>
          <a:bodyPr>
            <a:normAutofit fontScale="92500" lnSpcReduction="10000"/>
          </a:bodyPr>
          <a:lstStyle/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dirty="0"/>
              <a:t>This slide demonstrates the extra deaths in these areas: Dementia-</a:t>
            </a:r>
            <a:r>
              <a:rPr lang="en-US" sz="1600" b="1" dirty="0" err="1"/>
              <a:t>Alzheimers</a:t>
            </a:r>
            <a:r>
              <a:rPr lang="en-US" sz="1600" b="1" dirty="0"/>
              <a:t>  &amp; Diabetes Impacts</a:t>
            </a:r>
            <a:endParaRPr lang="en-AU" sz="16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33A84E3-5B19-49A4-B5E2-A95819F3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4" y="2938977"/>
            <a:ext cx="5586826" cy="35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DC20963-7CA6-440B-AD09-AB0D5DCE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15" y="2906235"/>
            <a:ext cx="5563175" cy="35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2052FF-8BEE-49FF-99A2-BD0F1A880532}"/>
              </a:ext>
            </a:extLst>
          </p:cNvPr>
          <p:cNvCxnSpPr/>
          <p:nvPr/>
        </p:nvCxnSpPr>
        <p:spPr>
          <a:xfrm>
            <a:off x="1225206" y="3842282"/>
            <a:ext cx="711700" cy="14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36637E-0532-4303-BE00-1D5B94AD5B30}"/>
              </a:ext>
            </a:extLst>
          </p:cNvPr>
          <p:cNvCxnSpPr/>
          <p:nvPr/>
        </p:nvCxnSpPr>
        <p:spPr>
          <a:xfrm>
            <a:off x="1396374" y="4297230"/>
            <a:ext cx="414408" cy="7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FDA1C-1B0D-4617-BE51-21A1756196AF}"/>
              </a:ext>
            </a:extLst>
          </p:cNvPr>
          <p:cNvCxnSpPr/>
          <p:nvPr/>
        </p:nvCxnSpPr>
        <p:spPr>
          <a:xfrm>
            <a:off x="6936828" y="3662104"/>
            <a:ext cx="513505" cy="6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6F78ED-825C-4344-B044-E36A7132F0F8}"/>
              </a:ext>
            </a:extLst>
          </p:cNvPr>
          <p:cNvCxnSpPr/>
          <p:nvPr/>
        </p:nvCxnSpPr>
        <p:spPr>
          <a:xfrm>
            <a:off x="7571953" y="3252201"/>
            <a:ext cx="387381" cy="3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831C6-7B0A-4BEB-9BC8-778FD581CAF8}"/>
              </a:ext>
            </a:extLst>
          </p:cNvPr>
          <p:cNvCxnSpPr/>
          <p:nvPr/>
        </p:nvCxnSpPr>
        <p:spPr>
          <a:xfrm>
            <a:off x="10594428" y="3725167"/>
            <a:ext cx="238735" cy="19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1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Impacts of COVID-19 on Australian </a:t>
            </a:r>
            <a:b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</a:b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- </a:t>
            </a:r>
            <a:r>
              <a:rPr lang="en-AU" sz="3200" b="1" i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Health and People</a:t>
            </a:r>
            <a:endParaRPr lang="en-US" sz="3200" b="1" i="1" dirty="0">
              <a:ln>
                <a:solidFill>
                  <a:schemeClr val="accent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85" y="2402308"/>
            <a:ext cx="3904753" cy="3973943"/>
          </a:xfrm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dirty="0"/>
              <a:t>Calls to Crisis helplines </a:t>
            </a:r>
            <a:r>
              <a:rPr lang="en-US" sz="1600" dirty="0"/>
              <a:t>such as Lifeline, Kids Helpline and Beyond Blue actually dropped in 2020 and 2021 in comparison to 2019.</a:t>
            </a:r>
            <a:br>
              <a:rPr lang="en-US" sz="1600" dirty="0"/>
            </a:br>
            <a:r>
              <a:rPr lang="en-US" sz="1600" dirty="0"/>
              <a:t>Perhaps less interaction with people in general, due to isolation, contributed to this decline.</a:t>
            </a:r>
          </a:p>
          <a:p>
            <a:pPr marL="4572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dirty="0"/>
              <a:t>Psychological stress levels as measured by the K10 surveys, </a:t>
            </a:r>
            <a:r>
              <a:rPr lang="en-US" sz="1600" dirty="0"/>
              <a:t>dropped in early 2021 and increased in the later months in the moderate category.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6ECB47C-0F0F-42BA-A149-D9506ECE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928" y="2615044"/>
            <a:ext cx="3715343" cy="33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75C52AB-AEEF-439D-8184-02162072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42" y="2679211"/>
            <a:ext cx="3708998" cy="298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6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2150512"/>
            <a:ext cx="12091737" cy="4707488"/>
          </a:xfrm>
        </p:spPr>
        <p:txBody>
          <a:bodyPr>
            <a:noAutofit/>
          </a:bodyPr>
          <a:lstStyle/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b="1" i="1" dirty="0"/>
              <a:t>Health</a:t>
            </a:r>
            <a:r>
              <a:rPr lang="en-US" sz="1400" i="1" dirty="0"/>
              <a:t>: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dirty="0"/>
              <a:t>More deaths due to an overload of the health system - more deaths from other causes were the result i.e. pneumonia.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dirty="0"/>
              <a:t>Less deaths from the common flu = only 36 in 2020 and 0 in 2021 (amazing) vs 902 in 2019 - due to lockdown and use of masks?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dirty="0"/>
              <a:t>Less mental health issues/stress levels resulting from isolation and working from home –positive benefits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b="1" i="1" dirty="0"/>
              <a:t>Unemployment</a:t>
            </a:r>
            <a:r>
              <a:rPr lang="en-US" sz="1400" i="1" dirty="0"/>
              <a:t>: 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Currently seeing a spike in Covid-19 cases again (Vic, NSW). Will need to complete correlation test again later this year to study the impact of Covid-19 from July-December 2021.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Further analysis needs to be conducted to see if political and economic policies introduced in the last two years correlated with the rise/fall of the unemployment rate. 	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400" b="1" i="1" dirty="0"/>
              <a:t>Business/ Economy</a:t>
            </a:r>
            <a:r>
              <a:rPr lang="en-US" sz="1400" i="1" dirty="0"/>
              <a:t>: 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Covid-19 had a significant impact in the initial quarter (June’20) on Australian business and economy.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Impact of further restrictions and rise in covid-19 cases during September’21 quarter on business indicators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1400" i="1" dirty="0"/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i="1" dirty="0"/>
          </a:p>
          <a:p>
            <a:pPr marL="914400" lvl="2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1426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1" name="Freeform: Shape 10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AU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Exploring the impacts of COVID-19 in Australia</a:t>
            </a:r>
            <a:endParaRPr lang="en-AU" b="1" i="1">
              <a:ln>
                <a:solidFill>
                  <a:schemeClr val="accent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EF11-2906-412B-9F03-8F36AF66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28" y="2774069"/>
            <a:ext cx="8946541" cy="4195481"/>
          </a:xfrm>
        </p:spPr>
        <p:txBody>
          <a:bodyPr/>
          <a:lstStyle/>
          <a:p>
            <a:pPr marL="0" lvl="0" indent="0">
              <a:buNone/>
            </a:pPr>
            <a:r>
              <a:rPr lang="en-AU" sz="2400" i="1" dirty="0"/>
              <a:t>To what extent has the Coronavirus (COVID-19) pandemic impacted these areas in the last couple of years in Australia: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AU" sz="2000" b="1" i="1" dirty="0"/>
              <a:t>The Economy,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AU" sz="2000" b="1" i="1" dirty="0"/>
              <a:t>Unemployment rate,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AU" sz="2000" b="1" i="1" dirty="0"/>
              <a:t>Health.</a:t>
            </a:r>
          </a:p>
          <a:p>
            <a:pPr marL="0" lvl="0" indent="0">
              <a:buNone/>
            </a:pPr>
            <a:r>
              <a:rPr lang="en-AU" sz="2800" b="1" i="1" dirty="0"/>
              <a:t> 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646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17" y="405710"/>
            <a:ext cx="929927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i="1" dirty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Hypotheses of the project includes: </a:t>
            </a:r>
            <a:endParaRPr lang="en-US" b="1" i="1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33170"/>
            <a:ext cx="11466095" cy="41191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600" b="1" i="1" dirty="0"/>
              <a:t>We expected to see an overall change and possible impacts in the following due to the pandemic.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i="1" dirty="0"/>
              <a:t>Health</a:t>
            </a:r>
            <a:r>
              <a:rPr lang="en-US" sz="1600" i="1" dirty="0"/>
              <a:t>: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Increased reported cases of suicides,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Increased use of crisis hotlines and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i="1" dirty="0"/>
              <a:t>Increase in deaths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i="1" dirty="0"/>
              <a:t>Unemployment</a:t>
            </a:r>
            <a:r>
              <a:rPr lang="en-US" sz="1600" i="1" dirty="0"/>
              <a:t>: 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i="1" dirty="0"/>
              <a:t>Covid-19 and lockdowns had a marginal impact on Australian unemployment rate.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i="1" dirty="0"/>
              <a:t>Business/ Economy</a:t>
            </a:r>
            <a:r>
              <a:rPr lang="en-US" sz="1600" i="1" dirty="0"/>
              <a:t>: 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AU" i="1" dirty="0"/>
              <a:t>Declined GDP and supply chain measures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AU" i="1" dirty="0"/>
              <a:t>Negative impact to Australian dollar trade-weighted Index 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AU" i="1" dirty="0"/>
              <a:t>Decrease in Industry Gross Operating Profits </a:t>
            </a: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1600" i="1" dirty="0"/>
          </a:p>
          <a:p>
            <a:pPr marL="914400" lvl="2" indent="0">
              <a:lnSpc>
                <a:spcPct val="90000"/>
              </a:lnSpc>
              <a:buClr>
                <a:schemeClr val="tx1"/>
              </a:buClr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4592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AU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3" y="2286162"/>
            <a:ext cx="10733101" cy="3962237"/>
          </a:xfrm>
        </p:spPr>
        <p:txBody>
          <a:bodyPr>
            <a:normAutofit/>
          </a:bodyPr>
          <a:lstStyle/>
          <a:p>
            <a:pPr marL="40005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600" b="1" i="1" dirty="0"/>
              <a:t>Extracting COVID-19 Infections/ cases, Business, Unemployment, Health and International trade related data available for Australia – Primary data resources are</a:t>
            </a:r>
            <a:r>
              <a:rPr lang="en-AU" sz="1600" i="1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i="1" dirty="0"/>
              <a:t>Australian Bureau of Statistics (ABS)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i="1" dirty="0"/>
              <a:t>Reserve Bank of Australia (RBA)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i="1" dirty="0"/>
              <a:t>World Health organisation (WHO)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i="1" dirty="0"/>
              <a:t>Australian Institute of Health and Welfare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NSW Ministry of Health and Coroner’s Court of Victoria</a:t>
            </a:r>
            <a:endParaRPr lang="en-AU" sz="1600" i="1" dirty="0"/>
          </a:p>
          <a:p>
            <a:pPr marL="40005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600" b="1" i="1" dirty="0"/>
              <a:t>Analysing data for impacts of COVID-19 in key areas identified.</a:t>
            </a:r>
          </a:p>
          <a:p>
            <a:pPr marL="40005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AU" sz="1600" b="1" i="1" dirty="0"/>
              <a:t>Visualising our analysis and summarizing the findings: 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600" i="1" dirty="0"/>
              <a:t>Plotting charts/ graphs (Bar, Pie, Line, Scatter, Boxplot, Line Regression, Correlation tests) using Matplotlib libraries</a:t>
            </a:r>
          </a:p>
          <a:p>
            <a:pPr lvl="0">
              <a:lnSpc>
                <a:spcPct val="90000"/>
              </a:lnSpc>
            </a:pPr>
            <a:endParaRPr lang="en-AU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450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1CFD5-9654-D045-85AC-FBFD588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AU" b="1" i="1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</a:rPr>
              <a:t>Preparing and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9C8-6D81-3644-AE0E-CFCD6F08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3230"/>
            <a:ext cx="10371076" cy="382035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600" b="1" i="1" dirty="0"/>
              <a:t>Raw data retrieved from sources mentioned earlier were clean and well categorized. Minimal cosmetic adjustments were made before detailed analysis including</a:t>
            </a:r>
            <a:r>
              <a:rPr lang="en-US" sz="1600" i="1" dirty="0"/>
              <a:t>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Merging Covid-19 monthly infection cases with key measures for correlation analysis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Trimming and formatting the data frames to remove report headers and comments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Formatting the data frames into usable time series (Yearly, Quarterly, Monthly, Weekly)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Created columns to provide year and timepoint information</a:t>
            </a:r>
          </a:p>
          <a:p>
            <a:pPr lvl="0"/>
            <a:endParaRPr lang="en-AU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59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F1EC5B-4549-BA40-A0BA-B9D1ADD13C2E}"/>
              </a:ext>
            </a:extLst>
          </p:cNvPr>
          <p:cNvSpPr txBox="1">
            <a:spLocks/>
          </p:cNvSpPr>
          <p:nvPr/>
        </p:nvSpPr>
        <p:spPr>
          <a:xfrm>
            <a:off x="1103312" y="452718"/>
            <a:ext cx="8947522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>
              <a:spcBef>
                <a:spcPct val="0"/>
              </a:spcBef>
              <a:buNone/>
              <a:defRPr sz="4200" b="1" i="1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Impacts of COVID-19 on Australian </a:t>
            </a:r>
            <a:br>
              <a:rPr lang="en-US" dirty="0"/>
            </a:br>
            <a:r>
              <a:rPr lang="en-US" dirty="0"/>
              <a:t>- Business and Economy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8FC6C-EC98-EC40-AF1C-5ACBA853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368" y="2305966"/>
            <a:ext cx="10635916" cy="3942433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endParaRPr lang="en-US" sz="1600" b="1" i="1" dirty="0"/>
          </a:p>
          <a:p>
            <a:pPr marL="57150"/>
            <a:r>
              <a:rPr lang="en-US" sz="1600" b="1" i="1" dirty="0"/>
              <a:t>Questions:</a:t>
            </a:r>
          </a:p>
          <a:p>
            <a:pPr marL="34290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What was the immediate impact on Australian economy in terms of GDP and supply chain measures as the COVID-19 infections rose?</a:t>
            </a:r>
          </a:p>
          <a:p>
            <a:pPr marL="34290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What was the impact on Australian Dollar exchange rates during June’20?</a:t>
            </a:r>
          </a:p>
          <a:p>
            <a:pPr marL="34290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Was there an overall impact to the Gross Operating Profits?</a:t>
            </a:r>
          </a:p>
          <a:p>
            <a:pPr marL="57150"/>
            <a:endParaRPr lang="en-US" sz="1600" b="1" i="1" dirty="0"/>
          </a:p>
          <a:p>
            <a:pPr marL="57150"/>
            <a:r>
              <a:rPr lang="en-US" sz="1600" b="1" i="1" dirty="0"/>
              <a:t>Hypothesis:  </a:t>
            </a:r>
          </a:p>
          <a:p>
            <a:pPr marL="34290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i="1" dirty="0"/>
              <a:t>Covid-19 - Restrictions and lockdowns had a marginal impact on Australian business and economy.</a:t>
            </a:r>
          </a:p>
          <a:p>
            <a:pPr marL="57150"/>
            <a:endParaRPr lang="en-US" sz="1600" i="1" dirty="0"/>
          </a:p>
          <a:p>
            <a:pPr marL="57150"/>
            <a:endParaRPr lang="en-US" sz="1600" b="1" i="1" dirty="0"/>
          </a:p>
          <a:p>
            <a:pPr marL="57150"/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67492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17235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Impacts of COVID-19 on Australian </a:t>
            </a:r>
            <a:b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</a:b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- Business and Economy</a:t>
            </a:r>
            <a:endParaRPr lang="en-US" sz="3300" b="1" i="1" dirty="0">
              <a:ln>
                <a:solidFill>
                  <a:schemeClr val="accent1"/>
                </a:solidFill>
              </a:ln>
              <a:solidFill>
                <a:srgbClr val="EBEBEB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80688"/>
            <a:ext cx="4176206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Australian economy fell an unprecedented 7.0% in June'20 quarter </a:t>
            </a:r>
            <a:r>
              <a:rPr lang="en-AU" sz="1400" i="1" dirty="0"/>
              <a:t>as the COVID-19 pandemic movement restrictions started that quarter.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i="1" dirty="0"/>
              <a:t>This records the first annual estimate of GDP for </a:t>
            </a:r>
            <a:r>
              <a:rPr lang="en-AU" sz="1400" b="1" i="1" dirty="0"/>
              <a:t>2019/20, which fell 0.2%, </a:t>
            </a:r>
            <a:r>
              <a:rPr lang="en-AU" sz="1400" i="1" dirty="0"/>
              <a:t>ending Australia's longest streak of continuous growth for 28 years.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AU" sz="1400" i="1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AU" sz="1400" b="1" i="1" dirty="0"/>
              <a:t>Australian economy rose 0.7% in June'21 quarter</a:t>
            </a:r>
            <a:r>
              <a:rPr lang="en-AU" sz="1400" i="1" dirty="0"/>
              <a:t> reflecting the easing of COVID-19 restrictions and the recovery in the labour market.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i="1" dirty="0"/>
              <a:t>The Australian economy grew by </a:t>
            </a:r>
            <a:r>
              <a:rPr lang="en-AU" sz="1400" b="1" i="1" dirty="0"/>
              <a:t>1.4% over 2020-21</a:t>
            </a:r>
            <a:r>
              <a:rPr lang="en-AU" sz="1400" i="1" dirty="0"/>
              <a:t>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721B7D0-2102-374C-B19F-C51CB5437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69" y="2048738"/>
            <a:ext cx="8471768" cy="3979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80F5E7-105F-BF4A-8C5F-48BC8FCB18F2}"/>
              </a:ext>
            </a:extLst>
          </p:cNvPr>
          <p:cNvSpPr txBox="1"/>
          <p:nvPr/>
        </p:nvSpPr>
        <p:spPr>
          <a:xfrm>
            <a:off x="9565106" y="4920915"/>
            <a:ext cx="1347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7% Decrease</a:t>
            </a:r>
          </a:p>
        </p:txBody>
      </p:sp>
    </p:spTree>
    <p:extLst>
      <p:ext uri="{BB962C8B-B14F-4D97-AF65-F5344CB8AC3E}">
        <p14:creationId xmlns:p14="http://schemas.microsoft.com/office/powerpoint/2010/main" val="15285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Impacts of COVID-19 on Australian </a:t>
            </a:r>
            <a:b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</a:b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- Business and Economy</a:t>
            </a:r>
            <a:endParaRPr lang="en-US" sz="3300" b="1" i="1" dirty="0">
              <a:ln>
                <a:solidFill>
                  <a:schemeClr val="accent1"/>
                </a:solidFill>
              </a:ln>
              <a:solidFill>
                <a:srgbClr val="EBEBEB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30FBBD1-046A-456D-AF68-5ACD7EE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91865"/>
            <a:ext cx="4284016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Steep decline in the private demand driving the decline of overall GDP to 7% during June'20 quarter</a:t>
            </a:r>
            <a:endParaRPr lang="en-AU" sz="1400" i="1" dirty="0"/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i="1" dirty="0"/>
              <a:t>Private demand drove the fall detracting 7.9 ppts from GDP, public demand partly offsets the fall, contributing 0.6 ppt, as government increased spending in response to COVID-19.</a:t>
            </a:r>
          </a:p>
          <a:p>
            <a:pPr marL="0" indent="0">
              <a:lnSpc>
                <a:spcPct val="90000"/>
              </a:lnSpc>
              <a:buNone/>
            </a:pPr>
            <a:endParaRPr lang="en-AU" sz="1400" i="1" dirty="0"/>
          </a:p>
          <a:p>
            <a:pPr marL="0" indent="0">
              <a:lnSpc>
                <a:spcPct val="90000"/>
              </a:lnSpc>
              <a:buNone/>
            </a:pPr>
            <a:r>
              <a:rPr lang="en-AU" sz="1400" b="1" i="1" dirty="0"/>
              <a:t>Domestic demand drives growth during June'21 quarter</a:t>
            </a:r>
            <a:r>
              <a:rPr lang="en-AU" sz="1400" i="1" dirty="0"/>
              <a:t> 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i="1" dirty="0"/>
              <a:t>The domestic economy drove growth, contributing 1.6 percentage points to the rise in GDP last quarter in June'21. Both private and public demand increased.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FB99258D-ED0D-724D-9306-7EF60077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44" y="2053520"/>
            <a:ext cx="8350428" cy="4175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CF073C-6875-8E40-AEC3-24E3B24F5F11}"/>
              </a:ext>
            </a:extLst>
          </p:cNvPr>
          <p:cNvSpPr txBox="1"/>
          <p:nvPr/>
        </p:nvSpPr>
        <p:spPr>
          <a:xfrm>
            <a:off x="9656050" y="4836699"/>
            <a:ext cx="1113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7.9 ppts  Decreased - Private demand</a:t>
            </a:r>
          </a:p>
        </p:txBody>
      </p:sp>
    </p:spTree>
    <p:extLst>
      <p:ext uri="{BB962C8B-B14F-4D97-AF65-F5344CB8AC3E}">
        <p14:creationId xmlns:p14="http://schemas.microsoft.com/office/powerpoint/2010/main" val="168260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AA74-143E-214E-9F1D-E9F32770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Impacts of COVID-19 on Australian </a:t>
            </a:r>
            <a:b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</a:br>
            <a:r>
              <a:rPr lang="en-AU" sz="3300" b="1" i="1" dirty="0">
                <a:ln>
                  <a:solidFill>
                    <a:schemeClr val="accent1"/>
                  </a:solidFill>
                </a:ln>
                <a:solidFill>
                  <a:srgbClr val="EBEBEB"/>
                </a:solidFill>
              </a:rPr>
              <a:t>- Business and Economy</a:t>
            </a:r>
            <a:endParaRPr lang="en-US" sz="3300" b="1" i="1" dirty="0">
              <a:ln>
                <a:solidFill>
                  <a:schemeClr val="accent1"/>
                </a:solidFill>
              </a:ln>
              <a:solidFill>
                <a:srgbClr val="EBEBEB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B0BCFA1-E5C9-F44A-A000-EB6AE583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9" y="2376239"/>
            <a:ext cx="3938338" cy="1485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b="1" i="1" dirty="0"/>
              <a:t>Australian Dollar depreciated against the United States Dollar </a:t>
            </a:r>
            <a:r>
              <a:rPr lang="en-AU" sz="1400" i="1" dirty="0"/>
              <a:t>to levels not seen before the Global Financial Crisis (GFC) as the confirmed COVID-19 cases started increasing across Australia.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BFDC5D8-2415-2845-800A-5E4AAE2E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4099164"/>
            <a:ext cx="3938339" cy="2948956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15A4297-ED66-5747-B94A-69EB9A4F2C82}"/>
              </a:ext>
            </a:extLst>
          </p:cNvPr>
          <p:cNvSpPr txBox="1">
            <a:spLocks/>
          </p:cNvSpPr>
          <p:nvPr/>
        </p:nvSpPr>
        <p:spPr>
          <a:xfrm>
            <a:off x="5378115" y="5749527"/>
            <a:ext cx="6399548" cy="85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AU" sz="1400" b="1" i="1" dirty="0"/>
              <a:t>The correlation between covid infections cases and AUD Trade-weighted Index is -0.07 </a:t>
            </a:r>
            <a:r>
              <a:rPr lang="en-AU" sz="1400" i="1" dirty="0"/>
              <a:t>hence shows an overall very slight negative correlation.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D8488ED-978E-6C4C-94BD-C5BE4E78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98" y="2179336"/>
            <a:ext cx="7291866" cy="3540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A766E-D615-5B4C-B84C-AEDD048F2072}"/>
              </a:ext>
            </a:extLst>
          </p:cNvPr>
          <p:cNvSpPr txBox="1"/>
          <p:nvPr/>
        </p:nvSpPr>
        <p:spPr>
          <a:xfrm>
            <a:off x="7987830" y="4896852"/>
            <a:ext cx="1347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0.62 AUD/ USD</a:t>
            </a:r>
          </a:p>
        </p:txBody>
      </p:sp>
    </p:spTree>
    <p:extLst>
      <p:ext uri="{BB962C8B-B14F-4D97-AF65-F5344CB8AC3E}">
        <p14:creationId xmlns:p14="http://schemas.microsoft.com/office/powerpoint/2010/main" val="1473067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1183</Words>
  <Application>Microsoft Macintosh PowerPoint</Application>
  <PresentationFormat>Widescreen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COVID-19</vt:lpstr>
      <vt:lpstr>Exploring the impacts of COVID-19 in Australia</vt:lpstr>
      <vt:lpstr>Hypotheses of the project includes: </vt:lpstr>
      <vt:lpstr>Scope of the project</vt:lpstr>
      <vt:lpstr>Preparing and Cleaning the data</vt:lpstr>
      <vt:lpstr>PowerPoint Presentation</vt:lpstr>
      <vt:lpstr>Impacts of COVID-19 on Australian  - Business and Economy</vt:lpstr>
      <vt:lpstr>Impacts of COVID-19 on Australian  - Business and Economy</vt:lpstr>
      <vt:lpstr>Impacts of COVID-19 on Australian  - Business and Economy</vt:lpstr>
      <vt:lpstr>Impacts of COVID-19 on Australian  - Business and Economy</vt:lpstr>
      <vt:lpstr>Covid-19 impact on the National  Unemployment Rate</vt:lpstr>
      <vt:lpstr>Impacts of COVID-19 on Australian Unemployment </vt:lpstr>
      <vt:lpstr>Impacts of COVID-19 on Australian Unemployment </vt:lpstr>
      <vt:lpstr>Impacts of COVID-19 on Australian  - Health and People</vt:lpstr>
      <vt:lpstr>Impacts of COVID-19 on Australian  - Health and People</vt:lpstr>
      <vt:lpstr>Impacts of COVID-19 on Australian  - Health and People</vt:lpstr>
      <vt:lpstr>Impacts of COVID-19 on Australian  - Health and People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Namita Sahoo</dc:creator>
  <cp:lastModifiedBy>Namita Sahoo</cp:lastModifiedBy>
  <cp:revision>65</cp:revision>
  <dcterms:created xsi:type="dcterms:W3CDTF">2021-09-14T11:52:32Z</dcterms:created>
  <dcterms:modified xsi:type="dcterms:W3CDTF">2021-09-24T01:18:46Z</dcterms:modified>
</cp:coreProperties>
</file>