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74" r:id="rId4"/>
    <p:sldId id="257" r:id="rId5"/>
    <p:sldId id="269" r:id="rId6"/>
    <p:sldId id="275" r:id="rId7"/>
    <p:sldId id="284" r:id="rId8"/>
    <p:sldId id="276" r:id="rId9"/>
    <p:sldId id="277" r:id="rId10"/>
    <p:sldId id="272" r:id="rId11"/>
    <p:sldId id="278" r:id="rId12"/>
    <p:sldId id="281" r:id="rId13"/>
    <p:sldId id="282" r:id="rId14"/>
    <p:sldId id="283" r:id="rId15"/>
    <p:sldId id="28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5639"/>
  </p:normalViewPr>
  <p:slideViewPr>
    <p:cSldViewPr snapToGrid="0" snapToObjects="1">
      <p:cViewPr varScale="1">
        <p:scale>
          <a:sx n="106" d="100"/>
          <a:sy n="106" d="100"/>
        </p:scale>
        <p:origin x="792"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9/22/21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9/22/21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9/22/21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9/22/21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9/22/21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9/22/21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99404-5503-EF4B-896E-92AAD66607AD}"/>
              </a:ext>
            </a:extLst>
          </p:cNvPr>
          <p:cNvSpPr>
            <a:spLocks noGrp="1"/>
          </p:cNvSpPr>
          <p:nvPr>
            <p:ph type="ctrTitle"/>
          </p:nvPr>
        </p:nvSpPr>
        <p:spPr/>
        <p:txBody>
          <a:bodyPr/>
          <a:lstStyle/>
          <a:p>
            <a:r>
              <a:rPr lang="en-AU" b="1" i="1" dirty="0"/>
              <a:t>COVID-19</a:t>
            </a:r>
            <a:endParaRPr lang="en-US" dirty="0"/>
          </a:p>
        </p:txBody>
      </p:sp>
      <p:sp>
        <p:nvSpPr>
          <p:cNvPr id="3" name="Subtitle 2">
            <a:extLst>
              <a:ext uri="{FF2B5EF4-FFF2-40B4-BE49-F238E27FC236}">
                <a16:creationId xmlns:a16="http://schemas.microsoft.com/office/drawing/2014/main" id="{9CAC9321-D4B4-B44A-84E2-123D6844968B}"/>
              </a:ext>
            </a:extLst>
          </p:cNvPr>
          <p:cNvSpPr>
            <a:spLocks noGrp="1"/>
          </p:cNvSpPr>
          <p:nvPr>
            <p:ph type="subTitle" idx="1"/>
          </p:nvPr>
        </p:nvSpPr>
        <p:spPr>
          <a:xfrm>
            <a:off x="526093" y="4777379"/>
            <a:ext cx="11269667" cy="1222587"/>
          </a:xfrm>
        </p:spPr>
        <p:txBody>
          <a:bodyPr>
            <a:noAutofit/>
          </a:bodyPr>
          <a:lstStyle/>
          <a:p>
            <a:r>
              <a:rPr lang="en-AU" sz="3200" b="1" i="1" dirty="0">
                <a:ln>
                  <a:solidFill>
                    <a:schemeClr val="accent1"/>
                  </a:solidFill>
                </a:ln>
                <a:solidFill>
                  <a:srgbClr val="FF0000"/>
                </a:solidFill>
              </a:rPr>
              <a:t>Exploring the impacts in Australia</a:t>
            </a:r>
          </a:p>
          <a:p>
            <a:pPr algn="r"/>
            <a:r>
              <a:rPr lang="en-AU" sz="2400" b="1" i="1" dirty="0">
                <a:ln>
                  <a:solidFill>
                    <a:schemeClr val="accent1"/>
                  </a:solidFill>
                </a:ln>
                <a:solidFill>
                  <a:srgbClr val="FF0000"/>
                </a:solidFill>
              </a:rPr>
              <a:t>By GROUP 2 –</a:t>
            </a:r>
            <a:r>
              <a:rPr lang="en-AU" b="1" i="1" dirty="0">
                <a:ln>
                  <a:solidFill>
                    <a:schemeClr val="accent1"/>
                  </a:solidFill>
                </a:ln>
                <a:solidFill>
                  <a:srgbClr val="FF0000"/>
                </a:solidFill>
              </a:rPr>
              <a:t> </a:t>
            </a:r>
            <a:r>
              <a:rPr lang="en-AU" i="1" dirty="0">
                <a:ln>
                  <a:solidFill>
                    <a:schemeClr val="accent1"/>
                  </a:solidFill>
                </a:ln>
                <a:solidFill>
                  <a:srgbClr val="FF0000"/>
                </a:solidFill>
              </a:rPr>
              <a:t>ISHAAN NIGAM, Namita </a:t>
            </a:r>
            <a:r>
              <a:rPr lang="en-AU" i="1" dirty="0" err="1">
                <a:ln>
                  <a:solidFill>
                    <a:schemeClr val="accent1"/>
                  </a:solidFill>
                </a:ln>
                <a:solidFill>
                  <a:srgbClr val="FF0000"/>
                </a:solidFill>
              </a:rPr>
              <a:t>sahoo</a:t>
            </a:r>
            <a:r>
              <a:rPr lang="en-AU" i="1" dirty="0">
                <a:ln>
                  <a:solidFill>
                    <a:schemeClr val="accent1"/>
                  </a:solidFill>
                </a:ln>
                <a:solidFill>
                  <a:srgbClr val="FF0000"/>
                </a:solidFill>
              </a:rPr>
              <a:t>, Pooja </a:t>
            </a:r>
            <a:r>
              <a:rPr lang="en-AU" i="1" dirty="0" err="1">
                <a:ln>
                  <a:solidFill>
                    <a:schemeClr val="accent1"/>
                  </a:solidFill>
                </a:ln>
                <a:solidFill>
                  <a:srgbClr val="FF0000"/>
                </a:solidFill>
              </a:rPr>
              <a:t>gupta</a:t>
            </a:r>
            <a:r>
              <a:rPr lang="en-AU" i="1" dirty="0">
                <a:ln>
                  <a:solidFill>
                    <a:schemeClr val="accent1"/>
                  </a:solidFill>
                </a:ln>
                <a:solidFill>
                  <a:srgbClr val="FF0000"/>
                </a:solidFill>
              </a:rPr>
              <a:t> and Sam </a:t>
            </a:r>
            <a:r>
              <a:rPr lang="en-AU" i="1" dirty="0" err="1">
                <a:ln>
                  <a:solidFill>
                    <a:schemeClr val="accent1"/>
                  </a:solidFill>
                </a:ln>
                <a:solidFill>
                  <a:srgbClr val="FF0000"/>
                </a:solidFill>
              </a:rPr>
              <a:t>Portelli</a:t>
            </a:r>
            <a:r>
              <a:rPr lang="en-AU" i="1" dirty="0">
                <a:ln>
                  <a:solidFill>
                    <a:schemeClr val="accent1"/>
                  </a:solidFill>
                </a:ln>
                <a:solidFill>
                  <a:srgbClr val="FF0000"/>
                </a:solidFill>
              </a:rPr>
              <a:t> </a:t>
            </a:r>
            <a:endParaRPr lang="en-US" i="1" dirty="0">
              <a:ln>
                <a:solidFill>
                  <a:schemeClr val="accent1"/>
                </a:solidFill>
              </a:ln>
              <a:solidFill>
                <a:srgbClr val="FF0000"/>
              </a:solidFill>
            </a:endParaRPr>
          </a:p>
        </p:txBody>
      </p:sp>
    </p:spTree>
    <p:extLst>
      <p:ext uri="{BB962C8B-B14F-4D97-AF65-F5344CB8AC3E}">
        <p14:creationId xmlns:p14="http://schemas.microsoft.com/office/powerpoint/2010/main" val="2401565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AA74-143E-214E-9F1D-E9F327707C6A}"/>
              </a:ext>
            </a:extLst>
          </p:cNvPr>
          <p:cNvSpPr>
            <a:spLocks noGrp="1"/>
          </p:cNvSpPr>
          <p:nvPr>
            <p:ph type="title"/>
          </p:nvPr>
        </p:nvSpPr>
        <p:spPr>
          <a:xfrm>
            <a:off x="643855" y="1447799"/>
            <a:ext cx="3108626" cy="1444752"/>
          </a:xfrm>
        </p:spPr>
        <p:txBody>
          <a:bodyPr vert="horz" lIns="91440" tIns="45720" rIns="91440" bIns="45720" rtlCol="0" anchor="b">
            <a:normAutofit/>
          </a:bodyPr>
          <a:lstStyle/>
          <a:p>
            <a:pPr>
              <a:lnSpc>
                <a:spcPct val="90000"/>
              </a:lnSpc>
            </a:pPr>
            <a:r>
              <a:rPr lang="en-US" sz="2200" b="0" i="0" kern="1200">
                <a:solidFill>
                  <a:srgbClr val="EBEBEB"/>
                </a:solidFill>
                <a:latin typeface="+mj-lt"/>
                <a:ea typeface="+mj-ea"/>
                <a:cs typeface="+mj-cs"/>
              </a:rPr>
              <a:t>Impacts of COVID-19 on Australian Unemployment</a:t>
            </a:r>
            <a:br>
              <a:rPr lang="en-US" sz="2200" b="0" i="0" kern="1200">
                <a:solidFill>
                  <a:srgbClr val="EBEBEB"/>
                </a:solidFill>
                <a:latin typeface="+mj-lt"/>
                <a:ea typeface="+mj-ea"/>
                <a:cs typeface="+mj-cs"/>
              </a:rPr>
            </a:br>
            <a:endParaRPr lang="en-US" sz="2200" b="0" i="0" kern="1200">
              <a:solidFill>
                <a:srgbClr val="EBEBEB"/>
              </a:solidFill>
              <a:latin typeface="+mj-lt"/>
              <a:ea typeface="+mj-ea"/>
              <a:cs typeface="+mj-cs"/>
            </a:endParaRPr>
          </a:p>
        </p:txBody>
      </p:sp>
      <p:sp>
        <p:nvSpPr>
          <p:cNvPr id="14" name="TextBox 13">
            <a:extLst>
              <a:ext uri="{FF2B5EF4-FFF2-40B4-BE49-F238E27FC236}">
                <a16:creationId xmlns:a16="http://schemas.microsoft.com/office/drawing/2014/main" id="{5FA1F7AF-4B4B-8F4A-A33B-B98568B76A62}"/>
              </a:ext>
            </a:extLst>
          </p:cNvPr>
          <p:cNvSpPr txBox="1"/>
          <p:nvPr/>
        </p:nvSpPr>
        <p:spPr>
          <a:xfrm>
            <a:off x="282338" y="3072385"/>
            <a:ext cx="3991949" cy="2947415"/>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pPr>
            <a:r>
              <a:rPr lang="en-US" sz="1400" dirty="0">
                <a:solidFill>
                  <a:srgbClr val="FFFFFF"/>
                </a:solidFill>
                <a:latin typeface="+mj-lt"/>
                <a:ea typeface="+mj-ea"/>
                <a:cs typeface="+mj-cs"/>
              </a:rPr>
              <a:t>Moderate positive correlation between Covid—19 Cases and Unemployment rate </a:t>
            </a:r>
            <a:r>
              <a:rPr lang="en-US" sz="1400" u="sng" dirty="0">
                <a:solidFill>
                  <a:srgbClr val="FFFFFF"/>
                </a:solidFill>
                <a:latin typeface="+mj-lt"/>
                <a:ea typeface="+mj-ea"/>
                <a:cs typeface="+mj-cs"/>
              </a:rPr>
              <a:t>(Correlation coefficient of 0.42)</a:t>
            </a:r>
          </a:p>
          <a:p>
            <a:pPr>
              <a:spcBef>
                <a:spcPts val="1000"/>
              </a:spcBef>
              <a:buClr>
                <a:schemeClr val="bg2">
                  <a:lumMod val="40000"/>
                  <a:lumOff val="60000"/>
                </a:schemeClr>
              </a:buClr>
              <a:buSzPct val="80000"/>
            </a:pPr>
            <a:endParaRPr lang="en-US" sz="1400" u="sng" dirty="0">
              <a:solidFill>
                <a:srgbClr val="FFFFFF"/>
              </a:solidFill>
              <a:latin typeface="+mj-lt"/>
              <a:ea typeface="+mj-ea"/>
              <a:cs typeface="+mj-cs"/>
            </a:endParaRPr>
          </a:p>
          <a:p>
            <a:pPr>
              <a:spcBef>
                <a:spcPts val="1000"/>
              </a:spcBef>
              <a:buClr>
                <a:schemeClr val="bg2">
                  <a:lumMod val="40000"/>
                  <a:lumOff val="60000"/>
                </a:schemeClr>
              </a:buClr>
              <a:buSzPct val="80000"/>
            </a:pPr>
            <a:r>
              <a:rPr lang="en-US" sz="1400" u="sng" dirty="0">
                <a:solidFill>
                  <a:srgbClr val="FFFFFF"/>
                </a:solidFill>
                <a:latin typeface="+mj-lt"/>
                <a:ea typeface="+mj-ea"/>
                <a:cs typeface="+mj-cs"/>
              </a:rPr>
              <a:t>Summary:</a:t>
            </a:r>
          </a:p>
          <a:p>
            <a:pPr marL="285750" indent="-285750">
              <a:spcBef>
                <a:spcPts val="1000"/>
              </a:spcBef>
              <a:buClr>
                <a:schemeClr val="bg2">
                  <a:lumMod val="40000"/>
                  <a:lumOff val="60000"/>
                </a:schemeClr>
              </a:buClr>
              <a:buSzPct val="80000"/>
              <a:buFont typeface="Arial" panose="020B0604020202020204" pitchFamily="34" charset="0"/>
              <a:buChar char="•"/>
            </a:pPr>
            <a:r>
              <a:rPr lang="en-US" sz="1400" dirty="0">
                <a:solidFill>
                  <a:srgbClr val="FFFFFF"/>
                </a:solidFill>
                <a:latin typeface="+mj-lt"/>
                <a:ea typeface="+mj-ea"/>
                <a:cs typeface="+mj-cs"/>
              </a:rPr>
              <a:t>53% increase in Unemployment rate in the month of highest reported Covid-19 cases </a:t>
            </a:r>
            <a:r>
              <a:rPr lang="en-US" sz="1400" dirty="0">
                <a:solidFill>
                  <a:srgbClr val="FFFFFF"/>
                </a:solidFill>
              </a:rPr>
              <a:t>(July 2020)</a:t>
            </a:r>
            <a:endParaRPr lang="en-US" sz="1400" dirty="0">
              <a:solidFill>
                <a:srgbClr val="FFFFFF"/>
              </a:solidFill>
              <a:latin typeface="+mj-lt"/>
              <a:ea typeface="+mj-ea"/>
              <a:cs typeface="+mj-cs"/>
            </a:endParaRPr>
          </a:p>
          <a:p>
            <a:pPr marL="285750" indent="-285750">
              <a:spcBef>
                <a:spcPts val="1000"/>
              </a:spcBef>
              <a:buClr>
                <a:schemeClr val="bg2">
                  <a:lumMod val="40000"/>
                  <a:lumOff val="60000"/>
                </a:schemeClr>
              </a:buClr>
              <a:buSzPct val="80000"/>
              <a:buFont typeface="Arial" panose="020B0604020202020204" pitchFamily="34" charset="0"/>
              <a:buChar char="•"/>
            </a:pPr>
            <a:r>
              <a:rPr lang="en-US" sz="1400" dirty="0">
                <a:solidFill>
                  <a:srgbClr val="FFFFFF"/>
                </a:solidFill>
                <a:latin typeface="+mj-lt"/>
                <a:ea typeface="+mj-ea"/>
                <a:cs typeface="+mj-cs"/>
              </a:rPr>
              <a:t>40% increase in Youth unemployment rate in the month of the highest reported Covid-19 cases (July 2020)</a:t>
            </a:r>
          </a:p>
          <a:p>
            <a:pPr>
              <a:spcBef>
                <a:spcPts val="1000"/>
              </a:spcBef>
              <a:buClr>
                <a:schemeClr val="bg2">
                  <a:lumMod val="40000"/>
                  <a:lumOff val="60000"/>
                </a:schemeClr>
              </a:buClr>
              <a:buSzPct val="80000"/>
            </a:pPr>
            <a:endParaRPr lang="en-US" sz="1400" dirty="0">
              <a:solidFill>
                <a:srgbClr val="FFFFFF"/>
              </a:solidFill>
              <a:latin typeface="+mj-lt"/>
              <a:ea typeface="+mj-ea"/>
              <a:cs typeface="+mj-cs"/>
            </a:endParaRPr>
          </a:p>
        </p:txBody>
      </p:sp>
      <p:pic>
        <p:nvPicPr>
          <p:cNvPr id="12" name="Picture 11" descr="Chart, scatter chart&#10;&#10;Description automatically generated">
            <a:extLst>
              <a:ext uri="{FF2B5EF4-FFF2-40B4-BE49-F238E27FC236}">
                <a16:creationId xmlns:a16="http://schemas.microsoft.com/office/drawing/2014/main" id="{968063CA-8ED1-2148-B697-22D2C27866D7}"/>
              </a:ext>
            </a:extLst>
          </p:cNvPr>
          <p:cNvPicPr>
            <a:picLocks noChangeAspect="1"/>
          </p:cNvPicPr>
          <p:nvPr/>
        </p:nvPicPr>
        <p:blipFill>
          <a:blip r:embed="rId2"/>
          <a:stretch>
            <a:fillRect/>
          </a:stretch>
        </p:blipFill>
        <p:spPr>
          <a:xfrm>
            <a:off x="5048451" y="1568517"/>
            <a:ext cx="6495847" cy="4330565"/>
          </a:xfrm>
          <a:prstGeom prst="rect">
            <a:avLst/>
          </a:prstGeom>
          <a:solidFill>
            <a:srgbClr val="FFFFFF">
              <a:shade val="85000"/>
            </a:srgbClr>
          </a:solidFill>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00762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AA74-143E-214E-9F1D-E9F327707C6A}"/>
              </a:ext>
            </a:extLst>
          </p:cNvPr>
          <p:cNvSpPr>
            <a:spLocks noGrp="1"/>
          </p:cNvSpPr>
          <p:nvPr>
            <p:ph type="title"/>
          </p:nvPr>
        </p:nvSpPr>
        <p:spPr>
          <a:xfrm>
            <a:off x="648930" y="629267"/>
            <a:ext cx="9252154" cy="1016654"/>
          </a:xfrm>
        </p:spPr>
        <p:txBody>
          <a:bodyPr vert="horz" lIns="91440" tIns="45720" rIns="91440" bIns="45720" rtlCol="0" anchor="ctr">
            <a:normAutofit fontScale="90000"/>
          </a:bodyPr>
          <a:lstStyle/>
          <a:p>
            <a:r>
              <a:rPr lang="en-AU" sz="3200" b="1" i="1" dirty="0">
                <a:ln>
                  <a:solidFill>
                    <a:schemeClr val="accent1"/>
                  </a:solidFill>
                </a:ln>
                <a:solidFill>
                  <a:schemeClr val="bg2"/>
                </a:solidFill>
              </a:rPr>
              <a:t>Impacts of COVID-19 on Australian </a:t>
            </a:r>
            <a:br>
              <a:rPr lang="en-AU" sz="3200" b="1" i="1" dirty="0">
                <a:ln>
                  <a:solidFill>
                    <a:schemeClr val="accent1"/>
                  </a:solidFill>
                </a:ln>
                <a:solidFill>
                  <a:schemeClr val="bg2"/>
                </a:solidFill>
              </a:rPr>
            </a:br>
            <a:r>
              <a:rPr lang="en-AU" sz="3200" b="1" i="1" dirty="0">
                <a:ln>
                  <a:solidFill>
                    <a:schemeClr val="accent1"/>
                  </a:solidFill>
                </a:ln>
                <a:solidFill>
                  <a:schemeClr val="bg2"/>
                </a:solidFill>
              </a:rPr>
              <a:t>- </a:t>
            </a:r>
            <a:r>
              <a:rPr lang="en-AU" sz="3200" b="1" i="1" dirty="0">
                <a:ln>
                  <a:solidFill>
                    <a:schemeClr val="accent1"/>
                  </a:solidFill>
                </a:ln>
                <a:solidFill>
                  <a:srgbClr val="FF0000"/>
                </a:solidFill>
              </a:rPr>
              <a:t>Health and People</a:t>
            </a:r>
            <a:endParaRPr lang="en-US" sz="3200" b="1" i="1" dirty="0">
              <a:ln>
                <a:solidFill>
                  <a:schemeClr val="accent1"/>
                </a:solidFill>
              </a:ln>
              <a:solidFill>
                <a:srgbClr val="FF0000"/>
              </a:solidFill>
            </a:endParaRPr>
          </a:p>
        </p:txBody>
      </p:sp>
      <p:sp>
        <p:nvSpPr>
          <p:cNvPr id="24" name="Content Placeholder 8">
            <a:extLst>
              <a:ext uri="{FF2B5EF4-FFF2-40B4-BE49-F238E27FC236}">
                <a16:creationId xmlns:a16="http://schemas.microsoft.com/office/drawing/2014/main" id="{E30FBBD1-046A-456D-AF68-5ACD7EE31A51}"/>
              </a:ext>
            </a:extLst>
          </p:cNvPr>
          <p:cNvSpPr>
            <a:spLocks noGrp="1"/>
          </p:cNvSpPr>
          <p:nvPr>
            <p:ph idx="1"/>
          </p:nvPr>
        </p:nvSpPr>
        <p:spPr>
          <a:xfrm>
            <a:off x="372885" y="1699926"/>
            <a:ext cx="5123080" cy="4361072"/>
          </a:xfrm>
        </p:spPr>
        <p:txBody>
          <a:bodyPr>
            <a:normAutofit/>
          </a:bodyPr>
          <a:lstStyle/>
          <a:p>
            <a:pPr marL="457200">
              <a:lnSpc>
                <a:spcPct val="90000"/>
              </a:lnSpc>
              <a:buClr>
                <a:schemeClr val="tx1"/>
              </a:buClr>
              <a:buFont typeface="Wingdings" pitchFamily="2" charset="2"/>
              <a:buChar char="Ø"/>
            </a:pPr>
            <a:endParaRPr lang="en-US" sz="1600" dirty="0"/>
          </a:p>
          <a:p>
            <a:pPr marL="457200">
              <a:lnSpc>
                <a:spcPct val="90000"/>
              </a:lnSpc>
              <a:buClr>
                <a:schemeClr val="tx1"/>
              </a:buClr>
              <a:buFont typeface="Wingdings" pitchFamily="2" charset="2"/>
              <a:buChar char="Ø"/>
            </a:pPr>
            <a:r>
              <a:rPr lang="en-US" sz="1600" dirty="0"/>
              <a:t>There were a number of interesting observations when comparing deaths by week in 2020-21 with a baseline of 2015-2019 average figures. This showed that during the peak of infections in March/April 2020 and increasing death rates in 2021.</a:t>
            </a:r>
          </a:p>
        </p:txBody>
      </p:sp>
      <p:pic>
        <p:nvPicPr>
          <p:cNvPr id="9" name="Picture 7">
            <a:extLst>
              <a:ext uri="{FF2B5EF4-FFF2-40B4-BE49-F238E27FC236}">
                <a16:creationId xmlns:a16="http://schemas.microsoft.com/office/drawing/2014/main" id="{58957CAC-7AE2-4495-9299-165549A954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5038" y="2402308"/>
            <a:ext cx="5619486" cy="41799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D7DCA689-B1CE-4362-90BA-B4928429A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6339" y="3707783"/>
            <a:ext cx="3780494" cy="265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119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AA74-143E-214E-9F1D-E9F327707C6A}"/>
              </a:ext>
            </a:extLst>
          </p:cNvPr>
          <p:cNvSpPr>
            <a:spLocks noGrp="1"/>
          </p:cNvSpPr>
          <p:nvPr>
            <p:ph type="title"/>
          </p:nvPr>
        </p:nvSpPr>
        <p:spPr>
          <a:xfrm>
            <a:off x="648930" y="629267"/>
            <a:ext cx="9252154" cy="1016654"/>
          </a:xfrm>
        </p:spPr>
        <p:txBody>
          <a:bodyPr vert="horz" lIns="91440" tIns="45720" rIns="91440" bIns="45720" rtlCol="0" anchor="ctr">
            <a:normAutofit fontScale="90000"/>
          </a:bodyPr>
          <a:lstStyle/>
          <a:p>
            <a:r>
              <a:rPr lang="en-AU" sz="3200" b="1" i="1" dirty="0">
                <a:ln>
                  <a:solidFill>
                    <a:schemeClr val="accent1"/>
                  </a:solidFill>
                </a:ln>
                <a:solidFill>
                  <a:schemeClr val="bg2"/>
                </a:solidFill>
              </a:rPr>
              <a:t>Impacts of COVID-19 on Australian </a:t>
            </a:r>
            <a:br>
              <a:rPr lang="en-AU" sz="3200" b="1" i="1" dirty="0">
                <a:ln>
                  <a:solidFill>
                    <a:schemeClr val="accent1"/>
                  </a:solidFill>
                </a:ln>
                <a:solidFill>
                  <a:schemeClr val="bg2"/>
                </a:solidFill>
              </a:rPr>
            </a:br>
            <a:r>
              <a:rPr lang="en-AU" sz="3200" b="1" i="1" dirty="0">
                <a:ln>
                  <a:solidFill>
                    <a:schemeClr val="accent1"/>
                  </a:solidFill>
                </a:ln>
                <a:solidFill>
                  <a:schemeClr val="bg2"/>
                </a:solidFill>
              </a:rPr>
              <a:t>- </a:t>
            </a:r>
            <a:r>
              <a:rPr lang="en-AU" sz="3200" b="1" i="1" dirty="0">
                <a:ln>
                  <a:solidFill>
                    <a:schemeClr val="accent1"/>
                  </a:solidFill>
                </a:ln>
                <a:solidFill>
                  <a:srgbClr val="FF0000"/>
                </a:solidFill>
              </a:rPr>
              <a:t>Health and People</a:t>
            </a:r>
            <a:endParaRPr lang="en-US" sz="3200" b="1" i="1" dirty="0">
              <a:ln>
                <a:solidFill>
                  <a:schemeClr val="accent1"/>
                </a:solidFill>
              </a:ln>
              <a:solidFill>
                <a:srgbClr val="FF0000"/>
              </a:solidFill>
            </a:endParaRPr>
          </a:p>
        </p:txBody>
      </p:sp>
      <p:sp>
        <p:nvSpPr>
          <p:cNvPr id="24" name="Content Placeholder 8">
            <a:extLst>
              <a:ext uri="{FF2B5EF4-FFF2-40B4-BE49-F238E27FC236}">
                <a16:creationId xmlns:a16="http://schemas.microsoft.com/office/drawing/2014/main" id="{E30FBBD1-046A-456D-AF68-5ACD7EE31A51}"/>
              </a:ext>
            </a:extLst>
          </p:cNvPr>
          <p:cNvSpPr>
            <a:spLocks noGrp="1"/>
          </p:cNvSpPr>
          <p:nvPr>
            <p:ph idx="1"/>
          </p:nvPr>
        </p:nvSpPr>
        <p:spPr>
          <a:xfrm>
            <a:off x="454304" y="2227699"/>
            <a:ext cx="4092644" cy="3756465"/>
          </a:xfrm>
        </p:spPr>
        <p:txBody>
          <a:bodyPr>
            <a:normAutofit/>
          </a:bodyPr>
          <a:lstStyle/>
          <a:p>
            <a:pPr marL="457200">
              <a:lnSpc>
                <a:spcPct val="90000"/>
              </a:lnSpc>
              <a:buClr>
                <a:schemeClr val="tx1"/>
              </a:buClr>
              <a:buFont typeface="Wingdings" pitchFamily="2" charset="2"/>
              <a:buChar char="Ø"/>
            </a:pPr>
            <a:r>
              <a:rPr lang="en-US" sz="1600" dirty="0"/>
              <a:t>There were a higher deaths, respiratory related deaths i.e. Pneumonia, Dementia/</a:t>
            </a:r>
            <a:r>
              <a:rPr lang="en-US" sz="1600" dirty="0" err="1"/>
              <a:t>Alsheimers</a:t>
            </a:r>
            <a:r>
              <a:rPr lang="en-US" sz="1600" dirty="0"/>
              <a:t>, Diabetes than the 2015-2019 average, but there was a higher than average number of deaths in 2021.</a:t>
            </a:r>
          </a:p>
          <a:p>
            <a:pPr marL="457200">
              <a:lnSpc>
                <a:spcPct val="90000"/>
              </a:lnSpc>
              <a:buClr>
                <a:schemeClr val="tx1"/>
              </a:buClr>
              <a:buFont typeface="Wingdings" pitchFamily="2" charset="2"/>
              <a:buChar char="Ø"/>
            </a:pPr>
            <a:r>
              <a:rPr lang="en-US" sz="1600" dirty="0"/>
              <a:t>Suicide numbers were at a higher level in NSW than in Victoria. More time, we would investigate this further.</a:t>
            </a:r>
            <a:br>
              <a:rPr lang="en-US" sz="1600" dirty="0"/>
            </a:br>
            <a:br>
              <a:rPr lang="en-US" sz="1600" dirty="0"/>
            </a:br>
            <a:endParaRPr lang="en-AU" sz="1600" b="1" dirty="0"/>
          </a:p>
        </p:txBody>
      </p:sp>
      <p:pic>
        <p:nvPicPr>
          <p:cNvPr id="10" name="Picture 4">
            <a:extLst>
              <a:ext uri="{FF2B5EF4-FFF2-40B4-BE49-F238E27FC236}">
                <a16:creationId xmlns:a16="http://schemas.microsoft.com/office/drawing/2014/main" id="{BEA6725A-ADC5-467B-89B0-9C78A1147B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0246" y="2603392"/>
            <a:ext cx="6238002" cy="3957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943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AA74-143E-214E-9F1D-E9F327707C6A}"/>
              </a:ext>
            </a:extLst>
          </p:cNvPr>
          <p:cNvSpPr>
            <a:spLocks noGrp="1"/>
          </p:cNvSpPr>
          <p:nvPr>
            <p:ph type="title"/>
          </p:nvPr>
        </p:nvSpPr>
        <p:spPr>
          <a:xfrm>
            <a:off x="648930" y="629267"/>
            <a:ext cx="9252154" cy="1016654"/>
          </a:xfrm>
        </p:spPr>
        <p:txBody>
          <a:bodyPr vert="horz" lIns="91440" tIns="45720" rIns="91440" bIns="45720" rtlCol="0" anchor="ctr">
            <a:normAutofit fontScale="90000"/>
          </a:bodyPr>
          <a:lstStyle/>
          <a:p>
            <a:r>
              <a:rPr lang="en-AU" sz="3200" b="1" i="1" dirty="0">
                <a:ln>
                  <a:solidFill>
                    <a:schemeClr val="accent1"/>
                  </a:solidFill>
                </a:ln>
                <a:solidFill>
                  <a:schemeClr val="bg2"/>
                </a:solidFill>
              </a:rPr>
              <a:t>Impacts of COVID-19 on Australian </a:t>
            </a:r>
            <a:br>
              <a:rPr lang="en-AU" sz="3200" b="1" i="1" dirty="0">
                <a:ln>
                  <a:solidFill>
                    <a:schemeClr val="accent1"/>
                  </a:solidFill>
                </a:ln>
                <a:solidFill>
                  <a:schemeClr val="bg2"/>
                </a:solidFill>
              </a:rPr>
            </a:br>
            <a:r>
              <a:rPr lang="en-AU" sz="3200" b="1" i="1" dirty="0">
                <a:ln>
                  <a:solidFill>
                    <a:schemeClr val="accent1"/>
                  </a:solidFill>
                </a:ln>
                <a:solidFill>
                  <a:schemeClr val="bg2"/>
                </a:solidFill>
              </a:rPr>
              <a:t>- </a:t>
            </a:r>
            <a:r>
              <a:rPr lang="en-AU" sz="3200" b="1" i="1" dirty="0">
                <a:ln>
                  <a:solidFill>
                    <a:schemeClr val="accent1"/>
                  </a:solidFill>
                </a:ln>
                <a:solidFill>
                  <a:srgbClr val="FF0000"/>
                </a:solidFill>
              </a:rPr>
              <a:t>Health and People</a:t>
            </a:r>
            <a:endParaRPr lang="en-US" sz="3200" b="1" i="1" dirty="0">
              <a:ln>
                <a:solidFill>
                  <a:schemeClr val="accent1"/>
                </a:solidFill>
              </a:ln>
              <a:solidFill>
                <a:srgbClr val="FF0000"/>
              </a:solidFill>
            </a:endParaRPr>
          </a:p>
        </p:txBody>
      </p:sp>
      <p:sp>
        <p:nvSpPr>
          <p:cNvPr id="24" name="Content Placeholder 8">
            <a:extLst>
              <a:ext uri="{FF2B5EF4-FFF2-40B4-BE49-F238E27FC236}">
                <a16:creationId xmlns:a16="http://schemas.microsoft.com/office/drawing/2014/main" id="{E30FBBD1-046A-456D-AF68-5ACD7EE31A51}"/>
              </a:ext>
            </a:extLst>
          </p:cNvPr>
          <p:cNvSpPr>
            <a:spLocks noGrp="1"/>
          </p:cNvSpPr>
          <p:nvPr>
            <p:ph idx="1"/>
          </p:nvPr>
        </p:nvSpPr>
        <p:spPr>
          <a:xfrm>
            <a:off x="372885" y="2402309"/>
            <a:ext cx="4846815" cy="467891"/>
          </a:xfrm>
        </p:spPr>
        <p:txBody>
          <a:bodyPr>
            <a:normAutofit/>
          </a:bodyPr>
          <a:lstStyle/>
          <a:p>
            <a:pPr marL="457200">
              <a:lnSpc>
                <a:spcPct val="90000"/>
              </a:lnSpc>
              <a:buClr>
                <a:schemeClr val="tx1"/>
              </a:buClr>
              <a:buFont typeface="Wingdings" pitchFamily="2" charset="2"/>
              <a:buChar char="Ø"/>
            </a:pPr>
            <a:r>
              <a:rPr lang="en-US" sz="1600" b="1" dirty="0"/>
              <a:t>Dementia-</a:t>
            </a:r>
            <a:r>
              <a:rPr lang="en-US" sz="1600" b="1" dirty="0" err="1"/>
              <a:t>Alzheimers</a:t>
            </a:r>
            <a:r>
              <a:rPr lang="en-US" sz="1600" b="1" dirty="0"/>
              <a:t>  &amp; Diabetes Impacts</a:t>
            </a:r>
            <a:endParaRPr lang="en-AU" sz="1600" b="1" dirty="0"/>
          </a:p>
        </p:txBody>
      </p:sp>
      <p:pic>
        <p:nvPicPr>
          <p:cNvPr id="10" name="Picture 6">
            <a:extLst>
              <a:ext uri="{FF2B5EF4-FFF2-40B4-BE49-F238E27FC236}">
                <a16:creationId xmlns:a16="http://schemas.microsoft.com/office/drawing/2014/main" id="{F33A84E3-5B19-49A4-B5E2-A95819F39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885" y="3051588"/>
            <a:ext cx="5586826" cy="357341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a:extLst>
              <a:ext uri="{FF2B5EF4-FFF2-40B4-BE49-F238E27FC236}">
                <a16:creationId xmlns:a16="http://schemas.microsoft.com/office/drawing/2014/main" id="{8DC20963-7CA6-440B-AD09-AB0D5DCEF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7949" y="3066715"/>
            <a:ext cx="5563175" cy="3558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675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AA74-143E-214E-9F1D-E9F327707C6A}"/>
              </a:ext>
            </a:extLst>
          </p:cNvPr>
          <p:cNvSpPr>
            <a:spLocks noGrp="1"/>
          </p:cNvSpPr>
          <p:nvPr>
            <p:ph type="title"/>
          </p:nvPr>
        </p:nvSpPr>
        <p:spPr>
          <a:xfrm>
            <a:off x="648930" y="629267"/>
            <a:ext cx="9252154" cy="1016654"/>
          </a:xfrm>
        </p:spPr>
        <p:txBody>
          <a:bodyPr vert="horz" lIns="91440" tIns="45720" rIns="91440" bIns="45720" rtlCol="0" anchor="ctr">
            <a:normAutofit fontScale="90000"/>
          </a:bodyPr>
          <a:lstStyle/>
          <a:p>
            <a:r>
              <a:rPr lang="en-AU" sz="3200" b="1" i="1" dirty="0">
                <a:ln>
                  <a:solidFill>
                    <a:schemeClr val="accent1"/>
                  </a:solidFill>
                </a:ln>
                <a:solidFill>
                  <a:schemeClr val="bg2"/>
                </a:solidFill>
              </a:rPr>
              <a:t>Impacts of COVID-19 on Australian </a:t>
            </a:r>
            <a:br>
              <a:rPr lang="en-AU" sz="3200" b="1" i="1" dirty="0">
                <a:ln>
                  <a:solidFill>
                    <a:schemeClr val="accent1"/>
                  </a:solidFill>
                </a:ln>
                <a:solidFill>
                  <a:schemeClr val="bg2"/>
                </a:solidFill>
              </a:rPr>
            </a:br>
            <a:r>
              <a:rPr lang="en-AU" sz="3200" b="1" i="1" dirty="0">
                <a:ln>
                  <a:solidFill>
                    <a:schemeClr val="accent1"/>
                  </a:solidFill>
                </a:ln>
                <a:solidFill>
                  <a:schemeClr val="bg2"/>
                </a:solidFill>
              </a:rPr>
              <a:t>- </a:t>
            </a:r>
            <a:r>
              <a:rPr lang="en-AU" sz="3200" b="1" i="1" dirty="0">
                <a:ln>
                  <a:solidFill>
                    <a:schemeClr val="accent1"/>
                  </a:solidFill>
                </a:ln>
                <a:solidFill>
                  <a:srgbClr val="FF0000"/>
                </a:solidFill>
              </a:rPr>
              <a:t>Health and People</a:t>
            </a:r>
            <a:endParaRPr lang="en-US" sz="3200" b="1" i="1" dirty="0">
              <a:ln>
                <a:solidFill>
                  <a:schemeClr val="accent1"/>
                </a:solidFill>
              </a:ln>
              <a:solidFill>
                <a:srgbClr val="FF0000"/>
              </a:solidFill>
            </a:endParaRPr>
          </a:p>
        </p:txBody>
      </p:sp>
      <p:sp>
        <p:nvSpPr>
          <p:cNvPr id="24" name="Content Placeholder 8">
            <a:extLst>
              <a:ext uri="{FF2B5EF4-FFF2-40B4-BE49-F238E27FC236}">
                <a16:creationId xmlns:a16="http://schemas.microsoft.com/office/drawing/2014/main" id="{E30FBBD1-046A-456D-AF68-5ACD7EE31A51}"/>
              </a:ext>
            </a:extLst>
          </p:cNvPr>
          <p:cNvSpPr>
            <a:spLocks noGrp="1"/>
          </p:cNvSpPr>
          <p:nvPr>
            <p:ph idx="1"/>
          </p:nvPr>
        </p:nvSpPr>
        <p:spPr>
          <a:xfrm>
            <a:off x="372885" y="2402308"/>
            <a:ext cx="3904753" cy="3973943"/>
          </a:xfrm>
        </p:spPr>
        <p:txBody>
          <a:bodyPr>
            <a:normAutofit lnSpcReduction="10000"/>
          </a:bodyPr>
          <a:lstStyle/>
          <a:p>
            <a:pPr marL="457200">
              <a:lnSpc>
                <a:spcPct val="90000"/>
              </a:lnSpc>
              <a:buClr>
                <a:schemeClr val="tx1"/>
              </a:buClr>
              <a:buFont typeface="Wingdings" pitchFamily="2" charset="2"/>
              <a:buChar char="Ø"/>
            </a:pPr>
            <a:r>
              <a:rPr lang="en-US" sz="1600" b="1" dirty="0"/>
              <a:t>Calls to Crisis helplines </a:t>
            </a:r>
            <a:r>
              <a:rPr lang="en-US" sz="1600" dirty="0"/>
              <a:t>such as Lifeline, Kids Helpline and Beyond Blue actually dropped in 2020 and 2021 in comparison to 2019.</a:t>
            </a:r>
            <a:br>
              <a:rPr lang="en-US" sz="1600" dirty="0"/>
            </a:br>
            <a:r>
              <a:rPr lang="en-US" sz="1600" dirty="0"/>
              <a:t>Perhaps less interaction with people in general, due to isolation, contributed to this decline.</a:t>
            </a:r>
          </a:p>
          <a:p>
            <a:pPr marL="457200">
              <a:lnSpc>
                <a:spcPct val="90000"/>
              </a:lnSpc>
              <a:buClr>
                <a:schemeClr val="tx1"/>
              </a:buClr>
              <a:buFont typeface="Wingdings" pitchFamily="2" charset="2"/>
              <a:buChar char="Ø"/>
            </a:pPr>
            <a:r>
              <a:rPr lang="en-US" sz="1600" b="1" dirty="0"/>
              <a:t>Psychological stress levels as measured by the K10 surveys, </a:t>
            </a:r>
            <a:r>
              <a:rPr lang="en-US" sz="1600" dirty="0"/>
              <a:t>has dropped slightly in early 2021 and have increased in the later months in the moderate category. As per the above comment, but as the pandemic continues, it looks apparent that we stress levels are increasing.</a:t>
            </a:r>
          </a:p>
          <a:p>
            <a:endParaRPr lang="en-US" sz="1600" dirty="0"/>
          </a:p>
        </p:txBody>
      </p:sp>
      <p:pic>
        <p:nvPicPr>
          <p:cNvPr id="12" name="Picture 2">
            <a:extLst>
              <a:ext uri="{FF2B5EF4-FFF2-40B4-BE49-F238E27FC236}">
                <a16:creationId xmlns:a16="http://schemas.microsoft.com/office/drawing/2014/main" id="{46ECB47C-0F0F-42BA-A149-D9506ECECD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0928" y="2615044"/>
            <a:ext cx="3715343" cy="33974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16C071D1-5270-487E-9689-AA5860E8AD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8433" y="2665147"/>
            <a:ext cx="3772495" cy="294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897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1CFD5-9654-D045-85AC-FBFD588CD53A}"/>
              </a:ext>
            </a:extLst>
          </p:cNvPr>
          <p:cNvSpPr>
            <a:spLocks noGrp="1"/>
          </p:cNvSpPr>
          <p:nvPr>
            <p:ph type="title"/>
          </p:nvPr>
        </p:nvSpPr>
        <p:spPr>
          <a:xfrm>
            <a:off x="751562" y="452718"/>
            <a:ext cx="9299272" cy="1400530"/>
          </a:xfrm>
        </p:spPr>
        <p:txBody>
          <a:bodyPr vert="horz" lIns="91440" tIns="45720" rIns="91440" bIns="45720" rtlCol="0" anchor="ctr">
            <a:normAutofit/>
          </a:bodyPr>
          <a:lstStyle/>
          <a:p>
            <a:r>
              <a:rPr lang="en-US" sz="3200" b="1" i="1" dirty="0">
                <a:ln>
                  <a:solidFill>
                    <a:schemeClr val="accent1"/>
                  </a:solidFill>
                </a:ln>
                <a:solidFill>
                  <a:schemeClr val="bg2"/>
                </a:solidFill>
              </a:rPr>
              <a:t>Post Mortem</a:t>
            </a:r>
          </a:p>
        </p:txBody>
      </p:sp>
      <p:sp>
        <p:nvSpPr>
          <p:cNvPr id="3" name="Content Placeholder 2">
            <a:extLst>
              <a:ext uri="{FF2B5EF4-FFF2-40B4-BE49-F238E27FC236}">
                <a16:creationId xmlns:a16="http://schemas.microsoft.com/office/drawing/2014/main" id="{E50C89C8-6D81-3644-AE0E-CFCD6F0874D8}"/>
              </a:ext>
            </a:extLst>
          </p:cNvPr>
          <p:cNvSpPr>
            <a:spLocks noGrp="1"/>
          </p:cNvSpPr>
          <p:nvPr>
            <p:ph idx="1"/>
          </p:nvPr>
        </p:nvSpPr>
        <p:spPr>
          <a:xfrm>
            <a:off x="125261" y="2286162"/>
            <a:ext cx="11887200" cy="4119120"/>
          </a:xfrm>
        </p:spPr>
        <p:txBody>
          <a:bodyPr>
            <a:normAutofit/>
          </a:bodyPr>
          <a:lstStyle/>
          <a:p>
            <a:pPr lvl="1">
              <a:lnSpc>
                <a:spcPct val="90000"/>
              </a:lnSpc>
              <a:buClr>
                <a:schemeClr val="tx1"/>
              </a:buClr>
              <a:buFont typeface="Wingdings" pitchFamily="2" charset="2"/>
              <a:buChar char="Ø"/>
            </a:pPr>
            <a:r>
              <a:rPr lang="en-US" dirty="0"/>
              <a:t>Difficulties and additional questions. </a:t>
            </a:r>
          </a:p>
          <a:p>
            <a:pPr lvl="2">
              <a:lnSpc>
                <a:spcPct val="90000"/>
              </a:lnSpc>
              <a:buClr>
                <a:schemeClr val="tx1"/>
              </a:buClr>
              <a:buFont typeface="Wingdings" pitchFamily="2" charset="2"/>
              <a:buChar char="Ø"/>
            </a:pPr>
            <a:r>
              <a:rPr lang="en-US" sz="1800" b="1" dirty="0"/>
              <a:t>Health</a:t>
            </a:r>
            <a:r>
              <a:rPr lang="en-US" sz="1800" dirty="0"/>
              <a:t>: </a:t>
            </a:r>
          </a:p>
          <a:p>
            <a:pPr lvl="2">
              <a:lnSpc>
                <a:spcPct val="90000"/>
              </a:lnSpc>
              <a:buClr>
                <a:schemeClr val="tx1"/>
              </a:buClr>
              <a:buFont typeface="Wingdings" pitchFamily="2" charset="2"/>
              <a:buChar char="Ø"/>
            </a:pPr>
            <a:r>
              <a:rPr lang="en-US" sz="1800" b="1" dirty="0"/>
              <a:t>Unemployment</a:t>
            </a:r>
            <a:r>
              <a:rPr lang="en-US" sz="1800" dirty="0"/>
              <a:t>:  </a:t>
            </a:r>
          </a:p>
          <a:p>
            <a:pPr lvl="3">
              <a:lnSpc>
                <a:spcPct val="90000"/>
              </a:lnSpc>
              <a:buClr>
                <a:schemeClr val="tx1"/>
              </a:buClr>
              <a:buFont typeface="Wingdings" pitchFamily="2" charset="2"/>
              <a:buChar char="Ø"/>
            </a:pPr>
            <a:r>
              <a:rPr lang="en-US" sz="1800" dirty="0"/>
              <a:t>Currently seeing a spike in Covid-19 cases again (Vic, NSW). Will need to complete correlation test again later this year to study the impact of Covid-19 from July-December 2021. </a:t>
            </a:r>
          </a:p>
          <a:p>
            <a:pPr lvl="3">
              <a:lnSpc>
                <a:spcPct val="90000"/>
              </a:lnSpc>
              <a:buClr>
                <a:schemeClr val="tx1"/>
              </a:buClr>
              <a:buFont typeface="Wingdings" pitchFamily="2" charset="2"/>
              <a:buChar char="Ø"/>
            </a:pPr>
            <a:r>
              <a:rPr lang="en-US" sz="1800" dirty="0"/>
              <a:t>Further analysis needs to be conducted to see if political and economic policies introduced in the last two years correlated with the rise/fall of the unemployment rate. </a:t>
            </a:r>
          </a:p>
          <a:p>
            <a:pPr lvl="2">
              <a:lnSpc>
                <a:spcPct val="90000"/>
              </a:lnSpc>
              <a:buClr>
                <a:schemeClr val="tx1"/>
              </a:buClr>
              <a:buFont typeface="Wingdings" pitchFamily="2" charset="2"/>
              <a:buChar char="Ø"/>
            </a:pPr>
            <a:r>
              <a:rPr lang="en-US" sz="1800" b="1" dirty="0"/>
              <a:t>International trade</a:t>
            </a:r>
            <a:r>
              <a:rPr lang="en-US" sz="1800" dirty="0"/>
              <a:t>:  </a:t>
            </a:r>
          </a:p>
          <a:p>
            <a:pPr marL="914400" lvl="2" indent="0">
              <a:lnSpc>
                <a:spcPct val="90000"/>
              </a:lnSpc>
              <a:buClr>
                <a:schemeClr val="tx1"/>
              </a:buClr>
              <a:buNone/>
            </a:pPr>
            <a:r>
              <a:rPr lang="en-US" sz="1800" dirty="0"/>
              <a:t>	</a:t>
            </a:r>
          </a:p>
          <a:p>
            <a:pPr lvl="2">
              <a:lnSpc>
                <a:spcPct val="90000"/>
              </a:lnSpc>
              <a:buClr>
                <a:schemeClr val="tx1"/>
              </a:buClr>
              <a:buFont typeface="Wingdings" pitchFamily="2" charset="2"/>
              <a:buChar char="Ø"/>
            </a:pPr>
            <a:r>
              <a:rPr lang="en-US" sz="1800" b="1" dirty="0"/>
              <a:t>Business/ Economy</a:t>
            </a:r>
            <a:r>
              <a:rPr lang="en-US" sz="1800" dirty="0"/>
              <a:t>:  </a:t>
            </a:r>
          </a:p>
          <a:p>
            <a:pPr lvl="3">
              <a:lnSpc>
                <a:spcPct val="90000"/>
              </a:lnSpc>
              <a:buClr>
                <a:schemeClr val="tx1"/>
              </a:buClr>
              <a:buFont typeface="Wingdings" pitchFamily="2" charset="2"/>
              <a:buChar char="Ø"/>
            </a:pPr>
            <a:endParaRPr lang="en-US" sz="1600" dirty="0"/>
          </a:p>
          <a:p>
            <a:pPr marL="914400" lvl="2" indent="0">
              <a:lnSpc>
                <a:spcPct val="90000"/>
              </a:lnSpc>
              <a:buClr>
                <a:schemeClr val="tx1"/>
              </a:buClr>
              <a:buNone/>
            </a:pPr>
            <a:endParaRPr lang="en-US" sz="1800" b="1" dirty="0"/>
          </a:p>
        </p:txBody>
      </p:sp>
    </p:spTree>
    <p:extLst>
      <p:ext uri="{BB962C8B-B14F-4D97-AF65-F5344CB8AC3E}">
        <p14:creationId xmlns:p14="http://schemas.microsoft.com/office/powerpoint/2010/main" val="371426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7" name="Rectangle 78">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8"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89" name="Freeform: Shape 82">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0" name="Rectangle 84">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11CFD5-9654-D045-85AC-FBFD588CD53A}"/>
              </a:ext>
            </a:extLst>
          </p:cNvPr>
          <p:cNvSpPr>
            <a:spLocks noGrp="1"/>
          </p:cNvSpPr>
          <p:nvPr>
            <p:ph type="title"/>
          </p:nvPr>
        </p:nvSpPr>
        <p:spPr>
          <a:xfrm>
            <a:off x="653143" y="1645920"/>
            <a:ext cx="3522879" cy="4470821"/>
          </a:xfrm>
        </p:spPr>
        <p:txBody>
          <a:bodyPr>
            <a:normAutofit/>
          </a:bodyPr>
          <a:lstStyle/>
          <a:p>
            <a:pPr algn="r"/>
            <a:r>
              <a:rPr lang="en-AU" b="1" i="1" dirty="0">
                <a:ln>
                  <a:solidFill>
                    <a:schemeClr val="accent1"/>
                  </a:solidFill>
                </a:ln>
                <a:solidFill>
                  <a:srgbClr val="FFFFFF"/>
                </a:solidFill>
              </a:rPr>
              <a:t>Exploring the impacts of COVID-19 in Australia</a:t>
            </a:r>
          </a:p>
        </p:txBody>
      </p:sp>
      <p:sp>
        <p:nvSpPr>
          <p:cNvPr id="74" name="Content Placeholder 2">
            <a:extLst>
              <a:ext uri="{FF2B5EF4-FFF2-40B4-BE49-F238E27FC236}">
                <a16:creationId xmlns:a16="http://schemas.microsoft.com/office/drawing/2014/main" id="{E50C89C8-6D81-3644-AE0E-CFCD6F0874D8}"/>
              </a:ext>
            </a:extLst>
          </p:cNvPr>
          <p:cNvSpPr>
            <a:spLocks noGrp="1"/>
          </p:cNvSpPr>
          <p:nvPr>
            <p:ph idx="1"/>
          </p:nvPr>
        </p:nvSpPr>
        <p:spPr>
          <a:xfrm>
            <a:off x="5204109" y="1645920"/>
            <a:ext cx="5919503" cy="4470821"/>
          </a:xfrm>
        </p:spPr>
        <p:txBody>
          <a:bodyPr>
            <a:normAutofit/>
          </a:bodyPr>
          <a:lstStyle/>
          <a:p>
            <a:pPr marL="0" lvl="0" indent="0">
              <a:buNone/>
            </a:pPr>
            <a:r>
              <a:rPr lang="en-AU" b="1" i="1" dirty="0"/>
              <a:t>How has the Coronavirus (COVID-19) pandemic impacted people, health, businesses, industries and unemployment over the last couple of years in Australia? </a:t>
            </a:r>
          </a:p>
          <a:p>
            <a:pPr marL="0" lvl="0" indent="0">
              <a:buNone/>
            </a:pPr>
            <a:endParaRPr lang="en-AU" dirty="0"/>
          </a:p>
          <a:p>
            <a:pPr marL="0" lvl="0" indent="0">
              <a:buNone/>
            </a:pPr>
            <a:r>
              <a:rPr lang="en-AU" dirty="0"/>
              <a:t>This project explores the impacts of COVID-19 in Australia in the following key areas:</a:t>
            </a:r>
          </a:p>
          <a:p>
            <a:pPr lvl="1">
              <a:buClr>
                <a:schemeClr val="tx2"/>
              </a:buClr>
              <a:buFont typeface="Wingdings" pitchFamily="2" charset="2"/>
              <a:buChar char="Ø"/>
            </a:pPr>
            <a:r>
              <a:rPr lang="en-AU" sz="2000" b="1" i="1" dirty="0"/>
              <a:t>Economy/ Business</a:t>
            </a:r>
          </a:p>
          <a:p>
            <a:pPr lvl="1">
              <a:buClr>
                <a:schemeClr val="tx2"/>
              </a:buClr>
              <a:buFont typeface="Wingdings" pitchFamily="2" charset="2"/>
              <a:buChar char="Ø"/>
            </a:pPr>
            <a:r>
              <a:rPr lang="en-AU" sz="2000" b="1" i="1" dirty="0"/>
              <a:t>Unemployment</a:t>
            </a:r>
          </a:p>
          <a:p>
            <a:pPr lvl="1">
              <a:buClr>
                <a:schemeClr val="tx2"/>
              </a:buClr>
              <a:buFont typeface="Wingdings" pitchFamily="2" charset="2"/>
              <a:buChar char="Ø"/>
            </a:pPr>
            <a:r>
              <a:rPr lang="en-AU" sz="2000" b="1" i="1" dirty="0"/>
              <a:t>Health/ People</a:t>
            </a:r>
            <a:endParaRPr lang="en-AU" sz="2000" b="1" dirty="0"/>
          </a:p>
          <a:p>
            <a:pPr lvl="0"/>
            <a:endParaRPr lang="en-AU" dirty="0"/>
          </a:p>
        </p:txBody>
      </p:sp>
    </p:spTree>
    <p:extLst>
      <p:ext uri="{BB962C8B-B14F-4D97-AF65-F5344CB8AC3E}">
        <p14:creationId xmlns:p14="http://schemas.microsoft.com/office/powerpoint/2010/main" val="118646282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1CFD5-9654-D045-85AC-FBFD588CD53A}"/>
              </a:ext>
            </a:extLst>
          </p:cNvPr>
          <p:cNvSpPr>
            <a:spLocks noGrp="1"/>
          </p:cNvSpPr>
          <p:nvPr>
            <p:ph type="title"/>
          </p:nvPr>
        </p:nvSpPr>
        <p:spPr>
          <a:xfrm>
            <a:off x="755738" y="163960"/>
            <a:ext cx="8947522" cy="1400530"/>
          </a:xfrm>
        </p:spPr>
        <p:txBody>
          <a:bodyPr vert="horz" lIns="91440" tIns="45720" rIns="91440" bIns="45720" rtlCol="0" anchor="ctr">
            <a:normAutofit/>
          </a:bodyPr>
          <a:lstStyle/>
          <a:p>
            <a:r>
              <a:rPr lang="en-AU" sz="3200" b="1" i="1" dirty="0">
                <a:ln>
                  <a:solidFill>
                    <a:schemeClr val="accent1"/>
                  </a:solidFill>
                </a:ln>
                <a:solidFill>
                  <a:schemeClr val="tx1"/>
                </a:solidFill>
              </a:rPr>
              <a:t>Scope of the project includes: </a:t>
            </a:r>
            <a:endParaRPr lang="en-US" sz="3200" b="1" i="1" dirty="0">
              <a:ln>
                <a:solidFill>
                  <a:schemeClr val="accent1"/>
                </a:solidFill>
              </a:ln>
              <a:solidFill>
                <a:schemeClr val="bg2"/>
              </a:solidFill>
            </a:endParaRPr>
          </a:p>
        </p:txBody>
      </p:sp>
      <p:sp>
        <p:nvSpPr>
          <p:cNvPr id="3" name="Content Placeholder 2">
            <a:extLst>
              <a:ext uri="{FF2B5EF4-FFF2-40B4-BE49-F238E27FC236}">
                <a16:creationId xmlns:a16="http://schemas.microsoft.com/office/drawing/2014/main" id="{E50C89C8-6D81-3644-AE0E-CFCD6F0874D8}"/>
              </a:ext>
            </a:extLst>
          </p:cNvPr>
          <p:cNvSpPr>
            <a:spLocks noGrp="1"/>
          </p:cNvSpPr>
          <p:nvPr>
            <p:ph idx="1"/>
          </p:nvPr>
        </p:nvSpPr>
        <p:spPr>
          <a:xfrm>
            <a:off x="343641" y="1401817"/>
            <a:ext cx="11519496" cy="5178334"/>
          </a:xfrm>
        </p:spPr>
        <p:txBody>
          <a:bodyPr>
            <a:normAutofit/>
          </a:bodyPr>
          <a:lstStyle/>
          <a:p>
            <a:pPr marL="800100" lvl="1" indent="-342900">
              <a:lnSpc>
                <a:spcPct val="90000"/>
              </a:lnSpc>
              <a:buFont typeface="+mj-lt"/>
              <a:buAutoNum type="arabicPeriod"/>
            </a:pPr>
            <a:r>
              <a:rPr lang="en-AU" b="1" i="1" dirty="0"/>
              <a:t>Extracting data available for Australia – Primary data resources are</a:t>
            </a:r>
          </a:p>
          <a:p>
            <a:pPr lvl="2">
              <a:lnSpc>
                <a:spcPct val="90000"/>
              </a:lnSpc>
              <a:buFont typeface="Wingdings" pitchFamily="2" charset="2"/>
              <a:buChar char="Ø"/>
            </a:pPr>
            <a:r>
              <a:rPr lang="en-AU" sz="1800" i="1" dirty="0"/>
              <a:t>Australian Bureau of Statistics</a:t>
            </a:r>
          </a:p>
          <a:p>
            <a:pPr lvl="2">
              <a:lnSpc>
                <a:spcPct val="90000"/>
              </a:lnSpc>
              <a:buFont typeface="Wingdings" pitchFamily="2" charset="2"/>
              <a:buChar char="Ø"/>
            </a:pPr>
            <a:r>
              <a:rPr lang="en-AU" sz="1800" i="1" dirty="0"/>
              <a:t>Reserve Bank of Australia</a:t>
            </a:r>
          </a:p>
          <a:p>
            <a:pPr lvl="2">
              <a:lnSpc>
                <a:spcPct val="90000"/>
              </a:lnSpc>
              <a:buFont typeface="Wingdings" pitchFamily="2" charset="2"/>
              <a:buChar char="Ø"/>
            </a:pPr>
            <a:r>
              <a:rPr lang="en-AU" sz="1800" i="1" dirty="0"/>
              <a:t>Australian Institute of Health and Welfare, </a:t>
            </a:r>
            <a:r>
              <a:rPr lang="en-US" sz="1800" i="1" dirty="0"/>
              <a:t>NSW Ministry of Health and Coroner’s Court of Victoria</a:t>
            </a:r>
            <a:endParaRPr lang="en-AU" sz="1800" i="1" dirty="0"/>
          </a:p>
          <a:p>
            <a:pPr lvl="2">
              <a:lnSpc>
                <a:spcPct val="90000"/>
              </a:lnSpc>
              <a:buFont typeface="Wingdings" pitchFamily="2" charset="2"/>
              <a:buChar char="Ø"/>
            </a:pPr>
            <a:r>
              <a:rPr lang="en-AU" sz="1800" i="1" dirty="0"/>
              <a:t>World Health organisation</a:t>
            </a:r>
          </a:p>
          <a:p>
            <a:pPr marL="800100" lvl="1" indent="-342900">
              <a:lnSpc>
                <a:spcPct val="90000"/>
              </a:lnSpc>
              <a:buFont typeface="+mj-lt"/>
              <a:buAutoNum type="arabicPeriod"/>
            </a:pPr>
            <a:r>
              <a:rPr lang="en-AU" b="1" i="1" dirty="0"/>
              <a:t>Preparing and Cleaning extracted data for the analysis </a:t>
            </a:r>
          </a:p>
          <a:p>
            <a:pPr marL="1200150" lvl="2" indent="-342900">
              <a:lnSpc>
                <a:spcPct val="90000"/>
              </a:lnSpc>
              <a:buFont typeface="Wingdings" pitchFamily="2" charset="2"/>
              <a:buChar char="Ø"/>
            </a:pPr>
            <a:r>
              <a:rPr lang="en-US" sz="1800" i="1" dirty="0"/>
              <a:t>Trimming to remove report headers and comments</a:t>
            </a:r>
          </a:p>
          <a:p>
            <a:pPr marL="1200150" lvl="2" indent="-342900">
              <a:lnSpc>
                <a:spcPct val="90000"/>
              </a:lnSpc>
              <a:buFont typeface="Wingdings" pitchFamily="2" charset="2"/>
              <a:buChar char="Ø"/>
            </a:pPr>
            <a:r>
              <a:rPr lang="en-US" sz="1800" i="1" dirty="0"/>
              <a:t>Formatting into usable time series (Yearly, Quarterly, Monthly, Weekly)</a:t>
            </a:r>
          </a:p>
          <a:p>
            <a:pPr marL="1200150" lvl="2" indent="-342900">
              <a:lnSpc>
                <a:spcPct val="90000"/>
              </a:lnSpc>
              <a:buFont typeface="Wingdings" pitchFamily="2" charset="2"/>
              <a:buChar char="Ø"/>
            </a:pPr>
            <a:r>
              <a:rPr lang="en-AU" sz="1800" i="1" dirty="0"/>
              <a:t>Merging COVID-19 Infection cases and Key measures for correlation analysis</a:t>
            </a:r>
          </a:p>
          <a:p>
            <a:pPr marL="800100" lvl="1" indent="-342900">
              <a:lnSpc>
                <a:spcPct val="90000"/>
              </a:lnSpc>
              <a:buFont typeface="+mj-lt"/>
              <a:buAutoNum type="arabicPeriod"/>
            </a:pPr>
            <a:r>
              <a:rPr lang="en-AU" b="1" i="1" dirty="0"/>
              <a:t>Analysing data for impacts of COVID-19 in key areas identified </a:t>
            </a:r>
          </a:p>
          <a:p>
            <a:pPr marL="800100" lvl="1" indent="-342900">
              <a:lnSpc>
                <a:spcPct val="90000"/>
              </a:lnSpc>
              <a:buFont typeface="+mj-lt"/>
              <a:buAutoNum type="arabicPeriod"/>
            </a:pPr>
            <a:r>
              <a:rPr lang="en-AU" b="1" i="1" dirty="0"/>
              <a:t>Visualising our analysis and summarizing the findings </a:t>
            </a:r>
          </a:p>
          <a:p>
            <a:pPr marL="1200150" lvl="2" indent="-342900">
              <a:lnSpc>
                <a:spcPct val="90000"/>
              </a:lnSpc>
              <a:buFont typeface="Wingdings" pitchFamily="2" charset="2"/>
              <a:buChar char="Ø"/>
            </a:pPr>
            <a:r>
              <a:rPr lang="en-AU" sz="1800" i="1" dirty="0"/>
              <a:t>Plotting charts/ graphs (Bar, Pie, Line, Scatter, Boxplot, Line Regression, Correlation tests) using Matplotlib libraries</a:t>
            </a:r>
          </a:p>
          <a:p>
            <a:pPr marL="0" lvl="0" indent="0">
              <a:lnSpc>
                <a:spcPct val="90000"/>
              </a:lnSpc>
              <a:buNone/>
            </a:pPr>
            <a:endParaRPr lang="en-AU" sz="1800" i="1" dirty="0"/>
          </a:p>
        </p:txBody>
      </p:sp>
    </p:spTree>
    <p:extLst>
      <p:ext uri="{BB962C8B-B14F-4D97-AF65-F5344CB8AC3E}">
        <p14:creationId xmlns:p14="http://schemas.microsoft.com/office/powerpoint/2010/main" val="929128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8911CFD5-9654-D045-85AC-FBFD588CD53A}"/>
              </a:ext>
            </a:extLst>
          </p:cNvPr>
          <p:cNvSpPr>
            <a:spLocks noGrp="1"/>
          </p:cNvSpPr>
          <p:nvPr>
            <p:ph type="title"/>
          </p:nvPr>
        </p:nvSpPr>
        <p:spPr>
          <a:xfrm>
            <a:off x="569270" y="432914"/>
            <a:ext cx="9299272" cy="1400530"/>
          </a:xfrm>
        </p:spPr>
        <p:txBody>
          <a:bodyPr vert="horz" lIns="91440" tIns="45720" rIns="91440" bIns="45720" rtlCol="0" anchor="ctr">
            <a:normAutofit/>
          </a:bodyPr>
          <a:lstStyle/>
          <a:p>
            <a:r>
              <a:rPr lang="en-AU" sz="3200" b="1" i="1" dirty="0">
                <a:ln>
                  <a:solidFill>
                    <a:schemeClr val="accent1"/>
                  </a:solidFill>
                </a:ln>
                <a:solidFill>
                  <a:schemeClr val="bg2"/>
                </a:solidFill>
              </a:rPr>
              <a:t>Hypotheses of the project includes: </a:t>
            </a:r>
            <a:endParaRPr lang="en-US" sz="3200" b="1" i="1" dirty="0">
              <a:ln>
                <a:solidFill>
                  <a:schemeClr val="accent1"/>
                </a:solidFill>
              </a:ln>
              <a:solidFill>
                <a:schemeClr val="bg2"/>
              </a:solidFill>
            </a:endParaRPr>
          </a:p>
        </p:txBody>
      </p:sp>
      <p:sp>
        <p:nvSpPr>
          <p:cNvPr id="3" name="Content Placeholder 2">
            <a:extLst>
              <a:ext uri="{FF2B5EF4-FFF2-40B4-BE49-F238E27FC236}">
                <a16:creationId xmlns:a16="http://schemas.microsoft.com/office/drawing/2014/main" id="{E50C89C8-6D81-3644-AE0E-CFCD6F0874D8}"/>
              </a:ext>
            </a:extLst>
          </p:cNvPr>
          <p:cNvSpPr>
            <a:spLocks noGrp="1"/>
          </p:cNvSpPr>
          <p:nvPr>
            <p:ph idx="1"/>
          </p:nvPr>
        </p:nvSpPr>
        <p:spPr>
          <a:xfrm>
            <a:off x="300789" y="2286162"/>
            <a:ext cx="11466095" cy="4119120"/>
          </a:xfrm>
        </p:spPr>
        <p:txBody>
          <a:bodyPr>
            <a:normAutofit lnSpcReduction="10000"/>
          </a:bodyPr>
          <a:lstStyle/>
          <a:p>
            <a:pPr marL="457200" lvl="1" indent="0">
              <a:lnSpc>
                <a:spcPct val="90000"/>
              </a:lnSpc>
              <a:buClr>
                <a:schemeClr val="tx1"/>
              </a:buClr>
              <a:buNone/>
            </a:pPr>
            <a:r>
              <a:rPr lang="en-US" b="1" dirty="0"/>
              <a:t>We expected to see an overall change and possible impacts in the following due to the pandemic. </a:t>
            </a:r>
          </a:p>
          <a:p>
            <a:pPr lvl="1">
              <a:lnSpc>
                <a:spcPct val="90000"/>
              </a:lnSpc>
              <a:buClr>
                <a:schemeClr val="tx1"/>
              </a:buClr>
              <a:buFont typeface="Wingdings" pitchFamily="2" charset="2"/>
              <a:buChar char="Ø"/>
            </a:pPr>
            <a:r>
              <a:rPr lang="en-US" sz="2000" b="1" dirty="0"/>
              <a:t>Health</a:t>
            </a:r>
            <a:r>
              <a:rPr lang="en-US" sz="2000" dirty="0"/>
              <a:t>: </a:t>
            </a:r>
          </a:p>
          <a:p>
            <a:pPr lvl="2">
              <a:lnSpc>
                <a:spcPct val="90000"/>
              </a:lnSpc>
              <a:buClr>
                <a:schemeClr val="tx1"/>
              </a:buClr>
              <a:buFont typeface="Wingdings" pitchFamily="2" charset="2"/>
              <a:buChar char="Ø"/>
            </a:pPr>
            <a:r>
              <a:rPr lang="en-US" i="1" dirty="0"/>
              <a:t>Increased reported cases of suicides, </a:t>
            </a:r>
          </a:p>
          <a:p>
            <a:pPr lvl="2">
              <a:lnSpc>
                <a:spcPct val="90000"/>
              </a:lnSpc>
              <a:buClr>
                <a:schemeClr val="tx1"/>
              </a:buClr>
              <a:buFont typeface="Wingdings" pitchFamily="2" charset="2"/>
              <a:buChar char="Ø"/>
            </a:pPr>
            <a:r>
              <a:rPr lang="en-US" i="1" dirty="0"/>
              <a:t>Increased use of crisis hotlines and </a:t>
            </a:r>
          </a:p>
          <a:p>
            <a:pPr lvl="2">
              <a:lnSpc>
                <a:spcPct val="90000"/>
              </a:lnSpc>
              <a:buClr>
                <a:schemeClr val="tx1"/>
              </a:buClr>
              <a:buFont typeface="Wingdings" pitchFamily="2" charset="2"/>
              <a:buChar char="Ø"/>
            </a:pPr>
            <a:r>
              <a:rPr lang="en-US" i="1" dirty="0"/>
              <a:t>Increase in deaths</a:t>
            </a:r>
            <a:endParaRPr lang="en-US" sz="2000" i="1" dirty="0"/>
          </a:p>
          <a:p>
            <a:pPr lvl="1">
              <a:lnSpc>
                <a:spcPct val="90000"/>
              </a:lnSpc>
              <a:buClr>
                <a:schemeClr val="tx1"/>
              </a:buClr>
              <a:buFont typeface="Wingdings" pitchFamily="2" charset="2"/>
              <a:buChar char="Ø"/>
            </a:pPr>
            <a:r>
              <a:rPr lang="en-US" sz="2000" b="1" dirty="0"/>
              <a:t>Unemployment</a:t>
            </a:r>
            <a:r>
              <a:rPr lang="en-US" sz="2000" dirty="0"/>
              <a:t>:  </a:t>
            </a:r>
          </a:p>
          <a:p>
            <a:pPr lvl="2">
              <a:lnSpc>
                <a:spcPct val="90000"/>
              </a:lnSpc>
              <a:buClr>
                <a:schemeClr val="tx1"/>
              </a:buClr>
              <a:buFont typeface="Wingdings" pitchFamily="2" charset="2"/>
              <a:buChar char="Ø"/>
            </a:pPr>
            <a:r>
              <a:rPr lang="en-US" i="1" dirty="0"/>
              <a:t>Increased unemployment rates, including youth unemployment rate</a:t>
            </a:r>
            <a:r>
              <a:rPr lang="en-US" sz="2000" dirty="0"/>
              <a:t>	</a:t>
            </a:r>
          </a:p>
          <a:p>
            <a:pPr lvl="1">
              <a:lnSpc>
                <a:spcPct val="90000"/>
              </a:lnSpc>
              <a:buClr>
                <a:schemeClr val="tx1"/>
              </a:buClr>
              <a:buFont typeface="Wingdings" pitchFamily="2" charset="2"/>
              <a:buChar char="Ø"/>
            </a:pPr>
            <a:r>
              <a:rPr lang="en-US" sz="2000" b="1" dirty="0"/>
              <a:t>Business/ Economy</a:t>
            </a:r>
            <a:r>
              <a:rPr lang="en-US" sz="2000" dirty="0"/>
              <a:t>:  </a:t>
            </a:r>
          </a:p>
          <a:p>
            <a:pPr lvl="3">
              <a:buClr>
                <a:schemeClr val="tx1"/>
              </a:buClr>
              <a:buFont typeface="Wingdings" pitchFamily="2" charset="2"/>
              <a:buChar char="Ø"/>
            </a:pPr>
            <a:r>
              <a:rPr lang="en-AU" i="1" dirty="0"/>
              <a:t>Declined GDP and supply chain measures</a:t>
            </a:r>
          </a:p>
          <a:p>
            <a:pPr lvl="3">
              <a:buClr>
                <a:schemeClr val="tx1"/>
              </a:buClr>
              <a:buFont typeface="Wingdings" pitchFamily="2" charset="2"/>
              <a:buChar char="Ø"/>
            </a:pPr>
            <a:r>
              <a:rPr lang="en-AU" sz="1400" i="1" dirty="0"/>
              <a:t>Negative impact to Australian d</a:t>
            </a:r>
            <a:r>
              <a:rPr lang="en-AU" i="1" dirty="0"/>
              <a:t>ollar trade-weighted Index </a:t>
            </a:r>
          </a:p>
          <a:p>
            <a:pPr lvl="3">
              <a:buClr>
                <a:schemeClr val="tx1"/>
              </a:buClr>
              <a:buFont typeface="Wingdings" pitchFamily="2" charset="2"/>
              <a:buChar char="Ø"/>
            </a:pPr>
            <a:r>
              <a:rPr lang="en-AU" i="1" dirty="0"/>
              <a:t>Decrease in Company Gross Operating Profits </a:t>
            </a:r>
          </a:p>
          <a:p>
            <a:pPr lvl="3">
              <a:lnSpc>
                <a:spcPct val="90000"/>
              </a:lnSpc>
              <a:buClr>
                <a:schemeClr val="tx1"/>
              </a:buClr>
              <a:buFont typeface="Wingdings" pitchFamily="2" charset="2"/>
              <a:buChar char="Ø"/>
            </a:pPr>
            <a:endParaRPr lang="en-US" sz="1600" dirty="0"/>
          </a:p>
          <a:p>
            <a:pPr marL="914400" lvl="2" indent="0">
              <a:lnSpc>
                <a:spcPct val="90000"/>
              </a:lnSpc>
              <a:buClr>
                <a:schemeClr val="tx1"/>
              </a:buClr>
              <a:buNone/>
            </a:pPr>
            <a:endParaRPr lang="en-US" sz="1800" b="1" dirty="0"/>
          </a:p>
        </p:txBody>
      </p:sp>
    </p:spTree>
    <p:extLst>
      <p:ext uri="{BB962C8B-B14F-4D97-AF65-F5344CB8AC3E}">
        <p14:creationId xmlns:p14="http://schemas.microsoft.com/office/powerpoint/2010/main" val="27459251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AA74-143E-214E-9F1D-E9F327707C6A}"/>
              </a:ext>
            </a:extLst>
          </p:cNvPr>
          <p:cNvSpPr>
            <a:spLocks noGrp="1"/>
          </p:cNvSpPr>
          <p:nvPr>
            <p:ph type="title"/>
          </p:nvPr>
        </p:nvSpPr>
        <p:spPr>
          <a:xfrm>
            <a:off x="648930" y="629266"/>
            <a:ext cx="9252154" cy="1223983"/>
          </a:xfrm>
        </p:spPr>
        <p:txBody>
          <a:bodyPr vert="horz" lIns="91440" tIns="45720" rIns="91440" bIns="45720" rtlCol="0">
            <a:normAutofit/>
          </a:bodyPr>
          <a:lstStyle/>
          <a:p>
            <a:pPr>
              <a:lnSpc>
                <a:spcPct val="90000"/>
              </a:lnSpc>
            </a:pPr>
            <a:r>
              <a:rPr lang="en-AU" sz="3900" b="1" i="1" dirty="0">
                <a:ln>
                  <a:solidFill>
                    <a:schemeClr val="accent1"/>
                  </a:solidFill>
                </a:ln>
              </a:rPr>
              <a:t>Impacts of COVID-19 on Australian </a:t>
            </a:r>
            <a:br>
              <a:rPr lang="en-AU" sz="3900" b="1" i="1" dirty="0">
                <a:ln>
                  <a:solidFill>
                    <a:schemeClr val="accent1"/>
                  </a:solidFill>
                </a:ln>
              </a:rPr>
            </a:br>
            <a:r>
              <a:rPr lang="en-AU" sz="3900" b="1" i="1" dirty="0">
                <a:ln>
                  <a:solidFill>
                    <a:schemeClr val="accent1"/>
                  </a:solidFill>
                </a:ln>
              </a:rPr>
              <a:t>- Business and Economy</a:t>
            </a:r>
            <a:endParaRPr lang="en-US" sz="3900" b="1" i="1" dirty="0">
              <a:ln>
                <a:solidFill>
                  <a:schemeClr val="accent1"/>
                </a:solidFill>
              </a:ln>
            </a:endParaRPr>
          </a:p>
        </p:txBody>
      </p:sp>
      <p:sp>
        <p:nvSpPr>
          <p:cNvPr id="24" name="Content Placeholder 8">
            <a:extLst>
              <a:ext uri="{FF2B5EF4-FFF2-40B4-BE49-F238E27FC236}">
                <a16:creationId xmlns:a16="http://schemas.microsoft.com/office/drawing/2014/main" id="{E30FBBD1-046A-456D-AF68-5ACD7EE31A51}"/>
              </a:ext>
            </a:extLst>
          </p:cNvPr>
          <p:cNvSpPr>
            <a:spLocks noGrp="1"/>
          </p:cNvSpPr>
          <p:nvPr>
            <p:ph idx="1"/>
          </p:nvPr>
        </p:nvSpPr>
        <p:spPr>
          <a:xfrm>
            <a:off x="513763" y="2062878"/>
            <a:ext cx="4338409" cy="4196185"/>
          </a:xfrm>
        </p:spPr>
        <p:txBody>
          <a:bodyPr>
            <a:normAutofit lnSpcReduction="10000"/>
          </a:bodyPr>
          <a:lstStyle/>
          <a:p>
            <a:pPr marL="0" indent="0">
              <a:lnSpc>
                <a:spcPct val="90000"/>
              </a:lnSpc>
              <a:buNone/>
            </a:pPr>
            <a:r>
              <a:rPr lang="en-AU" sz="1600" b="1" dirty="0"/>
              <a:t>Australian economy fell an unprecedented 7.0% in June'20 quarter</a:t>
            </a:r>
            <a:endParaRPr lang="en-AU" sz="1600" dirty="0"/>
          </a:p>
          <a:p>
            <a:pPr>
              <a:lnSpc>
                <a:spcPct val="90000"/>
              </a:lnSpc>
              <a:buClr>
                <a:schemeClr val="tx1"/>
              </a:buClr>
              <a:buFont typeface="Wingdings" pitchFamily="2" charset="2"/>
              <a:buChar char="Ø"/>
            </a:pPr>
            <a:r>
              <a:rPr lang="en-AU" sz="1400" i="1" dirty="0"/>
              <a:t>GDP fell a historic 7.0% as the COVID-19 pandemic movement restrictions continued to impact economic activity. </a:t>
            </a:r>
          </a:p>
          <a:p>
            <a:pPr>
              <a:lnSpc>
                <a:spcPct val="90000"/>
              </a:lnSpc>
              <a:buClr>
                <a:schemeClr val="tx1"/>
              </a:buClr>
              <a:buFont typeface="Wingdings" pitchFamily="2" charset="2"/>
              <a:buChar char="Ø"/>
            </a:pPr>
            <a:r>
              <a:rPr lang="en-AU" sz="1400" i="1" dirty="0"/>
              <a:t>This records the first annual estimate of GDP for 2019/20, which fell 0.2%, ending Australia's longest streak of continuous growth, 28 years.</a:t>
            </a:r>
          </a:p>
          <a:p>
            <a:pPr>
              <a:lnSpc>
                <a:spcPct val="90000"/>
              </a:lnSpc>
              <a:buClr>
                <a:schemeClr val="tx1"/>
              </a:buClr>
              <a:buFont typeface="Wingdings" pitchFamily="2" charset="2"/>
              <a:buChar char="Ø"/>
            </a:pPr>
            <a:endParaRPr lang="en-AU" sz="1400" i="1" dirty="0"/>
          </a:p>
          <a:p>
            <a:pPr marL="0" indent="0">
              <a:lnSpc>
                <a:spcPct val="90000"/>
              </a:lnSpc>
              <a:buClr>
                <a:schemeClr val="tx1"/>
              </a:buClr>
              <a:buNone/>
            </a:pPr>
            <a:r>
              <a:rPr lang="en-AU" sz="1600" b="1" dirty="0"/>
              <a:t>Australian economy rose 0.7% in June'21 quarter</a:t>
            </a:r>
            <a:r>
              <a:rPr lang="en-AU" sz="1600" dirty="0"/>
              <a:t> </a:t>
            </a:r>
          </a:p>
          <a:p>
            <a:pPr>
              <a:lnSpc>
                <a:spcPct val="90000"/>
              </a:lnSpc>
              <a:buClr>
                <a:schemeClr val="tx1"/>
              </a:buClr>
              <a:buFont typeface="Wingdings" pitchFamily="2" charset="2"/>
              <a:buChar char="Ø"/>
            </a:pPr>
            <a:r>
              <a:rPr lang="en-AU" sz="1400" dirty="0"/>
              <a:t>GDP rose 0.7% this quarter, reflecting the continued easing of COVID-19 restrictions and the recovery in the labour market.</a:t>
            </a:r>
          </a:p>
          <a:p>
            <a:pPr>
              <a:lnSpc>
                <a:spcPct val="90000"/>
              </a:lnSpc>
              <a:buClr>
                <a:schemeClr val="tx1"/>
              </a:buClr>
              <a:buFont typeface="Wingdings" pitchFamily="2" charset="2"/>
              <a:buChar char="Ø"/>
            </a:pPr>
            <a:r>
              <a:rPr lang="en-AU" sz="1400" dirty="0"/>
              <a:t>The Australian economy grew by 1.4% over 2020-21.</a:t>
            </a:r>
            <a:endParaRPr lang="en-AU" sz="1400" i="1" dirty="0"/>
          </a:p>
        </p:txBody>
      </p:sp>
      <p:pic>
        <p:nvPicPr>
          <p:cNvPr id="6" name="Picture 5" descr="Chart, line chart&#10;&#10;Description automatically generated">
            <a:extLst>
              <a:ext uri="{FF2B5EF4-FFF2-40B4-BE49-F238E27FC236}">
                <a16:creationId xmlns:a16="http://schemas.microsoft.com/office/drawing/2014/main" id="{D89BD86B-DBD0-C345-A08C-C2988217DBBC}"/>
              </a:ext>
            </a:extLst>
          </p:cNvPr>
          <p:cNvPicPr>
            <a:picLocks noChangeAspect="1"/>
          </p:cNvPicPr>
          <p:nvPr/>
        </p:nvPicPr>
        <p:blipFill>
          <a:blip r:embed="rId3"/>
          <a:stretch>
            <a:fillRect/>
          </a:stretch>
        </p:blipFill>
        <p:spPr>
          <a:xfrm>
            <a:off x="3897083" y="1588169"/>
            <a:ext cx="8922684" cy="482692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528572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AA74-143E-214E-9F1D-E9F327707C6A}"/>
              </a:ext>
            </a:extLst>
          </p:cNvPr>
          <p:cNvSpPr>
            <a:spLocks noGrp="1"/>
          </p:cNvSpPr>
          <p:nvPr>
            <p:ph type="title"/>
          </p:nvPr>
        </p:nvSpPr>
        <p:spPr>
          <a:xfrm>
            <a:off x="648930" y="617235"/>
            <a:ext cx="9252154" cy="1016654"/>
          </a:xfrm>
        </p:spPr>
        <p:txBody>
          <a:bodyPr vert="horz" lIns="91440" tIns="45720" rIns="91440" bIns="45720" rtlCol="0">
            <a:normAutofit/>
          </a:bodyPr>
          <a:lstStyle/>
          <a:p>
            <a:pPr>
              <a:lnSpc>
                <a:spcPct val="90000"/>
              </a:lnSpc>
            </a:pPr>
            <a:r>
              <a:rPr lang="en-AU" sz="3300" b="1" i="1" dirty="0">
                <a:ln>
                  <a:solidFill>
                    <a:schemeClr val="accent1"/>
                  </a:solidFill>
                </a:ln>
                <a:solidFill>
                  <a:srgbClr val="EBEBEB"/>
                </a:solidFill>
              </a:rPr>
              <a:t>Impacts of COVID-19 on Australian </a:t>
            </a:r>
            <a:br>
              <a:rPr lang="en-AU" sz="3300" b="1" i="1" dirty="0">
                <a:ln>
                  <a:solidFill>
                    <a:schemeClr val="accent1"/>
                  </a:solidFill>
                </a:ln>
                <a:solidFill>
                  <a:srgbClr val="EBEBEB"/>
                </a:solidFill>
              </a:rPr>
            </a:br>
            <a:r>
              <a:rPr lang="en-AU" sz="3300" b="1" i="1" dirty="0">
                <a:ln>
                  <a:solidFill>
                    <a:schemeClr val="accent1"/>
                  </a:solidFill>
                </a:ln>
                <a:solidFill>
                  <a:srgbClr val="EBEBEB"/>
                </a:solidFill>
              </a:rPr>
              <a:t>- Business and Economy</a:t>
            </a:r>
            <a:endParaRPr lang="en-US" sz="3300" b="1" i="1" dirty="0">
              <a:ln>
                <a:solidFill>
                  <a:schemeClr val="accent1"/>
                </a:solidFill>
              </a:ln>
              <a:solidFill>
                <a:srgbClr val="EBEBEB"/>
              </a:solidFill>
            </a:endParaRPr>
          </a:p>
        </p:txBody>
      </p:sp>
      <p:sp>
        <p:nvSpPr>
          <p:cNvPr id="24" name="Content Placeholder 8">
            <a:extLst>
              <a:ext uri="{FF2B5EF4-FFF2-40B4-BE49-F238E27FC236}">
                <a16:creationId xmlns:a16="http://schemas.microsoft.com/office/drawing/2014/main" id="{E30FBBD1-046A-456D-AF68-5ACD7EE31A51}"/>
              </a:ext>
            </a:extLst>
          </p:cNvPr>
          <p:cNvSpPr>
            <a:spLocks noGrp="1"/>
          </p:cNvSpPr>
          <p:nvPr>
            <p:ph idx="1"/>
          </p:nvPr>
        </p:nvSpPr>
        <p:spPr>
          <a:xfrm>
            <a:off x="445168" y="1943100"/>
            <a:ext cx="4326857" cy="4299967"/>
          </a:xfrm>
        </p:spPr>
        <p:txBody>
          <a:bodyPr>
            <a:normAutofit/>
          </a:bodyPr>
          <a:lstStyle/>
          <a:p>
            <a:pPr marL="0" indent="0">
              <a:buNone/>
            </a:pPr>
            <a:r>
              <a:rPr lang="en-AU" sz="1600" b="1" dirty="0"/>
              <a:t>Steep decline in Private demand driving the decline of overall GDP during June'20 quarter</a:t>
            </a:r>
            <a:r>
              <a:rPr lang="en-AU" sz="1600" dirty="0"/>
              <a:t> </a:t>
            </a:r>
          </a:p>
          <a:p>
            <a:pPr>
              <a:buFont typeface="Wingdings" pitchFamily="2" charset="2"/>
              <a:buChar char="Ø"/>
            </a:pPr>
            <a:r>
              <a:rPr lang="en-AU" sz="1400" i="1" dirty="0"/>
              <a:t>Private demand drove the fall detracting 7.9% ppt from GDP, public demand partly offsets the fall, contributing 0.6 ppt, as government increased spending in response to COVID-19.</a:t>
            </a:r>
          </a:p>
          <a:p>
            <a:pPr marL="0" indent="0">
              <a:buNone/>
            </a:pPr>
            <a:endParaRPr lang="en-AU" sz="1400" i="1" dirty="0"/>
          </a:p>
          <a:p>
            <a:pPr marL="0" indent="0">
              <a:buNone/>
            </a:pPr>
            <a:r>
              <a:rPr lang="en-AU" sz="1600" b="1" dirty="0"/>
              <a:t>Domestic demand drives growth during June'21 quarter</a:t>
            </a:r>
            <a:r>
              <a:rPr lang="en-AU" sz="1600" dirty="0"/>
              <a:t> </a:t>
            </a:r>
          </a:p>
          <a:p>
            <a:pPr>
              <a:buFont typeface="Wingdings" pitchFamily="2" charset="2"/>
              <a:buChar char="Ø"/>
            </a:pPr>
            <a:r>
              <a:rPr lang="en-AU" sz="1400" i="1" dirty="0"/>
              <a:t>The domestic economy drove growth, contributing 1.6 percentage points to the rise in GDP last quarter in June'21. Both private and public demand increased.</a:t>
            </a:r>
          </a:p>
        </p:txBody>
      </p:sp>
      <p:pic>
        <p:nvPicPr>
          <p:cNvPr id="4" name="Picture 3" descr="Chart, waterfall chart&#10;&#10;Description automatically generated">
            <a:extLst>
              <a:ext uri="{FF2B5EF4-FFF2-40B4-BE49-F238E27FC236}">
                <a16:creationId xmlns:a16="http://schemas.microsoft.com/office/drawing/2014/main" id="{085E8305-461A-0542-96BE-B8701D3BEA4A}"/>
              </a:ext>
            </a:extLst>
          </p:cNvPr>
          <p:cNvPicPr>
            <a:picLocks noChangeAspect="1"/>
          </p:cNvPicPr>
          <p:nvPr/>
        </p:nvPicPr>
        <p:blipFill>
          <a:blip r:embed="rId2"/>
          <a:stretch>
            <a:fillRect/>
          </a:stretch>
        </p:blipFill>
        <p:spPr>
          <a:xfrm>
            <a:off x="3600449" y="1351978"/>
            <a:ext cx="9405937" cy="5000695"/>
          </a:xfrm>
          <a:prstGeom prst="rect">
            <a:avLst/>
          </a:prstGeom>
        </p:spPr>
      </p:pic>
    </p:spTree>
    <p:extLst>
      <p:ext uri="{BB962C8B-B14F-4D97-AF65-F5344CB8AC3E}">
        <p14:creationId xmlns:p14="http://schemas.microsoft.com/office/powerpoint/2010/main" val="1682603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AA74-143E-214E-9F1D-E9F327707C6A}"/>
              </a:ext>
            </a:extLst>
          </p:cNvPr>
          <p:cNvSpPr>
            <a:spLocks noGrp="1"/>
          </p:cNvSpPr>
          <p:nvPr>
            <p:ph type="title"/>
          </p:nvPr>
        </p:nvSpPr>
        <p:spPr>
          <a:xfrm>
            <a:off x="648930" y="629267"/>
            <a:ext cx="9252154" cy="1016654"/>
          </a:xfrm>
        </p:spPr>
        <p:txBody>
          <a:bodyPr vert="horz" lIns="91440" tIns="45720" rIns="91440" bIns="45720" rtlCol="0">
            <a:normAutofit/>
          </a:bodyPr>
          <a:lstStyle/>
          <a:p>
            <a:pPr>
              <a:lnSpc>
                <a:spcPct val="90000"/>
              </a:lnSpc>
            </a:pPr>
            <a:r>
              <a:rPr lang="en-AU" sz="3300" b="1" i="1">
                <a:ln>
                  <a:solidFill>
                    <a:schemeClr val="accent1"/>
                  </a:solidFill>
                </a:ln>
                <a:solidFill>
                  <a:srgbClr val="EBEBEB"/>
                </a:solidFill>
              </a:rPr>
              <a:t>Impacts of COVID-19 on Australian </a:t>
            </a:r>
            <a:br>
              <a:rPr lang="en-AU" sz="3300" b="1" i="1">
                <a:ln>
                  <a:solidFill>
                    <a:schemeClr val="accent1"/>
                  </a:solidFill>
                </a:ln>
                <a:solidFill>
                  <a:srgbClr val="EBEBEB"/>
                </a:solidFill>
              </a:rPr>
            </a:br>
            <a:r>
              <a:rPr lang="en-AU" sz="3300" b="1" i="1">
                <a:ln>
                  <a:solidFill>
                    <a:schemeClr val="accent1"/>
                  </a:solidFill>
                </a:ln>
                <a:solidFill>
                  <a:srgbClr val="EBEBEB"/>
                </a:solidFill>
              </a:rPr>
              <a:t>- Business and Economy</a:t>
            </a:r>
            <a:endParaRPr lang="en-US" sz="3300" b="1" i="1">
              <a:ln>
                <a:solidFill>
                  <a:schemeClr val="accent1"/>
                </a:solidFill>
              </a:ln>
              <a:solidFill>
                <a:srgbClr val="EBEBEB"/>
              </a:solidFill>
            </a:endParaRPr>
          </a:p>
        </p:txBody>
      </p:sp>
      <p:sp>
        <p:nvSpPr>
          <p:cNvPr id="24" name="Content Placeholder 8">
            <a:extLst>
              <a:ext uri="{FF2B5EF4-FFF2-40B4-BE49-F238E27FC236}">
                <a16:creationId xmlns:a16="http://schemas.microsoft.com/office/drawing/2014/main" id="{E30FBBD1-046A-456D-AF68-5ACD7EE31A51}"/>
              </a:ext>
            </a:extLst>
          </p:cNvPr>
          <p:cNvSpPr>
            <a:spLocks noGrp="1"/>
          </p:cNvSpPr>
          <p:nvPr>
            <p:ph idx="1"/>
          </p:nvPr>
        </p:nvSpPr>
        <p:spPr>
          <a:xfrm>
            <a:off x="445168" y="1943100"/>
            <a:ext cx="4829839" cy="2040457"/>
          </a:xfrm>
        </p:spPr>
        <p:txBody>
          <a:bodyPr>
            <a:normAutofit/>
          </a:bodyPr>
          <a:lstStyle/>
          <a:p>
            <a:pPr marL="0" indent="0">
              <a:buNone/>
            </a:pPr>
            <a:r>
              <a:rPr lang="en-AU" sz="1800" b="1" dirty="0"/>
              <a:t>AUD depreciated against the US Dollar </a:t>
            </a:r>
            <a:r>
              <a:rPr lang="en-AU" sz="1800" dirty="0"/>
              <a:t>to levels not seen before the Global Financial Crisis (GFC) as the confirmed COVID-19 cases started increasing in Australia.</a:t>
            </a:r>
          </a:p>
        </p:txBody>
      </p:sp>
      <p:pic>
        <p:nvPicPr>
          <p:cNvPr id="7" name="Picture 6" descr="Chart, line chart&#10;&#10;Description automatically generated">
            <a:extLst>
              <a:ext uri="{FF2B5EF4-FFF2-40B4-BE49-F238E27FC236}">
                <a16:creationId xmlns:a16="http://schemas.microsoft.com/office/drawing/2014/main" id="{75583769-53E0-3C46-A1B6-F837FC05557A}"/>
              </a:ext>
            </a:extLst>
          </p:cNvPr>
          <p:cNvPicPr>
            <a:picLocks noChangeAspect="1"/>
          </p:cNvPicPr>
          <p:nvPr/>
        </p:nvPicPr>
        <p:blipFill>
          <a:blip r:embed="rId2"/>
          <a:stretch>
            <a:fillRect/>
          </a:stretch>
        </p:blipFill>
        <p:spPr>
          <a:xfrm>
            <a:off x="4383506" y="1352218"/>
            <a:ext cx="7834312" cy="3743780"/>
          </a:xfrm>
          <a:prstGeom prst="rect">
            <a:avLst/>
          </a:prstGeom>
        </p:spPr>
      </p:pic>
      <p:pic>
        <p:nvPicPr>
          <p:cNvPr id="9" name="Picture 8" descr="Chart&#10;&#10;Description automatically generated">
            <a:extLst>
              <a:ext uri="{FF2B5EF4-FFF2-40B4-BE49-F238E27FC236}">
                <a16:creationId xmlns:a16="http://schemas.microsoft.com/office/drawing/2014/main" id="{44A6AD68-645D-E549-B651-2E12A5715065}"/>
              </a:ext>
            </a:extLst>
          </p:cNvPr>
          <p:cNvPicPr>
            <a:picLocks noChangeAspect="1"/>
          </p:cNvPicPr>
          <p:nvPr/>
        </p:nvPicPr>
        <p:blipFill>
          <a:blip r:embed="rId3"/>
          <a:stretch>
            <a:fillRect/>
          </a:stretch>
        </p:blipFill>
        <p:spPr>
          <a:xfrm>
            <a:off x="414337" y="3983557"/>
            <a:ext cx="4357688" cy="3262957"/>
          </a:xfrm>
          <a:prstGeom prst="rect">
            <a:avLst/>
          </a:prstGeom>
        </p:spPr>
      </p:pic>
      <p:sp>
        <p:nvSpPr>
          <p:cNvPr id="12" name="Content Placeholder 8">
            <a:extLst>
              <a:ext uri="{FF2B5EF4-FFF2-40B4-BE49-F238E27FC236}">
                <a16:creationId xmlns:a16="http://schemas.microsoft.com/office/drawing/2014/main" id="{D8A0B6F8-FC37-ED4C-B4D5-D4EB6E968D65}"/>
              </a:ext>
            </a:extLst>
          </p:cNvPr>
          <p:cNvSpPr txBox="1">
            <a:spLocks/>
          </p:cNvSpPr>
          <p:nvPr/>
        </p:nvSpPr>
        <p:spPr>
          <a:xfrm>
            <a:off x="5378115" y="5174828"/>
            <a:ext cx="6399548" cy="13816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AU" sz="1800" dirty="0"/>
              <a:t>The correlation between covid infections cases and Australian Dollar Trade-weighted Index is -0.07 and shows an overall very slight negative correlation.</a:t>
            </a:r>
          </a:p>
        </p:txBody>
      </p:sp>
    </p:spTree>
    <p:extLst>
      <p:ext uri="{BB962C8B-B14F-4D97-AF65-F5344CB8AC3E}">
        <p14:creationId xmlns:p14="http://schemas.microsoft.com/office/powerpoint/2010/main" val="3010311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9FA1-7CDE-7C40-9FC2-1111BED8BA85}"/>
              </a:ext>
            </a:extLst>
          </p:cNvPr>
          <p:cNvSpPr>
            <a:spLocks noGrp="1"/>
          </p:cNvSpPr>
          <p:nvPr>
            <p:ph type="title"/>
          </p:nvPr>
        </p:nvSpPr>
        <p:spPr/>
        <p:txBody>
          <a:bodyPr/>
          <a:lstStyle/>
          <a:p>
            <a:r>
              <a:rPr lang="en-US" dirty="0"/>
              <a:t>Covid-19 impact on the National  Unemployment Rate</a:t>
            </a:r>
          </a:p>
        </p:txBody>
      </p:sp>
      <p:sp>
        <p:nvSpPr>
          <p:cNvPr id="3" name="Text Placeholder 2">
            <a:extLst>
              <a:ext uri="{FF2B5EF4-FFF2-40B4-BE49-F238E27FC236}">
                <a16:creationId xmlns:a16="http://schemas.microsoft.com/office/drawing/2014/main" id="{EA28FC6C-EC98-EC40-AF1C-5ACBA85322E3}"/>
              </a:ext>
            </a:extLst>
          </p:cNvPr>
          <p:cNvSpPr>
            <a:spLocks noGrp="1"/>
          </p:cNvSpPr>
          <p:nvPr>
            <p:ph type="body" sz="half" idx="2"/>
          </p:nvPr>
        </p:nvSpPr>
        <p:spPr/>
        <p:txBody>
          <a:bodyPr/>
          <a:lstStyle/>
          <a:p>
            <a:r>
              <a:rPr lang="en-US" dirty="0"/>
              <a:t>Hypothesis: </a:t>
            </a:r>
            <a:r>
              <a:rPr lang="en-AU" dirty="0"/>
              <a:t>Covid-19 and lockdowns had a marginal impact on Australian unemployment rate.</a:t>
            </a:r>
            <a:endParaRPr lang="en-US" dirty="0"/>
          </a:p>
        </p:txBody>
      </p:sp>
    </p:spTree>
    <p:extLst>
      <p:ext uri="{BB962C8B-B14F-4D97-AF65-F5344CB8AC3E}">
        <p14:creationId xmlns:p14="http://schemas.microsoft.com/office/powerpoint/2010/main" val="1958595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C3BB1D-0526-FB4F-8E99-8440E569FFE3}"/>
              </a:ext>
            </a:extLst>
          </p:cNvPr>
          <p:cNvPicPr>
            <a:picLocks noChangeAspect="1"/>
          </p:cNvPicPr>
          <p:nvPr/>
        </p:nvPicPr>
        <p:blipFill>
          <a:blip r:embed="rId2"/>
          <a:stretch>
            <a:fillRect/>
          </a:stretch>
        </p:blipFill>
        <p:spPr>
          <a:xfrm>
            <a:off x="821385" y="2505275"/>
            <a:ext cx="5006921" cy="3486662"/>
          </a:xfrm>
          <a:prstGeom prst="rect">
            <a:avLst/>
          </a:prstGeom>
        </p:spPr>
      </p:pic>
      <p:pic>
        <p:nvPicPr>
          <p:cNvPr id="6" name="Picture 5">
            <a:extLst>
              <a:ext uri="{FF2B5EF4-FFF2-40B4-BE49-F238E27FC236}">
                <a16:creationId xmlns:a16="http://schemas.microsoft.com/office/drawing/2014/main" id="{F0D6AFBB-A758-FD4B-A242-8AE2B3E3DF77}"/>
              </a:ext>
            </a:extLst>
          </p:cNvPr>
          <p:cNvPicPr>
            <a:picLocks noChangeAspect="1"/>
          </p:cNvPicPr>
          <p:nvPr/>
        </p:nvPicPr>
        <p:blipFill>
          <a:blip r:embed="rId3"/>
          <a:stretch>
            <a:fillRect/>
          </a:stretch>
        </p:blipFill>
        <p:spPr>
          <a:xfrm>
            <a:off x="5760511" y="2503695"/>
            <a:ext cx="5636947" cy="3486661"/>
          </a:xfrm>
          <a:prstGeom prst="rect">
            <a:avLst/>
          </a:prstGeom>
        </p:spPr>
      </p:pic>
      <p:sp>
        <p:nvSpPr>
          <p:cNvPr id="34" name="Title 1">
            <a:extLst>
              <a:ext uri="{FF2B5EF4-FFF2-40B4-BE49-F238E27FC236}">
                <a16:creationId xmlns:a16="http://schemas.microsoft.com/office/drawing/2014/main" id="{3E6C01ED-66A7-E640-9196-798F7B5C1A1F}"/>
              </a:ext>
            </a:extLst>
          </p:cNvPr>
          <p:cNvSpPr>
            <a:spLocks noGrp="1"/>
          </p:cNvSpPr>
          <p:nvPr>
            <p:ph type="title"/>
          </p:nvPr>
        </p:nvSpPr>
        <p:spPr>
          <a:xfrm>
            <a:off x="761206" y="753036"/>
            <a:ext cx="9404723" cy="724572"/>
          </a:xfrm>
        </p:spPr>
        <p:txBody>
          <a:bodyPr/>
          <a:lstStyle/>
          <a:p>
            <a:r>
              <a:rPr lang="en-AU" sz="3200" b="1" i="1" dirty="0">
                <a:solidFill>
                  <a:srgbClr val="FF0000"/>
                </a:solidFill>
              </a:rPr>
              <a:t>Impacts of COVID-19 on Australian </a:t>
            </a:r>
            <a:r>
              <a:rPr lang="en-AU" sz="3200" i="1" dirty="0">
                <a:solidFill>
                  <a:schemeClr val="tx1">
                    <a:lumMod val="75000"/>
                  </a:schemeClr>
                </a:solidFill>
              </a:rPr>
              <a:t>Unemployment</a:t>
            </a:r>
            <a:br>
              <a:rPr lang="en-AU" sz="3200" i="1" dirty="0"/>
            </a:br>
            <a:endParaRPr lang="en-US" sz="3200" dirty="0">
              <a:solidFill>
                <a:srgbClr val="FF0000"/>
              </a:solidFill>
            </a:endParaRPr>
          </a:p>
        </p:txBody>
      </p:sp>
      <p:sp>
        <p:nvSpPr>
          <p:cNvPr id="36" name="Content Placeholder 2">
            <a:extLst>
              <a:ext uri="{FF2B5EF4-FFF2-40B4-BE49-F238E27FC236}">
                <a16:creationId xmlns:a16="http://schemas.microsoft.com/office/drawing/2014/main" id="{2C0EE954-ABDB-424C-B7C1-2FF08A75F0E7}"/>
              </a:ext>
            </a:extLst>
          </p:cNvPr>
          <p:cNvSpPr>
            <a:spLocks noGrp="1"/>
          </p:cNvSpPr>
          <p:nvPr>
            <p:ph idx="1"/>
          </p:nvPr>
        </p:nvSpPr>
        <p:spPr>
          <a:xfrm>
            <a:off x="818566" y="1808626"/>
            <a:ext cx="11685069" cy="4876799"/>
          </a:xfrm>
        </p:spPr>
        <p:txBody>
          <a:bodyPr>
            <a:normAutofit/>
          </a:bodyPr>
          <a:lstStyle/>
          <a:p>
            <a:r>
              <a:rPr lang="en-US" dirty="0">
                <a:solidFill>
                  <a:schemeClr val="bg1"/>
                </a:solidFill>
              </a:rPr>
              <a:t>Hypothesis: Hypothesis: Covid-19 increased unemployment rate in Australia. </a:t>
            </a:r>
          </a:p>
          <a:p>
            <a:pPr marL="0" indent="0">
              <a:buNone/>
            </a:pPr>
            <a:endParaRPr lang="en-US" dirty="0">
              <a:solidFill>
                <a:schemeClr val="bg1"/>
              </a:solidFill>
            </a:endParaRPr>
          </a:p>
        </p:txBody>
      </p:sp>
      <p:cxnSp>
        <p:nvCxnSpPr>
          <p:cNvPr id="8" name="Straight Arrow Connector 7">
            <a:extLst>
              <a:ext uri="{FF2B5EF4-FFF2-40B4-BE49-F238E27FC236}">
                <a16:creationId xmlns:a16="http://schemas.microsoft.com/office/drawing/2014/main" id="{D9CE2282-93A7-7748-8C10-1004AC234315}"/>
              </a:ext>
            </a:extLst>
          </p:cNvPr>
          <p:cNvCxnSpPr/>
          <p:nvPr/>
        </p:nvCxnSpPr>
        <p:spPr>
          <a:xfrm flipV="1">
            <a:off x="3689405" y="3061252"/>
            <a:ext cx="347607" cy="1542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5F1DED2-9D48-D14A-A15F-733F7DF5F73C}"/>
              </a:ext>
            </a:extLst>
          </p:cNvPr>
          <p:cNvCxnSpPr/>
          <p:nvPr/>
        </p:nvCxnSpPr>
        <p:spPr>
          <a:xfrm>
            <a:off x="4651513" y="3429000"/>
            <a:ext cx="310101" cy="1651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484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1274</TotalTime>
  <Words>955</Words>
  <Application>Microsoft Macintosh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Wingdings</vt:lpstr>
      <vt:lpstr>Wingdings 3</vt:lpstr>
      <vt:lpstr>Ion</vt:lpstr>
      <vt:lpstr>COVID-19</vt:lpstr>
      <vt:lpstr>Exploring the impacts of COVID-19 in Australia</vt:lpstr>
      <vt:lpstr>Scope of the project includes: </vt:lpstr>
      <vt:lpstr>Hypotheses of the project includes: </vt:lpstr>
      <vt:lpstr>Impacts of COVID-19 on Australian  - Business and Economy</vt:lpstr>
      <vt:lpstr>Impacts of COVID-19 on Australian  - Business and Economy</vt:lpstr>
      <vt:lpstr>Impacts of COVID-19 on Australian  - Business and Economy</vt:lpstr>
      <vt:lpstr>Covid-19 impact on the National  Unemployment Rate</vt:lpstr>
      <vt:lpstr>Impacts of COVID-19 on Australian Unemployment </vt:lpstr>
      <vt:lpstr>Impacts of COVID-19 on Australian Unemployment </vt:lpstr>
      <vt:lpstr>Impacts of COVID-19 on Australian  - Health and People</vt:lpstr>
      <vt:lpstr>Impacts of COVID-19 on Australian  - Health and People</vt:lpstr>
      <vt:lpstr>Impacts of COVID-19 on Australian  - Health and People</vt:lpstr>
      <vt:lpstr>Impacts of COVID-19 on Australian  - Health and People</vt:lpstr>
      <vt:lpstr>Post Mortem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dc:title>
  <dc:creator>Namita Sahoo</dc:creator>
  <cp:lastModifiedBy>Namita Sahoo</cp:lastModifiedBy>
  <cp:revision>35</cp:revision>
  <dcterms:created xsi:type="dcterms:W3CDTF">2021-09-14T11:52:32Z</dcterms:created>
  <dcterms:modified xsi:type="dcterms:W3CDTF">2021-09-22T10:11:01Z</dcterms:modified>
</cp:coreProperties>
</file>