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4" r:id="rId8"/>
    <p:sldId id="260" r:id="rId9"/>
    <p:sldId id="261" r:id="rId10"/>
    <p:sldId id="262" r:id="rId11"/>
    <p:sldId id="263"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50" d="100"/>
          <a:sy n="50" d="100"/>
        </p:scale>
        <p:origin x="564" y="3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5/6/2025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5/6/2025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5/6/2025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5/6/2025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5/6/2025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5/6/2025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5/6/2025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1" name="Rectangle 3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109235" y="863695"/>
            <a:ext cx="3511233" cy="3779995"/>
          </a:xfrm>
        </p:spPr>
        <p:txBody>
          <a:bodyPr anchor="ctr">
            <a:normAutofit/>
          </a:bodyPr>
          <a:lstStyle/>
          <a:p>
            <a:r>
              <a:rPr lang="en-US">
                <a:solidFill>
                  <a:schemeClr val="tx1"/>
                </a:solidFill>
                <a:latin typeface="Times New Roman" panose="02020603050405020304" pitchFamily="18" charset="0"/>
                <a:cs typeface="Times New Roman" panose="02020603050405020304" pitchFamily="18" charset="0"/>
              </a:rPr>
              <a:t>HISTOGRAM PROCESSING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109236" y="4739780"/>
            <a:ext cx="3511233" cy="1147054"/>
          </a:xfrm>
        </p:spPr>
        <p:txBody>
          <a:bodyPr anchor="t">
            <a:normAutofit/>
          </a:bodyPr>
          <a:lstStyle/>
          <a:p>
            <a:r>
              <a:rPr lang="en-US" sz="2000">
                <a:latin typeface="Times New Roman" panose="02020603050405020304" pitchFamily="18" charset="0"/>
                <a:cs typeface="Times New Roman" panose="02020603050405020304" pitchFamily="18" charset="0"/>
              </a:rPr>
              <a:t>BY NARESH (2023510042)</a:t>
            </a:r>
          </a:p>
        </p:txBody>
      </p:sp>
      <p:pic>
        <p:nvPicPr>
          <p:cNvPr id="8" name="Picture 7">
            <a:extLst>
              <a:ext uri="{FF2B5EF4-FFF2-40B4-BE49-F238E27FC236}">
                <a16:creationId xmlns:a16="http://schemas.microsoft.com/office/drawing/2014/main" id="{C7050530-180A-9E60-2404-6135C34ED37F}"/>
              </a:ext>
            </a:extLst>
          </p:cNvPr>
          <p:cNvPicPr>
            <a:picLocks noChangeAspect="1"/>
          </p:cNvPicPr>
          <p:nvPr/>
        </p:nvPicPr>
        <p:blipFill>
          <a:blip r:embed="rId2"/>
          <a:srcRect l="5204" r="6042" b="-1"/>
          <a:stretch/>
        </p:blipFill>
        <p:spPr>
          <a:xfrm>
            <a:off x="20" y="10"/>
            <a:ext cx="7537685" cy="6857990"/>
          </a:xfrm>
          <a:prstGeom prst="rect">
            <a:avLst/>
          </a:prstGeom>
        </p:spPr>
      </p:pic>
      <p:sp>
        <p:nvSpPr>
          <p:cNvPr id="33" name="Rectangle 3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758055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F52E-E786-FA11-EF56-4C58DCED3AEA}"/>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40C04A90-CCAD-3828-1085-F4D8C7493839}"/>
              </a:ext>
            </a:extLst>
          </p:cNvPr>
          <p:cNvSpPr>
            <a:spLocks noGrp="1"/>
          </p:cNvSpPr>
          <p:nvPr>
            <p:ph idx="1"/>
          </p:nvPr>
        </p:nvSpPr>
        <p:spPr/>
        <p:txBody>
          <a:bodyPr>
            <a:normAutofit lnSpcReduction="10000"/>
          </a:bodyPr>
          <a:lstStyle/>
          <a:p>
            <a:pPr marL="0" indent="0">
              <a:buNone/>
            </a:pPr>
            <a:r>
              <a:rPr lang="en-US" b="1" dirty="0"/>
              <a:t>2. Histogram Matching (Histogram Specification)</a:t>
            </a:r>
          </a:p>
          <a:p>
            <a:r>
              <a:rPr lang="en-US" dirty="0"/>
              <a:t>Matches the histogram of one image to another (reference image).</a:t>
            </a:r>
          </a:p>
          <a:p>
            <a:pPr marL="0" indent="0">
              <a:buNone/>
            </a:pPr>
            <a:r>
              <a:rPr lang="en-US" b="1" dirty="0"/>
              <a:t>Steps:</a:t>
            </a:r>
            <a:endParaRPr lang="en-US" dirty="0"/>
          </a:p>
          <a:p>
            <a:pPr>
              <a:buFont typeface="Wingdings" panose="05000000000000000000" pitchFamily="2" charset="2"/>
              <a:buChar char="v"/>
            </a:pPr>
            <a:r>
              <a:rPr lang="en-US" b="1" dirty="0"/>
              <a:t>    Compute Histogram &amp; CDF</a:t>
            </a:r>
            <a:r>
              <a:rPr lang="en-US" dirty="0"/>
              <a:t> of the input image.</a:t>
            </a:r>
          </a:p>
          <a:p>
            <a:pPr>
              <a:buFont typeface="Wingdings" panose="05000000000000000000" pitchFamily="2" charset="2"/>
              <a:buChar char="v"/>
            </a:pPr>
            <a:r>
              <a:rPr lang="en-US" b="1" dirty="0"/>
              <a:t>    Compute Histogram &amp; CDF</a:t>
            </a:r>
            <a:r>
              <a:rPr lang="en-US" dirty="0"/>
              <a:t> of the reference image.</a:t>
            </a:r>
          </a:p>
          <a:p>
            <a:pPr>
              <a:buFont typeface="Wingdings" panose="05000000000000000000" pitchFamily="2" charset="2"/>
              <a:buChar char="v"/>
            </a:pPr>
            <a:r>
              <a:rPr lang="en-US" b="1" dirty="0"/>
              <a:t>    Find Mapping</a:t>
            </a:r>
            <a:r>
              <a:rPr lang="en-US" dirty="0"/>
              <a:t> between input and reference histograms via inverse CDF:</a:t>
            </a:r>
          </a:p>
          <a:p>
            <a:pPr marL="742950" lvl="1" indent="-285750">
              <a:buFont typeface="Courier New" panose="02070309020205020404" pitchFamily="49" charset="0"/>
              <a:buChar char="o"/>
            </a:pPr>
            <a:r>
              <a:rPr lang="en-US" dirty="0"/>
              <a:t>    For each pixel intensity in the input, find a corresponding value in the reference so that the CDFs match.</a:t>
            </a:r>
          </a:p>
          <a:p>
            <a:pPr>
              <a:buFont typeface="Wingdings" panose="05000000000000000000" pitchFamily="2" charset="2"/>
              <a:buChar char="v"/>
            </a:pPr>
            <a:r>
              <a:rPr lang="en-US" b="1" dirty="0"/>
              <a:t>    Map the input pixel values</a:t>
            </a:r>
            <a:r>
              <a:rPr lang="en-US" dirty="0"/>
              <a:t> using this transfer function.</a:t>
            </a:r>
          </a:p>
          <a:p>
            <a:pPr>
              <a:buFont typeface="Wingdings" panose="05000000000000000000" pitchFamily="2" charset="2"/>
              <a:buChar char="v"/>
            </a:pPr>
            <a:r>
              <a:rPr lang="en-US" b="1" dirty="0"/>
              <a:t>    Construct Output Image</a:t>
            </a:r>
            <a:r>
              <a:rPr lang="en-US" dirty="0"/>
              <a:t> with histogram similar to the reference.</a:t>
            </a:r>
          </a:p>
          <a:p>
            <a:endParaRPr lang="en-IN" dirty="0"/>
          </a:p>
        </p:txBody>
      </p:sp>
    </p:spTree>
    <p:extLst>
      <p:ext uri="{BB962C8B-B14F-4D97-AF65-F5344CB8AC3E}">
        <p14:creationId xmlns:p14="http://schemas.microsoft.com/office/powerpoint/2010/main" val="1931875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8E02-5A75-02C9-06A8-4D7BE697D714}"/>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7AB33E88-B2BE-2639-2D85-2A41F8113099}"/>
              </a:ext>
            </a:extLst>
          </p:cNvPr>
          <p:cNvSpPr>
            <a:spLocks noGrp="1"/>
          </p:cNvSpPr>
          <p:nvPr>
            <p:ph idx="1"/>
          </p:nvPr>
        </p:nvSpPr>
        <p:spPr/>
        <p:txBody>
          <a:bodyPr/>
          <a:lstStyle/>
          <a:p>
            <a:pPr marL="0" indent="0">
              <a:buNone/>
            </a:pPr>
            <a:r>
              <a:rPr lang="en-US" b="1" dirty="0"/>
              <a:t>3. Local Histogram Processing (Adaptive Histogram Equalization)</a:t>
            </a:r>
          </a:p>
          <a:p>
            <a:r>
              <a:rPr lang="en-US" dirty="0"/>
              <a:t>Improves contrast in local regions, useful for uneven lighting.</a:t>
            </a:r>
          </a:p>
          <a:p>
            <a:pPr marL="0" indent="0">
              <a:buNone/>
            </a:pPr>
            <a:r>
              <a:rPr lang="en-US" b="1" dirty="0"/>
              <a:t>Steps:</a:t>
            </a:r>
            <a:endParaRPr lang="en-US" dirty="0"/>
          </a:p>
          <a:p>
            <a:pPr>
              <a:buFont typeface="Wingdings" panose="05000000000000000000" pitchFamily="2" charset="2"/>
              <a:buChar char="v"/>
            </a:pPr>
            <a:r>
              <a:rPr lang="en-US" b="1" dirty="0"/>
              <a:t>    Divide the image</a:t>
            </a:r>
            <a:r>
              <a:rPr lang="en-US" dirty="0"/>
              <a:t> into small regions (tiles), e.g., 8×8 or 32×32 blocks.</a:t>
            </a:r>
          </a:p>
          <a:p>
            <a:pPr>
              <a:buFont typeface="Wingdings" panose="05000000000000000000" pitchFamily="2" charset="2"/>
              <a:buChar char="v"/>
            </a:pPr>
            <a:r>
              <a:rPr lang="en-US" b="1" dirty="0"/>
              <a:t>    Perform histogram equalization</a:t>
            </a:r>
            <a:r>
              <a:rPr lang="en-US" dirty="0"/>
              <a:t> on each block independently.</a:t>
            </a:r>
          </a:p>
          <a:p>
            <a:pPr>
              <a:buFont typeface="Wingdings" panose="05000000000000000000" pitchFamily="2" charset="2"/>
              <a:buChar char="v"/>
            </a:pPr>
            <a:r>
              <a:rPr lang="en-US" b="1" dirty="0"/>
              <a:t>    Interpolate between adjacent tiles</a:t>
            </a:r>
            <a:r>
              <a:rPr lang="en-US" dirty="0"/>
              <a:t> to smooth the boundaries.</a:t>
            </a:r>
          </a:p>
          <a:p>
            <a:pPr marL="742950" lvl="1" indent="-285750">
              <a:buFont typeface="Courier New" panose="02070309020205020404" pitchFamily="49" charset="0"/>
              <a:buChar char="o"/>
            </a:pPr>
            <a:r>
              <a:rPr lang="en-US" dirty="0"/>
              <a:t>    Often done using </a:t>
            </a:r>
            <a:r>
              <a:rPr lang="en-US" b="1" dirty="0"/>
              <a:t>bilinear interpolation</a:t>
            </a:r>
            <a:r>
              <a:rPr lang="en-US" dirty="0"/>
              <a:t>.</a:t>
            </a:r>
          </a:p>
          <a:p>
            <a:pPr>
              <a:buFont typeface="Wingdings" panose="05000000000000000000" pitchFamily="2" charset="2"/>
              <a:buChar char="v"/>
            </a:pPr>
            <a:r>
              <a:rPr lang="en-US" b="1" dirty="0"/>
              <a:t>    Combine tiles</a:t>
            </a:r>
            <a:r>
              <a:rPr lang="en-US" dirty="0"/>
              <a:t> to reconstruct the full enhanced image.</a:t>
            </a:r>
          </a:p>
          <a:p>
            <a:endParaRPr lang="en-IN" dirty="0"/>
          </a:p>
        </p:txBody>
      </p:sp>
    </p:spTree>
    <p:extLst>
      <p:ext uri="{BB962C8B-B14F-4D97-AF65-F5344CB8AC3E}">
        <p14:creationId xmlns:p14="http://schemas.microsoft.com/office/powerpoint/2010/main" val="265526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8A2A-8304-9DD8-32F7-99110FC636A1}"/>
              </a:ext>
            </a:extLst>
          </p:cNvPr>
          <p:cNvSpPr>
            <a:spLocks noGrp="1"/>
          </p:cNvSpPr>
          <p:nvPr>
            <p:ph type="title"/>
          </p:nvPr>
        </p:nvSpPr>
        <p:spPr>
          <a:xfrm>
            <a:off x="581192" y="702156"/>
            <a:ext cx="11029616" cy="474711"/>
          </a:xfrm>
        </p:spPr>
        <p:txBody>
          <a:bodyPr>
            <a:normAutofit fontScale="90000"/>
          </a:bodyPr>
          <a:lstStyle/>
          <a:p>
            <a:r>
              <a:rPr lang="en-IN" dirty="0"/>
              <a:t>Applications of Histogram 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E7072F-6CDB-6198-82D6-20FBB5447548}"/>
              </a:ext>
            </a:extLst>
          </p:cNvPr>
          <p:cNvSpPr>
            <a:spLocks noGrp="1"/>
          </p:cNvSpPr>
          <p:nvPr>
            <p:ph idx="1"/>
          </p:nvPr>
        </p:nvSpPr>
        <p:spPr/>
        <p:txBody>
          <a:bodyPr/>
          <a:lstStyle/>
          <a:p>
            <a:pPr marL="0" indent="0">
              <a:buNone/>
            </a:pPr>
            <a:r>
              <a:rPr lang="en-US" dirty="0"/>
              <a:t>Histogram processing techniques are widely used in various fields:</a:t>
            </a:r>
          </a:p>
          <a:p>
            <a:pPr>
              <a:buFont typeface="Wingdings" panose="05000000000000000000" pitchFamily="2" charset="2"/>
              <a:buChar char="v"/>
            </a:pPr>
            <a:r>
              <a:rPr lang="en-US" b="1" dirty="0"/>
              <a:t>Medical Imaging</a:t>
            </a:r>
            <a:r>
              <a:rPr lang="en-US" dirty="0"/>
              <a:t>: Enhancing the contrast of X-rays or MRIs to reveal subtle details.</a:t>
            </a:r>
          </a:p>
          <a:p>
            <a:pPr>
              <a:buFont typeface="Wingdings" panose="05000000000000000000" pitchFamily="2" charset="2"/>
              <a:buChar char="v"/>
            </a:pPr>
            <a:r>
              <a:rPr lang="en-US" b="1" dirty="0"/>
              <a:t>Satellite Imaging</a:t>
            </a:r>
            <a:r>
              <a:rPr lang="en-US" dirty="0"/>
              <a:t>: Improving the visibility of features in remote sensing images.</a:t>
            </a:r>
          </a:p>
          <a:p>
            <a:pPr>
              <a:buFont typeface="Wingdings" panose="05000000000000000000" pitchFamily="2" charset="2"/>
              <a:buChar char="v"/>
            </a:pPr>
            <a:r>
              <a:rPr lang="en-US" b="1" dirty="0"/>
              <a:t>Computer Vision</a:t>
            </a:r>
            <a:r>
              <a:rPr lang="en-US" dirty="0"/>
              <a:t>: Preprocessing images for tasks like object detection and recognition.</a:t>
            </a:r>
          </a:p>
          <a:p>
            <a:pPr>
              <a:buFont typeface="Wingdings" panose="05000000000000000000" pitchFamily="2" charset="2"/>
              <a:buChar char="v"/>
            </a:pPr>
            <a:r>
              <a:rPr lang="en-US" b="1" dirty="0"/>
              <a:t>Photography</a:t>
            </a:r>
            <a:r>
              <a:rPr lang="en-US" dirty="0"/>
              <a:t>: Adjusting images to achieve desired aesthetic effects.</a:t>
            </a:r>
          </a:p>
          <a:p>
            <a:pPr marL="0" indent="0">
              <a:buNone/>
            </a:pPr>
            <a:r>
              <a:rPr lang="en-US" dirty="0"/>
              <a:t>These techniques help in making images more interpretable and suitable for further analysis.</a:t>
            </a:r>
          </a:p>
          <a:p>
            <a:endParaRPr lang="en-IN" dirty="0"/>
          </a:p>
        </p:txBody>
      </p:sp>
    </p:spTree>
    <p:extLst>
      <p:ext uri="{BB962C8B-B14F-4D97-AF65-F5344CB8AC3E}">
        <p14:creationId xmlns:p14="http://schemas.microsoft.com/office/powerpoint/2010/main" val="1280614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1FA92-89FE-293C-26B9-B0DA5C4B9AF3}"/>
              </a:ext>
            </a:extLst>
          </p:cNvPr>
          <p:cNvSpPr>
            <a:spLocks noGrp="1"/>
          </p:cNvSpPr>
          <p:nvPr>
            <p:ph type="title"/>
          </p:nvPr>
        </p:nvSpPr>
        <p:spPr>
          <a:xfrm>
            <a:off x="581192" y="702156"/>
            <a:ext cx="11029616" cy="593244"/>
          </a:xfrm>
        </p:spPr>
        <p:txBody>
          <a:bodyPr/>
          <a:lstStyle/>
          <a:p>
            <a:r>
              <a:rPr lang="en-US" b="1">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5E60F9-CC68-EFEF-E533-26F2159FBCB6}"/>
              </a:ext>
            </a:extLst>
          </p:cNvPr>
          <p:cNvSpPr>
            <a:spLocks noGrp="1"/>
          </p:cNvSpPr>
          <p:nvPr>
            <p:ph idx="1"/>
          </p:nvPr>
        </p:nvSpPr>
        <p:spPr/>
        <p:txBody>
          <a:bodyPr/>
          <a:lstStyle/>
          <a:p>
            <a:pPr marL="0" indent="0">
              <a:buNone/>
            </a:pPr>
            <a:r>
              <a:rPr lang="en-US" dirty="0"/>
              <a:t>In summary, histogram processing is a powerful tool in digital image processing, enabling us to enhance contrast, standardize image appearances, and improve local details. Techniques like histogram equalization, matching, and local processing are essential for effective image analysis and interpretation.</a:t>
            </a:r>
          </a:p>
          <a:p>
            <a:pPr marL="0" indent="0">
              <a:buNone/>
            </a:pPr>
            <a:endParaRPr lang="en-US" dirty="0"/>
          </a:p>
          <a:p>
            <a:pPr marL="0" indent="0">
              <a:buNone/>
            </a:pPr>
            <a:r>
              <a:rPr lang="en-US" dirty="0"/>
              <a:t>						              </a:t>
            </a:r>
            <a:r>
              <a:rPr lang="en-US" b="1" dirty="0"/>
              <a:t>Done by Naresh V 2023510042 AI&amp;DS</a:t>
            </a:r>
            <a:endParaRPr lang="en-US" dirty="0"/>
          </a:p>
          <a:p>
            <a:pPr marL="0" indent="0">
              <a:buNone/>
            </a:pPr>
            <a:r>
              <a:rPr lang="en-US" dirty="0"/>
              <a:t>									</a:t>
            </a:r>
            <a:r>
              <a:rPr lang="en-US" b="1" dirty="0"/>
              <a:t>Thank you for watching!</a:t>
            </a:r>
          </a:p>
          <a:p>
            <a:endParaRPr lang="en-IN" dirty="0"/>
          </a:p>
        </p:txBody>
      </p:sp>
    </p:spTree>
    <p:extLst>
      <p:ext uri="{BB962C8B-B14F-4D97-AF65-F5344CB8AC3E}">
        <p14:creationId xmlns:p14="http://schemas.microsoft.com/office/powerpoint/2010/main" val="2973331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5729A4-6F0F-4423-AD0C-EF27345E6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CB79E-F775-42E6-994C-D5FA8C17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AAB5B94-95EF-4963-859C-1FA406D62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AC53494B-CC18-5E09-A29F-66671E05FFCC}"/>
              </a:ext>
            </a:extLst>
          </p:cNvPr>
          <p:cNvPicPr>
            <a:picLocks noGrp="1" noChangeAspect="1"/>
          </p:cNvPicPr>
          <p:nvPr>
            <p:ph idx="1"/>
          </p:nvPr>
        </p:nvPicPr>
        <p:blipFill>
          <a:blip r:embed="rId2"/>
          <a:srcRect t="15054" b="6274"/>
          <a:stretch/>
        </p:blipFill>
        <p:spPr>
          <a:xfrm>
            <a:off x="20" y="127010"/>
            <a:ext cx="12191980" cy="6857990"/>
          </a:xfrm>
          <a:prstGeom prst="rect">
            <a:avLst/>
          </a:prstGeom>
        </p:spPr>
      </p:pic>
    </p:spTree>
    <p:extLst>
      <p:ext uri="{BB962C8B-B14F-4D97-AF65-F5344CB8AC3E}">
        <p14:creationId xmlns:p14="http://schemas.microsoft.com/office/powerpoint/2010/main" val="10523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601255" y="702155"/>
            <a:ext cx="3409783" cy="1300365"/>
          </a:xfrm>
        </p:spPr>
        <p:txBody>
          <a:bodyPr>
            <a:normAutofit/>
          </a:bodyPr>
          <a:lstStyle/>
          <a:p>
            <a:r>
              <a:rPr lang="en-IN" dirty="0">
                <a:solidFill>
                  <a:srgbClr val="FFFFFF"/>
                </a:solidFill>
              </a:rPr>
              <a:t>What is a Histogram? </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79F8E42F-CAFB-2A2B-A48A-66EA8EF9BB60}"/>
              </a:ext>
            </a:extLst>
          </p:cNvPr>
          <p:cNvSpPr>
            <a:spLocks noGrp="1"/>
          </p:cNvSpPr>
          <p:nvPr>
            <p:ph idx="1"/>
          </p:nvPr>
        </p:nvSpPr>
        <p:spPr>
          <a:xfrm>
            <a:off x="601255" y="2177142"/>
            <a:ext cx="3409782" cy="3823607"/>
          </a:xfrm>
        </p:spPr>
        <p:txBody>
          <a:bodyPr>
            <a:normAutofit/>
          </a:bodyPr>
          <a:lstStyle/>
          <a:p>
            <a:pPr>
              <a:lnSpc>
                <a:spcPct val="100000"/>
              </a:lnSpc>
            </a:pPr>
            <a:r>
              <a:rPr lang="en-US">
                <a:solidFill>
                  <a:srgbClr val="FFFFFF"/>
                </a:solidFill>
              </a:rPr>
              <a:t>A histogram is a graphical representation of the tonal distribution in a digital image. It plots the number of pixels for each tonal value, providing a global description of the image's appearance. The x-axis represents pixel intensity values, while the y-axis shows the frequency of each intensity. By analyzing the histogram, we can assess the image's contrast, brightness, and overall tonal balance.</a:t>
            </a:r>
            <a:endParaRPr lang="en-US">
              <a:solidFill>
                <a:srgbClr val="FFFFFF"/>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B1BFC2B-5092-6DFF-F81C-2FF020E1A826}"/>
              </a:ext>
            </a:extLst>
          </p:cNvPr>
          <p:cNvPicPr>
            <a:picLocks noChangeAspect="1"/>
          </p:cNvPicPr>
          <p:nvPr/>
        </p:nvPicPr>
        <p:blipFill>
          <a:blip r:embed="rId2"/>
          <a:srcRect r="-1" b="3092"/>
          <a:stretch/>
        </p:blipFill>
        <p:spPr>
          <a:xfrm>
            <a:off x="4754880" y="936141"/>
            <a:ext cx="6835865" cy="4968305"/>
          </a:xfrm>
          <a:prstGeom prst="rect">
            <a:avLst/>
          </a:prstGeom>
        </p:spPr>
      </p:pic>
    </p:spTree>
    <p:extLst>
      <p:ext uri="{BB962C8B-B14F-4D97-AF65-F5344CB8AC3E}">
        <p14:creationId xmlns:p14="http://schemas.microsoft.com/office/powerpoint/2010/main" val="2637846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A44D985-6134-CEDB-C376-F5B857411DE3}"/>
              </a:ext>
            </a:extLst>
          </p:cNvPr>
          <p:cNvSpPr>
            <a:spLocks noGrp="1"/>
          </p:cNvSpPr>
          <p:nvPr>
            <p:ph type="title"/>
          </p:nvPr>
        </p:nvSpPr>
        <p:spPr>
          <a:xfrm>
            <a:off x="601255" y="702155"/>
            <a:ext cx="3409783" cy="1300365"/>
          </a:xfrm>
        </p:spPr>
        <p:txBody>
          <a:bodyPr>
            <a:normAutofit/>
          </a:bodyPr>
          <a:lstStyle/>
          <a:p>
            <a:r>
              <a:rPr lang="en-IN" dirty="0">
                <a:solidFill>
                  <a:srgbClr val="FFFFFF"/>
                </a:solidFill>
              </a:rPr>
              <a:t>Histogram Equalization</a:t>
            </a:r>
            <a:endParaRPr lang="en-IN"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386EE2-6558-2427-9D82-EEBD423A9DB1}"/>
              </a:ext>
            </a:extLst>
          </p:cNvPr>
          <p:cNvSpPr>
            <a:spLocks noGrp="1"/>
          </p:cNvSpPr>
          <p:nvPr>
            <p:ph idx="1"/>
          </p:nvPr>
        </p:nvSpPr>
        <p:spPr>
          <a:xfrm>
            <a:off x="601255" y="2177142"/>
            <a:ext cx="3409782" cy="3823607"/>
          </a:xfrm>
        </p:spPr>
        <p:txBody>
          <a:bodyPr>
            <a:normAutofit/>
          </a:bodyPr>
          <a:lstStyle/>
          <a:p>
            <a:pPr>
              <a:lnSpc>
                <a:spcPct val="100000"/>
              </a:lnSpc>
            </a:pPr>
            <a:r>
              <a:rPr lang="en-US" sz="1300" dirty="0">
                <a:solidFill>
                  <a:srgbClr val="FFFFFF"/>
                </a:solidFill>
              </a:rPr>
              <a:t>One of the primary techniques in histogram processing is Histogram Equalization. This method enhances the contrast of an image by redistributing the pixel intensities across the entire available range. The goal is to achieve a uniform histogram, which can make details in dark or bright regions more visible.</a:t>
            </a:r>
          </a:p>
          <a:p>
            <a:pPr>
              <a:lnSpc>
                <a:spcPct val="100000"/>
              </a:lnSpc>
            </a:pPr>
            <a:r>
              <a:rPr lang="en-US" sz="1300" dirty="0">
                <a:solidFill>
                  <a:srgbClr val="FFFFFF"/>
                </a:solidFill>
              </a:rPr>
              <a:t>The process involves calculating the cumulative distribution function (CDF) of the pixel intensities and mapping the original intensities to new values based on the CDF. This technique is particularly useful for improving the visibility of features in low-contrast images.</a:t>
            </a:r>
          </a:p>
          <a:p>
            <a:pPr>
              <a:lnSpc>
                <a:spcPct val="100000"/>
              </a:lnSpc>
            </a:pPr>
            <a:endParaRPr lang="en-IN" sz="1300" dirty="0">
              <a:solidFill>
                <a:srgbClr val="FFFFFF"/>
              </a:solidFill>
            </a:endParaRPr>
          </a:p>
        </p:txBody>
      </p:sp>
      <p:pic>
        <p:nvPicPr>
          <p:cNvPr id="5" name="Picture 4">
            <a:extLst>
              <a:ext uri="{FF2B5EF4-FFF2-40B4-BE49-F238E27FC236}">
                <a16:creationId xmlns:a16="http://schemas.microsoft.com/office/drawing/2014/main" id="{D4BF79C9-D657-66FC-A9F2-9B6A1E9EAACC}"/>
              </a:ext>
            </a:extLst>
          </p:cNvPr>
          <p:cNvPicPr>
            <a:picLocks noChangeAspect="1"/>
          </p:cNvPicPr>
          <p:nvPr/>
        </p:nvPicPr>
        <p:blipFill>
          <a:blip r:embed="rId2"/>
          <a:srcRect l="16831" r="16767" b="2"/>
          <a:stretch/>
        </p:blipFill>
        <p:spPr>
          <a:xfrm>
            <a:off x="5014762" y="936141"/>
            <a:ext cx="6410425" cy="4968305"/>
          </a:xfrm>
          <a:prstGeom prst="rect">
            <a:avLst/>
          </a:prstGeom>
        </p:spPr>
      </p:pic>
    </p:spTree>
    <p:extLst>
      <p:ext uri="{BB962C8B-B14F-4D97-AF65-F5344CB8AC3E}">
        <p14:creationId xmlns:p14="http://schemas.microsoft.com/office/powerpoint/2010/main" val="410894790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D80AF49-C5AC-DAE9-051E-D064283AB0FD}"/>
              </a:ext>
            </a:extLst>
          </p:cNvPr>
          <p:cNvSpPr>
            <a:spLocks noGrp="1"/>
          </p:cNvSpPr>
          <p:nvPr>
            <p:ph type="title"/>
          </p:nvPr>
        </p:nvSpPr>
        <p:spPr>
          <a:xfrm>
            <a:off x="601255" y="702155"/>
            <a:ext cx="3409783" cy="1300365"/>
          </a:xfrm>
        </p:spPr>
        <p:txBody>
          <a:bodyPr>
            <a:normAutofit/>
          </a:bodyPr>
          <a:lstStyle/>
          <a:p>
            <a:r>
              <a:rPr lang="en-US">
                <a:solidFill>
                  <a:srgbClr val="FFFFFF"/>
                </a:solidFill>
              </a:rPr>
              <a:t>Cont.</a:t>
            </a:r>
            <a:endParaRPr lang="en-IN">
              <a:solidFill>
                <a:srgbClr val="FFFFFF"/>
              </a:solidFill>
            </a:endParaRPr>
          </a:p>
        </p:txBody>
      </p:sp>
      <p:sp>
        <p:nvSpPr>
          <p:cNvPr id="3" name="Content Placeholder 2">
            <a:extLst>
              <a:ext uri="{FF2B5EF4-FFF2-40B4-BE49-F238E27FC236}">
                <a16:creationId xmlns:a16="http://schemas.microsoft.com/office/drawing/2014/main" id="{472116A3-245B-0A92-5AA0-DEDC0B89437E}"/>
              </a:ext>
            </a:extLst>
          </p:cNvPr>
          <p:cNvSpPr>
            <a:spLocks noGrp="1"/>
          </p:cNvSpPr>
          <p:nvPr>
            <p:ph idx="1"/>
          </p:nvPr>
        </p:nvSpPr>
        <p:spPr>
          <a:xfrm>
            <a:off x="601255" y="2177142"/>
            <a:ext cx="3409782" cy="3823607"/>
          </a:xfrm>
        </p:spPr>
        <p:txBody>
          <a:bodyPr>
            <a:normAutofit/>
          </a:bodyPr>
          <a:lstStyle/>
          <a:p>
            <a:pPr>
              <a:lnSpc>
                <a:spcPct val="100000"/>
              </a:lnSpc>
            </a:pPr>
            <a:r>
              <a:rPr lang="en-US" sz="1400">
                <a:solidFill>
                  <a:srgbClr val="FFFFFF"/>
                </a:solidFill>
              </a:rPr>
              <a:t>The image illustrates the goal of histogram equalization using the cumulative distribution function (CDF). On the left, the graph shows the original CDF, which is uneven and represents the non-uniform distribution of pixel intensities in a low-contrast image. On the right, the graph shows the desired outcome after histogram equalization—a linear CDF indicating that the pixel intensities have been redistributed uniformly across the available range. This transformation enhances contrast and reveals more image details by spreading out the intensity values.</a:t>
            </a:r>
            <a:endParaRPr lang="en-IN" sz="1400">
              <a:solidFill>
                <a:srgbClr val="FFFFFF"/>
              </a:solidFill>
            </a:endParaRPr>
          </a:p>
        </p:txBody>
      </p:sp>
      <p:pic>
        <p:nvPicPr>
          <p:cNvPr id="5" name="Picture 4">
            <a:extLst>
              <a:ext uri="{FF2B5EF4-FFF2-40B4-BE49-F238E27FC236}">
                <a16:creationId xmlns:a16="http://schemas.microsoft.com/office/drawing/2014/main" id="{A12DF484-FA08-3DB4-76DB-E7D7E4F14107}"/>
              </a:ext>
            </a:extLst>
          </p:cNvPr>
          <p:cNvPicPr>
            <a:picLocks noChangeAspect="1"/>
          </p:cNvPicPr>
          <p:nvPr/>
        </p:nvPicPr>
        <p:blipFill>
          <a:blip r:embed="rId2"/>
          <a:stretch>
            <a:fillRect/>
          </a:stretch>
        </p:blipFill>
        <p:spPr>
          <a:xfrm>
            <a:off x="4592231" y="1005840"/>
            <a:ext cx="6831503" cy="5220339"/>
          </a:xfrm>
          <a:prstGeom prst="rect">
            <a:avLst/>
          </a:prstGeom>
        </p:spPr>
      </p:pic>
    </p:spTree>
    <p:extLst>
      <p:ext uri="{BB962C8B-B14F-4D97-AF65-F5344CB8AC3E}">
        <p14:creationId xmlns:p14="http://schemas.microsoft.com/office/powerpoint/2010/main" val="165703971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5608B19-8F86-9E66-1EAF-B9F780D92F28}"/>
              </a:ext>
            </a:extLst>
          </p:cNvPr>
          <p:cNvSpPr>
            <a:spLocks noGrp="1"/>
          </p:cNvSpPr>
          <p:nvPr>
            <p:ph type="title"/>
          </p:nvPr>
        </p:nvSpPr>
        <p:spPr>
          <a:xfrm>
            <a:off x="601255" y="702155"/>
            <a:ext cx="3409783" cy="1300365"/>
          </a:xfrm>
        </p:spPr>
        <p:txBody>
          <a:bodyPr>
            <a:normAutofit/>
          </a:bodyPr>
          <a:lstStyle/>
          <a:p>
            <a:r>
              <a:rPr lang="en-IN">
                <a:solidFill>
                  <a:srgbClr val="FFFFFF"/>
                </a:solidFill>
              </a:rPr>
              <a:t>Histogram Matching</a:t>
            </a:r>
            <a:endParaRPr lang="en-IN">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16B09E-D085-4B3A-8F7E-D2BAF6D08182}"/>
              </a:ext>
            </a:extLst>
          </p:cNvPr>
          <p:cNvSpPr>
            <a:spLocks noGrp="1"/>
          </p:cNvSpPr>
          <p:nvPr>
            <p:ph idx="1"/>
          </p:nvPr>
        </p:nvSpPr>
        <p:spPr>
          <a:xfrm>
            <a:off x="601255" y="2177142"/>
            <a:ext cx="3409782" cy="3823607"/>
          </a:xfrm>
        </p:spPr>
        <p:txBody>
          <a:bodyPr>
            <a:normAutofit/>
          </a:bodyPr>
          <a:lstStyle/>
          <a:p>
            <a:pPr>
              <a:lnSpc>
                <a:spcPct val="100000"/>
              </a:lnSpc>
            </a:pPr>
            <a:r>
              <a:rPr lang="en-US" sz="1400">
                <a:solidFill>
                  <a:srgbClr val="FFFFFF"/>
                </a:solidFill>
              </a:rPr>
              <a:t>Histogram matching, also known as histogram specification, is a technique used in image processing to adjust the intensity distribution of one image so that it matches the histogram of another image, called the reference image. This method is especially useful when we want two images to have similar brightness and contrast characteristics. The process involves calculating the cumulative distribution function, or CDF, of both the input and reference images, and then mapping the pixel values of the input image to new values so that its histogram becomes similar to that of the reference.  </a:t>
            </a:r>
            <a:endParaRPr lang="en-IN" sz="1400">
              <a:solidFill>
                <a:srgbClr val="FFFFFF"/>
              </a:solidFill>
            </a:endParaRPr>
          </a:p>
        </p:txBody>
      </p:sp>
      <p:pic>
        <p:nvPicPr>
          <p:cNvPr id="7" name="Picture 6">
            <a:extLst>
              <a:ext uri="{FF2B5EF4-FFF2-40B4-BE49-F238E27FC236}">
                <a16:creationId xmlns:a16="http://schemas.microsoft.com/office/drawing/2014/main" id="{D53C67D8-F1F4-2F4E-E24A-73F586C2FB53}"/>
              </a:ext>
            </a:extLst>
          </p:cNvPr>
          <p:cNvPicPr>
            <a:picLocks noChangeAspect="1"/>
          </p:cNvPicPr>
          <p:nvPr/>
        </p:nvPicPr>
        <p:blipFill>
          <a:blip r:embed="rId2"/>
          <a:stretch>
            <a:fillRect/>
          </a:stretch>
        </p:blipFill>
        <p:spPr>
          <a:xfrm>
            <a:off x="4592231" y="702155"/>
            <a:ext cx="6831503" cy="5298594"/>
          </a:xfrm>
          <a:prstGeom prst="rect">
            <a:avLst/>
          </a:prstGeom>
        </p:spPr>
      </p:pic>
    </p:spTree>
    <p:extLst>
      <p:ext uri="{BB962C8B-B14F-4D97-AF65-F5344CB8AC3E}">
        <p14:creationId xmlns:p14="http://schemas.microsoft.com/office/powerpoint/2010/main" val="247184171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FB9061-235A-E408-F64D-3D929BDA9AF3}"/>
              </a:ext>
            </a:extLst>
          </p:cNvPr>
          <p:cNvSpPr>
            <a:spLocks noGrp="1"/>
          </p:cNvSpPr>
          <p:nvPr>
            <p:ph type="title"/>
          </p:nvPr>
        </p:nvSpPr>
        <p:spPr>
          <a:xfrm>
            <a:off x="601255" y="702155"/>
            <a:ext cx="3409783" cy="1300365"/>
          </a:xfrm>
        </p:spPr>
        <p:txBody>
          <a:bodyPr>
            <a:normAutofit/>
          </a:bodyPr>
          <a:lstStyle/>
          <a:p>
            <a:r>
              <a:rPr lang="en-IN">
                <a:solidFill>
                  <a:srgbClr val="FFFFFF"/>
                </a:solidFill>
              </a:rPr>
              <a:t>Histogram Matching</a:t>
            </a:r>
            <a:r>
              <a:rPr lang="en-IN">
                <a:solidFill>
                  <a:srgbClr val="FFFFFF"/>
                </a:solidFill>
                <a:latin typeface="Times New Roman" panose="02020603050405020304" pitchFamily="18" charset="0"/>
                <a:cs typeface="Times New Roman" panose="02020603050405020304" pitchFamily="18" charset="0"/>
              </a:rPr>
              <a:t> </a:t>
            </a:r>
            <a:r>
              <a:rPr lang="en-IN" b="1">
                <a:solidFill>
                  <a:srgbClr val="FFFFFF"/>
                </a:solidFill>
                <a:latin typeface="Times New Roman" panose="02020603050405020304" pitchFamily="18" charset="0"/>
                <a:cs typeface="Times New Roman" panose="02020603050405020304" pitchFamily="18" charset="0"/>
              </a:rPr>
              <a:t>cont.</a:t>
            </a:r>
            <a:endParaRPr lang="en-IN">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5C5BCA-CEDD-2B9D-9241-5B7B7F82A667}"/>
              </a:ext>
            </a:extLst>
          </p:cNvPr>
          <p:cNvSpPr>
            <a:spLocks noGrp="1"/>
          </p:cNvSpPr>
          <p:nvPr>
            <p:ph idx="1"/>
          </p:nvPr>
        </p:nvSpPr>
        <p:spPr>
          <a:xfrm>
            <a:off x="601255" y="2177142"/>
            <a:ext cx="3409782" cy="3823607"/>
          </a:xfrm>
        </p:spPr>
        <p:txBody>
          <a:bodyPr>
            <a:normAutofit/>
          </a:bodyPr>
          <a:lstStyle/>
          <a:p>
            <a:r>
              <a:rPr lang="en-US">
                <a:solidFill>
                  <a:srgbClr val="FFFFFF"/>
                </a:solidFill>
              </a:rPr>
              <a:t>Histogram matching is widely used in applications like medical imaging, remote sensing, and computer vision to ensure visual consistency across different images. For example, if two medical scans are taken under different lighting conditions, histogram matching can help standardize them for better comparison</a:t>
            </a:r>
            <a:endParaRPr lang="en-IN">
              <a:solidFill>
                <a:srgbClr val="FFFFFF"/>
              </a:solidFill>
            </a:endParaRPr>
          </a:p>
        </p:txBody>
      </p:sp>
      <p:pic>
        <p:nvPicPr>
          <p:cNvPr id="5" name="Picture 4">
            <a:extLst>
              <a:ext uri="{FF2B5EF4-FFF2-40B4-BE49-F238E27FC236}">
                <a16:creationId xmlns:a16="http://schemas.microsoft.com/office/drawing/2014/main" id="{DA0442ED-A1BF-7E16-8288-BB9CA0094148}"/>
              </a:ext>
            </a:extLst>
          </p:cNvPr>
          <p:cNvPicPr>
            <a:picLocks noChangeAspect="1"/>
          </p:cNvPicPr>
          <p:nvPr/>
        </p:nvPicPr>
        <p:blipFill>
          <a:blip r:embed="rId2"/>
          <a:stretch>
            <a:fillRect/>
          </a:stretch>
        </p:blipFill>
        <p:spPr>
          <a:xfrm>
            <a:off x="4783756" y="936141"/>
            <a:ext cx="6699183" cy="4968305"/>
          </a:xfrm>
          <a:prstGeom prst="rect">
            <a:avLst/>
          </a:prstGeom>
        </p:spPr>
      </p:pic>
    </p:spTree>
    <p:extLst>
      <p:ext uri="{BB962C8B-B14F-4D97-AF65-F5344CB8AC3E}">
        <p14:creationId xmlns:p14="http://schemas.microsoft.com/office/powerpoint/2010/main" val="14086380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7F4001-3088-B6FB-F891-386A3E15C0CD}"/>
              </a:ext>
            </a:extLst>
          </p:cNvPr>
          <p:cNvSpPr>
            <a:spLocks noGrp="1"/>
          </p:cNvSpPr>
          <p:nvPr>
            <p:ph type="title"/>
          </p:nvPr>
        </p:nvSpPr>
        <p:spPr>
          <a:xfrm>
            <a:off x="601255" y="702155"/>
            <a:ext cx="3409783" cy="1300365"/>
          </a:xfrm>
        </p:spPr>
        <p:txBody>
          <a:bodyPr>
            <a:normAutofit/>
          </a:bodyPr>
          <a:lstStyle/>
          <a:p>
            <a:r>
              <a:rPr lang="en-IN" b="1">
                <a:solidFill>
                  <a:srgbClr val="FFFFFF"/>
                </a:solidFill>
              </a:rPr>
              <a:t>Local Histogram Processing</a:t>
            </a:r>
            <a:endParaRPr lang="en-IN">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7381DB-5DE8-DA85-F797-E7E7365DB591}"/>
              </a:ext>
            </a:extLst>
          </p:cNvPr>
          <p:cNvSpPr>
            <a:spLocks noGrp="1"/>
          </p:cNvSpPr>
          <p:nvPr>
            <p:ph idx="1"/>
          </p:nvPr>
        </p:nvSpPr>
        <p:spPr>
          <a:xfrm>
            <a:off x="601255" y="2177142"/>
            <a:ext cx="3409782" cy="3823607"/>
          </a:xfrm>
        </p:spPr>
        <p:txBody>
          <a:bodyPr>
            <a:normAutofit/>
          </a:bodyPr>
          <a:lstStyle/>
          <a:p>
            <a:pPr>
              <a:lnSpc>
                <a:spcPct val="100000"/>
              </a:lnSpc>
            </a:pPr>
            <a:r>
              <a:rPr lang="en-US" sz="1400">
                <a:solidFill>
                  <a:srgbClr val="FFFFFF"/>
                </a:solidFill>
              </a:rPr>
              <a:t>Unlike global techniques, Local Histogram Processing focuses on enhancing specific regions of an image. This is particularly useful when different areas of an image have varying lighting conditions or contrast levels.</a:t>
            </a:r>
          </a:p>
          <a:p>
            <a:pPr>
              <a:lnSpc>
                <a:spcPct val="100000"/>
              </a:lnSpc>
            </a:pPr>
            <a:r>
              <a:rPr lang="en-US" sz="1400">
                <a:solidFill>
                  <a:srgbClr val="FFFFFF"/>
                </a:solidFill>
              </a:rPr>
              <a:t>Local Histogram Equalization divides the image into smaller regions and applies histogram equalization to each region independently. This approach enhances local contrast and can reveal details that might be obscured in the global histogram</a:t>
            </a:r>
          </a:p>
          <a:p>
            <a:pPr marL="0" indent="0">
              <a:lnSpc>
                <a:spcPct val="100000"/>
              </a:lnSpc>
              <a:buNone/>
            </a:pPr>
            <a:endParaRPr lang="en-IN" sz="1400">
              <a:solidFill>
                <a:srgbClr val="FFFFFF"/>
              </a:solidFill>
            </a:endParaRPr>
          </a:p>
        </p:txBody>
      </p:sp>
      <p:pic>
        <p:nvPicPr>
          <p:cNvPr id="5" name="Picture 4">
            <a:extLst>
              <a:ext uri="{FF2B5EF4-FFF2-40B4-BE49-F238E27FC236}">
                <a16:creationId xmlns:a16="http://schemas.microsoft.com/office/drawing/2014/main" id="{8B53F74F-20FF-C404-4E5D-2B54EF00D0E3}"/>
              </a:ext>
            </a:extLst>
          </p:cNvPr>
          <p:cNvPicPr>
            <a:picLocks noChangeAspect="1"/>
          </p:cNvPicPr>
          <p:nvPr/>
        </p:nvPicPr>
        <p:blipFill>
          <a:blip r:embed="rId2"/>
          <a:stretch>
            <a:fillRect/>
          </a:stretch>
        </p:blipFill>
        <p:spPr>
          <a:xfrm>
            <a:off x="4592231" y="875900"/>
            <a:ext cx="6831503" cy="5350280"/>
          </a:xfrm>
          <a:prstGeom prst="rect">
            <a:avLst/>
          </a:prstGeom>
        </p:spPr>
      </p:pic>
    </p:spTree>
    <p:extLst>
      <p:ext uri="{BB962C8B-B14F-4D97-AF65-F5344CB8AC3E}">
        <p14:creationId xmlns:p14="http://schemas.microsoft.com/office/powerpoint/2010/main" val="174116876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CBD9508-1913-154D-BB20-301CE5978E0A}"/>
              </a:ext>
            </a:extLst>
          </p:cNvPr>
          <p:cNvSpPr>
            <a:spLocks noGrp="1"/>
          </p:cNvSpPr>
          <p:nvPr>
            <p:ph type="title"/>
          </p:nvPr>
        </p:nvSpPr>
        <p:spPr>
          <a:xfrm>
            <a:off x="601255" y="702155"/>
            <a:ext cx="3409783" cy="1300365"/>
          </a:xfrm>
        </p:spPr>
        <p:txBody>
          <a:bodyPr>
            <a:normAutofit/>
          </a:bodyPr>
          <a:lstStyle/>
          <a:p>
            <a:pPr>
              <a:lnSpc>
                <a:spcPct val="90000"/>
              </a:lnSpc>
            </a:pPr>
            <a:r>
              <a:rPr lang="en-US" sz="2200">
                <a:solidFill>
                  <a:srgbClr val="FFFFFF"/>
                </a:solidFill>
              </a:rPr>
              <a:t>CLAHE (Contrast Limited Adaptive Histogram Equalization)</a:t>
            </a:r>
            <a:endParaRPr lang="en-IN" sz="220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034E8E-3243-098F-3ECE-5CE163117518}"/>
              </a:ext>
            </a:extLst>
          </p:cNvPr>
          <p:cNvSpPr>
            <a:spLocks noGrp="1"/>
          </p:cNvSpPr>
          <p:nvPr>
            <p:ph idx="1"/>
          </p:nvPr>
        </p:nvSpPr>
        <p:spPr>
          <a:xfrm>
            <a:off x="601255" y="2177142"/>
            <a:ext cx="3409782" cy="3823607"/>
          </a:xfrm>
        </p:spPr>
        <p:txBody>
          <a:bodyPr>
            <a:normAutofit/>
          </a:bodyPr>
          <a:lstStyle/>
          <a:p>
            <a:pPr>
              <a:lnSpc>
                <a:spcPct val="100000"/>
              </a:lnSpc>
            </a:pPr>
            <a:r>
              <a:rPr lang="en-US" sz="1100" dirty="0">
                <a:solidFill>
                  <a:srgbClr val="FFFFFF"/>
                </a:solidFill>
              </a:rPr>
              <a:t>Another method is Adaptive Histogram Equalization, which adjusts the histogram based on local image characteristics, providing better results in images with varying illumination.</a:t>
            </a:r>
          </a:p>
          <a:p>
            <a:pPr>
              <a:lnSpc>
                <a:spcPct val="100000"/>
              </a:lnSpc>
            </a:pPr>
            <a:r>
              <a:rPr lang="en-US" sz="1100" b="1" dirty="0">
                <a:solidFill>
                  <a:srgbClr val="FFFFFF"/>
                </a:solidFill>
              </a:rPr>
              <a:t>CLAHE (Contrast Limited Adaptive Histogram Equalization)</a:t>
            </a:r>
            <a:r>
              <a:rPr lang="en-US" sz="1100" dirty="0">
                <a:solidFill>
                  <a:srgbClr val="FFFFFF"/>
                </a:solidFill>
              </a:rPr>
              <a:t> is an advanced image enhancement technique that improves local contrast while avoiding the over-amplification of noise. It works by dividing the image into small tiles and applying histogram equalization to each tile individually. Unlike standard Adaptive Histogram Equalization, CLAHE limits the contrast enhancement by clipping the histogram at a specified threshold, preventing noise from becoming too prominent in low-contrast areas. This makes CLAHE especially effective in medical imaging and low-light photography, where detail enhancement is needed without introducing artifacts</a:t>
            </a:r>
            <a:endParaRPr lang="en-IN" sz="1100" dirty="0">
              <a:solidFill>
                <a:srgbClr val="FFFFFF"/>
              </a:solidFill>
            </a:endParaRPr>
          </a:p>
        </p:txBody>
      </p:sp>
      <p:pic>
        <p:nvPicPr>
          <p:cNvPr id="5" name="Picture 4">
            <a:extLst>
              <a:ext uri="{FF2B5EF4-FFF2-40B4-BE49-F238E27FC236}">
                <a16:creationId xmlns:a16="http://schemas.microsoft.com/office/drawing/2014/main" id="{7E334FF3-1F2B-A16B-A1E0-E32E276388AA}"/>
              </a:ext>
            </a:extLst>
          </p:cNvPr>
          <p:cNvPicPr>
            <a:picLocks noChangeAspect="1"/>
          </p:cNvPicPr>
          <p:nvPr/>
        </p:nvPicPr>
        <p:blipFill>
          <a:blip r:embed="rId2"/>
          <a:stretch>
            <a:fillRect/>
          </a:stretch>
        </p:blipFill>
        <p:spPr>
          <a:xfrm>
            <a:off x="4616647" y="702155"/>
            <a:ext cx="7128819" cy="5698645"/>
          </a:xfrm>
          <a:prstGeom prst="rect">
            <a:avLst/>
          </a:prstGeom>
        </p:spPr>
      </p:pic>
    </p:spTree>
    <p:extLst>
      <p:ext uri="{BB962C8B-B14F-4D97-AF65-F5344CB8AC3E}">
        <p14:creationId xmlns:p14="http://schemas.microsoft.com/office/powerpoint/2010/main" val="105147528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4F89-CEC1-24BB-D1C4-5A199EE90DA0}"/>
              </a:ext>
            </a:extLst>
          </p:cNvPr>
          <p:cNvSpPr>
            <a:spLocks noGrp="1"/>
          </p:cNvSpPr>
          <p:nvPr>
            <p:ph type="title"/>
          </p:nvPr>
        </p:nvSpPr>
        <p:spPr>
          <a:xfrm>
            <a:off x="581192" y="702156"/>
            <a:ext cx="11029616" cy="889577"/>
          </a:xfrm>
        </p:spPr>
        <p:txBody>
          <a:bodyPr>
            <a:normAutofit/>
          </a:bodyPr>
          <a:lstStyle/>
          <a:p>
            <a:r>
              <a:rPr lang="en-US" b="1" dirty="0">
                <a:latin typeface="Times New Roman" panose="02020603050405020304" pitchFamily="18" charset="0"/>
                <a:cs typeface="Times New Roman" panose="02020603050405020304" pitchFamily="18" charset="0"/>
              </a:rPr>
              <a:t>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DD5F43-D983-C82E-EABD-EA2E3B35F70F}"/>
              </a:ext>
            </a:extLst>
          </p:cNvPr>
          <p:cNvSpPr>
            <a:spLocks noGrp="1"/>
          </p:cNvSpPr>
          <p:nvPr>
            <p:ph idx="1"/>
          </p:nvPr>
        </p:nvSpPr>
        <p:spPr/>
        <p:txBody>
          <a:bodyPr>
            <a:normAutofit lnSpcReduction="10000"/>
          </a:bodyPr>
          <a:lstStyle/>
          <a:p>
            <a:pPr marL="0" indent="0">
              <a:buNone/>
            </a:pPr>
            <a:r>
              <a:rPr lang="en-US" b="1" dirty="0"/>
              <a:t>1. Histogram Equalization (Global)</a:t>
            </a:r>
          </a:p>
          <a:p>
            <a:r>
              <a:rPr lang="en-US" dirty="0"/>
              <a:t>Improves contrast by spreading out intensity values.</a:t>
            </a:r>
          </a:p>
          <a:p>
            <a:pPr marL="0" indent="0">
              <a:buNone/>
            </a:pPr>
            <a:r>
              <a:rPr lang="en-US" b="1" dirty="0"/>
              <a:t>Steps:</a:t>
            </a:r>
            <a:endParaRPr lang="en-US" dirty="0"/>
          </a:p>
          <a:p>
            <a:pPr>
              <a:buFont typeface="Wingdings" panose="05000000000000000000" pitchFamily="2" charset="2"/>
              <a:buChar char="v"/>
            </a:pPr>
            <a:r>
              <a:rPr lang="en-US" b="1" dirty="0"/>
              <a:t>    Compute Histogram</a:t>
            </a:r>
            <a:r>
              <a:rPr lang="en-US" dirty="0"/>
              <a:t> of the image.</a:t>
            </a:r>
          </a:p>
          <a:p>
            <a:pPr>
              <a:buFont typeface="Wingdings" panose="05000000000000000000" pitchFamily="2" charset="2"/>
              <a:buChar char="v"/>
            </a:pPr>
            <a:r>
              <a:rPr lang="en-US" b="1" dirty="0"/>
              <a:t>    Normalize Histogram</a:t>
            </a:r>
            <a:r>
              <a:rPr lang="en-US" dirty="0"/>
              <a:t> to get PDF (Probability Density Function).</a:t>
            </a:r>
          </a:p>
          <a:p>
            <a:pPr>
              <a:buFont typeface="Wingdings" panose="05000000000000000000" pitchFamily="2" charset="2"/>
              <a:buChar char="v"/>
            </a:pPr>
            <a:r>
              <a:rPr lang="en-US" b="1" dirty="0"/>
              <a:t>    Compute CDF (Cumulative Distribution Function)</a:t>
            </a:r>
            <a:r>
              <a:rPr lang="en-US" dirty="0"/>
              <a:t> of the PDF.</a:t>
            </a:r>
          </a:p>
          <a:p>
            <a:pPr>
              <a:buFont typeface="Wingdings" panose="05000000000000000000" pitchFamily="2" charset="2"/>
              <a:buChar char="v"/>
            </a:pPr>
            <a:r>
              <a:rPr lang="en-US" b="1" dirty="0"/>
              <a:t>    Multiply CDF by (L−1)</a:t>
            </a:r>
            <a:r>
              <a:rPr lang="en-US" dirty="0"/>
              <a:t>, where </a:t>
            </a:r>
            <a:r>
              <a:rPr lang="en-US" i="1" dirty="0"/>
              <a:t>L = number of intensity levels</a:t>
            </a:r>
            <a:r>
              <a:rPr lang="en-US" dirty="0"/>
              <a:t> (usually 256).</a:t>
            </a:r>
          </a:p>
          <a:p>
            <a:pPr>
              <a:buFont typeface="Wingdings" panose="05000000000000000000" pitchFamily="2" charset="2"/>
              <a:buChar char="v"/>
            </a:pPr>
            <a:r>
              <a:rPr lang="en-US" b="1" dirty="0"/>
              <a:t>    Map original pixels</a:t>
            </a:r>
            <a:r>
              <a:rPr lang="en-US" dirty="0"/>
              <a:t> using the new values from the CDF.</a:t>
            </a:r>
          </a:p>
          <a:p>
            <a:pPr>
              <a:buFont typeface="Wingdings" panose="05000000000000000000" pitchFamily="2" charset="2"/>
              <a:buChar char="v"/>
            </a:pPr>
            <a:r>
              <a:rPr lang="en-US" b="1" dirty="0"/>
              <a:t>    Construct Output Image</a:t>
            </a:r>
            <a:r>
              <a:rPr lang="en-US" dirty="0"/>
              <a:t> with enhanced contrast.</a:t>
            </a:r>
          </a:p>
          <a:p>
            <a:endParaRPr lang="en-IN" dirty="0"/>
          </a:p>
        </p:txBody>
      </p:sp>
    </p:spTree>
    <p:extLst>
      <p:ext uri="{BB962C8B-B14F-4D97-AF65-F5344CB8AC3E}">
        <p14:creationId xmlns:p14="http://schemas.microsoft.com/office/powerpoint/2010/main" val="53538594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{FD734AC9-B2AB-49EF-A1D9-9FA7A540966C}tf33552983_win32</Template>
  <TotalTime>186</TotalTime>
  <Words>1052</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Courier New</vt:lpstr>
      <vt:lpstr>Franklin Gothic Book</vt:lpstr>
      <vt:lpstr>Franklin Gothic Demi</vt:lpstr>
      <vt:lpstr>Gill Sans MT</vt:lpstr>
      <vt:lpstr>Times New Roman</vt:lpstr>
      <vt:lpstr>Wingdings</vt:lpstr>
      <vt:lpstr>Wingdings 2</vt:lpstr>
      <vt:lpstr>DividendVTI</vt:lpstr>
      <vt:lpstr>HISTOGRAM PROCESSING </vt:lpstr>
      <vt:lpstr>What is a Histogram? </vt:lpstr>
      <vt:lpstr>Histogram Equalization</vt:lpstr>
      <vt:lpstr>Cont.</vt:lpstr>
      <vt:lpstr>Histogram Matching</vt:lpstr>
      <vt:lpstr>Histogram Matching cont.</vt:lpstr>
      <vt:lpstr>Local Histogram Processing</vt:lpstr>
      <vt:lpstr>CLAHE (Contrast Limited Adaptive Histogram Equalization)</vt:lpstr>
      <vt:lpstr>ALGORITHM</vt:lpstr>
      <vt:lpstr>CONT.</vt:lpstr>
      <vt:lpstr>CONT.</vt:lpstr>
      <vt:lpstr>Applications of Histogram Processing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HISTOGRAM PROCESSING</dc:title>
  <dc:creator>NARESH JOTHI</dc:creator>
  <cp:lastModifiedBy>NARESH JOTHI</cp:lastModifiedBy>
  <cp:revision>1</cp:revision>
  <dcterms:created xsi:type="dcterms:W3CDTF">2025-05-06T06:26:47Z</dcterms:created>
  <dcterms:modified xsi:type="dcterms:W3CDTF">2025-05-06T09:33:46Z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