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66" r:id="rId5"/>
    <p:sldId id="267" r:id="rId6"/>
    <p:sldId id="258" r:id="rId7"/>
    <p:sldId id="263" r:id="rId8"/>
    <p:sldId id="268" r:id="rId9"/>
    <p:sldId id="264" r:id="rId10"/>
    <p:sldId id="269" r:id="rId11"/>
    <p:sldId id="265" r:id="rId12"/>
    <p:sldId id="270" r:id="rId13"/>
    <p:sldId id="271" r:id="rId14"/>
    <p:sldId id="259" r:id="rId15"/>
    <p:sldId id="260" r:id="rId16"/>
    <p:sldId id="261" r:id="rId17"/>
    <p:sldId id="262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274" autoAdjust="0"/>
  </p:normalViewPr>
  <p:slideViewPr>
    <p:cSldViewPr snapToGrid="0">
      <p:cViewPr>
        <p:scale>
          <a:sx n="70" d="100"/>
          <a:sy n="70" d="100"/>
        </p:scale>
        <p:origin x="330" y="10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9/25/2016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9/25/2016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9/25/2016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9/25/2016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st.com/sublib/display-market-insight.do?id=294383010" TargetMode="External"/><Relationship Id="rId2" Type="http://schemas.openxmlformats.org/officeDocument/2006/relationships/hyperlink" Target="http://www.gartner.com/newsroom/id/290571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24200"/>
            <a:ext cx="9601200" cy="151790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on </a:t>
            </a:r>
            <a:br>
              <a:rPr lang="en-US" dirty="0"/>
            </a:br>
            <a:r>
              <a:rPr lang="en-US" dirty="0"/>
              <a:t> Towards 1 Gbps/UE in Cellular Systems: Understanding Ultra-Dense Small Cell Deployments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96052"/>
            <a:ext cx="9601200" cy="914400"/>
          </a:xfrm>
        </p:spPr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Name:  Sai Narsi Reddy Donthi Reddy</a:t>
            </a:r>
          </a:p>
          <a:p>
            <a:r>
              <a:rPr lang="en-US" b="1" dirty="0">
                <a:solidFill>
                  <a:schemeClr val="bg2"/>
                </a:solidFill>
              </a:rPr>
              <a:t>UMKC ID: 16186610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Spectral Efficiency - Multi-antenna and Scheduling's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increase in the frequency bands, the propagation loss increase drastically. </a:t>
            </a:r>
          </a:p>
          <a:p>
            <a:r>
              <a:rPr lang="en-US" dirty="0"/>
              <a:t>This can be overcome by using multi-antenna systems.</a:t>
            </a:r>
          </a:p>
          <a:p>
            <a:r>
              <a:rPr lang="en-US" dirty="0"/>
              <a:t>Using beamforming technology and by increasing the number of antennas from 1 to 4 increases by 28.11%.</a:t>
            </a:r>
          </a:p>
          <a:p>
            <a:r>
              <a:rPr lang="en-US" dirty="0"/>
              <a:t>Where as the edge of the cell, 5%-tile, throughput increases by 103%.</a:t>
            </a:r>
          </a:p>
          <a:p>
            <a:r>
              <a:rPr lang="en-US" dirty="0"/>
              <a:t>As the size of the cell reduces the number of UEs reduces, which in turn reduces for the need of complex scheduling techniques.</a:t>
            </a:r>
          </a:p>
          <a:p>
            <a:r>
              <a:rPr lang="en-US" dirty="0"/>
              <a:t>Between Round Robin and Proportional Fair for ISD of 20m, the difference is of only 10.3%.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and 5% UE through for 2Ghz and 10Ghz with beam forming using 1,2 and 4 antenna at BS.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38" y="1980366"/>
            <a:ext cx="9509125" cy="3970418"/>
          </a:xfrm>
        </p:spPr>
      </p:pic>
    </p:spTree>
    <p:extLst>
      <p:ext uri="{BB962C8B-B14F-4D97-AF65-F5344CB8AC3E}">
        <p14:creationId xmlns:p14="http://schemas.microsoft.com/office/powerpoint/2010/main" val="28243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in network capacity in each Category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Considering 100MHz as bandwidth, ISD of 200m as the base.</a:t>
            </a:r>
          </a:p>
          <a:p>
            <a:pPr marL="45720" indent="0">
              <a:buNone/>
            </a:pPr>
            <a:r>
              <a:rPr lang="en-US" sz="2400" dirty="0"/>
              <a:t>Three categories of existing tools to improve Network capacity: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sz="2400" dirty="0"/>
              <a:t> More Spatial Efficiency - Network Densification</a:t>
            </a:r>
          </a:p>
          <a:p>
            <a:pPr lvl="2"/>
            <a:r>
              <a:rPr lang="en-US" sz="2200" dirty="0"/>
              <a:t>There is a 7.65 folds increasing using 35m ISD.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sz="2400" dirty="0"/>
              <a:t>More Spectrum - High carrier frequencies</a:t>
            </a:r>
          </a:p>
          <a:p>
            <a:pPr lvl="2"/>
            <a:r>
              <a:rPr lang="en-US" sz="2200" dirty="0"/>
              <a:t>There is a 5 folds increase using 10GHz.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sz="2400" dirty="0"/>
              <a:t>More Spectral Efficiency - Multi-antenna and Scheduling's</a:t>
            </a:r>
          </a:p>
          <a:p>
            <a:pPr lvl="2"/>
            <a:r>
              <a:rPr lang="en-US" sz="2200" dirty="0"/>
              <a:t>There is 2 folds increase using beamforming and simple scheduling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94422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devices and Internet of Things (IOT) -  UE Density.</a:t>
            </a:r>
          </a:p>
          <a:p>
            <a:r>
              <a:rPr lang="en-US" dirty="0"/>
              <a:t>Virtual Reality (VR) and Augmented Reality (AR) applications – High throughput and low latency.</a:t>
            </a:r>
          </a:p>
          <a:p>
            <a:r>
              <a:rPr lang="en-US" dirty="0"/>
              <a:t>Higher resolution video technologies such as 4K and 8K resolutions - very high data rates.</a:t>
            </a:r>
          </a:p>
          <a:p>
            <a:r>
              <a:rPr lang="en-US" dirty="0"/>
              <a:t>Autonomous driving cars – Device – to – Device data transmissions.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7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2020 and beyond, the number of devices increases exponentially.</a:t>
            </a:r>
          </a:p>
          <a:p>
            <a:r>
              <a:rPr lang="en-US" dirty="0"/>
              <a:t>To increase the network capacity the cell size should be reduces more and increase the network densification.</a:t>
            </a:r>
          </a:p>
          <a:p>
            <a:r>
              <a:rPr lang="en-US" dirty="0"/>
              <a:t>Using </a:t>
            </a:r>
            <a:r>
              <a:rPr lang="en-US" dirty="0" err="1"/>
              <a:t>mmWaves</a:t>
            </a:r>
            <a:r>
              <a:rPr lang="en-US" dirty="0"/>
              <a:t> to achieve higher bandwidths and increase the average throughput.</a:t>
            </a:r>
          </a:p>
          <a:p>
            <a:r>
              <a:rPr lang="en-US" dirty="0"/>
              <a:t>Using multi-antenna technologies such as spatial multiplexing increases the throughput of the cell. </a:t>
            </a:r>
          </a:p>
        </p:txBody>
      </p:sp>
    </p:spTree>
    <p:extLst>
      <p:ext uri="{BB962C8B-B14F-4D97-AF65-F5344CB8AC3E}">
        <p14:creationId xmlns:p14="http://schemas.microsoft.com/office/powerpoint/2010/main" val="341643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important it is to increase the network capacity to meet the feature demands.</a:t>
            </a:r>
          </a:p>
          <a:p>
            <a:r>
              <a:rPr lang="en-US" dirty="0"/>
              <a:t>To meet these demands the current generation technology are not even close to serve the coming network usage and it need to be improved.</a:t>
            </a:r>
          </a:p>
          <a:p>
            <a:r>
              <a:rPr lang="en-US" dirty="0"/>
              <a:t>I got to learn how the technologies I use in my day to day life work.</a:t>
            </a:r>
          </a:p>
          <a:p>
            <a:r>
              <a:rPr lang="en-US" dirty="0"/>
              <a:t>the recent development in wireless industry and what vendor and network providers are doing to increase the network capacity</a:t>
            </a:r>
          </a:p>
        </p:txBody>
      </p:sp>
    </p:spTree>
    <p:extLst>
      <p:ext uri="{BB962C8B-B14F-4D97-AF65-F5344CB8AC3E}">
        <p14:creationId xmlns:p14="http://schemas.microsoft.com/office/powerpoint/2010/main" val="26946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most important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Importance of increasing the network capacity for the future demand.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Network Densification is the major paradigm for increasing the network capacity in large increments.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How higher frequencies and smaller cell sizes are more beneficial and have different propagation effects than lower frequencies and macro cells.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In small cells LOS signal dominates compare to NLOS signal.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Inefficiencies of today’s small cell network for providing higher throughput.</a:t>
            </a:r>
          </a:p>
        </p:txBody>
      </p:sp>
    </p:spTree>
    <p:extLst>
      <p:ext uri="{BB962C8B-B14F-4D97-AF65-F5344CB8AC3E}">
        <p14:creationId xmlns:p14="http://schemas.microsoft.com/office/powerpoint/2010/main" val="417873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Name:  Sai Narsi Reddy Donthi Reddy</a:t>
            </a:r>
          </a:p>
          <a:p>
            <a:r>
              <a:rPr lang="en-US" b="1" dirty="0">
                <a:solidFill>
                  <a:schemeClr val="bg2"/>
                </a:solidFill>
              </a:rPr>
              <a:t>UMKC ID: 16186610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4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901953"/>
            <a:ext cx="9509760" cy="3444748"/>
          </a:xfrm>
        </p:spPr>
        <p:txBody>
          <a:bodyPr/>
          <a:lstStyle/>
          <a:p>
            <a:r>
              <a:rPr lang="en-US" dirty="0"/>
              <a:t>It is estimated that by 2020, the number of wireless smart devices connected to internet increase to 25 Billion [1].</a:t>
            </a:r>
          </a:p>
          <a:p>
            <a:r>
              <a:rPr lang="en-US" dirty="0"/>
              <a:t>The number of connected devices per person like to be an average of 5.1 [2].</a:t>
            </a:r>
          </a:p>
          <a:p>
            <a:r>
              <a:rPr lang="en-US" dirty="0"/>
              <a:t>To meet this demands, it is forecasted to increase the network capacity by at least 100 folds by 2020 [3]. </a:t>
            </a:r>
          </a:p>
          <a:p>
            <a:r>
              <a:rPr lang="en-US" dirty="0"/>
              <a:t>It is not possible to meet the trend with current generation wireless communication technology.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1120" y="5003800"/>
            <a:ext cx="95097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 Gartner. (2014, </a:t>
            </a:r>
            <a:r>
              <a:rPr lang="en-US" sz="1100" dirty="0" err="1"/>
              <a:t>nov</a:t>
            </a:r>
            <a:r>
              <a:rPr lang="en-US" sz="1100" dirty="0"/>
              <a:t>) Gartner says 4.9 billion connected things will be in use in 2015. [Online]. Available: </a:t>
            </a:r>
            <a:r>
              <a:rPr lang="en-US" sz="1100" dirty="0">
                <a:hlinkClick r:id="rId2"/>
              </a:rPr>
              <a:t>http://www.gartner.com/newsroom/id/2905717</a:t>
            </a:r>
            <a:endParaRPr lang="en-US" sz="1100" dirty="0"/>
          </a:p>
          <a:p>
            <a:r>
              <a:rPr lang="en-US" sz="1100" dirty="0"/>
              <a:t>[2] F. . Sullivan. (2015, </a:t>
            </a:r>
            <a:r>
              <a:rPr lang="en-US" sz="1100" dirty="0" err="1"/>
              <a:t>apr</a:t>
            </a:r>
            <a:r>
              <a:rPr lang="en-US" sz="1100" dirty="0"/>
              <a:t>) Power management in internet of things (</a:t>
            </a:r>
            <a:r>
              <a:rPr lang="en-US" sz="1100" dirty="0" err="1"/>
              <a:t>iot</a:t>
            </a:r>
            <a:r>
              <a:rPr lang="en-US" sz="1100" dirty="0"/>
              <a:t>) and connected devices. [Online]. Available: </a:t>
            </a:r>
            <a:r>
              <a:rPr lang="en-US" sz="1100" dirty="0">
                <a:hlinkClick r:id="rId3"/>
              </a:rPr>
              <a:t>https://www.frost.com/sublib/display-market-insight.do?id=294383010</a:t>
            </a:r>
            <a:endParaRPr lang="en-US" sz="1100" dirty="0"/>
          </a:p>
          <a:p>
            <a:r>
              <a:rPr lang="en-US" sz="1100" dirty="0"/>
              <a:t>[3] D. </a:t>
            </a:r>
            <a:r>
              <a:rPr lang="en-US" sz="1100" dirty="0" err="1"/>
              <a:t>Lpez-Prez</a:t>
            </a:r>
            <a:r>
              <a:rPr lang="en-US" sz="1100" dirty="0"/>
              <a:t>, M. Ding, H. </a:t>
            </a:r>
            <a:r>
              <a:rPr lang="en-US" sz="1100" dirty="0" err="1"/>
              <a:t>Claussen</a:t>
            </a:r>
            <a:r>
              <a:rPr lang="en-US" sz="1100" dirty="0"/>
              <a:t>, and A. H. </a:t>
            </a:r>
            <a:r>
              <a:rPr lang="en-US" sz="1100" dirty="0" err="1"/>
              <a:t>Jafari</a:t>
            </a:r>
            <a:r>
              <a:rPr lang="en-US" sz="1100" dirty="0"/>
              <a:t>, “Towards 1 </a:t>
            </a:r>
            <a:r>
              <a:rPr lang="en-US" sz="1100" dirty="0" err="1"/>
              <a:t>gbps</a:t>
            </a:r>
            <a:r>
              <a:rPr lang="en-US" sz="1100" dirty="0"/>
              <a:t>/</a:t>
            </a:r>
            <a:r>
              <a:rPr lang="en-US" sz="1100" dirty="0" err="1"/>
              <a:t>ue</a:t>
            </a:r>
            <a:r>
              <a:rPr lang="en-US" sz="1100" dirty="0"/>
              <a:t> in cellular systems: Understanding ultra-dense small cell deployments,” IEEE Communications Surveys Tutorials, vol. 17, no. 4, pp. 2078–2101, </a:t>
            </a:r>
            <a:r>
              <a:rPr lang="en-US" sz="1100" dirty="0" err="1"/>
              <a:t>Fourthquarter</a:t>
            </a:r>
            <a:r>
              <a:rPr lang="en-US" sz="1100" dirty="0"/>
              <a:t> 2015.</a:t>
            </a:r>
          </a:p>
        </p:txBody>
      </p:sp>
    </p:spTree>
    <p:extLst>
      <p:ext uri="{BB962C8B-B14F-4D97-AF65-F5344CB8AC3E}">
        <p14:creationId xmlns:p14="http://schemas.microsoft.com/office/powerpoint/2010/main" val="425414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generation wireless network consists of macro cells covering long distances with type-2 small cells providing high speed connection.</a:t>
            </a:r>
          </a:p>
          <a:p>
            <a:r>
              <a:rPr lang="en-US" dirty="0"/>
              <a:t>These type-2 small cells use co-channel deployments which leads into inter-tire interference which can lead to coverage and hand over issues.</a:t>
            </a:r>
          </a:p>
          <a:p>
            <a:r>
              <a:rPr lang="en-US" dirty="0"/>
              <a:t>Lower frequency bands which are currently used in network have low bandwidths and achieve low through put.</a:t>
            </a:r>
          </a:p>
          <a:p>
            <a:r>
              <a:rPr lang="en-US" dirty="0"/>
              <a:t>It is important to address these issues to increase the network capacity to meet the future demands.</a:t>
            </a:r>
          </a:p>
          <a:p>
            <a:r>
              <a:rPr lang="en-US" dirty="0"/>
              <a:t>All the tools available can be divided into three categories; network densification, the use of higher frequency bands and spectral efficiency enhancement techniques</a:t>
            </a:r>
          </a:p>
        </p:txBody>
      </p:sp>
    </p:spTree>
    <p:extLst>
      <p:ext uri="{BB962C8B-B14F-4D97-AF65-F5344CB8AC3E}">
        <p14:creationId xmlns:p14="http://schemas.microsoft.com/office/powerpoint/2010/main" val="247571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categories of existing tools to improve Network capacity.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93" y="1700784"/>
            <a:ext cx="6046614" cy="4613708"/>
          </a:xfrm>
        </p:spPr>
      </p:pic>
    </p:spTree>
    <p:extLst>
      <p:ext uri="{BB962C8B-B14F-4D97-AF65-F5344CB8AC3E}">
        <p14:creationId xmlns:p14="http://schemas.microsoft.com/office/powerpoint/2010/main" val="413261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Three categories of existing tools to improve Network capacity: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sz="2400" dirty="0"/>
              <a:t> More Spatial Efficiency - Network Densification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sz="2400" dirty="0"/>
              <a:t>More Spectrum - High carrier frequencies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sz="2400" dirty="0"/>
              <a:t>More Spectral Efficiency - Multi-antenna and Scheduling's</a:t>
            </a:r>
          </a:p>
        </p:txBody>
      </p:sp>
    </p:spTree>
    <p:extLst>
      <p:ext uri="{BB962C8B-B14F-4D97-AF65-F5344CB8AC3E}">
        <p14:creationId xmlns:p14="http://schemas.microsoft.com/office/powerpoint/2010/main" val="269084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Spatial Efficiency - Network Densification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the co-channel type-2 small cell deployment with type-3 small cells with high frequency non-co-channel deployments.</a:t>
            </a:r>
          </a:p>
          <a:p>
            <a:r>
              <a:rPr lang="en-US" dirty="0"/>
              <a:t>Unlike type-2 small cells there are no Close Subscriber Group (CSG) deployments. So there is no inter-tire interference in type-3 cells.</a:t>
            </a:r>
          </a:p>
          <a:p>
            <a:r>
              <a:rPr lang="en-US" dirty="0"/>
              <a:t>As the size of the cell reduces, the transmission power can be reduced by maintain the same SINR.</a:t>
            </a:r>
          </a:p>
          <a:p>
            <a:r>
              <a:rPr lang="en-US" dirty="0"/>
              <a:t>With decrease in cell size, the Line of Sight(LOS) of the transmitted signal is more dominant than Non-Line of Sight(NLOS) signal.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4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power of active BS and the total transmission power of the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38" y="2032479"/>
            <a:ext cx="9509125" cy="3866191"/>
          </a:xfrm>
        </p:spPr>
      </p:pic>
    </p:spTree>
    <p:extLst>
      <p:ext uri="{BB962C8B-B14F-4D97-AF65-F5344CB8AC3E}">
        <p14:creationId xmlns:p14="http://schemas.microsoft.com/office/powerpoint/2010/main" val="30539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Spectrum - High carrier frequencies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generation frequency bands 500MHz to 2600MHz which are used in wide range of wireless applications.</a:t>
            </a:r>
          </a:p>
          <a:p>
            <a:r>
              <a:rPr lang="en-US" dirty="0"/>
              <a:t>These frequencies have better long distances propagation properties.</a:t>
            </a:r>
          </a:p>
          <a:p>
            <a:r>
              <a:rPr lang="en-US" dirty="0"/>
              <a:t>Unlike lower frequencies, higher frequencies have large propagation loss.</a:t>
            </a:r>
          </a:p>
          <a:p>
            <a:r>
              <a:rPr lang="en-US" dirty="0"/>
              <a:t>With network densification, the cell size reduces and the propagation loss also reduces.</a:t>
            </a:r>
          </a:p>
          <a:p>
            <a:r>
              <a:rPr lang="en-US" dirty="0"/>
              <a:t>With increase in the frequency band from 2GHz to 10Ghz increases the bandwidth from 100MHz to 500MHz, which increases the throughput of the cell.</a:t>
            </a:r>
          </a:p>
        </p:txBody>
      </p:sp>
    </p:spTree>
    <p:extLst>
      <p:ext uri="{BB962C8B-B14F-4D97-AF65-F5344CB8AC3E}">
        <p14:creationId xmlns:p14="http://schemas.microsoft.com/office/powerpoint/2010/main" val="397071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and 5% UE through for different frequency bands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38" y="2001302"/>
            <a:ext cx="9509125" cy="3928545"/>
          </a:xfrm>
        </p:spPr>
      </p:pic>
    </p:spTree>
    <p:extLst>
      <p:ext uri="{BB962C8B-B14F-4D97-AF65-F5344CB8AC3E}">
        <p14:creationId xmlns:p14="http://schemas.microsoft.com/office/powerpoint/2010/main" val="642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207</TotalTime>
  <Words>1058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Banded Design Teal 16x9</vt:lpstr>
      <vt:lpstr>Review on   Towards 1 Gbps/UE in Cellular Systems: Understanding Ultra-Dense Small Cell Deployments</vt:lpstr>
      <vt:lpstr>The Introduction</vt:lpstr>
      <vt:lpstr>The Problem</vt:lpstr>
      <vt:lpstr>Three categories of existing tools to improve Network capacity.</vt:lpstr>
      <vt:lpstr>The Categories</vt:lpstr>
      <vt:lpstr>More Spatial Efficiency - Network Densification</vt:lpstr>
      <vt:lpstr>Transmission power of active BS and the total transmission power of the network</vt:lpstr>
      <vt:lpstr>More Spectrum - High carrier frequencies</vt:lpstr>
      <vt:lpstr>Average and 5% UE through for different frequency bands</vt:lpstr>
      <vt:lpstr>More Spectral Efficiency - Multi-antenna and Scheduling's</vt:lpstr>
      <vt:lpstr>Average and 5% UE through for 2Ghz and 10Ghz with beam forming using 1,2 and 4 antenna at BS.</vt:lpstr>
      <vt:lpstr>Increment in network capacity in each Category </vt:lpstr>
      <vt:lpstr>The Applications</vt:lpstr>
      <vt:lpstr>The Future</vt:lpstr>
      <vt:lpstr>What we Learned?</vt:lpstr>
      <vt:lpstr>Five most important points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on   Towards 1 Gbps/UE in Cellular Systems: Understanding Ultra-Dense Small Cell Deployments</dc:title>
  <dc:creator>Donthi Reddy, Sai Narsi Reddy (UMKC-Student)</dc:creator>
  <cp:keywords/>
  <cp:lastModifiedBy>Donthi Reddy, Sai Narsi Reddy (UMKC-Student)</cp:lastModifiedBy>
  <cp:revision>33</cp:revision>
  <dcterms:created xsi:type="dcterms:W3CDTF">2016-09-25T20:30:19Z</dcterms:created>
  <dcterms:modified xsi:type="dcterms:W3CDTF">2016-09-25T23:57:25Z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