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650" autoAdjust="0"/>
    <p:restoredTop sz="94660" autoAdjust="0"/>
  </p:normalViewPr>
  <p:slideViewPr>
    <p:cSldViewPr snapToGrid="0">
      <p:cViewPr varScale="1">
        <p:scale>
          <a:sx n="105" d="100"/>
          <a:sy n="105" d="100"/>
        </p:scale>
        <p:origin x="157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5/3/2025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ftr" idx="2"/>
          </p:nvPr>
        </p:nvSpPr>
        <p:spPr>
          <a:xfrm>
            <a:off x="0" y="8685213"/>
            <a:ext cx="2971799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7078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5/3/2025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9747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7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18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272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060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6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59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824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248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66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948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351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843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739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892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983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045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5162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7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78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6526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21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69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57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323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03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083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966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7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"/>
          <p:cNvGrpSpPr>
            <a:grpSpLocks/>
          </p:cNvGrpSpPr>
          <p:nvPr/>
        </p:nvGrpSpPr>
        <p:grpSpPr>
          <a:xfrm>
            <a:off x="0" y="-8467"/>
            <a:ext cx="12192000" cy="6866468"/>
            <a:chOff x="0" y="-8467"/>
            <a:chExt cx="12192000" cy="6866468"/>
          </a:xfrm>
        </p:grpSpPr>
        <p:sp>
          <p:nvSpPr>
            <p:cNvPr id="28" name="曲线"/>
            <p:cNvSpPr>
              <a:spLocks/>
            </p:cNvSpPr>
            <p:nvPr/>
          </p:nvSpPr>
          <p:spPr>
            <a:xfrm>
              <a:off x="0" y="-7862"/>
              <a:ext cx="863600" cy="56980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32"/>
                  </a:moveTo>
                  <a:lnTo>
                    <a:pt x="21600" y="0"/>
                  </a:lnTo>
                  <a:lnTo>
                    <a:pt x="21600" y="64"/>
                  </a:lnTo>
                  <a:lnTo>
                    <a:pt x="0" y="2160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9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30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2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4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5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6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7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39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40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datetime1">
              <a:rPr lang="en-US" altLang="zh-CN" sz="900" b="0" i="0" u="none" strike="noStrike" kern="1200" cap="none" spc="0" baseline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5/3/2025</a:t>
            </a:fld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2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91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33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471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55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56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57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8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9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0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1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2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3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4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50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1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2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5/3/2025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4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2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49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91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90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0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2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35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76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5/3/2025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1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ctrTitle"/>
          </p:nvPr>
        </p:nvSpPr>
        <p:spPr>
          <a:xfrm>
            <a:off x="1914831" y="133281"/>
            <a:ext cx="7101350" cy="113664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方正姚体" charset="0"/>
                <a:cs typeface="Lucida Sans"/>
              </a:rPr>
              <a:t>MOTILAL NEHRU NATIONAL INSTITUTE OF TECHNOLOGY PRAYAGRAJ : INDIA (211004)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45" name="文本框"/>
          <p:cNvSpPr>
            <a:spLocks noGrp="1"/>
          </p:cNvSpPr>
          <p:nvPr>
            <p:ph type="subTitle" idx="1"/>
          </p:nvPr>
        </p:nvSpPr>
        <p:spPr>
          <a:xfrm>
            <a:off x="1157626" y="1896515"/>
            <a:ext cx="8116375" cy="11436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SmartAttendance.Pi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indent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Automatic Face-Based Attendance System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zh-CN" altLang="en-US" sz="3200" b="0" i="0" u="none" strike="noStrike" kern="1200" cap="none" spc="0" baseline="0" dirty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46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r>
            <a:endParaRPr lang="zh-CN" altLang="en-US" sz="9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47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805" y="259279"/>
            <a:ext cx="840506" cy="113664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8" name="矩形"/>
          <p:cNvSpPr>
            <a:spLocks/>
          </p:cNvSpPr>
          <p:nvPr/>
        </p:nvSpPr>
        <p:spPr>
          <a:xfrm>
            <a:off x="7070681" y="3796036"/>
            <a:ext cx="4406641" cy="193701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defTabSz="45720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Submitted By : </a:t>
            </a:r>
          </a:p>
          <a:p>
            <a:pPr marL="0" indent="0" defTabSz="45720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Aditya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Maurya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 2023CA09 Shishupal Sahu  2023CA90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Somenath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Singh  2023CA99 </a:t>
            </a:r>
            <a:endParaRPr lang="zh-CN" altLang="en-US" sz="2400" b="1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9" name="矩形"/>
          <p:cNvSpPr>
            <a:spLocks/>
          </p:cNvSpPr>
          <p:nvPr/>
        </p:nvSpPr>
        <p:spPr>
          <a:xfrm>
            <a:off x="715576" y="3796036"/>
            <a:ext cx="4405745" cy="193701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45720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华文新魏" charset="0"/>
                <a:cs typeface="Calibri" charset="0"/>
              </a:rPr>
              <a:t>Under the guidance of</a:t>
            </a:r>
          </a:p>
          <a:p>
            <a:pPr marL="0" indent="0" algn="l" defTabSz="45720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华文新魏" charset="0"/>
                <a:cs typeface="Calibri" charset="0"/>
              </a:rPr>
              <a:t>Dr. </a:t>
            </a:r>
            <a:r>
              <a:rPr lang="en-US" altLang="zh-CN" sz="28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华文新魏" charset="0"/>
                <a:cs typeface="Calibri" charset="0"/>
              </a:rPr>
              <a:t>Shailendra</a:t>
            </a:r>
            <a:r>
              <a:rPr lang="en-US" altLang="zh-CN" sz="28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华文新魏" charset="0"/>
                <a:cs typeface="Calibri" charset="0"/>
              </a:rPr>
              <a:t> Shukla </a:t>
            </a:r>
          </a:p>
          <a:p>
            <a:pPr marL="0" indent="0" algn="l" defTabSz="45720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华文新魏" charset="0"/>
                <a:cs typeface="Calibri" charset="0"/>
              </a:rPr>
              <a:t>MNNIT Allahabad(CSED)</a:t>
            </a:r>
            <a:endParaRPr lang="zh-CN" altLang="en-US" sz="28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华文新魏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56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圆角矩形"/>
          <p:cNvSpPr>
            <a:spLocks/>
          </p:cNvSpPr>
          <p:nvPr/>
        </p:nvSpPr>
        <p:spPr>
          <a:xfrm>
            <a:off x="529853" y="304802"/>
            <a:ext cx="3478555" cy="842400"/>
          </a:xfrm>
          <a:prstGeom prst="roundRect">
            <a:avLst>
              <a:gd name="adj" fmla="val 16666"/>
            </a:avLst>
          </a:prstGeom>
          <a:solidFill>
            <a:srgbClr val="5FC9EF"/>
          </a:solidFill>
          <a:ln w="19050" cap="rnd" cmpd="sng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105" name="矩形"/>
          <p:cNvSpPr>
            <a:spLocks/>
          </p:cNvSpPr>
          <p:nvPr/>
        </p:nvSpPr>
        <p:spPr>
          <a:xfrm>
            <a:off x="570976" y="345925"/>
            <a:ext cx="3396309" cy="76015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137160" tIns="137160" rIns="137160" bIns="137160" anchor="ctr" anchorCtr="0">
            <a:prstTxWarp prst="textNoShape">
              <a:avLst/>
            </a:prstTxWarp>
          </a:bodyPr>
          <a:lstStyle/>
          <a:p>
            <a:pPr marL="0" indent="0" algn="l" defTabSz="16002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3600" b="1" i="0" u="none" strike="noStrike" kern="1200" cap="none" spc="0" baseline="0" dirty="0">
                <a:solidFill>
                  <a:srgbClr val="FFFFFF"/>
                </a:solidFill>
                <a:latin typeface="Trebuchet MS" charset="0"/>
                <a:ea typeface="华文新魏" charset="0"/>
                <a:cs typeface="Trebuchet MS" charset="0"/>
              </a:rPr>
              <a:t> DFD Level 2 </a:t>
            </a:r>
            <a:endParaRPr lang="zh-CN" altLang="en-US" sz="3600" b="0" i="0" u="none" strike="noStrike" kern="1200" cap="none" spc="0" baseline="0" dirty="0">
              <a:solidFill>
                <a:srgbClr val="FFFF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r>
            <a:endParaRPr lang="zh-CN" altLang="en-US" sz="9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07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44720" y="404498"/>
            <a:ext cx="5539607" cy="56368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2693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圆角矩形"/>
          <p:cNvSpPr>
            <a:spLocks/>
          </p:cNvSpPr>
          <p:nvPr/>
        </p:nvSpPr>
        <p:spPr>
          <a:xfrm>
            <a:off x="529853" y="304802"/>
            <a:ext cx="3478555" cy="842400"/>
          </a:xfrm>
          <a:prstGeom prst="roundRect">
            <a:avLst>
              <a:gd name="adj" fmla="val 16666"/>
            </a:avLst>
          </a:prstGeom>
          <a:solidFill>
            <a:srgbClr val="5FC9EF"/>
          </a:solidFill>
          <a:ln w="19050" cap="rnd" cmpd="sng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109" name="矩形"/>
          <p:cNvSpPr>
            <a:spLocks/>
          </p:cNvSpPr>
          <p:nvPr/>
        </p:nvSpPr>
        <p:spPr>
          <a:xfrm>
            <a:off x="570976" y="345925"/>
            <a:ext cx="3396309" cy="76015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137160" tIns="137160" rIns="137160" bIns="137160" anchor="ctr" anchorCtr="0">
            <a:prstTxWarp prst="textNoShape">
              <a:avLst/>
            </a:prstTxWarp>
          </a:bodyPr>
          <a:lstStyle/>
          <a:p>
            <a:pPr marL="0" indent="0" algn="l" defTabSz="16002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3600" b="1" i="0" u="none" strike="noStrike" kern="1200" cap="none" spc="0" baseline="0" dirty="0">
                <a:solidFill>
                  <a:srgbClr val="FFFFFF"/>
                </a:solidFill>
                <a:latin typeface="Trebuchet MS" charset="0"/>
                <a:ea typeface="华文新魏" charset="0"/>
                <a:cs typeface="Trebuchet MS" charset="0"/>
              </a:rPr>
              <a:t> DFD Level 2 </a:t>
            </a:r>
            <a:endParaRPr lang="zh-CN" altLang="en-US" sz="3600" b="0" i="0" u="none" strike="noStrike" kern="1200" cap="none" spc="0" baseline="0" dirty="0">
              <a:solidFill>
                <a:srgbClr val="FFFF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10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10</a:t>
            </a:r>
            <a:endParaRPr lang="zh-CN" altLang="en-US" sz="9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11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0847" y="0"/>
            <a:ext cx="3570305" cy="6858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3712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圆角矩形"/>
          <p:cNvSpPr>
            <a:spLocks/>
          </p:cNvSpPr>
          <p:nvPr/>
        </p:nvSpPr>
        <p:spPr>
          <a:xfrm>
            <a:off x="529853" y="304802"/>
            <a:ext cx="3478555" cy="842400"/>
          </a:xfrm>
          <a:prstGeom prst="roundRect">
            <a:avLst>
              <a:gd name="adj" fmla="val 16666"/>
            </a:avLst>
          </a:prstGeom>
          <a:solidFill>
            <a:srgbClr val="5FC9EF"/>
          </a:solidFill>
          <a:ln w="19050" cap="rnd" cmpd="sng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113" name="矩形"/>
          <p:cNvSpPr>
            <a:spLocks/>
          </p:cNvSpPr>
          <p:nvPr/>
        </p:nvSpPr>
        <p:spPr>
          <a:xfrm>
            <a:off x="570976" y="345925"/>
            <a:ext cx="3396309" cy="76015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137160" tIns="137160" rIns="137160" bIns="137160" anchor="ctr" anchorCtr="0">
            <a:prstTxWarp prst="textNoShape">
              <a:avLst/>
            </a:prstTxWarp>
          </a:bodyPr>
          <a:lstStyle/>
          <a:p>
            <a:pPr marL="0" indent="0" algn="l" defTabSz="16002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3600" b="1" i="0" u="none" strike="noStrike" kern="1200" cap="none" spc="0" baseline="0" dirty="0">
                <a:solidFill>
                  <a:srgbClr val="FFFFFF"/>
                </a:solidFill>
                <a:latin typeface="Trebuchet MS" charset="0"/>
                <a:ea typeface="华文新魏" charset="0"/>
                <a:cs typeface="Trebuchet MS" charset="0"/>
              </a:rPr>
              <a:t> DFD Level 2</a:t>
            </a:r>
            <a:endParaRPr lang="zh-CN" altLang="en-US" sz="3600" b="0" i="0" u="none" strike="noStrike" kern="1200" cap="none" spc="0" baseline="0" dirty="0">
              <a:solidFill>
                <a:srgbClr val="FFFF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14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r>
            <a:endParaRPr lang="zh-CN" altLang="en-US" sz="9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15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3087" y="1528762"/>
            <a:ext cx="8505824" cy="38004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34209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圆角矩形"/>
          <p:cNvSpPr>
            <a:spLocks/>
          </p:cNvSpPr>
          <p:nvPr/>
        </p:nvSpPr>
        <p:spPr>
          <a:xfrm>
            <a:off x="529853" y="304802"/>
            <a:ext cx="3478555" cy="842400"/>
          </a:xfrm>
          <a:prstGeom prst="roundRect">
            <a:avLst>
              <a:gd name="adj" fmla="val 16666"/>
            </a:avLst>
          </a:prstGeom>
          <a:solidFill>
            <a:srgbClr val="5FC9EF"/>
          </a:solidFill>
          <a:ln w="19050" cap="rnd" cmpd="sng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117" name="矩形"/>
          <p:cNvSpPr>
            <a:spLocks/>
          </p:cNvSpPr>
          <p:nvPr/>
        </p:nvSpPr>
        <p:spPr>
          <a:xfrm>
            <a:off x="570976" y="345925"/>
            <a:ext cx="3396309" cy="76015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137160" tIns="137160" rIns="137160" bIns="137160" anchor="ctr" anchorCtr="0">
            <a:prstTxWarp prst="textNoShape">
              <a:avLst/>
            </a:prstTxWarp>
          </a:bodyPr>
          <a:lstStyle/>
          <a:p>
            <a:pPr marL="0" indent="0" algn="l" defTabSz="16002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3600" b="1" i="0" u="none" strike="noStrike" kern="1200" cap="none" spc="0" baseline="0" dirty="0">
                <a:solidFill>
                  <a:srgbClr val="FFFFFF"/>
                </a:solidFill>
                <a:latin typeface="Trebuchet MS" charset="0"/>
                <a:ea typeface="华文新魏" charset="0"/>
                <a:cs typeface="Trebuchet MS" charset="0"/>
              </a:rPr>
              <a:t> DFD Level 2 </a:t>
            </a:r>
            <a:endParaRPr lang="zh-CN" altLang="en-US" sz="3600" b="0" i="0" u="none" strike="noStrike" kern="1200" cap="none" spc="0" baseline="0" dirty="0">
              <a:solidFill>
                <a:srgbClr val="FFFF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18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12</a:t>
            </a:r>
            <a:endParaRPr lang="zh-CN" altLang="en-US" sz="9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19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34649" y="1309024"/>
            <a:ext cx="5282480" cy="4914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58392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圆角矩形"/>
          <p:cNvSpPr>
            <a:spLocks/>
          </p:cNvSpPr>
          <p:nvPr/>
        </p:nvSpPr>
        <p:spPr>
          <a:xfrm>
            <a:off x="687166" y="358877"/>
            <a:ext cx="2311672" cy="795600"/>
          </a:xfrm>
          <a:prstGeom prst="roundRect">
            <a:avLst>
              <a:gd name="adj" fmla="val 16666"/>
            </a:avLst>
          </a:prstGeom>
          <a:solidFill>
            <a:srgbClr val="5FC9EF"/>
          </a:solidFill>
          <a:ln w="19050" cap="rnd" cmpd="sng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121" name="矩形"/>
          <p:cNvSpPr>
            <a:spLocks/>
          </p:cNvSpPr>
          <p:nvPr/>
        </p:nvSpPr>
        <p:spPr>
          <a:xfrm>
            <a:off x="726004" y="397715"/>
            <a:ext cx="2233996" cy="7179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129540" tIns="129540" rIns="129540" bIns="129540" anchor="ctr" anchorCtr="0">
            <a:prstTxWarp prst="textNoShape">
              <a:avLst/>
            </a:prstTxWarp>
          </a:bodyPr>
          <a:lstStyle/>
          <a:p>
            <a:pPr marL="0" indent="0" algn="l" defTabSz="15113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3400" b="1" i="0" u="none" strike="noStrike" kern="1200" cap="none" spc="0" baseline="0" dirty="0">
                <a:solidFill>
                  <a:srgbClr val="FFFFFF"/>
                </a:solidFill>
                <a:latin typeface="Trebuchet MS" charset="0"/>
                <a:ea typeface="华文新魏" charset="0"/>
                <a:cs typeface="Trebuchet MS" charset="0"/>
              </a:rPr>
              <a:t> Login  </a:t>
            </a:r>
            <a:endParaRPr lang="zh-CN" altLang="en-US" sz="3400" b="0" i="0" u="none" strike="noStrike" kern="1200" cap="none" spc="0" baseline="0" dirty="0">
              <a:solidFill>
                <a:srgbClr val="FFFF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2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14</a:t>
            </a:fld>
            <a:endParaRPr lang="zh-CN" altLang="en-US" sz="9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23" name="图片" descr="A computer screen shot of a computer&#10;&#10;AI-generated content may be incorrect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5853" y="2160588"/>
            <a:ext cx="6900332" cy="388143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35460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圆角矩形"/>
          <p:cNvSpPr>
            <a:spLocks/>
          </p:cNvSpPr>
          <p:nvPr/>
        </p:nvSpPr>
        <p:spPr>
          <a:xfrm>
            <a:off x="661008" y="294261"/>
            <a:ext cx="3755716" cy="795600"/>
          </a:xfrm>
          <a:prstGeom prst="roundRect">
            <a:avLst>
              <a:gd name="adj" fmla="val 16666"/>
            </a:avLst>
          </a:prstGeom>
          <a:solidFill>
            <a:srgbClr val="5FC9EF"/>
          </a:solidFill>
          <a:ln w="19050" cap="rnd" cmpd="sng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125" name="矩形"/>
          <p:cNvSpPr>
            <a:spLocks/>
          </p:cNvSpPr>
          <p:nvPr/>
        </p:nvSpPr>
        <p:spPr>
          <a:xfrm>
            <a:off x="699846" y="333098"/>
            <a:ext cx="3678040" cy="7179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129540" tIns="129540" rIns="129540" bIns="129540" anchor="ctr" anchorCtr="0">
            <a:prstTxWarp prst="textNoShape">
              <a:avLst/>
            </a:prstTxWarp>
          </a:bodyPr>
          <a:lstStyle/>
          <a:p>
            <a:pPr marL="0" indent="0" algn="l" defTabSz="15113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3400" b="0" i="0" u="none" strike="noStrike" kern="1200" cap="none" spc="0" baseline="0">
                <a:solidFill>
                  <a:srgbClr val="FFFFFF"/>
                </a:solidFill>
                <a:latin typeface="Trebuchet MS" charset="0"/>
                <a:ea typeface="华文新魏" charset="0"/>
                <a:cs typeface="Trebuchet MS" charset="0"/>
              </a:rPr>
              <a:t>Change Password</a:t>
            </a:r>
            <a:endParaRPr lang="zh-CN" altLang="en-US" sz="3400" b="0" i="0" u="none" strike="noStrike" kern="1200" cap="none" spc="0" baseline="0">
              <a:solidFill>
                <a:srgbClr val="FFFF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6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15</a:t>
            </a:fld>
            <a:endParaRPr lang="zh-CN" altLang="en-US" sz="9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27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6747" y="1801092"/>
            <a:ext cx="7539438" cy="424093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97722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圆角矩形"/>
          <p:cNvSpPr>
            <a:spLocks/>
          </p:cNvSpPr>
          <p:nvPr/>
        </p:nvSpPr>
        <p:spPr>
          <a:xfrm>
            <a:off x="579012" y="690519"/>
            <a:ext cx="2547645" cy="655200"/>
          </a:xfrm>
          <a:prstGeom prst="roundRect">
            <a:avLst>
              <a:gd name="adj" fmla="val 16666"/>
            </a:avLst>
          </a:prstGeom>
          <a:solidFill>
            <a:srgbClr val="5FC9EF"/>
          </a:solidFill>
          <a:ln w="19050" cap="rnd" cmpd="sng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129" name="矩形"/>
          <p:cNvSpPr>
            <a:spLocks/>
          </p:cNvSpPr>
          <p:nvPr/>
        </p:nvSpPr>
        <p:spPr>
          <a:xfrm>
            <a:off x="610996" y="722503"/>
            <a:ext cx="2483676" cy="59123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106679" tIns="106679" rIns="106679" bIns="106679" anchor="ctr" anchorCtr="0">
            <a:prstTxWarp prst="textNoShape">
              <a:avLst/>
            </a:prstTxWarp>
          </a:bodyPr>
          <a:lstStyle/>
          <a:p>
            <a:pPr marL="0" indent="0" algn="l" defTabSz="1244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2800" b="1" i="0" u="none" strike="noStrike" kern="1200" cap="none" spc="0" baseline="0" dirty="0">
                <a:solidFill>
                  <a:srgbClr val="FFFFFF"/>
                </a:solidFill>
                <a:latin typeface="Trebuchet MS" charset="0"/>
                <a:ea typeface="华文新魏" charset="0"/>
                <a:cs typeface="Trebuchet MS" charset="0"/>
              </a:rPr>
              <a:t> Home Page  </a:t>
            </a:r>
            <a:endParaRPr lang="zh-CN" altLang="en-US" sz="2800" b="0" i="0" u="none" strike="noStrike" kern="1200" cap="none" spc="0" baseline="0" dirty="0">
              <a:solidFill>
                <a:srgbClr val="FFFF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30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13</a:t>
            </a:r>
            <a:endParaRPr lang="zh-CN" altLang="en-US" sz="9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31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5853" y="1703387"/>
            <a:ext cx="6900332" cy="388143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82902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圆角矩形"/>
          <p:cNvSpPr>
            <a:spLocks/>
          </p:cNvSpPr>
          <p:nvPr/>
        </p:nvSpPr>
        <p:spPr>
          <a:xfrm>
            <a:off x="756817" y="305784"/>
            <a:ext cx="2715723" cy="710356"/>
          </a:xfrm>
          <a:prstGeom prst="roundRect">
            <a:avLst>
              <a:gd name="adj" fmla="val 16666"/>
            </a:avLst>
          </a:prstGeom>
          <a:solidFill>
            <a:srgbClr val="5FC9EF"/>
          </a:solidFill>
          <a:ln w="19050" cap="rnd" cmpd="sng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133" name="矩形"/>
          <p:cNvSpPr>
            <a:spLocks/>
          </p:cNvSpPr>
          <p:nvPr/>
        </p:nvSpPr>
        <p:spPr>
          <a:xfrm>
            <a:off x="701322" y="305784"/>
            <a:ext cx="2970133" cy="62247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80010" tIns="80010" rIns="80010" bIns="80010" anchor="ctr" anchorCtr="0">
            <a:prstTxWarp prst="textNoShape">
              <a:avLst/>
            </a:prstTxWarp>
          </a:bodyPr>
          <a:lstStyle/>
          <a:p>
            <a:pPr marL="0" indent="0" algn="l" defTabSz="9334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2400" b="1" i="0" u="none" strike="noStrike" kern="1200" cap="none" spc="0" baseline="0" dirty="0">
                <a:solidFill>
                  <a:srgbClr val="FFFFFF"/>
                </a:solidFill>
                <a:latin typeface="Trebuchet MS" charset="0"/>
                <a:ea typeface="华文新魏" charset="0"/>
                <a:cs typeface="Trebuchet MS" charset="0"/>
              </a:rPr>
              <a:t>  Register student </a:t>
            </a:r>
            <a:endParaRPr lang="zh-CN" altLang="en-US" sz="2400" b="0" i="0" u="none" strike="noStrike" kern="1200" cap="none" spc="0" baseline="0" dirty="0">
              <a:solidFill>
                <a:srgbClr val="FFFF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34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17</a:t>
            </a:fld>
            <a:endParaRPr lang="en-US" altLang="zh-CN" sz="9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35" name="图片" descr="A computer screen shot of a registration number&#10;&#10;AI-generated content may be incorrect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0331" y="1639727"/>
            <a:ext cx="6900332" cy="38814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2529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圆角矩形"/>
          <p:cNvSpPr>
            <a:spLocks/>
          </p:cNvSpPr>
          <p:nvPr/>
        </p:nvSpPr>
        <p:spPr>
          <a:xfrm>
            <a:off x="677333" y="281796"/>
            <a:ext cx="4220487" cy="759124"/>
          </a:xfrm>
          <a:prstGeom prst="roundRect">
            <a:avLst>
              <a:gd name="adj" fmla="val 16666"/>
            </a:avLst>
          </a:prstGeom>
          <a:solidFill>
            <a:srgbClr val="5FC9EF"/>
          </a:solidFill>
          <a:ln w="19050" cap="rnd" cmpd="sng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137" name="矩形"/>
          <p:cNvSpPr>
            <a:spLocks/>
          </p:cNvSpPr>
          <p:nvPr/>
        </p:nvSpPr>
        <p:spPr>
          <a:xfrm>
            <a:off x="714390" y="318853"/>
            <a:ext cx="4146373" cy="6850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80010" tIns="80010" rIns="80010" bIns="80010" anchor="ctr" anchorCtr="0">
            <a:prstTxWarp prst="textNoShape">
              <a:avLst/>
            </a:prstTxWarp>
          </a:bodyPr>
          <a:lstStyle/>
          <a:p>
            <a:pPr marL="0" indent="0" algn="l" defTabSz="9334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2100" b="1" i="0" u="none" strike="noStrike" kern="1200" cap="none" spc="0" baseline="0" dirty="0">
                <a:solidFill>
                  <a:srgbClr val="FFFFFF"/>
                </a:solidFill>
                <a:latin typeface="Trebuchet MS" charset="0"/>
                <a:ea typeface="华文新魏" charset="0"/>
                <a:cs typeface="Trebuchet MS" charset="0"/>
              </a:rPr>
              <a:t>  Register student  ( Continue )</a:t>
            </a:r>
            <a:endParaRPr lang="zh-CN" altLang="en-US" sz="2100" b="0" i="0" u="none" strike="noStrike" kern="1200" cap="none" spc="0" baseline="0" dirty="0">
              <a:solidFill>
                <a:srgbClr val="FFFF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18</a:t>
            </a:fld>
            <a:endParaRPr lang="en-US" altLang="zh-CN" sz="9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39" name="图片" descr="A person taking a selfie&#10;&#10;AI-generated content may be incorrect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5853" y="2160588"/>
            <a:ext cx="6900332" cy="388143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13911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圆角矩形"/>
          <p:cNvSpPr>
            <a:spLocks/>
          </p:cNvSpPr>
          <p:nvPr/>
        </p:nvSpPr>
        <p:spPr>
          <a:xfrm>
            <a:off x="568693" y="463208"/>
            <a:ext cx="3431292" cy="725398"/>
          </a:xfrm>
          <a:prstGeom prst="roundRect">
            <a:avLst>
              <a:gd name="adj" fmla="val 16666"/>
            </a:avLst>
          </a:prstGeom>
          <a:solidFill>
            <a:srgbClr val="5FC9EF"/>
          </a:solidFill>
          <a:ln w="19050" cap="rnd" cmpd="sng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141" name="矩形"/>
          <p:cNvSpPr>
            <a:spLocks/>
          </p:cNvSpPr>
          <p:nvPr/>
        </p:nvSpPr>
        <p:spPr>
          <a:xfrm>
            <a:off x="604104" y="498619"/>
            <a:ext cx="3360470" cy="65457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118110" tIns="118110" rIns="118110" bIns="118110" anchor="ctr" anchorCtr="0">
            <a:prstTxWarp prst="textNoShape">
              <a:avLst/>
            </a:prstTxWarp>
          </a:bodyPr>
          <a:lstStyle/>
          <a:p>
            <a:pPr marL="0" indent="0" algn="l" defTabSz="1377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3100" b="0" i="0" u="none" strike="noStrike" kern="1200" cap="none" spc="0" baseline="0" dirty="0">
                <a:solidFill>
                  <a:srgbClr val="FFFFFF"/>
                </a:solidFill>
                <a:latin typeface="Trebuchet MS" charset="0"/>
                <a:ea typeface="华文新魏" charset="0"/>
                <a:cs typeface="Trebuchet MS" charset="0"/>
              </a:rPr>
              <a:t>Mark Attendance</a:t>
            </a:r>
            <a:endParaRPr lang="zh-CN" altLang="en-US" sz="3100" b="0" i="0" u="none" strike="noStrike" kern="1200" cap="none" spc="0" baseline="0" dirty="0">
              <a:solidFill>
                <a:srgbClr val="FFFF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19</a:t>
            </a:fld>
            <a:endParaRPr lang="zh-CN" altLang="en-US" sz="9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43" name="图片" descr="A computer screen shot of a computer screen&#10;&#10;AI-generated content may be incorrect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5853" y="2160588"/>
            <a:ext cx="6900332" cy="388143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9799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圆角矩形"/>
          <p:cNvSpPr>
            <a:spLocks/>
          </p:cNvSpPr>
          <p:nvPr/>
        </p:nvSpPr>
        <p:spPr>
          <a:xfrm>
            <a:off x="470857" y="488637"/>
            <a:ext cx="3296011" cy="702000"/>
          </a:xfrm>
          <a:prstGeom prst="roundRect">
            <a:avLst>
              <a:gd name="adj" fmla="val 16666"/>
            </a:avLst>
          </a:prstGeom>
          <a:solidFill>
            <a:srgbClr val="5FC9EF"/>
          </a:solidFill>
          <a:ln w="19050" cap="rnd" cmpd="sng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67" name="矩形"/>
          <p:cNvSpPr>
            <a:spLocks/>
          </p:cNvSpPr>
          <p:nvPr/>
        </p:nvSpPr>
        <p:spPr>
          <a:xfrm>
            <a:off x="505126" y="522906"/>
            <a:ext cx="3227473" cy="6334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114300" tIns="114300" rIns="114300" bIns="114300" anchor="ctr" anchorCtr="0">
            <a:prstTxWarp prst="textNoShape">
              <a:avLst/>
            </a:prstTxWarp>
          </a:bodyPr>
          <a:lstStyle/>
          <a:p>
            <a:pPr marL="0" indent="0" algn="l" defTabSz="13335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3000" b="1" i="0" u="none" strike="noStrike" kern="1200" cap="none" spc="0" baseline="0" dirty="0">
                <a:solidFill>
                  <a:srgbClr val="FFFFFF"/>
                </a:solidFill>
                <a:latin typeface="Trebuchet MS" charset="0"/>
                <a:ea typeface="华文新魏" charset="0"/>
                <a:cs typeface="Trebuchet MS" charset="0"/>
              </a:rPr>
              <a:t> Introduction </a:t>
            </a:r>
            <a:endParaRPr lang="zh-CN" altLang="en-US" sz="3000" b="0" i="0" u="none" strike="noStrike" kern="1200" cap="none" spc="0" baseline="0" dirty="0">
              <a:solidFill>
                <a:srgbClr val="FFFF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>
            <a:off x="677333" y="1371240"/>
            <a:ext cx="9976811" cy="48910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200" b="0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The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SmartAttendance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.Pi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Automatic Face-Based Attendance System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altLang="zh-CN" sz="2200" b="0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is a software which is designed to automate the process of attendance marking using facial recognition technology.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200" b="0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It is especially tailored for educational institutions like </a:t>
            </a:r>
            <a:r>
              <a:rPr lang="en-US" altLang="zh-CN" sz="2200" b="1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MNNIT ALLAHABAD</a:t>
            </a:r>
            <a:r>
              <a:rPr lang="en-US" altLang="zh-CN" sz="2200" b="0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 that aim to digitize and simplify classroom attendance management.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200" b="0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The system enables students to register using their face, ensuring a contactless and quick check-in process.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200" b="0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It enables course-wise attend</a:t>
            </a:r>
            <a:r>
              <a:rPr lang="en-US" altLang="zh-CN" sz="2200" dirty="0">
                <a:latin typeface="Calibri" charset="0"/>
                <a:cs typeface="Calibri" charset="0"/>
              </a:rPr>
              <a:t>a</a:t>
            </a:r>
            <a:r>
              <a:rPr lang="en-US" altLang="zh-CN" sz="2200" b="0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nce tracking and generates time-stamped XLS reports.</a:t>
            </a:r>
          </a:p>
          <a:p>
            <a:r>
              <a:rPr lang="en-US" altLang="zh-CN" sz="2200" b="0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It also helps administrators manage attendance records, send attendance files via email, and make real-time announcements — </a:t>
            </a:r>
            <a:r>
              <a:rPr lang="en-US" altLang="zh-CN" sz="2200" dirty="0">
                <a:latin typeface="Calibri" charset="0"/>
                <a:cs typeface="Calibri" charset="0"/>
              </a:rPr>
              <a:t>all through an easy-to-use, offline-ready interface.</a:t>
            </a:r>
            <a:endParaRPr lang="en-US" altLang="zh-CN" sz="2200" b="0" i="0" u="none" strike="noStrike" kern="1200" cap="none" spc="0" baseline="0" dirty="0">
              <a:solidFill>
                <a:srgbClr val="404040"/>
              </a:solidFill>
              <a:latin typeface="Calibri" charset="0"/>
              <a:ea typeface="华文新魏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2200" b="0" i="0" u="none" strike="noStrike" kern="1200" cap="none" spc="0" baseline="0" dirty="0">
              <a:solidFill>
                <a:srgbClr val="0D0D0D"/>
              </a:solidFill>
              <a:latin typeface="Söhne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zh-CN" altLang="en-US" sz="2200" b="0" i="0" u="none" strike="noStrike" kern="1200" cap="none" spc="0" baseline="0" dirty="0">
              <a:solidFill>
                <a:srgbClr val="0D0D0D"/>
              </a:solidFill>
              <a:latin typeface="Söhne" charset="0"/>
              <a:ea typeface="华文新魏" charset="0"/>
              <a:cs typeface="Lucida Sans"/>
            </a:endParaRPr>
          </a:p>
        </p:txBody>
      </p:sp>
      <p:sp>
        <p:nvSpPr>
          <p:cNvPr id="6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2</a:t>
            </a:fld>
            <a:endParaRPr lang="zh-CN" altLang="en-US" sz="9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920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圆角矩形"/>
          <p:cNvSpPr>
            <a:spLocks/>
          </p:cNvSpPr>
          <p:nvPr/>
        </p:nvSpPr>
        <p:spPr>
          <a:xfrm>
            <a:off x="520015" y="613072"/>
            <a:ext cx="5355266" cy="678600"/>
          </a:xfrm>
          <a:prstGeom prst="roundRect">
            <a:avLst>
              <a:gd name="adj" fmla="val 16666"/>
            </a:avLst>
          </a:prstGeom>
          <a:solidFill>
            <a:srgbClr val="5FC9EF"/>
          </a:solidFill>
          <a:ln w="19050" cap="rnd" cmpd="sng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145" name="矩形"/>
          <p:cNvSpPr>
            <a:spLocks/>
          </p:cNvSpPr>
          <p:nvPr/>
        </p:nvSpPr>
        <p:spPr>
          <a:xfrm>
            <a:off x="553142" y="646199"/>
            <a:ext cx="5289013" cy="61234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110490" tIns="110490" rIns="110490" bIns="110490" anchor="ctr" anchorCtr="0">
            <a:prstTxWarp prst="textNoShape">
              <a:avLst/>
            </a:prstTxWarp>
          </a:bodyPr>
          <a:lstStyle/>
          <a:p>
            <a:pPr marL="0" indent="0" algn="l" defTabSz="12890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2900" b="0" i="0" u="none" strike="noStrike" kern="1200" cap="none" spc="0" baseline="0" dirty="0">
                <a:solidFill>
                  <a:srgbClr val="FFFFFF"/>
                </a:solidFill>
                <a:latin typeface="Trebuchet MS" charset="0"/>
                <a:ea typeface="华文新魏" charset="0"/>
                <a:cs typeface="Trebuchet MS" charset="0"/>
              </a:rPr>
              <a:t>Mark Attendance ( Continue )</a:t>
            </a:r>
            <a:endParaRPr lang="zh-CN" altLang="en-US" sz="2900" b="0" i="0" u="none" strike="noStrike" kern="1200" cap="none" spc="0" baseline="0" dirty="0">
              <a:solidFill>
                <a:srgbClr val="FFFF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6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20</a:t>
            </a:fld>
            <a:endParaRPr lang="zh-CN" altLang="en-US" sz="9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47" name="图片" descr="A person taking a selfie&#10;&#10;AI-generated content may be incorrect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5853" y="2160588"/>
            <a:ext cx="6900332" cy="388143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02621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圆角矩形"/>
          <p:cNvSpPr>
            <a:spLocks/>
          </p:cNvSpPr>
          <p:nvPr/>
        </p:nvSpPr>
        <p:spPr>
          <a:xfrm>
            <a:off x="500354" y="286557"/>
            <a:ext cx="3941989" cy="748800"/>
          </a:xfrm>
          <a:prstGeom prst="roundRect">
            <a:avLst>
              <a:gd name="adj" fmla="val 16666"/>
            </a:avLst>
          </a:prstGeom>
          <a:solidFill>
            <a:srgbClr val="5FC9EF"/>
          </a:solidFill>
          <a:ln w="19050" cap="rnd" cmpd="sng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149" name="矩形"/>
          <p:cNvSpPr>
            <a:spLocks/>
          </p:cNvSpPr>
          <p:nvPr/>
        </p:nvSpPr>
        <p:spPr>
          <a:xfrm>
            <a:off x="536907" y="323110"/>
            <a:ext cx="3868884" cy="67569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121920" tIns="121920" rIns="121920" bIns="121920" anchor="ctr" anchorCtr="0">
            <a:prstTxWarp prst="textNoShape">
              <a:avLst/>
            </a:prstTxWarp>
          </a:bodyPr>
          <a:lstStyle/>
          <a:p>
            <a:pPr marL="0" indent="0" algn="l" defTabSz="1422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3200" b="0" i="0" u="none" strike="noStrike" kern="1200" cap="none" spc="0" baseline="0" dirty="0">
                <a:solidFill>
                  <a:srgbClr val="FFFFFF"/>
                </a:solidFill>
                <a:latin typeface="Trebuchet MS" charset="0"/>
                <a:ea typeface="华文新魏" charset="0"/>
                <a:cs typeface="Trebuchet MS" charset="0"/>
              </a:rPr>
              <a:t>Send XLSX File </a:t>
            </a:r>
            <a:endParaRPr lang="zh-CN" altLang="en-US" sz="3200" b="0" i="0" u="none" strike="noStrike" kern="1200" cap="none" spc="0" baseline="0" dirty="0">
              <a:solidFill>
                <a:srgbClr val="FFFF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21</a:t>
            </a:fld>
            <a:endParaRPr lang="zh-CN" altLang="en-US" sz="9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51" name="图片" descr="A screenshot of a computer&#10;&#10;AI-generated content may be incorrect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5853" y="2160588"/>
            <a:ext cx="6900332" cy="388143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99270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圆角矩形"/>
          <p:cNvSpPr>
            <a:spLocks/>
          </p:cNvSpPr>
          <p:nvPr/>
        </p:nvSpPr>
        <p:spPr>
          <a:xfrm>
            <a:off x="695672" y="286557"/>
            <a:ext cx="3465591" cy="748800"/>
          </a:xfrm>
          <a:prstGeom prst="roundRect">
            <a:avLst>
              <a:gd name="adj" fmla="val 16666"/>
            </a:avLst>
          </a:prstGeom>
          <a:solidFill>
            <a:srgbClr val="5FC9EF"/>
          </a:solidFill>
          <a:ln w="19050" cap="rnd" cmpd="sng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153" name="矩形"/>
          <p:cNvSpPr>
            <a:spLocks/>
          </p:cNvSpPr>
          <p:nvPr/>
        </p:nvSpPr>
        <p:spPr>
          <a:xfrm>
            <a:off x="732224" y="323110"/>
            <a:ext cx="3392484" cy="67569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121920" tIns="121920" rIns="121920" bIns="121920" anchor="ctr" anchorCtr="0">
            <a:prstTxWarp prst="textNoShape">
              <a:avLst/>
            </a:prstTxWarp>
          </a:bodyPr>
          <a:lstStyle/>
          <a:p>
            <a:pPr marL="0" indent="0" algn="l" defTabSz="14224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3200" b="0" i="0" u="none" strike="noStrike" kern="1200" cap="none" spc="0" baseline="0" dirty="0">
                <a:solidFill>
                  <a:srgbClr val="FFFFFF"/>
                </a:solidFill>
                <a:latin typeface="Trebuchet MS" charset="0"/>
                <a:ea typeface="华文新魏" charset="0"/>
                <a:cs typeface="Trebuchet MS" charset="0"/>
              </a:rPr>
              <a:t>Course Creation</a:t>
            </a:r>
            <a:endParaRPr lang="zh-CN" altLang="en-US" sz="3200" b="0" i="0" u="none" strike="noStrike" kern="1200" cap="none" spc="0" baseline="0" dirty="0">
              <a:solidFill>
                <a:srgbClr val="FFFF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54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22</a:t>
            </a:fld>
            <a:endParaRPr lang="zh-CN" altLang="en-US" sz="9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55" name="图片" descr="A screenshot of a computer&#10;&#10;AI-generated content may be incorrect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5853" y="2160588"/>
            <a:ext cx="6900332" cy="388143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97884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圆角矩形"/>
          <p:cNvSpPr>
            <a:spLocks/>
          </p:cNvSpPr>
          <p:nvPr/>
        </p:nvSpPr>
        <p:spPr>
          <a:xfrm>
            <a:off x="677334" y="369221"/>
            <a:ext cx="2717507" cy="912600"/>
          </a:xfrm>
          <a:prstGeom prst="roundRect">
            <a:avLst>
              <a:gd name="adj" fmla="val 16666"/>
            </a:avLst>
          </a:prstGeom>
          <a:solidFill>
            <a:srgbClr val="5FC9EF"/>
          </a:solidFill>
          <a:ln w="19050" cap="rnd" cmpd="sng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157" name="矩形"/>
          <p:cNvSpPr>
            <a:spLocks/>
          </p:cNvSpPr>
          <p:nvPr/>
        </p:nvSpPr>
        <p:spPr>
          <a:xfrm>
            <a:off x="721883" y="413770"/>
            <a:ext cx="2628409" cy="8235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148590" tIns="148590" rIns="148590" bIns="148590" anchor="ctr" anchorCtr="0">
            <a:prstTxWarp prst="textNoShape">
              <a:avLst/>
            </a:prstTxWarp>
          </a:bodyPr>
          <a:lstStyle/>
          <a:p>
            <a:pPr marL="0" indent="0" algn="l" defTabSz="17335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3900" b="1" i="0" u="none" strike="noStrike" kern="1200" cap="none" spc="0" baseline="0" dirty="0">
                <a:solidFill>
                  <a:srgbClr val="FFFFFF"/>
                </a:solidFill>
                <a:latin typeface="Trebuchet MS" charset="0"/>
                <a:ea typeface="华文新魏" charset="0"/>
                <a:cs typeface="Trebuchet MS" charset="0"/>
              </a:rPr>
              <a:t>Accuracy </a:t>
            </a:r>
            <a:endParaRPr lang="zh-CN" altLang="en-US" sz="3900" b="0" i="0" u="none" strike="noStrike" kern="1200" cap="none" spc="0" baseline="0" dirty="0">
              <a:solidFill>
                <a:srgbClr val="FFFF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58" name="文本框"/>
          <p:cNvSpPr>
            <a:spLocks noGrp="1"/>
          </p:cNvSpPr>
          <p:nvPr>
            <p:ph type="sldNum"/>
          </p:nvPr>
        </p:nvSpPr>
        <p:spPr>
          <a:xfrm>
            <a:off x="8600495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23</a:t>
            </a:fld>
            <a:endParaRPr lang="zh-CN" altLang="en-US" sz="9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59" name="图片" descr="A white rectangular box with black text&#10;&#10;AI-generated content may be incorrect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3987" y="1545021"/>
            <a:ext cx="8802468" cy="432082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66298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圆角矩形"/>
          <p:cNvSpPr>
            <a:spLocks/>
          </p:cNvSpPr>
          <p:nvPr/>
        </p:nvSpPr>
        <p:spPr>
          <a:xfrm>
            <a:off x="677333" y="794388"/>
            <a:ext cx="7386011" cy="631800"/>
          </a:xfrm>
          <a:prstGeom prst="roundRect">
            <a:avLst>
              <a:gd name="adj" fmla="val 16666"/>
            </a:avLst>
          </a:prstGeom>
          <a:solidFill>
            <a:srgbClr val="5FC9EF"/>
          </a:solidFill>
          <a:ln w="19050" cap="rnd" cmpd="sng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161" name="矩形"/>
          <p:cNvSpPr>
            <a:spLocks/>
          </p:cNvSpPr>
          <p:nvPr/>
        </p:nvSpPr>
        <p:spPr>
          <a:xfrm>
            <a:off x="708175" y="825231"/>
            <a:ext cx="7324327" cy="5701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102870" tIns="102870" rIns="102870" bIns="102870" anchor="ctr" anchorCtr="0">
            <a:prstTxWarp prst="textNoShape">
              <a:avLst/>
            </a:prstTxWarp>
          </a:bodyPr>
          <a:lstStyle/>
          <a:p>
            <a:pPr marL="0" indent="0" algn="l" defTabSz="12001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2700" b="1" i="0" u="none" strike="noStrike" kern="1200" cap="none" spc="0" baseline="0" dirty="0">
                <a:solidFill>
                  <a:srgbClr val="FFFFFF"/>
                </a:solidFill>
                <a:latin typeface="Trebuchet MS" charset="0"/>
                <a:ea typeface="华文新魏" charset="0"/>
                <a:cs typeface="Trebuchet MS" charset="0"/>
              </a:rPr>
              <a:t>  Comparison with Other Market Solutions  </a:t>
            </a:r>
            <a:endParaRPr lang="zh-CN" altLang="en-US" sz="2700" b="0" i="0" u="none" strike="noStrike" kern="1200" cap="none" spc="0" baseline="0" dirty="0">
              <a:solidFill>
                <a:srgbClr val="FFFF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62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3228" y="1475506"/>
            <a:ext cx="9255790" cy="474841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3" name="文本框"/>
          <p:cNvSpPr>
            <a:spLocks noGrp="1"/>
          </p:cNvSpPr>
          <p:nvPr>
            <p:ph type="sldNum"/>
          </p:nvPr>
        </p:nvSpPr>
        <p:spPr>
          <a:xfrm>
            <a:off x="8600495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24</a:t>
            </a:fld>
            <a:endParaRPr lang="zh-CN" altLang="en-US" sz="9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7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圆角矩形"/>
          <p:cNvSpPr>
            <a:spLocks/>
          </p:cNvSpPr>
          <p:nvPr/>
        </p:nvSpPr>
        <p:spPr>
          <a:xfrm>
            <a:off x="677335" y="373189"/>
            <a:ext cx="3229647" cy="873720"/>
          </a:xfrm>
          <a:prstGeom prst="roundRect">
            <a:avLst>
              <a:gd name="adj" fmla="val 16666"/>
            </a:avLst>
          </a:prstGeom>
          <a:solidFill>
            <a:srgbClr val="5FC9EF"/>
          </a:solidFill>
          <a:ln w="19050" cap="rnd" cmpd="sng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165" name="矩形"/>
          <p:cNvSpPr>
            <a:spLocks/>
          </p:cNvSpPr>
          <p:nvPr/>
        </p:nvSpPr>
        <p:spPr>
          <a:xfrm>
            <a:off x="728737" y="424592"/>
            <a:ext cx="4706260" cy="95019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171450" tIns="171450" rIns="171450" bIns="171450" anchor="ctr" anchorCtr="0">
            <a:prstTxWarp prst="textNoShape">
              <a:avLst/>
            </a:prstTxWarp>
          </a:bodyPr>
          <a:lstStyle/>
          <a:p>
            <a:pPr marL="0" indent="0" algn="l" defTabSz="20002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3200" b="1" i="0" u="none" strike="noStrike" kern="1200" cap="none" spc="0" baseline="0" dirty="0">
                <a:solidFill>
                  <a:srgbClr val="FFFFFF"/>
                </a:solidFill>
                <a:latin typeface="Trebuchet MS" charset="0"/>
                <a:ea typeface="华文新魏" charset="0"/>
                <a:cs typeface="Trebuchet MS" charset="0"/>
              </a:rPr>
              <a:t>  Limitations  </a:t>
            </a:r>
            <a:endParaRPr lang="zh-CN" altLang="en-US" sz="3200" b="0" i="0" u="none" strike="noStrike" kern="1200" cap="none" spc="0" baseline="0" dirty="0">
              <a:solidFill>
                <a:srgbClr val="FFFF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677333" y="1747635"/>
            <a:ext cx="10835793" cy="429372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2000" b="1" i="1" u="none" strike="noStrike" kern="1200" cap="none" spc="0" baseline="0">
              <a:solidFill>
                <a:schemeClr val="tx1"/>
              </a:solidFill>
              <a:latin typeface="Calibri" charset="0"/>
              <a:ea typeface="华文新魏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Lighting and Camera Quality Dependency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: Accurate face recognition may be affected in low-light conditions or with poor-quality cameras.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Limited Hardware Support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: Though compatible with Raspberry Pi, performance may degrade on older systems with limited processing power.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Initial Setup Required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: Registering all students with multiple face angles can be time-consuming initially.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Privacy and Security Concerns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: Although images are deleted post-processing, facial data still requires secure storage and access control.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b="1" i="0" u="none" strike="noStrike" kern="1200" cap="none" spc="0" baseline="0">
                <a:solidFill>
                  <a:srgbClr val="0D0D0D"/>
                </a:solidFill>
                <a:latin typeface="Calibri" charset="0"/>
                <a:ea typeface="华文新魏" charset="0"/>
                <a:cs typeface="Calibri" charset="0"/>
              </a:rPr>
              <a:t>Email Feature Needs Internet</a:t>
            </a:r>
            <a:r>
              <a:rPr lang="en-US" altLang="zh-CN" sz="2000" b="0" i="0" u="none" strike="noStrike" kern="1200" cap="none" spc="0" baseline="0">
                <a:solidFill>
                  <a:srgbClr val="0D0D0D"/>
                </a:solidFill>
                <a:latin typeface="Calibri" charset="0"/>
                <a:ea typeface="华文新魏" charset="0"/>
                <a:cs typeface="Calibri" charset="0"/>
              </a:rPr>
              <a:t>: Emailing attendance reports requires a stable internet connection, limiting full offline functionality.</a:t>
            </a:r>
            <a:endParaRPr lang="zh-CN" altLang="en-US" sz="2000" b="0" i="0" u="none" strike="noStrike" kern="1200" cap="none" spc="0" baseline="0">
              <a:solidFill>
                <a:srgbClr val="0D0D0D"/>
              </a:solidFill>
              <a:latin typeface="Calibri" charset="0"/>
              <a:ea typeface="华文新魏" charset="0"/>
              <a:cs typeface="Calibri" charset="0"/>
            </a:endParaRPr>
          </a:p>
        </p:txBody>
      </p:sp>
      <p:sp>
        <p:nvSpPr>
          <p:cNvPr id="167" name="文本框"/>
          <p:cNvSpPr>
            <a:spLocks noGrp="1"/>
          </p:cNvSpPr>
          <p:nvPr>
            <p:ph type="sldNum"/>
          </p:nvPr>
        </p:nvSpPr>
        <p:spPr>
          <a:xfrm>
            <a:off x="8600495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25</a:t>
            </a:fld>
            <a:endParaRPr lang="zh-CN" altLang="en-US" sz="9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504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圆角矩形"/>
          <p:cNvSpPr>
            <a:spLocks/>
          </p:cNvSpPr>
          <p:nvPr/>
        </p:nvSpPr>
        <p:spPr>
          <a:xfrm>
            <a:off x="608508" y="243659"/>
            <a:ext cx="2882837" cy="889199"/>
          </a:xfrm>
          <a:prstGeom prst="roundRect">
            <a:avLst>
              <a:gd name="adj" fmla="val 16666"/>
            </a:avLst>
          </a:prstGeom>
          <a:solidFill>
            <a:srgbClr val="5FC9EF"/>
          </a:solidFill>
          <a:ln w="19050" cap="rnd" cmpd="sng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169" name="矩形"/>
          <p:cNvSpPr>
            <a:spLocks/>
          </p:cNvSpPr>
          <p:nvPr/>
        </p:nvSpPr>
        <p:spPr>
          <a:xfrm>
            <a:off x="651915" y="287066"/>
            <a:ext cx="4702588" cy="8023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144780" tIns="144780" rIns="144780" bIns="144780" anchor="ctr" anchorCtr="0">
            <a:prstTxWarp prst="textNoShape">
              <a:avLst/>
            </a:prstTxWarp>
          </a:bodyPr>
          <a:lstStyle/>
          <a:p>
            <a:pPr marL="0" indent="0" algn="l" defTabSz="16891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3800" b="1" i="0" u="none" strike="noStrike" kern="1200" cap="none" spc="0" baseline="0" dirty="0">
                <a:solidFill>
                  <a:srgbClr val="FFFFFF"/>
                </a:solidFill>
                <a:latin typeface="Trebuchet MS" charset="0"/>
                <a:ea typeface="华文新魏" charset="0"/>
                <a:cs typeface="Trebuchet MS" charset="0"/>
              </a:rPr>
              <a:t>Conclusion </a:t>
            </a:r>
            <a:endParaRPr lang="zh-CN" altLang="en-US" sz="3800" b="0" i="0" u="none" strike="noStrike" kern="1200" cap="none" spc="0" baseline="0" dirty="0">
              <a:solidFill>
                <a:srgbClr val="FFFF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0" name="文本框"/>
          <p:cNvSpPr>
            <a:spLocks noGrp="1"/>
          </p:cNvSpPr>
          <p:nvPr>
            <p:ph type="body" idx="1"/>
          </p:nvPr>
        </p:nvSpPr>
        <p:spPr>
          <a:xfrm>
            <a:off x="608507" y="1326535"/>
            <a:ext cx="11154002" cy="507995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 dirty="0">
              <a:solidFill>
                <a:srgbClr val="0D0D0D"/>
              </a:solidFill>
              <a:latin typeface="Calibri" charset="0"/>
              <a:ea typeface="华文新魏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1" i="0" u="sng" strike="noStrike" kern="1200" cap="none" spc="0" baseline="0" dirty="0">
                <a:solidFill>
                  <a:srgbClr val="0D0D0D"/>
                </a:solidFill>
                <a:latin typeface="Calibri" charset="0"/>
                <a:ea typeface="华文新魏" charset="0"/>
                <a:cs typeface="Calibri" charset="0"/>
              </a:rPr>
              <a:t>Purpose</a:t>
            </a:r>
            <a:r>
              <a:rPr lang="en-US" altLang="zh-CN" sz="1800" b="1" i="0" u="none" strike="noStrike" kern="1200" cap="none" spc="0" baseline="0" dirty="0">
                <a:solidFill>
                  <a:srgbClr val="0D0D0D"/>
                </a:solidFill>
                <a:latin typeface="Calibri" charset="0"/>
                <a:ea typeface="华文新魏" charset="0"/>
                <a:cs typeface="Calibri" charset="0"/>
              </a:rPr>
              <a:t>: </a:t>
            </a:r>
            <a:r>
              <a:rPr lang="en-US" altLang="zh-CN" sz="1800" b="0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To simplify and automate attendance management in classrooms using face recognition technology, while ensuring privacy, accuracy, and ease of use.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1" i="0" u="sng" strike="noStrike" kern="1200" cap="none" spc="0" baseline="0" dirty="0">
                <a:solidFill>
                  <a:srgbClr val="0D0D0D"/>
                </a:solidFill>
                <a:latin typeface="Calibri" charset="0"/>
                <a:ea typeface="华文新魏" charset="0"/>
                <a:cs typeface="Calibri" charset="0"/>
              </a:rPr>
              <a:t>Benefits</a:t>
            </a:r>
            <a:r>
              <a:rPr lang="en-US" altLang="zh-CN" sz="1800" b="1" i="0" u="none" strike="noStrike" kern="1200" cap="none" spc="0" baseline="0" dirty="0">
                <a:solidFill>
                  <a:srgbClr val="0D0D0D"/>
                </a:solidFill>
                <a:latin typeface="Calibri" charset="0"/>
                <a:ea typeface="华文新魏" charset="0"/>
                <a:cs typeface="Calibri" charset="0"/>
              </a:rPr>
              <a:t>: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Automated attendance marking</a:t>
            </a:r>
            <a:r>
              <a:rPr lang="en-US" altLang="zh-CN" sz="1800" b="0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 with face recognition for accuracy and speed.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Course-wise attendance records</a:t>
            </a:r>
            <a:r>
              <a:rPr lang="en-US" altLang="zh-CN" sz="1800" b="0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 in XLS format for organized tracking,</a:t>
            </a:r>
            <a:r>
              <a:rPr lang="en-US" altLang="zh-CN" sz="1800" b="0" i="0" u="none" strike="noStrike" kern="1200" cap="none" spc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Calibri" charset="0"/>
                <a:cs typeface="Calibri" charset="0"/>
              </a:rPr>
              <a:t>Suggested removal unless you're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D0D0D"/>
                </a:solidFill>
                <a:latin typeface="Calibri" charset="0"/>
                <a:cs typeface="Calibri" charset="0"/>
              </a:rPr>
              <a:t>       tracking mess attendance too.</a:t>
            </a:r>
            <a:endParaRPr lang="en-US" altLang="zh-CN" sz="1800" b="0" i="0" u="none" strike="noStrike" kern="1200" cap="none" spc="0" baseline="0" dirty="0">
              <a:solidFill>
                <a:srgbClr val="0D0D0D"/>
              </a:solidFill>
              <a:latin typeface="Calibri" charset="0"/>
              <a:ea typeface="华文新魏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Email integration</a:t>
            </a:r>
            <a:r>
              <a:rPr lang="en-US" altLang="zh-CN" sz="1800" b="0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 for sending attendance reports directly.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Offline functionality</a:t>
            </a:r>
            <a:r>
              <a:rPr lang="en-US" altLang="zh-CN" sz="1800" b="0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 ideal for environments with limited internet access.</a:t>
            </a:r>
            <a:endParaRPr lang="en-US" altLang="zh-CN" sz="1800" b="0" i="0" u="none" strike="noStrike" kern="1200" cap="none" spc="0" baseline="0" dirty="0">
              <a:solidFill>
                <a:srgbClr val="0D0D0D"/>
              </a:solidFill>
              <a:latin typeface="Calibri" charset="0"/>
              <a:ea typeface="华文新魏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1" i="0" u="sng" strike="noStrike" kern="1200" cap="none" spc="0" baseline="0" dirty="0">
                <a:solidFill>
                  <a:srgbClr val="0D0D0D"/>
                </a:solidFill>
                <a:latin typeface="Calibri" charset="0"/>
                <a:ea typeface="华文新魏" charset="0"/>
                <a:cs typeface="Calibri" charset="0"/>
              </a:rPr>
              <a:t>Technologies</a:t>
            </a:r>
            <a:r>
              <a:rPr lang="en-US" altLang="zh-CN" sz="1800" b="1" i="0" u="none" strike="noStrike" kern="1200" cap="none" spc="0" baseline="0" dirty="0">
                <a:solidFill>
                  <a:srgbClr val="0D0D0D"/>
                </a:solidFill>
                <a:latin typeface="Calibri" charset="0"/>
                <a:ea typeface="华文新魏" charset="0"/>
                <a:cs typeface="Calibri" charset="0"/>
              </a:rPr>
              <a:t>: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 dirty="0">
                <a:solidFill>
                  <a:srgbClr val="0D0D0D"/>
                </a:solidFill>
                <a:latin typeface="Calibri" charset="0"/>
                <a:ea typeface="华文新魏" charset="0"/>
                <a:cs typeface="Calibri" charset="0"/>
              </a:rPr>
              <a:t>Programming Language : Python 3.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Libraries &amp; Tools </a:t>
            </a:r>
            <a:r>
              <a:rPr lang="en-US" altLang="zh-CN" sz="1800" b="0" i="0" u="none" strike="noStrike" kern="1200" cap="none" spc="0" baseline="0" dirty="0">
                <a:solidFill>
                  <a:srgbClr val="0D0D0D"/>
                </a:solidFill>
                <a:latin typeface="Calibri" charset="0"/>
                <a:ea typeface="华文新魏" charset="0"/>
                <a:cs typeface="Calibri" charset="0"/>
              </a:rPr>
              <a:t>:  </a:t>
            </a:r>
            <a:r>
              <a:rPr lang="en-US" altLang="zh-CN" sz="1800" b="0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OpenCV, </a:t>
            </a:r>
            <a:r>
              <a:rPr lang="en-US" altLang="zh-CN" sz="1800" b="0" i="0" u="none" strike="noStrike" kern="1200" cap="none" spc="0" baseline="0" dirty="0" err="1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dlib</a:t>
            </a:r>
            <a:r>
              <a:rPr lang="en-US" altLang="zh-CN" sz="1800" b="0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, </a:t>
            </a:r>
            <a:r>
              <a:rPr lang="en-US" altLang="zh-CN" sz="1800" b="0" i="0" u="none" strike="noStrike" kern="1200" cap="none" spc="0" baseline="0" dirty="0" err="1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Tkinter</a:t>
            </a:r>
            <a:r>
              <a:rPr lang="en-US" altLang="zh-CN" sz="1800" b="0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, pandas, </a:t>
            </a:r>
            <a:r>
              <a:rPr lang="en-US" altLang="zh-CN" sz="1800" b="0" i="0" u="none" strike="noStrike" kern="1200" cap="none" spc="0" baseline="0" dirty="0" err="1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openpyxl</a:t>
            </a:r>
            <a:r>
              <a:rPr lang="en-US" altLang="zh-CN" sz="1800" b="0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, pyttsx3.</a:t>
            </a:r>
            <a:endParaRPr lang="en-US" altLang="zh-CN" sz="1800" b="0" i="0" u="none" strike="noStrike" kern="1200" cap="none" spc="0" baseline="0" dirty="0">
              <a:solidFill>
                <a:srgbClr val="0D0D0D"/>
              </a:solidFill>
              <a:latin typeface="Calibri" charset="0"/>
              <a:ea typeface="华文新魏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Optional </a:t>
            </a:r>
            <a:r>
              <a:rPr lang="en-US" altLang="zh-CN" sz="1800" b="0" i="0" u="none" strike="noStrike" kern="1200" cap="none" spc="0" baseline="0" dirty="0" err="1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Hardware</a:t>
            </a:r>
            <a:r>
              <a:rPr lang="en-US" altLang="zh-CN" sz="1800" b="0" i="0" u="none" strike="noStrike" kern="1200" cap="none" spc="0" baseline="0" dirty="0" err="1">
                <a:solidFill>
                  <a:srgbClr val="0D0D0D"/>
                </a:solidFill>
                <a:latin typeface="Calibri" charset="0"/>
                <a:ea typeface="华文新魏" charset="0"/>
                <a:cs typeface="Calibri" charset="0"/>
              </a:rPr>
              <a:t>:Raspberry</a:t>
            </a:r>
            <a:r>
              <a:rPr lang="en-US" altLang="zh-CN" sz="1800" b="0" i="0" u="none" strike="noStrike" kern="1200" cap="none" spc="0" baseline="0" dirty="0">
                <a:solidFill>
                  <a:srgbClr val="0D0D0D"/>
                </a:solidFill>
                <a:latin typeface="Calibri" charset="0"/>
                <a:ea typeface="华文新魏" charset="0"/>
                <a:cs typeface="Calibri" charset="0"/>
              </a:rPr>
              <a:t> Pi 4 Model B (for portability and cost-efficiency).</a:t>
            </a:r>
            <a:endParaRPr lang="zh-CN" altLang="en-US" sz="1800" b="0" i="0" u="none" strike="noStrike" kern="1200" cap="none" spc="0" baseline="0" dirty="0">
              <a:solidFill>
                <a:srgbClr val="0D0D0D"/>
              </a:solidFill>
              <a:latin typeface="Calibri" charset="0"/>
              <a:ea typeface="华文新魏" charset="0"/>
              <a:cs typeface="Calibri" charset="0"/>
            </a:endParaRPr>
          </a:p>
        </p:txBody>
      </p:sp>
      <p:sp>
        <p:nvSpPr>
          <p:cNvPr id="171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26</a:t>
            </a:fld>
            <a:endParaRPr lang="zh-CN" altLang="en-US" sz="900" b="1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686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圆角矩形"/>
          <p:cNvSpPr>
            <a:spLocks/>
          </p:cNvSpPr>
          <p:nvPr/>
        </p:nvSpPr>
        <p:spPr>
          <a:xfrm>
            <a:off x="677335" y="363794"/>
            <a:ext cx="3548301" cy="823535"/>
          </a:xfrm>
          <a:prstGeom prst="roundRect">
            <a:avLst>
              <a:gd name="adj" fmla="val 16666"/>
            </a:avLst>
          </a:prstGeom>
          <a:solidFill>
            <a:srgbClr val="5FC9EF"/>
          </a:solidFill>
          <a:ln w="19050" cap="rnd" cmpd="sng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173" name="矩形"/>
          <p:cNvSpPr>
            <a:spLocks/>
          </p:cNvSpPr>
          <p:nvPr/>
        </p:nvSpPr>
        <p:spPr>
          <a:xfrm>
            <a:off x="719600" y="406059"/>
            <a:ext cx="3270509" cy="7812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140970" tIns="140970" rIns="140970" bIns="140970" anchor="ctr" anchorCtr="0">
            <a:prstTxWarp prst="textNoShape">
              <a:avLst/>
            </a:prstTxWarp>
          </a:bodyPr>
          <a:lstStyle/>
          <a:p>
            <a:pPr marL="0" indent="0" algn="l" defTabSz="16446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3700" b="1" i="0" u="none" strike="noStrike" kern="1200" cap="none" spc="0" baseline="0" dirty="0">
                <a:solidFill>
                  <a:srgbClr val="FFFFFF"/>
                </a:solidFill>
                <a:latin typeface="Trebuchet MS" charset="0"/>
                <a:ea typeface="华文新魏" charset="0"/>
                <a:cs typeface="Trebuchet MS" charset="0"/>
              </a:rPr>
              <a:t>Future Scope  </a:t>
            </a:r>
            <a:endParaRPr lang="zh-CN" altLang="en-US" sz="3700" b="0" i="0" u="none" strike="noStrike" kern="1200" cap="none" spc="0" baseline="0" dirty="0">
              <a:solidFill>
                <a:srgbClr val="FFFF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4" name="文本框"/>
          <p:cNvSpPr>
            <a:spLocks noGrp="1"/>
          </p:cNvSpPr>
          <p:nvPr>
            <p:ph type="body" idx="1"/>
          </p:nvPr>
        </p:nvSpPr>
        <p:spPr>
          <a:xfrm>
            <a:off x="524934" y="1292372"/>
            <a:ext cx="10946630" cy="511411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Multi-Course Attendance Management:</a:t>
            </a:r>
            <a:br>
              <a:rPr lang="zh-CN" altLang="en-US" sz="2000" b="0" i="0" u="none" strike="noStrike" kern="1200" cap="none" spc="0" baseline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</a:b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Supports attendance tracking for multiple courses with automatic XLS report generation and organization.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Email Integration:</a:t>
            </a:r>
            <a:br>
              <a:rPr lang="zh-CN" altLang="en-US" sz="2000" b="0" i="0" u="none" strike="noStrike" kern="1200" cap="none" spc="0" baseline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</a:b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Sends attendance reports directly via email, eliminating the need for physical transfers or USBs.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Raspberry Pi Support:</a:t>
            </a:r>
            <a:br>
              <a:rPr lang="zh-CN" altLang="en-US" sz="2000" b="0" i="0" u="none" strike="noStrike" kern="1200" cap="none" spc="0" baseline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</a:b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Designed to run smoothly on compact, low-cost Raspberry Pi devices, making it ideal for offline and portable setups.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Advanced Face Recognition:</a:t>
            </a:r>
            <a:br>
              <a:rPr lang="zh-CN" altLang="en-US" sz="2000" b="0" i="0" u="none" strike="noStrike" kern="1200" cap="none" spc="0" baseline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</a:b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Utilizes dlib’s 128D facial features for high-accuracy recognition even in different angles and lighting conditions.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Privacy and Security Features:</a:t>
            </a:r>
            <a:br>
              <a:rPr lang="zh-CN" altLang="en-US" sz="2000" b="0" i="0" u="none" strike="noStrike" kern="1200" cap="none" spc="0" baseline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</a:b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Automatically deletes captured face images after extracting features to ensure user privacy.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Offline Functionality:</a:t>
            </a:r>
            <a:br>
              <a:rPr lang="zh-CN" altLang="en-US" sz="2000" b="0" i="0" u="none" strike="noStrike" kern="1200" cap="none" spc="0" baseline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</a:b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Fully functional without internet access, except during email sending, making it suitable for low-connectivity environments</a:t>
            </a:r>
            <a:r>
              <a:rPr lang="en-US" altLang="zh-CN" sz="2000" b="0" i="0" u="none" strike="noStrike" kern="1200" cap="none" spc="0" baseline="0">
                <a:solidFill>
                  <a:srgbClr val="0D0D0D"/>
                </a:solidFill>
                <a:latin typeface="Calibri" charset="0"/>
                <a:ea typeface="华文新魏" charset="0"/>
                <a:cs typeface="Calibri" charset="0"/>
              </a:rPr>
              <a:t>.</a:t>
            </a:r>
            <a:endParaRPr lang="zh-CN" altLang="en-US" sz="2000" b="0" i="0" u="none" strike="noStrike" kern="1200" cap="none" spc="0" baseline="0">
              <a:solidFill>
                <a:srgbClr val="0D0D0D"/>
              </a:solidFill>
              <a:latin typeface="Calibri" charset="0"/>
              <a:ea typeface="华文新魏" charset="0"/>
              <a:cs typeface="Calibri" charset="0"/>
            </a:endParaRPr>
          </a:p>
        </p:txBody>
      </p:sp>
      <p:sp>
        <p:nvSpPr>
          <p:cNvPr id="175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27</a:t>
            </a:fld>
            <a:endParaRPr lang="zh-CN" altLang="en-US" sz="9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813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对象"/>
          <p:cNvGrpSpPr>
            <a:grpSpLocks/>
          </p:cNvGrpSpPr>
          <p:nvPr/>
        </p:nvGrpSpPr>
        <p:grpSpPr>
          <a:xfrm>
            <a:off x="323373" y="2595717"/>
            <a:ext cx="8596668" cy="1320799"/>
            <a:chOff x="323373" y="2595717"/>
            <a:chExt cx="8596668" cy="1320799"/>
          </a:xfrm>
        </p:grpSpPr>
        <p:sp>
          <p:nvSpPr>
            <p:cNvPr id="2" name="对象"/>
            <p:cNvSpPr>
              <a:spLocks/>
            </p:cNvSpPr>
            <p:nvPr/>
          </p:nvSpPr>
          <p:spPr>
            <a:xfrm>
              <a:off x="323373" y="2595717"/>
              <a:ext cx="8596668" cy="132079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6" name="圆角矩形"/>
            <p:cNvSpPr>
              <a:spLocks/>
            </p:cNvSpPr>
            <p:nvPr/>
          </p:nvSpPr>
          <p:spPr>
            <a:xfrm>
              <a:off x="3074305" y="2595717"/>
              <a:ext cx="4829473" cy="1320799"/>
            </a:xfrm>
            <a:prstGeom prst="roundRect">
              <a:avLst>
                <a:gd name="adj" fmla="val 16666"/>
              </a:avLst>
            </a:prstGeom>
            <a:solidFill>
              <a:srgbClr val="5FC9EF"/>
            </a:solidFill>
            <a:ln w="19050" cap="rnd" cmpd="sng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 upright="1">
              <a:prstTxWarp prst="textNoShape">
                <a:avLst/>
              </a:prstTxWarp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4500" b="0" i="0" u="none" strike="noStrike" kern="1200" cap="none" spc="0" baseline="0" dirty="0">
                  <a:solidFill>
                    <a:srgbClr val="FFFFFF"/>
                  </a:solidFill>
                  <a:latin typeface="Trebuchet MS" charset="0"/>
                  <a:ea typeface="华文新魏" charset="0"/>
                  <a:cs typeface="Trebuchet MS" charset="0"/>
                </a:rPr>
                <a:t>THANK YOU</a:t>
              </a:r>
              <a:endParaRPr lang="zh-CN" altLang="en-US" sz="4500" b="0" i="0" u="none" strike="noStrike" kern="1200" cap="none" spc="0" baseline="0" dirty="0">
                <a:solidFill>
                  <a:srgbClr val="FFFFFF"/>
                </a:solidFill>
                <a:latin typeface="Trebuchet MS" charset="0"/>
                <a:ea typeface="华文新魏" charset="0"/>
                <a:cs typeface="Trebuchet MS" charset="0"/>
              </a:endParaRPr>
            </a:p>
          </p:txBody>
        </p:sp>
      </p:grpSp>
      <p:sp>
        <p:nvSpPr>
          <p:cNvPr id="178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28</a:t>
            </a:r>
            <a:endParaRPr lang="zh-CN" altLang="en-US" sz="9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78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"/>
          <p:cNvSpPr>
            <a:spLocks noGrp="1"/>
          </p:cNvSpPr>
          <p:nvPr>
            <p:ph type="body" idx="1"/>
          </p:nvPr>
        </p:nvSpPr>
        <p:spPr>
          <a:xfrm>
            <a:off x="677334" y="1719533"/>
            <a:ext cx="10198483" cy="454272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b="1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Time-Efficient Attendance Process: </a:t>
            </a:r>
            <a:r>
              <a:rPr lang="en-US" altLang="zh-CN" sz="2000" b="0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Traditional attendance methods are time-consuming and interrupt classroom flow, Automating this process saves valuable teaching time.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b="1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Accuracy and Transparency</a:t>
            </a:r>
            <a:r>
              <a:rPr lang="en-US" altLang="zh-CN" sz="2000" b="0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: Eliminates human error and ensures transparent, tamper-proof attendance records.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b="1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Offline Functionality</a:t>
            </a:r>
            <a:r>
              <a:rPr lang="en-US" altLang="zh-CN" sz="2000" b="0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: Designed to function without internet, making it ideal for institutions with limited connectivity.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b="1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Privacy-Focused</a:t>
            </a:r>
            <a:r>
              <a:rPr lang="en-US" altLang="zh-CN" sz="2000" b="0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: No cloud-based storage; all student data and images are stored and processed locally to maintain privacy.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b="1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Student and Admin Convenience</a:t>
            </a:r>
            <a:r>
              <a:rPr lang="en-US" altLang="zh-CN" sz="2000" b="0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: Provides a seamless experience for both students and administrators with voice announcements, email reporting, and user-friendly interfaces.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zh-CN" altLang="en-US" sz="2000" b="0" i="0" u="none" strike="noStrike" kern="1200" cap="none" spc="0" baseline="0" dirty="0">
              <a:solidFill>
                <a:srgbClr val="404040"/>
              </a:solidFill>
              <a:latin typeface="Calibri" charset="0"/>
              <a:ea typeface="华文新魏" charset="0"/>
              <a:cs typeface="Calibri" charset="0"/>
            </a:endParaRPr>
          </a:p>
        </p:txBody>
      </p:sp>
      <p:sp>
        <p:nvSpPr>
          <p:cNvPr id="71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3</a:t>
            </a:r>
            <a:endParaRPr lang="zh-CN" altLang="en-US" sz="9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2" name="圆角矩形"/>
          <p:cNvSpPr>
            <a:spLocks/>
          </p:cNvSpPr>
          <p:nvPr/>
        </p:nvSpPr>
        <p:spPr>
          <a:xfrm>
            <a:off x="677334" y="320572"/>
            <a:ext cx="4455101" cy="720328"/>
          </a:xfrm>
          <a:prstGeom prst="roundRect">
            <a:avLst>
              <a:gd name="adj" fmla="val 16666"/>
            </a:avLst>
          </a:prstGeom>
          <a:solidFill>
            <a:srgbClr val="5FC9EF"/>
          </a:solidFill>
          <a:ln w="19050" cap="rnd" cmpd="sng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73" name="矩形"/>
          <p:cNvSpPr>
            <a:spLocks/>
          </p:cNvSpPr>
          <p:nvPr/>
        </p:nvSpPr>
        <p:spPr>
          <a:xfrm>
            <a:off x="712498" y="355736"/>
            <a:ext cx="4384773" cy="650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91440" rIns="91440" bIns="91440" anchor="ctr" anchorCtr="0">
            <a:prstTxWarp prst="textNoShape">
              <a:avLst/>
            </a:prstTxWarp>
          </a:bodyPr>
          <a:lstStyle/>
          <a:p>
            <a:pPr marL="0" indent="0" algn="l" defTabSz="10668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2400" b="1" i="0" u="none" strike="noStrike" kern="1200" cap="none" spc="0" baseline="0" dirty="0">
                <a:solidFill>
                  <a:srgbClr val="FFFFFF"/>
                </a:solidFill>
                <a:latin typeface="Trebuchet MS" charset="0"/>
                <a:ea typeface="华文新魏" charset="0"/>
                <a:cs typeface="Trebuchet MS" charset="0"/>
              </a:rPr>
              <a:t> Motivation behind the topic  </a:t>
            </a:r>
            <a:endParaRPr lang="zh-CN" altLang="en-US" sz="2400" b="0" i="0" u="none" strike="noStrike" kern="1200" cap="none" spc="0" baseline="0" dirty="0">
              <a:solidFill>
                <a:srgbClr val="FFFF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1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"/>
          <p:cNvSpPr>
            <a:spLocks noGrp="1"/>
          </p:cNvSpPr>
          <p:nvPr>
            <p:ph type="body" idx="1"/>
          </p:nvPr>
        </p:nvSpPr>
        <p:spPr>
          <a:xfrm>
            <a:off x="516046" y="1123384"/>
            <a:ext cx="8596668" cy="4952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b="1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Face Recognition-Based Attendance</a:t>
            </a:r>
            <a:r>
              <a:rPr lang="en-US" altLang="zh-CN" sz="2000" b="0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: Automates the entire attendance process using </a:t>
            </a:r>
            <a:r>
              <a:rPr lang="en-US" altLang="zh-CN" sz="2000" dirty="0" err="1">
                <a:latin typeface="Calibri" charset="0"/>
                <a:cs typeface="Calibri" charset="0"/>
              </a:rPr>
              <a:t>D</a:t>
            </a:r>
            <a:r>
              <a:rPr lang="en-US" altLang="zh-CN" sz="2000" b="0" i="0" u="none" strike="noStrike" kern="1200" cap="none" spc="0" baseline="0" dirty="0" err="1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lib</a:t>
            </a:r>
            <a:r>
              <a:rPr lang="en-US" altLang="zh-CN" sz="2000" b="0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 and </a:t>
            </a:r>
            <a:r>
              <a:rPr lang="en-US" altLang="zh-CN" sz="2000" b="0" i="0" u="none" strike="noStrike" kern="1200" cap="none" spc="0" baseline="0" dirty="0" err="1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OpenCV</a:t>
            </a:r>
            <a:r>
              <a:rPr lang="en-US" altLang="zh-CN" sz="2000" b="0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 for real-time facial recognition.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b="1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Compact and Offline-First System</a:t>
            </a:r>
            <a:r>
              <a:rPr lang="en-US" altLang="zh-CN" sz="2000" b="0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: Designed to run efficiently even without internet, suitable for offline environments like classrooms.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b="1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User-Friendly Interface</a:t>
            </a:r>
            <a:r>
              <a:rPr lang="en-US" altLang="zh-CN" sz="2000" b="0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: Built using </a:t>
            </a:r>
            <a:r>
              <a:rPr lang="en-US" altLang="zh-CN" sz="2000" b="0" i="0" u="none" strike="noStrike" kern="1200" cap="none" spc="0" baseline="0" dirty="0" err="1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Tkinter</a:t>
            </a:r>
            <a:r>
              <a:rPr lang="en-US" altLang="zh-CN" sz="2000" b="0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 to enable easy interaction for both students and staff.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b="1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Automatic XLS Report Generation</a:t>
            </a:r>
            <a:r>
              <a:rPr lang="en-US" altLang="zh-CN" sz="2000" b="0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: Attendance is recorded and organized in Excel files course-wise with timestamps.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b="1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Email Integration</a:t>
            </a:r>
            <a:r>
              <a:rPr lang="en-US" altLang="zh-CN" sz="2000" b="0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: Attendance reports can be emailed directly to the concerned faculty/admin.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b="1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Raspberry Pi Compatible</a:t>
            </a:r>
            <a:r>
              <a:rPr lang="en-US" altLang="zh-CN" sz="2000" b="0" i="0" u="none" strike="noStrike" kern="1200" cap="none" spc="0" baseline="0" dirty="0">
                <a:solidFill>
                  <a:srgbClr val="404040"/>
                </a:solidFill>
                <a:latin typeface="Calibri" charset="0"/>
                <a:ea typeface="华文新魏" charset="0"/>
                <a:cs typeface="Calibri" charset="0"/>
              </a:rPr>
              <a:t>: Lightweight enough to run on Raspberry Pi for portable and cost-effective setups.</a:t>
            </a:r>
            <a:endParaRPr lang="en-US" altLang="zh-CN" sz="2000" b="0" i="0" u="none" strike="noStrike" kern="1200" cap="none" spc="0" baseline="0" dirty="0">
              <a:solidFill>
                <a:srgbClr val="0D0D0D"/>
              </a:solidFill>
              <a:latin typeface="Calibri" charset="0"/>
              <a:ea typeface="华文新魏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2000" b="0" i="0" u="none" strike="noStrike" kern="1200" cap="none" spc="0" baseline="0" dirty="0">
              <a:solidFill>
                <a:srgbClr val="0D0D0D"/>
              </a:solidFill>
              <a:latin typeface="Calibri" charset="0"/>
              <a:ea typeface="华文新魏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2000" b="0" i="0" u="none" strike="noStrike" kern="1200" cap="none" spc="0" baseline="0" dirty="0">
              <a:solidFill>
                <a:srgbClr val="0D0D0D"/>
              </a:solidFill>
              <a:latin typeface="Calibri" charset="0"/>
              <a:ea typeface="华文新魏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zh-CN" altLang="en-US" sz="2000" b="1" i="0" u="none" strike="noStrike" kern="1200" cap="none" spc="0" baseline="0" dirty="0">
              <a:solidFill>
                <a:srgbClr val="404040"/>
              </a:solidFill>
              <a:latin typeface="Calibri" charset="0"/>
              <a:ea typeface="华文新魏" charset="0"/>
              <a:cs typeface="Calibri" charset="0"/>
            </a:endParaRPr>
          </a:p>
        </p:txBody>
      </p:sp>
      <p:sp>
        <p:nvSpPr>
          <p:cNvPr id="75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endParaRPr lang="zh-CN" altLang="en-US" sz="9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6" name="圆角矩形"/>
          <p:cNvSpPr>
            <a:spLocks/>
          </p:cNvSpPr>
          <p:nvPr/>
        </p:nvSpPr>
        <p:spPr>
          <a:xfrm>
            <a:off x="677334" y="206105"/>
            <a:ext cx="3871662" cy="917280"/>
          </a:xfrm>
          <a:prstGeom prst="roundRect">
            <a:avLst>
              <a:gd name="adj" fmla="val 16666"/>
            </a:avLst>
          </a:prstGeom>
          <a:solidFill>
            <a:srgbClr val="5FC9EF"/>
          </a:solidFill>
          <a:ln w="19050" cap="rnd" cmpd="sng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77" name="矩形"/>
          <p:cNvSpPr>
            <a:spLocks/>
          </p:cNvSpPr>
          <p:nvPr/>
        </p:nvSpPr>
        <p:spPr>
          <a:xfrm>
            <a:off x="722112" y="250883"/>
            <a:ext cx="3782106" cy="8277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129540" tIns="129540" rIns="129540" bIns="129540" anchor="ctr" anchorCtr="0">
            <a:prstTxWarp prst="textNoShape">
              <a:avLst/>
            </a:prstTxWarp>
          </a:bodyPr>
          <a:lstStyle/>
          <a:p>
            <a:pPr marL="0" indent="0" algn="l" defTabSz="15113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3400" b="1" i="0" u="none" strike="noStrike" kern="1200" cap="none" spc="0" baseline="0" dirty="0">
                <a:solidFill>
                  <a:srgbClr val="FFFFFF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2800" b="1" i="0" u="none" strike="noStrike" kern="1200" cap="none" spc="0" baseline="0" dirty="0">
                <a:solidFill>
                  <a:srgbClr val="FFFFFF"/>
                </a:solidFill>
                <a:latin typeface="Trebuchet MS" charset="0"/>
                <a:ea typeface="华文新魏" charset="0"/>
                <a:cs typeface="Trebuchet MS" charset="0"/>
              </a:rPr>
              <a:t>Proposed Solution   </a:t>
            </a:r>
            <a:endParaRPr lang="zh-CN" altLang="en-US" sz="2800" b="0" i="0" u="none" strike="noStrike" kern="1200" cap="none" spc="0" baseline="0" dirty="0">
              <a:solidFill>
                <a:srgbClr val="FFFF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75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圆角矩形"/>
          <p:cNvSpPr>
            <a:spLocks/>
          </p:cNvSpPr>
          <p:nvPr/>
        </p:nvSpPr>
        <p:spPr>
          <a:xfrm>
            <a:off x="529853" y="304802"/>
            <a:ext cx="3478555" cy="842400"/>
          </a:xfrm>
          <a:prstGeom prst="roundRect">
            <a:avLst>
              <a:gd name="adj" fmla="val 16666"/>
            </a:avLst>
          </a:prstGeom>
          <a:solidFill>
            <a:srgbClr val="5FC9EF"/>
          </a:solidFill>
          <a:ln w="19050" cap="rnd" cmpd="sng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79" name="矩形"/>
          <p:cNvSpPr>
            <a:spLocks/>
          </p:cNvSpPr>
          <p:nvPr/>
        </p:nvSpPr>
        <p:spPr>
          <a:xfrm>
            <a:off x="570976" y="345925"/>
            <a:ext cx="3396309" cy="76015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137160" tIns="137160" rIns="137160" bIns="137160" anchor="ctr" anchorCtr="0">
            <a:prstTxWarp prst="textNoShape">
              <a:avLst/>
            </a:prstTxWarp>
          </a:bodyPr>
          <a:lstStyle/>
          <a:p>
            <a:pPr marL="0" indent="0" algn="l" defTabSz="16002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3600" b="1" i="0" u="none" strike="noStrike" kern="1200" cap="none" spc="0" baseline="0" dirty="0">
                <a:solidFill>
                  <a:srgbClr val="FFFFFF"/>
                </a:solidFill>
                <a:latin typeface="Trebuchet MS" charset="0"/>
                <a:ea typeface="华文新魏" charset="0"/>
                <a:cs typeface="Trebuchet MS" charset="0"/>
              </a:rPr>
              <a:t> Tech Stack  </a:t>
            </a:r>
            <a:endParaRPr lang="zh-CN" altLang="en-US" sz="3600" b="0" i="0" u="none" strike="noStrike" kern="1200" cap="none" spc="0" baseline="0" dirty="0">
              <a:solidFill>
                <a:srgbClr val="FFFF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80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r>
            <a:endParaRPr lang="zh-CN" altLang="en-US" sz="9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81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7077" y="4440799"/>
            <a:ext cx="2143126" cy="141200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82" name="图片" descr="Help port Python packages to Python 3 - Fedora Magazin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6112" y="2452205"/>
            <a:ext cx="1881043" cy="796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83" name="图片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58370" y="1277016"/>
            <a:ext cx="2168437" cy="141699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84" name="图片" descr="Pandas: Essential Data Analysis Tool | by Abdul Rauf | Python in Plain  English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4173" y="3084540"/>
            <a:ext cx="2310534" cy="128733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85" name="图片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17541" y="4139913"/>
            <a:ext cx="1847274" cy="123035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86" name="图片" descr="openpyxl: Automate Excel with Python | Python Central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54601" y="2924066"/>
            <a:ext cx="1944412" cy="10233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87" name="图片" descr="An Introduction to Pyttsx3: A Text-to-Speech Conversion Library in Python |  by Steven Kolawole | Python in Plain English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44353" y="4959117"/>
            <a:ext cx="1482453" cy="82229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0564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圆角矩形"/>
          <p:cNvSpPr>
            <a:spLocks/>
          </p:cNvSpPr>
          <p:nvPr/>
        </p:nvSpPr>
        <p:spPr>
          <a:xfrm>
            <a:off x="529853" y="357732"/>
            <a:ext cx="3478555" cy="655200"/>
          </a:xfrm>
          <a:prstGeom prst="roundRect">
            <a:avLst>
              <a:gd name="adj" fmla="val 16666"/>
            </a:avLst>
          </a:prstGeom>
          <a:solidFill>
            <a:srgbClr val="5FC9EF"/>
          </a:solidFill>
          <a:ln w="19050" cap="rnd" cmpd="sng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9" name="矩形"/>
          <p:cNvSpPr>
            <a:spLocks/>
          </p:cNvSpPr>
          <p:nvPr/>
        </p:nvSpPr>
        <p:spPr>
          <a:xfrm>
            <a:off x="561837" y="389715"/>
            <a:ext cx="3414586" cy="59123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106679" tIns="106679" rIns="106679" bIns="106679" anchor="ctr" anchorCtr="0">
            <a:prstTxWarp prst="textNoShape">
              <a:avLst/>
            </a:prstTxWarp>
          </a:bodyPr>
          <a:lstStyle/>
          <a:p>
            <a:pPr marL="0" indent="0" algn="l" defTabSz="1244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2800" b="1" i="0" u="none" strike="noStrike" kern="1200" cap="none" spc="0" baseline="0" dirty="0">
                <a:solidFill>
                  <a:srgbClr val="FFFFFF"/>
                </a:solidFill>
                <a:latin typeface="Trebuchet MS" charset="0"/>
                <a:ea typeface="华文新魏" charset="0"/>
                <a:cs typeface="Trebuchet MS" charset="0"/>
              </a:rPr>
              <a:t>Use Case Diagram </a:t>
            </a:r>
            <a:endParaRPr lang="zh-CN" altLang="en-US" sz="2800" b="0" i="0" u="none" strike="noStrike" kern="1200" cap="none" spc="0" baseline="0" dirty="0">
              <a:solidFill>
                <a:srgbClr val="FFFF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0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6</a:t>
            </a:r>
            <a:endParaRPr lang="zh-CN" altLang="en-US" sz="9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91" name="图片" descr="A diagram of a teacher&#10;&#10;AI-generated content may be incorrect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853" y="1034370"/>
            <a:ext cx="7942913" cy="569630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8990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圆角矩形"/>
          <p:cNvSpPr>
            <a:spLocks/>
          </p:cNvSpPr>
          <p:nvPr/>
        </p:nvSpPr>
        <p:spPr>
          <a:xfrm>
            <a:off x="529854" y="304802"/>
            <a:ext cx="3044620" cy="732760"/>
          </a:xfrm>
          <a:prstGeom prst="roundRect">
            <a:avLst>
              <a:gd name="adj" fmla="val 16666"/>
            </a:avLst>
          </a:prstGeom>
          <a:solidFill>
            <a:srgbClr val="5FC9EF"/>
          </a:solidFill>
          <a:ln w="19050" cap="rnd" cmpd="sng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93" name="矩形"/>
          <p:cNvSpPr>
            <a:spLocks/>
          </p:cNvSpPr>
          <p:nvPr/>
        </p:nvSpPr>
        <p:spPr>
          <a:xfrm>
            <a:off x="570976" y="345925"/>
            <a:ext cx="2864951" cy="6916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137160" tIns="137160" rIns="137160" bIns="137160" anchor="ctr" anchorCtr="0">
            <a:prstTxWarp prst="textNoShape">
              <a:avLst/>
            </a:prstTxWarp>
          </a:bodyPr>
          <a:lstStyle/>
          <a:p>
            <a:pPr marL="0" indent="0" algn="l" defTabSz="16002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3200" b="1" i="0" u="none" strike="noStrike" kern="1200" cap="none" spc="0" baseline="0" dirty="0">
                <a:solidFill>
                  <a:srgbClr val="FFFFFF"/>
                </a:solidFill>
                <a:latin typeface="Trebuchet MS" charset="0"/>
                <a:ea typeface="华文新魏" charset="0"/>
                <a:cs typeface="Trebuchet MS" charset="0"/>
              </a:rPr>
              <a:t> DFD Level 0  </a:t>
            </a:r>
            <a:endParaRPr lang="zh-CN" altLang="en-US" sz="3200" b="0" i="0" u="none" strike="noStrike" kern="1200" cap="none" spc="0" baseline="0" dirty="0">
              <a:solidFill>
                <a:srgbClr val="FFFF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4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6</a:t>
            </a:r>
            <a:endParaRPr lang="zh-CN" altLang="en-US" sz="9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95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1498" y="1402687"/>
            <a:ext cx="7991475" cy="46386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1044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圆角矩形"/>
          <p:cNvSpPr>
            <a:spLocks/>
          </p:cNvSpPr>
          <p:nvPr/>
        </p:nvSpPr>
        <p:spPr>
          <a:xfrm>
            <a:off x="529853" y="304802"/>
            <a:ext cx="3478555" cy="842400"/>
          </a:xfrm>
          <a:prstGeom prst="roundRect">
            <a:avLst>
              <a:gd name="adj" fmla="val 16666"/>
            </a:avLst>
          </a:prstGeom>
          <a:solidFill>
            <a:srgbClr val="5FC9EF"/>
          </a:solidFill>
          <a:ln w="19050" cap="rnd" cmpd="sng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97" name="矩形"/>
          <p:cNvSpPr>
            <a:spLocks/>
          </p:cNvSpPr>
          <p:nvPr/>
        </p:nvSpPr>
        <p:spPr>
          <a:xfrm>
            <a:off x="570976" y="345925"/>
            <a:ext cx="3396309" cy="76015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137160" tIns="137160" rIns="137160" bIns="137160" anchor="ctr" anchorCtr="0">
            <a:prstTxWarp prst="textNoShape">
              <a:avLst/>
            </a:prstTxWarp>
          </a:bodyPr>
          <a:lstStyle/>
          <a:p>
            <a:pPr marL="0" indent="0" algn="l" defTabSz="16002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3600" b="1" i="0" u="none" strike="noStrike" kern="1200" cap="none" spc="0" baseline="0" dirty="0">
                <a:solidFill>
                  <a:srgbClr val="FFFFFF"/>
                </a:solidFill>
                <a:latin typeface="Trebuchet MS" charset="0"/>
                <a:ea typeface="华文新魏" charset="0"/>
                <a:cs typeface="Trebuchet MS" charset="0"/>
              </a:rPr>
              <a:t> DFD Level 1  </a:t>
            </a:r>
            <a:endParaRPr lang="zh-CN" altLang="en-US" sz="3600" b="0" i="0" u="none" strike="noStrike" kern="1200" cap="none" spc="0" baseline="0" dirty="0">
              <a:solidFill>
                <a:srgbClr val="FFFF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8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7</a:t>
            </a:r>
            <a:endParaRPr lang="zh-CN" altLang="en-US" sz="9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99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90453"/>
            <a:ext cx="12122016" cy="465090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1785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圆角矩形"/>
          <p:cNvSpPr>
            <a:spLocks/>
          </p:cNvSpPr>
          <p:nvPr/>
        </p:nvSpPr>
        <p:spPr>
          <a:xfrm>
            <a:off x="529853" y="304802"/>
            <a:ext cx="3478555" cy="842400"/>
          </a:xfrm>
          <a:prstGeom prst="roundRect">
            <a:avLst>
              <a:gd name="adj" fmla="val 16666"/>
            </a:avLst>
          </a:prstGeom>
          <a:solidFill>
            <a:srgbClr val="5FC9EF"/>
          </a:solidFill>
          <a:ln w="19050" cap="rnd" cmpd="sng">
            <a:solidFill>
              <a:srgbClr val="FFFFFF"/>
            </a:solidFill>
            <a:prstDash val="solid"/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101" name="矩形"/>
          <p:cNvSpPr>
            <a:spLocks/>
          </p:cNvSpPr>
          <p:nvPr/>
        </p:nvSpPr>
        <p:spPr>
          <a:xfrm>
            <a:off x="570976" y="345925"/>
            <a:ext cx="3396309" cy="76015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137160" tIns="137160" rIns="137160" bIns="137160" anchor="ctr" anchorCtr="0">
            <a:prstTxWarp prst="textNoShape">
              <a:avLst/>
            </a:prstTxWarp>
          </a:bodyPr>
          <a:lstStyle/>
          <a:p>
            <a:pPr marL="0" indent="0" algn="l" defTabSz="16002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3600" b="1" i="0" u="none" strike="noStrike" kern="1200" cap="none" spc="0" baseline="0" dirty="0">
                <a:solidFill>
                  <a:srgbClr val="FFFFFF"/>
                </a:solidFill>
                <a:latin typeface="Trebuchet MS" charset="0"/>
                <a:ea typeface="华文新魏" charset="0"/>
                <a:cs typeface="Trebuchet MS" charset="0"/>
              </a:rPr>
              <a:t> DFD Level 2 </a:t>
            </a:r>
            <a:endParaRPr lang="zh-CN" altLang="en-US" sz="3600" b="0" i="0" u="none" strike="noStrike" kern="1200" cap="none" spc="0" baseline="0" dirty="0">
              <a:solidFill>
                <a:srgbClr val="FFFF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2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8</a:t>
            </a:r>
            <a:endParaRPr lang="zh-CN" altLang="en-US" sz="9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03" name="图片" descr="A diagram of course management&#10;&#10;AI-generated content may be incorrect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875" y="1619250"/>
            <a:ext cx="7625218" cy="450375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190566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2428</TotalTime>
  <Words>837</Words>
  <Application>Microsoft Office PowerPoint</Application>
  <PresentationFormat>Widescreen</PresentationFormat>
  <Paragraphs>132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Droid Sans</vt:lpstr>
      <vt:lpstr>Söhne</vt:lpstr>
      <vt:lpstr>Times New Roman</vt:lpstr>
      <vt:lpstr>Trebuchet MS</vt:lpstr>
      <vt:lpstr>Wingdings 3</vt:lpstr>
      <vt:lpstr>Facet</vt:lpstr>
      <vt:lpstr>MOTILAL NEHRU NATIONAL INSTITUTE OF TECHNOLOGY PRAYAGRAJ : INDIA (211004)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MOTILAL NEHRU NATIONAL INSTITUTE OF TECHNOLOGY PRAYAGRAJ : INDIA (211004)</dc:title>
  <dc:creator>Rishiraj Patel</dc:creator>
  <cp:lastModifiedBy>Aditya Maurya</cp:lastModifiedBy>
  <cp:revision>40</cp:revision>
  <dcterms:created xsi:type="dcterms:W3CDTF">2024-05-05T14:21:16Z</dcterms:created>
  <dcterms:modified xsi:type="dcterms:W3CDTF">2025-05-03T05:46:12Z</dcterms:modified>
</cp:coreProperties>
</file>