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5"/>
  </p:notesMasterIdLst>
  <p:sldIdLst>
    <p:sldId id="256" r:id="rId2"/>
    <p:sldId id="318" r:id="rId3"/>
    <p:sldId id="313" r:id="rId4"/>
    <p:sldId id="320" r:id="rId5"/>
    <p:sldId id="319" r:id="rId6"/>
    <p:sldId id="317" r:id="rId7"/>
    <p:sldId id="316" r:id="rId8"/>
    <p:sldId id="314" r:id="rId9"/>
    <p:sldId id="321" r:id="rId10"/>
    <p:sldId id="315" r:id="rId11"/>
    <p:sldId id="322" r:id="rId12"/>
    <p:sldId id="323" r:id="rId13"/>
    <p:sldId id="285" r:id="rId14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0476" autoAdjust="0"/>
  </p:normalViewPr>
  <p:slideViewPr>
    <p:cSldViewPr snapToGrid="0">
      <p:cViewPr varScale="1">
        <p:scale>
          <a:sx n="73" d="100"/>
          <a:sy n="73" d="100"/>
        </p:scale>
        <p:origin x="113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87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6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6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演算法作業說明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</a:t>
            </a: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2</a:t>
            </a:r>
          </a:p>
          <a:p>
            <a:pPr algn="ctr">
              <a:lnSpc>
                <a:spcPct val="100000"/>
              </a:lnSpc>
            </a:pPr>
            <a:r>
              <a:rPr lang="en-US" altLang="zh-TW" sz="60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Greedy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7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2-Greedy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法一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按照價值高低決定挑選的優先順序，依價值高到低挑選物品。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假設有兩個物品 </a:t>
            </a:r>
            <a:r>
              <a:rPr lang="en-US" altLang="zh-TW" sz="2800" dirty="0"/>
              <a:t>A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C</a:t>
            </a:r>
            <a:r>
              <a:rPr lang="zh-TW" altLang="en-US" sz="2800" dirty="0"/>
              <a:t>，最大容量為：</a:t>
            </a:r>
            <a:r>
              <a:rPr lang="en-US" altLang="zh-TW" sz="2800" dirty="0"/>
              <a:t>3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價值為：</a:t>
            </a:r>
            <a:r>
              <a:rPr lang="en-US" altLang="zh-TW" sz="2800" dirty="0"/>
              <a:t>10</a:t>
            </a:r>
            <a:r>
              <a:rPr lang="zh-TW" altLang="en-US" sz="2800" dirty="0"/>
              <a:t>、</a:t>
            </a:r>
            <a:r>
              <a:rPr lang="en-US" altLang="zh-TW" sz="2800" dirty="0"/>
              <a:t>20</a:t>
            </a:r>
            <a:r>
              <a:rPr lang="zh-TW" altLang="en-US" sz="2800" dirty="0"/>
              <a:t>、</a:t>
            </a:r>
            <a:r>
              <a:rPr lang="en-US" altLang="zh-TW" sz="2800" dirty="0"/>
              <a:t>30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重量為：</a:t>
            </a:r>
            <a:r>
              <a:rPr lang="en-US" altLang="zh-TW" sz="2800" dirty="0"/>
              <a:t>2</a:t>
            </a:r>
            <a:r>
              <a:rPr lang="zh-TW" altLang="en-US" sz="2800" dirty="0"/>
              <a:t>、</a:t>
            </a:r>
            <a:r>
              <a:rPr lang="en-US" altLang="zh-TW" sz="2800" dirty="0"/>
              <a:t>1</a:t>
            </a:r>
            <a:r>
              <a:rPr lang="zh-TW" altLang="en-US" sz="2800" dirty="0"/>
              <a:t>、</a:t>
            </a:r>
            <a:r>
              <a:rPr lang="en-US" altLang="zh-TW" sz="2800" dirty="0"/>
              <a:t>3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價值 高到低：</a:t>
            </a:r>
            <a:r>
              <a:rPr lang="en-US" altLang="zh-TW" sz="2800" dirty="0"/>
              <a:t>C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A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最後挑選：</a:t>
            </a:r>
            <a:r>
              <a:rPr lang="en-US" altLang="zh-TW" sz="2800" dirty="0"/>
              <a:t>C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33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2-Greedy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法二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按照 </a:t>
            </a:r>
            <a:r>
              <a:rPr lang="en-US" altLang="zh-TW" sz="2800" dirty="0"/>
              <a:t>cp </a:t>
            </a:r>
            <a:r>
              <a:rPr lang="zh-TW" altLang="en-US" sz="2800" dirty="0"/>
              <a:t>值高低決定挑選的優先順序，依</a:t>
            </a:r>
            <a:r>
              <a:rPr lang="en-US" altLang="zh-TW" sz="2800" dirty="0"/>
              <a:t>cp</a:t>
            </a:r>
            <a:r>
              <a:rPr lang="zh-TW" altLang="en-US" sz="2800" dirty="0"/>
              <a:t>值高到低挑選物品。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假設有兩個物品 </a:t>
            </a:r>
            <a:r>
              <a:rPr lang="en-US" altLang="zh-TW" sz="2800" dirty="0"/>
              <a:t>A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C</a:t>
            </a:r>
            <a:r>
              <a:rPr lang="zh-TW" altLang="en-US" sz="2800" dirty="0"/>
              <a:t>，最大容量為：</a:t>
            </a:r>
            <a:r>
              <a:rPr lang="en-US" altLang="zh-TW" sz="2800" dirty="0"/>
              <a:t>3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價值為：</a:t>
            </a:r>
            <a:r>
              <a:rPr lang="en-US" altLang="zh-TW" sz="2800" dirty="0"/>
              <a:t>10</a:t>
            </a:r>
            <a:r>
              <a:rPr lang="zh-TW" altLang="en-US" sz="2800" dirty="0"/>
              <a:t>、</a:t>
            </a:r>
            <a:r>
              <a:rPr lang="en-US" altLang="zh-TW" sz="2800" dirty="0"/>
              <a:t>20</a:t>
            </a:r>
            <a:r>
              <a:rPr lang="zh-TW" altLang="en-US" sz="2800" dirty="0"/>
              <a:t>、</a:t>
            </a:r>
            <a:r>
              <a:rPr lang="en-US" altLang="zh-TW" sz="2800" dirty="0"/>
              <a:t>30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重量為：</a:t>
            </a:r>
            <a:r>
              <a:rPr lang="en-US" altLang="zh-TW" sz="2800" dirty="0"/>
              <a:t>2</a:t>
            </a:r>
            <a:r>
              <a:rPr lang="zh-TW" altLang="en-US" sz="2800" dirty="0"/>
              <a:t>、</a:t>
            </a:r>
            <a:r>
              <a:rPr lang="en-US" altLang="zh-TW" sz="2800" dirty="0"/>
              <a:t>1</a:t>
            </a:r>
            <a:r>
              <a:rPr lang="zh-TW" altLang="en-US" sz="2800" dirty="0"/>
              <a:t>、</a:t>
            </a:r>
            <a:r>
              <a:rPr lang="en-US" altLang="zh-TW" sz="2800" dirty="0"/>
              <a:t>3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cp </a:t>
            </a:r>
            <a:r>
              <a:rPr lang="zh-TW" altLang="en-US" sz="2800" dirty="0"/>
              <a:t>值 高到低：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C</a:t>
            </a:r>
            <a:r>
              <a:rPr lang="zh-TW" altLang="en-US" sz="2800" dirty="0"/>
              <a:t>、</a:t>
            </a:r>
            <a:r>
              <a:rPr lang="en-US" altLang="zh-TW" sz="2800" dirty="0"/>
              <a:t>A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最後挑選：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(</a:t>
            </a:r>
            <a:r>
              <a:rPr lang="zh-TW" altLang="en-US" sz="2800" dirty="0"/>
              <a:t>放</a:t>
            </a:r>
            <a:r>
              <a:rPr lang="en-US" altLang="zh-TW" sz="2800" dirty="0"/>
              <a:t>C</a:t>
            </a:r>
            <a:r>
              <a:rPr lang="zh-TW" altLang="en-US" sz="2800" dirty="0"/>
              <a:t>時超過最大容量，跳過</a:t>
            </a:r>
            <a:r>
              <a:rPr lang="en-US" altLang="zh-TW" sz="2800" dirty="0"/>
              <a:t>)</a:t>
            </a:r>
            <a:r>
              <a:rPr lang="zh-TW" altLang="en-US" sz="2800" dirty="0"/>
              <a:t>、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lvl="1"/>
            <a:r>
              <a:rPr lang="zh-TW" altLang="en-US" sz="2800" dirty="0">
                <a:sym typeface="Wingdings" panose="05000000000000000000" pitchFamily="2" charset="2"/>
              </a:rPr>
              <a:t>                     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A</a:t>
            </a:r>
            <a:r>
              <a:rPr lang="zh-TW" altLang="en-US" sz="2800" dirty="0">
                <a:sym typeface="Wingdings" panose="05000000000000000000" pitchFamily="2" charset="2"/>
              </a:rPr>
              <a:t>、</a:t>
            </a:r>
            <a:r>
              <a:rPr lang="en-US" altLang="zh-TW" sz="2800" dirty="0">
                <a:sym typeface="Wingdings" panose="05000000000000000000" pitchFamily="2" charset="2"/>
              </a:rPr>
              <a:t>B</a:t>
            </a: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635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作業繳交規則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繳交作業格式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一律壓縮成：學號</a:t>
            </a:r>
            <a:r>
              <a:rPr lang="en-US" altLang="zh-TW" sz="2800" dirty="0"/>
              <a:t>_hw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.zip (ex : b093040000_hw1.zip)</a:t>
            </a:r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壓縮檔要包含 </a:t>
            </a:r>
            <a:r>
              <a:rPr lang="en-US" altLang="zh-TW" sz="2800" u="sng" dirty="0"/>
              <a:t>(</a:t>
            </a:r>
            <a:r>
              <a:rPr lang="zh-TW" altLang="en-US" sz="2800" u="sng" dirty="0"/>
              <a:t>請勿包含 </a:t>
            </a:r>
            <a:r>
              <a:rPr lang="en-US" altLang="zh-TW" sz="2800" u="sng" dirty="0"/>
              <a:t>.exe </a:t>
            </a:r>
            <a:r>
              <a:rPr lang="zh-TW" altLang="en-US" sz="2800" u="sng" dirty="0"/>
              <a:t>與 </a:t>
            </a:r>
            <a:r>
              <a:rPr lang="en-US" altLang="zh-TW" sz="2800" u="sng" dirty="0"/>
              <a:t>dataset)</a:t>
            </a:r>
            <a:endParaRPr lang="en-US" altLang="zh-TW" sz="2800" dirty="0"/>
          </a:p>
          <a:p>
            <a:pPr marL="1428750" lvl="2" indent="-514350">
              <a:buFont typeface="+mj-lt"/>
              <a:buAutoNum type="arabicPeriod"/>
            </a:pPr>
            <a:r>
              <a:rPr lang="zh-TW" altLang="en-US" sz="2800" dirty="0"/>
              <a:t>程式碼 </a:t>
            </a:r>
            <a:r>
              <a:rPr lang="en-US" altLang="zh-TW" sz="2800" dirty="0"/>
              <a:t>(</a:t>
            </a:r>
            <a:r>
              <a:rPr lang="zh-TW" altLang="en-US" sz="2800" dirty="0"/>
              <a:t>使用 </a:t>
            </a:r>
            <a:r>
              <a:rPr lang="en-US" altLang="zh-TW" sz="2800" dirty="0"/>
              <a:t>C/C++ </a:t>
            </a:r>
            <a:r>
              <a:rPr lang="zh-TW" altLang="en-US" sz="2800" dirty="0"/>
              <a:t>語言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1428750" lvl="2" indent="-514350">
              <a:buFont typeface="+mj-lt"/>
              <a:buAutoNum type="arabicPeriod"/>
            </a:pPr>
            <a:r>
              <a:rPr lang="zh-TW" altLang="en-US" sz="2800" dirty="0"/>
              <a:t>輸出檔 </a:t>
            </a:r>
            <a:r>
              <a:rPr lang="en-US" altLang="zh-TW" sz="2800" dirty="0"/>
              <a:t>(ans_ds1.txt, ans_ds2.txt, …)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網路繳交方式：網路大學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網路繳交期限：</a:t>
            </a:r>
            <a:r>
              <a:rPr lang="en-US" altLang="zh-TW" sz="2800" dirty="0"/>
              <a:t>11/04</a:t>
            </a:r>
            <a:r>
              <a:rPr lang="zh-TW" altLang="en-US" sz="2800" dirty="0"/>
              <a:t> </a:t>
            </a:r>
            <a:r>
              <a:rPr lang="en-US" altLang="zh-TW" sz="2800" dirty="0"/>
              <a:t>23:59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實體測驗位址：工</a:t>
            </a:r>
            <a:r>
              <a:rPr lang="en-US" altLang="zh-TW" sz="2800" dirty="0"/>
              <a:t>EC5009-1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請自行攜帶電腦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實體測驗時間：</a:t>
            </a:r>
            <a:r>
              <a:rPr lang="en-US" altLang="zh-TW" sz="2800" dirty="0"/>
              <a:t>11/01,11/02,11/04,11/05</a:t>
            </a:r>
            <a:r>
              <a:rPr lang="zh-TW" altLang="en-US" sz="2800" dirty="0"/>
              <a:t> ，下午時段，依公告為主</a:t>
            </a: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93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756DAB-2F04-486E-B7F1-28FC47ED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4880"/>
              </p:ext>
            </p:extLst>
          </p:nvPr>
        </p:nvGraphicFramePr>
        <p:xfrm>
          <a:off x="863950" y="1939788"/>
          <a:ext cx="10280598" cy="375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535">
                  <a:extLst>
                    <a:ext uri="{9D8B030D-6E8A-4147-A177-3AD203B41FA5}">
                      <a16:colId xmlns:a16="http://schemas.microsoft.com/office/drawing/2014/main" val="600504334"/>
                    </a:ext>
                  </a:extLst>
                </a:gridCol>
                <a:gridCol w="4501063">
                  <a:extLst>
                    <a:ext uri="{9D8B030D-6E8A-4147-A177-3AD203B41FA5}">
                      <a16:colId xmlns:a16="http://schemas.microsoft.com/office/drawing/2014/main" val="274892360"/>
                    </a:ext>
                  </a:extLst>
                </a:gridCol>
              </a:tblGrid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程式是否能正確執行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30%</a:t>
                      </a:r>
                      <a:r>
                        <a:rPr lang="en-US" altLang="zh-TW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不能執行則全部拿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41446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答案是否正確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20%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答案錯最多拿</a:t>
                      </a:r>
                      <a:r>
                        <a:rPr lang="en-US" altLang="zh-TW" b="0" dirty="0"/>
                        <a:t>50</a:t>
                      </a:r>
                      <a:r>
                        <a:rPr lang="zh-TW" altLang="en-US" b="0" dirty="0"/>
                        <a:t>分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6531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程式撰寫之結構與邏輯是否正確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20%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333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輸出結果是否完整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10%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9128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清楚表達程式流程</a:t>
                      </a:r>
                      <a:r>
                        <a:rPr lang="en-US" altLang="zh-TW" b="0" dirty="0"/>
                        <a:t>?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口頭 </a:t>
                      </a:r>
                      <a:r>
                        <a:rPr lang="en-US" altLang="zh-TW" b="0" dirty="0"/>
                        <a:t>or </a:t>
                      </a:r>
                      <a:r>
                        <a:rPr lang="zh-TW" altLang="en-US" b="0" dirty="0"/>
                        <a:t>註解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10%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78819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繳交格式是否正確</a:t>
                      </a:r>
                      <a:r>
                        <a:rPr lang="en-US" altLang="zh-TW" b="0" dirty="0"/>
                        <a:t>?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檔案名稱 </a:t>
                      </a:r>
                      <a:r>
                        <a:rPr lang="en-US" altLang="zh-TW" b="0" dirty="0"/>
                        <a:t>and </a:t>
                      </a:r>
                      <a:r>
                        <a:rPr lang="zh-TW" altLang="en-US" b="0" dirty="0"/>
                        <a:t>檔案格式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5%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00113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是否能動態讀入</a:t>
                      </a:r>
                      <a:r>
                        <a:rPr lang="en-US" altLang="zh-TW" b="0" dirty="0" err="1"/>
                        <a:t>readfile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5%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0521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78D22CD-1B16-4F9D-B63F-0B5C7383014B}"/>
              </a:ext>
            </a:extLst>
          </p:cNvPr>
          <p:cNvSpPr txBox="1"/>
          <p:nvPr/>
        </p:nvSpPr>
        <p:spPr>
          <a:xfrm>
            <a:off x="8502869" y="5699761"/>
            <a:ext cx="299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※</a:t>
            </a:r>
            <a:r>
              <a:rPr lang="zh-TW" altLang="en-US" dirty="0"/>
              <a:t> </a:t>
            </a:r>
            <a:r>
              <a:rPr lang="zh-TW" altLang="en-US" sz="1800" dirty="0"/>
              <a:t>所有項目均為部分給分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19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3</a:t>
            </a:r>
            <a:r>
              <a:rPr lang="zh-TW" altLang="en-US" sz="2800" dirty="0"/>
              <a:t>筆 </a:t>
            </a:r>
            <a:r>
              <a:rPr lang="en-US" altLang="zh-TW" sz="2800" dirty="0"/>
              <a:t>data set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每個不同物品數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c.txt </a:t>
            </a:r>
            <a:r>
              <a:rPr lang="zh-TW" altLang="en-US" sz="2800" dirty="0"/>
              <a:t>：背包最大容量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w.txt </a:t>
            </a:r>
            <a:r>
              <a:rPr lang="zh-TW" altLang="en-US" sz="2800" dirty="0"/>
              <a:t>：每個物品分別重量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p.txt </a:t>
            </a:r>
            <a:r>
              <a:rPr lang="zh-TW" altLang="en-US" sz="2800" dirty="0"/>
              <a:t>：每個物品分別價值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s.txt </a:t>
            </a:r>
            <a:r>
              <a:rPr lang="zh-TW" altLang="en-US" sz="2800" dirty="0"/>
              <a:t>：最佳解</a:t>
            </a:r>
            <a:r>
              <a:rPr lang="en-US" altLang="zh-TW" sz="2800" dirty="0"/>
              <a:t>(</a:t>
            </a:r>
            <a:r>
              <a:rPr lang="zh-TW" altLang="en-US" sz="2800" dirty="0"/>
              <a:t>僅前兩個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提供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4EE872-8417-4B9D-8E8A-5F3A293C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70" y="1493118"/>
            <a:ext cx="223868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3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讀檔範例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3D41C9E-FADA-4BF6-AA12-94161607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0" y="1935480"/>
            <a:ext cx="2497366" cy="26873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E83D0C-691F-448A-B602-EA281C8C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59" y="1935480"/>
            <a:ext cx="2487025" cy="26873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79EB3BF-9108-4429-8984-02B58B51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37" y="1935480"/>
            <a:ext cx="2487025" cy="26873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75083F6-06B6-4026-B34C-CD183A02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315" y="1935480"/>
            <a:ext cx="2492184" cy="268732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3A5E27-F7E5-431A-B672-11840961B883}"/>
              </a:ext>
            </a:extLst>
          </p:cNvPr>
          <p:cNvSpPr txBox="1"/>
          <p:nvPr/>
        </p:nvSpPr>
        <p:spPr>
          <a:xfrm>
            <a:off x="1356360" y="47777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c.txt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48CD85-75B3-472B-8EB9-BBFF02BA7809}"/>
              </a:ext>
            </a:extLst>
          </p:cNvPr>
          <p:cNvSpPr txBox="1"/>
          <p:nvPr/>
        </p:nvSpPr>
        <p:spPr>
          <a:xfrm>
            <a:off x="4335741" y="4777740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w.txt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D1FA483-3ABD-441C-BDD6-EA2BEC6F6B43}"/>
              </a:ext>
            </a:extLst>
          </p:cNvPr>
          <p:cNvSpPr txBox="1"/>
          <p:nvPr/>
        </p:nvSpPr>
        <p:spPr>
          <a:xfrm>
            <a:off x="7304819" y="47777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p.txt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B30B75-BB35-436A-9397-4B4DAE1E8489}"/>
              </a:ext>
            </a:extLst>
          </p:cNvPr>
          <p:cNvSpPr txBox="1"/>
          <p:nvPr/>
        </p:nvSpPr>
        <p:spPr>
          <a:xfrm>
            <a:off x="10181767" y="47777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每個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獨立輸出 </a:t>
            </a:r>
            <a:endParaRPr lang="en-US" altLang="zh-TW" sz="2800" dirty="0"/>
          </a:p>
          <a:p>
            <a:r>
              <a:rPr lang="en-US" altLang="zh-TW" sz="2800" dirty="0"/>
              <a:t>     ans_ds1.txt, ans_ds2.txt, ans_ds3.txt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輸出規定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第一行該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找到最佳的價值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後續以 </a:t>
            </a:r>
            <a:r>
              <a:rPr lang="en-US" altLang="zh-TW" sz="2800" dirty="0"/>
              <a:t>0/1 </a:t>
            </a:r>
            <a:r>
              <a:rPr lang="zh-TW" altLang="en-US" sz="2800" dirty="0"/>
              <a:t>顯示物品取或不取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CF9E237-03DA-4D40-A005-D48B669F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197" y="1344412"/>
            <a:ext cx="1476581" cy="10193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66C1743-0D38-4FB1-80C1-9FFD8F29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65" y="2966128"/>
            <a:ext cx="3289244" cy="35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</a:t>
            </a: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altLang="zh-TW" sz="60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Exhaustive Search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0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1-Exhaustive Search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嘗試所有可能的解，嘗試所有物品拿或不拿所有組合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假設有兩個物品 </a:t>
            </a:r>
            <a:r>
              <a:rPr lang="en-US" altLang="zh-TW" sz="2800" dirty="0"/>
              <a:t>A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要檢查</a:t>
            </a:r>
            <a:endParaRPr lang="en-US" altLang="zh-TW" sz="2800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/>
              <a:t>有</a:t>
            </a:r>
            <a:r>
              <a:rPr lang="en-US" altLang="zh-TW" sz="2800" dirty="0"/>
              <a:t>A</a:t>
            </a:r>
            <a:r>
              <a:rPr lang="zh-TW" altLang="en-US" sz="2800" dirty="0"/>
              <a:t>有</a:t>
            </a:r>
            <a:r>
              <a:rPr lang="en-US" altLang="zh-TW" sz="2800" dirty="0"/>
              <a:t>B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/>
              <a:t>有</a:t>
            </a:r>
            <a:r>
              <a:rPr lang="en-US" altLang="zh-TW" sz="2800" dirty="0"/>
              <a:t>A</a:t>
            </a:r>
            <a:r>
              <a:rPr lang="zh-TW" altLang="en-US" sz="2800" dirty="0"/>
              <a:t>沒</a:t>
            </a:r>
            <a:r>
              <a:rPr lang="en-US" altLang="zh-TW" sz="2800" dirty="0"/>
              <a:t>B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/>
              <a:t>沒</a:t>
            </a:r>
            <a:r>
              <a:rPr lang="en-US" altLang="zh-TW" sz="2800" dirty="0"/>
              <a:t>A</a:t>
            </a:r>
            <a:r>
              <a:rPr lang="zh-TW" altLang="en-US" sz="2800" dirty="0"/>
              <a:t>有</a:t>
            </a:r>
            <a:r>
              <a:rPr lang="en-US" altLang="zh-TW" sz="2800" dirty="0"/>
              <a:t>A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所有 </a:t>
            </a:r>
            <a:r>
              <a:rPr lang="en-US" altLang="zh-TW" sz="2800" dirty="0"/>
              <a:t>dataset </a:t>
            </a:r>
            <a:r>
              <a:rPr lang="zh-TW" altLang="en-US" sz="2800" dirty="0"/>
              <a:t>限時 </a:t>
            </a:r>
            <a:r>
              <a:rPr lang="en-US" altLang="zh-TW" sz="2800" dirty="0"/>
              <a:t>1 </a:t>
            </a:r>
            <a:r>
              <a:rPr lang="zh-TW" altLang="en-US" sz="2800" dirty="0"/>
              <a:t>分鐘內輸出最佳解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ds3 </a:t>
            </a:r>
            <a:r>
              <a:rPr lang="zh-TW" altLang="en-US" sz="2800" dirty="0"/>
              <a:t>無法在時限內探索所有解是合理的，請在程式執行 </a:t>
            </a:r>
            <a:r>
              <a:rPr lang="en-US" altLang="zh-TW" sz="2800" dirty="0"/>
              <a:t>1</a:t>
            </a:r>
            <a:r>
              <a:rPr lang="zh-TW" altLang="en-US" sz="2800" dirty="0"/>
              <a:t> 分鐘後自動輸出規定檔案。</a:t>
            </a: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1545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11835</TotalTime>
  <Words>573</Words>
  <Application>Microsoft Office PowerPoint</Application>
  <PresentationFormat>自訂</PresentationFormat>
  <Paragraphs>116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PowerPoint 簡報</vt:lpstr>
      <vt:lpstr>規則</vt:lpstr>
      <vt:lpstr>評分標準</vt:lpstr>
      <vt:lpstr>讀檔</vt:lpstr>
      <vt:lpstr>讀檔範例</vt:lpstr>
      <vt:lpstr>輸出</vt:lpstr>
      <vt:lpstr>PowerPoint 簡報</vt:lpstr>
      <vt:lpstr>作業1-Exhaustive Search</vt:lpstr>
      <vt:lpstr>PowerPoint 簡報</vt:lpstr>
      <vt:lpstr>作業2-Greedy (1/2)</vt:lpstr>
      <vt:lpstr>作業2-Greedy (2/2)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M093040082</cp:lastModifiedBy>
  <cp:revision>739</cp:revision>
  <cp:lastPrinted>1601-01-01T00:00:00Z</cp:lastPrinted>
  <dcterms:created xsi:type="dcterms:W3CDTF">2015-10-03T05:09:22Z</dcterms:created>
  <dcterms:modified xsi:type="dcterms:W3CDTF">2021-10-20T04:44:59Z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