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3575"/>
  <p:notesSz cx="6858000" cy="9144000"/>
  <p:defaultTextStyle>
    <a:defPPr lvl="0">
      <a:defRPr lang="zh-TW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2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87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8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6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10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6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13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.wikipedia.org/wiki/%E5%85%83%E5%90%AF%E5%8F%91%E7%AE%97%E6%B3%9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5%85%83%E5%90%AF%E5%8F%91%E7%AE%97%E6%B3%9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演算法作業說明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演算法作業</a:t>
            </a:r>
            <a:r>
              <a:rPr lang="en-US" altLang="zh-TW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altLang="zh-TW" sz="60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Simulated Annealing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7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4-Simulated Annealing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6DE84D5-63C8-453A-BC8B-39B7A3DE1F7B}"/>
                  </a:ext>
                </a:extLst>
              </p:cNvPr>
              <p:cNvSpPr txBox="1"/>
              <p:nvPr/>
            </p:nvSpPr>
            <p:spPr>
              <a:xfrm>
                <a:off x="205100" y="992297"/>
                <a:ext cx="11642686" cy="5776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800" dirty="0"/>
                  <a:t>屬於超啟發式演算法</a:t>
                </a:r>
                <a:r>
                  <a:rPr lang="en-US" altLang="zh-TW" sz="2800" dirty="0"/>
                  <a:t>(metaheuristic)</a:t>
                </a:r>
                <a:r>
                  <a:rPr lang="zh-TW" altLang="en-US" sz="2800" dirty="0"/>
                  <a:t>的一種。</a:t>
                </a:r>
                <a:r>
                  <a:rPr lang="zh-TW" altLang="en-US" sz="2800" dirty="0">
                    <a:hlinkClick r:id="rId2"/>
                  </a:rPr>
                  <a:t>維基百科</a:t>
                </a:r>
                <a:r>
                  <a:rPr lang="en-US" altLang="zh-TW" sz="2800" dirty="0">
                    <a:hlinkClick r:id="rId2"/>
                  </a:rPr>
                  <a:t>(metaheuristic)</a:t>
                </a:r>
                <a:endParaRPr lang="en-US" altLang="zh-TW" sz="2800" dirty="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zh-TW" altLang="en-US" sz="2800" dirty="0"/>
                  <a:t>模擬退火眼算法</a:t>
                </a:r>
                <a:r>
                  <a:rPr lang="en-US" altLang="zh-TW" sz="2800" dirty="0"/>
                  <a:t>(simulated annealing)</a:t>
                </a:r>
                <a:r>
                  <a:rPr lang="zh-TW" altLang="en-US" sz="2800" dirty="0"/>
                  <a:t>：</a:t>
                </a:r>
                <a:endParaRPr lang="en-US" altLang="zh-TW" sz="2800" dirty="0"/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zh-TW" altLang="en-US" sz="2800" dirty="0"/>
                  <a:t>在接受解的過程中會有一定的機率接收較差的解，以達到全域最佳解。</a:t>
                </a:r>
                <a:endParaRPr lang="en-US" altLang="zh-TW" sz="2800" dirty="0"/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r>
                  <a:rPr lang="zh-TW" altLang="en-US" sz="2800" dirty="0"/>
                  <a:t>機率公式：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800" dirty="0"/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dirty="0"/>
                  <a:t>：解的適應值，</a:t>
                </a:r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800" dirty="0"/>
                  <a:t>：溫度</a:t>
                </a:r>
                <a:r>
                  <a:rPr lang="en-US" altLang="zh-TW" sz="2800" dirty="0"/>
                  <a:t>(</a:t>
                </a:r>
                <a:r>
                  <a:rPr lang="zh-TW" altLang="en-US" sz="2800" dirty="0"/>
                  <a:t>使用者定義</a:t>
                </a:r>
                <a:r>
                  <a:rPr lang="en-US" altLang="zh-TW" sz="2800" dirty="0"/>
                  <a:t>)</a:t>
                </a:r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TW" altLang="en-US" sz="2800" dirty="0"/>
                  <a:t>會隨者迭代的增加逐漸縮小，導致相同情況接受機率下降。</a:t>
                </a:r>
                <a:endParaRPr lang="en-US" altLang="zh-TW" sz="2800" dirty="0"/>
              </a:p>
              <a:p>
                <a:pPr marL="914400" lvl="1" indent="-457200">
                  <a:buFont typeface="Wingdings" panose="05000000000000000000" pitchFamily="2" charset="2"/>
                  <a:buChar char="l"/>
                </a:pPr>
                <a:endParaRPr lang="en-US" altLang="zh-TW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6DE84D5-63C8-453A-BC8B-39B7A3DE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0" y="992297"/>
                <a:ext cx="11642686" cy="5776838"/>
              </a:xfrm>
              <a:prstGeom prst="rect">
                <a:avLst/>
              </a:prstGeom>
              <a:blipFill>
                <a:blip r:embed="rId3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11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733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4-Genetic Algorithm(</a:t>
            </a:r>
            <a:r>
              <a:rPr lang="zh-TW" altLang="en-US" dirty="0"/>
              <a:t>加分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191283" y="981310"/>
            <a:ext cx="116426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屬於超啟發式演算法</a:t>
            </a:r>
            <a:r>
              <a:rPr lang="en-US" altLang="zh-TW" sz="2800" dirty="0"/>
              <a:t>(metaheuristic)</a:t>
            </a:r>
            <a:r>
              <a:rPr lang="zh-TW" altLang="en-US" sz="2800" dirty="0"/>
              <a:t>的一種。</a:t>
            </a:r>
            <a:r>
              <a:rPr lang="zh-TW" altLang="en-US" sz="2800" dirty="0">
                <a:hlinkClick r:id="rId2"/>
              </a:rPr>
              <a:t>維基百科</a:t>
            </a:r>
            <a:r>
              <a:rPr lang="en-US" altLang="zh-TW" sz="2800" dirty="0">
                <a:hlinkClick r:id="rId2"/>
              </a:rPr>
              <a:t>(metaheuristic)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基因演算法</a:t>
            </a:r>
            <a:r>
              <a:rPr lang="en-US" altLang="zh-TW" sz="2800" dirty="0"/>
              <a:t>(Genetic Algorithm)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Cross Over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Mutation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12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B7B41D6-67F3-4136-BC3A-19F91054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878416"/>
              </p:ext>
            </p:extLst>
          </p:nvPr>
        </p:nvGraphicFramePr>
        <p:xfrm>
          <a:off x="2918670" y="3147060"/>
          <a:ext cx="3688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19">
                  <a:extLst>
                    <a:ext uri="{9D8B030D-6E8A-4147-A177-3AD203B41FA5}">
                      <a16:colId xmlns:a16="http://schemas.microsoft.com/office/drawing/2014/main" val="1437734612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3053138579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2082505228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930592834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53899981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43700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8664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0FA78BD-84E4-428C-901F-074D5CC36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73131"/>
              </p:ext>
            </p:extLst>
          </p:nvPr>
        </p:nvGraphicFramePr>
        <p:xfrm>
          <a:off x="7486926" y="3147060"/>
          <a:ext cx="3688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19">
                  <a:extLst>
                    <a:ext uri="{9D8B030D-6E8A-4147-A177-3AD203B41FA5}">
                      <a16:colId xmlns:a16="http://schemas.microsoft.com/office/drawing/2014/main" val="1437734612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3053138579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2082505228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930592834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53899981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43700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8664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0C2EA1-7948-491B-83FD-ED3B06C9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63096"/>
              </p:ext>
            </p:extLst>
          </p:nvPr>
        </p:nvGraphicFramePr>
        <p:xfrm>
          <a:off x="2918670" y="3888509"/>
          <a:ext cx="3688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19">
                  <a:extLst>
                    <a:ext uri="{9D8B030D-6E8A-4147-A177-3AD203B41FA5}">
                      <a16:colId xmlns:a16="http://schemas.microsoft.com/office/drawing/2014/main" val="1437734612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3053138579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2082505228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930592834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53899981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43700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8664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8377224-9858-4E15-B19C-44DF8877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37772"/>
              </p:ext>
            </p:extLst>
          </p:nvPr>
        </p:nvGraphicFramePr>
        <p:xfrm>
          <a:off x="7486926" y="3888509"/>
          <a:ext cx="3688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19">
                  <a:extLst>
                    <a:ext uri="{9D8B030D-6E8A-4147-A177-3AD203B41FA5}">
                      <a16:colId xmlns:a16="http://schemas.microsoft.com/office/drawing/2014/main" val="1437734612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3053138579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2082505228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930592834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53899981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437004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86641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4F6AEA2-5558-4A01-9775-91EED857B548}"/>
              </a:ext>
            </a:extLst>
          </p:cNvPr>
          <p:cNvCxnSpPr/>
          <p:nvPr/>
        </p:nvCxnSpPr>
        <p:spPr>
          <a:xfrm>
            <a:off x="4150349" y="2909894"/>
            <a:ext cx="0" cy="173612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6270C36-34C1-47DE-AE0C-F3E459B10CBC}"/>
              </a:ext>
            </a:extLst>
          </p:cNvPr>
          <p:cNvCxnSpPr/>
          <p:nvPr/>
        </p:nvCxnSpPr>
        <p:spPr>
          <a:xfrm>
            <a:off x="5377486" y="2894019"/>
            <a:ext cx="0" cy="173612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號: 上-下雙向 12">
            <a:extLst>
              <a:ext uri="{FF2B5EF4-FFF2-40B4-BE49-F238E27FC236}">
                <a16:creationId xmlns:a16="http://schemas.microsoft.com/office/drawing/2014/main" id="{00C35006-8200-4504-812C-AED8F04E834C}"/>
              </a:ext>
            </a:extLst>
          </p:cNvPr>
          <p:cNvSpPr/>
          <p:nvPr/>
        </p:nvSpPr>
        <p:spPr>
          <a:xfrm flipH="1">
            <a:off x="4697081" y="3576204"/>
            <a:ext cx="81279" cy="25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5DE01C9-5E78-43E5-B4F9-81002E64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42412"/>
              </p:ext>
            </p:extLst>
          </p:nvPr>
        </p:nvGraphicFramePr>
        <p:xfrm>
          <a:off x="2918670" y="5315472"/>
          <a:ext cx="36889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19">
                  <a:extLst>
                    <a:ext uri="{9D8B030D-6E8A-4147-A177-3AD203B41FA5}">
                      <a16:colId xmlns:a16="http://schemas.microsoft.com/office/drawing/2014/main" val="1437734612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3053138579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2082505228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930592834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53899981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437004845"/>
                    </a:ext>
                  </a:extLst>
                </a:gridCol>
              </a:tblGrid>
              <a:tr h="254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86641"/>
                  </a:ext>
                </a:extLst>
              </a:tr>
            </a:tbl>
          </a:graphicData>
        </a:graphic>
      </p:graphicFrame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384B5AF-50E4-44FB-8A08-F77C54734278}"/>
              </a:ext>
            </a:extLst>
          </p:cNvPr>
          <p:cNvSpPr/>
          <p:nvPr/>
        </p:nvSpPr>
        <p:spPr>
          <a:xfrm>
            <a:off x="6816647" y="3576204"/>
            <a:ext cx="512792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4BD6EB9-CD7B-42C7-A145-B3BEA31C5D2C}"/>
              </a:ext>
            </a:extLst>
          </p:cNvPr>
          <p:cNvSpPr/>
          <p:nvPr/>
        </p:nvSpPr>
        <p:spPr>
          <a:xfrm>
            <a:off x="6816647" y="5371352"/>
            <a:ext cx="512792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6BFE30B-61B1-4134-B795-1FF870E26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52047"/>
              </p:ext>
            </p:extLst>
          </p:nvPr>
        </p:nvGraphicFramePr>
        <p:xfrm>
          <a:off x="7486926" y="5315472"/>
          <a:ext cx="36889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819">
                  <a:extLst>
                    <a:ext uri="{9D8B030D-6E8A-4147-A177-3AD203B41FA5}">
                      <a16:colId xmlns:a16="http://schemas.microsoft.com/office/drawing/2014/main" val="1437734612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3053138579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2082505228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930592834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153899981"/>
                    </a:ext>
                  </a:extLst>
                </a:gridCol>
                <a:gridCol w="614819">
                  <a:extLst>
                    <a:ext uri="{9D8B030D-6E8A-4147-A177-3AD203B41FA5}">
                      <a16:colId xmlns:a16="http://schemas.microsoft.com/office/drawing/2014/main" val="437004845"/>
                    </a:ext>
                  </a:extLst>
                </a:gridCol>
              </a:tblGrid>
              <a:tr h="2546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8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6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作業繳交規則</a:t>
            </a:r>
            <a:endParaRPr lang="en-US" altLang="zh-TW" sz="66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75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規則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繳交作業格式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一律壓縮成：學號</a:t>
            </a:r>
            <a:r>
              <a:rPr lang="en-US" altLang="zh-TW" sz="2800" dirty="0"/>
              <a:t>_hw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en-US" altLang="zh-TW" sz="2800" dirty="0"/>
              <a:t>.zip (ex : b093040000_hw3.zip)</a:t>
            </a:r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壓縮檔要包含 </a:t>
            </a:r>
            <a:r>
              <a:rPr lang="en-US" altLang="zh-TW" sz="2800" u="sng" dirty="0"/>
              <a:t>(</a:t>
            </a:r>
            <a:r>
              <a:rPr lang="zh-TW" altLang="en-US" sz="2800" u="sng" dirty="0"/>
              <a:t>請勿包含 </a:t>
            </a:r>
            <a:r>
              <a:rPr lang="en-US" altLang="zh-TW" sz="2800" u="sng" dirty="0"/>
              <a:t>*.exe </a:t>
            </a:r>
            <a:r>
              <a:rPr lang="zh-TW" altLang="en-US" sz="2800" u="sng" dirty="0"/>
              <a:t>與 </a:t>
            </a:r>
            <a:r>
              <a:rPr lang="en-US" altLang="zh-TW" sz="2800" u="sng" dirty="0"/>
              <a:t>dataset)</a:t>
            </a:r>
            <a:endParaRPr lang="en-US" altLang="zh-TW" sz="2800" dirty="0"/>
          </a:p>
          <a:p>
            <a:pPr marL="1428750" lvl="2" indent="-514350">
              <a:buFont typeface="+mj-lt"/>
              <a:buAutoNum type="arabicPeriod"/>
            </a:pPr>
            <a:r>
              <a:rPr lang="zh-TW" altLang="en-US" sz="2800" dirty="0"/>
              <a:t>程式碼 </a:t>
            </a:r>
            <a:r>
              <a:rPr lang="en-US" altLang="zh-TW" sz="2800" dirty="0"/>
              <a:t>(</a:t>
            </a:r>
            <a:r>
              <a:rPr lang="zh-TW" altLang="en-US" sz="2800" dirty="0"/>
              <a:t>使用 </a:t>
            </a:r>
            <a:r>
              <a:rPr lang="en-US" altLang="zh-TW" sz="2800" dirty="0"/>
              <a:t>C/C++ </a:t>
            </a:r>
            <a:r>
              <a:rPr lang="zh-TW" altLang="en-US" sz="2800" dirty="0"/>
              <a:t>語言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 marL="1428750" lvl="2" indent="-514350">
              <a:buFont typeface="+mj-lt"/>
              <a:buAutoNum type="arabicPeriod"/>
            </a:pPr>
            <a:r>
              <a:rPr lang="zh-TW" altLang="en-US" sz="2800" dirty="0"/>
              <a:t>輸出檔 </a:t>
            </a:r>
            <a:r>
              <a:rPr lang="en-US" altLang="zh-TW" sz="2800" dirty="0"/>
              <a:t>(ans_ds1.txt, ans_ds2.txt, …)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網路繳交方式：網路大學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網路繳交期限：</a:t>
            </a:r>
            <a:r>
              <a:rPr lang="en-US" altLang="zh-TW" sz="2800" dirty="0"/>
              <a:t>01/06</a:t>
            </a:r>
            <a:r>
              <a:rPr lang="zh-TW" altLang="en-US" sz="2800" dirty="0"/>
              <a:t> </a:t>
            </a:r>
            <a:r>
              <a:rPr lang="en-US" altLang="zh-TW" sz="2800" dirty="0"/>
              <a:t>23:59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實體測驗位址：工</a:t>
            </a:r>
            <a:r>
              <a:rPr lang="en-US" altLang="zh-TW" sz="2800" dirty="0"/>
              <a:t>EC5009-1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請自行攜帶電腦</a:t>
            </a:r>
            <a:r>
              <a:rPr lang="en-US" altLang="zh-TW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實體測驗時間：</a:t>
            </a:r>
            <a:r>
              <a:rPr lang="en-US" altLang="zh-TW" sz="2800" dirty="0"/>
              <a:t>01/03, 01/04, 01/06, 01/07</a:t>
            </a:r>
            <a:r>
              <a:rPr lang="zh-TW" altLang="en-US" sz="2800" dirty="0"/>
              <a:t> ，下午時段，依公告為主</a:t>
            </a: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93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756DAB-2F04-486E-B7F1-28FC47ED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4880"/>
              </p:ext>
            </p:extLst>
          </p:nvPr>
        </p:nvGraphicFramePr>
        <p:xfrm>
          <a:off x="863950" y="1939788"/>
          <a:ext cx="10280598" cy="375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535">
                  <a:extLst>
                    <a:ext uri="{9D8B030D-6E8A-4147-A177-3AD203B41FA5}">
                      <a16:colId xmlns:a16="http://schemas.microsoft.com/office/drawing/2014/main" val="600504334"/>
                    </a:ext>
                  </a:extLst>
                </a:gridCol>
                <a:gridCol w="4501063">
                  <a:extLst>
                    <a:ext uri="{9D8B030D-6E8A-4147-A177-3AD203B41FA5}">
                      <a16:colId xmlns:a16="http://schemas.microsoft.com/office/drawing/2014/main" val="274892360"/>
                    </a:ext>
                  </a:extLst>
                </a:gridCol>
              </a:tblGrid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程式是否能正確執行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30%</a:t>
                      </a:r>
                      <a:r>
                        <a:rPr lang="en-US" altLang="zh-TW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不能執行則全部拿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分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641446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答案是否正確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20%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答案錯最多拿</a:t>
                      </a:r>
                      <a:r>
                        <a:rPr lang="en-US" altLang="zh-TW" b="0" dirty="0"/>
                        <a:t>50</a:t>
                      </a:r>
                      <a:r>
                        <a:rPr lang="zh-TW" altLang="en-US" b="0" dirty="0"/>
                        <a:t>分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965310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程式撰寫之結構與邏輯是否正確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20%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53330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輸出結果是否完整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10%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091280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清楚表達程式流程</a:t>
                      </a:r>
                      <a:r>
                        <a:rPr lang="en-US" altLang="zh-TW" b="0" dirty="0"/>
                        <a:t>?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口頭 </a:t>
                      </a:r>
                      <a:r>
                        <a:rPr lang="en-US" altLang="zh-TW" b="0" dirty="0"/>
                        <a:t>or </a:t>
                      </a:r>
                      <a:r>
                        <a:rPr lang="zh-TW" altLang="en-US" b="0" dirty="0"/>
                        <a:t>註解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10%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78819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繳交格式是否正確</a:t>
                      </a:r>
                      <a:r>
                        <a:rPr lang="en-US" altLang="zh-TW" b="0" dirty="0"/>
                        <a:t>?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(</a:t>
                      </a:r>
                      <a:r>
                        <a:rPr lang="zh-TW" altLang="en-US" b="0" dirty="0"/>
                        <a:t>檔案名稱 </a:t>
                      </a:r>
                      <a:r>
                        <a:rPr lang="en-US" altLang="zh-TW" b="0" dirty="0"/>
                        <a:t>and </a:t>
                      </a:r>
                      <a:r>
                        <a:rPr lang="zh-TW" altLang="en-US" b="0" dirty="0"/>
                        <a:t>檔案格式</a:t>
                      </a:r>
                      <a:r>
                        <a:rPr lang="en-US" altLang="zh-TW" b="0" dirty="0"/>
                        <a:t>)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5%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200113"/>
                  </a:ext>
                </a:extLst>
              </a:tr>
              <a:tr h="537139"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/>
                        <a:t>是否能動態讀入</a:t>
                      </a:r>
                      <a:r>
                        <a:rPr lang="en-US" altLang="zh-TW" b="0" dirty="0" err="1"/>
                        <a:t>readfile</a:t>
                      </a:r>
                      <a:r>
                        <a:rPr lang="en-US" altLang="zh-TW" b="0" dirty="0"/>
                        <a:t>?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/>
                        <a:t>5%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05217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78D22CD-1B16-4F9D-B63F-0B5C7383014B}"/>
              </a:ext>
            </a:extLst>
          </p:cNvPr>
          <p:cNvSpPr txBox="1"/>
          <p:nvPr/>
        </p:nvSpPr>
        <p:spPr>
          <a:xfrm>
            <a:off x="8502869" y="5699761"/>
            <a:ext cx="299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※</a:t>
            </a:r>
            <a:r>
              <a:rPr lang="zh-TW" altLang="en-US" dirty="0"/>
              <a:t> </a:t>
            </a:r>
            <a:r>
              <a:rPr lang="zh-TW" altLang="en-US" sz="1800" dirty="0"/>
              <a:t>所有項目均為部分給分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6191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accent2"/>
                </a:solidFill>
              </a:rPr>
              <a:t>4</a:t>
            </a:r>
            <a:r>
              <a:rPr lang="zh-TW" altLang="en-US" sz="2800" dirty="0"/>
              <a:t>筆 </a:t>
            </a:r>
            <a:r>
              <a:rPr lang="en-US" altLang="zh-TW" sz="2800" dirty="0"/>
              <a:t>data set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每個不同物品數</a:t>
            </a:r>
            <a:r>
              <a:rPr lang="en-US" altLang="zh-TW" sz="28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c.txt </a:t>
            </a:r>
            <a:r>
              <a:rPr lang="zh-TW" altLang="en-US" sz="2800" dirty="0"/>
              <a:t>：背包最大容量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w.txt </a:t>
            </a:r>
            <a:r>
              <a:rPr lang="zh-TW" altLang="en-US" sz="2800" dirty="0"/>
              <a:t>：每個物品分別重量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p.txt </a:t>
            </a:r>
            <a:r>
              <a:rPr lang="zh-TW" altLang="en-US" sz="2800" dirty="0"/>
              <a:t>：每個物品分別價值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TW" sz="2800" dirty="0"/>
              <a:t>s.txt </a:t>
            </a:r>
            <a:r>
              <a:rPr lang="zh-TW" altLang="en-US" sz="2800" dirty="0"/>
              <a:t>：最佳解</a:t>
            </a:r>
            <a:r>
              <a:rPr lang="en-US" altLang="zh-TW" sz="2800" dirty="0"/>
              <a:t>(</a:t>
            </a:r>
            <a:r>
              <a:rPr lang="zh-TW" altLang="en-US" sz="2800" dirty="0"/>
              <a:t>僅前兩個 </a:t>
            </a:r>
            <a:r>
              <a:rPr lang="en-US" altLang="zh-TW" sz="2800" dirty="0"/>
              <a:t>data set </a:t>
            </a:r>
            <a:r>
              <a:rPr lang="zh-TW" altLang="en-US" sz="2800" dirty="0"/>
              <a:t>提供</a:t>
            </a:r>
            <a:r>
              <a:rPr lang="en-US" altLang="zh-TW" sz="2800" dirty="0"/>
              <a:t>)</a:t>
            </a:r>
          </a:p>
          <a:p>
            <a:pPr lvl="1"/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4EE872-8417-4B9D-8E8A-5F3A293C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970" y="1493118"/>
            <a:ext cx="2238687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3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讀檔範例</a:t>
            </a: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6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3D41C9E-FADA-4BF6-AA12-94161607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0" y="1935480"/>
            <a:ext cx="2497366" cy="26873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2E83D0C-691F-448A-B602-EA281C8C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59" y="1935480"/>
            <a:ext cx="2487025" cy="268732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79EB3BF-9108-4429-8984-02B58B51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37" y="1935480"/>
            <a:ext cx="2487025" cy="268732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75083F6-06B6-4026-B34C-CD183A02F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315" y="1935480"/>
            <a:ext cx="2492184" cy="268732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3A5E27-F7E5-431A-B672-11840961B883}"/>
              </a:ext>
            </a:extLst>
          </p:cNvPr>
          <p:cNvSpPr txBox="1"/>
          <p:nvPr/>
        </p:nvSpPr>
        <p:spPr>
          <a:xfrm>
            <a:off x="1356360" y="47777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c.txt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048CD85-75B3-472B-8EB9-BBFF02BA7809}"/>
              </a:ext>
            </a:extLst>
          </p:cNvPr>
          <p:cNvSpPr txBox="1"/>
          <p:nvPr/>
        </p:nvSpPr>
        <p:spPr>
          <a:xfrm>
            <a:off x="4335741" y="4777740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w.txt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D1FA483-3ABD-441C-BDD6-EA2BEC6F6B43}"/>
              </a:ext>
            </a:extLst>
          </p:cNvPr>
          <p:cNvSpPr txBox="1"/>
          <p:nvPr/>
        </p:nvSpPr>
        <p:spPr>
          <a:xfrm>
            <a:off x="7304819" y="477774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p.txt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8B30B75-BB35-436A-9397-4B4DAE1E8489}"/>
              </a:ext>
            </a:extLst>
          </p:cNvPr>
          <p:cNvSpPr txBox="1"/>
          <p:nvPr/>
        </p:nvSpPr>
        <p:spPr>
          <a:xfrm>
            <a:off x="10181767" y="47777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261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每個 </a:t>
            </a:r>
            <a:r>
              <a:rPr lang="en-US" altLang="zh-TW" sz="2800" dirty="0"/>
              <a:t>data set </a:t>
            </a:r>
            <a:r>
              <a:rPr lang="zh-TW" altLang="en-US" sz="2800" dirty="0"/>
              <a:t>獨立輸出 </a:t>
            </a:r>
            <a:endParaRPr lang="en-US" altLang="zh-TW" sz="2800" dirty="0"/>
          </a:p>
          <a:p>
            <a:r>
              <a:rPr lang="en-US" altLang="zh-TW" sz="2800" dirty="0"/>
              <a:t>     ans_ds1.txt, ans_ds2.txt, ans_ds3.txt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輸出規定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第一行該 </a:t>
            </a:r>
            <a:r>
              <a:rPr lang="en-US" altLang="zh-TW" sz="2800" dirty="0"/>
              <a:t>data set </a:t>
            </a:r>
            <a:r>
              <a:rPr lang="zh-TW" altLang="en-US" sz="2800" dirty="0"/>
              <a:t>找到最佳的價值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後續以 </a:t>
            </a:r>
            <a:r>
              <a:rPr lang="en-US" altLang="zh-TW" sz="2800" dirty="0"/>
              <a:t>0/1 </a:t>
            </a:r>
            <a:r>
              <a:rPr lang="zh-TW" altLang="en-US" sz="2800" dirty="0"/>
              <a:t>顯示物品取或不取</a:t>
            </a:r>
            <a:endParaRPr lang="en-US" altLang="zh-TW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7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CF9E237-03DA-4D40-A005-D48B669F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197" y="1344412"/>
            <a:ext cx="1476581" cy="10193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66C1743-0D38-4FB1-80C1-9FFD8F29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65" y="2966128"/>
            <a:ext cx="3289244" cy="35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755701"/>
            <a:ext cx="12193588" cy="1129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演算法作業</a:t>
            </a:r>
            <a:r>
              <a:rPr lang="en-US" altLang="zh-TW" sz="6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3</a:t>
            </a:r>
          </a:p>
          <a:p>
            <a:pPr algn="ctr">
              <a:lnSpc>
                <a:spcPct val="100000"/>
              </a:lnSpc>
            </a:pPr>
            <a:r>
              <a:rPr lang="en-US" altLang="zh-TW" sz="60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Dynamic Programing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0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3-Dynamic Programing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DE84D5-63C8-453A-BC8B-39B7A3DE1F7B}"/>
              </a:ext>
            </a:extLst>
          </p:cNvPr>
          <p:cNvSpPr txBox="1"/>
          <p:nvPr/>
        </p:nvSpPr>
        <p:spPr>
          <a:xfrm>
            <a:off x="205100" y="992297"/>
            <a:ext cx="118649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將複雜問題分隔成不同子問題，透過快速解決不同的子問題，再根據仔問題解原始問題。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/>
              <a:t>通常相同子問題會不斷出現，透過儲存子問題答案以減少總體的計算時間，使其總時間低於暴力搜尋。</a:t>
            </a: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800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9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81545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