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0263"/>
    <a:srgbClr val="7030A0"/>
    <a:srgbClr val="441D61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50" y="-23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6"/>
          <p:cNvSpPr>
            <a:spLocks noGrp="1"/>
          </p:cNvSpPr>
          <p:nvPr>
            <p:ph type="body" sz="quarter" idx="14" hasCustomPrompt="1"/>
          </p:nvPr>
        </p:nvSpPr>
        <p:spPr>
          <a:xfrm>
            <a:off x="312281" y="1676400"/>
            <a:ext cx="6992034" cy="7286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rtl="1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Almarai ExtraBold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اسم</a:t>
            </a:r>
            <a:r>
              <a:rPr lang="en-US" dirty="0"/>
              <a:t> </a:t>
            </a:r>
            <a:r>
              <a:rPr lang="ar-EG" dirty="0"/>
              <a:t>المشروع</a:t>
            </a:r>
          </a:p>
        </p:txBody>
      </p:sp>
      <p:sp>
        <p:nvSpPr>
          <p:cNvPr id="10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4394200" y="3386130"/>
            <a:ext cx="2768600" cy="9239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50" indent="-171450" algn="r" rtl="1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b="0">
                <a:solidFill>
                  <a:srgbClr val="7030A0"/>
                </a:solidFill>
                <a:latin typeface="Almarai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برجاء</a:t>
            </a:r>
            <a:r>
              <a:rPr lang="en-US" dirty="0"/>
              <a:t> </a:t>
            </a:r>
            <a:r>
              <a:rPr lang="ar-EG" dirty="0"/>
              <a:t>اضافة</a:t>
            </a:r>
            <a:r>
              <a:rPr lang="en-US" dirty="0"/>
              <a:t> </a:t>
            </a:r>
            <a:r>
              <a:rPr lang="ar-EG" dirty="0"/>
              <a:t>الهدف من المشروع</a:t>
            </a:r>
            <a:endParaRPr lang="en-US" dirty="0"/>
          </a:p>
        </p:txBody>
      </p:sp>
      <p:sp>
        <p:nvSpPr>
          <p:cNvPr id="12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4394200" y="5127629"/>
            <a:ext cx="2768600" cy="9810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50" indent="-171450" algn="r" rtl="1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b="0">
                <a:solidFill>
                  <a:srgbClr val="7030A0"/>
                </a:solidFill>
                <a:latin typeface="Almarai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برجاء اضافة الدراسة النظرية</a:t>
            </a:r>
            <a:endParaRPr lang="en-US" dirty="0"/>
          </a:p>
        </p:txBody>
      </p:sp>
      <p:sp>
        <p:nvSpPr>
          <p:cNvPr id="13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4394200" y="6923096"/>
            <a:ext cx="2768600" cy="9810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50" indent="-171450" algn="r" rtl="1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b="0">
                <a:solidFill>
                  <a:srgbClr val="7030A0"/>
                </a:solidFill>
                <a:latin typeface="Almarai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برجاء اضافة التصميمات</a:t>
            </a:r>
            <a:endParaRPr lang="en-US" dirty="0"/>
          </a:p>
        </p:txBody>
      </p:sp>
      <p:sp>
        <p:nvSpPr>
          <p:cNvPr id="15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4394200" y="8718563"/>
            <a:ext cx="2768600" cy="9810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50" indent="-171450" algn="r" rtl="1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b="0">
                <a:solidFill>
                  <a:srgbClr val="7030A0"/>
                </a:solidFill>
                <a:latin typeface="Almarai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برجاء اضافة أهم نتائج الدراسة</a:t>
            </a:r>
            <a:endParaRPr lang="en-US" dirty="0"/>
          </a:p>
        </p:txBody>
      </p:sp>
      <p:sp>
        <p:nvSpPr>
          <p:cNvPr id="16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673100" y="8851900"/>
            <a:ext cx="2749550" cy="863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50" indent="-171450" algn="r" rtl="1">
              <a:lnSpc>
                <a:spcPct val="100000"/>
              </a:lnSpc>
              <a:spcBef>
                <a:spcPts val="250"/>
              </a:spcBef>
              <a:buSzPct val="100000"/>
              <a:buFont typeface="Arial" panose="020B0604020202020204" pitchFamily="34" charset="0"/>
              <a:buChar char="•"/>
              <a:defRPr sz="1200" b="0" baseline="0">
                <a:solidFill>
                  <a:srgbClr val="441D61"/>
                </a:solidFill>
                <a:latin typeface="Almarai Bold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برجاء اضافة أوجه الاستفادة من الدراسة</a:t>
            </a:r>
            <a:endParaRPr lang="en-US" dirty="0"/>
          </a:p>
        </p:txBody>
      </p:sp>
      <p:sp>
        <p:nvSpPr>
          <p:cNvPr id="19" name="Picture Placeholder 53"/>
          <p:cNvSpPr>
            <a:spLocks noGrp="1"/>
          </p:cNvSpPr>
          <p:nvPr>
            <p:ph type="pic" sz="quarter" idx="24" hasCustomPrompt="1"/>
          </p:nvPr>
        </p:nvSpPr>
        <p:spPr>
          <a:xfrm>
            <a:off x="325180" y="2982116"/>
            <a:ext cx="3561020" cy="154543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53"/>
          <p:cNvSpPr>
            <a:spLocks noGrp="1"/>
          </p:cNvSpPr>
          <p:nvPr>
            <p:ph type="pic" sz="quarter" idx="26" hasCustomPrompt="1"/>
          </p:nvPr>
        </p:nvSpPr>
        <p:spPr>
          <a:xfrm>
            <a:off x="2099240" y="4724400"/>
            <a:ext cx="1786960" cy="153618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53"/>
          <p:cNvSpPr>
            <a:spLocks noGrp="1"/>
          </p:cNvSpPr>
          <p:nvPr>
            <p:ph type="pic" sz="quarter" idx="27" hasCustomPrompt="1"/>
          </p:nvPr>
        </p:nvSpPr>
        <p:spPr>
          <a:xfrm>
            <a:off x="313274" y="4724400"/>
            <a:ext cx="1785966" cy="153618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53"/>
          <p:cNvSpPr>
            <a:spLocks noGrp="1"/>
          </p:cNvSpPr>
          <p:nvPr>
            <p:ph type="pic" sz="quarter" idx="30" hasCustomPrompt="1"/>
          </p:nvPr>
        </p:nvSpPr>
        <p:spPr>
          <a:xfrm>
            <a:off x="2099240" y="6457433"/>
            <a:ext cx="1786960" cy="158167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2" name="Picture Placeholder 53"/>
          <p:cNvSpPr>
            <a:spLocks noGrp="1"/>
          </p:cNvSpPr>
          <p:nvPr>
            <p:ph type="pic" sz="quarter" idx="35" hasCustomPrompt="1"/>
          </p:nvPr>
        </p:nvSpPr>
        <p:spPr>
          <a:xfrm>
            <a:off x="312280" y="6457433"/>
            <a:ext cx="1786960" cy="158167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Picture Placeholder 53"/>
          <p:cNvSpPr>
            <a:spLocks noGrp="1"/>
          </p:cNvSpPr>
          <p:nvPr>
            <p:ph type="pic" sz="quarter" idx="37" hasCustomPrompt="1"/>
          </p:nvPr>
        </p:nvSpPr>
        <p:spPr>
          <a:xfrm>
            <a:off x="5264150" y="397284"/>
            <a:ext cx="730250" cy="701545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39" hasCustomPrompt="1"/>
          </p:nvPr>
        </p:nvSpPr>
        <p:spPr>
          <a:xfrm>
            <a:off x="1562100" y="430498"/>
            <a:ext cx="3422649" cy="6683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rgbClr val="3B0263"/>
                </a:solidFill>
                <a:latin typeface="Almarai ExtraBold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الكلية / الجامعة</a:t>
            </a:r>
          </a:p>
        </p:txBody>
      </p:sp>
    </p:spTree>
    <p:extLst>
      <p:ext uri="{BB962C8B-B14F-4D97-AF65-F5344CB8AC3E}">
        <p14:creationId xmlns:p14="http://schemas.microsoft.com/office/powerpoint/2010/main" val="146889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" y="2"/>
            <a:ext cx="7558634" cy="106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3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ar-EG" dirty="0"/>
              <a:t>محرك بحث الكتب العربية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391696" y="3386130"/>
            <a:ext cx="2771104" cy="923927"/>
          </a:xfrm>
        </p:spPr>
        <p:txBody>
          <a:bodyPr/>
          <a:lstStyle/>
          <a:p>
            <a:pPr algn="r"/>
            <a:r>
              <a:rPr lang="ar-EG" dirty="0"/>
              <a:t>بناء محرك بحث دلالي للكتب العربية يعتمد على تقنيات المعالجة اللغوية الطبيعية </a:t>
            </a:r>
            <a:r>
              <a:rPr lang="en-US" dirty="0"/>
              <a:t> (NLP)</a:t>
            </a:r>
            <a:r>
              <a:rPr lang="ar-EG" dirty="0"/>
              <a:t>لتمثيل وفهم النصوص بشكل أفضل، بهدف تحسين دقة الاسترجاع وتقليل النتائج غير ذات الصلة.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391696" y="5127629"/>
            <a:ext cx="2771104" cy="981075"/>
          </a:xfrm>
        </p:spPr>
        <p:txBody>
          <a:bodyPr>
            <a:normAutofit/>
          </a:bodyPr>
          <a:lstStyle/>
          <a:p>
            <a:r>
              <a:rPr lang="ar-EG" dirty="0"/>
              <a:t>تم الاعتماد على أبحاث سابقة حول </a:t>
            </a:r>
            <a:r>
              <a:rPr lang="en-US" dirty="0"/>
              <a:t>BERT، </a:t>
            </a:r>
            <a:r>
              <a:rPr lang="ar-EG" dirty="0"/>
              <a:t>ونماذج التشابه الدلالي في اللغة العربية.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391696" y="6923096"/>
            <a:ext cx="2771104" cy="981075"/>
          </a:xfrm>
        </p:spPr>
        <p:txBody>
          <a:bodyPr>
            <a:normAutofit/>
          </a:bodyPr>
          <a:lstStyle/>
          <a:p>
            <a:endParaRPr lang="ar-EG" b="1" dirty="0"/>
          </a:p>
          <a:p>
            <a:r>
              <a:rPr lang="ar-EG" dirty="0"/>
              <a:t>يتكوّن النظام من واجهة بحث، ومعالجة نصوص باستخدام </a:t>
            </a:r>
            <a:r>
              <a:rPr lang="en-US" dirty="0"/>
              <a:t>BERT، </a:t>
            </a:r>
            <a:r>
              <a:rPr lang="ar-EG" dirty="0"/>
              <a:t>ومقارنة النتائج بناءً على التشابه الدلالي.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391696" y="8718563"/>
            <a:ext cx="2771104" cy="981075"/>
          </a:xfrm>
        </p:spPr>
        <p:txBody>
          <a:bodyPr>
            <a:normAutofit/>
          </a:bodyPr>
          <a:lstStyle/>
          <a:p>
            <a:r>
              <a:rPr lang="ar-EG" dirty="0"/>
              <a:t>تحقيق دقة عالية باستخدام نماذج مثل </a:t>
            </a:r>
            <a:r>
              <a:rPr lang="en-US" dirty="0"/>
              <a:t>AraBERT، </a:t>
            </a:r>
            <a:r>
              <a:rPr lang="ar-EG" dirty="0"/>
              <a:t>مع تحسين ملحوظ عند دمج البحث الدلالي مع المعجمي.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56823" y="8851900"/>
            <a:ext cx="2765827" cy="863600"/>
          </a:xfrm>
        </p:spPr>
        <p:txBody>
          <a:bodyPr>
            <a:normAutofit/>
          </a:bodyPr>
          <a:lstStyle/>
          <a:p>
            <a:endParaRPr lang="ar-EG" b="1" dirty="0"/>
          </a:p>
          <a:p>
            <a:r>
              <a:rPr lang="ar-EG" dirty="0"/>
              <a:t>تطوير محركات بحث عربية أكثر ذكاءً، ودعم الوصول السريع للمحتوى العربي الرقمي.</a:t>
            </a:r>
          </a:p>
          <a:p>
            <a:endParaRPr lang="ar-EG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ar-EG" dirty="0"/>
              <a:t>حاسبات و معلومات \ عين شمس </a:t>
            </a:r>
            <a:endParaRPr lang="en-US" dirty="0"/>
          </a:p>
        </p:txBody>
      </p:sp>
      <p:pic>
        <p:nvPicPr>
          <p:cNvPr id="15" name="Picture Placeholder 14" descr="A logo of a university of computer and information sciences&#10;&#10;Description automatically generated">
            <a:extLst>
              <a:ext uri="{FF2B5EF4-FFF2-40B4-BE49-F238E27FC236}">
                <a16:creationId xmlns:a16="http://schemas.microsoft.com/office/drawing/2014/main" id="{506EFA04-F119-D042-4056-AC5D5B4DE5AE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" b="1056"/>
          <a:stretch>
            <a:fillRect/>
          </a:stretch>
        </p:blipFill>
        <p:spPr>
          <a:xfrm>
            <a:off x="5264150" y="396875"/>
            <a:ext cx="793750" cy="762690"/>
          </a:xfrm>
          <a:prstGeom prst="rect">
            <a:avLst/>
          </a:prstGeom>
        </p:spPr>
      </p:pic>
      <p:pic>
        <p:nvPicPr>
          <p:cNvPr id="24" name="Picture Placeholder 23" descr="A logo with text and a tree&#10;&#10;AI-generated content may be incorrect.">
            <a:extLst>
              <a:ext uri="{FF2B5EF4-FFF2-40B4-BE49-F238E27FC236}">
                <a16:creationId xmlns:a16="http://schemas.microsoft.com/office/drawing/2014/main" id="{CF48709C-3615-156D-283A-81C1F7C5E57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" t="1631" r="-181" b="28755"/>
          <a:stretch>
            <a:fillRect/>
          </a:stretch>
        </p:blipFill>
        <p:spPr>
          <a:xfrm>
            <a:off x="315020" y="2712720"/>
            <a:ext cx="3561020" cy="1799590"/>
          </a:xfr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FFD79B1C-AEC0-9037-99BB-B0F48779D25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" r="-758"/>
          <a:stretch>
            <a:fillRect/>
          </a:stretch>
        </p:blipFill>
        <p:spPr>
          <a:xfrm>
            <a:off x="312281" y="4729103"/>
            <a:ext cx="1826399" cy="1536183"/>
          </a:xfrm>
        </p:spPr>
      </p:pic>
      <p:pic>
        <p:nvPicPr>
          <p:cNvPr id="32" name="Picture Placeholder 31" descr="A stack of books with a book open&#10;&#10;AI-generated content may be incorrect.">
            <a:extLst>
              <a:ext uri="{FF2B5EF4-FFF2-40B4-BE49-F238E27FC236}">
                <a16:creationId xmlns:a16="http://schemas.microsoft.com/office/drawing/2014/main" id="{0BACDC60-70EA-1EC8-C465-93CA60CDD3DB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2" r="-2388"/>
          <a:stretch>
            <a:fillRect/>
          </a:stretch>
        </p:blipFill>
        <p:spPr>
          <a:xfrm>
            <a:off x="259080" y="6512560"/>
            <a:ext cx="3672840" cy="1536700"/>
          </a:xfr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828BD9D-3924-EC42-ED55-5CD798EBE7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80" y="4729103"/>
            <a:ext cx="173736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8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106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Almarai</vt:lpstr>
      <vt:lpstr>Almarai Bold</vt:lpstr>
      <vt:lpstr>Almarai ExtraBold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m7mdshafek@gmail.com</dc:creator>
  <cp:lastModifiedBy>محمد احمد السيد السيد محسن</cp:lastModifiedBy>
  <cp:revision>34</cp:revision>
  <dcterms:created xsi:type="dcterms:W3CDTF">2022-06-01T19:23:55Z</dcterms:created>
  <dcterms:modified xsi:type="dcterms:W3CDTF">2025-06-28T16:22:07Z</dcterms:modified>
</cp:coreProperties>
</file>