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1563" cy="35999738"/>
  <p:notesSz cx="6715125" cy="9239250"/>
  <p:defaultTextStyle>
    <a:defPPr>
      <a:defRPr lang="en-US"/>
    </a:defPPr>
    <a:lvl1pPr algn="ctr" rtl="0" fontAlgn="base">
      <a:spcBef>
        <a:spcPct val="0"/>
      </a:spcBef>
      <a:spcAft>
        <a:spcPct val="0"/>
      </a:spcAft>
      <a:defRPr sz="6900" kern="1200">
        <a:solidFill>
          <a:schemeClr val="tx1"/>
        </a:solidFill>
        <a:latin typeface="Arial" charset="0"/>
        <a:ea typeface="+mn-ea"/>
        <a:cs typeface="+mn-cs"/>
      </a:defRPr>
    </a:lvl1pPr>
    <a:lvl2pPr marL="457200" algn="ctr" rtl="0" fontAlgn="base">
      <a:spcBef>
        <a:spcPct val="0"/>
      </a:spcBef>
      <a:spcAft>
        <a:spcPct val="0"/>
      </a:spcAft>
      <a:defRPr sz="6900" kern="1200">
        <a:solidFill>
          <a:schemeClr val="tx1"/>
        </a:solidFill>
        <a:latin typeface="Arial" charset="0"/>
        <a:ea typeface="+mn-ea"/>
        <a:cs typeface="+mn-cs"/>
      </a:defRPr>
    </a:lvl2pPr>
    <a:lvl3pPr marL="914400" algn="ctr" rtl="0" fontAlgn="base">
      <a:spcBef>
        <a:spcPct val="0"/>
      </a:spcBef>
      <a:spcAft>
        <a:spcPct val="0"/>
      </a:spcAft>
      <a:defRPr sz="6900" kern="1200">
        <a:solidFill>
          <a:schemeClr val="tx1"/>
        </a:solidFill>
        <a:latin typeface="Arial" charset="0"/>
        <a:ea typeface="+mn-ea"/>
        <a:cs typeface="+mn-cs"/>
      </a:defRPr>
    </a:lvl3pPr>
    <a:lvl4pPr marL="1371600" algn="ctr" rtl="0" fontAlgn="base">
      <a:spcBef>
        <a:spcPct val="0"/>
      </a:spcBef>
      <a:spcAft>
        <a:spcPct val="0"/>
      </a:spcAft>
      <a:defRPr sz="6900" kern="1200">
        <a:solidFill>
          <a:schemeClr val="tx1"/>
        </a:solidFill>
        <a:latin typeface="Arial" charset="0"/>
        <a:ea typeface="+mn-ea"/>
        <a:cs typeface="+mn-cs"/>
      </a:defRPr>
    </a:lvl4pPr>
    <a:lvl5pPr marL="1828800" algn="ctr" rtl="0" fontAlgn="base">
      <a:spcBef>
        <a:spcPct val="0"/>
      </a:spcBef>
      <a:spcAft>
        <a:spcPct val="0"/>
      </a:spcAft>
      <a:defRPr sz="6900" kern="1200">
        <a:solidFill>
          <a:schemeClr val="tx1"/>
        </a:solidFill>
        <a:latin typeface="Arial" charset="0"/>
        <a:ea typeface="+mn-ea"/>
        <a:cs typeface="+mn-cs"/>
      </a:defRPr>
    </a:lvl5pPr>
    <a:lvl6pPr marL="2286000" algn="l" defTabSz="914400" rtl="0" eaLnBrk="1" latinLnBrk="0" hangingPunct="1">
      <a:defRPr sz="6900" kern="1200">
        <a:solidFill>
          <a:schemeClr val="tx1"/>
        </a:solidFill>
        <a:latin typeface="Arial" charset="0"/>
        <a:ea typeface="+mn-ea"/>
        <a:cs typeface="+mn-cs"/>
      </a:defRPr>
    </a:lvl6pPr>
    <a:lvl7pPr marL="2743200" algn="l" defTabSz="914400" rtl="0" eaLnBrk="1" latinLnBrk="0" hangingPunct="1">
      <a:defRPr sz="6900" kern="1200">
        <a:solidFill>
          <a:schemeClr val="tx1"/>
        </a:solidFill>
        <a:latin typeface="Arial" charset="0"/>
        <a:ea typeface="+mn-ea"/>
        <a:cs typeface="+mn-cs"/>
      </a:defRPr>
    </a:lvl7pPr>
    <a:lvl8pPr marL="3200400" algn="l" defTabSz="914400" rtl="0" eaLnBrk="1" latinLnBrk="0" hangingPunct="1">
      <a:defRPr sz="6900" kern="1200">
        <a:solidFill>
          <a:schemeClr val="tx1"/>
        </a:solidFill>
        <a:latin typeface="Arial" charset="0"/>
        <a:ea typeface="+mn-ea"/>
        <a:cs typeface="+mn-cs"/>
      </a:defRPr>
    </a:lvl8pPr>
    <a:lvl9pPr marL="3657600" algn="l" defTabSz="914400" rtl="0" eaLnBrk="1" latinLnBrk="0" hangingPunct="1">
      <a:defRPr sz="6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F50C76-3026-444F-81B2-9CC3BE465F20}" v="7" dt="2023-10-15T20:05:06.9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99" autoAdjust="0"/>
    <p:restoredTop sz="94660"/>
  </p:normalViewPr>
  <p:slideViewPr>
    <p:cSldViewPr snapToGrid="0" showGuides="1">
      <p:cViewPr>
        <p:scale>
          <a:sx n="33" d="100"/>
          <a:sy n="33" d="100"/>
        </p:scale>
        <p:origin x="2466" y="24"/>
      </p:cViewPr>
      <p:guideLst>
        <p:guide orient="horz" pos="5289"/>
        <p:guide orient="horz" pos="22086"/>
        <p:guide orient="horz" pos="2349"/>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la Mousher Ebied" userId="2c8562f9-399d-4d6c-9952-079e08271c2a" providerId="ADAL" clId="{D9F50C76-3026-444F-81B2-9CC3BE465F20}"/>
    <pc:docChg chg="modSld">
      <pc:chgData name="Hala Mousher Ebied" userId="2c8562f9-399d-4d6c-9952-079e08271c2a" providerId="ADAL" clId="{D9F50C76-3026-444F-81B2-9CC3BE465F20}" dt="2023-10-15T20:05:16.749" v="11" actId="14100"/>
      <pc:docMkLst>
        <pc:docMk/>
      </pc:docMkLst>
      <pc:sldChg chg="addSp delSp modSp mod">
        <pc:chgData name="Hala Mousher Ebied" userId="2c8562f9-399d-4d6c-9952-079e08271c2a" providerId="ADAL" clId="{D9F50C76-3026-444F-81B2-9CC3BE465F20}" dt="2023-10-15T20:05:16.749" v="11" actId="14100"/>
        <pc:sldMkLst>
          <pc:docMk/>
          <pc:sldMk cId="0" sldId="256"/>
        </pc:sldMkLst>
        <pc:spChg chg="mod">
          <ac:chgData name="Hala Mousher Ebied" userId="2c8562f9-399d-4d6c-9952-079e08271c2a" providerId="ADAL" clId="{D9F50C76-3026-444F-81B2-9CC3BE465F20}" dt="2023-10-15T20:03:00.485" v="2" actId="1076"/>
          <ac:spMkLst>
            <pc:docMk/>
            <pc:sldMk cId="0" sldId="256"/>
            <ac:spMk id="2055" creationId="{00000000-0000-0000-0000-000000000000}"/>
          </ac:spMkLst>
        </pc:spChg>
        <pc:spChg chg="del">
          <ac:chgData name="Hala Mousher Ebied" userId="2c8562f9-399d-4d6c-9952-079e08271c2a" providerId="ADAL" clId="{D9F50C76-3026-444F-81B2-9CC3BE465F20}" dt="2023-10-15T20:04:30.032" v="5" actId="478"/>
          <ac:spMkLst>
            <pc:docMk/>
            <pc:sldMk cId="0" sldId="256"/>
            <ac:spMk id="2057" creationId="{00000000-0000-0000-0000-000000000000}"/>
          </ac:spMkLst>
        </pc:spChg>
        <pc:spChg chg="del">
          <ac:chgData name="Hala Mousher Ebied" userId="2c8562f9-399d-4d6c-9952-079e08271c2a" providerId="ADAL" clId="{D9F50C76-3026-444F-81B2-9CC3BE465F20}" dt="2023-10-15T20:05:06.993" v="9" actId="478"/>
          <ac:spMkLst>
            <pc:docMk/>
            <pc:sldMk cId="0" sldId="256"/>
            <ac:spMk id="2064" creationId="{00000000-0000-0000-0000-000000000000}"/>
          </ac:spMkLst>
        </pc:spChg>
        <pc:picChg chg="add del mod">
          <ac:chgData name="Hala Mousher Ebied" userId="2c8562f9-399d-4d6c-9952-079e08271c2a" providerId="ADAL" clId="{D9F50C76-3026-444F-81B2-9CC3BE465F20}" dt="2023-10-15T20:02:57.407" v="1" actId="931"/>
          <ac:picMkLst>
            <pc:docMk/>
            <pc:sldMk cId="0" sldId="256"/>
            <ac:picMk id="3" creationId="{10F7DB5D-55EE-CEFF-C1D4-85A4AB9A3F10}"/>
          </ac:picMkLst>
        </pc:picChg>
        <pc:picChg chg="add mod">
          <ac:chgData name="Hala Mousher Ebied" userId="2c8562f9-399d-4d6c-9952-079e08271c2a" providerId="ADAL" clId="{D9F50C76-3026-444F-81B2-9CC3BE465F20}" dt="2023-10-15T20:04:37.605" v="6" actId="14100"/>
          <ac:picMkLst>
            <pc:docMk/>
            <pc:sldMk cId="0" sldId="256"/>
            <ac:picMk id="5" creationId="{E509137A-6770-D7A7-89AB-77433F2F17E4}"/>
          </ac:picMkLst>
        </pc:picChg>
        <pc:picChg chg="add mod">
          <ac:chgData name="Hala Mousher Ebied" userId="2c8562f9-399d-4d6c-9952-079e08271c2a" providerId="ADAL" clId="{D9F50C76-3026-444F-81B2-9CC3BE465F20}" dt="2023-10-15T20:05:16.749" v="11" actId="14100"/>
          <ac:picMkLst>
            <pc:docMk/>
            <pc:sldMk cId="0" sldId="256"/>
            <ac:picMk id="7" creationId="{29AB08D2-1547-0B42-A132-0A7F219458C9}"/>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long query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Transformer</c:v>
                </c:pt>
                <c:pt idx="1">
                  <c:v>TF_IDF</c:v>
                </c:pt>
                <c:pt idx="2">
                  <c:v>BOW</c:v>
                </c:pt>
              </c:strCache>
            </c:strRef>
          </c:cat>
          <c:val>
            <c:numRef>
              <c:f>Sheet1!$B$2:$B$5</c:f>
              <c:numCache>
                <c:formatCode>0%</c:formatCode>
                <c:ptCount val="4"/>
                <c:pt idx="0">
                  <c:v>0.87</c:v>
                </c:pt>
                <c:pt idx="1">
                  <c:v>0.76</c:v>
                </c:pt>
                <c:pt idx="2">
                  <c:v>0.7</c:v>
                </c:pt>
              </c:numCache>
            </c:numRef>
          </c:val>
          <c:extLst>
            <c:ext xmlns:c16="http://schemas.microsoft.com/office/drawing/2014/chart" uri="{C3380CC4-5D6E-409C-BE32-E72D297353CC}">
              <c16:uniqueId val="{00000000-C8CB-45D5-9D9D-2961164A7CCC}"/>
            </c:ext>
          </c:extLst>
        </c:ser>
        <c:ser>
          <c:idx val="1"/>
          <c:order val="1"/>
          <c:tx>
            <c:strRef>
              <c:f>Sheet1!$C$1</c:f>
              <c:strCache>
                <c:ptCount val="1"/>
                <c:pt idx="0">
                  <c:v>short query</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3"/>
                <c:pt idx="0">
                  <c:v>Transformer</c:v>
                </c:pt>
                <c:pt idx="1">
                  <c:v>TF_IDF</c:v>
                </c:pt>
                <c:pt idx="2">
                  <c:v>BOW</c:v>
                </c:pt>
              </c:strCache>
            </c:strRef>
          </c:cat>
          <c:val>
            <c:numRef>
              <c:f>Sheet1!$C$2:$C$5</c:f>
              <c:numCache>
                <c:formatCode>0%</c:formatCode>
                <c:ptCount val="4"/>
                <c:pt idx="0">
                  <c:v>0.9</c:v>
                </c:pt>
                <c:pt idx="1">
                  <c:v>0.9</c:v>
                </c:pt>
                <c:pt idx="2">
                  <c:v>0.9</c:v>
                </c:pt>
              </c:numCache>
            </c:numRef>
          </c:val>
          <c:extLst>
            <c:ext xmlns:c16="http://schemas.microsoft.com/office/drawing/2014/chart" uri="{C3380CC4-5D6E-409C-BE32-E72D297353CC}">
              <c16:uniqueId val="{00000001-C8CB-45D5-9D9D-2961164A7CCC}"/>
            </c:ext>
          </c:extLst>
        </c:ser>
        <c:dLbls>
          <c:dLblPos val="outEnd"/>
          <c:showLegendKey val="0"/>
          <c:showVal val="1"/>
          <c:showCatName val="0"/>
          <c:showSerName val="0"/>
          <c:showPercent val="0"/>
          <c:showBubbleSize val="0"/>
        </c:dLbls>
        <c:gapWidth val="219"/>
        <c:overlap val="-27"/>
        <c:axId val="2078107424"/>
        <c:axId val="2078107904"/>
      </c:barChart>
      <c:catAx>
        <c:axId val="2078107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8107904"/>
        <c:crosses val="autoZero"/>
        <c:auto val="1"/>
        <c:lblAlgn val="ctr"/>
        <c:lblOffset val="100"/>
        <c:noMultiLvlLbl val="0"/>
      </c:catAx>
      <c:valAx>
        <c:axId val="2078107904"/>
        <c:scaling>
          <c:orientation val="minMax"/>
        </c:scaling>
        <c:delete val="0"/>
        <c:axPos val="l"/>
        <c:majorGridlines>
          <c:spPr>
            <a:ln w="9525" cap="flat" cmpd="sng" algn="ctr">
              <a:solidFill>
                <a:schemeClr val="tx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78107424"/>
        <c:crosses val="autoZero"/>
        <c:crossBetween val="between"/>
      </c:valAx>
      <c:sp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ivot">
      <a:fgClr>
        <a:schemeClr val="accent1"/>
      </a:fgClr>
      <a:bgClr>
        <a:schemeClr val="bg1"/>
      </a:bgClr>
    </a:pattFill>
    <a:ln>
      <a:noFill/>
    </a:ln>
    <a:effectLst>
      <a:outerShdw blurRad="50800" dist="38100" dir="18900000" algn="bl" rotWithShape="0">
        <a:prstClr val="black">
          <a:alpha val="40000"/>
        </a:prstClr>
      </a:outerShdw>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44713" y="692150"/>
            <a:ext cx="2427287"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1183938"/>
            <a:ext cx="21420137" cy="77152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779838" y="20399375"/>
            <a:ext cx="17641887" cy="92011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260475" y="8399463"/>
            <a:ext cx="22680613" cy="23758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125" y="1441450"/>
            <a:ext cx="5668963" cy="307165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260475" y="1441450"/>
            <a:ext cx="16859250" cy="307165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260475" y="8399463"/>
            <a:ext cx="22680613" cy="23758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725" y="23133050"/>
            <a:ext cx="21421725" cy="715010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990725" y="15257463"/>
            <a:ext cx="21421725" cy="78755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260475" y="8399463"/>
            <a:ext cx="11263313"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676188" y="8399463"/>
            <a:ext cx="11264900"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60475" y="8058150"/>
            <a:ext cx="11134725"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0475" y="11417300"/>
            <a:ext cx="11134725"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801600" y="8058150"/>
            <a:ext cx="11139488"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801600" y="11417300"/>
            <a:ext cx="11139488"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33513"/>
            <a:ext cx="8291513" cy="609917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9853613" y="1433513"/>
            <a:ext cx="14087475" cy="307244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60475" y="7532688"/>
            <a:ext cx="8291513" cy="24625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0300" y="25199975"/>
            <a:ext cx="15120938" cy="2974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940300" y="3216275"/>
            <a:ext cx="15120938" cy="21599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940300" y="28174950"/>
            <a:ext cx="15120938" cy="422433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hlinkClick r:id="rId13"/>
            <a:extLst>
              <a:ext uri="{FF2B5EF4-FFF2-40B4-BE49-F238E27FC236}">
                <a16:creationId xmlns:a16="http://schemas.microsoft.com/office/drawing/2014/main" id="{6BFFBEBF-6F96-4D73-87E7-3525B82575B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8727"/>
          <a:stretch>
            <a:fillRect/>
          </a:stretch>
        </p:blipFill>
        <p:spPr bwMode="auto">
          <a:xfrm>
            <a:off x="19379372" y="35425506"/>
            <a:ext cx="3255359" cy="167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a:extLst>
              <a:ext uri="{FF2B5EF4-FFF2-40B4-BE49-F238E27FC236}">
                <a16:creationId xmlns:a16="http://schemas.microsoft.com/office/drawing/2014/main" id="{9C365D95-4213-4FDE-84BF-DFB5A2F65993}"/>
              </a:ext>
            </a:extLst>
          </p:cNvPr>
          <p:cNvSpPr txBox="1"/>
          <p:nvPr userDrawn="1"/>
        </p:nvSpPr>
        <p:spPr>
          <a:xfrm>
            <a:off x="22611872" y="35348670"/>
            <a:ext cx="1975669" cy="292388"/>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1300" dirty="0">
                <a:solidFill>
                  <a:schemeClr val="bg1"/>
                </a:solidFill>
              </a:rPr>
              <a:t>www.postersession.com</a:t>
            </a:r>
          </a:p>
        </p:txBody>
      </p:sp>
      <p:sp>
        <p:nvSpPr>
          <p:cNvPr id="6" name="TextBox 1">
            <a:extLst>
              <a:ext uri="{FF2B5EF4-FFF2-40B4-BE49-F238E27FC236}">
                <a16:creationId xmlns:a16="http://schemas.microsoft.com/office/drawing/2014/main" id="{C7E6A034-93E0-421C-ACA5-B28573E1673A}"/>
              </a:ext>
            </a:extLst>
          </p:cNvPr>
          <p:cNvSpPr txBox="1"/>
          <p:nvPr userDrawn="1"/>
        </p:nvSpPr>
        <p:spPr>
          <a:xfrm>
            <a:off x="0" y="35876627"/>
            <a:ext cx="461986" cy="123111"/>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200"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263" rtl="0" eaLnBrk="0" fontAlgn="base" hangingPunct="0">
        <a:spcBef>
          <a:spcPct val="0"/>
        </a:spcBef>
        <a:spcAft>
          <a:spcPct val="0"/>
        </a:spcAft>
        <a:defRPr sz="16800">
          <a:solidFill>
            <a:schemeClr val="tx2"/>
          </a:solidFill>
          <a:latin typeface="+mj-lt"/>
          <a:ea typeface="+mj-ea"/>
          <a:cs typeface="+mj-cs"/>
        </a:defRPr>
      </a:lvl1pPr>
      <a:lvl2pPr algn="ctr" defTabSz="3497263" rtl="0" eaLnBrk="0" fontAlgn="base" hangingPunct="0">
        <a:spcBef>
          <a:spcPct val="0"/>
        </a:spcBef>
        <a:spcAft>
          <a:spcPct val="0"/>
        </a:spcAft>
        <a:defRPr sz="16800">
          <a:solidFill>
            <a:schemeClr val="tx2"/>
          </a:solidFill>
          <a:latin typeface="Arial" charset="0"/>
        </a:defRPr>
      </a:lvl2pPr>
      <a:lvl3pPr algn="ctr" defTabSz="3497263" rtl="0" eaLnBrk="0" fontAlgn="base" hangingPunct="0">
        <a:spcBef>
          <a:spcPct val="0"/>
        </a:spcBef>
        <a:spcAft>
          <a:spcPct val="0"/>
        </a:spcAft>
        <a:defRPr sz="16800">
          <a:solidFill>
            <a:schemeClr val="tx2"/>
          </a:solidFill>
          <a:latin typeface="Arial" charset="0"/>
        </a:defRPr>
      </a:lvl3pPr>
      <a:lvl4pPr algn="ctr" defTabSz="3497263" rtl="0" eaLnBrk="0" fontAlgn="base" hangingPunct="0">
        <a:spcBef>
          <a:spcPct val="0"/>
        </a:spcBef>
        <a:spcAft>
          <a:spcPct val="0"/>
        </a:spcAft>
        <a:defRPr sz="16800">
          <a:solidFill>
            <a:schemeClr val="tx2"/>
          </a:solidFill>
          <a:latin typeface="Arial" charset="0"/>
        </a:defRPr>
      </a:lvl4pPr>
      <a:lvl5pPr algn="ctr" defTabSz="3497263" rtl="0" eaLnBrk="0" fontAlgn="base" hangingPunct="0">
        <a:spcBef>
          <a:spcPct val="0"/>
        </a:spcBef>
        <a:spcAft>
          <a:spcPct val="0"/>
        </a:spcAft>
        <a:defRPr sz="16800">
          <a:solidFill>
            <a:schemeClr val="tx2"/>
          </a:solidFill>
          <a:latin typeface="Arial" charset="0"/>
        </a:defRPr>
      </a:lvl5pPr>
      <a:lvl6pPr marL="457200" algn="ctr" defTabSz="3497263" rtl="0" fontAlgn="base">
        <a:spcBef>
          <a:spcPct val="0"/>
        </a:spcBef>
        <a:spcAft>
          <a:spcPct val="0"/>
        </a:spcAft>
        <a:defRPr sz="16800">
          <a:solidFill>
            <a:schemeClr val="tx2"/>
          </a:solidFill>
          <a:latin typeface="Arial" charset="0"/>
        </a:defRPr>
      </a:lvl6pPr>
      <a:lvl7pPr marL="914400" algn="ctr" defTabSz="3497263" rtl="0" fontAlgn="base">
        <a:spcBef>
          <a:spcPct val="0"/>
        </a:spcBef>
        <a:spcAft>
          <a:spcPct val="0"/>
        </a:spcAft>
        <a:defRPr sz="16800">
          <a:solidFill>
            <a:schemeClr val="tx2"/>
          </a:solidFill>
          <a:latin typeface="Arial" charset="0"/>
        </a:defRPr>
      </a:lvl7pPr>
      <a:lvl8pPr marL="1371600" algn="ctr" defTabSz="3497263" rtl="0" fontAlgn="base">
        <a:spcBef>
          <a:spcPct val="0"/>
        </a:spcBef>
        <a:spcAft>
          <a:spcPct val="0"/>
        </a:spcAft>
        <a:defRPr sz="16800">
          <a:solidFill>
            <a:schemeClr val="tx2"/>
          </a:solidFill>
          <a:latin typeface="Arial" charset="0"/>
        </a:defRPr>
      </a:lvl8pPr>
      <a:lvl9pPr marL="1828800" algn="ctr" defTabSz="3497263" rtl="0" fontAlgn="base">
        <a:spcBef>
          <a:spcPct val="0"/>
        </a:spcBef>
        <a:spcAft>
          <a:spcPct val="0"/>
        </a:spcAft>
        <a:defRPr sz="16800">
          <a:solidFill>
            <a:schemeClr val="tx2"/>
          </a:solidFill>
          <a:latin typeface="Arial" charset="0"/>
        </a:defRPr>
      </a:lvl9pPr>
    </p:titleStyle>
    <p:bodyStyle>
      <a:lvl1pPr marL="1311275" indent="-1311275" algn="l" defTabSz="3497263" rtl="0" eaLnBrk="0" fontAlgn="base" hangingPunct="0">
        <a:spcBef>
          <a:spcPct val="20000"/>
        </a:spcBef>
        <a:spcAft>
          <a:spcPct val="0"/>
        </a:spcAft>
        <a:buChar char="•"/>
        <a:defRPr sz="12300">
          <a:solidFill>
            <a:schemeClr val="tx1"/>
          </a:solidFill>
          <a:latin typeface="+mn-lt"/>
          <a:ea typeface="+mn-ea"/>
          <a:cs typeface="+mn-cs"/>
        </a:defRPr>
      </a:lvl1pPr>
      <a:lvl2pPr marL="2840038" indent="-1092200" algn="l" defTabSz="3497263" rtl="0" eaLnBrk="0" fontAlgn="base" hangingPunct="0">
        <a:spcBef>
          <a:spcPct val="20000"/>
        </a:spcBef>
        <a:spcAft>
          <a:spcPct val="0"/>
        </a:spcAft>
        <a:buChar char="–"/>
        <a:defRPr sz="10700">
          <a:solidFill>
            <a:schemeClr val="tx1"/>
          </a:solidFill>
          <a:latin typeface="+mn-lt"/>
        </a:defRPr>
      </a:lvl2pPr>
      <a:lvl3pPr marL="4370388" indent="-873125" algn="l" defTabSz="3497263" rtl="0" eaLnBrk="0" fontAlgn="base" hangingPunct="0">
        <a:spcBef>
          <a:spcPct val="20000"/>
        </a:spcBef>
        <a:spcAft>
          <a:spcPct val="0"/>
        </a:spcAft>
        <a:buChar char="•"/>
        <a:defRPr sz="9200">
          <a:solidFill>
            <a:schemeClr val="tx1"/>
          </a:solidFill>
          <a:latin typeface="+mn-lt"/>
        </a:defRPr>
      </a:lvl3pPr>
      <a:lvl4pPr marL="6118225" indent="-873125" algn="l" defTabSz="3497263" rtl="0" eaLnBrk="0" fontAlgn="base" hangingPunct="0">
        <a:spcBef>
          <a:spcPct val="20000"/>
        </a:spcBef>
        <a:spcAft>
          <a:spcPct val="0"/>
        </a:spcAft>
        <a:buChar char="–"/>
        <a:defRPr sz="7600">
          <a:solidFill>
            <a:schemeClr val="tx1"/>
          </a:solidFill>
          <a:latin typeface="+mn-lt"/>
        </a:defRPr>
      </a:lvl4pPr>
      <a:lvl5pPr marL="7867650" indent="-873125" algn="l" defTabSz="3497263" rtl="0" eaLnBrk="0" fontAlgn="base" hangingPunct="0">
        <a:spcBef>
          <a:spcPct val="20000"/>
        </a:spcBef>
        <a:spcAft>
          <a:spcPct val="0"/>
        </a:spcAft>
        <a:buChar char="»"/>
        <a:defRPr sz="7600">
          <a:solidFill>
            <a:schemeClr val="tx1"/>
          </a:solidFill>
          <a:latin typeface="+mn-lt"/>
        </a:defRPr>
      </a:lvl5pPr>
      <a:lvl6pPr marL="8324850" indent="-873125" algn="l" defTabSz="3497263" rtl="0" fontAlgn="base">
        <a:spcBef>
          <a:spcPct val="20000"/>
        </a:spcBef>
        <a:spcAft>
          <a:spcPct val="0"/>
        </a:spcAft>
        <a:buChar char="»"/>
        <a:defRPr sz="7600">
          <a:solidFill>
            <a:schemeClr val="tx1"/>
          </a:solidFill>
          <a:latin typeface="+mn-lt"/>
        </a:defRPr>
      </a:lvl6pPr>
      <a:lvl7pPr marL="8782050" indent="-873125" algn="l" defTabSz="3497263" rtl="0" fontAlgn="base">
        <a:spcBef>
          <a:spcPct val="20000"/>
        </a:spcBef>
        <a:spcAft>
          <a:spcPct val="0"/>
        </a:spcAft>
        <a:buChar char="»"/>
        <a:defRPr sz="7600">
          <a:solidFill>
            <a:schemeClr val="tx1"/>
          </a:solidFill>
          <a:latin typeface="+mn-lt"/>
        </a:defRPr>
      </a:lvl7pPr>
      <a:lvl8pPr marL="9239250" indent="-873125" algn="l" defTabSz="3497263" rtl="0" fontAlgn="base">
        <a:spcBef>
          <a:spcPct val="20000"/>
        </a:spcBef>
        <a:spcAft>
          <a:spcPct val="0"/>
        </a:spcAft>
        <a:buChar char="»"/>
        <a:defRPr sz="7600">
          <a:solidFill>
            <a:schemeClr val="tx1"/>
          </a:solidFill>
          <a:latin typeface="+mn-lt"/>
        </a:defRPr>
      </a:lvl8pPr>
      <a:lvl9pPr marL="9696450" indent="-873125" algn="l" defTabSz="3497263" rtl="0" fontAlgn="base">
        <a:spcBef>
          <a:spcPct val="20000"/>
        </a:spcBef>
        <a:spcAft>
          <a:spcPct val="0"/>
        </a:spcAft>
        <a:buChar char="»"/>
        <a:defRPr sz="7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hyperlink" Target="https://doi.org/10.1007/978-3-031-47672-3_34"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doi.org/10.46253/j.mr.v6i3.a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chart" Target="../charts/chart1.xm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hyperlink" Target="https://doi.org/10.1016/j.procs.2019.04.16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50" name="AutoShape 50"/>
          <p:cNvSpPr>
            <a:spLocks noChangeArrowheads="1"/>
          </p:cNvSpPr>
          <p:nvPr/>
        </p:nvSpPr>
        <p:spPr bwMode="auto">
          <a:xfrm>
            <a:off x="12885738" y="6750344"/>
            <a:ext cx="11857038" cy="28111156"/>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marL="0" indent="0" algn="l" eaLnBrk="1" hangingPunct="1">
              <a:lnSpc>
                <a:spcPct val="80000"/>
              </a:lnSpc>
              <a:spcBef>
                <a:spcPct val="50000"/>
              </a:spcBef>
            </a:pPr>
            <a:endParaRPr lang="en-US" altLang="en-US" sz="2400" dirty="0"/>
          </a:p>
        </p:txBody>
      </p:sp>
      <p:sp>
        <p:nvSpPr>
          <p:cNvPr id="2051" name="AutoShape 4"/>
          <p:cNvSpPr>
            <a:spLocks noChangeArrowheads="1"/>
          </p:cNvSpPr>
          <p:nvPr/>
        </p:nvSpPr>
        <p:spPr bwMode="auto">
          <a:xfrm>
            <a:off x="326742" y="6750343"/>
            <a:ext cx="11857038" cy="2811115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a:p>
        </p:txBody>
      </p:sp>
      <p:sp>
        <p:nvSpPr>
          <p:cNvPr id="2052" name="Text Box 9"/>
          <p:cNvSpPr txBox="1">
            <a:spLocks noChangeArrowheads="1"/>
          </p:cNvSpPr>
          <p:nvPr/>
        </p:nvSpPr>
        <p:spPr bwMode="auto">
          <a:xfrm>
            <a:off x="604838" y="8488363"/>
            <a:ext cx="11434762" cy="15160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l">
              <a:lnSpc>
                <a:spcPct val="95000"/>
              </a:lnSpc>
            </a:pPr>
            <a:r>
              <a:rPr lang="en-US" sz="2400" dirty="0">
                <a:latin typeface="Times New Roman" panose="02020603050405020304" pitchFamily="18" charset="0"/>
                <a:cs typeface="Times New Roman" panose="02020603050405020304" pitchFamily="18" charset="0"/>
              </a:rPr>
              <a:t>The dramatic growth of Arabic digital libraries, academic repositories, and online bookstores has amplified the need for advanced search systems that can handle the linguistic complexity and semantic richness of the Arabic language. Yet, most existing Arabic search engines still depend heavily on </a:t>
            </a:r>
            <a:r>
              <a:rPr lang="en-US" sz="2400" b="1" dirty="0">
                <a:latin typeface="Times New Roman" panose="02020603050405020304" pitchFamily="18" charset="0"/>
                <a:cs typeface="Times New Roman" panose="02020603050405020304" pitchFamily="18" charset="0"/>
              </a:rPr>
              <a:t>basic keyword-based retrieval methods</a:t>
            </a:r>
            <a:r>
              <a:rPr lang="en-US" sz="2400" dirty="0">
                <a:latin typeface="Times New Roman" panose="02020603050405020304" pitchFamily="18" charset="0"/>
                <a:cs typeface="Times New Roman" panose="02020603050405020304" pitchFamily="18" charset="0"/>
              </a:rPr>
              <a:t>, which are inherently limited in understanding the </a:t>
            </a:r>
            <a:r>
              <a:rPr lang="en-US" sz="2400" b="1" dirty="0">
                <a:latin typeface="Times New Roman" panose="02020603050405020304" pitchFamily="18" charset="0"/>
                <a:cs typeface="Times New Roman" panose="02020603050405020304" pitchFamily="18" charset="0"/>
              </a:rPr>
              <a:t>actual intent</a:t>
            </a:r>
            <a:r>
              <a:rPr lang="en-US" sz="2400" dirty="0">
                <a:latin typeface="Times New Roman" panose="02020603050405020304" pitchFamily="18" charset="0"/>
                <a:cs typeface="Times New Roman" panose="02020603050405020304" pitchFamily="18" charset="0"/>
              </a:rPr>
              <a:t> or </a:t>
            </a:r>
            <a:r>
              <a:rPr lang="en-US" sz="2400" b="1" dirty="0">
                <a:latin typeface="Times New Roman" panose="02020603050405020304" pitchFamily="18" charset="0"/>
                <a:cs typeface="Times New Roman" panose="02020603050405020304" pitchFamily="18" charset="0"/>
              </a:rPr>
              <a:t>contextual meaning</a:t>
            </a:r>
            <a:r>
              <a:rPr lang="en-US" sz="2400" dirty="0">
                <a:latin typeface="Times New Roman" panose="02020603050405020304" pitchFamily="18" charset="0"/>
                <a:cs typeface="Times New Roman" panose="02020603050405020304" pitchFamily="18" charset="0"/>
              </a:rPr>
              <a:t> behind a user's query.</a:t>
            </a:r>
          </a:p>
          <a:p>
            <a:pPr algn="l">
              <a:lnSpc>
                <a:spcPct val="95000"/>
              </a:lnSpc>
            </a:pPr>
            <a:endParaRPr lang="en-US" altLang="en-US" sz="2400" b="1" dirty="0">
              <a:latin typeface="Times New Roman" panose="02020603050405020304" pitchFamily="18" charset="0"/>
              <a:cs typeface="Times New Roman" panose="02020603050405020304" pitchFamily="18" charset="0"/>
            </a:endParaRPr>
          </a:p>
          <a:p>
            <a:pPr algn="l">
              <a:lnSpc>
                <a:spcPct val="95000"/>
              </a:lnSpc>
            </a:pPr>
            <a:r>
              <a:rPr lang="en-US" sz="2400" dirty="0">
                <a:latin typeface="Times New Roman" panose="02020603050405020304" pitchFamily="18" charset="0"/>
                <a:cs typeface="Times New Roman" panose="02020603050405020304" pitchFamily="18" charset="0"/>
              </a:rPr>
              <a:t>Arabic presents unique challenges for information retrieval due to its:</a:t>
            </a:r>
          </a:p>
          <a:p>
            <a:pPr marL="1085850" lvl="1" indent="-342900" algn="l">
              <a:lnSpc>
                <a:spcPct val="95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Morphological complexity</a:t>
            </a:r>
            <a:r>
              <a:rPr lang="en-US" sz="2400" dirty="0">
                <a:latin typeface="Times New Roman" panose="02020603050405020304" pitchFamily="18" charset="0"/>
                <a:cs typeface="Times New Roman" panose="02020603050405020304" pitchFamily="18" charset="0"/>
              </a:rPr>
              <a:t>: Root-based word derivation causes significant variation in surface forms.</a:t>
            </a:r>
          </a:p>
          <a:p>
            <a:pPr marL="1085850" lvl="1" indent="-342900" algn="l">
              <a:lnSpc>
                <a:spcPct val="95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Ambiguity and synonymy</a:t>
            </a:r>
            <a:r>
              <a:rPr lang="en-US" sz="2400" dirty="0">
                <a:latin typeface="Times New Roman" panose="02020603050405020304" pitchFamily="18" charset="0"/>
                <a:cs typeface="Times New Roman" panose="02020603050405020304" pitchFamily="18" charset="0"/>
              </a:rPr>
              <a:t>: Multiple words can express the same concept depending on dialect, context, or domain (</a:t>
            </a:r>
            <a:r>
              <a:rPr lang="ar-EG" sz="2400" dirty="0">
                <a:latin typeface="Times New Roman" panose="02020603050405020304" pitchFamily="18" charset="0"/>
                <a:cs typeface="Times New Roman" panose="02020603050405020304" pitchFamily="18" charset="0"/>
              </a:rPr>
              <a:t>"انطلاق“</a:t>
            </a:r>
            <a:r>
              <a:rPr lang="en-US" sz="2400" dirty="0">
                <a:latin typeface="Times New Roman" panose="02020603050405020304" pitchFamily="18" charset="0"/>
                <a:cs typeface="Times New Roman" panose="02020603050405020304" pitchFamily="18" charset="0"/>
              </a:rPr>
              <a:t>,</a:t>
            </a:r>
            <a:r>
              <a:rPr lang="ar-EG" sz="2400" dirty="0">
                <a:latin typeface="Times New Roman" panose="02020603050405020304" pitchFamily="18" charset="0"/>
                <a:cs typeface="Times New Roman" panose="02020603050405020304" pitchFamily="18" charset="0"/>
              </a:rPr>
              <a:t>"حرية"</a:t>
            </a:r>
            <a:r>
              <a:rPr lang="en-US" sz="2400" dirty="0">
                <a:latin typeface="Times New Roman" panose="02020603050405020304" pitchFamily="18" charset="0"/>
                <a:cs typeface="Times New Roman" panose="02020603050405020304" pitchFamily="18" charset="0"/>
              </a:rPr>
              <a:t>)</a:t>
            </a:r>
          </a:p>
          <a:p>
            <a:pPr marL="1085850" lvl="1" indent="-342900" algn="l">
              <a:lnSpc>
                <a:spcPct val="95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Flexible syntax</a:t>
            </a:r>
            <a:r>
              <a:rPr lang="en-US" sz="2400" dirty="0">
                <a:latin typeface="Times New Roman" panose="02020603050405020304" pitchFamily="18" charset="0"/>
                <a:cs typeface="Times New Roman" panose="02020603050405020304" pitchFamily="18" charset="0"/>
              </a:rPr>
              <a:t>: The position of words in a sentence can vary without changing the meaning.</a:t>
            </a:r>
          </a:p>
          <a:p>
            <a:pPr marL="1085850" lvl="1" indent="-342900" algn="l">
              <a:lnSpc>
                <a:spcPct val="95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Lack of robust Arabic NLP tools</a:t>
            </a:r>
            <a:r>
              <a:rPr lang="en-US" sz="2400" dirty="0">
                <a:latin typeface="Times New Roman" panose="02020603050405020304" pitchFamily="18" charset="0"/>
                <a:cs typeface="Times New Roman" panose="02020603050405020304" pitchFamily="18" charset="0"/>
              </a:rPr>
              <a:t>: Compared to English, fewer open-source libraries exist for effective Arabic language processing.</a:t>
            </a:r>
            <a:endParaRPr lang="en-US" sz="2400" b="1" dirty="0">
              <a:latin typeface="Times New Roman" panose="02020603050405020304" pitchFamily="18" charset="0"/>
              <a:cs typeface="Times New Roman" panose="02020603050405020304" pitchFamily="18" charset="0"/>
            </a:endParaRPr>
          </a:p>
          <a:p>
            <a:pPr lvl="1" indent="0" algn="l">
              <a:lnSpc>
                <a:spcPct val="95000"/>
              </a:lnSpc>
            </a:pPr>
            <a:endParaRPr lang="en-US" sz="2400" dirty="0">
              <a:latin typeface="Times New Roman" panose="02020603050405020304" pitchFamily="18" charset="0"/>
              <a:cs typeface="Times New Roman" panose="02020603050405020304" pitchFamily="18" charset="0"/>
            </a:endParaRPr>
          </a:p>
          <a:p>
            <a:pPr algn="l">
              <a:lnSpc>
                <a:spcPct val="95000"/>
              </a:lnSpc>
            </a:pPr>
            <a:r>
              <a:rPr lang="en-US" sz="2400" dirty="0">
                <a:latin typeface="Times New Roman" panose="02020603050405020304" pitchFamily="18" charset="0"/>
                <a:cs typeface="Times New Roman" panose="02020603050405020304" pitchFamily="18" charset="0"/>
              </a:rPr>
              <a:t>As a result, users often experience </a:t>
            </a:r>
            <a:r>
              <a:rPr lang="en-US" sz="2400" b="1" dirty="0">
                <a:latin typeface="Times New Roman" panose="02020603050405020304" pitchFamily="18" charset="0"/>
                <a:cs typeface="Times New Roman" panose="02020603050405020304" pitchFamily="18" charset="0"/>
              </a:rPr>
              <a:t>low-quality search results</a:t>
            </a:r>
            <a:r>
              <a:rPr lang="en-US" sz="2400" dirty="0">
                <a:latin typeface="Times New Roman" panose="02020603050405020304" pitchFamily="18" charset="0"/>
                <a:cs typeface="Times New Roman" panose="02020603050405020304" pitchFamily="18" charset="0"/>
              </a:rPr>
              <a:t>, especially when their queries are complex, abstract, or phrased differently from the book metadata.</a:t>
            </a:r>
          </a:p>
          <a:p>
            <a:pPr algn="l">
              <a:lnSpc>
                <a:spcPct val="95000"/>
              </a:lnSpc>
            </a:pPr>
            <a:endParaRPr lang="en-US" sz="2400" dirty="0">
              <a:latin typeface="Times New Roman" panose="02020603050405020304" pitchFamily="18" charset="0"/>
              <a:cs typeface="Times New Roman" panose="02020603050405020304" pitchFamily="18" charset="0"/>
            </a:endParaRPr>
          </a:p>
          <a:p>
            <a:pPr algn="l">
              <a:lnSpc>
                <a:spcPct val="95000"/>
              </a:lnSpc>
            </a:pPr>
            <a:r>
              <a:rPr lang="en-US" sz="2400" dirty="0">
                <a:latin typeface="Times New Roman" panose="02020603050405020304" pitchFamily="18" charset="0"/>
                <a:cs typeface="Times New Roman" panose="02020603050405020304" pitchFamily="18" charset="0"/>
              </a:rPr>
              <a:t>Our Solution: A </a:t>
            </a:r>
            <a:r>
              <a:rPr lang="en-US" sz="2400" b="1" dirty="0">
                <a:latin typeface="Times New Roman" panose="02020603050405020304" pitchFamily="18" charset="0"/>
                <a:cs typeface="Times New Roman" panose="02020603050405020304" pitchFamily="18" charset="0"/>
              </a:rPr>
              <a:t>Hybrid Semantic-Keyword</a:t>
            </a:r>
            <a:r>
              <a:rPr lang="en-US" sz="2400" dirty="0">
                <a:latin typeface="Times New Roman" panose="02020603050405020304" pitchFamily="18" charset="0"/>
                <a:cs typeface="Times New Roman" panose="02020603050405020304" pitchFamily="18" charset="0"/>
              </a:rPr>
              <a:t> Search Engine</a:t>
            </a:r>
          </a:p>
          <a:p>
            <a:pPr algn="l">
              <a:lnSpc>
                <a:spcPct val="95000"/>
              </a:lnSpc>
            </a:pPr>
            <a:r>
              <a:rPr lang="en-US" sz="2400" dirty="0">
                <a:latin typeface="Times New Roman" panose="02020603050405020304" pitchFamily="18" charset="0"/>
                <a:cs typeface="Times New Roman" panose="02020603050405020304" pitchFamily="18" charset="0"/>
              </a:rPr>
              <a:t>To address these limitations, we developed a </a:t>
            </a:r>
            <a:r>
              <a:rPr lang="en-US" sz="2400" b="1" dirty="0">
                <a:latin typeface="Times New Roman" panose="02020603050405020304" pitchFamily="18" charset="0"/>
                <a:cs typeface="Times New Roman" panose="02020603050405020304" pitchFamily="18" charset="0"/>
              </a:rPr>
              <a:t>hybrid Arabic book search engine</a:t>
            </a:r>
            <a:r>
              <a:rPr lang="en-US" sz="2400" dirty="0">
                <a:latin typeface="Times New Roman" panose="02020603050405020304" pitchFamily="18" charset="0"/>
                <a:cs typeface="Times New Roman" panose="02020603050405020304" pitchFamily="18" charset="0"/>
              </a:rPr>
              <a:t> that intelligently combines the </a:t>
            </a:r>
            <a:r>
              <a:rPr lang="en-US" sz="2400" b="1" dirty="0">
                <a:latin typeface="Times New Roman" panose="02020603050405020304" pitchFamily="18" charset="0"/>
                <a:cs typeface="Times New Roman" panose="02020603050405020304" pitchFamily="18" charset="0"/>
              </a:rPr>
              <a:t>efficiency of keyword-based retrieval</a:t>
            </a:r>
            <a:r>
              <a:rPr lang="en-US" sz="2400" dirty="0">
                <a:latin typeface="Times New Roman" panose="02020603050405020304" pitchFamily="18" charset="0"/>
                <a:cs typeface="Times New Roman" panose="02020603050405020304" pitchFamily="18" charset="0"/>
              </a:rPr>
              <a:t> with the </a:t>
            </a:r>
            <a:r>
              <a:rPr lang="en-US" sz="2400" b="1" dirty="0">
                <a:latin typeface="Times New Roman" panose="02020603050405020304" pitchFamily="18" charset="0"/>
                <a:cs typeface="Times New Roman" panose="02020603050405020304" pitchFamily="18" charset="0"/>
              </a:rPr>
              <a:t>depth of semantic search</a:t>
            </a:r>
            <a:r>
              <a:rPr lang="en-US" sz="2400" dirty="0">
                <a:latin typeface="Times New Roman" panose="02020603050405020304" pitchFamily="18" charset="0"/>
                <a:cs typeface="Times New Roman" panose="02020603050405020304" pitchFamily="18" charset="0"/>
              </a:rPr>
              <a:t> powered by machine learning. This hybrid strategy ensures </a:t>
            </a:r>
            <a:r>
              <a:rPr lang="en-US" sz="2400" b="1" dirty="0">
                <a:latin typeface="Times New Roman" panose="02020603050405020304" pitchFamily="18" charset="0"/>
                <a:cs typeface="Times New Roman" panose="02020603050405020304" pitchFamily="18" charset="0"/>
              </a:rPr>
              <a:t>accurate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meaningful</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context-aware</a:t>
            </a:r>
            <a:r>
              <a:rPr lang="en-US" sz="2400" dirty="0">
                <a:latin typeface="Times New Roman" panose="02020603050405020304" pitchFamily="18" charset="0"/>
                <a:cs typeface="Times New Roman" panose="02020603050405020304" pitchFamily="18" charset="0"/>
              </a:rPr>
              <a:t> search results for Arabic readers.</a:t>
            </a:r>
          </a:p>
          <a:p>
            <a:pPr algn="l">
              <a:lnSpc>
                <a:spcPct val="95000"/>
              </a:lnSpc>
            </a:pPr>
            <a:endParaRPr lang="en-US" sz="2400" dirty="0">
              <a:latin typeface="Times New Roman" panose="02020603050405020304" pitchFamily="18" charset="0"/>
              <a:cs typeface="Times New Roman" panose="02020603050405020304" pitchFamily="18" charset="0"/>
            </a:endParaRPr>
          </a:p>
          <a:p>
            <a:pPr algn="l">
              <a:lnSpc>
                <a:spcPct val="95000"/>
              </a:lnSpc>
            </a:pPr>
            <a:r>
              <a:rPr lang="en-US" sz="2400" dirty="0">
                <a:latin typeface="Times New Roman" panose="02020603050405020304" pitchFamily="18" charset="0"/>
                <a:cs typeface="Times New Roman" panose="02020603050405020304" pitchFamily="18" charset="0"/>
              </a:rPr>
              <a:t>The system operates in two main phases:</a:t>
            </a:r>
          </a:p>
          <a:p>
            <a:pPr marL="342900"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Phase 1: keyword-Based searching</a:t>
            </a:r>
          </a:p>
          <a:p>
            <a:pPr marL="1085850" lvl="1"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phase significantly narrows the search space by </a:t>
            </a:r>
            <a:r>
              <a:rPr lang="en-US" sz="2400" b="1" dirty="0">
                <a:latin typeface="Times New Roman" panose="02020603050405020304" pitchFamily="18" charset="0"/>
                <a:cs typeface="Times New Roman" panose="02020603050405020304" pitchFamily="18" charset="0"/>
              </a:rPr>
              <a:t>filtering results within related genres or topics</a:t>
            </a:r>
            <a:r>
              <a:rPr lang="en-US" sz="2400" dirty="0">
                <a:latin typeface="Times New Roman" panose="02020603050405020304" pitchFamily="18" charset="0"/>
                <a:cs typeface="Times New Roman" panose="02020603050405020304" pitchFamily="18" charset="0"/>
              </a:rPr>
              <a:t>, which improves both speed and relevance.</a:t>
            </a:r>
          </a:p>
          <a:p>
            <a:pPr marL="1085850" lvl="1"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 query is short or contains rare keywords, this phase ensures that </a:t>
            </a:r>
            <a:r>
              <a:rPr lang="en-US" sz="2400" b="1" dirty="0">
                <a:latin typeface="Times New Roman" panose="02020603050405020304" pitchFamily="18" charset="0"/>
                <a:cs typeface="Times New Roman" panose="02020603050405020304" pitchFamily="18" charset="0"/>
              </a:rPr>
              <a:t>exact or high-frequency term matches</a:t>
            </a:r>
            <a:r>
              <a:rPr lang="en-US" sz="2400" dirty="0">
                <a:latin typeface="Times New Roman" panose="02020603050405020304" pitchFamily="18" charset="0"/>
                <a:cs typeface="Times New Roman" panose="02020603050405020304" pitchFamily="18" charset="0"/>
              </a:rPr>
              <a:t> are prioritized.</a:t>
            </a:r>
          </a:p>
          <a:p>
            <a:pPr marL="1085850" lvl="1" indent="-342900" algn="l">
              <a:lnSpc>
                <a:spcPct val="95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Phase 2: Semantic Similarity searching</a:t>
            </a:r>
          </a:p>
          <a:p>
            <a:pPr marL="1085850" lvl="1"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phase, we compute </a:t>
            </a:r>
            <a:r>
              <a:rPr lang="en-US" sz="2400" b="1" dirty="0">
                <a:latin typeface="Times New Roman" panose="02020603050405020304" pitchFamily="18" charset="0"/>
                <a:cs typeface="Times New Roman" panose="02020603050405020304" pitchFamily="18" charset="0"/>
              </a:rPr>
              <a:t>contextualized embeddings</a:t>
            </a:r>
            <a:r>
              <a:rPr lang="en-US" sz="2400" dirty="0">
                <a:latin typeface="Times New Roman" panose="02020603050405020304" pitchFamily="18" charset="0"/>
                <a:cs typeface="Times New Roman" panose="02020603050405020304" pitchFamily="18" charset="0"/>
              </a:rPr>
              <a:t> for the user query and the most similar in book space within certain genre</a:t>
            </a:r>
          </a:p>
          <a:p>
            <a:pPr lvl="1" indent="0" algn="l">
              <a:lnSpc>
                <a:spcPct val="95000"/>
              </a:lnSpc>
            </a:pPr>
            <a:endParaRPr lang="en-US" sz="2400" dirty="0">
              <a:latin typeface="Times New Roman" panose="02020603050405020304" pitchFamily="18" charset="0"/>
              <a:cs typeface="Times New Roman" panose="02020603050405020304" pitchFamily="18" charset="0"/>
            </a:endParaRPr>
          </a:p>
          <a:p>
            <a:pPr marL="342900"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Phase 3: </a:t>
            </a:r>
            <a:r>
              <a:rPr lang="en-US" sz="2400" b="1" dirty="0">
                <a:latin typeface="Times New Roman" panose="02020603050405020304" pitchFamily="18" charset="0"/>
                <a:cs typeface="Times New Roman" panose="02020603050405020304" pitchFamily="18" charset="0"/>
              </a:rPr>
              <a:t>Retrieval</a:t>
            </a:r>
            <a:r>
              <a:rPr lang="en-US" sz="2400" dirty="0">
                <a:latin typeface="Times New Roman" panose="02020603050405020304" pitchFamily="18" charset="0"/>
                <a:cs typeface="Times New Roman" panose="02020603050405020304" pitchFamily="18" charset="0"/>
              </a:rPr>
              <a:t>.</a:t>
            </a:r>
          </a:p>
          <a:p>
            <a:pPr marL="1085850" lvl="1" indent="-342900" algn="l">
              <a:lnSpc>
                <a:spcPct val="95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Cosine similarity</a:t>
            </a:r>
            <a:r>
              <a:rPr lang="en-US" sz="2400" dirty="0">
                <a:latin typeface="Times New Roman" panose="02020603050405020304" pitchFamily="18" charset="0"/>
                <a:cs typeface="Times New Roman" panose="02020603050405020304" pitchFamily="18" charset="0"/>
              </a:rPr>
              <a:t> is computed between the query and each document embedding to re-rank the results based on semantic closeness</a:t>
            </a:r>
          </a:p>
          <a:p>
            <a:pPr marL="342900"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ensures that books are not only matched by words but by </a:t>
            </a:r>
            <a:r>
              <a:rPr lang="en-US" sz="2400" b="1" dirty="0">
                <a:latin typeface="Times New Roman" panose="02020603050405020304" pitchFamily="18" charset="0"/>
                <a:cs typeface="Times New Roman" panose="02020603050405020304" pitchFamily="18" charset="0"/>
              </a:rPr>
              <a:t>concepts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themes</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intent</a:t>
            </a:r>
            <a:r>
              <a:rPr lang="en-US" sz="2400" dirty="0">
                <a:latin typeface="Times New Roman" panose="02020603050405020304" pitchFamily="18" charset="0"/>
                <a:cs typeface="Times New Roman" panose="02020603050405020304" pitchFamily="18" charset="0"/>
              </a:rPr>
              <a:t>.</a:t>
            </a:r>
          </a:p>
          <a:p>
            <a:pPr algn="l">
              <a:lnSpc>
                <a:spcPct val="95000"/>
              </a:lnSpc>
            </a:pPr>
            <a:endParaRPr lang="en-US" sz="2400" dirty="0">
              <a:latin typeface="Times New Roman" panose="02020603050405020304" pitchFamily="18" charset="0"/>
              <a:cs typeface="Times New Roman" panose="02020603050405020304" pitchFamily="18" charset="0"/>
            </a:endParaRPr>
          </a:p>
        </p:txBody>
      </p:sp>
      <p:sp>
        <p:nvSpPr>
          <p:cNvPr id="2053" name="Text Box 10"/>
          <p:cNvSpPr txBox="1">
            <a:spLocks noChangeArrowheads="1"/>
          </p:cNvSpPr>
          <p:nvPr/>
        </p:nvSpPr>
        <p:spPr bwMode="auto">
          <a:xfrm>
            <a:off x="3499644" y="23032762"/>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Methods</a:t>
            </a:r>
          </a:p>
        </p:txBody>
      </p:sp>
      <p:sp>
        <p:nvSpPr>
          <p:cNvPr id="2054" name="Text Box 11"/>
          <p:cNvSpPr txBox="1">
            <a:spLocks noChangeArrowheads="1"/>
          </p:cNvSpPr>
          <p:nvPr/>
        </p:nvSpPr>
        <p:spPr bwMode="auto">
          <a:xfrm>
            <a:off x="15759906" y="23689861"/>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Conclusions</a:t>
            </a:r>
          </a:p>
        </p:txBody>
      </p:sp>
      <p:sp>
        <p:nvSpPr>
          <p:cNvPr id="2055" name="AutoShape 13"/>
          <p:cNvSpPr>
            <a:spLocks noChangeArrowheads="1"/>
          </p:cNvSpPr>
          <p:nvPr/>
        </p:nvSpPr>
        <p:spPr bwMode="auto">
          <a:xfrm>
            <a:off x="393700" y="830262"/>
            <a:ext cx="24414163" cy="57499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50" tIns="36425" rIns="72850" bIns="364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endParaRPr lang="en-US" altLang="en-US">
              <a:solidFill>
                <a:schemeClr val="bg1"/>
              </a:solidFill>
            </a:endParaRPr>
          </a:p>
        </p:txBody>
      </p:sp>
      <p:sp>
        <p:nvSpPr>
          <p:cNvPr id="2056" name="Text Box 14"/>
          <p:cNvSpPr txBox="1">
            <a:spLocks noChangeArrowheads="1"/>
          </p:cNvSpPr>
          <p:nvPr/>
        </p:nvSpPr>
        <p:spPr bwMode="auto">
          <a:xfrm>
            <a:off x="831850" y="1458913"/>
            <a:ext cx="23495000" cy="4367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8800" b="1" dirty="0"/>
              <a:t>Arabic Books Search Engine</a:t>
            </a:r>
            <a:endParaRPr lang="en-US" altLang="en-US" sz="9600" b="1" dirty="0"/>
          </a:p>
          <a:p>
            <a:pPr eaLnBrk="1" hangingPunct="1"/>
            <a:r>
              <a:rPr lang="en-US" altLang="en-US" sz="3400" b="1" dirty="0"/>
              <a:t>By</a:t>
            </a:r>
            <a:r>
              <a:rPr lang="en-US" altLang="en-US" sz="4800" b="1" dirty="0"/>
              <a:t>:</a:t>
            </a:r>
            <a:r>
              <a:rPr lang="en-US" altLang="en-US" sz="1800" b="1" dirty="0"/>
              <a:t> </a:t>
            </a:r>
            <a:r>
              <a:rPr lang="en-US" altLang="en-US" sz="3400" b="1" dirty="0"/>
              <a:t>Mohamed Ahmed, Mohamed Sayed, Yousef Nasser, Mahmoud Mohamed </a:t>
            </a:r>
          </a:p>
          <a:p>
            <a:pPr eaLnBrk="1" hangingPunct="1"/>
            <a:r>
              <a:rPr lang="en-US" altLang="en-US" sz="3400" b="1" dirty="0"/>
              <a:t>Abd </a:t>
            </a:r>
            <a:r>
              <a:rPr lang="en-US" altLang="en-US" sz="3400" b="1" dirty="0" err="1"/>
              <a:t>E</a:t>
            </a:r>
            <a:r>
              <a:rPr lang="en-US" sz="3400" b="1" dirty="0" err="1"/>
              <a:t>lrahman</a:t>
            </a:r>
            <a:r>
              <a:rPr lang="en-US" sz="3400" b="1" dirty="0"/>
              <a:t> Mohamed</a:t>
            </a:r>
            <a:r>
              <a:rPr lang="en-US" altLang="en-US" sz="3400" b="1" dirty="0"/>
              <a:t>, Kerolos Ashraf</a:t>
            </a:r>
          </a:p>
          <a:p>
            <a:pPr eaLnBrk="1" hangingPunct="1"/>
            <a:r>
              <a:rPr lang="en-US" altLang="en-US" sz="4000" b="1" dirty="0"/>
              <a:t>Supervised by: Prof. Dr.</a:t>
            </a:r>
            <a:r>
              <a:rPr lang="en-US" dirty="0"/>
              <a:t> </a:t>
            </a:r>
            <a:r>
              <a:rPr lang="en-US" sz="4000" b="1" dirty="0" err="1">
                <a:latin typeface="+mj-lt"/>
                <a:cs typeface="Times New Roman" panose="02020603050405020304" pitchFamily="18" charset="0"/>
              </a:rPr>
              <a:t>Howida</a:t>
            </a:r>
            <a:r>
              <a:rPr lang="en-US" sz="4000" b="1">
                <a:latin typeface="+mj-lt"/>
                <a:cs typeface="Times New Roman" panose="02020603050405020304" pitchFamily="18" charset="0"/>
              </a:rPr>
              <a:t> Shedeed</a:t>
            </a:r>
            <a:r>
              <a:rPr lang="en-US" altLang="en-US" sz="4000" b="1" dirty="0"/>
              <a:t>, TA. </a:t>
            </a:r>
            <a:r>
              <a:rPr lang="en-US" sz="4000" b="1" dirty="0"/>
              <a:t>Nouran Elsayed </a:t>
            </a:r>
            <a:endParaRPr lang="en-US" sz="4400" b="1" dirty="0"/>
          </a:p>
          <a:p>
            <a:pPr eaLnBrk="1" hangingPunct="1"/>
            <a:r>
              <a:rPr lang="en-US" altLang="en-US" sz="4000" b="1" i="1" dirty="0"/>
              <a:t>Faculty of Computer and Information Sciences - Ain Shams University</a:t>
            </a:r>
            <a:endParaRPr lang="en-US" altLang="en-US" sz="7200" dirty="0"/>
          </a:p>
        </p:txBody>
      </p:sp>
      <p:sp>
        <p:nvSpPr>
          <p:cNvPr id="2058" name="Text Box 27"/>
          <p:cNvSpPr txBox="1">
            <a:spLocks noChangeArrowheads="1"/>
          </p:cNvSpPr>
          <p:nvPr/>
        </p:nvSpPr>
        <p:spPr bwMode="auto">
          <a:xfrm>
            <a:off x="16210013" y="29850702"/>
            <a:ext cx="5614195" cy="11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Bibliography</a:t>
            </a:r>
          </a:p>
        </p:txBody>
      </p:sp>
      <p:sp>
        <p:nvSpPr>
          <p:cNvPr id="2059" name="Text Box 36"/>
          <p:cNvSpPr txBox="1">
            <a:spLocks noChangeArrowheads="1"/>
          </p:cNvSpPr>
          <p:nvPr/>
        </p:nvSpPr>
        <p:spPr bwMode="auto">
          <a:xfrm>
            <a:off x="1028700" y="24361599"/>
            <a:ext cx="11010900" cy="7509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lnSpc>
                <a:spcPct val="95000"/>
              </a:lnSpc>
            </a:pPr>
            <a:r>
              <a:rPr lang="en-US" sz="2400" dirty="0">
                <a:latin typeface="Times New Roman" panose="02020603050405020304" pitchFamily="18" charset="0"/>
                <a:cs typeface="Times New Roman" panose="02020603050405020304" pitchFamily="18" charset="0"/>
              </a:rPr>
              <a:t>Our system follows a modular pipeline consisting of data collection, text processing, embedding generation, and similarity matching. Below is a breakdown:</a:t>
            </a:r>
            <a:endParaRPr lang="en-US" altLang="en-US" sz="2400" dirty="0">
              <a:latin typeface="Times New Roman" panose="02020603050405020304" pitchFamily="18" charset="0"/>
              <a:cs typeface="Times New Roman" panose="02020603050405020304" pitchFamily="18" charset="0"/>
            </a:endParaRPr>
          </a:p>
        </p:txBody>
      </p:sp>
      <p:sp>
        <p:nvSpPr>
          <p:cNvPr id="2061" name="Text Box 40"/>
          <p:cNvSpPr txBox="1">
            <a:spLocks noChangeArrowheads="1"/>
          </p:cNvSpPr>
          <p:nvPr/>
        </p:nvSpPr>
        <p:spPr bwMode="auto">
          <a:xfrm>
            <a:off x="13184150" y="24928331"/>
            <a:ext cx="11120437" cy="496132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l">
              <a:lnSpc>
                <a:spcPct val="95000"/>
              </a:lnSpc>
            </a:pPr>
            <a:r>
              <a:rPr lang="en-US" sz="2400" dirty="0">
                <a:latin typeface="Times New Roman" panose="02020603050405020304" pitchFamily="18" charset="0"/>
                <a:cs typeface="Times New Roman" panose="02020603050405020304" pitchFamily="18" charset="0"/>
              </a:rPr>
              <a:t>This project successfully demonstrates that semantic search engines for Arabic text can outperform traditional keyword-based systems when using advanced embedding techniques. The key findings include:</a:t>
            </a:r>
          </a:p>
          <a:p>
            <a:pPr marL="342900" indent="-342900" algn="l">
              <a:lnSpc>
                <a:spcPct val="95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Pre-trained contextual models like AraBERT significantly improve retrieval accuracy</a:t>
            </a:r>
            <a:r>
              <a:rPr lang="en-US" sz="2400" dirty="0">
                <a:latin typeface="Times New Roman" panose="02020603050405020304" pitchFamily="18" charset="0"/>
                <a:cs typeface="Times New Roman" panose="02020603050405020304" pitchFamily="18" charset="0"/>
              </a:rPr>
              <a:t> for Arabic due to their understanding of language structure, morphology, and context.</a:t>
            </a:r>
          </a:p>
          <a:p>
            <a:pPr marL="342900" indent="-342900" algn="l">
              <a:lnSpc>
                <a:spcPct val="95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Embedding quality directly affects user satisfaction</a:t>
            </a:r>
            <a:r>
              <a:rPr lang="en-US" sz="2400" dirty="0">
                <a:latin typeface="Times New Roman" panose="02020603050405020304" pitchFamily="18" charset="0"/>
                <a:cs typeface="Times New Roman" panose="02020603050405020304" pitchFamily="18" charset="0"/>
              </a:rPr>
              <a:t> in search tasks involving complex queries or abstract concepts.</a:t>
            </a:r>
          </a:p>
          <a:p>
            <a:pPr marL="342900"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system can be extended to larger Arabic libraries, educational databases, and content discovery platforms.</a:t>
            </a:r>
          </a:p>
          <a:p>
            <a:pPr algn="l">
              <a:lnSpc>
                <a:spcPct val="95000"/>
              </a:lnSpc>
            </a:pPr>
            <a:r>
              <a:rPr lang="en-US" altLang="en-US" sz="2400" b="1" dirty="0">
                <a:latin typeface="Times New Roman" panose="02020603050405020304" pitchFamily="18" charset="0"/>
                <a:cs typeface="Times New Roman" panose="02020603050405020304" pitchFamily="18" charset="0"/>
              </a:rPr>
              <a:t>Future Work: </a:t>
            </a:r>
          </a:p>
          <a:p>
            <a:pPr marL="342900"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Incorporating user feedback loops for relevance tuning.</a:t>
            </a:r>
            <a:endParaRPr lang="en-US" altLang="en-US" sz="2400" b="1" dirty="0">
              <a:latin typeface="Times New Roman" panose="02020603050405020304" pitchFamily="18" charset="0"/>
              <a:cs typeface="Times New Roman" panose="02020603050405020304" pitchFamily="18" charset="0"/>
            </a:endParaRPr>
          </a:p>
          <a:p>
            <a:pPr marL="342900"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Expanding to support full-text book content and PDF metadata.</a:t>
            </a:r>
          </a:p>
          <a:p>
            <a:pPr marL="342900"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Exploring multilingual embeddings to support bilingual search.</a:t>
            </a:r>
            <a:endParaRPr lang="en-US" altLang="en-US" sz="2400" b="1" dirty="0">
              <a:latin typeface="Times New Roman" panose="02020603050405020304" pitchFamily="18" charset="0"/>
              <a:cs typeface="Times New Roman" panose="02020603050405020304" pitchFamily="18" charset="0"/>
            </a:endParaRPr>
          </a:p>
        </p:txBody>
      </p:sp>
      <p:sp>
        <p:nvSpPr>
          <p:cNvPr id="2062" name="Text Box 42"/>
          <p:cNvSpPr txBox="1">
            <a:spLocks noChangeArrowheads="1"/>
          </p:cNvSpPr>
          <p:nvPr/>
        </p:nvSpPr>
        <p:spPr bwMode="auto">
          <a:xfrm>
            <a:off x="3368675" y="7165975"/>
            <a:ext cx="56451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Introduction</a:t>
            </a:r>
          </a:p>
        </p:txBody>
      </p:sp>
      <p:sp>
        <p:nvSpPr>
          <p:cNvPr id="2063" name="Text Box 43"/>
          <p:cNvSpPr txBox="1">
            <a:spLocks noChangeArrowheads="1"/>
          </p:cNvSpPr>
          <p:nvPr/>
        </p:nvSpPr>
        <p:spPr bwMode="auto">
          <a:xfrm>
            <a:off x="14477206" y="12128393"/>
            <a:ext cx="8210550" cy="113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b="1" dirty="0"/>
              <a:t>Results</a:t>
            </a:r>
          </a:p>
        </p:txBody>
      </p:sp>
      <p:pic>
        <p:nvPicPr>
          <p:cNvPr id="5" name="Picture 4" descr="A logo of a university of computer and information sciences&#10;&#10;Description automatically generated">
            <a:extLst>
              <a:ext uri="{FF2B5EF4-FFF2-40B4-BE49-F238E27FC236}">
                <a16:creationId xmlns:a16="http://schemas.microsoft.com/office/drawing/2014/main" id="{E509137A-6770-D7A7-89AB-77433F2F17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537" y="1816100"/>
            <a:ext cx="3227947" cy="3168537"/>
          </a:xfrm>
          <a:prstGeom prst="rect">
            <a:avLst/>
          </a:prstGeom>
        </p:spPr>
      </p:pic>
      <p:pic>
        <p:nvPicPr>
          <p:cNvPr id="7" name="Picture 6" descr="A logo of an university&#10;&#10;Description automatically generated">
            <a:extLst>
              <a:ext uri="{FF2B5EF4-FFF2-40B4-BE49-F238E27FC236}">
                <a16:creationId xmlns:a16="http://schemas.microsoft.com/office/drawing/2014/main" id="{29AB08D2-1547-0B42-A132-0A7F219458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925298" y="1931988"/>
            <a:ext cx="3334878" cy="2754312"/>
          </a:xfrm>
          <a:prstGeom prst="rect">
            <a:avLst/>
          </a:prstGeom>
        </p:spPr>
      </p:pic>
      <p:sp>
        <p:nvSpPr>
          <p:cNvPr id="4" name="Text Box 19">
            <a:extLst>
              <a:ext uri="{FF2B5EF4-FFF2-40B4-BE49-F238E27FC236}">
                <a16:creationId xmlns:a16="http://schemas.microsoft.com/office/drawing/2014/main" id="{357BC45E-4094-98B3-440B-A3A562CDEFF6}"/>
              </a:ext>
            </a:extLst>
          </p:cNvPr>
          <p:cNvSpPr txBox="1">
            <a:spLocks noChangeArrowheads="1"/>
          </p:cNvSpPr>
          <p:nvPr/>
        </p:nvSpPr>
        <p:spPr bwMode="auto">
          <a:xfrm>
            <a:off x="16404408" y="11465802"/>
            <a:ext cx="11050587" cy="387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indent="0" algn="l" eaLnBrk="1" hangingPunct="1">
              <a:lnSpc>
                <a:spcPct val="80000"/>
              </a:lnSpc>
              <a:spcBef>
                <a:spcPct val="50000"/>
              </a:spcBef>
            </a:pPr>
            <a:r>
              <a:rPr lang="en-US" altLang="en-US" sz="2400" b="1" dirty="0"/>
              <a:t>Figure</a:t>
            </a:r>
            <a:r>
              <a:rPr lang="en-US" altLang="en-US" sz="2400" dirty="0"/>
              <a:t> </a:t>
            </a:r>
            <a:r>
              <a:rPr lang="en-US" altLang="en-US" sz="2400" b="1" dirty="0"/>
              <a:t>1</a:t>
            </a:r>
            <a:r>
              <a:rPr lang="en-US" altLang="en-US" sz="2400" dirty="0"/>
              <a:t> : System Architecture</a:t>
            </a:r>
          </a:p>
        </p:txBody>
      </p:sp>
      <p:sp>
        <p:nvSpPr>
          <p:cNvPr id="6" name="Text Box 36">
            <a:extLst>
              <a:ext uri="{FF2B5EF4-FFF2-40B4-BE49-F238E27FC236}">
                <a16:creationId xmlns:a16="http://schemas.microsoft.com/office/drawing/2014/main" id="{ECCD04EA-CA5A-5F0B-50F0-9756CB6D6AE5}"/>
              </a:ext>
            </a:extLst>
          </p:cNvPr>
          <p:cNvSpPr txBox="1">
            <a:spLocks noChangeArrowheads="1"/>
          </p:cNvSpPr>
          <p:nvPr/>
        </p:nvSpPr>
        <p:spPr bwMode="auto">
          <a:xfrm>
            <a:off x="965995" y="25317424"/>
            <a:ext cx="11010900" cy="952257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marL="171450" indent="-457200" algn="l">
              <a:lnSpc>
                <a:spcPct val="95000"/>
              </a:lnSpc>
              <a:buFont typeface="+mj-lt"/>
              <a:buAutoNum type="arabicPeriod"/>
            </a:pPr>
            <a:r>
              <a:rPr lang="en-US" sz="2400" b="1" dirty="0">
                <a:latin typeface="Times New Roman" panose="02020603050405020304" pitchFamily="18" charset="0"/>
                <a:cs typeface="Times New Roman" panose="02020603050405020304" pitchFamily="18" charset="0"/>
              </a:rPr>
              <a:t>Book Data Preparation</a:t>
            </a:r>
          </a:p>
          <a:p>
            <a:pPr marL="800100" lvl="1"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Data Collection and Preprocessing</a:t>
            </a:r>
          </a:p>
          <a:p>
            <a:pPr lvl="2" indent="0" algn="l">
              <a:lnSpc>
                <a:spcPct val="95000"/>
              </a:lnSpc>
            </a:pPr>
            <a:r>
              <a:rPr lang="en-US" sz="2400" b="1" dirty="0">
                <a:latin typeface="Times New Roman" panose="02020603050405020304" pitchFamily="18" charset="0"/>
                <a:cs typeface="Times New Roman" panose="02020603050405020304" pitchFamily="18" charset="0"/>
              </a:rPr>
              <a:t>Corpus</a:t>
            </a:r>
            <a:r>
              <a:rPr lang="en-US" sz="2400" dirty="0">
                <a:latin typeface="Times New Roman" panose="02020603050405020304" pitchFamily="18" charset="0"/>
                <a:cs typeface="Times New Roman" panose="02020603050405020304" pitchFamily="18" charset="0"/>
              </a:rPr>
              <a:t>: Over 32,000 Arabic books including title, description, and author name.</a:t>
            </a:r>
          </a:p>
          <a:p>
            <a:pPr lvl="2" indent="0" algn="l">
              <a:lnSpc>
                <a:spcPct val="95000"/>
              </a:lnSpc>
            </a:pPr>
            <a:r>
              <a:rPr lang="en-US" sz="2400" dirty="0">
                <a:latin typeface="Times New Roman" panose="02020603050405020304" pitchFamily="18" charset="0"/>
                <a:cs typeface="Times New Roman" panose="02020603050405020304" pitchFamily="18" charset="0"/>
              </a:rPr>
              <a:t>Preprocessing Steps</a:t>
            </a:r>
          </a:p>
          <a:p>
            <a:pPr marL="1943100" lvl="3"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Text normalization (removing diacritics, non-Arabic characters)</a:t>
            </a:r>
          </a:p>
          <a:p>
            <a:pPr marL="1943100" lvl="3"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Tokenization</a:t>
            </a:r>
          </a:p>
          <a:p>
            <a:pPr marL="1943100" lvl="3"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Stop-word removal and light stemming</a:t>
            </a:r>
          </a:p>
          <a:p>
            <a:pPr marL="800100" lvl="1"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Keyword Indexing </a:t>
            </a:r>
          </a:p>
          <a:p>
            <a:pPr lvl="2" indent="0" algn="l">
              <a:lnSpc>
                <a:spcPct val="95000"/>
              </a:lnSpc>
            </a:pPr>
            <a:r>
              <a:rPr lang="en-US" sz="2400" dirty="0">
                <a:latin typeface="Times New Roman" panose="02020603050405020304" pitchFamily="18" charset="0"/>
                <a:cs typeface="Times New Roman" panose="02020603050405020304" pitchFamily="18" charset="0"/>
              </a:rPr>
              <a:t>Create an inverted index for faster filtering. </a:t>
            </a:r>
          </a:p>
          <a:p>
            <a:pPr marL="800100" lvl="1"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Embeddings using sentence transformer</a:t>
            </a:r>
            <a:endParaRPr lang="en-US" sz="2400" b="1" dirty="0">
              <a:latin typeface="Times New Roman" panose="02020603050405020304" pitchFamily="18" charset="0"/>
              <a:cs typeface="Times New Roman" panose="02020603050405020304" pitchFamily="18" charset="0"/>
            </a:endParaRPr>
          </a:p>
          <a:p>
            <a:pPr marL="457200" indent="-457200" algn="l">
              <a:lnSpc>
                <a:spcPct val="95000"/>
              </a:lnSpc>
              <a:buFont typeface="+mj-lt"/>
              <a:buAutoNum type="arabicPeriod"/>
            </a:pPr>
            <a:r>
              <a:rPr lang="en-US" sz="2400" b="1" dirty="0">
                <a:latin typeface="Times New Roman" panose="02020603050405020304" pitchFamily="18" charset="0"/>
                <a:cs typeface="Times New Roman" panose="02020603050405020304" pitchFamily="18" charset="0"/>
              </a:rPr>
              <a:t>Query Processing</a:t>
            </a:r>
          </a:p>
          <a:p>
            <a:pPr marL="1085850" lvl="1"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user </a:t>
            </a:r>
            <a:r>
              <a:rPr lang="en-US" sz="2400" b="1" dirty="0">
                <a:latin typeface="Times New Roman" panose="02020603050405020304" pitchFamily="18" charset="0"/>
                <a:cs typeface="Times New Roman" panose="02020603050405020304" pitchFamily="18" charset="0"/>
              </a:rPr>
              <a:t>Query</a:t>
            </a:r>
            <a:r>
              <a:rPr lang="en-US" sz="2400" dirty="0">
                <a:latin typeface="Times New Roman" panose="02020603050405020304" pitchFamily="18" charset="0"/>
                <a:cs typeface="Times New Roman" panose="02020603050405020304" pitchFamily="18" charset="0"/>
              </a:rPr>
              <a:t> goes through similar </a:t>
            </a:r>
            <a:r>
              <a:rPr lang="en-US" sz="2400" b="1" dirty="0">
                <a:latin typeface="Times New Roman" panose="02020603050405020304" pitchFamily="18" charset="0"/>
                <a:cs typeface="Times New Roman" panose="02020603050405020304" pitchFamily="18" charset="0"/>
              </a:rPr>
              <a:t>Preprocessing</a:t>
            </a:r>
            <a:r>
              <a:rPr lang="en-US" sz="2400" dirty="0">
                <a:latin typeface="Times New Roman" panose="02020603050405020304" pitchFamily="18" charset="0"/>
                <a:cs typeface="Times New Roman" panose="02020603050405020304" pitchFamily="18" charset="0"/>
              </a:rPr>
              <a:t> and </a:t>
            </a:r>
            <a:r>
              <a:rPr lang="en-US" sz="2400" b="1" dirty="0">
                <a:latin typeface="Times New Roman" panose="02020603050405020304" pitchFamily="18" charset="0"/>
                <a:cs typeface="Times New Roman" panose="02020603050405020304" pitchFamily="18" charset="0"/>
              </a:rPr>
              <a:t>Keyword Indexing</a:t>
            </a:r>
            <a:r>
              <a:rPr lang="en-US" sz="2400" dirty="0">
                <a:latin typeface="Times New Roman" panose="02020603050405020304" pitchFamily="18" charset="0"/>
                <a:cs typeface="Times New Roman" panose="02020603050405020304" pitchFamily="18" charset="0"/>
              </a:rPr>
              <a:t> steps.</a:t>
            </a:r>
          </a:p>
          <a:p>
            <a:pPr marL="1085850" lvl="1"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decision is made based on the </a:t>
            </a:r>
            <a:r>
              <a:rPr lang="en-US" sz="2400" b="1" dirty="0">
                <a:latin typeface="Times New Roman" panose="02020603050405020304" pitchFamily="18" charset="0"/>
                <a:cs typeface="Times New Roman" panose="02020603050405020304" pitchFamily="18" charset="0"/>
              </a:rPr>
              <a:t>query length</a:t>
            </a:r>
            <a:r>
              <a:rPr lang="en-US" sz="2400" dirty="0">
                <a:latin typeface="Times New Roman" panose="02020603050405020304" pitchFamily="18" charset="0"/>
                <a:cs typeface="Times New Roman" panose="02020603050405020304" pitchFamily="18" charset="0"/>
              </a:rPr>
              <a:t>:</a:t>
            </a:r>
          </a:p>
          <a:p>
            <a:pPr marL="1485900" lvl="2" indent="-342900" algn="l">
              <a:lnSpc>
                <a:spcPct val="95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Short queries</a:t>
            </a:r>
            <a:r>
              <a:rPr lang="en-US" sz="2400" dirty="0">
                <a:latin typeface="Times New Roman" panose="02020603050405020304" pitchFamily="18" charset="0"/>
                <a:cs typeface="Times New Roman" panose="02020603050405020304" pitchFamily="18" charset="0"/>
              </a:rPr>
              <a:t> rely on keyword frequency and select the most relevant records within a genre based on term appearance.</a:t>
            </a:r>
          </a:p>
          <a:p>
            <a:pPr marL="1485900" lvl="2" indent="-342900" algn="l">
              <a:lnSpc>
                <a:spcPct val="95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Long queries</a:t>
            </a:r>
            <a:r>
              <a:rPr lang="en-US" sz="2400" dirty="0">
                <a:latin typeface="Times New Roman" panose="02020603050405020304" pitchFamily="18" charset="0"/>
                <a:cs typeface="Times New Roman" panose="02020603050405020304" pitchFamily="18" charset="0"/>
              </a:rPr>
              <a:t> are passed to the </a:t>
            </a:r>
            <a:r>
              <a:rPr lang="en-US" sz="2400" b="1" dirty="0">
                <a:latin typeface="Times New Roman" panose="02020603050405020304" pitchFamily="18" charset="0"/>
                <a:cs typeface="Times New Roman" panose="02020603050405020304" pitchFamily="18" charset="0"/>
              </a:rPr>
              <a:t>embedding layer after performing        key-word based search  , </a:t>
            </a:r>
            <a:r>
              <a:rPr lang="en-US" sz="2400" dirty="0">
                <a:latin typeface="Times New Roman" panose="02020603050405020304" pitchFamily="18" charset="0"/>
                <a:cs typeface="Times New Roman" panose="02020603050405020304" pitchFamily="18" charset="0"/>
              </a:rPr>
              <a:t>, and similarity is computed between the query and all retrieved candidate books.</a:t>
            </a:r>
          </a:p>
          <a:p>
            <a:pPr marL="1085850" lvl="1" indent="-3429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both cases, the results are filtered by genre to increase relevance.</a:t>
            </a:r>
            <a:endParaRPr lang="en-US" sz="2400" b="1" dirty="0">
              <a:latin typeface="Times New Roman" panose="02020603050405020304" pitchFamily="18" charset="0"/>
              <a:cs typeface="Times New Roman" panose="02020603050405020304" pitchFamily="18" charset="0"/>
            </a:endParaRPr>
          </a:p>
          <a:p>
            <a:pPr marL="457200" indent="-457200" algn="l">
              <a:lnSpc>
                <a:spcPct val="95000"/>
              </a:lnSpc>
              <a:buFont typeface="+mj-lt"/>
              <a:buAutoNum type="arabicPeriod"/>
            </a:pPr>
            <a:r>
              <a:rPr lang="en-US" sz="2400" b="1" dirty="0">
                <a:latin typeface="Times New Roman" panose="02020603050405020304" pitchFamily="18" charset="0"/>
                <a:cs typeface="Times New Roman" panose="02020603050405020304" pitchFamily="18" charset="0"/>
              </a:rPr>
              <a:t>Similarity &amp; Retrieval</a:t>
            </a:r>
          </a:p>
          <a:p>
            <a:pPr marL="1200150" lvl="1" indent="-4572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For long queries, </a:t>
            </a:r>
            <a:r>
              <a:rPr lang="en-US" sz="2400" b="1" dirty="0">
                <a:latin typeface="Times New Roman" panose="02020603050405020304" pitchFamily="18" charset="0"/>
                <a:cs typeface="Times New Roman" panose="02020603050405020304" pitchFamily="18" charset="0"/>
              </a:rPr>
              <a:t>cosine similarity</a:t>
            </a:r>
            <a:r>
              <a:rPr lang="en-US" sz="2400" dirty="0">
                <a:latin typeface="Times New Roman" panose="02020603050405020304" pitchFamily="18" charset="0"/>
                <a:cs typeface="Times New Roman" panose="02020603050405020304" pitchFamily="18" charset="0"/>
              </a:rPr>
              <a:t> is used between the query embedding and the indexed book embeddings.</a:t>
            </a:r>
          </a:p>
          <a:p>
            <a:pPr marL="1200150" lvl="1" indent="-457200" algn="l">
              <a:lnSpc>
                <a:spcPct val="95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system then </a:t>
            </a:r>
            <a:r>
              <a:rPr lang="en-US" sz="2400" b="1" dirty="0">
                <a:latin typeface="Times New Roman" panose="02020603050405020304" pitchFamily="18" charset="0"/>
                <a:cs typeface="Times New Roman" panose="02020603050405020304" pitchFamily="18" charset="0"/>
              </a:rPr>
              <a:t>retrieves</a:t>
            </a:r>
            <a:r>
              <a:rPr lang="en-US" sz="2400" dirty="0">
                <a:latin typeface="Times New Roman" panose="02020603050405020304" pitchFamily="18" charset="0"/>
                <a:cs typeface="Times New Roman" panose="02020603050405020304" pitchFamily="18" charset="0"/>
              </a:rPr>
              <a:t> the top-k most semantically similar books.</a:t>
            </a:r>
            <a:endParaRPr lang="en-US" sz="2400" b="1" dirty="0">
              <a:latin typeface="Times New Roman" panose="02020603050405020304" pitchFamily="18" charset="0"/>
              <a:cs typeface="Times New Roman" panose="02020603050405020304" pitchFamily="18" charset="0"/>
            </a:endParaRPr>
          </a:p>
          <a:p>
            <a:pPr marL="457200" indent="-457200" algn="l">
              <a:lnSpc>
                <a:spcPct val="95000"/>
              </a:lnSpc>
              <a:buFont typeface="+mj-lt"/>
              <a:buAutoNum type="arabicPeriod"/>
            </a:pPr>
            <a:endParaRPr lang="en-US" sz="2400" b="1" dirty="0">
              <a:latin typeface="Times New Roman" panose="02020603050405020304" pitchFamily="18" charset="0"/>
              <a:cs typeface="Times New Roman" panose="02020603050405020304" pitchFamily="18" charset="0"/>
            </a:endParaRPr>
          </a:p>
          <a:p>
            <a:pPr algn="l">
              <a:lnSpc>
                <a:spcPct val="95000"/>
              </a:lnSpc>
            </a:pPr>
            <a:endParaRPr lang="en-US" sz="2400" dirty="0"/>
          </a:p>
        </p:txBody>
      </p:sp>
      <p:sp>
        <p:nvSpPr>
          <p:cNvPr id="11" name="AutoShape 3">
            <a:extLst>
              <a:ext uri="{FF2B5EF4-FFF2-40B4-BE49-F238E27FC236}">
                <a16:creationId xmlns:a16="http://schemas.microsoft.com/office/drawing/2014/main" id="{A8EF0A52-2AB4-E241-4414-661FE301F475}"/>
              </a:ext>
            </a:extLst>
          </p:cNvPr>
          <p:cNvSpPr>
            <a:spLocks noChangeAspect="1" noChangeArrowheads="1"/>
          </p:cNvSpPr>
          <p:nvPr/>
        </p:nvSpPr>
        <p:spPr bwMode="auto">
          <a:xfrm>
            <a:off x="12447588" y="17846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5">
            <a:extLst>
              <a:ext uri="{FF2B5EF4-FFF2-40B4-BE49-F238E27FC236}">
                <a16:creationId xmlns:a16="http://schemas.microsoft.com/office/drawing/2014/main" id="{7AEBD169-BBAB-7408-1725-8132000B57A3}"/>
              </a:ext>
            </a:extLst>
          </p:cNvPr>
          <p:cNvSpPr>
            <a:spLocks noChangeAspect="1" noChangeArrowheads="1"/>
          </p:cNvSpPr>
          <p:nvPr/>
        </p:nvSpPr>
        <p:spPr bwMode="auto">
          <a:xfrm>
            <a:off x="17161438" y="5256327"/>
            <a:ext cx="4288861" cy="42888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D4AE96F1-081A-800B-7CFA-E6DC529D7E6F}"/>
              </a:ext>
            </a:extLst>
          </p:cNvPr>
          <p:cNvPicPr>
            <a:picLocks noChangeAspect="1"/>
          </p:cNvPicPr>
          <p:nvPr/>
        </p:nvPicPr>
        <p:blipFill>
          <a:blip r:embed="rId5"/>
          <a:stretch>
            <a:fillRect/>
          </a:stretch>
        </p:blipFill>
        <p:spPr>
          <a:xfrm>
            <a:off x="12553150" y="17990342"/>
            <a:ext cx="95263" cy="19053"/>
          </a:xfrm>
          <a:prstGeom prst="rect">
            <a:avLst/>
          </a:prstGeom>
        </p:spPr>
      </p:pic>
      <p:pic>
        <p:nvPicPr>
          <p:cNvPr id="15" name="Picture 14" descr="A diagram of a company">
            <a:extLst>
              <a:ext uri="{FF2B5EF4-FFF2-40B4-BE49-F238E27FC236}">
                <a16:creationId xmlns:a16="http://schemas.microsoft.com/office/drawing/2014/main" id="{E025AEB0-2462-289A-A73C-C0C05BB7336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17784" y="6989739"/>
            <a:ext cx="11594546" cy="435853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0" name="Text Box 19">
            <a:extLst>
              <a:ext uri="{FF2B5EF4-FFF2-40B4-BE49-F238E27FC236}">
                <a16:creationId xmlns:a16="http://schemas.microsoft.com/office/drawing/2014/main" id="{4D380DCF-6394-FB71-1D0F-9B5146367B6B}"/>
              </a:ext>
            </a:extLst>
          </p:cNvPr>
          <p:cNvSpPr txBox="1">
            <a:spLocks noChangeArrowheads="1"/>
          </p:cNvSpPr>
          <p:nvPr/>
        </p:nvSpPr>
        <p:spPr bwMode="auto">
          <a:xfrm>
            <a:off x="17234271" y="17119415"/>
            <a:ext cx="369102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indent="0" algn="l" eaLnBrk="1" hangingPunct="1">
              <a:lnSpc>
                <a:spcPct val="80000"/>
              </a:lnSpc>
              <a:spcBef>
                <a:spcPct val="50000"/>
              </a:spcBef>
            </a:pPr>
            <a:r>
              <a:rPr lang="en-US" altLang="en-US" sz="1800" b="1" i="1" dirty="0"/>
              <a:t>Figure</a:t>
            </a:r>
            <a:r>
              <a:rPr lang="en-US" altLang="en-US" sz="1800" i="1" dirty="0"/>
              <a:t> </a:t>
            </a:r>
            <a:r>
              <a:rPr lang="en-US" altLang="en-US" sz="1800" b="1" i="1" dirty="0"/>
              <a:t>3</a:t>
            </a:r>
            <a:r>
              <a:rPr lang="en-US" altLang="en-US" sz="1800" dirty="0"/>
              <a:t>:</a:t>
            </a:r>
            <a:r>
              <a:rPr lang="en-US" altLang="en-US" sz="1800" i="1" dirty="0"/>
              <a:t>Mobile App Home Page</a:t>
            </a:r>
          </a:p>
        </p:txBody>
      </p:sp>
      <p:sp>
        <p:nvSpPr>
          <p:cNvPr id="21" name="Text Box 19">
            <a:extLst>
              <a:ext uri="{FF2B5EF4-FFF2-40B4-BE49-F238E27FC236}">
                <a16:creationId xmlns:a16="http://schemas.microsoft.com/office/drawing/2014/main" id="{62738B01-72A2-AC3C-D461-D528D0485D85}"/>
              </a:ext>
            </a:extLst>
          </p:cNvPr>
          <p:cNvSpPr txBox="1">
            <a:spLocks noChangeArrowheads="1"/>
          </p:cNvSpPr>
          <p:nvPr/>
        </p:nvSpPr>
        <p:spPr bwMode="auto">
          <a:xfrm>
            <a:off x="21334554" y="17117663"/>
            <a:ext cx="5773736"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indent="0" algn="l" eaLnBrk="1" hangingPunct="1">
              <a:lnSpc>
                <a:spcPct val="80000"/>
              </a:lnSpc>
              <a:spcBef>
                <a:spcPct val="50000"/>
              </a:spcBef>
            </a:pPr>
            <a:r>
              <a:rPr lang="en-US" altLang="en-US" sz="1800" b="1" i="1" dirty="0"/>
              <a:t>Figure</a:t>
            </a:r>
            <a:r>
              <a:rPr lang="en-US" altLang="en-US" sz="1800" i="1" dirty="0"/>
              <a:t> </a:t>
            </a:r>
            <a:r>
              <a:rPr lang="en-US" altLang="en-US" sz="1800" b="1" i="1" dirty="0"/>
              <a:t>4</a:t>
            </a:r>
            <a:r>
              <a:rPr lang="en-US" altLang="en-US" sz="1800" dirty="0"/>
              <a:t>:</a:t>
            </a:r>
            <a:r>
              <a:rPr lang="en-US" altLang="en-US" sz="1800" i="1" dirty="0"/>
              <a:t>Searching Bars </a:t>
            </a:r>
          </a:p>
        </p:txBody>
      </p:sp>
      <p:pic>
        <p:nvPicPr>
          <p:cNvPr id="27" name="Picture 26" descr="A logo with a tree and text&#10;&#10;AI-generated content may be incorrect.">
            <a:extLst>
              <a:ext uri="{FF2B5EF4-FFF2-40B4-BE49-F238E27FC236}">
                <a16:creationId xmlns:a16="http://schemas.microsoft.com/office/drawing/2014/main" id="{8B7D5897-7BFF-1E32-ABCF-000BC74E9DE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117739" y="13496370"/>
            <a:ext cx="1529072" cy="332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29" name="Picture 28" descr="A screenshot of a phone&#10;&#10;AI-generated content may be incorrect.">
            <a:extLst>
              <a:ext uri="{FF2B5EF4-FFF2-40B4-BE49-F238E27FC236}">
                <a16:creationId xmlns:a16="http://schemas.microsoft.com/office/drawing/2014/main" id="{38BFB881-7A51-64AD-422E-0917823AE51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055679" y="13538579"/>
            <a:ext cx="1537058" cy="334176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1" name="Picture 30" descr="A screenshot of a phone&#10;&#10;AI-generated content may be incorrect.">
            <a:extLst>
              <a:ext uri="{FF2B5EF4-FFF2-40B4-BE49-F238E27FC236}">
                <a16:creationId xmlns:a16="http://schemas.microsoft.com/office/drawing/2014/main" id="{3B7870C4-A770-5320-E313-32A0CD77ED98}"/>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2908996" y="13538578"/>
            <a:ext cx="1537058" cy="33417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3" name="Picture 32" descr="A logo with text and a tree&#10;&#10;AI-generated content may be incorrect.">
            <a:extLst>
              <a:ext uri="{FF2B5EF4-FFF2-40B4-BE49-F238E27FC236}">
                <a16:creationId xmlns:a16="http://schemas.microsoft.com/office/drawing/2014/main" id="{3D9FEB53-1B8E-081B-092E-04377D862CA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4875336" y="13496371"/>
            <a:ext cx="1529072" cy="3324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5" name="Picture 34" descr="A screenshot of a book&#10;&#10;AI-generated content may be incorrect.">
            <a:extLst>
              <a:ext uri="{FF2B5EF4-FFF2-40B4-BE49-F238E27FC236}">
                <a16:creationId xmlns:a16="http://schemas.microsoft.com/office/drawing/2014/main" id="{A438E386-8886-A1CE-B4F5-C3D910AE097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7975841" y="13538578"/>
            <a:ext cx="1537058" cy="33417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6" name="Text Box 19">
            <a:extLst>
              <a:ext uri="{FF2B5EF4-FFF2-40B4-BE49-F238E27FC236}">
                <a16:creationId xmlns:a16="http://schemas.microsoft.com/office/drawing/2014/main" id="{F5EE797C-532F-641B-376E-17A8ED2C3900}"/>
              </a:ext>
            </a:extLst>
          </p:cNvPr>
          <p:cNvSpPr txBox="1">
            <a:spLocks noChangeArrowheads="1"/>
          </p:cNvSpPr>
          <p:nvPr/>
        </p:nvSpPr>
        <p:spPr bwMode="auto">
          <a:xfrm>
            <a:off x="13117739" y="17120097"/>
            <a:ext cx="3544955"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indent="0" algn="l" eaLnBrk="1" hangingPunct="1">
              <a:lnSpc>
                <a:spcPct val="80000"/>
              </a:lnSpc>
              <a:spcBef>
                <a:spcPct val="50000"/>
              </a:spcBef>
            </a:pPr>
            <a:r>
              <a:rPr lang="en-US" altLang="en-US" sz="1800" b="1" i="1" dirty="0"/>
              <a:t>Figure</a:t>
            </a:r>
            <a:r>
              <a:rPr lang="en-US" altLang="en-US" sz="1800" i="1" dirty="0"/>
              <a:t> </a:t>
            </a:r>
            <a:r>
              <a:rPr lang="en-US" altLang="en-US" sz="1800" b="1" i="1" dirty="0"/>
              <a:t>2</a:t>
            </a:r>
            <a:r>
              <a:rPr lang="en-US" altLang="en-US" sz="1800" i="1" dirty="0"/>
              <a:t>:Startup Pages</a:t>
            </a:r>
          </a:p>
        </p:txBody>
      </p:sp>
      <p:sp>
        <p:nvSpPr>
          <p:cNvPr id="2" name="Text Box 27">
            <a:extLst>
              <a:ext uri="{FF2B5EF4-FFF2-40B4-BE49-F238E27FC236}">
                <a16:creationId xmlns:a16="http://schemas.microsoft.com/office/drawing/2014/main" id="{5349C9F0-21E8-5971-9337-D6B2496AF5EF}"/>
              </a:ext>
            </a:extLst>
          </p:cNvPr>
          <p:cNvSpPr txBox="1">
            <a:spLocks noChangeArrowheads="1"/>
          </p:cNvSpPr>
          <p:nvPr/>
        </p:nvSpPr>
        <p:spPr bwMode="auto">
          <a:xfrm>
            <a:off x="13117739" y="30988527"/>
            <a:ext cx="11405917" cy="3766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lvl="0" algn="l"/>
            <a:r>
              <a:rPr lang="en-US" sz="2400" dirty="0">
                <a:latin typeface="Times New Roman" panose="02020603050405020304" pitchFamily="18" charset="0"/>
                <a:cs typeface="Times New Roman" panose="02020603050405020304" pitchFamily="18" charset="0"/>
              </a:rPr>
              <a:t>[1] M. A. </a:t>
            </a:r>
            <a:r>
              <a:rPr lang="en-US" sz="2400" dirty="0" err="1">
                <a:latin typeface="Times New Roman" panose="02020603050405020304" pitchFamily="18" charset="0"/>
                <a:cs typeface="Times New Roman" panose="02020603050405020304" pitchFamily="18" charset="0"/>
              </a:rPr>
              <a:t>Kassimi</a:t>
            </a:r>
            <a:r>
              <a:rPr lang="en-US" sz="2400" dirty="0">
                <a:latin typeface="Times New Roman" panose="02020603050405020304" pitchFamily="18" charset="0"/>
                <a:cs typeface="Times New Roman" panose="02020603050405020304" pitchFamily="18" charset="0"/>
              </a:rPr>
              <a:t> and A. </a:t>
            </a:r>
            <a:r>
              <a:rPr lang="en-US" sz="2400" dirty="0" err="1">
                <a:latin typeface="Times New Roman" panose="02020603050405020304" pitchFamily="18" charset="0"/>
                <a:cs typeface="Times New Roman" panose="02020603050405020304" pitchFamily="18" charset="0"/>
              </a:rPr>
              <a:t>Essayad</a:t>
            </a:r>
            <a:r>
              <a:rPr lang="en-US" sz="2400" dirty="0">
                <a:latin typeface="Times New Roman" panose="02020603050405020304" pitchFamily="18" charset="0"/>
                <a:cs typeface="Times New Roman" panose="02020603050405020304" pitchFamily="18" charset="0"/>
              </a:rPr>
              <a:t>, “BERT Representation for Arabic Information Retrieval: A Comparative Study,” </a:t>
            </a:r>
            <a:r>
              <a:rPr lang="en-US" sz="2400" i="1" dirty="0">
                <a:latin typeface="Times New Roman" panose="02020603050405020304" pitchFamily="18" charset="0"/>
                <a:cs typeface="Times New Roman" panose="02020603050405020304" pitchFamily="18" charset="0"/>
              </a:rPr>
              <a:t>Multimedia Research</a:t>
            </a:r>
            <a:r>
              <a:rPr lang="en-US" sz="2400" dirty="0">
                <a:latin typeface="Times New Roman" panose="02020603050405020304" pitchFamily="18" charset="0"/>
                <a:cs typeface="Times New Roman" panose="02020603050405020304" pitchFamily="18" charset="0"/>
              </a:rPr>
              <a:t>, vol. 6, no. 3, pp. 1–12, 2023. </a:t>
            </a: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hlinkClick r:id="rId12"/>
              </a:rPr>
              <a:t>10.46253/j.mr.v6i3.a1</a:t>
            </a:r>
            <a:r>
              <a:rPr lang="en-US" sz="2400" dirty="0">
                <a:latin typeface="Times New Roman" panose="02020603050405020304" pitchFamily="18" charset="0"/>
                <a:cs typeface="Times New Roman" panose="02020603050405020304" pitchFamily="18" charset="0"/>
              </a:rPr>
              <a:t>.</a:t>
            </a:r>
          </a:p>
          <a:p>
            <a:pPr lvl="0" algn="l"/>
            <a:r>
              <a:rPr lang="en-US" sz="2400" dirty="0">
                <a:latin typeface="Times New Roman" panose="02020603050405020304" pitchFamily="18" charset="0"/>
                <a:cs typeface="Times New Roman" panose="02020603050405020304" pitchFamily="18" charset="0"/>
              </a:rPr>
              <a:t>[2] M. A. </a:t>
            </a:r>
            <a:r>
              <a:rPr lang="en-US" sz="2400" dirty="0" err="1">
                <a:latin typeface="Times New Roman" panose="02020603050405020304" pitchFamily="18" charset="0"/>
                <a:cs typeface="Times New Roman" panose="02020603050405020304" pitchFamily="18" charset="0"/>
              </a:rPr>
              <a:t>Kassimi</a:t>
            </a:r>
            <a:r>
              <a:rPr lang="en-US" sz="2400" dirty="0">
                <a:latin typeface="Times New Roman" panose="02020603050405020304" pitchFamily="18" charset="0"/>
                <a:cs typeface="Times New Roman" panose="02020603050405020304" pitchFamily="18" charset="0"/>
              </a:rPr>
              <a:t>, H. Abdellatif, and A. </a:t>
            </a:r>
            <a:r>
              <a:rPr lang="en-US" sz="2400" dirty="0" err="1">
                <a:latin typeface="Times New Roman" panose="02020603050405020304" pitchFamily="18" charset="0"/>
                <a:cs typeface="Times New Roman" panose="02020603050405020304" pitchFamily="18" charset="0"/>
              </a:rPr>
              <a:t>Essayad</a:t>
            </a:r>
            <a:r>
              <a:rPr lang="en-US" sz="2400" dirty="0">
                <a:latin typeface="Times New Roman" panose="02020603050405020304" pitchFamily="18" charset="0"/>
                <a:cs typeface="Times New Roman" panose="02020603050405020304" pitchFamily="18" charset="0"/>
              </a:rPr>
              <a:t>, “Mono-Lingual Search Engine: Combining Keywords with Context for Semantic Search Engine,” in </a:t>
            </a:r>
            <a:r>
              <a:rPr lang="en-US" sz="2400" i="1" dirty="0">
                <a:latin typeface="Times New Roman" panose="02020603050405020304" pitchFamily="18" charset="0"/>
                <a:cs typeface="Times New Roman" panose="02020603050405020304" pitchFamily="18" charset="0"/>
              </a:rPr>
              <a:t>Advances in Intelligent System and Smart Technologies</a:t>
            </a:r>
            <a:r>
              <a:rPr lang="en-US" sz="2400" dirty="0">
                <a:latin typeface="Times New Roman" panose="02020603050405020304" pitchFamily="18" charset="0"/>
                <a:cs typeface="Times New Roman" panose="02020603050405020304" pitchFamily="18" charset="0"/>
              </a:rPr>
              <a:t>, Lecture Notes in Networks and Systems, vol. 826, Springer, 2024, pp. 353–361. </a:t>
            </a: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hlinkClick r:id="rId13"/>
              </a:rPr>
              <a:t>10.1007/978-3-031-47672-3_34</a:t>
            </a:r>
            <a:r>
              <a:rPr lang="en-US" sz="2400" dirty="0">
                <a:latin typeface="Times New Roman" panose="02020603050405020304" pitchFamily="18" charset="0"/>
                <a:cs typeface="Times New Roman" panose="02020603050405020304" pitchFamily="18" charset="0"/>
              </a:rPr>
              <a:t>.</a:t>
            </a:r>
          </a:p>
          <a:p>
            <a:pPr lvl="0" algn="l"/>
            <a:r>
              <a:rPr lang="en-US" sz="2400" dirty="0">
                <a:latin typeface="Times New Roman" panose="02020603050405020304" pitchFamily="18" charset="0"/>
                <a:cs typeface="Times New Roman" panose="02020603050405020304" pitchFamily="18" charset="0"/>
              </a:rPr>
              <a:t>[3]A. El Hadi, Y. Madani, R. El Ayachi, and M. </a:t>
            </a:r>
            <a:r>
              <a:rPr lang="en-US" sz="2400" dirty="0" err="1">
                <a:latin typeface="Times New Roman" panose="02020603050405020304" pitchFamily="18" charset="0"/>
                <a:cs typeface="Times New Roman" panose="02020603050405020304" pitchFamily="18" charset="0"/>
              </a:rPr>
              <a:t>Erritali</a:t>
            </a:r>
            <a:r>
              <a:rPr lang="en-US" sz="2400" dirty="0">
                <a:latin typeface="Times New Roman" panose="02020603050405020304" pitchFamily="18" charset="0"/>
                <a:cs typeface="Times New Roman" panose="02020603050405020304" pitchFamily="18" charset="0"/>
              </a:rPr>
              <a:t>, “A New Semantic Similarity Approach for Improving the Results of an Arabic Search Engine,” </a:t>
            </a:r>
            <a:r>
              <a:rPr lang="en-US" sz="2400" i="1" dirty="0">
                <a:latin typeface="Times New Roman" panose="02020603050405020304" pitchFamily="18" charset="0"/>
                <a:cs typeface="Times New Roman" panose="02020603050405020304" pitchFamily="18" charset="0"/>
              </a:rPr>
              <a:t>Procedia Computer Science</a:t>
            </a:r>
            <a:r>
              <a:rPr lang="en-US" sz="2400" dirty="0">
                <a:latin typeface="Times New Roman" panose="02020603050405020304" pitchFamily="18" charset="0"/>
                <a:cs typeface="Times New Roman" panose="02020603050405020304" pitchFamily="18" charset="0"/>
              </a:rPr>
              <a:t>, vol. 151, pp. 1170–1175, 2019. </a:t>
            </a:r>
            <a:r>
              <a:rPr lang="en-US" sz="2400" dirty="0" err="1">
                <a:latin typeface="Times New Roman" panose="02020603050405020304" pitchFamily="18" charset="0"/>
                <a:cs typeface="Times New Roman" panose="02020603050405020304" pitchFamily="18" charset="0"/>
              </a:rPr>
              <a:t>doi</a:t>
            </a: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hlinkClick r:id="rId14"/>
              </a:rPr>
              <a:t>https://doi.org/10.1016/j.procs.2019.04.167</a:t>
            </a:r>
            <a:r>
              <a:rPr lang="en-US" sz="2400" dirty="0">
                <a:latin typeface="Times New Roman" panose="02020603050405020304" pitchFamily="18" charset="0"/>
                <a:cs typeface="Times New Roman" panose="02020603050405020304" pitchFamily="18" charset="0"/>
              </a:rPr>
              <a:t>.</a:t>
            </a:r>
          </a:p>
        </p:txBody>
      </p:sp>
      <p:graphicFrame>
        <p:nvGraphicFramePr>
          <p:cNvPr id="10" name="Chart 9">
            <a:extLst>
              <a:ext uri="{FF2B5EF4-FFF2-40B4-BE49-F238E27FC236}">
                <a16:creationId xmlns:a16="http://schemas.microsoft.com/office/drawing/2014/main" id="{A69F9EF5-2EF2-DBA6-2B1F-A45156EFA1AE}"/>
              </a:ext>
            </a:extLst>
          </p:cNvPr>
          <p:cNvGraphicFramePr/>
          <p:nvPr>
            <p:extLst>
              <p:ext uri="{D42A27DB-BD31-4B8C-83A1-F6EECF244321}">
                <p14:modId xmlns:p14="http://schemas.microsoft.com/office/powerpoint/2010/main" val="1440322538"/>
              </p:ext>
            </p:extLst>
          </p:nvPr>
        </p:nvGraphicFramePr>
        <p:xfrm>
          <a:off x="13192568" y="17779364"/>
          <a:ext cx="11243378" cy="5399716"/>
        </p:xfrm>
        <a:graphic>
          <a:graphicData uri="http://schemas.openxmlformats.org/drawingml/2006/chart">
            <c:chart xmlns:c="http://schemas.openxmlformats.org/drawingml/2006/chart" xmlns:r="http://schemas.openxmlformats.org/officeDocument/2006/relationships" r:id="rId15"/>
          </a:graphicData>
        </a:graphic>
      </p:graphicFrame>
      <p:sp>
        <p:nvSpPr>
          <p:cNvPr id="13" name="Text Box 19">
            <a:extLst>
              <a:ext uri="{FF2B5EF4-FFF2-40B4-BE49-F238E27FC236}">
                <a16:creationId xmlns:a16="http://schemas.microsoft.com/office/drawing/2014/main" id="{BFD80FDB-92DB-159D-7489-46383C7390EE}"/>
              </a:ext>
            </a:extLst>
          </p:cNvPr>
          <p:cNvSpPr txBox="1">
            <a:spLocks noChangeArrowheads="1"/>
          </p:cNvSpPr>
          <p:nvPr/>
        </p:nvSpPr>
        <p:spPr bwMode="auto">
          <a:xfrm>
            <a:off x="16898856" y="23280805"/>
            <a:ext cx="3691027" cy="313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3400" indent="-533400" defTabSz="4389438" eaLnBrk="0" hangingPunct="0">
              <a:defRPr sz="6900">
                <a:solidFill>
                  <a:schemeClr val="tx1"/>
                </a:solidFill>
                <a:latin typeface="Arial" charset="0"/>
              </a:defRPr>
            </a:lvl1pPr>
            <a:lvl2pPr marL="742950" indent="-285750" defTabSz="4389438" eaLnBrk="0" hangingPunct="0">
              <a:defRPr sz="6900">
                <a:solidFill>
                  <a:schemeClr val="tx1"/>
                </a:solidFill>
                <a:latin typeface="Arial" charset="0"/>
              </a:defRPr>
            </a:lvl2pPr>
            <a:lvl3pPr marL="1143000" indent="-228600" defTabSz="4389438" eaLnBrk="0" hangingPunct="0">
              <a:defRPr sz="6900">
                <a:solidFill>
                  <a:schemeClr val="tx1"/>
                </a:solidFill>
                <a:latin typeface="Arial" charset="0"/>
              </a:defRPr>
            </a:lvl3pPr>
            <a:lvl4pPr marL="1600200" indent="-228600" defTabSz="4389438" eaLnBrk="0" hangingPunct="0">
              <a:defRPr sz="6900">
                <a:solidFill>
                  <a:schemeClr val="tx1"/>
                </a:solidFill>
                <a:latin typeface="Arial" charset="0"/>
              </a:defRPr>
            </a:lvl4pPr>
            <a:lvl5pPr marL="2057400" indent="-228600" defTabSz="4389438" eaLnBrk="0" hangingPunct="0">
              <a:defRPr sz="6900">
                <a:solidFill>
                  <a:schemeClr val="tx1"/>
                </a:solidFill>
                <a:latin typeface="Arial" charset="0"/>
              </a:defRPr>
            </a:lvl5pPr>
            <a:lvl6pPr marL="2514600" indent="-228600" algn="ctr" defTabSz="4389438" eaLnBrk="0" fontAlgn="base" hangingPunct="0">
              <a:spcBef>
                <a:spcPct val="0"/>
              </a:spcBef>
              <a:spcAft>
                <a:spcPct val="0"/>
              </a:spcAft>
              <a:defRPr sz="6900">
                <a:solidFill>
                  <a:schemeClr val="tx1"/>
                </a:solidFill>
                <a:latin typeface="Arial" charset="0"/>
              </a:defRPr>
            </a:lvl6pPr>
            <a:lvl7pPr marL="2971800" indent="-228600" algn="ctr" defTabSz="4389438" eaLnBrk="0" fontAlgn="base" hangingPunct="0">
              <a:spcBef>
                <a:spcPct val="0"/>
              </a:spcBef>
              <a:spcAft>
                <a:spcPct val="0"/>
              </a:spcAft>
              <a:defRPr sz="6900">
                <a:solidFill>
                  <a:schemeClr val="tx1"/>
                </a:solidFill>
                <a:latin typeface="Arial" charset="0"/>
              </a:defRPr>
            </a:lvl7pPr>
            <a:lvl8pPr marL="3429000" indent="-228600" algn="ctr" defTabSz="4389438" eaLnBrk="0" fontAlgn="base" hangingPunct="0">
              <a:spcBef>
                <a:spcPct val="0"/>
              </a:spcBef>
              <a:spcAft>
                <a:spcPct val="0"/>
              </a:spcAft>
              <a:defRPr sz="6900">
                <a:solidFill>
                  <a:schemeClr val="tx1"/>
                </a:solidFill>
                <a:latin typeface="Arial" charset="0"/>
              </a:defRPr>
            </a:lvl8pPr>
            <a:lvl9pPr marL="3886200" indent="-228600" algn="ctr" defTabSz="4389438" eaLnBrk="0" fontAlgn="base" hangingPunct="0">
              <a:spcBef>
                <a:spcPct val="0"/>
              </a:spcBef>
              <a:spcAft>
                <a:spcPct val="0"/>
              </a:spcAft>
              <a:defRPr sz="6900">
                <a:solidFill>
                  <a:schemeClr val="tx1"/>
                </a:solidFill>
                <a:latin typeface="Arial" charset="0"/>
              </a:defRPr>
            </a:lvl9pPr>
          </a:lstStyle>
          <a:p>
            <a:pPr marL="0" indent="0" algn="l" eaLnBrk="1" hangingPunct="1">
              <a:lnSpc>
                <a:spcPct val="80000"/>
              </a:lnSpc>
              <a:spcBef>
                <a:spcPct val="50000"/>
              </a:spcBef>
            </a:pPr>
            <a:r>
              <a:rPr lang="en-US" altLang="en-US" sz="1800" b="1" i="1" dirty="0"/>
              <a:t>Figure</a:t>
            </a:r>
            <a:r>
              <a:rPr lang="en-US" altLang="en-US" sz="1800" i="1" dirty="0"/>
              <a:t> </a:t>
            </a:r>
            <a:r>
              <a:rPr lang="en-US" altLang="en-US" sz="1800" b="1" i="1" dirty="0"/>
              <a:t>5</a:t>
            </a:r>
            <a:r>
              <a:rPr lang="en-US" altLang="en-US" sz="1800" dirty="0"/>
              <a:t>: Similarity Scores</a:t>
            </a:r>
            <a:endParaRPr lang="en-US" altLang="en-US" sz="1800" i="1" dirty="0"/>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376</TotalTime>
  <Words>949</Words>
  <Application>Microsoft Office PowerPoint</Application>
  <PresentationFormat>Custom</PresentationFormat>
  <Paragraphs>71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mahmoud Mohamed</cp:lastModifiedBy>
  <cp:revision>44</cp:revision>
  <dcterms:created xsi:type="dcterms:W3CDTF">2008-12-04T00:20:37Z</dcterms:created>
  <dcterms:modified xsi:type="dcterms:W3CDTF">2025-06-26T13:22:48Z</dcterms:modified>
</cp:coreProperties>
</file>