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9" r:id="rId15"/>
    <p:sldId id="268"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21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11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5" name="Google Shape;45;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62EB1"/>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762EB1"/>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62EB1"/>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62EB1"/>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762EB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6"/>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6"/>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6"/>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762EB1"/>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762EB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62EB1"/>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2DBE4"/>
            </a:gs>
          </a:gsLst>
          <a:lin ang="54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
          <p:cNvGrpSpPr/>
          <p:nvPr/>
        </p:nvGrpSpPr>
        <p:grpSpPr>
          <a:xfrm>
            <a:off x="27222" y="157"/>
            <a:ext cx="2356674" cy="6853096"/>
            <a:chOff x="6627813" y="195610"/>
            <a:chExt cx="1952625" cy="5678141"/>
          </a:xfrm>
        </p:grpSpPr>
        <p:sp>
          <p:nvSpPr>
            <p:cNvPr id="24" name="Google Shape;24;p1"/>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762EB1"/>
              </a:buClr>
              <a:buSzPts val="3600"/>
              <a:buFont typeface="Century Gothic"/>
              <a:buNone/>
              <a:defRPr sz="3600" b="0" i="0" u="none" strike="noStrike" cap="none">
                <a:solidFill>
                  <a:srgbClr val="762EB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E2DBE4"/>
            </a:gs>
          </a:gsLst>
          <a:lin ang="5400000" scaled="0"/>
        </a:gradFill>
        <a:effectLst/>
      </p:bgPr>
    </p:bg>
    <p:spTree>
      <p:nvGrpSpPr>
        <p:cNvPr id="1" name="Shape 167"/>
        <p:cNvGrpSpPr/>
        <p:nvPr/>
      </p:nvGrpSpPr>
      <p:grpSpPr>
        <a:xfrm>
          <a:off x="0" y="0"/>
          <a:ext cx="0" cy="0"/>
          <a:chOff x="0" y="0"/>
          <a:chExt cx="0" cy="0"/>
        </a:xfrm>
      </p:grpSpPr>
      <p:sp>
        <p:nvSpPr>
          <p:cNvPr id="169" name="Google Shape;169;p18"/>
          <p:cNvSpPr txBox="1"/>
          <p:nvPr/>
        </p:nvSpPr>
        <p:spPr>
          <a:xfrm>
            <a:off x="6241002" y="2863800"/>
            <a:ext cx="7189790" cy="722779"/>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dirty="0">
              <a:solidFill>
                <a:srgbClr val="762EB1"/>
              </a:solidFill>
              <a:latin typeface="Times New Roman"/>
              <a:ea typeface="Times New Roman"/>
              <a:cs typeface="Times New Roman"/>
              <a:sym typeface="Times New Roman"/>
            </a:endParaRPr>
          </a:p>
        </p:txBody>
      </p:sp>
      <p:sp>
        <p:nvSpPr>
          <p:cNvPr id="171" name="Google Shape;171;p18"/>
          <p:cNvSpPr txBox="1"/>
          <p:nvPr/>
        </p:nvSpPr>
        <p:spPr>
          <a:xfrm>
            <a:off x="7265147" y="4462000"/>
            <a:ext cx="4029185" cy="2396000"/>
          </a:xfrm>
          <a:prstGeom prst="rect">
            <a:avLst/>
          </a:prstGeom>
          <a:noFill/>
          <a:ln>
            <a:noFill/>
          </a:ln>
        </p:spPr>
        <p:txBody>
          <a:bodyPr spcFirstLastPara="1" wrap="square" lIns="121900" tIns="121900" rIns="121900" bIns="121900" anchor="t" anchorCtr="0">
            <a:noAutofit/>
          </a:bodyPr>
          <a:lstStyle/>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Team Members:</a:t>
            </a:r>
            <a:endParaRPr dirty="0"/>
          </a:p>
          <a:p>
            <a:pPr marL="0" marR="0" lvl="0" indent="0" algn="ctr" rtl="0">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Aditi – RA2011003010004</a:t>
            </a:r>
          </a:p>
          <a:p>
            <a:pPr marL="0" marR="0" lvl="0" indent="0" algn="ctr" rtl="0">
              <a:spcBef>
                <a:spcPts val="0"/>
              </a:spcBef>
              <a:spcAft>
                <a:spcPts val="0"/>
              </a:spcAft>
              <a:buNone/>
            </a:pPr>
            <a:r>
              <a:rPr lang="en-US" sz="2000" b="1" dirty="0" err="1">
                <a:solidFill>
                  <a:schemeClr val="dk1"/>
                </a:solidFill>
                <a:latin typeface="Times New Roman"/>
                <a:ea typeface="Times New Roman"/>
                <a:cs typeface="Times New Roman"/>
                <a:sym typeface="Times New Roman"/>
              </a:rPr>
              <a:t>Shreeja</a:t>
            </a:r>
            <a:r>
              <a:rPr lang="en-US" sz="2000" b="1" dirty="0">
                <a:solidFill>
                  <a:schemeClr val="dk1"/>
                </a:solidFill>
                <a:latin typeface="Times New Roman"/>
                <a:ea typeface="Times New Roman"/>
                <a:cs typeface="Times New Roman"/>
                <a:sym typeface="Times New Roman"/>
              </a:rPr>
              <a:t> – RA2011003010007</a:t>
            </a:r>
          </a:p>
          <a:p>
            <a:pPr marL="0" marR="0" lvl="0" indent="0" algn="ctr" rtl="0">
              <a:spcBef>
                <a:spcPts val="0"/>
              </a:spcBef>
              <a:spcAft>
                <a:spcPts val="0"/>
              </a:spcAft>
              <a:buNone/>
            </a:pPr>
            <a:r>
              <a:rPr lang="en-US" sz="2000" b="1" dirty="0" err="1">
                <a:solidFill>
                  <a:schemeClr val="dk1"/>
                </a:solidFill>
                <a:latin typeface="Times New Roman"/>
                <a:ea typeface="Times New Roman"/>
                <a:cs typeface="Times New Roman"/>
                <a:sym typeface="Times New Roman"/>
              </a:rPr>
              <a:t>Devam</a:t>
            </a:r>
            <a:r>
              <a:rPr lang="en-US" sz="2000" b="1" dirty="0">
                <a:solidFill>
                  <a:schemeClr val="dk1"/>
                </a:solidFill>
                <a:latin typeface="Times New Roman"/>
                <a:ea typeface="Times New Roman"/>
                <a:cs typeface="Times New Roman"/>
                <a:sym typeface="Times New Roman"/>
              </a:rPr>
              <a:t> – RA2011003010064</a:t>
            </a:r>
            <a:endParaRPr sz="20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172" name="Google Shape;172;p18"/>
          <p:cNvSpPr txBox="1"/>
          <p:nvPr/>
        </p:nvSpPr>
        <p:spPr>
          <a:xfrm>
            <a:off x="1715467" y="2763582"/>
            <a:ext cx="10601325" cy="923330"/>
          </a:xfrm>
          <a:prstGeom prst="rect">
            <a:avLst/>
          </a:prstGeom>
          <a:noFill/>
          <a:ln>
            <a:noFill/>
          </a:ln>
        </p:spPr>
        <p:txBody>
          <a:bodyPr spcFirstLastPara="1" wrap="square" lIns="91425" tIns="45700" rIns="91425" bIns="45700" anchor="b" anchorCtr="0">
            <a:normAutofit fontScale="97500"/>
          </a:bodyPr>
          <a:lstStyle/>
          <a:p>
            <a:pPr marL="0" marR="0" lvl="0" indent="0" algn="ctr" rtl="0">
              <a:spcBef>
                <a:spcPts val="0"/>
              </a:spcBef>
              <a:spcAft>
                <a:spcPts val="0"/>
              </a:spcAft>
              <a:buClr>
                <a:srgbClr val="762EB1"/>
              </a:buClr>
              <a:buSzPct val="100000"/>
              <a:buFont typeface="Calibri"/>
              <a:buNone/>
            </a:pPr>
            <a:r>
              <a:rPr lang="en-US" sz="5400" b="1" dirty="0">
                <a:solidFill>
                  <a:srgbClr val="762EB1"/>
                </a:solidFill>
                <a:latin typeface="Calibri"/>
                <a:ea typeface="Calibri"/>
                <a:cs typeface="Calibri"/>
                <a:sym typeface="Calibri"/>
              </a:rPr>
              <a:t>Intermediate Code Generator</a:t>
            </a:r>
            <a:endParaRPr sz="5400" b="1" u="none" dirty="0">
              <a:solidFill>
                <a:srgbClr val="762EB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p:nvPr/>
        </p:nvSpPr>
        <p:spPr>
          <a:xfrm>
            <a:off x="1606858" y="520852"/>
            <a:ext cx="4927107" cy="2191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ICG with optimisation:</a:t>
            </a:r>
            <a:endParaRPr sz="2000">
              <a:solidFill>
                <a:schemeClr val="dk1"/>
              </a:solidFill>
              <a:latin typeface="Times New Roman"/>
              <a:ea typeface="Times New Roman"/>
              <a:cs typeface="Times New Roman"/>
              <a:sym typeface="Times New Roman"/>
            </a:endParaRPr>
          </a:p>
        </p:txBody>
      </p:sp>
      <p:sp>
        <p:nvSpPr>
          <p:cNvPr id="238" name="Google Shape;238;p26"/>
          <p:cNvSpPr txBox="1"/>
          <p:nvPr/>
        </p:nvSpPr>
        <p:spPr>
          <a:xfrm>
            <a:off x="8105313" y="465828"/>
            <a:ext cx="2636668" cy="4744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TARGET CODE:</a:t>
            </a:r>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39" name="Google Shape;239;p26"/>
          <p:cNvPicPr preferRelativeResize="0"/>
          <p:nvPr/>
        </p:nvPicPr>
        <p:blipFill rotWithShape="1">
          <a:blip r:embed="rId3">
            <a:alphaModFix/>
          </a:blip>
          <a:srcRect/>
          <a:stretch/>
        </p:blipFill>
        <p:spPr>
          <a:xfrm>
            <a:off x="8135251" y="863397"/>
            <a:ext cx="2560320" cy="5494020"/>
          </a:xfrm>
          <a:prstGeom prst="rect">
            <a:avLst/>
          </a:prstGeom>
          <a:noFill/>
          <a:ln>
            <a:noFill/>
          </a:ln>
        </p:spPr>
      </p:pic>
      <p:pic>
        <p:nvPicPr>
          <p:cNvPr id="240" name="Google Shape;240;p26" descr="WhatsApp Image 2021-05-17 at 15.36.50.jpeg"/>
          <p:cNvPicPr preferRelativeResize="0"/>
          <p:nvPr/>
        </p:nvPicPr>
        <p:blipFill rotWithShape="1">
          <a:blip r:embed="rId4">
            <a:alphaModFix/>
          </a:blip>
          <a:srcRect/>
          <a:stretch/>
        </p:blipFill>
        <p:spPr>
          <a:xfrm>
            <a:off x="1590655" y="895351"/>
            <a:ext cx="4987697" cy="42625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741874" y="138022"/>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Times New Roman"/>
                <a:ea typeface="Times New Roman"/>
                <a:cs typeface="Times New Roman"/>
                <a:sym typeface="Times New Roman"/>
              </a:rPr>
              <a:t>TEST CASE 2 </a:t>
            </a:r>
            <a:r>
              <a:rPr lang="en-US" sz="1800" b="1">
                <a:solidFill>
                  <a:schemeClr val="dk1"/>
                </a:solidFill>
                <a:latin typeface="Times New Roman"/>
                <a:ea typeface="Times New Roman"/>
                <a:cs typeface="Times New Roman"/>
                <a:sym typeface="Times New Roman"/>
              </a:rPr>
              <a:t>(Syntax Error):</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Input Code:</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46" name="Google Shape;246;p27"/>
          <p:cNvSpPr txBox="1"/>
          <p:nvPr/>
        </p:nvSpPr>
        <p:spPr>
          <a:xfrm>
            <a:off x="5768199" y="155276"/>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Times New Roman"/>
                <a:ea typeface="Times New Roman"/>
                <a:cs typeface="Times New Roman"/>
                <a:sym typeface="Times New Roman"/>
              </a:rPr>
              <a:t>TEST CASE 3 </a:t>
            </a:r>
            <a:r>
              <a:rPr lang="en-US" sz="1800" b="1">
                <a:solidFill>
                  <a:schemeClr val="dk1"/>
                </a:solidFill>
                <a:latin typeface="Times New Roman"/>
                <a:ea typeface="Times New Roman"/>
                <a:cs typeface="Times New Roman"/>
                <a:sym typeface="Times New Roman"/>
              </a:rPr>
              <a:t>(Semantic Error):</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Input Code:</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47" name="Google Shape;247;p27"/>
          <p:cNvSpPr txBox="1"/>
          <p:nvPr/>
        </p:nvSpPr>
        <p:spPr>
          <a:xfrm>
            <a:off x="710243" y="3683478"/>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48" name="Google Shape;248;p27"/>
          <p:cNvPicPr preferRelativeResize="0"/>
          <p:nvPr/>
        </p:nvPicPr>
        <p:blipFill rotWithShape="1">
          <a:blip r:embed="rId3">
            <a:alphaModFix/>
          </a:blip>
          <a:srcRect/>
          <a:stretch/>
        </p:blipFill>
        <p:spPr>
          <a:xfrm>
            <a:off x="760222" y="830787"/>
            <a:ext cx="2543694" cy="2404118"/>
          </a:xfrm>
          <a:prstGeom prst="rect">
            <a:avLst/>
          </a:prstGeom>
          <a:noFill/>
          <a:ln>
            <a:noFill/>
          </a:ln>
        </p:spPr>
      </p:pic>
      <p:pic>
        <p:nvPicPr>
          <p:cNvPr id="249" name="Google Shape;249;p27"/>
          <p:cNvPicPr preferRelativeResize="0"/>
          <p:nvPr/>
        </p:nvPicPr>
        <p:blipFill rotWithShape="1">
          <a:blip r:embed="rId4">
            <a:alphaModFix/>
          </a:blip>
          <a:srcRect/>
          <a:stretch/>
        </p:blipFill>
        <p:spPr>
          <a:xfrm>
            <a:off x="436317" y="4213284"/>
            <a:ext cx="5041457" cy="1523282"/>
          </a:xfrm>
          <a:prstGeom prst="rect">
            <a:avLst/>
          </a:prstGeom>
          <a:noFill/>
          <a:ln>
            <a:noFill/>
          </a:ln>
        </p:spPr>
      </p:pic>
      <p:pic>
        <p:nvPicPr>
          <p:cNvPr id="250" name="Google Shape;250;p27"/>
          <p:cNvPicPr preferRelativeResize="0"/>
          <p:nvPr/>
        </p:nvPicPr>
        <p:blipFill rotWithShape="1">
          <a:blip r:embed="rId5">
            <a:alphaModFix/>
          </a:blip>
          <a:srcRect/>
          <a:stretch/>
        </p:blipFill>
        <p:spPr>
          <a:xfrm>
            <a:off x="5960277" y="836762"/>
            <a:ext cx="2597127" cy="2475781"/>
          </a:xfrm>
          <a:prstGeom prst="rect">
            <a:avLst/>
          </a:prstGeom>
          <a:noFill/>
          <a:ln>
            <a:noFill/>
          </a:ln>
        </p:spPr>
      </p:pic>
      <p:pic>
        <p:nvPicPr>
          <p:cNvPr id="251" name="Google Shape;251;p27"/>
          <p:cNvPicPr preferRelativeResize="0"/>
          <p:nvPr/>
        </p:nvPicPr>
        <p:blipFill rotWithShape="1">
          <a:blip r:embed="rId6">
            <a:alphaModFix/>
          </a:blip>
          <a:srcRect/>
          <a:stretch/>
        </p:blipFill>
        <p:spPr>
          <a:xfrm>
            <a:off x="5779698" y="4201065"/>
            <a:ext cx="6412302" cy="1535502"/>
          </a:xfrm>
          <a:prstGeom prst="rect">
            <a:avLst/>
          </a:prstGeom>
          <a:noFill/>
          <a:ln>
            <a:noFill/>
          </a:ln>
        </p:spPr>
      </p:pic>
      <p:sp>
        <p:nvSpPr>
          <p:cNvPr id="252" name="Google Shape;252;p27"/>
          <p:cNvSpPr txBox="1"/>
          <p:nvPr/>
        </p:nvSpPr>
        <p:spPr>
          <a:xfrm>
            <a:off x="5788326" y="3723734"/>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53" name="Google Shape;253;p27"/>
          <p:cNvSpPr txBox="1"/>
          <p:nvPr/>
        </p:nvSpPr>
        <p:spPr>
          <a:xfrm>
            <a:off x="718871" y="4293079"/>
            <a:ext cx="3614466" cy="2191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54" name="Google Shape;254;p27"/>
          <p:cNvSpPr txBox="1"/>
          <p:nvPr/>
        </p:nvSpPr>
        <p:spPr>
          <a:xfrm>
            <a:off x="5129842" y="4330459"/>
            <a:ext cx="3614466" cy="2191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p:nvPr/>
        </p:nvSpPr>
        <p:spPr>
          <a:xfrm>
            <a:off x="612477" y="0"/>
            <a:ext cx="3614466" cy="2191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0" name="Google Shape;260;p28"/>
          <p:cNvSpPr txBox="1"/>
          <p:nvPr/>
        </p:nvSpPr>
        <p:spPr>
          <a:xfrm>
            <a:off x="5768199" y="0"/>
            <a:ext cx="3614466" cy="2191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1" name="Google Shape;261;p28"/>
          <p:cNvSpPr txBox="1"/>
          <p:nvPr/>
        </p:nvSpPr>
        <p:spPr>
          <a:xfrm>
            <a:off x="641232" y="2389516"/>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2" name="Google Shape;262;p28"/>
          <p:cNvSpPr txBox="1"/>
          <p:nvPr/>
        </p:nvSpPr>
        <p:spPr>
          <a:xfrm>
            <a:off x="5771073" y="2360760"/>
            <a:ext cx="3614466" cy="2191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3" name="Google Shape;263;p28"/>
          <p:cNvSpPr txBox="1"/>
          <p:nvPr/>
        </p:nvSpPr>
        <p:spPr>
          <a:xfrm>
            <a:off x="2639683" y="422694"/>
            <a:ext cx="3487948" cy="8195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Times New Roman"/>
                <a:ea typeface="Times New Roman"/>
                <a:cs typeface="Times New Roman"/>
                <a:sym typeface="Times New Roman"/>
              </a:rPr>
              <a:t>TEST CASE 4 </a:t>
            </a:r>
            <a:r>
              <a:rPr lang="en-US" sz="1800" b="1">
                <a:solidFill>
                  <a:schemeClr val="dk1"/>
                </a:solidFill>
                <a:latin typeface="Times New Roman"/>
                <a:ea typeface="Times New Roman"/>
                <a:cs typeface="Times New Roman"/>
                <a:sym typeface="Times New Roman"/>
              </a:rPr>
              <a:t>(Error Recovery):</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64" name="Google Shape;264;p28"/>
          <p:cNvPicPr preferRelativeResize="0"/>
          <p:nvPr/>
        </p:nvPicPr>
        <p:blipFill rotWithShape="1">
          <a:blip r:embed="rId3">
            <a:alphaModFix/>
          </a:blip>
          <a:srcRect/>
          <a:stretch/>
        </p:blipFill>
        <p:spPr>
          <a:xfrm>
            <a:off x="4674942" y="1314810"/>
            <a:ext cx="2519488" cy="2291031"/>
          </a:xfrm>
          <a:prstGeom prst="rect">
            <a:avLst/>
          </a:prstGeom>
          <a:noFill/>
          <a:ln>
            <a:noFill/>
          </a:ln>
        </p:spPr>
      </p:pic>
      <p:sp>
        <p:nvSpPr>
          <p:cNvPr id="265" name="Google Shape;265;p28"/>
          <p:cNvSpPr txBox="1"/>
          <p:nvPr/>
        </p:nvSpPr>
        <p:spPr>
          <a:xfrm>
            <a:off x="5198854" y="3899138"/>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66" name="Google Shape;266;p28"/>
          <p:cNvPicPr preferRelativeResize="0"/>
          <p:nvPr/>
        </p:nvPicPr>
        <p:blipFill rotWithShape="1">
          <a:blip r:embed="rId4">
            <a:alphaModFix/>
          </a:blip>
          <a:srcRect/>
          <a:stretch/>
        </p:blipFill>
        <p:spPr>
          <a:xfrm>
            <a:off x="3375898" y="4399475"/>
            <a:ext cx="6968625" cy="2320500"/>
          </a:xfrm>
          <a:prstGeom prst="rect">
            <a:avLst/>
          </a:prstGeom>
          <a:noFill/>
          <a:ln>
            <a:noFill/>
          </a:ln>
        </p:spPr>
      </p:pic>
      <p:sp>
        <p:nvSpPr>
          <p:cNvPr id="267" name="Google Shape;267;p28"/>
          <p:cNvSpPr txBox="1"/>
          <p:nvPr/>
        </p:nvSpPr>
        <p:spPr>
          <a:xfrm>
            <a:off x="4658263" y="842513"/>
            <a:ext cx="2553420" cy="2191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Input Code:</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2157710" y="467340"/>
            <a:ext cx="8911687" cy="6834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762EB1"/>
              </a:buClr>
              <a:buSzPts val="3600"/>
              <a:buFont typeface="Calibri"/>
              <a:buNone/>
            </a:pPr>
            <a:r>
              <a:rPr lang="en-US" sz="3600" b="1" i="0" u="none" strike="noStrike" cap="none" dirty="0">
                <a:solidFill>
                  <a:srgbClr val="762EB1"/>
                </a:solidFill>
                <a:latin typeface="Calibri"/>
                <a:ea typeface="Calibri"/>
                <a:cs typeface="Calibri"/>
                <a:sym typeface="Calibri"/>
              </a:rPr>
              <a:t>Results and Shortcomings</a:t>
            </a:r>
          </a:p>
        </p:txBody>
      </p:sp>
      <p:sp>
        <p:nvSpPr>
          <p:cNvPr id="273" name="Google Shape;273;p29"/>
          <p:cNvSpPr txBox="1"/>
          <p:nvPr/>
        </p:nvSpPr>
        <p:spPr>
          <a:xfrm>
            <a:off x="2593804" y="1150822"/>
            <a:ext cx="8554251" cy="5131790"/>
          </a:xfrm>
          <a:prstGeom prst="rect">
            <a:avLst/>
          </a:prstGeom>
          <a:noFill/>
          <a:ln>
            <a:noFill/>
          </a:ln>
        </p:spPr>
        <p:txBody>
          <a:bodyPr spcFirstLastPara="1" wrap="square" lIns="91425" tIns="45700" rIns="91425" bIns="45700" anchor="t" anchorCtr="0">
            <a:noAutofit/>
          </a:bodyPr>
          <a:lstStyle/>
          <a:p>
            <a:pPr algn="l"/>
            <a:r>
              <a:rPr lang="en-US" sz="1800" b="0" i="0" dirty="0">
                <a:solidFill>
                  <a:srgbClr val="1F2328"/>
                </a:solidFill>
                <a:effectLst/>
                <a:latin typeface="-apple-system"/>
              </a:rPr>
              <a:t>The mini-compiler built in this project works perfectly for the ‘if-else’ and ‘while’ constructs of Python language. Our compiler can be executed in different phases by building and running the code separated in the various folders. The final code displays the output of all the phases on the terminal, one after the other. First, the tokens are displayed, followed by a ‘PARSE SUCCESSFUL’ message. The abstract syntax tree is printed. Next, the symbol table along with the intermediate code is printed without </a:t>
            </a:r>
            <a:r>
              <a:rPr lang="en-US" sz="1800" b="0" i="0" dirty="0" err="1">
                <a:solidFill>
                  <a:srgbClr val="1F2328"/>
                </a:solidFill>
                <a:effectLst/>
                <a:latin typeface="-apple-system"/>
              </a:rPr>
              <a:t>optimisation</a:t>
            </a:r>
            <a:r>
              <a:rPr lang="en-US" sz="1800" b="0" i="0" dirty="0">
                <a:solidFill>
                  <a:srgbClr val="1F2328"/>
                </a:solidFill>
                <a:effectLst/>
                <a:latin typeface="-apple-system"/>
              </a:rPr>
              <a:t>. Finally, the symbol table and the intermediate code after </a:t>
            </a:r>
            <a:r>
              <a:rPr lang="en-US" sz="1800" b="0" i="0" dirty="0" err="1">
                <a:solidFill>
                  <a:srgbClr val="1F2328"/>
                </a:solidFill>
                <a:effectLst/>
                <a:latin typeface="-apple-system"/>
              </a:rPr>
              <a:t>optimisation</a:t>
            </a:r>
            <a:r>
              <a:rPr lang="en-US" sz="1800" b="0" i="0" dirty="0">
                <a:solidFill>
                  <a:srgbClr val="1F2328"/>
                </a:solidFill>
                <a:effectLst/>
                <a:latin typeface="-apple-system"/>
              </a:rPr>
              <a:t> is displayed after the quadruples table. The final output is the target code, written in the instruction set architecture followed by the hypothetical machine model introduced in this project. This is for inputs with no errors. But in case of erroneous inputs, the token generation is stopped on error encounter and the corresponding error message is displayed.</a:t>
            </a:r>
          </a:p>
          <a:p>
            <a:pPr algn="l"/>
            <a:r>
              <a:rPr lang="en-US" sz="1800" b="0" i="0" dirty="0">
                <a:solidFill>
                  <a:srgbClr val="1F2328"/>
                </a:solidFill>
                <a:effectLst/>
                <a:latin typeface="-apple-system"/>
              </a:rPr>
              <a:t>This mini-compiler has the following shortcomings:</a:t>
            </a:r>
            <a:br>
              <a:rPr lang="en-US" sz="1800" b="0" i="0" dirty="0">
                <a:solidFill>
                  <a:srgbClr val="1F2328"/>
                </a:solidFill>
                <a:effectLst/>
                <a:latin typeface="-apple-system"/>
              </a:rPr>
            </a:br>
            <a:r>
              <a:rPr lang="en-US" sz="1800" b="0" i="0" dirty="0">
                <a:solidFill>
                  <a:srgbClr val="1F2328"/>
                </a:solidFill>
                <a:effectLst/>
                <a:latin typeface="-apple-system"/>
              </a:rPr>
              <a:t>• User defined functions are not handled.</a:t>
            </a:r>
            <a:br>
              <a:rPr lang="en-US" sz="1800" b="0" i="0" dirty="0">
                <a:solidFill>
                  <a:srgbClr val="1F2328"/>
                </a:solidFill>
                <a:effectLst/>
                <a:latin typeface="-apple-system"/>
              </a:rPr>
            </a:br>
            <a:r>
              <a:rPr lang="en-US" sz="1800" b="0" i="0" dirty="0">
                <a:solidFill>
                  <a:srgbClr val="1F2328"/>
                </a:solidFill>
                <a:effectLst/>
                <a:latin typeface="-apple-system"/>
              </a:rPr>
              <a:t>• Importing libraries and calling library functions is not taken care of.</a:t>
            </a:r>
            <a:br>
              <a:rPr lang="en-US" sz="1800" b="0" i="0" dirty="0">
                <a:solidFill>
                  <a:srgbClr val="1F2328"/>
                </a:solidFill>
                <a:effectLst/>
                <a:latin typeface="-apple-system"/>
              </a:rPr>
            </a:br>
            <a:r>
              <a:rPr lang="en-US" sz="1800" b="0" i="0" dirty="0">
                <a:solidFill>
                  <a:srgbClr val="1F2328"/>
                </a:solidFill>
                <a:effectLst/>
                <a:latin typeface="-apple-system"/>
              </a:rPr>
              <a:t>• Datatypes other than integer and float, example strings, lists, tuples, dictionaries, </a:t>
            </a:r>
            <a:r>
              <a:rPr lang="en-US" sz="1800" b="0" i="0" dirty="0" err="1">
                <a:solidFill>
                  <a:srgbClr val="1F2328"/>
                </a:solidFill>
                <a:effectLst/>
                <a:latin typeface="-apple-system"/>
              </a:rPr>
              <a:t>etc</a:t>
            </a:r>
            <a:r>
              <a:rPr lang="en-US" sz="1800" b="0" i="0" dirty="0">
                <a:solidFill>
                  <a:srgbClr val="1F2328"/>
                </a:solidFill>
                <a:effectLst/>
                <a:latin typeface="-apple-system"/>
              </a:rPr>
              <a:t> have not been considered.</a:t>
            </a:r>
            <a:br>
              <a:rPr lang="en-US" sz="1800" b="0" i="0" dirty="0">
                <a:solidFill>
                  <a:srgbClr val="1F2328"/>
                </a:solidFill>
                <a:effectLst/>
                <a:latin typeface="-apple-system"/>
              </a:rPr>
            </a:br>
            <a:r>
              <a:rPr lang="en-US" sz="1800" b="0" i="0" dirty="0">
                <a:solidFill>
                  <a:srgbClr val="1F2328"/>
                </a:solidFill>
                <a:effectLst/>
                <a:latin typeface="-apple-system"/>
              </a:rPr>
              <a:t>• Constructs other than ‘while’ and ‘if-else’ have not been added in the compiler program.</a:t>
            </a:r>
          </a:p>
        </p:txBody>
      </p:sp>
      <p:sp>
        <p:nvSpPr>
          <p:cNvPr id="274" name="Google Shape;274;p29"/>
          <p:cNvSpPr txBox="1"/>
          <p:nvPr/>
        </p:nvSpPr>
        <p:spPr>
          <a:xfrm>
            <a:off x="-1811361" y="4817853"/>
            <a:ext cx="9480430" cy="204014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2236368" y="467340"/>
            <a:ext cx="8911687" cy="6834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762EB1"/>
              </a:buClr>
              <a:buSzPts val="3600"/>
              <a:buFont typeface="Calibri"/>
              <a:buNone/>
            </a:pPr>
            <a:r>
              <a:rPr lang="en-US" sz="3600" b="1" i="0" u="none" strike="noStrike" cap="none">
                <a:solidFill>
                  <a:srgbClr val="762EB1"/>
                </a:solidFill>
                <a:latin typeface="Calibri"/>
                <a:ea typeface="Calibri"/>
                <a:cs typeface="Calibri"/>
                <a:sym typeface="Calibri"/>
              </a:rPr>
              <a:t>CONCLUSION</a:t>
            </a:r>
            <a:endParaRPr sz="3600" b="1" i="0" u="none" strike="noStrike" cap="none">
              <a:solidFill>
                <a:srgbClr val="762EB1"/>
              </a:solidFill>
              <a:latin typeface="Calibri"/>
              <a:ea typeface="Calibri"/>
              <a:cs typeface="Calibri"/>
              <a:sym typeface="Calibri"/>
            </a:endParaRPr>
          </a:p>
        </p:txBody>
      </p:sp>
      <p:sp>
        <p:nvSpPr>
          <p:cNvPr id="273" name="Google Shape;273;p29"/>
          <p:cNvSpPr txBox="1"/>
          <p:nvPr/>
        </p:nvSpPr>
        <p:spPr>
          <a:xfrm>
            <a:off x="2593804" y="1150822"/>
            <a:ext cx="8554251" cy="5131790"/>
          </a:xfrm>
          <a:prstGeom prst="rect">
            <a:avLst/>
          </a:prstGeom>
          <a:noFill/>
          <a:ln>
            <a:noFill/>
          </a:ln>
        </p:spPr>
        <p:txBody>
          <a:bodyPr spcFirstLastPara="1" wrap="square" lIns="91425" tIns="45700" rIns="91425" bIns="45700" anchor="t" anchorCtr="0">
            <a:noAutofit/>
          </a:bodyPr>
          <a:lstStyle/>
          <a:p>
            <a:pPr marL="0" marR="0" lvl="0" indent="-114300" algn="just"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Making a full complete compiler is a very difficult task and it takes lots of time to make it. So, we have successfully made a mini compiler which performs following operations:</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This is a mini-compiler for python language using lex and </a:t>
            </a:r>
            <a:r>
              <a:rPr lang="en-US" sz="2000" dirty="0" err="1">
                <a:solidFill>
                  <a:schemeClr val="dk1"/>
                </a:solidFill>
                <a:latin typeface="Times New Roman"/>
                <a:ea typeface="Times New Roman"/>
                <a:cs typeface="Times New Roman"/>
                <a:sym typeface="Times New Roman"/>
              </a:rPr>
              <a:t>yacc</a:t>
            </a:r>
            <a:r>
              <a:rPr lang="en-US" sz="2000" dirty="0">
                <a:solidFill>
                  <a:schemeClr val="dk1"/>
                </a:solidFill>
                <a:latin typeface="Times New Roman"/>
                <a:ea typeface="Times New Roman"/>
                <a:cs typeface="Times New Roman"/>
                <a:sym typeface="Times New Roman"/>
              </a:rPr>
              <a:t> files which takes input a python program and according to the context free grammar written, the program is validated.</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Regular Expressions are written to generate the tokens.</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Symbol table is created to store the information about the identifiers.</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Abstract syntax tree is generated and displayed according to the pre-order tree traversal.</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Intermediate code is generated, and the data structure used for </a:t>
            </a:r>
            <a:r>
              <a:rPr lang="en-US" sz="2000" dirty="0" err="1">
                <a:solidFill>
                  <a:schemeClr val="dk1"/>
                </a:solidFill>
                <a:latin typeface="Times New Roman"/>
                <a:ea typeface="Times New Roman"/>
                <a:cs typeface="Times New Roman"/>
                <a:sym typeface="Times New Roman"/>
              </a:rPr>
              <a:t>optimisation</a:t>
            </a:r>
            <a:r>
              <a:rPr lang="en-US" sz="2000" dirty="0">
                <a:solidFill>
                  <a:schemeClr val="dk1"/>
                </a:solidFill>
                <a:latin typeface="Times New Roman"/>
                <a:ea typeface="Times New Roman"/>
                <a:cs typeface="Times New Roman"/>
                <a:sym typeface="Times New Roman"/>
              </a:rPr>
              <a:t> is Quadruples. </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The </a:t>
            </a:r>
            <a:r>
              <a:rPr lang="en-US" sz="2000" dirty="0" err="1">
                <a:solidFill>
                  <a:schemeClr val="dk1"/>
                </a:solidFill>
                <a:latin typeface="Times New Roman"/>
                <a:ea typeface="Times New Roman"/>
                <a:cs typeface="Times New Roman"/>
                <a:sym typeface="Times New Roman"/>
              </a:rPr>
              <a:t>optimised</a:t>
            </a:r>
            <a:r>
              <a:rPr lang="en-US" sz="2000" dirty="0">
                <a:solidFill>
                  <a:schemeClr val="dk1"/>
                </a:solidFill>
                <a:latin typeface="Times New Roman"/>
                <a:ea typeface="Times New Roman"/>
                <a:cs typeface="Times New Roman"/>
                <a:sym typeface="Times New Roman"/>
              </a:rPr>
              <a:t> intermediate code is then converted to the Target code using a hypothetical machine model.</a:t>
            </a:r>
            <a:endParaRPr dirty="0"/>
          </a:p>
          <a:p>
            <a:pPr marL="342900" marR="0" lvl="0" indent="-342900" algn="just" rtl="0">
              <a:spcBef>
                <a:spcPts val="0"/>
              </a:spcBef>
              <a:spcAft>
                <a:spcPts val="0"/>
              </a:spcAft>
              <a:buClr>
                <a:schemeClr val="dk1"/>
              </a:buClr>
              <a:buSzPts val="2000"/>
              <a:buFont typeface="Century Gothic"/>
              <a:buAutoNum type="arabicPeriod"/>
            </a:pPr>
            <a:r>
              <a:rPr lang="en-US" sz="2000" dirty="0">
                <a:solidFill>
                  <a:schemeClr val="dk1"/>
                </a:solidFill>
                <a:latin typeface="Times New Roman"/>
                <a:ea typeface="Times New Roman"/>
                <a:cs typeface="Times New Roman"/>
                <a:sym typeface="Times New Roman"/>
              </a:rPr>
              <a:t>Error handling and recovery is also implemented that take cares of erroneous inputs.</a:t>
            </a:r>
            <a:endParaRPr dirty="0"/>
          </a:p>
          <a:p>
            <a:pPr marL="342900" marR="0" lvl="0" indent="-228600" algn="just" rtl="0">
              <a:spcBef>
                <a:spcPts val="0"/>
              </a:spcBef>
              <a:spcAft>
                <a:spcPts val="0"/>
              </a:spcAft>
              <a:buClr>
                <a:schemeClr val="dk1"/>
              </a:buClr>
              <a:buSzPts val="1800"/>
              <a:buFont typeface="Century Gothic"/>
              <a:buNone/>
            </a:pPr>
            <a:endParaRPr sz="1800" dirty="0">
              <a:solidFill>
                <a:schemeClr val="dk1"/>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entury Gothic"/>
              <a:buNone/>
            </a:pP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p:txBody>
      </p:sp>
      <p:sp>
        <p:nvSpPr>
          <p:cNvPr id="274" name="Google Shape;274;p29"/>
          <p:cNvSpPr txBox="1"/>
          <p:nvPr/>
        </p:nvSpPr>
        <p:spPr>
          <a:xfrm>
            <a:off x="-1811361" y="4817853"/>
            <a:ext cx="9480430" cy="204014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19695243"/>
      </p:ext>
    </p:extLst>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2474938" y="2828945"/>
            <a:ext cx="8911687" cy="307962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762EB1"/>
              </a:buClr>
              <a:buSzPts val="8800"/>
              <a:buFont typeface="Calibri"/>
              <a:buNone/>
            </a:pPr>
            <a:r>
              <a:rPr lang="en-US" sz="8800" b="1" dirty="0">
                <a:latin typeface="Calibri"/>
                <a:ea typeface="Calibri"/>
                <a:cs typeface="Calibri"/>
                <a:sym typeface="Calibri"/>
              </a:rPr>
              <a:t>THANK YOU</a:t>
            </a:r>
            <a:endParaRPr sz="8800" b="1" dirty="0">
              <a:latin typeface="Calibri"/>
              <a:ea typeface="Calibri"/>
              <a:cs typeface="Calibri"/>
              <a:sym typeface="Calibri"/>
            </a:endParaRPr>
          </a:p>
        </p:txBody>
      </p:sp>
      <p:sp>
        <p:nvSpPr>
          <p:cNvPr id="280" name="Google Shape;280;p30"/>
          <p:cNvSpPr txBox="1"/>
          <p:nvPr/>
        </p:nvSpPr>
        <p:spPr>
          <a:xfrm>
            <a:off x="7658438" y="4710574"/>
            <a:ext cx="4029185" cy="2396000"/>
          </a:xfrm>
          <a:prstGeom prst="rect">
            <a:avLst/>
          </a:prstGeom>
          <a:noFill/>
          <a:ln>
            <a:noFill/>
          </a:ln>
        </p:spPr>
        <p:txBody>
          <a:bodyPr spcFirstLastPara="1" wrap="square" lIns="121900" tIns="121900" rIns="121900" bIns="121900" anchor="t" anchorCtr="0">
            <a:noAutofit/>
          </a:bodyPr>
          <a:lstStyle/>
          <a:p>
            <a:pPr marL="0" marR="0" lvl="0" indent="0" algn="ctr"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2592925" y="496094"/>
            <a:ext cx="8911687" cy="68348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762EB1"/>
              </a:buClr>
              <a:buSzPts val="3600"/>
              <a:buFont typeface="Calibri"/>
              <a:buNone/>
            </a:pPr>
            <a:r>
              <a:rPr lang="en-US" b="1">
                <a:latin typeface="Calibri"/>
                <a:ea typeface="Calibri"/>
                <a:cs typeface="Calibri"/>
                <a:sym typeface="Calibri"/>
              </a:rPr>
              <a:t>PRESENTATION OVERVIEW</a:t>
            </a:r>
            <a:endParaRPr b="1">
              <a:latin typeface="Calibri"/>
              <a:ea typeface="Calibri"/>
              <a:cs typeface="Calibri"/>
              <a:sym typeface="Calibri"/>
            </a:endParaRPr>
          </a:p>
        </p:txBody>
      </p:sp>
      <p:sp>
        <p:nvSpPr>
          <p:cNvPr id="178" name="Google Shape;178;p19"/>
          <p:cNvSpPr txBox="1">
            <a:spLocks noGrp="1"/>
          </p:cNvSpPr>
          <p:nvPr>
            <p:ph type="body" idx="1"/>
          </p:nvPr>
        </p:nvSpPr>
        <p:spPr>
          <a:xfrm>
            <a:off x="2725947" y="1468722"/>
            <a:ext cx="5236234" cy="5109632"/>
          </a:xfrm>
          <a:prstGeom prst="rect">
            <a:avLst/>
          </a:prstGeom>
          <a:noFill/>
          <a:ln>
            <a:noFill/>
          </a:ln>
        </p:spPr>
        <p:txBody>
          <a:bodyPr spcFirstLastPara="1" wrap="square" lIns="91425" tIns="45700" rIns="91425" bIns="45700" anchor="t" anchorCtr="0">
            <a:normAutofit/>
          </a:bodyPr>
          <a:lstStyle/>
          <a:p>
            <a:pPr marL="400050" lvl="1" indent="-101600" algn="l" rtl="0">
              <a:lnSpc>
                <a:spcPct val="200000"/>
              </a:lnSpc>
              <a:spcBef>
                <a:spcPts val="0"/>
              </a:spcBef>
              <a:spcAft>
                <a:spcPts val="0"/>
              </a:spcAft>
              <a:buSzPts val="1600"/>
              <a:buFont typeface="Noto Sans Symbols"/>
              <a:buChar char="❑"/>
            </a:pPr>
            <a:r>
              <a:rPr lang="en-US" b="0" i="0" u="none" strike="noStrike">
                <a:solidFill>
                  <a:schemeClr val="dk1"/>
                </a:solidFill>
                <a:latin typeface="Times New Roman"/>
                <a:ea typeface="Times New Roman"/>
                <a:cs typeface="Times New Roman"/>
                <a:sym typeface="Times New Roman"/>
              </a:rPr>
              <a:t> INTRODUCTION</a:t>
            </a:r>
            <a:endParaRPr/>
          </a:p>
          <a:p>
            <a:pPr marL="400050" lvl="1" indent="-101600" algn="l" rtl="0">
              <a:lnSpc>
                <a:spcPct val="200000"/>
              </a:lnSpc>
              <a:spcBef>
                <a:spcPts val="1000"/>
              </a:spcBef>
              <a:spcAft>
                <a:spcPts val="0"/>
              </a:spcAft>
              <a:buSzPts val="1600"/>
              <a:buFont typeface="Noto Sans Symbols"/>
              <a:buChar char="❑"/>
            </a:pPr>
            <a:r>
              <a:rPr lang="en-US" b="0" i="0" u="none" strike="noStrike">
                <a:solidFill>
                  <a:schemeClr val="dk1"/>
                </a:solidFill>
                <a:latin typeface="Times New Roman"/>
                <a:ea typeface="Times New Roman"/>
                <a:cs typeface="Times New Roman"/>
                <a:sym typeface="Times New Roman"/>
              </a:rPr>
              <a:t> DIFFERENT MODULES OF PROJECT</a:t>
            </a:r>
            <a:endParaRPr/>
          </a:p>
          <a:p>
            <a:pPr marL="400050" lvl="1" indent="-101600" algn="l" rtl="0">
              <a:lnSpc>
                <a:spcPct val="200000"/>
              </a:lnSpc>
              <a:spcBef>
                <a:spcPts val="1000"/>
              </a:spcBef>
              <a:spcAft>
                <a:spcPts val="0"/>
              </a:spcAft>
              <a:buSzPts val="1600"/>
              <a:buFont typeface="Noto Sans Symbols"/>
              <a:buChar char="❑"/>
            </a:pPr>
            <a:r>
              <a:rPr lang="en-US">
                <a:solidFill>
                  <a:schemeClr val="dk1"/>
                </a:solidFill>
                <a:latin typeface="Times New Roman"/>
                <a:ea typeface="Times New Roman"/>
                <a:cs typeface="Times New Roman"/>
                <a:sym typeface="Times New Roman"/>
              </a:rPr>
              <a:t> DESIGN STRATEGY &amp;</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IMPLEMENTATION DETAILS</a:t>
            </a:r>
            <a:endParaRPr/>
          </a:p>
          <a:p>
            <a:pPr marL="400050" lvl="1" indent="-101600" algn="l" rtl="0">
              <a:lnSpc>
                <a:spcPct val="200000"/>
              </a:lnSpc>
              <a:spcBef>
                <a:spcPts val="1000"/>
              </a:spcBef>
              <a:spcAft>
                <a:spcPts val="0"/>
              </a:spcAft>
              <a:buSzPts val="1600"/>
              <a:buFont typeface="Noto Sans Symbols"/>
              <a:buChar char="❑"/>
            </a:pPr>
            <a:r>
              <a:rPr lang="en-US" b="0" i="0" u="none" strike="noStrike">
                <a:solidFill>
                  <a:schemeClr val="dk1"/>
                </a:solidFill>
                <a:latin typeface="Times New Roman"/>
                <a:ea typeface="Times New Roman"/>
                <a:cs typeface="Times New Roman"/>
                <a:sym typeface="Times New Roman"/>
              </a:rPr>
              <a:t> SNAPSHOTS</a:t>
            </a:r>
            <a:endParaRPr/>
          </a:p>
          <a:p>
            <a:pPr marL="400050" lvl="1" indent="-101600" algn="l" rtl="0">
              <a:lnSpc>
                <a:spcPct val="200000"/>
              </a:lnSpc>
              <a:spcBef>
                <a:spcPts val="1000"/>
              </a:spcBef>
              <a:spcAft>
                <a:spcPts val="0"/>
              </a:spcAft>
              <a:buSzPts val="1600"/>
              <a:buFont typeface="Noto Sans Symbols"/>
              <a:buChar char="❑"/>
            </a:pPr>
            <a:r>
              <a:rPr lang="en-US">
                <a:solidFill>
                  <a:schemeClr val="dk1"/>
                </a:solidFill>
                <a:latin typeface="Times New Roman"/>
                <a:ea typeface="Times New Roman"/>
                <a:cs typeface="Times New Roman"/>
                <a:sym typeface="Times New Roman"/>
              </a:rPr>
              <a:t> CONCLUSION</a:t>
            </a:r>
            <a:endParaRPr b="0" i="0" u="none" strike="noStrike">
              <a:solidFill>
                <a:schemeClr val="dk1"/>
              </a:solidFill>
              <a:latin typeface="Times New Roman"/>
              <a:ea typeface="Times New Roman"/>
              <a:cs typeface="Times New Roman"/>
              <a:sym typeface="Times New Roman"/>
            </a:endParaRPr>
          </a:p>
        </p:txBody>
      </p:sp>
      <p:pic>
        <p:nvPicPr>
          <p:cNvPr id="179" name="Google Shape;179;p19" descr="presentation_outline_format_ppt_infographic_template_Slide01.jpg"/>
          <p:cNvPicPr preferRelativeResize="0"/>
          <p:nvPr/>
        </p:nvPicPr>
        <p:blipFill rotWithShape="1">
          <a:blip r:embed="rId3">
            <a:alphaModFix/>
          </a:blip>
          <a:srcRect l="65314" t="60126" r="1854" b="1257"/>
          <a:stretch/>
        </p:blipFill>
        <p:spPr>
          <a:xfrm>
            <a:off x="8574657" y="2035834"/>
            <a:ext cx="3001992" cy="2648309"/>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963197" y="452962"/>
            <a:ext cx="8911687" cy="68348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762EB1"/>
              </a:buClr>
              <a:buSzPts val="3600"/>
              <a:buFont typeface="Calibri"/>
              <a:buNone/>
            </a:pPr>
            <a:r>
              <a:rPr lang="en-US" b="1">
                <a:latin typeface="Calibri"/>
                <a:ea typeface="Calibri"/>
                <a:cs typeface="Calibri"/>
                <a:sym typeface="Calibri"/>
              </a:rPr>
              <a:t>INTRODUCTION</a:t>
            </a:r>
            <a:endParaRPr b="1">
              <a:latin typeface="Calibri"/>
              <a:ea typeface="Calibri"/>
              <a:cs typeface="Calibri"/>
              <a:sym typeface="Calibri"/>
            </a:endParaRPr>
          </a:p>
        </p:txBody>
      </p:sp>
      <p:sp>
        <p:nvSpPr>
          <p:cNvPr id="185" name="Google Shape;185;p20"/>
          <p:cNvSpPr txBox="1">
            <a:spLocks noGrp="1"/>
          </p:cNvSpPr>
          <p:nvPr>
            <p:ph type="body" idx="1"/>
          </p:nvPr>
        </p:nvSpPr>
        <p:spPr>
          <a:xfrm>
            <a:off x="4657984" y="1541540"/>
            <a:ext cx="7349706" cy="421608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800"/>
              <a:buNone/>
            </a:pPr>
            <a:r>
              <a:rPr lang="en-US" dirty="0">
                <a:solidFill>
                  <a:schemeClr val="dk1"/>
                </a:solidFill>
                <a:latin typeface="Times New Roman"/>
                <a:ea typeface="Times New Roman"/>
                <a:cs typeface="Times New Roman"/>
                <a:sym typeface="Times New Roman"/>
              </a:rPr>
              <a:t>The Mini-Compiler contains all phases of compiler. It has been made for the </a:t>
            </a:r>
            <a:r>
              <a:rPr lang="en-US" b="1" dirty="0">
                <a:solidFill>
                  <a:schemeClr val="dk1"/>
                </a:solidFill>
                <a:latin typeface="Times New Roman"/>
                <a:ea typeface="Times New Roman"/>
                <a:cs typeface="Times New Roman"/>
                <a:sym typeface="Times New Roman"/>
              </a:rPr>
              <a:t>Python language </a:t>
            </a:r>
            <a:r>
              <a:rPr lang="en-US" dirty="0">
                <a:solidFill>
                  <a:schemeClr val="dk1"/>
                </a:solidFill>
                <a:latin typeface="Times New Roman"/>
                <a:ea typeface="Times New Roman"/>
                <a:cs typeface="Times New Roman"/>
                <a:sym typeface="Times New Roman"/>
              </a:rPr>
              <a:t>by using C language (till intermediate code </a:t>
            </a:r>
            <a:r>
              <a:rPr lang="en-US" dirty="0" err="1">
                <a:solidFill>
                  <a:schemeClr val="dk1"/>
                </a:solidFill>
                <a:latin typeface="Times New Roman"/>
                <a:ea typeface="Times New Roman"/>
                <a:cs typeface="Times New Roman"/>
                <a:sym typeface="Times New Roman"/>
              </a:rPr>
              <a:t>optimisation</a:t>
            </a:r>
            <a:r>
              <a:rPr lang="en-US" dirty="0">
                <a:solidFill>
                  <a:schemeClr val="dk1"/>
                </a:solidFill>
                <a:latin typeface="Times New Roman"/>
                <a:ea typeface="Times New Roman"/>
                <a:cs typeface="Times New Roman"/>
                <a:sym typeface="Times New Roman"/>
              </a:rPr>
              <a:t> phase) and we used Python language itself for target code generation as well. The constructs that have been focused on are </a:t>
            </a:r>
            <a:r>
              <a:rPr lang="en-US" b="1" dirty="0">
                <a:solidFill>
                  <a:schemeClr val="dk1"/>
                </a:solidFill>
                <a:latin typeface="Times New Roman"/>
                <a:ea typeface="Times New Roman"/>
                <a:cs typeface="Times New Roman"/>
                <a:sym typeface="Times New Roman"/>
              </a:rPr>
              <a:t>‘if-else’ and ‘while’ </a:t>
            </a:r>
            <a:r>
              <a:rPr lang="en-US" dirty="0">
                <a:solidFill>
                  <a:schemeClr val="dk1"/>
                </a:solidFill>
                <a:latin typeface="Times New Roman"/>
                <a:ea typeface="Times New Roman"/>
                <a:cs typeface="Times New Roman"/>
                <a:sym typeface="Times New Roman"/>
              </a:rPr>
              <a:t>statements. The final code displays the output of all the phases on the terminal, one after the other. First, the </a:t>
            </a:r>
            <a:r>
              <a:rPr lang="en-US" b="1" dirty="0">
                <a:solidFill>
                  <a:schemeClr val="dk1"/>
                </a:solidFill>
                <a:latin typeface="Times New Roman"/>
                <a:ea typeface="Times New Roman"/>
                <a:cs typeface="Times New Roman"/>
                <a:sym typeface="Times New Roman"/>
              </a:rPr>
              <a:t>tokens</a:t>
            </a:r>
            <a:r>
              <a:rPr lang="en-US" dirty="0">
                <a:solidFill>
                  <a:schemeClr val="dk1"/>
                </a:solidFill>
                <a:latin typeface="Times New Roman"/>
                <a:ea typeface="Times New Roman"/>
                <a:cs typeface="Times New Roman"/>
                <a:sym typeface="Times New Roman"/>
              </a:rPr>
              <a:t> are displayed, followed by a ‘Parse Successful’ message. Then </a:t>
            </a:r>
            <a:r>
              <a:rPr lang="en-US" b="1" dirty="0">
                <a:solidFill>
                  <a:schemeClr val="dk1"/>
                </a:solidFill>
                <a:latin typeface="Times New Roman"/>
                <a:ea typeface="Times New Roman"/>
                <a:cs typeface="Times New Roman"/>
                <a:sym typeface="Times New Roman"/>
              </a:rPr>
              <a:t>abstract syntax tree </a:t>
            </a:r>
            <a:r>
              <a:rPr lang="en-US" dirty="0">
                <a:solidFill>
                  <a:schemeClr val="dk1"/>
                </a:solidFill>
                <a:latin typeface="Times New Roman"/>
                <a:ea typeface="Times New Roman"/>
                <a:cs typeface="Times New Roman"/>
                <a:sym typeface="Times New Roman"/>
              </a:rPr>
              <a:t>is printed. Next, the </a:t>
            </a:r>
            <a:r>
              <a:rPr lang="en-US" b="1" dirty="0">
                <a:solidFill>
                  <a:schemeClr val="dk1"/>
                </a:solidFill>
                <a:latin typeface="Times New Roman"/>
                <a:ea typeface="Times New Roman"/>
                <a:cs typeface="Times New Roman"/>
                <a:sym typeface="Times New Roman"/>
              </a:rPr>
              <a:t>symbol table </a:t>
            </a:r>
            <a:r>
              <a:rPr lang="en-US" dirty="0">
                <a:solidFill>
                  <a:schemeClr val="dk1"/>
                </a:solidFill>
                <a:latin typeface="Times New Roman"/>
                <a:ea typeface="Times New Roman"/>
                <a:cs typeface="Times New Roman"/>
                <a:sym typeface="Times New Roman"/>
              </a:rPr>
              <a:t>along with the </a:t>
            </a:r>
            <a:r>
              <a:rPr lang="en-US" b="1" dirty="0">
                <a:solidFill>
                  <a:schemeClr val="dk1"/>
                </a:solidFill>
                <a:latin typeface="Times New Roman"/>
                <a:ea typeface="Times New Roman"/>
                <a:cs typeface="Times New Roman"/>
                <a:sym typeface="Times New Roman"/>
              </a:rPr>
              <a:t>intermediate code </a:t>
            </a:r>
            <a:r>
              <a:rPr lang="en-US" dirty="0">
                <a:solidFill>
                  <a:schemeClr val="dk1"/>
                </a:solidFill>
                <a:latin typeface="Times New Roman"/>
                <a:ea typeface="Times New Roman"/>
                <a:cs typeface="Times New Roman"/>
                <a:sym typeface="Times New Roman"/>
              </a:rPr>
              <a:t>is printed without </a:t>
            </a:r>
            <a:r>
              <a:rPr lang="en-US" dirty="0" err="1">
                <a:solidFill>
                  <a:schemeClr val="dk1"/>
                </a:solidFill>
                <a:latin typeface="Times New Roman"/>
                <a:ea typeface="Times New Roman"/>
                <a:cs typeface="Times New Roman"/>
                <a:sym typeface="Times New Roman"/>
              </a:rPr>
              <a:t>optimisation</a:t>
            </a:r>
            <a:r>
              <a:rPr lang="en-US" dirty="0">
                <a:solidFill>
                  <a:schemeClr val="dk1"/>
                </a:solidFill>
                <a:latin typeface="Times New Roman"/>
                <a:ea typeface="Times New Roman"/>
                <a:cs typeface="Times New Roman"/>
                <a:sym typeface="Times New Roman"/>
              </a:rPr>
              <a:t>. Finally, the symbol table and the intermediate code after </a:t>
            </a:r>
            <a:r>
              <a:rPr lang="en-US" dirty="0" err="1">
                <a:solidFill>
                  <a:schemeClr val="dk1"/>
                </a:solidFill>
                <a:latin typeface="Times New Roman"/>
                <a:ea typeface="Times New Roman"/>
                <a:cs typeface="Times New Roman"/>
                <a:sym typeface="Times New Roman"/>
              </a:rPr>
              <a:t>optimisation</a:t>
            </a:r>
            <a:r>
              <a:rPr lang="en-US" dirty="0">
                <a:solidFill>
                  <a:schemeClr val="dk1"/>
                </a:solidFill>
                <a:latin typeface="Times New Roman"/>
                <a:ea typeface="Times New Roman"/>
                <a:cs typeface="Times New Roman"/>
                <a:sym typeface="Times New Roman"/>
              </a:rPr>
              <a:t> is displayed.</a:t>
            </a:r>
            <a:r>
              <a:rPr lang="en-US" dirty="0"/>
              <a:t> </a:t>
            </a:r>
            <a:r>
              <a:rPr lang="en-US" dirty="0">
                <a:solidFill>
                  <a:schemeClr val="dk1"/>
                </a:solidFill>
                <a:latin typeface="Times New Roman"/>
                <a:ea typeface="Times New Roman"/>
                <a:cs typeface="Times New Roman"/>
                <a:sym typeface="Times New Roman"/>
              </a:rPr>
              <a:t>The final output is the </a:t>
            </a:r>
            <a:r>
              <a:rPr lang="en-US" b="1" dirty="0">
                <a:solidFill>
                  <a:schemeClr val="dk1"/>
                </a:solidFill>
                <a:latin typeface="Times New Roman"/>
                <a:ea typeface="Times New Roman"/>
                <a:cs typeface="Times New Roman"/>
                <a:sym typeface="Times New Roman"/>
              </a:rPr>
              <a:t>target code</a:t>
            </a:r>
            <a:r>
              <a:rPr lang="en-US" dirty="0">
                <a:solidFill>
                  <a:schemeClr val="dk1"/>
                </a:solidFill>
                <a:latin typeface="Times New Roman"/>
                <a:ea typeface="Times New Roman"/>
                <a:cs typeface="Times New Roman"/>
                <a:sym typeface="Times New Roman"/>
              </a:rPr>
              <a:t>.  Specific </a:t>
            </a:r>
            <a:r>
              <a:rPr lang="en-US" b="1" dirty="0">
                <a:solidFill>
                  <a:schemeClr val="dk1"/>
                </a:solidFill>
                <a:latin typeface="Times New Roman"/>
                <a:ea typeface="Times New Roman"/>
                <a:cs typeface="Times New Roman"/>
                <a:sym typeface="Times New Roman"/>
              </a:rPr>
              <a:t>error messages </a:t>
            </a:r>
            <a:r>
              <a:rPr lang="en-US" dirty="0">
                <a:solidFill>
                  <a:schemeClr val="dk1"/>
                </a:solidFill>
                <a:latin typeface="Times New Roman"/>
                <a:ea typeface="Times New Roman"/>
                <a:cs typeface="Times New Roman"/>
                <a:sym typeface="Times New Roman"/>
              </a:rPr>
              <a:t>are displayed based on the type of error. </a:t>
            </a:r>
            <a:r>
              <a:rPr lang="en-US" b="1" dirty="0">
                <a:solidFill>
                  <a:schemeClr val="dk1"/>
                </a:solidFill>
                <a:latin typeface="Times New Roman"/>
                <a:ea typeface="Times New Roman"/>
                <a:cs typeface="Times New Roman"/>
                <a:sym typeface="Times New Roman"/>
              </a:rPr>
              <a:t>Syntax and semantic errors </a:t>
            </a:r>
            <a:r>
              <a:rPr lang="en-US" dirty="0">
                <a:solidFill>
                  <a:schemeClr val="dk1"/>
                </a:solidFill>
                <a:latin typeface="Times New Roman"/>
                <a:ea typeface="Times New Roman"/>
                <a:cs typeface="Times New Roman"/>
                <a:sym typeface="Times New Roman"/>
              </a:rPr>
              <a:t>have been handled.  The line number is displayed as part of the error message. </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As a part of error recovery, panic mode recovery has been implemented for the </a:t>
            </a:r>
            <a:r>
              <a:rPr lang="en-US" dirty="0" err="1">
                <a:solidFill>
                  <a:schemeClr val="dk1"/>
                </a:solidFill>
                <a:latin typeface="Times New Roman"/>
                <a:ea typeface="Times New Roman"/>
                <a:cs typeface="Times New Roman"/>
                <a:sym typeface="Times New Roman"/>
              </a:rPr>
              <a:t>lexer</a:t>
            </a:r>
            <a:r>
              <a:rPr lang="en-US" dirty="0">
                <a:solidFill>
                  <a:schemeClr val="dk1"/>
                </a:solidFill>
                <a:latin typeface="Times New Roman"/>
                <a:ea typeface="Times New Roman"/>
                <a:cs typeface="Times New Roman"/>
                <a:sym typeface="Times New Roman"/>
              </a:rPr>
              <a:t>. </a:t>
            </a:r>
            <a:endParaRPr dirty="0"/>
          </a:p>
          <a:p>
            <a:pPr marL="0" lvl="0" indent="0" algn="just" rtl="0">
              <a:spcBef>
                <a:spcPts val="1000"/>
              </a:spcBef>
              <a:spcAft>
                <a:spcPts val="0"/>
              </a:spcAft>
              <a:buSzPts val="1800"/>
              <a:buNone/>
            </a:pPr>
            <a:endParaRPr b="0" i="0" u="none" strike="noStrike" dirty="0">
              <a:solidFill>
                <a:schemeClr val="dk1"/>
              </a:solidFill>
              <a:latin typeface="Times New Roman"/>
              <a:ea typeface="Times New Roman"/>
              <a:cs typeface="Times New Roman"/>
              <a:sym typeface="Times New Roman"/>
            </a:endParaRPr>
          </a:p>
        </p:txBody>
      </p:sp>
      <p:sp>
        <p:nvSpPr>
          <p:cNvPr id="186" name="Google Shape;186;p20"/>
          <p:cNvSpPr txBox="1"/>
          <p:nvPr/>
        </p:nvSpPr>
        <p:spPr>
          <a:xfrm>
            <a:off x="4675517" y="5119777"/>
            <a:ext cx="7332173" cy="347644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87" name="Google Shape;187;p20" descr="Compiler-1024x792.png"/>
          <p:cNvPicPr preferRelativeResize="0"/>
          <p:nvPr/>
        </p:nvPicPr>
        <p:blipFill rotWithShape="1">
          <a:blip r:embed="rId3">
            <a:alphaModFix/>
          </a:blip>
          <a:srcRect/>
          <a:stretch/>
        </p:blipFill>
        <p:spPr>
          <a:xfrm>
            <a:off x="155275" y="1541540"/>
            <a:ext cx="4278702" cy="38931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963197" y="452962"/>
            <a:ext cx="8911687" cy="68348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762EB1"/>
              </a:buClr>
              <a:buSzPts val="3600"/>
              <a:buFont typeface="Calibri"/>
              <a:buNone/>
            </a:pPr>
            <a:r>
              <a:rPr lang="en-US" b="1" dirty="0">
                <a:latin typeface="Calibri"/>
                <a:ea typeface="Calibri"/>
                <a:cs typeface="Calibri"/>
                <a:sym typeface="Calibri"/>
              </a:rPr>
              <a:t>ABSTRACT</a:t>
            </a:r>
            <a:endParaRPr b="1" dirty="0">
              <a:latin typeface="Calibri"/>
              <a:ea typeface="Calibri"/>
              <a:cs typeface="Calibri"/>
              <a:sym typeface="Calibri"/>
            </a:endParaRPr>
          </a:p>
        </p:txBody>
      </p:sp>
      <p:sp>
        <p:nvSpPr>
          <p:cNvPr id="185" name="Google Shape;185;p20"/>
          <p:cNvSpPr txBox="1">
            <a:spLocks noGrp="1"/>
          </p:cNvSpPr>
          <p:nvPr>
            <p:ph type="body" idx="1"/>
          </p:nvPr>
        </p:nvSpPr>
        <p:spPr>
          <a:xfrm>
            <a:off x="3006164" y="1320957"/>
            <a:ext cx="7349706" cy="4216086"/>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2400" b="0" i="0" dirty="0">
                <a:solidFill>
                  <a:srgbClr val="1F2328"/>
                </a:solidFill>
                <a:effectLst/>
                <a:latin typeface="-apple-system"/>
              </a:rPr>
              <a:t>The Mini-Compiler, contains all phases of compiler has been made for the language Python by using C language (till intermediate code </a:t>
            </a:r>
            <a:r>
              <a:rPr lang="en-US" sz="2400" b="0" i="0" dirty="0" err="1">
                <a:solidFill>
                  <a:srgbClr val="1F2328"/>
                </a:solidFill>
                <a:effectLst/>
                <a:latin typeface="-apple-system"/>
              </a:rPr>
              <a:t>optimisation</a:t>
            </a:r>
            <a:r>
              <a:rPr lang="en-US" sz="2400" b="0" i="0" dirty="0">
                <a:solidFill>
                  <a:srgbClr val="1F2328"/>
                </a:solidFill>
                <a:effectLst/>
                <a:latin typeface="-apple-system"/>
              </a:rPr>
              <a:t> phase) and we used Python language itself for target code generation as well . The constructs that have been focused on are ‘if-else’ and ‘while’ statements. The optimizations handled for the intermediate code are ‘packing temporaries’ and ‘constant propagation’. Syntax and semantic errors have been handled and syntax error recovery has been implemented using Panic Mode Recovery in the </a:t>
            </a:r>
            <a:r>
              <a:rPr lang="en-US" sz="2400" b="0" i="0" dirty="0" err="1">
                <a:solidFill>
                  <a:srgbClr val="1F2328"/>
                </a:solidFill>
                <a:effectLst/>
                <a:latin typeface="-apple-system"/>
              </a:rPr>
              <a:t>lexer</a:t>
            </a:r>
            <a:r>
              <a:rPr lang="en-US" sz="2400" b="0" i="0" dirty="0">
                <a:solidFill>
                  <a:srgbClr val="1F2328"/>
                </a:solidFill>
                <a:effectLst/>
                <a:latin typeface="-apple-system"/>
              </a:rPr>
              <a:t>.</a:t>
            </a:r>
          </a:p>
        </p:txBody>
      </p:sp>
      <p:sp>
        <p:nvSpPr>
          <p:cNvPr id="186" name="Google Shape;186;p20"/>
          <p:cNvSpPr txBox="1"/>
          <p:nvPr/>
        </p:nvSpPr>
        <p:spPr>
          <a:xfrm>
            <a:off x="4675517" y="5119777"/>
            <a:ext cx="7332173" cy="347644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65184393"/>
      </p:ext>
    </p:extLst>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2270871" y="450086"/>
            <a:ext cx="8911687" cy="6834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762EB1"/>
              </a:buClr>
              <a:buSzPts val="3600"/>
              <a:buFont typeface="Calibri"/>
              <a:buNone/>
            </a:pPr>
            <a:r>
              <a:rPr lang="en-US" sz="3600" b="1" i="0" u="none" strike="noStrike" cap="none">
                <a:solidFill>
                  <a:srgbClr val="762EB1"/>
                </a:solidFill>
                <a:latin typeface="Calibri"/>
                <a:ea typeface="Calibri"/>
                <a:cs typeface="Calibri"/>
                <a:sym typeface="Calibri"/>
              </a:rPr>
              <a:t>DIFFERENT MODULES OF PROJECT</a:t>
            </a:r>
            <a:endParaRPr sz="3600" b="1" i="0" u="none" strike="noStrike" cap="none">
              <a:solidFill>
                <a:srgbClr val="762EB1"/>
              </a:solidFill>
              <a:latin typeface="Calibri"/>
              <a:ea typeface="Calibri"/>
              <a:cs typeface="Calibri"/>
              <a:sym typeface="Calibri"/>
            </a:endParaRPr>
          </a:p>
        </p:txBody>
      </p:sp>
      <p:sp>
        <p:nvSpPr>
          <p:cNvPr id="193" name="Google Shape;193;p21"/>
          <p:cNvSpPr txBox="1"/>
          <p:nvPr/>
        </p:nvSpPr>
        <p:spPr>
          <a:xfrm>
            <a:off x="2096220" y="1173192"/>
            <a:ext cx="9782355" cy="5684808"/>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Token_And Symbol_Table</a:t>
            </a:r>
            <a:r>
              <a:rPr lang="en-US" sz="1800">
                <a:solidFill>
                  <a:schemeClr val="dk1"/>
                </a:solidFill>
                <a:latin typeface="Times New Roman"/>
                <a:ea typeface="Times New Roman"/>
                <a:cs typeface="Times New Roman"/>
                <a:sym typeface="Times New Roman"/>
              </a:rPr>
              <a:t>: This folder contains the code that outputs the tokens and the symbol table.</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Abstract_Syntax_Tree</a:t>
            </a:r>
            <a:r>
              <a:rPr lang="en-US" sz="1800">
                <a:solidFill>
                  <a:schemeClr val="dk1"/>
                </a:solidFill>
                <a:latin typeface="Times New Roman"/>
                <a:ea typeface="Times New Roman"/>
                <a:cs typeface="Times New Roman"/>
                <a:sym typeface="Times New Roman"/>
              </a:rPr>
              <a:t>: This folder contains the code that displays the abstract syntax tree.</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Intermediate_Code_Generation</a:t>
            </a:r>
            <a:r>
              <a:rPr lang="en-US" sz="1800">
                <a:solidFill>
                  <a:schemeClr val="dk1"/>
                </a:solidFill>
                <a:latin typeface="Times New Roman"/>
                <a:ea typeface="Times New Roman"/>
                <a:cs typeface="Times New Roman"/>
                <a:sym typeface="Times New Roman"/>
              </a:rPr>
              <a:t>: This folder contains the code that generates the symbol table before optimisations and the intermediate code.</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Optimised_ICG: </a:t>
            </a:r>
            <a:r>
              <a:rPr lang="en-US" sz="1800">
                <a:solidFill>
                  <a:schemeClr val="dk1"/>
                </a:solidFill>
                <a:latin typeface="Times New Roman"/>
                <a:ea typeface="Times New Roman"/>
                <a:cs typeface="Times New Roman"/>
                <a:sym typeface="Times New Roman"/>
              </a:rPr>
              <a:t>This folder contains the code that generates the symbol table after optimisations, the quadruples table and the optimised intermediate code.</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Target_Code</a:t>
            </a:r>
            <a:r>
              <a:rPr lang="en-US" sz="1800">
                <a:solidFill>
                  <a:schemeClr val="dk1"/>
                </a:solidFill>
                <a:latin typeface="Times New Roman"/>
                <a:ea typeface="Times New Roman"/>
                <a:cs typeface="Times New Roman"/>
                <a:sym typeface="Times New Roman"/>
              </a:rPr>
              <a:t>: This folder contains the code that displays the assembly code/target code.</a:t>
            </a:r>
            <a:endParaRPr sz="1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114300" algn="just"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Different Files:</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proj.l </a:t>
            </a:r>
            <a:r>
              <a:rPr lang="en-US" sz="1800">
                <a:solidFill>
                  <a:schemeClr val="dk1"/>
                </a:solidFill>
                <a:latin typeface="Times New Roman"/>
                <a:ea typeface="Times New Roman"/>
                <a:cs typeface="Times New Roman"/>
                <a:sym typeface="Times New Roman"/>
              </a:rPr>
              <a:t>: It is the Lexical analyser file which defines all the terminals of the productions stated in the yacc file. It contains regular expressions.</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proj1.y</a:t>
            </a:r>
            <a:r>
              <a:rPr lang="en-US" sz="1800">
                <a:solidFill>
                  <a:schemeClr val="dk1"/>
                </a:solidFill>
                <a:latin typeface="Times New Roman"/>
                <a:ea typeface="Times New Roman"/>
                <a:cs typeface="Times New Roman"/>
                <a:sym typeface="Times New Roman"/>
              </a:rPr>
              <a:t>: Yacc file is where the productions for the conditional statements like if-else and while and expressions are mentioned. This file also contains the semantic rules defined against every production necessary. Rules for producing three address code is also present.</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final.py </a:t>
            </a:r>
            <a:r>
              <a:rPr lang="en-US" sz="1800">
                <a:solidFill>
                  <a:schemeClr val="dk1"/>
                </a:solidFill>
                <a:latin typeface="Times New Roman"/>
                <a:ea typeface="Times New Roman"/>
                <a:cs typeface="Times New Roman"/>
                <a:sym typeface="Times New Roman"/>
              </a:rPr>
              <a:t>: It is the python file which converts the ICG to target code using regex.</a:t>
            </a:r>
            <a:endParaRPr sz="1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Century Gothic"/>
              <a:buAutoNum type="arabicPeriod"/>
            </a:pPr>
            <a:r>
              <a:rPr lang="en-US" sz="1800" b="1">
                <a:solidFill>
                  <a:schemeClr val="dk1"/>
                </a:solidFill>
                <a:latin typeface="Times New Roman"/>
                <a:ea typeface="Times New Roman"/>
                <a:cs typeface="Times New Roman"/>
                <a:sym typeface="Times New Roman"/>
              </a:rPr>
              <a:t>inp.py : </a:t>
            </a:r>
            <a:r>
              <a:rPr lang="en-US" sz="1800">
                <a:solidFill>
                  <a:schemeClr val="dk1"/>
                </a:solidFill>
                <a:latin typeface="Times New Roman"/>
                <a:ea typeface="Times New Roman"/>
                <a:cs typeface="Times New Roman"/>
                <a:sym typeface="Times New Roman"/>
              </a:rPr>
              <a:t>The input python code which will be parsed and checked for semantic correctness by executing the lex and yacc files along with it.</a:t>
            </a:r>
            <a:endParaRPr sz="1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p:nvPr/>
        </p:nvSpPr>
        <p:spPr>
          <a:xfrm>
            <a:off x="2288124" y="165413"/>
            <a:ext cx="8911687" cy="68348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lnSpc>
                <a:spcPct val="100000"/>
              </a:lnSpc>
              <a:spcBef>
                <a:spcPts val="0"/>
              </a:spcBef>
              <a:spcAft>
                <a:spcPts val="0"/>
              </a:spcAft>
              <a:buClr>
                <a:srgbClr val="762EB1"/>
              </a:buClr>
              <a:buSzPct val="100000"/>
              <a:buFont typeface="Calibri"/>
              <a:buNone/>
            </a:pPr>
            <a:r>
              <a:rPr lang="en-US" sz="3600" b="1" i="0" u="none" strike="noStrike" cap="none">
                <a:solidFill>
                  <a:srgbClr val="762EB1"/>
                </a:solidFill>
                <a:latin typeface="Calibri"/>
                <a:ea typeface="Calibri"/>
                <a:cs typeface="Calibri"/>
                <a:sym typeface="Calibri"/>
              </a:rPr>
              <a:t>DESIGN STRATEGY AND IMPLEMENTATION DETAILS</a:t>
            </a:r>
            <a:endParaRPr sz="3600" b="1" i="0" u="none" strike="noStrike" cap="none">
              <a:solidFill>
                <a:srgbClr val="762EB1"/>
              </a:solidFill>
              <a:latin typeface="Calibri"/>
              <a:ea typeface="Calibri"/>
              <a:cs typeface="Calibri"/>
              <a:sym typeface="Calibri"/>
            </a:endParaRPr>
          </a:p>
        </p:txBody>
      </p:sp>
      <p:sp>
        <p:nvSpPr>
          <p:cNvPr id="199" name="Google Shape;199;p22"/>
          <p:cNvSpPr txBox="1"/>
          <p:nvPr/>
        </p:nvSpPr>
        <p:spPr>
          <a:xfrm>
            <a:off x="5201727" y="862642"/>
            <a:ext cx="6694099" cy="58832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Century Gothic"/>
              <a:buAutoNum type="arabicPeriod"/>
            </a:pPr>
            <a:r>
              <a:rPr lang="en-US" sz="1600" b="1" dirty="0">
                <a:solidFill>
                  <a:schemeClr val="dk1"/>
                </a:solidFill>
                <a:latin typeface="Times New Roman"/>
                <a:ea typeface="Times New Roman"/>
                <a:cs typeface="Times New Roman"/>
                <a:sym typeface="Times New Roman"/>
              </a:rPr>
              <a:t>SYMBOL TABLE CREATION</a:t>
            </a:r>
            <a:endParaRPr dirty="0"/>
          </a:p>
          <a:p>
            <a:pPr marL="342900" marR="0" lvl="0" indent="-342900" algn="l" rtl="0">
              <a:spcBef>
                <a:spcPts val="0"/>
              </a:spcBef>
              <a:spcAft>
                <a:spcPts val="0"/>
              </a:spcAft>
              <a:buNone/>
            </a:pPr>
            <a:endParaRPr sz="1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400" dirty="0">
                <a:solidFill>
                  <a:schemeClr val="dk1"/>
                </a:solidFill>
                <a:latin typeface="Times New Roman"/>
                <a:ea typeface="Times New Roman"/>
                <a:cs typeface="Times New Roman"/>
                <a:sym typeface="Times New Roman"/>
              </a:rPr>
              <a:t>Linked list is being used to create the symbol table. The final output shows the label, value, scope, line number and type. We have created three functions to generate the symbol table. They are:</a:t>
            </a:r>
            <a:endParaRPr dirty="0"/>
          </a:p>
          <a:p>
            <a:pPr marL="457200" marR="0" lvl="1" indent="0" algn="just"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Insert: It pushes the node onto the linked list.</a:t>
            </a:r>
            <a:endParaRPr dirty="0"/>
          </a:p>
          <a:p>
            <a:pPr marL="457200" marR="0" lvl="1" indent="0" algn="just"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Display: It displays the symbol table.</a:t>
            </a:r>
            <a:endParaRPr dirty="0"/>
          </a:p>
          <a:p>
            <a:pPr marL="457200" marR="0" lvl="1" indent="0" algn="just"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Search: It searches for a particular label in the linked list.</a:t>
            </a:r>
            <a:endParaRPr dirty="0"/>
          </a:p>
          <a:p>
            <a:pPr marL="457200" marR="0" lvl="1" indent="0" algn="just" rtl="0">
              <a:spcBef>
                <a:spcPts val="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600"/>
              <a:buFont typeface="Times New Roman"/>
              <a:buAutoNum type="arabicPeriod" startAt="2"/>
            </a:pPr>
            <a:r>
              <a:rPr lang="en-US" sz="1600" b="1" dirty="0">
                <a:solidFill>
                  <a:schemeClr val="dk1"/>
                </a:solidFill>
                <a:latin typeface="Times New Roman"/>
                <a:ea typeface="Times New Roman"/>
                <a:cs typeface="Times New Roman"/>
                <a:sym typeface="Times New Roman"/>
              </a:rPr>
              <a:t>ABSTRACT SYNTAX TREE</a:t>
            </a:r>
            <a:endParaRPr dirty="0"/>
          </a:p>
          <a:p>
            <a:pPr marL="342900" marR="0" lvl="0" indent="-342900" algn="just" rtl="0">
              <a:spcBef>
                <a:spcPts val="0"/>
              </a:spcBef>
              <a:spcAft>
                <a:spcPts val="0"/>
              </a:spcAft>
              <a:buNone/>
            </a:pPr>
            <a:endParaRPr sz="1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400" dirty="0">
                <a:solidFill>
                  <a:schemeClr val="dk1"/>
                </a:solidFill>
                <a:latin typeface="Times New Roman"/>
                <a:ea typeface="Times New Roman"/>
                <a:cs typeface="Times New Roman"/>
                <a:sym typeface="Times New Roman"/>
              </a:rPr>
              <a:t>This is being implemented using a structure that has three members which hold the data, left pointer and right pointer respectively. The functions that aid in creating and displaying this tree are:</a:t>
            </a:r>
            <a:endParaRPr dirty="0"/>
          </a:p>
          <a:p>
            <a:pPr marL="457200" marR="0" lvl="1" indent="0" algn="just" rtl="0">
              <a:spcBef>
                <a:spcPts val="0"/>
              </a:spcBef>
              <a:spcAft>
                <a:spcPts val="0"/>
              </a:spcAft>
              <a:buNone/>
            </a:pPr>
            <a:r>
              <a:rPr lang="en-US" sz="1400" b="0" i="0" u="none" strike="noStrike" cap="none" dirty="0" err="1">
                <a:solidFill>
                  <a:schemeClr val="dk1"/>
                </a:solidFill>
                <a:latin typeface="Times New Roman"/>
                <a:ea typeface="Times New Roman"/>
                <a:cs typeface="Times New Roman"/>
                <a:sym typeface="Times New Roman"/>
              </a:rPr>
              <a:t>BuildTree</a:t>
            </a:r>
            <a:r>
              <a:rPr lang="en-US" sz="1400" b="0" i="0" u="none" strike="noStrike" cap="none" dirty="0">
                <a:solidFill>
                  <a:schemeClr val="dk1"/>
                </a:solidFill>
                <a:latin typeface="Times New Roman"/>
                <a:ea typeface="Times New Roman"/>
                <a:cs typeface="Times New Roman"/>
                <a:sym typeface="Times New Roman"/>
              </a:rPr>
              <a:t>: It is used to create a node of this structure and add it to the existing tree.</a:t>
            </a:r>
            <a:endParaRPr dirty="0"/>
          </a:p>
          <a:p>
            <a:pPr marL="457200" marR="0" lvl="1" indent="0" algn="just" rtl="0">
              <a:spcBef>
                <a:spcPts val="0"/>
              </a:spcBef>
              <a:spcAft>
                <a:spcPts val="0"/>
              </a:spcAft>
              <a:buNone/>
            </a:pPr>
            <a:r>
              <a:rPr lang="en-US" sz="1400" b="0" i="0" u="none" strike="noStrike" cap="none" dirty="0" err="1">
                <a:solidFill>
                  <a:schemeClr val="dk1"/>
                </a:solidFill>
                <a:latin typeface="Times New Roman"/>
                <a:ea typeface="Times New Roman"/>
                <a:cs typeface="Times New Roman"/>
                <a:sym typeface="Times New Roman"/>
              </a:rPr>
              <a:t>printTree</a:t>
            </a:r>
            <a:r>
              <a:rPr lang="en-US" sz="1400" b="0" i="0" u="none" strike="noStrike" cap="none" dirty="0">
                <a:solidFill>
                  <a:schemeClr val="dk1"/>
                </a:solidFill>
                <a:latin typeface="Times New Roman"/>
                <a:ea typeface="Times New Roman"/>
                <a:cs typeface="Times New Roman"/>
                <a:sym typeface="Times New Roman"/>
              </a:rPr>
              <a:t>: This function displays the abstract syntax tree using pre-order traversal.</a:t>
            </a:r>
            <a:endParaRPr dirty="0"/>
          </a:p>
          <a:p>
            <a:pPr marL="457200" marR="0" lvl="1" indent="0" algn="just" rtl="0">
              <a:spcBef>
                <a:spcPts val="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600"/>
              <a:buFont typeface="Times New Roman"/>
              <a:buAutoNum type="arabicPeriod" startAt="3"/>
            </a:pPr>
            <a:r>
              <a:rPr lang="en-US" sz="1600" b="1" dirty="0">
                <a:solidFill>
                  <a:schemeClr val="dk1"/>
                </a:solidFill>
                <a:latin typeface="Times New Roman"/>
                <a:ea typeface="Times New Roman"/>
                <a:cs typeface="Times New Roman"/>
                <a:sym typeface="Times New Roman"/>
              </a:rPr>
              <a:t>INTERMEDIATE CODE GENERATION</a:t>
            </a:r>
            <a:endParaRPr dirty="0"/>
          </a:p>
          <a:p>
            <a:pPr marL="342900" marR="0" lvl="0" indent="-342900" algn="just" rtl="0">
              <a:spcBef>
                <a:spcPts val="0"/>
              </a:spcBef>
              <a:spcAft>
                <a:spcPts val="0"/>
              </a:spcAft>
              <a:buNone/>
            </a:pPr>
            <a:endParaRPr sz="1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400" dirty="0">
                <a:solidFill>
                  <a:schemeClr val="dk1"/>
                </a:solidFill>
                <a:latin typeface="Times New Roman"/>
                <a:ea typeface="Times New Roman"/>
                <a:cs typeface="Times New Roman"/>
                <a:sym typeface="Times New Roman"/>
              </a:rPr>
              <a:t>We have used the stack data structure to generate the intermediate code that uses some functions, which are called based on some conditions. The following functions push onto the stack and generate the intermediate code, when called based on various conditions.</a:t>
            </a:r>
            <a:endParaRPr dirty="0"/>
          </a:p>
          <a:p>
            <a:pPr marL="0" marR="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chemeClr val="dk1"/>
                </a:solidFill>
                <a:latin typeface="Times New Roman"/>
                <a:ea typeface="Times New Roman"/>
                <a:cs typeface="Times New Roman"/>
                <a:sym typeface="Times New Roman"/>
              </a:rPr>
              <a:t> </a:t>
            </a:r>
            <a:r>
              <a:rPr lang="en-US" sz="1600" b="1" dirty="0">
                <a:solidFill>
                  <a:schemeClr val="dk1"/>
                </a:solidFill>
                <a:latin typeface="Times New Roman"/>
                <a:ea typeface="Times New Roman"/>
                <a:cs typeface="Times New Roman"/>
                <a:sym typeface="Times New Roman"/>
              </a:rPr>
              <a:t>4.  CODE OPTIMIZATION</a:t>
            </a:r>
            <a:endParaRPr dirty="0"/>
          </a:p>
          <a:p>
            <a:pPr marL="0" marR="0" lvl="0" indent="0" algn="just" rtl="0">
              <a:spcBef>
                <a:spcPts val="0"/>
              </a:spcBef>
              <a:spcAft>
                <a:spcPts val="0"/>
              </a:spcAft>
              <a:buNone/>
            </a:pPr>
            <a:endParaRPr sz="1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400" dirty="0">
                <a:solidFill>
                  <a:schemeClr val="dk1"/>
                </a:solidFill>
                <a:latin typeface="Times New Roman"/>
                <a:ea typeface="Times New Roman"/>
                <a:cs typeface="Times New Roman"/>
                <a:sym typeface="Times New Roman"/>
              </a:rPr>
              <a:t>A data structure known as quadruple is used to optimize the code. This data structure holds the details of each of the assignment, label and </a:t>
            </a:r>
            <a:r>
              <a:rPr lang="en-US" sz="1400" dirty="0" err="1">
                <a:solidFill>
                  <a:schemeClr val="dk1"/>
                </a:solidFill>
                <a:latin typeface="Times New Roman"/>
                <a:ea typeface="Times New Roman"/>
                <a:cs typeface="Times New Roman"/>
                <a:sym typeface="Times New Roman"/>
              </a:rPr>
              <a:t>goto</a:t>
            </a:r>
            <a:r>
              <a:rPr lang="en-US" sz="1400" dirty="0">
                <a:solidFill>
                  <a:schemeClr val="dk1"/>
                </a:solidFill>
                <a:latin typeface="Times New Roman"/>
                <a:ea typeface="Times New Roman"/>
                <a:cs typeface="Times New Roman"/>
                <a:sym typeface="Times New Roman"/>
              </a:rPr>
              <a:t> statements.</a:t>
            </a:r>
            <a:r>
              <a:rPr lang="en-US" sz="1400" dirty="0">
                <a:solidFill>
                  <a:schemeClr val="dk1"/>
                </a:solidFill>
                <a:latin typeface="Century Gothic"/>
                <a:ea typeface="Century Gothic"/>
                <a:cs typeface="Century Gothic"/>
                <a:sym typeface="Century Gothic"/>
              </a:rPr>
              <a:t> </a:t>
            </a:r>
            <a:r>
              <a:rPr lang="en-US" sz="1400" dirty="0">
                <a:solidFill>
                  <a:schemeClr val="dk1"/>
                </a:solidFill>
                <a:latin typeface="Times New Roman"/>
                <a:ea typeface="Times New Roman"/>
                <a:cs typeface="Times New Roman"/>
                <a:sym typeface="Times New Roman"/>
              </a:rPr>
              <a:t>The following functions are used to add to the quadruples table and display it onto the terminal.</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a:t>
            </a:r>
            <a:endParaRPr sz="1600" dirty="0">
              <a:solidFill>
                <a:schemeClr val="dk1"/>
              </a:solidFill>
              <a:latin typeface="Times New Roman"/>
              <a:ea typeface="Times New Roman"/>
              <a:cs typeface="Times New Roman"/>
              <a:sym typeface="Times New Roman"/>
            </a:endParaRPr>
          </a:p>
        </p:txBody>
      </p:sp>
      <p:pic>
        <p:nvPicPr>
          <p:cNvPr id="200" name="Google Shape;200;p22" descr="A picture containing black, clock  Description automatically generated"/>
          <p:cNvPicPr preferRelativeResize="0"/>
          <p:nvPr/>
        </p:nvPicPr>
        <p:blipFill rotWithShape="1">
          <a:blip r:embed="rId3">
            <a:alphaModFix/>
          </a:blip>
          <a:srcRect/>
          <a:stretch/>
        </p:blipFill>
        <p:spPr>
          <a:xfrm>
            <a:off x="497488" y="2230648"/>
            <a:ext cx="4520177" cy="533400"/>
          </a:xfrm>
          <a:prstGeom prst="rect">
            <a:avLst/>
          </a:prstGeom>
          <a:noFill/>
          <a:ln>
            <a:noFill/>
          </a:ln>
        </p:spPr>
      </p:pic>
      <p:pic>
        <p:nvPicPr>
          <p:cNvPr id="201" name="Google Shape;201;p22"/>
          <p:cNvPicPr preferRelativeResize="0"/>
          <p:nvPr/>
        </p:nvPicPr>
        <p:blipFill rotWithShape="1">
          <a:blip r:embed="rId4">
            <a:alphaModFix/>
          </a:blip>
          <a:srcRect/>
          <a:stretch/>
        </p:blipFill>
        <p:spPr>
          <a:xfrm>
            <a:off x="488758" y="3450351"/>
            <a:ext cx="4557695" cy="388620"/>
          </a:xfrm>
          <a:prstGeom prst="rect">
            <a:avLst/>
          </a:prstGeom>
          <a:noFill/>
          <a:ln>
            <a:noFill/>
          </a:ln>
        </p:spPr>
      </p:pic>
      <p:pic>
        <p:nvPicPr>
          <p:cNvPr id="202" name="Google Shape;202;p22" descr="A screenshot of a cell phone  Description automatically generated"/>
          <p:cNvPicPr preferRelativeResize="0"/>
          <p:nvPr/>
        </p:nvPicPr>
        <p:blipFill rotWithShape="1">
          <a:blip r:embed="rId5">
            <a:alphaModFix/>
          </a:blip>
          <a:srcRect/>
          <a:stretch/>
        </p:blipFill>
        <p:spPr>
          <a:xfrm>
            <a:off x="465561" y="4546484"/>
            <a:ext cx="4635789" cy="1060323"/>
          </a:xfrm>
          <a:prstGeom prst="rect">
            <a:avLst/>
          </a:prstGeom>
          <a:noFill/>
          <a:ln>
            <a:noFill/>
          </a:ln>
        </p:spPr>
      </p:pic>
      <p:pic>
        <p:nvPicPr>
          <p:cNvPr id="203" name="Google Shape;203;p22"/>
          <p:cNvPicPr preferRelativeResize="0"/>
          <p:nvPr/>
        </p:nvPicPr>
        <p:blipFill rotWithShape="1">
          <a:blip r:embed="rId6">
            <a:alphaModFix/>
          </a:blip>
          <a:srcRect/>
          <a:stretch/>
        </p:blipFill>
        <p:spPr>
          <a:xfrm>
            <a:off x="449712" y="6229171"/>
            <a:ext cx="4674378" cy="438150"/>
          </a:xfrm>
          <a:prstGeom prst="rect">
            <a:avLst/>
          </a:prstGeom>
          <a:noFill/>
          <a:ln>
            <a:noFill/>
          </a:ln>
        </p:spPr>
      </p:pic>
      <p:pic>
        <p:nvPicPr>
          <p:cNvPr id="204" name="Google Shape;204;p22" descr="A picture containing black, table, laptop, phone  Description automatically generated"/>
          <p:cNvPicPr preferRelativeResize="0"/>
          <p:nvPr/>
        </p:nvPicPr>
        <p:blipFill rotWithShape="1">
          <a:blip r:embed="rId7">
            <a:alphaModFix/>
          </a:blip>
          <a:srcRect/>
          <a:stretch/>
        </p:blipFill>
        <p:spPr>
          <a:xfrm>
            <a:off x="1834893" y="862642"/>
            <a:ext cx="2481469" cy="10503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p:nvPr/>
        </p:nvSpPr>
        <p:spPr>
          <a:xfrm>
            <a:off x="6021238" y="552091"/>
            <a:ext cx="6038490" cy="68580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600"/>
              <a:buFont typeface="Times New Roman"/>
              <a:buAutoNum type="arabicPeriod" startAt="5"/>
            </a:pPr>
            <a:r>
              <a:rPr lang="en-US" sz="1600" b="1">
                <a:solidFill>
                  <a:schemeClr val="dk1"/>
                </a:solidFill>
                <a:latin typeface="Times New Roman"/>
                <a:ea typeface="Times New Roman"/>
                <a:cs typeface="Times New Roman"/>
                <a:sym typeface="Times New Roman"/>
              </a:rPr>
              <a:t>ERROR HANDLING</a:t>
            </a:r>
            <a:endParaRPr/>
          </a:p>
          <a:p>
            <a:pPr marL="342900" marR="0" lvl="0" indent="-342900" algn="just" rtl="0">
              <a:spcBef>
                <a:spcPts val="0"/>
              </a:spcBef>
              <a:spcAft>
                <a:spcPts val="0"/>
              </a:spcAft>
              <a:buNone/>
            </a:pPr>
            <a:endParaRPr sz="1000" b="1">
              <a:solidFill>
                <a:schemeClr val="dk1"/>
              </a:solidFill>
              <a:latin typeface="Times New Roman"/>
              <a:ea typeface="Times New Roman"/>
              <a:cs typeface="Times New Roman"/>
              <a:sym typeface="Times New Roman"/>
            </a:endParaRPr>
          </a:p>
          <a:p>
            <a:pPr marL="457200" marR="0" lvl="1" indent="0" algn="just"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Syntax Error:</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If the token returned does not satisfy the grammar, then yyerror() is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used to display the syntax error along with the line number.</a:t>
            </a:r>
            <a:endParaRPr/>
          </a:p>
          <a:p>
            <a:pPr marL="0" marR="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p>
            <a:pPr marL="457200" marR="0" lvl="1" indent="0" algn="just"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Semantic Error:</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If there is an identifier in the RHS of an assignment statement, the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symbol table is searched for that variable. If the variable does not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exist in the symbol table, this is identified as a semantic error and is</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displayed.</a:t>
            </a:r>
            <a:br>
              <a:rPr lang="en-US" sz="1400">
                <a:solidFill>
                  <a:schemeClr val="dk1"/>
                </a:solidFill>
                <a:latin typeface="Times New Roman"/>
                <a:ea typeface="Times New Roman"/>
                <a:cs typeface="Times New Roman"/>
                <a:sym typeface="Times New Roman"/>
              </a:rPr>
            </a:br>
            <a:endParaRPr sz="1000">
              <a:solidFill>
                <a:schemeClr val="dk1"/>
              </a:solidFill>
              <a:latin typeface="Times New Roman"/>
              <a:ea typeface="Times New Roman"/>
              <a:cs typeface="Times New Roman"/>
              <a:sym typeface="Times New Roman"/>
            </a:endParaRPr>
          </a:p>
          <a:p>
            <a:pPr marL="457200" marR="0" lvl="1" indent="0" algn="just"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Error Recovery:</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Panic Mode Recovery is used as the error recovery technique, where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if the variable declaration has been done with a number at the start,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it ignores  the number and considers the rest as the variable name.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This has been implemented using regex.</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chemeClr val="dk1"/>
                </a:solidFill>
                <a:latin typeface="Times New Roman"/>
                <a:ea typeface="Times New Roman"/>
                <a:cs typeface="Times New Roman"/>
                <a:sym typeface="Times New Roman"/>
              </a:rPr>
              <a:t>6.  TARGET CODE GENERATION</a:t>
            </a:r>
            <a:endParaRPr/>
          </a:p>
          <a:p>
            <a:pPr marL="0" marR="0" lvl="0" indent="0" algn="just" rtl="0">
              <a:spcBef>
                <a:spcPts val="0"/>
              </a:spcBef>
              <a:spcAft>
                <a:spcPts val="0"/>
              </a:spcAft>
              <a:buNone/>
            </a:pPr>
            <a:r>
              <a:rPr lang="en-US" sz="1400">
                <a:solidFill>
                  <a:schemeClr val="dk1"/>
                </a:solidFill>
                <a:latin typeface="Times New Roman"/>
                <a:ea typeface="Times New Roman"/>
                <a:cs typeface="Times New Roman"/>
                <a:sym typeface="Times New Roman"/>
              </a:rPr>
              <a:t>The optimised intermediate code is read from a text file, line after line, and goes through a series of if-else loops to generate the target code. </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101600" algn="just" rtl="0">
              <a:spcBef>
                <a:spcPts val="0"/>
              </a:spcBef>
              <a:spcAft>
                <a:spcPts val="0"/>
              </a:spcAft>
              <a:buClr>
                <a:schemeClr val="dk1"/>
              </a:buClr>
              <a:buSzPts val="1600"/>
              <a:buFont typeface="Arial"/>
              <a:buChar char="•"/>
            </a:pPr>
            <a:r>
              <a:rPr lang="en-US" sz="1600" b="1">
                <a:solidFill>
                  <a:schemeClr val="dk1"/>
                </a:solidFill>
                <a:latin typeface="Times New Roman"/>
                <a:ea typeface="Times New Roman"/>
                <a:cs typeface="Times New Roman"/>
                <a:sym typeface="Times New Roman"/>
              </a:rPr>
              <a:t>  BUILD AND RUN THE PROGRAM</a:t>
            </a:r>
            <a:endParaRPr/>
          </a:p>
          <a:p>
            <a:pPr marL="0" marR="0" lvl="0" indent="0" algn="just" rtl="0">
              <a:spcBef>
                <a:spcPts val="0"/>
              </a:spcBef>
              <a:spcAft>
                <a:spcPts val="0"/>
              </a:spcAft>
              <a:buNone/>
            </a:pPr>
            <a:r>
              <a:rPr lang="en-US" sz="1600">
                <a:solidFill>
                  <a:schemeClr val="dk1"/>
                </a:solidFill>
                <a:latin typeface="Century Gothic"/>
                <a:ea typeface="Century Gothic"/>
                <a:cs typeface="Century Gothic"/>
                <a:sym typeface="Century Gothic"/>
              </a:rPr>
              <a:t> </a:t>
            </a:r>
            <a:r>
              <a:rPr lang="en-US" sz="1400">
                <a:solidFill>
                  <a:schemeClr val="dk1"/>
                </a:solidFill>
                <a:latin typeface="Times New Roman"/>
                <a:ea typeface="Times New Roman"/>
                <a:cs typeface="Times New Roman"/>
                <a:sym typeface="Times New Roman"/>
              </a:rPr>
              <a:t>The commands on the left side need to be executed on the terminal to build and</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run the program which is inside the project folder that contains the code for the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compiler.</a:t>
            </a:r>
            <a:endParaRPr/>
          </a:p>
          <a:p>
            <a:pPr marL="0" marR="0" lvl="0" indent="0" algn="just" rtl="0">
              <a:spcBef>
                <a:spcPts val="0"/>
              </a:spcBef>
              <a:spcAft>
                <a:spcPts val="0"/>
              </a:spcAft>
              <a:buClr>
                <a:schemeClr val="dk1"/>
              </a:buClr>
              <a:buSzPts val="1600"/>
              <a:buFont typeface="Arial"/>
              <a:buNone/>
            </a:pPr>
            <a:endParaRPr sz="16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pic>
        <p:nvPicPr>
          <p:cNvPr id="210" name="Google Shape;210;p23"/>
          <p:cNvPicPr preferRelativeResize="0"/>
          <p:nvPr/>
        </p:nvPicPr>
        <p:blipFill rotWithShape="1">
          <a:blip r:embed="rId3">
            <a:alphaModFix/>
          </a:blip>
          <a:srcRect/>
          <a:stretch/>
        </p:blipFill>
        <p:spPr>
          <a:xfrm>
            <a:off x="246931" y="1241268"/>
            <a:ext cx="5524140" cy="984346"/>
          </a:xfrm>
          <a:prstGeom prst="rect">
            <a:avLst/>
          </a:prstGeom>
          <a:noFill/>
          <a:ln>
            <a:noFill/>
          </a:ln>
        </p:spPr>
      </p:pic>
      <p:pic>
        <p:nvPicPr>
          <p:cNvPr id="211" name="Google Shape;211;p23" descr="A close up of a logo  Description automatically generated"/>
          <p:cNvPicPr preferRelativeResize="0"/>
          <p:nvPr/>
        </p:nvPicPr>
        <p:blipFill rotWithShape="1">
          <a:blip r:embed="rId4">
            <a:alphaModFix/>
          </a:blip>
          <a:srcRect/>
          <a:stretch/>
        </p:blipFill>
        <p:spPr>
          <a:xfrm>
            <a:off x="244128" y="2467554"/>
            <a:ext cx="5648002" cy="896748"/>
          </a:xfrm>
          <a:prstGeom prst="rect">
            <a:avLst/>
          </a:prstGeom>
          <a:noFill/>
          <a:ln>
            <a:noFill/>
          </a:ln>
        </p:spPr>
      </p:pic>
      <p:pic>
        <p:nvPicPr>
          <p:cNvPr id="212" name="Google Shape;212;p23"/>
          <p:cNvPicPr preferRelativeResize="0"/>
          <p:nvPr/>
        </p:nvPicPr>
        <p:blipFill rotWithShape="1">
          <a:blip r:embed="rId5">
            <a:alphaModFix/>
          </a:blip>
          <a:srcRect/>
          <a:stretch/>
        </p:blipFill>
        <p:spPr>
          <a:xfrm>
            <a:off x="257571" y="3656019"/>
            <a:ext cx="5573886" cy="648562"/>
          </a:xfrm>
          <a:prstGeom prst="rect">
            <a:avLst/>
          </a:prstGeom>
          <a:noFill/>
          <a:ln>
            <a:noFill/>
          </a:ln>
        </p:spPr>
      </p:pic>
      <p:pic>
        <p:nvPicPr>
          <p:cNvPr id="213" name="Google Shape;213;p23"/>
          <p:cNvPicPr preferRelativeResize="0"/>
          <p:nvPr/>
        </p:nvPicPr>
        <p:blipFill rotWithShape="1">
          <a:blip r:embed="rId6">
            <a:alphaModFix/>
          </a:blip>
          <a:srcRect/>
          <a:stretch/>
        </p:blipFill>
        <p:spPr>
          <a:xfrm>
            <a:off x="416188" y="4761350"/>
            <a:ext cx="4941570" cy="12344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p:nvPr/>
        </p:nvSpPr>
        <p:spPr>
          <a:xfrm>
            <a:off x="1856805" y="519098"/>
            <a:ext cx="8911687" cy="6834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762EB1"/>
              </a:buClr>
              <a:buSzPts val="3600"/>
              <a:buFont typeface="Calibri"/>
              <a:buNone/>
            </a:pPr>
            <a:r>
              <a:rPr lang="en-US" sz="3600" b="1" i="0" u="none" strike="noStrike" cap="none">
                <a:solidFill>
                  <a:srgbClr val="762EB1"/>
                </a:solidFill>
                <a:latin typeface="Calibri"/>
                <a:ea typeface="Calibri"/>
                <a:cs typeface="Calibri"/>
                <a:sym typeface="Calibri"/>
              </a:rPr>
              <a:t>RESULTS AND SNAPSHOTS</a:t>
            </a:r>
            <a:endParaRPr sz="3600" b="1" i="0" u="none" strike="noStrike" cap="none">
              <a:solidFill>
                <a:srgbClr val="762EB1"/>
              </a:solidFill>
              <a:latin typeface="Calibri"/>
              <a:ea typeface="Calibri"/>
              <a:cs typeface="Calibri"/>
              <a:sym typeface="Calibri"/>
            </a:endParaRPr>
          </a:p>
        </p:txBody>
      </p:sp>
      <p:sp>
        <p:nvSpPr>
          <p:cNvPr id="219" name="Google Shape;219;p24"/>
          <p:cNvSpPr txBox="1"/>
          <p:nvPr/>
        </p:nvSpPr>
        <p:spPr>
          <a:xfrm>
            <a:off x="1017919" y="1337094"/>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Times New Roman"/>
                <a:ea typeface="Times New Roman"/>
                <a:cs typeface="Times New Roman"/>
                <a:sym typeface="Times New Roman"/>
              </a:rPr>
              <a:t>TEST CASE 1 (Correct input):</a:t>
            </a:r>
            <a:endParaRPr sz="1800"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Input Code:</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20" name="Google Shape;220;p24"/>
          <p:cNvPicPr preferRelativeResize="0"/>
          <p:nvPr/>
        </p:nvPicPr>
        <p:blipFill rotWithShape="1">
          <a:blip r:embed="rId3">
            <a:alphaModFix/>
          </a:blip>
          <a:srcRect/>
          <a:stretch/>
        </p:blipFill>
        <p:spPr>
          <a:xfrm>
            <a:off x="1103455" y="2313836"/>
            <a:ext cx="2640409" cy="2456571"/>
          </a:xfrm>
          <a:prstGeom prst="rect">
            <a:avLst/>
          </a:prstGeom>
          <a:noFill/>
          <a:ln>
            <a:noFill/>
          </a:ln>
        </p:spPr>
      </p:pic>
      <p:sp>
        <p:nvSpPr>
          <p:cNvPr id="221" name="Google Shape;221;p24"/>
          <p:cNvSpPr txBox="1"/>
          <p:nvPr/>
        </p:nvSpPr>
        <p:spPr>
          <a:xfrm>
            <a:off x="5914848" y="1325593"/>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Tokens and Symbol Table:</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22" name="Google Shape;222;p24"/>
          <p:cNvPicPr preferRelativeResize="0"/>
          <p:nvPr/>
        </p:nvPicPr>
        <p:blipFill rotWithShape="1">
          <a:blip r:embed="rId4">
            <a:alphaModFix/>
          </a:blip>
          <a:srcRect/>
          <a:stretch/>
        </p:blipFill>
        <p:spPr>
          <a:xfrm>
            <a:off x="5983353" y="1681649"/>
            <a:ext cx="5935980" cy="3649980"/>
          </a:xfrm>
          <a:prstGeom prst="rect">
            <a:avLst/>
          </a:prstGeom>
          <a:noFill/>
          <a:ln>
            <a:noFill/>
          </a:ln>
        </p:spPr>
      </p:pic>
      <p:sp>
        <p:nvSpPr>
          <p:cNvPr id="223" name="Google Shape;223;p24"/>
          <p:cNvSpPr txBox="1"/>
          <p:nvPr/>
        </p:nvSpPr>
        <p:spPr>
          <a:xfrm>
            <a:off x="1055300" y="4917055"/>
            <a:ext cx="3614466"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Abstract Syntax Tree:</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24" name="Google Shape;224;p24"/>
          <p:cNvPicPr preferRelativeResize="0"/>
          <p:nvPr/>
        </p:nvPicPr>
        <p:blipFill rotWithShape="1">
          <a:blip r:embed="rId5">
            <a:alphaModFix/>
          </a:blip>
          <a:srcRect l="8774" t="38868" r="35472" b="49056"/>
          <a:stretch/>
        </p:blipFill>
        <p:spPr>
          <a:xfrm>
            <a:off x="1026543" y="5529532"/>
            <a:ext cx="6797616" cy="11645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p:nvPr/>
        </p:nvSpPr>
        <p:spPr>
          <a:xfrm>
            <a:off x="664233" y="129395"/>
            <a:ext cx="5443267"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Symbol Table and Unoptimised Intermediate Code:</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30" name="Google Shape;230;p25"/>
          <p:cNvSpPr txBox="1"/>
          <p:nvPr/>
        </p:nvSpPr>
        <p:spPr>
          <a:xfrm>
            <a:off x="6771739" y="120770"/>
            <a:ext cx="5730813" cy="2191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Symbol Table, Quadruples Table after optimisation:</a:t>
            </a:r>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231" name="Google Shape;231;p25"/>
          <p:cNvPicPr preferRelativeResize="0"/>
          <p:nvPr/>
        </p:nvPicPr>
        <p:blipFill rotWithShape="1">
          <a:blip r:embed="rId3">
            <a:alphaModFix/>
          </a:blip>
          <a:srcRect/>
          <a:stretch/>
        </p:blipFill>
        <p:spPr>
          <a:xfrm>
            <a:off x="319177" y="543464"/>
            <a:ext cx="6116129" cy="5771071"/>
          </a:xfrm>
          <a:prstGeom prst="rect">
            <a:avLst/>
          </a:prstGeom>
          <a:noFill/>
          <a:ln>
            <a:noFill/>
          </a:ln>
        </p:spPr>
      </p:pic>
      <p:pic>
        <p:nvPicPr>
          <p:cNvPr id="232" name="Google Shape;232;p25" descr="WhatsApp Image 2021-05-17 at 15.38.04.jpeg"/>
          <p:cNvPicPr preferRelativeResize="0"/>
          <p:nvPr/>
        </p:nvPicPr>
        <p:blipFill rotWithShape="1">
          <a:blip r:embed="rId4">
            <a:alphaModFix/>
          </a:blip>
          <a:srcRect/>
          <a:stretch/>
        </p:blipFill>
        <p:spPr>
          <a:xfrm>
            <a:off x="6943976" y="563950"/>
            <a:ext cx="4943223" cy="57678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Wisp">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Widescreen</PresentationFormat>
  <Paragraphs>111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-apple-system</vt:lpstr>
      <vt:lpstr>Arial</vt:lpstr>
      <vt:lpstr>Century Gothic</vt:lpstr>
      <vt:lpstr>Times New Roman</vt:lpstr>
      <vt:lpstr>Noto Sans Symbols</vt:lpstr>
      <vt:lpstr>Wisp</vt:lpstr>
      <vt:lpstr>PowerPoint Presentation</vt:lpstr>
      <vt:lpstr>PRESENTATION OVERVIEW</vt:lpstr>
      <vt:lpstr>INTRODUCTION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Sharma</dc:creator>
  <cp:lastModifiedBy>Aditi Sharma</cp:lastModifiedBy>
  <cp:revision>1</cp:revision>
  <dcterms:modified xsi:type="dcterms:W3CDTF">2023-04-23T18:19:34Z</dcterms:modified>
</cp:coreProperties>
</file>