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handoutMasterIdLst>
    <p:handoutMasterId r:id="rId18"/>
  </p:handout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948" autoAdjust="0"/>
  </p:normalViewPr>
  <p:slideViewPr>
    <p:cSldViewPr snapToGrid="0">
      <p:cViewPr varScale="1">
        <p:scale>
          <a:sx n="84" d="100"/>
          <a:sy n="84" d="100"/>
        </p:scale>
        <p:origin x="15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A82D6-331D-41CE-9DFE-F622917D3C01}"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lang="en-US"/>
        </a:p>
      </dgm:t>
    </dgm:pt>
    <dgm:pt modelId="{B28CAD6B-3A79-4147-9596-79E4B1502136}">
      <dgm:prSet phldrT="[Text]" custT="1"/>
      <dgm:spPr/>
      <dgm:t>
        <a:bodyPr/>
        <a:lstStyle/>
        <a:p>
          <a:r>
            <a:rPr lang="en-US" sz="2000" dirty="0" err="1">
              <a:latin typeface="Times New Roman" panose="02020603050405020304" pitchFamily="18" charset="0"/>
              <a:cs typeface="Times New Roman" panose="02020603050405020304" pitchFamily="18" charset="0"/>
            </a:rPr>
            <a:t>Docker</a:t>
          </a:r>
          <a:endParaRPr lang="en-US" sz="2000" dirty="0">
            <a:latin typeface="Times New Roman" panose="02020603050405020304" pitchFamily="18" charset="0"/>
            <a:cs typeface="Times New Roman" panose="02020603050405020304" pitchFamily="18" charset="0"/>
          </a:endParaRPr>
        </a:p>
      </dgm:t>
    </dgm:pt>
    <dgm:pt modelId="{54981321-2110-4A51-915A-C469D615909A}" type="parTrans" cxnId="{88BD852E-13A7-465A-88BD-9CDE8791717F}">
      <dgm:prSet/>
      <dgm:spPr/>
      <dgm:t>
        <a:bodyPr/>
        <a:lstStyle/>
        <a:p>
          <a:endParaRPr lang="en-US"/>
        </a:p>
      </dgm:t>
    </dgm:pt>
    <dgm:pt modelId="{7A69C6C3-1EC3-49E1-8C3D-2E09FB71AD81}" type="sibTrans" cxnId="{88BD852E-13A7-465A-88BD-9CDE8791717F}">
      <dgm:prSet/>
      <dgm:spPr/>
      <dgm:t>
        <a:bodyPr/>
        <a:lstStyle/>
        <a:p>
          <a:endParaRPr lang="en-US"/>
        </a:p>
      </dgm:t>
    </dgm:pt>
    <dgm:pt modelId="{2D9807C3-4D2F-4331-BDE1-8E63D2B7E843}">
      <dgm:prSet phldrT="[Text]" custT="1"/>
      <dgm:spPr/>
      <dgm:t>
        <a:bodyPr/>
        <a:lstStyle/>
        <a:p>
          <a:r>
            <a:rPr lang="en-US" sz="2400" dirty="0">
              <a:latin typeface="Times New Roman" panose="02020603050405020304" pitchFamily="18" charset="0"/>
              <a:cs typeface="Times New Roman" panose="02020603050405020304" pitchFamily="18" charset="0"/>
            </a:rPr>
            <a:t>image</a:t>
          </a:r>
        </a:p>
      </dgm:t>
    </dgm:pt>
    <dgm:pt modelId="{B0F6B80C-6E24-47B0-99E7-8D2D35BE3F0A}" type="parTrans" cxnId="{59EE78F8-F6FC-40D1-83D4-58BC72CC6572}">
      <dgm:prSet/>
      <dgm:spPr/>
      <dgm:t>
        <a:bodyPr/>
        <a:lstStyle/>
        <a:p>
          <a:endParaRPr lang="en-US"/>
        </a:p>
      </dgm:t>
    </dgm:pt>
    <dgm:pt modelId="{D03D05DB-7D6F-4776-92EF-3F53754113D9}" type="sibTrans" cxnId="{59EE78F8-F6FC-40D1-83D4-58BC72CC6572}">
      <dgm:prSet/>
      <dgm:spPr/>
      <dgm:t>
        <a:bodyPr/>
        <a:lstStyle/>
        <a:p>
          <a:endParaRPr lang="en-US"/>
        </a:p>
      </dgm:t>
    </dgm:pt>
    <dgm:pt modelId="{467B5724-4F21-4CAC-A764-6C4F5A907D1B}">
      <dgm:prSet phldrT="[Text]" custT="1"/>
      <dgm:spPr/>
      <dgm:t>
        <a:bodyPr/>
        <a:lstStyle/>
        <a:p>
          <a:r>
            <a:rPr lang="en-US" sz="2000" dirty="0">
              <a:latin typeface="Times New Roman" panose="02020603050405020304" pitchFamily="18" charset="0"/>
              <a:cs typeface="Times New Roman" panose="02020603050405020304" pitchFamily="18" charset="0"/>
            </a:rPr>
            <a:t>network</a:t>
          </a:r>
        </a:p>
      </dgm:t>
    </dgm:pt>
    <dgm:pt modelId="{DE638531-9B52-46F2-A9C7-8F1C4026DCCC}" type="parTrans" cxnId="{1F925E7E-2176-4582-B275-169E772214DC}">
      <dgm:prSet/>
      <dgm:spPr/>
      <dgm:t>
        <a:bodyPr/>
        <a:lstStyle/>
        <a:p>
          <a:endParaRPr lang="en-US"/>
        </a:p>
      </dgm:t>
    </dgm:pt>
    <dgm:pt modelId="{057BD245-1AA5-4289-9909-35EF4F130164}" type="sibTrans" cxnId="{1F925E7E-2176-4582-B275-169E772214DC}">
      <dgm:prSet/>
      <dgm:spPr/>
      <dgm:t>
        <a:bodyPr/>
        <a:lstStyle/>
        <a:p>
          <a:endParaRPr lang="en-US"/>
        </a:p>
      </dgm:t>
    </dgm:pt>
    <dgm:pt modelId="{56A45E79-6814-4BF9-B7BF-9645FFF10271}">
      <dgm:prSet phldrT="[Text]" custT="1"/>
      <dgm:spPr/>
      <dgm:t>
        <a:bodyPr/>
        <a:lstStyle/>
        <a:p>
          <a:r>
            <a:rPr lang="en-US" sz="1900" dirty="0">
              <a:latin typeface="Times New Roman" panose="02020603050405020304" pitchFamily="18" charset="0"/>
              <a:cs typeface="Times New Roman" panose="02020603050405020304" pitchFamily="18" charset="0"/>
            </a:rPr>
            <a:t>volumes</a:t>
          </a:r>
        </a:p>
      </dgm:t>
    </dgm:pt>
    <dgm:pt modelId="{86A7F89B-1678-4F48-BDE1-348E611538C0}" type="parTrans" cxnId="{F81D6380-9B4D-4186-A9E1-1C1D17BE4124}">
      <dgm:prSet/>
      <dgm:spPr/>
      <dgm:t>
        <a:bodyPr/>
        <a:lstStyle/>
        <a:p>
          <a:endParaRPr lang="en-US"/>
        </a:p>
      </dgm:t>
    </dgm:pt>
    <dgm:pt modelId="{8D9D817E-45AD-4386-B2A5-4588565DE8C6}" type="sibTrans" cxnId="{F81D6380-9B4D-4186-A9E1-1C1D17BE4124}">
      <dgm:prSet/>
      <dgm:spPr/>
      <dgm:t>
        <a:bodyPr/>
        <a:lstStyle/>
        <a:p>
          <a:endParaRPr lang="en-US"/>
        </a:p>
      </dgm:t>
    </dgm:pt>
    <dgm:pt modelId="{04F9D6FA-2F21-41CC-93EB-8AFF45734D22}">
      <dgm:prSet phldrT="[Text]" custT="1"/>
      <dgm:spPr/>
      <dgm:t>
        <a:bodyPr/>
        <a:lstStyle/>
        <a:p>
          <a:r>
            <a:rPr lang="en-US" sz="1700" dirty="0">
              <a:latin typeface="Times New Roman" panose="02020603050405020304" pitchFamily="18" charset="0"/>
              <a:cs typeface="Times New Roman" panose="02020603050405020304" pitchFamily="18" charset="0"/>
            </a:rPr>
            <a:t>container</a:t>
          </a:r>
        </a:p>
      </dgm:t>
    </dgm:pt>
    <dgm:pt modelId="{E7169115-3C95-4692-8DA0-9998CCDC5A5F}" type="parTrans" cxnId="{87D7D86B-5E60-4C6C-AEDB-6EED8CD880E5}">
      <dgm:prSet/>
      <dgm:spPr/>
      <dgm:t>
        <a:bodyPr/>
        <a:lstStyle/>
        <a:p>
          <a:endParaRPr lang="en-US"/>
        </a:p>
      </dgm:t>
    </dgm:pt>
    <dgm:pt modelId="{42E2F8FE-D99A-46C1-BDE6-0CB0F034931B}" type="sibTrans" cxnId="{87D7D86B-5E60-4C6C-AEDB-6EED8CD880E5}">
      <dgm:prSet/>
      <dgm:spPr/>
      <dgm:t>
        <a:bodyPr/>
        <a:lstStyle/>
        <a:p>
          <a:endParaRPr lang="en-US"/>
        </a:p>
      </dgm:t>
    </dgm:pt>
    <dgm:pt modelId="{F2291B6D-13BA-4113-A943-1A8D7963E1E9}" type="pres">
      <dgm:prSet presAssocID="{1C4A82D6-331D-41CE-9DFE-F622917D3C01}" presName="Name0" presStyleCnt="0">
        <dgm:presLayoutVars>
          <dgm:chMax val="1"/>
          <dgm:dir/>
          <dgm:animLvl val="ctr"/>
          <dgm:resizeHandles val="exact"/>
        </dgm:presLayoutVars>
      </dgm:prSet>
      <dgm:spPr/>
    </dgm:pt>
    <dgm:pt modelId="{08D82D0F-561C-4752-AE1A-4DDBFE3E3BC2}" type="pres">
      <dgm:prSet presAssocID="{B28CAD6B-3A79-4147-9596-79E4B1502136}" presName="centerShape" presStyleLbl="node0" presStyleIdx="0" presStyleCnt="1"/>
      <dgm:spPr/>
    </dgm:pt>
    <dgm:pt modelId="{4921A5EA-4900-4356-BF8B-05A3F383FBF0}" type="pres">
      <dgm:prSet presAssocID="{B0F6B80C-6E24-47B0-99E7-8D2D35BE3F0A}" presName="parTrans" presStyleLbl="sibTrans2D1" presStyleIdx="0" presStyleCnt="4"/>
      <dgm:spPr/>
    </dgm:pt>
    <dgm:pt modelId="{705377C7-7DA4-448B-B557-4DAB8DE51A4E}" type="pres">
      <dgm:prSet presAssocID="{B0F6B80C-6E24-47B0-99E7-8D2D35BE3F0A}" presName="connectorText" presStyleLbl="sibTrans2D1" presStyleIdx="0" presStyleCnt="4"/>
      <dgm:spPr/>
    </dgm:pt>
    <dgm:pt modelId="{73C6A751-6222-43E2-84D4-84147D9F1695}" type="pres">
      <dgm:prSet presAssocID="{2D9807C3-4D2F-4331-BDE1-8E63D2B7E843}" presName="node" presStyleLbl="node1" presStyleIdx="0" presStyleCnt="4">
        <dgm:presLayoutVars>
          <dgm:bulletEnabled val="1"/>
        </dgm:presLayoutVars>
      </dgm:prSet>
      <dgm:spPr/>
    </dgm:pt>
    <dgm:pt modelId="{2BB6A724-E213-498B-A9A8-44AA832C5425}" type="pres">
      <dgm:prSet presAssocID="{DE638531-9B52-46F2-A9C7-8F1C4026DCCC}" presName="parTrans" presStyleLbl="sibTrans2D1" presStyleIdx="1" presStyleCnt="4"/>
      <dgm:spPr/>
    </dgm:pt>
    <dgm:pt modelId="{61561FED-2308-44A5-8CE2-79F6B3EB7DFC}" type="pres">
      <dgm:prSet presAssocID="{DE638531-9B52-46F2-A9C7-8F1C4026DCCC}" presName="connectorText" presStyleLbl="sibTrans2D1" presStyleIdx="1" presStyleCnt="4"/>
      <dgm:spPr/>
    </dgm:pt>
    <dgm:pt modelId="{A20A2BE4-6F31-438F-A4B4-F79F53683950}" type="pres">
      <dgm:prSet presAssocID="{467B5724-4F21-4CAC-A764-6C4F5A907D1B}" presName="node" presStyleLbl="node1" presStyleIdx="1" presStyleCnt="4">
        <dgm:presLayoutVars>
          <dgm:bulletEnabled val="1"/>
        </dgm:presLayoutVars>
      </dgm:prSet>
      <dgm:spPr/>
    </dgm:pt>
    <dgm:pt modelId="{AF31CFDD-32B7-486C-920E-2C08665FC18E}" type="pres">
      <dgm:prSet presAssocID="{86A7F89B-1678-4F48-BDE1-348E611538C0}" presName="parTrans" presStyleLbl="sibTrans2D1" presStyleIdx="2" presStyleCnt="4"/>
      <dgm:spPr/>
    </dgm:pt>
    <dgm:pt modelId="{805FA7ED-B6B0-434D-AC16-E8236B12A68A}" type="pres">
      <dgm:prSet presAssocID="{86A7F89B-1678-4F48-BDE1-348E611538C0}" presName="connectorText" presStyleLbl="sibTrans2D1" presStyleIdx="2" presStyleCnt="4"/>
      <dgm:spPr/>
    </dgm:pt>
    <dgm:pt modelId="{9CB3E145-3C50-4D69-8566-2E85669E61EA}" type="pres">
      <dgm:prSet presAssocID="{56A45E79-6814-4BF9-B7BF-9645FFF10271}" presName="node" presStyleLbl="node1" presStyleIdx="2" presStyleCnt="4">
        <dgm:presLayoutVars>
          <dgm:bulletEnabled val="1"/>
        </dgm:presLayoutVars>
      </dgm:prSet>
      <dgm:spPr/>
    </dgm:pt>
    <dgm:pt modelId="{DF1DE161-67A6-4BAE-ADD8-ED4FAAE8A2D5}" type="pres">
      <dgm:prSet presAssocID="{E7169115-3C95-4692-8DA0-9998CCDC5A5F}" presName="parTrans" presStyleLbl="sibTrans2D1" presStyleIdx="3" presStyleCnt="4"/>
      <dgm:spPr/>
    </dgm:pt>
    <dgm:pt modelId="{854CAAA9-C063-47FA-8D73-6D2A32633DE8}" type="pres">
      <dgm:prSet presAssocID="{E7169115-3C95-4692-8DA0-9998CCDC5A5F}" presName="connectorText" presStyleLbl="sibTrans2D1" presStyleIdx="3" presStyleCnt="4"/>
      <dgm:spPr/>
    </dgm:pt>
    <dgm:pt modelId="{679B2D14-2F2A-46AF-B421-66B040ED6C57}" type="pres">
      <dgm:prSet presAssocID="{04F9D6FA-2F21-41CC-93EB-8AFF45734D22}" presName="node" presStyleLbl="node1" presStyleIdx="3" presStyleCnt="4">
        <dgm:presLayoutVars>
          <dgm:bulletEnabled val="1"/>
        </dgm:presLayoutVars>
      </dgm:prSet>
      <dgm:spPr/>
    </dgm:pt>
  </dgm:ptLst>
  <dgm:cxnLst>
    <dgm:cxn modelId="{3052BC00-6489-4793-B7FD-755DB6A802CB}" type="presOf" srcId="{467B5724-4F21-4CAC-A764-6C4F5A907D1B}" destId="{A20A2BE4-6F31-438F-A4B4-F79F53683950}" srcOrd="0" destOrd="0" presId="urn:microsoft.com/office/officeart/2005/8/layout/radial5"/>
    <dgm:cxn modelId="{49D0F60D-78DF-4EE2-AFD4-38FBB159B6EF}" type="presOf" srcId="{2D9807C3-4D2F-4331-BDE1-8E63D2B7E843}" destId="{73C6A751-6222-43E2-84D4-84147D9F1695}" srcOrd="0" destOrd="0" presId="urn:microsoft.com/office/officeart/2005/8/layout/radial5"/>
    <dgm:cxn modelId="{61B06F14-7A8D-409C-A231-5A65A7355DA2}" type="presOf" srcId="{DE638531-9B52-46F2-A9C7-8F1C4026DCCC}" destId="{61561FED-2308-44A5-8CE2-79F6B3EB7DFC}" srcOrd="1" destOrd="0" presId="urn:microsoft.com/office/officeart/2005/8/layout/radial5"/>
    <dgm:cxn modelId="{D9D3931A-2721-411B-9B26-8BF235974BC8}" type="presOf" srcId="{86A7F89B-1678-4F48-BDE1-348E611538C0}" destId="{AF31CFDD-32B7-486C-920E-2C08665FC18E}" srcOrd="0" destOrd="0" presId="urn:microsoft.com/office/officeart/2005/8/layout/radial5"/>
    <dgm:cxn modelId="{5847C021-87EE-4892-B779-5F76D0EB8ACA}" type="presOf" srcId="{04F9D6FA-2F21-41CC-93EB-8AFF45734D22}" destId="{679B2D14-2F2A-46AF-B421-66B040ED6C57}" srcOrd="0" destOrd="0" presId="urn:microsoft.com/office/officeart/2005/8/layout/radial5"/>
    <dgm:cxn modelId="{24041527-4D22-40DC-9E05-B6D5324E7728}" type="presOf" srcId="{DE638531-9B52-46F2-A9C7-8F1C4026DCCC}" destId="{2BB6A724-E213-498B-A9A8-44AA832C5425}" srcOrd="0" destOrd="0" presId="urn:microsoft.com/office/officeart/2005/8/layout/radial5"/>
    <dgm:cxn modelId="{88BD852E-13A7-465A-88BD-9CDE8791717F}" srcId="{1C4A82D6-331D-41CE-9DFE-F622917D3C01}" destId="{B28CAD6B-3A79-4147-9596-79E4B1502136}" srcOrd="0" destOrd="0" parTransId="{54981321-2110-4A51-915A-C469D615909A}" sibTransId="{7A69C6C3-1EC3-49E1-8C3D-2E09FB71AD81}"/>
    <dgm:cxn modelId="{8618C347-0AD3-4D11-AF4B-93B4F2D59F09}" type="presOf" srcId="{86A7F89B-1678-4F48-BDE1-348E611538C0}" destId="{805FA7ED-B6B0-434D-AC16-E8236B12A68A}" srcOrd="1" destOrd="0" presId="urn:microsoft.com/office/officeart/2005/8/layout/radial5"/>
    <dgm:cxn modelId="{87D7D86B-5E60-4C6C-AEDB-6EED8CD880E5}" srcId="{B28CAD6B-3A79-4147-9596-79E4B1502136}" destId="{04F9D6FA-2F21-41CC-93EB-8AFF45734D22}" srcOrd="3" destOrd="0" parTransId="{E7169115-3C95-4692-8DA0-9998CCDC5A5F}" sibTransId="{42E2F8FE-D99A-46C1-BDE6-0CB0F034931B}"/>
    <dgm:cxn modelId="{4FAE6F6F-7AC2-438D-BF44-31AA9D11B4BB}" type="presOf" srcId="{E7169115-3C95-4692-8DA0-9998CCDC5A5F}" destId="{DF1DE161-67A6-4BAE-ADD8-ED4FAAE8A2D5}" srcOrd="0" destOrd="0" presId="urn:microsoft.com/office/officeart/2005/8/layout/radial5"/>
    <dgm:cxn modelId="{41109851-037D-480F-9A33-A64972DB9B90}" type="presOf" srcId="{1C4A82D6-331D-41CE-9DFE-F622917D3C01}" destId="{F2291B6D-13BA-4113-A943-1A8D7963E1E9}" srcOrd="0" destOrd="0" presId="urn:microsoft.com/office/officeart/2005/8/layout/radial5"/>
    <dgm:cxn modelId="{1F925E7E-2176-4582-B275-169E772214DC}" srcId="{B28CAD6B-3A79-4147-9596-79E4B1502136}" destId="{467B5724-4F21-4CAC-A764-6C4F5A907D1B}" srcOrd="1" destOrd="0" parTransId="{DE638531-9B52-46F2-A9C7-8F1C4026DCCC}" sibTransId="{057BD245-1AA5-4289-9909-35EF4F130164}"/>
    <dgm:cxn modelId="{F81D6380-9B4D-4186-A9E1-1C1D17BE4124}" srcId="{B28CAD6B-3A79-4147-9596-79E4B1502136}" destId="{56A45E79-6814-4BF9-B7BF-9645FFF10271}" srcOrd="2" destOrd="0" parTransId="{86A7F89B-1678-4F48-BDE1-348E611538C0}" sibTransId="{8D9D817E-45AD-4386-B2A5-4588565DE8C6}"/>
    <dgm:cxn modelId="{A031B9A0-FC78-4BC3-9C43-61BC1816445A}" type="presOf" srcId="{E7169115-3C95-4692-8DA0-9998CCDC5A5F}" destId="{854CAAA9-C063-47FA-8D73-6D2A32633DE8}" srcOrd="1" destOrd="0" presId="urn:microsoft.com/office/officeart/2005/8/layout/radial5"/>
    <dgm:cxn modelId="{266EA2BC-B9DD-48E0-8444-28458C7E3751}" type="presOf" srcId="{56A45E79-6814-4BF9-B7BF-9645FFF10271}" destId="{9CB3E145-3C50-4D69-8566-2E85669E61EA}" srcOrd="0" destOrd="0" presId="urn:microsoft.com/office/officeart/2005/8/layout/radial5"/>
    <dgm:cxn modelId="{41ED1DC9-086C-497A-9D1B-ABAEEFC6EBC8}" type="presOf" srcId="{B0F6B80C-6E24-47B0-99E7-8D2D35BE3F0A}" destId="{4921A5EA-4900-4356-BF8B-05A3F383FBF0}" srcOrd="0" destOrd="0" presId="urn:microsoft.com/office/officeart/2005/8/layout/radial5"/>
    <dgm:cxn modelId="{289B8BE5-6B44-42DC-87B6-604159399C16}" type="presOf" srcId="{B28CAD6B-3A79-4147-9596-79E4B1502136}" destId="{08D82D0F-561C-4752-AE1A-4DDBFE3E3BC2}" srcOrd="0" destOrd="0" presId="urn:microsoft.com/office/officeart/2005/8/layout/radial5"/>
    <dgm:cxn modelId="{59EE78F8-F6FC-40D1-83D4-58BC72CC6572}" srcId="{B28CAD6B-3A79-4147-9596-79E4B1502136}" destId="{2D9807C3-4D2F-4331-BDE1-8E63D2B7E843}" srcOrd="0" destOrd="0" parTransId="{B0F6B80C-6E24-47B0-99E7-8D2D35BE3F0A}" sibTransId="{D03D05DB-7D6F-4776-92EF-3F53754113D9}"/>
    <dgm:cxn modelId="{BF08D8F8-78FE-4447-AD30-3074C8C7A912}" type="presOf" srcId="{B0F6B80C-6E24-47B0-99E7-8D2D35BE3F0A}" destId="{705377C7-7DA4-448B-B557-4DAB8DE51A4E}" srcOrd="1" destOrd="0" presId="urn:microsoft.com/office/officeart/2005/8/layout/radial5"/>
    <dgm:cxn modelId="{3122539D-2F00-41B8-8681-C9E8143CC569}" type="presParOf" srcId="{F2291B6D-13BA-4113-A943-1A8D7963E1E9}" destId="{08D82D0F-561C-4752-AE1A-4DDBFE3E3BC2}" srcOrd="0" destOrd="0" presId="urn:microsoft.com/office/officeart/2005/8/layout/radial5"/>
    <dgm:cxn modelId="{BC8A91CA-30ED-40D0-98E1-0E25DE6CF5D3}" type="presParOf" srcId="{F2291B6D-13BA-4113-A943-1A8D7963E1E9}" destId="{4921A5EA-4900-4356-BF8B-05A3F383FBF0}" srcOrd="1" destOrd="0" presId="urn:microsoft.com/office/officeart/2005/8/layout/radial5"/>
    <dgm:cxn modelId="{50C8B792-A46B-4F46-B7E9-E1264E5CDEF8}" type="presParOf" srcId="{4921A5EA-4900-4356-BF8B-05A3F383FBF0}" destId="{705377C7-7DA4-448B-B557-4DAB8DE51A4E}" srcOrd="0" destOrd="0" presId="urn:microsoft.com/office/officeart/2005/8/layout/radial5"/>
    <dgm:cxn modelId="{7F14E8FE-015A-4D5E-9BD8-14244900C251}" type="presParOf" srcId="{F2291B6D-13BA-4113-A943-1A8D7963E1E9}" destId="{73C6A751-6222-43E2-84D4-84147D9F1695}" srcOrd="2" destOrd="0" presId="urn:microsoft.com/office/officeart/2005/8/layout/radial5"/>
    <dgm:cxn modelId="{9A8F75CC-B52D-45CF-99F7-A8AC799AA549}" type="presParOf" srcId="{F2291B6D-13BA-4113-A943-1A8D7963E1E9}" destId="{2BB6A724-E213-498B-A9A8-44AA832C5425}" srcOrd="3" destOrd="0" presId="urn:microsoft.com/office/officeart/2005/8/layout/radial5"/>
    <dgm:cxn modelId="{AD9AE384-6480-4250-9971-15666E7AFB0A}" type="presParOf" srcId="{2BB6A724-E213-498B-A9A8-44AA832C5425}" destId="{61561FED-2308-44A5-8CE2-79F6B3EB7DFC}" srcOrd="0" destOrd="0" presId="urn:microsoft.com/office/officeart/2005/8/layout/radial5"/>
    <dgm:cxn modelId="{A509B438-6AAA-4EBF-BAA4-E6CFEE2C1943}" type="presParOf" srcId="{F2291B6D-13BA-4113-A943-1A8D7963E1E9}" destId="{A20A2BE4-6F31-438F-A4B4-F79F53683950}" srcOrd="4" destOrd="0" presId="urn:microsoft.com/office/officeart/2005/8/layout/radial5"/>
    <dgm:cxn modelId="{C9C72086-C58D-4B00-B4EA-47D1FC469DE9}" type="presParOf" srcId="{F2291B6D-13BA-4113-A943-1A8D7963E1E9}" destId="{AF31CFDD-32B7-486C-920E-2C08665FC18E}" srcOrd="5" destOrd="0" presId="urn:microsoft.com/office/officeart/2005/8/layout/radial5"/>
    <dgm:cxn modelId="{73879547-51F4-4EB3-9AC0-8F15DCDD70F8}" type="presParOf" srcId="{AF31CFDD-32B7-486C-920E-2C08665FC18E}" destId="{805FA7ED-B6B0-434D-AC16-E8236B12A68A}" srcOrd="0" destOrd="0" presId="urn:microsoft.com/office/officeart/2005/8/layout/radial5"/>
    <dgm:cxn modelId="{CE163817-2E73-4623-832F-BBDC2BD64E50}" type="presParOf" srcId="{F2291B6D-13BA-4113-A943-1A8D7963E1E9}" destId="{9CB3E145-3C50-4D69-8566-2E85669E61EA}" srcOrd="6" destOrd="0" presId="urn:microsoft.com/office/officeart/2005/8/layout/radial5"/>
    <dgm:cxn modelId="{CD022860-98C7-4292-BE04-1A6F811F9140}" type="presParOf" srcId="{F2291B6D-13BA-4113-A943-1A8D7963E1E9}" destId="{DF1DE161-67A6-4BAE-ADD8-ED4FAAE8A2D5}" srcOrd="7" destOrd="0" presId="urn:microsoft.com/office/officeart/2005/8/layout/radial5"/>
    <dgm:cxn modelId="{5BABA638-18E0-4CE5-BEC8-7C0AEEFC8DFF}" type="presParOf" srcId="{DF1DE161-67A6-4BAE-ADD8-ED4FAAE8A2D5}" destId="{854CAAA9-C063-47FA-8D73-6D2A32633DE8}" srcOrd="0" destOrd="0" presId="urn:microsoft.com/office/officeart/2005/8/layout/radial5"/>
    <dgm:cxn modelId="{21190F41-76BD-436E-8F91-E00B62D01F7F}" type="presParOf" srcId="{F2291B6D-13BA-4113-A943-1A8D7963E1E9}" destId="{679B2D14-2F2A-46AF-B421-66B040ED6C57}"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82D0F-561C-4752-AE1A-4DDBFE3E3BC2}">
      <dsp:nvSpPr>
        <dsp:cNvPr id="0" name=""/>
        <dsp:cNvSpPr/>
      </dsp:nvSpPr>
      <dsp:spPr>
        <a:xfrm>
          <a:off x="3322108" y="1769080"/>
          <a:ext cx="1262439" cy="12624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Docker</a:t>
          </a:r>
          <a:endParaRPr lang="en-US" sz="2000" kern="1200" dirty="0">
            <a:latin typeface="Times New Roman" panose="02020603050405020304" pitchFamily="18" charset="0"/>
            <a:cs typeface="Times New Roman" panose="02020603050405020304" pitchFamily="18" charset="0"/>
          </a:endParaRPr>
        </a:p>
      </dsp:txBody>
      <dsp:txXfrm>
        <a:off x="3506988" y="1953960"/>
        <a:ext cx="892679" cy="892679"/>
      </dsp:txXfrm>
    </dsp:sp>
    <dsp:sp modelId="{4921A5EA-4900-4356-BF8B-05A3F383FBF0}">
      <dsp:nvSpPr>
        <dsp:cNvPr id="0" name=""/>
        <dsp:cNvSpPr/>
      </dsp:nvSpPr>
      <dsp:spPr>
        <a:xfrm rot="16200000">
          <a:off x="3819583" y="1309686"/>
          <a:ext cx="267490" cy="4292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859707" y="1435656"/>
        <a:ext cx="187243" cy="257537"/>
      </dsp:txXfrm>
    </dsp:sp>
    <dsp:sp modelId="{73C6A751-6222-43E2-84D4-84147D9F1695}">
      <dsp:nvSpPr>
        <dsp:cNvPr id="0" name=""/>
        <dsp:cNvSpPr/>
      </dsp:nvSpPr>
      <dsp:spPr>
        <a:xfrm>
          <a:off x="3322108" y="1941"/>
          <a:ext cx="1262439" cy="126243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image</a:t>
          </a:r>
        </a:p>
      </dsp:txBody>
      <dsp:txXfrm>
        <a:off x="3506988" y="186821"/>
        <a:ext cx="892679" cy="892679"/>
      </dsp:txXfrm>
    </dsp:sp>
    <dsp:sp modelId="{2BB6A724-E213-498B-A9A8-44AA832C5425}">
      <dsp:nvSpPr>
        <dsp:cNvPr id="0" name=""/>
        <dsp:cNvSpPr/>
      </dsp:nvSpPr>
      <dsp:spPr>
        <a:xfrm>
          <a:off x="4695582" y="2185685"/>
          <a:ext cx="267490" cy="42922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695582" y="2271531"/>
        <a:ext cx="187243" cy="257537"/>
      </dsp:txXfrm>
    </dsp:sp>
    <dsp:sp modelId="{A20A2BE4-6F31-438F-A4B4-F79F53683950}">
      <dsp:nvSpPr>
        <dsp:cNvPr id="0" name=""/>
        <dsp:cNvSpPr/>
      </dsp:nvSpPr>
      <dsp:spPr>
        <a:xfrm>
          <a:off x="5089247" y="1769080"/>
          <a:ext cx="1262439" cy="126243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network</a:t>
          </a:r>
        </a:p>
      </dsp:txBody>
      <dsp:txXfrm>
        <a:off x="5274127" y="1953960"/>
        <a:ext cx="892679" cy="892679"/>
      </dsp:txXfrm>
    </dsp:sp>
    <dsp:sp modelId="{AF31CFDD-32B7-486C-920E-2C08665FC18E}">
      <dsp:nvSpPr>
        <dsp:cNvPr id="0" name=""/>
        <dsp:cNvSpPr/>
      </dsp:nvSpPr>
      <dsp:spPr>
        <a:xfrm rot="5400000">
          <a:off x="3819583" y="3061684"/>
          <a:ext cx="267490" cy="4292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859707" y="3107407"/>
        <a:ext cx="187243" cy="257537"/>
      </dsp:txXfrm>
    </dsp:sp>
    <dsp:sp modelId="{9CB3E145-3C50-4D69-8566-2E85669E61EA}">
      <dsp:nvSpPr>
        <dsp:cNvPr id="0" name=""/>
        <dsp:cNvSpPr/>
      </dsp:nvSpPr>
      <dsp:spPr>
        <a:xfrm>
          <a:off x="3322108" y="3536218"/>
          <a:ext cx="1262439" cy="126243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volumes</a:t>
          </a:r>
        </a:p>
      </dsp:txBody>
      <dsp:txXfrm>
        <a:off x="3506988" y="3721098"/>
        <a:ext cx="892679" cy="892679"/>
      </dsp:txXfrm>
    </dsp:sp>
    <dsp:sp modelId="{DF1DE161-67A6-4BAE-ADD8-ED4FAAE8A2D5}">
      <dsp:nvSpPr>
        <dsp:cNvPr id="0" name=""/>
        <dsp:cNvSpPr/>
      </dsp:nvSpPr>
      <dsp:spPr>
        <a:xfrm rot="10800000">
          <a:off x="2943584" y="2185685"/>
          <a:ext cx="267490" cy="42922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023831" y="2271531"/>
        <a:ext cx="187243" cy="257537"/>
      </dsp:txXfrm>
    </dsp:sp>
    <dsp:sp modelId="{679B2D14-2F2A-46AF-B421-66B040ED6C57}">
      <dsp:nvSpPr>
        <dsp:cNvPr id="0" name=""/>
        <dsp:cNvSpPr/>
      </dsp:nvSpPr>
      <dsp:spPr>
        <a:xfrm>
          <a:off x="1554970" y="1769080"/>
          <a:ext cx="1262439" cy="126243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container</a:t>
          </a:r>
        </a:p>
      </dsp:txBody>
      <dsp:txXfrm>
        <a:off x="1739850" y="1953960"/>
        <a:ext cx="892679" cy="89267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253EF-8FE2-426B-8C0D-C8255BAA298A}" type="datetimeFigureOut">
              <a:rPr lang="en-US" smtClean="0"/>
              <a:t>6/15/2022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F35A9B-D42A-4091-98C9-2929911BD373}" type="slidenum">
              <a:rPr lang="en-US" smtClean="0"/>
              <a:t>‹#›</a:t>
            </a:fld>
            <a:endParaRPr lang="en-US"/>
          </a:p>
        </p:txBody>
      </p:sp>
    </p:spTree>
    <p:extLst>
      <p:ext uri="{BB962C8B-B14F-4D97-AF65-F5344CB8AC3E}">
        <p14:creationId xmlns:p14="http://schemas.microsoft.com/office/powerpoint/2010/main" val="27216226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C366D-C523-4689-BB08-AD8E0945C9FC}"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7D594-CC84-4BA9-AB15-688EF859862A}" type="slidenum">
              <a:rPr lang="en-US" smtClean="0"/>
              <a:t>‹#›</a:t>
            </a:fld>
            <a:endParaRPr lang="en-US"/>
          </a:p>
        </p:txBody>
      </p:sp>
    </p:spTree>
    <p:extLst>
      <p:ext uri="{BB962C8B-B14F-4D97-AF65-F5344CB8AC3E}">
        <p14:creationId xmlns:p14="http://schemas.microsoft.com/office/powerpoint/2010/main" val="37998618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Là</a:t>
            </a:r>
            <a:r>
              <a:rPr lang="en-US" dirty="0"/>
              <a:t> </a:t>
            </a:r>
            <a:r>
              <a:rPr lang="en-US" dirty="0" err="1"/>
              <a:t>gì</a:t>
            </a:r>
            <a:r>
              <a:rPr lang="en-US" dirty="0"/>
              <a:t>:</a:t>
            </a:r>
          </a:p>
          <a:p>
            <a:r>
              <a:rPr lang="en-US" dirty="0" err="1"/>
              <a:t>Là</a:t>
            </a:r>
            <a:r>
              <a:rPr lang="en-US" dirty="0"/>
              <a:t> </a:t>
            </a:r>
            <a:r>
              <a:rPr lang="en-US" dirty="0" err="1"/>
              <a:t>một</a:t>
            </a:r>
            <a:r>
              <a:rPr lang="en-US" dirty="0"/>
              <a:t> </a:t>
            </a:r>
            <a:r>
              <a:rPr lang="en-US" dirty="0" err="1"/>
              <a:t>văn</a:t>
            </a:r>
            <a:r>
              <a:rPr lang="en-US" dirty="0"/>
              <a:t> </a:t>
            </a:r>
            <a:r>
              <a:rPr lang="en-US" dirty="0" err="1"/>
              <a:t>hóa</a:t>
            </a:r>
            <a:r>
              <a:rPr lang="en-US" dirty="0"/>
              <a:t> </a:t>
            </a:r>
            <a:r>
              <a:rPr lang="en-US" dirty="0" err="1"/>
              <a:t>làm</a:t>
            </a:r>
            <a:r>
              <a:rPr lang="en-US" dirty="0"/>
              <a:t> </a:t>
            </a:r>
            <a:r>
              <a:rPr lang="en-US" dirty="0" err="1"/>
              <a:t>việc</a:t>
            </a:r>
            <a:r>
              <a:rPr lang="en-US" dirty="0"/>
              <a:t> </a:t>
            </a:r>
            <a:r>
              <a:rPr lang="en-US" dirty="0" err="1"/>
              <a:t>đề</a:t>
            </a:r>
            <a:r>
              <a:rPr lang="en-US" dirty="0"/>
              <a:t> </a:t>
            </a:r>
            <a:r>
              <a:rPr lang="en-US" dirty="0" err="1"/>
              <a:t>cao</a:t>
            </a:r>
            <a:r>
              <a:rPr lang="en-US" dirty="0"/>
              <a:t> </a:t>
            </a:r>
            <a:r>
              <a:rPr lang="en-US" dirty="0" err="1"/>
              <a:t>sự</a:t>
            </a:r>
            <a:r>
              <a:rPr lang="en-US" dirty="0"/>
              <a:t> </a:t>
            </a:r>
            <a:r>
              <a:rPr lang="en-US" dirty="0" err="1"/>
              <a:t>hợp</a:t>
            </a:r>
            <a:r>
              <a:rPr lang="en-US" dirty="0"/>
              <a:t> </a:t>
            </a:r>
            <a:r>
              <a:rPr lang="en-US" dirty="0" err="1"/>
              <a:t>tác</a:t>
            </a:r>
            <a:r>
              <a:rPr lang="en-US" dirty="0"/>
              <a:t> </a:t>
            </a:r>
          </a:p>
          <a:p>
            <a:r>
              <a:rPr lang="en-US" dirty="0" err="1"/>
              <a:t>Hướng</a:t>
            </a:r>
            <a:r>
              <a:rPr lang="en-US" dirty="0"/>
              <a:t> </a:t>
            </a:r>
            <a:r>
              <a:rPr lang="en-US" dirty="0" err="1"/>
              <a:t>đến</a:t>
            </a:r>
            <a:r>
              <a:rPr lang="en-US" dirty="0"/>
              <a:t> </a:t>
            </a:r>
            <a:r>
              <a:rPr lang="en-US" dirty="0" err="1"/>
              <a:t>kéo</a:t>
            </a:r>
            <a:r>
              <a:rPr lang="en-US" dirty="0"/>
              <a:t> 2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vận</a:t>
            </a:r>
            <a:r>
              <a:rPr lang="en-US" dirty="0"/>
              <a:t> </a:t>
            </a:r>
            <a:r>
              <a:rPr lang="en-US" dirty="0" err="1"/>
              <a:t>hành</a:t>
            </a:r>
            <a:r>
              <a:rPr lang="en-US" dirty="0"/>
              <a:t> </a:t>
            </a:r>
            <a:r>
              <a:rPr lang="en-US" dirty="0" err="1"/>
              <a:t>xích</a:t>
            </a:r>
            <a:r>
              <a:rPr lang="en-US" dirty="0"/>
              <a:t> </a:t>
            </a:r>
            <a:r>
              <a:rPr lang="en-US" dirty="0" err="1"/>
              <a:t>lại</a:t>
            </a:r>
            <a:r>
              <a:rPr lang="en-US" dirty="0"/>
              <a:t> </a:t>
            </a:r>
            <a:r>
              <a:rPr lang="en-US" dirty="0" err="1"/>
              <a:t>gần</a:t>
            </a:r>
            <a:r>
              <a:rPr lang="en-US" dirty="0"/>
              <a:t> </a:t>
            </a:r>
            <a:r>
              <a:rPr lang="en-US" dirty="0" err="1"/>
              <a:t>nhau</a:t>
            </a:r>
            <a:r>
              <a:rPr lang="en-US" dirty="0"/>
              <a:t> </a:t>
            </a:r>
            <a:r>
              <a:rPr lang="en-US" dirty="0" err="1"/>
              <a:t>hơn</a:t>
            </a:r>
            <a:endParaRPr lang="en-US" dirty="0"/>
          </a:p>
          <a:p>
            <a:r>
              <a:rPr lang="en-US" dirty="0" err="1"/>
              <a:t>Devops</a:t>
            </a:r>
            <a:r>
              <a:rPr lang="en-US" dirty="0"/>
              <a:t> ra </a:t>
            </a:r>
            <a:r>
              <a:rPr lang="en-US" dirty="0" err="1"/>
              <a:t>đời</a:t>
            </a:r>
            <a:r>
              <a:rPr lang="en-US" dirty="0"/>
              <a:t> </a:t>
            </a:r>
            <a:r>
              <a:rPr lang="en-US" dirty="0" err="1"/>
              <a:t>nhằm</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endParaRPr lang="en-US" dirty="0"/>
          </a:p>
          <a:p>
            <a:endParaRPr lang="en-US" dirty="0"/>
          </a:p>
        </p:txBody>
      </p:sp>
    </p:spTree>
    <p:extLst>
      <p:ext uri="{BB962C8B-B14F-4D97-AF65-F5344CB8AC3E}">
        <p14:creationId xmlns:p14="http://schemas.microsoft.com/office/powerpoint/2010/main" val="4252113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Hệ thống network Docker là dạng plugable, sử dụng drivers. Hầu hết các driver được cung cấp mặc định, với các chức năng cốt lõi của các chức năng mạng thông thường</a:t>
            </a:r>
            <a:endParaRPr lang="en-US" b="0" i="0" dirty="0">
              <a:solidFill>
                <a:srgbClr val="1B1B1B"/>
              </a:solidFill>
              <a:effectLst/>
              <a:latin typeface="Open Sans" panose="020B0606030504020204" pitchFamily="34" charset="0"/>
            </a:endParaRPr>
          </a:p>
          <a:p>
            <a:pPr algn="l"/>
            <a:r>
              <a:rPr lang="en-US" b="1" i="0" dirty="0">
                <a:solidFill>
                  <a:srgbClr val="1B1B1B"/>
                </a:solidFill>
                <a:effectLst/>
                <a:latin typeface="Open Sans" panose="020B0606030504020204" pitchFamily="34" charset="0"/>
              </a:rPr>
              <a:t>BRIDGE: </a:t>
            </a:r>
            <a:r>
              <a:rPr lang="en-US" b="0" i="0" dirty="0" err="1">
                <a:solidFill>
                  <a:srgbClr val="1B1B1B"/>
                </a:solidFill>
                <a:effectLst/>
                <a:latin typeface="Open Sans" panose="020B0606030504020204" pitchFamily="34" charset="0"/>
              </a:rPr>
              <a:t>Đây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driver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default </a:t>
            </a:r>
            <a:r>
              <a:rPr lang="en-US" b="0" i="0" dirty="0" err="1">
                <a:solidFill>
                  <a:srgbClr val="1B1B1B"/>
                </a:solidFill>
                <a:effectLst/>
                <a:latin typeface="Open Sans" panose="020B0606030504020204" pitchFamily="34" charset="0"/>
              </a:rPr>
              <a:t>của</a:t>
            </a:r>
            <a:r>
              <a:rPr lang="en-US" b="0" i="0" dirty="0">
                <a:solidFill>
                  <a:srgbClr val="1B1B1B"/>
                </a:solidFill>
                <a:effectLst/>
                <a:latin typeface="Open Sans" panose="020B0606030504020204" pitchFamily="34" charset="0"/>
              </a:rPr>
              <a:t> Docker. </a:t>
            </a:r>
            <a:r>
              <a:rPr lang="en-US" b="0" i="0" dirty="0" err="1">
                <a:solidFill>
                  <a:srgbClr val="1B1B1B"/>
                </a:solidFill>
                <a:effectLst/>
                <a:latin typeface="Open Sans" panose="020B0606030504020204" pitchFamily="34" charset="0"/>
              </a:rPr>
              <a:t>Nếu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không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chỉ</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định</a:t>
            </a:r>
            <a:r>
              <a:rPr lang="en-US" b="0" i="0" dirty="0">
                <a:solidFill>
                  <a:srgbClr val="1B1B1B"/>
                </a:solidFill>
                <a:effectLst/>
                <a:latin typeface="Open Sans" panose="020B0606030504020204" pitchFamily="34" charset="0"/>
              </a:rPr>
              <a:t> driver </a:t>
            </a:r>
            <a:r>
              <a:rPr lang="en-US" b="0" i="0" dirty="0" err="1">
                <a:solidFill>
                  <a:srgbClr val="1B1B1B"/>
                </a:solidFill>
                <a:effectLst/>
                <a:latin typeface="Open Sans" panose="020B0606030504020204" pitchFamily="34" charset="0"/>
              </a:rPr>
              <a:t>thì</a:t>
            </a:r>
            <a:r>
              <a:rPr lang="en-US" b="0" i="0" dirty="0">
                <a:solidFill>
                  <a:srgbClr val="1B1B1B"/>
                </a:solidFill>
                <a:effectLst/>
                <a:latin typeface="Open Sans" panose="020B0606030504020204" pitchFamily="34" charset="0"/>
              </a:rPr>
              <a:t> bridge </a:t>
            </a:r>
            <a:r>
              <a:rPr lang="en-US" b="0" i="0" dirty="0" err="1">
                <a:solidFill>
                  <a:srgbClr val="1B1B1B"/>
                </a:solidFill>
                <a:effectLst/>
                <a:latin typeface="Open Sans" panose="020B0606030504020204" pitchFamily="34" charset="0"/>
              </a:rPr>
              <a:t>sẽ</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driver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mặc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định</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khởi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tạo</a:t>
            </a:r>
            <a:r>
              <a:rPr lang="en-US" b="0" i="0" dirty="0">
                <a:solidFill>
                  <a:srgbClr val="1B1B1B"/>
                </a:solidFill>
                <a:effectLst/>
                <a:latin typeface="Open Sans" panose="020B0606030504020204" pitchFamily="34" charset="0"/>
              </a:rPr>
              <a:t>.</a:t>
            </a:r>
          </a:p>
          <a:p>
            <a:pPr algn="l"/>
            <a:r>
              <a:rPr lang="en-US" b="1" i="0" dirty="0">
                <a:solidFill>
                  <a:srgbClr val="1B1B1B"/>
                </a:solidFill>
                <a:effectLst/>
                <a:latin typeface="Open Sans" panose="020B0606030504020204" pitchFamily="34" charset="0"/>
              </a:rPr>
              <a:t>HOST: </a:t>
            </a:r>
            <a:r>
              <a:rPr lang="en-US" b="0" i="0" dirty="0" err="1">
                <a:solidFill>
                  <a:srgbClr val="1B1B1B"/>
                </a:solidFill>
                <a:effectLst/>
                <a:latin typeface="Open Sans" panose="020B0606030504020204" pitchFamily="34" charset="0"/>
              </a:rPr>
              <a:t>Dùng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khi</a:t>
            </a:r>
            <a:r>
              <a:rPr lang="en-US" b="0" i="0" dirty="0">
                <a:solidFill>
                  <a:srgbClr val="1B1B1B"/>
                </a:solidFill>
                <a:effectLst/>
                <a:latin typeface="Open Sans" panose="020B0606030504020204" pitchFamily="34" charset="0"/>
              </a:rPr>
              <a:t> container </a:t>
            </a:r>
            <a:r>
              <a:rPr lang="en-US" b="0" i="0" dirty="0" err="1">
                <a:solidFill>
                  <a:srgbClr val="1B1B1B"/>
                </a:solidFill>
                <a:effectLst/>
                <a:latin typeface="Open Sans" panose="020B0606030504020204" pitchFamily="34" charset="0"/>
              </a:rPr>
              <a:t>cần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giao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tiếp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host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sử</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dụng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luôn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ở host, </a:t>
            </a:r>
            <a:r>
              <a:rPr lang="en-US" b="0" i="0" dirty="0" err="1">
                <a:solidFill>
                  <a:srgbClr val="1B1B1B"/>
                </a:solidFill>
                <a:effectLst/>
                <a:latin typeface="Open Sans" panose="020B0606030504020204" pitchFamily="34" charset="0"/>
              </a:rPr>
              <a:t>vì</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sử</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dụng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của</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máy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chủ</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đang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chạy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nên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không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còn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lớp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nào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giữa</a:t>
            </a:r>
            <a:r>
              <a:rPr lang="en-US" b="0" i="0" dirty="0">
                <a:solidFill>
                  <a:srgbClr val="1B1B1B"/>
                </a:solidFill>
                <a:effectLst/>
                <a:latin typeface="Open Sans" panose="020B0606030504020204" pitchFamily="34" charset="0"/>
              </a:rPr>
              <a:t> container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Docker Host </a:t>
            </a:r>
            <a:r>
              <a:rPr lang="en-US" b="0" i="0" dirty="0" err="1">
                <a:solidFill>
                  <a:srgbClr val="1B1B1B"/>
                </a:solidFill>
                <a:effectLst/>
                <a:latin typeface="Open Sans" panose="020B0606030504020204" pitchFamily="34" charset="0"/>
              </a:rPr>
              <a:t>phù</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hợp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cần</a:t>
            </a:r>
            <a:r>
              <a:rPr lang="en-US" b="0" i="0" dirty="0">
                <a:solidFill>
                  <a:srgbClr val="1B1B1B"/>
                </a:solidFill>
                <a:effectLst/>
                <a:latin typeface="Open Sans" panose="020B0606030504020204" pitchFamily="34" charset="0"/>
              </a:rPr>
              <a:t> connect </a:t>
            </a:r>
            <a:r>
              <a:rPr lang="en-US" b="0" i="0" dirty="0" err="1">
                <a:solidFill>
                  <a:srgbClr val="1B1B1B"/>
                </a:solidFill>
                <a:effectLst/>
                <a:latin typeface="Open Sans" panose="020B0606030504020204" pitchFamily="34" charset="0"/>
              </a:rPr>
              <a:t>từ</a:t>
            </a:r>
            <a:r>
              <a:rPr lang="en-US" b="0" i="0" dirty="0">
                <a:solidFill>
                  <a:srgbClr val="1B1B1B"/>
                </a:solidFill>
                <a:effectLst/>
                <a:latin typeface="Open Sans" panose="020B0606030504020204" pitchFamily="34" charset="0"/>
              </a:rPr>
              <a:t> container ra </a:t>
            </a:r>
            <a:r>
              <a:rPr lang="en-US" b="0" i="0" dirty="0" err="1">
                <a:solidFill>
                  <a:srgbClr val="1B1B1B"/>
                </a:solidFill>
                <a:effectLst/>
                <a:latin typeface="Open Sans" panose="020B0606030504020204" pitchFamily="34" charset="0"/>
              </a:rPr>
              <a:t>thẳng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ngoài</a:t>
            </a:r>
            <a:r>
              <a:rPr lang="en-US" b="0" i="0" dirty="0">
                <a:solidFill>
                  <a:srgbClr val="1B1B1B"/>
                </a:solidFill>
                <a:effectLst/>
                <a:latin typeface="Open Sans" panose="020B0606030504020204" pitchFamily="34" charset="0"/>
              </a:rPr>
              <a:t> host</a:t>
            </a:r>
          </a:p>
          <a:p>
            <a:pPr algn="l"/>
            <a:r>
              <a:rPr lang="en-US" b="1" i="0" dirty="0">
                <a:solidFill>
                  <a:srgbClr val="1B1B1B"/>
                </a:solidFill>
                <a:effectLst/>
                <a:latin typeface="Open Sans" panose="020B0606030504020204" pitchFamily="34" charset="0"/>
              </a:rPr>
              <a:t>OVERLAY: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lớp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phủ</a:t>
            </a:r>
            <a:r>
              <a:rPr lang="en-US" b="0" i="0" dirty="0">
                <a:solidFill>
                  <a:srgbClr val="1B1B1B"/>
                </a:solidFill>
                <a:effectLst/>
                <a:latin typeface="Open Sans" panose="020B0606030504020204" pitchFamily="34" charset="0"/>
              </a:rPr>
              <a:t> - Overlay network </a:t>
            </a:r>
            <a:r>
              <a:rPr lang="en-US" b="0" i="0" dirty="0" err="1">
                <a:solidFill>
                  <a:srgbClr val="1B1B1B"/>
                </a:solidFill>
                <a:effectLst/>
                <a:latin typeface="Open Sans" panose="020B0606030504020204" pitchFamily="34" charset="0"/>
              </a:rPr>
              <a:t>tạo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mạng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phân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tán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giữa</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nhiều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máy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chủ</a:t>
            </a:r>
            <a:r>
              <a:rPr lang="en-US" b="0" i="0" dirty="0">
                <a:solidFill>
                  <a:srgbClr val="1B1B1B"/>
                </a:solidFill>
                <a:effectLst/>
                <a:latin typeface="Open Sans" panose="020B0606030504020204" pitchFamily="34" charset="0"/>
              </a:rPr>
              <a:t> Docker. </a:t>
            </a:r>
            <a:r>
              <a:rPr lang="en-US" b="0" i="0" dirty="0" err="1">
                <a:solidFill>
                  <a:srgbClr val="1B1B1B"/>
                </a:solidFill>
                <a:effectLst/>
                <a:latin typeface="Open Sans" panose="020B0606030504020204" pitchFamily="34" charset="0"/>
              </a:rPr>
              <a:t>Kết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nối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nhiều</a:t>
            </a:r>
            <a:r>
              <a:rPr lang="en-US" b="0" i="0" dirty="0">
                <a:solidFill>
                  <a:srgbClr val="1B1B1B"/>
                </a:solidFill>
                <a:effectLst/>
                <a:latin typeface="Open Sans" panose="020B0606030504020204" pitchFamily="34" charset="0"/>
              </a:rPr>
              <a:t> Docker daemons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nhau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phép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cụm</a:t>
            </a:r>
            <a:r>
              <a:rPr lang="en-US" b="0" i="0" dirty="0">
                <a:solidFill>
                  <a:srgbClr val="1B1B1B"/>
                </a:solidFill>
                <a:effectLst/>
                <a:latin typeface="Open Sans" panose="020B0606030504020204" pitchFamily="34" charset="0"/>
              </a:rPr>
              <a:t> services </a:t>
            </a:r>
            <a:r>
              <a:rPr lang="en-US" b="0" i="0" dirty="0" err="1">
                <a:solidFill>
                  <a:srgbClr val="1B1B1B"/>
                </a:solidFill>
                <a:effectLst/>
                <a:latin typeface="Open Sans" panose="020B0606030504020204" pitchFamily="34" charset="0"/>
              </a:rPr>
              <a:t>giao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tiếp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nhau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Chúng</a:t>
            </a:r>
            <a:r>
              <a:rPr lang="en-US" b="0" i="0" dirty="0">
                <a:solidFill>
                  <a:srgbClr val="1B1B1B"/>
                </a:solidFill>
                <a:effectLst/>
                <a:latin typeface="Open Sans" panose="020B0606030504020204" pitchFamily="34" charset="0"/>
              </a:rPr>
              <a:t> ta </a:t>
            </a:r>
            <a:r>
              <a:rPr lang="en-US" b="0" i="0" dirty="0" err="1">
                <a:solidFill>
                  <a:srgbClr val="1B1B1B"/>
                </a:solidFill>
                <a:effectLst/>
                <a:latin typeface="Open Sans" panose="020B0606030504020204" pitchFamily="34" charset="0"/>
              </a:rPr>
              <a:t>có</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thể</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sử</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dụng</a:t>
            </a:r>
            <a:r>
              <a:rPr lang="en-US" b="0" i="0" dirty="0">
                <a:solidFill>
                  <a:srgbClr val="1B1B1B"/>
                </a:solidFill>
                <a:effectLst/>
                <a:latin typeface="Open Sans" panose="020B0606030504020204" pitchFamily="34" charset="0"/>
              </a:rPr>
              <a:t> overlay network </a:t>
            </a:r>
            <a:r>
              <a:rPr lang="en-US" b="0" i="0" dirty="0" err="1">
                <a:solidFill>
                  <a:srgbClr val="1B1B1B"/>
                </a:solidFill>
                <a:effectLst/>
                <a:latin typeface="Open Sans" panose="020B0606030504020204" pitchFamily="34" charset="0"/>
              </a:rPr>
              <a:t>để</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giao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tiếp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dễ</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dàng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giữa</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cụm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services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container </a:t>
            </a:r>
            <a:r>
              <a:rPr lang="en-US" b="0" i="0" dirty="0" err="1">
                <a:solidFill>
                  <a:srgbClr val="1B1B1B"/>
                </a:solidFill>
                <a:effectLst/>
                <a:latin typeface="Open Sans" panose="020B0606030504020204" pitchFamily="34" charset="0"/>
              </a:rPr>
              <a:t>độc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lập</a:t>
            </a:r>
            <a:r>
              <a:rPr lang="en-US" b="0" i="0" dirty="0">
                <a:solidFill>
                  <a:srgbClr val="1B1B1B"/>
                </a:solidFill>
                <a:effectLst/>
                <a:latin typeface="Open Sans" panose="020B0606030504020204" pitchFamily="34" charset="0"/>
              </a:rPr>
              <a:t>, hay </a:t>
            </a:r>
            <a:r>
              <a:rPr lang="en-US" b="0" i="0" dirty="0" err="1">
                <a:solidFill>
                  <a:srgbClr val="1B1B1B"/>
                </a:solidFill>
                <a:effectLst/>
                <a:latin typeface="Open Sans" panose="020B0606030504020204" pitchFamily="34" charset="0"/>
              </a:rPr>
              <a:t>giữa</a:t>
            </a:r>
            <a:r>
              <a:rPr lang="en-US" b="0" i="0" dirty="0">
                <a:solidFill>
                  <a:srgbClr val="1B1B1B"/>
                </a:solidFill>
                <a:effectLst/>
                <a:latin typeface="Open Sans" panose="020B0606030504020204" pitchFamily="34" charset="0"/>
              </a:rPr>
              <a:t> 2 container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nhau</a:t>
            </a:r>
            <a:r>
              <a:rPr lang="en-US" b="0" i="0" dirty="0">
                <a:solidFill>
                  <a:srgbClr val="1B1B1B"/>
                </a:solidFill>
                <a:effectLst/>
                <a:latin typeface="Open Sans" panose="020B0606030504020204" pitchFamily="34" charset="0"/>
              </a:rPr>
              <a:t> ở </a:t>
            </a:r>
            <a:r>
              <a:rPr lang="en-US" b="0" i="0" dirty="0" err="1">
                <a:solidFill>
                  <a:srgbClr val="1B1B1B"/>
                </a:solidFill>
                <a:effectLst/>
                <a:latin typeface="Open Sans" panose="020B0606030504020204" pitchFamily="34" charset="0"/>
              </a:rPr>
              <a:t>khác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máy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chủ</a:t>
            </a:r>
            <a:r>
              <a:rPr lang="en-US" b="0" i="0" dirty="0">
                <a:solidFill>
                  <a:srgbClr val="1B1B1B"/>
                </a:solidFill>
                <a:effectLst/>
                <a:latin typeface="Open Sans" panose="020B0606030504020204" pitchFamily="34" charset="0"/>
              </a:rPr>
              <a:t> Docker daemons.</a:t>
            </a:r>
          </a:p>
          <a:p>
            <a:pPr algn="l"/>
            <a:r>
              <a:rPr lang="vi-VN" b="1" i="0" dirty="0">
                <a:solidFill>
                  <a:srgbClr val="1B1B1B"/>
                </a:solidFill>
                <a:effectLst/>
                <a:latin typeface="Open Sans" panose="020B0606030504020204" pitchFamily="34" charset="0"/>
              </a:rPr>
              <a:t>MACVLAN</a:t>
            </a:r>
            <a:r>
              <a:rPr lang="en-US" b="1" i="0"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Mạng Macvlan cho phép chúng ta gán địa chỉ MAC cho container, điều này làm cho mỗi container như là một thiết bị vật lý trong mạng. Docker daemon định tuyến truy cập tới container bởi địa chỉ MAC. Sử dụng driver macvlan là lựa chon tốt khi các ứng dụng khác cần phải connect đến theo địa chỉ vật lý hơn là thông qua các lớp mạng của máy chủ</a:t>
            </a:r>
            <a:endParaRPr lang="en-US" b="0" i="0" dirty="0">
              <a:solidFill>
                <a:srgbClr val="1B1B1B"/>
              </a:solidFill>
              <a:effectLst/>
              <a:latin typeface="Open Sans" panose="020B0606030504020204" pitchFamily="34" charset="0"/>
            </a:endParaRPr>
          </a:p>
          <a:p>
            <a:pPr algn="l"/>
            <a:r>
              <a:rPr lang="vi-VN" b="1" i="0" dirty="0">
                <a:solidFill>
                  <a:srgbClr val="1B1B1B"/>
                </a:solidFill>
                <a:effectLst/>
                <a:latin typeface="Open Sans" panose="020B0606030504020204" pitchFamily="34" charset="0"/>
              </a:rPr>
              <a:t>NONE</a:t>
            </a:r>
            <a:r>
              <a:rPr lang="en-US" b="1" i="0"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Với container không cần networking hoặc cần disable đi tất cả mọi networking, chúng ta sẽ chọn driver này. Thường được dùng với mạng tùy chỉnh. Driver này không thể dùng trong cụm swarm</a:t>
            </a:r>
          </a:p>
          <a:p>
            <a:pPr algn="l"/>
            <a:endParaRPr lang="vi-VN" b="0" i="0" dirty="0">
              <a:solidFill>
                <a:srgbClr val="1B1B1B"/>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14647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 &amp; QC </a:t>
            </a:r>
            <a:r>
              <a:rPr lang="en-US" dirty="0" err="1"/>
              <a:t>là</a:t>
            </a:r>
            <a:r>
              <a:rPr lang="en-US" dirty="0"/>
              <a:t> </a:t>
            </a:r>
            <a:r>
              <a:rPr lang="en-US" dirty="0" err="1"/>
              <a:t>người</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đảm</a:t>
            </a:r>
            <a:r>
              <a:rPr lang="en-US" dirty="0"/>
              <a:t> </a:t>
            </a:r>
            <a:r>
              <a:rPr lang="en-US" dirty="0" err="1"/>
              <a:t>bảo</a:t>
            </a:r>
            <a:r>
              <a:rPr lang="en-US" dirty="0"/>
              <a:t> </a:t>
            </a:r>
            <a:r>
              <a:rPr lang="en-US" dirty="0" err="1"/>
              <a:t>chất</a:t>
            </a:r>
            <a:r>
              <a:rPr lang="en-US" dirty="0"/>
              <a:t> </a:t>
            </a:r>
            <a:r>
              <a:rPr lang="en-US" dirty="0" err="1"/>
              <a:t>lượng</a:t>
            </a:r>
            <a:r>
              <a:rPr lang="en-US" dirty="0"/>
              <a:t> </a:t>
            </a:r>
            <a:r>
              <a:rPr lang="en-US" dirty="0" err="1"/>
              <a:t>sản</a:t>
            </a:r>
            <a:r>
              <a:rPr lang="en-US" dirty="0"/>
              <a:t> </a:t>
            </a:r>
            <a:r>
              <a:rPr lang="en-US" dirty="0" err="1"/>
              <a:t>phẩm</a:t>
            </a:r>
            <a:endParaRPr lang="en-US" dirty="0"/>
          </a:p>
        </p:txBody>
      </p:sp>
    </p:spTree>
    <p:extLst>
      <p:ext uri="{BB962C8B-B14F-4D97-AF65-F5344CB8AC3E}">
        <p14:creationId xmlns:p14="http://schemas.microsoft.com/office/powerpoint/2010/main" val="297188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51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a:t>
            </a:r>
            <a:r>
              <a:rPr lang="en-US" baseline="0" dirty="0"/>
              <a:t> </a:t>
            </a:r>
            <a:r>
              <a:rPr lang="en-US" baseline="0" dirty="0" err="1"/>
              <a:t>là</a:t>
            </a:r>
            <a:r>
              <a:rPr lang="en-US" baseline="0" dirty="0"/>
              <a:t> </a:t>
            </a:r>
            <a:r>
              <a:rPr lang="en-US" baseline="0" dirty="0" err="1"/>
              <a:t>một</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tự</a:t>
            </a:r>
            <a:r>
              <a:rPr lang="en-US" baseline="0" dirty="0"/>
              <a:t> </a:t>
            </a:r>
            <a:r>
              <a:rPr lang="en-US" baseline="0" dirty="0" err="1"/>
              <a:t>động</a:t>
            </a:r>
            <a:r>
              <a:rPr lang="en-US" baseline="0" dirty="0"/>
              <a:t> </a:t>
            </a:r>
            <a:r>
              <a:rPr lang="en-US" baseline="0" dirty="0" err="1"/>
              <a:t>để</a:t>
            </a:r>
            <a:r>
              <a:rPr lang="en-US" baseline="0" dirty="0"/>
              <a:t> </a:t>
            </a:r>
            <a:r>
              <a:rPr lang="en-US" baseline="0" dirty="0" err="1"/>
              <a:t>chuẩn</a:t>
            </a:r>
            <a:r>
              <a:rPr lang="en-US" baseline="0" dirty="0"/>
              <a:t> </a:t>
            </a:r>
            <a:r>
              <a:rPr lang="en-US" baseline="0" dirty="0" err="1"/>
              <a:t>bị</a:t>
            </a:r>
            <a:r>
              <a:rPr lang="en-US" baseline="0" dirty="0"/>
              <a:t> source code deploy </a:t>
            </a:r>
            <a:r>
              <a:rPr lang="en-US" baseline="0" dirty="0" err="1"/>
              <a:t>lên</a:t>
            </a:r>
            <a:r>
              <a:rPr lang="en-US" baseline="0" dirty="0"/>
              <a:t> </a:t>
            </a:r>
            <a:r>
              <a:rPr lang="en-US" baseline="0" dirty="0" err="1"/>
              <a:t>môi</a:t>
            </a:r>
            <a:r>
              <a:rPr lang="en-US" baseline="0" dirty="0"/>
              <a:t> </a:t>
            </a:r>
            <a:r>
              <a:rPr lang="en-US" baseline="0" dirty="0" err="1"/>
              <a:t>trường</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sử</a:t>
            </a:r>
            <a:r>
              <a:rPr lang="en-US" baseline="0" dirty="0"/>
              <a:t> </a:t>
            </a:r>
            <a:r>
              <a:rPr lang="en-US" baseline="0" dirty="0" err="1"/>
              <a:t>dụng</a:t>
            </a:r>
            <a:r>
              <a:rPr lang="en-US" baseline="0" dirty="0"/>
              <a:t> script or tool. </a:t>
            </a:r>
            <a:r>
              <a:rPr lang="en-US" baseline="0" dirty="0" err="1"/>
              <a:t>Tuỳ</a:t>
            </a:r>
            <a:r>
              <a:rPr lang="en-US" baseline="0" dirty="0"/>
              <a:t> </a:t>
            </a:r>
            <a:r>
              <a:rPr lang="en-US" baseline="0" dirty="0" err="1"/>
              <a:t>vào</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đc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mà</a:t>
            </a:r>
            <a:r>
              <a:rPr lang="en-US" baseline="0" dirty="0"/>
              <a:t> </a:t>
            </a:r>
            <a:r>
              <a:rPr lang="en-US" baseline="0" dirty="0" err="1"/>
              <a:t>cần</a:t>
            </a:r>
            <a:r>
              <a:rPr lang="en-US" baseline="0" dirty="0"/>
              <a:t> </a:t>
            </a:r>
            <a:r>
              <a:rPr lang="en-US" baseline="0" dirty="0" err="1"/>
              <a:t>phải</a:t>
            </a:r>
            <a:r>
              <a:rPr lang="en-US" baseline="0" dirty="0"/>
              <a:t> </a:t>
            </a:r>
            <a:r>
              <a:rPr lang="en-US" sz="1200" b="0" i="0" kern="1200" dirty="0">
                <a:solidFill>
                  <a:schemeClr val="tx1"/>
                </a:solidFill>
                <a:effectLst/>
                <a:latin typeface="+mn-lt"/>
                <a:ea typeface="+mn-ea"/>
                <a:cs typeface="+mn-cs"/>
              </a:rPr>
              <a:t>compile, transform</a:t>
            </a:r>
            <a:r>
              <a:rPr lang="en-US" sz="1200" b="0" i="0" kern="1200" baseline="0" dirty="0">
                <a:solidFill>
                  <a:schemeClr val="tx1"/>
                </a:solidFill>
                <a:effectLst/>
                <a:latin typeface="+mn-lt"/>
                <a:ea typeface="+mn-ea"/>
                <a:cs typeface="+mn-cs"/>
              </a:rPr>
              <a:t>.</a:t>
            </a:r>
          </a:p>
          <a:p>
            <a:r>
              <a:rPr lang="en-US" sz="1200" b="0" i="0" kern="1200" baseline="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thường</a:t>
            </a:r>
            <a:r>
              <a:rPr lang="en-US" sz="1200" b="0" i="0" kern="1200" baseline="0" dirty="0">
                <a:solidFill>
                  <a:schemeClr val="tx1"/>
                </a:solidFill>
                <a:effectLst/>
                <a:latin typeface="+mn-lt"/>
                <a:ea typeface="+mn-ea"/>
                <a:cs typeface="+mn-cs"/>
              </a:rPr>
              <a:t> build </a:t>
            </a:r>
            <a:r>
              <a:rPr lang="en-US" sz="1200" b="0" i="0" kern="1200" baseline="0" dirty="0" err="1">
                <a:solidFill>
                  <a:schemeClr val="tx1"/>
                </a:solidFill>
                <a:effectLst/>
                <a:latin typeface="+mn-lt"/>
                <a:ea typeface="+mn-ea"/>
                <a:cs typeface="+mn-cs"/>
              </a:rPr>
              <a:t>cũng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giống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như</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chạy</a:t>
            </a:r>
            <a:r>
              <a:rPr lang="en-US" sz="1200" b="0" i="0" kern="1200" baseline="0" dirty="0">
                <a:solidFill>
                  <a:schemeClr val="tx1"/>
                </a:solidFill>
                <a:effectLst/>
                <a:latin typeface="+mn-lt"/>
                <a:ea typeface="+mn-ea"/>
                <a:cs typeface="+mn-cs"/>
              </a:rPr>
              <a:t> command-line tool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chạy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đoạn</a:t>
            </a:r>
            <a:r>
              <a:rPr lang="en-US" sz="1200" b="0" i="0" kern="1200" baseline="0" dirty="0">
                <a:solidFill>
                  <a:schemeClr val="tx1"/>
                </a:solidFill>
                <a:effectLst/>
                <a:latin typeface="+mn-lt"/>
                <a:ea typeface="+mn-ea"/>
                <a:cs typeface="+mn-cs"/>
              </a:rPr>
              <a:t> code </a:t>
            </a:r>
            <a:r>
              <a:rPr lang="en-US" sz="1200" b="0" i="0" kern="1200" baseline="0" dirty="0" err="1">
                <a:solidFill>
                  <a:schemeClr val="tx1"/>
                </a:solidFill>
                <a:effectLst/>
                <a:latin typeface="+mn-lt"/>
                <a:ea typeface="+mn-ea"/>
                <a:cs typeface="+mn-cs"/>
              </a:rPr>
              <a:t>đã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viết</a:t>
            </a:r>
            <a:r>
              <a:rPr lang="en-US" sz="1200" b="0" i="0" kern="1200" baseline="0" dirty="0">
                <a:solidFill>
                  <a:schemeClr val="tx1"/>
                </a:solidFill>
                <a:effectLst/>
                <a:latin typeface="+mn-lt"/>
                <a:ea typeface="+mn-ea"/>
                <a:cs typeface="+mn-cs"/>
              </a:rPr>
              <a:t> script </a:t>
            </a:r>
            <a:r>
              <a:rPr lang="en-US" sz="1200" b="0" i="0" kern="1200" baseline="0" dirty="0" err="1">
                <a:solidFill>
                  <a:schemeClr val="tx1"/>
                </a:solidFill>
                <a:effectLst/>
                <a:latin typeface="+mn-lt"/>
                <a:ea typeface="+mn-ea"/>
                <a:cs typeface="+mn-cs"/>
              </a:rPr>
              <a:t>hoặc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setting </a:t>
            </a: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file </a:t>
            </a:r>
            <a:r>
              <a:rPr lang="en-US" sz="1200" b="0" i="0" kern="1200" baseline="0" dirty="0" err="1">
                <a:solidFill>
                  <a:schemeClr val="tx1"/>
                </a:solidFill>
                <a:effectLst/>
                <a:latin typeface="+mn-lt"/>
                <a:ea typeface="+mn-ea"/>
                <a:cs typeface="+mn-cs"/>
              </a:rPr>
              <a:t>config</a:t>
            </a:r>
            <a:r>
              <a:rPr lang="en-US" sz="1200" b="0" i="0" kern="1200" baseline="0" dirty="0">
                <a:solidFill>
                  <a:schemeClr val="tx1"/>
                </a:solidFill>
                <a:effectLst/>
                <a:latin typeface="+mn-lt"/>
                <a:ea typeface="+mn-ea"/>
                <a:cs typeface="+mn-cs"/>
              </a:rPr>
              <a:t>. </a:t>
            </a:r>
          </a:p>
          <a:p>
            <a:r>
              <a:rPr lang="en-US" sz="1200" b="0" i="0" kern="1200" baseline="0" dirty="0" err="1">
                <a:solidFill>
                  <a:schemeClr val="tx1"/>
                </a:solidFill>
                <a:effectLst/>
                <a:latin typeface="+mn-lt"/>
                <a:ea typeface="+mn-ea"/>
                <a:cs typeface="+mn-cs"/>
              </a:rPr>
              <a:t>Việc</a:t>
            </a:r>
            <a:r>
              <a:rPr lang="en-US" sz="1200" b="0" i="0" kern="1200" baseline="0" dirty="0">
                <a:solidFill>
                  <a:schemeClr val="tx1"/>
                </a:solidFill>
                <a:effectLst/>
                <a:latin typeface="+mn-lt"/>
                <a:ea typeface="+mn-ea"/>
                <a:cs typeface="+mn-cs"/>
              </a:rPr>
              <a:t> build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thuộc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IDE </a:t>
            </a:r>
            <a:r>
              <a:rPr lang="en-US" sz="1200" b="0" i="0" kern="1200" baseline="0" dirty="0" err="1">
                <a:solidFill>
                  <a:schemeClr val="tx1"/>
                </a:solidFill>
                <a:effectLst/>
                <a:latin typeface="+mn-lt"/>
                <a:ea typeface="+mn-ea"/>
                <a:cs typeface="+mn-cs"/>
              </a:rPr>
              <a:t>cũng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như</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những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config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máy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tính</a:t>
            </a:r>
            <a:endParaRPr lang="en-US" dirty="0"/>
          </a:p>
        </p:txBody>
      </p:sp>
    </p:spTree>
    <p:extLst>
      <p:ext uri="{BB962C8B-B14F-4D97-AF65-F5344CB8AC3E}">
        <p14:creationId xmlns:p14="http://schemas.microsoft.com/office/powerpoint/2010/main" val="211726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Docker</a:t>
            </a:r>
            <a:r>
              <a:rPr lang="en-US" dirty="0"/>
              <a:t>:</a:t>
            </a:r>
            <a:r>
              <a:rPr lang="en-US" baseline="0" dirty="0"/>
              <a:t> </a:t>
            </a:r>
            <a:r>
              <a:rPr lang="en-US" baseline="0" dirty="0" err="1"/>
              <a:t>phát</a:t>
            </a:r>
            <a:r>
              <a:rPr lang="en-US" baseline="0" dirty="0"/>
              <a:t> </a:t>
            </a:r>
            <a:r>
              <a:rPr lang="en-US" baseline="0" dirty="0" err="1"/>
              <a:t>hành</a:t>
            </a:r>
            <a:r>
              <a:rPr lang="en-US" baseline="0" dirty="0"/>
              <a:t> </a:t>
            </a:r>
            <a:r>
              <a:rPr lang="en-US" baseline="0" dirty="0" err="1"/>
              <a:t>lần</a:t>
            </a:r>
            <a:r>
              <a:rPr lang="en-US" baseline="0" dirty="0"/>
              <a:t> </a:t>
            </a:r>
            <a:r>
              <a:rPr lang="en-US" baseline="0" dirty="0" err="1"/>
              <a:t>đầu</a:t>
            </a:r>
            <a:r>
              <a:rPr lang="en-US" baseline="0" dirty="0"/>
              <a:t> </a:t>
            </a:r>
            <a:r>
              <a:rPr lang="en-US" baseline="0" dirty="0" err="1"/>
              <a:t>ngày</a:t>
            </a:r>
            <a:r>
              <a:rPr lang="en-US" baseline="0" dirty="0"/>
              <a:t> 13 </a:t>
            </a:r>
            <a:r>
              <a:rPr lang="en-US" baseline="0" dirty="0" err="1"/>
              <a:t>tháng</a:t>
            </a:r>
            <a:r>
              <a:rPr lang="en-US" baseline="0" dirty="0"/>
              <a:t> 3 </a:t>
            </a:r>
            <a:r>
              <a:rPr lang="en-US" baseline="0" dirty="0" err="1"/>
              <a:t>năm</a:t>
            </a:r>
            <a:r>
              <a:rPr lang="en-US" baseline="0" dirty="0"/>
              <a:t> 2013 </a:t>
            </a:r>
          </a:p>
          <a:p>
            <a:r>
              <a:rPr lang="en-US" baseline="0" dirty="0" err="1"/>
              <a:t>Viết</a:t>
            </a:r>
            <a:r>
              <a:rPr lang="en-US" baseline="0" dirty="0"/>
              <a:t> </a:t>
            </a:r>
            <a:r>
              <a:rPr lang="en-US" baseline="0" dirty="0" err="1"/>
              <a:t>bằng</a:t>
            </a:r>
            <a:r>
              <a:rPr lang="en-US" baseline="0" dirty="0"/>
              <a:t>: </a:t>
            </a:r>
            <a:r>
              <a:rPr lang="en-US" baseline="0" dirty="0" err="1"/>
              <a:t>Golang</a:t>
            </a:r>
            <a:endParaRPr lang="en-US" baseline="0" dirty="0"/>
          </a:p>
          <a:p>
            <a:endParaRPr lang="en-US" dirty="0"/>
          </a:p>
        </p:txBody>
      </p:sp>
    </p:spTree>
    <p:extLst>
      <p:ext uri="{BB962C8B-B14F-4D97-AF65-F5344CB8AC3E}">
        <p14:creationId xmlns:p14="http://schemas.microsoft.com/office/powerpoint/2010/main" val="83318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file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text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extension(</a:t>
            </a:r>
            <a:r>
              <a:rPr lang="en-US" sz="1200" b="0" i="0" kern="1200" dirty="0" err="1">
                <a:solidFill>
                  <a:schemeClr val="tx1"/>
                </a:solidFill>
                <a:effectLst/>
                <a:latin typeface="+mn-lt"/>
                <a:ea typeface="+mn-ea"/>
                <a:cs typeface="+mn-cs"/>
              </a:rPr>
              <a:t>mở</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rộng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Dockerfile</a:t>
            </a:r>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file </a:t>
            </a:r>
            <a:r>
              <a:rPr lang="en-US" sz="1200" b="0" i="0" kern="1200" dirty="0" err="1">
                <a:solidFill>
                  <a:schemeClr val="tx1"/>
                </a:solidFill>
                <a:effectLst/>
                <a:latin typeface="+mn-lt"/>
                <a:ea typeface="+mn-ea"/>
                <a:cs typeface="+mn-cs"/>
              </a:rPr>
              <a:t>kịch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image</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63205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i="0" dirty="0">
                <a:solidFill>
                  <a:srgbClr val="777777"/>
                </a:solidFill>
                <a:effectLst/>
                <a:latin typeface="Roboto" panose="020B0604020202020204" pitchFamily="2" charset="0"/>
              </a:rPr>
              <a:t>Infrastructure (hạ tầng): </a:t>
            </a:r>
            <a:r>
              <a:rPr lang="vi-VN" b="0" i="0" dirty="0">
                <a:solidFill>
                  <a:srgbClr val="777777"/>
                </a:solidFill>
                <a:effectLst/>
                <a:latin typeface="Roboto" panose="020B0604020202020204" pitchFamily="2" charset="0"/>
              </a:rPr>
              <a:t>có thể là laptop, một server (máy chủ) chuyên dụng (dedicated server) hoat động trong một trung tâm dữ liệu (Data Center) hoặc một server riêng ảo (Virtual Private Server – VPS) trên cloud như DigitalOcean, Amazon, GCP</a:t>
            </a:r>
            <a:r>
              <a:rPr lang="en-US" b="0" i="0" dirty="0">
                <a:solidFill>
                  <a:srgbClr val="777777"/>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777777"/>
                </a:solidFill>
                <a:effectLst/>
                <a:latin typeface="Roboto" panose="02000000000000000000" pitchFamily="2" charset="0"/>
              </a:rPr>
              <a:t>Host Operating System (</a:t>
            </a:r>
            <a:r>
              <a:rPr lang="en-US" b="1" i="0" dirty="0" err="1">
                <a:solidFill>
                  <a:srgbClr val="777777"/>
                </a:solidFill>
                <a:effectLst/>
                <a:latin typeface="Roboto" panose="02000000000000000000" pitchFamily="2" charset="0"/>
              </a:rPr>
              <a:t>hệ</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điều</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hành</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của</a:t>
            </a:r>
            <a:r>
              <a:rPr lang="en-US" b="1" i="0" dirty="0">
                <a:solidFill>
                  <a:srgbClr val="777777"/>
                </a:solidFill>
                <a:effectLst/>
                <a:latin typeface="Roboto" panose="02000000000000000000" pitchFamily="2" charset="0"/>
              </a:rPr>
              <a:t> server): </a:t>
            </a:r>
            <a:r>
              <a:rPr lang="en-US" b="0" i="0" dirty="0" err="1">
                <a:solidFill>
                  <a:srgbClr val="777777"/>
                </a:solidFill>
                <a:effectLst/>
                <a:latin typeface="Roboto" panose="02000000000000000000" pitchFamily="2" charset="0"/>
              </a:rPr>
              <a:t>hệ</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điều</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hành</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đang</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sử</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dụng</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cho</a:t>
            </a:r>
            <a:r>
              <a:rPr lang="en-US" b="0" i="0" dirty="0">
                <a:solidFill>
                  <a:srgbClr val="777777"/>
                </a:solidFill>
                <a:effectLst/>
                <a:latin typeface="Roboto" panose="02000000000000000000" pitchFamily="2" charset="0"/>
              </a:rPr>
              <a:t> server </a:t>
            </a:r>
            <a:r>
              <a:rPr lang="en-US" b="0" i="0" dirty="0" err="1">
                <a:solidFill>
                  <a:srgbClr val="777777"/>
                </a:solidFill>
                <a:effectLst/>
                <a:latin typeface="Roboto" panose="02000000000000000000" pitchFamily="2" charset="0"/>
              </a:rPr>
              <a:t>đang</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sử</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dụng</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có</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thể</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là</a:t>
            </a:r>
            <a:r>
              <a:rPr lang="en-US" b="0" i="0" dirty="0">
                <a:solidFill>
                  <a:srgbClr val="777777"/>
                </a:solidFill>
                <a:effectLst/>
                <a:latin typeface="Roboto" panose="02000000000000000000" pitchFamily="2" charset="0"/>
              </a:rPr>
              <a:t> macOS, Windows </a:t>
            </a:r>
            <a:r>
              <a:rPr lang="en-US" b="0" i="0" dirty="0" err="1">
                <a:solidFill>
                  <a:srgbClr val="777777"/>
                </a:solidFill>
                <a:effectLst/>
                <a:latin typeface="Roboto" panose="02000000000000000000" pitchFamily="2" charset="0"/>
              </a:rPr>
              <a:t>hoặc</a:t>
            </a:r>
            <a:r>
              <a:rPr lang="en-US" b="0" i="0" dirty="0">
                <a:solidFill>
                  <a:srgbClr val="777777"/>
                </a:solidFill>
                <a:effectLst/>
                <a:latin typeface="Roboto" panose="02000000000000000000" pitchFamily="2" charset="0"/>
              </a:rPr>
              <a:t> 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777777"/>
                </a:solidFill>
                <a:effectLst/>
                <a:latin typeface="Roboto" panose="02000000000000000000" pitchFamily="2" charset="0"/>
              </a:rPr>
              <a:t>Hypervisor</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phần</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mềm</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giám</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sát</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máy</a:t>
            </a:r>
            <a:r>
              <a:rPr lang="en-US" b="0" i="0" dirty="0">
                <a:solidFill>
                  <a:srgbClr val="777777"/>
                </a:solidFill>
                <a:effectLst/>
                <a:latin typeface="Roboto" panose="02000000000000000000" pitchFamily="2" charset="0"/>
              </a:rPr>
              <a:t> </a:t>
            </a:r>
            <a:r>
              <a:rPr lang="en-US" b="0" i="0" dirty="0" err="1">
                <a:solidFill>
                  <a:srgbClr val="777777"/>
                </a:solidFill>
                <a:effectLst/>
                <a:latin typeface="Roboto" panose="02000000000000000000" pitchFamily="2" charset="0"/>
              </a:rPr>
              <a:t>ảo</a:t>
            </a:r>
            <a:r>
              <a:rPr lang="en-US" b="0" i="0" dirty="0">
                <a:solidFill>
                  <a:srgbClr val="777777"/>
                </a:solidFill>
                <a:effectLst/>
                <a:latin typeface="Roboto" panose="02000000000000000000" pitchFamily="2" charset="0"/>
              </a:rPr>
              <a:t>):</a:t>
            </a:r>
            <a:r>
              <a:rPr lang="en-US" b="0" i="0" dirty="0">
                <a:solidFill>
                  <a:srgbClr val="777777"/>
                </a:solidFill>
                <a:effectLst/>
                <a:latin typeface="Roboto" panose="020B0604020202020204" pitchFamily="2" charset="0"/>
              </a:rPr>
              <a:t> </a:t>
            </a:r>
            <a:r>
              <a:rPr lang="en-US" b="0" i="0" dirty="0">
                <a:solidFill>
                  <a:srgbClr val="777777"/>
                </a:solidFill>
                <a:effectLst/>
                <a:latin typeface="Roboto" panose="02000000000000000000" pitchFamily="2" charset="0"/>
              </a:rPr>
              <a:t>VirtualBox </a:t>
            </a:r>
            <a:r>
              <a:rPr lang="en-US" b="0" i="0" dirty="0" err="1">
                <a:solidFill>
                  <a:srgbClr val="777777"/>
                </a:solidFill>
                <a:effectLst/>
                <a:latin typeface="Roboto" panose="02000000000000000000" pitchFamily="2" charset="0"/>
              </a:rPr>
              <a:t>và</a:t>
            </a:r>
            <a:r>
              <a:rPr lang="en-US" b="0" i="0" dirty="0">
                <a:solidFill>
                  <a:srgbClr val="777777"/>
                </a:solidFill>
                <a:effectLst/>
                <a:latin typeface="Roboto" panose="02000000000000000000" pitchFamily="2" charset="0"/>
              </a:rPr>
              <a:t> VMWare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777777"/>
                </a:solidFill>
                <a:effectLst/>
                <a:latin typeface="Roboto" panose="02000000000000000000" pitchFamily="2" charset="0"/>
              </a:rPr>
              <a:t>Guest OS (</a:t>
            </a:r>
            <a:r>
              <a:rPr lang="en-US" b="1" i="0" dirty="0" err="1">
                <a:solidFill>
                  <a:srgbClr val="777777"/>
                </a:solidFill>
                <a:effectLst/>
                <a:latin typeface="Roboto" panose="02000000000000000000" pitchFamily="2" charset="0"/>
              </a:rPr>
              <a:t>hệ</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điều</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hành</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của</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máy</a:t>
            </a:r>
            <a:r>
              <a:rPr lang="en-US" b="1" i="0" dirty="0">
                <a:solidFill>
                  <a:srgbClr val="777777"/>
                </a:solidFill>
                <a:effectLst/>
                <a:latin typeface="Roboto" panose="02000000000000000000" pitchFamily="2" charset="0"/>
              </a:rPr>
              <a:t> </a:t>
            </a:r>
            <a:r>
              <a:rPr lang="en-US" b="1" i="0" dirty="0" err="1">
                <a:solidFill>
                  <a:srgbClr val="777777"/>
                </a:solidFill>
                <a:effectLst/>
                <a:latin typeface="Roboto" panose="02000000000000000000" pitchFamily="2" charset="0"/>
              </a:rPr>
              <a:t>ảo</a:t>
            </a:r>
            <a:r>
              <a:rPr lang="en-US" b="1" i="0" dirty="0">
                <a:solidFill>
                  <a:srgbClr val="777777"/>
                </a:solidFill>
                <a:effectLst/>
                <a:latin typeface="Roboto" panose="02000000000000000000" pitchFamily="2" charset="0"/>
              </a:rPr>
              <a:t>)</a:t>
            </a:r>
            <a:r>
              <a:rPr lang="en-US" b="0" i="0" dirty="0">
                <a:solidFill>
                  <a:srgbClr val="777777"/>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77777"/>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1" i="0" dirty="0">
                <a:solidFill>
                  <a:srgbClr val="777777"/>
                </a:solidFill>
                <a:effectLst/>
                <a:latin typeface="Roboto" panose="02000000000000000000" pitchFamily="2" charset="0"/>
              </a:rPr>
              <a:t>Docker daemon (còn gọi là Docker Engine): </a:t>
            </a:r>
            <a:r>
              <a:rPr lang="vi-VN" b="0" i="0" dirty="0">
                <a:solidFill>
                  <a:srgbClr val="777777"/>
                </a:solidFill>
                <a:effectLst/>
                <a:latin typeface="Roboto" panose="02000000000000000000" pitchFamily="2" charset="0"/>
              </a:rPr>
              <a:t>đây là service hoạt động trên server, được dùng để quản lý các thành phần cần thiết để khởi tạo và tương tác với Docker container.</a:t>
            </a:r>
            <a:endParaRPr lang="en-US" b="0" i="0" dirty="0">
              <a:solidFill>
                <a:srgbClr val="777777"/>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77777"/>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77777"/>
              </a:solidFill>
              <a:effectLst/>
              <a:latin typeface="Roboto" panose="02000000000000000000" pitchFamily="2" charset="0"/>
            </a:endParaRPr>
          </a:p>
        </p:txBody>
      </p:sp>
    </p:spTree>
    <p:extLst>
      <p:ext uri="{BB962C8B-B14F-4D97-AF65-F5344CB8AC3E}">
        <p14:creationId xmlns:p14="http://schemas.microsoft.com/office/powerpoint/2010/main" val="4036638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a:t>
            </a:r>
            <a:r>
              <a:rPr lang="en-US" b="0" i="0" dirty="0" err="1">
                <a:solidFill>
                  <a:srgbClr val="1B1B1B"/>
                </a:solidFill>
                <a:effectLst/>
                <a:latin typeface="Open Sans" panose="020B0606030504020204" pitchFamily="34" charset="0"/>
              </a:rPr>
              <a:t>nó</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giải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pháp</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để</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chuyển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giao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phần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mềm</a:t>
            </a:r>
            <a:r>
              <a:rPr lang="en-US" b="0" i="0" dirty="0">
                <a:solidFill>
                  <a:srgbClr val="1B1B1B"/>
                </a:solidFill>
                <a:effectLst/>
                <a:latin typeface="Open Sans" panose="020B0606030504020204" pitchFamily="34" charset="0"/>
              </a:rPr>
              <a:t> 1 </a:t>
            </a:r>
            <a:r>
              <a:rPr lang="en-US" b="0" i="0" dirty="0" err="1">
                <a:solidFill>
                  <a:srgbClr val="1B1B1B"/>
                </a:solidFill>
                <a:effectLst/>
                <a:latin typeface="Open Sans" panose="020B0606030504020204" pitchFamily="34" charset="0"/>
              </a:rPr>
              <a:t>cách</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đáng</a:t>
            </a:r>
            <a:r>
              <a:rPr lang="en-US" b="0" i="0" dirty="0">
                <a:solidFill>
                  <a:srgbClr val="1B1B1B"/>
                </a:solidFill>
                <a:effectLst/>
                <a:latin typeface="Open Sans" panose="020B0606030504020204" pitchFamily="34" charset="0"/>
              </a:rPr>
              <a:t> tin </a:t>
            </a:r>
            <a:r>
              <a:rPr lang="en-US" b="0" i="0" dirty="0" err="1">
                <a:solidFill>
                  <a:srgbClr val="1B1B1B"/>
                </a:solidFill>
                <a:effectLst/>
                <a:latin typeface="Open Sans" panose="020B0606030504020204" pitchFamily="34" charset="0"/>
              </a:rPr>
              <a:t>cậy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giữa</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môi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trường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máy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tính</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nhau</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 - </a:t>
            </a:r>
            <a:r>
              <a:rPr lang="en-US" b="0" i="0" dirty="0" err="1">
                <a:solidFill>
                  <a:srgbClr val="1B1B1B"/>
                </a:solidFill>
                <a:effectLst/>
                <a:latin typeface="Open Sans" panose="020B0606030504020204" pitchFamily="34" charset="0"/>
              </a:rPr>
              <a:t>tạo</a:t>
            </a:r>
            <a:r>
              <a:rPr lang="en-US" b="0" i="0" dirty="0">
                <a:solidFill>
                  <a:srgbClr val="1B1B1B"/>
                </a:solidFill>
                <a:effectLst/>
                <a:latin typeface="Open Sans" panose="020B0606030504020204" pitchFamily="34" charset="0"/>
              </a:rPr>
              <a:t> ra 1 </a:t>
            </a:r>
            <a:r>
              <a:rPr lang="en-US" b="0" i="0" dirty="0" err="1">
                <a:solidFill>
                  <a:srgbClr val="1B1B1B"/>
                </a:solidFill>
                <a:effectLst/>
                <a:latin typeface="Open Sans" panose="020B0606030504020204" pitchFamily="34" charset="0"/>
              </a:rPr>
              <a:t>môi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trường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chứa</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mọi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thứ</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phần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mềm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có</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thể</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chạy</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đc</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 -  </a:t>
            </a:r>
            <a:r>
              <a:rPr lang="en-US" b="0" i="0" dirty="0" err="1">
                <a:solidFill>
                  <a:srgbClr val="1B1B1B"/>
                </a:solidFill>
                <a:effectLst/>
                <a:latin typeface="Open Sans" panose="020B0606030504020204" pitchFamily="34" charset="0"/>
              </a:rPr>
              <a:t>không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bị</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yếu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tố</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liên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quan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đến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môi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trường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hệ</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thống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ảnh</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hưởng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tới</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 - </a:t>
            </a:r>
            <a:r>
              <a:rPr lang="en-US" b="0" i="0" dirty="0" err="1">
                <a:solidFill>
                  <a:srgbClr val="1B1B1B"/>
                </a:solidFill>
                <a:effectLst/>
                <a:latin typeface="Open Sans" panose="020B0606030504020204" pitchFamily="34" charset="0"/>
              </a:rPr>
              <a:t>cũng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như</a:t>
            </a:r>
            <a:r>
              <a:rPr lang="en-US" b="0" i="0" dirty="0">
                <a:solidFill>
                  <a:srgbClr val="1B1B1B"/>
                </a:solidFill>
                <a:effectLst/>
                <a:latin typeface="Open Sans" panose="020B0606030504020204" pitchFamily="34" charset="0"/>
              </a:rPr>
              <a:t> ko </a:t>
            </a:r>
            <a:r>
              <a:rPr lang="en-US" b="0" i="0" dirty="0" err="1">
                <a:solidFill>
                  <a:srgbClr val="1B1B1B"/>
                </a:solidFill>
                <a:effectLst/>
                <a:latin typeface="Open Sans" panose="020B0606030504020204" pitchFamily="34" charset="0"/>
              </a:rPr>
              <a:t>làm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ảnh</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hưởng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phần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còn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lại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của</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hệ</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thống</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VD: java, </a:t>
            </a:r>
            <a:r>
              <a:rPr lang="en-US" b="0" i="0" dirty="0" err="1">
                <a:solidFill>
                  <a:srgbClr val="1B1B1B"/>
                </a:solidFill>
                <a:effectLst/>
                <a:latin typeface="Open Sans" panose="020B0606030504020204" pitchFamily="34" charset="0"/>
              </a:rPr>
              <a:t>mysql</a:t>
            </a:r>
            <a:r>
              <a:rPr lang="en-US" b="0" i="0" dirty="0">
                <a:solidFill>
                  <a:srgbClr val="1B1B1B"/>
                </a:solidFill>
                <a:effectLst/>
                <a:latin typeface="Open Sans" panose="020B0606030504020204" pitchFamily="34" charset="0"/>
              </a:rPr>
              <a:t>, python .... </a:t>
            </a:r>
            <a:r>
              <a:rPr lang="en-US" b="0" i="0" dirty="0" err="1">
                <a:solidFill>
                  <a:srgbClr val="1B1B1B"/>
                </a:solidFill>
                <a:effectLst/>
                <a:latin typeface="Open Sans" panose="020B0606030504020204" pitchFamily="34" charset="0"/>
              </a:rPr>
              <a:t>Tất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cả</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được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bỏ</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gọn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vào</a:t>
            </a:r>
            <a:r>
              <a:rPr lang="en-US" b="0" i="0" dirty="0">
                <a:solidFill>
                  <a:srgbClr val="1B1B1B"/>
                </a:solidFill>
                <a:effectLst/>
                <a:latin typeface="Open Sans" panose="020B0606030504020204" pitchFamily="34" charset="0"/>
              </a:rPr>
              <a:t> 1 </a:t>
            </a:r>
            <a:r>
              <a:rPr lang="en-US" b="0" i="0" dirty="0" err="1">
                <a:solidFill>
                  <a:srgbClr val="1B1B1B"/>
                </a:solidFill>
                <a:effectLst/>
                <a:latin typeface="Open Sans" panose="020B0606030504020204" pitchFamily="34" charset="0"/>
              </a:rPr>
              <a:t>hoặc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nhiều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thùng</a:t>
            </a:r>
            <a:r>
              <a:rPr lang="en-US" b="0" i="0" dirty="0">
                <a:solidFill>
                  <a:srgbClr val="1B1B1B"/>
                </a:solidFill>
                <a:effectLst/>
                <a:latin typeface="Open Sans" panose="020B0606030504020204" pitchFamily="34" charset="0"/>
              </a:rPr>
              <a:t> (container)</a:t>
            </a:r>
          </a:p>
          <a:p>
            <a:r>
              <a:rPr lang="vi-VN" b="0" i="0" dirty="0">
                <a:solidFill>
                  <a:srgbClr val="1B1B1B"/>
                </a:solidFill>
                <a:effectLst/>
                <a:latin typeface="Open Sans" panose="020B0606030504020204" pitchFamily="34" charset="0"/>
              </a:rPr>
              <a:t>Ư</a:t>
            </a:r>
            <a:r>
              <a:rPr lang="en-US" b="0" i="0" dirty="0">
                <a:solidFill>
                  <a:srgbClr val="1B1B1B"/>
                </a:solidFill>
                <a:effectLst/>
                <a:latin typeface="Open Sans" panose="020B0606030504020204" pitchFamily="34" charset="0"/>
              </a:rPr>
              <a:t>u </a:t>
            </a:r>
            <a:r>
              <a:rPr lang="en-US" b="0" i="0" dirty="0" err="1">
                <a:solidFill>
                  <a:srgbClr val="1B1B1B"/>
                </a:solidFill>
                <a:effectLst/>
                <a:latin typeface="Open Sans" panose="020B0606030504020204" pitchFamily="34" charset="0"/>
              </a:rPr>
              <a:t>điểm</a:t>
            </a:r>
            <a:r>
              <a:rPr lang="en-US" b="0" i="0" dirty="0">
                <a:solidFill>
                  <a:srgbClr val="1B1B1B"/>
                </a:solidFill>
                <a:effectLst/>
                <a:latin typeface="Open Sans" panose="020B0606030504020204" pitchFamily="34" charset="0"/>
              </a:rPr>
              <a:t>: </a:t>
            </a:r>
            <a:r>
              <a:rPr lang="vi-VN" dirty="0"/>
              <a:t>Linh động</a:t>
            </a:r>
            <a:r>
              <a:rPr lang="vi-VN" b="0" i="0" dirty="0">
                <a:solidFill>
                  <a:srgbClr val="1B1B1B"/>
                </a:solidFill>
                <a:effectLst/>
                <a:latin typeface="Open Sans" panose="020B0606030504020204" pitchFamily="34" charset="0"/>
              </a:rPr>
              <a:t>: Triển khai ở bất kỳ nơi đâu do sự phụ thuộc của ứng dụng vào tầng OS cũng như cơ sở hạ tầng được loại bỏ</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	</a:t>
            </a:r>
            <a:r>
              <a:rPr lang="vi-VN" dirty="0"/>
              <a:t>Nhanh</a:t>
            </a:r>
            <a:r>
              <a:rPr lang="vi-VN" b="0" i="0" dirty="0">
                <a:solidFill>
                  <a:srgbClr val="1B1B1B"/>
                </a:solidFill>
                <a:effectLst/>
                <a:latin typeface="Open Sans" panose="020B0606030504020204" pitchFamily="34" charset="0"/>
              </a:rPr>
              <a:t>: Do chia sẻ host OS nên container có thể được tạo gần như một cách tức thì. Điều này khác với vagrant - tạo môi trường ảo ở level phần cứng, nên khi khởi động mất nhiều thời gian hơn</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	</a:t>
            </a:r>
            <a:r>
              <a:rPr lang="en-US" dirty="0" err="1"/>
              <a:t>Nhẹ</a:t>
            </a:r>
            <a:r>
              <a:rPr lang="en-US" b="0" i="0" dirty="0">
                <a:solidFill>
                  <a:srgbClr val="1B1B1B"/>
                </a:solidFill>
                <a:effectLst/>
                <a:latin typeface="Open Sans" panose="020B0606030504020204" pitchFamily="34" charset="0"/>
              </a:rPr>
              <a:t>: Container </a:t>
            </a:r>
            <a:r>
              <a:rPr lang="en-US" b="0" i="0" dirty="0" err="1">
                <a:solidFill>
                  <a:srgbClr val="1B1B1B"/>
                </a:solidFill>
                <a:effectLst/>
                <a:latin typeface="Open Sans" panose="020B0606030504020204" pitchFamily="34" charset="0"/>
              </a:rPr>
              <a:t>cũng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sử</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dụng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chung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images </a:t>
            </a:r>
            <a:r>
              <a:rPr lang="en-US" b="0" i="0" dirty="0" err="1">
                <a:solidFill>
                  <a:srgbClr val="1B1B1B"/>
                </a:solidFill>
                <a:effectLst/>
                <a:latin typeface="Open Sans" panose="020B0606030504020204" pitchFamily="34" charset="0"/>
              </a:rPr>
              <a:t>nên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cũng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không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tốn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nhiều</a:t>
            </a:r>
            <a:r>
              <a:rPr lang="en-US" b="0" i="0" dirty="0">
                <a:solidFill>
                  <a:srgbClr val="1B1B1B"/>
                </a:solidFill>
                <a:effectLst/>
                <a:latin typeface="Open Sans" panose="020B0606030504020204" pitchFamily="34" charset="0"/>
              </a:rPr>
              <a:t> disks</a:t>
            </a:r>
          </a:p>
          <a:p>
            <a:r>
              <a:rPr lang="en-US" b="0" i="0" dirty="0">
                <a:solidFill>
                  <a:srgbClr val="1B1B1B"/>
                </a:solidFill>
                <a:effectLst/>
                <a:latin typeface="Open Sans" panose="020B0606030504020204" pitchFamily="34" charset="0"/>
              </a:rPr>
              <a:t>	</a:t>
            </a:r>
            <a:r>
              <a:rPr lang="vi-VN" dirty="0"/>
              <a:t>Đồng nhất</a:t>
            </a:r>
            <a:r>
              <a:rPr lang="vi-VN" b="0" i="0" dirty="0">
                <a:solidFill>
                  <a:srgbClr val="1B1B1B"/>
                </a:solidFill>
                <a:effectLst/>
                <a:latin typeface="Open Sans" panose="020B0606030504020204" pitchFamily="34" charset="0"/>
              </a:rPr>
              <a:t> :Khi nhiều người cùng phát triển trong cùng một dự án sẽ không bị sự sai khác về mặt môi trường</a:t>
            </a:r>
            <a:endParaRPr lang="en-US" b="0" i="0" dirty="0">
              <a:solidFill>
                <a:srgbClr val="1B1B1B"/>
              </a:solidFill>
              <a:effectLst/>
              <a:latin typeface="Open Sans" panose="020B0606030504020204" pitchFamily="34" charset="0"/>
            </a:endParaRPr>
          </a:p>
          <a:p>
            <a:r>
              <a:rPr lang="en-US" b="0" i="0" dirty="0">
                <a:solidFill>
                  <a:srgbClr val="1B1B1B"/>
                </a:solidFill>
                <a:effectLst/>
                <a:latin typeface="Open Sans" panose="020B0606030504020204" pitchFamily="34" charset="0"/>
              </a:rPr>
              <a:t>	</a:t>
            </a:r>
            <a:r>
              <a:rPr lang="vi-VN" dirty="0"/>
              <a:t>Đóng gói</a:t>
            </a:r>
            <a:r>
              <a:rPr lang="vi-VN" b="0" i="0" dirty="0">
                <a:solidFill>
                  <a:srgbClr val="1B1B1B"/>
                </a:solidFill>
                <a:effectLst/>
                <a:latin typeface="Open Sans" panose="020B0606030504020204" pitchFamily="34" charset="0"/>
              </a:rPr>
              <a:t>: Có thể ẩn môi trường bao gồm cả app vào trong một gói được gọi là container. Có thể test được các container. Việc bỏ hay tạo lại container rất dễ dàng</a:t>
            </a:r>
            <a:endParaRPr lang="en-US" b="0" i="0" dirty="0">
              <a:solidFill>
                <a:srgbClr val="1B1B1B"/>
              </a:solidFill>
              <a:effectLst/>
              <a:latin typeface="Open Sans" panose="020B0606030504020204" pitchFamily="34" charset="0"/>
            </a:endParaRPr>
          </a:p>
          <a:p>
            <a:r>
              <a:rPr lang="en-US" b="0" i="0" dirty="0" err="1">
                <a:solidFill>
                  <a:srgbClr val="1B1B1B"/>
                </a:solidFill>
                <a:effectLst/>
                <a:latin typeface="Open Sans" panose="020B0606030504020204" pitchFamily="34" charset="0"/>
              </a:rPr>
              <a:t>Nhược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điểm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tính</a:t>
            </a:r>
            <a:r>
              <a:rPr lang="en-US" b="0" i="0" dirty="0">
                <a:solidFill>
                  <a:srgbClr val="1B1B1B"/>
                </a:solidFill>
                <a:effectLst/>
                <a:latin typeface="Open Sans" panose="020B0606030504020204" pitchFamily="34" charset="0"/>
              </a:rPr>
              <a:t> an </a:t>
            </a:r>
            <a:r>
              <a:rPr lang="en-US" b="0" i="0" dirty="0" err="1">
                <a:solidFill>
                  <a:srgbClr val="1B1B1B"/>
                </a:solidFill>
                <a:effectLst/>
                <a:latin typeface="Open Sans" panose="020B0606030504020204" pitchFamily="34" charset="0"/>
              </a:rPr>
              <a:t>toàn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thấp</a:t>
            </a:r>
            <a:endParaRPr lang="en-US" b="0" i="0" dirty="0">
              <a:solidFill>
                <a:srgbClr val="1B1B1B"/>
              </a:solidFill>
              <a:effectLst/>
              <a:latin typeface="Open Sans" panose="020B0606030504020204" pitchFamily="34" charset="0"/>
            </a:endParaRPr>
          </a:p>
          <a:p>
            <a:endParaRPr lang="en-US" b="0" i="0" dirty="0">
              <a:solidFill>
                <a:srgbClr val="1B1B1B"/>
              </a:solidFill>
              <a:effectLst/>
              <a:latin typeface="Open Sans" panose="020B0606030504020204" pitchFamily="34" charset="0"/>
            </a:endParaRPr>
          </a:p>
        </p:txBody>
      </p:sp>
    </p:spTree>
    <p:extLst>
      <p:ext uri="{BB962C8B-B14F-4D97-AF65-F5344CB8AC3E}">
        <p14:creationId xmlns:p14="http://schemas.microsoft.com/office/powerpoint/2010/main" val="273487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6286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r>
              <a:rPr lang="vi-VN"/>
              <a:t>NGUYỄN TIẾN NGHĨA (nghiant)</a:t>
            </a:r>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DOCKER</a:t>
            </a:r>
          </a:p>
        </p:txBody>
      </p:sp>
      <p:sp>
        <p:nvSpPr>
          <p:cNvPr id="6" name="Slide Number Placeholder 5"/>
          <p:cNvSpPr>
            <a:spLocks noGrp="1"/>
          </p:cNvSpPr>
          <p:nvPr>
            <p:ph type="sldNum" sz="quarter" idx="12"/>
          </p:nvPr>
        </p:nvSpPr>
        <p:spPr>
          <a:xfrm>
            <a:off x="8077200" y="1430866"/>
            <a:ext cx="2743200" cy="365125"/>
          </a:xfrm>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290139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NGUYỄN TIẾN NGHĨA (nghiant)</a:t>
            </a:r>
            <a:endParaRPr lang="en-US"/>
          </a:p>
        </p:txBody>
      </p:sp>
      <p:sp>
        <p:nvSpPr>
          <p:cNvPr id="6" name="Footer Placeholder 5"/>
          <p:cNvSpPr>
            <a:spLocks noGrp="1"/>
          </p:cNvSpPr>
          <p:nvPr>
            <p:ph type="ftr" sz="quarter" idx="11"/>
          </p:nvPr>
        </p:nvSpPr>
        <p:spPr/>
        <p:txBody>
          <a:bodyPr/>
          <a:lstStyle/>
          <a:p>
            <a:r>
              <a:rPr lang="en-US"/>
              <a:t>DOCKER</a:t>
            </a:r>
          </a:p>
        </p:txBody>
      </p:sp>
      <p:sp>
        <p:nvSpPr>
          <p:cNvPr id="7" name="Slide Number Placeholder 6"/>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101972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vi-VN"/>
              <a:t>NGUYỄN TIẾN NGHĨA (nghiant)</a:t>
            </a:r>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DOCKER</a:t>
            </a:r>
          </a:p>
        </p:txBody>
      </p:sp>
      <p:sp>
        <p:nvSpPr>
          <p:cNvPr id="7" name="Slide Number Placeholder 6"/>
          <p:cNvSpPr>
            <a:spLocks noGrp="1"/>
          </p:cNvSpPr>
          <p:nvPr>
            <p:ph type="sldNum" sz="quarter" idx="12"/>
          </p:nvPr>
        </p:nvSpPr>
        <p:spPr>
          <a:xfrm>
            <a:off x="10862452" y="381000"/>
            <a:ext cx="643748" cy="365125"/>
          </a:xfrm>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703655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vi-VN"/>
              <a:t>NGUYỄN TIẾN NGHĨA (nghiant)</a:t>
            </a:r>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DOCKER</a:t>
            </a:r>
          </a:p>
        </p:txBody>
      </p:sp>
      <p:sp>
        <p:nvSpPr>
          <p:cNvPr id="7" name="Slide Number Placeholder 6"/>
          <p:cNvSpPr>
            <a:spLocks noGrp="1"/>
          </p:cNvSpPr>
          <p:nvPr>
            <p:ph type="sldNum" sz="quarter" idx="12"/>
          </p:nvPr>
        </p:nvSpPr>
        <p:spPr>
          <a:xfrm>
            <a:off x="10862452" y="381000"/>
            <a:ext cx="643748" cy="365125"/>
          </a:xfrm>
        </p:spPr>
        <p:txBody>
          <a:bodyPr/>
          <a:lstStyle/>
          <a:p>
            <a:fld id="{656CACCA-7EC1-48E1-9C89-815FED6A7FB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5305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vi-VN"/>
              <a:t>NGUYỄN TIẾN NGHĨA (nghiant)</a:t>
            </a:r>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DOCKER</a:t>
            </a:r>
          </a:p>
        </p:txBody>
      </p:sp>
      <p:sp>
        <p:nvSpPr>
          <p:cNvPr id="7" name="Slide Number Placeholder 6"/>
          <p:cNvSpPr>
            <a:spLocks noGrp="1"/>
          </p:cNvSpPr>
          <p:nvPr>
            <p:ph type="sldNum" sz="quarter" idx="12"/>
          </p:nvPr>
        </p:nvSpPr>
        <p:spPr>
          <a:xfrm>
            <a:off x="10862452" y="381000"/>
            <a:ext cx="643748" cy="365125"/>
          </a:xfrm>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2565392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vi-VN"/>
              <a:t>NGUYỄN TIẾN NGHĨA (nghiant)</a:t>
            </a:r>
            <a:endParaRPr lang="en-US"/>
          </a:p>
        </p:txBody>
      </p:sp>
      <p:sp>
        <p:nvSpPr>
          <p:cNvPr id="4" name="Footer Placeholder 3"/>
          <p:cNvSpPr>
            <a:spLocks noGrp="1"/>
          </p:cNvSpPr>
          <p:nvPr>
            <p:ph type="ftr" sz="quarter" idx="11"/>
          </p:nvPr>
        </p:nvSpPr>
        <p:spPr/>
        <p:txBody>
          <a:bodyPr/>
          <a:lstStyle/>
          <a:p>
            <a:r>
              <a:rPr lang="en-US"/>
              <a:t>DOCKER</a:t>
            </a:r>
          </a:p>
        </p:txBody>
      </p:sp>
      <p:sp>
        <p:nvSpPr>
          <p:cNvPr id="5" name="Slide Number Placeholder 4"/>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2396388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vi-VN"/>
              <a:t>NGUYỄN TIẾN NGHĨA (nghiant)</a:t>
            </a:r>
            <a:endParaRPr lang="en-US"/>
          </a:p>
        </p:txBody>
      </p:sp>
      <p:sp>
        <p:nvSpPr>
          <p:cNvPr id="4" name="Footer Placeholder 3"/>
          <p:cNvSpPr>
            <a:spLocks noGrp="1"/>
          </p:cNvSpPr>
          <p:nvPr>
            <p:ph type="ftr" sz="quarter" idx="11"/>
          </p:nvPr>
        </p:nvSpPr>
        <p:spPr/>
        <p:txBody>
          <a:bodyPr/>
          <a:lstStyle/>
          <a:p>
            <a:r>
              <a:rPr lang="en-US"/>
              <a:t>DOCKER</a:t>
            </a:r>
          </a:p>
        </p:txBody>
      </p:sp>
      <p:sp>
        <p:nvSpPr>
          <p:cNvPr id="5" name="Slide Number Placeholder 4"/>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1649101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vi-VN"/>
              <a:t>NGUYỄN TIẾN NGHĨA (nghiant)</a:t>
            </a:r>
            <a:endParaRPr lang="en-US"/>
          </a:p>
        </p:txBody>
      </p:sp>
      <p:sp>
        <p:nvSpPr>
          <p:cNvPr id="5" name="Footer Placeholder 4"/>
          <p:cNvSpPr>
            <a:spLocks noGrp="1"/>
          </p:cNvSpPr>
          <p:nvPr>
            <p:ph type="ftr" sz="quarter" idx="11"/>
          </p:nvPr>
        </p:nvSpPr>
        <p:spPr/>
        <p:txBody>
          <a:bodyPr/>
          <a:lstStyle/>
          <a:p>
            <a:r>
              <a:rPr lang="en-US"/>
              <a:t>DOCKER</a:t>
            </a:r>
          </a:p>
        </p:txBody>
      </p:sp>
      <p:sp>
        <p:nvSpPr>
          <p:cNvPr id="6" name="Slide Number Placeholder 5"/>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39007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vi-VN"/>
              <a:t>NGUYỄN TIẾN NGHĨA (nghiant)</a:t>
            </a:r>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DOCKER</a:t>
            </a:r>
          </a:p>
        </p:txBody>
      </p:sp>
      <p:sp>
        <p:nvSpPr>
          <p:cNvPr id="6" name="Slide Number Placeholder 5"/>
          <p:cNvSpPr>
            <a:spLocks noGrp="1"/>
          </p:cNvSpPr>
          <p:nvPr>
            <p:ph type="sldNum" sz="quarter" idx="12"/>
          </p:nvPr>
        </p:nvSpPr>
        <p:spPr>
          <a:xfrm>
            <a:off x="10862452" y="381000"/>
            <a:ext cx="643748" cy="365125"/>
          </a:xfrm>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356230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vi-VN"/>
              <a:t>NGUYỄN TIẾN NGHĨA (nghiant)</a:t>
            </a:r>
            <a:endParaRPr lang="en-US"/>
          </a:p>
        </p:txBody>
      </p:sp>
      <p:sp>
        <p:nvSpPr>
          <p:cNvPr id="5" name="Footer Placeholder 4"/>
          <p:cNvSpPr>
            <a:spLocks noGrp="1"/>
          </p:cNvSpPr>
          <p:nvPr>
            <p:ph type="ftr" sz="quarter" idx="11"/>
          </p:nvPr>
        </p:nvSpPr>
        <p:spPr/>
        <p:txBody>
          <a:bodyPr/>
          <a:lstStyle/>
          <a:p>
            <a:r>
              <a:rPr lang="en-US"/>
              <a:t>DOCKER</a:t>
            </a:r>
          </a:p>
        </p:txBody>
      </p:sp>
      <p:sp>
        <p:nvSpPr>
          <p:cNvPr id="6" name="Slide Number Placeholder 5"/>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299983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vi-VN"/>
              <a:t>NGUYỄN TIẾN NGHĨA (nghiant)</a:t>
            </a:r>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DOCKER</a:t>
            </a:r>
          </a:p>
        </p:txBody>
      </p:sp>
      <p:sp>
        <p:nvSpPr>
          <p:cNvPr id="6" name="Slide Number Placeholder 5"/>
          <p:cNvSpPr>
            <a:spLocks noGrp="1"/>
          </p:cNvSpPr>
          <p:nvPr>
            <p:ph type="sldNum" sz="quarter" idx="12"/>
          </p:nvPr>
        </p:nvSpPr>
        <p:spPr>
          <a:xfrm>
            <a:off x="10862452" y="381000"/>
            <a:ext cx="643748" cy="365125"/>
          </a:xfrm>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206856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vi-VN"/>
              <a:t>NGUYỄN TIẾN NGHĨA (nghiant)</a:t>
            </a:r>
            <a:endParaRPr lang="en-US"/>
          </a:p>
        </p:txBody>
      </p:sp>
      <p:sp>
        <p:nvSpPr>
          <p:cNvPr id="6" name="Footer Placeholder 5"/>
          <p:cNvSpPr>
            <a:spLocks noGrp="1"/>
          </p:cNvSpPr>
          <p:nvPr>
            <p:ph type="ftr" sz="quarter" idx="11"/>
          </p:nvPr>
        </p:nvSpPr>
        <p:spPr/>
        <p:txBody>
          <a:bodyPr/>
          <a:lstStyle/>
          <a:p>
            <a:r>
              <a:rPr lang="en-US"/>
              <a:t>DOCKER</a:t>
            </a:r>
          </a:p>
        </p:txBody>
      </p:sp>
      <p:sp>
        <p:nvSpPr>
          <p:cNvPr id="7" name="Slide Number Placeholder 6"/>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366427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vi-VN"/>
              <a:t>NGUYỄN TIẾN NGHĨA (nghiant)</a:t>
            </a:r>
            <a:endParaRPr lang="en-US"/>
          </a:p>
        </p:txBody>
      </p:sp>
      <p:sp>
        <p:nvSpPr>
          <p:cNvPr id="8" name="Footer Placeholder 7"/>
          <p:cNvSpPr>
            <a:spLocks noGrp="1"/>
          </p:cNvSpPr>
          <p:nvPr>
            <p:ph type="ftr" sz="quarter" idx="11"/>
          </p:nvPr>
        </p:nvSpPr>
        <p:spPr/>
        <p:txBody>
          <a:bodyPr/>
          <a:lstStyle/>
          <a:p>
            <a:r>
              <a:rPr lang="en-US"/>
              <a:t>DOCKER</a:t>
            </a:r>
          </a:p>
        </p:txBody>
      </p:sp>
      <p:sp>
        <p:nvSpPr>
          <p:cNvPr id="9" name="Slide Number Placeholder 8"/>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318338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vi-VN"/>
              <a:t>NGUYỄN TIẾN NGHĨA (nghiant)</a:t>
            </a:r>
            <a:endParaRPr lang="en-US"/>
          </a:p>
        </p:txBody>
      </p:sp>
      <p:sp>
        <p:nvSpPr>
          <p:cNvPr id="4" name="Footer Placeholder 3"/>
          <p:cNvSpPr>
            <a:spLocks noGrp="1"/>
          </p:cNvSpPr>
          <p:nvPr>
            <p:ph type="ftr" sz="quarter" idx="11"/>
          </p:nvPr>
        </p:nvSpPr>
        <p:spPr/>
        <p:txBody>
          <a:bodyPr/>
          <a:lstStyle/>
          <a:p>
            <a:r>
              <a:rPr lang="en-US"/>
              <a:t>DOCKER</a:t>
            </a:r>
          </a:p>
        </p:txBody>
      </p:sp>
      <p:sp>
        <p:nvSpPr>
          <p:cNvPr id="5" name="Slide Number Placeholder 4"/>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12167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sp>
        <p:nvSpPr>
          <p:cNvPr id="4" name="Slide Number Placeholder 3"/>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43884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NGUYỄN TIẾN NGHĨA (nghiant)</a:t>
            </a:r>
            <a:endParaRPr lang="en-US"/>
          </a:p>
        </p:txBody>
      </p:sp>
      <p:sp>
        <p:nvSpPr>
          <p:cNvPr id="6" name="Footer Placeholder 5"/>
          <p:cNvSpPr>
            <a:spLocks noGrp="1"/>
          </p:cNvSpPr>
          <p:nvPr>
            <p:ph type="ftr" sz="quarter" idx="11"/>
          </p:nvPr>
        </p:nvSpPr>
        <p:spPr/>
        <p:txBody>
          <a:bodyPr/>
          <a:lstStyle/>
          <a:p>
            <a:r>
              <a:rPr lang="en-US"/>
              <a:t>DOCKER</a:t>
            </a:r>
          </a:p>
        </p:txBody>
      </p:sp>
      <p:sp>
        <p:nvSpPr>
          <p:cNvPr id="7" name="Slide Number Placeholder 6"/>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129693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NGUYỄN TIẾN NGHĨA (nghiant)</a:t>
            </a:r>
            <a:endParaRPr lang="en-US"/>
          </a:p>
        </p:txBody>
      </p:sp>
      <p:sp>
        <p:nvSpPr>
          <p:cNvPr id="6" name="Footer Placeholder 5"/>
          <p:cNvSpPr>
            <a:spLocks noGrp="1"/>
          </p:cNvSpPr>
          <p:nvPr>
            <p:ph type="ftr" sz="quarter" idx="11"/>
          </p:nvPr>
        </p:nvSpPr>
        <p:spPr/>
        <p:txBody>
          <a:bodyPr/>
          <a:lstStyle/>
          <a:p>
            <a:r>
              <a:rPr lang="en-US"/>
              <a:t>DOCKER</a:t>
            </a:r>
          </a:p>
        </p:txBody>
      </p:sp>
      <p:sp>
        <p:nvSpPr>
          <p:cNvPr id="7" name="Slide Number Placeholder 6"/>
          <p:cNvSpPr>
            <a:spLocks noGrp="1"/>
          </p:cNvSpPr>
          <p:nvPr>
            <p:ph type="sldNum" sz="quarter" idx="12"/>
          </p:nvPr>
        </p:nvSpPr>
        <p:spPr/>
        <p:txBody>
          <a:bodyPr/>
          <a:lstStyle/>
          <a:p>
            <a:fld id="{656CACCA-7EC1-48E1-9C89-815FED6A7FBA}" type="slidenum">
              <a:rPr lang="en-US" smtClean="0"/>
              <a:t>‹#›</a:t>
            </a:fld>
            <a:endParaRPr lang="en-US"/>
          </a:p>
        </p:txBody>
      </p:sp>
    </p:spTree>
    <p:extLst>
      <p:ext uri="{BB962C8B-B14F-4D97-AF65-F5344CB8AC3E}">
        <p14:creationId xmlns:p14="http://schemas.microsoft.com/office/powerpoint/2010/main" val="170131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vi-VN"/>
              <a:t>NGUYỄN TIẾN NGHĨA (nghiant)</a:t>
            </a:r>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DOCKER</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6CACCA-7EC1-48E1-9C89-815FED6A7FBA}" type="slidenum">
              <a:rPr lang="en-US" smtClean="0"/>
              <a:t>‹#›</a:t>
            </a:fld>
            <a:endParaRPr lang="en-US"/>
          </a:p>
        </p:txBody>
      </p:sp>
    </p:spTree>
    <p:extLst>
      <p:ext uri="{BB962C8B-B14F-4D97-AF65-F5344CB8AC3E}">
        <p14:creationId xmlns:p14="http://schemas.microsoft.com/office/powerpoint/2010/main" val="37327491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159" y="1109579"/>
            <a:ext cx="6096000" cy="3133725"/>
          </a:xfrm>
          <a:prstGeom prst="rect">
            <a:avLst/>
          </a:prstGeom>
        </p:spPr>
      </p:pic>
      <p:sp>
        <p:nvSpPr>
          <p:cNvPr id="6" name="Date Placeholder 5"/>
          <p:cNvSpPr>
            <a:spLocks noGrp="1"/>
          </p:cNvSpPr>
          <p:nvPr>
            <p:ph type="dt" sz="half" idx="10"/>
          </p:nvPr>
        </p:nvSpPr>
        <p:spPr>
          <a:xfrm>
            <a:off x="9281160" y="6483358"/>
            <a:ext cx="2910840" cy="374642"/>
          </a:xfrm>
        </p:spPr>
        <p:txBody>
          <a:bodyPr/>
          <a:lstStyle/>
          <a:p>
            <a:r>
              <a:rPr lang="vi-VN"/>
              <a:t>NGUYỄN TIẾN NGHĨA (nghiant)</a:t>
            </a:r>
            <a:endParaRPr lang="en-US"/>
          </a:p>
        </p:txBody>
      </p:sp>
      <p:sp>
        <p:nvSpPr>
          <p:cNvPr id="7" name="Footer Placeholder 6"/>
          <p:cNvSpPr>
            <a:spLocks noGrp="1"/>
          </p:cNvSpPr>
          <p:nvPr>
            <p:ph type="ftr" sz="quarter" idx="11"/>
          </p:nvPr>
        </p:nvSpPr>
        <p:spPr>
          <a:xfrm>
            <a:off x="0" y="6492875"/>
            <a:ext cx="813250" cy="365125"/>
          </a:xfrm>
        </p:spPr>
        <p:txBody>
          <a:bodyPr/>
          <a:lstStyle/>
          <a:p>
            <a:r>
              <a:rPr lang="en-US" dirty="0"/>
              <a:t>DOCKER</a:t>
            </a:r>
          </a:p>
        </p:txBody>
      </p:sp>
    </p:spTree>
    <p:extLst>
      <p:ext uri="{BB962C8B-B14F-4D97-AF65-F5344CB8AC3E}">
        <p14:creationId xmlns:p14="http://schemas.microsoft.com/office/powerpoint/2010/main" val="310004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61" y="174173"/>
            <a:ext cx="1039239" cy="859970"/>
          </a:xfrm>
          <a:prstGeom prst="rect">
            <a:avLst/>
          </a:prstGeom>
        </p:spPr>
      </p:pic>
      <p:sp>
        <p:nvSpPr>
          <p:cNvPr id="5" name="TextBox 4"/>
          <p:cNvSpPr txBox="1"/>
          <p:nvPr/>
        </p:nvSpPr>
        <p:spPr>
          <a:xfrm>
            <a:off x="4463143" y="1034143"/>
            <a:ext cx="245560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Docker</a:t>
            </a:r>
            <a:r>
              <a:rPr lang="en-US" sz="3000" b="1" dirty="0">
                <a:latin typeface="Times New Roman" panose="02020603050405020304" pitchFamily="18" charset="0"/>
                <a:cs typeface="Times New Roman" panose="02020603050405020304" pitchFamily="18" charset="0"/>
              </a:rPr>
              <a:t> image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554" y="1929726"/>
            <a:ext cx="4592817" cy="1765015"/>
          </a:xfrm>
          <a:prstGeom prst="rect">
            <a:avLst/>
          </a:prstGeom>
        </p:spPr>
      </p:pic>
      <p:pic>
        <p:nvPicPr>
          <p:cNvPr id="8" name="Picture 7"/>
          <p:cNvPicPr>
            <a:picLocks noChangeAspect="1"/>
          </p:cNvPicPr>
          <p:nvPr/>
        </p:nvPicPr>
        <p:blipFill>
          <a:blip r:embed="rId5"/>
          <a:stretch>
            <a:fillRect/>
          </a:stretch>
        </p:blipFill>
        <p:spPr>
          <a:xfrm>
            <a:off x="6918752" y="4188415"/>
            <a:ext cx="3638550" cy="1514475"/>
          </a:xfrm>
          <a:prstGeom prst="rect">
            <a:avLst/>
          </a:prstGeom>
        </p:spPr>
      </p:pic>
      <p:sp>
        <p:nvSpPr>
          <p:cNvPr id="9" name="TextBox 8">
            <a:extLst>
              <a:ext uri="{FF2B5EF4-FFF2-40B4-BE49-F238E27FC236}">
                <a16:creationId xmlns:a16="http://schemas.microsoft.com/office/drawing/2014/main" id="{50C2CB3A-3DD9-4902-A3D0-C7CF669BA9BC}"/>
              </a:ext>
            </a:extLst>
          </p:cNvPr>
          <p:cNvSpPr txBox="1"/>
          <p:nvPr/>
        </p:nvSpPr>
        <p:spPr>
          <a:xfrm>
            <a:off x="608650" y="2022059"/>
            <a:ext cx="6097904" cy="1015663"/>
          </a:xfrm>
          <a:prstGeom prst="rect">
            <a:avLst/>
          </a:prstGeom>
          <a:noFill/>
        </p:spPr>
        <p:txBody>
          <a:bodyPr wrap="square">
            <a:spAutoFit/>
          </a:bodyPr>
          <a:lstStyle/>
          <a:p>
            <a:r>
              <a:rPr lang="en-US" sz="2000" b="0" i="0" dirty="0">
                <a:solidFill>
                  <a:srgbClr val="1B1B1B"/>
                </a:solidFill>
                <a:effectLst/>
                <a:latin typeface="Times New Roman" panose="02020603050405020304" pitchFamily="18" charset="0"/>
                <a:cs typeface="Times New Roman" panose="02020603050405020304" pitchFamily="18" charset="0"/>
              </a:rPr>
              <a:t>Docker image </a:t>
            </a:r>
            <a:r>
              <a:rPr lang="en-US" sz="2000" b="0" i="0" dirty="0" err="1">
                <a:solidFill>
                  <a:srgbClr val="1B1B1B"/>
                </a:solidFill>
                <a:effectLst/>
                <a:latin typeface="Times New Roman" panose="02020603050405020304" pitchFamily="18" charset="0"/>
                <a:cs typeface="Times New Roman" panose="02020603050405020304" pitchFamily="18" charset="0"/>
              </a:rPr>
              <a:t>là</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một</a:t>
            </a:r>
            <a:r>
              <a:rPr lang="en-US" sz="2000" b="0" i="0" dirty="0">
                <a:solidFill>
                  <a:srgbClr val="1B1B1B"/>
                </a:solidFill>
                <a:effectLst/>
                <a:latin typeface="Times New Roman" panose="02020603050405020304" pitchFamily="18" charset="0"/>
                <a:cs typeface="Times New Roman" panose="02020603050405020304" pitchFamily="18" charset="0"/>
              </a:rPr>
              <a:t> file </a:t>
            </a:r>
            <a:r>
              <a:rPr lang="en-US" sz="2000" b="0" i="0" dirty="0" err="1">
                <a:solidFill>
                  <a:srgbClr val="1B1B1B"/>
                </a:solidFill>
                <a:effectLst/>
                <a:latin typeface="Times New Roman" panose="02020603050405020304" pitchFamily="18" charset="0"/>
                <a:cs typeface="Times New Roman" panose="02020603050405020304" pitchFamily="18" charset="0"/>
              </a:rPr>
              <a:t>bất</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biến</a:t>
            </a:r>
            <a:r>
              <a:rPr lang="en-US" sz="2000" b="0" i="0" dirty="0">
                <a:solidFill>
                  <a:srgbClr val="1B1B1B"/>
                </a:solidFill>
                <a:effectLst/>
                <a:latin typeface="Times New Roman" panose="02020603050405020304" pitchFamily="18" charset="0"/>
                <a:cs typeface="Times New Roman" panose="02020603050405020304" pitchFamily="18" charset="0"/>
              </a:rPr>
              <a:t> - </a:t>
            </a:r>
            <a:r>
              <a:rPr lang="en-US" sz="2000" b="0" i="0" dirty="0" err="1">
                <a:solidFill>
                  <a:srgbClr val="1B1B1B"/>
                </a:solidFill>
                <a:effectLst/>
                <a:latin typeface="Times New Roman" panose="02020603050405020304" pitchFamily="18" charset="0"/>
                <a:cs typeface="Times New Roman" panose="02020603050405020304" pitchFamily="18" charset="0"/>
              </a:rPr>
              <a:t>không</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thay</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đổi</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chứa</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các</a:t>
            </a:r>
            <a:r>
              <a:rPr lang="en-US" sz="2000" b="0" i="0" dirty="0">
                <a:solidFill>
                  <a:srgbClr val="1B1B1B"/>
                </a:solidFill>
                <a:effectLst/>
                <a:latin typeface="Times New Roman" panose="02020603050405020304" pitchFamily="18" charset="0"/>
                <a:cs typeface="Times New Roman" panose="02020603050405020304" pitchFamily="18" charset="0"/>
              </a:rPr>
              <a:t> source code, libraries, dependencies, tools </a:t>
            </a:r>
            <a:r>
              <a:rPr lang="en-US" sz="2000" b="0" i="0" dirty="0" err="1">
                <a:solidFill>
                  <a:srgbClr val="1B1B1B"/>
                </a:solidFill>
                <a:effectLst/>
                <a:latin typeface="Times New Roman" panose="02020603050405020304" pitchFamily="18" charset="0"/>
                <a:cs typeface="Times New Roman" panose="02020603050405020304" pitchFamily="18" charset="0"/>
              </a:rPr>
              <a:t>và</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các</a:t>
            </a:r>
            <a:r>
              <a:rPr lang="en-US" sz="2000" b="0" i="0" dirty="0">
                <a:solidFill>
                  <a:srgbClr val="1B1B1B"/>
                </a:solidFill>
                <a:effectLst/>
                <a:latin typeface="Times New Roman" panose="02020603050405020304" pitchFamily="18" charset="0"/>
                <a:cs typeface="Times New Roman" panose="02020603050405020304" pitchFamily="18" charset="0"/>
              </a:rPr>
              <a:t> files </a:t>
            </a:r>
            <a:r>
              <a:rPr lang="en-US" sz="2000" b="0" i="0" dirty="0" err="1">
                <a:solidFill>
                  <a:srgbClr val="1B1B1B"/>
                </a:solidFill>
                <a:effectLst/>
                <a:latin typeface="Times New Roman" panose="02020603050405020304" pitchFamily="18" charset="0"/>
                <a:cs typeface="Times New Roman" panose="02020603050405020304" pitchFamily="18" charset="0"/>
              </a:rPr>
              <a:t>khác</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cần</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thiết</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cho</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một</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ứng</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dụng</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để</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chạy</a:t>
            </a:r>
            <a:r>
              <a:rPr lang="en-US" sz="2000" b="0" i="0" dirty="0">
                <a:solidFill>
                  <a:srgbClr val="1B1B1B"/>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08E068-774C-4DA6-B74B-9A8A83E42E72}"/>
              </a:ext>
            </a:extLst>
          </p:cNvPr>
          <p:cNvSpPr txBox="1"/>
          <p:nvPr/>
        </p:nvSpPr>
        <p:spPr>
          <a:xfrm>
            <a:off x="608650" y="3471640"/>
            <a:ext cx="6097904" cy="1938992"/>
          </a:xfrm>
          <a:prstGeom prst="rect">
            <a:avLst/>
          </a:prstGeom>
          <a:noFill/>
        </p:spPr>
        <p:txBody>
          <a:bodyPr wrap="square">
            <a:spAutoFit/>
          </a:bodyPr>
          <a:lstStyle/>
          <a:p>
            <a:r>
              <a:rPr lang="vi-VN" sz="2000" b="0" i="0" dirty="0">
                <a:solidFill>
                  <a:srgbClr val="1B1B1B"/>
                </a:solidFill>
                <a:effectLst/>
                <a:latin typeface="+mj-lt"/>
              </a:rPr>
              <a:t>Do tính chất read-only</a:t>
            </a:r>
            <a:r>
              <a:rPr lang="en-US" sz="2000" b="0" i="0" dirty="0">
                <a:solidFill>
                  <a:srgbClr val="1B1B1B"/>
                </a:solidFill>
                <a:effectLst/>
                <a:latin typeface="+mj-lt"/>
              </a:rPr>
              <a:t>. </a:t>
            </a:r>
            <a:r>
              <a:rPr lang="vi-VN" sz="2000" b="0" i="0" dirty="0">
                <a:solidFill>
                  <a:srgbClr val="1B1B1B"/>
                </a:solidFill>
                <a:effectLst/>
                <a:latin typeface="+mj-lt"/>
              </a:rPr>
              <a:t>Chúng đại diện cho một application và virtual environment của nó tại một thời điểm cụ thể. Tính nhất quán này là một trong những tính năng tuyệt vời của Docker. Nó cho phép các developers test và thử nghiệm phần mềm trong điều kiện ổn định, thống nhất.</a:t>
            </a:r>
            <a:endParaRPr lang="en-US" sz="2000" dirty="0">
              <a:latin typeface="+mj-lt"/>
            </a:endParaRPr>
          </a:p>
        </p:txBody>
      </p:sp>
    </p:spTree>
    <p:extLst>
      <p:ext uri="{BB962C8B-B14F-4D97-AF65-F5344CB8AC3E}">
        <p14:creationId xmlns:p14="http://schemas.microsoft.com/office/powerpoint/2010/main" val="141763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4CAED-29C9-449B-A170-3E2A62F784FC}"/>
              </a:ext>
            </a:extLst>
          </p:cNvPr>
          <p:cNvSpPr>
            <a:spLocks noGrp="1"/>
          </p:cNvSpPr>
          <p:nvPr>
            <p:ph type="dt" sz="half" idx="10"/>
          </p:nvPr>
        </p:nvSpPr>
        <p:spPr/>
        <p:txBody>
          <a:bodyPr/>
          <a:lstStyle/>
          <a:p>
            <a:r>
              <a:rPr lang="vi-VN"/>
              <a:t>NGUYỄN TIẾN NGHĨA (nghiant)</a:t>
            </a:r>
            <a:endParaRPr lang="en-US"/>
          </a:p>
        </p:txBody>
      </p:sp>
      <p:sp>
        <p:nvSpPr>
          <p:cNvPr id="3" name="Footer Placeholder 2">
            <a:extLst>
              <a:ext uri="{FF2B5EF4-FFF2-40B4-BE49-F238E27FC236}">
                <a16:creationId xmlns:a16="http://schemas.microsoft.com/office/drawing/2014/main" id="{2FF97BB2-A920-4935-A7D9-28405CEFCB16}"/>
              </a:ext>
            </a:extLst>
          </p:cNvPr>
          <p:cNvSpPr>
            <a:spLocks noGrp="1"/>
          </p:cNvSpPr>
          <p:nvPr>
            <p:ph type="ftr" sz="quarter" idx="11"/>
          </p:nvPr>
        </p:nvSpPr>
        <p:spPr/>
        <p:txBody>
          <a:bodyPr/>
          <a:lstStyle/>
          <a:p>
            <a:r>
              <a:rPr lang="en-US"/>
              <a:t>DOCKER</a:t>
            </a:r>
          </a:p>
        </p:txBody>
      </p:sp>
      <p:pic>
        <p:nvPicPr>
          <p:cNvPr id="4" name="Picture 3">
            <a:extLst>
              <a:ext uri="{FF2B5EF4-FFF2-40B4-BE49-F238E27FC236}">
                <a16:creationId xmlns:a16="http://schemas.microsoft.com/office/drawing/2014/main" id="{9E036BE0-A926-4812-AFD6-56C0EE016A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61" y="174173"/>
            <a:ext cx="1039239" cy="859970"/>
          </a:xfrm>
          <a:prstGeom prst="rect">
            <a:avLst/>
          </a:prstGeom>
        </p:spPr>
      </p:pic>
      <p:sp>
        <p:nvSpPr>
          <p:cNvPr id="6" name="TextBox 5">
            <a:extLst>
              <a:ext uri="{FF2B5EF4-FFF2-40B4-BE49-F238E27FC236}">
                <a16:creationId xmlns:a16="http://schemas.microsoft.com/office/drawing/2014/main" id="{D9A021F7-6906-4982-84C3-8F1E6DF7EC82}"/>
              </a:ext>
            </a:extLst>
          </p:cNvPr>
          <p:cNvSpPr txBox="1"/>
          <p:nvPr/>
        </p:nvSpPr>
        <p:spPr>
          <a:xfrm>
            <a:off x="4572000" y="1034143"/>
            <a:ext cx="3047047" cy="553998"/>
          </a:xfrm>
          <a:prstGeom prst="rect">
            <a:avLst/>
          </a:prstGeom>
          <a:noFill/>
        </p:spPr>
        <p:txBody>
          <a:bodyPr wrap="square">
            <a:spAutoFit/>
          </a:bodyPr>
          <a:lstStyle/>
          <a:p>
            <a:pPr lvl="0"/>
            <a:r>
              <a:rPr lang="en-US" sz="3000" b="1" dirty="0">
                <a:latin typeface="Times New Roman" panose="02020603050405020304" pitchFamily="18" charset="0"/>
                <a:cs typeface="Times New Roman" panose="02020603050405020304" pitchFamily="18" charset="0"/>
              </a:rPr>
              <a:t>Docker container</a:t>
            </a:r>
          </a:p>
        </p:txBody>
      </p:sp>
      <p:pic>
        <p:nvPicPr>
          <p:cNvPr id="8" name="Picture 7" descr="Graphical user interface&#10;&#10;Description automatically generated">
            <a:extLst>
              <a:ext uri="{FF2B5EF4-FFF2-40B4-BE49-F238E27FC236}">
                <a16:creationId xmlns:a16="http://schemas.microsoft.com/office/drawing/2014/main" id="{DFC2B5AA-1233-41D2-91D0-5616D0BE34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5980" y="1889079"/>
            <a:ext cx="7772400" cy="3934778"/>
          </a:xfrm>
          <a:prstGeom prst="rect">
            <a:avLst/>
          </a:prstGeom>
        </p:spPr>
      </p:pic>
    </p:spTree>
    <p:extLst>
      <p:ext uri="{BB962C8B-B14F-4D97-AF65-F5344CB8AC3E}">
        <p14:creationId xmlns:p14="http://schemas.microsoft.com/office/powerpoint/2010/main" val="20587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7BD4F-45B2-49DD-8E08-F78D2A3C86C2}"/>
              </a:ext>
            </a:extLst>
          </p:cNvPr>
          <p:cNvSpPr>
            <a:spLocks noGrp="1"/>
          </p:cNvSpPr>
          <p:nvPr>
            <p:ph type="dt" sz="half" idx="10"/>
          </p:nvPr>
        </p:nvSpPr>
        <p:spPr/>
        <p:txBody>
          <a:bodyPr/>
          <a:lstStyle/>
          <a:p>
            <a:r>
              <a:rPr lang="vi-VN"/>
              <a:t>NGUYỄN TIẾN NGHĨA (nghiant)</a:t>
            </a:r>
            <a:endParaRPr lang="en-US"/>
          </a:p>
        </p:txBody>
      </p:sp>
      <p:sp>
        <p:nvSpPr>
          <p:cNvPr id="3" name="Footer Placeholder 2">
            <a:extLst>
              <a:ext uri="{FF2B5EF4-FFF2-40B4-BE49-F238E27FC236}">
                <a16:creationId xmlns:a16="http://schemas.microsoft.com/office/drawing/2014/main" id="{525887E9-4BF4-41D2-9534-097EC5223C99}"/>
              </a:ext>
            </a:extLst>
          </p:cNvPr>
          <p:cNvSpPr>
            <a:spLocks noGrp="1"/>
          </p:cNvSpPr>
          <p:nvPr>
            <p:ph type="ftr" sz="quarter" idx="11"/>
          </p:nvPr>
        </p:nvSpPr>
        <p:spPr/>
        <p:txBody>
          <a:bodyPr/>
          <a:lstStyle/>
          <a:p>
            <a:r>
              <a:rPr lang="en-US"/>
              <a:t>DOCKER</a:t>
            </a:r>
          </a:p>
        </p:txBody>
      </p:sp>
      <p:pic>
        <p:nvPicPr>
          <p:cNvPr id="4" name="Picture 3">
            <a:extLst>
              <a:ext uri="{FF2B5EF4-FFF2-40B4-BE49-F238E27FC236}">
                <a16:creationId xmlns:a16="http://schemas.microsoft.com/office/drawing/2014/main" id="{B62A22E8-B833-47F8-9EC6-9BDEB2B5B2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6961" y="174173"/>
            <a:ext cx="1039239" cy="859970"/>
          </a:xfrm>
          <a:prstGeom prst="rect">
            <a:avLst/>
          </a:prstGeom>
        </p:spPr>
      </p:pic>
      <p:sp>
        <p:nvSpPr>
          <p:cNvPr id="5" name="TextBox 4">
            <a:extLst>
              <a:ext uri="{FF2B5EF4-FFF2-40B4-BE49-F238E27FC236}">
                <a16:creationId xmlns:a16="http://schemas.microsoft.com/office/drawing/2014/main" id="{FD545A7B-7778-4679-93A5-FC236A390D19}"/>
              </a:ext>
            </a:extLst>
          </p:cNvPr>
          <p:cNvSpPr txBox="1"/>
          <p:nvPr/>
        </p:nvSpPr>
        <p:spPr>
          <a:xfrm>
            <a:off x="4572000" y="1034143"/>
            <a:ext cx="3047047" cy="553998"/>
          </a:xfrm>
          <a:prstGeom prst="rect">
            <a:avLst/>
          </a:prstGeom>
          <a:noFill/>
        </p:spPr>
        <p:txBody>
          <a:bodyPr wrap="square">
            <a:spAutoFit/>
          </a:bodyPr>
          <a:lstStyle/>
          <a:p>
            <a:pPr lvl="0"/>
            <a:r>
              <a:rPr lang="en-US" sz="3000" b="1" dirty="0">
                <a:latin typeface="Times New Roman" panose="02020603050405020304" pitchFamily="18" charset="0"/>
                <a:cs typeface="Times New Roman" panose="02020603050405020304" pitchFamily="18" charset="0"/>
              </a:rPr>
              <a:t>Docker container</a:t>
            </a:r>
          </a:p>
        </p:txBody>
      </p:sp>
      <p:pic>
        <p:nvPicPr>
          <p:cNvPr id="9" name="Picture 8" descr="Diagram&#10;&#10;Description automatically generated">
            <a:extLst>
              <a:ext uri="{FF2B5EF4-FFF2-40B4-BE49-F238E27FC236}">
                <a16:creationId xmlns:a16="http://schemas.microsoft.com/office/drawing/2014/main" id="{4A8FEF37-9397-42FC-B0FD-AAB58F6A1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42" y="1984757"/>
            <a:ext cx="10478962" cy="3620005"/>
          </a:xfrm>
          <a:prstGeom prst="rect">
            <a:avLst/>
          </a:prstGeom>
        </p:spPr>
      </p:pic>
    </p:spTree>
    <p:extLst>
      <p:ext uri="{BB962C8B-B14F-4D97-AF65-F5344CB8AC3E}">
        <p14:creationId xmlns:p14="http://schemas.microsoft.com/office/powerpoint/2010/main" val="343936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95C94-FB57-4F13-B0B9-019BC6546B07}"/>
              </a:ext>
            </a:extLst>
          </p:cNvPr>
          <p:cNvSpPr>
            <a:spLocks noGrp="1"/>
          </p:cNvSpPr>
          <p:nvPr>
            <p:ph type="dt" sz="half" idx="10"/>
          </p:nvPr>
        </p:nvSpPr>
        <p:spPr/>
        <p:txBody>
          <a:bodyPr/>
          <a:lstStyle/>
          <a:p>
            <a:r>
              <a:rPr lang="vi-VN"/>
              <a:t>NGUYỄN TIẾN NGHĨA (nghiant)</a:t>
            </a:r>
            <a:endParaRPr lang="en-US"/>
          </a:p>
        </p:txBody>
      </p:sp>
      <p:sp>
        <p:nvSpPr>
          <p:cNvPr id="3" name="Footer Placeholder 2">
            <a:extLst>
              <a:ext uri="{FF2B5EF4-FFF2-40B4-BE49-F238E27FC236}">
                <a16:creationId xmlns:a16="http://schemas.microsoft.com/office/drawing/2014/main" id="{3091D03A-9B59-4BF4-BBA7-44C81560F6A2}"/>
              </a:ext>
            </a:extLst>
          </p:cNvPr>
          <p:cNvSpPr>
            <a:spLocks noGrp="1"/>
          </p:cNvSpPr>
          <p:nvPr>
            <p:ph type="ftr" sz="quarter" idx="11"/>
          </p:nvPr>
        </p:nvSpPr>
        <p:spPr/>
        <p:txBody>
          <a:bodyPr/>
          <a:lstStyle/>
          <a:p>
            <a:r>
              <a:rPr lang="en-US"/>
              <a:t>DOCKER</a:t>
            </a:r>
          </a:p>
        </p:txBody>
      </p:sp>
      <p:pic>
        <p:nvPicPr>
          <p:cNvPr id="18" name="Picture 17">
            <a:extLst>
              <a:ext uri="{FF2B5EF4-FFF2-40B4-BE49-F238E27FC236}">
                <a16:creationId xmlns:a16="http://schemas.microsoft.com/office/drawing/2014/main" id="{BA383BE3-1BB9-4E15-A4AC-5BD9056A2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61" y="136525"/>
            <a:ext cx="1039239" cy="859970"/>
          </a:xfrm>
          <a:prstGeom prst="rect">
            <a:avLst/>
          </a:prstGeom>
        </p:spPr>
      </p:pic>
      <p:pic>
        <p:nvPicPr>
          <p:cNvPr id="9" name="Picture 8" descr="Diagram&#10;&#10;Description automatically generated">
            <a:extLst>
              <a:ext uri="{FF2B5EF4-FFF2-40B4-BE49-F238E27FC236}">
                <a16:creationId xmlns:a16="http://schemas.microsoft.com/office/drawing/2014/main" id="{518CD402-8BF0-48E6-A3E1-5E3568CBB5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8780" y="1389005"/>
            <a:ext cx="10523220" cy="4848935"/>
          </a:xfrm>
          <a:prstGeom prst="rect">
            <a:avLst/>
          </a:prstGeom>
        </p:spPr>
      </p:pic>
      <p:sp>
        <p:nvSpPr>
          <p:cNvPr id="20" name="TextBox 19">
            <a:extLst>
              <a:ext uri="{FF2B5EF4-FFF2-40B4-BE49-F238E27FC236}">
                <a16:creationId xmlns:a16="http://schemas.microsoft.com/office/drawing/2014/main" id="{F9364327-6ADB-45CB-8F87-62C9BEEEAA9A}"/>
              </a:ext>
            </a:extLst>
          </p:cNvPr>
          <p:cNvSpPr txBox="1"/>
          <p:nvPr/>
        </p:nvSpPr>
        <p:spPr>
          <a:xfrm>
            <a:off x="4572000" y="1034143"/>
            <a:ext cx="3047047" cy="553998"/>
          </a:xfrm>
          <a:prstGeom prst="rect">
            <a:avLst/>
          </a:prstGeom>
          <a:noFill/>
        </p:spPr>
        <p:txBody>
          <a:bodyPr wrap="square">
            <a:spAutoFit/>
          </a:bodyPr>
          <a:lstStyle/>
          <a:p>
            <a:pPr lvl="0"/>
            <a:r>
              <a:rPr lang="en-US" sz="3000" b="1" dirty="0">
                <a:latin typeface="Times New Roman" panose="02020603050405020304" pitchFamily="18" charset="0"/>
                <a:cs typeface="Times New Roman" panose="02020603050405020304" pitchFamily="18" charset="0"/>
              </a:rPr>
              <a:t>Docker container</a:t>
            </a:r>
          </a:p>
        </p:txBody>
      </p:sp>
    </p:spTree>
    <p:extLst>
      <p:ext uri="{BB962C8B-B14F-4D97-AF65-F5344CB8AC3E}">
        <p14:creationId xmlns:p14="http://schemas.microsoft.com/office/powerpoint/2010/main" val="92857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84073-7B92-4C94-B375-E232AAB74599}"/>
              </a:ext>
            </a:extLst>
          </p:cNvPr>
          <p:cNvSpPr>
            <a:spLocks noGrp="1"/>
          </p:cNvSpPr>
          <p:nvPr>
            <p:ph type="dt" sz="half" idx="10"/>
          </p:nvPr>
        </p:nvSpPr>
        <p:spPr/>
        <p:txBody>
          <a:bodyPr/>
          <a:lstStyle/>
          <a:p>
            <a:r>
              <a:rPr lang="vi-VN"/>
              <a:t>NGUYỄN TIẾN NGHĨA (nghiant)</a:t>
            </a:r>
            <a:endParaRPr lang="en-US"/>
          </a:p>
        </p:txBody>
      </p:sp>
      <p:sp>
        <p:nvSpPr>
          <p:cNvPr id="3" name="Footer Placeholder 2">
            <a:extLst>
              <a:ext uri="{FF2B5EF4-FFF2-40B4-BE49-F238E27FC236}">
                <a16:creationId xmlns:a16="http://schemas.microsoft.com/office/drawing/2014/main" id="{57542EDE-417C-467E-86DC-76CD3249ACE6}"/>
              </a:ext>
            </a:extLst>
          </p:cNvPr>
          <p:cNvSpPr>
            <a:spLocks noGrp="1"/>
          </p:cNvSpPr>
          <p:nvPr>
            <p:ph type="ftr" sz="quarter" idx="11"/>
          </p:nvPr>
        </p:nvSpPr>
        <p:spPr/>
        <p:txBody>
          <a:bodyPr/>
          <a:lstStyle/>
          <a:p>
            <a:r>
              <a:rPr lang="en-US"/>
              <a:t>DOCKER</a:t>
            </a:r>
          </a:p>
        </p:txBody>
      </p:sp>
      <p:pic>
        <p:nvPicPr>
          <p:cNvPr id="4" name="Picture 3">
            <a:extLst>
              <a:ext uri="{FF2B5EF4-FFF2-40B4-BE49-F238E27FC236}">
                <a16:creationId xmlns:a16="http://schemas.microsoft.com/office/drawing/2014/main" id="{7ACF3F7A-C2CF-43C0-8D48-FA66A6245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61" y="136525"/>
            <a:ext cx="1039239" cy="859970"/>
          </a:xfrm>
          <a:prstGeom prst="rect">
            <a:avLst/>
          </a:prstGeom>
        </p:spPr>
      </p:pic>
      <p:sp>
        <p:nvSpPr>
          <p:cNvPr id="6" name="TextBox 5">
            <a:extLst>
              <a:ext uri="{FF2B5EF4-FFF2-40B4-BE49-F238E27FC236}">
                <a16:creationId xmlns:a16="http://schemas.microsoft.com/office/drawing/2014/main" id="{B0F8174C-1418-457B-B41D-A1EBF35FEF0A}"/>
              </a:ext>
            </a:extLst>
          </p:cNvPr>
          <p:cNvSpPr txBox="1"/>
          <p:nvPr/>
        </p:nvSpPr>
        <p:spPr>
          <a:xfrm>
            <a:off x="4572000" y="1034143"/>
            <a:ext cx="3047047" cy="553998"/>
          </a:xfrm>
          <a:prstGeom prst="rect">
            <a:avLst/>
          </a:prstGeom>
          <a:noFill/>
        </p:spPr>
        <p:txBody>
          <a:bodyPr wrap="square">
            <a:spAutoFit/>
          </a:bodyPr>
          <a:lstStyle/>
          <a:p>
            <a:pPr lvl="0"/>
            <a:r>
              <a:rPr lang="en-US" sz="3000" b="1" dirty="0">
                <a:latin typeface="Times New Roman" panose="02020603050405020304" pitchFamily="18" charset="0"/>
                <a:cs typeface="Times New Roman" panose="02020603050405020304" pitchFamily="18" charset="0"/>
              </a:rPr>
              <a:t>Docker volume</a:t>
            </a:r>
          </a:p>
        </p:txBody>
      </p:sp>
      <p:pic>
        <p:nvPicPr>
          <p:cNvPr id="8" name="Picture 7" descr="Diagram&#10;&#10;Description automatically generated">
            <a:extLst>
              <a:ext uri="{FF2B5EF4-FFF2-40B4-BE49-F238E27FC236}">
                <a16:creationId xmlns:a16="http://schemas.microsoft.com/office/drawing/2014/main" id="{2FD1325B-B54E-46FE-87F7-D62018BE80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30" y="1916064"/>
            <a:ext cx="6328410" cy="3848135"/>
          </a:xfrm>
          <a:prstGeom prst="rect">
            <a:avLst/>
          </a:prstGeom>
        </p:spPr>
      </p:pic>
      <p:sp>
        <p:nvSpPr>
          <p:cNvPr id="9" name="TextBox 8">
            <a:extLst>
              <a:ext uri="{FF2B5EF4-FFF2-40B4-BE49-F238E27FC236}">
                <a16:creationId xmlns:a16="http://schemas.microsoft.com/office/drawing/2014/main" id="{3C2698B0-AB3D-42B6-B856-44D30188E12A}"/>
              </a:ext>
            </a:extLst>
          </p:cNvPr>
          <p:cNvSpPr txBox="1"/>
          <p:nvPr/>
        </p:nvSpPr>
        <p:spPr>
          <a:xfrm>
            <a:off x="685800" y="2459504"/>
            <a:ext cx="5410200" cy="1938992"/>
          </a:xfrm>
          <a:prstGeom prst="rect">
            <a:avLst/>
          </a:prstGeom>
          <a:noFill/>
        </p:spPr>
        <p:txBody>
          <a:bodyPr wrap="square">
            <a:spAutoFit/>
          </a:bodyPr>
          <a:lstStyle/>
          <a:p>
            <a:pPr lvl="0"/>
            <a:r>
              <a:rPr lang="vi-VN" sz="2000" b="0" i="0" dirty="0">
                <a:solidFill>
                  <a:srgbClr val="444444"/>
                </a:solidFill>
                <a:effectLst/>
                <a:latin typeface="+mj-lt"/>
              </a:rPr>
              <a:t>Volume trong Docker như một ổ đĩa ảo được dùng để chứa và chia sẻ dữ liệu giữa các container hoặc giữa container với host.</a:t>
            </a:r>
            <a:endParaRPr lang="en-US" sz="2000" b="0" i="0" dirty="0">
              <a:solidFill>
                <a:srgbClr val="444444"/>
              </a:solidFill>
              <a:effectLst/>
              <a:latin typeface="+mj-lt"/>
            </a:endParaRPr>
          </a:p>
          <a:p>
            <a:pPr lvl="0"/>
            <a:endParaRPr lang="en-US" sz="2000" dirty="0">
              <a:solidFill>
                <a:srgbClr val="444444"/>
              </a:solidFill>
              <a:latin typeface="+mj-lt"/>
              <a:cs typeface="Times New Roman" panose="02020603050405020304" pitchFamily="18" charset="0"/>
            </a:endParaRPr>
          </a:p>
          <a:p>
            <a:pPr lvl="0"/>
            <a:r>
              <a:rPr lang="en-US" sz="2000" b="0" i="0" dirty="0" err="1">
                <a:solidFill>
                  <a:srgbClr val="444444"/>
                </a:solidFill>
                <a:effectLst/>
                <a:latin typeface="Times New Roman" panose="02020603050405020304" pitchFamily="18" charset="0"/>
                <a:cs typeface="Times New Roman" panose="02020603050405020304" pitchFamily="18" charset="0"/>
              </a:rPr>
              <a:t>Có</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hai</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loại</a:t>
            </a:r>
            <a:r>
              <a:rPr lang="en-US" sz="2000" b="0" i="0" dirty="0">
                <a:solidFill>
                  <a:srgbClr val="444444"/>
                </a:solidFill>
                <a:effectLst/>
                <a:latin typeface="Times New Roman" panose="02020603050405020304" pitchFamily="18" charset="0"/>
                <a:cs typeface="Times New Roman" panose="02020603050405020304" pitchFamily="18" charset="0"/>
              </a:rPr>
              <a:t> volume </a:t>
            </a:r>
            <a:r>
              <a:rPr lang="en-US" sz="2000" b="0" i="0" dirty="0" err="1">
                <a:solidFill>
                  <a:srgbClr val="444444"/>
                </a:solidFill>
                <a:effectLst/>
                <a:latin typeface="Times New Roman" panose="02020603050405020304" pitchFamily="18" charset="0"/>
                <a:cs typeface="Times New Roman" panose="02020603050405020304" pitchFamily="18" charset="0"/>
              </a:rPr>
              <a:t>chính</a:t>
            </a:r>
            <a:r>
              <a:rPr lang="en-US" sz="2000" b="0" i="0" dirty="0">
                <a:solidFill>
                  <a:srgbClr val="444444"/>
                </a:solidFill>
                <a:effectLst/>
                <a:latin typeface="Times New Roman" panose="02020603050405020304" pitchFamily="18" charset="0"/>
                <a:cs typeface="Times New Roman" panose="02020603050405020304" pitchFamily="18" charset="0"/>
              </a:rPr>
              <a:t>: Volume </a:t>
            </a:r>
            <a:r>
              <a:rPr lang="en-US" sz="2000" b="0" i="0" dirty="0" err="1">
                <a:solidFill>
                  <a:srgbClr val="444444"/>
                </a:solidFill>
                <a:effectLst/>
                <a:latin typeface="Times New Roman" panose="02020603050405020304" pitchFamily="18" charset="0"/>
                <a:cs typeface="Times New Roman" panose="02020603050405020304" pitchFamily="18" charset="0"/>
              </a:rPr>
              <a:t>giữa</a:t>
            </a:r>
            <a:r>
              <a:rPr lang="en-US" sz="2000" b="0" i="0" dirty="0">
                <a:solidFill>
                  <a:srgbClr val="444444"/>
                </a:solidFill>
                <a:effectLst/>
                <a:latin typeface="Times New Roman" panose="02020603050405020304" pitchFamily="18" charset="0"/>
                <a:cs typeface="Times New Roman" panose="02020603050405020304" pitchFamily="18" charset="0"/>
              </a:rPr>
              <a:t> host </a:t>
            </a:r>
            <a:r>
              <a:rPr lang="en-US" sz="2000" b="0" i="0" dirty="0" err="1">
                <a:solidFill>
                  <a:srgbClr val="444444"/>
                </a:solidFill>
                <a:effectLst/>
                <a:latin typeface="Times New Roman" panose="02020603050405020304" pitchFamily="18" charset="0"/>
                <a:cs typeface="Times New Roman" panose="02020603050405020304" pitchFamily="18" charset="0"/>
              </a:rPr>
              <a:t>và</a:t>
            </a:r>
            <a:r>
              <a:rPr lang="en-US" sz="2000" b="0" i="0" dirty="0">
                <a:solidFill>
                  <a:srgbClr val="444444"/>
                </a:solidFill>
                <a:effectLst/>
                <a:latin typeface="Times New Roman" panose="02020603050405020304" pitchFamily="18" charset="0"/>
                <a:cs typeface="Times New Roman" panose="02020603050405020304" pitchFamily="18" charset="0"/>
              </a:rPr>
              <a:t> container, Volume </a:t>
            </a:r>
            <a:r>
              <a:rPr lang="en-US" sz="2000" b="0" i="0" dirty="0" err="1">
                <a:solidFill>
                  <a:srgbClr val="444444"/>
                </a:solidFill>
                <a:effectLst/>
                <a:latin typeface="Times New Roman" panose="02020603050405020304" pitchFamily="18" charset="0"/>
                <a:cs typeface="Times New Roman" panose="02020603050405020304" pitchFamily="18" charset="0"/>
              </a:rPr>
              <a:t>giữa</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các</a:t>
            </a:r>
            <a:r>
              <a:rPr lang="en-US" sz="2000" b="0" i="0" dirty="0">
                <a:solidFill>
                  <a:srgbClr val="444444"/>
                </a:solidFill>
                <a:effectLst/>
                <a:latin typeface="Times New Roman" panose="02020603050405020304" pitchFamily="18" charset="0"/>
                <a:cs typeface="Times New Roman" panose="02020603050405020304" pitchFamily="18" charset="0"/>
              </a:rPr>
              <a:t> container</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76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A891E-5073-4AE3-99FF-4966CC9E5039}"/>
              </a:ext>
            </a:extLst>
          </p:cNvPr>
          <p:cNvSpPr>
            <a:spLocks noGrp="1"/>
          </p:cNvSpPr>
          <p:nvPr>
            <p:ph type="dt" sz="half" idx="10"/>
          </p:nvPr>
        </p:nvSpPr>
        <p:spPr/>
        <p:txBody>
          <a:bodyPr/>
          <a:lstStyle/>
          <a:p>
            <a:r>
              <a:rPr lang="vi-VN"/>
              <a:t>NGUYỄN TIẾN NGHĨA (nghiant)</a:t>
            </a:r>
            <a:endParaRPr lang="en-US"/>
          </a:p>
        </p:txBody>
      </p:sp>
      <p:sp>
        <p:nvSpPr>
          <p:cNvPr id="3" name="Footer Placeholder 2">
            <a:extLst>
              <a:ext uri="{FF2B5EF4-FFF2-40B4-BE49-F238E27FC236}">
                <a16:creationId xmlns:a16="http://schemas.microsoft.com/office/drawing/2014/main" id="{B0450612-240D-40FE-BA0C-B617D2770677}"/>
              </a:ext>
            </a:extLst>
          </p:cNvPr>
          <p:cNvSpPr>
            <a:spLocks noGrp="1"/>
          </p:cNvSpPr>
          <p:nvPr>
            <p:ph type="ftr" sz="quarter" idx="11"/>
          </p:nvPr>
        </p:nvSpPr>
        <p:spPr/>
        <p:txBody>
          <a:bodyPr/>
          <a:lstStyle/>
          <a:p>
            <a:r>
              <a:rPr lang="en-US"/>
              <a:t>DOCKER</a:t>
            </a:r>
          </a:p>
        </p:txBody>
      </p:sp>
      <p:pic>
        <p:nvPicPr>
          <p:cNvPr id="4" name="Picture 3">
            <a:extLst>
              <a:ext uri="{FF2B5EF4-FFF2-40B4-BE49-F238E27FC236}">
                <a16:creationId xmlns:a16="http://schemas.microsoft.com/office/drawing/2014/main" id="{B65A66CE-DA09-47DC-BCEA-88BCE6F188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61" y="136525"/>
            <a:ext cx="1039239" cy="859970"/>
          </a:xfrm>
          <a:prstGeom prst="rect">
            <a:avLst/>
          </a:prstGeom>
        </p:spPr>
      </p:pic>
      <p:sp>
        <p:nvSpPr>
          <p:cNvPr id="5" name="TextBox 4">
            <a:extLst>
              <a:ext uri="{FF2B5EF4-FFF2-40B4-BE49-F238E27FC236}">
                <a16:creationId xmlns:a16="http://schemas.microsoft.com/office/drawing/2014/main" id="{E080CC06-8F9A-477C-A634-5BFAAE2BDC44}"/>
              </a:ext>
            </a:extLst>
          </p:cNvPr>
          <p:cNvSpPr txBox="1"/>
          <p:nvPr/>
        </p:nvSpPr>
        <p:spPr>
          <a:xfrm>
            <a:off x="4572000" y="1034143"/>
            <a:ext cx="3047047" cy="553998"/>
          </a:xfrm>
          <a:prstGeom prst="rect">
            <a:avLst/>
          </a:prstGeom>
          <a:noFill/>
        </p:spPr>
        <p:txBody>
          <a:bodyPr wrap="square">
            <a:spAutoFit/>
          </a:bodyPr>
          <a:lstStyle/>
          <a:p>
            <a:pPr lvl="0"/>
            <a:r>
              <a:rPr lang="en-US" sz="3000" b="1" dirty="0">
                <a:latin typeface="Times New Roman" panose="02020603050405020304" pitchFamily="18" charset="0"/>
                <a:cs typeface="Times New Roman" panose="02020603050405020304" pitchFamily="18" charset="0"/>
              </a:rPr>
              <a:t>Docker network</a:t>
            </a:r>
          </a:p>
        </p:txBody>
      </p:sp>
      <p:pic>
        <p:nvPicPr>
          <p:cNvPr id="7" name="Picture 6" descr="Diagram&#10;&#10;Description automatically generated">
            <a:extLst>
              <a:ext uri="{FF2B5EF4-FFF2-40B4-BE49-F238E27FC236}">
                <a16:creationId xmlns:a16="http://schemas.microsoft.com/office/drawing/2014/main" id="{72149D72-CB14-45A5-8440-E1E6E4906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140" y="1588141"/>
            <a:ext cx="5268060" cy="4496427"/>
          </a:xfrm>
          <a:prstGeom prst="rect">
            <a:avLst/>
          </a:prstGeom>
        </p:spPr>
      </p:pic>
      <p:sp>
        <p:nvSpPr>
          <p:cNvPr id="8" name="TextBox 7">
            <a:extLst>
              <a:ext uri="{FF2B5EF4-FFF2-40B4-BE49-F238E27FC236}">
                <a16:creationId xmlns:a16="http://schemas.microsoft.com/office/drawing/2014/main" id="{0135D638-DD46-4783-A9DA-6E32AB13E828}"/>
              </a:ext>
            </a:extLst>
          </p:cNvPr>
          <p:cNvSpPr txBox="1"/>
          <p:nvPr/>
        </p:nvSpPr>
        <p:spPr>
          <a:xfrm>
            <a:off x="506730" y="1769473"/>
            <a:ext cx="5268060" cy="3785652"/>
          </a:xfrm>
          <a:prstGeom prst="rect">
            <a:avLst/>
          </a:prstGeom>
          <a:noFill/>
        </p:spPr>
        <p:txBody>
          <a:bodyPr wrap="square">
            <a:spAutoFit/>
          </a:bodyPr>
          <a:lstStyle/>
          <a:p>
            <a:pPr lvl="0"/>
            <a:r>
              <a:rPr lang="en-US" sz="2000" b="0" dirty="0">
                <a:solidFill>
                  <a:srgbClr val="1B1B1B"/>
                </a:solidFill>
                <a:effectLst/>
                <a:latin typeface="Times New Roman" panose="02020603050405020304" pitchFamily="18" charset="0"/>
                <a:cs typeface="Times New Roman" panose="02020603050405020304" pitchFamily="18" charset="0"/>
              </a:rPr>
              <a:t>Docker network </a:t>
            </a:r>
            <a:r>
              <a:rPr lang="en-US" sz="2000" b="0" dirty="0" err="1">
                <a:solidFill>
                  <a:srgbClr val="1B1B1B"/>
                </a:solidFill>
                <a:effectLst/>
                <a:latin typeface="Times New Roman" panose="02020603050405020304" pitchFamily="18" charset="0"/>
                <a:cs typeface="Times New Roman" panose="02020603050405020304" pitchFamily="18" charset="0"/>
              </a:rPr>
              <a:t>sẽ</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đảm</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nhiệm</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nhiệm</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vụ</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kết</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nối</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mạng</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giữa</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các</a:t>
            </a:r>
            <a:r>
              <a:rPr lang="en-US" sz="2000" b="0" dirty="0">
                <a:solidFill>
                  <a:srgbClr val="1B1B1B"/>
                </a:solidFill>
                <a:effectLst/>
                <a:latin typeface="Times New Roman" panose="02020603050405020304" pitchFamily="18" charset="0"/>
                <a:cs typeface="Times New Roman" panose="02020603050405020304" pitchFamily="18" charset="0"/>
              </a:rPr>
              <a:t> container </a:t>
            </a:r>
            <a:r>
              <a:rPr lang="en-US" sz="2000" b="0" dirty="0" err="1">
                <a:solidFill>
                  <a:srgbClr val="1B1B1B"/>
                </a:solidFill>
                <a:effectLst/>
                <a:latin typeface="Times New Roman" panose="02020603050405020304" pitchFamily="18" charset="0"/>
                <a:cs typeface="Times New Roman" panose="02020603050405020304" pitchFamily="18" charset="0"/>
              </a:rPr>
              <a:t>với</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nhau</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kết</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nối</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giữa</a:t>
            </a:r>
            <a:r>
              <a:rPr lang="en-US" sz="2000" b="0" dirty="0">
                <a:solidFill>
                  <a:srgbClr val="1B1B1B"/>
                </a:solidFill>
                <a:effectLst/>
                <a:latin typeface="Times New Roman" panose="02020603050405020304" pitchFamily="18" charset="0"/>
                <a:cs typeface="Times New Roman" panose="02020603050405020304" pitchFamily="18" charset="0"/>
              </a:rPr>
              <a:t> container </a:t>
            </a:r>
            <a:r>
              <a:rPr lang="en-US" sz="2000" b="0" dirty="0" err="1">
                <a:solidFill>
                  <a:srgbClr val="1B1B1B"/>
                </a:solidFill>
                <a:effectLst/>
                <a:latin typeface="Times New Roman" panose="02020603050405020304" pitchFamily="18" charset="0"/>
                <a:cs typeface="Times New Roman" panose="02020603050405020304" pitchFamily="18" charset="0"/>
              </a:rPr>
              <a:t>với</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bên</a:t>
            </a:r>
            <a:r>
              <a:rPr lang="en-US" sz="2000" b="0" dirty="0">
                <a:solidFill>
                  <a:srgbClr val="1B1B1B"/>
                </a:solidFill>
                <a:effectLst/>
                <a:latin typeface="Times New Roman" panose="02020603050405020304" pitchFamily="18" charset="0"/>
                <a:cs typeface="Times New Roman" panose="02020603050405020304" pitchFamily="18" charset="0"/>
              </a:rPr>
              <a:t> </a:t>
            </a:r>
            <a:r>
              <a:rPr lang="en-US" sz="2000" b="0" dirty="0" err="1">
                <a:solidFill>
                  <a:srgbClr val="1B1B1B"/>
                </a:solidFill>
                <a:effectLst/>
                <a:latin typeface="Times New Roman" panose="02020603050405020304" pitchFamily="18" charset="0"/>
                <a:cs typeface="Times New Roman" panose="02020603050405020304" pitchFamily="18" charset="0"/>
              </a:rPr>
              <a:t>ngoài</a:t>
            </a:r>
            <a:endParaRPr lang="en-US" sz="2000" b="0" dirty="0">
              <a:solidFill>
                <a:srgbClr val="1B1B1B"/>
              </a:solidFill>
              <a:effectLst/>
              <a:latin typeface="Times New Roman" panose="02020603050405020304" pitchFamily="18" charset="0"/>
              <a:cs typeface="Times New Roman" panose="02020603050405020304" pitchFamily="18" charset="0"/>
            </a:endParaRPr>
          </a:p>
          <a:p>
            <a:pPr lvl="0"/>
            <a:endParaRPr lang="en-US" sz="2000" dirty="0">
              <a:solidFill>
                <a:srgbClr val="1B1B1B"/>
              </a:solidFill>
              <a:latin typeface="Times New Roman" panose="02020603050405020304" pitchFamily="18" charset="0"/>
              <a:cs typeface="Times New Roman" panose="02020603050405020304" pitchFamily="18" charset="0"/>
            </a:endParaRPr>
          </a:p>
          <a:p>
            <a:pPr lvl="0"/>
            <a:r>
              <a:rPr lang="vi-VN" sz="2000" b="0" i="0" dirty="0">
                <a:solidFill>
                  <a:srgbClr val="1B1B1B"/>
                </a:solidFill>
                <a:effectLst/>
                <a:latin typeface="+mj-lt"/>
              </a:rPr>
              <a:t>Docker network có thể cung cấp hầu hết các chức năng mà một hệ thống mạng bình thường cần có</a:t>
            </a:r>
            <a:endParaRPr lang="en-US" sz="2000" b="0" i="0" dirty="0">
              <a:solidFill>
                <a:srgbClr val="1B1B1B"/>
              </a:solidFill>
              <a:effectLst/>
              <a:latin typeface="+mj-lt"/>
            </a:endParaRPr>
          </a:p>
          <a:p>
            <a:pPr lvl="0"/>
            <a:endParaRPr lang="en-US" sz="2000" dirty="0">
              <a:solidFill>
                <a:srgbClr val="1B1B1B"/>
              </a:solidFill>
              <a:latin typeface="+mj-lt"/>
              <a:cs typeface="Times New Roman" panose="02020603050405020304" pitchFamily="18" charset="0"/>
            </a:endParaRPr>
          </a:p>
          <a:p>
            <a:pPr marL="342900" indent="-342900">
              <a:buFontTx/>
              <a:buChar char="-"/>
            </a:pPr>
            <a:r>
              <a:rPr lang="en-US" sz="2000" b="1" i="0" dirty="0">
                <a:solidFill>
                  <a:srgbClr val="1B1B1B"/>
                </a:solidFill>
                <a:effectLst/>
                <a:latin typeface="Times New Roman" panose="02020603050405020304" pitchFamily="18" charset="0"/>
                <a:cs typeface="Times New Roman" panose="02020603050405020304" pitchFamily="18" charset="0"/>
              </a:rPr>
              <a:t>BRIDGE</a:t>
            </a:r>
          </a:p>
          <a:p>
            <a:pPr marL="342900" indent="-342900">
              <a:buFontTx/>
              <a:buChar char="-"/>
            </a:pPr>
            <a:r>
              <a:rPr lang="en-US" sz="2000" b="1" dirty="0">
                <a:solidFill>
                  <a:srgbClr val="1B1B1B"/>
                </a:solidFill>
                <a:latin typeface="Times New Roman" panose="02020603050405020304" pitchFamily="18" charset="0"/>
                <a:cs typeface="Times New Roman" panose="02020603050405020304" pitchFamily="18" charset="0"/>
              </a:rPr>
              <a:t>HOST</a:t>
            </a:r>
          </a:p>
          <a:p>
            <a:pPr marL="342900" indent="-342900">
              <a:buFontTx/>
              <a:buChar char="-"/>
            </a:pPr>
            <a:r>
              <a:rPr lang="en-US" sz="2000" b="1" i="0" dirty="0">
                <a:solidFill>
                  <a:srgbClr val="1B1B1B"/>
                </a:solidFill>
                <a:effectLst/>
                <a:latin typeface="Times New Roman" panose="02020603050405020304" pitchFamily="18" charset="0"/>
                <a:cs typeface="Times New Roman" panose="02020603050405020304" pitchFamily="18" charset="0"/>
              </a:rPr>
              <a:t>OVERLAY</a:t>
            </a:r>
          </a:p>
          <a:p>
            <a:pPr marL="342900" indent="-342900">
              <a:buFontTx/>
              <a:buChar char="-"/>
            </a:pPr>
            <a:r>
              <a:rPr lang="en-US" sz="2000" b="1" dirty="0">
                <a:solidFill>
                  <a:srgbClr val="1B1B1B"/>
                </a:solidFill>
                <a:latin typeface="Times New Roman" panose="02020603050405020304" pitchFamily="18" charset="0"/>
                <a:cs typeface="Times New Roman" panose="02020603050405020304" pitchFamily="18" charset="0"/>
              </a:rPr>
              <a:t>MACVLAN</a:t>
            </a:r>
          </a:p>
          <a:p>
            <a:pPr marL="342900" indent="-342900">
              <a:buFontTx/>
              <a:buChar char="-"/>
            </a:pPr>
            <a:r>
              <a:rPr lang="en-US" sz="2000" b="1" i="0" dirty="0">
                <a:solidFill>
                  <a:srgbClr val="1B1B1B"/>
                </a:solidFill>
                <a:effectLst/>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223933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vi-VN"/>
              <a:t>NGUYỄN TIẾN NGHĨA (nghiant)</a:t>
            </a:r>
            <a:endParaRPr lang="en-US"/>
          </a:p>
        </p:txBody>
      </p:sp>
      <p:sp>
        <p:nvSpPr>
          <p:cNvPr id="5" name="Footer Placeholder 4"/>
          <p:cNvSpPr>
            <a:spLocks noGrp="1"/>
          </p:cNvSpPr>
          <p:nvPr>
            <p:ph type="ftr" sz="quarter" idx="11"/>
          </p:nvPr>
        </p:nvSpPr>
        <p:spPr/>
        <p:txBody>
          <a:bodyPr/>
          <a:lstStyle/>
          <a:p>
            <a:r>
              <a:rPr lang="en-US"/>
              <a:t>DOCKER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226" y="1442920"/>
            <a:ext cx="7779484" cy="4181045"/>
          </a:xfrm>
          <a:prstGeom prst="rect">
            <a:avLst/>
          </a:prstGeom>
        </p:spPr>
      </p:pic>
    </p:spTree>
    <p:extLst>
      <p:ext uri="{BB962C8B-B14F-4D97-AF65-F5344CB8AC3E}">
        <p14:creationId xmlns:p14="http://schemas.microsoft.com/office/powerpoint/2010/main" val="279573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vi-VN"/>
              <a:t>NGUYỄN TIẾN NGHĨA (nghiant)</a:t>
            </a:r>
            <a:endParaRPr lang="en-US"/>
          </a:p>
        </p:txBody>
      </p:sp>
      <p:sp>
        <p:nvSpPr>
          <p:cNvPr id="5" name="Footer Placeholder 4"/>
          <p:cNvSpPr>
            <a:spLocks noGrp="1"/>
          </p:cNvSpPr>
          <p:nvPr>
            <p:ph type="ftr" sz="quarter" idx="11"/>
          </p:nvPr>
        </p:nvSpPr>
        <p:spPr/>
        <p:txBody>
          <a:bodyPr/>
          <a:lstStyle/>
          <a:p>
            <a:r>
              <a:rPr lang="en-US"/>
              <a:t>DOCKER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180" y="1197577"/>
            <a:ext cx="9378669" cy="5158268"/>
          </a:xfrm>
          <a:prstGeom prst="rect">
            <a:avLst/>
          </a:prstGeom>
        </p:spPr>
      </p:pic>
    </p:spTree>
    <p:extLst>
      <p:ext uri="{BB962C8B-B14F-4D97-AF65-F5344CB8AC3E}">
        <p14:creationId xmlns:p14="http://schemas.microsoft.com/office/powerpoint/2010/main" val="11948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925" y="1376289"/>
            <a:ext cx="8605629" cy="4547080"/>
          </a:xfrm>
          <a:prstGeom prst="rect">
            <a:avLst/>
          </a:prstGeom>
        </p:spPr>
      </p:pic>
    </p:spTree>
    <p:extLst>
      <p:ext uri="{BB962C8B-B14F-4D97-AF65-F5344CB8AC3E}">
        <p14:creationId xmlns:p14="http://schemas.microsoft.com/office/powerpoint/2010/main" val="401149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81160" y="6483358"/>
            <a:ext cx="2910840" cy="374642"/>
          </a:xfrm>
        </p:spPr>
        <p:txBody>
          <a:bodyPr/>
          <a:lstStyle/>
          <a:p>
            <a:r>
              <a:rPr lang="vi-VN" dirty="0"/>
              <a:t>NGUYỄN TIẾN NGHĨA (nghiant)</a:t>
            </a:r>
            <a:endParaRPr lang="en-US" dirty="0"/>
          </a:p>
        </p:txBody>
      </p:sp>
      <p:sp>
        <p:nvSpPr>
          <p:cNvPr id="5" name="Footer Placeholder 4"/>
          <p:cNvSpPr>
            <a:spLocks noGrp="1"/>
          </p:cNvSpPr>
          <p:nvPr>
            <p:ph type="ftr" sz="quarter" idx="11"/>
          </p:nvPr>
        </p:nvSpPr>
        <p:spPr>
          <a:xfrm>
            <a:off x="0" y="6492875"/>
            <a:ext cx="6400800" cy="365125"/>
          </a:xfrm>
        </p:spPr>
        <p:txBody>
          <a:bodyPr/>
          <a:lstStyle/>
          <a:p>
            <a:r>
              <a:rPr lang="en-US" dirty="0"/>
              <a:t>DOCKER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23" y="136891"/>
            <a:ext cx="10848039" cy="6223449"/>
          </a:xfrm>
          <a:prstGeom prst="rect">
            <a:avLst/>
          </a:prstGeom>
        </p:spPr>
      </p:pic>
    </p:spTree>
    <p:extLst>
      <p:ext uri="{BB962C8B-B14F-4D97-AF65-F5344CB8AC3E}">
        <p14:creationId xmlns:p14="http://schemas.microsoft.com/office/powerpoint/2010/main" val="73232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381" y="1862333"/>
            <a:ext cx="6095238" cy="3133333"/>
          </a:xfrm>
          <a:prstGeom prst="rect">
            <a:avLst/>
          </a:prstGeom>
        </p:spPr>
      </p:pic>
      <p:sp>
        <p:nvSpPr>
          <p:cNvPr id="5" name="TextBox 4"/>
          <p:cNvSpPr txBox="1"/>
          <p:nvPr/>
        </p:nvSpPr>
        <p:spPr>
          <a:xfrm>
            <a:off x="5395327" y="1173345"/>
            <a:ext cx="1401346"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BUILD</a:t>
            </a:r>
          </a:p>
        </p:txBody>
      </p:sp>
    </p:spTree>
    <p:extLst>
      <p:ext uri="{BB962C8B-B14F-4D97-AF65-F5344CB8AC3E}">
        <p14:creationId xmlns:p14="http://schemas.microsoft.com/office/powerpoint/2010/main" val="158917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sp>
        <p:nvSpPr>
          <p:cNvPr id="4" name="TextBox 3"/>
          <p:cNvSpPr txBox="1"/>
          <p:nvPr/>
        </p:nvSpPr>
        <p:spPr>
          <a:xfrm>
            <a:off x="5475515" y="228600"/>
            <a:ext cx="3438762" cy="477054"/>
          </a:xfrm>
          <a:prstGeom prst="rect">
            <a:avLst/>
          </a:prstGeom>
          <a:noFill/>
        </p:spPr>
        <p:txBody>
          <a:bodyPr wrap="none" rtlCol="0">
            <a:spAutoFit/>
          </a:bodyPr>
          <a:lstStyle/>
          <a:p>
            <a:r>
              <a:rPr lang="en-US" sz="2500" b="1" dirty="0" err="1">
                <a:latin typeface="Times New Roman" panose="02020603050405020304" pitchFamily="18" charset="0"/>
                <a:cs typeface="Times New Roman" panose="02020603050405020304" pitchFamily="18" charset="0"/>
              </a:rPr>
              <a:t>Một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số</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tool </a:t>
            </a:r>
            <a:r>
              <a:rPr lang="en-US" sz="2500" b="1" dirty="0" err="1">
                <a:latin typeface="Times New Roman" panose="02020603050405020304" pitchFamily="18" charset="0"/>
                <a:cs typeface="Times New Roman" panose="02020603050405020304" pitchFamily="18" charset="0"/>
              </a:rPr>
              <a:t>để</a:t>
            </a:r>
            <a:r>
              <a:rPr lang="en-US" sz="2500" b="1" dirty="0">
                <a:latin typeface="Times New Roman" panose="02020603050405020304" pitchFamily="18" charset="0"/>
                <a:cs typeface="Times New Roman" panose="02020603050405020304" pitchFamily="18" charset="0"/>
              </a:rPr>
              <a:t> build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66851"/>
            <a:ext cx="4615543" cy="1885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304" y="3352801"/>
            <a:ext cx="2549592" cy="210978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7100" y="1354932"/>
            <a:ext cx="3859100" cy="1961966"/>
          </a:xfrm>
          <a:prstGeom prst="rect">
            <a:avLst/>
          </a:prstGeom>
        </p:spPr>
      </p:pic>
    </p:spTree>
    <p:extLst>
      <p:ext uri="{BB962C8B-B14F-4D97-AF65-F5344CB8AC3E}">
        <p14:creationId xmlns:p14="http://schemas.microsoft.com/office/powerpoint/2010/main" val="209080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61" y="174173"/>
            <a:ext cx="1039239" cy="859970"/>
          </a:xfrm>
          <a:prstGeom prst="rect">
            <a:avLst/>
          </a:prstGeom>
        </p:spPr>
      </p:pic>
      <p:sp>
        <p:nvSpPr>
          <p:cNvPr id="5" name="TextBox 4"/>
          <p:cNvSpPr txBox="1"/>
          <p:nvPr/>
        </p:nvSpPr>
        <p:spPr>
          <a:xfrm>
            <a:off x="4659086" y="604158"/>
            <a:ext cx="264796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Docker</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gì</a:t>
            </a:r>
            <a:r>
              <a:rPr lang="en-US" sz="3000" b="1"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1230087" y="2100944"/>
            <a:ext cx="5007428" cy="3046988"/>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building , deploying</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running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containers ở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961" y="1947001"/>
            <a:ext cx="3810000" cy="3152775"/>
          </a:xfrm>
          <a:prstGeom prst="rect">
            <a:avLst/>
          </a:prstGeom>
        </p:spPr>
      </p:pic>
    </p:spTree>
    <p:extLst>
      <p:ext uri="{BB962C8B-B14F-4D97-AF65-F5344CB8AC3E}">
        <p14:creationId xmlns:p14="http://schemas.microsoft.com/office/powerpoint/2010/main" val="216138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NGUYỄN TIẾN NGHĨA (nghiant)</a:t>
            </a:r>
            <a:endParaRPr lang="en-US"/>
          </a:p>
        </p:txBody>
      </p:sp>
      <p:sp>
        <p:nvSpPr>
          <p:cNvPr id="3" name="Footer Placeholder 2"/>
          <p:cNvSpPr>
            <a:spLocks noGrp="1"/>
          </p:cNvSpPr>
          <p:nvPr>
            <p:ph type="ftr" sz="quarter" idx="11"/>
          </p:nvPr>
        </p:nvSpPr>
        <p:spPr/>
        <p:txBody>
          <a:bodyPr/>
          <a:lstStyle/>
          <a:p>
            <a:r>
              <a:rPr lang="en-US"/>
              <a:t>DOCKER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6961" y="174173"/>
            <a:ext cx="1039239" cy="859970"/>
          </a:xfrm>
          <a:prstGeom prst="rect">
            <a:avLst/>
          </a:prstGeom>
        </p:spPr>
      </p:pic>
      <p:sp>
        <p:nvSpPr>
          <p:cNvPr id="5" name="TextBox 4"/>
          <p:cNvSpPr txBox="1"/>
          <p:nvPr/>
        </p:nvSpPr>
        <p:spPr>
          <a:xfrm>
            <a:off x="4060371" y="1034143"/>
            <a:ext cx="4713150"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thành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phần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docker</a:t>
            </a:r>
            <a:endParaRPr lang="en-US" sz="3000" b="1" dirty="0">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22369830"/>
              </p:ext>
            </p:extLst>
          </p:nvPr>
        </p:nvGraphicFramePr>
        <p:xfrm>
          <a:off x="2402114" y="1752600"/>
          <a:ext cx="790665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77390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2124</TotalTime>
  <Words>1255</Words>
  <Application>Microsoft Office PowerPoint</Application>
  <PresentationFormat>Widescreen</PresentationFormat>
  <Paragraphs>97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Open Sans</vt:lpstr>
      <vt:lpstr>Roboto</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ADMIN</cp:lastModifiedBy>
  <cp:revision>38</cp:revision>
  <dcterms:created xsi:type="dcterms:W3CDTF">2022-06-14T02:13:08Z</dcterms:created>
  <dcterms:modified xsi:type="dcterms:W3CDTF">2022-06-15T18:52:45Z</dcterms:modified>
</cp:coreProperties>
</file>