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5" r:id="rId5"/>
    <p:sldMasterId id="2147483697" r:id="rId6"/>
    <p:sldMasterId id="2147483699" r:id="rId7"/>
    <p:sldMasterId id="2147483701" r:id="rId8"/>
    <p:sldMasterId id="2147483703" r:id="rId9"/>
    <p:sldMasterId id="2147483705" r:id="rId10"/>
    <p:sldMasterId id="2147483732" r:id="rId11"/>
    <p:sldMasterId id="2147483740" r:id="rId12"/>
  </p:sldMasterIdLst>
  <p:notesMasterIdLst>
    <p:notesMasterId r:id="rId24"/>
  </p:notesMasterIdLst>
  <p:sldIdLst>
    <p:sldId id="317" r:id="rId13"/>
    <p:sldId id="324" r:id="rId14"/>
    <p:sldId id="340" r:id="rId15"/>
    <p:sldId id="338" r:id="rId16"/>
    <p:sldId id="314" r:id="rId17"/>
    <p:sldId id="342" r:id="rId18"/>
    <p:sldId id="315" r:id="rId19"/>
    <p:sldId id="337" r:id="rId20"/>
    <p:sldId id="341" r:id="rId21"/>
    <p:sldId id="335" r:id="rId22"/>
    <p:sldId id="339" r:id="rId2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00"/>
    <a:srgbClr val="3498DB"/>
    <a:srgbClr val="FFFF99"/>
    <a:srgbClr val="2ECC71"/>
    <a:srgbClr val="9B59B6"/>
    <a:srgbClr val="4FC5F4"/>
    <a:srgbClr val="FF8837"/>
    <a:srgbClr val="00B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46330-5969-7C45-A7A5-9D6256E408C9}" v="1" dt="2020-06-19T12:25:24.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6327" autoAdjust="0"/>
  </p:normalViewPr>
  <p:slideViewPr>
    <p:cSldViewPr snapToGrid="0">
      <p:cViewPr varScale="1">
        <p:scale>
          <a:sx n="164" d="100"/>
          <a:sy n="164" d="100"/>
        </p:scale>
        <p:origin x="696" y="176"/>
      </p:cViewPr>
      <p:guideLst>
        <p:guide orient="horz" pos="3312"/>
        <p:guide pos="3840"/>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mahapatra" userId="1d4e051fc355ed6f" providerId="LiveId" clId="{AA246330-5969-7C45-A7A5-9D6256E408C9}"/>
    <pc:docChg chg="modSld sldOrd">
      <pc:chgData name="sourav mahapatra" userId="1d4e051fc355ed6f" providerId="LiveId" clId="{AA246330-5969-7C45-A7A5-9D6256E408C9}" dt="2020-06-22T16:28:33.399" v="1" actId="1076"/>
      <pc:docMkLst>
        <pc:docMk/>
      </pc:docMkLst>
      <pc:sldChg chg="modSp">
        <pc:chgData name="sourav mahapatra" userId="1d4e051fc355ed6f" providerId="LiveId" clId="{AA246330-5969-7C45-A7A5-9D6256E408C9}" dt="2020-06-22T16:28:33.399" v="1" actId="1076"/>
        <pc:sldMkLst>
          <pc:docMk/>
          <pc:sldMk cId="4084835014" sldId="315"/>
        </pc:sldMkLst>
        <pc:picChg chg="mod">
          <ac:chgData name="sourav mahapatra" userId="1d4e051fc355ed6f" providerId="LiveId" clId="{AA246330-5969-7C45-A7A5-9D6256E408C9}" dt="2020-06-22T16:28:33.399" v="1" actId="1076"/>
          <ac:picMkLst>
            <pc:docMk/>
            <pc:sldMk cId="4084835014" sldId="315"/>
            <ac:picMk id="21" creationId="{00000000-0000-0000-0000-000000000000}"/>
          </ac:picMkLst>
        </pc:picChg>
      </pc:sldChg>
      <pc:sldChg chg="ord">
        <pc:chgData name="sourav mahapatra" userId="1d4e051fc355ed6f" providerId="LiveId" clId="{AA246330-5969-7C45-A7A5-9D6256E408C9}" dt="2020-06-19T12:25:24.350" v="0"/>
        <pc:sldMkLst>
          <pc:docMk/>
          <pc:sldMk cId="198556564" sldId="3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4C3FC-F8FD-4D58-8A42-9776CBBD568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9C3626-6035-434D-B652-40D0733CC903}">
      <dgm:prSet custT="1"/>
      <dgm:spPr/>
      <dgm:t>
        <a:bodyPr/>
        <a:lstStyle/>
        <a:p>
          <a:r>
            <a:rPr lang="en-IN" sz="1200" dirty="0"/>
            <a:t>Performance</a:t>
          </a:r>
        </a:p>
      </dgm:t>
    </dgm:pt>
    <dgm:pt modelId="{9D84070E-98CB-4D51-86A7-0D35380B533D}" type="parTrans" cxnId="{D1CDE404-C422-4BB7-B55B-68D381910818}">
      <dgm:prSet/>
      <dgm:spPr/>
      <dgm:t>
        <a:bodyPr/>
        <a:lstStyle/>
        <a:p>
          <a:endParaRPr lang="en-US" sz="1200"/>
        </a:p>
      </dgm:t>
    </dgm:pt>
    <dgm:pt modelId="{14F55036-39A1-4E5D-9EAB-DAEF02EDC618}" type="sibTrans" cxnId="{D1CDE404-C422-4BB7-B55B-68D381910818}">
      <dgm:prSet/>
      <dgm:spPr/>
      <dgm:t>
        <a:bodyPr/>
        <a:lstStyle/>
        <a:p>
          <a:endParaRPr lang="en-US" sz="1200"/>
        </a:p>
      </dgm:t>
    </dgm:pt>
    <dgm:pt modelId="{D0131BD7-66E4-4910-81C3-395E196DB5B3}">
      <dgm:prSet custT="1"/>
      <dgm:spPr/>
      <dgm:t>
        <a:bodyPr/>
        <a:lstStyle/>
        <a:p>
          <a:r>
            <a:rPr lang="en-IN" sz="1200" dirty="0"/>
            <a:t>Use of Lightweight ReST/JSON and CQRS pattern</a:t>
          </a:r>
        </a:p>
      </dgm:t>
    </dgm:pt>
    <dgm:pt modelId="{0B8E7706-E850-4FE3-A3EE-A7561A680AEC}" type="parTrans" cxnId="{3BF40169-C995-4054-86B2-9FAE80D39F32}">
      <dgm:prSet/>
      <dgm:spPr/>
      <dgm:t>
        <a:bodyPr/>
        <a:lstStyle/>
        <a:p>
          <a:endParaRPr lang="en-US" sz="1200"/>
        </a:p>
      </dgm:t>
    </dgm:pt>
    <dgm:pt modelId="{38B454DF-F11C-478D-A63C-D554C457CC62}" type="sibTrans" cxnId="{3BF40169-C995-4054-86B2-9FAE80D39F32}">
      <dgm:prSet/>
      <dgm:spPr/>
      <dgm:t>
        <a:bodyPr/>
        <a:lstStyle/>
        <a:p>
          <a:endParaRPr lang="en-US" sz="1200"/>
        </a:p>
      </dgm:t>
    </dgm:pt>
    <dgm:pt modelId="{227DFB84-1831-4FED-8EF5-EE25B18C39AE}">
      <dgm:prSet custT="1"/>
      <dgm:spPr/>
      <dgm:t>
        <a:bodyPr/>
        <a:lstStyle/>
        <a:p>
          <a:r>
            <a:rPr lang="en-IN" sz="1200" dirty="0"/>
            <a:t>Leverage Parallel processing of data</a:t>
          </a:r>
        </a:p>
      </dgm:t>
    </dgm:pt>
    <dgm:pt modelId="{E40CAA1F-7684-425B-BC01-B40CE3087D33}" type="parTrans" cxnId="{9A985609-2AEA-4950-808D-1C789608E772}">
      <dgm:prSet/>
      <dgm:spPr/>
      <dgm:t>
        <a:bodyPr/>
        <a:lstStyle/>
        <a:p>
          <a:endParaRPr lang="en-US" sz="1200"/>
        </a:p>
      </dgm:t>
    </dgm:pt>
    <dgm:pt modelId="{38F23723-BA86-4E22-896A-026F270F0129}" type="sibTrans" cxnId="{9A985609-2AEA-4950-808D-1C789608E772}">
      <dgm:prSet/>
      <dgm:spPr/>
      <dgm:t>
        <a:bodyPr/>
        <a:lstStyle/>
        <a:p>
          <a:endParaRPr lang="en-US" sz="1200"/>
        </a:p>
      </dgm:t>
    </dgm:pt>
    <dgm:pt modelId="{6EE47AF1-42F3-4BDC-956D-D2F1C1BEE135}">
      <dgm:prSet custT="1"/>
      <dgm:spPr/>
      <dgm:t>
        <a:bodyPr/>
        <a:lstStyle/>
        <a:p>
          <a:r>
            <a:rPr lang="en-IN" sz="1600"/>
            <a:t>Scalability</a:t>
          </a:r>
          <a:endParaRPr lang="en-IN" sz="1600" dirty="0"/>
        </a:p>
      </dgm:t>
    </dgm:pt>
    <dgm:pt modelId="{A68720E1-FE73-4EE1-9A5F-99CE81094724}" type="parTrans" cxnId="{185295FF-9974-4AD1-ADFD-D096E89EC060}">
      <dgm:prSet/>
      <dgm:spPr/>
      <dgm:t>
        <a:bodyPr/>
        <a:lstStyle/>
        <a:p>
          <a:endParaRPr lang="en-US" sz="1200"/>
        </a:p>
      </dgm:t>
    </dgm:pt>
    <dgm:pt modelId="{CD2F582C-18A8-48C7-84FD-CED6F269EF85}" type="sibTrans" cxnId="{185295FF-9974-4AD1-ADFD-D096E89EC060}">
      <dgm:prSet/>
      <dgm:spPr/>
      <dgm:t>
        <a:bodyPr/>
        <a:lstStyle/>
        <a:p>
          <a:endParaRPr lang="en-US" sz="1200"/>
        </a:p>
      </dgm:t>
    </dgm:pt>
    <dgm:pt modelId="{3FC98C09-1047-43DB-9690-F0EC96CB217E}">
      <dgm:prSet custT="1"/>
      <dgm:spPr/>
      <dgm:t>
        <a:bodyPr/>
        <a:lstStyle/>
        <a:p>
          <a:r>
            <a:rPr lang="en-IN" sz="1200"/>
            <a:t>All processing components are stateless</a:t>
          </a:r>
          <a:endParaRPr lang="en-IN" sz="1200" dirty="0"/>
        </a:p>
      </dgm:t>
    </dgm:pt>
    <dgm:pt modelId="{80A4A157-97D9-40D6-BFEF-B00BAE039938}" type="parTrans" cxnId="{3B7DBABB-8031-4640-BFE1-31DD39AE62B4}">
      <dgm:prSet/>
      <dgm:spPr/>
      <dgm:t>
        <a:bodyPr/>
        <a:lstStyle/>
        <a:p>
          <a:endParaRPr lang="en-US" sz="1200"/>
        </a:p>
      </dgm:t>
    </dgm:pt>
    <dgm:pt modelId="{D7871A5A-B66E-4ED5-9D49-0EB3DA57D9DA}" type="sibTrans" cxnId="{3B7DBABB-8031-4640-BFE1-31DD39AE62B4}">
      <dgm:prSet/>
      <dgm:spPr/>
      <dgm:t>
        <a:bodyPr/>
        <a:lstStyle/>
        <a:p>
          <a:endParaRPr lang="en-US" sz="1200"/>
        </a:p>
      </dgm:t>
    </dgm:pt>
    <dgm:pt modelId="{74D07DC5-EA40-4E57-BCCC-68E49D5C8331}">
      <dgm:prSet custT="1"/>
      <dgm:spPr/>
      <dgm:t>
        <a:bodyPr/>
        <a:lstStyle/>
        <a:p>
          <a:r>
            <a:rPr lang="en-IN" sz="1200" dirty="0"/>
            <a:t>Auto-scaling of microservices and cloud native architecture</a:t>
          </a:r>
        </a:p>
      </dgm:t>
    </dgm:pt>
    <dgm:pt modelId="{5E64E8C6-58D7-4822-97D9-CCF5D7AC559A}" type="parTrans" cxnId="{51E1BA64-8574-469E-B344-8C976AC72726}">
      <dgm:prSet/>
      <dgm:spPr/>
      <dgm:t>
        <a:bodyPr/>
        <a:lstStyle/>
        <a:p>
          <a:endParaRPr lang="en-US" sz="1200"/>
        </a:p>
      </dgm:t>
    </dgm:pt>
    <dgm:pt modelId="{DDA3761F-1C07-4E6F-BE0C-AFA300E9993D}" type="sibTrans" cxnId="{51E1BA64-8574-469E-B344-8C976AC72726}">
      <dgm:prSet/>
      <dgm:spPr/>
      <dgm:t>
        <a:bodyPr/>
        <a:lstStyle/>
        <a:p>
          <a:endParaRPr lang="en-US" sz="1200"/>
        </a:p>
      </dgm:t>
    </dgm:pt>
    <dgm:pt modelId="{B184995C-54F7-41BA-A07C-FC60FF8876C3}">
      <dgm:prSet custT="1"/>
      <dgm:spPr/>
      <dgm:t>
        <a:bodyPr/>
        <a:lstStyle/>
        <a:p>
          <a:r>
            <a:rPr lang="en-IN" sz="1600"/>
            <a:t>Security</a:t>
          </a:r>
          <a:endParaRPr lang="en-IN" sz="1600" dirty="0"/>
        </a:p>
      </dgm:t>
    </dgm:pt>
    <dgm:pt modelId="{577A941C-C4B4-4139-8228-008A84BE82F1}" type="parTrans" cxnId="{41A85E62-4CD1-4AA9-BAE3-A396CEFA56C5}">
      <dgm:prSet/>
      <dgm:spPr/>
      <dgm:t>
        <a:bodyPr/>
        <a:lstStyle/>
        <a:p>
          <a:endParaRPr lang="en-US" sz="1200"/>
        </a:p>
      </dgm:t>
    </dgm:pt>
    <dgm:pt modelId="{44BD192F-375A-414A-A30C-B6BB3ADE4AFA}" type="sibTrans" cxnId="{41A85E62-4CD1-4AA9-BAE3-A396CEFA56C5}">
      <dgm:prSet/>
      <dgm:spPr/>
      <dgm:t>
        <a:bodyPr/>
        <a:lstStyle/>
        <a:p>
          <a:endParaRPr lang="en-US" sz="1200"/>
        </a:p>
      </dgm:t>
    </dgm:pt>
    <dgm:pt modelId="{8A3CA5DA-A253-482B-93F8-C31351CFDF7A}">
      <dgm:prSet custT="1"/>
      <dgm:spPr/>
      <dgm:t>
        <a:bodyPr/>
        <a:lstStyle/>
        <a:p>
          <a:r>
            <a:rPr lang="en-IN" sz="1200" dirty="0"/>
            <a:t>Security component decoupled from business components</a:t>
          </a:r>
        </a:p>
      </dgm:t>
    </dgm:pt>
    <dgm:pt modelId="{C9BAC001-40BF-4E65-9656-657A02BDCF3D}" type="parTrans" cxnId="{B2D56D75-0101-4DA3-A2D7-547D25844286}">
      <dgm:prSet/>
      <dgm:spPr/>
      <dgm:t>
        <a:bodyPr/>
        <a:lstStyle/>
        <a:p>
          <a:endParaRPr lang="en-US" sz="1200"/>
        </a:p>
      </dgm:t>
    </dgm:pt>
    <dgm:pt modelId="{F8532C9F-9636-4420-93C4-FFDA1C2DA0AA}" type="sibTrans" cxnId="{B2D56D75-0101-4DA3-A2D7-547D25844286}">
      <dgm:prSet/>
      <dgm:spPr/>
      <dgm:t>
        <a:bodyPr/>
        <a:lstStyle/>
        <a:p>
          <a:endParaRPr lang="en-US" sz="1200"/>
        </a:p>
      </dgm:t>
    </dgm:pt>
    <dgm:pt modelId="{D3CB63B9-81BD-45C7-B996-C0F89DC89FD5}">
      <dgm:prSet custT="1"/>
      <dgm:spPr/>
      <dgm:t>
        <a:bodyPr/>
        <a:lstStyle/>
        <a:p>
          <a:r>
            <a:rPr lang="en-IN" sz="1200" dirty="0"/>
            <a:t>All environment and system credentials are configurable and encrypted</a:t>
          </a:r>
        </a:p>
      </dgm:t>
    </dgm:pt>
    <dgm:pt modelId="{8679E9D2-B53F-4ECF-9B27-0588D8F0389B}" type="parTrans" cxnId="{1D75DDD6-02D2-4BC5-9B2D-AF012ED25305}">
      <dgm:prSet/>
      <dgm:spPr/>
      <dgm:t>
        <a:bodyPr/>
        <a:lstStyle/>
        <a:p>
          <a:endParaRPr lang="en-US" sz="1200"/>
        </a:p>
      </dgm:t>
    </dgm:pt>
    <dgm:pt modelId="{195E218A-28A7-4830-8D09-607DAA04816A}" type="sibTrans" cxnId="{1D75DDD6-02D2-4BC5-9B2D-AF012ED25305}">
      <dgm:prSet/>
      <dgm:spPr/>
      <dgm:t>
        <a:bodyPr/>
        <a:lstStyle/>
        <a:p>
          <a:endParaRPr lang="en-US" sz="1200"/>
        </a:p>
      </dgm:t>
    </dgm:pt>
    <dgm:pt modelId="{6CAEF8D4-91CA-4B0A-AE2B-1759BFFB7E9F}">
      <dgm:prSet custT="1"/>
      <dgm:spPr/>
      <dgm:t>
        <a:bodyPr/>
        <a:lstStyle/>
        <a:p>
          <a:r>
            <a:rPr lang="en-IN" sz="1200" dirty="0"/>
            <a:t>Maintainability</a:t>
          </a:r>
        </a:p>
      </dgm:t>
    </dgm:pt>
    <dgm:pt modelId="{2FDE5A98-2D3C-4E44-B2C1-617C009A3835}" type="parTrans" cxnId="{9D6C3A3D-D14E-4621-AC3A-CFD6ADC22D59}">
      <dgm:prSet/>
      <dgm:spPr/>
      <dgm:t>
        <a:bodyPr/>
        <a:lstStyle/>
        <a:p>
          <a:endParaRPr lang="en-US" sz="1200"/>
        </a:p>
      </dgm:t>
    </dgm:pt>
    <dgm:pt modelId="{5A7A46CD-FDCF-43A2-9ABC-EAF6F1A0750A}" type="sibTrans" cxnId="{9D6C3A3D-D14E-4621-AC3A-CFD6ADC22D59}">
      <dgm:prSet/>
      <dgm:spPr/>
      <dgm:t>
        <a:bodyPr/>
        <a:lstStyle/>
        <a:p>
          <a:endParaRPr lang="en-US" sz="1200"/>
        </a:p>
      </dgm:t>
    </dgm:pt>
    <dgm:pt modelId="{492519EF-5E5B-4271-8340-BCBA2B6C5B5D}">
      <dgm:prSet custT="1"/>
      <dgm:spPr/>
      <dgm:t>
        <a:bodyPr/>
        <a:lstStyle/>
        <a:p>
          <a:r>
            <a:rPr lang="en-IN" sz="1200" dirty="0"/>
            <a:t>All system and application configuration would be externalised and maintained from outside the core system</a:t>
          </a:r>
        </a:p>
      </dgm:t>
    </dgm:pt>
    <dgm:pt modelId="{36055FA8-4AAB-445D-85A8-E75F359F5172}" type="parTrans" cxnId="{F8A6D5CE-AB8A-4AC3-9E75-7926604CBBDE}">
      <dgm:prSet/>
      <dgm:spPr/>
      <dgm:t>
        <a:bodyPr/>
        <a:lstStyle/>
        <a:p>
          <a:endParaRPr lang="en-US" sz="1200"/>
        </a:p>
      </dgm:t>
    </dgm:pt>
    <dgm:pt modelId="{38FB31CF-47B7-44A3-9159-F6DB102BC7F4}" type="sibTrans" cxnId="{F8A6D5CE-AB8A-4AC3-9E75-7926604CBBDE}">
      <dgm:prSet/>
      <dgm:spPr/>
      <dgm:t>
        <a:bodyPr/>
        <a:lstStyle/>
        <a:p>
          <a:endParaRPr lang="en-US" sz="1200"/>
        </a:p>
      </dgm:t>
    </dgm:pt>
    <dgm:pt modelId="{70D997F1-1954-4D78-85F3-CA95EC6F85A0}">
      <dgm:prSet custT="1"/>
      <dgm:spPr/>
      <dgm:t>
        <a:bodyPr/>
        <a:lstStyle/>
        <a:p>
          <a:r>
            <a:rPr lang="en-IN" sz="1200" dirty="0"/>
            <a:t>By use of DevOps and operations the upgrade of system would be easier</a:t>
          </a:r>
        </a:p>
      </dgm:t>
    </dgm:pt>
    <dgm:pt modelId="{6A979B25-0BF6-4418-815B-7A3090E77D94}" type="parTrans" cxnId="{4BFD4EDE-6206-43C7-A60A-BADE97EBE478}">
      <dgm:prSet/>
      <dgm:spPr/>
      <dgm:t>
        <a:bodyPr/>
        <a:lstStyle/>
        <a:p>
          <a:endParaRPr lang="en-US" sz="1200"/>
        </a:p>
      </dgm:t>
    </dgm:pt>
    <dgm:pt modelId="{BCEB6599-37BF-4215-8129-CFC787B16A1B}" type="sibTrans" cxnId="{4BFD4EDE-6206-43C7-A60A-BADE97EBE478}">
      <dgm:prSet/>
      <dgm:spPr/>
      <dgm:t>
        <a:bodyPr/>
        <a:lstStyle/>
        <a:p>
          <a:endParaRPr lang="en-US" sz="1200"/>
        </a:p>
      </dgm:t>
    </dgm:pt>
    <dgm:pt modelId="{84FBEF46-E4EC-40CB-B107-90D2B4301C8A}">
      <dgm:prSet custT="1"/>
      <dgm:spPr/>
      <dgm:t>
        <a:bodyPr/>
        <a:lstStyle/>
        <a:p>
          <a:r>
            <a:rPr lang="en-IN" sz="1600"/>
            <a:t>Reliability</a:t>
          </a:r>
          <a:endParaRPr lang="en-IN" sz="1600" dirty="0"/>
        </a:p>
      </dgm:t>
    </dgm:pt>
    <dgm:pt modelId="{60886721-22D0-4A05-9B58-BB07D45BD2DC}" type="parTrans" cxnId="{61E6098B-94BB-42AE-B76D-0530F5B82299}">
      <dgm:prSet/>
      <dgm:spPr/>
      <dgm:t>
        <a:bodyPr/>
        <a:lstStyle/>
        <a:p>
          <a:endParaRPr lang="en-US" sz="1200"/>
        </a:p>
      </dgm:t>
    </dgm:pt>
    <dgm:pt modelId="{226A60E6-3878-486D-86DE-5D4C0B507FA1}" type="sibTrans" cxnId="{61E6098B-94BB-42AE-B76D-0530F5B82299}">
      <dgm:prSet/>
      <dgm:spPr/>
      <dgm:t>
        <a:bodyPr/>
        <a:lstStyle/>
        <a:p>
          <a:endParaRPr lang="en-US" sz="1200"/>
        </a:p>
      </dgm:t>
    </dgm:pt>
    <dgm:pt modelId="{B2EA6242-33BA-4EBA-990C-A9CD089280F1}">
      <dgm:prSet custT="1"/>
      <dgm:spPr/>
      <dgm:t>
        <a:bodyPr/>
        <a:lstStyle/>
        <a:p>
          <a:r>
            <a:rPr lang="en-IN" sz="1200" dirty="0"/>
            <a:t>Declarative exception handling framework</a:t>
          </a:r>
        </a:p>
      </dgm:t>
    </dgm:pt>
    <dgm:pt modelId="{4412D33B-A081-4EA3-BB4B-5977227A96CE}" type="parTrans" cxnId="{13353F5D-DD15-44E4-BD20-88DA1605A7F9}">
      <dgm:prSet/>
      <dgm:spPr/>
      <dgm:t>
        <a:bodyPr/>
        <a:lstStyle/>
        <a:p>
          <a:endParaRPr lang="en-US" sz="1200"/>
        </a:p>
      </dgm:t>
    </dgm:pt>
    <dgm:pt modelId="{14678D5B-31B2-4438-A3FC-00F3FCA31A89}" type="sibTrans" cxnId="{13353F5D-DD15-44E4-BD20-88DA1605A7F9}">
      <dgm:prSet/>
      <dgm:spPr/>
      <dgm:t>
        <a:bodyPr/>
        <a:lstStyle/>
        <a:p>
          <a:endParaRPr lang="en-US" sz="1200"/>
        </a:p>
      </dgm:t>
    </dgm:pt>
    <dgm:pt modelId="{B323B0BE-F55E-4102-9228-C72E0AD128A3}">
      <dgm:prSet custT="1"/>
      <dgm:spPr/>
      <dgm:t>
        <a:bodyPr/>
        <a:lstStyle/>
        <a:p>
          <a:r>
            <a:rPr lang="en-IN" sz="1200" dirty="0"/>
            <a:t>High available distributed architecture with no-single point of failure.</a:t>
          </a:r>
        </a:p>
      </dgm:t>
    </dgm:pt>
    <dgm:pt modelId="{5788916B-AC26-4DDD-A19F-B9203C46A291}" type="parTrans" cxnId="{F5952BDC-E4C1-4B25-911F-4FD9555FB2EC}">
      <dgm:prSet/>
      <dgm:spPr/>
      <dgm:t>
        <a:bodyPr/>
        <a:lstStyle/>
        <a:p>
          <a:endParaRPr lang="en-US" sz="1200"/>
        </a:p>
      </dgm:t>
    </dgm:pt>
    <dgm:pt modelId="{55E8BAC2-BCCD-47F2-B74D-687006989719}" type="sibTrans" cxnId="{F5952BDC-E4C1-4B25-911F-4FD9555FB2EC}">
      <dgm:prSet/>
      <dgm:spPr/>
      <dgm:t>
        <a:bodyPr/>
        <a:lstStyle/>
        <a:p>
          <a:endParaRPr lang="en-US" sz="1200"/>
        </a:p>
      </dgm:t>
    </dgm:pt>
    <dgm:pt modelId="{6ED7C960-C769-43E4-BE5F-941FC327F2A0}">
      <dgm:prSet custT="1"/>
      <dgm:spPr/>
      <dgm:t>
        <a:bodyPr/>
        <a:lstStyle/>
        <a:p>
          <a:r>
            <a:rPr lang="en-IN" sz="1200"/>
            <a:t>Using load balancer and Spring Boot Health Indicator Rest APIs</a:t>
          </a:r>
          <a:endParaRPr lang="en-IN" sz="1200" dirty="0"/>
        </a:p>
      </dgm:t>
    </dgm:pt>
    <dgm:pt modelId="{7749451D-47C6-4E4F-ADFF-2503A3021E64}" type="parTrans" cxnId="{C1C452EB-2D4E-4018-A4A3-03566EBA6C75}">
      <dgm:prSet/>
      <dgm:spPr/>
      <dgm:t>
        <a:bodyPr/>
        <a:lstStyle/>
        <a:p>
          <a:endParaRPr lang="en-US" sz="1200"/>
        </a:p>
      </dgm:t>
    </dgm:pt>
    <dgm:pt modelId="{63F3F7BB-2497-4CB2-865C-E0151C2DD481}" type="sibTrans" cxnId="{C1C452EB-2D4E-4018-A4A3-03566EBA6C75}">
      <dgm:prSet/>
      <dgm:spPr/>
      <dgm:t>
        <a:bodyPr/>
        <a:lstStyle/>
        <a:p>
          <a:endParaRPr lang="en-US" sz="1200"/>
        </a:p>
      </dgm:t>
    </dgm:pt>
    <dgm:pt modelId="{14F0CD2B-BE49-4F25-B57F-52D72F3F55D7}">
      <dgm:prSet custT="1"/>
      <dgm:spPr/>
      <dgm:t>
        <a:bodyPr/>
        <a:lstStyle/>
        <a:p>
          <a:r>
            <a:rPr lang="en-IN" sz="1600"/>
            <a:t>Usability</a:t>
          </a:r>
          <a:endParaRPr lang="en-IN" sz="1600" dirty="0"/>
        </a:p>
      </dgm:t>
    </dgm:pt>
    <dgm:pt modelId="{004555F1-DC30-4C39-AC4C-96545F89E495}" type="parTrans" cxnId="{169C8505-C69B-44DF-9678-A2AB5D919D07}">
      <dgm:prSet/>
      <dgm:spPr/>
      <dgm:t>
        <a:bodyPr/>
        <a:lstStyle/>
        <a:p>
          <a:endParaRPr lang="en-US" sz="1200"/>
        </a:p>
      </dgm:t>
    </dgm:pt>
    <dgm:pt modelId="{FFE3F759-686F-4ADB-AE8F-551CAB40C913}" type="sibTrans" cxnId="{169C8505-C69B-44DF-9678-A2AB5D919D07}">
      <dgm:prSet/>
      <dgm:spPr/>
      <dgm:t>
        <a:bodyPr/>
        <a:lstStyle/>
        <a:p>
          <a:endParaRPr lang="en-US" sz="1200"/>
        </a:p>
      </dgm:t>
    </dgm:pt>
    <dgm:pt modelId="{34EB8B20-98EE-4A3B-901A-F3936B6D7424}">
      <dgm:prSet custT="1"/>
      <dgm:spPr/>
      <dgm:t>
        <a:bodyPr/>
        <a:lstStyle/>
        <a:p>
          <a:r>
            <a:rPr lang="en-IN" sz="1200" dirty="0"/>
            <a:t>New lightweight SPA and RWD web based application</a:t>
          </a:r>
        </a:p>
      </dgm:t>
    </dgm:pt>
    <dgm:pt modelId="{ED6536C5-DD43-4FAA-B6A2-96799B2C5404}" type="parTrans" cxnId="{717EEDC9-55C8-4554-B811-CD458FEB4B09}">
      <dgm:prSet/>
      <dgm:spPr/>
      <dgm:t>
        <a:bodyPr/>
        <a:lstStyle/>
        <a:p>
          <a:endParaRPr lang="en-US" sz="1200"/>
        </a:p>
      </dgm:t>
    </dgm:pt>
    <dgm:pt modelId="{33EE0519-5027-4B87-B34C-03EAC5BCBCAD}" type="sibTrans" cxnId="{717EEDC9-55C8-4554-B811-CD458FEB4B09}">
      <dgm:prSet/>
      <dgm:spPr/>
      <dgm:t>
        <a:bodyPr/>
        <a:lstStyle/>
        <a:p>
          <a:endParaRPr lang="en-US" sz="1200"/>
        </a:p>
      </dgm:t>
    </dgm:pt>
    <dgm:pt modelId="{843136DB-6D52-4F8D-9FAC-3963CBC41152}">
      <dgm:prSet custT="1"/>
      <dgm:spPr/>
      <dgm:t>
        <a:bodyPr/>
        <a:lstStyle/>
        <a:p>
          <a:r>
            <a:rPr lang="en-IN" sz="1200" dirty="0"/>
            <a:t>Better navigation features</a:t>
          </a:r>
        </a:p>
      </dgm:t>
    </dgm:pt>
    <dgm:pt modelId="{36E2C394-8471-49F3-9589-8328CA590B5B}" type="parTrans" cxnId="{DBB5FBCC-A58E-4846-AB73-BCDABF70173E}">
      <dgm:prSet/>
      <dgm:spPr/>
      <dgm:t>
        <a:bodyPr/>
        <a:lstStyle/>
        <a:p>
          <a:endParaRPr lang="en-US" sz="1200"/>
        </a:p>
      </dgm:t>
    </dgm:pt>
    <dgm:pt modelId="{8EDF3179-D4BD-48E1-ACA5-6DB3B3EC7A61}" type="sibTrans" cxnId="{DBB5FBCC-A58E-4846-AB73-BCDABF70173E}">
      <dgm:prSet/>
      <dgm:spPr/>
      <dgm:t>
        <a:bodyPr/>
        <a:lstStyle/>
        <a:p>
          <a:endParaRPr lang="en-US" sz="1200"/>
        </a:p>
      </dgm:t>
    </dgm:pt>
    <dgm:pt modelId="{50EB6C57-CAC7-479F-8693-35EF41455720}">
      <dgm:prSet custT="1"/>
      <dgm:spPr/>
      <dgm:t>
        <a:bodyPr/>
        <a:lstStyle/>
        <a:p>
          <a:endParaRPr lang="en-IN" sz="1200" dirty="0"/>
        </a:p>
      </dgm:t>
    </dgm:pt>
    <dgm:pt modelId="{A509A2B5-5890-4DF3-B448-5E619C4FD975}" type="parTrans" cxnId="{8A89E2F5-8980-48AE-B630-7977B3B02E31}">
      <dgm:prSet/>
      <dgm:spPr/>
      <dgm:t>
        <a:bodyPr/>
        <a:lstStyle/>
        <a:p>
          <a:endParaRPr lang="en-US"/>
        </a:p>
      </dgm:t>
    </dgm:pt>
    <dgm:pt modelId="{E767764E-AECD-4BA3-BE3C-42E5BB6A287C}" type="sibTrans" cxnId="{8A89E2F5-8980-48AE-B630-7977B3B02E31}">
      <dgm:prSet/>
      <dgm:spPr/>
      <dgm:t>
        <a:bodyPr/>
        <a:lstStyle/>
        <a:p>
          <a:endParaRPr lang="en-US"/>
        </a:p>
      </dgm:t>
    </dgm:pt>
    <dgm:pt modelId="{C5BF7401-E910-4219-B09F-BF2D755A289E}">
      <dgm:prSet custT="1"/>
      <dgm:spPr/>
      <dgm:t>
        <a:bodyPr/>
        <a:lstStyle/>
        <a:p>
          <a:r>
            <a:rPr lang="en-IN" sz="1200" dirty="0"/>
            <a:t>More user productivity</a:t>
          </a:r>
        </a:p>
      </dgm:t>
    </dgm:pt>
    <dgm:pt modelId="{CE80008F-70F6-4FB6-AA58-50D6359C5696}" type="parTrans" cxnId="{4932753D-0C2C-4A7D-B613-CF747C4EFFCA}">
      <dgm:prSet/>
      <dgm:spPr/>
      <dgm:t>
        <a:bodyPr/>
        <a:lstStyle/>
        <a:p>
          <a:endParaRPr lang="en-US"/>
        </a:p>
      </dgm:t>
    </dgm:pt>
    <dgm:pt modelId="{6D6B3E00-0F2F-4971-907F-F72A945BDEA5}" type="sibTrans" cxnId="{4932753D-0C2C-4A7D-B613-CF747C4EFFCA}">
      <dgm:prSet/>
      <dgm:spPr/>
      <dgm:t>
        <a:bodyPr/>
        <a:lstStyle/>
        <a:p>
          <a:endParaRPr lang="en-US"/>
        </a:p>
      </dgm:t>
    </dgm:pt>
    <dgm:pt modelId="{31043FA5-C1B2-4EFC-8C9E-2B2352E9CF02}">
      <dgm:prSet custT="1"/>
      <dgm:spPr/>
      <dgm:t>
        <a:bodyPr/>
        <a:lstStyle/>
        <a:p>
          <a:r>
            <a:rPr lang="en-IN" sz="1200" dirty="0"/>
            <a:t>Implement circuit breaker pattern using Spring Cloud Netflix </a:t>
          </a:r>
          <a:r>
            <a:rPr lang="en-IN" sz="1200" dirty="0" err="1"/>
            <a:t>Hystrix</a:t>
          </a:r>
          <a:endParaRPr lang="en-IN" sz="1200" dirty="0"/>
        </a:p>
      </dgm:t>
    </dgm:pt>
    <dgm:pt modelId="{9BD101E5-5C9E-4FF9-9394-0EF868D0A55E}" type="parTrans" cxnId="{3167D972-132B-48E3-B4E4-A9AFC07A449D}">
      <dgm:prSet/>
      <dgm:spPr/>
      <dgm:t>
        <a:bodyPr/>
        <a:lstStyle/>
        <a:p>
          <a:endParaRPr lang="en-US"/>
        </a:p>
      </dgm:t>
    </dgm:pt>
    <dgm:pt modelId="{36E4F658-7349-4155-8EBE-E0FB6ED3C15B}" type="sibTrans" cxnId="{3167D972-132B-48E3-B4E4-A9AFC07A449D}">
      <dgm:prSet/>
      <dgm:spPr/>
      <dgm:t>
        <a:bodyPr/>
        <a:lstStyle/>
        <a:p>
          <a:endParaRPr lang="en-US"/>
        </a:p>
      </dgm:t>
    </dgm:pt>
    <dgm:pt modelId="{32BDAE35-38AB-4B31-ADA7-F5A5359AAC5D}">
      <dgm:prSet custT="1"/>
      <dgm:spPr/>
      <dgm:t>
        <a:bodyPr/>
        <a:lstStyle/>
        <a:p>
          <a:r>
            <a:rPr lang="en-IN" sz="1200" dirty="0"/>
            <a:t>Adhering to Element’s established security standards</a:t>
          </a:r>
        </a:p>
      </dgm:t>
    </dgm:pt>
    <dgm:pt modelId="{9255C465-A279-4CB6-8CF4-F7F577345776}" type="parTrans" cxnId="{D43B36EB-665D-477C-8E17-106C0095465A}">
      <dgm:prSet/>
      <dgm:spPr/>
      <dgm:t>
        <a:bodyPr/>
        <a:lstStyle/>
        <a:p>
          <a:endParaRPr lang="en-US"/>
        </a:p>
      </dgm:t>
    </dgm:pt>
    <dgm:pt modelId="{03AAC271-A2C9-4D46-B64B-5749D0C17243}" type="sibTrans" cxnId="{D43B36EB-665D-477C-8E17-106C0095465A}">
      <dgm:prSet/>
      <dgm:spPr/>
      <dgm:t>
        <a:bodyPr/>
        <a:lstStyle/>
        <a:p>
          <a:endParaRPr lang="en-US"/>
        </a:p>
      </dgm:t>
    </dgm:pt>
    <dgm:pt modelId="{DA5A0AD5-91DF-4A32-90EA-75DC1F35858E}" type="pres">
      <dgm:prSet presAssocID="{D474C3FC-F8FD-4D58-8A42-9776CBBD5681}" presName="Name0" presStyleCnt="0">
        <dgm:presLayoutVars>
          <dgm:dir/>
          <dgm:animLvl val="lvl"/>
          <dgm:resizeHandles val="exact"/>
        </dgm:presLayoutVars>
      </dgm:prSet>
      <dgm:spPr/>
    </dgm:pt>
    <dgm:pt modelId="{30006047-90F6-475E-8F55-C6E14A8EA890}" type="pres">
      <dgm:prSet presAssocID="{C59C3626-6035-434D-B652-40D0733CC903}" presName="linNode" presStyleCnt="0"/>
      <dgm:spPr/>
    </dgm:pt>
    <dgm:pt modelId="{E54676AD-05BE-4114-809A-FCE9439BC200}" type="pres">
      <dgm:prSet presAssocID="{C59C3626-6035-434D-B652-40D0733CC903}" presName="parentText" presStyleLbl="node1" presStyleIdx="0" presStyleCnt="6" custScaleX="43477">
        <dgm:presLayoutVars>
          <dgm:chMax val="1"/>
          <dgm:bulletEnabled val="1"/>
        </dgm:presLayoutVars>
      </dgm:prSet>
      <dgm:spPr/>
    </dgm:pt>
    <dgm:pt modelId="{7D3D2C8E-D665-40C6-9EBE-27ADC03FE6BF}" type="pres">
      <dgm:prSet presAssocID="{C59C3626-6035-434D-B652-40D0733CC903}" presName="descendantText" presStyleLbl="alignAccFollowNode1" presStyleIdx="0" presStyleCnt="6" custScaleX="109997" custScaleY="125621">
        <dgm:presLayoutVars>
          <dgm:bulletEnabled val="1"/>
        </dgm:presLayoutVars>
      </dgm:prSet>
      <dgm:spPr/>
    </dgm:pt>
    <dgm:pt modelId="{729723D8-C08F-4BBB-97E7-28CEAABCBA95}" type="pres">
      <dgm:prSet presAssocID="{14F55036-39A1-4E5D-9EAB-DAEF02EDC618}" presName="sp" presStyleCnt="0"/>
      <dgm:spPr/>
    </dgm:pt>
    <dgm:pt modelId="{8805D9E9-6281-4ED8-8518-40F0BAC9F8A5}" type="pres">
      <dgm:prSet presAssocID="{6EE47AF1-42F3-4BDC-956D-D2F1C1BEE135}" presName="linNode" presStyleCnt="0"/>
      <dgm:spPr/>
    </dgm:pt>
    <dgm:pt modelId="{4D670868-8469-490C-B121-09FC3335928A}" type="pres">
      <dgm:prSet presAssocID="{6EE47AF1-42F3-4BDC-956D-D2F1C1BEE135}" presName="parentText" presStyleLbl="node1" presStyleIdx="1" presStyleCnt="6" custScaleX="43434">
        <dgm:presLayoutVars>
          <dgm:chMax val="1"/>
          <dgm:bulletEnabled val="1"/>
        </dgm:presLayoutVars>
      </dgm:prSet>
      <dgm:spPr/>
    </dgm:pt>
    <dgm:pt modelId="{25A0D2AA-9757-4432-83A6-7EFFD95981A6}" type="pres">
      <dgm:prSet presAssocID="{6EE47AF1-42F3-4BDC-956D-D2F1C1BEE135}" presName="descendantText" presStyleLbl="alignAccFollowNode1" presStyleIdx="1" presStyleCnt="6" custScaleX="110304" custScaleY="87127">
        <dgm:presLayoutVars>
          <dgm:bulletEnabled val="1"/>
        </dgm:presLayoutVars>
      </dgm:prSet>
      <dgm:spPr/>
    </dgm:pt>
    <dgm:pt modelId="{AB1083DD-2087-49B5-97A4-9D942A634575}" type="pres">
      <dgm:prSet presAssocID="{CD2F582C-18A8-48C7-84FD-CED6F269EF85}" presName="sp" presStyleCnt="0"/>
      <dgm:spPr/>
    </dgm:pt>
    <dgm:pt modelId="{DFA2CA99-5C4F-4E2D-B2AE-F76236E88758}" type="pres">
      <dgm:prSet presAssocID="{B184995C-54F7-41BA-A07C-FC60FF8876C3}" presName="linNode" presStyleCnt="0"/>
      <dgm:spPr/>
    </dgm:pt>
    <dgm:pt modelId="{F498B2C2-3077-40E0-B8C8-51ADD764342A}" type="pres">
      <dgm:prSet presAssocID="{B184995C-54F7-41BA-A07C-FC60FF8876C3}" presName="parentText" presStyleLbl="node1" presStyleIdx="2" presStyleCnt="6" custScaleX="43434">
        <dgm:presLayoutVars>
          <dgm:chMax val="1"/>
          <dgm:bulletEnabled val="1"/>
        </dgm:presLayoutVars>
      </dgm:prSet>
      <dgm:spPr/>
    </dgm:pt>
    <dgm:pt modelId="{D160B65D-0D89-4543-933A-EFCC0AAC2236}" type="pres">
      <dgm:prSet presAssocID="{B184995C-54F7-41BA-A07C-FC60FF8876C3}" presName="descendantText" presStyleLbl="alignAccFollowNode1" presStyleIdx="2" presStyleCnt="6" custScaleX="110304" custScaleY="111783" custLinFactNeighborX="0" custLinFactNeighborY="1843">
        <dgm:presLayoutVars>
          <dgm:bulletEnabled val="1"/>
        </dgm:presLayoutVars>
      </dgm:prSet>
      <dgm:spPr/>
    </dgm:pt>
    <dgm:pt modelId="{BECEABCD-A0F6-4563-AC3F-F8F867AC0276}" type="pres">
      <dgm:prSet presAssocID="{44BD192F-375A-414A-A30C-B6BB3ADE4AFA}" presName="sp" presStyleCnt="0"/>
      <dgm:spPr/>
    </dgm:pt>
    <dgm:pt modelId="{02F9720A-827D-4122-94DD-2F03C5B01647}" type="pres">
      <dgm:prSet presAssocID="{6CAEF8D4-91CA-4B0A-AE2B-1759BFFB7E9F}" presName="linNode" presStyleCnt="0"/>
      <dgm:spPr/>
    </dgm:pt>
    <dgm:pt modelId="{3F910792-0F78-4CAA-9FDF-66D31865983A}" type="pres">
      <dgm:prSet presAssocID="{6CAEF8D4-91CA-4B0A-AE2B-1759BFFB7E9F}" presName="parentText" presStyleLbl="node1" presStyleIdx="3" presStyleCnt="6" custScaleX="43434">
        <dgm:presLayoutVars>
          <dgm:chMax val="1"/>
          <dgm:bulletEnabled val="1"/>
        </dgm:presLayoutVars>
      </dgm:prSet>
      <dgm:spPr/>
    </dgm:pt>
    <dgm:pt modelId="{CFB67E9A-494F-47E9-83AC-6DFB0F381C4A}" type="pres">
      <dgm:prSet presAssocID="{6CAEF8D4-91CA-4B0A-AE2B-1759BFFB7E9F}" presName="descendantText" presStyleLbl="alignAccFollowNode1" presStyleIdx="3" presStyleCnt="6" custScaleX="110304" custScaleY="116246">
        <dgm:presLayoutVars>
          <dgm:bulletEnabled val="1"/>
        </dgm:presLayoutVars>
      </dgm:prSet>
      <dgm:spPr/>
    </dgm:pt>
    <dgm:pt modelId="{96226354-1674-4D6E-BCBD-53902391F499}" type="pres">
      <dgm:prSet presAssocID="{5A7A46CD-FDCF-43A2-9ABC-EAF6F1A0750A}" presName="sp" presStyleCnt="0"/>
      <dgm:spPr/>
    </dgm:pt>
    <dgm:pt modelId="{6AB50827-D366-490B-9F92-5725B49DC554}" type="pres">
      <dgm:prSet presAssocID="{84FBEF46-E4EC-40CB-B107-90D2B4301C8A}" presName="linNode" presStyleCnt="0"/>
      <dgm:spPr/>
    </dgm:pt>
    <dgm:pt modelId="{2C2E9C11-5781-4B97-AEAA-7E61A161DB91}" type="pres">
      <dgm:prSet presAssocID="{84FBEF46-E4EC-40CB-B107-90D2B4301C8A}" presName="parentText" presStyleLbl="node1" presStyleIdx="4" presStyleCnt="6" custScaleX="43434">
        <dgm:presLayoutVars>
          <dgm:chMax val="1"/>
          <dgm:bulletEnabled val="1"/>
        </dgm:presLayoutVars>
      </dgm:prSet>
      <dgm:spPr/>
    </dgm:pt>
    <dgm:pt modelId="{F4121FE2-8B63-474D-9706-843462686847}" type="pres">
      <dgm:prSet presAssocID="{84FBEF46-E4EC-40CB-B107-90D2B4301C8A}" presName="descendantText" presStyleLbl="alignAccFollowNode1" presStyleIdx="4" presStyleCnt="6" custScaleX="110304" custScaleY="130764">
        <dgm:presLayoutVars>
          <dgm:bulletEnabled val="1"/>
        </dgm:presLayoutVars>
      </dgm:prSet>
      <dgm:spPr/>
    </dgm:pt>
    <dgm:pt modelId="{E4504020-2959-4743-9FFD-FB44D947C35F}" type="pres">
      <dgm:prSet presAssocID="{226A60E6-3878-486D-86DE-5D4C0B507FA1}" presName="sp" presStyleCnt="0"/>
      <dgm:spPr/>
    </dgm:pt>
    <dgm:pt modelId="{523F8194-138D-451B-9906-8DFAAD548161}" type="pres">
      <dgm:prSet presAssocID="{14F0CD2B-BE49-4F25-B57F-52D72F3F55D7}" presName="linNode" presStyleCnt="0"/>
      <dgm:spPr/>
    </dgm:pt>
    <dgm:pt modelId="{61D55B2C-ACD7-4F8D-91AD-87308051AB2B}" type="pres">
      <dgm:prSet presAssocID="{14F0CD2B-BE49-4F25-B57F-52D72F3F55D7}" presName="parentText" presStyleLbl="node1" presStyleIdx="5" presStyleCnt="6" custScaleX="43434">
        <dgm:presLayoutVars>
          <dgm:chMax val="1"/>
          <dgm:bulletEnabled val="1"/>
        </dgm:presLayoutVars>
      </dgm:prSet>
      <dgm:spPr/>
    </dgm:pt>
    <dgm:pt modelId="{10611EF6-4BC6-4C9F-B298-9C1C6F4E6BA8}" type="pres">
      <dgm:prSet presAssocID="{14F0CD2B-BE49-4F25-B57F-52D72F3F55D7}" presName="descendantText" presStyleLbl="alignAccFollowNode1" presStyleIdx="5" presStyleCnt="6" custScaleX="110304">
        <dgm:presLayoutVars>
          <dgm:bulletEnabled val="1"/>
        </dgm:presLayoutVars>
      </dgm:prSet>
      <dgm:spPr/>
    </dgm:pt>
  </dgm:ptLst>
  <dgm:cxnLst>
    <dgm:cxn modelId="{D1CDE404-C422-4BB7-B55B-68D381910818}" srcId="{D474C3FC-F8FD-4D58-8A42-9776CBBD5681}" destId="{C59C3626-6035-434D-B652-40D0733CC903}" srcOrd="0" destOrd="0" parTransId="{9D84070E-98CB-4D51-86A7-0D35380B533D}" sibTransId="{14F55036-39A1-4E5D-9EAB-DAEF02EDC618}"/>
    <dgm:cxn modelId="{169C8505-C69B-44DF-9678-A2AB5D919D07}" srcId="{D474C3FC-F8FD-4D58-8A42-9776CBBD5681}" destId="{14F0CD2B-BE49-4F25-B57F-52D72F3F55D7}" srcOrd="5" destOrd="0" parTransId="{004555F1-DC30-4C39-AC4C-96545F89E495}" sibTransId="{FFE3F759-686F-4ADB-AE8F-551CAB40C913}"/>
    <dgm:cxn modelId="{91043907-FE6C-48D0-8E67-BE73255B8392}" type="presOf" srcId="{84FBEF46-E4EC-40CB-B107-90D2B4301C8A}" destId="{2C2E9C11-5781-4B97-AEAA-7E61A161DB91}" srcOrd="0" destOrd="0" presId="urn:microsoft.com/office/officeart/2005/8/layout/vList5"/>
    <dgm:cxn modelId="{BE8EFD08-194B-4437-8E01-F011E7E48EE5}" type="presOf" srcId="{50EB6C57-CAC7-479F-8693-35EF41455720}" destId="{7D3D2C8E-D665-40C6-9EBE-27ADC03FE6BF}" srcOrd="0" destOrd="0" presId="urn:microsoft.com/office/officeart/2005/8/layout/vList5"/>
    <dgm:cxn modelId="{9A985609-2AEA-4950-808D-1C789608E772}" srcId="{C59C3626-6035-434D-B652-40D0733CC903}" destId="{227DFB84-1831-4FED-8EF5-EE25B18C39AE}" srcOrd="2" destOrd="0" parTransId="{E40CAA1F-7684-425B-BC01-B40CE3087D33}" sibTransId="{38F23723-BA86-4E22-896A-026F270F0129}"/>
    <dgm:cxn modelId="{E48CEE2B-F58E-4ED0-AD26-7C1F3029D2A9}" type="presOf" srcId="{227DFB84-1831-4FED-8EF5-EE25B18C39AE}" destId="{7D3D2C8E-D665-40C6-9EBE-27ADC03FE6BF}" srcOrd="0" destOrd="2" presId="urn:microsoft.com/office/officeart/2005/8/layout/vList5"/>
    <dgm:cxn modelId="{67A7DA35-181B-4C4D-BD31-0F18847E6213}" type="presOf" srcId="{6ED7C960-C769-43E4-BE5F-941FC327F2A0}" destId="{F4121FE2-8B63-474D-9706-843462686847}" srcOrd="0" destOrd="3" presId="urn:microsoft.com/office/officeart/2005/8/layout/vList5"/>
    <dgm:cxn modelId="{9D6C3A3D-D14E-4621-AC3A-CFD6ADC22D59}" srcId="{D474C3FC-F8FD-4D58-8A42-9776CBBD5681}" destId="{6CAEF8D4-91CA-4B0A-AE2B-1759BFFB7E9F}" srcOrd="3" destOrd="0" parTransId="{2FDE5A98-2D3C-4E44-B2C1-617C009A3835}" sibTransId="{5A7A46CD-FDCF-43A2-9ABC-EAF6F1A0750A}"/>
    <dgm:cxn modelId="{4932753D-0C2C-4A7D-B613-CF747C4EFFCA}" srcId="{14F0CD2B-BE49-4F25-B57F-52D72F3F55D7}" destId="{C5BF7401-E910-4219-B09F-BF2D755A289E}" srcOrd="2" destOrd="0" parTransId="{CE80008F-70F6-4FB6-AA58-50D6359C5696}" sibTransId="{6D6B3E00-0F2F-4971-907F-F72A945BDEA5}"/>
    <dgm:cxn modelId="{2B70974A-D296-49A9-ACF1-E74BFC218D21}" type="presOf" srcId="{14F0CD2B-BE49-4F25-B57F-52D72F3F55D7}" destId="{61D55B2C-ACD7-4F8D-91AD-87308051AB2B}" srcOrd="0" destOrd="0" presId="urn:microsoft.com/office/officeart/2005/8/layout/vList5"/>
    <dgm:cxn modelId="{13353F5D-DD15-44E4-BD20-88DA1605A7F9}" srcId="{84FBEF46-E4EC-40CB-B107-90D2B4301C8A}" destId="{B2EA6242-33BA-4EBA-990C-A9CD089280F1}" srcOrd="0" destOrd="0" parTransId="{4412D33B-A081-4EA3-BB4B-5977227A96CE}" sibTransId="{14678D5B-31B2-4438-A3FC-00F3FCA31A89}"/>
    <dgm:cxn modelId="{41A85E62-4CD1-4AA9-BAE3-A396CEFA56C5}" srcId="{D474C3FC-F8FD-4D58-8A42-9776CBBD5681}" destId="{B184995C-54F7-41BA-A07C-FC60FF8876C3}" srcOrd="2" destOrd="0" parTransId="{577A941C-C4B4-4139-8228-008A84BE82F1}" sibTransId="{44BD192F-375A-414A-A30C-B6BB3ADE4AFA}"/>
    <dgm:cxn modelId="{51E1BA64-8574-469E-B344-8C976AC72726}" srcId="{6EE47AF1-42F3-4BDC-956D-D2F1C1BEE135}" destId="{74D07DC5-EA40-4E57-BCCC-68E49D5C8331}" srcOrd="1" destOrd="0" parTransId="{5E64E8C6-58D7-4822-97D9-CCF5D7AC559A}" sibTransId="{DDA3761F-1C07-4E6F-BE0C-AFA300E9993D}"/>
    <dgm:cxn modelId="{3BF40169-C995-4054-86B2-9FAE80D39F32}" srcId="{C59C3626-6035-434D-B652-40D0733CC903}" destId="{D0131BD7-66E4-4910-81C3-395E196DB5B3}" srcOrd="1" destOrd="0" parTransId="{0B8E7706-E850-4FE3-A3EE-A7561A680AEC}" sibTransId="{38B454DF-F11C-478D-A63C-D554C457CC62}"/>
    <dgm:cxn modelId="{4131226E-0E82-4230-920A-250B87447164}" type="presOf" srcId="{6EE47AF1-42F3-4BDC-956D-D2F1C1BEE135}" destId="{4D670868-8469-490C-B121-09FC3335928A}" srcOrd="0" destOrd="0" presId="urn:microsoft.com/office/officeart/2005/8/layout/vList5"/>
    <dgm:cxn modelId="{8610266E-BA34-4473-BF62-C6B116B1C7D5}" type="presOf" srcId="{C5BF7401-E910-4219-B09F-BF2D755A289E}" destId="{10611EF6-4BC6-4C9F-B298-9C1C6F4E6BA8}" srcOrd="0" destOrd="2" presId="urn:microsoft.com/office/officeart/2005/8/layout/vList5"/>
    <dgm:cxn modelId="{58AE716E-1E57-401E-B63A-9ED07577F24B}" type="presOf" srcId="{843136DB-6D52-4F8D-9FAC-3963CBC41152}" destId="{10611EF6-4BC6-4C9F-B298-9C1C6F4E6BA8}" srcOrd="0" destOrd="1" presId="urn:microsoft.com/office/officeart/2005/8/layout/vList5"/>
    <dgm:cxn modelId="{3167D972-132B-48E3-B4E4-A9AFC07A449D}" srcId="{84FBEF46-E4EC-40CB-B107-90D2B4301C8A}" destId="{31043FA5-C1B2-4EFC-8C9E-2B2352E9CF02}" srcOrd="1" destOrd="0" parTransId="{9BD101E5-5C9E-4FF9-9394-0EF868D0A55E}" sibTransId="{36E4F658-7349-4155-8EBE-E0FB6ED3C15B}"/>
    <dgm:cxn modelId="{B2D56D75-0101-4DA3-A2D7-547D25844286}" srcId="{B184995C-54F7-41BA-A07C-FC60FF8876C3}" destId="{8A3CA5DA-A253-482B-93F8-C31351CFDF7A}" srcOrd="0" destOrd="0" parTransId="{C9BAC001-40BF-4E65-9656-657A02BDCF3D}" sibTransId="{F8532C9F-9636-4420-93C4-FFDA1C2DA0AA}"/>
    <dgm:cxn modelId="{C9EF8776-6E71-43C8-ACED-60049564414E}" type="presOf" srcId="{6CAEF8D4-91CA-4B0A-AE2B-1759BFFB7E9F}" destId="{3F910792-0F78-4CAA-9FDF-66D31865983A}" srcOrd="0" destOrd="0" presId="urn:microsoft.com/office/officeart/2005/8/layout/vList5"/>
    <dgm:cxn modelId="{61E6098B-94BB-42AE-B76D-0530F5B82299}" srcId="{D474C3FC-F8FD-4D58-8A42-9776CBBD5681}" destId="{84FBEF46-E4EC-40CB-B107-90D2B4301C8A}" srcOrd="4" destOrd="0" parTransId="{60886721-22D0-4A05-9B58-BB07D45BD2DC}" sibTransId="{226A60E6-3878-486D-86DE-5D4C0B507FA1}"/>
    <dgm:cxn modelId="{8BA2F28B-FCAC-46B6-B33A-F0BE75041A12}" type="presOf" srcId="{74D07DC5-EA40-4E57-BCCC-68E49D5C8331}" destId="{25A0D2AA-9757-4432-83A6-7EFFD95981A6}" srcOrd="0" destOrd="1" presId="urn:microsoft.com/office/officeart/2005/8/layout/vList5"/>
    <dgm:cxn modelId="{602EB894-73E3-4F39-849D-7B2D03974320}" type="presOf" srcId="{70D997F1-1954-4D78-85F3-CA95EC6F85A0}" destId="{CFB67E9A-494F-47E9-83AC-6DFB0F381C4A}" srcOrd="0" destOrd="1" presId="urn:microsoft.com/office/officeart/2005/8/layout/vList5"/>
    <dgm:cxn modelId="{0DA3C9A0-C9AD-4297-BB51-79D5C3A9351E}" type="presOf" srcId="{B184995C-54F7-41BA-A07C-FC60FF8876C3}" destId="{F498B2C2-3077-40E0-B8C8-51ADD764342A}" srcOrd="0" destOrd="0" presId="urn:microsoft.com/office/officeart/2005/8/layout/vList5"/>
    <dgm:cxn modelId="{8424DCA1-B9E2-4F56-ACA9-FE2035903EBF}" type="presOf" srcId="{C59C3626-6035-434D-B652-40D0733CC903}" destId="{E54676AD-05BE-4114-809A-FCE9439BC200}" srcOrd="0" destOrd="0" presId="urn:microsoft.com/office/officeart/2005/8/layout/vList5"/>
    <dgm:cxn modelId="{725358B4-6024-4BCA-91EC-A49F39C6FA31}" type="presOf" srcId="{34EB8B20-98EE-4A3B-901A-F3936B6D7424}" destId="{10611EF6-4BC6-4C9F-B298-9C1C6F4E6BA8}" srcOrd="0" destOrd="0" presId="urn:microsoft.com/office/officeart/2005/8/layout/vList5"/>
    <dgm:cxn modelId="{235DC5B7-DBE7-46C0-82B1-3C7157F31B8C}" type="presOf" srcId="{8A3CA5DA-A253-482B-93F8-C31351CFDF7A}" destId="{D160B65D-0D89-4543-933A-EFCC0AAC2236}" srcOrd="0" destOrd="0" presId="urn:microsoft.com/office/officeart/2005/8/layout/vList5"/>
    <dgm:cxn modelId="{3B7DBABB-8031-4640-BFE1-31DD39AE62B4}" srcId="{6EE47AF1-42F3-4BDC-956D-D2F1C1BEE135}" destId="{3FC98C09-1047-43DB-9690-F0EC96CB217E}" srcOrd="0" destOrd="0" parTransId="{80A4A157-97D9-40D6-BFEF-B00BAE039938}" sibTransId="{D7871A5A-B66E-4ED5-9D49-0EB3DA57D9DA}"/>
    <dgm:cxn modelId="{717EEDC9-55C8-4554-B811-CD458FEB4B09}" srcId="{14F0CD2B-BE49-4F25-B57F-52D72F3F55D7}" destId="{34EB8B20-98EE-4A3B-901A-F3936B6D7424}" srcOrd="0" destOrd="0" parTransId="{ED6536C5-DD43-4FAA-B6A2-96799B2C5404}" sibTransId="{33EE0519-5027-4B87-B34C-03EAC5BCBCAD}"/>
    <dgm:cxn modelId="{DBB5FBCC-A58E-4846-AB73-BCDABF70173E}" srcId="{14F0CD2B-BE49-4F25-B57F-52D72F3F55D7}" destId="{843136DB-6D52-4F8D-9FAC-3963CBC41152}" srcOrd="1" destOrd="0" parTransId="{36E2C394-8471-49F3-9589-8328CA590B5B}" sibTransId="{8EDF3179-D4BD-48E1-ACA5-6DB3B3EC7A61}"/>
    <dgm:cxn modelId="{F8A6D5CE-AB8A-4AC3-9E75-7926604CBBDE}" srcId="{6CAEF8D4-91CA-4B0A-AE2B-1759BFFB7E9F}" destId="{492519EF-5E5B-4271-8340-BCBA2B6C5B5D}" srcOrd="0" destOrd="0" parTransId="{36055FA8-4AAB-445D-85A8-E75F359F5172}" sibTransId="{38FB31CF-47B7-44A3-9159-F6DB102BC7F4}"/>
    <dgm:cxn modelId="{62E38FD3-BA46-4E33-B76A-4C980DFFEF4D}" type="presOf" srcId="{D0131BD7-66E4-4910-81C3-395E196DB5B3}" destId="{7D3D2C8E-D665-40C6-9EBE-27ADC03FE6BF}" srcOrd="0" destOrd="1" presId="urn:microsoft.com/office/officeart/2005/8/layout/vList5"/>
    <dgm:cxn modelId="{82E89CD3-70AC-4EF8-B91B-EE8F49FC9ADB}" type="presOf" srcId="{492519EF-5E5B-4271-8340-BCBA2B6C5B5D}" destId="{CFB67E9A-494F-47E9-83AC-6DFB0F381C4A}" srcOrd="0" destOrd="0" presId="urn:microsoft.com/office/officeart/2005/8/layout/vList5"/>
    <dgm:cxn modelId="{1D75DDD6-02D2-4BC5-9B2D-AF012ED25305}" srcId="{B184995C-54F7-41BA-A07C-FC60FF8876C3}" destId="{D3CB63B9-81BD-45C7-B996-C0F89DC89FD5}" srcOrd="1" destOrd="0" parTransId="{8679E9D2-B53F-4ECF-9B27-0588D8F0389B}" sibTransId="{195E218A-28A7-4830-8D09-607DAA04816A}"/>
    <dgm:cxn modelId="{F5952BDC-E4C1-4B25-911F-4FD9555FB2EC}" srcId="{84FBEF46-E4EC-40CB-B107-90D2B4301C8A}" destId="{B323B0BE-F55E-4102-9228-C72E0AD128A3}" srcOrd="2" destOrd="0" parTransId="{5788916B-AC26-4DDD-A19F-B9203C46A291}" sibTransId="{55E8BAC2-BCCD-47F2-B74D-687006989719}"/>
    <dgm:cxn modelId="{4BFD4EDE-6206-43C7-A60A-BADE97EBE478}" srcId="{6CAEF8D4-91CA-4B0A-AE2B-1759BFFB7E9F}" destId="{70D997F1-1954-4D78-85F3-CA95EC6F85A0}" srcOrd="1" destOrd="0" parTransId="{6A979B25-0BF6-4418-815B-7A3090E77D94}" sibTransId="{BCEB6599-37BF-4215-8129-CFC787B16A1B}"/>
    <dgm:cxn modelId="{B0BA93E0-EFA7-4AE6-8630-B7C358B791EB}" type="presOf" srcId="{32BDAE35-38AB-4B31-ADA7-F5A5359AAC5D}" destId="{D160B65D-0D89-4543-933A-EFCC0AAC2236}" srcOrd="0" destOrd="2" presId="urn:microsoft.com/office/officeart/2005/8/layout/vList5"/>
    <dgm:cxn modelId="{9FF300E1-72F9-49EF-B24F-195A94541520}" type="presOf" srcId="{B2EA6242-33BA-4EBA-990C-A9CD089280F1}" destId="{F4121FE2-8B63-474D-9706-843462686847}" srcOrd="0" destOrd="0" presId="urn:microsoft.com/office/officeart/2005/8/layout/vList5"/>
    <dgm:cxn modelId="{6D85D3EA-18BF-4065-BDE9-4C353B3477D9}" type="presOf" srcId="{B323B0BE-F55E-4102-9228-C72E0AD128A3}" destId="{F4121FE2-8B63-474D-9706-843462686847}" srcOrd="0" destOrd="2" presId="urn:microsoft.com/office/officeart/2005/8/layout/vList5"/>
    <dgm:cxn modelId="{D43B36EB-665D-477C-8E17-106C0095465A}" srcId="{B184995C-54F7-41BA-A07C-FC60FF8876C3}" destId="{32BDAE35-38AB-4B31-ADA7-F5A5359AAC5D}" srcOrd="2" destOrd="0" parTransId="{9255C465-A279-4CB6-8CF4-F7F577345776}" sibTransId="{03AAC271-A2C9-4D46-B64B-5749D0C17243}"/>
    <dgm:cxn modelId="{C1C452EB-2D4E-4018-A4A3-03566EBA6C75}" srcId="{84FBEF46-E4EC-40CB-B107-90D2B4301C8A}" destId="{6ED7C960-C769-43E4-BE5F-941FC327F2A0}" srcOrd="3" destOrd="0" parTransId="{7749451D-47C6-4E4F-ADFF-2503A3021E64}" sibTransId="{63F3F7BB-2497-4CB2-865C-E0151C2DD481}"/>
    <dgm:cxn modelId="{90B110F1-8303-40E6-867E-9CBC90CFE4E4}" type="presOf" srcId="{3FC98C09-1047-43DB-9690-F0EC96CB217E}" destId="{25A0D2AA-9757-4432-83A6-7EFFD95981A6}" srcOrd="0" destOrd="0" presId="urn:microsoft.com/office/officeart/2005/8/layout/vList5"/>
    <dgm:cxn modelId="{F2FD9CF2-B62D-4E19-AB0A-9F6EA04522E3}" type="presOf" srcId="{D474C3FC-F8FD-4D58-8A42-9776CBBD5681}" destId="{DA5A0AD5-91DF-4A32-90EA-75DC1F35858E}" srcOrd="0" destOrd="0" presId="urn:microsoft.com/office/officeart/2005/8/layout/vList5"/>
    <dgm:cxn modelId="{8A89E2F5-8980-48AE-B630-7977B3B02E31}" srcId="{C59C3626-6035-434D-B652-40D0733CC903}" destId="{50EB6C57-CAC7-479F-8693-35EF41455720}" srcOrd="0" destOrd="0" parTransId="{A509A2B5-5890-4DF3-B448-5E619C4FD975}" sibTransId="{E767764E-AECD-4BA3-BE3C-42E5BB6A287C}"/>
    <dgm:cxn modelId="{4913D5F8-2133-400A-83FB-C627040183D0}" type="presOf" srcId="{D3CB63B9-81BD-45C7-B996-C0F89DC89FD5}" destId="{D160B65D-0D89-4543-933A-EFCC0AAC2236}" srcOrd="0" destOrd="1" presId="urn:microsoft.com/office/officeart/2005/8/layout/vList5"/>
    <dgm:cxn modelId="{E721E6FC-BEC8-49CC-BA97-2829FAD9E328}" type="presOf" srcId="{31043FA5-C1B2-4EFC-8C9E-2B2352E9CF02}" destId="{F4121FE2-8B63-474D-9706-843462686847}" srcOrd="0" destOrd="1" presId="urn:microsoft.com/office/officeart/2005/8/layout/vList5"/>
    <dgm:cxn modelId="{185295FF-9974-4AD1-ADFD-D096E89EC060}" srcId="{D474C3FC-F8FD-4D58-8A42-9776CBBD5681}" destId="{6EE47AF1-42F3-4BDC-956D-D2F1C1BEE135}" srcOrd="1" destOrd="0" parTransId="{A68720E1-FE73-4EE1-9A5F-99CE81094724}" sibTransId="{CD2F582C-18A8-48C7-84FD-CED6F269EF85}"/>
    <dgm:cxn modelId="{4519EAB9-3A85-4643-ABD5-A30AFE07C0AA}" type="presParOf" srcId="{DA5A0AD5-91DF-4A32-90EA-75DC1F35858E}" destId="{30006047-90F6-475E-8F55-C6E14A8EA890}" srcOrd="0" destOrd="0" presId="urn:microsoft.com/office/officeart/2005/8/layout/vList5"/>
    <dgm:cxn modelId="{6914FBFA-1C88-4A70-9467-45800A476D58}" type="presParOf" srcId="{30006047-90F6-475E-8F55-C6E14A8EA890}" destId="{E54676AD-05BE-4114-809A-FCE9439BC200}" srcOrd="0" destOrd="0" presId="urn:microsoft.com/office/officeart/2005/8/layout/vList5"/>
    <dgm:cxn modelId="{277C20DF-7ACD-4006-B47A-CDAAE3C836A4}" type="presParOf" srcId="{30006047-90F6-475E-8F55-C6E14A8EA890}" destId="{7D3D2C8E-D665-40C6-9EBE-27ADC03FE6BF}" srcOrd="1" destOrd="0" presId="urn:microsoft.com/office/officeart/2005/8/layout/vList5"/>
    <dgm:cxn modelId="{08C1D7E5-737C-46A3-A11C-8600AA270ADD}" type="presParOf" srcId="{DA5A0AD5-91DF-4A32-90EA-75DC1F35858E}" destId="{729723D8-C08F-4BBB-97E7-28CEAABCBA95}" srcOrd="1" destOrd="0" presId="urn:microsoft.com/office/officeart/2005/8/layout/vList5"/>
    <dgm:cxn modelId="{A45A6BA6-D46D-4B51-B218-D22EB6E21E0A}" type="presParOf" srcId="{DA5A0AD5-91DF-4A32-90EA-75DC1F35858E}" destId="{8805D9E9-6281-4ED8-8518-40F0BAC9F8A5}" srcOrd="2" destOrd="0" presId="urn:microsoft.com/office/officeart/2005/8/layout/vList5"/>
    <dgm:cxn modelId="{5A53478F-99BA-4DC4-965E-663BD77012D0}" type="presParOf" srcId="{8805D9E9-6281-4ED8-8518-40F0BAC9F8A5}" destId="{4D670868-8469-490C-B121-09FC3335928A}" srcOrd="0" destOrd="0" presId="urn:microsoft.com/office/officeart/2005/8/layout/vList5"/>
    <dgm:cxn modelId="{7372A406-10E7-463C-90C1-1CE0D0E779D0}" type="presParOf" srcId="{8805D9E9-6281-4ED8-8518-40F0BAC9F8A5}" destId="{25A0D2AA-9757-4432-83A6-7EFFD95981A6}" srcOrd="1" destOrd="0" presId="urn:microsoft.com/office/officeart/2005/8/layout/vList5"/>
    <dgm:cxn modelId="{B55D5BBB-FCD9-47DD-858C-28E55029BFAA}" type="presParOf" srcId="{DA5A0AD5-91DF-4A32-90EA-75DC1F35858E}" destId="{AB1083DD-2087-49B5-97A4-9D942A634575}" srcOrd="3" destOrd="0" presId="urn:microsoft.com/office/officeart/2005/8/layout/vList5"/>
    <dgm:cxn modelId="{BAD9B03B-8191-4130-8F9C-C28CAC6A1600}" type="presParOf" srcId="{DA5A0AD5-91DF-4A32-90EA-75DC1F35858E}" destId="{DFA2CA99-5C4F-4E2D-B2AE-F76236E88758}" srcOrd="4" destOrd="0" presId="urn:microsoft.com/office/officeart/2005/8/layout/vList5"/>
    <dgm:cxn modelId="{E04665EE-598C-4378-9175-11809FBFBF51}" type="presParOf" srcId="{DFA2CA99-5C4F-4E2D-B2AE-F76236E88758}" destId="{F498B2C2-3077-40E0-B8C8-51ADD764342A}" srcOrd="0" destOrd="0" presId="urn:microsoft.com/office/officeart/2005/8/layout/vList5"/>
    <dgm:cxn modelId="{BDA7FD10-6187-4567-B451-CA59011A4195}" type="presParOf" srcId="{DFA2CA99-5C4F-4E2D-B2AE-F76236E88758}" destId="{D160B65D-0D89-4543-933A-EFCC0AAC2236}" srcOrd="1" destOrd="0" presId="urn:microsoft.com/office/officeart/2005/8/layout/vList5"/>
    <dgm:cxn modelId="{DCA55877-6D48-4A8B-ABFB-4D1D1EFDB7E0}" type="presParOf" srcId="{DA5A0AD5-91DF-4A32-90EA-75DC1F35858E}" destId="{BECEABCD-A0F6-4563-AC3F-F8F867AC0276}" srcOrd="5" destOrd="0" presId="urn:microsoft.com/office/officeart/2005/8/layout/vList5"/>
    <dgm:cxn modelId="{F007B1A5-3E9A-496D-8FDA-A180B911CDF9}" type="presParOf" srcId="{DA5A0AD5-91DF-4A32-90EA-75DC1F35858E}" destId="{02F9720A-827D-4122-94DD-2F03C5B01647}" srcOrd="6" destOrd="0" presId="urn:microsoft.com/office/officeart/2005/8/layout/vList5"/>
    <dgm:cxn modelId="{DBEC208D-116C-4AE9-9BE1-C23705C96B33}" type="presParOf" srcId="{02F9720A-827D-4122-94DD-2F03C5B01647}" destId="{3F910792-0F78-4CAA-9FDF-66D31865983A}" srcOrd="0" destOrd="0" presId="urn:microsoft.com/office/officeart/2005/8/layout/vList5"/>
    <dgm:cxn modelId="{4EC00B18-AB8B-4D9F-8AF3-9ED07D83B1A1}" type="presParOf" srcId="{02F9720A-827D-4122-94DD-2F03C5B01647}" destId="{CFB67E9A-494F-47E9-83AC-6DFB0F381C4A}" srcOrd="1" destOrd="0" presId="urn:microsoft.com/office/officeart/2005/8/layout/vList5"/>
    <dgm:cxn modelId="{573ECDB9-31EC-4ED3-B555-C1165A1D28A9}" type="presParOf" srcId="{DA5A0AD5-91DF-4A32-90EA-75DC1F35858E}" destId="{96226354-1674-4D6E-BCBD-53902391F499}" srcOrd="7" destOrd="0" presId="urn:microsoft.com/office/officeart/2005/8/layout/vList5"/>
    <dgm:cxn modelId="{0E3AF036-832A-4695-A28D-70C8782939B3}" type="presParOf" srcId="{DA5A0AD5-91DF-4A32-90EA-75DC1F35858E}" destId="{6AB50827-D366-490B-9F92-5725B49DC554}" srcOrd="8" destOrd="0" presId="urn:microsoft.com/office/officeart/2005/8/layout/vList5"/>
    <dgm:cxn modelId="{1DE9ACC1-EE21-4386-9707-ADE2043D0105}" type="presParOf" srcId="{6AB50827-D366-490B-9F92-5725B49DC554}" destId="{2C2E9C11-5781-4B97-AEAA-7E61A161DB91}" srcOrd="0" destOrd="0" presId="urn:microsoft.com/office/officeart/2005/8/layout/vList5"/>
    <dgm:cxn modelId="{32688693-E4B2-48EF-BAE8-196F7255F145}" type="presParOf" srcId="{6AB50827-D366-490B-9F92-5725B49DC554}" destId="{F4121FE2-8B63-474D-9706-843462686847}" srcOrd="1" destOrd="0" presId="urn:microsoft.com/office/officeart/2005/8/layout/vList5"/>
    <dgm:cxn modelId="{7CB33E40-DDA2-45A3-88B4-0692C6517773}" type="presParOf" srcId="{DA5A0AD5-91DF-4A32-90EA-75DC1F35858E}" destId="{E4504020-2959-4743-9FFD-FB44D947C35F}" srcOrd="9" destOrd="0" presId="urn:microsoft.com/office/officeart/2005/8/layout/vList5"/>
    <dgm:cxn modelId="{3699CD83-93FF-4B5E-9598-45327C8CCDC2}" type="presParOf" srcId="{DA5A0AD5-91DF-4A32-90EA-75DC1F35858E}" destId="{523F8194-138D-451B-9906-8DFAAD548161}" srcOrd="10" destOrd="0" presId="urn:microsoft.com/office/officeart/2005/8/layout/vList5"/>
    <dgm:cxn modelId="{BA69B19B-EB72-42F4-98F3-CE375B5A2A2A}" type="presParOf" srcId="{523F8194-138D-451B-9906-8DFAAD548161}" destId="{61D55B2C-ACD7-4F8D-91AD-87308051AB2B}" srcOrd="0" destOrd="0" presId="urn:microsoft.com/office/officeart/2005/8/layout/vList5"/>
    <dgm:cxn modelId="{55ED84CD-D7E0-4534-B52D-D40B29F5FB28}" type="presParOf" srcId="{523F8194-138D-451B-9906-8DFAAD548161}" destId="{10611EF6-4BC6-4C9F-B298-9C1C6F4E6BA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D2C8E-D665-40C6-9EBE-27ADC03FE6BF}">
      <dsp:nvSpPr>
        <dsp:cNvPr id="0" name=""/>
        <dsp:cNvSpPr/>
      </dsp:nvSpPr>
      <dsp:spPr>
        <a:xfrm rot="5400000">
          <a:off x="4248240" y="-2454150"/>
          <a:ext cx="693524" cy="56021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r>
            <a:rPr lang="en-IN" sz="1200" kern="1200" dirty="0"/>
            <a:t>Use of Lightweight ReST/JSON and CQRS pattern</a:t>
          </a:r>
        </a:p>
        <a:p>
          <a:pPr marL="114300" lvl="1" indent="-114300" algn="l" defTabSz="533400">
            <a:lnSpc>
              <a:spcPct val="90000"/>
            </a:lnSpc>
            <a:spcBef>
              <a:spcPct val="0"/>
            </a:spcBef>
            <a:spcAft>
              <a:spcPct val="15000"/>
            </a:spcAft>
            <a:buChar char="•"/>
          </a:pPr>
          <a:r>
            <a:rPr lang="en-IN" sz="1200" kern="1200" dirty="0"/>
            <a:t>Leverage Parallel processing of data</a:t>
          </a:r>
        </a:p>
      </dsp:txBody>
      <dsp:txXfrm rot="-5400000">
        <a:off x="1793932" y="34013"/>
        <a:ext cx="5568287" cy="625814"/>
      </dsp:txXfrm>
    </dsp:sp>
    <dsp:sp modelId="{E54676AD-05BE-4114-809A-FCE9439BC200}">
      <dsp:nvSpPr>
        <dsp:cNvPr id="0" name=""/>
        <dsp:cNvSpPr/>
      </dsp:nvSpPr>
      <dsp:spPr>
        <a:xfrm>
          <a:off x="548398" y="1872"/>
          <a:ext cx="1245533"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dirty="0"/>
            <a:t>Performance</a:t>
          </a:r>
        </a:p>
      </dsp:txBody>
      <dsp:txXfrm>
        <a:off x="582086" y="35560"/>
        <a:ext cx="1178157" cy="622720"/>
      </dsp:txXfrm>
    </dsp:sp>
    <dsp:sp modelId="{25A0D2AA-9757-4432-83A6-7EFFD95981A6}">
      <dsp:nvSpPr>
        <dsp:cNvPr id="0" name=""/>
        <dsp:cNvSpPr/>
      </dsp:nvSpPr>
      <dsp:spPr>
        <a:xfrm rot="5400000">
          <a:off x="4365046" y="-1738398"/>
          <a:ext cx="481008" cy="56232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a:t>All processing components are stateless</a:t>
          </a:r>
          <a:endParaRPr lang="en-IN" sz="1200" kern="1200" dirty="0"/>
        </a:p>
        <a:p>
          <a:pPr marL="114300" lvl="1" indent="-114300" algn="l" defTabSz="533400">
            <a:lnSpc>
              <a:spcPct val="90000"/>
            </a:lnSpc>
            <a:spcBef>
              <a:spcPct val="0"/>
            </a:spcBef>
            <a:spcAft>
              <a:spcPct val="15000"/>
            </a:spcAft>
            <a:buChar char="•"/>
          </a:pPr>
          <a:r>
            <a:rPr lang="en-IN" sz="1200" kern="1200" dirty="0"/>
            <a:t>Auto-scaling of microservices and cloud native architecture</a:t>
          </a:r>
        </a:p>
      </dsp:txBody>
      <dsp:txXfrm rot="-5400000">
        <a:off x="1793917" y="856212"/>
        <a:ext cx="5599787" cy="434046"/>
      </dsp:txXfrm>
    </dsp:sp>
    <dsp:sp modelId="{4D670868-8469-490C-B121-09FC3335928A}">
      <dsp:nvSpPr>
        <dsp:cNvPr id="0" name=""/>
        <dsp:cNvSpPr/>
      </dsp:nvSpPr>
      <dsp:spPr>
        <a:xfrm>
          <a:off x="548398" y="728187"/>
          <a:ext cx="1245517"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Scalability</a:t>
          </a:r>
          <a:endParaRPr lang="en-IN" sz="1600" kern="1200" dirty="0"/>
        </a:p>
      </dsp:txBody>
      <dsp:txXfrm>
        <a:off x="582086" y="761875"/>
        <a:ext cx="1178141" cy="622720"/>
      </dsp:txXfrm>
    </dsp:sp>
    <dsp:sp modelId="{D160B65D-0D89-4543-933A-EFCC0AAC2236}">
      <dsp:nvSpPr>
        <dsp:cNvPr id="0" name=""/>
        <dsp:cNvSpPr/>
      </dsp:nvSpPr>
      <dsp:spPr>
        <a:xfrm rot="5400000">
          <a:off x="4296986" y="-1003622"/>
          <a:ext cx="617128" cy="56232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Security component decoupled from business components</a:t>
          </a:r>
        </a:p>
        <a:p>
          <a:pPr marL="114300" lvl="1" indent="-114300" algn="l" defTabSz="533400">
            <a:lnSpc>
              <a:spcPct val="90000"/>
            </a:lnSpc>
            <a:spcBef>
              <a:spcPct val="0"/>
            </a:spcBef>
            <a:spcAft>
              <a:spcPct val="15000"/>
            </a:spcAft>
            <a:buChar char="•"/>
          </a:pPr>
          <a:r>
            <a:rPr lang="en-IN" sz="1200" kern="1200" dirty="0"/>
            <a:t>All environment and system credentials are configurable and encrypted</a:t>
          </a:r>
        </a:p>
        <a:p>
          <a:pPr marL="114300" lvl="1" indent="-114300" algn="l" defTabSz="533400">
            <a:lnSpc>
              <a:spcPct val="90000"/>
            </a:lnSpc>
            <a:spcBef>
              <a:spcPct val="0"/>
            </a:spcBef>
            <a:spcAft>
              <a:spcPct val="15000"/>
            </a:spcAft>
            <a:buChar char="•"/>
          </a:pPr>
          <a:r>
            <a:rPr lang="en-IN" sz="1200" kern="1200" dirty="0"/>
            <a:t>Adhering to Element’s established security standards</a:t>
          </a:r>
        </a:p>
      </dsp:txBody>
      <dsp:txXfrm rot="-5400000">
        <a:off x="1793916" y="1529574"/>
        <a:ext cx="5593142" cy="556876"/>
      </dsp:txXfrm>
    </dsp:sp>
    <dsp:sp modelId="{F498B2C2-3077-40E0-B8C8-51ADD764342A}">
      <dsp:nvSpPr>
        <dsp:cNvPr id="0" name=""/>
        <dsp:cNvSpPr/>
      </dsp:nvSpPr>
      <dsp:spPr>
        <a:xfrm>
          <a:off x="548398" y="1452789"/>
          <a:ext cx="1245517"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Security</a:t>
          </a:r>
          <a:endParaRPr lang="en-IN" sz="1600" kern="1200" dirty="0"/>
        </a:p>
      </dsp:txBody>
      <dsp:txXfrm>
        <a:off x="582086" y="1486477"/>
        <a:ext cx="1178141" cy="622720"/>
      </dsp:txXfrm>
    </dsp:sp>
    <dsp:sp modelId="{CFB67E9A-494F-47E9-83AC-6DFB0F381C4A}">
      <dsp:nvSpPr>
        <dsp:cNvPr id="0" name=""/>
        <dsp:cNvSpPr/>
      </dsp:nvSpPr>
      <dsp:spPr>
        <a:xfrm rot="5400000">
          <a:off x="4284667" y="-289195"/>
          <a:ext cx="641767" cy="56232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All system and application configuration would be externalised and maintained from outside the core system</a:t>
          </a:r>
        </a:p>
        <a:p>
          <a:pPr marL="114300" lvl="1" indent="-114300" algn="l" defTabSz="533400">
            <a:lnSpc>
              <a:spcPct val="90000"/>
            </a:lnSpc>
            <a:spcBef>
              <a:spcPct val="0"/>
            </a:spcBef>
            <a:spcAft>
              <a:spcPct val="15000"/>
            </a:spcAft>
            <a:buChar char="•"/>
          </a:pPr>
          <a:r>
            <a:rPr lang="en-IN" sz="1200" kern="1200" dirty="0"/>
            <a:t>By use of DevOps and operations the upgrade of system would be easier</a:t>
          </a:r>
        </a:p>
      </dsp:txBody>
      <dsp:txXfrm rot="-5400000">
        <a:off x="1793917" y="2232883"/>
        <a:ext cx="5591940" cy="579111"/>
      </dsp:txXfrm>
    </dsp:sp>
    <dsp:sp modelId="{3F910792-0F78-4CAA-9FDF-66D31865983A}">
      <dsp:nvSpPr>
        <dsp:cNvPr id="0" name=""/>
        <dsp:cNvSpPr/>
      </dsp:nvSpPr>
      <dsp:spPr>
        <a:xfrm>
          <a:off x="548398" y="2177390"/>
          <a:ext cx="1245517"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dirty="0"/>
            <a:t>Maintainability</a:t>
          </a:r>
        </a:p>
      </dsp:txBody>
      <dsp:txXfrm>
        <a:off x="582086" y="2211078"/>
        <a:ext cx="1178141" cy="622720"/>
      </dsp:txXfrm>
    </dsp:sp>
    <dsp:sp modelId="{F4121FE2-8B63-474D-9706-843462686847}">
      <dsp:nvSpPr>
        <dsp:cNvPr id="0" name=""/>
        <dsp:cNvSpPr/>
      </dsp:nvSpPr>
      <dsp:spPr>
        <a:xfrm rot="5400000">
          <a:off x="4240629" y="454062"/>
          <a:ext cx="721918" cy="561777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Declarative exception handling framework</a:t>
          </a:r>
        </a:p>
        <a:p>
          <a:pPr marL="114300" lvl="1" indent="-114300" algn="l" defTabSz="533400">
            <a:lnSpc>
              <a:spcPct val="90000"/>
            </a:lnSpc>
            <a:spcBef>
              <a:spcPct val="0"/>
            </a:spcBef>
            <a:spcAft>
              <a:spcPct val="15000"/>
            </a:spcAft>
            <a:buChar char="•"/>
          </a:pPr>
          <a:r>
            <a:rPr lang="en-IN" sz="1200" kern="1200" dirty="0"/>
            <a:t>Implement circuit breaker pattern using Spring Cloud Netflix </a:t>
          </a:r>
          <a:r>
            <a:rPr lang="en-IN" sz="1200" kern="1200" dirty="0" err="1"/>
            <a:t>Hystrix</a:t>
          </a:r>
          <a:endParaRPr lang="en-IN" sz="1200" kern="1200" dirty="0"/>
        </a:p>
        <a:p>
          <a:pPr marL="114300" lvl="1" indent="-114300" algn="l" defTabSz="533400">
            <a:lnSpc>
              <a:spcPct val="90000"/>
            </a:lnSpc>
            <a:spcBef>
              <a:spcPct val="0"/>
            </a:spcBef>
            <a:spcAft>
              <a:spcPct val="15000"/>
            </a:spcAft>
            <a:buChar char="•"/>
          </a:pPr>
          <a:r>
            <a:rPr lang="en-IN" sz="1200" kern="1200" dirty="0"/>
            <a:t>High available distributed architecture with no-single point of failure.</a:t>
          </a:r>
        </a:p>
        <a:p>
          <a:pPr marL="114300" lvl="1" indent="-114300" algn="l" defTabSz="533400">
            <a:lnSpc>
              <a:spcPct val="90000"/>
            </a:lnSpc>
            <a:spcBef>
              <a:spcPct val="0"/>
            </a:spcBef>
            <a:spcAft>
              <a:spcPct val="15000"/>
            </a:spcAft>
            <a:buChar char="•"/>
          </a:pPr>
          <a:r>
            <a:rPr lang="en-IN" sz="1200" kern="1200"/>
            <a:t>Using load balancer and Spring Boot Health Indicator Rest APIs</a:t>
          </a:r>
          <a:endParaRPr lang="en-IN" sz="1200" kern="1200" dirty="0"/>
        </a:p>
      </dsp:txBody>
      <dsp:txXfrm rot="-5400000">
        <a:off x="1792700" y="2937233"/>
        <a:ext cx="5582536" cy="651436"/>
      </dsp:txXfrm>
    </dsp:sp>
    <dsp:sp modelId="{2C2E9C11-5781-4B97-AEAA-7E61A161DB91}">
      <dsp:nvSpPr>
        <dsp:cNvPr id="0" name=""/>
        <dsp:cNvSpPr/>
      </dsp:nvSpPr>
      <dsp:spPr>
        <a:xfrm>
          <a:off x="548398" y="2917902"/>
          <a:ext cx="1244301"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Reliability</a:t>
          </a:r>
          <a:endParaRPr lang="en-IN" sz="1600" kern="1200" dirty="0"/>
        </a:p>
      </dsp:txBody>
      <dsp:txXfrm>
        <a:off x="582086" y="2951590"/>
        <a:ext cx="1176925" cy="622720"/>
      </dsp:txXfrm>
    </dsp:sp>
    <dsp:sp modelId="{10611EF6-4BC6-4C9F-B298-9C1C6F4E6BA8}">
      <dsp:nvSpPr>
        <dsp:cNvPr id="0" name=""/>
        <dsp:cNvSpPr/>
      </dsp:nvSpPr>
      <dsp:spPr>
        <a:xfrm rot="5400000">
          <a:off x="4329512" y="1191829"/>
          <a:ext cx="552077" cy="56232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IN" sz="1200" kern="1200" dirty="0"/>
            <a:t>New lightweight SPA and RWD web based application</a:t>
          </a:r>
        </a:p>
        <a:p>
          <a:pPr marL="114300" lvl="1" indent="-114300" algn="l" defTabSz="533400">
            <a:lnSpc>
              <a:spcPct val="90000"/>
            </a:lnSpc>
            <a:spcBef>
              <a:spcPct val="0"/>
            </a:spcBef>
            <a:spcAft>
              <a:spcPct val="15000"/>
            </a:spcAft>
            <a:buChar char="•"/>
          </a:pPr>
          <a:r>
            <a:rPr lang="en-IN" sz="1200" kern="1200" dirty="0"/>
            <a:t>Better navigation features</a:t>
          </a:r>
        </a:p>
        <a:p>
          <a:pPr marL="114300" lvl="1" indent="-114300" algn="l" defTabSz="533400">
            <a:lnSpc>
              <a:spcPct val="90000"/>
            </a:lnSpc>
            <a:spcBef>
              <a:spcPct val="0"/>
            </a:spcBef>
            <a:spcAft>
              <a:spcPct val="15000"/>
            </a:spcAft>
            <a:buChar char="•"/>
          </a:pPr>
          <a:r>
            <a:rPr lang="en-IN" sz="1200" kern="1200" dirty="0"/>
            <a:t>More user productivity</a:t>
          </a:r>
        </a:p>
      </dsp:txBody>
      <dsp:txXfrm rot="-5400000">
        <a:off x="1793917" y="3754374"/>
        <a:ext cx="5596318" cy="498177"/>
      </dsp:txXfrm>
    </dsp:sp>
    <dsp:sp modelId="{61D55B2C-ACD7-4F8D-91AD-87308051AB2B}">
      <dsp:nvSpPr>
        <dsp:cNvPr id="0" name=""/>
        <dsp:cNvSpPr/>
      </dsp:nvSpPr>
      <dsp:spPr>
        <a:xfrm>
          <a:off x="548398" y="3658415"/>
          <a:ext cx="1245517" cy="6900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Usability</a:t>
          </a:r>
          <a:endParaRPr lang="en-IN" sz="1600" kern="1200" dirty="0"/>
        </a:p>
      </dsp:txBody>
      <dsp:txXfrm>
        <a:off x="582086" y="3692103"/>
        <a:ext cx="1178141" cy="622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6/22/20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Area</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Challenge</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Possible Mitigation</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1</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Application Configuration Management</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there could be multiple instances of given processes running at one time, it's impossible for operators to manage and modify the configuration details of applications by navigating into the application directories.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overcome this issue, a centralised configuration management system will be used. The system will not only make the configuration information available to all distributed applications, but also help in version management of configuration changes, so that tracking and auditing of configuration changes will be possible.</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2</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Service Discovery</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With hundreds of processes running and applications in auto recovery mode, it becomes essential in a Microservice architecture to have a reliable mechanism for discovery of running instances of various processes.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design envisages a 'Service Registry' and client and server side discovery mechanisms to handle these challenges.</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Services will register themselves to a central service directory on start-up, so that consumer services and clients can get an automatic handle on the registered instances of various services. Along with auto-discovery, load-balancing and fail-over will be supported.</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Service Level Fall-back</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Any error-condition arising out of service unavailability, endpoint exceptions, or service latency will not be allowed to bubble-up to the level of user views.</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most cases, wherever applicable, the services will fall-back to a default behaviour if the targeted service is unresponsive, taking time to respond, or is in error-state. </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4</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Log Aggregation</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the various processes will run in containerized environments, manual log monitoring will be an impossible task. In addition, to make an informed decision on various aspects of the Application, such as capacity planning, service-health monitoring, and the logs need to be analysed differently depending upon the need of the moment.</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address to these necessities, implement an industry-standard Log Unifier solution. This will enable the logs to be made available to monitoring, altering, as well as statistical analytic systems</a:t>
            </a:r>
            <a:endParaRPr lang="en-US"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5</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Application Security</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of the stateless nature of the processes involved in a Microservices architecture, maintaining the application in a consistent security state, as per the roles and privileges of the intended user, throws a lot of security related challenges, for HTTP Session cannot be maintained on the server side.</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handle these challenges, the system will implement a Stateless security mechanism – using OAuth2 and JWT – leveraging the Enterprise user databases (</a:t>
            </a:r>
            <a:r>
              <a:rPr lang="en-GB" sz="1200" kern="1200" dirty="0" err="1">
                <a:solidFill>
                  <a:schemeClr val="tx1"/>
                </a:solidFill>
                <a:effectLst/>
                <a:latin typeface="+mn-lt"/>
                <a:ea typeface="+mn-ea"/>
                <a:cs typeface="+mn-cs"/>
              </a:rPr>
              <a:t>e.g</a:t>
            </a:r>
            <a:r>
              <a:rPr lang="en-GB" sz="1200" kern="1200" dirty="0">
                <a:solidFill>
                  <a:schemeClr val="tx1"/>
                </a:solidFill>
                <a:effectLst/>
                <a:latin typeface="+mn-lt"/>
                <a:ea typeface="+mn-ea"/>
                <a:cs typeface="+mn-cs"/>
              </a:rPr>
              <a:t> Active Directory and HR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CCE9EC-EC7A-2346-97FD-08F07A2C9401}"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307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a:solidFill>
                  <a:schemeClr val="tx1"/>
                </a:solidFill>
                <a:effectLst/>
                <a:latin typeface="+mn-lt"/>
                <a:ea typeface="+mn-ea"/>
                <a:cs typeface="+mn-cs"/>
              </a:rPr>
              <a:t>#</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Considerations</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Solution Approach</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1</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Single Codebase per App</a:t>
            </a:r>
          </a:p>
          <a:p>
            <a:r>
              <a:rPr lang="en-US" sz="1600" kern="1200" dirty="0">
                <a:solidFill>
                  <a:schemeClr val="tx1"/>
                </a:solidFill>
                <a:effectLst/>
                <a:latin typeface="+mn-lt"/>
                <a:ea typeface="+mn-ea"/>
                <a:cs typeface="+mn-cs"/>
              </a:rPr>
              <a:t>Each running process - a module having its own http port - will be considered an App. </a:t>
            </a:r>
          </a:p>
          <a:p>
            <a:r>
              <a:rPr lang="en-US" sz="1600" kern="1200" dirty="0">
                <a:solidFill>
                  <a:schemeClr val="tx1"/>
                </a:solidFill>
                <a:effectLst/>
                <a:latin typeface="+mn-lt"/>
                <a:ea typeface="+mn-ea"/>
                <a:cs typeface="+mn-cs"/>
              </a:rPr>
              <a:t>For maximum reusability, and efficient release management, each App will be mapped to a separate codebase.</a:t>
            </a:r>
          </a:p>
          <a:p>
            <a:r>
              <a:rPr lang="en-US" sz="1600" b="1" kern="1200" dirty="0">
                <a:solidFill>
                  <a:schemeClr val="tx1"/>
                </a:solidFill>
                <a:effectLst/>
                <a:latin typeface="+mn-lt"/>
                <a:ea typeface="+mn-ea"/>
                <a:cs typeface="+mn-cs"/>
              </a:rPr>
              <a:t>2</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Loosely Coupled and Explicitly Declared Dependencies</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Every process in the GEMS ecosystem will be an independent and stateless App, handling a unit of responsibility. The GEMS system will be an aggregation of the process units, composed through an orchestration process. Docker or equivalent container technology will be used manage the independent processes.</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3</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Centralised Configuration Management</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All the independent processes, as well as the dependent enterprise systems, will be control through centralised configuration management tools. This will not only help to maintain maximum parity between Dev and Prod environments, but also will provide ways to alter the state of an Application at runtime, helping in eliminating any downtime for application maintenance.</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4</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Enterprise Resources as HTTP Services</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To build an enterprise resource (Message Queue, SMTP, etc.) agnostic system, Enterprise resources will treat as Attached services, just like any other Stateless process, and hence shall NOT be exposed to the core services as-is. Necessary Http Edge Services and Edge Clients (Equivalent of an API gateway) will create as a bridge between the Core services and Enterprise resources.</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5</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Modules as Stateless Processes</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Each module will be an independent, stateless App, whose services are accessible only through Http REST endpoints.</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6</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Export Services via Port Binding</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Each process will be self-contained and will not demand a separate web-container at runtime to render its services. The GEMS processes will export Http as a service by binding to an Http Port. Docker as a process container fits well into this architecture.</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7</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Scale-out via Process Model</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With processes being stateless, scaling out an individual process in response to an increased demand will be a matter a adding more copies of the process into operation. The process formation will be managed through a Container Orchestration Mechanism or a Network Load balancer</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8</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Disposability: Fast Start-up and Graceful Shutdown</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Each process in the GEMS system will be disposable, meaning a starting new process instantaneously, and killing a faulty process and be replaced by a new healthy process immediately. Since all the processes are Stateless, hence data loss worries can be rest assured.</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9</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Dev/Prod Parity</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Dev and Prod Systems will resemble each other – in terms of process model – as much as possible, to avoid any 'Worked in My Dev environment' syndrome. The two environments might differ only in scale, but all other parameters in the process model will be the same.</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10</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Logs as Streams of Events</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The GEMS systems will NOT generate any log files. The log files, of traditional architecture, render themselves unusable in a micro-services architecture, as there could be hundreds of processes running at any given time on a distributed system, presenting an impossible task for human users to monitor those logs. Instead, the logs of the GEMS system will be treated as a Stream of Events, which eventually can be directed to a variety of Monitoring systems</a:t>
            </a:r>
            <a:endParaRPr lang="en-US" sz="1600" kern="1200" dirty="0">
              <a:solidFill>
                <a:schemeClr val="tx1"/>
              </a:solidFill>
              <a:effectLst/>
              <a:latin typeface="+mn-lt"/>
              <a:ea typeface="+mn-ea"/>
              <a:cs typeface="+mn-cs"/>
            </a:endParaRPr>
          </a:p>
          <a:p>
            <a:r>
              <a:rPr lang="en-US" sz="1600" b="1" kern="1200" dirty="0">
                <a:solidFill>
                  <a:schemeClr val="tx1"/>
                </a:solidFill>
                <a:effectLst/>
                <a:latin typeface="+mn-lt"/>
                <a:ea typeface="+mn-ea"/>
                <a:cs typeface="+mn-cs"/>
              </a:rPr>
              <a:t>11</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Administration and Quality Control coded into Application Lifecycle.</a:t>
            </a: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GEMS systems will require little or no-documentation to maintain for Administration and Quality Control procedures. </a:t>
            </a:r>
          </a:p>
          <a:p>
            <a:r>
              <a:rPr lang="en-US" sz="1600" kern="1200" dirty="0">
                <a:solidFill>
                  <a:schemeClr val="tx1"/>
                </a:solidFill>
                <a:effectLst/>
                <a:latin typeface="+mn-lt"/>
                <a:ea typeface="+mn-ea"/>
                <a:cs typeface="+mn-cs"/>
              </a:rPr>
              <a:t>Administrative Activities, such as Database Schema update, data migration, Environment creation, will be packaged into the Application lifecycle, and the task related artefacts will live alongside the Application code. </a:t>
            </a:r>
          </a:p>
          <a:p>
            <a:r>
              <a:rPr lang="en-US" sz="1600" kern="1200" dirty="0">
                <a:solidFill>
                  <a:schemeClr val="tx1"/>
                </a:solidFill>
                <a:effectLst/>
                <a:latin typeface="+mn-lt"/>
                <a:ea typeface="+mn-ea"/>
                <a:cs typeface="+mn-cs"/>
              </a:rPr>
              <a:t>Managing of Quality Control activities, such as Code Quality review, Unit &amp; Integration Testing, UI testing, through Application lifecycle maintenance, requiring no manual intervention.</a:t>
            </a:r>
          </a:p>
          <a:p>
            <a:r>
              <a:rPr lang="en-US" sz="1600" b="1" kern="1200" dirty="0">
                <a:solidFill>
                  <a:schemeClr val="tx1"/>
                </a:solidFill>
                <a:effectLst/>
                <a:latin typeface="+mn-lt"/>
                <a:ea typeface="+mn-ea"/>
                <a:cs typeface="+mn-cs"/>
              </a:rPr>
              <a:t>12</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Continuous Development and Deployment</a:t>
            </a:r>
            <a:endParaRPr lang="en-US" sz="1600" kern="1200" dirty="0">
              <a:solidFill>
                <a:schemeClr val="tx1"/>
              </a:solidFill>
              <a:effectLst/>
              <a:latin typeface="+mn-lt"/>
              <a:ea typeface="+mn-ea"/>
              <a:cs typeface="+mn-cs"/>
            </a:endParaRPr>
          </a:p>
          <a:p>
            <a:r>
              <a:rPr lang="en-GB" sz="1600" kern="1200" dirty="0">
                <a:solidFill>
                  <a:schemeClr val="tx1"/>
                </a:solidFill>
                <a:effectLst/>
                <a:latin typeface="+mn-lt"/>
                <a:ea typeface="+mn-ea"/>
                <a:cs typeface="+mn-cs"/>
              </a:rPr>
              <a:t>Build, Deployment, and Collaboration activities will be automated using appropriate Agile and DevOps tools and methodologies.</a:t>
            </a: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A5D1758-ED3D-4611-B861-63A1DF032208}" type="slidenum">
              <a:rPr lang="en-US" smtClean="0"/>
              <a:t>8</a:t>
            </a:fld>
            <a:endParaRPr lang="en-US" dirty="0"/>
          </a:p>
        </p:txBody>
      </p:sp>
    </p:spTree>
    <p:extLst>
      <p:ext uri="{BB962C8B-B14F-4D97-AF65-F5344CB8AC3E}">
        <p14:creationId xmlns:p14="http://schemas.microsoft.com/office/powerpoint/2010/main" val="39336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32"/>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3458439-20C1-4969-AD59-7C77EB1B83F8}" type="slidenum">
              <a:rPr lang="en-US" altLang="en-US" sz="1400" smtClean="0"/>
              <a:pPr>
                <a:spcBef>
                  <a:spcPct val="0"/>
                </a:spcBef>
                <a:buClrTx/>
                <a:buFontTx/>
                <a:buNone/>
              </a:pPr>
              <a:t>10</a:t>
            </a:fld>
            <a:endParaRPr lang="en-US" altLang="en-US" sz="1400"/>
          </a:p>
        </p:txBody>
      </p:sp>
      <p:sp>
        <p:nvSpPr>
          <p:cNvPr id="33795"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1981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a:solidFill>
                  <a:prstClr val="white"/>
                </a:solidFill>
                <a:latin typeface="+mj-lt"/>
              </a:rPr>
              <a:t>|   Copyright © 2017 Tata Consultancy Services Limited</a:t>
            </a: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a:t>Click to add Information Classification</a:t>
            </a:r>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grpSp>
        <p:nvGrpSpPr>
          <p:cNvPr id="34" name="Group 33"/>
          <p:cNvGrpSpPr/>
          <p:nvPr/>
        </p:nvGrpSpPr>
        <p:grpSpPr>
          <a:xfrm>
            <a:off x="4" y="0"/>
            <a:ext cx="9144000" cy="5143502"/>
            <a:chOff x="3" y="0"/>
            <a:chExt cx="9144000" cy="6858002"/>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a:defRPr/>
              </a:pPr>
              <a:endParaRPr lang="en-US" sz="1350" kern="0" dirty="0">
                <a:solidFill>
                  <a:sysClr val="window" lastClr="FFFFFF"/>
                </a:solidFill>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p:spPr>
        </p:pic>
        <p:sp>
          <p:nvSpPr>
            <p:cNvPr id="2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sz="1350" dirty="0">
                <a:solidFill>
                  <a:srgbClr val="000000"/>
                </a:solidFill>
              </a:endParaRPr>
            </a:p>
          </p:txBody>
        </p:sp>
        <p:grpSp>
          <p:nvGrpSpPr>
            <p:cNvPr id="32" name="Group 31"/>
            <p:cNvGrpSpPr/>
            <p:nvPr/>
          </p:nvGrpSpPr>
          <p:grpSpPr>
            <a:xfrm>
              <a:off x="381003" y="333375"/>
              <a:ext cx="2373191" cy="314216"/>
              <a:chOff x="381003" y="333375"/>
              <a:chExt cx="2373191" cy="314216"/>
            </a:xfrm>
          </p:grpSpPr>
          <p:grpSp>
            <p:nvGrpSpPr>
              <p:cNvPr id="24"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dirty="0">
                    <a:solidFill>
                      <a:prstClr val="white"/>
                    </a:solidFill>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dirty="0">
                    <a:solidFill>
                      <a:prstClr val="white"/>
                    </a:solidFill>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dirty="0">
                    <a:solidFill>
                      <a:prstClr val="white"/>
                    </a:solidFill>
                  </a:endParaRPr>
                </a:p>
              </p:txBody>
            </p:sp>
          </p:grpSp>
          <p:sp>
            <p:nvSpPr>
              <p:cNvPr id="28" name="Freeform 27"/>
              <p:cNvSpPr>
                <a:spLocks noEditPoints="1"/>
              </p:cNvSpPr>
              <p:nvPr/>
            </p:nvSpPr>
            <p:spPr bwMode="auto">
              <a:xfrm>
                <a:off x="1582366"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US" sz="1350" kern="0" dirty="0">
                  <a:solidFill>
                    <a:prstClr val="white"/>
                  </a:solidFill>
                </a:endParaRPr>
              </a:p>
            </p:txBody>
          </p:sp>
        </p:grpSp>
      </p:grpSp>
      <p:sp>
        <p:nvSpPr>
          <p:cNvPr id="2" name="Title 1"/>
          <p:cNvSpPr>
            <a:spLocks noGrp="1"/>
          </p:cNvSpPr>
          <p:nvPr>
            <p:ph type="ctrTitle"/>
          </p:nvPr>
        </p:nvSpPr>
        <p:spPr>
          <a:xfrm>
            <a:off x="381004" y="2027113"/>
            <a:ext cx="6172200" cy="565206"/>
          </a:xfrm>
        </p:spPr>
        <p:txBody>
          <a:bodyPr anchor="t">
            <a:noAutofit/>
          </a:bodyPr>
          <a:lstStyle>
            <a:lvl1pPr algn="l">
              <a:defRPr sz="2250">
                <a:solidFill>
                  <a:schemeClr val="bg1"/>
                </a:solidFill>
                <a:latin typeface="Myriad Pro"/>
              </a:defRPr>
            </a:lvl1pPr>
          </a:lstStyle>
          <a:p>
            <a:r>
              <a:rPr lang="en-US" dirty="0"/>
              <a:t>Click to edit Master title style</a:t>
            </a:r>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1" y="3853140"/>
            <a:ext cx="2454502" cy="843880"/>
          </a:xfrm>
          <a:prstGeom prst="rect">
            <a:avLst/>
          </a:prstGeom>
        </p:spPr>
      </p:pic>
    </p:spTree>
    <p:extLst>
      <p:ext uri="{BB962C8B-B14F-4D97-AF65-F5344CB8AC3E}">
        <p14:creationId xmlns:p14="http://schemas.microsoft.com/office/powerpoint/2010/main" val="267198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04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73" tIns="34286" rIns="68573" bIns="34286" rtlCol="0" anchor="ctr"/>
          <a:lstStyle/>
          <a:p>
            <a:pPr algn="ctr" defTabSz="685732">
              <a:defRPr/>
            </a:pPr>
            <a:endParaRPr lang="en-US" sz="1425" kern="0" dirty="0">
              <a:solidFill>
                <a:sysClr val="window" lastClr="FFFFFF"/>
              </a:solidFill>
            </a:endParaRPr>
          </a:p>
        </p:txBody>
      </p:sp>
      <p:sp>
        <p:nvSpPr>
          <p:cNvPr id="2" name="Title 1"/>
          <p:cNvSpPr>
            <a:spLocks noGrp="1"/>
          </p:cNvSpPr>
          <p:nvPr>
            <p:ph type="ctrTitle"/>
          </p:nvPr>
        </p:nvSpPr>
        <p:spPr>
          <a:xfrm>
            <a:off x="381004" y="1560458"/>
            <a:ext cx="7157083" cy="397764"/>
          </a:xfrm>
        </p:spPr>
        <p:txBody>
          <a:bodyPr>
            <a:noAutofit/>
          </a:bodyPr>
          <a:lstStyle>
            <a:lvl1pPr algn="l">
              <a:defRPr sz="2325">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81004" y="2006850"/>
            <a:ext cx="7157083" cy="342900"/>
          </a:xfrm>
        </p:spPr>
        <p:txBody>
          <a:bodyPr>
            <a:noAutofit/>
          </a:bodyPr>
          <a:lstStyle>
            <a:lvl1pPr marL="0" indent="0" algn="l">
              <a:buNone/>
              <a:defRPr sz="1800">
                <a:solidFill>
                  <a:schemeClr val="bg1"/>
                </a:solidFill>
                <a:latin typeface="+mj-lt"/>
              </a:defRPr>
            </a:lvl1pPr>
            <a:lvl2pPr marL="342866" indent="0" algn="ctr">
              <a:buNone/>
              <a:defRPr>
                <a:solidFill>
                  <a:schemeClr val="tx1">
                    <a:tint val="75000"/>
                  </a:schemeClr>
                </a:solidFill>
              </a:defRPr>
            </a:lvl2pPr>
            <a:lvl3pPr marL="685732" indent="0" algn="ctr">
              <a:buNone/>
              <a:defRPr>
                <a:solidFill>
                  <a:schemeClr val="tx1">
                    <a:tint val="75000"/>
                  </a:schemeClr>
                </a:solidFill>
              </a:defRPr>
            </a:lvl3pPr>
            <a:lvl4pPr marL="1028597" indent="0" algn="ctr">
              <a:buNone/>
              <a:defRPr>
                <a:solidFill>
                  <a:schemeClr val="tx1">
                    <a:tint val="75000"/>
                  </a:schemeClr>
                </a:solidFill>
              </a:defRPr>
            </a:lvl4pPr>
            <a:lvl5pPr marL="1371463" indent="0" algn="ctr">
              <a:buNone/>
              <a:defRPr>
                <a:solidFill>
                  <a:schemeClr val="tx1">
                    <a:tint val="75000"/>
                  </a:schemeClr>
                </a:solidFill>
              </a:defRPr>
            </a:lvl5pPr>
            <a:lvl6pPr marL="1714328" indent="0" algn="ctr">
              <a:buNone/>
              <a:defRPr>
                <a:solidFill>
                  <a:schemeClr val="tx1">
                    <a:tint val="75000"/>
                  </a:schemeClr>
                </a:solidFill>
              </a:defRPr>
            </a:lvl6pPr>
            <a:lvl7pPr marL="2057195" indent="0" algn="ctr">
              <a:buNone/>
              <a:defRPr>
                <a:solidFill>
                  <a:schemeClr val="tx1">
                    <a:tint val="75000"/>
                  </a:schemeClr>
                </a:solidFill>
              </a:defRPr>
            </a:lvl7pPr>
            <a:lvl8pPr marL="2400060" indent="0" algn="ctr">
              <a:buNone/>
              <a:defRPr>
                <a:solidFill>
                  <a:schemeClr val="tx1">
                    <a:tint val="75000"/>
                  </a:schemeClr>
                </a:solidFill>
              </a:defRPr>
            </a:lvl8pPr>
            <a:lvl9pPr marL="2742926" indent="0" algn="ctr">
              <a:buNone/>
              <a:defRPr>
                <a:solidFill>
                  <a:schemeClr val="tx1">
                    <a:tint val="75000"/>
                  </a:schemeClr>
                </a:solidFill>
              </a:defRPr>
            </a:lvl9pPr>
          </a:lstStyle>
          <a:p>
            <a:r>
              <a:rPr lang="en-US"/>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25">
                <a:solidFill>
                  <a:schemeClr val="bg1"/>
                </a:solidFill>
                <a:latin typeface="+mj-lt"/>
              </a:defRPr>
            </a:lvl1pPr>
          </a:lstStyle>
          <a:p>
            <a:pPr lvl="0"/>
            <a:r>
              <a:rPr lang="en-US" dirty="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099471"/>
            <a:ext cx="1840877" cy="843880"/>
          </a:xfrm>
          <a:prstGeom prst="rect">
            <a:avLst/>
          </a:prstGeom>
        </p:spPr>
      </p:pic>
      <p:sp>
        <p:nvSpPr>
          <p:cNvPr id="16" name="TextBox 15"/>
          <p:cNvSpPr txBox="1"/>
          <p:nvPr/>
        </p:nvSpPr>
        <p:spPr>
          <a:xfrm>
            <a:off x="6884951" y="4788206"/>
            <a:ext cx="2106649" cy="196199"/>
          </a:xfrm>
          <a:prstGeom prst="rect">
            <a:avLst/>
          </a:prstGeom>
          <a:noFill/>
        </p:spPr>
        <p:txBody>
          <a:bodyPr wrap="none" lIns="91431" tIns="45716" rIns="91431" bIns="45716" rtlCol="0">
            <a:spAutoFit/>
          </a:bodyPr>
          <a:lstStyle/>
          <a:p>
            <a:pPr algn="r" defTabSz="685800"/>
            <a:r>
              <a:rPr lang="en-US" sz="675" dirty="0">
                <a:solidFill>
                  <a:prstClr val="white"/>
                </a:solidFill>
              </a:rPr>
              <a:t>|   Copyright © 2015 Tata Consultancy Services Limited</a:t>
            </a: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25">
                <a:solidFill>
                  <a:schemeClr val="bg1"/>
                </a:solidFill>
                <a:latin typeface="+mj-lt"/>
              </a:defRPr>
            </a:lvl1pPr>
          </a:lstStyle>
          <a:p>
            <a:pPr lvl="0"/>
            <a:r>
              <a:rPr lang="en-US" dirty="0"/>
              <a:t>Click to add Information Classification</a:t>
            </a:r>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US" sz="1350" dirty="0">
                <a:solidFill>
                  <a:srgbClr val="000000"/>
                </a:solidFill>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685732">
                <a:defRPr/>
              </a:pPr>
              <a:endParaRPr lang="en-US" sz="1425" kern="0" dirty="0">
                <a:solidFill>
                  <a:prstClr val="white"/>
                </a:solidFill>
                <a:latin typeface="Myriad Pro"/>
              </a:endParaRPr>
            </a:p>
          </p:txBody>
        </p:sp>
      </p:grpSp>
    </p:spTree>
    <p:extLst>
      <p:ext uri="{BB962C8B-B14F-4D97-AF65-F5344CB8AC3E}">
        <p14:creationId xmlns:p14="http://schemas.microsoft.com/office/powerpoint/2010/main" val="958538889"/>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grpSp>
        <p:nvGrpSpPr>
          <p:cNvPr id="34" name="Group 33"/>
          <p:cNvGrpSpPr/>
          <p:nvPr/>
        </p:nvGrpSpPr>
        <p:grpSpPr>
          <a:xfrm>
            <a:off x="4" y="0"/>
            <a:ext cx="9144000" cy="5143502"/>
            <a:chOff x="3" y="0"/>
            <a:chExt cx="9144000" cy="6858002"/>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685800">
                <a:defRPr/>
              </a:pPr>
              <a:endParaRPr lang="en-US" sz="1350" kern="0" dirty="0">
                <a:solidFill>
                  <a:sysClr val="window" lastClr="FFFFFF"/>
                </a:solidFill>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p:spPr>
        </p:pic>
        <p:sp>
          <p:nvSpPr>
            <p:cNvPr id="2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srgbClr val="000000"/>
                </a:solidFill>
              </a:endParaRPr>
            </a:p>
          </p:txBody>
        </p:sp>
        <p:grpSp>
          <p:nvGrpSpPr>
            <p:cNvPr id="32" name="Group 31"/>
            <p:cNvGrpSpPr/>
            <p:nvPr/>
          </p:nvGrpSpPr>
          <p:grpSpPr>
            <a:xfrm>
              <a:off x="381003" y="333375"/>
              <a:ext cx="2373191" cy="314216"/>
              <a:chOff x="381003" y="333375"/>
              <a:chExt cx="2373191" cy="314216"/>
            </a:xfrm>
          </p:grpSpPr>
          <p:grpSp>
            <p:nvGrpSpPr>
              <p:cNvPr id="24"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grpSp>
          <p:sp>
            <p:nvSpPr>
              <p:cNvPr id="28" name="Freeform 27"/>
              <p:cNvSpPr>
                <a:spLocks noEditPoints="1"/>
              </p:cNvSpPr>
              <p:nvPr/>
            </p:nvSpPr>
            <p:spPr bwMode="auto">
              <a:xfrm>
                <a:off x="1582366"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en-US" sz="1350" kern="0" dirty="0">
                  <a:solidFill>
                    <a:prstClr val="white"/>
                  </a:solidFill>
                </a:endParaRPr>
              </a:p>
            </p:txBody>
          </p:sp>
        </p:grpSp>
      </p:grpSp>
      <p:sp>
        <p:nvSpPr>
          <p:cNvPr id="2" name="Title 1"/>
          <p:cNvSpPr>
            <a:spLocks noGrp="1"/>
          </p:cNvSpPr>
          <p:nvPr>
            <p:ph type="ctrTitle"/>
          </p:nvPr>
        </p:nvSpPr>
        <p:spPr>
          <a:xfrm>
            <a:off x="381004" y="2027113"/>
            <a:ext cx="6172200" cy="565206"/>
          </a:xfrm>
        </p:spPr>
        <p:txBody>
          <a:bodyPr anchor="t">
            <a:noAutofit/>
          </a:bodyPr>
          <a:lstStyle>
            <a:lvl1pPr algn="l">
              <a:defRPr sz="2250">
                <a:solidFill>
                  <a:schemeClr val="bg1"/>
                </a:solidFill>
                <a:latin typeface="Myriad Pro"/>
              </a:defRPr>
            </a:lvl1pPr>
          </a:lstStyle>
          <a:p>
            <a:r>
              <a:rPr lang="en-US" dirty="0"/>
              <a:t>Click to edit Master title style</a:t>
            </a:r>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1" y="3853140"/>
            <a:ext cx="2454502" cy="843880"/>
          </a:xfrm>
          <a:prstGeom prst="rect">
            <a:avLst/>
          </a:prstGeom>
        </p:spPr>
      </p:pic>
    </p:spTree>
    <p:extLst>
      <p:ext uri="{BB962C8B-B14F-4D97-AF65-F5344CB8AC3E}">
        <p14:creationId xmlns:p14="http://schemas.microsoft.com/office/powerpoint/2010/main" val="12150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4193143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1" y="4"/>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1"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1"/>
            <a:endParaRPr lang="en-US" sz="1799" dirty="0">
              <a:solidFill>
                <a:prstClr val="white"/>
              </a:solidFill>
            </a:endParaRPr>
          </a:p>
        </p:txBody>
      </p:sp>
      <p:sp>
        <p:nvSpPr>
          <p:cNvPr id="2" name="Title 1"/>
          <p:cNvSpPr>
            <a:spLocks noGrp="1"/>
          </p:cNvSpPr>
          <p:nvPr>
            <p:ph type="title" hasCustomPrompt="1"/>
          </p:nvPr>
        </p:nvSpPr>
        <p:spPr>
          <a:xfrm>
            <a:off x="1371601" y="4090751"/>
            <a:ext cx="5952744" cy="342900"/>
          </a:xfrm>
        </p:spPr>
        <p:txBody>
          <a:bodyPr anchor="t">
            <a:noAutofit/>
          </a:bodyPr>
          <a:lstStyle>
            <a:lvl1pPr algn="l">
              <a:defRPr sz="1799" b="0" cap="none">
                <a:solidFill>
                  <a:schemeClr val="bg1"/>
                </a:solidFill>
                <a:latin typeface="+mj-lt"/>
              </a:defRPr>
            </a:lvl1pPr>
          </a:lstStyle>
          <a:p>
            <a:r>
              <a:rPr lang="en-US" dirty="0"/>
              <a:t>Click to add subtitle </a:t>
            </a:r>
          </a:p>
        </p:txBody>
      </p:sp>
      <p:sp>
        <p:nvSpPr>
          <p:cNvPr id="3" name="Text Placeholder 2"/>
          <p:cNvSpPr>
            <a:spLocks noGrp="1"/>
          </p:cNvSpPr>
          <p:nvPr>
            <p:ph type="body" idx="1" hasCustomPrompt="1"/>
          </p:nvPr>
        </p:nvSpPr>
        <p:spPr>
          <a:xfrm>
            <a:off x="1371601" y="3655314"/>
            <a:ext cx="6172200" cy="397764"/>
          </a:xfrm>
        </p:spPr>
        <p:txBody>
          <a:bodyPr anchor="b">
            <a:noAutofit/>
          </a:bodyPr>
          <a:lstStyle>
            <a:lvl1pPr marL="0" indent="0" algn="l">
              <a:buNone/>
              <a:defRPr sz="2300" b="0">
                <a:solidFill>
                  <a:schemeClr val="bg1"/>
                </a:solidFill>
                <a:latin typeface="+mj-lt"/>
              </a:defRPr>
            </a:lvl1pPr>
            <a:lvl2pPr marL="342815" indent="0">
              <a:buNone/>
              <a:defRPr sz="1400">
                <a:solidFill>
                  <a:schemeClr val="tx1">
                    <a:tint val="75000"/>
                  </a:schemeClr>
                </a:solidFill>
              </a:defRPr>
            </a:lvl2pPr>
            <a:lvl3pPr marL="685628" indent="0">
              <a:buNone/>
              <a:defRPr sz="1200">
                <a:solidFill>
                  <a:schemeClr val="tx1">
                    <a:tint val="75000"/>
                  </a:schemeClr>
                </a:solidFill>
              </a:defRPr>
            </a:lvl3pPr>
            <a:lvl4pPr marL="1028443" indent="0">
              <a:buNone/>
              <a:defRPr sz="1100">
                <a:solidFill>
                  <a:schemeClr val="tx1">
                    <a:tint val="75000"/>
                  </a:schemeClr>
                </a:solidFill>
              </a:defRPr>
            </a:lvl4pPr>
            <a:lvl5pPr marL="1371257" indent="0">
              <a:buNone/>
              <a:defRPr sz="1100">
                <a:solidFill>
                  <a:schemeClr val="tx1">
                    <a:tint val="75000"/>
                  </a:schemeClr>
                </a:solidFill>
              </a:defRPr>
            </a:lvl5pPr>
            <a:lvl6pPr marL="1714072" indent="0">
              <a:buNone/>
              <a:defRPr sz="1100">
                <a:solidFill>
                  <a:schemeClr val="tx1">
                    <a:tint val="75000"/>
                  </a:schemeClr>
                </a:solidFill>
              </a:defRPr>
            </a:lvl6pPr>
            <a:lvl7pPr marL="2056886" indent="0">
              <a:buNone/>
              <a:defRPr sz="1100">
                <a:solidFill>
                  <a:schemeClr val="tx1">
                    <a:tint val="75000"/>
                  </a:schemeClr>
                </a:solidFill>
              </a:defRPr>
            </a:lvl7pPr>
            <a:lvl8pPr marL="2399700" indent="0">
              <a:buNone/>
              <a:defRPr sz="1100">
                <a:solidFill>
                  <a:schemeClr val="tx1">
                    <a:tint val="75000"/>
                  </a:schemeClr>
                </a:solidFill>
              </a:defRPr>
            </a:lvl8pPr>
            <a:lvl9pPr marL="2742515" indent="0">
              <a:buNone/>
              <a:defRPr sz="1100">
                <a:solidFill>
                  <a:schemeClr val="tx1">
                    <a:tint val="75000"/>
                  </a:schemeClr>
                </a:solidFill>
              </a:defRPr>
            </a:lvl9pPr>
          </a:lstStyle>
          <a:p>
            <a:pPr lvl="0"/>
            <a:r>
              <a:rPr lang="en-US" dirty="0"/>
              <a:t>Click to add title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3" y="4721561"/>
            <a:ext cx="1840877" cy="421941"/>
          </a:xfrm>
          <a:prstGeom prst="rect">
            <a:avLst/>
          </a:prstGeom>
        </p:spPr>
      </p:pic>
      <p:sp>
        <p:nvSpPr>
          <p:cNvPr id="23" name="Rectangle 22"/>
          <p:cNvSpPr/>
          <p:nvPr/>
        </p:nvSpPr>
        <p:spPr>
          <a:xfrm>
            <a:off x="1"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62" tIns="34281" rIns="68562" bIns="34281" rtlCol="0" anchor="ctr"/>
          <a:lstStyle/>
          <a:p>
            <a:pPr algn="ctr" defTabSz="685628">
              <a:defRPr/>
            </a:pPr>
            <a:endParaRPr lang="en-US" sz="1400" kern="0" dirty="0">
              <a:solidFill>
                <a:sysClr val="window" lastClr="FFFFFF"/>
              </a:solidFill>
            </a:endParaRPr>
          </a:p>
        </p:txBody>
      </p:sp>
      <p:sp>
        <p:nvSpPr>
          <p:cNvPr id="24" name="Freeform 9"/>
          <p:cNvSpPr>
            <a:spLocks noEditPoints="1"/>
          </p:cNvSpPr>
          <p:nvPr/>
        </p:nvSpPr>
        <p:spPr bwMode="auto">
          <a:xfrm>
            <a:off x="8552482" y="127570"/>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62" tIns="34281" rIns="68562" bIns="34281" numCol="1" anchor="t" anchorCtr="0" compatLnSpc="1">
            <a:prstTxWarp prst="textNoShape">
              <a:avLst/>
            </a:prstTxWarp>
          </a:bodyPr>
          <a:lstStyle/>
          <a:p>
            <a:pPr defTabSz="685800"/>
            <a:endParaRPr lang="en-US" sz="1865" dirty="0">
              <a:solidFill>
                <a:srgbClr val="000000"/>
              </a:solidFill>
            </a:endParaRPr>
          </a:p>
        </p:txBody>
      </p:sp>
      <p:sp>
        <p:nvSpPr>
          <p:cNvPr id="30" name="Freeform 6"/>
          <p:cNvSpPr>
            <a:spLocks noEditPoints="1"/>
          </p:cNvSpPr>
          <p:nvPr/>
        </p:nvSpPr>
        <p:spPr bwMode="auto">
          <a:xfrm>
            <a:off x="294255" y="146143"/>
            <a:ext cx="824984" cy="348381"/>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800"/>
            <a:endParaRPr lang="en-US" sz="1865" u="sng" dirty="0">
              <a:solidFill>
                <a:srgbClr val="000000"/>
              </a:solidFill>
            </a:endParaRPr>
          </a:p>
        </p:txBody>
      </p:sp>
      <p:sp>
        <p:nvSpPr>
          <p:cNvPr id="21" name="TextBox 20"/>
          <p:cNvSpPr txBox="1"/>
          <p:nvPr userDrawn="1"/>
        </p:nvSpPr>
        <p:spPr>
          <a:xfrm>
            <a:off x="5867711" y="4855876"/>
            <a:ext cx="1904689" cy="184666"/>
          </a:xfrm>
          <a:prstGeom prst="rect">
            <a:avLst/>
          </a:prstGeom>
          <a:noFill/>
        </p:spPr>
        <p:txBody>
          <a:bodyPr wrap="none" rtlCol="0">
            <a:spAutoFit/>
          </a:bodyPr>
          <a:lstStyle/>
          <a:p>
            <a:pPr algn="r" defTabSz="685800"/>
            <a:r>
              <a:rPr lang="en-US" sz="600" dirty="0">
                <a:solidFill>
                  <a:prstClr val="white"/>
                </a:solidFill>
              </a:rPr>
              <a:t>|   Copyright © 2016 Tata Consultancy Services Limited</a:t>
            </a:r>
          </a:p>
        </p:txBody>
      </p:sp>
      <p:sp>
        <p:nvSpPr>
          <p:cNvPr id="25" name="Text Placeholder 5"/>
          <p:cNvSpPr txBox="1">
            <a:spLocks/>
          </p:cNvSpPr>
          <p:nvPr userDrawn="1"/>
        </p:nvSpPr>
        <p:spPr>
          <a:xfrm>
            <a:off x="4712676" y="4841008"/>
            <a:ext cx="1544934" cy="214405"/>
          </a:xfrm>
          <a:prstGeom prst="rect">
            <a:avLst/>
          </a:prstGeom>
        </p:spPr>
        <p:txBody>
          <a:bodyPr wrap="none" anchor="ctr">
            <a:noAutofit/>
          </a:bodyPr>
          <a:lstStyle>
            <a:lvl1pPr marL="0" indent="0" algn="ctr" defTabSz="685800" rtl="0" eaLnBrk="1" latinLnBrk="0" hangingPunct="1">
              <a:spcBef>
                <a:spcPct val="20000"/>
              </a:spcBef>
              <a:buClr>
                <a:srgbClr val="4E84C4"/>
              </a:buClr>
              <a:buFont typeface="Wingdings" pitchFamily="2" charset="2"/>
              <a:buNone/>
              <a:defRPr sz="1000" kern="1200">
                <a:solidFill>
                  <a:schemeClr val="tx1">
                    <a:lumMod val="65000"/>
                    <a:lumOff val="35000"/>
                  </a:schemeClr>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700" dirty="0">
                <a:solidFill>
                  <a:prstClr val="white"/>
                </a:solidFill>
              </a:rPr>
              <a:t> TCS Confidential</a:t>
            </a:r>
          </a:p>
        </p:txBody>
      </p:sp>
    </p:spTree>
    <p:extLst>
      <p:ext uri="{BB962C8B-B14F-4D97-AF65-F5344CB8AC3E}">
        <p14:creationId xmlns:p14="http://schemas.microsoft.com/office/powerpoint/2010/main" val="2817221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42096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711" y="1597821"/>
            <a:ext cx="7767817" cy="1098947"/>
          </a:xfrm>
        </p:spPr>
        <p:txBody>
          <a:bodyPr/>
          <a:lstStyle/>
          <a:p>
            <a:r>
              <a:rPr lang="en-US"/>
              <a:t>Click to edit Master title style</a:t>
            </a:r>
          </a:p>
        </p:txBody>
      </p:sp>
      <p:sp>
        <p:nvSpPr>
          <p:cNvPr id="3" name="Date Placeholder 2"/>
          <p:cNvSpPr>
            <a:spLocks noGrp="1"/>
          </p:cNvSpPr>
          <p:nvPr>
            <p:ph type="dt" idx="10"/>
          </p:nvPr>
        </p:nvSpPr>
        <p:spPr>
          <a:xfrm>
            <a:off x="457141" y="4767265"/>
            <a:ext cx="2129751" cy="270272"/>
          </a:xfrm>
          <a:prstGeom prst="rect">
            <a:avLst/>
          </a:prstGeom>
        </p:spPr>
        <p:txBody>
          <a:bodyPr/>
          <a:lstStyle>
            <a:lvl1pPr>
              <a:defRPr/>
            </a:lvl1pPr>
          </a:lstStyle>
          <a:p>
            <a:endParaRPr lang="en-IN" altLang="en-US" sz="1350">
              <a:solidFill>
                <a:srgbClr val="000000"/>
              </a:solidFill>
            </a:endParaRPr>
          </a:p>
        </p:txBody>
      </p:sp>
      <p:sp>
        <p:nvSpPr>
          <p:cNvPr id="4" name="Slide Number Placeholder 3"/>
          <p:cNvSpPr>
            <a:spLocks noGrp="1"/>
          </p:cNvSpPr>
          <p:nvPr>
            <p:ph type="sldNum" idx="11"/>
          </p:nvPr>
        </p:nvSpPr>
        <p:spPr>
          <a:xfrm>
            <a:off x="6552347" y="4767265"/>
            <a:ext cx="2129751" cy="270272"/>
          </a:xfrm>
          <a:prstGeom prst="rect">
            <a:avLst/>
          </a:prstGeom>
        </p:spPr>
        <p:txBody>
          <a:bodyPr/>
          <a:lstStyle>
            <a:lvl1pPr>
              <a:defRPr/>
            </a:lvl1pPr>
          </a:lstStyle>
          <a:p>
            <a:fld id="{7CD411A9-DB80-413E-9832-A6B3A330F784}" type="slidenum">
              <a:rPr lang="en-IN" altLang="en-US" sz="1350" smtClean="0">
                <a:solidFill>
                  <a:srgbClr val="000000"/>
                </a:solidFill>
              </a:rPr>
              <a:pPr/>
              <a:t>‹#›</a:t>
            </a:fld>
            <a:endParaRPr lang="en-IN" altLang="en-US" sz="1350">
              <a:solidFill>
                <a:srgbClr val="000000"/>
              </a:solidFill>
            </a:endParaRPr>
          </a:p>
        </p:txBody>
      </p:sp>
    </p:spTree>
    <p:extLst>
      <p:ext uri="{BB962C8B-B14F-4D97-AF65-F5344CB8AC3E}">
        <p14:creationId xmlns:p14="http://schemas.microsoft.com/office/powerpoint/2010/main" val="2641805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5"/>
          <p:cNvSpPr>
            <a:spLocks noGrp="1"/>
          </p:cNvSpPr>
          <p:nvPr>
            <p:ph type="body" sz="quarter" idx="10" hasCustomPrompt="1"/>
          </p:nvPr>
        </p:nvSpPr>
        <p:spPr>
          <a:xfrm>
            <a:off x="4730214" y="4889065"/>
            <a:ext cx="2813586" cy="192083"/>
          </a:xfrm>
        </p:spPr>
        <p:txBody>
          <a:bodyPr wrap="none" anchor="ctr">
            <a:noAutofit/>
          </a:bodyPr>
          <a:lstStyle>
            <a:lvl1pPr marL="0" indent="0" algn="ctr">
              <a:buNone/>
              <a:defRPr sz="975">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2826343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73" tIns="34286" rIns="68573" bIns="34286" rtlCol="0" anchor="ctr"/>
          <a:lstStyle/>
          <a:p>
            <a:pPr algn="ctr" defTabSz="685732">
              <a:defRPr/>
            </a:pPr>
            <a:endParaRPr lang="en-US" sz="1425" kern="0" dirty="0">
              <a:solidFill>
                <a:sysClr val="window" lastClr="FFFFFF"/>
              </a:solidFill>
            </a:endParaRPr>
          </a:p>
        </p:txBody>
      </p:sp>
      <p:sp>
        <p:nvSpPr>
          <p:cNvPr id="2" name="Title 1"/>
          <p:cNvSpPr>
            <a:spLocks noGrp="1"/>
          </p:cNvSpPr>
          <p:nvPr>
            <p:ph type="ctrTitle"/>
          </p:nvPr>
        </p:nvSpPr>
        <p:spPr>
          <a:xfrm>
            <a:off x="381004" y="1560458"/>
            <a:ext cx="7157083" cy="397764"/>
          </a:xfrm>
        </p:spPr>
        <p:txBody>
          <a:bodyPr>
            <a:noAutofit/>
          </a:bodyPr>
          <a:lstStyle>
            <a:lvl1pPr algn="l">
              <a:defRPr sz="2325">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81004" y="2006850"/>
            <a:ext cx="7157083" cy="342900"/>
          </a:xfrm>
        </p:spPr>
        <p:txBody>
          <a:bodyPr>
            <a:noAutofit/>
          </a:bodyPr>
          <a:lstStyle>
            <a:lvl1pPr marL="0" indent="0" algn="l">
              <a:buNone/>
              <a:defRPr sz="1800">
                <a:solidFill>
                  <a:schemeClr val="bg1"/>
                </a:solidFill>
                <a:latin typeface="+mj-lt"/>
              </a:defRPr>
            </a:lvl1pPr>
            <a:lvl2pPr marL="342866" indent="0" algn="ctr">
              <a:buNone/>
              <a:defRPr>
                <a:solidFill>
                  <a:schemeClr val="tx1">
                    <a:tint val="75000"/>
                  </a:schemeClr>
                </a:solidFill>
              </a:defRPr>
            </a:lvl2pPr>
            <a:lvl3pPr marL="685732" indent="0" algn="ctr">
              <a:buNone/>
              <a:defRPr>
                <a:solidFill>
                  <a:schemeClr val="tx1">
                    <a:tint val="75000"/>
                  </a:schemeClr>
                </a:solidFill>
              </a:defRPr>
            </a:lvl3pPr>
            <a:lvl4pPr marL="1028597" indent="0" algn="ctr">
              <a:buNone/>
              <a:defRPr>
                <a:solidFill>
                  <a:schemeClr val="tx1">
                    <a:tint val="75000"/>
                  </a:schemeClr>
                </a:solidFill>
              </a:defRPr>
            </a:lvl4pPr>
            <a:lvl5pPr marL="1371463" indent="0" algn="ctr">
              <a:buNone/>
              <a:defRPr>
                <a:solidFill>
                  <a:schemeClr val="tx1">
                    <a:tint val="75000"/>
                  </a:schemeClr>
                </a:solidFill>
              </a:defRPr>
            </a:lvl5pPr>
            <a:lvl6pPr marL="1714328" indent="0" algn="ctr">
              <a:buNone/>
              <a:defRPr>
                <a:solidFill>
                  <a:schemeClr val="tx1">
                    <a:tint val="75000"/>
                  </a:schemeClr>
                </a:solidFill>
              </a:defRPr>
            </a:lvl6pPr>
            <a:lvl7pPr marL="2057195" indent="0" algn="ctr">
              <a:buNone/>
              <a:defRPr>
                <a:solidFill>
                  <a:schemeClr val="tx1">
                    <a:tint val="75000"/>
                  </a:schemeClr>
                </a:solidFill>
              </a:defRPr>
            </a:lvl7pPr>
            <a:lvl8pPr marL="2400060" indent="0" algn="ctr">
              <a:buNone/>
              <a:defRPr>
                <a:solidFill>
                  <a:schemeClr val="tx1">
                    <a:tint val="75000"/>
                  </a:schemeClr>
                </a:solidFill>
              </a:defRPr>
            </a:lvl8pPr>
            <a:lvl9pPr marL="2742926" indent="0" algn="ctr">
              <a:buNone/>
              <a:defRPr>
                <a:solidFill>
                  <a:schemeClr val="tx1">
                    <a:tint val="75000"/>
                  </a:schemeClr>
                </a:solidFill>
              </a:defRPr>
            </a:lvl9pPr>
          </a:lstStyle>
          <a:p>
            <a:r>
              <a:rPr lang="en-US"/>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25">
                <a:solidFill>
                  <a:schemeClr val="bg1"/>
                </a:solidFill>
                <a:latin typeface="+mj-lt"/>
              </a:defRPr>
            </a:lvl1pPr>
          </a:lstStyle>
          <a:p>
            <a:pPr lvl="0"/>
            <a:r>
              <a:rPr lang="en-US" dirty="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099471"/>
            <a:ext cx="1840877" cy="843880"/>
          </a:xfrm>
          <a:prstGeom prst="rect">
            <a:avLst/>
          </a:prstGeom>
        </p:spPr>
      </p:pic>
      <p:sp>
        <p:nvSpPr>
          <p:cNvPr id="16" name="TextBox 15"/>
          <p:cNvSpPr txBox="1"/>
          <p:nvPr/>
        </p:nvSpPr>
        <p:spPr>
          <a:xfrm>
            <a:off x="6884951" y="4788206"/>
            <a:ext cx="2106649" cy="196199"/>
          </a:xfrm>
          <a:prstGeom prst="rect">
            <a:avLst/>
          </a:prstGeom>
          <a:noFill/>
        </p:spPr>
        <p:txBody>
          <a:bodyPr wrap="none" lIns="91431" tIns="45716" rIns="91431" bIns="45716" rtlCol="0">
            <a:spAutoFit/>
          </a:bodyPr>
          <a:lstStyle/>
          <a:p>
            <a:pPr algn="r" defTabSz="685800"/>
            <a:r>
              <a:rPr lang="en-US" sz="675" dirty="0">
                <a:solidFill>
                  <a:prstClr val="white"/>
                </a:solidFill>
              </a:rPr>
              <a:t>|   Copyright © 2015 Tata Consultancy Services Limited</a:t>
            </a: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25">
                <a:solidFill>
                  <a:schemeClr val="bg1"/>
                </a:solidFill>
                <a:latin typeface="+mj-lt"/>
              </a:defRPr>
            </a:lvl1pPr>
          </a:lstStyle>
          <a:p>
            <a:pPr lvl="0"/>
            <a:r>
              <a:rPr lang="en-US" dirty="0"/>
              <a:t>Click to add Information Classification</a:t>
            </a:r>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US" sz="1350" dirty="0">
                <a:solidFill>
                  <a:srgbClr val="000000"/>
                </a:solidFill>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defTabSz="685732">
                <a:defRPr/>
              </a:pPr>
              <a:endParaRPr lang="en-US" sz="1425" kern="0" dirty="0">
                <a:solidFill>
                  <a:prstClr val="white"/>
                </a:solidFill>
                <a:latin typeface="Myriad Pro"/>
              </a:endParaRPr>
            </a:p>
          </p:txBody>
        </p:sp>
      </p:grpSp>
    </p:spTree>
    <p:extLst>
      <p:ext uri="{BB962C8B-B14F-4D97-AF65-F5344CB8AC3E}">
        <p14:creationId xmlns:p14="http://schemas.microsoft.com/office/powerpoint/2010/main" val="2261094779"/>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grpSp>
        <p:nvGrpSpPr>
          <p:cNvPr id="34" name="Group 33"/>
          <p:cNvGrpSpPr/>
          <p:nvPr/>
        </p:nvGrpSpPr>
        <p:grpSpPr>
          <a:xfrm>
            <a:off x="4" y="0"/>
            <a:ext cx="9144000" cy="5143502"/>
            <a:chOff x="3" y="0"/>
            <a:chExt cx="9144000" cy="6858002"/>
          </a:xfrm>
        </p:grpSpPr>
        <p:sp>
          <p:nvSpPr>
            <p:cNvPr id="31" name="Rectangle 30"/>
            <p:cNvSpPr/>
            <p:nvPr/>
          </p:nvSpPr>
          <p:spPr>
            <a:xfrm>
              <a:off x="3" y="0"/>
              <a:ext cx="9144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685800">
                <a:defRPr/>
              </a:pPr>
              <a:endParaRPr lang="en-US" sz="1350" kern="0" dirty="0">
                <a:solidFill>
                  <a:sysClr val="window" lastClr="FFFFFF"/>
                </a:solidFill>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1" y="6295414"/>
              <a:ext cx="2454502" cy="562588"/>
            </a:xfrm>
            <a:prstGeom prst="rect">
              <a:avLst/>
            </a:prstGeom>
          </p:spPr>
        </p:pic>
        <p:sp>
          <p:nvSpPr>
            <p:cNvPr id="23" name="Freeform 9"/>
            <p:cNvSpPr>
              <a:spLocks noEditPoints="1"/>
            </p:cNvSpPr>
            <p:nvPr/>
          </p:nvSpPr>
          <p:spPr bwMode="auto">
            <a:xfrm>
              <a:off x="8365795" y="257175"/>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srgbClr val="000000"/>
                </a:solidFill>
              </a:endParaRPr>
            </a:p>
          </p:txBody>
        </p:sp>
        <p:grpSp>
          <p:nvGrpSpPr>
            <p:cNvPr id="32" name="Group 31"/>
            <p:cNvGrpSpPr/>
            <p:nvPr/>
          </p:nvGrpSpPr>
          <p:grpSpPr>
            <a:xfrm>
              <a:off x="381003" y="333375"/>
              <a:ext cx="2373191" cy="314216"/>
              <a:chOff x="381003" y="333375"/>
              <a:chExt cx="2373191" cy="314216"/>
            </a:xfrm>
          </p:grpSpPr>
          <p:grpSp>
            <p:nvGrpSpPr>
              <p:cNvPr id="24" name="Group 15"/>
              <p:cNvGrpSpPr/>
              <p:nvPr/>
            </p:nvGrpSpPr>
            <p:grpSpPr>
              <a:xfrm>
                <a:off x="381003" y="333375"/>
                <a:ext cx="2227429" cy="112270"/>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sp>
              <p:nvSpPr>
                <p:cNvPr id="27" name="Freeform 26"/>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US" sz="1350" dirty="0">
                    <a:solidFill>
                      <a:prstClr val="white"/>
                    </a:solidFill>
                  </a:endParaRPr>
                </a:p>
              </p:txBody>
            </p:sp>
          </p:grpSp>
          <p:sp>
            <p:nvSpPr>
              <p:cNvPr id="28" name="Freeform 27"/>
              <p:cNvSpPr>
                <a:spLocks noEditPoints="1"/>
              </p:cNvSpPr>
              <p:nvPr/>
            </p:nvSpPr>
            <p:spPr bwMode="auto">
              <a:xfrm>
                <a:off x="1582366"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685800">
                  <a:defRPr/>
                </a:pPr>
                <a:endParaRPr lang="en-US" sz="1350" kern="0" dirty="0">
                  <a:solidFill>
                    <a:prstClr val="white"/>
                  </a:solidFill>
                </a:endParaRPr>
              </a:p>
            </p:txBody>
          </p:sp>
        </p:grpSp>
      </p:grpSp>
      <p:sp>
        <p:nvSpPr>
          <p:cNvPr id="2" name="Title 1"/>
          <p:cNvSpPr>
            <a:spLocks noGrp="1"/>
          </p:cNvSpPr>
          <p:nvPr>
            <p:ph type="ctrTitle"/>
          </p:nvPr>
        </p:nvSpPr>
        <p:spPr>
          <a:xfrm>
            <a:off x="381004" y="2027113"/>
            <a:ext cx="6172200" cy="565206"/>
          </a:xfrm>
        </p:spPr>
        <p:txBody>
          <a:bodyPr anchor="t">
            <a:noAutofit/>
          </a:bodyPr>
          <a:lstStyle>
            <a:lvl1pPr algn="l">
              <a:defRPr sz="2250">
                <a:solidFill>
                  <a:schemeClr val="bg1"/>
                </a:solidFill>
                <a:latin typeface="Myriad Pro"/>
              </a:defRPr>
            </a:lvl1pPr>
          </a:lstStyle>
          <a:p>
            <a:r>
              <a:rPr lang="en-US" dirty="0"/>
              <a:t>Click to edit Master title style</a:t>
            </a:r>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705601" y="3853140"/>
            <a:ext cx="2454502" cy="843880"/>
          </a:xfrm>
          <a:prstGeom prst="rect">
            <a:avLst/>
          </a:prstGeom>
        </p:spPr>
      </p:pic>
    </p:spTree>
    <p:extLst>
      <p:ext uri="{BB962C8B-B14F-4D97-AF65-F5344CB8AC3E}">
        <p14:creationId xmlns:p14="http://schemas.microsoft.com/office/powerpoint/2010/main" val="1211314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1" y="4"/>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1"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1"/>
            <a:endParaRPr lang="en-US" sz="1799" dirty="0">
              <a:solidFill>
                <a:prstClr val="white"/>
              </a:solidFill>
            </a:endParaRPr>
          </a:p>
        </p:txBody>
      </p:sp>
      <p:sp>
        <p:nvSpPr>
          <p:cNvPr id="2" name="Title 1"/>
          <p:cNvSpPr>
            <a:spLocks noGrp="1"/>
          </p:cNvSpPr>
          <p:nvPr>
            <p:ph type="title" hasCustomPrompt="1"/>
          </p:nvPr>
        </p:nvSpPr>
        <p:spPr>
          <a:xfrm>
            <a:off x="1371601" y="4090751"/>
            <a:ext cx="5952744" cy="342900"/>
          </a:xfrm>
        </p:spPr>
        <p:txBody>
          <a:bodyPr anchor="t">
            <a:noAutofit/>
          </a:bodyPr>
          <a:lstStyle>
            <a:lvl1pPr algn="l">
              <a:defRPr sz="1799" b="0" cap="none">
                <a:solidFill>
                  <a:schemeClr val="bg1"/>
                </a:solidFill>
                <a:latin typeface="+mj-lt"/>
              </a:defRPr>
            </a:lvl1pPr>
          </a:lstStyle>
          <a:p>
            <a:r>
              <a:rPr lang="en-US" dirty="0"/>
              <a:t>Click to add subtitle </a:t>
            </a:r>
          </a:p>
        </p:txBody>
      </p:sp>
      <p:sp>
        <p:nvSpPr>
          <p:cNvPr id="3" name="Text Placeholder 2"/>
          <p:cNvSpPr>
            <a:spLocks noGrp="1"/>
          </p:cNvSpPr>
          <p:nvPr>
            <p:ph type="body" idx="1" hasCustomPrompt="1"/>
          </p:nvPr>
        </p:nvSpPr>
        <p:spPr>
          <a:xfrm>
            <a:off x="1371601" y="3655314"/>
            <a:ext cx="6172200" cy="397764"/>
          </a:xfrm>
        </p:spPr>
        <p:txBody>
          <a:bodyPr anchor="b">
            <a:noAutofit/>
          </a:bodyPr>
          <a:lstStyle>
            <a:lvl1pPr marL="0" indent="0" algn="l">
              <a:buNone/>
              <a:defRPr sz="2300" b="0">
                <a:solidFill>
                  <a:schemeClr val="bg1"/>
                </a:solidFill>
                <a:latin typeface="+mj-lt"/>
              </a:defRPr>
            </a:lvl1pPr>
            <a:lvl2pPr marL="342815" indent="0">
              <a:buNone/>
              <a:defRPr sz="1400">
                <a:solidFill>
                  <a:schemeClr val="tx1">
                    <a:tint val="75000"/>
                  </a:schemeClr>
                </a:solidFill>
              </a:defRPr>
            </a:lvl2pPr>
            <a:lvl3pPr marL="685628" indent="0">
              <a:buNone/>
              <a:defRPr sz="1200">
                <a:solidFill>
                  <a:schemeClr val="tx1">
                    <a:tint val="75000"/>
                  </a:schemeClr>
                </a:solidFill>
              </a:defRPr>
            </a:lvl3pPr>
            <a:lvl4pPr marL="1028443" indent="0">
              <a:buNone/>
              <a:defRPr sz="1100">
                <a:solidFill>
                  <a:schemeClr val="tx1">
                    <a:tint val="75000"/>
                  </a:schemeClr>
                </a:solidFill>
              </a:defRPr>
            </a:lvl4pPr>
            <a:lvl5pPr marL="1371257" indent="0">
              <a:buNone/>
              <a:defRPr sz="1100">
                <a:solidFill>
                  <a:schemeClr val="tx1">
                    <a:tint val="75000"/>
                  </a:schemeClr>
                </a:solidFill>
              </a:defRPr>
            </a:lvl5pPr>
            <a:lvl6pPr marL="1714072" indent="0">
              <a:buNone/>
              <a:defRPr sz="1100">
                <a:solidFill>
                  <a:schemeClr val="tx1">
                    <a:tint val="75000"/>
                  </a:schemeClr>
                </a:solidFill>
              </a:defRPr>
            </a:lvl6pPr>
            <a:lvl7pPr marL="2056886" indent="0">
              <a:buNone/>
              <a:defRPr sz="1100">
                <a:solidFill>
                  <a:schemeClr val="tx1">
                    <a:tint val="75000"/>
                  </a:schemeClr>
                </a:solidFill>
              </a:defRPr>
            </a:lvl7pPr>
            <a:lvl8pPr marL="2399700" indent="0">
              <a:buNone/>
              <a:defRPr sz="1100">
                <a:solidFill>
                  <a:schemeClr val="tx1">
                    <a:tint val="75000"/>
                  </a:schemeClr>
                </a:solidFill>
              </a:defRPr>
            </a:lvl8pPr>
            <a:lvl9pPr marL="2742515" indent="0">
              <a:buNone/>
              <a:defRPr sz="1100">
                <a:solidFill>
                  <a:schemeClr val="tx1">
                    <a:tint val="75000"/>
                  </a:schemeClr>
                </a:solidFill>
              </a:defRPr>
            </a:lvl9pPr>
          </a:lstStyle>
          <a:p>
            <a:pPr lvl="0"/>
            <a:r>
              <a:rPr lang="en-US" dirty="0"/>
              <a:t>Click to add title</a:t>
            </a:r>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3" y="4721561"/>
            <a:ext cx="1840877" cy="421941"/>
          </a:xfrm>
          <a:prstGeom prst="rect">
            <a:avLst/>
          </a:prstGeom>
        </p:spPr>
      </p:pic>
      <p:sp>
        <p:nvSpPr>
          <p:cNvPr id="23" name="Rectangle 22"/>
          <p:cNvSpPr/>
          <p:nvPr/>
        </p:nvSpPr>
        <p:spPr>
          <a:xfrm>
            <a:off x="1"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62" tIns="34281" rIns="68562" bIns="34281" rtlCol="0" anchor="ctr"/>
          <a:lstStyle/>
          <a:p>
            <a:pPr algn="ctr" defTabSz="685628">
              <a:defRPr/>
            </a:pPr>
            <a:endParaRPr lang="en-US" sz="1400" kern="0" dirty="0">
              <a:solidFill>
                <a:sysClr val="window" lastClr="FFFFFF"/>
              </a:solidFill>
            </a:endParaRPr>
          </a:p>
        </p:txBody>
      </p:sp>
      <p:sp>
        <p:nvSpPr>
          <p:cNvPr id="24" name="Freeform 9"/>
          <p:cNvSpPr>
            <a:spLocks noEditPoints="1"/>
          </p:cNvSpPr>
          <p:nvPr/>
        </p:nvSpPr>
        <p:spPr bwMode="auto">
          <a:xfrm>
            <a:off x="8552482" y="127570"/>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62" tIns="34281" rIns="68562" bIns="34281" numCol="1" anchor="t" anchorCtr="0" compatLnSpc="1">
            <a:prstTxWarp prst="textNoShape">
              <a:avLst/>
            </a:prstTxWarp>
          </a:bodyPr>
          <a:lstStyle/>
          <a:p>
            <a:pPr defTabSz="685800"/>
            <a:endParaRPr lang="en-US" sz="1865" dirty="0">
              <a:solidFill>
                <a:srgbClr val="000000"/>
              </a:solidFill>
            </a:endParaRPr>
          </a:p>
        </p:txBody>
      </p:sp>
      <p:sp>
        <p:nvSpPr>
          <p:cNvPr id="30" name="Freeform 6"/>
          <p:cNvSpPr>
            <a:spLocks noEditPoints="1"/>
          </p:cNvSpPr>
          <p:nvPr/>
        </p:nvSpPr>
        <p:spPr bwMode="auto">
          <a:xfrm>
            <a:off x="294255" y="146143"/>
            <a:ext cx="824984" cy="348381"/>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800"/>
            <a:endParaRPr lang="en-US" sz="1865" u="sng" dirty="0">
              <a:solidFill>
                <a:srgbClr val="000000"/>
              </a:solidFill>
            </a:endParaRPr>
          </a:p>
        </p:txBody>
      </p:sp>
      <p:sp>
        <p:nvSpPr>
          <p:cNvPr id="21" name="TextBox 20"/>
          <p:cNvSpPr txBox="1"/>
          <p:nvPr userDrawn="1"/>
        </p:nvSpPr>
        <p:spPr>
          <a:xfrm>
            <a:off x="5867711" y="4855876"/>
            <a:ext cx="1904689" cy="184666"/>
          </a:xfrm>
          <a:prstGeom prst="rect">
            <a:avLst/>
          </a:prstGeom>
          <a:noFill/>
        </p:spPr>
        <p:txBody>
          <a:bodyPr wrap="none" rtlCol="0">
            <a:spAutoFit/>
          </a:bodyPr>
          <a:lstStyle/>
          <a:p>
            <a:pPr algn="r" defTabSz="685800"/>
            <a:r>
              <a:rPr lang="en-US" sz="600" dirty="0">
                <a:solidFill>
                  <a:prstClr val="white"/>
                </a:solidFill>
              </a:rPr>
              <a:t>|   Copyright © 2016 Tata Consultancy Services Limited</a:t>
            </a:r>
          </a:p>
        </p:txBody>
      </p:sp>
      <p:sp>
        <p:nvSpPr>
          <p:cNvPr id="25" name="Text Placeholder 5"/>
          <p:cNvSpPr txBox="1">
            <a:spLocks/>
          </p:cNvSpPr>
          <p:nvPr userDrawn="1"/>
        </p:nvSpPr>
        <p:spPr>
          <a:xfrm>
            <a:off x="4712676" y="4841008"/>
            <a:ext cx="1544934" cy="214405"/>
          </a:xfrm>
          <a:prstGeom prst="rect">
            <a:avLst/>
          </a:prstGeom>
        </p:spPr>
        <p:txBody>
          <a:bodyPr wrap="none" anchor="ctr">
            <a:noAutofit/>
          </a:bodyPr>
          <a:lstStyle>
            <a:lvl1pPr marL="0" indent="0" algn="ctr" defTabSz="685800" rtl="0" eaLnBrk="1" latinLnBrk="0" hangingPunct="1">
              <a:spcBef>
                <a:spcPct val="20000"/>
              </a:spcBef>
              <a:buClr>
                <a:srgbClr val="4E84C4"/>
              </a:buClr>
              <a:buFont typeface="Wingdings" pitchFamily="2" charset="2"/>
              <a:buNone/>
              <a:defRPr sz="1000" kern="1200">
                <a:solidFill>
                  <a:schemeClr val="tx1">
                    <a:lumMod val="65000"/>
                    <a:lumOff val="35000"/>
                  </a:schemeClr>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700" dirty="0">
                <a:solidFill>
                  <a:prstClr val="white"/>
                </a:solidFill>
              </a:rPr>
              <a:t> TCS Confidential</a:t>
            </a:r>
          </a:p>
        </p:txBody>
      </p:sp>
    </p:spTree>
    <p:extLst>
      <p:ext uri="{BB962C8B-B14F-4D97-AF65-F5344CB8AC3E}">
        <p14:creationId xmlns:p14="http://schemas.microsoft.com/office/powerpoint/2010/main" val="1634653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04278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711" y="1597821"/>
            <a:ext cx="7767817" cy="1098947"/>
          </a:xfrm>
        </p:spPr>
        <p:txBody>
          <a:bodyPr/>
          <a:lstStyle/>
          <a:p>
            <a:r>
              <a:rPr lang="en-US"/>
              <a:t>Click to edit Master title style</a:t>
            </a:r>
          </a:p>
        </p:txBody>
      </p:sp>
      <p:sp>
        <p:nvSpPr>
          <p:cNvPr id="3" name="Date Placeholder 2"/>
          <p:cNvSpPr>
            <a:spLocks noGrp="1"/>
          </p:cNvSpPr>
          <p:nvPr>
            <p:ph type="dt" idx="10"/>
          </p:nvPr>
        </p:nvSpPr>
        <p:spPr>
          <a:xfrm>
            <a:off x="457141" y="4767265"/>
            <a:ext cx="2129751" cy="270272"/>
          </a:xfrm>
          <a:prstGeom prst="rect">
            <a:avLst/>
          </a:prstGeom>
        </p:spPr>
        <p:txBody>
          <a:bodyPr/>
          <a:lstStyle>
            <a:lvl1pPr>
              <a:defRPr/>
            </a:lvl1pPr>
          </a:lstStyle>
          <a:p>
            <a:endParaRPr lang="en-IN" altLang="en-US" sz="1350">
              <a:solidFill>
                <a:srgbClr val="000000"/>
              </a:solidFill>
            </a:endParaRPr>
          </a:p>
        </p:txBody>
      </p:sp>
      <p:sp>
        <p:nvSpPr>
          <p:cNvPr id="4" name="Slide Number Placeholder 3"/>
          <p:cNvSpPr>
            <a:spLocks noGrp="1"/>
          </p:cNvSpPr>
          <p:nvPr>
            <p:ph type="sldNum" idx="11"/>
          </p:nvPr>
        </p:nvSpPr>
        <p:spPr>
          <a:xfrm>
            <a:off x="6552347" y="4767265"/>
            <a:ext cx="2129751" cy="270272"/>
          </a:xfrm>
          <a:prstGeom prst="rect">
            <a:avLst/>
          </a:prstGeom>
        </p:spPr>
        <p:txBody>
          <a:bodyPr/>
          <a:lstStyle>
            <a:lvl1pPr>
              <a:defRPr/>
            </a:lvl1pPr>
          </a:lstStyle>
          <a:p>
            <a:fld id="{7CD411A9-DB80-413E-9832-A6B3A330F784}" type="slidenum">
              <a:rPr lang="en-IN" altLang="en-US" sz="1350" smtClean="0">
                <a:solidFill>
                  <a:srgbClr val="000000"/>
                </a:solidFill>
              </a:rPr>
              <a:pPr/>
              <a:t>‹#›</a:t>
            </a:fld>
            <a:endParaRPr lang="en-IN" altLang="en-US" sz="1350">
              <a:solidFill>
                <a:srgbClr val="000000"/>
              </a:solidFill>
            </a:endParaRPr>
          </a:p>
        </p:txBody>
      </p:sp>
    </p:spTree>
    <p:extLst>
      <p:ext uri="{BB962C8B-B14F-4D97-AF65-F5344CB8AC3E}">
        <p14:creationId xmlns:p14="http://schemas.microsoft.com/office/powerpoint/2010/main" val="3339484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5"/>
          <p:cNvSpPr>
            <a:spLocks noGrp="1"/>
          </p:cNvSpPr>
          <p:nvPr>
            <p:ph type="body" sz="quarter" idx="10" hasCustomPrompt="1"/>
          </p:nvPr>
        </p:nvSpPr>
        <p:spPr>
          <a:xfrm>
            <a:off x="4730214" y="4889065"/>
            <a:ext cx="2813586" cy="192083"/>
          </a:xfrm>
        </p:spPr>
        <p:txBody>
          <a:bodyPr wrap="none" anchor="ctr">
            <a:noAutofit/>
          </a:bodyPr>
          <a:lstStyle>
            <a:lvl1pPr marL="0" indent="0" algn="ctr">
              <a:buNone/>
              <a:defRPr sz="975">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61620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4654016" y="4889069"/>
            <a:ext cx="2584986" cy="192082"/>
          </a:xfrm>
        </p:spPr>
        <p:txBody>
          <a:bodyPr wrap="none" anchor="ctr">
            <a:noAutofit/>
          </a:bodyPr>
          <a:lstStyle>
            <a:lvl1pPr marL="0" indent="0" algn="ctr">
              <a:buNone/>
              <a:defRPr sz="97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384304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1671328" y="4867294"/>
            <a:ext cx="2813586" cy="192083"/>
          </a:xfrm>
          <a:prstGeom prst="rect">
            <a:avLst/>
          </a:prstGeom>
        </p:spPr>
        <p:txBody>
          <a:bodyPr wrap="none" anchor="ctr">
            <a:noAutofit/>
          </a:bodyPr>
          <a:lstStyle>
            <a:lvl1pPr marL="0" indent="0" algn="ctr">
              <a:buNone/>
              <a:defRPr sz="998">
                <a:solidFill>
                  <a:schemeClr val="tx1">
                    <a:lumMod val="65000"/>
                    <a:lumOff val="35000"/>
                  </a:schemeClr>
                </a:solidFill>
              </a:defRPr>
            </a:lvl1pPr>
          </a:lstStyle>
          <a:p>
            <a:pPr lvl="0"/>
            <a:r>
              <a:rPr lang="en-US" dirty="0"/>
              <a:t>TCS Confidential</a:t>
            </a:r>
          </a:p>
        </p:txBody>
      </p:sp>
    </p:spTree>
    <p:extLst>
      <p:ext uri="{BB962C8B-B14F-4D97-AF65-F5344CB8AC3E}">
        <p14:creationId xmlns:p14="http://schemas.microsoft.com/office/powerpoint/2010/main" val="324757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TCS-Element Confidential</a:t>
            </a:r>
            <a:endParaRPr lang="en-US" dirty="0"/>
          </a:p>
        </p:txBody>
      </p:sp>
      <p:sp>
        <p:nvSpPr>
          <p:cNvPr id="6" name="Slide Number Placeholder 5"/>
          <p:cNvSpPr>
            <a:spLocks noGrp="1"/>
          </p:cNvSpPr>
          <p:nvPr>
            <p:ph type="sldNum" sz="quarter" idx="12"/>
          </p:nvPr>
        </p:nvSpPr>
        <p:spPr/>
        <p:txBody>
          <a:bodyPr/>
          <a:lstStyle/>
          <a:p>
            <a:fld id="{4DA2CA5A-EB28-462B-BC07-8AC31D11846C}" type="slidenum">
              <a:rPr lang="en-US" smtClean="0"/>
              <a:t>‹#›</a:t>
            </a:fld>
            <a:endParaRPr lang="en-US"/>
          </a:p>
        </p:txBody>
      </p:sp>
    </p:spTree>
    <p:extLst>
      <p:ext uri="{BB962C8B-B14F-4D97-AF65-F5344CB8AC3E}">
        <p14:creationId xmlns:p14="http://schemas.microsoft.com/office/powerpoint/2010/main" val="198475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421027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3761" y="45560"/>
            <a:ext cx="8511639" cy="481985"/>
          </a:xfrm>
          <a:prstGeom prst="rect">
            <a:avLst/>
          </a:prstGeom>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4730215" y="4889070"/>
            <a:ext cx="2813586" cy="192082"/>
          </a:xfrm>
          <a:prstGeom prst="rect">
            <a:avLst/>
          </a:prstGeom>
        </p:spPr>
        <p:txBody>
          <a:bodyPr wrap="none" anchor="ctr">
            <a:noAutofit/>
          </a:bodyPr>
          <a:lstStyle>
            <a:lvl1pPr marL="0" indent="0" algn="ctr">
              <a:buNone/>
              <a:defRPr sz="998">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57859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r>
              <a:rPr lang="en-US"/>
              <a:t>TCS-Element Confidential</a:t>
            </a: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C528AC3-0417-47CE-A94E-6193991A35E7}" type="slidenum">
              <a:rPr lang="en-US" smtClean="0"/>
              <a:t>‹#›</a:t>
            </a:fld>
            <a:endParaRPr lang="en-US"/>
          </a:p>
        </p:txBody>
      </p:sp>
    </p:spTree>
    <p:extLst>
      <p:ext uri="{BB962C8B-B14F-4D97-AF65-F5344CB8AC3E}">
        <p14:creationId xmlns:p14="http://schemas.microsoft.com/office/powerpoint/2010/main" val="69514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774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9.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mj-lt"/>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lumMod val="50000"/>
                  </a:schemeClr>
                </a:solidFill>
                <a:latin typeface="+mj-lt"/>
                <a:ea typeface="+mn-ea"/>
                <a:cs typeface="Arial" pitchFamily="34" charset="0"/>
              </a:rPr>
              <a:t> </a:t>
            </a: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719" r:id="rId3"/>
    <p:sldLayoutId id="2147483725" r:id="rId4"/>
    <p:sldLayoutId id="2147483730" r:id="rId5"/>
    <p:sldLayoutId id="2147483731" r:id="rId6"/>
    <p:sldLayoutId id="2147483750" r:id="rId7"/>
    <p:sldLayoutId id="2147483751" r:id="rId8"/>
    <p:sldLayoutId id="2147483752" r:id="rId9"/>
    <p:sldLayoutId id="2147483753" r:id="rId10"/>
    <p:sldLayoutId id="2147483754" r:id="rId11"/>
  </p:sldLayoutIdLst>
  <p:hf hdr="0" dt="0"/>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solidFill>
                <a:latin typeface="Calibri" panose="020F0502020204030204" pitchFamily="34" charset="0"/>
                <a:ea typeface="+mn-ea"/>
                <a:cs typeface="Arial" pitchFamily="34" charset="0"/>
              </a:rPr>
              <a:t> </a:t>
            </a: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hf hdr="0" dt="0"/>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solidFill>
                <a:latin typeface="Calibri" panose="020F0502020204030204" pitchFamily="34" charset="0"/>
                <a:ea typeface="+mn-ea"/>
                <a:cs typeface="Arial" pitchFamily="34" charset="0"/>
              </a:rPr>
              <a:t> </a:t>
            </a: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a:latin typeface="Calibri" panose="020F0502020204030204" pitchFamily="34" charset="0"/>
              </a:rPr>
              <a:t>Click to edit Master title style</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hf hdr="0" dt="0"/>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solidFill>
                <a:latin typeface="Calibri" panose="020F0502020204030204" pitchFamily="34" charset="0"/>
                <a:ea typeface="+mn-ea"/>
                <a:cs typeface="Arial" pitchFamily="34" charset="0"/>
              </a:rPr>
              <a:t> </a:t>
            </a: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a:latin typeface="Calibri" panose="020F0502020204030204" pitchFamily="34" charset="0"/>
              </a:rPr>
              <a:t>Click to edit Master title style</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hf hdr="0" dt="0"/>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solidFill>
                <a:latin typeface="Calibri" panose="020F0502020204030204" pitchFamily="34" charset="0"/>
                <a:ea typeface="+mn-ea"/>
                <a:cs typeface="Arial" pitchFamily="34" charset="0"/>
              </a:rPr>
              <a:t> </a:t>
            </a: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a:latin typeface="Calibri" panose="020F0502020204030204" pitchFamily="34" charset="0"/>
              </a:rPr>
              <a:t>Click to edit Master title style</a:t>
            </a: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hf hdr="0" dt="0"/>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a:solidFill>
                  <a:schemeClr val="bg1"/>
                </a:solidFill>
                <a:latin typeface="Calibri" panose="020F0502020204030204" pitchFamily="34" charset="0"/>
                <a:ea typeface="+mn-ea"/>
                <a:cs typeface="Arial" pitchFamily="34" charset="0"/>
              </a:rPr>
              <a:t> </a:t>
            </a: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a:latin typeface="Calibri" panose="020F0502020204030204" pitchFamily="34" charset="0"/>
              </a:rPr>
              <a:t>Click to edit Master title style</a:t>
            </a: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hf hdr="0" dt="0"/>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a:solidFill>
                  <a:srgbClr val="EEECE1">
                    <a:lumMod val="90000"/>
                  </a:srgbClr>
                </a:solidFill>
                <a:latin typeface="Calibri" panose="020F0502020204030204" pitchFamily="34" charset="0"/>
              </a:rPr>
              <a:t>IT Services</a:t>
            </a:r>
          </a:p>
          <a:p>
            <a:r>
              <a:rPr lang="en-US" sz="1100" dirty="0">
                <a:solidFill>
                  <a:srgbClr val="EEECE1">
                    <a:lumMod val="90000"/>
                  </a:srgbClr>
                </a:solidFill>
                <a:latin typeface="Calibri" panose="020F0502020204030204" pitchFamily="34" charset="0"/>
              </a:rPr>
              <a:t>Business Solutions</a:t>
            </a:r>
          </a:p>
          <a:p>
            <a:r>
              <a:rPr lang="en-US" sz="1100" dirty="0">
                <a:solidFill>
                  <a:srgbClr val="EEECE1">
                    <a:lumMod val="90000"/>
                  </a:srgbClr>
                </a:solidFill>
                <a:latin typeface="Calibri" panose="020F0502020204030204" pitchFamily="34" charset="0"/>
              </a:rPr>
              <a:t>Consulting</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a:solidFill>
                  <a:schemeClr val="tx1">
                    <a:lumMod val="75000"/>
                    <a:lumOff val="25000"/>
                  </a:schemeClr>
                </a:solidFill>
                <a:latin typeface="Calibri" panose="020F0502020204030204" pitchFamily="34" charset="0"/>
              </a:rPr>
              <a:t>studioppt I 01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hf hdr="0" dt="0"/>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9"/>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73" tIns="34286" rIns="68573" bIns="34286" rtlCol="0" anchor="ctr"/>
          <a:lstStyle/>
          <a:p>
            <a:pPr algn="ctr" defTabSz="685800"/>
            <a:endParaRPr lang="en-US" sz="1425" kern="0" dirty="0">
              <a:solidFill>
                <a:sysClr val="window" lastClr="FFFFFF"/>
              </a:solidFill>
            </a:endParaRPr>
          </a:p>
        </p:txBody>
      </p:sp>
      <p:sp>
        <p:nvSpPr>
          <p:cNvPr id="2" name="Title Placeholder 1"/>
          <p:cNvSpPr>
            <a:spLocks noGrp="1"/>
          </p:cNvSpPr>
          <p:nvPr>
            <p:ph type="title"/>
          </p:nvPr>
        </p:nvSpPr>
        <p:spPr>
          <a:xfrm>
            <a:off x="403761" y="45556"/>
            <a:ext cx="8511639" cy="481985"/>
          </a:xfrm>
          <a:prstGeom prst="rect">
            <a:avLst/>
          </a:prstGeom>
        </p:spPr>
        <p:txBody>
          <a:bodyPr vert="horz" wrap="square" lIns="91431" tIns="45715" rIns="91431" bIns="45715"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3761" y="693709"/>
            <a:ext cx="8511639" cy="3394472"/>
          </a:xfrm>
          <a:prstGeom prst="rect">
            <a:avLst/>
          </a:prstGeom>
        </p:spPr>
        <p:txBody>
          <a:bodyPr vert="horz" lIns="91431" tIns="45715" rIns="91431" bIns="4571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73" tIns="34286" rIns="68573" bIns="34286" numCol="1" anchor="t" anchorCtr="0" compatLnSpc="1">
            <a:prstTxWarp prst="textNoShape">
              <a:avLst/>
            </a:prstTxWarp>
          </a:bodyPr>
          <a:lstStyle/>
          <a:p>
            <a:pPr defTabSz="685800"/>
            <a:endParaRPr lang="en-US" sz="1425" dirty="0">
              <a:solidFill>
                <a:srgbClr val="000000"/>
              </a:solidFill>
            </a:endParaRPr>
          </a:p>
        </p:txBody>
      </p:sp>
      <p:sp>
        <p:nvSpPr>
          <p:cNvPr id="35" name="Rectangle 71"/>
          <p:cNvSpPr txBox="1">
            <a:spLocks noChangeArrowheads="1"/>
          </p:cNvSpPr>
          <p:nvPr/>
        </p:nvSpPr>
        <p:spPr bwMode="auto">
          <a:xfrm>
            <a:off x="4343402" y="4855465"/>
            <a:ext cx="663575" cy="270272"/>
          </a:xfrm>
          <a:prstGeom prst="rect">
            <a:avLst/>
          </a:prstGeom>
          <a:noFill/>
          <a:ln w="9525">
            <a:noFill/>
            <a:miter lim="800000"/>
            <a:headEnd/>
            <a:tailEnd/>
          </a:ln>
          <a:effectLst/>
        </p:spPr>
        <p:txBody>
          <a:bodyPr vert="horz" wrap="square" lIns="68573" tIns="34286" rIns="68573" bIns="34286" numCol="1" anchor="ctr" anchorCtr="0" compatLnSpc="1">
            <a:prstTxWarp prst="textNoShape">
              <a:avLst/>
            </a:prstTxWarp>
          </a:bodyPr>
          <a:lstStyle>
            <a:lvl1pPr>
              <a:defRPr sz="1000">
                <a:solidFill>
                  <a:srgbClr val="4E84C4"/>
                </a:solidFill>
              </a:defRPr>
            </a:lvl1pPr>
          </a:lstStyle>
          <a:p>
            <a:pPr algn="ctr" defTabSz="685732">
              <a:defRPr/>
            </a:pPr>
            <a:fld id="{13B55AB4-0D57-4FBE-946B-A81E4A9D2A4C}" type="slidenum">
              <a:rPr lang="en-US" sz="825" b="1" smtClean="0">
                <a:solidFill>
                  <a:prstClr val="white">
                    <a:lumMod val="50000"/>
                  </a:prstClr>
                </a:solidFill>
                <a:cs typeface="Arial" pitchFamily="34" charset="0"/>
              </a:rPr>
              <a:pPr algn="ctr" defTabSz="685732">
                <a:defRPr/>
              </a:pPr>
              <a:t>‹#›</a:t>
            </a:fld>
            <a:r>
              <a:rPr lang="en-US" sz="825" b="1" dirty="0">
                <a:solidFill>
                  <a:prstClr val="white">
                    <a:lumMod val="50000"/>
                  </a:prstClr>
                </a:solidFill>
                <a:cs typeface="Arial" pitchFamily="34" charset="0"/>
              </a:rPr>
              <a:t> </a:t>
            </a:r>
          </a:p>
        </p:txBody>
      </p:sp>
      <p:sp>
        <p:nvSpPr>
          <p:cNvPr id="11" name="Freeform 13"/>
          <p:cNvSpPr>
            <a:spLocks noEditPoints="1"/>
          </p:cNvSpPr>
          <p:nvPr/>
        </p:nvSpPr>
        <p:spPr bwMode="auto">
          <a:xfrm flipH="1">
            <a:off x="1"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73" tIns="34286" rIns="68573" bIns="34286" numCol="1" anchor="t" anchorCtr="0" compatLnSpc="1">
            <a:prstTxWarp prst="textNoShape">
              <a:avLst/>
            </a:prstTxWarp>
          </a:bodyPr>
          <a:lstStyle/>
          <a:p>
            <a:pPr defTabSz="685800"/>
            <a:endParaRPr lang="en-US" sz="1350" dirty="0">
              <a:solidFill>
                <a:srgbClr val="000000"/>
              </a:solidFill>
            </a:endParaRPr>
          </a:p>
        </p:txBody>
      </p:sp>
      <p:sp>
        <p:nvSpPr>
          <p:cNvPr id="30" name="Freeform 29"/>
          <p:cNvSpPr>
            <a:spLocks noEditPoints="1"/>
          </p:cNvSpPr>
          <p:nvPr/>
        </p:nvSpPr>
        <p:spPr bwMode="auto">
          <a:xfrm>
            <a:off x="8425987" y="4944998"/>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31" name="Freeform 30"/>
          <p:cNvSpPr>
            <a:spLocks noEditPoints="1"/>
          </p:cNvSpPr>
          <p:nvPr/>
        </p:nvSpPr>
        <p:spPr bwMode="auto">
          <a:xfrm>
            <a:off x="7615596" y="4944998"/>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32" name="Freeform 31"/>
          <p:cNvSpPr>
            <a:spLocks noEditPoints="1"/>
          </p:cNvSpPr>
          <p:nvPr/>
        </p:nvSpPr>
        <p:spPr bwMode="auto">
          <a:xfrm>
            <a:off x="7244829" y="4946052"/>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12" name="Text Placeholder 2"/>
          <p:cNvSpPr txBox="1">
            <a:spLocks/>
          </p:cNvSpPr>
          <p:nvPr userDrawn="1"/>
        </p:nvSpPr>
        <p:spPr>
          <a:xfrm>
            <a:off x="5698933" y="4913195"/>
            <a:ext cx="1231620" cy="129453"/>
          </a:xfrm>
          <a:prstGeom prst="rect">
            <a:avLst/>
          </a:prstGeom>
        </p:spPr>
        <p:txBody>
          <a:bodyPr/>
          <a:lstStyle>
            <a:lvl1pPr marL="0" indent="0" algn="l" defTabSz="914309" rtl="0" eaLnBrk="1" latinLnBrk="0" hangingPunct="1">
              <a:spcBef>
                <a:spcPct val="20000"/>
              </a:spcBef>
              <a:buClr>
                <a:srgbClr val="4E84C4"/>
              </a:buClr>
              <a:buFont typeface="Wingdings" pitchFamily="2" charset="2"/>
              <a:buNone/>
              <a:defRPr sz="2000" kern="1200">
                <a:solidFill>
                  <a:schemeClr val="tx1"/>
                </a:solidFill>
                <a:latin typeface="+mj-lt"/>
                <a:ea typeface="+mn-ea"/>
                <a:cs typeface="Arial" pitchFamily="34" charset="0"/>
              </a:defRPr>
            </a:lvl1pPr>
            <a:lvl2pPr marL="742876" indent="-285722" algn="l" defTabSz="914309"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886" indent="-228577" algn="l" defTabSz="914309" rtl="0" eaLnBrk="1" latinLnBrk="0" hangingPunct="1">
              <a:spcBef>
                <a:spcPct val="20000"/>
              </a:spcBef>
              <a:buClr>
                <a:srgbClr val="4E84C4"/>
              </a:buClr>
              <a:buFont typeface="Courier New" pitchFamily="49" charset="0"/>
              <a:buChar char="o"/>
              <a:defRPr sz="1900" kern="1200">
                <a:solidFill>
                  <a:schemeClr val="tx1"/>
                </a:solidFill>
                <a:latin typeface="+mj-lt"/>
                <a:ea typeface="+mn-ea"/>
                <a:cs typeface="Arial" pitchFamily="34" charset="0"/>
              </a:defRPr>
            </a:lvl3pPr>
            <a:lvl4pPr marL="1600040" indent="-228577" algn="l" defTabSz="914309"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194" indent="-228577" algn="l" defTabSz="914309"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349"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3"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1"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825" dirty="0">
                <a:solidFill>
                  <a:srgbClr val="000000"/>
                </a:solidFill>
              </a:rPr>
              <a:t>TCS Confidential </a:t>
            </a:r>
          </a:p>
        </p:txBody>
      </p:sp>
    </p:spTree>
    <p:extLst>
      <p:ext uri="{BB962C8B-B14F-4D97-AF65-F5344CB8AC3E}">
        <p14:creationId xmlns:p14="http://schemas.microsoft.com/office/powerpoint/2010/main" val="4140439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Lst>
  <p:hf hdr="0" dt="0"/>
  <p:txStyles>
    <p:titleStyle>
      <a:lvl1pPr algn="l" defTabSz="685732" rtl="0" eaLnBrk="1" latinLnBrk="0" hangingPunct="1">
        <a:spcBef>
          <a:spcPct val="0"/>
        </a:spcBef>
        <a:buNone/>
        <a:defRPr sz="2100" kern="1200">
          <a:solidFill>
            <a:schemeClr val="bg1"/>
          </a:solidFill>
          <a:latin typeface="+mj-lt"/>
          <a:ea typeface="+mj-ea"/>
          <a:cs typeface="Arial" pitchFamily="34" charset="0"/>
        </a:defRPr>
      </a:lvl1pPr>
    </p:titleStyle>
    <p:bodyStyle>
      <a:lvl1pPr marL="257150" indent="-257150" algn="l" defTabSz="685732"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157" indent="-214292" algn="l" defTabSz="685732"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165" indent="-171433" algn="l" defTabSz="685732" rtl="0" eaLnBrk="1" latinLnBrk="0" hangingPunct="1">
        <a:spcBef>
          <a:spcPct val="20000"/>
        </a:spcBef>
        <a:buClr>
          <a:srgbClr val="4E84C4"/>
        </a:buClr>
        <a:buFont typeface="Courier New" pitchFamily="49" charset="0"/>
        <a:buChar char="o"/>
        <a:defRPr sz="1425" kern="1200">
          <a:solidFill>
            <a:schemeClr val="tx1"/>
          </a:solidFill>
          <a:latin typeface="+mj-lt"/>
          <a:ea typeface="+mn-ea"/>
          <a:cs typeface="Arial" pitchFamily="34" charset="0"/>
        </a:defRPr>
      </a:lvl3pPr>
      <a:lvl4pPr marL="1200030" indent="-171433" algn="l" defTabSz="685732"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2896" indent="-171433" algn="l" defTabSz="685732"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762"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27"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93"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358"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32" rtl="0" eaLnBrk="1" latinLnBrk="0" hangingPunct="1">
        <a:defRPr sz="1425" kern="1200">
          <a:solidFill>
            <a:schemeClr val="tx1"/>
          </a:solidFill>
          <a:latin typeface="+mn-lt"/>
          <a:ea typeface="+mn-ea"/>
          <a:cs typeface="+mn-cs"/>
        </a:defRPr>
      </a:lvl1pPr>
      <a:lvl2pPr marL="342866" algn="l" defTabSz="685732" rtl="0" eaLnBrk="1" latinLnBrk="0" hangingPunct="1">
        <a:defRPr sz="1425" kern="1200">
          <a:solidFill>
            <a:schemeClr val="tx1"/>
          </a:solidFill>
          <a:latin typeface="+mn-lt"/>
          <a:ea typeface="+mn-ea"/>
          <a:cs typeface="+mn-cs"/>
        </a:defRPr>
      </a:lvl2pPr>
      <a:lvl3pPr marL="685732" algn="l" defTabSz="685732" rtl="0" eaLnBrk="1" latinLnBrk="0" hangingPunct="1">
        <a:defRPr sz="1425" kern="1200">
          <a:solidFill>
            <a:schemeClr val="tx1"/>
          </a:solidFill>
          <a:latin typeface="+mn-lt"/>
          <a:ea typeface="+mn-ea"/>
          <a:cs typeface="+mn-cs"/>
        </a:defRPr>
      </a:lvl3pPr>
      <a:lvl4pPr marL="1028597" algn="l" defTabSz="685732" rtl="0" eaLnBrk="1" latinLnBrk="0" hangingPunct="1">
        <a:defRPr sz="1425" kern="1200">
          <a:solidFill>
            <a:schemeClr val="tx1"/>
          </a:solidFill>
          <a:latin typeface="+mn-lt"/>
          <a:ea typeface="+mn-ea"/>
          <a:cs typeface="+mn-cs"/>
        </a:defRPr>
      </a:lvl4pPr>
      <a:lvl5pPr marL="1371463" algn="l" defTabSz="685732" rtl="0" eaLnBrk="1" latinLnBrk="0" hangingPunct="1">
        <a:defRPr sz="1425" kern="1200">
          <a:solidFill>
            <a:schemeClr val="tx1"/>
          </a:solidFill>
          <a:latin typeface="+mn-lt"/>
          <a:ea typeface="+mn-ea"/>
          <a:cs typeface="+mn-cs"/>
        </a:defRPr>
      </a:lvl5pPr>
      <a:lvl6pPr marL="1714328" algn="l" defTabSz="685732" rtl="0" eaLnBrk="1" latinLnBrk="0" hangingPunct="1">
        <a:defRPr sz="1425" kern="1200">
          <a:solidFill>
            <a:schemeClr val="tx1"/>
          </a:solidFill>
          <a:latin typeface="+mn-lt"/>
          <a:ea typeface="+mn-ea"/>
          <a:cs typeface="+mn-cs"/>
        </a:defRPr>
      </a:lvl6pPr>
      <a:lvl7pPr marL="2057195" algn="l" defTabSz="685732" rtl="0" eaLnBrk="1" latinLnBrk="0" hangingPunct="1">
        <a:defRPr sz="1425" kern="1200">
          <a:solidFill>
            <a:schemeClr val="tx1"/>
          </a:solidFill>
          <a:latin typeface="+mn-lt"/>
          <a:ea typeface="+mn-ea"/>
          <a:cs typeface="+mn-cs"/>
        </a:defRPr>
      </a:lvl7pPr>
      <a:lvl8pPr marL="2400060" algn="l" defTabSz="685732" rtl="0" eaLnBrk="1" latinLnBrk="0" hangingPunct="1">
        <a:defRPr sz="1425" kern="1200">
          <a:solidFill>
            <a:schemeClr val="tx1"/>
          </a:solidFill>
          <a:latin typeface="+mn-lt"/>
          <a:ea typeface="+mn-ea"/>
          <a:cs typeface="+mn-cs"/>
        </a:defRPr>
      </a:lvl8pPr>
      <a:lvl9pPr marL="2742926" algn="l" defTabSz="685732" rtl="0" eaLnBrk="1" latinLnBrk="0" hangingPunct="1">
        <a:defRPr sz="14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9"/>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73" tIns="34286" rIns="68573" bIns="34286" rtlCol="0" anchor="ctr"/>
          <a:lstStyle/>
          <a:p>
            <a:pPr algn="ctr" defTabSz="685800"/>
            <a:endParaRPr lang="en-US" sz="1425" kern="0" dirty="0">
              <a:solidFill>
                <a:sysClr val="window" lastClr="FFFFFF"/>
              </a:solidFill>
            </a:endParaRPr>
          </a:p>
        </p:txBody>
      </p:sp>
      <p:sp>
        <p:nvSpPr>
          <p:cNvPr id="2" name="Title Placeholder 1"/>
          <p:cNvSpPr>
            <a:spLocks noGrp="1"/>
          </p:cNvSpPr>
          <p:nvPr>
            <p:ph type="title"/>
          </p:nvPr>
        </p:nvSpPr>
        <p:spPr>
          <a:xfrm>
            <a:off x="403761" y="45556"/>
            <a:ext cx="8511639" cy="481985"/>
          </a:xfrm>
          <a:prstGeom prst="rect">
            <a:avLst/>
          </a:prstGeom>
        </p:spPr>
        <p:txBody>
          <a:bodyPr vert="horz" wrap="square" lIns="91431" tIns="45715" rIns="91431" bIns="45715"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3761" y="693709"/>
            <a:ext cx="8511639" cy="3394472"/>
          </a:xfrm>
          <a:prstGeom prst="rect">
            <a:avLst/>
          </a:prstGeom>
        </p:spPr>
        <p:txBody>
          <a:bodyPr vert="horz" lIns="91431" tIns="45715" rIns="91431" bIns="4571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73" tIns="34286" rIns="68573" bIns="34286" numCol="1" anchor="t" anchorCtr="0" compatLnSpc="1">
            <a:prstTxWarp prst="textNoShape">
              <a:avLst/>
            </a:prstTxWarp>
          </a:bodyPr>
          <a:lstStyle/>
          <a:p>
            <a:pPr defTabSz="685800"/>
            <a:endParaRPr lang="en-US" sz="1425" dirty="0">
              <a:solidFill>
                <a:srgbClr val="000000"/>
              </a:solidFill>
            </a:endParaRPr>
          </a:p>
        </p:txBody>
      </p:sp>
      <p:sp>
        <p:nvSpPr>
          <p:cNvPr id="35" name="Rectangle 71"/>
          <p:cNvSpPr txBox="1">
            <a:spLocks noChangeArrowheads="1"/>
          </p:cNvSpPr>
          <p:nvPr/>
        </p:nvSpPr>
        <p:spPr bwMode="auto">
          <a:xfrm>
            <a:off x="4343402" y="4855465"/>
            <a:ext cx="663575" cy="270272"/>
          </a:xfrm>
          <a:prstGeom prst="rect">
            <a:avLst/>
          </a:prstGeom>
          <a:noFill/>
          <a:ln w="9525">
            <a:noFill/>
            <a:miter lim="800000"/>
            <a:headEnd/>
            <a:tailEnd/>
          </a:ln>
          <a:effectLst/>
        </p:spPr>
        <p:txBody>
          <a:bodyPr vert="horz" wrap="square" lIns="68573" tIns="34286" rIns="68573" bIns="34286" numCol="1" anchor="ctr" anchorCtr="0" compatLnSpc="1">
            <a:prstTxWarp prst="textNoShape">
              <a:avLst/>
            </a:prstTxWarp>
          </a:bodyPr>
          <a:lstStyle>
            <a:lvl1pPr>
              <a:defRPr sz="1000">
                <a:solidFill>
                  <a:srgbClr val="4E84C4"/>
                </a:solidFill>
              </a:defRPr>
            </a:lvl1pPr>
          </a:lstStyle>
          <a:p>
            <a:pPr algn="ctr" defTabSz="685732">
              <a:defRPr/>
            </a:pPr>
            <a:fld id="{13B55AB4-0D57-4FBE-946B-A81E4A9D2A4C}" type="slidenum">
              <a:rPr lang="en-US" sz="825" b="1" smtClean="0">
                <a:solidFill>
                  <a:prstClr val="white">
                    <a:lumMod val="50000"/>
                  </a:prstClr>
                </a:solidFill>
                <a:cs typeface="Arial" pitchFamily="34" charset="0"/>
              </a:rPr>
              <a:pPr algn="ctr" defTabSz="685732">
                <a:defRPr/>
              </a:pPr>
              <a:t>‹#›</a:t>
            </a:fld>
            <a:r>
              <a:rPr lang="en-US" sz="825" b="1" dirty="0">
                <a:solidFill>
                  <a:prstClr val="white">
                    <a:lumMod val="50000"/>
                  </a:prstClr>
                </a:solidFill>
                <a:cs typeface="Arial" pitchFamily="34" charset="0"/>
              </a:rPr>
              <a:t> </a:t>
            </a:r>
          </a:p>
        </p:txBody>
      </p:sp>
      <p:sp>
        <p:nvSpPr>
          <p:cNvPr id="11" name="Freeform 13"/>
          <p:cNvSpPr>
            <a:spLocks noEditPoints="1"/>
          </p:cNvSpPr>
          <p:nvPr/>
        </p:nvSpPr>
        <p:spPr bwMode="auto">
          <a:xfrm flipH="1">
            <a:off x="1"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73" tIns="34286" rIns="68573" bIns="34286" numCol="1" anchor="t" anchorCtr="0" compatLnSpc="1">
            <a:prstTxWarp prst="textNoShape">
              <a:avLst/>
            </a:prstTxWarp>
          </a:bodyPr>
          <a:lstStyle/>
          <a:p>
            <a:pPr defTabSz="685800"/>
            <a:endParaRPr lang="en-US" sz="1350" dirty="0">
              <a:solidFill>
                <a:srgbClr val="000000"/>
              </a:solidFill>
            </a:endParaRPr>
          </a:p>
        </p:txBody>
      </p:sp>
      <p:sp>
        <p:nvSpPr>
          <p:cNvPr id="30" name="Freeform 29"/>
          <p:cNvSpPr>
            <a:spLocks noEditPoints="1"/>
          </p:cNvSpPr>
          <p:nvPr/>
        </p:nvSpPr>
        <p:spPr bwMode="auto">
          <a:xfrm>
            <a:off x="8425987" y="4944998"/>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31" name="Freeform 30"/>
          <p:cNvSpPr>
            <a:spLocks noEditPoints="1"/>
          </p:cNvSpPr>
          <p:nvPr/>
        </p:nvSpPr>
        <p:spPr bwMode="auto">
          <a:xfrm>
            <a:off x="7615596" y="4944998"/>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32" name="Freeform 31"/>
          <p:cNvSpPr>
            <a:spLocks noEditPoints="1"/>
          </p:cNvSpPr>
          <p:nvPr/>
        </p:nvSpPr>
        <p:spPr bwMode="auto">
          <a:xfrm>
            <a:off x="7244829" y="4946052"/>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73" tIns="34286" rIns="68573" bIns="34286" numCol="1" anchor="t" anchorCtr="0" compatLnSpc="1">
            <a:prstTxWarp prst="textNoShape">
              <a:avLst/>
            </a:prstTxWarp>
          </a:bodyPr>
          <a:lstStyle/>
          <a:p>
            <a:pPr defTabSz="685800"/>
            <a:endParaRPr lang="en-US" sz="1350" dirty="0">
              <a:solidFill>
                <a:prstClr val="white"/>
              </a:solidFill>
            </a:endParaRPr>
          </a:p>
        </p:txBody>
      </p:sp>
      <p:sp>
        <p:nvSpPr>
          <p:cNvPr id="12" name="Text Placeholder 2"/>
          <p:cNvSpPr txBox="1">
            <a:spLocks/>
          </p:cNvSpPr>
          <p:nvPr userDrawn="1"/>
        </p:nvSpPr>
        <p:spPr>
          <a:xfrm>
            <a:off x="5698933" y="4913195"/>
            <a:ext cx="1231620" cy="129453"/>
          </a:xfrm>
          <a:prstGeom prst="rect">
            <a:avLst/>
          </a:prstGeom>
        </p:spPr>
        <p:txBody>
          <a:bodyPr/>
          <a:lstStyle>
            <a:lvl1pPr marL="0" indent="0" algn="l" defTabSz="914309" rtl="0" eaLnBrk="1" latinLnBrk="0" hangingPunct="1">
              <a:spcBef>
                <a:spcPct val="20000"/>
              </a:spcBef>
              <a:buClr>
                <a:srgbClr val="4E84C4"/>
              </a:buClr>
              <a:buFont typeface="Wingdings" pitchFamily="2" charset="2"/>
              <a:buNone/>
              <a:defRPr sz="2000" kern="1200">
                <a:solidFill>
                  <a:schemeClr val="tx1"/>
                </a:solidFill>
                <a:latin typeface="+mj-lt"/>
                <a:ea typeface="+mn-ea"/>
                <a:cs typeface="Arial" pitchFamily="34" charset="0"/>
              </a:defRPr>
            </a:lvl1pPr>
            <a:lvl2pPr marL="742876" indent="-285722" algn="l" defTabSz="914309"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886" indent="-228577" algn="l" defTabSz="914309" rtl="0" eaLnBrk="1" latinLnBrk="0" hangingPunct="1">
              <a:spcBef>
                <a:spcPct val="20000"/>
              </a:spcBef>
              <a:buClr>
                <a:srgbClr val="4E84C4"/>
              </a:buClr>
              <a:buFont typeface="Courier New" pitchFamily="49" charset="0"/>
              <a:buChar char="o"/>
              <a:defRPr sz="1900" kern="1200">
                <a:solidFill>
                  <a:schemeClr val="tx1"/>
                </a:solidFill>
                <a:latin typeface="+mj-lt"/>
                <a:ea typeface="+mn-ea"/>
                <a:cs typeface="Arial" pitchFamily="34" charset="0"/>
              </a:defRPr>
            </a:lvl3pPr>
            <a:lvl4pPr marL="1600040" indent="-228577" algn="l" defTabSz="914309"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194" indent="-228577" algn="l" defTabSz="914309"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349"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3"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1"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825" dirty="0">
                <a:solidFill>
                  <a:srgbClr val="000000"/>
                </a:solidFill>
              </a:rPr>
              <a:t>TCS Confidential </a:t>
            </a:r>
          </a:p>
        </p:txBody>
      </p:sp>
    </p:spTree>
    <p:extLst>
      <p:ext uri="{BB962C8B-B14F-4D97-AF65-F5344CB8AC3E}">
        <p14:creationId xmlns:p14="http://schemas.microsoft.com/office/powerpoint/2010/main" val="252174358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4" r:id="rId3"/>
    <p:sldLayoutId id="2147483745" r:id="rId4"/>
    <p:sldLayoutId id="2147483746" r:id="rId5"/>
    <p:sldLayoutId id="2147483747" r:id="rId6"/>
  </p:sldLayoutIdLst>
  <p:hf hdr="0" dt="0"/>
  <p:txStyles>
    <p:titleStyle>
      <a:lvl1pPr algn="l" defTabSz="685732" rtl="0" eaLnBrk="1" latinLnBrk="0" hangingPunct="1">
        <a:spcBef>
          <a:spcPct val="0"/>
        </a:spcBef>
        <a:buNone/>
        <a:defRPr sz="2100" kern="1200">
          <a:solidFill>
            <a:schemeClr val="bg1"/>
          </a:solidFill>
          <a:latin typeface="+mj-lt"/>
          <a:ea typeface="+mj-ea"/>
          <a:cs typeface="Arial" pitchFamily="34" charset="0"/>
        </a:defRPr>
      </a:lvl1pPr>
    </p:titleStyle>
    <p:bodyStyle>
      <a:lvl1pPr marL="257150" indent="-257150" algn="l" defTabSz="685732"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157" indent="-214292" algn="l" defTabSz="685732"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165" indent="-171433" algn="l" defTabSz="685732" rtl="0" eaLnBrk="1" latinLnBrk="0" hangingPunct="1">
        <a:spcBef>
          <a:spcPct val="20000"/>
        </a:spcBef>
        <a:buClr>
          <a:srgbClr val="4E84C4"/>
        </a:buClr>
        <a:buFont typeface="Courier New" pitchFamily="49" charset="0"/>
        <a:buChar char="o"/>
        <a:defRPr sz="1425" kern="1200">
          <a:solidFill>
            <a:schemeClr val="tx1"/>
          </a:solidFill>
          <a:latin typeface="+mj-lt"/>
          <a:ea typeface="+mn-ea"/>
          <a:cs typeface="Arial" pitchFamily="34" charset="0"/>
        </a:defRPr>
      </a:lvl3pPr>
      <a:lvl4pPr marL="1200030" indent="-171433" algn="l" defTabSz="685732"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2896" indent="-171433" algn="l" defTabSz="685732"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762"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27"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93"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358" indent="-171433" algn="l" defTabSz="6857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32" rtl="0" eaLnBrk="1" latinLnBrk="0" hangingPunct="1">
        <a:defRPr sz="1425" kern="1200">
          <a:solidFill>
            <a:schemeClr val="tx1"/>
          </a:solidFill>
          <a:latin typeface="+mn-lt"/>
          <a:ea typeface="+mn-ea"/>
          <a:cs typeface="+mn-cs"/>
        </a:defRPr>
      </a:lvl1pPr>
      <a:lvl2pPr marL="342866" algn="l" defTabSz="685732" rtl="0" eaLnBrk="1" latinLnBrk="0" hangingPunct="1">
        <a:defRPr sz="1425" kern="1200">
          <a:solidFill>
            <a:schemeClr val="tx1"/>
          </a:solidFill>
          <a:latin typeface="+mn-lt"/>
          <a:ea typeface="+mn-ea"/>
          <a:cs typeface="+mn-cs"/>
        </a:defRPr>
      </a:lvl2pPr>
      <a:lvl3pPr marL="685732" algn="l" defTabSz="685732" rtl="0" eaLnBrk="1" latinLnBrk="0" hangingPunct="1">
        <a:defRPr sz="1425" kern="1200">
          <a:solidFill>
            <a:schemeClr val="tx1"/>
          </a:solidFill>
          <a:latin typeface="+mn-lt"/>
          <a:ea typeface="+mn-ea"/>
          <a:cs typeface="+mn-cs"/>
        </a:defRPr>
      </a:lvl3pPr>
      <a:lvl4pPr marL="1028597" algn="l" defTabSz="685732" rtl="0" eaLnBrk="1" latinLnBrk="0" hangingPunct="1">
        <a:defRPr sz="1425" kern="1200">
          <a:solidFill>
            <a:schemeClr val="tx1"/>
          </a:solidFill>
          <a:latin typeface="+mn-lt"/>
          <a:ea typeface="+mn-ea"/>
          <a:cs typeface="+mn-cs"/>
        </a:defRPr>
      </a:lvl4pPr>
      <a:lvl5pPr marL="1371463" algn="l" defTabSz="685732" rtl="0" eaLnBrk="1" latinLnBrk="0" hangingPunct="1">
        <a:defRPr sz="1425" kern="1200">
          <a:solidFill>
            <a:schemeClr val="tx1"/>
          </a:solidFill>
          <a:latin typeface="+mn-lt"/>
          <a:ea typeface="+mn-ea"/>
          <a:cs typeface="+mn-cs"/>
        </a:defRPr>
      </a:lvl5pPr>
      <a:lvl6pPr marL="1714328" algn="l" defTabSz="685732" rtl="0" eaLnBrk="1" latinLnBrk="0" hangingPunct="1">
        <a:defRPr sz="1425" kern="1200">
          <a:solidFill>
            <a:schemeClr val="tx1"/>
          </a:solidFill>
          <a:latin typeface="+mn-lt"/>
          <a:ea typeface="+mn-ea"/>
          <a:cs typeface="+mn-cs"/>
        </a:defRPr>
      </a:lvl6pPr>
      <a:lvl7pPr marL="2057195" algn="l" defTabSz="685732" rtl="0" eaLnBrk="1" latinLnBrk="0" hangingPunct="1">
        <a:defRPr sz="1425" kern="1200">
          <a:solidFill>
            <a:schemeClr val="tx1"/>
          </a:solidFill>
          <a:latin typeface="+mn-lt"/>
          <a:ea typeface="+mn-ea"/>
          <a:cs typeface="+mn-cs"/>
        </a:defRPr>
      </a:lvl7pPr>
      <a:lvl8pPr marL="2400060" algn="l" defTabSz="685732" rtl="0" eaLnBrk="1" latinLnBrk="0" hangingPunct="1">
        <a:defRPr sz="1425" kern="1200">
          <a:solidFill>
            <a:schemeClr val="tx1"/>
          </a:solidFill>
          <a:latin typeface="+mn-lt"/>
          <a:ea typeface="+mn-ea"/>
          <a:cs typeface="+mn-cs"/>
        </a:defRPr>
      </a:lvl8pPr>
      <a:lvl9pPr marL="2742926" algn="l" defTabSz="685732" rtl="0" eaLnBrk="1" latinLnBrk="0" hangingPunct="1">
        <a:defRPr sz="14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7.jpeg"/><Relationship Id="rId13" Type="http://schemas.openxmlformats.org/officeDocument/2006/relationships/image" Target="../media/image71.png"/><Relationship Id="rId3" Type="http://schemas.openxmlformats.org/officeDocument/2006/relationships/image" Target="../media/image63.png"/><Relationship Id="rId7" Type="http://schemas.openxmlformats.org/officeDocument/2006/relationships/image" Target="../media/image66.png"/><Relationship Id="rId12" Type="http://schemas.openxmlformats.org/officeDocument/2006/relationships/image" Target="../media/image28.png"/><Relationship Id="rId17" Type="http://schemas.openxmlformats.org/officeDocument/2006/relationships/image" Target="../media/image75.png"/><Relationship Id="rId2" Type="http://schemas.openxmlformats.org/officeDocument/2006/relationships/notesSlide" Target="../notesSlides/notesSlide3.xml"/><Relationship Id="rId16" Type="http://schemas.openxmlformats.org/officeDocument/2006/relationships/image" Target="../media/image74.png"/><Relationship Id="rId1" Type="http://schemas.openxmlformats.org/officeDocument/2006/relationships/slideLayout" Target="../slideLayouts/slideLayout8.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3.png"/><Relationship Id="rId10" Type="http://schemas.openxmlformats.org/officeDocument/2006/relationships/image" Target="../media/image69.png"/><Relationship Id="rId4" Type="http://schemas.openxmlformats.org/officeDocument/2006/relationships/image" Target="../media/image45.png"/><Relationship Id="rId9" Type="http://schemas.openxmlformats.org/officeDocument/2006/relationships/image" Target="../media/image68.png"/><Relationship Id="rId14" Type="http://schemas.openxmlformats.org/officeDocument/2006/relationships/image" Target="../media/image7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3" Type="http://schemas.openxmlformats.org/officeDocument/2006/relationships/image" Target="../media/image41.jpg"/><Relationship Id="rId18" Type="http://schemas.openxmlformats.org/officeDocument/2006/relationships/image" Target="../media/image46.jpg"/><Relationship Id="rId26" Type="http://schemas.openxmlformats.org/officeDocument/2006/relationships/image" Target="../media/image54.png"/><Relationship Id="rId3" Type="http://schemas.openxmlformats.org/officeDocument/2006/relationships/image" Target="../media/image32.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61.png"/><Relationship Id="rId2" Type="http://schemas.openxmlformats.org/officeDocument/2006/relationships/image" Target="../media/image31.png"/><Relationship Id="rId16" Type="http://schemas.openxmlformats.org/officeDocument/2006/relationships/image" Target="../media/image44.jpe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60.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27.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jpg"/><Relationship Id="rId27" Type="http://schemas.openxmlformats.org/officeDocument/2006/relationships/image" Target="../media/image55.png"/><Relationship Id="rId30" Type="http://schemas.openxmlformats.org/officeDocument/2006/relationships/image" Target="../media/image58.png"/><Relationship Id="rId8"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6"/>
          <p:cNvSpPr>
            <a:spLocks noGrp="1"/>
          </p:cNvSpPr>
          <p:nvPr>
            <p:ph type="subTitle" idx="1"/>
          </p:nvPr>
        </p:nvSpPr>
        <p:spPr>
          <a:xfrm>
            <a:off x="247508" y="2008762"/>
            <a:ext cx="7785100" cy="457200"/>
          </a:xfrm>
        </p:spPr>
        <p:txBody>
          <a:bodyPr/>
          <a:lstStyle/>
          <a:p>
            <a:r>
              <a:rPr lang="en-US" sz="2245" b="1" dirty="0">
                <a:latin typeface="+mn-lt"/>
              </a:rPr>
              <a:t>Element Fleet Management</a:t>
            </a:r>
          </a:p>
          <a:p>
            <a:r>
              <a:rPr lang="en-US" sz="2245" b="1" dirty="0">
                <a:latin typeface="+mn-lt"/>
              </a:rPr>
              <a:t>Element Supplier API – Proposed Solution Architecture</a:t>
            </a:r>
          </a:p>
          <a:p>
            <a:endParaRPr lang="en-US" sz="2400" dirty="0">
              <a:latin typeface="+mn-lt"/>
            </a:endParaRPr>
          </a:p>
          <a:p>
            <a:endParaRPr lang="en-US" sz="2400" dirty="0">
              <a:latin typeface="+mn-lt"/>
            </a:endParaRPr>
          </a:p>
          <a:p>
            <a:endParaRPr lang="en-US" sz="2400" dirty="0">
              <a:latin typeface="+mn-lt"/>
            </a:endParaRPr>
          </a:p>
          <a:p>
            <a:endParaRPr lang="en-US" sz="2400" dirty="0">
              <a:latin typeface="+mn-lt"/>
            </a:endParaRPr>
          </a:p>
          <a:p>
            <a:r>
              <a:rPr lang="en-US" sz="1400" dirty="0">
                <a:latin typeface="+mn-lt"/>
              </a:rPr>
              <a:t>Dec 2017</a:t>
            </a:r>
            <a:br>
              <a:rPr lang="en-US" sz="2400" dirty="0">
                <a:latin typeface="+mn-lt"/>
              </a:rPr>
            </a:br>
            <a:endParaRPr lang="en-US" sz="2245" b="1" dirty="0">
              <a:latin typeface="+mn-lt"/>
            </a:endParaRPr>
          </a:p>
        </p:txBody>
      </p:sp>
    </p:spTree>
    <p:extLst>
      <p:ext uri="{BB962C8B-B14F-4D97-AF65-F5344CB8AC3E}">
        <p14:creationId xmlns:p14="http://schemas.microsoft.com/office/powerpoint/2010/main" val="342159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22"/>
          <p:cNvSpPr>
            <a:spLocks noChangeArrowheads="1"/>
          </p:cNvSpPr>
          <p:nvPr/>
        </p:nvSpPr>
        <p:spPr bwMode="auto">
          <a:xfrm>
            <a:off x="3905283" y="1711594"/>
            <a:ext cx="2473819" cy="1389870"/>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Build System</a:t>
            </a:r>
          </a:p>
        </p:txBody>
      </p:sp>
      <p:sp>
        <p:nvSpPr>
          <p:cNvPr id="118" name="Rectangle 22"/>
          <p:cNvSpPr>
            <a:spLocks noChangeArrowheads="1"/>
          </p:cNvSpPr>
          <p:nvPr/>
        </p:nvSpPr>
        <p:spPr bwMode="auto">
          <a:xfrm>
            <a:off x="6974159" y="2029036"/>
            <a:ext cx="1876134" cy="963021"/>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Deployment System</a:t>
            </a:r>
          </a:p>
        </p:txBody>
      </p:sp>
      <p:sp>
        <p:nvSpPr>
          <p:cNvPr id="117" name="Rectangle 22"/>
          <p:cNvSpPr>
            <a:spLocks noChangeArrowheads="1"/>
          </p:cNvSpPr>
          <p:nvPr/>
        </p:nvSpPr>
        <p:spPr bwMode="auto">
          <a:xfrm>
            <a:off x="6968632" y="749897"/>
            <a:ext cx="1876134" cy="584520"/>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Code Quality Dashboard</a:t>
            </a:r>
          </a:p>
        </p:txBody>
      </p:sp>
      <p:sp>
        <p:nvSpPr>
          <p:cNvPr id="116" name="Rectangle 22"/>
          <p:cNvSpPr>
            <a:spLocks noChangeArrowheads="1"/>
          </p:cNvSpPr>
          <p:nvPr/>
        </p:nvSpPr>
        <p:spPr bwMode="auto">
          <a:xfrm>
            <a:off x="4204835" y="735613"/>
            <a:ext cx="1875054" cy="589516"/>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Build Artifact Repository</a:t>
            </a:r>
          </a:p>
        </p:txBody>
      </p:sp>
      <p:sp>
        <p:nvSpPr>
          <p:cNvPr id="113" name="Rectangle 22"/>
          <p:cNvSpPr>
            <a:spLocks noChangeArrowheads="1"/>
          </p:cNvSpPr>
          <p:nvPr/>
        </p:nvSpPr>
        <p:spPr bwMode="auto">
          <a:xfrm>
            <a:off x="1482790" y="736781"/>
            <a:ext cx="1968881" cy="557667"/>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Revision Control System</a:t>
            </a:r>
          </a:p>
        </p:txBody>
      </p:sp>
      <p:sp>
        <p:nvSpPr>
          <p:cNvPr id="32770" name="Rectangle 1"/>
          <p:cNvSpPr>
            <a:spLocks noGrp="1" noChangeArrowheads="1"/>
          </p:cNvSpPr>
          <p:nvPr>
            <p:ph type="title" idx="4294967295"/>
          </p:nvPr>
        </p:nvSpPr>
        <p:spPr>
          <a:xfrm>
            <a:off x="95847" y="97236"/>
            <a:ext cx="5886450" cy="388144"/>
          </a:xfrm>
        </p:spPr>
        <p:txBody>
          <a:bodyPr>
            <a:normAutofit fontScale="90000"/>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US" altLang="en-US" dirty="0">
                <a:solidFill>
                  <a:srgbClr val="FFFFFF"/>
                </a:solidFill>
              </a:rPr>
              <a:t>DevOps and Continuous Deployment</a:t>
            </a:r>
          </a:p>
        </p:txBody>
      </p:sp>
      <p:pic>
        <p:nvPicPr>
          <p:cNvPr id="58"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rcRect l="17548" r="16612" b="19052"/>
          <a:stretch>
            <a:fillRect/>
          </a:stretch>
        </p:blipFill>
        <p:spPr>
          <a:xfrm>
            <a:off x="81760" y="1924983"/>
            <a:ext cx="648891" cy="557213"/>
          </a:xfrm>
        </p:spPr>
      </p:pic>
      <p:pic>
        <p:nvPicPr>
          <p:cNvPr id="59"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230" y="953984"/>
            <a:ext cx="982128" cy="312246"/>
          </a:xfrm>
          <a:prstGeom prst="rect">
            <a:avLst/>
          </a:prstGeom>
          <a:solidFill>
            <a:schemeClr val="bg1"/>
          </a:solidFill>
          <a:ln>
            <a:noFill/>
          </a:ln>
        </p:spPr>
      </p:pic>
      <p:pic>
        <p:nvPicPr>
          <p:cNvPr id="6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33360" y="2722953"/>
            <a:ext cx="1270965" cy="371447"/>
          </a:xfrm>
          <a:prstGeom prst="rect">
            <a:avLst/>
          </a:prstGeom>
          <a:solidFill>
            <a:schemeClr val="bg1"/>
          </a:solidFill>
          <a:ln>
            <a:noFill/>
          </a:ln>
        </p:spPr>
      </p:pic>
      <p:pic>
        <p:nvPicPr>
          <p:cNvPr id="64"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95152" y="1031405"/>
            <a:ext cx="1035648" cy="20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2664" y="3714133"/>
            <a:ext cx="597694"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9"/>
          <p:cNvSpPr txBox="1">
            <a:spLocks noChangeArrowheads="1"/>
          </p:cNvSpPr>
          <p:nvPr/>
        </p:nvSpPr>
        <p:spPr bwMode="auto">
          <a:xfrm>
            <a:off x="2742955" y="4459464"/>
            <a:ext cx="539353" cy="2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IN" altLang="en-US" sz="1050" b="1"/>
              <a:t>DEV</a:t>
            </a:r>
          </a:p>
        </p:txBody>
      </p:sp>
      <p:pic>
        <p:nvPicPr>
          <p:cNvPr id="68" name="Picture 1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99064" y="3721873"/>
            <a:ext cx="597694"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16"/>
          <p:cNvSpPr txBox="1">
            <a:spLocks noChangeArrowheads="1"/>
          </p:cNvSpPr>
          <p:nvPr/>
        </p:nvSpPr>
        <p:spPr bwMode="auto">
          <a:xfrm>
            <a:off x="4412965" y="4478514"/>
            <a:ext cx="539354" cy="2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IN" altLang="en-US" sz="1050" b="1" dirty="0"/>
              <a:t>QA</a:t>
            </a:r>
          </a:p>
        </p:txBody>
      </p:sp>
      <p:sp>
        <p:nvSpPr>
          <p:cNvPr id="70" name="TextBox 69"/>
          <p:cNvSpPr txBox="1"/>
          <p:nvPr/>
        </p:nvSpPr>
        <p:spPr>
          <a:xfrm>
            <a:off x="1295062" y="3092669"/>
            <a:ext cx="594122" cy="210379"/>
          </a:xfrm>
          <a:prstGeom prst="rect">
            <a:avLst/>
          </a:prstGeom>
          <a:noFill/>
        </p:spPr>
        <p:txBody>
          <a:bodyPr>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Test</a:t>
            </a:r>
          </a:p>
        </p:txBody>
      </p:sp>
      <p:cxnSp>
        <p:nvCxnSpPr>
          <p:cNvPr id="71" name="Elbow Connector 6153"/>
          <p:cNvCxnSpPr>
            <a:cxnSpLocks noChangeShapeType="1"/>
            <a:endCxn id="113" idx="1"/>
          </p:cNvCxnSpPr>
          <p:nvPr/>
        </p:nvCxnSpPr>
        <p:spPr bwMode="auto">
          <a:xfrm rot="16200000" flipV="1">
            <a:off x="1066862" y="1431544"/>
            <a:ext cx="946139" cy="114281"/>
          </a:xfrm>
          <a:prstGeom prst="bentConnector4">
            <a:avLst>
              <a:gd name="adj1" fmla="val 35265"/>
              <a:gd name="adj2" fmla="val 611863"/>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258478" y="1125862"/>
            <a:ext cx="745331" cy="328423"/>
          </a:xfrm>
          <a:prstGeom prst="rect">
            <a:avLst/>
          </a:prstGeom>
          <a:noFill/>
        </p:spPr>
        <p:txBody>
          <a:bodyPr>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1. Check-in source-code</a:t>
            </a:r>
          </a:p>
        </p:txBody>
      </p:sp>
      <p:sp>
        <p:nvSpPr>
          <p:cNvPr id="77" name="TextBox 76"/>
          <p:cNvSpPr txBox="1"/>
          <p:nvPr/>
        </p:nvSpPr>
        <p:spPr>
          <a:xfrm>
            <a:off x="2974171" y="2539024"/>
            <a:ext cx="764381" cy="328423"/>
          </a:xfrm>
          <a:prstGeom prst="rect">
            <a:avLst/>
          </a:prstGeom>
          <a:noFill/>
        </p:spPr>
        <p:txBody>
          <a:bodyPr>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2. Download changes</a:t>
            </a:r>
          </a:p>
        </p:txBody>
      </p:sp>
      <p:sp>
        <p:nvSpPr>
          <p:cNvPr id="78" name="TextBox 77"/>
          <p:cNvSpPr txBox="1"/>
          <p:nvPr/>
        </p:nvSpPr>
        <p:spPr>
          <a:xfrm>
            <a:off x="5144917" y="1479631"/>
            <a:ext cx="1178924" cy="328423"/>
          </a:xfrm>
          <a:prstGeom prst="rect">
            <a:avLst/>
          </a:prstGeom>
          <a:noFill/>
        </p:spPr>
        <p:txBody>
          <a:bodyPr wrap="square">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5. Upload/Download artifact</a:t>
            </a:r>
          </a:p>
        </p:txBody>
      </p:sp>
      <p:cxnSp>
        <p:nvCxnSpPr>
          <p:cNvPr id="80" name="Elbow Connector 6153"/>
          <p:cNvCxnSpPr>
            <a:cxnSpLocks noChangeShapeType="1"/>
            <a:stCxn id="58" idx="3"/>
          </p:cNvCxnSpPr>
          <p:nvPr/>
        </p:nvCxnSpPr>
        <p:spPr bwMode="auto">
          <a:xfrm>
            <a:off x="730651" y="2203590"/>
            <a:ext cx="338627" cy="113767"/>
          </a:xfrm>
          <a:prstGeom prst="bentConnector3">
            <a:avLst>
              <a:gd name="adj1" fmla="val 50000"/>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79"/>
          <p:cNvSpPr txBox="1">
            <a:spLocks noChangeArrowheads="1"/>
          </p:cNvSpPr>
          <p:nvPr/>
        </p:nvSpPr>
        <p:spPr bwMode="auto">
          <a:xfrm>
            <a:off x="14859" y="1729432"/>
            <a:ext cx="881063" cy="2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IN" altLang="en-US" sz="1050" b="1" dirty="0">
                <a:solidFill>
                  <a:srgbClr val="3CA5D4"/>
                </a:solidFill>
              </a:rPr>
              <a:t>Developers</a:t>
            </a:r>
          </a:p>
        </p:txBody>
      </p:sp>
      <p:sp>
        <p:nvSpPr>
          <p:cNvPr id="82" name="TextBox 81"/>
          <p:cNvSpPr txBox="1"/>
          <p:nvPr/>
        </p:nvSpPr>
        <p:spPr>
          <a:xfrm>
            <a:off x="3656459" y="3076060"/>
            <a:ext cx="530072" cy="210379"/>
          </a:xfrm>
          <a:prstGeom prst="rect">
            <a:avLst/>
          </a:prstGeom>
          <a:noFill/>
        </p:spPr>
        <p:txBody>
          <a:bodyPr wrap="square">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Execute</a:t>
            </a:r>
          </a:p>
        </p:txBody>
      </p:sp>
      <p:pic>
        <p:nvPicPr>
          <p:cNvPr id="84" name="Picture 1127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96034" y="1510153"/>
            <a:ext cx="494935" cy="4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Content Placeholder 2"/>
          <p:cNvPicPr>
            <a:picLocks noChangeAspect="1"/>
          </p:cNvPicPr>
          <p:nvPr/>
        </p:nvPicPr>
        <p:blipFill>
          <a:blip r:embed="rId9" cstate="print">
            <a:extLst>
              <a:ext uri="{28A0092B-C50C-407E-A947-70E740481C1C}">
                <a14:useLocalDpi xmlns:a14="http://schemas.microsoft.com/office/drawing/2010/main" val="0"/>
              </a:ext>
            </a:extLst>
          </a:blip>
          <a:srcRect l="17548" r="16612" b="19052"/>
          <a:stretch>
            <a:fillRect/>
          </a:stretch>
        </p:blipFill>
        <p:spPr bwMode="auto">
          <a:xfrm>
            <a:off x="125272" y="3500148"/>
            <a:ext cx="648891" cy="558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7" name="Elbow Connector 6153"/>
          <p:cNvCxnSpPr>
            <a:cxnSpLocks noChangeShapeType="1"/>
            <a:stCxn id="85" idx="2"/>
            <a:endCxn id="68" idx="2"/>
          </p:cNvCxnSpPr>
          <p:nvPr/>
        </p:nvCxnSpPr>
        <p:spPr bwMode="auto">
          <a:xfrm rot="16200000" flipH="1">
            <a:off x="2140912" y="2367355"/>
            <a:ext cx="465803" cy="3848193"/>
          </a:xfrm>
          <a:prstGeom prst="bentConnector3">
            <a:avLst>
              <a:gd name="adj1" fmla="val 157840"/>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343377" y="4601248"/>
            <a:ext cx="594122" cy="210379"/>
          </a:xfrm>
          <a:prstGeom prst="rect">
            <a:avLst/>
          </a:prstGeom>
          <a:noFill/>
        </p:spPr>
        <p:txBody>
          <a:bodyPr>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Test</a:t>
            </a:r>
          </a:p>
        </p:txBody>
      </p:sp>
      <p:pic>
        <p:nvPicPr>
          <p:cNvPr id="89" name="Picture 11290"/>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03873" y="1006819"/>
            <a:ext cx="985838" cy="27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108"/>
          <p:cNvSpPr txBox="1">
            <a:spLocks noChangeArrowheads="1"/>
          </p:cNvSpPr>
          <p:nvPr/>
        </p:nvSpPr>
        <p:spPr bwMode="auto">
          <a:xfrm>
            <a:off x="980011" y="2519853"/>
            <a:ext cx="1441451" cy="39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a:lnSpc>
                <a:spcPct val="93000"/>
              </a:lnSpc>
              <a:buClr>
                <a:srgbClr val="000000"/>
              </a:buClr>
              <a:buSzPct val="100000"/>
              <a:buFont typeface="Times New Roman" panose="02020603050405020304" pitchFamily="18" charset="0"/>
              <a:buNone/>
            </a:pPr>
            <a:endParaRPr lang="en-IN" altLang="en-US" sz="1050" b="1" dirty="0">
              <a:solidFill>
                <a:srgbClr val="3CA5D4"/>
              </a:solidFill>
            </a:endParaRPr>
          </a:p>
          <a:p>
            <a:pPr eaLnBrk="1">
              <a:lnSpc>
                <a:spcPct val="93000"/>
              </a:lnSpc>
              <a:buClr>
                <a:srgbClr val="000000"/>
              </a:buClr>
              <a:buSzPct val="100000"/>
              <a:buFont typeface="Times New Roman" panose="02020603050405020304" pitchFamily="18" charset="0"/>
              <a:buNone/>
            </a:pPr>
            <a:r>
              <a:rPr lang="en-IN" altLang="en-US" sz="1050" b="1" dirty="0">
                <a:solidFill>
                  <a:srgbClr val="3CA5D4"/>
                </a:solidFill>
              </a:rPr>
              <a:t>Eclipse (IDE)</a:t>
            </a:r>
          </a:p>
        </p:txBody>
      </p:sp>
      <p:sp>
        <p:nvSpPr>
          <p:cNvPr id="97" name="Rectangle 22"/>
          <p:cNvSpPr>
            <a:spLocks noChangeArrowheads="1"/>
          </p:cNvSpPr>
          <p:nvPr/>
        </p:nvSpPr>
        <p:spPr bwMode="auto">
          <a:xfrm>
            <a:off x="3125060" y="3214227"/>
            <a:ext cx="1829491" cy="307189"/>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ctr"/>
          <a:lstStyle/>
          <a:p>
            <a:pPr algn="ctr" eaLnBrk="1">
              <a:lnSpc>
                <a:spcPct val="93000"/>
              </a:lnSpc>
              <a:buClr>
                <a:srgbClr val="000000"/>
              </a:buClr>
              <a:buSzPct val="100000"/>
              <a:buFont typeface="Times New Roman" panose="02020603050405020304" pitchFamily="18" charset="0"/>
              <a:buNone/>
              <a:defRPr/>
            </a:pPr>
            <a:r>
              <a:rPr lang="en-IN" altLang="en-US" sz="1050" b="1" dirty="0">
                <a:solidFill>
                  <a:schemeClr val="bg1"/>
                </a:solidFill>
              </a:rPr>
              <a:t>Tosca : Automation test tool</a:t>
            </a:r>
          </a:p>
        </p:txBody>
      </p:sp>
      <p:sp>
        <p:nvSpPr>
          <p:cNvPr id="99" name="TextBox 79"/>
          <p:cNvSpPr txBox="1">
            <a:spLocks noChangeArrowheads="1"/>
          </p:cNvSpPr>
          <p:nvPr/>
        </p:nvSpPr>
        <p:spPr bwMode="auto">
          <a:xfrm>
            <a:off x="165094" y="3330499"/>
            <a:ext cx="881063" cy="2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IN" altLang="en-US" sz="1050" b="1" dirty="0">
                <a:solidFill>
                  <a:srgbClr val="3CA5D4"/>
                </a:solidFill>
              </a:rPr>
              <a:t>Testers</a:t>
            </a:r>
          </a:p>
        </p:txBody>
      </p:sp>
      <p:cxnSp>
        <p:nvCxnSpPr>
          <p:cNvPr id="102" name="Elbow Connector 6153"/>
          <p:cNvCxnSpPr>
            <a:cxnSpLocks noChangeShapeType="1"/>
            <a:stCxn id="58" idx="2"/>
            <a:endCxn id="65" idx="0"/>
          </p:cNvCxnSpPr>
          <p:nvPr/>
        </p:nvCxnSpPr>
        <p:spPr bwMode="auto">
          <a:xfrm rot="16200000" flipH="1">
            <a:off x="897889" y="1990511"/>
            <a:ext cx="1231937" cy="2215305"/>
          </a:xfrm>
          <a:prstGeom prst="bentConnector3">
            <a:avLst>
              <a:gd name="adj1" fmla="val 50000"/>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ounded Rectangle 1"/>
          <p:cNvSpPr>
            <a:spLocks noChangeArrowheads="1"/>
          </p:cNvSpPr>
          <p:nvPr/>
        </p:nvSpPr>
        <p:spPr bwMode="auto">
          <a:xfrm>
            <a:off x="2032150" y="3431954"/>
            <a:ext cx="4328678" cy="1265634"/>
          </a:xfrm>
          <a:prstGeom prst="roundRect">
            <a:avLst>
              <a:gd name="adj" fmla="val 16667"/>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IN" altLang="en-US" sz="1050"/>
          </a:p>
        </p:txBody>
      </p:sp>
      <p:pic>
        <p:nvPicPr>
          <p:cNvPr id="122" name="Picture 1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9285" y="3733234"/>
            <a:ext cx="597694" cy="8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57985" y="2146154"/>
            <a:ext cx="1600869" cy="157418"/>
          </a:xfrm>
          <a:prstGeom prst="rect">
            <a:avLst/>
          </a:prstGeom>
        </p:spPr>
      </p:pic>
      <p:pic>
        <p:nvPicPr>
          <p:cNvPr id="140" name="Picture 139"/>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37320" y="728105"/>
            <a:ext cx="277390" cy="277390"/>
          </a:xfrm>
          <a:prstGeom prst="rect">
            <a:avLst/>
          </a:prstGeom>
        </p:spPr>
      </p:pic>
      <p:pic>
        <p:nvPicPr>
          <p:cNvPr id="141" name="Picture 140"/>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66208" y="720673"/>
            <a:ext cx="277390" cy="277390"/>
          </a:xfrm>
          <a:prstGeom prst="rect">
            <a:avLst/>
          </a:prstGeom>
        </p:spPr>
      </p:pic>
      <p:pic>
        <p:nvPicPr>
          <p:cNvPr id="142" name="Picture 141"/>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31085" y="755532"/>
            <a:ext cx="277390" cy="277390"/>
          </a:xfrm>
          <a:prstGeom prst="rect">
            <a:avLst/>
          </a:prstGeom>
        </p:spPr>
      </p:pic>
      <p:pic>
        <p:nvPicPr>
          <p:cNvPr id="143" name="Picture 142"/>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30827" y="1872936"/>
            <a:ext cx="277390" cy="277390"/>
          </a:xfrm>
          <a:prstGeom prst="rect">
            <a:avLst/>
          </a:prstGeom>
        </p:spPr>
      </p:pic>
      <p:pic>
        <p:nvPicPr>
          <p:cNvPr id="144" name="Picture 143"/>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95337" y="2011558"/>
            <a:ext cx="277390" cy="277390"/>
          </a:xfrm>
          <a:prstGeom prst="rect">
            <a:avLst/>
          </a:prstGeom>
        </p:spPr>
      </p:pic>
      <p:sp>
        <p:nvSpPr>
          <p:cNvPr id="145" name="Rectangle 22"/>
          <p:cNvSpPr>
            <a:spLocks noChangeArrowheads="1"/>
          </p:cNvSpPr>
          <p:nvPr/>
        </p:nvSpPr>
        <p:spPr bwMode="auto">
          <a:xfrm>
            <a:off x="6974159" y="3733508"/>
            <a:ext cx="1876134" cy="657756"/>
          </a:xfrm>
          <a:prstGeom prst="rect">
            <a:avLst/>
          </a:prstGeom>
          <a:solidFill>
            <a:srgbClr val="3CA5D4"/>
          </a:solidFill>
          <a:ln/>
        </p:spPr>
        <p:style>
          <a:lnRef idx="1">
            <a:schemeClr val="accent4"/>
          </a:lnRef>
          <a:fillRef idx="2">
            <a:schemeClr val="accent4"/>
          </a:fillRef>
          <a:effectRef idx="1">
            <a:schemeClr val="accent4"/>
          </a:effectRef>
          <a:fontRef idx="minor">
            <a:schemeClr val="dk1"/>
          </a:fontRef>
        </p:style>
        <p:txBody>
          <a:bodyPr anchor="t"/>
          <a:lstStyle/>
          <a:p>
            <a:pPr algn="just">
              <a:lnSpc>
                <a:spcPct val="93000"/>
              </a:lnSpc>
              <a:buClr>
                <a:srgbClr val="000000"/>
              </a:buClr>
              <a:buSzPct val="100000"/>
              <a:buFont typeface="Times New Roman" panose="02020603050405020304" pitchFamily="18" charset="0"/>
              <a:buNone/>
            </a:pPr>
            <a:r>
              <a:rPr lang="en-IN" altLang="en-US" sz="1050" b="1" dirty="0">
                <a:solidFill>
                  <a:schemeClr val="bg1"/>
                </a:solidFill>
              </a:rPr>
              <a:t>Monitoring System</a:t>
            </a:r>
          </a:p>
        </p:txBody>
      </p:sp>
      <p:pic>
        <p:nvPicPr>
          <p:cNvPr id="147" name="Picture 146"/>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95337" y="3728775"/>
            <a:ext cx="277390" cy="277390"/>
          </a:xfrm>
          <a:prstGeom prst="rect">
            <a:avLst/>
          </a:prstGeom>
        </p:spPr>
      </p:pic>
      <p:pic>
        <p:nvPicPr>
          <p:cNvPr id="49" name="Picture 4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86434" y="4049071"/>
            <a:ext cx="1252313" cy="224471"/>
          </a:xfrm>
          <a:prstGeom prst="rect">
            <a:avLst/>
          </a:prstGeom>
        </p:spPr>
      </p:pic>
      <p:sp>
        <p:nvSpPr>
          <p:cNvPr id="174" name="TextBox 16"/>
          <p:cNvSpPr txBox="1">
            <a:spLocks noChangeArrowheads="1"/>
          </p:cNvSpPr>
          <p:nvPr/>
        </p:nvSpPr>
        <p:spPr bwMode="auto">
          <a:xfrm>
            <a:off x="5840365" y="4509895"/>
            <a:ext cx="539354" cy="24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IN" altLang="en-US" sz="1050" b="1" dirty="0"/>
              <a:t>PRD</a:t>
            </a:r>
          </a:p>
        </p:txBody>
      </p:sp>
      <p:sp>
        <p:nvSpPr>
          <p:cNvPr id="32812" name="TextBox 32811"/>
          <p:cNvSpPr txBox="1"/>
          <p:nvPr/>
        </p:nvSpPr>
        <p:spPr>
          <a:xfrm>
            <a:off x="5241709" y="3396953"/>
            <a:ext cx="1231964" cy="253916"/>
          </a:xfrm>
          <a:prstGeom prst="rect">
            <a:avLst/>
          </a:prstGeom>
          <a:noFill/>
        </p:spPr>
        <p:txBody>
          <a:bodyPr wrap="square" rtlCol="0">
            <a:spAutoFit/>
          </a:bodyPr>
          <a:lstStyle/>
          <a:p>
            <a:r>
              <a:rPr lang="en-IN" sz="1050" dirty="0"/>
              <a:t>Environments</a:t>
            </a:r>
            <a:endParaRPr lang="en-US" sz="1050" dirty="0"/>
          </a:p>
        </p:txBody>
      </p:sp>
      <p:cxnSp>
        <p:nvCxnSpPr>
          <p:cNvPr id="32818" name="Elbow Connector 32817"/>
          <p:cNvCxnSpPr>
            <a:stCxn id="131" idx="1"/>
            <a:endCxn id="113" idx="2"/>
          </p:cNvCxnSpPr>
          <p:nvPr/>
        </p:nvCxnSpPr>
        <p:spPr>
          <a:xfrm rot="10800000">
            <a:off x="2467231" y="1294449"/>
            <a:ext cx="1438052" cy="1112081"/>
          </a:xfrm>
          <a:prstGeom prst="bentConnector2">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5" name="Straight Arrow Connector 32824"/>
          <p:cNvCxnSpPr>
            <a:stCxn id="62" idx="2"/>
            <a:endCxn id="97" idx="0"/>
          </p:cNvCxnSpPr>
          <p:nvPr/>
        </p:nvCxnSpPr>
        <p:spPr>
          <a:xfrm flipH="1">
            <a:off x="4039806" y="3094400"/>
            <a:ext cx="1029037" cy="119827"/>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1" name="Straight Arrow Connector 32830"/>
          <p:cNvCxnSpPr>
            <a:stCxn id="131" idx="0"/>
            <a:endCxn id="116" idx="2"/>
          </p:cNvCxnSpPr>
          <p:nvPr/>
        </p:nvCxnSpPr>
        <p:spPr>
          <a:xfrm flipV="1">
            <a:off x="5142193" y="1325129"/>
            <a:ext cx="169" cy="386465"/>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Arrow Connector 119"/>
          <p:cNvCxnSpPr/>
          <p:nvPr/>
        </p:nvCxnSpPr>
        <p:spPr>
          <a:xfrm>
            <a:off x="3649427" y="2691424"/>
            <a:ext cx="282427" cy="852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2" idx="0"/>
          </p:cNvCxnSpPr>
          <p:nvPr/>
        </p:nvCxnSpPr>
        <p:spPr>
          <a:xfrm flipH="1" flipV="1">
            <a:off x="4506329" y="2303571"/>
            <a:ext cx="357879" cy="419381"/>
          </a:xfrm>
          <a:prstGeom prst="straightConnector1">
            <a:avLst/>
          </a:prstGeom>
          <a:ln>
            <a:solidFill>
              <a:srgbClr val="FFDD3E"/>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62" idx="0"/>
            <a:endCxn id="43" idx="2"/>
          </p:cNvCxnSpPr>
          <p:nvPr/>
        </p:nvCxnSpPr>
        <p:spPr>
          <a:xfrm flipV="1">
            <a:off x="5068843" y="2303572"/>
            <a:ext cx="489577" cy="419381"/>
          </a:xfrm>
          <a:prstGeom prst="straightConnector1">
            <a:avLst/>
          </a:prstGeom>
          <a:ln>
            <a:solidFill>
              <a:srgbClr val="FFDD3E"/>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131" idx="3"/>
            <a:endCxn id="118" idx="2"/>
          </p:cNvCxnSpPr>
          <p:nvPr/>
        </p:nvCxnSpPr>
        <p:spPr>
          <a:xfrm>
            <a:off x="6379102" y="2406529"/>
            <a:ext cx="1533124" cy="585528"/>
          </a:xfrm>
          <a:prstGeom prst="bentConnector4">
            <a:avLst>
              <a:gd name="adj1" fmla="val 19407"/>
              <a:gd name="adj2" fmla="val 139042"/>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Straight Arrow Connector 172"/>
          <p:cNvCxnSpPr>
            <a:stCxn id="118" idx="1"/>
            <a:endCxn id="116" idx="3"/>
          </p:cNvCxnSpPr>
          <p:nvPr/>
        </p:nvCxnSpPr>
        <p:spPr>
          <a:xfrm flipH="1" flipV="1">
            <a:off x="6079889" y="1030371"/>
            <a:ext cx="894270" cy="1480176"/>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Arrow Connector 175"/>
          <p:cNvCxnSpPr>
            <a:stCxn id="118" idx="1"/>
            <a:endCxn id="112" idx="3"/>
          </p:cNvCxnSpPr>
          <p:nvPr/>
        </p:nvCxnSpPr>
        <p:spPr>
          <a:xfrm flipH="1">
            <a:off x="6360828" y="2510547"/>
            <a:ext cx="613331" cy="1554224"/>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Straight Arrow Connector 185"/>
          <p:cNvCxnSpPr>
            <a:stCxn id="145" idx="1"/>
            <a:endCxn id="112" idx="3"/>
          </p:cNvCxnSpPr>
          <p:nvPr/>
        </p:nvCxnSpPr>
        <p:spPr>
          <a:xfrm flipH="1">
            <a:off x="6360828" y="4062386"/>
            <a:ext cx="613331" cy="2385"/>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7" name="Elbow Connector 32836"/>
          <p:cNvCxnSpPr>
            <a:stCxn id="131" idx="3"/>
            <a:endCxn id="117" idx="1"/>
          </p:cNvCxnSpPr>
          <p:nvPr/>
        </p:nvCxnSpPr>
        <p:spPr>
          <a:xfrm flipV="1">
            <a:off x="6379102" y="1042157"/>
            <a:ext cx="589530" cy="1364372"/>
          </a:xfrm>
          <a:prstGeom prst="bentConnector3">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9" name="Straight Arrow Connector 32838"/>
          <p:cNvCxnSpPr>
            <a:stCxn id="131" idx="1"/>
            <a:endCxn id="84" idx="3"/>
          </p:cNvCxnSpPr>
          <p:nvPr/>
        </p:nvCxnSpPr>
        <p:spPr>
          <a:xfrm flipH="1" flipV="1">
            <a:off x="3490969" y="1757309"/>
            <a:ext cx="414314" cy="649220"/>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40" name="Rectangle 32839"/>
          <p:cNvSpPr/>
          <p:nvPr/>
        </p:nvSpPr>
        <p:spPr>
          <a:xfrm>
            <a:off x="6654528" y="1329931"/>
            <a:ext cx="1080220" cy="328423"/>
          </a:xfrm>
          <a:prstGeom prst="rect">
            <a:avLst/>
          </a:prstGeom>
          <a:noFill/>
        </p:spPr>
        <p:txBody>
          <a:bodyPr wrap="square">
            <a:spAutoFit/>
          </a:bodyPr>
          <a:lstStyle/>
          <a:p>
            <a:pPr>
              <a:lnSpc>
                <a:spcPct val="93000"/>
              </a:lnSpc>
              <a:buClr>
                <a:srgbClr val="000000"/>
              </a:buClr>
              <a:buSzPct val="100000"/>
              <a:buFont typeface="Times New Roman" panose="02020603050405020304" pitchFamily="18" charset="0"/>
              <a:buNone/>
            </a:pPr>
            <a:r>
              <a:rPr lang="en-IN" sz="825" dirty="0">
                <a:solidFill>
                  <a:schemeClr val="bg1">
                    <a:lumMod val="50000"/>
                  </a:schemeClr>
                </a:solidFill>
              </a:rPr>
              <a:t>7. Publish Code Quality Report</a:t>
            </a:r>
          </a:p>
        </p:txBody>
      </p:sp>
      <p:sp>
        <p:nvSpPr>
          <p:cNvPr id="268" name="Rectangle 267"/>
          <p:cNvSpPr/>
          <p:nvPr/>
        </p:nvSpPr>
        <p:spPr>
          <a:xfrm>
            <a:off x="7145664" y="3016603"/>
            <a:ext cx="1232731" cy="210379"/>
          </a:xfrm>
          <a:prstGeom prst="rect">
            <a:avLst/>
          </a:prstGeom>
          <a:noFill/>
        </p:spPr>
        <p:txBody>
          <a:bodyPr wrap="square">
            <a:spAutoFit/>
          </a:bodyPr>
          <a:lstStyle/>
          <a:p>
            <a:pPr>
              <a:lnSpc>
                <a:spcPct val="93000"/>
              </a:lnSpc>
              <a:buClr>
                <a:srgbClr val="000000"/>
              </a:buClr>
              <a:buSzPct val="100000"/>
              <a:buFont typeface="Times New Roman" panose="02020603050405020304" pitchFamily="18" charset="0"/>
              <a:buNone/>
            </a:pPr>
            <a:r>
              <a:rPr lang="en-IN" sz="825" dirty="0">
                <a:solidFill>
                  <a:schemeClr val="bg1">
                    <a:lumMod val="50000"/>
                  </a:schemeClr>
                </a:solidFill>
              </a:rPr>
              <a:t>8. Trigger Deployment</a:t>
            </a:r>
          </a:p>
        </p:txBody>
      </p:sp>
      <p:sp>
        <p:nvSpPr>
          <p:cNvPr id="269" name="Rectangle 268"/>
          <p:cNvSpPr/>
          <p:nvPr/>
        </p:nvSpPr>
        <p:spPr>
          <a:xfrm>
            <a:off x="6724613" y="1684402"/>
            <a:ext cx="1201207" cy="328423"/>
          </a:xfrm>
          <a:prstGeom prst="rect">
            <a:avLst/>
          </a:prstGeom>
          <a:noFill/>
        </p:spPr>
        <p:txBody>
          <a:bodyPr wrap="square">
            <a:spAutoFit/>
          </a:bodyPr>
          <a:lstStyle/>
          <a:p>
            <a:pPr>
              <a:lnSpc>
                <a:spcPct val="93000"/>
              </a:lnSpc>
              <a:buClr>
                <a:srgbClr val="000000"/>
              </a:buClr>
              <a:buSzPct val="100000"/>
              <a:buFont typeface="Times New Roman" panose="02020603050405020304" pitchFamily="18" charset="0"/>
              <a:buNone/>
            </a:pPr>
            <a:r>
              <a:rPr lang="en-IN" sz="825" dirty="0">
                <a:solidFill>
                  <a:schemeClr val="bg1">
                    <a:lumMod val="50000"/>
                  </a:schemeClr>
                </a:solidFill>
              </a:rPr>
              <a:t>9. Download Deployment Artifact</a:t>
            </a:r>
          </a:p>
        </p:txBody>
      </p:sp>
      <p:sp>
        <p:nvSpPr>
          <p:cNvPr id="270" name="Rectangle 269"/>
          <p:cNvSpPr/>
          <p:nvPr/>
        </p:nvSpPr>
        <p:spPr>
          <a:xfrm>
            <a:off x="6578592" y="3384264"/>
            <a:ext cx="1303413" cy="210379"/>
          </a:xfrm>
          <a:prstGeom prst="rect">
            <a:avLst/>
          </a:prstGeom>
          <a:noFill/>
        </p:spPr>
        <p:txBody>
          <a:bodyPr wrap="square">
            <a:spAutoFit/>
          </a:bodyPr>
          <a:lstStyle/>
          <a:p>
            <a:pPr>
              <a:lnSpc>
                <a:spcPct val="93000"/>
              </a:lnSpc>
              <a:buClr>
                <a:srgbClr val="000000"/>
              </a:buClr>
              <a:buSzPct val="100000"/>
              <a:buFont typeface="Times New Roman" panose="02020603050405020304" pitchFamily="18" charset="0"/>
              <a:buNone/>
            </a:pPr>
            <a:r>
              <a:rPr lang="en-IN" sz="825" dirty="0">
                <a:solidFill>
                  <a:schemeClr val="bg1">
                    <a:lumMod val="50000"/>
                  </a:schemeClr>
                </a:solidFill>
              </a:rPr>
              <a:t>10. Deploy </a:t>
            </a:r>
            <a:r>
              <a:rPr lang="en-IN" sz="825" dirty="0" err="1">
                <a:solidFill>
                  <a:schemeClr val="bg1">
                    <a:lumMod val="50000"/>
                  </a:schemeClr>
                </a:solidFill>
              </a:rPr>
              <a:t>Docker</a:t>
            </a:r>
            <a:r>
              <a:rPr lang="en-IN" sz="825" dirty="0">
                <a:solidFill>
                  <a:schemeClr val="bg1">
                    <a:lumMod val="50000"/>
                  </a:schemeClr>
                </a:solidFill>
              </a:rPr>
              <a:t> Image</a:t>
            </a:r>
          </a:p>
        </p:txBody>
      </p:sp>
      <p:sp>
        <p:nvSpPr>
          <p:cNvPr id="271" name="TextBox 270"/>
          <p:cNvSpPr txBox="1"/>
          <p:nvPr/>
        </p:nvSpPr>
        <p:spPr>
          <a:xfrm>
            <a:off x="3243501" y="2122360"/>
            <a:ext cx="609427" cy="210379"/>
          </a:xfrm>
          <a:prstGeom prst="rect">
            <a:avLst/>
          </a:prstGeom>
          <a:noFill/>
        </p:spPr>
        <p:txBody>
          <a:bodyPr wrap="square">
            <a:spAutoFit/>
          </a:bodyPr>
          <a:lstStyle/>
          <a:p>
            <a:pPr eaLnBrk="1">
              <a:lnSpc>
                <a:spcPct val="93000"/>
              </a:lnSpc>
              <a:buClr>
                <a:srgbClr val="000000"/>
              </a:buClr>
              <a:buSzPct val="100000"/>
              <a:buFont typeface="Times New Roman" panose="02020603050405020304" pitchFamily="18" charset="0"/>
              <a:buNone/>
              <a:defRPr/>
            </a:pPr>
            <a:r>
              <a:rPr lang="en-IN" sz="825" dirty="0">
                <a:solidFill>
                  <a:schemeClr val="bg1">
                    <a:lumMod val="50000"/>
                  </a:schemeClr>
                </a:solidFill>
              </a:rPr>
              <a:t>6. Notify</a:t>
            </a:r>
          </a:p>
        </p:txBody>
      </p:sp>
      <p:sp>
        <p:nvSpPr>
          <p:cNvPr id="272" name="TextBox 271"/>
          <p:cNvSpPr txBox="1"/>
          <p:nvPr/>
        </p:nvSpPr>
        <p:spPr>
          <a:xfrm>
            <a:off x="3894660" y="2386053"/>
            <a:ext cx="901458" cy="446469"/>
          </a:xfrm>
          <a:prstGeom prst="rect">
            <a:avLst/>
          </a:prstGeom>
          <a:noFill/>
        </p:spPr>
        <p:txBody>
          <a:bodyPr wrap="square">
            <a:spAutoFit/>
          </a:bodyPr>
          <a:lstStyle/>
          <a:p>
            <a:pPr eaLnBrk="1">
              <a:lnSpc>
                <a:spcPct val="93000"/>
              </a:lnSpc>
              <a:buClr>
                <a:srgbClr val="000000"/>
              </a:buClr>
              <a:buSzPct val="100000"/>
              <a:buFont typeface="Times New Roman" panose="02020603050405020304" pitchFamily="18" charset="0"/>
              <a:buNone/>
              <a:defRPr/>
            </a:pPr>
            <a:r>
              <a:rPr lang="en-IN" sz="825" dirty="0">
                <a:solidFill>
                  <a:srgbClr val="F5F0C8"/>
                </a:solidFill>
              </a:rPr>
              <a:t>3. Build and Execute Unit Test</a:t>
            </a:r>
          </a:p>
        </p:txBody>
      </p:sp>
      <p:sp>
        <p:nvSpPr>
          <p:cNvPr id="273" name="TextBox 272"/>
          <p:cNvSpPr txBox="1"/>
          <p:nvPr/>
        </p:nvSpPr>
        <p:spPr>
          <a:xfrm>
            <a:off x="5275394" y="2524895"/>
            <a:ext cx="1314046" cy="210379"/>
          </a:xfrm>
          <a:prstGeom prst="rect">
            <a:avLst/>
          </a:prstGeom>
          <a:noFill/>
        </p:spPr>
        <p:txBody>
          <a:bodyPr wrap="square">
            <a:spAutoFit/>
          </a:bodyPr>
          <a:lstStyle>
            <a:defPPr>
              <a:defRPr lang="en-US"/>
            </a:defPPr>
            <a:lvl1pPr>
              <a:lnSpc>
                <a:spcPct val="93000"/>
              </a:lnSpc>
              <a:buClr>
                <a:srgbClr val="000000"/>
              </a:buClr>
              <a:buSzPct val="100000"/>
              <a:buFont typeface="Times New Roman" panose="02020603050405020304" pitchFamily="18" charset="0"/>
              <a:buNone/>
              <a:defRPr sz="1100">
                <a:solidFill>
                  <a:srgbClr val="F5F0C8"/>
                </a:solidFill>
              </a:defRPr>
            </a:lvl1pPr>
          </a:lstStyle>
          <a:p>
            <a:r>
              <a:rPr lang="en-IN" sz="825" dirty="0"/>
              <a:t>4. Execute Security Scan </a:t>
            </a:r>
          </a:p>
        </p:txBody>
      </p:sp>
      <p:sp>
        <p:nvSpPr>
          <p:cNvPr id="288" name="Rectangle 287"/>
          <p:cNvSpPr/>
          <p:nvPr/>
        </p:nvSpPr>
        <p:spPr>
          <a:xfrm>
            <a:off x="4783321" y="3178262"/>
            <a:ext cx="1472588" cy="210379"/>
          </a:xfrm>
          <a:prstGeom prst="rect">
            <a:avLst/>
          </a:prstGeom>
          <a:noFill/>
        </p:spPr>
        <p:txBody>
          <a:bodyPr wrap="square">
            <a:spAutoFit/>
          </a:bodyPr>
          <a:lstStyle/>
          <a:p>
            <a:pPr>
              <a:lnSpc>
                <a:spcPct val="93000"/>
              </a:lnSpc>
              <a:buClr>
                <a:srgbClr val="000000"/>
              </a:buClr>
              <a:buSzPct val="100000"/>
              <a:buFont typeface="Times New Roman" panose="02020603050405020304" pitchFamily="18" charset="0"/>
              <a:buNone/>
            </a:pPr>
            <a:r>
              <a:rPr lang="en-IN" sz="825" dirty="0">
                <a:solidFill>
                  <a:schemeClr val="bg1">
                    <a:lumMod val="50000"/>
                  </a:schemeClr>
                </a:solidFill>
              </a:rPr>
              <a:t>11. Execute automated test</a:t>
            </a: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6706" y="1952196"/>
            <a:ext cx="1118335" cy="752725"/>
          </a:xfrm>
          <a:prstGeom prst="rect">
            <a:avLst/>
          </a:prstGeom>
        </p:spPr>
      </p:pic>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590" y="2300797"/>
            <a:ext cx="1374559" cy="658643"/>
          </a:xfrm>
          <a:prstGeom prst="rect">
            <a:avLst/>
          </a:prstGeom>
        </p:spPr>
      </p:pic>
      <p:pic>
        <p:nvPicPr>
          <p:cNvPr id="7" name="Picture 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954418" y="1952981"/>
            <a:ext cx="670946" cy="186931"/>
          </a:xfrm>
          <a:prstGeom prst="rect">
            <a:avLst/>
          </a:prstGeom>
        </p:spPr>
      </p:pic>
      <p:sp>
        <p:nvSpPr>
          <p:cNvPr id="8" name="Rectangle 7"/>
          <p:cNvSpPr/>
          <p:nvPr/>
        </p:nvSpPr>
        <p:spPr>
          <a:xfrm>
            <a:off x="3956735" y="2181437"/>
            <a:ext cx="696861" cy="18246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Babel</a:t>
            </a:r>
          </a:p>
        </p:txBody>
      </p:sp>
      <p:pic>
        <p:nvPicPr>
          <p:cNvPr id="6" name="Picture 5">
            <a:extLst>
              <a:ext uri="{FF2B5EF4-FFF2-40B4-BE49-F238E27FC236}">
                <a16:creationId xmlns:a16="http://schemas.microsoft.com/office/drawing/2014/main" id="{7F36D3E2-55D4-43F0-BA60-E67A1A8A4DA4}"/>
              </a:ext>
            </a:extLst>
          </p:cNvPr>
          <p:cNvPicPr>
            <a:picLocks noChangeAspect="1"/>
          </p:cNvPicPr>
          <p:nvPr/>
        </p:nvPicPr>
        <p:blipFill>
          <a:blip r:embed="rId17"/>
          <a:stretch>
            <a:fillRect/>
          </a:stretch>
        </p:blipFill>
        <p:spPr>
          <a:xfrm>
            <a:off x="806587" y="3438879"/>
            <a:ext cx="988132" cy="817219"/>
          </a:xfrm>
          <a:prstGeom prst="rect">
            <a:avLst/>
          </a:prstGeom>
        </p:spPr>
      </p:pic>
      <p:cxnSp>
        <p:nvCxnSpPr>
          <p:cNvPr id="75" name="Straight Arrow Connector 74">
            <a:extLst>
              <a:ext uri="{FF2B5EF4-FFF2-40B4-BE49-F238E27FC236}">
                <a16:creationId xmlns:a16="http://schemas.microsoft.com/office/drawing/2014/main" id="{D3C4D823-2F9E-486F-A91C-AA1FC3BF19D0}"/>
              </a:ext>
            </a:extLst>
          </p:cNvPr>
          <p:cNvCxnSpPr>
            <a:cxnSpLocks/>
            <a:stCxn id="85" idx="2"/>
          </p:cNvCxnSpPr>
          <p:nvPr/>
        </p:nvCxnSpPr>
        <p:spPr>
          <a:xfrm>
            <a:off x="449718" y="4058551"/>
            <a:ext cx="443161" cy="2332"/>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38E39D73-46AA-4565-8AA0-8DDDAE0A0F84}"/>
              </a:ext>
            </a:extLst>
          </p:cNvPr>
          <p:cNvCxnSpPr>
            <a:cxnSpLocks/>
            <a:stCxn id="58" idx="2"/>
          </p:cNvCxnSpPr>
          <p:nvPr/>
        </p:nvCxnSpPr>
        <p:spPr>
          <a:xfrm>
            <a:off x="406206" y="2482196"/>
            <a:ext cx="773534" cy="880140"/>
          </a:xfrm>
          <a:prstGeom prst="straightConnector1">
            <a:avLst/>
          </a:prstGeom>
          <a:noFill/>
          <a:ln w="2540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ooter Placeholder 14">
            <a:extLst>
              <a:ext uri="{FF2B5EF4-FFF2-40B4-BE49-F238E27FC236}">
                <a16:creationId xmlns:a16="http://schemas.microsoft.com/office/drawing/2014/main" id="{24131274-4C30-428C-A8B8-8CB8C270BB05}"/>
              </a:ext>
            </a:extLst>
          </p:cNvPr>
          <p:cNvSpPr>
            <a:spLocks noGrp="1"/>
          </p:cNvSpPr>
          <p:nvPr>
            <p:ph type="ftr" sz="quarter" idx="11"/>
          </p:nvPr>
        </p:nvSpPr>
        <p:spPr/>
        <p:txBody>
          <a:bodyPr/>
          <a:lstStyle/>
          <a:p>
            <a:r>
              <a:rPr lang="en-US"/>
              <a:t>TCS-Element Confidential</a:t>
            </a:r>
          </a:p>
        </p:txBody>
      </p:sp>
      <p:sp>
        <p:nvSpPr>
          <p:cNvPr id="16" name="Slide Number Placeholder 15">
            <a:extLst>
              <a:ext uri="{FF2B5EF4-FFF2-40B4-BE49-F238E27FC236}">
                <a16:creationId xmlns:a16="http://schemas.microsoft.com/office/drawing/2014/main" id="{A35FA62F-B505-47B1-8619-33DDDE650354}"/>
              </a:ext>
            </a:extLst>
          </p:cNvPr>
          <p:cNvSpPr>
            <a:spLocks noGrp="1"/>
          </p:cNvSpPr>
          <p:nvPr>
            <p:ph type="sldNum" sz="quarter" idx="12"/>
          </p:nvPr>
        </p:nvSpPr>
        <p:spPr/>
        <p:txBody>
          <a:bodyPr/>
          <a:lstStyle/>
          <a:p>
            <a:fld id="{0C528AC3-0417-47CE-A94E-6193991A35E7}" type="slidenum">
              <a:rPr lang="en-US" smtClean="0"/>
              <a:t>10</a:t>
            </a:fld>
            <a:endParaRPr lang="en-US"/>
          </a:p>
        </p:txBody>
      </p:sp>
    </p:spTree>
    <p:extLst>
      <p:ext uri="{BB962C8B-B14F-4D97-AF65-F5344CB8AC3E}">
        <p14:creationId xmlns:p14="http://schemas.microsoft.com/office/powerpoint/2010/main" val="36738142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109" y="2092427"/>
            <a:ext cx="3569666" cy="565206"/>
          </a:xfrm>
        </p:spPr>
        <p:txBody>
          <a:bodyPr vert="horz" wrap="square" lIns="68573" tIns="34286" rIns="68573" bIns="34286" rtlCol="0" anchor="t">
            <a:noAutofit/>
          </a:bodyPr>
          <a:lstStyle/>
          <a:p>
            <a:pPr algn="ctr"/>
            <a:r>
              <a:rPr lang="en-US" sz="2700" b="1" dirty="0">
                <a:latin typeface="Calibri"/>
              </a:rPr>
              <a:t>Thank You</a:t>
            </a:r>
          </a:p>
        </p:txBody>
      </p:sp>
    </p:spTree>
    <p:extLst>
      <p:ext uri="{BB962C8B-B14F-4D97-AF65-F5344CB8AC3E}">
        <p14:creationId xmlns:p14="http://schemas.microsoft.com/office/powerpoint/2010/main" val="196607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t>
            </a:r>
            <a:endParaRPr lang="en-US" dirty="0"/>
          </a:p>
        </p:txBody>
      </p:sp>
      <p:sp>
        <p:nvSpPr>
          <p:cNvPr id="4" name="TextBox 3"/>
          <p:cNvSpPr txBox="1"/>
          <p:nvPr/>
        </p:nvSpPr>
        <p:spPr>
          <a:xfrm>
            <a:off x="711330" y="894189"/>
            <a:ext cx="7804597" cy="2677656"/>
          </a:xfrm>
          <a:prstGeom prst="rect">
            <a:avLst/>
          </a:prstGeom>
          <a:noFill/>
        </p:spPr>
        <p:txBody>
          <a:bodyPr wrap="square" rtlCol="0">
            <a:spAutoFit/>
          </a:bodyPr>
          <a:lstStyle/>
          <a:p>
            <a:r>
              <a:rPr lang="en-US" sz="1050" b="1" dirty="0"/>
              <a:t>Element Fleet Management</a:t>
            </a:r>
            <a:r>
              <a:rPr lang="en-US" sz="1050" dirty="0"/>
              <a:t> wants to build a core system/common platform for Inbound and Outbound Files Processing. These will be build on common Java/J2EE based framework. This new API Platform will help Element to modernize their existing Inbound and Outbound applications and will also eliminate the need for any manual intervention as is the case currently for HR Feeds Inbound, Maintenance Inbound and Outbound Billing.</a:t>
            </a:r>
          </a:p>
          <a:p>
            <a:endParaRPr lang="en-US" sz="1050" dirty="0"/>
          </a:p>
          <a:p>
            <a:r>
              <a:rPr lang="en-IN" sz="1050" b="1" dirty="0"/>
              <a:t>Element Fleet Management  </a:t>
            </a:r>
            <a:r>
              <a:rPr lang="en-IN" sz="1050" dirty="0"/>
              <a:t>has asked </a:t>
            </a:r>
            <a:r>
              <a:rPr lang="en-IN" sz="1050" b="1" dirty="0"/>
              <a:t>Tata Consultancy Services </a:t>
            </a:r>
            <a:r>
              <a:rPr lang="en-IN" sz="1050" dirty="0"/>
              <a:t>to understand their Outbound Billing, Maintenance Inbound and HR Feed Inbound processes and provide solution for integrating these Inbound and Outbound processes.</a:t>
            </a:r>
          </a:p>
          <a:p>
            <a:endParaRPr lang="en-IN" sz="1050" dirty="0"/>
          </a:p>
          <a:p>
            <a:endParaRPr lang="en-IN" sz="1050" dirty="0"/>
          </a:p>
          <a:p>
            <a:r>
              <a:rPr lang="en-US" sz="1050" dirty="0"/>
              <a:t>When completely transformed, the new application is expected to provide following </a:t>
            </a:r>
            <a:r>
              <a:rPr lang="en-US" sz="1050" b="1" dirty="0"/>
              <a:t>Business Benefits</a:t>
            </a:r>
            <a:r>
              <a:rPr lang="en-US" sz="1050" dirty="0"/>
              <a:t>: </a:t>
            </a:r>
          </a:p>
          <a:p>
            <a:pPr marL="257175" indent="-257175">
              <a:buFont typeface="+mj-lt"/>
              <a:buAutoNum type="arabicPeriod"/>
            </a:pPr>
            <a:r>
              <a:rPr lang="en-US" sz="1050" dirty="0"/>
              <a:t>Provide Improved Quality of Services</a:t>
            </a:r>
          </a:p>
          <a:p>
            <a:pPr marL="257175" indent="-257175">
              <a:buFont typeface="+mj-lt"/>
              <a:buAutoNum type="arabicPeriod"/>
            </a:pPr>
            <a:r>
              <a:rPr lang="en-US" sz="1050" dirty="0"/>
              <a:t>Reduce Total Cost of Ownership (TCO) and Dependencies</a:t>
            </a:r>
          </a:p>
          <a:p>
            <a:pPr marL="257175" indent="-257175">
              <a:buFont typeface="+mj-lt"/>
              <a:buAutoNum type="arabicPeriod"/>
            </a:pPr>
            <a:r>
              <a:rPr lang="en-US" sz="1050" dirty="0"/>
              <a:t>Increase Business User Productivity through UI Modernization</a:t>
            </a:r>
          </a:p>
          <a:p>
            <a:pPr marL="257175" indent="-257175">
              <a:buFont typeface="+mj-lt"/>
              <a:buAutoNum type="arabicPeriod"/>
            </a:pPr>
            <a:r>
              <a:rPr lang="en-US" sz="1050" dirty="0"/>
              <a:t>Reduce Time to Delivery</a:t>
            </a:r>
          </a:p>
          <a:p>
            <a:pPr marL="257175" indent="-257175">
              <a:buFont typeface="+mj-lt"/>
              <a:buAutoNum type="arabicPeriod"/>
            </a:pPr>
            <a:r>
              <a:rPr lang="en-US" sz="1050" dirty="0"/>
              <a:t>Enforce Enterprise Standardization and Compliance</a:t>
            </a:r>
          </a:p>
          <a:p>
            <a:endParaRPr lang="en-US" sz="1050" dirty="0"/>
          </a:p>
        </p:txBody>
      </p:sp>
    </p:spTree>
    <p:extLst>
      <p:ext uri="{BB962C8B-B14F-4D97-AF65-F5344CB8AC3E}">
        <p14:creationId xmlns:p14="http://schemas.microsoft.com/office/powerpoint/2010/main" val="324013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quirements.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78"/>
            <a:ext cx="8450451" cy="5130722"/>
          </a:xfrm>
          <a:prstGeom prst="rect">
            <a:avLst/>
          </a:prstGeom>
          <a:solidFill>
            <a:schemeClr val="accent6">
              <a:lumMod val="50000"/>
            </a:schemeClr>
          </a:solidFill>
        </p:spPr>
      </p:pic>
      <p:sp>
        <p:nvSpPr>
          <p:cNvPr id="39" name="Rectangle 38"/>
          <p:cNvSpPr/>
          <p:nvPr/>
        </p:nvSpPr>
        <p:spPr>
          <a:xfrm>
            <a:off x="8357461" y="12778"/>
            <a:ext cx="786539" cy="5130722"/>
          </a:xfrm>
          <a:prstGeom prst="rect">
            <a:avLst/>
          </a:prstGeom>
          <a:solidFill>
            <a:srgbClr val="E9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Rectangle 40"/>
          <p:cNvSpPr/>
          <p:nvPr/>
        </p:nvSpPr>
        <p:spPr>
          <a:xfrm>
            <a:off x="0" y="0"/>
            <a:ext cx="9144000" cy="5143500"/>
          </a:xfrm>
          <a:prstGeom prst="rect">
            <a:avLst/>
          </a:prstGeom>
          <a:solidFill>
            <a:srgbClr val="3B3838">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42" name="TextBox 41"/>
          <p:cNvSpPr txBox="1"/>
          <p:nvPr/>
        </p:nvSpPr>
        <p:spPr>
          <a:xfrm>
            <a:off x="619170" y="1633902"/>
            <a:ext cx="1711387" cy="575627"/>
          </a:xfrm>
          <a:prstGeom prst="rect">
            <a:avLst/>
          </a:prstGeom>
          <a:noFill/>
        </p:spPr>
        <p:txBody>
          <a:bodyPr wrap="square" lIns="68408" tIns="34205" rIns="68408" bIns="34205" rtlCol="0">
            <a:spAutoFit/>
          </a:bodyPr>
          <a:lstStyle/>
          <a:p>
            <a:pPr algn="ctr" defTabSz="683936"/>
            <a:r>
              <a:rPr lang="en-US" sz="1646" b="1" dirty="0">
                <a:solidFill>
                  <a:schemeClr val="bg1"/>
                </a:solidFill>
                <a:cs typeface="Myriad Pro"/>
              </a:rPr>
              <a:t>TCS </a:t>
            </a:r>
            <a:br>
              <a:rPr lang="en-US" sz="1646" b="1" dirty="0">
                <a:solidFill>
                  <a:schemeClr val="bg1"/>
                </a:solidFill>
                <a:cs typeface="Myriad Pro"/>
              </a:rPr>
            </a:br>
            <a:r>
              <a:rPr lang="en-US" sz="1646" b="1" dirty="0">
                <a:solidFill>
                  <a:schemeClr val="bg1"/>
                </a:solidFill>
                <a:cs typeface="Myriad Pro"/>
              </a:rPr>
              <a:t>Understanding </a:t>
            </a:r>
          </a:p>
        </p:txBody>
      </p:sp>
      <p:sp>
        <p:nvSpPr>
          <p:cNvPr id="43" name="Rectangle 42"/>
          <p:cNvSpPr/>
          <p:nvPr/>
        </p:nvSpPr>
        <p:spPr>
          <a:xfrm>
            <a:off x="2812946" y="360333"/>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4" name="Rectangle 43"/>
          <p:cNvSpPr/>
          <p:nvPr/>
        </p:nvSpPr>
        <p:spPr>
          <a:xfrm>
            <a:off x="2812946" y="1113937"/>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5" name="Rectangle 44"/>
          <p:cNvSpPr/>
          <p:nvPr/>
        </p:nvSpPr>
        <p:spPr>
          <a:xfrm>
            <a:off x="2812946" y="1867542"/>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6" name="Rectangle 45"/>
          <p:cNvSpPr/>
          <p:nvPr/>
        </p:nvSpPr>
        <p:spPr>
          <a:xfrm>
            <a:off x="2812946" y="2621146"/>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7" name="Rectangle 46"/>
          <p:cNvSpPr/>
          <p:nvPr/>
        </p:nvSpPr>
        <p:spPr>
          <a:xfrm>
            <a:off x="6162278" y="3370870"/>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8" name="Rectangle 47"/>
          <p:cNvSpPr/>
          <p:nvPr/>
        </p:nvSpPr>
        <p:spPr>
          <a:xfrm>
            <a:off x="2812946" y="4128355"/>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49" name="Rectangle 48"/>
          <p:cNvSpPr/>
          <p:nvPr/>
        </p:nvSpPr>
        <p:spPr>
          <a:xfrm>
            <a:off x="3561215" y="360333"/>
            <a:ext cx="2029800" cy="663853"/>
          </a:xfrm>
          <a:prstGeom prst="rect">
            <a:avLst/>
          </a:prstGeom>
          <a:solidFill>
            <a:srgbClr val="D92F1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US" sz="1050" dirty="0"/>
              <a:t>Reduce Total Cost of Ownership</a:t>
            </a:r>
          </a:p>
        </p:txBody>
      </p:sp>
      <p:sp>
        <p:nvSpPr>
          <p:cNvPr id="50" name="Rectangle 49"/>
          <p:cNvSpPr/>
          <p:nvPr/>
        </p:nvSpPr>
        <p:spPr>
          <a:xfrm>
            <a:off x="3553389" y="1113936"/>
            <a:ext cx="2029800" cy="663853"/>
          </a:xfrm>
          <a:prstGeom prst="rect">
            <a:avLst/>
          </a:prstGeom>
          <a:solidFill>
            <a:srgbClr val="D1821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Scalability</a:t>
            </a:r>
          </a:p>
        </p:txBody>
      </p:sp>
      <p:sp>
        <p:nvSpPr>
          <p:cNvPr id="51" name="Rectangle 50"/>
          <p:cNvSpPr/>
          <p:nvPr/>
        </p:nvSpPr>
        <p:spPr>
          <a:xfrm>
            <a:off x="3553389" y="1867542"/>
            <a:ext cx="2029800" cy="663853"/>
          </a:xfrm>
          <a:prstGeom prst="rect">
            <a:avLst/>
          </a:prstGeom>
          <a:solidFill>
            <a:srgbClr val="76A24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High Availability</a:t>
            </a:r>
          </a:p>
        </p:txBody>
      </p:sp>
      <p:sp>
        <p:nvSpPr>
          <p:cNvPr id="52" name="Rectangle 51"/>
          <p:cNvSpPr/>
          <p:nvPr/>
        </p:nvSpPr>
        <p:spPr>
          <a:xfrm>
            <a:off x="3559603" y="2621145"/>
            <a:ext cx="2029800" cy="663853"/>
          </a:xfrm>
          <a:prstGeom prst="rect">
            <a:avLst/>
          </a:prstGeom>
          <a:solidFill>
            <a:srgbClr val="44A1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Modernize  business and IT process</a:t>
            </a:r>
          </a:p>
        </p:txBody>
      </p:sp>
      <p:sp>
        <p:nvSpPr>
          <p:cNvPr id="53" name="Rectangle 52"/>
          <p:cNvSpPr/>
          <p:nvPr/>
        </p:nvSpPr>
        <p:spPr>
          <a:xfrm>
            <a:off x="3559603" y="3374751"/>
            <a:ext cx="2029800" cy="663853"/>
          </a:xfrm>
          <a:prstGeom prst="rect">
            <a:avLst/>
          </a:prstGeom>
          <a:solidFill>
            <a:srgbClr val="2771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Leverage Cost Effective Solutions</a:t>
            </a:r>
          </a:p>
        </p:txBody>
      </p:sp>
      <p:sp>
        <p:nvSpPr>
          <p:cNvPr id="54" name="Rectangle 53"/>
          <p:cNvSpPr/>
          <p:nvPr/>
        </p:nvSpPr>
        <p:spPr>
          <a:xfrm>
            <a:off x="3561377" y="4124475"/>
            <a:ext cx="2029800" cy="663853"/>
          </a:xfrm>
          <a:prstGeom prst="rect">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Uniform and Standard access mechanism  to Data Services</a:t>
            </a:r>
          </a:p>
        </p:txBody>
      </p:sp>
      <p:sp>
        <p:nvSpPr>
          <p:cNvPr id="55" name="Rectangle 54"/>
          <p:cNvSpPr/>
          <p:nvPr/>
        </p:nvSpPr>
        <p:spPr>
          <a:xfrm>
            <a:off x="6170267" y="356452"/>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56" name="Rectangle 55"/>
          <p:cNvSpPr/>
          <p:nvPr/>
        </p:nvSpPr>
        <p:spPr>
          <a:xfrm>
            <a:off x="6170267" y="1110057"/>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57" name="Rectangle 56"/>
          <p:cNvSpPr/>
          <p:nvPr/>
        </p:nvSpPr>
        <p:spPr>
          <a:xfrm>
            <a:off x="6170267" y="1863661"/>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58" name="Rectangle 57"/>
          <p:cNvSpPr/>
          <p:nvPr/>
        </p:nvSpPr>
        <p:spPr>
          <a:xfrm>
            <a:off x="6170267" y="2617266"/>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59" name="Rectangle 58"/>
          <p:cNvSpPr/>
          <p:nvPr/>
        </p:nvSpPr>
        <p:spPr>
          <a:xfrm>
            <a:off x="2814865" y="3370870"/>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60" name="Rectangle 59"/>
          <p:cNvSpPr/>
          <p:nvPr/>
        </p:nvSpPr>
        <p:spPr>
          <a:xfrm>
            <a:off x="6170267" y="4124475"/>
            <a:ext cx="748431" cy="663853"/>
          </a:xfrm>
          <a:prstGeom prst="rect">
            <a:avLst/>
          </a:prstGeom>
          <a:solidFill>
            <a:srgbClr val="11111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endParaRPr lang="en-US" sz="1050">
              <a:solidFill>
                <a:prstClr val="white"/>
              </a:solidFill>
            </a:endParaRPr>
          </a:p>
        </p:txBody>
      </p:sp>
      <p:sp>
        <p:nvSpPr>
          <p:cNvPr id="61" name="Rectangle 60"/>
          <p:cNvSpPr/>
          <p:nvPr/>
        </p:nvSpPr>
        <p:spPr>
          <a:xfrm>
            <a:off x="6918535" y="356452"/>
            <a:ext cx="2029800" cy="663853"/>
          </a:xfrm>
          <a:prstGeom prst="rect">
            <a:avLst/>
          </a:prstGeom>
          <a:solidFill>
            <a:srgbClr val="D92F1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err="1">
                <a:solidFill>
                  <a:prstClr val="white"/>
                </a:solidFill>
              </a:rPr>
              <a:t>APIfication</a:t>
            </a:r>
            <a:r>
              <a:rPr lang="en-IN" sz="1050" dirty="0">
                <a:solidFill>
                  <a:prstClr val="white"/>
                </a:solidFill>
              </a:rPr>
              <a:t> of Data Ingestion and Feed process</a:t>
            </a:r>
            <a:endParaRPr lang="en-US" sz="1050" dirty="0">
              <a:solidFill>
                <a:prstClr val="white"/>
              </a:solidFill>
            </a:endParaRPr>
          </a:p>
        </p:txBody>
      </p:sp>
      <p:sp>
        <p:nvSpPr>
          <p:cNvPr id="62" name="Rectangle 61"/>
          <p:cNvSpPr/>
          <p:nvPr/>
        </p:nvSpPr>
        <p:spPr>
          <a:xfrm>
            <a:off x="6910709" y="1110056"/>
            <a:ext cx="2029800" cy="663853"/>
          </a:xfrm>
          <a:prstGeom prst="rect">
            <a:avLst/>
          </a:prstGeom>
          <a:solidFill>
            <a:srgbClr val="D1821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Improve Quality of Services</a:t>
            </a:r>
          </a:p>
        </p:txBody>
      </p:sp>
      <p:sp>
        <p:nvSpPr>
          <p:cNvPr id="63" name="Rectangle 62"/>
          <p:cNvSpPr/>
          <p:nvPr/>
        </p:nvSpPr>
        <p:spPr>
          <a:xfrm>
            <a:off x="6910709" y="1863661"/>
            <a:ext cx="2029800" cy="663853"/>
          </a:xfrm>
          <a:prstGeom prst="rect">
            <a:avLst/>
          </a:prstGeom>
          <a:solidFill>
            <a:srgbClr val="76A24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US" sz="1050" dirty="0">
                <a:solidFill>
                  <a:prstClr val="white"/>
                </a:solidFill>
              </a:rPr>
              <a:t>Automation</a:t>
            </a:r>
          </a:p>
        </p:txBody>
      </p:sp>
      <p:sp>
        <p:nvSpPr>
          <p:cNvPr id="64" name="Rectangle 63"/>
          <p:cNvSpPr/>
          <p:nvPr/>
        </p:nvSpPr>
        <p:spPr>
          <a:xfrm>
            <a:off x="6916923" y="2617265"/>
            <a:ext cx="2029800" cy="663853"/>
          </a:xfrm>
          <a:prstGeom prst="rect">
            <a:avLst/>
          </a:prstGeom>
          <a:solidFill>
            <a:srgbClr val="44A1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IN" sz="1050" dirty="0"/>
              <a:t>Establish Enterprise Architecture Standards</a:t>
            </a:r>
          </a:p>
        </p:txBody>
      </p:sp>
      <p:sp>
        <p:nvSpPr>
          <p:cNvPr id="65" name="Rectangle 64"/>
          <p:cNvSpPr/>
          <p:nvPr/>
        </p:nvSpPr>
        <p:spPr>
          <a:xfrm>
            <a:off x="6916923" y="3370870"/>
            <a:ext cx="2029800" cy="663853"/>
          </a:xfrm>
          <a:prstGeom prst="rect">
            <a:avLst/>
          </a:prstGeom>
          <a:solidFill>
            <a:srgbClr val="27718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US" sz="1050" dirty="0"/>
              <a:t>Leverage Open Source Software Components</a:t>
            </a:r>
            <a:endParaRPr lang="en-IN" sz="1050" dirty="0"/>
          </a:p>
        </p:txBody>
      </p:sp>
      <p:sp>
        <p:nvSpPr>
          <p:cNvPr id="66" name="Rectangle 65"/>
          <p:cNvSpPr/>
          <p:nvPr/>
        </p:nvSpPr>
        <p:spPr>
          <a:xfrm>
            <a:off x="6918698" y="4120594"/>
            <a:ext cx="2029800" cy="663853"/>
          </a:xfrm>
          <a:prstGeom prst="rect">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3936"/>
            <a:r>
              <a:rPr lang="en-US" sz="1050" dirty="0">
                <a:solidFill>
                  <a:prstClr val="white"/>
                </a:solidFill>
              </a:rPr>
              <a:t>Adhere to Regulatory Compliance</a:t>
            </a:r>
          </a:p>
        </p:txBody>
      </p:sp>
      <p:sp>
        <p:nvSpPr>
          <p:cNvPr id="67" name="Rectangle 66"/>
          <p:cNvSpPr/>
          <p:nvPr/>
        </p:nvSpPr>
        <p:spPr>
          <a:xfrm rot="16200000">
            <a:off x="4892698" y="2459055"/>
            <a:ext cx="2220133" cy="24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TECHNOLOGY DRIVERS</a:t>
            </a:r>
          </a:p>
        </p:txBody>
      </p:sp>
      <p:grpSp>
        <p:nvGrpSpPr>
          <p:cNvPr id="68" name="Group 67"/>
          <p:cNvGrpSpPr/>
          <p:nvPr/>
        </p:nvGrpSpPr>
        <p:grpSpPr>
          <a:xfrm>
            <a:off x="0" y="5112203"/>
            <a:ext cx="9121379" cy="0"/>
            <a:chOff x="0" y="6816271"/>
            <a:chExt cx="12161838" cy="0"/>
          </a:xfrm>
        </p:grpSpPr>
        <p:cxnSp>
          <p:nvCxnSpPr>
            <p:cNvPr id="69" name="Straight Connector 68"/>
            <p:cNvCxnSpPr/>
            <p:nvPr/>
          </p:nvCxnSpPr>
          <p:spPr>
            <a:xfrm>
              <a:off x="0" y="6816271"/>
              <a:ext cx="2112682" cy="0"/>
            </a:xfrm>
            <a:prstGeom prst="line">
              <a:avLst/>
            </a:prstGeom>
            <a:ln w="76200">
              <a:solidFill>
                <a:srgbClr val="D92F15"/>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009831" y="6816271"/>
              <a:ext cx="2112682" cy="0"/>
            </a:xfrm>
            <a:prstGeom prst="line">
              <a:avLst/>
            </a:prstGeom>
            <a:ln w="76200">
              <a:solidFill>
                <a:srgbClr val="D1821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19662" y="6816271"/>
              <a:ext cx="2112682" cy="0"/>
            </a:xfrm>
            <a:prstGeom prst="line">
              <a:avLst/>
            </a:prstGeom>
            <a:ln w="76200">
              <a:solidFill>
                <a:srgbClr val="76A24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029493" y="6816271"/>
              <a:ext cx="2112682" cy="0"/>
            </a:xfrm>
            <a:prstGeom prst="line">
              <a:avLst/>
            </a:prstGeom>
            <a:ln w="76200">
              <a:solidFill>
                <a:srgbClr val="44A15E"/>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039324" y="6816271"/>
              <a:ext cx="2112682" cy="0"/>
            </a:xfrm>
            <a:prstGeom prst="line">
              <a:avLst/>
            </a:prstGeom>
            <a:ln w="76200">
              <a:solidFill>
                <a:srgbClr val="27718C"/>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049156" y="6816271"/>
              <a:ext cx="2112682"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75" name="Text Placeholder 2"/>
          <p:cNvSpPr txBox="1">
            <a:spLocks/>
          </p:cNvSpPr>
          <p:nvPr/>
        </p:nvSpPr>
        <p:spPr>
          <a:xfrm>
            <a:off x="6311045" y="4947186"/>
            <a:ext cx="2813586" cy="192082"/>
          </a:xfrm>
          <a:prstGeom prst="rect">
            <a:avLst/>
          </a:prstGeom>
        </p:spPr>
        <p:txBody>
          <a:bodyPr vert="horz" lIns="68580" tIns="34290" rIns="68580" bIns="3429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bg1">
                  <a:lumMod val="85000"/>
                </a:schemeClr>
              </a:solidFill>
            </a:endParaRPr>
          </a:p>
        </p:txBody>
      </p:sp>
      <p:sp>
        <p:nvSpPr>
          <p:cNvPr id="76" name="Rectangle 75"/>
          <p:cNvSpPr/>
          <p:nvPr/>
        </p:nvSpPr>
        <p:spPr>
          <a:xfrm rot="16200000">
            <a:off x="1545960" y="2483591"/>
            <a:ext cx="2220133" cy="244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BUSINESS DRIVERS</a:t>
            </a:r>
          </a:p>
        </p:txBody>
      </p:sp>
      <p:pic>
        <p:nvPicPr>
          <p:cNvPr id="2" name="Picture 1"/>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367497" y="549331"/>
            <a:ext cx="355373" cy="35537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9157" y="1984955"/>
            <a:ext cx="487722" cy="4877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9157" y="2713414"/>
            <a:ext cx="487722" cy="487722"/>
          </a:xfrm>
          <a:prstGeom prst="rect">
            <a:avLst/>
          </a:prstGeom>
        </p:spPr>
      </p:pic>
      <p:pic>
        <p:nvPicPr>
          <p:cNvPr id="8" name="Picture 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82288" y="4250078"/>
            <a:ext cx="418635" cy="418635"/>
          </a:xfrm>
          <a:prstGeom prst="rect">
            <a:avLst/>
          </a:prstGeom>
        </p:spPr>
      </p:pic>
      <p:pic>
        <p:nvPicPr>
          <p:cNvPr id="9" name="Picture 8"/>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44041" y="1241988"/>
            <a:ext cx="458103" cy="45810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89846" y="4247093"/>
            <a:ext cx="487722" cy="487722"/>
          </a:xfrm>
          <a:prstGeom prst="rect">
            <a:avLst/>
          </a:prstGeom>
        </p:spPr>
      </p:pic>
      <p:pic>
        <p:nvPicPr>
          <p:cNvPr id="77" name="Picture 76"/>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6320425" y="2737797"/>
            <a:ext cx="457143" cy="457143"/>
          </a:xfrm>
          <a:prstGeom prst="rect">
            <a:avLst/>
          </a:prstGeom>
        </p:spPr>
      </p:pic>
      <p:pic>
        <p:nvPicPr>
          <p:cNvPr id="78" name="Picture 77"/>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978268" y="3440614"/>
            <a:ext cx="461241" cy="461241"/>
          </a:xfrm>
          <a:prstGeom prst="rect">
            <a:avLst/>
          </a:prstGeom>
        </p:spPr>
      </p:pic>
      <p:pic>
        <p:nvPicPr>
          <p:cNvPr id="79" name="Picture 78"/>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6332481" y="1970486"/>
            <a:ext cx="457143" cy="457143"/>
          </a:xfrm>
          <a:prstGeom prst="rect">
            <a:avLst/>
          </a:prstGeom>
        </p:spPr>
      </p:pic>
      <p:pic>
        <p:nvPicPr>
          <p:cNvPr id="80" name="Picture 79"/>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2981962" y="485496"/>
            <a:ext cx="418961" cy="418961"/>
          </a:xfrm>
          <a:prstGeom prst="rect">
            <a:avLst/>
          </a:prstGeom>
        </p:spPr>
      </p:pic>
      <p:pic>
        <p:nvPicPr>
          <p:cNvPr id="81" name="Picture 80"/>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6267992" y="1158073"/>
            <a:ext cx="547346" cy="547346"/>
          </a:xfrm>
          <a:prstGeom prst="rect">
            <a:avLst/>
          </a:prstGeom>
        </p:spPr>
      </p:pic>
      <p:pic>
        <p:nvPicPr>
          <p:cNvPr id="82" name="Picture 81">
            <a:extLst>
              <a:ext uri="{FF2B5EF4-FFF2-40B4-BE49-F238E27FC236}">
                <a16:creationId xmlns:a16="http://schemas.microsoft.com/office/drawing/2014/main" id="{120E546B-BEDF-4324-B4AC-9A84CF667C1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34027" y="3489819"/>
            <a:ext cx="487722" cy="487722"/>
          </a:xfrm>
          <a:prstGeom prst="rect">
            <a:avLst/>
          </a:prstGeom>
        </p:spPr>
      </p:pic>
      <p:sp>
        <p:nvSpPr>
          <p:cNvPr id="5" name="Footer Placeholder 4">
            <a:extLst>
              <a:ext uri="{FF2B5EF4-FFF2-40B4-BE49-F238E27FC236}">
                <a16:creationId xmlns:a16="http://schemas.microsoft.com/office/drawing/2014/main" id="{76758628-9E66-4865-ADFA-6C29B025248A}"/>
              </a:ext>
            </a:extLst>
          </p:cNvPr>
          <p:cNvSpPr>
            <a:spLocks noGrp="1"/>
          </p:cNvSpPr>
          <p:nvPr>
            <p:ph type="ftr" sz="quarter" idx="11"/>
          </p:nvPr>
        </p:nvSpPr>
        <p:spPr/>
        <p:txBody>
          <a:bodyPr/>
          <a:lstStyle/>
          <a:p>
            <a:r>
              <a:rPr lang="en-US"/>
              <a:t>TCS-Element Confidential</a:t>
            </a:r>
          </a:p>
        </p:txBody>
      </p:sp>
      <p:sp>
        <p:nvSpPr>
          <p:cNvPr id="6" name="Slide Number Placeholder 5">
            <a:extLst>
              <a:ext uri="{FF2B5EF4-FFF2-40B4-BE49-F238E27FC236}">
                <a16:creationId xmlns:a16="http://schemas.microsoft.com/office/drawing/2014/main" id="{0C389AA4-E7D4-4B8E-8481-9A6C3F41C148}"/>
              </a:ext>
            </a:extLst>
          </p:cNvPr>
          <p:cNvSpPr>
            <a:spLocks noGrp="1"/>
          </p:cNvSpPr>
          <p:nvPr>
            <p:ph type="sldNum" sz="quarter" idx="12"/>
          </p:nvPr>
        </p:nvSpPr>
        <p:spPr/>
        <p:txBody>
          <a:bodyPr/>
          <a:lstStyle/>
          <a:p>
            <a:fld id="{0C528AC3-0417-47CE-A94E-6193991A35E7}" type="slidenum">
              <a:rPr lang="en-US" smtClean="0"/>
              <a:t>3</a:t>
            </a:fld>
            <a:endParaRPr lang="en-US"/>
          </a:p>
        </p:txBody>
      </p:sp>
    </p:spTree>
    <p:extLst>
      <p:ext uri="{BB962C8B-B14F-4D97-AF65-F5344CB8AC3E}">
        <p14:creationId xmlns:p14="http://schemas.microsoft.com/office/powerpoint/2010/main" val="19855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595" y="5111873"/>
            <a:ext cx="9120191" cy="0"/>
            <a:chOff x="0" y="6816271"/>
            <a:chExt cx="12161838" cy="0"/>
          </a:xfrm>
        </p:grpSpPr>
        <p:cxnSp>
          <p:nvCxnSpPr>
            <p:cNvPr id="33" name="Straight Connector 32"/>
            <p:cNvCxnSpPr/>
            <p:nvPr/>
          </p:nvCxnSpPr>
          <p:spPr>
            <a:xfrm>
              <a:off x="0" y="6816271"/>
              <a:ext cx="2112682" cy="0"/>
            </a:xfrm>
            <a:prstGeom prst="line">
              <a:avLst/>
            </a:prstGeom>
            <a:ln w="76200">
              <a:solidFill>
                <a:srgbClr val="D92F1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09831" y="6816271"/>
              <a:ext cx="2112682" cy="0"/>
            </a:xfrm>
            <a:prstGeom prst="line">
              <a:avLst/>
            </a:prstGeom>
            <a:ln w="76200">
              <a:solidFill>
                <a:srgbClr val="D1821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19662" y="6816271"/>
              <a:ext cx="2112682" cy="0"/>
            </a:xfrm>
            <a:prstGeom prst="line">
              <a:avLst/>
            </a:prstGeom>
            <a:ln w="76200">
              <a:solidFill>
                <a:srgbClr val="76A24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9493" y="6816271"/>
              <a:ext cx="2112682" cy="0"/>
            </a:xfrm>
            <a:prstGeom prst="line">
              <a:avLst/>
            </a:prstGeom>
            <a:ln w="76200">
              <a:solidFill>
                <a:srgbClr val="44A15E"/>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039324" y="6816271"/>
              <a:ext cx="2112682" cy="0"/>
            </a:xfrm>
            <a:prstGeom prst="line">
              <a:avLst/>
            </a:prstGeom>
            <a:ln w="76200">
              <a:solidFill>
                <a:srgbClr val="27718C"/>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049156" y="6816271"/>
              <a:ext cx="2112682"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56" name="Rounded Rectangle 55"/>
          <p:cNvSpPr/>
          <p:nvPr/>
        </p:nvSpPr>
        <p:spPr>
          <a:xfrm>
            <a:off x="359053" y="782510"/>
            <a:ext cx="8596343" cy="725117"/>
          </a:xfrm>
          <a:prstGeom prst="roundRect">
            <a:avLst/>
          </a:prstGeom>
          <a:solidFill>
            <a:srgbClr val="F4F6F7"/>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a:solidFill>
                <a:prstClr val="white"/>
              </a:solidFill>
            </a:endParaRPr>
          </a:p>
        </p:txBody>
      </p:sp>
      <p:sp>
        <p:nvSpPr>
          <p:cNvPr id="57" name="Oval 56"/>
          <p:cNvSpPr/>
          <p:nvPr/>
        </p:nvSpPr>
        <p:spPr>
          <a:xfrm>
            <a:off x="8289597" y="819288"/>
            <a:ext cx="639997" cy="639997"/>
          </a:xfrm>
          <a:prstGeom prst="ellipse">
            <a:avLst/>
          </a:prstGeom>
          <a:solidFill>
            <a:srgbClr val="A929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58" name="Rounded Rectangle 57"/>
          <p:cNvSpPr/>
          <p:nvPr/>
        </p:nvSpPr>
        <p:spPr>
          <a:xfrm>
            <a:off x="374816" y="1607465"/>
            <a:ext cx="8596343" cy="725117"/>
          </a:xfrm>
          <a:prstGeom prst="roundRect">
            <a:avLst/>
          </a:prstGeom>
          <a:solidFill>
            <a:srgbClr val="F4F6F7"/>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a:solidFill>
                <a:prstClr val="white"/>
              </a:solidFill>
            </a:endParaRPr>
          </a:p>
        </p:txBody>
      </p:sp>
      <p:sp>
        <p:nvSpPr>
          <p:cNvPr id="59" name="Oval 58"/>
          <p:cNvSpPr/>
          <p:nvPr/>
        </p:nvSpPr>
        <p:spPr>
          <a:xfrm>
            <a:off x="8293331" y="1668303"/>
            <a:ext cx="639997" cy="639997"/>
          </a:xfrm>
          <a:prstGeom prst="ellipse">
            <a:avLst/>
          </a:prstGeom>
          <a:solidFill>
            <a:srgbClr val="0063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60" name="Rounded Rectangle 59"/>
          <p:cNvSpPr/>
          <p:nvPr/>
        </p:nvSpPr>
        <p:spPr>
          <a:xfrm>
            <a:off x="364308" y="2416655"/>
            <a:ext cx="8596343" cy="725117"/>
          </a:xfrm>
          <a:prstGeom prst="roundRect">
            <a:avLst/>
          </a:prstGeom>
          <a:solidFill>
            <a:srgbClr val="F4F6F7"/>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a:solidFill>
                <a:prstClr val="white"/>
              </a:solidFill>
            </a:endParaRPr>
          </a:p>
        </p:txBody>
      </p:sp>
      <p:sp>
        <p:nvSpPr>
          <p:cNvPr id="61" name="Oval 60"/>
          <p:cNvSpPr/>
          <p:nvPr/>
        </p:nvSpPr>
        <p:spPr>
          <a:xfrm>
            <a:off x="406344" y="2469198"/>
            <a:ext cx="639997" cy="639997"/>
          </a:xfrm>
          <a:prstGeom prst="ellipse">
            <a:avLst/>
          </a:prstGeom>
          <a:solidFill>
            <a:schemeClr val="accent3">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62" name="Oval 61"/>
          <p:cNvSpPr/>
          <p:nvPr/>
        </p:nvSpPr>
        <p:spPr>
          <a:xfrm>
            <a:off x="8293492" y="2466375"/>
            <a:ext cx="639997" cy="639997"/>
          </a:xfrm>
          <a:prstGeom prst="ellipse">
            <a:avLst/>
          </a:prstGeom>
          <a:solidFill>
            <a:srgbClr val="D649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63" name="Rounded Rectangle 62"/>
          <p:cNvSpPr/>
          <p:nvPr/>
        </p:nvSpPr>
        <p:spPr>
          <a:xfrm>
            <a:off x="374816" y="3246865"/>
            <a:ext cx="8596343" cy="725117"/>
          </a:xfrm>
          <a:prstGeom prst="roundRect">
            <a:avLst/>
          </a:prstGeom>
          <a:solidFill>
            <a:srgbClr val="F4F6F7"/>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a:solidFill>
                <a:prstClr val="white"/>
              </a:solidFill>
            </a:endParaRPr>
          </a:p>
        </p:txBody>
      </p:sp>
      <p:sp>
        <p:nvSpPr>
          <p:cNvPr id="64" name="Oval 63"/>
          <p:cNvSpPr/>
          <p:nvPr/>
        </p:nvSpPr>
        <p:spPr>
          <a:xfrm>
            <a:off x="416853" y="3299407"/>
            <a:ext cx="639997" cy="639997"/>
          </a:xfrm>
          <a:prstGeom prst="ellipse">
            <a:avLst/>
          </a:prstGeom>
          <a:solidFill>
            <a:srgbClr val="E2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65" name="Oval 64"/>
          <p:cNvSpPr/>
          <p:nvPr/>
        </p:nvSpPr>
        <p:spPr>
          <a:xfrm>
            <a:off x="8305602" y="3308758"/>
            <a:ext cx="639997" cy="639997"/>
          </a:xfrm>
          <a:prstGeom prst="ellips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66" name="TextBox 65"/>
          <p:cNvSpPr txBox="1"/>
          <p:nvPr/>
        </p:nvSpPr>
        <p:spPr>
          <a:xfrm>
            <a:off x="1056976" y="2480497"/>
            <a:ext cx="3245373" cy="630942"/>
          </a:xfrm>
          <a:prstGeom prst="rect">
            <a:avLst/>
          </a:prstGeom>
          <a:noFill/>
        </p:spPr>
        <p:txBody>
          <a:bodyPr wrap="square" rtlCol="0">
            <a:spAutoFit/>
          </a:bodyPr>
          <a:lstStyle/>
          <a:p>
            <a:pPr defTabSz="685715">
              <a:lnSpc>
                <a:spcPts val="1440"/>
              </a:lnSpc>
            </a:pPr>
            <a:r>
              <a:rPr lang="en-US" sz="1200" b="1" u="sng" dirty="0">
                <a:solidFill>
                  <a:srgbClr val="0063BE"/>
                </a:solidFill>
              </a:rPr>
              <a:t>Domain Driven Design</a:t>
            </a:r>
          </a:p>
          <a:p>
            <a:pPr defTabSz="685715">
              <a:lnSpc>
                <a:spcPts val="1440"/>
              </a:lnSpc>
            </a:pPr>
            <a:r>
              <a:rPr lang="en-GB" sz="1000" dirty="0">
                <a:solidFill>
                  <a:srgbClr val="000000"/>
                </a:solidFill>
              </a:rPr>
              <a:t>Isolation of Data, Bounded Context, anaemic and immutable Domain Model, for zero concurrency issues</a:t>
            </a:r>
            <a:endParaRPr lang="en-US" sz="1000" dirty="0">
              <a:solidFill>
                <a:srgbClr val="000000"/>
              </a:solidFill>
            </a:endParaRPr>
          </a:p>
        </p:txBody>
      </p:sp>
      <p:sp>
        <p:nvSpPr>
          <p:cNvPr id="67" name="TextBox 66"/>
          <p:cNvSpPr txBox="1"/>
          <p:nvPr/>
        </p:nvSpPr>
        <p:spPr>
          <a:xfrm>
            <a:off x="1068142" y="3354585"/>
            <a:ext cx="3248615" cy="451406"/>
          </a:xfrm>
          <a:prstGeom prst="rect">
            <a:avLst/>
          </a:prstGeom>
          <a:noFill/>
        </p:spPr>
        <p:txBody>
          <a:bodyPr wrap="square" rtlCol="0">
            <a:spAutoFit/>
          </a:bodyPr>
          <a:lstStyle/>
          <a:p>
            <a:pPr defTabSz="685715">
              <a:lnSpc>
                <a:spcPts val="1440"/>
              </a:lnSpc>
            </a:pPr>
            <a:r>
              <a:rPr lang="en-GB" sz="1200" b="1" u="sng" dirty="0">
                <a:solidFill>
                  <a:srgbClr val="0063BE"/>
                </a:solidFill>
              </a:rPr>
              <a:t>Event driven transaction management</a:t>
            </a:r>
            <a:endParaRPr lang="en-US" sz="1200" b="1" u="sng" dirty="0">
              <a:solidFill>
                <a:srgbClr val="0063BE"/>
              </a:solidFill>
            </a:endParaRPr>
          </a:p>
          <a:p>
            <a:pPr defTabSz="685715">
              <a:lnSpc>
                <a:spcPts val="1440"/>
              </a:lnSpc>
            </a:pPr>
            <a:r>
              <a:rPr lang="en-GB" sz="1000" dirty="0">
                <a:solidFill>
                  <a:srgbClr val="000000"/>
                </a:solidFill>
              </a:rPr>
              <a:t>Avoid blocking and time-consuming operations</a:t>
            </a:r>
            <a:endParaRPr lang="en-US" sz="1000" dirty="0">
              <a:solidFill>
                <a:srgbClr val="000000"/>
              </a:solidFill>
            </a:endParaRPr>
          </a:p>
        </p:txBody>
      </p:sp>
      <p:sp>
        <p:nvSpPr>
          <p:cNvPr id="68" name="TextBox 67"/>
          <p:cNvSpPr txBox="1"/>
          <p:nvPr/>
        </p:nvSpPr>
        <p:spPr>
          <a:xfrm>
            <a:off x="5032081" y="849607"/>
            <a:ext cx="3339394" cy="630942"/>
          </a:xfrm>
          <a:prstGeom prst="rect">
            <a:avLst/>
          </a:prstGeom>
          <a:noFill/>
        </p:spPr>
        <p:txBody>
          <a:bodyPr wrap="square" rtlCol="0">
            <a:spAutoFit/>
          </a:bodyPr>
          <a:lstStyle/>
          <a:p>
            <a:pPr defTabSz="685715">
              <a:lnSpc>
                <a:spcPts val="1440"/>
              </a:lnSpc>
            </a:pPr>
            <a:r>
              <a:rPr lang="en-US" sz="1200" b="1" u="sng" dirty="0">
                <a:solidFill>
                  <a:srgbClr val="0063BE"/>
                </a:solidFill>
              </a:rPr>
              <a:t>Audit Enabled APIs</a:t>
            </a:r>
          </a:p>
          <a:p>
            <a:pPr defTabSz="685715">
              <a:lnSpc>
                <a:spcPts val="1440"/>
              </a:lnSpc>
            </a:pPr>
            <a:r>
              <a:rPr lang="en-US" sz="1000" dirty="0">
                <a:solidFill>
                  <a:srgbClr val="000000"/>
                </a:solidFill>
              </a:rPr>
              <a:t>M</a:t>
            </a:r>
            <a:r>
              <a:rPr lang="en-GB" sz="1000" dirty="0" err="1">
                <a:solidFill>
                  <a:srgbClr val="000000"/>
                </a:solidFill>
              </a:rPr>
              <a:t>aximum</a:t>
            </a:r>
            <a:r>
              <a:rPr lang="en-GB" sz="1000" dirty="0">
                <a:solidFill>
                  <a:srgbClr val="000000"/>
                </a:solidFill>
              </a:rPr>
              <a:t> accountability and information tracing, with ability for Event Logging</a:t>
            </a:r>
            <a:endParaRPr lang="en-US" sz="1200" dirty="0">
              <a:solidFill>
                <a:srgbClr val="000000"/>
              </a:solidFill>
            </a:endParaRPr>
          </a:p>
        </p:txBody>
      </p:sp>
      <p:sp>
        <p:nvSpPr>
          <p:cNvPr id="69" name="TextBox 68"/>
          <p:cNvSpPr txBox="1"/>
          <p:nvPr/>
        </p:nvSpPr>
        <p:spPr>
          <a:xfrm>
            <a:off x="5014820" y="1638262"/>
            <a:ext cx="3324116" cy="630942"/>
          </a:xfrm>
          <a:prstGeom prst="rect">
            <a:avLst/>
          </a:prstGeom>
          <a:noFill/>
        </p:spPr>
        <p:txBody>
          <a:bodyPr wrap="square" rtlCol="0">
            <a:spAutoFit/>
          </a:bodyPr>
          <a:lstStyle/>
          <a:p>
            <a:pPr defTabSz="685715">
              <a:lnSpc>
                <a:spcPts val="1440"/>
              </a:lnSpc>
            </a:pPr>
            <a:r>
              <a:rPr lang="en-US" sz="1200" b="1" u="sng" dirty="0">
                <a:solidFill>
                  <a:srgbClr val="0063BE"/>
                </a:solidFill>
              </a:rPr>
              <a:t>Leverage Open Source Technologies</a:t>
            </a:r>
          </a:p>
          <a:p>
            <a:pPr defTabSz="685715">
              <a:lnSpc>
                <a:spcPts val="1440"/>
              </a:lnSpc>
            </a:pPr>
            <a:r>
              <a:rPr lang="en-GB" sz="1000" dirty="0">
                <a:solidFill>
                  <a:srgbClr val="000000"/>
                </a:solidFill>
              </a:rPr>
              <a:t>Use all standard and open source technologies for client side and server side development.</a:t>
            </a:r>
            <a:endParaRPr lang="en-US" sz="1000" dirty="0">
              <a:solidFill>
                <a:srgbClr val="000000"/>
              </a:solidFill>
            </a:endParaRPr>
          </a:p>
        </p:txBody>
      </p:sp>
      <p:grpSp>
        <p:nvGrpSpPr>
          <p:cNvPr id="71" name="Group 70"/>
          <p:cNvGrpSpPr/>
          <p:nvPr/>
        </p:nvGrpSpPr>
        <p:grpSpPr>
          <a:xfrm>
            <a:off x="8413932" y="1767364"/>
            <a:ext cx="381857" cy="408436"/>
            <a:chOff x="2209800" y="4519613"/>
            <a:chExt cx="1279525" cy="1343025"/>
          </a:xfrm>
          <a:solidFill>
            <a:schemeClr val="bg1"/>
          </a:solidFill>
        </p:grpSpPr>
        <p:sp>
          <p:nvSpPr>
            <p:cNvPr id="72" name="Freeform 15"/>
            <p:cNvSpPr>
              <a:spLocks/>
            </p:cNvSpPr>
            <p:nvPr/>
          </p:nvSpPr>
          <p:spPr bwMode="auto">
            <a:xfrm>
              <a:off x="2335213" y="4700588"/>
              <a:ext cx="203200" cy="182563"/>
            </a:xfrm>
            <a:custGeom>
              <a:avLst/>
              <a:gdLst>
                <a:gd name="T0" fmla="*/ 637 w 766"/>
                <a:gd name="T1" fmla="*/ 496 h 690"/>
                <a:gd name="T2" fmla="*/ 549 w 766"/>
                <a:gd name="T3" fmla="*/ 376 h 690"/>
                <a:gd name="T4" fmla="*/ 465 w 766"/>
                <a:gd name="T5" fmla="*/ 253 h 690"/>
                <a:gd name="T6" fmla="*/ 385 w 766"/>
                <a:gd name="T7" fmla="*/ 128 h 690"/>
                <a:gd name="T8" fmla="*/ 337 w 766"/>
                <a:gd name="T9" fmla="*/ 51 h 690"/>
                <a:gd name="T10" fmla="*/ 317 w 766"/>
                <a:gd name="T11" fmla="*/ 30 h 690"/>
                <a:gd name="T12" fmla="*/ 296 w 766"/>
                <a:gd name="T13" fmla="*/ 14 h 690"/>
                <a:gd name="T14" fmla="*/ 271 w 766"/>
                <a:gd name="T15" fmla="*/ 4 h 690"/>
                <a:gd name="T16" fmla="*/ 246 w 766"/>
                <a:gd name="T17" fmla="*/ 0 h 690"/>
                <a:gd name="T18" fmla="*/ 221 w 766"/>
                <a:gd name="T19" fmla="*/ 4 h 690"/>
                <a:gd name="T20" fmla="*/ 196 w 766"/>
                <a:gd name="T21" fmla="*/ 14 h 690"/>
                <a:gd name="T22" fmla="*/ 173 w 766"/>
                <a:gd name="T23" fmla="*/ 30 h 690"/>
                <a:gd name="T24" fmla="*/ 126 w 766"/>
                <a:gd name="T25" fmla="*/ 79 h 690"/>
                <a:gd name="T26" fmla="*/ 60 w 766"/>
                <a:gd name="T27" fmla="*/ 158 h 690"/>
                <a:gd name="T28" fmla="*/ 18 w 766"/>
                <a:gd name="T29" fmla="*/ 211 h 690"/>
                <a:gd name="T30" fmla="*/ 6 w 766"/>
                <a:gd name="T31" fmla="*/ 237 h 690"/>
                <a:gd name="T32" fmla="*/ 1 w 766"/>
                <a:gd name="T33" fmla="*/ 263 h 690"/>
                <a:gd name="T34" fmla="*/ 2 w 766"/>
                <a:gd name="T35" fmla="*/ 289 h 690"/>
                <a:gd name="T36" fmla="*/ 9 w 766"/>
                <a:gd name="T37" fmla="*/ 313 h 690"/>
                <a:gd name="T38" fmla="*/ 22 w 766"/>
                <a:gd name="T39" fmla="*/ 335 h 690"/>
                <a:gd name="T40" fmla="*/ 42 w 766"/>
                <a:gd name="T41" fmla="*/ 355 h 690"/>
                <a:gd name="T42" fmla="*/ 66 w 766"/>
                <a:gd name="T43" fmla="*/ 370 h 690"/>
                <a:gd name="T44" fmla="*/ 150 w 766"/>
                <a:gd name="T45" fmla="*/ 404 h 690"/>
                <a:gd name="T46" fmla="*/ 287 w 766"/>
                <a:gd name="T47" fmla="*/ 464 h 690"/>
                <a:gd name="T48" fmla="*/ 422 w 766"/>
                <a:gd name="T49" fmla="*/ 526 h 690"/>
                <a:gd name="T50" fmla="*/ 554 w 766"/>
                <a:gd name="T51" fmla="*/ 593 h 690"/>
                <a:gd name="T52" fmla="*/ 646 w 766"/>
                <a:gd name="T53" fmla="*/ 642 h 690"/>
                <a:gd name="T54" fmla="*/ 696 w 766"/>
                <a:gd name="T55" fmla="*/ 667 h 690"/>
                <a:gd name="T56" fmla="*/ 736 w 766"/>
                <a:gd name="T57" fmla="*/ 683 h 690"/>
                <a:gd name="T58" fmla="*/ 756 w 766"/>
                <a:gd name="T59" fmla="*/ 689 h 690"/>
                <a:gd name="T60" fmla="*/ 764 w 766"/>
                <a:gd name="T61" fmla="*/ 690 h 690"/>
                <a:gd name="T62" fmla="*/ 766 w 766"/>
                <a:gd name="T63" fmla="*/ 686 h 690"/>
                <a:gd name="T64" fmla="*/ 765 w 766"/>
                <a:gd name="T65" fmla="*/ 679 h 690"/>
                <a:gd name="T66" fmla="*/ 756 w 766"/>
                <a:gd name="T67" fmla="*/ 659 h 690"/>
                <a:gd name="T68" fmla="*/ 733 w 766"/>
                <a:gd name="T69" fmla="*/ 624 h 690"/>
                <a:gd name="T70" fmla="*/ 701 w 766"/>
                <a:gd name="T71" fmla="*/ 579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6" h="690">
                  <a:moveTo>
                    <a:pt x="683" y="554"/>
                  </a:moveTo>
                  <a:lnTo>
                    <a:pt x="637" y="496"/>
                  </a:lnTo>
                  <a:lnTo>
                    <a:pt x="593" y="436"/>
                  </a:lnTo>
                  <a:lnTo>
                    <a:pt x="549" y="376"/>
                  </a:lnTo>
                  <a:lnTo>
                    <a:pt x="507" y="315"/>
                  </a:lnTo>
                  <a:lnTo>
                    <a:pt x="465" y="253"/>
                  </a:lnTo>
                  <a:lnTo>
                    <a:pt x="424" y="191"/>
                  </a:lnTo>
                  <a:lnTo>
                    <a:pt x="385" y="128"/>
                  </a:lnTo>
                  <a:lnTo>
                    <a:pt x="345" y="63"/>
                  </a:lnTo>
                  <a:lnTo>
                    <a:pt x="337" y="51"/>
                  </a:lnTo>
                  <a:lnTo>
                    <a:pt x="327" y="40"/>
                  </a:lnTo>
                  <a:lnTo>
                    <a:pt x="317" y="30"/>
                  </a:lnTo>
                  <a:lnTo>
                    <a:pt x="307" y="21"/>
                  </a:lnTo>
                  <a:lnTo>
                    <a:pt x="296" y="14"/>
                  </a:lnTo>
                  <a:lnTo>
                    <a:pt x="283" y="8"/>
                  </a:lnTo>
                  <a:lnTo>
                    <a:pt x="271" y="4"/>
                  </a:lnTo>
                  <a:lnTo>
                    <a:pt x="258" y="1"/>
                  </a:lnTo>
                  <a:lnTo>
                    <a:pt x="246" y="0"/>
                  </a:lnTo>
                  <a:lnTo>
                    <a:pt x="233" y="1"/>
                  </a:lnTo>
                  <a:lnTo>
                    <a:pt x="221" y="4"/>
                  </a:lnTo>
                  <a:lnTo>
                    <a:pt x="209" y="8"/>
                  </a:lnTo>
                  <a:lnTo>
                    <a:pt x="196" y="14"/>
                  </a:lnTo>
                  <a:lnTo>
                    <a:pt x="184" y="21"/>
                  </a:lnTo>
                  <a:lnTo>
                    <a:pt x="173" y="30"/>
                  </a:lnTo>
                  <a:lnTo>
                    <a:pt x="161" y="41"/>
                  </a:lnTo>
                  <a:lnTo>
                    <a:pt x="126" y="79"/>
                  </a:lnTo>
                  <a:lnTo>
                    <a:pt x="92" y="119"/>
                  </a:lnTo>
                  <a:lnTo>
                    <a:pt x="60" y="158"/>
                  </a:lnTo>
                  <a:lnTo>
                    <a:pt x="27" y="199"/>
                  </a:lnTo>
                  <a:lnTo>
                    <a:pt x="18" y="211"/>
                  </a:lnTo>
                  <a:lnTo>
                    <a:pt x="11" y="224"/>
                  </a:lnTo>
                  <a:lnTo>
                    <a:pt x="6" y="237"/>
                  </a:lnTo>
                  <a:lnTo>
                    <a:pt x="2" y="251"/>
                  </a:lnTo>
                  <a:lnTo>
                    <a:pt x="1" y="263"/>
                  </a:lnTo>
                  <a:lnTo>
                    <a:pt x="0" y="276"/>
                  </a:lnTo>
                  <a:lnTo>
                    <a:pt x="2" y="289"/>
                  </a:lnTo>
                  <a:lnTo>
                    <a:pt x="4" y="300"/>
                  </a:lnTo>
                  <a:lnTo>
                    <a:pt x="9" y="313"/>
                  </a:lnTo>
                  <a:lnTo>
                    <a:pt x="15" y="324"/>
                  </a:lnTo>
                  <a:lnTo>
                    <a:pt x="22" y="335"/>
                  </a:lnTo>
                  <a:lnTo>
                    <a:pt x="32" y="344"/>
                  </a:lnTo>
                  <a:lnTo>
                    <a:pt x="42" y="355"/>
                  </a:lnTo>
                  <a:lnTo>
                    <a:pt x="53" y="363"/>
                  </a:lnTo>
                  <a:lnTo>
                    <a:pt x="66" y="370"/>
                  </a:lnTo>
                  <a:lnTo>
                    <a:pt x="80" y="376"/>
                  </a:lnTo>
                  <a:lnTo>
                    <a:pt x="150" y="404"/>
                  </a:lnTo>
                  <a:lnTo>
                    <a:pt x="219" y="434"/>
                  </a:lnTo>
                  <a:lnTo>
                    <a:pt x="287" y="464"/>
                  </a:lnTo>
                  <a:lnTo>
                    <a:pt x="354" y="495"/>
                  </a:lnTo>
                  <a:lnTo>
                    <a:pt x="422" y="526"/>
                  </a:lnTo>
                  <a:lnTo>
                    <a:pt x="489" y="560"/>
                  </a:lnTo>
                  <a:lnTo>
                    <a:pt x="554" y="593"/>
                  </a:lnTo>
                  <a:lnTo>
                    <a:pt x="619" y="628"/>
                  </a:lnTo>
                  <a:lnTo>
                    <a:pt x="646" y="642"/>
                  </a:lnTo>
                  <a:lnTo>
                    <a:pt x="672" y="656"/>
                  </a:lnTo>
                  <a:lnTo>
                    <a:pt x="696" y="667"/>
                  </a:lnTo>
                  <a:lnTo>
                    <a:pt x="718" y="676"/>
                  </a:lnTo>
                  <a:lnTo>
                    <a:pt x="736" y="683"/>
                  </a:lnTo>
                  <a:lnTo>
                    <a:pt x="750" y="688"/>
                  </a:lnTo>
                  <a:lnTo>
                    <a:pt x="756" y="689"/>
                  </a:lnTo>
                  <a:lnTo>
                    <a:pt x="760" y="690"/>
                  </a:lnTo>
                  <a:lnTo>
                    <a:pt x="764" y="690"/>
                  </a:lnTo>
                  <a:lnTo>
                    <a:pt x="765" y="689"/>
                  </a:lnTo>
                  <a:lnTo>
                    <a:pt x="766" y="686"/>
                  </a:lnTo>
                  <a:lnTo>
                    <a:pt x="766" y="683"/>
                  </a:lnTo>
                  <a:lnTo>
                    <a:pt x="765" y="679"/>
                  </a:lnTo>
                  <a:lnTo>
                    <a:pt x="763" y="673"/>
                  </a:lnTo>
                  <a:lnTo>
                    <a:pt x="756" y="659"/>
                  </a:lnTo>
                  <a:lnTo>
                    <a:pt x="746" y="644"/>
                  </a:lnTo>
                  <a:lnTo>
                    <a:pt x="733" y="624"/>
                  </a:lnTo>
                  <a:lnTo>
                    <a:pt x="719" y="602"/>
                  </a:lnTo>
                  <a:lnTo>
                    <a:pt x="701" y="579"/>
                  </a:lnTo>
                  <a:lnTo>
                    <a:pt x="683" y="554"/>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3" name="Freeform 16"/>
            <p:cNvSpPr>
              <a:spLocks/>
            </p:cNvSpPr>
            <p:nvPr/>
          </p:nvSpPr>
          <p:spPr bwMode="auto">
            <a:xfrm>
              <a:off x="3224213" y="5311775"/>
              <a:ext cx="227013" cy="138113"/>
            </a:xfrm>
            <a:custGeom>
              <a:avLst/>
              <a:gdLst>
                <a:gd name="T0" fmla="*/ 178 w 856"/>
                <a:gd name="T1" fmla="*/ 153 h 522"/>
                <a:gd name="T2" fmla="*/ 295 w 856"/>
                <a:gd name="T3" fmla="*/ 243 h 522"/>
                <a:gd name="T4" fmla="*/ 411 w 856"/>
                <a:gd name="T5" fmla="*/ 338 h 522"/>
                <a:gd name="T6" fmla="*/ 523 w 856"/>
                <a:gd name="T7" fmla="*/ 435 h 522"/>
                <a:gd name="T8" fmla="*/ 591 w 856"/>
                <a:gd name="T9" fmla="*/ 496 h 522"/>
                <a:gd name="T10" fmla="*/ 615 w 856"/>
                <a:gd name="T11" fmla="*/ 511 h 522"/>
                <a:gd name="T12" fmla="*/ 641 w 856"/>
                <a:gd name="T13" fmla="*/ 520 h 522"/>
                <a:gd name="T14" fmla="*/ 667 w 856"/>
                <a:gd name="T15" fmla="*/ 522 h 522"/>
                <a:gd name="T16" fmla="*/ 692 w 856"/>
                <a:gd name="T17" fmla="*/ 518 h 522"/>
                <a:gd name="T18" fmla="*/ 716 w 856"/>
                <a:gd name="T19" fmla="*/ 508 h 522"/>
                <a:gd name="T20" fmla="*/ 736 w 856"/>
                <a:gd name="T21" fmla="*/ 492 h 522"/>
                <a:gd name="T22" fmla="*/ 754 w 856"/>
                <a:gd name="T23" fmla="*/ 470 h 522"/>
                <a:gd name="T24" fmla="*/ 773 w 856"/>
                <a:gd name="T25" fmla="*/ 433 h 522"/>
                <a:gd name="T26" fmla="*/ 796 w 856"/>
                <a:gd name="T27" fmla="*/ 385 h 522"/>
                <a:gd name="T28" fmla="*/ 816 w 856"/>
                <a:gd name="T29" fmla="*/ 338 h 522"/>
                <a:gd name="T30" fmla="*/ 837 w 856"/>
                <a:gd name="T31" fmla="*/ 290 h 522"/>
                <a:gd name="T32" fmla="*/ 851 w 856"/>
                <a:gd name="T33" fmla="*/ 251 h 522"/>
                <a:gd name="T34" fmla="*/ 856 w 856"/>
                <a:gd name="T35" fmla="*/ 223 h 522"/>
                <a:gd name="T36" fmla="*/ 854 w 856"/>
                <a:gd name="T37" fmla="*/ 197 h 522"/>
                <a:gd name="T38" fmla="*/ 846 w 856"/>
                <a:gd name="T39" fmla="*/ 172 h 522"/>
                <a:gd name="T40" fmla="*/ 832 w 856"/>
                <a:gd name="T41" fmla="*/ 152 h 522"/>
                <a:gd name="T42" fmla="*/ 813 w 856"/>
                <a:gd name="T43" fmla="*/ 134 h 522"/>
                <a:gd name="T44" fmla="*/ 789 w 856"/>
                <a:gd name="T45" fmla="*/ 121 h 522"/>
                <a:gd name="T46" fmla="*/ 761 w 856"/>
                <a:gd name="T47" fmla="*/ 112 h 522"/>
                <a:gd name="T48" fmla="*/ 671 w 856"/>
                <a:gd name="T49" fmla="*/ 103 h 522"/>
                <a:gd name="T50" fmla="*/ 523 w 856"/>
                <a:gd name="T51" fmla="*/ 85 h 522"/>
                <a:gd name="T52" fmla="*/ 376 w 856"/>
                <a:gd name="T53" fmla="*/ 63 h 522"/>
                <a:gd name="T54" fmla="*/ 230 w 856"/>
                <a:gd name="T55" fmla="*/ 35 h 522"/>
                <a:gd name="T56" fmla="*/ 127 w 856"/>
                <a:gd name="T57" fmla="*/ 15 h 522"/>
                <a:gd name="T58" fmla="*/ 73 w 856"/>
                <a:gd name="T59" fmla="*/ 5 h 522"/>
                <a:gd name="T60" fmla="*/ 30 w 856"/>
                <a:gd name="T61" fmla="*/ 0 h 522"/>
                <a:gd name="T62" fmla="*/ 10 w 856"/>
                <a:gd name="T63" fmla="*/ 0 h 522"/>
                <a:gd name="T64" fmla="*/ 2 w 856"/>
                <a:gd name="T65" fmla="*/ 3 h 522"/>
                <a:gd name="T66" fmla="*/ 0 w 856"/>
                <a:gd name="T67" fmla="*/ 6 h 522"/>
                <a:gd name="T68" fmla="*/ 4 w 856"/>
                <a:gd name="T69" fmla="*/ 13 h 522"/>
                <a:gd name="T70" fmla="*/ 17 w 856"/>
                <a:gd name="T71" fmla="*/ 29 h 522"/>
                <a:gd name="T72" fmla="*/ 49 w 856"/>
                <a:gd name="T73" fmla="*/ 57 h 522"/>
                <a:gd name="T74" fmla="*/ 93 w 856"/>
                <a:gd name="T75" fmla="*/ 9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6" h="522">
                  <a:moveTo>
                    <a:pt x="118" y="110"/>
                  </a:moveTo>
                  <a:lnTo>
                    <a:pt x="178" y="153"/>
                  </a:lnTo>
                  <a:lnTo>
                    <a:pt x="236" y="198"/>
                  </a:lnTo>
                  <a:lnTo>
                    <a:pt x="295" y="243"/>
                  </a:lnTo>
                  <a:lnTo>
                    <a:pt x="354" y="290"/>
                  </a:lnTo>
                  <a:lnTo>
                    <a:pt x="411" y="338"/>
                  </a:lnTo>
                  <a:lnTo>
                    <a:pt x="468" y="386"/>
                  </a:lnTo>
                  <a:lnTo>
                    <a:pt x="523" y="435"/>
                  </a:lnTo>
                  <a:lnTo>
                    <a:pt x="579" y="486"/>
                  </a:lnTo>
                  <a:lnTo>
                    <a:pt x="591" y="496"/>
                  </a:lnTo>
                  <a:lnTo>
                    <a:pt x="603" y="504"/>
                  </a:lnTo>
                  <a:lnTo>
                    <a:pt x="615" y="511"/>
                  </a:lnTo>
                  <a:lnTo>
                    <a:pt x="628" y="516"/>
                  </a:lnTo>
                  <a:lnTo>
                    <a:pt x="641" y="520"/>
                  </a:lnTo>
                  <a:lnTo>
                    <a:pt x="654" y="522"/>
                  </a:lnTo>
                  <a:lnTo>
                    <a:pt x="667" y="522"/>
                  </a:lnTo>
                  <a:lnTo>
                    <a:pt x="680" y="521"/>
                  </a:lnTo>
                  <a:lnTo>
                    <a:pt x="692" y="518"/>
                  </a:lnTo>
                  <a:lnTo>
                    <a:pt x="703" y="514"/>
                  </a:lnTo>
                  <a:lnTo>
                    <a:pt x="716" y="508"/>
                  </a:lnTo>
                  <a:lnTo>
                    <a:pt x="726" y="500"/>
                  </a:lnTo>
                  <a:lnTo>
                    <a:pt x="736" y="492"/>
                  </a:lnTo>
                  <a:lnTo>
                    <a:pt x="746" y="481"/>
                  </a:lnTo>
                  <a:lnTo>
                    <a:pt x="754" y="470"/>
                  </a:lnTo>
                  <a:lnTo>
                    <a:pt x="762" y="456"/>
                  </a:lnTo>
                  <a:lnTo>
                    <a:pt x="773" y="433"/>
                  </a:lnTo>
                  <a:lnTo>
                    <a:pt x="785" y="409"/>
                  </a:lnTo>
                  <a:lnTo>
                    <a:pt x="796" y="385"/>
                  </a:lnTo>
                  <a:lnTo>
                    <a:pt x="806" y="362"/>
                  </a:lnTo>
                  <a:lnTo>
                    <a:pt x="816" y="338"/>
                  </a:lnTo>
                  <a:lnTo>
                    <a:pt x="826" y="314"/>
                  </a:lnTo>
                  <a:lnTo>
                    <a:pt x="837" y="290"/>
                  </a:lnTo>
                  <a:lnTo>
                    <a:pt x="847" y="266"/>
                  </a:lnTo>
                  <a:lnTo>
                    <a:pt x="851" y="251"/>
                  </a:lnTo>
                  <a:lnTo>
                    <a:pt x="855" y="237"/>
                  </a:lnTo>
                  <a:lnTo>
                    <a:pt x="856" y="223"/>
                  </a:lnTo>
                  <a:lnTo>
                    <a:pt x="856" y="209"/>
                  </a:lnTo>
                  <a:lnTo>
                    <a:pt x="854" y="197"/>
                  </a:lnTo>
                  <a:lnTo>
                    <a:pt x="850" y="184"/>
                  </a:lnTo>
                  <a:lnTo>
                    <a:pt x="846" y="172"/>
                  </a:lnTo>
                  <a:lnTo>
                    <a:pt x="839" y="162"/>
                  </a:lnTo>
                  <a:lnTo>
                    <a:pt x="832" y="152"/>
                  </a:lnTo>
                  <a:lnTo>
                    <a:pt x="823" y="143"/>
                  </a:lnTo>
                  <a:lnTo>
                    <a:pt x="813" y="134"/>
                  </a:lnTo>
                  <a:lnTo>
                    <a:pt x="802" y="127"/>
                  </a:lnTo>
                  <a:lnTo>
                    <a:pt x="789" y="121"/>
                  </a:lnTo>
                  <a:lnTo>
                    <a:pt x="776" y="116"/>
                  </a:lnTo>
                  <a:lnTo>
                    <a:pt x="761" y="112"/>
                  </a:lnTo>
                  <a:lnTo>
                    <a:pt x="745" y="110"/>
                  </a:lnTo>
                  <a:lnTo>
                    <a:pt x="671" y="103"/>
                  </a:lnTo>
                  <a:lnTo>
                    <a:pt x="597" y="94"/>
                  </a:lnTo>
                  <a:lnTo>
                    <a:pt x="523" y="85"/>
                  </a:lnTo>
                  <a:lnTo>
                    <a:pt x="450" y="75"/>
                  </a:lnTo>
                  <a:lnTo>
                    <a:pt x="376" y="63"/>
                  </a:lnTo>
                  <a:lnTo>
                    <a:pt x="303" y="50"/>
                  </a:lnTo>
                  <a:lnTo>
                    <a:pt x="230" y="35"/>
                  </a:lnTo>
                  <a:lnTo>
                    <a:pt x="157" y="21"/>
                  </a:lnTo>
                  <a:lnTo>
                    <a:pt x="127" y="15"/>
                  </a:lnTo>
                  <a:lnTo>
                    <a:pt x="99" y="9"/>
                  </a:lnTo>
                  <a:lnTo>
                    <a:pt x="73" y="5"/>
                  </a:lnTo>
                  <a:lnTo>
                    <a:pt x="50" y="3"/>
                  </a:lnTo>
                  <a:lnTo>
                    <a:pt x="30" y="0"/>
                  </a:lnTo>
                  <a:lnTo>
                    <a:pt x="15" y="0"/>
                  </a:lnTo>
                  <a:lnTo>
                    <a:pt x="10" y="0"/>
                  </a:lnTo>
                  <a:lnTo>
                    <a:pt x="5" y="2"/>
                  </a:lnTo>
                  <a:lnTo>
                    <a:pt x="2" y="3"/>
                  </a:lnTo>
                  <a:lnTo>
                    <a:pt x="0" y="4"/>
                  </a:lnTo>
                  <a:lnTo>
                    <a:pt x="0" y="6"/>
                  </a:lnTo>
                  <a:lnTo>
                    <a:pt x="2" y="9"/>
                  </a:lnTo>
                  <a:lnTo>
                    <a:pt x="4" y="13"/>
                  </a:lnTo>
                  <a:lnTo>
                    <a:pt x="7" y="17"/>
                  </a:lnTo>
                  <a:lnTo>
                    <a:pt x="17" y="29"/>
                  </a:lnTo>
                  <a:lnTo>
                    <a:pt x="32" y="42"/>
                  </a:lnTo>
                  <a:lnTo>
                    <a:pt x="49" y="57"/>
                  </a:lnTo>
                  <a:lnTo>
                    <a:pt x="70" y="74"/>
                  </a:lnTo>
                  <a:lnTo>
                    <a:pt x="93" y="91"/>
                  </a:lnTo>
                  <a:lnTo>
                    <a:pt x="118" y="110"/>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4" name="Freeform 17"/>
            <p:cNvSpPr>
              <a:spLocks/>
            </p:cNvSpPr>
            <p:nvPr/>
          </p:nvSpPr>
          <p:spPr bwMode="auto">
            <a:xfrm>
              <a:off x="2614613" y="4524375"/>
              <a:ext cx="117475" cy="231775"/>
            </a:xfrm>
            <a:custGeom>
              <a:avLst/>
              <a:gdLst>
                <a:gd name="T0" fmla="*/ 431 w 444"/>
                <a:gd name="T1" fmla="*/ 646 h 877"/>
                <a:gd name="T2" fmla="*/ 422 w 444"/>
                <a:gd name="T3" fmla="*/ 498 h 877"/>
                <a:gd name="T4" fmla="*/ 419 w 444"/>
                <a:gd name="T5" fmla="*/ 349 h 877"/>
                <a:gd name="T6" fmla="*/ 419 w 444"/>
                <a:gd name="T7" fmla="*/ 199 h 877"/>
                <a:gd name="T8" fmla="*/ 420 w 444"/>
                <a:gd name="T9" fmla="*/ 108 h 877"/>
                <a:gd name="T10" fmla="*/ 416 w 444"/>
                <a:gd name="T11" fmla="*/ 80 h 877"/>
                <a:gd name="T12" fmla="*/ 405 w 444"/>
                <a:gd name="T13" fmla="*/ 55 h 877"/>
                <a:gd name="T14" fmla="*/ 390 w 444"/>
                <a:gd name="T15" fmla="*/ 34 h 877"/>
                <a:gd name="T16" fmla="*/ 370 w 444"/>
                <a:gd name="T17" fmla="*/ 17 h 877"/>
                <a:gd name="T18" fmla="*/ 348 w 444"/>
                <a:gd name="T19" fmla="*/ 7 h 877"/>
                <a:gd name="T20" fmla="*/ 322 w 444"/>
                <a:gd name="T21" fmla="*/ 1 h 877"/>
                <a:gd name="T22" fmla="*/ 294 w 444"/>
                <a:gd name="T23" fmla="*/ 2 h 877"/>
                <a:gd name="T24" fmla="*/ 253 w 444"/>
                <a:gd name="T25" fmla="*/ 11 h 877"/>
                <a:gd name="T26" fmla="*/ 202 w 444"/>
                <a:gd name="T27" fmla="*/ 26 h 877"/>
                <a:gd name="T28" fmla="*/ 153 w 444"/>
                <a:gd name="T29" fmla="*/ 41 h 877"/>
                <a:gd name="T30" fmla="*/ 103 w 444"/>
                <a:gd name="T31" fmla="*/ 58 h 877"/>
                <a:gd name="T32" fmla="*/ 65 w 444"/>
                <a:gd name="T33" fmla="*/ 71 h 877"/>
                <a:gd name="T34" fmla="*/ 40 w 444"/>
                <a:gd name="T35" fmla="*/ 87 h 877"/>
                <a:gd name="T36" fmla="*/ 22 w 444"/>
                <a:gd name="T37" fmla="*/ 106 h 877"/>
                <a:gd name="T38" fmla="*/ 8 w 444"/>
                <a:gd name="T39" fmla="*/ 128 h 877"/>
                <a:gd name="T40" fmla="*/ 1 w 444"/>
                <a:gd name="T41" fmla="*/ 152 h 877"/>
                <a:gd name="T42" fmla="*/ 1 w 444"/>
                <a:gd name="T43" fmla="*/ 178 h 877"/>
                <a:gd name="T44" fmla="*/ 7 w 444"/>
                <a:gd name="T45" fmla="*/ 204 h 877"/>
                <a:gd name="T46" fmla="*/ 18 w 444"/>
                <a:gd name="T47" fmla="*/ 231 h 877"/>
                <a:gd name="T48" fmla="*/ 70 w 444"/>
                <a:gd name="T49" fmla="*/ 305 h 877"/>
                <a:gd name="T50" fmla="*/ 154 w 444"/>
                <a:gd name="T51" fmla="*/ 429 h 877"/>
                <a:gd name="T52" fmla="*/ 234 w 444"/>
                <a:gd name="T53" fmla="*/ 555 h 877"/>
                <a:gd name="T54" fmla="*/ 310 w 444"/>
                <a:gd name="T55" fmla="*/ 683 h 877"/>
                <a:gd name="T56" fmla="*/ 360 w 444"/>
                <a:gd name="T57" fmla="*/ 774 h 877"/>
                <a:gd name="T58" fmla="*/ 388 w 444"/>
                <a:gd name="T59" fmla="*/ 822 h 877"/>
                <a:gd name="T60" fmla="*/ 413 w 444"/>
                <a:gd name="T61" fmla="*/ 857 h 877"/>
                <a:gd name="T62" fmla="*/ 427 w 444"/>
                <a:gd name="T63" fmla="*/ 872 h 877"/>
                <a:gd name="T64" fmla="*/ 433 w 444"/>
                <a:gd name="T65" fmla="*/ 877 h 877"/>
                <a:gd name="T66" fmla="*/ 437 w 444"/>
                <a:gd name="T67" fmla="*/ 876 h 877"/>
                <a:gd name="T68" fmla="*/ 440 w 444"/>
                <a:gd name="T69" fmla="*/ 868 h 877"/>
                <a:gd name="T70" fmla="*/ 443 w 444"/>
                <a:gd name="T71" fmla="*/ 848 h 877"/>
                <a:gd name="T72" fmla="*/ 443 w 444"/>
                <a:gd name="T73" fmla="*/ 806 h 877"/>
                <a:gd name="T74" fmla="*/ 440 w 444"/>
                <a:gd name="T75" fmla="*/ 751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4" h="877">
                  <a:moveTo>
                    <a:pt x="438" y="719"/>
                  </a:moveTo>
                  <a:lnTo>
                    <a:pt x="431" y="646"/>
                  </a:lnTo>
                  <a:lnTo>
                    <a:pt x="427" y="571"/>
                  </a:lnTo>
                  <a:lnTo>
                    <a:pt x="422" y="498"/>
                  </a:lnTo>
                  <a:lnTo>
                    <a:pt x="420" y="423"/>
                  </a:lnTo>
                  <a:lnTo>
                    <a:pt x="419" y="349"/>
                  </a:lnTo>
                  <a:lnTo>
                    <a:pt x="418" y="274"/>
                  </a:lnTo>
                  <a:lnTo>
                    <a:pt x="419" y="199"/>
                  </a:lnTo>
                  <a:lnTo>
                    <a:pt x="420" y="124"/>
                  </a:lnTo>
                  <a:lnTo>
                    <a:pt x="420" y="108"/>
                  </a:lnTo>
                  <a:lnTo>
                    <a:pt x="418" y="94"/>
                  </a:lnTo>
                  <a:lnTo>
                    <a:pt x="416" y="80"/>
                  </a:lnTo>
                  <a:lnTo>
                    <a:pt x="411" y="67"/>
                  </a:lnTo>
                  <a:lnTo>
                    <a:pt x="405" y="55"/>
                  </a:lnTo>
                  <a:lnTo>
                    <a:pt x="398" y="44"/>
                  </a:lnTo>
                  <a:lnTo>
                    <a:pt x="390" y="34"/>
                  </a:lnTo>
                  <a:lnTo>
                    <a:pt x="381" y="25"/>
                  </a:lnTo>
                  <a:lnTo>
                    <a:pt x="370" y="17"/>
                  </a:lnTo>
                  <a:lnTo>
                    <a:pt x="360" y="11"/>
                  </a:lnTo>
                  <a:lnTo>
                    <a:pt x="348" y="7"/>
                  </a:lnTo>
                  <a:lnTo>
                    <a:pt x="335" y="2"/>
                  </a:lnTo>
                  <a:lnTo>
                    <a:pt x="322" y="1"/>
                  </a:lnTo>
                  <a:lnTo>
                    <a:pt x="308" y="0"/>
                  </a:lnTo>
                  <a:lnTo>
                    <a:pt x="294" y="2"/>
                  </a:lnTo>
                  <a:lnTo>
                    <a:pt x="278" y="5"/>
                  </a:lnTo>
                  <a:lnTo>
                    <a:pt x="253" y="11"/>
                  </a:lnTo>
                  <a:lnTo>
                    <a:pt x="228" y="18"/>
                  </a:lnTo>
                  <a:lnTo>
                    <a:pt x="202" y="26"/>
                  </a:lnTo>
                  <a:lnTo>
                    <a:pt x="177" y="33"/>
                  </a:lnTo>
                  <a:lnTo>
                    <a:pt x="153" y="41"/>
                  </a:lnTo>
                  <a:lnTo>
                    <a:pt x="128" y="49"/>
                  </a:lnTo>
                  <a:lnTo>
                    <a:pt x="103" y="58"/>
                  </a:lnTo>
                  <a:lnTo>
                    <a:pt x="78" y="66"/>
                  </a:lnTo>
                  <a:lnTo>
                    <a:pt x="65" y="71"/>
                  </a:lnTo>
                  <a:lnTo>
                    <a:pt x="51" y="79"/>
                  </a:lnTo>
                  <a:lnTo>
                    <a:pt x="40" y="87"/>
                  </a:lnTo>
                  <a:lnTo>
                    <a:pt x="30" y="96"/>
                  </a:lnTo>
                  <a:lnTo>
                    <a:pt x="22" y="106"/>
                  </a:lnTo>
                  <a:lnTo>
                    <a:pt x="14" y="116"/>
                  </a:lnTo>
                  <a:lnTo>
                    <a:pt x="8" y="128"/>
                  </a:lnTo>
                  <a:lnTo>
                    <a:pt x="5" y="140"/>
                  </a:lnTo>
                  <a:lnTo>
                    <a:pt x="1" y="152"/>
                  </a:lnTo>
                  <a:lnTo>
                    <a:pt x="0" y="165"/>
                  </a:lnTo>
                  <a:lnTo>
                    <a:pt x="1" y="178"/>
                  </a:lnTo>
                  <a:lnTo>
                    <a:pt x="4" y="191"/>
                  </a:lnTo>
                  <a:lnTo>
                    <a:pt x="7" y="204"/>
                  </a:lnTo>
                  <a:lnTo>
                    <a:pt x="12" y="218"/>
                  </a:lnTo>
                  <a:lnTo>
                    <a:pt x="18" y="231"/>
                  </a:lnTo>
                  <a:lnTo>
                    <a:pt x="27" y="244"/>
                  </a:lnTo>
                  <a:lnTo>
                    <a:pt x="70" y="305"/>
                  </a:lnTo>
                  <a:lnTo>
                    <a:pt x="113" y="367"/>
                  </a:lnTo>
                  <a:lnTo>
                    <a:pt x="154" y="429"/>
                  </a:lnTo>
                  <a:lnTo>
                    <a:pt x="194" y="492"/>
                  </a:lnTo>
                  <a:lnTo>
                    <a:pt x="234" y="555"/>
                  </a:lnTo>
                  <a:lnTo>
                    <a:pt x="272" y="619"/>
                  </a:lnTo>
                  <a:lnTo>
                    <a:pt x="310" y="683"/>
                  </a:lnTo>
                  <a:lnTo>
                    <a:pt x="346" y="747"/>
                  </a:lnTo>
                  <a:lnTo>
                    <a:pt x="360" y="774"/>
                  </a:lnTo>
                  <a:lnTo>
                    <a:pt x="375" y="799"/>
                  </a:lnTo>
                  <a:lnTo>
                    <a:pt x="388" y="822"/>
                  </a:lnTo>
                  <a:lnTo>
                    <a:pt x="402" y="841"/>
                  </a:lnTo>
                  <a:lnTo>
                    <a:pt x="413" y="857"/>
                  </a:lnTo>
                  <a:lnTo>
                    <a:pt x="422" y="868"/>
                  </a:lnTo>
                  <a:lnTo>
                    <a:pt x="427" y="872"/>
                  </a:lnTo>
                  <a:lnTo>
                    <a:pt x="430" y="875"/>
                  </a:lnTo>
                  <a:lnTo>
                    <a:pt x="433" y="877"/>
                  </a:lnTo>
                  <a:lnTo>
                    <a:pt x="435" y="877"/>
                  </a:lnTo>
                  <a:lnTo>
                    <a:pt x="437" y="876"/>
                  </a:lnTo>
                  <a:lnTo>
                    <a:pt x="438" y="872"/>
                  </a:lnTo>
                  <a:lnTo>
                    <a:pt x="440" y="868"/>
                  </a:lnTo>
                  <a:lnTo>
                    <a:pt x="442" y="862"/>
                  </a:lnTo>
                  <a:lnTo>
                    <a:pt x="443" y="848"/>
                  </a:lnTo>
                  <a:lnTo>
                    <a:pt x="444" y="828"/>
                  </a:lnTo>
                  <a:lnTo>
                    <a:pt x="443" y="806"/>
                  </a:lnTo>
                  <a:lnTo>
                    <a:pt x="442" y="779"/>
                  </a:lnTo>
                  <a:lnTo>
                    <a:pt x="440" y="751"/>
                  </a:lnTo>
                  <a:lnTo>
                    <a:pt x="438" y="719"/>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5" name="Freeform 18"/>
            <p:cNvSpPr>
              <a:spLocks/>
            </p:cNvSpPr>
            <p:nvPr/>
          </p:nvSpPr>
          <p:spPr bwMode="auto">
            <a:xfrm>
              <a:off x="2209800" y="5010150"/>
              <a:ext cx="234950" cy="112713"/>
            </a:xfrm>
            <a:custGeom>
              <a:avLst/>
              <a:gdLst>
                <a:gd name="T0" fmla="*/ 674 w 886"/>
                <a:gd name="T1" fmla="*/ 220 h 424"/>
                <a:gd name="T2" fmla="*/ 535 w 886"/>
                <a:gd name="T3" fmla="*/ 167 h 424"/>
                <a:gd name="T4" fmla="*/ 398 w 886"/>
                <a:gd name="T5" fmla="*/ 109 h 424"/>
                <a:gd name="T6" fmla="*/ 262 w 886"/>
                <a:gd name="T7" fmla="*/ 47 h 424"/>
                <a:gd name="T8" fmla="*/ 181 w 886"/>
                <a:gd name="T9" fmla="*/ 8 h 424"/>
                <a:gd name="T10" fmla="*/ 152 w 886"/>
                <a:gd name="T11" fmla="*/ 1 h 424"/>
                <a:gd name="T12" fmla="*/ 125 w 886"/>
                <a:gd name="T13" fmla="*/ 0 h 424"/>
                <a:gd name="T14" fmla="*/ 100 w 886"/>
                <a:gd name="T15" fmla="*/ 4 h 424"/>
                <a:gd name="T16" fmla="*/ 77 w 886"/>
                <a:gd name="T17" fmla="*/ 16 h 424"/>
                <a:gd name="T18" fmla="*/ 58 w 886"/>
                <a:gd name="T19" fmla="*/ 31 h 424"/>
                <a:gd name="T20" fmla="*/ 42 w 886"/>
                <a:gd name="T21" fmla="*/ 53 h 424"/>
                <a:gd name="T22" fmla="*/ 32 w 886"/>
                <a:gd name="T23" fmla="*/ 80 h 424"/>
                <a:gd name="T24" fmla="*/ 24 w 886"/>
                <a:gd name="T25" fmla="*/ 121 h 424"/>
                <a:gd name="T26" fmla="*/ 16 w 886"/>
                <a:gd name="T27" fmla="*/ 171 h 424"/>
                <a:gd name="T28" fmla="*/ 9 w 886"/>
                <a:gd name="T29" fmla="*/ 223 h 424"/>
                <a:gd name="T30" fmla="*/ 3 w 886"/>
                <a:gd name="T31" fmla="*/ 275 h 424"/>
                <a:gd name="T32" fmla="*/ 0 w 886"/>
                <a:gd name="T33" fmla="*/ 316 h 424"/>
                <a:gd name="T34" fmla="*/ 3 w 886"/>
                <a:gd name="T35" fmla="*/ 345 h 424"/>
                <a:gd name="T36" fmla="*/ 14 w 886"/>
                <a:gd name="T37" fmla="*/ 370 h 424"/>
                <a:gd name="T38" fmla="*/ 28 w 886"/>
                <a:gd name="T39" fmla="*/ 390 h 424"/>
                <a:gd name="T40" fmla="*/ 47 w 886"/>
                <a:gd name="T41" fmla="*/ 406 h 424"/>
                <a:gd name="T42" fmla="*/ 71 w 886"/>
                <a:gd name="T43" fmla="*/ 417 h 424"/>
                <a:gd name="T44" fmla="*/ 97 w 886"/>
                <a:gd name="T45" fmla="*/ 424 h 424"/>
                <a:gd name="T46" fmla="*/ 126 w 886"/>
                <a:gd name="T47" fmla="*/ 424 h 424"/>
                <a:gd name="T48" fmla="*/ 216 w 886"/>
                <a:gd name="T49" fmla="*/ 407 h 424"/>
                <a:gd name="T50" fmla="*/ 362 w 886"/>
                <a:gd name="T51" fmla="*/ 382 h 424"/>
                <a:gd name="T52" fmla="*/ 510 w 886"/>
                <a:gd name="T53" fmla="*/ 362 h 424"/>
                <a:gd name="T54" fmla="*/ 657 w 886"/>
                <a:gd name="T55" fmla="*/ 346 h 424"/>
                <a:gd name="T56" fmla="*/ 762 w 886"/>
                <a:gd name="T57" fmla="*/ 338 h 424"/>
                <a:gd name="T58" fmla="*/ 817 w 886"/>
                <a:gd name="T59" fmla="*/ 332 h 424"/>
                <a:gd name="T60" fmla="*/ 859 w 886"/>
                <a:gd name="T61" fmla="*/ 324 h 424"/>
                <a:gd name="T62" fmla="*/ 879 w 886"/>
                <a:gd name="T63" fmla="*/ 318 h 424"/>
                <a:gd name="T64" fmla="*/ 885 w 886"/>
                <a:gd name="T65" fmla="*/ 315 h 424"/>
                <a:gd name="T66" fmla="*/ 886 w 886"/>
                <a:gd name="T67" fmla="*/ 310 h 424"/>
                <a:gd name="T68" fmla="*/ 880 w 886"/>
                <a:gd name="T69" fmla="*/ 304 h 424"/>
                <a:gd name="T70" fmla="*/ 863 w 886"/>
                <a:gd name="T71" fmla="*/ 293 h 424"/>
                <a:gd name="T72" fmla="*/ 824 w 886"/>
                <a:gd name="T73" fmla="*/ 275 h 424"/>
                <a:gd name="T74" fmla="*/ 773 w 886"/>
                <a:gd name="T75" fmla="*/ 25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6" h="424">
                  <a:moveTo>
                    <a:pt x="744" y="245"/>
                  </a:moveTo>
                  <a:lnTo>
                    <a:pt x="674" y="220"/>
                  </a:lnTo>
                  <a:lnTo>
                    <a:pt x="605" y="194"/>
                  </a:lnTo>
                  <a:lnTo>
                    <a:pt x="535" y="167"/>
                  </a:lnTo>
                  <a:lnTo>
                    <a:pt x="466" y="139"/>
                  </a:lnTo>
                  <a:lnTo>
                    <a:pt x="398" y="109"/>
                  </a:lnTo>
                  <a:lnTo>
                    <a:pt x="329" y="79"/>
                  </a:lnTo>
                  <a:lnTo>
                    <a:pt x="262" y="47"/>
                  </a:lnTo>
                  <a:lnTo>
                    <a:pt x="195" y="14"/>
                  </a:lnTo>
                  <a:lnTo>
                    <a:pt x="181" y="8"/>
                  </a:lnTo>
                  <a:lnTo>
                    <a:pt x="167" y="3"/>
                  </a:lnTo>
                  <a:lnTo>
                    <a:pt x="152" y="1"/>
                  </a:lnTo>
                  <a:lnTo>
                    <a:pt x="139" y="0"/>
                  </a:lnTo>
                  <a:lnTo>
                    <a:pt x="125" y="0"/>
                  </a:lnTo>
                  <a:lnTo>
                    <a:pt x="113" y="1"/>
                  </a:lnTo>
                  <a:lnTo>
                    <a:pt x="100" y="4"/>
                  </a:lnTo>
                  <a:lnTo>
                    <a:pt x="88" y="9"/>
                  </a:lnTo>
                  <a:lnTo>
                    <a:pt x="77" y="16"/>
                  </a:lnTo>
                  <a:lnTo>
                    <a:pt x="67" y="22"/>
                  </a:lnTo>
                  <a:lnTo>
                    <a:pt x="58" y="31"/>
                  </a:lnTo>
                  <a:lnTo>
                    <a:pt x="50" y="42"/>
                  </a:lnTo>
                  <a:lnTo>
                    <a:pt x="42" y="53"/>
                  </a:lnTo>
                  <a:lnTo>
                    <a:pt x="36" y="65"/>
                  </a:lnTo>
                  <a:lnTo>
                    <a:pt x="32" y="80"/>
                  </a:lnTo>
                  <a:lnTo>
                    <a:pt x="27" y="95"/>
                  </a:lnTo>
                  <a:lnTo>
                    <a:pt x="24" y="121"/>
                  </a:lnTo>
                  <a:lnTo>
                    <a:pt x="19" y="145"/>
                  </a:lnTo>
                  <a:lnTo>
                    <a:pt x="16" y="171"/>
                  </a:lnTo>
                  <a:lnTo>
                    <a:pt x="12" y="197"/>
                  </a:lnTo>
                  <a:lnTo>
                    <a:pt x="9" y="223"/>
                  </a:lnTo>
                  <a:lnTo>
                    <a:pt x="6" y="249"/>
                  </a:lnTo>
                  <a:lnTo>
                    <a:pt x="3" y="275"/>
                  </a:lnTo>
                  <a:lnTo>
                    <a:pt x="1" y="301"/>
                  </a:lnTo>
                  <a:lnTo>
                    <a:pt x="0" y="316"/>
                  </a:lnTo>
                  <a:lnTo>
                    <a:pt x="1" y="330"/>
                  </a:lnTo>
                  <a:lnTo>
                    <a:pt x="3" y="345"/>
                  </a:lnTo>
                  <a:lnTo>
                    <a:pt x="8" y="358"/>
                  </a:lnTo>
                  <a:lnTo>
                    <a:pt x="14" y="370"/>
                  </a:lnTo>
                  <a:lnTo>
                    <a:pt x="20" y="380"/>
                  </a:lnTo>
                  <a:lnTo>
                    <a:pt x="28" y="390"/>
                  </a:lnTo>
                  <a:lnTo>
                    <a:pt x="37" y="399"/>
                  </a:lnTo>
                  <a:lnTo>
                    <a:pt x="47" y="406"/>
                  </a:lnTo>
                  <a:lnTo>
                    <a:pt x="59" y="413"/>
                  </a:lnTo>
                  <a:lnTo>
                    <a:pt x="71" y="417"/>
                  </a:lnTo>
                  <a:lnTo>
                    <a:pt x="83" y="422"/>
                  </a:lnTo>
                  <a:lnTo>
                    <a:pt x="97" y="424"/>
                  </a:lnTo>
                  <a:lnTo>
                    <a:pt x="112" y="424"/>
                  </a:lnTo>
                  <a:lnTo>
                    <a:pt x="126" y="424"/>
                  </a:lnTo>
                  <a:lnTo>
                    <a:pt x="142" y="422"/>
                  </a:lnTo>
                  <a:lnTo>
                    <a:pt x="216" y="407"/>
                  </a:lnTo>
                  <a:lnTo>
                    <a:pt x="289" y="395"/>
                  </a:lnTo>
                  <a:lnTo>
                    <a:pt x="362" y="382"/>
                  </a:lnTo>
                  <a:lnTo>
                    <a:pt x="436" y="372"/>
                  </a:lnTo>
                  <a:lnTo>
                    <a:pt x="510" y="362"/>
                  </a:lnTo>
                  <a:lnTo>
                    <a:pt x="583" y="354"/>
                  </a:lnTo>
                  <a:lnTo>
                    <a:pt x="657" y="346"/>
                  </a:lnTo>
                  <a:lnTo>
                    <a:pt x="731" y="341"/>
                  </a:lnTo>
                  <a:lnTo>
                    <a:pt x="762" y="338"/>
                  </a:lnTo>
                  <a:lnTo>
                    <a:pt x="791" y="335"/>
                  </a:lnTo>
                  <a:lnTo>
                    <a:pt x="817" y="332"/>
                  </a:lnTo>
                  <a:lnTo>
                    <a:pt x="840" y="328"/>
                  </a:lnTo>
                  <a:lnTo>
                    <a:pt x="859" y="324"/>
                  </a:lnTo>
                  <a:lnTo>
                    <a:pt x="873" y="320"/>
                  </a:lnTo>
                  <a:lnTo>
                    <a:pt x="879" y="318"/>
                  </a:lnTo>
                  <a:lnTo>
                    <a:pt x="882" y="316"/>
                  </a:lnTo>
                  <a:lnTo>
                    <a:pt x="885" y="315"/>
                  </a:lnTo>
                  <a:lnTo>
                    <a:pt x="886" y="312"/>
                  </a:lnTo>
                  <a:lnTo>
                    <a:pt x="886" y="310"/>
                  </a:lnTo>
                  <a:lnTo>
                    <a:pt x="884" y="307"/>
                  </a:lnTo>
                  <a:lnTo>
                    <a:pt x="880" y="304"/>
                  </a:lnTo>
                  <a:lnTo>
                    <a:pt x="876" y="301"/>
                  </a:lnTo>
                  <a:lnTo>
                    <a:pt x="863" y="293"/>
                  </a:lnTo>
                  <a:lnTo>
                    <a:pt x="845" y="285"/>
                  </a:lnTo>
                  <a:lnTo>
                    <a:pt x="824" y="275"/>
                  </a:lnTo>
                  <a:lnTo>
                    <a:pt x="800" y="265"/>
                  </a:lnTo>
                  <a:lnTo>
                    <a:pt x="773" y="255"/>
                  </a:lnTo>
                  <a:lnTo>
                    <a:pt x="744" y="245"/>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6" name="Freeform 19"/>
            <p:cNvSpPr>
              <a:spLocks/>
            </p:cNvSpPr>
            <p:nvPr/>
          </p:nvSpPr>
          <p:spPr bwMode="auto">
            <a:xfrm>
              <a:off x="2959100" y="4519613"/>
              <a:ext cx="112713" cy="233363"/>
            </a:xfrm>
            <a:custGeom>
              <a:avLst/>
              <a:gdLst>
                <a:gd name="T0" fmla="*/ 131 w 428"/>
                <a:gd name="T1" fmla="*/ 682 h 879"/>
                <a:gd name="T2" fmla="*/ 203 w 428"/>
                <a:gd name="T3" fmla="*/ 553 h 879"/>
                <a:gd name="T4" fmla="*/ 280 w 428"/>
                <a:gd name="T5" fmla="*/ 425 h 879"/>
                <a:gd name="T6" fmla="*/ 361 w 428"/>
                <a:gd name="T7" fmla="*/ 300 h 879"/>
                <a:gd name="T8" fmla="*/ 411 w 428"/>
                <a:gd name="T9" fmla="*/ 224 h 879"/>
                <a:gd name="T10" fmla="*/ 422 w 428"/>
                <a:gd name="T11" fmla="*/ 197 h 879"/>
                <a:gd name="T12" fmla="*/ 428 w 428"/>
                <a:gd name="T13" fmla="*/ 171 h 879"/>
                <a:gd name="T14" fmla="*/ 425 w 428"/>
                <a:gd name="T15" fmla="*/ 145 h 879"/>
                <a:gd name="T16" fmla="*/ 419 w 428"/>
                <a:gd name="T17" fmla="*/ 120 h 879"/>
                <a:gd name="T18" fmla="*/ 405 w 428"/>
                <a:gd name="T19" fmla="*/ 99 h 879"/>
                <a:gd name="T20" fmla="*/ 386 w 428"/>
                <a:gd name="T21" fmla="*/ 81 h 879"/>
                <a:gd name="T22" fmla="*/ 362 w 428"/>
                <a:gd name="T23" fmla="*/ 66 h 879"/>
                <a:gd name="T24" fmla="*/ 323 w 428"/>
                <a:gd name="T25" fmla="*/ 53 h 879"/>
                <a:gd name="T26" fmla="*/ 273 w 428"/>
                <a:gd name="T27" fmla="*/ 37 h 879"/>
                <a:gd name="T28" fmla="*/ 222 w 428"/>
                <a:gd name="T29" fmla="*/ 23 h 879"/>
                <a:gd name="T30" fmla="*/ 172 w 428"/>
                <a:gd name="T31" fmla="*/ 10 h 879"/>
                <a:gd name="T32" fmla="*/ 131 w 428"/>
                <a:gd name="T33" fmla="*/ 1 h 879"/>
                <a:gd name="T34" fmla="*/ 103 w 428"/>
                <a:gd name="T35" fmla="*/ 1 h 879"/>
                <a:gd name="T36" fmla="*/ 77 w 428"/>
                <a:gd name="T37" fmla="*/ 6 h 879"/>
                <a:gd name="T38" fmla="*/ 54 w 428"/>
                <a:gd name="T39" fmla="*/ 19 h 879"/>
                <a:gd name="T40" fmla="*/ 35 w 428"/>
                <a:gd name="T41" fmla="*/ 35 h 879"/>
                <a:gd name="T42" fmla="*/ 20 w 428"/>
                <a:gd name="T43" fmla="*/ 56 h 879"/>
                <a:gd name="T44" fmla="*/ 11 w 428"/>
                <a:gd name="T45" fmla="*/ 82 h 879"/>
                <a:gd name="T46" fmla="*/ 7 w 428"/>
                <a:gd name="T47" fmla="*/ 110 h 879"/>
                <a:gd name="T48" fmla="*/ 10 w 428"/>
                <a:gd name="T49" fmla="*/ 201 h 879"/>
                <a:gd name="T50" fmla="*/ 14 w 428"/>
                <a:gd name="T51" fmla="*/ 351 h 879"/>
                <a:gd name="T52" fmla="*/ 13 w 428"/>
                <a:gd name="T53" fmla="*/ 498 h 879"/>
                <a:gd name="T54" fmla="*/ 8 w 428"/>
                <a:gd name="T55" fmla="*/ 647 h 879"/>
                <a:gd name="T56" fmla="*/ 1 w 428"/>
                <a:gd name="T57" fmla="*/ 752 h 879"/>
                <a:gd name="T58" fmla="*/ 0 w 428"/>
                <a:gd name="T59" fmla="*/ 808 h 879"/>
                <a:gd name="T60" fmla="*/ 1 w 428"/>
                <a:gd name="T61" fmla="*/ 849 h 879"/>
                <a:gd name="T62" fmla="*/ 5 w 428"/>
                <a:gd name="T63" fmla="*/ 871 h 879"/>
                <a:gd name="T64" fmla="*/ 7 w 428"/>
                <a:gd name="T65" fmla="*/ 878 h 879"/>
                <a:gd name="T66" fmla="*/ 11 w 428"/>
                <a:gd name="T67" fmla="*/ 879 h 879"/>
                <a:gd name="T68" fmla="*/ 17 w 428"/>
                <a:gd name="T69" fmla="*/ 874 h 879"/>
                <a:gd name="T70" fmla="*/ 31 w 428"/>
                <a:gd name="T71" fmla="*/ 858 h 879"/>
                <a:gd name="T72" fmla="*/ 54 w 428"/>
                <a:gd name="T73" fmla="*/ 822 h 879"/>
                <a:gd name="T74" fmla="*/ 81 w 428"/>
                <a:gd name="T75" fmla="*/ 775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8" h="879">
                  <a:moveTo>
                    <a:pt x="96" y="748"/>
                  </a:moveTo>
                  <a:lnTo>
                    <a:pt x="131" y="682"/>
                  </a:lnTo>
                  <a:lnTo>
                    <a:pt x="167" y="617"/>
                  </a:lnTo>
                  <a:lnTo>
                    <a:pt x="203" y="553"/>
                  </a:lnTo>
                  <a:lnTo>
                    <a:pt x="242" y="488"/>
                  </a:lnTo>
                  <a:lnTo>
                    <a:pt x="280" y="425"/>
                  </a:lnTo>
                  <a:lnTo>
                    <a:pt x="319" y="362"/>
                  </a:lnTo>
                  <a:lnTo>
                    <a:pt x="361" y="300"/>
                  </a:lnTo>
                  <a:lnTo>
                    <a:pt x="403" y="238"/>
                  </a:lnTo>
                  <a:lnTo>
                    <a:pt x="411" y="224"/>
                  </a:lnTo>
                  <a:lnTo>
                    <a:pt x="418" y="211"/>
                  </a:lnTo>
                  <a:lnTo>
                    <a:pt x="422" y="197"/>
                  </a:lnTo>
                  <a:lnTo>
                    <a:pt x="425" y="184"/>
                  </a:lnTo>
                  <a:lnTo>
                    <a:pt x="428" y="171"/>
                  </a:lnTo>
                  <a:lnTo>
                    <a:pt x="428" y="158"/>
                  </a:lnTo>
                  <a:lnTo>
                    <a:pt x="425" y="145"/>
                  </a:lnTo>
                  <a:lnTo>
                    <a:pt x="423" y="133"/>
                  </a:lnTo>
                  <a:lnTo>
                    <a:pt x="419" y="120"/>
                  </a:lnTo>
                  <a:lnTo>
                    <a:pt x="413" y="109"/>
                  </a:lnTo>
                  <a:lnTo>
                    <a:pt x="405" y="99"/>
                  </a:lnTo>
                  <a:lnTo>
                    <a:pt x="396" y="89"/>
                  </a:lnTo>
                  <a:lnTo>
                    <a:pt x="386" y="81"/>
                  </a:lnTo>
                  <a:lnTo>
                    <a:pt x="375" y="73"/>
                  </a:lnTo>
                  <a:lnTo>
                    <a:pt x="362" y="66"/>
                  </a:lnTo>
                  <a:lnTo>
                    <a:pt x="348" y="61"/>
                  </a:lnTo>
                  <a:lnTo>
                    <a:pt x="323" y="53"/>
                  </a:lnTo>
                  <a:lnTo>
                    <a:pt x="298" y="45"/>
                  </a:lnTo>
                  <a:lnTo>
                    <a:pt x="273" y="37"/>
                  </a:lnTo>
                  <a:lnTo>
                    <a:pt x="247" y="30"/>
                  </a:lnTo>
                  <a:lnTo>
                    <a:pt x="222" y="23"/>
                  </a:lnTo>
                  <a:lnTo>
                    <a:pt x="198" y="17"/>
                  </a:lnTo>
                  <a:lnTo>
                    <a:pt x="172" y="10"/>
                  </a:lnTo>
                  <a:lnTo>
                    <a:pt x="147" y="4"/>
                  </a:lnTo>
                  <a:lnTo>
                    <a:pt x="131" y="1"/>
                  </a:lnTo>
                  <a:lnTo>
                    <a:pt x="116" y="0"/>
                  </a:lnTo>
                  <a:lnTo>
                    <a:pt x="103" y="1"/>
                  </a:lnTo>
                  <a:lnTo>
                    <a:pt x="89" y="3"/>
                  </a:lnTo>
                  <a:lnTo>
                    <a:pt x="77" y="6"/>
                  </a:lnTo>
                  <a:lnTo>
                    <a:pt x="66" y="12"/>
                  </a:lnTo>
                  <a:lnTo>
                    <a:pt x="54" y="19"/>
                  </a:lnTo>
                  <a:lnTo>
                    <a:pt x="44" y="26"/>
                  </a:lnTo>
                  <a:lnTo>
                    <a:pt x="35" y="35"/>
                  </a:lnTo>
                  <a:lnTo>
                    <a:pt x="27" y="45"/>
                  </a:lnTo>
                  <a:lnTo>
                    <a:pt x="20" y="56"/>
                  </a:lnTo>
                  <a:lnTo>
                    <a:pt x="16" y="69"/>
                  </a:lnTo>
                  <a:lnTo>
                    <a:pt x="11" y="82"/>
                  </a:lnTo>
                  <a:lnTo>
                    <a:pt x="8" y="96"/>
                  </a:lnTo>
                  <a:lnTo>
                    <a:pt x="7" y="110"/>
                  </a:lnTo>
                  <a:lnTo>
                    <a:pt x="7" y="126"/>
                  </a:lnTo>
                  <a:lnTo>
                    <a:pt x="10" y="201"/>
                  </a:lnTo>
                  <a:lnTo>
                    <a:pt x="13" y="276"/>
                  </a:lnTo>
                  <a:lnTo>
                    <a:pt x="14" y="351"/>
                  </a:lnTo>
                  <a:lnTo>
                    <a:pt x="14" y="425"/>
                  </a:lnTo>
                  <a:lnTo>
                    <a:pt x="13" y="498"/>
                  </a:lnTo>
                  <a:lnTo>
                    <a:pt x="11" y="573"/>
                  </a:lnTo>
                  <a:lnTo>
                    <a:pt x="8" y="647"/>
                  </a:lnTo>
                  <a:lnTo>
                    <a:pt x="3" y="721"/>
                  </a:lnTo>
                  <a:lnTo>
                    <a:pt x="1" y="752"/>
                  </a:lnTo>
                  <a:lnTo>
                    <a:pt x="0" y="781"/>
                  </a:lnTo>
                  <a:lnTo>
                    <a:pt x="0" y="808"/>
                  </a:lnTo>
                  <a:lnTo>
                    <a:pt x="0" y="830"/>
                  </a:lnTo>
                  <a:lnTo>
                    <a:pt x="1" y="849"/>
                  </a:lnTo>
                  <a:lnTo>
                    <a:pt x="2" y="865"/>
                  </a:lnTo>
                  <a:lnTo>
                    <a:pt x="5" y="871"/>
                  </a:lnTo>
                  <a:lnTo>
                    <a:pt x="6" y="874"/>
                  </a:lnTo>
                  <a:lnTo>
                    <a:pt x="7" y="878"/>
                  </a:lnTo>
                  <a:lnTo>
                    <a:pt x="9" y="879"/>
                  </a:lnTo>
                  <a:lnTo>
                    <a:pt x="11" y="879"/>
                  </a:lnTo>
                  <a:lnTo>
                    <a:pt x="14" y="878"/>
                  </a:lnTo>
                  <a:lnTo>
                    <a:pt x="17" y="874"/>
                  </a:lnTo>
                  <a:lnTo>
                    <a:pt x="22" y="870"/>
                  </a:lnTo>
                  <a:lnTo>
                    <a:pt x="31" y="858"/>
                  </a:lnTo>
                  <a:lnTo>
                    <a:pt x="42" y="843"/>
                  </a:lnTo>
                  <a:lnTo>
                    <a:pt x="54" y="822"/>
                  </a:lnTo>
                  <a:lnTo>
                    <a:pt x="68" y="800"/>
                  </a:lnTo>
                  <a:lnTo>
                    <a:pt x="81" y="775"/>
                  </a:lnTo>
                  <a:lnTo>
                    <a:pt x="96" y="748"/>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7" name="Freeform 20"/>
            <p:cNvSpPr>
              <a:spLocks/>
            </p:cNvSpPr>
            <p:nvPr/>
          </p:nvSpPr>
          <p:spPr bwMode="auto">
            <a:xfrm>
              <a:off x="3254375" y="4997450"/>
              <a:ext cx="234950" cy="112713"/>
            </a:xfrm>
            <a:custGeom>
              <a:avLst/>
              <a:gdLst>
                <a:gd name="T0" fmla="*/ 230 w 886"/>
                <a:gd name="T1" fmla="*/ 359 h 424"/>
                <a:gd name="T2" fmla="*/ 377 w 886"/>
                <a:gd name="T3" fmla="*/ 371 h 424"/>
                <a:gd name="T4" fmla="*/ 525 w 886"/>
                <a:gd name="T5" fmla="*/ 388 h 424"/>
                <a:gd name="T6" fmla="*/ 674 w 886"/>
                <a:gd name="T7" fmla="*/ 410 h 424"/>
                <a:gd name="T8" fmla="*/ 763 w 886"/>
                <a:gd name="T9" fmla="*/ 423 h 424"/>
                <a:gd name="T10" fmla="*/ 793 w 886"/>
                <a:gd name="T11" fmla="*/ 423 h 424"/>
                <a:gd name="T12" fmla="*/ 819 w 886"/>
                <a:gd name="T13" fmla="*/ 416 h 424"/>
                <a:gd name="T14" fmla="*/ 841 w 886"/>
                <a:gd name="T15" fmla="*/ 404 h 424"/>
                <a:gd name="T16" fmla="*/ 860 w 886"/>
                <a:gd name="T17" fmla="*/ 387 h 424"/>
                <a:gd name="T18" fmla="*/ 875 w 886"/>
                <a:gd name="T19" fmla="*/ 367 h 424"/>
                <a:gd name="T20" fmla="*/ 884 w 886"/>
                <a:gd name="T21" fmla="*/ 341 h 424"/>
                <a:gd name="T22" fmla="*/ 886 w 886"/>
                <a:gd name="T23" fmla="*/ 312 h 424"/>
                <a:gd name="T24" fmla="*/ 883 w 886"/>
                <a:gd name="T25" fmla="*/ 272 h 424"/>
                <a:gd name="T26" fmla="*/ 876 w 886"/>
                <a:gd name="T27" fmla="*/ 220 h 424"/>
                <a:gd name="T28" fmla="*/ 868 w 886"/>
                <a:gd name="T29" fmla="*/ 169 h 424"/>
                <a:gd name="T30" fmla="*/ 859 w 886"/>
                <a:gd name="T31" fmla="*/ 117 h 424"/>
                <a:gd name="T32" fmla="*/ 850 w 886"/>
                <a:gd name="T33" fmla="*/ 78 h 424"/>
                <a:gd name="T34" fmla="*/ 839 w 886"/>
                <a:gd name="T35" fmla="*/ 51 h 424"/>
                <a:gd name="T36" fmla="*/ 822 w 886"/>
                <a:gd name="T37" fmla="*/ 30 h 424"/>
                <a:gd name="T38" fmla="*/ 803 w 886"/>
                <a:gd name="T39" fmla="*/ 15 h 424"/>
                <a:gd name="T40" fmla="*/ 779 w 886"/>
                <a:gd name="T41" fmla="*/ 4 h 424"/>
                <a:gd name="T42" fmla="*/ 754 w 886"/>
                <a:gd name="T43" fmla="*/ 0 h 424"/>
                <a:gd name="T44" fmla="*/ 727 w 886"/>
                <a:gd name="T45" fmla="*/ 1 h 424"/>
                <a:gd name="T46" fmla="*/ 699 w 886"/>
                <a:gd name="T47" fmla="*/ 9 h 424"/>
                <a:gd name="T48" fmla="*/ 618 w 886"/>
                <a:gd name="T49" fmla="*/ 50 h 424"/>
                <a:gd name="T50" fmla="*/ 483 w 886"/>
                <a:gd name="T51" fmla="*/ 115 h 424"/>
                <a:gd name="T52" fmla="*/ 348 w 886"/>
                <a:gd name="T53" fmla="*/ 176 h 424"/>
                <a:gd name="T54" fmla="*/ 210 w 886"/>
                <a:gd name="T55" fmla="*/ 232 h 424"/>
                <a:gd name="T56" fmla="*/ 112 w 886"/>
                <a:gd name="T57" fmla="*/ 270 h 424"/>
                <a:gd name="T58" fmla="*/ 61 w 886"/>
                <a:gd name="T59" fmla="*/ 291 h 424"/>
                <a:gd name="T60" fmla="*/ 23 w 886"/>
                <a:gd name="T61" fmla="*/ 310 h 424"/>
                <a:gd name="T62" fmla="*/ 6 w 886"/>
                <a:gd name="T63" fmla="*/ 322 h 424"/>
                <a:gd name="T64" fmla="*/ 0 w 886"/>
                <a:gd name="T65" fmla="*/ 327 h 424"/>
                <a:gd name="T66" fmla="*/ 2 w 886"/>
                <a:gd name="T67" fmla="*/ 332 h 424"/>
                <a:gd name="T68" fmla="*/ 8 w 886"/>
                <a:gd name="T69" fmla="*/ 335 h 424"/>
                <a:gd name="T70" fmla="*/ 29 w 886"/>
                <a:gd name="T71" fmla="*/ 341 h 424"/>
                <a:gd name="T72" fmla="*/ 70 w 886"/>
                <a:gd name="T73" fmla="*/ 347 h 424"/>
                <a:gd name="T74" fmla="*/ 126 w 886"/>
                <a:gd name="T75" fmla="*/ 35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6" h="424">
                  <a:moveTo>
                    <a:pt x="156" y="354"/>
                  </a:moveTo>
                  <a:lnTo>
                    <a:pt x="230" y="359"/>
                  </a:lnTo>
                  <a:lnTo>
                    <a:pt x="304" y="364"/>
                  </a:lnTo>
                  <a:lnTo>
                    <a:pt x="377" y="371"/>
                  </a:lnTo>
                  <a:lnTo>
                    <a:pt x="452" y="379"/>
                  </a:lnTo>
                  <a:lnTo>
                    <a:pt x="525" y="388"/>
                  </a:lnTo>
                  <a:lnTo>
                    <a:pt x="600" y="398"/>
                  </a:lnTo>
                  <a:lnTo>
                    <a:pt x="674" y="410"/>
                  </a:lnTo>
                  <a:lnTo>
                    <a:pt x="747" y="422"/>
                  </a:lnTo>
                  <a:lnTo>
                    <a:pt x="763" y="423"/>
                  </a:lnTo>
                  <a:lnTo>
                    <a:pt x="778" y="424"/>
                  </a:lnTo>
                  <a:lnTo>
                    <a:pt x="793" y="423"/>
                  </a:lnTo>
                  <a:lnTo>
                    <a:pt x="806" y="420"/>
                  </a:lnTo>
                  <a:lnTo>
                    <a:pt x="819" y="416"/>
                  </a:lnTo>
                  <a:lnTo>
                    <a:pt x="830" y="411"/>
                  </a:lnTo>
                  <a:lnTo>
                    <a:pt x="841" y="404"/>
                  </a:lnTo>
                  <a:lnTo>
                    <a:pt x="851" y="396"/>
                  </a:lnTo>
                  <a:lnTo>
                    <a:pt x="860" y="387"/>
                  </a:lnTo>
                  <a:lnTo>
                    <a:pt x="868" y="377"/>
                  </a:lnTo>
                  <a:lnTo>
                    <a:pt x="875" y="367"/>
                  </a:lnTo>
                  <a:lnTo>
                    <a:pt x="879" y="354"/>
                  </a:lnTo>
                  <a:lnTo>
                    <a:pt x="884" y="341"/>
                  </a:lnTo>
                  <a:lnTo>
                    <a:pt x="886" y="327"/>
                  </a:lnTo>
                  <a:lnTo>
                    <a:pt x="886" y="312"/>
                  </a:lnTo>
                  <a:lnTo>
                    <a:pt x="886" y="298"/>
                  </a:lnTo>
                  <a:lnTo>
                    <a:pt x="883" y="272"/>
                  </a:lnTo>
                  <a:lnTo>
                    <a:pt x="879" y="246"/>
                  </a:lnTo>
                  <a:lnTo>
                    <a:pt x="876" y="220"/>
                  </a:lnTo>
                  <a:lnTo>
                    <a:pt x="872" y="194"/>
                  </a:lnTo>
                  <a:lnTo>
                    <a:pt x="868" y="169"/>
                  </a:lnTo>
                  <a:lnTo>
                    <a:pt x="864" y="143"/>
                  </a:lnTo>
                  <a:lnTo>
                    <a:pt x="859" y="117"/>
                  </a:lnTo>
                  <a:lnTo>
                    <a:pt x="853" y="92"/>
                  </a:lnTo>
                  <a:lnTo>
                    <a:pt x="850" y="78"/>
                  </a:lnTo>
                  <a:lnTo>
                    <a:pt x="844" y="63"/>
                  </a:lnTo>
                  <a:lnTo>
                    <a:pt x="839" y="51"/>
                  </a:lnTo>
                  <a:lnTo>
                    <a:pt x="831" y="39"/>
                  </a:lnTo>
                  <a:lnTo>
                    <a:pt x="822" y="30"/>
                  </a:lnTo>
                  <a:lnTo>
                    <a:pt x="813" y="21"/>
                  </a:lnTo>
                  <a:lnTo>
                    <a:pt x="803" y="15"/>
                  </a:lnTo>
                  <a:lnTo>
                    <a:pt x="791" y="8"/>
                  </a:lnTo>
                  <a:lnTo>
                    <a:pt x="779" y="4"/>
                  </a:lnTo>
                  <a:lnTo>
                    <a:pt x="767" y="1"/>
                  </a:lnTo>
                  <a:lnTo>
                    <a:pt x="754" y="0"/>
                  </a:lnTo>
                  <a:lnTo>
                    <a:pt x="741" y="0"/>
                  </a:lnTo>
                  <a:lnTo>
                    <a:pt x="727" y="1"/>
                  </a:lnTo>
                  <a:lnTo>
                    <a:pt x="712" y="4"/>
                  </a:lnTo>
                  <a:lnTo>
                    <a:pt x="699" y="9"/>
                  </a:lnTo>
                  <a:lnTo>
                    <a:pt x="684" y="16"/>
                  </a:lnTo>
                  <a:lnTo>
                    <a:pt x="618" y="50"/>
                  </a:lnTo>
                  <a:lnTo>
                    <a:pt x="551" y="83"/>
                  </a:lnTo>
                  <a:lnTo>
                    <a:pt x="483" y="115"/>
                  </a:lnTo>
                  <a:lnTo>
                    <a:pt x="416" y="145"/>
                  </a:lnTo>
                  <a:lnTo>
                    <a:pt x="348" y="176"/>
                  </a:lnTo>
                  <a:lnTo>
                    <a:pt x="279" y="204"/>
                  </a:lnTo>
                  <a:lnTo>
                    <a:pt x="210" y="232"/>
                  </a:lnTo>
                  <a:lnTo>
                    <a:pt x="141" y="258"/>
                  </a:lnTo>
                  <a:lnTo>
                    <a:pt x="112" y="270"/>
                  </a:lnTo>
                  <a:lnTo>
                    <a:pt x="85" y="281"/>
                  </a:lnTo>
                  <a:lnTo>
                    <a:pt x="61" y="291"/>
                  </a:lnTo>
                  <a:lnTo>
                    <a:pt x="40" y="301"/>
                  </a:lnTo>
                  <a:lnTo>
                    <a:pt x="23" y="310"/>
                  </a:lnTo>
                  <a:lnTo>
                    <a:pt x="11" y="318"/>
                  </a:lnTo>
                  <a:lnTo>
                    <a:pt x="6" y="322"/>
                  </a:lnTo>
                  <a:lnTo>
                    <a:pt x="3" y="324"/>
                  </a:lnTo>
                  <a:lnTo>
                    <a:pt x="0" y="327"/>
                  </a:lnTo>
                  <a:lnTo>
                    <a:pt x="0" y="329"/>
                  </a:lnTo>
                  <a:lnTo>
                    <a:pt x="2" y="332"/>
                  </a:lnTo>
                  <a:lnTo>
                    <a:pt x="4" y="333"/>
                  </a:lnTo>
                  <a:lnTo>
                    <a:pt x="8" y="335"/>
                  </a:lnTo>
                  <a:lnTo>
                    <a:pt x="14" y="337"/>
                  </a:lnTo>
                  <a:lnTo>
                    <a:pt x="29" y="341"/>
                  </a:lnTo>
                  <a:lnTo>
                    <a:pt x="47" y="344"/>
                  </a:lnTo>
                  <a:lnTo>
                    <a:pt x="70" y="347"/>
                  </a:lnTo>
                  <a:lnTo>
                    <a:pt x="96" y="350"/>
                  </a:lnTo>
                  <a:lnTo>
                    <a:pt x="126" y="352"/>
                  </a:lnTo>
                  <a:lnTo>
                    <a:pt x="156" y="354"/>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8" name="Freeform 21"/>
            <p:cNvSpPr>
              <a:spLocks/>
            </p:cNvSpPr>
            <p:nvPr/>
          </p:nvSpPr>
          <p:spPr bwMode="auto">
            <a:xfrm>
              <a:off x="3155950" y="4691063"/>
              <a:ext cx="200025" cy="184150"/>
            </a:xfrm>
            <a:custGeom>
              <a:avLst/>
              <a:gdLst>
                <a:gd name="T0" fmla="*/ 694 w 756"/>
                <a:gd name="T1" fmla="*/ 153 h 701"/>
                <a:gd name="T2" fmla="*/ 625 w 756"/>
                <a:gd name="T3" fmla="*/ 76 h 701"/>
                <a:gd name="T4" fmla="*/ 579 w 756"/>
                <a:gd name="T5" fmla="*/ 27 h 701"/>
                <a:gd name="T6" fmla="*/ 555 w 756"/>
                <a:gd name="T7" fmla="*/ 11 h 701"/>
                <a:gd name="T8" fmla="*/ 530 w 756"/>
                <a:gd name="T9" fmla="*/ 2 h 701"/>
                <a:gd name="T10" fmla="*/ 504 w 756"/>
                <a:gd name="T11" fmla="*/ 0 h 701"/>
                <a:gd name="T12" fmla="*/ 480 w 756"/>
                <a:gd name="T13" fmla="*/ 4 h 701"/>
                <a:gd name="T14" fmla="*/ 456 w 756"/>
                <a:gd name="T15" fmla="*/ 15 h 701"/>
                <a:gd name="T16" fmla="*/ 435 w 756"/>
                <a:gd name="T17" fmla="*/ 30 h 701"/>
                <a:gd name="T18" fmla="*/ 415 w 756"/>
                <a:gd name="T19" fmla="*/ 52 h 701"/>
                <a:gd name="T20" fmla="*/ 369 w 756"/>
                <a:gd name="T21" fmla="*/ 130 h 701"/>
                <a:gd name="T22" fmla="*/ 291 w 756"/>
                <a:gd name="T23" fmla="*/ 257 h 701"/>
                <a:gd name="T24" fmla="*/ 210 w 756"/>
                <a:gd name="T25" fmla="*/ 382 h 701"/>
                <a:gd name="T26" fmla="*/ 125 w 756"/>
                <a:gd name="T27" fmla="*/ 503 h 701"/>
                <a:gd name="T28" fmla="*/ 63 w 756"/>
                <a:gd name="T29" fmla="*/ 588 h 701"/>
                <a:gd name="T30" fmla="*/ 32 w 756"/>
                <a:gd name="T31" fmla="*/ 634 h 701"/>
                <a:gd name="T32" fmla="*/ 10 w 756"/>
                <a:gd name="T33" fmla="*/ 671 h 701"/>
                <a:gd name="T34" fmla="*/ 1 w 756"/>
                <a:gd name="T35" fmla="*/ 689 h 701"/>
                <a:gd name="T36" fmla="*/ 0 w 756"/>
                <a:gd name="T37" fmla="*/ 697 h 701"/>
                <a:gd name="T38" fmla="*/ 3 w 756"/>
                <a:gd name="T39" fmla="*/ 701 h 701"/>
                <a:gd name="T40" fmla="*/ 10 w 756"/>
                <a:gd name="T41" fmla="*/ 701 h 701"/>
                <a:gd name="T42" fmla="*/ 31 w 756"/>
                <a:gd name="T43" fmla="*/ 694 h 701"/>
                <a:gd name="T44" fmla="*/ 69 w 756"/>
                <a:gd name="T45" fmla="*/ 677 h 701"/>
                <a:gd name="T46" fmla="*/ 119 w 756"/>
                <a:gd name="T47" fmla="*/ 651 h 701"/>
                <a:gd name="T48" fmla="*/ 210 w 756"/>
                <a:gd name="T49" fmla="*/ 600 h 701"/>
                <a:gd name="T50" fmla="*/ 341 w 756"/>
                <a:gd name="T51" fmla="*/ 530 h 701"/>
                <a:gd name="T52" fmla="*/ 474 w 756"/>
                <a:gd name="T53" fmla="*/ 464 h 701"/>
                <a:gd name="T54" fmla="*/ 611 w 756"/>
                <a:gd name="T55" fmla="*/ 402 h 701"/>
                <a:gd name="T56" fmla="*/ 693 w 756"/>
                <a:gd name="T57" fmla="*/ 366 h 701"/>
                <a:gd name="T58" fmla="*/ 717 w 756"/>
                <a:gd name="T59" fmla="*/ 350 h 701"/>
                <a:gd name="T60" fmla="*/ 736 w 756"/>
                <a:gd name="T61" fmla="*/ 329 h 701"/>
                <a:gd name="T62" fmla="*/ 748 w 756"/>
                <a:gd name="T63" fmla="*/ 307 h 701"/>
                <a:gd name="T64" fmla="*/ 755 w 756"/>
                <a:gd name="T65" fmla="*/ 283 h 701"/>
                <a:gd name="T66" fmla="*/ 756 w 756"/>
                <a:gd name="T67" fmla="*/ 257 h 701"/>
                <a:gd name="T68" fmla="*/ 749 w 756"/>
                <a:gd name="T69" fmla="*/ 231 h 701"/>
                <a:gd name="T70" fmla="*/ 737 w 756"/>
                <a:gd name="T71" fmla="*/ 20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6" h="701">
                  <a:moveTo>
                    <a:pt x="728" y="193"/>
                  </a:moveTo>
                  <a:lnTo>
                    <a:pt x="694" y="153"/>
                  </a:lnTo>
                  <a:lnTo>
                    <a:pt x="660" y="114"/>
                  </a:lnTo>
                  <a:lnTo>
                    <a:pt x="625" y="76"/>
                  </a:lnTo>
                  <a:lnTo>
                    <a:pt x="590" y="38"/>
                  </a:lnTo>
                  <a:lnTo>
                    <a:pt x="579" y="27"/>
                  </a:lnTo>
                  <a:lnTo>
                    <a:pt x="568" y="19"/>
                  </a:lnTo>
                  <a:lnTo>
                    <a:pt x="555" y="11"/>
                  </a:lnTo>
                  <a:lnTo>
                    <a:pt x="543" y="7"/>
                  </a:lnTo>
                  <a:lnTo>
                    <a:pt x="530" y="2"/>
                  </a:lnTo>
                  <a:lnTo>
                    <a:pt x="517" y="1"/>
                  </a:lnTo>
                  <a:lnTo>
                    <a:pt x="504" y="0"/>
                  </a:lnTo>
                  <a:lnTo>
                    <a:pt x="492" y="1"/>
                  </a:lnTo>
                  <a:lnTo>
                    <a:pt x="480" y="4"/>
                  </a:lnTo>
                  <a:lnTo>
                    <a:pt x="467" y="8"/>
                  </a:lnTo>
                  <a:lnTo>
                    <a:pt x="456" y="15"/>
                  </a:lnTo>
                  <a:lnTo>
                    <a:pt x="445" y="21"/>
                  </a:lnTo>
                  <a:lnTo>
                    <a:pt x="435" y="30"/>
                  </a:lnTo>
                  <a:lnTo>
                    <a:pt x="424" y="41"/>
                  </a:lnTo>
                  <a:lnTo>
                    <a:pt x="415" y="52"/>
                  </a:lnTo>
                  <a:lnTo>
                    <a:pt x="406" y="65"/>
                  </a:lnTo>
                  <a:lnTo>
                    <a:pt x="369" y="130"/>
                  </a:lnTo>
                  <a:lnTo>
                    <a:pt x="331" y="194"/>
                  </a:lnTo>
                  <a:lnTo>
                    <a:pt x="291" y="257"/>
                  </a:lnTo>
                  <a:lnTo>
                    <a:pt x="251" y="320"/>
                  </a:lnTo>
                  <a:lnTo>
                    <a:pt x="210" y="382"/>
                  </a:lnTo>
                  <a:lnTo>
                    <a:pt x="168" y="443"/>
                  </a:lnTo>
                  <a:lnTo>
                    <a:pt x="125" y="503"/>
                  </a:lnTo>
                  <a:lnTo>
                    <a:pt x="81" y="563"/>
                  </a:lnTo>
                  <a:lnTo>
                    <a:pt x="63" y="588"/>
                  </a:lnTo>
                  <a:lnTo>
                    <a:pt x="46" y="613"/>
                  </a:lnTo>
                  <a:lnTo>
                    <a:pt x="32" y="634"/>
                  </a:lnTo>
                  <a:lnTo>
                    <a:pt x="19" y="654"/>
                  </a:lnTo>
                  <a:lnTo>
                    <a:pt x="10" y="671"/>
                  </a:lnTo>
                  <a:lnTo>
                    <a:pt x="3" y="685"/>
                  </a:lnTo>
                  <a:lnTo>
                    <a:pt x="1" y="689"/>
                  </a:lnTo>
                  <a:lnTo>
                    <a:pt x="0" y="694"/>
                  </a:lnTo>
                  <a:lnTo>
                    <a:pt x="0" y="697"/>
                  </a:lnTo>
                  <a:lnTo>
                    <a:pt x="1" y="700"/>
                  </a:lnTo>
                  <a:lnTo>
                    <a:pt x="3" y="701"/>
                  </a:lnTo>
                  <a:lnTo>
                    <a:pt x="6" y="701"/>
                  </a:lnTo>
                  <a:lnTo>
                    <a:pt x="10" y="701"/>
                  </a:lnTo>
                  <a:lnTo>
                    <a:pt x="16" y="700"/>
                  </a:lnTo>
                  <a:lnTo>
                    <a:pt x="31" y="694"/>
                  </a:lnTo>
                  <a:lnTo>
                    <a:pt x="49" y="687"/>
                  </a:lnTo>
                  <a:lnTo>
                    <a:pt x="69" y="677"/>
                  </a:lnTo>
                  <a:lnTo>
                    <a:pt x="93" y="665"/>
                  </a:lnTo>
                  <a:lnTo>
                    <a:pt x="119" y="651"/>
                  </a:lnTo>
                  <a:lnTo>
                    <a:pt x="146" y="636"/>
                  </a:lnTo>
                  <a:lnTo>
                    <a:pt x="210" y="600"/>
                  </a:lnTo>
                  <a:lnTo>
                    <a:pt x="275" y="564"/>
                  </a:lnTo>
                  <a:lnTo>
                    <a:pt x="341" y="530"/>
                  </a:lnTo>
                  <a:lnTo>
                    <a:pt x="407" y="496"/>
                  </a:lnTo>
                  <a:lnTo>
                    <a:pt x="474" y="464"/>
                  </a:lnTo>
                  <a:lnTo>
                    <a:pt x="542" y="432"/>
                  </a:lnTo>
                  <a:lnTo>
                    <a:pt x="611" y="402"/>
                  </a:lnTo>
                  <a:lnTo>
                    <a:pt x="678" y="372"/>
                  </a:lnTo>
                  <a:lnTo>
                    <a:pt x="693" y="366"/>
                  </a:lnTo>
                  <a:lnTo>
                    <a:pt x="705" y="358"/>
                  </a:lnTo>
                  <a:lnTo>
                    <a:pt x="717" y="350"/>
                  </a:lnTo>
                  <a:lnTo>
                    <a:pt x="727" y="340"/>
                  </a:lnTo>
                  <a:lnTo>
                    <a:pt x="736" y="329"/>
                  </a:lnTo>
                  <a:lnTo>
                    <a:pt x="743" y="318"/>
                  </a:lnTo>
                  <a:lnTo>
                    <a:pt x="748" y="307"/>
                  </a:lnTo>
                  <a:lnTo>
                    <a:pt x="753" y="296"/>
                  </a:lnTo>
                  <a:lnTo>
                    <a:pt x="755" y="283"/>
                  </a:lnTo>
                  <a:lnTo>
                    <a:pt x="756" y="270"/>
                  </a:lnTo>
                  <a:lnTo>
                    <a:pt x="756" y="257"/>
                  </a:lnTo>
                  <a:lnTo>
                    <a:pt x="754" y="245"/>
                  </a:lnTo>
                  <a:lnTo>
                    <a:pt x="749" y="231"/>
                  </a:lnTo>
                  <a:lnTo>
                    <a:pt x="744" y="219"/>
                  </a:lnTo>
                  <a:lnTo>
                    <a:pt x="737" y="205"/>
                  </a:lnTo>
                  <a:lnTo>
                    <a:pt x="728" y="193"/>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79" name="Freeform 22"/>
            <p:cNvSpPr>
              <a:spLocks/>
            </p:cNvSpPr>
            <p:nvPr/>
          </p:nvSpPr>
          <p:spPr bwMode="auto">
            <a:xfrm>
              <a:off x="2254250" y="5321300"/>
              <a:ext cx="225425" cy="141288"/>
            </a:xfrm>
            <a:custGeom>
              <a:avLst/>
              <a:gdLst>
                <a:gd name="T0" fmla="*/ 622 w 851"/>
                <a:gd name="T1" fmla="*/ 41 h 536"/>
                <a:gd name="T2" fmla="*/ 476 w 851"/>
                <a:gd name="T3" fmla="*/ 70 h 536"/>
                <a:gd name="T4" fmla="*/ 330 w 851"/>
                <a:gd name="T5" fmla="*/ 96 h 536"/>
                <a:gd name="T6" fmla="*/ 183 w 851"/>
                <a:gd name="T7" fmla="*/ 118 h 536"/>
                <a:gd name="T8" fmla="*/ 93 w 851"/>
                <a:gd name="T9" fmla="*/ 129 h 536"/>
                <a:gd name="T10" fmla="*/ 66 w 851"/>
                <a:gd name="T11" fmla="*/ 138 h 536"/>
                <a:gd name="T12" fmla="*/ 42 w 851"/>
                <a:gd name="T13" fmla="*/ 151 h 536"/>
                <a:gd name="T14" fmla="*/ 23 w 851"/>
                <a:gd name="T15" fmla="*/ 169 h 536"/>
                <a:gd name="T16" fmla="*/ 9 w 851"/>
                <a:gd name="T17" fmla="*/ 191 h 536"/>
                <a:gd name="T18" fmla="*/ 1 w 851"/>
                <a:gd name="T19" fmla="*/ 215 h 536"/>
                <a:gd name="T20" fmla="*/ 0 w 851"/>
                <a:gd name="T21" fmla="*/ 242 h 536"/>
                <a:gd name="T22" fmla="*/ 5 w 851"/>
                <a:gd name="T23" fmla="*/ 270 h 536"/>
                <a:gd name="T24" fmla="*/ 21 w 851"/>
                <a:gd name="T25" fmla="*/ 308 h 536"/>
                <a:gd name="T26" fmla="*/ 42 w 851"/>
                <a:gd name="T27" fmla="*/ 356 h 536"/>
                <a:gd name="T28" fmla="*/ 65 w 851"/>
                <a:gd name="T29" fmla="*/ 403 h 536"/>
                <a:gd name="T30" fmla="*/ 87 w 851"/>
                <a:gd name="T31" fmla="*/ 449 h 536"/>
                <a:gd name="T32" fmla="*/ 107 w 851"/>
                <a:gd name="T33" fmla="*/ 487 h 536"/>
                <a:gd name="T34" fmla="*/ 126 w 851"/>
                <a:gd name="T35" fmla="*/ 508 h 536"/>
                <a:gd name="T36" fmla="*/ 147 w 851"/>
                <a:gd name="T37" fmla="*/ 524 h 536"/>
                <a:gd name="T38" fmla="*/ 171 w 851"/>
                <a:gd name="T39" fmla="*/ 533 h 536"/>
                <a:gd name="T40" fmla="*/ 195 w 851"/>
                <a:gd name="T41" fmla="*/ 536 h 536"/>
                <a:gd name="T42" fmla="*/ 221 w 851"/>
                <a:gd name="T43" fmla="*/ 533 h 536"/>
                <a:gd name="T44" fmla="*/ 246 w 851"/>
                <a:gd name="T45" fmla="*/ 524 h 536"/>
                <a:gd name="T46" fmla="*/ 271 w 851"/>
                <a:gd name="T47" fmla="*/ 508 h 536"/>
                <a:gd name="T48" fmla="*/ 338 w 851"/>
                <a:gd name="T49" fmla="*/ 447 h 536"/>
                <a:gd name="T50" fmla="*/ 448 w 851"/>
                <a:gd name="T51" fmla="*/ 347 h 536"/>
                <a:gd name="T52" fmla="*/ 561 w 851"/>
                <a:gd name="T53" fmla="*/ 250 h 536"/>
                <a:gd name="T54" fmla="*/ 676 w 851"/>
                <a:gd name="T55" fmla="*/ 157 h 536"/>
                <a:gd name="T56" fmla="*/ 760 w 851"/>
                <a:gd name="T57" fmla="*/ 93 h 536"/>
                <a:gd name="T58" fmla="*/ 803 w 851"/>
                <a:gd name="T59" fmla="*/ 58 h 536"/>
                <a:gd name="T60" fmla="*/ 834 w 851"/>
                <a:gd name="T61" fmla="*/ 28 h 536"/>
                <a:gd name="T62" fmla="*/ 848 w 851"/>
                <a:gd name="T63" fmla="*/ 13 h 536"/>
                <a:gd name="T64" fmla="*/ 851 w 851"/>
                <a:gd name="T65" fmla="*/ 6 h 536"/>
                <a:gd name="T66" fmla="*/ 849 w 851"/>
                <a:gd name="T67" fmla="*/ 2 h 536"/>
                <a:gd name="T68" fmla="*/ 842 w 851"/>
                <a:gd name="T69" fmla="*/ 0 h 536"/>
                <a:gd name="T70" fmla="*/ 821 w 851"/>
                <a:gd name="T71" fmla="*/ 0 h 536"/>
                <a:gd name="T72" fmla="*/ 779 w 851"/>
                <a:gd name="T73" fmla="*/ 6 h 536"/>
                <a:gd name="T74" fmla="*/ 725 w 851"/>
                <a:gd name="T75" fmla="*/ 17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1" h="536">
                  <a:moveTo>
                    <a:pt x="694" y="24"/>
                  </a:moveTo>
                  <a:lnTo>
                    <a:pt x="622" y="41"/>
                  </a:lnTo>
                  <a:lnTo>
                    <a:pt x="550" y="55"/>
                  </a:lnTo>
                  <a:lnTo>
                    <a:pt x="476" y="70"/>
                  </a:lnTo>
                  <a:lnTo>
                    <a:pt x="404" y="84"/>
                  </a:lnTo>
                  <a:lnTo>
                    <a:pt x="330" y="96"/>
                  </a:lnTo>
                  <a:lnTo>
                    <a:pt x="256" y="107"/>
                  </a:lnTo>
                  <a:lnTo>
                    <a:pt x="183" y="118"/>
                  </a:lnTo>
                  <a:lnTo>
                    <a:pt x="109" y="127"/>
                  </a:lnTo>
                  <a:lnTo>
                    <a:pt x="93" y="129"/>
                  </a:lnTo>
                  <a:lnTo>
                    <a:pt x="78" y="132"/>
                  </a:lnTo>
                  <a:lnTo>
                    <a:pt x="66" y="138"/>
                  </a:lnTo>
                  <a:lnTo>
                    <a:pt x="53" y="143"/>
                  </a:lnTo>
                  <a:lnTo>
                    <a:pt x="42" y="151"/>
                  </a:lnTo>
                  <a:lnTo>
                    <a:pt x="32" y="159"/>
                  </a:lnTo>
                  <a:lnTo>
                    <a:pt x="23" y="169"/>
                  </a:lnTo>
                  <a:lnTo>
                    <a:pt x="16" y="180"/>
                  </a:lnTo>
                  <a:lnTo>
                    <a:pt x="9" y="191"/>
                  </a:lnTo>
                  <a:lnTo>
                    <a:pt x="5" y="202"/>
                  </a:lnTo>
                  <a:lnTo>
                    <a:pt x="1" y="215"/>
                  </a:lnTo>
                  <a:lnTo>
                    <a:pt x="0" y="228"/>
                  </a:lnTo>
                  <a:lnTo>
                    <a:pt x="0" y="242"/>
                  </a:lnTo>
                  <a:lnTo>
                    <a:pt x="1" y="255"/>
                  </a:lnTo>
                  <a:lnTo>
                    <a:pt x="5" y="270"/>
                  </a:lnTo>
                  <a:lnTo>
                    <a:pt x="10" y="285"/>
                  </a:lnTo>
                  <a:lnTo>
                    <a:pt x="21" y="308"/>
                  </a:lnTo>
                  <a:lnTo>
                    <a:pt x="31" y="332"/>
                  </a:lnTo>
                  <a:lnTo>
                    <a:pt x="42" y="356"/>
                  </a:lnTo>
                  <a:lnTo>
                    <a:pt x="53" y="379"/>
                  </a:lnTo>
                  <a:lnTo>
                    <a:pt x="65" y="403"/>
                  </a:lnTo>
                  <a:lnTo>
                    <a:pt x="76" y="427"/>
                  </a:lnTo>
                  <a:lnTo>
                    <a:pt x="87" y="449"/>
                  </a:lnTo>
                  <a:lnTo>
                    <a:pt x="100" y="473"/>
                  </a:lnTo>
                  <a:lnTo>
                    <a:pt x="107" y="487"/>
                  </a:lnTo>
                  <a:lnTo>
                    <a:pt x="115" y="498"/>
                  </a:lnTo>
                  <a:lnTo>
                    <a:pt x="126" y="508"/>
                  </a:lnTo>
                  <a:lnTo>
                    <a:pt x="136" y="517"/>
                  </a:lnTo>
                  <a:lnTo>
                    <a:pt x="147" y="524"/>
                  </a:lnTo>
                  <a:lnTo>
                    <a:pt x="158" y="529"/>
                  </a:lnTo>
                  <a:lnTo>
                    <a:pt x="171" y="533"/>
                  </a:lnTo>
                  <a:lnTo>
                    <a:pt x="183" y="535"/>
                  </a:lnTo>
                  <a:lnTo>
                    <a:pt x="195" y="536"/>
                  </a:lnTo>
                  <a:lnTo>
                    <a:pt x="208" y="536"/>
                  </a:lnTo>
                  <a:lnTo>
                    <a:pt x="221" y="533"/>
                  </a:lnTo>
                  <a:lnTo>
                    <a:pt x="234" y="529"/>
                  </a:lnTo>
                  <a:lnTo>
                    <a:pt x="246" y="524"/>
                  </a:lnTo>
                  <a:lnTo>
                    <a:pt x="259" y="517"/>
                  </a:lnTo>
                  <a:lnTo>
                    <a:pt x="271" y="508"/>
                  </a:lnTo>
                  <a:lnTo>
                    <a:pt x="282" y="498"/>
                  </a:lnTo>
                  <a:lnTo>
                    <a:pt x="338" y="447"/>
                  </a:lnTo>
                  <a:lnTo>
                    <a:pt x="392" y="396"/>
                  </a:lnTo>
                  <a:lnTo>
                    <a:pt x="448" y="347"/>
                  </a:lnTo>
                  <a:lnTo>
                    <a:pt x="504" y="297"/>
                  </a:lnTo>
                  <a:lnTo>
                    <a:pt x="561" y="250"/>
                  </a:lnTo>
                  <a:lnTo>
                    <a:pt x="619" y="202"/>
                  </a:lnTo>
                  <a:lnTo>
                    <a:pt x="676" y="157"/>
                  </a:lnTo>
                  <a:lnTo>
                    <a:pt x="735" y="112"/>
                  </a:lnTo>
                  <a:lnTo>
                    <a:pt x="760" y="93"/>
                  </a:lnTo>
                  <a:lnTo>
                    <a:pt x="782" y="75"/>
                  </a:lnTo>
                  <a:lnTo>
                    <a:pt x="803" y="58"/>
                  </a:lnTo>
                  <a:lnTo>
                    <a:pt x="819" y="42"/>
                  </a:lnTo>
                  <a:lnTo>
                    <a:pt x="834" y="28"/>
                  </a:lnTo>
                  <a:lnTo>
                    <a:pt x="844" y="17"/>
                  </a:lnTo>
                  <a:lnTo>
                    <a:pt x="848" y="13"/>
                  </a:lnTo>
                  <a:lnTo>
                    <a:pt x="850" y="9"/>
                  </a:lnTo>
                  <a:lnTo>
                    <a:pt x="851" y="6"/>
                  </a:lnTo>
                  <a:lnTo>
                    <a:pt x="851" y="4"/>
                  </a:lnTo>
                  <a:lnTo>
                    <a:pt x="849" y="2"/>
                  </a:lnTo>
                  <a:lnTo>
                    <a:pt x="847" y="1"/>
                  </a:lnTo>
                  <a:lnTo>
                    <a:pt x="842" y="0"/>
                  </a:lnTo>
                  <a:lnTo>
                    <a:pt x="836" y="0"/>
                  </a:lnTo>
                  <a:lnTo>
                    <a:pt x="821" y="0"/>
                  </a:lnTo>
                  <a:lnTo>
                    <a:pt x="801" y="2"/>
                  </a:lnTo>
                  <a:lnTo>
                    <a:pt x="779" y="6"/>
                  </a:lnTo>
                  <a:lnTo>
                    <a:pt x="753" y="11"/>
                  </a:lnTo>
                  <a:lnTo>
                    <a:pt x="725" y="17"/>
                  </a:lnTo>
                  <a:lnTo>
                    <a:pt x="694" y="24"/>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80" name="Freeform 23"/>
            <p:cNvSpPr>
              <a:spLocks noEditPoints="1"/>
            </p:cNvSpPr>
            <p:nvPr/>
          </p:nvSpPr>
          <p:spPr bwMode="auto">
            <a:xfrm>
              <a:off x="2540000" y="4851400"/>
              <a:ext cx="620713" cy="735013"/>
            </a:xfrm>
            <a:custGeom>
              <a:avLst/>
              <a:gdLst>
                <a:gd name="T0" fmla="*/ 1049 w 2348"/>
                <a:gd name="T1" fmla="*/ 6 h 2780"/>
                <a:gd name="T2" fmla="*/ 767 w 2348"/>
                <a:gd name="T3" fmla="*/ 68 h 2780"/>
                <a:gd name="T4" fmla="*/ 515 w 2348"/>
                <a:gd name="T5" fmla="*/ 190 h 2780"/>
                <a:gd name="T6" fmla="*/ 303 w 2348"/>
                <a:gd name="T7" fmla="*/ 363 h 2780"/>
                <a:gd name="T8" fmla="*/ 141 w 2348"/>
                <a:gd name="T9" fmla="*/ 580 h 2780"/>
                <a:gd name="T10" fmla="*/ 37 w 2348"/>
                <a:gd name="T11" fmla="*/ 832 h 2780"/>
                <a:gd name="T12" fmla="*/ 0 w 2348"/>
                <a:gd name="T13" fmla="*/ 1109 h 2780"/>
                <a:gd name="T14" fmla="*/ 18 w 2348"/>
                <a:gd name="T15" fmla="*/ 1266 h 2780"/>
                <a:gd name="T16" fmla="*/ 66 w 2348"/>
                <a:gd name="T17" fmla="*/ 1412 h 2780"/>
                <a:gd name="T18" fmla="*/ 136 w 2348"/>
                <a:gd name="T19" fmla="*/ 1549 h 2780"/>
                <a:gd name="T20" fmla="*/ 287 w 2348"/>
                <a:gd name="T21" fmla="*/ 1790 h 2780"/>
                <a:gd name="T22" fmla="*/ 400 w 2348"/>
                <a:gd name="T23" fmla="*/ 1982 h 2780"/>
                <a:gd name="T24" fmla="*/ 463 w 2348"/>
                <a:gd name="T25" fmla="*/ 2123 h 2780"/>
                <a:gd name="T26" fmla="*/ 503 w 2348"/>
                <a:gd name="T27" fmla="*/ 2250 h 2780"/>
                <a:gd name="T28" fmla="*/ 528 w 2348"/>
                <a:gd name="T29" fmla="*/ 2388 h 2780"/>
                <a:gd name="T30" fmla="*/ 555 w 2348"/>
                <a:gd name="T31" fmla="*/ 2561 h 2780"/>
                <a:gd name="T32" fmla="*/ 591 w 2348"/>
                <a:gd name="T33" fmla="*/ 2671 h 2780"/>
                <a:gd name="T34" fmla="*/ 664 w 2348"/>
                <a:gd name="T35" fmla="*/ 2764 h 2780"/>
                <a:gd name="T36" fmla="*/ 1719 w 2348"/>
                <a:gd name="T37" fmla="*/ 2729 h 2780"/>
                <a:gd name="T38" fmla="*/ 1775 w 2348"/>
                <a:gd name="T39" fmla="*/ 2628 h 2780"/>
                <a:gd name="T40" fmla="*/ 1805 w 2348"/>
                <a:gd name="T41" fmla="*/ 2490 h 2780"/>
                <a:gd name="T42" fmla="*/ 1845 w 2348"/>
                <a:gd name="T43" fmla="*/ 2248 h 2780"/>
                <a:gd name="T44" fmla="*/ 1890 w 2348"/>
                <a:gd name="T45" fmla="*/ 2108 h 2780"/>
                <a:gd name="T46" fmla="*/ 1982 w 2348"/>
                <a:gd name="T47" fmla="*/ 1920 h 2780"/>
                <a:gd name="T48" fmla="*/ 2119 w 2348"/>
                <a:gd name="T49" fmla="*/ 1700 h 2780"/>
                <a:gd name="T50" fmla="*/ 2258 w 2348"/>
                <a:gd name="T51" fmla="*/ 1464 h 2780"/>
                <a:gd name="T52" fmla="*/ 2323 w 2348"/>
                <a:gd name="T53" fmla="*/ 1294 h 2780"/>
                <a:gd name="T54" fmla="*/ 2348 w 2348"/>
                <a:gd name="T55" fmla="*/ 1109 h 2780"/>
                <a:gd name="T56" fmla="*/ 2311 w 2348"/>
                <a:gd name="T57" fmla="*/ 832 h 2780"/>
                <a:gd name="T58" fmla="*/ 2207 w 2348"/>
                <a:gd name="T59" fmla="*/ 580 h 2780"/>
                <a:gd name="T60" fmla="*/ 2044 w 2348"/>
                <a:gd name="T61" fmla="*/ 363 h 2780"/>
                <a:gd name="T62" fmla="*/ 1832 w 2348"/>
                <a:gd name="T63" fmla="*/ 190 h 2780"/>
                <a:gd name="T64" fmla="*/ 1582 w 2348"/>
                <a:gd name="T65" fmla="*/ 68 h 2780"/>
                <a:gd name="T66" fmla="*/ 1298 w 2348"/>
                <a:gd name="T67" fmla="*/ 6 h 2780"/>
                <a:gd name="T68" fmla="*/ 832 w 2348"/>
                <a:gd name="T69" fmla="*/ 662 h 2780"/>
                <a:gd name="T70" fmla="*/ 772 w 2348"/>
                <a:gd name="T71" fmla="*/ 694 h 2780"/>
                <a:gd name="T72" fmla="*/ 723 w 2348"/>
                <a:gd name="T73" fmla="*/ 739 h 2780"/>
                <a:gd name="T74" fmla="*/ 661 w 2348"/>
                <a:gd name="T75" fmla="*/ 842 h 2780"/>
                <a:gd name="T76" fmla="*/ 628 w 2348"/>
                <a:gd name="T77" fmla="*/ 967 h 2780"/>
                <a:gd name="T78" fmla="*/ 619 w 2348"/>
                <a:gd name="T79" fmla="*/ 1034 h 2780"/>
                <a:gd name="T80" fmla="*/ 583 w 2348"/>
                <a:gd name="T81" fmla="*/ 1092 h 2780"/>
                <a:gd name="T82" fmla="*/ 524 w 2348"/>
                <a:gd name="T83" fmla="*/ 1127 h 2780"/>
                <a:gd name="T84" fmla="*/ 453 w 2348"/>
                <a:gd name="T85" fmla="*/ 1131 h 2780"/>
                <a:gd name="T86" fmla="*/ 391 w 2348"/>
                <a:gd name="T87" fmla="*/ 1101 h 2780"/>
                <a:gd name="T88" fmla="*/ 350 w 2348"/>
                <a:gd name="T89" fmla="*/ 1046 h 2780"/>
                <a:gd name="T90" fmla="*/ 339 w 2348"/>
                <a:gd name="T91" fmla="*/ 977 h 2780"/>
                <a:gd name="T92" fmla="*/ 355 w 2348"/>
                <a:gd name="T93" fmla="*/ 864 h 2780"/>
                <a:gd name="T94" fmla="*/ 391 w 2348"/>
                <a:gd name="T95" fmla="*/ 743 h 2780"/>
                <a:gd name="T96" fmla="*/ 445 w 2348"/>
                <a:gd name="T97" fmla="*/ 634 h 2780"/>
                <a:gd name="T98" fmla="*/ 517 w 2348"/>
                <a:gd name="T99" fmla="*/ 539 h 2780"/>
                <a:gd name="T100" fmla="*/ 602 w 2348"/>
                <a:gd name="T101" fmla="*/ 464 h 2780"/>
                <a:gd name="T102" fmla="*/ 700 w 2348"/>
                <a:gd name="T103" fmla="*/ 406 h 2780"/>
                <a:gd name="T104" fmla="*/ 797 w 2348"/>
                <a:gd name="T105" fmla="*/ 380 h 2780"/>
                <a:gd name="T106" fmla="*/ 866 w 2348"/>
                <a:gd name="T107" fmla="*/ 397 h 2780"/>
                <a:gd name="T108" fmla="*/ 917 w 2348"/>
                <a:gd name="T109" fmla="*/ 444 h 2780"/>
                <a:gd name="T110" fmla="*/ 941 w 2348"/>
                <a:gd name="T111" fmla="*/ 509 h 2780"/>
                <a:gd name="T112" fmla="*/ 934 w 2348"/>
                <a:gd name="T113" fmla="*/ 569 h 2780"/>
                <a:gd name="T114" fmla="*/ 907 w 2348"/>
                <a:gd name="T115" fmla="*/ 615 h 2780"/>
                <a:gd name="T116" fmla="*/ 865 w 2348"/>
                <a:gd name="T117" fmla="*/ 650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8" h="2780">
                  <a:moveTo>
                    <a:pt x="1180" y="0"/>
                  </a:moveTo>
                  <a:lnTo>
                    <a:pt x="1174" y="0"/>
                  </a:lnTo>
                  <a:lnTo>
                    <a:pt x="1169" y="0"/>
                  </a:lnTo>
                  <a:lnTo>
                    <a:pt x="1108" y="1"/>
                  </a:lnTo>
                  <a:lnTo>
                    <a:pt x="1049" y="6"/>
                  </a:lnTo>
                  <a:lnTo>
                    <a:pt x="990" y="14"/>
                  </a:lnTo>
                  <a:lnTo>
                    <a:pt x="933" y="23"/>
                  </a:lnTo>
                  <a:lnTo>
                    <a:pt x="876" y="35"/>
                  </a:lnTo>
                  <a:lnTo>
                    <a:pt x="821" y="50"/>
                  </a:lnTo>
                  <a:lnTo>
                    <a:pt x="767" y="68"/>
                  </a:lnTo>
                  <a:lnTo>
                    <a:pt x="714" y="87"/>
                  </a:lnTo>
                  <a:lnTo>
                    <a:pt x="662" y="110"/>
                  </a:lnTo>
                  <a:lnTo>
                    <a:pt x="611" y="134"/>
                  </a:lnTo>
                  <a:lnTo>
                    <a:pt x="563" y="160"/>
                  </a:lnTo>
                  <a:lnTo>
                    <a:pt x="515" y="190"/>
                  </a:lnTo>
                  <a:lnTo>
                    <a:pt x="469" y="220"/>
                  </a:lnTo>
                  <a:lnTo>
                    <a:pt x="425" y="254"/>
                  </a:lnTo>
                  <a:lnTo>
                    <a:pt x="383" y="288"/>
                  </a:lnTo>
                  <a:lnTo>
                    <a:pt x="343" y="325"/>
                  </a:lnTo>
                  <a:lnTo>
                    <a:pt x="303" y="363"/>
                  </a:lnTo>
                  <a:lnTo>
                    <a:pt x="267" y="404"/>
                  </a:lnTo>
                  <a:lnTo>
                    <a:pt x="232" y="446"/>
                  </a:lnTo>
                  <a:lnTo>
                    <a:pt x="199" y="489"/>
                  </a:lnTo>
                  <a:lnTo>
                    <a:pt x="169" y="534"/>
                  </a:lnTo>
                  <a:lnTo>
                    <a:pt x="141" y="580"/>
                  </a:lnTo>
                  <a:lnTo>
                    <a:pt x="116" y="629"/>
                  </a:lnTo>
                  <a:lnTo>
                    <a:pt x="92" y="677"/>
                  </a:lnTo>
                  <a:lnTo>
                    <a:pt x="71" y="728"/>
                  </a:lnTo>
                  <a:lnTo>
                    <a:pt x="53" y="779"/>
                  </a:lnTo>
                  <a:lnTo>
                    <a:pt x="37" y="832"/>
                  </a:lnTo>
                  <a:lnTo>
                    <a:pt x="23" y="886"/>
                  </a:lnTo>
                  <a:lnTo>
                    <a:pt x="13" y="940"/>
                  </a:lnTo>
                  <a:lnTo>
                    <a:pt x="6" y="995"/>
                  </a:lnTo>
                  <a:lnTo>
                    <a:pt x="2" y="1052"/>
                  </a:lnTo>
                  <a:lnTo>
                    <a:pt x="0" y="1109"/>
                  </a:lnTo>
                  <a:lnTo>
                    <a:pt x="1" y="1141"/>
                  </a:lnTo>
                  <a:lnTo>
                    <a:pt x="3" y="1174"/>
                  </a:lnTo>
                  <a:lnTo>
                    <a:pt x="6" y="1205"/>
                  </a:lnTo>
                  <a:lnTo>
                    <a:pt x="12" y="1236"/>
                  </a:lnTo>
                  <a:lnTo>
                    <a:pt x="18" y="1266"/>
                  </a:lnTo>
                  <a:lnTo>
                    <a:pt x="26" y="1297"/>
                  </a:lnTo>
                  <a:lnTo>
                    <a:pt x="35" y="1326"/>
                  </a:lnTo>
                  <a:lnTo>
                    <a:pt x="44" y="1355"/>
                  </a:lnTo>
                  <a:lnTo>
                    <a:pt x="55" y="1384"/>
                  </a:lnTo>
                  <a:lnTo>
                    <a:pt x="66" y="1412"/>
                  </a:lnTo>
                  <a:lnTo>
                    <a:pt x="79" y="1440"/>
                  </a:lnTo>
                  <a:lnTo>
                    <a:pt x="92" y="1468"/>
                  </a:lnTo>
                  <a:lnTo>
                    <a:pt x="106" y="1495"/>
                  </a:lnTo>
                  <a:lnTo>
                    <a:pt x="120" y="1522"/>
                  </a:lnTo>
                  <a:lnTo>
                    <a:pt x="136" y="1549"/>
                  </a:lnTo>
                  <a:lnTo>
                    <a:pt x="152" y="1577"/>
                  </a:lnTo>
                  <a:lnTo>
                    <a:pt x="185" y="1631"/>
                  </a:lnTo>
                  <a:lnTo>
                    <a:pt x="219" y="1684"/>
                  </a:lnTo>
                  <a:lnTo>
                    <a:pt x="252" y="1737"/>
                  </a:lnTo>
                  <a:lnTo>
                    <a:pt x="287" y="1790"/>
                  </a:lnTo>
                  <a:lnTo>
                    <a:pt x="321" y="1844"/>
                  </a:lnTo>
                  <a:lnTo>
                    <a:pt x="354" y="1898"/>
                  </a:lnTo>
                  <a:lnTo>
                    <a:pt x="370" y="1926"/>
                  </a:lnTo>
                  <a:lnTo>
                    <a:pt x="386" y="1955"/>
                  </a:lnTo>
                  <a:lnTo>
                    <a:pt x="400" y="1982"/>
                  </a:lnTo>
                  <a:lnTo>
                    <a:pt x="415" y="2011"/>
                  </a:lnTo>
                  <a:lnTo>
                    <a:pt x="429" y="2040"/>
                  </a:lnTo>
                  <a:lnTo>
                    <a:pt x="441" y="2069"/>
                  </a:lnTo>
                  <a:lnTo>
                    <a:pt x="453" y="2097"/>
                  </a:lnTo>
                  <a:lnTo>
                    <a:pt x="463" y="2123"/>
                  </a:lnTo>
                  <a:lnTo>
                    <a:pt x="473" y="2149"/>
                  </a:lnTo>
                  <a:lnTo>
                    <a:pt x="480" y="2174"/>
                  </a:lnTo>
                  <a:lnTo>
                    <a:pt x="488" y="2197"/>
                  </a:lnTo>
                  <a:lnTo>
                    <a:pt x="495" y="2221"/>
                  </a:lnTo>
                  <a:lnTo>
                    <a:pt x="503" y="2250"/>
                  </a:lnTo>
                  <a:lnTo>
                    <a:pt x="510" y="2280"/>
                  </a:lnTo>
                  <a:lnTo>
                    <a:pt x="515" y="2307"/>
                  </a:lnTo>
                  <a:lnTo>
                    <a:pt x="520" y="2335"/>
                  </a:lnTo>
                  <a:lnTo>
                    <a:pt x="524" y="2361"/>
                  </a:lnTo>
                  <a:lnTo>
                    <a:pt x="528" y="2388"/>
                  </a:lnTo>
                  <a:lnTo>
                    <a:pt x="532" y="2414"/>
                  </a:lnTo>
                  <a:lnTo>
                    <a:pt x="536" y="2440"/>
                  </a:lnTo>
                  <a:lnTo>
                    <a:pt x="542" y="2490"/>
                  </a:lnTo>
                  <a:lnTo>
                    <a:pt x="550" y="2538"/>
                  </a:lnTo>
                  <a:lnTo>
                    <a:pt x="555" y="2561"/>
                  </a:lnTo>
                  <a:lnTo>
                    <a:pt x="559" y="2584"/>
                  </a:lnTo>
                  <a:lnTo>
                    <a:pt x="566" y="2607"/>
                  </a:lnTo>
                  <a:lnTo>
                    <a:pt x="573" y="2628"/>
                  </a:lnTo>
                  <a:lnTo>
                    <a:pt x="581" y="2650"/>
                  </a:lnTo>
                  <a:lnTo>
                    <a:pt x="591" y="2671"/>
                  </a:lnTo>
                  <a:lnTo>
                    <a:pt x="601" y="2690"/>
                  </a:lnTo>
                  <a:lnTo>
                    <a:pt x="615" y="2711"/>
                  </a:lnTo>
                  <a:lnTo>
                    <a:pt x="629" y="2729"/>
                  </a:lnTo>
                  <a:lnTo>
                    <a:pt x="645" y="2747"/>
                  </a:lnTo>
                  <a:lnTo>
                    <a:pt x="664" y="2764"/>
                  </a:lnTo>
                  <a:lnTo>
                    <a:pt x="686" y="2780"/>
                  </a:lnTo>
                  <a:lnTo>
                    <a:pt x="1663" y="2780"/>
                  </a:lnTo>
                  <a:lnTo>
                    <a:pt x="1683" y="2764"/>
                  </a:lnTo>
                  <a:lnTo>
                    <a:pt x="1702" y="2747"/>
                  </a:lnTo>
                  <a:lnTo>
                    <a:pt x="1719" y="2729"/>
                  </a:lnTo>
                  <a:lnTo>
                    <a:pt x="1733" y="2711"/>
                  </a:lnTo>
                  <a:lnTo>
                    <a:pt x="1746" y="2690"/>
                  </a:lnTo>
                  <a:lnTo>
                    <a:pt x="1758" y="2671"/>
                  </a:lnTo>
                  <a:lnTo>
                    <a:pt x="1767" y="2650"/>
                  </a:lnTo>
                  <a:lnTo>
                    <a:pt x="1775" y="2628"/>
                  </a:lnTo>
                  <a:lnTo>
                    <a:pt x="1783" y="2607"/>
                  </a:lnTo>
                  <a:lnTo>
                    <a:pt x="1788" y="2584"/>
                  </a:lnTo>
                  <a:lnTo>
                    <a:pt x="1794" y="2561"/>
                  </a:lnTo>
                  <a:lnTo>
                    <a:pt x="1798" y="2538"/>
                  </a:lnTo>
                  <a:lnTo>
                    <a:pt x="1805" y="2490"/>
                  </a:lnTo>
                  <a:lnTo>
                    <a:pt x="1812" y="2440"/>
                  </a:lnTo>
                  <a:lnTo>
                    <a:pt x="1819" y="2394"/>
                  </a:lnTo>
                  <a:lnTo>
                    <a:pt x="1825" y="2347"/>
                  </a:lnTo>
                  <a:lnTo>
                    <a:pt x="1834" y="2299"/>
                  </a:lnTo>
                  <a:lnTo>
                    <a:pt x="1845" y="2248"/>
                  </a:lnTo>
                  <a:lnTo>
                    <a:pt x="1851" y="2222"/>
                  </a:lnTo>
                  <a:lnTo>
                    <a:pt x="1859" y="2195"/>
                  </a:lnTo>
                  <a:lnTo>
                    <a:pt x="1868" y="2168"/>
                  </a:lnTo>
                  <a:lnTo>
                    <a:pt x="1878" y="2139"/>
                  </a:lnTo>
                  <a:lnTo>
                    <a:pt x="1890" y="2108"/>
                  </a:lnTo>
                  <a:lnTo>
                    <a:pt x="1903" y="2078"/>
                  </a:lnTo>
                  <a:lnTo>
                    <a:pt x="1917" y="2045"/>
                  </a:lnTo>
                  <a:lnTo>
                    <a:pt x="1934" y="2011"/>
                  </a:lnTo>
                  <a:lnTo>
                    <a:pt x="1956" y="1965"/>
                  </a:lnTo>
                  <a:lnTo>
                    <a:pt x="1982" y="1920"/>
                  </a:lnTo>
                  <a:lnTo>
                    <a:pt x="2008" y="1874"/>
                  </a:lnTo>
                  <a:lnTo>
                    <a:pt x="2035" y="1830"/>
                  </a:lnTo>
                  <a:lnTo>
                    <a:pt x="2062" y="1786"/>
                  </a:lnTo>
                  <a:lnTo>
                    <a:pt x="2091" y="1744"/>
                  </a:lnTo>
                  <a:lnTo>
                    <a:pt x="2119" y="1700"/>
                  </a:lnTo>
                  <a:lnTo>
                    <a:pt x="2147" y="1657"/>
                  </a:lnTo>
                  <a:lnTo>
                    <a:pt x="2187" y="1593"/>
                  </a:lnTo>
                  <a:lnTo>
                    <a:pt x="2224" y="1529"/>
                  </a:lnTo>
                  <a:lnTo>
                    <a:pt x="2241" y="1496"/>
                  </a:lnTo>
                  <a:lnTo>
                    <a:pt x="2258" y="1464"/>
                  </a:lnTo>
                  <a:lnTo>
                    <a:pt x="2273" y="1431"/>
                  </a:lnTo>
                  <a:lnTo>
                    <a:pt x="2287" y="1397"/>
                  </a:lnTo>
                  <a:lnTo>
                    <a:pt x="2300" y="1363"/>
                  </a:lnTo>
                  <a:lnTo>
                    <a:pt x="2313" y="1329"/>
                  </a:lnTo>
                  <a:lnTo>
                    <a:pt x="2323" y="1294"/>
                  </a:lnTo>
                  <a:lnTo>
                    <a:pt x="2331" y="1258"/>
                  </a:lnTo>
                  <a:lnTo>
                    <a:pt x="2339" y="1222"/>
                  </a:lnTo>
                  <a:lnTo>
                    <a:pt x="2343" y="1185"/>
                  </a:lnTo>
                  <a:lnTo>
                    <a:pt x="2347" y="1148"/>
                  </a:lnTo>
                  <a:lnTo>
                    <a:pt x="2348" y="1109"/>
                  </a:lnTo>
                  <a:lnTo>
                    <a:pt x="2347" y="1052"/>
                  </a:lnTo>
                  <a:lnTo>
                    <a:pt x="2342" y="995"/>
                  </a:lnTo>
                  <a:lnTo>
                    <a:pt x="2334" y="940"/>
                  </a:lnTo>
                  <a:lnTo>
                    <a:pt x="2324" y="886"/>
                  </a:lnTo>
                  <a:lnTo>
                    <a:pt x="2311" y="832"/>
                  </a:lnTo>
                  <a:lnTo>
                    <a:pt x="2295" y="779"/>
                  </a:lnTo>
                  <a:lnTo>
                    <a:pt x="2277" y="728"/>
                  </a:lnTo>
                  <a:lnTo>
                    <a:pt x="2256" y="677"/>
                  </a:lnTo>
                  <a:lnTo>
                    <a:pt x="2233" y="629"/>
                  </a:lnTo>
                  <a:lnTo>
                    <a:pt x="2207" y="580"/>
                  </a:lnTo>
                  <a:lnTo>
                    <a:pt x="2179" y="534"/>
                  </a:lnTo>
                  <a:lnTo>
                    <a:pt x="2148" y="489"/>
                  </a:lnTo>
                  <a:lnTo>
                    <a:pt x="2115" y="446"/>
                  </a:lnTo>
                  <a:lnTo>
                    <a:pt x="2080" y="404"/>
                  </a:lnTo>
                  <a:lnTo>
                    <a:pt x="2044" y="363"/>
                  </a:lnTo>
                  <a:lnTo>
                    <a:pt x="2006" y="325"/>
                  </a:lnTo>
                  <a:lnTo>
                    <a:pt x="1965" y="288"/>
                  </a:lnTo>
                  <a:lnTo>
                    <a:pt x="1922" y="254"/>
                  </a:lnTo>
                  <a:lnTo>
                    <a:pt x="1878" y="220"/>
                  </a:lnTo>
                  <a:lnTo>
                    <a:pt x="1832" y="190"/>
                  </a:lnTo>
                  <a:lnTo>
                    <a:pt x="1785" y="160"/>
                  </a:lnTo>
                  <a:lnTo>
                    <a:pt x="1736" y="134"/>
                  </a:lnTo>
                  <a:lnTo>
                    <a:pt x="1686" y="110"/>
                  </a:lnTo>
                  <a:lnTo>
                    <a:pt x="1635" y="87"/>
                  </a:lnTo>
                  <a:lnTo>
                    <a:pt x="1582" y="68"/>
                  </a:lnTo>
                  <a:lnTo>
                    <a:pt x="1526" y="50"/>
                  </a:lnTo>
                  <a:lnTo>
                    <a:pt x="1471" y="35"/>
                  </a:lnTo>
                  <a:lnTo>
                    <a:pt x="1415" y="23"/>
                  </a:lnTo>
                  <a:lnTo>
                    <a:pt x="1357" y="14"/>
                  </a:lnTo>
                  <a:lnTo>
                    <a:pt x="1298" y="6"/>
                  </a:lnTo>
                  <a:lnTo>
                    <a:pt x="1240" y="1"/>
                  </a:lnTo>
                  <a:lnTo>
                    <a:pt x="1180" y="0"/>
                  </a:lnTo>
                  <a:close/>
                  <a:moveTo>
                    <a:pt x="846" y="658"/>
                  </a:moveTo>
                  <a:lnTo>
                    <a:pt x="846" y="659"/>
                  </a:lnTo>
                  <a:lnTo>
                    <a:pt x="832" y="662"/>
                  </a:lnTo>
                  <a:lnTo>
                    <a:pt x="819" y="668"/>
                  </a:lnTo>
                  <a:lnTo>
                    <a:pt x="807" y="674"/>
                  </a:lnTo>
                  <a:lnTo>
                    <a:pt x="794" y="681"/>
                  </a:lnTo>
                  <a:lnTo>
                    <a:pt x="783" y="687"/>
                  </a:lnTo>
                  <a:lnTo>
                    <a:pt x="772" y="694"/>
                  </a:lnTo>
                  <a:lnTo>
                    <a:pt x="761" y="702"/>
                  </a:lnTo>
                  <a:lnTo>
                    <a:pt x="751" y="711"/>
                  </a:lnTo>
                  <a:lnTo>
                    <a:pt x="741" y="720"/>
                  </a:lnTo>
                  <a:lnTo>
                    <a:pt x="732" y="729"/>
                  </a:lnTo>
                  <a:lnTo>
                    <a:pt x="723" y="739"/>
                  </a:lnTo>
                  <a:lnTo>
                    <a:pt x="714" y="749"/>
                  </a:lnTo>
                  <a:lnTo>
                    <a:pt x="698" y="771"/>
                  </a:lnTo>
                  <a:lnTo>
                    <a:pt x="685" y="793"/>
                  </a:lnTo>
                  <a:lnTo>
                    <a:pt x="672" y="817"/>
                  </a:lnTo>
                  <a:lnTo>
                    <a:pt x="661" y="842"/>
                  </a:lnTo>
                  <a:lnTo>
                    <a:pt x="652" y="867"/>
                  </a:lnTo>
                  <a:lnTo>
                    <a:pt x="644" y="892"/>
                  </a:lnTo>
                  <a:lnTo>
                    <a:pt x="637" y="918"/>
                  </a:lnTo>
                  <a:lnTo>
                    <a:pt x="633" y="942"/>
                  </a:lnTo>
                  <a:lnTo>
                    <a:pt x="628" y="967"/>
                  </a:lnTo>
                  <a:lnTo>
                    <a:pt x="626" y="992"/>
                  </a:lnTo>
                  <a:lnTo>
                    <a:pt x="626" y="992"/>
                  </a:lnTo>
                  <a:lnTo>
                    <a:pt x="625" y="1007"/>
                  </a:lnTo>
                  <a:lnTo>
                    <a:pt x="623" y="1020"/>
                  </a:lnTo>
                  <a:lnTo>
                    <a:pt x="619" y="1034"/>
                  </a:lnTo>
                  <a:lnTo>
                    <a:pt x="614" y="1047"/>
                  </a:lnTo>
                  <a:lnTo>
                    <a:pt x="608" y="1060"/>
                  </a:lnTo>
                  <a:lnTo>
                    <a:pt x="601" y="1071"/>
                  </a:lnTo>
                  <a:lnTo>
                    <a:pt x="592" y="1082"/>
                  </a:lnTo>
                  <a:lnTo>
                    <a:pt x="583" y="1092"/>
                  </a:lnTo>
                  <a:lnTo>
                    <a:pt x="573" y="1101"/>
                  </a:lnTo>
                  <a:lnTo>
                    <a:pt x="562" y="1109"/>
                  </a:lnTo>
                  <a:lnTo>
                    <a:pt x="550" y="1116"/>
                  </a:lnTo>
                  <a:lnTo>
                    <a:pt x="538" y="1123"/>
                  </a:lnTo>
                  <a:lnTo>
                    <a:pt x="524" y="1127"/>
                  </a:lnTo>
                  <a:lnTo>
                    <a:pt x="511" y="1131"/>
                  </a:lnTo>
                  <a:lnTo>
                    <a:pt x="496" y="1133"/>
                  </a:lnTo>
                  <a:lnTo>
                    <a:pt x="483" y="1134"/>
                  </a:lnTo>
                  <a:lnTo>
                    <a:pt x="468" y="1133"/>
                  </a:lnTo>
                  <a:lnTo>
                    <a:pt x="453" y="1131"/>
                  </a:lnTo>
                  <a:lnTo>
                    <a:pt x="440" y="1127"/>
                  </a:lnTo>
                  <a:lnTo>
                    <a:pt x="426" y="1123"/>
                  </a:lnTo>
                  <a:lnTo>
                    <a:pt x="414" y="1116"/>
                  </a:lnTo>
                  <a:lnTo>
                    <a:pt x="401" y="1109"/>
                  </a:lnTo>
                  <a:lnTo>
                    <a:pt x="391" y="1101"/>
                  </a:lnTo>
                  <a:lnTo>
                    <a:pt x="381" y="1091"/>
                  </a:lnTo>
                  <a:lnTo>
                    <a:pt x="371" y="1081"/>
                  </a:lnTo>
                  <a:lnTo>
                    <a:pt x="363" y="1071"/>
                  </a:lnTo>
                  <a:lnTo>
                    <a:pt x="356" y="1059"/>
                  </a:lnTo>
                  <a:lnTo>
                    <a:pt x="350" y="1046"/>
                  </a:lnTo>
                  <a:lnTo>
                    <a:pt x="345" y="1033"/>
                  </a:lnTo>
                  <a:lnTo>
                    <a:pt x="342" y="1019"/>
                  </a:lnTo>
                  <a:lnTo>
                    <a:pt x="339" y="1004"/>
                  </a:lnTo>
                  <a:lnTo>
                    <a:pt x="338" y="990"/>
                  </a:lnTo>
                  <a:lnTo>
                    <a:pt x="339" y="977"/>
                  </a:lnTo>
                  <a:lnTo>
                    <a:pt x="339" y="969"/>
                  </a:lnTo>
                  <a:lnTo>
                    <a:pt x="343" y="942"/>
                  </a:lnTo>
                  <a:lnTo>
                    <a:pt x="346" y="916"/>
                  </a:lnTo>
                  <a:lnTo>
                    <a:pt x="350" y="890"/>
                  </a:lnTo>
                  <a:lnTo>
                    <a:pt x="355" y="864"/>
                  </a:lnTo>
                  <a:lnTo>
                    <a:pt x="361" y="840"/>
                  </a:lnTo>
                  <a:lnTo>
                    <a:pt x="366" y="815"/>
                  </a:lnTo>
                  <a:lnTo>
                    <a:pt x="374" y="790"/>
                  </a:lnTo>
                  <a:lnTo>
                    <a:pt x="382" y="766"/>
                  </a:lnTo>
                  <a:lnTo>
                    <a:pt x="391" y="743"/>
                  </a:lnTo>
                  <a:lnTo>
                    <a:pt x="400" y="720"/>
                  </a:lnTo>
                  <a:lnTo>
                    <a:pt x="410" y="697"/>
                  </a:lnTo>
                  <a:lnTo>
                    <a:pt x="422" y="676"/>
                  </a:lnTo>
                  <a:lnTo>
                    <a:pt x="433" y="655"/>
                  </a:lnTo>
                  <a:lnTo>
                    <a:pt x="445" y="634"/>
                  </a:lnTo>
                  <a:lnTo>
                    <a:pt x="459" y="614"/>
                  </a:lnTo>
                  <a:lnTo>
                    <a:pt x="473" y="595"/>
                  </a:lnTo>
                  <a:lnTo>
                    <a:pt x="486" y="576"/>
                  </a:lnTo>
                  <a:lnTo>
                    <a:pt x="501" y="558"/>
                  </a:lnTo>
                  <a:lnTo>
                    <a:pt x="517" y="539"/>
                  </a:lnTo>
                  <a:lnTo>
                    <a:pt x="532" y="524"/>
                  </a:lnTo>
                  <a:lnTo>
                    <a:pt x="549" y="507"/>
                  </a:lnTo>
                  <a:lnTo>
                    <a:pt x="566" y="492"/>
                  </a:lnTo>
                  <a:lnTo>
                    <a:pt x="584" y="477"/>
                  </a:lnTo>
                  <a:lnTo>
                    <a:pt x="602" y="464"/>
                  </a:lnTo>
                  <a:lnTo>
                    <a:pt x="621" y="450"/>
                  </a:lnTo>
                  <a:lnTo>
                    <a:pt x="641" y="438"/>
                  </a:lnTo>
                  <a:lnTo>
                    <a:pt x="660" y="427"/>
                  </a:lnTo>
                  <a:lnTo>
                    <a:pt x="680" y="416"/>
                  </a:lnTo>
                  <a:lnTo>
                    <a:pt x="700" y="406"/>
                  </a:lnTo>
                  <a:lnTo>
                    <a:pt x="722" y="397"/>
                  </a:lnTo>
                  <a:lnTo>
                    <a:pt x="743" y="391"/>
                  </a:lnTo>
                  <a:lnTo>
                    <a:pt x="765" y="383"/>
                  </a:lnTo>
                  <a:lnTo>
                    <a:pt x="777" y="381"/>
                  </a:lnTo>
                  <a:lnTo>
                    <a:pt x="797" y="380"/>
                  </a:lnTo>
                  <a:lnTo>
                    <a:pt x="812" y="381"/>
                  </a:lnTo>
                  <a:lnTo>
                    <a:pt x="827" y="383"/>
                  </a:lnTo>
                  <a:lnTo>
                    <a:pt x="840" y="387"/>
                  </a:lnTo>
                  <a:lnTo>
                    <a:pt x="854" y="392"/>
                  </a:lnTo>
                  <a:lnTo>
                    <a:pt x="866" y="397"/>
                  </a:lnTo>
                  <a:lnTo>
                    <a:pt x="878" y="405"/>
                  </a:lnTo>
                  <a:lnTo>
                    <a:pt x="889" y="413"/>
                  </a:lnTo>
                  <a:lnTo>
                    <a:pt x="899" y="422"/>
                  </a:lnTo>
                  <a:lnTo>
                    <a:pt x="908" y="432"/>
                  </a:lnTo>
                  <a:lnTo>
                    <a:pt x="917" y="444"/>
                  </a:lnTo>
                  <a:lnTo>
                    <a:pt x="924" y="455"/>
                  </a:lnTo>
                  <a:lnTo>
                    <a:pt x="930" y="468"/>
                  </a:lnTo>
                  <a:lnTo>
                    <a:pt x="935" y="481"/>
                  </a:lnTo>
                  <a:lnTo>
                    <a:pt x="939" y="494"/>
                  </a:lnTo>
                  <a:lnTo>
                    <a:pt x="941" y="509"/>
                  </a:lnTo>
                  <a:lnTo>
                    <a:pt x="941" y="524"/>
                  </a:lnTo>
                  <a:lnTo>
                    <a:pt x="941" y="535"/>
                  </a:lnTo>
                  <a:lnTo>
                    <a:pt x="940" y="546"/>
                  </a:lnTo>
                  <a:lnTo>
                    <a:pt x="937" y="558"/>
                  </a:lnTo>
                  <a:lnTo>
                    <a:pt x="934" y="569"/>
                  </a:lnTo>
                  <a:lnTo>
                    <a:pt x="931" y="579"/>
                  </a:lnTo>
                  <a:lnTo>
                    <a:pt x="925" y="588"/>
                  </a:lnTo>
                  <a:lnTo>
                    <a:pt x="920" y="598"/>
                  </a:lnTo>
                  <a:lnTo>
                    <a:pt x="914" y="607"/>
                  </a:lnTo>
                  <a:lnTo>
                    <a:pt x="907" y="615"/>
                  </a:lnTo>
                  <a:lnTo>
                    <a:pt x="900" y="624"/>
                  </a:lnTo>
                  <a:lnTo>
                    <a:pt x="892" y="631"/>
                  </a:lnTo>
                  <a:lnTo>
                    <a:pt x="884" y="638"/>
                  </a:lnTo>
                  <a:lnTo>
                    <a:pt x="875" y="644"/>
                  </a:lnTo>
                  <a:lnTo>
                    <a:pt x="865" y="650"/>
                  </a:lnTo>
                  <a:lnTo>
                    <a:pt x="856" y="655"/>
                  </a:lnTo>
                  <a:lnTo>
                    <a:pt x="846" y="658"/>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81" name="Freeform 24"/>
            <p:cNvSpPr>
              <a:spLocks/>
            </p:cNvSpPr>
            <p:nvPr/>
          </p:nvSpPr>
          <p:spPr bwMode="auto">
            <a:xfrm>
              <a:off x="2709863" y="5624513"/>
              <a:ext cx="279400" cy="71438"/>
            </a:xfrm>
            <a:custGeom>
              <a:avLst/>
              <a:gdLst>
                <a:gd name="T0" fmla="*/ 162 w 1057"/>
                <a:gd name="T1" fmla="*/ 0 h 269"/>
                <a:gd name="T2" fmla="*/ 129 w 1057"/>
                <a:gd name="T3" fmla="*/ 3 h 269"/>
                <a:gd name="T4" fmla="*/ 98 w 1057"/>
                <a:gd name="T5" fmla="*/ 11 h 269"/>
                <a:gd name="T6" fmla="*/ 71 w 1057"/>
                <a:gd name="T7" fmla="*/ 23 h 269"/>
                <a:gd name="T8" fmla="*/ 48 w 1057"/>
                <a:gd name="T9" fmla="*/ 39 h 269"/>
                <a:gd name="T10" fmla="*/ 27 w 1057"/>
                <a:gd name="T11" fmla="*/ 60 h 269"/>
                <a:gd name="T12" fmla="*/ 13 w 1057"/>
                <a:gd name="T13" fmla="*/ 82 h 269"/>
                <a:gd name="T14" fmla="*/ 4 w 1057"/>
                <a:gd name="T15" fmla="*/ 108 h 269"/>
                <a:gd name="T16" fmla="*/ 0 w 1057"/>
                <a:gd name="T17" fmla="*/ 135 h 269"/>
                <a:gd name="T18" fmla="*/ 4 w 1057"/>
                <a:gd name="T19" fmla="*/ 162 h 269"/>
                <a:gd name="T20" fmla="*/ 13 w 1057"/>
                <a:gd name="T21" fmla="*/ 187 h 269"/>
                <a:gd name="T22" fmla="*/ 27 w 1057"/>
                <a:gd name="T23" fmla="*/ 211 h 269"/>
                <a:gd name="T24" fmla="*/ 48 w 1057"/>
                <a:gd name="T25" fmla="*/ 230 h 269"/>
                <a:gd name="T26" fmla="*/ 71 w 1057"/>
                <a:gd name="T27" fmla="*/ 247 h 269"/>
                <a:gd name="T28" fmla="*/ 98 w 1057"/>
                <a:gd name="T29" fmla="*/ 259 h 269"/>
                <a:gd name="T30" fmla="*/ 129 w 1057"/>
                <a:gd name="T31" fmla="*/ 267 h 269"/>
                <a:gd name="T32" fmla="*/ 162 w 1057"/>
                <a:gd name="T33" fmla="*/ 269 h 269"/>
                <a:gd name="T34" fmla="*/ 913 w 1057"/>
                <a:gd name="T35" fmla="*/ 269 h 269"/>
                <a:gd name="T36" fmla="*/ 945 w 1057"/>
                <a:gd name="T37" fmla="*/ 264 h 269"/>
                <a:gd name="T38" fmla="*/ 973 w 1057"/>
                <a:gd name="T39" fmla="*/ 254 h 269"/>
                <a:gd name="T40" fmla="*/ 999 w 1057"/>
                <a:gd name="T41" fmla="*/ 239 h 269"/>
                <a:gd name="T42" fmla="*/ 1021 w 1057"/>
                <a:gd name="T43" fmla="*/ 221 h 269"/>
                <a:gd name="T44" fmla="*/ 1038 w 1057"/>
                <a:gd name="T45" fmla="*/ 199 h 269"/>
                <a:gd name="T46" fmla="*/ 1051 w 1057"/>
                <a:gd name="T47" fmla="*/ 175 h 269"/>
                <a:gd name="T48" fmla="*/ 1057 w 1057"/>
                <a:gd name="T49" fmla="*/ 149 h 269"/>
                <a:gd name="T50" fmla="*/ 1057 w 1057"/>
                <a:gd name="T51" fmla="*/ 122 h 269"/>
                <a:gd name="T52" fmla="*/ 1051 w 1057"/>
                <a:gd name="T53" fmla="*/ 95 h 269"/>
                <a:gd name="T54" fmla="*/ 1038 w 1057"/>
                <a:gd name="T55" fmla="*/ 71 h 269"/>
                <a:gd name="T56" fmla="*/ 1021 w 1057"/>
                <a:gd name="T57" fmla="*/ 49 h 269"/>
                <a:gd name="T58" fmla="*/ 999 w 1057"/>
                <a:gd name="T59" fmla="*/ 30 h 269"/>
                <a:gd name="T60" fmla="*/ 973 w 1057"/>
                <a:gd name="T61" fmla="*/ 17 h 269"/>
                <a:gd name="T62" fmla="*/ 945 w 1057"/>
                <a:gd name="T63" fmla="*/ 7 h 269"/>
                <a:gd name="T64" fmla="*/ 913 w 1057"/>
                <a:gd name="T65"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7" h="269">
                  <a:moveTo>
                    <a:pt x="896" y="0"/>
                  </a:moveTo>
                  <a:lnTo>
                    <a:pt x="162" y="0"/>
                  </a:lnTo>
                  <a:lnTo>
                    <a:pt x="145" y="1"/>
                  </a:lnTo>
                  <a:lnTo>
                    <a:pt x="129" y="3"/>
                  </a:lnTo>
                  <a:lnTo>
                    <a:pt x="113" y="7"/>
                  </a:lnTo>
                  <a:lnTo>
                    <a:pt x="98" y="11"/>
                  </a:lnTo>
                  <a:lnTo>
                    <a:pt x="85" y="17"/>
                  </a:lnTo>
                  <a:lnTo>
                    <a:pt x="71" y="23"/>
                  </a:lnTo>
                  <a:lnTo>
                    <a:pt x="59" y="30"/>
                  </a:lnTo>
                  <a:lnTo>
                    <a:pt x="48" y="39"/>
                  </a:lnTo>
                  <a:lnTo>
                    <a:pt x="37" y="49"/>
                  </a:lnTo>
                  <a:lnTo>
                    <a:pt x="27" y="60"/>
                  </a:lnTo>
                  <a:lnTo>
                    <a:pt x="19" y="71"/>
                  </a:lnTo>
                  <a:lnTo>
                    <a:pt x="13" y="82"/>
                  </a:lnTo>
                  <a:lnTo>
                    <a:pt x="7" y="95"/>
                  </a:lnTo>
                  <a:lnTo>
                    <a:pt x="4" y="108"/>
                  </a:lnTo>
                  <a:lnTo>
                    <a:pt x="1" y="122"/>
                  </a:lnTo>
                  <a:lnTo>
                    <a:pt x="0" y="135"/>
                  </a:lnTo>
                  <a:lnTo>
                    <a:pt x="1" y="149"/>
                  </a:lnTo>
                  <a:lnTo>
                    <a:pt x="4" y="162"/>
                  </a:lnTo>
                  <a:lnTo>
                    <a:pt x="7" y="175"/>
                  </a:lnTo>
                  <a:lnTo>
                    <a:pt x="13" y="187"/>
                  </a:lnTo>
                  <a:lnTo>
                    <a:pt x="19" y="199"/>
                  </a:lnTo>
                  <a:lnTo>
                    <a:pt x="27" y="211"/>
                  </a:lnTo>
                  <a:lnTo>
                    <a:pt x="37" y="221"/>
                  </a:lnTo>
                  <a:lnTo>
                    <a:pt x="48" y="230"/>
                  </a:lnTo>
                  <a:lnTo>
                    <a:pt x="59" y="239"/>
                  </a:lnTo>
                  <a:lnTo>
                    <a:pt x="71" y="247"/>
                  </a:lnTo>
                  <a:lnTo>
                    <a:pt x="85" y="254"/>
                  </a:lnTo>
                  <a:lnTo>
                    <a:pt x="98" y="259"/>
                  </a:lnTo>
                  <a:lnTo>
                    <a:pt x="113" y="264"/>
                  </a:lnTo>
                  <a:lnTo>
                    <a:pt x="129" y="267"/>
                  </a:lnTo>
                  <a:lnTo>
                    <a:pt x="145" y="269"/>
                  </a:lnTo>
                  <a:lnTo>
                    <a:pt x="162" y="269"/>
                  </a:lnTo>
                  <a:lnTo>
                    <a:pt x="896" y="269"/>
                  </a:lnTo>
                  <a:lnTo>
                    <a:pt x="913" y="269"/>
                  </a:lnTo>
                  <a:lnTo>
                    <a:pt x="929" y="267"/>
                  </a:lnTo>
                  <a:lnTo>
                    <a:pt x="945" y="264"/>
                  </a:lnTo>
                  <a:lnTo>
                    <a:pt x="959" y="259"/>
                  </a:lnTo>
                  <a:lnTo>
                    <a:pt x="973" y="254"/>
                  </a:lnTo>
                  <a:lnTo>
                    <a:pt x="986" y="247"/>
                  </a:lnTo>
                  <a:lnTo>
                    <a:pt x="999" y="239"/>
                  </a:lnTo>
                  <a:lnTo>
                    <a:pt x="1010" y="230"/>
                  </a:lnTo>
                  <a:lnTo>
                    <a:pt x="1021" y="221"/>
                  </a:lnTo>
                  <a:lnTo>
                    <a:pt x="1030" y="211"/>
                  </a:lnTo>
                  <a:lnTo>
                    <a:pt x="1038" y="199"/>
                  </a:lnTo>
                  <a:lnTo>
                    <a:pt x="1045" y="187"/>
                  </a:lnTo>
                  <a:lnTo>
                    <a:pt x="1051" y="175"/>
                  </a:lnTo>
                  <a:lnTo>
                    <a:pt x="1054" y="162"/>
                  </a:lnTo>
                  <a:lnTo>
                    <a:pt x="1057" y="149"/>
                  </a:lnTo>
                  <a:lnTo>
                    <a:pt x="1057" y="135"/>
                  </a:lnTo>
                  <a:lnTo>
                    <a:pt x="1057" y="122"/>
                  </a:lnTo>
                  <a:lnTo>
                    <a:pt x="1054" y="108"/>
                  </a:lnTo>
                  <a:lnTo>
                    <a:pt x="1051" y="95"/>
                  </a:lnTo>
                  <a:lnTo>
                    <a:pt x="1045" y="82"/>
                  </a:lnTo>
                  <a:lnTo>
                    <a:pt x="1038" y="71"/>
                  </a:lnTo>
                  <a:lnTo>
                    <a:pt x="1030" y="60"/>
                  </a:lnTo>
                  <a:lnTo>
                    <a:pt x="1021" y="49"/>
                  </a:lnTo>
                  <a:lnTo>
                    <a:pt x="1010" y="39"/>
                  </a:lnTo>
                  <a:lnTo>
                    <a:pt x="999" y="30"/>
                  </a:lnTo>
                  <a:lnTo>
                    <a:pt x="986" y="23"/>
                  </a:lnTo>
                  <a:lnTo>
                    <a:pt x="973" y="17"/>
                  </a:lnTo>
                  <a:lnTo>
                    <a:pt x="959" y="11"/>
                  </a:lnTo>
                  <a:lnTo>
                    <a:pt x="945" y="7"/>
                  </a:lnTo>
                  <a:lnTo>
                    <a:pt x="929" y="3"/>
                  </a:lnTo>
                  <a:lnTo>
                    <a:pt x="913" y="1"/>
                  </a:lnTo>
                  <a:lnTo>
                    <a:pt x="896" y="0"/>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82" name="Freeform 25"/>
            <p:cNvSpPr>
              <a:spLocks/>
            </p:cNvSpPr>
            <p:nvPr/>
          </p:nvSpPr>
          <p:spPr bwMode="auto">
            <a:xfrm>
              <a:off x="2716213" y="5729288"/>
              <a:ext cx="268288" cy="68263"/>
            </a:xfrm>
            <a:custGeom>
              <a:avLst/>
              <a:gdLst>
                <a:gd name="T0" fmla="*/ 154 w 1014"/>
                <a:gd name="T1" fmla="*/ 0 h 259"/>
                <a:gd name="T2" fmla="*/ 124 w 1014"/>
                <a:gd name="T3" fmla="*/ 3 h 259"/>
                <a:gd name="T4" fmla="*/ 94 w 1014"/>
                <a:gd name="T5" fmla="*/ 10 h 259"/>
                <a:gd name="T6" fmla="*/ 68 w 1014"/>
                <a:gd name="T7" fmla="*/ 22 h 259"/>
                <a:gd name="T8" fmla="*/ 46 w 1014"/>
                <a:gd name="T9" fmla="*/ 38 h 259"/>
                <a:gd name="T10" fmla="*/ 27 w 1014"/>
                <a:gd name="T11" fmla="*/ 57 h 259"/>
                <a:gd name="T12" fmla="*/ 12 w 1014"/>
                <a:gd name="T13" fmla="*/ 79 h 259"/>
                <a:gd name="T14" fmla="*/ 3 w 1014"/>
                <a:gd name="T15" fmla="*/ 104 h 259"/>
                <a:gd name="T16" fmla="*/ 0 w 1014"/>
                <a:gd name="T17" fmla="*/ 129 h 259"/>
                <a:gd name="T18" fmla="*/ 3 w 1014"/>
                <a:gd name="T19" fmla="*/ 155 h 259"/>
                <a:gd name="T20" fmla="*/ 12 w 1014"/>
                <a:gd name="T21" fmla="*/ 180 h 259"/>
                <a:gd name="T22" fmla="*/ 27 w 1014"/>
                <a:gd name="T23" fmla="*/ 202 h 259"/>
                <a:gd name="T24" fmla="*/ 46 w 1014"/>
                <a:gd name="T25" fmla="*/ 221 h 259"/>
                <a:gd name="T26" fmla="*/ 68 w 1014"/>
                <a:gd name="T27" fmla="*/ 237 h 259"/>
                <a:gd name="T28" fmla="*/ 94 w 1014"/>
                <a:gd name="T29" fmla="*/ 249 h 259"/>
                <a:gd name="T30" fmla="*/ 124 w 1014"/>
                <a:gd name="T31" fmla="*/ 256 h 259"/>
                <a:gd name="T32" fmla="*/ 154 w 1014"/>
                <a:gd name="T33" fmla="*/ 259 h 259"/>
                <a:gd name="T34" fmla="*/ 875 w 1014"/>
                <a:gd name="T35" fmla="*/ 258 h 259"/>
                <a:gd name="T36" fmla="*/ 906 w 1014"/>
                <a:gd name="T37" fmla="*/ 252 h 259"/>
                <a:gd name="T38" fmla="*/ 933 w 1014"/>
                <a:gd name="T39" fmla="*/ 243 h 259"/>
                <a:gd name="T40" fmla="*/ 958 w 1014"/>
                <a:gd name="T41" fmla="*/ 229 h 259"/>
                <a:gd name="T42" fmla="*/ 979 w 1014"/>
                <a:gd name="T43" fmla="*/ 212 h 259"/>
                <a:gd name="T44" fmla="*/ 995 w 1014"/>
                <a:gd name="T45" fmla="*/ 192 h 259"/>
                <a:gd name="T46" fmla="*/ 1007 w 1014"/>
                <a:gd name="T47" fmla="*/ 168 h 259"/>
                <a:gd name="T48" fmla="*/ 1013 w 1014"/>
                <a:gd name="T49" fmla="*/ 143 h 259"/>
                <a:gd name="T50" fmla="*/ 1013 w 1014"/>
                <a:gd name="T51" fmla="*/ 116 h 259"/>
                <a:gd name="T52" fmla="*/ 1007 w 1014"/>
                <a:gd name="T53" fmla="*/ 91 h 259"/>
                <a:gd name="T54" fmla="*/ 995 w 1014"/>
                <a:gd name="T55" fmla="*/ 67 h 259"/>
                <a:gd name="T56" fmla="*/ 979 w 1014"/>
                <a:gd name="T57" fmla="*/ 47 h 259"/>
                <a:gd name="T58" fmla="*/ 958 w 1014"/>
                <a:gd name="T59" fmla="*/ 29 h 259"/>
                <a:gd name="T60" fmla="*/ 933 w 1014"/>
                <a:gd name="T61" fmla="*/ 16 h 259"/>
                <a:gd name="T62" fmla="*/ 906 w 1014"/>
                <a:gd name="T63" fmla="*/ 5 h 259"/>
                <a:gd name="T64" fmla="*/ 875 w 1014"/>
                <a:gd name="T65" fmla="*/ 1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4" h="259">
                  <a:moveTo>
                    <a:pt x="859" y="0"/>
                  </a:moveTo>
                  <a:lnTo>
                    <a:pt x="154" y="0"/>
                  </a:lnTo>
                  <a:lnTo>
                    <a:pt x="138" y="1"/>
                  </a:lnTo>
                  <a:lnTo>
                    <a:pt x="124" y="3"/>
                  </a:lnTo>
                  <a:lnTo>
                    <a:pt x="109" y="5"/>
                  </a:lnTo>
                  <a:lnTo>
                    <a:pt x="94" y="10"/>
                  </a:lnTo>
                  <a:lnTo>
                    <a:pt x="81" y="16"/>
                  </a:lnTo>
                  <a:lnTo>
                    <a:pt x="68" y="22"/>
                  </a:lnTo>
                  <a:lnTo>
                    <a:pt x="56" y="29"/>
                  </a:lnTo>
                  <a:lnTo>
                    <a:pt x="46" y="38"/>
                  </a:lnTo>
                  <a:lnTo>
                    <a:pt x="36" y="47"/>
                  </a:lnTo>
                  <a:lnTo>
                    <a:pt x="27" y="57"/>
                  </a:lnTo>
                  <a:lnTo>
                    <a:pt x="19" y="67"/>
                  </a:lnTo>
                  <a:lnTo>
                    <a:pt x="12" y="79"/>
                  </a:lnTo>
                  <a:lnTo>
                    <a:pt x="7" y="91"/>
                  </a:lnTo>
                  <a:lnTo>
                    <a:pt x="3" y="104"/>
                  </a:lnTo>
                  <a:lnTo>
                    <a:pt x="1" y="116"/>
                  </a:lnTo>
                  <a:lnTo>
                    <a:pt x="0" y="129"/>
                  </a:lnTo>
                  <a:lnTo>
                    <a:pt x="1" y="143"/>
                  </a:lnTo>
                  <a:lnTo>
                    <a:pt x="3" y="155"/>
                  </a:lnTo>
                  <a:lnTo>
                    <a:pt x="7" y="168"/>
                  </a:lnTo>
                  <a:lnTo>
                    <a:pt x="12" y="180"/>
                  </a:lnTo>
                  <a:lnTo>
                    <a:pt x="19" y="192"/>
                  </a:lnTo>
                  <a:lnTo>
                    <a:pt x="27" y="202"/>
                  </a:lnTo>
                  <a:lnTo>
                    <a:pt x="36" y="212"/>
                  </a:lnTo>
                  <a:lnTo>
                    <a:pt x="46" y="221"/>
                  </a:lnTo>
                  <a:lnTo>
                    <a:pt x="56" y="229"/>
                  </a:lnTo>
                  <a:lnTo>
                    <a:pt x="68" y="237"/>
                  </a:lnTo>
                  <a:lnTo>
                    <a:pt x="81" y="243"/>
                  </a:lnTo>
                  <a:lnTo>
                    <a:pt x="94" y="249"/>
                  </a:lnTo>
                  <a:lnTo>
                    <a:pt x="109" y="252"/>
                  </a:lnTo>
                  <a:lnTo>
                    <a:pt x="124" y="256"/>
                  </a:lnTo>
                  <a:lnTo>
                    <a:pt x="138" y="258"/>
                  </a:lnTo>
                  <a:lnTo>
                    <a:pt x="154" y="259"/>
                  </a:lnTo>
                  <a:lnTo>
                    <a:pt x="859" y="259"/>
                  </a:lnTo>
                  <a:lnTo>
                    <a:pt x="875" y="258"/>
                  </a:lnTo>
                  <a:lnTo>
                    <a:pt x="890" y="256"/>
                  </a:lnTo>
                  <a:lnTo>
                    <a:pt x="906" y="252"/>
                  </a:lnTo>
                  <a:lnTo>
                    <a:pt x="919" y="249"/>
                  </a:lnTo>
                  <a:lnTo>
                    <a:pt x="933" y="243"/>
                  </a:lnTo>
                  <a:lnTo>
                    <a:pt x="945" y="237"/>
                  </a:lnTo>
                  <a:lnTo>
                    <a:pt x="958" y="229"/>
                  </a:lnTo>
                  <a:lnTo>
                    <a:pt x="969" y="221"/>
                  </a:lnTo>
                  <a:lnTo>
                    <a:pt x="979" y="212"/>
                  </a:lnTo>
                  <a:lnTo>
                    <a:pt x="987" y="202"/>
                  </a:lnTo>
                  <a:lnTo>
                    <a:pt x="995" y="192"/>
                  </a:lnTo>
                  <a:lnTo>
                    <a:pt x="1002" y="180"/>
                  </a:lnTo>
                  <a:lnTo>
                    <a:pt x="1007" y="168"/>
                  </a:lnTo>
                  <a:lnTo>
                    <a:pt x="1011" y="155"/>
                  </a:lnTo>
                  <a:lnTo>
                    <a:pt x="1013" y="143"/>
                  </a:lnTo>
                  <a:lnTo>
                    <a:pt x="1014" y="129"/>
                  </a:lnTo>
                  <a:lnTo>
                    <a:pt x="1013" y="116"/>
                  </a:lnTo>
                  <a:lnTo>
                    <a:pt x="1011" y="104"/>
                  </a:lnTo>
                  <a:lnTo>
                    <a:pt x="1007" y="91"/>
                  </a:lnTo>
                  <a:lnTo>
                    <a:pt x="1002" y="79"/>
                  </a:lnTo>
                  <a:lnTo>
                    <a:pt x="995" y="67"/>
                  </a:lnTo>
                  <a:lnTo>
                    <a:pt x="987" y="57"/>
                  </a:lnTo>
                  <a:lnTo>
                    <a:pt x="979" y="47"/>
                  </a:lnTo>
                  <a:lnTo>
                    <a:pt x="969" y="38"/>
                  </a:lnTo>
                  <a:lnTo>
                    <a:pt x="958" y="29"/>
                  </a:lnTo>
                  <a:lnTo>
                    <a:pt x="945" y="22"/>
                  </a:lnTo>
                  <a:lnTo>
                    <a:pt x="933" y="16"/>
                  </a:lnTo>
                  <a:lnTo>
                    <a:pt x="919" y="10"/>
                  </a:lnTo>
                  <a:lnTo>
                    <a:pt x="906" y="5"/>
                  </a:lnTo>
                  <a:lnTo>
                    <a:pt x="890" y="3"/>
                  </a:lnTo>
                  <a:lnTo>
                    <a:pt x="875" y="1"/>
                  </a:lnTo>
                  <a:lnTo>
                    <a:pt x="859" y="0"/>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sp>
          <p:nvSpPr>
            <p:cNvPr id="83" name="Freeform 26"/>
            <p:cNvSpPr>
              <a:spLocks/>
            </p:cNvSpPr>
            <p:nvPr/>
          </p:nvSpPr>
          <p:spPr bwMode="auto">
            <a:xfrm>
              <a:off x="2784475" y="5832475"/>
              <a:ext cx="131763" cy="30163"/>
            </a:xfrm>
            <a:custGeom>
              <a:avLst/>
              <a:gdLst>
                <a:gd name="T0" fmla="*/ 141 w 495"/>
                <a:gd name="T1" fmla="*/ 110 h 110"/>
                <a:gd name="T2" fmla="*/ 354 w 495"/>
                <a:gd name="T3" fmla="*/ 110 h 110"/>
                <a:gd name="T4" fmla="*/ 369 w 495"/>
                <a:gd name="T5" fmla="*/ 109 h 110"/>
                <a:gd name="T6" fmla="*/ 383 w 495"/>
                <a:gd name="T7" fmla="*/ 108 h 110"/>
                <a:gd name="T8" fmla="*/ 395 w 495"/>
                <a:gd name="T9" fmla="*/ 105 h 110"/>
                <a:gd name="T10" fmla="*/ 407 w 495"/>
                <a:gd name="T11" fmla="*/ 101 h 110"/>
                <a:gd name="T12" fmla="*/ 420 w 495"/>
                <a:gd name="T13" fmla="*/ 97 h 110"/>
                <a:gd name="T14" fmla="*/ 431 w 495"/>
                <a:gd name="T15" fmla="*/ 91 h 110"/>
                <a:gd name="T16" fmla="*/ 441 w 495"/>
                <a:gd name="T17" fmla="*/ 85 h 110"/>
                <a:gd name="T18" fmla="*/ 451 w 495"/>
                <a:gd name="T19" fmla="*/ 78 h 110"/>
                <a:gd name="T20" fmla="*/ 460 w 495"/>
                <a:gd name="T21" fmla="*/ 70 h 110"/>
                <a:gd name="T22" fmla="*/ 468 w 495"/>
                <a:gd name="T23" fmla="*/ 62 h 110"/>
                <a:gd name="T24" fmla="*/ 476 w 495"/>
                <a:gd name="T25" fmla="*/ 53 h 110"/>
                <a:gd name="T26" fmla="*/ 482 w 495"/>
                <a:gd name="T27" fmla="*/ 43 h 110"/>
                <a:gd name="T28" fmla="*/ 488 w 495"/>
                <a:gd name="T29" fmla="*/ 32 h 110"/>
                <a:gd name="T30" fmla="*/ 491 w 495"/>
                <a:gd name="T31" fmla="*/ 22 h 110"/>
                <a:gd name="T32" fmla="*/ 494 w 495"/>
                <a:gd name="T33" fmla="*/ 11 h 110"/>
                <a:gd name="T34" fmla="*/ 495 w 495"/>
                <a:gd name="T35" fmla="*/ 0 h 110"/>
                <a:gd name="T36" fmla="*/ 0 w 495"/>
                <a:gd name="T37" fmla="*/ 0 h 110"/>
                <a:gd name="T38" fmla="*/ 2 w 495"/>
                <a:gd name="T39" fmla="*/ 11 h 110"/>
                <a:gd name="T40" fmla="*/ 5 w 495"/>
                <a:gd name="T41" fmla="*/ 22 h 110"/>
                <a:gd name="T42" fmla="*/ 9 w 495"/>
                <a:gd name="T43" fmla="*/ 32 h 110"/>
                <a:gd name="T44" fmla="*/ 14 w 495"/>
                <a:gd name="T45" fmla="*/ 43 h 110"/>
                <a:gd name="T46" fmla="*/ 19 w 495"/>
                <a:gd name="T47" fmla="*/ 53 h 110"/>
                <a:gd name="T48" fmla="*/ 27 w 495"/>
                <a:gd name="T49" fmla="*/ 62 h 110"/>
                <a:gd name="T50" fmla="*/ 35 w 495"/>
                <a:gd name="T51" fmla="*/ 70 h 110"/>
                <a:gd name="T52" fmla="*/ 44 w 495"/>
                <a:gd name="T53" fmla="*/ 78 h 110"/>
                <a:gd name="T54" fmla="*/ 54 w 495"/>
                <a:gd name="T55" fmla="*/ 85 h 110"/>
                <a:gd name="T56" fmla="*/ 64 w 495"/>
                <a:gd name="T57" fmla="*/ 91 h 110"/>
                <a:gd name="T58" fmla="*/ 76 w 495"/>
                <a:gd name="T59" fmla="*/ 97 h 110"/>
                <a:gd name="T60" fmla="*/ 88 w 495"/>
                <a:gd name="T61" fmla="*/ 101 h 110"/>
                <a:gd name="T62" fmla="*/ 101 w 495"/>
                <a:gd name="T63" fmla="*/ 105 h 110"/>
                <a:gd name="T64" fmla="*/ 114 w 495"/>
                <a:gd name="T65" fmla="*/ 108 h 110"/>
                <a:gd name="T66" fmla="*/ 128 w 495"/>
                <a:gd name="T67" fmla="*/ 109 h 110"/>
                <a:gd name="T68" fmla="*/ 141 w 495"/>
                <a:gd name="T69"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110">
                  <a:moveTo>
                    <a:pt x="141" y="110"/>
                  </a:moveTo>
                  <a:lnTo>
                    <a:pt x="354" y="110"/>
                  </a:lnTo>
                  <a:lnTo>
                    <a:pt x="369" y="109"/>
                  </a:lnTo>
                  <a:lnTo>
                    <a:pt x="383" y="108"/>
                  </a:lnTo>
                  <a:lnTo>
                    <a:pt x="395" y="105"/>
                  </a:lnTo>
                  <a:lnTo>
                    <a:pt x="407" y="101"/>
                  </a:lnTo>
                  <a:lnTo>
                    <a:pt x="420" y="97"/>
                  </a:lnTo>
                  <a:lnTo>
                    <a:pt x="431" y="91"/>
                  </a:lnTo>
                  <a:lnTo>
                    <a:pt x="441" y="85"/>
                  </a:lnTo>
                  <a:lnTo>
                    <a:pt x="451" y="78"/>
                  </a:lnTo>
                  <a:lnTo>
                    <a:pt x="460" y="70"/>
                  </a:lnTo>
                  <a:lnTo>
                    <a:pt x="468" y="62"/>
                  </a:lnTo>
                  <a:lnTo>
                    <a:pt x="476" y="53"/>
                  </a:lnTo>
                  <a:lnTo>
                    <a:pt x="482" y="43"/>
                  </a:lnTo>
                  <a:lnTo>
                    <a:pt x="488" y="32"/>
                  </a:lnTo>
                  <a:lnTo>
                    <a:pt x="491" y="22"/>
                  </a:lnTo>
                  <a:lnTo>
                    <a:pt x="494" y="11"/>
                  </a:lnTo>
                  <a:lnTo>
                    <a:pt x="495" y="0"/>
                  </a:lnTo>
                  <a:lnTo>
                    <a:pt x="0" y="0"/>
                  </a:lnTo>
                  <a:lnTo>
                    <a:pt x="2" y="11"/>
                  </a:lnTo>
                  <a:lnTo>
                    <a:pt x="5" y="22"/>
                  </a:lnTo>
                  <a:lnTo>
                    <a:pt x="9" y="32"/>
                  </a:lnTo>
                  <a:lnTo>
                    <a:pt x="14" y="43"/>
                  </a:lnTo>
                  <a:lnTo>
                    <a:pt x="19" y="53"/>
                  </a:lnTo>
                  <a:lnTo>
                    <a:pt x="27" y="62"/>
                  </a:lnTo>
                  <a:lnTo>
                    <a:pt x="35" y="70"/>
                  </a:lnTo>
                  <a:lnTo>
                    <a:pt x="44" y="78"/>
                  </a:lnTo>
                  <a:lnTo>
                    <a:pt x="54" y="85"/>
                  </a:lnTo>
                  <a:lnTo>
                    <a:pt x="64" y="91"/>
                  </a:lnTo>
                  <a:lnTo>
                    <a:pt x="76" y="97"/>
                  </a:lnTo>
                  <a:lnTo>
                    <a:pt x="88" y="101"/>
                  </a:lnTo>
                  <a:lnTo>
                    <a:pt x="101" y="105"/>
                  </a:lnTo>
                  <a:lnTo>
                    <a:pt x="114" y="108"/>
                  </a:lnTo>
                  <a:lnTo>
                    <a:pt x="128" y="109"/>
                  </a:lnTo>
                  <a:lnTo>
                    <a:pt x="141" y="110"/>
                  </a:lnTo>
                  <a:close/>
                </a:path>
              </a:pathLst>
            </a:custGeom>
            <a:grpFill/>
            <a:ln>
              <a:noFill/>
            </a:ln>
          </p:spPr>
          <p:txBody>
            <a:bodyPr vert="horz" wrap="square" lIns="91428" tIns="45714" rIns="91428" bIns="45714" numCol="1" anchor="t" anchorCtr="0" compatLnSpc="1">
              <a:prstTxWarp prst="textNoShape">
                <a:avLst/>
              </a:prstTxWarp>
            </a:bodyPr>
            <a:lstStyle/>
            <a:p>
              <a:pPr defTabSz="685715"/>
              <a:endParaRPr lang="en-US">
                <a:solidFill>
                  <a:srgbClr val="000000"/>
                </a:solidFill>
              </a:endParaRPr>
            </a:p>
          </p:txBody>
        </p:sp>
      </p:grpSp>
      <p:pic>
        <p:nvPicPr>
          <p:cNvPr id="85" name="Picture 84" descr="IT.png"/>
          <p:cNvPicPr>
            <a:picLocks noChangeAspect="1"/>
          </p:cNvPicPr>
          <p:nvPr/>
        </p:nvPicPr>
        <p:blipFill>
          <a:blip r:embed="rId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97345" y="3414871"/>
            <a:ext cx="484306" cy="363230"/>
          </a:xfrm>
          <a:prstGeom prst="rect">
            <a:avLst/>
          </a:prstGeom>
          <a:noFill/>
        </p:spPr>
      </p:pic>
      <p:grpSp>
        <p:nvGrpSpPr>
          <p:cNvPr id="86" name="Group 85"/>
          <p:cNvGrpSpPr/>
          <p:nvPr/>
        </p:nvGrpSpPr>
        <p:grpSpPr>
          <a:xfrm>
            <a:off x="8422888" y="954228"/>
            <a:ext cx="394568" cy="339829"/>
            <a:chOff x="3339181" y="2844515"/>
            <a:chExt cx="193070" cy="152833"/>
          </a:xfrm>
          <a:noFill/>
        </p:grpSpPr>
        <p:sp>
          <p:nvSpPr>
            <p:cNvPr id="87" name="Freeform 86"/>
            <p:cNvSpPr/>
            <p:nvPr/>
          </p:nvSpPr>
          <p:spPr>
            <a:xfrm>
              <a:off x="3339181" y="2844515"/>
              <a:ext cx="138190" cy="137294"/>
            </a:xfrm>
            <a:custGeom>
              <a:avLst/>
              <a:gdLst>
                <a:gd name="connsiteX0" fmla="*/ 75158 w 648856"/>
                <a:gd name="connsiteY0" fmla="*/ 541527 h 798066"/>
                <a:gd name="connsiteX1" fmla="*/ 75158 w 648856"/>
                <a:gd name="connsiteY1" fmla="*/ 595527 h 798066"/>
                <a:gd name="connsiteX2" fmla="*/ 291795 w 648856"/>
                <a:gd name="connsiteY2" fmla="*/ 595527 h 798066"/>
                <a:gd name="connsiteX3" fmla="*/ 291795 w 648856"/>
                <a:gd name="connsiteY3" fmla="*/ 541527 h 798066"/>
                <a:gd name="connsiteX4" fmla="*/ 75158 w 648856"/>
                <a:gd name="connsiteY4" fmla="*/ 433522 h 798066"/>
                <a:gd name="connsiteX5" fmla="*/ 75158 w 648856"/>
                <a:gd name="connsiteY5" fmla="*/ 487522 h 798066"/>
                <a:gd name="connsiteX6" fmla="*/ 291795 w 648856"/>
                <a:gd name="connsiteY6" fmla="*/ 487522 h 798066"/>
                <a:gd name="connsiteX7" fmla="*/ 291795 w 648856"/>
                <a:gd name="connsiteY7" fmla="*/ 433522 h 798066"/>
                <a:gd name="connsiteX8" fmla="*/ 75158 w 648856"/>
                <a:gd name="connsiteY8" fmla="*/ 333241 h 798066"/>
                <a:gd name="connsiteX9" fmla="*/ 75158 w 648856"/>
                <a:gd name="connsiteY9" fmla="*/ 387241 h 798066"/>
                <a:gd name="connsiteX10" fmla="*/ 379008 w 648856"/>
                <a:gd name="connsiteY10" fmla="*/ 387241 h 798066"/>
                <a:gd name="connsiteX11" fmla="*/ 379008 w 648856"/>
                <a:gd name="connsiteY11" fmla="*/ 333241 h 798066"/>
                <a:gd name="connsiteX12" fmla="*/ 75158 w 648856"/>
                <a:gd name="connsiteY12" fmla="*/ 225241 h 798066"/>
                <a:gd name="connsiteX13" fmla="*/ 75158 w 648856"/>
                <a:gd name="connsiteY13" fmla="*/ 279241 h 798066"/>
                <a:gd name="connsiteX14" fmla="*/ 379008 w 648856"/>
                <a:gd name="connsiteY14" fmla="*/ 279241 h 798066"/>
                <a:gd name="connsiteX15" fmla="*/ 379008 w 648856"/>
                <a:gd name="connsiteY15" fmla="*/ 225241 h 798066"/>
                <a:gd name="connsiteX16" fmla="*/ 75158 w 648856"/>
                <a:gd name="connsiteY16" fmla="*/ 128819 h 798066"/>
                <a:gd name="connsiteX17" fmla="*/ 75158 w 648856"/>
                <a:gd name="connsiteY17" fmla="*/ 182819 h 798066"/>
                <a:gd name="connsiteX18" fmla="*/ 379008 w 648856"/>
                <a:gd name="connsiteY18" fmla="*/ 182819 h 798066"/>
                <a:gd name="connsiteX19" fmla="*/ 379008 w 648856"/>
                <a:gd name="connsiteY19" fmla="*/ 128819 h 798066"/>
                <a:gd name="connsiteX20" fmla="*/ 50974 w 648856"/>
                <a:gd name="connsiteY20" fmla="*/ 0 h 798066"/>
                <a:gd name="connsiteX21" fmla="*/ 597882 w 648856"/>
                <a:gd name="connsiteY21" fmla="*/ 0 h 798066"/>
                <a:gd name="connsiteX22" fmla="*/ 648856 w 648856"/>
                <a:gd name="connsiteY22" fmla="*/ 50369 h 798066"/>
                <a:gd name="connsiteX23" fmla="*/ 648856 w 648856"/>
                <a:gd name="connsiteY23" fmla="*/ 325399 h 798066"/>
                <a:gd name="connsiteX24" fmla="*/ 613340 w 648856"/>
                <a:gd name="connsiteY24" fmla="*/ 321452 h 798066"/>
                <a:gd name="connsiteX25" fmla="*/ 336296 w 648856"/>
                <a:gd name="connsiteY25" fmla="*/ 626875 h 798066"/>
                <a:gd name="connsiteX26" fmla="*/ 383611 w 648856"/>
                <a:gd name="connsiteY26" fmla="*/ 797640 h 798066"/>
                <a:gd name="connsiteX27" fmla="*/ 383930 w 648856"/>
                <a:gd name="connsiteY27" fmla="*/ 798066 h 798066"/>
                <a:gd name="connsiteX28" fmla="*/ 50974 w 648856"/>
                <a:gd name="connsiteY28" fmla="*/ 798066 h 798066"/>
                <a:gd name="connsiteX29" fmla="*/ 0 w 648856"/>
                <a:gd name="connsiteY29" fmla="*/ 747697 h 798066"/>
                <a:gd name="connsiteX30" fmla="*/ 0 w 648856"/>
                <a:gd name="connsiteY30" fmla="*/ 50369 h 798066"/>
                <a:gd name="connsiteX31" fmla="*/ 50974 w 648856"/>
                <a:gd name="connsiteY31" fmla="*/ 0 h 798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48856" h="798066">
                  <a:moveTo>
                    <a:pt x="75158" y="541527"/>
                  </a:moveTo>
                  <a:lnTo>
                    <a:pt x="75158" y="595527"/>
                  </a:lnTo>
                  <a:lnTo>
                    <a:pt x="291795" y="595527"/>
                  </a:lnTo>
                  <a:lnTo>
                    <a:pt x="291795" y="541527"/>
                  </a:lnTo>
                  <a:close/>
                  <a:moveTo>
                    <a:pt x="75158" y="433522"/>
                  </a:moveTo>
                  <a:lnTo>
                    <a:pt x="75158" y="487522"/>
                  </a:lnTo>
                  <a:lnTo>
                    <a:pt x="291795" y="487522"/>
                  </a:lnTo>
                  <a:lnTo>
                    <a:pt x="291795" y="433522"/>
                  </a:lnTo>
                  <a:close/>
                  <a:moveTo>
                    <a:pt x="75158" y="333241"/>
                  </a:moveTo>
                  <a:lnTo>
                    <a:pt x="75158" y="387241"/>
                  </a:lnTo>
                  <a:lnTo>
                    <a:pt x="379008" y="387241"/>
                  </a:lnTo>
                  <a:lnTo>
                    <a:pt x="379008" y="333241"/>
                  </a:lnTo>
                  <a:close/>
                  <a:moveTo>
                    <a:pt x="75158" y="225241"/>
                  </a:moveTo>
                  <a:lnTo>
                    <a:pt x="75158" y="279241"/>
                  </a:lnTo>
                  <a:lnTo>
                    <a:pt x="379008" y="279241"/>
                  </a:lnTo>
                  <a:lnTo>
                    <a:pt x="379008" y="225241"/>
                  </a:lnTo>
                  <a:close/>
                  <a:moveTo>
                    <a:pt x="75158" y="128819"/>
                  </a:moveTo>
                  <a:lnTo>
                    <a:pt x="75158" y="182819"/>
                  </a:lnTo>
                  <a:lnTo>
                    <a:pt x="379008" y="182819"/>
                  </a:lnTo>
                  <a:lnTo>
                    <a:pt x="379008" y="128819"/>
                  </a:lnTo>
                  <a:close/>
                  <a:moveTo>
                    <a:pt x="50974" y="0"/>
                  </a:moveTo>
                  <a:lnTo>
                    <a:pt x="597882" y="0"/>
                  </a:lnTo>
                  <a:cubicBezTo>
                    <a:pt x="626035" y="0"/>
                    <a:pt x="648856" y="22551"/>
                    <a:pt x="648856" y="50369"/>
                  </a:cubicBezTo>
                  <a:lnTo>
                    <a:pt x="648856" y="325399"/>
                  </a:lnTo>
                  <a:lnTo>
                    <a:pt x="613340" y="321452"/>
                  </a:lnTo>
                  <a:cubicBezTo>
                    <a:pt x="460332" y="321452"/>
                    <a:pt x="336296" y="458195"/>
                    <a:pt x="336296" y="626875"/>
                  </a:cubicBezTo>
                  <a:cubicBezTo>
                    <a:pt x="336296" y="690131"/>
                    <a:pt x="353738" y="748895"/>
                    <a:pt x="383611" y="797640"/>
                  </a:cubicBezTo>
                  <a:lnTo>
                    <a:pt x="383930" y="798066"/>
                  </a:lnTo>
                  <a:lnTo>
                    <a:pt x="50974" y="798066"/>
                  </a:lnTo>
                  <a:cubicBezTo>
                    <a:pt x="22822" y="798066"/>
                    <a:pt x="0" y="775515"/>
                    <a:pt x="0" y="747697"/>
                  </a:cubicBezTo>
                  <a:lnTo>
                    <a:pt x="0" y="50369"/>
                  </a:lnTo>
                  <a:cubicBezTo>
                    <a:pt x="0" y="22551"/>
                    <a:pt x="22822" y="0"/>
                    <a:pt x="50974" y="0"/>
                  </a:cubicBezTo>
                  <a:close/>
                </a:path>
              </a:pathLst>
            </a:custGeom>
            <a:grpFill/>
            <a:ln w="12700" cap="flat" cmpd="sng" algn="ctr">
              <a:solidFill>
                <a:schemeClr val="bg1"/>
              </a:solidFill>
              <a:prstDash val="solid"/>
              <a:miter lim="800000"/>
            </a:ln>
            <a:effectLst/>
          </p:spPr>
          <p:txBody>
            <a:bodyPr wrap="square" rtlCol="0" anchor="ctr">
              <a:noAutofit/>
            </a:bodyPr>
            <a:lstStyle/>
            <a:p>
              <a:pPr algn="ctr">
                <a:defRPr/>
              </a:pPr>
              <a:endParaRPr lang="en-US" sz="1200" kern="0" dirty="0">
                <a:solidFill>
                  <a:prstClr val="white"/>
                </a:solidFill>
                <a:cs typeface="Arial" panose="020B0604020202020204" pitchFamily="34" charset="0"/>
              </a:endParaRPr>
            </a:p>
          </p:txBody>
        </p:sp>
        <p:sp>
          <p:nvSpPr>
            <p:cNvPr id="88" name="Freeform 87"/>
            <p:cNvSpPr>
              <a:spLocks/>
            </p:cNvSpPr>
            <p:nvPr/>
          </p:nvSpPr>
          <p:spPr bwMode="auto">
            <a:xfrm>
              <a:off x="3419069" y="2907573"/>
              <a:ext cx="113182" cy="89775"/>
            </a:xfrm>
            <a:custGeom>
              <a:avLst/>
              <a:gdLst>
                <a:gd name="connsiteX0" fmla="*/ 492512 w 985025"/>
                <a:gd name="connsiteY0" fmla="*/ 301234 h 978864"/>
                <a:gd name="connsiteX1" fmla="*/ 303330 w 985025"/>
                <a:gd name="connsiteY1" fmla="*/ 489432 h 978864"/>
                <a:gd name="connsiteX2" fmla="*/ 492512 w 985025"/>
                <a:gd name="connsiteY2" fmla="*/ 677630 h 978864"/>
                <a:gd name="connsiteX3" fmla="*/ 681694 w 985025"/>
                <a:gd name="connsiteY3" fmla="*/ 489432 h 978864"/>
                <a:gd name="connsiteX4" fmla="*/ 492512 w 985025"/>
                <a:gd name="connsiteY4" fmla="*/ 301234 h 978864"/>
                <a:gd name="connsiteX5" fmla="*/ 537084 w 985025"/>
                <a:gd name="connsiteY5" fmla="*/ 0 h 978864"/>
                <a:gd name="connsiteX6" fmla="*/ 626226 w 985025"/>
                <a:gd name="connsiteY6" fmla="*/ 15573 h 978864"/>
                <a:gd name="connsiteX7" fmla="*/ 630684 w 985025"/>
                <a:gd name="connsiteY7" fmla="*/ 22247 h 978864"/>
                <a:gd name="connsiteX8" fmla="*/ 637369 w 985025"/>
                <a:gd name="connsiteY8" fmla="*/ 126807 h 978864"/>
                <a:gd name="connsiteX9" fmla="*/ 641826 w 985025"/>
                <a:gd name="connsiteY9" fmla="*/ 133481 h 978864"/>
                <a:gd name="connsiteX10" fmla="*/ 677483 w 985025"/>
                <a:gd name="connsiteY10" fmla="*/ 153504 h 978864"/>
                <a:gd name="connsiteX11" fmla="*/ 686398 w 985025"/>
                <a:gd name="connsiteY11" fmla="*/ 149054 h 978864"/>
                <a:gd name="connsiteX12" fmla="*/ 773312 w 985025"/>
                <a:gd name="connsiteY12" fmla="*/ 88988 h 978864"/>
                <a:gd name="connsiteX13" fmla="*/ 779997 w 985025"/>
                <a:gd name="connsiteY13" fmla="*/ 88988 h 978864"/>
                <a:gd name="connsiteX14" fmla="*/ 846854 w 985025"/>
                <a:gd name="connsiteY14" fmla="*/ 146830 h 978864"/>
                <a:gd name="connsiteX15" fmla="*/ 846854 w 985025"/>
                <a:gd name="connsiteY15" fmla="*/ 153504 h 978864"/>
                <a:gd name="connsiteX16" fmla="*/ 800054 w 985025"/>
                <a:gd name="connsiteY16" fmla="*/ 249165 h 978864"/>
                <a:gd name="connsiteX17" fmla="*/ 800054 w 985025"/>
                <a:gd name="connsiteY17" fmla="*/ 255839 h 978864"/>
                <a:gd name="connsiteX18" fmla="*/ 822340 w 985025"/>
                <a:gd name="connsiteY18" fmla="*/ 289210 h 978864"/>
                <a:gd name="connsiteX19" fmla="*/ 829026 w 985025"/>
                <a:gd name="connsiteY19" fmla="*/ 291434 h 978864"/>
                <a:gd name="connsiteX20" fmla="*/ 938225 w 985025"/>
                <a:gd name="connsiteY20" fmla="*/ 280311 h 978864"/>
                <a:gd name="connsiteX21" fmla="*/ 940454 w 985025"/>
                <a:gd name="connsiteY21" fmla="*/ 286985 h 978864"/>
                <a:gd name="connsiteX22" fmla="*/ 971654 w 985025"/>
                <a:gd name="connsiteY22" fmla="*/ 369299 h 978864"/>
                <a:gd name="connsiteX23" fmla="*/ 967197 w 985025"/>
                <a:gd name="connsiteY23" fmla="*/ 375973 h 978864"/>
                <a:gd name="connsiteX24" fmla="*/ 878054 w 985025"/>
                <a:gd name="connsiteY24" fmla="*/ 433815 h 978864"/>
                <a:gd name="connsiteX25" fmla="*/ 875825 w 985025"/>
                <a:gd name="connsiteY25" fmla="*/ 438264 h 978864"/>
                <a:gd name="connsiteX26" fmla="*/ 878054 w 985025"/>
                <a:gd name="connsiteY26" fmla="*/ 480533 h 978864"/>
                <a:gd name="connsiteX27" fmla="*/ 884740 w 985025"/>
                <a:gd name="connsiteY27" fmla="*/ 487207 h 978864"/>
                <a:gd name="connsiteX28" fmla="*/ 982797 w 985025"/>
                <a:gd name="connsiteY28" fmla="*/ 531701 h 978864"/>
                <a:gd name="connsiteX29" fmla="*/ 985025 w 985025"/>
                <a:gd name="connsiteY29" fmla="*/ 536151 h 978864"/>
                <a:gd name="connsiteX30" fmla="*/ 967197 w 985025"/>
                <a:gd name="connsiteY30" fmla="*/ 622914 h 978864"/>
                <a:gd name="connsiteX31" fmla="*/ 962739 w 985025"/>
                <a:gd name="connsiteY31" fmla="*/ 627363 h 978864"/>
                <a:gd name="connsiteX32" fmla="*/ 855768 w 985025"/>
                <a:gd name="connsiteY32" fmla="*/ 634037 h 978864"/>
                <a:gd name="connsiteX33" fmla="*/ 851311 w 985025"/>
                <a:gd name="connsiteY33" fmla="*/ 636262 h 978864"/>
                <a:gd name="connsiteX34" fmla="*/ 831254 w 985025"/>
                <a:gd name="connsiteY34" fmla="*/ 676306 h 978864"/>
                <a:gd name="connsiteX35" fmla="*/ 831254 w 985025"/>
                <a:gd name="connsiteY35" fmla="*/ 680756 h 978864"/>
                <a:gd name="connsiteX36" fmla="*/ 895883 w 985025"/>
                <a:gd name="connsiteY36" fmla="*/ 769743 h 978864"/>
                <a:gd name="connsiteX37" fmla="*/ 895883 w 985025"/>
                <a:gd name="connsiteY37" fmla="*/ 776417 h 978864"/>
                <a:gd name="connsiteX38" fmla="*/ 835711 w 985025"/>
                <a:gd name="connsiteY38" fmla="*/ 843158 h 978864"/>
                <a:gd name="connsiteX39" fmla="*/ 831254 w 985025"/>
                <a:gd name="connsiteY39" fmla="*/ 843158 h 978864"/>
                <a:gd name="connsiteX40" fmla="*/ 733197 w 985025"/>
                <a:gd name="connsiteY40" fmla="*/ 794215 h 978864"/>
                <a:gd name="connsiteX41" fmla="*/ 728740 w 985025"/>
                <a:gd name="connsiteY41" fmla="*/ 794215 h 978864"/>
                <a:gd name="connsiteX42" fmla="*/ 695312 w 985025"/>
                <a:gd name="connsiteY42" fmla="*/ 816462 h 978864"/>
                <a:gd name="connsiteX43" fmla="*/ 690855 w 985025"/>
                <a:gd name="connsiteY43" fmla="*/ 825360 h 978864"/>
                <a:gd name="connsiteX44" fmla="*/ 701998 w 985025"/>
                <a:gd name="connsiteY44" fmla="*/ 932146 h 978864"/>
                <a:gd name="connsiteX45" fmla="*/ 697540 w 985025"/>
                <a:gd name="connsiteY45" fmla="*/ 936595 h 978864"/>
                <a:gd name="connsiteX46" fmla="*/ 612855 w 985025"/>
                <a:gd name="connsiteY46" fmla="*/ 965516 h 978864"/>
                <a:gd name="connsiteX47" fmla="*/ 608398 w 985025"/>
                <a:gd name="connsiteY47" fmla="*/ 965516 h 978864"/>
                <a:gd name="connsiteX48" fmla="*/ 548227 w 985025"/>
                <a:gd name="connsiteY48" fmla="*/ 876528 h 978864"/>
                <a:gd name="connsiteX49" fmla="*/ 543770 w 985025"/>
                <a:gd name="connsiteY49" fmla="*/ 872079 h 978864"/>
                <a:gd name="connsiteX50" fmla="*/ 501427 w 985025"/>
                <a:gd name="connsiteY50" fmla="*/ 876528 h 978864"/>
                <a:gd name="connsiteX51" fmla="*/ 494741 w 985025"/>
                <a:gd name="connsiteY51" fmla="*/ 878753 h 978864"/>
                <a:gd name="connsiteX52" fmla="*/ 450170 w 985025"/>
                <a:gd name="connsiteY52" fmla="*/ 976639 h 978864"/>
                <a:gd name="connsiteX53" fmla="*/ 445713 w 985025"/>
                <a:gd name="connsiteY53" fmla="*/ 978864 h 978864"/>
                <a:gd name="connsiteX54" fmla="*/ 356570 w 985025"/>
                <a:gd name="connsiteY54" fmla="*/ 961067 h 978864"/>
                <a:gd name="connsiteX55" fmla="*/ 352113 w 985025"/>
                <a:gd name="connsiteY55" fmla="*/ 958842 h 978864"/>
                <a:gd name="connsiteX56" fmla="*/ 347656 w 985025"/>
                <a:gd name="connsiteY56" fmla="*/ 849832 h 978864"/>
                <a:gd name="connsiteX57" fmla="*/ 340970 w 985025"/>
                <a:gd name="connsiteY57" fmla="*/ 845383 h 978864"/>
                <a:gd name="connsiteX58" fmla="*/ 305313 w 985025"/>
                <a:gd name="connsiteY58" fmla="*/ 827585 h 978864"/>
                <a:gd name="connsiteX59" fmla="*/ 296399 w 985025"/>
                <a:gd name="connsiteY59" fmla="*/ 827585 h 978864"/>
                <a:gd name="connsiteX60" fmla="*/ 211713 w 985025"/>
                <a:gd name="connsiteY60" fmla="*/ 889877 h 978864"/>
                <a:gd name="connsiteX61" fmla="*/ 205028 w 985025"/>
                <a:gd name="connsiteY61" fmla="*/ 889877 h 978864"/>
                <a:gd name="connsiteX62" fmla="*/ 138171 w 985025"/>
                <a:gd name="connsiteY62" fmla="*/ 832035 h 978864"/>
                <a:gd name="connsiteX63" fmla="*/ 135942 w 985025"/>
                <a:gd name="connsiteY63" fmla="*/ 825360 h 978864"/>
                <a:gd name="connsiteX64" fmla="*/ 182742 w 985025"/>
                <a:gd name="connsiteY64" fmla="*/ 727474 h 978864"/>
                <a:gd name="connsiteX65" fmla="*/ 182742 w 985025"/>
                <a:gd name="connsiteY65" fmla="*/ 723025 h 978864"/>
                <a:gd name="connsiteX66" fmla="*/ 160457 w 985025"/>
                <a:gd name="connsiteY66" fmla="*/ 689654 h 978864"/>
                <a:gd name="connsiteX67" fmla="*/ 153771 w 985025"/>
                <a:gd name="connsiteY67" fmla="*/ 687430 h 978864"/>
                <a:gd name="connsiteX68" fmla="*/ 49028 w 985025"/>
                <a:gd name="connsiteY68" fmla="*/ 698553 h 978864"/>
                <a:gd name="connsiteX69" fmla="*/ 42343 w 985025"/>
                <a:gd name="connsiteY69" fmla="*/ 694104 h 978864"/>
                <a:gd name="connsiteX70" fmla="*/ 11143 w 985025"/>
                <a:gd name="connsiteY70" fmla="*/ 611790 h 978864"/>
                <a:gd name="connsiteX71" fmla="*/ 15600 w 985025"/>
                <a:gd name="connsiteY71" fmla="*/ 605116 h 978864"/>
                <a:gd name="connsiteX72" fmla="*/ 104742 w 985025"/>
                <a:gd name="connsiteY72" fmla="*/ 545049 h 978864"/>
                <a:gd name="connsiteX73" fmla="*/ 106971 w 985025"/>
                <a:gd name="connsiteY73" fmla="*/ 538375 h 978864"/>
                <a:gd name="connsiteX74" fmla="*/ 104742 w 985025"/>
                <a:gd name="connsiteY74" fmla="*/ 498331 h 978864"/>
                <a:gd name="connsiteX75" fmla="*/ 102514 w 985025"/>
                <a:gd name="connsiteY75" fmla="*/ 491657 h 978864"/>
                <a:gd name="connsiteX76" fmla="*/ 4457 w 985025"/>
                <a:gd name="connsiteY76" fmla="*/ 447163 h 978864"/>
                <a:gd name="connsiteX77" fmla="*/ 0 w 985025"/>
                <a:gd name="connsiteY77" fmla="*/ 442714 h 978864"/>
                <a:gd name="connsiteX78" fmla="*/ 15600 w 985025"/>
                <a:gd name="connsiteY78" fmla="*/ 355951 h 978864"/>
                <a:gd name="connsiteX79" fmla="*/ 20057 w 985025"/>
                <a:gd name="connsiteY79" fmla="*/ 353726 h 978864"/>
                <a:gd name="connsiteX80" fmla="*/ 129257 w 985025"/>
                <a:gd name="connsiteY80" fmla="*/ 344827 h 978864"/>
                <a:gd name="connsiteX81" fmla="*/ 135942 w 985025"/>
                <a:gd name="connsiteY81" fmla="*/ 342602 h 978864"/>
                <a:gd name="connsiteX82" fmla="*/ 151542 w 985025"/>
                <a:gd name="connsiteY82" fmla="*/ 304783 h 978864"/>
                <a:gd name="connsiteX83" fmla="*/ 151542 w 985025"/>
                <a:gd name="connsiteY83" fmla="*/ 298109 h 978864"/>
                <a:gd name="connsiteX84" fmla="*/ 91371 w 985025"/>
                <a:gd name="connsiteY84" fmla="*/ 211346 h 978864"/>
                <a:gd name="connsiteX85" fmla="*/ 91371 w 985025"/>
                <a:gd name="connsiteY85" fmla="*/ 202447 h 978864"/>
                <a:gd name="connsiteX86" fmla="*/ 147085 w 985025"/>
                <a:gd name="connsiteY86" fmla="*/ 135706 h 978864"/>
                <a:gd name="connsiteX87" fmla="*/ 153771 w 985025"/>
                <a:gd name="connsiteY87" fmla="*/ 135706 h 978864"/>
                <a:gd name="connsiteX88" fmla="*/ 249599 w 985025"/>
                <a:gd name="connsiteY88" fmla="*/ 182425 h 978864"/>
                <a:gd name="connsiteX89" fmla="*/ 256285 w 985025"/>
                <a:gd name="connsiteY89" fmla="*/ 182425 h 978864"/>
                <a:gd name="connsiteX90" fmla="*/ 289713 w 985025"/>
                <a:gd name="connsiteY90" fmla="*/ 160178 h 978864"/>
                <a:gd name="connsiteX91" fmla="*/ 291942 w 985025"/>
                <a:gd name="connsiteY91" fmla="*/ 155728 h 978864"/>
                <a:gd name="connsiteX92" fmla="*/ 283027 w 985025"/>
                <a:gd name="connsiteY92" fmla="*/ 46718 h 978864"/>
                <a:gd name="connsiteX93" fmla="*/ 285256 w 985025"/>
                <a:gd name="connsiteY93" fmla="*/ 44494 h 978864"/>
                <a:gd name="connsiteX94" fmla="*/ 369942 w 985025"/>
                <a:gd name="connsiteY94" fmla="*/ 13348 h 978864"/>
                <a:gd name="connsiteX95" fmla="*/ 376627 w 985025"/>
                <a:gd name="connsiteY95" fmla="*/ 15573 h 978864"/>
                <a:gd name="connsiteX96" fmla="*/ 434570 w 985025"/>
                <a:gd name="connsiteY96" fmla="*/ 104560 h 978864"/>
                <a:gd name="connsiteX97" fmla="*/ 439027 w 985025"/>
                <a:gd name="connsiteY97" fmla="*/ 109010 h 978864"/>
                <a:gd name="connsiteX98" fmla="*/ 481370 w 985025"/>
                <a:gd name="connsiteY98" fmla="*/ 104560 h 978864"/>
                <a:gd name="connsiteX99" fmla="*/ 488055 w 985025"/>
                <a:gd name="connsiteY99" fmla="*/ 100111 h 978864"/>
                <a:gd name="connsiteX100" fmla="*/ 532627 w 985025"/>
                <a:gd name="connsiteY100" fmla="*/ 2225 h 97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985025" h="978864">
                  <a:moveTo>
                    <a:pt x="492512" y="301234"/>
                  </a:moveTo>
                  <a:cubicBezTo>
                    <a:pt x="388030" y="301234"/>
                    <a:pt x="303330" y="385493"/>
                    <a:pt x="303330" y="489432"/>
                  </a:cubicBezTo>
                  <a:cubicBezTo>
                    <a:pt x="303330" y="593371"/>
                    <a:pt x="388030" y="677630"/>
                    <a:pt x="492512" y="677630"/>
                  </a:cubicBezTo>
                  <a:cubicBezTo>
                    <a:pt x="596994" y="677630"/>
                    <a:pt x="681694" y="593371"/>
                    <a:pt x="681694" y="489432"/>
                  </a:cubicBezTo>
                  <a:cubicBezTo>
                    <a:pt x="681694" y="385493"/>
                    <a:pt x="596994" y="301234"/>
                    <a:pt x="492512" y="301234"/>
                  </a:cubicBezTo>
                  <a:close/>
                  <a:moveTo>
                    <a:pt x="537084" y="0"/>
                  </a:moveTo>
                  <a:lnTo>
                    <a:pt x="626226" y="15573"/>
                  </a:lnTo>
                  <a:lnTo>
                    <a:pt x="630684" y="22247"/>
                  </a:lnTo>
                  <a:lnTo>
                    <a:pt x="637369" y="126807"/>
                  </a:lnTo>
                  <a:lnTo>
                    <a:pt x="641826" y="133481"/>
                  </a:lnTo>
                  <a:lnTo>
                    <a:pt x="677483" y="153504"/>
                  </a:lnTo>
                  <a:lnTo>
                    <a:pt x="686398" y="149054"/>
                  </a:lnTo>
                  <a:lnTo>
                    <a:pt x="773312" y="88988"/>
                  </a:lnTo>
                  <a:lnTo>
                    <a:pt x="779997" y="88988"/>
                  </a:lnTo>
                  <a:lnTo>
                    <a:pt x="846854" y="146830"/>
                  </a:lnTo>
                  <a:lnTo>
                    <a:pt x="846854" y="153504"/>
                  </a:lnTo>
                  <a:lnTo>
                    <a:pt x="800054" y="249165"/>
                  </a:lnTo>
                  <a:lnTo>
                    <a:pt x="800054" y="255839"/>
                  </a:lnTo>
                  <a:lnTo>
                    <a:pt x="822340" y="289210"/>
                  </a:lnTo>
                  <a:lnTo>
                    <a:pt x="829026" y="291434"/>
                  </a:lnTo>
                  <a:lnTo>
                    <a:pt x="938225" y="280311"/>
                  </a:lnTo>
                  <a:lnTo>
                    <a:pt x="940454" y="286985"/>
                  </a:lnTo>
                  <a:lnTo>
                    <a:pt x="971654" y="369299"/>
                  </a:lnTo>
                  <a:lnTo>
                    <a:pt x="967197" y="375973"/>
                  </a:lnTo>
                  <a:lnTo>
                    <a:pt x="878054" y="433815"/>
                  </a:lnTo>
                  <a:lnTo>
                    <a:pt x="875825" y="438264"/>
                  </a:lnTo>
                  <a:lnTo>
                    <a:pt x="878054" y="480533"/>
                  </a:lnTo>
                  <a:lnTo>
                    <a:pt x="884740" y="487207"/>
                  </a:lnTo>
                  <a:lnTo>
                    <a:pt x="982797" y="531701"/>
                  </a:lnTo>
                  <a:lnTo>
                    <a:pt x="985025" y="536151"/>
                  </a:lnTo>
                  <a:lnTo>
                    <a:pt x="967197" y="622914"/>
                  </a:lnTo>
                  <a:lnTo>
                    <a:pt x="962739" y="627363"/>
                  </a:lnTo>
                  <a:lnTo>
                    <a:pt x="855768" y="634037"/>
                  </a:lnTo>
                  <a:lnTo>
                    <a:pt x="851311" y="636262"/>
                  </a:lnTo>
                  <a:lnTo>
                    <a:pt x="831254" y="676306"/>
                  </a:lnTo>
                  <a:lnTo>
                    <a:pt x="831254" y="680756"/>
                  </a:lnTo>
                  <a:lnTo>
                    <a:pt x="895883" y="769743"/>
                  </a:lnTo>
                  <a:lnTo>
                    <a:pt x="895883" y="776417"/>
                  </a:lnTo>
                  <a:lnTo>
                    <a:pt x="835711" y="843158"/>
                  </a:lnTo>
                  <a:lnTo>
                    <a:pt x="831254" y="843158"/>
                  </a:lnTo>
                  <a:lnTo>
                    <a:pt x="733197" y="794215"/>
                  </a:lnTo>
                  <a:lnTo>
                    <a:pt x="728740" y="794215"/>
                  </a:lnTo>
                  <a:lnTo>
                    <a:pt x="695312" y="816462"/>
                  </a:lnTo>
                  <a:lnTo>
                    <a:pt x="690855" y="825360"/>
                  </a:lnTo>
                  <a:lnTo>
                    <a:pt x="701998" y="932146"/>
                  </a:lnTo>
                  <a:lnTo>
                    <a:pt x="697540" y="936595"/>
                  </a:lnTo>
                  <a:lnTo>
                    <a:pt x="612855" y="965516"/>
                  </a:lnTo>
                  <a:lnTo>
                    <a:pt x="608398" y="965516"/>
                  </a:lnTo>
                  <a:lnTo>
                    <a:pt x="548227" y="876528"/>
                  </a:lnTo>
                  <a:lnTo>
                    <a:pt x="543770" y="872079"/>
                  </a:lnTo>
                  <a:lnTo>
                    <a:pt x="501427" y="876528"/>
                  </a:lnTo>
                  <a:lnTo>
                    <a:pt x="494741" y="878753"/>
                  </a:lnTo>
                  <a:lnTo>
                    <a:pt x="450170" y="976639"/>
                  </a:lnTo>
                  <a:lnTo>
                    <a:pt x="445713" y="978864"/>
                  </a:lnTo>
                  <a:lnTo>
                    <a:pt x="356570" y="961067"/>
                  </a:lnTo>
                  <a:lnTo>
                    <a:pt x="352113" y="958842"/>
                  </a:lnTo>
                  <a:lnTo>
                    <a:pt x="347656" y="849832"/>
                  </a:lnTo>
                  <a:lnTo>
                    <a:pt x="340970" y="845383"/>
                  </a:lnTo>
                  <a:lnTo>
                    <a:pt x="305313" y="827585"/>
                  </a:lnTo>
                  <a:lnTo>
                    <a:pt x="296399" y="827585"/>
                  </a:lnTo>
                  <a:lnTo>
                    <a:pt x="211713" y="889877"/>
                  </a:lnTo>
                  <a:lnTo>
                    <a:pt x="205028" y="889877"/>
                  </a:lnTo>
                  <a:lnTo>
                    <a:pt x="138171" y="832035"/>
                  </a:lnTo>
                  <a:lnTo>
                    <a:pt x="135942" y="825360"/>
                  </a:lnTo>
                  <a:lnTo>
                    <a:pt x="182742" y="727474"/>
                  </a:lnTo>
                  <a:lnTo>
                    <a:pt x="182742" y="723025"/>
                  </a:lnTo>
                  <a:lnTo>
                    <a:pt x="160457" y="689654"/>
                  </a:lnTo>
                  <a:lnTo>
                    <a:pt x="153771" y="687430"/>
                  </a:lnTo>
                  <a:lnTo>
                    <a:pt x="49028" y="698553"/>
                  </a:lnTo>
                  <a:lnTo>
                    <a:pt x="42343" y="694104"/>
                  </a:lnTo>
                  <a:lnTo>
                    <a:pt x="11143" y="611790"/>
                  </a:lnTo>
                  <a:lnTo>
                    <a:pt x="15600" y="605116"/>
                  </a:lnTo>
                  <a:lnTo>
                    <a:pt x="104742" y="545049"/>
                  </a:lnTo>
                  <a:lnTo>
                    <a:pt x="106971" y="538375"/>
                  </a:lnTo>
                  <a:lnTo>
                    <a:pt x="104742" y="498331"/>
                  </a:lnTo>
                  <a:lnTo>
                    <a:pt x="102514" y="491657"/>
                  </a:lnTo>
                  <a:lnTo>
                    <a:pt x="4457" y="447163"/>
                  </a:lnTo>
                  <a:lnTo>
                    <a:pt x="0" y="442714"/>
                  </a:lnTo>
                  <a:lnTo>
                    <a:pt x="15600" y="355951"/>
                  </a:lnTo>
                  <a:lnTo>
                    <a:pt x="20057" y="353726"/>
                  </a:lnTo>
                  <a:lnTo>
                    <a:pt x="129257" y="344827"/>
                  </a:lnTo>
                  <a:lnTo>
                    <a:pt x="135942" y="342602"/>
                  </a:lnTo>
                  <a:lnTo>
                    <a:pt x="151542" y="304783"/>
                  </a:lnTo>
                  <a:lnTo>
                    <a:pt x="151542" y="298109"/>
                  </a:lnTo>
                  <a:lnTo>
                    <a:pt x="91371" y="211346"/>
                  </a:lnTo>
                  <a:lnTo>
                    <a:pt x="91371" y="202447"/>
                  </a:lnTo>
                  <a:lnTo>
                    <a:pt x="147085" y="135706"/>
                  </a:lnTo>
                  <a:lnTo>
                    <a:pt x="153771" y="135706"/>
                  </a:lnTo>
                  <a:lnTo>
                    <a:pt x="249599" y="182425"/>
                  </a:lnTo>
                  <a:lnTo>
                    <a:pt x="256285" y="182425"/>
                  </a:lnTo>
                  <a:lnTo>
                    <a:pt x="289713" y="160178"/>
                  </a:lnTo>
                  <a:lnTo>
                    <a:pt x="291942" y="155728"/>
                  </a:lnTo>
                  <a:lnTo>
                    <a:pt x="283027" y="46718"/>
                  </a:lnTo>
                  <a:lnTo>
                    <a:pt x="285256" y="44494"/>
                  </a:lnTo>
                  <a:lnTo>
                    <a:pt x="369942" y="13348"/>
                  </a:lnTo>
                  <a:lnTo>
                    <a:pt x="376627" y="15573"/>
                  </a:lnTo>
                  <a:lnTo>
                    <a:pt x="434570" y="104560"/>
                  </a:lnTo>
                  <a:lnTo>
                    <a:pt x="439027" y="109010"/>
                  </a:lnTo>
                  <a:lnTo>
                    <a:pt x="481370" y="104560"/>
                  </a:lnTo>
                  <a:lnTo>
                    <a:pt x="488055" y="100111"/>
                  </a:lnTo>
                  <a:lnTo>
                    <a:pt x="532627" y="2225"/>
                  </a:lnTo>
                  <a:close/>
                </a:path>
              </a:pathLst>
            </a:custGeom>
            <a:grpFill/>
            <a:ln w="0">
              <a:solidFill>
                <a:schemeClr val="bg1"/>
              </a:solidFill>
              <a:prstDash val="solid"/>
              <a:round/>
              <a:headEnd/>
              <a:tailEnd/>
            </a:ln>
            <a:effectLst/>
          </p:spPr>
          <p:txBody>
            <a:bodyPr vert="horz" wrap="square" lIns="91428" tIns="45714" rIns="91428" bIns="45714" numCol="1" anchor="t" anchorCtr="0" compatLnSpc="1">
              <a:prstTxWarp prst="textNoShape">
                <a:avLst/>
              </a:prstTxWarp>
              <a:noAutofit/>
            </a:bodyPr>
            <a:lstStyle/>
            <a:p>
              <a:pPr>
                <a:defRPr/>
              </a:pPr>
              <a:endParaRPr lang="en-US" sz="1200" kern="0" dirty="0">
                <a:solidFill>
                  <a:prstClr val="black"/>
                </a:solidFill>
                <a:cs typeface="Arial" panose="020B0604020202020204" pitchFamily="34" charset="0"/>
              </a:endParaRPr>
            </a:p>
          </p:txBody>
        </p:sp>
      </p:grpSp>
      <p:pic>
        <p:nvPicPr>
          <p:cNvPr id="89" name="Picture 88"/>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534328" y="2580793"/>
            <a:ext cx="340925" cy="395866"/>
          </a:xfrm>
          <a:prstGeom prst="rect">
            <a:avLst/>
          </a:prstGeom>
          <a:noFill/>
          <a:ln>
            <a:noFill/>
          </a:ln>
        </p:spPr>
      </p:pic>
      <p:sp>
        <p:nvSpPr>
          <p:cNvPr id="90" name="TextBox 89"/>
          <p:cNvSpPr txBox="1"/>
          <p:nvPr/>
        </p:nvSpPr>
        <p:spPr>
          <a:xfrm>
            <a:off x="5032080" y="3310706"/>
            <a:ext cx="3310462" cy="630942"/>
          </a:xfrm>
          <a:prstGeom prst="rect">
            <a:avLst/>
          </a:prstGeom>
          <a:noFill/>
        </p:spPr>
        <p:txBody>
          <a:bodyPr wrap="square" rtlCol="0">
            <a:spAutoFit/>
          </a:bodyPr>
          <a:lstStyle/>
          <a:p>
            <a:pPr defTabSz="685715">
              <a:lnSpc>
                <a:spcPts val="1440"/>
              </a:lnSpc>
            </a:pPr>
            <a:r>
              <a:rPr lang="en-US" sz="1200" b="1" u="sng" dirty="0">
                <a:solidFill>
                  <a:srgbClr val="0063BE"/>
                </a:solidFill>
              </a:rPr>
              <a:t>Responsive Web Design</a:t>
            </a:r>
          </a:p>
          <a:p>
            <a:pPr defTabSz="685715">
              <a:lnSpc>
                <a:spcPts val="1440"/>
              </a:lnSpc>
            </a:pPr>
            <a:r>
              <a:rPr lang="en-IN" sz="1000" dirty="0">
                <a:solidFill>
                  <a:srgbClr val="000000"/>
                </a:solidFill>
              </a:rPr>
              <a:t>Rich UX, Enhance UI sensuality, Device agonistic design, asynchronous server side communication</a:t>
            </a:r>
            <a:endParaRPr lang="en-US" sz="1000" dirty="0">
              <a:solidFill>
                <a:srgbClr val="000000"/>
              </a:solidFill>
            </a:endParaRPr>
          </a:p>
        </p:txBody>
      </p:sp>
      <p:pic>
        <p:nvPicPr>
          <p:cNvPr id="91" name="Picture 90"/>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8422975" y="3433919"/>
            <a:ext cx="410940" cy="411047"/>
          </a:xfrm>
          <a:prstGeom prst="rect">
            <a:avLst/>
          </a:prstGeom>
        </p:spPr>
      </p:pic>
      <p:sp>
        <p:nvSpPr>
          <p:cNvPr id="92" name="TextBox 91"/>
          <p:cNvSpPr txBox="1"/>
          <p:nvPr/>
        </p:nvSpPr>
        <p:spPr>
          <a:xfrm>
            <a:off x="1021734" y="772240"/>
            <a:ext cx="3406404" cy="810478"/>
          </a:xfrm>
          <a:prstGeom prst="rect">
            <a:avLst/>
          </a:prstGeom>
          <a:noFill/>
        </p:spPr>
        <p:txBody>
          <a:bodyPr wrap="square" rtlCol="0">
            <a:spAutoFit/>
          </a:bodyPr>
          <a:lstStyle/>
          <a:p>
            <a:pPr defTabSz="685715">
              <a:lnSpc>
                <a:spcPts val="1440"/>
              </a:lnSpc>
            </a:pPr>
            <a:r>
              <a:rPr lang="en-US" sz="1200" b="1" u="sng" dirty="0">
                <a:solidFill>
                  <a:srgbClr val="0063BE"/>
                </a:solidFill>
              </a:rPr>
              <a:t>Server-Less Process Model</a:t>
            </a:r>
          </a:p>
          <a:p>
            <a:pPr defTabSz="685715">
              <a:lnSpc>
                <a:spcPts val="1440"/>
              </a:lnSpc>
            </a:pPr>
            <a:r>
              <a:rPr lang="en-IN" sz="1000" dirty="0">
                <a:solidFill>
                  <a:srgbClr val="000000"/>
                </a:solidFill>
              </a:rPr>
              <a:t>Distributed, shared nothing, reactive microservice based multi-tiered and multi-layered architecture with broken down granular process models</a:t>
            </a:r>
            <a:endParaRPr lang="en-US" sz="1000" dirty="0">
              <a:solidFill>
                <a:srgbClr val="000000"/>
              </a:solidFill>
            </a:endParaRPr>
          </a:p>
        </p:txBody>
      </p:sp>
      <p:pic>
        <p:nvPicPr>
          <p:cNvPr id="93" name="Picture 9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6344" y="822119"/>
            <a:ext cx="650711" cy="650711"/>
          </a:xfrm>
          <a:prstGeom prst="rect">
            <a:avLst/>
          </a:prstGeom>
        </p:spPr>
      </p:pic>
      <p:sp>
        <p:nvSpPr>
          <p:cNvPr id="94" name="Oval 93"/>
          <p:cNvSpPr/>
          <p:nvPr/>
        </p:nvSpPr>
        <p:spPr>
          <a:xfrm>
            <a:off x="431454" y="1646156"/>
            <a:ext cx="639997" cy="639997"/>
          </a:xfrm>
          <a:prstGeom prst="ellipse">
            <a:avLst/>
          </a:prstGeom>
          <a:solidFill>
            <a:srgbClr val="FFCC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2400">
              <a:solidFill>
                <a:prstClr val="white"/>
              </a:solidFill>
              <a:cs typeface="Arial" panose="020B0604020202020204" pitchFamily="34" charset="0"/>
            </a:endParaRPr>
          </a:p>
        </p:txBody>
      </p:sp>
      <p:sp>
        <p:nvSpPr>
          <p:cNvPr id="95" name="TextBox 94"/>
          <p:cNvSpPr txBox="1"/>
          <p:nvPr/>
        </p:nvSpPr>
        <p:spPr>
          <a:xfrm>
            <a:off x="1071449" y="1684382"/>
            <a:ext cx="3306974" cy="630942"/>
          </a:xfrm>
          <a:prstGeom prst="rect">
            <a:avLst/>
          </a:prstGeom>
          <a:noFill/>
        </p:spPr>
        <p:txBody>
          <a:bodyPr wrap="square" rtlCol="0">
            <a:spAutoFit/>
          </a:bodyPr>
          <a:lstStyle/>
          <a:p>
            <a:pPr defTabSz="685715">
              <a:lnSpc>
                <a:spcPts val="1440"/>
              </a:lnSpc>
            </a:pPr>
            <a:r>
              <a:rPr lang="en-US" sz="1200" b="1" u="sng" dirty="0">
                <a:solidFill>
                  <a:srgbClr val="0063BE"/>
                </a:solidFill>
              </a:rPr>
              <a:t>Self Healing Application</a:t>
            </a:r>
          </a:p>
          <a:p>
            <a:pPr>
              <a:lnSpc>
                <a:spcPts val="1440"/>
              </a:lnSpc>
            </a:pPr>
            <a:r>
              <a:rPr lang="en-GB" sz="1000" dirty="0">
                <a:solidFill>
                  <a:srgbClr val="000000"/>
                </a:solidFill>
              </a:rPr>
              <a:t>Cloud-Native, 12-Factor App compliant anti-fragile application, for an unbreakable system with zero downtime. </a:t>
            </a:r>
            <a:endParaRPr lang="en-US" sz="1000" dirty="0">
              <a:solidFill>
                <a:srgbClr val="000000"/>
              </a:solidFill>
            </a:endParaRPr>
          </a:p>
        </p:txBody>
      </p:sp>
      <p:pic>
        <p:nvPicPr>
          <p:cNvPr id="96" name="Picture 95"/>
          <p:cNvPicPr>
            <a:picLocks noChangeAspect="1"/>
          </p:cNvPicPr>
          <p:nvPr/>
        </p:nvPicPr>
        <p:blipFill>
          <a:blip r:embed="rId6" cstate="email">
            <a:duotone>
              <a:prstClr val="black"/>
              <a:schemeClr val="bg1">
                <a:tint val="45000"/>
                <a:satMod val="400000"/>
              </a:schemeClr>
            </a:duotone>
            <a:extLst>
              <a:ext uri="{28A0092B-C50C-407E-A947-70E740481C1C}">
                <a14:useLocalDpi xmlns:a14="http://schemas.microsoft.com/office/drawing/2010/main"/>
              </a:ext>
            </a:extLst>
          </a:blip>
          <a:stretch>
            <a:fillRect/>
          </a:stretch>
        </p:blipFill>
        <p:spPr>
          <a:xfrm>
            <a:off x="545670" y="1759401"/>
            <a:ext cx="431154" cy="431154"/>
          </a:xfrm>
          <a:prstGeom prst="rect">
            <a:avLst/>
          </a:prstGeom>
        </p:spPr>
      </p:pic>
      <p:sp>
        <p:nvSpPr>
          <p:cNvPr id="97" name="Rounded Rectangle 96"/>
          <p:cNvSpPr/>
          <p:nvPr/>
        </p:nvSpPr>
        <p:spPr>
          <a:xfrm>
            <a:off x="368712" y="4038512"/>
            <a:ext cx="8596343" cy="725117"/>
          </a:xfrm>
          <a:prstGeom prst="roundRect">
            <a:avLst/>
          </a:prstGeom>
          <a:solidFill>
            <a:srgbClr val="F4F6F7"/>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a:solidFill>
                <a:prstClr val="white"/>
              </a:solidFill>
            </a:endParaRPr>
          </a:p>
        </p:txBody>
      </p:sp>
      <p:sp>
        <p:nvSpPr>
          <p:cNvPr id="98" name="Oval 97"/>
          <p:cNvSpPr/>
          <p:nvPr/>
        </p:nvSpPr>
        <p:spPr>
          <a:xfrm>
            <a:off x="410748" y="4091054"/>
            <a:ext cx="639997" cy="639997"/>
          </a:xfrm>
          <a:prstGeom prst="ellipse">
            <a:avLst/>
          </a:prstGeom>
          <a:solidFill>
            <a:srgbClr val="E2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99" name="Oval 98"/>
          <p:cNvSpPr/>
          <p:nvPr/>
        </p:nvSpPr>
        <p:spPr>
          <a:xfrm>
            <a:off x="8299497" y="4100406"/>
            <a:ext cx="639997" cy="639997"/>
          </a:xfrm>
          <a:prstGeom prst="ellips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cs typeface="Arial" panose="020B0604020202020204" pitchFamily="34" charset="0"/>
            </a:endParaRPr>
          </a:p>
        </p:txBody>
      </p:sp>
      <p:sp>
        <p:nvSpPr>
          <p:cNvPr id="100" name="TextBox 99"/>
          <p:cNvSpPr txBox="1"/>
          <p:nvPr/>
        </p:nvSpPr>
        <p:spPr>
          <a:xfrm>
            <a:off x="1066937" y="4020345"/>
            <a:ext cx="3397413" cy="630942"/>
          </a:xfrm>
          <a:prstGeom prst="rect">
            <a:avLst/>
          </a:prstGeom>
          <a:noFill/>
        </p:spPr>
        <p:txBody>
          <a:bodyPr wrap="square" rtlCol="0">
            <a:spAutoFit/>
          </a:bodyPr>
          <a:lstStyle/>
          <a:p>
            <a:pPr defTabSz="685715">
              <a:lnSpc>
                <a:spcPts val="1440"/>
              </a:lnSpc>
            </a:pPr>
            <a:r>
              <a:rPr lang="en-IN" sz="1200" b="1" u="sng" dirty="0">
                <a:solidFill>
                  <a:srgbClr val="0063BE"/>
                </a:solidFill>
              </a:rPr>
              <a:t>Stateless Components</a:t>
            </a:r>
            <a:endParaRPr lang="en-US" sz="1200" b="1" u="sng" dirty="0">
              <a:solidFill>
                <a:srgbClr val="0063BE"/>
              </a:solidFill>
            </a:endParaRPr>
          </a:p>
          <a:p>
            <a:pPr defTabSz="685715">
              <a:lnSpc>
                <a:spcPts val="1440"/>
              </a:lnSpc>
            </a:pPr>
            <a:r>
              <a:rPr lang="en-GB" sz="1050" dirty="0"/>
              <a:t>Load-balanced Stateless Server Side Component for Auto-Scaling, Discoverable and commodity hardware deployable</a:t>
            </a:r>
            <a:endParaRPr lang="en-US" sz="1000" dirty="0">
              <a:solidFill>
                <a:srgbClr val="000000"/>
              </a:solidFill>
            </a:endParaRPr>
          </a:p>
        </p:txBody>
      </p:sp>
      <p:sp>
        <p:nvSpPr>
          <p:cNvPr id="101" name="TextBox 100"/>
          <p:cNvSpPr txBox="1"/>
          <p:nvPr/>
        </p:nvSpPr>
        <p:spPr>
          <a:xfrm>
            <a:off x="4977083" y="4092641"/>
            <a:ext cx="3468498" cy="810478"/>
          </a:xfrm>
          <a:prstGeom prst="rect">
            <a:avLst/>
          </a:prstGeom>
          <a:noFill/>
        </p:spPr>
        <p:txBody>
          <a:bodyPr wrap="square" rtlCol="0">
            <a:spAutoFit/>
          </a:bodyPr>
          <a:lstStyle/>
          <a:p>
            <a:pPr defTabSz="685715">
              <a:lnSpc>
                <a:spcPts val="1440"/>
              </a:lnSpc>
            </a:pPr>
            <a:r>
              <a:rPr lang="en-US" sz="1200" b="1" u="sng" dirty="0">
                <a:solidFill>
                  <a:srgbClr val="0063BE"/>
                </a:solidFill>
              </a:rPr>
              <a:t>Applying CQRS Pattern</a:t>
            </a:r>
          </a:p>
          <a:p>
            <a:pPr>
              <a:lnSpc>
                <a:spcPts val="1440"/>
              </a:lnSpc>
            </a:pPr>
            <a:r>
              <a:rPr lang="en-IN" sz="1000" dirty="0">
                <a:solidFill>
                  <a:srgbClr val="000000"/>
                </a:solidFill>
              </a:rPr>
              <a:t>Reuse of existing enterprise information systems and data  but applying proper CQRS pattern for better scalability and security. </a:t>
            </a:r>
            <a:endParaRPr lang="en-US" sz="1000" dirty="0">
              <a:solidFill>
                <a:srgbClr val="000000"/>
              </a:solidFill>
            </a:endParaRPr>
          </a:p>
        </p:txBody>
      </p:sp>
      <p:sp>
        <p:nvSpPr>
          <p:cNvPr id="102" name="Rectangle 101"/>
          <p:cNvSpPr/>
          <p:nvPr/>
        </p:nvSpPr>
        <p:spPr>
          <a:xfrm>
            <a:off x="4394497" y="637758"/>
            <a:ext cx="493922" cy="4287839"/>
          </a:xfrm>
          <a:prstGeom prst="rect">
            <a:avLst/>
          </a:prstGeom>
          <a:solidFill>
            <a:srgbClr val="00206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715"/>
            <a:r>
              <a:rPr lang="en-US" sz="2100" dirty="0">
                <a:solidFill>
                  <a:prstClr val="white"/>
                </a:solidFill>
              </a:rPr>
              <a:t>Architecture &amp; Design Principles</a:t>
            </a:r>
          </a:p>
        </p:txBody>
      </p:sp>
      <p:pic>
        <p:nvPicPr>
          <p:cNvPr id="103" name="Picture 86"/>
          <p:cNvPicPr>
            <a:picLocks noChangeAspect="1"/>
          </p:cNvPicPr>
          <p:nvPr/>
        </p:nvPicPr>
        <p:blipFill>
          <a:blip r:embed="rId7">
            <a:lum/>
            <a:alphaModFix/>
          </a:blip>
          <a:srcRect/>
          <a:stretch>
            <a:fillRect/>
          </a:stretch>
        </p:blipFill>
        <p:spPr>
          <a:xfrm>
            <a:off x="8469645" y="4234615"/>
            <a:ext cx="328277" cy="349604"/>
          </a:xfrm>
          <a:prstGeom prst="rect">
            <a:avLst/>
          </a:prstGeom>
          <a:noFill/>
          <a:ln>
            <a:noFill/>
          </a:ln>
        </p:spPr>
      </p:pic>
      <p:pic>
        <p:nvPicPr>
          <p:cNvPr id="104" name="Picture 8" descr="http://caucho.com/wp-content/uploads/2014/01/icon_21532.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497344" y="4163367"/>
            <a:ext cx="457383" cy="457383"/>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5020955" y="2470028"/>
            <a:ext cx="3245373" cy="630942"/>
          </a:xfrm>
          <a:prstGeom prst="rect">
            <a:avLst/>
          </a:prstGeom>
          <a:noFill/>
        </p:spPr>
        <p:txBody>
          <a:bodyPr wrap="square" rtlCol="0">
            <a:spAutoFit/>
          </a:bodyPr>
          <a:lstStyle/>
          <a:p>
            <a:pPr defTabSz="685715">
              <a:lnSpc>
                <a:spcPts val="1440"/>
              </a:lnSpc>
            </a:pPr>
            <a:r>
              <a:rPr lang="en-US" sz="1200" b="1" u="sng" dirty="0">
                <a:solidFill>
                  <a:srgbClr val="0063BE"/>
                </a:solidFill>
              </a:rPr>
              <a:t>Automated Deployment Process</a:t>
            </a:r>
          </a:p>
          <a:p>
            <a:pPr defTabSz="685715">
              <a:lnSpc>
                <a:spcPts val="1440"/>
              </a:lnSpc>
            </a:pPr>
            <a:r>
              <a:rPr lang="en-US" sz="1000" dirty="0">
                <a:solidFill>
                  <a:srgbClr val="000000"/>
                </a:solidFill>
              </a:rPr>
              <a:t>Streamlined &amp; Agile Continuous Deployment Process without any significant downtime.</a:t>
            </a:r>
          </a:p>
        </p:txBody>
      </p:sp>
      <p:pic>
        <p:nvPicPr>
          <p:cNvPr id="107" name="Picture 10" descr="Image result for control icon"/>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2439" y="2529649"/>
            <a:ext cx="374110" cy="481808"/>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594950AD-7528-4076-AB1C-3B961210F022}"/>
              </a:ext>
            </a:extLst>
          </p:cNvPr>
          <p:cNvSpPr txBox="1"/>
          <p:nvPr/>
        </p:nvSpPr>
        <p:spPr>
          <a:xfrm>
            <a:off x="3843439" y="160248"/>
            <a:ext cx="3788155" cy="323165"/>
          </a:xfrm>
          <a:prstGeom prst="rect">
            <a:avLst/>
          </a:prstGeom>
          <a:noFill/>
        </p:spPr>
        <p:txBody>
          <a:bodyPr wrap="square" rtlCol="0">
            <a:spAutoFit/>
          </a:bodyPr>
          <a:lstStyle/>
          <a:p>
            <a:r>
              <a:rPr lang="en-US" sz="1500" b="1" dirty="0">
                <a:ln w="0"/>
                <a:solidFill>
                  <a:schemeClr val="tx1">
                    <a:lumMod val="65000"/>
                    <a:lumOff val="35000"/>
                  </a:schemeClr>
                </a:solidFill>
              </a:rPr>
              <a:t>Solution Highlights</a:t>
            </a:r>
          </a:p>
        </p:txBody>
      </p:sp>
      <p:cxnSp>
        <p:nvCxnSpPr>
          <p:cNvPr id="84" name="Straight Connector 83">
            <a:extLst>
              <a:ext uri="{FF2B5EF4-FFF2-40B4-BE49-F238E27FC236}">
                <a16:creationId xmlns:a16="http://schemas.microsoft.com/office/drawing/2014/main" id="{3C8E12CE-5D6D-4E04-8901-9DA4DBE4B7B7}"/>
              </a:ext>
            </a:extLst>
          </p:cNvPr>
          <p:cNvCxnSpPr>
            <a:cxnSpLocks/>
          </p:cNvCxnSpPr>
          <p:nvPr/>
        </p:nvCxnSpPr>
        <p:spPr>
          <a:xfrm>
            <a:off x="3548640" y="460331"/>
            <a:ext cx="2101229" cy="0"/>
          </a:xfrm>
          <a:prstGeom prst="line">
            <a:avLst/>
          </a:prstGeom>
          <a:ln w="6032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6" name="Slide Number Placeholder 6">
            <a:extLst>
              <a:ext uri="{FF2B5EF4-FFF2-40B4-BE49-F238E27FC236}">
                <a16:creationId xmlns:a16="http://schemas.microsoft.com/office/drawing/2014/main" id="{FB64C198-8D72-45BF-A3E4-028D6C3FFDF8}"/>
              </a:ext>
            </a:extLst>
          </p:cNvPr>
          <p:cNvSpPr txBox="1">
            <a:spLocks/>
          </p:cNvSpPr>
          <p:nvPr/>
        </p:nvSpPr>
        <p:spPr>
          <a:xfrm>
            <a:off x="8670065" y="4693042"/>
            <a:ext cx="22724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528AC3-0417-47CE-A94E-6193991A35E7}" type="slidenum">
              <a:rPr lang="en-US" sz="1350"/>
              <a:pPr/>
              <a:t>4</a:t>
            </a:fld>
            <a:endParaRPr lang="en-US" sz="1350" dirty="0"/>
          </a:p>
        </p:txBody>
      </p:sp>
    </p:spTree>
    <p:extLst>
      <p:ext uri="{BB962C8B-B14F-4D97-AF65-F5344CB8AC3E}">
        <p14:creationId xmlns:p14="http://schemas.microsoft.com/office/powerpoint/2010/main" val="258444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System Architecture Diagram</a:t>
            </a:r>
            <a:endParaRPr lang="en-US" dirty="0"/>
          </a:p>
        </p:txBody>
      </p:sp>
      <p:pic>
        <p:nvPicPr>
          <p:cNvPr id="325" name="Picture 3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9968" y="600296"/>
            <a:ext cx="305079" cy="305079"/>
          </a:xfrm>
          <a:prstGeom prst="rect">
            <a:avLst/>
          </a:prstGeom>
        </p:spPr>
      </p:pic>
      <p:sp>
        <p:nvSpPr>
          <p:cNvPr id="20" name="TextBox 19"/>
          <p:cNvSpPr txBox="1"/>
          <p:nvPr/>
        </p:nvSpPr>
        <p:spPr>
          <a:xfrm>
            <a:off x="33788" y="3880391"/>
            <a:ext cx="904415" cy="400110"/>
          </a:xfrm>
          <a:prstGeom prst="rect">
            <a:avLst/>
          </a:prstGeom>
          <a:noFill/>
        </p:spPr>
        <p:txBody>
          <a:bodyPr wrap="none" lIns="91440" rtlCol="0" anchor="t" anchorCtr="0">
            <a:spAutoFit/>
          </a:bodyPr>
          <a:lstStyle/>
          <a:p>
            <a:r>
              <a:rPr lang="en-US" sz="1000" b="1" dirty="0">
                <a:solidFill>
                  <a:srgbClr val="2F77CF"/>
                </a:solidFill>
                <a:cs typeface="Arial" panose="020B0604020202020204" pitchFamily="34" charset="0"/>
              </a:rPr>
              <a:t>Rest enabled </a:t>
            </a:r>
          </a:p>
          <a:p>
            <a:r>
              <a:rPr lang="en-US" sz="1000" b="1" dirty="0">
                <a:solidFill>
                  <a:srgbClr val="2F77CF"/>
                </a:solidFill>
                <a:cs typeface="Arial" panose="020B0604020202020204" pitchFamily="34" charset="0"/>
              </a:rPr>
              <a:t>client devices</a:t>
            </a:r>
          </a:p>
        </p:txBody>
      </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3253" y="587320"/>
            <a:ext cx="305079" cy="305079"/>
          </a:xfrm>
          <a:prstGeom prst="rect">
            <a:avLst/>
          </a:prstGeom>
        </p:spPr>
      </p:pic>
      <p:sp>
        <p:nvSpPr>
          <p:cNvPr id="475" name="Rectangle 474">
            <a:extLst>
              <a:ext uri="{FF2B5EF4-FFF2-40B4-BE49-F238E27FC236}">
                <a16:creationId xmlns:a16="http://schemas.microsoft.com/office/drawing/2014/main" id="{2998B19C-8843-4A7A-850D-A002D64AA4B2}"/>
              </a:ext>
            </a:extLst>
          </p:cNvPr>
          <p:cNvSpPr/>
          <p:nvPr/>
        </p:nvSpPr>
        <p:spPr>
          <a:xfrm>
            <a:off x="5059124" y="388094"/>
            <a:ext cx="1620020" cy="9144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Domain Microservices</a:t>
            </a:r>
          </a:p>
        </p:txBody>
      </p:sp>
      <p:grpSp>
        <p:nvGrpSpPr>
          <p:cNvPr id="9" name="Group 8">
            <a:extLst>
              <a:ext uri="{FF2B5EF4-FFF2-40B4-BE49-F238E27FC236}">
                <a16:creationId xmlns:a16="http://schemas.microsoft.com/office/drawing/2014/main" id="{6215ACDA-58E5-4D87-82BB-7A23CBE20CF5}"/>
              </a:ext>
            </a:extLst>
          </p:cNvPr>
          <p:cNvGrpSpPr/>
          <p:nvPr/>
        </p:nvGrpSpPr>
        <p:grpSpPr>
          <a:xfrm>
            <a:off x="108787" y="678170"/>
            <a:ext cx="9027002" cy="4363965"/>
            <a:chOff x="108787" y="678170"/>
            <a:chExt cx="9027002" cy="4363965"/>
          </a:xfrm>
        </p:grpSpPr>
        <p:sp>
          <p:nvSpPr>
            <p:cNvPr id="222" name="Rectangle 221">
              <a:extLst>
                <a:ext uri="{FF2B5EF4-FFF2-40B4-BE49-F238E27FC236}">
                  <a16:creationId xmlns:a16="http://schemas.microsoft.com/office/drawing/2014/main" id="{653AC256-18B7-49D4-AD5F-72EEF381BE00}"/>
                </a:ext>
              </a:extLst>
            </p:cNvPr>
            <p:cNvSpPr/>
            <p:nvPr/>
          </p:nvSpPr>
          <p:spPr>
            <a:xfrm>
              <a:off x="5179318" y="1121812"/>
              <a:ext cx="1645945" cy="1373829"/>
            </a:xfrm>
            <a:prstGeom prst="rect">
              <a:avLst/>
            </a:prstGeom>
            <a:ln>
              <a:solidFill>
                <a:schemeClr val="dk1"/>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7CD7C32B-89B5-4115-A256-3E6C7C380B34}"/>
                </a:ext>
              </a:extLst>
            </p:cNvPr>
            <p:cNvSpPr/>
            <p:nvPr/>
          </p:nvSpPr>
          <p:spPr>
            <a:xfrm>
              <a:off x="5173822" y="2854382"/>
              <a:ext cx="1695113" cy="1695705"/>
            </a:xfrm>
            <a:prstGeom prst="rect">
              <a:avLst/>
            </a:prstGeom>
            <a:ln>
              <a:solidFill>
                <a:schemeClr val="dk1"/>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8"/>
            <p:cNvSpPr>
              <a:spLocks noChangeArrowheads="1"/>
            </p:cNvSpPr>
            <p:nvPr/>
          </p:nvSpPr>
          <p:spPr bwMode="auto">
            <a:xfrm>
              <a:off x="5318013" y="1256959"/>
              <a:ext cx="1353710" cy="333008"/>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r>
                <a:rPr lang="en-IN" altLang="en-US" sz="900" dirty="0">
                  <a:solidFill>
                    <a:schemeClr val="bg1"/>
                  </a:solidFill>
                  <a:cs typeface="Arial" panose="020B0604020202020204" pitchFamily="34" charset="0"/>
                </a:rPr>
                <a:t>HR Feed Inbound Service</a:t>
              </a:r>
            </a:p>
          </p:txBody>
        </p:sp>
        <p:sp>
          <p:nvSpPr>
            <p:cNvPr id="114" name="Rectangle 8"/>
            <p:cNvSpPr>
              <a:spLocks noChangeArrowheads="1"/>
            </p:cNvSpPr>
            <p:nvPr/>
          </p:nvSpPr>
          <p:spPr bwMode="auto">
            <a:xfrm>
              <a:off x="5467047" y="2914465"/>
              <a:ext cx="1189855" cy="25927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1000" dirty="0">
                  <a:solidFill>
                    <a:schemeClr val="bg1"/>
                  </a:solidFill>
                  <a:cs typeface="Arial" panose="020B0604020202020204" pitchFamily="34" charset="0"/>
                </a:rPr>
                <a:t>Security-service</a:t>
              </a:r>
            </a:p>
          </p:txBody>
        </p:sp>
        <p:cxnSp>
          <p:nvCxnSpPr>
            <p:cNvPr id="247" name="Straight Connector 246"/>
            <p:cNvCxnSpPr>
              <a:cxnSpLocks/>
            </p:cNvCxnSpPr>
            <p:nvPr/>
          </p:nvCxnSpPr>
          <p:spPr bwMode="auto">
            <a:xfrm>
              <a:off x="3276486" y="944362"/>
              <a:ext cx="15146" cy="3743072"/>
            </a:xfrm>
            <a:prstGeom prst="line">
              <a:avLst/>
            </a:prstGeom>
            <a:solidFill>
              <a:srgbClr val="00B8FF"/>
            </a:solidFill>
            <a:ln w="889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Connector 112"/>
            <p:cNvCxnSpPr/>
            <p:nvPr/>
          </p:nvCxnSpPr>
          <p:spPr bwMode="auto">
            <a:xfrm>
              <a:off x="1051969" y="1000551"/>
              <a:ext cx="0" cy="3648434"/>
            </a:xfrm>
            <a:prstGeom prst="line">
              <a:avLst/>
            </a:prstGeom>
            <a:solidFill>
              <a:srgbClr val="00B8FF"/>
            </a:solidFill>
            <a:ln w="889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TextBox 31"/>
            <p:cNvSpPr txBox="1">
              <a:spLocks noChangeArrowheads="1"/>
            </p:cNvSpPr>
            <p:nvPr/>
          </p:nvSpPr>
          <p:spPr bwMode="auto">
            <a:xfrm>
              <a:off x="1654104" y="678170"/>
              <a:ext cx="9119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IN" altLang="en-US" sz="1050" b="1" dirty="0">
                  <a:solidFill>
                    <a:srgbClr val="009ED6"/>
                  </a:solidFill>
                  <a:cs typeface="Arial" panose="020B0604020202020204" pitchFamily="34" charset="0"/>
                </a:rPr>
                <a:t>Web Tier</a:t>
              </a:r>
            </a:p>
          </p:txBody>
        </p:sp>
        <p:sp>
          <p:nvSpPr>
            <p:cNvPr id="125" name="TextBox 32"/>
            <p:cNvSpPr txBox="1">
              <a:spLocks noChangeArrowheads="1"/>
            </p:cNvSpPr>
            <p:nvPr/>
          </p:nvSpPr>
          <p:spPr bwMode="auto">
            <a:xfrm>
              <a:off x="108787" y="719965"/>
              <a:ext cx="785272" cy="253916"/>
            </a:xfrm>
            <a:prstGeom prst="rect">
              <a:avLst/>
            </a:prstGeom>
            <a:noFill/>
            <a:ln>
              <a:noFill/>
            </a:ln>
          </p:spPr>
          <p:txBody>
            <a:bodyPr wrap="square" anchor="ctr">
              <a:spAutoFit/>
            </a:bodyPr>
            <a:lstStyle/>
            <a:p>
              <a:r>
                <a:rPr lang="en-IN" altLang="en-US" sz="1050" b="1" dirty="0">
                  <a:solidFill>
                    <a:srgbClr val="009ED6"/>
                  </a:solidFill>
                  <a:cs typeface="Arial" panose="020B0604020202020204" pitchFamily="34" charset="0"/>
                </a:rPr>
                <a:t>Client Tier</a:t>
              </a:r>
            </a:p>
          </p:txBody>
        </p:sp>
        <p:sp>
          <p:nvSpPr>
            <p:cNvPr id="130" name="TextBox 92"/>
            <p:cNvSpPr txBox="1">
              <a:spLocks noChangeArrowheads="1"/>
            </p:cNvSpPr>
            <p:nvPr/>
          </p:nvSpPr>
          <p:spPr bwMode="auto">
            <a:xfrm>
              <a:off x="4628019" y="699105"/>
              <a:ext cx="90886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IN" altLang="en-US" sz="1050" b="1" dirty="0">
                  <a:solidFill>
                    <a:srgbClr val="009ED6"/>
                  </a:solidFill>
                  <a:cs typeface="Arial" panose="020B0604020202020204" pitchFamily="34" charset="0"/>
                </a:rPr>
                <a:t>ServiceTier</a:t>
              </a:r>
            </a:p>
          </p:txBody>
        </p:sp>
        <p:sp>
          <p:nvSpPr>
            <p:cNvPr id="112" name="Rectangle 22"/>
            <p:cNvSpPr>
              <a:spLocks noChangeArrowheads="1"/>
            </p:cNvSpPr>
            <p:nvPr/>
          </p:nvSpPr>
          <p:spPr bwMode="auto">
            <a:xfrm>
              <a:off x="1736005" y="1166306"/>
              <a:ext cx="1357492" cy="898279"/>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t"/>
            <a:lstStyle/>
            <a:p>
              <a:pPr algn="ctr"/>
              <a:r>
                <a:rPr lang="en-IN" altLang="en-US" sz="1000" b="1" dirty="0">
                  <a:solidFill>
                    <a:schemeClr val="bg1"/>
                  </a:solidFill>
                  <a:latin typeface="Arial" panose="020B0604020202020204" pitchFamily="34" charset="0"/>
                  <a:cs typeface="Arial" panose="020B0604020202020204" pitchFamily="34" charset="0"/>
                </a:rPr>
                <a:t>Web Container</a:t>
              </a:r>
            </a:p>
          </p:txBody>
        </p:sp>
        <p:cxnSp>
          <p:nvCxnSpPr>
            <p:cNvPr id="187" name="Elbow Connector 6153"/>
            <p:cNvCxnSpPr>
              <a:cxnSpLocks noChangeShapeType="1"/>
            </p:cNvCxnSpPr>
            <p:nvPr/>
          </p:nvCxnSpPr>
          <p:spPr bwMode="auto">
            <a:xfrm>
              <a:off x="730605" y="1712324"/>
              <a:ext cx="389395" cy="705"/>
            </a:xfrm>
            <a:prstGeom prst="bentConnector3">
              <a:avLst>
                <a:gd name="adj1" fmla="val 50000"/>
              </a:avLst>
            </a:prstGeom>
            <a:noFill/>
            <a:ln w="1905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TextBox 93"/>
            <p:cNvSpPr txBox="1">
              <a:spLocks noChangeArrowheads="1"/>
            </p:cNvSpPr>
            <p:nvPr/>
          </p:nvSpPr>
          <p:spPr bwMode="auto">
            <a:xfrm>
              <a:off x="1139987" y="2422618"/>
              <a:ext cx="660443"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defRPr sz="1100">
                  <a:solidFill>
                    <a:srgbClr val="0063BE"/>
                  </a:solidFill>
                  <a:cs typeface="Arial" panose="020B0604020202020204" pitchFamily="34" charset="0"/>
                </a:defRPr>
              </a:lvl1pPr>
            </a:lstStyle>
            <a:p>
              <a:r>
                <a:rPr lang="en-IN" altLang="en-US" sz="825" dirty="0"/>
                <a:t>HTTPS</a:t>
              </a:r>
            </a:p>
          </p:txBody>
        </p:sp>
        <p:cxnSp>
          <p:nvCxnSpPr>
            <p:cNvPr id="248" name="Straight Connector 247"/>
            <p:cNvCxnSpPr>
              <a:cxnSpLocks/>
            </p:cNvCxnSpPr>
            <p:nvPr/>
          </p:nvCxnSpPr>
          <p:spPr bwMode="auto">
            <a:xfrm>
              <a:off x="6989324" y="892074"/>
              <a:ext cx="0" cy="4150061"/>
            </a:xfrm>
            <a:prstGeom prst="line">
              <a:avLst/>
            </a:prstGeom>
            <a:solidFill>
              <a:srgbClr val="00B8FF"/>
            </a:solidFill>
            <a:ln w="889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 name="TextBox 92"/>
            <p:cNvSpPr txBox="1">
              <a:spLocks noChangeArrowheads="1"/>
            </p:cNvSpPr>
            <p:nvPr/>
          </p:nvSpPr>
          <p:spPr bwMode="auto">
            <a:xfrm>
              <a:off x="7172314" y="711507"/>
              <a:ext cx="133295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IN" altLang="en-US" sz="1050" b="1" dirty="0">
                  <a:solidFill>
                    <a:srgbClr val="009ED6"/>
                  </a:solidFill>
                  <a:cs typeface="Arial" panose="020B0604020202020204" pitchFamily="34" charset="0"/>
                </a:rPr>
                <a:t>Information Tier</a:t>
              </a:r>
            </a:p>
          </p:txBody>
        </p:sp>
        <p:pic>
          <p:nvPicPr>
            <p:cNvPr id="272" name="Picture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466" y="3223106"/>
              <a:ext cx="319793" cy="319793"/>
            </a:xfrm>
            <a:prstGeom prst="rect">
              <a:avLst/>
            </a:prstGeom>
          </p:spPr>
        </p:pic>
        <p:pic>
          <p:nvPicPr>
            <p:cNvPr id="323" name="Picture 3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502" y="684137"/>
              <a:ext cx="305079" cy="305079"/>
            </a:xfrm>
            <a:prstGeom prst="rect">
              <a:avLst/>
            </a:prstGeom>
          </p:spPr>
        </p:pic>
        <p:sp>
          <p:nvSpPr>
            <p:cNvPr id="3" name="Rectangle 2"/>
            <p:cNvSpPr/>
            <p:nvPr/>
          </p:nvSpPr>
          <p:spPr>
            <a:xfrm>
              <a:off x="1410219" y="4457614"/>
              <a:ext cx="164090" cy="152121"/>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endParaRPr lang="en-US" sz="900" dirty="0">
                <a:solidFill>
                  <a:schemeClr val="bg1"/>
                </a:solidFill>
                <a:latin typeface="Arial" panose="020B0604020202020204" pitchFamily="34" charset="0"/>
                <a:cs typeface="Arial" panose="020B0604020202020204" pitchFamily="34" charset="0"/>
              </a:endParaRPr>
            </a:p>
          </p:txBody>
        </p:sp>
        <p:sp>
          <p:nvSpPr>
            <p:cNvPr id="4" name="TextBox 3"/>
            <p:cNvSpPr txBox="1"/>
            <p:nvPr/>
          </p:nvSpPr>
          <p:spPr>
            <a:xfrm>
              <a:off x="1594341" y="4673893"/>
              <a:ext cx="816916" cy="207749"/>
            </a:xfrm>
            <a:prstGeom prst="rect">
              <a:avLst/>
            </a:prstGeom>
            <a:noFill/>
          </p:spPr>
          <p:txBody>
            <a:bodyPr wrap="square" rtlCol="0">
              <a:spAutoFit/>
            </a:bodyPr>
            <a:lstStyle/>
            <a:p>
              <a:r>
                <a:rPr lang="en-IN" sz="750" dirty="0"/>
                <a:t>Existing System</a:t>
              </a:r>
              <a:endParaRPr lang="en-US" sz="750" dirty="0"/>
            </a:p>
          </p:txBody>
        </p:sp>
        <p:sp>
          <p:nvSpPr>
            <p:cNvPr id="101" name="Rectangle 100"/>
            <p:cNvSpPr/>
            <p:nvPr/>
          </p:nvSpPr>
          <p:spPr>
            <a:xfrm>
              <a:off x="1410219" y="4673893"/>
              <a:ext cx="164090" cy="152121"/>
            </a:xfrm>
            <a:prstGeom prst="rect">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endParaRPr lang="en-US" sz="900" dirty="0">
                <a:solidFill>
                  <a:schemeClr val="bg1"/>
                </a:solidFill>
                <a:latin typeface="Arial" panose="020B0604020202020204" pitchFamily="34" charset="0"/>
                <a:cs typeface="Arial" panose="020B0604020202020204" pitchFamily="34" charset="0"/>
              </a:endParaRPr>
            </a:p>
          </p:txBody>
        </p:sp>
        <p:sp>
          <p:nvSpPr>
            <p:cNvPr id="102" name="TextBox 101"/>
            <p:cNvSpPr txBox="1"/>
            <p:nvPr/>
          </p:nvSpPr>
          <p:spPr>
            <a:xfrm>
              <a:off x="1587903" y="4457614"/>
              <a:ext cx="816916" cy="207749"/>
            </a:xfrm>
            <a:prstGeom prst="rect">
              <a:avLst/>
            </a:prstGeom>
            <a:noFill/>
          </p:spPr>
          <p:txBody>
            <a:bodyPr wrap="square" rtlCol="0">
              <a:spAutoFit/>
            </a:bodyPr>
            <a:lstStyle/>
            <a:p>
              <a:r>
                <a:rPr lang="en-IN" sz="750" dirty="0"/>
                <a:t>New</a:t>
              </a:r>
              <a:endParaRPr lang="en-US" sz="750" dirty="0"/>
            </a:p>
          </p:txBody>
        </p:sp>
        <p:pic>
          <p:nvPicPr>
            <p:cNvPr id="103" name="Picture 102"/>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2345046" y="4659074"/>
              <a:ext cx="270770" cy="232618"/>
            </a:xfrm>
            <a:prstGeom prst="rect">
              <a:avLst/>
            </a:prstGeom>
          </p:spPr>
        </p:pic>
        <p:pic>
          <p:nvPicPr>
            <p:cNvPr id="104" name="Picture 103"/>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41534" y="4371132"/>
              <a:ext cx="277390" cy="277390"/>
            </a:xfrm>
            <a:prstGeom prst="rect">
              <a:avLst/>
            </a:prstGeom>
          </p:spPr>
        </p:pic>
        <p:sp>
          <p:nvSpPr>
            <p:cNvPr id="105" name="TextBox 104"/>
            <p:cNvSpPr txBox="1"/>
            <p:nvPr/>
          </p:nvSpPr>
          <p:spPr>
            <a:xfrm>
              <a:off x="2582657" y="4416765"/>
              <a:ext cx="816916" cy="207749"/>
            </a:xfrm>
            <a:prstGeom prst="rect">
              <a:avLst/>
            </a:prstGeom>
            <a:noFill/>
          </p:spPr>
          <p:txBody>
            <a:bodyPr wrap="square" rtlCol="0">
              <a:spAutoFit/>
            </a:bodyPr>
            <a:lstStyle/>
            <a:p>
              <a:r>
                <a:rPr lang="en-IN" sz="750" dirty="0"/>
                <a:t>Web</a:t>
              </a:r>
              <a:endParaRPr lang="en-US" sz="750" dirty="0"/>
            </a:p>
          </p:txBody>
        </p:sp>
        <p:sp>
          <p:nvSpPr>
            <p:cNvPr id="106" name="TextBox 105"/>
            <p:cNvSpPr txBox="1"/>
            <p:nvPr/>
          </p:nvSpPr>
          <p:spPr>
            <a:xfrm>
              <a:off x="2585899" y="4695992"/>
              <a:ext cx="816916" cy="207749"/>
            </a:xfrm>
            <a:prstGeom prst="rect">
              <a:avLst/>
            </a:prstGeom>
            <a:noFill/>
          </p:spPr>
          <p:txBody>
            <a:bodyPr wrap="square" rtlCol="0">
              <a:spAutoFit/>
            </a:bodyPr>
            <a:lstStyle/>
            <a:p>
              <a:r>
                <a:rPr lang="en-IN" sz="750" dirty="0"/>
                <a:t>Web Service</a:t>
              </a:r>
              <a:endParaRPr lang="en-US" sz="750" dirty="0"/>
            </a:p>
          </p:txBody>
        </p:sp>
        <p:sp>
          <p:nvSpPr>
            <p:cNvPr id="93" name="Flowchart: Magnetic Disk 92">
              <a:extLst>
                <a:ext uri="{FF2B5EF4-FFF2-40B4-BE49-F238E27FC236}">
                  <a16:creationId xmlns:a16="http://schemas.microsoft.com/office/drawing/2014/main" id="{70F85C93-3368-4D66-B10A-31CCE9E2D718}"/>
                </a:ext>
              </a:extLst>
            </p:cNvPr>
            <p:cNvSpPr/>
            <p:nvPr/>
          </p:nvSpPr>
          <p:spPr>
            <a:xfrm>
              <a:off x="7254872" y="1295072"/>
              <a:ext cx="1118973" cy="552701"/>
            </a:xfrm>
            <a:prstGeom prst="flowChartMagneticDisk">
              <a:avLst/>
            </a:prstGeom>
            <a:solidFill>
              <a:srgbClr val="00B0F0"/>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r"/>
              <a:r>
                <a:rPr lang="en-US" sz="800" dirty="0">
                  <a:solidFill>
                    <a:schemeClr val="bg1"/>
                  </a:solidFill>
                  <a:latin typeface="Arial" panose="020B0604020202020204" pitchFamily="34" charset="0"/>
                  <a:cs typeface="Arial" panose="020B0604020202020204" pitchFamily="34" charset="0"/>
                </a:rPr>
                <a:t>RDBMS (POSTGRE)</a:t>
              </a:r>
            </a:p>
          </p:txBody>
        </p:sp>
        <p:cxnSp>
          <p:nvCxnSpPr>
            <p:cNvPr id="98" name="Elbow Connector 97"/>
            <p:cNvCxnSpPr>
              <a:cxnSpLocks/>
            </p:cNvCxnSpPr>
            <p:nvPr/>
          </p:nvCxnSpPr>
          <p:spPr>
            <a:xfrm>
              <a:off x="6489322" y="1367311"/>
              <a:ext cx="740294" cy="220213"/>
            </a:xfrm>
            <a:prstGeom prst="bentConnector3">
              <a:avLst/>
            </a:prstGeom>
            <a:noFill/>
            <a:ln w="1905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Elbow Connector 98"/>
            <p:cNvCxnSpPr>
              <a:cxnSpLocks/>
            </p:cNvCxnSpPr>
            <p:nvPr/>
          </p:nvCxnSpPr>
          <p:spPr>
            <a:xfrm flipV="1">
              <a:off x="6441943" y="1587524"/>
              <a:ext cx="787673" cy="266632"/>
            </a:xfrm>
            <a:prstGeom prst="bentConnector3">
              <a:avLst/>
            </a:prstGeom>
            <a:noFill/>
            <a:ln w="19050" algn="ctr">
              <a:solidFill>
                <a:srgbClr val="009ED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Box 93"/>
            <p:cNvSpPr txBox="1">
              <a:spLocks noChangeArrowheads="1"/>
            </p:cNvSpPr>
            <p:nvPr/>
          </p:nvSpPr>
          <p:spPr bwMode="auto">
            <a:xfrm>
              <a:off x="119651" y="1985059"/>
              <a:ext cx="74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defRPr sz="1100">
                  <a:solidFill>
                    <a:srgbClr val="2F77CF"/>
                  </a:solidFill>
                  <a:cs typeface="Arial" panose="020B0604020202020204" pitchFamily="34" charset="0"/>
                </a:defRPr>
              </a:lvl1pPr>
            </a:lstStyle>
            <a:p>
              <a:r>
                <a:rPr lang="en-IN" altLang="en-US" sz="1000" b="1" dirty="0"/>
                <a:t>Browser enabled devices </a:t>
              </a:r>
            </a:p>
          </p:txBody>
        </p:sp>
        <p:pic>
          <p:nvPicPr>
            <p:cNvPr id="117" name="Picture 1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110" y="1566007"/>
              <a:ext cx="611142" cy="34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Rectangle 22"/>
            <p:cNvSpPr>
              <a:spLocks noChangeArrowheads="1"/>
            </p:cNvSpPr>
            <p:nvPr/>
          </p:nvSpPr>
          <p:spPr bwMode="auto">
            <a:xfrm>
              <a:off x="1505197" y="3319745"/>
              <a:ext cx="1428964" cy="319923"/>
            </a:xfrm>
            <a:prstGeom prst="rect">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r"/>
              <a:r>
                <a:rPr lang="en-IN" altLang="en-US" sz="1000" dirty="0">
                  <a:solidFill>
                    <a:schemeClr val="bg1"/>
                  </a:solidFill>
                  <a:latin typeface="Arial" panose="020B0604020202020204" pitchFamily="34" charset="0"/>
                  <a:cs typeface="Arial" panose="020B0604020202020204" pitchFamily="34" charset="0"/>
                </a:rPr>
                <a:t>     </a:t>
              </a:r>
              <a:r>
                <a:rPr lang="en-IN" altLang="en-US" sz="1000" dirty="0">
                  <a:solidFill>
                    <a:schemeClr val="bg1"/>
                  </a:solidFill>
                  <a:cs typeface="Arial" panose="020B0604020202020204" pitchFamily="34" charset="0"/>
                </a:rPr>
                <a:t>Load   Balancer (KEMP)</a:t>
              </a:r>
              <a:r>
                <a:rPr lang="en-IN" altLang="en-US" sz="1000" dirty="0">
                  <a:solidFill>
                    <a:schemeClr val="bg1"/>
                  </a:solidFill>
                  <a:latin typeface="Arial" panose="020B0604020202020204" pitchFamily="34" charset="0"/>
                  <a:cs typeface="Arial" panose="020B0604020202020204" pitchFamily="34" charset="0"/>
                </a:rPr>
                <a:t>  </a:t>
              </a:r>
            </a:p>
          </p:txBody>
        </p:sp>
        <p:sp>
          <p:nvSpPr>
            <p:cNvPr id="127" name="Rectangle 8"/>
            <p:cNvSpPr>
              <a:spLocks noChangeArrowheads="1"/>
            </p:cNvSpPr>
            <p:nvPr/>
          </p:nvSpPr>
          <p:spPr bwMode="auto">
            <a:xfrm>
              <a:off x="5483415" y="3239848"/>
              <a:ext cx="1151576" cy="289979"/>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900" dirty="0">
                  <a:solidFill>
                    <a:schemeClr val="bg1"/>
                  </a:solidFill>
                  <a:cs typeface="Arial" panose="020B0604020202020204" pitchFamily="34" charset="0"/>
                </a:rPr>
                <a:t>Service Registry Server</a:t>
              </a:r>
            </a:p>
          </p:txBody>
        </p:sp>
        <p:sp>
          <p:nvSpPr>
            <p:cNvPr id="128" name="Rectangle 8"/>
            <p:cNvSpPr>
              <a:spLocks noChangeArrowheads="1"/>
            </p:cNvSpPr>
            <p:nvPr/>
          </p:nvSpPr>
          <p:spPr bwMode="auto">
            <a:xfrm>
              <a:off x="5498570" y="3600876"/>
              <a:ext cx="1158680" cy="26361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900" dirty="0" err="1">
                  <a:solidFill>
                    <a:schemeClr val="bg1"/>
                  </a:solidFill>
                  <a:cs typeface="Arial" panose="020B0604020202020204" pitchFamily="34" charset="0"/>
                </a:rPr>
                <a:t>Config</a:t>
              </a:r>
              <a:r>
                <a:rPr lang="en-IN" altLang="en-US" sz="900" dirty="0">
                  <a:solidFill>
                    <a:schemeClr val="bg1"/>
                  </a:solidFill>
                  <a:cs typeface="Arial" panose="020B0604020202020204" pitchFamily="34" charset="0"/>
                </a:rPr>
                <a:t> Server</a:t>
              </a:r>
            </a:p>
          </p:txBody>
        </p:sp>
        <p:sp>
          <p:nvSpPr>
            <p:cNvPr id="129" name="Rectangle 8"/>
            <p:cNvSpPr>
              <a:spLocks noChangeArrowheads="1"/>
            </p:cNvSpPr>
            <p:nvPr/>
          </p:nvSpPr>
          <p:spPr bwMode="auto">
            <a:xfrm>
              <a:off x="3396429" y="3902959"/>
              <a:ext cx="1686022" cy="28997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1000" dirty="0">
                  <a:solidFill>
                    <a:schemeClr val="bg1"/>
                  </a:solidFill>
                  <a:cs typeface="Arial" panose="020B0604020202020204" pitchFamily="34" charset="0"/>
                </a:rPr>
                <a:t>API </a:t>
              </a:r>
              <a:r>
                <a:rPr lang="en-IN" altLang="en-US" sz="900" dirty="0">
                  <a:solidFill>
                    <a:schemeClr val="bg1"/>
                  </a:solidFill>
                  <a:cs typeface="Arial" panose="020B0604020202020204" pitchFamily="34" charset="0"/>
                </a:rPr>
                <a:t>Gateway</a:t>
              </a:r>
              <a:r>
                <a:rPr lang="en-IN" altLang="en-US" sz="1000" dirty="0">
                  <a:solidFill>
                    <a:schemeClr val="bg1"/>
                  </a:solidFill>
                  <a:cs typeface="Arial" panose="020B0604020202020204" pitchFamily="34" charset="0"/>
                </a:rPr>
                <a:t> Server</a:t>
              </a:r>
            </a:p>
          </p:txBody>
        </p:sp>
        <p:cxnSp>
          <p:nvCxnSpPr>
            <p:cNvPr id="19" name="Straight Connector 18"/>
            <p:cNvCxnSpPr/>
            <p:nvPr/>
          </p:nvCxnSpPr>
          <p:spPr>
            <a:xfrm flipH="1" flipV="1">
              <a:off x="4741194" y="3008339"/>
              <a:ext cx="10995" cy="706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4732344" y="3702914"/>
              <a:ext cx="798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4754896" y="3378651"/>
              <a:ext cx="726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751650" y="3015492"/>
              <a:ext cx="726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Cylinder 78">
              <a:extLst>
                <a:ext uri="{FF2B5EF4-FFF2-40B4-BE49-F238E27FC236}">
                  <a16:creationId xmlns:a16="http://schemas.microsoft.com/office/drawing/2014/main" id="{B96CACAF-A944-428B-97A1-5821BE3F2DA6}"/>
                </a:ext>
              </a:extLst>
            </p:cNvPr>
            <p:cNvSpPr/>
            <p:nvPr/>
          </p:nvSpPr>
          <p:spPr>
            <a:xfrm>
              <a:off x="7541178" y="3432823"/>
              <a:ext cx="1080793" cy="847678"/>
            </a:xfrm>
            <a:prstGeom prst="can">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r>
                <a:rPr lang="en-US" sz="900" dirty="0">
                  <a:solidFill>
                    <a:schemeClr val="bg1"/>
                  </a:solidFill>
                  <a:latin typeface="Arial" panose="020B0604020202020204" pitchFamily="34" charset="0"/>
                  <a:cs typeface="Arial" panose="020B0604020202020204" pitchFamily="34" charset="0"/>
                </a:rPr>
                <a:t>                                  </a:t>
              </a:r>
            </a:p>
          </p:txBody>
        </p:sp>
        <p:sp>
          <p:nvSpPr>
            <p:cNvPr id="178" name="Rectangle 8"/>
            <p:cNvSpPr>
              <a:spLocks noChangeArrowheads="1"/>
            </p:cNvSpPr>
            <p:nvPr/>
          </p:nvSpPr>
          <p:spPr bwMode="auto">
            <a:xfrm>
              <a:off x="5498569" y="3925140"/>
              <a:ext cx="1180575" cy="263615"/>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900" dirty="0">
                  <a:solidFill>
                    <a:schemeClr val="bg1"/>
                  </a:solidFill>
                  <a:cs typeface="Arial" panose="020B0604020202020204" pitchFamily="34" charset="0"/>
                </a:rPr>
                <a:t>Log Aggregator </a:t>
              </a:r>
            </a:p>
          </p:txBody>
        </p:sp>
        <p:sp>
          <p:nvSpPr>
            <p:cNvPr id="180" name="Rectangle 8"/>
            <p:cNvSpPr>
              <a:spLocks noChangeArrowheads="1"/>
            </p:cNvSpPr>
            <p:nvPr/>
          </p:nvSpPr>
          <p:spPr bwMode="auto">
            <a:xfrm>
              <a:off x="5483415" y="4250932"/>
              <a:ext cx="1195730" cy="204315"/>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91440" anchor="ctr"/>
            <a:lstStyle/>
            <a:p>
              <a:pPr algn="ctr"/>
              <a:r>
                <a:rPr lang="en-IN" altLang="en-US" sz="900" dirty="0">
                  <a:solidFill>
                    <a:schemeClr val="bg1"/>
                  </a:solidFill>
                  <a:cs typeface="Arial" panose="020B0604020202020204" pitchFamily="34" charset="0"/>
                </a:rPr>
                <a:t>Monitoring</a:t>
              </a:r>
            </a:p>
          </p:txBody>
        </p:sp>
        <p:cxnSp>
          <p:nvCxnSpPr>
            <p:cNvPr id="7" name="Straight Arrow Connector 6"/>
            <p:cNvCxnSpPr/>
            <p:nvPr/>
          </p:nvCxnSpPr>
          <p:spPr>
            <a:xfrm>
              <a:off x="5768502" y="2534035"/>
              <a:ext cx="0" cy="330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Picture 1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318" y="2989344"/>
              <a:ext cx="611142" cy="34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564690" y="3603392"/>
              <a:ext cx="1040670" cy="553998"/>
            </a:xfrm>
            <a:prstGeom prst="rect">
              <a:avLst/>
            </a:prstGeom>
            <a:solidFill>
              <a:schemeClr val="accent5">
                <a:lumMod val="75000"/>
              </a:schemeClr>
            </a:solidFill>
          </p:spPr>
          <p:txBody>
            <a:bodyPr wrap="square" rtlCol="0">
              <a:spAutoFit/>
            </a:bodyPr>
            <a:lstStyle/>
            <a:p>
              <a:r>
                <a:rPr lang="en-US" sz="1000" dirty="0">
                  <a:solidFill>
                    <a:schemeClr val="bg1"/>
                  </a:solidFill>
                </a:rPr>
                <a:t>Code Repository</a:t>
              </a:r>
            </a:p>
            <a:p>
              <a:r>
                <a:rPr lang="en-US" sz="1000" dirty="0">
                  <a:solidFill>
                    <a:schemeClr val="bg1"/>
                  </a:solidFill>
                </a:rPr>
                <a:t>GIT/GITHUB</a:t>
              </a:r>
            </a:p>
          </p:txBody>
        </p:sp>
        <p:pic>
          <p:nvPicPr>
            <p:cNvPr id="97" name="Picture 1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526" y="3453027"/>
              <a:ext cx="611142" cy="34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1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901" y="1555749"/>
              <a:ext cx="319793" cy="319793"/>
            </a:xfrm>
            <a:prstGeom prst="rect">
              <a:avLst/>
            </a:prstGeom>
          </p:spPr>
        </p:pic>
        <p:cxnSp>
          <p:nvCxnSpPr>
            <p:cNvPr id="25" name="Straight Arrow Connector 24"/>
            <p:cNvCxnSpPr>
              <a:cxnSpLocks/>
              <a:endCxn id="120" idx="0"/>
            </p:cNvCxnSpPr>
            <p:nvPr/>
          </p:nvCxnSpPr>
          <p:spPr>
            <a:xfrm>
              <a:off x="1035078" y="1821067"/>
              <a:ext cx="1184601" cy="149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8"/>
            <p:cNvSpPr>
              <a:spLocks noChangeArrowheads="1"/>
            </p:cNvSpPr>
            <p:nvPr/>
          </p:nvSpPr>
          <p:spPr bwMode="auto">
            <a:xfrm>
              <a:off x="5325616" y="1652341"/>
              <a:ext cx="1353710" cy="333008"/>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r>
                <a:rPr lang="en-IN" altLang="en-US" sz="900" dirty="0">
                  <a:solidFill>
                    <a:schemeClr val="bg1"/>
                  </a:solidFill>
                  <a:cs typeface="Arial" panose="020B0604020202020204" pitchFamily="34" charset="0"/>
                </a:rPr>
                <a:t>Maintenance Inbound Service</a:t>
              </a:r>
            </a:p>
          </p:txBody>
        </p:sp>
        <p:pic>
          <p:nvPicPr>
            <p:cNvPr id="146" name="Picture 145"/>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96417" y="1558399"/>
              <a:ext cx="277390" cy="277390"/>
            </a:xfrm>
            <a:prstGeom prst="rect">
              <a:avLst/>
            </a:prstGeom>
          </p:spPr>
        </p:pic>
        <p:cxnSp>
          <p:nvCxnSpPr>
            <p:cNvPr id="60" name="Straight Arrow Connector 59"/>
            <p:cNvCxnSpPr/>
            <p:nvPr/>
          </p:nvCxnSpPr>
          <p:spPr>
            <a:xfrm flipV="1">
              <a:off x="2353898" y="2068820"/>
              <a:ext cx="0" cy="122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p:nvPr/>
          </p:nvCxnSpPr>
          <p:spPr>
            <a:xfrm flipV="1">
              <a:off x="4224445" y="3368141"/>
              <a:ext cx="527205" cy="10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a:endCxn id="129" idx="0"/>
            </p:cNvCxnSpPr>
            <p:nvPr/>
          </p:nvCxnSpPr>
          <p:spPr>
            <a:xfrm>
              <a:off x="4224445" y="3378651"/>
              <a:ext cx="14995" cy="524308"/>
            </a:xfrm>
            <a:prstGeom prst="line">
              <a:avLst/>
            </a:prstGeom>
          </p:spPr>
          <p:style>
            <a:lnRef idx="1">
              <a:schemeClr val="accent1"/>
            </a:lnRef>
            <a:fillRef idx="0">
              <a:schemeClr val="accent1"/>
            </a:fillRef>
            <a:effectRef idx="0">
              <a:schemeClr val="accent1"/>
            </a:effectRef>
            <a:fontRef idx="minor">
              <a:schemeClr val="tx1"/>
            </a:fontRef>
          </p:style>
        </p:cxnSp>
        <p:sp>
          <p:nvSpPr>
            <p:cNvPr id="172" name="Flowchart: Magnetic Disk 171">
              <a:extLst>
                <a:ext uri="{FF2B5EF4-FFF2-40B4-BE49-F238E27FC236}">
                  <a16:creationId xmlns:a16="http://schemas.microsoft.com/office/drawing/2014/main" id="{70F85C93-3368-4D66-B10A-31CCE9E2D718}"/>
                </a:ext>
              </a:extLst>
            </p:cNvPr>
            <p:cNvSpPr/>
            <p:nvPr/>
          </p:nvSpPr>
          <p:spPr>
            <a:xfrm>
              <a:off x="7577745" y="2899800"/>
              <a:ext cx="1065439" cy="316853"/>
            </a:xfrm>
            <a:prstGeom prst="flowChartMagneticDisk">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r"/>
              <a:r>
                <a:rPr lang="en-US" sz="800" dirty="0">
                  <a:solidFill>
                    <a:schemeClr val="bg1"/>
                  </a:solidFill>
                  <a:latin typeface="Arial" panose="020B0604020202020204" pitchFamily="34" charset="0"/>
                  <a:cs typeface="Arial" panose="020B0604020202020204" pitchFamily="34" charset="0"/>
                </a:rPr>
                <a:t>SMTP</a:t>
              </a:r>
            </a:p>
          </p:txBody>
        </p:sp>
        <p:cxnSp>
          <p:nvCxnSpPr>
            <p:cNvPr id="6" name="Straight Arrow Connector 5"/>
            <p:cNvCxnSpPr/>
            <p:nvPr/>
          </p:nvCxnSpPr>
          <p:spPr>
            <a:xfrm flipV="1">
              <a:off x="1197581" y="3434353"/>
              <a:ext cx="259107" cy="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
            <p:cNvSpPr>
              <a:spLocks noChangeArrowheads="1"/>
            </p:cNvSpPr>
            <p:nvPr/>
          </p:nvSpPr>
          <p:spPr bwMode="auto">
            <a:xfrm>
              <a:off x="1807112" y="1525455"/>
              <a:ext cx="1230645" cy="47188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r>
                <a:rPr lang="en-IN" altLang="en-US" sz="1000" dirty="0">
                  <a:solidFill>
                    <a:schemeClr val="bg1"/>
                  </a:solidFill>
                  <a:cs typeface="Arial" panose="020B0604020202020204" pitchFamily="34" charset="0"/>
                </a:rPr>
                <a:t>Web application</a:t>
              </a:r>
            </a:p>
          </p:txBody>
        </p:sp>
        <p:pic>
          <p:nvPicPr>
            <p:cNvPr id="83" name="Picture 82"/>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85765" y="1157736"/>
              <a:ext cx="277390" cy="277390"/>
            </a:xfrm>
            <a:prstGeom prst="rect">
              <a:avLst/>
            </a:prstGeom>
          </p:spPr>
        </p:pic>
        <p:cxnSp>
          <p:nvCxnSpPr>
            <p:cNvPr id="13" name="Elbow Connector 12"/>
            <p:cNvCxnSpPr/>
            <p:nvPr/>
          </p:nvCxnSpPr>
          <p:spPr>
            <a:xfrm>
              <a:off x="1620976" y="3639668"/>
              <a:ext cx="1781907" cy="516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576210" y="3747587"/>
              <a:ext cx="795898" cy="215444"/>
            </a:xfrm>
            <a:prstGeom prst="rect">
              <a:avLst/>
            </a:prstGeom>
            <a:noFill/>
          </p:spPr>
          <p:txBody>
            <a:bodyPr wrap="square" rtlCol="0">
              <a:spAutoFit/>
            </a:bodyPr>
            <a:lstStyle/>
            <a:p>
              <a:r>
                <a:rPr lang="en-IN" sz="800" dirty="0"/>
                <a:t>ReST/JSON</a:t>
              </a:r>
              <a:endParaRPr lang="en-US" sz="800" dirty="0"/>
            </a:p>
          </p:txBody>
        </p:sp>
        <p:sp>
          <p:nvSpPr>
            <p:cNvPr id="95" name="TextBox 94"/>
            <p:cNvSpPr txBox="1"/>
            <p:nvPr/>
          </p:nvSpPr>
          <p:spPr>
            <a:xfrm>
              <a:off x="3921872" y="3108811"/>
              <a:ext cx="795898" cy="215444"/>
            </a:xfrm>
            <a:prstGeom prst="rect">
              <a:avLst/>
            </a:prstGeom>
            <a:noFill/>
          </p:spPr>
          <p:txBody>
            <a:bodyPr wrap="square" rtlCol="0">
              <a:spAutoFit/>
            </a:bodyPr>
            <a:lstStyle/>
            <a:p>
              <a:r>
                <a:rPr lang="en-IN" sz="800" dirty="0"/>
                <a:t>ReST/JSON</a:t>
              </a:r>
              <a:endParaRPr lang="en-US" sz="800" dirty="0"/>
            </a:p>
          </p:txBody>
        </p:sp>
        <p:cxnSp>
          <p:nvCxnSpPr>
            <p:cNvPr id="28" name="Straight Arrow Connector 27"/>
            <p:cNvCxnSpPr/>
            <p:nvPr/>
          </p:nvCxnSpPr>
          <p:spPr>
            <a:xfrm>
              <a:off x="738986" y="3159380"/>
              <a:ext cx="232742" cy="20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92312" y="3357797"/>
              <a:ext cx="143878" cy="29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2862" y="916915"/>
              <a:ext cx="750184" cy="584775"/>
            </a:xfrm>
            <a:prstGeom prst="rect">
              <a:avLst/>
            </a:prstGeom>
            <a:noFill/>
          </p:spPr>
          <p:txBody>
            <a:bodyPr wrap="square" rtlCol="0">
              <a:spAutoFit/>
            </a:bodyPr>
            <a:lstStyle/>
            <a:p>
              <a:r>
                <a:rPr lang="en-US" sz="800" b="1" dirty="0">
                  <a:solidFill>
                    <a:srgbClr val="2F77CF"/>
                  </a:solidFill>
                  <a:cs typeface="Arial" panose="020B0604020202020204" pitchFamily="34" charset="0"/>
                </a:rPr>
                <a:t>GUI for Data Feed, single page web application</a:t>
              </a:r>
            </a:p>
          </p:txBody>
        </p:sp>
        <p:sp>
          <p:nvSpPr>
            <p:cNvPr id="8" name="TextBox 7"/>
            <p:cNvSpPr txBox="1"/>
            <p:nvPr/>
          </p:nvSpPr>
          <p:spPr>
            <a:xfrm>
              <a:off x="855357" y="1289939"/>
              <a:ext cx="410690" cy="246221"/>
            </a:xfrm>
            <a:prstGeom prst="rect">
              <a:avLst/>
            </a:prstGeom>
            <a:noFill/>
          </p:spPr>
          <p:txBody>
            <a:bodyPr wrap="none" rtlCol="0">
              <a:spAutoFit/>
            </a:bodyPr>
            <a:lstStyle/>
            <a:p>
              <a:r>
                <a:rPr lang="en-US" sz="1000" b="1" dirty="0">
                  <a:solidFill>
                    <a:srgbClr val="2F77CF"/>
                  </a:solidFill>
                  <a:cs typeface="Arial" panose="020B0604020202020204" pitchFamily="34" charset="0"/>
                </a:rPr>
                <a:t>DNS</a:t>
              </a:r>
            </a:p>
          </p:txBody>
        </p:sp>
        <p:sp>
          <p:nvSpPr>
            <p:cNvPr id="90" name="TextBox 89"/>
            <p:cNvSpPr txBox="1"/>
            <p:nvPr/>
          </p:nvSpPr>
          <p:spPr>
            <a:xfrm>
              <a:off x="852109" y="2940403"/>
              <a:ext cx="410690" cy="246221"/>
            </a:xfrm>
            <a:prstGeom prst="rect">
              <a:avLst/>
            </a:prstGeom>
            <a:noFill/>
          </p:spPr>
          <p:txBody>
            <a:bodyPr wrap="none" rtlCol="0">
              <a:spAutoFit/>
            </a:bodyPr>
            <a:lstStyle/>
            <a:p>
              <a:r>
                <a:rPr lang="en-US" sz="1000" b="1" dirty="0">
                  <a:solidFill>
                    <a:srgbClr val="2F77CF"/>
                  </a:solidFill>
                  <a:cs typeface="Arial" panose="020B0604020202020204" pitchFamily="34" charset="0"/>
                </a:rPr>
                <a:t>DNS</a:t>
              </a:r>
            </a:p>
          </p:txBody>
        </p:sp>
        <p:cxnSp>
          <p:nvCxnSpPr>
            <p:cNvPr id="91" name="Straight Arrow Connector 90"/>
            <p:cNvCxnSpPr>
              <a:cxnSpLocks/>
            </p:cNvCxnSpPr>
            <p:nvPr/>
          </p:nvCxnSpPr>
          <p:spPr>
            <a:xfrm flipV="1">
              <a:off x="6643800" y="3702234"/>
              <a:ext cx="880540" cy="1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
              <a:extLst>
                <a:ext uri="{FF2B5EF4-FFF2-40B4-BE49-F238E27FC236}">
                  <a16:creationId xmlns:a16="http://schemas.microsoft.com/office/drawing/2014/main" id="{441AF83F-63C2-4972-8996-082C6D8DC9BC}"/>
                </a:ext>
              </a:extLst>
            </p:cNvPr>
            <p:cNvSpPr>
              <a:spLocks noChangeArrowheads="1"/>
            </p:cNvSpPr>
            <p:nvPr/>
          </p:nvSpPr>
          <p:spPr bwMode="auto">
            <a:xfrm>
              <a:off x="5325435" y="2090285"/>
              <a:ext cx="1353710" cy="333008"/>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ctr"/>
            <a:lstStyle/>
            <a:p>
              <a:pPr algn="ctr"/>
              <a:r>
                <a:rPr lang="en-IN" altLang="en-US" sz="900" dirty="0">
                  <a:solidFill>
                    <a:schemeClr val="bg1"/>
                  </a:solidFill>
                  <a:cs typeface="Arial" panose="020B0604020202020204" pitchFamily="34" charset="0"/>
                </a:rPr>
                <a:t> Billing Outbound Service</a:t>
              </a:r>
            </a:p>
          </p:txBody>
        </p:sp>
        <p:sp>
          <p:nvSpPr>
            <p:cNvPr id="11" name="Rectangle 10">
              <a:extLst>
                <a:ext uri="{FF2B5EF4-FFF2-40B4-BE49-F238E27FC236}">
                  <a16:creationId xmlns:a16="http://schemas.microsoft.com/office/drawing/2014/main" id="{90E86EC6-C810-44D4-9E41-A2D7E242D200}"/>
                </a:ext>
              </a:extLst>
            </p:cNvPr>
            <p:cNvSpPr/>
            <p:nvPr/>
          </p:nvSpPr>
          <p:spPr>
            <a:xfrm>
              <a:off x="3764398" y="4550088"/>
              <a:ext cx="914400" cy="420338"/>
            </a:xfrm>
            <a:prstGeom prst="rect">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Authorization Server </a:t>
              </a:r>
            </a:p>
          </p:txBody>
        </p:sp>
        <p:cxnSp>
          <p:nvCxnSpPr>
            <p:cNvPr id="14" name="Straight Connector 13">
              <a:extLst>
                <a:ext uri="{FF2B5EF4-FFF2-40B4-BE49-F238E27FC236}">
                  <a16:creationId xmlns:a16="http://schemas.microsoft.com/office/drawing/2014/main" id="{A2D8091D-E805-4741-843B-710F491AD167}"/>
                </a:ext>
              </a:extLst>
            </p:cNvPr>
            <p:cNvCxnSpPr>
              <a:cxnSpLocks/>
            </p:cNvCxnSpPr>
            <p:nvPr/>
          </p:nvCxnSpPr>
          <p:spPr>
            <a:xfrm>
              <a:off x="4239440" y="4201308"/>
              <a:ext cx="8468" cy="332366"/>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DBD159B-DB58-4D86-8B93-FB9FD1492283}"/>
                </a:ext>
              </a:extLst>
            </p:cNvPr>
            <p:cNvSpPr/>
            <p:nvPr/>
          </p:nvSpPr>
          <p:spPr>
            <a:xfrm>
              <a:off x="4253665" y="4243251"/>
              <a:ext cx="914400" cy="23860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Authenticate</a:t>
              </a:r>
            </a:p>
          </p:txBody>
        </p:sp>
        <p:pic>
          <p:nvPicPr>
            <p:cNvPr id="100" name="Picture 99">
              <a:extLst>
                <a:ext uri="{FF2B5EF4-FFF2-40B4-BE49-F238E27FC236}">
                  <a16:creationId xmlns:a16="http://schemas.microsoft.com/office/drawing/2014/main" id="{570F0FA5-BA51-475B-A3F5-D30D13A8689B}"/>
                </a:ext>
              </a:extLst>
            </p:cNvPr>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rot="10470053" flipV="1">
              <a:off x="6364221" y="1309277"/>
              <a:ext cx="270770" cy="237455"/>
            </a:xfrm>
            <a:prstGeom prst="rect">
              <a:avLst/>
            </a:prstGeom>
          </p:spPr>
        </p:pic>
        <p:pic>
          <p:nvPicPr>
            <p:cNvPr id="108" name="Picture 107">
              <a:extLst>
                <a:ext uri="{FF2B5EF4-FFF2-40B4-BE49-F238E27FC236}">
                  <a16:creationId xmlns:a16="http://schemas.microsoft.com/office/drawing/2014/main" id="{7AACE780-6513-43A6-AFB0-0682CB40B2C5}"/>
                </a:ext>
              </a:extLst>
            </p:cNvPr>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6364221" y="1734677"/>
              <a:ext cx="270770" cy="232618"/>
            </a:xfrm>
            <a:prstGeom prst="rect">
              <a:avLst/>
            </a:prstGeom>
          </p:spPr>
        </p:pic>
        <p:pic>
          <p:nvPicPr>
            <p:cNvPr id="109" name="Picture 108">
              <a:extLst>
                <a:ext uri="{FF2B5EF4-FFF2-40B4-BE49-F238E27FC236}">
                  <a16:creationId xmlns:a16="http://schemas.microsoft.com/office/drawing/2014/main" id="{370914E7-5E18-4763-AE04-FB0DF7394E42}"/>
                </a:ext>
              </a:extLst>
            </p:cNvPr>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6345276" y="2163918"/>
              <a:ext cx="270770" cy="232618"/>
            </a:xfrm>
            <a:prstGeom prst="rect">
              <a:avLst/>
            </a:prstGeom>
          </p:spPr>
        </p:pic>
        <p:sp>
          <p:nvSpPr>
            <p:cNvPr id="458" name="Cylinder 457">
              <a:extLst>
                <a:ext uri="{FF2B5EF4-FFF2-40B4-BE49-F238E27FC236}">
                  <a16:creationId xmlns:a16="http://schemas.microsoft.com/office/drawing/2014/main" id="{ED36B1A1-211B-4767-9695-AAE6B910A4FD}"/>
                </a:ext>
              </a:extLst>
            </p:cNvPr>
            <p:cNvSpPr/>
            <p:nvPr/>
          </p:nvSpPr>
          <p:spPr>
            <a:xfrm>
              <a:off x="7062716" y="1985059"/>
              <a:ext cx="816468" cy="550423"/>
            </a:xfrm>
            <a:prstGeom prst="can">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MainFrame</a:t>
              </a:r>
              <a:r>
                <a:rPr lang="en-US" sz="800" dirty="0"/>
                <a:t> DB</a:t>
              </a:r>
            </a:p>
          </p:txBody>
        </p:sp>
        <p:sp>
          <p:nvSpPr>
            <p:cNvPr id="121" name="Cylinder 120">
              <a:extLst>
                <a:ext uri="{FF2B5EF4-FFF2-40B4-BE49-F238E27FC236}">
                  <a16:creationId xmlns:a16="http://schemas.microsoft.com/office/drawing/2014/main" id="{05811366-79F9-4F5E-96F5-B9BF78169A57}"/>
                </a:ext>
              </a:extLst>
            </p:cNvPr>
            <p:cNvSpPr/>
            <p:nvPr/>
          </p:nvSpPr>
          <p:spPr>
            <a:xfrm>
              <a:off x="7942293" y="1996640"/>
              <a:ext cx="816468" cy="550423"/>
            </a:xfrm>
            <a:prstGeom prst="can">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Sybase SPIN</a:t>
              </a:r>
            </a:p>
          </p:txBody>
        </p:sp>
        <p:cxnSp>
          <p:nvCxnSpPr>
            <p:cNvPr id="461" name="Straight Arrow Connector 460">
              <a:extLst>
                <a:ext uri="{FF2B5EF4-FFF2-40B4-BE49-F238E27FC236}">
                  <a16:creationId xmlns:a16="http://schemas.microsoft.com/office/drawing/2014/main" id="{1F4E8998-B3EE-4954-9028-001954C821B3}"/>
                </a:ext>
              </a:extLst>
            </p:cNvPr>
            <p:cNvCxnSpPr>
              <a:cxnSpLocks/>
              <a:stCxn id="93" idx="3"/>
            </p:cNvCxnSpPr>
            <p:nvPr/>
          </p:nvCxnSpPr>
          <p:spPr>
            <a:xfrm>
              <a:off x="7814359" y="1847773"/>
              <a:ext cx="366080" cy="1195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5F22C9C5-A1B4-4656-B0CE-598C64F26CB3}"/>
                </a:ext>
              </a:extLst>
            </p:cNvPr>
            <p:cNvCxnSpPr>
              <a:cxnSpLocks/>
              <a:stCxn id="458" idx="1"/>
              <a:endCxn id="93" idx="3"/>
            </p:cNvCxnSpPr>
            <p:nvPr/>
          </p:nvCxnSpPr>
          <p:spPr>
            <a:xfrm flipV="1">
              <a:off x="7470950" y="1847773"/>
              <a:ext cx="343409" cy="1372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9" name="Straight Arrow Connector 468">
              <a:extLst>
                <a:ext uri="{FF2B5EF4-FFF2-40B4-BE49-F238E27FC236}">
                  <a16:creationId xmlns:a16="http://schemas.microsoft.com/office/drawing/2014/main" id="{7E6C18CF-6373-461E-A047-DD80FC6B80E2}"/>
                </a:ext>
              </a:extLst>
            </p:cNvPr>
            <p:cNvCxnSpPr>
              <a:cxnSpLocks/>
            </p:cNvCxnSpPr>
            <p:nvPr/>
          </p:nvCxnSpPr>
          <p:spPr>
            <a:xfrm flipH="1">
              <a:off x="6704582" y="1761398"/>
              <a:ext cx="819758" cy="47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4" name="Rectangle 473">
              <a:extLst>
                <a:ext uri="{FF2B5EF4-FFF2-40B4-BE49-F238E27FC236}">
                  <a16:creationId xmlns:a16="http://schemas.microsoft.com/office/drawing/2014/main" id="{59A307DF-D2B7-444E-B4A9-E708D54B5FD4}"/>
                </a:ext>
              </a:extLst>
            </p:cNvPr>
            <p:cNvSpPr/>
            <p:nvPr/>
          </p:nvSpPr>
          <p:spPr>
            <a:xfrm>
              <a:off x="5170683" y="4593755"/>
              <a:ext cx="1672569" cy="42527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Core Services</a:t>
              </a:r>
            </a:p>
          </p:txBody>
        </p:sp>
        <p:sp>
          <p:nvSpPr>
            <p:cNvPr id="452" name="Cylinder 451">
              <a:extLst>
                <a:ext uri="{FF2B5EF4-FFF2-40B4-BE49-F238E27FC236}">
                  <a16:creationId xmlns:a16="http://schemas.microsoft.com/office/drawing/2014/main" id="{594DEAB0-69FF-4BD8-B9F5-34CB57A1A6C3}"/>
                </a:ext>
              </a:extLst>
            </p:cNvPr>
            <p:cNvSpPr/>
            <p:nvPr/>
          </p:nvSpPr>
          <p:spPr>
            <a:xfrm>
              <a:off x="8501273" y="1282628"/>
              <a:ext cx="634516" cy="624906"/>
            </a:xfrm>
            <a:prstGeom prst="can">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Cassandra</a:t>
              </a:r>
            </a:p>
          </p:txBody>
        </p:sp>
        <p:cxnSp>
          <p:nvCxnSpPr>
            <p:cNvPr id="456" name="Straight Arrow Connector 455">
              <a:extLst>
                <a:ext uri="{FF2B5EF4-FFF2-40B4-BE49-F238E27FC236}">
                  <a16:creationId xmlns:a16="http://schemas.microsoft.com/office/drawing/2014/main" id="{C18D47DC-7694-41B2-A922-4F383D8C1AF9}"/>
                </a:ext>
              </a:extLst>
            </p:cNvPr>
            <p:cNvCxnSpPr>
              <a:cxnSpLocks/>
            </p:cNvCxnSpPr>
            <p:nvPr/>
          </p:nvCxnSpPr>
          <p:spPr>
            <a:xfrm flipV="1">
              <a:off x="8743380" y="1886790"/>
              <a:ext cx="0" cy="177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B19C2DDC-D074-4FB4-8C8E-EFC7F0C09C79}"/>
                </a:ext>
              </a:extLst>
            </p:cNvPr>
            <p:cNvCxnSpPr>
              <a:cxnSpLocks/>
            </p:cNvCxnSpPr>
            <p:nvPr/>
          </p:nvCxnSpPr>
          <p:spPr>
            <a:xfrm flipV="1">
              <a:off x="8310451" y="1705316"/>
              <a:ext cx="190822" cy="1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0" name="Cube 469">
              <a:extLst>
                <a:ext uri="{FF2B5EF4-FFF2-40B4-BE49-F238E27FC236}">
                  <a16:creationId xmlns:a16="http://schemas.microsoft.com/office/drawing/2014/main" id="{F3498710-5DA4-440F-9AD8-529A13ABBFAD}"/>
                </a:ext>
              </a:extLst>
            </p:cNvPr>
            <p:cNvSpPr/>
            <p:nvPr/>
          </p:nvSpPr>
          <p:spPr>
            <a:xfrm>
              <a:off x="2460970" y="2190275"/>
              <a:ext cx="701673" cy="1071435"/>
            </a:xfrm>
            <a:prstGeom prst="cube">
              <a:avLst/>
            </a:prstGeom>
            <a:solidFill>
              <a:schemeClr val="accent5">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SFTP Server</a:t>
              </a:r>
            </a:p>
          </p:txBody>
        </p:sp>
        <p:cxnSp>
          <p:nvCxnSpPr>
            <p:cNvPr id="224" name="Straight Arrow Connector 223">
              <a:extLst>
                <a:ext uri="{FF2B5EF4-FFF2-40B4-BE49-F238E27FC236}">
                  <a16:creationId xmlns:a16="http://schemas.microsoft.com/office/drawing/2014/main" id="{7FAA4365-3A9E-4D20-A9F8-C5B96878BA83}"/>
                </a:ext>
              </a:extLst>
            </p:cNvPr>
            <p:cNvCxnSpPr>
              <a:cxnSpLocks/>
            </p:cNvCxnSpPr>
            <p:nvPr/>
          </p:nvCxnSpPr>
          <p:spPr>
            <a:xfrm flipH="1">
              <a:off x="3149740" y="2967104"/>
              <a:ext cx="88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F73C40A-CFFC-42B1-9769-84F84E856D4D}"/>
                </a:ext>
              </a:extLst>
            </p:cNvPr>
            <p:cNvCxnSpPr>
              <a:cxnSpLocks/>
            </p:cNvCxnSpPr>
            <p:nvPr/>
          </p:nvCxnSpPr>
          <p:spPr>
            <a:xfrm>
              <a:off x="4038874" y="1383007"/>
              <a:ext cx="0" cy="1606337"/>
            </a:xfrm>
            <a:prstGeom prst="line">
              <a:avLst/>
            </a:prstGeom>
          </p:spPr>
          <p:style>
            <a:lnRef idx="1">
              <a:schemeClr val="accent1"/>
            </a:lnRef>
            <a:fillRef idx="0">
              <a:schemeClr val="accent1"/>
            </a:fillRef>
            <a:effectRef idx="0">
              <a:schemeClr val="accent1"/>
            </a:effectRef>
            <a:fontRef idx="minor">
              <a:schemeClr val="tx1"/>
            </a:fontRef>
          </p:style>
        </p:cxnSp>
        <p:sp>
          <p:nvSpPr>
            <p:cNvPr id="233" name="Rectangle 232">
              <a:extLst>
                <a:ext uri="{FF2B5EF4-FFF2-40B4-BE49-F238E27FC236}">
                  <a16:creationId xmlns:a16="http://schemas.microsoft.com/office/drawing/2014/main" id="{C753D868-5C67-4C6F-8298-2C4731C9E7DF}"/>
                </a:ext>
              </a:extLst>
            </p:cNvPr>
            <p:cNvSpPr/>
            <p:nvPr/>
          </p:nvSpPr>
          <p:spPr>
            <a:xfrm>
              <a:off x="3391819" y="2562710"/>
              <a:ext cx="610210" cy="34999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File Polling</a:t>
              </a:r>
            </a:p>
          </p:txBody>
        </p:sp>
        <p:cxnSp>
          <p:nvCxnSpPr>
            <p:cNvPr id="240" name="Straight Connector 239">
              <a:extLst>
                <a:ext uri="{FF2B5EF4-FFF2-40B4-BE49-F238E27FC236}">
                  <a16:creationId xmlns:a16="http://schemas.microsoft.com/office/drawing/2014/main" id="{281729EB-C45C-4FC0-A6DC-5F4FE78726F0}"/>
                </a:ext>
              </a:extLst>
            </p:cNvPr>
            <p:cNvCxnSpPr>
              <a:cxnSpLocks/>
            </p:cNvCxnSpPr>
            <p:nvPr/>
          </p:nvCxnSpPr>
          <p:spPr>
            <a:xfrm flipH="1">
              <a:off x="4038874" y="1383007"/>
              <a:ext cx="1186205" cy="5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C098695A-EDB1-4F60-9A8C-19EF899CF40F}"/>
                </a:ext>
              </a:extLst>
            </p:cNvPr>
            <p:cNvCxnSpPr>
              <a:cxnSpLocks/>
            </p:cNvCxnSpPr>
            <p:nvPr/>
          </p:nvCxnSpPr>
          <p:spPr>
            <a:xfrm>
              <a:off x="4052040" y="1926667"/>
              <a:ext cx="1109516" cy="23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542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83404" y="115121"/>
            <a:ext cx="7420131" cy="415498"/>
          </a:xfrm>
          <a:prstGeom prst="rect">
            <a:avLst/>
          </a:prstGeom>
        </p:spPr>
        <p:txBody>
          <a:bodyPr wrap="square">
            <a:spAutoFit/>
          </a:bodyPr>
          <a:lstStyle>
            <a:defPPr>
              <a:defRPr lang="en-US"/>
            </a:defPPr>
            <a:lvl1pPr>
              <a:defRPr sz="2800">
                <a:solidFill>
                  <a:schemeClr val="tx2">
                    <a:lumMod val="75000"/>
                  </a:schemeClr>
                </a:solidFill>
                <a:latin typeface="+mj-lt"/>
                <a:cs typeface="Segoe UI Light" panose="020B0502040204020203" pitchFamily="34" charset="0"/>
              </a:defRPr>
            </a:lvl1pPr>
          </a:lstStyle>
          <a:p>
            <a:r>
              <a:rPr lang="en-US" sz="2100" dirty="0">
                <a:solidFill>
                  <a:schemeClr val="tx1"/>
                </a:solidFill>
              </a:rPr>
              <a:t>Design Considerations | Microservices Architecture Pattern</a:t>
            </a:r>
          </a:p>
        </p:txBody>
      </p:sp>
      <p:grpSp>
        <p:nvGrpSpPr>
          <p:cNvPr id="5" name="Group 4"/>
          <p:cNvGrpSpPr/>
          <p:nvPr/>
        </p:nvGrpSpPr>
        <p:grpSpPr>
          <a:xfrm>
            <a:off x="98126" y="761107"/>
            <a:ext cx="2263140" cy="4088654"/>
            <a:chOff x="1406525" y="806450"/>
            <a:chExt cx="1605292" cy="3756450"/>
          </a:xfrm>
        </p:grpSpPr>
        <p:sp>
          <p:nvSpPr>
            <p:cNvPr id="6" name="Freeform 5"/>
            <p:cNvSpPr/>
            <p:nvPr/>
          </p:nvSpPr>
          <p:spPr>
            <a:xfrm>
              <a:off x="1406525" y="806450"/>
              <a:ext cx="320516" cy="1892997"/>
            </a:xfrm>
            <a:custGeom>
              <a:avLst/>
              <a:gdLst>
                <a:gd name="connsiteX0" fmla="*/ 323850 w 361950"/>
                <a:gd name="connsiteY0" fmla="*/ 2714625 h 2714625"/>
                <a:gd name="connsiteX1" fmla="*/ 0 w 361950"/>
                <a:gd name="connsiteY1" fmla="*/ 0 h 2714625"/>
                <a:gd name="connsiteX2" fmla="*/ 361950 w 361950"/>
                <a:gd name="connsiteY2" fmla="*/ 9525 h 2714625"/>
                <a:gd name="connsiteX3" fmla="*/ 323850 w 36195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361950" h="2714625">
                  <a:moveTo>
                    <a:pt x="323850" y="2714625"/>
                  </a:moveTo>
                  <a:lnTo>
                    <a:pt x="0" y="0"/>
                  </a:lnTo>
                  <a:lnTo>
                    <a:pt x="361950" y="9525"/>
                  </a:lnTo>
                  <a:lnTo>
                    <a:pt x="323850" y="2714625"/>
                  </a:lnTo>
                  <a:close/>
                </a:path>
              </a:pathLst>
            </a:custGeom>
            <a:solidFill>
              <a:schemeClr val="tx1"/>
            </a:solidFill>
            <a:ln w="95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sp>
          <p:nvSpPr>
            <p:cNvPr id="7" name="Rectangle 6"/>
            <p:cNvSpPr/>
            <p:nvPr/>
          </p:nvSpPr>
          <p:spPr>
            <a:xfrm>
              <a:off x="1617294" y="806450"/>
              <a:ext cx="1394523" cy="3756450"/>
            </a:xfrm>
            <a:prstGeom prst="rect">
              <a:avLst/>
            </a:prstGeom>
            <a:gradFill flip="none" rotWithShape="1">
              <a:gsLst>
                <a:gs pos="0">
                  <a:srgbClr val="0063BE">
                    <a:shade val="30000"/>
                    <a:satMod val="115000"/>
                  </a:srgbClr>
                </a:gs>
                <a:gs pos="50000">
                  <a:srgbClr val="0063BE">
                    <a:shade val="67500"/>
                    <a:satMod val="115000"/>
                  </a:srgbClr>
                </a:gs>
                <a:gs pos="100000">
                  <a:srgbClr val="0063BE">
                    <a:shade val="100000"/>
                    <a:satMod val="115000"/>
                  </a:srgb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grpSp>
      <p:grpSp>
        <p:nvGrpSpPr>
          <p:cNvPr id="8" name="Group 7"/>
          <p:cNvGrpSpPr/>
          <p:nvPr/>
        </p:nvGrpSpPr>
        <p:grpSpPr>
          <a:xfrm>
            <a:off x="1880633" y="936087"/>
            <a:ext cx="2263140" cy="3913674"/>
            <a:chOff x="2677340" y="915399"/>
            <a:chExt cx="1605292" cy="3645842"/>
          </a:xfrm>
        </p:grpSpPr>
        <p:sp>
          <p:nvSpPr>
            <p:cNvPr id="9" name="Freeform 8"/>
            <p:cNvSpPr/>
            <p:nvPr/>
          </p:nvSpPr>
          <p:spPr>
            <a:xfrm>
              <a:off x="2677340" y="915399"/>
              <a:ext cx="320516" cy="1892997"/>
            </a:xfrm>
            <a:custGeom>
              <a:avLst/>
              <a:gdLst>
                <a:gd name="connsiteX0" fmla="*/ 323850 w 361950"/>
                <a:gd name="connsiteY0" fmla="*/ 2714625 h 2714625"/>
                <a:gd name="connsiteX1" fmla="*/ 0 w 361950"/>
                <a:gd name="connsiteY1" fmla="*/ 0 h 2714625"/>
                <a:gd name="connsiteX2" fmla="*/ 361950 w 361950"/>
                <a:gd name="connsiteY2" fmla="*/ 9525 h 2714625"/>
                <a:gd name="connsiteX3" fmla="*/ 323850 w 36195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361950" h="2714625">
                  <a:moveTo>
                    <a:pt x="323850" y="2714625"/>
                  </a:moveTo>
                  <a:lnTo>
                    <a:pt x="0" y="0"/>
                  </a:lnTo>
                  <a:lnTo>
                    <a:pt x="361950" y="9525"/>
                  </a:lnTo>
                  <a:lnTo>
                    <a:pt x="323850" y="2714625"/>
                  </a:lnTo>
                  <a:close/>
                </a:path>
              </a:pathLst>
            </a:custGeom>
            <a:solidFill>
              <a:schemeClr val="tx1"/>
            </a:solidFill>
            <a:ln w="95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sp>
          <p:nvSpPr>
            <p:cNvPr id="10" name="Rectangle 9"/>
            <p:cNvSpPr/>
            <p:nvPr/>
          </p:nvSpPr>
          <p:spPr>
            <a:xfrm>
              <a:off x="2888109" y="960795"/>
              <a:ext cx="1394523" cy="3600446"/>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grpSp>
      <p:sp>
        <p:nvSpPr>
          <p:cNvPr id="11" name="TextBox 10"/>
          <p:cNvSpPr txBox="1"/>
          <p:nvPr/>
        </p:nvSpPr>
        <p:spPr>
          <a:xfrm>
            <a:off x="5377394" y="1754278"/>
            <a:ext cx="476412" cy="438582"/>
          </a:xfrm>
          <a:prstGeom prst="rect">
            <a:avLst/>
          </a:prstGeom>
          <a:noFill/>
        </p:spPr>
        <p:txBody>
          <a:bodyPr wrap="none" rtlCol="0">
            <a:spAutoFit/>
          </a:bodyPr>
          <a:lstStyle/>
          <a:p>
            <a:r>
              <a:rPr lang="en-US" sz="2250" b="1" dirty="0">
                <a:solidFill>
                  <a:prstClr val="white"/>
                </a:solidFill>
              </a:rPr>
              <a:t>02</a:t>
            </a:r>
          </a:p>
        </p:txBody>
      </p:sp>
      <p:grpSp>
        <p:nvGrpSpPr>
          <p:cNvPr id="12" name="Group 11"/>
          <p:cNvGrpSpPr/>
          <p:nvPr/>
        </p:nvGrpSpPr>
        <p:grpSpPr>
          <a:xfrm>
            <a:off x="3563023" y="761732"/>
            <a:ext cx="2194560" cy="4088032"/>
            <a:chOff x="3984705" y="806450"/>
            <a:chExt cx="1602480" cy="3754791"/>
          </a:xfrm>
        </p:grpSpPr>
        <p:sp>
          <p:nvSpPr>
            <p:cNvPr id="13" name="Freeform 12"/>
            <p:cNvSpPr/>
            <p:nvPr/>
          </p:nvSpPr>
          <p:spPr>
            <a:xfrm>
              <a:off x="3984705" y="806450"/>
              <a:ext cx="320516" cy="1892997"/>
            </a:xfrm>
            <a:custGeom>
              <a:avLst/>
              <a:gdLst>
                <a:gd name="connsiteX0" fmla="*/ 323850 w 361950"/>
                <a:gd name="connsiteY0" fmla="*/ 2714625 h 2714625"/>
                <a:gd name="connsiteX1" fmla="*/ 0 w 361950"/>
                <a:gd name="connsiteY1" fmla="*/ 0 h 2714625"/>
                <a:gd name="connsiteX2" fmla="*/ 361950 w 361950"/>
                <a:gd name="connsiteY2" fmla="*/ 9525 h 2714625"/>
                <a:gd name="connsiteX3" fmla="*/ 323850 w 36195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361950" h="2714625">
                  <a:moveTo>
                    <a:pt x="323850" y="2714625"/>
                  </a:moveTo>
                  <a:lnTo>
                    <a:pt x="0" y="0"/>
                  </a:lnTo>
                  <a:lnTo>
                    <a:pt x="361950" y="9525"/>
                  </a:lnTo>
                  <a:lnTo>
                    <a:pt x="323850" y="2714625"/>
                  </a:lnTo>
                  <a:close/>
                </a:path>
              </a:pathLst>
            </a:custGeom>
            <a:solidFill>
              <a:schemeClr val="tx1"/>
            </a:solidFill>
            <a:ln w="95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sp>
          <p:nvSpPr>
            <p:cNvPr id="14" name="Rectangle 13"/>
            <p:cNvSpPr/>
            <p:nvPr/>
          </p:nvSpPr>
          <p:spPr>
            <a:xfrm>
              <a:off x="4192662" y="833686"/>
              <a:ext cx="1394523" cy="3727555"/>
            </a:xfrm>
            <a:prstGeom prst="rect">
              <a:avLst/>
            </a:prstGeom>
            <a:gradFill flip="none" rotWithShape="1">
              <a:gsLst>
                <a:gs pos="0">
                  <a:srgbClr val="83389B">
                    <a:shade val="30000"/>
                    <a:satMod val="115000"/>
                  </a:srgbClr>
                </a:gs>
                <a:gs pos="50000">
                  <a:srgbClr val="83389B">
                    <a:shade val="67500"/>
                    <a:satMod val="115000"/>
                  </a:srgbClr>
                </a:gs>
                <a:gs pos="100000">
                  <a:srgbClr val="83389B">
                    <a:shade val="100000"/>
                    <a:satMod val="115000"/>
                  </a:srgb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grpSp>
      <p:grpSp>
        <p:nvGrpSpPr>
          <p:cNvPr id="15" name="Group 14"/>
          <p:cNvGrpSpPr/>
          <p:nvPr/>
        </p:nvGrpSpPr>
        <p:grpSpPr>
          <a:xfrm>
            <a:off x="5315917" y="936087"/>
            <a:ext cx="2194560" cy="3913674"/>
            <a:chOff x="5258331" y="915399"/>
            <a:chExt cx="1599669" cy="3645841"/>
          </a:xfrm>
        </p:grpSpPr>
        <p:sp>
          <p:nvSpPr>
            <p:cNvPr id="16" name="Freeform 15"/>
            <p:cNvSpPr/>
            <p:nvPr/>
          </p:nvSpPr>
          <p:spPr>
            <a:xfrm>
              <a:off x="5258331" y="915399"/>
              <a:ext cx="320516" cy="1892997"/>
            </a:xfrm>
            <a:custGeom>
              <a:avLst/>
              <a:gdLst>
                <a:gd name="connsiteX0" fmla="*/ 323850 w 361950"/>
                <a:gd name="connsiteY0" fmla="*/ 2714625 h 2714625"/>
                <a:gd name="connsiteX1" fmla="*/ 0 w 361950"/>
                <a:gd name="connsiteY1" fmla="*/ 0 h 2714625"/>
                <a:gd name="connsiteX2" fmla="*/ 361950 w 361950"/>
                <a:gd name="connsiteY2" fmla="*/ 9525 h 2714625"/>
                <a:gd name="connsiteX3" fmla="*/ 323850 w 36195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361950" h="2714625">
                  <a:moveTo>
                    <a:pt x="323850" y="2714625"/>
                  </a:moveTo>
                  <a:lnTo>
                    <a:pt x="0" y="0"/>
                  </a:lnTo>
                  <a:lnTo>
                    <a:pt x="361950" y="9525"/>
                  </a:lnTo>
                  <a:lnTo>
                    <a:pt x="323850" y="2714625"/>
                  </a:lnTo>
                  <a:close/>
                </a:path>
              </a:pathLst>
            </a:custGeom>
            <a:solidFill>
              <a:schemeClr val="tx1"/>
            </a:solidFill>
            <a:ln w="95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sp>
          <p:nvSpPr>
            <p:cNvPr id="17" name="Rectangle 16"/>
            <p:cNvSpPr/>
            <p:nvPr/>
          </p:nvSpPr>
          <p:spPr>
            <a:xfrm>
              <a:off x="5463477" y="969873"/>
              <a:ext cx="1394523" cy="3591367"/>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solidFill>
                  <a:prstClr val="white"/>
                </a:solidFill>
              </a:endParaRPr>
            </a:p>
          </p:txBody>
        </p:sp>
      </p:grpSp>
      <p:sp>
        <p:nvSpPr>
          <p:cNvPr id="18" name="Rectangle 17"/>
          <p:cNvSpPr/>
          <p:nvPr/>
        </p:nvSpPr>
        <p:spPr>
          <a:xfrm>
            <a:off x="457705" y="1705949"/>
            <a:ext cx="1648862" cy="1384995"/>
          </a:xfrm>
          <a:prstGeom prst="rect">
            <a:avLst/>
          </a:prstGeom>
        </p:spPr>
        <p:txBody>
          <a:bodyPr wrap="square">
            <a:spAutoFit/>
          </a:bodyPr>
          <a:lstStyle/>
          <a:p>
            <a:pPr marL="192865" indent="-192907">
              <a:buClr>
                <a:prstClr val="white"/>
              </a:buClr>
              <a:buFont typeface="Wingdings" panose="05000000000000000000" pitchFamily="2" charset="2"/>
              <a:buChar char="§"/>
            </a:pPr>
            <a:r>
              <a:rPr lang="en-US" sz="1050" dirty="0">
                <a:solidFill>
                  <a:prstClr val="white"/>
                </a:solidFill>
              </a:rPr>
              <a:t>Centralized Configuration Management System</a:t>
            </a:r>
            <a:br>
              <a:rPr lang="en-US" sz="1050" dirty="0">
                <a:solidFill>
                  <a:prstClr val="white"/>
                </a:solidFill>
              </a:rPr>
            </a:br>
            <a:endParaRPr lang="en-US" sz="1050" dirty="0">
              <a:solidFill>
                <a:prstClr val="white"/>
              </a:solidFill>
            </a:endParaRPr>
          </a:p>
          <a:p>
            <a:pPr marL="192865" indent="-192907">
              <a:buClr>
                <a:prstClr val="white"/>
              </a:buClr>
              <a:buFont typeface="Wingdings" panose="05000000000000000000" pitchFamily="2" charset="2"/>
              <a:buChar char="§"/>
            </a:pPr>
            <a:r>
              <a:rPr lang="en-US" sz="1050" dirty="0">
                <a:solidFill>
                  <a:prstClr val="white"/>
                </a:solidFill>
              </a:rPr>
              <a:t>Version Management System</a:t>
            </a:r>
            <a:br>
              <a:rPr lang="en-US" sz="1050" dirty="0">
                <a:solidFill>
                  <a:prstClr val="white"/>
                </a:solidFill>
              </a:rPr>
            </a:br>
            <a:endParaRPr lang="en-US" sz="1050" dirty="0">
              <a:solidFill>
                <a:prstClr val="white"/>
              </a:solidFill>
            </a:endParaRPr>
          </a:p>
          <a:p>
            <a:pPr marL="192865" indent="-192907">
              <a:buClr>
                <a:prstClr val="white"/>
              </a:buClr>
              <a:buFont typeface="Wingdings" panose="05000000000000000000" pitchFamily="2" charset="2"/>
              <a:buChar char="§"/>
            </a:pPr>
            <a:r>
              <a:rPr lang="en-US" sz="1050" dirty="0">
                <a:solidFill>
                  <a:prstClr val="white"/>
                </a:solidFill>
              </a:rPr>
              <a:t>Tracking &amp; Auditing</a:t>
            </a:r>
          </a:p>
        </p:txBody>
      </p:sp>
      <p:sp>
        <p:nvSpPr>
          <p:cNvPr id="19" name="TextBox 18"/>
          <p:cNvSpPr txBox="1"/>
          <p:nvPr/>
        </p:nvSpPr>
        <p:spPr>
          <a:xfrm>
            <a:off x="496030" y="761109"/>
            <a:ext cx="1561499" cy="784830"/>
          </a:xfrm>
          <a:prstGeom prst="rect">
            <a:avLst/>
          </a:prstGeom>
          <a:noFill/>
        </p:spPr>
        <p:txBody>
          <a:bodyPr wrap="square" rtlCol="0">
            <a:spAutoFit/>
          </a:bodyPr>
          <a:lstStyle/>
          <a:p>
            <a:r>
              <a:rPr lang="en-GB" sz="1500" b="1" dirty="0">
                <a:solidFill>
                  <a:prstClr val="white"/>
                </a:solidFill>
              </a:rPr>
              <a:t>Application Configuration Management</a:t>
            </a:r>
            <a:endParaRPr lang="en-US" sz="1500" b="1" dirty="0">
              <a:solidFill>
                <a:prstClr val="white"/>
              </a:solidFill>
            </a:endParaRPr>
          </a:p>
        </p:txBody>
      </p:sp>
      <p:sp>
        <p:nvSpPr>
          <p:cNvPr id="20" name="TextBox 19"/>
          <p:cNvSpPr txBox="1"/>
          <p:nvPr/>
        </p:nvSpPr>
        <p:spPr>
          <a:xfrm>
            <a:off x="2227621" y="1093533"/>
            <a:ext cx="1575239" cy="323165"/>
          </a:xfrm>
          <a:prstGeom prst="rect">
            <a:avLst/>
          </a:prstGeom>
          <a:noFill/>
        </p:spPr>
        <p:txBody>
          <a:bodyPr wrap="none" rtlCol="0">
            <a:spAutoFit/>
          </a:bodyPr>
          <a:lstStyle/>
          <a:p>
            <a:r>
              <a:rPr lang="en-GB" sz="1500" b="1" dirty="0">
                <a:solidFill>
                  <a:prstClr val="white"/>
                </a:solidFill>
              </a:rPr>
              <a:t>Service Discovery</a:t>
            </a:r>
          </a:p>
        </p:txBody>
      </p:sp>
      <p:sp>
        <p:nvSpPr>
          <p:cNvPr id="21" name="TextBox 20"/>
          <p:cNvSpPr txBox="1"/>
          <p:nvPr/>
        </p:nvSpPr>
        <p:spPr>
          <a:xfrm>
            <a:off x="3907479" y="984819"/>
            <a:ext cx="1581035" cy="553998"/>
          </a:xfrm>
          <a:prstGeom prst="rect">
            <a:avLst/>
          </a:prstGeom>
          <a:noFill/>
        </p:spPr>
        <p:txBody>
          <a:bodyPr wrap="square" rtlCol="0">
            <a:spAutoFit/>
          </a:bodyPr>
          <a:lstStyle/>
          <a:p>
            <a:r>
              <a:rPr lang="en-GB" sz="1500" b="1" dirty="0">
                <a:solidFill>
                  <a:prstClr val="white"/>
                </a:solidFill>
              </a:rPr>
              <a:t>Service Level Fall-back</a:t>
            </a:r>
            <a:endParaRPr lang="en-US" sz="1500" b="1" dirty="0">
              <a:solidFill>
                <a:prstClr val="white"/>
              </a:solidFill>
            </a:endParaRPr>
          </a:p>
        </p:txBody>
      </p:sp>
      <p:sp>
        <p:nvSpPr>
          <p:cNvPr id="22" name="TextBox 21"/>
          <p:cNvSpPr txBox="1"/>
          <p:nvPr/>
        </p:nvSpPr>
        <p:spPr>
          <a:xfrm>
            <a:off x="5736110" y="1087051"/>
            <a:ext cx="1471044" cy="323165"/>
          </a:xfrm>
          <a:prstGeom prst="rect">
            <a:avLst/>
          </a:prstGeom>
          <a:noFill/>
        </p:spPr>
        <p:txBody>
          <a:bodyPr wrap="none" rtlCol="0">
            <a:spAutoFit/>
          </a:bodyPr>
          <a:lstStyle/>
          <a:p>
            <a:r>
              <a:rPr lang="en-GB" sz="1500" b="1" dirty="0">
                <a:solidFill>
                  <a:prstClr val="white"/>
                </a:solidFill>
              </a:rPr>
              <a:t>Log Aggregation</a:t>
            </a:r>
            <a:endParaRPr lang="en-US" sz="1500" b="1" dirty="0">
              <a:solidFill>
                <a:prstClr val="white"/>
              </a:solidFill>
            </a:endParaRPr>
          </a:p>
        </p:txBody>
      </p:sp>
      <p:sp>
        <p:nvSpPr>
          <p:cNvPr id="23" name="Rectangle 22"/>
          <p:cNvSpPr/>
          <p:nvPr/>
        </p:nvSpPr>
        <p:spPr>
          <a:xfrm>
            <a:off x="5666513" y="1707280"/>
            <a:ext cx="1606405" cy="1384995"/>
          </a:xfrm>
          <a:prstGeom prst="rect">
            <a:avLst/>
          </a:prstGeom>
        </p:spPr>
        <p:txBody>
          <a:bodyPr wrap="square">
            <a:spAutoFit/>
          </a:bodyPr>
          <a:lstStyle/>
          <a:p>
            <a:pPr marL="257119" indent="-257175">
              <a:buClr>
                <a:prstClr val="white"/>
              </a:buClr>
              <a:buFont typeface="Wingdings" panose="05000000000000000000" pitchFamily="2" charset="2"/>
              <a:buChar char="§"/>
            </a:pPr>
            <a:r>
              <a:rPr lang="en-US" sz="1050" dirty="0">
                <a:solidFill>
                  <a:prstClr val="white"/>
                </a:solidFill>
              </a:rPr>
              <a:t>Log Unifier Solution</a:t>
            </a:r>
            <a:br>
              <a:rPr lang="en-US" sz="1050" dirty="0">
                <a:solidFill>
                  <a:prstClr val="white"/>
                </a:solidFill>
              </a:rPr>
            </a:br>
            <a:endParaRPr lang="en-US" sz="1050" dirty="0">
              <a:solidFill>
                <a:prstClr val="white"/>
              </a:solidFill>
            </a:endParaRPr>
          </a:p>
          <a:p>
            <a:pPr marL="257119" indent="-257175">
              <a:buClr>
                <a:prstClr val="white"/>
              </a:buClr>
              <a:buFont typeface="Wingdings" panose="05000000000000000000" pitchFamily="2" charset="2"/>
              <a:buChar char="§"/>
            </a:pPr>
            <a:r>
              <a:rPr lang="en-GB" sz="1050" dirty="0">
                <a:solidFill>
                  <a:prstClr val="white"/>
                </a:solidFill>
              </a:rPr>
              <a:t>Logs to be made available to monitoring, altering &amp; statistical analytic systems</a:t>
            </a:r>
            <a:endParaRPr lang="en-US" sz="1050" dirty="0">
              <a:solidFill>
                <a:prstClr val="white"/>
              </a:solidFill>
            </a:endParaRPr>
          </a:p>
          <a:p>
            <a:pPr marL="257119" indent="-257175">
              <a:buClr>
                <a:prstClr val="white"/>
              </a:buClr>
              <a:buFont typeface="Wingdings" panose="05000000000000000000" pitchFamily="2" charset="2"/>
              <a:buChar char="§"/>
            </a:pPr>
            <a:endParaRPr lang="en-US" sz="1050" dirty="0">
              <a:solidFill>
                <a:prstClr val="white"/>
              </a:solidFill>
            </a:endParaRPr>
          </a:p>
        </p:txBody>
      </p:sp>
      <p:sp>
        <p:nvSpPr>
          <p:cNvPr id="24" name="Rectangle 23"/>
          <p:cNvSpPr/>
          <p:nvPr/>
        </p:nvSpPr>
        <p:spPr>
          <a:xfrm>
            <a:off x="2227619" y="1683948"/>
            <a:ext cx="1634441" cy="2031325"/>
          </a:xfrm>
          <a:prstGeom prst="rect">
            <a:avLst/>
          </a:prstGeom>
        </p:spPr>
        <p:txBody>
          <a:bodyPr wrap="square">
            <a:spAutoFit/>
          </a:bodyPr>
          <a:lstStyle/>
          <a:p>
            <a:pPr marL="192865" indent="-192907">
              <a:buClr>
                <a:prstClr val="white"/>
              </a:buClr>
              <a:buFont typeface="Wingdings" panose="05000000000000000000" pitchFamily="2" charset="2"/>
              <a:buChar char="§"/>
            </a:pPr>
            <a:r>
              <a:rPr lang="en-US" sz="1050" dirty="0">
                <a:solidFill>
                  <a:prstClr val="white"/>
                </a:solidFill>
              </a:rPr>
              <a:t>Service Registry Mechanism</a:t>
            </a:r>
            <a:br>
              <a:rPr lang="en-US" sz="1050" dirty="0">
                <a:solidFill>
                  <a:prstClr val="white"/>
                </a:solidFill>
              </a:rPr>
            </a:br>
            <a:endParaRPr lang="en-US" sz="1050" dirty="0">
              <a:solidFill>
                <a:prstClr val="white"/>
              </a:solidFill>
            </a:endParaRPr>
          </a:p>
          <a:p>
            <a:pPr marL="192865" indent="-192907">
              <a:buClr>
                <a:prstClr val="white"/>
              </a:buClr>
              <a:buFont typeface="Wingdings" panose="05000000000000000000" pitchFamily="2" charset="2"/>
              <a:buChar char="§"/>
            </a:pPr>
            <a:r>
              <a:rPr lang="en-GB" sz="1050" dirty="0">
                <a:solidFill>
                  <a:srgbClr val="55A51C">
                    <a:lumMod val="20000"/>
                    <a:lumOff val="80000"/>
                  </a:srgbClr>
                </a:solidFill>
              </a:rPr>
              <a:t>Automatic handle on the registered instances of services</a:t>
            </a:r>
            <a:endParaRPr lang="en-US" sz="1050" dirty="0">
              <a:solidFill>
                <a:srgbClr val="000000"/>
              </a:solidFill>
            </a:endParaRPr>
          </a:p>
          <a:p>
            <a:pPr marL="192865" indent="-192907">
              <a:buClr>
                <a:prstClr val="white"/>
              </a:buClr>
              <a:buFont typeface="Wingdings" panose="05000000000000000000" pitchFamily="2" charset="2"/>
              <a:buChar char="§"/>
            </a:pPr>
            <a:endParaRPr lang="en-US" sz="1050" dirty="0">
              <a:solidFill>
                <a:prstClr val="white"/>
              </a:solidFill>
            </a:endParaRPr>
          </a:p>
          <a:p>
            <a:pPr marL="192865" indent="-192907">
              <a:buClr>
                <a:prstClr val="white"/>
              </a:buClr>
              <a:buFont typeface="Wingdings" panose="05000000000000000000" pitchFamily="2" charset="2"/>
              <a:buChar char="§"/>
            </a:pPr>
            <a:r>
              <a:rPr lang="en-US" sz="1050" dirty="0">
                <a:solidFill>
                  <a:prstClr val="white"/>
                </a:solidFill>
              </a:rPr>
              <a:t>Auto-Discovery</a:t>
            </a:r>
            <a:br>
              <a:rPr lang="en-US" sz="1050" dirty="0">
                <a:solidFill>
                  <a:prstClr val="white"/>
                </a:solidFill>
              </a:rPr>
            </a:br>
            <a:endParaRPr lang="en-US" sz="1050" dirty="0">
              <a:solidFill>
                <a:prstClr val="white"/>
              </a:solidFill>
            </a:endParaRPr>
          </a:p>
          <a:p>
            <a:pPr marL="192865" indent="-192907">
              <a:buClr>
                <a:prstClr val="white"/>
              </a:buClr>
              <a:buFont typeface="Wingdings" panose="05000000000000000000" pitchFamily="2" charset="2"/>
              <a:buChar char="§"/>
            </a:pPr>
            <a:r>
              <a:rPr lang="en-US" sz="1050" dirty="0">
                <a:solidFill>
                  <a:prstClr val="white"/>
                </a:solidFill>
              </a:rPr>
              <a:t>Load-Balancing</a:t>
            </a:r>
            <a:br>
              <a:rPr lang="en-US" sz="1050" dirty="0">
                <a:solidFill>
                  <a:prstClr val="white"/>
                </a:solidFill>
              </a:rPr>
            </a:br>
            <a:endParaRPr lang="en-US" sz="1050" dirty="0">
              <a:solidFill>
                <a:prstClr val="white"/>
              </a:solidFill>
            </a:endParaRPr>
          </a:p>
          <a:p>
            <a:pPr marL="192865" indent="-192907">
              <a:buClr>
                <a:prstClr val="white"/>
              </a:buClr>
              <a:buFont typeface="Wingdings" panose="05000000000000000000" pitchFamily="2" charset="2"/>
              <a:buChar char="§"/>
            </a:pPr>
            <a:r>
              <a:rPr lang="en-US" sz="1050" dirty="0">
                <a:solidFill>
                  <a:prstClr val="white"/>
                </a:solidFill>
              </a:rPr>
              <a:t>Fail-Over</a:t>
            </a:r>
          </a:p>
        </p:txBody>
      </p:sp>
      <p:sp>
        <p:nvSpPr>
          <p:cNvPr id="25" name="Rectangle 24"/>
          <p:cNvSpPr/>
          <p:nvPr/>
        </p:nvSpPr>
        <p:spPr>
          <a:xfrm>
            <a:off x="3897921" y="1748851"/>
            <a:ext cx="1606478" cy="1546577"/>
          </a:xfrm>
          <a:prstGeom prst="rect">
            <a:avLst/>
          </a:prstGeom>
        </p:spPr>
        <p:txBody>
          <a:bodyPr wrap="square">
            <a:spAutoFit/>
          </a:bodyPr>
          <a:lstStyle/>
          <a:p>
            <a:pPr marL="192865" indent="-192907">
              <a:buClr>
                <a:prstClr val="white"/>
              </a:buClr>
              <a:buFont typeface="Wingdings" panose="05000000000000000000" pitchFamily="2" charset="2"/>
              <a:buChar char="§"/>
            </a:pPr>
            <a:r>
              <a:rPr lang="en-US" sz="1050" dirty="0">
                <a:solidFill>
                  <a:prstClr val="white"/>
                </a:solidFill>
              </a:rPr>
              <a:t>Fall-back to default behavior </a:t>
            </a:r>
            <a:r>
              <a:rPr lang="en-GB" sz="1050" dirty="0">
                <a:solidFill>
                  <a:srgbClr val="55A51C">
                    <a:lumMod val="20000"/>
                    <a:lumOff val="80000"/>
                  </a:srgbClr>
                </a:solidFill>
              </a:rPr>
              <a:t>if the targeted service is unresponsive or in error state</a:t>
            </a:r>
          </a:p>
          <a:p>
            <a:pPr marL="192865" indent="-192907">
              <a:buClr>
                <a:prstClr val="white"/>
              </a:buClr>
              <a:buFont typeface="Wingdings" panose="05000000000000000000" pitchFamily="2" charset="2"/>
              <a:buChar char="§"/>
            </a:pPr>
            <a:r>
              <a:rPr lang="en-GB" sz="1050" dirty="0">
                <a:solidFill>
                  <a:srgbClr val="55A51C">
                    <a:lumMod val="20000"/>
                    <a:lumOff val="80000"/>
                  </a:srgbClr>
                </a:solidFill>
              </a:rPr>
              <a:t>Circuit Breaker pattern will be implemented for all services </a:t>
            </a:r>
            <a:endParaRPr lang="en-US" sz="1050" dirty="0">
              <a:solidFill>
                <a:prstClr val="white"/>
              </a:solidFill>
            </a:endParaRPr>
          </a:p>
        </p:txBody>
      </p:sp>
      <p:grpSp>
        <p:nvGrpSpPr>
          <p:cNvPr id="26" name="Group 25"/>
          <p:cNvGrpSpPr/>
          <p:nvPr/>
        </p:nvGrpSpPr>
        <p:grpSpPr>
          <a:xfrm>
            <a:off x="7080487" y="617332"/>
            <a:ext cx="1930601" cy="4232431"/>
            <a:chOff x="5258331" y="915399"/>
            <a:chExt cx="1599669" cy="3645841"/>
          </a:xfrm>
        </p:grpSpPr>
        <p:sp>
          <p:nvSpPr>
            <p:cNvPr id="27" name="Freeform 26"/>
            <p:cNvSpPr/>
            <p:nvPr/>
          </p:nvSpPr>
          <p:spPr>
            <a:xfrm>
              <a:off x="5258331" y="915399"/>
              <a:ext cx="320516" cy="1892997"/>
            </a:xfrm>
            <a:custGeom>
              <a:avLst/>
              <a:gdLst>
                <a:gd name="connsiteX0" fmla="*/ 323850 w 361950"/>
                <a:gd name="connsiteY0" fmla="*/ 2714625 h 2714625"/>
                <a:gd name="connsiteX1" fmla="*/ 0 w 361950"/>
                <a:gd name="connsiteY1" fmla="*/ 0 h 2714625"/>
                <a:gd name="connsiteX2" fmla="*/ 361950 w 361950"/>
                <a:gd name="connsiteY2" fmla="*/ 9525 h 2714625"/>
                <a:gd name="connsiteX3" fmla="*/ 323850 w 36195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361950" h="2714625">
                  <a:moveTo>
                    <a:pt x="323850" y="2714625"/>
                  </a:moveTo>
                  <a:lnTo>
                    <a:pt x="0" y="0"/>
                  </a:lnTo>
                  <a:lnTo>
                    <a:pt x="361950" y="9525"/>
                  </a:lnTo>
                  <a:lnTo>
                    <a:pt x="323850" y="2714625"/>
                  </a:lnTo>
                  <a:close/>
                </a:path>
              </a:pathLst>
            </a:custGeom>
            <a:solidFill>
              <a:schemeClr val="tx1"/>
            </a:solidFill>
            <a:ln w="952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prstClr val="white"/>
                </a:solidFill>
              </a:endParaRPr>
            </a:p>
          </p:txBody>
        </p:sp>
        <p:sp>
          <p:nvSpPr>
            <p:cNvPr id="28" name="Rectangle 27"/>
            <p:cNvSpPr/>
            <p:nvPr/>
          </p:nvSpPr>
          <p:spPr>
            <a:xfrm>
              <a:off x="5463477" y="969873"/>
              <a:ext cx="1394523" cy="3591367"/>
            </a:xfrm>
            <a:prstGeom prst="rect">
              <a:avLst/>
            </a:prstGeom>
            <a:solidFill>
              <a:schemeClr val="bg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prstClr val="white"/>
                </a:solidFill>
              </a:endParaRPr>
            </a:p>
          </p:txBody>
        </p:sp>
      </p:grpSp>
      <p:sp>
        <p:nvSpPr>
          <p:cNvPr id="29" name="TextBox 28"/>
          <p:cNvSpPr txBox="1"/>
          <p:nvPr/>
        </p:nvSpPr>
        <p:spPr>
          <a:xfrm>
            <a:off x="7510478" y="791383"/>
            <a:ext cx="1381284" cy="553998"/>
          </a:xfrm>
          <a:prstGeom prst="rect">
            <a:avLst/>
          </a:prstGeom>
          <a:noFill/>
        </p:spPr>
        <p:txBody>
          <a:bodyPr wrap="square" rtlCol="0">
            <a:spAutoFit/>
          </a:bodyPr>
          <a:lstStyle/>
          <a:p>
            <a:r>
              <a:rPr lang="en-GB" sz="1500" b="1" dirty="0">
                <a:solidFill>
                  <a:prstClr val="white"/>
                </a:solidFill>
              </a:rPr>
              <a:t>Application</a:t>
            </a:r>
            <a:r>
              <a:rPr lang="en-GB" sz="1500" dirty="0">
                <a:solidFill>
                  <a:srgbClr val="D6492A">
                    <a:lumMod val="60000"/>
                    <a:lumOff val="40000"/>
                  </a:srgbClr>
                </a:solidFill>
              </a:rPr>
              <a:t> </a:t>
            </a:r>
            <a:r>
              <a:rPr lang="en-GB" sz="1500" b="1" dirty="0">
                <a:solidFill>
                  <a:prstClr val="white"/>
                </a:solidFill>
              </a:rPr>
              <a:t>Security</a:t>
            </a:r>
          </a:p>
        </p:txBody>
      </p:sp>
      <p:sp>
        <p:nvSpPr>
          <p:cNvPr id="30" name="Rectangle 29"/>
          <p:cNvSpPr/>
          <p:nvPr/>
        </p:nvSpPr>
        <p:spPr>
          <a:xfrm>
            <a:off x="7436043" y="1660112"/>
            <a:ext cx="1487323" cy="900246"/>
          </a:xfrm>
          <a:prstGeom prst="rect">
            <a:avLst/>
          </a:prstGeom>
        </p:spPr>
        <p:txBody>
          <a:bodyPr wrap="square">
            <a:spAutoFit/>
          </a:bodyPr>
          <a:lstStyle/>
          <a:p>
            <a:pPr marL="257119" indent="-257175">
              <a:buClr>
                <a:prstClr val="white"/>
              </a:buClr>
              <a:buFont typeface="Wingdings" panose="05000000000000000000" pitchFamily="2" charset="2"/>
              <a:buChar char="§"/>
            </a:pPr>
            <a:r>
              <a:rPr lang="en-US" sz="1050" dirty="0">
                <a:solidFill>
                  <a:prstClr val="white"/>
                </a:solidFill>
              </a:rPr>
              <a:t>Stateless Security Mechanism</a:t>
            </a:r>
            <a:br>
              <a:rPr lang="en-US" sz="1050" dirty="0">
                <a:solidFill>
                  <a:prstClr val="white"/>
                </a:solidFill>
              </a:rPr>
            </a:br>
            <a:endParaRPr lang="en-US" sz="1050" dirty="0">
              <a:solidFill>
                <a:prstClr val="white"/>
              </a:solidFill>
            </a:endParaRPr>
          </a:p>
          <a:p>
            <a:pPr marL="257119" indent="-257175">
              <a:buClr>
                <a:prstClr val="white"/>
              </a:buClr>
              <a:buFont typeface="Wingdings" panose="05000000000000000000" pitchFamily="2" charset="2"/>
              <a:buChar char="§"/>
            </a:pPr>
            <a:r>
              <a:rPr lang="en-GB" sz="1050" dirty="0">
                <a:solidFill>
                  <a:srgbClr val="D6492A">
                    <a:lumMod val="20000"/>
                    <a:lumOff val="80000"/>
                  </a:srgbClr>
                </a:solidFill>
              </a:rPr>
              <a:t>OAuth2 and JWT Usage</a:t>
            </a:r>
            <a:endParaRPr lang="en-US" sz="1050" dirty="0">
              <a:solidFill>
                <a:prstClr val="white"/>
              </a:solidFill>
            </a:endParaRPr>
          </a:p>
        </p:txBody>
      </p:sp>
      <p:pic>
        <p:nvPicPr>
          <p:cNvPr id="31" name="Picture 30"/>
          <p:cNvPicPr>
            <a:picLocks noChangeAspect="1"/>
          </p:cNvPicPr>
          <p:nvPr/>
        </p:nvPicPr>
        <p:blipFill>
          <a:blip r:embed="rId3" cstate="email">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7342221" y="92649"/>
            <a:ext cx="1715945" cy="88756"/>
          </a:xfrm>
          <a:prstGeom prst="rect">
            <a:avLst/>
          </a:prstGeom>
        </p:spPr>
      </p:pic>
    </p:spTree>
    <p:extLst>
      <p:ext uri="{BB962C8B-B14F-4D97-AF65-F5344CB8AC3E}">
        <p14:creationId xmlns:p14="http://schemas.microsoft.com/office/powerpoint/2010/main" val="225800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22"/>
          <p:cNvSpPr>
            <a:spLocks noChangeArrowheads="1"/>
          </p:cNvSpPr>
          <p:nvPr/>
        </p:nvSpPr>
        <p:spPr bwMode="auto">
          <a:xfrm>
            <a:off x="1799881" y="814392"/>
            <a:ext cx="1494009" cy="2063105"/>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t"/>
          <a:lstStyle/>
          <a:p>
            <a:r>
              <a:rPr lang="en-IN" altLang="en-US" sz="1050" dirty="0">
                <a:solidFill>
                  <a:schemeClr val="bg1"/>
                </a:solidFill>
                <a:cs typeface="Arial" panose="020B0604020202020204" pitchFamily="34" charset="0"/>
              </a:rPr>
              <a:t>Web Container</a:t>
            </a:r>
          </a:p>
        </p:txBody>
      </p:sp>
      <p:sp>
        <p:nvSpPr>
          <p:cNvPr id="2" name="Title 1"/>
          <p:cNvSpPr>
            <a:spLocks noGrp="1"/>
          </p:cNvSpPr>
          <p:nvPr>
            <p:ph type="title"/>
          </p:nvPr>
        </p:nvSpPr>
        <p:spPr/>
        <p:txBody>
          <a:bodyPr/>
          <a:lstStyle/>
          <a:p>
            <a:r>
              <a:rPr lang="en-IN" dirty="0"/>
              <a:t>Technology Architecture Diagram – Spring Boot based approach </a:t>
            </a:r>
            <a:endParaRPr lang="en-US" dirty="0"/>
          </a:p>
        </p:txBody>
      </p:sp>
      <p:sp>
        <p:nvSpPr>
          <p:cNvPr id="63" name="Rectangle 22"/>
          <p:cNvSpPr>
            <a:spLocks noChangeArrowheads="1"/>
          </p:cNvSpPr>
          <p:nvPr/>
        </p:nvSpPr>
        <p:spPr bwMode="auto">
          <a:xfrm>
            <a:off x="5543498" y="743114"/>
            <a:ext cx="1875975" cy="3591098"/>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t"/>
          <a:lstStyle/>
          <a:p>
            <a:r>
              <a:rPr lang="en-IN" altLang="en-US" sz="1050" dirty="0">
                <a:solidFill>
                  <a:schemeClr val="bg1"/>
                </a:solidFill>
                <a:cs typeface="Arial" panose="020B0604020202020204" pitchFamily="34" charset="0"/>
              </a:rPr>
              <a:t>Microservice</a:t>
            </a:r>
          </a:p>
        </p:txBody>
      </p:sp>
      <p:sp>
        <p:nvSpPr>
          <p:cNvPr id="68" name="Rectangle 22"/>
          <p:cNvSpPr>
            <a:spLocks noChangeArrowheads="1"/>
          </p:cNvSpPr>
          <p:nvPr/>
        </p:nvSpPr>
        <p:spPr bwMode="auto">
          <a:xfrm>
            <a:off x="85209" y="805530"/>
            <a:ext cx="1576548" cy="207196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t"/>
          <a:lstStyle/>
          <a:p>
            <a:r>
              <a:rPr lang="en-IN" altLang="en-US" sz="1050" dirty="0">
                <a:solidFill>
                  <a:schemeClr val="bg1"/>
                </a:solidFill>
                <a:cs typeface="Arial" panose="020B0604020202020204" pitchFamily="34" charset="0"/>
              </a:rPr>
              <a:t>Static Web Content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499" y="1824551"/>
            <a:ext cx="912948" cy="53493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9794" y="1968311"/>
            <a:ext cx="383007" cy="303347"/>
          </a:xfrm>
          <a:prstGeom prst="rect">
            <a:avLst/>
          </a:prstGeom>
        </p:spPr>
      </p:pic>
      <p:sp>
        <p:nvSpPr>
          <p:cNvPr id="8" name="TextBox 7"/>
          <p:cNvSpPr txBox="1"/>
          <p:nvPr/>
        </p:nvSpPr>
        <p:spPr>
          <a:xfrm>
            <a:off x="1112542" y="1946378"/>
            <a:ext cx="590109" cy="213585"/>
          </a:xfrm>
          <a:prstGeom prst="rect">
            <a:avLst/>
          </a:prstGeom>
          <a:noFill/>
        </p:spPr>
        <p:txBody>
          <a:bodyPr wrap="square" rtlCol="0">
            <a:spAutoFit/>
          </a:bodyPr>
          <a:lstStyle/>
          <a:p>
            <a:r>
              <a:rPr lang="en-IN" sz="788" b="1" dirty="0">
                <a:latin typeface="Arial Black" panose="020B0A04020102020204" pitchFamily="34" charset="0"/>
                <a:cs typeface="Aharoni" panose="02010803020104030203" pitchFamily="2" charset="-79"/>
              </a:rPr>
              <a:t>images</a:t>
            </a:r>
            <a:endParaRPr lang="en-US" sz="788" b="1" dirty="0">
              <a:latin typeface="Arial Black" panose="020B0A04020102020204" pitchFamily="34" charset="0"/>
              <a:cs typeface="Aharoni" panose="02010803020104030203" pitchFamily="2" charset="-79"/>
            </a:endParaRPr>
          </a:p>
        </p:txBody>
      </p:sp>
      <p:pic>
        <p:nvPicPr>
          <p:cNvPr id="76" name="Picture 7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6969982" y="811867"/>
            <a:ext cx="369422" cy="255204"/>
          </a:xfrm>
          <a:prstGeom prst="rect">
            <a:avLst/>
          </a:prstGeom>
        </p:spPr>
      </p:pic>
      <p:sp>
        <p:nvSpPr>
          <p:cNvPr id="13" name="Rectangle 12"/>
          <p:cNvSpPr/>
          <p:nvPr/>
        </p:nvSpPr>
        <p:spPr>
          <a:xfrm>
            <a:off x="132996" y="1794948"/>
            <a:ext cx="1471835" cy="549491"/>
          </a:xfrm>
          <a:prstGeom prst="rect">
            <a:avLst/>
          </a:prstGeom>
          <a:noFill/>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3068" y="843614"/>
            <a:ext cx="305474" cy="305474"/>
          </a:xfrm>
          <a:prstGeom prst="rect">
            <a:avLst/>
          </a:prstGeom>
        </p:spPr>
      </p:pic>
      <p:sp>
        <p:nvSpPr>
          <p:cNvPr id="165" name="Rectangle 164"/>
          <p:cNvSpPr/>
          <p:nvPr/>
        </p:nvSpPr>
        <p:spPr>
          <a:xfrm>
            <a:off x="5662128" y="3571890"/>
            <a:ext cx="1656872" cy="430253"/>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sp>
        <p:nvSpPr>
          <p:cNvPr id="166" name="Rectangle 165"/>
          <p:cNvSpPr/>
          <p:nvPr/>
        </p:nvSpPr>
        <p:spPr>
          <a:xfrm>
            <a:off x="5553824" y="2222649"/>
            <a:ext cx="1889578" cy="1377241"/>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pic>
        <p:nvPicPr>
          <p:cNvPr id="167" name="Picture 1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4397" y="3292513"/>
            <a:ext cx="800932" cy="251722"/>
          </a:xfrm>
          <a:prstGeom prst="rect">
            <a:avLst/>
          </a:prstGeom>
          <a:solidFill>
            <a:schemeClr val="bg1"/>
          </a:solidFill>
          <a:ln w="19050">
            <a:noFill/>
          </a:ln>
        </p:spPr>
      </p:pic>
      <p:pic>
        <p:nvPicPr>
          <p:cNvPr id="177" name="Picture 176"/>
          <p:cNvPicPr>
            <a:picLocks noChangeAspect="1"/>
          </p:cNvPicPr>
          <p:nvPr/>
        </p:nvPicPr>
        <p:blipFill rotWithShape="1">
          <a:blip r:embed="rId7"/>
          <a:srcRect b="34741"/>
          <a:stretch/>
        </p:blipFill>
        <p:spPr>
          <a:xfrm>
            <a:off x="5763294" y="2784919"/>
            <a:ext cx="314332" cy="294911"/>
          </a:xfrm>
          <a:prstGeom prst="rect">
            <a:avLst/>
          </a:prstGeom>
        </p:spPr>
      </p:pic>
      <p:pic>
        <p:nvPicPr>
          <p:cNvPr id="179" name="Picture 178"/>
          <p:cNvPicPr>
            <a:picLocks noChangeAspect="1"/>
          </p:cNvPicPr>
          <p:nvPr/>
        </p:nvPicPr>
        <p:blipFill rotWithShape="1">
          <a:blip r:embed="rId8"/>
          <a:srcRect l="12067" r="10525" b="23442"/>
          <a:stretch/>
        </p:blipFill>
        <p:spPr>
          <a:xfrm>
            <a:off x="6778248" y="2937522"/>
            <a:ext cx="331241" cy="309219"/>
          </a:xfrm>
          <a:prstGeom prst="rect">
            <a:avLst/>
          </a:prstGeom>
        </p:spPr>
      </p:pic>
      <p:pic>
        <p:nvPicPr>
          <p:cNvPr id="180" name="Picture 179"/>
          <p:cNvPicPr>
            <a:picLocks noChangeAspect="1"/>
          </p:cNvPicPr>
          <p:nvPr/>
        </p:nvPicPr>
        <p:blipFill>
          <a:blip r:embed="rId9"/>
          <a:stretch>
            <a:fillRect/>
          </a:stretch>
        </p:blipFill>
        <p:spPr>
          <a:xfrm>
            <a:off x="6279223" y="2653537"/>
            <a:ext cx="233295" cy="223960"/>
          </a:xfrm>
          <a:prstGeom prst="rect">
            <a:avLst/>
          </a:prstGeom>
        </p:spPr>
      </p:pic>
      <p:sp>
        <p:nvSpPr>
          <p:cNvPr id="181" name="TextBox 180"/>
          <p:cNvSpPr txBox="1"/>
          <p:nvPr/>
        </p:nvSpPr>
        <p:spPr>
          <a:xfrm>
            <a:off x="5758704" y="2582784"/>
            <a:ext cx="378005" cy="207749"/>
          </a:xfrm>
          <a:prstGeom prst="rect">
            <a:avLst/>
          </a:prstGeom>
          <a:noFill/>
        </p:spPr>
        <p:txBody>
          <a:bodyPr wrap="square" rtlCol="0">
            <a:spAutoFit/>
          </a:bodyPr>
          <a:lstStyle/>
          <a:p>
            <a:r>
              <a:rPr lang="en-IN" sz="750" dirty="0"/>
              <a:t>data</a:t>
            </a:r>
            <a:endParaRPr lang="en-US" sz="750" dirty="0"/>
          </a:p>
        </p:txBody>
      </p:sp>
      <p:sp>
        <p:nvSpPr>
          <p:cNvPr id="186" name="TextBox 185"/>
          <p:cNvSpPr txBox="1"/>
          <p:nvPr/>
        </p:nvSpPr>
        <p:spPr>
          <a:xfrm>
            <a:off x="6267336" y="2996267"/>
            <a:ext cx="689381" cy="207749"/>
          </a:xfrm>
          <a:prstGeom prst="rect">
            <a:avLst/>
          </a:prstGeom>
          <a:noFill/>
        </p:spPr>
        <p:txBody>
          <a:bodyPr wrap="square" rtlCol="0">
            <a:spAutoFit/>
          </a:bodyPr>
          <a:lstStyle/>
          <a:p>
            <a:r>
              <a:rPr lang="en-IN" sz="750" dirty="0"/>
              <a:t>framework</a:t>
            </a:r>
            <a:endParaRPr lang="en-US" sz="750" dirty="0"/>
          </a:p>
        </p:txBody>
      </p:sp>
      <p:pic>
        <p:nvPicPr>
          <p:cNvPr id="190" name="Picture 189"/>
          <p:cNvPicPr>
            <a:picLocks noChangeAspect="1"/>
          </p:cNvPicPr>
          <p:nvPr/>
        </p:nvPicPr>
        <p:blipFill>
          <a:blip r:embed="rId10"/>
          <a:stretch>
            <a:fillRect/>
          </a:stretch>
        </p:blipFill>
        <p:spPr>
          <a:xfrm>
            <a:off x="6193742" y="2405224"/>
            <a:ext cx="418285" cy="135052"/>
          </a:xfrm>
          <a:prstGeom prst="rect">
            <a:avLst/>
          </a:prstGeom>
        </p:spPr>
      </p:pic>
      <p:pic>
        <p:nvPicPr>
          <p:cNvPr id="202" name="Picture 201"/>
          <p:cNvPicPr>
            <a:picLocks noChangeAspect="1"/>
          </p:cNvPicPr>
          <p:nvPr/>
        </p:nvPicPr>
        <p:blipFill rotWithShape="1">
          <a:blip r:embed="rId11"/>
          <a:srcRect t="5317" b="30222"/>
          <a:stretch/>
        </p:blipFill>
        <p:spPr>
          <a:xfrm>
            <a:off x="5766813" y="2343649"/>
            <a:ext cx="282949" cy="274337"/>
          </a:xfrm>
          <a:prstGeom prst="rect">
            <a:avLst/>
          </a:prstGeom>
        </p:spPr>
      </p:pic>
      <p:cxnSp>
        <p:nvCxnSpPr>
          <p:cNvPr id="250" name="Elbow Connector 249"/>
          <p:cNvCxnSpPr>
            <a:cxnSpLocks/>
            <a:endCxn id="366" idx="3"/>
          </p:cNvCxnSpPr>
          <p:nvPr/>
        </p:nvCxnSpPr>
        <p:spPr>
          <a:xfrm flipV="1">
            <a:off x="7403882" y="1627930"/>
            <a:ext cx="973432" cy="1898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12"/>
          <a:stretch>
            <a:fillRect/>
          </a:stretch>
        </p:blipFill>
        <p:spPr>
          <a:xfrm>
            <a:off x="6682102" y="2319335"/>
            <a:ext cx="297603" cy="290163"/>
          </a:xfrm>
          <a:prstGeom prst="rect">
            <a:avLst/>
          </a:prstGeom>
        </p:spPr>
      </p:pic>
      <p:pic>
        <p:nvPicPr>
          <p:cNvPr id="256" name="Picture 25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696350" y="3193227"/>
            <a:ext cx="705734" cy="339676"/>
          </a:xfrm>
          <a:prstGeom prst="rect">
            <a:avLst/>
          </a:prstGeom>
        </p:spPr>
      </p:pic>
      <p:sp>
        <p:nvSpPr>
          <p:cNvPr id="257" name="TextBox 256"/>
          <p:cNvSpPr txBox="1"/>
          <p:nvPr/>
        </p:nvSpPr>
        <p:spPr>
          <a:xfrm>
            <a:off x="5649399" y="3416461"/>
            <a:ext cx="642510" cy="323165"/>
          </a:xfrm>
          <a:prstGeom prst="rect">
            <a:avLst/>
          </a:prstGeom>
          <a:noFill/>
        </p:spPr>
        <p:txBody>
          <a:bodyPr wrap="square" rtlCol="0">
            <a:spAutoFit/>
          </a:bodyPr>
          <a:lstStyle/>
          <a:p>
            <a:r>
              <a:rPr lang="en-IN" sz="750" dirty="0"/>
              <a:t>(Embedded)</a:t>
            </a:r>
            <a:endParaRPr lang="en-US" sz="750" dirty="0"/>
          </a:p>
        </p:txBody>
      </p:sp>
      <p:pic>
        <p:nvPicPr>
          <p:cNvPr id="311" name="Picture 310"/>
          <p:cNvPicPr>
            <a:picLocks noChangeAspect="1"/>
          </p:cNvPicPr>
          <p:nvPr/>
        </p:nvPicPr>
        <p:blipFill rotWithShape="1">
          <a:blip r:embed="rId14" cstate="print">
            <a:extLst>
              <a:ext uri="{28A0092B-C50C-407E-A947-70E740481C1C}">
                <a14:useLocalDpi xmlns:a14="http://schemas.microsoft.com/office/drawing/2010/main" val="0"/>
              </a:ext>
            </a:extLst>
          </a:blip>
          <a:srcRect l="13481" t="28007" r="13417" b="28007"/>
          <a:stretch/>
        </p:blipFill>
        <p:spPr>
          <a:xfrm>
            <a:off x="6086717" y="1368280"/>
            <a:ext cx="570682" cy="257209"/>
          </a:xfrm>
          <a:prstGeom prst="rect">
            <a:avLst/>
          </a:prstGeom>
          <a:ln w="19050">
            <a:solidFill>
              <a:schemeClr val="accent1"/>
            </a:solidFill>
          </a:ln>
        </p:spPr>
      </p:pic>
      <p:pic>
        <p:nvPicPr>
          <p:cNvPr id="318" name="Picture 317"/>
          <p:cNvPicPr>
            <a:picLocks noChangeAspect="1"/>
          </p:cNvPicPr>
          <p:nvPr/>
        </p:nvPicPr>
        <p:blipFill rotWithShape="1">
          <a:blip r:embed="rId15" cstate="print">
            <a:extLst>
              <a:ext uri="{28A0092B-C50C-407E-A947-70E740481C1C}">
                <a14:useLocalDpi xmlns:a14="http://schemas.microsoft.com/office/drawing/2010/main" val="0"/>
              </a:ext>
            </a:extLst>
          </a:blip>
          <a:srcRect t="28791" b="30043"/>
          <a:stretch/>
        </p:blipFill>
        <p:spPr>
          <a:xfrm>
            <a:off x="6493823" y="1977628"/>
            <a:ext cx="885002" cy="182102"/>
          </a:xfrm>
          <a:prstGeom prst="rect">
            <a:avLst/>
          </a:prstGeom>
          <a:ln w="19050">
            <a:solidFill>
              <a:schemeClr val="accent1"/>
            </a:solidFill>
          </a:ln>
        </p:spPr>
      </p:pic>
      <p:pic>
        <p:nvPicPr>
          <p:cNvPr id="321" name="Picture 320"/>
          <p:cNvPicPr>
            <a:picLocks noChangeAspect="1"/>
          </p:cNvPicPr>
          <p:nvPr/>
        </p:nvPicPr>
        <p:blipFill rotWithShape="1">
          <a:blip r:embed="rId16" cstate="print">
            <a:extLst>
              <a:ext uri="{28A0092B-C50C-407E-A947-70E740481C1C}">
                <a14:useLocalDpi xmlns:a14="http://schemas.microsoft.com/office/drawing/2010/main" val="0"/>
              </a:ext>
            </a:extLst>
          </a:blip>
          <a:srcRect l="2811" t="9679" r="5421" b="7144"/>
          <a:stretch/>
        </p:blipFill>
        <p:spPr>
          <a:xfrm>
            <a:off x="6080187" y="1097350"/>
            <a:ext cx="592572" cy="189809"/>
          </a:xfrm>
          <a:prstGeom prst="rect">
            <a:avLst/>
          </a:prstGeom>
        </p:spPr>
      </p:pic>
      <p:sp>
        <p:nvSpPr>
          <p:cNvPr id="327" name="TextBox 326"/>
          <p:cNvSpPr txBox="1"/>
          <p:nvPr/>
        </p:nvSpPr>
        <p:spPr>
          <a:xfrm rot="16200000">
            <a:off x="5172547" y="1468681"/>
            <a:ext cx="1104081" cy="253916"/>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sz="1200"/>
            </a:lvl1pPr>
          </a:lstStyle>
          <a:p>
            <a:r>
              <a:rPr lang="en-IN" sz="1050" dirty="0"/>
              <a:t>WF-framework</a:t>
            </a:r>
            <a:endParaRPr lang="en-US" sz="1050" dirty="0"/>
          </a:p>
        </p:txBody>
      </p:sp>
      <p:sp>
        <p:nvSpPr>
          <p:cNvPr id="366" name="Can 6"/>
          <p:cNvSpPr>
            <a:spLocks noChangeArrowheads="1"/>
          </p:cNvSpPr>
          <p:nvPr/>
        </p:nvSpPr>
        <p:spPr bwMode="auto">
          <a:xfrm>
            <a:off x="7778177" y="1186730"/>
            <a:ext cx="1198273" cy="441200"/>
          </a:xfrm>
          <a:prstGeom prst="can">
            <a:avLst>
              <a:gd name="adj" fmla="val 21707"/>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68580" anchor="ctr"/>
          <a:lstStyle/>
          <a:p>
            <a:pPr algn="ctr"/>
            <a:r>
              <a:rPr lang="en-US" sz="900" dirty="0">
                <a:solidFill>
                  <a:schemeClr val="bg1"/>
                </a:solidFill>
                <a:latin typeface="Arial" panose="020B0604020202020204" pitchFamily="34" charset="0"/>
                <a:cs typeface="Arial" panose="020B0604020202020204" pitchFamily="34" charset="0"/>
              </a:rPr>
              <a:t>RDBMS</a:t>
            </a:r>
            <a:endParaRPr lang="en-IN" altLang="en-US" sz="900" dirty="0">
              <a:solidFill>
                <a:schemeClr val="bg1"/>
              </a:solidFill>
              <a:latin typeface="Arial" panose="020B0604020202020204" pitchFamily="34" charset="0"/>
              <a:cs typeface="Arial" panose="020B0604020202020204" pitchFamily="34" charset="0"/>
            </a:endParaRPr>
          </a:p>
        </p:txBody>
      </p:sp>
      <p:sp>
        <p:nvSpPr>
          <p:cNvPr id="377" name="Rectangle 22"/>
          <p:cNvSpPr>
            <a:spLocks noChangeArrowheads="1"/>
          </p:cNvSpPr>
          <p:nvPr/>
        </p:nvSpPr>
        <p:spPr bwMode="auto">
          <a:xfrm>
            <a:off x="5632909" y="4430164"/>
            <a:ext cx="1796284" cy="512003"/>
          </a:xfrm>
          <a:prstGeom prst="rect">
            <a:avLst/>
          </a:prstGeom>
          <a:solidFill>
            <a:schemeClr val="accent5">
              <a:lumMod val="75000"/>
            </a:schemeClr>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342900" anchor="t"/>
          <a:lstStyle/>
          <a:p>
            <a:r>
              <a:rPr lang="en-IN" altLang="en-US" sz="900" dirty="0">
                <a:solidFill>
                  <a:schemeClr val="bg1"/>
                </a:solidFill>
                <a:latin typeface="Arial" panose="020B0604020202020204" pitchFamily="34" charset="0"/>
                <a:cs typeface="Arial" panose="020B0604020202020204" pitchFamily="34" charset="0"/>
              </a:rPr>
              <a:t>Revision Control System</a:t>
            </a:r>
          </a:p>
        </p:txBody>
      </p:sp>
      <p:pic>
        <p:nvPicPr>
          <p:cNvPr id="379" name="Picture 3"/>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615142" y="4588859"/>
            <a:ext cx="878681"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0" name="Straight Connector 399"/>
          <p:cNvCxnSpPr>
            <a:stCxn id="180" idx="1"/>
            <a:endCxn id="202" idx="3"/>
          </p:cNvCxnSpPr>
          <p:nvPr/>
        </p:nvCxnSpPr>
        <p:spPr>
          <a:xfrm flipH="1" flipV="1">
            <a:off x="6049762" y="2480818"/>
            <a:ext cx="229461" cy="28469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180" idx="1"/>
            <a:endCxn id="177" idx="3"/>
          </p:cNvCxnSpPr>
          <p:nvPr/>
        </p:nvCxnSpPr>
        <p:spPr>
          <a:xfrm flipH="1">
            <a:off x="6077626" y="2765517"/>
            <a:ext cx="201597" cy="16685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flipH="1" flipV="1">
            <a:off x="7289986" y="2678239"/>
            <a:ext cx="5155" cy="2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V="1">
            <a:off x="6512518" y="2425505"/>
            <a:ext cx="296040" cy="3789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endCxn id="180" idx="3"/>
          </p:cNvCxnSpPr>
          <p:nvPr/>
        </p:nvCxnSpPr>
        <p:spPr>
          <a:xfrm flipH="1" flipV="1">
            <a:off x="6512518" y="2765517"/>
            <a:ext cx="242595" cy="22113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10" name="Picture 409"/>
          <p:cNvPicPr>
            <a:picLocks noChangeAspect="1"/>
          </p:cNvPicPr>
          <p:nvPr/>
        </p:nvPicPr>
        <p:blipFill rotWithShape="1">
          <a:blip r:embed="rId18">
            <a:extLst>
              <a:ext uri="{28A0092B-C50C-407E-A947-70E740481C1C}">
                <a14:useLocalDpi xmlns:a14="http://schemas.microsoft.com/office/drawing/2010/main" val="0"/>
              </a:ext>
            </a:extLst>
          </a:blip>
          <a:srcRect t="45093" r="19154"/>
          <a:stretch/>
        </p:blipFill>
        <p:spPr>
          <a:xfrm>
            <a:off x="120421" y="2425505"/>
            <a:ext cx="1459187" cy="387512"/>
          </a:xfrm>
          <a:prstGeom prst="rect">
            <a:avLst/>
          </a:prstGeom>
        </p:spPr>
      </p:pic>
      <p:pic>
        <p:nvPicPr>
          <p:cNvPr id="513" name="Picture 5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1793" y="4382910"/>
            <a:ext cx="305474" cy="305474"/>
          </a:xfrm>
          <a:prstGeom prst="rect">
            <a:avLst/>
          </a:prstGeom>
        </p:spPr>
      </p:pic>
      <p:sp>
        <p:nvSpPr>
          <p:cNvPr id="519" name="Rectangle 518"/>
          <p:cNvSpPr/>
          <p:nvPr/>
        </p:nvSpPr>
        <p:spPr>
          <a:xfrm>
            <a:off x="6444114" y="4651778"/>
            <a:ext cx="908206" cy="290389"/>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just"/>
            <a:endParaRPr lang="en-US" sz="900" dirty="0">
              <a:solidFill>
                <a:schemeClr val="tx1"/>
              </a:solidFill>
              <a:latin typeface="Calibri" panose="020F0502020204030204" pitchFamily="34" charset="0"/>
              <a:cs typeface="Calibri" panose="020F0502020204030204" pitchFamily="34" charset="0"/>
            </a:endParaRPr>
          </a:p>
        </p:txBody>
      </p:sp>
      <p:grpSp>
        <p:nvGrpSpPr>
          <p:cNvPr id="518" name="Group 517"/>
          <p:cNvGrpSpPr/>
          <p:nvPr/>
        </p:nvGrpSpPr>
        <p:grpSpPr>
          <a:xfrm>
            <a:off x="6482611" y="4659205"/>
            <a:ext cx="270165" cy="285797"/>
            <a:chOff x="11119356" y="5451270"/>
            <a:chExt cx="360220" cy="381062"/>
          </a:xfrm>
        </p:grpSpPr>
        <p:sp>
          <p:nvSpPr>
            <p:cNvPr id="514" name="Snip Single Corner Rectangle 513"/>
            <p:cNvSpPr/>
            <p:nvPr/>
          </p:nvSpPr>
          <p:spPr>
            <a:xfrm>
              <a:off x="11119356" y="5451270"/>
              <a:ext cx="217650" cy="262329"/>
            </a:xfrm>
            <a:prstGeom prst="snip1Rect">
              <a:avLst/>
            </a:prstGeom>
            <a:solidFill>
              <a:schemeClr val="bg1"/>
            </a:solidFill>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sp>
          <p:nvSpPr>
            <p:cNvPr id="516" name="Snip Single Corner Rectangle 515"/>
            <p:cNvSpPr/>
            <p:nvPr/>
          </p:nvSpPr>
          <p:spPr>
            <a:xfrm>
              <a:off x="11186846" y="5513756"/>
              <a:ext cx="217650" cy="262329"/>
            </a:xfrm>
            <a:prstGeom prst="snip1Rect">
              <a:avLst/>
            </a:prstGeom>
            <a:solidFill>
              <a:schemeClr val="bg1"/>
            </a:solidFill>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sp>
          <p:nvSpPr>
            <p:cNvPr id="517" name="Snip Single Corner Rectangle 516"/>
            <p:cNvSpPr/>
            <p:nvPr/>
          </p:nvSpPr>
          <p:spPr>
            <a:xfrm>
              <a:off x="11261926" y="5570003"/>
              <a:ext cx="217650" cy="262329"/>
            </a:xfrm>
            <a:prstGeom prst="snip1Rect">
              <a:avLst/>
            </a:prstGeom>
            <a:solidFill>
              <a:schemeClr val="bg1"/>
            </a:solidFill>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marL="214313" indent="-214313" algn="just">
                <a:buFont typeface="+mj-lt"/>
                <a:buAutoNum type="arabicPeriod" startAt="5"/>
              </a:pPr>
              <a:endParaRPr lang="en-US" sz="900" dirty="0">
                <a:solidFill>
                  <a:schemeClr val="tx1"/>
                </a:solidFill>
                <a:latin typeface="Calibri" panose="020F0502020204030204" pitchFamily="34" charset="0"/>
                <a:cs typeface="Calibri" panose="020F0502020204030204" pitchFamily="34" charset="0"/>
              </a:endParaRPr>
            </a:p>
          </p:txBody>
        </p:sp>
      </p:grpSp>
      <p:sp>
        <p:nvSpPr>
          <p:cNvPr id="525" name="TextBox 524"/>
          <p:cNvSpPr txBox="1"/>
          <p:nvPr/>
        </p:nvSpPr>
        <p:spPr>
          <a:xfrm>
            <a:off x="6710490" y="4607656"/>
            <a:ext cx="791836" cy="369332"/>
          </a:xfrm>
          <a:prstGeom prst="rect">
            <a:avLst/>
          </a:prstGeom>
          <a:noFill/>
        </p:spPr>
        <p:txBody>
          <a:bodyPr wrap="square" rtlCol="0">
            <a:spAutoFit/>
          </a:bodyPr>
          <a:lstStyle/>
          <a:p>
            <a:r>
              <a:rPr lang="en-IN" sz="900" dirty="0"/>
              <a:t>Config Repository</a:t>
            </a:r>
            <a:endParaRPr lang="en-US" sz="900" dirty="0"/>
          </a:p>
        </p:txBody>
      </p:sp>
      <p:pic>
        <p:nvPicPr>
          <p:cNvPr id="21" name="Picture 2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57402" y="2171371"/>
            <a:ext cx="1365490" cy="467706"/>
          </a:xfrm>
          <a:prstGeom prst="rect">
            <a:avLst/>
          </a:prstGeom>
        </p:spPr>
      </p:pic>
      <p:pic>
        <p:nvPicPr>
          <p:cNvPr id="22" name="Picture 2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2332" y="1341168"/>
            <a:ext cx="756932" cy="756932"/>
          </a:xfrm>
          <a:prstGeom prst="rect">
            <a:avLst/>
          </a:prstGeom>
        </p:spPr>
      </p:pic>
      <p:sp>
        <p:nvSpPr>
          <p:cNvPr id="100" name="Rectangle 99"/>
          <p:cNvSpPr/>
          <p:nvPr/>
        </p:nvSpPr>
        <p:spPr>
          <a:xfrm>
            <a:off x="6482611" y="1684234"/>
            <a:ext cx="921270" cy="215444"/>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800" dirty="0">
                <a:solidFill>
                  <a:schemeClr val="dk1"/>
                </a:solidFill>
              </a:rPr>
              <a:t>Spring-data-rest</a:t>
            </a:r>
          </a:p>
        </p:txBody>
      </p:sp>
      <p:pic>
        <p:nvPicPr>
          <p:cNvPr id="104" name="Picture 10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676899" y="4001970"/>
            <a:ext cx="1613092" cy="319450"/>
          </a:xfrm>
          <a:prstGeom prst="rect">
            <a:avLst/>
          </a:prstGeom>
        </p:spPr>
      </p:pic>
      <p:pic>
        <p:nvPicPr>
          <p:cNvPr id="3" name="Picture 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241582" y="3602725"/>
            <a:ext cx="629752" cy="369979"/>
          </a:xfrm>
          <a:prstGeom prst="rect">
            <a:avLst/>
          </a:prstGeom>
        </p:spPr>
      </p:pic>
      <p:pic>
        <p:nvPicPr>
          <p:cNvPr id="65" name="Picture 6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6756" y="1199068"/>
            <a:ext cx="826385" cy="448736"/>
          </a:xfrm>
          <a:prstGeom prst="rect">
            <a:avLst/>
          </a:prstGeom>
        </p:spPr>
      </p:pic>
      <p:cxnSp>
        <p:nvCxnSpPr>
          <p:cNvPr id="79" name="Elbow Connector 78"/>
          <p:cNvCxnSpPr/>
          <p:nvPr/>
        </p:nvCxnSpPr>
        <p:spPr>
          <a:xfrm rot="16200000" flipH="1">
            <a:off x="2660664" y="-466891"/>
            <a:ext cx="9918" cy="2596290"/>
          </a:xfrm>
          <a:prstGeom prst="bentConnector3">
            <a:avLst>
              <a:gd name="adj1" fmla="val -196550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Rectangle 22"/>
          <p:cNvSpPr>
            <a:spLocks noChangeArrowheads="1"/>
          </p:cNvSpPr>
          <p:nvPr/>
        </p:nvSpPr>
        <p:spPr bwMode="auto">
          <a:xfrm>
            <a:off x="3467092" y="815890"/>
            <a:ext cx="1734769" cy="1116737"/>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0" anchor="t"/>
          <a:lstStyle/>
          <a:p>
            <a:r>
              <a:rPr lang="en-IN" altLang="en-US" sz="1200" b="1" dirty="0">
                <a:solidFill>
                  <a:schemeClr val="bg1"/>
                </a:solidFill>
                <a:cs typeface="Arial" panose="020B0604020202020204" pitchFamily="34" charset="0"/>
              </a:rPr>
              <a:t>API Gateway Server</a:t>
            </a:r>
          </a:p>
        </p:txBody>
      </p:sp>
      <p:sp>
        <p:nvSpPr>
          <p:cNvPr id="84" name="Rectangle 83"/>
          <p:cNvSpPr/>
          <p:nvPr/>
        </p:nvSpPr>
        <p:spPr>
          <a:xfrm>
            <a:off x="3546232" y="1088676"/>
            <a:ext cx="1568217" cy="517065"/>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85" name="Picture 84"/>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203531" y="1108009"/>
            <a:ext cx="816346" cy="256568"/>
          </a:xfrm>
          <a:prstGeom prst="rect">
            <a:avLst/>
          </a:prstGeom>
          <a:solidFill>
            <a:schemeClr val="bg1"/>
          </a:solidFill>
          <a:ln w="19050">
            <a:noFill/>
          </a:ln>
        </p:spPr>
      </p:pic>
      <p:pic>
        <p:nvPicPr>
          <p:cNvPr id="86" name="Picture 85"/>
          <p:cNvPicPr>
            <a:picLocks noChangeAspect="1"/>
          </p:cNvPicPr>
          <p:nvPr/>
        </p:nvPicPr>
        <p:blipFill rotWithShape="1">
          <a:blip r:embed="rId7"/>
          <a:srcRect b="34741"/>
          <a:stretch/>
        </p:blipFill>
        <p:spPr>
          <a:xfrm>
            <a:off x="3853764" y="1132282"/>
            <a:ext cx="215072" cy="201781"/>
          </a:xfrm>
          <a:prstGeom prst="rect">
            <a:avLst/>
          </a:prstGeom>
        </p:spPr>
      </p:pic>
      <p:sp>
        <p:nvSpPr>
          <p:cNvPr id="87" name="TextBox 86"/>
          <p:cNvSpPr txBox="1"/>
          <p:nvPr/>
        </p:nvSpPr>
        <p:spPr>
          <a:xfrm>
            <a:off x="3750083" y="1356920"/>
            <a:ext cx="1373134" cy="215444"/>
          </a:xfrm>
          <a:prstGeom prst="rect">
            <a:avLst/>
          </a:prstGeom>
          <a:noFill/>
        </p:spPr>
        <p:txBody>
          <a:bodyPr wrap="square" rtlCol="0">
            <a:spAutoFit/>
          </a:bodyPr>
          <a:lstStyle/>
          <a:p>
            <a:r>
              <a:rPr lang="en-IN" sz="800" b="1" dirty="0"/>
              <a:t>Spring Cloud Netflix </a:t>
            </a:r>
            <a:r>
              <a:rPr lang="en-IN" sz="800" b="1" dirty="0" err="1"/>
              <a:t>Zuul</a:t>
            </a:r>
            <a:endParaRPr lang="en-US" sz="800" b="1" dirty="0"/>
          </a:p>
        </p:txBody>
      </p:sp>
      <p:sp>
        <p:nvSpPr>
          <p:cNvPr id="95" name="TextBox 94"/>
          <p:cNvSpPr txBox="1"/>
          <p:nvPr/>
        </p:nvSpPr>
        <p:spPr>
          <a:xfrm>
            <a:off x="3778684" y="2600499"/>
            <a:ext cx="1459412" cy="157661"/>
          </a:xfrm>
          <a:prstGeom prst="rect">
            <a:avLst/>
          </a:prstGeom>
          <a:noFill/>
        </p:spPr>
        <p:txBody>
          <a:bodyPr wrap="square" rtlCol="0">
            <a:spAutoFit/>
          </a:bodyPr>
          <a:lstStyle>
            <a:defPPr>
              <a:defRPr lang="en-US"/>
            </a:defPPr>
            <a:lvl1pPr>
              <a:defRPr sz="1200"/>
            </a:lvl1pPr>
          </a:lstStyle>
          <a:p>
            <a:r>
              <a:rPr lang="en-IN" sz="900" dirty="0"/>
              <a:t>Spring Cloud Netflix Eureka</a:t>
            </a:r>
            <a:endParaRPr lang="en-US" sz="900" dirty="0"/>
          </a:p>
        </p:txBody>
      </p:sp>
      <p:sp>
        <p:nvSpPr>
          <p:cNvPr id="97" name="Rectangle 96"/>
          <p:cNvSpPr/>
          <p:nvPr/>
        </p:nvSpPr>
        <p:spPr>
          <a:xfrm>
            <a:off x="3556082" y="1620078"/>
            <a:ext cx="1533968" cy="294384"/>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98" name="Picture 9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25133" y="1593283"/>
            <a:ext cx="430129" cy="252701"/>
          </a:xfrm>
          <a:prstGeom prst="rect">
            <a:avLst/>
          </a:prstGeom>
        </p:spPr>
      </p:pic>
      <p:sp>
        <p:nvSpPr>
          <p:cNvPr id="88" name="Rectangle 22"/>
          <p:cNvSpPr>
            <a:spLocks noChangeArrowheads="1"/>
          </p:cNvSpPr>
          <p:nvPr/>
        </p:nvSpPr>
        <p:spPr bwMode="auto">
          <a:xfrm>
            <a:off x="3478365" y="2618092"/>
            <a:ext cx="1779572" cy="1094029"/>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0" anchor="t"/>
          <a:lstStyle/>
          <a:p>
            <a:r>
              <a:rPr lang="en-IN" altLang="en-US" sz="1200" b="1" dirty="0">
                <a:solidFill>
                  <a:schemeClr val="bg1"/>
                </a:solidFill>
                <a:cs typeface="Arial" panose="020B0604020202020204" pitchFamily="34" charset="0"/>
              </a:rPr>
              <a:t>Service Registry Server</a:t>
            </a:r>
          </a:p>
        </p:txBody>
      </p:sp>
      <p:sp>
        <p:nvSpPr>
          <p:cNvPr id="101" name="Rectangle 100"/>
          <p:cNvSpPr/>
          <p:nvPr/>
        </p:nvSpPr>
        <p:spPr>
          <a:xfrm>
            <a:off x="3591554" y="2861973"/>
            <a:ext cx="1566343" cy="517065"/>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102" name="Picture 101"/>
          <p:cNvPicPr>
            <a:picLocks noChangeAspect="1"/>
          </p:cNvPicPr>
          <p:nvPr/>
        </p:nvPicPr>
        <p:blipFill rotWithShape="1">
          <a:blip r:embed="rId7"/>
          <a:srcRect b="34741"/>
          <a:stretch/>
        </p:blipFill>
        <p:spPr>
          <a:xfrm>
            <a:off x="3824352" y="2966557"/>
            <a:ext cx="195520" cy="183437"/>
          </a:xfrm>
          <a:prstGeom prst="rect">
            <a:avLst/>
          </a:prstGeom>
        </p:spPr>
      </p:pic>
      <p:pic>
        <p:nvPicPr>
          <p:cNvPr id="103" name="Picture 10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369791" y="2923038"/>
            <a:ext cx="742133" cy="233244"/>
          </a:xfrm>
          <a:prstGeom prst="rect">
            <a:avLst/>
          </a:prstGeom>
          <a:solidFill>
            <a:schemeClr val="bg1"/>
          </a:solidFill>
          <a:ln w="19050">
            <a:noFill/>
          </a:ln>
        </p:spPr>
      </p:pic>
      <p:sp>
        <p:nvSpPr>
          <p:cNvPr id="105" name="Rectangle 104"/>
          <p:cNvSpPr/>
          <p:nvPr/>
        </p:nvSpPr>
        <p:spPr>
          <a:xfrm>
            <a:off x="3591554" y="3380316"/>
            <a:ext cx="1561150" cy="294384"/>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106" name="Picture 10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254640" y="3385215"/>
            <a:ext cx="430129" cy="252701"/>
          </a:xfrm>
          <a:prstGeom prst="rect">
            <a:avLst/>
          </a:prstGeom>
        </p:spPr>
      </p:pic>
      <p:sp>
        <p:nvSpPr>
          <p:cNvPr id="107" name="TextBox 106"/>
          <p:cNvSpPr txBox="1"/>
          <p:nvPr/>
        </p:nvSpPr>
        <p:spPr>
          <a:xfrm>
            <a:off x="3807648" y="3181187"/>
            <a:ext cx="1367803" cy="215444"/>
          </a:xfrm>
          <a:prstGeom prst="rect">
            <a:avLst/>
          </a:prstGeom>
          <a:noFill/>
        </p:spPr>
        <p:txBody>
          <a:bodyPr wrap="square" rtlCol="0">
            <a:spAutoFit/>
          </a:bodyPr>
          <a:lstStyle/>
          <a:p>
            <a:r>
              <a:rPr lang="en-IN" sz="800" b="1" dirty="0"/>
              <a:t>Spring Cloud Netflix Eureka</a:t>
            </a:r>
          </a:p>
        </p:txBody>
      </p:sp>
      <p:sp>
        <p:nvSpPr>
          <p:cNvPr id="108" name="Rectangle 22"/>
          <p:cNvSpPr>
            <a:spLocks noChangeArrowheads="1"/>
          </p:cNvSpPr>
          <p:nvPr/>
        </p:nvSpPr>
        <p:spPr bwMode="auto">
          <a:xfrm>
            <a:off x="3478366" y="3822287"/>
            <a:ext cx="1785682" cy="1024341"/>
          </a:xfrm>
          <a:prstGeom prst="rect">
            <a:avLst/>
          </a:prstGeom>
          <a:solidFill>
            <a:srgbClr val="3CA5D4"/>
          </a:solidFill>
          <a:ln>
            <a:solidFill>
              <a:schemeClr val="bg2">
                <a:lumMod val="50000"/>
                <a:lumOff val="50000"/>
              </a:schemeClr>
            </a:solidFill>
          </a:ln>
        </p:spPr>
        <p:style>
          <a:lnRef idx="1">
            <a:schemeClr val="accent4"/>
          </a:lnRef>
          <a:fillRef idx="2">
            <a:schemeClr val="accent4"/>
          </a:fillRef>
          <a:effectRef idx="1">
            <a:schemeClr val="accent4"/>
          </a:effectRef>
          <a:fontRef idx="minor">
            <a:schemeClr val="dk1"/>
          </a:fontRef>
        </p:style>
        <p:txBody>
          <a:bodyPr rIns="457200" anchor="t"/>
          <a:lstStyle/>
          <a:p>
            <a:pPr algn="ctr"/>
            <a:r>
              <a:rPr lang="en-IN" altLang="en-US" sz="1200" b="1" dirty="0" err="1">
                <a:solidFill>
                  <a:schemeClr val="bg1"/>
                </a:solidFill>
                <a:cs typeface="Arial" panose="020B0604020202020204" pitchFamily="34" charset="0"/>
              </a:rPr>
              <a:t>Config</a:t>
            </a:r>
            <a:r>
              <a:rPr lang="en-IN" altLang="en-US" sz="1200" b="1" dirty="0">
                <a:solidFill>
                  <a:schemeClr val="bg1"/>
                </a:solidFill>
                <a:cs typeface="Arial" panose="020B0604020202020204" pitchFamily="34" charset="0"/>
              </a:rPr>
              <a:t> Server</a:t>
            </a:r>
          </a:p>
        </p:txBody>
      </p:sp>
      <p:sp>
        <p:nvSpPr>
          <p:cNvPr id="112" name="Rectangle 111"/>
          <p:cNvSpPr/>
          <p:nvPr/>
        </p:nvSpPr>
        <p:spPr>
          <a:xfrm>
            <a:off x="3577783" y="4064248"/>
            <a:ext cx="1635734" cy="470059"/>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113" name="Picture 112"/>
          <p:cNvPicPr>
            <a:picLocks noChangeAspect="1"/>
          </p:cNvPicPr>
          <p:nvPr/>
        </p:nvPicPr>
        <p:blipFill rotWithShape="1">
          <a:blip r:embed="rId7"/>
          <a:srcRect b="34741"/>
          <a:stretch/>
        </p:blipFill>
        <p:spPr>
          <a:xfrm>
            <a:off x="3715167" y="4112236"/>
            <a:ext cx="215069" cy="201781"/>
          </a:xfrm>
          <a:prstGeom prst="rect">
            <a:avLst/>
          </a:prstGeom>
        </p:spPr>
      </p:pic>
      <p:pic>
        <p:nvPicPr>
          <p:cNvPr id="114" name="Picture 11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550044" y="4127393"/>
            <a:ext cx="557575" cy="175238"/>
          </a:xfrm>
          <a:prstGeom prst="rect">
            <a:avLst/>
          </a:prstGeom>
          <a:solidFill>
            <a:schemeClr val="bg1"/>
          </a:solidFill>
          <a:ln w="19050">
            <a:noFill/>
          </a:ln>
        </p:spPr>
      </p:pic>
      <p:sp>
        <p:nvSpPr>
          <p:cNvPr id="115" name="TextBox 114"/>
          <p:cNvSpPr txBox="1"/>
          <p:nvPr/>
        </p:nvSpPr>
        <p:spPr>
          <a:xfrm>
            <a:off x="3715167" y="4266293"/>
            <a:ext cx="1866096" cy="215444"/>
          </a:xfrm>
          <a:prstGeom prst="rect">
            <a:avLst/>
          </a:prstGeom>
          <a:noFill/>
        </p:spPr>
        <p:txBody>
          <a:bodyPr wrap="square" rtlCol="0">
            <a:spAutoFit/>
          </a:bodyPr>
          <a:lstStyle>
            <a:defPPr>
              <a:defRPr lang="en-US"/>
            </a:defPPr>
            <a:lvl1pPr>
              <a:defRPr sz="1200"/>
            </a:lvl1pPr>
          </a:lstStyle>
          <a:p>
            <a:r>
              <a:rPr lang="en-IN" sz="800" b="1" dirty="0"/>
              <a:t>      Spring Cloud </a:t>
            </a:r>
            <a:r>
              <a:rPr lang="en-IN" sz="800" b="1" dirty="0" err="1"/>
              <a:t>Config</a:t>
            </a:r>
            <a:r>
              <a:rPr lang="en-IN" sz="800" b="1" dirty="0"/>
              <a:t> &amp; Bus</a:t>
            </a:r>
            <a:endParaRPr lang="en-US" sz="800" b="1" dirty="0"/>
          </a:p>
        </p:txBody>
      </p:sp>
      <p:sp>
        <p:nvSpPr>
          <p:cNvPr id="116" name="Rectangle 115"/>
          <p:cNvSpPr/>
          <p:nvPr/>
        </p:nvSpPr>
        <p:spPr>
          <a:xfrm>
            <a:off x="3589764" y="4525448"/>
            <a:ext cx="1623753" cy="294384"/>
          </a:xfrm>
          <a:prstGeom prst="rect">
            <a:avLst/>
          </a:prstGeom>
          <a:solidFill>
            <a:schemeClr val="bg1"/>
          </a:solidFill>
          <a:ln w="190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mj-lt"/>
              <a:buAutoNum type="arabicPeriod" startAt="5"/>
            </a:pPr>
            <a:endParaRPr lang="en-US" sz="1200" dirty="0">
              <a:solidFill>
                <a:schemeClr val="tx1"/>
              </a:solidFill>
              <a:latin typeface="Calibri" panose="020F0502020204030204" pitchFamily="34" charset="0"/>
              <a:cs typeface="Calibri" panose="020F0502020204030204" pitchFamily="34" charset="0"/>
            </a:endParaRPr>
          </a:p>
        </p:txBody>
      </p:sp>
      <p:pic>
        <p:nvPicPr>
          <p:cNvPr id="117" name="Picture 11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254640" y="4505630"/>
            <a:ext cx="430129" cy="252701"/>
          </a:xfrm>
          <a:prstGeom prst="rect">
            <a:avLst/>
          </a:prstGeom>
        </p:spPr>
      </p:pic>
      <p:cxnSp>
        <p:nvCxnSpPr>
          <p:cNvPr id="118" name="Elbow Connector 117"/>
          <p:cNvCxnSpPr>
            <a:cxnSpLocks/>
          </p:cNvCxnSpPr>
          <p:nvPr/>
        </p:nvCxnSpPr>
        <p:spPr>
          <a:xfrm rot="10800000">
            <a:off x="5257937" y="2758162"/>
            <a:ext cx="280478" cy="20744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684371" y="3020191"/>
            <a:ext cx="617835" cy="215444"/>
          </a:xfrm>
          <a:prstGeom prst="rect">
            <a:avLst/>
          </a:prstGeom>
          <a:noFill/>
        </p:spPr>
        <p:txBody>
          <a:bodyPr wrap="square" rtlCol="0">
            <a:spAutoFit/>
          </a:bodyPr>
          <a:lstStyle/>
          <a:p>
            <a:r>
              <a:rPr lang="en-IN" sz="800" dirty="0"/>
              <a:t>cloud</a:t>
            </a:r>
            <a:endParaRPr lang="en-US" sz="800" dirty="0"/>
          </a:p>
        </p:txBody>
      </p:sp>
      <p:sp>
        <p:nvSpPr>
          <p:cNvPr id="122" name="TextBox 121"/>
          <p:cNvSpPr txBox="1"/>
          <p:nvPr/>
        </p:nvSpPr>
        <p:spPr>
          <a:xfrm>
            <a:off x="6553298" y="2588776"/>
            <a:ext cx="850584" cy="215444"/>
          </a:xfrm>
          <a:prstGeom prst="rect">
            <a:avLst/>
          </a:prstGeom>
          <a:noFill/>
        </p:spPr>
        <p:txBody>
          <a:bodyPr wrap="square" rtlCol="0">
            <a:spAutoFit/>
          </a:bodyPr>
          <a:lstStyle/>
          <a:p>
            <a:r>
              <a:rPr lang="en-IN" sz="800" dirty="0"/>
              <a:t>Web service</a:t>
            </a:r>
            <a:endParaRPr lang="en-US" sz="800" dirty="0"/>
          </a:p>
        </p:txBody>
      </p:sp>
      <p:cxnSp>
        <p:nvCxnSpPr>
          <p:cNvPr id="30" name="Straight Arrow Connector 29"/>
          <p:cNvCxnSpPr>
            <a:cxnSpLocks/>
            <a:endCxn id="377" idx="1"/>
          </p:cNvCxnSpPr>
          <p:nvPr/>
        </p:nvCxnSpPr>
        <p:spPr>
          <a:xfrm flipV="1">
            <a:off x="5324915" y="4686166"/>
            <a:ext cx="307994" cy="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cxnSpLocks/>
          </p:cNvCxnSpPr>
          <p:nvPr/>
        </p:nvCxnSpPr>
        <p:spPr>
          <a:xfrm flipH="1" flipV="1">
            <a:off x="5213517" y="3712121"/>
            <a:ext cx="1" cy="1268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836B32-B0F5-4885-8204-45C9C57A35A7}"/>
              </a:ext>
            </a:extLst>
          </p:cNvPr>
          <p:cNvPicPr>
            <a:picLocks noChangeAspect="1"/>
          </p:cNvPicPr>
          <p:nvPr/>
        </p:nvPicPr>
        <p:blipFill>
          <a:blip r:embed="rId27"/>
          <a:stretch>
            <a:fillRect/>
          </a:stretch>
        </p:blipFill>
        <p:spPr>
          <a:xfrm>
            <a:off x="6696467" y="1363983"/>
            <a:ext cx="707415" cy="282390"/>
          </a:xfrm>
          <a:prstGeom prst="rect">
            <a:avLst/>
          </a:prstGeom>
        </p:spPr>
      </p:pic>
      <p:cxnSp>
        <p:nvCxnSpPr>
          <p:cNvPr id="9" name="Straight Arrow Connector 8">
            <a:extLst>
              <a:ext uri="{FF2B5EF4-FFF2-40B4-BE49-F238E27FC236}">
                <a16:creationId xmlns:a16="http://schemas.microsoft.com/office/drawing/2014/main" id="{9588385A-8000-4FF6-A1E4-31E06DC9751F}"/>
              </a:ext>
            </a:extLst>
          </p:cNvPr>
          <p:cNvCxnSpPr>
            <a:cxnSpLocks/>
          </p:cNvCxnSpPr>
          <p:nvPr/>
        </p:nvCxnSpPr>
        <p:spPr>
          <a:xfrm>
            <a:off x="7502326" y="1455297"/>
            <a:ext cx="24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7BA0482-D9AB-4BF3-AEA0-C27947F7877A}"/>
              </a:ext>
            </a:extLst>
          </p:cNvPr>
          <p:cNvPicPr>
            <a:picLocks noChangeAspect="1"/>
          </p:cNvPicPr>
          <p:nvPr/>
        </p:nvPicPr>
        <p:blipFill>
          <a:blip r:embed="rId28"/>
          <a:stretch>
            <a:fillRect/>
          </a:stretch>
        </p:blipFill>
        <p:spPr>
          <a:xfrm>
            <a:off x="4298456" y="2032449"/>
            <a:ext cx="836017" cy="423660"/>
          </a:xfrm>
          <a:prstGeom prst="rect">
            <a:avLst/>
          </a:prstGeom>
        </p:spPr>
      </p:pic>
      <p:sp>
        <p:nvSpPr>
          <p:cNvPr id="28" name="Rectangle 27">
            <a:extLst>
              <a:ext uri="{FF2B5EF4-FFF2-40B4-BE49-F238E27FC236}">
                <a16:creationId xmlns:a16="http://schemas.microsoft.com/office/drawing/2014/main" id="{5D9062E3-BF3D-4DD0-B13C-C4549AED6277}"/>
              </a:ext>
            </a:extLst>
          </p:cNvPr>
          <p:cNvSpPr/>
          <p:nvPr/>
        </p:nvSpPr>
        <p:spPr>
          <a:xfrm>
            <a:off x="3449905" y="2030311"/>
            <a:ext cx="840973" cy="419850"/>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ForgeRock</a:t>
            </a:r>
          </a:p>
        </p:txBody>
      </p:sp>
      <p:cxnSp>
        <p:nvCxnSpPr>
          <p:cNvPr id="35" name="Straight Arrow Connector 34">
            <a:extLst>
              <a:ext uri="{FF2B5EF4-FFF2-40B4-BE49-F238E27FC236}">
                <a16:creationId xmlns:a16="http://schemas.microsoft.com/office/drawing/2014/main" id="{F87F0437-0CA8-4543-B99A-C8DABC1E1284}"/>
              </a:ext>
            </a:extLst>
          </p:cNvPr>
          <p:cNvCxnSpPr>
            <a:cxnSpLocks/>
          </p:cNvCxnSpPr>
          <p:nvPr/>
        </p:nvCxnSpPr>
        <p:spPr>
          <a:xfrm flipH="1" flipV="1">
            <a:off x="1634854" y="1676251"/>
            <a:ext cx="255130" cy="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79AA4AA-7DC5-486E-9C09-8830CE4090CE}"/>
              </a:ext>
            </a:extLst>
          </p:cNvPr>
          <p:cNvCxnSpPr>
            <a:cxnSpLocks/>
          </p:cNvCxnSpPr>
          <p:nvPr/>
        </p:nvCxnSpPr>
        <p:spPr>
          <a:xfrm>
            <a:off x="5190570" y="1952422"/>
            <a:ext cx="11075" cy="67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9AF4F7D4-5DC0-4E1C-8EEF-50101678C75A}"/>
              </a:ext>
            </a:extLst>
          </p:cNvPr>
          <p:cNvPicPr>
            <a:picLocks noChangeAspect="1"/>
          </p:cNvPicPr>
          <p:nvPr/>
        </p:nvPicPr>
        <p:blipFill>
          <a:blip r:embed="rId29"/>
          <a:stretch>
            <a:fillRect/>
          </a:stretch>
        </p:blipFill>
        <p:spPr>
          <a:xfrm>
            <a:off x="5856112" y="1655045"/>
            <a:ext cx="621932" cy="506174"/>
          </a:xfrm>
          <a:prstGeom prst="rect">
            <a:avLst/>
          </a:prstGeom>
        </p:spPr>
      </p:pic>
      <p:cxnSp>
        <p:nvCxnSpPr>
          <p:cNvPr id="93" name="Straight Arrow Connector 92">
            <a:extLst>
              <a:ext uri="{FF2B5EF4-FFF2-40B4-BE49-F238E27FC236}">
                <a16:creationId xmlns:a16="http://schemas.microsoft.com/office/drawing/2014/main" id="{B93D1670-8450-4C27-AE93-CC74433737AF}"/>
              </a:ext>
            </a:extLst>
          </p:cNvPr>
          <p:cNvCxnSpPr>
            <a:cxnSpLocks/>
          </p:cNvCxnSpPr>
          <p:nvPr/>
        </p:nvCxnSpPr>
        <p:spPr>
          <a:xfrm flipH="1">
            <a:off x="5279456" y="3416461"/>
            <a:ext cx="258959" cy="71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129DBA39-DA9D-49D6-B3D9-567F046B30D9}"/>
              </a:ext>
            </a:extLst>
          </p:cNvPr>
          <p:cNvSpPr/>
          <p:nvPr/>
        </p:nvSpPr>
        <p:spPr>
          <a:xfrm>
            <a:off x="7672044" y="2281730"/>
            <a:ext cx="1385147" cy="2621087"/>
          </a:xfrm>
          <a:prstGeom prst="rect">
            <a:avLst/>
          </a:prstGeom>
          <a:solidFill>
            <a:srgbClr val="00B0F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3198087A-2DC6-46E7-BE86-D6A3C7C59B69}"/>
              </a:ext>
            </a:extLst>
          </p:cNvPr>
          <p:cNvSpPr/>
          <p:nvPr/>
        </p:nvSpPr>
        <p:spPr>
          <a:xfrm>
            <a:off x="7726785" y="2298323"/>
            <a:ext cx="1266880" cy="3111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Logging &amp; Monitoring</a:t>
            </a:r>
          </a:p>
        </p:txBody>
      </p:sp>
      <p:sp>
        <p:nvSpPr>
          <p:cNvPr id="110" name="Rectangle 109">
            <a:extLst>
              <a:ext uri="{FF2B5EF4-FFF2-40B4-BE49-F238E27FC236}">
                <a16:creationId xmlns:a16="http://schemas.microsoft.com/office/drawing/2014/main" id="{32070CCB-589E-4777-A10E-34794D8E5B55}"/>
              </a:ext>
            </a:extLst>
          </p:cNvPr>
          <p:cNvSpPr/>
          <p:nvPr/>
        </p:nvSpPr>
        <p:spPr>
          <a:xfrm>
            <a:off x="7553511" y="2658087"/>
            <a:ext cx="914400" cy="26009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SpringBoot</a:t>
            </a:r>
            <a:r>
              <a:rPr lang="en-US" sz="800" dirty="0"/>
              <a:t> Admin</a:t>
            </a:r>
          </a:p>
        </p:txBody>
      </p:sp>
      <p:pic>
        <p:nvPicPr>
          <p:cNvPr id="111" name="Picture 110">
            <a:extLst>
              <a:ext uri="{FF2B5EF4-FFF2-40B4-BE49-F238E27FC236}">
                <a16:creationId xmlns:a16="http://schemas.microsoft.com/office/drawing/2014/main" id="{FE0796E5-7973-4CA6-8EBF-AE0431CCB489}"/>
              </a:ext>
            </a:extLst>
          </p:cNvPr>
          <p:cNvPicPr>
            <a:picLocks noChangeAspect="1"/>
          </p:cNvPicPr>
          <p:nvPr/>
        </p:nvPicPr>
        <p:blipFill>
          <a:blip r:embed="rId30"/>
          <a:stretch>
            <a:fillRect/>
          </a:stretch>
        </p:blipFill>
        <p:spPr>
          <a:xfrm>
            <a:off x="8424039" y="2585436"/>
            <a:ext cx="415197" cy="368468"/>
          </a:xfrm>
          <a:prstGeom prst="rect">
            <a:avLst/>
          </a:prstGeom>
        </p:spPr>
      </p:pic>
      <p:pic>
        <p:nvPicPr>
          <p:cNvPr id="126" name="Picture 125">
            <a:extLst>
              <a:ext uri="{FF2B5EF4-FFF2-40B4-BE49-F238E27FC236}">
                <a16:creationId xmlns:a16="http://schemas.microsoft.com/office/drawing/2014/main" id="{7B4D6034-8EA6-4397-B0AB-1821FD39D849}"/>
              </a:ext>
            </a:extLst>
          </p:cNvPr>
          <p:cNvPicPr>
            <a:picLocks noChangeAspect="1"/>
          </p:cNvPicPr>
          <p:nvPr/>
        </p:nvPicPr>
        <p:blipFill>
          <a:blip r:embed="rId31"/>
          <a:stretch>
            <a:fillRect/>
          </a:stretch>
        </p:blipFill>
        <p:spPr>
          <a:xfrm>
            <a:off x="7940609" y="3578043"/>
            <a:ext cx="902361" cy="659660"/>
          </a:xfrm>
          <a:prstGeom prst="rect">
            <a:avLst/>
          </a:prstGeom>
        </p:spPr>
      </p:pic>
      <p:pic>
        <p:nvPicPr>
          <p:cNvPr id="127" name="Picture 126">
            <a:extLst>
              <a:ext uri="{FF2B5EF4-FFF2-40B4-BE49-F238E27FC236}">
                <a16:creationId xmlns:a16="http://schemas.microsoft.com/office/drawing/2014/main" id="{76EFED83-1960-493E-83D8-8D93AE5B74B1}"/>
              </a:ext>
            </a:extLst>
          </p:cNvPr>
          <p:cNvPicPr>
            <a:picLocks noChangeAspect="1"/>
          </p:cNvPicPr>
          <p:nvPr/>
        </p:nvPicPr>
        <p:blipFill>
          <a:blip r:embed="rId32"/>
          <a:stretch>
            <a:fillRect/>
          </a:stretch>
        </p:blipFill>
        <p:spPr>
          <a:xfrm>
            <a:off x="8123689" y="4358647"/>
            <a:ext cx="600699" cy="463597"/>
          </a:xfrm>
          <a:prstGeom prst="rect">
            <a:avLst/>
          </a:prstGeom>
        </p:spPr>
      </p:pic>
      <p:cxnSp>
        <p:nvCxnSpPr>
          <p:cNvPr id="161" name="Straight Arrow Connector 160">
            <a:extLst>
              <a:ext uri="{FF2B5EF4-FFF2-40B4-BE49-F238E27FC236}">
                <a16:creationId xmlns:a16="http://schemas.microsoft.com/office/drawing/2014/main" id="{1203C52E-E66D-4EE5-9337-7F04F2264414}"/>
              </a:ext>
            </a:extLst>
          </p:cNvPr>
          <p:cNvCxnSpPr>
            <a:cxnSpLocks/>
          </p:cNvCxnSpPr>
          <p:nvPr/>
        </p:nvCxnSpPr>
        <p:spPr>
          <a:xfrm flipV="1">
            <a:off x="7419473" y="3181187"/>
            <a:ext cx="237866" cy="1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A3BCE5-5713-4568-9BB3-715838FB434F}"/>
              </a:ext>
            </a:extLst>
          </p:cNvPr>
          <p:cNvCxnSpPr>
            <a:cxnSpLocks/>
            <a:stCxn id="83" idx="3"/>
          </p:cNvCxnSpPr>
          <p:nvPr/>
        </p:nvCxnSpPr>
        <p:spPr>
          <a:xfrm>
            <a:off x="5201861" y="1374259"/>
            <a:ext cx="336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F8D34EE-E8BB-4CBF-8B8B-44C5A1A42103}"/>
              </a:ext>
            </a:extLst>
          </p:cNvPr>
          <p:cNvPicPr>
            <a:picLocks noChangeAspect="1"/>
          </p:cNvPicPr>
          <p:nvPr/>
        </p:nvPicPr>
        <p:blipFill>
          <a:blip r:embed="rId33"/>
          <a:stretch>
            <a:fillRect/>
          </a:stretch>
        </p:blipFill>
        <p:spPr>
          <a:xfrm>
            <a:off x="7695973" y="3099085"/>
            <a:ext cx="1313681" cy="267651"/>
          </a:xfrm>
          <a:prstGeom prst="rect">
            <a:avLst/>
          </a:prstGeom>
        </p:spPr>
      </p:pic>
      <p:sp>
        <p:nvSpPr>
          <p:cNvPr id="11" name="Rectangle 10">
            <a:extLst>
              <a:ext uri="{FF2B5EF4-FFF2-40B4-BE49-F238E27FC236}">
                <a16:creationId xmlns:a16="http://schemas.microsoft.com/office/drawing/2014/main" id="{F05E3F7A-7893-44F8-BAA5-2F1F261F5AAD}"/>
              </a:ext>
            </a:extLst>
          </p:cNvPr>
          <p:cNvSpPr/>
          <p:nvPr/>
        </p:nvSpPr>
        <p:spPr>
          <a:xfrm>
            <a:off x="6890600" y="2140833"/>
            <a:ext cx="662766" cy="6803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Spring Integration sftp</a:t>
            </a:r>
          </a:p>
        </p:txBody>
      </p:sp>
    </p:spTree>
    <p:extLst>
      <p:ext uri="{BB962C8B-B14F-4D97-AF65-F5344CB8AC3E}">
        <p14:creationId xmlns:p14="http://schemas.microsoft.com/office/powerpoint/2010/main" val="408483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ycle-time.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92" y="54"/>
            <a:ext cx="9141619" cy="5143447"/>
          </a:xfrm>
          <a:prstGeom prst="rect">
            <a:avLst/>
          </a:prstGeom>
        </p:spPr>
      </p:pic>
      <p:sp>
        <p:nvSpPr>
          <p:cNvPr id="7" name="Rectangle 6"/>
          <p:cNvSpPr/>
          <p:nvPr/>
        </p:nvSpPr>
        <p:spPr>
          <a:xfrm>
            <a:off x="210112" y="98600"/>
            <a:ext cx="7096370" cy="415498"/>
          </a:xfrm>
          <a:prstGeom prst="rect">
            <a:avLst/>
          </a:prstGeom>
        </p:spPr>
        <p:txBody>
          <a:bodyPr wrap="square">
            <a:spAutoFit/>
          </a:bodyPr>
          <a:lstStyle/>
          <a:p>
            <a:pPr defTabSz="685445"/>
            <a:r>
              <a:rPr lang="en-US" sz="2100" dirty="0">
                <a:solidFill>
                  <a:srgbClr val="FFFFFF"/>
                </a:solidFill>
                <a:ea typeface="Calibri" charset="0"/>
                <a:cs typeface="Myriad Pro"/>
              </a:rPr>
              <a:t>Design Considerations| Application Architecture</a:t>
            </a:r>
          </a:p>
        </p:txBody>
      </p:sp>
      <p:grpSp>
        <p:nvGrpSpPr>
          <p:cNvPr id="66" name="Group 65"/>
          <p:cNvGrpSpPr/>
          <p:nvPr/>
        </p:nvGrpSpPr>
        <p:grpSpPr>
          <a:xfrm>
            <a:off x="3826998" y="859018"/>
            <a:ext cx="1480114" cy="891540"/>
            <a:chOff x="227707" y="2569"/>
            <a:chExt cx="2580209" cy="1548125"/>
          </a:xfrm>
        </p:grpSpPr>
        <p:sp>
          <p:nvSpPr>
            <p:cNvPr id="100" name="Rectangle 99"/>
            <p:cNvSpPr/>
            <p:nvPr/>
          </p:nvSpPr>
          <p:spPr>
            <a:xfrm>
              <a:off x="22770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101" name="Rectangle 100"/>
            <p:cNvSpPr/>
            <p:nvPr/>
          </p:nvSpPr>
          <p:spPr>
            <a:xfrm>
              <a:off x="22770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Single Codebase per App</a:t>
              </a:r>
              <a:endParaRPr lang="en-US" sz="1500" dirty="0">
                <a:cs typeface="Myriad Pro"/>
              </a:endParaRPr>
            </a:p>
          </p:txBody>
        </p:sp>
      </p:grpSp>
      <p:grpSp>
        <p:nvGrpSpPr>
          <p:cNvPr id="67" name="Group 66"/>
          <p:cNvGrpSpPr/>
          <p:nvPr/>
        </p:nvGrpSpPr>
        <p:grpSpPr>
          <a:xfrm>
            <a:off x="2040544" y="4121255"/>
            <a:ext cx="2019010" cy="891540"/>
            <a:chOff x="3065937" y="2569"/>
            <a:chExt cx="2580209" cy="1548125"/>
          </a:xfrm>
        </p:grpSpPr>
        <p:sp>
          <p:nvSpPr>
            <p:cNvPr id="98" name="Rectangle 97"/>
            <p:cNvSpPr/>
            <p:nvPr/>
          </p:nvSpPr>
          <p:spPr>
            <a:xfrm>
              <a:off x="306593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99" name="Rectangle 98"/>
            <p:cNvSpPr/>
            <p:nvPr/>
          </p:nvSpPr>
          <p:spPr>
            <a:xfrm>
              <a:off x="306593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Loosely Coupled and Explicitly Declared Dependencies</a:t>
              </a:r>
              <a:endParaRPr lang="en-US" sz="1500" dirty="0">
                <a:cs typeface="Myriad Pro"/>
              </a:endParaRPr>
            </a:p>
          </p:txBody>
        </p:sp>
      </p:grpSp>
      <p:grpSp>
        <p:nvGrpSpPr>
          <p:cNvPr id="68" name="Group 67"/>
          <p:cNvGrpSpPr/>
          <p:nvPr/>
        </p:nvGrpSpPr>
        <p:grpSpPr>
          <a:xfrm>
            <a:off x="7326123" y="859018"/>
            <a:ext cx="1608280" cy="891540"/>
            <a:chOff x="5904167" y="2569"/>
            <a:chExt cx="2580209" cy="1548125"/>
          </a:xfrm>
        </p:grpSpPr>
        <p:sp>
          <p:nvSpPr>
            <p:cNvPr id="96" name="Rectangle 95"/>
            <p:cNvSpPr/>
            <p:nvPr/>
          </p:nvSpPr>
          <p:spPr>
            <a:xfrm>
              <a:off x="590416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97" name="Rectangle 96"/>
            <p:cNvSpPr/>
            <p:nvPr/>
          </p:nvSpPr>
          <p:spPr>
            <a:xfrm>
              <a:off x="5904167"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Centralised Configuration Management</a:t>
              </a:r>
              <a:endParaRPr lang="en-US" sz="1500" dirty="0">
                <a:cs typeface="Myriad Pro"/>
              </a:endParaRPr>
            </a:p>
          </p:txBody>
        </p:sp>
      </p:grpSp>
      <p:grpSp>
        <p:nvGrpSpPr>
          <p:cNvPr id="69" name="Group 68"/>
          <p:cNvGrpSpPr/>
          <p:nvPr/>
        </p:nvGrpSpPr>
        <p:grpSpPr>
          <a:xfrm>
            <a:off x="7326121" y="3062915"/>
            <a:ext cx="1608281" cy="891540"/>
            <a:chOff x="8742398" y="2569"/>
            <a:chExt cx="2580209" cy="1548125"/>
          </a:xfrm>
        </p:grpSpPr>
        <p:sp>
          <p:nvSpPr>
            <p:cNvPr id="94" name="Rectangle 93"/>
            <p:cNvSpPr/>
            <p:nvPr/>
          </p:nvSpPr>
          <p:spPr>
            <a:xfrm>
              <a:off x="8742398"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95" name="Rectangle 94"/>
            <p:cNvSpPr/>
            <p:nvPr/>
          </p:nvSpPr>
          <p:spPr>
            <a:xfrm>
              <a:off x="8742398" y="2569"/>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Enterprise Resources as HTTP Services</a:t>
              </a:r>
              <a:endParaRPr lang="en-US" sz="1500" dirty="0">
                <a:cs typeface="Myriad Pro"/>
              </a:endParaRPr>
            </a:p>
          </p:txBody>
        </p:sp>
      </p:grpSp>
      <p:grpSp>
        <p:nvGrpSpPr>
          <p:cNvPr id="70" name="Group 69"/>
          <p:cNvGrpSpPr/>
          <p:nvPr/>
        </p:nvGrpSpPr>
        <p:grpSpPr>
          <a:xfrm>
            <a:off x="3826998" y="1960967"/>
            <a:ext cx="1480114" cy="891540"/>
            <a:chOff x="227707" y="1808716"/>
            <a:chExt cx="2580209" cy="1548125"/>
          </a:xfrm>
        </p:grpSpPr>
        <p:sp>
          <p:nvSpPr>
            <p:cNvPr id="92" name="Rectangle 91"/>
            <p:cNvSpPr/>
            <p:nvPr/>
          </p:nvSpPr>
          <p:spPr>
            <a:xfrm>
              <a:off x="22770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93" name="Rectangle 92"/>
            <p:cNvSpPr/>
            <p:nvPr/>
          </p:nvSpPr>
          <p:spPr>
            <a:xfrm>
              <a:off x="22770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Modules as Stateless Processes</a:t>
              </a:r>
            </a:p>
          </p:txBody>
        </p:sp>
      </p:grpSp>
      <p:grpSp>
        <p:nvGrpSpPr>
          <p:cNvPr id="71" name="Group 70"/>
          <p:cNvGrpSpPr/>
          <p:nvPr/>
        </p:nvGrpSpPr>
        <p:grpSpPr>
          <a:xfrm>
            <a:off x="5585125" y="859018"/>
            <a:ext cx="1462984" cy="891540"/>
            <a:chOff x="3065937" y="1808716"/>
            <a:chExt cx="2580209" cy="1548125"/>
          </a:xfrm>
        </p:grpSpPr>
        <p:sp>
          <p:nvSpPr>
            <p:cNvPr id="90" name="Rectangle 89"/>
            <p:cNvSpPr/>
            <p:nvPr/>
          </p:nvSpPr>
          <p:spPr>
            <a:xfrm>
              <a:off x="306593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91" name="Rectangle 90"/>
            <p:cNvSpPr/>
            <p:nvPr/>
          </p:nvSpPr>
          <p:spPr>
            <a:xfrm>
              <a:off x="306593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Export Services via Port Binding</a:t>
              </a:r>
            </a:p>
          </p:txBody>
        </p:sp>
      </p:grpSp>
      <p:grpSp>
        <p:nvGrpSpPr>
          <p:cNvPr id="72" name="Group 71"/>
          <p:cNvGrpSpPr/>
          <p:nvPr/>
        </p:nvGrpSpPr>
        <p:grpSpPr>
          <a:xfrm>
            <a:off x="5585124" y="3099009"/>
            <a:ext cx="1462984" cy="891540"/>
            <a:chOff x="5904167" y="1808716"/>
            <a:chExt cx="2580209" cy="1548125"/>
          </a:xfrm>
        </p:grpSpPr>
        <p:sp>
          <p:nvSpPr>
            <p:cNvPr id="88" name="Rectangle 87"/>
            <p:cNvSpPr/>
            <p:nvPr/>
          </p:nvSpPr>
          <p:spPr>
            <a:xfrm>
              <a:off x="590416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89" name="Rectangle 88"/>
            <p:cNvSpPr/>
            <p:nvPr/>
          </p:nvSpPr>
          <p:spPr>
            <a:xfrm>
              <a:off x="590416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Scale-out via Process Model</a:t>
              </a:r>
            </a:p>
          </p:txBody>
        </p:sp>
      </p:grpSp>
      <p:grpSp>
        <p:nvGrpSpPr>
          <p:cNvPr id="73" name="Group 72"/>
          <p:cNvGrpSpPr/>
          <p:nvPr/>
        </p:nvGrpSpPr>
        <p:grpSpPr>
          <a:xfrm>
            <a:off x="6859205" y="4121255"/>
            <a:ext cx="2093482" cy="891540"/>
            <a:chOff x="8742397" y="1808716"/>
            <a:chExt cx="2580210" cy="1548125"/>
          </a:xfrm>
        </p:grpSpPr>
        <p:sp>
          <p:nvSpPr>
            <p:cNvPr id="86" name="Rectangle 85"/>
            <p:cNvSpPr/>
            <p:nvPr/>
          </p:nvSpPr>
          <p:spPr>
            <a:xfrm>
              <a:off x="8742398"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87" name="Rectangle 86"/>
            <p:cNvSpPr/>
            <p:nvPr/>
          </p:nvSpPr>
          <p:spPr>
            <a:xfrm>
              <a:off x="8742397" y="1808716"/>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Disposability: Fast Start-up and Graceful Shutdown</a:t>
              </a:r>
            </a:p>
          </p:txBody>
        </p:sp>
      </p:grpSp>
      <p:grpSp>
        <p:nvGrpSpPr>
          <p:cNvPr id="74" name="Group 73"/>
          <p:cNvGrpSpPr/>
          <p:nvPr/>
        </p:nvGrpSpPr>
        <p:grpSpPr>
          <a:xfrm>
            <a:off x="3826998" y="3099009"/>
            <a:ext cx="1480114" cy="891540"/>
            <a:chOff x="227707" y="3614862"/>
            <a:chExt cx="2580209" cy="1548125"/>
          </a:xfrm>
        </p:grpSpPr>
        <p:sp>
          <p:nvSpPr>
            <p:cNvPr id="84" name="Rectangle 83"/>
            <p:cNvSpPr/>
            <p:nvPr/>
          </p:nvSpPr>
          <p:spPr>
            <a:xfrm>
              <a:off x="22770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85" name="Rectangle 84"/>
            <p:cNvSpPr/>
            <p:nvPr/>
          </p:nvSpPr>
          <p:spPr>
            <a:xfrm>
              <a:off x="22770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Dev/Prod Parity</a:t>
              </a:r>
            </a:p>
          </p:txBody>
        </p:sp>
      </p:grpSp>
      <p:grpSp>
        <p:nvGrpSpPr>
          <p:cNvPr id="75" name="Group 74"/>
          <p:cNvGrpSpPr/>
          <p:nvPr/>
        </p:nvGrpSpPr>
        <p:grpSpPr>
          <a:xfrm>
            <a:off x="5585125" y="1960967"/>
            <a:ext cx="1462984" cy="891540"/>
            <a:chOff x="3065937" y="3614862"/>
            <a:chExt cx="2580209" cy="1548125"/>
          </a:xfrm>
        </p:grpSpPr>
        <p:sp>
          <p:nvSpPr>
            <p:cNvPr id="82" name="Rectangle 81"/>
            <p:cNvSpPr/>
            <p:nvPr/>
          </p:nvSpPr>
          <p:spPr>
            <a:xfrm>
              <a:off x="306593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83" name="Rectangle 82"/>
            <p:cNvSpPr/>
            <p:nvPr/>
          </p:nvSpPr>
          <p:spPr>
            <a:xfrm>
              <a:off x="306593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Logs as Streams of Events</a:t>
              </a:r>
            </a:p>
          </p:txBody>
        </p:sp>
      </p:grpSp>
      <p:grpSp>
        <p:nvGrpSpPr>
          <p:cNvPr id="76" name="Group 75"/>
          <p:cNvGrpSpPr/>
          <p:nvPr/>
        </p:nvGrpSpPr>
        <p:grpSpPr>
          <a:xfrm>
            <a:off x="4270665" y="4123336"/>
            <a:ext cx="2335863" cy="891540"/>
            <a:chOff x="5904167" y="3614862"/>
            <a:chExt cx="2580209" cy="1548125"/>
          </a:xfrm>
        </p:grpSpPr>
        <p:sp>
          <p:nvSpPr>
            <p:cNvPr id="80" name="Rectangle 79"/>
            <p:cNvSpPr/>
            <p:nvPr/>
          </p:nvSpPr>
          <p:spPr>
            <a:xfrm>
              <a:off x="590416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81" name="Rectangle 80"/>
            <p:cNvSpPr/>
            <p:nvPr/>
          </p:nvSpPr>
          <p:spPr>
            <a:xfrm>
              <a:off x="5904167"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Administration and Quality Control coded into Application Lifecycle</a:t>
              </a:r>
            </a:p>
          </p:txBody>
        </p:sp>
      </p:grpSp>
      <p:grpSp>
        <p:nvGrpSpPr>
          <p:cNvPr id="77" name="Group 76"/>
          <p:cNvGrpSpPr/>
          <p:nvPr/>
        </p:nvGrpSpPr>
        <p:grpSpPr>
          <a:xfrm>
            <a:off x="7326123" y="1960967"/>
            <a:ext cx="1608280" cy="891540"/>
            <a:chOff x="8742398" y="3614862"/>
            <a:chExt cx="2580209" cy="1548125"/>
          </a:xfrm>
        </p:grpSpPr>
        <p:sp>
          <p:nvSpPr>
            <p:cNvPr id="78" name="Rectangle 77"/>
            <p:cNvSpPr/>
            <p:nvPr/>
          </p:nvSpPr>
          <p:spPr>
            <a:xfrm>
              <a:off x="8742398"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sp>
        <p:sp>
          <p:nvSpPr>
            <p:cNvPr id="79" name="Rectangle 78"/>
            <p:cNvSpPr/>
            <p:nvPr/>
          </p:nvSpPr>
          <p:spPr>
            <a:xfrm>
              <a:off x="8742398" y="3614862"/>
              <a:ext cx="2580209" cy="1548125"/>
            </a:xfrm>
            <a:prstGeom prst="rect">
              <a:avLst/>
            </a:prstGeom>
            <a:noFill/>
            <a:ln>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pPr>
              <a:r>
                <a:rPr lang="en-GB" sz="1500" dirty="0">
                  <a:cs typeface="Myriad Pro"/>
                </a:rPr>
                <a:t>Continuous Development and Deployment</a:t>
              </a:r>
            </a:p>
          </p:txBody>
        </p:sp>
      </p:grpSp>
      <p:pic>
        <p:nvPicPr>
          <p:cNvPr id="40" name="Picture 39"/>
          <p:cNvPicPr>
            <a:picLocks noChangeAspect="1"/>
          </p:cNvPicPr>
          <p:nvPr/>
        </p:nvPicPr>
        <p:blipFill>
          <a:blip r:embed="rId4" cstate="email">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7342221" y="92649"/>
            <a:ext cx="1715945" cy="88756"/>
          </a:xfrm>
          <a:prstGeom prst="rect">
            <a:avLst/>
          </a:prstGeom>
        </p:spPr>
      </p:pic>
    </p:spTree>
    <p:extLst>
      <p:ext uri="{BB962C8B-B14F-4D97-AF65-F5344CB8AC3E}">
        <p14:creationId xmlns:p14="http://schemas.microsoft.com/office/powerpoint/2010/main" val="33173596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19" y="48007"/>
            <a:ext cx="8510531" cy="481985"/>
          </a:xfrm>
        </p:spPr>
        <p:txBody>
          <a:bodyPr>
            <a:normAutofit/>
          </a:bodyPr>
          <a:lstStyle/>
          <a:p>
            <a:r>
              <a:rPr lang="en-US" dirty="0"/>
              <a:t>Potential Improvement on Quality of Services</a:t>
            </a:r>
          </a:p>
        </p:txBody>
      </p:sp>
      <p:graphicFrame>
        <p:nvGraphicFramePr>
          <p:cNvPr id="30" name="Diagram 29"/>
          <p:cNvGraphicFramePr/>
          <p:nvPr>
            <p:extLst>
              <p:ext uri="{D42A27DB-BD31-4B8C-83A1-F6EECF244321}">
                <p14:modId xmlns:p14="http://schemas.microsoft.com/office/powerpoint/2010/main" val="3771353775"/>
              </p:ext>
            </p:extLst>
          </p:nvPr>
        </p:nvGraphicFramePr>
        <p:xfrm>
          <a:off x="570337" y="646117"/>
          <a:ext cx="7965584" cy="4348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07220"/>
      </p:ext>
    </p:extLst>
  </p:cSld>
  <p:clrMapOvr>
    <a:masterClrMapping/>
  </p:clrMapOvr>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7.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Corp PPT Template 2015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marL="285750" indent="-285750" algn="just">
          <a:buFont typeface="+mj-lt"/>
          <a:buAutoNum type="arabicPeriod" startAt="5"/>
          <a:defRPr sz="1200" dirty="0" smtClean="0">
            <a:solidFill>
              <a:schemeClr val="tx1"/>
            </a:solidFill>
            <a:latin typeface="Calibri" panose="020F0502020204030204" pitchFamily="34" charset="0"/>
            <a:cs typeface="Calibri" panose="020F0502020204030204" pitchFamily="34" charset="0"/>
          </a:defRPr>
        </a:defPPr>
      </a:lstStyle>
      <a:style>
        <a:lnRef idx="2">
          <a:schemeClr val="accent5"/>
        </a:lnRef>
        <a:fillRef idx="1">
          <a:schemeClr val="lt1"/>
        </a:fillRef>
        <a:effectRef idx="0">
          <a:schemeClr val="accent5"/>
        </a:effectRef>
        <a:fontRef idx="minor">
          <a:schemeClr val="dk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2E8D46A7-224C-4B26-BA61-9DC77B4D9F90}" vid="{A94A3F8A-C932-41DA-A8CB-EB27749F3454}"/>
    </a:ext>
  </a:extLst>
</a:theme>
</file>

<file path=ppt/theme/theme9.xml><?xml version="1.0" encoding="utf-8"?>
<a:theme xmlns:a="http://schemas.openxmlformats.org/drawingml/2006/main" name="1_Corp PPT Template 2015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marL="285750" indent="-285750" algn="just">
          <a:buFont typeface="+mj-lt"/>
          <a:buAutoNum type="arabicPeriod" startAt="5"/>
          <a:defRPr sz="1200" dirty="0" smtClean="0">
            <a:solidFill>
              <a:schemeClr val="tx1"/>
            </a:solidFill>
            <a:latin typeface="Calibri" panose="020F0502020204030204" pitchFamily="34" charset="0"/>
            <a:cs typeface="Calibri" panose="020F0502020204030204" pitchFamily="34" charset="0"/>
          </a:defRPr>
        </a:defPPr>
      </a:lstStyle>
      <a:style>
        <a:lnRef idx="2">
          <a:schemeClr val="accent5"/>
        </a:lnRef>
        <a:fillRef idx="1">
          <a:schemeClr val="lt1"/>
        </a:fillRef>
        <a:effectRef idx="0">
          <a:schemeClr val="accent5"/>
        </a:effectRef>
        <a:fontRef idx="minor">
          <a:schemeClr val="dk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2E8D46A7-224C-4B26-BA61-9DC77B4D9F90}" vid="{A94A3F8A-C932-41DA-A8CB-EB27749F345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21D58A44272E40AE2FBCEDA96F816B" ma:contentTypeVersion="0" ma:contentTypeDescription="Create a new document." ma:contentTypeScope="" ma:versionID="56a22c8fe266abf85656ceee1ca0e7d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C0D2386-5721-49B0-A6BC-59B5C93F24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67757E-0DC1-4E3D-9BA3-5529A3B63772}">
  <ds:schemaRefs>
    <ds:schemaRef ds:uri="http://schemas.microsoft.com/sharepoint/v3/contenttype/forms"/>
  </ds:schemaRefs>
</ds:datastoreItem>
</file>

<file path=customXml/itemProps3.xml><?xml version="1.0" encoding="utf-8"?>
<ds:datastoreItem xmlns:ds="http://schemas.openxmlformats.org/officeDocument/2006/customXml" ds:itemID="{1EED2B7D-ACE9-4E01-9BE6-F05C822EDE4A}">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Corp PPT Template 2015_16x9</Template>
  <TotalTime>4976</TotalTime>
  <Words>2096</Words>
  <Application>Microsoft Macintosh PowerPoint</Application>
  <PresentationFormat>On-screen Show (16:9)</PresentationFormat>
  <Paragraphs>291</Paragraphs>
  <Slides>11</Slides>
  <Notes>3</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11</vt:i4>
      </vt:variant>
    </vt:vector>
  </HeadingPairs>
  <TitlesOfParts>
    <vt:vector size="27" baseType="lpstr">
      <vt:lpstr>Arial</vt:lpstr>
      <vt:lpstr>Arial Black</vt:lpstr>
      <vt:lpstr>Calibri</vt:lpstr>
      <vt:lpstr>Courier New</vt:lpstr>
      <vt:lpstr>Myriad Pro</vt:lpstr>
      <vt:lpstr>Times New Roman</vt:lpstr>
      <vt:lpstr>Wingdings</vt:lpstr>
      <vt:lpstr>Corp PPT Template 2017_16x9</vt:lpstr>
      <vt:lpstr>Separator Slide 2</vt:lpstr>
      <vt:lpstr>Separator Slide 3</vt:lpstr>
      <vt:lpstr>Separator Slide 4</vt:lpstr>
      <vt:lpstr>Separator Slide 5</vt:lpstr>
      <vt:lpstr>Separator Slide 6</vt:lpstr>
      <vt:lpstr>Thank You</vt:lpstr>
      <vt:lpstr>Corp PPT Template 2015_16x9</vt:lpstr>
      <vt:lpstr>1_Corp PPT Template 2015_16x9</vt:lpstr>
      <vt:lpstr>PowerPoint Presentation</vt:lpstr>
      <vt:lpstr>Background </vt:lpstr>
      <vt:lpstr>PowerPoint Presentation</vt:lpstr>
      <vt:lpstr>PowerPoint Presentation</vt:lpstr>
      <vt:lpstr>Information System Architecture Diagram</vt:lpstr>
      <vt:lpstr>PowerPoint Presentation</vt:lpstr>
      <vt:lpstr>Technology Architecture Diagram – Spring Boot based approach </vt:lpstr>
      <vt:lpstr>PowerPoint Presentation</vt:lpstr>
      <vt:lpstr>Potential Improvement on Quality of Services</vt:lpstr>
      <vt:lpstr>DevOps and Continuous Deployment</vt:lpstr>
      <vt:lpstr>Thank You</vt:lpstr>
    </vt:vector>
  </TitlesOfParts>
  <Company>Tata Consultancy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Proposal for GE Capital Simplification</dc:title>
  <dc:subject>TCS Proposal for GE Capital Simplification</dc:subject>
  <dc:creator>Suman Padhi</dc:creator>
  <cp:lastModifiedBy>sourav mahapatra</cp:lastModifiedBy>
  <cp:revision>843</cp:revision>
  <dcterms:created xsi:type="dcterms:W3CDTF">2015-09-29T05:13:53Z</dcterms:created>
  <dcterms:modified xsi:type="dcterms:W3CDTF">2020-06-22T16:29:03Z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0x0101009D21D58A44272E40AE2FBCEDA96F816B</vt:lpwstr>
  </property>
</Properties>
</file>