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datacamp.com/community/tutorials/text-analytics-beginners-nltk" TargetMode="External"/><Relationship Id="rId2" Type="http://schemas.openxmlformats.org/officeDocument/2006/relationships/hyperlink" Target="https://www.youtube.com/watch?v=sjUDlJfdnKM" TargetMode="External"/><Relationship Id="rId1" Type="http://schemas.openxmlformats.org/officeDocument/2006/relationships/slideLayout" Target="../slideLayouts/slideLayout2.xml"/><Relationship Id="rId5" Type="http://schemas.openxmlformats.org/officeDocument/2006/relationships/hyperlink" Target="https://www.nltk.org/book/ch06.html" TargetMode="External"/><Relationship Id="rId4" Type="http://schemas.openxmlformats.org/officeDocument/2006/relationships/hyperlink" Target="https://www.nltk.org/api/nltk.sentiment.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5A668-FB2E-4AEC-B3F6-351EC52E927C}"/>
              </a:ext>
            </a:extLst>
          </p:cNvPr>
          <p:cNvSpPr>
            <a:spLocks noGrp="1"/>
          </p:cNvSpPr>
          <p:nvPr>
            <p:ph type="ctrTitle"/>
          </p:nvPr>
        </p:nvSpPr>
        <p:spPr/>
        <p:txBody>
          <a:bodyPr/>
          <a:lstStyle/>
          <a:p>
            <a:r>
              <a:rPr lang="en-US" dirty="0"/>
              <a:t>To become familiar with parsing, classification and sentiment analysis</a:t>
            </a:r>
            <a:endParaRPr lang="en-PK" dirty="0"/>
          </a:p>
        </p:txBody>
      </p:sp>
    </p:spTree>
    <p:extLst>
      <p:ext uri="{BB962C8B-B14F-4D97-AF65-F5344CB8AC3E}">
        <p14:creationId xmlns:p14="http://schemas.microsoft.com/office/powerpoint/2010/main" val="3609442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5ECA2-3596-4F45-AD21-8FF26DA753D6}"/>
              </a:ext>
            </a:extLst>
          </p:cNvPr>
          <p:cNvSpPr>
            <a:spLocks noGrp="1"/>
          </p:cNvSpPr>
          <p:nvPr>
            <p:ph type="title"/>
          </p:nvPr>
        </p:nvSpPr>
        <p:spPr/>
        <p:txBody>
          <a:bodyPr/>
          <a:lstStyle/>
          <a:p>
            <a:r>
              <a:rPr lang="en-US" dirty="0"/>
              <a:t>Output</a:t>
            </a:r>
            <a:endParaRPr lang="en-PK" dirty="0"/>
          </a:p>
        </p:txBody>
      </p:sp>
      <p:pic>
        <p:nvPicPr>
          <p:cNvPr id="4" name="Content Placeholder 3">
            <a:extLst>
              <a:ext uri="{FF2B5EF4-FFF2-40B4-BE49-F238E27FC236}">
                <a16:creationId xmlns:a16="http://schemas.microsoft.com/office/drawing/2014/main" id="{0731AEC6-877C-495F-916C-4E4778B73B9A}"/>
              </a:ext>
            </a:extLst>
          </p:cNvPr>
          <p:cNvPicPr>
            <a:picLocks noGrp="1" noChangeAspect="1"/>
          </p:cNvPicPr>
          <p:nvPr>
            <p:ph idx="1"/>
          </p:nvPr>
        </p:nvPicPr>
        <p:blipFill>
          <a:blip r:embed="rId2"/>
          <a:stretch>
            <a:fillRect/>
          </a:stretch>
        </p:blipFill>
        <p:spPr>
          <a:xfrm>
            <a:off x="677863" y="2222500"/>
            <a:ext cx="8596312" cy="2782949"/>
          </a:xfrm>
          <a:prstGeom prst="rect">
            <a:avLst/>
          </a:prstGeom>
        </p:spPr>
      </p:pic>
    </p:spTree>
    <p:extLst>
      <p:ext uri="{BB962C8B-B14F-4D97-AF65-F5344CB8AC3E}">
        <p14:creationId xmlns:p14="http://schemas.microsoft.com/office/powerpoint/2010/main" val="1423980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D6518-32DD-404B-91B7-48D3E0A3BF56}"/>
              </a:ext>
            </a:extLst>
          </p:cNvPr>
          <p:cNvSpPr>
            <a:spLocks noGrp="1"/>
          </p:cNvSpPr>
          <p:nvPr>
            <p:ph type="title"/>
          </p:nvPr>
        </p:nvSpPr>
        <p:spPr/>
        <p:txBody>
          <a:bodyPr/>
          <a:lstStyle/>
          <a:p>
            <a:r>
              <a:rPr lang="en-US" dirty="0"/>
              <a:t>Sentiment Analysis</a:t>
            </a:r>
            <a:endParaRPr lang="en-PK" dirty="0"/>
          </a:p>
        </p:txBody>
      </p:sp>
      <p:pic>
        <p:nvPicPr>
          <p:cNvPr id="4" name="Content Placeholder 3">
            <a:extLst>
              <a:ext uri="{FF2B5EF4-FFF2-40B4-BE49-F238E27FC236}">
                <a16:creationId xmlns:a16="http://schemas.microsoft.com/office/drawing/2014/main" id="{5127765E-4A87-44C5-B5BA-9CCEBE2A400B}"/>
              </a:ext>
            </a:extLst>
          </p:cNvPr>
          <p:cNvPicPr>
            <a:picLocks noGrp="1" noChangeAspect="1"/>
          </p:cNvPicPr>
          <p:nvPr>
            <p:ph idx="1"/>
          </p:nvPr>
        </p:nvPicPr>
        <p:blipFill>
          <a:blip r:embed="rId2"/>
          <a:stretch>
            <a:fillRect/>
          </a:stretch>
        </p:blipFill>
        <p:spPr>
          <a:xfrm>
            <a:off x="1769269" y="1747044"/>
            <a:ext cx="6723556" cy="3307556"/>
          </a:xfrm>
          <a:prstGeom prst="rect">
            <a:avLst/>
          </a:prstGeom>
        </p:spPr>
      </p:pic>
    </p:spTree>
    <p:extLst>
      <p:ext uri="{BB962C8B-B14F-4D97-AF65-F5344CB8AC3E}">
        <p14:creationId xmlns:p14="http://schemas.microsoft.com/office/powerpoint/2010/main" val="437372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D6518-32DD-404B-91B7-48D3E0A3BF56}"/>
              </a:ext>
            </a:extLst>
          </p:cNvPr>
          <p:cNvSpPr>
            <a:spLocks noGrp="1"/>
          </p:cNvSpPr>
          <p:nvPr>
            <p:ph type="title"/>
          </p:nvPr>
        </p:nvSpPr>
        <p:spPr/>
        <p:txBody>
          <a:bodyPr/>
          <a:lstStyle/>
          <a:p>
            <a:r>
              <a:rPr lang="en-US" dirty="0"/>
              <a:t>Sentiment Analysis</a:t>
            </a:r>
            <a:endParaRPr lang="en-PK" dirty="0"/>
          </a:p>
        </p:txBody>
      </p:sp>
      <p:pic>
        <p:nvPicPr>
          <p:cNvPr id="4" name="Content Placeholder 3">
            <a:extLst>
              <a:ext uri="{FF2B5EF4-FFF2-40B4-BE49-F238E27FC236}">
                <a16:creationId xmlns:a16="http://schemas.microsoft.com/office/drawing/2014/main" id="{5127765E-4A87-44C5-B5BA-9CCEBE2A400B}"/>
              </a:ext>
            </a:extLst>
          </p:cNvPr>
          <p:cNvPicPr>
            <a:picLocks noGrp="1" noChangeAspect="1"/>
          </p:cNvPicPr>
          <p:nvPr>
            <p:ph idx="1"/>
          </p:nvPr>
        </p:nvPicPr>
        <p:blipFill>
          <a:blip r:embed="rId2"/>
          <a:stretch>
            <a:fillRect/>
          </a:stretch>
        </p:blipFill>
        <p:spPr>
          <a:xfrm>
            <a:off x="1769269" y="1747044"/>
            <a:ext cx="6723556" cy="3307556"/>
          </a:xfrm>
          <a:prstGeom prst="rect">
            <a:avLst/>
          </a:prstGeom>
        </p:spPr>
      </p:pic>
    </p:spTree>
    <p:extLst>
      <p:ext uri="{BB962C8B-B14F-4D97-AF65-F5344CB8AC3E}">
        <p14:creationId xmlns:p14="http://schemas.microsoft.com/office/powerpoint/2010/main" val="1363762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D6518-32DD-404B-91B7-48D3E0A3BF56}"/>
              </a:ext>
            </a:extLst>
          </p:cNvPr>
          <p:cNvSpPr>
            <a:spLocks noGrp="1"/>
          </p:cNvSpPr>
          <p:nvPr>
            <p:ph type="title"/>
          </p:nvPr>
        </p:nvSpPr>
        <p:spPr/>
        <p:txBody>
          <a:bodyPr/>
          <a:lstStyle/>
          <a:p>
            <a:r>
              <a:rPr lang="en-US" dirty="0"/>
              <a:t>Sentiment Analysis code</a:t>
            </a:r>
            <a:endParaRPr lang="en-PK" dirty="0"/>
          </a:p>
        </p:txBody>
      </p:sp>
      <p:pic>
        <p:nvPicPr>
          <p:cNvPr id="3" name="Picture 2">
            <a:extLst>
              <a:ext uri="{FF2B5EF4-FFF2-40B4-BE49-F238E27FC236}">
                <a16:creationId xmlns:a16="http://schemas.microsoft.com/office/drawing/2014/main" id="{78985DB7-2D21-4C68-8388-23789358D4CE}"/>
              </a:ext>
            </a:extLst>
          </p:cNvPr>
          <p:cNvPicPr>
            <a:picLocks noChangeAspect="1"/>
          </p:cNvPicPr>
          <p:nvPr/>
        </p:nvPicPr>
        <p:blipFill>
          <a:blip r:embed="rId2"/>
          <a:stretch>
            <a:fillRect/>
          </a:stretch>
        </p:blipFill>
        <p:spPr>
          <a:xfrm>
            <a:off x="1635125" y="2032000"/>
            <a:ext cx="6457950" cy="3810000"/>
          </a:xfrm>
          <a:prstGeom prst="rect">
            <a:avLst/>
          </a:prstGeom>
        </p:spPr>
      </p:pic>
    </p:spTree>
    <p:extLst>
      <p:ext uri="{BB962C8B-B14F-4D97-AF65-F5344CB8AC3E}">
        <p14:creationId xmlns:p14="http://schemas.microsoft.com/office/powerpoint/2010/main" val="2755226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D6518-32DD-404B-91B7-48D3E0A3BF56}"/>
              </a:ext>
            </a:extLst>
          </p:cNvPr>
          <p:cNvSpPr>
            <a:spLocks noGrp="1"/>
          </p:cNvSpPr>
          <p:nvPr>
            <p:ph type="title"/>
          </p:nvPr>
        </p:nvSpPr>
        <p:spPr/>
        <p:txBody>
          <a:bodyPr/>
          <a:lstStyle/>
          <a:p>
            <a:r>
              <a:rPr lang="en-US" dirty="0"/>
              <a:t>Sentiment Analysis code</a:t>
            </a:r>
            <a:endParaRPr lang="en-PK" dirty="0"/>
          </a:p>
        </p:txBody>
      </p:sp>
      <p:pic>
        <p:nvPicPr>
          <p:cNvPr id="3" name="Picture 2">
            <a:extLst>
              <a:ext uri="{FF2B5EF4-FFF2-40B4-BE49-F238E27FC236}">
                <a16:creationId xmlns:a16="http://schemas.microsoft.com/office/drawing/2014/main" id="{78985DB7-2D21-4C68-8388-23789358D4CE}"/>
              </a:ext>
            </a:extLst>
          </p:cNvPr>
          <p:cNvPicPr>
            <a:picLocks noChangeAspect="1"/>
          </p:cNvPicPr>
          <p:nvPr/>
        </p:nvPicPr>
        <p:blipFill>
          <a:blip r:embed="rId2"/>
          <a:stretch>
            <a:fillRect/>
          </a:stretch>
        </p:blipFill>
        <p:spPr>
          <a:xfrm>
            <a:off x="1635125" y="2032000"/>
            <a:ext cx="6457950" cy="3810000"/>
          </a:xfrm>
          <a:prstGeom prst="rect">
            <a:avLst/>
          </a:prstGeom>
        </p:spPr>
      </p:pic>
    </p:spTree>
    <p:extLst>
      <p:ext uri="{BB962C8B-B14F-4D97-AF65-F5344CB8AC3E}">
        <p14:creationId xmlns:p14="http://schemas.microsoft.com/office/powerpoint/2010/main" val="3915499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D6518-32DD-404B-91B7-48D3E0A3BF56}"/>
              </a:ext>
            </a:extLst>
          </p:cNvPr>
          <p:cNvSpPr>
            <a:spLocks noGrp="1"/>
          </p:cNvSpPr>
          <p:nvPr>
            <p:ph type="title"/>
          </p:nvPr>
        </p:nvSpPr>
        <p:spPr/>
        <p:txBody>
          <a:bodyPr/>
          <a:lstStyle/>
          <a:p>
            <a:r>
              <a:rPr lang="en-US" dirty="0"/>
              <a:t>Sentiment Analysis code</a:t>
            </a:r>
            <a:endParaRPr lang="en-PK" dirty="0"/>
          </a:p>
        </p:txBody>
      </p:sp>
      <p:pic>
        <p:nvPicPr>
          <p:cNvPr id="4" name="Picture 3">
            <a:extLst>
              <a:ext uri="{FF2B5EF4-FFF2-40B4-BE49-F238E27FC236}">
                <a16:creationId xmlns:a16="http://schemas.microsoft.com/office/drawing/2014/main" id="{A26D4016-2AC8-4DE8-AEF0-A905592B9F82}"/>
              </a:ext>
            </a:extLst>
          </p:cNvPr>
          <p:cNvPicPr>
            <a:picLocks noChangeAspect="1"/>
          </p:cNvPicPr>
          <p:nvPr/>
        </p:nvPicPr>
        <p:blipFill>
          <a:blip r:embed="rId2"/>
          <a:stretch>
            <a:fillRect/>
          </a:stretch>
        </p:blipFill>
        <p:spPr>
          <a:xfrm>
            <a:off x="1585912" y="2225675"/>
            <a:ext cx="5667375" cy="3524250"/>
          </a:xfrm>
          <a:prstGeom prst="rect">
            <a:avLst/>
          </a:prstGeom>
        </p:spPr>
      </p:pic>
    </p:spTree>
    <p:extLst>
      <p:ext uri="{BB962C8B-B14F-4D97-AF65-F5344CB8AC3E}">
        <p14:creationId xmlns:p14="http://schemas.microsoft.com/office/powerpoint/2010/main" val="4126536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5882B-3603-430C-96AC-50223A6DADC3}"/>
              </a:ext>
            </a:extLst>
          </p:cNvPr>
          <p:cNvSpPr>
            <a:spLocks noGrp="1"/>
          </p:cNvSpPr>
          <p:nvPr>
            <p:ph type="title"/>
          </p:nvPr>
        </p:nvSpPr>
        <p:spPr/>
        <p:txBody>
          <a:bodyPr/>
          <a:lstStyle/>
          <a:p>
            <a:r>
              <a:rPr lang="en-US" dirty="0"/>
              <a:t>Supplementary Readings</a:t>
            </a:r>
            <a:endParaRPr lang="en-PK" dirty="0"/>
          </a:p>
        </p:txBody>
      </p:sp>
      <p:sp>
        <p:nvSpPr>
          <p:cNvPr id="3" name="Content Placeholder 2">
            <a:extLst>
              <a:ext uri="{FF2B5EF4-FFF2-40B4-BE49-F238E27FC236}">
                <a16:creationId xmlns:a16="http://schemas.microsoft.com/office/drawing/2014/main" id="{9A813F98-56CE-4FFE-97C0-1FF8C7ECC31E}"/>
              </a:ext>
            </a:extLst>
          </p:cNvPr>
          <p:cNvSpPr>
            <a:spLocks noGrp="1"/>
          </p:cNvSpPr>
          <p:nvPr>
            <p:ph idx="1"/>
          </p:nvPr>
        </p:nvSpPr>
        <p:spPr/>
        <p:txBody>
          <a:bodyPr/>
          <a:lstStyle/>
          <a:p>
            <a:r>
              <a:rPr lang="en-US" dirty="0">
                <a:hlinkClick r:id="rId2"/>
              </a:rPr>
              <a:t>https://www.youtube.com/watch?v=sjUDlJfdnKM</a:t>
            </a:r>
            <a:endParaRPr lang="en-US" dirty="0"/>
          </a:p>
          <a:p>
            <a:r>
              <a:rPr lang="en-US" dirty="0">
                <a:hlinkClick r:id="rId3"/>
              </a:rPr>
              <a:t>https://www.datacamp.com/community/tutorials/text-analytics-beginners-nltk</a:t>
            </a:r>
            <a:endParaRPr lang="en-US" dirty="0"/>
          </a:p>
          <a:p>
            <a:r>
              <a:rPr lang="en-US" dirty="0">
                <a:hlinkClick r:id="rId4"/>
              </a:rPr>
              <a:t>https://www.nltk.org/api/nltk.sentiment.html</a:t>
            </a:r>
            <a:endParaRPr lang="en-US" dirty="0"/>
          </a:p>
          <a:p>
            <a:r>
              <a:rPr lang="en-US" dirty="0">
                <a:hlinkClick r:id="rId5"/>
              </a:rPr>
              <a:t>https://www.nltk.org/book/ch06.html</a:t>
            </a:r>
            <a:endParaRPr lang="en-PK" dirty="0"/>
          </a:p>
        </p:txBody>
      </p:sp>
    </p:spTree>
    <p:extLst>
      <p:ext uri="{BB962C8B-B14F-4D97-AF65-F5344CB8AC3E}">
        <p14:creationId xmlns:p14="http://schemas.microsoft.com/office/powerpoint/2010/main" val="1593397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5" name="Isosceles Triangle 7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A8992302-FF6D-43D8-9723-CA388C9D63BB}"/>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Parsing </a:t>
            </a:r>
            <a:endParaRPr lang="en-PK">
              <a:solidFill>
                <a:schemeClr val="bg1"/>
              </a:solidFill>
            </a:endParaRPr>
          </a:p>
        </p:txBody>
      </p:sp>
      <p:sp>
        <p:nvSpPr>
          <p:cNvPr id="3" name="Content Placeholder 2">
            <a:extLst>
              <a:ext uri="{FF2B5EF4-FFF2-40B4-BE49-F238E27FC236}">
                <a16:creationId xmlns:a16="http://schemas.microsoft.com/office/drawing/2014/main" id="{75A8A4B8-70CC-4B1B-B18C-C6BD761CF1A0}"/>
              </a:ext>
            </a:extLst>
          </p:cNvPr>
          <p:cNvSpPr>
            <a:spLocks noGrp="1"/>
          </p:cNvSpPr>
          <p:nvPr>
            <p:ph idx="1"/>
          </p:nvPr>
        </p:nvSpPr>
        <p:spPr>
          <a:xfrm>
            <a:off x="673754" y="2160590"/>
            <a:ext cx="3973943" cy="3440110"/>
          </a:xfrm>
        </p:spPr>
        <p:txBody>
          <a:bodyPr>
            <a:normAutofit fontScale="92500" lnSpcReduction="10000"/>
          </a:bodyPr>
          <a:lstStyle/>
          <a:p>
            <a:r>
              <a:rPr lang="en-US" dirty="0">
                <a:solidFill>
                  <a:schemeClr val="bg1"/>
                </a:solidFill>
              </a:rPr>
              <a:t>Parsing ensures that the computer understands the precise function of each word in a sentence and its relation with other words in the sentence.</a:t>
            </a:r>
          </a:p>
          <a:p>
            <a:r>
              <a:rPr lang="en-US" dirty="0">
                <a:solidFill>
                  <a:schemeClr val="bg1"/>
                </a:solidFill>
              </a:rPr>
              <a:t> In this process sentence is converted into a hierarchical structure that corresponds to the units of meaning in the sentence.</a:t>
            </a:r>
          </a:p>
          <a:p>
            <a:r>
              <a:rPr lang="en-US" dirty="0">
                <a:solidFill>
                  <a:schemeClr val="bg1"/>
                </a:solidFill>
              </a:rPr>
              <a:t>A parser processes an input string by using a set of grammatical rules and builds one or more rules that construct a grammar concept.</a:t>
            </a:r>
          </a:p>
          <a:p>
            <a:endParaRPr lang="en-PK" dirty="0">
              <a:solidFill>
                <a:schemeClr val="bg1"/>
              </a:solidFill>
            </a:endParaRPr>
          </a:p>
        </p:txBody>
      </p:sp>
      <p:pic>
        <p:nvPicPr>
          <p:cNvPr id="1026" name="Picture 2" descr="Related image">
            <a:extLst>
              <a:ext uri="{FF2B5EF4-FFF2-40B4-BE49-F238E27FC236}">
                <a16:creationId xmlns:a16="http://schemas.microsoft.com/office/drawing/2014/main" id="{8DFADEF2-056E-4EBC-B7D8-B2B31FB7B8B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1" y="2049052"/>
            <a:ext cx="5143500" cy="2747381"/>
          </a:xfrm>
          <a:prstGeom prst="rect">
            <a:avLst/>
          </a:prstGeom>
          <a:noFill/>
          <a:extLst>
            <a:ext uri="{909E8E84-426E-40DD-AFC4-6F175D3DCCD1}">
              <a14:hiddenFill xmlns:a14="http://schemas.microsoft.com/office/drawing/2010/main">
                <a:solidFill>
                  <a:srgbClr val="FFFFFF"/>
                </a:solidFill>
              </a14:hiddenFill>
            </a:ext>
          </a:extLst>
        </p:spPr>
      </p:pic>
      <p:sp>
        <p:nvSpPr>
          <p:cNvPr id="77" name="Isosceles Triangle 7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383123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7" name="Content Placeholder 3">
            <a:extLst>
              <a:ext uri="{FF2B5EF4-FFF2-40B4-BE49-F238E27FC236}">
                <a16:creationId xmlns:a16="http://schemas.microsoft.com/office/drawing/2014/main" id="{01C2822A-22F0-4DAF-BF98-CABCB5DF68F2}"/>
              </a:ext>
            </a:extLst>
          </p:cNvPr>
          <p:cNvPicPr>
            <a:picLocks noGrp="1" noChangeAspect="1"/>
          </p:cNvPicPr>
          <p:nvPr>
            <p:ph idx="1"/>
          </p:nvPr>
        </p:nvPicPr>
        <p:blipFill>
          <a:blip r:embed="rId2"/>
          <a:stretch>
            <a:fillRect/>
          </a:stretch>
        </p:blipFill>
        <p:spPr>
          <a:xfrm>
            <a:off x="2887500" y="1066377"/>
            <a:ext cx="5229571" cy="4604800"/>
          </a:xfrm>
          <a:prstGeom prst="rect">
            <a:avLst/>
          </a:prstGeom>
        </p:spPr>
      </p:pic>
      <p:sp>
        <p:nvSpPr>
          <p:cNvPr id="5" name="TextBox 4">
            <a:extLst>
              <a:ext uri="{FF2B5EF4-FFF2-40B4-BE49-F238E27FC236}">
                <a16:creationId xmlns:a16="http://schemas.microsoft.com/office/drawing/2014/main" id="{7F64F8B4-041A-49D0-A901-0DE39E11220A}"/>
              </a:ext>
            </a:extLst>
          </p:cNvPr>
          <p:cNvSpPr txBox="1"/>
          <p:nvPr/>
        </p:nvSpPr>
        <p:spPr>
          <a:xfrm>
            <a:off x="4113534" y="5844632"/>
            <a:ext cx="3377805" cy="369332"/>
          </a:xfrm>
          <a:prstGeom prst="rect">
            <a:avLst/>
          </a:prstGeom>
          <a:noFill/>
        </p:spPr>
        <p:txBody>
          <a:bodyPr wrap="square" rtlCol="0">
            <a:spAutoFit/>
          </a:bodyPr>
          <a:lstStyle/>
          <a:p>
            <a:r>
              <a:rPr lang="en-US" dirty="0"/>
              <a:t>Parsing code example</a:t>
            </a:r>
            <a:endParaRPr lang="en-PK" dirty="0"/>
          </a:p>
        </p:txBody>
      </p:sp>
    </p:spTree>
    <p:extLst>
      <p:ext uri="{BB962C8B-B14F-4D97-AF65-F5344CB8AC3E}">
        <p14:creationId xmlns:p14="http://schemas.microsoft.com/office/powerpoint/2010/main" val="742504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64F8B4-041A-49D0-A901-0DE39E11220A}"/>
              </a:ext>
            </a:extLst>
          </p:cNvPr>
          <p:cNvSpPr txBox="1"/>
          <p:nvPr/>
        </p:nvSpPr>
        <p:spPr>
          <a:xfrm>
            <a:off x="4113534" y="5844632"/>
            <a:ext cx="3377805" cy="369332"/>
          </a:xfrm>
          <a:prstGeom prst="rect">
            <a:avLst/>
          </a:prstGeom>
          <a:noFill/>
        </p:spPr>
        <p:txBody>
          <a:bodyPr wrap="square" rtlCol="0">
            <a:spAutoFit/>
          </a:bodyPr>
          <a:lstStyle/>
          <a:p>
            <a:r>
              <a:rPr lang="en-US" dirty="0"/>
              <a:t>Output of Code</a:t>
            </a:r>
            <a:endParaRPr lang="en-PK" dirty="0"/>
          </a:p>
        </p:txBody>
      </p:sp>
      <p:pic>
        <p:nvPicPr>
          <p:cNvPr id="4" name="Picture 3">
            <a:extLst>
              <a:ext uri="{FF2B5EF4-FFF2-40B4-BE49-F238E27FC236}">
                <a16:creationId xmlns:a16="http://schemas.microsoft.com/office/drawing/2014/main" id="{F3989AB8-96E4-484D-8002-A17617CF90D7}"/>
              </a:ext>
            </a:extLst>
          </p:cNvPr>
          <p:cNvPicPr>
            <a:picLocks noChangeAspect="1"/>
          </p:cNvPicPr>
          <p:nvPr/>
        </p:nvPicPr>
        <p:blipFill>
          <a:blip r:embed="rId2"/>
          <a:stretch>
            <a:fillRect/>
          </a:stretch>
        </p:blipFill>
        <p:spPr>
          <a:xfrm>
            <a:off x="2811532" y="1055204"/>
            <a:ext cx="5429250" cy="571500"/>
          </a:xfrm>
          <a:prstGeom prst="rect">
            <a:avLst/>
          </a:prstGeom>
        </p:spPr>
      </p:pic>
      <p:pic>
        <p:nvPicPr>
          <p:cNvPr id="6" name="Picture 5">
            <a:extLst>
              <a:ext uri="{FF2B5EF4-FFF2-40B4-BE49-F238E27FC236}">
                <a16:creationId xmlns:a16="http://schemas.microsoft.com/office/drawing/2014/main" id="{C8294694-7A24-4474-920F-B9A05EC39CFF}"/>
              </a:ext>
            </a:extLst>
          </p:cNvPr>
          <p:cNvPicPr>
            <a:picLocks noChangeAspect="1"/>
          </p:cNvPicPr>
          <p:nvPr/>
        </p:nvPicPr>
        <p:blipFill>
          <a:blip r:embed="rId3"/>
          <a:stretch>
            <a:fillRect/>
          </a:stretch>
        </p:blipFill>
        <p:spPr>
          <a:xfrm>
            <a:off x="2504664" y="1804987"/>
            <a:ext cx="6178537" cy="3787430"/>
          </a:xfrm>
          <a:prstGeom prst="rect">
            <a:avLst/>
          </a:prstGeom>
        </p:spPr>
      </p:pic>
    </p:spTree>
    <p:extLst>
      <p:ext uri="{BB962C8B-B14F-4D97-AF65-F5344CB8AC3E}">
        <p14:creationId xmlns:p14="http://schemas.microsoft.com/office/powerpoint/2010/main" val="1805917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70A5F-071F-4829-BBA1-57C7D515E1DD}"/>
              </a:ext>
            </a:extLst>
          </p:cNvPr>
          <p:cNvSpPr>
            <a:spLocks noGrp="1"/>
          </p:cNvSpPr>
          <p:nvPr>
            <p:ph type="title"/>
          </p:nvPr>
        </p:nvSpPr>
        <p:spPr>
          <a:xfrm>
            <a:off x="677334" y="609600"/>
            <a:ext cx="8596668" cy="1320800"/>
          </a:xfrm>
        </p:spPr>
        <p:txBody>
          <a:bodyPr anchor="t">
            <a:normAutofit/>
          </a:bodyPr>
          <a:lstStyle/>
          <a:p>
            <a:r>
              <a:rPr lang="en-US"/>
              <a:t>What is classification?</a:t>
            </a:r>
            <a:endParaRPr lang="en-PK" dirty="0"/>
          </a:p>
        </p:txBody>
      </p:sp>
      <p:sp>
        <p:nvSpPr>
          <p:cNvPr id="3" name="Content Placeholder 2">
            <a:extLst>
              <a:ext uri="{FF2B5EF4-FFF2-40B4-BE49-F238E27FC236}">
                <a16:creationId xmlns:a16="http://schemas.microsoft.com/office/drawing/2014/main" id="{6E0A2CF3-9BCD-451B-87B7-F636842C8A61}"/>
              </a:ext>
            </a:extLst>
          </p:cNvPr>
          <p:cNvSpPr>
            <a:spLocks noGrp="1"/>
          </p:cNvSpPr>
          <p:nvPr>
            <p:ph idx="1"/>
          </p:nvPr>
        </p:nvSpPr>
        <p:spPr>
          <a:xfrm>
            <a:off x="677333" y="2160590"/>
            <a:ext cx="8718457" cy="3701270"/>
          </a:xfrm>
        </p:spPr>
        <p:txBody>
          <a:bodyPr>
            <a:normAutofit/>
          </a:bodyPr>
          <a:lstStyle/>
          <a:p>
            <a:r>
              <a:rPr lang="en-US" dirty="0"/>
              <a:t>Choosing class for given input is called classification</a:t>
            </a:r>
          </a:p>
          <a:p>
            <a:r>
              <a:rPr lang="en-US" dirty="0"/>
              <a:t> In basic classification tasks, each input is considered in isolation from all other inputs, and the set of labels is defined in advance. Some examples of classification tasks are Deciding whether an email is spam or not. Deciding what the topic of a news article is, from a fixed list of topic areas such as "sports," "technology," and "politics."</a:t>
            </a:r>
          </a:p>
          <a:p>
            <a:endParaRPr lang="en-PK" dirty="0"/>
          </a:p>
        </p:txBody>
      </p:sp>
    </p:spTree>
    <p:extLst>
      <p:ext uri="{BB962C8B-B14F-4D97-AF65-F5344CB8AC3E}">
        <p14:creationId xmlns:p14="http://schemas.microsoft.com/office/powerpoint/2010/main" val="1426626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70A5F-071F-4829-BBA1-57C7D515E1DD}"/>
              </a:ext>
            </a:extLst>
          </p:cNvPr>
          <p:cNvSpPr>
            <a:spLocks noGrp="1"/>
          </p:cNvSpPr>
          <p:nvPr>
            <p:ph type="title"/>
          </p:nvPr>
        </p:nvSpPr>
        <p:spPr>
          <a:xfrm>
            <a:off x="677334" y="609600"/>
            <a:ext cx="8596668" cy="1320800"/>
          </a:xfrm>
        </p:spPr>
        <p:txBody>
          <a:bodyPr anchor="t">
            <a:normAutofit/>
          </a:bodyPr>
          <a:lstStyle/>
          <a:p>
            <a:r>
              <a:rPr lang="en-US" dirty="0"/>
              <a:t>What is supervised Machine Learning</a:t>
            </a:r>
            <a:endParaRPr lang="en-PK" dirty="0"/>
          </a:p>
        </p:txBody>
      </p:sp>
      <p:sp>
        <p:nvSpPr>
          <p:cNvPr id="3" name="Content Placeholder 2">
            <a:extLst>
              <a:ext uri="{FF2B5EF4-FFF2-40B4-BE49-F238E27FC236}">
                <a16:creationId xmlns:a16="http://schemas.microsoft.com/office/drawing/2014/main" id="{6E0A2CF3-9BCD-451B-87B7-F636842C8A61}"/>
              </a:ext>
            </a:extLst>
          </p:cNvPr>
          <p:cNvSpPr>
            <a:spLocks noGrp="1"/>
          </p:cNvSpPr>
          <p:nvPr>
            <p:ph idx="1"/>
          </p:nvPr>
        </p:nvSpPr>
        <p:spPr>
          <a:xfrm>
            <a:off x="677333" y="2160590"/>
            <a:ext cx="8241379" cy="3701270"/>
          </a:xfrm>
        </p:spPr>
        <p:txBody>
          <a:bodyPr>
            <a:normAutofit/>
          </a:bodyPr>
          <a:lstStyle/>
          <a:p>
            <a:pPr fontAlgn="base"/>
            <a:r>
              <a:rPr lang="en-US" dirty="0"/>
              <a:t>Supervised learning is where you have input variables (x) and an output variable (Y) and you use an algorithm to learn the mapping function from the input to the output.</a:t>
            </a:r>
          </a:p>
          <a:p>
            <a:pPr marL="0" indent="0" fontAlgn="base">
              <a:buNone/>
            </a:pPr>
            <a:r>
              <a:rPr lang="en-US" dirty="0"/>
              <a:t>								Y = f(x)</a:t>
            </a:r>
          </a:p>
          <a:p>
            <a:pPr fontAlgn="base"/>
            <a:r>
              <a:rPr lang="en-US" dirty="0"/>
              <a:t>The goal is to approximate the mapping function so well that when you have new input data (x) that you can predict the output variables (Y) for that data</a:t>
            </a:r>
          </a:p>
          <a:p>
            <a:r>
              <a:rPr lang="en-US" dirty="0"/>
              <a:t>In Supervised Learning, algorithms learn from labeled data. After understanding the data, the algorithm determines which label should be given to new data based on pattern and associating the patterns to the unlabeled new data</a:t>
            </a:r>
            <a:endParaRPr lang="en-PK" dirty="0"/>
          </a:p>
        </p:txBody>
      </p:sp>
    </p:spTree>
    <p:extLst>
      <p:ext uri="{BB962C8B-B14F-4D97-AF65-F5344CB8AC3E}">
        <p14:creationId xmlns:p14="http://schemas.microsoft.com/office/powerpoint/2010/main" val="4198164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B8C3A-7078-484B-B589-093312E105BC}"/>
              </a:ext>
            </a:extLst>
          </p:cNvPr>
          <p:cNvSpPr>
            <a:spLocks noGrp="1"/>
          </p:cNvSpPr>
          <p:nvPr>
            <p:ph type="title"/>
          </p:nvPr>
        </p:nvSpPr>
        <p:spPr/>
        <p:txBody>
          <a:bodyPr/>
          <a:lstStyle/>
          <a:p>
            <a:r>
              <a:rPr lang="en-US" dirty="0"/>
              <a:t>Process of Classification</a:t>
            </a:r>
            <a:endParaRPr lang="en-PK" dirty="0"/>
          </a:p>
        </p:txBody>
      </p:sp>
      <p:pic>
        <p:nvPicPr>
          <p:cNvPr id="4" name="Picture 3">
            <a:extLst>
              <a:ext uri="{FF2B5EF4-FFF2-40B4-BE49-F238E27FC236}">
                <a16:creationId xmlns:a16="http://schemas.microsoft.com/office/drawing/2014/main" id="{EEA75A26-E3DE-48BD-881D-2D8F37276434}"/>
              </a:ext>
            </a:extLst>
          </p:cNvPr>
          <p:cNvPicPr>
            <a:picLocks noChangeAspect="1"/>
          </p:cNvPicPr>
          <p:nvPr/>
        </p:nvPicPr>
        <p:blipFill>
          <a:blip r:embed="rId2"/>
          <a:stretch>
            <a:fillRect/>
          </a:stretch>
        </p:blipFill>
        <p:spPr>
          <a:xfrm>
            <a:off x="1758462" y="2278266"/>
            <a:ext cx="6876691" cy="3970133"/>
          </a:xfrm>
          <a:prstGeom prst="rect">
            <a:avLst/>
          </a:prstGeom>
        </p:spPr>
      </p:pic>
    </p:spTree>
    <p:extLst>
      <p:ext uri="{BB962C8B-B14F-4D97-AF65-F5344CB8AC3E}">
        <p14:creationId xmlns:p14="http://schemas.microsoft.com/office/powerpoint/2010/main" val="1581621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E0AB7-0B09-4220-8B60-C48BC99F7114}"/>
              </a:ext>
            </a:extLst>
          </p:cNvPr>
          <p:cNvSpPr>
            <a:spLocks noGrp="1"/>
          </p:cNvSpPr>
          <p:nvPr>
            <p:ph type="title"/>
          </p:nvPr>
        </p:nvSpPr>
        <p:spPr/>
        <p:txBody>
          <a:bodyPr/>
          <a:lstStyle/>
          <a:p>
            <a:r>
              <a:rPr lang="en-US" dirty="0"/>
              <a:t>Naïve Bayes </a:t>
            </a:r>
            <a:endParaRPr lang="en-PK" dirty="0"/>
          </a:p>
        </p:txBody>
      </p:sp>
      <p:pic>
        <p:nvPicPr>
          <p:cNvPr id="1026" name="Picture 2" descr="Image result for bayes theorem in machine learning">
            <a:extLst>
              <a:ext uri="{FF2B5EF4-FFF2-40B4-BE49-F238E27FC236}">
                <a16:creationId xmlns:a16="http://schemas.microsoft.com/office/drawing/2014/main" id="{70F8C108-EA06-48DE-80E0-7A4DCE3051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3551" y="1552996"/>
            <a:ext cx="8120451" cy="4489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980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85B89DE-C255-4CB2-BEC4-41B7AE64C1C9}"/>
              </a:ext>
            </a:extLst>
          </p:cNvPr>
          <p:cNvSpPr>
            <a:spLocks noGrp="1"/>
          </p:cNvSpPr>
          <p:nvPr>
            <p:ph type="title"/>
          </p:nvPr>
        </p:nvSpPr>
        <p:spPr>
          <a:xfrm>
            <a:off x="1556112" y="160545"/>
            <a:ext cx="7673801" cy="1087656"/>
          </a:xfrm>
        </p:spPr>
        <p:txBody>
          <a:bodyPr vert="horz" lIns="91440" tIns="45720" rIns="91440" bIns="45720" rtlCol="0" anchor="b">
            <a:normAutofit/>
          </a:bodyPr>
          <a:lstStyle/>
          <a:p>
            <a:r>
              <a:rPr lang="en-US" sz="4800" kern="1200" dirty="0">
                <a:solidFill>
                  <a:schemeClr val="accent1"/>
                </a:solidFill>
                <a:latin typeface="+mj-lt"/>
                <a:ea typeface="+mj-ea"/>
                <a:cs typeface="+mj-cs"/>
              </a:rPr>
              <a:t>Code</a:t>
            </a:r>
          </a:p>
        </p:txBody>
      </p:sp>
      <p:pic>
        <p:nvPicPr>
          <p:cNvPr id="7" name="Content Placeholder 3">
            <a:extLst>
              <a:ext uri="{FF2B5EF4-FFF2-40B4-BE49-F238E27FC236}">
                <a16:creationId xmlns:a16="http://schemas.microsoft.com/office/drawing/2014/main" id="{A648888D-7F0B-4E86-BF80-A1360CD0F446}"/>
              </a:ext>
            </a:extLst>
          </p:cNvPr>
          <p:cNvPicPr>
            <a:picLocks noGrp="1" noChangeAspect="1"/>
          </p:cNvPicPr>
          <p:nvPr>
            <p:ph idx="1"/>
          </p:nvPr>
        </p:nvPicPr>
        <p:blipFill>
          <a:blip r:embed="rId2"/>
          <a:stretch>
            <a:fillRect/>
          </a:stretch>
        </p:blipFill>
        <p:spPr>
          <a:xfrm>
            <a:off x="1151115" y="1616688"/>
            <a:ext cx="8010227" cy="4517412"/>
          </a:xfrm>
          <a:prstGeom prst="rect">
            <a:avLst/>
          </a:prstGeom>
        </p:spPr>
      </p:pic>
    </p:spTree>
    <p:extLst>
      <p:ext uri="{BB962C8B-B14F-4D97-AF65-F5344CB8AC3E}">
        <p14:creationId xmlns:p14="http://schemas.microsoft.com/office/powerpoint/2010/main" val="6019583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98</TotalTime>
  <Words>288</Words>
  <Application>Microsoft Office PowerPoint</Application>
  <PresentationFormat>Widescreen</PresentationFormat>
  <Paragraphs>29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To become familiar with parsing, classification and sentiment analysis</vt:lpstr>
      <vt:lpstr>Parsing </vt:lpstr>
      <vt:lpstr>PowerPoint Presentation</vt:lpstr>
      <vt:lpstr>PowerPoint Presentation</vt:lpstr>
      <vt:lpstr>What is classification?</vt:lpstr>
      <vt:lpstr>What is supervised Machine Learning</vt:lpstr>
      <vt:lpstr>Process of Classification</vt:lpstr>
      <vt:lpstr>Naïve Bayes </vt:lpstr>
      <vt:lpstr>Code</vt:lpstr>
      <vt:lpstr>Output</vt:lpstr>
      <vt:lpstr>Sentiment Analysis</vt:lpstr>
      <vt:lpstr>Sentiment Analysis</vt:lpstr>
      <vt:lpstr>Sentiment Analysis code</vt:lpstr>
      <vt:lpstr>Sentiment Analysis code</vt:lpstr>
      <vt:lpstr>Sentiment Analysis code</vt:lpstr>
      <vt:lpstr>Supplementary Readings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become familiar with parsing, classification and sentiment analysis</dc:title>
  <dc:creator>Owais Leghari</dc:creator>
  <cp:lastModifiedBy>Owais Leghari</cp:lastModifiedBy>
  <cp:revision>4</cp:revision>
  <dcterms:created xsi:type="dcterms:W3CDTF">2019-05-12T13:22:42Z</dcterms:created>
  <dcterms:modified xsi:type="dcterms:W3CDTF">2019-05-12T15:00:46Z</dcterms:modified>
</cp:coreProperties>
</file>