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matic SC"/>
      <p:regular r:id="rId17"/>
      <p:bold r:id="rId18"/>
    </p:embeddedFont>
    <p:embeddedFont>
      <p:font typeface="Source Code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font" Target="fonts/AmaticS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FC5E8"/>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GB"/>
              <a:t>Speech to Text Converter</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rtl="0" algn="l">
              <a:lnSpc>
                <a:spcPct val="115000"/>
              </a:lnSpc>
              <a:spcBef>
                <a:spcPts val="0"/>
              </a:spcBef>
              <a:spcAft>
                <a:spcPts val="1600"/>
              </a:spcAft>
              <a:buNone/>
            </a:pPr>
            <a:r>
              <a:rPr b="0" lang="en-GB" sz="1800">
                <a:solidFill>
                  <a:schemeClr val="dk2"/>
                </a:solidFill>
              </a:rPr>
              <a:t>Submitted to:</a:t>
            </a:r>
          </a:p>
          <a:p>
            <a:pPr lvl="0" algn="l">
              <a:lnSpc>
                <a:spcPct val="115000"/>
              </a:lnSpc>
              <a:spcBef>
                <a:spcPts val="0"/>
              </a:spcBef>
              <a:spcAft>
                <a:spcPts val="1600"/>
              </a:spcAft>
              <a:buNone/>
            </a:pPr>
            <a:r>
              <a:rPr b="0" lang="en-GB" sz="1800">
                <a:solidFill>
                  <a:schemeClr val="dk2"/>
                </a:solidFill>
              </a:rPr>
              <a:t>Dan Marconett</a:t>
            </a:r>
          </a:p>
        </p:txBody>
      </p:sp>
      <p:sp>
        <p:nvSpPr>
          <p:cNvPr id="58" name="Shape 58"/>
          <p:cNvSpPr txBox="1"/>
          <p:nvPr/>
        </p:nvSpPr>
        <p:spPr>
          <a:xfrm>
            <a:off x="5462900" y="3425325"/>
            <a:ext cx="3568500" cy="1520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Submitted by:</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Parth Patel (ru7853)</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Naitik Patel(qx6995)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GB"/>
              <a:t>How Recognizer Work?</a:t>
            </a:r>
          </a:p>
          <a:p>
            <a:pPr lvl="0">
              <a:spcBef>
                <a:spcPts val="0"/>
              </a:spcBef>
              <a:buNone/>
            </a:pPr>
            <a:r>
              <a:t/>
            </a:r>
            <a:endParaRPr/>
          </a:p>
        </p:txBody>
      </p:sp>
      <p:pic>
        <p:nvPicPr>
          <p:cNvPr id="112" name="Shape 112"/>
          <p:cNvPicPr preferRelativeResize="0"/>
          <p:nvPr/>
        </p:nvPicPr>
        <p:blipFill>
          <a:blip r:embed="rId3">
            <a:alphaModFix/>
          </a:blip>
          <a:stretch>
            <a:fillRect/>
          </a:stretch>
        </p:blipFill>
        <p:spPr>
          <a:xfrm>
            <a:off x="1552975" y="1212850"/>
            <a:ext cx="5947500" cy="33718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Sphinx Grammar Format</a:t>
            </a:r>
          </a:p>
        </p:txBody>
      </p:sp>
      <p:sp>
        <p:nvSpPr>
          <p:cNvPr id="118" name="Shape 118"/>
          <p:cNvSpPr txBox="1"/>
          <p:nvPr>
            <p:ph idx="1" type="body"/>
          </p:nvPr>
        </p:nvSpPr>
        <p:spPr>
          <a:xfrm>
            <a:off x="311700" y="1093850"/>
            <a:ext cx="8520600" cy="3340200"/>
          </a:xfrm>
          <a:prstGeom prst="rect">
            <a:avLst/>
          </a:prstGeom>
        </p:spPr>
        <p:txBody>
          <a:bodyPr anchorCtr="0" anchor="t" bIns="91425" lIns="91425" rIns="91425" tIns="91425">
            <a:noAutofit/>
          </a:bodyPr>
          <a:lstStyle/>
          <a:p>
            <a:pPr indent="-228600" lvl="0" marL="457200" rtl="0">
              <a:spcBef>
                <a:spcPts val="0"/>
              </a:spcBef>
              <a:buFont typeface="Calibri"/>
            </a:pPr>
            <a:r>
              <a:rPr lang="en-GB">
                <a:latin typeface="Calibri"/>
                <a:ea typeface="Calibri"/>
                <a:cs typeface="Calibri"/>
                <a:sym typeface="Calibri"/>
              </a:rPr>
              <a:t>Variables go in angle brackets, e.g. &lt;city&gt;</a:t>
            </a:r>
          </a:p>
          <a:p>
            <a:pPr indent="-228600" lvl="0" marL="457200" rtl="0">
              <a:spcBef>
                <a:spcPts val="0"/>
              </a:spcBef>
              <a:buFont typeface="Calibri"/>
            </a:pPr>
            <a:r>
              <a:rPr lang="en-GB">
                <a:latin typeface="Calibri"/>
                <a:ea typeface="Calibri"/>
                <a:cs typeface="Calibri"/>
                <a:sym typeface="Calibri"/>
              </a:rPr>
              <a:t>Terminals must be appear in your pronunciation dictionary.</a:t>
            </a:r>
          </a:p>
          <a:p>
            <a:pPr indent="-228600" lvl="0" marL="457200" rtl="0">
              <a:spcBef>
                <a:spcPts val="0"/>
              </a:spcBef>
              <a:buFont typeface="Calibri"/>
            </a:pPr>
            <a:r>
              <a:rPr lang="en-GB">
                <a:latin typeface="Calibri"/>
                <a:ea typeface="Calibri"/>
                <a:cs typeface="Calibri"/>
                <a:sym typeface="Calibri"/>
              </a:rPr>
              <a:t>XY is concatenation -- e.g. , I want.</a:t>
            </a:r>
          </a:p>
          <a:p>
            <a:pPr indent="-228600" lvl="0" marL="457200" rtl="0">
              <a:spcBef>
                <a:spcPts val="0"/>
              </a:spcBef>
              <a:buFont typeface="Calibri"/>
            </a:pPr>
            <a:r>
              <a:rPr lang="en-GB">
                <a:latin typeface="Calibri"/>
                <a:ea typeface="Calibri"/>
                <a:cs typeface="Calibri"/>
                <a:sym typeface="Calibri"/>
              </a:rPr>
              <a:t>(X|Y) means X or Y  --  e.g. , (He|She).</a:t>
            </a:r>
          </a:p>
          <a:p>
            <a:pPr indent="-228600" lvl="0" marL="457200" rtl="0">
              <a:spcBef>
                <a:spcPts val="0"/>
              </a:spcBef>
              <a:buFont typeface="Calibri"/>
            </a:pPr>
            <a:r>
              <a:rPr lang="en-GB">
                <a:latin typeface="Calibri"/>
                <a:ea typeface="Calibri"/>
                <a:cs typeface="Calibri"/>
                <a:sym typeface="Calibri"/>
              </a:rPr>
              <a:t>Square brackets mean optional -- eg., [On] Friday.</a:t>
            </a:r>
          </a:p>
          <a:p>
            <a:pPr indent="-228600" lvl="0" marL="457200" rtl="0">
              <a:spcBef>
                <a:spcPts val="0"/>
              </a:spcBef>
              <a:buFont typeface="Calibri"/>
            </a:pPr>
            <a:r>
              <a:rPr lang="en-GB">
                <a:latin typeface="Calibri"/>
                <a:ea typeface="Calibri"/>
                <a:cs typeface="Calibri"/>
                <a:sym typeface="Calibri"/>
              </a:rPr>
              <a:t>* means that word will be spoken Zero or more times.</a:t>
            </a:r>
          </a:p>
          <a:p>
            <a:pPr indent="-228600" lvl="0" marL="457200">
              <a:spcBef>
                <a:spcPts val="0"/>
              </a:spcBef>
              <a:buFont typeface="Calibri"/>
            </a:pPr>
            <a:r>
              <a:rPr lang="en-GB">
                <a:latin typeface="Calibri"/>
                <a:ea typeface="Calibri"/>
                <a:cs typeface="Calibri"/>
                <a:sym typeface="Calibri"/>
              </a:rPr>
              <a:t>+ means one or more times.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Application Grammer</a:t>
            </a:r>
          </a:p>
        </p:txBody>
      </p:sp>
      <p:sp>
        <p:nvSpPr>
          <p:cNvPr id="124" name="Shape 12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spcAft>
                <a:spcPts val="0"/>
              </a:spcAft>
              <a:buChar char="➢"/>
            </a:pPr>
            <a:r>
              <a:rPr lang="en-GB"/>
              <a:t>public &lt;command&gt; = ( Open | Close ) (command| calculator |word | access |pad | paint |Browser );</a:t>
            </a:r>
          </a:p>
          <a:p>
            <a:pPr indent="-228600" lvl="0" marL="457200" rtl="0">
              <a:spcBef>
                <a:spcPts val="0"/>
              </a:spcBef>
              <a:spcAft>
                <a:spcPts val="0"/>
              </a:spcAft>
              <a:buChar char="➢"/>
            </a:pPr>
            <a:r>
              <a:rPr lang="en-GB"/>
              <a:t>public &lt;action&gt; = (start | stop ) (excel |word pad);</a:t>
            </a:r>
          </a:p>
          <a:p>
            <a:pPr indent="-228600" lvl="0" marL="457200" rtl="0">
              <a:spcBef>
                <a:spcPts val="0"/>
              </a:spcBef>
              <a:spcAft>
                <a:spcPts val="0"/>
              </a:spcAft>
              <a:buChar char="➢"/>
            </a:pPr>
            <a:r>
              <a:rPr lang="en-GB"/>
              <a:t>public &lt;absoluteTime&gt; = &lt;firstdigit&gt; (plus| multiply | divide | minus) &lt;seconddigit&gt;;</a:t>
            </a:r>
          </a:p>
          <a:p>
            <a:pPr indent="-228600" lvl="0" marL="457200" rtl="0">
              <a:spcBef>
                <a:spcPts val="0"/>
              </a:spcBef>
              <a:spcAft>
                <a:spcPts val="0"/>
              </a:spcAft>
              <a:buChar char="➢"/>
            </a:pPr>
            <a:r>
              <a:rPr lang="en-GB"/>
              <a:t>&lt;firstdigit&gt; =</a:t>
            </a:r>
          </a:p>
          <a:p>
            <a:pPr lvl="0" rtl="0">
              <a:spcBef>
                <a:spcPts val="0"/>
              </a:spcBef>
              <a:spcAft>
                <a:spcPts val="0"/>
              </a:spcAft>
              <a:buNone/>
            </a:pPr>
            <a:r>
              <a:rPr lang="en-GB"/>
              <a:t> 	( one</a:t>
            </a:r>
          </a:p>
          <a:p>
            <a:pPr lvl="0" rtl="0">
              <a:spcBef>
                <a:spcPts val="0"/>
              </a:spcBef>
              <a:spcAft>
                <a:spcPts val="0"/>
              </a:spcAft>
              <a:buNone/>
            </a:pPr>
            <a:r>
              <a:rPr lang="en-GB"/>
              <a:t> 	| two</a:t>
            </a:r>
          </a:p>
          <a:p>
            <a:pPr indent="457200" lvl="0" rtl="0">
              <a:spcBef>
                <a:spcPts val="0"/>
              </a:spcBef>
              <a:spcAft>
                <a:spcPts val="0"/>
              </a:spcAft>
              <a:buNone/>
            </a:pPr>
            <a:r>
              <a:rPr lang="en-GB"/>
              <a:t>| three)</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9DAF8"/>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Contents</a:t>
            </a:r>
          </a:p>
        </p:txBody>
      </p:sp>
      <p:sp>
        <p:nvSpPr>
          <p:cNvPr id="64" name="Shape 6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Font typeface="Calibri"/>
              <a:buAutoNum type="arabicPeriod"/>
            </a:pPr>
            <a:r>
              <a:rPr lang="en-GB">
                <a:latin typeface="Calibri"/>
                <a:ea typeface="Calibri"/>
                <a:cs typeface="Calibri"/>
                <a:sym typeface="Calibri"/>
              </a:rPr>
              <a:t>Speech Recognition</a:t>
            </a:r>
          </a:p>
          <a:p>
            <a:pPr indent="-228600" lvl="0" marL="457200" rtl="0">
              <a:spcBef>
                <a:spcPts val="0"/>
              </a:spcBef>
              <a:buFont typeface="Calibri"/>
              <a:buAutoNum type="arabicPeriod"/>
            </a:pPr>
            <a:r>
              <a:rPr lang="en-GB">
                <a:latin typeface="Calibri"/>
                <a:ea typeface="Calibri"/>
                <a:cs typeface="Calibri"/>
                <a:sym typeface="Calibri"/>
              </a:rPr>
              <a:t>Process of Speech Recognition</a:t>
            </a:r>
          </a:p>
          <a:p>
            <a:pPr indent="-228600" lvl="0" marL="457200" rtl="0">
              <a:spcBef>
                <a:spcPts val="0"/>
              </a:spcBef>
              <a:buFont typeface="Calibri"/>
              <a:buAutoNum type="arabicPeriod"/>
            </a:pPr>
            <a:r>
              <a:rPr lang="en-GB">
                <a:latin typeface="Calibri"/>
                <a:ea typeface="Calibri"/>
                <a:cs typeface="Calibri"/>
                <a:sym typeface="Calibri"/>
              </a:rPr>
              <a:t>Approaches to Speech Recognition </a:t>
            </a:r>
          </a:p>
          <a:p>
            <a:pPr indent="-228600" lvl="0" marL="457200" rtl="0">
              <a:spcBef>
                <a:spcPts val="0"/>
              </a:spcBef>
              <a:buFont typeface="Calibri"/>
              <a:buAutoNum type="arabicPeriod"/>
            </a:pPr>
            <a:r>
              <a:rPr lang="en-GB">
                <a:latin typeface="Calibri"/>
                <a:ea typeface="Calibri"/>
                <a:cs typeface="Calibri"/>
                <a:sym typeface="Calibri"/>
              </a:rPr>
              <a:t>Sphinx</a:t>
            </a:r>
          </a:p>
          <a:p>
            <a:pPr indent="-228600" lvl="0" marL="457200" rtl="0">
              <a:spcBef>
                <a:spcPts val="0"/>
              </a:spcBef>
              <a:buFont typeface="Calibri"/>
              <a:buAutoNum type="arabicPeriod"/>
            </a:pPr>
            <a:r>
              <a:rPr lang="en-GB">
                <a:latin typeface="Calibri"/>
                <a:ea typeface="Calibri"/>
                <a:cs typeface="Calibri"/>
                <a:sym typeface="Calibri"/>
              </a:rPr>
              <a:t>Architecture of Sphinx</a:t>
            </a:r>
          </a:p>
          <a:p>
            <a:pPr indent="-228600" lvl="0" marL="457200" rtl="0">
              <a:spcBef>
                <a:spcPts val="0"/>
              </a:spcBef>
              <a:buFont typeface="Calibri"/>
              <a:buAutoNum type="arabicPeriod"/>
            </a:pPr>
            <a:r>
              <a:rPr lang="en-GB">
                <a:latin typeface="Calibri"/>
                <a:ea typeface="Calibri"/>
                <a:cs typeface="Calibri"/>
                <a:sym typeface="Calibri"/>
              </a:rPr>
              <a:t>Sphinx Grammar Format</a:t>
            </a:r>
          </a:p>
          <a:p>
            <a:pPr indent="-228600" lvl="0" marL="457200">
              <a:spcBef>
                <a:spcPts val="0"/>
              </a:spcBef>
              <a:buFont typeface="Calibri"/>
              <a:buAutoNum type="arabicPeriod"/>
            </a:pPr>
            <a:r>
              <a:rPr lang="en-GB">
                <a:latin typeface="Calibri"/>
                <a:ea typeface="Calibri"/>
                <a:cs typeface="Calibri"/>
                <a:sym typeface="Calibri"/>
              </a:rPr>
              <a:t>Demo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68" name="Shape 68"/>
        <p:cNvGrpSpPr/>
        <p:nvPr/>
      </p:nvGrpSpPr>
      <p:grpSpPr>
        <a:xfrm>
          <a:off x="0" y="0"/>
          <a:ext cx="0" cy="0"/>
          <a:chOff x="0" y="0"/>
          <a:chExt cx="0" cy="0"/>
        </a:xfrm>
      </p:grpSpPr>
      <p:sp>
        <p:nvSpPr>
          <p:cNvPr id="69" name="Shape 6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Font typeface="Calibri"/>
            </a:pPr>
            <a:r>
              <a:rPr lang="en-GB">
                <a:latin typeface="Calibri"/>
                <a:ea typeface="Calibri"/>
                <a:cs typeface="Calibri"/>
                <a:sym typeface="Calibri"/>
              </a:rPr>
              <a:t>Speech is mainly composed of two type.  </a:t>
            </a:r>
          </a:p>
          <a:p>
            <a:pPr indent="-228600" lvl="1" marL="914400" rtl="0">
              <a:spcBef>
                <a:spcPts val="0"/>
              </a:spcBef>
              <a:buFont typeface="Calibri"/>
            </a:pPr>
            <a:r>
              <a:rPr lang="en-GB">
                <a:latin typeface="Calibri"/>
                <a:ea typeface="Calibri"/>
                <a:cs typeface="Calibri"/>
                <a:sym typeface="Calibri"/>
              </a:rPr>
              <a:t>voice part: contain most of the information.</a:t>
            </a:r>
          </a:p>
          <a:p>
            <a:pPr indent="-228600" lvl="1" marL="914400" rtl="0">
              <a:spcBef>
                <a:spcPts val="0"/>
              </a:spcBef>
              <a:buFont typeface="Calibri"/>
            </a:pPr>
            <a:r>
              <a:rPr lang="en-GB">
                <a:latin typeface="Calibri"/>
                <a:ea typeface="Calibri"/>
                <a:cs typeface="Calibri"/>
                <a:sym typeface="Calibri"/>
              </a:rPr>
              <a:t>unvoice part: High frequency component which is usually neglected in speech recognition.</a:t>
            </a:r>
          </a:p>
          <a:p>
            <a:pPr indent="-228600" lvl="0" marL="457200" rtl="0">
              <a:spcBef>
                <a:spcPts val="0"/>
              </a:spcBef>
              <a:buFont typeface="Calibri"/>
              <a:buChar char="●"/>
            </a:pPr>
            <a:r>
              <a:rPr lang="en-GB">
                <a:latin typeface="Calibri"/>
                <a:ea typeface="Calibri"/>
                <a:cs typeface="Calibri"/>
                <a:sym typeface="Calibri"/>
              </a:rPr>
              <a:t>There is basically three approaches.</a:t>
            </a:r>
          </a:p>
          <a:p>
            <a:pPr indent="-228600" lvl="1" marL="914400" rtl="0">
              <a:spcBef>
                <a:spcPts val="0"/>
              </a:spcBef>
              <a:buFont typeface="Calibri"/>
              <a:buChar char="○"/>
            </a:pPr>
            <a:r>
              <a:rPr lang="en-GB">
                <a:latin typeface="Calibri"/>
                <a:ea typeface="Calibri"/>
                <a:cs typeface="Calibri"/>
                <a:sym typeface="Calibri"/>
              </a:rPr>
              <a:t>HMM (Hidden Markov Models)</a:t>
            </a:r>
          </a:p>
          <a:p>
            <a:pPr indent="-228600" lvl="1" marL="914400" rtl="0">
              <a:spcBef>
                <a:spcPts val="0"/>
              </a:spcBef>
              <a:buFont typeface="Calibri"/>
              <a:buChar char="○"/>
            </a:pPr>
            <a:r>
              <a:rPr lang="en-GB">
                <a:latin typeface="Calibri"/>
                <a:ea typeface="Calibri"/>
                <a:cs typeface="Calibri"/>
                <a:sym typeface="Calibri"/>
              </a:rPr>
              <a:t>Neural Network</a:t>
            </a:r>
          </a:p>
          <a:p>
            <a:pPr indent="-228600" lvl="1" marL="914400" rtl="0">
              <a:spcBef>
                <a:spcPts val="0"/>
              </a:spcBef>
              <a:buFont typeface="Calibri"/>
              <a:buChar char="○"/>
            </a:pPr>
            <a:r>
              <a:rPr lang="en-GB">
                <a:latin typeface="Calibri"/>
                <a:ea typeface="Calibri"/>
                <a:cs typeface="Calibri"/>
                <a:sym typeface="Calibri"/>
              </a:rPr>
              <a:t>Pattern Recognition </a:t>
            </a:r>
          </a:p>
          <a:p>
            <a:pPr indent="-228600" lvl="0" marL="457200" rtl="0">
              <a:spcBef>
                <a:spcPts val="0"/>
              </a:spcBef>
              <a:buFont typeface="Calibri"/>
            </a:pPr>
            <a:r>
              <a:rPr lang="en-GB">
                <a:latin typeface="Calibri"/>
                <a:ea typeface="Calibri"/>
                <a:cs typeface="Calibri"/>
                <a:sym typeface="Calibri"/>
              </a:rPr>
              <a:t>Also known as Automatic speech Recognition or computer speech Recognition.</a:t>
            </a:r>
          </a:p>
          <a:p>
            <a:pPr indent="-228600" lvl="0" marL="457200" rtl="0" algn="just">
              <a:spcBef>
                <a:spcPts val="0"/>
              </a:spcBef>
              <a:buFont typeface="Calibri"/>
            </a:pPr>
            <a:r>
              <a:rPr lang="en-GB">
                <a:latin typeface="Calibri"/>
                <a:ea typeface="Calibri"/>
                <a:cs typeface="Calibri"/>
                <a:sym typeface="Calibri"/>
              </a:rPr>
              <a:t>Speech Recognition is enables humans to communicate with computer through speaking.</a:t>
            </a:r>
          </a:p>
          <a:p>
            <a:pPr lvl="0" rtl="0">
              <a:spcBef>
                <a:spcPts val="0"/>
              </a:spcBef>
              <a:buNone/>
            </a:pPr>
            <a:r>
              <a:t/>
            </a:r>
            <a:endParaRPr>
              <a:latin typeface="Calibri"/>
              <a:ea typeface="Calibri"/>
              <a:cs typeface="Calibri"/>
              <a:sym typeface="Calibri"/>
            </a:endParaRPr>
          </a:p>
        </p:txBody>
      </p:sp>
      <p:sp>
        <p:nvSpPr>
          <p:cNvPr id="70" name="Shape 70"/>
          <p:cNvSpPr txBox="1"/>
          <p:nvPr>
            <p:ph type="title"/>
          </p:nvPr>
        </p:nvSpPr>
        <p:spPr>
          <a:xfrm>
            <a:off x="311700" y="171675"/>
            <a:ext cx="8520600" cy="801000"/>
          </a:xfrm>
          <a:prstGeom prst="rect">
            <a:avLst/>
          </a:prstGeom>
        </p:spPr>
        <p:txBody>
          <a:bodyPr anchorCtr="0" anchor="t" bIns="91425" lIns="91425" rIns="91425" tIns="91425">
            <a:noAutofit/>
          </a:bodyPr>
          <a:lstStyle/>
          <a:p>
            <a:pPr lvl="0" algn="ctr">
              <a:spcBef>
                <a:spcPts val="0"/>
              </a:spcBef>
              <a:buNone/>
            </a:pPr>
            <a:r>
              <a:rPr lang="en-GB"/>
              <a:t>Speech Recognition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process of Speech recognition</a:t>
            </a:r>
          </a:p>
        </p:txBody>
      </p:sp>
      <p:pic>
        <p:nvPicPr>
          <p:cNvPr id="76" name="Shape 76"/>
          <p:cNvPicPr preferRelativeResize="0"/>
          <p:nvPr/>
        </p:nvPicPr>
        <p:blipFill>
          <a:blip r:embed="rId3">
            <a:alphaModFix/>
          </a:blip>
          <a:stretch>
            <a:fillRect/>
          </a:stretch>
        </p:blipFill>
        <p:spPr>
          <a:xfrm>
            <a:off x="3083900" y="1228675"/>
            <a:ext cx="2951724" cy="32385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80" name="Shape 80"/>
        <p:cNvGrpSpPr/>
        <p:nvPr/>
      </p:nvGrpSpPr>
      <p:grpSpPr>
        <a:xfrm>
          <a:off x="0" y="0"/>
          <a:ext cx="0" cy="0"/>
          <a:chOff x="0" y="0"/>
          <a:chExt cx="0" cy="0"/>
        </a:xfrm>
      </p:grpSpPr>
      <p:sp>
        <p:nvSpPr>
          <p:cNvPr id="81" name="Shape 81"/>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0"/>
              </a:spcBef>
              <a:buFont typeface="Calibri"/>
            </a:pPr>
            <a:r>
              <a:rPr lang="en-GB">
                <a:latin typeface="Calibri"/>
                <a:ea typeface="Calibri"/>
                <a:cs typeface="Calibri"/>
                <a:sym typeface="Calibri"/>
              </a:rPr>
              <a:t>Speech</a:t>
            </a:r>
          </a:p>
          <a:p>
            <a:pPr indent="-228600" lvl="1" marL="914400" rtl="0" algn="just">
              <a:spcBef>
                <a:spcPts val="0"/>
              </a:spcBef>
              <a:buFont typeface="Calibri"/>
            </a:pPr>
            <a:r>
              <a:rPr lang="en-GB">
                <a:latin typeface="Calibri"/>
                <a:ea typeface="Calibri"/>
                <a:cs typeface="Calibri"/>
                <a:sym typeface="Calibri"/>
              </a:rPr>
              <a:t>which consists of the acoustic environment plus the transduction equipment (microphone, preamplifier, filtering, A/D converter) can have a strong effect on the generated speech representations. For instance, additive noise, room reverberation, microphone position and type of microphone can all be associated with this part of the process.</a:t>
            </a:r>
          </a:p>
          <a:p>
            <a:pPr indent="-228600" lvl="0" marL="457200" rtl="0" algn="just">
              <a:spcBef>
                <a:spcPts val="0"/>
              </a:spcBef>
              <a:buFont typeface="Calibri"/>
            </a:pPr>
            <a:r>
              <a:rPr lang="en-GB">
                <a:latin typeface="Calibri"/>
                <a:ea typeface="Calibri"/>
                <a:cs typeface="Calibri"/>
                <a:sym typeface="Calibri"/>
              </a:rPr>
              <a:t>Feature Extraction</a:t>
            </a:r>
          </a:p>
          <a:p>
            <a:pPr indent="-228600" lvl="1" marL="914400" rtl="0" algn="just">
              <a:spcBef>
                <a:spcPts val="0"/>
              </a:spcBef>
              <a:buFont typeface="Calibri"/>
            </a:pPr>
            <a:r>
              <a:rPr lang="en-GB">
                <a:latin typeface="Calibri"/>
                <a:ea typeface="Calibri"/>
                <a:cs typeface="Calibri"/>
                <a:sym typeface="Calibri"/>
              </a:rPr>
              <a:t>Divide the speech in two part. Voice and unvoice and transfer the voice part to probability estimation.</a:t>
            </a:r>
          </a:p>
          <a:p>
            <a:pPr indent="-228600" lvl="0" marL="457200" rtl="0">
              <a:spcBef>
                <a:spcPts val="0"/>
              </a:spcBef>
              <a:buFont typeface="Calibri"/>
            </a:pPr>
            <a:r>
              <a:rPr lang="en-GB">
                <a:latin typeface="Calibri"/>
                <a:ea typeface="Calibri"/>
                <a:cs typeface="Calibri"/>
                <a:sym typeface="Calibri"/>
              </a:rPr>
              <a:t>Probability Estimation and Decoding: </a:t>
            </a:r>
          </a:p>
          <a:p>
            <a:pPr indent="-228600" lvl="1" marL="914400" rtl="0" algn="just">
              <a:spcBef>
                <a:spcPts val="0"/>
              </a:spcBef>
              <a:buFont typeface="Calibri"/>
            </a:pPr>
            <a:r>
              <a:rPr lang="en-GB">
                <a:latin typeface="Calibri"/>
                <a:ea typeface="Calibri"/>
                <a:cs typeface="Calibri"/>
                <a:sym typeface="Calibri"/>
              </a:rPr>
              <a:t>Estimate the probability of word and set priority to that word. After that, that word give to the decoder. Decoder to find an ideally to the most likely sequence of words.</a:t>
            </a:r>
          </a:p>
          <a:p>
            <a:pPr indent="0" lvl="0" marL="0" rtl="0" algn="just">
              <a:spcBef>
                <a:spcPts val="0"/>
              </a:spcBef>
              <a:buNone/>
            </a:pPr>
            <a:r>
              <a:t/>
            </a:r>
            <a:endParaRPr>
              <a:latin typeface="Calibri"/>
              <a:ea typeface="Calibri"/>
              <a:cs typeface="Calibri"/>
              <a:sym typeface="Calibri"/>
            </a:endParaRPr>
          </a:p>
          <a:p>
            <a:pPr lvl="0" rtl="0">
              <a:spcBef>
                <a:spcPts val="0"/>
              </a:spcBef>
              <a:buNone/>
            </a:pPr>
            <a:r>
              <a:t/>
            </a:r>
            <a:endParaRPr>
              <a:latin typeface="Calibri"/>
              <a:ea typeface="Calibri"/>
              <a:cs typeface="Calibri"/>
              <a:sym typeface="Calibri"/>
            </a:endParaRPr>
          </a:p>
        </p:txBody>
      </p:sp>
      <p:sp>
        <p:nvSpPr>
          <p:cNvPr id="82" name="Shape 82"/>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GB"/>
              <a:t>process of Speech recognition Cont...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9DAF8"/>
        </a:solidFill>
      </p:bgPr>
    </p:bg>
    <p:spTree>
      <p:nvGrpSpPr>
        <p:cNvPr id="86" name="Shape 86"/>
        <p:cNvGrpSpPr/>
        <p:nvPr/>
      </p:nvGrpSpPr>
      <p:grpSpPr>
        <a:xfrm>
          <a:off x="0" y="0"/>
          <a:ext cx="0" cy="0"/>
          <a:chOff x="0" y="0"/>
          <a:chExt cx="0" cy="0"/>
        </a:xfrm>
      </p:grpSpPr>
      <p:sp>
        <p:nvSpPr>
          <p:cNvPr id="87" name="Shape 87"/>
          <p:cNvSpPr txBox="1"/>
          <p:nvPr>
            <p:ph idx="1" type="body"/>
          </p:nvPr>
        </p:nvSpPr>
        <p:spPr>
          <a:xfrm>
            <a:off x="311700" y="1228675"/>
            <a:ext cx="8520600" cy="3509700"/>
          </a:xfrm>
          <a:prstGeom prst="rect">
            <a:avLst/>
          </a:prstGeom>
        </p:spPr>
        <p:txBody>
          <a:bodyPr anchorCtr="0" anchor="t" bIns="91425" lIns="91425" rIns="91425" tIns="91425">
            <a:noAutofit/>
          </a:bodyPr>
          <a:lstStyle/>
          <a:p>
            <a:pPr indent="-228600" lvl="0" marL="457200" rtl="0" algn="just">
              <a:spcBef>
                <a:spcPts val="0"/>
              </a:spcBef>
              <a:buFont typeface="Calibri"/>
            </a:pPr>
            <a:r>
              <a:rPr lang="en-GB">
                <a:latin typeface="Calibri"/>
                <a:ea typeface="Calibri"/>
                <a:cs typeface="Calibri"/>
                <a:sym typeface="Calibri"/>
              </a:rPr>
              <a:t>Language Model</a:t>
            </a:r>
          </a:p>
          <a:p>
            <a:pPr indent="-228600" lvl="1" marL="914400" rtl="0" algn="just">
              <a:spcBef>
                <a:spcPts val="0"/>
              </a:spcBef>
              <a:buFont typeface="Calibri"/>
            </a:pPr>
            <a:r>
              <a:rPr lang="en-GB">
                <a:latin typeface="Calibri"/>
                <a:ea typeface="Calibri"/>
                <a:cs typeface="Calibri"/>
                <a:sym typeface="Calibri"/>
              </a:rPr>
              <a:t>The recognition process is based on statistical models (Hidden Markov Models, HMMs) that are now widely used in speech recognition.  A hidden Markov model (HMM) is typically defines as finite state automaton. which is assumed to be built up from a finite set of possible states, each of those states being associated with a specific probability distribution (or probability density function, in the case of likelihoods).</a:t>
            </a:r>
          </a:p>
          <a:p>
            <a:pPr indent="-228600" lvl="0" marL="457200" rtl="0" algn="just">
              <a:spcBef>
                <a:spcPts val="0"/>
              </a:spcBef>
              <a:buFont typeface="Calibri"/>
            </a:pPr>
            <a:r>
              <a:rPr lang="en-GB">
                <a:latin typeface="Calibri"/>
                <a:ea typeface="Calibri"/>
                <a:cs typeface="Calibri"/>
                <a:sym typeface="Calibri"/>
              </a:rPr>
              <a:t>Recognized Sentences </a:t>
            </a:r>
          </a:p>
          <a:p>
            <a:pPr indent="-228600" lvl="1" marL="914400" rtl="0" algn="just">
              <a:spcBef>
                <a:spcPts val="0"/>
              </a:spcBef>
              <a:buFont typeface="Calibri"/>
            </a:pPr>
            <a:r>
              <a:rPr lang="en-GB">
                <a:latin typeface="Calibri"/>
                <a:ea typeface="Calibri"/>
                <a:cs typeface="Calibri"/>
                <a:sym typeface="Calibri"/>
              </a:rPr>
              <a:t>After completing whole process, using HHM and words whole sentence would be created. </a:t>
            </a:r>
          </a:p>
        </p:txBody>
      </p:sp>
      <p:sp>
        <p:nvSpPr>
          <p:cNvPr id="88" name="Shape 88"/>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GB"/>
              <a:t>process of Speech recognition Cont...</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92" name="Shape 92"/>
        <p:cNvGrpSpPr/>
        <p:nvPr/>
      </p:nvGrpSpPr>
      <p:grpSpPr>
        <a:xfrm>
          <a:off x="0" y="0"/>
          <a:ext cx="0" cy="0"/>
          <a:chOff x="0" y="0"/>
          <a:chExt cx="0" cy="0"/>
        </a:xfrm>
      </p:grpSpPr>
      <p:sp>
        <p:nvSpPr>
          <p:cNvPr id="93" name="Shape 9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Font typeface="Calibri"/>
            </a:pPr>
            <a:r>
              <a:rPr lang="en-GB">
                <a:latin typeface="Calibri"/>
                <a:ea typeface="Calibri"/>
                <a:cs typeface="Calibri"/>
                <a:sym typeface="Calibri"/>
              </a:rPr>
              <a:t>Template-based</a:t>
            </a:r>
          </a:p>
          <a:p>
            <a:pPr indent="-228600" lvl="1" marL="914400" rtl="0">
              <a:spcBef>
                <a:spcPts val="0"/>
              </a:spcBef>
              <a:buFont typeface="Calibri"/>
            </a:pPr>
            <a:r>
              <a:rPr lang="en-GB">
                <a:latin typeface="Calibri"/>
                <a:ea typeface="Calibri"/>
                <a:cs typeface="Calibri"/>
                <a:sym typeface="Calibri"/>
              </a:rPr>
              <a:t>approach, where incoming speech is compared with stored units in an effort to find the best match. </a:t>
            </a:r>
          </a:p>
          <a:p>
            <a:pPr indent="-228600" lvl="0" marL="457200" rtl="0">
              <a:spcBef>
                <a:spcPts val="0"/>
              </a:spcBef>
              <a:buFont typeface="Calibri"/>
            </a:pPr>
            <a:r>
              <a:rPr lang="en-GB">
                <a:latin typeface="Calibri"/>
                <a:ea typeface="Calibri"/>
                <a:cs typeface="Calibri"/>
                <a:sym typeface="Calibri"/>
              </a:rPr>
              <a:t>Knowledge-based</a:t>
            </a:r>
          </a:p>
          <a:p>
            <a:pPr indent="-228600" lvl="1" marL="914400" rtl="0">
              <a:spcBef>
                <a:spcPts val="0"/>
              </a:spcBef>
              <a:buFont typeface="Calibri"/>
            </a:pPr>
            <a:r>
              <a:rPr lang="en-GB">
                <a:latin typeface="Calibri"/>
                <a:ea typeface="Calibri"/>
                <a:cs typeface="Calibri"/>
                <a:sym typeface="Calibri"/>
              </a:rPr>
              <a:t> approach that emulate human expert ability to recognize speech.</a:t>
            </a:r>
          </a:p>
          <a:p>
            <a:pPr indent="-228600" lvl="0" marL="457200" rtl="0">
              <a:spcBef>
                <a:spcPts val="0"/>
              </a:spcBef>
              <a:buFont typeface="Calibri"/>
            </a:pPr>
            <a:r>
              <a:rPr lang="en-GB">
                <a:latin typeface="Calibri"/>
                <a:ea typeface="Calibri"/>
                <a:cs typeface="Calibri"/>
                <a:sym typeface="Calibri"/>
              </a:rPr>
              <a:t>Statistical-based </a:t>
            </a:r>
          </a:p>
          <a:p>
            <a:pPr indent="-228600" lvl="1" marL="914400" rtl="0">
              <a:spcBef>
                <a:spcPts val="0"/>
              </a:spcBef>
              <a:buFont typeface="Calibri"/>
            </a:pPr>
            <a:r>
              <a:rPr lang="en-GB">
                <a:latin typeface="Calibri"/>
                <a:ea typeface="Calibri"/>
                <a:cs typeface="Calibri"/>
                <a:sym typeface="Calibri"/>
              </a:rPr>
              <a:t>approach, which exploit the inherent statistical properties of the occurrence and co-occurrence of individual speech sounds. </a:t>
            </a:r>
          </a:p>
          <a:p>
            <a:pPr indent="-228600" lvl="0" marL="457200" rtl="0">
              <a:spcBef>
                <a:spcPts val="0"/>
              </a:spcBef>
              <a:buFont typeface="Calibri"/>
            </a:pPr>
            <a:r>
              <a:rPr lang="en-GB">
                <a:latin typeface="Calibri"/>
                <a:ea typeface="Calibri"/>
                <a:cs typeface="Calibri"/>
                <a:sym typeface="Calibri"/>
              </a:rPr>
              <a:t>Connectionist</a:t>
            </a:r>
          </a:p>
          <a:p>
            <a:pPr indent="-228600" lvl="1" marL="914400">
              <a:spcBef>
                <a:spcPts val="0"/>
              </a:spcBef>
              <a:buFont typeface="Calibri"/>
            </a:pPr>
            <a:r>
              <a:rPr lang="en-GB">
                <a:latin typeface="Calibri"/>
                <a:ea typeface="Calibri"/>
                <a:cs typeface="Calibri"/>
                <a:sym typeface="Calibri"/>
              </a:rPr>
              <a:t>approach that use networks of interconnected nodes, which are trained to recognize speech.</a:t>
            </a:r>
          </a:p>
        </p:txBody>
      </p:sp>
      <p:sp>
        <p:nvSpPr>
          <p:cNvPr id="94" name="Shape 9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Approaches to Speech Recognition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sphinx</a:t>
            </a:r>
          </a:p>
        </p:txBody>
      </p:sp>
      <p:sp>
        <p:nvSpPr>
          <p:cNvPr id="100" name="Shape 10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GB">
                <a:latin typeface="Calibri"/>
                <a:ea typeface="Calibri"/>
                <a:cs typeface="Calibri"/>
                <a:sym typeface="Calibri"/>
              </a:rPr>
              <a:t>Sphinx is java library for speech recognition.</a:t>
            </a:r>
          </a:p>
          <a:p>
            <a:pPr indent="-228600" lvl="0" marL="457200" rtl="0">
              <a:spcBef>
                <a:spcPts val="0"/>
              </a:spcBef>
            </a:pPr>
            <a:r>
              <a:rPr lang="en-GB">
                <a:latin typeface="Calibri"/>
                <a:ea typeface="Calibri"/>
                <a:cs typeface="Calibri"/>
                <a:sym typeface="Calibri"/>
              </a:rPr>
              <a:t>Sphinx content the api  for speech to text converter.</a:t>
            </a:r>
          </a:p>
          <a:p>
            <a:pPr indent="-228600" lvl="0" marL="457200" rtl="0">
              <a:spcBef>
                <a:spcPts val="0"/>
              </a:spcBef>
              <a:buFont typeface="Calibri"/>
            </a:pPr>
            <a:r>
              <a:rPr lang="en-GB">
                <a:latin typeface="Calibri"/>
                <a:ea typeface="Calibri"/>
                <a:cs typeface="Calibri"/>
                <a:sym typeface="Calibri"/>
              </a:rPr>
              <a:t>Sphinx use the grammar for speech recognition.</a:t>
            </a:r>
          </a:p>
          <a:p>
            <a:pPr indent="-228600" lvl="0" marL="457200" rtl="0">
              <a:spcBef>
                <a:spcPts val="0"/>
              </a:spcBef>
              <a:buFont typeface="Calibri"/>
            </a:pPr>
            <a:r>
              <a:rPr lang="en-GB">
                <a:latin typeface="Calibri"/>
                <a:ea typeface="Calibri"/>
                <a:cs typeface="Calibri"/>
                <a:sym typeface="Calibri"/>
              </a:rPr>
              <a:t>Sphinx content three primary models.</a:t>
            </a:r>
          </a:p>
          <a:p>
            <a:pPr indent="-228600" lvl="1" marL="914400" rtl="0">
              <a:spcBef>
                <a:spcPts val="0"/>
              </a:spcBef>
              <a:buFont typeface="Calibri"/>
            </a:pPr>
            <a:r>
              <a:rPr b="1" lang="en-GB">
                <a:latin typeface="Calibri"/>
                <a:ea typeface="Calibri"/>
                <a:cs typeface="Calibri"/>
                <a:sym typeface="Calibri"/>
              </a:rPr>
              <a:t>The Front End</a:t>
            </a:r>
          </a:p>
          <a:p>
            <a:pPr indent="-228600" lvl="1" marL="914400" rtl="0">
              <a:spcBef>
                <a:spcPts val="0"/>
              </a:spcBef>
              <a:buFont typeface="Calibri"/>
            </a:pPr>
            <a:r>
              <a:rPr b="1" lang="en-GB">
                <a:latin typeface="Calibri"/>
                <a:ea typeface="Calibri"/>
                <a:cs typeface="Calibri"/>
                <a:sym typeface="Calibri"/>
              </a:rPr>
              <a:t>The Decoder</a:t>
            </a:r>
          </a:p>
          <a:p>
            <a:pPr indent="-228600" lvl="1" marL="914400" rtl="0">
              <a:spcBef>
                <a:spcPts val="0"/>
              </a:spcBef>
              <a:buFont typeface="Calibri"/>
            </a:pPr>
            <a:r>
              <a:rPr b="1" lang="en-GB">
                <a:latin typeface="Calibri"/>
                <a:ea typeface="Calibri"/>
                <a:cs typeface="Calibri"/>
                <a:sym typeface="Calibri"/>
              </a:rPr>
              <a:t>The knowledge Base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architecture of Sphinx</a:t>
            </a:r>
          </a:p>
        </p:txBody>
      </p:sp>
      <p:pic>
        <p:nvPicPr>
          <p:cNvPr id="106" name="Shape 106"/>
          <p:cNvPicPr preferRelativeResize="0"/>
          <p:nvPr/>
        </p:nvPicPr>
        <p:blipFill>
          <a:blip r:embed="rId3">
            <a:alphaModFix/>
          </a:blip>
          <a:stretch>
            <a:fillRect/>
          </a:stretch>
        </p:blipFill>
        <p:spPr>
          <a:xfrm>
            <a:off x="1582662" y="1228662"/>
            <a:ext cx="6353175" cy="34956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