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79" r:id="rId5"/>
    <p:sldId id="281" r:id="rId6"/>
    <p:sldId id="282" r:id="rId7"/>
    <p:sldId id="283" r:id="rId8"/>
    <p:sldId id="280" r:id="rId9"/>
    <p:sldId id="284" r:id="rId10"/>
    <p:sldId id="285" r:id="rId11"/>
    <p:sldId id="286" r:id="rId12"/>
    <p:sldId id="287" r:id="rId13"/>
    <p:sldId id="276" r:id="rId14"/>
    <p:sldId id="288" r:id="rId15"/>
    <p:sldId id="301" r:id="rId16"/>
    <p:sldId id="289" r:id="rId17"/>
    <p:sldId id="290" r:id="rId18"/>
    <p:sldId id="291" r:id="rId19"/>
    <p:sldId id="292" r:id="rId20"/>
    <p:sldId id="293" r:id="rId21"/>
    <p:sldId id="295" r:id="rId22"/>
    <p:sldId id="300" r:id="rId23"/>
    <p:sldId id="299" r:id="rId24"/>
    <p:sldId id="294" r:id="rId25"/>
    <p:sldId id="298" r:id="rId26"/>
    <p:sldId id="297" r:id="rId27"/>
    <p:sldId id="30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10E08E9-BE98-2E9E-6A26-19849A102E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AA36ED-FF8A-0566-9769-8490822251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75714-0135-4F17-A0DA-37D2DA72D9A4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8553AE-96EE-FB43-03D5-54091C0A76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135482-1278-4075-9463-79640B55C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7A75-791C-4DF2-97AC-9144B04347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92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0FD4-92D2-49EE-93DB-590D169DE6FD}" type="datetimeFigureOut">
              <a:rPr lang="pt-BR" smtClean="0"/>
              <a:t>23/06/2022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96E2F-AC87-46D7-8491-453D9A61990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529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E327D-6950-2B6A-D35A-A58462DD1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74093D-3227-1F0E-5121-E536E1A59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ECF66F-6581-ACC8-D58B-339039E8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0EA6-C099-4FAE-94A5-0392D077CD87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58A90-F757-B23F-6F37-8647DFD3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6A8BED-DD06-845C-F185-750B3FAE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80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CCD59-E4FE-BD3D-3E65-8DEA5B21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72BD03-8016-57F1-1282-83687FA9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B595C-098C-A514-7CA6-16ED81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C336-AA5D-4CF8-9772-5658327A3744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19A75-EE02-1264-C1CD-2427A657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8C01B2-4C70-159B-B055-E5C73712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7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5359CE-A99F-DE3F-6891-7DF3F2D0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2D79D6-CDF3-8B9A-BA00-D221C29E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A4261-EE9B-0388-E463-6506CC9B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FB66-566D-4949-B90F-00A543D95DF6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B3E46-C148-1344-D91D-0A564A60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BCBCF0-B371-C9E5-989D-EC40A078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23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04CE-A618-CA28-68CB-8BEC4529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031AB-5430-3639-B153-362F7645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06D62-425D-3063-0AE4-51CFC768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55F6-EB84-4827-A12E-50882022DA97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4119C-B26B-8014-CD00-120CB4F8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7B18F5-D04C-B3DA-D4A6-257D656F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2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1E8A4-CCC0-FC0E-0097-F027CF99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900BE8-F06F-9D47-B66F-64DD7B17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A129B-B480-DFF6-3B91-624C2993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059-C526-4C5D-BF4B-F27F3F867E3C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54FE0D-AA30-C354-4C22-636B26D5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0659E-8E3F-BD34-5F3C-439411DC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BA531-5A91-0BD8-6F11-0F0BB770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AEE9D-289E-2453-24D7-E7DB1E20E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F39497-2FB8-05B2-B283-603248E8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C933EB-32E2-6A10-A667-3A5F50C1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9091-2737-4B7F-98EC-C1BC9DAF8B60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05267A-E655-2212-E4E6-3E1E0892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DB675B-2F3A-51FB-73F4-2640FF8E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57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1B87-32F0-1ED5-B2E4-2C6CCDDD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7AFDEE-D6C8-2C19-B481-37367E733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0F4D90-49D1-4997-2D65-B189D46FC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4A690C-CE1C-B76E-CF55-D3DD60A3D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8C1F6C-48A1-F84A-DB7F-CE5423549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94F76C-7F37-9FA6-4031-8C846525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99A9-F263-4D42-B16B-3D64E4EDC16A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70D577-4E86-A6AF-1611-9C0786B9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F43EC4-DCC5-2504-7661-9D25548C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87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B0003-DE1C-48D2-3D64-B9B18E6E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E1F0A0-8055-861A-8770-8777B467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545F-2C4D-4923-8390-270C3FA246C2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4F4982-107E-3544-25C1-43F71946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828CF4-ACE9-1FB7-B6E9-70F6744D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82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8FDF67-D711-6562-E3CC-CF07F3CA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C972-6D01-4E9C-AE53-1802D8CDFF28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7A456B-7753-03D8-D504-33375D85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8B546C-1307-7835-1600-96FB6321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39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FCA9-CC67-3A65-C72B-078BCCE0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CB2E2-0404-7C8B-EEF9-4956B2DD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D6A136-7DEE-6EF8-3F7B-906743B94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933967-077E-0880-7A15-69B7FBDE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60B2-7E9D-431F-9250-B6F5A9FB16A3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94C920-969A-7C14-FBBE-9DF80047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28A694-8BB0-EE45-8910-6305A7C5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81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3A7EE-DF6E-E15B-884C-167A6619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304E8D-F748-CBAC-3EDC-EE1E64A7E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7DC956-B36A-7FF1-C09D-30205F224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1CF1B7-D3E1-FD5C-2DAD-7F2E9086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88FE-90AD-4796-B04A-A10CBF9877AE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25B4A9-56C9-EE90-F8B7-87C283E0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645E52-B24C-67CF-C14A-E5733514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3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D29FC3-9799-0882-80DC-A758C2C6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BC5734-125E-664C-565D-D5AA547F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6327A-CA27-9E70-7531-7CD9CD0D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87CB-822F-4C7C-8EAE-30D1EFE68A17}" type="datetime1">
              <a:rPr lang="pt-BR" smtClean="0"/>
              <a:t>23/06/2022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D9A84-7CEF-8DAC-79FF-45B8A6C67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0402F-C0D3-B0CD-9133-8AAD7883E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5B39-50F8-492D-972F-95FEB05A49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53D27-9CC6-AAC9-61EC-24301B445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3384" y="1365009"/>
            <a:ext cx="8825662" cy="238760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70C0"/>
                </a:solidFill>
              </a:rPr>
              <a:t>CENTRO DE TREINAMENTO PARA NOVOS TALENTOS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D0D80-3B60-AF50-97B6-EBE7E8ECE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215" y="3575406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 err="1">
                <a:solidFill>
                  <a:srgbClr val="0070C0"/>
                </a:solidFill>
              </a:rPr>
              <a:t>Customer</a:t>
            </a:r>
            <a:r>
              <a:rPr lang="pt-BR" sz="2000" dirty="0">
                <a:solidFill>
                  <a:srgbClr val="0070C0"/>
                </a:solidFill>
              </a:rPr>
              <a:t> Service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B55BD53-DDAC-9F12-76E8-F011C4763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2" y="1416872"/>
            <a:ext cx="3454608" cy="34467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48A2CF-AA7C-2DA7-05C6-29EF7D26AC87}"/>
              </a:ext>
            </a:extLst>
          </p:cNvPr>
          <p:cNvSpPr txBox="1"/>
          <p:nvPr/>
        </p:nvSpPr>
        <p:spPr>
          <a:xfrm>
            <a:off x="69130" y="6101505"/>
            <a:ext cx="46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Gabriela dos Santos Andrade -2700641921018  </a:t>
            </a:r>
          </a:p>
          <a:p>
            <a:r>
              <a:rPr lang="pt-BR" dirty="0">
                <a:solidFill>
                  <a:srgbClr val="0070C0"/>
                </a:solidFill>
              </a:rPr>
              <a:t>Leonardo Xavier de Souza - 2700641921008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04511C-27B5-27BD-5E76-D11D1D9CEBDD}"/>
              </a:ext>
            </a:extLst>
          </p:cNvPr>
          <p:cNvSpPr txBox="1"/>
          <p:nvPr/>
        </p:nvSpPr>
        <p:spPr>
          <a:xfrm>
            <a:off x="8453336" y="6424671"/>
            <a:ext cx="419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Orientador: Francisco Eugenio </a:t>
            </a:r>
            <a:r>
              <a:rPr lang="pt-BR" dirty="0" err="1">
                <a:solidFill>
                  <a:srgbClr val="0070C0"/>
                </a:solidFill>
              </a:rPr>
              <a:t>Barrella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E8555BE-EC72-5D0B-8B22-22E4DC7931ED}"/>
              </a:ext>
            </a:extLst>
          </p:cNvPr>
          <p:cNvSpPr/>
          <p:nvPr/>
        </p:nvSpPr>
        <p:spPr>
          <a:xfrm>
            <a:off x="0" y="318191"/>
            <a:ext cx="12192000" cy="7277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EE47B250-CA8C-28F3-E31A-FABF08D88BD8}"/>
              </a:ext>
            </a:extLst>
          </p:cNvPr>
          <p:cNvSpPr txBox="1">
            <a:spLocks/>
          </p:cNvSpPr>
          <p:nvPr/>
        </p:nvSpPr>
        <p:spPr>
          <a:xfrm>
            <a:off x="1524000" y="4381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+mj-lt"/>
              </a:rPr>
              <a:t>FACULDADE DE TECNOLOGIA DE COTIA</a:t>
            </a:r>
          </a:p>
        </p:txBody>
      </p:sp>
      <p:pic>
        <p:nvPicPr>
          <p:cNvPr id="12" name="Gráfico 11" descr="Canudo de diploma com preenchimento sólido">
            <a:extLst>
              <a:ext uri="{FF2B5EF4-FFF2-40B4-BE49-F238E27FC236}">
                <a16:creationId xmlns:a16="http://schemas.microsoft.com/office/drawing/2014/main" id="{FB1D1BDD-81BF-A8D2-798D-C412BE03B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0480" y="289029"/>
            <a:ext cx="898777" cy="8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1CC364-030A-DF05-C69C-A986E29C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2635" y="6356350"/>
            <a:ext cx="2743200" cy="365125"/>
          </a:xfrm>
        </p:spPr>
        <p:txBody>
          <a:bodyPr/>
          <a:lstStyle/>
          <a:p>
            <a:r>
              <a:rPr lang="pt-BR" dirty="0"/>
              <a:t>GB</a:t>
            </a:r>
            <a:fld id="{07615B39-50F8-492D-972F-95FEB05A4985}" type="slidenum">
              <a:rPr lang="pt-BR" smtClean="0"/>
              <a:t>10</a:t>
            </a:fld>
            <a:endParaRPr lang="pt-BR" dirty="0"/>
          </a:p>
        </p:txBody>
      </p:sp>
      <p:pic>
        <p:nvPicPr>
          <p:cNvPr id="5" name="Imagem 4" descr="Tabela&#10;&#10;Descrição gerada automaticamente com confiança média">
            <a:extLst>
              <a:ext uri="{FF2B5EF4-FFF2-40B4-BE49-F238E27FC236}">
                <a16:creationId xmlns:a16="http://schemas.microsoft.com/office/drawing/2014/main" id="{D00101E7-110A-C3AF-B5D3-2F7AE6A8D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99" y="1039857"/>
            <a:ext cx="9785401" cy="568161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C6EE4B7-B7D9-EF70-107B-AB43B949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217" y="0"/>
            <a:ext cx="3589564" cy="1325563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ANÁLISE FOFA</a:t>
            </a:r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24CE493-F6D9-A975-3A23-4B8459239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592" cy="13255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996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EE4AF1F-18D5-B661-C86A-452358FF910F}"/>
              </a:ext>
            </a:extLst>
          </p:cNvPr>
          <p:cNvSpPr txBox="1"/>
          <p:nvPr/>
        </p:nvSpPr>
        <p:spPr>
          <a:xfrm>
            <a:off x="10918839" y="6385220"/>
            <a:ext cx="68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LS11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5B63E9-1B48-3736-73B1-A9AA25ED4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7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E5BB0-7DAA-DBDF-60A1-DD2F4921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136525"/>
            <a:ext cx="9258300" cy="1325563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PROPOSTA MVP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85C0F9-3AEA-7EA8-D3A1-2D006402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GB</a:t>
            </a:r>
            <a:fld id="{07615B39-50F8-492D-972F-95FEB05A4985}" type="slidenum">
              <a:rPr lang="pt-BR" smtClean="0"/>
              <a:t>12</a:t>
            </a:fld>
            <a:endParaRPr lang="pt-BR" dirty="0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4681FFF-7E4C-440B-F016-23A7060180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49BDA05-1EAF-60A0-3B75-394F823BFE39}"/>
              </a:ext>
            </a:extLst>
          </p:cNvPr>
          <p:cNvSpPr/>
          <p:nvPr/>
        </p:nvSpPr>
        <p:spPr>
          <a:xfrm>
            <a:off x="0" y="5496409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Gráfico 7" descr="Sala de reuniões com preenchimento sólido">
            <a:extLst>
              <a:ext uri="{FF2B5EF4-FFF2-40B4-BE49-F238E27FC236}">
                <a16:creationId xmlns:a16="http://schemas.microsoft.com/office/drawing/2014/main" id="{94530F86-C808-795C-68DE-138F216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5992" y="5415205"/>
            <a:ext cx="914400" cy="914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95774FD-368D-39FF-5AE6-20E5AB7B6314}"/>
              </a:ext>
            </a:extLst>
          </p:cNvPr>
          <p:cNvSpPr txBox="1"/>
          <p:nvPr/>
        </p:nvSpPr>
        <p:spPr>
          <a:xfrm>
            <a:off x="685801" y="1968759"/>
            <a:ext cx="680201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Validação → COVID-19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Proposta: divulgação e captação;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Apresentação do negócio para as empresas;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Definição de personas.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81BA81-3503-52E6-0BED-D9023193A0EF}"/>
              </a:ext>
            </a:extLst>
          </p:cNvPr>
          <p:cNvSpPr txBox="1"/>
          <p:nvPr/>
        </p:nvSpPr>
        <p:spPr>
          <a:xfrm>
            <a:off x="6977743" y="1982526"/>
            <a:ext cx="680201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Teste: metodologia (EAD ou Presencial);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Teste: aceitação do preço do curso;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Validação de interesse em CS;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Mensurar as opiniões e aprimorar.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45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D28E4-44D7-4329-9F21-BF4F0B72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792" y="323515"/>
            <a:ext cx="2829802" cy="1456267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PERSONA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70526-8082-4F34-B1B2-8BD919DD3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174" y="2223271"/>
            <a:ext cx="7205499" cy="3649134"/>
          </a:xfrm>
        </p:spPr>
        <p:txBody>
          <a:bodyPr>
            <a:no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Tem um grande índice de rotatividade;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Preza pelo plano de carreira dos funcionários;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Possui uma alta demanda de trabalho;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Não tem disponibilidade para realizar treinamentos;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Não atribui feedbacks para o operador com frequência;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São de todos os tamanhos, pequena, média e grande porte;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Preza pela qualidade no atendimento.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32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6B2D7DF-6A72-160A-55F2-2B185D85EF80}"/>
              </a:ext>
            </a:extLst>
          </p:cNvPr>
          <p:cNvSpPr txBox="1">
            <a:spLocks/>
          </p:cNvSpPr>
          <p:nvPr/>
        </p:nvSpPr>
        <p:spPr>
          <a:xfrm>
            <a:off x="2172399" y="784896"/>
            <a:ext cx="348498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b="1" dirty="0" err="1">
                <a:solidFill>
                  <a:srgbClr val="0070C0"/>
                </a:solidFill>
              </a:rPr>
              <a:t>eMPRESAS</a:t>
            </a:r>
            <a:endParaRPr lang="pt-BR" sz="4000" b="1" dirty="0">
              <a:solidFill>
                <a:srgbClr val="0070C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FE5D76B-83BE-5D96-78DD-DCB79EC7AF39}"/>
              </a:ext>
            </a:extLst>
          </p:cNvPr>
          <p:cNvSpPr/>
          <p:nvPr/>
        </p:nvSpPr>
        <p:spPr>
          <a:xfrm>
            <a:off x="0" y="5496409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EB71D0C-21C4-048D-F774-6A5E56CA0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Gráfico 9" descr="Cidade com preenchimento sólido">
            <a:extLst>
              <a:ext uri="{FF2B5EF4-FFF2-40B4-BE49-F238E27FC236}">
                <a16:creationId xmlns:a16="http://schemas.microsoft.com/office/drawing/2014/main" id="{910F4C9C-928F-203C-C9FB-796C8604F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4200" y="5415205"/>
            <a:ext cx="914400" cy="9144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9C4D7F9-5F52-3963-D541-07842D32F30D}"/>
              </a:ext>
            </a:extLst>
          </p:cNvPr>
          <p:cNvSpPr txBox="1"/>
          <p:nvPr/>
        </p:nvSpPr>
        <p:spPr>
          <a:xfrm>
            <a:off x="11389567" y="6526886"/>
            <a:ext cx="1604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LS13</a:t>
            </a:r>
          </a:p>
        </p:txBody>
      </p:sp>
    </p:spTree>
    <p:extLst>
      <p:ext uri="{BB962C8B-B14F-4D97-AF65-F5344CB8AC3E}">
        <p14:creationId xmlns:p14="http://schemas.microsoft.com/office/powerpoint/2010/main" val="285560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66A1E91-EC13-7023-67CB-6E6498C7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248" y="207608"/>
            <a:ext cx="2829802" cy="1456267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PERSONA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C88C1DF-99B6-FA37-E185-AF04E353D9D0}"/>
              </a:ext>
            </a:extLst>
          </p:cNvPr>
          <p:cNvSpPr txBox="1">
            <a:spLocks/>
          </p:cNvSpPr>
          <p:nvPr/>
        </p:nvSpPr>
        <p:spPr>
          <a:xfrm>
            <a:off x="494798" y="1969832"/>
            <a:ext cx="9982702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Tem entre 16 e 21 anos de idade;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São estudantes do ensino médio ou recém-formados no ensino médio;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Buscam excelência no âmbito profissional;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Querem entrar no mercado de trabalho ou completar a renda;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Residem em Cotia, Itapevi ou Região.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A8FE29-2254-65F2-8DAA-7394D92FB36D}"/>
              </a:ext>
            </a:extLst>
          </p:cNvPr>
          <p:cNvSpPr txBox="1">
            <a:spLocks/>
          </p:cNvSpPr>
          <p:nvPr/>
        </p:nvSpPr>
        <p:spPr>
          <a:xfrm>
            <a:off x="2748760" y="664410"/>
            <a:ext cx="348498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b="1" dirty="0">
                <a:solidFill>
                  <a:srgbClr val="0070C0"/>
                </a:solidFill>
              </a:rPr>
              <a:t>USUÁRIOS</a:t>
            </a: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D13513C-33BC-6824-CFD6-475CCC435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12B4FC8-8DE5-E2CD-A885-4D14F26D51F4}"/>
              </a:ext>
            </a:extLst>
          </p:cNvPr>
          <p:cNvSpPr/>
          <p:nvPr/>
        </p:nvSpPr>
        <p:spPr>
          <a:xfrm>
            <a:off x="0" y="5628688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Gráfico 13" descr="Crianças com preenchimento sólido">
            <a:extLst>
              <a:ext uri="{FF2B5EF4-FFF2-40B4-BE49-F238E27FC236}">
                <a16:creationId xmlns:a16="http://schemas.microsoft.com/office/drawing/2014/main" id="{70E45833-F645-FCBD-965B-608F76DEA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2802" y="5547484"/>
            <a:ext cx="914400" cy="9144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415DEAD-154F-BBB5-8A36-0BAE0AAC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GB</a:t>
            </a:r>
            <a:fld id="{07615B39-50F8-492D-972F-95FEB05A4985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33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921EC4-CFE4-70A7-8686-F7DFF501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GB</a:t>
            </a:r>
            <a:fld id="{07615B39-50F8-492D-972F-95FEB05A498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C06F6A-163A-1A05-540C-C9B9F809AEAA}"/>
              </a:ext>
            </a:extLst>
          </p:cNvPr>
          <p:cNvSpPr txBox="1"/>
          <p:nvPr/>
        </p:nvSpPr>
        <p:spPr>
          <a:xfrm>
            <a:off x="3756074" y="604911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1">
                    <a:lumMod val="75000"/>
                  </a:schemeClr>
                </a:solidFill>
              </a:rPr>
              <a:t>4 P’S DE MARKETING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472D748-33F9-5C05-CBA1-DCD9F8788DF2}"/>
              </a:ext>
            </a:extLst>
          </p:cNvPr>
          <p:cNvSpPr/>
          <p:nvPr/>
        </p:nvSpPr>
        <p:spPr>
          <a:xfrm>
            <a:off x="0" y="5628688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2E68A7-039D-F265-7616-2421B3DB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00" y="2084019"/>
            <a:ext cx="9310399" cy="2689961"/>
          </a:xfrm>
          <a:prstGeom prst="rect">
            <a:avLst/>
          </a:prstGeom>
        </p:spPr>
      </p:pic>
      <p:sp>
        <p:nvSpPr>
          <p:cNvPr id="8" name="Rolagem: Vertical 7">
            <a:extLst>
              <a:ext uri="{FF2B5EF4-FFF2-40B4-BE49-F238E27FC236}">
                <a16:creationId xmlns:a16="http://schemas.microsoft.com/office/drawing/2014/main" id="{A2413F03-666D-DE3A-CB61-08667BD8150B}"/>
              </a:ext>
            </a:extLst>
          </p:cNvPr>
          <p:cNvSpPr/>
          <p:nvPr/>
        </p:nvSpPr>
        <p:spPr>
          <a:xfrm>
            <a:off x="709244" y="2084018"/>
            <a:ext cx="447869" cy="2689961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lagem: Vertical 8">
            <a:extLst>
              <a:ext uri="{FF2B5EF4-FFF2-40B4-BE49-F238E27FC236}">
                <a16:creationId xmlns:a16="http://schemas.microsoft.com/office/drawing/2014/main" id="{205FF53D-EB56-9738-F52D-CF1534981A10}"/>
              </a:ext>
            </a:extLst>
          </p:cNvPr>
          <p:cNvSpPr/>
          <p:nvPr/>
        </p:nvSpPr>
        <p:spPr>
          <a:xfrm flipH="1">
            <a:off x="10880273" y="2084018"/>
            <a:ext cx="447869" cy="2689961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Notas adesivas 3 com preenchimento sólido">
            <a:extLst>
              <a:ext uri="{FF2B5EF4-FFF2-40B4-BE49-F238E27FC236}">
                <a16:creationId xmlns:a16="http://schemas.microsoft.com/office/drawing/2014/main" id="{C8FE0D73-95E8-9043-F286-DD901CE83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1199" y="5628688"/>
            <a:ext cx="751992" cy="7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CF655-F962-2EEA-C8AF-6684B805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325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solidFill>
                  <a:srgbClr val="0070C0"/>
                </a:solidFill>
              </a:rPr>
              <a:t>MARKETING</a:t>
            </a:r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3728AEF-5E3B-C63D-3CDD-979C8DFD8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9" y="254156"/>
            <a:ext cx="6364196" cy="63496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46DB26A-94D1-F85E-88F2-C5FACF03C5D6}"/>
              </a:ext>
            </a:extLst>
          </p:cNvPr>
          <p:cNvSpPr txBox="1">
            <a:spLocks/>
          </p:cNvSpPr>
          <p:nvPr/>
        </p:nvSpPr>
        <p:spPr>
          <a:xfrm>
            <a:off x="5465990" y="909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070C0"/>
                </a:solidFill>
              </a:rPr>
              <a:t>LOGO</a:t>
            </a:r>
          </a:p>
        </p:txBody>
      </p:sp>
      <p:sp>
        <p:nvSpPr>
          <p:cNvPr id="26" name="Seta: para a Direita Listrada 25">
            <a:extLst>
              <a:ext uri="{FF2B5EF4-FFF2-40B4-BE49-F238E27FC236}">
                <a16:creationId xmlns:a16="http://schemas.microsoft.com/office/drawing/2014/main" id="{23DADFD5-F6EE-3DCF-CF6B-7CE10D489C29}"/>
              </a:ext>
            </a:extLst>
          </p:cNvPr>
          <p:cNvSpPr/>
          <p:nvPr/>
        </p:nvSpPr>
        <p:spPr>
          <a:xfrm flipH="1">
            <a:off x="6705600" y="1858807"/>
            <a:ext cx="4743448" cy="1233962"/>
          </a:xfrm>
          <a:prstGeom prst="strip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Gráfico 27" descr="Marketing com preenchimento sólido">
            <a:extLst>
              <a:ext uri="{FF2B5EF4-FFF2-40B4-BE49-F238E27FC236}">
                <a16:creationId xmlns:a16="http://schemas.microsoft.com/office/drawing/2014/main" id="{C17549DD-30C3-F662-3E94-8ED8A493F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186306" y="2089618"/>
            <a:ext cx="849087" cy="90569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95D9E9E-1A49-F24C-8A28-2E678C748126}"/>
              </a:ext>
            </a:extLst>
          </p:cNvPr>
          <p:cNvSpPr txBox="1"/>
          <p:nvPr/>
        </p:nvSpPr>
        <p:spPr>
          <a:xfrm>
            <a:off x="11035393" y="6318913"/>
            <a:ext cx="1561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LS16</a:t>
            </a:r>
          </a:p>
        </p:txBody>
      </p:sp>
    </p:spTree>
    <p:extLst>
      <p:ext uri="{BB962C8B-B14F-4D97-AF65-F5344CB8AC3E}">
        <p14:creationId xmlns:p14="http://schemas.microsoft.com/office/powerpoint/2010/main" val="92107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CF655-F962-2EEA-C8AF-6684B805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6105" y="208556"/>
            <a:ext cx="8011303" cy="586188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0070C0"/>
                </a:solidFill>
              </a:rPr>
              <a:t>MARKETING</a:t>
            </a:r>
            <a:endParaRPr lang="pt-BR" sz="4000" b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8CCF57-FD1D-8187-B919-34A338E2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LS</a:t>
            </a:r>
            <a:fld id="{07615B39-50F8-492D-972F-95FEB05A4985}" type="slidenum">
              <a:rPr lang="pt-BR" smtClean="0"/>
              <a:t>17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6DB26A-94D1-F85E-88F2-C5FACF03C5D6}"/>
              </a:ext>
            </a:extLst>
          </p:cNvPr>
          <p:cNvSpPr txBox="1">
            <a:spLocks/>
          </p:cNvSpPr>
          <p:nvPr/>
        </p:nvSpPr>
        <p:spPr>
          <a:xfrm>
            <a:off x="-1406105" y="314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070C0"/>
                </a:solidFill>
              </a:rPr>
              <a:t>SITE</a:t>
            </a:r>
          </a:p>
        </p:txBody>
      </p:sp>
      <p:pic>
        <p:nvPicPr>
          <p:cNvPr id="28" name="Gráfico 27" descr="Marketing com preenchimento sólido">
            <a:extLst>
              <a:ext uri="{FF2B5EF4-FFF2-40B4-BE49-F238E27FC236}">
                <a16:creationId xmlns:a16="http://schemas.microsoft.com/office/drawing/2014/main" id="{C17549DD-30C3-F662-3E94-8ED8A493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186306" y="2089618"/>
            <a:ext cx="849087" cy="9056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7A9168-FF83-C67B-2A61-961C72257F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58" y="1428351"/>
            <a:ext cx="9989108" cy="5052071"/>
          </a:xfrm>
          <a:prstGeom prst="rect">
            <a:avLst/>
          </a:prstGeom>
        </p:spPr>
      </p:pic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D55C9F32-9B94-6043-2CF0-AB376EC1349E}"/>
              </a:ext>
            </a:extLst>
          </p:cNvPr>
          <p:cNvSpPr/>
          <p:nvPr/>
        </p:nvSpPr>
        <p:spPr>
          <a:xfrm>
            <a:off x="177399" y="1322382"/>
            <a:ext cx="447869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lagem: Vertical 10">
            <a:extLst>
              <a:ext uri="{FF2B5EF4-FFF2-40B4-BE49-F238E27FC236}">
                <a16:creationId xmlns:a16="http://schemas.microsoft.com/office/drawing/2014/main" id="{D7C39B7A-E963-7A5F-C594-2349193D4DD6}"/>
              </a:ext>
            </a:extLst>
          </p:cNvPr>
          <p:cNvSpPr/>
          <p:nvPr/>
        </p:nvSpPr>
        <p:spPr>
          <a:xfrm flipH="1">
            <a:off x="11553304" y="1346962"/>
            <a:ext cx="443082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069FD03-D552-9B7B-0330-BCC5702B84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15" y="0"/>
            <a:ext cx="1325404" cy="13223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210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CF655-F962-2EEA-C8AF-6684B805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6105" y="208556"/>
            <a:ext cx="8011303" cy="586188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0070C0"/>
                </a:solidFill>
              </a:rPr>
              <a:t>MARKETING</a:t>
            </a:r>
            <a:endParaRPr lang="pt-BR" sz="4000" b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8CCF57-FD1D-8187-B919-34A338E2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LS</a:t>
            </a:r>
            <a:fld id="{07615B39-50F8-492D-972F-95FEB05A4985}" type="slidenum">
              <a:rPr lang="pt-BR" smtClean="0"/>
              <a:t>18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6DB26A-94D1-F85E-88F2-C5FACF03C5D6}"/>
              </a:ext>
            </a:extLst>
          </p:cNvPr>
          <p:cNvSpPr txBox="1">
            <a:spLocks/>
          </p:cNvSpPr>
          <p:nvPr/>
        </p:nvSpPr>
        <p:spPr>
          <a:xfrm>
            <a:off x="-1406105" y="314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070C0"/>
                </a:solidFill>
              </a:rPr>
              <a:t>SITE</a:t>
            </a:r>
          </a:p>
        </p:txBody>
      </p:sp>
      <p:pic>
        <p:nvPicPr>
          <p:cNvPr id="28" name="Gráfico 27" descr="Marketing com preenchimento sólido">
            <a:extLst>
              <a:ext uri="{FF2B5EF4-FFF2-40B4-BE49-F238E27FC236}">
                <a16:creationId xmlns:a16="http://schemas.microsoft.com/office/drawing/2014/main" id="{C17549DD-30C3-F662-3E94-8ED8A493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186306" y="2089618"/>
            <a:ext cx="849087" cy="905690"/>
          </a:xfrm>
          <a:prstGeom prst="rect">
            <a:avLst/>
          </a:prstGeom>
        </p:spPr>
      </p:pic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D55C9F32-9B94-6043-2CF0-AB376EC1349E}"/>
              </a:ext>
            </a:extLst>
          </p:cNvPr>
          <p:cNvSpPr/>
          <p:nvPr/>
        </p:nvSpPr>
        <p:spPr>
          <a:xfrm>
            <a:off x="271426" y="1428351"/>
            <a:ext cx="447869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lagem: Vertical 10">
            <a:extLst>
              <a:ext uri="{FF2B5EF4-FFF2-40B4-BE49-F238E27FC236}">
                <a16:creationId xmlns:a16="http://schemas.microsoft.com/office/drawing/2014/main" id="{D7C39B7A-E963-7A5F-C594-2349193D4DD6}"/>
              </a:ext>
            </a:extLst>
          </p:cNvPr>
          <p:cNvSpPr/>
          <p:nvPr/>
        </p:nvSpPr>
        <p:spPr>
          <a:xfrm flipH="1">
            <a:off x="11477492" y="1378738"/>
            <a:ext cx="443082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069FD03-D552-9B7B-0330-BCC5702B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15" y="0"/>
            <a:ext cx="1325404" cy="13223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99D4AE1-77E9-1C91-A7F8-C617A12509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1" y="1428351"/>
            <a:ext cx="9970865" cy="50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9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CF655-F962-2EEA-C8AF-6684B805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6105" y="208556"/>
            <a:ext cx="8011303" cy="586188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solidFill>
                  <a:srgbClr val="0070C0"/>
                </a:solidFill>
              </a:rPr>
              <a:t>MARKETING</a:t>
            </a:r>
            <a:endParaRPr lang="pt-BR" sz="4000" b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8CCF57-FD1D-8187-B919-34A338E2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19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6DB26A-94D1-F85E-88F2-C5FACF03C5D6}"/>
              </a:ext>
            </a:extLst>
          </p:cNvPr>
          <p:cNvSpPr txBox="1">
            <a:spLocks/>
          </p:cNvSpPr>
          <p:nvPr/>
        </p:nvSpPr>
        <p:spPr>
          <a:xfrm>
            <a:off x="-1905000" y="3405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solidFill>
                  <a:srgbClr val="0070C0"/>
                </a:solidFill>
              </a:rPr>
              <a:t>LinkedIn</a:t>
            </a:r>
          </a:p>
        </p:txBody>
      </p:sp>
      <p:pic>
        <p:nvPicPr>
          <p:cNvPr id="28" name="Gráfico 27" descr="Marketing com preenchimento sólido">
            <a:extLst>
              <a:ext uri="{FF2B5EF4-FFF2-40B4-BE49-F238E27FC236}">
                <a16:creationId xmlns:a16="http://schemas.microsoft.com/office/drawing/2014/main" id="{C17549DD-30C3-F662-3E94-8ED8A493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186306" y="2089618"/>
            <a:ext cx="849087" cy="905690"/>
          </a:xfrm>
          <a:prstGeom prst="rect">
            <a:avLst/>
          </a:prstGeom>
        </p:spPr>
      </p:pic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D55C9F32-9B94-6043-2CF0-AB376EC1349E}"/>
              </a:ext>
            </a:extLst>
          </p:cNvPr>
          <p:cNvSpPr/>
          <p:nvPr/>
        </p:nvSpPr>
        <p:spPr>
          <a:xfrm>
            <a:off x="592076" y="1607239"/>
            <a:ext cx="447869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lagem: Vertical 10">
            <a:extLst>
              <a:ext uri="{FF2B5EF4-FFF2-40B4-BE49-F238E27FC236}">
                <a16:creationId xmlns:a16="http://schemas.microsoft.com/office/drawing/2014/main" id="{D7C39B7A-E963-7A5F-C594-2349193D4DD6}"/>
              </a:ext>
            </a:extLst>
          </p:cNvPr>
          <p:cNvSpPr/>
          <p:nvPr/>
        </p:nvSpPr>
        <p:spPr>
          <a:xfrm flipH="1">
            <a:off x="11061080" y="1607239"/>
            <a:ext cx="443082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069FD03-D552-9B7B-0330-BCC5702B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15" y="0"/>
            <a:ext cx="1325404" cy="13223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4BA96BF-7DBC-1CE4-B8F4-EBEBE83273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12" y="1563755"/>
            <a:ext cx="8788600" cy="508568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C6B073-9109-05F4-A7EE-98634E4E11D6}"/>
              </a:ext>
            </a:extLst>
          </p:cNvPr>
          <p:cNvSpPr txBox="1"/>
          <p:nvPr/>
        </p:nvSpPr>
        <p:spPr>
          <a:xfrm>
            <a:off x="11435851" y="6478127"/>
            <a:ext cx="90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GB19</a:t>
            </a:r>
          </a:p>
        </p:txBody>
      </p:sp>
    </p:spTree>
    <p:extLst>
      <p:ext uri="{BB962C8B-B14F-4D97-AF65-F5344CB8AC3E}">
        <p14:creationId xmlns:p14="http://schemas.microsoft.com/office/powerpoint/2010/main" val="5883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7BF6F-E159-45B0-AE01-AB9C3EEA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47" y="1353118"/>
            <a:ext cx="2539442" cy="1352365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FF3C0-FFF0-4A20-B9F0-AB0829652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6" y="2782425"/>
            <a:ext cx="4758433" cy="2219417"/>
          </a:xfrm>
        </p:spPr>
        <p:txBody>
          <a:bodyPr>
            <a:normAutofit/>
          </a:bodyPr>
          <a:lstStyle/>
          <a:p>
            <a:r>
              <a:rPr lang="pt-BR" sz="2000" dirty="0"/>
              <a:t>Desenvolver os jovens;</a:t>
            </a:r>
          </a:p>
          <a:p>
            <a:r>
              <a:rPr lang="pt-BR" sz="2000" dirty="0" err="1"/>
              <a:t>Customer</a:t>
            </a:r>
            <a:r>
              <a:rPr lang="pt-BR" sz="2000" dirty="0"/>
              <a:t> Service;</a:t>
            </a:r>
          </a:p>
          <a:p>
            <a:r>
              <a:rPr lang="pt-BR" sz="2000" dirty="0"/>
              <a:t>Diminuir o índice de desemprego;</a:t>
            </a:r>
          </a:p>
          <a:p>
            <a:r>
              <a:rPr lang="pt-BR" sz="2000" dirty="0"/>
              <a:t>Formar profissionais.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A7A570-294D-4DC1-8B0D-C9B89A9F71B4}"/>
              </a:ext>
            </a:extLst>
          </p:cNvPr>
          <p:cNvSpPr txBox="1">
            <a:spLocks/>
          </p:cNvSpPr>
          <p:nvPr/>
        </p:nvSpPr>
        <p:spPr>
          <a:xfrm>
            <a:off x="5215821" y="1320267"/>
            <a:ext cx="1666782" cy="13523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b="1" dirty="0">
                <a:solidFill>
                  <a:srgbClr val="0070C0"/>
                </a:solidFill>
              </a:rPr>
              <a:t>VISÃO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164FD5E-BA83-4730-B235-6D5F6E8DA4AE}"/>
              </a:ext>
            </a:extLst>
          </p:cNvPr>
          <p:cNvSpPr txBox="1">
            <a:spLocks/>
          </p:cNvSpPr>
          <p:nvPr/>
        </p:nvSpPr>
        <p:spPr>
          <a:xfrm>
            <a:off x="4645243" y="2319291"/>
            <a:ext cx="3965357" cy="221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Ser referência mundial no ramo;</a:t>
            </a:r>
          </a:p>
          <a:p>
            <a:r>
              <a:rPr lang="pt-BR" sz="2000" dirty="0"/>
              <a:t>Buscar constantemente inovação;</a:t>
            </a:r>
          </a:p>
          <a:p>
            <a:r>
              <a:rPr lang="pt-BR" sz="2000" dirty="0"/>
              <a:t>Excelência.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75D80D8-41BE-41F5-AA1D-5DC3342A4162}"/>
              </a:ext>
            </a:extLst>
          </p:cNvPr>
          <p:cNvSpPr txBox="1">
            <a:spLocks/>
          </p:cNvSpPr>
          <p:nvPr/>
        </p:nvSpPr>
        <p:spPr>
          <a:xfrm>
            <a:off x="9579518" y="2486178"/>
            <a:ext cx="3007310" cy="221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Dedicação;</a:t>
            </a:r>
          </a:p>
          <a:p>
            <a:r>
              <a:rPr lang="pt-BR" sz="2000" dirty="0"/>
              <a:t>Transparência;</a:t>
            </a:r>
          </a:p>
          <a:p>
            <a:r>
              <a:rPr lang="pt-BR" sz="2000" dirty="0"/>
              <a:t>Inclusão;</a:t>
            </a:r>
          </a:p>
          <a:p>
            <a:r>
              <a:rPr lang="pt-BR" sz="2000" dirty="0"/>
              <a:t>Diversidade.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FEF66-F0EC-45C2-B667-4994AFB6DCC6}"/>
              </a:ext>
            </a:extLst>
          </p:cNvPr>
          <p:cNvSpPr txBox="1">
            <a:spLocks/>
          </p:cNvSpPr>
          <p:nvPr/>
        </p:nvSpPr>
        <p:spPr>
          <a:xfrm>
            <a:off x="8686435" y="1333067"/>
            <a:ext cx="2681114" cy="13523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b="1" dirty="0">
                <a:solidFill>
                  <a:srgbClr val="0070C0"/>
                </a:solidFill>
              </a:rPr>
              <a:t>VALORES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A90B09E-DB46-DD63-B38C-10FA80B4B3C6}"/>
              </a:ext>
            </a:extLst>
          </p:cNvPr>
          <p:cNvSpPr/>
          <p:nvPr/>
        </p:nvSpPr>
        <p:spPr>
          <a:xfrm>
            <a:off x="0" y="5321847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Gráfico 12" descr="Globo terrestre: Américas com preenchimento sólido">
            <a:extLst>
              <a:ext uri="{FF2B5EF4-FFF2-40B4-BE49-F238E27FC236}">
                <a16:creationId xmlns:a16="http://schemas.microsoft.com/office/drawing/2014/main" id="{646D9303-0DEB-B63A-10E4-A76238C05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0349" y="5240643"/>
            <a:ext cx="914400" cy="914400"/>
          </a:xfrm>
          <a:prstGeom prst="rect">
            <a:avLst/>
          </a:prstGeom>
        </p:spPr>
      </p:pic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85B6186-602C-EF49-F135-38C2979A9E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436C748-2510-D1EF-BB98-05B0DA3A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LS</a:t>
            </a:r>
            <a:fld id="{07615B39-50F8-492D-972F-95FEB05A498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75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A8FE29-2254-65F2-8DAA-7394D92FB36D}"/>
              </a:ext>
            </a:extLst>
          </p:cNvPr>
          <p:cNvSpPr txBox="1">
            <a:spLocks/>
          </p:cNvSpPr>
          <p:nvPr/>
        </p:nvSpPr>
        <p:spPr>
          <a:xfrm>
            <a:off x="2748760" y="664410"/>
            <a:ext cx="348498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4000" b="1" dirty="0">
              <a:solidFill>
                <a:srgbClr val="0070C0"/>
              </a:solidFill>
            </a:endParaRP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D13513C-33BC-6824-CFD6-475CCC435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m 14" descr="Tabela&#10;&#10;Descrição gerada automaticamente">
            <a:extLst>
              <a:ext uri="{FF2B5EF4-FFF2-40B4-BE49-F238E27FC236}">
                <a16:creationId xmlns:a16="http://schemas.microsoft.com/office/drawing/2014/main" id="{46DE43D2-C21E-DF28-BF7C-6E4DB95EB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" t="331" r="-456" b="-331"/>
          <a:stretch/>
        </p:blipFill>
        <p:spPr>
          <a:xfrm>
            <a:off x="2200066" y="1664724"/>
            <a:ext cx="7791867" cy="3649133"/>
          </a:xfrm>
          <a:prstGeom prst="rect">
            <a:avLst/>
          </a:prstGeom>
          <a:noFill/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3AFE384E-C22D-FC94-8C11-5E5EF1DD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PLANO FINANCEIRO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494BE6-55EF-0980-A95F-65733B73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LS</a:t>
            </a:r>
            <a:fld id="{07615B39-50F8-492D-972F-95FEB05A4985}" type="slidenum">
              <a:rPr lang="pt-BR" smtClean="0"/>
              <a:t>20</a:t>
            </a:fld>
            <a:endParaRPr lang="pt-BR" dirty="0"/>
          </a:p>
        </p:txBody>
      </p:sp>
      <p:sp>
        <p:nvSpPr>
          <p:cNvPr id="10" name="Rolagem: Vertical 9">
            <a:extLst>
              <a:ext uri="{FF2B5EF4-FFF2-40B4-BE49-F238E27FC236}">
                <a16:creationId xmlns:a16="http://schemas.microsoft.com/office/drawing/2014/main" id="{69FD97DB-D156-18E9-6BFD-FFE8E9DFE14A}"/>
              </a:ext>
            </a:extLst>
          </p:cNvPr>
          <p:cNvSpPr/>
          <p:nvPr/>
        </p:nvSpPr>
        <p:spPr>
          <a:xfrm>
            <a:off x="1524937" y="1594233"/>
            <a:ext cx="447869" cy="3693659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lagem: Vertical 10">
            <a:extLst>
              <a:ext uri="{FF2B5EF4-FFF2-40B4-BE49-F238E27FC236}">
                <a16:creationId xmlns:a16="http://schemas.microsoft.com/office/drawing/2014/main" id="{8FED225C-8872-8373-DD4C-2FD65F277A0C}"/>
              </a:ext>
            </a:extLst>
          </p:cNvPr>
          <p:cNvSpPr/>
          <p:nvPr/>
        </p:nvSpPr>
        <p:spPr>
          <a:xfrm flipH="1">
            <a:off x="10210064" y="1594233"/>
            <a:ext cx="456999" cy="3693659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73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A8FE29-2254-65F2-8DAA-7394D92FB36D}"/>
              </a:ext>
            </a:extLst>
          </p:cNvPr>
          <p:cNvSpPr txBox="1">
            <a:spLocks/>
          </p:cNvSpPr>
          <p:nvPr/>
        </p:nvSpPr>
        <p:spPr>
          <a:xfrm>
            <a:off x="2748760" y="664410"/>
            <a:ext cx="348498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4000" b="1" dirty="0">
              <a:solidFill>
                <a:srgbClr val="0070C0"/>
              </a:solidFill>
            </a:endParaRP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D13513C-33BC-6824-CFD6-475CCC435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87BD478-070B-497D-B2F5-18A0143F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3" y="186277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INVESTIMENTO INICIAL - OTIMISTA</a:t>
            </a:r>
          </a:p>
        </p:txBody>
      </p:sp>
      <p:sp>
        <p:nvSpPr>
          <p:cNvPr id="9" name="Rolagem: Vertical 8">
            <a:extLst>
              <a:ext uri="{FF2B5EF4-FFF2-40B4-BE49-F238E27FC236}">
                <a16:creationId xmlns:a16="http://schemas.microsoft.com/office/drawing/2014/main" id="{9105B6EE-9E17-5C04-51FD-56507D43ADB6}"/>
              </a:ext>
            </a:extLst>
          </p:cNvPr>
          <p:cNvSpPr/>
          <p:nvPr/>
        </p:nvSpPr>
        <p:spPr>
          <a:xfrm>
            <a:off x="1756282" y="1423204"/>
            <a:ext cx="447869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lagem: Vertical 9">
            <a:extLst>
              <a:ext uri="{FF2B5EF4-FFF2-40B4-BE49-F238E27FC236}">
                <a16:creationId xmlns:a16="http://schemas.microsoft.com/office/drawing/2014/main" id="{BCEE728E-09F8-1C87-3A3D-E91ABDED02F3}"/>
              </a:ext>
            </a:extLst>
          </p:cNvPr>
          <p:cNvSpPr/>
          <p:nvPr/>
        </p:nvSpPr>
        <p:spPr>
          <a:xfrm flipH="1">
            <a:off x="10263334" y="1334567"/>
            <a:ext cx="443082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B5BB82-6C29-FA39-7D39-B34416E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GB</a:t>
            </a:r>
            <a:fld id="{07615B39-50F8-492D-972F-95FEB05A4985}" type="slidenum">
              <a:rPr lang="pt-BR" smtClean="0"/>
              <a:t>21</a:t>
            </a:fld>
            <a:endParaRPr lang="pt-BR" dirty="0"/>
          </a:p>
        </p:txBody>
      </p:sp>
      <p:pic>
        <p:nvPicPr>
          <p:cNvPr id="15" name="Imagem 14" descr="Tabela&#10;&#10;Descrição gerada automaticamente">
            <a:extLst>
              <a:ext uri="{FF2B5EF4-FFF2-40B4-BE49-F238E27FC236}">
                <a16:creationId xmlns:a16="http://schemas.microsoft.com/office/drawing/2014/main" id="{B9BC4496-BF45-2980-BA26-BE9237A1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"/>
          <a:stretch/>
        </p:blipFill>
        <p:spPr>
          <a:xfrm>
            <a:off x="2368325" y="1511840"/>
            <a:ext cx="7690075" cy="46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0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A8FE29-2254-65F2-8DAA-7394D92FB36D}"/>
              </a:ext>
            </a:extLst>
          </p:cNvPr>
          <p:cNvSpPr txBox="1">
            <a:spLocks/>
          </p:cNvSpPr>
          <p:nvPr/>
        </p:nvSpPr>
        <p:spPr>
          <a:xfrm>
            <a:off x="2748760" y="664410"/>
            <a:ext cx="348498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4000" b="1" dirty="0">
              <a:solidFill>
                <a:srgbClr val="0070C0"/>
              </a:solidFill>
            </a:endParaRP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D13513C-33BC-6824-CFD6-475CCC435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87BD478-070B-497D-B2F5-18A0143F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3" y="186277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INVESTIMENTO INICIAL - PESSIMISTA</a:t>
            </a:r>
          </a:p>
        </p:txBody>
      </p:sp>
      <p:sp>
        <p:nvSpPr>
          <p:cNvPr id="9" name="Rolagem: Vertical 8">
            <a:extLst>
              <a:ext uri="{FF2B5EF4-FFF2-40B4-BE49-F238E27FC236}">
                <a16:creationId xmlns:a16="http://schemas.microsoft.com/office/drawing/2014/main" id="{9105B6EE-9E17-5C04-51FD-56507D43ADB6}"/>
              </a:ext>
            </a:extLst>
          </p:cNvPr>
          <p:cNvSpPr/>
          <p:nvPr/>
        </p:nvSpPr>
        <p:spPr>
          <a:xfrm>
            <a:off x="1756282" y="1423204"/>
            <a:ext cx="447869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lagem: Vertical 9">
            <a:extLst>
              <a:ext uri="{FF2B5EF4-FFF2-40B4-BE49-F238E27FC236}">
                <a16:creationId xmlns:a16="http://schemas.microsoft.com/office/drawing/2014/main" id="{BCEE728E-09F8-1C87-3A3D-E91ABDED02F3}"/>
              </a:ext>
            </a:extLst>
          </p:cNvPr>
          <p:cNvSpPr/>
          <p:nvPr/>
        </p:nvSpPr>
        <p:spPr>
          <a:xfrm flipH="1">
            <a:off x="10257758" y="1423204"/>
            <a:ext cx="443082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B5BB82-6C29-FA39-7D39-B34416E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LS</a:t>
            </a:r>
            <a:fld id="{07615B39-50F8-492D-972F-95FEB05A4985}" type="slidenum">
              <a:rPr lang="pt-BR" smtClean="0"/>
              <a:t>22</a:t>
            </a:fld>
            <a:endParaRPr lang="pt-BR" dirty="0"/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685020AD-4924-8E34-E995-3B317033AF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"/>
          <a:stretch/>
        </p:blipFill>
        <p:spPr>
          <a:xfrm>
            <a:off x="2476455" y="1480441"/>
            <a:ext cx="7460647" cy="49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7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A8FE29-2254-65F2-8DAA-7394D92FB36D}"/>
              </a:ext>
            </a:extLst>
          </p:cNvPr>
          <p:cNvSpPr txBox="1">
            <a:spLocks/>
          </p:cNvSpPr>
          <p:nvPr/>
        </p:nvSpPr>
        <p:spPr>
          <a:xfrm>
            <a:off x="2748760" y="664410"/>
            <a:ext cx="348498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4000" b="1" dirty="0">
              <a:solidFill>
                <a:srgbClr val="0070C0"/>
              </a:solidFill>
            </a:endParaRP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D13513C-33BC-6824-CFD6-475CCC435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6D6C441-5357-CD85-09E1-6FDE2E82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02" y="1383493"/>
            <a:ext cx="7631481" cy="496046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87BD478-070B-497D-B2F5-18A0143F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3" y="186277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INVESTIMENTO INICIAL - REALISTA</a:t>
            </a:r>
          </a:p>
        </p:txBody>
      </p:sp>
      <p:sp>
        <p:nvSpPr>
          <p:cNvPr id="9" name="Rolagem: Vertical 8">
            <a:extLst>
              <a:ext uri="{FF2B5EF4-FFF2-40B4-BE49-F238E27FC236}">
                <a16:creationId xmlns:a16="http://schemas.microsoft.com/office/drawing/2014/main" id="{9105B6EE-9E17-5C04-51FD-56507D43ADB6}"/>
              </a:ext>
            </a:extLst>
          </p:cNvPr>
          <p:cNvSpPr/>
          <p:nvPr/>
        </p:nvSpPr>
        <p:spPr>
          <a:xfrm>
            <a:off x="1756282" y="1423204"/>
            <a:ext cx="447869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olagem: Vertical 9">
            <a:extLst>
              <a:ext uri="{FF2B5EF4-FFF2-40B4-BE49-F238E27FC236}">
                <a16:creationId xmlns:a16="http://schemas.microsoft.com/office/drawing/2014/main" id="{BCEE728E-09F8-1C87-3A3D-E91ABDED02F3}"/>
              </a:ext>
            </a:extLst>
          </p:cNvPr>
          <p:cNvSpPr/>
          <p:nvPr/>
        </p:nvSpPr>
        <p:spPr>
          <a:xfrm flipH="1">
            <a:off x="10263334" y="1334567"/>
            <a:ext cx="443082" cy="500938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B5BB82-6C29-FA39-7D39-B34416E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GB</a:t>
            </a:r>
            <a:fld id="{07615B39-50F8-492D-972F-95FEB05A4985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35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A8FE29-2254-65F2-8DAA-7394D92FB36D}"/>
              </a:ext>
            </a:extLst>
          </p:cNvPr>
          <p:cNvSpPr txBox="1">
            <a:spLocks/>
          </p:cNvSpPr>
          <p:nvPr/>
        </p:nvSpPr>
        <p:spPr>
          <a:xfrm>
            <a:off x="2748760" y="664410"/>
            <a:ext cx="348498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4000" b="1" dirty="0">
              <a:solidFill>
                <a:srgbClr val="0070C0"/>
              </a:solidFill>
            </a:endParaRP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D13513C-33BC-6824-CFD6-475CCC435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3041761-4CF8-41A2-B627-49DCF16D5650}"/>
              </a:ext>
            </a:extLst>
          </p:cNvPr>
          <p:cNvSpPr txBox="1">
            <a:spLocks/>
          </p:cNvSpPr>
          <p:nvPr/>
        </p:nvSpPr>
        <p:spPr>
          <a:xfrm>
            <a:off x="2901160" y="816810"/>
            <a:ext cx="348498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4000" b="1" dirty="0">
              <a:solidFill>
                <a:srgbClr val="0070C0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96DD137-14DE-86E6-04FB-483156A19BB8}"/>
              </a:ext>
            </a:extLst>
          </p:cNvPr>
          <p:cNvSpPr txBox="1">
            <a:spLocks/>
          </p:cNvSpPr>
          <p:nvPr/>
        </p:nvSpPr>
        <p:spPr>
          <a:xfrm>
            <a:off x="3538753" y="-424050"/>
            <a:ext cx="690220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b="1" dirty="0">
                <a:solidFill>
                  <a:srgbClr val="0070C0"/>
                </a:solidFill>
              </a:rPr>
              <a:t>ESTIMATIVA DE VENDAS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EB1481-648E-2D8C-B939-02C68FC7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LS</a:t>
            </a:r>
            <a:fld id="{07615B39-50F8-492D-972F-95FEB05A4985}" type="slidenum">
              <a:rPr lang="pt-BR" smtClean="0"/>
              <a:t>24</a:t>
            </a:fld>
            <a:endParaRPr lang="pt-BR" dirty="0"/>
          </a:p>
        </p:txBody>
      </p:sp>
      <p:sp>
        <p:nvSpPr>
          <p:cNvPr id="14" name="Rolagem: Vertical 13">
            <a:extLst>
              <a:ext uri="{FF2B5EF4-FFF2-40B4-BE49-F238E27FC236}">
                <a16:creationId xmlns:a16="http://schemas.microsoft.com/office/drawing/2014/main" id="{F1EDBE66-176E-FEC1-2438-E7CCEC2B351A}"/>
              </a:ext>
            </a:extLst>
          </p:cNvPr>
          <p:cNvSpPr/>
          <p:nvPr/>
        </p:nvSpPr>
        <p:spPr>
          <a:xfrm>
            <a:off x="3014684" y="831146"/>
            <a:ext cx="447869" cy="5890328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olagem: Vertical 14">
            <a:extLst>
              <a:ext uri="{FF2B5EF4-FFF2-40B4-BE49-F238E27FC236}">
                <a16:creationId xmlns:a16="http://schemas.microsoft.com/office/drawing/2014/main" id="{CF74A7D3-D7B8-72CC-602E-075C74ABB6F7}"/>
              </a:ext>
            </a:extLst>
          </p:cNvPr>
          <p:cNvSpPr/>
          <p:nvPr/>
        </p:nvSpPr>
        <p:spPr>
          <a:xfrm flipH="1">
            <a:off x="8566185" y="816809"/>
            <a:ext cx="443082" cy="5904665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61AA4FBD-310B-7295-8F99-63C265E95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314" y="664410"/>
            <a:ext cx="49625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2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ACD6B-BA39-4C33-88D9-B9A94B4A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33" y="5896"/>
            <a:ext cx="10131425" cy="1456267"/>
          </a:xfrm>
        </p:spPr>
        <p:txBody>
          <a:bodyPr anchor="ctr">
            <a:norm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DRE e ROI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7BB411-DE10-17EB-99BE-A871906A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17" y="1271229"/>
            <a:ext cx="6782629" cy="5010394"/>
          </a:xfrm>
          <a:prstGeom prst="rect">
            <a:avLst/>
          </a:prstGeom>
          <a:noFill/>
        </p:spPr>
      </p:pic>
      <p:pic>
        <p:nvPicPr>
          <p:cNvPr id="10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8726515-F7CB-B0C7-B701-EC3BA91C3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8" y="84546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5630B9-08CD-D87C-BCF1-06FC530A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GB</a:t>
            </a:r>
            <a:fld id="{07615B39-50F8-492D-972F-95FEB05A4985}" type="slidenum">
              <a:rPr lang="pt-BR" smtClean="0"/>
              <a:t>25</a:t>
            </a:fld>
            <a:endParaRPr lang="pt-BR" dirty="0"/>
          </a:p>
        </p:txBody>
      </p:sp>
      <p:sp>
        <p:nvSpPr>
          <p:cNvPr id="8" name="Rolagem: Vertical 7">
            <a:extLst>
              <a:ext uri="{FF2B5EF4-FFF2-40B4-BE49-F238E27FC236}">
                <a16:creationId xmlns:a16="http://schemas.microsoft.com/office/drawing/2014/main" id="{E3FEAE83-3CC5-9D2A-1B5F-8772EBAFDE86}"/>
              </a:ext>
            </a:extLst>
          </p:cNvPr>
          <p:cNvSpPr/>
          <p:nvPr/>
        </p:nvSpPr>
        <p:spPr>
          <a:xfrm>
            <a:off x="2192870" y="1271229"/>
            <a:ext cx="447869" cy="5010394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olagem: Vertical 10">
            <a:extLst>
              <a:ext uri="{FF2B5EF4-FFF2-40B4-BE49-F238E27FC236}">
                <a16:creationId xmlns:a16="http://schemas.microsoft.com/office/drawing/2014/main" id="{7835C7C0-648F-0991-2913-529B30EF6B38}"/>
              </a:ext>
            </a:extLst>
          </p:cNvPr>
          <p:cNvSpPr/>
          <p:nvPr/>
        </p:nvSpPr>
        <p:spPr>
          <a:xfrm flipH="1">
            <a:off x="9708724" y="1271229"/>
            <a:ext cx="447869" cy="5010394"/>
          </a:xfrm>
          <a:prstGeom prst="vertic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362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A8FE29-2254-65F2-8DAA-7394D92FB36D}"/>
              </a:ext>
            </a:extLst>
          </p:cNvPr>
          <p:cNvSpPr txBox="1">
            <a:spLocks/>
          </p:cNvSpPr>
          <p:nvPr/>
        </p:nvSpPr>
        <p:spPr>
          <a:xfrm>
            <a:off x="2748760" y="664410"/>
            <a:ext cx="348498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4000" b="1" dirty="0">
              <a:solidFill>
                <a:srgbClr val="0070C0"/>
              </a:solidFill>
            </a:endParaRP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D13513C-33BC-6824-CFD6-475CCC435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12B4FC8-8DE5-E2CD-A885-4D14F26D51F4}"/>
              </a:ext>
            </a:extLst>
          </p:cNvPr>
          <p:cNvSpPr/>
          <p:nvPr/>
        </p:nvSpPr>
        <p:spPr>
          <a:xfrm>
            <a:off x="0" y="5628688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6FB0C9-7BE1-04B0-EA1B-2B63D399B051}"/>
              </a:ext>
            </a:extLst>
          </p:cNvPr>
          <p:cNvSpPr txBox="1"/>
          <p:nvPr/>
        </p:nvSpPr>
        <p:spPr>
          <a:xfrm>
            <a:off x="2211355" y="428816"/>
            <a:ext cx="9980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0070C0"/>
                </a:solidFill>
                <a:latin typeface="+mj-lt"/>
              </a:rPr>
              <a:t>NÃO AVALIADOS E DESCONSIDERADOS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60A3FA3-281D-037F-8713-5D11D0EE71CA}"/>
              </a:ext>
            </a:extLst>
          </p:cNvPr>
          <p:cNvSpPr txBox="1">
            <a:spLocks/>
          </p:cNvSpPr>
          <p:nvPr/>
        </p:nvSpPr>
        <p:spPr>
          <a:xfrm>
            <a:off x="504129" y="1903678"/>
            <a:ext cx="9982702" cy="3649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Aulas presenciais;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Turnos</a:t>
            </a: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 diferentes;</a:t>
            </a:r>
            <a:endParaRPr lang="pt-BR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Aceitação em outros estados;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Expansão além de CS.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E2A0970-4DED-388E-BBF6-82CE85C5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GB</a:t>
            </a:r>
            <a:fld id="{07615B39-50F8-492D-972F-95FEB05A4985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284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53D27-9CC6-AAC9-61EC-24301B445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895" y="2788503"/>
            <a:ext cx="6845289" cy="2387600"/>
          </a:xfrm>
        </p:spPr>
        <p:txBody>
          <a:bodyPr>
            <a:noAutofit/>
          </a:bodyPr>
          <a:lstStyle/>
          <a:p>
            <a:r>
              <a:rPr lang="pt-BR" sz="6600" b="1" dirty="0">
                <a:solidFill>
                  <a:srgbClr val="0070C0"/>
                </a:solidFill>
              </a:rPr>
              <a:t>AGRADECEMOS A SUA ATENÇÃO!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B55BD53-DDAC-9F12-76E8-F011C4763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6" y="1651518"/>
            <a:ext cx="4807547" cy="47965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E8555BE-EC72-5D0B-8B22-22E4DC7931ED}"/>
              </a:ext>
            </a:extLst>
          </p:cNvPr>
          <p:cNvSpPr/>
          <p:nvPr/>
        </p:nvSpPr>
        <p:spPr>
          <a:xfrm>
            <a:off x="0" y="318191"/>
            <a:ext cx="12192000" cy="7277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EE47B250-CA8C-28F3-E31A-FABF08D88BD8}"/>
              </a:ext>
            </a:extLst>
          </p:cNvPr>
          <p:cNvSpPr txBox="1">
            <a:spLocks/>
          </p:cNvSpPr>
          <p:nvPr/>
        </p:nvSpPr>
        <p:spPr>
          <a:xfrm>
            <a:off x="1524000" y="4381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+mj-lt"/>
              </a:rPr>
              <a:t>FACULDADE DE TECNOLOGIA DE COTIA</a:t>
            </a:r>
          </a:p>
        </p:txBody>
      </p:sp>
      <p:pic>
        <p:nvPicPr>
          <p:cNvPr id="12" name="Gráfico 11" descr="Canudo de diploma com preenchimento sólido">
            <a:extLst>
              <a:ext uri="{FF2B5EF4-FFF2-40B4-BE49-F238E27FC236}">
                <a16:creationId xmlns:a16="http://schemas.microsoft.com/office/drawing/2014/main" id="{FB1D1BDD-81BF-A8D2-798D-C412BE03B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0480" y="289029"/>
            <a:ext cx="898777" cy="8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6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CDBCF-CFD1-4C29-A7D6-7646DD8F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MERCADO POTENCIAL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0BB6B-E168-42D9-BBF3-C84FEE71E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41" y="1690688"/>
            <a:ext cx="5513152" cy="4351338"/>
          </a:xfrm>
        </p:spPr>
        <p:txBody>
          <a:bodyPr anchor="ctr">
            <a:normAutofit/>
          </a:bodyPr>
          <a:lstStyle/>
          <a:p>
            <a:r>
              <a:rPr lang="pt-BR" sz="1800" b="1" dirty="0"/>
              <a:t>5,2%</a:t>
            </a:r>
            <a:r>
              <a:rPr lang="pt-BR" sz="1800" dirty="0"/>
              <a:t> das pessoas até </a:t>
            </a:r>
            <a:r>
              <a:rPr lang="pt-BR" sz="1800" b="1" dirty="0"/>
              <a:t>30 </a:t>
            </a:r>
            <a:r>
              <a:rPr lang="pt-BR" sz="1800" dirty="0"/>
              <a:t>anos de idade possuem curso profissionalizante;</a:t>
            </a:r>
          </a:p>
          <a:p>
            <a:r>
              <a:rPr lang="pt-BR" sz="1800" b="1" dirty="0"/>
              <a:t>13,5%</a:t>
            </a:r>
            <a:r>
              <a:rPr lang="pt-BR" sz="1800" dirty="0"/>
              <a:t> das pessoas começaram a buscar cursos para o desenvolvimento profissional (IBGE, 2021);</a:t>
            </a:r>
          </a:p>
          <a:p>
            <a:r>
              <a:rPr lang="pt-BR" sz="1800" dirty="0"/>
              <a:t>Pessoas entre </a:t>
            </a:r>
            <a:r>
              <a:rPr lang="pt-BR" sz="1800" b="1" dirty="0"/>
              <a:t>15</a:t>
            </a:r>
            <a:r>
              <a:rPr lang="pt-BR" sz="1800" dirty="0"/>
              <a:t> e </a:t>
            </a:r>
            <a:r>
              <a:rPr lang="pt-BR" sz="1800" b="1" dirty="0"/>
              <a:t>29</a:t>
            </a:r>
            <a:r>
              <a:rPr lang="pt-BR" sz="1800" dirty="0"/>
              <a:t> anos que não estudam e não trabalham atingiu o recorde de </a:t>
            </a:r>
            <a:r>
              <a:rPr lang="pt-BR" sz="1800" b="1" dirty="0"/>
              <a:t>29,33%</a:t>
            </a:r>
            <a:r>
              <a:rPr lang="pt-BR" sz="1800" dirty="0"/>
              <a:t> em 2020 (FGV SOCIAL).</a:t>
            </a:r>
          </a:p>
          <a:p>
            <a:endParaRPr lang="pt-BR" sz="1800" dirty="0"/>
          </a:p>
        </p:txBody>
      </p:sp>
      <p:pic>
        <p:nvPicPr>
          <p:cNvPr id="7" name="Imagem 6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19573EEB-4EB3-4A70-B14F-479990790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1"/>
          <a:stretch/>
        </p:blipFill>
        <p:spPr bwMode="auto">
          <a:xfrm>
            <a:off x="6287968" y="2933155"/>
            <a:ext cx="5937190" cy="2026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AE1BD7-45D6-41F0-9464-453AF27C3BFF}"/>
              </a:ext>
            </a:extLst>
          </p:cNvPr>
          <p:cNvSpPr txBox="1"/>
          <p:nvPr/>
        </p:nvSpPr>
        <p:spPr>
          <a:xfrm>
            <a:off x="7438177" y="4918405"/>
            <a:ext cx="418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Fonte: </a:t>
            </a:r>
            <a:r>
              <a:rPr lang="pt-BR" sz="1600" dirty="0"/>
              <a:t>Adaptado FGV Social, 2021.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0F4008-16FB-4440-AD6E-6FC5F55759A1}"/>
              </a:ext>
            </a:extLst>
          </p:cNvPr>
          <p:cNvSpPr txBox="1"/>
          <p:nvPr/>
        </p:nvSpPr>
        <p:spPr>
          <a:xfrm>
            <a:off x="5900560" y="2477148"/>
            <a:ext cx="609452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Percentuais de Nem-Nem % Faixa de 15 á 29 Anos</a:t>
            </a:r>
          </a:p>
        </p:txBody>
      </p:sp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1F9974D-B4DE-8329-972A-25B96E833A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998" y="259881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F2CD61F-E5D4-E94D-045D-A622F46C2BB2}"/>
              </a:ext>
            </a:extLst>
          </p:cNvPr>
          <p:cNvSpPr/>
          <p:nvPr/>
        </p:nvSpPr>
        <p:spPr>
          <a:xfrm>
            <a:off x="0" y="5496409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Gráfico de barras com preenchimento sólido">
            <a:extLst>
              <a:ext uri="{FF2B5EF4-FFF2-40B4-BE49-F238E27FC236}">
                <a16:creationId xmlns:a16="http://schemas.microsoft.com/office/drawing/2014/main" id="{18D1B843-40F4-C64D-D5FE-FDC7CDF93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5725" y="5415205"/>
            <a:ext cx="914400" cy="914400"/>
          </a:xfrm>
          <a:prstGeom prst="rect">
            <a:avLst/>
          </a:prstGeom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19237052-130F-2D77-61C0-296F1437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GB</a:t>
            </a:r>
            <a:fld id="{07615B39-50F8-492D-972F-95FEB05A498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59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756A2-C5A6-CA0E-CFDC-1B533AFA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349" y="979067"/>
            <a:ext cx="4119464" cy="1456267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64CB1-E863-5DF6-EDCD-2290A178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55" y="2576805"/>
            <a:ext cx="5761652" cy="3649133"/>
          </a:xfrm>
        </p:spPr>
        <p:txBody>
          <a:bodyPr>
            <a:normAutofit/>
          </a:bodyPr>
          <a:lstStyle/>
          <a:p>
            <a:r>
              <a:rPr lang="pt-BR" sz="2000" dirty="0"/>
              <a:t>Perda de </a:t>
            </a:r>
            <a:r>
              <a:rPr lang="pt-BR" sz="2000" b="1" dirty="0"/>
              <a:t>US $217 bilhões </a:t>
            </a:r>
            <a:r>
              <a:rPr lang="pt-BR" sz="2000" dirty="0"/>
              <a:t>(Accenture, 2016);</a:t>
            </a:r>
          </a:p>
          <a:p>
            <a:r>
              <a:rPr lang="pt-BR" sz="2000" dirty="0"/>
              <a:t>Mau atendimento; </a:t>
            </a:r>
          </a:p>
          <a:p>
            <a:r>
              <a:rPr lang="pt-BR" sz="2000" dirty="0"/>
              <a:t>Pesquisa com </a:t>
            </a:r>
            <a:r>
              <a:rPr lang="pt-BR" sz="2000" b="1" dirty="0"/>
              <a:t>24.000 mil </a:t>
            </a:r>
            <a:r>
              <a:rPr lang="pt-BR" sz="2000" dirty="0"/>
              <a:t>pessoas em </a:t>
            </a:r>
            <a:r>
              <a:rPr lang="pt-BR" sz="2000" b="1" dirty="0"/>
              <a:t>33 países </a:t>
            </a:r>
            <a:r>
              <a:rPr lang="pt-BR" sz="2000" dirty="0"/>
              <a:t>(Accenture, 2016);</a:t>
            </a:r>
          </a:p>
          <a:p>
            <a:r>
              <a:rPr lang="pt-BR" sz="2000" dirty="0"/>
              <a:t>Operadoras, TV a cabo e saúde.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6765647-C6BA-DE22-E7DB-E8E36A4A3355}"/>
              </a:ext>
            </a:extLst>
          </p:cNvPr>
          <p:cNvSpPr txBox="1">
            <a:spLocks/>
          </p:cNvSpPr>
          <p:nvPr/>
        </p:nvSpPr>
        <p:spPr>
          <a:xfrm>
            <a:off x="7740975" y="979067"/>
            <a:ext cx="476347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b="1" dirty="0">
                <a:solidFill>
                  <a:srgbClr val="0070C0"/>
                </a:solidFill>
              </a:rPr>
              <a:t>SOLUÇÕES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84C6AD2-FC40-ADCE-6D97-1630A8360C52}"/>
              </a:ext>
            </a:extLst>
          </p:cNvPr>
          <p:cNvSpPr txBox="1">
            <a:spLocks/>
          </p:cNvSpPr>
          <p:nvPr/>
        </p:nvSpPr>
        <p:spPr>
          <a:xfrm>
            <a:off x="6814459" y="2255912"/>
            <a:ext cx="4539341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Treinamento de </a:t>
            </a:r>
            <a:r>
              <a:rPr lang="pt-BR" sz="2000" dirty="0" err="1"/>
              <a:t>Customer</a:t>
            </a:r>
            <a:r>
              <a:rPr lang="pt-BR" sz="2000" dirty="0"/>
              <a:t> Service;</a:t>
            </a:r>
          </a:p>
          <a:p>
            <a:r>
              <a:rPr lang="pt-BR" sz="2000" dirty="0"/>
              <a:t>Direcionado para empresas;</a:t>
            </a:r>
          </a:p>
          <a:p>
            <a:r>
              <a:rPr lang="pt-BR" sz="2000" dirty="0"/>
              <a:t>Otimização do tempo;</a:t>
            </a:r>
          </a:p>
          <a:p>
            <a:r>
              <a:rPr lang="pt-BR" sz="2000" dirty="0"/>
              <a:t>Valorização da profissão;</a:t>
            </a:r>
          </a:p>
          <a:p>
            <a:r>
              <a:rPr lang="pt-BR" sz="2000" dirty="0"/>
              <a:t>Possível queda na rotatividade.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914ED00-28FD-88E5-BABC-42186E1F34A4}"/>
              </a:ext>
            </a:extLst>
          </p:cNvPr>
          <p:cNvSpPr/>
          <p:nvPr/>
        </p:nvSpPr>
        <p:spPr>
          <a:xfrm>
            <a:off x="0" y="5496409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Gráfico 10" descr="Imposto com preenchimento sólido">
            <a:extLst>
              <a:ext uri="{FF2B5EF4-FFF2-40B4-BE49-F238E27FC236}">
                <a16:creationId xmlns:a16="http://schemas.microsoft.com/office/drawing/2014/main" id="{5AF54203-C63E-1E7F-6708-A3CBA68C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176" y="5415205"/>
            <a:ext cx="914400" cy="914400"/>
          </a:xfrm>
          <a:prstGeom prst="rect">
            <a:avLst/>
          </a:prstGeom>
        </p:spPr>
      </p:pic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2A9835B-FF2A-F02F-C282-539D491B2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3120E-C433-A75E-295B-07DCC500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LS</a:t>
            </a:r>
            <a:fld id="{07615B39-50F8-492D-972F-95FEB05A498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42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Gráfico, Gráfico de pizza&#10;&#10;Descrição gerada automaticamente">
            <a:extLst>
              <a:ext uri="{FF2B5EF4-FFF2-40B4-BE49-F238E27FC236}">
                <a16:creationId xmlns:a16="http://schemas.microsoft.com/office/drawing/2014/main" id="{C860574A-D920-EE25-7073-15D4D4F7B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6" y="1864536"/>
            <a:ext cx="5974484" cy="2808006"/>
          </a:xfrm>
          <a:prstGeom prst="rect">
            <a:avLst/>
          </a:prstGeom>
        </p:spPr>
      </p:pic>
      <p:pic>
        <p:nvPicPr>
          <p:cNvPr id="6" name="Imagem 5" descr="Gráfico, Gráfico de pizza&#10;&#10;Descrição gerada automaticamente">
            <a:extLst>
              <a:ext uri="{FF2B5EF4-FFF2-40B4-BE49-F238E27FC236}">
                <a16:creationId xmlns:a16="http://schemas.microsoft.com/office/drawing/2014/main" id="{696435F6-FF7F-ED75-A8D8-82FD610C8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9" y="1864536"/>
            <a:ext cx="5935131" cy="2611457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CFC353-3212-2F0F-8EA0-7EAD248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GB</a:t>
            </a:r>
            <a:fld id="{07615B39-50F8-492D-972F-95FEB05A498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D18433C-2B1B-06FE-2EC5-63EC7506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0" y="2615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PESQUISA</a:t>
            </a:r>
          </a:p>
        </p:txBody>
      </p:sp>
      <p:pic>
        <p:nvPicPr>
          <p:cNvPr id="25" name="Imagem 2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3CD314E-6680-32A5-3618-CE6711017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D53E4659-0ADB-E2DD-C296-B2837C398CF9}"/>
              </a:ext>
            </a:extLst>
          </p:cNvPr>
          <p:cNvSpPr/>
          <p:nvPr/>
        </p:nvSpPr>
        <p:spPr>
          <a:xfrm>
            <a:off x="0" y="5496409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Gráfico 8" descr="Área de Transferência com preenchimento sólido">
            <a:extLst>
              <a:ext uri="{FF2B5EF4-FFF2-40B4-BE49-F238E27FC236}">
                <a16:creationId xmlns:a16="http://schemas.microsoft.com/office/drawing/2014/main" id="{62D9A41D-8D25-80B0-CED2-2454795DA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37202" y="5466678"/>
            <a:ext cx="833196" cy="8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8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CFC353-3212-2F0F-8EA0-7EAD248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GB</a:t>
            </a:r>
            <a:fld id="{07615B39-50F8-492D-972F-95FEB05A498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D18433C-2B1B-06FE-2EC5-63EC7506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0" y="2615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PESQUISA</a:t>
            </a:r>
          </a:p>
        </p:txBody>
      </p:sp>
      <p:pic>
        <p:nvPicPr>
          <p:cNvPr id="25" name="Imagem 2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3CD314E-6680-32A5-3618-CE6711017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D53E4659-0ADB-E2DD-C296-B2837C398CF9}"/>
              </a:ext>
            </a:extLst>
          </p:cNvPr>
          <p:cNvSpPr/>
          <p:nvPr/>
        </p:nvSpPr>
        <p:spPr>
          <a:xfrm>
            <a:off x="0" y="5496409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Gráfico 8" descr="Área de Transferência com preenchimento sólido">
            <a:extLst>
              <a:ext uri="{FF2B5EF4-FFF2-40B4-BE49-F238E27FC236}">
                <a16:creationId xmlns:a16="http://schemas.microsoft.com/office/drawing/2014/main" id="{62D9A41D-8D25-80B0-CED2-2454795DA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7202" y="5466678"/>
            <a:ext cx="833196" cy="833196"/>
          </a:xfrm>
          <a:prstGeom prst="rect">
            <a:avLst/>
          </a:prstGeom>
        </p:spPr>
      </p:pic>
      <p:pic>
        <p:nvPicPr>
          <p:cNvPr id="10" name="Imagem 9" descr="Gráfico, Gráfico de pizza&#10;&#10;Descrição gerada automaticamente">
            <a:extLst>
              <a:ext uri="{FF2B5EF4-FFF2-40B4-BE49-F238E27FC236}">
                <a16:creationId xmlns:a16="http://schemas.microsoft.com/office/drawing/2014/main" id="{EA220EB4-D7A6-B97E-D7B0-B07103319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7" y="1820998"/>
            <a:ext cx="5949153" cy="2560502"/>
          </a:xfrm>
          <a:prstGeom prst="rect">
            <a:avLst/>
          </a:prstGeom>
        </p:spPr>
      </p:pic>
      <p:pic>
        <p:nvPicPr>
          <p:cNvPr id="11" name="Imagem 10" descr="Gráfico, Gráfico de barras&#10;&#10;Descrição gerada automaticamente com confiança média">
            <a:extLst>
              <a:ext uri="{FF2B5EF4-FFF2-40B4-BE49-F238E27FC236}">
                <a16:creationId xmlns:a16="http://schemas.microsoft.com/office/drawing/2014/main" id="{FE524BE4-CDEA-A707-E71F-EA52CFCC9F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81" y="1820998"/>
            <a:ext cx="5918019" cy="28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2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CFC353-3212-2F0F-8EA0-7EAD248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LS</a:t>
            </a:r>
            <a:fld id="{07615B39-50F8-492D-972F-95FEB05A498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D18433C-2B1B-06FE-2EC5-63EC7506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0" y="2615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PESQUISA</a:t>
            </a:r>
          </a:p>
        </p:txBody>
      </p:sp>
      <p:pic>
        <p:nvPicPr>
          <p:cNvPr id="25" name="Imagem 2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3CD314E-6680-32A5-3618-CE6711017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D53E4659-0ADB-E2DD-C296-B2837C398CF9}"/>
              </a:ext>
            </a:extLst>
          </p:cNvPr>
          <p:cNvSpPr/>
          <p:nvPr/>
        </p:nvSpPr>
        <p:spPr>
          <a:xfrm>
            <a:off x="0" y="5496409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Gráfico 8" descr="Área de Transferência com preenchimento sólido">
            <a:extLst>
              <a:ext uri="{FF2B5EF4-FFF2-40B4-BE49-F238E27FC236}">
                <a16:creationId xmlns:a16="http://schemas.microsoft.com/office/drawing/2014/main" id="{62D9A41D-8D25-80B0-CED2-2454795DA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7202" y="5466678"/>
            <a:ext cx="833196" cy="833196"/>
          </a:xfrm>
          <a:prstGeom prst="rect">
            <a:avLst/>
          </a:prstGeom>
        </p:spPr>
      </p:pic>
      <p:pic>
        <p:nvPicPr>
          <p:cNvPr id="12" name="Imagem 11" descr="Gráfico, Gráfico de pizza&#10;&#10;Descrição gerada automaticamente">
            <a:extLst>
              <a:ext uri="{FF2B5EF4-FFF2-40B4-BE49-F238E27FC236}">
                <a16:creationId xmlns:a16="http://schemas.microsoft.com/office/drawing/2014/main" id="{A53D8EB0-F7B9-289A-FF66-1052BE309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12" y="1587139"/>
            <a:ext cx="7216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760ED-C740-71B9-94E8-AA430804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15B39-50F8-492D-972F-95FEB05A4985}" type="slidenum">
              <a:rPr lang="pt-BR" smtClean="0"/>
              <a:t>8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C5AF7F1-4F8E-2739-6E4B-6A070317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F02C732-FD1C-75EA-D0F6-24C8233258A3}"/>
              </a:ext>
            </a:extLst>
          </p:cNvPr>
          <p:cNvSpPr txBox="1"/>
          <p:nvPr/>
        </p:nvSpPr>
        <p:spPr>
          <a:xfrm>
            <a:off x="11502887" y="6533322"/>
            <a:ext cx="516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85000"/>
                  </a:schemeClr>
                </a:solidFill>
              </a:rPr>
              <a:t>LS8</a:t>
            </a:r>
          </a:p>
        </p:txBody>
      </p:sp>
    </p:spTree>
    <p:extLst>
      <p:ext uri="{BB962C8B-B14F-4D97-AF65-F5344CB8AC3E}">
        <p14:creationId xmlns:p14="http://schemas.microsoft.com/office/powerpoint/2010/main" val="111561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4E957-5861-DBA3-E95E-DA9D57AA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OPORTUNIDADES E AMEAÇAS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B4F1B4-7DCD-BD82-6967-EA761379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GB</a:t>
            </a:r>
            <a:fld id="{07615B39-50F8-492D-972F-95FEB05A4985}" type="slidenum">
              <a:rPr lang="pt-BR" smtClean="0"/>
              <a:t>9</a:t>
            </a:fld>
            <a:endParaRPr lang="pt-BR" dirty="0"/>
          </a:p>
        </p:txBody>
      </p:sp>
      <p:pic>
        <p:nvPicPr>
          <p:cNvPr id="5" name="Imagem 4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B59966DC-D1FB-B530-1366-00D46DBB3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4" y="1936863"/>
            <a:ext cx="11498591" cy="298427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641438A-7644-035A-9422-B0EEB631EDAF}"/>
              </a:ext>
            </a:extLst>
          </p:cNvPr>
          <p:cNvSpPr/>
          <p:nvPr/>
        </p:nvSpPr>
        <p:spPr>
          <a:xfrm>
            <a:off x="0" y="5496409"/>
            <a:ext cx="12192000" cy="751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Gráfico 6" descr="Boa Ideia com preenchimento sólido">
            <a:extLst>
              <a:ext uri="{FF2B5EF4-FFF2-40B4-BE49-F238E27FC236}">
                <a16:creationId xmlns:a16="http://schemas.microsoft.com/office/drawing/2014/main" id="{888555EB-8795-D356-0014-290648EEC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099" y="5466678"/>
            <a:ext cx="833196" cy="833196"/>
          </a:xfrm>
          <a:prstGeom prst="rect">
            <a:avLst/>
          </a:prstGeom>
        </p:spPr>
      </p:pic>
      <p:pic>
        <p:nvPicPr>
          <p:cNvPr id="11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A11070B-FE04-670C-600D-B2A5EAE5F4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" y="-27798"/>
            <a:ext cx="1544349" cy="1540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6320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455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Tema do Office</vt:lpstr>
      <vt:lpstr>CENTRO DE TREINAMENTO PARA NOVOS TALENTOS</vt:lpstr>
      <vt:lpstr>MISSÃO</vt:lpstr>
      <vt:lpstr>MERCADO POTENCIAL </vt:lpstr>
      <vt:lpstr>PROBLEMAS</vt:lpstr>
      <vt:lpstr>PESQUISA</vt:lpstr>
      <vt:lpstr>PESQUISA</vt:lpstr>
      <vt:lpstr>PESQUISA</vt:lpstr>
      <vt:lpstr>Apresentação do PowerPoint</vt:lpstr>
      <vt:lpstr>OPORTUNIDADES E AMEAÇAS</vt:lpstr>
      <vt:lpstr>ANÁLISE FOFA</vt:lpstr>
      <vt:lpstr>Apresentação do PowerPoint</vt:lpstr>
      <vt:lpstr>PROPOSTA MVP</vt:lpstr>
      <vt:lpstr>PERSONA</vt:lpstr>
      <vt:lpstr>PERSONA</vt:lpstr>
      <vt:lpstr>Apresentação do PowerPoint</vt:lpstr>
      <vt:lpstr>MARKETING</vt:lpstr>
      <vt:lpstr>MARKETING</vt:lpstr>
      <vt:lpstr>MARKETING</vt:lpstr>
      <vt:lpstr>MARKETING</vt:lpstr>
      <vt:lpstr>PLANO FINANCEIRO</vt:lpstr>
      <vt:lpstr>INVESTIMENTO INICIAL - OTIMISTA</vt:lpstr>
      <vt:lpstr>INVESTIMENTO INICIAL - PESSIMISTA</vt:lpstr>
      <vt:lpstr>INVESTIMENTO INICIAL - REALISTA</vt:lpstr>
      <vt:lpstr>Apresentação do PowerPoint</vt:lpstr>
      <vt:lpstr>DRE e ROI </vt:lpstr>
      <vt:lpstr>Apresentação do PowerPoint</vt:lpstr>
      <vt:lpstr>AGRADECEMOS A SUA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TREINAMENTO PARA NOVOS TALENTOS</dc:title>
  <dc:creator>LEONARDO XAVIER DE SOUZA</dc:creator>
  <cp:lastModifiedBy>LEONARDO XAVIER DE SOUZA</cp:lastModifiedBy>
  <cp:revision>13</cp:revision>
  <dcterms:created xsi:type="dcterms:W3CDTF">2022-06-21T15:28:49Z</dcterms:created>
  <dcterms:modified xsi:type="dcterms:W3CDTF">2022-06-23T16:34:05Z</dcterms:modified>
</cp:coreProperties>
</file>