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0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5C432-FF76-47FD-B2CC-12BA7A15E4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7A43C4-FBDA-4631-81A9-559104E4C91B}">
      <dgm:prSet phldrT="[Texto]"/>
      <dgm:spPr/>
      <dgm:t>
        <a:bodyPr/>
        <a:lstStyle/>
        <a:p>
          <a:r>
            <a:rPr lang="es-ES" dirty="0" smtClean="0"/>
            <a:t>Situación Actual</a:t>
          </a:r>
          <a:endParaRPr lang="es-ES" dirty="0"/>
        </a:p>
      </dgm:t>
    </dgm:pt>
    <dgm:pt modelId="{90E9E7A8-B9EF-4F8F-9030-FFF8BAFC3821}" type="parTrans" cxnId="{4579589E-17E7-4EBA-A625-712BFBC62E3E}">
      <dgm:prSet/>
      <dgm:spPr/>
      <dgm:t>
        <a:bodyPr/>
        <a:lstStyle/>
        <a:p>
          <a:endParaRPr lang="es-ES"/>
        </a:p>
      </dgm:t>
    </dgm:pt>
    <dgm:pt modelId="{D0561BD0-57D5-42C8-A4F4-515DB11ADE0B}" type="sibTrans" cxnId="{4579589E-17E7-4EBA-A625-712BFBC62E3E}">
      <dgm:prSet/>
      <dgm:spPr/>
      <dgm:t>
        <a:bodyPr/>
        <a:lstStyle/>
        <a:p>
          <a:endParaRPr lang="es-ES"/>
        </a:p>
      </dgm:t>
    </dgm:pt>
    <dgm:pt modelId="{4AE82A33-2976-440A-8E51-8B4EA9851B4B}">
      <dgm:prSet phldrT="[Texto]"/>
      <dgm:spPr/>
      <dgm:t>
        <a:bodyPr/>
        <a:lstStyle/>
        <a:p>
          <a:r>
            <a:rPr lang="es-ES" dirty="0" smtClean="0"/>
            <a:t>Optimización</a:t>
          </a:r>
          <a:endParaRPr lang="es-ES" dirty="0"/>
        </a:p>
      </dgm:t>
    </dgm:pt>
    <dgm:pt modelId="{DB96F585-7D59-4824-A79D-82861B92EA74}" type="parTrans" cxnId="{BB9AB68B-7EE3-4A0D-9B62-11F63264A74E}">
      <dgm:prSet/>
      <dgm:spPr/>
      <dgm:t>
        <a:bodyPr/>
        <a:lstStyle/>
        <a:p>
          <a:endParaRPr lang="es-ES"/>
        </a:p>
      </dgm:t>
    </dgm:pt>
    <dgm:pt modelId="{AB54B0C2-F64C-4670-B310-1ACCE8ED3719}" type="sibTrans" cxnId="{BB9AB68B-7EE3-4A0D-9B62-11F63264A74E}">
      <dgm:prSet/>
      <dgm:spPr/>
      <dgm:t>
        <a:bodyPr/>
        <a:lstStyle/>
        <a:p>
          <a:endParaRPr lang="es-ES"/>
        </a:p>
      </dgm:t>
    </dgm:pt>
    <dgm:pt modelId="{B191F049-1B1D-4150-A2EB-D4148C757B27}">
      <dgm:prSet phldrT="[Texto]"/>
      <dgm:spPr/>
      <dgm:t>
        <a:bodyPr/>
        <a:lstStyle/>
        <a:p>
          <a:r>
            <a:rPr lang="es-ES" dirty="0" smtClean="0"/>
            <a:t>Usabilidad</a:t>
          </a:r>
          <a:endParaRPr lang="es-ES" dirty="0"/>
        </a:p>
      </dgm:t>
    </dgm:pt>
    <dgm:pt modelId="{C4999C1C-98CD-4A2D-BD8C-00CFA45EC529}" type="parTrans" cxnId="{8C013743-495C-4F58-907A-EC03A9396E95}">
      <dgm:prSet/>
      <dgm:spPr/>
      <dgm:t>
        <a:bodyPr/>
        <a:lstStyle/>
        <a:p>
          <a:endParaRPr lang="es-ES"/>
        </a:p>
      </dgm:t>
    </dgm:pt>
    <dgm:pt modelId="{AFB413E4-BD47-4605-B92C-01DEDFAF7131}" type="sibTrans" cxnId="{8C013743-495C-4F58-907A-EC03A9396E95}">
      <dgm:prSet/>
      <dgm:spPr/>
      <dgm:t>
        <a:bodyPr/>
        <a:lstStyle/>
        <a:p>
          <a:endParaRPr lang="es-ES"/>
        </a:p>
      </dgm:t>
    </dgm:pt>
    <dgm:pt modelId="{35455A5A-C54D-4EAE-806C-F150033D153E}">
      <dgm:prSet phldrT="[Texto]"/>
      <dgm:spPr/>
      <dgm:t>
        <a:bodyPr/>
        <a:lstStyle/>
        <a:p>
          <a:r>
            <a:rPr lang="es-ES" dirty="0" smtClean="0"/>
            <a:t>Otros</a:t>
          </a:r>
          <a:endParaRPr lang="es-ES" dirty="0"/>
        </a:p>
      </dgm:t>
    </dgm:pt>
    <dgm:pt modelId="{7954163E-C993-4857-9AE0-7BE606F2CC3E}" type="parTrans" cxnId="{2BDA0212-B364-4DE4-BFE0-A4AC5D6F874E}">
      <dgm:prSet/>
      <dgm:spPr/>
      <dgm:t>
        <a:bodyPr/>
        <a:lstStyle/>
        <a:p>
          <a:endParaRPr lang="es-ES"/>
        </a:p>
      </dgm:t>
    </dgm:pt>
    <dgm:pt modelId="{0BE3578B-7104-45DF-8E2B-64326E0C8FFF}" type="sibTrans" cxnId="{2BDA0212-B364-4DE4-BFE0-A4AC5D6F874E}">
      <dgm:prSet/>
      <dgm:spPr/>
      <dgm:t>
        <a:bodyPr/>
        <a:lstStyle/>
        <a:p>
          <a:endParaRPr lang="es-ES"/>
        </a:p>
      </dgm:t>
    </dgm:pt>
    <dgm:pt modelId="{B29D2267-917C-4D6A-B125-26CF5FB6DCFA}">
      <dgm:prSet phldrT="[Texto]"/>
      <dgm:spPr/>
      <dgm:t>
        <a:bodyPr/>
        <a:lstStyle/>
        <a:p>
          <a:r>
            <a:rPr lang="es-ES" dirty="0" smtClean="0"/>
            <a:t>Actualización del algoritmo de Google</a:t>
          </a:r>
          <a:endParaRPr lang="es-ES" dirty="0"/>
        </a:p>
      </dgm:t>
    </dgm:pt>
    <dgm:pt modelId="{6E75639B-D272-40AA-9F0C-FD8675FEE16E}" type="parTrans" cxnId="{455D63F2-D060-4318-9966-820CD2A9647C}">
      <dgm:prSet/>
      <dgm:spPr/>
      <dgm:t>
        <a:bodyPr/>
        <a:lstStyle/>
        <a:p>
          <a:endParaRPr lang="es-ES"/>
        </a:p>
      </dgm:t>
    </dgm:pt>
    <dgm:pt modelId="{E9A9486B-7617-45F5-9ED8-858A54B5BEE9}" type="sibTrans" cxnId="{455D63F2-D060-4318-9966-820CD2A9647C}">
      <dgm:prSet/>
      <dgm:spPr/>
      <dgm:t>
        <a:bodyPr/>
        <a:lstStyle/>
        <a:p>
          <a:endParaRPr lang="es-ES"/>
        </a:p>
      </dgm:t>
    </dgm:pt>
    <dgm:pt modelId="{892468A7-D311-48BD-A7D1-3B22B0D4C163}" type="pres">
      <dgm:prSet presAssocID="{A285C432-FF76-47FD-B2CC-12BA7A15E439}" presName="vert0" presStyleCnt="0">
        <dgm:presLayoutVars>
          <dgm:dir/>
          <dgm:animOne val="branch"/>
          <dgm:animLvl val="lvl"/>
        </dgm:presLayoutVars>
      </dgm:prSet>
      <dgm:spPr/>
    </dgm:pt>
    <dgm:pt modelId="{2BD41FDE-F6F3-4FCE-B54A-7DEE95114C4A}" type="pres">
      <dgm:prSet presAssocID="{757A43C4-FBDA-4631-81A9-559104E4C91B}" presName="thickLine" presStyleLbl="alignNode1" presStyleIdx="0" presStyleCnt="5"/>
      <dgm:spPr/>
    </dgm:pt>
    <dgm:pt modelId="{A5798F81-11AE-4476-8231-74B7F90A406E}" type="pres">
      <dgm:prSet presAssocID="{757A43C4-FBDA-4631-81A9-559104E4C91B}" presName="horz1" presStyleCnt="0"/>
      <dgm:spPr/>
    </dgm:pt>
    <dgm:pt modelId="{48A49207-347B-44E9-93CC-96071D8CD75E}" type="pres">
      <dgm:prSet presAssocID="{757A43C4-FBDA-4631-81A9-559104E4C91B}" presName="tx1" presStyleLbl="revTx" presStyleIdx="0" presStyleCnt="5"/>
      <dgm:spPr/>
      <dgm:t>
        <a:bodyPr/>
        <a:lstStyle/>
        <a:p>
          <a:endParaRPr lang="es-ES"/>
        </a:p>
      </dgm:t>
    </dgm:pt>
    <dgm:pt modelId="{94E3C7F8-68A1-4065-A163-7A5156DB317E}" type="pres">
      <dgm:prSet presAssocID="{757A43C4-FBDA-4631-81A9-559104E4C91B}" presName="vert1" presStyleCnt="0"/>
      <dgm:spPr/>
    </dgm:pt>
    <dgm:pt modelId="{2DE06D69-804B-4062-BBB4-A0C9B34FE2E5}" type="pres">
      <dgm:prSet presAssocID="{4AE82A33-2976-440A-8E51-8B4EA9851B4B}" presName="thickLine" presStyleLbl="alignNode1" presStyleIdx="1" presStyleCnt="5"/>
      <dgm:spPr/>
    </dgm:pt>
    <dgm:pt modelId="{E26217C7-6F2B-4BA9-BA16-40D3E5389D53}" type="pres">
      <dgm:prSet presAssocID="{4AE82A33-2976-440A-8E51-8B4EA9851B4B}" presName="horz1" presStyleCnt="0"/>
      <dgm:spPr/>
    </dgm:pt>
    <dgm:pt modelId="{536A3936-9FA0-48A9-AADB-4419C761625E}" type="pres">
      <dgm:prSet presAssocID="{4AE82A33-2976-440A-8E51-8B4EA9851B4B}" presName="tx1" presStyleLbl="revTx" presStyleIdx="1" presStyleCnt="5"/>
      <dgm:spPr/>
      <dgm:t>
        <a:bodyPr/>
        <a:lstStyle/>
        <a:p>
          <a:endParaRPr lang="es-ES"/>
        </a:p>
      </dgm:t>
    </dgm:pt>
    <dgm:pt modelId="{15C669FA-5C73-4CC9-B9C2-0B0D6F038931}" type="pres">
      <dgm:prSet presAssocID="{4AE82A33-2976-440A-8E51-8B4EA9851B4B}" presName="vert1" presStyleCnt="0"/>
      <dgm:spPr/>
    </dgm:pt>
    <dgm:pt modelId="{07E276BE-0120-4327-AA70-DF1A38980D6C}" type="pres">
      <dgm:prSet presAssocID="{B191F049-1B1D-4150-A2EB-D4148C757B27}" presName="thickLine" presStyleLbl="alignNode1" presStyleIdx="2" presStyleCnt="5"/>
      <dgm:spPr/>
    </dgm:pt>
    <dgm:pt modelId="{2EF2CC90-68C5-4E36-BD24-509934B592AF}" type="pres">
      <dgm:prSet presAssocID="{B191F049-1B1D-4150-A2EB-D4148C757B27}" presName="horz1" presStyleCnt="0"/>
      <dgm:spPr/>
    </dgm:pt>
    <dgm:pt modelId="{D114FE0D-D8CD-466E-8A08-4B4675534E3B}" type="pres">
      <dgm:prSet presAssocID="{B191F049-1B1D-4150-A2EB-D4148C757B27}" presName="tx1" presStyleLbl="revTx" presStyleIdx="2" presStyleCnt="5"/>
      <dgm:spPr/>
      <dgm:t>
        <a:bodyPr/>
        <a:lstStyle/>
        <a:p>
          <a:endParaRPr lang="es-ES"/>
        </a:p>
      </dgm:t>
    </dgm:pt>
    <dgm:pt modelId="{346DF98A-4E5B-46DA-99BD-22643C0D56F3}" type="pres">
      <dgm:prSet presAssocID="{B191F049-1B1D-4150-A2EB-D4148C757B27}" presName="vert1" presStyleCnt="0"/>
      <dgm:spPr/>
    </dgm:pt>
    <dgm:pt modelId="{FBBB7B1A-C7E1-4CD3-B1C7-A4093E7C4B98}" type="pres">
      <dgm:prSet presAssocID="{35455A5A-C54D-4EAE-806C-F150033D153E}" presName="thickLine" presStyleLbl="alignNode1" presStyleIdx="3" presStyleCnt="5"/>
      <dgm:spPr/>
    </dgm:pt>
    <dgm:pt modelId="{9D3B9F36-2083-4E0D-A30A-73A07A8814DB}" type="pres">
      <dgm:prSet presAssocID="{35455A5A-C54D-4EAE-806C-F150033D153E}" presName="horz1" presStyleCnt="0"/>
      <dgm:spPr/>
    </dgm:pt>
    <dgm:pt modelId="{696AB525-A159-4E9D-98B5-26113269A5EF}" type="pres">
      <dgm:prSet presAssocID="{35455A5A-C54D-4EAE-806C-F150033D153E}" presName="tx1" presStyleLbl="revTx" presStyleIdx="3" presStyleCnt="5"/>
      <dgm:spPr/>
      <dgm:t>
        <a:bodyPr/>
        <a:lstStyle/>
        <a:p>
          <a:endParaRPr lang="es-ES"/>
        </a:p>
      </dgm:t>
    </dgm:pt>
    <dgm:pt modelId="{1204E4C0-909C-4856-8DE0-187121F2AFAD}" type="pres">
      <dgm:prSet presAssocID="{35455A5A-C54D-4EAE-806C-F150033D153E}" presName="vert1" presStyleCnt="0"/>
      <dgm:spPr/>
    </dgm:pt>
    <dgm:pt modelId="{ACF9653D-ABCC-4E04-93BE-E3F5249D86B1}" type="pres">
      <dgm:prSet presAssocID="{B29D2267-917C-4D6A-B125-26CF5FB6DCFA}" presName="thickLine" presStyleLbl="alignNode1" presStyleIdx="4" presStyleCnt="5"/>
      <dgm:spPr/>
    </dgm:pt>
    <dgm:pt modelId="{C904F60F-7060-4C71-AFD8-4D78E3ABEC3B}" type="pres">
      <dgm:prSet presAssocID="{B29D2267-917C-4D6A-B125-26CF5FB6DCFA}" presName="horz1" presStyleCnt="0"/>
      <dgm:spPr/>
    </dgm:pt>
    <dgm:pt modelId="{3EDE7B6C-3873-4053-B86A-7F361FB98F73}" type="pres">
      <dgm:prSet presAssocID="{B29D2267-917C-4D6A-B125-26CF5FB6DCFA}" presName="tx1" presStyleLbl="revTx" presStyleIdx="4" presStyleCnt="5"/>
      <dgm:spPr/>
    </dgm:pt>
    <dgm:pt modelId="{52BC4A9C-E3E7-476F-B4E0-FC4C785C73AF}" type="pres">
      <dgm:prSet presAssocID="{B29D2267-917C-4D6A-B125-26CF5FB6DCFA}" presName="vert1" presStyleCnt="0"/>
      <dgm:spPr/>
    </dgm:pt>
  </dgm:ptLst>
  <dgm:cxnLst>
    <dgm:cxn modelId="{BB9AB68B-7EE3-4A0D-9B62-11F63264A74E}" srcId="{A285C432-FF76-47FD-B2CC-12BA7A15E439}" destId="{4AE82A33-2976-440A-8E51-8B4EA9851B4B}" srcOrd="1" destOrd="0" parTransId="{DB96F585-7D59-4824-A79D-82861B92EA74}" sibTransId="{AB54B0C2-F64C-4670-B310-1ACCE8ED3719}"/>
    <dgm:cxn modelId="{4579589E-17E7-4EBA-A625-712BFBC62E3E}" srcId="{A285C432-FF76-47FD-B2CC-12BA7A15E439}" destId="{757A43C4-FBDA-4631-81A9-559104E4C91B}" srcOrd="0" destOrd="0" parTransId="{90E9E7A8-B9EF-4F8F-9030-FFF8BAFC3821}" sibTransId="{D0561BD0-57D5-42C8-A4F4-515DB11ADE0B}"/>
    <dgm:cxn modelId="{8C013743-495C-4F58-907A-EC03A9396E95}" srcId="{A285C432-FF76-47FD-B2CC-12BA7A15E439}" destId="{B191F049-1B1D-4150-A2EB-D4148C757B27}" srcOrd="2" destOrd="0" parTransId="{C4999C1C-98CD-4A2D-BD8C-00CFA45EC529}" sibTransId="{AFB413E4-BD47-4605-B92C-01DEDFAF7131}"/>
    <dgm:cxn modelId="{CFB5E606-4E69-4B4F-BBB4-3E64972A5085}" type="presOf" srcId="{4AE82A33-2976-440A-8E51-8B4EA9851B4B}" destId="{536A3936-9FA0-48A9-AADB-4419C761625E}" srcOrd="0" destOrd="0" presId="urn:microsoft.com/office/officeart/2008/layout/LinedList"/>
    <dgm:cxn modelId="{0E77CA74-0966-499F-82A0-C2A92A4B4E62}" type="presOf" srcId="{35455A5A-C54D-4EAE-806C-F150033D153E}" destId="{696AB525-A159-4E9D-98B5-26113269A5EF}" srcOrd="0" destOrd="0" presId="urn:microsoft.com/office/officeart/2008/layout/LinedList"/>
    <dgm:cxn modelId="{FC8A2F87-A599-42F7-97CB-69131CFD1CBB}" type="presOf" srcId="{A285C432-FF76-47FD-B2CC-12BA7A15E439}" destId="{892468A7-D311-48BD-A7D1-3B22B0D4C163}" srcOrd="0" destOrd="0" presId="urn:microsoft.com/office/officeart/2008/layout/LinedList"/>
    <dgm:cxn modelId="{219AAC9A-2CD4-4E8F-9A23-5637ACD4A3D7}" type="presOf" srcId="{757A43C4-FBDA-4631-81A9-559104E4C91B}" destId="{48A49207-347B-44E9-93CC-96071D8CD75E}" srcOrd="0" destOrd="0" presId="urn:microsoft.com/office/officeart/2008/layout/LinedList"/>
    <dgm:cxn modelId="{864EE18A-60AC-4EBE-8E12-ABA6A0D10D30}" type="presOf" srcId="{B29D2267-917C-4D6A-B125-26CF5FB6DCFA}" destId="{3EDE7B6C-3873-4053-B86A-7F361FB98F73}" srcOrd="0" destOrd="0" presId="urn:microsoft.com/office/officeart/2008/layout/LinedList"/>
    <dgm:cxn modelId="{455D63F2-D060-4318-9966-820CD2A9647C}" srcId="{A285C432-FF76-47FD-B2CC-12BA7A15E439}" destId="{B29D2267-917C-4D6A-B125-26CF5FB6DCFA}" srcOrd="4" destOrd="0" parTransId="{6E75639B-D272-40AA-9F0C-FD8675FEE16E}" sibTransId="{E9A9486B-7617-45F5-9ED8-858A54B5BEE9}"/>
    <dgm:cxn modelId="{7EE31531-1865-479F-A650-C74CF911361C}" type="presOf" srcId="{B191F049-1B1D-4150-A2EB-D4148C757B27}" destId="{D114FE0D-D8CD-466E-8A08-4B4675534E3B}" srcOrd="0" destOrd="0" presId="urn:microsoft.com/office/officeart/2008/layout/LinedList"/>
    <dgm:cxn modelId="{2BDA0212-B364-4DE4-BFE0-A4AC5D6F874E}" srcId="{A285C432-FF76-47FD-B2CC-12BA7A15E439}" destId="{35455A5A-C54D-4EAE-806C-F150033D153E}" srcOrd="3" destOrd="0" parTransId="{7954163E-C993-4857-9AE0-7BE606F2CC3E}" sibTransId="{0BE3578B-7104-45DF-8E2B-64326E0C8FFF}"/>
    <dgm:cxn modelId="{BFA0B3F1-EF5F-45EE-806B-E1ECBF4803C5}" type="presParOf" srcId="{892468A7-D311-48BD-A7D1-3B22B0D4C163}" destId="{2BD41FDE-F6F3-4FCE-B54A-7DEE95114C4A}" srcOrd="0" destOrd="0" presId="urn:microsoft.com/office/officeart/2008/layout/LinedList"/>
    <dgm:cxn modelId="{EEAF2D37-B94D-4DF3-8438-9BF33BB08E34}" type="presParOf" srcId="{892468A7-D311-48BD-A7D1-3B22B0D4C163}" destId="{A5798F81-11AE-4476-8231-74B7F90A406E}" srcOrd="1" destOrd="0" presId="urn:microsoft.com/office/officeart/2008/layout/LinedList"/>
    <dgm:cxn modelId="{E5E06B86-AA09-427A-BBD0-66A86DEEBB17}" type="presParOf" srcId="{A5798F81-11AE-4476-8231-74B7F90A406E}" destId="{48A49207-347B-44E9-93CC-96071D8CD75E}" srcOrd="0" destOrd="0" presId="urn:microsoft.com/office/officeart/2008/layout/LinedList"/>
    <dgm:cxn modelId="{20F00F3A-977A-4F44-8190-70667230C46B}" type="presParOf" srcId="{A5798F81-11AE-4476-8231-74B7F90A406E}" destId="{94E3C7F8-68A1-4065-A163-7A5156DB317E}" srcOrd="1" destOrd="0" presId="urn:microsoft.com/office/officeart/2008/layout/LinedList"/>
    <dgm:cxn modelId="{9683D367-C35E-43AA-B903-CEE9E795C094}" type="presParOf" srcId="{892468A7-D311-48BD-A7D1-3B22B0D4C163}" destId="{2DE06D69-804B-4062-BBB4-A0C9B34FE2E5}" srcOrd="2" destOrd="0" presId="urn:microsoft.com/office/officeart/2008/layout/LinedList"/>
    <dgm:cxn modelId="{5AE6A0CB-3E94-45BD-ACF7-14A97A88D116}" type="presParOf" srcId="{892468A7-D311-48BD-A7D1-3B22B0D4C163}" destId="{E26217C7-6F2B-4BA9-BA16-40D3E5389D53}" srcOrd="3" destOrd="0" presId="urn:microsoft.com/office/officeart/2008/layout/LinedList"/>
    <dgm:cxn modelId="{E83D1C2A-AE86-4A58-BF85-E2DF2BD5E2B4}" type="presParOf" srcId="{E26217C7-6F2B-4BA9-BA16-40D3E5389D53}" destId="{536A3936-9FA0-48A9-AADB-4419C761625E}" srcOrd="0" destOrd="0" presId="urn:microsoft.com/office/officeart/2008/layout/LinedList"/>
    <dgm:cxn modelId="{1D27FF3A-8411-4948-BCC8-0B336AEF9069}" type="presParOf" srcId="{E26217C7-6F2B-4BA9-BA16-40D3E5389D53}" destId="{15C669FA-5C73-4CC9-B9C2-0B0D6F038931}" srcOrd="1" destOrd="0" presId="urn:microsoft.com/office/officeart/2008/layout/LinedList"/>
    <dgm:cxn modelId="{0755FED8-BCA1-4685-B817-11CDB8C33DC5}" type="presParOf" srcId="{892468A7-D311-48BD-A7D1-3B22B0D4C163}" destId="{07E276BE-0120-4327-AA70-DF1A38980D6C}" srcOrd="4" destOrd="0" presId="urn:microsoft.com/office/officeart/2008/layout/LinedList"/>
    <dgm:cxn modelId="{D75346B2-7961-4ACD-BF40-EEE6EB5F6095}" type="presParOf" srcId="{892468A7-D311-48BD-A7D1-3B22B0D4C163}" destId="{2EF2CC90-68C5-4E36-BD24-509934B592AF}" srcOrd="5" destOrd="0" presId="urn:microsoft.com/office/officeart/2008/layout/LinedList"/>
    <dgm:cxn modelId="{0EF643F2-AB46-42AB-992C-65B7FCAB0D49}" type="presParOf" srcId="{2EF2CC90-68C5-4E36-BD24-509934B592AF}" destId="{D114FE0D-D8CD-466E-8A08-4B4675534E3B}" srcOrd="0" destOrd="0" presId="urn:microsoft.com/office/officeart/2008/layout/LinedList"/>
    <dgm:cxn modelId="{E4ED2202-BFD8-43A3-9662-B5F78C5E9595}" type="presParOf" srcId="{2EF2CC90-68C5-4E36-BD24-509934B592AF}" destId="{346DF98A-4E5B-46DA-99BD-22643C0D56F3}" srcOrd="1" destOrd="0" presId="urn:microsoft.com/office/officeart/2008/layout/LinedList"/>
    <dgm:cxn modelId="{90809E14-2B7E-4B5F-9178-6FC6A20FB411}" type="presParOf" srcId="{892468A7-D311-48BD-A7D1-3B22B0D4C163}" destId="{FBBB7B1A-C7E1-4CD3-B1C7-A4093E7C4B98}" srcOrd="6" destOrd="0" presId="urn:microsoft.com/office/officeart/2008/layout/LinedList"/>
    <dgm:cxn modelId="{69ADEACA-65B8-4443-B401-AA4C52473A44}" type="presParOf" srcId="{892468A7-D311-48BD-A7D1-3B22B0D4C163}" destId="{9D3B9F36-2083-4E0D-A30A-73A07A8814DB}" srcOrd="7" destOrd="0" presId="urn:microsoft.com/office/officeart/2008/layout/LinedList"/>
    <dgm:cxn modelId="{EB16AABB-4B64-4B89-8933-A9D03F8C2962}" type="presParOf" srcId="{9D3B9F36-2083-4E0D-A30A-73A07A8814DB}" destId="{696AB525-A159-4E9D-98B5-26113269A5EF}" srcOrd="0" destOrd="0" presId="urn:microsoft.com/office/officeart/2008/layout/LinedList"/>
    <dgm:cxn modelId="{3249C8D8-ECC4-4A34-A5BB-8A3D4F2D3348}" type="presParOf" srcId="{9D3B9F36-2083-4E0D-A30A-73A07A8814DB}" destId="{1204E4C0-909C-4856-8DE0-187121F2AFAD}" srcOrd="1" destOrd="0" presId="urn:microsoft.com/office/officeart/2008/layout/LinedList"/>
    <dgm:cxn modelId="{399516E4-453C-4FC9-8B76-73B83E758561}" type="presParOf" srcId="{892468A7-D311-48BD-A7D1-3B22B0D4C163}" destId="{ACF9653D-ABCC-4E04-93BE-E3F5249D86B1}" srcOrd="8" destOrd="0" presId="urn:microsoft.com/office/officeart/2008/layout/LinedList"/>
    <dgm:cxn modelId="{6B7015BD-EF07-4B6F-AAEC-274F202F6EB0}" type="presParOf" srcId="{892468A7-D311-48BD-A7D1-3B22B0D4C163}" destId="{C904F60F-7060-4C71-AFD8-4D78E3ABEC3B}" srcOrd="9" destOrd="0" presId="urn:microsoft.com/office/officeart/2008/layout/LinedList"/>
    <dgm:cxn modelId="{EDE817AF-D610-4CBD-99F2-71B646C1A067}" type="presParOf" srcId="{C904F60F-7060-4C71-AFD8-4D78E3ABEC3B}" destId="{3EDE7B6C-3873-4053-B86A-7F361FB98F73}" srcOrd="0" destOrd="0" presId="urn:microsoft.com/office/officeart/2008/layout/LinedList"/>
    <dgm:cxn modelId="{C610A231-FAD3-4E84-BB97-66123C10D872}" type="presParOf" srcId="{C904F60F-7060-4C71-AFD8-4D78E3ABEC3B}" destId="{52BC4A9C-E3E7-476F-B4E0-FC4C785C73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1FDE-F6F3-4FCE-B54A-7DEE95114C4A}">
      <dsp:nvSpPr>
        <dsp:cNvPr id="0" name=""/>
        <dsp:cNvSpPr/>
      </dsp:nvSpPr>
      <dsp:spPr>
        <a:xfrm>
          <a:off x="0" y="66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49207-347B-44E9-93CC-96071D8CD75E}">
      <dsp:nvSpPr>
        <dsp:cNvPr id="0" name=""/>
        <dsp:cNvSpPr/>
      </dsp:nvSpPr>
      <dsp:spPr>
        <a:xfrm>
          <a:off x="0" y="661"/>
          <a:ext cx="8128000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Situación Actual</a:t>
          </a:r>
          <a:endParaRPr lang="es-ES" sz="4000" kern="1200" dirty="0"/>
        </a:p>
      </dsp:txBody>
      <dsp:txXfrm>
        <a:off x="0" y="661"/>
        <a:ext cx="8128000" cy="1083468"/>
      </dsp:txXfrm>
    </dsp:sp>
    <dsp:sp modelId="{2DE06D69-804B-4062-BBB4-A0C9B34FE2E5}">
      <dsp:nvSpPr>
        <dsp:cNvPr id="0" name=""/>
        <dsp:cNvSpPr/>
      </dsp:nvSpPr>
      <dsp:spPr>
        <a:xfrm>
          <a:off x="0" y="10841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A3936-9FA0-48A9-AADB-4419C761625E}">
      <dsp:nvSpPr>
        <dsp:cNvPr id="0" name=""/>
        <dsp:cNvSpPr/>
      </dsp:nvSpPr>
      <dsp:spPr>
        <a:xfrm>
          <a:off x="0" y="1084130"/>
          <a:ext cx="8128000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Optimización</a:t>
          </a:r>
          <a:endParaRPr lang="es-ES" sz="4000" kern="1200" dirty="0"/>
        </a:p>
      </dsp:txBody>
      <dsp:txXfrm>
        <a:off x="0" y="1084130"/>
        <a:ext cx="8128000" cy="1083468"/>
      </dsp:txXfrm>
    </dsp:sp>
    <dsp:sp modelId="{07E276BE-0120-4327-AA70-DF1A38980D6C}">
      <dsp:nvSpPr>
        <dsp:cNvPr id="0" name=""/>
        <dsp:cNvSpPr/>
      </dsp:nvSpPr>
      <dsp:spPr>
        <a:xfrm>
          <a:off x="0" y="216759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4FE0D-D8CD-466E-8A08-4B4675534E3B}">
      <dsp:nvSpPr>
        <dsp:cNvPr id="0" name=""/>
        <dsp:cNvSpPr/>
      </dsp:nvSpPr>
      <dsp:spPr>
        <a:xfrm>
          <a:off x="0" y="2167599"/>
          <a:ext cx="8128000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Usabilidad</a:t>
          </a:r>
          <a:endParaRPr lang="es-ES" sz="4000" kern="1200" dirty="0"/>
        </a:p>
      </dsp:txBody>
      <dsp:txXfrm>
        <a:off x="0" y="2167599"/>
        <a:ext cx="8128000" cy="1083468"/>
      </dsp:txXfrm>
    </dsp:sp>
    <dsp:sp modelId="{FBBB7B1A-C7E1-4CD3-B1C7-A4093E7C4B98}">
      <dsp:nvSpPr>
        <dsp:cNvPr id="0" name=""/>
        <dsp:cNvSpPr/>
      </dsp:nvSpPr>
      <dsp:spPr>
        <a:xfrm>
          <a:off x="0" y="3251067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B525-A159-4E9D-98B5-26113269A5EF}">
      <dsp:nvSpPr>
        <dsp:cNvPr id="0" name=""/>
        <dsp:cNvSpPr/>
      </dsp:nvSpPr>
      <dsp:spPr>
        <a:xfrm>
          <a:off x="0" y="3251067"/>
          <a:ext cx="8128000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Otros</a:t>
          </a:r>
          <a:endParaRPr lang="es-ES" sz="4000" kern="1200" dirty="0"/>
        </a:p>
      </dsp:txBody>
      <dsp:txXfrm>
        <a:off x="0" y="3251067"/>
        <a:ext cx="8128000" cy="1083468"/>
      </dsp:txXfrm>
    </dsp:sp>
    <dsp:sp modelId="{ACF9653D-ABCC-4E04-93BE-E3F5249D86B1}">
      <dsp:nvSpPr>
        <dsp:cNvPr id="0" name=""/>
        <dsp:cNvSpPr/>
      </dsp:nvSpPr>
      <dsp:spPr>
        <a:xfrm>
          <a:off x="0" y="433453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7B6C-3873-4053-B86A-7F361FB98F73}">
      <dsp:nvSpPr>
        <dsp:cNvPr id="0" name=""/>
        <dsp:cNvSpPr/>
      </dsp:nvSpPr>
      <dsp:spPr>
        <a:xfrm>
          <a:off x="0" y="4334536"/>
          <a:ext cx="8128000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Actualización del algoritmo de Google</a:t>
          </a:r>
          <a:endParaRPr lang="es-ES" sz="4000" kern="1200" dirty="0"/>
        </a:p>
      </dsp:txBody>
      <dsp:txXfrm>
        <a:off x="0" y="4334536"/>
        <a:ext cx="8128000" cy="108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3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54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12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9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76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49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70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8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8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3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7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F2D2-168A-40DA-8DD9-97E745F37EDA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142E-D5FC-4914-8F97-C68AB210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46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1905" y="4819044"/>
            <a:ext cx="68996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INFORME SEO</a:t>
            </a:r>
            <a:endParaRPr kumimoji="0" lang="es-PE" altLang="es-PE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Imagen 16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966" y="5773152"/>
            <a:ext cx="1508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63712" y="5680819"/>
            <a:ext cx="3025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E" altLang="es-PE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CuscoPeru.com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3" y="236433"/>
            <a:ext cx="8495238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38199" y="1487488"/>
            <a:ext cx="108893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 smtClean="0"/>
              <a:t>Acciones recomendadas: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Informe de acciones emprendidas en el sitio web, entre junio y agosto de 2018 (cambios en robots.txt, </a:t>
            </a:r>
            <a:r>
              <a:rPr lang="es-PE" sz="2400" dirty="0" err="1" smtClean="0"/>
              <a:t>sitemap</a:t>
            </a:r>
            <a:r>
              <a:rPr lang="es-PE" sz="2400" dirty="0" smtClean="0"/>
              <a:t>, redirecciones, eliminación de contenidos, etc.). Analizar detenidamente el listado y corregir acciones que contravengan las Directrices del evaluador de calidad de búsqueda.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Mejorar el sitio, contenido y la experiencia de usuario en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Al crear contenido, coloque al usuario en el trono y pregúntese: ¿Cómo puede mi página web cumplir su objetivo y ayudarle a hacer esto, eso y lo otro?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Trabajar en mejorar la reputación del sitio (</a:t>
            </a:r>
            <a:r>
              <a:rPr lang="es-PE" sz="2400" dirty="0" err="1" smtClean="0"/>
              <a:t>reviews</a:t>
            </a:r>
            <a:r>
              <a:rPr lang="es-PE" sz="2400" dirty="0" smtClean="0"/>
              <a:t>, recomendaciones por expertos, artículos en publicaciones con autoridad y otra información creíble, creada o escrita por individuos con respecto al sitio web).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Centrarse en la experiencia del usuario, que entre otras cosas incluye la velocidad de descarga, el tamaño de fuente adecuado, la navegación lógica, etc.</a:t>
            </a:r>
          </a:p>
        </p:txBody>
      </p:sp>
    </p:spTree>
    <p:extLst>
      <p:ext uri="{BB962C8B-B14F-4D97-AF65-F5344CB8AC3E}">
        <p14:creationId xmlns:p14="http://schemas.microsoft.com/office/powerpoint/2010/main" val="22923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3172" y="6386286"/>
            <a:ext cx="1029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Figura 6.	Información Geográfica registrada en GA durante el 01-sep-17 y el 31-08-18</a:t>
            </a:r>
            <a:endParaRPr lang="es-PE" sz="14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173" y="1513068"/>
            <a:ext cx="9924142" cy="44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38199" y="1487488"/>
            <a:ext cx="108893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 smtClean="0"/>
              <a:t>Acciones recomendadas:</a:t>
            </a:r>
          </a:p>
          <a:p>
            <a:pPr lvl="0"/>
            <a:r>
              <a:rPr lang="es-PE" sz="2000" dirty="0"/>
              <a:t>Desarrollar acciones para reducir la tasa de rebote e incrementarla duración media de sesión promedio:</a:t>
            </a:r>
          </a:p>
          <a:p>
            <a:pPr lvl="1"/>
            <a:r>
              <a:rPr lang="es-PE" sz="2000" dirty="0"/>
              <a:t>Mejorar la legibilidad del contenido (claridad, formato, estructura, etc.</a:t>
            </a:r>
          </a:p>
          <a:p>
            <a:pPr lvl="1"/>
            <a:r>
              <a:rPr lang="es-PE" sz="2000" dirty="0"/>
              <a:t>Crear “Llamadas-a-la-acción” (</a:t>
            </a:r>
            <a:r>
              <a:rPr lang="es-PE" sz="2000" dirty="0" err="1"/>
              <a:t>Call</a:t>
            </a:r>
            <a:r>
              <a:rPr lang="es-PE" sz="2000" dirty="0"/>
              <a:t>-to-</a:t>
            </a:r>
            <a:r>
              <a:rPr lang="es-PE" sz="2000" dirty="0" err="1"/>
              <a:t>action</a:t>
            </a:r>
            <a:r>
              <a:rPr lang="es-PE" sz="2000" dirty="0"/>
              <a:t>), para mejorar la usabilidad</a:t>
            </a:r>
          </a:p>
          <a:p>
            <a:pPr lvl="1"/>
            <a:r>
              <a:rPr lang="es-PE" sz="2000" dirty="0"/>
              <a:t>Utilizar el </a:t>
            </a:r>
            <a:r>
              <a:rPr lang="es-PE" sz="2000" i="1" dirty="0" err="1"/>
              <a:t>Storytelling</a:t>
            </a:r>
            <a:r>
              <a:rPr lang="es-PE" sz="2000" dirty="0"/>
              <a:t> (contar historias), para cautivar al público objetivo </a:t>
            </a:r>
          </a:p>
          <a:p>
            <a:pPr lvl="1"/>
            <a:r>
              <a:rPr lang="es-PE" sz="2000" dirty="0"/>
              <a:t>Emplear un blog con contenido fresco y actualizado</a:t>
            </a:r>
          </a:p>
          <a:p>
            <a:pPr lvl="1"/>
            <a:r>
              <a:rPr lang="es-PE" sz="2000" dirty="0"/>
              <a:t>Emplear </a:t>
            </a:r>
            <a:r>
              <a:rPr lang="es-PE" sz="2000" dirty="0" err="1"/>
              <a:t>keywords</a:t>
            </a:r>
            <a:r>
              <a:rPr lang="es-PE" sz="2000" dirty="0"/>
              <a:t> con alto volumen de tráfico y valor</a:t>
            </a:r>
          </a:p>
          <a:p>
            <a:pPr lvl="1"/>
            <a:r>
              <a:rPr lang="es-PE" sz="2000" dirty="0"/>
              <a:t>Mejorar la estrategia de contenido para atraer al público objetivo</a:t>
            </a:r>
          </a:p>
          <a:p>
            <a:pPr lvl="1"/>
            <a:r>
              <a:rPr lang="es-PE" sz="2000" dirty="0"/>
              <a:t>Elegir descripciones atractivas para las SERPS (</a:t>
            </a:r>
            <a:r>
              <a:rPr lang="es-PE" sz="2000" dirty="0" err="1"/>
              <a:t>Search</a:t>
            </a:r>
            <a:r>
              <a:rPr lang="es-PE" sz="2000" dirty="0"/>
              <a:t> </a:t>
            </a:r>
            <a:r>
              <a:rPr lang="es-PE" sz="2000" dirty="0" err="1"/>
              <a:t>Engine</a:t>
            </a:r>
            <a:r>
              <a:rPr lang="es-PE" sz="2000" dirty="0"/>
              <a:t> </a:t>
            </a:r>
            <a:r>
              <a:rPr lang="es-PE" sz="2000" dirty="0" err="1"/>
              <a:t>Result</a:t>
            </a:r>
            <a:r>
              <a:rPr lang="es-PE" sz="2000" dirty="0"/>
              <a:t> </a:t>
            </a:r>
            <a:r>
              <a:rPr lang="es-PE" sz="2000" dirty="0" err="1"/>
              <a:t>Pages</a:t>
            </a:r>
            <a:r>
              <a:rPr lang="es-PE" sz="2000" dirty="0"/>
              <a:t>)</a:t>
            </a:r>
          </a:p>
          <a:p>
            <a:pPr lvl="1"/>
            <a:r>
              <a:rPr lang="es-PE" sz="2000" dirty="0"/>
              <a:t>Mejorar la velocidad de descarga del sitio web</a:t>
            </a:r>
          </a:p>
          <a:p>
            <a:pPr lvl="1"/>
            <a:r>
              <a:rPr lang="es-PE" sz="2000" dirty="0"/>
              <a:t>Establecer que los links externos se </a:t>
            </a:r>
            <a:r>
              <a:rPr lang="es-PE" sz="2000" dirty="0" err="1"/>
              <a:t>aen</a:t>
            </a:r>
            <a:r>
              <a:rPr lang="es-PE" sz="2000" dirty="0"/>
              <a:t> nuevas ventanas</a:t>
            </a:r>
          </a:p>
          <a:p>
            <a:pPr lvl="1"/>
            <a:r>
              <a:rPr lang="es-PE" sz="2000" dirty="0"/>
              <a:t>Mejorar la experiencia de navegación móvil (Mobile-</a:t>
            </a:r>
            <a:r>
              <a:rPr lang="es-PE" sz="2000" dirty="0" err="1"/>
              <a:t>Friendly</a:t>
            </a:r>
            <a:r>
              <a:rPr lang="es-PE" sz="2000" dirty="0"/>
              <a:t>)</a:t>
            </a:r>
          </a:p>
          <a:p>
            <a:pPr lvl="1"/>
            <a:r>
              <a:rPr lang="es-PE" sz="2000" dirty="0"/>
              <a:t>Mostrar credibilidad (en el diseño, mostrando la información de contacto oportuna, empleando un lenguaje sencillo, buena ortografía y gramática, enlaces a sitios externos que referencien a la empresa, etc.)</a:t>
            </a:r>
          </a:p>
        </p:txBody>
      </p:sp>
    </p:spTree>
    <p:extLst>
      <p:ext uri="{BB962C8B-B14F-4D97-AF65-F5344CB8AC3E}">
        <p14:creationId xmlns:p14="http://schemas.microsoft.com/office/powerpoint/2010/main" val="2747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3172" y="6386286"/>
            <a:ext cx="1029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Figura 11.	Información sobre dispositivos móviles, comparativa de los dos últimos años</a:t>
            </a:r>
            <a:endParaRPr lang="es-PE" sz="1400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06286" y="1513795"/>
            <a:ext cx="9564913" cy="4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70629" y="130629"/>
            <a:ext cx="6821714" cy="66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7884" y="1826422"/>
            <a:ext cx="9622973" cy="365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PE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Acciones recomendadas</a:t>
            </a:r>
            <a:endParaRPr lang="es-P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acciones para mejorar la experiencia de usuario en dispositivos móviles.</a:t>
            </a:r>
            <a:endParaRPr lang="es-P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acciones para reducir la tasa de rebote en el segmento </a:t>
            </a:r>
            <a:r>
              <a:rPr lang="es-PE" sz="28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s-P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PE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acciones para incrementar el </a:t>
            </a:r>
            <a:r>
              <a:rPr lang="es-PE" sz="28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s-PE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los usuarios en el segmento </a:t>
            </a:r>
            <a:r>
              <a:rPr lang="es-PE" sz="28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s-P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87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</a:t>
            </a:r>
            <a:endParaRPr lang="es-PE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11426417"/>
              </p:ext>
            </p:extLst>
          </p:nvPr>
        </p:nvGraphicFramePr>
        <p:xfrm>
          <a:off x="2307772" y="14899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9226" y="1690688"/>
            <a:ext cx="9387115" cy="39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4" y="1405162"/>
            <a:ext cx="11731172" cy="5088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4828" y="1546270"/>
            <a:ext cx="11157857" cy="48400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3172" y="6386286"/>
            <a:ext cx="1029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Figura 2.	Comportamiento de las sesiones y usuarios en los últimos 20 meses (01-ene-17 al 28-ago-18)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87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3172" y="6386286"/>
            <a:ext cx="1029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Figura 3.	Comportamiento de la tasa de rebote y la duración media de sesión en los últimos 20 meses (01-ene-17 al 28-ago-18) </a:t>
            </a:r>
            <a:endParaRPr lang="es-PE" sz="14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0" y="1255622"/>
            <a:ext cx="10083800" cy="50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3172" y="6386286"/>
            <a:ext cx="1029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Figura 4.	Gráfico de sesiones y duración media de la sesión en los últimos 20 meses (01-ene-17 al 28-ago-18) </a:t>
            </a:r>
            <a:endParaRPr lang="es-PE" sz="1400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2181" y="1690688"/>
            <a:ext cx="10912609" cy="35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87488"/>
            <a:ext cx="5257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EL 1 de agosto Google realizó una actualización amplia en su algoritmo (</a:t>
            </a:r>
            <a:r>
              <a:rPr lang="es-PE" sz="2000" dirty="0" err="1" smtClean="0"/>
              <a:t>Medic</a:t>
            </a:r>
            <a:r>
              <a:rPr lang="es-PE" sz="2000" dirty="0" smtClean="0"/>
              <a:t> </a:t>
            </a:r>
            <a:r>
              <a:rPr lang="es-PE" sz="2000" dirty="0" err="1" smtClean="0"/>
              <a:t>Update</a:t>
            </a:r>
            <a:r>
              <a:rPr lang="es-PE" sz="2000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Produjo un gran impacto en muchos sitios a nivel mundial.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De acuerdo con lo observado hasta ahora, los cambios han ido dirigidos a los sitios de salud/medicina y aquellos a los que google llama YMYL (</a:t>
            </a:r>
            <a:r>
              <a:rPr lang="es-PE" sz="2000" dirty="0" err="1" smtClean="0"/>
              <a:t>Your</a:t>
            </a:r>
            <a:r>
              <a:rPr lang="es-PE" sz="2000" dirty="0" smtClean="0"/>
              <a:t> Money </a:t>
            </a:r>
            <a:r>
              <a:rPr lang="es-PE" sz="2000" dirty="0" err="1" smtClean="0"/>
              <a:t>Your</a:t>
            </a:r>
            <a:r>
              <a:rPr lang="es-PE" sz="2000" dirty="0" smtClean="0"/>
              <a:t> </a:t>
            </a:r>
            <a:r>
              <a:rPr lang="es-PE" sz="2000" dirty="0" err="1" smtClean="0"/>
              <a:t>Life</a:t>
            </a:r>
            <a:r>
              <a:rPr lang="es-PE" sz="20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Sin embargo, muchos otros sitios han sido afectados. Google se ha pronunciado al respecto y ha señalado que debemos enfocarnos en crear gratas experiencias, ofrecer mejor contenido y una </a:t>
            </a:r>
            <a:r>
              <a:rPr lang="es-PE" sz="2000" dirty="0" err="1" smtClean="0"/>
              <a:t>website</a:t>
            </a:r>
            <a:r>
              <a:rPr lang="es-PE" sz="2000" dirty="0" smtClean="0"/>
              <a:t> más usable . </a:t>
            </a:r>
            <a:endParaRPr lang="es-PE" sz="2000" dirty="0"/>
          </a:p>
        </p:txBody>
      </p:sp>
      <p:pic>
        <p:nvPicPr>
          <p:cNvPr id="3074" name="Picture 2" descr="Google Medic Upda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86" y="1966572"/>
            <a:ext cx="5849708" cy="29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87488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De acuerdo con las “Directrices del evaluador de calidad de búsqueda” (</a:t>
            </a:r>
            <a:r>
              <a:rPr lang="es-PE" sz="2400" dirty="0" err="1" smtClean="0"/>
              <a:t>Search</a:t>
            </a:r>
            <a:r>
              <a:rPr lang="es-PE" sz="2400" dirty="0" smtClean="0"/>
              <a:t> </a:t>
            </a:r>
            <a:r>
              <a:rPr lang="es-PE" sz="2400" dirty="0" err="1" smtClean="0"/>
              <a:t>quality</a:t>
            </a:r>
            <a:r>
              <a:rPr lang="es-PE" sz="2400" dirty="0" smtClean="0"/>
              <a:t> </a:t>
            </a:r>
            <a:r>
              <a:rPr lang="es-PE" sz="2400" dirty="0" err="1" smtClean="0"/>
              <a:t>evaluator</a:t>
            </a:r>
            <a:r>
              <a:rPr lang="es-PE" sz="2400" dirty="0" smtClean="0"/>
              <a:t> </a:t>
            </a:r>
            <a:r>
              <a:rPr lang="es-PE" sz="2400" dirty="0" err="1" smtClean="0"/>
              <a:t>guidelines</a:t>
            </a:r>
            <a:r>
              <a:rPr lang="es-PE" sz="2400" dirty="0" smtClean="0"/>
              <a:t> ), los sitios YMYL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Páginas que solicitan información personal como números de identificación personales, números de cuentas bancarias, números de licencias de conducir, etc., los cuales pueden ser utilizados para el robo de identidad.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b="1" dirty="0" smtClean="0"/>
              <a:t>Páginas usadas para realizar transacciones monetarias, en las cuales los usuarios brindan información sobre cuentas bancarias o de crédito; por ejemplo, cualquier página que te permite comprar algo</a:t>
            </a:r>
            <a:r>
              <a:rPr lang="es-PE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Páginas que ofrecen información sobre medicina o salud, que puede impactar en el bienestar físico.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Páginas que ofrecen consejos sobre decisiones importantes en la vida, como páginas sobre crianza, compra de una casa, un vehículo y situaciones similares.</a:t>
            </a:r>
          </a:p>
        </p:txBody>
      </p:sp>
    </p:spTree>
    <p:extLst>
      <p:ext uri="{BB962C8B-B14F-4D97-AF65-F5344CB8AC3E}">
        <p14:creationId xmlns:p14="http://schemas.microsoft.com/office/powerpoint/2010/main" val="17215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640</Words>
  <Application>Microsoft Office PowerPoint</Application>
  <PresentationFormat>Panorámica</PresentationFormat>
  <Paragraphs>57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Elephant</vt:lpstr>
      <vt:lpstr>Symbol</vt:lpstr>
      <vt:lpstr>Times New Roman</vt:lpstr>
      <vt:lpstr>Tema de Office</vt:lpstr>
      <vt:lpstr>Presentación de PowerPoint</vt:lpstr>
      <vt:lpstr>CONTENIDO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SITUACIÓN ACTUAL</vt:lpstr>
      <vt:lpstr>Presentación de PowerPoint</vt:lpstr>
      <vt:lpstr>SITUACIÓN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</cp:revision>
  <dcterms:created xsi:type="dcterms:W3CDTF">2018-09-12T14:22:27Z</dcterms:created>
  <dcterms:modified xsi:type="dcterms:W3CDTF">2018-09-12T14:43:41Z</dcterms:modified>
</cp:coreProperties>
</file>