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43" y="9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KPMG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 age distribution!PivotTable5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Old customer age</a:t>
            </a:r>
            <a:r>
              <a:rPr lang="en-US" baseline="0"/>
              <a:t> distribution</a:t>
            </a:r>
            <a:endParaRPr lang="en-US"/>
          </a:p>
        </c:rich>
      </c:tx>
      <c:layout>
        <c:manualLayout>
          <c:xMode val="edge"/>
          <c:yMode val="edge"/>
          <c:x val="0.13899657924743444"/>
          <c:y val="2.3108503064833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'old age distribution'!$B$3:$B$4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 distribution'!$B$5</c:f>
              <c:numCache>
                <c:formatCode>General</c:formatCode>
                <c:ptCount val="1"/>
                <c:pt idx="0">
                  <c:v>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E1-4440-8280-539C36D2A462}"/>
            </c:ext>
          </c:extLst>
        </c:ser>
        <c:ser>
          <c:idx val="1"/>
          <c:order val="1"/>
          <c:tx>
            <c:strRef>
              <c:f>'old age distribution'!$C$3:$C$4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 distribution'!$C$5</c:f>
              <c:numCache>
                <c:formatCode>General</c:formatCode>
                <c:ptCount val="1"/>
                <c:pt idx="0">
                  <c:v>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E1-4440-8280-539C36D2A462}"/>
            </c:ext>
          </c:extLst>
        </c:ser>
        <c:ser>
          <c:idx val="2"/>
          <c:order val="2"/>
          <c:tx>
            <c:strRef>
              <c:f>'old age distribution'!$D$3:$D$4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 distribution'!$D$5</c:f>
              <c:numCache>
                <c:formatCode>General</c:formatCode>
                <c:ptCount val="1"/>
                <c:pt idx="0">
                  <c:v>1287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E1-4440-8280-539C36D2A462}"/>
            </c:ext>
          </c:extLst>
        </c:ser>
        <c:ser>
          <c:idx val="3"/>
          <c:order val="3"/>
          <c:tx>
            <c:strRef>
              <c:f>'old age distribution'!$E$3:$E$4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 distribution'!$E$5</c:f>
              <c:numCache>
                <c:formatCode>General</c:formatCode>
                <c:ptCount val="1"/>
                <c:pt idx="0">
                  <c:v>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E1-4440-8280-539C36D2A462}"/>
            </c:ext>
          </c:extLst>
        </c:ser>
        <c:ser>
          <c:idx val="4"/>
          <c:order val="4"/>
          <c:tx>
            <c:strRef>
              <c:f>'old age distribution'!$F$3:$F$4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 distribution'!$F$5</c:f>
              <c:numCache>
                <c:formatCode>General</c:formatCode>
                <c:ptCount val="1"/>
                <c:pt idx="0">
                  <c:v>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E1-4440-8280-539C36D2A462}"/>
            </c:ext>
          </c:extLst>
        </c:ser>
        <c:ser>
          <c:idx val="5"/>
          <c:order val="5"/>
          <c:tx>
            <c:strRef>
              <c:f>'old age distribution'!$G$3:$G$4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 distribution'!$G$5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E1-4440-8280-539C36D2A462}"/>
            </c:ext>
          </c:extLst>
        </c:ser>
        <c:ser>
          <c:idx val="6"/>
          <c:order val="6"/>
          <c:tx>
            <c:strRef>
              <c:f>'old age distribution'!$H$3:$H$4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age distribution'!$H$5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E1-4440-8280-539C36D2A4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5937327"/>
        <c:axId val="1905937807"/>
      </c:barChart>
      <c:catAx>
        <c:axId val="190593732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layout>
            <c:manualLayout>
              <c:xMode val="edge"/>
              <c:yMode val="edge"/>
              <c:x val="0.35900578067011035"/>
              <c:y val="0.90972222222222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05937807"/>
        <c:crosses val="autoZero"/>
        <c:auto val="1"/>
        <c:lblAlgn val="ctr"/>
        <c:lblOffset val="100"/>
        <c:noMultiLvlLbl val="0"/>
      </c:catAx>
      <c:valAx>
        <c:axId val="19059378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Numbr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3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[KPMG_VI_New_raw_data_update_final.xlsx]customer title and score!PivotTable22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Customer</a:t>
            </a:r>
            <a:r>
              <a:rPr lang="en-US" b="1" baseline="0"/>
              <a:t> Title and Score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title and score'!$B$3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title and score'!$A$4:$A$15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'customer title and score'!$B$4:$B$15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6D-4703-8C6F-658686EC8115}"/>
            </c:ext>
          </c:extLst>
        </c:ser>
        <c:ser>
          <c:idx val="1"/>
          <c:order val="1"/>
          <c:tx>
            <c:strRef>
              <c:f>'customer title and score'!$C$3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 title and score'!$A$4:$A$15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'customer title and score'!$C$4:$C$15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6D-4703-8C6F-658686EC8115}"/>
            </c:ext>
          </c:extLst>
        </c:ser>
        <c:ser>
          <c:idx val="2"/>
          <c:order val="2"/>
          <c:tx>
            <c:strRef>
              <c:f>'customer title and score'!$D$3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 title and score'!$A$4:$A$15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'customer title and score'!$D$4:$D$15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6D-4703-8C6F-658686EC8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5955087"/>
        <c:axId val="1905955567"/>
      </c:barChart>
      <c:catAx>
        <c:axId val="1905955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55567"/>
        <c:crosses val="autoZero"/>
        <c:auto val="1"/>
        <c:lblAlgn val="ctr"/>
        <c:lblOffset val="100"/>
        <c:noMultiLvlLbl val="0"/>
      </c:catAx>
      <c:valAx>
        <c:axId val="190595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55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Recency</a:t>
            </a:r>
            <a:r>
              <a:rPr lang="en-US" b="1" baseline="0"/>
              <a:t> against Monetary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'recency vs monetary'!$D$1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'recency vs monetary'!$C$2:$C$3495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0</c:v>
                </c:pt>
              </c:numCache>
            </c:numRef>
          </c:xVal>
          <c:yVal>
            <c:numRef>
              <c:f>'recency vs monetary'!$D$2:$D$3495</c:f>
              <c:numCache>
                <c:formatCode>General</c:formatCode>
                <c:ptCount val="3494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2329.4899999999998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BB-400A-9796-A1E30445E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5978607"/>
        <c:axId val="1905979087"/>
      </c:scatterChart>
      <c:valAx>
        <c:axId val="1905978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Recency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79087"/>
        <c:crosses val="autoZero"/>
        <c:crossBetween val="midCat"/>
      </c:valAx>
      <c:valAx>
        <c:axId val="1905979087"/>
        <c:scaling>
          <c:orientation val="minMax"/>
          <c:max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Monetary</a:t>
                </a:r>
                <a:r>
                  <a:rPr lang="en-US" baseline="0"/>
                  <a:t> value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78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Frequency</a:t>
            </a:r>
            <a:r>
              <a:rPr lang="en-US" b="1" baseline="0"/>
              <a:t> Against Monetary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'recency vs monetary'!$H$1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'recency vs monetary'!$G$2:$G$3492</c:f>
              <c:numCache>
                <c:formatCode>General</c:formatCode>
                <c:ptCount val="3491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8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7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7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6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6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7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5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7</c:v>
                </c:pt>
                <c:pt idx="2975">
                  <c:v>7</c:v>
                </c:pt>
                <c:pt idx="2976">
                  <c:v>5</c:v>
                </c:pt>
                <c:pt idx="2977">
                  <c:v>5</c:v>
                </c:pt>
                <c:pt idx="2978">
                  <c:v>10</c:v>
                </c:pt>
                <c:pt idx="2979">
                  <c:v>9</c:v>
                </c:pt>
                <c:pt idx="2980">
                  <c:v>5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7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10</c:v>
                </c:pt>
                <c:pt idx="3009">
                  <c:v>5</c:v>
                </c:pt>
                <c:pt idx="3010">
                  <c:v>6</c:v>
                </c:pt>
                <c:pt idx="3011">
                  <c:v>5</c:v>
                </c:pt>
                <c:pt idx="3012">
                  <c:v>3</c:v>
                </c:pt>
                <c:pt idx="3013">
                  <c:v>12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2</c:v>
                </c:pt>
                <c:pt idx="3018">
                  <c:v>2</c:v>
                </c:pt>
                <c:pt idx="3019">
                  <c:v>6</c:v>
                </c:pt>
                <c:pt idx="3020">
                  <c:v>5</c:v>
                </c:pt>
                <c:pt idx="3021">
                  <c:v>5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2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6</c:v>
                </c:pt>
                <c:pt idx="3039">
                  <c:v>5</c:v>
                </c:pt>
                <c:pt idx="3040">
                  <c:v>5</c:v>
                </c:pt>
                <c:pt idx="3041">
                  <c:v>13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5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5</c:v>
                </c:pt>
                <c:pt idx="3079">
                  <c:v>10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5</c:v>
                </c:pt>
                <c:pt idx="3096">
                  <c:v>8</c:v>
                </c:pt>
                <c:pt idx="3097">
                  <c:v>7</c:v>
                </c:pt>
                <c:pt idx="3098">
                  <c:v>6</c:v>
                </c:pt>
                <c:pt idx="3099">
                  <c:v>5</c:v>
                </c:pt>
                <c:pt idx="3100">
                  <c:v>4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5</c:v>
                </c:pt>
                <c:pt idx="3105">
                  <c:v>8</c:v>
                </c:pt>
                <c:pt idx="3106">
                  <c:v>8</c:v>
                </c:pt>
                <c:pt idx="3107">
                  <c:v>6</c:v>
                </c:pt>
                <c:pt idx="3108">
                  <c:v>5</c:v>
                </c:pt>
                <c:pt idx="3109">
                  <c:v>6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5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7</c:v>
                </c:pt>
                <c:pt idx="3131">
                  <c:v>5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7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8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5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4</c:v>
                </c:pt>
                <c:pt idx="3161">
                  <c:v>5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7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9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8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10</c:v>
                </c:pt>
                <c:pt idx="3215">
                  <c:v>2</c:v>
                </c:pt>
                <c:pt idx="3216">
                  <c:v>8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7</c:v>
                </c:pt>
                <c:pt idx="3233">
                  <c:v>8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8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7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7</c:v>
                </c:pt>
                <c:pt idx="3253">
                  <c:v>10</c:v>
                </c:pt>
                <c:pt idx="3254">
                  <c:v>5</c:v>
                </c:pt>
                <c:pt idx="3255">
                  <c:v>9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5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7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7</c:v>
                </c:pt>
                <c:pt idx="3292">
                  <c:v>5</c:v>
                </c:pt>
                <c:pt idx="3293">
                  <c:v>5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4</c:v>
                </c:pt>
                <c:pt idx="3314">
                  <c:v>5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8</c:v>
                </c:pt>
                <c:pt idx="3319">
                  <c:v>4</c:v>
                </c:pt>
                <c:pt idx="3320">
                  <c:v>4</c:v>
                </c:pt>
                <c:pt idx="3321">
                  <c:v>9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7</c:v>
                </c:pt>
                <c:pt idx="3327">
                  <c:v>6</c:v>
                </c:pt>
                <c:pt idx="3328">
                  <c:v>8</c:v>
                </c:pt>
                <c:pt idx="3329">
                  <c:v>4</c:v>
                </c:pt>
                <c:pt idx="3330">
                  <c:v>6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6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7</c:v>
                </c:pt>
                <c:pt idx="3344">
                  <c:v>7</c:v>
                </c:pt>
                <c:pt idx="3345">
                  <c:v>2</c:v>
                </c:pt>
                <c:pt idx="3346">
                  <c:v>6</c:v>
                </c:pt>
                <c:pt idx="3347">
                  <c:v>5</c:v>
                </c:pt>
                <c:pt idx="3348">
                  <c:v>4</c:v>
                </c:pt>
                <c:pt idx="3349">
                  <c:v>7</c:v>
                </c:pt>
                <c:pt idx="3350">
                  <c:v>5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7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6</c:v>
                </c:pt>
                <c:pt idx="3375">
                  <c:v>6</c:v>
                </c:pt>
                <c:pt idx="3376">
                  <c:v>4</c:v>
                </c:pt>
                <c:pt idx="3377">
                  <c:v>5</c:v>
                </c:pt>
                <c:pt idx="3378">
                  <c:v>8</c:v>
                </c:pt>
                <c:pt idx="3379">
                  <c:v>8</c:v>
                </c:pt>
                <c:pt idx="3380">
                  <c:v>6</c:v>
                </c:pt>
                <c:pt idx="3381">
                  <c:v>5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5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8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4</c:v>
                </c:pt>
                <c:pt idx="3404">
                  <c:v>4</c:v>
                </c:pt>
                <c:pt idx="3405">
                  <c:v>3</c:v>
                </c:pt>
                <c:pt idx="3406">
                  <c:v>6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10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11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4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7</c:v>
                </c:pt>
                <c:pt idx="3459">
                  <c:v>4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8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7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</c:numCache>
            </c:numRef>
          </c:xVal>
          <c:yVal>
            <c:numRef>
              <c:f>'recency vs monetary'!$H$2:$H$3492</c:f>
              <c:numCache>
                <c:formatCode>General</c:formatCode>
                <c:ptCount val="3491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2329.4899999999998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4947.2699999999995</c:v>
                </c:pt>
                <c:pt idx="2871">
                  <c:v>784.91</c:v>
                </c:pt>
                <c:pt idx="2872">
                  <c:v>5572.1100000000006</c:v>
                </c:pt>
                <c:pt idx="2873">
                  <c:v>4772.5600000000013</c:v>
                </c:pt>
                <c:pt idx="2874">
                  <c:v>3646.6700000000005</c:v>
                </c:pt>
                <c:pt idx="2875">
                  <c:v>1486.38</c:v>
                </c:pt>
                <c:pt idx="2876">
                  <c:v>5553.2099999999991</c:v>
                </c:pt>
                <c:pt idx="2877">
                  <c:v>3957.41</c:v>
                </c:pt>
                <c:pt idx="2878">
                  <c:v>4839.4100000000008</c:v>
                </c:pt>
                <c:pt idx="2879">
                  <c:v>4022.7899999999995</c:v>
                </c:pt>
                <c:pt idx="2880">
                  <c:v>6202.9000000000015</c:v>
                </c:pt>
                <c:pt idx="2881">
                  <c:v>5055.7299999999996</c:v>
                </c:pt>
                <c:pt idx="2882">
                  <c:v>4722.62</c:v>
                </c:pt>
                <c:pt idx="2883">
                  <c:v>3978.8900000000003</c:v>
                </c:pt>
                <c:pt idx="2884">
                  <c:v>4629.9500000000007</c:v>
                </c:pt>
                <c:pt idx="2885">
                  <c:v>4015.0200000000004</c:v>
                </c:pt>
                <c:pt idx="2886">
                  <c:v>3533.5599999999995</c:v>
                </c:pt>
                <c:pt idx="2887">
                  <c:v>7544.08</c:v>
                </c:pt>
                <c:pt idx="2888">
                  <c:v>950.56</c:v>
                </c:pt>
                <c:pt idx="2889">
                  <c:v>1319.83</c:v>
                </c:pt>
                <c:pt idx="2890">
                  <c:v>2828.37</c:v>
                </c:pt>
                <c:pt idx="2891">
                  <c:v>2343</c:v>
                </c:pt>
                <c:pt idx="2892">
                  <c:v>2554.4899999999998</c:v>
                </c:pt>
                <c:pt idx="2893">
                  <c:v>2041.2</c:v>
                </c:pt>
                <c:pt idx="2894">
                  <c:v>5850.34</c:v>
                </c:pt>
                <c:pt idx="2895">
                  <c:v>899.75999999999976</c:v>
                </c:pt>
                <c:pt idx="2896">
                  <c:v>1370.8</c:v>
                </c:pt>
                <c:pt idx="2897">
                  <c:v>3163.39</c:v>
                </c:pt>
                <c:pt idx="2898">
                  <c:v>689.79000000000008</c:v>
                </c:pt>
                <c:pt idx="2899">
                  <c:v>1408.35</c:v>
                </c:pt>
                <c:pt idx="2900">
                  <c:v>5213.3500000000004</c:v>
                </c:pt>
                <c:pt idx="2901">
                  <c:v>2066.4899999999998</c:v>
                </c:pt>
                <c:pt idx="2902">
                  <c:v>4644.2300000000005</c:v>
                </c:pt>
                <c:pt idx="2903">
                  <c:v>2752.29</c:v>
                </c:pt>
                <c:pt idx="2904">
                  <c:v>687.5100000000001</c:v>
                </c:pt>
                <c:pt idx="2905">
                  <c:v>8835.010000000002</c:v>
                </c:pt>
                <c:pt idx="2906">
                  <c:v>1548.6499999999996</c:v>
                </c:pt>
                <c:pt idx="2907">
                  <c:v>6835.9600000000009</c:v>
                </c:pt>
                <c:pt idx="2908">
                  <c:v>1661.98</c:v>
                </c:pt>
                <c:pt idx="2909">
                  <c:v>2509.8000000000002</c:v>
                </c:pt>
                <c:pt idx="2910">
                  <c:v>3758.87</c:v>
                </c:pt>
                <c:pt idx="2911">
                  <c:v>3469.6</c:v>
                </c:pt>
                <c:pt idx="2912">
                  <c:v>3489.3300000000004</c:v>
                </c:pt>
                <c:pt idx="2913">
                  <c:v>1774.7</c:v>
                </c:pt>
                <c:pt idx="2914">
                  <c:v>2718.2800000000007</c:v>
                </c:pt>
                <c:pt idx="2915">
                  <c:v>3257.52</c:v>
                </c:pt>
                <c:pt idx="2916">
                  <c:v>3149.2500000000005</c:v>
                </c:pt>
                <c:pt idx="2917">
                  <c:v>2561.67</c:v>
                </c:pt>
                <c:pt idx="2918">
                  <c:v>2770.16</c:v>
                </c:pt>
                <c:pt idx="2919">
                  <c:v>1341.6799999999998</c:v>
                </c:pt>
                <c:pt idx="2920">
                  <c:v>2440.02</c:v>
                </c:pt>
                <c:pt idx="2921">
                  <c:v>3739.8100000000004</c:v>
                </c:pt>
                <c:pt idx="2922">
                  <c:v>6692.3899999999994</c:v>
                </c:pt>
                <c:pt idx="2923">
                  <c:v>3166.9299999999994</c:v>
                </c:pt>
                <c:pt idx="2924">
                  <c:v>1700.5500000000002</c:v>
                </c:pt>
                <c:pt idx="2925">
                  <c:v>5823.7099999999991</c:v>
                </c:pt>
                <c:pt idx="2926">
                  <c:v>1241.6799999999998</c:v>
                </c:pt>
                <c:pt idx="2927">
                  <c:v>3777.2599999999998</c:v>
                </c:pt>
                <c:pt idx="2928">
                  <c:v>2017.18</c:v>
                </c:pt>
                <c:pt idx="2929">
                  <c:v>5550.619999999999</c:v>
                </c:pt>
                <c:pt idx="2930">
                  <c:v>6294.38</c:v>
                </c:pt>
                <c:pt idx="2931">
                  <c:v>4655.53</c:v>
                </c:pt>
                <c:pt idx="2932">
                  <c:v>1600.4099999999999</c:v>
                </c:pt>
                <c:pt idx="2933">
                  <c:v>4384.6200000000008</c:v>
                </c:pt>
                <c:pt idx="2934">
                  <c:v>2769.25</c:v>
                </c:pt>
                <c:pt idx="2935">
                  <c:v>3872.23</c:v>
                </c:pt>
                <c:pt idx="2936">
                  <c:v>1991.8399999999997</c:v>
                </c:pt>
                <c:pt idx="2937">
                  <c:v>1458.81</c:v>
                </c:pt>
                <c:pt idx="2938">
                  <c:v>397.23</c:v>
                </c:pt>
                <c:pt idx="2939">
                  <c:v>3823.38</c:v>
                </c:pt>
                <c:pt idx="2940">
                  <c:v>3764.83</c:v>
                </c:pt>
                <c:pt idx="2941">
                  <c:v>2670.1299999999997</c:v>
                </c:pt>
                <c:pt idx="2942">
                  <c:v>952.89999999999986</c:v>
                </c:pt>
                <c:pt idx="2943">
                  <c:v>645.9899999999999</c:v>
                </c:pt>
                <c:pt idx="2944">
                  <c:v>4729.7300000000005</c:v>
                </c:pt>
                <c:pt idx="2945">
                  <c:v>2543.8900000000003</c:v>
                </c:pt>
                <c:pt idx="2946">
                  <c:v>2881.2100000000005</c:v>
                </c:pt>
                <c:pt idx="2947">
                  <c:v>2244.83</c:v>
                </c:pt>
                <c:pt idx="2948">
                  <c:v>4306.13</c:v>
                </c:pt>
                <c:pt idx="2949">
                  <c:v>2683.6699999999996</c:v>
                </c:pt>
                <c:pt idx="2950">
                  <c:v>2844.83</c:v>
                </c:pt>
                <c:pt idx="2951">
                  <c:v>1850.9900000000002</c:v>
                </c:pt>
                <c:pt idx="2952">
                  <c:v>1835.26</c:v>
                </c:pt>
                <c:pt idx="2953">
                  <c:v>2935.67</c:v>
                </c:pt>
                <c:pt idx="2954">
                  <c:v>6234.869999999999</c:v>
                </c:pt>
                <c:pt idx="2955">
                  <c:v>444.65000000000009</c:v>
                </c:pt>
                <c:pt idx="2956">
                  <c:v>1130.3899999999999</c:v>
                </c:pt>
                <c:pt idx="2957">
                  <c:v>2411.89</c:v>
                </c:pt>
                <c:pt idx="2958">
                  <c:v>2422.7200000000003</c:v>
                </c:pt>
                <c:pt idx="2959">
                  <c:v>2629.22</c:v>
                </c:pt>
                <c:pt idx="2960">
                  <c:v>2466.2799999999997</c:v>
                </c:pt>
                <c:pt idx="2961">
                  <c:v>1644.27</c:v>
                </c:pt>
                <c:pt idx="2962">
                  <c:v>2998.03</c:v>
                </c:pt>
                <c:pt idx="2963">
                  <c:v>1111.1100000000001</c:v>
                </c:pt>
                <c:pt idx="2964">
                  <c:v>1511.3200000000002</c:v>
                </c:pt>
                <c:pt idx="2965">
                  <c:v>1188.8800000000001</c:v>
                </c:pt>
                <c:pt idx="2966">
                  <c:v>2016.0299999999997</c:v>
                </c:pt>
                <c:pt idx="2967">
                  <c:v>255.19</c:v>
                </c:pt>
                <c:pt idx="2968">
                  <c:v>2020.68</c:v>
                </c:pt>
                <c:pt idx="2969">
                  <c:v>3521.6300000000006</c:v>
                </c:pt>
                <c:pt idx="2970">
                  <c:v>1936.2399999999998</c:v>
                </c:pt>
                <c:pt idx="2971">
                  <c:v>827.70999999999992</c:v>
                </c:pt>
                <c:pt idx="2972">
                  <c:v>2582.7799999999997</c:v>
                </c:pt>
                <c:pt idx="2973">
                  <c:v>2573.0400000000004</c:v>
                </c:pt>
                <c:pt idx="2974">
                  <c:v>1260.26</c:v>
                </c:pt>
                <c:pt idx="2975">
                  <c:v>6366.75</c:v>
                </c:pt>
                <c:pt idx="2976">
                  <c:v>3344.17</c:v>
                </c:pt>
                <c:pt idx="2977">
                  <c:v>3820.01</c:v>
                </c:pt>
                <c:pt idx="2978">
                  <c:v>6308.1599999999989</c:v>
                </c:pt>
                <c:pt idx="2979">
                  <c:v>4271.8</c:v>
                </c:pt>
                <c:pt idx="2980">
                  <c:v>2029.3099999999995</c:v>
                </c:pt>
                <c:pt idx="2981">
                  <c:v>3034.9700000000003</c:v>
                </c:pt>
                <c:pt idx="2982">
                  <c:v>6845.0599999999995</c:v>
                </c:pt>
                <c:pt idx="2983">
                  <c:v>2584.6900000000005</c:v>
                </c:pt>
                <c:pt idx="2984">
                  <c:v>2602.5200000000004</c:v>
                </c:pt>
                <c:pt idx="2985">
                  <c:v>6871.5399999999991</c:v>
                </c:pt>
                <c:pt idx="2986">
                  <c:v>5400.8799999999992</c:v>
                </c:pt>
                <c:pt idx="2987">
                  <c:v>179.84</c:v>
                </c:pt>
                <c:pt idx="2988">
                  <c:v>3066.6800000000003</c:v>
                </c:pt>
                <c:pt idx="2989">
                  <c:v>1751.7199999999998</c:v>
                </c:pt>
                <c:pt idx="2990">
                  <c:v>2035.02</c:v>
                </c:pt>
                <c:pt idx="2991">
                  <c:v>2511.6999999999998</c:v>
                </c:pt>
                <c:pt idx="2992">
                  <c:v>8095.2000000000007</c:v>
                </c:pt>
                <c:pt idx="2993">
                  <c:v>3354.27</c:v>
                </c:pt>
                <c:pt idx="2994">
                  <c:v>3378.5699999999997</c:v>
                </c:pt>
                <c:pt idx="2995">
                  <c:v>1784.32</c:v>
                </c:pt>
                <c:pt idx="2996">
                  <c:v>5168.1399999999994</c:v>
                </c:pt>
                <c:pt idx="2997">
                  <c:v>3550.04</c:v>
                </c:pt>
                <c:pt idx="2998">
                  <c:v>2602.3099999999995</c:v>
                </c:pt>
                <c:pt idx="2999">
                  <c:v>3901.96</c:v>
                </c:pt>
                <c:pt idx="3000">
                  <c:v>4500.3</c:v>
                </c:pt>
                <c:pt idx="3001">
                  <c:v>3216.01</c:v>
                </c:pt>
                <c:pt idx="3002">
                  <c:v>2250.3000000000002</c:v>
                </c:pt>
                <c:pt idx="3003">
                  <c:v>2413.3200000000006</c:v>
                </c:pt>
                <c:pt idx="3004">
                  <c:v>1349.76</c:v>
                </c:pt>
                <c:pt idx="3005">
                  <c:v>6440.130000000001</c:v>
                </c:pt>
                <c:pt idx="3006">
                  <c:v>3849.1900000000005</c:v>
                </c:pt>
                <c:pt idx="3007">
                  <c:v>4656.8399999999992</c:v>
                </c:pt>
                <c:pt idx="3008">
                  <c:v>6616.3599999999988</c:v>
                </c:pt>
                <c:pt idx="3009">
                  <c:v>4253.5</c:v>
                </c:pt>
                <c:pt idx="3010">
                  <c:v>3281.6699999999996</c:v>
                </c:pt>
                <c:pt idx="3011">
                  <c:v>1798.2100000000003</c:v>
                </c:pt>
                <c:pt idx="3012">
                  <c:v>1138.54</c:v>
                </c:pt>
                <c:pt idx="3013">
                  <c:v>2638.1</c:v>
                </c:pt>
                <c:pt idx="3014">
                  <c:v>2943.7799999999997</c:v>
                </c:pt>
                <c:pt idx="3015">
                  <c:v>2614.37</c:v>
                </c:pt>
                <c:pt idx="3016">
                  <c:v>661.93999999999994</c:v>
                </c:pt>
                <c:pt idx="3017">
                  <c:v>1660.88</c:v>
                </c:pt>
                <c:pt idx="3018">
                  <c:v>1652.3</c:v>
                </c:pt>
                <c:pt idx="3019">
                  <c:v>1434.9499999999998</c:v>
                </c:pt>
                <c:pt idx="3020">
                  <c:v>1393.6599999999999</c:v>
                </c:pt>
                <c:pt idx="3021">
                  <c:v>2978.23</c:v>
                </c:pt>
                <c:pt idx="3022">
                  <c:v>1922.7499999999998</c:v>
                </c:pt>
                <c:pt idx="3023">
                  <c:v>2713.38</c:v>
                </c:pt>
                <c:pt idx="3024">
                  <c:v>2910.87</c:v>
                </c:pt>
                <c:pt idx="3025">
                  <c:v>6183.3099999999995</c:v>
                </c:pt>
                <c:pt idx="3026">
                  <c:v>1418.21</c:v>
                </c:pt>
                <c:pt idx="3027">
                  <c:v>2661.2799999999997</c:v>
                </c:pt>
                <c:pt idx="3028">
                  <c:v>2429.16</c:v>
                </c:pt>
                <c:pt idx="3029">
                  <c:v>3750.7200000000003</c:v>
                </c:pt>
                <c:pt idx="3030">
                  <c:v>1404.96</c:v>
                </c:pt>
                <c:pt idx="3031">
                  <c:v>3194.93</c:v>
                </c:pt>
                <c:pt idx="3032">
                  <c:v>4762.49</c:v>
                </c:pt>
                <c:pt idx="3033">
                  <c:v>1702.5499999999997</c:v>
                </c:pt>
                <c:pt idx="3034">
                  <c:v>1211.5700000000002</c:v>
                </c:pt>
                <c:pt idx="3035">
                  <c:v>1629.25</c:v>
                </c:pt>
                <c:pt idx="3036">
                  <c:v>2535.4699999999998</c:v>
                </c:pt>
                <c:pt idx="3037">
                  <c:v>5793.33</c:v>
                </c:pt>
                <c:pt idx="3038">
                  <c:v>4393.8600000000006</c:v>
                </c:pt>
                <c:pt idx="3039">
                  <c:v>3172.1299999999997</c:v>
                </c:pt>
                <c:pt idx="3040">
                  <c:v>3909.14</c:v>
                </c:pt>
                <c:pt idx="3041">
                  <c:v>6996.35</c:v>
                </c:pt>
                <c:pt idx="3042">
                  <c:v>1833.49</c:v>
                </c:pt>
                <c:pt idx="3043">
                  <c:v>6353.1200000000008</c:v>
                </c:pt>
                <c:pt idx="3044">
                  <c:v>2117.44</c:v>
                </c:pt>
                <c:pt idx="3045">
                  <c:v>666.31</c:v>
                </c:pt>
                <c:pt idx="3046">
                  <c:v>2338.5300000000002</c:v>
                </c:pt>
                <c:pt idx="3047">
                  <c:v>3330.78</c:v>
                </c:pt>
                <c:pt idx="3048">
                  <c:v>5955.54</c:v>
                </c:pt>
                <c:pt idx="3049">
                  <c:v>1246.69</c:v>
                </c:pt>
                <c:pt idx="3050">
                  <c:v>5049.1400000000003</c:v>
                </c:pt>
                <c:pt idx="3051">
                  <c:v>5935.4499999999989</c:v>
                </c:pt>
                <c:pt idx="3052">
                  <c:v>2731.3099999999995</c:v>
                </c:pt>
                <c:pt idx="3053">
                  <c:v>5684.73</c:v>
                </c:pt>
                <c:pt idx="3054">
                  <c:v>3232.7599999999998</c:v>
                </c:pt>
                <c:pt idx="3055">
                  <c:v>2857.68</c:v>
                </c:pt>
                <c:pt idx="3056">
                  <c:v>263.27999999999997</c:v>
                </c:pt>
                <c:pt idx="3057">
                  <c:v>2410.9199999999996</c:v>
                </c:pt>
                <c:pt idx="3058">
                  <c:v>1367.38</c:v>
                </c:pt>
                <c:pt idx="3059">
                  <c:v>1516.28</c:v>
                </c:pt>
                <c:pt idx="3060">
                  <c:v>3575.9</c:v>
                </c:pt>
                <c:pt idx="3061">
                  <c:v>3084.6499999999996</c:v>
                </c:pt>
                <c:pt idx="3062">
                  <c:v>1775.4799999999998</c:v>
                </c:pt>
                <c:pt idx="3063">
                  <c:v>399.20999999999992</c:v>
                </c:pt>
                <c:pt idx="3064">
                  <c:v>473.42999999999984</c:v>
                </c:pt>
                <c:pt idx="3065">
                  <c:v>3373.78</c:v>
                </c:pt>
                <c:pt idx="3066">
                  <c:v>1264.3300000000004</c:v>
                </c:pt>
                <c:pt idx="3067">
                  <c:v>4781.5800000000008</c:v>
                </c:pt>
                <c:pt idx="3068">
                  <c:v>2741.29</c:v>
                </c:pt>
                <c:pt idx="3069">
                  <c:v>1904.31</c:v>
                </c:pt>
                <c:pt idx="3070">
                  <c:v>3672.1500000000005</c:v>
                </c:pt>
                <c:pt idx="3071">
                  <c:v>1750.43</c:v>
                </c:pt>
                <c:pt idx="3072">
                  <c:v>1903.52</c:v>
                </c:pt>
                <c:pt idx="3073">
                  <c:v>4665.71</c:v>
                </c:pt>
                <c:pt idx="3074">
                  <c:v>5502.82</c:v>
                </c:pt>
                <c:pt idx="3075">
                  <c:v>1742.1300000000003</c:v>
                </c:pt>
                <c:pt idx="3076">
                  <c:v>2308.56</c:v>
                </c:pt>
                <c:pt idx="3077">
                  <c:v>3082.9000000000005</c:v>
                </c:pt>
                <c:pt idx="3078">
                  <c:v>1493.4099999999999</c:v>
                </c:pt>
                <c:pt idx="3079">
                  <c:v>5713.88</c:v>
                </c:pt>
                <c:pt idx="3080">
                  <c:v>3708.8700000000003</c:v>
                </c:pt>
                <c:pt idx="3081">
                  <c:v>2487.23</c:v>
                </c:pt>
                <c:pt idx="3082">
                  <c:v>3618.4400000000005</c:v>
                </c:pt>
                <c:pt idx="3083">
                  <c:v>3132.29</c:v>
                </c:pt>
                <c:pt idx="3084">
                  <c:v>1323.12</c:v>
                </c:pt>
                <c:pt idx="3085">
                  <c:v>920.72</c:v>
                </c:pt>
                <c:pt idx="3086">
                  <c:v>2964.6199999999994</c:v>
                </c:pt>
                <c:pt idx="3087">
                  <c:v>2859.96</c:v>
                </c:pt>
                <c:pt idx="3088">
                  <c:v>2799.4900000000002</c:v>
                </c:pt>
                <c:pt idx="3089">
                  <c:v>2717.0999999999995</c:v>
                </c:pt>
                <c:pt idx="3090">
                  <c:v>2427.0699999999997</c:v>
                </c:pt>
                <c:pt idx="3091">
                  <c:v>2968.25</c:v>
                </c:pt>
                <c:pt idx="3092">
                  <c:v>2079.5700000000002</c:v>
                </c:pt>
                <c:pt idx="3093">
                  <c:v>3919.57</c:v>
                </c:pt>
                <c:pt idx="3094">
                  <c:v>470.79999999999978</c:v>
                </c:pt>
                <c:pt idx="3095">
                  <c:v>2883.5099999999998</c:v>
                </c:pt>
                <c:pt idx="3096">
                  <c:v>5040.88</c:v>
                </c:pt>
                <c:pt idx="3097">
                  <c:v>3491.38</c:v>
                </c:pt>
                <c:pt idx="3098">
                  <c:v>4916.08</c:v>
                </c:pt>
                <c:pt idx="3099">
                  <c:v>2146.56</c:v>
                </c:pt>
                <c:pt idx="3100">
                  <c:v>3113.13</c:v>
                </c:pt>
                <c:pt idx="3101">
                  <c:v>5916.21</c:v>
                </c:pt>
                <c:pt idx="3102">
                  <c:v>3080.63</c:v>
                </c:pt>
                <c:pt idx="3103">
                  <c:v>1429.54</c:v>
                </c:pt>
                <c:pt idx="3104">
                  <c:v>1381.19</c:v>
                </c:pt>
                <c:pt idx="3105">
                  <c:v>3035.96</c:v>
                </c:pt>
                <c:pt idx="3106">
                  <c:v>4144.8600000000006</c:v>
                </c:pt>
                <c:pt idx="3107">
                  <c:v>1942.45</c:v>
                </c:pt>
                <c:pt idx="3108">
                  <c:v>4020.9100000000003</c:v>
                </c:pt>
                <c:pt idx="3109">
                  <c:v>1646.29</c:v>
                </c:pt>
                <c:pt idx="3110">
                  <c:v>8531.16</c:v>
                </c:pt>
                <c:pt idx="3111">
                  <c:v>6243.8200000000015</c:v>
                </c:pt>
                <c:pt idx="3112">
                  <c:v>2330.3900000000003</c:v>
                </c:pt>
                <c:pt idx="3113">
                  <c:v>4179.1100000000006</c:v>
                </c:pt>
                <c:pt idx="3114">
                  <c:v>3164.1299999999997</c:v>
                </c:pt>
                <c:pt idx="3115">
                  <c:v>3903.0299999999997</c:v>
                </c:pt>
                <c:pt idx="3116">
                  <c:v>1248.49</c:v>
                </c:pt>
                <c:pt idx="3117">
                  <c:v>401.5</c:v>
                </c:pt>
                <c:pt idx="3118">
                  <c:v>1702.4299999999998</c:v>
                </c:pt>
                <c:pt idx="3119">
                  <c:v>4916.6400000000003</c:v>
                </c:pt>
                <c:pt idx="3120">
                  <c:v>3898.4999999999995</c:v>
                </c:pt>
                <c:pt idx="3121">
                  <c:v>3687.54</c:v>
                </c:pt>
                <c:pt idx="3122">
                  <c:v>3590.37</c:v>
                </c:pt>
                <c:pt idx="3123">
                  <c:v>3792.78</c:v>
                </c:pt>
                <c:pt idx="3124">
                  <c:v>2725.7599999999998</c:v>
                </c:pt>
                <c:pt idx="3125">
                  <c:v>3426.54</c:v>
                </c:pt>
                <c:pt idx="3126">
                  <c:v>2323.16</c:v>
                </c:pt>
                <c:pt idx="3127">
                  <c:v>7491.1100000000006</c:v>
                </c:pt>
                <c:pt idx="3128">
                  <c:v>3983.9700000000003</c:v>
                </c:pt>
                <c:pt idx="3129">
                  <c:v>1210.2099999999998</c:v>
                </c:pt>
                <c:pt idx="3130">
                  <c:v>1545.83</c:v>
                </c:pt>
                <c:pt idx="3131">
                  <c:v>3168.15</c:v>
                </c:pt>
                <c:pt idx="3132">
                  <c:v>1783.8</c:v>
                </c:pt>
                <c:pt idx="3133">
                  <c:v>673.21</c:v>
                </c:pt>
                <c:pt idx="3134">
                  <c:v>1696.3900000000003</c:v>
                </c:pt>
                <c:pt idx="3135">
                  <c:v>900</c:v>
                </c:pt>
                <c:pt idx="3136">
                  <c:v>3361.8399999999997</c:v>
                </c:pt>
                <c:pt idx="3137">
                  <c:v>665.17</c:v>
                </c:pt>
                <c:pt idx="3138">
                  <c:v>4067.64</c:v>
                </c:pt>
                <c:pt idx="3139">
                  <c:v>6856.09</c:v>
                </c:pt>
                <c:pt idx="3140">
                  <c:v>1273.0800000000002</c:v>
                </c:pt>
                <c:pt idx="3141">
                  <c:v>3460.33</c:v>
                </c:pt>
                <c:pt idx="3142">
                  <c:v>2036.7799999999997</c:v>
                </c:pt>
                <c:pt idx="3143">
                  <c:v>1234.1300000000001</c:v>
                </c:pt>
                <c:pt idx="3144">
                  <c:v>2916.57</c:v>
                </c:pt>
                <c:pt idx="3145">
                  <c:v>2168.41</c:v>
                </c:pt>
                <c:pt idx="3146">
                  <c:v>4732.4799999999996</c:v>
                </c:pt>
                <c:pt idx="3147">
                  <c:v>2243.1000000000004</c:v>
                </c:pt>
                <c:pt idx="3148">
                  <c:v>1250.08</c:v>
                </c:pt>
                <c:pt idx="3149">
                  <c:v>311.6099999999999</c:v>
                </c:pt>
                <c:pt idx="3150">
                  <c:v>4886.130000000001</c:v>
                </c:pt>
                <c:pt idx="3151">
                  <c:v>2532.4000000000005</c:v>
                </c:pt>
                <c:pt idx="3152">
                  <c:v>3222.44</c:v>
                </c:pt>
                <c:pt idx="3153">
                  <c:v>2307.2099999999996</c:v>
                </c:pt>
                <c:pt idx="3154">
                  <c:v>198.22000000000003</c:v>
                </c:pt>
                <c:pt idx="3155">
                  <c:v>2133.8799999999997</c:v>
                </c:pt>
                <c:pt idx="3156">
                  <c:v>1496.7800000000002</c:v>
                </c:pt>
                <c:pt idx="3157">
                  <c:v>2601.59</c:v>
                </c:pt>
                <c:pt idx="3158">
                  <c:v>3167.89</c:v>
                </c:pt>
                <c:pt idx="3159">
                  <c:v>5155.63</c:v>
                </c:pt>
                <c:pt idx="3160">
                  <c:v>2208.52</c:v>
                </c:pt>
                <c:pt idx="3161">
                  <c:v>5170.5099999999993</c:v>
                </c:pt>
                <c:pt idx="3162">
                  <c:v>4539.9500000000007</c:v>
                </c:pt>
                <c:pt idx="3163">
                  <c:v>4344.71</c:v>
                </c:pt>
                <c:pt idx="3164">
                  <c:v>2072.7200000000003</c:v>
                </c:pt>
                <c:pt idx="3165">
                  <c:v>676.9799999999999</c:v>
                </c:pt>
                <c:pt idx="3166">
                  <c:v>4681.8500000000004</c:v>
                </c:pt>
                <c:pt idx="3167">
                  <c:v>2346.62</c:v>
                </c:pt>
                <c:pt idx="3168">
                  <c:v>1801.14</c:v>
                </c:pt>
                <c:pt idx="3169">
                  <c:v>2701.29</c:v>
                </c:pt>
                <c:pt idx="3170">
                  <c:v>2090.9899999999998</c:v>
                </c:pt>
                <c:pt idx="3171">
                  <c:v>4339.76</c:v>
                </c:pt>
                <c:pt idx="3172">
                  <c:v>459.46000000000015</c:v>
                </c:pt>
                <c:pt idx="3173">
                  <c:v>1189.1999999999998</c:v>
                </c:pt>
                <c:pt idx="3174">
                  <c:v>5001</c:v>
                </c:pt>
                <c:pt idx="3175">
                  <c:v>909.44999999999993</c:v>
                </c:pt>
                <c:pt idx="3176">
                  <c:v>2059.0500000000002</c:v>
                </c:pt>
                <c:pt idx="3177">
                  <c:v>5310.3000000000011</c:v>
                </c:pt>
                <c:pt idx="3178">
                  <c:v>1939.7599999999998</c:v>
                </c:pt>
                <c:pt idx="3179">
                  <c:v>4279.33</c:v>
                </c:pt>
                <c:pt idx="3180">
                  <c:v>1034.6999999999998</c:v>
                </c:pt>
                <c:pt idx="3181">
                  <c:v>1363.1599999999999</c:v>
                </c:pt>
                <c:pt idx="3182">
                  <c:v>50.179999999999978</c:v>
                </c:pt>
                <c:pt idx="3183">
                  <c:v>2529.3000000000002</c:v>
                </c:pt>
                <c:pt idx="3184">
                  <c:v>5673.6399999999994</c:v>
                </c:pt>
                <c:pt idx="3185">
                  <c:v>2865.0899999999997</c:v>
                </c:pt>
                <c:pt idx="3186">
                  <c:v>2362.31</c:v>
                </c:pt>
                <c:pt idx="3187">
                  <c:v>2310.75</c:v>
                </c:pt>
                <c:pt idx="3188">
                  <c:v>3143.7300000000005</c:v>
                </c:pt>
                <c:pt idx="3189">
                  <c:v>2929.0099999999998</c:v>
                </c:pt>
                <c:pt idx="3190">
                  <c:v>2762.3199999999997</c:v>
                </c:pt>
                <c:pt idx="3191">
                  <c:v>3989.35</c:v>
                </c:pt>
                <c:pt idx="3192">
                  <c:v>6329.5199999999995</c:v>
                </c:pt>
                <c:pt idx="3193">
                  <c:v>1001.7500000000005</c:v>
                </c:pt>
                <c:pt idx="3194">
                  <c:v>5655.87</c:v>
                </c:pt>
                <c:pt idx="3195">
                  <c:v>4083.3599999999997</c:v>
                </c:pt>
                <c:pt idx="3196">
                  <c:v>1744.21</c:v>
                </c:pt>
                <c:pt idx="3197">
                  <c:v>3570.01</c:v>
                </c:pt>
                <c:pt idx="3198">
                  <c:v>2261.79</c:v>
                </c:pt>
                <c:pt idx="3199">
                  <c:v>2991.0099999999998</c:v>
                </c:pt>
                <c:pt idx="3200">
                  <c:v>1263.28</c:v>
                </c:pt>
                <c:pt idx="3201">
                  <c:v>4121.17</c:v>
                </c:pt>
                <c:pt idx="3202">
                  <c:v>1732.03</c:v>
                </c:pt>
                <c:pt idx="3203">
                  <c:v>2023.6899999999998</c:v>
                </c:pt>
                <c:pt idx="3204">
                  <c:v>2302.94</c:v>
                </c:pt>
                <c:pt idx="3205">
                  <c:v>7666.65</c:v>
                </c:pt>
                <c:pt idx="3206">
                  <c:v>2122.62</c:v>
                </c:pt>
                <c:pt idx="3207">
                  <c:v>2969.7699999999995</c:v>
                </c:pt>
                <c:pt idx="3208">
                  <c:v>7247.33</c:v>
                </c:pt>
                <c:pt idx="3209">
                  <c:v>1236.19</c:v>
                </c:pt>
                <c:pt idx="3210">
                  <c:v>5564.079999999999</c:v>
                </c:pt>
                <c:pt idx="3211">
                  <c:v>1526.81</c:v>
                </c:pt>
                <c:pt idx="3212">
                  <c:v>2096.27</c:v>
                </c:pt>
                <c:pt idx="3213">
                  <c:v>4304.2200000000012</c:v>
                </c:pt>
                <c:pt idx="3214">
                  <c:v>4743.6100000000006</c:v>
                </c:pt>
                <c:pt idx="3215">
                  <c:v>808.84999999999991</c:v>
                </c:pt>
                <c:pt idx="3216">
                  <c:v>4540.47</c:v>
                </c:pt>
                <c:pt idx="3217">
                  <c:v>4001.5199999999991</c:v>
                </c:pt>
                <c:pt idx="3218">
                  <c:v>4805.0200000000004</c:v>
                </c:pt>
                <c:pt idx="3219">
                  <c:v>366.04999999999995</c:v>
                </c:pt>
                <c:pt idx="3220">
                  <c:v>3386.5700000000006</c:v>
                </c:pt>
                <c:pt idx="3221">
                  <c:v>5814.45</c:v>
                </c:pt>
                <c:pt idx="3222">
                  <c:v>3890</c:v>
                </c:pt>
                <c:pt idx="3223">
                  <c:v>3569.0200000000004</c:v>
                </c:pt>
                <c:pt idx="3224">
                  <c:v>8903.619999999999</c:v>
                </c:pt>
                <c:pt idx="3225">
                  <c:v>781.45999999999981</c:v>
                </c:pt>
                <c:pt idx="3226">
                  <c:v>943.2</c:v>
                </c:pt>
                <c:pt idx="3227">
                  <c:v>574.62000000000012</c:v>
                </c:pt>
                <c:pt idx="3228">
                  <c:v>3919.85</c:v>
                </c:pt>
                <c:pt idx="3229">
                  <c:v>2076.8900000000003</c:v>
                </c:pt>
                <c:pt idx="3230">
                  <c:v>1768.67</c:v>
                </c:pt>
                <c:pt idx="3231">
                  <c:v>5534.5199999999995</c:v>
                </c:pt>
                <c:pt idx="3232">
                  <c:v>3695.1500000000005</c:v>
                </c:pt>
                <c:pt idx="3233">
                  <c:v>8252.6899999999987</c:v>
                </c:pt>
                <c:pt idx="3234">
                  <c:v>1202.8699999999999</c:v>
                </c:pt>
                <c:pt idx="3235">
                  <c:v>1007.1299999999999</c:v>
                </c:pt>
                <c:pt idx="3236">
                  <c:v>1935.5100000000002</c:v>
                </c:pt>
                <c:pt idx="3237">
                  <c:v>1947.8000000000002</c:v>
                </c:pt>
                <c:pt idx="3238">
                  <c:v>3802.55</c:v>
                </c:pt>
                <c:pt idx="3239">
                  <c:v>872.3900000000001</c:v>
                </c:pt>
                <c:pt idx="3240">
                  <c:v>6210.72</c:v>
                </c:pt>
                <c:pt idx="3241">
                  <c:v>2762.5299999999997</c:v>
                </c:pt>
                <c:pt idx="3242">
                  <c:v>6264.88</c:v>
                </c:pt>
                <c:pt idx="3243">
                  <c:v>2574.5</c:v>
                </c:pt>
                <c:pt idx="3244">
                  <c:v>4031.65</c:v>
                </c:pt>
                <c:pt idx="3245">
                  <c:v>1592.0499999999997</c:v>
                </c:pt>
                <c:pt idx="3246">
                  <c:v>5322.56</c:v>
                </c:pt>
                <c:pt idx="3247">
                  <c:v>7287.8699999999981</c:v>
                </c:pt>
                <c:pt idx="3248">
                  <c:v>2064.46</c:v>
                </c:pt>
                <c:pt idx="3249">
                  <c:v>4821.8999999999996</c:v>
                </c:pt>
                <c:pt idx="3250">
                  <c:v>421.01</c:v>
                </c:pt>
                <c:pt idx="3251">
                  <c:v>1938.37</c:v>
                </c:pt>
                <c:pt idx="3252">
                  <c:v>4363.99</c:v>
                </c:pt>
                <c:pt idx="3253">
                  <c:v>4290.8100000000004</c:v>
                </c:pt>
                <c:pt idx="3254">
                  <c:v>843.71000000000026</c:v>
                </c:pt>
                <c:pt idx="3255">
                  <c:v>4240.24</c:v>
                </c:pt>
                <c:pt idx="3256">
                  <c:v>741.12999999999965</c:v>
                </c:pt>
                <c:pt idx="3257">
                  <c:v>2269.9299999999998</c:v>
                </c:pt>
                <c:pt idx="3258">
                  <c:v>4449.68</c:v>
                </c:pt>
                <c:pt idx="3259">
                  <c:v>4250.4599999999991</c:v>
                </c:pt>
                <c:pt idx="3260">
                  <c:v>1892.5600000000002</c:v>
                </c:pt>
                <c:pt idx="3261">
                  <c:v>2201.06</c:v>
                </c:pt>
                <c:pt idx="3262">
                  <c:v>1783.1399999999999</c:v>
                </c:pt>
                <c:pt idx="3263">
                  <c:v>41.129999999999995</c:v>
                </c:pt>
                <c:pt idx="3264">
                  <c:v>6133.65</c:v>
                </c:pt>
                <c:pt idx="3265">
                  <c:v>1519.4</c:v>
                </c:pt>
                <c:pt idx="3266">
                  <c:v>1581.0500000000002</c:v>
                </c:pt>
                <c:pt idx="3267">
                  <c:v>3655.39</c:v>
                </c:pt>
                <c:pt idx="3268">
                  <c:v>2535.9799999999996</c:v>
                </c:pt>
                <c:pt idx="3269">
                  <c:v>3216.13</c:v>
                </c:pt>
                <c:pt idx="3270">
                  <c:v>690.49</c:v>
                </c:pt>
                <c:pt idx="3271">
                  <c:v>6881.08</c:v>
                </c:pt>
                <c:pt idx="3272">
                  <c:v>987.82000000000016</c:v>
                </c:pt>
                <c:pt idx="3273">
                  <c:v>2504.2799999999997</c:v>
                </c:pt>
                <c:pt idx="3274">
                  <c:v>4368.41</c:v>
                </c:pt>
                <c:pt idx="3275">
                  <c:v>2969.0400000000004</c:v>
                </c:pt>
                <c:pt idx="3276">
                  <c:v>3092.1400000000003</c:v>
                </c:pt>
                <c:pt idx="3277">
                  <c:v>5817.44</c:v>
                </c:pt>
                <c:pt idx="3278">
                  <c:v>3199.1000000000004</c:v>
                </c:pt>
                <c:pt idx="3279">
                  <c:v>4430.6400000000003</c:v>
                </c:pt>
                <c:pt idx="3280">
                  <c:v>3476.23</c:v>
                </c:pt>
                <c:pt idx="3281">
                  <c:v>6520.130000000001</c:v>
                </c:pt>
                <c:pt idx="3282">
                  <c:v>2199.04</c:v>
                </c:pt>
                <c:pt idx="3283">
                  <c:v>15.080000000000005</c:v>
                </c:pt>
                <c:pt idx="3284">
                  <c:v>3649.71</c:v>
                </c:pt>
                <c:pt idx="3285">
                  <c:v>2826.8900000000003</c:v>
                </c:pt>
                <c:pt idx="3286">
                  <c:v>5246.61</c:v>
                </c:pt>
                <c:pt idx="3287">
                  <c:v>4920.7199999999993</c:v>
                </c:pt>
                <c:pt idx="3288">
                  <c:v>1521.43</c:v>
                </c:pt>
                <c:pt idx="3289">
                  <c:v>4214.38</c:v>
                </c:pt>
                <c:pt idx="3290">
                  <c:v>2747.57</c:v>
                </c:pt>
                <c:pt idx="3291">
                  <c:v>3936.44</c:v>
                </c:pt>
                <c:pt idx="3292">
                  <c:v>1929.7800000000004</c:v>
                </c:pt>
                <c:pt idx="3293">
                  <c:v>1428.22</c:v>
                </c:pt>
                <c:pt idx="3294">
                  <c:v>2547.0099999999998</c:v>
                </c:pt>
                <c:pt idx="3295">
                  <c:v>4236.21</c:v>
                </c:pt>
                <c:pt idx="3296">
                  <c:v>124.78999999999999</c:v>
                </c:pt>
                <c:pt idx="3297">
                  <c:v>3473.13</c:v>
                </c:pt>
                <c:pt idx="3298">
                  <c:v>4311.99</c:v>
                </c:pt>
                <c:pt idx="3299">
                  <c:v>953.15</c:v>
                </c:pt>
                <c:pt idx="3300">
                  <c:v>2221.5</c:v>
                </c:pt>
                <c:pt idx="3301">
                  <c:v>3121.0400000000004</c:v>
                </c:pt>
                <c:pt idx="3302">
                  <c:v>1705.39</c:v>
                </c:pt>
                <c:pt idx="3303">
                  <c:v>3123.0299999999997</c:v>
                </c:pt>
                <c:pt idx="3304">
                  <c:v>2082.46</c:v>
                </c:pt>
                <c:pt idx="3305">
                  <c:v>2561.12</c:v>
                </c:pt>
                <c:pt idx="3306">
                  <c:v>4892.170000000001</c:v>
                </c:pt>
                <c:pt idx="3307">
                  <c:v>1924.03</c:v>
                </c:pt>
                <c:pt idx="3308">
                  <c:v>1213.31</c:v>
                </c:pt>
                <c:pt idx="3309">
                  <c:v>3633.95</c:v>
                </c:pt>
                <c:pt idx="3310">
                  <c:v>2464.61</c:v>
                </c:pt>
                <c:pt idx="3311">
                  <c:v>2739.5</c:v>
                </c:pt>
                <c:pt idx="3312">
                  <c:v>324.77999999999986</c:v>
                </c:pt>
                <c:pt idx="3313">
                  <c:v>1066.19</c:v>
                </c:pt>
                <c:pt idx="3314">
                  <c:v>1142.75</c:v>
                </c:pt>
                <c:pt idx="3315">
                  <c:v>2986.9599999999991</c:v>
                </c:pt>
                <c:pt idx="3316">
                  <c:v>3028.2000000000003</c:v>
                </c:pt>
                <c:pt idx="3317">
                  <c:v>10422.040000000001</c:v>
                </c:pt>
                <c:pt idx="3318">
                  <c:v>3615.5800000000004</c:v>
                </c:pt>
                <c:pt idx="3319">
                  <c:v>2068.3000000000002</c:v>
                </c:pt>
                <c:pt idx="3320">
                  <c:v>2083.2599999999998</c:v>
                </c:pt>
                <c:pt idx="3321">
                  <c:v>3445.49</c:v>
                </c:pt>
                <c:pt idx="3322">
                  <c:v>3159.58</c:v>
                </c:pt>
                <c:pt idx="3323">
                  <c:v>2799.2599999999998</c:v>
                </c:pt>
                <c:pt idx="3324">
                  <c:v>1911.08</c:v>
                </c:pt>
                <c:pt idx="3325">
                  <c:v>2428.3200000000002</c:v>
                </c:pt>
                <c:pt idx="3326">
                  <c:v>2679.58</c:v>
                </c:pt>
                <c:pt idx="3327">
                  <c:v>5824.48</c:v>
                </c:pt>
                <c:pt idx="3328">
                  <c:v>4608</c:v>
                </c:pt>
                <c:pt idx="3329">
                  <c:v>1141.4099999999999</c:v>
                </c:pt>
                <c:pt idx="3330">
                  <c:v>1119.95</c:v>
                </c:pt>
                <c:pt idx="3331">
                  <c:v>2364.5100000000002</c:v>
                </c:pt>
                <c:pt idx="3332">
                  <c:v>921.62000000000012</c:v>
                </c:pt>
                <c:pt idx="3333">
                  <c:v>2820.79</c:v>
                </c:pt>
                <c:pt idx="3334">
                  <c:v>1294.6600000000001</c:v>
                </c:pt>
                <c:pt idx="3335">
                  <c:v>3962.0600000000004</c:v>
                </c:pt>
                <c:pt idx="3336">
                  <c:v>1367</c:v>
                </c:pt>
                <c:pt idx="3337">
                  <c:v>1511.5700000000002</c:v>
                </c:pt>
                <c:pt idx="3338">
                  <c:v>2978.0399999999995</c:v>
                </c:pt>
                <c:pt idx="3339">
                  <c:v>1136.03</c:v>
                </c:pt>
                <c:pt idx="3340">
                  <c:v>2496.5100000000002</c:v>
                </c:pt>
                <c:pt idx="3341">
                  <c:v>5796.16</c:v>
                </c:pt>
                <c:pt idx="3342">
                  <c:v>3138.49</c:v>
                </c:pt>
                <c:pt idx="3343">
                  <c:v>2788.69</c:v>
                </c:pt>
                <c:pt idx="3344">
                  <c:v>2608.4599999999996</c:v>
                </c:pt>
                <c:pt idx="3345">
                  <c:v>1860.5600000000002</c:v>
                </c:pt>
                <c:pt idx="3346">
                  <c:v>2464.61</c:v>
                </c:pt>
                <c:pt idx="3347">
                  <c:v>2799.7000000000003</c:v>
                </c:pt>
                <c:pt idx="3348">
                  <c:v>1441</c:v>
                </c:pt>
                <c:pt idx="3349">
                  <c:v>4447.2099999999991</c:v>
                </c:pt>
                <c:pt idx="3350">
                  <c:v>1120.8699999999999</c:v>
                </c:pt>
                <c:pt idx="3351">
                  <c:v>4179.51</c:v>
                </c:pt>
                <c:pt idx="3352">
                  <c:v>4752.6999999999989</c:v>
                </c:pt>
                <c:pt idx="3353">
                  <c:v>558.49</c:v>
                </c:pt>
                <c:pt idx="3354">
                  <c:v>1800.72</c:v>
                </c:pt>
                <c:pt idx="3355">
                  <c:v>3473.7900000000004</c:v>
                </c:pt>
                <c:pt idx="3356">
                  <c:v>4003.3599999999997</c:v>
                </c:pt>
                <c:pt idx="3357">
                  <c:v>2264.1</c:v>
                </c:pt>
                <c:pt idx="3358">
                  <c:v>4779.07</c:v>
                </c:pt>
                <c:pt idx="3359">
                  <c:v>3153.4799999999996</c:v>
                </c:pt>
                <c:pt idx="3360">
                  <c:v>2672.28</c:v>
                </c:pt>
                <c:pt idx="3361">
                  <c:v>3779.55</c:v>
                </c:pt>
                <c:pt idx="3362">
                  <c:v>4677.6900000000005</c:v>
                </c:pt>
                <c:pt idx="3363">
                  <c:v>2684.47</c:v>
                </c:pt>
                <c:pt idx="3364">
                  <c:v>4048.46</c:v>
                </c:pt>
                <c:pt idx="3365">
                  <c:v>5034.57</c:v>
                </c:pt>
                <c:pt idx="3366">
                  <c:v>4285.9399999999996</c:v>
                </c:pt>
                <c:pt idx="3367">
                  <c:v>2173.3599999999997</c:v>
                </c:pt>
                <c:pt idx="3368">
                  <c:v>3395.35</c:v>
                </c:pt>
                <c:pt idx="3369">
                  <c:v>3399.0199999999995</c:v>
                </c:pt>
                <c:pt idx="3370">
                  <c:v>5599.079999999999</c:v>
                </c:pt>
                <c:pt idx="3371">
                  <c:v>2793.81</c:v>
                </c:pt>
                <c:pt idx="3372">
                  <c:v>4829.3999999999996</c:v>
                </c:pt>
                <c:pt idx="3373">
                  <c:v>4222.7699999999995</c:v>
                </c:pt>
                <c:pt idx="3374">
                  <c:v>4177.32</c:v>
                </c:pt>
                <c:pt idx="3375">
                  <c:v>2050.66</c:v>
                </c:pt>
                <c:pt idx="3376">
                  <c:v>1175.54</c:v>
                </c:pt>
                <c:pt idx="3377">
                  <c:v>2522.69</c:v>
                </c:pt>
                <c:pt idx="3378">
                  <c:v>5318.69</c:v>
                </c:pt>
                <c:pt idx="3379">
                  <c:v>3318.4900000000002</c:v>
                </c:pt>
                <c:pt idx="3380">
                  <c:v>4462.32</c:v>
                </c:pt>
                <c:pt idx="3381">
                  <c:v>2408.2799999999997</c:v>
                </c:pt>
                <c:pt idx="3382">
                  <c:v>2201.58</c:v>
                </c:pt>
                <c:pt idx="3383">
                  <c:v>114.93</c:v>
                </c:pt>
                <c:pt idx="3384">
                  <c:v>2095.77</c:v>
                </c:pt>
                <c:pt idx="3385">
                  <c:v>4073.2</c:v>
                </c:pt>
                <c:pt idx="3386">
                  <c:v>2586.8500000000004</c:v>
                </c:pt>
                <c:pt idx="3387">
                  <c:v>119.73</c:v>
                </c:pt>
                <c:pt idx="3388">
                  <c:v>808.84999999999991</c:v>
                </c:pt>
                <c:pt idx="3389">
                  <c:v>2666.0600000000004</c:v>
                </c:pt>
                <c:pt idx="3390">
                  <c:v>3084.76</c:v>
                </c:pt>
                <c:pt idx="3391">
                  <c:v>1402.9</c:v>
                </c:pt>
                <c:pt idx="3392">
                  <c:v>3847.0200000000004</c:v>
                </c:pt>
                <c:pt idx="3393">
                  <c:v>6036.1900000000005</c:v>
                </c:pt>
                <c:pt idx="3394">
                  <c:v>3253.38</c:v>
                </c:pt>
                <c:pt idx="3395">
                  <c:v>2729.79</c:v>
                </c:pt>
                <c:pt idx="3396">
                  <c:v>6167.71</c:v>
                </c:pt>
                <c:pt idx="3397">
                  <c:v>5463.64</c:v>
                </c:pt>
                <c:pt idx="3398">
                  <c:v>3471.07</c:v>
                </c:pt>
                <c:pt idx="3399">
                  <c:v>1355.2399999999998</c:v>
                </c:pt>
                <c:pt idx="3400">
                  <c:v>3009.2999999999997</c:v>
                </c:pt>
                <c:pt idx="3401">
                  <c:v>1731.84</c:v>
                </c:pt>
                <c:pt idx="3402">
                  <c:v>5772.7800000000007</c:v>
                </c:pt>
                <c:pt idx="3403">
                  <c:v>1834.47</c:v>
                </c:pt>
                <c:pt idx="3404">
                  <c:v>4076.1800000000003</c:v>
                </c:pt>
                <c:pt idx="3405">
                  <c:v>1734.6000000000001</c:v>
                </c:pt>
                <c:pt idx="3406">
                  <c:v>4593.8200000000006</c:v>
                </c:pt>
                <c:pt idx="3407">
                  <c:v>1207.08</c:v>
                </c:pt>
                <c:pt idx="3408">
                  <c:v>3975.1400000000003</c:v>
                </c:pt>
                <c:pt idx="3409">
                  <c:v>2033.0099999999998</c:v>
                </c:pt>
                <c:pt idx="3410">
                  <c:v>2591.33</c:v>
                </c:pt>
                <c:pt idx="3411">
                  <c:v>6808.1799999999994</c:v>
                </c:pt>
                <c:pt idx="3412">
                  <c:v>4255.8900000000003</c:v>
                </c:pt>
                <c:pt idx="3413">
                  <c:v>2127.6400000000003</c:v>
                </c:pt>
                <c:pt idx="3414">
                  <c:v>751.32000000000016</c:v>
                </c:pt>
                <c:pt idx="3415">
                  <c:v>2056.27</c:v>
                </c:pt>
                <c:pt idx="3416">
                  <c:v>3350.14</c:v>
                </c:pt>
                <c:pt idx="3417">
                  <c:v>3713.5199999999995</c:v>
                </c:pt>
                <c:pt idx="3418">
                  <c:v>3921</c:v>
                </c:pt>
                <c:pt idx="3419">
                  <c:v>509.97</c:v>
                </c:pt>
                <c:pt idx="3420">
                  <c:v>2242.33</c:v>
                </c:pt>
                <c:pt idx="3421">
                  <c:v>1653.0199999999998</c:v>
                </c:pt>
                <c:pt idx="3422">
                  <c:v>6022.119999999999</c:v>
                </c:pt>
                <c:pt idx="3423">
                  <c:v>3707.7000000000003</c:v>
                </c:pt>
                <c:pt idx="3424">
                  <c:v>5925.74</c:v>
                </c:pt>
                <c:pt idx="3425">
                  <c:v>1831.51</c:v>
                </c:pt>
                <c:pt idx="3426">
                  <c:v>2294.25</c:v>
                </c:pt>
                <c:pt idx="3427">
                  <c:v>3302.8199999999997</c:v>
                </c:pt>
                <c:pt idx="3428">
                  <c:v>2340.7199999999993</c:v>
                </c:pt>
                <c:pt idx="3429">
                  <c:v>3180.6400000000003</c:v>
                </c:pt>
                <c:pt idx="3430">
                  <c:v>2109.2800000000002</c:v>
                </c:pt>
                <c:pt idx="3431">
                  <c:v>1243.6499999999999</c:v>
                </c:pt>
                <c:pt idx="3432">
                  <c:v>2119.4300000000003</c:v>
                </c:pt>
                <c:pt idx="3433">
                  <c:v>1535.8399999999997</c:v>
                </c:pt>
                <c:pt idx="3434">
                  <c:v>3128.74</c:v>
                </c:pt>
                <c:pt idx="3435">
                  <c:v>1447.98</c:v>
                </c:pt>
                <c:pt idx="3436">
                  <c:v>3864.4599999999991</c:v>
                </c:pt>
                <c:pt idx="3437">
                  <c:v>308.78000000000003</c:v>
                </c:pt>
                <c:pt idx="3438">
                  <c:v>3893.0599999999995</c:v>
                </c:pt>
                <c:pt idx="3439">
                  <c:v>2616.8000000000002</c:v>
                </c:pt>
                <c:pt idx="3440">
                  <c:v>1541.16</c:v>
                </c:pt>
                <c:pt idx="3441">
                  <c:v>5577.06</c:v>
                </c:pt>
                <c:pt idx="3442">
                  <c:v>4489.09</c:v>
                </c:pt>
                <c:pt idx="3443">
                  <c:v>1820.5700000000002</c:v>
                </c:pt>
                <c:pt idx="3444">
                  <c:v>2341.2900000000004</c:v>
                </c:pt>
                <c:pt idx="3445">
                  <c:v>1340.1099999999997</c:v>
                </c:pt>
                <c:pt idx="3446">
                  <c:v>1766.48</c:v>
                </c:pt>
                <c:pt idx="3447">
                  <c:v>2399.59</c:v>
                </c:pt>
                <c:pt idx="3448">
                  <c:v>1802.9</c:v>
                </c:pt>
                <c:pt idx="3449">
                  <c:v>1740.37</c:v>
                </c:pt>
                <c:pt idx="3450">
                  <c:v>2667.1400000000003</c:v>
                </c:pt>
                <c:pt idx="3451">
                  <c:v>8321.81</c:v>
                </c:pt>
                <c:pt idx="3452">
                  <c:v>4233.2</c:v>
                </c:pt>
                <c:pt idx="3453">
                  <c:v>4416.71</c:v>
                </c:pt>
                <c:pt idx="3454">
                  <c:v>993.92000000000007</c:v>
                </c:pt>
                <c:pt idx="3455">
                  <c:v>4946.670000000001</c:v>
                </c:pt>
                <c:pt idx="3456">
                  <c:v>272.79000000000019</c:v>
                </c:pt>
                <c:pt idx="3457">
                  <c:v>5135</c:v>
                </c:pt>
                <c:pt idx="3458">
                  <c:v>1705.4299999999998</c:v>
                </c:pt>
                <c:pt idx="3459">
                  <c:v>320.18999999999988</c:v>
                </c:pt>
                <c:pt idx="3460">
                  <c:v>7228.7999999999993</c:v>
                </c:pt>
                <c:pt idx="3461">
                  <c:v>1914.1000000000004</c:v>
                </c:pt>
                <c:pt idx="3462">
                  <c:v>2779.5800000000004</c:v>
                </c:pt>
                <c:pt idx="3463">
                  <c:v>1504.21</c:v>
                </c:pt>
                <c:pt idx="3464">
                  <c:v>2358.9899999999998</c:v>
                </c:pt>
                <c:pt idx="3465">
                  <c:v>2515.14</c:v>
                </c:pt>
                <c:pt idx="3466">
                  <c:v>1152.3599999999999</c:v>
                </c:pt>
                <c:pt idx="3467">
                  <c:v>3106.49</c:v>
                </c:pt>
                <c:pt idx="3468">
                  <c:v>4297.8499999999995</c:v>
                </c:pt>
                <c:pt idx="3469">
                  <c:v>2265.96</c:v>
                </c:pt>
                <c:pt idx="3470">
                  <c:v>1770.26</c:v>
                </c:pt>
                <c:pt idx="3471">
                  <c:v>2438.4499999999998</c:v>
                </c:pt>
                <c:pt idx="3472">
                  <c:v>5549.5899999999992</c:v>
                </c:pt>
                <c:pt idx="3473">
                  <c:v>2193.04</c:v>
                </c:pt>
                <c:pt idx="3474">
                  <c:v>5112.1099999999988</c:v>
                </c:pt>
                <c:pt idx="3475">
                  <c:v>2491.4699999999998</c:v>
                </c:pt>
                <c:pt idx="3476">
                  <c:v>2972.34</c:v>
                </c:pt>
                <c:pt idx="3477">
                  <c:v>1837.75</c:v>
                </c:pt>
                <c:pt idx="3478">
                  <c:v>815.94999999999993</c:v>
                </c:pt>
                <c:pt idx="3479">
                  <c:v>2644.4399999999996</c:v>
                </c:pt>
                <c:pt idx="3480">
                  <c:v>2379.5699999999997</c:v>
                </c:pt>
                <c:pt idx="3481">
                  <c:v>1430.2800000000002</c:v>
                </c:pt>
                <c:pt idx="3482">
                  <c:v>2193.81</c:v>
                </c:pt>
                <c:pt idx="3483">
                  <c:v>3728.88</c:v>
                </c:pt>
                <c:pt idx="3484">
                  <c:v>2755.1099999999997</c:v>
                </c:pt>
                <c:pt idx="3485">
                  <c:v>3847.6499999999996</c:v>
                </c:pt>
                <c:pt idx="3486">
                  <c:v>2045.8400000000001</c:v>
                </c:pt>
                <c:pt idx="3487">
                  <c:v>1648.32</c:v>
                </c:pt>
                <c:pt idx="3488">
                  <c:v>3147.33</c:v>
                </c:pt>
                <c:pt idx="3489">
                  <c:v>4955.2499999999991</c:v>
                </c:pt>
                <c:pt idx="3490">
                  <c:v>1785.86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94-43CF-B4B2-B22C48E3D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9205455"/>
        <c:axId val="1269208335"/>
      </c:scatterChart>
      <c:valAx>
        <c:axId val="1269205455"/>
        <c:scaling>
          <c:orientation val="minMax"/>
          <c:max val="1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of Purchase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08335"/>
        <c:crosses val="autoZero"/>
        <c:crossBetween val="midCat"/>
      </c:valAx>
      <c:valAx>
        <c:axId val="1269208335"/>
        <c:scaling>
          <c:orientation val="minMax"/>
          <c:max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Monetary</a:t>
                </a:r>
                <a:r>
                  <a:rPr lang="en-US" baseline="0"/>
                  <a:t> Value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054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'recency vs monetary'!$G$1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'recency vs monetary'!$C$2:$C$3495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0</c:v>
                </c:pt>
              </c:numCache>
            </c:numRef>
          </c:xVal>
          <c:yVal>
            <c:numRef>
              <c:f>'recency vs monetary'!$G$2:$G$3495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8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7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7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6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6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7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5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7</c:v>
                </c:pt>
                <c:pt idx="2975">
                  <c:v>7</c:v>
                </c:pt>
                <c:pt idx="2976">
                  <c:v>5</c:v>
                </c:pt>
                <c:pt idx="2977">
                  <c:v>5</c:v>
                </c:pt>
                <c:pt idx="2978">
                  <c:v>10</c:v>
                </c:pt>
                <c:pt idx="2979">
                  <c:v>9</c:v>
                </c:pt>
                <c:pt idx="2980">
                  <c:v>5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7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10</c:v>
                </c:pt>
                <c:pt idx="3009">
                  <c:v>5</c:v>
                </c:pt>
                <c:pt idx="3010">
                  <c:v>6</c:v>
                </c:pt>
                <c:pt idx="3011">
                  <c:v>5</c:v>
                </c:pt>
                <c:pt idx="3012">
                  <c:v>3</c:v>
                </c:pt>
                <c:pt idx="3013">
                  <c:v>12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2</c:v>
                </c:pt>
                <c:pt idx="3018">
                  <c:v>2</c:v>
                </c:pt>
                <c:pt idx="3019">
                  <c:v>6</c:v>
                </c:pt>
                <c:pt idx="3020">
                  <c:v>5</c:v>
                </c:pt>
                <c:pt idx="3021">
                  <c:v>5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2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6</c:v>
                </c:pt>
                <c:pt idx="3039">
                  <c:v>5</c:v>
                </c:pt>
                <c:pt idx="3040">
                  <c:v>5</c:v>
                </c:pt>
                <c:pt idx="3041">
                  <c:v>13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5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5</c:v>
                </c:pt>
                <c:pt idx="3079">
                  <c:v>10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5</c:v>
                </c:pt>
                <c:pt idx="3096">
                  <c:v>8</c:v>
                </c:pt>
                <c:pt idx="3097">
                  <c:v>7</c:v>
                </c:pt>
                <c:pt idx="3098">
                  <c:v>6</c:v>
                </c:pt>
                <c:pt idx="3099">
                  <c:v>5</c:v>
                </c:pt>
                <c:pt idx="3100">
                  <c:v>4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5</c:v>
                </c:pt>
                <c:pt idx="3105">
                  <c:v>8</c:v>
                </c:pt>
                <c:pt idx="3106">
                  <c:v>8</c:v>
                </c:pt>
                <c:pt idx="3107">
                  <c:v>6</c:v>
                </c:pt>
                <c:pt idx="3108">
                  <c:v>5</c:v>
                </c:pt>
                <c:pt idx="3109">
                  <c:v>6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5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7</c:v>
                </c:pt>
                <c:pt idx="3131">
                  <c:v>5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7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8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5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4</c:v>
                </c:pt>
                <c:pt idx="3161">
                  <c:v>5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7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9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8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10</c:v>
                </c:pt>
                <c:pt idx="3215">
                  <c:v>2</c:v>
                </c:pt>
                <c:pt idx="3216">
                  <c:v>8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7</c:v>
                </c:pt>
                <c:pt idx="3233">
                  <c:v>8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8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7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7</c:v>
                </c:pt>
                <c:pt idx="3253">
                  <c:v>10</c:v>
                </c:pt>
                <c:pt idx="3254">
                  <c:v>5</c:v>
                </c:pt>
                <c:pt idx="3255">
                  <c:v>9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5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7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7</c:v>
                </c:pt>
                <c:pt idx="3292">
                  <c:v>5</c:v>
                </c:pt>
                <c:pt idx="3293">
                  <c:v>5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4</c:v>
                </c:pt>
                <c:pt idx="3314">
                  <c:v>5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8</c:v>
                </c:pt>
                <c:pt idx="3319">
                  <c:v>4</c:v>
                </c:pt>
                <c:pt idx="3320">
                  <c:v>4</c:v>
                </c:pt>
                <c:pt idx="3321">
                  <c:v>9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7</c:v>
                </c:pt>
                <c:pt idx="3327">
                  <c:v>6</c:v>
                </c:pt>
                <c:pt idx="3328">
                  <c:v>8</c:v>
                </c:pt>
                <c:pt idx="3329">
                  <c:v>4</c:v>
                </c:pt>
                <c:pt idx="3330">
                  <c:v>6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6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7</c:v>
                </c:pt>
                <c:pt idx="3344">
                  <c:v>7</c:v>
                </c:pt>
                <c:pt idx="3345">
                  <c:v>2</c:v>
                </c:pt>
                <c:pt idx="3346">
                  <c:v>6</c:v>
                </c:pt>
                <c:pt idx="3347">
                  <c:v>5</c:v>
                </c:pt>
                <c:pt idx="3348">
                  <c:v>4</c:v>
                </c:pt>
                <c:pt idx="3349">
                  <c:v>7</c:v>
                </c:pt>
                <c:pt idx="3350">
                  <c:v>5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7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6</c:v>
                </c:pt>
                <c:pt idx="3375">
                  <c:v>6</c:v>
                </c:pt>
                <c:pt idx="3376">
                  <c:v>4</c:v>
                </c:pt>
                <c:pt idx="3377">
                  <c:v>5</c:v>
                </c:pt>
                <c:pt idx="3378">
                  <c:v>8</c:v>
                </c:pt>
                <c:pt idx="3379">
                  <c:v>8</c:v>
                </c:pt>
                <c:pt idx="3380">
                  <c:v>6</c:v>
                </c:pt>
                <c:pt idx="3381">
                  <c:v>5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5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8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4</c:v>
                </c:pt>
                <c:pt idx="3404">
                  <c:v>4</c:v>
                </c:pt>
                <c:pt idx="3405">
                  <c:v>3</c:v>
                </c:pt>
                <c:pt idx="3406">
                  <c:v>6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10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11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4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7</c:v>
                </c:pt>
                <c:pt idx="3459">
                  <c:v>4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8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7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A3-4FCB-98FC-17ABA6EA4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9219855"/>
        <c:axId val="1269204975"/>
      </c:scatterChart>
      <c:valAx>
        <c:axId val="1269219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Recency</a:t>
                </a:r>
                <a:r>
                  <a:rPr lang="en-US" baseline="0"/>
                  <a:t> (days)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04975"/>
        <c:crosses val="autoZero"/>
        <c:crossBetween val="midCat"/>
      </c:valAx>
      <c:valAx>
        <c:axId val="12692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of Purchases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19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 age distribution!PivotTable7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</a:t>
            </a:r>
            <a:r>
              <a:rPr lang="en-US" baseline="0" dirty="0"/>
              <a:t> customer age distribution </a:t>
            </a:r>
          </a:p>
        </c:rich>
      </c:tx>
      <c:layout>
        <c:manualLayout>
          <c:xMode val="edge"/>
          <c:yMode val="edge"/>
          <c:x val="0.15935725195367531"/>
          <c:y val="3.5714285714285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age distribution'!$B$3:$B$4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distribution'!$B$5</c:f>
              <c:numCache>
                <c:formatCode>General</c:formatCode>
                <c:ptCount val="1"/>
                <c:pt idx="0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9-41B5-88F9-F7D2746D2522}"/>
            </c:ext>
          </c:extLst>
        </c:ser>
        <c:ser>
          <c:idx val="1"/>
          <c:order val="1"/>
          <c:tx>
            <c:strRef>
              <c:f>'new age distribution'!$C$3:$C$4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distribution'!$C$5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49-41B5-88F9-F7D2746D2522}"/>
            </c:ext>
          </c:extLst>
        </c:ser>
        <c:ser>
          <c:idx val="2"/>
          <c:order val="2"/>
          <c:tx>
            <c:strRef>
              <c:f>'new age distribution'!$D$3:$D$4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distribution'!$D$5</c:f>
              <c:numCache>
                <c:formatCode>General</c:formatCode>
                <c:ptCount val="1"/>
                <c:pt idx="0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9-41B5-88F9-F7D2746D2522}"/>
            </c:ext>
          </c:extLst>
        </c:ser>
        <c:ser>
          <c:idx val="3"/>
          <c:order val="3"/>
          <c:tx>
            <c:strRef>
              <c:f>'new age distribution'!$E$3:$E$4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distribution'!$E$5</c:f>
              <c:numCache>
                <c:formatCode>General</c:formatCode>
                <c:ptCount val="1"/>
                <c:pt idx="0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49-41B5-88F9-F7D2746D2522}"/>
            </c:ext>
          </c:extLst>
        </c:ser>
        <c:ser>
          <c:idx val="4"/>
          <c:order val="4"/>
          <c:tx>
            <c:strRef>
              <c:f>'new age distribution'!$F$3:$F$4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distribution'!$F$5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49-41B5-88F9-F7D2746D2522}"/>
            </c:ext>
          </c:extLst>
        </c:ser>
        <c:ser>
          <c:idx val="5"/>
          <c:order val="5"/>
          <c:tx>
            <c:strRef>
              <c:f>'new age distribution'!$G$3:$G$4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distribution'!$G$5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49-41B5-88F9-F7D2746D2522}"/>
            </c:ext>
          </c:extLst>
        </c:ser>
        <c:ser>
          <c:idx val="6"/>
          <c:order val="6"/>
          <c:tx>
            <c:strRef>
              <c:f>'new age distribution'!$H$3:$H$4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age distribution'!$H$5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49-41B5-88F9-F7D2746D25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5935407"/>
        <c:axId val="1905939727"/>
      </c:barChart>
      <c:catAx>
        <c:axId val="190593540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distribution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05939727"/>
        <c:crosses val="autoZero"/>
        <c:auto val="1"/>
        <c:lblAlgn val="ctr"/>
        <c:lblOffset val="100"/>
        <c:noMultiLvlLbl val="0"/>
      </c:catAx>
      <c:valAx>
        <c:axId val="190593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35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[KPMG_VI_New_raw_data_update_final.xlsx]no. of people having bikes!PivotTable14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People with Bikes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 of people having bikes'!$B$3:$B$4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 of people having bikes'!$A$5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people having bikes'!$B$5</c:f>
              <c:numCache>
                <c:formatCode>General</c:formatCode>
                <c:ptCount val="1"/>
                <c:pt idx="0">
                  <c:v>2039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CE-4023-A5B1-276724A4B1AC}"/>
            </c:ext>
          </c:extLst>
        </c:ser>
        <c:ser>
          <c:idx val="1"/>
          <c:order val="1"/>
          <c:tx>
            <c:strRef>
              <c:f>'no. of people having bikes'!$C$3:$C$4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 of people having bikes'!$A$5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people having bikes'!$C$5</c:f>
              <c:numCache>
                <c:formatCode>General</c:formatCode>
                <c:ptCount val="1"/>
                <c:pt idx="0">
                  <c:v>1872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CE-4023-A5B1-276724A4B1AC}"/>
            </c:ext>
          </c:extLst>
        </c:ser>
        <c:ser>
          <c:idx val="2"/>
          <c:order val="2"/>
          <c:tx>
            <c:strRef>
              <c:f>'no. of people having bikes'!$D$3:$D$4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 of people having bikes'!$A$5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people having bikes'!$D$5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CE-4023-A5B1-276724A4B1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9254895"/>
        <c:axId val="1269236175"/>
      </c:barChart>
      <c:catAx>
        <c:axId val="12692548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69236175"/>
        <c:crosses val="autoZero"/>
        <c:auto val="1"/>
        <c:lblAlgn val="ctr"/>
        <c:lblOffset val="100"/>
        <c:noMultiLvlLbl val="0"/>
      </c:catAx>
      <c:valAx>
        <c:axId val="12692361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</a:t>
                </a:r>
                <a:r>
                  <a:rPr lang="en-US" baseline="0"/>
                  <a:t>f people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5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[KPMG_VI_New_raw_data_update_final.xlsx]bike %!PivotTable13</c:name>
    <c:fmtId val="7"/>
  </c:pivotSource>
  <c:chart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854283154088934"/>
          <c:y val="7.338455944293773E-2"/>
          <c:w val="0.46010625429123891"/>
          <c:h val="0.82712694496942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'bike %'!$B$3:$B$4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%'!$A$5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%'!$B$5</c:f>
              <c:numCache>
                <c:formatCode>0.00%</c:formatCode>
                <c:ptCount val="1"/>
                <c:pt idx="0">
                  <c:v>0.51000500250125058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2-4B21-ACBC-6C348591AC12}"/>
            </c:ext>
          </c:extLst>
        </c:ser>
        <c:ser>
          <c:idx val="1"/>
          <c:order val="1"/>
          <c:tx>
            <c:strRef>
              <c:f>'bike %'!$C$3:$C$4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335764907786979E-2"/>
                  <c:y val="1.22921200749694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F2-4B21-ACBC-6C348591AC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%'!$A$5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%'!$C$5</c:f>
              <c:numCache>
                <c:formatCode>0.00%</c:formatCode>
                <c:ptCount val="1"/>
                <c:pt idx="0">
                  <c:v>0.46823411705852924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2-4B21-ACBC-6C348591AC12}"/>
            </c:ext>
          </c:extLst>
        </c:ser>
        <c:ser>
          <c:idx val="2"/>
          <c:order val="2"/>
          <c:tx>
            <c:strRef>
              <c:f>'bike %'!$D$3:$D$4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%'!$A$5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%'!$D$5</c:f>
              <c:numCache>
                <c:formatCode>0.00%</c:formatCode>
                <c:ptCount val="1"/>
                <c:pt idx="0">
                  <c:v>2.176088044022011E-2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2-4B21-ACBC-6C348591A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209295"/>
        <c:axId val="1269227055"/>
      </c:barChart>
      <c:catAx>
        <c:axId val="1269209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69227055"/>
        <c:crosses val="autoZero"/>
        <c:auto val="1"/>
        <c:lblAlgn val="ctr"/>
        <c:lblOffset val="100"/>
        <c:noMultiLvlLbl val="0"/>
      </c:catAx>
      <c:valAx>
        <c:axId val="1269227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bike brought by gender</a:t>
                </a:r>
              </a:p>
            </c:rich>
          </c:tx>
          <c:layout>
            <c:manualLayout>
              <c:xMode val="edge"/>
              <c:yMode val="edge"/>
              <c:x val="1.7182130584192441E-2"/>
              <c:y val="0.16068277923592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0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683260425780106"/>
          <c:y val="0.35362772731156206"/>
          <c:w val="0.16687109944590259"/>
          <c:h val="0.250810511409482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 job industry!PivotTable15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old</a:t>
            </a:r>
          </a:p>
        </c:rich>
      </c:tx>
      <c:layout>
        <c:manualLayout>
          <c:xMode val="edge"/>
          <c:yMode val="edge"/>
          <c:x val="0.35309193258737392"/>
          <c:y val="3.5867617425260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111111111111112E-2"/>
              <c:y val="-8.79629629629629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500000000000000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62E-2"/>
              <c:y val="-6.48148148148148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111111111111112E-2"/>
              <c:y val="-8.79629629629629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500000000000000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62E-2"/>
              <c:y val="-6.48148148148148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111111111111112E-2"/>
              <c:y val="-8.79629629629629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500000000000000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62E-2"/>
              <c:y val="-6.48148148148148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2526134848803752E-2"/>
          <c:y val="0.25054691246009675"/>
          <c:w val="0.45023433663088475"/>
          <c:h val="0.40673807559704017"/>
        </c:manualLayout>
      </c:layout>
      <c:pieChart>
        <c:varyColors val="1"/>
        <c:ser>
          <c:idx val="0"/>
          <c:order val="0"/>
          <c:tx>
            <c:strRef>
              <c:f>'old job industry'!$B$3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FA-4E48-A5A9-5A1D33C1FE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FA-4E48-A5A9-5A1D33C1FE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FA-4E48-A5A9-5A1D33C1FE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FA-4E48-A5A9-5A1D33C1FE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5FA-4E48-A5A9-5A1D33C1FE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5FA-4E48-A5A9-5A1D33C1FE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5FA-4E48-A5A9-5A1D33C1FEB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5FA-4E48-A5A9-5A1D33C1FEB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5FA-4E48-A5A9-5A1D33C1FEB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5FA-4E48-A5A9-5A1D33C1FEBD}"/>
              </c:ext>
            </c:extLst>
          </c:dPt>
          <c:dLbls>
            <c:dLbl>
              <c:idx val="0"/>
              <c:layout>
                <c:manualLayout>
                  <c:x val="1.1111111111111112E-2"/>
                  <c:y val="-8.796296296296297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FA-4E48-A5A9-5A1D33C1FEBD}"/>
                </c:ext>
              </c:extLst>
            </c:dLbl>
            <c:dLbl>
              <c:idx val="1"/>
              <c:layout>
                <c:manualLayout>
                  <c:x val="2.5000000000000001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FA-4E48-A5A9-5A1D33C1FEBD}"/>
                </c:ext>
              </c:extLst>
            </c:dLbl>
            <c:dLbl>
              <c:idx val="9"/>
              <c:layout>
                <c:manualLayout>
                  <c:x val="-5.8333333333333362E-2"/>
                  <c:y val="-6.481481481481483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FA-4E48-A5A9-5A1D33C1FE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'old job industry'!$A$4:$A$14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'old job industry'!$B$4:$B$14</c:f>
              <c:numCache>
                <c:formatCode>0.00%</c:formatCode>
                <c:ptCount val="10"/>
                <c:pt idx="0">
                  <c:v>2.8257064266066518E-2</c:v>
                </c:pt>
                <c:pt idx="1">
                  <c:v>3.400850212553138E-2</c:v>
                </c:pt>
                <c:pt idx="2">
                  <c:v>0.19354838709677419</c:v>
                </c:pt>
                <c:pt idx="3">
                  <c:v>0.15053763440860216</c:v>
                </c:pt>
                <c:pt idx="4">
                  <c:v>5.5513878469617403E-2</c:v>
                </c:pt>
                <c:pt idx="5">
                  <c:v>0.19979994998749687</c:v>
                </c:pt>
                <c:pt idx="6">
                  <c:v>0.16404101025256315</c:v>
                </c:pt>
                <c:pt idx="7">
                  <c:v>6.6766691672918224E-2</c:v>
                </c:pt>
                <c:pt idx="8">
                  <c:v>8.952238059514879E-2</c:v>
                </c:pt>
                <c:pt idx="9">
                  <c:v>1.8004501125281319E-2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FA-4E48-A5A9-5A1D33C1FE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113551174768455"/>
          <c:y val="4.0727746137544645E-2"/>
          <c:w val="0.38886448825231545"/>
          <c:h val="0.80694647752881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 job industry!PivotTable16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New</a:t>
            </a:r>
          </a:p>
        </c:rich>
      </c:tx>
      <c:layout>
        <c:manualLayout>
          <c:xMode val="edge"/>
          <c:yMode val="edge"/>
          <c:x val="0.3371962590282182"/>
          <c:y val="3.8331146106736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6666666666666666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5555555555555552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5555555555555552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6666666666666666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5555555555555552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6666666666666666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7469174686497519"/>
          <c:y val="0.61790531413931493"/>
          <c:w val="0.33623832020997374"/>
          <c:h val="0.42489803485968991"/>
        </c:manualLayout>
      </c:layout>
      <c:pieChart>
        <c:varyColors val="1"/>
        <c:ser>
          <c:idx val="0"/>
          <c:order val="0"/>
          <c:tx>
            <c:strRef>
              <c:f>'new job industry'!$B$3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02-407A-8530-A6CFFD7C92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02-407A-8530-A6CFFD7C92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02-407A-8530-A6CFFD7C92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02-407A-8530-A6CFFD7C92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02-407A-8530-A6CFFD7C92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702-407A-8530-A6CFFD7C92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702-407A-8530-A6CFFD7C92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702-407A-8530-A6CFFD7C92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702-407A-8530-A6CFFD7C926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702-407A-8530-A6CFFD7C9263}"/>
              </c:ext>
            </c:extLst>
          </c:dPt>
          <c:dLbls>
            <c:dLbl>
              <c:idx val="0"/>
              <c:layout>
                <c:manualLayout>
                  <c:x val="5.5555555555555552E-2"/>
                  <c:y val="-6.944444444444446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02-407A-8530-A6CFFD7C9263}"/>
                </c:ext>
              </c:extLst>
            </c:dLbl>
            <c:dLbl>
              <c:idx val="1"/>
              <c:layout>
                <c:manualLayout>
                  <c:x val="6.6666666666666666E-2"/>
                  <c:y val="-9.259259259259258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02-407A-8530-A6CFFD7C9263}"/>
                </c:ext>
              </c:extLst>
            </c:dLbl>
            <c:dLbl>
              <c:idx val="9"/>
              <c:layout>
                <c:manualLayout>
                  <c:x val="0"/>
                  <c:y val="-0.111111111111111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02-407A-8530-A6CFFD7C9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'new job industry'!$A$4:$A$14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'new job industry'!$B$4:$B$14</c:f>
              <c:numCache>
                <c:formatCode>0.00%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702-407A-8530-A6CFFD7C9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7037037037037038E-3"/>
          <c:y val="3.255426053413895E-2"/>
          <c:w val="0.36244998541848933"/>
          <c:h val="0.761356374184437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[KPMG_VI_New_raw_data_update_final.xlsx]Sheet22!PivotTable18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old</a:t>
            </a:r>
            <a:r>
              <a:rPr lang="en-US" b="1" baseline="0" dirty="0"/>
              <a:t>  </a:t>
            </a:r>
            <a:endParaRPr lang="en-US" b="1" dirty="0"/>
          </a:p>
        </c:rich>
      </c:tx>
      <c:layout>
        <c:manualLayout>
          <c:xMode val="edge"/>
          <c:yMode val="edge"/>
          <c:x val="0.76383469427432682"/>
          <c:y val="0.25113685036855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1194565957033149"/>
          <c:y val="0.24097235591811395"/>
          <c:w val="0.53990619228152026"/>
          <c:h val="0.47289729319919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Sheet22!$A$5:$A$13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Sheet22!$B$5:$B$13</c:f>
              <c:numCache>
                <c:formatCode>General</c:formatCode>
                <c:ptCount val="8"/>
                <c:pt idx="0">
                  <c:v>150</c:v>
                </c:pt>
                <c:pt idx="1">
                  <c:v>165</c:v>
                </c:pt>
                <c:pt idx="2">
                  <c:v>304</c:v>
                </c:pt>
                <c:pt idx="3">
                  <c:v>186</c:v>
                </c:pt>
                <c:pt idx="4">
                  <c:v>154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C-49BE-B698-84981855508E}"/>
            </c:ext>
          </c:extLst>
        </c:ser>
        <c:ser>
          <c:idx val="1"/>
          <c:order val="1"/>
          <c:tx>
            <c:strRef>
              <c:f>Sheet22!$C$3:$C$4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Sheet22!$A$5:$A$13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Sheet22!$C$5:$C$13</c:f>
              <c:numCache>
                <c:formatCode>General</c:formatCode>
                <c:ptCount val="8"/>
                <c:pt idx="0">
                  <c:v>135</c:v>
                </c:pt>
                <c:pt idx="1">
                  <c:v>178</c:v>
                </c:pt>
                <c:pt idx="2">
                  <c:v>339</c:v>
                </c:pt>
                <c:pt idx="3">
                  <c:v>178</c:v>
                </c:pt>
                <c:pt idx="4">
                  <c:v>165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8C-49BE-B698-84981855508E}"/>
            </c:ext>
          </c:extLst>
        </c:ser>
        <c:ser>
          <c:idx val="2"/>
          <c:order val="2"/>
          <c:tx>
            <c:strRef>
              <c:f>Sheet22!$D$3:$D$4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Sheet22!$A$5:$A$13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Sheet22!$D$5:$D$13</c:f>
              <c:numCache>
                <c:formatCode>General</c:formatCode>
                <c:ptCount val="8"/>
                <c:pt idx="0">
                  <c:v>274</c:v>
                </c:pt>
                <c:pt idx="1">
                  <c:v>348</c:v>
                </c:pt>
                <c:pt idx="2">
                  <c:v>644</c:v>
                </c:pt>
                <c:pt idx="3">
                  <c:v>358</c:v>
                </c:pt>
                <c:pt idx="4">
                  <c:v>328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8C-49BE-B698-849818555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05933487"/>
        <c:axId val="1905954127"/>
      </c:barChart>
      <c:catAx>
        <c:axId val="190593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54127"/>
        <c:crosses val="autoZero"/>
        <c:auto val="1"/>
        <c:lblAlgn val="ctr"/>
        <c:lblOffset val="100"/>
        <c:noMultiLvlLbl val="0"/>
      </c:catAx>
      <c:valAx>
        <c:axId val="1905954127"/>
        <c:scaling>
          <c:orientation val="minMax"/>
          <c:max val="12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334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 wealth segment!PivotTable17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New  </a:t>
            </a:r>
          </a:p>
        </c:rich>
      </c:tx>
      <c:layout>
        <c:manualLayout>
          <c:xMode val="edge"/>
          <c:yMode val="edge"/>
          <c:x val="0.13139921680912883"/>
          <c:y val="0.12793764075379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471009305654975E-2"/>
          <c:y val="7.2226749227299936E-2"/>
          <c:w val="0.90060464664139206"/>
          <c:h val="0.847314814814814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'new wealth segment'!$B$3:$B$4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wealth segment'!$A$5:$A$13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'new wealth segment'!$B$5:$B$13</c:f>
              <c:numCache>
                <c:formatCode>General</c:formatCode>
                <c:ptCount val="8"/>
                <c:pt idx="0">
                  <c:v>47</c:v>
                </c:pt>
                <c:pt idx="1">
                  <c:v>14</c:v>
                </c:pt>
                <c:pt idx="2">
                  <c:v>55</c:v>
                </c:pt>
                <c:pt idx="3">
                  <c:v>42</c:v>
                </c:pt>
                <c:pt idx="4">
                  <c:v>37</c:v>
                </c:pt>
                <c:pt idx="5">
                  <c:v>28</c:v>
                </c:pt>
                <c:pt idx="6">
                  <c:v>12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F-4159-9FFF-61F4663F2F6D}"/>
            </c:ext>
          </c:extLst>
        </c:ser>
        <c:ser>
          <c:idx val="1"/>
          <c:order val="1"/>
          <c:tx>
            <c:strRef>
              <c:f>'new wealth segment'!$C$3:$C$4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wealth segment'!$A$5:$A$13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'new wealth segment'!$C$5:$C$13</c:f>
              <c:numCache>
                <c:formatCode>General</c:formatCode>
                <c:ptCount val="8"/>
                <c:pt idx="0">
                  <c:v>33</c:v>
                </c:pt>
                <c:pt idx="1">
                  <c:v>33</c:v>
                </c:pt>
                <c:pt idx="2">
                  <c:v>53</c:v>
                </c:pt>
                <c:pt idx="3">
                  <c:v>36</c:v>
                </c:pt>
                <c:pt idx="4">
                  <c:v>48</c:v>
                </c:pt>
                <c:pt idx="5">
                  <c:v>31</c:v>
                </c:pt>
                <c:pt idx="6">
                  <c:v>15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F-4159-9FFF-61F4663F2F6D}"/>
            </c:ext>
          </c:extLst>
        </c:ser>
        <c:ser>
          <c:idx val="2"/>
          <c:order val="2"/>
          <c:tx>
            <c:strRef>
              <c:f>'new wealth segment'!$D$3:$D$4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wealth segment'!$A$5:$A$13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'new wealth segment'!$D$5:$D$13</c:f>
              <c:numCache>
                <c:formatCode>General</c:formatCode>
                <c:ptCount val="8"/>
                <c:pt idx="0">
                  <c:v>67</c:v>
                </c:pt>
                <c:pt idx="1">
                  <c:v>50</c:v>
                </c:pt>
                <c:pt idx="2">
                  <c:v>108</c:v>
                </c:pt>
                <c:pt idx="3">
                  <c:v>103</c:v>
                </c:pt>
                <c:pt idx="4">
                  <c:v>85</c:v>
                </c:pt>
                <c:pt idx="5">
                  <c:v>55</c:v>
                </c:pt>
                <c:pt idx="6">
                  <c:v>31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7F-4159-9FFF-61F4663F2F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69268335"/>
        <c:axId val="1269266895"/>
      </c:barChart>
      <c:catAx>
        <c:axId val="126926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66895"/>
        <c:crosses val="autoZero"/>
        <c:auto val="1"/>
        <c:lblAlgn val="ctr"/>
        <c:lblOffset val="100"/>
        <c:noMultiLvlLbl val="0"/>
      </c:catAx>
      <c:valAx>
        <c:axId val="1269266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68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[KPMG_VI_New_raw_data_update_final.xlsx]cars owned by states!PivotTable19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Number</a:t>
            </a:r>
            <a:r>
              <a:rPr lang="en-US" b="1" baseline="0"/>
              <a:t> of cars owned or not by states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78295037681693E-2"/>
          <c:y val="0.16250009399091886"/>
          <c:w val="0.84079630747624734"/>
          <c:h val="0.73111111111111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'cars owned by states'!$B$3:$B$4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'cars owned by states'!$A$5:$A$8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owned by states'!$B$5:$B$8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E-4CA3-805D-C568B585D4A1}"/>
            </c:ext>
          </c:extLst>
        </c:ser>
        <c:ser>
          <c:idx val="1"/>
          <c:order val="1"/>
          <c:tx>
            <c:strRef>
              <c:f>'cars owned by states'!$C$3:$C$4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'cars owned by states'!$A$5:$A$8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owned by states'!$C$5:$C$8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E-4CA3-805D-C568B585D4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9206895"/>
        <c:axId val="1269212175"/>
      </c:barChart>
      <c:catAx>
        <c:axId val="126920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12175"/>
        <c:crosses val="autoZero"/>
        <c:auto val="1"/>
        <c:lblAlgn val="ctr"/>
        <c:lblOffset val="100"/>
        <c:noMultiLvlLbl val="0"/>
      </c:catAx>
      <c:valAx>
        <c:axId val="12692121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920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0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26459" y="9499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>
                <a:latin typeface="Comic Sans MS" panose="030F0702030302020204" pitchFamily="66" charset="0"/>
              </a:rPr>
              <a:t>Prakash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-2438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RFM Analysis and Customer Classification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RFM analysis is used to determine which customers  a business should target to increase its revenue and value.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RFM (Recency, Frequency, and Monetary) model shows customers that have displayed high levels of engagement with the business in the three categories mentioned.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8AB9B8-8A46-4147-6186-B6323F9FF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944483"/>
              </p:ext>
            </p:extLst>
          </p:nvPr>
        </p:nvGraphicFramePr>
        <p:xfrm>
          <a:off x="4283296" y="16210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6867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Scatter Plot based off RFM Analysis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chart shows that customers who purchased more recently have generated more revenue, than customers who visited a while ago.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Customers from recent past (50-100 days) also show to generate a moderate amount of revenue.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Those who have visited more than 200 days ago generated low revenue.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AFCB25-611E-5CEB-C55C-4F182D419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127640"/>
              </p:ext>
            </p:extLst>
          </p:nvPr>
        </p:nvGraphicFramePr>
        <p:xfrm>
          <a:off x="4114800" y="1428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7613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Scatter Plot based off RFM Analysis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90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Customer classified as “platinum Customer”, “very loyal”, and “Becoming Loyal” visit frequently, which correlated with increased revenue for the business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Naturally, there is a positive relationship between frequency and monetary gain for the business.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63B68A-EBF3-49A0-9C48-D588C10F43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576023"/>
              </p:ext>
            </p:extLst>
          </p:nvPr>
        </p:nvGraphicFramePr>
        <p:xfrm>
          <a:off x="4366975" y="1497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12091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Scatter Plot based off RFM Analysis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64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Very low frequency of 0-2 correlated with high recency values. i.e. More than 250 days ago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Customers that have visited more recently (0-50 days ) have a higher chance of visiting more frequently (6+).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Higher frequency has a negative relationship with recency values. Such that very recent customers are also frequent customers.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E9BDC7-396A-2776-50DE-63457E331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611006"/>
              </p:ext>
            </p:extLst>
          </p:nvPr>
        </p:nvGraphicFramePr>
        <p:xfrm>
          <a:off x="4398920" y="1579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32441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425551" y="765482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 Title Definition list with RFM values assigned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CDF769-23A8-BF52-472F-17A3851F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41829"/>
              </p:ext>
            </p:extLst>
          </p:nvPr>
        </p:nvGraphicFramePr>
        <p:xfrm>
          <a:off x="457200" y="1353657"/>
          <a:ext cx="8121752" cy="370463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6820">
                  <a:extLst>
                    <a:ext uri="{9D8B030D-6E8A-4147-A177-3AD203B41FA5}">
                      <a16:colId xmlns:a16="http://schemas.microsoft.com/office/drawing/2014/main" val="4289452150"/>
                    </a:ext>
                  </a:extLst>
                </a:gridCol>
                <a:gridCol w="1866513">
                  <a:extLst>
                    <a:ext uri="{9D8B030D-6E8A-4147-A177-3AD203B41FA5}">
                      <a16:colId xmlns:a16="http://schemas.microsoft.com/office/drawing/2014/main" val="3178379454"/>
                    </a:ext>
                  </a:extLst>
                </a:gridCol>
                <a:gridCol w="3621923">
                  <a:extLst>
                    <a:ext uri="{9D8B030D-6E8A-4147-A177-3AD203B41FA5}">
                      <a16:colId xmlns:a16="http://schemas.microsoft.com/office/drawing/2014/main" val="241498414"/>
                    </a:ext>
                  </a:extLst>
                </a:gridCol>
                <a:gridCol w="2066496">
                  <a:extLst>
                    <a:ext uri="{9D8B030D-6E8A-4147-A177-3AD203B41FA5}">
                      <a16:colId xmlns:a16="http://schemas.microsoft.com/office/drawing/2014/main" val="1052821750"/>
                    </a:ext>
                  </a:extLst>
                </a:gridCol>
              </a:tblGrid>
              <a:tr h="21543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27633"/>
                  </a:ext>
                </a:extLst>
              </a:tr>
              <a:tr h="21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60551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23406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Relatively recently, brought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18401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88182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Bought recent, never bought before, spent small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00220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purchases recently, but RFM values is larger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731"/>
                  </a:ext>
                </a:extLst>
              </a:tr>
              <a:tr h="21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Purchase was while ago, below average RFM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67634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Purchase was long time ago, frequency is quite high, amount spent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50603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low recency, low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7235"/>
                  </a:ext>
                </a:extLst>
              </a:tr>
              <a:tr h="308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low recency, very low frequency, small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84545"/>
                  </a:ext>
                </a:extLst>
              </a:tr>
              <a:tr h="21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664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830827" y="762042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Summary Table of the  Top 1000 Customers to </a:t>
            </a:r>
            <a:r>
              <a:rPr lang="en-US" dirty="0" err="1">
                <a:latin typeface="Comic Sans MS" pitchFamily="66" charset="0"/>
                <a:cs typeface="Times New Roman" panose="02020603050405020304" pitchFamily="18" charset="0"/>
              </a:rPr>
              <a:t>Taregt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CDF769-23A8-BF52-472F-17A3851F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27578"/>
              </p:ext>
            </p:extLst>
          </p:nvPr>
        </p:nvGraphicFramePr>
        <p:xfrm>
          <a:off x="260853" y="1279950"/>
          <a:ext cx="8638694" cy="36880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32951">
                  <a:extLst>
                    <a:ext uri="{9D8B030D-6E8A-4147-A177-3AD203B41FA5}">
                      <a16:colId xmlns:a16="http://schemas.microsoft.com/office/drawing/2014/main" val="42894521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783794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41498414"/>
                    </a:ext>
                  </a:extLst>
                </a:gridCol>
                <a:gridCol w="1539742">
                  <a:extLst>
                    <a:ext uri="{9D8B030D-6E8A-4147-A177-3AD203B41FA5}">
                      <a16:colId xmlns:a16="http://schemas.microsoft.com/office/drawing/2014/main" val="1052821750"/>
                    </a:ext>
                  </a:extLst>
                </a:gridCol>
                <a:gridCol w="1765401">
                  <a:extLst>
                    <a:ext uri="{9D8B030D-6E8A-4147-A177-3AD203B41FA5}">
                      <a16:colId xmlns:a16="http://schemas.microsoft.com/office/drawing/2014/main" val="3724737213"/>
                    </a:ext>
                  </a:extLst>
                </a:gridCol>
              </a:tblGrid>
              <a:tr h="2341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Customers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27633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60551"/>
                  </a:ext>
                </a:extLst>
              </a:tr>
              <a:tr h="234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23406"/>
                  </a:ext>
                </a:extLst>
              </a:tr>
              <a:tr h="374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Relatively recently, brought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18401"/>
                  </a:ext>
                </a:extLst>
              </a:tr>
              <a:tr h="234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88182"/>
                  </a:ext>
                </a:extLst>
              </a:tr>
              <a:tr h="234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Bought recent, never bought before, spent small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00220"/>
                  </a:ext>
                </a:extLst>
              </a:tr>
              <a:tr h="374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purchases recently, but RFM values is larger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731"/>
                  </a:ext>
                </a:extLst>
              </a:tr>
              <a:tr h="234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Purchase was while ago, below average RFM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67634"/>
                  </a:ext>
                </a:extLst>
              </a:tr>
              <a:tr h="374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Purchase was long time ago, frequency is quite high, amount spent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50603"/>
                  </a:ext>
                </a:extLst>
              </a:tr>
              <a:tr h="374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low recency, low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7235"/>
                  </a:ext>
                </a:extLst>
              </a:tr>
              <a:tr h="2069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low recency, very low frequency, small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84545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157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830827" y="762042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Summary Table of the  Top 1000 Customers to </a:t>
            </a:r>
            <a:r>
              <a:rPr lang="en-US" dirty="0" err="1">
                <a:latin typeface="Comic Sans MS" pitchFamily="66" charset="0"/>
                <a:cs typeface="Times New Roman" panose="02020603050405020304" pitchFamily="18" charset="0"/>
              </a:rPr>
              <a:t>Taregt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CDF769-23A8-BF52-472F-17A3851F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08335"/>
              </p:ext>
            </p:extLst>
          </p:nvPr>
        </p:nvGraphicFramePr>
        <p:xfrm>
          <a:off x="260853" y="1279950"/>
          <a:ext cx="8638694" cy="13716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32951">
                  <a:extLst>
                    <a:ext uri="{9D8B030D-6E8A-4147-A177-3AD203B41FA5}">
                      <a16:colId xmlns:a16="http://schemas.microsoft.com/office/drawing/2014/main" val="42894521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783794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41498414"/>
                    </a:ext>
                  </a:extLst>
                </a:gridCol>
                <a:gridCol w="1539742">
                  <a:extLst>
                    <a:ext uri="{9D8B030D-6E8A-4147-A177-3AD203B41FA5}">
                      <a16:colId xmlns:a16="http://schemas.microsoft.com/office/drawing/2014/main" val="1052821750"/>
                    </a:ext>
                  </a:extLst>
                </a:gridCol>
                <a:gridCol w="1765401">
                  <a:extLst>
                    <a:ext uri="{9D8B030D-6E8A-4147-A177-3AD203B41FA5}">
                      <a16:colId xmlns:a16="http://schemas.microsoft.com/office/drawing/2014/main" val="3724737213"/>
                    </a:ext>
                  </a:extLst>
                </a:gridCol>
              </a:tblGrid>
              <a:tr h="2341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Customers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27633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60551"/>
                  </a:ext>
                </a:extLst>
              </a:tr>
              <a:tr h="234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23406"/>
                  </a:ext>
                </a:extLst>
              </a:tr>
              <a:tr h="374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Relatively recently, brought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18401"/>
                  </a:ext>
                </a:extLst>
              </a:tr>
              <a:tr h="234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881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C1A6FC-7641-42E9-97E0-D2F91F982700}"/>
              </a:ext>
            </a:extLst>
          </p:cNvPr>
          <p:cNvSpPr txBox="1"/>
          <p:nvPr/>
        </p:nvSpPr>
        <p:spPr>
          <a:xfrm>
            <a:off x="533400" y="3181350"/>
            <a:ext cx="495300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Comic Sans MS" panose="030F0702030302020204" pitchFamily="66" charset="0"/>
              </a:rPr>
              <a:t>Filter through the top 1000 customers by assigning the conditions discussed in the table above,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Arial"/>
              </a:rPr>
              <a:t>T</a:t>
            </a:r>
            <a:r>
              <a:rPr lang="en-US" dirty="0">
                <a:latin typeface="Comic Sans MS" panose="030F0702030302020204" pitchFamily="66" charset="0"/>
              </a:rPr>
              <a:t>he 1000 customers discovered would have  bought recently, they have bought very frequently in the past and tend spend more than other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362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76200" y="1083299"/>
            <a:ext cx="8991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Identify and Recommend Top 1000 customer to Target from Datasets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730043"/>
            <a:ext cx="4134600" cy="314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>
                <a:latin typeface="Comic Sans MS" pitchFamily="66" charset="0"/>
                <a:cs typeface="Times New Roman" panose="02020603050405020304" pitchFamily="18" charset="0"/>
              </a:rPr>
              <a:t> Outline of 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Sprocket Central is a company that specializes in high-quality bikes and cycling accessories.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Their marketing team is looking to boost business sales by analyzing provided datasets.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Using the 3 three datasets provided the aim is to analyze and recommend 1000 customers that Sprocket Central should target to drive higher value for the company.</a:t>
            </a:r>
            <a:endParaRPr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19B2A-26FC-2C4A-F669-F331CA21CC97}"/>
              </a:ext>
            </a:extLst>
          </p:cNvPr>
          <p:cNvSpPr txBox="1"/>
          <p:nvPr/>
        </p:nvSpPr>
        <p:spPr>
          <a:xfrm>
            <a:off x="5029200" y="1860541"/>
            <a:ext cx="304800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mic Sans MS" panose="030F0702030302020204" pitchFamily="66" charset="0"/>
              </a:rPr>
              <a:t>Content of Data Analysis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Arial"/>
              </a:rPr>
              <a:t>‘New</a:t>
            </a:r>
            <a:r>
              <a:rPr lang="en-US" dirty="0">
                <a:latin typeface="Comic Sans MS" panose="030F0702030302020204" pitchFamily="66" charset="0"/>
              </a:rPr>
              <a:t>’ and “old” Customer Age Distributions.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Arial"/>
              </a:rPr>
              <a:t>Bikes </a:t>
            </a:r>
            <a:r>
              <a:rPr lang="en-US" dirty="0">
                <a:latin typeface="Comic Sans MS" panose="030F0702030302020204" pitchFamily="66" charset="0"/>
              </a:rPr>
              <a:t>related purchases over the last 3 years by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Arial"/>
              </a:rPr>
              <a:t>Job indu</a:t>
            </a:r>
            <a:r>
              <a:rPr lang="en-US" dirty="0">
                <a:latin typeface="Comic Sans MS" panose="030F0702030302020204" pitchFamily="66" charset="0"/>
              </a:rPr>
              <a:t>stry distributions.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Arial"/>
              </a:rPr>
              <a:t>W</a:t>
            </a:r>
            <a:r>
              <a:rPr lang="en-US" dirty="0">
                <a:latin typeface="Comic Sans MS" panose="030F0702030302020204" pitchFamily="66" charset="0"/>
              </a:rPr>
              <a:t>ealth segmentation by age category.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Arial"/>
              </a:rPr>
              <a:t>Number of cars owned and not owne</a:t>
            </a:r>
            <a:r>
              <a:rPr lang="en-US" dirty="0">
                <a:latin typeface="Comic Sans MS" panose="030F0702030302020204" pitchFamily="66" charset="0"/>
              </a:rPr>
              <a:t>d by state.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Arial"/>
              </a:rPr>
              <a:t>RFM analys</a:t>
            </a:r>
            <a:r>
              <a:rPr lang="en-US" dirty="0">
                <a:latin typeface="Comic Sans MS" panose="030F0702030302020204" pitchFamily="66" charset="0"/>
              </a:rPr>
              <a:t>is and customer classification.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3895" y="1070495"/>
            <a:ext cx="5103905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Data Quality Assessment and Clean Up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33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Comic Sans MS" pitchFamily="66" charset="0"/>
                <a:sym typeface="Arial"/>
              </a:rPr>
              <a:t>  </a:t>
            </a:r>
            <a:r>
              <a:rPr lang="en-US" sz="1400" b="1" dirty="0">
                <a:latin typeface="Comic Sans MS" pitchFamily="66" charset="0"/>
                <a:sym typeface="Arial"/>
              </a:rPr>
              <a:t>key issues for data quality Assessment </a:t>
            </a: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Accuracy: Correct Values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Completeness: Data Fields with Values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Consistency: Values Free from Contradiction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Currency: Values up to date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Relevancy: Data items with Values meta-data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Validity: Data Containing allowable values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Uniqueness: Records that are duplicated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9397852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320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40 to 49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The lower age groups are 90+ for both “New” and “old” customer list 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 New customer list suggests that age groups 20-29 and 40-69 are most populated.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 “old” customer list suggests 20-69 are  most populated.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There is a steep drop of customers in the 30-39 age group in “New” customer list.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6AC429-4BAC-E918-7FCA-701E4B753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22296"/>
              </p:ext>
            </p:extLst>
          </p:nvPr>
        </p:nvGraphicFramePr>
        <p:xfrm>
          <a:off x="5293658" y="2800350"/>
          <a:ext cx="3171825" cy="219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A0E274-9458-A539-1186-7804349A0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521167"/>
              </p:ext>
            </p:extLst>
          </p:nvPr>
        </p:nvGraphicFramePr>
        <p:xfrm>
          <a:off x="5265271" y="762240"/>
          <a:ext cx="3171825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Over the last 3 years about 51% of bike related purchases were made by females to 46.82% of purchase made by males. Approx 2% were made unknown 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Females purchase 2039 bike where male purchase 1872 bikes.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 should focus on advertising on Female customers more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E9E022A-7ADE-E0D7-E1D0-CF85E0B76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43761"/>
              </p:ext>
            </p:extLst>
          </p:nvPr>
        </p:nvGraphicFramePr>
        <p:xfrm>
          <a:off x="5608116" y="3211606"/>
          <a:ext cx="2750820" cy="1834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24037E-0A8B-0EAA-1B76-C91A6238E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189292"/>
              </p:ext>
            </p:extLst>
          </p:nvPr>
        </p:nvGraphicFramePr>
        <p:xfrm>
          <a:off x="5505251" y="816797"/>
          <a:ext cx="3265374" cy="242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2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20.30% of our new customers are on Finance industry and our Manufacturing customers are still on top 2 with 19.90%.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smaller number of customers are in Agriculture and Telecommunications.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96D51D-3A51-FE60-17EB-A8A0632A3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844393"/>
              </p:ext>
            </p:extLst>
          </p:nvPr>
        </p:nvGraphicFramePr>
        <p:xfrm>
          <a:off x="5961022" y="820525"/>
          <a:ext cx="3106778" cy="315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DEB8EF-E1F0-01D4-3B1B-8C92784D9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08395"/>
              </p:ext>
            </p:extLst>
          </p:nvPr>
        </p:nvGraphicFramePr>
        <p:xfrm>
          <a:off x="3176163" y="778665"/>
          <a:ext cx="3429000" cy="339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610" y="1060690"/>
            <a:ext cx="4429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 by age category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610" y="1733550"/>
            <a:ext cx="32627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 category,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Worth.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can outperform in 40-49 age group.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A0C5F0-2178-9CA3-705F-6CBD03A47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241301"/>
              </p:ext>
            </p:extLst>
          </p:nvPr>
        </p:nvGraphicFramePr>
        <p:xfrm>
          <a:off x="5334000" y="2768457"/>
          <a:ext cx="4114800" cy="2375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990CDB-3D87-45C7-977A-1651DB12C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486785"/>
              </p:ext>
            </p:extLst>
          </p:nvPr>
        </p:nvGraphicFramePr>
        <p:xfrm>
          <a:off x="5252644" y="505814"/>
          <a:ext cx="3562350" cy="268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09275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90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 not but we can try to have something so that those owns car will buy bikes.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0F3081E-69E3-2898-969A-B340D3D61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911906"/>
              </p:ext>
            </p:extLst>
          </p:nvPr>
        </p:nvGraphicFramePr>
        <p:xfrm>
          <a:off x="4648200" y="1175338"/>
          <a:ext cx="3909060" cy="290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1804</Words>
  <Application>Microsoft Office PowerPoint</Application>
  <PresentationFormat>On-screen Show (16:9)</PresentationFormat>
  <Paragraphs>265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 gautam</dc:creator>
  <cp:lastModifiedBy>PRAKASH</cp:lastModifiedBy>
  <cp:revision>10</cp:revision>
  <dcterms:modified xsi:type="dcterms:W3CDTF">2023-06-30T11:02:44Z</dcterms:modified>
</cp:coreProperties>
</file>