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C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774" autoAdjust="0"/>
  </p:normalViewPr>
  <p:slideViewPr>
    <p:cSldViewPr>
      <p:cViewPr varScale="1">
        <p:scale>
          <a:sx n="39" d="100"/>
          <a:sy n="39" d="100"/>
        </p:scale>
        <p:origin x="1272" y="38"/>
      </p:cViewPr>
      <p:guideLst>
        <p:guide orient="horz" pos="4752"/>
        <p:guide pos="67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12/22/2022</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12/22/2022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12/22/2022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12/22/2022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12/22/2022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12/22/2022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12/22/2022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12/22/2022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12/22/2022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12/22/2022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12/22/2022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12/22/2022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12/22/2022</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1" fontAlgn="base" hangingPunct="1">
        <a:spcBef>
          <a:spcPct val="0"/>
        </a:spcBef>
        <a:spcAft>
          <a:spcPct val="0"/>
        </a:spcAft>
        <a:defRPr sz="10000" kern="1200">
          <a:solidFill>
            <a:schemeClr val="tx1"/>
          </a:solidFill>
          <a:latin typeface="+mj-lt"/>
          <a:ea typeface="+mj-ea"/>
          <a:cs typeface="+mj-cs"/>
        </a:defRPr>
      </a:lvl1pPr>
      <a:lvl2pPr algn="ctr" defTabSz="2076450" rtl="0" eaLnBrk="1" fontAlgn="base" hangingPunct="1">
        <a:spcBef>
          <a:spcPct val="0"/>
        </a:spcBef>
        <a:spcAft>
          <a:spcPct val="0"/>
        </a:spcAft>
        <a:defRPr sz="10000">
          <a:solidFill>
            <a:schemeClr val="tx1"/>
          </a:solidFill>
          <a:latin typeface="Calibri" pitchFamily="34" charset="0"/>
        </a:defRPr>
      </a:lvl2pPr>
      <a:lvl3pPr algn="ctr" defTabSz="2076450" rtl="0" eaLnBrk="1" fontAlgn="base" hangingPunct="1">
        <a:spcBef>
          <a:spcPct val="0"/>
        </a:spcBef>
        <a:spcAft>
          <a:spcPct val="0"/>
        </a:spcAft>
        <a:defRPr sz="10000">
          <a:solidFill>
            <a:schemeClr val="tx1"/>
          </a:solidFill>
          <a:latin typeface="Calibri" pitchFamily="34" charset="0"/>
        </a:defRPr>
      </a:lvl3pPr>
      <a:lvl4pPr algn="ctr" defTabSz="2076450" rtl="0" eaLnBrk="1" fontAlgn="base" hangingPunct="1">
        <a:spcBef>
          <a:spcPct val="0"/>
        </a:spcBef>
        <a:spcAft>
          <a:spcPct val="0"/>
        </a:spcAft>
        <a:defRPr sz="10000">
          <a:solidFill>
            <a:schemeClr val="tx1"/>
          </a:solidFill>
          <a:latin typeface="Calibri" pitchFamily="34" charset="0"/>
        </a:defRPr>
      </a:lvl4pPr>
      <a:lvl5pPr algn="ctr" defTabSz="2076450" rtl="0" eaLnBrk="1" fontAlgn="base" hangingPunct="1">
        <a:spcBef>
          <a:spcPct val="0"/>
        </a:spcBef>
        <a:spcAft>
          <a:spcPct val="0"/>
        </a:spcAft>
        <a:defRPr sz="10000">
          <a:solidFill>
            <a:schemeClr val="tx1"/>
          </a:solidFill>
          <a:latin typeface="Calibri" pitchFamily="34" charset="0"/>
        </a:defRPr>
      </a:lvl5pPr>
      <a:lvl6pPr marL="457200" algn="ctr" defTabSz="2076450" rtl="0" eaLnBrk="1" fontAlgn="base" hangingPunct="1">
        <a:spcBef>
          <a:spcPct val="0"/>
        </a:spcBef>
        <a:spcAft>
          <a:spcPct val="0"/>
        </a:spcAft>
        <a:defRPr sz="10000">
          <a:solidFill>
            <a:schemeClr val="tx1"/>
          </a:solidFill>
          <a:latin typeface="Calibri" pitchFamily="34" charset="0"/>
        </a:defRPr>
      </a:lvl6pPr>
      <a:lvl7pPr marL="914400" algn="ctr" defTabSz="2076450" rtl="0" eaLnBrk="1" fontAlgn="base" hangingPunct="1">
        <a:spcBef>
          <a:spcPct val="0"/>
        </a:spcBef>
        <a:spcAft>
          <a:spcPct val="0"/>
        </a:spcAft>
        <a:defRPr sz="10000">
          <a:solidFill>
            <a:schemeClr val="tx1"/>
          </a:solidFill>
          <a:latin typeface="Calibri" pitchFamily="34" charset="0"/>
        </a:defRPr>
      </a:lvl7pPr>
      <a:lvl8pPr marL="1371600" algn="ctr" defTabSz="2076450" rtl="0" eaLnBrk="1" fontAlgn="base" hangingPunct="1">
        <a:spcBef>
          <a:spcPct val="0"/>
        </a:spcBef>
        <a:spcAft>
          <a:spcPct val="0"/>
        </a:spcAft>
        <a:defRPr sz="10000">
          <a:solidFill>
            <a:schemeClr val="tx1"/>
          </a:solidFill>
          <a:latin typeface="Calibri" pitchFamily="34" charset="0"/>
        </a:defRPr>
      </a:lvl8pPr>
      <a:lvl9pPr marL="1828800" algn="ctr" defTabSz="2076450" rtl="0" eaLnBrk="1" fontAlgn="base" hangingPunct="1">
        <a:spcBef>
          <a:spcPct val="0"/>
        </a:spcBef>
        <a:spcAft>
          <a:spcPct val="0"/>
        </a:spcAft>
        <a:defRPr sz="10000">
          <a:solidFill>
            <a:schemeClr val="tx1"/>
          </a:solidFill>
          <a:latin typeface="Calibri" pitchFamily="34" charset="0"/>
        </a:defRPr>
      </a:lvl9pPr>
    </p:titleStyle>
    <p:bodyStyle>
      <a:lvl1pPr marL="777875" indent="-777875" algn="l" defTabSz="2076450" rtl="0" eaLnBrk="1" fontAlgn="base" hangingPunct="1">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1" fontAlgn="base" hangingPunct="1">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1" fontAlgn="base" hangingPunct="1">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1" fontAlgn="base" hangingPunct="1">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1" fontAlgn="base" hangingPunct="1">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8642"/>
            <a:ext cx="21396325" cy="3332975"/>
          </a:xfrm>
          <a:prstGeom prst="rect">
            <a:avLst/>
          </a:prstGeom>
        </p:spPr>
        <p:style>
          <a:lnRef idx="1">
            <a:schemeClr val="accent1"/>
          </a:lnRef>
          <a:fillRef idx="2">
            <a:schemeClr val="accent1"/>
          </a:fillRef>
          <a:effectRef idx="1">
            <a:schemeClr val="accent1"/>
          </a:effectRef>
          <a:fontRef idx="minor">
            <a:schemeClr val="dk1"/>
          </a:fontRef>
        </p:style>
        <p:txBody>
          <a:bodyPr lIns="64584" tIns="32292" rIns="64584" bIns="32292" anchor="ctr"/>
          <a:lstStyle/>
          <a:p>
            <a:pPr algn="ctr" defTabSz="2077928" fontAlgn="auto">
              <a:spcBef>
                <a:spcPts val="0"/>
              </a:spcBef>
              <a:spcAft>
                <a:spcPts val="0"/>
              </a:spcAft>
              <a:defRPr/>
            </a:pPr>
            <a:r>
              <a:rPr lang="en-GB" sz="3600" dirty="0">
                <a:solidFill>
                  <a:srgbClr val="800000"/>
                </a:solidFill>
                <a:latin typeface="Bookman Old Style" pitchFamily="18" charset="0"/>
              </a:rPr>
              <a:t>	</a:t>
            </a: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062" name="Text Box 25"/>
          <p:cNvSpPr txBox="1">
            <a:spLocks noChangeArrowheads="1"/>
          </p:cNvSpPr>
          <p:nvPr/>
        </p:nvSpPr>
        <p:spPr bwMode="auto">
          <a:xfrm>
            <a:off x="14756446" y="3333073"/>
            <a:ext cx="6573740" cy="65404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800000"/>
                </a:solidFill>
                <a:latin typeface="Bookman Old Style" pitchFamily="18" charset="0"/>
                <a:cs typeface="Arial" pitchFamily="34" charset="0"/>
              </a:rPr>
              <a:t>Results</a:t>
            </a:r>
            <a:endParaRPr lang="en-US" sz="3600" b="1" dirty="0">
              <a:solidFill>
                <a:srgbClr val="800000"/>
              </a:solidFill>
              <a:latin typeface="Bookman Old Style" pitchFamily="18" charset="0"/>
              <a:cs typeface="Arial" pitchFamily="34" charset="0"/>
            </a:endParaRPr>
          </a:p>
        </p:txBody>
      </p:sp>
      <p:sp>
        <p:nvSpPr>
          <p:cNvPr id="137" name="Content Placeholder 2"/>
          <p:cNvSpPr txBox="1">
            <a:spLocks/>
          </p:cNvSpPr>
          <p:nvPr/>
        </p:nvSpPr>
        <p:spPr bwMode="auto">
          <a:xfrm>
            <a:off x="182562" y="3332975"/>
            <a:ext cx="7239000" cy="738653"/>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24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24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250" name="Rectangle 249"/>
          <p:cNvSpPr/>
          <p:nvPr/>
        </p:nvSpPr>
        <p:spPr>
          <a:xfrm>
            <a:off x="41405" y="9898942"/>
            <a:ext cx="730175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defTabSz="2077928" fontAlgn="auto">
              <a:spcBef>
                <a:spcPts val="0"/>
              </a:spcBef>
              <a:spcAft>
                <a:spcPts val="0"/>
              </a:spcAft>
              <a:defRPr/>
            </a:pPr>
            <a:r>
              <a:rPr lang="en-GB" sz="3600" b="1" dirty="0">
                <a:solidFill>
                  <a:srgbClr val="800000"/>
                </a:solidFill>
                <a:latin typeface="Bookman Old Style" pitchFamily="18" charset="0"/>
                <a:cs typeface="Arial" pitchFamily="34" charset="0"/>
              </a:rPr>
              <a:t>Motivation</a:t>
            </a:r>
            <a:endParaRPr lang="en-US" sz="3600" b="1" dirty="0">
              <a:solidFill>
                <a:srgbClr val="800000"/>
              </a:solidFill>
              <a:latin typeface="Bookman Old Style" pitchFamily="18" charset="0"/>
              <a:cs typeface="Arial" pitchFamily="34" charset="0"/>
            </a:endParaRPr>
          </a:p>
        </p:txBody>
      </p:sp>
      <p:sp>
        <p:nvSpPr>
          <p:cNvPr id="94" name="Rectangle 93"/>
          <p:cNvSpPr/>
          <p:nvPr/>
        </p:nvSpPr>
        <p:spPr>
          <a:xfrm>
            <a:off x="46411" y="6739485"/>
            <a:ext cx="7301752" cy="886397"/>
          </a:xfrm>
          <a:prstGeom prst="rect">
            <a:avLst/>
          </a:prstGeom>
        </p:spPr>
        <p:style>
          <a:lnRef idx="1">
            <a:schemeClr val="accent1"/>
          </a:lnRef>
          <a:fillRef idx="2">
            <a:schemeClr val="accent1"/>
          </a:fillRef>
          <a:effectRef idx="1">
            <a:schemeClr val="accent1"/>
          </a:effectRef>
          <a:fontRef idx="minor">
            <a:schemeClr val="dk1"/>
          </a:fontRef>
        </p:style>
        <p:txBody>
          <a:bodyPr wrap="square" lIns="164592" tIns="164592" rIns="164592" bIns="164592">
            <a:spAutoFit/>
          </a:bodyPr>
          <a:lstStyle/>
          <a:p>
            <a:pPr algn="ctr"/>
            <a:r>
              <a:rPr lang="en-GB" sz="3600" b="1" dirty="0">
                <a:solidFill>
                  <a:srgbClr val="800000"/>
                </a:solidFill>
                <a:latin typeface="Bookman Old Style" pitchFamily="18" charset="0"/>
                <a:cs typeface="Arial" pitchFamily="34" charset="0"/>
              </a:rPr>
              <a:t>Objectives</a:t>
            </a:r>
            <a:endParaRPr lang="en-US" sz="3600" b="1" dirty="0">
              <a:solidFill>
                <a:srgbClr val="800000"/>
              </a:solidFill>
              <a:latin typeface="Bookman Old Style" pitchFamily="18" charset="0"/>
              <a:cs typeface="Arial" pitchFamily="34" charset="0"/>
            </a:endParaRPr>
          </a:p>
        </p:txBody>
      </p:sp>
      <p:sp>
        <p:nvSpPr>
          <p:cNvPr id="210" name="Rectangle 209"/>
          <p:cNvSpPr/>
          <p:nvPr/>
        </p:nvSpPr>
        <p:spPr>
          <a:xfrm>
            <a:off x="7459561" y="3324333"/>
            <a:ext cx="7239000" cy="10881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GB" sz="3600" b="1" dirty="0">
                <a:solidFill>
                  <a:srgbClr val="800000"/>
                </a:solidFill>
                <a:latin typeface="Bookman Old Style" pitchFamily="18" charset="0"/>
                <a:cs typeface="Arial" pitchFamily="34" charset="0"/>
              </a:rPr>
              <a:t>Methodology</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First activate Intrusion Detection System (IDS) on the server.</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Check if IDS is running (</a:t>
            </a:r>
            <a:r>
              <a:rPr lang="en-US" sz="1800" u="none" strike="noStrike" dirty="0" err="1">
                <a:effectLst/>
                <a:latin typeface="Times New Roman" panose="02020603050405020304" pitchFamily="18" charset="0"/>
                <a:ea typeface="Times New Roman" panose="02020603050405020304" pitchFamily="18" charset="0"/>
              </a:rPr>
              <a:t>Zeekctl</a:t>
            </a:r>
            <a:r>
              <a:rPr lang="en-US" sz="1800" u="none" strike="noStrike" dirty="0">
                <a:effectLst/>
                <a:latin typeface="Times New Roman" panose="02020603050405020304" pitchFamily="18" charset="0"/>
                <a:ea typeface="Times New Roman" panose="02020603050405020304" pitchFamily="18" charset="0"/>
              </a:rPr>
              <a:t>) else again try restarting it.</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If it is running then listen on network interface to capture all the incoming packets.</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For every connection request, keep failure counts and if the count is less than the threshold then accept connection request.</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If the failure count is greater than threshold then alert admin using the alert box and block IP address of the attacker.</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Set the blocked IP address in blocklist for the duration for which the user has set.</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r>
              <a:rPr lang="en-US" sz="1800" u="none" strike="noStrike" dirty="0">
                <a:effectLst/>
                <a:latin typeface="Times New Roman" panose="02020603050405020304" pitchFamily="18" charset="0"/>
                <a:ea typeface="Times New Roman" panose="02020603050405020304" pitchFamily="18" charset="0"/>
              </a:rPr>
              <a:t>Continue listening on network interface. </a:t>
            </a:r>
            <a:endParaRPr lang="en-IN" sz="1800" dirty="0">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32" name="Rectangle 31"/>
          <p:cNvSpPr/>
          <p:nvPr/>
        </p:nvSpPr>
        <p:spPr>
          <a:xfrm>
            <a:off x="14752809" y="10611909"/>
            <a:ext cx="660287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GB" sz="3600" b="1" dirty="0">
                <a:solidFill>
                  <a:srgbClr val="800000"/>
                </a:solidFill>
                <a:latin typeface="Bookman Old Style" pitchFamily="18" charset="0"/>
                <a:cs typeface="Arial" pitchFamily="34" charset="0"/>
              </a:rPr>
              <a:t>Conclusions</a:t>
            </a:r>
            <a:endParaRPr lang="en-US" sz="3600" dirty="0">
              <a:solidFill>
                <a:srgbClr val="800000"/>
              </a:solidFill>
              <a:latin typeface="Bookman Old Style" pitchFamily="18" charset="0"/>
            </a:endParaRPr>
          </a:p>
        </p:txBody>
      </p:sp>
      <p:sp>
        <p:nvSpPr>
          <p:cNvPr id="33" name="Rectangle 32"/>
          <p:cNvSpPr/>
          <p:nvPr/>
        </p:nvSpPr>
        <p:spPr>
          <a:xfrm>
            <a:off x="0" y="14249400"/>
            <a:ext cx="21396325"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srgbClr val="800000"/>
                </a:solidFill>
                <a:latin typeface="Bookman Old Style" pitchFamily="18" charset="0"/>
              </a:rPr>
              <a:t>Mini-Project</a:t>
            </a:r>
            <a:r>
              <a:rPr lang="is-IS" sz="2800" b="1" dirty="0">
                <a:solidFill>
                  <a:srgbClr val="800000"/>
                </a:solidFill>
                <a:latin typeface="Bookman Old Style" pitchFamily="18" charset="0"/>
              </a:rPr>
              <a:t>(15ECSW301)</a:t>
            </a:r>
            <a:r>
              <a:rPr lang="en-US" sz="2800" b="1" dirty="0">
                <a:solidFill>
                  <a:srgbClr val="800000"/>
                </a:solidFill>
                <a:latin typeface="Bookman Old Style" pitchFamily="18" charset="0"/>
              </a:rPr>
              <a:t> </a:t>
            </a:r>
            <a:r>
              <a:rPr lang="mr-IN" sz="2800" b="1" dirty="0">
                <a:solidFill>
                  <a:srgbClr val="800000"/>
                </a:solidFill>
                <a:latin typeface="Bookman Old Style" pitchFamily="18" charset="0"/>
              </a:rPr>
              <a:t>–</a:t>
            </a:r>
            <a:r>
              <a:rPr lang="en-US" sz="2800" b="1" dirty="0">
                <a:solidFill>
                  <a:srgbClr val="800000"/>
                </a:solidFill>
                <a:latin typeface="Bookman Old Style" pitchFamily="18" charset="0"/>
              </a:rPr>
              <a:t> 2022-23             </a:t>
            </a:r>
          </a:p>
        </p:txBody>
      </p:sp>
      <p:sp>
        <p:nvSpPr>
          <p:cNvPr id="3" name="TextBox 2">
            <a:extLst>
              <a:ext uri="{FF2B5EF4-FFF2-40B4-BE49-F238E27FC236}">
                <a16:creationId xmlns:a16="http://schemas.microsoft.com/office/drawing/2014/main" id="{1BE8497D-923F-1C60-A6DD-96C64DCB2355}"/>
              </a:ext>
            </a:extLst>
          </p:cNvPr>
          <p:cNvSpPr txBox="1"/>
          <p:nvPr/>
        </p:nvSpPr>
        <p:spPr>
          <a:xfrm>
            <a:off x="-32168" y="17557"/>
            <a:ext cx="15357789" cy="3985706"/>
          </a:xfrm>
          <a:prstGeom prst="rect">
            <a:avLst/>
          </a:prstGeom>
          <a:noFill/>
        </p:spPr>
        <p:txBody>
          <a:bodyPr wrap="square" rtlCol="0">
            <a:spAutoFit/>
          </a:bodyPr>
          <a:lstStyle/>
          <a:p>
            <a:pPr algn="ctr" defTabSz="2077928" fontAlgn="auto">
              <a:spcBef>
                <a:spcPts val="0"/>
              </a:spcBef>
              <a:spcAft>
                <a:spcPts val="0"/>
              </a:spcAft>
              <a:defRPr/>
            </a:pPr>
            <a:r>
              <a:rPr lang="en-GB" sz="3600" b="1" dirty="0">
                <a:solidFill>
                  <a:srgbClr val="800000"/>
                </a:solidFill>
                <a:latin typeface="Bookman Old Style" pitchFamily="18" charset="0"/>
              </a:rPr>
              <a:t>Detection and Mitigation of SSH and FTP Attack</a:t>
            </a:r>
          </a:p>
          <a:p>
            <a:pPr algn="ctr" defTabSz="2077928" fontAlgn="auto">
              <a:spcBef>
                <a:spcPts val="0"/>
              </a:spcBef>
              <a:spcAft>
                <a:spcPts val="0"/>
              </a:spcAft>
              <a:defRPr/>
            </a:pPr>
            <a:r>
              <a:rPr lang="en-GB" sz="3600" b="1" dirty="0">
                <a:solidFill>
                  <a:srgbClr val="800000"/>
                </a:solidFill>
                <a:latin typeface="Bookman Old Style" pitchFamily="18" charset="0"/>
              </a:rPr>
              <a:t>Using Intrusion Detection System</a:t>
            </a:r>
          </a:p>
          <a:p>
            <a:r>
              <a:rPr lang="en-GB" sz="2800" b="1" dirty="0">
                <a:solidFill>
                  <a:srgbClr val="800000"/>
                </a:solidFill>
                <a:latin typeface="Bookman Old Style" pitchFamily="18" charset="0"/>
              </a:rPr>
              <a:t>Team Members: Prajwal</a:t>
            </a:r>
            <a:r>
              <a:rPr lang="en-GB" sz="2800" dirty="0">
                <a:solidFill>
                  <a:srgbClr val="800000"/>
                </a:solidFill>
                <a:latin typeface="Bookman Old Style" pitchFamily="18" charset="0"/>
              </a:rPr>
              <a:t>(01FE20BCS166), Nikhil(01FE20BCS213), </a:t>
            </a:r>
          </a:p>
          <a:p>
            <a:r>
              <a:rPr lang="en-GB" sz="2800" dirty="0">
                <a:solidFill>
                  <a:srgbClr val="800000"/>
                </a:solidFill>
                <a:latin typeface="Bookman Old Style" pitchFamily="18" charset="0"/>
              </a:rPr>
              <a:t>	        Vishal(01FE20BCS221), Manvanth(01FE20BCS223)</a:t>
            </a:r>
          </a:p>
          <a:p>
            <a:endParaRPr lang="en-GB" sz="2800" dirty="0">
              <a:solidFill>
                <a:srgbClr val="800000"/>
              </a:solidFill>
              <a:latin typeface="Bookman Old Style" pitchFamily="18" charset="0"/>
            </a:endParaRPr>
          </a:p>
          <a:p>
            <a:r>
              <a:rPr lang="en-GB" sz="2800" b="1" dirty="0">
                <a:solidFill>
                  <a:srgbClr val="800000"/>
                </a:solidFill>
                <a:latin typeface="Bookman Old Style" pitchFamily="18" charset="0"/>
              </a:rPr>
              <a:t>Guide: Ms M M Raikar</a:t>
            </a:r>
            <a:endParaRPr lang="en-GB" sz="2800" dirty="0">
              <a:solidFill>
                <a:srgbClr val="800000"/>
              </a:solidFill>
              <a:latin typeface="Bookman Old Style" pitchFamily="18" charset="0"/>
            </a:endParaRPr>
          </a:p>
          <a:p>
            <a:r>
              <a:rPr lang="en-GB" sz="2800" b="1" dirty="0">
                <a:solidFill>
                  <a:srgbClr val="800000"/>
                </a:solidFill>
                <a:latin typeface="Bookman Old Style" pitchFamily="18" charset="0"/>
              </a:rPr>
              <a:t>Team No: N-9 </a:t>
            </a:r>
            <a:r>
              <a:rPr lang="en-GB" sz="2800" dirty="0">
                <a:solidFill>
                  <a:srgbClr val="800000"/>
                </a:solidFill>
                <a:latin typeface="Bookman Old Style" pitchFamily="18" charset="0"/>
              </a:rPr>
              <a:t>Mini-Project, 5</a:t>
            </a:r>
            <a:r>
              <a:rPr lang="en-GB" sz="2800" baseline="30000" dirty="0">
                <a:solidFill>
                  <a:srgbClr val="800000"/>
                </a:solidFill>
                <a:latin typeface="Bookman Old Style" pitchFamily="18" charset="0"/>
              </a:rPr>
              <a:t>th</a:t>
            </a:r>
            <a:r>
              <a:rPr lang="en-GB" sz="2800" dirty="0">
                <a:solidFill>
                  <a:srgbClr val="800000"/>
                </a:solidFill>
                <a:latin typeface="Bookman Old Style" pitchFamily="18" charset="0"/>
              </a:rPr>
              <a:t> Sem, 2022-2023</a:t>
            </a:r>
            <a:endParaRPr lang="en-GB" sz="2800" dirty="0">
              <a:solidFill>
                <a:schemeClr val="tx1"/>
              </a:solidFill>
              <a:latin typeface="Bookman Old Style" pitchFamily="18" charset="0"/>
            </a:endParaRPr>
          </a:p>
          <a:p>
            <a:endParaRPr lang="en-IN" dirty="0"/>
          </a:p>
        </p:txBody>
      </p:sp>
      <p:pic>
        <p:nvPicPr>
          <p:cNvPr id="4" name="image1.png">
            <a:extLst>
              <a:ext uri="{FF2B5EF4-FFF2-40B4-BE49-F238E27FC236}">
                <a16:creationId xmlns:a16="http://schemas.microsoft.com/office/drawing/2014/main" id="{1C361642-7A6C-304D-9C33-8B29317A16AF}"/>
              </a:ext>
            </a:extLst>
          </p:cNvPr>
          <p:cNvPicPr/>
          <p:nvPr/>
        </p:nvPicPr>
        <p:blipFill>
          <a:blip r:embed="rId3"/>
          <a:srcRect/>
          <a:stretch>
            <a:fillRect/>
          </a:stretch>
        </p:blipFill>
        <p:spPr>
          <a:xfrm>
            <a:off x="14127163" y="-68449"/>
            <a:ext cx="7067748" cy="1995625"/>
          </a:xfrm>
          <a:prstGeom prst="rect">
            <a:avLst/>
          </a:prstGeom>
          <a:ln/>
        </p:spPr>
      </p:pic>
      <p:sp>
        <p:nvSpPr>
          <p:cNvPr id="8" name="Rectangle 7">
            <a:extLst>
              <a:ext uri="{FF2B5EF4-FFF2-40B4-BE49-F238E27FC236}">
                <a16:creationId xmlns:a16="http://schemas.microsoft.com/office/drawing/2014/main" id="{6CF02309-B092-7765-7591-37489DA10486}"/>
              </a:ext>
            </a:extLst>
          </p:cNvPr>
          <p:cNvSpPr/>
          <p:nvPr/>
        </p:nvSpPr>
        <p:spPr>
          <a:xfrm>
            <a:off x="42946" y="3365574"/>
            <a:ext cx="730175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latin typeface="Bookman Old Style" pitchFamily="18" charset="0"/>
              </a:rPr>
              <a:t> </a:t>
            </a:r>
            <a:r>
              <a:rPr lang="en-US" sz="3600" b="1" dirty="0">
                <a:solidFill>
                  <a:srgbClr val="800000"/>
                </a:solidFill>
                <a:latin typeface="Bookman Old Style" pitchFamily="18" charset="0"/>
              </a:rPr>
              <a:t>Problem Domain</a:t>
            </a:r>
            <a:endParaRPr lang="en-GB" sz="2600" b="1" dirty="0">
              <a:solidFill>
                <a:srgbClr val="800000"/>
              </a:solidFill>
              <a:latin typeface="Bookman Old Style" pitchFamily="18" charset="0"/>
              <a:cs typeface="Arial" pitchFamily="34" charset="0"/>
            </a:endParaRPr>
          </a:p>
        </p:txBody>
      </p:sp>
      <p:sp>
        <p:nvSpPr>
          <p:cNvPr id="9" name="TextBox 8">
            <a:extLst>
              <a:ext uri="{FF2B5EF4-FFF2-40B4-BE49-F238E27FC236}">
                <a16:creationId xmlns:a16="http://schemas.microsoft.com/office/drawing/2014/main" id="{271F7938-A7F3-CB50-B2D7-2D99B1E144BC}"/>
              </a:ext>
            </a:extLst>
          </p:cNvPr>
          <p:cNvSpPr txBox="1"/>
          <p:nvPr/>
        </p:nvSpPr>
        <p:spPr>
          <a:xfrm>
            <a:off x="411162" y="4131435"/>
            <a:ext cx="6172200" cy="547650"/>
          </a:xfrm>
          <a:prstGeom prst="rect">
            <a:avLst/>
          </a:prstGeom>
          <a:noFill/>
        </p:spPr>
        <p:txBody>
          <a:bodyPr wrap="square" rtlCol="0">
            <a:spAutoFit/>
          </a:bodyPr>
          <a:lstStyle/>
          <a:p>
            <a:pPr>
              <a:lnSpc>
                <a:spcPct val="115000"/>
              </a:lnSpc>
            </a:pPr>
            <a:r>
              <a:rPr lang="en-GB" sz="2800" b="1" dirty="0">
                <a:latin typeface="Times New Roman" panose="02020603050405020304" pitchFamily="18" charset="0"/>
                <a:ea typeface="Arial" panose="020B0604020202020204" pitchFamily="34" charset="0"/>
              </a:rPr>
              <a:t>Networking</a:t>
            </a:r>
            <a:endParaRPr lang="en-IN" sz="2800" dirty="0">
              <a:effectLst/>
              <a:latin typeface="Arial" panose="020B0604020202020204" pitchFamily="34" charset="0"/>
              <a:ea typeface="Arial" panose="020B0604020202020204" pitchFamily="34" charset="0"/>
            </a:endParaRPr>
          </a:p>
        </p:txBody>
      </p:sp>
      <p:sp>
        <p:nvSpPr>
          <p:cNvPr id="10" name="Rectangle 9">
            <a:extLst>
              <a:ext uri="{FF2B5EF4-FFF2-40B4-BE49-F238E27FC236}">
                <a16:creationId xmlns:a16="http://schemas.microsoft.com/office/drawing/2014/main" id="{612EF3F7-2999-5C0E-C6D9-45435E423B44}"/>
              </a:ext>
            </a:extLst>
          </p:cNvPr>
          <p:cNvSpPr/>
          <p:nvPr/>
        </p:nvSpPr>
        <p:spPr>
          <a:xfrm>
            <a:off x="41405" y="4817019"/>
            <a:ext cx="730175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latin typeface="Bookman Old Style" pitchFamily="18" charset="0"/>
              </a:rPr>
              <a:t> </a:t>
            </a:r>
            <a:r>
              <a:rPr lang="en-US" sz="3600" b="1" dirty="0">
                <a:solidFill>
                  <a:srgbClr val="800000"/>
                </a:solidFill>
                <a:latin typeface="Bookman Old Style" pitchFamily="18" charset="0"/>
              </a:rPr>
              <a:t>Problem Definition</a:t>
            </a:r>
            <a:endParaRPr lang="en-GB" sz="2600" b="1" dirty="0">
              <a:solidFill>
                <a:srgbClr val="800000"/>
              </a:solidFill>
              <a:latin typeface="Bookman Old Style" pitchFamily="18" charset="0"/>
              <a:cs typeface="Arial" pitchFamily="34" charset="0"/>
            </a:endParaRPr>
          </a:p>
        </p:txBody>
      </p:sp>
      <p:sp>
        <p:nvSpPr>
          <p:cNvPr id="12" name="TextBox 11">
            <a:extLst>
              <a:ext uri="{FF2B5EF4-FFF2-40B4-BE49-F238E27FC236}">
                <a16:creationId xmlns:a16="http://schemas.microsoft.com/office/drawing/2014/main" id="{88C215D1-86BE-6EDB-B9EC-7BFD497BB546}"/>
              </a:ext>
            </a:extLst>
          </p:cNvPr>
          <p:cNvSpPr txBox="1"/>
          <p:nvPr/>
        </p:nvSpPr>
        <p:spPr>
          <a:xfrm>
            <a:off x="30162" y="7844337"/>
            <a:ext cx="7375151" cy="2526846"/>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To design a network activity monitoring component for observing the traffic flow of the network topology.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To develop an algorithm for detecting suspicious behavior in the network.</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To design a mitigation module for SSH brute-force attack and FTP brute-force attack in the network.</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To analyze the performance of the proposed mitigation module.</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200"/>
              </a:spcAft>
              <a:buFont typeface="Symbol" panose="05050102010706020507" pitchFamily="18" charset="2"/>
              <a:buChar char=""/>
            </a:pPr>
            <a:endParaRPr lang="en-IN" sz="2400" b="1" dirty="0">
              <a:latin typeface="Times New Roman" pitchFamily="18" charset="0"/>
              <a:ea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31D19C70-1203-E49E-002D-B31C0DE1DF9C}"/>
              </a:ext>
            </a:extLst>
          </p:cNvPr>
          <p:cNvSpPr txBox="1"/>
          <p:nvPr/>
        </p:nvSpPr>
        <p:spPr>
          <a:xfrm>
            <a:off x="91784" y="10462623"/>
            <a:ext cx="7324771" cy="5397888"/>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Many devices connected to the internet are still vulnerable to attacks because they can be accessed using their default passwords.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An Intrusion Detection System (IDS) is a system that monitors network traffic for suspicious activity and issues alerts when such activity is detected.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 Brute force attacks, also known as high-level attacks, are a common and challenging type of attack on computer systems.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In brute force attacks, attackers attempt to guess passwords or other sensitive information by trying a large number of possibilities, which can exhaust hardware resources and make data vulnerable.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5029200" algn="ctr"/>
              </a:tabLst>
            </a:pPr>
            <a:r>
              <a:rPr lang="en-US" sz="1800" dirty="0">
                <a:effectLst/>
                <a:latin typeface="Times New Roman" panose="02020603050405020304" pitchFamily="18" charset="0"/>
                <a:ea typeface="Times New Roman" panose="02020603050405020304" pitchFamily="18" charset="0"/>
              </a:rPr>
              <a:t>It is important to detect and prevent brute force attacks in order to protect against unauthorized access and maintain the security of the network.</a:t>
            </a:r>
            <a:endParaRPr lang="en-IN" sz="1800" dirty="0">
              <a:effectLst/>
              <a:latin typeface="Times New Roman" panose="02020603050405020304" pitchFamily="18" charset="0"/>
              <a:ea typeface="Times New Roman" panose="02020603050405020304" pitchFamily="18" charset="0"/>
            </a:endParaRPr>
          </a:p>
          <a:p>
            <a:pPr lvl="0" algn="just">
              <a:lnSpc>
                <a:spcPct val="115000"/>
              </a:lnSpc>
              <a:tabLst>
                <a:tab pos="5029200" algn="ctr"/>
              </a:tabLst>
            </a:pPr>
            <a:endParaRPr lang="en-IN" sz="1800" dirty="0">
              <a:effectLst/>
              <a:latin typeface="Times New Roman" panose="02020603050405020304" pitchFamily="18" charset="0"/>
              <a:ea typeface="Times New Roman" panose="02020603050405020304" pitchFamily="18" charset="0"/>
            </a:endParaRPr>
          </a:p>
          <a:p>
            <a:pPr marL="342900" indent="-342900">
              <a:spcBef>
                <a:spcPts val="1200"/>
              </a:spcBef>
              <a:spcAft>
                <a:spcPts val="200"/>
              </a:spcAft>
              <a:buFont typeface="Symbol" panose="05050102010706020507" pitchFamily="18" charset="2"/>
              <a:buChar char=""/>
            </a:pPr>
            <a:endParaRPr lang="en-IN" sz="2600" b="1" dirty="0">
              <a:latin typeface="Times New Roman" panose="02020603050405020304" pitchFamily="18" charset="0"/>
              <a:ea typeface="Times New Roman" panose="02020603050405020304" pitchFamily="18" charset="0"/>
            </a:endParaRPr>
          </a:p>
          <a:p>
            <a:pPr marL="342900" lvl="0" indent="-342900">
              <a:spcBef>
                <a:spcPts val="1200"/>
              </a:spcBef>
              <a:spcAft>
                <a:spcPts val="200"/>
              </a:spcAft>
              <a:buFont typeface="Symbol" panose="05050102010706020507" pitchFamily="18" charset="2"/>
              <a:buChar char=""/>
            </a:pPr>
            <a:endParaRPr lang="en-IN" sz="2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1F383B7-C9FD-714B-692A-DC8FFFB04648}"/>
              </a:ext>
            </a:extLst>
          </p:cNvPr>
          <p:cNvSpPr txBox="1"/>
          <p:nvPr/>
        </p:nvSpPr>
        <p:spPr>
          <a:xfrm>
            <a:off x="14737614" y="11668841"/>
            <a:ext cx="6658711" cy="492443"/>
          </a:xfrm>
          <a:prstGeom prst="rect">
            <a:avLst/>
          </a:prstGeom>
          <a:noFill/>
        </p:spPr>
        <p:txBody>
          <a:bodyPr wrap="square" rtlCol="0">
            <a:spAutoFit/>
          </a:bodyPr>
          <a:lstStyle/>
          <a:p>
            <a:endParaRPr lang="en-US" sz="2600" b="1" dirty="0"/>
          </a:p>
        </p:txBody>
      </p:sp>
      <p:sp>
        <p:nvSpPr>
          <p:cNvPr id="16" name="TextBox 15">
            <a:extLst>
              <a:ext uri="{FF2B5EF4-FFF2-40B4-BE49-F238E27FC236}">
                <a16:creationId xmlns:a16="http://schemas.microsoft.com/office/drawing/2014/main" id="{9F524987-44AB-3B4D-F3B9-F086D026994F}"/>
              </a:ext>
            </a:extLst>
          </p:cNvPr>
          <p:cNvSpPr txBox="1"/>
          <p:nvPr/>
        </p:nvSpPr>
        <p:spPr>
          <a:xfrm flipH="1">
            <a:off x="375063" y="5564314"/>
            <a:ext cx="6160957" cy="1277273"/>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To design a mechanism for detection and mitigation of SSH and FTP Brute-Force attacks using Intrusion Detection 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89EC1292-6C65-4579-0056-7ABB306899BA}"/>
              </a:ext>
            </a:extLst>
          </p:cNvPr>
          <p:cNvSpPr txBox="1"/>
          <p:nvPr/>
        </p:nvSpPr>
        <p:spPr>
          <a:xfrm flipH="1">
            <a:off x="15574960" y="6861800"/>
            <a:ext cx="4038602" cy="1985159"/>
          </a:xfrm>
          <a:prstGeom prst="rect">
            <a:avLst/>
          </a:prstGeom>
          <a:noFill/>
        </p:spPr>
        <p:txBody>
          <a:bodyPr wrap="square" rtlCol="0">
            <a:spAutoFit/>
          </a:bodyPr>
          <a:lstStyle/>
          <a:p>
            <a:endParaRPr lang="en-US" dirty="0"/>
          </a:p>
          <a:p>
            <a:endParaRPr lang="en-US" dirty="0"/>
          </a:p>
          <a:p>
            <a:endParaRPr lang="en-IN" dirty="0"/>
          </a:p>
        </p:txBody>
      </p:sp>
      <p:sp>
        <p:nvSpPr>
          <p:cNvPr id="20" name="TextBox 19">
            <a:extLst>
              <a:ext uri="{FF2B5EF4-FFF2-40B4-BE49-F238E27FC236}">
                <a16:creationId xmlns:a16="http://schemas.microsoft.com/office/drawing/2014/main" id="{10316C92-3E4B-481C-2290-D91B469BF57B}"/>
              </a:ext>
            </a:extLst>
          </p:cNvPr>
          <p:cNvSpPr txBox="1"/>
          <p:nvPr/>
        </p:nvSpPr>
        <p:spPr>
          <a:xfrm>
            <a:off x="14712727" y="11353800"/>
            <a:ext cx="6482184" cy="2933752"/>
          </a:xfrm>
          <a:prstGeom prst="rect">
            <a:avLst/>
          </a:prstGeom>
          <a:noFill/>
        </p:spPr>
        <p:txBody>
          <a:bodyPr wrap="square" rtlCol="0">
            <a:spAutoFit/>
          </a:bodyPr>
          <a:lstStyle/>
          <a:p>
            <a:pPr algn="just">
              <a:lnSpc>
                <a:spcPct val="115000"/>
              </a:lnSpc>
              <a:tabLst>
                <a:tab pos="5029200" algn="ctr"/>
              </a:tabLst>
            </a:pPr>
            <a:r>
              <a:rPr lang="en-US" sz="1800" dirty="0">
                <a:effectLst/>
                <a:latin typeface="Times New Roman" panose="02020603050405020304" pitchFamily="18" charset="0"/>
                <a:ea typeface="Times New Roman" panose="02020603050405020304" pitchFamily="18" charset="0"/>
              </a:rPr>
              <a:t>Using above mentioned proposed system, we can successfully detect and mitigate brute force attacks on SSH and FTP attacks using Intrusion Detection System like </a:t>
            </a:r>
            <a:r>
              <a:rPr lang="en-US" sz="1800" dirty="0" err="1">
                <a:effectLst/>
                <a:latin typeface="Times New Roman" panose="02020603050405020304" pitchFamily="18" charset="0"/>
                <a:ea typeface="Times New Roman" panose="02020603050405020304" pitchFamily="18" charset="0"/>
              </a:rPr>
              <a:t>Zeek</a:t>
            </a:r>
            <a:r>
              <a:rPr lang="en-US" sz="1800" dirty="0">
                <a:effectLst/>
                <a:latin typeface="Times New Roman" panose="02020603050405020304" pitchFamily="18" charset="0"/>
                <a:ea typeface="Times New Roman" panose="02020603050405020304" pitchFamily="18" charset="0"/>
              </a:rPr>
              <a:t>. This system can run on all the networks. </a:t>
            </a:r>
            <a:endParaRPr lang="en-IN" sz="1800" dirty="0">
              <a:effectLst/>
              <a:latin typeface="Times New Roman" panose="02020603050405020304" pitchFamily="18" charset="0"/>
              <a:ea typeface="Times New Roman" panose="02020603050405020304" pitchFamily="18" charset="0"/>
            </a:endParaRPr>
          </a:p>
          <a:p>
            <a:pPr algn="just">
              <a:lnSpc>
                <a:spcPct val="115000"/>
              </a:lnSpc>
              <a:tabLst>
                <a:tab pos="5029200" algn="ctr"/>
              </a:tabLst>
            </a:pPr>
            <a:r>
              <a:rPr lang="en-US" sz="1800" dirty="0">
                <a:effectLst/>
                <a:latin typeface="Times New Roman" panose="02020603050405020304" pitchFamily="18" charset="0"/>
                <a:ea typeface="Times New Roman" panose="02020603050405020304" pitchFamily="18" charset="0"/>
              </a:rPr>
              <a:t>Future work includes integration of this system with machine learning models to achieve detection with higher accuracy by classifying the network traffic into legitimate traffic and attacker traffic. </a:t>
            </a:r>
            <a:endParaRPr lang="en-IN" sz="1800" dirty="0">
              <a:effectLst/>
              <a:latin typeface="Times New Roman" panose="02020603050405020304" pitchFamily="18" charset="0"/>
              <a:ea typeface="Times New Roman" panose="02020603050405020304" pitchFamily="18" charset="0"/>
            </a:endParaRPr>
          </a:p>
          <a:p>
            <a:pPr algn="just">
              <a:lnSpc>
                <a:spcPct val="115000"/>
              </a:lnSpc>
              <a:tabLst>
                <a:tab pos="5029200" algn="ctr"/>
              </a:tabLst>
            </a:pPr>
            <a:r>
              <a:rPr lang="en-US" sz="1800" dirty="0">
                <a:effectLst/>
                <a:latin typeface="Times New Roman" panose="02020603050405020304" pitchFamily="18" charset="0"/>
                <a:ea typeface="Impact" panose="020B0806030902050204" pitchFamily="34" charset="0"/>
              </a:rPr>
              <a:t> </a:t>
            </a:r>
            <a:endParaRPr lang="en-IN" sz="1800" dirty="0">
              <a:effectLst/>
              <a:latin typeface="Times New Roman" panose="02020603050405020304"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BC6981C2-79CA-BA2C-0C02-ECFA90F0B2A1}"/>
              </a:ext>
            </a:extLst>
          </p:cNvPr>
          <p:cNvSpPr txBox="1"/>
          <p:nvPr/>
        </p:nvSpPr>
        <p:spPr>
          <a:xfrm>
            <a:off x="14793453" y="4172842"/>
            <a:ext cx="6602872" cy="6119239"/>
          </a:xfrm>
          <a:prstGeom prst="rect">
            <a:avLst/>
          </a:prstGeom>
          <a:noFill/>
        </p:spPr>
        <p:txBody>
          <a:bodyPr wrap="square" rtlCol="0">
            <a:spAutoFit/>
          </a:bodyPr>
          <a:lstStyle/>
          <a:p>
            <a:pPr lvl="0" algn="just">
              <a:lnSpc>
                <a:spcPct val="115000"/>
              </a:lnSpc>
              <a:tabLst>
                <a:tab pos="5029200" algn="ctr"/>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dirty="0">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dirty="0">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dirty="0">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dirty="0">
              <a:latin typeface="Times New Roman" panose="02020603050405020304" pitchFamily="18" charset="0"/>
              <a:ea typeface="Times New Roman" panose="02020603050405020304" pitchFamily="18" charset="0"/>
            </a:endParaRPr>
          </a:p>
          <a:p>
            <a:pPr lvl="0" algn="just">
              <a:lnSpc>
                <a:spcPct val="115000"/>
              </a:lnSpc>
              <a:tabLst>
                <a:tab pos="5029200" algn="ctr"/>
              </a:tabLst>
            </a:pPr>
            <a:r>
              <a:rPr lang="en-US" sz="1800" u="none" strike="noStrike" dirty="0">
                <a:effectLst/>
                <a:latin typeface="Times New Roman" panose="02020603050405020304" pitchFamily="18" charset="0"/>
                <a:ea typeface="Times New Roman" panose="02020603050405020304" pitchFamily="18" charset="0"/>
              </a:rPr>
              <a:t> </a:t>
            </a:r>
          </a:p>
          <a:p>
            <a:pPr marL="342900" lvl="0" indent="-342900" algn="just">
              <a:lnSpc>
                <a:spcPct val="115000"/>
              </a:lnSpc>
              <a:buFont typeface="Arial" panose="020B0604020202020204" pitchFamily="34" charset="0"/>
              <a:buChar char="●"/>
              <a:tabLst>
                <a:tab pos="5029200" algn="ctr"/>
              </a:tabLst>
            </a:pPr>
            <a:endParaRPr lang="en-US" sz="1800" dirty="0">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dirty="0">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5029200" algn="ctr"/>
              </a:tabLst>
            </a:pPr>
            <a:endParaRPr lang="en-US" sz="1800" u="none" strike="noStrike" dirty="0">
              <a:effectLst/>
              <a:latin typeface="Times New Roman" panose="02020603050405020304" pitchFamily="18" charset="0"/>
              <a:ea typeface="Times New Roman" panose="02020603050405020304" pitchFamily="18" charset="0"/>
            </a:endParaRPr>
          </a:p>
          <a:p>
            <a:pPr lvl="0" algn="just">
              <a:lnSpc>
                <a:spcPct val="115000"/>
              </a:lnSpc>
              <a:tabLst>
                <a:tab pos="5029200" algn="ctr"/>
              </a:tabLst>
            </a:pPr>
            <a:endParaRPr lang="en-US" sz="1800" dirty="0">
              <a:latin typeface="Times New Roman" panose="02020603050405020304" pitchFamily="18" charset="0"/>
              <a:ea typeface="Times New Roman" panose="02020603050405020304" pitchFamily="18" charset="0"/>
            </a:endParaRPr>
          </a:p>
          <a:p>
            <a:pPr lvl="0" algn="just">
              <a:lnSpc>
                <a:spcPct val="115000"/>
              </a:lnSpc>
              <a:tabLst>
                <a:tab pos="5029200" algn="ctr"/>
              </a:tabLst>
            </a:pPr>
            <a:endParaRPr lang="en-US" sz="1800" u="none" strike="noStrike" dirty="0">
              <a:effectLst/>
              <a:latin typeface="Times New Roman" panose="02020603050405020304" pitchFamily="18" charset="0"/>
              <a:ea typeface="Times New Roman" panose="02020603050405020304" pitchFamily="18" charset="0"/>
            </a:endParaRPr>
          </a:p>
          <a:p>
            <a:pPr algn="just">
              <a:lnSpc>
                <a:spcPct val="115000"/>
              </a:lnSpc>
              <a:tabLst>
                <a:tab pos="5029200" algn="ctr"/>
              </a:tabLst>
            </a:pPr>
            <a:r>
              <a:rPr lang="en-IN" sz="1800">
                <a:solidFill>
                  <a:srgbClr val="000000"/>
                </a:solidFill>
                <a:effectLst/>
                <a:latin typeface="Times New Roman" panose="02020603050405020304" pitchFamily="18" charset="0"/>
                <a:ea typeface="Times New Roman" panose="02020603050405020304" pitchFamily="18" charset="0"/>
              </a:rPr>
              <a:t>Under conditions where attack takes without IDS running, we observe that as number of hosts increase, both CPU utilization and memory utilization increases and both are maximum as compared to normal situation and condition where IDS is running.</a:t>
            </a:r>
            <a:endParaRPr lang="en-IN" sz="1800">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F1D0F261-5AAD-EF06-4DB7-407F61ADAA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6726" y="4386488"/>
            <a:ext cx="6843847" cy="4288811"/>
          </a:xfrm>
          <a:prstGeom prst="rect">
            <a:avLst/>
          </a:prstGeom>
        </p:spPr>
      </p:pic>
      <p:pic>
        <p:nvPicPr>
          <p:cNvPr id="22" name="Picture 21">
            <a:extLst>
              <a:ext uri="{FF2B5EF4-FFF2-40B4-BE49-F238E27FC236}">
                <a16:creationId xmlns:a16="http://schemas.microsoft.com/office/drawing/2014/main" id="{057B54AE-7019-84BF-2B0C-61C25A749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34886" y="4156694"/>
            <a:ext cx="3174213" cy="2063239"/>
          </a:xfrm>
          <a:prstGeom prst="rect">
            <a:avLst/>
          </a:prstGeom>
        </p:spPr>
      </p:pic>
      <p:pic>
        <p:nvPicPr>
          <p:cNvPr id="24" name="Picture 23">
            <a:extLst>
              <a:ext uri="{FF2B5EF4-FFF2-40B4-BE49-F238E27FC236}">
                <a16:creationId xmlns:a16="http://schemas.microsoft.com/office/drawing/2014/main" id="{BA6724C3-D981-E45B-65A4-415754D23B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78566" y="6275413"/>
            <a:ext cx="3632646" cy="2361220"/>
          </a:xfrm>
          <a:prstGeom prst="rect">
            <a:avLst/>
          </a:prstGeom>
        </p:spPr>
      </p:pic>
      <p:pic>
        <p:nvPicPr>
          <p:cNvPr id="27" name="Picture 26">
            <a:extLst>
              <a:ext uri="{FF2B5EF4-FFF2-40B4-BE49-F238E27FC236}">
                <a16:creationId xmlns:a16="http://schemas.microsoft.com/office/drawing/2014/main" id="{C7F1D6A7-D8D2-0466-D2D6-7B822E778C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43316" y="4238066"/>
            <a:ext cx="3381575" cy="21980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5_6132025933504186313[1]</Template>
  <TotalTime>174</TotalTime>
  <Words>491</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nikhildhupadal1@gmail.com</dc:creator>
  <cp:lastModifiedBy>Prajwal N Shavi</cp:lastModifiedBy>
  <cp:revision>3</cp:revision>
  <dcterms:created xsi:type="dcterms:W3CDTF">2022-12-21T19:28:21Z</dcterms:created>
  <dcterms:modified xsi:type="dcterms:W3CDTF">2022-12-22T05:08:12Z</dcterms:modified>
</cp:coreProperties>
</file>