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6"/>
  </p:notesMasterIdLst>
  <p:sldIdLst>
    <p:sldId id="256" r:id="rId2"/>
    <p:sldId id="257" r:id="rId3"/>
    <p:sldId id="258" r:id="rId4"/>
    <p:sldId id="269" r:id="rId5"/>
    <p:sldId id="270" r:id="rId6"/>
    <p:sldId id="259" r:id="rId7"/>
    <p:sldId id="260" r:id="rId8"/>
    <p:sldId id="262" r:id="rId9"/>
    <p:sldId id="263" r:id="rId10"/>
    <p:sldId id="264" r:id="rId11"/>
    <p:sldId id="265" r:id="rId12"/>
    <p:sldId id="266" r:id="rId13"/>
    <p:sldId id="267" r:id="rId14"/>
    <p:sldId id="268"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Palatino Linotype" panose="02040502050505030304" pitchFamily="18"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c53526b21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1c53526b21b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c53526b21b_0_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c53526b21b_0_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c53526b21b_0_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c53526b21b_0_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c53526b21b_0_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c53526b21b_0_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c53526b21b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g1c53526b21b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c53526b21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g1c53526b21b_0_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c53526b21b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g1c53526b21b_0_1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c53526b21b_0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g1c53526b21b_0_5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g1c53526b21b_0_5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c53526b21b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c53526b21b_0_60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c53526b21b_0_60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c53526b21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c53526b21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c53526b21b_0_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c53526b21b_0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1049350"/>
            <a:ext cx="8520600" cy="1096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990"/>
              <a:buNone/>
            </a:pPr>
            <a:r>
              <a:rPr lang="en" sz="2500" b="1" dirty="0">
                <a:latin typeface="Times New Roman"/>
                <a:ea typeface="Times New Roman"/>
                <a:cs typeface="Times New Roman"/>
                <a:sym typeface="Times New Roman"/>
              </a:rPr>
              <a:t>DETECTION AND MITIGATION OF SSH AND FTP ATTACK USING INTRUSION DETECTION SYSTEM</a:t>
            </a:r>
            <a:endParaRPr sz="2500" b="1" dirty="0">
              <a:latin typeface="Times New Roman"/>
              <a:ea typeface="Times New Roman"/>
              <a:cs typeface="Times New Roman"/>
              <a:sym typeface="Times New Roman"/>
            </a:endParaRPr>
          </a:p>
        </p:txBody>
      </p:sp>
      <p:sp>
        <p:nvSpPr>
          <p:cNvPr id="61" name="Google Shape;61;p14"/>
          <p:cNvSpPr txBox="1">
            <a:spLocks noGrp="1"/>
          </p:cNvSpPr>
          <p:nvPr>
            <p:ph type="subTitle" idx="1"/>
          </p:nvPr>
        </p:nvSpPr>
        <p:spPr>
          <a:xfrm>
            <a:off x="311700" y="2420985"/>
            <a:ext cx="8520600" cy="2181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2800"/>
              <a:buNone/>
            </a:pPr>
            <a:r>
              <a:rPr lang="en" sz="1800" dirty="0">
                <a:solidFill>
                  <a:srgbClr val="000000"/>
                </a:solidFill>
                <a:latin typeface="Times New Roman"/>
                <a:ea typeface="Times New Roman"/>
                <a:cs typeface="Times New Roman"/>
                <a:sym typeface="Times New Roman"/>
              </a:rPr>
              <a:t>                                         Prajwal N Shavi		01fe20bcs166</a:t>
            </a:r>
            <a:endParaRPr sz="1800" dirty="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2800"/>
              <a:buNone/>
            </a:pPr>
            <a:r>
              <a:rPr lang="en" sz="1800" dirty="0">
                <a:solidFill>
                  <a:srgbClr val="000000"/>
                </a:solidFill>
                <a:latin typeface="Times New Roman"/>
                <a:ea typeface="Times New Roman"/>
                <a:cs typeface="Times New Roman"/>
                <a:sym typeface="Times New Roman"/>
              </a:rPr>
              <a:t>                                         Manvanth B S		01fe20bcs223</a:t>
            </a:r>
            <a:endParaRPr sz="1800" dirty="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2800"/>
              <a:buNone/>
            </a:pPr>
            <a:r>
              <a:rPr lang="en" sz="1800" dirty="0">
                <a:solidFill>
                  <a:srgbClr val="000000"/>
                </a:solidFill>
                <a:latin typeface="Times New Roman"/>
                <a:ea typeface="Times New Roman"/>
                <a:cs typeface="Times New Roman"/>
                <a:sym typeface="Times New Roman"/>
              </a:rPr>
              <a:t>                                         Vishal V J			01fe20bcs221</a:t>
            </a:r>
            <a:endParaRPr sz="1800" dirty="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2800"/>
              <a:buNone/>
            </a:pPr>
            <a:r>
              <a:rPr lang="en" sz="1800" dirty="0">
                <a:solidFill>
                  <a:schemeClr val="dk1"/>
                </a:solidFill>
                <a:latin typeface="Times New Roman"/>
                <a:ea typeface="Times New Roman"/>
                <a:cs typeface="Times New Roman"/>
                <a:sym typeface="Times New Roman"/>
              </a:rPr>
              <a:t>                                         Nikhil Dhupadal	        	01fe20bcs213</a:t>
            </a:r>
            <a:endParaRPr sz="1800" dirty="0">
              <a:latin typeface="Times New Roman"/>
              <a:ea typeface="Times New Roman"/>
              <a:cs typeface="Times New Roman"/>
              <a:sym typeface="Times New Roman"/>
            </a:endParaRPr>
          </a:p>
        </p:txBody>
      </p:sp>
      <p:sp>
        <p:nvSpPr>
          <p:cNvPr id="62" name="Google Shape;62;p14"/>
          <p:cNvSpPr txBox="1"/>
          <p:nvPr/>
        </p:nvSpPr>
        <p:spPr>
          <a:xfrm>
            <a:off x="6748550" y="4602875"/>
            <a:ext cx="2359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800" i="0" u="none" strike="noStrike" cap="none">
                <a:solidFill>
                  <a:srgbClr val="000000"/>
                </a:solidFill>
                <a:latin typeface="Times New Roman"/>
                <a:ea typeface="Times New Roman"/>
                <a:cs typeface="Times New Roman"/>
                <a:sym typeface="Times New Roman"/>
              </a:rPr>
              <a:t>Team No :- N9</a:t>
            </a:r>
            <a:endParaRPr sz="1800" i="0" u="none" strike="noStrike" cap="none">
              <a:solidFill>
                <a:srgbClr val="000000"/>
              </a:solidFill>
              <a:latin typeface="Times New Roman"/>
              <a:ea typeface="Times New Roman"/>
              <a:cs typeface="Times New Roman"/>
              <a:sym typeface="Times New Roman"/>
            </a:endParaRPr>
          </a:p>
        </p:txBody>
      </p:sp>
      <p:pic>
        <p:nvPicPr>
          <p:cNvPr id="63" name="Google Shape;63;p14"/>
          <p:cNvPicPr preferRelativeResize="0"/>
          <p:nvPr/>
        </p:nvPicPr>
        <p:blipFill rotWithShape="1">
          <a:blip r:embed="rId3">
            <a:alphaModFix/>
          </a:blip>
          <a:srcRect/>
          <a:stretch/>
        </p:blipFill>
        <p:spPr>
          <a:xfrm>
            <a:off x="2564475" y="130776"/>
            <a:ext cx="4114800" cy="918575"/>
          </a:xfrm>
          <a:prstGeom prst="rect">
            <a:avLst/>
          </a:prstGeom>
          <a:noFill/>
          <a:ln>
            <a:noFill/>
          </a:ln>
        </p:spPr>
      </p:pic>
      <p:sp>
        <p:nvSpPr>
          <p:cNvPr id="64" name="Google Shape;64;p14"/>
          <p:cNvSpPr txBox="1"/>
          <p:nvPr/>
        </p:nvSpPr>
        <p:spPr>
          <a:xfrm>
            <a:off x="1094925" y="3848684"/>
            <a:ext cx="70539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900"/>
              <a:buFont typeface="Arial"/>
              <a:buNone/>
            </a:pPr>
            <a:r>
              <a:rPr lang="en" sz="1800" i="0" u="none" strike="noStrike" cap="none">
                <a:solidFill>
                  <a:srgbClr val="000000"/>
                </a:solidFill>
                <a:latin typeface="Times New Roman"/>
                <a:ea typeface="Times New Roman"/>
                <a:cs typeface="Times New Roman"/>
                <a:sym typeface="Times New Roman"/>
              </a:rPr>
              <a:t>Under the Guidance of</a:t>
            </a:r>
            <a:endParaRPr sz="180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Times New Roman"/>
                <a:ea typeface="Times New Roman"/>
                <a:cs typeface="Times New Roman"/>
                <a:sym typeface="Times New Roman"/>
              </a:rPr>
              <a:t>Ms. M M Raikar</a:t>
            </a:r>
            <a:endParaRPr sz="18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ctrTitle"/>
          </p:nvPr>
        </p:nvSpPr>
        <p:spPr>
          <a:xfrm>
            <a:off x="265075" y="146300"/>
            <a:ext cx="8520600" cy="46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b="1">
                <a:latin typeface="Times New Roman"/>
                <a:ea typeface="Times New Roman"/>
                <a:cs typeface="Times New Roman"/>
                <a:sym typeface="Times New Roman"/>
              </a:rPr>
              <a:t>Expected Results</a:t>
            </a:r>
            <a:endParaRPr sz="2500" b="1">
              <a:latin typeface="Times New Roman"/>
              <a:ea typeface="Times New Roman"/>
              <a:cs typeface="Times New Roman"/>
              <a:sym typeface="Times New Roman"/>
            </a:endParaRPr>
          </a:p>
        </p:txBody>
      </p:sp>
      <p:pic>
        <p:nvPicPr>
          <p:cNvPr id="129" name="Google Shape;129;p22"/>
          <p:cNvPicPr preferRelativeResize="0"/>
          <p:nvPr/>
        </p:nvPicPr>
        <p:blipFill rotWithShape="1">
          <a:blip r:embed="rId3">
            <a:alphaModFix/>
          </a:blip>
          <a:srcRect r="76409"/>
          <a:stretch/>
        </p:blipFill>
        <p:spPr>
          <a:xfrm>
            <a:off x="8115725" y="0"/>
            <a:ext cx="943250" cy="938950"/>
          </a:xfrm>
          <a:prstGeom prst="rect">
            <a:avLst/>
          </a:prstGeom>
          <a:noFill/>
          <a:ln>
            <a:noFill/>
          </a:ln>
        </p:spPr>
      </p:pic>
      <p:sp>
        <p:nvSpPr>
          <p:cNvPr id="130" name="Google Shape;130;p22"/>
          <p:cNvSpPr txBox="1"/>
          <p:nvPr/>
        </p:nvSpPr>
        <p:spPr>
          <a:xfrm>
            <a:off x="593475" y="636475"/>
            <a:ext cx="49542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Brute Force attack on SSH</a:t>
            </a:r>
            <a:endParaRPr sz="1800">
              <a:latin typeface="Times New Roman"/>
              <a:ea typeface="Times New Roman"/>
              <a:cs typeface="Times New Roman"/>
              <a:sym typeface="Times New Roman"/>
            </a:endParaRPr>
          </a:p>
        </p:txBody>
      </p:sp>
      <p:pic>
        <p:nvPicPr>
          <p:cNvPr id="131" name="Google Shape;131;p22"/>
          <p:cNvPicPr preferRelativeResize="0"/>
          <p:nvPr/>
        </p:nvPicPr>
        <p:blipFill>
          <a:blip r:embed="rId4">
            <a:alphaModFix/>
          </a:blip>
          <a:stretch>
            <a:fillRect/>
          </a:stretch>
        </p:blipFill>
        <p:spPr>
          <a:xfrm>
            <a:off x="1726425" y="1098175"/>
            <a:ext cx="5489920" cy="3802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ctrTitle"/>
          </p:nvPr>
        </p:nvSpPr>
        <p:spPr>
          <a:xfrm>
            <a:off x="265075" y="146300"/>
            <a:ext cx="8520600" cy="46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b="1">
                <a:latin typeface="Times New Roman"/>
                <a:ea typeface="Times New Roman"/>
                <a:cs typeface="Times New Roman"/>
                <a:sym typeface="Times New Roman"/>
              </a:rPr>
              <a:t>Expected Results</a:t>
            </a:r>
            <a:endParaRPr sz="2500" b="1">
              <a:latin typeface="Times New Roman"/>
              <a:ea typeface="Times New Roman"/>
              <a:cs typeface="Times New Roman"/>
              <a:sym typeface="Times New Roman"/>
            </a:endParaRPr>
          </a:p>
        </p:txBody>
      </p:sp>
      <p:pic>
        <p:nvPicPr>
          <p:cNvPr id="137" name="Google Shape;137;p23"/>
          <p:cNvPicPr preferRelativeResize="0"/>
          <p:nvPr/>
        </p:nvPicPr>
        <p:blipFill rotWithShape="1">
          <a:blip r:embed="rId3">
            <a:alphaModFix/>
          </a:blip>
          <a:srcRect r="76409"/>
          <a:stretch/>
        </p:blipFill>
        <p:spPr>
          <a:xfrm>
            <a:off x="8115725" y="0"/>
            <a:ext cx="943250" cy="938950"/>
          </a:xfrm>
          <a:prstGeom prst="rect">
            <a:avLst/>
          </a:prstGeom>
          <a:noFill/>
          <a:ln>
            <a:noFill/>
          </a:ln>
        </p:spPr>
      </p:pic>
      <p:sp>
        <p:nvSpPr>
          <p:cNvPr id="138" name="Google Shape;138;p23"/>
          <p:cNvSpPr txBox="1"/>
          <p:nvPr/>
        </p:nvSpPr>
        <p:spPr>
          <a:xfrm>
            <a:off x="593475" y="636475"/>
            <a:ext cx="49542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Brute Force attack on FTP</a:t>
            </a:r>
            <a:endParaRPr sz="1800">
              <a:latin typeface="Times New Roman"/>
              <a:ea typeface="Times New Roman"/>
              <a:cs typeface="Times New Roman"/>
              <a:sym typeface="Times New Roman"/>
            </a:endParaRPr>
          </a:p>
        </p:txBody>
      </p:sp>
      <p:pic>
        <p:nvPicPr>
          <p:cNvPr id="139" name="Google Shape;139;p23"/>
          <p:cNvPicPr preferRelativeResize="0"/>
          <p:nvPr/>
        </p:nvPicPr>
        <p:blipFill>
          <a:blip r:embed="rId4">
            <a:alphaModFix/>
          </a:blip>
          <a:stretch>
            <a:fillRect/>
          </a:stretch>
        </p:blipFill>
        <p:spPr>
          <a:xfrm>
            <a:off x="2156450" y="1120950"/>
            <a:ext cx="4515398" cy="3740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ctrTitle"/>
          </p:nvPr>
        </p:nvSpPr>
        <p:spPr>
          <a:xfrm>
            <a:off x="311700" y="41800"/>
            <a:ext cx="8520600" cy="597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500" b="1">
                <a:latin typeface="Times New Roman"/>
                <a:ea typeface="Times New Roman"/>
                <a:cs typeface="Times New Roman"/>
                <a:sym typeface="Times New Roman"/>
              </a:rPr>
              <a:t>Performance Analysis</a:t>
            </a:r>
            <a:endParaRPr sz="2500" b="1">
              <a:latin typeface="Times New Roman"/>
              <a:ea typeface="Times New Roman"/>
              <a:cs typeface="Times New Roman"/>
              <a:sym typeface="Times New Roman"/>
            </a:endParaRPr>
          </a:p>
        </p:txBody>
      </p:sp>
      <p:pic>
        <p:nvPicPr>
          <p:cNvPr id="145" name="Google Shape;145;p24"/>
          <p:cNvPicPr preferRelativeResize="0"/>
          <p:nvPr/>
        </p:nvPicPr>
        <p:blipFill rotWithShape="1">
          <a:blip r:embed="rId3">
            <a:alphaModFix/>
          </a:blip>
          <a:srcRect r="76409"/>
          <a:stretch/>
        </p:blipFill>
        <p:spPr>
          <a:xfrm>
            <a:off x="8115725" y="0"/>
            <a:ext cx="943250" cy="938950"/>
          </a:xfrm>
          <a:prstGeom prst="rect">
            <a:avLst/>
          </a:prstGeom>
          <a:noFill/>
          <a:ln>
            <a:noFill/>
          </a:ln>
        </p:spPr>
      </p:pic>
      <p:sp>
        <p:nvSpPr>
          <p:cNvPr id="149" name="Google Shape;149;p24"/>
          <p:cNvSpPr txBox="1"/>
          <p:nvPr/>
        </p:nvSpPr>
        <p:spPr>
          <a:xfrm>
            <a:off x="4051125" y="3252600"/>
            <a:ext cx="4662000" cy="1477297"/>
          </a:xfrm>
          <a:prstGeom prst="rect">
            <a:avLst/>
          </a:prstGeom>
          <a:noFill/>
          <a:ln>
            <a:noFill/>
          </a:ln>
        </p:spPr>
        <p:txBody>
          <a:bodyPr spcFirstLastPara="1" wrap="square" lIns="91425" tIns="91425" rIns="91425" bIns="91425" anchor="t" anchorCtr="0">
            <a:spAutoFit/>
          </a:bodyPr>
          <a:lstStyle/>
          <a:p>
            <a:r>
              <a:rPr lang="en" dirty="0">
                <a:latin typeface="Times New Roman"/>
                <a:ea typeface="Times New Roman"/>
                <a:cs typeface="Times New Roman"/>
                <a:sym typeface="Times New Roman"/>
              </a:rPr>
              <a:t>Conclusion : </a:t>
            </a:r>
            <a:r>
              <a:rPr lang="en-IN" dirty="0">
                <a:solidFill>
                  <a:srgbClr val="000000"/>
                </a:solidFill>
                <a:effectLst/>
                <a:latin typeface="Times New Roman" panose="02020603050405020304" pitchFamily="18" charset="0"/>
                <a:ea typeface="Times New Roman" panose="02020603050405020304" pitchFamily="18" charset="0"/>
              </a:rPr>
              <a:t>Under conditions where attack takes without IDS running, we observe that as number of hosts increase, both CPU utilization and memory utilization increases and both are maximum as compared to normal situation and condition where IDS is running.</a:t>
            </a:r>
            <a:endParaRPr lang="en-IN"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r>
              <a:rPr lang="en"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p:txBody>
      </p:sp>
      <p:pic>
        <p:nvPicPr>
          <p:cNvPr id="11" name="Picture 10">
            <a:extLst>
              <a:ext uri="{FF2B5EF4-FFF2-40B4-BE49-F238E27FC236}">
                <a16:creationId xmlns:a16="http://schemas.microsoft.com/office/drawing/2014/main" id="{C9C5E893-5F15-905C-4E81-4CB47EFDFC04}"/>
              </a:ext>
            </a:extLst>
          </p:cNvPr>
          <p:cNvPicPr>
            <a:picLocks noChangeAspect="1"/>
          </p:cNvPicPr>
          <p:nvPr/>
        </p:nvPicPr>
        <p:blipFill>
          <a:blip r:embed="rId4"/>
          <a:stretch>
            <a:fillRect/>
          </a:stretch>
        </p:blipFill>
        <p:spPr>
          <a:xfrm>
            <a:off x="135273" y="639100"/>
            <a:ext cx="3466249" cy="2253061"/>
          </a:xfrm>
          <a:prstGeom prst="rect">
            <a:avLst/>
          </a:prstGeom>
        </p:spPr>
      </p:pic>
      <p:pic>
        <p:nvPicPr>
          <p:cNvPr id="13" name="Picture 12">
            <a:extLst>
              <a:ext uri="{FF2B5EF4-FFF2-40B4-BE49-F238E27FC236}">
                <a16:creationId xmlns:a16="http://schemas.microsoft.com/office/drawing/2014/main" id="{C9DE3458-7983-0F2E-3743-83B32CBA034C}"/>
              </a:ext>
            </a:extLst>
          </p:cNvPr>
          <p:cNvPicPr>
            <a:picLocks noChangeAspect="1"/>
          </p:cNvPicPr>
          <p:nvPr/>
        </p:nvPicPr>
        <p:blipFill>
          <a:blip r:embed="rId5"/>
          <a:stretch>
            <a:fillRect/>
          </a:stretch>
        </p:blipFill>
        <p:spPr>
          <a:xfrm>
            <a:off x="430875" y="2848639"/>
            <a:ext cx="3466249" cy="2253061"/>
          </a:xfrm>
          <a:prstGeom prst="rect">
            <a:avLst/>
          </a:prstGeom>
        </p:spPr>
      </p:pic>
      <p:pic>
        <p:nvPicPr>
          <p:cNvPr id="15" name="Picture 14">
            <a:extLst>
              <a:ext uri="{FF2B5EF4-FFF2-40B4-BE49-F238E27FC236}">
                <a16:creationId xmlns:a16="http://schemas.microsoft.com/office/drawing/2014/main" id="{70820655-AD1B-F5A1-C6A5-B479581C99B8}"/>
              </a:ext>
            </a:extLst>
          </p:cNvPr>
          <p:cNvPicPr>
            <a:picLocks noChangeAspect="1"/>
          </p:cNvPicPr>
          <p:nvPr/>
        </p:nvPicPr>
        <p:blipFill>
          <a:blip r:embed="rId6"/>
          <a:stretch>
            <a:fillRect/>
          </a:stretch>
        </p:blipFill>
        <p:spPr>
          <a:xfrm>
            <a:off x="4192726" y="639725"/>
            <a:ext cx="3466249" cy="225306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ctrTitle"/>
          </p:nvPr>
        </p:nvSpPr>
        <p:spPr>
          <a:xfrm>
            <a:off x="311700" y="256925"/>
            <a:ext cx="8520600" cy="425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2500" b="1">
                <a:latin typeface="Times New Roman"/>
                <a:ea typeface="Times New Roman"/>
                <a:cs typeface="Times New Roman"/>
                <a:sym typeface="Times New Roman"/>
              </a:rPr>
              <a:t>Conclusion</a:t>
            </a:r>
            <a:endParaRPr sz="2500" b="1">
              <a:latin typeface="Times New Roman"/>
              <a:ea typeface="Times New Roman"/>
              <a:cs typeface="Times New Roman"/>
              <a:sym typeface="Times New Roman"/>
            </a:endParaRPr>
          </a:p>
        </p:txBody>
      </p:sp>
      <p:sp>
        <p:nvSpPr>
          <p:cNvPr id="155" name="Google Shape;155;p25"/>
          <p:cNvSpPr txBox="1"/>
          <p:nvPr/>
        </p:nvSpPr>
        <p:spPr>
          <a:xfrm>
            <a:off x="421475" y="1014925"/>
            <a:ext cx="85755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Times New Roman"/>
                <a:ea typeface="Times New Roman"/>
                <a:cs typeface="Times New Roman"/>
                <a:sym typeface="Times New Roman"/>
              </a:rPr>
              <a:t>Using the proposed system, we can successfully detect and mitigate brute force attacks on SSH and FTP attacks using Intrusion Detection System like Zeek. This system can run on all the networks.</a:t>
            </a:r>
            <a:endParaRPr sz="1800">
              <a:latin typeface="Times New Roman"/>
              <a:ea typeface="Times New Roman"/>
              <a:cs typeface="Times New Roman"/>
              <a:sym typeface="Times New Roman"/>
            </a:endParaRPr>
          </a:p>
        </p:txBody>
      </p:sp>
      <p:pic>
        <p:nvPicPr>
          <p:cNvPr id="156" name="Google Shape;156;p25"/>
          <p:cNvPicPr preferRelativeResize="0"/>
          <p:nvPr/>
        </p:nvPicPr>
        <p:blipFill rotWithShape="1">
          <a:blip r:embed="rId3">
            <a:alphaModFix/>
          </a:blip>
          <a:srcRect r="76409"/>
          <a:stretch/>
        </p:blipFill>
        <p:spPr>
          <a:xfrm>
            <a:off x="8115725" y="0"/>
            <a:ext cx="943250" cy="938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ctrTitle"/>
          </p:nvPr>
        </p:nvSpPr>
        <p:spPr>
          <a:xfrm>
            <a:off x="311700" y="163425"/>
            <a:ext cx="8520600" cy="4989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2800" b="1">
                <a:latin typeface="Times New Roman"/>
                <a:ea typeface="Times New Roman"/>
                <a:cs typeface="Times New Roman"/>
                <a:sym typeface="Times New Roman"/>
              </a:rPr>
              <a:t>Contents</a:t>
            </a:r>
            <a:endParaRPr sz="2800" b="1">
              <a:latin typeface="Times New Roman"/>
              <a:ea typeface="Times New Roman"/>
              <a:cs typeface="Times New Roman"/>
              <a:sym typeface="Times New Roman"/>
            </a:endParaRPr>
          </a:p>
        </p:txBody>
      </p:sp>
      <p:pic>
        <p:nvPicPr>
          <p:cNvPr id="70" name="Google Shape;70;p15"/>
          <p:cNvPicPr preferRelativeResize="0"/>
          <p:nvPr/>
        </p:nvPicPr>
        <p:blipFill rotWithShape="1">
          <a:blip r:embed="rId3">
            <a:alphaModFix/>
          </a:blip>
          <a:srcRect r="76409"/>
          <a:stretch/>
        </p:blipFill>
        <p:spPr>
          <a:xfrm>
            <a:off x="8115725" y="0"/>
            <a:ext cx="943250" cy="938950"/>
          </a:xfrm>
          <a:prstGeom prst="rect">
            <a:avLst/>
          </a:prstGeom>
          <a:noFill/>
          <a:ln>
            <a:noFill/>
          </a:ln>
        </p:spPr>
      </p:pic>
      <p:sp>
        <p:nvSpPr>
          <p:cNvPr id="71" name="Google Shape;71;p15"/>
          <p:cNvSpPr txBox="1"/>
          <p:nvPr/>
        </p:nvSpPr>
        <p:spPr>
          <a:xfrm>
            <a:off x="311700" y="885925"/>
            <a:ext cx="4954200" cy="2677626"/>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Times New Roman"/>
              <a:buAutoNum type="arabicPeriod"/>
            </a:pPr>
            <a:r>
              <a:rPr lang="en" sz="1800" dirty="0">
                <a:latin typeface="Times New Roman"/>
                <a:ea typeface="Times New Roman"/>
                <a:cs typeface="Times New Roman"/>
                <a:sym typeface="Times New Roman"/>
              </a:rPr>
              <a:t>Problem Statement</a:t>
            </a:r>
            <a:endParaRPr sz="18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 sz="1800" dirty="0">
                <a:latin typeface="Times New Roman"/>
                <a:ea typeface="Times New Roman"/>
                <a:cs typeface="Times New Roman"/>
                <a:sym typeface="Times New Roman"/>
              </a:rPr>
              <a:t>Motivation</a:t>
            </a:r>
          </a:p>
          <a:p>
            <a:pPr marL="457200" lvl="0" indent="-342900" algn="l" rtl="0">
              <a:spcBef>
                <a:spcPts val="0"/>
              </a:spcBef>
              <a:spcAft>
                <a:spcPts val="0"/>
              </a:spcAft>
              <a:buSzPts val="1800"/>
              <a:buFont typeface="Times New Roman"/>
              <a:buAutoNum type="arabicPeriod"/>
            </a:pPr>
            <a:r>
              <a:rPr lang="en" sz="1800" dirty="0">
                <a:latin typeface="Times New Roman"/>
                <a:ea typeface="Times New Roman"/>
                <a:cs typeface="Times New Roman"/>
                <a:sym typeface="Times New Roman"/>
              </a:rPr>
              <a:t>Why Brute Force Attack?</a:t>
            </a:r>
            <a:endParaRPr sz="18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 sz="1800" dirty="0">
                <a:latin typeface="Times New Roman"/>
                <a:ea typeface="Times New Roman"/>
                <a:cs typeface="Times New Roman"/>
                <a:sym typeface="Times New Roman"/>
              </a:rPr>
              <a:t>Objective</a:t>
            </a:r>
            <a:endParaRPr sz="18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 sz="1800" dirty="0">
                <a:latin typeface="Times New Roman"/>
                <a:ea typeface="Times New Roman"/>
                <a:cs typeface="Times New Roman"/>
                <a:sym typeface="Times New Roman"/>
              </a:rPr>
              <a:t>Why SSH?</a:t>
            </a:r>
            <a:endParaRPr sz="18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 sz="1800" dirty="0">
                <a:latin typeface="Times New Roman"/>
                <a:ea typeface="Times New Roman"/>
                <a:cs typeface="Times New Roman"/>
                <a:sym typeface="Times New Roman"/>
              </a:rPr>
              <a:t>Proposed system</a:t>
            </a:r>
            <a:endParaRPr sz="18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 sz="1800" dirty="0">
                <a:latin typeface="Times New Roman"/>
                <a:ea typeface="Times New Roman"/>
                <a:cs typeface="Times New Roman"/>
                <a:sym typeface="Times New Roman"/>
              </a:rPr>
              <a:t>Results</a:t>
            </a:r>
            <a:endParaRPr sz="18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 sz="1800" dirty="0">
                <a:latin typeface="Times New Roman"/>
                <a:ea typeface="Times New Roman"/>
                <a:cs typeface="Times New Roman"/>
                <a:sym typeface="Times New Roman"/>
              </a:rPr>
              <a:t>Performance analysis</a:t>
            </a:r>
            <a:endParaRPr sz="18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 sz="1800" dirty="0">
                <a:latin typeface="Times New Roman"/>
                <a:ea typeface="Times New Roman"/>
                <a:cs typeface="Times New Roman"/>
                <a:sym typeface="Times New Roman"/>
              </a:rPr>
              <a:t>Conclusion</a:t>
            </a:r>
            <a:endParaRPr sz="18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124960"/>
            <a:ext cx="8520600" cy="572700"/>
          </a:xfrm>
          <a:prstGeom prst="rect">
            <a:avLst/>
          </a:prstGeom>
          <a:noFill/>
          <a:ln>
            <a:noFill/>
          </a:ln>
        </p:spPr>
        <p:txBody>
          <a:bodyPr spcFirstLastPara="1" wrap="square" lIns="91425" tIns="91425" rIns="91425" bIns="91425" anchor="t" anchorCtr="0">
            <a:normAutofit fontScale="90000"/>
          </a:bodyPr>
          <a:lstStyle/>
          <a:p>
            <a:pPr marL="0" lvl="0" indent="0" algn="just" rtl="0">
              <a:lnSpc>
                <a:spcPct val="100000"/>
              </a:lnSpc>
              <a:spcBef>
                <a:spcPts val="0"/>
              </a:spcBef>
              <a:spcAft>
                <a:spcPts val="0"/>
              </a:spcAft>
              <a:buSzPct val="111111"/>
              <a:buNone/>
            </a:pPr>
            <a:r>
              <a:rPr lang="en" b="1">
                <a:latin typeface="Palatino Linotype"/>
                <a:ea typeface="Palatino Linotype"/>
                <a:cs typeface="Palatino Linotype"/>
                <a:sym typeface="Palatino Linotype"/>
              </a:rPr>
              <a:t>Problem Statement	</a:t>
            </a:r>
            <a:endParaRPr b="1">
              <a:latin typeface="Palatino Linotype"/>
              <a:ea typeface="Palatino Linotype"/>
              <a:cs typeface="Palatino Linotype"/>
              <a:sym typeface="Palatino Linotype"/>
            </a:endParaRPr>
          </a:p>
        </p:txBody>
      </p:sp>
      <p:sp>
        <p:nvSpPr>
          <p:cNvPr id="77" name="Google Shape;77;p16"/>
          <p:cNvSpPr txBox="1">
            <a:spLocks noGrp="1"/>
          </p:cNvSpPr>
          <p:nvPr>
            <p:ph type="body" idx="1"/>
          </p:nvPr>
        </p:nvSpPr>
        <p:spPr>
          <a:xfrm>
            <a:off x="0" y="1152450"/>
            <a:ext cx="8520600" cy="1419300"/>
          </a:xfrm>
          <a:prstGeom prst="rect">
            <a:avLst/>
          </a:prstGeom>
          <a:noFill/>
          <a:ln>
            <a:noFill/>
          </a:ln>
        </p:spPr>
        <p:txBody>
          <a:bodyPr spcFirstLastPara="1" wrap="square" lIns="91425" tIns="91425" rIns="91425" bIns="91425" anchor="t" anchorCtr="0">
            <a:noAutofit/>
          </a:bodyPr>
          <a:lstStyle/>
          <a:p>
            <a:pPr indent="0">
              <a:lnSpc>
                <a:spcPct val="95000"/>
              </a:lnSpc>
              <a:spcAft>
                <a:spcPts val="1200"/>
              </a:spcAft>
              <a:buSzPts val="1100"/>
              <a:buNone/>
            </a:pPr>
            <a:r>
              <a:rPr lang="en-US" sz="1800" dirty="0">
                <a:solidFill>
                  <a:schemeClr val="tx1"/>
                </a:solidFill>
                <a:effectLst/>
                <a:latin typeface="Times New Roman" panose="02020603050405020304" pitchFamily="18" charset="0"/>
                <a:ea typeface="Times New Roman" panose="02020603050405020304" pitchFamily="18" charset="0"/>
              </a:rPr>
              <a:t>To design a mechanism for detection and mitigation of SSH and FTP Brute-Force attacks using Intrusion Detection System.</a:t>
            </a:r>
            <a:endParaRPr lang="en-IN" sz="1800" dirty="0">
              <a:solidFill>
                <a:schemeClr val="tx1"/>
              </a:solidFill>
              <a:effectLst/>
              <a:latin typeface="Times New Roman" panose="02020603050405020304" pitchFamily="18" charset="0"/>
              <a:ea typeface="Times New Roman" panose="02020603050405020304" pitchFamily="18" charset="0"/>
            </a:endParaRPr>
          </a:p>
        </p:txBody>
      </p:sp>
      <p:pic>
        <p:nvPicPr>
          <p:cNvPr id="78" name="Google Shape;78;p16"/>
          <p:cNvPicPr preferRelativeResize="0"/>
          <p:nvPr/>
        </p:nvPicPr>
        <p:blipFill rotWithShape="1">
          <a:blip r:embed="rId3">
            <a:alphaModFix/>
          </a:blip>
          <a:srcRect r="76409"/>
          <a:stretch/>
        </p:blipFill>
        <p:spPr>
          <a:xfrm>
            <a:off x="8115725" y="0"/>
            <a:ext cx="943250" cy="938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A08F9EC8-AA53-D8E1-2A9A-50981895CE7A}"/>
              </a:ext>
            </a:extLst>
          </p:cNvPr>
          <p:cNvSpPr>
            <a:spLocks noGrp="1"/>
          </p:cNvSpPr>
          <p:nvPr/>
        </p:nvSpPr>
        <p:spPr>
          <a:xfrm>
            <a:off x="6457950" y="5366840"/>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smtClean="0">
                <a:latin typeface="Palatino Linotype" panose="02040502050505030304" pitchFamily="18" charset="0"/>
              </a:rPr>
              <a:pPr marL="0" lvl="0" indent="0" algn="r" rtl="0">
                <a:spcBef>
                  <a:spcPts val="0"/>
                </a:spcBef>
                <a:spcAft>
                  <a:spcPts val="0"/>
                </a:spcAft>
                <a:buNone/>
              </a:pPr>
              <a:t>4</a:t>
            </a:fld>
            <a:endParaRPr lang="en-US">
              <a:latin typeface="Palatino Linotype" panose="02040502050505030304" pitchFamily="18" charset="0"/>
            </a:endParaRPr>
          </a:p>
        </p:txBody>
      </p:sp>
      <p:pic>
        <p:nvPicPr>
          <p:cNvPr id="6" name="Picture 5">
            <a:extLst>
              <a:ext uri="{FF2B5EF4-FFF2-40B4-BE49-F238E27FC236}">
                <a16:creationId xmlns:a16="http://schemas.microsoft.com/office/drawing/2014/main" id="{A1F4648C-022C-A953-C06C-91EF1D47E677}"/>
              </a:ext>
            </a:extLst>
          </p:cNvPr>
          <p:cNvPicPr>
            <a:picLocks noChangeAspect="1"/>
          </p:cNvPicPr>
          <p:nvPr/>
        </p:nvPicPr>
        <p:blipFill>
          <a:blip r:embed="rId2"/>
          <a:stretch>
            <a:fillRect/>
          </a:stretch>
        </p:blipFill>
        <p:spPr>
          <a:xfrm>
            <a:off x="2076892" y="697660"/>
            <a:ext cx="5170159" cy="4191276"/>
          </a:xfrm>
          <a:prstGeom prst="rect">
            <a:avLst/>
          </a:prstGeom>
        </p:spPr>
      </p:pic>
      <p:sp>
        <p:nvSpPr>
          <p:cNvPr id="7" name="Google Shape;76;p16">
            <a:extLst>
              <a:ext uri="{FF2B5EF4-FFF2-40B4-BE49-F238E27FC236}">
                <a16:creationId xmlns:a16="http://schemas.microsoft.com/office/drawing/2014/main" id="{E12BBC13-E466-DEDB-5936-50D1701A73A0}"/>
              </a:ext>
            </a:extLst>
          </p:cNvPr>
          <p:cNvSpPr txBox="1">
            <a:spLocks noGrp="1"/>
          </p:cNvSpPr>
          <p:nvPr>
            <p:ph type="title"/>
          </p:nvPr>
        </p:nvSpPr>
        <p:spPr>
          <a:xfrm>
            <a:off x="311700" y="124960"/>
            <a:ext cx="8520600" cy="572700"/>
          </a:xfrm>
          <a:prstGeom prst="rect">
            <a:avLst/>
          </a:prstGeom>
          <a:noFill/>
          <a:ln>
            <a:noFill/>
          </a:ln>
        </p:spPr>
        <p:txBody>
          <a:bodyPr spcFirstLastPara="1" wrap="square" lIns="91425" tIns="91425" rIns="91425" bIns="91425" anchor="t" anchorCtr="0">
            <a:normAutofit fontScale="90000"/>
          </a:bodyPr>
          <a:lstStyle/>
          <a:p>
            <a:pPr marL="0" lvl="0" indent="0" algn="just" rtl="0">
              <a:lnSpc>
                <a:spcPct val="100000"/>
              </a:lnSpc>
              <a:spcBef>
                <a:spcPts val="0"/>
              </a:spcBef>
              <a:spcAft>
                <a:spcPts val="0"/>
              </a:spcAft>
              <a:buSzPct val="111111"/>
              <a:buNone/>
            </a:pPr>
            <a:r>
              <a:rPr lang="en" b="1" dirty="0">
                <a:latin typeface="Palatino Linotype"/>
                <a:ea typeface="Palatino Linotype"/>
                <a:cs typeface="Palatino Linotype"/>
                <a:sym typeface="Palatino Linotype"/>
              </a:rPr>
              <a:t>Why brute force attack?	</a:t>
            </a:r>
            <a:endParaRPr b="1" dirty="0">
              <a:latin typeface="Palatino Linotype"/>
              <a:ea typeface="Palatino Linotype"/>
              <a:cs typeface="Palatino Linotype"/>
              <a:sym typeface="Palatino Linotype"/>
            </a:endParaRPr>
          </a:p>
        </p:txBody>
      </p:sp>
      <p:pic>
        <p:nvPicPr>
          <p:cNvPr id="8" name="Google Shape;85;p17">
            <a:extLst>
              <a:ext uri="{FF2B5EF4-FFF2-40B4-BE49-F238E27FC236}">
                <a16:creationId xmlns:a16="http://schemas.microsoft.com/office/drawing/2014/main" id="{D9813784-1D3B-FD37-EEF2-A4A4C09FF361}"/>
              </a:ext>
            </a:extLst>
          </p:cNvPr>
          <p:cNvPicPr preferRelativeResize="0"/>
          <p:nvPr/>
        </p:nvPicPr>
        <p:blipFill rotWithShape="1">
          <a:blip r:embed="rId3">
            <a:alphaModFix/>
          </a:blip>
          <a:srcRect r="76409"/>
          <a:stretch/>
        </p:blipFill>
        <p:spPr>
          <a:xfrm>
            <a:off x="8115725" y="-21265"/>
            <a:ext cx="943250" cy="938950"/>
          </a:xfrm>
          <a:prstGeom prst="rect">
            <a:avLst/>
          </a:prstGeom>
          <a:noFill/>
          <a:ln>
            <a:noFill/>
          </a:ln>
        </p:spPr>
      </p:pic>
    </p:spTree>
    <p:extLst>
      <p:ext uri="{BB962C8B-B14F-4D97-AF65-F5344CB8AC3E}">
        <p14:creationId xmlns:p14="http://schemas.microsoft.com/office/powerpoint/2010/main" val="2626517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A08F9EC8-AA53-D8E1-2A9A-50981895CE7A}"/>
              </a:ext>
            </a:extLst>
          </p:cNvPr>
          <p:cNvSpPr>
            <a:spLocks noGrp="1"/>
          </p:cNvSpPr>
          <p:nvPr/>
        </p:nvSpPr>
        <p:spPr>
          <a:xfrm>
            <a:off x="6457950" y="5366840"/>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smtClean="0">
                <a:latin typeface="Palatino Linotype" panose="02040502050505030304" pitchFamily="18" charset="0"/>
              </a:rPr>
              <a:pPr marL="0" lvl="0" indent="0" algn="r" rtl="0">
                <a:spcBef>
                  <a:spcPts val="0"/>
                </a:spcBef>
                <a:spcAft>
                  <a:spcPts val="0"/>
                </a:spcAft>
                <a:buNone/>
              </a:pPr>
              <a:t>5</a:t>
            </a:fld>
            <a:endParaRPr lang="en-US">
              <a:latin typeface="Palatino Linotype" panose="02040502050505030304" pitchFamily="18" charset="0"/>
            </a:endParaRPr>
          </a:p>
        </p:txBody>
      </p:sp>
      <p:sp>
        <p:nvSpPr>
          <p:cNvPr id="7" name="Google Shape;76;p16">
            <a:extLst>
              <a:ext uri="{FF2B5EF4-FFF2-40B4-BE49-F238E27FC236}">
                <a16:creationId xmlns:a16="http://schemas.microsoft.com/office/drawing/2014/main" id="{E12BBC13-E466-DEDB-5936-50D1701A73A0}"/>
              </a:ext>
            </a:extLst>
          </p:cNvPr>
          <p:cNvSpPr txBox="1">
            <a:spLocks noGrp="1"/>
          </p:cNvSpPr>
          <p:nvPr>
            <p:ph type="title"/>
          </p:nvPr>
        </p:nvSpPr>
        <p:spPr>
          <a:xfrm>
            <a:off x="311700" y="124960"/>
            <a:ext cx="8520600" cy="572700"/>
          </a:xfrm>
          <a:prstGeom prst="rect">
            <a:avLst/>
          </a:prstGeom>
          <a:noFill/>
          <a:ln>
            <a:noFill/>
          </a:ln>
        </p:spPr>
        <p:txBody>
          <a:bodyPr spcFirstLastPara="1" wrap="square" lIns="91425" tIns="91425" rIns="91425" bIns="91425" anchor="t" anchorCtr="0">
            <a:normAutofit fontScale="90000"/>
          </a:bodyPr>
          <a:lstStyle/>
          <a:p>
            <a:pPr marL="0" lvl="0" indent="0" algn="just" rtl="0">
              <a:lnSpc>
                <a:spcPct val="100000"/>
              </a:lnSpc>
              <a:spcBef>
                <a:spcPts val="0"/>
              </a:spcBef>
              <a:spcAft>
                <a:spcPts val="0"/>
              </a:spcAft>
              <a:buSzPct val="111111"/>
              <a:buNone/>
            </a:pPr>
            <a:r>
              <a:rPr lang="en" b="1" dirty="0">
                <a:latin typeface="Palatino Linotype"/>
                <a:ea typeface="Palatino Linotype"/>
                <a:cs typeface="Palatino Linotype"/>
                <a:sym typeface="Palatino Linotype"/>
              </a:rPr>
              <a:t>Why brute force attack?	</a:t>
            </a:r>
            <a:endParaRPr b="1" dirty="0">
              <a:latin typeface="Palatino Linotype"/>
              <a:ea typeface="Palatino Linotype"/>
              <a:cs typeface="Palatino Linotype"/>
              <a:sym typeface="Palatino Linotype"/>
            </a:endParaRPr>
          </a:p>
        </p:txBody>
      </p:sp>
      <p:pic>
        <p:nvPicPr>
          <p:cNvPr id="8" name="Google Shape;85;p17">
            <a:extLst>
              <a:ext uri="{FF2B5EF4-FFF2-40B4-BE49-F238E27FC236}">
                <a16:creationId xmlns:a16="http://schemas.microsoft.com/office/drawing/2014/main" id="{D9813784-1D3B-FD37-EEF2-A4A4C09FF361}"/>
              </a:ext>
            </a:extLst>
          </p:cNvPr>
          <p:cNvPicPr preferRelativeResize="0"/>
          <p:nvPr/>
        </p:nvPicPr>
        <p:blipFill rotWithShape="1">
          <a:blip r:embed="rId2">
            <a:alphaModFix/>
          </a:blip>
          <a:srcRect r="76409"/>
          <a:stretch/>
        </p:blipFill>
        <p:spPr>
          <a:xfrm>
            <a:off x="8115725" y="-21265"/>
            <a:ext cx="943250" cy="938950"/>
          </a:xfrm>
          <a:prstGeom prst="rect">
            <a:avLst/>
          </a:prstGeom>
          <a:noFill/>
          <a:ln>
            <a:noFill/>
          </a:ln>
        </p:spPr>
      </p:pic>
      <p:sp>
        <p:nvSpPr>
          <p:cNvPr id="10" name="Slide Number Placeholder 3">
            <a:extLst>
              <a:ext uri="{FF2B5EF4-FFF2-40B4-BE49-F238E27FC236}">
                <a16:creationId xmlns:a16="http://schemas.microsoft.com/office/drawing/2014/main" id="{A08F9EC8-AA53-D8E1-2A9A-50981895CE7A}"/>
              </a:ext>
            </a:extLst>
          </p:cNvPr>
          <p:cNvSpPr>
            <a:spLocks noGrp="1"/>
          </p:cNvSpPr>
          <p:nvPr/>
        </p:nvSpPr>
        <p:spPr>
          <a:xfrm>
            <a:off x="6947954" y="5500311"/>
            <a:ext cx="1504997" cy="24961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smtClean="0">
                <a:latin typeface="Palatino Linotype" panose="02040502050505030304" pitchFamily="18" charset="0"/>
              </a:rPr>
              <a:pPr marL="0" lvl="0" indent="0" algn="r" rtl="0">
                <a:spcBef>
                  <a:spcPts val="0"/>
                </a:spcBef>
                <a:spcAft>
                  <a:spcPts val="0"/>
                </a:spcAft>
                <a:buNone/>
              </a:pPr>
              <a:t>3</a:t>
            </a:fld>
            <a:endParaRPr lang="en-US">
              <a:latin typeface="Palatino Linotype" panose="02040502050505030304" pitchFamily="18" charset="0"/>
            </a:endParaRPr>
          </a:p>
        </p:txBody>
      </p:sp>
      <p:pic>
        <p:nvPicPr>
          <p:cNvPr id="11" name="Picture 10">
            <a:extLst>
              <a:ext uri="{FF2B5EF4-FFF2-40B4-BE49-F238E27FC236}">
                <a16:creationId xmlns:a16="http://schemas.microsoft.com/office/drawing/2014/main" id="{82944AE5-4A65-5FC7-1E7E-A81469FA5F32}"/>
              </a:ext>
            </a:extLst>
          </p:cNvPr>
          <p:cNvPicPr>
            <a:picLocks noChangeAspect="1"/>
          </p:cNvPicPr>
          <p:nvPr/>
        </p:nvPicPr>
        <p:blipFill>
          <a:blip r:embed="rId3"/>
          <a:stretch>
            <a:fillRect/>
          </a:stretch>
        </p:blipFill>
        <p:spPr>
          <a:xfrm>
            <a:off x="1467293" y="853039"/>
            <a:ext cx="5648646" cy="3437422"/>
          </a:xfrm>
          <a:prstGeom prst="rect">
            <a:avLst/>
          </a:prstGeom>
        </p:spPr>
      </p:pic>
      <p:sp>
        <p:nvSpPr>
          <p:cNvPr id="12" name="TextBox 4">
            <a:extLst>
              <a:ext uri="{FF2B5EF4-FFF2-40B4-BE49-F238E27FC236}">
                <a16:creationId xmlns:a16="http://schemas.microsoft.com/office/drawing/2014/main" id="{19C0C948-603E-91FB-C943-31070330382F}"/>
              </a:ext>
            </a:extLst>
          </p:cNvPr>
          <p:cNvSpPr txBox="1"/>
          <p:nvPr/>
        </p:nvSpPr>
        <p:spPr>
          <a:xfrm>
            <a:off x="6087447" y="4141154"/>
            <a:ext cx="2798406" cy="95410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dirty="0">
                <a:latin typeface="Palatino Linotype" panose="02040502050505030304" pitchFamily="18" charset="0"/>
              </a:rPr>
              <a:t>Source: https://services.google.com/fh/files/blogs/gcat_threathorizons_full_july2022.pdf</a:t>
            </a:r>
          </a:p>
        </p:txBody>
      </p:sp>
      <p:sp>
        <p:nvSpPr>
          <p:cNvPr id="13" name="TextBox 6">
            <a:extLst>
              <a:ext uri="{FF2B5EF4-FFF2-40B4-BE49-F238E27FC236}">
                <a16:creationId xmlns:a16="http://schemas.microsoft.com/office/drawing/2014/main" id="{E6FA62B9-27F6-5E08-A03A-A8A48CD1F58E}"/>
              </a:ext>
            </a:extLst>
          </p:cNvPr>
          <p:cNvSpPr txBox="1"/>
          <p:nvPr/>
        </p:nvSpPr>
        <p:spPr>
          <a:xfrm>
            <a:off x="2899781" y="4076508"/>
            <a:ext cx="3344438" cy="369332"/>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800" b="1" dirty="0">
                <a:latin typeface="Palatino Linotype" panose="02040502050505030304" pitchFamily="18" charset="0"/>
              </a:rPr>
              <a:t>Statistics from google cloud</a:t>
            </a:r>
            <a:endParaRPr lang="en-IN" sz="1800" b="1" dirty="0"/>
          </a:p>
        </p:txBody>
      </p:sp>
    </p:spTree>
    <p:extLst>
      <p:ext uri="{BB962C8B-B14F-4D97-AF65-F5344CB8AC3E}">
        <p14:creationId xmlns:p14="http://schemas.microsoft.com/office/powerpoint/2010/main" val="44431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9375"/>
            <a:ext cx="8520600" cy="572700"/>
          </a:xfrm>
          <a:prstGeom prst="rect">
            <a:avLst/>
          </a:prstGeom>
          <a:noFill/>
          <a:ln>
            <a:noFill/>
          </a:ln>
        </p:spPr>
        <p:txBody>
          <a:bodyPr spcFirstLastPara="1" wrap="square" lIns="91425" tIns="91425" rIns="91425" bIns="91425" anchor="t" anchorCtr="0">
            <a:normAutofit fontScale="90000"/>
          </a:bodyPr>
          <a:lstStyle/>
          <a:p>
            <a:pPr marL="0" lvl="0" indent="0" algn="just" rtl="0">
              <a:lnSpc>
                <a:spcPct val="100000"/>
              </a:lnSpc>
              <a:spcBef>
                <a:spcPts val="0"/>
              </a:spcBef>
              <a:spcAft>
                <a:spcPts val="0"/>
              </a:spcAft>
              <a:buSzPct val="111111"/>
              <a:buNone/>
            </a:pPr>
            <a:r>
              <a:rPr lang="en" b="1">
                <a:latin typeface="Times New Roman"/>
                <a:ea typeface="Times New Roman"/>
                <a:cs typeface="Times New Roman"/>
                <a:sym typeface="Times New Roman"/>
              </a:rPr>
              <a:t>Motivation</a:t>
            </a:r>
            <a:endParaRPr b="1">
              <a:latin typeface="Times New Roman"/>
              <a:ea typeface="Times New Roman"/>
              <a:cs typeface="Times New Roman"/>
              <a:sym typeface="Times New Roman"/>
            </a:endParaRPr>
          </a:p>
        </p:txBody>
      </p:sp>
      <p:sp>
        <p:nvSpPr>
          <p:cNvPr id="84" name="Google Shape;84;p17"/>
          <p:cNvSpPr txBox="1">
            <a:spLocks noGrp="1"/>
          </p:cNvSpPr>
          <p:nvPr>
            <p:ph type="body" idx="1"/>
          </p:nvPr>
        </p:nvSpPr>
        <p:spPr>
          <a:xfrm>
            <a:off x="311700" y="1075075"/>
            <a:ext cx="8520600" cy="3900900"/>
          </a:xfrm>
          <a:prstGeom prst="rect">
            <a:avLst/>
          </a:prstGeom>
          <a:noFill/>
          <a:ln>
            <a:noFill/>
          </a:ln>
        </p:spPr>
        <p:txBody>
          <a:bodyPr spcFirstLastPara="1" wrap="square" lIns="91425" tIns="91425" rIns="91425" bIns="91425" anchor="t" anchorCtr="0">
            <a:noAutofit/>
          </a:bodyPr>
          <a:lstStyle/>
          <a:p>
            <a:pPr marL="457200" lvl="0" indent="-347027" algn="just" rtl="0">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Many devices connected to the internet are still vulnerable to attacks because they can be accessed using their default passwords. </a:t>
            </a:r>
            <a:endParaRPr>
              <a:solidFill>
                <a:schemeClr val="dk1"/>
              </a:solidFill>
              <a:latin typeface="Times New Roman"/>
              <a:ea typeface="Times New Roman"/>
              <a:cs typeface="Times New Roman"/>
              <a:sym typeface="Times New Roman"/>
            </a:endParaRPr>
          </a:p>
          <a:p>
            <a:pPr marL="457200" lvl="0" indent="-347027" algn="just" rtl="0">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An Intrusion Detection System (IDS) is a system that monitors network traffic for suspicious activity and issues alerts when such activity is detected. </a:t>
            </a:r>
            <a:endParaRPr>
              <a:solidFill>
                <a:schemeClr val="dk1"/>
              </a:solidFill>
              <a:latin typeface="Times New Roman"/>
              <a:ea typeface="Times New Roman"/>
              <a:cs typeface="Times New Roman"/>
              <a:sym typeface="Times New Roman"/>
            </a:endParaRPr>
          </a:p>
          <a:p>
            <a:pPr marL="457200" lvl="0" indent="-347027" algn="just" rtl="0">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Brute force attacks, also known as high-level attacks, are a common and challenging type of attack on computer systems. </a:t>
            </a:r>
            <a:endParaRPr>
              <a:solidFill>
                <a:schemeClr val="dk1"/>
              </a:solidFill>
              <a:latin typeface="Times New Roman"/>
              <a:ea typeface="Times New Roman"/>
              <a:cs typeface="Times New Roman"/>
              <a:sym typeface="Times New Roman"/>
            </a:endParaRPr>
          </a:p>
          <a:p>
            <a:pPr marL="457200" lvl="0" indent="-347027" algn="just" rtl="0">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In brute force attacks, attackers attempt to guess passwords or other sensitive information by trying a large number of possibilities, which can exhaust hardware resources and make data vulnerable. </a:t>
            </a:r>
            <a:endParaRPr>
              <a:solidFill>
                <a:schemeClr val="dk1"/>
              </a:solidFill>
              <a:latin typeface="Times New Roman"/>
              <a:ea typeface="Times New Roman"/>
              <a:cs typeface="Times New Roman"/>
              <a:sym typeface="Times New Roman"/>
            </a:endParaRPr>
          </a:p>
          <a:p>
            <a:pPr marL="457200" lvl="0" indent="-347027" algn="just" rtl="0">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It is important to detect and prevent brute force attacks in order to protect against unauthorized access and maintain the security of the network.</a:t>
            </a:r>
            <a:endParaRPr>
              <a:solidFill>
                <a:schemeClr val="dk1"/>
              </a:solidFill>
              <a:latin typeface="Times New Roman"/>
              <a:ea typeface="Times New Roman"/>
              <a:cs typeface="Times New Roman"/>
              <a:sym typeface="Times New Roman"/>
            </a:endParaRPr>
          </a:p>
        </p:txBody>
      </p:sp>
      <p:pic>
        <p:nvPicPr>
          <p:cNvPr id="85" name="Google Shape;85;p17"/>
          <p:cNvPicPr preferRelativeResize="0"/>
          <p:nvPr/>
        </p:nvPicPr>
        <p:blipFill rotWithShape="1">
          <a:blip r:embed="rId3">
            <a:alphaModFix/>
          </a:blip>
          <a:srcRect r="76409"/>
          <a:stretch/>
        </p:blipFill>
        <p:spPr>
          <a:xfrm>
            <a:off x="8115725" y="-21265"/>
            <a:ext cx="943250" cy="938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593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2500" b="1">
                <a:latin typeface="Times New Roman"/>
                <a:ea typeface="Times New Roman"/>
                <a:cs typeface="Times New Roman"/>
                <a:sym typeface="Times New Roman"/>
              </a:rPr>
              <a:t>Objectives</a:t>
            </a:r>
            <a:endParaRPr sz="2500" b="1">
              <a:latin typeface="Times New Roman"/>
              <a:ea typeface="Times New Roman"/>
              <a:cs typeface="Times New Roman"/>
              <a:sym typeface="Times New Roman"/>
            </a:endParaRPr>
          </a:p>
        </p:txBody>
      </p:sp>
      <p:sp>
        <p:nvSpPr>
          <p:cNvPr id="91" name="Google Shape;91;p18"/>
          <p:cNvSpPr txBox="1">
            <a:spLocks noGrp="1"/>
          </p:cNvSpPr>
          <p:nvPr>
            <p:ph type="body" idx="1"/>
          </p:nvPr>
        </p:nvSpPr>
        <p:spPr>
          <a:xfrm>
            <a:off x="311700" y="995725"/>
            <a:ext cx="8520600" cy="36771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To design a network activity monitoring component for observing the traffic flow of the network topology. </a:t>
            </a:r>
            <a:endParaRPr>
              <a:solidFill>
                <a:srgbClr val="000000"/>
              </a:solidFill>
              <a:latin typeface="Times New Roman"/>
              <a:ea typeface="Times New Roman"/>
              <a:cs typeface="Times New Roman"/>
              <a:sym typeface="Times New Roman"/>
            </a:endParaRPr>
          </a:p>
          <a:p>
            <a:pPr marL="457200" lvl="0" indent="-342900" algn="just" rtl="0">
              <a:lnSpc>
                <a:spcPct val="115000"/>
              </a:lnSpc>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To develop an algorithm for detecting suspicious behavior in the network. </a:t>
            </a:r>
            <a:endParaRPr>
              <a:solidFill>
                <a:srgbClr val="000000"/>
              </a:solidFill>
              <a:latin typeface="Times New Roman"/>
              <a:ea typeface="Times New Roman"/>
              <a:cs typeface="Times New Roman"/>
              <a:sym typeface="Times New Roman"/>
            </a:endParaRPr>
          </a:p>
          <a:p>
            <a:pPr marL="457200" lvl="0" indent="-342900" algn="just" rtl="0">
              <a:lnSpc>
                <a:spcPct val="115000"/>
              </a:lnSpc>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To design a mitigation module for SSH brute-force attack and FTP brute-force attack in the network. </a:t>
            </a:r>
            <a:endParaRPr>
              <a:solidFill>
                <a:srgbClr val="000000"/>
              </a:solidFill>
              <a:latin typeface="Times New Roman"/>
              <a:ea typeface="Times New Roman"/>
              <a:cs typeface="Times New Roman"/>
              <a:sym typeface="Times New Roman"/>
            </a:endParaRPr>
          </a:p>
          <a:p>
            <a:pPr marL="457200" lvl="0" indent="-342900" algn="just" rtl="0">
              <a:lnSpc>
                <a:spcPct val="115000"/>
              </a:lnSpc>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To analyze the performance of the proposed mitigation module</a:t>
            </a:r>
            <a:endParaRPr>
              <a:solidFill>
                <a:srgbClr val="000000"/>
              </a:solidFill>
              <a:latin typeface="Times New Roman"/>
              <a:ea typeface="Times New Roman"/>
              <a:cs typeface="Times New Roman"/>
              <a:sym typeface="Times New Roman"/>
            </a:endParaRPr>
          </a:p>
        </p:txBody>
      </p:sp>
      <p:pic>
        <p:nvPicPr>
          <p:cNvPr id="92" name="Google Shape;92;p18"/>
          <p:cNvPicPr preferRelativeResize="0"/>
          <p:nvPr/>
        </p:nvPicPr>
        <p:blipFill rotWithShape="1">
          <a:blip r:embed="rId3">
            <a:alphaModFix/>
          </a:blip>
          <a:srcRect r="76409"/>
          <a:stretch/>
        </p:blipFill>
        <p:spPr>
          <a:xfrm>
            <a:off x="8115725" y="0"/>
            <a:ext cx="943250" cy="938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ctrTitle"/>
          </p:nvPr>
        </p:nvSpPr>
        <p:spPr>
          <a:xfrm>
            <a:off x="206538" y="528"/>
            <a:ext cx="9180600" cy="5379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Calibri"/>
              <a:buNone/>
            </a:pPr>
            <a:r>
              <a:rPr lang="en" sz="2500" b="1">
                <a:latin typeface="Times New Roman"/>
                <a:ea typeface="Times New Roman"/>
                <a:cs typeface="Times New Roman"/>
                <a:sym typeface="Times New Roman"/>
              </a:rPr>
              <a:t>Proposed system</a:t>
            </a:r>
            <a:endParaRPr sz="2500" b="1">
              <a:latin typeface="Times New Roman"/>
              <a:ea typeface="Times New Roman"/>
              <a:cs typeface="Times New Roman"/>
              <a:sym typeface="Times New Roman"/>
            </a:endParaRPr>
          </a:p>
        </p:txBody>
      </p:sp>
      <p:sp>
        <p:nvSpPr>
          <p:cNvPr id="110" name="Google Shape;110;p20"/>
          <p:cNvSpPr txBox="1"/>
          <p:nvPr/>
        </p:nvSpPr>
        <p:spPr>
          <a:xfrm>
            <a:off x="0" y="577454"/>
            <a:ext cx="9144000" cy="369300"/>
          </a:xfrm>
          <a:prstGeom prst="rect">
            <a:avLst/>
          </a:prstGeom>
          <a:solidFill>
            <a:schemeClr val="lt1"/>
          </a:solidFill>
          <a:ln>
            <a:noFill/>
          </a:ln>
        </p:spPr>
        <p:txBody>
          <a:bodyPr spcFirstLastPara="1" wrap="square" lIns="91425" tIns="45700" rIns="91425" bIns="45700" anchor="t" anchorCtr="0">
            <a:spAutoFit/>
          </a:bodyPr>
          <a:lstStyle/>
          <a:p>
            <a:pPr marL="457200" marR="0" lvl="0" indent="0" algn="just" rtl="0">
              <a:lnSpc>
                <a:spcPct val="100000"/>
              </a:lnSpc>
              <a:spcBef>
                <a:spcPts val="0"/>
              </a:spcBef>
              <a:spcAft>
                <a:spcPts val="0"/>
              </a:spcAft>
              <a:buNone/>
            </a:pPr>
            <a:r>
              <a:rPr lang="en" sz="1800" b="1" i="0" strike="noStrike" cap="none">
                <a:solidFill>
                  <a:schemeClr val="dk1"/>
                </a:solidFill>
                <a:latin typeface="Times New Roman"/>
                <a:ea typeface="Times New Roman"/>
                <a:cs typeface="Times New Roman"/>
                <a:sym typeface="Times New Roman"/>
              </a:rPr>
              <a:t>Block Diagram </a:t>
            </a:r>
            <a:r>
              <a:rPr lang="en" sz="1800" i="0" strike="noStrike" cap="none">
                <a:solidFill>
                  <a:schemeClr val="dk1"/>
                </a:solidFill>
                <a:latin typeface="Times New Roman"/>
                <a:ea typeface="Times New Roman"/>
                <a:cs typeface="Times New Roman"/>
                <a:sym typeface="Times New Roman"/>
              </a:rPr>
              <a:t>: </a:t>
            </a:r>
            <a:endParaRPr sz="1800" i="0" strike="noStrike" cap="none">
              <a:solidFill>
                <a:srgbClr val="000000"/>
              </a:solidFill>
              <a:latin typeface="Times New Roman"/>
              <a:ea typeface="Times New Roman"/>
              <a:cs typeface="Times New Roman"/>
              <a:sym typeface="Times New Roman"/>
            </a:endParaRPr>
          </a:p>
        </p:txBody>
      </p:sp>
      <p:pic>
        <p:nvPicPr>
          <p:cNvPr id="111" name="Google Shape;111;p20"/>
          <p:cNvPicPr preferRelativeResize="0"/>
          <p:nvPr/>
        </p:nvPicPr>
        <p:blipFill rotWithShape="1">
          <a:blip r:embed="rId3">
            <a:alphaModFix/>
          </a:blip>
          <a:srcRect/>
          <a:stretch/>
        </p:blipFill>
        <p:spPr>
          <a:xfrm>
            <a:off x="206553" y="889271"/>
            <a:ext cx="3498021" cy="4212453"/>
          </a:xfrm>
          <a:prstGeom prst="rect">
            <a:avLst/>
          </a:prstGeom>
          <a:noFill/>
          <a:ln>
            <a:noFill/>
          </a:ln>
        </p:spPr>
      </p:pic>
      <p:sp>
        <p:nvSpPr>
          <p:cNvPr id="112" name="Google Shape;112;p20"/>
          <p:cNvSpPr txBox="1"/>
          <p:nvPr/>
        </p:nvSpPr>
        <p:spPr>
          <a:xfrm>
            <a:off x="3749849" y="985775"/>
            <a:ext cx="5187600" cy="3891900"/>
          </a:xfrm>
          <a:prstGeom prst="rect">
            <a:avLst/>
          </a:prstGeom>
          <a:noFill/>
          <a:ln>
            <a:noFill/>
          </a:ln>
        </p:spPr>
        <p:txBody>
          <a:bodyPr spcFirstLastPara="1" wrap="square" lIns="91425" tIns="91425" rIns="91425" bIns="91425" anchor="t" anchorCtr="0">
            <a:noAutofit/>
          </a:bodyPr>
          <a:lstStyle/>
          <a:p>
            <a:pPr marL="457200" marR="0" lvl="0" indent="-300355" algn="just" rtl="0">
              <a:lnSpc>
                <a:spcPct val="115000"/>
              </a:lnSpc>
              <a:spcBef>
                <a:spcPts val="0"/>
              </a:spcBef>
              <a:spcAft>
                <a:spcPts val="0"/>
              </a:spcAft>
              <a:buClr>
                <a:schemeClr val="dk2"/>
              </a:buClr>
              <a:buSzPts val="1400"/>
              <a:buFont typeface="Times New Roman"/>
              <a:buChar char="●"/>
            </a:pPr>
            <a:r>
              <a:rPr lang="en" i="0" u="sng" strike="noStrike" cap="none">
                <a:solidFill>
                  <a:schemeClr val="dk1"/>
                </a:solidFill>
                <a:latin typeface="Times New Roman"/>
                <a:ea typeface="Times New Roman"/>
                <a:cs typeface="Times New Roman"/>
                <a:sym typeface="Times New Roman"/>
              </a:rPr>
              <a:t>IDS</a:t>
            </a:r>
            <a:r>
              <a:rPr lang="en" i="0" u="none" strike="noStrike" cap="none">
                <a:solidFill>
                  <a:schemeClr val="dk1"/>
                </a:solidFill>
                <a:latin typeface="Times New Roman"/>
                <a:ea typeface="Times New Roman"/>
                <a:cs typeface="Times New Roman"/>
                <a:sym typeface="Times New Roman"/>
              </a:rPr>
              <a:t>: An Intrusion Detection System is a system that monitors network traffic for suspicious activity and issues alerts when such activity is discovered. It is a software application that scans a network or a system for the harmful activity or policy breaching.</a:t>
            </a:r>
            <a:endParaRPr>
              <a:latin typeface="Times New Roman"/>
              <a:ea typeface="Times New Roman"/>
              <a:cs typeface="Times New Roman"/>
              <a:sym typeface="Times New Roman"/>
            </a:endParaRPr>
          </a:p>
          <a:p>
            <a:pPr marL="457200" marR="0" lvl="0" indent="-300355" algn="just" rtl="0">
              <a:lnSpc>
                <a:spcPct val="115000"/>
              </a:lnSpc>
              <a:spcBef>
                <a:spcPts val="0"/>
              </a:spcBef>
              <a:spcAft>
                <a:spcPts val="0"/>
              </a:spcAft>
              <a:buClr>
                <a:schemeClr val="dk2"/>
              </a:buClr>
              <a:buSzPts val="1400"/>
              <a:buFont typeface="Times New Roman"/>
              <a:buChar char="●"/>
            </a:pPr>
            <a:r>
              <a:rPr lang="en" i="0" u="sng" strike="noStrike" cap="none">
                <a:solidFill>
                  <a:schemeClr val="dk1"/>
                </a:solidFill>
                <a:latin typeface="Times New Roman"/>
                <a:ea typeface="Times New Roman"/>
                <a:cs typeface="Times New Roman"/>
                <a:sym typeface="Times New Roman"/>
              </a:rPr>
              <a:t>Activity Monitor</a:t>
            </a:r>
            <a:r>
              <a:rPr lang="en" i="0" u="none" strike="noStrike" cap="none">
                <a:solidFill>
                  <a:schemeClr val="dk1"/>
                </a:solidFill>
                <a:latin typeface="Times New Roman"/>
                <a:ea typeface="Times New Roman"/>
                <a:cs typeface="Times New Roman"/>
                <a:sym typeface="Times New Roman"/>
              </a:rPr>
              <a:t>: Activity monitor is the component responsible for observing the traffic flow. The activity monitor gathers information needed for finding any abnormal behavior within the network.</a:t>
            </a:r>
            <a:endParaRPr>
              <a:latin typeface="Times New Roman"/>
              <a:ea typeface="Times New Roman"/>
              <a:cs typeface="Times New Roman"/>
              <a:sym typeface="Times New Roman"/>
            </a:endParaRPr>
          </a:p>
          <a:p>
            <a:pPr marL="457200" marR="0" lvl="0" indent="-300355" algn="just" rtl="0">
              <a:lnSpc>
                <a:spcPct val="115000"/>
              </a:lnSpc>
              <a:spcBef>
                <a:spcPts val="0"/>
              </a:spcBef>
              <a:spcAft>
                <a:spcPts val="0"/>
              </a:spcAft>
              <a:buClr>
                <a:schemeClr val="dk2"/>
              </a:buClr>
              <a:buSzPts val="1400"/>
              <a:buFont typeface="Times New Roman"/>
              <a:buChar char="●"/>
            </a:pPr>
            <a:r>
              <a:rPr lang="en" i="0" u="sng" strike="noStrike" cap="none">
                <a:solidFill>
                  <a:schemeClr val="dk1"/>
                </a:solidFill>
                <a:latin typeface="Times New Roman"/>
                <a:ea typeface="Times New Roman"/>
                <a:cs typeface="Times New Roman"/>
                <a:sym typeface="Times New Roman"/>
              </a:rPr>
              <a:t>Activity Analyser</a:t>
            </a:r>
            <a:r>
              <a:rPr lang="en" i="0" u="none" strike="noStrike" cap="none">
                <a:solidFill>
                  <a:schemeClr val="dk1"/>
                </a:solidFill>
                <a:latin typeface="Times New Roman"/>
                <a:ea typeface="Times New Roman"/>
                <a:cs typeface="Times New Roman"/>
                <a:sym typeface="Times New Roman"/>
              </a:rPr>
              <a:t>: Detect any suspicious behaviour in the network. Based on the statistics information collected by Activity Monitor, any abnormal behaviour of the network is detected.</a:t>
            </a:r>
            <a:endParaRPr i="0" u="none" strike="noStrike" cap="none">
              <a:solidFill>
                <a:schemeClr val="dk1"/>
              </a:solidFill>
              <a:latin typeface="Times New Roman"/>
              <a:ea typeface="Times New Roman"/>
              <a:cs typeface="Times New Roman"/>
              <a:sym typeface="Times New Roman"/>
            </a:endParaRPr>
          </a:p>
          <a:p>
            <a:pPr marL="457200" marR="0" lvl="0" indent="-300355" algn="just" rtl="0">
              <a:lnSpc>
                <a:spcPct val="115000"/>
              </a:lnSpc>
              <a:spcBef>
                <a:spcPts val="0"/>
              </a:spcBef>
              <a:spcAft>
                <a:spcPts val="0"/>
              </a:spcAft>
              <a:buClr>
                <a:schemeClr val="dk2"/>
              </a:buClr>
              <a:buSzPts val="1400"/>
              <a:buFont typeface="Times New Roman"/>
              <a:buChar char="●"/>
            </a:pPr>
            <a:r>
              <a:rPr lang="en" i="0" u="sng" strike="noStrike" cap="none">
                <a:solidFill>
                  <a:schemeClr val="dk1"/>
                </a:solidFill>
                <a:latin typeface="Times New Roman"/>
                <a:ea typeface="Times New Roman"/>
                <a:cs typeface="Times New Roman"/>
                <a:sym typeface="Times New Roman"/>
              </a:rPr>
              <a:t>Attack Mitigation</a:t>
            </a:r>
            <a:r>
              <a:rPr lang="en" i="0" u="none" strike="noStrike" cap="none">
                <a:solidFill>
                  <a:schemeClr val="dk1"/>
                </a:solidFill>
                <a:latin typeface="Times New Roman"/>
                <a:ea typeface="Times New Roman"/>
                <a:cs typeface="Times New Roman"/>
                <a:sym typeface="Times New Roman"/>
              </a:rPr>
              <a:t>: If a bruteforce attack is found, measures to mitigate the attacks are carried out.</a:t>
            </a:r>
            <a:endParaRPr i="0" u="none" strike="noStrike" cap="none">
              <a:solidFill>
                <a:schemeClr val="dk1"/>
              </a:solidFill>
              <a:latin typeface="Times New Roman"/>
              <a:ea typeface="Times New Roman"/>
              <a:cs typeface="Times New Roman"/>
              <a:sym typeface="Times New Roman"/>
            </a:endParaRPr>
          </a:p>
        </p:txBody>
      </p:sp>
      <p:pic>
        <p:nvPicPr>
          <p:cNvPr id="113" name="Google Shape;113;p20"/>
          <p:cNvPicPr preferRelativeResize="0"/>
          <p:nvPr/>
        </p:nvPicPr>
        <p:blipFill rotWithShape="1">
          <a:blip r:embed="rId4">
            <a:alphaModFix/>
          </a:blip>
          <a:srcRect r="76409"/>
          <a:stretch/>
        </p:blipFill>
        <p:spPr>
          <a:xfrm>
            <a:off x="8115725" y="0"/>
            <a:ext cx="943250" cy="938950"/>
          </a:xfrm>
          <a:prstGeom prst="rect">
            <a:avLst/>
          </a:prstGeom>
          <a:noFill/>
          <a:ln>
            <a:no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ctrTitle"/>
          </p:nvPr>
        </p:nvSpPr>
        <p:spPr>
          <a:xfrm>
            <a:off x="247338" y="-18522"/>
            <a:ext cx="9180600" cy="5379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Calibri"/>
              <a:buNone/>
            </a:pPr>
            <a:r>
              <a:rPr lang="en" sz="2500" b="1">
                <a:latin typeface="Times New Roman"/>
                <a:ea typeface="Times New Roman"/>
                <a:cs typeface="Times New Roman"/>
                <a:sym typeface="Times New Roman"/>
              </a:rPr>
              <a:t>Proposed system </a:t>
            </a:r>
            <a:endParaRPr sz="2500" b="1">
              <a:latin typeface="Times New Roman"/>
              <a:ea typeface="Times New Roman"/>
              <a:cs typeface="Times New Roman"/>
              <a:sym typeface="Times New Roman"/>
            </a:endParaRPr>
          </a:p>
        </p:txBody>
      </p:sp>
      <p:sp>
        <p:nvSpPr>
          <p:cNvPr id="120" name="Google Shape;120;p21"/>
          <p:cNvSpPr txBox="1"/>
          <p:nvPr/>
        </p:nvSpPr>
        <p:spPr>
          <a:xfrm>
            <a:off x="0" y="577454"/>
            <a:ext cx="9144000" cy="369300"/>
          </a:xfrm>
          <a:prstGeom prst="rect">
            <a:avLst/>
          </a:prstGeom>
          <a:solidFill>
            <a:schemeClr val="lt1"/>
          </a:solidFill>
          <a:ln>
            <a:noFill/>
          </a:ln>
        </p:spPr>
        <p:txBody>
          <a:bodyPr spcFirstLastPara="1" wrap="square" lIns="91425" tIns="45700" rIns="91425" bIns="45700" anchor="t" anchorCtr="0">
            <a:spAutoFit/>
          </a:bodyPr>
          <a:lstStyle/>
          <a:p>
            <a:pPr marL="457200" marR="0" lvl="0" indent="0" algn="just" rtl="0">
              <a:lnSpc>
                <a:spcPct val="100000"/>
              </a:lnSpc>
              <a:spcBef>
                <a:spcPts val="0"/>
              </a:spcBef>
              <a:spcAft>
                <a:spcPts val="0"/>
              </a:spcAft>
              <a:buNone/>
            </a:pPr>
            <a:r>
              <a:rPr lang="en" sz="1800" b="1" i="0" u="sng" strike="noStrike" cap="none">
                <a:solidFill>
                  <a:schemeClr val="dk1"/>
                </a:solidFill>
                <a:latin typeface="Times New Roman"/>
                <a:ea typeface="Times New Roman"/>
                <a:cs typeface="Times New Roman"/>
                <a:sym typeface="Times New Roman"/>
              </a:rPr>
              <a:t>Flowchart</a:t>
            </a:r>
            <a:r>
              <a:rPr lang="en" sz="1800" i="0" u="none" strike="noStrike" cap="none">
                <a:solidFill>
                  <a:schemeClr val="dk1"/>
                </a:solidFill>
                <a:latin typeface="Times New Roman"/>
                <a:ea typeface="Times New Roman"/>
                <a:cs typeface="Times New Roman"/>
                <a:sym typeface="Times New Roman"/>
              </a:rPr>
              <a:t>: </a:t>
            </a:r>
            <a:endParaRPr sz="1800" i="0" u="none" strike="noStrike" cap="none">
              <a:solidFill>
                <a:srgbClr val="000000"/>
              </a:solidFill>
              <a:latin typeface="Times New Roman"/>
              <a:ea typeface="Times New Roman"/>
              <a:cs typeface="Times New Roman"/>
              <a:sym typeface="Times New Roman"/>
            </a:endParaRPr>
          </a:p>
        </p:txBody>
      </p:sp>
      <p:pic>
        <p:nvPicPr>
          <p:cNvPr id="123" name="Google Shape;123;p21"/>
          <p:cNvPicPr preferRelativeResize="0"/>
          <p:nvPr/>
        </p:nvPicPr>
        <p:blipFill rotWithShape="1">
          <a:blip r:embed="rId3">
            <a:alphaModFix/>
          </a:blip>
          <a:srcRect r="76409"/>
          <a:stretch/>
        </p:blipFill>
        <p:spPr>
          <a:xfrm>
            <a:off x="8115725" y="0"/>
            <a:ext cx="943250" cy="938950"/>
          </a:xfrm>
          <a:prstGeom prst="rect">
            <a:avLst/>
          </a:prstGeom>
          <a:noFill/>
          <a:ln>
            <a:noFill/>
          </a:ln>
        </p:spPr>
      </p:pic>
      <p:pic>
        <p:nvPicPr>
          <p:cNvPr id="3" name="Picture 2">
            <a:extLst>
              <a:ext uri="{FF2B5EF4-FFF2-40B4-BE49-F238E27FC236}">
                <a16:creationId xmlns:a16="http://schemas.microsoft.com/office/drawing/2014/main" id="{4E49CA5F-082A-7995-2EE4-231520EAEECB}"/>
              </a:ext>
            </a:extLst>
          </p:cNvPr>
          <p:cNvPicPr>
            <a:picLocks noChangeAspect="1"/>
          </p:cNvPicPr>
          <p:nvPr/>
        </p:nvPicPr>
        <p:blipFill>
          <a:blip r:embed="rId4"/>
          <a:stretch>
            <a:fillRect/>
          </a:stretch>
        </p:blipFill>
        <p:spPr>
          <a:xfrm>
            <a:off x="1587796" y="1038943"/>
            <a:ext cx="6102777" cy="3824407"/>
          </a:xfrm>
          <a:prstGeom prst="rect">
            <a:avLst/>
          </a:prstGeom>
        </p:spPr>
      </p:pic>
    </p:spTree>
  </p:cSld>
  <p:clrMapOvr>
    <a:masterClrMapping/>
  </p:clrMapOvr>
  <p:transition>
    <p:fade/>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555</Words>
  <Application>Microsoft Office PowerPoint</Application>
  <PresentationFormat>On-screen Show (16:9)</PresentationFormat>
  <Paragraphs>58</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Times New Roman</vt:lpstr>
      <vt:lpstr>Arial</vt:lpstr>
      <vt:lpstr>Palatino Linotype</vt:lpstr>
      <vt:lpstr>Calibri</vt:lpstr>
      <vt:lpstr>Simple Light</vt:lpstr>
      <vt:lpstr>DETECTION AND MITIGATION OF SSH AND FTP ATTACK USING INTRUSION DETECTION SYSTEM</vt:lpstr>
      <vt:lpstr>Contents</vt:lpstr>
      <vt:lpstr>Problem Statement </vt:lpstr>
      <vt:lpstr>Why brute force attack? </vt:lpstr>
      <vt:lpstr>Why brute force attack? </vt:lpstr>
      <vt:lpstr>Motivation</vt:lpstr>
      <vt:lpstr>Objectives</vt:lpstr>
      <vt:lpstr>Proposed system</vt:lpstr>
      <vt:lpstr>Proposed system </vt:lpstr>
      <vt:lpstr>Expected Results</vt:lpstr>
      <vt:lpstr>Expected Results</vt:lpstr>
      <vt:lpstr>Performance Analysis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AND MITIGATION OF SSH AND FTP ATTACK USING INTRUSION DETECTION SYSTEM</dc:title>
  <cp:lastModifiedBy>Prajwal N Shavi</cp:lastModifiedBy>
  <cp:revision>3</cp:revision>
  <dcterms:modified xsi:type="dcterms:W3CDTF">2022-12-22T04:43:20Z</dcterms:modified>
</cp:coreProperties>
</file>