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314" r:id="rId9"/>
    <p:sldId id="315" r:id="rId10"/>
    <p:sldId id="316" r:id="rId11"/>
    <p:sldId id="31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37" r:id="rId21"/>
    <p:sldId id="338" r:id="rId22"/>
    <p:sldId id="276" r:id="rId23"/>
    <p:sldId id="277" r:id="rId24"/>
    <p:sldId id="278" r:id="rId25"/>
    <p:sldId id="308" r:id="rId26"/>
    <p:sldId id="280" r:id="rId27"/>
    <p:sldId id="281" r:id="rId28"/>
    <p:sldId id="323" r:id="rId29"/>
    <p:sldId id="340" r:id="rId30"/>
    <p:sldId id="284" r:id="rId31"/>
    <p:sldId id="326" r:id="rId32"/>
    <p:sldId id="342" r:id="rId33"/>
    <p:sldId id="343" r:id="rId34"/>
    <p:sldId id="344" r:id="rId35"/>
    <p:sldId id="345" r:id="rId36"/>
    <p:sldId id="329" r:id="rId37"/>
    <p:sldId id="332" r:id="rId38"/>
    <p:sldId id="333" r:id="rId39"/>
    <p:sldId id="334" r:id="rId40"/>
    <p:sldId id="309" r:id="rId41"/>
    <p:sldId id="336" r:id="rId42"/>
    <p:sldId id="335" r:id="rId43"/>
    <p:sldId id="33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3EF"/>
    <a:srgbClr val="007434"/>
    <a:srgbClr val="007033"/>
    <a:srgbClr val="FFFF53"/>
    <a:srgbClr val="6C0000"/>
    <a:srgbClr val="480000"/>
    <a:srgbClr val="9A0000"/>
    <a:srgbClr val="004620"/>
    <a:srgbClr val="00502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89710" autoAdjust="0"/>
  </p:normalViewPr>
  <p:slideViewPr>
    <p:cSldViewPr>
      <p:cViewPr>
        <p:scale>
          <a:sx n="70" d="100"/>
          <a:sy n="70" d="100"/>
        </p:scale>
        <p:origin x="-1230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31731-B4CD-4D88-BF28-F701FAB50F5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3E908-0D89-4EA6-87FC-A00C8B66F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 is</a:t>
            </a:r>
            <a:r>
              <a:rPr lang="en-US" baseline="0" dirty="0" smtClean="0"/>
              <a:t> to automatically generate a test suite that tests the given software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certain properties: for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., simplest property is if the program crashes or not, buffer overflows, memory safety, assertions in the program code are violated or not,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Randoop is automatic; requires no user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6D7E-17BC-45A8-89C8-16F1DB539DFF}" type="datetime1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02E0-104A-4F17-A1A9-ACB20AC62374}" type="datetime1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2D8-5A62-4361-A563-9A3234CCD354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876B-C264-4452-81A6-3DE90FECC8AE}" type="datetime1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55BC-123B-48B3-8DD5-B9B54106DCD4}" type="datetime1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83DE-B3F6-4A8C-8079-39E265686E53}" type="datetime1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41CB-EBDE-4E61-8441-DDD2BFEF4C86}" type="datetime1">
              <a:rPr lang="en-US" smtClean="0"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14000">
              <a:srgbClr val="27486F"/>
            </a:gs>
            <a:gs pos="46000">
              <a:srgbClr val="3868A2"/>
            </a:gs>
            <a:gs pos="60000">
              <a:srgbClr val="457CBF"/>
            </a:gs>
            <a:gs pos="93000">
              <a:srgbClr val="86A9D4"/>
            </a:gs>
            <a:gs pos="100000">
              <a:srgbClr val="CEDCE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71EB-D7DC-42E9-B38B-4A5113E0705C}" type="datetime1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F18D-BB47-4E2E-8CE7-3745D0822803}" type="datetime1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37A2-41D2-4691-BA0C-8B801296B623}" type="datetime1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269-10A5-4DB5-9288-938CDE7ECC99}" type="datetime1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0AE740C-8CAE-4FF6-B873-D80120261EA7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8391" y="643197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/22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2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oleObject" Target="../embeddings/oleObject37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3.png"/><Relationship Id="rId12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png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41.png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5.png"/><Relationship Id="rId4" Type="http://schemas.openxmlformats.org/officeDocument/2006/relationships/image" Target="../media/image54.png"/><Relationship Id="rId9" Type="http://schemas.openxmlformats.org/officeDocument/2006/relationships/oleObject" Target="../embeddings/oleObject4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4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5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oleObject" Target="../embeddings/oleObject67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0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9.bin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Relationship Id="rId14" Type="http://schemas.openxmlformats.org/officeDocument/2006/relationships/oleObject" Target="../embeddings/oleObject6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27486F"/>
            </a:gs>
            <a:gs pos="46000">
              <a:srgbClr val="3868A2"/>
            </a:gs>
            <a:gs pos="60000">
              <a:srgbClr val="457CBF"/>
            </a:gs>
            <a:gs pos="93000">
              <a:srgbClr val="86A9D4"/>
            </a:gs>
            <a:gs pos="100000">
              <a:srgbClr val="CEDCE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7048" y="1102056"/>
            <a:ext cx="944880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Program Analysis for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Software </a:t>
            </a:r>
            <a:r>
              <a:rPr lang="en-US" dirty="0" smtClean="0">
                <a:solidFill>
                  <a:schemeClr val="bg1"/>
                </a:solidFill>
              </a:rPr>
              <a:t>Reliability and Security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33400" y="5715000"/>
            <a:ext cx="7772400" cy="76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March </a:t>
            </a:r>
            <a:r>
              <a:rPr lang="en-US" sz="2800" dirty="0" smtClean="0"/>
              <a:t>19</a:t>
            </a:r>
            <a:r>
              <a:rPr lang="en-US" sz="2800" dirty="0" smtClean="0"/>
              <a:t>, 2015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772400" cy="76200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200" dirty="0" smtClean="0">
                <a:solidFill>
                  <a:schemeClr val="bg1"/>
                </a:solidFill>
              </a:rPr>
              <a:t>Pranav Garg</a:t>
            </a:r>
          </a:p>
        </p:txBody>
      </p:sp>
      <p:pic>
        <p:nvPicPr>
          <p:cNvPr id="12" name="Picture 11" descr="uiuc_logo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925" y="4155762"/>
            <a:ext cx="762000" cy="990213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600200" y="4741225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University of Illinois at Urbana-Champaign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676400" y="4712525"/>
            <a:ext cx="7239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0944" y="685801"/>
            <a:ext cx="994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CachePageHolder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{  //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a sorted list of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CachePages</a:t>
            </a:r>
            <a:endParaRPr lang="en-US" sz="19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Head;	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Class invariant: sorted(</a:t>
            </a:r>
            <a:r>
              <a:rPr lang="en-US" sz="19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. . .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LookupPrev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err="1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k) {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Ensures: (ret != NULL =&gt; </a:t>
            </a:r>
            <a:r>
              <a:rPr lang="en-US" sz="19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ret.Key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&lt;= k);</a:t>
            </a:r>
          </a:p>
          <a:p>
            <a:pPr marL="514350" indent="-514350"/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// Ensures: (ret != NULL &amp;&amp; </a:t>
            </a:r>
            <a:r>
              <a:rPr lang="en-US" sz="19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!= NULL) =&gt; </a:t>
            </a:r>
          </a:p>
          <a:p>
            <a:pPr marL="514350" indent="-514350"/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		</a:t>
            </a:r>
            <a:r>
              <a:rPr lang="en-US" sz="19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ret.Next.Key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&gt; k;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current = Head,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(current !=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current.Key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&lt;= k) { 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current; current =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current.Next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}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. . .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304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2758966"/>
            <a:ext cx="9144000" cy="11587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3648" y="40944"/>
            <a:ext cx="9780896" cy="721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ExpressOS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fragment: Cache </a:t>
            </a:r>
            <a:r>
              <a:rPr lang="en-US" sz="3200" b="1" dirty="0" smtClean="0">
                <a:latin typeface="Arial" pitchFamily="34" charset="0"/>
                <a:ea typeface="+mj-ea"/>
                <a:cs typeface="Arial" pitchFamily="34" charset="0"/>
              </a:rPr>
              <a:t>of </a:t>
            </a:r>
            <a:r>
              <a:rPr lang="en-US" sz="3200" b="1" dirty="0" err="1" smtClean="0">
                <a:latin typeface="Arial" pitchFamily="34" charset="0"/>
                <a:ea typeface="+mj-ea"/>
                <a:cs typeface="Arial" pitchFamily="34" charset="0"/>
              </a:rPr>
              <a:t>DiscPages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074" y="4998204"/>
            <a:ext cx="8475126" cy="15542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sz="19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// Loop invariant: </a:t>
            </a:r>
          </a:p>
          <a:p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&amp;&amp;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== null &amp;&amp; Head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-&gt;* current)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|| </a:t>
            </a:r>
          </a:p>
          <a:p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 (Head -&gt;*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&amp;&amp; current ==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prev.Next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prev.Key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&lt;= k));</a:t>
            </a:r>
          </a:p>
          <a:p>
            <a:endParaRPr lang="en-US" sz="19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53200" y="3249304"/>
            <a:ext cx="228600" cy="2160896"/>
          </a:xfrm>
          <a:prstGeom prst="straightConnector1">
            <a:avLst/>
          </a:prstGeom>
          <a:ln w="984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40944" y="685801"/>
            <a:ext cx="994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CachePageHolder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{  //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a sorted list of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CachePages</a:t>
            </a:r>
            <a:endParaRPr lang="en-US" sz="19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Head;	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Class invariant: sorted(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. . .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LookupPrev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err="1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k) {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Ensures: (ret != NULL =&gt;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ret.Key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&lt;= k);</a:t>
            </a:r>
          </a:p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// Ensures: (ret != NULL &amp;&amp;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!= NULL) =&gt; </a:t>
            </a:r>
          </a:p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		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ret.Next.Key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&gt; k;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current = Head,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(current != </a:t>
            </a:r>
            <a:r>
              <a:rPr lang="en-US" sz="1900" b="1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current.Key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&lt;= k) {  </a:t>
            </a:r>
          </a:p>
          <a:p>
            <a:pPr marL="514350" indent="-514350"/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= current; current =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current.Next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		}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. . .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3648" y="40944"/>
            <a:ext cx="9780896" cy="721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ExpressOS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fragment: Cache </a:t>
            </a:r>
            <a:r>
              <a:rPr lang="en-US" sz="3200" b="1" dirty="0" smtClean="0">
                <a:latin typeface="Arial" pitchFamily="34" charset="0"/>
                <a:ea typeface="+mj-ea"/>
                <a:cs typeface="Arial" pitchFamily="34" charset="0"/>
              </a:rPr>
              <a:t>of </a:t>
            </a:r>
            <a:r>
              <a:rPr lang="en-US" sz="3200" b="1" dirty="0" err="1" smtClean="0">
                <a:latin typeface="Arial" pitchFamily="34" charset="0"/>
                <a:ea typeface="+mj-ea"/>
                <a:cs typeface="Arial" pitchFamily="34" charset="0"/>
              </a:rPr>
              <a:t>DiscPages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/>
          <p:cNvSpPr/>
          <p:nvPr/>
        </p:nvSpPr>
        <p:spPr>
          <a:xfrm>
            <a:off x="7007903" y="2580491"/>
            <a:ext cx="1110241" cy="2062021"/>
          </a:xfrm>
          <a:custGeom>
            <a:avLst/>
            <a:gdLst>
              <a:gd name="connsiteX0" fmla="*/ 350808 w 981974"/>
              <a:gd name="connsiteY0" fmla="*/ 10064 h 1699404"/>
              <a:gd name="connsiteX1" fmla="*/ 230038 w 981974"/>
              <a:gd name="connsiteY1" fmla="*/ 96328 h 1699404"/>
              <a:gd name="connsiteX2" fmla="*/ 143774 w 981974"/>
              <a:gd name="connsiteY2" fmla="*/ 208471 h 1699404"/>
              <a:gd name="connsiteX3" fmla="*/ 83389 w 981974"/>
              <a:gd name="connsiteY3" fmla="*/ 329241 h 1699404"/>
              <a:gd name="connsiteX4" fmla="*/ 40257 w 981974"/>
              <a:gd name="connsiteY4" fmla="*/ 493143 h 1699404"/>
              <a:gd name="connsiteX5" fmla="*/ 5751 w 981974"/>
              <a:gd name="connsiteY5" fmla="*/ 726056 h 1699404"/>
              <a:gd name="connsiteX6" fmla="*/ 5751 w 981974"/>
              <a:gd name="connsiteY6" fmla="*/ 881332 h 1699404"/>
              <a:gd name="connsiteX7" fmla="*/ 14377 w 981974"/>
              <a:gd name="connsiteY7" fmla="*/ 1062486 h 1699404"/>
              <a:gd name="connsiteX8" fmla="*/ 48883 w 981974"/>
              <a:gd name="connsiteY8" fmla="*/ 1217762 h 1699404"/>
              <a:gd name="connsiteX9" fmla="*/ 92015 w 981974"/>
              <a:gd name="connsiteY9" fmla="*/ 1364411 h 1699404"/>
              <a:gd name="connsiteX10" fmla="*/ 135147 w 981974"/>
              <a:gd name="connsiteY10" fmla="*/ 1485181 h 1699404"/>
              <a:gd name="connsiteX11" fmla="*/ 195532 w 981974"/>
              <a:gd name="connsiteY11" fmla="*/ 1562818 h 1699404"/>
              <a:gd name="connsiteX12" fmla="*/ 247291 w 981974"/>
              <a:gd name="connsiteY12" fmla="*/ 1631830 h 1699404"/>
              <a:gd name="connsiteX13" fmla="*/ 299049 w 981974"/>
              <a:gd name="connsiteY13" fmla="*/ 1666335 h 1699404"/>
              <a:gd name="connsiteX14" fmla="*/ 342181 w 981974"/>
              <a:gd name="connsiteY14" fmla="*/ 1692215 h 1699404"/>
              <a:gd name="connsiteX15" fmla="*/ 506083 w 981974"/>
              <a:gd name="connsiteY15" fmla="*/ 1623203 h 1699404"/>
              <a:gd name="connsiteX16" fmla="*/ 618226 w 981974"/>
              <a:gd name="connsiteY16" fmla="*/ 1511060 h 1699404"/>
              <a:gd name="connsiteX17" fmla="*/ 782128 w 981974"/>
              <a:gd name="connsiteY17" fmla="*/ 1364411 h 1699404"/>
              <a:gd name="connsiteX18" fmla="*/ 877019 w 981974"/>
              <a:gd name="connsiteY18" fmla="*/ 1217762 h 1699404"/>
              <a:gd name="connsiteX19" fmla="*/ 937404 w 981974"/>
              <a:gd name="connsiteY19" fmla="*/ 1062486 h 1699404"/>
              <a:gd name="connsiteX20" fmla="*/ 971909 w 981974"/>
              <a:gd name="connsiteY20" fmla="*/ 950343 h 1699404"/>
              <a:gd name="connsiteX21" fmla="*/ 980536 w 981974"/>
              <a:gd name="connsiteY21" fmla="*/ 786441 h 1699404"/>
              <a:gd name="connsiteX22" fmla="*/ 963283 w 981974"/>
              <a:gd name="connsiteY22" fmla="*/ 674298 h 1699404"/>
              <a:gd name="connsiteX23" fmla="*/ 920151 w 981974"/>
              <a:gd name="connsiteY23" fmla="*/ 570781 h 1699404"/>
              <a:gd name="connsiteX24" fmla="*/ 877019 w 981974"/>
              <a:gd name="connsiteY24" fmla="*/ 493143 h 1699404"/>
              <a:gd name="connsiteX25" fmla="*/ 825260 w 981974"/>
              <a:gd name="connsiteY25" fmla="*/ 415505 h 1699404"/>
              <a:gd name="connsiteX26" fmla="*/ 764876 w 981974"/>
              <a:gd name="connsiteY26" fmla="*/ 355120 h 1699404"/>
              <a:gd name="connsiteX27" fmla="*/ 695864 w 981974"/>
              <a:gd name="connsiteY27" fmla="*/ 277483 h 1699404"/>
              <a:gd name="connsiteX28" fmla="*/ 644106 w 981974"/>
              <a:gd name="connsiteY28" fmla="*/ 217098 h 1699404"/>
              <a:gd name="connsiteX29" fmla="*/ 592347 w 981974"/>
              <a:gd name="connsiteY29" fmla="*/ 173966 h 1699404"/>
              <a:gd name="connsiteX30" fmla="*/ 523336 w 981974"/>
              <a:gd name="connsiteY30" fmla="*/ 122207 h 1699404"/>
              <a:gd name="connsiteX31" fmla="*/ 480204 w 981974"/>
              <a:gd name="connsiteY31" fmla="*/ 87702 h 1699404"/>
              <a:gd name="connsiteX32" fmla="*/ 437072 w 981974"/>
              <a:gd name="connsiteY32" fmla="*/ 53196 h 1699404"/>
              <a:gd name="connsiteX33" fmla="*/ 393940 w 981974"/>
              <a:gd name="connsiteY33" fmla="*/ 35943 h 1699404"/>
              <a:gd name="connsiteX34" fmla="*/ 350808 w 981974"/>
              <a:gd name="connsiteY34" fmla="*/ 10064 h 169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81974" h="1699404">
                <a:moveTo>
                  <a:pt x="350808" y="10064"/>
                </a:moveTo>
                <a:cubicBezTo>
                  <a:pt x="323491" y="20128"/>
                  <a:pt x="264544" y="63260"/>
                  <a:pt x="230038" y="96328"/>
                </a:cubicBezTo>
                <a:cubicBezTo>
                  <a:pt x="195532" y="129396"/>
                  <a:pt x="168215" y="169652"/>
                  <a:pt x="143774" y="208471"/>
                </a:cubicBezTo>
                <a:cubicBezTo>
                  <a:pt x="119333" y="247290"/>
                  <a:pt x="100642" y="281796"/>
                  <a:pt x="83389" y="329241"/>
                </a:cubicBezTo>
                <a:cubicBezTo>
                  <a:pt x="66136" y="376686"/>
                  <a:pt x="53197" y="427007"/>
                  <a:pt x="40257" y="493143"/>
                </a:cubicBezTo>
                <a:cubicBezTo>
                  <a:pt x="27317" y="559279"/>
                  <a:pt x="11502" y="661358"/>
                  <a:pt x="5751" y="726056"/>
                </a:cubicBezTo>
                <a:cubicBezTo>
                  <a:pt x="0" y="790754"/>
                  <a:pt x="4313" y="825260"/>
                  <a:pt x="5751" y="881332"/>
                </a:cubicBezTo>
                <a:cubicBezTo>
                  <a:pt x="7189" y="937404"/>
                  <a:pt x="7188" y="1006414"/>
                  <a:pt x="14377" y="1062486"/>
                </a:cubicBezTo>
                <a:cubicBezTo>
                  <a:pt x="21566" y="1118558"/>
                  <a:pt x="35943" y="1167441"/>
                  <a:pt x="48883" y="1217762"/>
                </a:cubicBezTo>
                <a:cubicBezTo>
                  <a:pt x="61823" y="1268083"/>
                  <a:pt x="77638" y="1319841"/>
                  <a:pt x="92015" y="1364411"/>
                </a:cubicBezTo>
                <a:cubicBezTo>
                  <a:pt x="106392" y="1408981"/>
                  <a:pt x="117894" y="1452113"/>
                  <a:pt x="135147" y="1485181"/>
                </a:cubicBezTo>
                <a:cubicBezTo>
                  <a:pt x="152400" y="1518249"/>
                  <a:pt x="176841" y="1538377"/>
                  <a:pt x="195532" y="1562818"/>
                </a:cubicBezTo>
                <a:cubicBezTo>
                  <a:pt x="214223" y="1587260"/>
                  <a:pt x="230038" y="1614577"/>
                  <a:pt x="247291" y="1631830"/>
                </a:cubicBezTo>
                <a:cubicBezTo>
                  <a:pt x="264544" y="1649083"/>
                  <a:pt x="283234" y="1656271"/>
                  <a:pt x="299049" y="1666335"/>
                </a:cubicBezTo>
                <a:cubicBezTo>
                  <a:pt x="314864" y="1676399"/>
                  <a:pt x="307675" y="1699404"/>
                  <a:pt x="342181" y="1692215"/>
                </a:cubicBezTo>
                <a:cubicBezTo>
                  <a:pt x="376687" y="1685026"/>
                  <a:pt x="460076" y="1653396"/>
                  <a:pt x="506083" y="1623203"/>
                </a:cubicBezTo>
                <a:cubicBezTo>
                  <a:pt x="552091" y="1593011"/>
                  <a:pt x="572219" y="1554192"/>
                  <a:pt x="618226" y="1511060"/>
                </a:cubicBezTo>
                <a:cubicBezTo>
                  <a:pt x="664234" y="1467928"/>
                  <a:pt x="738996" y="1413294"/>
                  <a:pt x="782128" y="1364411"/>
                </a:cubicBezTo>
                <a:cubicBezTo>
                  <a:pt x="825260" y="1315528"/>
                  <a:pt x="851140" y="1268083"/>
                  <a:pt x="877019" y="1217762"/>
                </a:cubicBezTo>
                <a:cubicBezTo>
                  <a:pt x="902898" y="1167441"/>
                  <a:pt x="921589" y="1107056"/>
                  <a:pt x="937404" y="1062486"/>
                </a:cubicBezTo>
                <a:cubicBezTo>
                  <a:pt x="953219" y="1017916"/>
                  <a:pt x="964720" y="996351"/>
                  <a:pt x="971909" y="950343"/>
                </a:cubicBezTo>
                <a:cubicBezTo>
                  <a:pt x="979098" y="904336"/>
                  <a:pt x="981974" y="832448"/>
                  <a:pt x="980536" y="786441"/>
                </a:cubicBezTo>
                <a:cubicBezTo>
                  <a:pt x="979098" y="740434"/>
                  <a:pt x="973347" y="710241"/>
                  <a:pt x="963283" y="674298"/>
                </a:cubicBezTo>
                <a:cubicBezTo>
                  <a:pt x="953219" y="638355"/>
                  <a:pt x="934528" y="600973"/>
                  <a:pt x="920151" y="570781"/>
                </a:cubicBezTo>
                <a:cubicBezTo>
                  <a:pt x="905774" y="540589"/>
                  <a:pt x="892834" y="519022"/>
                  <a:pt x="877019" y="493143"/>
                </a:cubicBezTo>
                <a:cubicBezTo>
                  <a:pt x="861204" y="467264"/>
                  <a:pt x="843950" y="438509"/>
                  <a:pt x="825260" y="415505"/>
                </a:cubicBezTo>
                <a:cubicBezTo>
                  <a:pt x="806570" y="392501"/>
                  <a:pt x="786442" y="378124"/>
                  <a:pt x="764876" y="355120"/>
                </a:cubicBezTo>
                <a:cubicBezTo>
                  <a:pt x="743310" y="332116"/>
                  <a:pt x="715992" y="300487"/>
                  <a:pt x="695864" y="277483"/>
                </a:cubicBezTo>
                <a:cubicBezTo>
                  <a:pt x="675736" y="254479"/>
                  <a:pt x="661359" y="234351"/>
                  <a:pt x="644106" y="217098"/>
                </a:cubicBezTo>
                <a:cubicBezTo>
                  <a:pt x="626853" y="199845"/>
                  <a:pt x="612475" y="189781"/>
                  <a:pt x="592347" y="173966"/>
                </a:cubicBezTo>
                <a:cubicBezTo>
                  <a:pt x="572219" y="158151"/>
                  <a:pt x="542027" y="136584"/>
                  <a:pt x="523336" y="122207"/>
                </a:cubicBezTo>
                <a:cubicBezTo>
                  <a:pt x="504645" y="107830"/>
                  <a:pt x="480204" y="87702"/>
                  <a:pt x="480204" y="87702"/>
                </a:cubicBezTo>
                <a:cubicBezTo>
                  <a:pt x="465827" y="76200"/>
                  <a:pt x="451449" y="61823"/>
                  <a:pt x="437072" y="53196"/>
                </a:cubicBezTo>
                <a:cubicBezTo>
                  <a:pt x="422695" y="44570"/>
                  <a:pt x="404004" y="41694"/>
                  <a:pt x="393940" y="35943"/>
                </a:cubicBezTo>
                <a:cubicBezTo>
                  <a:pt x="383876" y="30192"/>
                  <a:pt x="378125" y="0"/>
                  <a:pt x="350808" y="1006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658504" y="2702256"/>
            <a:ext cx="947687" cy="1875357"/>
          </a:xfrm>
          <a:custGeom>
            <a:avLst/>
            <a:gdLst>
              <a:gd name="connsiteX0" fmla="*/ 517584 w 838200"/>
              <a:gd name="connsiteY0" fmla="*/ 4313 h 1545566"/>
              <a:gd name="connsiteX1" fmla="*/ 405441 w 838200"/>
              <a:gd name="connsiteY1" fmla="*/ 90577 h 1545566"/>
              <a:gd name="connsiteX2" fmla="*/ 310550 w 838200"/>
              <a:gd name="connsiteY2" fmla="*/ 168215 h 1545566"/>
              <a:gd name="connsiteX3" fmla="*/ 232913 w 838200"/>
              <a:gd name="connsiteY3" fmla="*/ 254479 h 1545566"/>
              <a:gd name="connsiteX4" fmla="*/ 138022 w 838200"/>
              <a:gd name="connsiteY4" fmla="*/ 357996 h 1545566"/>
              <a:gd name="connsiteX5" fmla="*/ 60384 w 838200"/>
              <a:gd name="connsiteY5" fmla="*/ 513272 h 1545566"/>
              <a:gd name="connsiteX6" fmla="*/ 8626 w 838200"/>
              <a:gd name="connsiteY6" fmla="*/ 668547 h 1545566"/>
              <a:gd name="connsiteX7" fmla="*/ 8626 w 838200"/>
              <a:gd name="connsiteY7" fmla="*/ 823823 h 1545566"/>
              <a:gd name="connsiteX8" fmla="*/ 34505 w 838200"/>
              <a:gd name="connsiteY8" fmla="*/ 987724 h 1545566"/>
              <a:gd name="connsiteX9" fmla="*/ 86264 w 838200"/>
              <a:gd name="connsiteY9" fmla="*/ 1108494 h 1545566"/>
              <a:gd name="connsiteX10" fmla="*/ 163901 w 838200"/>
              <a:gd name="connsiteY10" fmla="*/ 1194758 h 1545566"/>
              <a:gd name="connsiteX11" fmla="*/ 267418 w 838200"/>
              <a:gd name="connsiteY11" fmla="*/ 1324155 h 1545566"/>
              <a:gd name="connsiteX12" fmla="*/ 345056 w 838200"/>
              <a:gd name="connsiteY12" fmla="*/ 1393166 h 1545566"/>
              <a:gd name="connsiteX13" fmla="*/ 422694 w 838200"/>
              <a:gd name="connsiteY13" fmla="*/ 1453551 h 1545566"/>
              <a:gd name="connsiteX14" fmla="*/ 526211 w 838200"/>
              <a:gd name="connsiteY14" fmla="*/ 1539815 h 1545566"/>
              <a:gd name="connsiteX15" fmla="*/ 655607 w 838200"/>
              <a:gd name="connsiteY15" fmla="*/ 1488056 h 1545566"/>
              <a:gd name="connsiteX16" fmla="*/ 733245 w 838200"/>
              <a:gd name="connsiteY16" fmla="*/ 1367287 h 1545566"/>
              <a:gd name="connsiteX17" fmla="*/ 785003 w 838200"/>
              <a:gd name="connsiteY17" fmla="*/ 1237890 h 1545566"/>
              <a:gd name="connsiteX18" fmla="*/ 819509 w 838200"/>
              <a:gd name="connsiteY18" fmla="*/ 1056736 h 1545566"/>
              <a:gd name="connsiteX19" fmla="*/ 836762 w 838200"/>
              <a:gd name="connsiteY19" fmla="*/ 823823 h 1545566"/>
              <a:gd name="connsiteX20" fmla="*/ 828135 w 838200"/>
              <a:gd name="connsiteY20" fmla="*/ 659921 h 1545566"/>
              <a:gd name="connsiteX21" fmla="*/ 793630 w 838200"/>
              <a:gd name="connsiteY21" fmla="*/ 427007 h 1545566"/>
              <a:gd name="connsiteX22" fmla="*/ 750498 w 838200"/>
              <a:gd name="connsiteY22" fmla="*/ 271732 h 1545566"/>
              <a:gd name="connsiteX23" fmla="*/ 690113 w 838200"/>
              <a:gd name="connsiteY23" fmla="*/ 150962 h 1545566"/>
              <a:gd name="connsiteX24" fmla="*/ 629728 w 838200"/>
              <a:gd name="connsiteY24" fmla="*/ 64698 h 1545566"/>
              <a:gd name="connsiteX25" fmla="*/ 517584 w 838200"/>
              <a:gd name="connsiteY25" fmla="*/ 4313 h 154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8200" h="1545566">
                <a:moveTo>
                  <a:pt x="517584" y="4313"/>
                </a:moveTo>
                <a:cubicBezTo>
                  <a:pt x="480203" y="8626"/>
                  <a:pt x="439947" y="63260"/>
                  <a:pt x="405441" y="90577"/>
                </a:cubicBezTo>
                <a:cubicBezTo>
                  <a:pt x="370935" y="117894"/>
                  <a:pt x="339305" y="140898"/>
                  <a:pt x="310550" y="168215"/>
                </a:cubicBezTo>
                <a:cubicBezTo>
                  <a:pt x="281795" y="195532"/>
                  <a:pt x="232913" y="254479"/>
                  <a:pt x="232913" y="254479"/>
                </a:cubicBezTo>
                <a:cubicBezTo>
                  <a:pt x="204158" y="286109"/>
                  <a:pt x="166777" y="314864"/>
                  <a:pt x="138022" y="357996"/>
                </a:cubicBezTo>
                <a:cubicBezTo>
                  <a:pt x="109267" y="401128"/>
                  <a:pt x="81950" y="461514"/>
                  <a:pt x="60384" y="513272"/>
                </a:cubicBezTo>
                <a:cubicBezTo>
                  <a:pt x="38818" y="565031"/>
                  <a:pt x="17252" y="616789"/>
                  <a:pt x="8626" y="668547"/>
                </a:cubicBezTo>
                <a:cubicBezTo>
                  <a:pt x="0" y="720305"/>
                  <a:pt x="4313" y="770627"/>
                  <a:pt x="8626" y="823823"/>
                </a:cubicBezTo>
                <a:cubicBezTo>
                  <a:pt x="12939" y="877019"/>
                  <a:pt x="21565" y="940279"/>
                  <a:pt x="34505" y="987724"/>
                </a:cubicBezTo>
                <a:cubicBezTo>
                  <a:pt x="47445" y="1035169"/>
                  <a:pt x="64698" y="1073988"/>
                  <a:pt x="86264" y="1108494"/>
                </a:cubicBezTo>
                <a:cubicBezTo>
                  <a:pt x="107830" y="1143000"/>
                  <a:pt x="133709" y="1158815"/>
                  <a:pt x="163901" y="1194758"/>
                </a:cubicBezTo>
                <a:cubicBezTo>
                  <a:pt x="194093" y="1230701"/>
                  <a:pt x="237226" y="1291087"/>
                  <a:pt x="267418" y="1324155"/>
                </a:cubicBezTo>
                <a:cubicBezTo>
                  <a:pt x="297610" y="1357223"/>
                  <a:pt x="319177" y="1371600"/>
                  <a:pt x="345056" y="1393166"/>
                </a:cubicBezTo>
                <a:cubicBezTo>
                  <a:pt x="370935" y="1414732"/>
                  <a:pt x="392502" y="1429110"/>
                  <a:pt x="422694" y="1453551"/>
                </a:cubicBezTo>
                <a:cubicBezTo>
                  <a:pt x="452886" y="1477992"/>
                  <a:pt x="487392" y="1534064"/>
                  <a:pt x="526211" y="1539815"/>
                </a:cubicBezTo>
                <a:cubicBezTo>
                  <a:pt x="565030" y="1545566"/>
                  <a:pt x="621101" y="1516811"/>
                  <a:pt x="655607" y="1488056"/>
                </a:cubicBezTo>
                <a:cubicBezTo>
                  <a:pt x="690113" y="1459301"/>
                  <a:pt x="711679" y="1408981"/>
                  <a:pt x="733245" y="1367287"/>
                </a:cubicBezTo>
                <a:cubicBezTo>
                  <a:pt x="754811" y="1325593"/>
                  <a:pt x="770626" y="1289648"/>
                  <a:pt x="785003" y="1237890"/>
                </a:cubicBezTo>
                <a:cubicBezTo>
                  <a:pt x="799380" y="1186132"/>
                  <a:pt x="810883" y="1125747"/>
                  <a:pt x="819509" y="1056736"/>
                </a:cubicBezTo>
                <a:cubicBezTo>
                  <a:pt x="828135" y="987725"/>
                  <a:pt x="835324" y="889959"/>
                  <a:pt x="836762" y="823823"/>
                </a:cubicBezTo>
                <a:cubicBezTo>
                  <a:pt x="838200" y="757687"/>
                  <a:pt x="835324" y="726057"/>
                  <a:pt x="828135" y="659921"/>
                </a:cubicBezTo>
                <a:cubicBezTo>
                  <a:pt x="820946" y="593785"/>
                  <a:pt x="806569" y="491705"/>
                  <a:pt x="793630" y="427007"/>
                </a:cubicBezTo>
                <a:cubicBezTo>
                  <a:pt x="780691" y="362309"/>
                  <a:pt x="767751" y="317739"/>
                  <a:pt x="750498" y="271732"/>
                </a:cubicBezTo>
                <a:cubicBezTo>
                  <a:pt x="733245" y="225725"/>
                  <a:pt x="710241" y="185468"/>
                  <a:pt x="690113" y="150962"/>
                </a:cubicBezTo>
                <a:cubicBezTo>
                  <a:pt x="669985" y="116456"/>
                  <a:pt x="652732" y="89140"/>
                  <a:pt x="629728" y="64698"/>
                </a:cubicBezTo>
                <a:cubicBezTo>
                  <a:pt x="606724" y="40257"/>
                  <a:pt x="554965" y="0"/>
                  <a:pt x="517584" y="431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76201"/>
            <a:ext cx="74676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Learning invariants: Solution 1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0" y="3351881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Bad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23" y="2557433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Good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95400" y="302596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01264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2375" y="40791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90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962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59545" y="393026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91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82149" y="398351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1055783" y="2765234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685800" y="365760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885700" y="3141025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24"/>
          <p:cNvSpPr/>
          <p:nvPr/>
        </p:nvSpPr>
        <p:spPr>
          <a:xfrm>
            <a:off x="1219200" y="381000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7543800" y="3178366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7086600" y="381000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7162800" y="2840515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7620000" y="403860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57600" y="54102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Boolean classifier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3600" y="745453"/>
            <a:ext cx="2908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 robust for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invariant generation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248102" y="36219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1264927" y="335280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462354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inus 36"/>
          <p:cNvSpPr/>
          <p:nvPr/>
        </p:nvSpPr>
        <p:spPr>
          <a:xfrm>
            <a:off x="7309954" y="3483166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59312" y="1879935"/>
            <a:ext cx="7466792" cy="3466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/>
          <p:cNvSpPr/>
          <p:nvPr/>
        </p:nvSpPr>
        <p:spPr>
          <a:xfrm>
            <a:off x="806845" y="2702597"/>
            <a:ext cx="777791" cy="1883963"/>
          </a:xfrm>
          <a:prstGeom prst="arc">
            <a:avLst>
              <a:gd name="adj1" fmla="val 15671677"/>
              <a:gd name="adj2" fmla="val 5658819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0" name="Arc 69"/>
          <p:cNvSpPr/>
          <p:nvPr/>
        </p:nvSpPr>
        <p:spPr>
          <a:xfrm>
            <a:off x="7010955" y="2601010"/>
            <a:ext cx="855569" cy="2023784"/>
          </a:xfrm>
          <a:prstGeom prst="arc">
            <a:avLst>
              <a:gd name="adj1" fmla="val 4940409"/>
              <a:gd name="adj2" fmla="val 16879416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>
            <a:off x="3892593" y="1842448"/>
            <a:ext cx="1322245" cy="3538041"/>
          </a:xfrm>
          <a:prstGeom prst="arc">
            <a:avLst>
              <a:gd name="adj1" fmla="val 15942986"/>
              <a:gd name="adj2" fmla="val 5658819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rved Right Arrow 72"/>
          <p:cNvSpPr/>
          <p:nvPr/>
        </p:nvSpPr>
        <p:spPr>
          <a:xfrm rot="10800000">
            <a:off x="4698219" y="3052927"/>
            <a:ext cx="311116" cy="602867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19017" y="1442112"/>
            <a:ext cx="154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Invariant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664779" y="1831428"/>
            <a:ext cx="4579883" cy="3528848"/>
          </a:xfrm>
          <a:custGeom>
            <a:avLst/>
            <a:gdLst>
              <a:gd name="connsiteX0" fmla="*/ 4064876 w 4579883"/>
              <a:gd name="connsiteY0" fmla="*/ 44669 h 3528848"/>
              <a:gd name="connsiteX1" fmla="*/ 4269828 w 4579883"/>
              <a:gd name="connsiteY1" fmla="*/ 312682 h 3528848"/>
              <a:gd name="connsiteX2" fmla="*/ 4380187 w 4579883"/>
              <a:gd name="connsiteY2" fmla="*/ 549165 h 3528848"/>
              <a:gd name="connsiteX3" fmla="*/ 4459014 w 4579883"/>
              <a:gd name="connsiteY3" fmla="*/ 848710 h 3528848"/>
              <a:gd name="connsiteX4" fmla="*/ 4506311 w 4579883"/>
              <a:gd name="connsiteY4" fmla="*/ 1179786 h 3528848"/>
              <a:gd name="connsiteX5" fmla="*/ 4569373 w 4579883"/>
              <a:gd name="connsiteY5" fmla="*/ 1621220 h 3528848"/>
              <a:gd name="connsiteX6" fmla="*/ 4569373 w 4579883"/>
              <a:gd name="connsiteY6" fmla="*/ 2046889 h 3528848"/>
              <a:gd name="connsiteX7" fmla="*/ 4537842 w 4579883"/>
              <a:gd name="connsiteY7" fmla="*/ 2377965 h 3528848"/>
              <a:gd name="connsiteX8" fmla="*/ 4459014 w 4579883"/>
              <a:gd name="connsiteY8" fmla="*/ 2787869 h 3528848"/>
              <a:gd name="connsiteX9" fmla="*/ 4348655 w 4579883"/>
              <a:gd name="connsiteY9" fmla="*/ 3118944 h 3528848"/>
              <a:gd name="connsiteX10" fmla="*/ 4175235 w 4579883"/>
              <a:gd name="connsiteY10" fmla="*/ 3402724 h 3528848"/>
              <a:gd name="connsiteX11" fmla="*/ 4064876 w 4579883"/>
              <a:gd name="connsiteY11" fmla="*/ 3497317 h 3528848"/>
              <a:gd name="connsiteX12" fmla="*/ 3686504 w 4579883"/>
              <a:gd name="connsiteY12" fmla="*/ 3528848 h 3528848"/>
              <a:gd name="connsiteX13" fmla="*/ 3213538 w 4579883"/>
              <a:gd name="connsiteY13" fmla="*/ 3497317 h 3528848"/>
              <a:gd name="connsiteX14" fmla="*/ 2772104 w 4579883"/>
              <a:gd name="connsiteY14" fmla="*/ 3465786 h 3528848"/>
              <a:gd name="connsiteX15" fmla="*/ 2299138 w 4579883"/>
              <a:gd name="connsiteY15" fmla="*/ 3371193 h 3528848"/>
              <a:gd name="connsiteX16" fmla="*/ 1857704 w 4579883"/>
              <a:gd name="connsiteY16" fmla="*/ 3276600 h 3528848"/>
              <a:gd name="connsiteX17" fmla="*/ 1495097 w 4579883"/>
              <a:gd name="connsiteY17" fmla="*/ 3166241 h 3528848"/>
              <a:gd name="connsiteX18" fmla="*/ 1148255 w 4579883"/>
              <a:gd name="connsiteY18" fmla="*/ 3040117 h 3528848"/>
              <a:gd name="connsiteX19" fmla="*/ 864476 w 4579883"/>
              <a:gd name="connsiteY19" fmla="*/ 2866696 h 3528848"/>
              <a:gd name="connsiteX20" fmla="*/ 627993 w 4579883"/>
              <a:gd name="connsiteY20" fmla="*/ 2740572 h 3528848"/>
              <a:gd name="connsiteX21" fmla="*/ 423042 w 4579883"/>
              <a:gd name="connsiteY21" fmla="*/ 2551386 h 3528848"/>
              <a:gd name="connsiteX22" fmla="*/ 170793 w 4579883"/>
              <a:gd name="connsiteY22" fmla="*/ 2330669 h 3528848"/>
              <a:gd name="connsiteX23" fmla="*/ 44669 w 4579883"/>
              <a:gd name="connsiteY23" fmla="*/ 1999593 h 3528848"/>
              <a:gd name="connsiteX24" fmla="*/ 13138 w 4579883"/>
              <a:gd name="connsiteY24" fmla="*/ 1668517 h 3528848"/>
              <a:gd name="connsiteX25" fmla="*/ 123497 w 4579883"/>
              <a:gd name="connsiteY25" fmla="*/ 1290144 h 3528848"/>
              <a:gd name="connsiteX26" fmla="*/ 375745 w 4579883"/>
              <a:gd name="connsiteY26" fmla="*/ 1022131 h 3528848"/>
              <a:gd name="connsiteX27" fmla="*/ 722587 w 4579883"/>
              <a:gd name="connsiteY27" fmla="*/ 769882 h 3528848"/>
              <a:gd name="connsiteX28" fmla="*/ 1100959 w 4579883"/>
              <a:gd name="connsiteY28" fmla="*/ 549165 h 3528848"/>
              <a:gd name="connsiteX29" fmla="*/ 1558159 w 4579883"/>
              <a:gd name="connsiteY29" fmla="*/ 375744 h 3528848"/>
              <a:gd name="connsiteX30" fmla="*/ 2078421 w 4579883"/>
              <a:gd name="connsiteY30" fmla="*/ 218089 h 3528848"/>
              <a:gd name="connsiteX31" fmla="*/ 2645980 w 4579883"/>
              <a:gd name="connsiteY31" fmla="*/ 123496 h 3528848"/>
              <a:gd name="connsiteX32" fmla="*/ 3465787 w 4579883"/>
              <a:gd name="connsiteY32" fmla="*/ 44669 h 3528848"/>
              <a:gd name="connsiteX33" fmla="*/ 4064876 w 4579883"/>
              <a:gd name="connsiteY33" fmla="*/ 44669 h 352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579883" h="3528848">
                <a:moveTo>
                  <a:pt x="4064876" y="44669"/>
                </a:moveTo>
                <a:cubicBezTo>
                  <a:pt x="4198883" y="89338"/>
                  <a:pt x="4217276" y="228599"/>
                  <a:pt x="4269828" y="312682"/>
                </a:cubicBezTo>
                <a:cubicBezTo>
                  <a:pt x="4322380" y="396765"/>
                  <a:pt x="4348656" y="459827"/>
                  <a:pt x="4380187" y="549165"/>
                </a:cubicBezTo>
                <a:cubicBezTo>
                  <a:pt x="4411718" y="638503"/>
                  <a:pt x="4437993" y="743607"/>
                  <a:pt x="4459014" y="848710"/>
                </a:cubicBezTo>
                <a:cubicBezTo>
                  <a:pt x="4480035" y="953813"/>
                  <a:pt x="4506311" y="1179786"/>
                  <a:pt x="4506311" y="1179786"/>
                </a:cubicBezTo>
                <a:cubicBezTo>
                  <a:pt x="4524704" y="1308538"/>
                  <a:pt x="4558863" y="1476703"/>
                  <a:pt x="4569373" y="1621220"/>
                </a:cubicBezTo>
                <a:cubicBezTo>
                  <a:pt x="4579883" y="1765737"/>
                  <a:pt x="4574628" y="1920765"/>
                  <a:pt x="4569373" y="2046889"/>
                </a:cubicBezTo>
                <a:cubicBezTo>
                  <a:pt x="4564118" y="2173013"/>
                  <a:pt x="4556235" y="2254468"/>
                  <a:pt x="4537842" y="2377965"/>
                </a:cubicBezTo>
                <a:cubicBezTo>
                  <a:pt x="4519449" y="2501462"/>
                  <a:pt x="4490545" y="2664373"/>
                  <a:pt x="4459014" y="2787869"/>
                </a:cubicBezTo>
                <a:cubicBezTo>
                  <a:pt x="4427483" y="2911365"/>
                  <a:pt x="4395952" y="3016468"/>
                  <a:pt x="4348655" y="3118944"/>
                </a:cubicBezTo>
                <a:cubicBezTo>
                  <a:pt x="4301359" y="3221420"/>
                  <a:pt x="4222531" y="3339662"/>
                  <a:pt x="4175235" y="3402724"/>
                </a:cubicBezTo>
                <a:cubicBezTo>
                  <a:pt x="4127939" y="3465786"/>
                  <a:pt x="4146331" y="3476296"/>
                  <a:pt x="4064876" y="3497317"/>
                </a:cubicBezTo>
                <a:cubicBezTo>
                  <a:pt x="3983421" y="3518338"/>
                  <a:pt x="3828394" y="3528848"/>
                  <a:pt x="3686504" y="3528848"/>
                </a:cubicBezTo>
                <a:cubicBezTo>
                  <a:pt x="3544614" y="3528848"/>
                  <a:pt x="3213538" y="3497317"/>
                  <a:pt x="3213538" y="3497317"/>
                </a:cubicBezTo>
                <a:cubicBezTo>
                  <a:pt x="3061138" y="3486807"/>
                  <a:pt x="2924504" y="3486807"/>
                  <a:pt x="2772104" y="3465786"/>
                </a:cubicBezTo>
                <a:cubicBezTo>
                  <a:pt x="2619704" y="3444765"/>
                  <a:pt x="2299138" y="3371193"/>
                  <a:pt x="2299138" y="3371193"/>
                </a:cubicBezTo>
                <a:cubicBezTo>
                  <a:pt x="2146738" y="3339662"/>
                  <a:pt x="1991711" y="3310759"/>
                  <a:pt x="1857704" y="3276600"/>
                </a:cubicBezTo>
                <a:cubicBezTo>
                  <a:pt x="1723697" y="3242441"/>
                  <a:pt x="1613338" y="3205655"/>
                  <a:pt x="1495097" y="3166241"/>
                </a:cubicBezTo>
                <a:cubicBezTo>
                  <a:pt x="1376856" y="3126827"/>
                  <a:pt x="1253359" y="3090041"/>
                  <a:pt x="1148255" y="3040117"/>
                </a:cubicBezTo>
                <a:cubicBezTo>
                  <a:pt x="1043151" y="2990193"/>
                  <a:pt x="951186" y="2916620"/>
                  <a:pt x="864476" y="2866696"/>
                </a:cubicBezTo>
                <a:cubicBezTo>
                  <a:pt x="777766" y="2816772"/>
                  <a:pt x="701565" y="2793124"/>
                  <a:pt x="627993" y="2740572"/>
                </a:cubicBezTo>
                <a:cubicBezTo>
                  <a:pt x="554421" y="2688020"/>
                  <a:pt x="499242" y="2619703"/>
                  <a:pt x="423042" y="2551386"/>
                </a:cubicBezTo>
                <a:cubicBezTo>
                  <a:pt x="346842" y="2483069"/>
                  <a:pt x="233855" y="2422634"/>
                  <a:pt x="170793" y="2330669"/>
                </a:cubicBezTo>
                <a:cubicBezTo>
                  <a:pt x="107731" y="2238704"/>
                  <a:pt x="70945" y="2109952"/>
                  <a:pt x="44669" y="1999593"/>
                </a:cubicBezTo>
                <a:cubicBezTo>
                  <a:pt x="18393" y="1889234"/>
                  <a:pt x="0" y="1786758"/>
                  <a:pt x="13138" y="1668517"/>
                </a:cubicBezTo>
                <a:cubicBezTo>
                  <a:pt x="26276" y="1550276"/>
                  <a:pt x="63063" y="1397875"/>
                  <a:pt x="123497" y="1290144"/>
                </a:cubicBezTo>
                <a:cubicBezTo>
                  <a:pt x="183931" y="1182413"/>
                  <a:pt x="275897" y="1108841"/>
                  <a:pt x="375745" y="1022131"/>
                </a:cubicBezTo>
                <a:cubicBezTo>
                  <a:pt x="475593" y="935421"/>
                  <a:pt x="601718" y="848710"/>
                  <a:pt x="722587" y="769882"/>
                </a:cubicBezTo>
                <a:cubicBezTo>
                  <a:pt x="843456" y="691054"/>
                  <a:pt x="961697" y="614855"/>
                  <a:pt x="1100959" y="549165"/>
                </a:cubicBezTo>
                <a:cubicBezTo>
                  <a:pt x="1240221" y="483475"/>
                  <a:pt x="1395249" y="430923"/>
                  <a:pt x="1558159" y="375744"/>
                </a:cubicBezTo>
                <a:cubicBezTo>
                  <a:pt x="1721069" y="320565"/>
                  <a:pt x="1897118" y="260130"/>
                  <a:pt x="2078421" y="218089"/>
                </a:cubicBezTo>
                <a:cubicBezTo>
                  <a:pt x="2259725" y="176048"/>
                  <a:pt x="2414752" y="152399"/>
                  <a:pt x="2645980" y="123496"/>
                </a:cubicBezTo>
                <a:cubicBezTo>
                  <a:pt x="2877208" y="94593"/>
                  <a:pt x="3229304" y="57807"/>
                  <a:pt x="3465787" y="44669"/>
                </a:cubicBezTo>
                <a:cubicBezTo>
                  <a:pt x="3702270" y="31531"/>
                  <a:pt x="3930869" y="0"/>
                  <a:pt x="4064876" y="4466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590800" y="1524000"/>
            <a:ext cx="3657600" cy="480060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43936" y="4991751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State space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2743200" y="1447800"/>
            <a:ext cx="2971800" cy="495300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4" grpId="0" animBg="1"/>
      <p:bldP spid="35" grpId="0" animBg="1"/>
      <p:bldP spid="36" grpId="0" animBg="1"/>
      <p:bldP spid="37" grpId="0" animBg="1"/>
      <p:bldP spid="72" grpId="0" animBg="1"/>
      <p:bldP spid="73" grpId="0" animBg="1"/>
      <p:bldP spid="74" grpId="0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0"/>
          <p:cNvGrpSpPr/>
          <p:nvPr/>
        </p:nvGrpSpPr>
        <p:grpSpPr>
          <a:xfrm>
            <a:off x="567050" y="2057400"/>
            <a:ext cx="7510150" cy="3681610"/>
            <a:chOff x="567050" y="2057400"/>
            <a:chExt cx="7510150" cy="3681610"/>
          </a:xfrm>
        </p:grpSpPr>
        <p:grpSp>
          <p:nvGrpSpPr>
            <p:cNvPr id="5" name="Group 66"/>
            <p:cNvGrpSpPr/>
            <p:nvPr/>
          </p:nvGrpSpPr>
          <p:grpSpPr>
            <a:xfrm>
              <a:off x="567050" y="2057400"/>
              <a:ext cx="7510150" cy="3681610"/>
              <a:chOff x="185132" y="1066800"/>
              <a:chExt cx="7510150" cy="368161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171282" y="277717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/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Learner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8" name="Group 65"/>
              <p:cNvGrpSpPr/>
              <p:nvPr/>
            </p:nvGrpSpPr>
            <p:grpSpPr>
              <a:xfrm>
                <a:off x="185132" y="1066800"/>
                <a:ext cx="7358668" cy="3681610"/>
                <a:chOff x="185132" y="1056702"/>
                <a:chExt cx="7358668" cy="3681610"/>
              </a:xfrm>
            </p:grpSpPr>
            <p:grpSp>
              <p:nvGrpSpPr>
                <p:cNvPr id="9" name="Group 47"/>
                <p:cNvGrpSpPr/>
                <p:nvPr/>
              </p:nvGrpSpPr>
              <p:grpSpPr>
                <a:xfrm>
                  <a:off x="749207" y="1430716"/>
                  <a:ext cx="6794593" cy="2774196"/>
                  <a:chOff x="749207" y="1430716"/>
                  <a:chExt cx="6794593" cy="2774196"/>
                </a:xfrm>
              </p:grpSpPr>
              <p:grpSp>
                <p:nvGrpSpPr>
                  <p:cNvPr id="17" name="Group 46"/>
                  <p:cNvGrpSpPr/>
                  <p:nvPr/>
                </p:nvGrpSpPr>
                <p:grpSpPr>
                  <a:xfrm>
                    <a:off x="4043070" y="1430716"/>
                    <a:ext cx="3500730" cy="2074484"/>
                    <a:chOff x="4043070" y="1430716"/>
                    <a:chExt cx="3500730" cy="2074484"/>
                  </a:xfrm>
                </p:grpSpPr>
                <p:sp>
                  <p:nvSpPr>
                    <p:cNvPr id="25" name="Rounded Rectangle 24"/>
                    <p:cNvSpPr/>
                    <p:nvPr/>
                  </p:nvSpPr>
                  <p:spPr>
                    <a:xfrm>
                      <a:off x="4067876" y="1524000"/>
                      <a:ext cx="1219200" cy="137160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ounded Rectangle 25"/>
                    <p:cNvSpPr/>
                    <p:nvPr/>
                  </p:nvSpPr>
                  <p:spPr>
                    <a:xfrm>
                      <a:off x="6096000" y="2514600"/>
                      <a:ext cx="1447800" cy="990600"/>
                    </a:xfrm>
                    <a:prstGeom prst="round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043070" y="1430716"/>
                      <a:ext cx="1569087" cy="14465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200" b="1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en-US" sz="22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  <a:p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200" b="1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r>
                        <a:rPr lang="en-US" sz="22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200" b="1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en-US" sz="22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 …</a:t>
                      </a:r>
                    </a:p>
                  </p:txBody>
                </p:sp>
              </p:grpSp>
              <p:grpSp>
                <p:nvGrpSpPr>
                  <p:cNvPr id="18" name="Group 45"/>
                  <p:cNvGrpSpPr/>
                  <p:nvPr/>
                </p:nvGrpSpPr>
                <p:grpSpPr>
                  <a:xfrm>
                    <a:off x="749207" y="2147512"/>
                    <a:ext cx="2526475" cy="2057400"/>
                    <a:chOff x="1663607" y="5043112"/>
                    <a:chExt cx="2526475" cy="2057400"/>
                  </a:xfrm>
                </p:grpSpPr>
                <p:sp>
                  <p:nvSpPr>
                    <p:cNvPr id="19" name="Rounded Rectangle 18"/>
                    <p:cNvSpPr/>
                    <p:nvPr/>
                  </p:nvSpPr>
                  <p:spPr>
                    <a:xfrm>
                      <a:off x="1663607" y="5043112"/>
                      <a:ext cx="2438400" cy="2057400"/>
                    </a:xfrm>
                    <a:prstGeom prst="round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" name="Group 44"/>
                    <p:cNvGrpSpPr/>
                    <p:nvPr/>
                  </p:nvGrpSpPr>
                  <p:grpSpPr>
                    <a:xfrm>
                      <a:off x="1675482" y="5500312"/>
                      <a:ext cx="2514600" cy="1150441"/>
                      <a:chOff x="1675482" y="5500312"/>
                      <a:chExt cx="2514600" cy="1150441"/>
                    </a:xfrm>
                  </p:grpSpPr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1773103" y="5500312"/>
                        <a:ext cx="2233304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200" dirty="0" smtClean="0">
                            <a:latin typeface="Arial" pitchFamily="34" charset="0"/>
                            <a:cs typeface="Arial" pitchFamily="34" charset="0"/>
                          </a:rPr>
                          <a:t>Program + Spec</a:t>
                        </a:r>
                      </a:p>
                    </p:txBody>
                  </p:sp>
                  <p:grpSp>
                    <p:nvGrpSpPr>
                      <p:cNvPr id="22" name="Group 35"/>
                      <p:cNvGrpSpPr/>
                      <p:nvPr/>
                    </p:nvGrpSpPr>
                    <p:grpSpPr>
                      <a:xfrm>
                        <a:off x="1675482" y="5881312"/>
                        <a:ext cx="2514600" cy="769441"/>
                        <a:chOff x="1783263" y="5498474"/>
                        <a:chExt cx="2514600" cy="769441"/>
                      </a:xfrm>
                    </p:grpSpPr>
                    <p:sp>
                      <p:nvSpPr>
                        <p:cNvPr id="23" name="TextBox 22"/>
                        <p:cNvSpPr txBox="1"/>
                        <p:nvPr/>
                      </p:nvSpPr>
                      <p:spPr>
                        <a:xfrm>
                          <a:off x="1783263" y="5498474"/>
                          <a:ext cx="2514600" cy="76944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2200" dirty="0" smtClean="0">
                              <a:solidFill>
                                <a:srgbClr val="2503EF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Verifier</a:t>
                          </a:r>
                        </a:p>
                        <a:p>
                          <a:pPr algn="ctr"/>
                          <a:r>
                            <a:rPr lang="en-US" sz="2200" dirty="0" smtClean="0">
                              <a:latin typeface="Arial" pitchFamily="34" charset="0"/>
                              <a:cs typeface="Arial" pitchFamily="34" charset="0"/>
                            </a:rPr>
                            <a:t>checks hypothesis</a:t>
                          </a:r>
                        </a:p>
                      </p:txBody>
                    </p:sp>
                    <p:sp>
                      <p:nvSpPr>
                        <p:cNvPr id="24" name="Rounded Rectangle 23"/>
                        <p:cNvSpPr/>
                        <p:nvPr/>
                      </p:nvSpPr>
                      <p:spPr>
                        <a:xfrm>
                          <a:off x="1825492" y="5560297"/>
                          <a:ext cx="2342924" cy="674784"/>
                        </a:xfrm>
                        <a:prstGeom prst="round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3341782" y="1056702"/>
                  <a:ext cx="296078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/>
                  <a:r>
                    <a:rPr lang="en-US" sz="2200" b="1" dirty="0" smtClean="0">
                      <a:latin typeface="Arial" pitchFamily="34" charset="0"/>
                      <a:cs typeface="Arial" pitchFamily="34" charset="0"/>
                    </a:rPr>
                    <a:t>Labeled sample set</a:t>
                  </a:r>
                  <a:endParaRPr lang="en-US" sz="2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85132" y="1585637"/>
                  <a:ext cx="3505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 algn="ctr"/>
                  <a:r>
                    <a:rPr lang="en-US" sz="2400" b="1" dirty="0" smtClean="0">
                      <a:latin typeface="Arial" pitchFamily="34" charset="0"/>
                      <a:cs typeface="Arial" pitchFamily="34" charset="0"/>
                    </a:rPr>
                    <a:t>Verification Oracle</a:t>
                  </a:r>
                  <a:endParaRPr lang="en-US" sz="24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5334000" y="2286000"/>
                  <a:ext cx="685800" cy="38100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5562600" y="3429000"/>
                  <a:ext cx="457200" cy="53340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3275682" y="3907315"/>
                  <a:ext cx="36576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 algn="ctr"/>
                  <a:r>
                    <a:rPr lang="en-US" sz="2400" b="1" dirty="0" smtClean="0">
                      <a:latin typeface="Arial" pitchFamily="34" charset="0"/>
                      <a:cs typeface="Arial" pitchFamily="34" charset="0"/>
                    </a:rPr>
                    <a:t>Invariant </a:t>
                  </a:r>
                </a:p>
                <a:p>
                  <a:pPr marL="514350" indent="-514350" algn="ctr"/>
                  <a:r>
                    <a:rPr lang="en-US" sz="2400" b="1" dirty="0" smtClean="0">
                      <a:latin typeface="Arial" pitchFamily="34" charset="0"/>
                      <a:cs typeface="Arial" pitchFamily="34" charset="0"/>
                    </a:rPr>
                    <a:t>Hypothesis H?</a:t>
                  </a:r>
                  <a:endParaRPr lang="en-US" sz="24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 flipH="1" flipV="1">
                  <a:off x="3429000" y="3352800"/>
                  <a:ext cx="1219200" cy="60960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3429000" y="2362200"/>
                  <a:ext cx="533400" cy="60960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ounded Rectangle 5"/>
            <p:cNvSpPr/>
            <p:nvPr/>
          </p:nvSpPr>
          <p:spPr>
            <a:xfrm>
              <a:off x="1274101" y="3606064"/>
              <a:ext cx="2166774" cy="4461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itle 1"/>
          <p:cNvSpPr txBox="1">
            <a:spLocks/>
          </p:cNvSpPr>
          <p:nvPr/>
        </p:nvSpPr>
        <p:spPr>
          <a:xfrm>
            <a:off x="304800" y="76201"/>
            <a:ext cx="74676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Learning invariants: Solution 2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7189410" y="1808300"/>
            <a:ext cx="1110241" cy="2062021"/>
          </a:xfrm>
          <a:custGeom>
            <a:avLst/>
            <a:gdLst>
              <a:gd name="connsiteX0" fmla="*/ 350808 w 981974"/>
              <a:gd name="connsiteY0" fmla="*/ 10064 h 1699404"/>
              <a:gd name="connsiteX1" fmla="*/ 230038 w 981974"/>
              <a:gd name="connsiteY1" fmla="*/ 96328 h 1699404"/>
              <a:gd name="connsiteX2" fmla="*/ 143774 w 981974"/>
              <a:gd name="connsiteY2" fmla="*/ 208471 h 1699404"/>
              <a:gd name="connsiteX3" fmla="*/ 83389 w 981974"/>
              <a:gd name="connsiteY3" fmla="*/ 329241 h 1699404"/>
              <a:gd name="connsiteX4" fmla="*/ 40257 w 981974"/>
              <a:gd name="connsiteY4" fmla="*/ 493143 h 1699404"/>
              <a:gd name="connsiteX5" fmla="*/ 5751 w 981974"/>
              <a:gd name="connsiteY5" fmla="*/ 726056 h 1699404"/>
              <a:gd name="connsiteX6" fmla="*/ 5751 w 981974"/>
              <a:gd name="connsiteY6" fmla="*/ 881332 h 1699404"/>
              <a:gd name="connsiteX7" fmla="*/ 14377 w 981974"/>
              <a:gd name="connsiteY7" fmla="*/ 1062486 h 1699404"/>
              <a:gd name="connsiteX8" fmla="*/ 48883 w 981974"/>
              <a:gd name="connsiteY8" fmla="*/ 1217762 h 1699404"/>
              <a:gd name="connsiteX9" fmla="*/ 92015 w 981974"/>
              <a:gd name="connsiteY9" fmla="*/ 1364411 h 1699404"/>
              <a:gd name="connsiteX10" fmla="*/ 135147 w 981974"/>
              <a:gd name="connsiteY10" fmla="*/ 1485181 h 1699404"/>
              <a:gd name="connsiteX11" fmla="*/ 195532 w 981974"/>
              <a:gd name="connsiteY11" fmla="*/ 1562818 h 1699404"/>
              <a:gd name="connsiteX12" fmla="*/ 247291 w 981974"/>
              <a:gd name="connsiteY12" fmla="*/ 1631830 h 1699404"/>
              <a:gd name="connsiteX13" fmla="*/ 299049 w 981974"/>
              <a:gd name="connsiteY13" fmla="*/ 1666335 h 1699404"/>
              <a:gd name="connsiteX14" fmla="*/ 342181 w 981974"/>
              <a:gd name="connsiteY14" fmla="*/ 1692215 h 1699404"/>
              <a:gd name="connsiteX15" fmla="*/ 506083 w 981974"/>
              <a:gd name="connsiteY15" fmla="*/ 1623203 h 1699404"/>
              <a:gd name="connsiteX16" fmla="*/ 618226 w 981974"/>
              <a:gd name="connsiteY16" fmla="*/ 1511060 h 1699404"/>
              <a:gd name="connsiteX17" fmla="*/ 782128 w 981974"/>
              <a:gd name="connsiteY17" fmla="*/ 1364411 h 1699404"/>
              <a:gd name="connsiteX18" fmla="*/ 877019 w 981974"/>
              <a:gd name="connsiteY18" fmla="*/ 1217762 h 1699404"/>
              <a:gd name="connsiteX19" fmla="*/ 937404 w 981974"/>
              <a:gd name="connsiteY19" fmla="*/ 1062486 h 1699404"/>
              <a:gd name="connsiteX20" fmla="*/ 971909 w 981974"/>
              <a:gd name="connsiteY20" fmla="*/ 950343 h 1699404"/>
              <a:gd name="connsiteX21" fmla="*/ 980536 w 981974"/>
              <a:gd name="connsiteY21" fmla="*/ 786441 h 1699404"/>
              <a:gd name="connsiteX22" fmla="*/ 963283 w 981974"/>
              <a:gd name="connsiteY22" fmla="*/ 674298 h 1699404"/>
              <a:gd name="connsiteX23" fmla="*/ 920151 w 981974"/>
              <a:gd name="connsiteY23" fmla="*/ 570781 h 1699404"/>
              <a:gd name="connsiteX24" fmla="*/ 877019 w 981974"/>
              <a:gd name="connsiteY24" fmla="*/ 493143 h 1699404"/>
              <a:gd name="connsiteX25" fmla="*/ 825260 w 981974"/>
              <a:gd name="connsiteY25" fmla="*/ 415505 h 1699404"/>
              <a:gd name="connsiteX26" fmla="*/ 764876 w 981974"/>
              <a:gd name="connsiteY26" fmla="*/ 355120 h 1699404"/>
              <a:gd name="connsiteX27" fmla="*/ 695864 w 981974"/>
              <a:gd name="connsiteY27" fmla="*/ 277483 h 1699404"/>
              <a:gd name="connsiteX28" fmla="*/ 644106 w 981974"/>
              <a:gd name="connsiteY28" fmla="*/ 217098 h 1699404"/>
              <a:gd name="connsiteX29" fmla="*/ 592347 w 981974"/>
              <a:gd name="connsiteY29" fmla="*/ 173966 h 1699404"/>
              <a:gd name="connsiteX30" fmla="*/ 523336 w 981974"/>
              <a:gd name="connsiteY30" fmla="*/ 122207 h 1699404"/>
              <a:gd name="connsiteX31" fmla="*/ 480204 w 981974"/>
              <a:gd name="connsiteY31" fmla="*/ 87702 h 1699404"/>
              <a:gd name="connsiteX32" fmla="*/ 437072 w 981974"/>
              <a:gd name="connsiteY32" fmla="*/ 53196 h 1699404"/>
              <a:gd name="connsiteX33" fmla="*/ 393940 w 981974"/>
              <a:gd name="connsiteY33" fmla="*/ 35943 h 1699404"/>
              <a:gd name="connsiteX34" fmla="*/ 350808 w 981974"/>
              <a:gd name="connsiteY34" fmla="*/ 10064 h 169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81974" h="1699404">
                <a:moveTo>
                  <a:pt x="350808" y="10064"/>
                </a:moveTo>
                <a:cubicBezTo>
                  <a:pt x="323491" y="20128"/>
                  <a:pt x="264544" y="63260"/>
                  <a:pt x="230038" y="96328"/>
                </a:cubicBezTo>
                <a:cubicBezTo>
                  <a:pt x="195532" y="129396"/>
                  <a:pt x="168215" y="169652"/>
                  <a:pt x="143774" y="208471"/>
                </a:cubicBezTo>
                <a:cubicBezTo>
                  <a:pt x="119333" y="247290"/>
                  <a:pt x="100642" y="281796"/>
                  <a:pt x="83389" y="329241"/>
                </a:cubicBezTo>
                <a:cubicBezTo>
                  <a:pt x="66136" y="376686"/>
                  <a:pt x="53197" y="427007"/>
                  <a:pt x="40257" y="493143"/>
                </a:cubicBezTo>
                <a:cubicBezTo>
                  <a:pt x="27317" y="559279"/>
                  <a:pt x="11502" y="661358"/>
                  <a:pt x="5751" y="726056"/>
                </a:cubicBezTo>
                <a:cubicBezTo>
                  <a:pt x="0" y="790754"/>
                  <a:pt x="4313" y="825260"/>
                  <a:pt x="5751" y="881332"/>
                </a:cubicBezTo>
                <a:cubicBezTo>
                  <a:pt x="7189" y="937404"/>
                  <a:pt x="7188" y="1006414"/>
                  <a:pt x="14377" y="1062486"/>
                </a:cubicBezTo>
                <a:cubicBezTo>
                  <a:pt x="21566" y="1118558"/>
                  <a:pt x="35943" y="1167441"/>
                  <a:pt x="48883" y="1217762"/>
                </a:cubicBezTo>
                <a:cubicBezTo>
                  <a:pt x="61823" y="1268083"/>
                  <a:pt x="77638" y="1319841"/>
                  <a:pt x="92015" y="1364411"/>
                </a:cubicBezTo>
                <a:cubicBezTo>
                  <a:pt x="106392" y="1408981"/>
                  <a:pt x="117894" y="1452113"/>
                  <a:pt x="135147" y="1485181"/>
                </a:cubicBezTo>
                <a:cubicBezTo>
                  <a:pt x="152400" y="1518249"/>
                  <a:pt x="176841" y="1538377"/>
                  <a:pt x="195532" y="1562818"/>
                </a:cubicBezTo>
                <a:cubicBezTo>
                  <a:pt x="214223" y="1587260"/>
                  <a:pt x="230038" y="1614577"/>
                  <a:pt x="247291" y="1631830"/>
                </a:cubicBezTo>
                <a:cubicBezTo>
                  <a:pt x="264544" y="1649083"/>
                  <a:pt x="283234" y="1656271"/>
                  <a:pt x="299049" y="1666335"/>
                </a:cubicBezTo>
                <a:cubicBezTo>
                  <a:pt x="314864" y="1676399"/>
                  <a:pt x="307675" y="1699404"/>
                  <a:pt x="342181" y="1692215"/>
                </a:cubicBezTo>
                <a:cubicBezTo>
                  <a:pt x="376687" y="1685026"/>
                  <a:pt x="460076" y="1653396"/>
                  <a:pt x="506083" y="1623203"/>
                </a:cubicBezTo>
                <a:cubicBezTo>
                  <a:pt x="552091" y="1593011"/>
                  <a:pt x="572219" y="1554192"/>
                  <a:pt x="618226" y="1511060"/>
                </a:cubicBezTo>
                <a:cubicBezTo>
                  <a:pt x="664234" y="1467928"/>
                  <a:pt x="738996" y="1413294"/>
                  <a:pt x="782128" y="1364411"/>
                </a:cubicBezTo>
                <a:cubicBezTo>
                  <a:pt x="825260" y="1315528"/>
                  <a:pt x="851140" y="1268083"/>
                  <a:pt x="877019" y="1217762"/>
                </a:cubicBezTo>
                <a:cubicBezTo>
                  <a:pt x="902898" y="1167441"/>
                  <a:pt x="921589" y="1107056"/>
                  <a:pt x="937404" y="1062486"/>
                </a:cubicBezTo>
                <a:cubicBezTo>
                  <a:pt x="953219" y="1017916"/>
                  <a:pt x="964720" y="996351"/>
                  <a:pt x="971909" y="950343"/>
                </a:cubicBezTo>
                <a:cubicBezTo>
                  <a:pt x="979098" y="904336"/>
                  <a:pt x="981974" y="832448"/>
                  <a:pt x="980536" y="786441"/>
                </a:cubicBezTo>
                <a:cubicBezTo>
                  <a:pt x="979098" y="740434"/>
                  <a:pt x="973347" y="710241"/>
                  <a:pt x="963283" y="674298"/>
                </a:cubicBezTo>
                <a:cubicBezTo>
                  <a:pt x="953219" y="638355"/>
                  <a:pt x="934528" y="600973"/>
                  <a:pt x="920151" y="570781"/>
                </a:cubicBezTo>
                <a:cubicBezTo>
                  <a:pt x="905774" y="540589"/>
                  <a:pt x="892834" y="519022"/>
                  <a:pt x="877019" y="493143"/>
                </a:cubicBezTo>
                <a:cubicBezTo>
                  <a:pt x="861204" y="467264"/>
                  <a:pt x="843950" y="438509"/>
                  <a:pt x="825260" y="415505"/>
                </a:cubicBezTo>
                <a:cubicBezTo>
                  <a:pt x="806570" y="392501"/>
                  <a:pt x="786442" y="378124"/>
                  <a:pt x="764876" y="355120"/>
                </a:cubicBezTo>
                <a:cubicBezTo>
                  <a:pt x="743310" y="332116"/>
                  <a:pt x="715992" y="300487"/>
                  <a:pt x="695864" y="277483"/>
                </a:cubicBezTo>
                <a:cubicBezTo>
                  <a:pt x="675736" y="254479"/>
                  <a:pt x="661359" y="234351"/>
                  <a:pt x="644106" y="217098"/>
                </a:cubicBezTo>
                <a:cubicBezTo>
                  <a:pt x="626853" y="199845"/>
                  <a:pt x="612475" y="189781"/>
                  <a:pt x="592347" y="173966"/>
                </a:cubicBezTo>
                <a:cubicBezTo>
                  <a:pt x="572219" y="158151"/>
                  <a:pt x="542027" y="136584"/>
                  <a:pt x="523336" y="122207"/>
                </a:cubicBezTo>
                <a:cubicBezTo>
                  <a:pt x="504645" y="107830"/>
                  <a:pt x="480204" y="87702"/>
                  <a:pt x="480204" y="87702"/>
                </a:cubicBezTo>
                <a:cubicBezTo>
                  <a:pt x="465827" y="76200"/>
                  <a:pt x="451449" y="61823"/>
                  <a:pt x="437072" y="53196"/>
                </a:cubicBezTo>
                <a:cubicBezTo>
                  <a:pt x="422695" y="44570"/>
                  <a:pt x="404004" y="41694"/>
                  <a:pt x="393940" y="35943"/>
                </a:cubicBezTo>
                <a:cubicBezTo>
                  <a:pt x="383876" y="30192"/>
                  <a:pt x="378125" y="0"/>
                  <a:pt x="350808" y="1006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840011" y="1930065"/>
            <a:ext cx="947687" cy="1875357"/>
          </a:xfrm>
          <a:custGeom>
            <a:avLst/>
            <a:gdLst>
              <a:gd name="connsiteX0" fmla="*/ 517584 w 838200"/>
              <a:gd name="connsiteY0" fmla="*/ 4313 h 1545566"/>
              <a:gd name="connsiteX1" fmla="*/ 405441 w 838200"/>
              <a:gd name="connsiteY1" fmla="*/ 90577 h 1545566"/>
              <a:gd name="connsiteX2" fmla="*/ 310550 w 838200"/>
              <a:gd name="connsiteY2" fmla="*/ 168215 h 1545566"/>
              <a:gd name="connsiteX3" fmla="*/ 232913 w 838200"/>
              <a:gd name="connsiteY3" fmla="*/ 254479 h 1545566"/>
              <a:gd name="connsiteX4" fmla="*/ 138022 w 838200"/>
              <a:gd name="connsiteY4" fmla="*/ 357996 h 1545566"/>
              <a:gd name="connsiteX5" fmla="*/ 60384 w 838200"/>
              <a:gd name="connsiteY5" fmla="*/ 513272 h 1545566"/>
              <a:gd name="connsiteX6" fmla="*/ 8626 w 838200"/>
              <a:gd name="connsiteY6" fmla="*/ 668547 h 1545566"/>
              <a:gd name="connsiteX7" fmla="*/ 8626 w 838200"/>
              <a:gd name="connsiteY7" fmla="*/ 823823 h 1545566"/>
              <a:gd name="connsiteX8" fmla="*/ 34505 w 838200"/>
              <a:gd name="connsiteY8" fmla="*/ 987724 h 1545566"/>
              <a:gd name="connsiteX9" fmla="*/ 86264 w 838200"/>
              <a:gd name="connsiteY9" fmla="*/ 1108494 h 1545566"/>
              <a:gd name="connsiteX10" fmla="*/ 163901 w 838200"/>
              <a:gd name="connsiteY10" fmla="*/ 1194758 h 1545566"/>
              <a:gd name="connsiteX11" fmla="*/ 267418 w 838200"/>
              <a:gd name="connsiteY11" fmla="*/ 1324155 h 1545566"/>
              <a:gd name="connsiteX12" fmla="*/ 345056 w 838200"/>
              <a:gd name="connsiteY12" fmla="*/ 1393166 h 1545566"/>
              <a:gd name="connsiteX13" fmla="*/ 422694 w 838200"/>
              <a:gd name="connsiteY13" fmla="*/ 1453551 h 1545566"/>
              <a:gd name="connsiteX14" fmla="*/ 526211 w 838200"/>
              <a:gd name="connsiteY14" fmla="*/ 1539815 h 1545566"/>
              <a:gd name="connsiteX15" fmla="*/ 655607 w 838200"/>
              <a:gd name="connsiteY15" fmla="*/ 1488056 h 1545566"/>
              <a:gd name="connsiteX16" fmla="*/ 733245 w 838200"/>
              <a:gd name="connsiteY16" fmla="*/ 1367287 h 1545566"/>
              <a:gd name="connsiteX17" fmla="*/ 785003 w 838200"/>
              <a:gd name="connsiteY17" fmla="*/ 1237890 h 1545566"/>
              <a:gd name="connsiteX18" fmla="*/ 819509 w 838200"/>
              <a:gd name="connsiteY18" fmla="*/ 1056736 h 1545566"/>
              <a:gd name="connsiteX19" fmla="*/ 836762 w 838200"/>
              <a:gd name="connsiteY19" fmla="*/ 823823 h 1545566"/>
              <a:gd name="connsiteX20" fmla="*/ 828135 w 838200"/>
              <a:gd name="connsiteY20" fmla="*/ 659921 h 1545566"/>
              <a:gd name="connsiteX21" fmla="*/ 793630 w 838200"/>
              <a:gd name="connsiteY21" fmla="*/ 427007 h 1545566"/>
              <a:gd name="connsiteX22" fmla="*/ 750498 w 838200"/>
              <a:gd name="connsiteY22" fmla="*/ 271732 h 1545566"/>
              <a:gd name="connsiteX23" fmla="*/ 690113 w 838200"/>
              <a:gd name="connsiteY23" fmla="*/ 150962 h 1545566"/>
              <a:gd name="connsiteX24" fmla="*/ 629728 w 838200"/>
              <a:gd name="connsiteY24" fmla="*/ 64698 h 1545566"/>
              <a:gd name="connsiteX25" fmla="*/ 517584 w 838200"/>
              <a:gd name="connsiteY25" fmla="*/ 4313 h 154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8200" h="1545566">
                <a:moveTo>
                  <a:pt x="517584" y="4313"/>
                </a:moveTo>
                <a:cubicBezTo>
                  <a:pt x="480203" y="8626"/>
                  <a:pt x="439947" y="63260"/>
                  <a:pt x="405441" y="90577"/>
                </a:cubicBezTo>
                <a:cubicBezTo>
                  <a:pt x="370935" y="117894"/>
                  <a:pt x="339305" y="140898"/>
                  <a:pt x="310550" y="168215"/>
                </a:cubicBezTo>
                <a:cubicBezTo>
                  <a:pt x="281795" y="195532"/>
                  <a:pt x="232913" y="254479"/>
                  <a:pt x="232913" y="254479"/>
                </a:cubicBezTo>
                <a:cubicBezTo>
                  <a:pt x="204158" y="286109"/>
                  <a:pt x="166777" y="314864"/>
                  <a:pt x="138022" y="357996"/>
                </a:cubicBezTo>
                <a:cubicBezTo>
                  <a:pt x="109267" y="401128"/>
                  <a:pt x="81950" y="461514"/>
                  <a:pt x="60384" y="513272"/>
                </a:cubicBezTo>
                <a:cubicBezTo>
                  <a:pt x="38818" y="565031"/>
                  <a:pt x="17252" y="616789"/>
                  <a:pt x="8626" y="668547"/>
                </a:cubicBezTo>
                <a:cubicBezTo>
                  <a:pt x="0" y="720305"/>
                  <a:pt x="4313" y="770627"/>
                  <a:pt x="8626" y="823823"/>
                </a:cubicBezTo>
                <a:cubicBezTo>
                  <a:pt x="12939" y="877019"/>
                  <a:pt x="21565" y="940279"/>
                  <a:pt x="34505" y="987724"/>
                </a:cubicBezTo>
                <a:cubicBezTo>
                  <a:pt x="47445" y="1035169"/>
                  <a:pt x="64698" y="1073988"/>
                  <a:pt x="86264" y="1108494"/>
                </a:cubicBezTo>
                <a:cubicBezTo>
                  <a:pt x="107830" y="1143000"/>
                  <a:pt x="133709" y="1158815"/>
                  <a:pt x="163901" y="1194758"/>
                </a:cubicBezTo>
                <a:cubicBezTo>
                  <a:pt x="194093" y="1230701"/>
                  <a:pt x="237226" y="1291087"/>
                  <a:pt x="267418" y="1324155"/>
                </a:cubicBezTo>
                <a:cubicBezTo>
                  <a:pt x="297610" y="1357223"/>
                  <a:pt x="319177" y="1371600"/>
                  <a:pt x="345056" y="1393166"/>
                </a:cubicBezTo>
                <a:cubicBezTo>
                  <a:pt x="370935" y="1414732"/>
                  <a:pt x="392502" y="1429110"/>
                  <a:pt x="422694" y="1453551"/>
                </a:cubicBezTo>
                <a:cubicBezTo>
                  <a:pt x="452886" y="1477992"/>
                  <a:pt x="487392" y="1534064"/>
                  <a:pt x="526211" y="1539815"/>
                </a:cubicBezTo>
                <a:cubicBezTo>
                  <a:pt x="565030" y="1545566"/>
                  <a:pt x="621101" y="1516811"/>
                  <a:pt x="655607" y="1488056"/>
                </a:cubicBezTo>
                <a:cubicBezTo>
                  <a:pt x="690113" y="1459301"/>
                  <a:pt x="711679" y="1408981"/>
                  <a:pt x="733245" y="1367287"/>
                </a:cubicBezTo>
                <a:cubicBezTo>
                  <a:pt x="754811" y="1325593"/>
                  <a:pt x="770626" y="1289648"/>
                  <a:pt x="785003" y="1237890"/>
                </a:cubicBezTo>
                <a:cubicBezTo>
                  <a:pt x="799380" y="1186132"/>
                  <a:pt x="810883" y="1125747"/>
                  <a:pt x="819509" y="1056736"/>
                </a:cubicBezTo>
                <a:cubicBezTo>
                  <a:pt x="828135" y="987725"/>
                  <a:pt x="835324" y="889959"/>
                  <a:pt x="836762" y="823823"/>
                </a:cubicBezTo>
                <a:cubicBezTo>
                  <a:pt x="838200" y="757687"/>
                  <a:pt x="835324" y="726057"/>
                  <a:pt x="828135" y="659921"/>
                </a:cubicBezTo>
                <a:cubicBezTo>
                  <a:pt x="820946" y="593785"/>
                  <a:pt x="806569" y="491705"/>
                  <a:pt x="793630" y="427007"/>
                </a:cubicBezTo>
                <a:cubicBezTo>
                  <a:pt x="780691" y="362309"/>
                  <a:pt x="767751" y="317739"/>
                  <a:pt x="750498" y="271732"/>
                </a:cubicBezTo>
                <a:cubicBezTo>
                  <a:pt x="733245" y="225725"/>
                  <a:pt x="710241" y="185468"/>
                  <a:pt x="690113" y="150962"/>
                </a:cubicBezTo>
                <a:cubicBezTo>
                  <a:pt x="669985" y="116456"/>
                  <a:pt x="652732" y="89140"/>
                  <a:pt x="629728" y="64698"/>
                </a:cubicBezTo>
                <a:cubicBezTo>
                  <a:pt x="606724" y="40257"/>
                  <a:pt x="554965" y="0"/>
                  <a:pt x="517584" y="431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8600" y="76201"/>
            <a:ext cx="87630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dirty="0" smtClean="0">
                <a:latin typeface="Arial" pitchFamily="34" charset="0"/>
                <a:ea typeface="+mj-ea"/>
                <a:cs typeface="Arial" pitchFamily="34" charset="0"/>
              </a:rPr>
              <a:t>C</a:t>
            </a:r>
            <a:r>
              <a:rPr kumimoji="0" lang="en-US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ounter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-example</a:t>
            </a:r>
            <a:r>
              <a:rPr lang="en-US" sz="3400" b="1" dirty="0" smtClean="0">
                <a:latin typeface="Arial" pitchFamily="34" charset="0"/>
                <a:ea typeface="+mj-ea"/>
                <a:cs typeface="Arial" pitchFamily="34" charset="0"/>
              </a:rPr>
              <a:t>: Positive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784600" y="4752975"/>
          <a:ext cx="1778000" cy="445626"/>
        </p:xfrm>
        <a:graphic>
          <a:graphicData uri="http://schemas.openxmlformats.org/presentationml/2006/ole">
            <p:oleObj spid="_x0000_s2050" name="Equation" r:id="rId4" imgW="711000" imgH="177480" progId="Equation.3">
              <p:embed/>
            </p:oleObj>
          </a:graphicData>
        </a:graphic>
      </p:graphicFrame>
      <p:sp>
        <p:nvSpPr>
          <p:cNvPr id="12" name="Oval 11"/>
          <p:cNvSpPr/>
          <p:nvPr/>
        </p:nvSpPr>
        <p:spPr>
          <a:xfrm>
            <a:off x="1335975" y="3528950"/>
            <a:ext cx="76200" cy="76200"/>
          </a:xfrm>
          <a:prstGeom prst="ellipse">
            <a:avLst/>
          </a:prstGeom>
          <a:solidFill>
            <a:srgbClr val="004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305042" y="3213536"/>
            <a:ext cx="460693" cy="433450"/>
          </a:xfrm>
          <a:prstGeom prst="mathPlus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744" y="22419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31544" y="241636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1249127" y="198120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1079044" y="2356991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11217" y="26229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1371600" y="236220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21304" y="258284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884649" y="31603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407253" y="321355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7668904" y="2408406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7211704" y="304004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7745104" y="326864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35745" y="286346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7696200" y="297180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61698" y="281834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009198" y="2758966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258707" y="24272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Bad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1073" y="1785242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Good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40819" y="1107744"/>
            <a:ext cx="7466792" cy="3466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>
            <a:off x="988352" y="1930406"/>
            <a:ext cx="777791" cy="1883963"/>
          </a:xfrm>
          <a:prstGeom prst="arc">
            <a:avLst>
              <a:gd name="adj1" fmla="val 15671677"/>
              <a:gd name="adj2" fmla="val 5658819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Arc 40"/>
          <p:cNvSpPr/>
          <p:nvPr/>
        </p:nvSpPr>
        <p:spPr>
          <a:xfrm>
            <a:off x="7192462" y="1828819"/>
            <a:ext cx="855569" cy="2023784"/>
          </a:xfrm>
          <a:prstGeom prst="arc">
            <a:avLst>
              <a:gd name="adj1" fmla="val 4940409"/>
              <a:gd name="adj2" fmla="val 16879416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824552" y="1062251"/>
            <a:ext cx="4660710" cy="2138149"/>
          </a:xfrm>
          <a:custGeom>
            <a:avLst/>
            <a:gdLst>
              <a:gd name="connsiteX0" fmla="*/ 104633 w 4660710"/>
              <a:gd name="connsiteY0" fmla="*/ 2133600 h 2138149"/>
              <a:gd name="connsiteX1" fmla="*/ 691486 w 4660710"/>
              <a:gd name="connsiteY1" fmla="*/ 2079009 h 2138149"/>
              <a:gd name="connsiteX2" fmla="*/ 1455761 w 4660710"/>
              <a:gd name="connsiteY2" fmla="*/ 1833349 h 2138149"/>
              <a:gd name="connsiteX3" fmla="*/ 2411104 w 4660710"/>
              <a:gd name="connsiteY3" fmla="*/ 987188 h 2138149"/>
              <a:gd name="connsiteX4" fmla="*/ 3011606 w 4660710"/>
              <a:gd name="connsiteY4" fmla="*/ 509516 h 2138149"/>
              <a:gd name="connsiteX5" fmla="*/ 4430973 w 4660710"/>
              <a:gd name="connsiteY5" fmla="*/ 72788 h 2138149"/>
              <a:gd name="connsiteX6" fmla="*/ 4390030 w 4660710"/>
              <a:gd name="connsiteY6" fmla="*/ 72788 h 2138149"/>
              <a:gd name="connsiteX7" fmla="*/ 4048836 w 4660710"/>
              <a:gd name="connsiteY7" fmla="*/ 45492 h 2138149"/>
              <a:gd name="connsiteX8" fmla="*/ 3803176 w 4660710"/>
              <a:gd name="connsiteY8" fmla="*/ 31845 h 2138149"/>
              <a:gd name="connsiteX9" fmla="*/ 3516573 w 4660710"/>
              <a:gd name="connsiteY9" fmla="*/ 31845 h 2138149"/>
              <a:gd name="connsiteX10" fmla="*/ 3243618 w 4660710"/>
              <a:gd name="connsiteY10" fmla="*/ 45492 h 2138149"/>
              <a:gd name="connsiteX11" fmla="*/ 2997958 w 4660710"/>
              <a:gd name="connsiteY11" fmla="*/ 59140 h 2138149"/>
              <a:gd name="connsiteX12" fmla="*/ 2725003 w 4660710"/>
              <a:gd name="connsiteY12" fmla="*/ 100083 h 2138149"/>
              <a:gd name="connsiteX13" fmla="*/ 2506639 w 4660710"/>
              <a:gd name="connsiteY13" fmla="*/ 127379 h 2138149"/>
              <a:gd name="connsiteX14" fmla="*/ 2274627 w 4660710"/>
              <a:gd name="connsiteY14" fmla="*/ 168322 h 2138149"/>
              <a:gd name="connsiteX15" fmla="*/ 2056263 w 4660710"/>
              <a:gd name="connsiteY15" fmla="*/ 209266 h 2138149"/>
              <a:gd name="connsiteX16" fmla="*/ 1769660 w 4660710"/>
              <a:gd name="connsiteY16" fmla="*/ 291152 h 2138149"/>
              <a:gd name="connsiteX17" fmla="*/ 1428466 w 4660710"/>
              <a:gd name="connsiteY17" fmla="*/ 400334 h 2138149"/>
              <a:gd name="connsiteX18" fmla="*/ 1169158 w 4660710"/>
              <a:gd name="connsiteY18" fmla="*/ 495869 h 2138149"/>
              <a:gd name="connsiteX19" fmla="*/ 978089 w 4660710"/>
              <a:gd name="connsiteY19" fmla="*/ 605051 h 2138149"/>
              <a:gd name="connsiteX20" fmla="*/ 759725 w 4660710"/>
              <a:gd name="connsiteY20" fmla="*/ 714233 h 2138149"/>
              <a:gd name="connsiteX21" fmla="*/ 595952 w 4660710"/>
              <a:gd name="connsiteY21" fmla="*/ 837063 h 2138149"/>
              <a:gd name="connsiteX22" fmla="*/ 432179 w 4660710"/>
              <a:gd name="connsiteY22" fmla="*/ 973540 h 2138149"/>
              <a:gd name="connsiteX23" fmla="*/ 282054 w 4660710"/>
              <a:gd name="connsiteY23" fmla="*/ 1137313 h 2138149"/>
              <a:gd name="connsiteX24" fmla="*/ 186519 w 4660710"/>
              <a:gd name="connsiteY24" fmla="*/ 1260143 h 2138149"/>
              <a:gd name="connsiteX25" fmla="*/ 77337 w 4660710"/>
              <a:gd name="connsiteY25" fmla="*/ 1464860 h 2138149"/>
              <a:gd name="connsiteX26" fmla="*/ 9098 w 4660710"/>
              <a:gd name="connsiteY26" fmla="*/ 1751463 h 2138149"/>
              <a:gd name="connsiteX27" fmla="*/ 50042 w 4660710"/>
              <a:gd name="connsiteY27" fmla="*/ 1887940 h 2138149"/>
              <a:gd name="connsiteX28" fmla="*/ 63689 w 4660710"/>
              <a:gd name="connsiteY28" fmla="*/ 2051713 h 2138149"/>
              <a:gd name="connsiteX29" fmla="*/ 104633 w 4660710"/>
              <a:gd name="connsiteY29" fmla="*/ 2133600 h 213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660710" h="2138149">
                <a:moveTo>
                  <a:pt x="104633" y="2133600"/>
                </a:moveTo>
                <a:cubicBezTo>
                  <a:pt x="209266" y="2138149"/>
                  <a:pt x="466298" y="2129051"/>
                  <a:pt x="691486" y="2079009"/>
                </a:cubicBezTo>
                <a:cubicBezTo>
                  <a:pt x="916674" y="2028967"/>
                  <a:pt x="1169158" y="2015319"/>
                  <a:pt x="1455761" y="1833349"/>
                </a:cubicBezTo>
                <a:cubicBezTo>
                  <a:pt x="1742364" y="1651379"/>
                  <a:pt x="2151797" y="1207827"/>
                  <a:pt x="2411104" y="987188"/>
                </a:cubicBezTo>
                <a:cubicBezTo>
                  <a:pt x="2670412" y="766549"/>
                  <a:pt x="2674961" y="661916"/>
                  <a:pt x="3011606" y="509516"/>
                </a:cubicBezTo>
                <a:cubicBezTo>
                  <a:pt x="3348251" y="357116"/>
                  <a:pt x="4201236" y="145576"/>
                  <a:pt x="4430973" y="72788"/>
                </a:cubicBezTo>
                <a:cubicBezTo>
                  <a:pt x="4660710" y="0"/>
                  <a:pt x="4390030" y="72788"/>
                  <a:pt x="4390030" y="72788"/>
                </a:cubicBezTo>
                <a:lnTo>
                  <a:pt x="4048836" y="45492"/>
                </a:lnTo>
                <a:cubicBezTo>
                  <a:pt x="3951027" y="38668"/>
                  <a:pt x="3891886" y="34119"/>
                  <a:pt x="3803176" y="31845"/>
                </a:cubicBezTo>
                <a:cubicBezTo>
                  <a:pt x="3714466" y="29571"/>
                  <a:pt x="3609833" y="29570"/>
                  <a:pt x="3516573" y="31845"/>
                </a:cubicBezTo>
                <a:cubicBezTo>
                  <a:pt x="3423313" y="34120"/>
                  <a:pt x="3243618" y="45492"/>
                  <a:pt x="3243618" y="45492"/>
                </a:cubicBezTo>
                <a:cubicBezTo>
                  <a:pt x="3157182" y="50041"/>
                  <a:pt x="3084394" y="50042"/>
                  <a:pt x="2997958" y="59140"/>
                </a:cubicBezTo>
                <a:cubicBezTo>
                  <a:pt x="2911522" y="68238"/>
                  <a:pt x="2806889" y="88710"/>
                  <a:pt x="2725003" y="100083"/>
                </a:cubicBezTo>
                <a:cubicBezTo>
                  <a:pt x="2643117" y="111456"/>
                  <a:pt x="2581702" y="116006"/>
                  <a:pt x="2506639" y="127379"/>
                </a:cubicBezTo>
                <a:cubicBezTo>
                  <a:pt x="2431576" y="138752"/>
                  <a:pt x="2274627" y="168322"/>
                  <a:pt x="2274627" y="168322"/>
                </a:cubicBezTo>
                <a:cubicBezTo>
                  <a:pt x="2199564" y="181970"/>
                  <a:pt x="2140424" y="188794"/>
                  <a:pt x="2056263" y="209266"/>
                </a:cubicBezTo>
                <a:cubicBezTo>
                  <a:pt x="1972102" y="229738"/>
                  <a:pt x="1874293" y="259307"/>
                  <a:pt x="1769660" y="291152"/>
                </a:cubicBezTo>
                <a:cubicBezTo>
                  <a:pt x="1665027" y="322997"/>
                  <a:pt x="1528549" y="366215"/>
                  <a:pt x="1428466" y="400334"/>
                </a:cubicBezTo>
                <a:cubicBezTo>
                  <a:pt x="1328383" y="434453"/>
                  <a:pt x="1244221" y="461750"/>
                  <a:pt x="1169158" y="495869"/>
                </a:cubicBezTo>
                <a:cubicBezTo>
                  <a:pt x="1094095" y="529989"/>
                  <a:pt x="1046328" y="568657"/>
                  <a:pt x="978089" y="605051"/>
                </a:cubicBezTo>
                <a:cubicBezTo>
                  <a:pt x="909850" y="641445"/>
                  <a:pt x="823414" y="675564"/>
                  <a:pt x="759725" y="714233"/>
                </a:cubicBezTo>
                <a:cubicBezTo>
                  <a:pt x="696036" y="752902"/>
                  <a:pt x="650543" y="793845"/>
                  <a:pt x="595952" y="837063"/>
                </a:cubicBezTo>
                <a:cubicBezTo>
                  <a:pt x="541361" y="880281"/>
                  <a:pt x="484495" y="923498"/>
                  <a:pt x="432179" y="973540"/>
                </a:cubicBezTo>
                <a:cubicBezTo>
                  <a:pt x="379863" y="1023582"/>
                  <a:pt x="322997" y="1089546"/>
                  <a:pt x="282054" y="1137313"/>
                </a:cubicBezTo>
                <a:cubicBezTo>
                  <a:pt x="241111" y="1185080"/>
                  <a:pt x="220639" y="1205552"/>
                  <a:pt x="186519" y="1260143"/>
                </a:cubicBezTo>
                <a:cubicBezTo>
                  <a:pt x="152400" y="1314734"/>
                  <a:pt x="106907" y="1382973"/>
                  <a:pt x="77337" y="1464860"/>
                </a:cubicBezTo>
                <a:cubicBezTo>
                  <a:pt x="47767" y="1546747"/>
                  <a:pt x="13647" y="1680950"/>
                  <a:pt x="9098" y="1751463"/>
                </a:cubicBezTo>
                <a:cubicBezTo>
                  <a:pt x="4549" y="1821976"/>
                  <a:pt x="40944" y="1837898"/>
                  <a:pt x="50042" y="1887940"/>
                </a:cubicBezTo>
                <a:cubicBezTo>
                  <a:pt x="59141" y="1937982"/>
                  <a:pt x="54591" y="2013044"/>
                  <a:pt x="63689" y="2051713"/>
                </a:cubicBezTo>
                <a:cubicBezTo>
                  <a:pt x="72787" y="2090382"/>
                  <a:pt x="0" y="2129051"/>
                  <a:pt x="104633" y="213360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71800" y="14433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H</a:t>
            </a:r>
            <a:endParaRPr lang="en-US" sz="2400" b="1" dirty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4350603"/>
            <a:ext cx="2480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New positive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counter-example</a:t>
            </a:r>
            <a:endParaRPr lang="en-US" sz="2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129864" y="3628698"/>
            <a:ext cx="226485" cy="73101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814248" y="5127008"/>
            <a:ext cx="228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8600" y="76201"/>
            <a:ext cx="87630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Counter-example:</a:t>
            </a: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3400" b="1" dirty="0" smtClean="0">
                <a:latin typeface="Arial" pitchFamily="34" charset="0"/>
                <a:cs typeface="Arial" pitchFamily="34" charset="0"/>
              </a:rPr>
              <a:t>Negative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7189410" y="1808300"/>
            <a:ext cx="1110241" cy="2062021"/>
          </a:xfrm>
          <a:custGeom>
            <a:avLst/>
            <a:gdLst>
              <a:gd name="connsiteX0" fmla="*/ 350808 w 981974"/>
              <a:gd name="connsiteY0" fmla="*/ 10064 h 1699404"/>
              <a:gd name="connsiteX1" fmla="*/ 230038 w 981974"/>
              <a:gd name="connsiteY1" fmla="*/ 96328 h 1699404"/>
              <a:gd name="connsiteX2" fmla="*/ 143774 w 981974"/>
              <a:gd name="connsiteY2" fmla="*/ 208471 h 1699404"/>
              <a:gd name="connsiteX3" fmla="*/ 83389 w 981974"/>
              <a:gd name="connsiteY3" fmla="*/ 329241 h 1699404"/>
              <a:gd name="connsiteX4" fmla="*/ 40257 w 981974"/>
              <a:gd name="connsiteY4" fmla="*/ 493143 h 1699404"/>
              <a:gd name="connsiteX5" fmla="*/ 5751 w 981974"/>
              <a:gd name="connsiteY5" fmla="*/ 726056 h 1699404"/>
              <a:gd name="connsiteX6" fmla="*/ 5751 w 981974"/>
              <a:gd name="connsiteY6" fmla="*/ 881332 h 1699404"/>
              <a:gd name="connsiteX7" fmla="*/ 14377 w 981974"/>
              <a:gd name="connsiteY7" fmla="*/ 1062486 h 1699404"/>
              <a:gd name="connsiteX8" fmla="*/ 48883 w 981974"/>
              <a:gd name="connsiteY8" fmla="*/ 1217762 h 1699404"/>
              <a:gd name="connsiteX9" fmla="*/ 92015 w 981974"/>
              <a:gd name="connsiteY9" fmla="*/ 1364411 h 1699404"/>
              <a:gd name="connsiteX10" fmla="*/ 135147 w 981974"/>
              <a:gd name="connsiteY10" fmla="*/ 1485181 h 1699404"/>
              <a:gd name="connsiteX11" fmla="*/ 195532 w 981974"/>
              <a:gd name="connsiteY11" fmla="*/ 1562818 h 1699404"/>
              <a:gd name="connsiteX12" fmla="*/ 247291 w 981974"/>
              <a:gd name="connsiteY12" fmla="*/ 1631830 h 1699404"/>
              <a:gd name="connsiteX13" fmla="*/ 299049 w 981974"/>
              <a:gd name="connsiteY13" fmla="*/ 1666335 h 1699404"/>
              <a:gd name="connsiteX14" fmla="*/ 342181 w 981974"/>
              <a:gd name="connsiteY14" fmla="*/ 1692215 h 1699404"/>
              <a:gd name="connsiteX15" fmla="*/ 506083 w 981974"/>
              <a:gd name="connsiteY15" fmla="*/ 1623203 h 1699404"/>
              <a:gd name="connsiteX16" fmla="*/ 618226 w 981974"/>
              <a:gd name="connsiteY16" fmla="*/ 1511060 h 1699404"/>
              <a:gd name="connsiteX17" fmla="*/ 782128 w 981974"/>
              <a:gd name="connsiteY17" fmla="*/ 1364411 h 1699404"/>
              <a:gd name="connsiteX18" fmla="*/ 877019 w 981974"/>
              <a:gd name="connsiteY18" fmla="*/ 1217762 h 1699404"/>
              <a:gd name="connsiteX19" fmla="*/ 937404 w 981974"/>
              <a:gd name="connsiteY19" fmla="*/ 1062486 h 1699404"/>
              <a:gd name="connsiteX20" fmla="*/ 971909 w 981974"/>
              <a:gd name="connsiteY20" fmla="*/ 950343 h 1699404"/>
              <a:gd name="connsiteX21" fmla="*/ 980536 w 981974"/>
              <a:gd name="connsiteY21" fmla="*/ 786441 h 1699404"/>
              <a:gd name="connsiteX22" fmla="*/ 963283 w 981974"/>
              <a:gd name="connsiteY22" fmla="*/ 674298 h 1699404"/>
              <a:gd name="connsiteX23" fmla="*/ 920151 w 981974"/>
              <a:gd name="connsiteY23" fmla="*/ 570781 h 1699404"/>
              <a:gd name="connsiteX24" fmla="*/ 877019 w 981974"/>
              <a:gd name="connsiteY24" fmla="*/ 493143 h 1699404"/>
              <a:gd name="connsiteX25" fmla="*/ 825260 w 981974"/>
              <a:gd name="connsiteY25" fmla="*/ 415505 h 1699404"/>
              <a:gd name="connsiteX26" fmla="*/ 764876 w 981974"/>
              <a:gd name="connsiteY26" fmla="*/ 355120 h 1699404"/>
              <a:gd name="connsiteX27" fmla="*/ 695864 w 981974"/>
              <a:gd name="connsiteY27" fmla="*/ 277483 h 1699404"/>
              <a:gd name="connsiteX28" fmla="*/ 644106 w 981974"/>
              <a:gd name="connsiteY28" fmla="*/ 217098 h 1699404"/>
              <a:gd name="connsiteX29" fmla="*/ 592347 w 981974"/>
              <a:gd name="connsiteY29" fmla="*/ 173966 h 1699404"/>
              <a:gd name="connsiteX30" fmla="*/ 523336 w 981974"/>
              <a:gd name="connsiteY30" fmla="*/ 122207 h 1699404"/>
              <a:gd name="connsiteX31" fmla="*/ 480204 w 981974"/>
              <a:gd name="connsiteY31" fmla="*/ 87702 h 1699404"/>
              <a:gd name="connsiteX32" fmla="*/ 437072 w 981974"/>
              <a:gd name="connsiteY32" fmla="*/ 53196 h 1699404"/>
              <a:gd name="connsiteX33" fmla="*/ 393940 w 981974"/>
              <a:gd name="connsiteY33" fmla="*/ 35943 h 1699404"/>
              <a:gd name="connsiteX34" fmla="*/ 350808 w 981974"/>
              <a:gd name="connsiteY34" fmla="*/ 10064 h 169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81974" h="1699404">
                <a:moveTo>
                  <a:pt x="350808" y="10064"/>
                </a:moveTo>
                <a:cubicBezTo>
                  <a:pt x="323491" y="20128"/>
                  <a:pt x="264544" y="63260"/>
                  <a:pt x="230038" y="96328"/>
                </a:cubicBezTo>
                <a:cubicBezTo>
                  <a:pt x="195532" y="129396"/>
                  <a:pt x="168215" y="169652"/>
                  <a:pt x="143774" y="208471"/>
                </a:cubicBezTo>
                <a:cubicBezTo>
                  <a:pt x="119333" y="247290"/>
                  <a:pt x="100642" y="281796"/>
                  <a:pt x="83389" y="329241"/>
                </a:cubicBezTo>
                <a:cubicBezTo>
                  <a:pt x="66136" y="376686"/>
                  <a:pt x="53197" y="427007"/>
                  <a:pt x="40257" y="493143"/>
                </a:cubicBezTo>
                <a:cubicBezTo>
                  <a:pt x="27317" y="559279"/>
                  <a:pt x="11502" y="661358"/>
                  <a:pt x="5751" y="726056"/>
                </a:cubicBezTo>
                <a:cubicBezTo>
                  <a:pt x="0" y="790754"/>
                  <a:pt x="4313" y="825260"/>
                  <a:pt x="5751" y="881332"/>
                </a:cubicBezTo>
                <a:cubicBezTo>
                  <a:pt x="7189" y="937404"/>
                  <a:pt x="7188" y="1006414"/>
                  <a:pt x="14377" y="1062486"/>
                </a:cubicBezTo>
                <a:cubicBezTo>
                  <a:pt x="21566" y="1118558"/>
                  <a:pt x="35943" y="1167441"/>
                  <a:pt x="48883" y="1217762"/>
                </a:cubicBezTo>
                <a:cubicBezTo>
                  <a:pt x="61823" y="1268083"/>
                  <a:pt x="77638" y="1319841"/>
                  <a:pt x="92015" y="1364411"/>
                </a:cubicBezTo>
                <a:cubicBezTo>
                  <a:pt x="106392" y="1408981"/>
                  <a:pt x="117894" y="1452113"/>
                  <a:pt x="135147" y="1485181"/>
                </a:cubicBezTo>
                <a:cubicBezTo>
                  <a:pt x="152400" y="1518249"/>
                  <a:pt x="176841" y="1538377"/>
                  <a:pt x="195532" y="1562818"/>
                </a:cubicBezTo>
                <a:cubicBezTo>
                  <a:pt x="214223" y="1587260"/>
                  <a:pt x="230038" y="1614577"/>
                  <a:pt x="247291" y="1631830"/>
                </a:cubicBezTo>
                <a:cubicBezTo>
                  <a:pt x="264544" y="1649083"/>
                  <a:pt x="283234" y="1656271"/>
                  <a:pt x="299049" y="1666335"/>
                </a:cubicBezTo>
                <a:cubicBezTo>
                  <a:pt x="314864" y="1676399"/>
                  <a:pt x="307675" y="1699404"/>
                  <a:pt x="342181" y="1692215"/>
                </a:cubicBezTo>
                <a:cubicBezTo>
                  <a:pt x="376687" y="1685026"/>
                  <a:pt x="460076" y="1653396"/>
                  <a:pt x="506083" y="1623203"/>
                </a:cubicBezTo>
                <a:cubicBezTo>
                  <a:pt x="552091" y="1593011"/>
                  <a:pt x="572219" y="1554192"/>
                  <a:pt x="618226" y="1511060"/>
                </a:cubicBezTo>
                <a:cubicBezTo>
                  <a:pt x="664234" y="1467928"/>
                  <a:pt x="738996" y="1413294"/>
                  <a:pt x="782128" y="1364411"/>
                </a:cubicBezTo>
                <a:cubicBezTo>
                  <a:pt x="825260" y="1315528"/>
                  <a:pt x="851140" y="1268083"/>
                  <a:pt x="877019" y="1217762"/>
                </a:cubicBezTo>
                <a:cubicBezTo>
                  <a:pt x="902898" y="1167441"/>
                  <a:pt x="921589" y="1107056"/>
                  <a:pt x="937404" y="1062486"/>
                </a:cubicBezTo>
                <a:cubicBezTo>
                  <a:pt x="953219" y="1017916"/>
                  <a:pt x="964720" y="996351"/>
                  <a:pt x="971909" y="950343"/>
                </a:cubicBezTo>
                <a:cubicBezTo>
                  <a:pt x="979098" y="904336"/>
                  <a:pt x="981974" y="832448"/>
                  <a:pt x="980536" y="786441"/>
                </a:cubicBezTo>
                <a:cubicBezTo>
                  <a:pt x="979098" y="740434"/>
                  <a:pt x="973347" y="710241"/>
                  <a:pt x="963283" y="674298"/>
                </a:cubicBezTo>
                <a:cubicBezTo>
                  <a:pt x="953219" y="638355"/>
                  <a:pt x="934528" y="600973"/>
                  <a:pt x="920151" y="570781"/>
                </a:cubicBezTo>
                <a:cubicBezTo>
                  <a:pt x="905774" y="540589"/>
                  <a:pt x="892834" y="519022"/>
                  <a:pt x="877019" y="493143"/>
                </a:cubicBezTo>
                <a:cubicBezTo>
                  <a:pt x="861204" y="467264"/>
                  <a:pt x="843950" y="438509"/>
                  <a:pt x="825260" y="415505"/>
                </a:cubicBezTo>
                <a:cubicBezTo>
                  <a:pt x="806570" y="392501"/>
                  <a:pt x="786442" y="378124"/>
                  <a:pt x="764876" y="355120"/>
                </a:cubicBezTo>
                <a:cubicBezTo>
                  <a:pt x="743310" y="332116"/>
                  <a:pt x="715992" y="300487"/>
                  <a:pt x="695864" y="277483"/>
                </a:cubicBezTo>
                <a:cubicBezTo>
                  <a:pt x="675736" y="254479"/>
                  <a:pt x="661359" y="234351"/>
                  <a:pt x="644106" y="217098"/>
                </a:cubicBezTo>
                <a:cubicBezTo>
                  <a:pt x="626853" y="199845"/>
                  <a:pt x="612475" y="189781"/>
                  <a:pt x="592347" y="173966"/>
                </a:cubicBezTo>
                <a:cubicBezTo>
                  <a:pt x="572219" y="158151"/>
                  <a:pt x="542027" y="136584"/>
                  <a:pt x="523336" y="122207"/>
                </a:cubicBezTo>
                <a:cubicBezTo>
                  <a:pt x="504645" y="107830"/>
                  <a:pt x="480204" y="87702"/>
                  <a:pt x="480204" y="87702"/>
                </a:cubicBezTo>
                <a:cubicBezTo>
                  <a:pt x="465827" y="76200"/>
                  <a:pt x="451449" y="61823"/>
                  <a:pt x="437072" y="53196"/>
                </a:cubicBezTo>
                <a:cubicBezTo>
                  <a:pt x="422695" y="44570"/>
                  <a:pt x="404004" y="41694"/>
                  <a:pt x="393940" y="35943"/>
                </a:cubicBezTo>
                <a:cubicBezTo>
                  <a:pt x="383876" y="30192"/>
                  <a:pt x="378125" y="0"/>
                  <a:pt x="350808" y="1006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840011" y="1930065"/>
            <a:ext cx="947687" cy="1875357"/>
          </a:xfrm>
          <a:custGeom>
            <a:avLst/>
            <a:gdLst>
              <a:gd name="connsiteX0" fmla="*/ 517584 w 838200"/>
              <a:gd name="connsiteY0" fmla="*/ 4313 h 1545566"/>
              <a:gd name="connsiteX1" fmla="*/ 405441 w 838200"/>
              <a:gd name="connsiteY1" fmla="*/ 90577 h 1545566"/>
              <a:gd name="connsiteX2" fmla="*/ 310550 w 838200"/>
              <a:gd name="connsiteY2" fmla="*/ 168215 h 1545566"/>
              <a:gd name="connsiteX3" fmla="*/ 232913 w 838200"/>
              <a:gd name="connsiteY3" fmla="*/ 254479 h 1545566"/>
              <a:gd name="connsiteX4" fmla="*/ 138022 w 838200"/>
              <a:gd name="connsiteY4" fmla="*/ 357996 h 1545566"/>
              <a:gd name="connsiteX5" fmla="*/ 60384 w 838200"/>
              <a:gd name="connsiteY5" fmla="*/ 513272 h 1545566"/>
              <a:gd name="connsiteX6" fmla="*/ 8626 w 838200"/>
              <a:gd name="connsiteY6" fmla="*/ 668547 h 1545566"/>
              <a:gd name="connsiteX7" fmla="*/ 8626 w 838200"/>
              <a:gd name="connsiteY7" fmla="*/ 823823 h 1545566"/>
              <a:gd name="connsiteX8" fmla="*/ 34505 w 838200"/>
              <a:gd name="connsiteY8" fmla="*/ 987724 h 1545566"/>
              <a:gd name="connsiteX9" fmla="*/ 86264 w 838200"/>
              <a:gd name="connsiteY9" fmla="*/ 1108494 h 1545566"/>
              <a:gd name="connsiteX10" fmla="*/ 163901 w 838200"/>
              <a:gd name="connsiteY10" fmla="*/ 1194758 h 1545566"/>
              <a:gd name="connsiteX11" fmla="*/ 267418 w 838200"/>
              <a:gd name="connsiteY11" fmla="*/ 1324155 h 1545566"/>
              <a:gd name="connsiteX12" fmla="*/ 345056 w 838200"/>
              <a:gd name="connsiteY12" fmla="*/ 1393166 h 1545566"/>
              <a:gd name="connsiteX13" fmla="*/ 422694 w 838200"/>
              <a:gd name="connsiteY13" fmla="*/ 1453551 h 1545566"/>
              <a:gd name="connsiteX14" fmla="*/ 526211 w 838200"/>
              <a:gd name="connsiteY14" fmla="*/ 1539815 h 1545566"/>
              <a:gd name="connsiteX15" fmla="*/ 655607 w 838200"/>
              <a:gd name="connsiteY15" fmla="*/ 1488056 h 1545566"/>
              <a:gd name="connsiteX16" fmla="*/ 733245 w 838200"/>
              <a:gd name="connsiteY16" fmla="*/ 1367287 h 1545566"/>
              <a:gd name="connsiteX17" fmla="*/ 785003 w 838200"/>
              <a:gd name="connsiteY17" fmla="*/ 1237890 h 1545566"/>
              <a:gd name="connsiteX18" fmla="*/ 819509 w 838200"/>
              <a:gd name="connsiteY18" fmla="*/ 1056736 h 1545566"/>
              <a:gd name="connsiteX19" fmla="*/ 836762 w 838200"/>
              <a:gd name="connsiteY19" fmla="*/ 823823 h 1545566"/>
              <a:gd name="connsiteX20" fmla="*/ 828135 w 838200"/>
              <a:gd name="connsiteY20" fmla="*/ 659921 h 1545566"/>
              <a:gd name="connsiteX21" fmla="*/ 793630 w 838200"/>
              <a:gd name="connsiteY21" fmla="*/ 427007 h 1545566"/>
              <a:gd name="connsiteX22" fmla="*/ 750498 w 838200"/>
              <a:gd name="connsiteY22" fmla="*/ 271732 h 1545566"/>
              <a:gd name="connsiteX23" fmla="*/ 690113 w 838200"/>
              <a:gd name="connsiteY23" fmla="*/ 150962 h 1545566"/>
              <a:gd name="connsiteX24" fmla="*/ 629728 w 838200"/>
              <a:gd name="connsiteY24" fmla="*/ 64698 h 1545566"/>
              <a:gd name="connsiteX25" fmla="*/ 517584 w 838200"/>
              <a:gd name="connsiteY25" fmla="*/ 4313 h 154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8200" h="1545566">
                <a:moveTo>
                  <a:pt x="517584" y="4313"/>
                </a:moveTo>
                <a:cubicBezTo>
                  <a:pt x="480203" y="8626"/>
                  <a:pt x="439947" y="63260"/>
                  <a:pt x="405441" y="90577"/>
                </a:cubicBezTo>
                <a:cubicBezTo>
                  <a:pt x="370935" y="117894"/>
                  <a:pt x="339305" y="140898"/>
                  <a:pt x="310550" y="168215"/>
                </a:cubicBezTo>
                <a:cubicBezTo>
                  <a:pt x="281795" y="195532"/>
                  <a:pt x="232913" y="254479"/>
                  <a:pt x="232913" y="254479"/>
                </a:cubicBezTo>
                <a:cubicBezTo>
                  <a:pt x="204158" y="286109"/>
                  <a:pt x="166777" y="314864"/>
                  <a:pt x="138022" y="357996"/>
                </a:cubicBezTo>
                <a:cubicBezTo>
                  <a:pt x="109267" y="401128"/>
                  <a:pt x="81950" y="461514"/>
                  <a:pt x="60384" y="513272"/>
                </a:cubicBezTo>
                <a:cubicBezTo>
                  <a:pt x="38818" y="565031"/>
                  <a:pt x="17252" y="616789"/>
                  <a:pt x="8626" y="668547"/>
                </a:cubicBezTo>
                <a:cubicBezTo>
                  <a:pt x="0" y="720305"/>
                  <a:pt x="4313" y="770627"/>
                  <a:pt x="8626" y="823823"/>
                </a:cubicBezTo>
                <a:cubicBezTo>
                  <a:pt x="12939" y="877019"/>
                  <a:pt x="21565" y="940279"/>
                  <a:pt x="34505" y="987724"/>
                </a:cubicBezTo>
                <a:cubicBezTo>
                  <a:pt x="47445" y="1035169"/>
                  <a:pt x="64698" y="1073988"/>
                  <a:pt x="86264" y="1108494"/>
                </a:cubicBezTo>
                <a:cubicBezTo>
                  <a:pt x="107830" y="1143000"/>
                  <a:pt x="133709" y="1158815"/>
                  <a:pt x="163901" y="1194758"/>
                </a:cubicBezTo>
                <a:cubicBezTo>
                  <a:pt x="194093" y="1230701"/>
                  <a:pt x="237226" y="1291087"/>
                  <a:pt x="267418" y="1324155"/>
                </a:cubicBezTo>
                <a:cubicBezTo>
                  <a:pt x="297610" y="1357223"/>
                  <a:pt x="319177" y="1371600"/>
                  <a:pt x="345056" y="1393166"/>
                </a:cubicBezTo>
                <a:cubicBezTo>
                  <a:pt x="370935" y="1414732"/>
                  <a:pt x="392502" y="1429110"/>
                  <a:pt x="422694" y="1453551"/>
                </a:cubicBezTo>
                <a:cubicBezTo>
                  <a:pt x="452886" y="1477992"/>
                  <a:pt x="487392" y="1534064"/>
                  <a:pt x="526211" y="1539815"/>
                </a:cubicBezTo>
                <a:cubicBezTo>
                  <a:pt x="565030" y="1545566"/>
                  <a:pt x="621101" y="1516811"/>
                  <a:pt x="655607" y="1488056"/>
                </a:cubicBezTo>
                <a:cubicBezTo>
                  <a:pt x="690113" y="1459301"/>
                  <a:pt x="711679" y="1408981"/>
                  <a:pt x="733245" y="1367287"/>
                </a:cubicBezTo>
                <a:cubicBezTo>
                  <a:pt x="754811" y="1325593"/>
                  <a:pt x="770626" y="1289648"/>
                  <a:pt x="785003" y="1237890"/>
                </a:cubicBezTo>
                <a:cubicBezTo>
                  <a:pt x="799380" y="1186132"/>
                  <a:pt x="810883" y="1125747"/>
                  <a:pt x="819509" y="1056736"/>
                </a:cubicBezTo>
                <a:cubicBezTo>
                  <a:pt x="828135" y="987725"/>
                  <a:pt x="835324" y="889959"/>
                  <a:pt x="836762" y="823823"/>
                </a:cubicBezTo>
                <a:cubicBezTo>
                  <a:pt x="838200" y="757687"/>
                  <a:pt x="835324" y="726057"/>
                  <a:pt x="828135" y="659921"/>
                </a:cubicBezTo>
                <a:cubicBezTo>
                  <a:pt x="820946" y="593785"/>
                  <a:pt x="806569" y="491705"/>
                  <a:pt x="793630" y="427007"/>
                </a:cubicBezTo>
                <a:cubicBezTo>
                  <a:pt x="780691" y="362309"/>
                  <a:pt x="767751" y="317739"/>
                  <a:pt x="750498" y="271732"/>
                </a:cubicBezTo>
                <a:cubicBezTo>
                  <a:pt x="733245" y="225725"/>
                  <a:pt x="710241" y="185468"/>
                  <a:pt x="690113" y="150962"/>
                </a:cubicBezTo>
                <a:cubicBezTo>
                  <a:pt x="669985" y="116456"/>
                  <a:pt x="652732" y="89140"/>
                  <a:pt x="629728" y="64698"/>
                </a:cubicBezTo>
                <a:cubicBezTo>
                  <a:pt x="606724" y="40257"/>
                  <a:pt x="554965" y="0"/>
                  <a:pt x="517584" y="431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35975" y="35289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lus 40"/>
          <p:cNvSpPr/>
          <p:nvPr/>
        </p:nvSpPr>
        <p:spPr>
          <a:xfrm>
            <a:off x="1368107" y="330035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488744" y="22419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31544" y="241636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lus 43"/>
          <p:cNvSpPr/>
          <p:nvPr/>
        </p:nvSpPr>
        <p:spPr>
          <a:xfrm>
            <a:off x="1249127" y="198120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lus 44"/>
          <p:cNvSpPr/>
          <p:nvPr/>
        </p:nvSpPr>
        <p:spPr>
          <a:xfrm>
            <a:off x="1079044" y="2356991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11217" y="26229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lus 46"/>
          <p:cNvSpPr/>
          <p:nvPr/>
        </p:nvSpPr>
        <p:spPr>
          <a:xfrm>
            <a:off x="1371600" y="236220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21304" y="258284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84649" y="31603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07253" y="321355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inus 50"/>
          <p:cNvSpPr/>
          <p:nvPr/>
        </p:nvSpPr>
        <p:spPr>
          <a:xfrm>
            <a:off x="7668904" y="2408406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inus 51"/>
          <p:cNvSpPr/>
          <p:nvPr/>
        </p:nvSpPr>
        <p:spPr>
          <a:xfrm>
            <a:off x="7211704" y="304004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inus 52"/>
          <p:cNvSpPr/>
          <p:nvPr/>
        </p:nvSpPr>
        <p:spPr>
          <a:xfrm>
            <a:off x="7745104" y="326864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835745" y="286346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inus 54"/>
          <p:cNvSpPr/>
          <p:nvPr/>
        </p:nvSpPr>
        <p:spPr>
          <a:xfrm>
            <a:off x="7696200" y="297180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61698" y="281834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lus 56"/>
          <p:cNvSpPr/>
          <p:nvPr/>
        </p:nvSpPr>
        <p:spPr>
          <a:xfrm>
            <a:off x="1009198" y="2758966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258707" y="24272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Bad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1073" y="1785242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Good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840819" y="1107744"/>
            <a:ext cx="7466792" cy="3466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/>
          <p:cNvSpPr/>
          <p:nvPr/>
        </p:nvSpPr>
        <p:spPr>
          <a:xfrm>
            <a:off x="988352" y="1930406"/>
            <a:ext cx="777791" cy="1883963"/>
          </a:xfrm>
          <a:prstGeom prst="arc">
            <a:avLst>
              <a:gd name="adj1" fmla="val 15671677"/>
              <a:gd name="adj2" fmla="val 5658819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Arc 62"/>
          <p:cNvSpPr/>
          <p:nvPr/>
        </p:nvSpPr>
        <p:spPr>
          <a:xfrm>
            <a:off x="7192462" y="1828819"/>
            <a:ext cx="855569" cy="2023784"/>
          </a:xfrm>
          <a:prstGeom prst="arc">
            <a:avLst>
              <a:gd name="adj1" fmla="val 4940409"/>
              <a:gd name="adj2" fmla="val 16879416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830239" y="1094096"/>
            <a:ext cx="7401636" cy="2947916"/>
          </a:xfrm>
          <a:custGeom>
            <a:avLst/>
            <a:gdLst>
              <a:gd name="connsiteX0" fmla="*/ 1025857 w 7401636"/>
              <a:gd name="connsiteY0" fmla="*/ 2900149 h 2947916"/>
              <a:gd name="connsiteX1" fmla="*/ 2431576 w 7401636"/>
              <a:gd name="connsiteY1" fmla="*/ 2900149 h 2947916"/>
              <a:gd name="connsiteX2" fmla="*/ 4137546 w 7401636"/>
              <a:gd name="connsiteY2" fmla="*/ 2613546 h 2947916"/>
              <a:gd name="connsiteX3" fmla="*/ 5515970 w 7401636"/>
              <a:gd name="connsiteY3" fmla="*/ 1849271 h 2947916"/>
              <a:gd name="connsiteX4" fmla="*/ 6280245 w 7401636"/>
              <a:gd name="connsiteY4" fmla="*/ 1426191 h 2947916"/>
              <a:gd name="connsiteX5" fmla="*/ 7235588 w 7401636"/>
              <a:gd name="connsiteY5" fmla="*/ 1166883 h 2947916"/>
              <a:gd name="connsiteX6" fmla="*/ 7276531 w 7401636"/>
              <a:gd name="connsiteY6" fmla="*/ 1180531 h 2947916"/>
              <a:gd name="connsiteX7" fmla="*/ 7140054 w 7401636"/>
              <a:gd name="connsiteY7" fmla="*/ 1003110 h 2947916"/>
              <a:gd name="connsiteX8" fmla="*/ 6921689 w 7401636"/>
              <a:gd name="connsiteY8" fmla="*/ 825689 h 2947916"/>
              <a:gd name="connsiteX9" fmla="*/ 6648734 w 7401636"/>
              <a:gd name="connsiteY9" fmla="*/ 661916 h 2947916"/>
              <a:gd name="connsiteX10" fmla="*/ 6362131 w 7401636"/>
              <a:gd name="connsiteY10" fmla="*/ 498143 h 2947916"/>
              <a:gd name="connsiteX11" fmla="*/ 6130119 w 7401636"/>
              <a:gd name="connsiteY11" fmla="*/ 388961 h 2947916"/>
              <a:gd name="connsiteX12" fmla="*/ 5775277 w 7401636"/>
              <a:gd name="connsiteY12" fmla="*/ 279779 h 2947916"/>
              <a:gd name="connsiteX13" fmla="*/ 5393140 w 7401636"/>
              <a:gd name="connsiteY13" fmla="*/ 184245 h 2947916"/>
              <a:gd name="connsiteX14" fmla="*/ 4970060 w 7401636"/>
              <a:gd name="connsiteY14" fmla="*/ 102358 h 2947916"/>
              <a:gd name="connsiteX15" fmla="*/ 4587922 w 7401636"/>
              <a:gd name="connsiteY15" fmla="*/ 47767 h 2947916"/>
              <a:gd name="connsiteX16" fmla="*/ 4123898 w 7401636"/>
              <a:gd name="connsiteY16" fmla="*/ 6824 h 2947916"/>
              <a:gd name="connsiteX17" fmla="*/ 3632579 w 7401636"/>
              <a:gd name="connsiteY17" fmla="*/ 6824 h 2947916"/>
              <a:gd name="connsiteX18" fmla="*/ 3182203 w 7401636"/>
              <a:gd name="connsiteY18" fmla="*/ 20471 h 2947916"/>
              <a:gd name="connsiteX19" fmla="*/ 2759122 w 7401636"/>
              <a:gd name="connsiteY19" fmla="*/ 61415 h 2947916"/>
              <a:gd name="connsiteX20" fmla="*/ 2322394 w 7401636"/>
              <a:gd name="connsiteY20" fmla="*/ 116006 h 2947916"/>
              <a:gd name="connsiteX21" fmla="*/ 1912961 w 7401636"/>
              <a:gd name="connsiteY21" fmla="*/ 211540 h 2947916"/>
              <a:gd name="connsiteX22" fmla="*/ 1571767 w 7401636"/>
              <a:gd name="connsiteY22" fmla="*/ 320722 h 2947916"/>
              <a:gd name="connsiteX23" fmla="*/ 1244221 w 7401636"/>
              <a:gd name="connsiteY23" fmla="*/ 443552 h 2947916"/>
              <a:gd name="connsiteX24" fmla="*/ 957618 w 7401636"/>
              <a:gd name="connsiteY24" fmla="*/ 593677 h 2947916"/>
              <a:gd name="connsiteX25" fmla="*/ 711958 w 7401636"/>
              <a:gd name="connsiteY25" fmla="*/ 716507 h 2947916"/>
              <a:gd name="connsiteX26" fmla="*/ 520889 w 7401636"/>
              <a:gd name="connsiteY26" fmla="*/ 880280 h 2947916"/>
              <a:gd name="connsiteX27" fmla="*/ 288877 w 7401636"/>
              <a:gd name="connsiteY27" fmla="*/ 1071349 h 2947916"/>
              <a:gd name="connsiteX28" fmla="*/ 152400 w 7401636"/>
              <a:gd name="connsiteY28" fmla="*/ 1276065 h 2947916"/>
              <a:gd name="connsiteX29" fmla="*/ 43218 w 7401636"/>
              <a:gd name="connsiteY29" fmla="*/ 1535373 h 2947916"/>
              <a:gd name="connsiteX30" fmla="*/ 2274 w 7401636"/>
              <a:gd name="connsiteY30" fmla="*/ 1794680 h 2947916"/>
              <a:gd name="connsiteX31" fmla="*/ 56865 w 7401636"/>
              <a:gd name="connsiteY31" fmla="*/ 1972101 h 2947916"/>
              <a:gd name="connsiteX32" fmla="*/ 152400 w 7401636"/>
              <a:gd name="connsiteY32" fmla="*/ 2176818 h 2947916"/>
              <a:gd name="connsiteX33" fmla="*/ 247934 w 7401636"/>
              <a:gd name="connsiteY33" fmla="*/ 2340591 h 2947916"/>
              <a:gd name="connsiteX34" fmla="*/ 425355 w 7401636"/>
              <a:gd name="connsiteY34" fmla="*/ 2531659 h 2947916"/>
              <a:gd name="connsiteX35" fmla="*/ 548185 w 7401636"/>
              <a:gd name="connsiteY35" fmla="*/ 2640842 h 2947916"/>
              <a:gd name="connsiteX36" fmla="*/ 725606 w 7401636"/>
              <a:gd name="connsiteY36" fmla="*/ 2763671 h 2947916"/>
              <a:gd name="connsiteX37" fmla="*/ 875731 w 7401636"/>
              <a:gd name="connsiteY37" fmla="*/ 2859206 h 2947916"/>
              <a:gd name="connsiteX38" fmla="*/ 1025857 w 7401636"/>
              <a:gd name="connsiteY38" fmla="*/ 2900149 h 294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401636" h="2947916">
                <a:moveTo>
                  <a:pt x="1025857" y="2900149"/>
                </a:moveTo>
                <a:cubicBezTo>
                  <a:pt x="1285164" y="2906973"/>
                  <a:pt x="1912961" y="2947916"/>
                  <a:pt x="2431576" y="2900149"/>
                </a:cubicBezTo>
                <a:cubicBezTo>
                  <a:pt x="2950191" y="2852382"/>
                  <a:pt x="3623480" y="2788692"/>
                  <a:pt x="4137546" y="2613546"/>
                </a:cubicBezTo>
                <a:cubicBezTo>
                  <a:pt x="4651612" y="2438400"/>
                  <a:pt x="5515970" y="1849271"/>
                  <a:pt x="5515970" y="1849271"/>
                </a:cubicBezTo>
                <a:cubicBezTo>
                  <a:pt x="5873086" y="1651379"/>
                  <a:pt x="5993642" y="1539922"/>
                  <a:pt x="6280245" y="1426191"/>
                </a:cubicBezTo>
                <a:cubicBezTo>
                  <a:pt x="6566848" y="1312460"/>
                  <a:pt x="7069540" y="1207826"/>
                  <a:pt x="7235588" y="1166883"/>
                </a:cubicBezTo>
                <a:cubicBezTo>
                  <a:pt x="7401636" y="1125940"/>
                  <a:pt x="7292453" y="1207826"/>
                  <a:pt x="7276531" y="1180531"/>
                </a:cubicBezTo>
                <a:cubicBezTo>
                  <a:pt x="7260609" y="1153236"/>
                  <a:pt x="7199194" y="1062250"/>
                  <a:pt x="7140054" y="1003110"/>
                </a:cubicBezTo>
                <a:cubicBezTo>
                  <a:pt x="7080914" y="943970"/>
                  <a:pt x="7003576" y="882555"/>
                  <a:pt x="6921689" y="825689"/>
                </a:cubicBezTo>
                <a:cubicBezTo>
                  <a:pt x="6839802" y="768823"/>
                  <a:pt x="6741994" y="716507"/>
                  <a:pt x="6648734" y="661916"/>
                </a:cubicBezTo>
                <a:cubicBezTo>
                  <a:pt x="6555474" y="607325"/>
                  <a:pt x="6448567" y="543636"/>
                  <a:pt x="6362131" y="498143"/>
                </a:cubicBezTo>
                <a:cubicBezTo>
                  <a:pt x="6275695" y="452650"/>
                  <a:pt x="6227928" y="425355"/>
                  <a:pt x="6130119" y="388961"/>
                </a:cubicBezTo>
                <a:cubicBezTo>
                  <a:pt x="6032310" y="352567"/>
                  <a:pt x="5898107" y="313898"/>
                  <a:pt x="5775277" y="279779"/>
                </a:cubicBezTo>
                <a:cubicBezTo>
                  <a:pt x="5652447" y="245660"/>
                  <a:pt x="5527343" y="213815"/>
                  <a:pt x="5393140" y="184245"/>
                </a:cubicBezTo>
                <a:cubicBezTo>
                  <a:pt x="5258937" y="154675"/>
                  <a:pt x="5104263" y="125104"/>
                  <a:pt x="4970060" y="102358"/>
                </a:cubicBezTo>
                <a:cubicBezTo>
                  <a:pt x="4835857" y="79612"/>
                  <a:pt x="4728949" y="63689"/>
                  <a:pt x="4587922" y="47767"/>
                </a:cubicBezTo>
                <a:cubicBezTo>
                  <a:pt x="4446895" y="31845"/>
                  <a:pt x="4283122" y="13648"/>
                  <a:pt x="4123898" y="6824"/>
                </a:cubicBezTo>
                <a:cubicBezTo>
                  <a:pt x="3964674" y="0"/>
                  <a:pt x="3789528" y="4550"/>
                  <a:pt x="3632579" y="6824"/>
                </a:cubicBezTo>
                <a:cubicBezTo>
                  <a:pt x="3475630" y="9098"/>
                  <a:pt x="3327779" y="11373"/>
                  <a:pt x="3182203" y="20471"/>
                </a:cubicBezTo>
                <a:cubicBezTo>
                  <a:pt x="3036627" y="29569"/>
                  <a:pt x="2902424" y="45493"/>
                  <a:pt x="2759122" y="61415"/>
                </a:cubicBezTo>
                <a:cubicBezTo>
                  <a:pt x="2615821" y="77338"/>
                  <a:pt x="2463421" y="90985"/>
                  <a:pt x="2322394" y="116006"/>
                </a:cubicBezTo>
                <a:cubicBezTo>
                  <a:pt x="2181367" y="141027"/>
                  <a:pt x="2038066" y="177421"/>
                  <a:pt x="1912961" y="211540"/>
                </a:cubicBezTo>
                <a:cubicBezTo>
                  <a:pt x="1787856" y="245659"/>
                  <a:pt x="1683224" y="282053"/>
                  <a:pt x="1571767" y="320722"/>
                </a:cubicBezTo>
                <a:cubicBezTo>
                  <a:pt x="1460310" y="359391"/>
                  <a:pt x="1346579" y="398060"/>
                  <a:pt x="1244221" y="443552"/>
                </a:cubicBezTo>
                <a:cubicBezTo>
                  <a:pt x="1141863" y="489044"/>
                  <a:pt x="1046328" y="548185"/>
                  <a:pt x="957618" y="593677"/>
                </a:cubicBezTo>
                <a:cubicBezTo>
                  <a:pt x="868908" y="639169"/>
                  <a:pt x="784746" y="668740"/>
                  <a:pt x="711958" y="716507"/>
                </a:cubicBezTo>
                <a:cubicBezTo>
                  <a:pt x="639170" y="764274"/>
                  <a:pt x="591403" y="821140"/>
                  <a:pt x="520889" y="880280"/>
                </a:cubicBezTo>
                <a:cubicBezTo>
                  <a:pt x="450375" y="939420"/>
                  <a:pt x="350292" y="1005385"/>
                  <a:pt x="288877" y="1071349"/>
                </a:cubicBezTo>
                <a:cubicBezTo>
                  <a:pt x="227462" y="1137313"/>
                  <a:pt x="193343" y="1198728"/>
                  <a:pt x="152400" y="1276065"/>
                </a:cubicBezTo>
                <a:cubicBezTo>
                  <a:pt x="111457" y="1353402"/>
                  <a:pt x="68239" y="1448937"/>
                  <a:pt x="43218" y="1535373"/>
                </a:cubicBezTo>
                <a:cubicBezTo>
                  <a:pt x="18197" y="1621809"/>
                  <a:pt x="0" y="1721892"/>
                  <a:pt x="2274" y="1794680"/>
                </a:cubicBezTo>
                <a:cubicBezTo>
                  <a:pt x="4548" y="1867468"/>
                  <a:pt x="31844" y="1908411"/>
                  <a:pt x="56865" y="1972101"/>
                </a:cubicBezTo>
                <a:cubicBezTo>
                  <a:pt x="81886" y="2035791"/>
                  <a:pt x="120555" y="2115403"/>
                  <a:pt x="152400" y="2176818"/>
                </a:cubicBezTo>
                <a:cubicBezTo>
                  <a:pt x="184245" y="2238233"/>
                  <a:pt x="202442" y="2281451"/>
                  <a:pt x="247934" y="2340591"/>
                </a:cubicBezTo>
                <a:cubicBezTo>
                  <a:pt x="293426" y="2399731"/>
                  <a:pt x="375313" y="2481617"/>
                  <a:pt x="425355" y="2531659"/>
                </a:cubicBezTo>
                <a:cubicBezTo>
                  <a:pt x="475397" y="2581701"/>
                  <a:pt x="498143" y="2602173"/>
                  <a:pt x="548185" y="2640842"/>
                </a:cubicBezTo>
                <a:cubicBezTo>
                  <a:pt x="598227" y="2679511"/>
                  <a:pt x="671015" y="2727277"/>
                  <a:pt x="725606" y="2763671"/>
                </a:cubicBezTo>
                <a:cubicBezTo>
                  <a:pt x="780197" y="2800065"/>
                  <a:pt x="832513" y="2834185"/>
                  <a:pt x="875731" y="2859206"/>
                </a:cubicBezTo>
                <a:cubicBezTo>
                  <a:pt x="918949" y="2884227"/>
                  <a:pt x="766550" y="2893325"/>
                  <a:pt x="1025857" y="290014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668904" y="2133600"/>
            <a:ext cx="76200" cy="76200"/>
          </a:xfrm>
          <a:prstGeom prst="ellipse">
            <a:avLst/>
          </a:prstGeom>
          <a:solidFill>
            <a:srgbClr val="6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inus 65"/>
          <p:cNvSpPr/>
          <p:nvPr/>
        </p:nvSpPr>
        <p:spPr>
          <a:xfrm>
            <a:off x="7364104" y="1828800"/>
            <a:ext cx="560696" cy="381000"/>
          </a:xfrm>
          <a:prstGeom prst="mathMinus">
            <a:avLst/>
          </a:prstGeom>
          <a:solidFill>
            <a:srgbClr val="4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572000" y="28149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H</a:t>
            </a:r>
            <a:endParaRPr lang="en-US" sz="2400" b="1" dirty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692525" y="4719637"/>
          <a:ext cx="2251075" cy="538163"/>
        </p:xfrm>
        <a:graphic>
          <a:graphicData uri="http://schemas.openxmlformats.org/presentationml/2006/ole">
            <p:oleObj spid="_x0000_s3076" name="Equation" r:id="rId4" imgW="850680" imgH="203040" progId="Equation.3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676698" y="685800"/>
            <a:ext cx="2480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 negative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counter-example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stCxn id="67" idx="8"/>
          </p:cNvCxnSpPr>
          <p:nvPr/>
        </p:nvCxnSpPr>
        <p:spPr>
          <a:xfrm flipV="1">
            <a:off x="7751927" y="1447800"/>
            <a:ext cx="20473" cy="4719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28600" y="76200"/>
            <a:ext cx="90678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 happens if the invariant is not inductive?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2760663" y="4533900"/>
          <a:ext cx="1141412" cy="571500"/>
        </p:xfrm>
        <a:graphic>
          <a:graphicData uri="http://schemas.openxmlformats.org/presentationml/2006/ole">
            <p:oleObj spid="_x0000_s4098" name="Equation" r:id="rId4" imgW="431640" imgH="215640" progId="Equation.3">
              <p:embed/>
            </p:oleObj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4716463" y="4527550"/>
          <a:ext cx="1209675" cy="571500"/>
        </p:xfrm>
        <a:graphic>
          <a:graphicData uri="http://schemas.openxmlformats.org/presentationml/2006/ole">
            <p:oleObj spid="_x0000_s4099" name="Equation" r:id="rId5" imgW="457200" imgH="21564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86200" y="4594701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i="1" dirty="0" smtClean="0">
                <a:latin typeface="Arial" pitchFamily="34" charset="0"/>
                <a:cs typeface="Arial" pitchFamily="34" charset="0"/>
              </a:rPr>
              <a:t>and</a:t>
            </a:r>
            <a:endParaRPr lang="en-US" sz="2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200471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Don’t know whether these states should be included in the </a:t>
            </a:r>
          </a:p>
          <a:p>
            <a:pPr marL="514350" indent="-514350"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invariant or not.</a:t>
            </a:r>
          </a:p>
          <a:p>
            <a:pPr marL="514350" indent="-514350" algn="ctr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4075113" y="6172200"/>
          <a:ext cx="2306637" cy="473075"/>
        </p:xfrm>
        <a:graphic>
          <a:graphicData uri="http://schemas.openxmlformats.org/presentationml/2006/ole">
            <p:oleObj spid="_x0000_s4100" name="Equation" r:id="rId6" imgW="1054080" imgH="215640" progId="Equation.3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66800" y="6167735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All we know:</a:t>
            </a:r>
          </a:p>
        </p:txBody>
      </p:sp>
      <p:sp>
        <p:nvSpPr>
          <p:cNvPr id="45" name="Freeform 44"/>
          <p:cNvSpPr/>
          <p:nvPr/>
        </p:nvSpPr>
        <p:spPr>
          <a:xfrm>
            <a:off x="7189410" y="1808300"/>
            <a:ext cx="1110241" cy="2062021"/>
          </a:xfrm>
          <a:custGeom>
            <a:avLst/>
            <a:gdLst>
              <a:gd name="connsiteX0" fmla="*/ 350808 w 981974"/>
              <a:gd name="connsiteY0" fmla="*/ 10064 h 1699404"/>
              <a:gd name="connsiteX1" fmla="*/ 230038 w 981974"/>
              <a:gd name="connsiteY1" fmla="*/ 96328 h 1699404"/>
              <a:gd name="connsiteX2" fmla="*/ 143774 w 981974"/>
              <a:gd name="connsiteY2" fmla="*/ 208471 h 1699404"/>
              <a:gd name="connsiteX3" fmla="*/ 83389 w 981974"/>
              <a:gd name="connsiteY3" fmla="*/ 329241 h 1699404"/>
              <a:gd name="connsiteX4" fmla="*/ 40257 w 981974"/>
              <a:gd name="connsiteY4" fmla="*/ 493143 h 1699404"/>
              <a:gd name="connsiteX5" fmla="*/ 5751 w 981974"/>
              <a:gd name="connsiteY5" fmla="*/ 726056 h 1699404"/>
              <a:gd name="connsiteX6" fmla="*/ 5751 w 981974"/>
              <a:gd name="connsiteY6" fmla="*/ 881332 h 1699404"/>
              <a:gd name="connsiteX7" fmla="*/ 14377 w 981974"/>
              <a:gd name="connsiteY7" fmla="*/ 1062486 h 1699404"/>
              <a:gd name="connsiteX8" fmla="*/ 48883 w 981974"/>
              <a:gd name="connsiteY8" fmla="*/ 1217762 h 1699404"/>
              <a:gd name="connsiteX9" fmla="*/ 92015 w 981974"/>
              <a:gd name="connsiteY9" fmla="*/ 1364411 h 1699404"/>
              <a:gd name="connsiteX10" fmla="*/ 135147 w 981974"/>
              <a:gd name="connsiteY10" fmla="*/ 1485181 h 1699404"/>
              <a:gd name="connsiteX11" fmla="*/ 195532 w 981974"/>
              <a:gd name="connsiteY11" fmla="*/ 1562818 h 1699404"/>
              <a:gd name="connsiteX12" fmla="*/ 247291 w 981974"/>
              <a:gd name="connsiteY12" fmla="*/ 1631830 h 1699404"/>
              <a:gd name="connsiteX13" fmla="*/ 299049 w 981974"/>
              <a:gd name="connsiteY13" fmla="*/ 1666335 h 1699404"/>
              <a:gd name="connsiteX14" fmla="*/ 342181 w 981974"/>
              <a:gd name="connsiteY14" fmla="*/ 1692215 h 1699404"/>
              <a:gd name="connsiteX15" fmla="*/ 506083 w 981974"/>
              <a:gd name="connsiteY15" fmla="*/ 1623203 h 1699404"/>
              <a:gd name="connsiteX16" fmla="*/ 618226 w 981974"/>
              <a:gd name="connsiteY16" fmla="*/ 1511060 h 1699404"/>
              <a:gd name="connsiteX17" fmla="*/ 782128 w 981974"/>
              <a:gd name="connsiteY17" fmla="*/ 1364411 h 1699404"/>
              <a:gd name="connsiteX18" fmla="*/ 877019 w 981974"/>
              <a:gd name="connsiteY18" fmla="*/ 1217762 h 1699404"/>
              <a:gd name="connsiteX19" fmla="*/ 937404 w 981974"/>
              <a:gd name="connsiteY19" fmla="*/ 1062486 h 1699404"/>
              <a:gd name="connsiteX20" fmla="*/ 971909 w 981974"/>
              <a:gd name="connsiteY20" fmla="*/ 950343 h 1699404"/>
              <a:gd name="connsiteX21" fmla="*/ 980536 w 981974"/>
              <a:gd name="connsiteY21" fmla="*/ 786441 h 1699404"/>
              <a:gd name="connsiteX22" fmla="*/ 963283 w 981974"/>
              <a:gd name="connsiteY22" fmla="*/ 674298 h 1699404"/>
              <a:gd name="connsiteX23" fmla="*/ 920151 w 981974"/>
              <a:gd name="connsiteY23" fmla="*/ 570781 h 1699404"/>
              <a:gd name="connsiteX24" fmla="*/ 877019 w 981974"/>
              <a:gd name="connsiteY24" fmla="*/ 493143 h 1699404"/>
              <a:gd name="connsiteX25" fmla="*/ 825260 w 981974"/>
              <a:gd name="connsiteY25" fmla="*/ 415505 h 1699404"/>
              <a:gd name="connsiteX26" fmla="*/ 764876 w 981974"/>
              <a:gd name="connsiteY26" fmla="*/ 355120 h 1699404"/>
              <a:gd name="connsiteX27" fmla="*/ 695864 w 981974"/>
              <a:gd name="connsiteY27" fmla="*/ 277483 h 1699404"/>
              <a:gd name="connsiteX28" fmla="*/ 644106 w 981974"/>
              <a:gd name="connsiteY28" fmla="*/ 217098 h 1699404"/>
              <a:gd name="connsiteX29" fmla="*/ 592347 w 981974"/>
              <a:gd name="connsiteY29" fmla="*/ 173966 h 1699404"/>
              <a:gd name="connsiteX30" fmla="*/ 523336 w 981974"/>
              <a:gd name="connsiteY30" fmla="*/ 122207 h 1699404"/>
              <a:gd name="connsiteX31" fmla="*/ 480204 w 981974"/>
              <a:gd name="connsiteY31" fmla="*/ 87702 h 1699404"/>
              <a:gd name="connsiteX32" fmla="*/ 437072 w 981974"/>
              <a:gd name="connsiteY32" fmla="*/ 53196 h 1699404"/>
              <a:gd name="connsiteX33" fmla="*/ 393940 w 981974"/>
              <a:gd name="connsiteY33" fmla="*/ 35943 h 1699404"/>
              <a:gd name="connsiteX34" fmla="*/ 350808 w 981974"/>
              <a:gd name="connsiteY34" fmla="*/ 10064 h 169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81974" h="1699404">
                <a:moveTo>
                  <a:pt x="350808" y="10064"/>
                </a:moveTo>
                <a:cubicBezTo>
                  <a:pt x="323491" y="20128"/>
                  <a:pt x="264544" y="63260"/>
                  <a:pt x="230038" y="96328"/>
                </a:cubicBezTo>
                <a:cubicBezTo>
                  <a:pt x="195532" y="129396"/>
                  <a:pt x="168215" y="169652"/>
                  <a:pt x="143774" y="208471"/>
                </a:cubicBezTo>
                <a:cubicBezTo>
                  <a:pt x="119333" y="247290"/>
                  <a:pt x="100642" y="281796"/>
                  <a:pt x="83389" y="329241"/>
                </a:cubicBezTo>
                <a:cubicBezTo>
                  <a:pt x="66136" y="376686"/>
                  <a:pt x="53197" y="427007"/>
                  <a:pt x="40257" y="493143"/>
                </a:cubicBezTo>
                <a:cubicBezTo>
                  <a:pt x="27317" y="559279"/>
                  <a:pt x="11502" y="661358"/>
                  <a:pt x="5751" y="726056"/>
                </a:cubicBezTo>
                <a:cubicBezTo>
                  <a:pt x="0" y="790754"/>
                  <a:pt x="4313" y="825260"/>
                  <a:pt x="5751" y="881332"/>
                </a:cubicBezTo>
                <a:cubicBezTo>
                  <a:pt x="7189" y="937404"/>
                  <a:pt x="7188" y="1006414"/>
                  <a:pt x="14377" y="1062486"/>
                </a:cubicBezTo>
                <a:cubicBezTo>
                  <a:pt x="21566" y="1118558"/>
                  <a:pt x="35943" y="1167441"/>
                  <a:pt x="48883" y="1217762"/>
                </a:cubicBezTo>
                <a:cubicBezTo>
                  <a:pt x="61823" y="1268083"/>
                  <a:pt x="77638" y="1319841"/>
                  <a:pt x="92015" y="1364411"/>
                </a:cubicBezTo>
                <a:cubicBezTo>
                  <a:pt x="106392" y="1408981"/>
                  <a:pt x="117894" y="1452113"/>
                  <a:pt x="135147" y="1485181"/>
                </a:cubicBezTo>
                <a:cubicBezTo>
                  <a:pt x="152400" y="1518249"/>
                  <a:pt x="176841" y="1538377"/>
                  <a:pt x="195532" y="1562818"/>
                </a:cubicBezTo>
                <a:cubicBezTo>
                  <a:pt x="214223" y="1587260"/>
                  <a:pt x="230038" y="1614577"/>
                  <a:pt x="247291" y="1631830"/>
                </a:cubicBezTo>
                <a:cubicBezTo>
                  <a:pt x="264544" y="1649083"/>
                  <a:pt x="283234" y="1656271"/>
                  <a:pt x="299049" y="1666335"/>
                </a:cubicBezTo>
                <a:cubicBezTo>
                  <a:pt x="314864" y="1676399"/>
                  <a:pt x="307675" y="1699404"/>
                  <a:pt x="342181" y="1692215"/>
                </a:cubicBezTo>
                <a:cubicBezTo>
                  <a:pt x="376687" y="1685026"/>
                  <a:pt x="460076" y="1653396"/>
                  <a:pt x="506083" y="1623203"/>
                </a:cubicBezTo>
                <a:cubicBezTo>
                  <a:pt x="552091" y="1593011"/>
                  <a:pt x="572219" y="1554192"/>
                  <a:pt x="618226" y="1511060"/>
                </a:cubicBezTo>
                <a:cubicBezTo>
                  <a:pt x="664234" y="1467928"/>
                  <a:pt x="738996" y="1413294"/>
                  <a:pt x="782128" y="1364411"/>
                </a:cubicBezTo>
                <a:cubicBezTo>
                  <a:pt x="825260" y="1315528"/>
                  <a:pt x="851140" y="1268083"/>
                  <a:pt x="877019" y="1217762"/>
                </a:cubicBezTo>
                <a:cubicBezTo>
                  <a:pt x="902898" y="1167441"/>
                  <a:pt x="921589" y="1107056"/>
                  <a:pt x="937404" y="1062486"/>
                </a:cubicBezTo>
                <a:cubicBezTo>
                  <a:pt x="953219" y="1017916"/>
                  <a:pt x="964720" y="996351"/>
                  <a:pt x="971909" y="950343"/>
                </a:cubicBezTo>
                <a:cubicBezTo>
                  <a:pt x="979098" y="904336"/>
                  <a:pt x="981974" y="832448"/>
                  <a:pt x="980536" y="786441"/>
                </a:cubicBezTo>
                <a:cubicBezTo>
                  <a:pt x="979098" y="740434"/>
                  <a:pt x="973347" y="710241"/>
                  <a:pt x="963283" y="674298"/>
                </a:cubicBezTo>
                <a:cubicBezTo>
                  <a:pt x="953219" y="638355"/>
                  <a:pt x="934528" y="600973"/>
                  <a:pt x="920151" y="570781"/>
                </a:cubicBezTo>
                <a:cubicBezTo>
                  <a:pt x="905774" y="540589"/>
                  <a:pt x="892834" y="519022"/>
                  <a:pt x="877019" y="493143"/>
                </a:cubicBezTo>
                <a:cubicBezTo>
                  <a:pt x="861204" y="467264"/>
                  <a:pt x="843950" y="438509"/>
                  <a:pt x="825260" y="415505"/>
                </a:cubicBezTo>
                <a:cubicBezTo>
                  <a:pt x="806570" y="392501"/>
                  <a:pt x="786442" y="378124"/>
                  <a:pt x="764876" y="355120"/>
                </a:cubicBezTo>
                <a:cubicBezTo>
                  <a:pt x="743310" y="332116"/>
                  <a:pt x="715992" y="300487"/>
                  <a:pt x="695864" y="277483"/>
                </a:cubicBezTo>
                <a:cubicBezTo>
                  <a:pt x="675736" y="254479"/>
                  <a:pt x="661359" y="234351"/>
                  <a:pt x="644106" y="217098"/>
                </a:cubicBezTo>
                <a:cubicBezTo>
                  <a:pt x="626853" y="199845"/>
                  <a:pt x="612475" y="189781"/>
                  <a:pt x="592347" y="173966"/>
                </a:cubicBezTo>
                <a:cubicBezTo>
                  <a:pt x="572219" y="158151"/>
                  <a:pt x="542027" y="136584"/>
                  <a:pt x="523336" y="122207"/>
                </a:cubicBezTo>
                <a:cubicBezTo>
                  <a:pt x="504645" y="107830"/>
                  <a:pt x="480204" y="87702"/>
                  <a:pt x="480204" y="87702"/>
                </a:cubicBezTo>
                <a:cubicBezTo>
                  <a:pt x="465827" y="76200"/>
                  <a:pt x="451449" y="61823"/>
                  <a:pt x="437072" y="53196"/>
                </a:cubicBezTo>
                <a:cubicBezTo>
                  <a:pt x="422695" y="44570"/>
                  <a:pt x="404004" y="41694"/>
                  <a:pt x="393940" y="35943"/>
                </a:cubicBezTo>
                <a:cubicBezTo>
                  <a:pt x="383876" y="30192"/>
                  <a:pt x="378125" y="0"/>
                  <a:pt x="350808" y="1006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840011" y="1930065"/>
            <a:ext cx="947687" cy="1875357"/>
          </a:xfrm>
          <a:custGeom>
            <a:avLst/>
            <a:gdLst>
              <a:gd name="connsiteX0" fmla="*/ 517584 w 838200"/>
              <a:gd name="connsiteY0" fmla="*/ 4313 h 1545566"/>
              <a:gd name="connsiteX1" fmla="*/ 405441 w 838200"/>
              <a:gd name="connsiteY1" fmla="*/ 90577 h 1545566"/>
              <a:gd name="connsiteX2" fmla="*/ 310550 w 838200"/>
              <a:gd name="connsiteY2" fmla="*/ 168215 h 1545566"/>
              <a:gd name="connsiteX3" fmla="*/ 232913 w 838200"/>
              <a:gd name="connsiteY3" fmla="*/ 254479 h 1545566"/>
              <a:gd name="connsiteX4" fmla="*/ 138022 w 838200"/>
              <a:gd name="connsiteY4" fmla="*/ 357996 h 1545566"/>
              <a:gd name="connsiteX5" fmla="*/ 60384 w 838200"/>
              <a:gd name="connsiteY5" fmla="*/ 513272 h 1545566"/>
              <a:gd name="connsiteX6" fmla="*/ 8626 w 838200"/>
              <a:gd name="connsiteY6" fmla="*/ 668547 h 1545566"/>
              <a:gd name="connsiteX7" fmla="*/ 8626 w 838200"/>
              <a:gd name="connsiteY7" fmla="*/ 823823 h 1545566"/>
              <a:gd name="connsiteX8" fmla="*/ 34505 w 838200"/>
              <a:gd name="connsiteY8" fmla="*/ 987724 h 1545566"/>
              <a:gd name="connsiteX9" fmla="*/ 86264 w 838200"/>
              <a:gd name="connsiteY9" fmla="*/ 1108494 h 1545566"/>
              <a:gd name="connsiteX10" fmla="*/ 163901 w 838200"/>
              <a:gd name="connsiteY10" fmla="*/ 1194758 h 1545566"/>
              <a:gd name="connsiteX11" fmla="*/ 267418 w 838200"/>
              <a:gd name="connsiteY11" fmla="*/ 1324155 h 1545566"/>
              <a:gd name="connsiteX12" fmla="*/ 345056 w 838200"/>
              <a:gd name="connsiteY12" fmla="*/ 1393166 h 1545566"/>
              <a:gd name="connsiteX13" fmla="*/ 422694 w 838200"/>
              <a:gd name="connsiteY13" fmla="*/ 1453551 h 1545566"/>
              <a:gd name="connsiteX14" fmla="*/ 526211 w 838200"/>
              <a:gd name="connsiteY14" fmla="*/ 1539815 h 1545566"/>
              <a:gd name="connsiteX15" fmla="*/ 655607 w 838200"/>
              <a:gd name="connsiteY15" fmla="*/ 1488056 h 1545566"/>
              <a:gd name="connsiteX16" fmla="*/ 733245 w 838200"/>
              <a:gd name="connsiteY16" fmla="*/ 1367287 h 1545566"/>
              <a:gd name="connsiteX17" fmla="*/ 785003 w 838200"/>
              <a:gd name="connsiteY17" fmla="*/ 1237890 h 1545566"/>
              <a:gd name="connsiteX18" fmla="*/ 819509 w 838200"/>
              <a:gd name="connsiteY18" fmla="*/ 1056736 h 1545566"/>
              <a:gd name="connsiteX19" fmla="*/ 836762 w 838200"/>
              <a:gd name="connsiteY19" fmla="*/ 823823 h 1545566"/>
              <a:gd name="connsiteX20" fmla="*/ 828135 w 838200"/>
              <a:gd name="connsiteY20" fmla="*/ 659921 h 1545566"/>
              <a:gd name="connsiteX21" fmla="*/ 793630 w 838200"/>
              <a:gd name="connsiteY21" fmla="*/ 427007 h 1545566"/>
              <a:gd name="connsiteX22" fmla="*/ 750498 w 838200"/>
              <a:gd name="connsiteY22" fmla="*/ 271732 h 1545566"/>
              <a:gd name="connsiteX23" fmla="*/ 690113 w 838200"/>
              <a:gd name="connsiteY23" fmla="*/ 150962 h 1545566"/>
              <a:gd name="connsiteX24" fmla="*/ 629728 w 838200"/>
              <a:gd name="connsiteY24" fmla="*/ 64698 h 1545566"/>
              <a:gd name="connsiteX25" fmla="*/ 517584 w 838200"/>
              <a:gd name="connsiteY25" fmla="*/ 4313 h 154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8200" h="1545566">
                <a:moveTo>
                  <a:pt x="517584" y="4313"/>
                </a:moveTo>
                <a:cubicBezTo>
                  <a:pt x="480203" y="8626"/>
                  <a:pt x="439947" y="63260"/>
                  <a:pt x="405441" y="90577"/>
                </a:cubicBezTo>
                <a:cubicBezTo>
                  <a:pt x="370935" y="117894"/>
                  <a:pt x="339305" y="140898"/>
                  <a:pt x="310550" y="168215"/>
                </a:cubicBezTo>
                <a:cubicBezTo>
                  <a:pt x="281795" y="195532"/>
                  <a:pt x="232913" y="254479"/>
                  <a:pt x="232913" y="254479"/>
                </a:cubicBezTo>
                <a:cubicBezTo>
                  <a:pt x="204158" y="286109"/>
                  <a:pt x="166777" y="314864"/>
                  <a:pt x="138022" y="357996"/>
                </a:cubicBezTo>
                <a:cubicBezTo>
                  <a:pt x="109267" y="401128"/>
                  <a:pt x="81950" y="461514"/>
                  <a:pt x="60384" y="513272"/>
                </a:cubicBezTo>
                <a:cubicBezTo>
                  <a:pt x="38818" y="565031"/>
                  <a:pt x="17252" y="616789"/>
                  <a:pt x="8626" y="668547"/>
                </a:cubicBezTo>
                <a:cubicBezTo>
                  <a:pt x="0" y="720305"/>
                  <a:pt x="4313" y="770627"/>
                  <a:pt x="8626" y="823823"/>
                </a:cubicBezTo>
                <a:cubicBezTo>
                  <a:pt x="12939" y="877019"/>
                  <a:pt x="21565" y="940279"/>
                  <a:pt x="34505" y="987724"/>
                </a:cubicBezTo>
                <a:cubicBezTo>
                  <a:pt x="47445" y="1035169"/>
                  <a:pt x="64698" y="1073988"/>
                  <a:pt x="86264" y="1108494"/>
                </a:cubicBezTo>
                <a:cubicBezTo>
                  <a:pt x="107830" y="1143000"/>
                  <a:pt x="133709" y="1158815"/>
                  <a:pt x="163901" y="1194758"/>
                </a:cubicBezTo>
                <a:cubicBezTo>
                  <a:pt x="194093" y="1230701"/>
                  <a:pt x="237226" y="1291087"/>
                  <a:pt x="267418" y="1324155"/>
                </a:cubicBezTo>
                <a:cubicBezTo>
                  <a:pt x="297610" y="1357223"/>
                  <a:pt x="319177" y="1371600"/>
                  <a:pt x="345056" y="1393166"/>
                </a:cubicBezTo>
                <a:cubicBezTo>
                  <a:pt x="370935" y="1414732"/>
                  <a:pt x="392502" y="1429110"/>
                  <a:pt x="422694" y="1453551"/>
                </a:cubicBezTo>
                <a:cubicBezTo>
                  <a:pt x="452886" y="1477992"/>
                  <a:pt x="487392" y="1534064"/>
                  <a:pt x="526211" y="1539815"/>
                </a:cubicBezTo>
                <a:cubicBezTo>
                  <a:pt x="565030" y="1545566"/>
                  <a:pt x="621101" y="1516811"/>
                  <a:pt x="655607" y="1488056"/>
                </a:cubicBezTo>
                <a:cubicBezTo>
                  <a:pt x="690113" y="1459301"/>
                  <a:pt x="711679" y="1408981"/>
                  <a:pt x="733245" y="1367287"/>
                </a:cubicBezTo>
                <a:cubicBezTo>
                  <a:pt x="754811" y="1325593"/>
                  <a:pt x="770626" y="1289648"/>
                  <a:pt x="785003" y="1237890"/>
                </a:cubicBezTo>
                <a:cubicBezTo>
                  <a:pt x="799380" y="1186132"/>
                  <a:pt x="810883" y="1125747"/>
                  <a:pt x="819509" y="1056736"/>
                </a:cubicBezTo>
                <a:cubicBezTo>
                  <a:pt x="828135" y="987725"/>
                  <a:pt x="835324" y="889959"/>
                  <a:pt x="836762" y="823823"/>
                </a:cubicBezTo>
                <a:cubicBezTo>
                  <a:pt x="838200" y="757687"/>
                  <a:pt x="835324" y="726057"/>
                  <a:pt x="828135" y="659921"/>
                </a:cubicBezTo>
                <a:cubicBezTo>
                  <a:pt x="820946" y="593785"/>
                  <a:pt x="806569" y="491705"/>
                  <a:pt x="793630" y="427007"/>
                </a:cubicBezTo>
                <a:cubicBezTo>
                  <a:pt x="780691" y="362309"/>
                  <a:pt x="767751" y="317739"/>
                  <a:pt x="750498" y="271732"/>
                </a:cubicBezTo>
                <a:cubicBezTo>
                  <a:pt x="733245" y="225725"/>
                  <a:pt x="710241" y="185468"/>
                  <a:pt x="690113" y="150962"/>
                </a:cubicBezTo>
                <a:cubicBezTo>
                  <a:pt x="669985" y="116456"/>
                  <a:pt x="652732" y="89140"/>
                  <a:pt x="629728" y="64698"/>
                </a:cubicBezTo>
                <a:cubicBezTo>
                  <a:pt x="606724" y="40257"/>
                  <a:pt x="554965" y="0"/>
                  <a:pt x="517584" y="431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335975" y="35289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lus 47"/>
          <p:cNvSpPr/>
          <p:nvPr/>
        </p:nvSpPr>
        <p:spPr>
          <a:xfrm>
            <a:off x="1368107" y="330035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488744" y="22419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31544" y="241636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lus 50"/>
          <p:cNvSpPr/>
          <p:nvPr/>
        </p:nvSpPr>
        <p:spPr>
          <a:xfrm>
            <a:off x="1249127" y="198120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51"/>
          <p:cNvSpPr/>
          <p:nvPr/>
        </p:nvSpPr>
        <p:spPr>
          <a:xfrm>
            <a:off x="1079044" y="2356991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611217" y="26229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1371600" y="236220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821304" y="258284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84649" y="31603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407253" y="321355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inus 57"/>
          <p:cNvSpPr/>
          <p:nvPr/>
        </p:nvSpPr>
        <p:spPr>
          <a:xfrm>
            <a:off x="7668904" y="2408406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inus 58"/>
          <p:cNvSpPr/>
          <p:nvPr/>
        </p:nvSpPr>
        <p:spPr>
          <a:xfrm>
            <a:off x="7211704" y="304004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inus 59"/>
          <p:cNvSpPr/>
          <p:nvPr/>
        </p:nvSpPr>
        <p:spPr>
          <a:xfrm>
            <a:off x="7745104" y="326864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835745" y="286346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inus 61"/>
          <p:cNvSpPr/>
          <p:nvPr/>
        </p:nvSpPr>
        <p:spPr>
          <a:xfrm>
            <a:off x="7696200" y="297180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61698" y="281834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lus 63"/>
          <p:cNvSpPr/>
          <p:nvPr/>
        </p:nvSpPr>
        <p:spPr>
          <a:xfrm>
            <a:off x="1009198" y="2758966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258707" y="24272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Bad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1073" y="1785242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Good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840819" y="1107744"/>
            <a:ext cx="7466792" cy="3466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/>
          <p:cNvSpPr/>
          <p:nvPr/>
        </p:nvSpPr>
        <p:spPr>
          <a:xfrm>
            <a:off x="988352" y="1930406"/>
            <a:ext cx="777791" cy="1883963"/>
          </a:xfrm>
          <a:prstGeom prst="arc">
            <a:avLst>
              <a:gd name="adj1" fmla="val 15671677"/>
              <a:gd name="adj2" fmla="val 5658819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9" name="Arc 68"/>
          <p:cNvSpPr/>
          <p:nvPr/>
        </p:nvSpPr>
        <p:spPr>
          <a:xfrm>
            <a:off x="7192462" y="1828819"/>
            <a:ext cx="855569" cy="2023784"/>
          </a:xfrm>
          <a:prstGeom prst="arc">
            <a:avLst>
              <a:gd name="adj1" fmla="val 4940409"/>
              <a:gd name="adj2" fmla="val 16879416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668904" y="2133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inus 71"/>
          <p:cNvSpPr/>
          <p:nvPr/>
        </p:nvSpPr>
        <p:spPr>
          <a:xfrm>
            <a:off x="7516504" y="1959166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829856" y="2645885"/>
            <a:ext cx="4940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12878" y="1219200"/>
            <a:ext cx="61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H</a:t>
            </a:r>
            <a:endParaRPr lang="en-US" sz="2400" b="1" dirty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3800" y="2639717"/>
            <a:ext cx="4940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4114800" y="2743200"/>
            <a:ext cx="762000" cy="1524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838201" y="1033818"/>
            <a:ext cx="3948751" cy="3600734"/>
          </a:xfrm>
          <a:custGeom>
            <a:avLst/>
            <a:gdLst>
              <a:gd name="connsiteX0" fmla="*/ 3534769 w 3948751"/>
              <a:gd name="connsiteY0" fmla="*/ 75063 h 3600734"/>
              <a:gd name="connsiteX1" fmla="*/ 3643951 w 3948751"/>
              <a:gd name="connsiteY1" fmla="*/ 552734 h 3600734"/>
              <a:gd name="connsiteX2" fmla="*/ 3534769 w 3948751"/>
              <a:gd name="connsiteY2" fmla="*/ 1549021 h 3600734"/>
              <a:gd name="connsiteX3" fmla="*/ 3889611 w 3948751"/>
              <a:gd name="connsiteY3" fmla="*/ 3091218 h 3600734"/>
              <a:gd name="connsiteX4" fmla="*/ 3889611 w 3948751"/>
              <a:gd name="connsiteY4" fmla="*/ 3527946 h 3600734"/>
              <a:gd name="connsiteX5" fmla="*/ 3807725 w 3948751"/>
              <a:gd name="connsiteY5" fmla="*/ 3527946 h 3600734"/>
              <a:gd name="connsiteX6" fmla="*/ 3684895 w 3948751"/>
              <a:gd name="connsiteY6" fmla="*/ 3527946 h 3600734"/>
              <a:gd name="connsiteX7" fmla="*/ 3466531 w 3948751"/>
              <a:gd name="connsiteY7" fmla="*/ 3555242 h 3600734"/>
              <a:gd name="connsiteX8" fmla="*/ 3275462 w 3948751"/>
              <a:gd name="connsiteY8" fmla="*/ 3527946 h 3600734"/>
              <a:gd name="connsiteX9" fmla="*/ 2934268 w 3948751"/>
              <a:gd name="connsiteY9" fmla="*/ 3500651 h 3600734"/>
              <a:gd name="connsiteX10" fmla="*/ 2538483 w 3948751"/>
              <a:gd name="connsiteY10" fmla="*/ 3446060 h 3600734"/>
              <a:gd name="connsiteX11" fmla="*/ 2142698 w 3948751"/>
              <a:gd name="connsiteY11" fmla="*/ 3364173 h 3600734"/>
              <a:gd name="connsiteX12" fmla="*/ 1774208 w 3948751"/>
              <a:gd name="connsiteY12" fmla="*/ 3295934 h 3600734"/>
              <a:gd name="connsiteX13" fmla="*/ 1351128 w 3948751"/>
              <a:gd name="connsiteY13" fmla="*/ 3145809 h 3600734"/>
              <a:gd name="connsiteX14" fmla="*/ 996286 w 3948751"/>
              <a:gd name="connsiteY14" fmla="*/ 2982036 h 3600734"/>
              <a:gd name="connsiteX15" fmla="*/ 668739 w 3948751"/>
              <a:gd name="connsiteY15" fmla="*/ 2818263 h 3600734"/>
              <a:gd name="connsiteX16" fmla="*/ 477671 w 3948751"/>
              <a:gd name="connsiteY16" fmla="*/ 2640842 h 3600734"/>
              <a:gd name="connsiteX17" fmla="*/ 286602 w 3948751"/>
              <a:gd name="connsiteY17" fmla="*/ 2436125 h 3600734"/>
              <a:gd name="connsiteX18" fmla="*/ 95534 w 3948751"/>
              <a:gd name="connsiteY18" fmla="*/ 2176818 h 3600734"/>
              <a:gd name="connsiteX19" fmla="*/ 13647 w 3948751"/>
              <a:gd name="connsiteY19" fmla="*/ 1890215 h 3600734"/>
              <a:gd name="connsiteX20" fmla="*/ 27295 w 3948751"/>
              <a:gd name="connsiteY20" fmla="*/ 1576316 h 3600734"/>
              <a:gd name="connsiteX21" fmla="*/ 177420 w 3948751"/>
              <a:gd name="connsiteY21" fmla="*/ 1235122 h 3600734"/>
              <a:gd name="connsiteX22" fmla="*/ 491319 w 3948751"/>
              <a:gd name="connsiteY22" fmla="*/ 962167 h 3600734"/>
              <a:gd name="connsiteX23" fmla="*/ 900751 w 3948751"/>
              <a:gd name="connsiteY23" fmla="*/ 689212 h 3600734"/>
              <a:gd name="connsiteX24" fmla="*/ 1255593 w 3948751"/>
              <a:gd name="connsiteY24" fmla="*/ 539087 h 3600734"/>
              <a:gd name="connsiteX25" fmla="*/ 1651378 w 3948751"/>
              <a:gd name="connsiteY25" fmla="*/ 361666 h 3600734"/>
              <a:gd name="connsiteX26" fmla="*/ 2142698 w 3948751"/>
              <a:gd name="connsiteY26" fmla="*/ 252484 h 3600734"/>
              <a:gd name="connsiteX27" fmla="*/ 2661313 w 3948751"/>
              <a:gd name="connsiteY27" fmla="*/ 129654 h 3600734"/>
              <a:gd name="connsiteX28" fmla="*/ 3220871 w 3948751"/>
              <a:gd name="connsiteY28" fmla="*/ 102358 h 3600734"/>
              <a:gd name="connsiteX29" fmla="*/ 3534769 w 3948751"/>
              <a:gd name="connsiteY29" fmla="*/ 75063 h 360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48751" h="3600734">
                <a:moveTo>
                  <a:pt x="3534769" y="75063"/>
                </a:moveTo>
                <a:cubicBezTo>
                  <a:pt x="3605282" y="150126"/>
                  <a:pt x="3643951" y="307074"/>
                  <a:pt x="3643951" y="552734"/>
                </a:cubicBezTo>
                <a:cubicBezTo>
                  <a:pt x="3643951" y="798394"/>
                  <a:pt x="3493826" y="1125940"/>
                  <a:pt x="3534769" y="1549021"/>
                </a:cubicBezTo>
                <a:cubicBezTo>
                  <a:pt x="3575712" y="1972102"/>
                  <a:pt x="3830471" y="2761397"/>
                  <a:pt x="3889611" y="3091218"/>
                </a:cubicBezTo>
                <a:cubicBezTo>
                  <a:pt x="3948751" y="3421039"/>
                  <a:pt x="3903259" y="3455158"/>
                  <a:pt x="3889611" y="3527946"/>
                </a:cubicBezTo>
                <a:cubicBezTo>
                  <a:pt x="3875963" y="3600734"/>
                  <a:pt x="3807725" y="3527946"/>
                  <a:pt x="3807725" y="3527946"/>
                </a:cubicBezTo>
                <a:cubicBezTo>
                  <a:pt x="3773606" y="3527946"/>
                  <a:pt x="3741761" y="3523397"/>
                  <a:pt x="3684895" y="3527946"/>
                </a:cubicBezTo>
                <a:cubicBezTo>
                  <a:pt x="3628029" y="3532495"/>
                  <a:pt x="3534770" y="3555242"/>
                  <a:pt x="3466531" y="3555242"/>
                </a:cubicBezTo>
                <a:cubicBezTo>
                  <a:pt x="3398292" y="3555242"/>
                  <a:pt x="3364173" y="3537045"/>
                  <a:pt x="3275462" y="3527946"/>
                </a:cubicBezTo>
                <a:cubicBezTo>
                  <a:pt x="3186752" y="3518848"/>
                  <a:pt x="3057098" y="3514299"/>
                  <a:pt x="2934268" y="3500651"/>
                </a:cubicBezTo>
                <a:cubicBezTo>
                  <a:pt x="2811438" y="3487003"/>
                  <a:pt x="2670411" y="3468806"/>
                  <a:pt x="2538483" y="3446060"/>
                </a:cubicBezTo>
                <a:cubicBezTo>
                  <a:pt x="2406555" y="3423314"/>
                  <a:pt x="2270077" y="3389194"/>
                  <a:pt x="2142698" y="3364173"/>
                </a:cubicBezTo>
                <a:cubicBezTo>
                  <a:pt x="2015319" y="3339152"/>
                  <a:pt x="1906136" y="3332328"/>
                  <a:pt x="1774208" y="3295934"/>
                </a:cubicBezTo>
                <a:cubicBezTo>
                  <a:pt x="1642280" y="3259540"/>
                  <a:pt x="1480782" y="3198125"/>
                  <a:pt x="1351128" y="3145809"/>
                </a:cubicBezTo>
                <a:cubicBezTo>
                  <a:pt x="1221474" y="3093493"/>
                  <a:pt x="1110017" y="3036627"/>
                  <a:pt x="996286" y="2982036"/>
                </a:cubicBezTo>
                <a:cubicBezTo>
                  <a:pt x="882555" y="2927445"/>
                  <a:pt x="755175" y="2875129"/>
                  <a:pt x="668739" y="2818263"/>
                </a:cubicBezTo>
                <a:cubicBezTo>
                  <a:pt x="582303" y="2761397"/>
                  <a:pt x="541360" y="2704532"/>
                  <a:pt x="477671" y="2640842"/>
                </a:cubicBezTo>
                <a:cubicBezTo>
                  <a:pt x="413982" y="2577152"/>
                  <a:pt x="350292" y="2513462"/>
                  <a:pt x="286602" y="2436125"/>
                </a:cubicBezTo>
                <a:cubicBezTo>
                  <a:pt x="222913" y="2358788"/>
                  <a:pt x="141026" y="2267803"/>
                  <a:pt x="95534" y="2176818"/>
                </a:cubicBezTo>
                <a:cubicBezTo>
                  <a:pt x="50042" y="2085833"/>
                  <a:pt x="25020" y="1990299"/>
                  <a:pt x="13647" y="1890215"/>
                </a:cubicBezTo>
                <a:cubicBezTo>
                  <a:pt x="2274" y="1790131"/>
                  <a:pt x="0" y="1685498"/>
                  <a:pt x="27295" y="1576316"/>
                </a:cubicBezTo>
                <a:cubicBezTo>
                  <a:pt x="54590" y="1467134"/>
                  <a:pt x="100083" y="1337480"/>
                  <a:pt x="177420" y="1235122"/>
                </a:cubicBezTo>
                <a:cubicBezTo>
                  <a:pt x="254757" y="1132764"/>
                  <a:pt x="370764" y="1053152"/>
                  <a:pt x="491319" y="962167"/>
                </a:cubicBezTo>
                <a:cubicBezTo>
                  <a:pt x="611874" y="871182"/>
                  <a:pt x="773372" y="759725"/>
                  <a:pt x="900751" y="689212"/>
                </a:cubicBezTo>
                <a:cubicBezTo>
                  <a:pt x="1028130" y="618699"/>
                  <a:pt x="1130489" y="593678"/>
                  <a:pt x="1255593" y="539087"/>
                </a:cubicBezTo>
                <a:cubicBezTo>
                  <a:pt x="1380698" y="484496"/>
                  <a:pt x="1503527" y="409433"/>
                  <a:pt x="1651378" y="361666"/>
                </a:cubicBezTo>
                <a:cubicBezTo>
                  <a:pt x="1799229" y="313899"/>
                  <a:pt x="2142698" y="252484"/>
                  <a:pt x="2142698" y="252484"/>
                </a:cubicBezTo>
                <a:cubicBezTo>
                  <a:pt x="2311021" y="213815"/>
                  <a:pt x="2481618" y="154675"/>
                  <a:pt x="2661313" y="129654"/>
                </a:cubicBezTo>
                <a:cubicBezTo>
                  <a:pt x="2841008" y="104633"/>
                  <a:pt x="3073020" y="111456"/>
                  <a:pt x="3220871" y="102358"/>
                </a:cubicBezTo>
                <a:cubicBezTo>
                  <a:pt x="3368722" y="93260"/>
                  <a:pt x="3464256" y="0"/>
                  <a:pt x="3534769" y="75063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8600" y="609601"/>
            <a:ext cx="8763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ICE: Learning invariants using Implication Counter-Examples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smtClean="0">
                <a:solidFill>
                  <a:srgbClr val="2503EF"/>
                </a:solidFill>
                <a:latin typeface="Arial" pitchFamily="34" charset="0"/>
                <a:ea typeface="+mj-ea"/>
                <a:cs typeface="Arial" pitchFamily="34" charset="0"/>
              </a:rPr>
              <a:t>([Garg et al. CAV 14], Invited to JACM)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2503E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050" y="1828800"/>
            <a:ext cx="7510150" cy="3910210"/>
            <a:chOff x="567050" y="1828800"/>
            <a:chExt cx="7510150" cy="3910210"/>
          </a:xfrm>
        </p:grpSpPr>
        <p:grpSp>
          <p:nvGrpSpPr>
            <p:cNvPr id="5" name="Group 66"/>
            <p:cNvGrpSpPr/>
            <p:nvPr/>
          </p:nvGrpSpPr>
          <p:grpSpPr>
            <a:xfrm>
              <a:off x="567050" y="1828800"/>
              <a:ext cx="7510150" cy="3910210"/>
              <a:chOff x="185132" y="838200"/>
              <a:chExt cx="7510150" cy="391021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171282" y="277717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/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Learner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8" name="Group 65"/>
              <p:cNvGrpSpPr/>
              <p:nvPr/>
            </p:nvGrpSpPr>
            <p:grpSpPr>
              <a:xfrm>
                <a:off x="185132" y="838200"/>
                <a:ext cx="7358668" cy="3910210"/>
                <a:chOff x="185132" y="828102"/>
                <a:chExt cx="7358668" cy="3910210"/>
              </a:xfrm>
            </p:grpSpPr>
            <p:grpSp>
              <p:nvGrpSpPr>
                <p:cNvPr id="9" name="Group 47"/>
                <p:cNvGrpSpPr/>
                <p:nvPr/>
              </p:nvGrpSpPr>
              <p:grpSpPr>
                <a:xfrm>
                  <a:off x="749207" y="1269536"/>
                  <a:ext cx="6794593" cy="2935376"/>
                  <a:chOff x="749207" y="1269536"/>
                  <a:chExt cx="6794593" cy="2935376"/>
                </a:xfrm>
              </p:grpSpPr>
              <p:grpSp>
                <p:nvGrpSpPr>
                  <p:cNvPr id="17" name="Group 46"/>
                  <p:cNvGrpSpPr/>
                  <p:nvPr/>
                </p:nvGrpSpPr>
                <p:grpSpPr>
                  <a:xfrm>
                    <a:off x="3961482" y="1269536"/>
                    <a:ext cx="3582318" cy="2462213"/>
                    <a:chOff x="3961482" y="1269536"/>
                    <a:chExt cx="3582318" cy="2462213"/>
                  </a:xfrm>
                </p:grpSpPr>
                <p:sp>
                  <p:nvSpPr>
                    <p:cNvPr id="25" name="Rounded Rectangle 24"/>
                    <p:cNvSpPr/>
                    <p:nvPr/>
                  </p:nvSpPr>
                  <p:spPr>
                    <a:xfrm>
                      <a:off x="3961482" y="1285302"/>
                      <a:ext cx="1828800" cy="236220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ounded Rectangle 25"/>
                    <p:cNvSpPr/>
                    <p:nvPr/>
                  </p:nvSpPr>
                  <p:spPr>
                    <a:xfrm>
                      <a:off x="6096000" y="2514600"/>
                      <a:ext cx="1447800" cy="990600"/>
                    </a:xfrm>
                    <a:prstGeom prst="round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024546" y="1269536"/>
                      <a:ext cx="1857702" cy="24622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b="1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200" b="1" baseline="-25000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1 </a:t>
                      </a:r>
                      <a:r>
                        <a:rPr lang="en-US" sz="2200" b="1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 s</a:t>
                      </a:r>
                      <a:r>
                        <a:rPr lang="en-US" sz="2200" b="1" baseline="-25000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200" b="1" dirty="0" smtClean="0">
                        <a:solidFill>
                          <a:srgbClr val="2503EF"/>
                        </a:solidFill>
                        <a:latin typeface="Arial" pitchFamily="34" charset="0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r>
                        <a:rPr lang="en-US" sz="2200" b="1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200" b="1" baseline="-25000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2200" b="1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200" b="1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 </a:t>
                      </a:r>
                      <a:r>
                        <a:rPr lang="en-US" sz="2200" b="1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200" b="1" baseline="-25000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200" b="1" dirty="0" smtClean="0">
                        <a:solidFill>
                          <a:srgbClr val="2503EF"/>
                        </a:solidFill>
                        <a:latin typeface="Arial" pitchFamily="34" charset="0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r>
                        <a:rPr lang="en-US" sz="2200" b="1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200" b="1" baseline="-25000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5 </a:t>
                      </a:r>
                      <a:r>
                        <a:rPr lang="en-US" sz="2200" b="1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 </a:t>
                      </a:r>
                      <a:r>
                        <a:rPr lang="en-US" sz="2200" b="1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200" b="1" baseline="-25000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2200" b="1" dirty="0" smtClean="0">
                        <a:solidFill>
                          <a:srgbClr val="2503EF"/>
                        </a:solidFill>
                        <a:latin typeface="Arial" pitchFamily="34" charset="0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200" b="1" baseline="-250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en-US" sz="22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  <a:p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 s</a:t>
                      </a:r>
                      <a:r>
                        <a:rPr lang="en-US" sz="2200" b="1" baseline="-250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r>
                        <a:rPr lang="en-US" sz="22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 s</a:t>
                      </a:r>
                      <a:r>
                        <a:rPr lang="en-US" sz="2200" b="1" baseline="-2500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en-US" sz="22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  <a:p>
                      <a:r>
                        <a:rPr lang="en-US" sz="22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… </a:t>
                      </a:r>
                    </a:p>
                  </p:txBody>
                </p:sp>
              </p:grpSp>
              <p:grpSp>
                <p:nvGrpSpPr>
                  <p:cNvPr id="18" name="Group 45"/>
                  <p:cNvGrpSpPr/>
                  <p:nvPr/>
                </p:nvGrpSpPr>
                <p:grpSpPr>
                  <a:xfrm>
                    <a:off x="749207" y="2147512"/>
                    <a:ext cx="2526475" cy="2057400"/>
                    <a:chOff x="1663607" y="5043112"/>
                    <a:chExt cx="2526475" cy="2057400"/>
                  </a:xfrm>
                </p:grpSpPr>
                <p:sp>
                  <p:nvSpPr>
                    <p:cNvPr id="19" name="Rounded Rectangle 18"/>
                    <p:cNvSpPr/>
                    <p:nvPr/>
                  </p:nvSpPr>
                  <p:spPr>
                    <a:xfrm>
                      <a:off x="1663607" y="5043112"/>
                      <a:ext cx="2438400" cy="2057400"/>
                    </a:xfrm>
                    <a:prstGeom prst="round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" name="Group 44"/>
                    <p:cNvGrpSpPr/>
                    <p:nvPr/>
                  </p:nvGrpSpPr>
                  <p:grpSpPr>
                    <a:xfrm>
                      <a:off x="1675482" y="5500312"/>
                      <a:ext cx="2514600" cy="1150441"/>
                      <a:chOff x="1675482" y="5500312"/>
                      <a:chExt cx="2514600" cy="1150441"/>
                    </a:xfrm>
                  </p:grpSpPr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1773103" y="5500312"/>
                        <a:ext cx="2233304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200" dirty="0" smtClean="0">
                            <a:latin typeface="Arial" pitchFamily="34" charset="0"/>
                            <a:cs typeface="Arial" pitchFamily="34" charset="0"/>
                          </a:rPr>
                          <a:t>Program + Spec</a:t>
                        </a:r>
                      </a:p>
                    </p:txBody>
                  </p:sp>
                  <p:grpSp>
                    <p:nvGrpSpPr>
                      <p:cNvPr id="22" name="Group 35"/>
                      <p:cNvGrpSpPr/>
                      <p:nvPr/>
                    </p:nvGrpSpPr>
                    <p:grpSpPr>
                      <a:xfrm>
                        <a:off x="1675482" y="5881312"/>
                        <a:ext cx="2514600" cy="769441"/>
                        <a:chOff x="1783263" y="5498474"/>
                        <a:chExt cx="2514600" cy="769441"/>
                      </a:xfrm>
                    </p:grpSpPr>
                    <p:sp>
                      <p:nvSpPr>
                        <p:cNvPr id="23" name="TextBox 22"/>
                        <p:cNvSpPr txBox="1"/>
                        <p:nvPr/>
                      </p:nvSpPr>
                      <p:spPr>
                        <a:xfrm>
                          <a:off x="1783263" y="5498474"/>
                          <a:ext cx="2514600" cy="76944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2200" dirty="0" smtClean="0">
                              <a:solidFill>
                                <a:srgbClr val="2503EF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Verifier</a:t>
                          </a:r>
                        </a:p>
                        <a:p>
                          <a:pPr algn="ctr"/>
                          <a:r>
                            <a:rPr lang="en-US" sz="2200" dirty="0" smtClean="0">
                              <a:latin typeface="Arial" pitchFamily="34" charset="0"/>
                              <a:cs typeface="Arial" pitchFamily="34" charset="0"/>
                            </a:rPr>
                            <a:t>checks hypothesis</a:t>
                          </a:r>
                        </a:p>
                      </p:txBody>
                    </p:sp>
                    <p:sp>
                      <p:nvSpPr>
                        <p:cNvPr id="24" name="Rounded Rectangle 23"/>
                        <p:cNvSpPr/>
                        <p:nvPr/>
                      </p:nvSpPr>
                      <p:spPr>
                        <a:xfrm>
                          <a:off x="1825492" y="5560297"/>
                          <a:ext cx="2342924" cy="674784"/>
                        </a:xfrm>
                        <a:prstGeom prst="round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3743898" y="828102"/>
                  <a:ext cx="296078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/>
                  <a:r>
                    <a:rPr lang="en-US" sz="2200" b="1" dirty="0" smtClean="0">
                      <a:latin typeface="Arial" pitchFamily="34" charset="0"/>
                      <a:cs typeface="Arial" pitchFamily="34" charset="0"/>
                    </a:rPr>
                    <a:t>ICE sample set</a:t>
                  </a:r>
                  <a:endParaRPr lang="en-US" sz="2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85132" y="1585637"/>
                  <a:ext cx="3505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 algn="ctr"/>
                  <a:r>
                    <a:rPr lang="en-US" sz="2400" b="1" dirty="0" smtClean="0">
                      <a:latin typeface="Arial" pitchFamily="34" charset="0"/>
                      <a:cs typeface="Arial" pitchFamily="34" charset="0"/>
                    </a:rPr>
                    <a:t>Verification Oracle</a:t>
                  </a:r>
                  <a:endParaRPr lang="en-US" sz="24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" name="Straight Arrow Connector 11"/>
                <p:cNvCxnSpPr>
                  <a:stCxn id="25" idx="3"/>
                </p:cNvCxnSpPr>
                <p:nvPr/>
              </p:nvCxnSpPr>
              <p:spPr>
                <a:xfrm>
                  <a:off x="5790282" y="2466402"/>
                  <a:ext cx="304800" cy="20059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5562600" y="3429000"/>
                  <a:ext cx="457200" cy="53340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3275682" y="3907315"/>
                  <a:ext cx="36576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 algn="ctr"/>
                  <a:r>
                    <a:rPr lang="en-US" sz="2400" b="1" dirty="0" smtClean="0">
                      <a:latin typeface="Arial" pitchFamily="34" charset="0"/>
                      <a:cs typeface="Arial" pitchFamily="34" charset="0"/>
                    </a:rPr>
                    <a:t>Invariant </a:t>
                  </a:r>
                </a:p>
                <a:p>
                  <a:pPr marL="514350" indent="-514350" algn="ctr"/>
                  <a:r>
                    <a:rPr lang="en-US" sz="2400" b="1" dirty="0" smtClean="0">
                      <a:latin typeface="Arial" pitchFamily="34" charset="0"/>
                      <a:cs typeface="Arial" pitchFamily="34" charset="0"/>
                    </a:rPr>
                    <a:t>Hypothesis H?</a:t>
                  </a:r>
                  <a:endParaRPr lang="en-US" sz="24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 flipH="1" flipV="1">
                  <a:off x="3429000" y="3352800"/>
                  <a:ext cx="1219200" cy="60960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3429000" y="2362200"/>
                  <a:ext cx="533400" cy="60960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ounded Rectangle 5"/>
            <p:cNvSpPr/>
            <p:nvPr/>
          </p:nvSpPr>
          <p:spPr>
            <a:xfrm>
              <a:off x="1274101" y="3606064"/>
              <a:ext cx="2166774" cy="4461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-304800" y="6243935"/>
            <a:ext cx="967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New learning model for robust synthesis of invariants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4400" y="2209800"/>
            <a:ext cx="3124200" cy="38862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83268" y="4800600"/>
            <a:ext cx="3962400" cy="14478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34702" y="1943888"/>
            <a:ext cx="1614476" cy="41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 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-2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4850678" y="1825507"/>
            <a:ext cx="1702295" cy="1829749"/>
          </a:xfrm>
          <a:prstGeom prst="triangle">
            <a:avLst>
              <a:gd name="adj" fmla="val 0"/>
            </a:avLst>
          </a:prstGeom>
          <a:solidFill>
            <a:srgbClr val="E4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76201"/>
            <a:ext cx="89154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Learning an invariant given an ICE sample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6184" y="1889234"/>
            <a:ext cx="2570768" cy="3718034"/>
          </a:xfrm>
          <a:prstGeom prst="rect">
            <a:avLst/>
          </a:prstGeom>
          <a:solidFill>
            <a:srgbClr val="E4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3571" y="5601488"/>
            <a:ext cx="4196159" cy="79667"/>
            <a:chOff x="2514600" y="6019800"/>
            <a:chExt cx="3950525" cy="76200"/>
          </a:xfrm>
        </p:grpSpPr>
        <p:grpSp>
          <p:nvGrpSpPr>
            <p:cNvPr id="8" name="Group 12"/>
            <p:cNvGrpSpPr/>
            <p:nvPr/>
          </p:nvGrpSpPr>
          <p:grpSpPr>
            <a:xfrm>
              <a:off x="2514600" y="6019800"/>
              <a:ext cx="990600" cy="76200"/>
              <a:chOff x="2514600" y="6019800"/>
              <a:chExt cx="990600" cy="76200"/>
            </a:xfrm>
          </p:grpSpPr>
          <p:cxnSp>
            <p:nvCxnSpPr>
              <p:cNvPr id="18" name="Straight Connector 9"/>
              <p:cNvCxnSpPr/>
              <p:nvPr/>
            </p:nvCxnSpPr>
            <p:spPr>
              <a:xfrm>
                <a:off x="2514600" y="6019800"/>
                <a:ext cx="9906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514600" y="6019800"/>
                <a:ext cx="0" cy="762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3"/>
            <p:cNvGrpSpPr/>
            <p:nvPr/>
          </p:nvGrpSpPr>
          <p:grpSpPr>
            <a:xfrm>
              <a:off x="3505200" y="6019800"/>
              <a:ext cx="990600" cy="76200"/>
              <a:chOff x="2514600" y="6019800"/>
              <a:chExt cx="990600" cy="76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514600" y="6019800"/>
                <a:ext cx="9906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6019800"/>
                <a:ext cx="0" cy="762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6"/>
            <p:cNvGrpSpPr/>
            <p:nvPr/>
          </p:nvGrpSpPr>
          <p:grpSpPr>
            <a:xfrm>
              <a:off x="4483925" y="6019800"/>
              <a:ext cx="990600" cy="76200"/>
              <a:chOff x="2514600" y="6019800"/>
              <a:chExt cx="990600" cy="762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2514600" y="6019800"/>
                <a:ext cx="9906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514600" y="6019800"/>
                <a:ext cx="0" cy="762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9"/>
            <p:cNvGrpSpPr/>
            <p:nvPr/>
          </p:nvGrpSpPr>
          <p:grpSpPr>
            <a:xfrm>
              <a:off x="5474525" y="6019800"/>
              <a:ext cx="990600" cy="76200"/>
              <a:chOff x="2514600" y="6019800"/>
              <a:chExt cx="990600" cy="762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514600" y="6019800"/>
                <a:ext cx="9906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514600" y="6019800"/>
                <a:ext cx="0" cy="762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3"/>
          <p:cNvGrpSpPr/>
          <p:nvPr/>
        </p:nvGrpSpPr>
        <p:grpSpPr>
          <a:xfrm rot="5400000">
            <a:off x="1632657" y="2690438"/>
            <a:ext cx="1035664" cy="80938"/>
            <a:chOff x="2514600" y="6019800"/>
            <a:chExt cx="990600" cy="762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514600" y="6019800"/>
              <a:ext cx="9906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14600" y="6019800"/>
              <a:ext cx="0" cy="76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16"/>
          <p:cNvGrpSpPr/>
          <p:nvPr/>
        </p:nvGrpSpPr>
        <p:grpSpPr>
          <a:xfrm rot="5400000">
            <a:off x="1632657" y="3713687"/>
            <a:ext cx="1035664" cy="80938"/>
            <a:chOff x="2514600" y="6019800"/>
            <a:chExt cx="990600" cy="762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514600" y="6019800"/>
              <a:ext cx="9906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514600" y="6019800"/>
              <a:ext cx="0" cy="76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19"/>
          <p:cNvGrpSpPr/>
          <p:nvPr/>
        </p:nvGrpSpPr>
        <p:grpSpPr>
          <a:xfrm rot="5400000">
            <a:off x="1632657" y="4736937"/>
            <a:ext cx="1035664" cy="80938"/>
            <a:chOff x="2514600" y="6019800"/>
            <a:chExt cx="990600" cy="76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514600" y="6019800"/>
              <a:ext cx="9906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4600" y="6019800"/>
              <a:ext cx="0" cy="76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90958" y="5295237"/>
            <a:ext cx="0" cy="3310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150489" y="5229938"/>
            <a:ext cx="0" cy="809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90958" y="1894409"/>
            <a:ext cx="0" cy="3310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122633" y="1881994"/>
            <a:ext cx="80938" cy="159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178344" y="1881994"/>
            <a:ext cx="80938" cy="159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237854" y="5601488"/>
            <a:ext cx="161876" cy="79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37854" y="5521822"/>
            <a:ext cx="161876" cy="79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595647" y="5442155"/>
            <a:ext cx="161876" cy="159333"/>
            <a:chOff x="2057400" y="3810000"/>
            <a:chExt cx="152400" cy="1524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595647" y="5270407"/>
            <a:ext cx="161876" cy="159333"/>
            <a:chOff x="2057400" y="3810000"/>
            <a:chExt cx="152400" cy="1524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595647" y="5086244"/>
            <a:ext cx="161876" cy="159333"/>
            <a:chOff x="2057400" y="3810000"/>
            <a:chExt cx="152400" cy="1524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595647" y="4896905"/>
            <a:ext cx="161876" cy="159333"/>
            <a:chOff x="2057400" y="3810000"/>
            <a:chExt cx="152400" cy="1524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595647" y="3291160"/>
            <a:ext cx="161876" cy="159333"/>
            <a:chOff x="2057400" y="3810000"/>
            <a:chExt cx="152400" cy="1524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484225" y="3174248"/>
            <a:ext cx="161876" cy="159333"/>
            <a:chOff x="2057400" y="3810000"/>
            <a:chExt cx="152400" cy="1524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2458998" y="3014915"/>
            <a:ext cx="161876" cy="159333"/>
            <a:chOff x="2057400" y="3810000"/>
            <a:chExt cx="152400" cy="1524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532579" y="2892827"/>
            <a:ext cx="161876" cy="159333"/>
            <a:chOff x="2057400" y="3810000"/>
            <a:chExt cx="152400" cy="1524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656616" y="2800746"/>
            <a:ext cx="161876" cy="159333"/>
            <a:chOff x="2057400" y="3810000"/>
            <a:chExt cx="152400" cy="1524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816394" y="2728319"/>
            <a:ext cx="161876" cy="159333"/>
            <a:chOff x="2057400" y="3810000"/>
            <a:chExt cx="152400" cy="1524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87723" y="2668308"/>
            <a:ext cx="161876" cy="159333"/>
            <a:chOff x="2057400" y="3810000"/>
            <a:chExt cx="152400" cy="1524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/>
          <p:cNvCxnSpPr/>
          <p:nvPr/>
        </p:nvCxnSpPr>
        <p:spPr>
          <a:xfrm flipV="1">
            <a:off x="4780971" y="3609826"/>
            <a:ext cx="0" cy="19916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780971" y="2057400"/>
            <a:ext cx="1606179" cy="1552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468412" y="2437594"/>
            <a:ext cx="161876" cy="159333"/>
            <a:chOff x="2057400" y="3810000"/>
            <a:chExt cx="152400" cy="1524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924976" y="2464489"/>
            <a:ext cx="161876" cy="159333"/>
            <a:chOff x="2057400" y="3810000"/>
            <a:chExt cx="152400" cy="1524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446704" y="2476905"/>
            <a:ext cx="161876" cy="159333"/>
            <a:chOff x="2057400" y="3810000"/>
            <a:chExt cx="152400" cy="1524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162213" y="2636238"/>
            <a:ext cx="161876" cy="159333"/>
            <a:chOff x="2057400" y="3810000"/>
            <a:chExt cx="152400" cy="15240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452320" y="2579337"/>
            <a:ext cx="161876" cy="159333"/>
            <a:chOff x="2057400" y="3810000"/>
            <a:chExt cx="152400" cy="15240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689876" y="2549331"/>
            <a:ext cx="161876" cy="159333"/>
            <a:chOff x="2057400" y="3810000"/>
            <a:chExt cx="152400" cy="15240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066179" y="2512085"/>
            <a:ext cx="161876" cy="159333"/>
            <a:chOff x="2057400" y="3810000"/>
            <a:chExt cx="152400" cy="152400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>
            <a:off x="5266599" y="3370826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428475" y="3450493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266599" y="3530159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428475" y="3609826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266599" y="3689492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509413" y="3131827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509413" y="3291160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322310" y="3291160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322310" y="3131827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4538157" y="2813161"/>
            <a:ext cx="323752" cy="79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4419379" y="2414829"/>
            <a:ext cx="647503" cy="79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4700033" y="2494495"/>
            <a:ext cx="647503" cy="79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5266599" y="2653828"/>
            <a:ext cx="485628" cy="79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4861909" y="2770740"/>
            <a:ext cx="336365" cy="122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955460" y="2867997"/>
            <a:ext cx="323752" cy="1593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4743131" y="3076991"/>
            <a:ext cx="161876" cy="1593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347537" y="2788331"/>
            <a:ext cx="273298" cy="1044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5396552" y="4035134"/>
            <a:ext cx="381000" cy="2320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625152" y="4114800"/>
            <a:ext cx="381000" cy="1558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5472751" y="4343400"/>
            <a:ext cx="457201" cy="79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5266599" y="2947664"/>
            <a:ext cx="167134" cy="1044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237854" y="4008158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995040" y="3769159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995040" y="3928492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910304" y="5601488"/>
            <a:ext cx="589466" cy="41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-60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896498" y="5601488"/>
            <a:ext cx="589466" cy="41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-40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948691" y="5601488"/>
            <a:ext cx="589466" cy="41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-20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086808" y="5601488"/>
            <a:ext cx="422604" cy="41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586552" y="5068653"/>
            <a:ext cx="589466" cy="41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-40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86552" y="4043015"/>
            <a:ext cx="589466" cy="41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-20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800173" y="3007351"/>
            <a:ext cx="347687" cy="41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686653" y="2016497"/>
            <a:ext cx="499223" cy="41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804848" y="5619690"/>
            <a:ext cx="1472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Variable 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7408" y="1599497"/>
            <a:ext cx="1472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Variable 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79326" y="504382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7" name="Object 1"/>
          <p:cNvGraphicFramePr>
            <a:graphicFrameLocks noChangeAspect="1"/>
          </p:cNvGraphicFramePr>
          <p:nvPr/>
        </p:nvGraphicFramePr>
        <p:xfrm>
          <a:off x="4489418" y="5098659"/>
          <a:ext cx="281596" cy="333657"/>
        </p:xfrm>
        <a:graphic>
          <a:graphicData uri="http://schemas.openxmlformats.org/presentationml/2006/ole">
            <p:oleObj spid="_x0000_s5122" name="Equation" r:id="rId4" imgW="126720" imgH="152280" progId="Equation.3">
              <p:embed/>
            </p:oleObj>
          </a:graphicData>
        </a:graphic>
      </p:graphicFrame>
      <p:sp>
        <p:nvSpPr>
          <p:cNvPr id="128" name="TextBox 127"/>
          <p:cNvSpPr txBox="1"/>
          <p:nvPr/>
        </p:nvSpPr>
        <p:spPr>
          <a:xfrm>
            <a:off x="2758571" y="1387366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-10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9" name="Object 1"/>
          <p:cNvGraphicFramePr>
            <a:graphicFrameLocks noChangeAspect="1"/>
          </p:cNvGraphicFramePr>
          <p:nvPr/>
        </p:nvGraphicFramePr>
        <p:xfrm>
          <a:off x="3068661" y="1426436"/>
          <a:ext cx="281596" cy="333657"/>
        </p:xfrm>
        <a:graphic>
          <a:graphicData uri="http://schemas.openxmlformats.org/presentationml/2006/ole">
            <p:oleObj spid="_x0000_s5123" name="Equation" r:id="rId5" imgW="126720" imgH="152280" progId="Equation.3">
              <p:embed/>
            </p:oleObj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4231219" y="1387366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 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-2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1" name="Object 2"/>
          <p:cNvGraphicFramePr>
            <a:graphicFrameLocks noChangeAspect="1"/>
          </p:cNvGraphicFramePr>
          <p:nvPr/>
        </p:nvGraphicFramePr>
        <p:xfrm>
          <a:off x="5112078" y="1438851"/>
          <a:ext cx="281596" cy="333603"/>
        </p:xfrm>
        <a:graphic>
          <a:graphicData uri="http://schemas.openxmlformats.org/presentationml/2006/ole">
            <p:oleObj spid="_x0000_s5124" name="Equation" r:id="rId6" imgW="126720" imgH="152280" progId="Equation.3">
              <p:embed/>
            </p:oleObj>
          </a:graphicData>
        </a:graphic>
      </p:graphicFrame>
      <p:graphicFrame>
        <p:nvGraphicFramePr>
          <p:cNvPr id="132" name="Object 5"/>
          <p:cNvGraphicFramePr>
            <a:graphicFrameLocks noChangeAspect="1"/>
          </p:cNvGraphicFramePr>
          <p:nvPr/>
        </p:nvGraphicFramePr>
        <p:xfrm>
          <a:off x="3866342" y="1464544"/>
          <a:ext cx="310262" cy="277174"/>
        </p:xfrm>
        <a:graphic>
          <a:graphicData uri="http://schemas.openxmlformats.org/presentationml/2006/ole">
            <p:oleObj spid="_x0000_s5125" name="Equation" r:id="rId7" imgW="139680" imgH="126720" progId="Equation.3">
              <p:embed/>
            </p:oleObj>
          </a:graphicData>
        </a:graphic>
      </p:graphicFrame>
      <p:graphicFrame>
        <p:nvGraphicFramePr>
          <p:cNvPr id="133" name="Object 2"/>
          <p:cNvGraphicFramePr>
            <a:graphicFrameLocks noChangeAspect="1"/>
          </p:cNvGraphicFramePr>
          <p:nvPr/>
        </p:nvGraphicFramePr>
        <p:xfrm>
          <a:off x="7184777" y="1991285"/>
          <a:ext cx="281596" cy="333603"/>
        </p:xfrm>
        <a:graphic>
          <a:graphicData uri="http://schemas.openxmlformats.org/presentationml/2006/ole">
            <p:oleObj spid="_x0000_s5126" name="Equation" r:id="rId8" imgW="126720" imgH="152280" progId="Equation.3">
              <p:embed/>
            </p:oleObj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4704743" y="5052950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-10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400800" y="17526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6400800" y="1876098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209800" y="1891864"/>
            <a:ext cx="420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004746" y="6144904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Program State Space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Slide Number Placeholder 1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  <p:bldP spid="126" grpId="0"/>
      <p:bldP spid="128" grpId="0"/>
      <p:bldP spid="130" grpId="0"/>
      <p:bldP spid="1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76201"/>
            <a:ext cx="8763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Learning invariants using decision</a:t>
            </a: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trees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107519"/>
            <a:ext cx="929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Input space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Class of Invariants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Arbitrary Boolean functions over linear 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		          inequalities</a:t>
            </a: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106613" y="1159515"/>
          <a:ext cx="560387" cy="427037"/>
        </p:xfrm>
        <a:graphic>
          <a:graphicData uri="http://schemas.openxmlformats.org/presentationml/2006/ole">
            <p:oleObj spid="_x0000_s6146" name="Equation" r:id="rId4" imgW="266400" imgH="203040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838200" y="2921000"/>
          <a:ext cx="3133725" cy="508000"/>
        </p:xfrm>
        <a:graphic>
          <a:graphicData uri="http://schemas.openxmlformats.org/presentationml/2006/ole">
            <p:oleObj spid="_x0000_s6147" name="Equation" r:id="rId5" imgW="1333440" imgH="215640" progId="Equation.3">
              <p:embed/>
            </p:oleObj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524000" y="3810000"/>
            <a:ext cx="4876800" cy="2667000"/>
            <a:chOff x="2286000" y="3200400"/>
            <a:chExt cx="4876800" cy="2667000"/>
          </a:xfrm>
        </p:grpSpPr>
        <p:grpSp>
          <p:nvGrpSpPr>
            <p:cNvPr id="11" name="Group 36"/>
            <p:cNvGrpSpPr/>
            <p:nvPr/>
          </p:nvGrpSpPr>
          <p:grpSpPr>
            <a:xfrm>
              <a:off x="2895600" y="3200400"/>
              <a:ext cx="4267200" cy="2667000"/>
              <a:chOff x="3886200" y="2590800"/>
              <a:chExt cx="4267200" cy="2667000"/>
            </a:xfrm>
          </p:grpSpPr>
          <p:grpSp>
            <p:nvGrpSpPr>
              <p:cNvPr id="21" name="Group 29"/>
              <p:cNvGrpSpPr/>
              <p:nvPr/>
            </p:nvGrpSpPr>
            <p:grpSpPr>
              <a:xfrm>
                <a:off x="3886200" y="2590800"/>
                <a:ext cx="4120868" cy="2583661"/>
                <a:chOff x="3886200" y="2971800"/>
                <a:chExt cx="4120868" cy="2583661"/>
              </a:xfrm>
            </p:grpSpPr>
            <p:cxnSp>
              <p:nvCxnSpPr>
                <p:cNvPr id="25" name="Straight Arrow Connector 19"/>
                <p:cNvCxnSpPr/>
                <p:nvPr/>
              </p:nvCxnSpPr>
              <p:spPr>
                <a:xfrm flipH="1">
                  <a:off x="6324600" y="4572000"/>
                  <a:ext cx="304800" cy="45720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8"/>
                <p:cNvGrpSpPr/>
                <p:nvPr/>
              </p:nvGrpSpPr>
              <p:grpSpPr>
                <a:xfrm>
                  <a:off x="3886200" y="2971800"/>
                  <a:ext cx="4120868" cy="2583661"/>
                  <a:chOff x="3886200" y="2971800"/>
                  <a:chExt cx="4120868" cy="2583661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6019800" y="3581400"/>
                    <a:ext cx="457200" cy="38100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886200" y="2971800"/>
                    <a:ext cx="4120868" cy="2583661"/>
                    <a:chOff x="3886200" y="3124200"/>
                    <a:chExt cx="4120868" cy="2583661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4876800" y="3124200"/>
                      <a:ext cx="1295400" cy="685800"/>
                    </a:xfrm>
                    <a:prstGeom prst="ellipse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aphicFrame>
                  <p:nvGraphicFramePr>
                    <p:cNvPr id="30" name="Object 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953000" y="3276600"/>
                    <a:ext cx="1113589" cy="431800"/>
                  </p:xfrm>
                  <a:graphic>
                    <a:graphicData uri="http://schemas.openxmlformats.org/presentationml/2006/ole">
                      <p:oleObj spid="_x0000_s6151" name="Equation" r:id="rId6" imgW="558720" imgH="215640" progId="Equation.3">
                        <p:embed/>
                      </p:oleObj>
                    </a:graphicData>
                  </a:graphic>
                </p:graphicFrame>
                <p:graphicFrame>
                  <p:nvGraphicFramePr>
                    <p:cNvPr id="31" name="Object 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179829" y="4191331"/>
                    <a:ext cx="1447800" cy="417513"/>
                  </p:xfrm>
                  <a:graphic>
                    <a:graphicData uri="http://schemas.openxmlformats.org/presentationml/2006/ole">
                      <p:oleObj spid="_x0000_s6152" name="Equation" r:id="rId7" imgW="749160" imgH="215640" progId="Equation.3">
                        <p:embed/>
                      </p:oleObj>
                    </a:graphicData>
                  </a:graphic>
                </p:graphicFrame>
                <p:graphicFrame>
                  <p:nvGraphicFramePr>
                    <p:cNvPr id="32" name="Object 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7254875" y="5336288"/>
                    <a:ext cx="669925" cy="371573"/>
                  </p:xfrm>
                  <a:graphic>
                    <a:graphicData uri="http://schemas.openxmlformats.org/presentationml/2006/ole">
                      <p:oleObj spid="_x0000_s6153" name="Equation" r:id="rId8" imgW="368280" imgH="203040" progId="Equation.3">
                        <p:embed/>
                      </p:oleObj>
                    </a:graphicData>
                  </a:graphic>
                </p:graphicFrame>
                <p:graphicFrame>
                  <p:nvGraphicFramePr>
                    <p:cNvPr id="33" name="Object 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137275" y="5367338"/>
                    <a:ext cx="568325" cy="298195"/>
                  </p:xfrm>
                  <a:graphic>
                    <a:graphicData uri="http://schemas.openxmlformats.org/presentationml/2006/ole">
                      <p:oleObj spid="_x0000_s6154" name="Equation" r:id="rId9" imgW="291960" imgH="152280" progId="Equation.3">
                        <p:embed/>
                      </p:oleObj>
                    </a:graphicData>
                  </a:graphic>
                </p:graphicFrame>
                <p:sp>
                  <p:nvSpPr>
                    <p:cNvPr id="34" name="Oval 33"/>
                    <p:cNvSpPr/>
                    <p:nvPr/>
                  </p:nvSpPr>
                  <p:spPr>
                    <a:xfrm>
                      <a:off x="3886200" y="4114800"/>
                      <a:ext cx="1143000" cy="609600"/>
                    </a:xfrm>
                    <a:prstGeom prst="ellipse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H="1">
                      <a:off x="4724400" y="3786250"/>
                      <a:ext cx="457200" cy="381000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>
                      <a:off x="7162800" y="4724400"/>
                      <a:ext cx="304800" cy="457200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4941982" y="3767450"/>
                      <a:ext cx="77301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514350" indent="-514350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38" name="TextBox 24"/>
                    <p:cNvSpPr txBox="1"/>
                    <p:nvPr/>
                  </p:nvSpPr>
                  <p:spPr>
                    <a:xfrm>
                      <a:off x="5908832" y="4577332"/>
                      <a:ext cx="77301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514350" indent="-514350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7234050" y="4579410"/>
                      <a:ext cx="77301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514350" indent="-514350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0" name="TextBox 26"/>
                    <p:cNvSpPr txBox="1"/>
                    <p:nvPr/>
                  </p:nvSpPr>
                  <p:spPr>
                    <a:xfrm>
                      <a:off x="5791200" y="3774757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514350" indent="-514350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22" name="Oval 21"/>
              <p:cNvSpPr/>
              <p:nvPr/>
            </p:nvSpPr>
            <p:spPr>
              <a:xfrm>
                <a:off x="6131625" y="3528950"/>
                <a:ext cx="1524000" cy="68580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791200" y="4648200"/>
                <a:ext cx="1143000" cy="60960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010400" y="4648200"/>
                <a:ext cx="1143000" cy="60960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12" name="Object 4"/>
            <p:cNvGraphicFramePr>
              <a:graphicFrameLocks noChangeAspect="1"/>
            </p:cNvGraphicFramePr>
            <p:nvPr/>
          </p:nvGraphicFramePr>
          <p:xfrm>
            <a:off x="3048000" y="4267200"/>
            <a:ext cx="808038" cy="431800"/>
          </p:xfrm>
          <a:graphic>
            <a:graphicData uri="http://schemas.openxmlformats.org/presentationml/2006/ole">
              <p:oleObj spid="_x0000_s6155" name="Equation" r:id="rId10" imgW="406080" imgH="215640" progId="Equation.3">
                <p:embed/>
              </p:oleObj>
            </a:graphicData>
          </a:graphic>
        </p:graphicFrame>
        <p:cxnSp>
          <p:nvCxnSpPr>
            <p:cNvPr id="13" name="Straight Arrow Connector 12"/>
            <p:cNvCxnSpPr/>
            <p:nvPr/>
          </p:nvCxnSpPr>
          <p:spPr>
            <a:xfrm>
              <a:off x="3657600" y="4800600"/>
              <a:ext cx="228600" cy="381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971801" y="4800600"/>
              <a:ext cx="228599" cy="381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438400" y="4648200"/>
              <a:ext cx="773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yes</a:t>
              </a:r>
              <a:endParaRPr lang="en-US" sz="24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3749675" y="5324413"/>
            <a:ext cx="669925" cy="371573"/>
          </p:xfrm>
          <a:graphic>
            <a:graphicData uri="http://schemas.openxmlformats.org/presentationml/2006/ole">
              <p:oleObj spid="_x0000_s6156" name="Equation" r:id="rId11" imgW="368280" imgH="203040" progId="Equation.3">
                <p:embed/>
              </p:oleObj>
            </a:graphicData>
          </a:graphic>
        </p:graphicFrame>
        <p:graphicFrame>
          <p:nvGraphicFramePr>
            <p:cNvPr id="17" name="Object 4"/>
            <p:cNvGraphicFramePr>
              <a:graphicFrameLocks noChangeAspect="1"/>
            </p:cNvGraphicFramePr>
            <p:nvPr/>
          </p:nvGraphicFramePr>
          <p:xfrm>
            <a:off x="2591131" y="5355463"/>
            <a:ext cx="568325" cy="298195"/>
          </p:xfrm>
          <a:graphic>
            <a:graphicData uri="http://schemas.openxmlformats.org/presentationml/2006/ole">
              <p:oleObj spid="_x0000_s6157" name="Equation" r:id="rId12" imgW="291960" imgH="152280" progId="Equation.3">
                <p:embed/>
              </p:oleObj>
            </a:graphicData>
          </a:graphic>
        </p:graphicFrame>
        <p:sp>
          <p:nvSpPr>
            <p:cNvPr id="18" name="Oval 17"/>
            <p:cNvSpPr/>
            <p:nvPr/>
          </p:nvSpPr>
          <p:spPr>
            <a:xfrm>
              <a:off x="2286000" y="5169725"/>
              <a:ext cx="1143000" cy="6096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05200" y="5169725"/>
              <a:ext cx="1143000" cy="6096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57550" y="4636325"/>
              <a:ext cx="773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no</a:t>
              </a:r>
              <a:endParaRPr lang="en-US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41" name="Object 16"/>
          <p:cNvGraphicFramePr>
            <a:graphicFrameLocks noChangeAspect="1"/>
          </p:cNvGraphicFramePr>
          <p:nvPr/>
        </p:nvGraphicFramePr>
        <p:xfrm>
          <a:off x="2616199" y="1143000"/>
          <a:ext cx="1879601" cy="457200"/>
        </p:xfrm>
        <a:graphic>
          <a:graphicData uri="http://schemas.openxmlformats.org/presentationml/2006/ole">
            <p:oleObj spid="_x0000_s6158" name="Equation" r:id="rId13" imgW="939600" imgH="228600" progId="Equation.3">
              <p:embed/>
            </p:oleObj>
          </a:graphicData>
        </a:graphic>
      </p:graphicFrame>
      <p:graphicFrame>
        <p:nvGraphicFramePr>
          <p:cNvPr id="42" name="Object 17"/>
          <p:cNvGraphicFramePr>
            <a:graphicFrameLocks noChangeAspect="1"/>
          </p:cNvGraphicFramePr>
          <p:nvPr/>
        </p:nvGraphicFramePr>
        <p:xfrm>
          <a:off x="5562600" y="1143000"/>
          <a:ext cx="838200" cy="457200"/>
        </p:xfrm>
        <a:graphic>
          <a:graphicData uri="http://schemas.openxmlformats.org/presentationml/2006/ole">
            <p:oleObj spid="_x0000_s6159" name="Equation" r:id="rId14" imgW="419040" imgH="228600" progId="Equation.3">
              <p:embed/>
            </p:oleObj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502705" y="1115704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where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2961" y="1115704"/>
            <a:ext cx="353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is 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pgm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variable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5" name="Object 18"/>
          <p:cNvGraphicFramePr>
            <a:graphicFrameLocks noChangeAspect="1"/>
          </p:cNvGraphicFramePr>
          <p:nvPr/>
        </p:nvGraphicFramePr>
        <p:xfrm>
          <a:off x="3970029" y="2921000"/>
          <a:ext cx="3394075" cy="488950"/>
        </p:xfrm>
        <a:graphic>
          <a:graphicData uri="http://schemas.openxmlformats.org/presentationml/2006/ole">
            <p:oleObj spid="_x0000_s6160" name="Equation" r:id="rId15" imgW="1498320" imgH="215640" progId="Equation.3">
              <p:embed/>
            </p:oleObj>
          </a:graphicData>
        </a:graphic>
      </p:graphicFrame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76201"/>
            <a:ext cx="7772400" cy="1066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Bugs are bad. </a:t>
            </a:r>
            <a:br>
              <a:rPr kumimoji="0" lang="en-US" sz="3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3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Bugs in critical software are worse!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158" y="3124200"/>
            <a:ext cx="2696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2003 Power Outage</a:t>
            </a:r>
          </a:p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Loss &gt; 6B USD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2348" y="3111064"/>
            <a:ext cx="22333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Heartbleed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bug</a:t>
            </a:r>
          </a:p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&gt; 0.5M websites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628" y="3111064"/>
            <a:ext cx="2694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BMW security patch</a:t>
            </a:r>
          </a:p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&gt; 2M vehicles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2003 blackou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320" y="1219200"/>
            <a:ext cx="2978808" cy="1938825"/>
          </a:xfrm>
          <a:prstGeom prst="rect">
            <a:avLst/>
          </a:prstGeom>
        </p:spPr>
      </p:pic>
      <p:pic>
        <p:nvPicPr>
          <p:cNvPr id="12" name="Picture 11" descr="heartbleed-viru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000" y="1219200"/>
            <a:ext cx="2362200" cy="1890309"/>
          </a:xfrm>
          <a:prstGeom prst="rect">
            <a:avLst/>
          </a:prstGeom>
        </p:spPr>
      </p:pic>
      <p:pic>
        <p:nvPicPr>
          <p:cNvPr id="13" name="Picture 12" descr="bmw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9950" y="1476500"/>
            <a:ext cx="1500250" cy="15002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19200" y="5486400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	Verifying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critical software</a:t>
            </a:r>
          </a:p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	for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provable security and reliability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38200" y="4259759"/>
            <a:ext cx="8839200" cy="776882"/>
            <a:chOff x="457200" y="4259759"/>
            <a:chExt cx="8839200" cy="776882"/>
          </a:xfrm>
        </p:grpSpPr>
        <p:sp>
          <p:nvSpPr>
            <p:cNvPr id="18" name="TextBox 17"/>
            <p:cNvSpPr txBox="1"/>
            <p:nvPr/>
          </p:nvSpPr>
          <p:spPr>
            <a:xfrm>
              <a:off x="457200" y="4267200"/>
              <a:ext cx="8305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6">
                <a:buFont typeface="Arial" pitchFamily="34" charset="0"/>
                <a:buChar char="•"/>
              </a:pPr>
              <a:r>
                <a:rPr lang="en-US" sz="2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 Very </a:t>
              </a:r>
              <a:r>
                <a:rPr lang="en-US" sz="2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good in finding bugs</a:t>
              </a:r>
            </a:p>
            <a:p>
              <a:pPr lvl="6">
                <a:buFont typeface="Arial" pitchFamily="34" charset="0"/>
                <a:buChar char="•"/>
              </a:pPr>
              <a:r>
                <a:rPr lang="en-US" sz="2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sz="2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Cannot </a:t>
              </a:r>
              <a:r>
                <a:rPr lang="en-US" sz="2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prove the absence of bugs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" y="4259759"/>
              <a:ext cx="8763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Software testing</a:t>
              </a:r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	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9320" y="4599296"/>
              <a:ext cx="23054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(Later in the talk)</a:t>
              </a:r>
              <a:endParaRPr lang="en-US" sz="2200" dirty="0">
                <a:solidFill>
                  <a:srgbClr val="2503E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0"/>
            <a:ext cx="13335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267200"/>
            <a:ext cx="12858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4114800"/>
            <a:ext cx="18573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7750" y="2438400"/>
            <a:ext cx="21526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19250" y="2614550"/>
            <a:ext cx="19526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1266" y="-76199"/>
            <a:ext cx="9525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Learning </a:t>
            </a:r>
            <a:r>
              <a:rPr lang="en-US" sz="3300" b="1" dirty="0" smtClean="0">
                <a:latin typeface="Arial" pitchFamily="34" charset="0"/>
                <a:ea typeface="+mj-ea"/>
                <a:cs typeface="Arial" pitchFamily="34" charset="0"/>
              </a:rPr>
              <a:t>decision </a:t>
            </a:r>
            <a:r>
              <a:rPr kumimoji="0" lang="en-US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trees given an ICE sample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050" y="5623283"/>
            <a:ext cx="8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Theorem [Garg et al. 2015]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The above algorithm always produces a decision tree that 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is consistent with the input ICE sample.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79488" y="609600"/>
            <a:ext cx="2664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[Garg et al. 2015]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90800" y="990600"/>
            <a:ext cx="2291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2961900" y="645225"/>
          <a:ext cx="1114425" cy="431800"/>
        </p:xfrm>
        <a:graphic>
          <a:graphicData uri="http://schemas.openxmlformats.org/presentationml/2006/ole">
            <p:oleObj spid="_x0000_s83970" name="Equation" r:id="rId10" imgW="558720" imgH="215640" progId="Equation.3">
              <p:embed/>
            </p:oleObj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3505200" y="985650"/>
            <a:ext cx="609600" cy="1447800"/>
          </a:xfrm>
          <a:prstGeom prst="line">
            <a:avLst/>
          </a:prstGeom>
          <a:ln w="25400">
            <a:solidFill>
              <a:srgbClr val="2503E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10000" y="914400"/>
            <a:ext cx="381000" cy="1524000"/>
          </a:xfrm>
          <a:prstGeom prst="line">
            <a:avLst/>
          </a:prstGeom>
          <a:ln w="25400">
            <a:solidFill>
              <a:srgbClr val="2503E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3400" y="914400"/>
            <a:ext cx="0" cy="1447800"/>
          </a:xfrm>
          <a:prstGeom prst="line">
            <a:avLst/>
          </a:prstGeom>
          <a:ln w="25400">
            <a:solidFill>
              <a:srgbClr val="2503E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2800" y="1014350"/>
            <a:ext cx="152400" cy="1347850"/>
          </a:xfrm>
          <a:prstGeom prst="line">
            <a:avLst/>
          </a:prstGeom>
          <a:ln w="25400">
            <a:solidFill>
              <a:srgbClr val="2503E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2"/>
          </p:cNvCxnSpPr>
          <p:nvPr/>
        </p:nvCxnSpPr>
        <p:spPr>
          <a:xfrm>
            <a:off x="2971800" y="1066800"/>
            <a:ext cx="764738" cy="1295400"/>
          </a:xfrm>
          <a:prstGeom prst="line">
            <a:avLst/>
          </a:prstGeom>
          <a:ln w="25400">
            <a:solidFill>
              <a:srgbClr val="2503E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24350" y="1185828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Entropy-based choice of </a:t>
            </a:r>
          </a:p>
          <a:p>
            <a:pPr marL="514350" indent="-514350"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attributes in 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case: </a:t>
            </a:r>
          </a:p>
          <a:p>
            <a:pPr marL="514350" indent="-514350"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[Quinlan 1986]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645405">
            <a:off x="2334471" y="1807920"/>
            <a:ext cx="436459" cy="9731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8578623">
            <a:off x="4726296" y="1774755"/>
            <a:ext cx="401120" cy="9359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981200" y="2743202"/>
            <a:ext cx="3581400" cy="761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981200" y="2943101"/>
            <a:ext cx="3621975" cy="2572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362200" y="3505200"/>
            <a:ext cx="38100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9"/>
          <p:cNvGraphicFramePr>
            <a:graphicFrameLocks noChangeAspect="1"/>
          </p:cNvGraphicFramePr>
          <p:nvPr/>
        </p:nvGraphicFramePr>
        <p:xfrm>
          <a:off x="1407225" y="2311400"/>
          <a:ext cx="809625" cy="431800"/>
        </p:xfrm>
        <a:graphic>
          <a:graphicData uri="http://schemas.openxmlformats.org/presentationml/2006/ole">
            <p:oleObj spid="_x0000_s83971" name="Equation" r:id="rId11" imgW="406080" imgH="215640" progId="Equation.3">
              <p:embed/>
            </p:oleObj>
          </a:graphicData>
        </a:graphic>
      </p:graphicFrame>
      <p:cxnSp>
        <p:nvCxnSpPr>
          <p:cNvPr id="25" name="Straight Connector 24"/>
          <p:cNvCxnSpPr/>
          <p:nvPr/>
        </p:nvCxnSpPr>
        <p:spPr>
          <a:xfrm flipH="1">
            <a:off x="1928750" y="2583875"/>
            <a:ext cx="349494" cy="1471550"/>
          </a:xfrm>
          <a:prstGeom prst="line">
            <a:avLst/>
          </a:prstGeom>
          <a:ln w="25400">
            <a:solidFill>
              <a:srgbClr val="2503E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wn Arrow 25"/>
          <p:cNvSpPr/>
          <p:nvPr/>
        </p:nvSpPr>
        <p:spPr>
          <a:xfrm rot="1578792">
            <a:off x="1370310" y="3738780"/>
            <a:ext cx="304800" cy="72713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9819876">
            <a:off x="2703531" y="3885303"/>
            <a:ext cx="304800" cy="5842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124200" y="3505200"/>
            <a:ext cx="3048000" cy="1981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219200" y="2895600"/>
            <a:ext cx="4419600" cy="2057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231075" y="2743200"/>
            <a:ext cx="4331525" cy="1857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lus 30"/>
          <p:cNvSpPr/>
          <p:nvPr/>
        </p:nvSpPr>
        <p:spPr>
          <a:xfrm>
            <a:off x="152400" y="5181600"/>
            <a:ext cx="533400" cy="5334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685800" y="4648200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1124938" y="4624819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33"/>
          <p:cNvSpPr/>
          <p:nvPr/>
        </p:nvSpPr>
        <p:spPr>
          <a:xfrm>
            <a:off x="1183575" y="4460175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795650" y="5269675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35"/>
          <p:cNvSpPr/>
          <p:nvPr/>
        </p:nvSpPr>
        <p:spPr>
          <a:xfrm>
            <a:off x="904096" y="4990029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36"/>
          <p:cNvSpPr/>
          <p:nvPr/>
        </p:nvSpPr>
        <p:spPr>
          <a:xfrm>
            <a:off x="1136075" y="4836225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219200" y="2895600"/>
            <a:ext cx="4419600" cy="20574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231075" y="2743200"/>
            <a:ext cx="4331525" cy="18575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lus 39"/>
          <p:cNvSpPr/>
          <p:nvPr/>
        </p:nvSpPr>
        <p:spPr>
          <a:xfrm>
            <a:off x="5527344" y="2846696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lus 40"/>
          <p:cNvSpPr/>
          <p:nvPr/>
        </p:nvSpPr>
        <p:spPr>
          <a:xfrm>
            <a:off x="5441042" y="2546310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inus 41"/>
          <p:cNvSpPr/>
          <p:nvPr/>
        </p:nvSpPr>
        <p:spPr>
          <a:xfrm>
            <a:off x="3505200" y="5257800"/>
            <a:ext cx="533400" cy="3810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124200" y="3505200"/>
            <a:ext cx="3048000" cy="1981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inus 43"/>
          <p:cNvSpPr/>
          <p:nvPr/>
        </p:nvSpPr>
        <p:spPr>
          <a:xfrm>
            <a:off x="3048000" y="5438775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Minus 44"/>
          <p:cNvSpPr/>
          <p:nvPr/>
        </p:nvSpPr>
        <p:spPr>
          <a:xfrm>
            <a:off x="5931725" y="345275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00" y="4038600"/>
            <a:ext cx="9906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Down Arrow 46"/>
          <p:cNvSpPr/>
          <p:nvPr/>
        </p:nvSpPr>
        <p:spPr>
          <a:xfrm rot="544637">
            <a:off x="5631404" y="3808103"/>
            <a:ext cx="317372" cy="5081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8748907">
            <a:off x="6567957" y="3425823"/>
            <a:ext cx="304800" cy="100077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lus 48"/>
          <p:cNvSpPr/>
          <p:nvPr/>
        </p:nvSpPr>
        <p:spPr>
          <a:xfrm>
            <a:off x="5305300" y="4290950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lus 49"/>
          <p:cNvSpPr/>
          <p:nvPr/>
        </p:nvSpPr>
        <p:spPr>
          <a:xfrm>
            <a:off x="5398325" y="4495800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inus 50"/>
          <p:cNvSpPr/>
          <p:nvPr/>
        </p:nvSpPr>
        <p:spPr>
          <a:xfrm>
            <a:off x="7179625" y="508165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inus 51"/>
          <p:cNvSpPr/>
          <p:nvPr/>
        </p:nvSpPr>
        <p:spPr>
          <a:xfrm>
            <a:off x="7086600" y="464820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inus 52"/>
          <p:cNvSpPr/>
          <p:nvPr/>
        </p:nvSpPr>
        <p:spPr>
          <a:xfrm>
            <a:off x="7357750" y="4407725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5029200" y="5029200"/>
            <a:ext cx="533400" cy="5334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inus 54"/>
          <p:cNvSpPr/>
          <p:nvPr/>
        </p:nvSpPr>
        <p:spPr>
          <a:xfrm>
            <a:off x="7696200" y="5029200"/>
            <a:ext cx="533400" cy="3810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5851634" y="2469932"/>
            <a:ext cx="152400" cy="1447800"/>
          </a:xfrm>
          <a:prstGeom prst="line">
            <a:avLst/>
          </a:prstGeom>
          <a:ln w="25400">
            <a:solidFill>
              <a:srgbClr val="2503E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5"/>
          <p:cNvGraphicFramePr>
            <a:graphicFrameLocks noChangeAspect="1"/>
          </p:cNvGraphicFramePr>
          <p:nvPr/>
        </p:nvGraphicFramePr>
        <p:xfrm>
          <a:off x="5486400" y="2060030"/>
          <a:ext cx="1492250" cy="431800"/>
        </p:xfrm>
        <a:graphic>
          <a:graphicData uri="http://schemas.openxmlformats.org/presentationml/2006/ole">
            <p:oleObj spid="_x0000_s83972" name="Equation" r:id="rId13" imgW="749160" imgH="215640" progId="Equation.3">
              <p:embed/>
            </p:oleObj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752600" y="650544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Attribute</a:t>
            </a:r>
            <a:endParaRPr lang="en-US" sz="2200" dirty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8" grpId="1"/>
      <p:bldP spid="19" grpId="0" animBg="1"/>
      <p:bldP spid="20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8494" y="2682766"/>
            <a:ext cx="1828800" cy="106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1250" y="111826"/>
            <a:ext cx="912025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Choosing </a:t>
            </a:r>
            <a:r>
              <a:rPr kumimoji="0" lang="en-US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the best attribute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11430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Measure 1: Extends Shannon entropy and Information Gain </a:t>
            </a:r>
          </a:p>
          <a:p>
            <a:pPr marL="514350" indent="-514350"/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to implications using probabilistic dependencies</a:t>
            </a:r>
          </a:p>
          <a:p>
            <a:pPr marL="514350" indent="-514350"/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75995" y="2667000"/>
          <a:ext cx="6526212" cy="409575"/>
        </p:xfrm>
        <a:graphic>
          <a:graphicData uri="http://schemas.openxmlformats.org/presentationml/2006/ole">
            <p:oleObj spid="_x0000_s84994" name="Equation" r:id="rId5" imgW="3454200" imgH="215640" progId="Equation.3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890674" y="3419953"/>
          <a:ext cx="887412" cy="385762"/>
        </p:xfrm>
        <a:graphic>
          <a:graphicData uri="http://schemas.openxmlformats.org/presentationml/2006/ole">
            <p:oleObj spid="_x0000_s84995" name="Equation" r:id="rId6" imgW="469800" imgH="203040" progId="Equation.3">
              <p:embed/>
            </p:oleObj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3557674" y="3396203"/>
          <a:ext cx="2667000" cy="408351"/>
        </p:xfrm>
        <a:graphic>
          <a:graphicData uri="http://schemas.openxmlformats.org/presentationml/2006/ole">
            <p:oleObj spid="_x0000_s84996" name="Equation" r:id="rId7" imgW="1498320" imgH="228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05074" y="3370066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is the root of</a:t>
            </a:r>
            <a:endParaRPr lang="en-US" sz="2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0240" y="3829855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200" dirty="0" smtClean="0">
                <a:latin typeface="Arial" pitchFamily="34" charset="0"/>
                <a:cs typeface="Arial" pitchFamily="34" charset="0"/>
              </a:rPr>
              <a:t>where: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p, n,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is the number of positive points, </a:t>
            </a:r>
          </a:p>
          <a:p>
            <a:pPr marL="514350" indent="-514350"/>
            <a:r>
              <a:rPr lang="en-US" sz="2200" dirty="0" smtClean="0">
                <a:latin typeface="Arial" pitchFamily="34" charset="0"/>
                <a:cs typeface="Arial" pitchFamily="34" charset="0"/>
              </a:rPr>
              <a:t>		negative points and implications in S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76200" y="4876800"/>
            <a:ext cx="9004736" cy="1845852"/>
            <a:chOff x="76200" y="4029670"/>
            <a:chExt cx="9004736" cy="1845852"/>
          </a:xfrm>
        </p:grpSpPr>
        <p:graphicFrame>
          <p:nvGraphicFramePr>
            <p:cNvPr id="12" name="Object 2"/>
            <p:cNvGraphicFramePr>
              <a:graphicFrameLocks noChangeAspect="1"/>
            </p:cNvGraphicFramePr>
            <p:nvPr/>
          </p:nvGraphicFramePr>
          <p:xfrm>
            <a:off x="288925" y="4531320"/>
            <a:ext cx="7280275" cy="457200"/>
          </p:xfrm>
          <a:graphic>
            <a:graphicData uri="http://schemas.openxmlformats.org/presentationml/2006/ole">
              <p:oleObj spid="_x0000_s84997" name="Equation" r:id="rId8" imgW="3492360" imgH="228600" progId="Equation.3">
                <p:embed/>
              </p:oleObj>
            </a:graphicData>
          </a:graphic>
        </p:graphicFrame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104230" y="4945658"/>
            <a:ext cx="8976706" cy="929864"/>
          </p:xfrm>
          <a:graphic>
            <a:graphicData uri="http://schemas.openxmlformats.org/presentationml/2006/ole">
              <p:oleObj spid="_x0000_s84998" name="Equation" r:id="rId9" imgW="4927320" imgH="457200" progId="Equation.3">
                <p:embed/>
              </p:oleObj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76200" y="4029670"/>
              <a:ext cx="830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r>
                <a:rPr lang="en-US" sz="2400" b="1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Measure 2: Penalize implications “cut” by attribute </a:t>
              </a:r>
              <a:endParaRPr lang="en-US" sz="2400" b="1" dirty="0">
                <a:solidFill>
                  <a:srgbClr val="2503E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324600" y="367864"/>
            <a:ext cx="2749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[Garg et al. 2015]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44305" y="2578149"/>
            <a:ext cx="2028597" cy="121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7950857" y="2590800"/>
            <a:ext cx="538875" cy="1266498"/>
          </a:xfrm>
          <a:prstGeom prst="line">
            <a:avLst/>
          </a:prstGeom>
          <a:ln w="25400">
            <a:solidFill>
              <a:srgbClr val="2503E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39502" y="35322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56634" y="3653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166048" y="1905000"/>
          <a:ext cx="7988301" cy="793750"/>
        </p:xfrm>
        <a:graphic>
          <a:graphicData uri="http://schemas.openxmlformats.org/presentationml/2006/ole">
            <p:oleObj spid="_x0000_s84999" name="Equation" r:id="rId11" imgW="4228920" imgH="419040" progId="Equation.3">
              <p:embed/>
            </p:oleObj>
          </a:graphicData>
        </a:graphic>
      </p:graphicFrame>
      <p:sp>
        <p:nvSpPr>
          <p:cNvPr id="21" name="Plus 20"/>
          <p:cNvSpPr/>
          <p:nvPr/>
        </p:nvSpPr>
        <p:spPr>
          <a:xfrm>
            <a:off x="7622630" y="3097928"/>
            <a:ext cx="533400" cy="5334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8305800" y="2971800"/>
            <a:ext cx="533400" cy="3810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7411056" y="5410200"/>
          <a:ext cx="503238" cy="406400"/>
        </p:xfrm>
        <a:graphic>
          <a:graphicData uri="http://schemas.openxmlformats.org/presentationml/2006/ole">
            <p:oleObj spid="_x0000_s85000" name="Equation" r:id="rId12" imgW="241200" imgH="203040" progId="Equation.3">
              <p:embed/>
            </p:oleObj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8" grpId="0"/>
      <p:bldP spid="19" grpId="0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8600" y="76201"/>
            <a:ext cx="8763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838200"/>
          <a:ext cx="5181600" cy="557458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81600"/>
              </a:tblGrid>
              <a:tr h="4734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Some Invariants Learned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57200" y="1402132"/>
            <a:ext cx="4656138" cy="4955028"/>
            <a:chOff x="1295399" y="1402132"/>
            <a:chExt cx="4656138" cy="4955028"/>
          </a:xfrm>
        </p:grpSpPr>
        <p:grpSp>
          <p:nvGrpSpPr>
            <p:cNvPr id="6" name="Group 52"/>
            <p:cNvGrpSpPr/>
            <p:nvPr/>
          </p:nvGrpSpPr>
          <p:grpSpPr>
            <a:xfrm>
              <a:off x="1295399" y="1402132"/>
              <a:ext cx="4656138" cy="4614432"/>
              <a:chOff x="1371599" y="1620833"/>
              <a:chExt cx="4656138" cy="4614432"/>
            </a:xfrm>
          </p:grpSpPr>
          <p:grpSp>
            <p:nvGrpSpPr>
              <p:cNvPr id="8" name="Group 28"/>
              <p:cNvGrpSpPr/>
              <p:nvPr/>
            </p:nvGrpSpPr>
            <p:grpSpPr>
              <a:xfrm>
                <a:off x="1371599" y="1620833"/>
                <a:ext cx="4656138" cy="4614432"/>
                <a:chOff x="1406282" y="2362338"/>
                <a:chExt cx="4251962" cy="4452113"/>
              </a:xfrm>
            </p:grpSpPr>
            <p:grpSp>
              <p:nvGrpSpPr>
                <p:cNvPr id="10" name="Group 19"/>
                <p:cNvGrpSpPr/>
                <p:nvPr/>
              </p:nvGrpSpPr>
              <p:grpSpPr>
                <a:xfrm>
                  <a:off x="1406282" y="3610953"/>
                  <a:ext cx="4251962" cy="3203498"/>
                  <a:chOff x="3202053" y="3489766"/>
                  <a:chExt cx="4251962" cy="3203498"/>
                </a:xfrm>
              </p:grpSpPr>
              <p:graphicFrame>
                <p:nvGraphicFramePr>
                  <p:cNvPr id="13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3428206" y="5138691"/>
                  <a:ext cx="3766313" cy="338496"/>
                </p:xfrm>
                <a:graphic>
                  <a:graphicData uri="http://schemas.openxmlformats.org/presentationml/2006/ole">
                    <p:oleObj spid="_x0000_s9218" name="Equation" r:id="rId4" imgW="2247840" imgH="20304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14" name="Object 4"/>
                  <p:cNvGraphicFramePr>
                    <a:graphicFrameLocks noChangeAspect="1"/>
                  </p:cNvGraphicFramePr>
                  <p:nvPr/>
                </p:nvGraphicFramePr>
                <p:xfrm>
                  <a:off x="4545322" y="3489766"/>
                  <a:ext cx="1425575" cy="338139"/>
                </p:xfrm>
                <a:graphic>
                  <a:graphicData uri="http://schemas.openxmlformats.org/presentationml/2006/ole">
                    <p:oleObj spid="_x0000_s9219" name="Equation" r:id="rId5" imgW="850680" imgH="20304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15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3881961" y="5970741"/>
                  <a:ext cx="2868951" cy="338497"/>
                </p:xfrm>
                <a:graphic>
                  <a:graphicData uri="http://schemas.openxmlformats.org/presentationml/2006/ole">
                    <p:oleObj spid="_x0000_s9220" name="Equation" r:id="rId6" imgW="1714320" imgH="20304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16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4349796" y="3889967"/>
                  <a:ext cx="1935161" cy="338138"/>
                </p:xfrm>
                <a:graphic>
                  <a:graphicData uri="http://schemas.openxmlformats.org/presentationml/2006/ole">
                    <p:oleObj spid="_x0000_s9221" name="Equation" r:id="rId7" imgW="1155600" imgH="20304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17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4644541" y="4303257"/>
                  <a:ext cx="1362075" cy="338138"/>
                </p:xfrm>
                <a:graphic>
                  <a:graphicData uri="http://schemas.openxmlformats.org/presentationml/2006/ole">
                    <p:oleObj spid="_x0000_s9222" name="Equation" r:id="rId8" imgW="812520" imgH="20304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18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3755837" y="4728207"/>
                  <a:ext cx="3195132" cy="338496"/>
                </p:xfrm>
                <a:graphic>
                  <a:graphicData uri="http://schemas.openxmlformats.org/presentationml/2006/ole">
                    <p:oleObj spid="_x0000_s9223" name="Equation" r:id="rId9" imgW="1904760" imgH="20304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19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3202053" y="5506650"/>
                  <a:ext cx="4251962" cy="390572"/>
                </p:xfrm>
                <a:graphic>
                  <a:graphicData uri="http://schemas.openxmlformats.org/presentationml/2006/ole">
                    <p:oleObj spid="_x0000_s9224" name="Equation" r:id="rId10" imgW="3492360" imgH="22860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20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3849468" y="6355125"/>
                  <a:ext cx="3000374" cy="338139"/>
                </p:xfrm>
                <a:graphic>
                  <a:graphicData uri="http://schemas.openxmlformats.org/presentationml/2006/ole">
                    <p:oleObj spid="_x0000_s9225" name="Equation" r:id="rId11" imgW="1790640" imgH="203040" progId="Equation.3">
                      <p:embed/>
                    </p:oleObj>
                  </a:graphicData>
                </a:graphic>
              </p:graphicFrame>
            </p:grpSp>
            <p:graphicFrame>
              <p:nvGraphicFramePr>
                <p:cNvPr id="11" name="Object 16"/>
                <p:cNvGraphicFramePr>
                  <a:graphicFrameLocks noChangeAspect="1"/>
                </p:cNvGraphicFramePr>
                <p:nvPr/>
              </p:nvGraphicFramePr>
              <p:xfrm>
                <a:off x="2879991" y="2362338"/>
                <a:ext cx="1470024" cy="338138"/>
              </p:xfrm>
              <a:graphic>
                <a:graphicData uri="http://schemas.openxmlformats.org/presentationml/2006/ole">
                  <p:oleObj spid="_x0000_s9226" name="Equation" r:id="rId12" imgW="876240" imgH="203040" progId="Equation.3">
                    <p:embed/>
                  </p:oleObj>
                </a:graphicData>
              </a:graphic>
            </p:graphicFrame>
            <p:graphicFrame>
              <p:nvGraphicFramePr>
                <p:cNvPr id="12" name="Object 17"/>
                <p:cNvGraphicFramePr>
                  <a:graphicFrameLocks noChangeAspect="1"/>
                </p:cNvGraphicFramePr>
                <p:nvPr/>
              </p:nvGraphicFramePr>
              <p:xfrm>
                <a:off x="2793645" y="2774358"/>
                <a:ext cx="1707744" cy="340028"/>
              </p:xfrm>
              <a:graphic>
                <a:graphicData uri="http://schemas.openxmlformats.org/presentationml/2006/ole">
                  <p:oleObj spid="_x0000_s9227" name="Equation" r:id="rId13" imgW="1015920" imgH="203040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9" name="Object 17"/>
              <p:cNvGraphicFramePr>
                <a:graphicFrameLocks noChangeAspect="1"/>
              </p:cNvGraphicFramePr>
              <p:nvPr/>
            </p:nvGraphicFramePr>
            <p:xfrm>
              <a:off x="2446338" y="2466975"/>
              <a:ext cx="2593975" cy="352425"/>
            </p:xfrm>
            <a:graphic>
              <a:graphicData uri="http://schemas.openxmlformats.org/presentationml/2006/ole">
                <p:oleObj spid="_x0000_s9228" name="Equation" r:id="rId14" imgW="1409400" imgH="203040" progId="Equation.3">
                  <p:embed/>
                </p:oleObj>
              </a:graphicData>
            </a:graphic>
          </p:graphicFrame>
        </p:grpSp>
        <p:graphicFrame>
          <p:nvGraphicFramePr>
            <p:cNvPr id="7" name="Object 14"/>
            <p:cNvGraphicFramePr>
              <a:graphicFrameLocks noChangeAspect="1"/>
            </p:cNvGraphicFramePr>
            <p:nvPr/>
          </p:nvGraphicFramePr>
          <p:xfrm>
            <a:off x="2686050" y="6049185"/>
            <a:ext cx="1957388" cy="307975"/>
          </p:xfrm>
          <a:graphic>
            <a:graphicData uri="http://schemas.openxmlformats.org/presentationml/2006/ole">
              <p:oleObj spid="_x0000_s9229" name="Equation" r:id="rId15" imgW="1066680" imgH="177480" progId="Equation.3">
                <p:embed/>
              </p:oleObj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5638800" y="4419600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Invariants are involved:</a:t>
            </a:r>
          </a:p>
          <a:p>
            <a:pPr marL="514350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Arbitrary Boolean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functions</a:t>
            </a:r>
          </a:p>
          <a:p>
            <a:pPr marL="514350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Large constants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23648" y="3962400"/>
            <a:ext cx="595952" cy="3048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86552" y="4392304"/>
            <a:ext cx="228600" cy="3048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16718" y="4405952"/>
            <a:ext cx="228600" cy="3048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93744" y="4405952"/>
            <a:ext cx="228600" cy="3048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562600" y="1219200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Benchmark programs:</a:t>
            </a:r>
          </a:p>
          <a:p>
            <a:pPr marL="514350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from literature and software competitions</a:t>
            </a:r>
          </a:p>
          <a:p>
            <a:pPr marL="514350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Are ~ 20-80 LOC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1016834"/>
          <a:ext cx="7239000" cy="16501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41775"/>
                <a:gridCol w="3197225"/>
              </a:tblGrid>
              <a:tr h="83819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Invariant Synthesis using Interpolation [IMPACT]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ICE Decision Tree Learner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11967">
                <a:tc>
                  <a:txBody>
                    <a:bodyPr/>
                    <a:lstStyle/>
                    <a:p>
                      <a:pPr algn="ctr"/>
                      <a:endParaRPr lang="en-US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Only 28/55</a:t>
                      </a:r>
                      <a:r>
                        <a:rPr lang="en-US" sz="2200" b="1" baseline="0" dirty="0" smtClean="0">
                          <a:latin typeface="Arial" pitchFamily="34" charset="0"/>
                          <a:cs typeface="Arial" pitchFamily="34" charset="0"/>
                        </a:rPr>
                        <a:t> programs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All programs!</a:t>
                      </a:r>
                    </a:p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&lt; 10 seconds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plo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667000"/>
            <a:ext cx="9144000" cy="416378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2400" y="-76200"/>
            <a:ext cx="8763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Results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945932" y="3352800"/>
            <a:ext cx="1187668" cy="2590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750792" y="3297696"/>
            <a:ext cx="1329562" cy="28693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304801"/>
            <a:ext cx="9525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GPUVerify</a:t>
            </a:r>
            <a:endParaRPr kumimoji="0" lang="en-US" sz="3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dirty="0" smtClean="0">
                <a:latin typeface="Arial" pitchFamily="34" charset="0"/>
                <a:ea typeface="+mj-ea"/>
                <a:cs typeface="Arial" pitchFamily="34" charset="0"/>
              </a:rPr>
              <a:t>(ongoing work)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002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Verifies GPU kernels for data-race freedom</a:t>
            </a:r>
          </a:p>
          <a:p>
            <a:pPr marL="971550" lvl="1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Converts the kernel to a non-deterministic sequential program</a:t>
            </a:r>
          </a:p>
          <a:p>
            <a:pPr marL="971550" lvl="1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Synthesizes conjunctive invariant that imply race freedom</a:t>
            </a:r>
          </a:p>
          <a:p>
            <a:pPr marL="971550" lvl="1" indent="-514350">
              <a:buFontTx/>
              <a:buChar char="-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buFontTx/>
              <a:buChar char="-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Decision tree learner gives 3x-5x speedup.</a:t>
            </a:r>
          </a:p>
          <a:p>
            <a:pPr marL="971550" lvl="1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Scales to larger kernels.</a:t>
            </a:r>
          </a:p>
          <a:p>
            <a:pPr marL="971550" lvl="1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Verify kernels that require disjunctive </a:t>
            </a:r>
          </a:p>
          <a:p>
            <a:pPr marL="971550" lvl="1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invariants.</a:t>
            </a:r>
          </a:p>
        </p:txBody>
      </p:sp>
      <p:pic>
        <p:nvPicPr>
          <p:cNvPr id="5" name="Picture 4" descr="Imperial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304800"/>
            <a:ext cx="2743200" cy="721799"/>
          </a:xfrm>
          <a:prstGeom prst="rect">
            <a:avLst/>
          </a:prstGeom>
        </p:spPr>
      </p:pic>
      <p:pic>
        <p:nvPicPr>
          <p:cNvPr id="6" name="Picture 5" descr="gpuverif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2800" y="152400"/>
            <a:ext cx="1752600" cy="104000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25528" y="3200399"/>
            <a:ext cx="2037738" cy="3265529"/>
            <a:chOff x="5664778" y="2709479"/>
            <a:chExt cx="2138182" cy="3463439"/>
          </a:xfrm>
        </p:grpSpPr>
        <p:sp>
          <p:nvSpPr>
            <p:cNvPr id="8" name="Rectangle 7"/>
            <p:cNvSpPr/>
            <p:nvPr/>
          </p:nvSpPr>
          <p:spPr>
            <a:xfrm>
              <a:off x="5826405" y="3124200"/>
              <a:ext cx="18288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5555" y="3246120"/>
              <a:ext cx="1904381" cy="816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Parallel GPU</a:t>
              </a:r>
            </a:p>
            <a:p>
              <a:pPr algn="ctr"/>
              <a:r>
                <a:rPr lang="en-US" sz="2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kernels</a:t>
              </a:r>
              <a:endParaRPr lang="en-U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62442" y="4800600"/>
              <a:ext cx="1926332" cy="979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64778" y="4869359"/>
              <a:ext cx="2138182" cy="816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Nondet</a:t>
              </a:r>
              <a:r>
                <a:rPr lang="en-US" sz="2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 algn="ctr"/>
              <a:r>
                <a:rPr lang="en-US" sz="2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Seq. programs</a:t>
              </a:r>
              <a:endParaRPr lang="en-U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4292" y="2709479"/>
              <a:ext cx="2072584" cy="457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Race-freedom</a:t>
              </a:r>
              <a:endParaRPr lang="en-US" sz="2200" dirty="0">
                <a:solidFill>
                  <a:srgbClr val="2503E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17842" y="5715917"/>
              <a:ext cx="1576387" cy="457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Assertions</a:t>
              </a:r>
              <a:endParaRPr lang="en-US" sz="2200" dirty="0">
                <a:solidFill>
                  <a:srgbClr val="2503E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716066" y="4147485"/>
              <a:ext cx="0" cy="6465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074" y="4998204"/>
            <a:ext cx="8475126" cy="15542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sz="19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// Loop invariant: </a:t>
            </a:r>
          </a:p>
          <a:p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&amp;&amp;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== null &amp;&amp; Head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-&gt;* current)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|| </a:t>
            </a:r>
          </a:p>
          <a:p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 (Head -&gt;*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&amp;&amp; current ==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prev.Next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prev.Key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&lt;= k));</a:t>
            </a:r>
          </a:p>
          <a:p>
            <a:endParaRPr lang="en-US" sz="19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53200" y="3249304"/>
            <a:ext cx="228600" cy="2160896"/>
          </a:xfrm>
          <a:prstGeom prst="straightConnector1">
            <a:avLst/>
          </a:prstGeom>
          <a:ln w="984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40944" y="685801"/>
            <a:ext cx="994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CachePageHolder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{  //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a sorted list of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CachePages</a:t>
            </a:r>
            <a:endParaRPr lang="en-US" sz="19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Head;	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Class invariant: sorted(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. . .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LookupPrev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err="1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k) {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Ensures: (ret != NULL =&gt;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ret.Key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&lt;= k);</a:t>
            </a:r>
          </a:p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// Ensures: (ret != NULL &amp;&amp;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!= NULL) =&gt; </a:t>
            </a:r>
          </a:p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		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ret.Next.Key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&gt; k;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current = Head,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(current != </a:t>
            </a:r>
            <a:r>
              <a:rPr lang="en-US" sz="1900" b="1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current.Key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&lt;= k) {  </a:t>
            </a:r>
          </a:p>
          <a:p>
            <a:pPr marL="514350" indent="-514350"/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= current; current =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current.Next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		}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. . .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3648" y="40944"/>
            <a:ext cx="9780896" cy="721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ExpressOS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fragment: Cache </a:t>
            </a:r>
            <a:r>
              <a:rPr lang="en-US" sz="3200" b="1" dirty="0" smtClean="0">
                <a:latin typeface="Arial" pitchFamily="34" charset="0"/>
                <a:ea typeface="+mj-ea"/>
                <a:cs typeface="Arial" pitchFamily="34" charset="0"/>
              </a:rPr>
              <a:t>of </a:t>
            </a:r>
            <a:r>
              <a:rPr lang="en-US" sz="3200" b="1" dirty="0" err="1" smtClean="0">
                <a:latin typeface="Arial" pitchFamily="34" charset="0"/>
                <a:ea typeface="+mj-ea"/>
                <a:cs typeface="Arial" pitchFamily="34" charset="0"/>
              </a:rPr>
              <a:t>DiscPages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76200"/>
            <a:ext cx="8915400" cy="6857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Learning data-structure invariants</a:t>
            </a:r>
            <a:b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503E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([Garg et al. CAV 13*, SAS 13, CAV 14], *Invited to FMSD)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503E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503E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937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Program configuration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explicit array and list contents</a:t>
            </a: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Properties are typically quantified.</a:t>
            </a: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Quantified Data Automata (QDA) for representing such 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quantified formulas</a:t>
            </a:r>
          </a:p>
          <a:p>
            <a:pPr marL="971550" lvl="1" indent="-514350"/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971550" lvl="1" indent="-51435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Developed ICE learning algorithms for QDAs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5825" y="2776537"/>
            <a:ext cx="2743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sorted</a:t>
            </a:r>
            <a:endParaRPr lang="en-US" sz="2600" dirty="0">
              <a:solidFill>
                <a:srgbClr val="002060"/>
              </a:solidFill>
              <a:latin typeface="Gill Sans MT" pitchFamily="34" charset="0"/>
            </a:endParaRPr>
          </a:p>
        </p:txBody>
      </p:sp>
      <p:grpSp>
        <p:nvGrpSpPr>
          <p:cNvPr id="6" name="Group 41"/>
          <p:cNvGrpSpPr/>
          <p:nvPr/>
        </p:nvGrpSpPr>
        <p:grpSpPr>
          <a:xfrm>
            <a:off x="1114425" y="2379775"/>
            <a:ext cx="3200400" cy="890474"/>
            <a:chOff x="914400" y="2740813"/>
            <a:chExt cx="3200400" cy="890474"/>
          </a:xfrm>
        </p:grpSpPr>
        <p:grpSp>
          <p:nvGrpSpPr>
            <p:cNvPr id="7" name="Group 40"/>
            <p:cNvGrpSpPr/>
            <p:nvPr/>
          </p:nvGrpSpPr>
          <p:grpSpPr>
            <a:xfrm>
              <a:off x="1600200" y="3193475"/>
              <a:ext cx="2514600" cy="437812"/>
              <a:chOff x="1600200" y="3193475"/>
              <a:chExt cx="2514600" cy="437812"/>
            </a:xfrm>
          </p:grpSpPr>
          <p:grpSp>
            <p:nvGrpSpPr>
              <p:cNvPr id="10" name="Group 13"/>
              <p:cNvGrpSpPr/>
              <p:nvPr/>
            </p:nvGrpSpPr>
            <p:grpSpPr>
              <a:xfrm>
                <a:off x="1600200" y="3193475"/>
                <a:ext cx="428500" cy="430887"/>
                <a:chOff x="1600200" y="3193475"/>
                <a:chExt cx="428500" cy="430887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5</a:t>
                  </a:r>
                  <a:endParaRPr lang="en-US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1" name="Group 14"/>
              <p:cNvGrpSpPr/>
              <p:nvPr/>
            </p:nvGrpSpPr>
            <p:grpSpPr>
              <a:xfrm>
                <a:off x="2314700" y="3200400"/>
                <a:ext cx="428500" cy="430887"/>
                <a:chOff x="1600200" y="3193475"/>
                <a:chExt cx="428500" cy="430887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7</a:t>
                  </a:r>
                  <a:endParaRPr lang="en-US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" name="Group 18"/>
              <p:cNvGrpSpPr/>
              <p:nvPr/>
            </p:nvGrpSpPr>
            <p:grpSpPr>
              <a:xfrm>
                <a:off x="3000500" y="3200400"/>
                <a:ext cx="428500" cy="430887"/>
                <a:chOff x="1600200" y="3193475"/>
                <a:chExt cx="428500" cy="430887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8</a:t>
                  </a:r>
                  <a:endParaRPr lang="en-US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" name="Group 21"/>
              <p:cNvGrpSpPr/>
              <p:nvPr/>
            </p:nvGrpSpPr>
            <p:grpSpPr>
              <a:xfrm>
                <a:off x="3686300" y="3200400"/>
                <a:ext cx="428500" cy="430887"/>
                <a:chOff x="1600200" y="3193475"/>
                <a:chExt cx="428500" cy="43088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9</a:t>
                  </a:r>
                  <a:endParaRPr lang="en-US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4" name="Straight Arrow Connector 13"/>
              <p:cNvCxnSpPr/>
              <p:nvPr/>
            </p:nvCxnSpPr>
            <p:spPr>
              <a:xfrm flipV="1">
                <a:off x="1993075" y="3400300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2678875" y="3393375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3376550" y="3388425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14400" y="2740813"/>
              <a:ext cx="859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Head</a:t>
              </a:r>
              <a:endParaRPr lang="en-US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331025" y="3095500"/>
              <a:ext cx="3048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1371600" y="3386138"/>
          <a:ext cx="6415088" cy="481012"/>
        </p:xfrm>
        <a:graphic>
          <a:graphicData uri="http://schemas.openxmlformats.org/presentationml/2006/ole">
            <p:oleObj spid="_x0000_s10242" name="Equation" r:id="rId4" imgW="3213000" imgH="241200" progId="Equation.3">
              <p:embed/>
            </p:oleObj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447800" y="5261373"/>
            <a:ext cx="6010558" cy="834627"/>
            <a:chOff x="1447800" y="5261373"/>
            <a:chExt cx="6010558" cy="834627"/>
          </a:xfrm>
        </p:grpSpPr>
        <p:grpSp>
          <p:nvGrpSpPr>
            <p:cNvPr id="27" name="Group 79"/>
            <p:cNvGrpSpPr/>
            <p:nvPr/>
          </p:nvGrpSpPr>
          <p:grpSpPr>
            <a:xfrm>
              <a:off x="1736527" y="5261373"/>
              <a:ext cx="5721831" cy="834627"/>
              <a:chOff x="1981200" y="3790664"/>
              <a:chExt cx="5721831" cy="834627"/>
            </a:xfrm>
          </p:grpSpPr>
          <p:grpSp>
            <p:nvGrpSpPr>
              <p:cNvPr id="29" name="Group 101"/>
              <p:cNvGrpSpPr/>
              <p:nvPr/>
            </p:nvGrpSpPr>
            <p:grpSpPr>
              <a:xfrm>
                <a:off x="1981200" y="3863291"/>
                <a:ext cx="381000" cy="762000"/>
                <a:chOff x="1981200" y="3863291"/>
                <a:chExt cx="381000" cy="76200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1981200" y="4216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Arc 69"/>
                <p:cNvSpPr/>
                <p:nvPr/>
              </p:nvSpPr>
              <p:spPr>
                <a:xfrm>
                  <a:off x="2041524" y="3863291"/>
                  <a:ext cx="228600" cy="762000"/>
                </a:xfrm>
                <a:prstGeom prst="arc">
                  <a:avLst>
                    <a:gd name="adj1" fmla="val 11059937"/>
                    <a:gd name="adj2" fmla="val 0"/>
                  </a:avLst>
                </a:prstGeom>
                <a:ln w="22225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103"/>
              <p:cNvGrpSpPr/>
              <p:nvPr/>
            </p:nvGrpSpPr>
            <p:grpSpPr>
              <a:xfrm>
                <a:off x="2193924" y="3790664"/>
                <a:ext cx="5509107" cy="816592"/>
                <a:chOff x="2193924" y="3831608"/>
                <a:chExt cx="5509107" cy="816592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193924" y="4100799"/>
                  <a:ext cx="76230" cy="143743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102"/>
                <p:cNvGrpSpPr/>
                <p:nvPr/>
              </p:nvGrpSpPr>
              <p:grpSpPr>
                <a:xfrm>
                  <a:off x="2254639" y="3831608"/>
                  <a:ext cx="5448392" cy="816592"/>
                  <a:chOff x="2254639" y="3831608"/>
                  <a:chExt cx="5448392" cy="816592"/>
                </a:xfrm>
              </p:grpSpPr>
              <p:grpSp>
                <p:nvGrpSpPr>
                  <p:cNvPr id="33" name="Group 43"/>
                  <p:cNvGrpSpPr/>
                  <p:nvPr/>
                </p:nvGrpSpPr>
                <p:grpSpPr>
                  <a:xfrm>
                    <a:off x="2254639" y="3831608"/>
                    <a:ext cx="5448392" cy="816592"/>
                    <a:chOff x="3011877" y="5467064"/>
                    <a:chExt cx="5448392" cy="816592"/>
                  </a:xfrm>
                </p:grpSpPr>
                <p:cxnSp>
                  <p:nvCxnSpPr>
                    <p:cNvPr id="35" name="Straight Arrow Connector 39"/>
                    <p:cNvCxnSpPr/>
                    <p:nvPr/>
                  </p:nvCxnSpPr>
                  <p:spPr>
                    <a:xfrm flipV="1">
                      <a:off x="4218296" y="6043962"/>
                      <a:ext cx="533400" cy="11094"/>
                    </a:xfrm>
                    <a:prstGeom prst="straightConnector1">
                      <a:avLst/>
                    </a:prstGeom>
                    <a:ln w="2222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9"/>
                    <p:cNvCxnSpPr/>
                    <p:nvPr/>
                  </p:nvCxnSpPr>
                  <p:spPr>
                    <a:xfrm flipV="1">
                      <a:off x="5113360" y="6055056"/>
                      <a:ext cx="533400" cy="11094"/>
                    </a:xfrm>
                    <a:prstGeom prst="straightConnector1">
                      <a:avLst/>
                    </a:prstGeom>
                    <a:ln w="2222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5597856" y="5826456"/>
                      <a:ext cx="457200" cy="4572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8" name="Group 136"/>
                    <p:cNvGrpSpPr/>
                    <p:nvPr/>
                  </p:nvGrpSpPr>
                  <p:grpSpPr>
                    <a:xfrm>
                      <a:off x="3011877" y="5467064"/>
                      <a:ext cx="5448392" cy="816592"/>
                      <a:chOff x="3011877" y="4476464"/>
                      <a:chExt cx="5448392" cy="816592"/>
                    </a:xfrm>
                  </p:grpSpPr>
                  <p:grpSp>
                    <p:nvGrpSpPr>
                      <p:cNvPr id="39" name="Group 135"/>
                      <p:cNvGrpSpPr/>
                      <p:nvPr/>
                    </p:nvGrpSpPr>
                    <p:grpSpPr>
                      <a:xfrm>
                        <a:off x="3011877" y="4476464"/>
                        <a:ext cx="3007924" cy="816592"/>
                        <a:chOff x="3011877" y="4476464"/>
                        <a:chExt cx="3007924" cy="816592"/>
                      </a:xfrm>
                    </p:grpSpPr>
                    <p:grpSp>
                      <p:nvGrpSpPr>
                        <p:cNvPr id="41" name="Group 116"/>
                        <p:cNvGrpSpPr/>
                        <p:nvPr/>
                      </p:nvGrpSpPr>
                      <p:grpSpPr>
                        <a:xfrm>
                          <a:off x="3011877" y="4620904"/>
                          <a:ext cx="3007923" cy="636896"/>
                          <a:chOff x="2290821" y="5001904"/>
                          <a:chExt cx="3007923" cy="636896"/>
                        </a:xfrm>
                      </p:grpSpPr>
                      <p:grpSp>
                        <p:nvGrpSpPr>
                          <p:cNvPr id="57" name="Group 115"/>
                          <p:cNvGrpSpPr/>
                          <p:nvPr/>
                        </p:nvGrpSpPr>
                        <p:grpSpPr>
                          <a:xfrm>
                            <a:off x="2290821" y="5002662"/>
                            <a:ext cx="3007923" cy="636138"/>
                            <a:chOff x="2290821" y="5002662"/>
                            <a:chExt cx="3007923" cy="636138"/>
                          </a:xfrm>
                        </p:grpSpPr>
                        <p:grpSp>
                          <p:nvGrpSpPr>
                            <p:cNvPr id="59" name="Group 81"/>
                            <p:cNvGrpSpPr/>
                            <p:nvPr/>
                          </p:nvGrpSpPr>
                          <p:grpSpPr>
                            <a:xfrm>
                              <a:off x="2290821" y="5002662"/>
                              <a:ext cx="3007923" cy="636138"/>
                              <a:chOff x="2134678" y="2344974"/>
                              <a:chExt cx="3007923" cy="636138"/>
                            </a:xfrm>
                          </p:grpSpPr>
                          <p:grpSp>
                            <p:nvGrpSpPr>
                              <p:cNvPr id="61" name="Group 79"/>
                              <p:cNvGrpSpPr/>
                              <p:nvPr/>
                            </p:nvGrpSpPr>
                            <p:grpSpPr>
                              <a:xfrm>
                                <a:off x="2134678" y="2392027"/>
                                <a:ext cx="3007923" cy="589085"/>
                                <a:chOff x="2134678" y="2392027"/>
                                <a:chExt cx="3007923" cy="589085"/>
                              </a:xfrm>
                            </p:grpSpPr>
                            <p:sp>
                              <p:nvSpPr>
                                <p:cNvPr id="63" name="Oval 62"/>
                                <p:cNvSpPr/>
                                <p:nvPr/>
                              </p:nvSpPr>
                              <p:spPr>
                                <a:xfrm>
                                  <a:off x="4761601" y="2600112"/>
                                  <a:ext cx="381000" cy="381000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grpSp>
                              <p:nvGrpSpPr>
                                <p:cNvPr id="64" name="Group 56"/>
                                <p:cNvGrpSpPr/>
                                <p:nvPr/>
                              </p:nvGrpSpPr>
                              <p:grpSpPr>
                                <a:xfrm>
                                  <a:off x="2134678" y="2392027"/>
                                  <a:ext cx="2101483" cy="574823"/>
                                  <a:chOff x="939228" y="2403902"/>
                                  <a:chExt cx="2101483" cy="574823"/>
                                </a:xfrm>
                              </p:grpSpPr>
                              <p:grpSp>
                                <p:nvGrpSpPr>
                                  <p:cNvPr id="65" name="Group 33"/>
                                  <p:cNvGrpSpPr/>
                                  <p:nvPr/>
                                </p:nvGrpSpPr>
                                <p:grpSpPr>
                                  <a:xfrm>
                                    <a:off x="939228" y="2403902"/>
                                    <a:ext cx="1194372" cy="570285"/>
                                    <a:chOff x="2234628" y="2403902"/>
                                    <a:chExt cx="1194372" cy="570285"/>
                                  </a:xfrm>
                                </p:grpSpPr>
                                <p:sp>
                                  <p:nvSpPr>
                                    <p:cNvPr id="67" name="Oval 6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048000" y="2593187"/>
                                      <a:ext cx="381000" cy="38100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  <p:sp>
                                  <p:nvSpPr>
                                    <p:cNvPr id="68" name="TextBox 17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234628" y="2403902"/>
                                      <a:ext cx="859531" cy="430887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non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en-US" sz="2200" dirty="0" smtClean="0">
                                          <a:latin typeface="Arial" pitchFamily="34" charset="0"/>
                                          <a:cs typeface="Arial" pitchFamily="34" charset="0"/>
                                        </a:rPr>
                                        <a:t>Head</a:t>
                                      </a:r>
                                      <a:endParaRPr lang="en-US" sz="2200" baseline="-25000" dirty="0">
                                        <a:latin typeface="Arial" pitchFamily="34" charset="0"/>
                                        <a:cs typeface="Arial" pitchFamily="34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6" name="Oval 65"/>
                                  <p:cNvSpPr/>
                                  <p:nvPr/>
                                </p:nvSpPr>
                                <p:spPr>
                                  <a:xfrm>
                                    <a:off x="2659711" y="2597725"/>
                                    <a:ext cx="381000" cy="381000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2" name="TextBox 16"/>
                              <p:cNvSpPr txBox="1"/>
                              <p:nvPr/>
                            </p:nvSpPr>
                            <p:spPr>
                              <a:xfrm>
                                <a:off x="3353221" y="2344974"/>
                                <a:ext cx="429926" cy="43088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200" dirty="0" smtClean="0">
                                    <a:latin typeface="Arial" pitchFamily="34" charset="0"/>
                                    <a:cs typeface="Arial" pitchFamily="34" charset="0"/>
                                  </a:rPr>
                                  <a:t>y</a:t>
                                </a:r>
                                <a:r>
                                  <a:rPr lang="en-US" sz="2200" baseline="-25000" dirty="0" smtClean="0">
                                    <a:latin typeface="Arial" pitchFamily="34" charset="0"/>
                                    <a:cs typeface="Arial" pitchFamily="34" charset="0"/>
                                  </a:rPr>
                                  <a:t>1</a:t>
                                </a:r>
                                <a:endParaRPr lang="en-US" sz="2200" baseline="-25000" dirty="0">
                                  <a:latin typeface="Arial" pitchFamily="34" charset="0"/>
                                  <a:cs typeface="Arial" pitchFamily="34" charset="0"/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60" name="Straight Arrow Connector 39"/>
                            <p:cNvCxnSpPr/>
                            <p:nvPr/>
                          </p:nvCxnSpPr>
                          <p:spPr>
                            <a:xfrm flipV="1">
                              <a:off x="2399032" y="5461658"/>
                              <a:ext cx="725168" cy="11094"/>
                            </a:xfrm>
                            <a:prstGeom prst="straightConnector1">
                              <a:avLst/>
                            </a:prstGeom>
                            <a:ln w="22225" cmpd="sng">
                              <a:solidFill>
                                <a:schemeClr val="tx1"/>
                              </a:solidFill>
                              <a:prstDash val="solid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58" name="TextBox 57"/>
                          <p:cNvSpPr txBox="1"/>
                          <p:nvPr/>
                        </p:nvSpPr>
                        <p:spPr>
                          <a:xfrm>
                            <a:off x="4413912" y="5001904"/>
                            <a:ext cx="429926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200" dirty="0" smtClean="0">
                                <a:latin typeface="Arial" pitchFamily="34" charset="0"/>
                                <a:cs typeface="Arial" pitchFamily="34" charset="0"/>
                              </a:rPr>
                              <a:t>y</a:t>
                            </a:r>
                            <a:r>
                              <a:rPr lang="en-US" sz="2200" baseline="-25000" dirty="0" smtClean="0">
                                <a:latin typeface="Arial" pitchFamily="34" charset="0"/>
                                <a:cs typeface="Arial" pitchFamily="34" charset="0"/>
                              </a:rPr>
                              <a:t>2</a:t>
                            </a:r>
                            <a:endParaRPr lang="en-US" sz="2200" baseline="-25000" dirty="0"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2" name="Group 134"/>
                        <p:cNvGrpSpPr/>
                        <p:nvPr/>
                      </p:nvGrpSpPr>
                      <p:grpSpPr>
                        <a:xfrm>
                          <a:off x="3886200" y="4476464"/>
                          <a:ext cx="2133601" cy="816592"/>
                          <a:chOff x="3886200" y="4476464"/>
                          <a:chExt cx="2133601" cy="816592"/>
                        </a:xfrm>
                      </p:grpSpPr>
                      <p:grpSp>
                        <p:nvGrpSpPr>
                          <p:cNvPr id="43" name="Group 132"/>
                          <p:cNvGrpSpPr/>
                          <p:nvPr/>
                        </p:nvGrpSpPr>
                        <p:grpSpPr>
                          <a:xfrm>
                            <a:off x="3886200" y="4476464"/>
                            <a:ext cx="2057400" cy="816592"/>
                            <a:chOff x="3886200" y="4476464"/>
                            <a:chExt cx="2057400" cy="816592"/>
                          </a:xfrm>
                        </p:grpSpPr>
                        <p:sp>
                          <p:nvSpPr>
                            <p:cNvPr id="54" name="Arc 53"/>
                            <p:cNvSpPr/>
                            <p:nvPr/>
                          </p:nvSpPr>
                          <p:spPr>
                            <a:xfrm>
                              <a:off x="3886200" y="4531056"/>
                              <a:ext cx="228600" cy="762000"/>
                            </a:xfrm>
                            <a:prstGeom prst="arc">
                              <a:avLst>
                                <a:gd name="adj1" fmla="val 11059937"/>
                                <a:gd name="adj2" fmla="val 0"/>
                              </a:avLst>
                            </a:prstGeom>
                            <a:ln w="22225" cmpd="sng"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55" name="Arc 54"/>
                            <p:cNvSpPr/>
                            <p:nvPr/>
                          </p:nvSpPr>
                          <p:spPr>
                            <a:xfrm>
                              <a:off x="4800600" y="4509448"/>
                              <a:ext cx="228600" cy="762000"/>
                            </a:xfrm>
                            <a:prstGeom prst="arc">
                              <a:avLst>
                                <a:gd name="adj1" fmla="val 11059937"/>
                                <a:gd name="adj2" fmla="val 0"/>
                              </a:avLst>
                            </a:prstGeom>
                            <a:ln w="22225" cmpd="sng"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56" name="Arc 55"/>
                            <p:cNvSpPr/>
                            <p:nvPr/>
                          </p:nvSpPr>
                          <p:spPr>
                            <a:xfrm>
                              <a:off x="5715000" y="4476464"/>
                              <a:ext cx="228600" cy="762000"/>
                            </a:xfrm>
                            <a:prstGeom prst="arc">
                              <a:avLst>
                                <a:gd name="adj1" fmla="val 11059937"/>
                                <a:gd name="adj2" fmla="val 0"/>
                              </a:avLst>
                            </a:prstGeom>
                            <a:ln w="22225" cmpd="sng"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44" name="Group 133"/>
                          <p:cNvGrpSpPr/>
                          <p:nvPr/>
                        </p:nvGrpSpPr>
                        <p:grpSpPr>
                          <a:xfrm>
                            <a:off x="4038600" y="4746008"/>
                            <a:ext cx="1981201" cy="178999"/>
                            <a:chOff x="4038600" y="4746008"/>
                            <a:chExt cx="1981201" cy="178999"/>
                          </a:xfrm>
                        </p:grpSpPr>
                        <p:grpSp>
                          <p:nvGrpSpPr>
                            <p:cNvPr id="45" name="Group 123"/>
                            <p:cNvGrpSpPr/>
                            <p:nvPr/>
                          </p:nvGrpSpPr>
                          <p:grpSpPr>
                            <a:xfrm>
                              <a:off x="5867400" y="4746008"/>
                              <a:ext cx="152401" cy="143743"/>
                              <a:chOff x="5867400" y="4800600"/>
                              <a:chExt cx="152401" cy="143743"/>
                            </a:xfrm>
                          </p:grpSpPr>
                          <p:cxnSp>
                            <p:nvCxnSpPr>
                              <p:cNvPr id="52" name="Straight Connector 51"/>
                              <p:cNvCxnSpPr/>
                              <p:nvPr/>
                            </p:nvCxnSpPr>
                            <p:spPr>
                              <a:xfrm>
                                <a:off x="5867400" y="4800600"/>
                                <a:ext cx="76230" cy="143743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prstDash val="soli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3" name="Straight Connector 52"/>
                              <p:cNvCxnSpPr>
                                <a:endCxn id="63" idx="7"/>
                              </p:cNvCxnSpPr>
                              <p:nvPr/>
                            </p:nvCxnSpPr>
                            <p:spPr>
                              <a:xfrm flipH="1">
                                <a:off x="5964004" y="4800600"/>
                                <a:ext cx="55797" cy="131996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prstDash val="soli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46" name="Group 124"/>
                            <p:cNvGrpSpPr/>
                            <p:nvPr/>
                          </p:nvGrpSpPr>
                          <p:grpSpPr>
                            <a:xfrm>
                              <a:off x="4958688" y="4759656"/>
                              <a:ext cx="152401" cy="143743"/>
                              <a:chOff x="5867400" y="4800600"/>
                              <a:chExt cx="152401" cy="143743"/>
                            </a:xfrm>
                          </p:grpSpPr>
                          <p:cxnSp>
                            <p:nvCxnSpPr>
                              <p:cNvPr id="50" name="Straight Connector 49"/>
                              <p:cNvCxnSpPr/>
                              <p:nvPr/>
                            </p:nvCxnSpPr>
                            <p:spPr>
                              <a:xfrm>
                                <a:off x="5867400" y="4800600"/>
                                <a:ext cx="76230" cy="143743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prstDash val="soli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1" name="Straight Connector 50"/>
                              <p:cNvCxnSpPr/>
                              <p:nvPr/>
                            </p:nvCxnSpPr>
                            <p:spPr>
                              <a:xfrm flipH="1">
                                <a:off x="5964004" y="4800600"/>
                                <a:ext cx="55797" cy="131996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prstDash val="soli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47" name="Group 127"/>
                            <p:cNvGrpSpPr/>
                            <p:nvPr/>
                          </p:nvGrpSpPr>
                          <p:grpSpPr>
                            <a:xfrm>
                              <a:off x="4038600" y="4781264"/>
                              <a:ext cx="152401" cy="143743"/>
                              <a:chOff x="5867400" y="4800600"/>
                              <a:chExt cx="152401" cy="143743"/>
                            </a:xfrm>
                          </p:grpSpPr>
                          <p:cxnSp>
                            <p:nvCxnSpPr>
                              <p:cNvPr id="48" name="Straight Connector 47"/>
                              <p:cNvCxnSpPr/>
                              <p:nvPr/>
                            </p:nvCxnSpPr>
                            <p:spPr>
                              <a:xfrm>
                                <a:off x="5867400" y="4800600"/>
                                <a:ext cx="76230" cy="143743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prstDash val="soli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9" name="Straight Connector 48"/>
                              <p:cNvCxnSpPr/>
                              <p:nvPr/>
                            </p:nvCxnSpPr>
                            <p:spPr>
                              <a:xfrm flipH="1">
                                <a:off x="5964004" y="4800600"/>
                                <a:ext cx="55797" cy="131996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prstDash val="soli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</p:grpSp>
                  </p:grpSp>
                  <p:sp>
                    <p:nvSpPr>
                      <p:cNvPr id="40" name="TextBox 17"/>
                      <p:cNvSpPr txBox="1"/>
                      <p:nvPr/>
                    </p:nvSpPr>
                    <p:spPr>
                      <a:xfrm>
                        <a:off x="6169257" y="4812947"/>
                        <a:ext cx="229101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200" dirty="0" smtClean="0">
                            <a:latin typeface="Arial" pitchFamily="34" charset="0"/>
                            <a:cs typeface="Arial" pitchFamily="34" charset="0"/>
                          </a:rPr>
                          <a:t>y</a:t>
                        </a:r>
                        <a:r>
                          <a:rPr lang="en-US" sz="2200" baseline="-25000" dirty="0" smtClean="0"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  <a:r>
                          <a:rPr lang="en-US" sz="2200" dirty="0" smtClean="0">
                            <a:latin typeface="Arial" pitchFamily="34" charset="0"/>
                            <a:cs typeface="Arial" pitchFamily="34" charset="0"/>
                          </a:rPr>
                          <a:t>.Key &lt;= y</a:t>
                        </a:r>
                        <a:r>
                          <a:rPr lang="en-US" sz="2200" baseline="-25000" dirty="0" smtClean="0">
                            <a:latin typeface="Arial" pitchFamily="34" charset="0"/>
                            <a:cs typeface="Arial" pitchFamily="34" charset="0"/>
                          </a:rPr>
                          <a:t>2</a:t>
                        </a:r>
                        <a:r>
                          <a:rPr lang="en-US" sz="2200" dirty="0" smtClean="0">
                            <a:latin typeface="Arial" pitchFamily="34" charset="0"/>
                            <a:cs typeface="Arial" pitchFamily="34" charset="0"/>
                          </a:rPr>
                          <a:t>.Key</a:t>
                        </a:r>
                        <a:endParaRPr lang="en-US" sz="2200" baseline="-25000" dirty="0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34" name="Straight Connector 33"/>
                  <p:cNvCxnSpPr/>
                  <p:nvPr/>
                </p:nvCxnSpPr>
                <p:spPr>
                  <a:xfrm flipH="1">
                    <a:off x="2277828" y="4113499"/>
                    <a:ext cx="55797" cy="131996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8" name="Straight Arrow Connector 39"/>
            <p:cNvCxnSpPr/>
            <p:nvPr/>
          </p:nvCxnSpPr>
          <p:spPr>
            <a:xfrm>
              <a:off x="1447800" y="5791200"/>
              <a:ext cx="303224" cy="76200"/>
            </a:xfrm>
            <a:prstGeom prst="straightConnector1">
              <a:avLst/>
            </a:prstGeom>
            <a:ln w="2222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" y="609600"/>
          <a:ext cx="8991600" cy="5791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76838"/>
                <a:gridCol w="1954696"/>
                <a:gridCol w="860066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Some Invariants Learned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Interpolation</a:t>
                      </a:r>
                    </a:p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[ABGRS12]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ICE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&lt;2s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&lt;2s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16280">
                <a:tc>
                  <a:txBody>
                    <a:bodyPr/>
                    <a:lstStyle/>
                    <a:p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Timeout</a:t>
                      </a:r>
                      <a:endParaRPr lang="en-US" sz="22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&lt;2s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&lt;2s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&lt;2s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Timeout</a:t>
                      </a:r>
                      <a:endParaRPr lang="en-US" sz="22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&lt;2s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sz="22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5s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sz="22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&lt;2s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sz="22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&lt;2s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52400" y="-76200"/>
            <a:ext cx="8915400" cy="6857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Results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9600" y="1371600"/>
            <a:ext cx="5190463" cy="2348552"/>
            <a:chOff x="845375" y="1905000"/>
            <a:chExt cx="5190463" cy="2348552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997775" y="3048000"/>
            <a:ext cx="4811713" cy="381000"/>
          </p:xfrm>
          <a:graphic>
            <a:graphicData uri="http://schemas.openxmlformats.org/presentationml/2006/ole">
              <p:oleObj spid="_x0000_s11266" name="Equation" r:id="rId4" imgW="2565360" imgH="203040" progId="Equation.3">
                <p:embed/>
              </p:oleObj>
            </a:graphicData>
          </a:graphic>
        </p:graphicFrame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1683575" y="2326944"/>
            <a:ext cx="3287713" cy="381000"/>
          </p:xfrm>
          <a:graphic>
            <a:graphicData uri="http://schemas.openxmlformats.org/presentationml/2006/ole">
              <p:oleObj spid="_x0000_s11267" name="Equation" r:id="rId5" imgW="1752480" imgH="203040" progId="Equation.3">
                <p:embed/>
              </p:oleObj>
            </a:graphicData>
          </a:graphic>
        </p:graphicFrame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845375" y="1905000"/>
            <a:ext cx="5167313" cy="381000"/>
          </p:xfrm>
          <a:graphic>
            <a:graphicData uri="http://schemas.openxmlformats.org/presentationml/2006/ole">
              <p:oleObj spid="_x0000_s11268" name="Equation" r:id="rId6" imgW="2755800" imgH="203040" progId="Equation.3">
                <p:embed/>
              </p:oleObj>
            </a:graphicData>
          </a:graphic>
        </p:graphicFrame>
        <p:graphicFrame>
          <p:nvGraphicFramePr>
            <p:cNvPr id="9" name="Object 11"/>
            <p:cNvGraphicFramePr>
              <a:graphicFrameLocks noChangeAspect="1"/>
            </p:cNvGraphicFramePr>
            <p:nvPr/>
          </p:nvGraphicFramePr>
          <p:xfrm>
            <a:off x="1079663" y="3491552"/>
            <a:ext cx="4956175" cy="381000"/>
          </p:xfrm>
          <a:graphic>
            <a:graphicData uri="http://schemas.openxmlformats.org/presentationml/2006/ole">
              <p:oleObj spid="_x0000_s11269" name="Equation" r:id="rId7" imgW="2641320" imgH="203040" progId="Equation.3">
                <p:embed/>
              </p:oleObj>
            </a:graphicData>
          </a:graphic>
        </p:graphicFrame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1724850" y="3872552"/>
            <a:ext cx="3357563" cy="381000"/>
          </p:xfrm>
          <a:graphic>
            <a:graphicData uri="http://schemas.openxmlformats.org/presentationml/2006/ole">
              <p:oleObj spid="_x0000_s11270" name="Equation" r:id="rId8" imgW="1790640" imgH="203040" progId="Equation.3">
                <p:embed/>
              </p:oleObj>
            </a:graphicData>
          </a:graphic>
        </p:graphicFrame>
      </p:grpSp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668338" y="3755408"/>
          <a:ext cx="4976812" cy="381000"/>
        </p:xfrm>
        <a:graphic>
          <a:graphicData uri="http://schemas.openxmlformats.org/presentationml/2006/ole">
            <p:oleObj spid="_x0000_s11271" name="Equation" r:id="rId9" imgW="2654280" imgH="203040" progId="Equation.3">
              <p:embed/>
            </p:oleObj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706438" y="4052248"/>
          <a:ext cx="4956175" cy="404813"/>
        </p:xfrm>
        <a:graphic>
          <a:graphicData uri="http://schemas.openxmlformats.org/presentationml/2006/ole">
            <p:oleObj spid="_x0000_s11272" name="Equation" r:id="rId10" imgW="2641320" imgH="215640" progId="Equation.3">
              <p:embed/>
            </p:oleObj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650875" y="4876800"/>
          <a:ext cx="4953000" cy="404812"/>
        </p:xfrm>
        <a:graphic>
          <a:graphicData uri="http://schemas.openxmlformats.org/presentationml/2006/ole">
            <p:oleObj spid="_x0000_s11273" name="Equation" r:id="rId11" imgW="2641320" imgH="215640" progId="Equation.3">
              <p:embed/>
            </p:oleObj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228600" y="4531056"/>
          <a:ext cx="5815013" cy="381000"/>
        </p:xfrm>
        <a:graphic>
          <a:graphicData uri="http://schemas.openxmlformats.org/presentationml/2006/ole">
            <p:oleObj spid="_x0000_s11274" name="Equation" r:id="rId12" imgW="3098520" imgH="203040" progId="Equation.3">
              <p:embed/>
            </p:oleObj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/>
        </p:nvGraphicFramePr>
        <p:xfrm>
          <a:off x="1428750" y="2133600"/>
          <a:ext cx="3143250" cy="381000"/>
        </p:xfrm>
        <a:graphic>
          <a:graphicData uri="http://schemas.openxmlformats.org/presentationml/2006/ole">
            <p:oleObj spid="_x0000_s11275" name="Equation" r:id="rId13" imgW="1676160" imgH="203040" progId="Equation.3">
              <p:embed/>
            </p:oleObj>
          </a:graphicData>
        </a:graphic>
      </p:graphicFrame>
      <p:sp>
        <p:nvSpPr>
          <p:cNvPr id="16" name="Rectangle 15"/>
          <p:cNvSpPr/>
          <p:nvPr/>
        </p:nvSpPr>
        <p:spPr>
          <a:xfrm>
            <a:off x="838200" y="2971800"/>
            <a:ext cx="1478280" cy="381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9"/>
          <p:cNvGraphicFramePr>
            <a:graphicFrameLocks noChangeAspect="1"/>
          </p:cNvGraphicFramePr>
          <p:nvPr/>
        </p:nvGraphicFramePr>
        <p:xfrm>
          <a:off x="230188" y="5306704"/>
          <a:ext cx="5810250" cy="428625"/>
        </p:xfrm>
        <a:graphic>
          <a:graphicData uri="http://schemas.openxmlformats.org/presentationml/2006/ole">
            <p:oleObj spid="_x0000_s11276" name="Equation" r:id="rId14" imgW="3098520" imgH="228600" progId="Equation.3">
              <p:embed/>
            </p:oleObj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/>
        </p:nvGraphicFramePr>
        <p:xfrm>
          <a:off x="48904" y="5693392"/>
          <a:ext cx="3740150" cy="428625"/>
        </p:xfrm>
        <a:graphic>
          <a:graphicData uri="http://schemas.openxmlformats.org/presentationml/2006/ole">
            <p:oleObj spid="_x0000_s11277" name="Equation" r:id="rId15" imgW="1993680" imgH="228600" progId="Equation.3">
              <p:embed/>
            </p:oleObj>
          </a:graphicData>
        </a:graphic>
      </p:graphicFrame>
      <p:graphicFrame>
        <p:nvGraphicFramePr>
          <p:cNvPr id="19" name="Object 21"/>
          <p:cNvGraphicFramePr>
            <a:graphicFrameLocks noChangeAspect="1"/>
          </p:cNvGraphicFramePr>
          <p:nvPr/>
        </p:nvGraphicFramePr>
        <p:xfrm>
          <a:off x="78472" y="6026767"/>
          <a:ext cx="6216650" cy="428625"/>
        </p:xfrm>
        <a:graphic>
          <a:graphicData uri="http://schemas.openxmlformats.org/presentationml/2006/ole">
            <p:oleObj spid="_x0000_s11278" name="Equation" r:id="rId16" imgW="3314520" imgH="228600" progId="Equation.3">
              <p:embed/>
            </p:oleObj>
          </a:graphicData>
        </a:graphic>
      </p:graphicFrame>
      <p:sp>
        <p:nvSpPr>
          <p:cNvPr id="20" name="Rectangle 19"/>
          <p:cNvSpPr/>
          <p:nvPr/>
        </p:nvSpPr>
        <p:spPr>
          <a:xfrm>
            <a:off x="198120" y="5334000"/>
            <a:ext cx="5593080" cy="381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66611" y="2514600"/>
            <a:ext cx="4972589" cy="2895600"/>
          </a:xfrm>
          <a:prstGeom prst="roundRect">
            <a:avLst/>
          </a:prstGeom>
          <a:solidFill>
            <a:srgbClr val="FFF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39905" y="1245513"/>
            <a:ext cx="1122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(LLVM)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2400" y="76201"/>
            <a:ext cx="8915400" cy="6857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System 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architecture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156" y="1600200"/>
            <a:ext cx="8130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Java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66800" y="2057400"/>
            <a:ext cx="6858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84323" y="2845713"/>
            <a:ext cx="8159341" cy="2901048"/>
            <a:chOff x="6172200" y="1538645"/>
            <a:chExt cx="8159341" cy="2901048"/>
          </a:xfrm>
        </p:grpSpPr>
        <p:grpSp>
          <p:nvGrpSpPr>
            <p:cNvPr id="5" name="Group 66"/>
            <p:cNvGrpSpPr/>
            <p:nvPr/>
          </p:nvGrpSpPr>
          <p:grpSpPr>
            <a:xfrm>
              <a:off x="6172200" y="1538645"/>
              <a:ext cx="8093120" cy="2901048"/>
              <a:chOff x="133956" y="2148245"/>
              <a:chExt cx="8093120" cy="2901048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6123044" y="4239904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/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Learner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1" name="Group 65"/>
              <p:cNvGrpSpPr/>
              <p:nvPr/>
            </p:nvGrpSpPr>
            <p:grpSpPr>
              <a:xfrm>
                <a:off x="133956" y="2148245"/>
                <a:ext cx="8093120" cy="2901048"/>
                <a:chOff x="133956" y="2138147"/>
                <a:chExt cx="8093120" cy="2901048"/>
              </a:xfrm>
            </p:grpSpPr>
            <p:grpSp>
              <p:nvGrpSpPr>
                <p:cNvPr id="15" name="Group 47"/>
                <p:cNvGrpSpPr/>
                <p:nvPr/>
              </p:nvGrpSpPr>
              <p:grpSpPr>
                <a:xfrm>
                  <a:off x="749207" y="2147512"/>
                  <a:ext cx="7477869" cy="2057400"/>
                  <a:chOff x="749207" y="2147512"/>
                  <a:chExt cx="7477869" cy="20574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5255276" y="2262254"/>
                    <a:ext cx="2971800" cy="1894902"/>
                  </a:xfrm>
                  <a:prstGeom prst="roundRect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749207" y="2147512"/>
                    <a:ext cx="2438400" cy="2057400"/>
                  </a:xfrm>
                  <a:prstGeom prst="roundRect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" name="TextBox 31"/>
                <p:cNvSpPr txBox="1"/>
                <p:nvPr/>
              </p:nvSpPr>
              <p:spPr>
                <a:xfrm>
                  <a:off x="3461732" y="2138147"/>
                  <a:ext cx="17526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/>
                  <a:r>
                    <a:rPr lang="en-US" sz="2200" b="1" dirty="0" smtClean="0">
                      <a:latin typeface="Arial" pitchFamily="34" charset="0"/>
                      <a:cs typeface="Arial" pitchFamily="34" charset="0"/>
                    </a:rPr>
                    <a:t>ICE sample</a:t>
                  </a:r>
                  <a:endParaRPr lang="en-US" sz="2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33956" y="4208198"/>
                  <a:ext cx="35052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 algn="ctr"/>
                  <a:r>
                    <a:rPr lang="en-US" sz="2400" b="1" dirty="0" smtClean="0">
                      <a:latin typeface="Arial" pitchFamily="34" charset="0"/>
                      <a:cs typeface="Arial" pitchFamily="34" charset="0"/>
                    </a:rPr>
                    <a:t>Verification </a:t>
                  </a:r>
                </a:p>
                <a:p>
                  <a:pPr marL="514350" indent="-514350" algn="ctr"/>
                  <a:r>
                    <a:rPr lang="en-US" sz="2400" b="1" dirty="0" smtClean="0">
                      <a:latin typeface="Arial" pitchFamily="34" charset="0"/>
                      <a:cs typeface="Arial" pitchFamily="34" charset="0"/>
                    </a:rPr>
                    <a:t>Oracle</a:t>
                  </a:r>
                  <a:endParaRPr lang="en-US" sz="24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439545" y="3393586"/>
                  <a:ext cx="3657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 algn="ctr"/>
                  <a:r>
                    <a:rPr lang="en-US" sz="2400" b="1" dirty="0" smtClean="0">
                      <a:latin typeface="Arial" pitchFamily="34" charset="0"/>
                      <a:cs typeface="Arial" pitchFamily="34" charset="0"/>
                    </a:rPr>
                    <a:t>Invariant H?</a:t>
                  </a:r>
                  <a:endParaRPr lang="en-US" sz="24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50" name="TextBox 49"/>
            <p:cNvSpPr txBox="1"/>
            <p:nvPr/>
          </p:nvSpPr>
          <p:spPr>
            <a:xfrm>
              <a:off x="7391400" y="1752600"/>
              <a:ext cx="11432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Boogie</a:t>
              </a:r>
              <a:endParaRPr lang="en-US" sz="2200" b="1" dirty="0">
                <a:solidFill>
                  <a:srgbClr val="2503E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58000" y="2881952"/>
              <a:ext cx="22894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Z3 (SMT solver)</a:t>
              </a:r>
              <a:endParaRPr lang="en-US" sz="2200" b="1" dirty="0">
                <a:solidFill>
                  <a:srgbClr val="2503E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7952096" y="2196152"/>
              <a:ext cx="0" cy="685800"/>
            </a:xfrm>
            <a:prstGeom prst="straightConnector1">
              <a:avLst/>
            </a:prstGeom>
            <a:ln w="25400">
              <a:solidFill>
                <a:srgbClr val="2503E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1258264" y="1981200"/>
              <a:ext cx="307327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Invariant generation</a:t>
              </a:r>
            </a:p>
            <a:p>
              <a:pPr algn="ctr"/>
              <a:r>
                <a:rPr lang="en-US" sz="2200" b="1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using ICE</a:t>
              </a:r>
            </a:p>
            <a:p>
              <a:pPr algn="ctr"/>
              <a:r>
                <a:rPr lang="en-US" sz="2200" b="1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(scalars, arrays, lists)</a:t>
              </a:r>
              <a:endParaRPr lang="en-US" sz="2200" b="1" dirty="0">
                <a:solidFill>
                  <a:srgbClr val="2503E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285405" y="1600200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C/C++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74058" y="1635456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C#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84835" y="1649104"/>
            <a:ext cx="827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.NET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828800" y="2031087"/>
            <a:ext cx="304800" cy="7121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438400" y="2066343"/>
            <a:ext cx="76201" cy="6768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4" idx="2"/>
          </p:cNvCxnSpPr>
          <p:nvPr/>
        </p:nvCxnSpPr>
        <p:spPr>
          <a:xfrm flipH="1">
            <a:off x="2895600" y="2079991"/>
            <a:ext cx="402971" cy="6632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rved Down Arrow 72"/>
          <p:cNvSpPr/>
          <p:nvPr/>
        </p:nvSpPr>
        <p:spPr>
          <a:xfrm>
            <a:off x="3962400" y="3276600"/>
            <a:ext cx="1447800" cy="304800"/>
          </a:xfrm>
          <a:prstGeom prst="curvedDownArrow">
            <a:avLst/>
          </a:prstGeom>
          <a:solidFill>
            <a:srgbClr val="2503EF"/>
          </a:solidFill>
          <a:ln>
            <a:solidFill>
              <a:srgbClr val="250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Down Arrow 73"/>
          <p:cNvSpPr/>
          <p:nvPr/>
        </p:nvSpPr>
        <p:spPr>
          <a:xfrm rot="10800000">
            <a:off x="3962400" y="3817960"/>
            <a:ext cx="1447800" cy="296840"/>
          </a:xfrm>
          <a:prstGeom prst="curvedDownArrow">
            <a:avLst/>
          </a:prstGeom>
          <a:solidFill>
            <a:srgbClr val="2503EF"/>
          </a:solidFill>
          <a:ln>
            <a:solidFill>
              <a:srgbClr val="250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6048" y="45424"/>
            <a:ext cx="86106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Outline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08080"/>
            <a:ext cx="960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SzPct val="100000"/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Invariant synthesis for verifying sequential </a:t>
            </a: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software</a:t>
            </a:r>
          </a:p>
          <a:p>
            <a:pPr marL="971550" lvl="1" indent="-514350"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Machine learning for synthesizing invariants</a:t>
            </a:r>
          </a:p>
          <a:p>
            <a:pPr marL="971550" lvl="1" indent="-514350"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new learning model ICE for invariant synthesis</a:t>
            </a:r>
          </a:p>
          <a:p>
            <a:pPr marL="971550" lvl="1" indent="-514350"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Machine learning algorithms in the ICE model</a:t>
            </a:r>
          </a:p>
          <a:p>
            <a:pPr marL="971550" lvl="1" indent="-514350"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Applications: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ExpressOS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GPU Kernels, …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Software testing</a:t>
            </a:r>
            <a:endParaRPr lang="en-US" sz="2400" dirty="0" smtClean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Automated test generation for finding bugs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1219200"/>
            <a:ext cx="9372600" cy="27432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152401"/>
            <a:ext cx="86106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Success stories in software verified for security and reliability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Picture 4" descr="sel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1371600"/>
            <a:ext cx="1143000" cy="571501"/>
          </a:xfrm>
          <a:prstGeom prst="rect">
            <a:avLst/>
          </a:prstGeom>
        </p:spPr>
      </p:pic>
      <p:pic>
        <p:nvPicPr>
          <p:cNvPr id="6" name="Picture 5" descr="Android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1751" y="3048000"/>
            <a:ext cx="838199" cy="9843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3364" y="3235656"/>
            <a:ext cx="3218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ExpressOS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@ UIUC</a:t>
            </a:r>
          </a:p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secure mobile OS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6049" y="1334869"/>
            <a:ext cx="21515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err="1" smtClean="0">
                <a:solidFill>
                  <a:srgbClr val="4E9A06"/>
                </a:solidFill>
                <a:latin typeface="+mj-lt"/>
                <a:cs typeface="Arial" pitchFamily="34" charset="0"/>
              </a:rPr>
              <a:t>Compcert</a:t>
            </a:r>
            <a:endParaRPr lang="en-US" sz="3800" b="1" dirty="0">
              <a:solidFill>
                <a:srgbClr val="4E9A06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1539" y="5029200"/>
            <a:ext cx="720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Drawbacks: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Huge manual effort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is typically required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56" y="55626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Goal of my research: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Reduce manual effort significantly 				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by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automating key steps in verification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509" y="1911996"/>
            <a:ext cx="3454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 secure L4 microkernel</a:t>
            </a:r>
          </a:p>
          <a:p>
            <a:pPr algn="ctr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integrity, confidentiality,</a:t>
            </a:r>
          </a:p>
          <a:p>
            <a:pPr algn="ctr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reliability</a:t>
            </a:r>
            <a:endParaRPr lang="en-US" sz="2400" dirty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1912203"/>
            <a:ext cx="2993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Compiler verified </a:t>
            </a:r>
            <a:r>
              <a:rPr lang="en-US" sz="2400" dirty="0" err="1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wrt</a:t>
            </a:r>
            <a:endParaRPr lang="en-US" sz="2400" dirty="0" smtClean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C semantics</a:t>
            </a:r>
            <a:endParaRPr lang="en-US" sz="2400" dirty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775" y="4050753"/>
            <a:ext cx="3659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Hypervisor and Verve OS</a:t>
            </a:r>
          </a:p>
          <a:p>
            <a:pPr algn="ctr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isolation and type safety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600" y="40386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integrity, isolation, </a:t>
            </a:r>
          </a:p>
          <a:p>
            <a:pPr algn="ctr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secure storage, UI isolation, …</a:t>
            </a:r>
          </a:p>
        </p:txBody>
      </p:sp>
      <p:pic>
        <p:nvPicPr>
          <p:cNvPr id="15" name="Picture 14" descr="logo-microsoft-hyperV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6650" y="3224149"/>
            <a:ext cx="1371600" cy="860155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8600" y="152401"/>
            <a:ext cx="89154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Automated Test generation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64" y="11430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Software Under Test</a:t>
            </a:r>
            <a:endParaRPr lang="en-US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09264" y="1676400"/>
            <a:ext cx="4953000" cy="3429000"/>
            <a:chOff x="381000" y="1066800"/>
            <a:chExt cx="4953000" cy="3429000"/>
          </a:xfrm>
        </p:grpSpPr>
        <p:sp>
          <p:nvSpPr>
            <p:cNvPr id="41" name="Rectangle 40"/>
            <p:cNvSpPr/>
            <p:nvPr/>
          </p:nvSpPr>
          <p:spPr>
            <a:xfrm>
              <a:off x="381000" y="1066800"/>
              <a:ext cx="464820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8656" y="1128903"/>
              <a:ext cx="4765344" cy="330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r>
                <a:rPr lang="en-US" sz="1900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class</a:t>
              </a:r>
              <a:r>
                <a:rPr lang="en-US" sz="19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sz="19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sz="19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pPr marL="514350" indent="-514350"/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();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	</a:t>
              </a:r>
              <a:endParaRPr lang="en-US" sz="1900" dirty="0" smtClean="0">
                <a:latin typeface="Consolas" pitchFamily="49" charset="0"/>
                <a:cs typeface="Consolas" pitchFamily="49" charset="0"/>
              </a:endParaRPr>
            </a:p>
            <a:p>
              <a:pPr marL="514350" indent="-514350"/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	Base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 *</a:t>
              </a:r>
              <a:r>
                <a:rPr lang="en-US" sz="1900" dirty="0" err="1" smtClean="0">
                  <a:latin typeface="Consolas" pitchFamily="49" charset="0"/>
                  <a:cs typeface="Consolas" pitchFamily="49" charset="0"/>
                </a:rPr>
                <a:t>foo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900" dirty="0" err="1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900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);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	</a:t>
              </a:r>
            </a:p>
            <a:p>
              <a:pPr marL="514350" indent="-514350"/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	...</a:t>
              </a:r>
            </a:p>
            <a:p>
              <a:pPr marL="514350" indent="-514350"/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514350" indent="-514350"/>
              <a:r>
                <a:rPr lang="en-US" sz="1900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sz="1900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lass</a:t>
              </a:r>
              <a:r>
                <a:rPr lang="en-US" sz="19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 </a:t>
              </a:r>
              <a:r>
                <a:rPr lang="en-US" sz="1900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:</a:t>
              </a:r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900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sz="19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sz="19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pPr marL="514350" indent="-514350"/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900" dirty="0" err="1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900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);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	</a:t>
              </a:r>
            </a:p>
            <a:p>
              <a:pPr marL="514350" indent="-514350"/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sz="1900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void</a:t>
              </a:r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bar</a:t>
              </a:r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(Base</a:t>
              </a:r>
              <a:r>
                <a:rPr lang="en-US" sz="1900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b);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	</a:t>
              </a:r>
            </a:p>
            <a:p>
              <a:pPr marL="514350" indent="-514350"/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	...</a:t>
              </a:r>
            </a:p>
            <a:p>
              <a:pPr marL="514350" indent="-514350"/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514350" indent="-514350"/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...</a:t>
              </a:r>
              <a:endParaRPr lang="en-US" sz="19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02320" y="2286000"/>
            <a:ext cx="4841544" cy="2133600"/>
            <a:chOff x="381000" y="1197592"/>
            <a:chExt cx="4841544" cy="2133600"/>
          </a:xfrm>
        </p:grpSpPr>
        <p:sp>
          <p:nvSpPr>
            <p:cNvPr id="44" name="Rectangle 43"/>
            <p:cNvSpPr/>
            <p:nvPr/>
          </p:nvSpPr>
          <p:spPr>
            <a:xfrm>
              <a:off x="381000" y="1197592"/>
              <a:ext cx="3505200" cy="2133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" y="1353741"/>
              <a:ext cx="4765344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r>
                <a:rPr lang="en-US" sz="1900" dirty="0" err="1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9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main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()</a:t>
              </a:r>
              <a:endParaRPr lang="en-US" sz="1900" dirty="0" smtClean="0">
                <a:latin typeface="Consolas" pitchFamily="49" charset="0"/>
                <a:cs typeface="Consolas" pitchFamily="49" charset="0"/>
              </a:endParaRPr>
            </a:p>
            <a:p>
              <a:pPr marL="514350" indent="-514350"/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sz="19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endPara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pPr marL="514350" indent="-514350"/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 d0(1);</a:t>
              </a:r>
            </a:p>
            <a:p>
              <a:pPr marL="514350" indent="-514350"/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 *b1 = d0.foo(0);</a:t>
              </a:r>
            </a:p>
            <a:p>
              <a:pPr marL="514350" indent="-514350"/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d0.bar(b1);</a:t>
              </a:r>
            </a:p>
            <a:p>
              <a:pPr marL="514350" indent="-514350"/>
              <a:r>
                <a:rPr lang="en-US" sz="1900" dirty="0" smtClean="0">
                  <a:latin typeface="Consolas" pitchFamily="49" charset="0"/>
                  <a:cs typeface="Consolas" pitchFamily="49" charset="0"/>
                </a:rPr>
                <a:t>}</a:t>
              </a:r>
              <a:endParaRPr lang="en-US" sz="19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467064" y="1464943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Automatically generated tests</a:t>
            </a:r>
            <a:endParaRPr lang="en-US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4931392" y="3200400"/>
            <a:ext cx="533400" cy="381000"/>
          </a:xfrm>
          <a:prstGeom prst="rightArrow">
            <a:avLst/>
          </a:prstGeom>
          <a:solidFill>
            <a:srgbClr val="250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47936" y="5257800"/>
            <a:ext cx="937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Generated tests useful for: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-	increasing the coverage of manually generated tests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-	finding bugs hidden in the implementation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8216" y="1303360"/>
            <a:ext cx="4163704" cy="3608696"/>
            <a:chOff x="1371600" y="908712"/>
            <a:chExt cx="4163704" cy="3608696"/>
          </a:xfrm>
        </p:grpSpPr>
        <p:sp>
          <p:nvSpPr>
            <p:cNvPr id="24" name="Rectangle 23"/>
            <p:cNvSpPr/>
            <p:nvPr/>
          </p:nvSpPr>
          <p:spPr>
            <a:xfrm>
              <a:off x="1371600" y="908712"/>
              <a:ext cx="4163704" cy="36086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08080" y="1288239"/>
              <a:ext cx="3874824" cy="3139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503EF"/>
              </a:solidFill>
            </a:ln>
          </p:spPr>
          <p:txBody>
            <a:bodyPr wrap="square" rtlCol="0">
              <a:spAutoFit/>
            </a:bodyPr>
            <a:lstStyle/>
            <a:p>
              <a:pPr marL="514350" indent="-514350"/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class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();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  <a:p>
              <a:pPr marL="514350" indent="-514350"/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b="1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 *</a:t>
              </a:r>
              <a:r>
                <a:rPr lang="en-US" b="1" dirty="0" err="1" smtClean="0">
                  <a:latin typeface="Consolas" pitchFamily="49" charset="0"/>
                  <a:cs typeface="Consolas" pitchFamily="49" charset="0"/>
                </a:rPr>
                <a:t>foo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b="1" dirty="0" err="1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b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);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	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...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514350" indent="-514350"/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lass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 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: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dirty="0" err="1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);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</a:p>
            <a:p>
              <a:pPr marL="514350" indent="-514350"/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void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bar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(Base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b);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...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...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04800" y="5050808"/>
            <a:ext cx="4267200" cy="1752600"/>
          </a:xfrm>
          <a:prstGeom prst="rect">
            <a:avLst/>
          </a:prstGeom>
          <a:solidFill>
            <a:srgbClr val="92D050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48200" y="5029200"/>
            <a:ext cx="4419600" cy="1760560"/>
          </a:xfrm>
          <a:prstGeom prst="rect">
            <a:avLst/>
          </a:prstGeom>
          <a:solidFill>
            <a:srgbClr val="FF0000">
              <a:alpha val="8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4400" y="5004402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Good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drivers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86400" y="5023512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Bad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drivers</a:t>
            </a: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(leading to crashes)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496" y="1286457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Software Under Test</a:t>
            </a:r>
            <a:endParaRPr lang="en-US" sz="2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49504" y="1143000"/>
            <a:ext cx="46754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1900" b="1" dirty="0" smtClean="0">
                <a:latin typeface="Arial" pitchFamily="34" charset="0"/>
                <a:cs typeface="Arial" pitchFamily="34" charset="0"/>
              </a:rPr>
              <a:t>New target: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Derived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err="1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4216" y="5431808"/>
            <a:ext cx="2514600" cy="533400"/>
            <a:chOff x="381000" y="1066800"/>
            <a:chExt cx="4953000" cy="533400"/>
          </a:xfrm>
        </p:grpSpPr>
        <p:sp>
          <p:nvSpPr>
            <p:cNvPr id="38" name="Rectangle 37"/>
            <p:cNvSpPr/>
            <p:nvPr/>
          </p:nvSpPr>
          <p:spPr>
            <a:xfrm>
              <a:off x="381000" y="1066800"/>
              <a:ext cx="33020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sz="19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b0();</a:t>
              </a:r>
              <a:endParaRPr lang="en-US" sz="1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8656" y="1128903"/>
              <a:ext cx="47653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endParaRPr lang="en-US" sz="19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315568" y="5431808"/>
            <a:ext cx="2637432" cy="533400"/>
            <a:chOff x="139062" y="1066800"/>
            <a:chExt cx="5194938" cy="533400"/>
          </a:xfrm>
        </p:grpSpPr>
        <p:sp>
          <p:nvSpPr>
            <p:cNvPr id="46" name="Rectangle 45"/>
            <p:cNvSpPr/>
            <p:nvPr/>
          </p:nvSpPr>
          <p:spPr>
            <a:xfrm>
              <a:off x="139062" y="1066800"/>
              <a:ext cx="405245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</a:t>
              </a:r>
              <a:r>
                <a:rPr lang="en-US" sz="19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d0(1);</a:t>
              </a:r>
              <a:endParaRPr lang="en-US" sz="1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8656" y="1128903"/>
              <a:ext cx="47653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endParaRPr lang="en-US" sz="19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r>
              <a:rPr lang="en-US" smtClean="0"/>
              <a:t>/42</a:t>
            </a:r>
            <a:endParaRPr lang="en-US" dirty="0"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44440" y="62552"/>
            <a:ext cx="9525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Randoop: Feedback</a:t>
            </a:r>
            <a:r>
              <a:rPr lang="en-US" sz="3400" b="1" dirty="0" smtClean="0">
                <a:latin typeface="Arial" pitchFamily="34" charset="0"/>
                <a:ea typeface="+mj-ea"/>
                <a:cs typeface="Arial" pitchFamily="34" charset="0"/>
              </a:rPr>
              <a:t>-</a:t>
            </a: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directed random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testing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67376" y="587992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[Pacheco, </a:t>
            </a:r>
            <a:r>
              <a:rPr lang="en-US" sz="2400" b="1" dirty="0" err="1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Lahiri</a:t>
            </a:r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, Ernst, Ball @ ICSE 2007]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5423848" y="3012744"/>
            <a:ext cx="3415352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Base *b1 =   .</a:t>
            </a:r>
            <a:r>
              <a:rPr lang="en-US" sz="1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sz="1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);</a:t>
            </a:r>
            <a:endParaRPr lang="en-US" sz="1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29736" y="3401704"/>
            <a:ext cx="2286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870208" y="3401704"/>
            <a:ext cx="2286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allAtOnce"/>
      <p:bldP spid="54" grpId="0" build="allAtOnce" animBg="1"/>
      <p:bldP spid="55" grpId="0" animBg="1"/>
      <p:bldP spid="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8216" y="1303360"/>
            <a:ext cx="4163704" cy="3608696"/>
            <a:chOff x="1371600" y="908712"/>
            <a:chExt cx="4163704" cy="3608696"/>
          </a:xfrm>
        </p:grpSpPr>
        <p:sp>
          <p:nvSpPr>
            <p:cNvPr id="24" name="Rectangle 23"/>
            <p:cNvSpPr/>
            <p:nvPr/>
          </p:nvSpPr>
          <p:spPr>
            <a:xfrm>
              <a:off x="1371600" y="908712"/>
              <a:ext cx="4163704" cy="36086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08080" y="1288239"/>
              <a:ext cx="3874824" cy="3139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503EF"/>
              </a:solidFill>
            </a:ln>
          </p:spPr>
          <p:txBody>
            <a:bodyPr wrap="square" rtlCol="0">
              <a:spAutoFit/>
            </a:bodyPr>
            <a:lstStyle/>
            <a:p>
              <a:pPr marL="514350" indent="-514350"/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class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();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  <a:p>
              <a:pPr marL="514350" indent="-514350"/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b="1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 *</a:t>
              </a:r>
              <a:r>
                <a:rPr lang="en-US" b="1" dirty="0" err="1" smtClean="0">
                  <a:latin typeface="Consolas" pitchFamily="49" charset="0"/>
                  <a:cs typeface="Consolas" pitchFamily="49" charset="0"/>
                </a:rPr>
                <a:t>foo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b="1" dirty="0" err="1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b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);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	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...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514350" indent="-514350"/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lass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 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: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dirty="0" err="1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);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</a:p>
            <a:p>
              <a:pPr marL="514350" indent="-514350"/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void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bar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(Base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b);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...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...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04800" y="5050808"/>
            <a:ext cx="4267200" cy="1752600"/>
          </a:xfrm>
          <a:prstGeom prst="rect">
            <a:avLst/>
          </a:prstGeom>
          <a:solidFill>
            <a:srgbClr val="92D050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48200" y="5029200"/>
            <a:ext cx="4419600" cy="1760560"/>
          </a:xfrm>
          <a:prstGeom prst="rect">
            <a:avLst/>
          </a:prstGeom>
          <a:solidFill>
            <a:srgbClr val="FF0000">
              <a:alpha val="8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4400" y="5004402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Good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drivers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86400" y="5023512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Bad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drivers</a:t>
            </a: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(leading to crashes)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496" y="1286457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Software Under Test</a:t>
            </a:r>
            <a:endParaRPr lang="en-US" sz="2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49504" y="1143000"/>
            <a:ext cx="4675496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1900" b="1" dirty="0" smtClean="0">
                <a:latin typeface="Arial" pitchFamily="34" charset="0"/>
                <a:cs typeface="Arial" pitchFamily="34" charset="0"/>
              </a:rPr>
              <a:t>New target: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Derived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err="1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Need value for </a:t>
            </a:r>
            <a:r>
              <a:rPr lang="en-US" sz="19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argument</a:t>
            </a:r>
          </a:p>
          <a:p>
            <a:pPr marL="1428750" lvl="2" indent="-514350">
              <a:buFontTx/>
              <a:buChar char="-"/>
            </a:pPr>
            <a:r>
              <a:rPr lang="en-US" sz="1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 a random value</a:t>
            </a:r>
            <a:endParaRPr lang="en-US" sz="1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19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424216" y="5431808"/>
            <a:ext cx="2514600" cy="533400"/>
            <a:chOff x="381000" y="1066800"/>
            <a:chExt cx="4953000" cy="533400"/>
          </a:xfrm>
        </p:grpSpPr>
        <p:sp>
          <p:nvSpPr>
            <p:cNvPr id="38" name="Rectangle 37"/>
            <p:cNvSpPr/>
            <p:nvPr/>
          </p:nvSpPr>
          <p:spPr>
            <a:xfrm>
              <a:off x="381000" y="1066800"/>
              <a:ext cx="33020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sz="19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b0();</a:t>
              </a:r>
              <a:endParaRPr lang="en-US" sz="1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8656" y="1128903"/>
              <a:ext cx="47653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endParaRPr lang="en-US" sz="19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43"/>
          <p:cNvGrpSpPr/>
          <p:nvPr/>
        </p:nvGrpSpPr>
        <p:grpSpPr>
          <a:xfrm>
            <a:off x="2315568" y="5431808"/>
            <a:ext cx="2637432" cy="533400"/>
            <a:chOff x="139062" y="1066800"/>
            <a:chExt cx="5194938" cy="533400"/>
          </a:xfrm>
        </p:grpSpPr>
        <p:sp>
          <p:nvSpPr>
            <p:cNvPr id="46" name="Rectangle 45"/>
            <p:cNvSpPr/>
            <p:nvPr/>
          </p:nvSpPr>
          <p:spPr>
            <a:xfrm>
              <a:off x="139062" y="1066800"/>
              <a:ext cx="405245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</a:t>
              </a:r>
              <a:r>
                <a:rPr lang="en-US" sz="19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d0(1);</a:t>
              </a:r>
              <a:endParaRPr lang="en-US" sz="1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8656" y="1128903"/>
              <a:ext cx="47653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endParaRPr lang="en-US" sz="19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r>
              <a:rPr lang="en-US" smtClean="0"/>
              <a:t>/42</a:t>
            </a:r>
            <a:endParaRPr lang="en-US" dirty="0"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44440" y="62552"/>
            <a:ext cx="9525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Randoop: Feedback</a:t>
            </a:r>
            <a:r>
              <a:rPr lang="en-US" sz="3400" b="1" dirty="0" smtClean="0">
                <a:latin typeface="Arial" pitchFamily="34" charset="0"/>
                <a:ea typeface="+mj-ea"/>
                <a:cs typeface="Arial" pitchFamily="34" charset="0"/>
              </a:rPr>
              <a:t>-</a:t>
            </a: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directed random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testing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67376" y="587992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[Pacheco, </a:t>
            </a:r>
            <a:r>
              <a:rPr lang="en-US" sz="2400" b="1" dirty="0" err="1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Lahiri</a:t>
            </a:r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, Ernst, Ball @ ICSE 2007]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5423848" y="3012744"/>
            <a:ext cx="3415352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Base *b1 =   .</a:t>
            </a:r>
            <a:r>
              <a:rPr lang="en-US" sz="1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sz="1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29736" y="3401704"/>
            <a:ext cx="2286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8216" y="1303360"/>
            <a:ext cx="4163704" cy="3608696"/>
            <a:chOff x="1371600" y="908712"/>
            <a:chExt cx="4163704" cy="3608696"/>
          </a:xfrm>
        </p:grpSpPr>
        <p:sp>
          <p:nvSpPr>
            <p:cNvPr id="24" name="Rectangle 23"/>
            <p:cNvSpPr/>
            <p:nvPr/>
          </p:nvSpPr>
          <p:spPr>
            <a:xfrm>
              <a:off x="1371600" y="908712"/>
              <a:ext cx="4163704" cy="36086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08080" y="1288239"/>
              <a:ext cx="3874824" cy="3139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503EF"/>
              </a:solidFill>
            </a:ln>
          </p:spPr>
          <p:txBody>
            <a:bodyPr wrap="square" rtlCol="0">
              <a:spAutoFit/>
            </a:bodyPr>
            <a:lstStyle/>
            <a:p>
              <a:pPr marL="514350" indent="-514350"/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class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();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  <a:p>
              <a:pPr marL="514350" indent="-514350"/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b="1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 *</a:t>
              </a:r>
              <a:r>
                <a:rPr lang="en-US" b="1" dirty="0" err="1" smtClean="0">
                  <a:latin typeface="Consolas" pitchFamily="49" charset="0"/>
                  <a:cs typeface="Consolas" pitchFamily="49" charset="0"/>
                </a:rPr>
                <a:t>foo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b="1" dirty="0" err="1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b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);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	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...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514350" indent="-514350"/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lass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 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: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dirty="0" err="1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);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</a:p>
            <a:p>
              <a:pPr marL="514350" indent="-514350"/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void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bar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(Base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b);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...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...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04800" y="5050808"/>
            <a:ext cx="4267200" cy="1752600"/>
          </a:xfrm>
          <a:prstGeom prst="rect">
            <a:avLst/>
          </a:prstGeom>
          <a:solidFill>
            <a:srgbClr val="92D050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48200" y="5029200"/>
            <a:ext cx="4419600" cy="1760560"/>
          </a:xfrm>
          <a:prstGeom prst="rect">
            <a:avLst/>
          </a:prstGeom>
          <a:solidFill>
            <a:srgbClr val="FF0000">
              <a:alpha val="8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4400" y="5004402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Good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drivers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86400" y="5023512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Bad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drivers</a:t>
            </a: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(leading to crashes)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496" y="1286457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Software Under Test</a:t>
            </a:r>
            <a:endParaRPr lang="en-US" sz="2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49504" y="1143000"/>
            <a:ext cx="4675496" cy="2139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1900" b="1" dirty="0" smtClean="0">
                <a:latin typeface="Arial" pitchFamily="34" charset="0"/>
                <a:cs typeface="Arial" pitchFamily="34" charset="0"/>
              </a:rPr>
              <a:t>New target: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Derived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err="1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Need value for </a:t>
            </a:r>
            <a:r>
              <a:rPr lang="en-US" sz="1900" b="1" i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 argument</a:t>
            </a:r>
          </a:p>
          <a:p>
            <a:pPr marL="1428750" lvl="2" indent="-514350">
              <a:buFontTx/>
              <a:buChar char="-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Pick a random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Need </a:t>
            </a:r>
            <a:r>
              <a:rPr lang="en-US" sz="19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Derived</a:t>
            </a:r>
            <a:r>
              <a:rPr lang="en-US" sz="1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object</a:t>
            </a:r>
          </a:p>
          <a:p>
            <a:pPr marL="1428750" lvl="2" indent="-514350">
              <a:buFontTx/>
              <a:buChar char="-"/>
            </a:pPr>
            <a:r>
              <a:rPr lang="en-US" sz="1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Create new one</a:t>
            </a:r>
          </a:p>
          <a:p>
            <a:pPr marL="1428750" lvl="2" indent="-514350">
              <a:buFontTx/>
              <a:buChar char="-"/>
            </a:pPr>
            <a:r>
              <a:rPr lang="en-US" sz="1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 from good test driver</a:t>
            </a:r>
          </a:p>
          <a:p>
            <a:pPr marL="514350" indent="-514350"/>
            <a:endParaRPr lang="en-US" sz="19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424216" y="5431808"/>
            <a:ext cx="2514600" cy="533400"/>
            <a:chOff x="381000" y="1066800"/>
            <a:chExt cx="4953000" cy="533400"/>
          </a:xfrm>
        </p:grpSpPr>
        <p:sp>
          <p:nvSpPr>
            <p:cNvPr id="38" name="Rectangle 37"/>
            <p:cNvSpPr/>
            <p:nvPr/>
          </p:nvSpPr>
          <p:spPr>
            <a:xfrm>
              <a:off x="381000" y="1066800"/>
              <a:ext cx="33020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sz="19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b0();</a:t>
              </a:r>
              <a:endParaRPr lang="en-US" sz="1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8656" y="1128903"/>
              <a:ext cx="47653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endParaRPr lang="en-US" sz="19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43"/>
          <p:cNvGrpSpPr/>
          <p:nvPr/>
        </p:nvGrpSpPr>
        <p:grpSpPr>
          <a:xfrm>
            <a:off x="2315568" y="5431808"/>
            <a:ext cx="2637432" cy="533400"/>
            <a:chOff x="139062" y="1066800"/>
            <a:chExt cx="5194938" cy="533400"/>
          </a:xfrm>
        </p:grpSpPr>
        <p:sp>
          <p:nvSpPr>
            <p:cNvPr id="46" name="Rectangle 45"/>
            <p:cNvSpPr/>
            <p:nvPr/>
          </p:nvSpPr>
          <p:spPr>
            <a:xfrm>
              <a:off x="139062" y="1066800"/>
              <a:ext cx="405245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b="1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</a:t>
              </a:r>
              <a:r>
                <a:rPr lang="en-US" sz="19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d0(1);</a:t>
              </a:r>
              <a:endParaRPr lang="en-US" sz="19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8656" y="1128903"/>
              <a:ext cx="47653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endParaRPr lang="en-US" sz="19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r>
              <a:rPr lang="en-US" smtClean="0"/>
              <a:t>/42</a:t>
            </a:r>
            <a:endParaRPr lang="en-US" dirty="0"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44440" y="62552"/>
            <a:ext cx="9525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Randoop: Feedback</a:t>
            </a:r>
            <a:r>
              <a:rPr lang="en-US" sz="3400" b="1" dirty="0" smtClean="0">
                <a:latin typeface="Arial" pitchFamily="34" charset="0"/>
                <a:ea typeface="+mj-ea"/>
                <a:cs typeface="Arial" pitchFamily="34" charset="0"/>
              </a:rPr>
              <a:t>-</a:t>
            </a: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directed random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testing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67376" y="587992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[Pacheco, </a:t>
            </a:r>
            <a:r>
              <a:rPr lang="en-US" sz="2400" b="1" dirty="0" err="1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Lahiri</a:t>
            </a:r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, Ernst, Ball @ ICSE 2007]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5423848" y="3012744"/>
            <a:ext cx="3415352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Derived</a:t>
            </a:r>
            <a:r>
              <a:rPr lang="en-US" sz="19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d0(1</a:t>
            </a:r>
            <a:r>
              <a:rPr lang="en-US" sz="19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Base *b1 = </a:t>
            </a:r>
            <a:r>
              <a:rPr lang="en-US" sz="19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d0</a:t>
            </a:r>
            <a:r>
              <a:rPr lang="en-US" sz="1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.foo(1);</a:t>
            </a:r>
            <a:endParaRPr lang="en-US" sz="1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3491" y="4102441"/>
            <a:ext cx="1274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Test fails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97835" y="4519680"/>
            <a:ext cx="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48"/>
          <p:cNvGrpSpPr/>
          <p:nvPr/>
        </p:nvGrpSpPr>
        <p:grpSpPr>
          <a:xfrm>
            <a:off x="5334000" y="5867400"/>
            <a:ext cx="3124200" cy="685800"/>
            <a:chOff x="381000" y="1053152"/>
            <a:chExt cx="6153727" cy="685800"/>
          </a:xfrm>
        </p:grpSpPr>
        <p:sp>
          <p:nvSpPr>
            <p:cNvPr id="31" name="Rectangle 30"/>
            <p:cNvSpPr/>
            <p:nvPr/>
          </p:nvSpPr>
          <p:spPr>
            <a:xfrm>
              <a:off x="381000" y="1053152"/>
              <a:ext cx="6153727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</a:t>
              </a:r>
              <a:r>
                <a:rPr lang="en-US" sz="19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d0(1);</a:t>
              </a:r>
            </a:p>
            <a:p>
              <a:r>
                <a:rPr lang="en-US" sz="19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Base *b1 = d0.foo(0);</a:t>
              </a:r>
              <a:endParaRPr lang="en-US" sz="1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8656" y="1128903"/>
              <a:ext cx="47653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endParaRPr lang="en-US" sz="19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5050808" y="3782704"/>
            <a:ext cx="3757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Compile and run the new test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8216" y="1303360"/>
            <a:ext cx="4163704" cy="3608696"/>
            <a:chOff x="1371600" y="908712"/>
            <a:chExt cx="4163704" cy="3608696"/>
          </a:xfrm>
        </p:grpSpPr>
        <p:sp>
          <p:nvSpPr>
            <p:cNvPr id="24" name="Rectangle 23"/>
            <p:cNvSpPr/>
            <p:nvPr/>
          </p:nvSpPr>
          <p:spPr>
            <a:xfrm>
              <a:off x="1371600" y="908712"/>
              <a:ext cx="4163704" cy="36086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08080" y="1288239"/>
              <a:ext cx="3874824" cy="3139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503EF"/>
              </a:solidFill>
            </a:ln>
          </p:spPr>
          <p:txBody>
            <a:bodyPr wrap="square" rtlCol="0">
              <a:spAutoFit/>
            </a:bodyPr>
            <a:lstStyle/>
            <a:p>
              <a:pPr marL="514350" indent="-514350"/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class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();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  <a:p>
              <a:pPr marL="514350" indent="-514350"/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b="1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 *</a:t>
              </a:r>
              <a:r>
                <a:rPr lang="en-US" b="1" dirty="0" err="1" smtClean="0">
                  <a:latin typeface="Consolas" pitchFamily="49" charset="0"/>
                  <a:cs typeface="Consolas" pitchFamily="49" charset="0"/>
                </a:rPr>
                <a:t>foo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b="1" dirty="0" err="1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b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);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	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...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514350" indent="-514350"/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lass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 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: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dirty="0" err="1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);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</a:p>
            <a:p>
              <a:pPr marL="514350" indent="-514350"/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void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bar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(Base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b);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...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...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04800" y="5050808"/>
            <a:ext cx="4267200" cy="1752600"/>
          </a:xfrm>
          <a:prstGeom prst="rect">
            <a:avLst/>
          </a:prstGeom>
          <a:solidFill>
            <a:srgbClr val="92D050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48200" y="5029200"/>
            <a:ext cx="4419600" cy="1760560"/>
          </a:xfrm>
          <a:prstGeom prst="rect">
            <a:avLst/>
          </a:prstGeom>
          <a:solidFill>
            <a:srgbClr val="FF0000">
              <a:alpha val="8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4400" y="5004402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Good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drivers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86400" y="5023512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Bad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drivers</a:t>
            </a: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(leading to crashes)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496" y="1286457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Software Under Test</a:t>
            </a:r>
            <a:endParaRPr lang="en-US" sz="2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49504" y="1143000"/>
            <a:ext cx="4675496" cy="2139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1900" b="1" dirty="0" smtClean="0">
                <a:latin typeface="Arial" pitchFamily="34" charset="0"/>
                <a:cs typeface="Arial" pitchFamily="34" charset="0"/>
              </a:rPr>
              <a:t>New target: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Derived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err="1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Need value for </a:t>
            </a:r>
            <a:r>
              <a:rPr lang="en-US" sz="1900" b="1" i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 argument</a:t>
            </a:r>
          </a:p>
          <a:p>
            <a:pPr marL="1428750" lvl="2" indent="-514350">
              <a:buFontTx/>
              <a:buChar char="-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Pick a random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Need 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Derived</a:t>
            </a: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 object</a:t>
            </a:r>
          </a:p>
          <a:p>
            <a:pPr marL="1428750" lvl="2" indent="-514350">
              <a:buFontTx/>
              <a:buChar char="-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Create new one</a:t>
            </a:r>
          </a:p>
          <a:p>
            <a:pPr marL="1428750" lvl="2" indent="-514350">
              <a:buFontTx/>
              <a:buChar char="-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Pick from good test driver</a:t>
            </a:r>
          </a:p>
          <a:p>
            <a:pPr marL="514350" indent="-514350"/>
            <a:endParaRPr lang="en-US" sz="19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424216" y="5431808"/>
            <a:ext cx="2514600" cy="533400"/>
            <a:chOff x="381000" y="1066800"/>
            <a:chExt cx="4953000" cy="533400"/>
          </a:xfrm>
        </p:grpSpPr>
        <p:sp>
          <p:nvSpPr>
            <p:cNvPr id="38" name="Rectangle 37"/>
            <p:cNvSpPr/>
            <p:nvPr/>
          </p:nvSpPr>
          <p:spPr>
            <a:xfrm>
              <a:off x="381000" y="1066800"/>
              <a:ext cx="33020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sz="19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b0();</a:t>
              </a:r>
              <a:endParaRPr lang="en-US" sz="1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8656" y="1128903"/>
              <a:ext cx="47653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endParaRPr lang="en-US" sz="19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43"/>
          <p:cNvGrpSpPr/>
          <p:nvPr/>
        </p:nvGrpSpPr>
        <p:grpSpPr>
          <a:xfrm>
            <a:off x="2315568" y="5431808"/>
            <a:ext cx="2637432" cy="533400"/>
            <a:chOff x="139062" y="1066800"/>
            <a:chExt cx="5194938" cy="533400"/>
          </a:xfrm>
        </p:grpSpPr>
        <p:sp>
          <p:nvSpPr>
            <p:cNvPr id="46" name="Rectangle 45"/>
            <p:cNvSpPr/>
            <p:nvPr/>
          </p:nvSpPr>
          <p:spPr>
            <a:xfrm>
              <a:off x="139062" y="1066800"/>
              <a:ext cx="405245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b="1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</a:t>
              </a:r>
              <a:r>
                <a:rPr lang="en-US" sz="19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d0(1);</a:t>
              </a:r>
              <a:endParaRPr lang="en-US" sz="19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8656" y="1128903"/>
              <a:ext cx="47653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endParaRPr lang="en-US" sz="19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r>
              <a:rPr lang="en-US" smtClean="0"/>
              <a:t>/42</a:t>
            </a:r>
            <a:endParaRPr lang="en-US" dirty="0"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44440" y="62552"/>
            <a:ext cx="9525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Randoop: Feedback</a:t>
            </a:r>
            <a:r>
              <a:rPr lang="en-US" sz="3400" b="1" dirty="0" smtClean="0">
                <a:latin typeface="Arial" pitchFamily="34" charset="0"/>
                <a:ea typeface="+mj-ea"/>
                <a:cs typeface="Arial" pitchFamily="34" charset="0"/>
              </a:rPr>
              <a:t>-</a:t>
            </a: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directed random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testing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67376" y="587992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[Pacheco, </a:t>
            </a:r>
            <a:r>
              <a:rPr lang="en-US" sz="2400" b="1" dirty="0" err="1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Lahiri</a:t>
            </a:r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, Ernst, Ball @ ICSE 2007]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5423848" y="3012744"/>
            <a:ext cx="3415352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Derived</a:t>
            </a:r>
            <a:r>
              <a:rPr lang="en-US" sz="19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d0(1</a:t>
            </a:r>
            <a:r>
              <a:rPr lang="en-US" sz="19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Base *b1 = </a:t>
            </a:r>
            <a:r>
              <a:rPr lang="en-US" sz="19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d0</a:t>
            </a:r>
            <a:r>
              <a:rPr lang="en-US" sz="1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.foo(1);</a:t>
            </a:r>
            <a:endParaRPr lang="en-US" sz="1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50808" y="3782704"/>
            <a:ext cx="3757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Compile and run the new test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176378" y="4142096"/>
            <a:ext cx="1566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7434"/>
                </a:solidFill>
                <a:latin typeface="Arial" pitchFamily="34" charset="0"/>
                <a:cs typeface="Arial" pitchFamily="34" charset="0"/>
              </a:rPr>
              <a:t>No Failure</a:t>
            </a:r>
            <a:endParaRPr lang="en-US" sz="2200" b="1" dirty="0">
              <a:solidFill>
                <a:srgbClr val="00743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495800" y="4509448"/>
            <a:ext cx="1488744" cy="443552"/>
          </a:xfrm>
          <a:prstGeom prst="straightConnector1">
            <a:avLst/>
          </a:prstGeom>
          <a:ln w="57150">
            <a:solidFill>
              <a:srgbClr val="007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10568" y="6014112"/>
            <a:ext cx="3124200" cy="685800"/>
            <a:chOff x="381000" y="1053152"/>
            <a:chExt cx="6153727" cy="685800"/>
          </a:xfrm>
        </p:grpSpPr>
        <p:sp>
          <p:nvSpPr>
            <p:cNvPr id="37" name="Rectangle 36"/>
            <p:cNvSpPr/>
            <p:nvPr/>
          </p:nvSpPr>
          <p:spPr>
            <a:xfrm>
              <a:off x="381000" y="1053152"/>
              <a:ext cx="6153727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</a:t>
              </a:r>
              <a:r>
                <a:rPr lang="en-US" sz="19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d0(1);</a:t>
              </a:r>
            </a:p>
            <a:p>
              <a:r>
                <a:rPr lang="en-US" sz="19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Base *b1 = d0.foo(0);</a:t>
              </a:r>
              <a:endParaRPr lang="en-US" sz="1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8656" y="1128903"/>
              <a:ext cx="47653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endParaRPr lang="en-US" sz="19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8216" y="1303360"/>
            <a:ext cx="4163704" cy="3608696"/>
            <a:chOff x="1371600" y="908712"/>
            <a:chExt cx="4163704" cy="3608696"/>
          </a:xfrm>
        </p:grpSpPr>
        <p:sp>
          <p:nvSpPr>
            <p:cNvPr id="24" name="Rectangle 23"/>
            <p:cNvSpPr/>
            <p:nvPr/>
          </p:nvSpPr>
          <p:spPr>
            <a:xfrm>
              <a:off x="1371600" y="908712"/>
              <a:ext cx="4163704" cy="36086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08080" y="1288239"/>
              <a:ext cx="3874824" cy="3139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503EF"/>
              </a:solidFill>
            </a:ln>
          </p:spPr>
          <p:txBody>
            <a:bodyPr wrap="square" rtlCol="0">
              <a:spAutoFit/>
            </a:bodyPr>
            <a:lstStyle/>
            <a:p>
              <a:pPr marL="514350" indent="-514350"/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class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();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  <a:p>
              <a:pPr marL="514350" indent="-514350"/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b="1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 *</a:t>
              </a:r>
              <a:r>
                <a:rPr lang="en-US" b="1" dirty="0" err="1" smtClean="0">
                  <a:latin typeface="Consolas" pitchFamily="49" charset="0"/>
                  <a:cs typeface="Consolas" pitchFamily="49" charset="0"/>
                </a:rPr>
                <a:t>foo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b="1" dirty="0" err="1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b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);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	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...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514350" indent="-514350"/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lass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 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: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dirty="0" err="1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);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</a:p>
            <a:p>
              <a:pPr marL="514350" indent="-514350"/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void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bar</a:t>
              </a:r>
              <a:r>
                <a:rPr lang="en-US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(Base</a:t>
              </a:r>
              <a:r>
                <a:rPr lang="en-US" dirty="0" smtClean="0">
                  <a:solidFill>
                    <a:srgbClr val="2503E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b);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	...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514350" indent="-51435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...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04800" y="5050808"/>
            <a:ext cx="4267200" cy="1752600"/>
          </a:xfrm>
          <a:prstGeom prst="rect">
            <a:avLst/>
          </a:prstGeom>
          <a:solidFill>
            <a:srgbClr val="92D050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48200" y="5029200"/>
            <a:ext cx="4419600" cy="1760560"/>
          </a:xfrm>
          <a:prstGeom prst="rect">
            <a:avLst/>
          </a:prstGeom>
          <a:solidFill>
            <a:srgbClr val="FF0000">
              <a:alpha val="8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4400" y="5004402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Good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drivers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86400" y="5023512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Bad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drivers</a:t>
            </a: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(leading to crashes)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496" y="1286457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Software Under Test</a:t>
            </a:r>
            <a:endParaRPr lang="en-US" sz="2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424216" y="5431808"/>
            <a:ext cx="2514600" cy="533400"/>
            <a:chOff x="381000" y="1066800"/>
            <a:chExt cx="4953000" cy="533400"/>
          </a:xfrm>
        </p:grpSpPr>
        <p:sp>
          <p:nvSpPr>
            <p:cNvPr id="38" name="Rectangle 37"/>
            <p:cNvSpPr/>
            <p:nvPr/>
          </p:nvSpPr>
          <p:spPr>
            <a:xfrm>
              <a:off x="381000" y="1066800"/>
              <a:ext cx="33020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Base</a:t>
              </a:r>
              <a:r>
                <a:rPr lang="en-US" sz="19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b0();</a:t>
              </a:r>
              <a:endParaRPr lang="en-US" sz="1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8656" y="1128903"/>
              <a:ext cx="47653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endParaRPr lang="en-US" sz="19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43"/>
          <p:cNvGrpSpPr/>
          <p:nvPr/>
        </p:nvGrpSpPr>
        <p:grpSpPr>
          <a:xfrm>
            <a:off x="2315568" y="5431808"/>
            <a:ext cx="2637432" cy="533400"/>
            <a:chOff x="139062" y="1066800"/>
            <a:chExt cx="5194938" cy="533400"/>
          </a:xfrm>
        </p:grpSpPr>
        <p:sp>
          <p:nvSpPr>
            <p:cNvPr id="46" name="Rectangle 45"/>
            <p:cNvSpPr/>
            <p:nvPr/>
          </p:nvSpPr>
          <p:spPr>
            <a:xfrm>
              <a:off x="139062" y="1066800"/>
              <a:ext cx="405245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b="1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</a:t>
              </a:r>
              <a:r>
                <a:rPr lang="en-US" sz="19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d0(1);</a:t>
              </a:r>
              <a:endParaRPr lang="en-US" sz="19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8656" y="1128903"/>
              <a:ext cx="47653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endParaRPr lang="en-US" sz="19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r>
              <a:rPr lang="en-US" smtClean="0"/>
              <a:t>/42</a:t>
            </a:r>
            <a:endParaRPr lang="en-US" dirty="0"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44440" y="62552"/>
            <a:ext cx="9525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Randoop: Feedback</a:t>
            </a:r>
            <a:r>
              <a:rPr lang="en-US" sz="3400" b="1" dirty="0" smtClean="0">
                <a:latin typeface="Arial" pitchFamily="34" charset="0"/>
                <a:ea typeface="+mj-ea"/>
                <a:cs typeface="Arial" pitchFamily="34" charset="0"/>
              </a:rPr>
              <a:t>-</a:t>
            </a: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directed random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testing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67376" y="587992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[Pacheco, </a:t>
            </a:r>
            <a:r>
              <a:rPr lang="en-US" sz="2400" b="1" dirty="0" err="1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Lahiri</a:t>
            </a:r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, Ernst, Ball @ ICSE 2007]</a:t>
            </a:r>
            <a:endParaRPr lang="en-US" sz="2400" dirty="0"/>
          </a:p>
        </p:txBody>
      </p:sp>
      <p:grpSp>
        <p:nvGrpSpPr>
          <p:cNvPr id="5" name="Group 34"/>
          <p:cNvGrpSpPr/>
          <p:nvPr/>
        </p:nvGrpSpPr>
        <p:grpSpPr>
          <a:xfrm>
            <a:off x="410568" y="6014112"/>
            <a:ext cx="3124200" cy="685800"/>
            <a:chOff x="381000" y="1053152"/>
            <a:chExt cx="6153727" cy="685800"/>
          </a:xfrm>
        </p:grpSpPr>
        <p:sp>
          <p:nvSpPr>
            <p:cNvPr id="37" name="Rectangle 36"/>
            <p:cNvSpPr/>
            <p:nvPr/>
          </p:nvSpPr>
          <p:spPr>
            <a:xfrm>
              <a:off x="381000" y="1053152"/>
              <a:ext cx="6153727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</a:t>
              </a:r>
              <a:r>
                <a:rPr lang="en-US" sz="19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d0(1);</a:t>
              </a:r>
            </a:p>
            <a:p>
              <a:r>
                <a:rPr lang="en-US" sz="19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Base *b1 = d0.foo(0);</a:t>
              </a:r>
              <a:endParaRPr lang="en-US" sz="1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8656" y="1128903"/>
              <a:ext cx="47653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endParaRPr lang="en-US" sz="19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849504" y="1295400"/>
            <a:ext cx="46754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Next target: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Derived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bar</a:t>
            </a:r>
            <a:r>
              <a:rPr lang="en-US" sz="1900" dirty="0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(Base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pSp>
        <p:nvGrpSpPr>
          <p:cNvPr id="32" name="Group 39"/>
          <p:cNvGrpSpPr/>
          <p:nvPr/>
        </p:nvGrpSpPr>
        <p:grpSpPr>
          <a:xfrm>
            <a:off x="5423848" y="1828800"/>
            <a:ext cx="3124200" cy="892792"/>
            <a:chOff x="381000" y="1053152"/>
            <a:chExt cx="6153727" cy="892792"/>
          </a:xfrm>
        </p:grpSpPr>
        <p:sp>
          <p:nvSpPr>
            <p:cNvPr id="35" name="Rectangle 34"/>
            <p:cNvSpPr/>
            <p:nvPr/>
          </p:nvSpPr>
          <p:spPr>
            <a:xfrm>
              <a:off x="381000" y="1053152"/>
              <a:ext cx="6153727" cy="892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</a:t>
              </a:r>
              <a:r>
                <a:rPr lang="en-US" sz="19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d0(1);</a:t>
              </a:r>
            </a:p>
            <a:p>
              <a:r>
                <a:rPr lang="en-US" sz="19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Base *b1 = d0.foo(0);</a:t>
              </a:r>
            </a:p>
            <a:p>
              <a:r>
                <a:rPr lang="en-US" sz="19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d0.bar(b1);</a:t>
              </a:r>
              <a:endParaRPr lang="en-US" sz="1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8656" y="1128903"/>
              <a:ext cx="47653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endParaRPr lang="en-US" sz="19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019800" y="2895600"/>
            <a:ext cx="1566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7434"/>
                </a:solidFill>
                <a:latin typeface="Arial" pitchFamily="34" charset="0"/>
                <a:cs typeface="Arial" pitchFamily="34" charset="0"/>
              </a:rPr>
              <a:t>No Failure</a:t>
            </a:r>
            <a:endParaRPr lang="en-US" sz="2200" b="1" dirty="0">
              <a:solidFill>
                <a:srgbClr val="00743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648200" y="3352800"/>
            <a:ext cx="1905000" cy="1600200"/>
          </a:xfrm>
          <a:prstGeom prst="straightConnector1">
            <a:avLst/>
          </a:prstGeom>
          <a:ln w="57150">
            <a:solidFill>
              <a:srgbClr val="007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15000" y="4130720"/>
            <a:ext cx="5774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. . .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 txBox="1">
            <a:spLocks/>
          </p:cNvSpPr>
          <p:nvPr/>
        </p:nvSpPr>
        <p:spPr>
          <a:xfrm>
            <a:off x="144440" y="-76200"/>
            <a:ext cx="9525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Randoop: coverage plateaus out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5744" y="1232848"/>
            <a:ext cx="3921456" cy="389337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en-US" sz="19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1900" dirty="0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	Base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err="1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&gt;= 0) {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    ...</a:t>
            </a:r>
            <a:endParaRPr lang="en-US" sz="19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}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target branch:</a:t>
            </a:r>
            <a:endParaRPr lang="en-US" sz="19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...</a:t>
            </a:r>
            <a:endParaRPr lang="en-US" sz="19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}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...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sz="19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724400" y="1641144"/>
            <a:ext cx="3124200" cy="685800"/>
            <a:chOff x="381000" y="1053152"/>
            <a:chExt cx="6153727" cy="685800"/>
          </a:xfrm>
        </p:grpSpPr>
        <p:sp>
          <p:nvSpPr>
            <p:cNvPr id="21" name="Rectangle 20"/>
            <p:cNvSpPr/>
            <p:nvPr/>
          </p:nvSpPr>
          <p:spPr>
            <a:xfrm>
              <a:off x="381000" y="1053152"/>
              <a:ext cx="6153727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900" dirty="0" smtClean="0">
                  <a:solidFill>
                    <a:srgbClr val="427ABE"/>
                  </a:solidFill>
                  <a:latin typeface="Consolas" pitchFamily="49" charset="0"/>
                  <a:cs typeface="Consolas" pitchFamily="49" charset="0"/>
                </a:rPr>
                <a:t>Derived</a:t>
              </a:r>
              <a:r>
                <a:rPr lang="en-US" sz="19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d0(1);</a:t>
              </a:r>
            </a:p>
            <a:p>
              <a:r>
                <a:rPr lang="en-US" sz="19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Base *b1 = d0.foo(1);</a:t>
              </a:r>
              <a:endParaRPr lang="en-US" sz="1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8656" y="1128903"/>
              <a:ext cx="47653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endParaRPr lang="en-US" sz="19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1000" y="8337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Software Under Test</a:t>
            </a:r>
            <a:endParaRPr lang="en-US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0200" y="12192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Test driver</a:t>
            </a:r>
            <a:endParaRPr lang="en-US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304800" y="5722203"/>
            <a:ext cx="944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Hard to cover deep branches and complex object interactions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Integrate Randoop with Symbolic execution!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392304" y="2819400"/>
            <a:ext cx="4370696" cy="2335887"/>
            <a:chOff x="4316104" y="2895600"/>
            <a:chExt cx="4370696" cy="2335887"/>
          </a:xfrm>
        </p:grpSpPr>
        <p:sp>
          <p:nvSpPr>
            <p:cNvPr id="39" name="Freeform 38"/>
            <p:cNvSpPr/>
            <p:nvPr/>
          </p:nvSpPr>
          <p:spPr>
            <a:xfrm>
              <a:off x="4831307" y="3505200"/>
              <a:ext cx="3234520" cy="1298813"/>
            </a:xfrm>
            <a:custGeom>
              <a:avLst/>
              <a:gdLst>
                <a:gd name="connsiteX0" fmla="*/ 0 w 3234520"/>
                <a:gd name="connsiteY0" fmla="*/ 932597 h 932597"/>
                <a:gd name="connsiteX1" fmla="*/ 150126 w 3234520"/>
                <a:gd name="connsiteY1" fmla="*/ 427630 h 932597"/>
                <a:gd name="connsiteX2" fmla="*/ 477672 w 3234520"/>
                <a:gd name="connsiteY2" fmla="*/ 113731 h 932597"/>
                <a:gd name="connsiteX3" fmla="*/ 873457 w 3234520"/>
                <a:gd name="connsiteY3" fmla="*/ 18197 h 932597"/>
                <a:gd name="connsiteX4" fmla="*/ 2456597 w 3234520"/>
                <a:gd name="connsiteY4" fmla="*/ 4549 h 932597"/>
                <a:gd name="connsiteX5" fmla="*/ 3234520 w 3234520"/>
                <a:gd name="connsiteY5" fmla="*/ 4549 h 93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4520" h="932597">
                  <a:moveTo>
                    <a:pt x="0" y="932597"/>
                  </a:moveTo>
                  <a:cubicBezTo>
                    <a:pt x="35257" y="748352"/>
                    <a:pt x="70514" y="564108"/>
                    <a:pt x="150126" y="427630"/>
                  </a:cubicBezTo>
                  <a:cubicBezTo>
                    <a:pt x="229738" y="291152"/>
                    <a:pt x="357117" y="181970"/>
                    <a:pt x="477672" y="113731"/>
                  </a:cubicBezTo>
                  <a:cubicBezTo>
                    <a:pt x="598227" y="45492"/>
                    <a:pt x="543636" y="36394"/>
                    <a:pt x="873457" y="18197"/>
                  </a:cubicBezTo>
                  <a:cubicBezTo>
                    <a:pt x="1203278" y="0"/>
                    <a:pt x="2456597" y="4549"/>
                    <a:pt x="2456597" y="4549"/>
                  </a:cubicBezTo>
                  <a:lnTo>
                    <a:pt x="3234520" y="4549"/>
                  </a:lnTo>
                </a:path>
              </a:pathLst>
            </a:custGeom>
            <a:solidFill>
              <a:schemeClr val="bg1"/>
            </a:solidFill>
            <a:ln w="25400">
              <a:solidFill>
                <a:srgbClr val="2503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9" idx="0"/>
            </p:cNvCxnSpPr>
            <p:nvPr/>
          </p:nvCxnSpPr>
          <p:spPr>
            <a:xfrm flipV="1">
              <a:off x="4831307" y="4800601"/>
              <a:ext cx="3855493" cy="34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835856" y="2895600"/>
              <a:ext cx="40944" cy="1905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6166512" y="4800600"/>
              <a:ext cx="107248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Time</a:t>
              </a:r>
              <a:endParaRPr lang="en-US" sz="2200" b="1" dirty="0">
                <a:solidFill>
                  <a:srgbClr val="2503EF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3731447" y="3703170"/>
              <a:ext cx="160020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Coverage</a:t>
              </a:r>
              <a:endParaRPr lang="en-US" sz="2200" b="1" dirty="0">
                <a:solidFill>
                  <a:srgbClr val="2503EF"/>
                </a:solidFill>
              </a:endParaRPr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 txBox="1">
            <a:spLocks/>
          </p:cNvSpPr>
          <p:nvPr/>
        </p:nvSpPr>
        <p:spPr>
          <a:xfrm>
            <a:off x="144440" y="-76200"/>
            <a:ext cx="9525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Introduction to symbolic execution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76200" y="1066800"/>
            <a:ext cx="9677400" cy="5486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Execute program with symbolic values for input variables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a program path, collect symbolic path constraints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 decision procedure/theorem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prover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to check satisfiability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 generate hard-to-find inputs for corner cases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Issues in practice with symbolic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execution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503E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Path explosion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slow starter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wrt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random testing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503E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Handling complex expressions precisely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2503E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., heap,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non-linear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computations, …)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503E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Scalability and imprecision of symbolic execution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400" noProof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long paths create large constraint problems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constraints along long paths are prone to be imprecise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 txBox="1">
            <a:spLocks/>
          </p:cNvSpPr>
          <p:nvPr/>
        </p:nvSpPr>
        <p:spPr>
          <a:xfrm>
            <a:off x="144440" y="-76200"/>
            <a:ext cx="9525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Directed random + symbolic execution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152400" y="914400"/>
            <a:ext cx="5410200" cy="5486400"/>
          </a:xfrm>
          <a:prstGeom prst="rect">
            <a:avLst/>
          </a:prstGeom>
        </p:spPr>
        <p:txBody>
          <a:bodyPr/>
          <a:lstStyle/>
          <a:p>
            <a:pPr marL="0" lvl="1"/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Combine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directed random test generation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with symbolic execution </a:t>
            </a:r>
            <a:endParaRPr lang="en-US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b="1" dirty="0" smtClean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Strategy: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  Use symbolic execution once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random 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test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generation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saturates.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  Use test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drivers generated by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symbolic 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execution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to further seed random test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generation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Works very well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Fully automated unit test generation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  Over </a:t>
            </a:r>
            <a:r>
              <a:rPr lang="en-US" sz="22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70% branch and statement </a:t>
            </a:r>
            <a:endParaRPr lang="en-US" sz="2200" dirty="0" smtClean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   coverage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within a few minutes of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 test generation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57800" y="963304"/>
            <a:ext cx="3810000" cy="5791200"/>
            <a:chOff x="2819400" y="76200"/>
            <a:chExt cx="3810000" cy="5791200"/>
          </a:xfrm>
        </p:grpSpPr>
        <p:sp>
          <p:nvSpPr>
            <p:cNvPr id="6" name="Can 5"/>
            <p:cNvSpPr/>
            <p:nvPr/>
          </p:nvSpPr>
          <p:spPr>
            <a:xfrm>
              <a:off x="4267200" y="76200"/>
              <a:ext cx="914400" cy="1066800"/>
            </a:xfrm>
            <a:prstGeom prst="can">
              <a:avLst/>
            </a:prstGeom>
            <a:solidFill>
              <a:srgbClr val="FFFF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961">
                <a:defRPr/>
              </a:pPr>
              <a:r>
                <a:rPr lang="en-US" sz="1500" b="1" kern="0" dirty="0">
                  <a:solidFill>
                    <a:sysClr val="windowText" lastClr="000000"/>
                  </a:solidFill>
                  <a:latin typeface="Calibri"/>
                  <a:ea typeface="ＭＳ Ｐゴシック"/>
                </a:rPr>
                <a:t>Program  under analysis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4114800" y="4572000"/>
              <a:ext cx="1219200" cy="1295400"/>
            </a:xfrm>
            <a:prstGeom prst="can">
              <a:avLst>
                <a:gd name="adj" fmla="val 18182"/>
              </a:avLst>
            </a:prstGeom>
            <a:solidFill>
              <a:srgbClr val="FFC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961">
                <a:defRPr/>
              </a:pPr>
              <a:r>
                <a:rPr lang="en-US" sz="1500" b="1" kern="0" dirty="0" smtClean="0">
                  <a:solidFill>
                    <a:sysClr val="windowText" lastClr="000000"/>
                  </a:solidFill>
                  <a:ea typeface="ＭＳ Ｐゴシック"/>
                </a:rPr>
                <a:t>Drivers violating implicit contracts</a:t>
              </a:r>
              <a:endParaRPr lang="en-US" sz="1500" b="1" kern="0" dirty="0">
                <a:solidFill>
                  <a:sysClr val="windowText" lastClr="000000"/>
                </a:solidFill>
                <a:ea typeface="ＭＳ Ｐゴシック"/>
              </a:endParaRPr>
            </a:p>
          </p:txBody>
        </p:sp>
        <p:sp>
          <p:nvSpPr>
            <p:cNvPr id="8" name="Can 7"/>
            <p:cNvSpPr/>
            <p:nvPr/>
          </p:nvSpPr>
          <p:spPr>
            <a:xfrm>
              <a:off x="2819400" y="4572000"/>
              <a:ext cx="1219200" cy="1295400"/>
            </a:xfrm>
            <a:prstGeom prst="can">
              <a:avLst>
                <a:gd name="adj" fmla="val 18182"/>
              </a:avLst>
            </a:prstGeom>
            <a:solidFill>
              <a:srgbClr val="FF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961">
                <a:defRPr/>
              </a:pPr>
              <a:r>
                <a:rPr lang="en-US" sz="1500" b="1" kern="0" dirty="0" smtClean="0">
                  <a:solidFill>
                    <a:sysClr val="windowText" lastClr="000000"/>
                  </a:solidFill>
                  <a:ea typeface="ＭＳ Ｐゴシック"/>
                </a:rPr>
                <a:t>Drivers uncovering hidden bugs</a:t>
              </a:r>
              <a:endParaRPr lang="en-US" sz="1500" b="1" kern="0" dirty="0">
                <a:solidFill>
                  <a:sysClr val="windowText" lastClr="000000"/>
                </a:solidFill>
                <a:ea typeface="ＭＳ Ｐゴシック"/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5410200" y="4572000"/>
              <a:ext cx="1219200" cy="1295400"/>
            </a:xfrm>
            <a:prstGeom prst="can">
              <a:avLst>
                <a:gd name="adj" fmla="val 18182"/>
              </a:avLst>
            </a:prstGeom>
            <a:solidFill>
              <a:srgbClr val="00FF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961">
                <a:defRPr/>
              </a:pPr>
              <a:r>
                <a:rPr lang="en-US" sz="1500" b="1" kern="0" dirty="0">
                  <a:solidFill>
                    <a:sysClr val="windowText" lastClr="000000"/>
                  </a:solidFill>
                  <a:latin typeface="Calibri"/>
                  <a:ea typeface="ＭＳ Ｐゴシック"/>
                </a:rPr>
                <a:t>Drivers with normal runtime execution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124200" y="1524000"/>
              <a:ext cx="3200400" cy="2438400"/>
            </a:xfrm>
            <a:prstGeom prst="roundRect">
              <a:avLst/>
            </a:prstGeom>
            <a:solidFill>
              <a:srgbClr val="99FF33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961">
                <a:defRPr/>
              </a:pPr>
              <a:endParaRPr lang="en-US" kern="0" dirty="0">
                <a:solidFill>
                  <a:sysClr val="windowText" lastClr="000000"/>
                </a:solidFill>
                <a:latin typeface="Calibri"/>
                <a:ea typeface="ＭＳ Ｐゴシック"/>
              </a:endParaRPr>
            </a:p>
          </p:txBody>
        </p:sp>
        <p:cxnSp>
          <p:nvCxnSpPr>
            <p:cNvPr id="11" name="Straight Arrow Connector 10"/>
            <p:cNvCxnSpPr>
              <a:stCxn id="6" idx="3"/>
              <a:endCxn id="10" idx="0"/>
            </p:cNvCxnSpPr>
            <p:nvPr/>
          </p:nvCxnSpPr>
          <p:spPr>
            <a:xfrm>
              <a:off x="4724400" y="1143000"/>
              <a:ext cx="0" cy="3810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>
              <a:stCxn id="10" idx="2"/>
              <a:endCxn id="8" idx="1"/>
            </p:cNvCxnSpPr>
            <p:nvPr/>
          </p:nvCxnSpPr>
          <p:spPr>
            <a:xfrm flipH="1">
              <a:off x="3429000" y="3962400"/>
              <a:ext cx="1295400" cy="6096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10" idx="2"/>
              <a:endCxn id="7" idx="1"/>
            </p:cNvCxnSpPr>
            <p:nvPr/>
          </p:nvCxnSpPr>
          <p:spPr>
            <a:xfrm>
              <a:off x="4724400" y="3962400"/>
              <a:ext cx="0" cy="6096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10" idx="2"/>
              <a:endCxn id="9" idx="1"/>
            </p:cNvCxnSpPr>
            <p:nvPr/>
          </p:nvCxnSpPr>
          <p:spPr>
            <a:xfrm>
              <a:off x="4724400" y="3962400"/>
              <a:ext cx="1295400" cy="6096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>
            <a:xfrm>
              <a:off x="3200400" y="2438400"/>
              <a:ext cx="1447800" cy="1143000"/>
            </a:xfrm>
            <a:prstGeom prst="rect">
              <a:avLst/>
            </a:prstGeom>
            <a:solidFill>
              <a:srgbClr val="00FFCC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961">
                <a:defRPr/>
              </a:pPr>
              <a:r>
                <a:rPr lang="en-US" b="1" kern="0" dirty="0" smtClean="0">
                  <a:solidFill>
                    <a:sysClr val="windowText" lastClr="000000"/>
                  </a:solidFill>
                  <a:latin typeface="Calibri"/>
                  <a:ea typeface="ＭＳ Ｐゴシック"/>
                </a:rPr>
                <a:t>Directed random </a:t>
              </a:r>
              <a:r>
                <a:rPr lang="en-US" b="1" kern="0" dirty="0">
                  <a:solidFill>
                    <a:sysClr val="windowText" lastClr="000000"/>
                  </a:solidFill>
                  <a:latin typeface="Calibri"/>
                  <a:ea typeface="ＭＳ Ｐゴシック"/>
                </a:rPr>
                <a:t>test driver generation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00600" y="2438400"/>
              <a:ext cx="1447800" cy="1143000"/>
            </a:xfrm>
            <a:prstGeom prst="rect">
              <a:avLst/>
            </a:prstGeom>
            <a:solidFill>
              <a:srgbClr val="00FFCC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961">
                <a:defRPr/>
              </a:pPr>
              <a:r>
                <a:rPr lang="en-US" b="1" kern="0" dirty="0" smtClean="0">
                  <a:solidFill>
                    <a:sysClr val="windowText" lastClr="000000"/>
                  </a:solidFill>
                  <a:latin typeface="Calibri"/>
                  <a:ea typeface="ＭＳ Ｐゴシック"/>
                </a:rPr>
                <a:t>Symbolic execution </a:t>
              </a:r>
              <a:r>
                <a:rPr lang="en-US" b="1" kern="0" dirty="0">
                  <a:solidFill>
                    <a:sysClr val="windowText" lastClr="000000"/>
                  </a:solidFill>
                  <a:latin typeface="Calibri"/>
                  <a:ea typeface="ＭＳ Ｐゴシック"/>
                </a:rPr>
                <a:t>based  test generation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52800" y="1752600"/>
              <a:ext cx="2743200" cy="457200"/>
            </a:xfrm>
            <a:prstGeom prst="rect">
              <a:avLst/>
            </a:prstGeom>
            <a:solidFill>
              <a:srgbClr val="00FFCC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961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Calibri"/>
                  <a:ea typeface="ＭＳ Ｐゴシック"/>
                </a:rPr>
                <a:t>Test generator selection</a:t>
              </a:r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8909712" y="1910688"/>
            <a:ext cx="5688" cy="3575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772400" y="1910688"/>
            <a:ext cx="1143000" cy="5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788320" y="19050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33199" y="484496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[ICSE 2013]</a:t>
            </a:r>
            <a:endParaRPr lang="en-US" sz="2400" b="1" dirty="0" smtClean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 txBox="1">
            <a:spLocks/>
          </p:cNvSpPr>
          <p:nvPr/>
        </p:nvSpPr>
        <p:spPr>
          <a:xfrm>
            <a:off x="144440" y="76201"/>
            <a:ext cx="9525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Overcoming practical challenges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symbolic execution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152400" y="1369328"/>
            <a:ext cx="9187216" cy="5486400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Path explosion problem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Start with random test generation.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Use symbolic execution once the coverage plateaus out.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Scalability issues and imprecision along long paths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Use BFS (instead of DFS) strategy for generating new 	tests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involves smaller path prefixes</a:t>
            </a:r>
          </a:p>
          <a:p>
            <a:pPr lvl="1"/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Handling complex expressions (non-linear code) precisely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Integrate solvers that handle non-linear expressions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2">
              <a:buClr>
                <a:srgbClr val="2503EF"/>
              </a:buClr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 Used when constraints are imprecise due to non-linear code       </a:t>
            </a:r>
          </a:p>
          <a:p>
            <a:pPr lvl="2"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More </a:t>
            </a:r>
            <a:r>
              <a:rPr lang="en-US" sz="22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efficient than always using non-linear solvers</a:t>
            </a:r>
          </a:p>
          <a:p>
            <a:pPr lvl="2"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 Imprecision detected using a light-weight static analysis</a:t>
            </a:r>
          </a:p>
          <a:p>
            <a:pPr lvl="2"/>
            <a:endParaRPr lang="en-US" sz="2200" dirty="0" smtClean="0">
              <a:solidFill>
                <a:srgbClr val="2503EF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/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6041366" y="1842448"/>
            <a:ext cx="981974" cy="1699404"/>
          </a:xfrm>
          <a:custGeom>
            <a:avLst/>
            <a:gdLst>
              <a:gd name="connsiteX0" fmla="*/ 350808 w 981974"/>
              <a:gd name="connsiteY0" fmla="*/ 10064 h 1699404"/>
              <a:gd name="connsiteX1" fmla="*/ 230038 w 981974"/>
              <a:gd name="connsiteY1" fmla="*/ 96328 h 1699404"/>
              <a:gd name="connsiteX2" fmla="*/ 143774 w 981974"/>
              <a:gd name="connsiteY2" fmla="*/ 208471 h 1699404"/>
              <a:gd name="connsiteX3" fmla="*/ 83389 w 981974"/>
              <a:gd name="connsiteY3" fmla="*/ 329241 h 1699404"/>
              <a:gd name="connsiteX4" fmla="*/ 40257 w 981974"/>
              <a:gd name="connsiteY4" fmla="*/ 493143 h 1699404"/>
              <a:gd name="connsiteX5" fmla="*/ 5751 w 981974"/>
              <a:gd name="connsiteY5" fmla="*/ 726056 h 1699404"/>
              <a:gd name="connsiteX6" fmla="*/ 5751 w 981974"/>
              <a:gd name="connsiteY6" fmla="*/ 881332 h 1699404"/>
              <a:gd name="connsiteX7" fmla="*/ 14377 w 981974"/>
              <a:gd name="connsiteY7" fmla="*/ 1062486 h 1699404"/>
              <a:gd name="connsiteX8" fmla="*/ 48883 w 981974"/>
              <a:gd name="connsiteY8" fmla="*/ 1217762 h 1699404"/>
              <a:gd name="connsiteX9" fmla="*/ 92015 w 981974"/>
              <a:gd name="connsiteY9" fmla="*/ 1364411 h 1699404"/>
              <a:gd name="connsiteX10" fmla="*/ 135147 w 981974"/>
              <a:gd name="connsiteY10" fmla="*/ 1485181 h 1699404"/>
              <a:gd name="connsiteX11" fmla="*/ 195532 w 981974"/>
              <a:gd name="connsiteY11" fmla="*/ 1562818 h 1699404"/>
              <a:gd name="connsiteX12" fmla="*/ 247291 w 981974"/>
              <a:gd name="connsiteY12" fmla="*/ 1631830 h 1699404"/>
              <a:gd name="connsiteX13" fmla="*/ 299049 w 981974"/>
              <a:gd name="connsiteY13" fmla="*/ 1666335 h 1699404"/>
              <a:gd name="connsiteX14" fmla="*/ 342181 w 981974"/>
              <a:gd name="connsiteY14" fmla="*/ 1692215 h 1699404"/>
              <a:gd name="connsiteX15" fmla="*/ 506083 w 981974"/>
              <a:gd name="connsiteY15" fmla="*/ 1623203 h 1699404"/>
              <a:gd name="connsiteX16" fmla="*/ 618226 w 981974"/>
              <a:gd name="connsiteY16" fmla="*/ 1511060 h 1699404"/>
              <a:gd name="connsiteX17" fmla="*/ 782128 w 981974"/>
              <a:gd name="connsiteY17" fmla="*/ 1364411 h 1699404"/>
              <a:gd name="connsiteX18" fmla="*/ 877019 w 981974"/>
              <a:gd name="connsiteY18" fmla="*/ 1217762 h 1699404"/>
              <a:gd name="connsiteX19" fmla="*/ 937404 w 981974"/>
              <a:gd name="connsiteY19" fmla="*/ 1062486 h 1699404"/>
              <a:gd name="connsiteX20" fmla="*/ 971909 w 981974"/>
              <a:gd name="connsiteY20" fmla="*/ 950343 h 1699404"/>
              <a:gd name="connsiteX21" fmla="*/ 980536 w 981974"/>
              <a:gd name="connsiteY21" fmla="*/ 786441 h 1699404"/>
              <a:gd name="connsiteX22" fmla="*/ 963283 w 981974"/>
              <a:gd name="connsiteY22" fmla="*/ 674298 h 1699404"/>
              <a:gd name="connsiteX23" fmla="*/ 920151 w 981974"/>
              <a:gd name="connsiteY23" fmla="*/ 570781 h 1699404"/>
              <a:gd name="connsiteX24" fmla="*/ 877019 w 981974"/>
              <a:gd name="connsiteY24" fmla="*/ 493143 h 1699404"/>
              <a:gd name="connsiteX25" fmla="*/ 825260 w 981974"/>
              <a:gd name="connsiteY25" fmla="*/ 415505 h 1699404"/>
              <a:gd name="connsiteX26" fmla="*/ 764876 w 981974"/>
              <a:gd name="connsiteY26" fmla="*/ 355120 h 1699404"/>
              <a:gd name="connsiteX27" fmla="*/ 695864 w 981974"/>
              <a:gd name="connsiteY27" fmla="*/ 277483 h 1699404"/>
              <a:gd name="connsiteX28" fmla="*/ 644106 w 981974"/>
              <a:gd name="connsiteY28" fmla="*/ 217098 h 1699404"/>
              <a:gd name="connsiteX29" fmla="*/ 592347 w 981974"/>
              <a:gd name="connsiteY29" fmla="*/ 173966 h 1699404"/>
              <a:gd name="connsiteX30" fmla="*/ 523336 w 981974"/>
              <a:gd name="connsiteY30" fmla="*/ 122207 h 1699404"/>
              <a:gd name="connsiteX31" fmla="*/ 480204 w 981974"/>
              <a:gd name="connsiteY31" fmla="*/ 87702 h 1699404"/>
              <a:gd name="connsiteX32" fmla="*/ 437072 w 981974"/>
              <a:gd name="connsiteY32" fmla="*/ 53196 h 1699404"/>
              <a:gd name="connsiteX33" fmla="*/ 393940 w 981974"/>
              <a:gd name="connsiteY33" fmla="*/ 35943 h 1699404"/>
              <a:gd name="connsiteX34" fmla="*/ 350808 w 981974"/>
              <a:gd name="connsiteY34" fmla="*/ 10064 h 169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81974" h="1699404">
                <a:moveTo>
                  <a:pt x="350808" y="10064"/>
                </a:moveTo>
                <a:cubicBezTo>
                  <a:pt x="323491" y="20128"/>
                  <a:pt x="264544" y="63260"/>
                  <a:pt x="230038" y="96328"/>
                </a:cubicBezTo>
                <a:cubicBezTo>
                  <a:pt x="195532" y="129396"/>
                  <a:pt x="168215" y="169652"/>
                  <a:pt x="143774" y="208471"/>
                </a:cubicBezTo>
                <a:cubicBezTo>
                  <a:pt x="119333" y="247290"/>
                  <a:pt x="100642" y="281796"/>
                  <a:pt x="83389" y="329241"/>
                </a:cubicBezTo>
                <a:cubicBezTo>
                  <a:pt x="66136" y="376686"/>
                  <a:pt x="53197" y="427007"/>
                  <a:pt x="40257" y="493143"/>
                </a:cubicBezTo>
                <a:cubicBezTo>
                  <a:pt x="27317" y="559279"/>
                  <a:pt x="11502" y="661358"/>
                  <a:pt x="5751" y="726056"/>
                </a:cubicBezTo>
                <a:cubicBezTo>
                  <a:pt x="0" y="790754"/>
                  <a:pt x="4313" y="825260"/>
                  <a:pt x="5751" y="881332"/>
                </a:cubicBezTo>
                <a:cubicBezTo>
                  <a:pt x="7189" y="937404"/>
                  <a:pt x="7188" y="1006414"/>
                  <a:pt x="14377" y="1062486"/>
                </a:cubicBezTo>
                <a:cubicBezTo>
                  <a:pt x="21566" y="1118558"/>
                  <a:pt x="35943" y="1167441"/>
                  <a:pt x="48883" y="1217762"/>
                </a:cubicBezTo>
                <a:cubicBezTo>
                  <a:pt x="61823" y="1268083"/>
                  <a:pt x="77638" y="1319841"/>
                  <a:pt x="92015" y="1364411"/>
                </a:cubicBezTo>
                <a:cubicBezTo>
                  <a:pt x="106392" y="1408981"/>
                  <a:pt x="117894" y="1452113"/>
                  <a:pt x="135147" y="1485181"/>
                </a:cubicBezTo>
                <a:cubicBezTo>
                  <a:pt x="152400" y="1518249"/>
                  <a:pt x="176841" y="1538377"/>
                  <a:pt x="195532" y="1562818"/>
                </a:cubicBezTo>
                <a:cubicBezTo>
                  <a:pt x="214223" y="1587260"/>
                  <a:pt x="230038" y="1614577"/>
                  <a:pt x="247291" y="1631830"/>
                </a:cubicBezTo>
                <a:cubicBezTo>
                  <a:pt x="264544" y="1649083"/>
                  <a:pt x="283234" y="1656271"/>
                  <a:pt x="299049" y="1666335"/>
                </a:cubicBezTo>
                <a:cubicBezTo>
                  <a:pt x="314864" y="1676399"/>
                  <a:pt x="307675" y="1699404"/>
                  <a:pt x="342181" y="1692215"/>
                </a:cubicBezTo>
                <a:cubicBezTo>
                  <a:pt x="376687" y="1685026"/>
                  <a:pt x="460076" y="1653396"/>
                  <a:pt x="506083" y="1623203"/>
                </a:cubicBezTo>
                <a:cubicBezTo>
                  <a:pt x="552091" y="1593011"/>
                  <a:pt x="572219" y="1554192"/>
                  <a:pt x="618226" y="1511060"/>
                </a:cubicBezTo>
                <a:cubicBezTo>
                  <a:pt x="664234" y="1467928"/>
                  <a:pt x="738996" y="1413294"/>
                  <a:pt x="782128" y="1364411"/>
                </a:cubicBezTo>
                <a:cubicBezTo>
                  <a:pt x="825260" y="1315528"/>
                  <a:pt x="851140" y="1268083"/>
                  <a:pt x="877019" y="1217762"/>
                </a:cubicBezTo>
                <a:cubicBezTo>
                  <a:pt x="902898" y="1167441"/>
                  <a:pt x="921589" y="1107056"/>
                  <a:pt x="937404" y="1062486"/>
                </a:cubicBezTo>
                <a:cubicBezTo>
                  <a:pt x="953219" y="1017916"/>
                  <a:pt x="964720" y="996351"/>
                  <a:pt x="971909" y="950343"/>
                </a:cubicBezTo>
                <a:cubicBezTo>
                  <a:pt x="979098" y="904336"/>
                  <a:pt x="981974" y="832448"/>
                  <a:pt x="980536" y="786441"/>
                </a:cubicBezTo>
                <a:cubicBezTo>
                  <a:pt x="979098" y="740434"/>
                  <a:pt x="973347" y="710241"/>
                  <a:pt x="963283" y="674298"/>
                </a:cubicBezTo>
                <a:cubicBezTo>
                  <a:pt x="953219" y="638355"/>
                  <a:pt x="934528" y="600973"/>
                  <a:pt x="920151" y="570781"/>
                </a:cubicBezTo>
                <a:cubicBezTo>
                  <a:pt x="905774" y="540589"/>
                  <a:pt x="892834" y="519022"/>
                  <a:pt x="877019" y="493143"/>
                </a:cubicBezTo>
                <a:cubicBezTo>
                  <a:pt x="861204" y="467264"/>
                  <a:pt x="843950" y="438509"/>
                  <a:pt x="825260" y="415505"/>
                </a:cubicBezTo>
                <a:cubicBezTo>
                  <a:pt x="806570" y="392501"/>
                  <a:pt x="786442" y="378124"/>
                  <a:pt x="764876" y="355120"/>
                </a:cubicBezTo>
                <a:cubicBezTo>
                  <a:pt x="743310" y="332116"/>
                  <a:pt x="715992" y="300487"/>
                  <a:pt x="695864" y="277483"/>
                </a:cubicBezTo>
                <a:cubicBezTo>
                  <a:pt x="675736" y="254479"/>
                  <a:pt x="661359" y="234351"/>
                  <a:pt x="644106" y="217098"/>
                </a:cubicBezTo>
                <a:cubicBezTo>
                  <a:pt x="626853" y="199845"/>
                  <a:pt x="612475" y="189781"/>
                  <a:pt x="592347" y="173966"/>
                </a:cubicBezTo>
                <a:cubicBezTo>
                  <a:pt x="572219" y="158151"/>
                  <a:pt x="542027" y="136584"/>
                  <a:pt x="523336" y="122207"/>
                </a:cubicBezTo>
                <a:cubicBezTo>
                  <a:pt x="504645" y="107830"/>
                  <a:pt x="480204" y="87702"/>
                  <a:pt x="480204" y="87702"/>
                </a:cubicBezTo>
                <a:cubicBezTo>
                  <a:pt x="465827" y="76200"/>
                  <a:pt x="451449" y="61823"/>
                  <a:pt x="437072" y="53196"/>
                </a:cubicBezTo>
                <a:cubicBezTo>
                  <a:pt x="422695" y="44570"/>
                  <a:pt x="404004" y="41694"/>
                  <a:pt x="393940" y="35943"/>
                </a:cubicBezTo>
                <a:cubicBezTo>
                  <a:pt x="383876" y="30192"/>
                  <a:pt x="378125" y="0"/>
                  <a:pt x="350808" y="1006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405442" y="1909632"/>
            <a:ext cx="838200" cy="1545566"/>
          </a:xfrm>
          <a:custGeom>
            <a:avLst/>
            <a:gdLst>
              <a:gd name="connsiteX0" fmla="*/ 517584 w 838200"/>
              <a:gd name="connsiteY0" fmla="*/ 4313 h 1545566"/>
              <a:gd name="connsiteX1" fmla="*/ 405441 w 838200"/>
              <a:gd name="connsiteY1" fmla="*/ 90577 h 1545566"/>
              <a:gd name="connsiteX2" fmla="*/ 310550 w 838200"/>
              <a:gd name="connsiteY2" fmla="*/ 168215 h 1545566"/>
              <a:gd name="connsiteX3" fmla="*/ 232913 w 838200"/>
              <a:gd name="connsiteY3" fmla="*/ 254479 h 1545566"/>
              <a:gd name="connsiteX4" fmla="*/ 138022 w 838200"/>
              <a:gd name="connsiteY4" fmla="*/ 357996 h 1545566"/>
              <a:gd name="connsiteX5" fmla="*/ 60384 w 838200"/>
              <a:gd name="connsiteY5" fmla="*/ 513272 h 1545566"/>
              <a:gd name="connsiteX6" fmla="*/ 8626 w 838200"/>
              <a:gd name="connsiteY6" fmla="*/ 668547 h 1545566"/>
              <a:gd name="connsiteX7" fmla="*/ 8626 w 838200"/>
              <a:gd name="connsiteY7" fmla="*/ 823823 h 1545566"/>
              <a:gd name="connsiteX8" fmla="*/ 34505 w 838200"/>
              <a:gd name="connsiteY8" fmla="*/ 987724 h 1545566"/>
              <a:gd name="connsiteX9" fmla="*/ 86264 w 838200"/>
              <a:gd name="connsiteY9" fmla="*/ 1108494 h 1545566"/>
              <a:gd name="connsiteX10" fmla="*/ 163901 w 838200"/>
              <a:gd name="connsiteY10" fmla="*/ 1194758 h 1545566"/>
              <a:gd name="connsiteX11" fmla="*/ 267418 w 838200"/>
              <a:gd name="connsiteY11" fmla="*/ 1324155 h 1545566"/>
              <a:gd name="connsiteX12" fmla="*/ 345056 w 838200"/>
              <a:gd name="connsiteY12" fmla="*/ 1393166 h 1545566"/>
              <a:gd name="connsiteX13" fmla="*/ 422694 w 838200"/>
              <a:gd name="connsiteY13" fmla="*/ 1453551 h 1545566"/>
              <a:gd name="connsiteX14" fmla="*/ 526211 w 838200"/>
              <a:gd name="connsiteY14" fmla="*/ 1539815 h 1545566"/>
              <a:gd name="connsiteX15" fmla="*/ 655607 w 838200"/>
              <a:gd name="connsiteY15" fmla="*/ 1488056 h 1545566"/>
              <a:gd name="connsiteX16" fmla="*/ 733245 w 838200"/>
              <a:gd name="connsiteY16" fmla="*/ 1367287 h 1545566"/>
              <a:gd name="connsiteX17" fmla="*/ 785003 w 838200"/>
              <a:gd name="connsiteY17" fmla="*/ 1237890 h 1545566"/>
              <a:gd name="connsiteX18" fmla="*/ 819509 w 838200"/>
              <a:gd name="connsiteY18" fmla="*/ 1056736 h 1545566"/>
              <a:gd name="connsiteX19" fmla="*/ 836762 w 838200"/>
              <a:gd name="connsiteY19" fmla="*/ 823823 h 1545566"/>
              <a:gd name="connsiteX20" fmla="*/ 828135 w 838200"/>
              <a:gd name="connsiteY20" fmla="*/ 659921 h 1545566"/>
              <a:gd name="connsiteX21" fmla="*/ 793630 w 838200"/>
              <a:gd name="connsiteY21" fmla="*/ 427007 h 1545566"/>
              <a:gd name="connsiteX22" fmla="*/ 750498 w 838200"/>
              <a:gd name="connsiteY22" fmla="*/ 271732 h 1545566"/>
              <a:gd name="connsiteX23" fmla="*/ 690113 w 838200"/>
              <a:gd name="connsiteY23" fmla="*/ 150962 h 1545566"/>
              <a:gd name="connsiteX24" fmla="*/ 629728 w 838200"/>
              <a:gd name="connsiteY24" fmla="*/ 64698 h 1545566"/>
              <a:gd name="connsiteX25" fmla="*/ 517584 w 838200"/>
              <a:gd name="connsiteY25" fmla="*/ 4313 h 154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8200" h="1545566">
                <a:moveTo>
                  <a:pt x="517584" y="4313"/>
                </a:moveTo>
                <a:cubicBezTo>
                  <a:pt x="480203" y="8626"/>
                  <a:pt x="439947" y="63260"/>
                  <a:pt x="405441" y="90577"/>
                </a:cubicBezTo>
                <a:cubicBezTo>
                  <a:pt x="370935" y="117894"/>
                  <a:pt x="339305" y="140898"/>
                  <a:pt x="310550" y="168215"/>
                </a:cubicBezTo>
                <a:cubicBezTo>
                  <a:pt x="281795" y="195532"/>
                  <a:pt x="232913" y="254479"/>
                  <a:pt x="232913" y="254479"/>
                </a:cubicBezTo>
                <a:cubicBezTo>
                  <a:pt x="204158" y="286109"/>
                  <a:pt x="166777" y="314864"/>
                  <a:pt x="138022" y="357996"/>
                </a:cubicBezTo>
                <a:cubicBezTo>
                  <a:pt x="109267" y="401128"/>
                  <a:pt x="81950" y="461514"/>
                  <a:pt x="60384" y="513272"/>
                </a:cubicBezTo>
                <a:cubicBezTo>
                  <a:pt x="38818" y="565031"/>
                  <a:pt x="17252" y="616789"/>
                  <a:pt x="8626" y="668547"/>
                </a:cubicBezTo>
                <a:cubicBezTo>
                  <a:pt x="0" y="720305"/>
                  <a:pt x="4313" y="770627"/>
                  <a:pt x="8626" y="823823"/>
                </a:cubicBezTo>
                <a:cubicBezTo>
                  <a:pt x="12939" y="877019"/>
                  <a:pt x="21565" y="940279"/>
                  <a:pt x="34505" y="987724"/>
                </a:cubicBezTo>
                <a:cubicBezTo>
                  <a:pt x="47445" y="1035169"/>
                  <a:pt x="64698" y="1073988"/>
                  <a:pt x="86264" y="1108494"/>
                </a:cubicBezTo>
                <a:cubicBezTo>
                  <a:pt x="107830" y="1143000"/>
                  <a:pt x="133709" y="1158815"/>
                  <a:pt x="163901" y="1194758"/>
                </a:cubicBezTo>
                <a:cubicBezTo>
                  <a:pt x="194093" y="1230701"/>
                  <a:pt x="237226" y="1291087"/>
                  <a:pt x="267418" y="1324155"/>
                </a:cubicBezTo>
                <a:cubicBezTo>
                  <a:pt x="297610" y="1357223"/>
                  <a:pt x="319177" y="1371600"/>
                  <a:pt x="345056" y="1393166"/>
                </a:cubicBezTo>
                <a:cubicBezTo>
                  <a:pt x="370935" y="1414732"/>
                  <a:pt x="392502" y="1429110"/>
                  <a:pt x="422694" y="1453551"/>
                </a:cubicBezTo>
                <a:cubicBezTo>
                  <a:pt x="452886" y="1477992"/>
                  <a:pt x="487392" y="1534064"/>
                  <a:pt x="526211" y="1539815"/>
                </a:cubicBezTo>
                <a:cubicBezTo>
                  <a:pt x="565030" y="1545566"/>
                  <a:pt x="621101" y="1516811"/>
                  <a:pt x="655607" y="1488056"/>
                </a:cubicBezTo>
                <a:cubicBezTo>
                  <a:pt x="690113" y="1459301"/>
                  <a:pt x="711679" y="1408981"/>
                  <a:pt x="733245" y="1367287"/>
                </a:cubicBezTo>
                <a:cubicBezTo>
                  <a:pt x="754811" y="1325593"/>
                  <a:pt x="770626" y="1289648"/>
                  <a:pt x="785003" y="1237890"/>
                </a:cubicBezTo>
                <a:cubicBezTo>
                  <a:pt x="799380" y="1186132"/>
                  <a:pt x="810883" y="1125747"/>
                  <a:pt x="819509" y="1056736"/>
                </a:cubicBezTo>
                <a:cubicBezTo>
                  <a:pt x="828135" y="987725"/>
                  <a:pt x="835324" y="889959"/>
                  <a:pt x="836762" y="823823"/>
                </a:cubicBezTo>
                <a:cubicBezTo>
                  <a:pt x="838200" y="757687"/>
                  <a:pt x="835324" y="726057"/>
                  <a:pt x="828135" y="659921"/>
                </a:cubicBezTo>
                <a:cubicBezTo>
                  <a:pt x="820946" y="593785"/>
                  <a:pt x="806569" y="491705"/>
                  <a:pt x="793630" y="427007"/>
                </a:cubicBezTo>
                <a:cubicBezTo>
                  <a:pt x="780691" y="362309"/>
                  <a:pt x="767751" y="317739"/>
                  <a:pt x="750498" y="271732"/>
                </a:cubicBezTo>
                <a:cubicBezTo>
                  <a:pt x="733245" y="225725"/>
                  <a:pt x="710241" y="185468"/>
                  <a:pt x="690113" y="150962"/>
                </a:cubicBezTo>
                <a:cubicBezTo>
                  <a:pt x="669985" y="116456"/>
                  <a:pt x="652732" y="89140"/>
                  <a:pt x="629728" y="64698"/>
                </a:cubicBezTo>
                <a:cubicBezTo>
                  <a:pt x="606724" y="40257"/>
                  <a:pt x="554965" y="0"/>
                  <a:pt x="517584" y="431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152400"/>
            <a:ext cx="86106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How does one verify software?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4988" y="249226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Bad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6250" y="1257910"/>
            <a:ext cx="6604149" cy="2856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553783" y="1909973"/>
            <a:ext cx="687932" cy="1552658"/>
          </a:xfrm>
          <a:prstGeom prst="arc">
            <a:avLst>
              <a:gd name="adj1" fmla="val 15671677"/>
              <a:gd name="adj2" fmla="val 5658819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Arc 8"/>
          <p:cNvSpPr/>
          <p:nvPr/>
        </p:nvSpPr>
        <p:spPr>
          <a:xfrm>
            <a:off x="6047294" y="1842448"/>
            <a:ext cx="756725" cy="1667891"/>
          </a:xfrm>
          <a:prstGeom prst="arc">
            <a:avLst>
              <a:gd name="adj1" fmla="val 4940409"/>
              <a:gd name="adj2" fmla="val 16879416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836" y="246528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Init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0" y="838200"/>
            <a:ext cx="290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Inductive Invariant</a:t>
            </a:r>
            <a:endParaRPr lang="en-US" sz="2400" b="1" dirty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672" y="4485144"/>
            <a:ext cx="5026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Steps to verify software: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1.  Specify an invariant.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2.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Validate the invariant: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	- includes Init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	- excludes Bad 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	- is inductive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573088" y="1430338"/>
          <a:ext cx="223837" cy="423862"/>
        </p:xfrm>
        <a:graphic>
          <a:graphicData uri="http://schemas.openxmlformats.org/presentationml/2006/ole">
            <p:oleObj spid="_x0000_s1026" name="Equation" r:id="rId4" imgW="114120" imgH="21564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99546" y="485793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Manual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61472" y="566163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Simple properties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Automatic</a:t>
            </a:r>
          </a:p>
          <a:p>
            <a:pPr algn="ctr"/>
            <a:endParaRPr lang="en-US" sz="2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5176" y="6091535"/>
            <a:ext cx="554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Complex properties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Manual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urved Right Arrow 11"/>
          <p:cNvSpPr/>
          <p:nvPr/>
        </p:nvSpPr>
        <p:spPr>
          <a:xfrm rot="10800000">
            <a:off x="4445158" y="2430902"/>
            <a:ext cx="275173" cy="496850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3639531" y="1250134"/>
            <a:ext cx="1169485" cy="2856890"/>
          </a:xfrm>
          <a:prstGeom prst="arc">
            <a:avLst>
              <a:gd name="adj1" fmla="val 15942986"/>
              <a:gd name="adj2" fmla="val 5658819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210937" y="1264693"/>
            <a:ext cx="2092657" cy="2688608"/>
          </a:xfrm>
          <a:custGeom>
            <a:avLst/>
            <a:gdLst>
              <a:gd name="connsiteX0" fmla="*/ 1542197 w 2092657"/>
              <a:gd name="connsiteY0" fmla="*/ 0 h 2688608"/>
              <a:gd name="connsiteX1" fmla="*/ 996287 w 2092657"/>
              <a:gd name="connsiteY1" fmla="*/ 245659 h 2688608"/>
              <a:gd name="connsiteX2" fmla="*/ 914400 w 2092657"/>
              <a:gd name="connsiteY2" fmla="*/ 477671 h 2688608"/>
              <a:gd name="connsiteX3" fmla="*/ 1119117 w 2092657"/>
              <a:gd name="connsiteY3" fmla="*/ 696035 h 2688608"/>
              <a:gd name="connsiteX4" fmla="*/ 1269242 w 2092657"/>
              <a:gd name="connsiteY4" fmla="*/ 982638 h 2688608"/>
              <a:gd name="connsiteX5" fmla="*/ 1091821 w 2092657"/>
              <a:gd name="connsiteY5" fmla="*/ 1323832 h 2688608"/>
              <a:gd name="connsiteX6" fmla="*/ 996287 w 2092657"/>
              <a:gd name="connsiteY6" fmla="*/ 1433014 h 2688608"/>
              <a:gd name="connsiteX7" fmla="*/ 873457 w 2092657"/>
              <a:gd name="connsiteY7" fmla="*/ 1733265 h 2688608"/>
              <a:gd name="connsiteX8" fmla="*/ 1009935 w 2092657"/>
              <a:gd name="connsiteY8" fmla="*/ 1951629 h 2688608"/>
              <a:gd name="connsiteX9" fmla="*/ 1760562 w 2092657"/>
              <a:gd name="connsiteY9" fmla="*/ 2210937 h 2688608"/>
              <a:gd name="connsiteX10" fmla="*/ 1937982 w 2092657"/>
              <a:gd name="connsiteY10" fmla="*/ 2402006 h 2688608"/>
              <a:gd name="connsiteX11" fmla="*/ 832514 w 2092657"/>
              <a:gd name="connsiteY11" fmla="*/ 2388358 h 2688608"/>
              <a:gd name="connsiteX12" fmla="*/ 464024 w 2092657"/>
              <a:gd name="connsiteY12" fmla="*/ 2620370 h 2688608"/>
              <a:gd name="connsiteX13" fmla="*/ 0 w 2092657"/>
              <a:gd name="connsiteY13" fmla="*/ 2688608 h 268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92657" h="2688608">
                <a:moveTo>
                  <a:pt x="1542197" y="0"/>
                </a:moveTo>
                <a:cubicBezTo>
                  <a:pt x="1321558" y="83023"/>
                  <a:pt x="1100920" y="166047"/>
                  <a:pt x="996287" y="245659"/>
                </a:cubicBezTo>
                <a:cubicBezTo>
                  <a:pt x="891654" y="325271"/>
                  <a:pt x="893928" y="402608"/>
                  <a:pt x="914400" y="477671"/>
                </a:cubicBezTo>
                <a:cubicBezTo>
                  <a:pt x="934872" y="552734"/>
                  <a:pt x="1059977" y="611874"/>
                  <a:pt x="1119117" y="696035"/>
                </a:cubicBezTo>
                <a:cubicBezTo>
                  <a:pt x="1178257" y="780196"/>
                  <a:pt x="1273791" y="878005"/>
                  <a:pt x="1269242" y="982638"/>
                </a:cubicBezTo>
                <a:cubicBezTo>
                  <a:pt x="1264693" y="1087271"/>
                  <a:pt x="1137314" y="1248769"/>
                  <a:pt x="1091821" y="1323832"/>
                </a:cubicBezTo>
                <a:cubicBezTo>
                  <a:pt x="1046329" y="1398895"/>
                  <a:pt x="1032681" y="1364775"/>
                  <a:pt x="996287" y="1433014"/>
                </a:cubicBezTo>
                <a:cubicBezTo>
                  <a:pt x="959893" y="1501253"/>
                  <a:pt x="871182" y="1646829"/>
                  <a:pt x="873457" y="1733265"/>
                </a:cubicBezTo>
                <a:cubicBezTo>
                  <a:pt x="875732" y="1819701"/>
                  <a:pt x="862084" y="1872017"/>
                  <a:pt x="1009935" y="1951629"/>
                </a:cubicBezTo>
                <a:cubicBezTo>
                  <a:pt x="1157786" y="2031241"/>
                  <a:pt x="1605888" y="2135874"/>
                  <a:pt x="1760562" y="2210937"/>
                </a:cubicBezTo>
                <a:cubicBezTo>
                  <a:pt x="1915236" y="2286000"/>
                  <a:pt x="2092657" y="2372436"/>
                  <a:pt x="1937982" y="2402006"/>
                </a:cubicBezTo>
                <a:cubicBezTo>
                  <a:pt x="1783307" y="2431576"/>
                  <a:pt x="1078174" y="2351964"/>
                  <a:pt x="832514" y="2388358"/>
                </a:cubicBezTo>
                <a:cubicBezTo>
                  <a:pt x="586854" y="2424752"/>
                  <a:pt x="602776" y="2570328"/>
                  <a:pt x="464024" y="2620370"/>
                </a:cubicBezTo>
                <a:cubicBezTo>
                  <a:pt x="325272" y="2670412"/>
                  <a:pt x="162636" y="2679510"/>
                  <a:pt x="0" y="2688608"/>
                </a:cubicBezTo>
              </a:path>
            </a:pathLst>
          </a:custGeom>
          <a:ln w="25400">
            <a:solidFill>
              <a:srgbClr val="007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33600" y="22860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434"/>
                </a:solidFill>
                <a:latin typeface="Arial" pitchFamily="34" charset="0"/>
                <a:cs typeface="Arial" pitchFamily="34" charset="0"/>
              </a:rPr>
              <a:t>Reach</a:t>
            </a:r>
            <a:endParaRPr lang="en-US" sz="2400" b="1" dirty="0">
              <a:solidFill>
                <a:srgbClr val="00743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4800" y="243393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2503E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b="1" dirty="0">
              <a:solidFill>
                <a:srgbClr val="2503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32144" y="4655403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 bottleneck to 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automatic verification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38200" y="31242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19200" y="3124200"/>
            <a:ext cx="3810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0200" y="3200400"/>
            <a:ext cx="3810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975512" y="3276600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432712" y="3276600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87640" y="3276600"/>
            <a:ext cx="3810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55297" y="3725840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State space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395785" y="1260143"/>
            <a:ext cx="4421875" cy="2854657"/>
          </a:xfrm>
          <a:custGeom>
            <a:avLst/>
            <a:gdLst>
              <a:gd name="connsiteX0" fmla="*/ 3957851 w 4421875"/>
              <a:gd name="connsiteY0" fmla="*/ 25021 h 2854657"/>
              <a:gd name="connsiteX1" fmla="*/ 4121624 w 4421875"/>
              <a:gd name="connsiteY1" fmla="*/ 161499 h 2854657"/>
              <a:gd name="connsiteX2" fmla="*/ 4217158 w 4421875"/>
              <a:gd name="connsiteY2" fmla="*/ 311624 h 2854657"/>
              <a:gd name="connsiteX3" fmla="*/ 4271749 w 4421875"/>
              <a:gd name="connsiteY3" fmla="*/ 448102 h 2854657"/>
              <a:gd name="connsiteX4" fmla="*/ 4339988 w 4421875"/>
              <a:gd name="connsiteY4" fmla="*/ 693761 h 2854657"/>
              <a:gd name="connsiteX5" fmla="*/ 4380931 w 4421875"/>
              <a:gd name="connsiteY5" fmla="*/ 966717 h 2854657"/>
              <a:gd name="connsiteX6" fmla="*/ 4408227 w 4421875"/>
              <a:gd name="connsiteY6" fmla="*/ 1212376 h 2854657"/>
              <a:gd name="connsiteX7" fmla="*/ 4421875 w 4421875"/>
              <a:gd name="connsiteY7" fmla="*/ 1430740 h 2854657"/>
              <a:gd name="connsiteX8" fmla="*/ 4408227 w 4421875"/>
              <a:gd name="connsiteY8" fmla="*/ 1676400 h 2854657"/>
              <a:gd name="connsiteX9" fmla="*/ 4394579 w 4421875"/>
              <a:gd name="connsiteY9" fmla="*/ 1881117 h 2854657"/>
              <a:gd name="connsiteX10" fmla="*/ 4326340 w 4421875"/>
              <a:gd name="connsiteY10" fmla="*/ 2181367 h 2854657"/>
              <a:gd name="connsiteX11" fmla="*/ 4230806 w 4421875"/>
              <a:gd name="connsiteY11" fmla="*/ 2427027 h 2854657"/>
              <a:gd name="connsiteX12" fmla="*/ 4148919 w 4421875"/>
              <a:gd name="connsiteY12" fmla="*/ 2590800 h 2854657"/>
              <a:gd name="connsiteX13" fmla="*/ 4039737 w 4421875"/>
              <a:gd name="connsiteY13" fmla="*/ 2768221 h 2854657"/>
              <a:gd name="connsiteX14" fmla="*/ 3985146 w 4421875"/>
              <a:gd name="connsiteY14" fmla="*/ 2822812 h 2854657"/>
              <a:gd name="connsiteX15" fmla="*/ 3684896 w 4421875"/>
              <a:gd name="connsiteY15" fmla="*/ 2836460 h 2854657"/>
              <a:gd name="connsiteX16" fmla="*/ 3425588 w 4421875"/>
              <a:gd name="connsiteY16" fmla="*/ 2850108 h 2854657"/>
              <a:gd name="connsiteX17" fmla="*/ 3016155 w 4421875"/>
              <a:gd name="connsiteY17" fmla="*/ 2850108 h 2854657"/>
              <a:gd name="connsiteX18" fmla="*/ 2579427 w 4421875"/>
              <a:gd name="connsiteY18" fmla="*/ 2822812 h 2854657"/>
              <a:gd name="connsiteX19" fmla="*/ 2088108 w 4421875"/>
              <a:gd name="connsiteY19" fmla="*/ 2754573 h 2854657"/>
              <a:gd name="connsiteX20" fmla="*/ 1705970 w 4421875"/>
              <a:gd name="connsiteY20" fmla="*/ 2672687 h 2854657"/>
              <a:gd name="connsiteX21" fmla="*/ 1282890 w 4421875"/>
              <a:gd name="connsiteY21" fmla="*/ 2536209 h 2854657"/>
              <a:gd name="connsiteX22" fmla="*/ 941696 w 4421875"/>
              <a:gd name="connsiteY22" fmla="*/ 2399732 h 2854657"/>
              <a:gd name="connsiteX23" fmla="*/ 641445 w 4421875"/>
              <a:gd name="connsiteY23" fmla="*/ 2276902 h 2854657"/>
              <a:gd name="connsiteX24" fmla="*/ 341194 w 4421875"/>
              <a:gd name="connsiteY24" fmla="*/ 2058537 h 2854657"/>
              <a:gd name="connsiteX25" fmla="*/ 68239 w 4421875"/>
              <a:gd name="connsiteY25" fmla="*/ 1703696 h 2854657"/>
              <a:gd name="connsiteX26" fmla="*/ 13648 w 4421875"/>
              <a:gd name="connsiteY26" fmla="*/ 1307911 h 2854657"/>
              <a:gd name="connsiteX27" fmla="*/ 150125 w 4421875"/>
              <a:gd name="connsiteY27" fmla="*/ 1034955 h 2854657"/>
              <a:gd name="connsiteX28" fmla="*/ 354842 w 4421875"/>
              <a:gd name="connsiteY28" fmla="*/ 775648 h 2854657"/>
              <a:gd name="connsiteX29" fmla="*/ 614149 w 4421875"/>
              <a:gd name="connsiteY29" fmla="*/ 570932 h 2854657"/>
              <a:gd name="connsiteX30" fmla="*/ 982639 w 4421875"/>
              <a:gd name="connsiteY30" fmla="*/ 420806 h 2854657"/>
              <a:gd name="connsiteX31" fmla="*/ 1596788 w 4421875"/>
              <a:gd name="connsiteY31" fmla="*/ 216090 h 2854657"/>
              <a:gd name="connsiteX32" fmla="*/ 2306472 w 4421875"/>
              <a:gd name="connsiteY32" fmla="*/ 79612 h 2854657"/>
              <a:gd name="connsiteX33" fmla="*/ 2947916 w 4421875"/>
              <a:gd name="connsiteY33" fmla="*/ 11373 h 2854657"/>
              <a:gd name="connsiteX34" fmla="*/ 3357349 w 4421875"/>
              <a:gd name="connsiteY34" fmla="*/ 11373 h 2854657"/>
              <a:gd name="connsiteX35" fmla="*/ 3725839 w 4421875"/>
              <a:gd name="connsiteY35" fmla="*/ 11373 h 2854657"/>
              <a:gd name="connsiteX36" fmla="*/ 3957851 w 4421875"/>
              <a:gd name="connsiteY36" fmla="*/ 25021 h 285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421875" h="2854657">
                <a:moveTo>
                  <a:pt x="3957851" y="25021"/>
                </a:moveTo>
                <a:cubicBezTo>
                  <a:pt x="4023815" y="50042"/>
                  <a:pt x="4078406" y="113732"/>
                  <a:pt x="4121624" y="161499"/>
                </a:cubicBezTo>
                <a:cubicBezTo>
                  <a:pt x="4164842" y="209266"/>
                  <a:pt x="4192137" y="263857"/>
                  <a:pt x="4217158" y="311624"/>
                </a:cubicBezTo>
                <a:cubicBezTo>
                  <a:pt x="4242179" y="359391"/>
                  <a:pt x="4251277" y="384412"/>
                  <a:pt x="4271749" y="448102"/>
                </a:cubicBezTo>
                <a:cubicBezTo>
                  <a:pt x="4292221" y="511792"/>
                  <a:pt x="4321791" y="607325"/>
                  <a:pt x="4339988" y="693761"/>
                </a:cubicBezTo>
                <a:cubicBezTo>
                  <a:pt x="4358185" y="780197"/>
                  <a:pt x="4369558" y="880281"/>
                  <a:pt x="4380931" y="966717"/>
                </a:cubicBezTo>
                <a:cubicBezTo>
                  <a:pt x="4392304" y="1053153"/>
                  <a:pt x="4401403" y="1135039"/>
                  <a:pt x="4408227" y="1212376"/>
                </a:cubicBezTo>
                <a:cubicBezTo>
                  <a:pt x="4415051" y="1289713"/>
                  <a:pt x="4421875" y="1353403"/>
                  <a:pt x="4421875" y="1430740"/>
                </a:cubicBezTo>
                <a:cubicBezTo>
                  <a:pt x="4421875" y="1508077"/>
                  <a:pt x="4412776" y="1601337"/>
                  <a:pt x="4408227" y="1676400"/>
                </a:cubicBezTo>
                <a:cubicBezTo>
                  <a:pt x="4403678" y="1751463"/>
                  <a:pt x="4408227" y="1796956"/>
                  <a:pt x="4394579" y="1881117"/>
                </a:cubicBezTo>
                <a:cubicBezTo>
                  <a:pt x="4380931" y="1965278"/>
                  <a:pt x="4353636" y="2090382"/>
                  <a:pt x="4326340" y="2181367"/>
                </a:cubicBezTo>
                <a:cubicBezTo>
                  <a:pt x="4299045" y="2272352"/>
                  <a:pt x="4260376" y="2358788"/>
                  <a:pt x="4230806" y="2427027"/>
                </a:cubicBezTo>
                <a:cubicBezTo>
                  <a:pt x="4201236" y="2495266"/>
                  <a:pt x="4180764" y="2533934"/>
                  <a:pt x="4148919" y="2590800"/>
                </a:cubicBezTo>
                <a:cubicBezTo>
                  <a:pt x="4117074" y="2647666"/>
                  <a:pt x="4067033" y="2729552"/>
                  <a:pt x="4039737" y="2768221"/>
                </a:cubicBezTo>
                <a:cubicBezTo>
                  <a:pt x="4012441" y="2806890"/>
                  <a:pt x="4044286" y="2811439"/>
                  <a:pt x="3985146" y="2822812"/>
                </a:cubicBezTo>
                <a:cubicBezTo>
                  <a:pt x="3926006" y="2834185"/>
                  <a:pt x="3684896" y="2836460"/>
                  <a:pt x="3684896" y="2836460"/>
                </a:cubicBezTo>
                <a:cubicBezTo>
                  <a:pt x="3591636" y="2841009"/>
                  <a:pt x="3537045" y="2847833"/>
                  <a:pt x="3425588" y="2850108"/>
                </a:cubicBezTo>
                <a:cubicBezTo>
                  <a:pt x="3314131" y="2852383"/>
                  <a:pt x="3157182" y="2854657"/>
                  <a:pt x="3016155" y="2850108"/>
                </a:cubicBezTo>
                <a:cubicBezTo>
                  <a:pt x="2875128" y="2845559"/>
                  <a:pt x="2734101" y="2838734"/>
                  <a:pt x="2579427" y="2822812"/>
                </a:cubicBezTo>
                <a:cubicBezTo>
                  <a:pt x="2424753" y="2806890"/>
                  <a:pt x="2233684" y="2779594"/>
                  <a:pt x="2088108" y="2754573"/>
                </a:cubicBezTo>
                <a:cubicBezTo>
                  <a:pt x="1942532" y="2729552"/>
                  <a:pt x="1840173" y="2709081"/>
                  <a:pt x="1705970" y="2672687"/>
                </a:cubicBezTo>
                <a:cubicBezTo>
                  <a:pt x="1571767" y="2636293"/>
                  <a:pt x="1410269" y="2581702"/>
                  <a:pt x="1282890" y="2536209"/>
                </a:cubicBezTo>
                <a:cubicBezTo>
                  <a:pt x="1155511" y="2490716"/>
                  <a:pt x="941696" y="2399732"/>
                  <a:pt x="941696" y="2399732"/>
                </a:cubicBezTo>
                <a:cubicBezTo>
                  <a:pt x="834789" y="2356514"/>
                  <a:pt x="741529" y="2333768"/>
                  <a:pt x="641445" y="2276902"/>
                </a:cubicBezTo>
                <a:cubicBezTo>
                  <a:pt x="541361" y="2220036"/>
                  <a:pt x="436728" y="2154071"/>
                  <a:pt x="341194" y="2058537"/>
                </a:cubicBezTo>
                <a:cubicBezTo>
                  <a:pt x="245660" y="1963003"/>
                  <a:pt x="122830" y="1828800"/>
                  <a:pt x="68239" y="1703696"/>
                </a:cubicBezTo>
                <a:cubicBezTo>
                  <a:pt x="13648" y="1578592"/>
                  <a:pt x="0" y="1419368"/>
                  <a:pt x="13648" y="1307911"/>
                </a:cubicBezTo>
                <a:cubicBezTo>
                  <a:pt x="27296" y="1196454"/>
                  <a:pt x="93259" y="1123665"/>
                  <a:pt x="150125" y="1034955"/>
                </a:cubicBezTo>
                <a:cubicBezTo>
                  <a:pt x="206991" y="946245"/>
                  <a:pt x="277505" y="852985"/>
                  <a:pt x="354842" y="775648"/>
                </a:cubicBezTo>
                <a:cubicBezTo>
                  <a:pt x="432179" y="698311"/>
                  <a:pt x="509516" y="630072"/>
                  <a:pt x="614149" y="570932"/>
                </a:cubicBezTo>
                <a:cubicBezTo>
                  <a:pt x="718782" y="511792"/>
                  <a:pt x="818866" y="479946"/>
                  <a:pt x="982639" y="420806"/>
                </a:cubicBezTo>
                <a:cubicBezTo>
                  <a:pt x="1146412" y="361666"/>
                  <a:pt x="1376149" y="272956"/>
                  <a:pt x="1596788" y="216090"/>
                </a:cubicBezTo>
                <a:cubicBezTo>
                  <a:pt x="1817427" y="159224"/>
                  <a:pt x="2081284" y="113731"/>
                  <a:pt x="2306472" y="79612"/>
                </a:cubicBezTo>
                <a:cubicBezTo>
                  <a:pt x="2531660" y="45493"/>
                  <a:pt x="2772770" y="22746"/>
                  <a:pt x="2947916" y="11373"/>
                </a:cubicBezTo>
                <a:cubicBezTo>
                  <a:pt x="3123062" y="0"/>
                  <a:pt x="3357349" y="11373"/>
                  <a:pt x="3357349" y="11373"/>
                </a:cubicBezTo>
                <a:lnTo>
                  <a:pt x="3725839" y="11373"/>
                </a:lnTo>
                <a:cubicBezTo>
                  <a:pt x="3830472" y="13648"/>
                  <a:pt x="3891887" y="0"/>
                  <a:pt x="3957851" y="25021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3429000" y="4087504"/>
          <a:ext cx="2143128" cy="381000"/>
        </p:xfrm>
        <a:graphic>
          <a:graphicData uri="http://schemas.openxmlformats.org/presentationml/2006/ole">
            <p:oleObj spid="_x0000_s1030" name="Equation" r:id="rId5" imgW="1143000" imgH="203040" progId="Equation.3">
              <p:embed/>
            </p:oleObj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6781800" y="1676400"/>
          <a:ext cx="1476375" cy="381000"/>
        </p:xfrm>
        <a:graphic>
          <a:graphicData uri="http://schemas.openxmlformats.org/presentationml/2006/ole">
            <p:oleObj spid="_x0000_s1031" name="Equation" r:id="rId6" imgW="787320" imgH="203040" progId="Equation.3">
              <p:embed/>
            </p:oleObj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60360" y="1379560"/>
          <a:ext cx="1041400" cy="381000"/>
        </p:xfrm>
        <a:graphic>
          <a:graphicData uri="http://schemas.openxmlformats.org/presentationml/2006/ole">
            <p:oleObj spid="_x0000_s1032" name="Equation" r:id="rId7" imgW="520560" imgH="190440" progId="Equation.3">
              <p:embed/>
            </p:oleObj>
          </a:graphicData>
        </a:graphic>
      </p:graphicFrame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19" grpId="0"/>
      <p:bldP spid="20" grpId="0"/>
      <p:bldP spid="12" grpId="0" animBg="1"/>
      <p:bldP spid="11" grpId="0" animBg="1"/>
      <p:bldP spid="24" grpId="0" animBg="1"/>
      <p:bldP spid="16" grpId="0"/>
      <p:bldP spid="26" grpId="0"/>
      <p:bldP spid="27" grpId="0"/>
      <p:bldP spid="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76201"/>
            <a:ext cx="86106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Experimental setup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86427019"/>
              </p:ext>
            </p:extLst>
          </p:nvPr>
        </p:nvGraphicFramePr>
        <p:xfrm>
          <a:off x="914401" y="1066800"/>
          <a:ext cx="7467599" cy="519207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28800"/>
                <a:gridCol w="1524000"/>
                <a:gridCol w="990600"/>
                <a:gridCol w="1524000"/>
                <a:gridCol w="1600199"/>
              </a:tblGrid>
              <a:tr h="528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Benchmark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Language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#LOC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#Functions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#Branches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523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tree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520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list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1.5K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4911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queue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584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coldet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10.7K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518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gnuchess</a:t>
                      </a:r>
                      <a:r>
                        <a:rPr lang="en-US" sz="2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29.3K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2195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637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gnuchess-2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40.2K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5949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ddrescue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19.0K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794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tinyxml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13.4K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8600" y="76200"/>
            <a:ext cx="86106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Results: branch coverage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86427019"/>
              </p:ext>
            </p:extLst>
          </p:nvPr>
        </p:nvGraphicFramePr>
        <p:xfrm>
          <a:off x="761999" y="1295400"/>
          <a:ext cx="7543801" cy="476005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351314"/>
                <a:gridCol w="1542261"/>
                <a:gridCol w="1690797"/>
                <a:gridCol w="1959429"/>
              </a:tblGrid>
              <a:tr h="4572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Benchmark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Branch Coverage (%)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1208248">
                <a:tc v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Randoop</a:t>
                      </a: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Symbolic</a:t>
                      </a:r>
                      <a:r>
                        <a:rPr lang="en-US" sz="2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Execution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Randoop + Symbolic execution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[ICSE’13]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4474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tree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371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list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371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queue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69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35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coldet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3877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gnuchess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371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gnuchess-2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371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ddrescue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396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tinyxml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8600" y="76200"/>
            <a:ext cx="86106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Results: analysis of crashed test</a:t>
            </a: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drivers 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13984" y="1828800"/>
            <a:ext cx="9187216" cy="4114800"/>
          </a:xfrm>
          <a:prstGeom prst="rect">
            <a:avLst/>
          </a:prstGeo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any bugs in the open source projects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NULL pointer accesses, infinite loops,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buffer overflows and underflows, stack overflows,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division by zero, double free, …</a:t>
            </a:r>
          </a:p>
          <a:p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   violations of implicit method invocation protocols in the 	test drivers</a:t>
            </a:r>
          </a:p>
          <a:p>
            <a:pPr lvl="1">
              <a:buFont typeface="Arial" pitchFamily="34" charset="0"/>
              <a:buChar char="•"/>
            </a:pPr>
            <a:endParaRPr lang="en-US" sz="2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   parameters to called functions in the drivers are not </a:t>
            </a:r>
          </a:p>
          <a:p>
            <a:pPr lvl="1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well correlated</a:t>
            </a:r>
          </a:p>
          <a:p>
            <a:pPr lvl="1"/>
            <a:r>
              <a:rPr lang="en-US" sz="22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200" dirty="0" smtClean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151" y="1143000"/>
            <a:ext cx="7058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Manual inspection of crashed drivers revealed:</a:t>
            </a:r>
            <a:endParaRPr lang="en-US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heartble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9544" y="5385619"/>
            <a:ext cx="838200" cy="10151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93960" y="5554640"/>
            <a:ext cx="327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Remember              !!!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76200"/>
            <a:ext cx="86106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Additional challenges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-345744" y="818864"/>
            <a:ext cx="9187216" cy="5181600"/>
          </a:xfrm>
          <a:prstGeom prst="rect">
            <a:avLst/>
          </a:prstGeo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Strengthen test oracles or properties 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 catch more bugs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   memory safety, buffer overflows, …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   -    Use test runs to learn invariants;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       		         	         violations might indicate bugs?</a:t>
            </a:r>
          </a:p>
          <a:p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Better utilization of the object pool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   Utilize manually written tests</a:t>
            </a:r>
          </a:p>
          <a:p>
            <a:pPr lvl="1">
              <a:buFont typeface="Arial" pitchFamily="34" charset="0"/>
              <a:buChar char="•"/>
            </a:pPr>
            <a:endParaRPr lang="en-US" sz="2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Automatically discern bugs from 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violations of implicit protocols/preconditions</a:t>
            </a:r>
          </a:p>
          <a:p>
            <a:pPr lvl="1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	    -    Learn preconditions and method </a:t>
            </a:r>
          </a:p>
          <a:p>
            <a:pPr lvl="1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       invocation protocols from tests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200" dirty="0" smtClean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70895" y="1281752"/>
            <a:ext cx="3178791" cy="5222544"/>
            <a:chOff x="2819399" y="76200"/>
            <a:chExt cx="3809999" cy="5791202"/>
          </a:xfrm>
        </p:grpSpPr>
        <p:sp>
          <p:nvSpPr>
            <p:cNvPr id="12" name="Can 11"/>
            <p:cNvSpPr/>
            <p:nvPr/>
          </p:nvSpPr>
          <p:spPr>
            <a:xfrm>
              <a:off x="4267199" y="76200"/>
              <a:ext cx="926804" cy="1066801"/>
            </a:xfrm>
            <a:prstGeom prst="can">
              <a:avLst/>
            </a:prstGeom>
            <a:solidFill>
              <a:srgbClr val="FFFF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961">
                <a:defRPr/>
              </a:pPr>
              <a:r>
                <a:rPr lang="en-US" sz="1300" b="1" kern="0" dirty="0">
                  <a:solidFill>
                    <a:sysClr val="windowText" lastClr="000000"/>
                  </a:solidFill>
                  <a:latin typeface="Calibri"/>
                  <a:ea typeface="ＭＳ Ｐゴシック"/>
                </a:rPr>
                <a:t>Program  under analysis</a:t>
              </a:r>
            </a:p>
          </p:txBody>
        </p:sp>
        <p:sp>
          <p:nvSpPr>
            <p:cNvPr id="13" name="Can 12"/>
            <p:cNvSpPr/>
            <p:nvPr/>
          </p:nvSpPr>
          <p:spPr>
            <a:xfrm>
              <a:off x="4114800" y="4572001"/>
              <a:ext cx="1219200" cy="1295401"/>
            </a:xfrm>
            <a:prstGeom prst="can">
              <a:avLst>
                <a:gd name="adj" fmla="val 18182"/>
              </a:avLst>
            </a:prstGeom>
            <a:solidFill>
              <a:srgbClr val="FFC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961">
                <a:defRPr/>
              </a:pPr>
              <a:r>
                <a:rPr lang="en-US" sz="1400" b="1" kern="0" dirty="0" smtClean="0">
                  <a:solidFill>
                    <a:sysClr val="windowText" lastClr="000000"/>
                  </a:solidFill>
                  <a:ea typeface="ＭＳ Ｐゴシック"/>
                </a:rPr>
                <a:t>Drivers violating implicit contracts</a:t>
              </a:r>
              <a:endParaRPr lang="en-US" sz="1400" b="1" kern="0" dirty="0">
                <a:solidFill>
                  <a:sysClr val="windowText" lastClr="000000"/>
                </a:solidFill>
                <a:ea typeface="ＭＳ Ｐゴシック"/>
              </a:endParaRPr>
            </a:p>
          </p:txBody>
        </p:sp>
        <p:sp>
          <p:nvSpPr>
            <p:cNvPr id="14" name="Can 13"/>
            <p:cNvSpPr/>
            <p:nvPr/>
          </p:nvSpPr>
          <p:spPr>
            <a:xfrm>
              <a:off x="2819399" y="4572001"/>
              <a:ext cx="1219199" cy="1295401"/>
            </a:xfrm>
            <a:prstGeom prst="can">
              <a:avLst>
                <a:gd name="adj" fmla="val 18182"/>
              </a:avLst>
            </a:prstGeom>
            <a:solidFill>
              <a:srgbClr val="FF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961">
                <a:defRPr/>
              </a:pPr>
              <a:r>
                <a:rPr lang="en-US" sz="1400" b="1" kern="0" dirty="0" smtClean="0">
                  <a:solidFill>
                    <a:sysClr val="windowText" lastClr="000000"/>
                  </a:solidFill>
                  <a:ea typeface="ＭＳ Ｐゴシック"/>
                </a:rPr>
                <a:t>Drivers uncovering hidden bugs</a:t>
              </a:r>
              <a:endParaRPr lang="en-US" sz="1400" b="1" kern="0" dirty="0">
                <a:solidFill>
                  <a:sysClr val="windowText" lastClr="000000"/>
                </a:solidFill>
                <a:ea typeface="ＭＳ Ｐゴシック"/>
              </a:endParaRPr>
            </a:p>
          </p:txBody>
        </p:sp>
        <p:sp>
          <p:nvSpPr>
            <p:cNvPr id="15" name="Can 14"/>
            <p:cNvSpPr/>
            <p:nvPr/>
          </p:nvSpPr>
          <p:spPr>
            <a:xfrm>
              <a:off x="5410199" y="4572001"/>
              <a:ext cx="1219199" cy="1295401"/>
            </a:xfrm>
            <a:prstGeom prst="can">
              <a:avLst>
                <a:gd name="adj" fmla="val 18182"/>
              </a:avLst>
            </a:prstGeom>
            <a:solidFill>
              <a:srgbClr val="00FF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961"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Calibri"/>
                  <a:ea typeface="ＭＳ Ｐゴシック"/>
                </a:rPr>
                <a:t>Drivers with normal runtime execution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24199" y="1524001"/>
              <a:ext cx="3200399" cy="2438401"/>
            </a:xfrm>
            <a:prstGeom prst="roundRect">
              <a:avLst/>
            </a:prstGeom>
            <a:solidFill>
              <a:srgbClr val="99FF33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961">
                <a:defRPr/>
              </a:pPr>
              <a:endParaRPr lang="en-US" kern="0" dirty="0">
                <a:solidFill>
                  <a:sysClr val="windowText" lastClr="000000"/>
                </a:solidFill>
                <a:latin typeface="Calibri"/>
                <a:ea typeface="ＭＳ Ｐゴシック"/>
              </a:endParaRPr>
            </a:p>
          </p:txBody>
        </p:sp>
        <p:cxnSp>
          <p:nvCxnSpPr>
            <p:cNvPr id="17" name="Straight Arrow Connector 16"/>
            <p:cNvCxnSpPr>
              <a:stCxn id="12" idx="3"/>
              <a:endCxn id="16" idx="0"/>
            </p:cNvCxnSpPr>
            <p:nvPr/>
          </p:nvCxnSpPr>
          <p:spPr>
            <a:xfrm flipH="1">
              <a:off x="4724399" y="1143000"/>
              <a:ext cx="6201" cy="3810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16" idx="2"/>
              <a:endCxn id="14" idx="1"/>
            </p:cNvCxnSpPr>
            <p:nvPr/>
          </p:nvCxnSpPr>
          <p:spPr>
            <a:xfrm flipH="1">
              <a:off x="3428999" y="3962400"/>
              <a:ext cx="1295399" cy="6096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9" name="Straight Arrow Connector 18"/>
            <p:cNvCxnSpPr>
              <a:stCxn id="16" idx="2"/>
              <a:endCxn id="13" idx="1"/>
            </p:cNvCxnSpPr>
            <p:nvPr/>
          </p:nvCxnSpPr>
          <p:spPr>
            <a:xfrm>
              <a:off x="4724399" y="3962400"/>
              <a:ext cx="0" cy="6096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6" idx="2"/>
              <a:endCxn id="15" idx="1"/>
            </p:cNvCxnSpPr>
            <p:nvPr/>
          </p:nvCxnSpPr>
          <p:spPr>
            <a:xfrm>
              <a:off x="4724399" y="3962401"/>
              <a:ext cx="1295401" cy="6096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21" name="Rectangle 20"/>
            <p:cNvSpPr/>
            <p:nvPr/>
          </p:nvSpPr>
          <p:spPr>
            <a:xfrm>
              <a:off x="3200400" y="2438400"/>
              <a:ext cx="1447800" cy="1143000"/>
            </a:xfrm>
            <a:prstGeom prst="rect">
              <a:avLst/>
            </a:prstGeom>
            <a:solidFill>
              <a:srgbClr val="00FFCC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961">
                <a:defRPr/>
              </a:pPr>
              <a:r>
                <a:rPr lang="en-US" sz="1600" b="1" kern="0" dirty="0" smtClean="0">
                  <a:solidFill>
                    <a:sysClr val="windowText" lastClr="000000"/>
                  </a:solidFill>
                  <a:latin typeface="Calibri"/>
                  <a:ea typeface="ＭＳ Ｐゴシック"/>
                </a:rPr>
                <a:t>Directed random </a:t>
              </a:r>
              <a:r>
                <a:rPr lang="en-US" sz="1600" b="1" kern="0" dirty="0">
                  <a:solidFill>
                    <a:sysClr val="windowText" lastClr="000000"/>
                  </a:solidFill>
                  <a:latin typeface="Calibri"/>
                  <a:ea typeface="ＭＳ Ｐゴシック"/>
                </a:rPr>
                <a:t>test driver generation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00600" y="2438400"/>
              <a:ext cx="1447800" cy="1143000"/>
            </a:xfrm>
            <a:prstGeom prst="rect">
              <a:avLst/>
            </a:prstGeom>
            <a:solidFill>
              <a:srgbClr val="00FFCC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961">
                <a:defRPr/>
              </a:pPr>
              <a:r>
                <a:rPr lang="en-US" sz="1600" b="1" kern="0" dirty="0" smtClean="0">
                  <a:solidFill>
                    <a:sysClr val="windowText" lastClr="000000"/>
                  </a:solidFill>
                  <a:latin typeface="Calibri"/>
                  <a:ea typeface="ＭＳ Ｐゴシック"/>
                </a:rPr>
                <a:t>Symbolic execution </a:t>
              </a:r>
              <a:r>
                <a:rPr lang="en-US" sz="1600" b="1" kern="0" dirty="0">
                  <a:solidFill>
                    <a:sysClr val="windowText" lastClr="000000"/>
                  </a:solidFill>
                  <a:latin typeface="Calibri"/>
                  <a:ea typeface="ＭＳ Ｐゴシック"/>
                </a:rPr>
                <a:t>based  test generation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52800" y="1752600"/>
              <a:ext cx="2743200" cy="457200"/>
            </a:xfrm>
            <a:prstGeom prst="rect">
              <a:avLst/>
            </a:prstGeom>
            <a:solidFill>
              <a:srgbClr val="00FFCC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961">
                <a:defRPr/>
              </a:pPr>
              <a:r>
                <a:rPr lang="en-US" sz="1600" b="1" kern="0" dirty="0">
                  <a:solidFill>
                    <a:sysClr val="windowText" lastClr="000000"/>
                  </a:solidFill>
                  <a:latin typeface="Calibri"/>
                  <a:ea typeface="ＭＳ Ｐゴシック"/>
                </a:rPr>
                <a:t>Test generator selection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888972" y="6019800"/>
            <a:ext cx="250902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>
                <a:latin typeface="Arial" pitchFamily="34" charset="0"/>
                <a:cs typeface="Arial" pitchFamily="34" charset="0"/>
              </a:rPr>
              <a:t>Thank you!</a:t>
            </a:r>
            <a:endParaRPr lang="en-US" sz="3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0625" y="3469575"/>
            <a:ext cx="25146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Concurrent s/w</a:t>
            </a:r>
          </a:p>
          <a:p>
            <a:pPr algn="ctr"/>
            <a:r>
              <a:rPr lang="en-US" sz="2200" dirty="0" err="1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Sequentializations</a:t>
            </a:r>
            <a:endParaRPr lang="en-US" sz="2200" dirty="0" smtClean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48"/>
          <p:cNvGrpSpPr/>
          <p:nvPr/>
        </p:nvGrpSpPr>
        <p:grpSpPr>
          <a:xfrm>
            <a:off x="234927" y="416625"/>
            <a:ext cx="8832872" cy="5791200"/>
            <a:chOff x="156122" y="601181"/>
            <a:chExt cx="9599394" cy="6396248"/>
          </a:xfrm>
        </p:grpSpPr>
        <p:sp>
          <p:nvSpPr>
            <p:cNvPr id="5" name="TextBox 4"/>
            <p:cNvSpPr txBox="1"/>
            <p:nvPr/>
          </p:nvSpPr>
          <p:spPr>
            <a:xfrm>
              <a:off x="6882194" y="1571767"/>
              <a:ext cx="1223312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PLDI 13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68825" y="1571768"/>
              <a:ext cx="1265331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CAV 14*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50157" y="3591635"/>
              <a:ext cx="1514732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TACAS 11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43528" y="3675797"/>
              <a:ext cx="1754795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OOPSLA 14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97684" y="1150962"/>
              <a:ext cx="4385419" cy="4376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1655" y="2076735"/>
              <a:ext cx="1265331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CAV 13*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6652" y="2076735"/>
              <a:ext cx="1162338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SAS 13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5671" y="5798408"/>
              <a:ext cx="1238991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ICSE 13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9590" y="606647"/>
              <a:ext cx="3726571" cy="57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Invariant Synthesis</a:t>
              </a:r>
              <a:endParaRPr lang="en-US" sz="28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49257" y="601181"/>
              <a:ext cx="4306259" cy="577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Validating Invariants</a:t>
              </a:r>
              <a:endParaRPr lang="en-US" sz="28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23708" y="5787758"/>
              <a:ext cx="1228955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ISCA 11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29465" y="2497541"/>
              <a:ext cx="2650006" cy="849830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Sequential  s/w</a:t>
              </a:r>
            </a:p>
            <a:p>
              <a:pPr algn="ctr"/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Machine learning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28946" y="1921528"/>
              <a:ext cx="2847685" cy="849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Data-structures</a:t>
              </a:r>
            </a:p>
            <a:p>
              <a:pPr algn="ctr"/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Natural Proofs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6122" y="4088384"/>
              <a:ext cx="4961885" cy="849830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Concurrent, Distributed systems</a:t>
              </a:r>
            </a:p>
            <a:p>
              <a:pPr algn="ctr"/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Finite </a:t>
              </a:r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reductions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0717" y="6139951"/>
              <a:ext cx="3864912" cy="849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Memory errors/leaks </a:t>
              </a:r>
            </a:p>
            <a:p>
              <a:pPr algn="ctr"/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Automated Test </a:t>
              </a:r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generation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27622" y="6147599"/>
              <a:ext cx="3662269" cy="849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Transient faults</a:t>
              </a:r>
            </a:p>
            <a:p>
              <a:pPr algn="ctr"/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Application </a:t>
              </a:r>
              <a:r>
                <a:rPr lang="en-US" sz="2200" dirty="0" err="1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checkpointing</a:t>
              </a:r>
              <a:endParaRPr lang="en-US" sz="22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1" name="Picture 2" descr="http://www.clker.com/cliparts/m/g/n/t/N/I/blue-gear-wheel-m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3625" y="2590800"/>
            <a:ext cx="220410" cy="216725"/>
          </a:xfrm>
          <a:prstGeom prst="rect">
            <a:avLst/>
          </a:prstGeom>
          <a:noFill/>
        </p:spPr>
      </p:pic>
      <p:pic>
        <p:nvPicPr>
          <p:cNvPr id="22" name="Picture 2" descr="http://www.clker.com/cliparts/m/g/n/t/N/I/blue-gear-wheel-m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425" y="4038600"/>
            <a:ext cx="220410" cy="216725"/>
          </a:xfrm>
          <a:prstGeom prst="rect">
            <a:avLst/>
          </a:prstGeom>
          <a:noFill/>
        </p:spPr>
      </p:pic>
      <p:pic>
        <p:nvPicPr>
          <p:cNvPr id="23" name="Picture 2" descr="http://www.clker.com/cliparts/m/g/n/t/N/I/blue-gear-wheel-m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7040" y="3938650"/>
            <a:ext cx="220410" cy="216725"/>
          </a:xfrm>
          <a:prstGeom prst="rect">
            <a:avLst/>
          </a:prstGeom>
          <a:noFill/>
        </p:spPr>
      </p:pic>
      <p:pic>
        <p:nvPicPr>
          <p:cNvPr id="24" name="Picture 2" descr="http://www.clker.com/cliparts/m/g/n/t/N/I/blue-gear-wheel-m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6940" y="2081150"/>
            <a:ext cx="220410" cy="216725"/>
          </a:xfrm>
          <a:prstGeom prst="rect">
            <a:avLst/>
          </a:prstGeom>
          <a:noFill/>
        </p:spPr>
      </p:pic>
      <p:sp>
        <p:nvSpPr>
          <p:cNvPr id="25" name="Oval 24"/>
          <p:cNvSpPr/>
          <p:nvPr/>
        </p:nvSpPr>
        <p:spPr>
          <a:xfrm>
            <a:off x="4956362" y="914400"/>
            <a:ext cx="4035238" cy="3962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38200" y="646904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b="1" dirty="0" smtClean="0">
                <a:latin typeface="Arial" pitchFamily="34" charset="0"/>
                <a:cs typeface="Arial" pitchFamily="34" charset="0"/>
              </a:rPr>
              <a:t>*Invited to journals FMSD and JACM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36478" y="191069"/>
            <a:ext cx="8993874" cy="6086901"/>
          </a:xfrm>
          <a:custGeom>
            <a:avLst/>
            <a:gdLst>
              <a:gd name="connsiteX0" fmla="*/ 4640238 w 8993874"/>
              <a:gd name="connsiteY0" fmla="*/ 327546 h 6086901"/>
              <a:gd name="connsiteX1" fmla="*/ 4640238 w 8993874"/>
              <a:gd name="connsiteY1" fmla="*/ 327546 h 6086901"/>
              <a:gd name="connsiteX2" fmla="*/ 4640238 w 8993874"/>
              <a:gd name="connsiteY2" fmla="*/ 982638 h 6086901"/>
              <a:gd name="connsiteX3" fmla="*/ 4640238 w 8993874"/>
              <a:gd name="connsiteY3" fmla="*/ 1228298 h 6086901"/>
              <a:gd name="connsiteX4" fmla="*/ 4599295 w 8993874"/>
              <a:gd name="connsiteY4" fmla="*/ 2852382 h 6086901"/>
              <a:gd name="connsiteX5" fmla="*/ 3043450 w 8993874"/>
              <a:gd name="connsiteY5" fmla="*/ 2866030 h 6086901"/>
              <a:gd name="connsiteX6" fmla="*/ 2538483 w 8993874"/>
              <a:gd name="connsiteY6" fmla="*/ 2893325 h 6086901"/>
              <a:gd name="connsiteX7" fmla="*/ 1951629 w 8993874"/>
              <a:gd name="connsiteY7" fmla="*/ 2920621 h 6086901"/>
              <a:gd name="connsiteX8" fmla="*/ 1037229 w 8993874"/>
              <a:gd name="connsiteY8" fmla="*/ 2906973 h 6086901"/>
              <a:gd name="connsiteX9" fmla="*/ 941695 w 8993874"/>
              <a:gd name="connsiteY9" fmla="*/ 2893325 h 6086901"/>
              <a:gd name="connsiteX10" fmla="*/ 532262 w 8993874"/>
              <a:gd name="connsiteY10" fmla="*/ 2866030 h 6086901"/>
              <a:gd name="connsiteX11" fmla="*/ 13647 w 8993874"/>
              <a:gd name="connsiteY11" fmla="*/ 2920621 h 6086901"/>
              <a:gd name="connsiteX12" fmla="*/ 0 w 8993874"/>
              <a:gd name="connsiteY12" fmla="*/ 2975212 h 6086901"/>
              <a:gd name="connsiteX13" fmla="*/ 13647 w 8993874"/>
              <a:gd name="connsiteY13" fmla="*/ 3439235 h 6086901"/>
              <a:gd name="connsiteX14" fmla="*/ 27295 w 8993874"/>
              <a:gd name="connsiteY14" fmla="*/ 3521122 h 6086901"/>
              <a:gd name="connsiteX15" fmla="*/ 40943 w 8993874"/>
              <a:gd name="connsiteY15" fmla="*/ 3616656 h 6086901"/>
              <a:gd name="connsiteX16" fmla="*/ 54591 w 8993874"/>
              <a:gd name="connsiteY16" fmla="*/ 3848668 h 6086901"/>
              <a:gd name="connsiteX17" fmla="*/ 81886 w 8993874"/>
              <a:gd name="connsiteY17" fmla="*/ 4162567 h 6086901"/>
              <a:gd name="connsiteX18" fmla="*/ 95534 w 8993874"/>
              <a:gd name="connsiteY18" fmla="*/ 4503761 h 6086901"/>
              <a:gd name="connsiteX19" fmla="*/ 136477 w 8993874"/>
              <a:gd name="connsiteY19" fmla="*/ 4749421 h 6086901"/>
              <a:gd name="connsiteX20" fmla="*/ 272955 w 8993874"/>
              <a:gd name="connsiteY20" fmla="*/ 4776716 h 6086901"/>
              <a:gd name="connsiteX21" fmla="*/ 382137 w 8993874"/>
              <a:gd name="connsiteY21" fmla="*/ 4804012 h 6086901"/>
              <a:gd name="connsiteX22" fmla="*/ 627797 w 8993874"/>
              <a:gd name="connsiteY22" fmla="*/ 4790364 h 6086901"/>
              <a:gd name="connsiteX23" fmla="*/ 709683 w 8993874"/>
              <a:gd name="connsiteY23" fmla="*/ 4763068 h 6086901"/>
              <a:gd name="connsiteX24" fmla="*/ 832513 w 8993874"/>
              <a:gd name="connsiteY24" fmla="*/ 4749421 h 6086901"/>
              <a:gd name="connsiteX25" fmla="*/ 968991 w 8993874"/>
              <a:gd name="connsiteY25" fmla="*/ 4694830 h 6086901"/>
              <a:gd name="connsiteX26" fmla="*/ 1023582 w 8993874"/>
              <a:gd name="connsiteY26" fmla="*/ 4681182 h 6086901"/>
              <a:gd name="connsiteX27" fmla="*/ 1091821 w 8993874"/>
              <a:gd name="connsiteY27" fmla="*/ 4653886 h 6086901"/>
              <a:gd name="connsiteX28" fmla="*/ 1269241 w 8993874"/>
              <a:gd name="connsiteY28" fmla="*/ 4626591 h 6086901"/>
              <a:gd name="connsiteX29" fmla="*/ 1392071 w 8993874"/>
              <a:gd name="connsiteY29" fmla="*/ 4640238 h 6086901"/>
              <a:gd name="connsiteX30" fmla="*/ 1433015 w 8993874"/>
              <a:gd name="connsiteY30" fmla="*/ 4667534 h 6086901"/>
              <a:gd name="connsiteX31" fmla="*/ 1555844 w 8993874"/>
              <a:gd name="connsiteY31" fmla="*/ 4763068 h 6086901"/>
              <a:gd name="connsiteX32" fmla="*/ 1665026 w 8993874"/>
              <a:gd name="connsiteY32" fmla="*/ 4776716 h 6086901"/>
              <a:gd name="connsiteX33" fmla="*/ 2006221 w 8993874"/>
              <a:gd name="connsiteY33" fmla="*/ 4817659 h 6086901"/>
              <a:gd name="connsiteX34" fmla="*/ 2210937 w 8993874"/>
              <a:gd name="connsiteY34" fmla="*/ 4844955 h 6086901"/>
              <a:gd name="connsiteX35" fmla="*/ 4189862 w 8993874"/>
              <a:gd name="connsiteY35" fmla="*/ 4858603 h 6086901"/>
              <a:gd name="connsiteX36" fmla="*/ 4558352 w 8993874"/>
              <a:gd name="connsiteY36" fmla="*/ 4872250 h 6086901"/>
              <a:gd name="connsiteX37" fmla="*/ 4722125 w 8993874"/>
              <a:gd name="connsiteY37" fmla="*/ 4872250 h 6086901"/>
              <a:gd name="connsiteX38" fmla="*/ 4844955 w 8993874"/>
              <a:gd name="connsiteY38" fmla="*/ 4899546 h 6086901"/>
              <a:gd name="connsiteX39" fmla="*/ 4926841 w 8993874"/>
              <a:gd name="connsiteY39" fmla="*/ 4913194 h 6086901"/>
              <a:gd name="connsiteX40" fmla="*/ 4940489 w 8993874"/>
              <a:gd name="connsiteY40" fmla="*/ 4967785 h 6086901"/>
              <a:gd name="connsiteX41" fmla="*/ 4967785 w 8993874"/>
              <a:gd name="connsiteY41" fmla="*/ 5295331 h 6086901"/>
              <a:gd name="connsiteX42" fmla="*/ 4981432 w 8993874"/>
              <a:gd name="connsiteY42" fmla="*/ 5377218 h 6086901"/>
              <a:gd name="connsiteX43" fmla="*/ 5008728 w 8993874"/>
              <a:gd name="connsiteY43" fmla="*/ 5691116 h 6086901"/>
              <a:gd name="connsiteX44" fmla="*/ 5049671 w 8993874"/>
              <a:gd name="connsiteY44" fmla="*/ 5882185 h 6086901"/>
              <a:gd name="connsiteX45" fmla="*/ 5063319 w 8993874"/>
              <a:gd name="connsiteY45" fmla="*/ 5936776 h 6086901"/>
              <a:gd name="connsiteX46" fmla="*/ 5104262 w 8993874"/>
              <a:gd name="connsiteY46" fmla="*/ 5964071 h 6086901"/>
              <a:gd name="connsiteX47" fmla="*/ 5158853 w 8993874"/>
              <a:gd name="connsiteY47" fmla="*/ 5977719 h 6086901"/>
              <a:gd name="connsiteX48" fmla="*/ 5254388 w 8993874"/>
              <a:gd name="connsiteY48" fmla="*/ 6005015 h 6086901"/>
              <a:gd name="connsiteX49" fmla="*/ 5964071 w 8993874"/>
              <a:gd name="connsiteY49" fmla="*/ 6032310 h 6086901"/>
              <a:gd name="connsiteX50" fmla="*/ 6086901 w 8993874"/>
              <a:gd name="connsiteY50" fmla="*/ 6045958 h 6086901"/>
              <a:gd name="connsiteX51" fmla="*/ 6346209 w 8993874"/>
              <a:gd name="connsiteY51" fmla="*/ 6059606 h 6086901"/>
              <a:gd name="connsiteX52" fmla="*/ 6400800 w 8993874"/>
              <a:gd name="connsiteY52" fmla="*/ 6073253 h 6086901"/>
              <a:gd name="connsiteX53" fmla="*/ 6619164 w 8993874"/>
              <a:gd name="connsiteY53" fmla="*/ 6086901 h 6086901"/>
              <a:gd name="connsiteX54" fmla="*/ 7124131 w 8993874"/>
              <a:gd name="connsiteY54" fmla="*/ 6073253 h 6086901"/>
              <a:gd name="connsiteX55" fmla="*/ 7246961 w 8993874"/>
              <a:gd name="connsiteY55" fmla="*/ 6059606 h 6086901"/>
              <a:gd name="connsiteX56" fmla="*/ 8598089 w 8993874"/>
              <a:gd name="connsiteY56" fmla="*/ 6045958 h 6086901"/>
              <a:gd name="connsiteX57" fmla="*/ 8652680 w 8993874"/>
              <a:gd name="connsiteY57" fmla="*/ 6032310 h 6086901"/>
              <a:gd name="connsiteX58" fmla="*/ 8789158 w 8993874"/>
              <a:gd name="connsiteY58" fmla="*/ 6005015 h 6086901"/>
              <a:gd name="connsiteX59" fmla="*/ 8802806 w 8993874"/>
              <a:gd name="connsiteY59" fmla="*/ 5964071 h 6086901"/>
              <a:gd name="connsiteX60" fmla="*/ 8830101 w 8993874"/>
              <a:gd name="connsiteY60" fmla="*/ 5718412 h 6086901"/>
              <a:gd name="connsiteX61" fmla="*/ 8843749 w 8993874"/>
              <a:gd name="connsiteY61" fmla="*/ 5609230 h 6086901"/>
              <a:gd name="connsiteX62" fmla="*/ 8857397 w 8993874"/>
              <a:gd name="connsiteY62" fmla="*/ 5568286 h 6086901"/>
              <a:gd name="connsiteX63" fmla="*/ 8884692 w 8993874"/>
              <a:gd name="connsiteY63" fmla="*/ 5431809 h 6086901"/>
              <a:gd name="connsiteX64" fmla="*/ 8898340 w 8993874"/>
              <a:gd name="connsiteY64" fmla="*/ 5308979 h 6086901"/>
              <a:gd name="connsiteX65" fmla="*/ 8911988 w 8993874"/>
              <a:gd name="connsiteY65" fmla="*/ 5227092 h 6086901"/>
              <a:gd name="connsiteX66" fmla="*/ 8925635 w 8993874"/>
              <a:gd name="connsiteY66" fmla="*/ 5063319 h 6086901"/>
              <a:gd name="connsiteX67" fmla="*/ 8911988 w 8993874"/>
              <a:gd name="connsiteY67" fmla="*/ 4653886 h 6086901"/>
              <a:gd name="connsiteX68" fmla="*/ 8898340 w 8993874"/>
              <a:gd name="connsiteY68" fmla="*/ 4572000 h 6086901"/>
              <a:gd name="connsiteX69" fmla="*/ 8884692 w 8993874"/>
              <a:gd name="connsiteY69" fmla="*/ 4408227 h 6086901"/>
              <a:gd name="connsiteX70" fmla="*/ 8898340 w 8993874"/>
              <a:gd name="connsiteY70" fmla="*/ 3916907 h 6086901"/>
              <a:gd name="connsiteX71" fmla="*/ 8911988 w 8993874"/>
              <a:gd name="connsiteY71" fmla="*/ 3875964 h 6086901"/>
              <a:gd name="connsiteX72" fmla="*/ 8925635 w 8993874"/>
              <a:gd name="connsiteY72" fmla="*/ 3821373 h 6086901"/>
              <a:gd name="connsiteX73" fmla="*/ 8952931 w 8993874"/>
              <a:gd name="connsiteY73" fmla="*/ 3780430 h 6086901"/>
              <a:gd name="connsiteX74" fmla="*/ 8966579 w 8993874"/>
              <a:gd name="connsiteY74" fmla="*/ 3589361 h 6086901"/>
              <a:gd name="connsiteX75" fmla="*/ 8980226 w 8993874"/>
              <a:gd name="connsiteY75" fmla="*/ 3480179 h 6086901"/>
              <a:gd name="connsiteX76" fmla="*/ 8993874 w 8993874"/>
              <a:gd name="connsiteY76" fmla="*/ 3330053 h 6086901"/>
              <a:gd name="connsiteX77" fmla="*/ 8966579 w 8993874"/>
              <a:gd name="connsiteY77" fmla="*/ 3152632 h 6086901"/>
              <a:gd name="connsiteX78" fmla="*/ 8939283 w 8993874"/>
              <a:gd name="connsiteY78" fmla="*/ 3111689 h 6086901"/>
              <a:gd name="connsiteX79" fmla="*/ 8911988 w 8993874"/>
              <a:gd name="connsiteY79" fmla="*/ 3029803 h 6086901"/>
              <a:gd name="connsiteX80" fmla="*/ 8939283 w 8993874"/>
              <a:gd name="connsiteY80" fmla="*/ 2770495 h 6086901"/>
              <a:gd name="connsiteX81" fmla="*/ 8952931 w 8993874"/>
              <a:gd name="connsiteY81" fmla="*/ 2715904 h 6086901"/>
              <a:gd name="connsiteX82" fmla="*/ 8925635 w 8993874"/>
              <a:gd name="connsiteY82" fmla="*/ 2265528 h 6086901"/>
              <a:gd name="connsiteX83" fmla="*/ 8911988 w 8993874"/>
              <a:gd name="connsiteY83" fmla="*/ 2210937 h 6086901"/>
              <a:gd name="connsiteX84" fmla="*/ 8898340 w 8993874"/>
              <a:gd name="connsiteY84" fmla="*/ 2129050 h 6086901"/>
              <a:gd name="connsiteX85" fmla="*/ 8884692 w 8993874"/>
              <a:gd name="connsiteY85" fmla="*/ 1883391 h 6086901"/>
              <a:gd name="connsiteX86" fmla="*/ 8871044 w 8993874"/>
              <a:gd name="connsiteY86" fmla="*/ 1774209 h 6086901"/>
              <a:gd name="connsiteX87" fmla="*/ 8857397 w 8993874"/>
              <a:gd name="connsiteY87" fmla="*/ 1637731 h 6086901"/>
              <a:gd name="connsiteX88" fmla="*/ 8830101 w 8993874"/>
              <a:gd name="connsiteY88" fmla="*/ 1446662 h 6086901"/>
              <a:gd name="connsiteX89" fmla="*/ 8830101 w 8993874"/>
              <a:gd name="connsiteY89" fmla="*/ 955343 h 6086901"/>
              <a:gd name="connsiteX90" fmla="*/ 8843749 w 8993874"/>
              <a:gd name="connsiteY90" fmla="*/ 914400 h 6086901"/>
              <a:gd name="connsiteX91" fmla="*/ 8830101 w 8993874"/>
              <a:gd name="connsiteY91" fmla="*/ 368489 h 6086901"/>
              <a:gd name="connsiteX92" fmla="*/ 8748215 w 8993874"/>
              <a:gd name="connsiteY92" fmla="*/ 327546 h 6086901"/>
              <a:gd name="connsiteX93" fmla="*/ 8707271 w 8993874"/>
              <a:gd name="connsiteY93" fmla="*/ 300250 h 6086901"/>
              <a:gd name="connsiteX94" fmla="*/ 8570794 w 8993874"/>
              <a:gd name="connsiteY94" fmla="*/ 259307 h 6086901"/>
              <a:gd name="connsiteX95" fmla="*/ 8488907 w 8993874"/>
              <a:gd name="connsiteY95" fmla="*/ 245659 h 6086901"/>
              <a:gd name="connsiteX96" fmla="*/ 8434316 w 8993874"/>
              <a:gd name="connsiteY96" fmla="*/ 232012 h 6086901"/>
              <a:gd name="connsiteX97" fmla="*/ 8270543 w 8993874"/>
              <a:gd name="connsiteY97" fmla="*/ 204716 h 6086901"/>
              <a:gd name="connsiteX98" fmla="*/ 8215952 w 8993874"/>
              <a:gd name="connsiteY98" fmla="*/ 191068 h 6086901"/>
              <a:gd name="connsiteX99" fmla="*/ 8052179 w 8993874"/>
              <a:gd name="connsiteY99" fmla="*/ 177421 h 6086901"/>
              <a:gd name="connsiteX100" fmla="*/ 7861110 w 8993874"/>
              <a:gd name="connsiteY100" fmla="*/ 150125 h 6086901"/>
              <a:gd name="connsiteX101" fmla="*/ 7738280 w 8993874"/>
              <a:gd name="connsiteY101" fmla="*/ 136477 h 6086901"/>
              <a:gd name="connsiteX102" fmla="*/ 7547212 w 8993874"/>
              <a:gd name="connsiteY102" fmla="*/ 109182 h 6086901"/>
              <a:gd name="connsiteX103" fmla="*/ 7424382 w 8993874"/>
              <a:gd name="connsiteY103" fmla="*/ 95534 h 6086901"/>
              <a:gd name="connsiteX104" fmla="*/ 7206018 w 8993874"/>
              <a:gd name="connsiteY104" fmla="*/ 68238 h 6086901"/>
              <a:gd name="connsiteX105" fmla="*/ 7014949 w 8993874"/>
              <a:gd name="connsiteY105" fmla="*/ 54591 h 6086901"/>
              <a:gd name="connsiteX106" fmla="*/ 6701050 w 8993874"/>
              <a:gd name="connsiteY106" fmla="*/ 27295 h 6086901"/>
              <a:gd name="connsiteX107" fmla="*/ 6578221 w 8993874"/>
              <a:gd name="connsiteY107" fmla="*/ 13647 h 6086901"/>
              <a:gd name="connsiteX108" fmla="*/ 6414447 w 8993874"/>
              <a:gd name="connsiteY108" fmla="*/ 0 h 6086901"/>
              <a:gd name="connsiteX109" fmla="*/ 5349922 w 8993874"/>
              <a:gd name="connsiteY109" fmla="*/ 13647 h 6086901"/>
              <a:gd name="connsiteX110" fmla="*/ 4913194 w 8993874"/>
              <a:gd name="connsiteY110" fmla="*/ 40943 h 6086901"/>
              <a:gd name="connsiteX111" fmla="*/ 4885898 w 8993874"/>
              <a:gd name="connsiteY111" fmla="*/ 81886 h 6086901"/>
              <a:gd name="connsiteX112" fmla="*/ 4804012 w 8993874"/>
              <a:gd name="connsiteY112" fmla="*/ 122830 h 6086901"/>
              <a:gd name="connsiteX113" fmla="*/ 4776716 w 8993874"/>
              <a:gd name="connsiteY113" fmla="*/ 177421 h 6086901"/>
              <a:gd name="connsiteX114" fmla="*/ 4735773 w 8993874"/>
              <a:gd name="connsiteY114" fmla="*/ 191068 h 6086901"/>
              <a:gd name="connsiteX115" fmla="*/ 4681182 w 8993874"/>
              <a:gd name="connsiteY115" fmla="*/ 272955 h 6086901"/>
              <a:gd name="connsiteX116" fmla="*/ 4640238 w 8993874"/>
              <a:gd name="connsiteY116" fmla="*/ 327546 h 608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8993874" h="6086901">
                <a:moveTo>
                  <a:pt x="4640238" y="327546"/>
                </a:moveTo>
                <a:lnTo>
                  <a:pt x="4640238" y="327546"/>
                </a:lnTo>
                <a:cubicBezTo>
                  <a:pt x="4606062" y="635147"/>
                  <a:pt x="4629545" y="373103"/>
                  <a:pt x="4640238" y="982638"/>
                </a:cubicBezTo>
                <a:cubicBezTo>
                  <a:pt x="4641674" y="1064512"/>
                  <a:pt x="4640238" y="1146411"/>
                  <a:pt x="4640238" y="1228298"/>
                </a:cubicBezTo>
                <a:lnTo>
                  <a:pt x="4599295" y="2852382"/>
                </a:lnTo>
                <a:lnTo>
                  <a:pt x="3043450" y="2866030"/>
                </a:lnTo>
                <a:cubicBezTo>
                  <a:pt x="2874915" y="2869378"/>
                  <a:pt x="2706869" y="2885493"/>
                  <a:pt x="2538483" y="2893325"/>
                </a:cubicBezTo>
                <a:lnTo>
                  <a:pt x="1951629" y="2920621"/>
                </a:lnTo>
                <a:lnTo>
                  <a:pt x="1037229" y="2906973"/>
                </a:lnTo>
                <a:cubicBezTo>
                  <a:pt x="1005073" y="2906104"/>
                  <a:pt x="973718" y="2896375"/>
                  <a:pt x="941695" y="2893325"/>
                </a:cubicBezTo>
                <a:cubicBezTo>
                  <a:pt x="869720" y="2886470"/>
                  <a:pt x="595240" y="2869966"/>
                  <a:pt x="532262" y="2866030"/>
                </a:cubicBezTo>
                <a:cubicBezTo>
                  <a:pt x="125656" y="2877019"/>
                  <a:pt x="70910" y="2720194"/>
                  <a:pt x="13647" y="2920621"/>
                </a:cubicBezTo>
                <a:cubicBezTo>
                  <a:pt x="8494" y="2938656"/>
                  <a:pt x="4549" y="2957015"/>
                  <a:pt x="0" y="2975212"/>
                </a:cubicBezTo>
                <a:cubicBezTo>
                  <a:pt x="4549" y="3129886"/>
                  <a:pt x="5920" y="3284687"/>
                  <a:pt x="13647" y="3439235"/>
                </a:cubicBezTo>
                <a:cubicBezTo>
                  <a:pt x="15029" y="3466873"/>
                  <a:pt x="23087" y="3493772"/>
                  <a:pt x="27295" y="3521122"/>
                </a:cubicBezTo>
                <a:cubicBezTo>
                  <a:pt x="32186" y="3552916"/>
                  <a:pt x="36394" y="3584811"/>
                  <a:pt x="40943" y="3616656"/>
                </a:cubicBezTo>
                <a:cubicBezTo>
                  <a:pt x="45492" y="3693993"/>
                  <a:pt x="48868" y="3771409"/>
                  <a:pt x="54591" y="3848668"/>
                </a:cubicBezTo>
                <a:cubicBezTo>
                  <a:pt x="72154" y="4085775"/>
                  <a:pt x="67308" y="3885580"/>
                  <a:pt x="81886" y="4162567"/>
                </a:cubicBezTo>
                <a:cubicBezTo>
                  <a:pt x="87868" y="4276232"/>
                  <a:pt x="88648" y="4390147"/>
                  <a:pt x="95534" y="4503761"/>
                </a:cubicBezTo>
                <a:cubicBezTo>
                  <a:pt x="96817" y="4524937"/>
                  <a:pt x="124908" y="4746529"/>
                  <a:pt x="136477" y="4749421"/>
                </a:cubicBezTo>
                <a:cubicBezTo>
                  <a:pt x="308688" y="4792471"/>
                  <a:pt x="38647" y="4726506"/>
                  <a:pt x="272955" y="4776716"/>
                </a:cubicBezTo>
                <a:cubicBezTo>
                  <a:pt x="309636" y="4784576"/>
                  <a:pt x="382137" y="4804012"/>
                  <a:pt x="382137" y="4804012"/>
                </a:cubicBezTo>
                <a:cubicBezTo>
                  <a:pt x="464024" y="4799463"/>
                  <a:pt x="546417" y="4800537"/>
                  <a:pt x="627797" y="4790364"/>
                </a:cubicBezTo>
                <a:cubicBezTo>
                  <a:pt x="656347" y="4786795"/>
                  <a:pt x="681470" y="4768711"/>
                  <a:pt x="709683" y="4763068"/>
                </a:cubicBezTo>
                <a:cubicBezTo>
                  <a:pt x="750078" y="4754989"/>
                  <a:pt x="791570" y="4753970"/>
                  <a:pt x="832513" y="4749421"/>
                </a:cubicBezTo>
                <a:cubicBezTo>
                  <a:pt x="900916" y="4715219"/>
                  <a:pt x="884664" y="4720128"/>
                  <a:pt x="968991" y="4694830"/>
                </a:cubicBezTo>
                <a:cubicBezTo>
                  <a:pt x="986957" y="4689440"/>
                  <a:pt x="1005788" y="4687114"/>
                  <a:pt x="1023582" y="4681182"/>
                </a:cubicBezTo>
                <a:cubicBezTo>
                  <a:pt x="1046823" y="4673435"/>
                  <a:pt x="1068356" y="4660926"/>
                  <a:pt x="1091821" y="4653886"/>
                </a:cubicBezTo>
                <a:cubicBezTo>
                  <a:pt x="1136484" y="4640487"/>
                  <a:pt x="1231184" y="4631348"/>
                  <a:pt x="1269241" y="4626591"/>
                </a:cubicBezTo>
                <a:cubicBezTo>
                  <a:pt x="1310184" y="4631140"/>
                  <a:pt x="1352106" y="4630247"/>
                  <a:pt x="1392071" y="4640238"/>
                </a:cubicBezTo>
                <a:cubicBezTo>
                  <a:pt x="1407984" y="4644216"/>
                  <a:pt x="1420414" y="4657033"/>
                  <a:pt x="1433015" y="4667534"/>
                </a:cubicBezTo>
                <a:cubicBezTo>
                  <a:pt x="1468179" y="4696838"/>
                  <a:pt x="1507147" y="4756981"/>
                  <a:pt x="1555844" y="4763068"/>
                </a:cubicBezTo>
                <a:lnTo>
                  <a:pt x="1665026" y="4776716"/>
                </a:lnTo>
                <a:cubicBezTo>
                  <a:pt x="1821781" y="4828968"/>
                  <a:pt x="1548638" y="4741393"/>
                  <a:pt x="2006221" y="4817659"/>
                </a:cubicBezTo>
                <a:cubicBezTo>
                  <a:pt x="2064266" y="4827333"/>
                  <a:pt x="2156591" y="4844249"/>
                  <a:pt x="2210937" y="4844955"/>
                </a:cubicBezTo>
                <a:lnTo>
                  <a:pt x="4189862" y="4858603"/>
                </a:lnTo>
                <a:cubicBezTo>
                  <a:pt x="4449049" y="4875881"/>
                  <a:pt x="4326189" y="4872250"/>
                  <a:pt x="4558352" y="4872250"/>
                </a:cubicBezTo>
                <a:lnTo>
                  <a:pt x="4722125" y="4872250"/>
                </a:lnTo>
                <a:cubicBezTo>
                  <a:pt x="4763068" y="4881349"/>
                  <a:pt x="4803827" y="4891320"/>
                  <a:pt x="4844955" y="4899546"/>
                </a:cubicBezTo>
                <a:cubicBezTo>
                  <a:pt x="4872089" y="4904973"/>
                  <a:pt x="4904324" y="4897110"/>
                  <a:pt x="4926841" y="4913194"/>
                </a:cubicBezTo>
                <a:cubicBezTo>
                  <a:pt x="4942104" y="4924096"/>
                  <a:pt x="4935940" y="4949588"/>
                  <a:pt x="4940489" y="4967785"/>
                </a:cubicBezTo>
                <a:cubicBezTo>
                  <a:pt x="4948084" y="5074111"/>
                  <a:pt x="4954450" y="5188649"/>
                  <a:pt x="4967785" y="5295331"/>
                </a:cubicBezTo>
                <a:cubicBezTo>
                  <a:pt x="4971217" y="5322789"/>
                  <a:pt x="4978585" y="5349693"/>
                  <a:pt x="4981432" y="5377218"/>
                </a:cubicBezTo>
                <a:cubicBezTo>
                  <a:pt x="4992239" y="5481688"/>
                  <a:pt x="4995701" y="5586900"/>
                  <a:pt x="5008728" y="5691116"/>
                </a:cubicBezTo>
                <a:cubicBezTo>
                  <a:pt x="5029486" y="5857176"/>
                  <a:pt x="5008000" y="5743280"/>
                  <a:pt x="5049671" y="5882185"/>
                </a:cubicBezTo>
                <a:cubicBezTo>
                  <a:pt x="5055061" y="5900151"/>
                  <a:pt x="5052914" y="5921169"/>
                  <a:pt x="5063319" y="5936776"/>
                </a:cubicBezTo>
                <a:cubicBezTo>
                  <a:pt x="5072417" y="5950424"/>
                  <a:pt x="5089186" y="5957610"/>
                  <a:pt x="5104262" y="5964071"/>
                </a:cubicBezTo>
                <a:cubicBezTo>
                  <a:pt x="5121502" y="5971460"/>
                  <a:pt x="5140818" y="5972566"/>
                  <a:pt x="5158853" y="5977719"/>
                </a:cubicBezTo>
                <a:cubicBezTo>
                  <a:pt x="5185153" y="5985233"/>
                  <a:pt x="5228134" y="6003609"/>
                  <a:pt x="5254388" y="6005015"/>
                </a:cubicBezTo>
                <a:cubicBezTo>
                  <a:pt x="5490785" y="6017679"/>
                  <a:pt x="5964071" y="6032310"/>
                  <a:pt x="5964071" y="6032310"/>
                </a:cubicBezTo>
                <a:cubicBezTo>
                  <a:pt x="6005014" y="6036859"/>
                  <a:pt x="6045810" y="6043023"/>
                  <a:pt x="6086901" y="6045958"/>
                </a:cubicBezTo>
                <a:cubicBezTo>
                  <a:pt x="6173237" y="6052125"/>
                  <a:pt x="6259979" y="6052108"/>
                  <a:pt x="6346209" y="6059606"/>
                </a:cubicBezTo>
                <a:cubicBezTo>
                  <a:pt x="6364895" y="6061231"/>
                  <a:pt x="6382136" y="6071387"/>
                  <a:pt x="6400800" y="6073253"/>
                </a:cubicBezTo>
                <a:cubicBezTo>
                  <a:pt x="6473368" y="6080510"/>
                  <a:pt x="6546376" y="6082352"/>
                  <a:pt x="6619164" y="6086901"/>
                </a:cubicBezTo>
                <a:lnTo>
                  <a:pt x="7124131" y="6073253"/>
                </a:lnTo>
                <a:cubicBezTo>
                  <a:pt x="7165287" y="6071464"/>
                  <a:pt x="7205773" y="6060369"/>
                  <a:pt x="7246961" y="6059606"/>
                </a:cubicBezTo>
                <a:lnTo>
                  <a:pt x="8598089" y="6045958"/>
                </a:lnTo>
                <a:cubicBezTo>
                  <a:pt x="8616286" y="6041409"/>
                  <a:pt x="8634226" y="6035665"/>
                  <a:pt x="8652680" y="6032310"/>
                </a:cubicBezTo>
                <a:cubicBezTo>
                  <a:pt x="8790689" y="6007217"/>
                  <a:pt x="8705072" y="6033042"/>
                  <a:pt x="8789158" y="6005015"/>
                </a:cubicBezTo>
                <a:cubicBezTo>
                  <a:pt x="8793707" y="5991367"/>
                  <a:pt x="8801217" y="5978369"/>
                  <a:pt x="8802806" y="5964071"/>
                </a:cubicBezTo>
                <a:cubicBezTo>
                  <a:pt x="8832015" y="5701188"/>
                  <a:pt x="8791754" y="5833452"/>
                  <a:pt x="8830101" y="5718412"/>
                </a:cubicBezTo>
                <a:cubicBezTo>
                  <a:pt x="8834650" y="5682018"/>
                  <a:pt x="8837188" y="5645316"/>
                  <a:pt x="8843749" y="5609230"/>
                </a:cubicBezTo>
                <a:cubicBezTo>
                  <a:pt x="8846323" y="5595076"/>
                  <a:pt x="8854576" y="5582393"/>
                  <a:pt x="8857397" y="5568286"/>
                </a:cubicBezTo>
                <a:cubicBezTo>
                  <a:pt x="8888760" y="5411466"/>
                  <a:pt x="8853858" y="5524308"/>
                  <a:pt x="8884692" y="5431809"/>
                </a:cubicBezTo>
                <a:cubicBezTo>
                  <a:pt x="8889241" y="5390866"/>
                  <a:pt x="8892895" y="5349813"/>
                  <a:pt x="8898340" y="5308979"/>
                </a:cubicBezTo>
                <a:cubicBezTo>
                  <a:pt x="8901997" y="5281550"/>
                  <a:pt x="8908932" y="5254595"/>
                  <a:pt x="8911988" y="5227092"/>
                </a:cubicBezTo>
                <a:cubicBezTo>
                  <a:pt x="8918037" y="5172647"/>
                  <a:pt x="8921086" y="5117910"/>
                  <a:pt x="8925635" y="5063319"/>
                </a:cubicBezTo>
                <a:cubicBezTo>
                  <a:pt x="8921086" y="4926841"/>
                  <a:pt x="8919562" y="4790229"/>
                  <a:pt x="8911988" y="4653886"/>
                </a:cubicBezTo>
                <a:cubicBezTo>
                  <a:pt x="8910453" y="4626257"/>
                  <a:pt x="8901396" y="4599503"/>
                  <a:pt x="8898340" y="4572000"/>
                </a:cubicBezTo>
                <a:cubicBezTo>
                  <a:pt x="8892290" y="4517555"/>
                  <a:pt x="8889241" y="4462818"/>
                  <a:pt x="8884692" y="4408227"/>
                </a:cubicBezTo>
                <a:cubicBezTo>
                  <a:pt x="8889241" y="4244454"/>
                  <a:pt x="8889949" y="4080528"/>
                  <a:pt x="8898340" y="3916907"/>
                </a:cubicBezTo>
                <a:cubicBezTo>
                  <a:pt x="8899077" y="3902540"/>
                  <a:pt x="8908036" y="3889796"/>
                  <a:pt x="8911988" y="3875964"/>
                </a:cubicBezTo>
                <a:cubicBezTo>
                  <a:pt x="8917141" y="3857929"/>
                  <a:pt x="8918246" y="3838613"/>
                  <a:pt x="8925635" y="3821373"/>
                </a:cubicBezTo>
                <a:cubicBezTo>
                  <a:pt x="8932096" y="3806297"/>
                  <a:pt x="8943832" y="3794078"/>
                  <a:pt x="8952931" y="3780430"/>
                </a:cubicBezTo>
                <a:cubicBezTo>
                  <a:pt x="8957480" y="3716740"/>
                  <a:pt x="8960798" y="3652951"/>
                  <a:pt x="8966579" y="3589361"/>
                </a:cubicBezTo>
                <a:cubicBezTo>
                  <a:pt x="8969900" y="3552834"/>
                  <a:pt x="8976387" y="3516655"/>
                  <a:pt x="8980226" y="3480179"/>
                </a:cubicBezTo>
                <a:cubicBezTo>
                  <a:pt x="8985486" y="3430207"/>
                  <a:pt x="8989325" y="3380095"/>
                  <a:pt x="8993874" y="3330053"/>
                </a:cubicBezTo>
                <a:cubicBezTo>
                  <a:pt x="8991135" y="3305406"/>
                  <a:pt x="8984306" y="3193996"/>
                  <a:pt x="8966579" y="3152632"/>
                </a:cubicBezTo>
                <a:cubicBezTo>
                  <a:pt x="8960118" y="3137556"/>
                  <a:pt x="8945945" y="3126678"/>
                  <a:pt x="8939283" y="3111689"/>
                </a:cubicBezTo>
                <a:cubicBezTo>
                  <a:pt x="8927598" y="3085397"/>
                  <a:pt x="8911988" y="3029803"/>
                  <a:pt x="8911988" y="3029803"/>
                </a:cubicBezTo>
                <a:cubicBezTo>
                  <a:pt x="8918063" y="2962979"/>
                  <a:pt x="8927353" y="2842072"/>
                  <a:pt x="8939283" y="2770495"/>
                </a:cubicBezTo>
                <a:cubicBezTo>
                  <a:pt x="8942367" y="2751993"/>
                  <a:pt x="8948382" y="2734101"/>
                  <a:pt x="8952931" y="2715904"/>
                </a:cubicBezTo>
                <a:cubicBezTo>
                  <a:pt x="8947935" y="2605983"/>
                  <a:pt x="8942870" y="2394794"/>
                  <a:pt x="8925635" y="2265528"/>
                </a:cubicBezTo>
                <a:cubicBezTo>
                  <a:pt x="8923156" y="2246936"/>
                  <a:pt x="8915666" y="2229330"/>
                  <a:pt x="8911988" y="2210937"/>
                </a:cubicBezTo>
                <a:cubicBezTo>
                  <a:pt x="8906561" y="2183802"/>
                  <a:pt x="8902889" y="2156346"/>
                  <a:pt x="8898340" y="2129050"/>
                </a:cubicBezTo>
                <a:cubicBezTo>
                  <a:pt x="8893791" y="2047164"/>
                  <a:pt x="8890982" y="1965162"/>
                  <a:pt x="8884692" y="1883391"/>
                </a:cubicBezTo>
                <a:cubicBezTo>
                  <a:pt x="8881879" y="1846822"/>
                  <a:pt x="8875094" y="1810662"/>
                  <a:pt x="8871044" y="1774209"/>
                </a:cubicBezTo>
                <a:cubicBezTo>
                  <a:pt x="8865995" y="1728769"/>
                  <a:pt x="8863068" y="1683097"/>
                  <a:pt x="8857397" y="1637731"/>
                </a:cubicBezTo>
                <a:cubicBezTo>
                  <a:pt x="8849417" y="1573892"/>
                  <a:pt x="8830101" y="1446662"/>
                  <a:pt x="8830101" y="1446662"/>
                </a:cubicBezTo>
                <a:cubicBezTo>
                  <a:pt x="8820051" y="1215514"/>
                  <a:pt x="8804923" y="1156760"/>
                  <a:pt x="8830101" y="955343"/>
                </a:cubicBezTo>
                <a:cubicBezTo>
                  <a:pt x="8831885" y="941068"/>
                  <a:pt x="8839200" y="928048"/>
                  <a:pt x="8843749" y="914400"/>
                </a:cubicBezTo>
                <a:cubicBezTo>
                  <a:pt x="8839200" y="732430"/>
                  <a:pt x="8847359" y="549696"/>
                  <a:pt x="8830101" y="368489"/>
                </a:cubicBezTo>
                <a:cubicBezTo>
                  <a:pt x="8828145" y="347956"/>
                  <a:pt x="8760026" y="333451"/>
                  <a:pt x="8748215" y="327546"/>
                </a:cubicBezTo>
                <a:cubicBezTo>
                  <a:pt x="8733544" y="320210"/>
                  <a:pt x="8722260" y="306912"/>
                  <a:pt x="8707271" y="300250"/>
                </a:cubicBezTo>
                <a:cubicBezTo>
                  <a:pt x="8678789" y="287591"/>
                  <a:pt x="8606881" y="266525"/>
                  <a:pt x="8570794" y="259307"/>
                </a:cubicBezTo>
                <a:cubicBezTo>
                  <a:pt x="8543659" y="253880"/>
                  <a:pt x="8516042" y="251086"/>
                  <a:pt x="8488907" y="245659"/>
                </a:cubicBezTo>
                <a:cubicBezTo>
                  <a:pt x="8470514" y="241981"/>
                  <a:pt x="8452752" y="235469"/>
                  <a:pt x="8434316" y="232012"/>
                </a:cubicBezTo>
                <a:cubicBezTo>
                  <a:pt x="8379920" y="221813"/>
                  <a:pt x="8324235" y="218139"/>
                  <a:pt x="8270543" y="204716"/>
                </a:cubicBezTo>
                <a:cubicBezTo>
                  <a:pt x="8252346" y="200167"/>
                  <a:pt x="8234564" y="193394"/>
                  <a:pt x="8215952" y="191068"/>
                </a:cubicBezTo>
                <a:cubicBezTo>
                  <a:pt x="8161595" y="184273"/>
                  <a:pt x="8106598" y="183700"/>
                  <a:pt x="8052179" y="177421"/>
                </a:cubicBezTo>
                <a:cubicBezTo>
                  <a:pt x="7988267" y="170047"/>
                  <a:pt x="7925053" y="157230"/>
                  <a:pt x="7861110" y="150125"/>
                </a:cubicBezTo>
                <a:lnTo>
                  <a:pt x="7738280" y="136477"/>
                </a:lnTo>
                <a:cubicBezTo>
                  <a:pt x="7674484" y="128156"/>
                  <a:pt x="7611154" y="116287"/>
                  <a:pt x="7547212" y="109182"/>
                </a:cubicBezTo>
                <a:lnTo>
                  <a:pt x="7424382" y="95534"/>
                </a:lnTo>
                <a:cubicBezTo>
                  <a:pt x="7300844" y="80092"/>
                  <a:pt x="7344455" y="80276"/>
                  <a:pt x="7206018" y="68238"/>
                </a:cubicBezTo>
                <a:cubicBezTo>
                  <a:pt x="7142406" y="62707"/>
                  <a:pt x="7078639" y="59140"/>
                  <a:pt x="7014949" y="54591"/>
                </a:cubicBezTo>
                <a:cubicBezTo>
                  <a:pt x="6816460" y="26235"/>
                  <a:pt x="7021254" y="52912"/>
                  <a:pt x="6701050" y="27295"/>
                </a:cubicBezTo>
                <a:cubicBezTo>
                  <a:pt x="6659986" y="24010"/>
                  <a:pt x="6619230" y="17553"/>
                  <a:pt x="6578221" y="13647"/>
                </a:cubicBezTo>
                <a:cubicBezTo>
                  <a:pt x="6523687" y="8453"/>
                  <a:pt x="6469038" y="4549"/>
                  <a:pt x="6414447" y="0"/>
                </a:cubicBezTo>
                <a:lnTo>
                  <a:pt x="5349922" y="13647"/>
                </a:lnTo>
                <a:cubicBezTo>
                  <a:pt x="5176349" y="17189"/>
                  <a:pt x="5075090" y="27451"/>
                  <a:pt x="4913194" y="40943"/>
                </a:cubicBezTo>
                <a:cubicBezTo>
                  <a:pt x="4904095" y="54591"/>
                  <a:pt x="4897496" y="70288"/>
                  <a:pt x="4885898" y="81886"/>
                </a:cubicBezTo>
                <a:cubicBezTo>
                  <a:pt x="4859441" y="108343"/>
                  <a:pt x="4837313" y="111729"/>
                  <a:pt x="4804012" y="122830"/>
                </a:cubicBezTo>
                <a:cubicBezTo>
                  <a:pt x="4794913" y="141027"/>
                  <a:pt x="4791102" y="163035"/>
                  <a:pt x="4776716" y="177421"/>
                </a:cubicBezTo>
                <a:cubicBezTo>
                  <a:pt x="4766544" y="187593"/>
                  <a:pt x="4745945" y="180896"/>
                  <a:pt x="4735773" y="191068"/>
                </a:cubicBezTo>
                <a:cubicBezTo>
                  <a:pt x="4712576" y="214265"/>
                  <a:pt x="4699379" y="245659"/>
                  <a:pt x="4681182" y="272955"/>
                </a:cubicBezTo>
                <a:cubicBezTo>
                  <a:pt x="4648241" y="322366"/>
                  <a:pt x="4647062" y="318447"/>
                  <a:pt x="4640238" y="32754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6048" y="45424"/>
            <a:ext cx="86106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Outline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08080"/>
            <a:ext cx="960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SzPct val="100000"/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Invariant synthesis for verifying sequential </a:t>
            </a: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software</a:t>
            </a:r>
          </a:p>
          <a:p>
            <a:pPr marL="971550" lvl="1" indent="-514350"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Machine learning for synthesizing invariants</a:t>
            </a:r>
          </a:p>
          <a:p>
            <a:pPr marL="971550" lvl="1" indent="-514350"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new learning model ICE for invariant synthesis</a:t>
            </a:r>
          </a:p>
          <a:p>
            <a:pPr marL="971550" lvl="1" indent="-514350"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Machine learning algorithms in the ICE model</a:t>
            </a:r>
          </a:p>
          <a:p>
            <a:pPr marL="971550" lvl="1" indent="-514350"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Applications: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ExpressOS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GPU Kernels, …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Software testing</a:t>
            </a:r>
            <a:endParaRPr lang="en-US" sz="2400" dirty="0" smtClean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Automated test generation for finding bugs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3962400"/>
            <a:ext cx="9372600" cy="175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5423848" y="5486400"/>
            <a:ext cx="1572904" cy="304800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038600" y="5448300"/>
            <a:ext cx="3130264" cy="465138"/>
            <a:chOff x="3477242" y="5448300"/>
            <a:chExt cx="3130264" cy="465138"/>
          </a:xfrm>
        </p:grpSpPr>
        <p:grpSp>
          <p:nvGrpSpPr>
            <p:cNvPr id="66" name="Group 65"/>
            <p:cNvGrpSpPr/>
            <p:nvPr/>
          </p:nvGrpSpPr>
          <p:grpSpPr>
            <a:xfrm>
              <a:off x="3891602" y="5449888"/>
              <a:ext cx="2715904" cy="463550"/>
              <a:chOff x="3891602" y="5449888"/>
              <a:chExt cx="2715904" cy="463550"/>
            </a:xfrm>
          </p:grpSpPr>
          <p:graphicFrame>
            <p:nvGraphicFramePr>
              <p:cNvPr id="26628" name="Object 4"/>
              <p:cNvGraphicFramePr>
                <a:graphicFrameLocks noChangeAspect="1"/>
              </p:cNvGraphicFramePr>
              <p:nvPr/>
            </p:nvGraphicFramePr>
            <p:xfrm>
              <a:off x="4531056" y="5449888"/>
              <a:ext cx="2076450" cy="463550"/>
            </p:xfrm>
            <a:graphic>
              <a:graphicData uri="http://schemas.openxmlformats.org/presentationml/2006/ole">
                <p:oleObj spid="_x0000_s26628" name="Equation" r:id="rId4" imgW="914400" imgH="203040" progId="Equation.3">
                  <p:embed/>
                </p:oleObj>
              </a:graphicData>
            </a:graphic>
          </p:graphicFrame>
          <p:graphicFrame>
            <p:nvGraphicFramePr>
              <p:cNvPr id="26630" name="Object 6"/>
              <p:cNvGraphicFramePr>
                <a:graphicFrameLocks noChangeAspect="1"/>
              </p:cNvGraphicFramePr>
              <p:nvPr/>
            </p:nvGraphicFramePr>
            <p:xfrm>
              <a:off x="3891602" y="5501966"/>
              <a:ext cx="644525" cy="338138"/>
            </p:xfrm>
            <a:graphic>
              <a:graphicData uri="http://schemas.openxmlformats.org/presentationml/2006/ole">
                <p:oleObj spid="_x0000_s26630" name="Equation" r:id="rId5" imgW="317160" imgH="164880" progId="Equation.3">
                  <p:embed/>
                </p:oleObj>
              </a:graphicData>
            </a:graphic>
          </p:graphicFrame>
        </p:grpSp>
        <p:graphicFrame>
          <p:nvGraphicFramePr>
            <p:cNvPr id="26633" name="Object 9"/>
            <p:cNvGraphicFramePr>
              <a:graphicFrameLocks noChangeAspect="1"/>
            </p:cNvGraphicFramePr>
            <p:nvPr/>
          </p:nvGraphicFramePr>
          <p:xfrm>
            <a:off x="3477242" y="5448300"/>
            <a:ext cx="463550" cy="415925"/>
          </p:xfrm>
          <a:graphic>
            <a:graphicData uri="http://schemas.openxmlformats.org/presentationml/2006/ole">
              <p:oleObj spid="_x0000_s26633" name="Equation" r:id="rId6" imgW="228600" imgH="203040" progId="Equation.3">
                <p:embed/>
              </p:oleObj>
            </a:graphicData>
          </a:graphic>
        </p:graphicFrame>
      </p:grpSp>
      <p:sp>
        <p:nvSpPr>
          <p:cNvPr id="74" name="Rectangle 73"/>
          <p:cNvSpPr/>
          <p:nvPr/>
        </p:nvSpPr>
        <p:spPr>
          <a:xfrm>
            <a:off x="3935104" y="4773304"/>
            <a:ext cx="1676400" cy="3048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" y="152400"/>
            <a:ext cx="9780896" cy="721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latin typeface="Arial" pitchFamily="34" charset="0"/>
                <a:ea typeface="+mj-ea"/>
                <a:cs typeface="Arial" pitchFamily="34" charset="0"/>
              </a:rPr>
              <a:t>Software Verification 101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456" y="831026"/>
            <a:ext cx="9946944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i;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514350" indent="-514350"/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	void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increment(</a:t>
            </a:r>
            <a:r>
              <a:rPr lang="en-US" sz="1900" dirty="0" err="1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n)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Requires: (n &gt;= 0);</a:t>
            </a:r>
            <a:endParaRPr lang="en-US" sz="1900" b="1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{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 n)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{ 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	i =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} </a:t>
            </a:r>
          </a:p>
          <a:p>
            <a:pPr marL="514350" indent="-514350"/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		return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Ensures: </a:t>
            </a:r>
            <a:r>
              <a:rPr lang="en-US" sz="19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== n;</a:t>
            </a:r>
          </a:p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sz="19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3304" y="2571464"/>
            <a:ext cx="4191000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// Loop invariant: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&lt;= 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23782" y="4702792"/>
            <a:ext cx="26148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Includes Init: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Excludes Bad: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Is inductive: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114300" y="1866900"/>
            <a:ext cx="1219200" cy="381000"/>
          </a:xfrm>
          <a:prstGeom prst="bentConnector3">
            <a:avLst>
              <a:gd name="adj1" fmla="val 61194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35592" y="2362200"/>
            <a:ext cx="1066800" cy="1905000"/>
            <a:chOff x="421944" y="2438400"/>
            <a:chExt cx="1066800" cy="1905000"/>
          </a:xfrm>
        </p:grpSpPr>
        <p:grpSp>
          <p:nvGrpSpPr>
            <p:cNvPr id="41" name="Group 40"/>
            <p:cNvGrpSpPr/>
            <p:nvPr/>
          </p:nvGrpSpPr>
          <p:grpSpPr>
            <a:xfrm>
              <a:off x="421944" y="2438400"/>
              <a:ext cx="1066800" cy="1143000"/>
              <a:chOff x="421944" y="2438400"/>
              <a:chExt cx="1066800" cy="1143000"/>
            </a:xfrm>
          </p:grpSpPr>
          <p:sp>
            <p:nvSpPr>
              <p:cNvPr id="38" name="Arc 37"/>
              <p:cNvSpPr/>
              <p:nvPr/>
            </p:nvSpPr>
            <p:spPr>
              <a:xfrm>
                <a:off x="421944" y="2743200"/>
                <a:ext cx="1066800" cy="838200"/>
              </a:xfrm>
              <a:prstGeom prst="arc">
                <a:avLst>
                  <a:gd name="adj1" fmla="val 5445227"/>
                  <a:gd name="adj2" fmla="val 15952857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flipV="1">
                <a:off x="900752" y="2438400"/>
                <a:ext cx="0" cy="30480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/>
            <p:cNvCxnSpPr>
              <a:stCxn id="38" idx="0"/>
            </p:cNvCxnSpPr>
            <p:nvPr/>
          </p:nvCxnSpPr>
          <p:spPr>
            <a:xfrm>
              <a:off x="949830" y="3581378"/>
              <a:ext cx="27122" cy="76202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19752" y="2354240"/>
            <a:ext cx="1309048" cy="998560"/>
            <a:chOff x="519752" y="2354240"/>
            <a:chExt cx="1309048" cy="998560"/>
          </a:xfrm>
        </p:grpSpPr>
        <p:grpSp>
          <p:nvGrpSpPr>
            <p:cNvPr id="51" name="Group 50"/>
            <p:cNvGrpSpPr/>
            <p:nvPr/>
          </p:nvGrpSpPr>
          <p:grpSpPr>
            <a:xfrm>
              <a:off x="914400" y="2514600"/>
              <a:ext cx="914400" cy="838200"/>
              <a:chOff x="914400" y="2514600"/>
              <a:chExt cx="914400" cy="8382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914400" y="2514600"/>
                <a:ext cx="0" cy="30480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14400" y="2819400"/>
                <a:ext cx="9144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828800" y="2819400"/>
                <a:ext cx="0" cy="53340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H="1">
              <a:off x="533400" y="3352800"/>
              <a:ext cx="12954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33400" y="2362200"/>
              <a:ext cx="0" cy="9906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9752" y="2354240"/>
              <a:ext cx="5334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899848" y="4712648"/>
            <a:ext cx="2805752" cy="406400"/>
            <a:chOff x="3804312" y="4712648"/>
            <a:chExt cx="2805752" cy="406400"/>
          </a:xfrm>
        </p:grpSpPr>
        <p:graphicFrame>
          <p:nvGraphicFramePr>
            <p:cNvPr id="26626" name="Object 2"/>
            <p:cNvGraphicFramePr>
              <a:graphicFrameLocks noChangeAspect="1"/>
            </p:cNvGraphicFramePr>
            <p:nvPr/>
          </p:nvGraphicFramePr>
          <p:xfrm>
            <a:off x="3804312" y="4712648"/>
            <a:ext cx="2133600" cy="406400"/>
          </p:xfrm>
          <a:graphic>
            <a:graphicData uri="http://schemas.openxmlformats.org/presentationml/2006/ole">
              <p:oleObj spid="_x0000_s26626" name="Equation" r:id="rId7" imgW="939600" imgH="177480" progId="Equation.3">
                <p:embed/>
              </p:oleObj>
            </a:graphicData>
          </a:graphic>
        </p:graphicFrame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5965539" y="4780481"/>
            <a:ext cx="644525" cy="337879"/>
          </p:xfrm>
          <a:graphic>
            <a:graphicData uri="http://schemas.openxmlformats.org/presentationml/2006/ole">
              <p:oleObj spid="_x0000_s26629" name="Equation" r:id="rId8" imgW="317160" imgH="164880" progId="Equation.3">
                <p:embed/>
              </p:oleObj>
            </a:graphicData>
          </a:graphic>
        </p:graphicFrame>
      </p:grpSp>
      <p:grpSp>
        <p:nvGrpSpPr>
          <p:cNvPr id="70" name="Group 69"/>
          <p:cNvGrpSpPr/>
          <p:nvPr/>
        </p:nvGrpSpPr>
        <p:grpSpPr>
          <a:xfrm>
            <a:off x="3779288" y="6128698"/>
            <a:ext cx="4145512" cy="495300"/>
            <a:chOff x="3886200" y="6115050"/>
            <a:chExt cx="4145512" cy="495300"/>
          </a:xfrm>
        </p:grpSpPr>
        <p:graphicFrame>
          <p:nvGraphicFramePr>
            <p:cNvPr id="26627" name="Object 3"/>
            <p:cNvGraphicFramePr>
              <a:graphicFrameLocks noChangeAspect="1"/>
            </p:cNvGraphicFramePr>
            <p:nvPr/>
          </p:nvGraphicFramePr>
          <p:xfrm>
            <a:off x="4489736" y="6115050"/>
            <a:ext cx="2878138" cy="495300"/>
          </p:xfrm>
          <a:graphic>
            <a:graphicData uri="http://schemas.openxmlformats.org/presentationml/2006/ole">
              <p:oleObj spid="_x0000_s26627" name="Equation" r:id="rId9" imgW="1333440" imgH="228600" progId="Equation.3">
                <p:embed/>
              </p:oleObj>
            </a:graphicData>
          </a:graphic>
        </p:graphicFrame>
        <p:graphicFrame>
          <p:nvGraphicFramePr>
            <p:cNvPr id="26631" name="Object 7"/>
            <p:cNvGraphicFramePr>
              <a:graphicFrameLocks noChangeAspect="1"/>
            </p:cNvGraphicFramePr>
            <p:nvPr/>
          </p:nvGraphicFramePr>
          <p:xfrm>
            <a:off x="3886200" y="6239370"/>
            <a:ext cx="644525" cy="338138"/>
          </p:xfrm>
          <a:graphic>
            <a:graphicData uri="http://schemas.openxmlformats.org/presentationml/2006/ole">
              <p:oleObj spid="_x0000_s26631" name="Equation" r:id="rId10" imgW="317160" imgH="164880" progId="Equation.3">
                <p:embed/>
              </p:oleObj>
            </a:graphicData>
          </a:graphic>
        </p:graphicFrame>
        <p:graphicFrame>
          <p:nvGraphicFramePr>
            <p:cNvPr id="26632" name="Object 8"/>
            <p:cNvGraphicFramePr>
              <a:graphicFrameLocks noChangeAspect="1"/>
            </p:cNvGraphicFramePr>
            <p:nvPr/>
          </p:nvGraphicFramePr>
          <p:xfrm>
            <a:off x="7403062" y="6209232"/>
            <a:ext cx="628650" cy="361992"/>
          </p:xfrm>
          <a:graphic>
            <a:graphicData uri="http://schemas.openxmlformats.org/presentationml/2006/ole">
              <p:oleObj spid="_x0000_s26632" name="Equation" r:id="rId11" imgW="355320" imgH="203040" progId="Equation.3">
                <p:embed/>
              </p:oleObj>
            </a:graphicData>
          </a:graphic>
        </p:graphicFrame>
      </p:grpSp>
      <p:sp>
        <p:nvSpPr>
          <p:cNvPr id="65" name="Rectangle 64"/>
          <p:cNvSpPr/>
          <p:nvPr/>
        </p:nvSpPr>
        <p:spPr>
          <a:xfrm>
            <a:off x="204720" y="838200"/>
            <a:ext cx="3708776" cy="3733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/>
          <p:nvPr/>
        </p:nvCxnSpPr>
        <p:spPr>
          <a:xfrm>
            <a:off x="1951632" y="2500952"/>
            <a:ext cx="2514600" cy="304800"/>
          </a:xfrm>
          <a:prstGeom prst="bentConnector3">
            <a:avLst>
              <a:gd name="adj1" fmla="val 1696"/>
            </a:avLst>
          </a:prstGeom>
          <a:ln w="889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43400" y="1981200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Step 1. Specify an invariant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43400" y="4186535"/>
            <a:ext cx="4372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Step2. Validate the invariant: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4" grpId="0" animBg="1"/>
      <p:bldP spid="5" grpId="0" animBg="1"/>
      <p:bldP spid="39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3648" y="40944"/>
            <a:ext cx="9780896" cy="721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ExpressOS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fragment: Cache </a:t>
            </a:r>
            <a:r>
              <a:rPr lang="en-US" sz="3200" b="1" dirty="0" smtClean="0">
                <a:latin typeface="Arial" pitchFamily="34" charset="0"/>
                <a:ea typeface="+mj-ea"/>
                <a:cs typeface="Arial" pitchFamily="34" charset="0"/>
              </a:rPr>
              <a:t>of </a:t>
            </a:r>
            <a:r>
              <a:rPr lang="en-US" sz="3200" b="1" dirty="0" err="1" smtClean="0">
                <a:latin typeface="Arial" pitchFamily="34" charset="0"/>
                <a:ea typeface="+mj-ea"/>
                <a:cs typeface="Arial" pitchFamily="34" charset="0"/>
              </a:rPr>
              <a:t>DiscPages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0944" y="685801"/>
            <a:ext cx="994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1900" b="1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CachePageHolder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{  // </a:t>
            </a:r>
            <a:r>
              <a:rPr lang="en-US" sz="19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a sorted list of </a:t>
            </a:r>
            <a:r>
              <a:rPr lang="en-US" sz="19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CachePages</a:t>
            </a:r>
            <a:endParaRPr lang="en-US" sz="19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b="1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Head;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Class invariant: sorted(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. . .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LookupPrev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err="1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k) {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Ensures: (ret != NULL =&gt;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ret.Key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&lt;= k);</a:t>
            </a:r>
          </a:p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// Ensures: (ret != NULL &amp;&amp;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!= NULL) =&gt; </a:t>
            </a:r>
          </a:p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		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ret.Next.Key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&gt; k;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current = Head,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(current !=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current.Key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&lt;= k) { 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current; current =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current.Next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}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. . .</a:t>
            </a:r>
          </a:p>
          <a:p>
            <a:pPr marL="514350" indent="-514350"/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9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00200"/>
            <a:ext cx="9144000" cy="2667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1066800"/>
            <a:ext cx="5486400" cy="304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0944" y="685801"/>
            <a:ext cx="994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CachePageHolder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{  //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a sorted list of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CachePages</a:t>
            </a:r>
            <a:endParaRPr lang="en-US" sz="19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Head;	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Class invariant: sorted(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. . .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b="1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LookupPrev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dirty="0" err="1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k) {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Ensures: (ret != NULL =&gt;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ret.Key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&lt;= k);</a:t>
            </a:r>
          </a:p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// Ensures: (ret != NULL &amp;&amp;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!= NULL) =&gt; </a:t>
            </a:r>
          </a:p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		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ret.Next.Key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&gt; k;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current = Head,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(current !=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current.Key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&lt;= k) { 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current; current =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current.Next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}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. . .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885664"/>
            <a:ext cx="9144000" cy="85753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85800"/>
            <a:ext cx="9144000" cy="685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3648" y="40944"/>
            <a:ext cx="9780896" cy="721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ExpressOS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fragment: Cache </a:t>
            </a:r>
            <a:r>
              <a:rPr lang="en-US" sz="3200" b="1" dirty="0" smtClean="0">
                <a:latin typeface="Arial" pitchFamily="34" charset="0"/>
                <a:ea typeface="+mj-ea"/>
                <a:cs typeface="Arial" pitchFamily="34" charset="0"/>
              </a:rPr>
              <a:t>of </a:t>
            </a:r>
            <a:r>
              <a:rPr lang="en-US" sz="3200" b="1" dirty="0" err="1" smtClean="0">
                <a:latin typeface="Arial" pitchFamily="34" charset="0"/>
                <a:ea typeface="+mj-ea"/>
                <a:cs typeface="Arial" pitchFamily="34" charset="0"/>
              </a:rPr>
              <a:t>DiscPages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smtClean="0"/>
              <a:t>/42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13808</TotalTime>
  <Words>1978</Words>
  <Application>Microsoft Office PowerPoint</Application>
  <PresentationFormat>On-screen Show (4:3)</PresentationFormat>
  <Paragraphs>848</Paragraphs>
  <Slides>43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Equation</vt:lpstr>
      <vt:lpstr>Program Analysis for  Software Reliability and Security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splide</dc:title>
  <dc:creator>pranav</dc:creator>
  <cp:lastModifiedBy>pranav</cp:lastModifiedBy>
  <cp:revision>961</cp:revision>
  <dcterms:created xsi:type="dcterms:W3CDTF">2006-08-16T00:00:00Z</dcterms:created>
  <dcterms:modified xsi:type="dcterms:W3CDTF">2015-03-19T01:46:38Z</dcterms:modified>
</cp:coreProperties>
</file>