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Default Extension="xlsx" ContentType="application/vnd.openxmlformats-officedocument.spreadsheetml.sheet"/>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sldIdLst>
    <p:sldId id="256" r:id="rId2"/>
    <p:sldId id="260" r:id="rId3"/>
    <p:sldId id="261" r:id="rId4"/>
    <p:sldId id="262" r:id="rId5"/>
    <p:sldId id="263" r:id="rId6"/>
    <p:sldId id="264" r:id="rId7"/>
    <p:sldId id="265" r:id="rId8"/>
    <p:sldId id="314" r:id="rId9"/>
    <p:sldId id="315" r:id="rId10"/>
    <p:sldId id="316" r:id="rId11"/>
    <p:sldId id="317"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308" r:id="rId26"/>
    <p:sldId id="280" r:id="rId27"/>
    <p:sldId id="281" r:id="rId28"/>
    <p:sldId id="282" r:id="rId29"/>
    <p:sldId id="283" r:id="rId30"/>
    <p:sldId id="284" r:id="rId31"/>
    <p:sldId id="285" r:id="rId32"/>
    <p:sldId id="286" r:id="rId33"/>
    <p:sldId id="309" r:id="rId34"/>
    <p:sldId id="310" r:id="rId35"/>
    <p:sldId id="311" r:id="rId36"/>
    <p:sldId id="288" r:id="rId37"/>
    <p:sldId id="312" r:id="rId38"/>
    <p:sldId id="290" r:id="rId39"/>
    <p:sldId id="294" r:id="rId40"/>
    <p:sldId id="295" r:id="rId41"/>
    <p:sldId id="29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0000"/>
    <a:srgbClr val="480000"/>
    <a:srgbClr val="9A0000"/>
    <a:srgbClr val="004620"/>
    <a:srgbClr val="00502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8" autoAdjust="0"/>
    <p:restoredTop sz="78696" autoAdjust="0"/>
  </p:normalViewPr>
  <p:slideViewPr>
    <p:cSldViewPr>
      <p:cViewPr>
        <p:scale>
          <a:sx n="70" d="100"/>
          <a:sy n="70" d="100"/>
        </p:scale>
        <p:origin x="-123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306"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pieChart>
        <c:varyColors val="1"/>
        <c:ser>
          <c:idx val="0"/>
          <c:order val="0"/>
          <c:tx>
            <c:strRef>
              <c:f>Sheet1!$B$1</c:f>
              <c:strCache>
                <c:ptCount val="1"/>
                <c:pt idx="0">
                  <c:v>Sales</c:v>
                </c:pt>
              </c:strCache>
            </c:strRef>
          </c:tx>
          <c:dPt>
            <c:idx val="0"/>
            <c:spPr>
              <a:solidFill>
                <a:schemeClr val="tx1"/>
              </a:solidFill>
              <a:ln w="25400">
                <a:solidFill>
                  <a:prstClr val="black"/>
                </a:solidFill>
              </a:ln>
            </c:spPr>
          </c:dPt>
          <c:dPt>
            <c:idx val="1"/>
            <c:spPr>
              <a:solidFill>
                <a:schemeClr val="bg1"/>
              </a:solidFill>
              <a:ln w="25400">
                <a:solidFill>
                  <a:schemeClr val="tx1"/>
                </a:solidFill>
              </a:ln>
            </c:spPr>
          </c:dPt>
          <c:cat>
            <c:strRef>
              <c:f>Sheet1!$A$2:$A$5</c:f>
              <c:strCache>
                <c:ptCount val="2"/>
                <c:pt idx="0">
                  <c:v>1st Qtr</c:v>
                </c:pt>
                <c:pt idx="1">
                  <c:v>2nd Qtr</c:v>
                </c:pt>
              </c:strCache>
            </c:strRef>
          </c:cat>
          <c:val>
            <c:numRef>
              <c:f>Sheet1!$B$2:$B$5</c:f>
              <c:numCache>
                <c:formatCode>General</c:formatCode>
                <c:ptCount val="4"/>
                <c:pt idx="0">
                  <c:v>45</c:v>
                </c:pt>
                <c:pt idx="1">
                  <c:v>15</c:v>
                </c:pt>
              </c:numCache>
            </c:numRef>
          </c:val>
        </c:ser>
        <c:firstSliceAng val="0"/>
      </c:pieChart>
    </c:plotArea>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pieChart>
        <c:varyColors val="1"/>
        <c:ser>
          <c:idx val="0"/>
          <c:order val="0"/>
          <c:tx>
            <c:strRef>
              <c:f>Sheet1!$B$1</c:f>
              <c:strCache>
                <c:ptCount val="1"/>
                <c:pt idx="0">
                  <c:v>Sales</c:v>
                </c:pt>
              </c:strCache>
            </c:strRef>
          </c:tx>
          <c:dPt>
            <c:idx val="0"/>
            <c:spPr>
              <a:solidFill>
                <a:schemeClr val="bg1"/>
              </a:solidFill>
              <a:ln w="25400">
                <a:solidFill>
                  <a:prstClr val="black"/>
                </a:solidFill>
              </a:ln>
            </c:spPr>
          </c:dPt>
          <c:dPt>
            <c:idx val="1"/>
            <c:spPr>
              <a:solidFill>
                <a:schemeClr val="tx1"/>
              </a:solidFill>
              <a:ln w="25400">
                <a:solidFill>
                  <a:schemeClr val="tx1"/>
                </a:solidFill>
              </a:ln>
            </c:spPr>
          </c:dPt>
          <c:cat>
            <c:strRef>
              <c:f>Sheet1!$A$2:$A$5</c:f>
              <c:strCache>
                <c:ptCount val="2"/>
                <c:pt idx="0">
                  <c:v>1st Qtr</c:v>
                </c:pt>
                <c:pt idx="1">
                  <c:v>2nd Qtr</c:v>
                </c:pt>
              </c:strCache>
            </c:strRef>
          </c:cat>
          <c:val>
            <c:numRef>
              <c:f>Sheet1!$B$2:$B$5</c:f>
              <c:numCache>
                <c:formatCode>General</c:formatCode>
                <c:ptCount val="4"/>
                <c:pt idx="0">
                  <c:v>45</c:v>
                </c:pt>
                <c:pt idx="1">
                  <c:v>15</c:v>
                </c:pt>
              </c:numCache>
            </c:numRef>
          </c:val>
        </c:ser>
        <c:firstSliceAng val="0"/>
      </c:pieChart>
    </c:plotArea>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pieChart>
        <c:varyColors val="1"/>
        <c:ser>
          <c:idx val="0"/>
          <c:order val="0"/>
          <c:tx>
            <c:strRef>
              <c:f>Sheet1!$B$1</c:f>
              <c:strCache>
                <c:ptCount val="1"/>
                <c:pt idx="0">
                  <c:v>Sales</c:v>
                </c:pt>
              </c:strCache>
            </c:strRef>
          </c:tx>
          <c:dPt>
            <c:idx val="0"/>
            <c:spPr>
              <a:solidFill>
                <a:schemeClr val="tx1"/>
              </a:solidFill>
              <a:ln w="25400">
                <a:solidFill>
                  <a:prstClr val="black"/>
                </a:solidFill>
              </a:ln>
            </c:spPr>
          </c:dPt>
          <c:dPt>
            <c:idx val="1"/>
            <c:spPr>
              <a:solidFill>
                <a:schemeClr val="bg1"/>
              </a:solidFill>
              <a:ln w="25400">
                <a:solidFill>
                  <a:schemeClr val="tx1"/>
                </a:solidFill>
              </a:ln>
            </c:spPr>
          </c:dPt>
          <c:cat>
            <c:strRef>
              <c:f>Sheet1!$A$2:$A$5</c:f>
              <c:strCache>
                <c:ptCount val="2"/>
                <c:pt idx="0">
                  <c:v>1st Qtr</c:v>
                </c:pt>
                <c:pt idx="1">
                  <c:v>2nd Qtr</c:v>
                </c:pt>
              </c:strCache>
            </c:strRef>
          </c:cat>
          <c:val>
            <c:numRef>
              <c:f>Sheet1!$B$2:$B$5</c:f>
              <c:numCache>
                <c:formatCode>General</c:formatCode>
                <c:ptCount val="4"/>
                <c:pt idx="0">
                  <c:v>45</c:v>
                </c:pt>
                <c:pt idx="1">
                  <c:v>15</c:v>
                </c:pt>
              </c:numCache>
            </c:numRef>
          </c:val>
        </c:ser>
        <c:firstSliceAng val="0"/>
      </c:pieChart>
    </c:plotArea>
    <c:plotVisOnly val="1"/>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pieChart>
        <c:varyColors val="1"/>
        <c:ser>
          <c:idx val="0"/>
          <c:order val="0"/>
          <c:tx>
            <c:strRef>
              <c:f>Sheet1!$B$1</c:f>
              <c:strCache>
                <c:ptCount val="1"/>
                <c:pt idx="0">
                  <c:v>Sales</c:v>
                </c:pt>
              </c:strCache>
            </c:strRef>
          </c:tx>
          <c:dPt>
            <c:idx val="0"/>
            <c:spPr>
              <a:solidFill>
                <a:schemeClr val="bg1"/>
              </a:solidFill>
              <a:ln w="25400">
                <a:solidFill>
                  <a:prstClr val="black"/>
                </a:solidFill>
              </a:ln>
            </c:spPr>
          </c:dPt>
          <c:dPt>
            <c:idx val="1"/>
            <c:spPr>
              <a:solidFill>
                <a:schemeClr val="tx1"/>
              </a:solidFill>
              <a:ln w="25400">
                <a:solidFill>
                  <a:schemeClr val="tx1"/>
                </a:solidFill>
              </a:ln>
            </c:spPr>
          </c:dPt>
          <c:cat>
            <c:strRef>
              <c:f>Sheet1!$A$2:$A$5</c:f>
              <c:strCache>
                <c:ptCount val="2"/>
                <c:pt idx="0">
                  <c:v>1st Qtr</c:v>
                </c:pt>
                <c:pt idx="1">
                  <c:v>2nd Qtr</c:v>
                </c:pt>
              </c:strCache>
            </c:strRef>
          </c:cat>
          <c:val>
            <c:numRef>
              <c:f>Sheet1!$B$2:$B$5</c:f>
              <c:numCache>
                <c:formatCode>General</c:formatCode>
                <c:ptCount val="4"/>
                <c:pt idx="0">
                  <c:v>45</c:v>
                </c:pt>
                <c:pt idx="1">
                  <c:v>15</c:v>
                </c:pt>
              </c:numCache>
            </c:numRef>
          </c:val>
        </c:ser>
        <c:firstSliceAng val="0"/>
      </c:pieChart>
    </c:plotArea>
    <c:plotVisOnly val="1"/>
  </c:chart>
  <c:txPr>
    <a:bodyPr/>
    <a:lstStyle/>
    <a:p>
      <a:pPr>
        <a:defRPr sz="1800"/>
      </a:pPr>
      <a:endParaRPr lang="en-US"/>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61.wmf"/><Relationship Id="rId12" Type="http://schemas.openxmlformats.org/officeDocument/2006/relationships/image" Target="../media/image66.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11" Type="http://schemas.openxmlformats.org/officeDocument/2006/relationships/image" Target="../media/image65.wmf"/><Relationship Id="rId5" Type="http://schemas.openxmlformats.org/officeDocument/2006/relationships/image" Target="../media/image59.wmf"/><Relationship Id="rId10" Type="http://schemas.openxmlformats.org/officeDocument/2006/relationships/image" Target="../media/image64.wmf"/><Relationship Id="rId4" Type="http://schemas.openxmlformats.org/officeDocument/2006/relationships/image" Target="../media/image58.wmf"/><Relationship Id="rId9" Type="http://schemas.openxmlformats.org/officeDocument/2006/relationships/image" Target="../media/image6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image" Target="../media/image83.wmf"/><Relationship Id="rId3" Type="http://schemas.openxmlformats.org/officeDocument/2006/relationships/image" Target="../media/image73.wmf"/><Relationship Id="rId7" Type="http://schemas.openxmlformats.org/officeDocument/2006/relationships/image" Target="../media/image77.wmf"/><Relationship Id="rId12" Type="http://schemas.openxmlformats.org/officeDocument/2006/relationships/image" Target="../media/image82.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11" Type="http://schemas.openxmlformats.org/officeDocument/2006/relationships/image" Target="../media/image81.wmf"/><Relationship Id="rId5" Type="http://schemas.openxmlformats.org/officeDocument/2006/relationships/image" Target="../media/image75.wmf"/><Relationship Id="rId10" Type="http://schemas.openxmlformats.org/officeDocument/2006/relationships/image" Target="../media/image80.wmf"/><Relationship Id="rId4" Type="http://schemas.openxmlformats.org/officeDocument/2006/relationships/image" Target="../media/image74.wmf"/><Relationship Id="rId9" Type="http://schemas.openxmlformats.org/officeDocument/2006/relationships/image" Target="../media/image7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image" Target="../media/image37.wmf"/><Relationship Id="rId3" Type="http://schemas.openxmlformats.org/officeDocument/2006/relationships/image" Target="../media/image27.wmf"/><Relationship Id="rId7" Type="http://schemas.openxmlformats.org/officeDocument/2006/relationships/image" Target="../media/image31.wmf"/><Relationship Id="rId12" Type="http://schemas.openxmlformats.org/officeDocument/2006/relationships/image" Target="../media/image36.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11" Type="http://schemas.openxmlformats.org/officeDocument/2006/relationships/image" Target="../media/image35.wmf"/><Relationship Id="rId5" Type="http://schemas.openxmlformats.org/officeDocument/2006/relationships/image" Target="../media/image29.wmf"/><Relationship Id="rId10" Type="http://schemas.openxmlformats.org/officeDocument/2006/relationships/image" Target="../media/image34.wmf"/><Relationship Id="rId4" Type="http://schemas.openxmlformats.org/officeDocument/2006/relationships/image" Target="../media/image28.wmf"/><Relationship Id="rId9"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D31731-B4CD-4D88-BF28-F701FAB50F52}" type="datetimeFigureOut">
              <a:rPr lang="en-US" smtClean="0"/>
              <a:pPr/>
              <a:t>2/27/2015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03E908-0D89-4EA6-87FC-A00C8B66F87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03E908-0D89-4EA6-87FC-A00C8B66F87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Consider this code fragment from </a:t>
            </a:r>
            <a:r>
              <a:rPr lang="en-US" dirty="0" err="1" smtClean="0"/>
              <a:t>expressOS</a:t>
            </a:r>
            <a:r>
              <a:rPr lang="en-US" dirty="0" smtClean="0"/>
              <a:t>, </a:t>
            </a:r>
            <a:r>
              <a:rPr lang="en-US" dirty="0" smtClean="0"/>
              <a:t>the secure</a:t>
            </a:r>
            <a:r>
              <a:rPr lang="en-US" baseline="0" dirty="0" smtClean="0"/>
              <a:t> </a:t>
            </a:r>
            <a:r>
              <a:rPr lang="en-US" dirty="0" smtClean="0"/>
              <a:t>kernel developed from UIUC</a:t>
            </a:r>
            <a:r>
              <a:rPr lang="en-US" dirty="0" smtClean="0"/>
              <a:t>. In </a:t>
            </a:r>
            <a:r>
              <a:rPr lang="en-US" dirty="0" err="1" smtClean="0"/>
              <a:t>expressOS</a:t>
            </a:r>
            <a:r>
              <a:rPr lang="en-US" dirty="0" smtClean="0"/>
              <a:t>,</a:t>
            </a:r>
            <a:r>
              <a:rPr lang="en-US" baseline="0" dirty="0" smtClean="0"/>
              <a:t> a process maintains a cache of disc pages which is implemented as a sorted list. When adding a new page, method </a:t>
            </a:r>
            <a:r>
              <a:rPr lang="en-US" baseline="0" dirty="0" err="1" smtClean="0"/>
              <a:t>lookupPrev</a:t>
            </a:r>
            <a:r>
              <a:rPr lang="en-US" baseline="0" dirty="0" smtClean="0"/>
              <a:t> is called </a:t>
            </a:r>
            <a:r>
              <a:rPr lang="en-US" baseline="0" dirty="0" smtClean="0"/>
              <a:t>which takes a key as argument and searches in the list returning </a:t>
            </a:r>
            <a:r>
              <a:rPr lang="en-US" dirty="0" smtClean="0"/>
              <a:t>the </a:t>
            </a:r>
            <a:r>
              <a:rPr lang="en-US" dirty="0" err="1" smtClean="0"/>
              <a:t>cachepage</a:t>
            </a:r>
            <a:r>
              <a:rPr lang="en-US" dirty="0" smtClean="0"/>
              <a:t> which indicates </a:t>
            </a:r>
            <a:r>
              <a:rPr lang="en-US" baseline="0" dirty="0" smtClean="0"/>
              <a:t>the </a:t>
            </a:r>
            <a:r>
              <a:rPr lang="en-US" baseline="0" dirty="0" smtClean="0"/>
              <a:t>position </a:t>
            </a:r>
            <a:r>
              <a:rPr lang="en-US" baseline="0" dirty="0" smtClean="0"/>
              <a:t> where </a:t>
            </a:r>
            <a:r>
              <a:rPr lang="en-US" baseline="0" dirty="0" smtClean="0"/>
              <a:t>the new page should be inserted. There are several specifications here. The class invariant states that the list </a:t>
            </a:r>
            <a:r>
              <a:rPr lang="en-US" baseline="0" dirty="0" smtClean="0"/>
              <a:t>is </a:t>
            </a:r>
            <a:r>
              <a:rPr lang="en-US" baseline="0" dirty="0" smtClean="0"/>
              <a:t>sorted. A</a:t>
            </a:r>
            <a:r>
              <a:rPr lang="en-US" dirty="0" smtClean="0"/>
              <a:t>dditionally, </a:t>
            </a:r>
            <a:r>
              <a:rPr lang="en-US" dirty="0" err="1" smtClean="0"/>
              <a:t>lookUpPrev</a:t>
            </a:r>
            <a:r>
              <a:rPr lang="en-US" baseline="0" dirty="0" smtClean="0"/>
              <a:t> has the following post-condition contract….</a:t>
            </a:r>
            <a:endParaRPr lang="en-US" baseline="0" dirty="0" smtClean="0"/>
          </a:p>
          <a:p>
            <a:r>
              <a:rPr lang="en-US" baseline="0" dirty="0" smtClean="0"/>
              <a:t>It turns out that to verify even this small module, the </a:t>
            </a:r>
            <a:r>
              <a:rPr lang="en-US" baseline="0" dirty="0" smtClean="0"/>
              <a:t>user needs </a:t>
            </a:r>
            <a:r>
              <a:rPr lang="en-US" baseline="0" dirty="0" smtClean="0"/>
              <a:t>to specify an invariant of this </a:t>
            </a:r>
            <a:r>
              <a:rPr lang="en-US" baseline="0" dirty="0" smtClean="0"/>
              <a:t>loop and its very hard. In </a:t>
            </a:r>
            <a:r>
              <a:rPr lang="en-US" baseline="0" dirty="0" smtClean="0"/>
              <a:t>my talk I’ll present techniques that I have developed for automatically synthesizing such invariants using machine learning.</a:t>
            </a:r>
          </a:p>
        </p:txBody>
      </p:sp>
      <p:sp>
        <p:nvSpPr>
          <p:cNvPr id="4" name="Slide Number Placeholder 3"/>
          <p:cNvSpPr>
            <a:spLocks noGrp="1"/>
          </p:cNvSpPr>
          <p:nvPr>
            <p:ph type="sldNum" sz="quarter" idx="10"/>
          </p:nvPr>
        </p:nvSpPr>
        <p:spPr/>
        <p:txBody>
          <a:bodyPr/>
          <a:lstStyle/>
          <a:p>
            <a:fld id="{2903E908-0D89-4EA6-87FC-A00C8B66F87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Consider this code fragment from </a:t>
            </a:r>
            <a:r>
              <a:rPr lang="en-US" dirty="0" err="1" smtClean="0"/>
              <a:t>expressOS</a:t>
            </a:r>
            <a:r>
              <a:rPr lang="en-US" dirty="0" smtClean="0"/>
              <a:t>, </a:t>
            </a:r>
            <a:r>
              <a:rPr lang="en-US" dirty="0" smtClean="0"/>
              <a:t>the secure</a:t>
            </a:r>
            <a:r>
              <a:rPr lang="en-US" baseline="0" dirty="0" smtClean="0"/>
              <a:t> </a:t>
            </a:r>
            <a:r>
              <a:rPr lang="en-US" dirty="0" smtClean="0"/>
              <a:t>kernel developed from UIUC</a:t>
            </a:r>
            <a:r>
              <a:rPr lang="en-US" dirty="0" smtClean="0"/>
              <a:t>. In </a:t>
            </a:r>
            <a:r>
              <a:rPr lang="en-US" dirty="0" err="1" smtClean="0"/>
              <a:t>expressOS</a:t>
            </a:r>
            <a:r>
              <a:rPr lang="en-US" dirty="0" smtClean="0"/>
              <a:t>,</a:t>
            </a:r>
            <a:r>
              <a:rPr lang="en-US" baseline="0" dirty="0" smtClean="0"/>
              <a:t> a process maintains a cache of disc pages which is implemented as a sorted list. When adding a new page, method </a:t>
            </a:r>
            <a:r>
              <a:rPr lang="en-US" baseline="0" dirty="0" err="1" smtClean="0"/>
              <a:t>lookupPrev</a:t>
            </a:r>
            <a:r>
              <a:rPr lang="en-US" baseline="0" dirty="0" smtClean="0"/>
              <a:t> is called </a:t>
            </a:r>
            <a:r>
              <a:rPr lang="en-US" baseline="0" dirty="0" smtClean="0"/>
              <a:t>which takes a key as argument and searches in the list returning </a:t>
            </a:r>
            <a:r>
              <a:rPr lang="en-US" dirty="0" smtClean="0"/>
              <a:t>the </a:t>
            </a:r>
            <a:r>
              <a:rPr lang="en-US" dirty="0" err="1" smtClean="0"/>
              <a:t>cachepage</a:t>
            </a:r>
            <a:r>
              <a:rPr lang="en-US" dirty="0" smtClean="0"/>
              <a:t> which indicates </a:t>
            </a:r>
            <a:r>
              <a:rPr lang="en-US" baseline="0" dirty="0" smtClean="0"/>
              <a:t>the </a:t>
            </a:r>
            <a:r>
              <a:rPr lang="en-US" baseline="0" dirty="0" smtClean="0"/>
              <a:t>position </a:t>
            </a:r>
            <a:r>
              <a:rPr lang="en-US" baseline="0" dirty="0" smtClean="0"/>
              <a:t> where </a:t>
            </a:r>
            <a:r>
              <a:rPr lang="en-US" baseline="0" dirty="0" smtClean="0"/>
              <a:t>the new page should be inserted. There are several specifications here. The class invariant states that the list </a:t>
            </a:r>
            <a:r>
              <a:rPr lang="en-US" baseline="0" dirty="0" smtClean="0"/>
              <a:t>is </a:t>
            </a:r>
            <a:r>
              <a:rPr lang="en-US" baseline="0" dirty="0" smtClean="0"/>
              <a:t>sorted. A</a:t>
            </a:r>
            <a:r>
              <a:rPr lang="en-US" dirty="0" smtClean="0"/>
              <a:t>dditionally, </a:t>
            </a:r>
            <a:r>
              <a:rPr lang="en-US" dirty="0" err="1" smtClean="0"/>
              <a:t>lookUpPrev</a:t>
            </a:r>
            <a:r>
              <a:rPr lang="en-US" baseline="0" dirty="0" smtClean="0"/>
              <a:t> has the following post-condition contract….</a:t>
            </a:r>
            <a:endParaRPr lang="en-US" baseline="0" dirty="0" smtClean="0"/>
          </a:p>
          <a:p>
            <a:r>
              <a:rPr lang="en-US" baseline="0" dirty="0" smtClean="0"/>
              <a:t>Its not sufficient to annotate the program with these specifications. To verify them the user needs to annotate an </a:t>
            </a:r>
            <a:r>
              <a:rPr lang="en-US" baseline="0" dirty="0" smtClean="0"/>
              <a:t>invariant of this </a:t>
            </a:r>
            <a:r>
              <a:rPr lang="en-US" baseline="0" dirty="0" smtClean="0"/>
              <a:t>loop and its very hard. In </a:t>
            </a:r>
            <a:r>
              <a:rPr lang="en-US" baseline="0" dirty="0" smtClean="0"/>
              <a:t>my talk I’ll present techniques that I have developed for automatically synthesizing such invariants using machine </a:t>
            </a:r>
            <a:r>
              <a:rPr lang="en-US" baseline="0" dirty="0" smtClean="0"/>
              <a:t>learning such that they don’t need to be specified by the user.</a:t>
            </a:r>
            <a:endParaRPr lang="en-US" baseline="0" dirty="0" smtClean="0"/>
          </a:p>
        </p:txBody>
      </p:sp>
      <p:sp>
        <p:nvSpPr>
          <p:cNvPr id="4" name="Slide Number Placeholder 3"/>
          <p:cNvSpPr>
            <a:spLocks noGrp="1"/>
          </p:cNvSpPr>
          <p:nvPr>
            <p:ph type="sldNum" sz="quarter" idx="10"/>
          </p:nvPr>
        </p:nvSpPr>
        <p:spPr/>
        <p:txBody>
          <a:bodyPr/>
          <a:lstStyle/>
          <a:p>
            <a:fld id="{2903E908-0D89-4EA6-87FC-A00C8B66F87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Coming back to this picture, let there be a set of good states and Bad states. Good states</a:t>
            </a:r>
            <a:r>
              <a:rPr lang="en-US" baseline="0" dirty="0" smtClean="0"/>
              <a:t> </a:t>
            </a:r>
            <a:r>
              <a:rPr lang="en-US" dirty="0" smtClean="0"/>
              <a:t>are the initial states of the program plus some more states that are</a:t>
            </a:r>
            <a:r>
              <a:rPr lang="en-US" baseline="0" dirty="0" smtClean="0"/>
              <a:t> </a:t>
            </a:r>
            <a:r>
              <a:rPr lang="en-US" dirty="0" smtClean="0"/>
              <a:t>reached along bounded executions of the program. </a:t>
            </a:r>
          </a:p>
          <a:p>
            <a:r>
              <a:rPr lang="en-US" dirty="0" smtClean="0"/>
              <a:t>The simplest way of using machine learning for synthesizing an invariant is to sample these regions to get a set of program states, and then learn a </a:t>
            </a:r>
            <a:r>
              <a:rPr lang="en-US" dirty="0" err="1" smtClean="0"/>
              <a:t>boolean</a:t>
            </a:r>
            <a:r>
              <a:rPr lang="en-US" dirty="0" smtClean="0"/>
              <a:t> classifier that separates these 2 kinds of states.</a:t>
            </a:r>
          </a:p>
          <a:p>
            <a:r>
              <a:rPr lang="en-US" dirty="0" smtClean="0"/>
              <a:t>However, I'll argue in my talk that this is not robust for invariant generation and I'll now present a new learning model for robustly learning invariants.</a:t>
            </a: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that we do not know the precise set of reachable states... the green states are the subset of the reachable states that we have access to…and we want to synthesize an invariant.</a:t>
            </a:r>
          </a:p>
        </p:txBody>
      </p:sp>
      <p:sp>
        <p:nvSpPr>
          <p:cNvPr id="4" name="Slide Number Placeholder 3"/>
          <p:cNvSpPr>
            <a:spLocks noGrp="1"/>
          </p:cNvSpPr>
          <p:nvPr>
            <p:ph type="sldNum" sz="quarter" idx="10"/>
          </p:nvPr>
        </p:nvSpPr>
        <p:spPr/>
        <p:txBody>
          <a:bodyPr/>
          <a:lstStyle/>
          <a:p>
            <a:fld id="{2903E908-0D89-4EA6-87FC-A00C8B66F87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learning model consists of a learner paired with a verification oracle. The learner is provided a sample consisting of a set of labeled program states and the learner conjectures an invariant hypothesis H such that it includes all the states labeled positive and excludes all states labeled negative. The verification oracle is an automatic verifier that takes the hypothesis conjectured by the learner and validates whether the hypothesis is adequate and inductive. If it is, we have synthesized an invariant and verified the program. If not, the verification oracle generates a counter-example</a:t>
            </a:r>
            <a:r>
              <a:rPr lang="en-US" baseline="0" dirty="0" smtClean="0"/>
              <a:t> </a:t>
            </a:r>
            <a:r>
              <a:rPr lang="en-US" dirty="0" smtClean="0"/>
              <a:t>that refutes the current hypothesis. The oracle adds this counter-example to the sample set of the learner and this process continues.</a:t>
            </a:r>
          </a:p>
          <a:p>
            <a:r>
              <a:rPr lang="en-US" dirty="0" smtClean="0"/>
              <a:t>2 salient</a:t>
            </a:r>
            <a:r>
              <a:rPr lang="en-US" baseline="0" dirty="0" smtClean="0"/>
              <a:t> aspects of the learning model: First) we have an automatic verification oracle that generates counter-examples for the learner to learn from. Second, </a:t>
            </a:r>
            <a:r>
              <a:rPr lang="en-US" dirty="0" smtClean="0"/>
              <a:t>the learner </a:t>
            </a:r>
            <a:r>
              <a:rPr lang="en-US" smtClean="0"/>
              <a:t>is black-box</a:t>
            </a:r>
            <a:r>
              <a:rPr lang="en-US" dirty="0" smtClean="0"/>
              <a:t>. It does not have access to the program and is led to learning an invariant of the program solely through counter-examples provided by the oracle.</a:t>
            </a:r>
          </a:p>
          <a:p>
            <a:r>
              <a:rPr lang="en-US" dirty="0" smtClean="0"/>
              <a:t>But even this</a:t>
            </a:r>
            <a:r>
              <a:rPr lang="en-US" baseline="0" dirty="0" smtClean="0"/>
              <a:t> model doesn’t work and lets </a:t>
            </a:r>
            <a:r>
              <a:rPr lang="en-US" dirty="0" smtClean="0"/>
              <a:t>see why it is still broken.</a:t>
            </a:r>
          </a:p>
        </p:txBody>
      </p:sp>
      <p:sp>
        <p:nvSpPr>
          <p:cNvPr id="4" name="Slide Number Placeholder 3"/>
          <p:cNvSpPr>
            <a:spLocks noGrp="1"/>
          </p:cNvSpPr>
          <p:nvPr>
            <p:ph type="sldNum" sz="quarter" idx="10"/>
          </p:nvPr>
        </p:nvSpPr>
        <p:spPr/>
        <p:txBody>
          <a:bodyPr/>
          <a:lstStyle/>
          <a:p>
            <a:fld id="{2903E908-0D89-4EA6-87FC-A00C8B66F87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the invariant hypothesis does not include the green region, the oracle adds a new program state and ask the learner to learn an invariant which includes this state.</a:t>
            </a:r>
          </a:p>
        </p:txBody>
      </p:sp>
      <p:sp>
        <p:nvSpPr>
          <p:cNvPr id="4" name="Slide Number Placeholder 3"/>
          <p:cNvSpPr>
            <a:spLocks noGrp="1"/>
          </p:cNvSpPr>
          <p:nvPr>
            <p:ph type="sldNum" sz="quarter" idx="10"/>
          </p:nvPr>
        </p:nvSpPr>
        <p:spPr/>
        <p:txBody>
          <a:bodyPr/>
          <a:lstStyle/>
          <a:p>
            <a:fld id="{2903E908-0D89-4EA6-87FC-A00C8B66F87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the invariant intersects with the red region, you can add a new program state and ask the learner to learn an invariant that excludes this state</a:t>
            </a:r>
            <a:r>
              <a:rPr lang="en-US" dirty="0" smtClean="0"/>
              <a:t>. This is quite standard</a:t>
            </a:r>
            <a:r>
              <a:rPr lang="en-US" baseline="0" dirty="0" smtClean="0"/>
              <a:t> in machine learning. Next we’ll see an issue that is specific to verification.</a:t>
            </a:r>
            <a:endParaRPr lang="en-US" dirty="0" smtClean="0"/>
          </a:p>
        </p:txBody>
      </p:sp>
      <p:sp>
        <p:nvSpPr>
          <p:cNvPr id="4" name="Slide Number Placeholder 3"/>
          <p:cNvSpPr>
            <a:spLocks noGrp="1"/>
          </p:cNvSpPr>
          <p:nvPr>
            <p:ph type="sldNum" sz="quarter" idx="10"/>
          </p:nvPr>
        </p:nvSpPr>
        <p:spPr/>
        <p:txBody>
          <a:bodyPr/>
          <a:lstStyle/>
          <a:p>
            <a:fld id="{2903E908-0D89-4EA6-87FC-A00C8B66F87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what happens when  the invariant is consistent with the green and the red region but is not inductive. There exists program states x1 and x2 such that x1 is in the invariant and on executing one step of the program you reach x2 which is not in the invariant. However, you </a:t>
            </a:r>
            <a:r>
              <a:rPr lang="en-US" dirty="0" err="1" smtClean="0"/>
              <a:t>dont</a:t>
            </a:r>
            <a:r>
              <a:rPr lang="en-US" dirty="0" smtClean="0"/>
              <a:t> know if these states should belong to the invariant or not. You don’t even know if </a:t>
            </a:r>
            <a:r>
              <a:rPr lang="en-US" dirty="0" err="1" smtClean="0"/>
              <a:t>thse</a:t>
            </a:r>
            <a:r>
              <a:rPr lang="en-US" dirty="0" smtClean="0"/>
              <a:t> states are reachable. All we know is that for any inductive invariant of the program, if x1 is in the invariant, then x2 should also be in the invariant.</a:t>
            </a:r>
          </a:p>
          <a:p>
            <a:r>
              <a:rPr lang="en-US" dirty="0" smtClean="0"/>
              <a:t>To handle this scenario,</a:t>
            </a:r>
            <a:r>
              <a:rPr lang="en-US" baseline="0" dirty="0" smtClean="0"/>
              <a:t> </a:t>
            </a:r>
            <a:r>
              <a:rPr lang="en-US" dirty="0" smtClean="0"/>
              <a:t>I </a:t>
            </a:r>
            <a:r>
              <a:rPr lang="en-US" dirty="0" smtClean="0"/>
              <a:t>propose a new learning model </a:t>
            </a:r>
            <a:r>
              <a:rPr lang="en-US" dirty="0" smtClean="0"/>
              <a:t>where </a:t>
            </a:r>
            <a:r>
              <a:rPr lang="en-US" dirty="0" smtClean="0"/>
              <a:t>the oracle </a:t>
            </a:r>
            <a:r>
              <a:rPr lang="en-US" dirty="0" smtClean="0"/>
              <a:t>returns</a:t>
            </a:r>
            <a:r>
              <a:rPr lang="en-US" baseline="0" dirty="0" smtClean="0"/>
              <a:t> a counter-example that consists of </a:t>
            </a:r>
            <a:r>
              <a:rPr lang="en-US" dirty="0" smtClean="0"/>
              <a:t>these </a:t>
            </a:r>
            <a:r>
              <a:rPr lang="en-US" dirty="0" smtClean="0"/>
              <a:t>pair of states x1 and x2 </a:t>
            </a:r>
            <a:r>
              <a:rPr lang="en-US" dirty="0" smtClean="0"/>
              <a:t>and asks the</a:t>
            </a:r>
            <a:r>
              <a:rPr lang="en-US" baseline="0" dirty="0" smtClean="0"/>
              <a:t> </a:t>
            </a:r>
            <a:r>
              <a:rPr lang="en-US" baseline="0" dirty="0" smtClean="0"/>
              <a:t>learner to </a:t>
            </a:r>
            <a:r>
              <a:rPr lang="en-US" dirty="0" smtClean="0"/>
              <a:t>learn only</a:t>
            </a:r>
            <a:r>
              <a:rPr lang="en-US" baseline="0" dirty="0" smtClean="0"/>
              <a:t> those</a:t>
            </a:r>
            <a:r>
              <a:rPr lang="en-US" dirty="0" smtClean="0"/>
              <a:t> invariants in which if x1 is in the invariant then x2 is also </a:t>
            </a:r>
            <a:r>
              <a:rPr lang="en-US" dirty="0" smtClean="0"/>
              <a:t>present in </a:t>
            </a:r>
            <a:r>
              <a:rPr lang="en-US" dirty="0" smtClean="0"/>
              <a:t>the invariant</a:t>
            </a:r>
            <a:r>
              <a:rPr lang="en-US" dirty="0" smtClean="0"/>
              <a:t>.</a:t>
            </a:r>
          </a:p>
          <a:p>
            <a:r>
              <a:rPr lang="en-US" dirty="0" smtClean="0"/>
              <a:t>These pair of states are called implication counter-examples and are a very natural way to refute the current non-inductive</a:t>
            </a:r>
            <a:r>
              <a:rPr lang="en-US" baseline="0" dirty="0" smtClean="0"/>
              <a:t> </a:t>
            </a:r>
            <a:r>
              <a:rPr lang="en-US" dirty="0" smtClean="0"/>
              <a:t>hypothesis.</a:t>
            </a:r>
            <a:endParaRPr lang="en-US" dirty="0" smtClean="0"/>
          </a:p>
          <a:p>
            <a:endParaRPr lang="en-US" dirty="0" smtClean="0"/>
          </a:p>
          <a:p>
            <a:r>
              <a:rPr lang="en-US" dirty="0" smtClean="0"/>
              <a:t>(you are excluding invariants that do not have x1 in them; you are not being honest to the learner. we have performed experiments, where if we always include x1, we are not be able to learn invariants for certain programs)</a:t>
            </a:r>
          </a:p>
        </p:txBody>
      </p:sp>
      <p:sp>
        <p:nvSpPr>
          <p:cNvPr id="4" name="Slide Number Placeholder 3"/>
          <p:cNvSpPr>
            <a:spLocks noGrp="1"/>
          </p:cNvSpPr>
          <p:nvPr>
            <p:ph type="sldNum" sz="quarter" idx="10"/>
          </p:nvPr>
        </p:nvSpPr>
        <p:spPr/>
        <p:txBody>
          <a:bodyPr/>
          <a:lstStyle/>
          <a:p>
            <a:fld id="{2903E908-0D89-4EA6-87FC-A00C8B66F87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new learning model </a:t>
            </a:r>
            <a:r>
              <a:rPr lang="en-US" dirty="0" smtClean="0"/>
              <a:t>that I propose is </a:t>
            </a:r>
            <a:r>
              <a:rPr lang="en-US" dirty="0" smtClean="0"/>
              <a:t>called </a:t>
            </a:r>
            <a:r>
              <a:rPr lang="en-US" dirty="0" smtClean="0"/>
              <a:t>ICE: that stands for learning </a:t>
            </a:r>
            <a:r>
              <a:rPr lang="en-US" dirty="0" smtClean="0"/>
              <a:t>using implication counter-examples.</a:t>
            </a:r>
          </a:p>
          <a:p>
            <a:r>
              <a:rPr lang="en-US" dirty="0" smtClean="0"/>
              <a:t>The sample consists of a set of positive and negative states and also a set of implication counter-examples consisting of a pair of states that are unlabeled. The learner's task is to learn an invariant H consistent with the + and - states and which predict labels for these implication states such that if x1 is in H then x2 is also in the invariant and so on… </a:t>
            </a:r>
          </a:p>
          <a:p>
            <a:r>
              <a:rPr lang="en-US" dirty="0" smtClean="0"/>
              <a:t>Note</a:t>
            </a:r>
            <a:r>
              <a:rPr lang="en-US" baseline="0" dirty="0" smtClean="0"/>
              <a:t> that b</a:t>
            </a:r>
            <a:r>
              <a:rPr lang="en-US" dirty="0" smtClean="0"/>
              <a:t>ecause </a:t>
            </a:r>
            <a:r>
              <a:rPr lang="en-US" dirty="0" smtClean="0"/>
              <a:t>of the presence of </a:t>
            </a:r>
            <a:r>
              <a:rPr lang="en-US" baseline="0" dirty="0" smtClean="0"/>
              <a:t>implication </a:t>
            </a:r>
            <a:r>
              <a:rPr lang="en-US" baseline="0" dirty="0" smtClean="0"/>
              <a:t>states, the learning problem is different from the classification </a:t>
            </a:r>
            <a:r>
              <a:rPr lang="en-US" baseline="0" dirty="0" smtClean="0"/>
              <a:t>machine learning problems </a:t>
            </a:r>
            <a:r>
              <a:rPr lang="en-US" baseline="0" dirty="0" smtClean="0"/>
              <a:t>of learning a classifier from </a:t>
            </a:r>
            <a:r>
              <a:rPr lang="en-US" baseline="0" dirty="0" smtClean="0"/>
              <a:t>a set of data points labeled as positive or negative. </a:t>
            </a:r>
            <a:r>
              <a:rPr lang="en-US" baseline="0" dirty="0" smtClean="0"/>
              <a:t>Therefore, traditional </a:t>
            </a:r>
            <a:r>
              <a:rPr lang="en-US" baseline="0" dirty="0" smtClean="0"/>
              <a:t>machine learning algorithms </a:t>
            </a:r>
            <a:r>
              <a:rPr lang="en-US" baseline="0" dirty="0" smtClean="0"/>
              <a:t>do not work </a:t>
            </a:r>
            <a:r>
              <a:rPr lang="en-US" baseline="0" dirty="0" smtClean="0"/>
              <a:t>and </a:t>
            </a:r>
            <a:r>
              <a:rPr lang="en-US" baseline="0" dirty="0" smtClean="0"/>
              <a:t>we </a:t>
            </a:r>
            <a:r>
              <a:rPr lang="en-US" baseline="0" dirty="0" smtClean="0"/>
              <a:t>need to adapt them and build our </a:t>
            </a:r>
            <a:r>
              <a:rPr lang="en-US" dirty="0" smtClean="0"/>
              <a:t>own algorithms </a:t>
            </a:r>
            <a:r>
              <a:rPr lang="en-US" dirty="0" smtClean="0"/>
              <a:t>for </a:t>
            </a:r>
            <a:r>
              <a:rPr lang="en-US" dirty="0" smtClean="0"/>
              <a:t>learning invariants</a:t>
            </a:r>
            <a:r>
              <a:rPr lang="en-US" baseline="0" dirty="0" smtClean="0"/>
              <a:t> from such ICE samples that have implications. </a:t>
            </a:r>
            <a:endParaRPr lang="en-US" dirty="0" smtClean="0"/>
          </a:p>
        </p:txBody>
      </p:sp>
      <p:sp>
        <p:nvSpPr>
          <p:cNvPr id="4" name="Slide Number Placeholder 3"/>
          <p:cNvSpPr>
            <a:spLocks noGrp="1"/>
          </p:cNvSpPr>
          <p:nvPr>
            <p:ph type="sldNum" sz="quarter" idx="10"/>
          </p:nvPr>
        </p:nvSpPr>
        <p:spPr/>
        <p:txBody>
          <a:bodyPr/>
          <a:lstStyle/>
          <a:p>
            <a:fld id="{2903E908-0D89-4EA6-87FC-A00C8B66F87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 graphical representation of the learning problem. Assume that the program has 2 variables-- x1 and x2. </a:t>
            </a:r>
            <a:r>
              <a:rPr lang="en-US" baseline="0" dirty="0" smtClean="0"/>
              <a:t>T</a:t>
            </a:r>
            <a:r>
              <a:rPr lang="en-US" dirty="0" smtClean="0"/>
              <a:t>he </a:t>
            </a:r>
            <a:r>
              <a:rPr lang="en-US" dirty="0" smtClean="0"/>
              <a:t>learner </a:t>
            </a:r>
            <a:r>
              <a:rPr lang="en-US" dirty="0" smtClean="0"/>
              <a:t>in this case synthesizes</a:t>
            </a:r>
            <a:r>
              <a:rPr lang="en-US" baseline="0" dirty="0" smtClean="0"/>
              <a:t> </a:t>
            </a:r>
            <a:r>
              <a:rPr lang="en-US" dirty="0" smtClean="0"/>
              <a:t>an </a:t>
            </a:r>
            <a:r>
              <a:rPr lang="en-US" dirty="0" smtClean="0"/>
              <a:t>invariant </a:t>
            </a:r>
            <a:r>
              <a:rPr lang="en-US" dirty="0" smtClean="0"/>
              <a:t>that consists of </a:t>
            </a:r>
            <a:r>
              <a:rPr lang="en-US" dirty="0" smtClean="0"/>
              <a:t>2 </a:t>
            </a:r>
            <a:r>
              <a:rPr lang="en-US" dirty="0" smtClean="0"/>
              <a:t>half-spaces</a:t>
            </a:r>
            <a:r>
              <a:rPr lang="en-US" baseline="0" dirty="0" smtClean="0"/>
              <a:t> </a:t>
            </a:r>
            <a:r>
              <a:rPr lang="en-US" dirty="0" smtClean="0"/>
              <a:t>such </a:t>
            </a:r>
            <a:r>
              <a:rPr lang="en-US" dirty="0" smtClean="0"/>
              <a:t>that the invariant includes + and excludes the negative states and does not cut any </a:t>
            </a:r>
            <a:r>
              <a:rPr lang="en-US" dirty="0" smtClean="0"/>
              <a:t>implication.</a:t>
            </a:r>
            <a:r>
              <a:rPr lang="en-US" baseline="0" dirty="0" smtClean="0"/>
              <a:t> </a:t>
            </a:r>
            <a:endParaRPr lang="en-US" dirty="0" smtClean="0"/>
          </a:p>
          <a:p>
            <a:r>
              <a:rPr lang="en-US" dirty="0" smtClean="0"/>
              <a:t>Note that these implications end-points can be labeled by the learner in any way. So having these implications adds a combinatorial complexity to the learning problem. </a:t>
            </a:r>
            <a:r>
              <a:rPr lang="en-US" dirty="0" smtClean="0"/>
              <a:t>Now I'll </a:t>
            </a:r>
            <a:r>
              <a:rPr lang="en-US" dirty="0" smtClean="0"/>
              <a:t>present a learning algorithm that learns invariants in the presence of implications in a</a:t>
            </a:r>
            <a:r>
              <a:rPr lang="en-US" baseline="0" dirty="0" smtClean="0"/>
              <a:t> very scalable and</a:t>
            </a:r>
            <a:r>
              <a:rPr lang="en-US" dirty="0" smtClean="0"/>
              <a:t> efficient manner.</a:t>
            </a:r>
          </a:p>
        </p:txBody>
      </p:sp>
      <p:sp>
        <p:nvSpPr>
          <p:cNvPr id="4" name="Slide Number Placeholder 3"/>
          <p:cNvSpPr>
            <a:spLocks noGrp="1"/>
          </p:cNvSpPr>
          <p:nvPr>
            <p:ph type="sldNum" sz="quarter" idx="10"/>
          </p:nvPr>
        </p:nvSpPr>
        <p:spPr/>
        <p:txBody>
          <a:bodyPr/>
          <a:lstStyle/>
          <a:p>
            <a:fld id="{2903E908-0D89-4EA6-87FC-A00C8B66F87D}"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learning algorithm uses decision trees. Input space for the algorithm is </a:t>
            </a:r>
            <a:r>
              <a:rPr lang="en-US" baseline="0" dirty="0" smtClean="0"/>
              <a:t>the program </a:t>
            </a:r>
            <a:r>
              <a:rPr lang="en-US" dirty="0" smtClean="0"/>
              <a:t>state which lets assume is an n-</a:t>
            </a:r>
            <a:r>
              <a:rPr lang="en-US" dirty="0" err="1" smtClean="0"/>
              <a:t>tuple</a:t>
            </a:r>
            <a:r>
              <a:rPr lang="en-US" dirty="0" smtClean="0"/>
              <a:t> consisting of values of variables in the scope of the program. Concept class is an arbitrary Boolean function over linear inequalities.</a:t>
            </a:r>
          </a:p>
          <a:p>
            <a:r>
              <a:rPr lang="en-US" dirty="0" smtClean="0"/>
              <a:t>The figure here shows an example decision tree. Nodes in the tree are labeled with atomic predicates or attributes, which in our case are linear inequalities. The formula that corresponds to these trees is a disjunction of conjunction of predicates along all paths that go to true. The disjunctive formula corresponding</a:t>
            </a:r>
            <a:r>
              <a:rPr lang="en-US" baseline="0" dirty="0" smtClean="0"/>
              <a:t> to this tree is one shown alongside here. it has 2 </a:t>
            </a:r>
            <a:r>
              <a:rPr lang="en-US" baseline="0" dirty="0" err="1" smtClean="0"/>
              <a:t>disjuncts</a:t>
            </a:r>
            <a:r>
              <a:rPr lang="en-US" baseline="0" dirty="0" smtClean="0"/>
              <a:t> corresponding to the 2 paths to true in the tree.</a:t>
            </a:r>
            <a:endParaRPr lang="en-US" dirty="0" smtClean="0"/>
          </a:p>
          <a:p>
            <a:endParaRPr lang="en-US" dirty="0"/>
          </a:p>
        </p:txBody>
      </p:sp>
      <p:sp>
        <p:nvSpPr>
          <p:cNvPr id="4" name="Slide Number Placeholder 3"/>
          <p:cNvSpPr>
            <a:spLocks noGrp="1"/>
          </p:cNvSpPr>
          <p:nvPr>
            <p:ph type="sldNum" sz="quarter" idx="10"/>
          </p:nvPr>
        </p:nvSpPr>
        <p:spPr/>
        <p:txBody>
          <a:bodyPr/>
          <a:lstStyle/>
          <a:p>
            <a:fld id="{2903E908-0D89-4EA6-87FC-A00C8B66F87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We all know that bugs are bad. And when these bugs manifest in critical software they become worse.</a:t>
            </a:r>
          </a:p>
          <a:p>
            <a:r>
              <a:rPr lang="en-US" dirty="0" smtClean="0"/>
              <a:t>In 2003, there was a power outage that affected more than 50million people in the US and Canada. The mechanical failure that caused the outage was undetected due to a data race bug in the alarm system of the power plant in Ohio. In fact the operators relied on the alarm system so much that they even disregarded the phone calls complaining about the problems on the power grid. The result a cascading effect leading to the outage.</a:t>
            </a:r>
          </a:p>
          <a:p>
            <a:r>
              <a:rPr lang="en-US" dirty="0" smtClean="0"/>
              <a:t>More recently, </a:t>
            </a:r>
            <a:r>
              <a:rPr lang="en-US" dirty="0" err="1" smtClean="0"/>
              <a:t>heartbleed</a:t>
            </a:r>
            <a:r>
              <a:rPr lang="en-US" dirty="0" smtClean="0"/>
              <a:t> bug in </a:t>
            </a:r>
            <a:r>
              <a:rPr lang="en-US" dirty="0" err="1" smtClean="0"/>
              <a:t>OpenSSL</a:t>
            </a:r>
            <a:r>
              <a:rPr lang="en-US" dirty="0" smtClean="0"/>
              <a:t> is a read buffer overflow. Its a security flaw affecting more than half a million trusted websites including top players like </a:t>
            </a:r>
            <a:r>
              <a:rPr lang="en-US" dirty="0" err="1" smtClean="0"/>
              <a:t>google</a:t>
            </a:r>
            <a:r>
              <a:rPr lang="en-US" dirty="0" smtClean="0"/>
              <a:t>, yahoo, </a:t>
            </a:r>
            <a:r>
              <a:rPr lang="en-US" dirty="0" err="1" smtClean="0"/>
              <a:t>netflix</a:t>
            </a:r>
            <a:r>
              <a:rPr lang="en-US" dirty="0" smtClean="0"/>
              <a:t>, </a:t>
            </a:r>
            <a:r>
              <a:rPr lang="en-US" dirty="0" err="1" smtClean="0"/>
              <a:t>reddit</a:t>
            </a:r>
            <a:r>
              <a:rPr lang="en-US" dirty="0" smtClean="0"/>
              <a:t>.</a:t>
            </a:r>
            <a:r>
              <a:rPr lang="en-US" baseline="0" dirty="0" smtClean="0"/>
              <a:t> In addition, it led to leaks of sensitive information from </a:t>
            </a:r>
            <a:r>
              <a:rPr lang="en-US" baseline="0" dirty="0" err="1" smtClean="0"/>
              <a:t>Canda’s</a:t>
            </a:r>
            <a:r>
              <a:rPr lang="en-US" baseline="0" dirty="0" smtClean="0"/>
              <a:t> tax agency and more than 4 million medical records in US.</a:t>
            </a:r>
            <a:endParaRPr lang="en-US" dirty="0" smtClean="0"/>
          </a:p>
          <a:p>
            <a:r>
              <a:rPr lang="en-US" dirty="0" smtClean="0"/>
              <a:t>As we are moving towards the internet of things, bugs concerning security and reliability in the connecting software </a:t>
            </a:r>
            <a:r>
              <a:rPr lang="en-US" dirty="0" smtClean="0"/>
              <a:t>are going to </a:t>
            </a:r>
            <a:r>
              <a:rPr lang="en-US" dirty="0" smtClean="0"/>
              <a:t>affect </a:t>
            </a:r>
            <a:r>
              <a:rPr lang="en-US" dirty="0" smtClean="0"/>
              <a:t>our</a:t>
            </a:r>
            <a:endParaRPr lang="en-US" dirty="0" smtClean="0"/>
          </a:p>
          <a:p>
            <a:r>
              <a:rPr lang="en-US" dirty="0" smtClean="0"/>
              <a:t>day to day lives. Very recently BMW sent a patch to a security flaw that allowed hackers to unlock doors of BMW vehicles</a:t>
            </a:r>
            <a:r>
              <a:rPr lang="en-US" dirty="0" smtClean="0"/>
              <a:t>.</a:t>
            </a:r>
          </a:p>
          <a:p>
            <a:r>
              <a:rPr lang="en-US" dirty="0" smtClean="0"/>
              <a:t>These are all very challenging problems and the </a:t>
            </a:r>
            <a:r>
              <a:rPr lang="en-US" dirty="0" smtClean="0"/>
              <a:t>current state of the art for preventing these bugs from occurrence is software testing, which is very good for finding bugs. But... It cannot prove absence of bugs.</a:t>
            </a:r>
          </a:p>
          <a:p>
            <a:r>
              <a:rPr lang="en-US" dirty="0" smtClean="0"/>
              <a:t>Mike Unum from GE had this to say about the power outage. He says "I'm not sure ...revealed the data race bug". </a:t>
            </a:r>
          </a:p>
          <a:p>
            <a:r>
              <a:rPr lang="en-US" dirty="0" smtClean="0"/>
              <a:t>Nowadays we </a:t>
            </a:r>
            <a:r>
              <a:rPr lang="en-US" dirty="0" smtClean="0"/>
              <a:t>depend very heavily on </a:t>
            </a:r>
            <a:r>
              <a:rPr lang="en-US" dirty="0" smtClean="0"/>
              <a:t>a few core libraries like </a:t>
            </a:r>
            <a:r>
              <a:rPr lang="en-US" dirty="0" err="1" smtClean="0"/>
              <a:t>openSSL</a:t>
            </a:r>
            <a:r>
              <a:rPr lang="en-US" dirty="0" smtClean="0"/>
              <a:t>, and </a:t>
            </a:r>
            <a:r>
              <a:rPr lang="en-US" dirty="0" smtClean="0"/>
              <a:t>software</a:t>
            </a:r>
            <a:r>
              <a:rPr lang="en-US" baseline="0" dirty="0" smtClean="0"/>
              <a:t> </a:t>
            </a:r>
            <a:r>
              <a:rPr lang="en-US" dirty="0" smtClean="0"/>
              <a:t>infrastructures </a:t>
            </a:r>
            <a:r>
              <a:rPr lang="en-US" dirty="0" smtClean="0"/>
              <a:t>for our computing needs. If there is a bug in these </a:t>
            </a:r>
            <a:r>
              <a:rPr lang="en-US" dirty="0" smtClean="0"/>
              <a:t>software systems or in mission-critical safety critical systems, then</a:t>
            </a:r>
            <a:r>
              <a:rPr lang="en-US" baseline="0" dirty="0" smtClean="0"/>
              <a:t> </a:t>
            </a:r>
            <a:r>
              <a:rPr lang="en-US" dirty="0" smtClean="0"/>
              <a:t>it comes</a:t>
            </a:r>
            <a:r>
              <a:rPr lang="en-US" baseline="0" dirty="0" smtClean="0"/>
              <a:t> with a </a:t>
            </a:r>
            <a:r>
              <a:rPr lang="en-US" dirty="0" smtClean="0"/>
              <a:t>huge price. </a:t>
            </a:r>
            <a:r>
              <a:rPr lang="en-US" dirty="0" smtClean="0"/>
              <a:t>Today  I will talk about </a:t>
            </a:r>
            <a:r>
              <a:rPr lang="en-US" dirty="0" smtClean="0"/>
              <a:t>verifying such systems and </a:t>
            </a:r>
            <a:r>
              <a:rPr lang="en-US" dirty="0" smtClean="0"/>
              <a:t>designing </a:t>
            </a:r>
            <a:r>
              <a:rPr lang="en-US" dirty="0" smtClean="0"/>
              <a:t>them or </a:t>
            </a:r>
            <a:r>
              <a:rPr lang="en-US" dirty="0" smtClean="0"/>
              <a:t>at least parts of </a:t>
            </a:r>
            <a:r>
              <a:rPr lang="en-US" dirty="0" smtClean="0"/>
              <a:t>them with </a:t>
            </a:r>
            <a:r>
              <a:rPr lang="en-US" dirty="0" smtClean="0"/>
              <a:t>provable security and reliability.</a:t>
            </a:r>
          </a:p>
        </p:txBody>
      </p:sp>
      <p:sp>
        <p:nvSpPr>
          <p:cNvPr id="4" name="Slide Number Placeholder 3"/>
          <p:cNvSpPr>
            <a:spLocks noGrp="1"/>
          </p:cNvSpPr>
          <p:nvPr>
            <p:ph type="sldNum" sz="quarter" idx="10"/>
          </p:nvPr>
        </p:nvSpPr>
        <p:spPr/>
        <p:txBody>
          <a:bodyPr/>
          <a:lstStyle/>
          <a:p>
            <a:fld id="{2903E908-0D89-4EA6-87FC-A00C8B66F87D}"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learning problem is to learn a decision tree that is consistent with a given ice sample. If you pick any attribute x1 &lt;= -10, it partitions the sample into 2 parts consisting of points that satisfy the attribute and those that do not. There are many attributes to choose from and </a:t>
            </a:r>
            <a:r>
              <a:rPr lang="en-US" dirty="0" err="1" smtClean="0"/>
              <a:t>Quinlans</a:t>
            </a:r>
            <a:r>
              <a:rPr lang="en-US" dirty="0" smtClean="0"/>
              <a:t> classical algorithm that learns decision tree given positive and negatively labeled data suggests a statistical measure based on information gain for deciding which is a good attribute to partition the sample. Of course we have implications in our sample, something that </a:t>
            </a:r>
            <a:r>
              <a:rPr lang="en-US" dirty="0" err="1" smtClean="0"/>
              <a:t>quinlans</a:t>
            </a:r>
            <a:r>
              <a:rPr lang="en-US" dirty="0" smtClean="0"/>
              <a:t> algorithm is not designed to work with. So we adapt his algorithm to work on an ICE sample. In the next slide I'll present new statistical measures to choose a good attribute to partition the sample on, in the presence of implications. But for this slide let us focus on how we can even learn a tree that is consistent with the sample that has implication counter-examples.</a:t>
            </a:r>
          </a:p>
          <a:p>
            <a:r>
              <a:rPr lang="en-US" dirty="0" smtClean="0"/>
              <a:t>Lets x1 &lt;= -10 be the attribute chosen for partitioning the sample. After the partition, implication now span across nodes of the decision tree. Our algorithm constructs a decision</a:t>
            </a:r>
            <a:r>
              <a:rPr lang="en-US" baseline="0" dirty="0" smtClean="0"/>
              <a:t> tree for the sub-sample in a recursive manner where eventually </a:t>
            </a:r>
            <a:r>
              <a:rPr lang="en-US" dirty="0" smtClean="0"/>
              <a:t>we’ll get to a node that has exclusively positive points with some implication end-points. We label such a node positive, also label the implication endpoints reaching this node as positive,</a:t>
            </a:r>
            <a:r>
              <a:rPr lang="en-US" baseline="0" dirty="0" smtClean="0"/>
              <a:t> and then propagate this label across implication arrows. We do the same for nodes that exclusively have negative points and implication end-points. Finally we </a:t>
            </a:r>
            <a:r>
              <a:rPr lang="en-US" baseline="0" dirty="0" err="1" smtClean="0"/>
              <a:t>recurse</a:t>
            </a:r>
            <a:r>
              <a:rPr lang="en-US" baseline="0" dirty="0" smtClean="0"/>
              <a:t> on the sub sample to construct a right sub tree.</a:t>
            </a:r>
          </a:p>
          <a:p>
            <a:r>
              <a:rPr lang="en-US" baseline="0" dirty="0" smtClean="0"/>
              <a:t>We can show that regardless of the choice of the attributes the above algorithm always produces a tree that is consistent with the ice sample.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903E908-0D89-4EA6-87FC-A00C8B66F87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We tried </a:t>
            </a:r>
            <a:r>
              <a:rPr lang="en-US" baseline="0" dirty="0" smtClean="0"/>
              <a:t>several measures for choosing the best attribute to partition the sample and I’ll very quickly present two such measures that work well in practice. The first measure extends info gain and </a:t>
            </a:r>
            <a:r>
              <a:rPr lang="en-US" baseline="0" dirty="0" err="1" smtClean="0"/>
              <a:t>shannon’s</a:t>
            </a:r>
            <a:r>
              <a:rPr lang="en-US" baseline="0" dirty="0" smtClean="0"/>
              <a:t> entropy to implications with probabilistic dependencies. The information gain on partitioning the sample is the difference between the entropy of the original sample and the weighted average of the entropy after the partition into S1 and S2. And the entropy of a sample can be computed given the discrete probability function of the sample. The main insight is that implication end-points can be </a:t>
            </a:r>
            <a:r>
              <a:rPr lang="en-US" baseline="0" dirty="0" smtClean="0"/>
              <a:t>labeled in </a:t>
            </a:r>
            <a:r>
              <a:rPr lang="en-US" baseline="0" dirty="0" smtClean="0"/>
              <a:t>any manner by the learner. </a:t>
            </a:r>
            <a:r>
              <a:rPr lang="en-US" baseline="0" dirty="0" smtClean="0"/>
              <a:t>The </a:t>
            </a:r>
            <a:r>
              <a:rPr lang="en-US" baseline="0" dirty="0" smtClean="0"/>
              <a:t>labels of these implications </a:t>
            </a:r>
            <a:r>
              <a:rPr lang="en-US" baseline="0" dirty="0" smtClean="0"/>
              <a:t>are conditionally dependent and are determined </a:t>
            </a:r>
            <a:r>
              <a:rPr lang="en-US" baseline="0" dirty="0" smtClean="0"/>
              <a:t>probabilistically. </a:t>
            </a:r>
            <a:r>
              <a:rPr lang="en-US" baseline="0" dirty="0" smtClean="0"/>
              <a:t>From </a:t>
            </a:r>
            <a:r>
              <a:rPr lang="en-US" baseline="0" dirty="0" smtClean="0"/>
              <a:t>these assumptions, one computes the probability distribution of the sample S with implications as a root of the quadratic equation. This gives the information gain on partitioning the sample </a:t>
            </a:r>
            <a:r>
              <a:rPr lang="en-US" baseline="0" dirty="0" err="1" smtClean="0"/>
              <a:t>wrt</a:t>
            </a:r>
            <a:r>
              <a:rPr lang="en-US" baseline="0" dirty="0" smtClean="0"/>
              <a:t> to an attribute. We choose the attribute that provides the largest gain.</a:t>
            </a:r>
          </a:p>
          <a:p>
            <a:endParaRPr lang="en-US" baseline="0" dirty="0" smtClean="0"/>
          </a:p>
          <a:p>
            <a:r>
              <a:rPr lang="en-US" baseline="0" dirty="0" smtClean="0"/>
              <a:t>In the second measure we compute the information gain as originally defined plus we add a linear penalty term depending upon the number of implications cut by the current partition. In particular, we do not want an implication that runs across from a predominantly + partition to a negative partition. Hence, the penalty term for implications from S1 to S2 multiplies the number of such implications to the fraction of points that are positive in S1 to the fraction of points that are negative in S2. And similarly for implications from S2 to S1, it imposes a similar penalty term.</a:t>
            </a:r>
          </a:p>
          <a:p>
            <a:r>
              <a:rPr lang="en-US" baseline="0" dirty="0" smtClean="0"/>
              <a:t>It turns out that both these measures work very well in practice. </a:t>
            </a:r>
          </a:p>
          <a:p>
            <a:r>
              <a:rPr lang="en-US" baseline="0" dirty="0" smtClean="0"/>
              <a:t>Given these measures and the algorithm I showed in the previous slide, we have an algorithm for learning decision trees from an ICE sample. We deploy this algorithm in invariant generation setting for verifying programs.</a:t>
            </a:r>
          </a:p>
          <a:p>
            <a:endParaRPr lang="en-US" dirty="0"/>
          </a:p>
        </p:txBody>
      </p:sp>
      <p:sp>
        <p:nvSpPr>
          <p:cNvPr id="4" name="Slide Number Placeholder 3"/>
          <p:cNvSpPr>
            <a:spLocks noGrp="1"/>
          </p:cNvSpPr>
          <p:nvPr>
            <p:ph type="sldNum" sz="quarter" idx="10"/>
          </p:nvPr>
        </p:nvSpPr>
        <p:spPr/>
        <p:txBody>
          <a:bodyPr/>
          <a:lstStyle/>
          <a:p>
            <a:fld id="{2903E908-0D89-4EA6-87FC-A00C8B66F87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ran our invariant learning algorithm  on more than 50 benchmark programs--- from the literature and some open verification competitions. The above </a:t>
            </a:r>
            <a:r>
              <a:rPr lang="en-US" baseline="0" dirty="0" smtClean="0"/>
              <a:t>are some formulas to give you a </a:t>
            </a:r>
            <a:r>
              <a:rPr lang="en-US" baseline="0" dirty="0" smtClean="0"/>
              <a:t>flavor of the invariants that </a:t>
            </a:r>
            <a:r>
              <a:rPr lang="en-US" baseline="0" dirty="0" smtClean="0"/>
              <a:t>our algorithm can learn. </a:t>
            </a:r>
            <a:r>
              <a:rPr lang="en-US" baseline="0" dirty="0" smtClean="0"/>
              <a:t>Note that these invariants are fairly involved for a programmer to write – they involve complex Boolean structure with multiple disjunctions or conjunctions and some invariants also involve large constants.</a:t>
            </a:r>
          </a:p>
          <a:p>
            <a:endParaRPr lang="en-US" dirty="0"/>
          </a:p>
        </p:txBody>
      </p:sp>
      <p:sp>
        <p:nvSpPr>
          <p:cNvPr id="4" name="Slide Number Placeholder 3"/>
          <p:cNvSpPr>
            <a:spLocks noGrp="1"/>
          </p:cNvSpPr>
          <p:nvPr>
            <p:ph type="sldNum" sz="quarter" idx="10"/>
          </p:nvPr>
        </p:nvSpPr>
        <p:spPr/>
        <p:txBody>
          <a:bodyPr/>
          <a:lstStyle/>
          <a:p>
            <a:fld id="{2903E908-0D89-4EA6-87FC-A00C8B66F87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are the </a:t>
            </a:r>
            <a:r>
              <a:rPr lang="en-US" dirty="0" smtClean="0"/>
              <a:t>results of our </a:t>
            </a:r>
            <a:r>
              <a:rPr lang="en-US" dirty="0" smtClean="0"/>
              <a:t>decision tree learning</a:t>
            </a:r>
            <a:r>
              <a:rPr lang="en-US" baseline="0" dirty="0" smtClean="0"/>
              <a:t> </a:t>
            </a:r>
            <a:r>
              <a:rPr lang="en-US" baseline="0" dirty="0" smtClean="0"/>
              <a:t>algorithm. We compare it to the state of the art which is an interpolation based invariant synthesis engine. Out of total 55 programs, interpolation can synthesize invariants for only 50% of the programs. Our algorithms converges and synthesizes an invariant for all programs in less than 10s. This is a significant improvement over the state-of-the-art.</a:t>
            </a:r>
          </a:p>
          <a:p>
            <a:r>
              <a:rPr lang="en-US" baseline="0" dirty="0" smtClean="0"/>
              <a:t>This is a scatter plot with detailed performance results. Every </a:t>
            </a:r>
            <a:r>
              <a:rPr lang="en-US" baseline="0" dirty="0" smtClean="0"/>
              <a:t>point in the </a:t>
            </a:r>
            <a:r>
              <a:rPr lang="en-US" baseline="0" dirty="0" smtClean="0"/>
              <a:t>plot is a </a:t>
            </a:r>
            <a:r>
              <a:rPr lang="en-US" baseline="0" dirty="0" smtClean="0"/>
              <a:t>benchmark. </a:t>
            </a:r>
            <a:r>
              <a:rPr lang="en-US" baseline="0" dirty="0" smtClean="0"/>
              <a:t>On the extreme are the benchmarks on which interpolation based synthesis either times out or fails reporting incorrectly that the benchmark might be buggy whereas we can learn invariants for even those benchmarks within 10s. </a:t>
            </a:r>
          </a:p>
          <a:p>
            <a:r>
              <a:rPr lang="en-US" baseline="0" dirty="0" smtClean="0"/>
              <a:t>This </a:t>
            </a:r>
            <a:r>
              <a:rPr lang="en-US" baseline="0" dirty="0" smtClean="0"/>
              <a:t>is a core algorithmic improvement and I really believe </a:t>
            </a:r>
            <a:r>
              <a:rPr lang="en-US" baseline="0" dirty="0" smtClean="0"/>
              <a:t>that software verification in general can leverage machine learning for solving hard problems like synthesizing invariants.</a:t>
            </a:r>
            <a:endParaRPr lang="en-US" dirty="0"/>
          </a:p>
        </p:txBody>
      </p:sp>
      <p:sp>
        <p:nvSpPr>
          <p:cNvPr id="4" name="Slide Number Placeholder 3"/>
          <p:cNvSpPr>
            <a:spLocks noGrp="1"/>
          </p:cNvSpPr>
          <p:nvPr>
            <p:ph type="sldNum" sz="quarter" idx="10"/>
          </p:nvPr>
        </p:nvSpPr>
        <p:spPr/>
        <p:txBody>
          <a:bodyPr/>
          <a:lstStyle/>
          <a:p>
            <a:fld id="{2903E908-0D89-4EA6-87FC-A00C8B66F87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a:t>
            </a:r>
            <a:r>
              <a:rPr lang="en-US" baseline="0" dirty="0" smtClean="0"/>
              <a:t> me now present some ongoing work on the verification of </a:t>
            </a:r>
            <a:r>
              <a:rPr lang="en-US" baseline="0" dirty="0" err="1" smtClean="0"/>
              <a:t>gpu</a:t>
            </a:r>
            <a:r>
              <a:rPr lang="en-US" baseline="0" dirty="0" smtClean="0"/>
              <a:t> kernels. </a:t>
            </a:r>
            <a:r>
              <a:rPr lang="en-US" baseline="0" dirty="0" err="1" smtClean="0"/>
              <a:t>GPUVerify</a:t>
            </a:r>
            <a:r>
              <a:rPr lang="en-US" baseline="0" dirty="0" smtClean="0"/>
              <a:t> is a project from Imperial college London that verifies these kernels for data-race freedom. Till now I have been mostly talking about verification of sequential programs. </a:t>
            </a:r>
            <a:r>
              <a:rPr lang="en-US" baseline="0" dirty="0" smtClean="0"/>
              <a:t>It turns out that one can verify these parallel programs in the same way by modeling them as sequential </a:t>
            </a:r>
            <a:r>
              <a:rPr lang="en-US" baseline="0" dirty="0" smtClean="0"/>
              <a:t>non-deterministic </a:t>
            </a:r>
            <a:r>
              <a:rPr lang="en-US" baseline="0" dirty="0" smtClean="0"/>
              <a:t>programs with assertions </a:t>
            </a:r>
            <a:r>
              <a:rPr lang="en-US" baseline="0" dirty="0" smtClean="0"/>
              <a:t>and then </a:t>
            </a:r>
            <a:r>
              <a:rPr lang="en-US" baseline="0" dirty="0" smtClean="0"/>
              <a:t>verifying those sequential programs </a:t>
            </a:r>
            <a:r>
              <a:rPr lang="en-US" baseline="0" dirty="0" smtClean="0"/>
              <a:t>to establish </a:t>
            </a:r>
            <a:r>
              <a:rPr lang="en-US" baseline="0" dirty="0" smtClean="0"/>
              <a:t>the correctness of the original parallel </a:t>
            </a:r>
            <a:r>
              <a:rPr lang="en-US" baseline="0" dirty="0" smtClean="0"/>
              <a:t>programs. </a:t>
            </a:r>
            <a:r>
              <a:rPr lang="en-US" baseline="0" dirty="0" err="1" smtClean="0"/>
              <a:t>GPUverify</a:t>
            </a:r>
            <a:r>
              <a:rPr lang="en-US" baseline="0" dirty="0" smtClean="0"/>
              <a:t> </a:t>
            </a:r>
            <a:r>
              <a:rPr lang="en-US" baseline="0" dirty="0" smtClean="0"/>
              <a:t>is based on </a:t>
            </a:r>
            <a:r>
              <a:rPr lang="en-US" baseline="0" dirty="0" smtClean="0"/>
              <a:t>the idea</a:t>
            </a:r>
            <a:r>
              <a:rPr lang="en-US" baseline="0" dirty="0" smtClean="0"/>
              <a:t>. It has an invariant synthesis engine that learns a conjunctive invariant </a:t>
            </a:r>
            <a:r>
              <a:rPr lang="en-US" baseline="0" dirty="0" smtClean="0"/>
              <a:t>for the sequential programs that prove race-freedom of the corresponding kernels. </a:t>
            </a:r>
            <a:r>
              <a:rPr lang="en-US" baseline="0" dirty="0" smtClean="0"/>
              <a:t>In ongoing work we have replaced their invariant synthesis engine with our learning algorithm and preliminary results suggest &gt;3x speedup.</a:t>
            </a:r>
          </a:p>
          <a:p>
            <a:r>
              <a:rPr lang="en-US" baseline="0" dirty="0" err="1" smtClean="0"/>
              <a:t>Ofcourse</a:t>
            </a:r>
            <a:r>
              <a:rPr lang="en-US" baseline="0" dirty="0" smtClean="0"/>
              <a:t> this is not a huge speedup! But this allows us to scale to large kernels. More importantly, our algorithm can also verify kernels that require disjunctive invariants.</a:t>
            </a:r>
            <a:endParaRPr lang="en-US" dirty="0" smtClean="0"/>
          </a:p>
          <a:p>
            <a:endParaRPr lang="en-US" dirty="0"/>
          </a:p>
        </p:txBody>
      </p:sp>
      <p:sp>
        <p:nvSpPr>
          <p:cNvPr id="4" name="Slide Number Placeholder 3"/>
          <p:cNvSpPr>
            <a:spLocks noGrp="1"/>
          </p:cNvSpPr>
          <p:nvPr>
            <p:ph type="sldNum" sz="quarter" idx="10"/>
          </p:nvPr>
        </p:nvSpPr>
        <p:spPr/>
        <p:txBody>
          <a:bodyPr/>
          <a:lstStyle/>
          <a:p>
            <a:fld id="{2903E908-0D89-4EA6-87FC-A00C8B66F87D}"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 me come back to this code fragment from </a:t>
            </a:r>
            <a:r>
              <a:rPr lang="en-US" dirty="0" err="1" smtClean="0"/>
              <a:t>ExpressOS</a:t>
            </a:r>
            <a:r>
              <a:rPr lang="en-US" dirty="0" smtClean="0"/>
              <a:t> that I showed you in an earlier slide. Let me remind that to verify this module with respect to the properties the user has specified, the user needed to annotate</a:t>
            </a:r>
            <a:r>
              <a:rPr lang="en-US" baseline="0" dirty="0" smtClean="0"/>
              <a:t> the loop that is highlighted with a complex loop invariant that involved properties over lists for </a:t>
            </a:r>
            <a:r>
              <a:rPr lang="en-US" baseline="0" dirty="0" err="1" smtClean="0"/>
              <a:t>eg</a:t>
            </a:r>
            <a:r>
              <a:rPr lang="en-US" baseline="0" dirty="0" smtClean="0"/>
              <a:t>., the </a:t>
            </a:r>
            <a:r>
              <a:rPr lang="en-US" baseline="0" dirty="0" err="1" smtClean="0"/>
              <a:t>sortedness</a:t>
            </a:r>
            <a:r>
              <a:rPr lang="en-US" baseline="0" dirty="0" smtClean="0"/>
              <a:t> of the list. Of course the learning algorithm that I presented for learning scalar invariants does not work here. Next let me very briefly present algorithms that I have developed for learning invariants over data structures like arrays and lists.</a:t>
            </a:r>
            <a:endParaRPr lang="en-US" baseline="0" dirty="0" smtClean="0"/>
          </a:p>
        </p:txBody>
      </p:sp>
      <p:sp>
        <p:nvSpPr>
          <p:cNvPr id="4" name="Slide Number Placeholder 3"/>
          <p:cNvSpPr>
            <a:spLocks noGrp="1"/>
          </p:cNvSpPr>
          <p:nvPr>
            <p:ph type="sldNum" sz="quarter" idx="10"/>
          </p:nvPr>
        </p:nvSpPr>
        <p:spPr/>
        <p:txBody>
          <a:bodyPr/>
          <a:lstStyle/>
          <a:p>
            <a:fld id="{2903E908-0D89-4EA6-87FC-A00C8B66F87D}"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programs over </a:t>
            </a:r>
            <a:r>
              <a:rPr lang="en-US" dirty="0" smtClean="0"/>
              <a:t>data-structures, </a:t>
            </a:r>
            <a:r>
              <a:rPr lang="en-US" dirty="0" smtClean="0"/>
              <a:t>the</a:t>
            </a:r>
            <a:r>
              <a:rPr lang="en-US" baseline="0" dirty="0" smtClean="0"/>
              <a:t> program state now consists of explicit array and list contents. Since these data-structures are unbounded, </a:t>
            </a:r>
            <a:r>
              <a:rPr lang="en-US" baseline="0" dirty="0" smtClean="0"/>
              <a:t>properties of interest typically involve </a:t>
            </a:r>
            <a:r>
              <a:rPr lang="en-US" baseline="0" dirty="0" smtClean="0"/>
              <a:t>quantifiers. For example, </a:t>
            </a:r>
            <a:r>
              <a:rPr lang="en-US" baseline="0" dirty="0" err="1" smtClean="0"/>
              <a:t>sortedness</a:t>
            </a:r>
            <a:r>
              <a:rPr lang="en-US" baseline="0" dirty="0" smtClean="0"/>
              <a:t> of the </a:t>
            </a:r>
            <a:r>
              <a:rPr lang="en-US" baseline="0" dirty="0" smtClean="0"/>
              <a:t>list can be expressed by </a:t>
            </a:r>
            <a:r>
              <a:rPr lang="en-US" baseline="0" dirty="0" smtClean="0"/>
              <a:t>the following quantified formula: for all nodes y1 and y2 </a:t>
            </a:r>
            <a:r>
              <a:rPr lang="en-US" baseline="0" dirty="0" smtClean="0"/>
              <a:t>that are reachable from the head of the list, </a:t>
            </a:r>
            <a:r>
              <a:rPr lang="en-US" baseline="0" dirty="0" smtClean="0"/>
              <a:t>if y1 occurs before </a:t>
            </a:r>
            <a:r>
              <a:rPr lang="en-US" baseline="0" dirty="0" smtClean="0"/>
              <a:t>y2, </a:t>
            </a:r>
            <a:r>
              <a:rPr lang="en-US" baseline="0" dirty="0" smtClean="0"/>
              <a:t>then  the key at y1 is smaller than the key at y2.</a:t>
            </a:r>
          </a:p>
          <a:p>
            <a:r>
              <a:rPr lang="en-US" baseline="0" dirty="0" smtClean="0"/>
              <a:t>To express such quantified properties, I have discovered a new automaton </a:t>
            </a:r>
            <a:r>
              <a:rPr lang="en-US" baseline="0" dirty="0" smtClean="0"/>
              <a:t>model called </a:t>
            </a:r>
            <a:r>
              <a:rPr lang="en-US" baseline="0" dirty="0" smtClean="0"/>
              <a:t>quantified data-automata. These are very funky automata with formulas annotating the </a:t>
            </a:r>
            <a:r>
              <a:rPr lang="en-US" baseline="0" dirty="0" smtClean="0"/>
              <a:t>states of the automata. </a:t>
            </a:r>
            <a:r>
              <a:rPr lang="en-US" baseline="0" dirty="0" smtClean="0"/>
              <a:t>For the above example, the QDA </a:t>
            </a:r>
            <a:r>
              <a:rPr lang="en-US" baseline="0" dirty="0" smtClean="0"/>
              <a:t>for instance checks </a:t>
            </a:r>
            <a:r>
              <a:rPr lang="en-US" baseline="0" dirty="0" smtClean="0"/>
              <a:t>for every y1 and y2 where y1 is before y2, the data at these nodes satisfy the formula annotating the final state of the automaton. This automata representation allows us to </a:t>
            </a:r>
            <a:r>
              <a:rPr lang="en-US" baseline="0" dirty="0" smtClean="0"/>
              <a:t>represent properties over the structure of these data-structures in a very compact manner, something </a:t>
            </a:r>
            <a:r>
              <a:rPr lang="en-US" baseline="0" dirty="0" smtClean="0"/>
              <a:t>that the </a:t>
            </a:r>
            <a:r>
              <a:rPr lang="en-US" baseline="0" dirty="0" smtClean="0"/>
              <a:t>quantified formulas </a:t>
            </a:r>
            <a:r>
              <a:rPr lang="en-US" baseline="0" dirty="0" smtClean="0"/>
              <a:t>don’t allow. I </a:t>
            </a:r>
            <a:r>
              <a:rPr lang="en-US" baseline="0" dirty="0" smtClean="0"/>
              <a:t>have developed learning </a:t>
            </a:r>
            <a:r>
              <a:rPr lang="en-US" baseline="0" dirty="0" smtClean="0"/>
              <a:t>algorithms </a:t>
            </a:r>
            <a:r>
              <a:rPr lang="en-US" baseline="0" dirty="0" smtClean="0"/>
              <a:t>in the ICE model for these quantified data automata. </a:t>
            </a:r>
            <a:r>
              <a:rPr lang="en-US" baseline="0" dirty="0" smtClean="0"/>
              <a:t>With an effective translation from </a:t>
            </a:r>
            <a:r>
              <a:rPr lang="en-US" baseline="0" dirty="0" smtClean="0"/>
              <a:t>these automata </a:t>
            </a:r>
            <a:r>
              <a:rPr lang="en-US" baseline="0" dirty="0" smtClean="0"/>
              <a:t>to logical formulas, this provides </a:t>
            </a:r>
            <a:r>
              <a:rPr lang="en-US" baseline="0" dirty="0" smtClean="0"/>
              <a:t>an effective way to learn these quantified </a:t>
            </a:r>
            <a:r>
              <a:rPr lang="en-US" baseline="0" dirty="0" smtClean="0"/>
              <a:t>formulas.</a:t>
            </a:r>
            <a:endParaRPr lang="en-US" dirty="0" smtClean="0"/>
          </a:p>
          <a:p>
            <a:endParaRPr lang="en-US" dirty="0"/>
          </a:p>
        </p:txBody>
      </p:sp>
      <p:sp>
        <p:nvSpPr>
          <p:cNvPr id="4" name="Slide Number Placeholder 3"/>
          <p:cNvSpPr>
            <a:spLocks noGrp="1"/>
          </p:cNvSpPr>
          <p:nvPr>
            <p:ph type="sldNum" sz="quarter" idx="10"/>
          </p:nvPr>
        </p:nvSpPr>
        <p:spPr/>
        <p:txBody>
          <a:bodyPr/>
          <a:lstStyle/>
          <a:p>
            <a:fld id="{2903E908-0D89-4EA6-87FC-A00C8B66F87D}"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are</a:t>
            </a:r>
            <a:r>
              <a:rPr lang="en-US" baseline="0" dirty="0" smtClean="0"/>
              <a:t> </a:t>
            </a:r>
            <a:r>
              <a:rPr lang="en-US" baseline="0" dirty="0" smtClean="0"/>
              <a:t>again some </a:t>
            </a:r>
            <a:r>
              <a:rPr lang="en-US" baseline="0" dirty="0" smtClean="0"/>
              <a:t>of the </a:t>
            </a:r>
            <a:r>
              <a:rPr lang="en-US" baseline="0" dirty="0" smtClean="0"/>
              <a:t>invariants learned that showcase the power of our learning algorithm. These invariants are very complex– involve properties over the structure of the arrays/lists like </a:t>
            </a:r>
            <a:r>
              <a:rPr lang="en-US" baseline="0" dirty="0" err="1" smtClean="0"/>
              <a:t>sortedness</a:t>
            </a:r>
            <a:r>
              <a:rPr lang="en-US" baseline="0" dirty="0" smtClean="0"/>
              <a:t> and properties over scalar variables of the program. These invariants are very hard to get right manually.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programs are from the literature, standard data structure programs like searching and sorting algorithms, and modules from </a:t>
            </a:r>
            <a:r>
              <a:rPr lang="en-US" baseline="0" dirty="0" err="1" smtClean="0"/>
              <a:t>expressOS</a:t>
            </a:r>
            <a:r>
              <a:rPr lang="en-US" baseline="0" dirty="0" smtClean="0"/>
              <a:t>. The </a:t>
            </a:r>
            <a:r>
              <a:rPr lang="en-US" baseline="0" dirty="0" smtClean="0"/>
              <a:t>last invariant is the one </a:t>
            </a:r>
            <a:r>
              <a:rPr lang="en-US" baseline="0" dirty="0" smtClean="0"/>
              <a:t>required for verifying </a:t>
            </a:r>
            <a:r>
              <a:rPr lang="en-US" baseline="0" dirty="0" err="1" smtClean="0"/>
              <a:t>cachepages</a:t>
            </a:r>
            <a:r>
              <a:rPr lang="en-US" baseline="0" dirty="0" smtClean="0"/>
              <a:t> in </a:t>
            </a:r>
            <a:r>
              <a:rPr lang="en-US" baseline="0" dirty="0" err="1" smtClean="0"/>
              <a:t>expressOS</a:t>
            </a:r>
            <a:r>
              <a:rPr lang="en-US" baseline="0" dirty="0" smtClean="0"/>
              <a:t>. Our algorithms learns these invariants fairly quickly. We compare our algorithm to the current state-of-the-art that is based on interpolation and there are many programs for which interpolation times out or does not work.</a:t>
            </a:r>
            <a:endParaRPr lang="en-US" dirty="0" smtClean="0"/>
          </a:p>
          <a:p>
            <a:endParaRPr lang="en-US" dirty="0"/>
          </a:p>
        </p:txBody>
      </p:sp>
      <p:sp>
        <p:nvSpPr>
          <p:cNvPr id="4" name="Slide Number Placeholder 3"/>
          <p:cNvSpPr>
            <a:spLocks noGrp="1"/>
          </p:cNvSpPr>
          <p:nvPr>
            <p:ph type="sldNum" sz="quarter" idx="10"/>
          </p:nvPr>
        </p:nvSpPr>
        <p:spPr/>
        <p:txBody>
          <a:bodyPr/>
          <a:lstStyle/>
          <a:p>
            <a:fld id="{2903E908-0D89-4EA6-87FC-A00C8B66F87D}"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have built the learning algorithms I presented </a:t>
            </a:r>
            <a:r>
              <a:rPr lang="en-US" dirty="0" smtClean="0"/>
              <a:t>on top</a:t>
            </a:r>
            <a:r>
              <a:rPr lang="en-US" baseline="0" dirty="0" smtClean="0"/>
              <a:t> of </a:t>
            </a:r>
            <a:r>
              <a:rPr lang="en-US" dirty="0" smtClean="0"/>
              <a:t>Boogie</a:t>
            </a:r>
            <a:r>
              <a:rPr lang="en-US" dirty="0" smtClean="0"/>
              <a:t>, which is a verification framework</a:t>
            </a:r>
            <a:r>
              <a:rPr lang="en-US" baseline="0" dirty="0" smtClean="0"/>
              <a:t> </a:t>
            </a:r>
            <a:r>
              <a:rPr lang="en-US" baseline="0" dirty="0" smtClean="0"/>
              <a:t>from Microsoft. Boogie that </a:t>
            </a:r>
            <a:r>
              <a:rPr lang="en-US" baseline="0" dirty="0" smtClean="0"/>
              <a:t>takes </a:t>
            </a:r>
            <a:r>
              <a:rPr lang="en-US" baseline="0" dirty="0" smtClean="0"/>
              <a:t>a program that is written in an intermediate language together with the property and invariants for the program and validates the invariants using a constraint solver and verifies if the program </a:t>
            </a:r>
            <a:r>
              <a:rPr lang="en-US" baseline="0" dirty="0" smtClean="0"/>
              <a:t>is </a:t>
            </a:r>
            <a:r>
              <a:rPr lang="en-US" baseline="0" dirty="0" smtClean="0"/>
              <a:t>correct with respect to the property. </a:t>
            </a:r>
            <a:r>
              <a:rPr lang="en-US" baseline="0" dirty="0" smtClean="0"/>
              <a:t>There are </a:t>
            </a:r>
            <a:r>
              <a:rPr lang="en-US" baseline="0" dirty="0" smtClean="0"/>
              <a:t>translators from </a:t>
            </a:r>
            <a:r>
              <a:rPr lang="en-US" baseline="0" dirty="0" smtClean="0"/>
              <a:t>several high level languages like C/C++, .</a:t>
            </a:r>
            <a:r>
              <a:rPr lang="en-US" baseline="0" dirty="0" smtClean="0"/>
              <a:t>NET, Java to Boogie intermediate language. </a:t>
            </a:r>
            <a:r>
              <a:rPr lang="en-US" baseline="0" dirty="0" smtClean="0"/>
              <a:t>This allows me to learn invariants for programs </a:t>
            </a:r>
            <a:r>
              <a:rPr lang="en-US" baseline="0" dirty="0" smtClean="0"/>
              <a:t>that are written in </a:t>
            </a:r>
            <a:r>
              <a:rPr lang="en-US" baseline="0" dirty="0" smtClean="0"/>
              <a:t>these high level languages and </a:t>
            </a:r>
            <a:r>
              <a:rPr lang="en-US" baseline="0" dirty="0" smtClean="0"/>
              <a:t>verify them.</a:t>
            </a:r>
            <a:endParaRPr lang="en-US" dirty="0"/>
          </a:p>
        </p:txBody>
      </p:sp>
      <p:sp>
        <p:nvSpPr>
          <p:cNvPr id="4" name="Slide Number Placeholder 3"/>
          <p:cNvSpPr>
            <a:spLocks noGrp="1"/>
          </p:cNvSpPr>
          <p:nvPr>
            <p:ph type="sldNum" sz="quarter" idx="10"/>
          </p:nvPr>
        </p:nvSpPr>
        <p:spPr/>
        <p:txBody>
          <a:bodyPr/>
          <a:lstStyle/>
          <a:p>
            <a:fld id="{2903E908-0D89-4EA6-87FC-A00C8B66F87D}"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next 10 minutes I’ll very quickly</a:t>
            </a:r>
            <a:r>
              <a:rPr lang="en-US" baseline="0" dirty="0" smtClean="0"/>
              <a:t> present my work on synthesizing invariants for concurrent and distributed systems.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Till now I was mainly focusing on invariants for sequential programs and </a:t>
            </a:r>
            <a:r>
              <a:rPr lang="en-US" baseline="0" dirty="0" smtClean="0"/>
              <a:t>I introduced machine learning as a core algorithmic technique for synthesizing invariant synthesis for these programs. Now I’ll present invariant synthesis for event driven protocols where I’ll introduce very briefly the idea of finite invariants representing infinite sized invariants and talk about its application to verifying responsiveness of Windows phone USB driver and then I’ll present some ongoing work on verifying distributed, cloud systems.</a:t>
            </a:r>
            <a:endParaRPr lang="en-US" dirty="0" smtClean="0"/>
          </a:p>
          <a:p>
            <a:endParaRPr lang="en-US" dirty="0"/>
          </a:p>
        </p:txBody>
      </p:sp>
      <p:sp>
        <p:nvSpPr>
          <p:cNvPr id="4" name="Slide Number Placeholder 3"/>
          <p:cNvSpPr>
            <a:spLocks noGrp="1"/>
          </p:cNvSpPr>
          <p:nvPr>
            <p:ph type="sldNum" sz="quarter" idx="10"/>
          </p:nvPr>
        </p:nvSpPr>
        <p:spPr/>
        <p:txBody>
          <a:bodyPr/>
          <a:lstStyle/>
          <a:p>
            <a:fld id="{2903E908-0D89-4EA6-87FC-A00C8B66F87D}"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have been several success stories in software verification.</a:t>
            </a:r>
          </a:p>
          <a:p>
            <a:r>
              <a:rPr lang="en-US" dirty="0" smtClean="0"/>
              <a:t>sel4 is a secure l4 </a:t>
            </a:r>
            <a:r>
              <a:rPr lang="en-US" dirty="0" smtClean="0"/>
              <a:t>microkernel. It is a general purpose</a:t>
            </a:r>
            <a:r>
              <a:rPr lang="en-US" baseline="0" dirty="0" smtClean="0"/>
              <a:t> operating </a:t>
            </a:r>
            <a:r>
              <a:rPr lang="en-US" dirty="0" smtClean="0"/>
              <a:t> system kernel that has</a:t>
            </a:r>
            <a:r>
              <a:rPr lang="en-US" baseline="0" dirty="0" smtClean="0"/>
              <a:t> been verified for full functionality including properties </a:t>
            </a:r>
            <a:r>
              <a:rPr lang="en-US" dirty="0" smtClean="0"/>
              <a:t>integrity</a:t>
            </a:r>
            <a:r>
              <a:rPr lang="en-US" dirty="0" smtClean="0"/>
              <a:t>, confidentiality, </a:t>
            </a:r>
            <a:r>
              <a:rPr lang="en-US" dirty="0" smtClean="0"/>
              <a:t>and reliability </a:t>
            </a:r>
            <a:r>
              <a:rPr lang="en-US" dirty="0" smtClean="0"/>
              <a:t>properties such as the system does not </a:t>
            </a:r>
            <a:r>
              <a:rPr lang="en-US" dirty="0" smtClean="0"/>
              <a:t>crash. It is now used in domains like embedded software,</a:t>
            </a:r>
            <a:r>
              <a:rPr lang="en-US" baseline="0" dirty="0" smtClean="0"/>
              <a:t> avionics, and defense that have high reliability requirements.</a:t>
            </a:r>
          </a:p>
          <a:p>
            <a:r>
              <a:rPr lang="en-US" dirty="0" err="1" smtClean="0"/>
              <a:t>Compcert</a:t>
            </a:r>
            <a:r>
              <a:rPr lang="en-US" dirty="0" smtClean="0"/>
              <a:t> is a verified C compiler that is used today for compilation of mission-critical and life-critical </a:t>
            </a:r>
            <a:r>
              <a:rPr lang="en-US" dirty="0" err="1" smtClean="0"/>
              <a:t>softwares</a:t>
            </a:r>
            <a:r>
              <a:rPr lang="en-US" baseline="0" dirty="0" smtClean="0"/>
              <a:t> written in C.</a:t>
            </a:r>
            <a:endParaRPr lang="en-US" dirty="0" smtClean="0"/>
          </a:p>
          <a:p>
            <a:r>
              <a:rPr lang="en-US" dirty="0" smtClean="0"/>
              <a:t>The hypervisor project and the verve operating system from Microsoft.</a:t>
            </a:r>
          </a:p>
          <a:p>
            <a:r>
              <a:rPr lang="en-US" dirty="0" smtClean="0"/>
              <a:t>In the same realm is </a:t>
            </a:r>
            <a:r>
              <a:rPr lang="en-US" dirty="0" err="1" smtClean="0"/>
              <a:t>ExpressOS</a:t>
            </a:r>
            <a:r>
              <a:rPr lang="en-US" dirty="0" smtClean="0"/>
              <a:t>, a secure mobile OS </a:t>
            </a:r>
            <a:r>
              <a:rPr lang="en-US" dirty="0" smtClean="0"/>
              <a:t>developed in our group at </a:t>
            </a:r>
            <a:r>
              <a:rPr lang="en-US" dirty="0" smtClean="0"/>
              <a:t>UIUC.</a:t>
            </a:r>
            <a:r>
              <a:rPr lang="en-US" baseline="0" dirty="0" smtClean="0"/>
              <a:t> It is </a:t>
            </a:r>
            <a:r>
              <a:rPr lang="en-US" dirty="0" smtClean="0"/>
              <a:t>compatible </a:t>
            </a:r>
            <a:r>
              <a:rPr lang="en-US" dirty="0" smtClean="0"/>
              <a:t>with </a:t>
            </a:r>
            <a:r>
              <a:rPr lang="en-US" dirty="0" smtClean="0"/>
              <a:t>Android</a:t>
            </a:r>
            <a:r>
              <a:rPr lang="en-US" baseline="0" dirty="0" smtClean="0"/>
              <a:t> and </a:t>
            </a:r>
            <a:r>
              <a:rPr lang="en-US" dirty="0" smtClean="0"/>
              <a:t>verified </a:t>
            </a:r>
            <a:r>
              <a:rPr lang="en-US" dirty="0" smtClean="0"/>
              <a:t>for properties like integrity, process isolation, </a:t>
            </a:r>
            <a:r>
              <a:rPr lang="en-US" dirty="0" smtClean="0"/>
              <a:t>and secure storage.</a:t>
            </a:r>
            <a:r>
              <a:rPr lang="en-US" baseline="0" dirty="0" smtClean="0"/>
              <a:t> Experiments show that it prevents more than 90% of reported vulnerabilities that affect various components of the Android system.</a:t>
            </a:r>
          </a:p>
          <a:p>
            <a:r>
              <a:rPr lang="en-US" dirty="0" smtClean="0"/>
              <a:t>These are all very remarkable projects that showcase the scope of software</a:t>
            </a:r>
            <a:r>
              <a:rPr lang="en-US" baseline="0" dirty="0" smtClean="0"/>
              <a:t> verification. The </a:t>
            </a:r>
            <a:r>
              <a:rPr lang="en-US" dirty="0" smtClean="0"/>
              <a:t>only drawback is </a:t>
            </a:r>
            <a:r>
              <a:rPr lang="en-US" dirty="0" smtClean="0"/>
              <a:t>that it takes a huge amount of manual effort to verify these systems. </a:t>
            </a:r>
            <a:r>
              <a:rPr lang="en-US" dirty="0" smtClean="0"/>
              <a:t>For example, it took </a:t>
            </a:r>
            <a:r>
              <a:rPr lang="en-US" dirty="0" smtClean="0"/>
              <a:t>20 man years to build and verify sel4. </a:t>
            </a:r>
            <a:r>
              <a:rPr lang="en-US" dirty="0" err="1" smtClean="0"/>
              <a:t>ExpressOS</a:t>
            </a:r>
            <a:r>
              <a:rPr lang="en-US" dirty="0" smtClean="0"/>
              <a:t> which relies on sel4 took around 1 man year. My </a:t>
            </a:r>
            <a:r>
              <a:rPr lang="en-US" dirty="0" smtClean="0"/>
              <a:t>research is focused on reducing</a:t>
            </a:r>
            <a:r>
              <a:rPr lang="en-US" baseline="0" dirty="0" smtClean="0"/>
              <a:t> </a:t>
            </a:r>
            <a:r>
              <a:rPr lang="en-US" dirty="0" smtClean="0"/>
              <a:t>this manual effort significantly by automating key steps in verification.</a:t>
            </a:r>
          </a:p>
        </p:txBody>
      </p:sp>
      <p:sp>
        <p:nvSpPr>
          <p:cNvPr id="4" name="Slide Number Placeholder 3"/>
          <p:cNvSpPr>
            <a:spLocks noGrp="1"/>
          </p:cNvSpPr>
          <p:nvPr>
            <p:ph type="sldNum" sz="quarter" idx="10"/>
          </p:nvPr>
        </p:nvSpPr>
        <p:spPr/>
        <p:txBody>
          <a:bodyPr/>
          <a:lstStyle/>
          <a:p>
            <a:fld id="{2903E908-0D89-4EA6-87FC-A00C8B66F87D}"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Consider</a:t>
            </a:r>
            <a:r>
              <a:rPr lang="en-US" baseline="0" dirty="0" smtClean="0"/>
              <a:t> an event driven system like the </a:t>
            </a:r>
            <a:r>
              <a:rPr lang="en-US" baseline="0" dirty="0" err="1" smtClean="0"/>
              <a:t>usb</a:t>
            </a:r>
            <a:r>
              <a:rPr lang="en-US" baseline="0" dirty="0" smtClean="0"/>
              <a:t> device driver. It consists of several agents communicating asynchronously by sending and receiving messages. The main component is the hub and it is exchanging messages with the devices connected to several devices and the ports. In addition, the driver is also communicating with asynchronously with the operating system, other drivers present in the system and the hardware.</a:t>
            </a:r>
          </a:p>
          <a:p>
            <a:endParaRPr lang="en-US" baseline="0" dirty="0" smtClean="0"/>
          </a:p>
          <a:p>
            <a:r>
              <a:rPr lang="en-US" dirty="0" smtClean="0"/>
              <a:t>Provided such</a:t>
            </a:r>
            <a:r>
              <a:rPr lang="en-US" baseline="0" dirty="0" smtClean="0"/>
              <a:t> an event-driven </a:t>
            </a:r>
            <a:r>
              <a:rPr lang="en-US" baseline="0" dirty="0" smtClean="0"/>
              <a:t>system </a:t>
            </a:r>
            <a:r>
              <a:rPr lang="en-US" baseline="0" dirty="0" smtClean="0"/>
              <a:t>we would like to verify if the protocol meets the specification. </a:t>
            </a:r>
            <a:r>
              <a:rPr lang="en-US" baseline="0" dirty="0" smtClean="0"/>
              <a:t>We can </a:t>
            </a:r>
            <a:r>
              <a:rPr lang="en-US" baseline="0" dirty="0" smtClean="0"/>
              <a:t>think of the specification as an assertion in the protocol code.</a:t>
            </a:r>
          </a:p>
          <a:p>
            <a:r>
              <a:rPr lang="en-US" baseline="0" dirty="0" smtClean="0"/>
              <a:t>In </a:t>
            </a:r>
            <a:r>
              <a:rPr lang="en-US" baseline="0" dirty="0" smtClean="0"/>
              <a:t>particular for driver systems we </a:t>
            </a:r>
            <a:r>
              <a:rPr lang="en-US" baseline="0" dirty="0" smtClean="0"/>
              <a:t>are interested in </a:t>
            </a:r>
            <a:r>
              <a:rPr lang="en-US" baseline="0" dirty="0" smtClean="0"/>
              <a:t>a property </a:t>
            </a:r>
            <a:r>
              <a:rPr lang="en-US" baseline="0" dirty="0" smtClean="0"/>
              <a:t>called the </a:t>
            </a:r>
            <a:r>
              <a:rPr lang="en-US" baseline="0" dirty="0" smtClean="0"/>
              <a:t>responsiveness of the driver. </a:t>
            </a:r>
            <a:r>
              <a:rPr lang="en-US" baseline="0" dirty="0" smtClean="0"/>
              <a:t>We say that a </a:t>
            </a:r>
            <a:r>
              <a:rPr lang="en-US" baseline="0" dirty="0" smtClean="0"/>
              <a:t>driver is </a:t>
            </a:r>
            <a:r>
              <a:rPr lang="en-US" baseline="0" dirty="0" smtClean="0"/>
              <a:t>responsive if in any reachable </a:t>
            </a:r>
            <a:r>
              <a:rPr lang="en-US" baseline="0" dirty="0" smtClean="0"/>
              <a:t>state, </a:t>
            </a:r>
            <a:r>
              <a:rPr lang="en-US" baseline="0" dirty="0" smtClean="0"/>
              <a:t>if </a:t>
            </a:r>
            <a:r>
              <a:rPr lang="en-US" baseline="0" dirty="0" smtClean="0"/>
              <a:t>an agent receives a </a:t>
            </a:r>
            <a:r>
              <a:rPr lang="en-US" baseline="0" dirty="0" smtClean="0"/>
              <a:t>message then it should be able to handle that message or explicitly defer that message. If the </a:t>
            </a:r>
            <a:r>
              <a:rPr lang="en-US" baseline="0" dirty="0" smtClean="0"/>
              <a:t>driver is </a:t>
            </a:r>
            <a:r>
              <a:rPr lang="en-US" baseline="0" dirty="0" smtClean="0"/>
              <a:t>not responsive, then </a:t>
            </a:r>
            <a:r>
              <a:rPr lang="en-US" baseline="0" dirty="0" smtClean="0"/>
              <a:t>on receiving a message it cannot process the </a:t>
            </a:r>
            <a:r>
              <a:rPr lang="en-US" baseline="0" dirty="0" smtClean="0"/>
              <a:t>system </a:t>
            </a:r>
            <a:r>
              <a:rPr lang="en-US" baseline="0" dirty="0" smtClean="0"/>
              <a:t>either crashes </a:t>
            </a:r>
            <a:r>
              <a:rPr lang="en-US" baseline="0" dirty="0" smtClean="0"/>
              <a:t>or </a:t>
            </a:r>
            <a:r>
              <a:rPr lang="en-US" baseline="0" dirty="0" smtClean="0"/>
              <a:t>hangs.</a:t>
            </a:r>
            <a:endParaRPr lang="en-US" dirty="0" smtClean="0"/>
          </a:p>
          <a:p>
            <a:endParaRPr lang="en-US" dirty="0"/>
          </a:p>
        </p:txBody>
      </p:sp>
      <p:sp>
        <p:nvSpPr>
          <p:cNvPr id="4" name="Slide Number Placeholder 3"/>
          <p:cNvSpPr>
            <a:spLocks noGrp="1"/>
          </p:cNvSpPr>
          <p:nvPr>
            <p:ph type="sldNum" sz="quarter" idx="10"/>
          </p:nvPr>
        </p:nvSpPr>
        <p:spPr/>
        <p:txBody>
          <a:bodyPr/>
          <a:lstStyle/>
          <a:p>
            <a:fld id="{2903E908-0D89-4EA6-87FC-A00C8B66F87D}"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Configuration of these</a:t>
            </a:r>
            <a:r>
              <a:rPr lang="en-US" baseline="0" dirty="0" smtClean="0"/>
              <a:t> protocols consist of the local states of the </a:t>
            </a:r>
            <a:r>
              <a:rPr lang="en-US" baseline="0" dirty="0" smtClean="0"/>
              <a:t>agents that comprise the </a:t>
            </a:r>
            <a:r>
              <a:rPr lang="en-US" baseline="0" dirty="0" smtClean="0"/>
              <a:t>system. </a:t>
            </a:r>
            <a:r>
              <a:rPr lang="en-US" baseline="0" dirty="0" smtClean="0"/>
              <a:t>In </a:t>
            </a:r>
            <a:r>
              <a:rPr lang="en-US" baseline="0" dirty="0" smtClean="0"/>
              <a:t>addition, </a:t>
            </a:r>
            <a:r>
              <a:rPr lang="en-US" baseline="0" dirty="0" smtClean="0"/>
              <a:t>there is an incoming </a:t>
            </a:r>
            <a:r>
              <a:rPr lang="en-US" baseline="0" dirty="0" smtClean="0"/>
              <a:t>message buffers for every </a:t>
            </a:r>
            <a:r>
              <a:rPr lang="en-US" baseline="0" dirty="0" smtClean="0"/>
              <a:t>agent that stores all </a:t>
            </a:r>
            <a:r>
              <a:rPr lang="en-US" baseline="0" dirty="0" smtClean="0"/>
              <a:t>messages sent </a:t>
            </a:r>
            <a:r>
              <a:rPr lang="en-US" baseline="0" dirty="0" smtClean="0"/>
              <a:t>to it by </a:t>
            </a:r>
            <a:r>
              <a:rPr lang="en-US" baseline="0" dirty="0" smtClean="0"/>
              <a:t>other </a:t>
            </a:r>
            <a:r>
              <a:rPr lang="en-US" baseline="0" dirty="0" smtClean="0"/>
              <a:t>agents in the system. These </a:t>
            </a:r>
            <a:r>
              <a:rPr lang="en-US" baseline="0" dirty="0" smtClean="0"/>
              <a:t>message buffers and unbounded. In fact due to the asynchrony in the message communication, the </a:t>
            </a:r>
            <a:r>
              <a:rPr lang="en-US" baseline="0" dirty="0" smtClean="0"/>
              <a:t>number of messages in these </a:t>
            </a:r>
            <a:r>
              <a:rPr lang="en-US" baseline="0" dirty="0" smtClean="0"/>
              <a:t>buffers can </a:t>
            </a:r>
            <a:r>
              <a:rPr lang="en-US" baseline="0" dirty="0" smtClean="0"/>
              <a:t>become infinite. As </a:t>
            </a:r>
            <a:r>
              <a:rPr lang="en-US" baseline="0" dirty="0" smtClean="0"/>
              <a:t>a result, the state space of the system is </a:t>
            </a:r>
            <a:r>
              <a:rPr lang="en-US" baseline="0" dirty="0" smtClean="0"/>
              <a:t>infinite.</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903E908-0D89-4EA6-87FC-A00C8B66F87D}"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To verify these protocols, one needs to specify an inductive invariant of the system. However invariants for these systems are not well understood. The programmers while </a:t>
            </a:r>
            <a:r>
              <a:rPr lang="en-US" baseline="0" dirty="0" smtClean="0"/>
              <a:t>designing these </a:t>
            </a:r>
            <a:r>
              <a:rPr lang="en-US" baseline="0" dirty="0" smtClean="0"/>
              <a:t>systems do not think about invariants over global </a:t>
            </a:r>
            <a:r>
              <a:rPr lang="en-US" baseline="0" dirty="0" smtClean="0"/>
              <a:t>configurations and </a:t>
            </a:r>
            <a:r>
              <a:rPr lang="en-US" baseline="0" dirty="0" smtClean="0"/>
              <a:t>unbounded message </a:t>
            </a:r>
            <a:r>
              <a:rPr lang="en-US" baseline="0" dirty="0" smtClean="0"/>
              <a:t>buffer contents. </a:t>
            </a:r>
            <a:r>
              <a:rPr lang="en-US" baseline="0" dirty="0" smtClean="0"/>
              <a:t>To verify these systems, the typical procedure is to systematically enumerate the reachable states of the system. But since the reach set is infinite this does not work.</a:t>
            </a:r>
          </a:p>
          <a:p>
            <a:r>
              <a:rPr lang="en-US" baseline="0" dirty="0" smtClean="0"/>
              <a:t>In my work, I have developed a new class of invariants for these systems called Almost synchronous invariants. These as very different from normal invariants which are </a:t>
            </a:r>
            <a:r>
              <a:rPr lang="en-US" baseline="0" dirty="0" smtClean="0"/>
              <a:t>usually a </a:t>
            </a:r>
            <a:r>
              <a:rPr lang="en-US" baseline="0" dirty="0" smtClean="0"/>
              <a:t>super-set of the reachable states of the system. ASI are a subset of the reach set and in fact a very small subset where ASIs for most protocols are finite and the precise reach set is infinite. </a:t>
            </a:r>
          </a:p>
          <a:p>
            <a:r>
              <a:rPr lang="en-US" baseline="0" dirty="0" smtClean="0"/>
              <a:t>ASIs </a:t>
            </a:r>
            <a:r>
              <a:rPr lang="en-US" baseline="0" dirty="0" smtClean="0"/>
              <a:t>generally include </a:t>
            </a:r>
            <a:r>
              <a:rPr lang="en-US" baseline="0" dirty="0" smtClean="0"/>
              <a:t>configurations with small message buffers. We show that if there is a trajectory in the reach set, then there exists an equivalent trajectory in ASIs that preserves errors. Therefore it is sufficient to only enumerate states in ASIs and </a:t>
            </a:r>
            <a:r>
              <a:rPr lang="en-US" baseline="0" dirty="0" smtClean="0"/>
              <a:t>it covers </a:t>
            </a:r>
            <a:r>
              <a:rPr lang="en-US" baseline="0" dirty="0" smtClean="0"/>
              <a:t>checking </a:t>
            </a:r>
            <a:r>
              <a:rPr lang="en-US" baseline="0" dirty="0" smtClean="0"/>
              <a:t>for errors along trajectories that </a:t>
            </a:r>
            <a:r>
              <a:rPr lang="en-US" baseline="0" dirty="0" smtClean="0"/>
              <a:t>do not belong to ASIs.</a:t>
            </a:r>
            <a:endParaRPr lang="en-US" dirty="0" smtClean="0"/>
          </a:p>
        </p:txBody>
      </p:sp>
      <p:sp>
        <p:nvSpPr>
          <p:cNvPr id="4" name="Slide Number Placeholder 3"/>
          <p:cNvSpPr>
            <a:spLocks noGrp="1"/>
          </p:cNvSpPr>
          <p:nvPr>
            <p:ph type="sldNum" sz="quarter" idx="10"/>
          </p:nvPr>
        </p:nvSpPr>
        <p:spPr/>
        <p:txBody>
          <a:bodyPr/>
          <a:lstStyle/>
          <a:p>
            <a:fld id="{2903E908-0D89-4EA6-87FC-A00C8B66F87D}"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I’ll just show you the results..</a:t>
            </a:r>
          </a:p>
          <a:p>
            <a:r>
              <a:rPr lang="en-US" dirty="0" smtClean="0"/>
              <a:t>We used ASIs to verify several protocols. </a:t>
            </a:r>
            <a:r>
              <a:rPr lang="en-US" dirty="0" smtClean="0"/>
              <a:t>These protocols are written in P which is a Domain specific language</a:t>
            </a:r>
            <a:r>
              <a:rPr lang="en-US" baseline="0" dirty="0" smtClean="0"/>
              <a:t> from Microsoft for writing these device drivers. </a:t>
            </a:r>
            <a:r>
              <a:rPr lang="en-US" dirty="0" smtClean="0"/>
              <a:t>Even </a:t>
            </a:r>
            <a:r>
              <a:rPr lang="en-US" dirty="0" smtClean="0"/>
              <a:t>though the reach set is </a:t>
            </a:r>
            <a:r>
              <a:rPr lang="en-US" baseline="0" dirty="0" smtClean="0"/>
              <a:t>infinite for these systems, </a:t>
            </a:r>
            <a:r>
              <a:rPr lang="en-US" dirty="0" smtClean="0"/>
              <a:t>ASIs for all these protocols is</a:t>
            </a:r>
            <a:r>
              <a:rPr lang="en-US" baseline="0" dirty="0" smtClean="0"/>
              <a:t> </a:t>
            </a:r>
            <a:r>
              <a:rPr lang="en-US" dirty="0" smtClean="0"/>
              <a:t>finite. So just exploring states in the ASIs</a:t>
            </a:r>
            <a:r>
              <a:rPr lang="en-US" baseline="0" dirty="0" smtClean="0"/>
              <a:t> </a:t>
            </a:r>
            <a:r>
              <a:rPr lang="en-US" dirty="0" smtClean="0"/>
              <a:t>terminates and establishes the correctness of these protocols</a:t>
            </a:r>
            <a:r>
              <a:rPr lang="en-US" baseline="0" dirty="0" smtClean="0"/>
              <a:t>.</a:t>
            </a:r>
          </a:p>
          <a:p>
            <a:r>
              <a:rPr lang="en-US" dirty="0" smtClean="0"/>
              <a:t>The</a:t>
            </a:r>
            <a:r>
              <a:rPr lang="en-US" baseline="0" dirty="0" smtClean="0"/>
              <a:t> highlight is of course that we verified for the first time the responsiveness of the </a:t>
            </a:r>
            <a:r>
              <a:rPr lang="en-US" baseline="0" dirty="0" err="1" smtClean="0"/>
              <a:t>usb</a:t>
            </a:r>
            <a:r>
              <a:rPr lang="en-US" baseline="0" dirty="0" smtClean="0"/>
              <a:t> protocol that ships with Microsoft windows phone. As compared to ASIs, the current state of the art is testing-- systematic exploration of reachable states by model checking the system. For the </a:t>
            </a:r>
            <a:r>
              <a:rPr lang="en-US" baseline="0" dirty="0" err="1" smtClean="0"/>
              <a:t>usb</a:t>
            </a:r>
            <a:r>
              <a:rPr lang="en-US" baseline="0" dirty="0" smtClean="0"/>
              <a:t> driver, even after bounding the message buffer queues to a small size, the model checker fails to explore even the bounded state space in 10 hours. On the other hand, exploring just the states in ASIs terminates, it finishes within 4 hours, and more importantly verifies that the protocol is responsive as opposed to just testing the system.</a:t>
            </a:r>
          </a:p>
          <a:p>
            <a:endParaRPr lang="en-US" dirty="0"/>
          </a:p>
        </p:txBody>
      </p:sp>
      <p:sp>
        <p:nvSpPr>
          <p:cNvPr id="4" name="Slide Number Placeholder 3"/>
          <p:cNvSpPr>
            <a:spLocks noGrp="1"/>
          </p:cNvSpPr>
          <p:nvPr>
            <p:ph type="sldNum" sz="quarter" idx="10"/>
          </p:nvPr>
        </p:nvSpPr>
        <p:spPr/>
        <p:txBody>
          <a:bodyPr/>
          <a:lstStyle/>
          <a:p>
            <a:fld id="{2903E908-0D89-4EA6-87FC-A00C8B66F87D}"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I’ll just show you the results..</a:t>
            </a:r>
          </a:p>
          <a:p>
            <a:r>
              <a:rPr lang="en-US" dirty="0" smtClean="0"/>
              <a:t>We used ASIs to verify several protocols. </a:t>
            </a:r>
            <a:r>
              <a:rPr lang="en-US" dirty="0" smtClean="0"/>
              <a:t>These protocols are written in P which is a Domain specific language</a:t>
            </a:r>
            <a:r>
              <a:rPr lang="en-US" baseline="0" dirty="0" smtClean="0"/>
              <a:t> from Microsoft for writing these device drivers. </a:t>
            </a:r>
            <a:r>
              <a:rPr lang="en-US" dirty="0" smtClean="0"/>
              <a:t>Even </a:t>
            </a:r>
            <a:r>
              <a:rPr lang="en-US" dirty="0" smtClean="0"/>
              <a:t>though the reach set is </a:t>
            </a:r>
            <a:r>
              <a:rPr lang="en-US" baseline="0" dirty="0" smtClean="0"/>
              <a:t>infinite for these systems, </a:t>
            </a:r>
            <a:r>
              <a:rPr lang="en-US" dirty="0" smtClean="0"/>
              <a:t>ASIs for all these protocols is</a:t>
            </a:r>
            <a:r>
              <a:rPr lang="en-US" baseline="0" dirty="0" smtClean="0"/>
              <a:t> </a:t>
            </a:r>
            <a:r>
              <a:rPr lang="en-US" dirty="0" smtClean="0"/>
              <a:t>finite. So just exploring states in the ASIs</a:t>
            </a:r>
            <a:r>
              <a:rPr lang="en-US" baseline="0" dirty="0" smtClean="0"/>
              <a:t> </a:t>
            </a:r>
            <a:r>
              <a:rPr lang="en-US" dirty="0" smtClean="0"/>
              <a:t>terminates and establishes the correctness of these protocols</a:t>
            </a:r>
            <a:r>
              <a:rPr lang="en-US" baseline="0" dirty="0" smtClean="0"/>
              <a:t>.</a:t>
            </a:r>
          </a:p>
          <a:p>
            <a:r>
              <a:rPr lang="en-US" dirty="0" smtClean="0"/>
              <a:t>The</a:t>
            </a:r>
            <a:r>
              <a:rPr lang="en-US" baseline="0" dirty="0" smtClean="0"/>
              <a:t> highlight is of course that we verified for the first time the responsiveness of the </a:t>
            </a:r>
            <a:r>
              <a:rPr lang="en-US" baseline="0" dirty="0" err="1" smtClean="0"/>
              <a:t>usb</a:t>
            </a:r>
            <a:r>
              <a:rPr lang="en-US" baseline="0" dirty="0" smtClean="0"/>
              <a:t> protocol that ships with Microsoft windows phone. As compared to ASIs, the current state of the art is testing-- systematic exploration of reachable states by model checking the system. For the </a:t>
            </a:r>
            <a:r>
              <a:rPr lang="en-US" baseline="0" dirty="0" err="1" smtClean="0"/>
              <a:t>usb</a:t>
            </a:r>
            <a:r>
              <a:rPr lang="en-US" baseline="0" dirty="0" smtClean="0"/>
              <a:t> driver, even after bounding the message buffer queues to a small size, the model checker fails to explore even the bounded state space in 10 hours. On the other hand, exploring just the states in ASIs terminates, it finishes within 4 hours, and more importantly verifies that the protocol is responsive as opposed to just testing the system.</a:t>
            </a:r>
          </a:p>
          <a:p>
            <a:endParaRPr lang="en-US" dirty="0"/>
          </a:p>
        </p:txBody>
      </p:sp>
      <p:sp>
        <p:nvSpPr>
          <p:cNvPr id="4" name="Slide Number Placeholder 3"/>
          <p:cNvSpPr>
            <a:spLocks noGrp="1"/>
          </p:cNvSpPr>
          <p:nvPr>
            <p:ph type="sldNum" sz="quarter" idx="10"/>
          </p:nvPr>
        </p:nvSpPr>
        <p:spPr/>
        <p:txBody>
          <a:bodyPr/>
          <a:lstStyle/>
          <a:p>
            <a:fld id="{2903E908-0D89-4EA6-87FC-A00C8B66F87D}"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I’ll just show you the results..</a:t>
            </a:r>
          </a:p>
          <a:p>
            <a:r>
              <a:rPr lang="en-US" dirty="0" smtClean="0"/>
              <a:t>We used ASIs to verify several protocols. </a:t>
            </a:r>
            <a:r>
              <a:rPr lang="en-US" dirty="0" smtClean="0"/>
              <a:t>These protocols are written in P which is a Domain specific language</a:t>
            </a:r>
            <a:r>
              <a:rPr lang="en-US" baseline="0" dirty="0" smtClean="0"/>
              <a:t> from Microsoft for writing these device drivers. </a:t>
            </a:r>
            <a:r>
              <a:rPr lang="en-US" dirty="0" smtClean="0"/>
              <a:t>Even </a:t>
            </a:r>
            <a:r>
              <a:rPr lang="en-US" dirty="0" smtClean="0"/>
              <a:t>though the reach set is </a:t>
            </a:r>
            <a:r>
              <a:rPr lang="en-US" baseline="0" dirty="0" smtClean="0"/>
              <a:t>infinite for these systems, </a:t>
            </a:r>
            <a:r>
              <a:rPr lang="en-US" dirty="0" smtClean="0"/>
              <a:t>ASIs for all these protocols is</a:t>
            </a:r>
            <a:r>
              <a:rPr lang="en-US" baseline="0" dirty="0" smtClean="0"/>
              <a:t> </a:t>
            </a:r>
            <a:r>
              <a:rPr lang="en-US" dirty="0" smtClean="0"/>
              <a:t>finite. So just exploring states in the ASIs</a:t>
            </a:r>
            <a:r>
              <a:rPr lang="en-US" baseline="0" dirty="0" smtClean="0"/>
              <a:t> </a:t>
            </a:r>
            <a:r>
              <a:rPr lang="en-US" dirty="0" smtClean="0"/>
              <a:t>terminates and establishes the correctness of these protocols</a:t>
            </a:r>
            <a:r>
              <a:rPr lang="en-US" baseline="0" dirty="0" smtClean="0"/>
              <a:t>.</a:t>
            </a:r>
          </a:p>
          <a:p>
            <a:r>
              <a:rPr lang="en-US" dirty="0" smtClean="0"/>
              <a:t>The</a:t>
            </a:r>
            <a:r>
              <a:rPr lang="en-US" baseline="0" dirty="0" smtClean="0"/>
              <a:t> highlight </a:t>
            </a:r>
            <a:r>
              <a:rPr lang="en-US" baseline="0" dirty="0" smtClean="0"/>
              <a:t>of </a:t>
            </a:r>
            <a:r>
              <a:rPr lang="en-US" baseline="0" dirty="0" smtClean="0"/>
              <a:t>course </a:t>
            </a:r>
            <a:r>
              <a:rPr lang="en-US" baseline="0" dirty="0" smtClean="0"/>
              <a:t>is the verification of the USB driver that ships with Microsoft Windows phone. For the first time, anyone has been able to verify a system as large as the USB driver. As opposed to ASIs, the current state </a:t>
            </a:r>
            <a:r>
              <a:rPr lang="en-US" baseline="0" dirty="0" smtClean="0"/>
              <a:t>of the art is </a:t>
            </a:r>
            <a:r>
              <a:rPr lang="en-US" baseline="0" dirty="0" smtClean="0"/>
              <a:t>systematic testing. Even </a:t>
            </a:r>
            <a:r>
              <a:rPr lang="en-US" baseline="0" dirty="0" smtClean="0"/>
              <a:t>after bounding the message buffer </a:t>
            </a:r>
            <a:r>
              <a:rPr lang="en-US" baseline="0" dirty="0" smtClean="0"/>
              <a:t>to </a:t>
            </a:r>
            <a:r>
              <a:rPr lang="en-US" baseline="0" dirty="0" smtClean="0"/>
              <a:t>a small size, the model checker fails to explore </a:t>
            </a:r>
            <a:r>
              <a:rPr lang="en-US" baseline="0" dirty="0" smtClean="0"/>
              <a:t>this bounded </a:t>
            </a:r>
            <a:r>
              <a:rPr lang="en-US" baseline="0" dirty="0" smtClean="0"/>
              <a:t>state space </a:t>
            </a:r>
            <a:r>
              <a:rPr lang="en-US" baseline="0" dirty="0" smtClean="0"/>
              <a:t>within 10 </a:t>
            </a:r>
            <a:r>
              <a:rPr lang="en-US" baseline="0" dirty="0" smtClean="0"/>
              <a:t>hours. On the other hand, exploring just the states in ASIs </a:t>
            </a:r>
            <a:r>
              <a:rPr lang="en-US" baseline="0" dirty="0" smtClean="0"/>
              <a:t>finishes in 4 </a:t>
            </a:r>
            <a:r>
              <a:rPr lang="en-US" baseline="0" dirty="0" smtClean="0"/>
              <a:t>hours, and more importantly </a:t>
            </a:r>
            <a:r>
              <a:rPr lang="en-US" baseline="0" dirty="0" smtClean="0"/>
              <a:t>verifies </a:t>
            </a:r>
            <a:r>
              <a:rPr lang="en-US" baseline="0" dirty="0" smtClean="0"/>
              <a:t>that the protocol is responsive as opposed to just testing the system.</a:t>
            </a:r>
          </a:p>
          <a:p>
            <a:endParaRPr lang="en-US" dirty="0"/>
          </a:p>
        </p:txBody>
      </p:sp>
      <p:sp>
        <p:nvSpPr>
          <p:cNvPr id="4" name="Slide Number Placeholder 3"/>
          <p:cNvSpPr>
            <a:spLocks noGrp="1"/>
          </p:cNvSpPr>
          <p:nvPr>
            <p:ph type="sldNum" sz="quarter" idx="10"/>
          </p:nvPr>
        </p:nvSpPr>
        <p:spPr/>
        <p:txBody>
          <a:bodyPr/>
          <a:lstStyle/>
          <a:p>
            <a:fld id="{2903E908-0D89-4EA6-87FC-A00C8B66F87D}"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Finally, let me present some ongoing work on the verification of distributed</a:t>
            </a:r>
            <a:r>
              <a:rPr lang="en-US" baseline="0" dirty="0" smtClean="0"/>
              <a:t> </a:t>
            </a:r>
            <a:r>
              <a:rPr lang="en-US" baseline="0" dirty="0" smtClean="0"/>
              <a:t>systems that I’m very excited about.</a:t>
            </a:r>
            <a:endParaRPr lang="en-US" baseline="0" dirty="0" smtClean="0"/>
          </a:p>
          <a:p>
            <a:r>
              <a:rPr lang="en-US" baseline="0" dirty="0" smtClean="0"/>
              <a:t>In particular, I’m studying replicated data stores like Cassandra and </a:t>
            </a:r>
            <a:r>
              <a:rPr lang="en-US" baseline="0" dirty="0" err="1" smtClean="0"/>
              <a:t>Riak</a:t>
            </a:r>
            <a:r>
              <a:rPr lang="en-US" baseline="0" dirty="0" smtClean="0"/>
              <a:t>. These are highly available, fault tolerant, distributed key value stores which are used by </a:t>
            </a:r>
            <a:r>
              <a:rPr lang="en-US" baseline="0" dirty="0" smtClean="0"/>
              <a:t>many companies </a:t>
            </a:r>
            <a:r>
              <a:rPr lang="en-US" baseline="0" dirty="0" smtClean="0"/>
              <a:t>today like </a:t>
            </a:r>
            <a:r>
              <a:rPr lang="en-US" baseline="0" dirty="0" err="1" smtClean="0"/>
              <a:t>facebook</a:t>
            </a:r>
            <a:r>
              <a:rPr lang="en-US" baseline="0" dirty="0" smtClean="0"/>
              <a:t> and </a:t>
            </a:r>
            <a:r>
              <a:rPr lang="en-US" baseline="0" dirty="0" err="1" smtClean="0"/>
              <a:t>netflix</a:t>
            </a:r>
            <a:r>
              <a:rPr lang="en-US" baseline="0" dirty="0" smtClean="0"/>
              <a:t>. To provide high availability these systems do not provide strong consistency but only provide weaker forms of consistency like eventual consistency. I’m looking at the hinted handoff and the read repair mechanisms that these systems implement and </a:t>
            </a:r>
            <a:r>
              <a:rPr lang="en-US" baseline="0" dirty="0" smtClean="0"/>
              <a:t>verify them for eventual </a:t>
            </a:r>
            <a:r>
              <a:rPr lang="en-US" baseline="0" dirty="0" smtClean="0"/>
              <a:t>consistency</a:t>
            </a:r>
            <a:r>
              <a:rPr lang="en-US" baseline="0" dirty="0" smtClean="0"/>
              <a:t>.</a:t>
            </a:r>
          </a:p>
          <a:p>
            <a:r>
              <a:rPr lang="en-US" baseline="0" dirty="0" smtClean="0"/>
              <a:t>The mechanism for verifying properties for these systems is very similar to the modeling of GPU programs I had talked about earlier. We have modeled these distributed systems as a non </a:t>
            </a:r>
            <a:r>
              <a:rPr lang="en-US" baseline="0" dirty="0" err="1" smtClean="0"/>
              <a:t>determinsitic</a:t>
            </a:r>
            <a:r>
              <a:rPr lang="en-US" baseline="0" dirty="0" smtClean="0"/>
              <a:t> sequential program with assertions. Invariants for these systems is completely unchartered territory. Even how to specify properties like eventual consistency is not clear. We’ve started with a novel way of specifying eventual consistency and established invariants that imply this property. Once we have an idea of the form of invariants required, we can look at automatic mechanisms for synthesizing them.</a:t>
            </a:r>
            <a:endParaRPr lang="en-US" dirty="0"/>
          </a:p>
        </p:txBody>
      </p:sp>
      <p:sp>
        <p:nvSpPr>
          <p:cNvPr id="4" name="Slide Number Placeholder 3"/>
          <p:cNvSpPr>
            <a:spLocks noGrp="1"/>
          </p:cNvSpPr>
          <p:nvPr>
            <p:ph type="sldNum" sz="quarter" idx="10"/>
          </p:nvPr>
        </p:nvSpPr>
        <p:spPr/>
        <p:txBody>
          <a:bodyPr/>
          <a:lstStyle/>
          <a:p>
            <a:fld id="{2903E908-0D89-4EA6-87FC-A00C8B66F87D}"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to recap, I presented in this talk mostly my work on automatic techniques for synthesizing invariants. As</a:t>
            </a:r>
            <a:r>
              <a:rPr lang="en-US" i="1" baseline="0" dirty="0" smtClean="0"/>
              <a:t> </a:t>
            </a:r>
            <a:r>
              <a:rPr lang="en-US" i="0" baseline="0" dirty="0" smtClean="0"/>
              <a:t>I mentioned before, validating invariants is also a hard problem for complex properties. I have work on natural proofs which are automatic proof tactics for validating recursive data structure invariants like invariants over trees, binary search trees, red black trees, binomial heap, etc. I have also worked on </a:t>
            </a:r>
            <a:r>
              <a:rPr lang="en-US" i="0" baseline="0" dirty="0" err="1" smtClean="0"/>
              <a:t>sequentializations</a:t>
            </a:r>
            <a:r>
              <a:rPr lang="en-US" i="0" baseline="0" dirty="0" smtClean="0"/>
              <a:t> which forms the theoretical basis for reducing the problem of verifying concurrent programs to verifying sequential programs and were the basis of the verification of </a:t>
            </a:r>
            <a:r>
              <a:rPr lang="en-US" i="0" baseline="0" dirty="0" err="1" smtClean="0"/>
              <a:t>gpu</a:t>
            </a:r>
            <a:r>
              <a:rPr lang="en-US" i="0" baseline="0" dirty="0" smtClean="0"/>
              <a:t> kernels and the verification of distributed systems, I covered in the talk.</a:t>
            </a:r>
            <a:endParaRPr lang="en-US" dirty="0" smtClean="0"/>
          </a:p>
        </p:txBody>
      </p:sp>
      <p:sp>
        <p:nvSpPr>
          <p:cNvPr id="4" name="Slide Number Placeholder 3"/>
          <p:cNvSpPr>
            <a:spLocks noGrp="1"/>
          </p:cNvSpPr>
          <p:nvPr>
            <p:ph type="sldNum" sz="quarter" idx="10"/>
          </p:nvPr>
        </p:nvSpPr>
        <p:spPr/>
        <p:txBody>
          <a:bodyPr/>
          <a:lstStyle/>
          <a:p>
            <a:fld id="{2903E908-0D89-4EA6-87FC-A00C8B66F87D}"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look at the software landscape,</a:t>
            </a:r>
            <a:r>
              <a:rPr lang="en-US" baseline="0" dirty="0" smtClean="0"/>
              <a:t> then at the top of the application stack are </a:t>
            </a:r>
            <a:r>
              <a:rPr lang="en-US" baseline="0" dirty="0" smtClean="0"/>
              <a:t>client apps</a:t>
            </a:r>
            <a:r>
              <a:rPr lang="en-US" baseline="0" dirty="0" smtClean="0"/>
              <a:t>, mobile apps, </a:t>
            </a:r>
            <a:r>
              <a:rPr lang="en-US" baseline="0" dirty="0" smtClean="0"/>
              <a:t>browser extensions and </a:t>
            </a:r>
            <a:r>
              <a:rPr lang="en-US" baseline="0" dirty="0" err="1" smtClean="0"/>
              <a:t>plugins</a:t>
            </a:r>
            <a:r>
              <a:rPr lang="en-US" baseline="0" dirty="0" smtClean="0"/>
              <a:t>, these apps run on top of trusted platforms like </a:t>
            </a:r>
            <a:r>
              <a:rPr lang="en-US" baseline="0" dirty="0" err="1" smtClean="0"/>
              <a:t>facebook</a:t>
            </a:r>
            <a:r>
              <a:rPr lang="en-US" baseline="0" dirty="0" smtClean="0"/>
              <a:t> and browser and are hosted on app stores like the </a:t>
            </a:r>
            <a:r>
              <a:rPr lang="en-US" baseline="0" dirty="0" err="1" smtClean="0"/>
              <a:t>google</a:t>
            </a:r>
            <a:r>
              <a:rPr lang="en-US" baseline="0" dirty="0" smtClean="0"/>
              <a:t> and apple stores. Finally </a:t>
            </a:r>
            <a:r>
              <a:rPr lang="en-US" baseline="0" dirty="0" smtClean="0"/>
              <a:t>at the bottom are core libraries like </a:t>
            </a:r>
            <a:r>
              <a:rPr lang="en-US" baseline="0" dirty="0" err="1" smtClean="0"/>
              <a:t>openssl</a:t>
            </a:r>
            <a:r>
              <a:rPr lang="en-US" baseline="0" dirty="0" smtClean="0"/>
              <a:t>, kernels like android </a:t>
            </a:r>
            <a:r>
              <a:rPr lang="en-US" baseline="0" dirty="0" err="1" smtClean="0"/>
              <a:t>expressos</a:t>
            </a:r>
            <a:r>
              <a:rPr lang="en-US" baseline="0" dirty="0" smtClean="0"/>
              <a:t>, and also desktop kernels like </a:t>
            </a:r>
            <a:r>
              <a:rPr lang="en-US" baseline="0" dirty="0" err="1" smtClean="0"/>
              <a:t>linux</a:t>
            </a:r>
            <a:r>
              <a:rPr lang="en-US" baseline="0" dirty="0" smtClean="0"/>
              <a:t> and windows, system infrastructures, distributed </a:t>
            </a:r>
            <a:r>
              <a:rPr lang="en-US" baseline="0" dirty="0" smtClean="0"/>
              <a:t>services.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These </a:t>
            </a:r>
            <a:r>
              <a:rPr lang="en-US" baseline="0" dirty="0" smtClean="0"/>
              <a:t>form the core of </a:t>
            </a:r>
            <a:r>
              <a:rPr lang="en-US" baseline="0" dirty="0" smtClean="0"/>
              <a:t>our </a:t>
            </a:r>
            <a:r>
              <a:rPr lang="en-US" baseline="0" dirty="0" smtClean="0"/>
              <a:t>computing needs and are used by everyone today either directly or indirectly.</a:t>
            </a:r>
            <a:endParaRPr lang="en-US" dirty="0" smtClean="0"/>
          </a:p>
          <a:p>
            <a:endParaRPr lang="en-US" dirty="0"/>
          </a:p>
        </p:txBody>
      </p:sp>
      <p:sp>
        <p:nvSpPr>
          <p:cNvPr id="4" name="Slide Number Placeholder 3"/>
          <p:cNvSpPr>
            <a:spLocks noGrp="1"/>
          </p:cNvSpPr>
          <p:nvPr>
            <p:ph type="sldNum" sz="quarter" idx="10"/>
          </p:nvPr>
        </p:nvSpPr>
        <p:spPr/>
        <p:txBody>
          <a:bodyPr/>
          <a:lstStyle/>
          <a:p>
            <a:fld id="{2903E908-0D89-4EA6-87FC-A00C8B66F87D}"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Applications at the top of the stack share the same architecture.</a:t>
            </a:r>
            <a:r>
              <a:rPr lang="en-US" baseline="0" dirty="0" smtClean="0"/>
              <a:t> Hence the properties of interest are generic properties shared across many apps – like info </a:t>
            </a:r>
            <a:r>
              <a:rPr lang="en-US" baseline="0" dirty="0" smtClean="0"/>
              <a:t>flow, </a:t>
            </a:r>
            <a:r>
              <a:rPr lang="en-US" baseline="0" dirty="0" smtClean="0"/>
              <a:t>privilege escalation. </a:t>
            </a:r>
          </a:p>
          <a:p>
            <a:r>
              <a:rPr lang="en-US" baseline="0" dirty="0" smtClean="0"/>
              <a:t>Even </a:t>
            </a:r>
            <a:r>
              <a:rPr lang="en-US" baseline="0" dirty="0" smtClean="0"/>
              <a:t>the responsiveness spec </a:t>
            </a:r>
            <a:r>
              <a:rPr lang="en-US" baseline="0" dirty="0" smtClean="0"/>
              <a:t>is a generic property for device drivers and other event driven systems. </a:t>
            </a:r>
            <a:endParaRPr lang="en-US" baseline="0" dirty="0" smtClean="0"/>
          </a:p>
          <a:p>
            <a:r>
              <a:rPr lang="en-US" dirty="0" smtClean="0"/>
              <a:t>Since the specifications are </a:t>
            </a:r>
            <a:r>
              <a:rPr lang="en-US" dirty="0" smtClean="0"/>
              <a:t>fixed and are not provided </a:t>
            </a:r>
            <a:r>
              <a:rPr lang="en-US" baseline="0" dirty="0" smtClean="0"/>
              <a:t>by the user, </a:t>
            </a:r>
            <a:r>
              <a:rPr lang="en-US" baseline="0" dirty="0" smtClean="0"/>
              <a:t>one can develop completely automatic tools and techniques for </a:t>
            </a:r>
            <a:r>
              <a:rPr lang="en-US" baseline="0" dirty="0" smtClean="0"/>
              <a:t>verifying these </a:t>
            </a:r>
            <a:r>
              <a:rPr lang="en-US" baseline="0" dirty="0" smtClean="0"/>
              <a:t>apps against these </a:t>
            </a:r>
            <a:r>
              <a:rPr lang="en-US" baseline="0" dirty="0" smtClean="0"/>
              <a:t>properties. Machine learning I believe is a core algorithmic technique and one can design new learning algorithms targeted to this properties. Similar </a:t>
            </a:r>
            <a:r>
              <a:rPr lang="en-US" baseline="0" dirty="0" smtClean="0"/>
              <a:t>to my </a:t>
            </a:r>
            <a:r>
              <a:rPr lang="en-US" baseline="0" dirty="0" smtClean="0"/>
              <a:t>work </a:t>
            </a:r>
            <a:r>
              <a:rPr lang="en-US" baseline="0" dirty="0" smtClean="0"/>
              <a:t>on </a:t>
            </a:r>
            <a:r>
              <a:rPr lang="en-US" baseline="0" dirty="0" smtClean="0"/>
              <a:t>verifying </a:t>
            </a:r>
            <a:r>
              <a:rPr lang="en-US" baseline="0" dirty="0" err="1" smtClean="0"/>
              <a:t>gpu</a:t>
            </a:r>
            <a:r>
              <a:rPr lang="en-US" baseline="0" dirty="0" smtClean="0"/>
              <a:t> </a:t>
            </a:r>
            <a:r>
              <a:rPr lang="en-US" baseline="0" dirty="0" smtClean="0"/>
              <a:t>kernels </a:t>
            </a:r>
            <a:r>
              <a:rPr lang="en-US" baseline="0" dirty="0" smtClean="0"/>
              <a:t>for race freedom and device drivers for responsiveness, I would like to develop automatic </a:t>
            </a:r>
            <a:r>
              <a:rPr lang="en-US" baseline="0" dirty="0" smtClean="0"/>
              <a:t>verification techniques for </a:t>
            </a:r>
            <a:r>
              <a:rPr lang="en-US" baseline="0" dirty="0" smtClean="0"/>
              <a:t>other properties like memory safety.</a:t>
            </a:r>
            <a:endParaRPr lang="en-US" dirty="0"/>
          </a:p>
        </p:txBody>
      </p:sp>
      <p:sp>
        <p:nvSpPr>
          <p:cNvPr id="4" name="Slide Number Placeholder 3"/>
          <p:cNvSpPr>
            <a:spLocks noGrp="1"/>
          </p:cNvSpPr>
          <p:nvPr>
            <p:ph type="sldNum" sz="quarter" idx="10"/>
          </p:nvPr>
        </p:nvSpPr>
        <p:spPr/>
        <p:txBody>
          <a:bodyPr/>
          <a:lstStyle/>
          <a:p>
            <a:fld id="{2903E908-0D89-4EA6-87FC-A00C8B66F87D}"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begin by first looking at how does one verify software?</a:t>
            </a:r>
          </a:p>
          <a:p>
            <a:r>
              <a:rPr lang="en-US" dirty="0" smtClean="0"/>
              <a:t>Consider a program as a transition system with a set of initial states and a set of bad states. You can think about the bad states as being those that violate an assertion in the program or those that do not meet the specification. Assume that the program</a:t>
            </a:r>
            <a:r>
              <a:rPr lang="en-US" baseline="0" dirty="0" smtClean="0"/>
              <a:t> is correct. </a:t>
            </a:r>
            <a:r>
              <a:rPr lang="en-US" dirty="0" smtClean="0"/>
              <a:t>To verify this program, one needs to specify an inductive invariant of the program which is a region which includes the initial states, excludes the bad states and is inductive-- which means that it is closed with respect to the transition relation, So if you start from a state in the invariant region and execute one step of your program, then the resulting state should also be in the invariant region. It turns out that an inductive </a:t>
            </a:r>
            <a:r>
              <a:rPr lang="en-US" baseline="0" dirty="0" smtClean="0"/>
              <a:t>invariant with the above properties is an over-approximation of the reachable states of the system, and </a:t>
            </a:r>
            <a:r>
              <a:rPr lang="en-US" dirty="0" smtClean="0"/>
              <a:t>since it does not intersect with the set of bad states, the program is correct.</a:t>
            </a:r>
          </a:p>
          <a:p>
            <a:r>
              <a:rPr lang="en-US" dirty="0" smtClean="0"/>
              <a:t>Steps to verify software include:  First) specifying an invariant of the program, and Second) validating if the invariant specified is adequate and inductive.</a:t>
            </a:r>
          </a:p>
          <a:p>
            <a:r>
              <a:rPr lang="en-US" dirty="0" smtClean="0"/>
              <a:t>Validating invariants can be dome automatically</a:t>
            </a:r>
            <a:r>
              <a:rPr lang="en-US" baseline="0" dirty="0" smtClean="0"/>
              <a:t> for simple </a:t>
            </a:r>
            <a:r>
              <a:rPr lang="en-US" dirty="0" smtClean="0"/>
              <a:t>properties using constraint</a:t>
            </a:r>
            <a:r>
              <a:rPr lang="en-US" baseline="0" dirty="0" smtClean="0"/>
              <a:t> solvers and </a:t>
            </a:r>
            <a:r>
              <a:rPr lang="en-US" dirty="0" smtClean="0"/>
              <a:t>theorem </a:t>
            </a:r>
            <a:r>
              <a:rPr lang="en-US" dirty="0" err="1" smtClean="0"/>
              <a:t>provers</a:t>
            </a:r>
            <a:r>
              <a:rPr lang="en-US" dirty="0" smtClean="0"/>
              <a:t>. However this becomes hard complex</a:t>
            </a:r>
            <a:r>
              <a:rPr lang="en-US" baseline="0" dirty="0" smtClean="0"/>
              <a:t> properties and programmers need to provide low-level proof tactics and lemmas for guiding the validating effort.  </a:t>
            </a:r>
            <a:r>
              <a:rPr lang="en-US" dirty="0" smtClean="0"/>
              <a:t>On the other hand, specifying invariants is mostly manual even for simple properties and </a:t>
            </a:r>
            <a:r>
              <a:rPr lang="en-US" dirty="0" smtClean="0"/>
              <a:t>as we’ll see coming up with these invariants</a:t>
            </a:r>
            <a:r>
              <a:rPr lang="en-US" baseline="0" dirty="0" smtClean="0"/>
              <a:t> is hard and </a:t>
            </a:r>
            <a:r>
              <a:rPr lang="en-US" dirty="0" smtClean="0"/>
              <a:t>forms </a:t>
            </a:r>
            <a:r>
              <a:rPr lang="en-US" dirty="0" smtClean="0"/>
              <a:t>the main bottlenec</a:t>
            </a:r>
            <a:r>
              <a:rPr lang="en-US" baseline="0" dirty="0" smtClean="0"/>
              <a:t>k to </a:t>
            </a:r>
            <a:r>
              <a:rPr lang="en-US" baseline="0" dirty="0" smtClean="0"/>
              <a:t>automatic software </a:t>
            </a:r>
            <a:r>
              <a:rPr lang="en-US" baseline="0" dirty="0" smtClean="0"/>
              <a:t>verification</a:t>
            </a:r>
            <a:r>
              <a:rPr lang="en-US" dirty="0" smtClean="0"/>
              <a:t>.</a:t>
            </a:r>
          </a:p>
        </p:txBody>
      </p:sp>
      <p:sp>
        <p:nvSpPr>
          <p:cNvPr id="4" name="Slide Number Placeholder 3"/>
          <p:cNvSpPr>
            <a:spLocks noGrp="1"/>
          </p:cNvSpPr>
          <p:nvPr>
            <p:ph type="sldNum" sz="quarter" idx="10"/>
          </p:nvPr>
        </p:nvSpPr>
        <p:spPr/>
        <p:txBody>
          <a:bodyPr/>
          <a:lstStyle/>
          <a:p>
            <a:fld id="{2903E908-0D89-4EA6-87FC-A00C8B66F87D}"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the bottom are large projects with </a:t>
            </a:r>
            <a:r>
              <a:rPr lang="en-US" baseline="0" dirty="0" smtClean="0"/>
              <a:t>custom </a:t>
            </a:r>
            <a:r>
              <a:rPr lang="en-US" baseline="0" dirty="0" smtClean="0"/>
              <a:t>properties like </a:t>
            </a:r>
            <a:r>
              <a:rPr lang="en-US" baseline="0" dirty="0" smtClean="0"/>
              <a:t>integrity, …., availability </a:t>
            </a:r>
            <a:r>
              <a:rPr lang="en-US" baseline="0" dirty="0" smtClean="0"/>
              <a:t> and consistency </a:t>
            </a:r>
            <a:r>
              <a:rPr lang="en-US" baseline="0" dirty="0" smtClean="0"/>
              <a:t>of data in distributed settings, etc.</a:t>
            </a:r>
          </a:p>
          <a:p>
            <a:r>
              <a:rPr lang="en-US" baseline="0" dirty="0" smtClean="0"/>
              <a:t>Programmers have to write these specifications. Refining these very high level specs to the level of modules in the code is something that the programmers do manually by using a lot of auxiliary state that establishes the correspondence between </a:t>
            </a:r>
            <a:r>
              <a:rPr lang="en-US" baseline="0" dirty="0" smtClean="0"/>
              <a:t>the high </a:t>
            </a:r>
            <a:r>
              <a:rPr lang="en-US" baseline="0" dirty="0" smtClean="0"/>
              <a:t>level </a:t>
            </a:r>
            <a:r>
              <a:rPr lang="en-US" baseline="0" dirty="0" smtClean="0"/>
              <a:t>design and </a:t>
            </a:r>
            <a:r>
              <a:rPr lang="en-US" baseline="0" dirty="0" smtClean="0"/>
              <a:t>the implementation.</a:t>
            </a:r>
          </a:p>
          <a:p>
            <a:r>
              <a:rPr lang="en-US" baseline="0" dirty="0" smtClean="0"/>
              <a:t>Of course once we have the specification for the code, we can verify these systems using invariant synthesis and validation of those invariants.</a:t>
            </a:r>
          </a:p>
          <a:p>
            <a:r>
              <a:rPr lang="en-US" baseline="0" dirty="0" smtClean="0"/>
              <a:t>In the future I would like to work on alleviating the burden of the programmer by </a:t>
            </a:r>
            <a:r>
              <a:rPr lang="en-US" baseline="0" dirty="0" smtClean="0"/>
              <a:t>synthesizing code </a:t>
            </a:r>
            <a:r>
              <a:rPr lang="en-US" baseline="0" dirty="0" smtClean="0"/>
              <a:t>level </a:t>
            </a:r>
            <a:r>
              <a:rPr lang="en-US" baseline="0" dirty="0" smtClean="0"/>
              <a:t>properties from </a:t>
            </a:r>
            <a:r>
              <a:rPr lang="en-US" baseline="0" dirty="0" smtClean="0"/>
              <a:t>these high level </a:t>
            </a:r>
            <a:r>
              <a:rPr lang="en-US" baseline="0" dirty="0" smtClean="0"/>
              <a:t>specifications. </a:t>
            </a:r>
            <a:r>
              <a:rPr lang="en-US" baseline="0" dirty="0" smtClean="0"/>
              <a:t>My work on natural proofs for validating data-structure invariants is a step in this direction </a:t>
            </a:r>
            <a:r>
              <a:rPr lang="en-US" baseline="0" dirty="0" smtClean="0"/>
              <a:t>where we allow </a:t>
            </a:r>
            <a:r>
              <a:rPr lang="en-US" baseline="0" dirty="0" err="1" smtClean="0"/>
              <a:t>succint</a:t>
            </a:r>
            <a:r>
              <a:rPr lang="en-US" baseline="0" dirty="0" smtClean="0"/>
              <a:t> higher order logic specifications to express complicated properties. I </a:t>
            </a:r>
            <a:r>
              <a:rPr lang="en-US" baseline="0" dirty="0" smtClean="0"/>
              <a:t>am </a:t>
            </a:r>
            <a:r>
              <a:rPr lang="en-US" baseline="0" dirty="0" smtClean="0"/>
              <a:t>also working </a:t>
            </a:r>
            <a:r>
              <a:rPr lang="en-US" baseline="0" dirty="0" smtClean="0"/>
              <a:t>on </a:t>
            </a:r>
            <a:r>
              <a:rPr lang="en-US" baseline="0" dirty="0" smtClean="0"/>
              <a:t>specifying eventual </a:t>
            </a:r>
            <a:r>
              <a:rPr lang="en-US" baseline="0" dirty="0" smtClean="0"/>
              <a:t>consistency for distributed systems. In the future I would like to </a:t>
            </a:r>
            <a:r>
              <a:rPr lang="en-US" baseline="0" dirty="0" smtClean="0"/>
              <a:t>look at other specifications and study this problem in a more fundamental manner.</a:t>
            </a:r>
            <a:endParaRPr lang="en-US" baseline="0" dirty="0" smtClean="0"/>
          </a:p>
        </p:txBody>
      </p:sp>
      <p:sp>
        <p:nvSpPr>
          <p:cNvPr id="4" name="Slide Number Placeholder 3"/>
          <p:cNvSpPr>
            <a:spLocks noGrp="1"/>
          </p:cNvSpPr>
          <p:nvPr>
            <p:ph type="sldNum" sz="quarter" idx="10"/>
          </p:nvPr>
        </p:nvSpPr>
        <p:spPr/>
        <p:txBody>
          <a:bodyPr/>
          <a:lstStyle/>
          <a:p>
            <a:fld id="{2903E908-0D89-4EA6-87FC-A00C8B66F87D}"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To end my talk, I would like to affirm that verified software is within our reach. We can provide tools to system developers that aid them to build systems that are secure and reliable….</a:t>
            </a:r>
          </a:p>
          <a:p>
            <a:r>
              <a:rPr lang="en-US" baseline="0" dirty="0" smtClean="0"/>
              <a:t>In the long term I’ll work towards making software verification practical and as ubiquitous as software testing today is.</a:t>
            </a:r>
            <a:endParaRPr lang="en-US" dirty="0" smtClean="0"/>
          </a:p>
          <a:p>
            <a:endParaRPr lang="en-US" dirty="0"/>
          </a:p>
        </p:txBody>
      </p:sp>
      <p:sp>
        <p:nvSpPr>
          <p:cNvPr id="4" name="Slide Number Placeholder 3"/>
          <p:cNvSpPr>
            <a:spLocks noGrp="1"/>
          </p:cNvSpPr>
          <p:nvPr>
            <p:ph type="sldNum" sz="quarter" idx="10"/>
          </p:nvPr>
        </p:nvSpPr>
        <p:spPr/>
        <p:txBody>
          <a:bodyPr/>
          <a:lstStyle/>
          <a:p>
            <a:fld id="{2903E908-0D89-4EA6-87FC-A00C8B66F87D}" type="slidenum">
              <a:rPr lang="en-US" smtClean="0"/>
              <a:pPr/>
              <a:t>41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 research spans both these aspects of software verification</a:t>
            </a:r>
            <a:r>
              <a:rPr lang="en-US" baseline="0" dirty="0" smtClean="0"/>
              <a:t> which includes synthesizing invariants and validating them. However, t</a:t>
            </a:r>
            <a:r>
              <a:rPr lang="en-US" dirty="0" smtClean="0"/>
              <a:t>oday, I will mainly focus on automatic techniques for synthesizing invariants. I will talk about invariant  synthesis in the context of</a:t>
            </a:r>
          </a:p>
          <a:p>
            <a:r>
              <a:rPr lang="en-US" dirty="0" smtClean="0"/>
              <a:t>sequential software where the main algorithmic technique I'll present is machine learning; then </a:t>
            </a:r>
            <a:r>
              <a:rPr lang="en-US" dirty="0" err="1" smtClean="0"/>
              <a:t>i'll</a:t>
            </a:r>
            <a:r>
              <a:rPr lang="en-US" dirty="0" smtClean="0"/>
              <a:t> present invariant synthesis for concurrent and</a:t>
            </a:r>
          </a:p>
          <a:p>
            <a:r>
              <a:rPr lang="en-US" dirty="0" smtClean="0"/>
              <a:t>distributed systems where the core idea is </a:t>
            </a:r>
            <a:r>
              <a:rPr lang="en-US" dirty="0" err="1" smtClean="0"/>
              <a:t>finitary</a:t>
            </a:r>
            <a:r>
              <a:rPr lang="en-US" dirty="0" smtClean="0"/>
              <a:t> reductions for infinite sized invariants.</a:t>
            </a:r>
          </a:p>
          <a:p>
            <a:endParaRPr lang="en-US" dirty="0" smtClean="0"/>
          </a:p>
          <a:p>
            <a:r>
              <a:rPr lang="en-US" dirty="0" smtClean="0"/>
              <a:t>Say collaboration with machine learning researchers.</a:t>
            </a:r>
          </a:p>
        </p:txBody>
      </p:sp>
      <p:sp>
        <p:nvSpPr>
          <p:cNvPr id="4" name="Slide Number Placeholder 3"/>
          <p:cNvSpPr>
            <a:spLocks noGrp="1"/>
          </p:cNvSpPr>
          <p:nvPr>
            <p:ph type="sldNum" sz="quarter" idx="10"/>
          </p:nvPr>
        </p:nvSpPr>
        <p:spPr/>
        <p:txBody>
          <a:bodyPr/>
          <a:lstStyle/>
          <a:p>
            <a:fld id="{2903E908-0D89-4EA6-87FC-A00C8B66F87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sequential software I’ll present machine learning</a:t>
            </a:r>
            <a:r>
              <a:rPr lang="en-US" baseline="0" dirty="0" smtClean="0"/>
              <a:t> as a core algorithmic technique for synthesizing invariants. However, it turns out that traditional machine learning models do not work as is for invariant synthesis. I’ll propose a new learning model called ICE that robustly synthesizes invariants. Next I’ll develop very scalable machine learning algorithms in this new model for invariant synthesis and apply them for verification in </a:t>
            </a:r>
            <a:r>
              <a:rPr lang="en-US" baseline="0" dirty="0" err="1" smtClean="0"/>
              <a:t>expressOS</a:t>
            </a:r>
            <a:r>
              <a:rPr lang="en-US" baseline="0" dirty="0" smtClean="0"/>
              <a:t> and proving data-race freedom in GPU kernels.</a:t>
            </a:r>
            <a:endParaRPr lang="en-US" dirty="0" smtClean="0"/>
          </a:p>
        </p:txBody>
      </p:sp>
      <p:sp>
        <p:nvSpPr>
          <p:cNvPr id="4" name="Slide Number Placeholder 3"/>
          <p:cNvSpPr>
            <a:spLocks noGrp="1"/>
          </p:cNvSpPr>
          <p:nvPr>
            <p:ph type="sldNum" sz="quarter" idx="10"/>
          </p:nvPr>
        </p:nvSpPr>
        <p:spPr/>
        <p:txBody>
          <a:bodyPr/>
          <a:lstStyle/>
          <a:p>
            <a:fld id="{2903E908-0D89-4EA6-87FC-A00C8B66F87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Consider a simple program.</a:t>
            </a:r>
            <a:r>
              <a:rPr lang="en-US" baseline="0" dirty="0" smtClean="0"/>
              <a:t> The method takes a positive integer as argument and increment a global variable I till its value is less than n. We would like to prove that after this method, the value of I is equal to n. To verify this program, the user would additionally need to provide an invariant to the loop in the program. The loop invariant states that whenever the control reaches the header of the loop, value of variable I is smaller than n.</a:t>
            </a:r>
          </a:p>
          <a:p>
            <a:r>
              <a:rPr lang="en-US" baseline="0" dirty="0" smtClean="0"/>
              <a:t>Once this invariant has been specified, we can use automatic constraint solvers to validate this invariant. We check that the invariant includes initial states of the program – i.e., it includes all states that reach the first iteration of the loop. It excludes the set of bad states which are those states which exit from the loop and the post condition is not satisfied and we want to check that the invariant does not intersect with such states. Finally we check the inductiveness of the invariant. i.e., from any state in the invariant, if we enter the loop and execute the loop body, the resulting state should also belong to the invariant.</a:t>
            </a:r>
          </a:p>
          <a:p>
            <a:r>
              <a:rPr lang="en-US" dirty="0" smtClean="0"/>
              <a:t>Of course this loop has other invariants</a:t>
            </a:r>
            <a:r>
              <a:rPr lang="en-US" baseline="0" dirty="0" smtClean="0"/>
              <a:t> </a:t>
            </a:r>
            <a:r>
              <a:rPr lang="en-US" dirty="0" smtClean="0"/>
              <a:t>like </a:t>
            </a:r>
            <a:r>
              <a:rPr lang="en-US" baseline="0" dirty="0" err="1" smtClean="0"/>
              <a:t>i</a:t>
            </a:r>
            <a:r>
              <a:rPr lang="en-US" baseline="0" dirty="0" smtClean="0"/>
              <a:t> is positive. But this does not prove the property. Coming up with an invariant that is inductive and that proves the property is something very hard for the user. The example here is very simple illustrative example. Let me now show very quickly a more complicate example from </a:t>
            </a:r>
            <a:r>
              <a:rPr lang="en-US" baseline="0" dirty="0" err="1" smtClean="0"/>
              <a:t>expressOS</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2903E908-0D89-4EA6-87FC-A00C8B66F87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Consider this code fragment from </a:t>
            </a:r>
            <a:r>
              <a:rPr lang="en-US" dirty="0" err="1" smtClean="0"/>
              <a:t>expressOS</a:t>
            </a:r>
            <a:r>
              <a:rPr lang="en-US" dirty="0" smtClean="0"/>
              <a:t>, </a:t>
            </a:r>
            <a:r>
              <a:rPr lang="en-US" dirty="0" smtClean="0"/>
              <a:t>the secure</a:t>
            </a:r>
            <a:r>
              <a:rPr lang="en-US" baseline="0" dirty="0" smtClean="0"/>
              <a:t> </a:t>
            </a:r>
            <a:r>
              <a:rPr lang="en-US" dirty="0" smtClean="0"/>
              <a:t>kernel developed from UIUC</a:t>
            </a:r>
            <a:r>
              <a:rPr lang="en-US" dirty="0" smtClean="0"/>
              <a:t>. In </a:t>
            </a:r>
            <a:r>
              <a:rPr lang="en-US" dirty="0" err="1" smtClean="0"/>
              <a:t>expressOS</a:t>
            </a:r>
            <a:r>
              <a:rPr lang="en-US" dirty="0" smtClean="0"/>
              <a:t>,</a:t>
            </a:r>
            <a:r>
              <a:rPr lang="en-US" baseline="0" dirty="0" smtClean="0"/>
              <a:t> a process maintains a cache of disc pages which is implemented as a sorted list. When adding a new page, method </a:t>
            </a:r>
            <a:r>
              <a:rPr lang="en-US" baseline="0" dirty="0" err="1" smtClean="0"/>
              <a:t>lookupPrev</a:t>
            </a:r>
            <a:r>
              <a:rPr lang="en-US" baseline="0" dirty="0" smtClean="0"/>
              <a:t> is called </a:t>
            </a:r>
            <a:r>
              <a:rPr lang="en-US" baseline="0" dirty="0" smtClean="0"/>
              <a:t>which takes a key as argument and searches in the list returning </a:t>
            </a:r>
            <a:r>
              <a:rPr lang="en-US" dirty="0" smtClean="0"/>
              <a:t>the </a:t>
            </a:r>
            <a:r>
              <a:rPr lang="en-US" dirty="0" err="1" smtClean="0"/>
              <a:t>cachepage</a:t>
            </a:r>
            <a:r>
              <a:rPr lang="en-US" dirty="0" smtClean="0"/>
              <a:t> which indicates </a:t>
            </a:r>
            <a:r>
              <a:rPr lang="en-US" baseline="0" dirty="0" smtClean="0"/>
              <a:t>the </a:t>
            </a:r>
            <a:r>
              <a:rPr lang="en-US" baseline="0" dirty="0" smtClean="0"/>
              <a:t>position </a:t>
            </a:r>
            <a:r>
              <a:rPr lang="en-US" baseline="0" dirty="0" smtClean="0"/>
              <a:t> where </a:t>
            </a:r>
            <a:r>
              <a:rPr lang="en-US" baseline="0" dirty="0" smtClean="0"/>
              <a:t>the new page should be inserted. There are several specifications here. The class invariant states that the list </a:t>
            </a:r>
            <a:r>
              <a:rPr lang="en-US" baseline="0" dirty="0" smtClean="0"/>
              <a:t>is </a:t>
            </a:r>
            <a:r>
              <a:rPr lang="en-US" baseline="0" dirty="0" smtClean="0"/>
              <a:t>sorted. A</a:t>
            </a:r>
            <a:r>
              <a:rPr lang="en-US" dirty="0" smtClean="0"/>
              <a:t>dditionally, </a:t>
            </a:r>
            <a:r>
              <a:rPr lang="en-US" dirty="0" err="1" smtClean="0"/>
              <a:t>lookUpPrev</a:t>
            </a:r>
            <a:r>
              <a:rPr lang="en-US" baseline="0" dirty="0" smtClean="0"/>
              <a:t> has the following post-condition contract….</a:t>
            </a:r>
            <a:endParaRPr lang="en-US" baseline="0" dirty="0" smtClean="0"/>
          </a:p>
          <a:p>
            <a:r>
              <a:rPr lang="en-US" baseline="0" dirty="0" smtClean="0"/>
              <a:t>It turns out that to verify even this small module, the </a:t>
            </a:r>
            <a:r>
              <a:rPr lang="en-US" baseline="0" dirty="0" smtClean="0"/>
              <a:t>user needs </a:t>
            </a:r>
            <a:r>
              <a:rPr lang="en-US" baseline="0" dirty="0" smtClean="0"/>
              <a:t>to specify an invariant of this </a:t>
            </a:r>
            <a:r>
              <a:rPr lang="en-US" baseline="0" dirty="0" smtClean="0"/>
              <a:t>loop and its very hard. In </a:t>
            </a:r>
            <a:r>
              <a:rPr lang="en-US" baseline="0" dirty="0" smtClean="0"/>
              <a:t>my talk I’ll present techniques that I have developed for automatically synthesizing such invariants using machine learning.</a:t>
            </a:r>
          </a:p>
        </p:txBody>
      </p:sp>
      <p:sp>
        <p:nvSpPr>
          <p:cNvPr id="4" name="Slide Number Placeholder 3"/>
          <p:cNvSpPr>
            <a:spLocks noGrp="1"/>
          </p:cNvSpPr>
          <p:nvPr>
            <p:ph type="sldNum" sz="quarter" idx="10"/>
          </p:nvPr>
        </p:nvSpPr>
        <p:spPr/>
        <p:txBody>
          <a:bodyPr/>
          <a:lstStyle/>
          <a:p>
            <a:fld id="{2903E908-0D89-4EA6-87FC-A00C8B66F87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Consider this code fragment from </a:t>
            </a:r>
            <a:r>
              <a:rPr lang="en-US" dirty="0" err="1" smtClean="0"/>
              <a:t>expressOS</a:t>
            </a:r>
            <a:r>
              <a:rPr lang="en-US" dirty="0" smtClean="0"/>
              <a:t>, </a:t>
            </a:r>
            <a:r>
              <a:rPr lang="en-US" dirty="0" smtClean="0"/>
              <a:t>the secure</a:t>
            </a:r>
            <a:r>
              <a:rPr lang="en-US" baseline="0" dirty="0" smtClean="0"/>
              <a:t> </a:t>
            </a:r>
            <a:r>
              <a:rPr lang="en-US" dirty="0" smtClean="0"/>
              <a:t>kernel developed from UIUC</a:t>
            </a:r>
            <a:r>
              <a:rPr lang="en-US" dirty="0" smtClean="0"/>
              <a:t>. In </a:t>
            </a:r>
            <a:r>
              <a:rPr lang="en-US" dirty="0" err="1" smtClean="0"/>
              <a:t>expressOS</a:t>
            </a:r>
            <a:r>
              <a:rPr lang="en-US" dirty="0" smtClean="0"/>
              <a:t>,</a:t>
            </a:r>
            <a:r>
              <a:rPr lang="en-US" baseline="0" dirty="0" smtClean="0"/>
              <a:t> a process maintains a cache of disc pages which is implemented as a sorted list. When adding a new page, method </a:t>
            </a:r>
            <a:r>
              <a:rPr lang="en-US" baseline="0" dirty="0" err="1" smtClean="0"/>
              <a:t>lookupPrev</a:t>
            </a:r>
            <a:r>
              <a:rPr lang="en-US" baseline="0" dirty="0" smtClean="0"/>
              <a:t> is called </a:t>
            </a:r>
            <a:r>
              <a:rPr lang="en-US" baseline="0" dirty="0" smtClean="0"/>
              <a:t>which takes a key as argument and searches in the list returning </a:t>
            </a:r>
            <a:r>
              <a:rPr lang="en-US" dirty="0" smtClean="0"/>
              <a:t>the </a:t>
            </a:r>
            <a:r>
              <a:rPr lang="en-US" dirty="0" err="1" smtClean="0"/>
              <a:t>cachepage</a:t>
            </a:r>
            <a:r>
              <a:rPr lang="en-US" dirty="0" smtClean="0"/>
              <a:t> which indicates </a:t>
            </a:r>
            <a:r>
              <a:rPr lang="en-US" baseline="0" dirty="0" smtClean="0"/>
              <a:t>the </a:t>
            </a:r>
            <a:r>
              <a:rPr lang="en-US" baseline="0" dirty="0" smtClean="0"/>
              <a:t>position </a:t>
            </a:r>
            <a:r>
              <a:rPr lang="en-US" baseline="0" dirty="0" smtClean="0"/>
              <a:t> where </a:t>
            </a:r>
            <a:r>
              <a:rPr lang="en-US" baseline="0" dirty="0" smtClean="0"/>
              <a:t>the new page should be inserted. There are several specifications here. The class invariant states that the list </a:t>
            </a:r>
            <a:r>
              <a:rPr lang="en-US" baseline="0" dirty="0" smtClean="0"/>
              <a:t>is </a:t>
            </a:r>
            <a:r>
              <a:rPr lang="en-US" baseline="0" dirty="0" smtClean="0"/>
              <a:t>sorted. A</a:t>
            </a:r>
            <a:r>
              <a:rPr lang="en-US" dirty="0" smtClean="0"/>
              <a:t>dditionally, </a:t>
            </a:r>
            <a:r>
              <a:rPr lang="en-US" dirty="0" err="1" smtClean="0"/>
              <a:t>lookUpPrev</a:t>
            </a:r>
            <a:r>
              <a:rPr lang="en-US" baseline="0" dirty="0" smtClean="0"/>
              <a:t> has the following post-condition contract….</a:t>
            </a:r>
            <a:endParaRPr lang="en-US" baseline="0" dirty="0" smtClean="0"/>
          </a:p>
          <a:p>
            <a:r>
              <a:rPr lang="en-US" baseline="0" dirty="0" smtClean="0"/>
              <a:t>It turns out that to verify even this small module, the </a:t>
            </a:r>
            <a:r>
              <a:rPr lang="en-US" baseline="0" dirty="0" smtClean="0"/>
              <a:t>user needs </a:t>
            </a:r>
            <a:r>
              <a:rPr lang="en-US" baseline="0" dirty="0" smtClean="0"/>
              <a:t>to specify an invariant of this </a:t>
            </a:r>
            <a:r>
              <a:rPr lang="en-US" baseline="0" dirty="0" smtClean="0"/>
              <a:t>loop and its very hard. In </a:t>
            </a:r>
            <a:r>
              <a:rPr lang="en-US" baseline="0" dirty="0" smtClean="0"/>
              <a:t>my talk I’ll present techniques that I have developed for automatically synthesizing such invariants using machine learning.</a:t>
            </a:r>
          </a:p>
        </p:txBody>
      </p:sp>
      <p:sp>
        <p:nvSpPr>
          <p:cNvPr id="4" name="Slide Number Placeholder 3"/>
          <p:cNvSpPr>
            <a:spLocks noGrp="1"/>
          </p:cNvSpPr>
          <p:nvPr>
            <p:ph type="sldNum" sz="quarter" idx="10"/>
          </p:nvPr>
        </p:nvSpPr>
        <p:spPr/>
        <p:txBody>
          <a:bodyPr/>
          <a:lstStyle/>
          <a:p>
            <a:fld id="{2903E908-0D89-4EA6-87FC-A00C8B66F87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DE04D3-4984-4A59-BFBF-D79036398423}" type="datetime1">
              <a:rPr lang="en-US" smtClean="0"/>
              <a:t>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7192E6-C57B-44EF-99E9-F95279E0882B}" type="datetime1">
              <a:rPr lang="en-US" smtClean="0"/>
              <a:t>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66FD5-ED9E-480C-9AAF-D04D167C9017}" type="datetime1">
              <a:rPr lang="en-US" smtClean="0"/>
              <a:t>3/1/2015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D6ACE9-511A-4A48-85C0-076208AACCB9}" type="datetime1">
              <a:rPr lang="en-US" smtClean="0"/>
              <a:t>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EA43C2-BF61-4FC4-8BE7-E3F08E549D21}" type="datetime1">
              <a:rPr lang="en-US" smtClean="0"/>
              <a:t>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A21878-1EDF-4738-8552-2D47B23890F1}" type="datetime1">
              <a:rPr lang="en-US" smtClean="0"/>
              <a:t>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D45C03-C987-4A09-8BAF-A2744AC222FD}" type="datetime1">
              <a:rPr lang="en-US" smtClean="0"/>
              <a:t>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14000">
              <a:srgbClr val="27486F"/>
            </a:gs>
            <a:gs pos="46000">
              <a:srgbClr val="3868A2"/>
            </a:gs>
            <a:gs pos="60000">
              <a:srgbClr val="457CBF"/>
            </a:gs>
            <a:gs pos="93000">
              <a:srgbClr val="86A9D4"/>
            </a:gs>
            <a:gs pos="100000">
              <a:srgbClr val="CEDCEE"/>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438758-CDA4-45E8-8414-C029C0073558}" type="datetime1">
              <a:rPr lang="en-US" smtClean="0"/>
              <a:t>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8FF70E-9909-4B84-9AAB-365748F5505A}" type="datetime1">
              <a:rPr lang="en-US" smtClean="0"/>
              <a:t>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858000" y="6477000"/>
            <a:ext cx="2133600" cy="365125"/>
          </a:xfrm>
        </p:spPr>
        <p:txBody>
          <a:bodyPr/>
          <a:lstStyle>
            <a:lvl1pPr>
              <a:defRPr>
                <a:solidFill>
                  <a:schemeClr val="bg1">
                    <a:lumMod val="65000"/>
                  </a:schemeClr>
                </a:solidFill>
              </a:defRPr>
            </a:lvl1pPr>
          </a:lstStyle>
          <a:p>
            <a:fld id="{B6F15528-21DE-4FAA-801E-634DDDAF4B2B}" type="slidenum">
              <a:rPr lang="en-US" smtClean="0"/>
              <a:pPr/>
              <a:t>‹#›</a:t>
            </a:fld>
            <a:r>
              <a:rPr lang="en-US" dirty="0" smtClean="0"/>
              <a:t>/42</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0CBC41-BD4A-40D3-B416-892953DE3809}" type="datetime1">
              <a:rPr lang="en-US" smtClean="0"/>
              <a:t>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5AA9C3-47B3-4282-824D-111BD32410B5}" type="datetime1">
              <a:rPr lang="en-US" smtClean="0"/>
              <a:t>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138C562B-C171-480A-BB89-589E11AF4599}" type="datetime1">
              <a:rPr lang="en-US" smtClean="0"/>
              <a:t>3/1/2015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868391" y="6431973"/>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6F15528-21DE-4FAA-801E-634DDDAF4B2B}" type="slidenum">
              <a:rPr lang="en-US" smtClean="0"/>
              <a:pPr/>
              <a:t>‹#›</a:t>
            </a:fld>
            <a:r>
              <a:rPr lang="en-US" dirty="0" smtClean="0"/>
              <a:t>/22</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18.xml"/><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oleObject" Target="../embeddings/oleObject29.bin"/><Relationship Id="rId18" Type="http://schemas.openxmlformats.org/officeDocument/2006/relationships/oleObject" Target="../embeddings/oleObject34.bin"/><Relationship Id="rId3" Type="http://schemas.openxmlformats.org/officeDocument/2006/relationships/notesSlide" Target="../notesSlides/notesSlide19.xml"/><Relationship Id="rId7" Type="http://schemas.openxmlformats.org/officeDocument/2006/relationships/oleObject" Target="../embeddings/oleObject23.bin"/><Relationship Id="rId12" Type="http://schemas.openxmlformats.org/officeDocument/2006/relationships/oleObject" Target="../embeddings/oleObject28.bin"/><Relationship Id="rId17" Type="http://schemas.openxmlformats.org/officeDocument/2006/relationships/oleObject" Target="../embeddings/oleObject33.bin"/><Relationship Id="rId2" Type="http://schemas.openxmlformats.org/officeDocument/2006/relationships/slideLayout" Target="../slideLayouts/slideLayout7.xml"/><Relationship Id="rId16" Type="http://schemas.openxmlformats.org/officeDocument/2006/relationships/oleObject" Target="../embeddings/oleObject32.bin"/><Relationship Id="rId1" Type="http://schemas.openxmlformats.org/officeDocument/2006/relationships/vmlDrawing" Target="../drawings/vmlDrawing7.vml"/><Relationship Id="rId6" Type="http://schemas.openxmlformats.org/officeDocument/2006/relationships/oleObject" Target="../embeddings/oleObject22.bin"/><Relationship Id="rId11" Type="http://schemas.openxmlformats.org/officeDocument/2006/relationships/oleObject" Target="../embeddings/oleObject27.bin"/><Relationship Id="rId5" Type="http://schemas.openxmlformats.org/officeDocument/2006/relationships/oleObject" Target="../embeddings/oleObject21.bin"/><Relationship Id="rId15" Type="http://schemas.openxmlformats.org/officeDocument/2006/relationships/oleObject" Target="../embeddings/oleObject31.bin"/><Relationship Id="rId10" Type="http://schemas.openxmlformats.org/officeDocument/2006/relationships/oleObject" Target="../embeddings/oleObject26.bin"/><Relationship Id="rId4" Type="http://schemas.openxmlformats.org/officeDocument/2006/relationships/oleObject" Target="../embeddings/oleObject20.bin"/><Relationship Id="rId9" Type="http://schemas.openxmlformats.org/officeDocument/2006/relationships/oleObject" Target="../embeddings/oleObject25.bin"/><Relationship Id="rId14" Type="http://schemas.openxmlformats.org/officeDocument/2006/relationships/oleObject" Target="../embeddings/oleObject30.bin"/></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oleObject" Target="../embeddings/oleObject37.bin"/><Relationship Id="rId3" Type="http://schemas.openxmlformats.org/officeDocument/2006/relationships/notesSlide" Target="../notesSlides/notesSlide20.xml"/><Relationship Id="rId7" Type="http://schemas.openxmlformats.org/officeDocument/2006/relationships/image" Target="../media/image43.png"/><Relationship Id="rId12" Type="http://schemas.openxmlformats.org/officeDocument/2006/relationships/image" Target="../media/image46.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2.png"/><Relationship Id="rId11" Type="http://schemas.openxmlformats.org/officeDocument/2006/relationships/oleObject" Target="../embeddings/oleObject36.bin"/><Relationship Id="rId5" Type="http://schemas.openxmlformats.org/officeDocument/2006/relationships/image" Target="../media/image41.png"/><Relationship Id="rId10" Type="http://schemas.openxmlformats.org/officeDocument/2006/relationships/oleObject" Target="../embeddings/oleObject35.bin"/><Relationship Id="rId4" Type="http://schemas.openxmlformats.org/officeDocument/2006/relationships/image" Target="../media/image40.png"/><Relationship Id="rId9" Type="http://schemas.openxmlformats.org/officeDocument/2006/relationships/image" Target="../media/image45.png"/></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notesSlide" Target="../notesSlides/notesSlide21.xml"/><Relationship Id="rId7" Type="http://schemas.openxmlformats.org/officeDocument/2006/relationships/oleObject" Target="../embeddings/oleObject40.bin"/><Relationship Id="rId12"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39.bin"/><Relationship Id="rId11" Type="http://schemas.openxmlformats.org/officeDocument/2006/relationships/oleObject" Target="../embeddings/oleObject43.bin"/><Relationship Id="rId5" Type="http://schemas.openxmlformats.org/officeDocument/2006/relationships/oleObject" Target="../embeddings/oleObject38.bin"/><Relationship Id="rId10" Type="http://schemas.openxmlformats.org/officeDocument/2006/relationships/image" Target="../media/image45.png"/><Relationship Id="rId4" Type="http://schemas.openxmlformats.org/officeDocument/2006/relationships/image" Target="../media/image54.png"/><Relationship Id="rId9" Type="http://schemas.openxmlformats.org/officeDocument/2006/relationships/oleObject" Target="../embeddings/oleObject42.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oleObject" Target="../embeddings/oleObject54.bin"/><Relationship Id="rId3" Type="http://schemas.openxmlformats.org/officeDocument/2006/relationships/notesSlide" Target="../notesSlides/notesSlide22.xml"/><Relationship Id="rId7" Type="http://schemas.openxmlformats.org/officeDocument/2006/relationships/oleObject" Target="../embeddings/oleObject48.bin"/><Relationship Id="rId12"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47.bin"/><Relationship Id="rId11" Type="http://schemas.openxmlformats.org/officeDocument/2006/relationships/oleObject" Target="../embeddings/oleObject52.bin"/><Relationship Id="rId5" Type="http://schemas.openxmlformats.org/officeDocument/2006/relationships/oleObject" Target="../embeddings/oleObject46.bin"/><Relationship Id="rId15" Type="http://schemas.openxmlformats.org/officeDocument/2006/relationships/oleObject" Target="../embeddings/oleObject56.bin"/><Relationship Id="rId10" Type="http://schemas.openxmlformats.org/officeDocument/2006/relationships/oleObject" Target="../embeddings/oleObject51.bin"/><Relationship Id="rId4" Type="http://schemas.openxmlformats.org/officeDocument/2006/relationships/oleObject" Target="../embeddings/oleObject45.bin"/><Relationship Id="rId9" Type="http://schemas.openxmlformats.org/officeDocument/2006/relationships/oleObject" Target="../embeddings/oleObject50.bin"/><Relationship Id="rId14" Type="http://schemas.openxmlformats.org/officeDocument/2006/relationships/oleObject" Target="../embeddings/oleObject55.bin"/></Relationships>
</file>

<file path=ppt/slides/_rels/slide2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69.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oleObject" Target="../embeddings/oleObject57.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62.bin"/><Relationship Id="rId13" Type="http://schemas.openxmlformats.org/officeDocument/2006/relationships/oleObject" Target="../embeddings/oleObject67.bin"/><Relationship Id="rId3" Type="http://schemas.openxmlformats.org/officeDocument/2006/relationships/notesSlide" Target="../notesSlides/notesSlide27.xml"/><Relationship Id="rId7" Type="http://schemas.openxmlformats.org/officeDocument/2006/relationships/oleObject" Target="../embeddings/oleObject61.bin"/><Relationship Id="rId12" Type="http://schemas.openxmlformats.org/officeDocument/2006/relationships/oleObject" Target="../embeddings/oleObject66.bin"/><Relationship Id="rId2" Type="http://schemas.openxmlformats.org/officeDocument/2006/relationships/slideLayout" Target="../slideLayouts/slideLayout7.xml"/><Relationship Id="rId16" Type="http://schemas.openxmlformats.org/officeDocument/2006/relationships/oleObject" Target="../embeddings/oleObject70.bin"/><Relationship Id="rId1" Type="http://schemas.openxmlformats.org/officeDocument/2006/relationships/vmlDrawing" Target="../drawings/vmlDrawing12.vml"/><Relationship Id="rId6" Type="http://schemas.openxmlformats.org/officeDocument/2006/relationships/oleObject" Target="../embeddings/oleObject60.bin"/><Relationship Id="rId11" Type="http://schemas.openxmlformats.org/officeDocument/2006/relationships/oleObject" Target="../embeddings/oleObject65.bin"/><Relationship Id="rId5" Type="http://schemas.openxmlformats.org/officeDocument/2006/relationships/oleObject" Target="../embeddings/oleObject59.bin"/><Relationship Id="rId15" Type="http://schemas.openxmlformats.org/officeDocument/2006/relationships/oleObject" Target="../embeddings/oleObject69.bin"/><Relationship Id="rId10" Type="http://schemas.openxmlformats.org/officeDocument/2006/relationships/oleObject" Target="../embeddings/oleObject64.bin"/><Relationship Id="rId4" Type="http://schemas.openxmlformats.org/officeDocument/2006/relationships/oleObject" Target="../embeddings/oleObject58.bin"/><Relationship Id="rId9" Type="http://schemas.openxmlformats.org/officeDocument/2006/relationships/oleObject" Target="../embeddings/oleObject63.bin"/><Relationship Id="rId14" Type="http://schemas.openxmlformats.org/officeDocument/2006/relationships/oleObject" Target="../embeddings/oleObject68.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oleObject" Target="../embeddings/oleObject72.bin"/><Relationship Id="rId4" Type="http://schemas.openxmlformats.org/officeDocument/2006/relationships/oleObject" Target="../embeddings/oleObject71.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87.png"/></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93.jpeg"/><Relationship Id="rId13" Type="http://schemas.openxmlformats.org/officeDocument/2006/relationships/image" Target="../media/image98.png"/><Relationship Id="rId3" Type="http://schemas.openxmlformats.org/officeDocument/2006/relationships/image" Target="../media/image88.png"/><Relationship Id="rId7" Type="http://schemas.openxmlformats.org/officeDocument/2006/relationships/image" Target="../media/image92.jpeg"/><Relationship Id="rId12" Type="http://schemas.openxmlformats.org/officeDocument/2006/relationships/image" Target="../media/image97.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91.png"/><Relationship Id="rId11" Type="http://schemas.openxmlformats.org/officeDocument/2006/relationships/image" Target="../media/image96.png"/><Relationship Id="rId5" Type="http://schemas.openxmlformats.org/officeDocument/2006/relationships/image" Target="../media/image90.jpeg"/><Relationship Id="rId15" Type="http://schemas.openxmlformats.org/officeDocument/2006/relationships/image" Target="../media/image6.png"/><Relationship Id="rId10" Type="http://schemas.openxmlformats.org/officeDocument/2006/relationships/image" Target="../media/image95.png"/><Relationship Id="rId4" Type="http://schemas.openxmlformats.org/officeDocument/2006/relationships/image" Target="../media/image89.png"/><Relationship Id="rId9" Type="http://schemas.openxmlformats.org/officeDocument/2006/relationships/image" Target="../media/image94.png"/><Relationship Id="rId14" Type="http://schemas.openxmlformats.org/officeDocument/2006/relationships/image" Target="../media/image99.png"/></Relationships>
</file>

<file path=ppt/slides/_rels/slide39.xml.rels><?xml version="1.0" encoding="UTF-8" standalone="yes"?>
<Relationships xmlns="http://schemas.openxmlformats.org/package/2006/relationships"><Relationship Id="rId8" Type="http://schemas.openxmlformats.org/officeDocument/2006/relationships/image" Target="../media/image93.jpeg"/><Relationship Id="rId13" Type="http://schemas.openxmlformats.org/officeDocument/2006/relationships/image" Target="../media/image98.png"/><Relationship Id="rId3" Type="http://schemas.openxmlformats.org/officeDocument/2006/relationships/image" Target="../media/image88.png"/><Relationship Id="rId7" Type="http://schemas.openxmlformats.org/officeDocument/2006/relationships/image" Target="../media/image92.jpeg"/><Relationship Id="rId12" Type="http://schemas.openxmlformats.org/officeDocument/2006/relationships/image" Target="../media/image97.png"/><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91.png"/><Relationship Id="rId11" Type="http://schemas.openxmlformats.org/officeDocument/2006/relationships/image" Target="../media/image96.png"/><Relationship Id="rId5" Type="http://schemas.openxmlformats.org/officeDocument/2006/relationships/image" Target="../media/image90.jpeg"/><Relationship Id="rId15" Type="http://schemas.openxmlformats.org/officeDocument/2006/relationships/image" Target="../media/image6.png"/><Relationship Id="rId10" Type="http://schemas.openxmlformats.org/officeDocument/2006/relationships/image" Target="../media/image95.png"/><Relationship Id="rId4" Type="http://schemas.openxmlformats.org/officeDocument/2006/relationships/image" Target="../media/image89.png"/><Relationship Id="rId9" Type="http://schemas.openxmlformats.org/officeDocument/2006/relationships/image" Target="../media/image94.png"/><Relationship Id="rId14" Type="http://schemas.openxmlformats.org/officeDocument/2006/relationships/image" Target="../media/image9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90.jpeg"/><Relationship Id="rId3" Type="http://schemas.openxmlformats.org/officeDocument/2006/relationships/image" Target="../media/image88.png"/><Relationship Id="rId7" Type="http://schemas.openxmlformats.org/officeDocument/2006/relationships/image" Target="../media/image96.png"/><Relationship Id="rId12" Type="http://schemas.openxmlformats.org/officeDocument/2006/relationships/image" Target="../media/image89.pn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95.png"/><Relationship Id="rId11" Type="http://schemas.openxmlformats.org/officeDocument/2006/relationships/image" Target="../media/image6.png"/><Relationship Id="rId5" Type="http://schemas.openxmlformats.org/officeDocument/2006/relationships/image" Target="../media/image94.png"/><Relationship Id="rId15" Type="http://schemas.openxmlformats.org/officeDocument/2006/relationships/image" Target="../media/image92.jpeg"/><Relationship Id="rId10" Type="http://schemas.openxmlformats.org/officeDocument/2006/relationships/image" Target="../media/image99.png"/><Relationship Id="rId4" Type="http://schemas.openxmlformats.org/officeDocument/2006/relationships/image" Target="../media/image93.jpeg"/><Relationship Id="rId9" Type="http://schemas.openxmlformats.org/officeDocument/2006/relationships/image" Target="../media/image98.png"/><Relationship Id="rId14" Type="http://schemas.openxmlformats.org/officeDocument/2006/relationships/image" Target="../media/image91.png"/></Relationships>
</file>

<file path=ppt/slides/_rels/slide41.xml.rels><?xml version="1.0" encoding="UTF-8" standalone="yes"?>
<Relationships xmlns="http://schemas.openxmlformats.org/package/2006/relationships"><Relationship Id="rId8" Type="http://schemas.openxmlformats.org/officeDocument/2006/relationships/image" Target="../media/image93.jpeg"/><Relationship Id="rId13" Type="http://schemas.openxmlformats.org/officeDocument/2006/relationships/image" Target="../media/image98.png"/><Relationship Id="rId3" Type="http://schemas.openxmlformats.org/officeDocument/2006/relationships/image" Target="../media/image88.png"/><Relationship Id="rId7" Type="http://schemas.openxmlformats.org/officeDocument/2006/relationships/image" Target="../media/image92.jpeg"/><Relationship Id="rId12" Type="http://schemas.openxmlformats.org/officeDocument/2006/relationships/image" Target="../media/image97.pn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91.png"/><Relationship Id="rId11" Type="http://schemas.openxmlformats.org/officeDocument/2006/relationships/image" Target="../media/image96.png"/><Relationship Id="rId5" Type="http://schemas.openxmlformats.org/officeDocument/2006/relationships/image" Target="../media/image90.jpeg"/><Relationship Id="rId15" Type="http://schemas.openxmlformats.org/officeDocument/2006/relationships/image" Target="../media/image6.png"/><Relationship Id="rId10" Type="http://schemas.openxmlformats.org/officeDocument/2006/relationships/image" Target="../media/image95.png"/><Relationship Id="rId4" Type="http://schemas.openxmlformats.org/officeDocument/2006/relationships/image" Target="../media/image89.png"/><Relationship Id="rId9" Type="http://schemas.openxmlformats.org/officeDocument/2006/relationships/image" Target="../media/image94.png"/><Relationship Id="rId14" Type="http://schemas.openxmlformats.org/officeDocument/2006/relationships/image" Target="../media/image99.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7.xml"/><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oleObject" Target="../embeddings/oleObject9.bin"/><Relationship Id="rId5" Type="http://schemas.openxmlformats.org/officeDocument/2006/relationships/oleObject" Target="../embeddings/oleObject3.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4000">
              <a:srgbClr val="27486F"/>
            </a:gs>
            <a:gs pos="46000">
              <a:srgbClr val="3868A2"/>
            </a:gs>
            <a:gs pos="60000">
              <a:srgbClr val="457CBF"/>
            </a:gs>
            <a:gs pos="93000">
              <a:srgbClr val="86A9D4"/>
            </a:gs>
            <a:gs pos="100000">
              <a:srgbClr val="CEDCEE"/>
            </a:gs>
          </a:gsLst>
          <a:lin ang="5400000" scaled="0"/>
        </a:gra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533400" y="1143000"/>
            <a:ext cx="8458200" cy="1470025"/>
          </a:xfrm>
        </p:spPr>
        <p:txBody>
          <a:bodyPr>
            <a:noAutofit/>
          </a:bodyPr>
          <a:lstStyle/>
          <a:p>
            <a:pPr algn="l"/>
            <a:r>
              <a:rPr lang="en-US" sz="4800" dirty="0" smtClean="0">
                <a:solidFill>
                  <a:schemeClr val="bg1"/>
                </a:solidFill>
              </a:rPr>
              <a:t>Learning Invariants for </a:t>
            </a:r>
            <a:br>
              <a:rPr lang="en-US" sz="4800" dirty="0" smtClean="0">
                <a:solidFill>
                  <a:schemeClr val="bg1"/>
                </a:solidFill>
              </a:rPr>
            </a:br>
            <a:r>
              <a:rPr lang="en-US" sz="4800" dirty="0" smtClean="0">
                <a:solidFill>
                  <a:schemeClr val="bg1"/>
                </a:solidFill>
              </a:rPr>
              <a:t>Software Reliability and Security</a:t>
            </a:r>
            <a:endParaRPr lang="en-US" sz="4800" dirty="0">
              <a:solidFill>
                <a:schemeClr val="bg1"/>
              </a:solidFill>
            </a:endParaRPr>
          </a:p>
        </p:txBody>
      </p:sp>
      <p:sp>
        <p:nvSpPr>
          <p:cNvPr id="10" name="Subtitle 2"/>
          <p:cNvSpPr txBox="1">
            <a:spLocks/>
          </p:cNvSpPr>
          <p:nvPr/>
        </p:nvSpPr>
        <p:spPr>
          <a:xfrm>
            <a:off x="533400" y="5715000"/>
            <a:ext cx="7772400" cy="762000"/>
          </a:xfrm>
          <a:prstGeom prst="rect">
            <a:avLst/>
          </a:prstGeom>
          <a:noFill/>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smtClean="0"/>
              <a:t>March 6, </a:t>
            </a:r>
            <a:r>
              <a:rPr lang="en-US" sz="2800" dirty="0" smtClean="0"/>
              <a:t>2015</a:t>
            </a:r>
            <a:endParaRPr kumimoji="0" lang="en-US" sz="2800" b="0" i="0" u="none" strike="noStrike" kern="1200" cap="none" spc="0" normalizeH="0" baseline="0" noProof="0" dirty="0" smtClean="0">
              <a:ln>
                <a:noFill/>
              </a:ln>
              <a:effectLst/>
              <a:uLnTx/>
              <a:uFillTx/>
              <a:latin typeface="+mn-lt"/>
              <a:ea typeface="+mn-ea"/>
              <a:cs typeface="+mn-cs"/>
            </a:endParaRPr>
          </a:p>
        </p:txBody>
      </p:sp>
      <p:sp>
        <p:nvSpPr>
          <p:cNvPr id="11" name="Subtitle 2"/>
          <p:cNvSpPr>
            <a:spLocks noGrp="1"/>
          </p:cNvSpPr>
          <p:nvPr>
            <p:ph type="subTitle" idx="1"/>
          </p:nvPr>
        </p:nvSpPr>
        <p:spPr>
          <a:xfrm>
            <a:off x="1600200" y="3962400"/>
            <a:ext cx="7772400" cy="762000"/>
          </a:xfrm>
          <a:noFill/>
        </p:spPr>
        <p:txBody>
          <a:bodyPr>
            <a:normAutofit/>
          </a:bodyPr>
          <a:lstStyle/>
          <a:p>
            <a:pPr algn="l"/>
            <a:r>
              <a:rPr lang="en-US" sz="4200" dirty="0" smtClean="0">
                <a:solidFill>
                  <a:schemeClr val="bg1"/>
                </a:solidFill>
              </a:rPr>
              <a:t>Pranav Garg</a:t>
            </a:r>
          </a:p>
        </p:txBody>
      </p:sp>
      <p:pic>
        <p:nvPicPr>
          <p:cNvPr id="12" name="Picture 11" descr="uiuc_logo 2.jpg"/>
          <p:cNvPicPr>
            <a:picLocks noChangeAspect="1"/>
          </p:cNvPicPr>
          <p:nvPr/>
        </p:nvPicPr>
        <p:blipFill>
          <a:blip r:embed="rId3" cstate="print"/>
          <a:stretch>
            <a:fillRect/>
          </a:stretch>
        </p:blipFill>
        <p:spPr>
          <a:xfrm>
            <a:off x="673925" y="4155762"/>
            <a:ext cx="762000" cy="990213"/>
          </a:xfrm>
          <a:prstGeom prst="rect">
            <a:avLst/>
          </a:prstGeom>
        </p:spPr>
      </p:pic>
      <p:sp>
        <p:nvSpPr>
          <p:cNvPr id="13" name="Subtitle 2"/>
          <p:cNvSpPr txBox="1">
            <a:spLocks/>
          </p:cNvSpPr>
          <p:nvPr/>
        </p:nvSpPr>
        <p:spPr>
          <a:xfrm>
            <a:off x="1600200" y="4741225"/>
            <a:ext cx="7772400" cy="762000"/>
          </a:xfrm>
          <a:prstGeom prst="rect">
            <a:avLst/>
          </a:prstGeom>
        </p:spPr>
        <p:txBody>
          <a:bodyPr vert="horz" lIns="91440" tIns="45720" rIns="91440" bIns="45720" rtlCol="0">
            <a:normAutofit fontScale="85000" lnSpcReduction="1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smtClean="0">
                <a:ln>
                  <a:noFill/>
                </a:ln>
                <a:effectLst/>
                <a:uLnTx/>
                <a:uFillTx/>
                <a:latin typeface="+mn-lt"/>
                <a:ea typeface="+mn-ea"/>
                <a:cs typeface="+mn-cs"/>
              </a:rPr>
              <a:t>University of Illinois at Urbana-Champaign</a:t>
            </a:r>
          </a:p>
        </p:txBody>
      </p:sp>
      <p:cxnSp>
        <p:nvCxnSpPr>
          <p:cNvPr id="14" name="Straight Connector 13"/>
          <p:cNvCxnSpPr/>
          <p:nvPr/>
        </p:nvCxnSpPr>
        <p:spPr>
          <a:xfrm>
            <a:off x="1676400" y="4712525"/>
            <a:ext cx="7239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3648" y="40944"/>
            <a:ext cx="9780896" cy="721056"/>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err="1" smtClean="0">
                <a:ln>
                  <a:noFill/>
                </a:ln>
                <a:solidFill>
                  <a:schemeClr val="tx1"/>
                </a:solidFill>
                <a:effectLst/>
                <a:uLnTx/>
                <a:uFillTx/>
                <a:latin typeface="Arial" pitchFamily="34" charset="0"/>
                <a:ea typeface="+mj-ea"/>
                <a:cs typeface="Arial" pitchFamily="34" charset="0"/>
              </a:rPr>
              <a:t>ExpressOS</a:t>
            </a:r>
            <a:r>
              <a:rPr kumimoji="0" lang="en-US" sz="32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 Code Fragment: CachePageHolder</a:t>
            </a:r>
            <a:endParaRPr kumimoji="0" lang="en-US" sz="32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4" name="TextBox 3"/>
          <p:cNvSpPr txBox="1"/>
          <p:nvPr/>
        </p:nvSpPr>
        <p:spPr>
          <a:xfrm>
            <a:off x="-40944" y="685801"/>
            <a:ext cx="9946944" cy="4185761"/>
          </a:xfrm>
          <a:prstGeom prst="rect">
            <a:avLst/>
          </a:prstGeom>
          <a:noFill/>
        </p:spPr>
        <p:txBody>
          <a:bodyPr wrap="square" rtlCol="0">
            <a:spAutoFit/>
          </a:bodyPr>
          <a:lstStyle/>
          <a:p>
            <a:pPr marL="514350" indent="-514350"/>
            <a:r>
              <a:rPr lang="en-US" sz="1900" dirty="0" smtClean="0">
                <a:solidFill>
                  <a:srgbClr val="FF0000"/>
                </a:solidFill>
                <a:latin typeface="Consolas" pitchFamily="49" charset="0"/>
                <a:cs typeface="Consolas" pitchFamily="49" charset="0"/>
              </a:rPr>
              <a:t>class </a:t>
            </a:r>
            <a:r>
              <a:rPr lang="en-US" sz="1900" dirty="0" smtClean="0">
                <a:solidFill>
                  <a:srgbClr val="FF0000"/>
                </a:solidFill>
                <a:latin typeface="Consolas" pitchFamily="49" charset="0"/>
                <a:cs typeface="Consolas" pitchFamily="49" charset="0"/>
              </a:rPr>
              <a:t>CachePageHolder</a:t>
            </a:r>
            <a:r>
              <a:rPr lang="en-US" sz="1900" dirty="0" smtClean="0">
                <a:solidFill>
                  <a:srgbClr val="FF0000"/>
                </a:solidFill>
                <a:latin typeface="Consolas" pitchFamily="49" charset="0"/>
                <a:cs typeface="Consolas" pitchFamily="49" charset="0"/>
              </a:rPr>
              <a:t> </a:t>
            </a:r>
            <a:r>
              <a:rPr lang="en-US" sz="1900" dirty="0" smtClean="0">
                <a:solidFill>
                  <a:srgbClr val="FF0000"/>
                </a:solidFill>
                <a:latin typeface="Consolas" pitchFamily="49" charset="0"/>
                <a:cs typeface="Consolas" pitchFamily="49" charset="0"/>
              </a:rPr>
              <a:t>{  </a:t>
            </a:r>
            <a:r>
              <a:rPr lang="en-US" sz="1900" dirty="0" smtClean="0">
                <a:solidFill>
                  <a:srgbClr val="FF0000"/>
                </a:solidFill>
                <a:latin typeface="Consolas" pitchFamily="49" charset="0"/>
                <a:cs typeface="Consolas" pitchFamily="49" charset="0"/>
              </a:rPr>
              <a:t>// </a:t>
            </a:r>
            <a:r>
              <a:rPr lang="en-US" sz="1900" dirty="0" err="1" smtClean="0">
                <a:solidFill>
                  <a:srgbClr val="FF0000"/>
                </a:solidFill>
                <a:latin typeface="Consolas" pitchFamily="49" charset="0"/>
                <a:cs typeface="Consolas" pitchFamily="49" charset="0"/>
              </a:rPr>
              <a:t>this.Head</a:t>
            </a:r>
            <a:r>
              <a:rPr lang="en-US" sz="1900" dirty="0" smtClean="0">
                <a:solidFill>
                  <a:srgbClr val="FF0000"/>
                </a:solidFill>
                <a:latin typeface="Consolas" pitchFamily="49" charset="0"/>
                <a:cs typeface="Consolas" pitchFamily="49" charset="0"/>
              </a:rPr>
              <a:t> is a sorted list of </a:t>
            </a:r>
            <a:r>
              <a:rPr lang="en-US" sz="1900" dirty="0" err="1" smtClean="0">
                <a:solidFill>
                  <a:srgbClr val="FF0000"/>
                </a:solidFill>
                <a:latin typeface="Consolas" pitchFamily="49" charset="0"/>
                <a:cs typeface="Consolas" pitchFamily="49" charset="0"/>
              </a:rPr>
              <a:t>CachePages</a:t>
            </a:r>
            <a:endParaRPr lang="en-US" sz="1900" dirty="0" smtClean="0">
              <a:solidFill>
                <a:srgbClr val="FF0000"/>
              </a:solidFill>
              <a:latin typeface="Consolas" pitchFamily="49" charset="0"/>
              <a:cs typeface="Consolas" pitchFamily="49" charset="0"/>
            </a:endParaRPr>
          </a:p>
          <a:p>
            <a:pPr marL="514350" indent="-514350"/>
            <a:r>
              <a:rPr lang="en-US" sz="1900" dirty="0" smtClean="0">
                <a:latin typeface="Consolas" pitchFamily="49" charset="0"/>
                <a:cs typeface="Consolas" pitchFamily="49" charset="0"/>
              </a:rPr>
              <a:t>	</a:t>
            </a:r>
            <a:r>
              <a:rPr lang="en-US" sz="1900" dirty="0" err="1" smtClean="0">
                <a:solidFill>
                  <a:srgbClr val="427ABE"/>
                </a:solidFill>
                <a:latin typeface="Consolas" pitchFamily="49" charset="0"/>
                <a:cs typeface="Consolas" pitchFamily="49" charset="0"/>
              </a:rPr>
              <a:t>CachePage</a:t>
            </a:r>
            <a:r>
              <a:rPr lang="en-US" sz="1900" dirty="0" smtClean="0">
                <a:latin typeface="Consolas" pitchFamily="49" charset="0"/>
                <a:cs typeface="Consolas" pitchFamily="49" charset="0"/>
              </a:rPr>
              <a:t> Head;	</a:t>
            </a:r>
            <a:r>
              <a:rPr lang="en-US" sz="1900" b="1" dirty="0" smtClean="0">
                <a:solidFill>
                  <a:srgbClr val="FF0000"/>
                </a:solidFill>
                <a:latin typeface="Consolas" pitchFamily="49" charset="0"/>
                <a:cs typeface="Consolas" pitchFamily="49" charset="0"/>
              </a:rPr>
              <a:t>// Class invariant: sorted(</a:t>
            </a:r>
            <a:r>
              <a:rPr lang="en-US" sz="1900" b="1" dirty="0" err="1" smtClean="0">
                <a:solidFill>
                  <a:srgbClr val="FF0000"/>
                </a:solidFill>
                <a:latin typeface="Consolas" pitchFamily="49" charset="0"/>
                <a:cs typeface="Consolas" pitchFamily="49" charset="0"/>
              </a:rPr>
              <a:t>this.Head</a:t>
            </a:r>
            <a:r>
              <a:rPr lang="en-US" sz="1900" b="1" dirty="0" smtClean="0">
                <a:solidFill>
                  <a:srgbClr val="FF0000"/>
                </a:solidFill>
                <a:latin typeface="Consolas" pitchFamily="49" charset="0"/>
                <a:cs typeface="Consolas" pitchFamily="49" charset="0"/>
              </a:rPr>
              <a:t>);</a:t>
            </a:r>
            <a:endParaRPr lang="en-US" sz="1900" b="1" dirty="0" smtClean="0">
              <a:solidFill>
                <a:srgbClr val="FF0000"/>
              </a:solidFill>
              <a:latin typeface="Consolas" pitchFamily="49" charset="0"/>
              <a:cs typeface="Consolas" pitchFamily="49" charset="0"/>
            </a:endParaRPr>
          </a:p>
          <a:p>
            <a:pPr marL="514350" indent="-514350"/>
            <a:r>
              <a:rPr lang="en-US" sz="1900" dirty="0" smtClean="0">
                <a:latin typeface="Consolas" pitchFamily="49" charset="0"/>
                <a:cs typeface="Consolas" pitchFamily="49" charset="0"/>
              </a:rPr>
              <a:t>	. . </a:t>
            </a:r>
            <a:r>
              <a:rPr lang="en-US" sz="1900" dirty="0" smtClean="0">
                <a:latin typeface="Consolas" pitchFamily="49" charset="0"/>
                <a:cs typeface="Consolas" pitchFamily="49" charset="0"/>
              </a:rPr>
              <a:t>.</a:t>
            </a:r>
            <a:endParaRPr lang="en-US" sz="1900" dirty="0" smtClean="0">
              <a:latin typeface="Consolas" pitchFamily="49" charset="0"/>
              <a:cs typeface="Consolas" pitchFamily="49" charset="0"/>
            </a:endParaRPr>
          </a:p>
          <a:p>
            <a:pPr marL="514350" indent="-514350"/>
            <a:r>
              <a:rPr lang="en-US" sz="1900" dirty="0" smtClean="0">
                <a:latin typeface="Consolas" pitchFamily="49" charset="0"/>
                <a:cs typeface="Consolas" pitchFamily="49" charset="0"/>
              </a:rPr>
              <a:t>	</a:t>
            </a:r>
            <a:r>
              <a:rPr lang="en-US" sz="1900" dirty="0" err="1" smtClean="0">
                <a:solidFill>
                  <a:srgbClr val="427ABE"/>
                </a:solidFill>
                <a:latin typeface="Consolas" pitchFamily="49" charset="0"/>
                <a:cs typeface="Consolas" pitchFamily="49" charset="0"/>
              </a:rPr>
              <a:t>CachePage</a:t>
            </a:r>
            <a:r>
              <a:rPr lang="en-US" sz="1900" dirty="0" smtClean="0">
                <a:latin typeface="Consolas" pitchFamily="49" charset="0"/>
                <a:cs typeface="Consolas" pitchFamily="49" charset="0"/>
              </a:rPr>
              <a:t> </a:t>
            </a:r>
            <a:r>
              <a:rPr lang="en-US" sz="1900" dirty="0" err="1" smtClean="0">
                <a:latin typeface="Consolas" pitchFamily="49" charset="0"/>
                <a:cs typeface="Consolas" pitchFamily="49" charset="0"/>
              </a:rPr>
              <a:t>LookupPrev</a:t>
            </a:r>
            <a:r>
              <a:rPr lang="en-US" sz="1900" dirty="0" smtClean="0">
                <a:latin typeface="Consolas" pitchFamily="49" charset="0"/>
                <a:cs typeface="Consolas" pitchFamily="49" charset="0"/>
              </a:rPr>
              <a:t>(</a:t>
            </a:r>
            <a:r>
              <a:rPr lang="en-US" sz="1900" dirty="0" err="1" smtClean="0">
                <a:solidFill>
                  <a:srgbClr val="2503EF"/>
                </a:solidFill>
                <a:latin typeface="Consolas" pitchFamily="49" charset="0"/>
                <a:cs typeface="Consolas" pitchFamily="49" charset="0"/>
              </a:rPr>
              <a:t>int</a:t>
            </a:r>
            <a:r>
              <a:rPr lang="en-US" sz="1900" dirty="0" smtClean="0">
                <a:latin typeface="Consolas" pitchFamily="49" charset="0"/>
                <a:cs typeface="Consolas" pitchFamily="49" charset="0"/>
              </a:rPr>
              <a:t> </a:t>
            </a:r>
            <a:r>
              <a:rPr lang="en-US" sz="1900" dirty="0" smtClean="0">
                <a:latin typeface="Consolas" pitchFamily="49" charset="0"/>
                <a:cs typeface="Consolas" pitchFamily="49" charset="0"/>
              </a:rPr>
              <a:t>k) </a:t>
            </a:r>
            <a:r>
              <a:rPr lang="en-US" sz="1900" dirty="0" smtClean="0">
                <a:latin typeface="Consolas" pitchFamily="49" charset="0"/>
                <a:cs typeface="Consolas" pitchFamily="49" charset="0"/>
              </a:rPr>
              <a:t>{ </a:t>
            </a:r>
          </a:p>
          <a:p>
            <a:pPr marL="514350" indent="-514350"/>
            <a:r>
              <a:rPr lang="en-US" sz="1900" dirty="0" smtClean="0">
                <a:latin typeface="Consolas" pitchFamily="49" charset="0"/>
                <a:cs typeface="Consolas" pitchFamily="49" charset="0"/>
              </a:rPr>
              <a:t>		</a:t>
            </a:r>
            <a:r>
              <a:rPr lang="en-US" sz="1900" b="1" dirty="0" smtClean="0">
                <a:solidFill>
                  <a:srgbClr val="FF0000"/>
                </a:solidFill>
                <a:latin typeface="Consolas" pitchFamily="49" charset="0"/>
                <a:cs typeface="Consolas" pitchFamily="49" charset="0"/>
              </a:rPr>
              <a:t>// Ensures: (ret != NULL =&gt; </a:t>
            </a:r>
            <a:r>
              <a:rPr lang="en-US" sz="1900" b="1" dirty="0" err="1" smtClean="0">
                <a:solidFill>
                  <a:srgbClr val="FF0000"/>
                </a:solidFill>
                <a:latin typeface="Consolas" pitchFamily="49" charset="0"/>
                <a:cs typeface="Consolas" pitchFamily="49" charset="0"/>
              </a:rPr>
              <a:t>ret.Key</a:t>
            </a:r>
            <a:r>
              <a:rPr lang="en-US" sz="1900" b="1" dirty="0" smtClean="0">
                <a:solidFill>
                  <a:srgbClr val="FF0000"/>
                </a:solidFill>
                <a:latin typeface="Consolas" pitchFamily="49" charset="0"/>
                <a:cs typeface="Consolas" pitchFamily="49" charset="0"/>
              </a:rPr>
              <a:t> &lt;= </a:t>
            </a:r>
            <a:r>
              <a:rPr lang="en-US" sz="1900" b="1" dirty="0" smtClean="0">
                <a:solidFill>
                  <a:srgbClr val="FF0000"/>
                </a:solidFill>
                <a:latin typeface="Consolas" pitchFamily="49" charset="0"/>
                <a:cs typeface="Consolas" pitchFamily="49" charset="0"/>
              </a:rPr>
              <a:t>k);</a:t>
            </a:r>
            <a:endParaRPr lang="en-US" sz="1900" b="1" dirty="0" smtClean="0">
              <a:solidFill>
                <a:srgbClr val="FF0000"/>
              </a:solidFill>
              <a:latin typeface="Consolas" pitchFamily="49" charset="0"/>
              <a:cs typeface="Consolas" pitchFamily="49" charset="0"/>
            </a:endParaRPr>
          </a:p>
          <a:p>
            <a:pPr marL="514350" indent="-514350"/>
            <a:r>
              <a:rPr lang="en-US" sz="1900" b="1" dirty="0" smtClean="0">
                <a:solidFill>
                  <a:srgbClr val="FF0000"/>
                </a:solidFill>
                <a:latin typeface="Consolas" pitchFamily="49" charset="0"/>
                <a:cs typeface="Consolas" pitchFamily="49" charset="0"/>
              </a:rPr>
              <a:t>		// Ensures: (ret != NULL &amp;&amp; </a:t>
            </a:r>
            <a:r>
              <a:rPr lang="en-US" sz="1900" b="1" dirty="0" err="1" smtClean="0">
                <a:solidFill>
                  <a:srgbClr val="FF0000"/>
                </a:solidFill>
                <a:latin typeface="Consolas" pitchFamily="49" charset="0"/>
                <a:cs typeface="Consolas" pitchFamily="49" charset="0"/>
              </a:rPr>
              <a:t>ret.Next</a:t>
            </a:r>
            <a:r>
              <a:rPr lang="en-US" sz="1900" b="1" dirty="0" smtClean="0">
                <a:solidFill>
                  <a:srgbClr val="FF0000"/>
                </a:solidFill>
                <a:latin typeface="Consolas" pitchFamily="49" charset="0"/>
                <a:cs typeface="Consolas" pitchFamily="49" charset="0"/>
              </a:rPr>
              <a:t> != NULL) =&gt; </a:t>
            </a:r>
          </a:p>
          <a:p>
            <a:pPr marL="514350" indent="-514350"/>
            <a:r>
              <a:rPr lang="en-US" sz="1900" b="1" dirty="0" smtClean="0">
                <a:solidFill>
                  <a:srgbClr val="FF0000"/>
                </a:solidFill>
                <a:latin typeface="Consolas" pitchFamily="49" charset="0"/>
                <a:cs typeface="Consolas" pitchFamily="49" charset="0"/>
              </a:rPr>
              <a:t>							</a:t>
            </a:r>
            <a:r>
              <a:rPr lang="en-US" sz="1900" b="1" dirty="0" err="1" smtClean="0">
                <a:solidFill>
                  <a:srgbClr val="FF0000"/>
                </a:solidFill>
                <a:latin typeface="Consolas" pitchFamily="49" charset="0"/>
                <a:cs typeface="Consolas" pitchFamily="49" charset="0"/>
              </a:rPr>
              <a:t>ret.Next.Key</a:t>
            </a:r>
            <a:r>
              <a:rPr lang="en-US" sz="1900" b="1" dirty="0" smtClean="0">
                <a:solidFill>
                  <a:srgbClr val="FF0000"/>
                </a:solidFill>
                <a:latin typeface="Consolas" pitchFamily="49" charset="0"/>
                <a:cs typeface="Consolas" pitchFamily="49" charset="0"/>
              </a:rPr>
              <a:t> &gt; </a:t>
            </a:r>
            <a:r>
              <a:rPr lang="en-US" sz="1900" b="1" dirty="0" smtClean="0">
                <a:solidFill>
                  <a:srgbClr val="FF0000"/>
                </a:solidFill>
                <a:latin typeface="Consolas" pitchFamily="49" charset="0"/>
                <a:cs typeface="Consolas" pitchFamily="49" charset="0"/>
              </a:rPr>
              <a:t>k;</a:t>
            </a:r>
            <a:endParaRPr lang="en-US" sz="1900" b="1" dirty="0" smtClean="0">
              <a:solidFill>
                <a:srgbClr val="FF0000"/>
              </a:solidFill>
              <a:latin typeface="Consolas" pitchFamily="49" charset="0"/>
              <a:cs typeface="Consolas" pitchFamily="49" charset="0"/>
            </a:endParaRPr>
          </a:p>
          <a:p>
            <a:pPr marL="514350" indent="-514350"/>
            <a:r>
              <a:rPr lang="en-US" sz="1900" dirty="0" smtClean="0">
                <a:latin typeface="Consolas" pitchFamily="49" charset="0"/>
                <a:cs typeface="Consolas" pitchFamily="49" charset="0"/>
              </a:rPr>
              <a:t>		</a:t>
            </a:r>
            <a:r>
              <a:rPr lang="en-US" sz="1900" dirty="0" err="1" smtClean="0">
                <a:solidFill>
                  <a:srgbClr val="427ABE"/>
                </a:solidFill>
                <a:latin typeface="Consolas" pitchFamily="49" charset="0"/>
                <a:cs typeface="Consolas" pitchFamily="49" charset="0"/>
              </a:rPr>
              <a:t>CachePage</a:t>
            </a:r>
            <a:r>
              <a:rPr lang="en-US" sz="1900" dirty="0" smtClean="0">
                <a:latin typeface="Consolas" pitchFamily="49" charset="0"/>
                <a:cs typeface="Consolas" pitchFamily="49" charset="0"/>
              </a:rPr>
              <a:t> current = Head, </a:t>
            </a:r>
            <a:r>
              <a:rPr lang="en-US" sz="1900" dirty="0" err="1" smtClean="0">
                <a:latin typeface="Consolas" pitchFamily="49" charset="0"/>
                <a:cs typeface="Consolas" pitchFamily="49" charset="0"/>
              </a:rPr>
              <a:t>prev</a:t>
            </a:r>
            <a:r>
              <a:rPr lang="en-US" sz="1900" dirty="0" smtClean="0">
                <a:latin typeface="Consolas" pitchFamily="49" charset="0"/>
                <a:cs typeface="Consolas" pitchFamily="49" charset="0"/>
              </a:rPr>
              <a:t> = </a:t>
            </a:r>
            <a:r>
              <a:rPr lang="en-US" sz="1900" dirty="0" smtClean="0">
                <a:solidFill>
                  <a:srgbClr val="2503EF"/>
                </a:solidFill>
                <a:latin typeface="Consolas" pitchFamily="49" charset="0"/>
                <a:cs typeface="Consolas" pitchFamily="49" charset="0"/>
              </a:rPr>
              <a:t>null</a:t>
            </a:r>
            <a:r>
              <a:rPr lang="en-US" sz="1900" dirty="0" smtClean="0">
                <a:latin typeface="Consolas" pitchFamily="49" charset="0"/>
                <a:cs typeface="Consolas" pitchFamily="49" charset="0"/>
              </a:rPr>
              <a:t>; </a:t>
            </a:r>
          </a:p>
          <a:p>
            <a:pPr marL="514350" indent="-514350"/>
            <a:r>
              <a:rPr lang="en-US" sz="1900" dirty="0" smtClean="0">
                <a:latin typeface="Consolas" pitchFamily="49" charset="0"/>
                <a:cs typeface="Consolas" pitchFamily="49" charset="0"/>
              </a:rPr>
              <a:t>		</a:t>
            </a:r>
            <a:r>
              <a:rPr lang="en-US" sz="1900" dirty="0" smtClean="0">
                <a:solidFill>
                  <a:srgbClr val="2503EF"/>
                </a:solidFill>
                <a:latin typeface="Consolas" pitchFamily="49" charset="0"/>
                <a:cs typeface="Consolas" pitchFamily="49" charset="0"/>
              </a:rPr>
              <a:t>while</a:t>
            </a:r>
            <a:r>
              <a:rPr lang="en-US" sz="1900" dirty="0" smtClean="0">
                <a:latin typeface="Consolas" pitchFamily="49" charset="0"/>
                <a:cs typeface="Consolas" pitchFamily="49" charset="0"/>
              </a:rPr>
              <a:t> (current != </a:t>
            </a:r>
            <a:r>
              <a:rPr lang="en-US" sz="1900" dirty="0" smtClean="0">
                <a:solidFill>
                  <a:srgbClr val="2503EF"/>
                </a:solidFill>
                <a:latin typeface="Consolas" pitchFamily="49" charset="0"/>
                <a:cs typeface="Consolas" pitchFamily="49" charset="0"/>
              </a:rPr>
              <a:t>null</a:t>
            </a:r>
            <a:r>
              <a:rPr lang="en-US" sz="1900" dirty="0" smtClean="0">
                <a:latin typeface="Consolas" pitchFamily="49" charset="0"/>
                <a:cs typeface="Consolas" pitchFamily="49" charset="0"/>
              </a:rPr>
              <a:t> &amp;&amp; </a:t>
            </a:r>
            <a:r>
              <a:rPr lang="en-US" sz="1900" dirty="0" err="1" smtClean="0">
                <a:latin typeface="Consolas" pitchFamily="49" charset="0"/>
                <a:cs typeface="Consolas" pitchFamily="49" charset="0"/>
              </a:rPr>
              <a:t>current.Key</a:t>
            </a:r>
            <a:r>
              <a:rPr lang="en-US" sz="1900" dirty="0" smtClean="0">
                <a:latin typeface="Consolas" pitchFamily="49" charset="0"/>
                <a:cs typeface="Consolas" pitchFamily="49" charset="0"/>
              </a:rPr>
              <a:t> &lt;= </a:t>
            </a:r>
            <a:r>
              <a:rPr lang="en-US" sz="1900" dirty="0" smtClean="0">
                <a:latin typeface="Consolas" pitchFamily="49" charset="0"/>
                <a:cs typeface="Consolas" pitchFamily="49" charset="0"/>
              </a:rPr>
              <a:t>k) </a:t>
            </a:r>
            <a:r>
              <a:rPr lang="en-US" sz="1900" dirty="0" smtClean="0">
                <a:latin typeface="Consolas" pitchFamily="49" charset="0"/>
                <a:cs typeface="Consolas" pitchFamily="49" charset="0"/>
              </a:rPr>
              <a:t>{  </a:t>
            </a:r>
          </a:p>
          <a:p>
            <a:pPr marL="514350" indent="-514350"/>
            <a:r>
              <a:rPr lang="en-US" sz="1900" dirty="0" smtClean="0">
                <a:latin typeface="Consolas" pitchFamily="49" charset="0"/>
                <a:cs typeface="Consolas" pitchFamily="49" charset="0"/>
              </a:rPr>
              <a:t>			</a:t>
            </a:r>
            <a:r>
              <a:rPr lang="en-US" sz="1900" dirty="0" err="1" smtClean="0">
                <a:latin typeface="Consolas" pitchFamily="49" charset="0"/>
                <a:cs typeface="Consolas" pitchFamily="49" charset="0"/>
              </a:rPr>
              <a:t>prev</a:t>
            </a:r>
            <a:r>
              <a:rPr lang="en-US" sz="1900" dirty="0" smtClean="0">
                <a:latin typeface="Consolas" pitchFamily="49" charset="0"/>
                <a:cs typeface="Consolas" pitchFamily="49" charset="0"/>
              </a:rPr>
              <a:t> = current; current = </a:t>
            </a:r>
            <a:r>
              <a:rPr lang="en-US" sz="1900" dirty="0" err="1" smtClean="0">
                <a:latin typeface="Consolas" pitchFamily="49" charset="0"/>
                <a:cs typeface="Consolas" pitchFamily="49" charset="0"/>
              </a:rPr>
              <a:t>current.Next</a:t>
            </a:r>
            <a:r>
              <a:rPr lang="en-US" sz="1900" dirty="0" smtClean="0">
                <a:latin typeface="Consolas" pitchFamily="49" charset="0"/>
                <a:cs typeface="Consolas" pitchFamily="49" charset="0"/>
              </a:rPr>
              <a:t>; </a:t>
            </a:r>
          </a:p>
          <a:p>
            <a:pPr marL="514350" indent="-514350"/>
            <a:r>
              <a:rPr lang="en-US" sz="1900" dirty="0" smtClean="0">
                <a:latin typeface="Consolas" pitchFamily="49" charset="0"/>
                <a:cs typeface="Consolas" pitchFamily="49" charset="0"/>
              </a:rPr>
              <a:t>		} </a:t>
            </a:r>
            <a:r>
              <a:rPr lang="en-US" sz="1900" dirty="0" smtClean="0">
                <a:solidFill>
                  <a:srgbClr val="2503EF"/>
                </a:solidFill>
                <a:latin typeface="Consolas" pitchFamily="49" charset="0"/>
                <a:cs typeface="Consolas" pitchFamily="49" charset="0"/>
              </a:rPr>
              <a:t>return</a:t>
            </a:r>
            <a:r>
              <a:rPr lang="en-US" sz="1900" dirty="0" smtClean="0">
                <a:latin typeface="Consolas" pitchFamily="49" charset="0"/>
                <a:cs typeface="Consolas" pitchFamily="49" charset="0"/>
              </a:rPr>
              <a:t> </a:t>
            </a:r>
            <a:r>
              <a:rPr lang="en-US" sz="1900" dirty="0" err="1" smtClean="0">
                <a:latin typeface="Consolas" pitchFamily="49" charset="0"/>
                <a:cs typeface="Consolas" pitchFamily="49" charset="0"/>
              </a:rPr>
              <a:t>prev</a:t>
            </a:r>
            <a:r>
              <a:rPr lang="en-US" sz="1900" dirty="0" smtClean="0">
                <a:latin typeface="Consolas" pitchFamily="49" charset="0"/>
                <a:cs typeface="Consolas" pitchFamily="49" charset="0"/>
              </a:rPr>
              <a:t>; </a:t>
            </a:r>
          </a:p>
          <a:p>
            <a:pPr marL="514350" indent="-514350"/>
            <a:r>
              <a:rPr lang="en-US" sz="1900" dirty="0" smtClean="0">
                <a:latin typeface="Consolas" pitchFamily="49" charset="0"/>
                <a:cs typeface="Consolas" pitchFamily="49" charset="0"/>
              </a:rPr>
              <a:t>	}</a:t>
            </a:r>
          </a:p>
          <a:p>
            <a:pPr marL="514350" indent="-514350"/>
            <a:r>
              <a:rPr lang="en-US" sz="1900" dirty="0" smtClean="0">
                <a:latin typeface="Consolas" pitchFamily="49" charset="0"/>
                <a:cs typeface="Consolas" pitchFamily="49" charset="0"/>
              </a:rPr>
              <a:t>	. . .</a:t>
            </a:r>
          </a:p>
          <a:p>
            <a:pPr marL="514350" indent="-514350"/>
            <a:r>
              <a:rPr lang="en-US" sz="1900" dirty="0" smtClean="0">
                <a:latin typeface="Consolas" pitchFamily="49" charset="0"/>
                <a:cs typeface="Consolas" pitchFamily="49" charset="0"/>
              </a:rPr>
              <a:t>}</a:t>
            </a:r>
            <a:endParaRPr lang="en-US" sz="1900" dirty="0">
              <a:latin typeface="Consolas" pitchFamily="49" charset="0"/>
              <a:cs typeface="Consolas" pitchFamily="49" charset="0"/>
            </a:endParaRPr>
          </a:p>
        </p:txBody>
      </p:sp>
      <p:sp>
        <p:nvSpPr>
          <p:cNvPr id="5" name="Rectangle 4"/>
          <p:cNvSpPr/>
          <p:nvPr/>
        </p:nvSpPr>
        <p:spPr>
          <a:xfrm>
            <a:off x="0" y="685800"/>
            <a:ext cx="9144000" cy="3048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2758966"/>
            <a:ext cx="9144000" cy="1158766"/>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10</a:t>
            </a:fld>
            <a:r>
              <a:rPr lang="en-US" smtClean="0"/>
              <a:t>/42</a:t>
            </a:r>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4074" y="4998204"/>
            <a:ext cx="8475126" cy="1554272"/>
          </a:xfrm>
          <a:prstGeom prst="rect">
            <a:avLst/>
          </a:prstGeom>
          <a:solidFill>
            <a:schemeClr val="accent5">
              <a:lumMod val="40000"/>
              <a:lumOff val="60000"/>
            </a:schemeClr>
          </a:solidFill>
          <a:ln w="22225">
            <a:solidFill>
              <a:srgbClr val="FFC000"/>
            </a:solidFill>
          </a:ln>
        </p:spPr>
        <p:txBody>
          <a:bodyPr wrap="square" rtlCol="0">
            <a:spAutoFit/>
          </a:bodyPr>
          <a:lstStyle/>
          <a:p>
            <a:endParaRPr lang="en-US" sz="1900" b="1" dirty="0" smtClean="0">
              <a:latin typeface="Consolas" pitchFamily="49" charset="0"/>
              <a:cs typeface="Consolas" pitchFamily="49" charset="0"/>
            </a:endParaRPr>
          </a:p>
          <a:p>
            <a:r>
              <a:rPr lang="en-US" sz="1900" b="1" dirty="0" smtClean="0">
                <a:latin typeface="Consolas" pitchFamily="49" charset="0"/>
                <a:cs typeface="Consolas" pitchFamily="49" charset="0"/>
              </a:rPr>
              <a:t>// Loop invariant: </a:t>
            </a:r>
          </a:p>
          <a:p>
            <a:r>
              <a:rPr lang="en-US" sz="1900" b="1" dirty="0" smtClean="0">
                <a:latin typeface="Consolas" pitchFamily="49" charset="0"/>
                <a:cs typeface="Consolas" pitchFamily="49" charset="0"/>
              </a:rPr>
              <a:t>sorted(</a:t>
            </a:r>
            <a:r>
              <a:rPr lang="en-US" sz="1900" b="1" dirty="0" err="1" smtClean="0">
                <a:latin typeface="Consolas" pitchFamily="49" charset="0"/>
                <a:cs typeface="Consolas" pitchFamily="49" charset="0"/>
              </a:rPr>
              <a:t>this.Head</a:t>
            </a:r>
            <a:r>
              <a:rPr lang="en-US" sz="1900" b="1" dirty="0" smtClean="0">
                <a:latin typeface="Consolas" pitchFamily="49" charset="0"/>
                <a:cs typeface="Consolas" pitchFamily="49" charset="0"/>
              </a:rPr>
              <a:t>) </a:t>
            </a:r>
            <a:r>
              <a:rPr lang="en-US" sz="1900" b="1" dirty="0" smtClean="0">
                <a:latin typeface="Consolas" pitchFamily="49" charset="0"/>
                <a:cs typeface="Consolas" pitchFamily="49" charset="0"/>
                <a:sym typeface="Wingdings" pitchFamily="2" charset="2"/>
              </a:rPr>
              <a:t>&amp;&amp; </a:t>
            </a:r>
            <a:r>
              <a:rPr lang="en-US" sz="1900" b="1" dirty="0" smtClean="0">
                <a:latin typeface="Consolas" pitchFamily="49" charset="0"/>
                <a:cs typeface="Consolas" pitchFamily="49" charset="0"/>
              </a:rPr>
              <a:t>((</a:t>
            </a:r>
            <a:r>
              <a:rPr lang="en-US" sz="1900" b="1" dirty="0" err="1" smtClean="0">
                <a:latin typeface="Consolas" pitchFamily="49" charset="0"/>
                <a:cs typeface="Consolas" pitchFamily="49" charset="0"/>
              </a:rPr>
              <a:t>prev</a:t>
            </a:r>
            <a:r>
              <a:rPr lang="en-US" sz="1900" b="1" dirty="0" smtClean="0">
                <a:latin typeface="Consolas" pitchFamily="49" charset="0"/>
                <a:cs typeface="Consolas" pitchFamily="49" charset="0"/>
              </a:rPr>
              <a:t> == null &amp;&amp; Head </a:t>
            </a:r>
            <a:r>
              <a:rPr lang="en-US" sz="1900" b="1" dirty="0" smtClean="0">
                <a:latin typeface="Consolas" pitchFamily="49" charset="0"/>
                <a:cs typeface="Consolas" pitchFamily="49" charset="0"/>
                <a:sym typeface="Wingdings" pitchFamily="2" charset="2"/>
              </a:rPr>
              <a:t>-&gt;* current) </a:t>
            </a:r>
            <a:r>
              <a:rPr lang="en-US" sz="1900" b="1" dirty="0" smtClean="0">
                <a:latin typeface="Consolas" pitchFamily="49" charset="0"/>
                <a:cs typeface="Consolas" pitchFamily="49" charset="0"/>
              </a:rPr>
              <a:t>|| </a:t>
            </a:r>
          </a:p>
          <a:p>
            <a:r>
              <a:rPr lang="en-US" sz="1900" b="1" dirty="0" smtClean="0">
                <a:latin typeface="Consolas" pitchFamily="49" charset="0"/>
                <a:cs typeface="Consolas" pitchFamily="49" charset="0"/>
              </a:rPr>
              <a:t>  (Head -&gt;* </a:t>
            </a:r>
            <a:r>
              <a:rPr lang="en-US" sz="1900" b="1" dirty="0" err="1" smtClean="0">
                <a:latin typeface="Consolas" pitchFamily="49" charset="0"/>
                <a:cs typeface="Consolas" pitchFamily="49" charset="0"/>
              </a:rPr>
              <a:t>prev</a:t>
            </a:r>
            <a:r>
              <a:rPr lang="en-US" sz="1900" b="1" dirty="0" smtClean="0">
                <a:latin typeface="Consolas" pitchFamily="49" charset="0"/>
                <a:cs typeface="Consolas" pitchFamily="49" charset="0"/>
              </a:rPr>
              <a:t> &amp;&amp; current == </a:t>
            </a:r>
            <a:r>
              <a:rPr lang="en-US" sz="1900" b="1" dirty="0" err="1" smtClean="0">
                <a:latin typeface="Consolas" pitchFamily="49" charset="0"/>
                <a:cs typeface="Consolas" pitchFamily="49" charset="0"/>
              </a:rPr>
              <a:t>prev.Next</a:t>
            </a:r>
            <a:r>
              <a:rPr lang="en-US" sz="1900" b="1" dirty="0" smtClean="0">
                <a:latin typeface="Consolas" pitchFamily="49" charset="0"/>
                <a:cs typeface="Consolas" pitchFamily="49" charset="0"/>
              </a:rPr>
              <a:t> &amp;&amp; </a:t>
            </a:r>
            <a:r>
              <a:rPr lang="en-US" sz="1900" b="1" dirty="0" err="1" smtClean="0">
                <a:latin typeface="Consolas" pitchFamily="49" charset="0"/>
                <a:cs typeface="Consolas" pitchFamily="49" charset="0"/>
              </a:rPr>
              <a:t>prev.Key</a:t>
            </a:r>
            <a:r>
              <a:rPr lang="en-US" sz="1900" b="1" dirty="0" smtClean="0">
                <a:latin typeface="Consolas" pitchFamily="49" charset="0"/>
                <a:cs typeface="Consolas" pitchFamily="49" charset="0"/>
              </a:rPr>
              <a:t> &lt;= </a:t>
            </a:r>
            <a:r>
              <a:rPr lang="en-US" sz="1900" b="1" dirty="0" smtClean="0">
                <a:latin typeface="Consolas" pitchFamily="49" charset="0"/>
                <a:cs typeface="Consolas" pitchFamily="49" charset="0"/>
              </a:rPr>
              <a:t>k));</a:t>
            </a:r>
            <a:endParaRPr lang="en-US" sz="1900" b="1" dirty="0" smtClean="0">
              <a:latin typeface="Consolas" pitchFamily="49" charset="0"/>
              <a:cs typeface="Consolas" pitchFamily="49" charset="0"/>
            </a:endParaRPr>
          </a:p>
          <a:p>
            <a:endParaRPr lang="en-US" sz="1900" dirty="0" smtClean="0">
              <a:solidFill>
                <a:srgbClr val="FF0000"/>
              </a:solidFill>
              <a:latin typeface="Consolas" pitchFamily="49" charset="0"/>
              <a:cs typeface="Consolas" pitchFamily="49" charset="0"/>
            </a:endParaRPr>
          </a:p>
        </p:txBody>
      </p:sp>
      <p:cxnSp>
        <p:nvCxnSpPr>
          <p:cNvPr id="6" name="Straight Arrow Connector 5"/>
          <p:cNvCxnSpPr/>
          <p:nvPr/>
        </p:nvCxnSpPr>
        <p:spPr>
          <a:xfrm flipH="1">
            <a:off x="6553200" y="3249304"/>
            <a:ext cx="228600" cy="2160896"/>
          </a:xfrm>
          <a:prstGeom prst="straightConnector1">
            <a:avLst/>
          </a:prstGeom>
          <a:ln w="9842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 name="Title 1"/>
          <p:cNvSpPr txBox="1">
            <a:spLocks/>
          </p:cNvSpPr>
          <p:nvPr/>
        </p:nvSpPr>
        <p:spPr>
          <a:xfrm>
            <a:off x="-13648" y="40944"/>
            <a:ext cx="9780896" cy="721056"/>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err="1" smtClean="0">
                <a:ln>
                  <a:noFill/>
                </a:ln>
                <a:solidFill>
                  <a:schemeClr val="tx1"/>
                </a:solidFill>
                <a:effectLst/>
                <a:uLnTx/>
                <a:uFillTx/>
                <a:latin typeface="Arial" pitchFamily="34" charset="0"/>
                <a:ea typeface="+mj-ea"/>
                <a:cs typeface="Arial" pitchFamily="34" charset="0"/>
              </a:rPr>
              <a:t>ExpressOS</a:t>
            </a:r>
            <a:r>
              <a:rPr kumimoji="0" lang="en-US" sz="32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 Code Fragment: CachePageHolder</a:t>
            </a:r>
            <a:endParaRPr kumimoji="0" lang="en-US" sz="32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4" name="TextBox 3"/>
          <p:cNvSpPr txBox="1"/>
          <p:nvPr/>
        </p:nvSpPr>
        <p:spPr>
          <a:xfrm>
            <a:off x="-40944" y="685801"/>
            <a:ext cx="9946944" cy="4185761"/>
          </a:xfrm>
          <a:prstGeom prst="rect">
            <a:avLst/>
          </a:prstGeom>
          <a:noFill/>
        </p:spPr>
        <p:txBody>
          <a:bodyPr wrap="square" rtlCol="0">
            <a:spAutoFit/>
          </a:bodyPr>
          <a:lstStyle/>
          <a:p>
            <a:pPr marL="514350" indent="-514350"/>
            <a:r>
              <a:rPr lang="en-US" sz="1900" dirty="0" smtClean="0">
                <a:solidFill>
                  <a:srgbClr val="FF0000"/>
                </a:solidFill>
                <a:latin typeface="Consolas" pitchFamily="49" charset="0"/>
                <a:cs typeface="Consolas" pitchFamily="49" charset="0"/>
              </a:rPr>
              <a:t>class </a:t>
            </a:r>
            <a:r>
              <a:rPr lang="en-US" sz="1900" dirty="0" smtClean="0">
                <a:solidFill>
                  <a:srgbClr val="FF0000"/>
                </a:solidFill>
                <a:latin typeface="Consolas" pitchFamily="49" charset="0"/>
                <a:cs typeface="Consolas" pitchFamily="49" charset="0"/>
              </a:rPr>
              <a:t>CachePageHolder</a:t>
            </a:r>
            <a:r>
              <a:rPr lang="en-US" sz="1900" dirty="0" smtClean="0">
                <a:solidFill>
                  <a:srgbClr val="FF0000"/>
                </a:solidFill>
                <a:latin typeface="Consolas" pitchFamily="49" charset="0"/>
                <a:cs typeface="Consolas" pitchFamily="49" charset="0"/>
              </a:rPr>
              <a:t> </a:t>
            </a:r>
            <a:r>
              <a:rPr lang="en-US" sz="1900" dirty="0" smtClean="0">
                <a:solidFill>
                  <a:srgbClr val="FF0000"/>
                </a:solidFill>
                <a:latin typeface="Consolas" pitchFamily="49" charset="0"/>
                <a:cs typeface="Consolas" pitchFamily="49" charset="0"/>
              </a:rPr>
              <a:t>{  </a:t>
            </a:r>
            <a:r>
              <a:rPr lang="en-US" sz="1900" dirty="0" smtClean="0">
                <a:solidFill>
                  <a:srgbClr val="FF0000"/>
                </a:solidFill>
                <a:latin typeface="Consolas" pitchFamily="49" charset="0"/>
                <a:cs typeface="Consolas" pitchFamily="49" charset="0"/>
              </a:rPr>
              <a:t>// </a:t>
            </a:r>
            <a:r>
              <a:rPr lang="en-US" sz="1900" dirty="0" err="1" smtClean="0">
                <a:solidFill>
                  <a:srgbClr val="FF0000"/>
                </a:solidFill>
                <a:latin typeface="Consolas" pitchFamily="49" charset="0"/>
                <a:cs typeface="Consolas" pitchFamily="49" charset="0"/>
              </a:rPr>
              <a:t>this.Head</a:t>
            </a:r>
            <a:r>
              <a:rPr lang="en-US" sz="1900" dirty="0" smtClean="0">
                <a:solidFill>
                  <a:srgbClr val="FF0000"/>
                </a:solidFill>
                <a:latin typeface="Consolas" pitchFamily="49" charset="0"/>
                <a:cs typeface="Consolas" pitchFamily="49" charset="0"/>
              </a:rPr>
              <a:t> is a sorted list of </a:t>
            </a:r>
            <a:r>
              <a:rPr lang="en-US" sz="1900" dirty="0" err="1" smtClean="0">
                <a:solidFill>
                  <a:srgbClr val="FF0000"/>
                </a:solidFill>
                <a:latin typeface="Consolas" pitchFamily="49" charset="0"/>
                <a:cs typeface="Consolas" pitchFamily="49" charset="0"/>
              </a:rPr>
              <a:t>CachePages</a:t>
            </a:r>
            <a:endParaRPr lang="en-US" sz="1900" dirty="0" smtClean="0">
              <a:solidFill>
                <a:srgbClr val="FF0000"/>
              </a:solidFill>
              <a:latin typeface="Consolas" pitchFamily="49" charset="0"/>
              <a:cs typeface="Consolas" pitchFamily="49" charset="0"/>
            </a:endParaRPr>
          </a:p>
          <a:p>
            <a:pPr marL="514350" indent="-514350"/>
            <a:r>
              <a:rPr lang="en-US" sz="1900" dirty="0" smtClean="0">
                <a:latin typeface="Consolas" pitchFamily="49" charset="0"/>
                <a:cs typeface="Consolas" pitchFamily="49" charset="0"/>
              </a:rPr>
              <a:t>	</a:t>
            </a:r>
            <a:r>
              <a:rPr lang="en-US" sz="1900" dirty="0" err="1" smtClean="0">
                <a:solidFill>
                  <a:srgbClr val="427ABE"/>
                </a:solidFill>
                <a:latin typeface="Consolas" pitchFamily="49" charset="0"/>
                <a:cs typeface="Consolas" pitchFamily="49" charset="0"/>
              </a:rPr>
              <a:t>CachePage</a:t>
            </a:r>
            <a:r>
              <a:rPr lang="en-US" sz="1900" dirty="0" smtClean="0">
                <a:latin typeface="Consolas" pitchFamily="49" charset="0"/>
                <a:cs typeface="Consolas" pitchFamily="49" charset="0"/>
              </a:rPr>
              <a:t> Head;	</a:t>
            </a:r>
            <a:r>
              <a:rPr lang="en-US" sz="1900" dirty="0" smtClean="0">
                <a:solidFill>
                  <a:srgbClr val="FF0000"/>
                </a:solidFill>
                <a:latin typeface="Consolas" pitchFamily="49" charset="0"/>
                <a:cs typeface="Consolas" pitchFamily="49" charset="0"/>
              </a:rPr>
              <a:t>// Class invariant: sorted(</a:t>
            </a:r>
            <a:r>
              <a:rPr lang="en-US" sz="1900" dirty="0" err="1" smtClean="0">
                <a:solidFill>
                  <a:srgbClr val="FF0000"/>
                </a:solidFill>
                <a:latin typeface="Consolas" pitchFamily="49" charset="0"/>
                <a:cs typeface="Consolas" pitchFamily="49" charset="0"/>
              </a:rPr>
              <a:t>this.Head</a:t>
            </a:r>
            <a:r>
              <a:rPr lang="en-US" sz="1900" dirty="0" smtClean="0">
                <a:solidFill>
                  <a:srgbClr val="FF0000"/>
                </a:solidFill>
                <a:latin typeface="Consolas" pitchFamily="49" charset="0"/>
                <a:cs typeface="Consolas" pitchFamily="49" charset="0"/>
              </a:rPr>
              <a:t>);</a:t>
            </a:r>
            <a:endParaRPr lang="en-US" sz="1900" dirty="0" smtClean="0">
              <a:solidFill>
                <a:srgbClr val="FF0000"/>
              </a:solidFill>
              <a:latin typeface="Consolas" pitchFamily="49" charset="0"/>
              <a:cs typeface="Consolas" pitchFamily="49" charset="0"/>
            </a:endParaRPr>
          </a:p>
          <a:p>
            <a:pPr marL="514350" indent="-514350"/>
            <a:r>
              <a:rPr lang="en-US" sz="1900" dirty="0" smtClean="0">
                <a:latin typeface="Consolas" pitchFamily="49" charset="0"/>
                <a:cs typeface="Consolas" pitchFamily="49" charset="0"/>
              </a:rPr>
              <a:t>	. . </a:t>
            </a:r>
            <a:r>
              <a:rPr lang="en-US" sz="1900" dirty="0" smtClean="0">
                <a:latin typeface="Consolas" pitchFamily="49" charset="0"/>
                <a:cs typeface="Consolas" pitchFamily="49" charset="0"/>
              </a:rPr>
              <a:t>.</a:t>
            </a:r>
            <a:endParaRPr lang="en-US" sz="1900" dirty="0" smtClean="0">
              <a:latin typeface="Consolas" pitchFamily="49" charset="0"/>
              <a:cs typeface="Consolas" pitchFamily="49" charset="0"/>
            </a:endParaRPr>
          </a:p>
          <a:p>
            <a:pPr marL="514350" indent="-514350"/>
            <a:r>
              <a:rPr lang="en-US" sz="1900" dirty="0" smtClean="0">
                <a:latin typeface="Consolas" pitchFamily="49" charset="0"/>
                <a:cs typeface="Consolas" pitchFamily="49" charset="0"/>
              </a:rPr>
              <a:t>	</a:t>
            </a:r>
            <a:r>
              <a:rPr lang="en-US" sz="1900" dirty="0" err="1" smtClean="0">
                <a:solidFill>
                  <a:srgbClr val="427ABE"/>
                </a:solidFill>
                <a:latin typeface="Consolas" pitchFamily="49" charset="0"/>
                <a:cs typeface="Consolas" pitchFamily="49" charset="0"/>
              </a:rPr>
              <a:t>CachePage</a:t>
            </a:r>
            <a:r>
              <a:rPr lang="en-US" sz="1900" dirty="0" smtClean="0">
                <a:latin typeface="Consolas" pitchFamily="49" charset="0"/>
                <a:cs typeface="Consolas" pitchFamily="49" charset="0"/>
              </a:rPr>
              <a:t> </a:t>
            </a:r>
            <a:r>
              <a:rPr lang="en-US" sz="1900" dirty="0" err="1" smtClean="0">
                <a:latin typeface="Consolas" pitchFamily="49" charset="0"/>
                <a:cs typeface="Consolas" pitchFamily="49" charset="0"/>
              </a:rPr>
              <a:t>LookupPrev</a:t>
            </a:r>
            <a:r>
              <a:rPr lang="en-US" sz="1900" dirty="0" smtClean="0">
                <a:latin typeface="Consolas" pitchFamily="49" charset="0"/>
                <a:cs typeface="Consolas" pitchFamily="49" charset="0"/>
              </a:rPr>
              <a:t>(</a:t>
            </a:r>
            <a:r>
              <a:rPr lang="en-US" sz="1900" dirty="0" err="1" smtClean="0">
                <a:solidFill>
                  <a:srgbClr val="2503EF"/>
                </a:solidFill>
                <a:latin typeface="Consolas" pitchFamily="49" charset="0"/>
                <a:cs typeface="Consolas" pitchFamily="49" charset="0"/>
              </a:rPr>
              <a:t>int</a:t>
            </a:r>
            <a:r>
              <a:rPr lang="en-US" sz="1900" dirty="0" smtClean="0">
                <a:latin typeface="Consolas" pitchFamily="49" charset="0"/>
                <a:cs typeface="Consolas" pitchFamily="49" charset="0"/>
              </a:rPr>
              <a:t> </a:t>
            </a:r>
            <a:r>
              <a:rPr lang="en-US" sz="1900" dirty="0" smtClean="0">
                <a:latin typeface="Consolas" pitchFamily="49" charset="0"/>
                <a:cs typeface="Consolas" pitchFamily="49" charset="0"/>
              </a:rPr>
              <a:t>k) </a:t>
            </a:r>
            <a:r>
              <a:rPr lang="en-US" sz="1900" dirty="0" smtClean="0">
                <a:latin typeface="Consolas" pitchFamily="49" charset="0"/>
                <a:cs typeface="Consolas" pitchFamily="49" charset="0"/>
              </a:rPr>
              <a:t>{ </a:t>
            </a:r>
          </a:p>
          <a:p>
            <a:pPr marL="514350" indent="-514350"/>
            <a:r>
              <a:rPr lang="en-US" sz="1900" dirty="0" smtClean="0">
                <a:latin typeface="Consolas" pitchFamily="49" charset="0"/>
                <a:cs typeface="Consolas" pitchFamily="49" charset="0"/>
              </a:rPr>
              <a:t>		</a:t>
            </a:r>
            <a:r>
              <a:rPr lang="en-US" sz="1900" dirty="0" smtClean="0">
                <a:solidFill>
                  <a:srgbClr val="FF0000"/>
                </a:solidFill>
                <a:latin typeface="Consolas" pitchFamily="49" charset="0"/>
                <a:cs typeface="Consolas" pitchFamily="49" charset="0"/>
              </a:rPr>
              <a:t>// Ensures: (ret != NULL =&gt; </a:t>
            </a:r>
            <a:r>
              <a:rPr lang="en-US" sz="1900" dirty="0" err="1" smtClean="0">
                <a:solidFill>
                  <a:srgbClr val="FF0000"/>
                </a:solidFill>
                <a:latin typeface="Consolas" pitchFamily="49" charset="0"/>
                <a:cs typeface="Consolas" pitchFamily="49" charset="0"/>
              </a:rPr>
              <a:t>ret.Key</a:t>
            </a:r>
            <a:r>
              <a:rPr lang="en-US" sz="1900" dirty="0" smtClean="0">
                <a:solidFill>
                  <a:srgbClr val="FF0000"/>
                </a:solidFill>
                <a:latin typeface="Consolas" pitchFamily="49" charset="0"/>
                <a:cs typeface="Consolas" pitchFamily="49" charset="0"/>
              </a:rPr>
              <a:t> &lt;= </a:t>
            </a:r>
            <a:r>
              <a:rPr lang="en-US" sz="1900" dirty="0" smtClean="0">
                <a:solidFill>
                  <a:srgbClr val="FF0000"/>
                </a:solidFill>
                <a:latin typeface="Consolas" pitchFamily="49" charset="0"/>
                <a:cs typeface="Consolas" pitchFamily="49" charset="0"/>
              </a:rPr>
              <a:t>k);</a:t>
            </a:r>
            <a:endParaRPr lang="en-US" sz="1900" dirty="0" smtClean="0">
              <a:solidFill>
                <a:srgbClr val="FF0000"/>
              </a:solidFill>
              <a:latin typeface="Consolas" pitchFamily="49" charset="0"/>
              <a:cs typeface="Consolas" pitchFamily="49" charset="0"/>
            </a:endParaRPr>
          </a:p>
          <a:p>
            <a:pPr marL="514350" indent="-514350"/>
            <a:r>
              <a:rPr lang="en-US" sz="1900" dirty="0" smtClean="0">
                <a:solidFill>
                  <a:srgbClr val="FF0000"/>
                </a:solidFill>
                <a:latin typeface="Consolas" pitchFamily="49" charset="0"/>
                <a:cs typeface="Consolas" pitchFamily="49" charset="0"/>
              </a:rPr>
              <a:t>		// Ensures: (ret != NULL &amp;&amp; </a:t>
            </a:r>
            <a:r>
              <a:rPr lang="en-US" sz="1900" dirty="0" err="1" smtClean="0">
                <a:solidFill>
                  <a:srgbClr val="FF0000"/>
                </a:solidFill>
                <a:latin typeface="Consolas" pitchFamily="49" charset="0"/>
                <a:cs typeface="Consolas" pitchFamily="49" charset="0"/>
              </a:rPr>
              <a:t>ret.Next</a:t>
            </a:r>
            <a:r>
              <a:rPr lang="en-US" sz="1900" dirty="0" smtClean="0">
                <a:solidFill>
                  <a:srgbClr val="FF0000"/>
                </a:solidFill>
                <a:latin typeface="Consolas" pitchFamily="49" charset="0"/>
                <a:cs typeface="Consolas" pitchFamily="49" charset="0"/>
              </a:rPr>
              <a:t> != NULL) =&gt; </a:t>
            </a:r>
          </a:p>
          <a:p>
            <a:pPr marL="514350" indent="-514350"/>
            <a:r>
              <a:rPr lang="en-US" sz="1900" dirty="0" smtClean="0">
                <a:solidFill>
                  <a:srgbClr val="FF0000"/>
                </a:solidFill>
                <a:latin typeface="Consolas" pitchFamily="49" charset="0"/>
                <a:cs typeface="Consolas" pitchFamily="49" charset="0"/>
              </a:rPr>
              <a:t>							</a:t>
            </a:r>
            <a:r>
              <a:rPr lang="en-US" sz="1900" dirty="0" err="1" smtClean="0">
                <a:solidFill>
                  <a:srgbClr val="FF0000"/>
                </a:solidFill>
                <a:latin typeface="Consolas" pitchFamily="49" charset="0"/>
                <a:cs typeface="Consolas" pitchFamily="49" charset="0"/>
              </a:rPr>
              <a:t>ret.Next.Key</a:t>
            </a:r>
            <a:r>
              <a:rPr lang="en-US" sz="1900" dirty="0" smtClean="0">
                <a:solidFill>
                  <a:srgbClr val="FF0000"/>
                </a:solidFill>
                <a:latin typeface="Consolas" pitchFamily="49" charset="0"/>
                <a:cs typeface="Consolas" pitchFamily="49" charset="0"/>
              </a:rPr>
              <a:t> &gt; </a:t>
            </a:r>
            <a:r>
              <a:rPr lang="en-US" sz="1900" dirty="0" smtClean="0">
                <a:solidFill>
                  <a:srgbClr val="FF0000"/>
                </a:solidFill>
                <a:latin typeface="Consolas" pitchFamily="49" charset="0"/>
                <a:cs typeface="Consolas" pitchFamily="49" charset="0"/>
              </a:rPr>
              <a:t>k;</a:t>
            </a:r>
            <a:endParaRPr lang="en-US" sz="1900" dirty="0" smtClean="0">
              <a:solidFill>
                <a:srgbClr val="FF0000"/>
              </a:solidFill>
              <a:latin typeface="Consolas" pitchFamily="49" charset="0"/>
              <a:cs typeface="Consolas" pitchFamily="49" charset="0"/>
            </a:endParaRPr>
          </a:p>
          <a:p>
            <a:pPr marL="514350" indent="-514350"/>
            <a:r>
              <a:rPr lang="en-US" sz="1900" dirty="0" smtClean="0">
                <a:latin typeface="Consolas" pitchFamily="49" charset="0"/>
                <a:cs typeface="Consolas" pitchFamily="49" charset="0"/>
              </a:rPr>
              <a:t>		</a:t>
            </a:r>
            <a:r>
              <a:rPr lang="en-US" sz="1900" dirty="0" err="1" smtClean="0">
                <a:solidFill>
                  <a:srgbClr val="427ABE"/>
                </a:solidFill>
                <a:latin typeface="Consolas" pitchFamily="49" charset="0"/>
                <a:cs typeface="Consolas" pitchFamily="49" charset="0"/>
              </a:rPr>
              <a:t>CachePage</a:t>
            </a:r>
            <a:r>
              <a:rPr lang="en-US" sz="1900" dirty="0" smtClean="0">
                <a:latin typeface="Consolas" pitchFamily="49" charset="0"/>
                <a:cs typeface="Consolas" pitchFamily="49" charset="0"/>
              </a:rPr>
              <a:t> current = Head, </a:t>
            </a:r>
            <a:r>
              <a:rPr lang="en-US" sz="1900" dirty="0" err="1" smtClean="0">
                <a:latin typeface="Consolas" pitchFamily="49" charset="0"/>
                <a:cs typeface="Consolas" pitchFamily="49" charset="0"/>
              </a:rPr>
              <a:t>prev</a:t>
            </a:r>
            <a:r>
              <a:rPr lang="en-US" sz="1900" dirty="0" smtClean="0">
                <a:latin typeface="Consolas" pitchFamily="49" charset="0"/>
                <a:cs typeface="Consolas" pitchFamily="49" charset="0"/>
              </a:rPr>
              <a:t> = </a:t>
            </a:r>
            <a:r>
              <a:rPr lang="en-US" sz="1900" dirty="0" smtClean="0">
                <a:solidFill>
                  <a:srgbClr val="2503EF"/>
                </a:solidFill>
                <a:latin typeface="Consolas" pitchFamily="49" charset="0"/>
                <a:cs typeface="Consolas" pitchFamily="49" charset="0"/>
              </a:rPr>
              <a:t>null</a:t>
            </a:r>
            <a:r>
              <a:rPr lang="en-US" sz="1900" dirty="0" smtClean="0">
                <a:latin typeface="Consolas" pitchFamily="49" charset="0"/>
                <a:cs typeface="Consolas" pitchFamily="49" charset="0"/>
              </a:rPr>
              <a:t>; </a:t>
            </a:r>
          </a:p>
          <a:p>
            <a:pPr marL="514350" indent="-514350"/>
            <a:r>
              <a:rPr lang="en-US" sz="1900" dirty="0" smtClean="0">
                <a:latin typeface="Consolas" pitchFamily="49" charset="0"/>
                <a:cs typeface="Consolas" pitchFamily="49" charset="0"/>
              </a:rPr>
              <a:t>		</a:t>
            </a:r>
            <a:r>
              <a:rPr lang="en-US" sz="1900" b="1" dirty="0" smtClean="0">
                <a:solidFill>
                  <a:srgbClr val="2503EF"/>
                </a:solidFill>
                <a:latin typeface="Consolas" pitchFamily="49" charset="0"/>
                <a:cs typeface="Consolas" pitchFamily="49" charset="0"/>
              </a:rPr>
              <a:t>while</a:t>
            </a:r>
            <a:r>
              <a:rPr lang="en-US" sz="1900" b="1" dirty="0" smtClean="0">
                <a:latin typeface="Consolas" pitchFamily="49" charset="0"/>
                <a:cs typeface="Consolas" pitchFamily="49" charset="0"/>
              </a:rPr>
              <a:t> (current != </a:t>
            </a:r>
            <a:r>
              <a:rPr lang="en-US" sz="1900" b="1" dirty="0" smtClean="0">
                <a:solidFill>
                  <a:srgbClr val="2503EF"/>
                </a:solidFill>
                <a:latin typeface="Consolas" pitchFamily="49" charset="0"/>
                <a:cs typeface="Consolas" pitchFamily="49" charset="0"/>
              </a:rPr>
              <a:t>null</a:t>
            </a:r>
            <a:r>
              <a:rPr lang="en-US" sz="1900" b="1" dirty="0" smtClean="0">
                <a:latin typeface="Consolas" pitchFamily="49" charset="0"/>
                <a:cs typeface="Consolas" pitchFamily="49" charset="0"/>
              </a:rPr>
              <a:t> &amp;&amp; </a:t>
            </a:r>
            <a:r>
              <a:rPr lang="en-US" sz="1900" b="1" dirty="0" err="1" smtClean="0">
                <a:latin typeface="Consolas" pitchFamily="49" charset="0"/>
                <a:cs typeface="Consolas" pitchFamily="49" charset="0"/>
              </a:rPr>
              <a:t>current.Key</a:t>
            </a:r>
            <a:r>
              <a:rPr lang="en-US" sz="1900" b="1" dirty="0" smtClean="0">
                <a:latin typeface="Consolas" pitchFamily="49" charset="0"/>
                <a:cs typeface="Consolas" pitchFamily="49" charset="0"/>
              </a:rPr>
              <a:t> &lt;= </a:t>
            </a:r>
            <a:r>
              <a:rPr lang="en-US" sz="1900" b="1" dirty="0" smtClean="0">
                <a:latin typeface="Consolas" pitchFamily="49" charset="0"/>
                <a:cs typeface="Consolas" pitchFamily="49" charset="0"/>
              </a:rPr>
              <a:t>k) </a:t>
            </a:r>
            <a:r>
              <a:rPr lang="en-US" sz="1900" b="1" dirty="0" smtClean="0">
                <a:latin typeface="Consolas" pitchFamily="49" charset="0"/>
                <a:cs typeface="Consolas" pitchFamily="49" charset="0"/>
              </a:rPr>
              <a:t>{  </a:t>
            </a:r>
          </a:p>
          <a:p>
            <a:pPr marL="514350" indent="-514350"/>
            <a:r>
              <a:rPr lang="en-US" sz="1900" b="1" dirty="0" smtClean="0">
                <a:latin typeface="Consolas" pitchFamily="49" charset="0"/>
                <a:cs typeface="Consolas" pitchFamily="49" charset="0"/>
              </a:rPr>
              <a:t>			</a:t>
            </a:r>
            <a:r>
              <a:rPr lang="en-US" sz="1900" b="1" dirty="0" err="1" smtClean="0">
                <a:latin typeface="Consolas" pitchFamily="49" charset="0"/>
                <a:cs typeface="Consolas" pitchFamily="49" charset="0"/>
              </a:rPr>
              <a:t>prev</a:t>
            </a:r>
            <a:r>
              <a:rPr lang="en-US" sz="1900" b="1" dirty="0" smtClean="0">
                <a:latin typeface="Consolas" pitchFamily="49" charset="0"/>
                <a:cs typeface="Consolas" pitchFamily="49" charset="0"/>
              </a:rPr>
              <a:t> = current; current = </a:t>
            </a:r>
            <a:r>
              <a:rPr lang="en-US" sz="1900" b="1" dirty="0" err="1" smtClean="0">
                <a:latin typeface="Consolas" pitchFamily="49" charset="0"/>
                <a:cs typeface="Consolas" pitchFamily="49" charset="0"/>
              </a:rPr>
              <a:t>current.Next</a:t>
            </a:r>
            <a:r>
              <a:rPr lang="en-US" sz="1900" b="1" dirty="0" smtClean="0">
                <a:latin typeface="Consolas" pitchFamily="49" charset="0"/>
                <a:cs typeface="Consolas" pitchFamily="49" charset="0"/>
              </a:rPr>
              <a:t>; </a:t>
            </a:r>
          </a:p>
          <a:p>
            <a:pPr marL="514350" indent="-514350"/>
            <a:r>
              <a:rPr lang="en-US" sz="1900" b="1" dirty="0" smtClean="0">
                <a:latin typeface="Consolas" pitchFamily="49" charset="0"/>
                <a:cs typeface="Consolas" pitchFamily="49" charset="0"/>
              </a:rPr>
              <a:t>		} </a:t>
            </a:r>
            <a:r>
              <a:rPr lang="en-US" sz="1900" dirty="0" smtClean="0">
                <a:solidFill>
                  <a:srgbClr val="2503EF"/>
                </a:solidFill>
                <a:latin typeface="Consolas" pitchFamily="49" charset="0"/>
                <a:cs typeface="Consolas" pitchFamily="49" charset="0"/>
              </a:rPr>
              <a:t>return</a:t>
            </a:r>
            <a:r>
              <a:rPr lang="en-US" sz="1900" dirty="0" smtClean="0">
                <a:latin typeface="Consolas" pitchFamily="49" charset="0"/>
                <a:cs typeface="Consolas" pitchFamily="49" charset="0"/>
              </a:rPr>
              <a:t> </a:t>
            </a:r>
            <a:r>
              <a:rPr lang="en-US" sz="1900" dirty="0" err="1" smtClean="0">
                <a:latin typeface="Consolas" pitchFamily="49" charset="0"/>
                <a:cs typeface="Consolas" pitchFamily="49" charset="0"/>
              </a:rPr>
              <a:t>prev</a:t>
            </a:r>
            <a:r>
              <a:rPr lang="en-US" sz="1900" dirty="0" smtClean="0">
                <a:latin typeface="Consolas" pitchFamily="49" charset="0"/>
                <a:cs typeface="Consolas" pitchFamily="49" charset="0"/>
              </a:rPr>
              <a:t>; </a:t>
            </a:r>
          </a:p>
          <a:p>
            <a:pPr marL="514350" indent="-514350"/>
            <a:r>
              <a:rPr lang="en-US" sz="1900" dirty="0" smtClean="0">
                <a:latin typeface="Consolas" pitchFamily="49" charset="0"/>
                <a:cs typeface="Consolas" pitchFamily="49" charset="0"/>
              </a:rPr>
              <a:t>	}</a:t>
            </a:r>
          </a:p>
          <a:p>
            <a:pPr marL="514350" indent="-514350"/>
            <a:r>
              <a:rPr lang="en-US" sz="1900" dirty="0" smtClean="0">
                <a:latin typeface="Consolas" pitchFamily="49" charset="0"/>
                <a:cs typeface="Consolas" pitchFamily="49" charset="0"/>
              </a:rPr>
              <a:t>	. . .</a:t>
            </a:r>
          </a:p>
          <a:p>
            <a:pPr marL="514350" indent="-514350"/>
            <a:r>
              <a:rPr lang="en-US" sz="1900" dirty="0" smtClean="0">
                <a:latin typeface="Consolas" pitchFamily="49" charset="0"/>
                <a:cs typeface="Consolas" pitchFamily="49" charset="0"/>
              </a:rPr>
              <a:t>}</a:t>
            </a:r>
            <a:endParaRPr lang="en-US" sz="1900" dirty="0">
              <a:latin typeface="Consolas" pitchFamily="49" charset="0"/>
              <a:cs typeface="Consolas" pitchFamily="49"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11</a:t>
            </a:fld>
            <a:r>
              <a:rPr lang="en-US" smtClean="0"/>
              <a:t>/42</a:t>
            </a:r>
            <a:endParaRPr 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64"/>
          <p:cNvSpPr/>
          <p:nvPr/>
        </p:nvSpPr>
        <p:spPr>
          <a:xfrm>
            <a:off x="7007903" y="2580491"/>
            <a:ext cx="1110241" cy="2062021"/>
          </a:xfrm>
          <a:custGeom>
            <a:avLst/>
            <a:gdLst>
              <a:gd name="connsiteX0" fmla="*/ 350808 w 981974"/>
              <a:gd name="connsiteY0" fmla="*/ 10064 h 1699404"/>
              <a:gd name="connsiteX1" fmla="*/ 230038 w 981974"/>
              <a:gd name="connsiteY1" fmla="*/ 96328 h 1699404"/>
              <a:gd name="connsiteX2" fmla="*/ 143774 w 981974"/>
              <a:gd name="connsiteY2" fmla="*/ 208471 h 1699404"/>
              <a:gd name="connsiteX3" fmla="*/ 83389 w 981974"/>
              <a:gd name="connsiteY3" fmla="*/ 329241 h 1699404"/>
              <a:gd name="connsiteX4" fmla="*/ 40257 w 981974"/>
              <a:gd name="connsiteY4" fmla="*/ 493143 h 1699404"/>
              <a:gd name="connsiteX5" fmla="*/ 5751 w 981974"/>
              <a:gd name="connsiteY5" fmla="*/ 726056 h 1699404"/>
              <a:gd name="connsiteX6" fmla="*/ 5751 w 981974"/>
              <a:gd name="connsiteY6" fmla="*/ 881332 h 1699404"/>
              <a:gd name="connsiteX7" fmla="*/ 14377 w 981974"/>
              <a:gd name="connsiteY7" fmla="*/ 1062486 h 1699404"/>
              <a:gd name="connsiteX8" fmla="*/ 48883 w 981974"/>
              <a:gd name="connsiteY8" fmla="*/ 1217762 h 1699404"/>
              <a:gd name="connsiteX9" fmla="*/ 92015 w 981974"/>
              <a:gd name="connsiteY9" fmla="*/ 1364411 h 1699404"/>
              <a:gd name="connsiteX10" fmla="*/ 135147 w 981974"/>
              <a:gd name="connsiteY10" fmla="*/ 1485181 h 1699404"/>
              <a:gd name="connsiteX11" fmla="*/ 195532 w 981974"/>
              <a:gd name="connsiteY11" fmla="*/ 1562818 h 1699404"/>
              <a:gd name="connsiteX12" fmla="*/ 247291 w 981974"/>
              <a:gd name="connsiteY12" fmla="*/ 1631830 h 1699404"/>
              <a:gd name="connsiteX13" fmla="*/ 299049 w 981974"/>
              <a:gd name="connsiteY13" fmla="*/ 1666335 h 1699404"/>
              <a:gd name="connsiteX14" fmla="*/ 342181 w 981974"/>
              <a:gd name="connsiteY14" fmla="*/ 1692215 h 1699404"/>
              <a:gd name="connsiteX15" fmla="*/ 506083 w 981974"/>
              <a:gd name="connsiteY15" fmla="*/ 1623203 h 1699404"/>
              <a:gd name="connsiteX16" fmla="*/ 618226 w 981974"/>
              <a:gd name="connsiteY16" fmla="*/ 1511060 h 1699404"/>
              <a:gd name="connsiteX17" fmla="*/ 782128 w 981974"/>
              <a:gd name="connsiteY17" fmla="*/ 1364411 h 1699404"/>
              <a:gd name="connsiteX18" fmla="*/ 877019 w 981974"/>
              <a:gd name="connsiteY18" fmla="*/ 1217762 h 1699404"/>
              <a:gd name="connsiteX19" fmla="*/ 937404 w 981974"/>
              <a:gd name="connsiteY19" fmla="*/ 1062486 h 1699404"/>
              <a:gd name="connsiteX20" fmla="*/ 971909 w 981974"/>
              <a:gd name="connsiteY20" fmla="*/ 950343 h 1699404"/>
              <a:gd name="connsiteX21" fmla="*/ 980536 w 981974"/>
              <a:gd name="connsiteY21" fmla="*/ 786441 h 1699404"/>
              <a:gd name="connsiteX22" fmla="*/ 963283 w 981974"/>
              <a:gd name="connsiteY22" fmla="*/ 674298 h 1699404"/>
              <a:gd name="connsiteX23" fmla="*/ 920151 w 981974"/>
              <a:gd name="connsiteY23" fmla="*/ 570781 h 1699404"/>
              <a:gd name="connsiteX24" fmla="*/ 877019 w 981974"/>
              <a:gd name="connsiteY24" fmla="*/ 493143 h 1699404"/>
              <a:gd name="connsiteX25" fmla="*/ 825260 w 981974"/>
              <a:gd name="connsiteY25" fmla="*/ 415505 h 1699404"/>
              <a:gd name="connsiteX26" fmla="*/ 764876 w 981974"/>
              <a:gd name="connsiteY26" fmla="*/ 355120 h 1699404"/>
              <a:gd name="connsiteX27" fmla="*/ 695864 w 981974"/>
              <a:gd name="connsiteY27" fmla="*/ 277483 h 1699404"/>
              <a:gd name="connsiteX28" fmla="*/ 644106 w 981974"/>
              <a:gd name="connsiteY28" fmla="*/ 217098 h 1699404"/>
              <a:gd name="connsiteX29" fmla="*/ 592347 w 981974"/>
              <a:gd name="connsiteY29" fmla="*/ 173966 h 1699404"/>
              <a:gd name="connsiteX30" fmla="*/ 523336 w 981974"/>
              <a:gd name="connsiteY30" fmla="*/ 122207 h 1699404"/>
              <a:gd name="connsiteX31" fmla="*/ 480204 w 981974"/>
              <a:gd name="connsiteY31" fmla="*/ 87702 h 1699404"/>
              <a:gd name="connsiteX32" fmla="*/ 437072 w 981974"/>
              <a:gd name="connsiteY32" fmla="*/ 53196 h 1699404"/>
              <a:gd name="connsiteX33" fmla="*/ 393940 w 981974"/>
              <a:gd name="connsiteY33" fmla="*/ 35943 h 1699404"/>
              <a:gd name="connsiteX34" fmla="*/ 350808 w 981974"/>
              <a:gd name="connsiteY34" fmla="*/ 10064 h 1699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81974" h="1699404">
                <a:moveTo>
                  <a:pt x="350808" y="10064"/>
                </a:moveTo>
                <a:cubicBezTo>
                  <a:pt x="323491" y="20128"/>
                  <a:pt x="264544" y="63260"/>
                  <a:pt x="230038" y="96328"/>
                </a:cubicBezTo>
                <a:cubicBezTo>
                  <a:pt x="195532" y="129396"/>
                  <a:pt x="168215" y="169652"/>
                  <a:pt x="143774" y="208471"/>
                </a:cubicBezTo>
                <a:cubicBezTo>
                  <a:pt x="119333" y="247290"/>
                  <a:pt x="100642" y="281796"/>
                  <a:pt x="83389" y="329241"/>
                </a:cubicBezTo>
                <a:cubicBezTo>
                  <a:pt x="66136" y="376686"/>
                  <a:pt x="53197" y="427007"/>
                  <a:pt x="40257" y="493143"/>
                </a:cubicBezTo>
                <a:cubicBezTo>
                  <a:pt x="27317" y="559279"/>
                  <a:pt x="11502" y="661358"/>
                  <a:pt x="5751" y="726056"/>
                </a:cubicBezTo>
                <a:cubicBezTo>
                  <a:pt x="0" y="790754"/>
                  <a:pt x="4313" y="825260"/>
                  <a:pt x="5751" y="881332"/>
                </a:cubicBezTo>
                <a:cubicBezTo>
                  <a:pt x="7189" y="937404"/>
                  <a:pt x="7188" y="1006414"/>
                  <a:pt x="14377" y="1062486"/>
                </a:cubicBezTo>
                <a:cubicBezTo>
                  <a:pt x="21566" y="1118558"/>
                  <a:pt x="35943" y="1167441"/>
                  <a:pt x="48883" y="1217762"/>
                </a:cubicBezTo>
                <a:cubicBezTo>
                  <a:pt x="61823" y="1268083"/>
                  <a:pt x="77638" y="1319841"/>
                  <a:pt x="92015" y="1364411"/>
                </a:cubicBezTo>
                <a:cubicBezTo>
                  <a:pt x="106392" y="1408981"/>
                  <a:pt x="117894" y="1452113"/>
                  <a:pt x="135147" y="1485181"/>
                </a:cubicBezTo>
                <a:cubicBezTo>
                  <a:pt x="152400" y="1518249"/>
                  <a:pt x="176841" y="1538377"/>
                  <a:pt x="195532" y="1562818"/>
                </a:cubicBezTo>
                <a:cubicBezTo>
                  <a:pt x="214223" y="1587260"/>
                  <a:pt x="230038" y="1614577"/>
                  <a:pt x="247291" y="1631830"/>
                </a:cubicBezTo>
                <a:cubicBezTo>
                  <a:pt x="264544" y="1649083"/>
                  <a:pt x="283234" y="1656271"/>
                  <a:pt x="299049" y="1666335"/>
                </a:cubicBezTo>
                <a:cubicBezTo>
                  <a:pt x="314864" y="1676399"/>
                  <a:pt x="307675" y="1699404"/>
                  <a:pt x="342181" y="1692215"/>
                </a:cubicBezTo>
                <a:cubicBezTo>
                  <a:pt x="376687" y="1685026"/>
                  <a:pt x="460076" y="1653396"/>
                  <a:pt x="506083" y="1623203"/>
                </a:cubicBezTo>
                <a:cubicBezTo>
                  <a:pt x="552091" y="1593011"/>
                  <a:pt x="572219" y="1554192"/>
                  <a:pt x="618226" y="1511060"/>
                </a:cubicBezTo>
                <a:cubicBezTo>
                  <a:pt x="664234" y="1467928"/>
                  <a:pt x="738996" y="1413294"/>
                  <a:pt x="782128" y="1364411"/>
                </a:cubicBezTo>
                <a:cubicBezTo>
                  <a:pt x="825260" y="1315528"/>
                  <a:pt x="851140" y="1268083"/>
                  <a:pt x="877019" y="1217762"/>
                </a:cubicBezTo>
                <a:cubicBezTo>
                  <a:pt x="902898" y="1167441"/>
                  <a:pt x="921589" y="1107056"/>
                  <a:pt x="937404" y="1062486"/>
                </a:cubicBezTo>
                <a:cubicBezTo>
                  <a:pt x="953219" y="1017916"/>
                  <a:pt x="964720" y="996351"/>
                  <a:pt x="971909" y="950343"/>
                </a:cubicBezTo>
                <a:cubicBezTo>
                  <a:pt x="979098" y="904336"/>
                  <a:pt x="981974" y="832448"/>
                  <a:pt x="980536" y="786441"/>
                </a:cubicBezTo>
                <a:cubicBezTo>
                  <a:pt x="979098" y="740434"/>
                  <a:pt x="973347" y="710241"/>
                  <a:pt x="963283" y="674298"/>
                </a:cubicBezTo>
                <a:cubicBezTo>
                  <a:pt x="953219" y="638355"/>
                  <a:pt x="934528" y="600973"/>
                  <a:pt x="920151" y="570781"/>
                </a:cubicBezTo>
                <a:cubicBezTo>
                  <a:pt x="905774" y="540589"/>
                  <a:pt x="892834" y="519022"/>
                  <a:pt x="877019" y="493143"/>
                </a:cubicBezTo>
                <a:cubicBezTo>
                  <a:pt x="861204" y="467264"/>
                  <a:pt x="843950" y="438509"/>
                  <a:pt x="825260" y="415505"/>
                </a:cubicBezTo>
                <a:cubicBezTo>
                  <a:pt x="806570" y="392501"/>
                  <a:pt x="786442" y="378124"/>
                  <a:pt x="764876" y="355120"/>
                </a:cubicBezTo>
                <a:cubicBezTo>
                  <a:pt x="743310" y="332116"/>
                  <a:pt x="715992" y="300487"/>
                  <a:pt x="695864" y="277483"/>
                </a:cubicBezTo>
                <a:cubicBezTo>
                  <a:pt x="675736" y="254479"/>
                  <a:pt x="661359" y="234351"/>
                  <a:pt x="644106" y="217098"/>
                </a:cubicBezTo>
                <a:cubicBezTo>
                  <a:pt x="626853" y="199845"/>
                  <a:pt x="612475" y="189781"/>
                  <a:pt x="592347" y="173966"/>
                </a:cubicBezTo>
                <a:cubicBezTo>
                  <a:pt x="572219" y="158151"/>
                  <a:pt x="542027" y="136584"/>
                  <a:pt x="523336" y="122207"/>
                </a:cubicBezTo>
                <a:cubicBezTo>
                  <a:pt x="504645" y="107830"/>
                  <a:pt x="480204" y="87702"/>
                  <a:pt x="480204" y="87702"/>
                </a:cubicBezTo>
                <a:cubicBezTo>
                  <a:pt x="465827" y="76200"/>
                  <a:pt x="451449" y="61823"/>
                  <a:pt x="437072" y="53196"/>
                </a:cubicBezTo>
                <a:cubicBezTo>
                  <a:pt x="422695" y="44570"/>
                  <a:pt x="404004" y="41694"/>
                  <a:pt x="393940" y="35943"/>
                </a:cubicBezTo>
                <a:cubicBezTo>
                  <a:pt x="383876" y="30192"/>
                  <a:pt x="378125" y="0"/>
                  <a:pt x="350808" y="10064"/>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a:off x="658504" y="2702256"/>
            <a:ext cx="947687" cy="1875357"/>
          </a:xfrm>
          <a:custGeom>
            <a:avLst/>
            <a:gdLst>
              <a:gd name="connsiteX0" fmla="*/ 517584 w 838200"/>
              <a:gd name="connsiteY0" fmla="*/ 4313 h 1545566"/>
              <a:gd name="connsiteX1" fmla="*/ 405441 w 838200"/>
              <a:gd name="connsiteY1" fmla="*/ 90577 h 1545566"/>
              <a:gd name="connsiteX2" fmla="*/ 310550 w 838200"/>
              <a:gd name="connsiteY2" fmla="*/ 168215 h 1545566"/>
              <a:gd name="connsiteX3" fmla="*/ 232913 w 838200"/>
              <a:gd name="connsiteY3" fmla="*/ 254479 h 1545566"/>
              <a:gd name="connsiteX4" fmla="*/ 138022 w 838200"/>
              <a:gd name="connsiteY4" fmla="*/ 357996 h 1545566"/>
              <a:gd name="connsiteX5" fmla="*/ 60384 w 838200"/>
              <a:gd name="connsiteY5" fmla="*/ 513272 h 1545566"/>
              <a:gd name="connsiteX6" fmla="*/ 8626 w 838200"/>
              <a:gd name="connsiteY6" fmla="*/ 668547 h 1545566"/>
              <a:gd name="connsiteX7" fmla="*/ 8626 w 838200"/>
              <a:gd name="connsiteY7" fmla="*/ 823823 h 1545566"/>
              <a:gd name="connsiteX8" fmla="*/ 34505 w 838200"/>
              <a:gd name="connsiteY8" fmla="*/ 987724 h 1545566"/>
              <a:gd name="connsiteX9" fmla="*/ 86264 w 838200"/>
              <a:gd name="connsiteY9" fmla="*/ 1108494 h 1545566"/>
              <a:gd name="connsiteX10" fmla="*/ 163901 w 838200"/>
              <a:gd name="connsiteY10" fmla="*/ 1194758 h 1545566"/>
              <a:gd name="connsiteX11" fmla="*/ 267418 w 838200"/>
              <a:gd name="connsiteY11" fmla="*/ 1324155 h 1545566"/>
              <a:gd name="connsiteX12" fmla="*/ 345056 w 838200"/>
              <a:gd name="connsiteY12" fmla="*/ 1393166 h 1545566"/>
              <a:gd name="connsiteX13" fmla="*/ 422694 w 838200"/>
              <a:gd name="connsiteY13" fmla="*/ 1453551 h 1545566"/>
              <a:gd name="connsiteX14" fmla="*/ 526211 w 838200"/>
              <a:gd name="connsiteY14" fmla="*/ 1539815 h 1545566"/>
              <a:gd name="connsiteX15" fmla="*/ 655607 w 838200"/>
              <a:gd name="connsiteY15" fmla="*/ 1488056 h 1545566"/>
              <a:gd name="connsiteX16" fmla="*/ 733245 w 838200"/>
              <a:gd name="connsiteY16" fmla="*/ 1367287 h 1545566"/>
              <a:gd name="connsiteX17" fmla="*/ 785003 w 838200"/>
              <a:gd name="connsiteY17" fmla="*/ 1237890 h 1545566"/>
              <a:gd name="connsiteX18" fmla="*/ 819509 w 838200"/>
              <a:gd name="connsiteY18" fmla="*/ 1056736 h 1545566"/>
              <a:gd name="connsiteX19" fmla="*/ 836762 w 838200"/>
              <a:gd name="connsiteY19" fmla="*/ 823823 h 1545566"/>
              <a:gd name="connsiteX20" fmla="*/ 828135 w 838200"/>
              <a:gd name="connsiteY20" fmla="*/ 659921 h 1545566"/>
              <a:gd name="connsiteX21" fmla="*/ 793630 w 838200"/>
              <a:gd name="connsiteY21" fmla="*/ 427007 h 1545566"/>
              <a:gd name="connsiteX22" fmla="*/ 750498 w 838200"/>
              <a:gd name="connsiteY22" fmla="*/ 271732 h 1545566"/>
              <a:gd name="connsiteX23" fmla="*/ 690113 w 838200"/>
              <a:gd name="connsiteY23" fmla="*/ 150962 h 1545566"/>
              <a:gd name="connsiteX24" fmla="*/ 629728 w 838200"/>
              <a:gd name="connsiteY24" fmla="*/ 64698 h 1545566"/>
              <a:gd name="connsiteX25" fmla="*/ 517584 w 838200"/>
              <a:gd name="connsiteY25" fmla="*/ 4313 h 154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8200" h="1545566">
                <a:moveTo>
                  <a:pt x="517584" y="4313"/>
                </a:moveTo>
                <a:cubicBezTo>
                  <a:pt x="480203" y="8626"/>
                  <a:pt x="439947" y="63260"/>
                  <a:pt x="405441" y="90577"/>
                </a:cubicBezTo>
                <a:cubicBezTo>
                  <a:pt x="370935" y="117894"/>
                  <a:pt x="339305" y="140898"/>
                  <a:pt x="310550" y="168215"/>
                </a:cubicBezTo>
                <a:cubicBezTo>
                  <a:pt x="281795" y="195532"/>
                  <a:pt x="232913" y="254479"/>
                  <a:pt x="232913" y="254479"/>
                </a:cubicBezTo>
                <a:cubicBezTo>
                  <a:pt x="204158" y="286109"/>
                  <a:pt x="166777" y="314864"/>
                  <a:pt x="138022" y="357996"/>
                </a:cubicBezTo>
                <a:cubicBezTo>
                  <a:pt x="109267" y="401128"/>
                  <a:pt x="81950" y="461514"/>
                  <a:pt x="60384" y="513272"/>
                </a:cubicBezTo>
                <a:cubicBezTo>
                  <a:pt x="38818" y="565031"/>
                  <a:pt x="17252" y="616789"/>
                  <a:pt x="8626" y="668547"/>
                </a:cubicBezTo>
                <a:cubicBezTo>
                  <a:pt x="0" y="720305"/>
                  <a:pt x="4313" y="770627"/>
                  <a:pt x="8626" y="823823"/>
                </a:cubicBezTo>
                <a:cubicBezTo>
                  <a:pt x="12939" y="877019"/>
                  <a:pt x="21565" y="940279"/>
                  <a:pt x="34505" y="987724"/>
                </a:cubicBezTo>
                <a:cubicBezTo>
                  <a:pt x="47445" y="1035169"/>
                  <a:pt x="64698" y="1073988"/>
                  <a:pt x="86264" y="1108494"/>
                </a:cubicBezTo>
                <a:cubicBezTo>
                  <a:pt x="107830" y="1143000"/>
                  <a:pt x="133709" y="1158815"/>
                  <a:pt x="163901" y="1194758"/>
                </a:cubicBezTo>
                <a:cubicBezTo>
                  <a:pt x="194093" y="1230701"/>
                  <a:pt x="237226" y="1291087"/>
                  <a:pt x="267418" y="1324155"/>
                </a:cubicBezTo>
                <a:cubicBezTo>
                  <a:pt x="297610" y="1357223"/>
                  <a:pt x="319177" y="1371600"/>
                  <a:pt x="345056" y="1393166"/>
                </a:cubicBezTo>
                <a:cubicBezTo>
                  <a:pt x="370935" y="1414732"/>
                  <a:pt x="392502" y="1429110"/>
                  <a:pt x="422694" y="1453551"/>
                </a:cubicBezTo>
                <a:cubicBezTo>
                  <a:pt x="452886" y="1477992"/>
                  <a:pt x="487392" y="1534064"/>
                  <a:pt x="526211" y="1539815"/>
                </a:cubicBezTo>
                <a:cubicBezTo>
                  <a:pt x="565030" y="1545566"/>
                  <a:pt x="621101" y="1516811"/>
                  <a:pt x="655607" y="1488056"/>
                </a:cubicBezTo>
                <a:cubicBezTo>
                  <a:pt x="690113" y="1459301"/>
                  <a:pt x="711679" y="1408981"/>
                  <a:pt x="733245" y="1367287"/>
                </a:cubicBezTo>
                <a:cubicBezTo>
                  <a:pt x="754811" y="1325593"/>
                  <a:pt x="770626" y="1289648"/>
                  <a:pt x="785003" y="1237890"/>
                </a:cubicBezTo>
                <a:cubicBezTo>
                  <a:pt x="799380" y="1186132"/>
                  <a:pt x="810883" y="1125747"/>
                  <a:pt x="819509" y="1056736"/>
                </a:cubicBezTo>
                <a:cubicBezTo>
                  <a:pt x="828135" y="987725"/>
                  <a:pt x="835324" y="889959"/>
                  <a:pt x="836762" y="823823"/>
                </a:cubicBezTo>
                <a:cubicBezTo>
                  <a:pt x="838200" y="757687"/>
                  <a:pt x="835324" y="726057"/>
                  <a:pt x="828135" y="659921"/>
                </a:cubicBezTo>
                <a:cubicBezTo>
                  <a:pt x="820946" y="593785"/>
                  <a:pt x="806569" y="491705"/>
                  <a:pt x="793630" y="427007"/>
                </a:cubicBezTo>
                <a:cubicBezTo>
                  <a:pt x="780691" y="362309"/>
                  <a:pt x="767751" y="317739"/>
                  <a:pt x="750498" y="271732"/>
                </a:cubicBezTo>
                <a:cubicBezTo>
                  <a:pt x="733245" y="225725"/>
                  <a:pt x="710241" y="185468"/>
                  <a:pt x="690113" y="150962"/>
                </a:cubicBezTo>
                <a:cubicBezTo>
                  <a:pt x="669985" y="116456"/>
                  <a:pt x="652732" y="89140"/>
                  <a:pt x="629728" y="64698"/>
                </a:cubicBezTo>
                <a:cubicBezTo>
                  <a:pt x="606724" y="40257"/>
                  <a:pt x="554965" y="0"/>
                  <a:pt x="517584" y="4313"/>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304800" y="76201"/>
            <a:ext cx="7467600" cy="914399"/>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smtClean="0">
                <a:ln>
                  <a:noFill/>
                </a:ln>
                <a:solidFill>
                  <a:schemeClr val="tx1"/>
                </a:solidFill>
                <a:effectLst/>
                <a:uLnTx/>
                <a:uFillTx/>
                <a:latin typeface="Arial" pitchFamily="34" charset="0"/>
                <a:ea typeface="+mj-ea"/>
                <a:cs typeface="Arial" pitchFamily="34" charset="0"/>
              </a:rPr>
              <a:t>Machine learning for synthesizing invariants</a:t>
            </a:r>
            <a:endParaRPr kumimoji="0" lang="en-US" sz="34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6" name="TextBox 5"/>
          <p:cNvSpPr txBox="1"/>
          <p:nvPr/>
        </p:nvSpPr>
        <p:spPr>
          <a:xfrm>
            <a:off x="8077200" y="3351881"/>
            <a:ext cx="732893" cy="461665"/>
          </a:xfrm>
          <a:prstGeom prst="rect">
            <a:avLst/>
          </a:prstGeom>
          <a:noFill/>
        </p:spPr>
        <p:txBody>
          <a:bodyPr wrap="none" rtlCol="0">
            <a:spAutoFit/>
          </a:bodyPr>
          <a:lstStyle/>
          <a:p>
            <a:r>
              <a:rPr lang="en-US" sz="2400" dirty="0" smtClean="0">
                <a:latin typeface="Arial" pitchFamily="34" charset="0"/>
                <a:cs typeface="Arial" pitchFamily="34" charset="0"/>
              </a:rPr>
              <a:t>Bad</a:t>
            </a:r>
            <a:endParaRPr lang="en-US" sz="2400" b="1" dirty="0">
              <a:latin typeface="Arial" pitchFamily="34" charset="0"/>
              <a:cs typeface="Arial" pitchFamily="34" charset="0"/>
            </a:endParaRPr>
          </a:p>
        </p:txBody>
      </p:sp>
      <p:sp>
        <p:nvSpPr>
          <p:cNvPr id="10" name="TextBox 9"/>
          <p:cNvSpPr txBox="1"/>
          <p:nvPr/>
        </p:nvSpPr>
        <p:spPr>
          <a:xfrm>
            <a:off x="-60434" y="2557433"/>
            <a:ext cx="938077" cy="461665"/>
          </a:xfrm>
          <a:prstGeom prst="rect">
            <a:avLst/>
          </a:prstGeom>
          <a:noFill/>
        </p:spPr>
        <p:txBody>
          <a:bodyPr wrap="none" rtlCol="0">
            <a:spAutoFit/>
          </a:bodyPr>
          <a:lstStyle/>
          <a:p>
            <a:r>
              <a:rPr lang="en-US" sz="2400" dirty="0" smtClean="0">
                <a:latin typeface="Arial" pitchFamily="34" charset="0"/>
                <a:cs typeface="Arial" pitchFamily="34" charset="0"/>
              </a:rPr>
              <a:t>Good</a:t>
            </a:r>
            <a:endParaRPr lang="en-US" sz="2400" b="1" dirty="0">
              <a:latin typeface="Arial" pitchFamily="34" charset="0"/>
              <a:cs typeface="Arial" pitchFamily="34" charset="0"/>
            </a:endParaRPr>
          </a:p>
        </p:txBody>
      </p:sp>
      <p:sp>
        <p:nvSpPr>
          <p:cNvPr id="14" name="Oval 13"/>
          <p:cNvSpPr/>
          <p:nvPr/>
        </p:nvSpPr>
        <p:spPr>
          <a:xfrm>
            <a:off x="1295400" y="3025966"/>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901264"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202375" y="4079175"/>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990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6962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759545" y="39302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3914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282149" y="3983515"/>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lus 21"/>
          <p:cNvSpPr/>
          <p:nvPr/>
        </p:nvSpPr>
        <p:spPr>
          <a:xfrm>
            <a:off x="1055783" y="2765234"/>
            <a:ext cx="304800" cy="304800"/>
          </a:xfrm>
          <a:prstGeom prst="mathPlu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lus 22"/>
          <p:cNvSpPr/>
          <p:nvPr/>
        </p:nvSpPr>
        <p:spPr>
          <a:xfrm>
            <a:off x="685800" y="3657600"/>
            <a:ext cx="304800" cy="304800"/>
          </a:xfrm>
          <a:prstGeom prst="mathPlu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lus 23"/>
          <p:cNvSpPr/>
          <p:nvPr/>
        </p:nvSpPr>
        <p:spPr>
          <a:xfrm>
            <a:off x="885700" y="3141025"/>
            <a:ext cx="304800" cy="304800"/>
          </a:xfrm>
          <a:prstGeom prst="mathPlu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lus 24"/>
          <p:cNvSpPr/>
          <p:nvPr/>
        </p:nvSpPr>
        <p:spPr>
          <a:xfrm>
            <a:off x="1219200" y="3810000"/>
            <a:ext cx="304800" cy="304800"/>
          </a:xfrm>
          <a:prstGeom prst="mathPlu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inus 25"/>
          <p:cNvSpPr/>
          <p:nvPr/>
        </p:nvSpPr>
        <p:spPr>
          <a:xfrm>
            <a:off x="7543800" y="3178366"/>
            <a:ext cx="304800" cy="152400"/>
          </a:xfrm>
          <a:prstGeom prst="mathMin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inus 26"/>
          <p:cNvSpPr/>
          <p:nvPr/>
        </p:nvSpPr>
        <p:spPr>
          <a:xfrm>
            <a:off x="7086600" y="3810000"/>
            <a:ext cx="304800" cy="152400"/>
          </a:xfrm>
          <a:prstGeom prst="mathMin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Minus 27"/>
          <p:cNvSpPr/>
          <p:nvPr/>
        </p:nvSpPr>
        <p:spPr>
          <a:xfrm>
            <a:off x="7162800" y="2840515"/>
            <a:ext cx="304800" cy="152400"/>
          </a:xfrm>
          <a:prstGeom prst="mathMin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Minus 28"/>
          <p:cNvSpPr/>
          <p:nvPr/>
        </p:nvSpPr>
        <p:spPr>
          <a:xfrm>
            <a:off x="7620000" y="4038600"/>
            <a:ext cx="304800" cy="152400"/>
          </a:xfrm>
          <a:prstGeom prst="mathMin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657600" y="5410200"/>
            <a:ext cx="2590800" cy="461665"/>
          </a:xfrm>
          <a:prstGeom prst="rect">
            <a:avLst/>
          </a:prstGeom>
          <a:noFill/>
        </p:spPr>
        <p:txBody>
          <a:bodyPr wrap="square" rtlCol="0">
            <a:spAutoFit/>
          </a:bodyPr>
          <a:lstStyle/>
          <a:p>
            <a:pPr marL="514350" indent="-514350"/>
            <a:r>
              <a:rPr lang="en-US" sz="2400" dirty="0" smtClean="0">
                <a:latin typeface="Arial" pitchFamily="34" charset="0"/>
                <a:cs typeface="Arial" pitchFamily="34" charset="0"/>
              </a:rPr>
              <a:t>Boolean classifier</a:t>
            </a:r>
            <a:endParaRPr lang="en-US" sz="2400" dirty="0">
              <a:latin typeface="Arial" pitchFamily="34" charset="0"/>
              <a:cs typeface="Arial" pitchFamily="34" charset="0"/>
            </a:endParaRPr>
          </a:p>
        </p:txBody>
      </p:sp>
      <p:sp>
        <p:nvSpPr>
          <p:cNvPr id="32" name="TextBox 31"/>
          <p:cNvSpPr txBox="1"/>
          <p:nvPr/>
        </p:nvSpPr>
        <p:spPr>
          <a:xfrm>
            <a:off x="5943600" y="745453"/>
            <a:ext cx="2908168" cy="830997"/>
          </a:xfrm>
          <a:prstGeom prst="rect">
            <a:avLst/>
          </a:prstGeom>
          <a:noFill/>
        </p:spPr>
        <p:txBody>
          <a:bodyPr wrap="none" rtlCol="0">
            <a:spAutoFit/>
          </a:bodyPr>
          <a:lstStyle/>
          <a:p>
            <a:r>
              <a:rPr lang="en-US" sz="2400" dirty="0" smtClean="0">
                <a:solidFill>
                  <a:srgbClr val="FF0000"/>
                </a:solidFill>
                <a:latin typeface="Arial" pitchFamily="34" charset="0"/>
                <a:cs typeface="Arial" pitchFamily="34" charset="0"/>
              </a:rPr>
              <a:t>Not robust for</a:t>
            </a:r>
          </a:p>
          <a:p>
            <a:r>
              <a:rPr lang="en-US" sz="2400" dirty="0" smtClean="0">
                <a:solidFill>
                  <a:srgbClr val="FF0000"/>
                </a:solidFill>
                <a:latin typeface="Arial" pitchFamily="34" charset="0"/>
                <a:cs typeface="Arial" pitchFamily="34" charset="0"/>
              </a:rPr>
              <a:t>invariant generation</a:t>
            </a:r>
            <a:endParaRPr lang="en-US" sz="2400" dirty="0">
              <a:solidFill>
                <a:srgbClr val="FF0000"/>
              </a:solidFill>
              <a:latin typeface="Arial" pitchFamily="34" charset="0"/>
              <a:cs typeface="Arial" pitchFamily="34" charset="0"/>
            </a:endParaRPr>
          </a:p>
        </p:txBody>
      </p:sp>
      <p:sp>
        <p:nvSpPr>
          <p:cNvPr id="34" name="Oval 33"/>
          <p:cNvSpPr/>
          <p:nvPr/>
        </p:nvSpPr>
        <p:spPr>
          <a:xfrm>
            <a:off x="1248102" y="3621975"/>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Plus 34"/>
          <p:cNvSpPr/>
          <p:nvPr/>
        </p:nvSpPr>
        <p:spPr>
          <a:xfrm>
            <a:off x="1264927" y="3352800"/>
            <a:ext cx="304800" cy="304800"/>
          </a:xfrm>
          <a:prstGeom prst="mathPlu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462354"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Minus 36"/>
          <p:cNvSpPr/>
          <p:nvPr/>
        </p:nvSpPr>
        <p:spPr>
          <a:xfrm>
            <a:off x="7309954" y="3483166"/>
            <a:ext cx="304800" cy="152400"/>
          </a:xfrm>
          <a:prstGeom prst="mathMin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659312" y="1879935"/>
            <a:ext cx="7466792" cy="34664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Arc 68"/>
          <p:cNvSpPr/>
          <p:nvPr/>
        </p:nvSpPr>
        <p:spPr>
          <a:xfrm>
            <a:off x="806845" y="2702597"/>
            <a:ext cx="777791" cy="1883963"/>
          </a:xfrm>
          <a:prstGeom prst="arc">
            <a:avLst>
              <a:gd name="adj1" fmla="val 15671677"/>
              <a:gd name="adj2" fmla="val 5658819"/>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70" name="Arc 69"/>
          <p:cNvSpPr/>
          <p:nvPr/>
        </p:nvSpPr>
        <p:spPr>
          <a:xfrm>
            <a:off x="7010955" y="2601010"/>
            <a:ext cx="855569" cy="2023784"/>
          </a:xfrm>
          <a:prstGeom prst="arc">
            <a:avLst>
              <a:gd name="adj1" fmla="val 4940409"/>
              <a:gd name="adj2" fmla="val 16879416"/>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Arc 71"/>
          <p:cNvSpPr/>
          <p:nvPr/>
        </p:nvSpPr>
        <p:spPr>
          <a:xfrm>
            <a:off x="3892593" y="1842448"/>
            <a:ext cx="1322245" cy="3538041"/>
          </a:xfrm>
          <a:prstGeom prst="arc">
            <a:avLst>
              <a:gd name="adj1" fmla="val 15942986"/>
              <a:gd name="adj2" fmla="val 5658819"/>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Curved Right Arrow 72"/>
          <p:cNvSpPr/>
          <p:nvPr/>
        </p:nvSpPr>
        <p:spPr>
          <a:xfrm rot="10800000">
            <a:off x="4698219" y="3052927"/>
            <a:ext cx="311116" cy="602867"/>
          </a:xfrm>
          <a:prstGeom prst="curved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73"/>
          <p:cNvSpPr txBox="1"/>
          <p:nvPr/>
        </p:nvSpPr>
        <p:spPr>
          <a:xfrm>
            <a:off x="4019017" y="1442112"/>
            <a:ext cx="1544519" cy="461665"/>
          </a:xfrm>
          <a:prstGeom prst="rect">
            <a:avLst/>
          </a:prstGeom>
          <a:noFill/>
        </p:spPr>
        <p:txBody>
          <a:bodyPr wrap="square" rtlCol="0">
            <a:spAutoFit/>
          </a:bodyPr>
          <a:lstStyle/>
          <a:p>
            <a:r>
              <a:rPr lang="en-US" sz="2400" dirty="0" smtClean="0">
                <a:latin typeface="Arial" pitchFamily="34" charset="0"/>
                <a:cs typeface="Arial" pitchFamily="34" charset="0"/>
              </a:rPr>
              <a:t>Invariant</a:t>
            </a:r>
            <a:endParaRPr lang="en-US" sz="2400" b="1" dirty="0">
              <a:latin typeface="Arial" pitchFamily="34" charset="0"/>
              <a:cs typeface="Arial" pitchFamily="34" charset="0"/>
            </a:endParaRPr>
          </a:p>
        </p:txBody>
      </p:sp>
      <p:sp>
        <p:nvSpPr>
          <p:cNvPr id="40" name="Slide Number Placeholder 39"/>
          <p:cNvSpPr>
            <a:spLocks noGrp="1"/>
          </p:cNvSpPr>
          <p:nvPr>
            <p:ph type="sldNum" sz="quarter" idx="12"/>
          </p:nvPr>
        </p:nvSpPr>
        <p:spPr/>
        <p:txBody>
          <a:bodyPr/>
          <a:lstStyle/>
          <a:p>
            <a:fld id="{B6F15528-21DE-4FAA-801E-634DDDAF4B2B}" type="slidenum">
              <a:rPr lang="en-US" smtClean="0"/>
              <a:pPr/>
              <a:t>12</a:t>
            </a:fld>
            <a:r>
              <a:rPr lang="en-US" smtClean="0"/>
              <a:t>/42</a:t>
            </a:r>
            <a:endParaRPr lang="en-US" dirty="0"/>
          </a:p>
        </p:txBody>
      </p:sp>
      <p:sp>
        <p:nvSpPr>
          <p:cNvPr id="42" name="Freeform 41"/>
          <p:cNvSpPr/>
          <p:nvPr/>
        </p:nvSpPr>
        <p:spPr>
          <a:xfrm>
            <a:off x="664779" y="1831428"/>
            <a:ext cx="4579883" cy="3528848"/>
          </a:xfrm>
          <a:custGeom>
            <a:avLst/>
            <a:gdLst>
              <a:gd name="connsiteX0" fmla="*/ 4064876 w 4579883"/>
              <a:gd name="connsiteY0" fmla="*/ 44669 h 3528848"/>
              <a:gd name="connsiteX1" fmla="*/ 4269828 w 4579883"/>
              <a:gd name="connsiteY1" fmla="*/ 312682 h 3528848"/>
              <a:gd name="connsiteX2" fmla="*/ 4380187 w 4579883"/>
              <a:gd name="connsiteY2" fmla="*/ 549165 h 3528848"/>
              <a:gd name="connsiteX3" fmla="*/ 4459014 w 4579883"/>
              <a:gd name="connsiteY3" fmla="*/ 848710 h 3528848"/>
              <a:gd name="connsiteX4" fmla="*/ 4506311 w 4579883"/>
              <a:gd name="connsiteY4" fmla="*/ 1179786 h 3528848"/>
              <a:gd name="connsiteX5" fmla="*/ 4569373 w 4579883"/>
              <a:gd name="connsiteY5" fmla="*/ 1621220 h 3528848"/>
              <a:gd name="connsiteX6" fmla="*/ 4569373 w 4579883"/>
              <a:gd name="connsiteY6" fmla="*/ 2046889 h 3528848"/>
              <a:gd name="connsiteX7" fmla="*/ 4537842 w 4579883"/>
              <a:gd name="connsiteY7" fmla="*/ 2377965 h 3528848"/>
              <a:gd name="connsiteX8" fmla="*/ 4459014 w 4579883"/>
              <a:gd name="connsiteY8" fmla="*/ 2787869 h 3528848"/>
              <a:gd name="connsiteX9" fmla="*/ 4348655 w 4579883"/>
              <a:gd name="connsiteY9" fmla="*/ 3118944 h 3528848"/>
              <a:gd name="connsiteX10" fmla="*/ 4175235 w 4579883"/>
              <a:gd name="connsiteY10" fmla="*/ 3402724 h 3528848"/>
              <a:gd name="connsiteX11" fmla="*/ 4064876 w 4579883"/>
              <a:gd name="connsiteY11" fmla="*/ 3497317 h 3528848"/>
              <a:gd name="connsiteX12" fmla="*/ 3686504 w 4579883"/>
              <a:gd name="connsiteY12" fmla="*/ 3528848 h 3528848"/>
              <a:gd name="connsiteX13" fmla="*/ 3213538 w 4579883"/>
              <a:gd name="connsiteY13" fmla="*/ 3497317 h 3528848"/>
              <a:gd name="connsiteX14" fmla="*/ 2772104 w 4579883"/>
              <a:gd name="connsiteY14" fmla="*/ 3465786 h 3528848"/>
              <a:gd name="connsiteX15" fmla="*/ 2299138 w 4579883"/>
              <a:gd name="connsiteY15" fmla="*/ 3371193 h 3528848"/>
              <a:gd name="connsiteX16" fmla="*/ 1857704 w 4579883"/>
              <a:gd name="connsiteY16" fmla="*/ 3276600 h 3528848"/>
              <a:gd name="connsiteX17" fmla="*/ 1495097 w 4579883"/>
              <a:gd name="connsiteY17" fmla="*/ 3166241 h 3528848"/>
              <a:gd name="connsiteX18" fmla="*/ 1148255 w 4579883"/>
              <a:gd name="connsiteY18" fmla="*/ 3040117 h 3528848"/>
              <a:gd name="connsiteX19" fmla="*/ 864476 w 4579883"/>
              <a:gd name="connsiteY19" fmla="*/ 2866696 h 3528848"/>
              <a:gd name="connsiteX20" fmla="*/ 627993 w 4579883"/>
              <a:gd name="connsiteY20" fmla="*/ 2740572 h 3528848"/>
              <a:gd name="connsiteX21" fmla="*/ 423042 w 4579883"/>
              <a:gd name="connsiteY21" fmla="*/ 2551386 h 3528848"/>
              <a:gd name="connsiteX22" fmla="*/ 170793 w 4579883"/>
              <a:gd name="connsiteY22" fmla="*/ 2330669 h 3528848"/>
              <a:gd name="connsiteX23" fmla="*/ 44669 w 4579883"/>
              <a:gd name="connsiteY23" fmla="*/ 1999593 h 3528848"/>
              <a:gd name="connsiteX24" fmla="*/ 13138 w 4579883"/>
              <a:gd name="connsiteY24" fmla="*/ 1668517 h 3528848"/>
              <a:gd name="connsiteX25" fmla="*/ 123497 w 4579883"/>
              <a:gd name="connsiteY25" fmla="*/ 1290144 h 3528848"/>
              <a:gd name="connsiteX26" fmla="*/ 375745 w 4579883"/>
              <a:gd name="connsiteY26" fmla="*/ 1022131 h 3528848"/>
              <a:gd name="connsiteX27" fmla="*/ 722587 w 4579883"/>
              <a:gd name="connsiteY27" fmla="*/ 769882 h 3528848"/>
              <a:gd name="connsiteX28" fmla="*/ 1100959 w 4579883"/>
              <a:gd name="connsiteY28" fmla="*/ 549165 h 3528848"/>
              <a:gd name="connsiteX29" fmla="*/ 1558159 w 4579883"/>
              <a:gd name="connsiteY29" fmla="*/ 375744 h 3528848"/>
              <a:gd name="connsiteX30" fmla="*/ 2078421 w 4579883"/>
              <a:gd name="connsiteY30" fmla="*/ 218089 h 3528848"/>
              <a:gd name="connsiteX31" fmla="*/ 2645980 w 4579883"/>
              <a:gd name="connsiteY31" fmla="*/ 123496 h 3528848"/>
              <a:gd name="connsiteX32" fmla="*/ 3465787 w 4579883"/>
              <a:gd name="connsiteY32" fmla="*/ 44669 h 3528848"/>
              <a:gd name="connsiteX33" fmla="*/ 4064876 w 4579883"/>
              <a:gd name="connsiteY33" fmla="*/ 44669 h 3528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579883" h="3528848">
                <a:moveTo>
                  <a:pt x="4064876" y="44669"/>
                </a:moveTo>
                <a:cubicBezTo>
                  <a:pt x="4198883" y="89338"/>
                  <a:pt x="4217276" y="228599"/>
                  <a:pt x="4269828" y="312682"/>
                </a:cubicBezTo>
                <a:cubicBezTo>
                  <a:pt x="4322380" y="396765"/>
                  <a:pt x="4348656" y="459827"/>
                  <a:pt x="4380187" y="549165"/>
                </a:cubicBezTo>
                <a:cubicBezTo>
                  <a:pt x="4411718" y="638503"/>
                  <a:pt x="4437993" y="743607"/>
                  <a:pt x="4459014" y="848710"/>
                </a:cubicBezTo>
                <a:cubicBezTo>
                  <a:pt x="4480035" y="953813"/>
                  <a:pt x="4506311" y="1179786"/>
                  <a:pt x="4506311" y="1179786"/>
                </a:cubicBezTo>
                <a:cubicBezTo>
                  <a:pt x="4524704" y="1308538"/>
                  <a:pt x="4558863" y="1476703"/>
                  <a:pt x="4569373" y="1621220"/>
                </a:cubicBezTo>
                <a:cubicBezTo>
                  <a:pt x="4579883" y="1765737"/>
                  <a:pt x="4574628" y="1920765"/>
                  <a:pt x="4569373" y="2046889"/>
                </a:cubicBezTo>
                <a:cubicBezTo>
                  <a:pt x="4564118" y="2173013"/>
                  <a:pt x="4556235" y="2254468"/>
                  <a:pt x="4537842" y="2377965"/>
                </a:cubicBezTo>
                <a:cubicBezTo>
                  <a:pt x="4519449" y="2501462"/>
                  <a:pt x="4490545" y="2664373"/>
                  <a:pt x="4459014" y="2787869"/>
                </a:cubicBezTo>
                <a:cubicBezTo>
                  <a:pt x="4427483" y="2911365"/>
                  <a:pt x="4395952" y="3016468"/>
                  <a:pt x="4348655" y="3118944"/>
                </a:cubicBezTo>
                <a:cubicBezTo>
                  <a:pt x="4301359" y="3221420"/>
                  <a:pt x="4222531" y="3339662"/>
                  <a:pt x="4175235" y="3402724"/>
                </a:cubicBezTo>
                <a:cubicBezTo>
                  <a:pt x="4127939" y="3465786"/>
                  <a:pt x="4146331" y="3476296"/>
                  <a:pt x="4064876" y="3497317"/>
                </a:cubicBezTo>
                <a:cubicBezTo>
                  <a:pt x="3983421" y="3518338"/>
                  <a:pt x="3828394" y="3528848"/>
                  <a:pt x="3686504" y="3528848"/>
                </a:cubicBezTo>
                <a:cubicBezTo>
                  <a:pt x="3544614" y="3528848"/>
                  <a:pt x="3213538" y="3497317"/>
                  <a:pt x="3213538" y="3497317"/>
                </a:cubicBezTo>
                <a:cubicBezTo>
                  <a:pt x="3061138" y="3486807"/>
                  <a:pt x="2924504" y="3486807"/>
                  <a:pt x="2772104" y="3465786"/>
                </a:cubicBezTo>
                <a:cubicBezTo>
                  <a:pt x="2619704" y="3444765"/>
                  <a:pt x="2299138" y="3371193"/>
                  <a:pt x="2299138" y="3371193"/>
                </a:cubicBezTo>
                <a:cubicBezTo>
                  <a:pt x="2146738" y="3339662"/>
                  <a:pt x="1991711" y="3310759"/>
                  <a:pt x="1857704" y="3276600"/>
                </a:cubicBezTo>
                <a:cubicBezTo>
                  <a:pt x="1723697" y="3242441"/>
                  <a:pt x="1613338" y="3205655"/>
                  <a:pt x="1495097" y="3166241"/>
                </a:cubicBezTo>
                <a:cubicBezTo>
                  <a:pt x="1376856" y="3126827"/>
                  <a:pt x="1253359" y="3090041"/>
                  <a:pt x="1148255" y="3040117"/>
                </a:cubicBezTo>
                <a:cubicBezTo>
                  <a:pt x="1043151" y="2990193"/>
                  <a:pt x="951186" y="2916620"/>
                  <a:pt x="864476" y="2866696"/>
                </a:cubicBezTo>
                <a:cubicBezTo>
                  <a:pt x="777766" y="2816772"/>
                  <a:pt x="701565" y="2793124"/>
                  <a:pt x="627993" y="2740572"/>
                </a:cubicBezTo>
                <a:cubicBezTo>
                  <a:pt x="554421" y="2688020"/>
                  <a:pt x="499242" y="2619703"/>
                  <a:pt x="423042" y="2551386"/>
                </a:cubicBezTo>
                <a:cubicBezTo>
                  <a:pt x="346842" y="2483069"/>
                  <a:pt x="233855" y="2422634"/>
                  <a:pt x="170793" y="2330669"/>
                </a:cubicBezTo>
                <a:cubicBezTo>
                  <a:pt x="107731" y="2238704"/>
                  <a:pt x="70945" y="2109952"/>
                  <a:pt x="44669" y="1999593"/>
                </a:cubicBezTo>
                <a:cubicBezTo>
                  <a:pt x="18393" y="1889234"/>
                  <a:pt x="0" y="1786758"/>
                  <a:pt x="13138" y="1668517"/>
                </a:cubicBezTo>
                <a:cubicBezTo>
                  <a:pt x="26276" y="1550276"/>
                  <a:pt x="63063" y="1397875"/>
                  <a:pt x="123497" y="1290144"/>
                </a:cubicBezTo>
                <a:cubicBezTo>
                  <a:pt x="183931" y="1182413"/>
                  <a:pt x="275897" y="1108841"/>
                  <a:pt x="375745" y="1022131"/>
                </a:cubicBezTo>
                <a:cubicBezTo>
                  <a:pt x="475593" y="935421"/>
                  <a:pt x="601718" y="848710"/>
                  <a:pt x="722587" y="769882"/>
                </a:cubicBezTo>
                <a:cubicBezTo>
                  <a:pt x="843456" y="691054"/>
                  <a:pt x="961697" y="614855"/>
                  <a:pt x="1100959" y="549165"/>
                </a:cubicBezTo>
                <a:cubicBezTo>
                  <a:pt x="1240221" y="483475"/>
                  <a:pt x="1395249" y="430923"/>
                  <a:pt x="1558159" y="375744"/>
                </a:cubicBezTo>
                <a:cubicBezTo>
                  <a:pt x="1721069" y="320565"/>
                  <a:pt x="1897118" y="260130"/>
                  <a:pt x="2078421" y="218089"/>
                </a:cubicBezTo>
                <a:cubicBezTo>
                  <a:pt x="2259725" y="176048"/>
                  <a:pt x="2414752" y="152399"/>
                  <a:pt x="2645980" y="123496"/>
                </a:cubicBezTo>
                <a:cubicBezTo>
                  <a:pt x="2877208" y="94593"/>
                  <a:pt x="3229304" y="57807"/>
                  <a:pt x="3465787" y="44669"/>
                </a:cubicBezTo>
                <a:cubicBezTo>
                  <a:pt x="3702270" y="31531"/>
                  <a:pt x="3930869" y="0"/>
                  <a:pt x="4064876" y="44669"/>
                </a:cubicBezTo>
                <a:close/>
              </a:path>
            </a:pathLst>
          </a:custGeom>
          <a:solidFill>
            <a:schemeClr val="tx2">
              <a:lumMod val="60000"/>
              <a:lumOff val="4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V="1">
            <a:off x="1981200" y="1600200"/>
            <a:ext cx="4419600" cy="4876800"/>
          </a:xfrm>
          <a:prstGeom prst="line">
            <a:avLst/>
          </a:prstGeom>
          <a:ln w="2317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362200" y="1600200"/>
            <a:ext cx="4953000" cy="4876800"/>
          </a:xfrm>
          <a:prstGeom prst="line">
            <a:avLst/>
          </a:prstGeom>
          <a:ln w="2317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p:bldP spid="34" grpId="0" animBg="1"/>
      <p:bldP spid="35" grpId="0" animBg="1"/>
      <p:bldP spid="36" grpId="0" animBg="1"/>
      <p:bldP spid="37" grpId="0" animBg="1"/>
      <p:bldP spid="72" grpId="0" animBg="1"/>
      <p:bldP spid="73" grpId="0" animBg="1"/>
      <p:bldP spid="74" grpId="0"/>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28600" y="381000"/>
            <a:ext cx="8763000" cy="914399"/>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Learning model for synthesizing invariants</a:t>
            </a:r>
          </a:p>
        </p:txBody>
      </p:sp>
      <p:grpSp>
        <p:nvGrpSpPr>
          <p:cNvPr id="4" name="Group 80"/>
          <p:cNvGrpSpPr/>
          <p:nvPr/>
        </p:nvGrpSpPr>
        <p:grpSpPr>
          <a:xfrm>
            <a:off x="567050" y="2057400"/>
            <a:ext cx="7510150" cy="3681610"/>
            <a:chOff x="567050" y="2057400"/>
            <a:chExt cx="7510150" cy="3681610"/>
          </a:xfrm>
        </p:grpSpPr>
        <p:grpSp>
          <p:nvGrpSpPr>
            <p:cNvPr id="5" name="Group 66"/>
            <p:cNvGrpSpPr/>
            <p:nvPr/>
          </p:nvGrpSpPr>
          <p:grpSpPr>
            <a:xfrm>
              <a:off x="567050" y="2057400"/>
              <a:ext cx="7510150" cy="3681610"/>
              <a:chOff x="185132" y="1066800"/>
              <a:chExt cx="7510150" cy="3681610"/>
            </a:xfrm>
          </p:grpSpPr>
          <p:sp>
            <p:nvSpPr>
              <p:cNvPr id="7" name="TextBox 6"/>
              <p:cNvSpPr txBox="1"/>
              <p:nvPr/>
            </p:nvSpPr>
            <p:spPr>
              <a:xfrm>
                <a:off x="6171282" y="2777170"/>
                <a:ext cx="1524000" cy="461665"/>
              </a:xfrm>
              <a:prstGeom prst="rect">
                <a:avLst/>
              </a:prstGeom>
              <a:noFill/>
            </p:spPr>
            <p:txBody>
              <a:bodyPr wrap="square" rtlCol="0">
                <a:spAutoFit/>
              </a:bodyPr>
              <a:lstStyle/>
              <a:p>
                <a:pPr marL="514350" indent="-514350"/>
                <a:r>
                  <a:rPr lang="en-US" sz="2400" b="1" dirty="0" smtClean="0">
                    <a:latin typeface="Arial" pitchFamily="34" charset="0"/>
                    <a:cs typeface="Arial" pitchFamily="34" charset="0"/>
                  </a:rPr>
                  <a:t>Learner</a:t>
                </a:r>
                <a:endParaRPr lang="en-US" sz="2400" b="1" dirty="0">
                  <a:latin typeface="Arial" pitchFamily="34" charset="0"/>
                  <a:cs typeface="Arial" pitchFamily="34" charset="0"/>
                </a:endParaRPr>
              </a:p>
            </p:txBody>
          </p:sp>
          <p:grpSp>
            <p:nvGrpSpPr>
              <p:cNvPr id="8" name="Group 65"/>
              <p:cNvGrpSpPr/>
              <p:nvPr/>
            </p:nvGrpSpPr>
            <p:grpSpPr>
              <a:xfrm>
                <a:off x="185132" y="1066800"/>
                <a:ext cx="7358668" cy="3681610"/>
                <a:chOff x="185132" y="1056702"/>
                <a:chExt cx="7358668" cy="3681610"/>
              </a:xfrm>
            </p:grpSpPr>
            <p:grpSp>
              <p:nvGrpSpPr>
                <p:cNvPr id="9" name="Group 47"/>
                <p:cNvGrpSpPr/>
                <p:nvPr/>
              </p:nvGrpSpPr>
              <p:grpSpPr>
                <a:xfrm>
                  <a:off x="749207" y="1430716"/>
                  <a:ext cx="6794593" cy="2774196"/>
                  <a:chOff x="749207" y="1430716"/>
                  <a:chExt cx="6794593" cy="2774196"/>
                </a:xfrm>
              </p:grpSpPr>
              <p:grpSp>
                <p:nvGrpSpPr>
                  <p:cNvPr id="17" name="Group 46"/>
                  <p:cNvGrpSpPr/>
                  <p:nvPr/>
                </p:nvGrpSpPr>
                <p:grpSpPr>
                  <a:xfrm>
                    <a:off x="4043070" y="1430716"/>
                    <a:ext cx="3500730" cy="2074484"/>
                    <a:chOff x="4043070" y="1430716"/>
                    <a:chExt cx="3500730" cy="2074484"/>
                  </a:xfrm>
                </p:grpSpPr>
                <p:sp>
                  <p:nvSpPr>
                    <p:cNvPr id="25" name="Rounded Rectangle 24"/>
                    <p:cNvSpPr/>
                    <p:nvPr/>
                  </p:nvSpPr>
                  <p:spPr>
                    <a:xfrm>
                      <a:off x="4067876" y="1524000"/>
                      <a:ext cx="1219200" cy="1371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6096000" y="2514600"/>
                      <a:ext cx="1447800" cy="990600"/>
                    </a:xfrm>
                    <a:prstGeom prst="round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043070" y="1430716"/>
                      <a:ext cx="1569087" cy="1446550"/>
                    </a:xfrm>
                    <a:prstGeom prst="rect">
                      <a:avLst/>
                    </a:prstGeom>
                    <a:noFill/>
                  </p:spPr>
                  <p:txBody>
                    <a:bodyPr wrap="square" rtlCol="0">
                      <a:spAutoFit/>
                    </a:bodyPr>
                    <a:lstStyle/>
                    <a:p>
                      <a:r>
                        <a:rPr lang="en-US" sz="2200" b="1" dirty="0" smtClean="0">
                          <a:latin typeface="Arial" pitchFamily="34" charset="0"/>
                          <a:cs typeface="Arial" pitchFamily="34" charset="0"/>
                        </a:rPr>
                        <a:t>x</a:t>
                      </a:r>
                      <a:r>
                        <a:rPr lang="en-US" sz="2200" b="1" baseline="-25000" dirty="0" smtClean="0">
                          <a:latin typeface="Arial" pitchFamily="34" charset="0"/>
                          <a:cs typeface="Arial" pitchFamily="34" charset="0"/>
                        </a:rPr>
                        <a:t>1</a:t>
                      </a:r>
                      <a:r>
                        <a:rPr lang="en-US" sz="2200" b="1" dirty="0" smtClean="0">
                          <a:latin typeface="Arial" pitchFamily="34" charset="0"/>
                          <a:cs typeface="Arial" pitchFamily="34" charset="0"/>
                        </a:rPr>
                        <a:t>: </a:t>
                      </a:r>
                      <a:r>
                        <a:rPr lang="en-US" sz="2200" b="1" dirty="0" smtClean="0">
                          <a:solidFill>
                            <a:srgbClr val="00B050"/>
                          </a:solidFill>
                          <a:latin typeface="Arial" pitchFamily="34" charset="0"/>
                          <a:cs typeface="Arial" pitchFamily="34" charset="0"/>
                        </a:rPr>
                        <a:t>+</a:t>
                      </a:r>
                    </a:p>
                    <a:p>
                      <a:r>
                        <a:rPr lang="en-US" sz="2200" b="1" dirty="0" smtClean="0">
                          <a:latin typeface="Arial" pitchFamily="34" charset="0"/>
                          <a:cs typeface="Arial" pitchFamily="34" charset="0"/>
                        </a:rPr>
                        <a:t>x</a:t>
                      </a:r>
                      <a:r>
                        <a:rPr lang="en-US" sz="2200" b="1" baseline="-25000" dirty="0" smtClean="0">
                          <a:latin typeface="Arial" pitchFamily="34" charset="0"/>
                          <a:cs typeface="Arial" pitchFamily="34" charset="0"/>
                        </a:rPr>
                        <a:t>2</a:t>
                      </a:r>
                      <a:r>
                        <a:rPr lang="en-US" sz="2200" b="1" dirty="0" smtClean="0">
                          <a:latin typeface="Arial" pitchFamily="34" charset="0"/>
                          <a:cs typeface="Arial" pitchFamily="34" charset="0"/>
                        </a:rPr>
                        <a:t>:</a:t>
                      </a:r>
                      <a:r>
                        <a:rPr lang="en-US" sz="2200" b="1" dirty="0" smtClean="0">
                          <a:solidFill>
                            <a:srgbClr val="00B050"/>
                          </a:solidFill>
                          <a:latin typeface="Arial" pitchFamily="34" charset="0"/>
                          <a:cs typeface="Arial" pitchFamily="34" charset="0"/>
                        </a:rPr>
                        <a:t> </a:t>
                      </a:r>
                      <a:r>
                        <a:rPr lang="en-US" sz="2200" b="1" dirty="0" smtClean="0">
                          <a:solidFill>
                            <a:srgbClr val="FF0000"/>
                          </a:solidFill>
                          <a:latin typeface="Arial" pitchFamily="34" charset="0"/>
                          <a:cs typeface="Arial" pitchFamily="34" charset="0"/>
                        </a:rPr>
                        <a:t>-</a:t>
                      </a:r>
                    </a:p>
                    <a:p>
                      <a:r>
                        <a:rPr lang="en-US" sz="2200" b="1" dirty="0" smtClean="0">
                          <a:latin typeface="Arial" pitchFamily="34" charset="0"/>
                          <a:cs typeface="Arial" pitchFamily="34" charset="0"/>
                        </a:rPr>
                        <a:t>x</a:t>
                      </a:r>
                      <a:r>
                        <a:rPr lang="en-US" sz="2200" b="1" baseline="-25000" dirty="0" smtClean="0">
                          <a:latin typeface="Arial" pitchFamily="34" charset="0"/>
                          <a:cs typeface="Arial" pitchFamily="34" charset="0"/>
                        </a:rPr>
                        <a:t>3</a:t>
                      </a:r>
                      <a:r>
                        <a:rPr lang="en-US" sz="2200" b="1" dirty="0" smtClean="0">
                          <a:latin typeface="Arial" pitchFamily="34" charset="0"/>
                          <a:cs typeface="Arial" pitchFamily="34" charset="0"/>
                        </a:rPr>
                        <a:t>: </a:t>
                      </a:r>
                      <a:r>
                        <a:rPr lang="en-US" sz="2200" b="1" dirty="0" smtClean="0">
                          <a:solidFill>
                            <a:srgbClr val="00B050"/>
                          </a:solidFill>
                          <a:latin typeface="Arial" pitchFamily="34" charset="0"/>
                          <a:cs typeface="Arial" pitchFamily="34" charset="0"/>
                        </a:rPr>
                        <a:t>+</a:t>
                      </a:r>
                      <a:r>
                        <a:rPr lang="en-US" sz="2200" b="1" dirty="0" smtClean="0">
                          <a:latin typeface="Arial" pitchFamily="34" charset="0"/>
                          <a:cs typeface="Arial" pitchFamily="34" charset="0"/>
                        </a:rPr>
                        <a:t> </a:t>
                      </a:r>
                    </a:p>
                    <a:p>
                      <a:r>
                        <a:rPr lang="en-US" sz="2200" b="1" dirty="0" smtClean="0">
                          <a:latin typeface="Arial" pitchFamily="34" charset="0"/>
                          <a:cs typeface="Arial" pitchFamily="34" charset="0"/>
                          <a:sym typeface="Wingdings" pitchFamily="2" charset="2"/>
                        </a:rPr>
                        <a:t> …</a:t>
                      </a:r>
                    </a:p>
                  </p:txBody>
                </p:sp>
              </p:grpSp>
              <p:grpSp>
                <p:nvGrpSpPr>
                  <p:cNvPr id="18" name="Group 45"/>
                  <p:cNvGrpSpPr/>
                  <p:nvPr/>
                </p:nvGrpSpPr>
                <p:grpSpPr>
                  <a:xfrm>
                    <a:off x="749207" y="2147512"/>
                    <a:ext cx="2526475" cy="2057400"/>
                    <a:chOff x="1663607" y="5043112"/>
                    <a:chExt cx="2526475" cy="2057400"/>
                  </a:xfrm>
                </p:grpSpPr>
                <p:sp>
                  <p:nvSpPr>
                    <p:cNvPr id="19" name="Rounded Rectangle 18"/>
                    <p:cNvSpPr/>
                    <p:nvPr/>
                  </p:nvSpPr>
                  <p:spPr>
                    <a:xfrm>
                      <a:off x="1663607" y="5043112"/>
                      <a:ext cx="2438400" cy="2057400"/>
                    </a:xfrm>
                    <a:prstGeom prst="round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44"/>
                    <p:cNvGrpSpPr/>
                    <p:nvPr/>
                  </p:nvGrpSpPr>
                  <p:grpSpPr>
                    <a:xfrm>
                      <a:off x="1675482" y="5500312"/>
                      <a:ext cx="2514600" cy="1150441"/>
                      <a:chOff x="1675482" y="5500312"/>
                      <a:chExt cx="2514600" cy="1150441"/>
                    </a:xfrm>
                  </p:grpSpPr>
                  <p:sp>
                    <p:nvSpPr>
                      <p:cNvPr id="21" name="TextBox 20"/>
                      <p:cNvSpPr txBox="1"/>
                      <p:nvPr/>
                    </p:nvSpPr>
                    <p:spPr>
                      <a:xfrm>
                        <a:off x="1773103" y="5500312"/>
                        <a:ext cx="2233304" cy="430887"/>
                      </a:xfrm>
                      <a:prstGeom prst="rect">
                        <a:avLst/>
                      </a:prstGeom>
                      <a:noFill/>
                    </p:spPr>
                    <p:txBody>
                      <a:bodyPr wrap="none" rtlCol="0">
                        <a:spAutoFit/>
                      </a:bodyPr>
                      <a:lstStyle/>
                      <a:p>
                        <a:r>
                          <a:rPr lang="en-US" sz="2200" dirty="0" smtClean="0">
                            <a:latin typeface="Arial" pitchFamily="34" charset="0"/>
                            <a:cs typeface="Arial" pitchFamily="34" charset="0"/>
                          </a:rPr>
                          <a:t>Program + Spec</a:t>
                        </a:r>
                      </a:p>
                    </p:txBody>
                  </p:sp>
                  <p:grpSp>
                    <p:nvGrpSpPr>
                      <p:cNvPr id="22" name="Group 35"/>
                      <p:cNvGrpSpPr/>
                      <p:nvPr/>
                    </p:nvGrpSpPr>
                    <p:grpSpPr>
                      <a:xfrm>
                        <a:off x="1675482" y="5881312"/>
                        <a:ext cx="2514600" cy="769441"/>
                        <a:chOff x="1783263" y="5498474"/>
                        <a:chExt cx="2514600" cy="769441"/>
                      </a:xfrm>
                    </p:grpSpPr>
                    <p:sp>
                      <p:nvSpPr>
                        <p:cNvPr id="23" name="TextBox 22"/>
                        <p:cNvSpPr txBox="1"/>
                        <p:nvPr/>
                      </p:nvSpPr>
                      <p:spPr>
                        <a:xfrm>
                          <a:off x="1783263" y="5498474"/>
                          <a:ext cx="2514600" cy="769441"/>
                        </a:xfrm>
                        <a:prstGeom prst="rect">
                          <a:avLst/>
                        </a:prstGeom>
                        <a:noFill/>
                      </p:spPr>
                      <p:txBody>
                        <a:bodyPr wrap="square" rtlCol="0">
                          <a:spAutoFit/>
                        </a:bodyPr>
                        <a:lstStyle/>
                        <a:p>
                          <a:pPr algn="ctr"/>
                          <a:r>
                            <a:rPr lang="en-US" sz="2200" dirty="0" smtClean="0">
                              <a:solidFill>
                                <a:srgbClr val="2503EF"/>
                              </a:solidFill>
                              <a:latin typeface="Arial" pitchFamily="34" charset="0"/>
                              <a:cs typeface="Arial" pitchFamily="34" charset="0"/>
                            </a:rPr>
                            <a:t>Verifier</a:t>
                          </a:r>
                        </a:p>
                        <a:p>
                          <a:pPr algn="ctr"/>
                          <a:r>
                            <a:rPr lang="en-US" sz="2200" dirty="0" smtClean="0">
                              <a:latin typeface="Arial" pitchFamily="34" charset="0"/>
                              <a:cs typeface="Arial" pitchFamily="34" charset="0"/>
                            </a:rPr>
                            <a:t>checks hypothesis</a:t>
                          </a:r>
                        </a:p>
                      </p:txBody>
                    </p:sp>
                    <p:sp>
                      <p:nvSpPr>
                        <p:cNvPr id="24" name="Rounded Rectangle 23"/>
                        <p:cNvSpPr/>
                        <p:nvPr/>
                      </p:nvSpPr>
                      <p:spPr>
                        <a:xfrm>
                          <a:off x="1825492" y="5560297"/>
                          <a:ext cx="2342924" cy="6747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
              <p:nvSpPr>
                <p:cNvPr id="10" name="TextBox 9"/>
                <p:cNvSpPr txBox="1"/>
                <p:nvPr/>
              </p:nvSpPr>
              <p:spPr>
                <a:xfrm>
                  <a:off x="3341782" y="1056702"/>
                  <a:ext cx="2960784" cy="430887"/>
                </a:xfrm>
                <a:prstGeom prst="rect">
                  <a:avLst/>
                </a:prstGeom>
                <a:noFill/>
              </p:spPr>
              <p:txBody>
                <a:bodyPr wrap="square" rtlCol="0">
                  <a:spAutoFit/>
                </a:bodyPr>
                <a:lstStyle/>
                <a:p>
                  <a:pPr marL="514350" indent="-514350"/>
                  <a:r>
                    <a:rPr lang="en-US" sz="2200" b="1" dirty="0" smtClean="0">
                      <a:latin typeface="Arial" pitchFamily="34" charset="0"/>
                      <a:cs typeface="Arial" pitchFamily="34" charset="0"/>
                    </a:rPr>
                    <a:t>Labeled sample set</a:t>
                  </a:r>
                  <a:endParaRPr lang="en-US" sz="2200" b="1" dirty="0">
                    <a:latin typeface="Arial" pitchFamily="34" charset="0"/>
                    <a:cs typeface="Arial" pitchFamily="34" charset="0"/>
                  </a:endParaRPr>
                </a:p>
              </p:txBody>
            </p:sp>
            <p:sp>
              <p:nvSpPr>
                <p:cNvPr id="11" name="TextBox 10"/>
                <p:cNvSpPr txBox="1"/>
                <p:nvPr/>
              </p:nvSpPr>
              <p:spPr>
                <a:xfrm>
                  <a:off x="185132" y="1585637"/>
                  <a:ext cx="3505200" cy="461665"/>
                </a:xfrm>
                <a:prstGeom prst="rect">
                  <a:avLst/>
                </a:prstGeom>
                <a:noFill/>
              </p:spPr>
              <p:txBody>
                <a:bodyPr wrap="square" rtlCol="0">
                  <a:spAutoFit/>
                </a:bodyPr>
                <a:lstStyle/>
                <a:p>
                  <a:pPr marL="514350" indent="-514350" algn="ctr"/>
                  <a:r>
                    <a:rPr lang="en-US" sz="2400" b="1" dirty="0" smtClean="0">
                      <a:latin typeface="Arial" pitchFamily="34" charset="0"/>
                      <a:cs typeface="Arial" pitchFamily="34" charset="0"/>
                    </a:rPr>
                    <a:t>Verification Oracle</a:t>
                  </a:r>
                  <a:endParaRPr lang="en-US" sz="2400" b="1" dirty="0">
                    <a:latin typeface="Arial" pitchFamily="34" charset="0"/>
                    <a:cs typeface="Arial" pitchFamily="34" charset="0"/>
                  </a:endParaRPr>
                </a:p>
              </p:txBody>
            </p:sp>
            <p:cxnSp>
              <p:nvCxnSpPr>
                <p:cNvPr id="12" name="Straight Arrow Connector 11"/>
                <p:cNvCxnSpPr/>
                <p:nvPr/>
              </p:nvCxnSpPr>
              <p:spPr>
                <a:xfrm>
                  <a:off x="5334000" y="2286000"/>
                  <a:ext cx="685800" cy="3810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562600" y="3429000"/>
                  <a:ext cx="457200" cy="5334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275682" y="3907315"/>
                  <a:ext cx="3657600" cy="830997"/>
                </a:xfrm>
                <a:prstGeom prst="rect">
                  <a:avLst/>
                </a:prstGeom>
                <a:noFill/>
              </p:spPr>
              <p:txBody>
                <a:bodyPr wrap="square" rtlCol="0">
                  <a:spAutoFit/>
                </a:bodyPr>
                <a:lstStyle/>
                <a:p>
                  <a:pPr marL="514350" indent="-514350" algn="ctr"/>
                  <a:r>
                    <a:rPr lang="en-US" sz="2400" b="1" dirty="0" smtClean="0">
                      <a:latin typeface="Arial" pitchFamily="34" charset="0"/>
                      <a:cs typeface="Arial" pitchFamily="34" charset="0"/>
                    </a:rPr>
                    <a:t>Invariant </a:t>
                  </a:r>
                </a:p>
                <a:p>
                  <a:pPr marL="514350" indent="-514350" algn="ctr"/>
                  <a:r>
                    <a:rPr lang="en-US" sz="2400" b="1" dirty="0" smtClean="0">
                      <a:latin typeface="Arial" pitchFamily="34" charset="0"/>
                      <a:cs typeface="Arial" pitchFamily="34" charset="0"/>
                    </a:rPr>
                    <a:t>Hypothesis H?</a:t>
                  </a:r>
                  <a:endParaRPr lang="en-US" sz="2400" b="1" dirty="0">
                    <a:latin typeface="Arial" pitchFamily="34" charset="0"/>
                    <a:cs typeface="Arial" pitchFamily="34" charset="0"/>
                  </a:endParaRPr>
                </a:p>
              </p:txBody>
            </p:sp>
            <p:cxnSp>
              <p:nvCxnSpPr>
                <p:cNvPr id="15" name="Straight Arrow Connector 14"/>
                <p:cNvCxnSpPr/>
                <p:nvPr/>
              </p:nvCxnSpPr>
              <p:spPr>
                <a:xfrm flipH="1" flipV="1">
                  <a:off x="3429000" y="3352800"/>
                  <a:ext cx="1219200" cy="6096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429000" y="2362200"/>
                  <a:ext cx="533400" cy="6096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6" name="Rounded Rectangle 5"/>
            <p:cNvSpPr/>
            <p:nvPr/>
          </p:nvSpPr>
          <p:spPr>
            <a:xfrm>
              <a:off x="1274101" y="3606064"/>
              <a:ext cx="2166774" cy="4461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Slide Number Placeholder 30"/>
          <p:cNvSpPr>
            <a:spLocks noGrp="1"/>
          </p:cNvSpPr>
          <p:nvPr>
            <p:ph type="sldNum" sz="quarter" idx="12"/>
          </p:nvPr>
        </p:nvSpPr>
        <p:spPr/>
        <p:txBody>
          <a:bodyPr/>
          <a:lstStyle/>
          <a:p>
            <a:fld id="{B6F15528-21DE-4FAA-801E-634DDDAF4B2B}" type="slidenum">
              <a:rPr lang="en-US" smtClean="0"/>
              <a:pPr/>
              <a:t>13</a:t>
            </a:fld>
            <a:r>
              <a:rPr lang="en-US" smtClean="0"/>
              <a:t>/42</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34"/>
          <p:cNvSpPr/>
          <p:nvPr/>
        </p:nvSpPr>
        <p:spPr>
          <a:xfrm>
            <a:off x="7189410" y="1808300"/>
            <a:ext cx="1110241" cy="2062021"/>
          </a:xfrm>
          <a:custGeom>
            <a:avLst/>
            <a:gdLst>
              <a:gd name="connsiteX0" fmla="*/ 350808 w 981974"/>
              <a:gd name="connsiteY0" fmla="*/ 10064 h 1699404"/>
              <a:gd name="connsiteX1" fmla="*/ 230038 w 981974"/>
              <a:gd name="connsiteY1" fmla="*/ 96328 h 1699404"/>
              <a:gd name="connsiteX2" fmla="*/ 143774 w 981974"/>
              <a:gd name="connsiteY2" fmla="*/ 208471 h 1699404"/>
              <a:gd name="connsiteX3" fmla="*/ 83389 w 981974"/>
              <a:gd name="connsiteY3" fmla="*/ 329241 h 1699404"/>
              <a:gd name="connsiteX4" fmla="*/ 40257 w 981974"/>
              <a:gd name="connsiteY4" fmla="*/ 493143 h 1699404"/>
              <a:gd name="connsiteX5" fmla="*/ 5751 w 981974"/>
              <a:gd name="connsiteY5" fmla="*/ 726056 h 1699404"/>
              <a:gd name="connsiteX6" fmla="*/ 5751 w 981974"/>
              <a:gd name="connsiteY6" fmla="*/ 881332 h 1699404"/>
              <a:gd name="connsiteX7" fmla="*/ 14377 w 981974"/>
              <a:gd name="connsiteY7" fmla="*/ 1062486 h 1699404"/>
              <a:gd name="connsiteX8" fmla="*/ 48883 w 981974"/>
              <a:gd name="connsiteY8" fmla="*/ 1217762 h 1699404"/>
              <a:gd name="connsiteX9" fmla="*/ 92015 w 981974"/>
              <a:gd name="connsiteY9" fmla="*/ 1364411 h 1699404"/>
              <a:gd name="connsiteX10" fmla="*/ 135147 w 981974"/>
              <a:gd name="connsiteY10" fmla="*/ 1485181 h 1699404"/>
              <a:gd name="connsiteX11" fmla="*/ 195532 w 981974"/>
              <a:gd name="connsiteY11" fmla="*/ 1562818 h 1699404"/>
              <a:gd name="connsiteX12" fmla="*/ 247291 w 981974"/>
              <a:gd name="connsiteY12" fmla="*/ 1631830 h 1699404"/>
              <a:gd name="connsiteX13" fmla="*/ 299049 w 981974"/>
              <a:gd name="connsiteY13" fmla="*/ 1666335 h 1699404"/>
              <a:gd name="connsiteX14" fmla="*/ 342181 w 981974"/>
              <a:gd name="connsiteY14" fmla="*/ 1692215 h 1699404"/>
              <a:gd name="connsiteX15" fmla="*/ 506083 w 981974"/>
              <a:gd name="connsiteY15" fmla="*/ 1623203 h 1699404"/>
              <a:gd name="connsiteX16" fmla="*/ 618226 w 981974"/>
              <a:gd name="connsiteY16" fmla="*/ 1511060 h 1699404"/>
              <a:gd name="connsiteX17" fmla="*/ 782128 w 981974"/>
              <a:gd name="connsiteY17" fmla="*/ 1364411 h 1699404"/>
              <a:gd name="connsiteX18" fmla="*/ 877019 w 981974"/>
              <a:gd name="connsiteY18" fmla="*/ 1217762 h 1699404"/>
              <a:gd name="connsiteX19" fmla="*/ 937404 w 981974"/>
              <a:gd name="connsiteY19" fmla="*/ 1062486 h 1699404"/>
              <a:gd name="connsiteX20" fmla="*/ 971909 w 981974"/>
              <a:gd name="connsiteY20" fmla="*/ 950343 h 1699404"/>
              <a:gd name="connsiteX21" fmla="*/ 980536 w 981974"/>
              <a:gd name="connsiteY21" fmla="*/ 786441 h 1699404"/>
              <a:gd name="connsiteX22" fmla="*/ 963283 w 981974"/>
              <a:gd name="connsiteY22" fmla="*/ 674298 h 1699404"/>
              <a:gd name="connsiteX23" fmla="*/ 920151 w 981974"/>
              <a:gd name="connsiteY23" fmla="*/ 570781 h 1699404"/>
              <a:gd name="connsiteX24" fmla="*/ 877019 w 981974"/>
              <a:gd name="connsiteY24" fmla="*/ 493143 h 1699404"/>
              <a:gd name="connsiteX25" fmla="*/ 825260 w 981974"/>
              <a:gd name="connsiteY25" fmla="*/ 415505 h 1699404"/>
              <a:gd name="connsiteX26" fmla="*/ 764876 w 981974"/>
              <a:gd name="connsiteY26" fmla="*/ 355120 h 1699404"/>
              <a:gd name="connsiteX27" fmla="*/ 695864 w 981974"/>
              <a:gd name="connsiteY27" fmla="*/ 277483 h 1699404"/>
              <a:gd name="connsiteX28" fmla="*/ 644106 w 981974"/>
              <a:gd name="connsiteY28" fmla="*/ 217098 h 1699404"/>
              <a:gd name="connsiteX29" fmla="*/ 592347 w 981974"/>
              <a:gd name="connsiteY29" fmla="*/ 173966 h 1699404"/>
              <a:gd name="connsiteX30" fmla="*/ 523336 w 981974"/>
              <a:gd name="connsiteY30" fmla="*/ 122207 h 1699404"/>
              <a:gd name="connsiteX31" fmla="*/ 480204 w 981974"/>
              <a:gd name="connsiteY31" fmla="*/ 87702 h 1699404"/>
              <a:gd name="connsiteX32" fmla="*/ 437072 w 981974"/>
              <a:gd name="connsiteY32" fmla="*/ 53196 h 1699404"/>
              <a:gd name="connsiteX33" fmla="*/ 393940 w 981974"/>
              <a:gd name="connsiteY33" fmla="*/ 35943 h 1699404"/>
              <a:gd name="connsiteX34" fmla="*/ 350808 w 981974"/>
              <a:gd name="connsiteY34" fmla="*/ 10064 h 1699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81974" h="1699404">
                <a:moveTo>
                  <a:pt x="350808" y="10064"/>
                </a:moveTo>
                <a:cubicBezTo>
                  <a:pt x="323491" y="20128"/>
                  <a:pt x="264544" y="63260"/>
                  <a:pt x="230038" y="96328"/>
                </a:cubicBezTo>
                <a:cubicBezTo>
                  <a:pt x="195532" y="129396"/>
                  <a:pt x="168215" y="169652"/>
                  <a:pt x="143774" y="208471"/>
                </a:cubicBezTo>
                <a:cubicBezTo>
                  <a:pt x="119333" y="247290"/>
                  <a:pt x="100642" y="281796"/>
                  <a:pt x="83389" y="329241"/>
                </a:cubicBezTo>
                <a:cubicBezTo>
                  <a:pt x="66136" y="376686"/>
                  <a:pt x="53197" y="427007"/>
                  <a:pt x="40257" y="493143"/>
                </a:cubicBezTo>
                <a:cubicBezTo>
                  <a:pt x="27317" y="559279"/>
                  <a:pt x="11502" y="661358"/>
                  <a:pt x="5751" y="726056"/>
                </a:cubicBezTo>
                <a:cubicBezTo>
                  <a:pt x="0" y="790754"/>
                  <a:pt x="4313" y="825260"/>
                  <a:pt x="5751" y="881332"/>
                </a:cubicBezTo>
                <a:cubicBezTo>
                  <a:pt x="7189" y="937404"/>
                  <a:pt x="7188" y="1006414"/>
                  <a:pt x="14377" y="1062486"/>
                </a:cubicBezTo>
                <a:cubicBezTo>
                  <a:pt x="21566" y="1118558"/>
                  <a:pt x="35943" y="1167441"/>
                  <a:pt x="48883" y="1217762"/>
                </a:cubicBezTo>
                <a:cubicBezTo>
                  <a:pt x="61823" y="1268083"/>
                  <a:pt x="77638" y="1319841"/>
                  <a:pt x="92015" y="1364411"/>
                </a:cubicBezTo>
                <a:cubicBezTo>
                  <a:pt x="106392" y="1408981"/>
                  <a:pt x="117894" y="1452113"/>
                  <a:pt x="135147" y="1485181"/>
                </a:cubicBezTo>
                <a:cubicBezTo>
                  <a:pt x="152400" y="1518249"/>
                  <a:pt x="176841" y="1538377"/>
                  <a:pt x="195532" y="1562818"/>
                </a:cubicBezTo>
                <a:cubicBezTo>
                  <a:pt x="214223" y="1587260"/>
                  <a:pt x="230038" y="1614577"/>
                  <a:pt x="247291" y="1631830"/>
                </a:cubicBezTo>
                <a:cubicBezTo>
                  <a:pt x="264544" y="1649083"/>
                  <a:pt x="283234" y="1656271"/>
                  <a:pt x="299049" y="1666335"/>
                </a:cubicBezTo>
                <a:cubicBezTo>
                  <a:pt x="314864" y="1676399"/>
                  <a:pt x="307675" y="1699404"/>
                  <a:pt x="342181" y="1692215"/>
                </a:cubicBezTo>
                <a:cubicBezTo>
                  <a:pt x="376687" y="1685026"/>
                  <a:pt x="460076" y="1653396"/>
                  <a:pt x="506083" y="1623203"/>
                </a:cubicBezTo>
                <a:cubicBezTo>
                  <a:pt x="552091" y="1593011"/>
                  <a:pt x="572219" y="1554192"/>
                  <a:pt x="618226" y="1511060"/>
                </a:cubicBezTo>
                <a:cubicBezTo>
                  <a:pt x="664234" y="1467928"/>
                  <a:pt x="738996" y="1413294"/>
                  <a:pt x="782128" y="1364411"/>
                </a:cubicBezTo>
                <a:cubicBezTo>
                  <a:pt x="825260" y="1315528"/>
                  <a:pt x="851140" y="1268083"/>
                  <a:pt x="877019" y="1217762"/>
                </a:cubicBezTo>
                <a:cubicBezTo>
                  <a:pt x="902898" y="1167441"/>
                  <a:pt x="921589" y="1107056"/>
                  <a:pt x="937404" y="1062486"/>
                </a:cubicBezTo>
                <a:cubicBezTo>
                  <a:pt x="953219" y="1017916"/>
                  <a:pt x="964720" y="996351"/>
                  <a:pt x="971909" y="950343"/>
                </a:cubicBezTo>
                <a:cubicBezTo>
                  <a:pt x="979098" y="904336"/>
                  <a:pt x="981974" y="832448"/>
                  <a:pt x="980536" y="786441"/>
                </a:cubicBezTo>
                <a:cubicBezTo>
                  <a:pt x="979098" y="740434"/>
                  <a:pt x="973347" y="710241"/>
                  <a:pt x="963283" y="674298"/>
                </a:cubicBezTo>
                <a:cubicBezTo>
                  <a:pt x="953219" y="638355"/>
                  <a:pt x="934528" y="600973"/>
                  <a:pt x="920151" y="570781"/>
                </a:cubicBezTo>
                <a:cubicBezTo>
                  <a:pt x="905774" y="540589"/>
                  <a:pt x="892834" y="519022"/>
                  <a:pt x="877019" y="493143"/>
                </a:cubicBezTo>
                <a:cubicBezTo>
                  <a:pt x="861204" y="467264"/>
                  <a:pt x="843950" y="438509"/>
                  <a:pt x="825260" y="415505"/>
                </a:cubicBezTo>
                <a:cubicBezTo>
                  <a:pt x="806570" y="392501"/>
                  <a:pt x="786442" y="378124"/>
                  <a:pt x="764876" y="355120"/>
                </a:cubicBezTo>
                <a:cubicBezTo>
                  <a:pt x="743310" y="332116"/>
                  <a:pt x="715992" y="300487"/>
                  <a:pt x="695864" y="277483"/>
                </a:cubicBezTo>
                <a:cubicBezTo>
                  <a:pt x="675736" y="254479"/>
                  <a:pt x="661359" y="234351"/>
                  <a:pt x="644106" y="217098"/>
                </a:cubicBezTo>
                <a:cubicBezTo>
                  <a:pt x="626853" y="199845"/>
                  <a:pt x="612475" y="189781"/>
                  <a:pt x="592347" y="173966"/>
                </a:cubicBezTo>
                <a:cubicBezTo>
                  <a:pt x="572219" y="158151"/>
                  <a:pt x="542027" y="136584"/>
                  <a:pt x="523336" y="122207"/>
                </a:cubicBezTo>
                <a:cubicBezTo>
                  <a:pt x="504645" y="107830"/>
                  <a:pt x="480204" y="87702"/>
                  <a:pt x="480204" y="87702"/>
                </a:cubicBezTo>
                <a:cubicBezTo>
                  <a:pt x="465827" y="76200"/>
                  <a:pt x="451449" y="61823"/>
                  <a:pt x="437072" y="53196"/>
                </a:cubicBezTo>
                <a:cubicBezTo>
                  <a:pt x="422695" y="44570"/>
                  <a:pt x="404004" y="41694"/>
                  <a:pt x="393940" y="35943"/>
                </a:cubicBezTo>
                <a:cubicBezTo>
                  <a:pt x="383876" y="30192"/>
                  <a:pt x="378125" y="0"/>
                  <a:pt x="350808" y="10064"/>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840011" y="1930065"/>
            <a:ext cx="947687" cy="1875357"/>
          </a:xfrm>
          <a:custGeom>
            <a:avLst/>
            <a:gdLst>
              <a:gd name="connsiteX0" fmla="*/ 517584 w 838200"/>
              <a:gd name="connsiteY0" fmla="*/ 4313 h 1545566"/>
              <a:gd name="connsiteX1" fmla="*/ 405441 w 838200"/>
              <a:gd name="connsiteY1" fmla="*/ 90577 h 1545566"/>
              <a:gd name="connsiteX2" fmla="*/ 310550 w 838200"/>
              <a:gd name="connsiteY2" fmla="*/ 168215 h 1545566"/>
              <a:gd name="connsiteX3" fmla="*/ 232913 w 838200"/>
              <a:gd name="connsiteY3" fmla="*/ 254479 h 1545566"/>
              <a:gd name="connsiteX4" fmla="*/ 138022 w 838200"/>
              <a:gd name="connsiteY4" fmla="*/ 357996 h 1545566"/>
              <a:gd name="connsiteX5" fmla="*/ 60384 w 838200"/>
              <a:gd name="connsiteY5" fmla="*/ 513272 h 1545566"/>
              <a:gd name="connsiteX6" fmla="*/ 8626 w 838200"/>
              <a:gd name="connsiteY6" fmla="*/ 668547 h 1545566"/>
              <a:gd name="connsiteX7" fmla="*/ 8626 w 838200"/>
              <a:gd name="connsiteY7" fmla="*/ 823823 h 1545566"/>
              <a:gd name="connsiteX8" fmla="*/ 34505 w 838200"/>
              <a:gd name="connsiteY8" fmla="*/ 987724 h 1545566"/>
              <a:gd name="connsiteX9" fmla="*/ 86264 w 838200"/>
              <a:gd name="connsiteY9" fmla="*/ 1108494 h 1545566"/>
              <a:gd name="connsiteX10" fmla="*/ 163901 w 838200"/>
              <a:gd name="connsiteY10" fmla="*/ 1194758 h 1545566"/>
              <a:gd name="connsiteX11" fmla="*/ 267418 w 838200"/>
              <a:gd name="connsiteY11" fmla="*/ 1324155 h 1545566"/>
              <a:gd name="connsiteX12" fmla="*/ 345056 w 838200"/>
              <a:gd name="connsiteY12" fmla="*/ 1393166 h 1545566"/>
              <a:gd name="connsiteX13" fmla="*/ 422694 w 838200"/>
              <a:gd name="connsiteY13" fmla="*/ 1453551 h 1545566"/>
              <a:gd name="connsiteX14" fmla="*/ 526211 w 838200"/>
              <a:gd name="connsiteY14" fmla="*/ 1539815 h 1545566"/>
              <a:gd name="connsiteX15" fmla="*/ 655607 w 838200"/>
              <a:gd name="connsiteY15" fmla="*/ 1488056 h 1545566"/>
              <a:gd name="connsiteX16" fmla="*/ 733245 w 838200"/>
              <a:gd name="connsiteY16" fmla="*/ 1367287 h 1545566"/>
              <a:gd name="connsiteX17" fmla="*/ 785003 w 838200"/>
              <a:gd name="connsiteY17" fmla="*/ 1237890 h 1545566"/>
              <a:gd name="connsiteX18" fmla="*/ 819509 w 838200"/>
              <a:gd name="connsiteY18" fmla="*/ 1056736 h 1545566"/>
              <a:gd name="connsiteX19" fmla="*/ 836762 w 838200"/>
              <a:gd name="connsiteY19" fmla="*/ 823823 h 1545566"/>
              <a:gd name="connsiteX20" fmla="*/ 828135 w 838200"/>
              <a:gd name="connsiteY20" fmla="*/ 659921 h 1545566"/>
              <a:gd name="connsiteX21" fmla="*/ 793630 w 838200"/>
              <a:gd name="connsiteY21" fmla="*/ 427007 h 1545566"/>
              <a:gd name="connsiteX22" fmla="*/ 750498 w 838200"/>
              <a:gd name="connsiteY22" fmla="*/ 271732 h 1545566"/>
              <a:gd name="connsiteX23" fmla="*/ 690113 w 838200"/>
              <a:gd name="connsiteY23" fmla="*/ 150962 h 1545566"/>
              <a:gd name="connsiteX24" fmla="*/ 629728 w 838200"/>
              <a:gd name="connsiteY24" fmla="*/ 64698 h 1545566"/>
              <a:gd name="connsiteX25" fmla="*/ 517584 w 838200"/>
              <a:gd name="connsiteY25" fmla="*/ 4313 h 154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8200" h="1545566">
                <a:moveTo>
                  <a:pt x="517584" y="4313"/>
                </a:moveTo>
                <a:cubicBezTo>
                  <a:pt x="480203" y="8626"/>
                  <a:pt x="439947" y="63260"/>
                  <a:pt x="405441" y="90577"/>
                </a:cubicBezTo>
                <a:cubicBezTo>
                  <a:pt x="370935" y="117894"/>
                  <a:pt x="339305" y="140898"/>
                  <a:pt x="310550" y="168215"/>
                </a:cubicBezTo>
                <a:cubicBezTo>
                  <a:pt x="281795" y="195532"/>
                  <a:pt x="232913" y="254479"/>
                  <a:pt x="232913" y="254479"/>
                </a:cubicBezTo>
                <a:cubicBezTo>
                  <a:pt x="204158" y="286109"/>
                  <a:pt x="166777" y="314864"/>
                  <a:pt x="138022" y="357996"/>
                </a:cubicBezTo>
                <a:cubicBezTo>
                  <a:pt x="109267" y="401128"/>
                  <a:pt x="81950" y="461514"/>
                  <a:pt x="60384" y="513272"/>
                </a:cubicBezTo>
                <a:cubicBezTo>
                  <a:pt x="38818" y="565031"/>
                  <a:pt x="17252" y="616789"/>
                  <a:pt x="8626" y="668547"/>
                </a:cubicBezTo>
                <a:cubicBezTo>
                  <a:pt x="0" y="720305"/>
                  <a:pt x="4313" y="770627"/>
                  <a:pt x="8626" y="823823"/>
                </a:cubicBezTo>
                <a:cubicBezTo>
                  <a:pt x="12939" y="877019"/>
                  <a:pt x="21565" y="940279"/>
                  <a:pt x="34505" y="987724"/>
                </a:cubicBezTo>
                <a:cubicBezTo>
                  <a:pt x="47445" y="1035169"/>
                  <a:pt x="64698" y="1073988"/>
                  <a:pt x="86264" y="1108494"/>
                </a:cubicBezTo>
                <a:cubicBezTo>
                  <a:pt x="107830" y="1143000"/>
                  <a:pt x="133709" y="1158815"/>
                  <a:pt x="163901" y="1194758"/>
                </a:cubicBezTo>
                <a:cubicBezTo>
                  <a:pt x="194093" y="1230701"/>
                  <a:pt x="237226" y="1291087"/>
                  <a:pt x="267418" y="1324155"/>
                </a:cubicBezTo>
                <a:cubicBezTo>
                  <a:pt x="297610" y="1357223"/>
                  <a:pt x="319177" y="1371600"/>
                  <a:pt x="345056" y="1393166"/>
                </a:cubicBezTo>
                <a:cubicBezTo>
                  <a:pt x="370935" y="1414732"/>
                  <a:pt x="392502" y="1429110"/>
                  <a:pt x="422694" y="1453551"/>
                </a:cubicBezTo>
                <a:cubicBezTo>
                  <a:pt x="452886" y="1477992"/>
                  <a:pt x="487392" y="1534064"/>
                  <a:pt x="526211" y="1539815"/>
                </a:cubicBezTo>
                <a:cubicBezTo>
                  <a:pt x="565030" y="1545566"/>
                  <a:pt x="621101" y="1516811"/>
                  <a:pt x="655607" y="1488056"/>
                </a:cubicBezTo>
                <a:cubicBezTo>
                  <a:pt x="690113" y="1459301"/>
                  <a:pt x="711679" y="1408981"/>
                  <a:pt x="733245" y="1367287"/>
                </a:cubicBezTo>
                <a:cubicBezTo>
                  <a:pt x="754811" y="1325593"/>
                  <a:pt x="770626" y="1289648"/>
                  <a:pt x="785003" y="1237890"/>
                </a:cubicBezTo>
                <a:cubicBezTo>
                  <a:pt x="799380" y="1186132"/>
                  <a:pt x="810883" y="1125747"/>
                  <a:pt x="819509" y="1056736"/>
                </a:cubicBezTo>
                <a:cubicBezTo>
                  <a:pt x="828135" y="987725"/>
                  <a:pt x="835324" y="889959"/>
                  <a:pt x="836762" y="823823"/>
                </a:cubicBezTo>
                <a:cubicBezTo>
                  <a:pt x="838200" y="757687"/>
                  <a:pt x="835324" y="726057"/>
                  <a:pt x="828135" y="659921"/>
                </a:cubicBezTo>
                <a:cubicBezTo>
                  <a:pt x="820946" y="593785"/>
                  <a:pt x="806569" y="491705"/>
                  <a:pt x="793630" y="427007"/>
                </a:cubicBezTo>
                <a:cubicBezTo>
                  <a:pt x="780691" y="362309"/>
                  <a:pt x="767751" y="317739"/>
                  <a:pt x="750498" y="271732"/>
                </a:cubicBezTo>
                <a:cubicBezTo>
                  <a:pt x="733245" y="225725"/>
                  <a:pt x="710241" y="185468"/>
                  <a:pt x="690113" y="150962"/>
                </a:cubicBezTo>
                <a:cubicBezTo>
                  <a:pt x="669985" y="116456"/>
                  <a:pt x="652732" y="89140"/>
                  <a:pt x="629728" y="64698"/>
                </a:cubicBezTo>
                <a:cubicBezTo>
                  <a:pt x="606724" y="40257"/>
                  <a:pt x="554965" y="0"/>
                  <a:pt x="517584" y="4313"/>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228600" y="76201"/>
            <a:ext cx="8763000" cy="914399"/>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Positive counter-examples</a:t>
            </a:r>
            <a:endParaRPr kumimoji="0" lang="en-US" sz="34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graphicFrame>
        <p:nvGraphicFramePr>
          <p:cNvPr id="4" name="Object 2"/>
          <p:cNvGraphicFramePr>
            <a:graphicFrameLocks noChangeAspect="1"/>
          </p:cNvGraphicFramePr>
          <p:nvPr/>
        </p:nvGraphicFramePr>
        <p:xfrm>
          <a:off x="3582988" y="4719637"/>
          <a:ext cx="2284412" cy="538163"/>
        </p:xfrm>
        <a:graphic>
          <a:graphicData uri="http://schemas.openxmlformats.org/presentationml/2006/ole">
            <p:oleObj spid="_x0000_s2050" name="Equation" r:id="rId4" imgW="863280" imgH="203040" progId="Equation.3">
              <p:embed/>
            </p:oleObj>
          </a:graphicData>
        </a:graphic>
      </p:graphicFrame>
      <p:sp>
        <p:nvSpPr>
          <p:cNvPr id="12" name="Oval 11"/>
          <p:cNvSpPr/>
          <p:nvPr/>
        </p:nvSpPr>
        <p:spPr>
          <a:xfrm>
            <a:off x="1335975" y="3528950"/>
            <a:ext cx="76200" cy="76200"/>
          </a:xfrm>
          <a:prstGeom prst="ellipse">
            <a:avLst/>
          </a:prstGeom>
          <a:solidFill>
            <a:srgbClr val="004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lus 12"/>
          <p:cNvSpPr/>
          <p:nvPr/>
        </p:nvSpPr>
        <p:spPr>
          <a:xfrm>
            <a:off x="1305042" y="3213536"/>
            <a:ext cx="460693" cy="433450"/>
          </a:xfrm>
          <a:prstGeom prst="mathPlus">
            <a:avLst/>
          </a:prstGeom>
          <a:solidFill>
            <a:srgbClr val="0050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488744" y="22419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031544" y="2416366"/>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lus 15"/>
          <p:cNvSpPr/>
          <p:nvPr/>
        </p:nvSpPr>
        <p:spPr>
          <a:xfrm>
            <a:off x="1249127" y="1981200"/>
            <a:ext cx="304800" cy="304800"/>
          </a:xfrm>
          <a:prstGeom prst="mathPlu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lus 16"/>
          <p:cNvSpPr/>
          <p:nvPr/>
        </p:nvSpPr>
        <p:spPr>
          <a:xfrm>
            <a:off x="1079044" y="2356991"/>
            <a:ext cx="304800" cy="304800"/>
          </a:xfrm>
          <a:prstGeom prst="mathPlu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611217" y="26229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lus 18"/>
          <p:cNvSpPr/>
          <p:nvPr/>
        </p:nvSpPr>
        <p:spPr>
          <a:xfrm>
            <a:off x="1371600" y="2362200"/>
            <a:ext cx="304800" cy="304800"/>
          </a:xfrm>
          <a:prstGeom prst="mathPlu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821304" y="258284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884649" y="316030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407253" y="3213555"/>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inus 22"/>
          <p:cNvSpPr/>
          <p:nvPr/>
        </p:nvSpPr>
        <p:spPr>
          <a:xfrm>
            <a:off x="7668904" y="2408406"/>
            <a:ext cx="304800" cy="152400"/>
          </a:xfrm>
          <a:prstGeom prst="mathMin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inus 23"/>
          <p:cNvSpPr/>
          <p:nvPr/>
        </p:nvSpPr>
        <p:spPr>
          <a:xfrm>
            <a:off x="7211704" y="3040040"/>
            <a:ext cx="304800" cy="152400"/>
          </a:xfrm>
          <a:prstGeom prst="mathMin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inus 24"/>
          <p:cNvSpPr/>
          <p:nvPr/>
        </p:nvSpPr>
        <p:spPr>
          <a:xfrm>
            <a:off x="7745104" y="3268640"/>
            <a:ext cx="304800" cy="152400"/>
          </a:xfrm>
          <a:prstGeom prst="mathMin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835745" y="28634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Minus 28"/>
          <p:cNvSpPr/>
          <p:nvPr/>
        </p:nvSpPr>
        <p:spPr>
          <a:xfrm>
            <a:off x="7696200" y="2971800"/>
            <a:ext cx="304800" cy="152400"/>
          </a:xfrm>
          <a:prstGeom prst="mathMin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961698" y="281834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Plus 30"/>
          <p:cNvSpPr/>
          <p:nvPr/>
        </p:nvSpPr>
        <p:spPr>
          <a:xfrm>
            <a:off x="1009198" y="2758966"/>
            <a:ext cx="304800" cy="304800"/>
          </a:xfrm>
          <a:prstGeom prst="mathPlu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8258707" y="2427290"/>
            <a:ext cx="732893" cy="461665"/>
          </a:xfrm>
          <a:prstGeom prst="rect">
            <a:avLst/>
          </a:prstGeom>
          <a:noFill/>
        </p:spPr>
        <p:txBody>
          <a:bodyPr wrap="none" rtlCol="0">
            <a:spAutoFit/>
          </a:bodyPr>
          <a:lstStyle/>
          <a:p>
            <a:r>
              <a:rPr lang="en-US" sz="2400" dirty="0" smtClean="0">
                <a:latin typeface="Arial" pitchFamily="34" charset="0"/>
                <a:cs typeface="Arial" pitchFamily="34" charset="0"/>
              </a:rPr>
              <a:t>Bad</a:t>
            </a:r>
            <a:endParaRPr lang="en-US" sz="2400" b="1" dirty="0">
              <a:latin typeface="Arial" pitchFamily="34" charset="0"/>
              <a:cs typeface="Arial" pitchFamily="34" charset="0"/>
            </a:endParaRPr>
          </a:p>
        </p:txBody>
      </p:sp>
      <p:sp>
        <p:nvSpPr>
          <p:cNvPr id="38" name="TextBox 37"/>
          <p:cNvSpPr txBox="1"/>
          <p:nvPr/>
        </p:nvSpPr>
        <p:spPr>
          <a:xfrm>
            <a:off x="121073" y="1785242"/>
            <a:ext cx="938077" cy="461665"/>
          </a:xfrm>
          <a:prstGeom prst="rect">
            <a:avLst/>
          </a:prstGeom>
          <a:noFill/>
        </p:spPr>
        <p:txBody>
          <a:bodyPr wrap="none" rtlCol="0">
            <a:spAutoFit/>
          </a:bodyPr>
          <a:lstStyle/>
          <a:p>
            <a:r>
              <a:rPr lang="en-US" sz="2400" dirty="0" smtClean="0">
                <a:latin typeface="Arial" pitchFamily="34" charset="0"/>
                <a:cs typeface="Arial" pitchFamily="34" charset="0"/>
              </a:rPr>
              <a:t>Good</a:t>
            </a:r>
            <a:endParaRPr lang="en-US" sz="2400" b="1" dirty="0">
              <a:latin typeface="Arial" pitchFamily="34" charset="0"/>
              <a:cs typeface="Arial" pitchFamily="34" charset="0"/>
            </a:endParaRPr>
          </a:p>
        </p:txBody>
      </p:sp>
      <p:sp>
        <p:nvSpPr>
          <p:cNvPr id="39" name="Oval 38"/>
          <p:cNvSpPr/>
          <p:nvPr/>
        </p:nvSpPr>
        <p:spPr>
          <a:xfrm>
            <a:off x="840819" y="1107744"/>
            <a:ext cx="7466792" cy="34664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p:cNvSpPr/>
          <p:nvPr/>
        </p:nvSpPr>
        <p:spPr>
          <a:xfrm>
            <a:off x="988352" y="1930406"/>
            <a:ext cx="777791" cy="1883963"/>
          </a:xfrm>
          <a:prstGeom prst="arc">
            <a:avLst>
              <a:gd name="adj1" fmla="val 15671677"/>
              <a:gd name="adj2" fmla="val 5658819"/>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41" name="Arc 40"/>
          <p:cNvSpPr/>
          <p:nvPr/>
        </p:nvSpPr>
        <p:spPr>
          <a:xfrm>
            <a:off x="7192462" y="1828819"/>
            <a:ext cx="855569" cy="2023784"/>
          </a:xfrm>
          <a:prstGeom prst="arc">
            <a:avLst>
              <a:gd name="adj1" fmla="val 4940409"/>
              <a:gd name="adj2" fmla="val 16879416"/>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41"/>
          <p:cNvSpPr/>
          <p:nvPr/>
        </p:nvSpPr>
        <p:spPr>
          <a:xfrm>
            <a:off x="824552" y="1062251"/>
            <a:ext cx="4660710" cy="2138149"/>
          </a:xfrm>
          <a:custGeom>
            <a:avLst/>
            <a:gdLst>
              <a:gd name="connsiteX0" fmla="*/ 104633 w 4660710"/>
              <a:gd name="connsiteY0" fmla="*/ 2133600 h 2138149"/>
              <a:gd name="connsiteX1" fmla="*/ 691486 w 4660710"/>
              <a:gd name="connsiteY1" fmla="*/ 2079009 h 2138149"/>
              <a:gd name="connsiteX2" fmla="*/ 1455761 w 4660710"/>
              <a:gd name="connsiteY2" fmla="*/ 1833349 h 2138149"/>
              <a:gd name="connsiteX3" fmla="*/ 2411104 w 4660710"/>
              <a:gd name="connsiteY3" fmla="*/ 987188 h 2138149"/>
              <a:gd name="connsiteX4" fmla="*/ 3011606 w 4660710"/>
              <a:gd name="connsiteY4" fmla="*/ 509516 h 2138149"/>
              <a:gd name="connsiteX5" fmla="*/ 4430973 w 4660710"/>
              <a:gd name="connsiteY5" fmla="*/ 72788 h 2138149"/>
              <a:gd name="connsiteX6" fmla="*/ 4390030 w 4660710"/>
              <a:gd name="connsiteY6" fmla="*/ 72788 h 2138149"/>
              <a:gd name="connsiteX7" fmla="*/ 4048836 w 4660710"/>
              <a:gd name="connsiteY7" fmla="*/ 45492 h 2138149"/>
              <a:gd name="connsiteX8" fmla="*/ 3803176 w 4660710"/>
              <a:gd name="connsiteY8" fmla="*/ 31845 h 2138149"/>
              <a:gd name="connsiteX9" fmla="*/ 3516573 w 4660710"/>
              <a:gd name="connsiteY9" fmla="*/ 31845 h 2138149"/>
              <a:gd name="connsiteX10" fmla="*/ 3243618 w 4660710"/>
              <a:gd name="connsiteY10" fmla="*/ 45492 h 2138149"/>
              <a:gd name="connsiteX11" fmla="*/ 2997958 w 4660710"/>
              <a:gd name="connsiteY11" fmla="*/ 59140 h 2138149"/>
              <a:gd name="connsiteX12" fmla="*/ 2725003 w 4660710"/>
              <a:gd name="connsiteY12" fmla="*/ 100083 h 2138149"/>
              <a:gd name="connsiteX13" fmla="*/ 2506639 w 4660710"/>
              <a:gd name="connsiteY13" fmla="*/ 127379 h 2138149"/>
              <a:gd name="connsiteX14" fmla="*/ 2274627 w 4660710"/>
              <a:gd name="connsiteY14" fmla="*/ 168322 h 2138149"/>
              <a:gd name="connsiteX15" fmla="*/ 2056263 w 4660710"/>
              <a:gd name="connsiteY15" fmla="*/ 209266 h 2138149"/>
              <a:gd name="connsiteX16" fmla="*/ 1769660 w 4660710"/>
              <a:gd name="connsiteY16" fmla="*/ 291152 h 2138149"/>
              <a:gd name="connsiteX17" fmla="*/ 1428466 w 4660710"/>
              <a:gd name="connsiteY17" fmla="*/ 400334 h 2138149"/>
              <a:gd name="connsiteX18" fmla="*/ 1169158 w 4660710"/>
              <a:gd name="connsiteY18" fmla="*/ 495869 h 2138149"/>
              <a:gd name="connsiteX19" fmla="*/ 978089 w 4660710"/>
              <a:gd name="connsiteY19" fmla="*/ 605051 h 2138149"/>
              <a:gd name="connsiteX20" fmla="*/ 759725 w 4660710"/>
              <a:gd name="connsiteY20" fmla="*/ 714233 h 2138149"/>
              <a:gd name="connsiteX21" fmla="*/ 595952 w 4660710"/>
              <a:gd name="connsiteY21" fmla="*/ 837063 h 2138149"/>
              <a:gd name="connsiteX22" fmla="*/ 432179 w 4660710"/>
              <a:gd name="connsiteY22" fmla="*/ 973540 h 2138149"/>
              <a:gd name="connsiteX23" fmla="*/ 282054 w 4660710"/>
              <a:gd name="connsiteY23" fmla="*/ 1137313 h 2138149"/>
              <a:gd name="connsiteX24" fmla="*/ 186519 w 4660710"/>
              <a:gd name="connsiteY24" fmla="*/ 1260143 h 2138149"/>
              <a:gd name="connsiteX25" fmla="*/ 77337 w 4660710"/>
              <a:gd name="connsiteY25" fmla="*/ 1464860 h 2138149"/>
              <a:gd name="connsiteX26" fmla="*/ 9098 w 4660710"/>
              <a:gd name="connsiteY26" fmla="*/ 1751463 h 2138149"/>
              <a:gd name="connsiteX27" fmla="*/ 50042 w 4660710"/>
              <a:gd name="connsiteY27" fmla="*/ 1887940 h 2138149"/>
              <a:gd name="connsiteX28" fmla="*/ 63689 w 4660710"/>
              <a:gd name="connsiteY28" fmla="*/ 2051713 h 2138149"/>
              <a:gd name="connsiteX29" fmla="*/ 104633 w 4660710"/>
              <a:gd name="connsiteY29" fmla="*/ 2133600 h 2138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660710" h="2138149">
                <a:moveTo>
                  <a:pt x="104633" y="2133600"/>
                </a:moveTo>
                <a:cubicBezTo>
                  <a:pt x="209266" y="2138149"/>
                  <a:pt x="466298" y="2129051"/>
                  <a:pt x="691486" y="2079009"/>
                </a:cubicBezTo>
                <a:cubicBezTo>
                  <a:pt x="916674" y="2028967"/>
                  <a:pt x="1169158" y="2015319"/>
                  <a:pt x="1455761" y="1833349"/>
                </a:cubicBezTo>
                <a:cubicBezTo>
                  <a:pt x="1742364" y="1651379"/>
                  <a:pt x="2151797" y="1207827"/>
                  <a:pt x="2411104" y="987188"/>
                </a:cubicBezTo>
                <a:cubicBezTo>
                  <a:pt x="2670412" y="766549"/>
                  <a:pt x="2674961" y="661916"/>
                  <a:pt x="3011606" y="509516"/>
                </a:cubicBezTo>
                <a:cubicBezTo>
                  <a:pt x="3348251" y="357116"/>
                  <a:pt x="4201236" y="145576"/>
                  <a:pt x="4430973" y="72788"/>
                </a:cubicBezTo>
                <a:cubicBezTo>
                  <a:pt x="4660710" y="0"/>
                  <a:pt x="4390030" y="72788"/>
                  <a:pt x="4390030" y="72788"/>
                </a:cubicBezTo>
                <a:lnTo>
                  <a:pt x="4048836" y="45492"/>
                </a:lnTo>
                <a:cubicBezTo>
                  <a:pt x="3951027" y="38668"/>
                  <a:pt x="3891886" y="34119"/>
                  <a:pt x="3803176" y="31845"/>
                </a:cubicBezTo>
                <a:cubicBezTo>
                  <a:pt x="3714466" y="29571"/>
                  <a:pt x="3609833" y="29570"/>
                  <a:pt x="3516573" y="31845"/>
                </a:cubicBezTo>
                <a:cubicBezTo>
                  <a:pt x="3423313" y="34120"/>
                  <a:pt x="3243618" y="45492"/>
                  <a:pt x="3243618" y="45492"/>
                </a:cubicBezTo>
                <a:cubicBezTo>
                  <a:pt x="3157182" y="50041"/>
                  <a:pt x="3084394" y="50042"/>
                  <a:pt x="2997958" y="59140"/>
                </a:cubicBezTo>
                <a:cubicBezTo>
                  <a:pt x="2911522" y="68238"/>
                  <a:pt x="2806889" y="88710"/>
                  <a:pt x="2725003" y="100083"/>
                </a:cubicBezTo>
                <a:cubicBezTo>
                  <a:pt x="2643117" y="111456"/>
                  <a:pt x="2581702" y="116006"/>
                  <a:pt x="2506639" y="127379"/>
                </a:cubicBezTo>
                <a:cubicBezTo>
                  <a:pt x="2431576" y="138752"/>
                  <a:pt x="2274627" y="168322"/>
                  <a:pt x="2274627" y="168322"/>
                </a:cubicBezTo>
                <a:cubicBezTo>
                  <a:pt x="2199564" y="181970"/>
                  <a:pt x="2140424" y="188794"/>
                  <a:pt x="2056263" y="209266"/>
                </a:cubicBezTo>
                <a:cubicBezTo>
                  <a:pt x="1972102" y="229738"/>
                  <a:pt x="1874293" y="259307"/>
                  <a:pt x="1769660" y="291152"/>
                </a:cubicBezTo>
                <a:cubicBezTo>
                  <a:pt x="1665027" y="322997"/>
                  <a:pt x="1528549" y="366215"/>
                  <a:pt x="1428466" y="400334"/>
                </a:cubicBezTo>
                <a:cubicBezTo>
                  <a:pt x="1328383" y="434453"/>
                  <a:pt x="1244221" y="461750"/>
                  <a:pt x="1169158" y="495869"/>
                </a:cubicBezTo>
                <a:cubicBezTo>
                  <a:pt x="1094095" y="529989"/>
                  <a:pt x="1046328" y="568657"/>
                  <a:pt x="978089" y="605051"/>
                </a:cubicBezTo>
                <a:cubicBezTo>
                  <a:pt x="909850" y="641445"/>
                  <a:pt x="823414" y="675564"/>
                  <a:pt x="759725" y="714233"/>
                </a:cubicBezTo>
                <a:cubicBezTo>
                  <a:pt x="696036" y="752902"/>
                  <a:pt x="650543" y="793845"/>
                  <a:pt x="595952" y="837063"/>
                </a:cubicBezTo>
                <a:cubicBezTo>
                  <a:pt x="541361" y="880281"/>
                  <a:pt x="484495" y="923498"/>
                  <a:pt x="432179" y="973540"/>
                </a:cubicBezTo>
                <a:cubicBezTo>
                  <a:pt x="379863" y="1023582"/>
                  <a:pt x="322997" y="1089546"/>
                  <a:pt x="282054" y="1137313"/>
                </a:cubicBezTo>
                <a:cubicBezTo>
                  <a:pt x="241111" y="1185080"/>
                  <a:pt x="220639" y="1205552"/>
                  <a:pt x="186519" y="1260143"/>
                </a:cubicBezTo>
                <a:cubicBezTo>
                  <a:pt x="152400" y="1314734"/>
                  <a:pt x="106907" y="1382973"/>
                  <a:pt x="77337" y="1464860"/>
                </a:cubicBezTo>
                <a:cubicBezTo>
                  <a:pt x="47767" y="1546747"/>
                  <a:pt x="13647" y="1680950"/>
                  <a:pt x="9098" y="1751463"/>
                </a:cubicBezTo>
                <a:cubicBezTo>
                  <a:pt x="4549" y="1821976"/>
                  <a:pt x="40944" y="1837898"/>
                  <a:pt x="50042" y="1887940"/>
                </a:cubicBezTo>
                <a:cubicBezTo>
                  <a:pt x="59141" y="1937982"/>
                  <a:pt x="54591" y="2013044"/>
                  <a:pt x="63689" y="2051713"/>
                </a:cubicBezTo>
                <a:cubicBezTo>
                  <a:pt x="72787" y="2090382"/>
                  <a:pt x="0" y="2129051"/>
                  <a:pt x="104633" y="2133600"/>
                </a:cubicBezTo>
                <a:close/>
              </a:path>
            </a:pathLst>
          </a:custGeom>
          <a:solidFill>
            <a:schemeClr val="tx2">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971800" y="1443335"/>
            <a:ext cx="762000" cy="461665"/>
          </a:xfrm>
          <a:prstGeom prst="rect">
            <a:avLst/>
          </a:prstGeom>
          <a:noFill/>
        </p:spPr>
        <p:txBody>
          <a:bodyPr wrap="square" rtlCol="0">
            <a:spAutoFit/>
          </a:bodyPr>
          <a:lstStyle/>
          <a:p>
            <a:pPr marL="514350" indent="-514350"/>
            <a:r>
              <a:rPr lang="en-US" sz="2400" b="1" dirty="0" smtClean="0">
                <a:solidFill>
                  <a:srgbClr val="2503EF"/>
                </a:solidFill>
                <a:latin typeface="Arial" pitchFamily="34" charset="0"/>
                <a:cs typeface="Arial" pitchFamily="34" charset="0"/>
              </a:rPr>
              <a:t>H</a:t>
            </a:r>
            <a:endParaRPr lang="en-US" sz="2400" b="1" dirty="0">
              <a:solidFill>
                <a:srgbClr val="2503EF"/>
              </a:solidFill>
              <a:latin typeface="Arial" pitchFamily="34" charset="0"/>
              <a:cs typeface="Arial" pitchFamily="34" charset="0"/>
            </a:endParaRPr>
          </a:p>
        </p:txBody>
      </p:sp>
      <p:sp>
        <p:nvSpPr>
          <p:cNvPr id="32" name="TextBox 31"/>
          <p:cNvSpPr txBox="1"/>
          <p:nvPr/>
        </p:nvSpPr>
        <p:spPr>
          <a:xfrm>
            <a:off x="304800" y="4350603"/>
            <a:ext cx="2480166" cy="830997"/>
          </a:xfrm>
          <a:prstGeom prst="rect">
            <a:avLst/>
          </a:prstGeom>
          <a:noFill/>
        </p:spPr>
        <p:txBody>
          <a:bodyPr wrap="none" rtlCol="0">
            <a:spAutoFit/>
          </a:bodyPr>
          <a:lstStyle/>
          <a:p>
            <a:r>
              <a:rPr lang="en-US" sz="2400" dirty="0" smtClean="0">
                <a:solidFill>
                  <a:srgbClr val="00B050"/>
                </a:solidFill>
                <a:latin typeface="Arial" pitchFamily="34" charset="0"/>
                <a:cs typeface="Arial" pitchFamily="34" charset="0"/>
              </a:rPr>
              <a:t>New positive</a:t>
            </a:r>
          </a:p>
          <a:p>
            <a:r>
              <a:rPr lang="en-US" sz="2400" dirty="0" smtClean="0">
                <a:solidFill>
                  <a:srgbClr val="00B050"/>
                </a:solidFill>
                <a:latin typeface="Arial" pitchFamily="34" charset="0"/>
                <a:cs typeface="Arial" pitchFamily="34" charset="0"/>
              </a:rPr>
              <a:t>counter-example</a:t>
            </a:r>
            <a:endParaRPr lang="en-US" sz="2400" b="1" dirty="0">
              <a:solidFill>
                <a:srgbClr val="00B050"/>
              </a:solidFill>
              <a:latin typeface="Arial" pitchFamily="34" charset="0"/>
              <a:cs typeface="Arial" pitchFamily="34" charset="0"/>
            </a:endParaRPr>
          </a:p>
        </p:txBody>
      </p:sp>
      <p:cxnSp>
        <p:nvCxnSpPr>
          <p:cNvPr id="34" name="Straight Arrow Connector 33"/>
          <p:cNvCxnSpPr/>
          <p:nvPr/>
        </p:nvCxnSpPr>
        <p:spPr>
          <a:xfrm flipH="1">
            <a:off x="1129864" y="3628698"/>
            <a:ext cx="226485" cy="731013"/>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0" name="Slide Number Placeholder 49"/>
          <p:cNvSpPr>
            <a:spLocks noGrp="1"/>
          </p:cNvSpPr>
          <p:nvPr>
            <p:ph type="sldNum" sz="quarter" idx="12"/>
          </p:nvPr>
        </p:nvSpPr>
        <p:spPr/>
        <p:txBody>
          <a:bodyPr/>
          <a:lstStyle/>
          <a:p>
            <a:fld id="{B6F15528-21DE-4FAA-801E-634DDDAF4B2B}" type="slidenum">
              <a:rPr lang="en-US" smtClean="0"/>
              <a:pPr/>
              <a:t>14</a:t>
            </a:fld>
            <a:r>
              <a:rPr lang="en-US" smtClean="0"/>
              <a:t>/42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28600" y="76201"/>
            <a:ext cx="8763000" cy="914399"/>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Negative counter-examples</a:t>
            </a:r>
            <a:endParaRPr kumimoji="0" lang="en-US" sz="34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37" name="Freeform 36"/>
          <p:cNvSpPr/>
          <p:nvPr/>
        </p:nvSpPr>
        <p:spPr>
          <a:xfrm>
            <a:off x="7189410" y="1808300"/>
            <a:ext cx="1110241" cy="2062021"/>
          </a:xfrm>
          <a:custGeom>
            <a:avLst/>
            <a:gdLst>
              <a:gd name="connsiteX0" fmla="*/ 350808 w 981974"/>
              <a:gd name="connsiteY0" fmla="*/ 10064 h 1699404"/>
              <a:gd name="connsiteX1" fmla="*/ 230038 w 981974"/>
              <a:gd name="connsiteY1" fmla="*/ 96328 h 1699404"/>
              <a:gd name="connsiteX2" fmla="*/ 143774 w 981974"/>
              <a:gd name="connsiteY2" fmla="*/ 208471 h 1699404"/>
              <a:gd name="connsiteX3" fmla="*/ 83389 w 981974"/>
              <a:gd name="connsiteY3" fmla="*/ 329241 h 1699404"/>
              <a:gd name="connsiteX4" fmla="*/ 40257 w 981974"/>
              <a:gd name="connsiteY4" fmla="*/ 493143 h 1699404"/>
              <a:gd name="connsiteX5" fmla="*/ 5751 w 981974"/>
              <a:gd name="connsiteY5" fmla="*/ 726056 h 1699404"/>
              <a:gd name="connsiteX6" fmla="*/ 5751 w 981974"/>
              <a:gd name="connsiteY6" fmla="*/ 881332 h 1699404"/>
              <a:gd name="connsiteX7" fmla="*/ 14377 w 981974"/>
              <a:gd name="connsiteY7" fmla="*/ 1062486 h 1699404"/>
              <a:gd name="connsiteX8" fmla="*/ 48883 w 981974"/>
              <a:gd name="connsiteY8" fmla="*/ 1217762 h 1699404"/>
              <a:gd name="connsiteX9" fmla="*/ 92015 w 981974"/>
              <a:gd name="connsiteY9" fmla="*/ 1364411 h 1699404"/>
              <a:gd name="connsiteX10" fmla="*/ 135147 w 981974"/>
              <a:gd name="connsiteY10" fmla="*/ 1485181 h 1699404"/>
              <a:gd name="connsiteX11" fmla="*/ 195532 w 981974"/>
              <a:gd name="connsiteY11" fmla="*/ 1562818 h 1699404"/>
              <a:gd name="connsiteX12" fmla="*/ 247291 w 981974"/>
              <a:gd name="connsiteY12" fmla="*/ 1631830 h 1699404"/>
              <a:gd name="connsiteX13" fmla="*/ 299049 w 981974"/>
              <a:gd name="connsiteY13" fmla="*/ 1666335 h 1699404"/>
              <a:gd name="connsiteX14" fmla="*/ 342181 w 981974"/>
              <a:gd name="connsiteY14" fmla="*/ 1692215 h 1699404"/>
              <a:gd name="connsiteX15" fmla="*/ 506083 w 981974"/>
              <a:gd name="connsiteY15" fmla="*/ 1623203 h 1699404"/>
              <a:gd name="connsiteX16" fmla="*/ 618226 w 981974"/>
              <a:gd name="connsiteY16" fmla="*/ 1511060 h 1699404"/>
              <a:gd name="connsiteX17" fmla="*/ 782128 w 981974"/>
              <a:gd name="connsiteY17" fmla="*/ 1364411 h 1699404"/>
              <a:gd name="connsiteX18" fmla="*/ 877019 w 981974"/>
              <a:gd name="connsiteY18" fmla="*/ 1217762 h 1699404"/>
              <a:gd name="connsiteX19" fmla="*/ 937404 w 981974"/>
              <a:gd name="connsiteY19" fmla="*/ 1062486 h 1699404"/>
              <a:gd name="connsiteX20" fmla="*/ 971909 w 981974"/>
              <a:gd name="connsiteY20" fmla="*/ 950343 h 1699404"/>
              <a:gd name="connsiteX21" fmla="*/ 980536 w 981974"/>
              <a:gd name="connsiteY21" fmla="*/ 786441 h 1699404"/>
              <a:gd name="connsiteX22" fmla="*/ 963283 w 981974"/>
              <a:gd name="connsiteY22" fmla="*/ 674298 h 1699404"/>
              <a:gd name="connsiteX23" fmla="*/ 920151 w 981974"/>
              <a:gd name="connsiteY23" fmla="*/ 570781 h 1699404"/>
              <a:gd name="connsiteX24" fmla="*/ 877019 w 981974"/>
              <a:gd name="connsiteY24" fmla="*/ 493143 h 1699404"/>
              <a:gd name="connsiteX25" fmla="*/ 825260 w 981974"/>
              <a:gd name="connsiteY25" fmla="*/ 415505 h 1699404"/>
              <a:gd name="connsiteX26" fmla="*/ 764876 w 981974"/>
              <a:gd name="connsiteY26" fmla="*/ 355120 h 1699404"/>
              <a:gd name="connsiteX27" fmla="*/ 695864 w 981974"/>
              <a:gd name="connsiteY27" fmla="*/ 277483 h 1699404"/>
              <a:gd name="connsiteX28" fmla="*/ 644106 w 981974"/>
              <a:gd name="connsiteY28" fmla="*/ 217098 h 1699404"/>
              <a:gd name="connsiteX29" fmla="*/ 592347 w 981974"/>
              <a:gd name="connsiteY29" fmla="*/ 173966 h 1699404"/>
              <a:gd name="connsiteX30" fmla="*/ 523336 w 981974"/>
              <a:gd name="connsiteY30" fmla="*/ 122207 h 1699404"/>
              <a:gd name="connsiteX31" fmla="*/ 480204 w 981974"/>
              <a:gd name="connsiteY31" fmla="*/ 87702 h 1699404"/>
              <a:gd name="connsiteX32" fmla="*/ 437072 w 981974"/>
              <a:gd name="connsiteY32" fmla="*/ 53196 h 1699404"/>
              <a:gd name="connsiteX33" fmla="*/ 393940 w 981974"/>
              <a:gd name="connsiteY33" fmla="*/ 35943 h 1699404"/>
              <a:gd name="connsiteX34" fmla="*/ 350808 w 981974"/>
              <a:gd name="connsiteY34" fmla="*/ 10064 h 1699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81974" h="1699404">
                <a:moveTo>
                  <a:pt x="350808" y="10064"/>
                </a:moveTo>
                <a:cubicBezTo>
                  <a:pt x="323491" y="20128"/>
                  <a:pt x="264544" y="63260"/>
                  <a:pt x="230038" y="96328"/>
                </a:cubicBezTo>
                <a:cubicBezTo>
                  <a:pt x="195532" y="129396"/>
                  <a:pt x="168215" y="169652"/>
                  <a:pt x="143774" y="208471"/>
                </a:cubicBezTo>
                <a:cubicBezTo>
                  <a:pt x="119333" y="247290"/>
                  <a:pt x="100642" y="281796"/>
                  <a:pt x="83389" y="329241"/>
                </a:cubicBezTo>
                <a:cubicBezTo>
                  <a:pt x="66136" y="376686"/>
                  <a:pt x="53197" y="427007"/>
                  <a:pt x="40257" y="493143"/>
                </a:cubicBezTo>
                <a:cubicBezTo>
                  <a:pt x="27317" y="559279"/>
                  <a:pt x="11502" y="661358"/>
                  <a:pt x="5751" y="726056"/>
                </a:cubicBezTo>
                <a:cubicBezTo>
                  <a:pt x="0" y="790754"/>
                  <a:pt x="4313" y="825260"/>
                  <a:pt x="5751" y="881332"/>
                </a:cubicBezTo>
                <a:cubicBezTo>
                  <a:pt x="7189" y="937404"/>
                  <a:pt x="7188" y="1006414"/>
                  <a:pt x="14377" y="1062486"/>
                </a:cubicBezTo>
                <a:cubicBezTo>
                  <a:pt x="21566" y="1118558"/>
                  <a:pt x="35943" y="1167441"/>
                  <a:pt x="48883" y="1217762"/>
                </a:cubicBezTo>
                <a:cubicBezTo>
                  <a:pt x="61823" y="1268083"/>
                  <a:pt x="77638" y="1319841"/>
                  <a:pt x="92015" y="1364411"/>
                </a:cubicBezTo>
                <a:cubicBezTo>
                  <a:pt x="106392" y="1408981"/>
                  <a:pt x="117894" y="1452113"/>
                  <a:pt x="135147" y="1485181"/>
                </a:cubicBezTo>
                <a:cubicBezTo>
                  <a:pt x="152400" y="1518249"/>
                  <a:pt x="176841" y="1538377"/>
                  <a:pt x="195532" y="1562818"/>
                </a:cubicBezTo>
                <a:cubicBezTo>
                  <a:pt x="214223" y="1587260"/>
                  <a:pt x="230038" y="1614577"/>
                  <a:pt x="247291" y="1631830"/>
                </a:cubicBezTo>
                <a:cubicBezTo>
                  <a:pt x="264544" y="1649083"/>
                  <a:pt x="283234" y="1656271"/>
                  <a:pt x="299049" y="1666335"/>
                </a:cubicBezTo>
                <a:cubicBezTo>
                  <a:pt x="314864" y="1676399"/>
                  <a:pt x="307675" y="1699404"/>
                  <a:pt x="342181" y="1692215"/>
                </a:cubicBezTo>
                <a:cubicBezTo>
                  <a:pt x="376687" y="1685026"/>
                  <a:pt x="460076" y="1653396"/>
                  <a:pt x="506083" y="1623203"/>
                </a:cubicBezTo>
                <a:cubicBezTo>
                  <a:pt x="552091" y="1593011"/>
                  <a:pt x="572219" y="1554192"/>
                  <a:pt x="618226" y="1511060"/>
                </a:cubicBezTo>
                <a:cubicBezTo>
                  <a:pt x="664234" y="1467928"/>
                  <a:pt x="738996" y="1413294"/>
                  <a:pt x="782128" y="1364411"/>
                </a:cubicBezTo>
                <a:cubicBezTo>
                  <a:pt x="825260" y="1315528"/>
                  <a:pt x="851140" y="1268083"/>
                  <a:pt x="877019" y="1217762"/>
                </a:cubicBezTo>
                <a:cubicBezTo>
                  <a:pt x="902898" y="1167441"/>
                  <a:pt x="921589" y="1107056"/>
                  <a:pt x="937404" y="1062486"/>
                </a:cubicBezTo>
                <a:cubicBezTo>
                  <a:pt x="953219" y="1017916"/>
                  <a:pt x="964720" y="996351"/>
                  <a:pt x="971909" y="950343"/>
                </a:cubicBezTo>
                <a:cubicBezTo>
                  <a:pt x="979098" y="904336"/>
                  <a:pt x="981974" y="832448"/>
                  <a:pt x="980536" y="786441"/>
                </a:cubicBezTo>
                <a:cubicBezTo>
                  <a:pt x="979098" y="740434"/>
                  <a:pt x="973347" y="710241"/>
                  <a:pt x="963283" y="674298"/>
                </a:cubicBezTo>
                <a:cubicBezTo>
                  <a:pt x="953219" y="638355"/>
                  <a:pt x="934528" y="600973"/>
                  <a:pt x="920151" y="570781"/>
                </a:cubicBezTo>
                <a:cubicBezTo>
                  <a:pt x="905774" y="540589"/>
                  <a:pt x="892834" y="519022"/>
                  <a:pt x="877019" y="493143"/>
                </a:cubicBezTo>
                <a:cubicBezTo>
                  <a:pt x="861204" y="467264"/>
                  <a:pt x="843950" y="438509"/>
                  <a:pt x="825260" y="415505"/>
                </a:cubicBezTo>
                <a:cubicBezTo>
                  <a:pt x="806570" y="392501"/>
                  <a:pt x="786442" y="378124"/>
                  <a:pt x="764876" y="355120"/>
                </a:cubicBezTo>
                <a:cubicBezTo>
                  <a:pt x="743310" y="332116"/>
                  <a:pt x="715992" y="300487"/>
                  <a:pt x="695864" y="277483"/>
                </a:cubicBezTo>
                <a:cubicBezTo>
                  <a:pt x="675736" y="254479"/>
                  <a:pt x="661359" y="234351"/>
                  <a:pt x="644106" y="217098"/>
                </a:cubicBezTo>
                <a:cubicBezTo>
                  <a:pt x="626853" y="199845"/>
                  <a:pt x="612475" y="189781"/>
                  <a:pt x="592347" y="173966"/>
                </a:cubicBezTo>
                <a:cubicBezTo>
                  <a:pt x="572219" y="158151"/>
                  <a:pt x="542027" y="136584"/>
                  <a:pt x="523336" y="122207"/>
                </a:cubicBezTo>
                <a:cubicBezTo>
                  <a:pt x="504645" y="107830"/>
                  <a:pt x="480204" y="87702"/>
                  <a:pt x="480204" y="87702"/>
                </a:cubicBezTo>
                <a:cubicBezTo>
                  <a:pt x="465827" y="76200"/>
                  <a:pt x="451449" y="61823"/>
                  <a:pt x="437072" y="53196"/>
                </a:cubicBezTo>
                <a:cubicBezTo>
                  <a:pt x="422695" y="44570"/>
                  <a:pt x="404004" y="41694"/>
                  <a:pt x="393940" y="35943"/>
                </a:cubicBezTo>
                <a:cubicBezTo>
                  <a:pt x="383876" y="30192"/>
                  <a:pt x="378125" y="0"/>
                  <a:pt x="350808" y="10064"/>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840011" y="1930065"/>
            <a:ext cx="947687" cy="1875357"/>
          </a:xfrm>
          <a:custGeom>
            <a:avLst/>
            <a:gdLst>
              <a:gd name="connsiteX0" fmla="*/ 517584 w 838200"/>
              <a:gd name="connsiteY0" fmla="*/ 4313 h 1545566"/>
              <a:gd name="connsiteX1" fmla="*/ 405441 w 838200"/>
              <a:gd name="connsiteY1" fmla="*/ 90577 h 1545566"/>
              <a:gd name="connsiteX2" fmla="*/ 310550 w 838200"/>
              <a:gd name="connsiteY2" fmla="*/ 168215 h 1545566"/>
              <a:gd name="connsiteX3" fmla="*/ 232913 w 838200"/>
              <a:gd name="connsiteY3" fmla="*/ 254479 h 1545566"/>
              <a:gd name="connsiteX4" fmla="*/ 138022 w 838200"/>
              <a:gd name="connsiteY4" fmla="*/ 357996 h 1545566"/>
              <a:gd name="connsiteX5" fmla="*/ 60384 w 838200"/>
              <a:gd name="connsiteY5" fmla="*/ 513272 h 1545566"/>
              <a:gd name="connsiteX6" fmla="*/ 8626 w 838200"/>
              <a:gd name="connsiteY6" fmla="*/ 668547 h 1545566"/>
              <a:gd name="connsiteX7" fmla="*/ 8626 w 838200"/>
              <a:gd name="connsiteY7" fmla="*/ 823823 h 1545566"/>
              <a:gd name="connsiteX8" fmla="*/ 34505 w 838200"/>
              <a:gd name="connsiteY8" fmla="*/ 987724 h 1545566"/>
              <a:gd name="connsiteX9" fmla="*/ 86264 w 838200"/>
              <a:gd name="connsiteY9" fmla="*/ 1108494 h 1545566"/>
              <a:gd name="connsiteX10" fmla="*/ 163901 w 838200"/>
              <a:gd name="connsiteY10" fmla="*/ 1194758 h 1545566"/>
              <a:gd name="connsiteX11" fmla="*/ 267418 w 838200"/>
              <a:gd name="connsiteY11" fmla="*/ 1324155 h 1545566"/>
              <a:gd name="connsiteX12" fmla="*/ 345056 w 838200"/>
              <a:gd name="connsiteY12" fmla="*/ 1393166 h 1545566"/>
              <a:gd name="connsiteX13" fmla="*/ 422694 w 838200"/>
              <a:gd name="connsiteY13" fmla="*/ 1453551 h 1545566"/>
              <a:gd name="connsiteX14" fmla="*/ 526211 w 838200"/>
              <a:gd name="connsiteY14" fmla="*/ 1539815 h 1545566"/>
              <a:gd name="connsiteX15" fmla="*/ 655607 w 838200"/>
              <a:gd name="connsiteY15" fmla="*/ 1488056 h 1545566"/>
              <a:gd name="connsiteX16" fmla="*/ 733245 w 838200"/>
              <a:gd name="connsiteY16" fmla="*/ 1367287 h 1545566"/>
              <a:gd name="connsiteX17" fmla="*/ 785003 w 838200"/>
              <a:gd name="connsiteY17" fmla="*/ 1237890 h 1545566"/>
              <a:gd name="connsiteX18" fmla="*/ 819509 w 838200"/>
              <a:gd name="connsiteY18" fmla="*/ 1056736 h 1545566"/>
              <a:gd name="connsiteX19" fmla="*/ 836762 w 838200"/>
              <a:gd name="connsiteY19" fmla="*/ 823823 h 1545566"/>
              <a:gd name="connsiteX20" fmla="*/ 828135 w 838200"/>
              <a:gd name="connsiteY20" fmla="*/ 659921 h 1545566"/>
              <a:gd name="connsiteX21" fmla="*/ 793630 w 838200"/>
              <a:gd name="connsiteY21" fmla="*/ 427007 h 1545566"/>
              <a:gd name="connsiteX22" fmla="*/ 750498 w 838200"/>
              <a:gd name="connsiteY22" fmla="*/ 271732 h 1545566"/>
              <a:gd name="connsiteX23" fmla="*/ 690113 w 838200"/>
              <a:gd name="connsiteY23" fmla="*/ 150962 h 1545566"/>
              <a:gd name="connsiteX24" fmla="*/ 629728 w 838200"/>
              <a:gd name="connsiteY24" fmla="*/ 64698 h 1545566"/>
              <a:gd name="connsiteX25" fmla="*/ 517584 w 838200"/>
              <a:gd name="connsiteY25" fmla="*/ 4313 h 154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8200" h="1545566">
                <a:moveTo>
                  <a:pt x="517584" y="4313"/>
                </a:moveTo>
                <a:cubicBezTo>
                  <a:pt x="480203" y="8626"/>
                  <a:pt x="439947" y="63260"/>
                  <a:pt x="405441" y="90577"/>
                </a:cubicBezTo>
                <a:cubicBezTo>
                  <a:pt x="370935" y="117894"/>
                  <a:pt x="339305" y="140898"/>
                  <a:pt x="310550" y="168215"/>
                </a:cubicBezTo>
                <a:cubicBezTo>
                  <a:pt x="281795" y="195532"/>
                  <a:pt x="232913" y="254479"/>
                  <a:pt x="232913" y="254479"/>
                </a:cubicBezTo>
                <a:cubicBezTo>
                  <a:pt x="204158" y="286109"/>
                  <a:pt x="166777" y="314864"/>
                  <a:pt x="138022" y="357996"/>
                </a:cubicBezTo>
                <a:cubicBezTo>
                  <a:pt x="109267" y="401128"/>
                  <a:pt x="81950" y="461514"/>
                  <a:pt x="60384" y="513272"/>
                </a:cubicBezTo>
                <a:cubicBezTo>
                  <a:pt x="38818" y="565031"/>
                  <a:pt x="17252" y="616789"/>
                  <a:pt x="8626" y="668547"/>
                </a:cubicBezTo>
                <a:cubicBezTo>
                  <a:pt x="0" y="720305"/>
                  <a:pt x="4313" y="770627"/>
                  <a:pt x="8626" y="823823"/>
                </a:cubicBezTo>
                <a:cubicBezTo>
                  <a:pt x="12939" y="877019"/>
                  <a:pt x="21565" y="940279"/>
                  <a:pt x="34505" y="987724"/>
                </a:cubicBezTo>
                <a:cubicBezTo>
                  <a:pt x="47445" y="1035169"/>
                  <a:pt x="64698" y="1073988"/>
                  <a:pt x="86264" y="1108494"/>
                </a:cubicBezTo>
                <a:cubicBezTo>
                  <a:pt x="107830" y="1143000"/>
                  <a:pt x="133709" y="1158815"/>
                  <a:pt x="163901" y="1194758"/>
                </a:cubicBezTo>
                <a:cubicBezTo>
                  <a:pt x="194093" y="1230701"/>
                  <a:pt x="237226" y="1291087"/>
                  <a:pt x="267418" y="1324155"/>
                </a:cubicBezTo>
                <a:cubicBezTo>
                  <a:pt x="297610" y="1357223"/>
                  <a:pt x="319177" y="1371600"/>
                  <a:pt x="345056" y="1393166"/>
                </a:cubicBezTo>
                <a:cubicBezTo>
                  <a:pt x="370935" y="1414732"/>
                  <a:pt x="392502" y="1429110"/>
                  <a:pt x="422694" y="1453551"/>
                </a:cubicBezTo>
                <a:cubicBezTo>
                  <a:pt x="452886" y="1477992"/>
                  <a:pt x="487392" y="1534064"/>
                  <a:pt x="526211" y="1539815"/>
                </a:cubicBezTo>
                <a:cubicBezTo>
                  <a:pt x="565030" y="1545566"/>
                  <a:pt x="621101" y="1516811"/>
                  <a:pt x="655607" y="1488056"/>
                </a:cubicBezTo>
                <a:cubicBezTo>
                  <a:pt x="690113" y="1459301"/>
                  <a:pt x="711679" y="1408981"/>
                  <a:pt x="733245" y="1367287"/>
                </a:cubicBezTo>
                <a:cubicBezTo>
                  <a:pt x="754811" y="1325593"/>
                  <a:pt x="770626" y="1289648"/>
                  <a:pt x="785003" y="1237890"/>
                </a:cubicBezTo>
                <a:cubicBezTo>
                  <a:pt x="799380" y="1186132"/>
                  <a:pt x="810883" y="1125747"/>
                  <a:pt x="819509" y="1056736"/>
                </a:cubicBezTo>
                <a:cubicBezTo>
                  <a:pt x="828135" y="987725"/>
                  <a:pt x="835324" y="889959"/>
                  <a:pt x="836762" y="823823"/>
                </a:cubicBezTo>
                <a:cubicBezTo>
                  <a:pt x="838200" y="757687"/>
                  <a:pt x="835324" y="726057"/>
                  <a:pt x="828135" y="659921"/>
                </a:cubicBezTo>
                <a:cubicBezTo>
                  <a:pt x="820946" y="593785"/>
                  <a:pt x="806569" y="491705"/>
                  <a:pt x="793630" y="427007"/>
                </a:cubicBezTo>
                <a:cubicBezTo>
                  <a:pt x="780691" y="362309"/>
                  <a:pt x="767751" y="317739"/>
                  <a:pt x="750498" y="271732"/>
                </a:cubicBezTo>
                <a:cubicBezTo>
                  <a:pt x="733245" y="225725"/>
                  <a:pt x="710241" y="185468"/>
                  <a:pt x="690113" y="150962"/>
                </a:cubicBezTo>
                <a:cubicBezTo>
                  <a:pt x="669985" y="116456"/>
                  <a:pt x="652732" y="89140"/>
                  <a:pt x="629728" y="64698"/>
                </a:cubicBezTo>
                <a:cubicBezTo>
                  <a:pt x="606724" y="40257"/>
                  <a:pt x="554965" y="0"/>
                  <a:pt x="517584" y="4313"/>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335975" y="352895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Plus 40"/>
          <p:cNvSpPr/>
          <p:nvPr/>
        </p:nvSpPr>
        <p:spPr>
          <a:xfrm>
            <a:off x="1368107" y="3300350"/>
            <a:ext cx="304800" cy="304800"/>
          </a:xfrm>
          <a:prstGeom prst="mathPlu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488744" y="22419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031544" y="2416366"/>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Plus 43"/>
          <p:cNvSpPr/>
          <p:nvPr/>
        </p:nvSpPr>
        <p:spPr>
          <a:xfrm>
            <a:off x="1249127" y="1981200"/>
            <a:ext cx="304800" cy="304800"/>
          </a:xfrm>
          <a:prstGeom prst="mathPlu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Plus 44"/>
          <p:cNvSpPr/>
          <p:nvPr/>
        </p:nvSpPr>
        <p:spPr>
          <a:xfrm>
            <a:off x="1079044" y="2356991"/>
            <a:ext cx="304800" cy="304800"/>
          </a:xfrm>
          <a:prstGeom prst="mathPlu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611217" y="26229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Plus 46"/>
          <p:cNvSpPr/>
          <p:nvPr/>
        </p:nvSpPr>
        <p:spPr>
          <a:xfrm>
            <a:off x="1371600" y="2362200"/>
            <a:ext cx="304800" cy="304800"/>
          </a:xfrm>
          <a:prstGeom prst="mathPlu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821304" y="258284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7884649" y="316030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7407253" y="3213555"/>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Minus 50"/>
          <p:cNvSpPr/>
          <p:nvPr/>
        </p:nvSpPr>
        <p:spPr>
          <a:xfrm>
            <a:off x="7668904" y="2408406"/>
            <a:ext cx="304800" cy="152400"/>
          </a:xfrm>
          <a:prstGeom prst="mathMin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inus 51"/>
          <p:cNvSpPr/>
          <p:nvPr/>
        </p:nvSpPr>
        <p:spPr>
          <a:xfrm>
            <a:off x="7211704" y="3040040"/>
            <a:ext cx="304800" cy="152400"/>
          </a:xfrm>
          <a:prstGeom prst="mathMin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Minus 52"/>
          <p:cNvSpPr/>
          <p:nvPr/>
        </p:nvSpPr>
        <p:spPr>
          <a:xfrm>
            <a:off x="7745104" y="3268640"/>
            <a:ext cx="304800" cy="152400"/>
          </a:xfrm>
          <a:prstGeom prst="mathMin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7835745" y="28634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Minus 54"/>
          <p:cNvSpPr/>
          <p:nvPr/>
        </p:nvSpPr>
        <p:spPr>
          <a:xfrm>
            <a:off x="7696200" y="2971800"/>
            <a:ext cx="304800" cy="152400"/>
          </a:xfrm>
          <a:prstGeom prst="mathMin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961698" y="281834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Plus 56"/>
          <p:cNvSpPr/>
          <p:nvPr/>
        </p:nvSpPr>
        <p:spPr>
          <a:xfrm>
            <a:off x="1009198" y="2758966"/>
            <a:ext cx="304800" cy="304800"/>
          </a:xfrm>
          <a:prstGeom prst="mathPlu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8258707" y="2427290"/>
            <a:ext cx="732893" cy="461665"/>
          </a:xfrm>
          <a:prstGeom prst="rect">
            <a:avLst/>
          </a:prstGeom>
          <a:noFill/>
        </p:spPr>
        <p:txBody>
          <a:bodyPr wrap="none" rtlCol="0">
            <a:spAutoFit/>
          </a:bodyPr>
          <a:lstStyle/>
          <a:p>
            <a:r>
              <a:rPr lang="en-US" sz="2400" dirty="0" smtClean="0">
                <a:latin typeface="Arial" pitchFamily="34" charset="0"/>
                <a:cs typeface="Arial" pitchFamily="34" charset="0"/>
              </a:rPr>
              <a:t>Bad</a:t>
            </a:r>
            <a:endParaRPr lang="en-US" sz="2400" b="1" dirty="0">
              <a:latin typeface="Arial" pitchFamily="34" charset="0"/>
              <a:cs typeface="Arial" pitchFamily="34" charset="0"/>
            </a:endParaRPr>
          </a:p>
        </p:txBody>
      </p:sp>
      <p:sp>
        <p:nvSpPr>
          <p:cNvPr id="60" name="TextBox 59"/>
          <p:cNvSpPr txBox="1"/>
          <p:nvPr/>
        </p:nvSpPr>
        <p:spPr>
          <a:xfrm>
            <a:off x="121073" y="1785242"/>
            <a:ext cx="938077" cy="461665"/>
          </a:xfrm>
          <a:prstGeom prst="rect">
            <a:avLst/>
          </a:prstGeom>
          <a:noFill/>
        </p:spPr>
        <p:txBody>
          <a:bodyPr wrap="none" rtlCol="0">
            <a:spAutoFit/>
          </a:bodyPr>
          <a:lstStyle/>
          <a:p>
            <a:r>
              <a:rPr lang="en-US" sz="2400" dirty="0" smtClean="0">
                <a:latin typeface="Arial" pitchFamily="34" charset="0"/>
                <a:cs typeface="Arial" pitchFamily="34" charset="0"/>
              </a:rPr>
              <a:t>Good</a:t>
            </a:r>
            <a:endParaRPr lang="en-US" sz="2400" b="1" dirty="0">
              <a:latin typeface="Arial" pitchFamily="34" charset="0"/>
              <a:cs typeface="Arial" pitchFamily="34" charset="0"/>
            </a:endParaRPr>
          </a:p>
        </p:txBody>
      </p:sp>
      <p:sp>
        <p:nvSpPr>
          <p:cNvPr id="61" name="Oval 60"/>
          <p:cNvSpPr/>
          <p:nvPr/>
        </p:nvSpPr>
        <p:spPr>
          <a:xfrm>
            <a:off x="840819" y="1107744"/>
            <a:ext cx="7466792" cy="34664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c 61"/>
          <p:cNvSpPr/>
          <p:nvPr/>
        </p:nvSpPr>
        <p:spPr>
          <a:xfrm>
            <a:off x="988352" y="1930406"/>
            <a:ext cx="777791" cy="1883963"/>
          </a:xfrm>
          <a:prstGeom prst="arc">
            <a:avLst>
              <a:gd name="adj1" fmla="val 15671677"/>
              <a:gd name="adj2" fmla="val 5658819"/>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63" name="Arc 62"/>
          <p:cNvSpPr/>
          <p:nvPr/>
        </p:nvSpPr>
        <p:spPr>
          <a:xfrm>
            <a:off x="7192462" y="1828819"/>
            <a:ext cx="855569" cy="2023784"/>
          </a:xfrm>
          <a:prstGeom prst="arc">
            <a:avLst>
              <a:gd name="adj1" fmla="val 4940409"/>
              <a:gd name="adj2" fmla="val 16879416"/>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Freeform 66"/>
          <p:cNvSpPr/>
          <p:nvPr/>
        </p:nvSpPr>
        <p:spPr>
          <a:xfrm>
            <a:off x="830239" y="1094096"/>
            <a:ext cx="7401636" cy="2947916"/>
          </a:xfrm>
          <a:custGeom>
            <a:avLst/>
            <a:gdLst>
              <a:gd name="connsiteX0" fmla="*/ 1025857 w 7401636"/>
              <a:gd name="connsiteY0" fmla="*/ 2900149 h 2947916"/>
              <a:gd name="connsiteX1" fmla="*/ 2431576 w 7401636"/>
              <a:gd name="connsiteY1" fmla="*/ 2900149 h 2947916"/>
              <a:gd name="connsiteX2" fmla="*/ 4137546 w 7401636"/>
              <a:gd name="connsiteY2" fmla="*/ 2613546 h 2947916"/>
              <a:gd name="connsiteX3" fmla="*/ 5515970 w 7401636"/>
              <a:gd name="connsiteY3" fmla="*/ 1849271 h 2947916"/>
              <a:gd name="connsiteX4" fmla="*/ 6280245 w 7401636"/>
              <a:gd name="connsiteY4" fmla="*/ 1426191 h 2947916"/>
              <a:gd name="connsiteX5" fmla="*/ 7235588 w 7401636"/>
              <a:gd name="connsiteY5" fmla="*/ 1166883 h 2947916"/>
              <a:gd name="connsiteX6" fmla="*/ 7276531 w 7401636"/>
              <a:gd name="connsiteY6" fmla="*/ 1180531 h 2947916"/>
              <a:gd name="connsiteX7" fmla="*/ 7140054 w 7401636"/>
              <a:gd name="connsiteY7" fmla="*/ 1003110 h 2947916"/>
              <a:gd name="connsiteX8" fmla="*/ 6921689 w 7401636"/>
              <a:gd name="connsiteY8" fmla="*/ 825689 h 2947916"/>
              <a:gd name="connsiteX9" fmla="*/ 6648734 w 7401636"/>
              <a:gd name="connsiteY9" fmla="*/ 661916 h 2947916"/>
              <a:gd name="connsiteX10" fmla="*/ 6362131 w 7401636"/>
              <a:gd name="connsiteY10" fmla="*/ 498143 h 2947916"/>
              <a:gd name="connsiteX11" fmla="*/ 6130119 w 7401636"/>
              <a:gd name="connsiteY11" fmla="*/ 388961 h 2947916"/>
              <a:gd name="connsiteX12" fmla="*/ 5775277 w 7401636"/>
              <a:gd name="connsiteY12" fmla="*/ 279779 h 2947916"/>
              <a:gd name="connsiteX13" fmla="*/ 5393140 w 7401636"/>
              <a:gd name="connsiteY13" fmla="*/ 184245 h 2947916"/>
              <a:gd name="connsiteX14" fmla="*/ 4970060 w 7401636"/>
              <a:gd name="connsiteY14" fmla="*/ 102358 h 2947916"/>
              <a:gd name="connsiteX15" fmla="*/ 4587922 w 7401636"/>
              <a:gd name="connsiteY15" fmla="*/ 47767 h 2947916"/>
              <a:gd name="connsiteX16" fmla="*/ 4123898 w 7401636"/>
              <a:gd name="connsiteY16" fmla="*/ 6824 h 2947916"/>
              <a:gd name="connsiteX17" fmla="*/ 3632579 w 7401636"/>
              <a:gd name="connsiteY17" fmla="*/ 6824 h 2947916"/>
              <a:gd name="connsiteX18" fmla="*/ 3182203 w 7401636"/>
              <a:gd name="connsiteY18" fmla="*/ 20471 h 2947916"/>
              <a:gd name="connsiteX19" fmla="*/ 2759122 w 7401636"/>
              <a:gd name="connsiteY19" fmla="*/ 61415 h 2947916"/>
              <a:gd name="connsiteX20" fmla="*/ 2322394 w 7401636"/>
              <a:gd name="connsiteY20" fmla="*/ 116006 h 2947916"/>
              <a:gd name="connsiteX21" fmla="*/ 1912961 w 7401636"/>
              <a:gd name="connsiteY21" fmla="*/ 211540 h 2947916"/>
              <a:gd name="connsiteX22" fmla="*/ 1571767 w 7401636"/>
              <a:gd name="connsiteY22" fmla="*/ 320722 h 2947916"/>
              <a:gd name="connsiteX23" fmla="*/ 1244221 w 7401636"/>
              <a:gd name="connsiteY23" fmla="*/ 443552 h 2947916"/>
              <a:gd name="connsiteX24" fmla="*/ 957618 w 7401636"/>
              <a:gd name="connsiteY24" fmla="*/ 593677 h 2947916"/>
              <a:gd name="connsiteX25" fmla="*/ 711958 w 7401636"/>
              <a:gd name="connsiteY25" fmla="*/ 716507 h 2947916"/>
              <a:gd name="connsiteX26" fmla="*/ 520889 w 7401636"/>
              <a:gd name="connsiteY26" fmla="*/ 880280 h 2947916"/>
              <a:gd name="connsiteX27" fmla="*/ 288877 w 7401636"/>
              <a:gd name="connsiteY27" fmla="*/ 1071349 h 2947916"/>
              <a:gd name="connsiteX28" fmla="*/ 152400 w 7401636"/>
              <a:gd name="connsiteY28" fmla="*/ 1276065 h 2947916"/>
              <a:gd name="connsiteX29" fmla="*/ 43218 w 7401636"/>
              <a:gd name="connsiteY29" fmla="*/ 1535373 h 2947916"/>
              <a:gd name="connsiteX30" fmla="*/ 2274 w 7401636"/>
              <a:gd name="connsiteY30" fmla="*/ 1794680 h 2947916"/>
              <a:gd name="connsiteX31" fmla="*/ 56865 w 7401636"/>
              <a:gd name="connsiteY31" fmla="*/ 1972101 h 2947916"/>
              <a:gd name="connsiteX32" fmla="*/ 152400 w 7401636"/>
              <a:gd name="connsiteY32" fmla="*/ 2176818 h 2947916"/>
              <a:gd name="connsiteX33" fmla="*/ 247934 w 7401636"/>
              <a:gd name="connsiteY33" fmla="*/ 2340591 h 2947916"/>
              <a:gd name="connsiteX34" fmla="*/ 425355 w 7401636"/>
              <a:gd name="connsiteY34" fmla="*/ 2531659 h 2947916"/>
              <a:gd name="connsiteX35" fmla="*/ 548185 w 7401636"/>
              <a:gd name="connsiteY35" fmla="*/ 2640842 h 2947916"/>
              <a:gd name="connsiteX36" fmla="*/ 725606 w 7401636"/>
              <a:gd name="connsiteY36" fmla="*/ 2763671 h 2947916"/>
              <a:gd name="connsiteX37" fmla="*/ 875731 w 7401636"/>
              <a:gd name="connsiteY37" fmla="*/ 2859206 h 2947916"/>
              <a:gd name="connsiteX38" fmla="*/ 1025857 w 7401636"/>
              <a:gd name="connsiteY38" fmla="*/ 2900149 h 294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401636" h="2947916">
                <a:moveTo>
                  <a:pt x="1025857" y="2900149"/>
                </a:moveTo>
                <a:cubicBezTo>
                  <a:pt x="1285164" y="2906973"/>
                  <a:pt x="1912961" y="2947916"/>
                  <a:pt x="2431576" y="2900149"/>
                </a:cubicBezTo>
                <a:cubicBezTo>
                  <a:pt x="2950191" y="2852382"/>
                  <a:pt x="3623480" y="2788692"/>
                  <a:pt x="4137546" y="2613546"/>
                </a:cubicBezTo>
                <a:cubicBezTo>
                  <a:pt x="4651612" y="2438400"/>
                  <a:pt x="5515970" y="1849271"/>
                  <a:pt x="5515970" y="1849271"/>
                </a:cubicBezTo>
                <a:cubicBezTo>
                  <a:pt x="5873086" y="1651379"/>
                  <a:pt x="5993642" y="1539922"/>
                  <a:pt x="6280245" y="1426191"/>
                </a:cubicBezTo>
                <a:cubicBezTo>
                  <a:pt x="6566848" y="1312460"/>
                  <a:pt x="7069540" y="1207826"/>
                  <a:pt x="7235588" y="1166883"/>
                </a:cubicBezTo>
                <a:cubicBezTo>
                  <a:pt x="7401636" y="1125940"/>
                  <a:pt x="7292453" y="1207826"/>
                  <a:pt x="7276531" y="1180531"/>
                </a:cubicBezTo>
                <a:cubicBezTo>
                  <a:pt x="7260609" y="1153236"/>
                  <a:pt x="7199194" y="1062250"/>
                  <a:pt x="7140054" y="1003110"/>
                </a:cubicBezTo>
                <a:cubicBezTo>
                  <a:pt x="7080914" y="943970"/>
                  <a:pt x="7003576" y="882555"/>
                  <a:pt x="6921689" y="825689"/>
                </a:cubicBezTo>
                <a:cubicBezTo>
                  <a:pt x="6839802" y="768823"/>
                  <a:pt x="6741994" y="716507"/>
                  <a:pt x="6648734" y="661916"/>
                </a:cubicBezTo>
                <a:cubicBezTo>
                  <a:pt x="6555474" y="607325"/>
                  <a:pt x="6448567" y="543636"/>
                  <a:pt x="6362131" y="498143"/>
                </a:cubicBezTo>
                <a:cubicBezTo>
                  <a:pt x="6275695" y="452650"/>
                  <a:pt x="6227928" y="425355"/>
                  <a:pt x="6130119" y="388961"/>
                </a:cubicBezTo>
                <a:cubicBezTo>
                  <a:pt x="6032310" y="352567"/>
                  <a:pt x="5898107" y="313898"/>
                  <a:pt x="5775277" y="279779"/>
                </a:cubicBezTo>
                <a:cubicBezTo>
                  <a:pt x="5652447" y="245660"/>
                  <a:pt x="5527343" y="213815"/>
                  <a:pt x="5393140" y="184245"/>
                </a:cubicBezTo>
                <a:cubicBezTo>
                  <a:pt x="5258937" y="154675"/>
                  <a:pt x="5104263" y="125104"/>
                  <a:pt x="4970060" y="102358"/>
                </a:cubicBezTo>
                <a:cubicBezTo>
                  <a:pt x="4835857" y="79612"/>
                  <a:pt x="4728949" y="63689"/>
                  <a:pt x="4587922" y="47767"/>
                </a:cubicBezTo>
                <a:cubicBezTo>
                  <a:pt x="4446895" y="31845"/>
                  <a:pt x="4283122" y="13648"/>
                  <a:pt x="4123898" y="6824"/>
                </a:cubicBezTo>
                <a:cubicBezTo>
                  <a:pt x="3964674" y="0"/>
                  <a:pt x="3789528" y="4550"/>
                  <a:pt x="3632579" y="6824"/>
                </a:cubicBezTo>
                <a:cubicBezTo>
                  <a:pt x="3475630" y="9098"/>
                  <a:pt x="3327779" y="11373"/>
                  <a:pt x="3182203" y="20471"/>
                </a:cubicBezTo>
                <a:cubicBezTo>
                  <a:pt x="3036627" y="29569"/>
                  <a:pt x="2902424" y="45493"/>
                  <a:pt x="2759122" y="61415"/>
                </a:cubicBezTo>
                <a:cubicBezTo>
                  <a:pt x="2615821" y="77338"/>
                  <a:pt x="2463421" y="90985"/>
                  <a:pt x="2322394" y="116006"/>
                </a:cubicBezTo>
                <a:cubicBezTo>
                  <a:pt x="2181367" y="141027"/>
                  <a:pt x="2038066" y="177421"/>
                  <a:pt x="1912961" y="211540"/>
                </a:cubicBezTo>
                <a:cubicBezTo>
                  <a:pt x="1787856" y="245659"/>
                  <a:pt x="1683224" y="282053"/>
                  <a:pt x="1571767" y="320722"/>
                </a:cubicBezTo>
                <a:cubicBezTo>
                  <a:pt x="1460310" y="359391"/>
                  <a:pt x="1346579" y="398060"/>
                  <a:pt x="1244221" y="443552"/>
                </a:cubicBezTo>
                <a:cubicBezTo>
                  <a:pt x="1141863" y="489044"/>
                  <a:pt x="1046328" y="548185"/>
                  <a:pt x="957618" y="593677"/>
                </a:cubicBezTo>
                <a:cubicBezTo>
                  <a:pt x="868908" y="639169"/>
                  <a:pt x="784746" y="668740"/>
                  <a:pt x="711958" y="716507"/>
                </a:cubicBezTo>
                <a:cubicBezTo>
                  <a:pt x="639170" y="764274"/>
                  <a:pt x="591403" y="821140"/>
                  <a:pt x="520889" y="880280"/>
                </a:cubicBezTo>
                <a:cubicBezTo>
                  <a:pt x="450375" y="939420"/>
                  <a:pt x="350292" y="1005385"/>
                  <a:pt x="288877" y="1071349"/>
                </a:cubicBezTo>
                <a:cubicBezTo>
                  <a:pt x="227462" y="1137313"/>
                  <a:pt x="193343" y="1198728"/>
                  <a:pt x="152400" y="1276065"/>
                </a:cubicBezTo>
                <a:cubicBezTo>
                  <a:pt x="111457" y="1353402"/>
                  <a:pt x="68239" y="1448937"/>
                  <a:pt x="43218" y="1535373"/>
                </a:cubicBezTo>
                <a:cubicBezTo>
                  <a:pt x="18197" y="1621809"/>
                  <a:pt x="0" y="1721892"/>
                  <a:pt x="2274" y="1794680"/>
                </a:cubicBezTo>
                <a:cubicBezTo>
                  <a:pt x="4548" y="1867468"/>
                  <a:pt x="31844" y="1908411"/>
                  <a:pt x="56865" y="1972101"/>
                </a:cubicBezTo>
                <a:cubicBezTo>
                  <a:pt x="81886" y="2035791"/>
                  <a:pt x="120555" y="2115403"/>
                  <a:pt x="152400" y="2176818"/>
                </a:cubicBezTo>
                <a:cubicBezTo>
                  <a:pt x="184245" y="2238233"/>
                  <a:pt x="202442" y="2281451"/>
                  <a:pt x="247934" y="2340591"/>
                </a:cubicBezTo>
                <a:cubicBezTo>
                  <a:pt x="293426" y="2399731"/>
                  <a:pt x="375313" y="2481617"/>
                  <a:pt x="425355" y="2531659"/>
                </a:cubicBezTo>
                <a:cubicBezTo>
                  <a:pt x="475397" y="2581701"/>
                  <a:pt x="498143" y="2602173"/>
                  <a:pt x="548185" y="2640842"/>
                </a:cubicBezTo>
                <a:cubicBezTo>
                  <a:pt x="598227" y="2679511"/>
                  <a:pt x="671015" y="2727277"/>
                  <a:pt x="725606" y="2763671"/>
                </a:cubicBezTo>
                <a:cubicBezTo>
                  <a:pt x="780197" y="2800065"/>
                  <a:pt x="832513" y="2834185"/>
                  <a:pt x="875731" y="2859206"/>
                </a:cubicBezTo>
                <a:cubicBezTo>
                  <a:pt x="918949" y="2884227"/>
                  <a:pt x="766550" y="2893325"/>
                  <a:pt x="1025857" y="2900149"/>
                </a:cubicBezTo>
                <a:close/>
              </a:path>
            </a:pathLst>
          </a:custGeom>
          <a:solidFill>
            <a:schemeClr val="tx2">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7668904" y="2133600"/>
            <a:ext cx="76200" cy="76200"/>
          </a:xfrm>
          <a:prstGeom prst="ellipse">
            <a:avLst/>
          </a:prstGeom>
          <a:solidFill>
            <a:srgbClr val="6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Minus 65"/>
          <p:cNvSpPr/>
          <p:nvPr/>
        </p:nvSpPr>
        <p:spPr>
          <a:xfrm>
            <a:off x="7364104" y="1828800"/>
            <a:ext cx="560696" cy="381000"/>
          </a:xfrm>
          <a:prstGeom prst="mathMinus">
            <a:avLst/>
          </a:prstGeom>
          <a:solidFill>
            <a:srgbClr val="4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572000" y="2814935"/>
            <a:ext cx="762000" cy="461665"/>
          </a:xfrm>
          <a:prstGeom prst="rect">
            <a:avLst/>
          </a:prstGeom>
          <a:noFill/>
        </p:spPr>
        <p:txBody>
          <a:bodyPr wrap="square" rtlCol="0">
            <a:spAutoFit/>
          </a:bodyPr>
          <a:lstStyle/>
          <a:p>
            <a:pPr marL="514350" indent="-514350"/>
            <a:r>
              <a:rPr lang="en-US" sz="2400" b="1" dirty="0" smtClean="0">
                <a:solidFill>
                  <a:srgbClr val="2503EF"/>
                </a:solidFill>
                <a:latin typeface="Arial" pitchFamily="34" charset="0"/>
                <a:cs typeface="Arial" pitchFamily="34" charset="0"/>
              </a:rPr>
              <a:t>H</a:t>
            </a:r>
            <a:endParaRPr lang="en-US" sz="2400" b="1" dirty="0">
              <a:solidFill>
                <a:srgbClr val="2503EF"/>
              </a:solidFill>
              <a:latin typeface="Arial" pitchFamily="34" charset="0"/>
              <a:cs typeface="Arial" pitchFamily="34" charset="0"/>
            </a:endParaRPr>
          </a:p>
        </p:txBody>
      </p:sp>
      <p:graphicFrame>
        <p:nvGraphicFramePr>
          <p:cNvPr id="3076" name="Object 4"/>
          <p:cNvGraphicFramePr>
            <a:graphicFrameLocks noChangeAspect="1"/>
          </p:cNvGraphicFramePr>
          <p:nvPr/>
        </p:nvGraphicFramePr>
        <p:xfrm>
          <a:off x="3692525" y="4719637"/>
          <a:ext cx="2251075" cy="538163"/>
        </p:xfrm>
        <a:graphic>
          <a:graphicData uri="http://schemas.openxmlformats.org/presentationml/2006/ole">
            <p:oleObj spid="_x0000_s3076" name="Equation" r:id="rId4" imgW="850680" imgH="203040" progId="Equation.3">
              <p:embed/>
            </p:oleObj>
          </a:graphicData>
        </a:graphic>
      </p:graphicFrame>
      <p:sp>
        <p:nvSpPr>
          <p:cNvPr id="34" name="TextBox 33"/>
          <p:cNvSpPr txBox="1"/>
          <p:nvPr/>
        </p:nvSpPr>
        <p:spPr>
          <a:xfrm>
            <a:off x="6676698" y="685800"/>
            <a:ext cx="2480166" cy="830997"/>
          </a:xfrm>
          <a:prstGeom prst="rect">
            <a:avLst/>
          </a:prstGeom>
          <a:noFill/>
        </p:spPr>
        <p:txBody>
          <a:bodyPr wrap="none" rtlCol="0">
            <a:spAutoFit/>
          </a:bodyPr>
          <a:lstStyle/>
          <a:p>
            <a:r>
              <a:rPr lang="en-US" sz="2400" dirty="0" smtClean="0">
                <a:solidFill>
                  <a:srgbClr val="FF0000"/>
                </a:solidFill>
                <a:latin typeface="Arial" pitchFamily="34" charset="0"/>
                <a:cs typeface="Arial" pitchFamily="34" charset="0"/>
              </a:rPr>
              <a:t>New negative</a:t>
            </a:r>
          </a:p>
          <a:p>
            <a:r>
              <a:rPr lang="en-US" sz="2400" dirty="0" smtClean="0">
                <a:solidFill>
                  <a:srgbClr val="FF0000"/>
                </a:solidFill>
                <a:latin typeface="Arial" pitchFamily="34" charset="0"/>
                <a:cs typeface="Arial" pitchFamily="34" charset="0"/>
              </a:rPr>
              <a:t>counter-example</a:t>
            </a:r>
            <a:endParaRPr lang="en-US" sz="2400" b="1" dirty="0">
              <a:solidFill>
                <a:srgbClr val="FF0000"/>
              </a:solidFill>
              <a:latin typeface="Arial" pitchFamily="34" charset="0"/>
              <a:cs typeface="Arial" pitchFamily="34" charset="0"/>
            </a:endParaRPr>
          </a:p>
        </p:txBody>
      </p:sp>
      <p:cxnSp>
        <p:nvCxnSpPr>
          <p:cNvPr id="36" name="Straight Arrow Connector 35"/>
          <p:cNvCxnSpPr>
            <a:stCxn id="67" idx="8"/>
          </p:cNvCxnSpPr>
          <p:nvPr/>
        </p:nvCxnSpPr>
        <p:spPr>
          <a:xfrm flipV="1">
            <a:off x="7751927" y="1447800"/>
            <a:ext cx="20473" cy="47198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8" name="Slide Number Placeholder 67"/>
          <p:cNvSpPr>
            <a:spLocks noGrp="1"/>
          </p:cNvSpPr>
          <p:nvPr>
            <p:ph type="sldNum" sz="quarter" idx="12"/>
          </p:nvPr>
        </p:nvSpPr>
        <p:spPr/>
        <p:txBody>
          <a:bodyPr/>
          <a:lstStyle/>
          <a:p>
            <a:fld id="{B6F15528-21DE-4FAA-801E-634DDDAF4B2B}" type="slidenum">
              <a:rPr lang="en-US" smtClean="0"/>
              <a:pPr/>
              <a:t>15</a:t>
            </a:fld>
            <a:r>
              <a:rPr lang="en-US" smtClean="0"/>
              <a:t>/42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228600" y="76200"/>
            <a:ext cx="9067800" cy="914399"/>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What happens if the invariant is not inductive?</a:t>
            </a:r>
            <a:endParaRPr kumimoji="0" lang="en-US" sz="34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graphicFrame>
        <p:nvGraphicFramePr>
          <p:cNvPr id="12" name="Object 2"/>
          <p:cNvGraphicFramePr>
            <a:graphicFrameLocks noChangeAspect="1"/>
          </p:cNvGraphicFramePr>
          <p:nvPr/>
        </p:nvGraphicFramePr>
        <p:xfrm>
          <a:off x="2743200" y="4533900"/>
          <a:ext cx="1176338" cy="571500"/>
        </p:xfrm>
        <a:graphic>
          <a:graphicData uri="http://schemas.openxmlformats.org/presentationml/2006/ole">
            <p:oleObj spid="_x0000_s4098" name="Equation" r:id="rId4" imgW="444240" imgH="215640" progId="Equation.3">
              <p:embed/>
            </p:oleObj>
          </a:graphicData>
        </a:graphic>
      </p:graphicFrame>
      <p:graphicFrame>
        <p:nvGraphicFramePr>
          <p:cNvPr id="13" name="Object 3"/>
          <p:cNvGraphicFramePr>
            <a:graphicFrameLocks noChangeAspect="1"/>
          </p:cNvGraphicFramePr>
          <p:nvPr/>
        </p:nvGraphicFramePr>
        <p:xfrm>
          <a:off x="4700588" y="4527550"/>
          <a:ext cx="1243012" cy="571500"/>
        </p:xfrm>
        <a:graphic>
          <a:graphicData uri="http://schemas.openxmlformats.org/presentationml/2006/ole">
            <p:oleObj spid="_x0000_s4099" name="Equation" r:id="rId5" imgW="469800" imgH="215640" progId="Equation.3">
              <p:embed/>
            </p:oleObj>
          </a:graphicData>
        </a:graphic>
      </p:graphicFrame>
      <p:sp>
        <p:nvSpPr>
          <p:cNvPr id="14" name="TextBox 13"/>
          <p:cNvSpPr txBox="1"/>
          <p:nvPr/>
        </p:nvSpPr>
        <p:spPr>
          <a:xfrm>
            <a:off x="3886200" y="4594701"/>
            <a:ext cx="838200" cy="461665"/>
          </a:xfrm>
          <a:prstGeom prst="rect">
            <a:avLst/>
          </a:prstGeom>
          <a:noFill/>
        </p:spPr>
        <p:txBody>
          <a:bodyPr wrap="square" rtlCol="0">
            <a:spAutoFit/>
          </a:bodyPr>
          <a:lstStyle/>
          <a:p>
            <a:pPr marL="514350" indent="-514350"/>
            <a:r>
              <a:rPr lang="en-US" sz="2400" i="1" dirty="0" smtClean="0">
                <a:latin typeface="Arial" pitchFamily="34" charset="0"/>
                <a:cs typeface="Arial" pitchFamily="34" charset="0"/>
              </a:rPr>
              <a:t>and</a:t>
            </a:r>
            <a:endParaRPr lang="en-US" sz="2400" i="1" dirty="0">
              <a:latin typeface="Arial" pitchFamily="34" charset="0"/>
              <a:cs typeface="Arial" pitchFamily="34" charset="0"/>
            </a:endParaRPr>
          </a:p>
        </p:txBody>
      </p:sp>
      <p:sp>
        <p:nvSpPr>
          <p:cNvPr id="15" name="TextBox 14"/>
          <p:cNvSpPr txBox="1"/>
          <p:nvPr/>
        </p:nvSpPr>
        <p:spPr>
          <a:xfrm>
            <a:off x="0" y="5200471"/>
            <a:ext cx="8915400" cy="1200329"/>
          </a:xfrm>
          <a:prstGeom prst="rect">
            <a:avLst/>
          </a:prstGeom>
          <a:noFill/>
        </p:spPr>
        <p:txBody>
          <a:bodyPr wrap="square" rtlCol="0">
            <a:spAutoFit/>
          </a:bodyPr>
          <a:lstStyle/>
          <a:p>
            <a:pPr marL="514350" indent="-514350" algn="ctr"/>
            <a:r>
              <a:rPr lang="en-US" sz="2400" dirty="0" smtClean="0">
                <a:latin typeface="Arial" pitchFamily="34" charset="0"/>
                <a:cs typeface="Arial" pitchFamily="34" charset="0"/>
              </a:rPr>
              <a:t>Don’t know whether these states should be included in the </a:t>
            </a:r>
          </a:p>
          <a:p>
            <a:pPr marL="514350" indent="-514350" algn="ctr"/>
            <a:r>
              <a:rPr lang="en-US" sz="2400" dirty="0" smtClean="0">
                <a:latin typeface="Arial" pitchFamily="34" charset="0"/>
                <a:cs typeface="Arial" pitchFamily="34" charset="0"/>
              </a:rPr>
              <a:t>invariant or not.</a:t>
            </a:r>
          </a:p>
          <a:p>
            <a:pPr marL="514350" indent="-514350" algn="ctr">
              <a:buFont typeface="Arial" pitchFamily="34" charset="0"/>
              <a:buChar char="•"/>
            </a:pPr>
            <a:endParaRPr lang="en-US" sz="2400" dirty="0" smtClean="0">
              <a:latin typeface="Arial" pitchFamily="34" charset="0"/>
              <a:cs typeface="Arial" pitchFamily="34" charset="0"/>
            </a:endParaRPr>
          </a:p>
        </p:txBody>
      </p:sp>
      <p:graphicFrame>
        <p:nvGraphicFramePr>
          <p:cNvPr id="16" name="Object 4"/>
          <p:cNvGraphicFramePr>
            <a:graphicFrameLocks noChangeAspect="1"/>
          </p:cNvGraphicFramePr>
          <p:nvPr/>
        </p:nvGraphicFramePr>
        <p:xfrm>
          <a:off x="4048125" y="6172200"/>
          <a:ext cx="2362200" cy="473075"/>
        </p:xfrm>
        <a:graphic>
          <a:graphicData uri="http://schemas.openxmlformats.org/presentationml/2006/ole">
            <p:oleObj spid="_x0000_s4100" name="Equation" r:id="rId6" imgW="1079280" imgH="215640" progId="Equation.3">
              <p:embed/>
            </p:oleObj>
          </a:graphicData>
        </a:graphic>
      </p:graphicFrame>
      <p:sp>
        <p:nvSpPr>
          <p:cNvPr id="32" name="TextBox 31"/>
          <p:cNvSpPr txBox="1"/>
          <p:nvPr/>
        </p:nvSpPr>
        <p:spPr>
          <a:xfrm>
            <a:off x="1066800" y="6167735"/>
            <a:ext cx="4114800" cy="461665"/>
          </a:xfrm>
          <a:prstGeom prst="rect">
            <a:avLst/>
          </a:prstGeom>
          <a:noFill/>
        </p:spPr>
        <p:txBody>
          <a:bodyPr wrap="square" rtlCol="0">
            <a:spAutoFit/>
          </a:bodyPr>
          <a:lstStyle/>
          <a:p>
            <a:pPr marL="514350" indent="-514350" algn="ctr"/>
            <a:r>
              <a:rPr lang="en-US" sz="2400" dirty="0" smtClean="0">
                <a:latin typeface="Arial" pitchFamily="34" charset="0"/>
                <a:cs typeface="Arial" pitchFamily="34" charset="0"/>
              </a:rPr>
              <a:t>All we know:</a:t>
            </a:r>
          </a:p>
        </p:txBody>
      </p:sp>
      <p:sp>
        <p:nvSpPr>
          <p:cNvPr id="45" name="Freeform 44"/>
          <p:cNvSpPr/>
          <p:nvPr/>
        </p:nvSpPr>
        <p:spPr>
          <a:xfrm>
            <a:off x="7189410" y="1808300"/>
            <a:ext cx="1110241" cy="2062021"/>
          </a:xfrm>
          <a:custGeom>
            <a:avLst/>
            <a:gdLst>
              <a:gd name="connsiteX0" fmla="*/ 350808 w 981974"/>
              <a:gd name="connsiteY0" fmla="*/ 10064 h 1699404"/>
              <a:gd name="connsiteX1" fmla="*/ 230038 w 981974"/>
              <a:gd name="connsiteY1" fmla="*/ 96328 h 1699404"/>
              <a:gd name="connsiteX2" fmla="*/ 143774 w 981974"/>
              <a:gd name="connsiteY2" fmla="*/ 208471 h 1699404"/>
              <a:gd name="connsiteX3" fmla="*/ 83389 w 981974"/>
              <a:gd name="connsiteY3" fmla="*/ 329241 h 1699404"/>
              <a:gd name="connsiteX4" fmla="*/ 40257 w 981974"/>
              <a:gd name="connsiteY4" fmla="*/ 493143 h 1699404"/>
              <a:gd name="connsiteX5" fmla="*/ 5751 w 981974"/>
              <a:gd name="connsiteY5" fmla="*/ 726056 h 1699404"/>
              <a:gd name="connsiteX6" fmla="*/ 5751 w 981974"/>
              <a:gd name="connsiteY6" fmla="*/ 881332 h 1699404"/>
              <a:gd name="connsiteX7" fmla="*/ 14377 w 981974"/>
              <a:gd name="connsiteY7" fmla="*/ 1062486 h 1699404"/>
              <a:gd name="connsiteX8" fmla="*/ 48883 w 981974"/>
              <a:gd name="connsiteY8" fmla="*/ 1217762 h 1699404"/>
              <a:gd name="connsiteX9" fmla="*/ 92015 w 981974"/>
              <a:gd name="connsiteY9" fmla="*/ 1364411 h 1699404"/>
              <a:gd name="connsiteX10" fmla="*/ 135147 w 981974"/>
              <a:gd name="connsiteY10" fmla="*/ 1485181 h 1699404"/>
              <a:gd name="connsiteX11" fmla="*/ 195532 w 981974"/>
              <a:gd name="connsiteY11" fmla="*/ 1562818 h 1699404"/>
              <a:gd name="connsiteX12" fmla="*/ 247291 w 981974"/>
              <a:gd name="connsiteY12" fmla="*/ 1631830 h 1699404"/>
              <a:gd name="connsiteX13" fmla="*/ 299049 w 981974"/>
              <a:gd name="connsiteY13" fmla="*/ 1666335 h 1699404"/>
              <a:gd name="connsiteX14" fmla="*/ 342181 w 981974"/>
              <a:gd name="connsiteY14" fmla="*/ 1692215 h 1699404"/>
              <a:gd name="connsiteX15" fmla="*/ 506083 w 981974"/>
              <a:gd name="connsiteY15" fmla="*/ 1623203 h 1699404"/>
              <a:gd name="connsiteX16" fmla="*/ 618226 w 981974"/>
              <a:gd name="connsiteY16" fmla="*/ 1511060 h 1699404"/>
              <a:gd name="connsiteX17" fmla="*/ 782128 w 981974"/>
              <a:gd name="connsiteY17" fmla="*/ 1364411 h 1699404"/>
              <a:gd name="connsiteX18" fmla="*/ 877019 w 981974"/>
              <a:gd name="connsiteY18" fmla="*/ 1217762 h 1699404"/>
              <a:gd name="connsiteX19" fmla="*/ 937404 w 981974"/>
              <a:gd name="connsiteY19" fmla="*/ 1062486 h 1699404"/>
              <a:gd name="connsiteX20" fmla="*/ 971909 w 981974"/>
              <a:gd name="connsiteY20" fmla="*/ 950343 h 1699404"/>
              <a:gd name="connsiteX21" fmla="*/ 980536 w 981974"/>
              <a:gd name="connsiteY21" fmla="*/ 786441 h 1699404"/>
              <a:gd name="connsiteX22" fmla="*/ 963283 w 981974"/>
              <a:gd name="connsiteY22" fmla="*/ 674298 h 1699404"/>
              <a:gd name="connsiteX23" fmla="*/ 920151 w 981974"/>
              <a:gd name="connsiteY23" fmla="*/ 570781 h 1699404"/>
              <a:gd name="connsiteX24" fmla="*/ 877019 w 981974"/>
              <a:gd name="connsiteY24" fmla="*/ 493143 h 1699404"/>
              <a:gd name="connsiteX25" fmla="*/ 825260 w 981974"/>
              <a:gd name="connsiteY25" fmla="*/ 415505 h 1699404"/>
              <a:gd name="connsiteX26" fmla="*/ 764876 w 981974"/>
              <a:gd name="connsiteY26" fmla="*/ 355120 h 1699404"/>
              <a:gd name="connsiteX27" fmla="*/ 695864 w 981974"/>
              <a:gd name="connsiteY27" fmla="*/ 277483 h 1699404"/>
              <a:gd name="connsiteX28" fmla="*/ 644106 w 981974"/>
              <a:gd name="connsiteY28" fmla="*/ 217098 h 1699404"/>
              <a:gd name="connsiteX29" fmla="*/ 592347 w 981974"/>
              <a:gd name="connsiteY29" fmla="*/ 173966 h 1699404"/>
              <a:gd name="connsiteX30" fmla="*/ 523336 w 981974"/>
              <a:gd name="connsiteY30" fmla="*/ 122207 h 1699404"/>
              <a:gd name="connsiteX31" fmla="*/ 480204 w 981974"/>
              <a:gd name="connsiteY31" fmla="*/ 87702 h 1699404"/>
              <a:gd name="connsiteX32" fmla="*/ 437072 w 981974"/>
              <a:gd name="connsiteY32" fmla="*/ 53196 h 1699404"/>
              <a:gd name="connsiteX33" fmla="*/ 393940 w 981974"/>
              <a:gd name="connsiteY33" fmla="*/ 35943 h 1699404"/>
              <a:gd name="connsiteX34" fmla="*/ 350808 w 981974"/>
              <a:gd name="connsiteY34" fmla="*/ 10064 h 1699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81974" h="1699404">
                <a:moveTo>
                  <a:pt x="350808" y="10064"/>
                </a:moveTo>
                <a:cubicBezTo>
                  <a:pt x="323491" y="20128"/>
                  <a:pt x="264544" y="63260"/>
                  <a:pt x="230038" y="96328"/>
                </a:cubicBezTo>
                <a:cubicBezTo>
                  <a:pt x="195532" y="129396"/>
                  <a:pt x="168215" y="169652"/>
                  <a:pt x="143774" y="208471"/>
                </a:cubicBezTo>
                <a:cubicBezTo>
                  <a:pt x="119333" y="247290"/>
                  <a:pt x="100642" y="281796"/>
                  <a:pt x="83389" y="329241"/>
                </a:cubicBezTo>
                <a:cubicBezTo>
                  <a:pt x="66136" y="376686"/>
                  <a:pt x="53197" y="427007"/>
                  <a:pt x="40257" y="493143"/>
                </a:cubicBezTo>
                <a:cubicBezTo>
                  <a:pt x="27317" y="559279"/>
                  <a:pt x="11502" y="661358"/>
                  <a:pt x="5751" y="726056"/>
                </a:cubicBezTo>
                <a:cubicBezTo>
                  <a:pt x="0" y="790754"/>
                  <a:pt x="4313" y="825260"/>
                  <a:pt x="5751" y="881332"/>
                </a:cubicBezTo>
                <a:cubicBezTo>
                  <a:pt x="7189" y="937404"/>
                  <a:pt x="7188" y="1006414"/>
                  <a:pt x="14377" y="1062486"/>
                </a:cubicBezTo>
                <a:cubicBezTo>
                  <a:pt x="21566" y="1118558"/>
                  <a:pt x="35943" y="1167441"/>
                  <a:pt x="48883" y="1217762"/>
                </a:cubicBezTo>
                <a:cubicBezTo>
                  <a:pt x="61823" y="1268083"/>
                  <a:pt x="77638" y="1319841"/>
                  <a:pt x="92015" y="1364411"/>
                </a:cubicBezTo>
                <a:cubicBezTo>
                  <a:pt x="106392" y="1408981"/>
                  <a:pt x="117894" y="1452113"/>
                  <a:pt x="135147" y="1485181"/>
                </a:cubicBezTo>
                <a:cubicBezTo>
                  <a:pt x="152400" y="1518249"/>
                  <a:pt x="176841" y="1538377"/>
                  <a:pt x="195532" y="1562818"/>
                </a:cubicBezTo>
                <a:cubicBezTo>
                  <a:pt x="214223" y="1587260"/>
                  <a:pt x="230038" y="1614577"/>
                  <a:pt x="247291" y="1631830"/>
                </a:cubicBezTo>
                <a:cubicBezTo>
                  <a:pt x="264544" y="1649083"/>
                  <a:pt x="283234" y="1656271"/>
                  <a:pt x="299049" y="1666335"/>
                </a:cubicBezTo>
                <a:cubicBezTo>
                  <a:pt x="314864" y="1676399"/>
                  <a:pt x="307675" y="1699404"/>
                  <a:pt x="342181" y="1692215"/>
                </a:cubicBezTo>
                <a:cubicBezTo>
                  <a:pt x="376687" y="1685026"/>
                  <a:pt x="460076" y="1653396"/>
                  <a:pt x="506083" y="1623203"/>
                </a:cubicBezTo>
                <a:cubicBezTo>
                  <a:pt x="552091" y="1593011"/>
                  <a:pt x="572219" y="1554192"/>
                  <a:pt x="618226" y="1511060"/>
                </a:cubicBezTo>
                <a:cubicBezTo>
                  <a:pt x="664234" y="1467928"/>
                  <a:pt x="738996" y="1413294"/>
                  <a:pt x="782128" y="1364411"/>
                </a:cubicBezTo>
                <a:cubicBezTo>
                  <a:pt x="825260" y="1315528"/>
                  <a:pt x="851140" y="1268083"/>
                  <a:pt x="877019" y="1217762"/>
                </a:cubicBezTo>
                <a:cubicBezTo>
                  <a:pt x="902898" y="1167441"/>
                  <a:pt x="921589" y="1107056"/>
                  <a:pt x="937404" y="1062486"/>
                </a:cubicBezTo>
                <a:cubicBezTo>
                  <a:pt x="953219" y="1017916"/>
                  <a:pt x="964720" y="996351"/>
                  <a:pt x="971909" y="950343"/>
                </a:cubicBezTo>
                <a:cubicBezTo>
                  <a:pt x="979098" y="904336"/>
                  <a:pt x="981974" y="832448"/>
                  <a:pt x="980536" y="786441"/>
                </a:cubicBezTo>
                <a:cubicBezTo>
                  <a:pt x="979098" y="740434"/>
                  <a:pt x="973347" y="710241"/>
                  <a:pt x="963283" y="674298"/>
                </a:cubicBezTo>
                <a:cubicBezTo>
                  <a:pt x="953219" y="638355"/>
                  <a:pt x="934528" y="600973"/>
                  <a:pt x="920151" y="570781"/>
                </a:cubicBezTo>
                <a:cubicBezTo>
                  <a:pt x="905774" y="540589"/>
                  <a:pt x="892834" y="519022"/>
                  <a:pt x="877019" y="493143"/>
                </a:cubicBezTo>
                <a:cubicBezTo>
                  <a:pt x="861204" y="467264"/>
                  <a:pt x="843950" y="438509"/>
                  <a:pt x="825260" y="415505"/>
                </a:cubicBezTo>
                <a:cubicBezTo>
                  <a:pt x="806570" y="392501"/>
                  <a:pt x="786442" y="378124"/>
                  <a:pt x="764876" y="355120"/>
                </a:cubicBezTo>
                <a:cubicBezTo>
                  <a:pt x="743310" y="332116"/>
                  <a:pt x="715992" y="300487"/>
                  <a:pt x="695864" y="277483"/>
                </a:cubicBezTo>
                <a:cubicBezTo>
                  <a:pt x="675736" y="254479"/>
                  <a:pt x="661359" y="234351"/>
                  <a:pt x="644106" y="217098"/>
                </a:cubicBezTo>
                <a:cubicBezTo>
                  <a:pt x="626853" y="199845"/>
                  <a:pt x="612475" y="189781"/>
                  <a:pt x="592347" y="173966"/>
                </a:cubicBezTo>
                <a:cubicBezTo>
                  <a:pt x="572219" y="158151"/>
                  <a:pt x="542027" y="136584"/>
                  <a:pt x="523336" y="122207"/>
                </a:cubicBezTo>
                <a:cubicBezTo>
                  <a:pt x="504645" y="107830"/>
                  <a:pt x="480204" y="87702"/>
                  <a:pt x="480204" y="87702"/>
                </a:cubicBezTo>
                <a:cubicBezTo>
                  <a:pt x="465827" y="76200"/>
                  <a:pt x="451449" y="61823"/>
                  <a:pt x="437072" y="53196"/>
                </a:cubicBezTo>
                <a:cubicBezTo>
                  <a:pt x="422695" y="44570"/>
                  <a:pt x="404004" y="41694"/>
                  <a:pt x="393940" y="35943"/>
                </a:cubicBezTo>
                <a:cubicBezTo>
                  <a:pt x="383876" y="30192"/>
                  <a:pt x="378125" y="0"/>
                  <a:pt x="350808" y="10064"/>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840011" y="1930065"/>
            <a:ext cx="947687" cy="1875357"/>
          </a:xfrm>
          <a:custGeom>
            <a:avLst/>
            <a:gdLst>
              <a:gd name="connsiteX0" fmla="*/ 517584 w 838200"/>
              <a:gd name="connsiteY0" fmla="*/ 4313 h 1545566"/>
              <a:gd name="connsiteX1" fmla="*/ 405441 w 838200"/>
              <a:gd name="connsiteY1" fmla="*/ 90577 h 1545566"/>
              <a:gd name="connsiteX2" fmla="*/ 310550 w 838200"/>
              <a:gd name="connsiteY2" fmla="*/ 168215 h 1545566"/>
              <a:gd name="connsiteX3" fmla="*/ 232913 w 838200"/>
              <a:gd name="connsiteY3" fmla="*/ 254479 h 1545566"/>
              <a:gd name="connsiteX4" fmla="*/ 138022 w 838200"/>
              <a:gd name="connsiteY4" fmla="*/ 357996 h 1545566"/>
              <a:gd name="connsiteX5" fmla="*/ 60384 w 838200"/>
              <a:gd name="connsiteY5" fmla="*/ 513272 h 1545566"/>
              <a:gd name="connsiteX6" fmla="*/ 8626 w 838200"/>
              <a:gd name="connsiteY6" fmla="*/ 668547 h 1545566"/>
              <a:gd name="connsiteX7" fmla="*/ 8626 w 838200"/>
              <a:gd name="connsiteY7" fmla="*/ 823823 h 1545566"/>
              <a:gd name="connsiteX8" fmla="*/ 34505 w 838200"/>
              <a:gd name="connsiteY8" fmla="*/ 987724 h 1545566"/>
              <a:gd name="connsiteX9" fmla="*/ 86264 w 838200"/>
              <a:gd name="connsiteY9" fmla="*/ 1108494 h 1545566"/>
              <a:gd name="connsiteX10" fmla="*/ 163901 w 838200"/>
              <a:gd name="connsiteY10" fmla="*/ 1194758 h 1545566"/>
              <a:gd name="connsiteX11" fmla="*/ 267418 w 838200"/>
              <a:gd name="connsiteY11" fmla="*/ 1324155 h 1545566"/>
              <a:gd name="connsiteX12" fmla="*/ 345056 w 838200"/>
              <a:gd name="connsiteY12" fmla="*/ 1393166 h 1545566"/>
              <a:gd name="connsiteX13" fmla="*/ 422694 w 838200"/>
              <a:gd name="connsiteY13" fmla="*/ 1453551 h 1545566"/>
              <a:gd name="connsiteX14" fmla="*/ 526211 w 838200"/>
              <a:gd name="connsiteY14" fmla="*/ 1539815 h 1545566"/>
              <a:gd name="connsiteX15" fmla="*/ 655607 w 838200"/>
              <a:gd name="connsiteY15" fmla="*/ 1488056 h 1545566"/>
              <a:gd name="connsiteX16" fmla="*/ 733245 w 838200"/>
              <a:gd name="connsiteY16" fmla="*/ 1367287 h 1545566"/>
              <a:gd name="connsiteX17" fmla="*/ 785003 w 838200"/>
              <a:gd name="connsiteY17" fmla="*/ 1237890 h 1545566"/>
              <a:gd name="connsiteX18" fmla="*/ 819509 w 838200"/>
              <a:gd name="connsiteY18" fmla="*/ 1056736 h 1545566"/>
              <a:gd name="connsiteX19" fmla="*/ 836762 w 838200"/>
              <a:gd name="connsiteY19" fmla="*/ 823823 h 1545566"/>
              <a:gd name="connsiteX20" fmla="*/ 828135 w 838200"/>
              <a:gd name="connsiteY20" fmla="*/ 659921 h 1545566"/>
              <a:gd name="connsiteX21" fmla="*/ 793630 w 838200"/>
              <a:gd name="connsiteY21" fmla="*/ 427007 h 1545566"/>
              <a:gd name="connsiteX22" fmla="*/ 750498 w 838200"/>
              <a:gd name="connsiteY22" fmla="*/ 271732 h 1545566"/>
              <a:gd name="connsiteX23" fmla="*/ 690113 w 838200"/>
              <a:gd name="connsiteY23" fmla="*/ 150962 h 1545566"/>
              <a:gd name="connsiteX24" fmla="*/ 629728 w 838200"/>
              <a:gd name="connsiteY24" fmla="*/ 64698 h 1545566"/>
              <a:gd name="connsiteX25" fmla="*/ 517584 w 838200"/>
              <a:gd name="connsiteY25" fmla="*/ 4313 h 154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8200" h="1545566">
                <a:moveTo>
                  <a:pt x="517584" y="4313"/>
                </a:moveTo>
                <a:cubicBezTo>
                  <a:pt x="480203" y="8626"/>
                  <a:pt x="439947" y="63260"/>
                  <a:pt x="405441" y="90577"/>
                </a:cubicBezTo>
                <a:cubicBezTo>
                  <a:pt x="370935" y="117894"/>
                  <a:pt x="339305" y="140898"/>
                  <a:pt x="310550" y="168215"/>
                </a:cubicBezTo>
                <a:cubicBezTo>
                  <a:pt x="281795" y="195532"/>
                  <a:pt x="232913" y="254479"/>
                  <a:pt x="232913" y="254479"/>
                </a:cubicBezTo>
                <a:cubicBezTo>
                  <a:pt x="204158" y="286109"/>
                  <a:pt x="166777" y="314864"/>
                  <a:pt x="138022" y="357996"/>
                </a:cubicBezTo>
                <a:cubicBezTo>
                  <a:pt x="109267" y="401128"/>
                  <a:pt x="81950" y="461514"/>
                  <a:pt x="60384" y="513272"/>
                </a:cubicBezTo>
                <a:cubicBezTo>
                  <a:pt x="38818" y="565031"/>
                  <a:pt x="17252" y="616789"/>
                  <a:pt x="8626" y="668547"/>
                </a:cubicBezTo>
                <a:cubicBezTo>
                  <a:pt x="0" y="720305"/>
                  <a:pt x="4313" y="770627"/>
                  <a:pt x="8626" y="823823"/>
                </a:cubicBezTo>
                <a:cubicBezTo>
                  <a:pt x="12939" y="877019"/>
                  <a:pt x="21565" y="940279"/>
                  <a:pt x="34505" y="987724"/>
                </a:cubicBezTo>
                <a:cubicBezTo>
                  <a:pt x="47445" y="1035169"/>
                  <a:pt x="64698" y="1073988"/>
                  <a:pt x="86264" y="1108494"/>
                </a:cubicBezTo>
                <a:cubicBezTo>
                  <a:pt x="107830" y="1143000"/>
                  <a:pt x="133709" y="1158815"/>
                  <a:pt x="163901" y="1194758"/>
                </a:cubicBezTo>
                <a:cubicBezTo>
                  <a:pt x="194093" y="1230701"/>
                  <a:pt x="237226" y="1291087"/>
                  <a:pt x="267418" y="1324155"/>
                </a:cubicBezTo>
                <a:cubicBezTo>
                  <a:pt x="297610" y="1357223"/>
                  <a:pt x="319177" y="1371600"/>
                  <a:pt x="345056" y="1393166"/>
                </a:cubicBezTo>
                <a:cubicBezTo>
                  <a:pt x="370935" y="1414732"/>
                  <a:pt x="392502" y="1429110"/>
                  <a:pt x="422694" y="1453551"/>
                </a:cubicBezTo>
                <a:cubicBezTo>
                  <a:pt x="452886" y="1477992"/>
                  <a:pt x="487392" y="1534064"/>
                  <a:pt x="526211" y="1539815"/>
                </a:cubicBezTo>
                <a:cubicBezTo>
                  <a:pt x="565030" y="1545566"/>
                  <a:pt x="621101" y="1516811"/>
                  <a:pt x="655607" y="1488056"/>
                </a:cubicBezTo>
                <a:cubicBezTo>
                  <a:pt x="690113" y="1459301"/>
                  <a:pt x="711679" y="1408981"/>
                  <a:pt x="733245" y="1367287"/>
                </a:cubicBezTo>
                <a:cubicBezTo>
                  <a:pt x="754811" y="1325593"/>
                  <a:pt x="770626" y="1289648"/>
                  <a:pt x="785003" y="1237890"/>
                </a:cubicBezTo>
                <a:cubicBezTo>
                  <a:pt x="799380" y="1186132"/>
                  <a:pt x="810883" y="1125747"/>
                  <a:pt x="819509" y="1056736"/>
                </a:cubicBezTo>
                <a:cubicBezTo>
                  <a:pt x="828135" y="987725"/>
                  <a:pt x="835324" y="889959"/>
                  <a:pt x="836762" y="823823"/>
                </a:cubicBezTo>
                <a:cubicBezTo>
                  <a:pt x="838200" y="757687"/>
                  <a:pt x="835324" y="726057"/>
                  <a:pt x="828135" y="659921"/>
                </a:cubicBezTo>
                <a:cubicBezTo>
                  <a:pt x="820946" y="593785"/>
                  <a:pt x="806569" y="491705"/>
                  <a:pt x="793630" y="427007"/>
                </a:cubicBezTo>
                <a:cubicBezTo>
                  <a:pt x="780691" y="362309"/>
                  <a:pt x="767751" y="317739"/>
                  <a:pt x="750498" y="271732"/>
                </a:cubicBezTo>
                <a:cubicBezTo>
                  <a:pt x="733245" y="225725"/>
                  <a:pt x="710241" y="185468"/>
                  <a:pt x="690113" y="150962"/>
                </a:cubicBezTo>
                <a:cubicBezTo>
                  <a:pt x="669985" y="116456"/>
                  <a:pt x="652732" y="89140"/>
                  <a:pt x="629728" y="64698"/>
                </a:cubicBezTo>
                <a:cubicBezTo>
                  <a:pt x="606724" y="40257"/>
                  <a:pt x="554965" y="0"/>
                  <a:pt x="517584" y="4313"/>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335975" y="352895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Plus 47"/>
          <p:cNvSpPr/>
          <p:nvPr/>
        </p:nvSpPr>
        <p:spPr>
          <a:xfrm>
            <a:off x="1368107" y="3300350"/>
            <a:ext cx="304800" cy="304800"/>
          </a:xfrm>
          <a:prstGeom prst="mathPlu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488744" y="22419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031544" y="2416366"/>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Plus 50"/>
          <p:cNvSpPr/>
          <p:nvPr/>
        </p:nvSpPr>
        <p:spPr>
          <a:xfrm>
            <a:off x="1249127" y="1981200"/>
            <a:ext cx="304800" cy="304800"/>
          </a:xfrm>
          <a:prstGeom prst="mathPlu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Plus 51"/>
          <p:cNvSpPr/>
          <p:nvPr/>
        </p:nvSpPr>
        <p:spPr>
          <a:xfrm>
            <a:off x="1079044" y="2356991"/>
            <a:ext cx="304800" cy="304800"/>
          </a:xfrm>
          <a:prstGeom prst="mathPlu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611217" y="26229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lus 53"/>
          <p:cNvSpPr/>
          <p:nvPr/>
        </p:nvSpPr>
        <p:spPr>
          <a:xfrm>
            <a:off x="1371600" y="2362200"/>
            <a:ext cx="304800" cy="304800"/>
          </a:xfrm>
          <a:prstGeom prst="mathPlu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7821304" y="258284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7884649" y="316030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7407253" y="3213555"/>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Minus 57"/>
          <p:cNvSpPr/>
          <p:nvPr/>
        </p:nvSpPr>
        <p:spPr>
          <a:xfrm>
            <a:off x="7668904" y="2408406"/>
            <a:ext cx="304800" cy="152400"/>
          </a:xfrm>
          <a:prstGeom prst="mathMin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Minus 58"/>
          <p:cNvSpPr/>
          <p:nvPr/>
        </p:nvSpPr>
        <p:spPr>
          <a:xfrm>
            <a:off x="7211704" y="3040040"/>
            <a:ext cx="304800" cy="152400"/>
          </a:xfrm>
          <a:prstGeom prst="mathMin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Minus 59"/>
          <p:cNvSpPr/>
          <p:nvPr/>
        </p:nvSpPr>
        <p:spPr>
          <a:xfrm>
            <a:off x="7745104" y="3268640"/>
            <a:ext cx="304800" cy="152400"/>
          </a:xfrm>
          <a:prstGeom prst="mathMin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835745" y="28634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Minus 61"/>
          <p:cNvSpPr/>
          <p:nvPr/>
        </p:nvSpPr>
        <p:spPr>
          <a:xfrm>
            <a:off x="7696200" y="2971800"/>
            <a:ext cx="304800" cy="152400"/>
          </a:xfrm>
          <a:prstGeom prst="mathMin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961698" y="281834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lus 63"/>
          <p:cNvSpPr/>
          <p:nvPr/>
        </p:nvSpPr>
        <p:spPr>
          <a:xfrm>
            <a:off x="1009198" y="2758966"/>
            <a:ext cx="304800" cy="304800"/>
          </a:xfrm>
          <a:prstGeom prst="mathPlu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8258707" y="2427290"/>
            <a:ext cx="732893" cy="461665"/>
          </a:xfrm>
          <a:prstGeom prst="rect">
            <a:avLst/>
          </a:prstGeom>
          <a:noFill/>
        </p:spPr>
        <p:txBody>
          <a:bodyPr wrap="none" rtlCol="0">
            <a:spAutoFit/>
          </a:bodyPr>
          <a:lstStyle/>
          <a:p>
            <a:r>
              <a:rPr lang="en-US" sz="2400" dirty="0" smtClean="0">
                <a:latin typeface="Arial" pitchFamily="34" charset="0"/>
                <a:cs typeface="Arial" pitchFamily="34" charset="0"/>
              </a:rPr>
              <a:t>Bad</a:t>
            </a:r>
            <a:endParaRPr lang="en-US" sz="2400" b="1" dirty="0">
              <a:latin typeface="Arial" pitchFamily="34" charset="0"/>
              <a:cs typeface="Arial" pitchFamily="34" charset="0"/>
            </a:endParaRPr>
          </a:p>
        </p:txBody>
      </p:sp>
      <p:sp>
        <p:nvSpPr>
          <p:cNvPr id="66" name="TextBox 65"/>
          <p:cNvSpPr txBox="1"/>
          <p:nvPr/>
        </p:nvSpPr>
        <p:spPr>
          <a:xfrm>
            <a:off x="121073" y="1785242"/>
            <a:ext cx="938077" cy="461665"/>
          </a:xfrm>
          <a:prstGeom prst="rect">
            <a:avLst/>
          </a:prstGeom>
          <a:noFill/>
        </p:spPr>
        <p:txBody>
          <a:bodyPr wrap="none" rtlCol="0">
            <a:spAutoFit/>
          </a:bodyPr>
          <a:lstStyle/>
          <a:p>
            <a:r>
              <a:rPr lang="en-US" sz="2400" dirty="0" smtClean="0">
                <a:latin typeface="Arial" pitchFamily="34" charset="0"/>
                <a:cs typeface="Arial" pitchFamily="34" charset="0"/>
              </a:rPr>
              <a:t>Good</a:t>
            </a:r>
            <a:endParaRPr lang="en-US" sz="2400" b="1" dirty="0">
              <a:latin typeface="Arial" pitchFamily="34" charset="0"/>
              <a:cs typeface="Arial" pitchFamily="34" charset="0"/>
            </a:endParaRPr>
          </a:p>
        </p:txBody>
      </p:sp>
      <p:sp>
        <p:nvSpPr>
          <p:cNvPr id="67" name="Oval 66"/>
          <p:cNvSpPr/>
          <p:nvPr/>
        </p:nvSpPr>
        <p:spPr>
          <a:xfrm>
            <a:off x="840819" y="1107744"/>
            <a:ext cx="7466792" cy="34664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Arc 67"/>
          <p:cNvSpPr/>
          <p:nvPr/>
        </p:nvSpPr>
        <p:spPr>
          <a:xfrm>
            <a:off x="988352" y="1930406"/>
            <a:ext cx="777791" cy="1883963"/>
          </a:xfrm>
          <a:prstGeom prst="arc">
            <a:avLst>
              <a:gd name="adj1" fmla="val 15671677"/>
              <a:gd name="adj2" fmla="val 5658819"/>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69" name="Arc 68"/>
          <p:cNvSpPr/>
          <p:nvPr/>
        </p:nvSpPr>
        <p:spPr>
          <a:xfrm>
            <a:off x="7192462" y="1828819"/>
            <a:ext cx="855569" cy="2023784"/>
          </a:xfrm>
          <a:prstGeom prst="arc">
            <a:avLst>
              <a:gd name="adj1" fmla="val 4940409"/>
              <a:gd name="adj2" fmla="val 16879416"/>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Oval 70"/>
          <p:cNvSpPr/>
          <p:nvPr/>
        </p:nvSpPr>
        <p:spPr>
          <a:xfrm>
            <a:off x="7668904" y="2133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Minus 71"/>
          <p:cNvSpPr/>
          <p:nvPr/>
        </p:nvSpPr>
        <p:spPr>
          <a:xfrm>
            <a:off x="7516504" y="1959166"/>
            <a:ext cx="304800" cy="152400"/>
          </a:xfrm>
          <a:prstGeom prst="mathMin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829856" y="2645885"/>
            <a:ext cx="494046" cy="492443"/>
          </a:xfrm>
          <a:prstGeom prst="rect">
            <a:avLst/>
          </a:prstGeom>
          <a:noFill/>
        </p:spPr>
        <p:txBody>
          <a:bodyPr wrap="none" rtlCol="0">
            <a:spAutoFit/>
          </a:bodyPr>
          <a:lstStyle/>
          <a:p>
            <a:r>
              <a:rPr lang="en-US" sz="2600" b="1" dirty="0" smtClean="0">
                <a:latin typeface="Arial" pitchFamily="34" charset="0"/>
                <a:cs typeface="Arial" pitchFamily="34" charset="0"/>
              </a:rPr>
              <a:t>x</a:t>
            </a:r>
            <a:r>
              <a:rPr lang="en-US" sz="2600" b="1" baseline="-25000" dirty="0" smtClean="0">
                <a:latin typeface="Arial" pitchFamily="34" charset="0"/>
                <a:cs typeface="Arial" pitchFamily="34" charset="0"/>
              </a:rPr>
              <a:t>2</a:t>
            </a:r>
            <a:endParaRPr lang="en-US" sz="2600" b="1" dirty="0" smtClean="0">
              <a:latin typeface="Arial" pitchFamily="34" charset="0"/>
              <a:cs typeface="Arial" pitchFamily="34" charset="0"/>
            </a:endParaRPr>
          </a:p>
        </p:txBody>
      </p:sp>
      <p:sp>
        <p:nvSpPr>
          <p:cNvPr id="41" name="TextBox 40"/>
          <p:cNvSpPr txBox="1"/>
          <p:nvPr/>
        </p:nvSpPr>
        <p:spPr>
          <a:xfrm>
            <a:off x="3912878" y="1219200"/>
            <a:ext cx="613276" cy="461665"/>
          </a:xfrm>
          <a:prstGeom prst="rect">
            <a:avLst/>
          </a:prstGeom>
          <a:noFill/>
        </p:spPr>
        <p:txBody>
          <a:bodyPr wrap="square" rtlCol="0">
            <a:spAutoFit/>
          </a:bodyPr>
          <a:lstStyle/>
          <a:p>
            <a:pPr marL="514350" indent="-514350"/>
            <a:r>
              <a:rPr lang="en-US" sz="2400" b="1" dirty="0" smtClean="0">
                <a:solidFill>
                  <a:srgbClr val="2503EF"/>
                </a:solidFill>
                <a:latin typeface="Arial" pitchFamily="34" charset="0"/>
                <a:cs typeface="Arial" pitchFamily="34" charset="0"/>
              </a:rPr>
              <a:t>H</a:t>
            </a:r>
            <a:endParaRPr lang="en-US" sz="2400" b="1" dirty="0">
              <a:solidFill>
                <a:srgbClr val="2503EF"/>
              </a:solidFill>
              <a:latin typeface="Arial" pitchFamily="34" charset="0"/>
              <a:cs typeface="Arial" pitchFamily="34" charset="0"/>
            </a:endParaRPr>
          </a:p>
        </p:txBody>
      </p:sp>
      <p:sp>
        <p:nvSpPr>
          <p:cNvPr id="42" name="TextBox 41"/>
          <p:cNvSpPr txBox="1"/>
          <p:nvPr/>
        </p:nvSpPr>
        <p:spPr>
          <a:xfrm>
            <a:off x="3733800" y="2639717"/>
            <a:ext cx="494046" cy="492443"/>
          </a:xfrm>
          <a:prstGeom prst="rect">
            <a:avLst/>
          </a:prstGeom>
          <a:noFill/>
        </p:spPr>
        <p:txBody>
          <a:bodyPr wrap="none" rtlCol="0">
            <a:spAutoFit/>
          </a:bodyPr>
          <a:lstStyle/>
          <a:p>
            <a:r>
              <a:rPr lang="en-US" sz="2600" b="1" dirty="0" smtClean="0">
                <a:latin typeface="Arial" pitchFamily="34" charset="0"/>
                <a:cs typeface="Arial" pitchFamily="34" charset="0"/>
              </a:rPr>
              <a:t>x</a:t>
            </a:r>
            <a:r>
              <a:rPr lang="en-US" sz="2600" b="1" baseline="-25000" dirty="0" smtClean="0">
                <a:latin typeface="Arial" pitchFamily="34" charset="0"/>
                <a:cs typeface="Arial" pitchFamily="34" charset="0"/>
              </a:rPr>
              <a:t>1</a:t>
            </a:r>
            <a:endParaRPr lang="en-US" sz="2600" b="1" dirty="0" smtClean="0">
              <a:latin typeface="Arial" pitchFamily="34" charset="0"/>
              <a:cs typeface="Arial" pitchFamily="34" charset="0"/>
            </a:endParaRPr>
          </a:p>
        </p:txBody>
      </p:sp>
      <p:sp>
        <p:nvSpPr>
          <p:cNvPr id="43" name="Right Arrow 42"/>
          <p:cNvSpPr/>
          <p:nvPr/>
        </p:nvSpPr>
        <p:spPr>
          <a:xfrm>
            <a:off x="4114800" y="2743200"/>
            <a:ext cx="762000" cy="1524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846162" y="1030406"/>
            <a:ext cx="3948751" cy="3600734"/>
          </a:xfrm>
          <a:custGeom>
            <a:avLst/>
            <a:gdLst>
              <a:gd name="connsiteX0" fmla="*/ 3534769 w 3948751"/>
              <a:gd name="connsiteY0" fmla="*/ 75063 h 3600734"/>
              <a:gd name="connsiteX1" fmla="*/ 3643951 w 3948751"/>
              <a:gd name="connsiteY1" fmla="*/ 552734 h 3600734"/>
              <a:gd name="connsiteX2" fmla="*/ 3534769 w 3948751"/>
              <a:gd name="connsiteY2" fmla="*/ 1549021 h 3600734"/>
              <a:gd name="connsiteX3" fmla="*/ 3889611 w 3948751"/>
              <a:gd name="connsiteY3" fmla="*/ 3091218 h 3600734"/>
              <a:gd name="connsiteX4" fmla="*/ 3889611 w 3948751"/>
              <a:gd name="connsiteY4" fmla="*/ 3527946 h 3600734"/>
              <a:gd name="connsiteX5" fmla="*/ 3807725 w 3948751"/>
              <a:gd name="connsiteY5" fmla="*/ 3527946 h 3600734"/>
              <a:gd name="connsiteX6" fmla="*/ 3684895 w 3948751"/>
              <a:gd name="connsiteY6" fmla="*/ 3527946 h 3600734"/>
              <a:gd name="connsiteX7" fmla="*/ 3466531 w 3948751"/>
              <a:gd name="connsiteY7" fmla="*/ 3555242 h 3600734"/>
              <a:gd name="connsiteX8" fmla="*/ 3275462 w 3948751"/>
              <a:gd name="connsiteY8" fmla="*/ 3527946 h 3600734"/>
              <a:gd name="connsiteX9" fmla="*/ 2934268 w 3948751"/>
              <a:gd name="connsiteY9" fmla="*/ 3500651 h 3600734"/>
              <a:gd name="connsiteX10" fmla="*/ 2538483 w 3948751"/>
              <a:gd name="connsiteY10" fmla="*/ 3446060 h 3600734"/>
              <a:gd name="connsiteX11" fmla="*/ 2142698 w 3948751"/>
              <a:gd name="connsiteY11" fmla="*/ 3364173 h 3600734"/>
              <a:gd name="connsiteX12" fmla="*/ 1774208 w 3948751"/>
              <a:gd name="connsiteY12" fmla="*/ 3295934 h 3600734"/>
              <a:gd name="connsiteX13" fmla="*/ 1351128 w 3948751"/>
              <a:gd name="connsiteY13" fmla="*/ 3145809 h 3600734"/>
              <a:gd name="connsiteX14" fmla="*/ 996286 w 3948751"/>
              <a:gd name="connsiteY14" fmla="*/ 2982036 h 3600734"/>
              <a:gd name="connsiteX15" fmla="*/ 668739 w 3948751"/>
              <a:gd name="connsiteY15" fmla="*/ 2818263 h 3600734"/>
              <a:gd name="connsiteX16" fmla="*/ 477671 w 3948751"/>
              <a:gd name="connsiteY16" fmla="*/ 2640842 h 3600734"/>
              <a:gd name="connsiteX17" fmla="*/ 286602 w 3948751"/>
              <a:gd name="connsiteY17" fmla="*/ 2436125 h 3600734"/>
              <a:gd name="connsiteX18" fmla="*/ 95534 w 3948751"/>
              <a:gd name="connsiteY18" fmla="*/ 2176818 h 3600734"/>
              <a:gd name="connsiteX19" fmla="*/ 13647 w 3948751"/>
              <a:gd name="connsiteY19" fmla="*/ 1890215 h 3600734"/>
              <a:gd name="connsiteX20" fmla="*/ 27295 w 3948751"/>
              <a:gd name="connsiteY20" fmla="*/ 1576316 h 3600734"/>
              <a:gd name="connsiteX21" fmla="*/ 177420 w 3948751"/>
              <a:gd name="connsiteY21" fmla="*/ 1235122 h 3600734"/>
              <a:gd name="connsiteX22" fmla="*/ 491319 w 3948751"/>
              <a:gd name="connsiteY22" fmla="*/ 962167 h 3600734"/>
              <a:gd name="connsiteX23" fmla="*/ 900751 w 3948751"/>
              <a:gd name="connsiteY23" fmla="*/ 689212 h 3600734"/>
              <a:gd name="connsiteX24" fmla="*/ 1255593 w 3948751"/>
              <a:gd name="connsiteY24" fmla="*/ 539087 h 3600734"/>
              <a:gd name="connsiteX25" fmla="*/ 1651378 w 3948751"/>
              <a:gd name="connsiteY25" fmla="*/ 361666 h 3600734"/>
              <a:gd name="connsiteX26" fmla="*/ 2142698 w 3948751"/>
              <a:gd name="connsiteY26" fmla="*/ 252484 h 3600734"/>
              <a:gd name="connsiteX27" fmla="*/ 2661313 w 3948751"/>
              <a:gd name="connsiteY27" fmla="*/ 129654 h 3600734"/>
              <a:gd name="connsiteX28" fmla="*/ 3220871 w 3948751"/>
              <a:gd name="connsiteY28" fmla="*/ 102358 h 3600734"/>
              <a:gd name="connsiteX29" fmla="*/ 3534769 w 3948751"/>
              <a:gd name="connsiteY29" fmla="*/ 75063 h 3600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8751" h="3600734">
                <a:moveTo>
                  <a:pt x="3534769" y="75063"/>
                </a:moveTo>
                <a:cubicBezTo>
                  <a:pt x="3605282" y="150126"/>
                  <a:pt x="3643951" y="307074"/>
                  <a:pt x="3643951" y="552734"/>
                </a:cubicBezTo>
                <a:cubicBezTo>
                  <a:pt x="3643951" y="798394"/>
                  <a:pt x="3493826" y="1125940"/>
                  <a:pt x="3534769" y="1549021"/>
                </a:cubicBezTo>
                <a:cubicBezTo>
                  <a:pt x="3575712" y="1972102"/>
                  <a:pt x="3830471" y="2761397"/>
                  <a:pt x="3889611" y="3091218"/>
                </a:cubicBezTo>
                <a:cubicBezTo>
                  <a:pt x="3948751" y="3421039"/>
                  <a:pt x="3903259" y="3455158"/>
                  <a:pt x="3889611" y="3527946"/>
                </a:cubicBezTo>
                <a:cubicBezTo>
                  <a:pt x="3875963" y="3600734"/>
                  <a:pt x="3807725" y="3527946"/>
                  <a:pt x="3807725" y="3527946"/>
                </a:cubicBezTo>
                <a:cubicBezTo>
                  <a:pt x="3773606" y="3527946"/>
                  <a:pt x="3741761" y="3523397"/>
                  <a:pt x="3684895" y="3527946"/>
                </a:cubicBezTo>
                <a:cubicBezTo>
                  <a:pt x="3628029" y="3532495"/>
                  <a:pt x="3534770" y="3555242"/>
                  <a:pt x="3466531" y="3555242"/>
                </a:cubicBezTo>
                <a:cubicBezTo>
                  <a:pt x="3398292" y="3555242"/>
                  <a:pt x="3364173" y="3537045"/>
                  <a:pt x="3275462" y="3527946"/>
                </a:cubicBezTo>
                <a:cubicBezTo>
                  <a:pt x="3186752" y="3518848"/>
                  <a:pt x="3057098" y="3514299"/>
                  <a:pt x="2934268" y="3500651"/>
                </a:cubicBezTo>
                <a:cubicBezTo>
                  <a:pt x="2811438" y="3487003"/>
                  <a:pt x="2670411" y="3468806"/>
                  <a:pt x="2538483" y="3446060"/>
                </a:cubicBezTo>
                <a:cubicBezTo>
                  <a:pt x="2406555" y="3423314"/>
                  <a:pt x="2270077" y="3389194"/>
                  <a:pt x="2142698" y="3364173"/>
                </a:cubicBezTo>
                <a:cubicBezTo>
                  <a:pt x="2015319" y="3339152"/>
                  <a:pt x="1906136" y="3332328"/>
                  <a:pt x="1774208" y="3295934"/>
                </a:cubicBezTo>
                <a:cubicBezTo>
                  <a:pt x="1642280" y="3259540"/>
                  <a:pt x="1480782" y="3198125"/>
                  <a:pt x="1351128" y="3145809"/>
                </a:cubicBezTo>
                <a:cubicBezTo>
                  <a:pt x="1221474" y="3093493"/>
                  <a:pt x="1110017" y="3036627"/>
                  <a:pt x="996286" y="2982036"/>
                </a:cubicBezTo>
                <a:cubicBezTo>
                  <a:pt x="882555" y="2927445"/>
                  <a:pt x="755175" y="2875129"/>
                  <a:pt x="668739" y="2818263"/>
                </a:cubicBezTo>
                <a:cubicBezTo>
                  <a:pt x="582303" y="2761397"/>
                  <a:pt x="541360" y="2704532"/>
                  <a:pt x="477671" y="2640842"/>
                </a:cubicBezTo>
                <a:cubicBezTo>
                  <a:pt x="413982" y="2577152"/>
                  <a:pt x="350292" y="2513462"/>
                  <a:pt x="286602" y="2436125"/>
                </a:cubicBezTo>
                <a:cubicBezTo>
                  <a:pt x="222913" y="2358788"/>
                  <a:pt x="141026" y="2267803"/>
                  <a:pt x="95534" y="2176818"/>
                </a:cubicBezTo>
                <a:cubicBezTo>
                  <a:pt x="50042" y="2085833"/>
                  <a:pt x="25020" y="1990299"/>
                  <a:pt x="13647" y="1890215"/>
                </a:cubicBezTo>
                <a:cubicBezTo>
                  <a:pt x="2274" y="1790131"/>
                  <a:pt x="0" y="1685498"/>
                  <a:pt x="27295" y="1576316"/>
                </a:cubicBezTo>
                <a:cubicBezTo>
                  <a:pt x="54590" y="1467134"/>
                  <a:pt x="100083" y="1337480"/>
                  <a:pt x="177420" y="1235122"/>
                </a:cubicBezTo>
                <a:cubicBezTo>
                  <a:pt x="254757" y="1132764"/>
                  <a:pt x="370764" y="1053152"/>
                  <a:pt x="491319" y="962167"/>
                </a:cubicBezTo>
                <a:cubicBezTo>
                  <a:pt x="611874" y="871182"/>
                  <a:pt x="773372" y="759725"/>
                  <a:pt x="900751" y="689212"/>
                </a:cubicBezTo>
                <a:cubicBezTo>
                  <a:pt x="1028130" y="618699"/>
                  <a:pt x="1130489" y="593678"/>
                  <a:pt x="1255593" y="539087"/>
                </a:cubicBezTo>
                <a:cubicBezTo>
                  <a:pt x="1380698" y="484496"/>
                  <a:pt x="1503527" y="409433"/>
                  <a:pt x="1651378" y="361666"/>
                </a:cubicBezTo>
                <a:cubicBezTo>
                  <a:pt x="1799229" y="313899"/>
                  <a:pt x="2142698" y="252484"/>
                  <a:pt x="2142698" y="252484"/>
                </a:cubicBezTo>
                <a:cubicBezTo>
                  <a:pt x="2311021" y="213815"/>
                  <a:pt x="2481618" y="154675"/>
                  <a:pt x="2661313" y="129654"/>
                </a:cubicBezTo>
                <a:cubicBezTo>
                  <a:pt x="2841008" y="104633"/>
                  <a:pt x="3073020" y="111456"/>
                  <a:pt x="3220871" y="102358"/>
                </a:cubicBezTo>
                <a:cubicBezTo>
                  <a:pt x="3368722" y="93260"/>
                  <a:pt x="3464256" y="0"/>
                  <a:pt x="3534769" y="75063"/>
                </a:cubicBezTo>
                <a:close/>
              </a:path>
            </a:pathLst>
          </a:custGeom>
          <a:solidFill>
            <a:schemeClr val="tx2">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Slide Number Placeholder 72"/>
          <p:cNvSpPr>
            <a:spLocks noGrp="1"/>
          </p:cNvSpPr>
          <p:nvPr>
            <p:ph type="sldNum" sz="quarter" idx="12"/>
          </p:nvPr>
        </p:nvSpPr>
        <p:spPr/>
        <p:txBody>
          <a:bodyPr/>
          <a:lstStyle/>
          <a:p>
            <a:fld id="{B6F15528-21DE-4FAA-801E-634DDDAF4B2B}" type="slidenum">
              <a:rPr lang="en-US" smtClean="0"/>
              <a:pPr/>
              <a:t>16</a:t>
            </a:fld>
            <a:r>
              <a:rPr lang="en-US" smtClean="0"/>
              <a:t>/42</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28600" y="609601"/>
            <a:ext cx="8763000" cy="914399"/>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ICE: Learning invariants using Implication Counter-Examples</a:t>
            </a:r>
          </a:p>
          <a:p>
            <a:pPr marL="0" marR="0" lvl="0" indent="0" algn="l" defTabSz="914400" rtl="0" eaLnBrk="1" fontAlgn="auto" latinLnBrk="0" hangingPunct="1">
              <a:lnSpc>
                <a:spcPct val="100000"/>
              </a:lnSpc>
              <a:spcBef>
                <a:spcPct val="0"/>
              </a:spcBef>
              <a:spcAft>
                <a:spcPts val="0"/>
              </a:spcAft>
              <a:buClrTx/>
              <a:buSzTx/>
              <a:buFontTx/>
              <a:buNone/>
              <a:tabLst/>
              <a:defRPr/>
            </a:pPr>
            <a:r>
              <a:rPr lang="en-US" sz="2400" b="1" noProof="0" dirty="0" smtClean="0">
                <a:solidFill>
                  <a:srgbClr val="2503EF"/>
                </a:solidFill>
                <a:latin typeface="Arial" pitchFamily="34" charset="0"/>
                <a:ea typeface="+mj-ea"/>
                <a:cs typeface="Arial" pitchFamily="34" charset="0"/>
              </a:rPr>
              <a:t>([Garg et al. CAV 14], Invited to JACM)</a:t>
            </a:r>
            <a:endParaRPr kumimoji="0" lang="en-US" sz="2400" b="1" i="0" u="none" strike="noStrike" kern="1200" cap="none" spc="0" normalizeH="0" baseline="0" noProof="0" dirty="0" smtClean="0">
              <a:ln>
                <a:noFill/>
              </a:ln>
              <a:solidFill>
                <a:srgbClr val="2503EF"/>
              </a:solidFill>
              <a:effectLst/>
              <a:uLnTx/>
              <a:uFillTx/>
              <a:latin typeface="Arial" pitchFamily="34" charset="0"/>
              <a:ea typeface="+mj-ea"/>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34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grpSp>
        <p:nvGrpSpPr>
          <p:cNvPr id="4" name="Group 3"/>
          <p:cNvGrpSpPr/>
          <p:nvPr/>
        </p:nvGrpSpPr>
        <p:grpSpPr>
          <a:xfrm>
            <a:off x="567050" y="1778913"/>
            <a:ext cx="7510150" cy="3960097"/>
            <a:chOff x="567050" y="1778913"/>
            <a:chExt cx="7510150" cy="3960097"/>
          </a:xfrm>
        </p:grpSpPr>
        <p:grpSp>
          <p:nvGrpSpPr>
            <p:cNvPr id="5" name="Group 66"/>
            <p:cNvGrpSpPr/>
            <p:nvPr/>
          </p:nvGrpSpPr>
          <p:grpSpPr>
            <a:xfrm>
              <a:off x="567050" y="1778913"/>
              <a:ext cx="7510150" cy="3960097"/>
              <a:chOff x="185132" y="788313"/>
              <a:chExt cx="7510150" cy="3960097"/>
            </a:xfrm>
          </p:grpSpPr>
          <p:sp>
            <p:nvSpPr>
              <p:cNvPr id="7" name="TextBox 6"/>
              <p:cNvSpPr txBox="1"/>
              <p:nvPr/>
            </p:nvSpPr>
            <p:spPr>
              <a:xfrm>
                <a:off x="6171282" y="2777170"/>
                <a:ext cx="1524000" cy="461665"/>
              </a:xfrm>
              <a:prstGeom prst="rect">
                <a:avLst/>
              </a:prstGeom>
              <a:noFill/>
            </p:spPr>
            <p:txBody>
              <a:bodyPr wrap="square" rtlCol="0">
                <a:spAutoFit/>
              </a:bodyPr>
              <a:lstStyle/>
              <a:p>
                <a:pPr marL="514350" indent="-514350"/>
                <a:r>
                  <a:rPr lang="en-US" sz="2400" b="1" dirty="0" smtClean="0">
                    <a:latin typeface="Arial" pitchFamily="34" charset="0"/>
                    <a:cs typeface="Arial" pitchFamily="34" charset="0"/>
                  </a:rPr>
                  <a:t>Learner</a:t>
                </a:r>
                <a:endParaRPr lang="en-US" sz="2400" b="1" dirty="0">
                  <a:latin typeface="Arial" pitchFamily="34" charset="0"/>
                  <a:cs typeface="Arial" pitchFamily="34" charset="0"/>
                </a:endParaRPr>
              </a:p>
            </p:txBody>
          </p:sp>
          <p:grpSp>
            <p:nvGrpSpPr>
              <p:cNvPr id="8" name="Group 65"/>
              <p:cNvGrpSpPr/>
              <p:nvPr/>
            </p:nvGrpSpPr>
            <p:grpSpPr>
              <a:xfrm>
                <a:off x="185132" y="788313"/>
                <a:ext cx="7358668" cy="3960097"/>
                <a:chOff x="185132" y="778215"/>
                <a:chExt cx="7358668" cy="3960097"/>
              </a:xfrm>
            </p:grpSpPr>
            <p:grpSp>
              <p:nvGrpSpPr>
                <p:cNvPr id="9" name="Group 47"/>
                <p:cNvGrpSpPr/>
                <p:nvPr/>
              </p:nvGrpSpPr>
              <p:grpSpPr>
                <a:xfrm>
                  <a:off x="749207" y="1269536"/>
                  <a:ext cx="6794593" cy="2935376"/>
                  <a:chOff x="749207" y="1269536"/>
                  <a:chExt cx="6794593" cy="2935376"/>
                </a:xfrm>
              </p:grpSpPr>
              <p:grpSp>
                <p:nvGrpSpPr>
                  <p:cNvPr id="17" name="Group 46"/>
                  <p:cNvGrpSpPr/>
                  <p:nvPr/>
                </p:nvGrpSpPr>
                <p:grpSpPr>
                  <a:xfrm>
                    <a:off x="3961482" y="1269536"/>
                    <a:ext cx="3582318" cy="2462213"/>
                    <a:chOff x="3961482" y="1269536"/>
                    <a:chExt cx="3582318" cy="2462213"/>
                  </a:xfrm>
                </p:grpSpPr>
                <p:sp>
                  <p:nvSpPr>
                    <p:cNvPr id="25" name="Rounded Rectangle 24"/>
                    <p:cNvSpPr/>
                    <p:nvPr/>
                  </p:nvSpPr>
                  <p:spPr>
                    <a:xfrm>
                      <a:off x="3961482" y="1285302"/>
                      <a:ext cx="1828800" cy="2362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6096000" y="2514600"/>
                      <a:ext cx="1447800" cy="990600"/>
                    </a:xfrm>
                    <a:prstGeom prst="round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024546" y="1269536"/>
                      <a:ext cx="1857702" cy="2462213"/>
                    </a:xfrm>
                    <a:prstGeom prst="rect">
                      <a:avLst/>
                    </a:prstGeom>
                    <a:noFill/>
                  </p:spPr>
                  <p:txBody>
                    <a:bodyPr wrap="square" rtlCol="0">
                      <a:spAutoFit/>
                    </a:bodyPr>
                    <a:lstStyle/>
                    <a:p>
                      <a:r>
                        <a:rPr lang="en-US" sz="2200" b="1" dirty="0" smtClean="0">
                          <a:solidFill>
                            <a:srgbClr val="2503EF"/>
                          </a:solidFill>
                          <a:latin typeface="Arial" pitchFamily="34" charset="0"/>
                          <a:cs typeface="Arial" pitchFamily="34" charset="0"/>
                        </a:rPr>
                        <a:t>(x</a:t>
                      </a:r>
                      <a:r>
                        <a:rPr lang="en-US" sz="2200" b="1" baseline="-25000" dirty="0" smtClean="0">
                          <a:solidFill>
                            <a:srgbClr val="2503EF"/>
                          </a:solidFill>
                          <a:latin typeface="Arial" pitchFamily="34" charset="0"/>
                          <a:cs typeface="Arial" pitchFamily="34" charset="0"/>
                        </a:rPr>
                        <a:t>1</a:t>
                      </a:r>
                      <a:r>
                        <a:rPr lang="en-US" sz="2200" b="1" dirty="0" smtClean="0">
                          <a:solidFill>
                            <a:srgbClr val="2503EF"/>
                          </a:solidFill>
                          <a:latin typeface="Arial" pitchFamily="34" charset="0"/>
                          <a:cs typeface="Arial" pitchFamily="34" charset="0"/>
                        </a:rPr>
                        <a:t>,x</a:t>
                      </a:r>
                      <a:r>
                        <a:rPr lang="en-US" sz="2200" b="1" baseline="-25000" dirty="0" smtClean="0">
                          <a:solidFill>
                            <a:srgbClr val="2503EF"/>
                          </a:solidFill>
                          <a:latin typeface="Arial" pitchFamily="34" charset="0"/>
                          <a:cs typeface="Arial" pitchFamily="34" charset="0"/>
                        </a:rPr>
                        <a:t>2</a:t>
                      </a:r>
                      <a:r>
                        <a:rPr lang="en-US" sz="2200" b="1" dirty="0" smtClean="0">
                          <a:solidFill>
                            <a:srgbClr val="2503EF"/>
                          </a:solidFill>
                          <a:latin typeface="Arial" pitchFamily="34" charset="0"/>
                          <a:cs typeface="Arial" pitchFamily="34" charset="0"/>
                        </a:rPr>
                        <a:t>): </a:t>
                      </a:r>
                      <a:r>
                        <a:rPr lang="en-US" sz="2200" b="1" dirty="0" smtClean="0">
                          <a:solidFill>
                            <a:srgbClr val="2503EF"/>
                          </a:solidFill>
                          <a:latin typeface="Arial" pitchFamily="34" charset="0"/>
                          <a:cs typeface="Arial" pitchFamily="34" charset="0"/>
                          <a:sym typeface="Wingdings" pitchFamily="2" charset="2"/>
                        </a:rPr>
                        <a:t></a:t>
                      </a:r>
                    </a:p>
                    <a:p>
                      <a:r>
                        <a:rPr lang="en-US" sz="2200" b="1" dirty="0" smtClean="0">
                          <a:solidFill>
                            <a:srgbClr val="2503EF"/>
                          </a:solidFill>
                          <a:latin typeface="Arial" pitchFamily="34" charset="0"/>
                          <a:cs typeface="Arial" pitchFamily="34" charset="0"/>
                        </a:rPr>
                        <a:t>(x</a:t>
                      </a:r>
                      <a:r>
                        <a:rPr lang="en-US" sz="2200" b="1" baseline="-25000" dirty="0" smtClean="0">
                          <a:solidFill>
                            <a:srgbClr val="2503EF"/>
                          </a:solidFill>
                          <a:latin typeface="Arial" pitchFamily="34" charset="0"/>
                          <a:cs typeface="Arial" pitchFamily="34" charset="0"/>
                        </a:rPr>
                        <a:t>3</a:t>
                      </a:r>
                      <a:r>
                        <a:rPr lang="en-US" sz="2200" b="1" dirty="0" smtClean="0">
                          <a:solidFill>
                            <a:srgbClr val="2503EF"/>
                          </a:solidFill>
                          <a:latin typeface="Arial" pitchFamily="34" charset="0"/>
                          <a:cs typeface="Arial" pitchFamily="34" charset="0"/>
                        </a:rPr>
                        <a:t>,x</a:t>
                      </a:r>
                      <a:r>
                        <a:rPr lang="en-US" sz="2200" b="1" baseline="-25000" dirty="0" smtClean="0">
                          <a:solidFill>
                            <a:srgbClr val="2503EF"/>
                          </a:solidFill>
                          <a:latin typeface="Arial" pitchFamily="34" charset="0"/>
                          <a:cs typeface="Arial" pitchFamily="34" charset="0"/>
                        </a:rPr>
                        <a:t>4</a:t>
                      </a:r>
                      <a:r>
                        <a:rPr lang="en-US" sz="2200" b="1" dirty="0" smtClean="0">
                          <a:solidFill>
                            <a:srgbClr val="2503EF"/>
                          </a:solidFill>
                          <a:latin typeface="Arial" pitchFamily="34" charset="0"/>
                          <a:cs typeface="Arial" pitchFamily="34" charset="0"/>
                        </a:rPr>
                        <a:t>): </a:t>
                      </a:r>
                      <a:r>
                        <a:rPr lang="en-US" sz="2200" b="1" dirty="0" smtClean="0">
                          <a:solidFill>
                            <a:srgbClr val="2503EF"/>
                          </a:solidFill>
                          <a:latin typeface="Arial" pitchFamily="34" charset="0"/>
                          <a:cs typeface="Arial" pitchFamily="34" charset="0"/>
                          <a:sym typeface="Wingdings" pitchFamily="2" charset="2"/>
                        </a:rPr>
                        <a:t></a:t>
                      </a:r>
                    </a:p>
                    <a:p>
                      <a:r>
                        <a:rPr lang="en-US" sz="2200" b="1" dirty="0" smtClean="0">
                          <a:solidFill>
                            <a:srgbClr val="2503EF"/>
                          </a:solidFill>
                          <a:latin typeface="Arial" pitchFamily="34" charset="0"/>
                          <a:cs typeface="Arial" pitchFamily="34" charset="0"/>
                        </a:rPr>
                        <a:t>(x</a:t>
                      </a:r>
                      <a:r>
                        <a:rPr lang="en-US" sz="2200" b="1" baseline="-25000" dirty="0" smtClean="0">
                          <a:solidFill>
                            <a:srgbClr val="2503EF"/>
                          </a:solidFill>
                          <a:latin typeface="Arial" pitchFamily="34" charset="0"/>
                          <a:cs typeface="Arial" pitchFamily="34" charset="0"/>
                        </a:rPr>
                        <a:t>5</a:t>
                      </a:r>
                      <a:r>
                        <a:rPr lang="en-US" sz="2200" b="1" dirty="0" smtClean="0">
                          <a:solidFill>
                            <a:srgbClr val="2503EF"/>
                          </a:solidFill>
                          <a:latin typeface="Arial" pitchFamily="34" charset="0"/>
                          <a:cs typeface="Arial" pitchFamily="34" charset="0"/>
                        </a:rPr>
                        <a:t>,x</a:t>
                      </a:r>
                      <a:r>
                        <a:rPr lang="en-US" sz="2200" b="1" baseline="-25000" dirty="0" smtClean="0">
                          <a:solidFill>
                            <a:srgbClr val="2503EF"/>
                          </a:solidFill>
                          <a:latin typeface="Arial" pitchFamily="34" charset="0"/>
                          <a:cs typeface="Arial" pitchFamily="34" charset="0"/>
                        </a:rPr>
                        <a:t>6</a:t>
                      </a:r>
                      <a:r>
                        <a:rPr lang="en-US" sz="2200" b="1" dirty="0" smtClean="0">
                          <a:solidFill>
                            <a:srgbClr val="2503EF"/>
                          </a:solidFill>
                          <a:latin typeface="Arial" pitchFamily="34" charset="0"/>
                          <a:cs typeface="Arial" pitchFamily="34" charset="0"/>
                        </a:rPr>
                        <a:t>): </a:t>
                      </a:r>
                      <a:r>
                        <a:rPr lang="en-US" sz="2200" b="1" dirty="0" smtClean="0">
                          <a:solidFill>
                            <a:srgbClr val="2503EF"/>
                          </a:solidFill>
                          <a:latin typeface="Arial" pitchFamily="34" charset="0"/>
                          <a:cs typeface="Arial" pitchFamily="34" charset="0"/>
                          <a:sym typeface="Wingdings" pitchFamily="2" charset="2"/>
                        </a:rPr>
                        <a:t></a:t>
                      </a:r>
                    </a:p>
                    <a:p>
                      <a:r>
                        <a:rPr lang="en-US" sz="2200" dirty="0" smtClean="0">
                          <a:latin typeface="Arial" pitchFamily="34" charset="0"/>
                          <a:cs typeface="Arial" pitchFamily="34" charset="0"/>
                        </a:rPr>
                        <a:t> </a:t>
                      </a:r>
                      <a:r>
                        <a:rPr lang="en-US" sz="2200" b="1" dirty="0" smtClean="0">
                          <a:latin typeface="Arial" pitchFamily="34" charset="0"/>
                          <a:cs typeface="Arial" pitchFamily="34" charset="0"/>
                        </a:rPr>
                        <a:t>x</a:t>
                      </a:r>
                      <a:r>
                        <a:rPr lang="en-US" sz="2200" b="1" baseline="-25000" dirty="0" smtClean="0">
                          <a:latin typeface="Arial" pitchFamily="34" charset="0"/>
                          <a:cs typeface="Arial" pitchFamily="34" charset="0"/>
                        </a:rPr>
                        <a:t>7</a:t>
                      </a:r>
                      <a:r>
                        <a:rPr lang="en-US" sz="2200" b="1" dirty="0" smtClean="0">
                          <a:latin typeface="Arial" pitchFamily="34" charset="0"/>
                          <a:cs typeface="Arial" pitchFamily="34" charset="0"/>
                        </a:rPr>
                        <a:t>: </a:t>
                      </a:r>
                      <a:r>
                        <a:rPr lang="en-US" sz="2200" b="1" dirty="0" smtClean="0">
                          <a:solidFill>
                            <a:srgbClr val="00B050"/>
                          </a:solidFill>
                          <a:latin typeface="Arial" pitchFamily="34" charset="0"/>
                          <a:cs typeface="Arial" pitchFamily="34" charset="0"/>
                        </a:rPr>
                        <a:t>+</a:t>
                      </a:r>
                    </a:p>
                    <a:p>
                      <a:r>
                        <a:rPr lang="en-US" sz="2200" b="1" dirty="0" smtClean="0">
                          <a:latin typeface="Arial" pitchFamily="34" charset="0"/>
                          <a:cs typeface="Arial" pitchFamily="34" charset="0"/>
                        </a:rPr>
                        <a:t> x</a:t>
                      </a:r>
                      <a:r>
                        <a:rPr lang="en-US" sz="2200" b="1" baseline="-25000" dirty="0" smtClean="0">
                          <a:latin typeface="Arial" pitchFamily="34" charset="0"/>
                          <a:cs typeface="Arial" pitchFamily="34" charset="0"/>
                        </a:rPr>
                        <a:t>8</a:t>
                      </a:r>
                      <a:r>
                        <a:rPr lang="en-US" sz="2200" b="1" dirty="0" smtClean="0">
                          <a:latin typeface="Arial" pitchFamily="34" charset="0"/>
                          <a:cs typeface="Arial" pitchFamily="34" charset="0"/>
                        </a:rPr>
                        <a:t>:</a:t>
                      </a:r>
                      <a:r>
                        <a:rPr lang="en-US" sz="2200" b="1" dirty="0" smtClean="0">
                          <a:solidFill>
                            <a:srgbClr val="00B050"/>
                          </a:solidFill>
                          <a:latin typeface="Arial" pitchFamily="34" charset="0"/>
                          <a:cs typeface="Arial" pitchFamily="34" charset="0"/>
                        </a:rPr>
                        <a:t> </a:t>
                      </a:r>
                      <a:r>
                        <a:rPr lang="en-US" sz="2200" b="1" dirty="0" smtClean="0">
                          <a:solidFill>
                            <a:srgbClr val="FF0000"/>
                          </a:solidFill>
                          <a:latin typeface="Arial" pitchFamily="34" charset="0"/>
                          <a:cs typeface="Arial" pitchFamily="34" charset="0"/>
                        </a:rPr>
                        <a:t>-</a:t>
                      </a:r>
                    </a:p>
                    <a:p>
                      <a:r>
                        <a:rPr lang="en-US" sz="2200" b="1" dirty="0" smtClean="0">
                          <a:latin typeface="Arial" pitchFamily="34" charset="0"/>
                          <a:cs typeface="Arial" pitchFamily="34" charset="0"/>
                        </a:rPr>
                        <a:t> x</a:t>
                      </a:r>
                      <a:r>
                        <a:rPr lang="en-US" sz="2200" b="1" baseline="-25000" dirty="0" smtClean="0">
                          <a:latin typeface="Arial" pitchFamily="34" charset="0"/>
                          <a:cs typeface="Arial" pitchFamily="34" charset="0"/>
                        </a:rPr>
                        <a:t>9</a:t>
                      </a:r>
                      <a:r>
                        <a:rPr lang="en-US" sz="2200" b="1" dirty="0" smtClean="0">
                          <a:latin typeface="Arial" pitchFamily="34" charset="0"/>
                          <a:cs typeface="Arial" pitchFamily="34" charset="0"/>
                        </a:rPr>
                        <a:t>: </a:t>
                      </a:r>
                      <a:r>
                        <a:rPr lang="en-US" sz="2200" b="1" dirty="0" smtClean="0">
                          <a:solidFill>
                            <a:srgbClr val="00B050"/>
                          </a:solidFill>
                          <a:latin typeface="Arial" pitchFamily="34" charset="0"/>
                          <a:cs typeface="Arial" pitchFamily="34" charset="0"/>
                        </a:rPr>
                        <a:t>+</a:t>
                      </a:r>
                    </a:p>
                    <a:p>
                      <a:r>
                        <a:rPr lang="en-US" sz="2200" b="1" dirty="0" smtClean="0">
                          <a:solidFill>
                            <a:srgbClr val="00B050"/>
                          </a:solidFill>
                          <a:latin typeface="Arial" pitchFamily="34" charset="0"/>
                          <a:cs typeface="Arial" pitchFamily="34" charset="0"/>
                        </a:rPr>
                        <a:t> </a:t>
                      </a:r>
                      <a:r>
                        <a:rPr lang="en-US" sz="2200" b="1" dirty="0" smtClean="0">
                          <a:latin typeface="Arial" pitchFamily="34" charset="0"/>
                          <a:cs typeface="Arial" pitchFamily="34" charset="0"/>
                        </a:rPr>
                        <a:t>… </a:t>
                      </a:r>
                    </a:p>
                  </p:txBody>
                </p:sp>
              </p:grpSp>
              <p:grpSp>
                <p:nvGrpSpPr>
                  <p:cNvPr id="18" name="Group 45"/>
                  <p:cNvGrpSpPr/>
                  <p:nvPr/>
                </p:nvGrpSpPr>
                <p:grpSpPr>
                  <a:xfrm>
                    <a:off x="749207" y="2147512"/>
                    <a:ext cx="2526475" cy="2057400"/>
                    <a:chOff x="1663607" y="5043112"/>
                    <a:chExt cx="2526475" cy="2057400"/>
                  </a:xfrm>
                </p:grpSpPr>
                <p:sp>
                  <p:nvSpPr>
                    <p:cNvPr id="19" name="Rounded Rectangle 18"/>
                    <p:cNvSpPr/>
                    <p:nvPr/>
                  </p:nvSpPr>
                  <p:spPr>
                    <a:xfrm>
                      <a:off x="1663607" y="5043112"/>
                      <a:ext cx="2438400" cy="2057400"/>
                    </a:xfrm>
                    <a:prstGeom prst="round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44"/>
                    <p:cNvGrpSpPr/>
                    <p:nvPr/>
                  </p:nvGrpSpPr>
                  <p:grpSpPr>
                    <a:xfrm>
                      <a:off x="1675482" y="5500312"/>
                      <a:ext cx="2514600" cy="1150441"/>
                      <a:chOff x="1675482" y="5500312"/>
                      <a:chExt cx="2514600" cy="1150441"/>
                    </a:xfrm>
                  </p:grpSpPr>
                  <p:sp>
                    <p:nvSpPr>
                      <p:cNvPr id="21" name="TextBox 20"/>
                      <p:cNvSpPr txBox="1"/>
                      <p:nvPr/>
                    </p:nvSpPr>
                    <p:spPr>
                      <a:xfrm>
                        <a:off x="1773103" y="5500312"/>
                        <a:ext cx="2233304" cy="430887"/>
                      </a:xfrm>
                      <a:prstGeom prst="rect">
                        <a:avLst/>
                      </a:prstGeom>
                      <a:noFill/>
                    </p:spPr>
                    <p:txBody>
                      <a:bodyPr wrap="none" rtlCol="0">
                        <a:spAutoFit/>
                      </a:bodyPr>
                      <a:lstStyle/>
                      <a:p>
                        <a:r>
                          <a:rPr lang="en-US" sz="2200" dirty="0" smtClean="0">
                            <a:latin typeface="Arial" pitchFamily="34" charset="0"/>
                            <a:cs typeface="Arial" pitchFamily="34" charset="0"/>
                          </a:rPr>
                          <a:t>Program + Spec</a:t>
                        </a:r>
                      </a:p>
                    </p:txBody>
                  </p:sp>
                  <p:grpSp>
                    <p:nvGrpSpPr>
                      <p:cNvPr id="22" name="Group 35"/>
                      <p:cNvGrpSpPr/>
                      <p:nvPr/>
                    </p:nvGrpSpPr>
                    <p:grpSpPr>
                      <a:xfrm>
                        <a:off x="1675482" y="5881312"/>
                        <a:ext cx="2514600" cy="769441"/>
                        <a:chOff x="1783263" y="5498474"/>
                        <a:chExt cx="2514600" cy="769441"/>
                      </a:xfrm>
                    </p:grpSpPr>
                    <p:sp>
                      <p:nvSpPr>
                        <p:cNvPr id="23" name="TextBox 22"/>
                        <p:cNvSpPr txBox="1"/>
                        <p:nvPr/>
                      </p:nvSpPr>
                      <p:spPr>
                        <a:xfrm>
                          <a:off x="1783263" y="5498474"/>
                          <a:ext cx="2514600" cy="769441"/>
                        </a:xfrm>
                        <a:prstGeom prst="rect">
                          <a:avLst/>
                        </a:prstGeom>
                        <a:noFill/>
                      </p:spPr>
                      <p:txBody>
                        <a:bodyPr wrap="square" rtlCol="0">
                          <a:spAutoFit/>
                        </a:bodyPr>
                        <a:lstStyle/>
                        <a:p>
                          <a:pPr algn="ctr"/>
                          <a:r>
                            <a:rPr lang="en-US" sz="2200" dirty="0" smtClean="0">
                              <a:solidFill>
                                <a:srgbClr val="2503EF"/>
                              </a:solidFill>
                              <a:latin typeface="Arial" pitchFamily="34" charset="0"/>
                              <a:cs typeface="Arial" pitchFamily="34" charset="0"/>
                            </a:rPr>
                            <a:t>Verifier</a:t>
                          </a:r>
                        </a:p>
                        <a:p>
                          <a:pPr algn="ctr"/>
                          <a:r>
                            <a:rPr lang="en-US" sz="2200" dirty="0" smtClean="0">
                              <a:latin typeface="Arial" pitchFamily="34" charset="0"/>
                              <a:cs typeface="Arial" pitchFamily="34" charset="0"/>
                            </a:rPr>
                            <a:t>checks hypothesis</a:t>
                          </a:r>
                        </a:p>
                      </p:txBody>
                    </p:sp>
                    <p:sp>
                      <p:nvSpPr>
                        <p:cNvPr id="24" name="Rounded Rectangle 23"/>
                        <p:cNvSpPr/>
                        <p:nvPr/>
                      </p:nvSpPr>
                      <p:spPr>
                        <a:xfrm>
                          <a:off x="1825492" y="5560297"/>
                          <a:ext cx="2342924" cy="6747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
              <p:nvSpPr>
                <p:cNvPr id="10" name="TextBox 9"/>
                <p:cNvSpPr txBox="1"/>
                <p:nvPr/>
              </p:nvSpPr>
              <p:spPr>
                <a:xfrm>
                  <a:off x="3341782" y="778215"/>
                  <a:ext cx="2960784" cy="430887"/>
                </a:xfrm>
                <a:prstGeom prst="rect">
                  <a:avLst/>
                </a:prstGeom>
                <a:noFill/>
              </p:spPr>
              <p:txBody>
                <a:bodyPr wrap="square" rtlCol="0">
                  <a:spAutoFit/>
                </a:bodyPr>
                <a:lstStyle/>
                <a:p>
                  <a:pPr marL="514350" indent="-514350"/>
                  <a:r>
                    <a:rPr lang="en-US" sz="2200" b="1" dirty="0" smtClean="0">
                      <a:latin typeface="Arial" pitchFamily="34" charset="0"/>
                      <a:cs typeface="Arial" pitchFamily="34" charset="0"/>
                    </a:rPr>
                    <a:t>Labeled sample set</a:t>
                  </a:r>
                  <a:endParaRPr lang="en-US" sz="2200" b="1" dirty="0">
                    <a:latin typeface="Arial" pitchFamily="34" charset="0"/>
                    <a:cs typeface="Arial" pitchFamily="34" charset="0"/>
                  </a:endParaRPr>
                </a:p>
              </p:txBody>
            </p:sp>
            <p:sp>
              <p:nvSpPr>
                <p:cNvPr id="11" name="TextBox 10"/>
                <p:cNvSpPr txBox="1"/>
                <p:nvPr/>
              </p:nvSpPr>
              <p:spPr>
                <a:xfrm>
                  <a:off x="185132" y="1585637"/>
                  <a:ext cx="3505200" cy="461665"/>
                </a:xfrm>
                <a:prstGeom prst="rect">
                  <a:avLst/>
                </a:prstGeom>
                <a:noFill/>
              </p:spPr>
              <p:txBody>
                <a:bodyPr wrap="square" rtlCol="0">
                  <a:spAutoFit/>
                </a:bodyPr>
                <a:lstStyle/>
                <a:p>
                  <a:pPr marL="514350" indent="-514350" algn="ctr"/>
                  <a:r>
                    <a:rPr lang="en-US" sz="2400" b="1" dirty="0" smtClean="0">
                      <a:latin typeface="Arial" pitchFamily="34" charset="0"/>
                      <a:cs typeface="Arial" pitchFamily="34" charset="0"/>
                    </a:rPr>
                    <a:t>Verification Oracle</a:t>
                  </a:r>
                  <a:endParaRPr lang="en-US" sz="2400" b="1" dirty="0">
                    <a:latin typeface="Arial" pitchFamily="34" charset="0"/>
                    <a:cs typeface="Arial" pitchFamily="34" charset="0"/>
                  </a:endParaRPr>
                </a:p>
              </p:txBody>
            </p:sp>
            <p:cxnSp>
              <p:nvCxnSpPr>
                <p:cNvPr id="12" name="Straight Arrow Connector 11"/>
                <p:cNvCxnSpPr>
                  <a:stCxn id="25" idx="3"/>
                </p:cNvCxnSpPr>
                <p:nvPr/>
              </p:nvCxnSpPr>
              <p:spPr>
                <a:xfrm>
                  <a:off x="5790282" y="2466402"/>
                  <a:ext cx="304800" cy="20059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562600" y="3429000"/>
                  <a:ext cx="457200" cy="5334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275682" y="3907315"/>
                  <a:ext cx="3657600" cy="830997"/>
                </a:xfrm>
                <a:prstGeom prst="rect">
                  <a:avLst/>
                </a:prstGeom>
                <a:noFill/>
              </p:spPr>
              <p:txBody>
                <a:bodyPr wrap="square" rtlCol="0">
                  <a:spAutoFit/>
                </a:bodyPr>
                <a:lstStyle/>
                <a:p>
                  <a:pPr marL="514350" indent="-514350" algn="ctr"/>
                  <a:r>
                    <a:rPr lang="en-US" sz="2400" b="1" dirty="0" smtClean="0">
                      <a:latin typeface="Arial" pitchFamily="34" charset="0"/>
                      <a:cs typeface="Arial" pitchFamily="34" charset="0"/>
                    </a:rPr>
                    <a:t>Invariant </a:t>
                  </a:r>
                </a:p>
                <a:p>
                  <a:pPr marL="514350" indent="-514350" algn="ctr"/>
                  <a:r>
                    <a:rPr lang="en-US" sz="2400" b="1" dirty="0" smtClean="0">
                      <a:latin typeface="Arial" pitchFamily="34" charset="0"/>
                      <a:cs typeface="Arial" pitchFamily="34" charset="0"/>
                    </a:rPr>
                    <a:t>Hypothesis H?</a:t>
                  </a:r>
                  <a:endParaRPr lang="en-US" sz="2400" b="1" dirty="0">
                    <a:latin typeface="Arial" pitchFamily="34" charset="0"/>
                    <a:cs typeface="Arial" pitchFamily="34" charset="0"/>
                  </a:endParaRPr>
                </a:p>
              </p:txBody>
            </p:sp>
            <p:cxnSp>
              <p:nvCxnSpPr>
                <p:cNvPr id="15" name="Straight Arrow Connector 14"/>
                <p:cNvCxnSpPr/>
                <p:nvPr/>
              </p:nvCxnSpPr>
              <p:spPr>
                <a:xfrm flipH="1" flipV="1">
                  <a:off x="3429000" y="3352800"/>
                  <a:ext cx="1219200" cy="6096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429000" y="2362200"/>
                  <a:ext cx="533400" cy="6096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6" name="Rounded Rectangle 5"/>
            <p:cNvSpPr/>
            <p:nvPr/>
          </p:nvSpPr>
          <p:spPr>
            <a:xfrm>
              <a:off x="1274101" y="3606064"/>
              <a:ext cx="2166774" cy="4461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457200" y="6243935"/>
            <a:ext cx="9677400" cy="461665"/>
          </a:xfrm>
          <a:prstGeom prst="rect">
            <a:avLst/>
          </a:prstGeom>
          <a:noFill/>
        </p:spPr>
        <p:txBody>
          <a:bodyPr wrap="square" rtlCol="0">
            <a:spAutoFit/>
          </a:bodyPr>
          <a:lstStyle/>
          <a:p>
            <a:pPr marL="514350" indent="-514350" algn="ctr"/>
            <a:r>
              <a:rPr lang="en-US" sz="2400" b="1" dirty="0" smtClean="0">
                <a:latin typeface="Arial" pitchFamily="34" charset="0"/>
                <a:cs typeface="Arial" pitchFamily="34" charset="0"/>
              </a:rPr>
              <a:t>New learning model for robust synthesis of invariants</a:t>
            </a:r>
          </a:p>
        </p:txBody>
      </p:sp>
      <p:sp>
        <p:nvSpPr>
          <p:cNvPr id="29" name="Rectangle 28"/>
          <p:cNvSpPr/>
          <p:nvPr/>
        </p:nvSpPr>
        <p:spPr>
          <a:xfrm>
            <a:off x="914400" y="2209800"/>
            <a:ext cx="3124200" cy="388620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083268" y="4800600"/>
            <a:ext cx="3962400" cy="144780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lide Number Placeholder 33"/>
          <p:cNvSpPr>
            <a:spLocks noGrp="1"/>
          </p:cNvSpPr>
          <p:nvPr>
            <p:ph type="sldNum" sz="quarter" idx="12"/>
          </p:nvPr>
        </p:nvSpPr>
        <p:spPr/>
        <p:txBody>
          <a:bodyPr/>
          <a:lstStyle/>
          <a:p>
            <a:fld id="{B6F15528-21DE-4FAA-801E-634DDDAF4B2B}" type="slidenum">
              <a:rPr lang="en-US" smtClean="0"/>
              <a:pPr/>
              <a:t>17</a:t>
            </a:fld>
            <a:r>
              <a:rPr lang="en-US" smtClean="0"/>
              <a:t>/42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34702" y="1943888"/>
            <a:ext cx="1614476" cy="418312"/>
          </a:xfrm>
          <a:prstGeom prst="rect">
            <a:avLst/>
          </a:prstGeom>
          <a:noFill/>
        </p:spPr>
        <p:txBody>
          <a:bodyPr wrap="none" rtlCol="0">
            <a:spAutoFit/>
          </a:bodyPr>
          <a:lstStyle/>
          <a:p>
            <a:r>
              <a:rPr lang="en-US" sz="2000" dirty="0" smtClean="0">
                <a:latin typeface="Arial" pitchFamily="34" charset="0"/>
                <a:cs typeface="Arial" pitchFamily="34" charset="0"/>
              </a:rPr>
              <a:t>x</a:t>
            </a:r>
            <a:r>
              <a:rPr lang="en-US" sz="2000" baseline="-25000" dirty="0" smtClean="0">
                <a:latin typeface="Arial" pitchFamily="34" charset="0"/>
                <a:cs typeface="Arial" pitchFamily="34" charset="0"/>
              </a:rPr>
              <a:t>1</a:t>
            </a:r>
            <a:r>
              <a:rPr lang="en-US" sz="2000" dirty="0" smtClean="0">
                <a:latin typeface="Arial" pitchFamily="34" charset="0"/>
                <a:cs typeface="Arial" pitchFamily="34" charset="0"/>
              </a:rPr>
              <a:t> – x</a:t>
            </a:r>
            <a:r>
              <a:rPr lang="en-US" sz="2000" baseline="-25000" dirty="0" smtClean="0">
                <a:latin typeface="Arial" pitchFamily="34" charset="0"/>
                <a:cs typeface="Arial" pitchFamily="34" charset="0"/>
              </a:rPr>
              <a:t>2  </a:t>
            </a:r>
            <a:r>
              <a:rPr lang="en-US" sz="2000" dirty="0" smtClean="0">
                <a:latin typeface="Arial" pitchFamily="34" charset="0"/>
                <a:cs typeface="Arial" pitchFamily="34" charset="0"/>
              </a:rPr>
              <a:t>    -2</a:t>
            </a:r>
            <a:endParaRPr lang="en-US" sz="2000" baseline="-25000" dirty="0">
              <a:latin typeface="Arial" pitchFamily="34" charset="0"/>
              <a:cs typeface="Arial" pitchFamily="34" charset="0"/>
            </a:endParaRPr>
          </a:p>
        </p:txBody>
      </p:sp>
      <p:sp>
        <p:nvSpPr>
          <p:cNvPr id="4" name="Isosceles Triangle 3"/>
          <p:cNvSpPr/>
          <p:nvPr/>
        </p:nvSpPr>
        <p:spPr>
          <a:xfrm rot="5400000">
            <a:off x="4850678" y="1825507"/>
            <a:ext cx="1702295" cy="1829749"/>
          </a:xfrm>
          <a:prstGeom prst="triangle">
            <a:avLst>
              <a:gd name="adj" fmla="val 0"/>
            </a:avLst>
          </a:prstGeom>
          <a:solidFill>
            <a:srgbClr val="E4EB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76200" y="76201"/>
            <a:ext cx="8915400" cy="914399"/>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Learning an invariant given an ICE sample</a:t>
            </a:r>
            <a:endParaRPr kumimoji="0" lang="en-US" sz="34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6" name="Rectangle 5"/>
          <p:cNvSpPr/>
          <p:nvPr/>
        </p:nvSpPr>
        <p:spPr>
          <a:xfrm>
            <a:off x="2216184" y="1889234"/>
            <a:ext cx="2570768" cy="3718034"/>
          </a:xfrm>
          <a:prstGeom prst="rect">
            <a:avLst/>
          </a:prstGeom>
          <a:solidFill>
            <a:srgbClr val="E4EB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2203571" y="5601488"/>
            <a:ext cx="4196159" cy="79667"/>
            <a:chOff x="2514600" y="6019800"/>
            <a:chExt cx="3950525" cy="76200"/>
          </a:xfrm>
        </p:grpSpPr>
        <p:grpSp>
          <p:nvGrpSpPr>
            <p:cNvPr id="8" name="Group 12"/>
            <p:cNvGrpSpPr/>
            <p:nvPr/>
          </p:nvGrpSpPr>
          <p:grpSpPr>
            <a:xfrm>
              <a:off x="2514600" y="6019800"/>
              <a:ext cx="990600" cy="76200"/>
              <a:chOff x="2514600" y="6019800"/>
              <a:chExt cx="990600" cy="76200"/>
            </a:xfrm>
          </p:grpSpPr>
          <p:cxnSp>
            <p:nvCxnSpPr>
              <p:cNvPr id="18" name="Straight Connector 9"/>
              <p:cNvCxnSpPr/>
              <p:nvPr/>
            </p:nvCxnSpPr>
            <p:spPr>
              <a:xfrm>
                <a:off x="2514600" y="6019800"/>
                <a:ext cx="990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514600" y="6019800"/>
                <a:ext cx="0" cy="76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13"/>
            <p:cNvGrpSpPr/>
            <p:nvPr/>
          </p:nvGrpSpPr>
          <p:grpSpPr>
            <a:xfrm>
              <a:off x="3505200" y="6019800"/>
              <a:ext cx="990600" cy="76200"/>
              <a:chOff x="2514600" y="6019800"/>
              <a:chExt cx="990600" cy="76200"/>
            </a:xfrm>
          </p:grpSpPr>
          <p:cxnSp>
            <p:nvCxnSpPr>
              <p:cNvPr id="16" name="Straight Connector 15"/>
              <p:cNvCxnSpPr/>
              <p:nvPr/>
            </p:nvCxnSpPr>
            <p:spPr>
              <a:xfrm>
                <a:off x="2514600" y="6019800"/>
                <a:ext cx="990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514600" y="6019800"/>
                <a:ext cx="0" cy="76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16"/>
            <p:cNvGrpSpPr/>
            <p:nvPr/>
          </p:nvGrpSpPr>
          <p:grpSpPr>
            <a:xfrm>
              <a:off x="4483925" y="6019800"/>
              <a:ext cx="990600" cy="76200"/>
              <a:chOff x="2514600" y="6019800"/>
              <a:chExt cx="990600" cy="76200"/>
            </a:xfrm>
          </p:grpSpPr>
          <p:cxnSp>
            <p:nvCxnSpPr>
              <p:cNvPr id="14" name="Straight Connector 13"/>
              <p:cNvCxnSpPr/>
              <p:nvPr/>
            </p:nvCxnSpPr>
            <p:spPr>
              <a:xfrm>
                <a:off x="2514600" y="6019800"/>
                <a:ext cx="990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514600" y="6019800"/>
                <a:ext cx="0" cy="76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9"/>
            <p:cNvGrpSpPr/>
            <p:nvPr/>
          </p:nvGrpSpPr>
          <p:grpSpPr>
            <a:xfrm>
              <a:off x="5474525" y="6019800"/>
              <a:ext cx="990600" cy="76200"/>
              <a:chOff x="2514600" y="6019800"/>
              <a:chExt cx="990600" cy="76200"/>
            </a:xfrm>
          </p:grpSpPr>
          <p:cxnSp>
            <p:nvCxnSpPr>
              <p:cNvPr id="12" name="Straight Connector 11"/>
              <p:cNvCxnSpPr/>
              <p:nvPr/>
            </p:nvCxnSpPr>
            <p:spPr>
              <a:xfrm>
                <a:off x="2514600" y="6019800"/>
                <a:ext cx="990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514600" y="6019800"/>
                <a:ext cx="0" cy="76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0" name="Group 13"/>
          <p:cNvGrpSpPr/>
          <p:nvPr/>
        </p:nvGrpSpPr>
        <p:grpSpPr>
          <a:xfrm rot="5400000">
            <a:off x="1632657" y="2690438"/>
            <a:ext cx="1035664" cy="80938"/>
            <a:chOff x="2514600" y="6019800"/>
            <a:chExt cx="990600" cy="76200"/>
          </a:xfrm>
        </p:grpSpPr>
        <p:cxnSp>
          <p:nvCxnSpPr>
            <p:cNvPr id="21" name="Straight Connector 20"/>
            <p:cNvCxnSpPr/>
            <p:nvPr/>
          </p:nvCxnSpPr>
          <p:spPr>
            <a:xfrm>
              <a:off x="2514600" y="6019800"/>
              <a:ext cx="990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514600" y="6019800"/>
              <a:ext cx="0" cy="76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16"/>
          <p:cNvGrpSpPr/>
          <p:nvPr/>
        </p:nvGrpSpPr>
        <p:grpSpPr>
          <a:xfrm rot="5400000">
            <a:off x="1632657" y="3713687"/>
            <a:ext cx="1035664" cy="80938"/>
            <a:chOff x="2514600" y="6019800"/>
            <a:chExt cx="990600" cy="76200"/>
          </a:xfrm>
        </p:grpSpPr>
        <p:cxnSp>
          <p:nvCxnSpPr>
            <p:cNvPr id="24" name="Straight Connector 23"/>
            <p:cNvCxnSpPr/>
            <p:nvPr/>
          </p:nvCxnSpPr>
          <p:spPr>
            <a:xfrm>
              <a:off x="2514600" y="6019800"/>
              <a:ext cx="990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14600" y="6019800"/>
              <a:ext cx="0" cy="76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19"/>
          <p:cNvGrpSpPr/>
          <p:nvPr/>
        </p:nvGrpSpPr>
        <p:grpSpPr>
          <a:xfrm rot="5400000">
            <a:off x="1632657" y="4736937"/>
            <a:ext cx="1035664" cy="80938"/>
            <a:chOff x="2514600" y="6019800"/>
            <a:chExt cx="990600" cy="76200"/>
          </a:xfrm>
        </p:grpSpPr>
        <p:cxnSp>
          <p:nvCxnSpPr>
            <p:cNvPr id="27" name="Straight Connector 26"/>
            <p:cNvCxnSpPr/>
            <p:nvPr/>
          </p:nvCxnSpPr>
          <p:spPr>
            <a:xfrm>
              <a:off x="2514600" y="6019800"/>
              <a:ext cx="990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514600" y="6019800"/>
              <a:ext cx="0" cy="76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9" name="Straight Connector 28"/>
          <p:cNvCxnSpPr/>
          <p:nvPr/>
        </p:nvCxnSpPr>
        <p:spPr>
          <a:xfrm>
            <a:off x="2190958" y="5295237"/>
            <a:ext cx="0" cy="33108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2150489" y="5229938"/>
            <a:ext cx="0" cy="8093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190958" y="1894409"/>
            <a:ext cx="0" cy="33108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2122633" y="1881994"/>
            <a:ext cx="80938" cy="1593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178344" y="1881994"/>
            <a:ext cx="80938" cy="1593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6237854" y="5601488"/>
            <a:ext cx="161876" cy="796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37854" y="5521822"/>
            <a:ext cx="161876" cy="796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2595647" y="5442155"/>
            <a:ext cx="161876" cy="159333"/>
            <a:chOff x="2057400" y="3810000"/>
            <a:chExt cx="152400" cy="152400"/>
          </a:xfrm>
        </p:grpSpPr>
        <p:cxnSp>
          <p:nvCxnSpPr>
            <p:cNvPr id="37" name="Straight Connector 36"/>
            <p:cNvCxnSpPr/>
            <p:nvPr/>
          </p:nvCxnSpPr>
          <p:spPr>
            <a:xfrm>
              <a:off x="2133600" y="3810000"/>
              <a:ext cx="0" cy="15240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057400" y="3886200"/>
              <a:ext cx="152400" cy="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2595647" y="5270407"/>
            <a:ext cx="161876" cy="159333"/>
            <a:chOff x="2057400" y="3810000"/>
            <a:chExt cx="152400" cy="152400"/>
          </a:xfrm>
        </p:grpSpPr>
        <p:cxnSp>
          <p:nvCxnSpPr>
            <p:cNvPr id="40" name="Straight Connector 39"/>
            <p:cNvCxnSpPr/>
            <p:nvPr/>
          </p:nvCxnSpPr>
          <p:spPr>
            <a:xfrm>
              <a:off x="2133600" y="3810000"/>
              <a:ext cx="0" cy="15240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057400" y="3886200"/>
              <a:ext cx="152400" cy="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2595647" y="5086244"/>
            <a:ext cx="161876" cy="159333"/>
            <a:chOff x="2057400" y="3810000"/>
            <a:chExt cx="152400" cy="152400"/>
          </a:xfrm>
        </p:grpSpPr>
        <p:cxnSp>
          <p:nvCxnSpPr>
            <p:cNvPr id="43" name="Straight Connector 42"/>
            <p:cNvCxnSpPr/>
            <p:nvPr/>
          </p:nvCxnSpPr>
          <p:spPr>
            <a:xfrm>
              <a:off x="2133600" y="3810000"/>
              <a:ext cx="0" cy="15240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057400" y="3886200"/>
              <a:ext cx="152400" cy="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2595647" y="4896905"/>
            <a:ext cx="161876" cy="159333"/>
            <a:chOff x="2057400" y="3810000"/>
            <a:chExt cx="152400" cy="152400"/>
          </a:xfrm>
        </p:grpSpPr>
        <p:cxnSp>
          <p:nvCxnSpPr>
            <p:cNvPr id="46" name="Straight Connector 45"/>
            <p:cNvCxnSpPr/>
            <p:nvPr/>
          </p:nvCxnSpPr>
          <p:spPr>
            <a:xfrm>
              <a:off x="2133600" y="3810000"/>
              <a:ext cx="0" cy="15240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057400" y="3886200"/>
              <a:ext cx="152400" cy="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2595647" y="3291160"/>
            <a:ext cx="161876" cy="159333"/>
            <a:chOff x="2057400" y="3810000"/>
            <a:chExt cx="152400" cy="152400"/>
          </a:xfrm>
        </p:grpSpPr>
        <p:cxnSp>
          <p:nvCxnSpPr>
            <p:cNvPr id="49" name="Straight Connector 48"/>
            <p:cNvCxnSpPr/>
            <p:nvPr/>
          </p:nvCxnSpPr>
          <p:spPr>
            <a:xfrm>
              <a:off x="2133600" y="3810000"/>
              <a:ext cx="0" cy="15240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057400" y="3886200"/>
              <a:ext cx="152400" cy="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2484225" y="3174248"/>
            <a:ext cx="161876" cy="159333"/>
            <a:chOff x="2057400" y="3810000"/>
            <a:chExt cx="152400" cy="152400"/>
          </a:xfrm>
        </p:grpSpPr>
        <p:cxnSp>
          <p:nvCxnSpPr>
            <p:cNvPr id="52" name="Straight Connector 51"/>
            <p:cNvCxnSpPr/>
            <p:nvPr/>
          </p:nvCxnSpPr>
          <p:spPr>
            <a:xfrm>
              <a:off x="2133600" y="3810000"/>
              <a:ext cx="0" cy="15240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057400" y="3886200"/>
              <a:ext cx="152400" cy="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2458998" y="3014915"/>
            <a:ext cx="161876" cy="159333"/>
            <a:chOff x="2057400" y="3810000"/>
            <a:chExt cx="152400" cy="152400"/>
          </a:xfrm>
        </p:grpSpPr>
        <p:cxnSp>
          <p:nvCxnSpPr>
            <p:cNvPr id="55" name="Straight Connector 54"/>
            <p:cNvCxnSpPr/>
            <p:nvPr/>
          </p:nvCxnSpPr>
          <p:spPr>
            <a:xfrm>
              <a:off x="2133600" y="3810000"/>
              <a:ext cx="0" cy="15240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057400" y="3886200"/>
              <a:ext cx="152400" cy="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2532579" y="2892827"/>
            <a:ext cx="161876" cy="159333"/>
            <a:chOff x="2057400" y="3810000"/>
            <a:chExt cx="152400" cy="152400"/>
          </a:xfrm>
        </p:grpSpPr>
        <p:cxnSp>
          <p:nvCxnSpPr>
            <p:cNvPr id="58" name="Straight Connector 57"/>
            <p:cNvCxnSpPr/>
            <p:nvPr/>
          </p:nvCxnSpPr>
          <p:spPr>
            <a:xfrm>
              <a:off x="2133600" y="3810000"/>
              <a:ext cx="0" cy="15240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057400" y="3886200"/>
              <a:ext cx="152400" cy="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2656616" y="2800746"/>
            <a:ext cx="161876" cy="159333"/>
            <a:chOff x="2057400" y="3810000"/>
            <a:chExt cx="152400" cy="152400"/>
          </a:xfrm>
        </p:grpSpPr>
        <p:cxnSp>
          <p:nvCxnSpPr>
            <p:cNvPr id="61" name="Straight Connector 60"/>
            <p:cNvCxnSpPr/>
            <p:nvPr/>
          </p:nvCxnSpPr>
          <p:spPr>
            <a:xfrm>
              <a:off x="2133600" y="3810000"/>
              <a:ext cx="0" cy="15240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057400" y="3886200"/>
              <a:ext cx="152400" cy="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2816394" y="2728319"/>
            <a:ext cx="161876" cy="159333"/>
            <a:chOff x="2057400" y="3810000"/>
            <a:chExt cx="152400" cy="152400"/>
          </a:xfrm>
        </p:grpSpPr>
        <p:cxnSp>
          <p:nvCxnSpPr>
            <p:cNvPr id="64" name="Straight Connector 63"/>
            <p:cNvCxnSpPr/>
            <p:nvPr/>
          </p:nvCxnSpPr>
          <p:spPr>
            <a:xfrm>
              <a:off x="2133600" y="3810000"/>
              <a:ext cx="0" cy="15240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057400" y="3886200"/>
              <a:ext cx="152400" cy="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2987723" y="2668308"/>
            <a:ext cx="161876" cy="159333"/>
            <a:chOff x="2057400" y="3810000"/>
            <a:chExt cx="152400" cy="152400"/>
          </a:xfrm>
        </p:grpSpPr>
        <p:cxnSp>
          <p:nvCxnSpPr>
            <p:cNvPr id="67" name="Straight Connector 66"/>
            <p:cNvCxnSpPr/>
            <p:nvPr/>
          </p:nvCxnSpPr>
          <p:spPr>
            <a:xfrm>
              <a:off x="2133600" y="3810000"/>
              <a:ext cx="0" cy="15240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057400" y="3886200"/>
              <a:ext cx="152400" cy="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9" name="Straight Connector 68"/>
          <p:cNvCxnSpPr/>
          <p:nvPr/>
        </p:nvCxnSpPr>
        <p:spPr>
          <a:xfrm flipV="1">
            <a:off x="4780971" y="3609826"/>
            <a:ext cx="0" cy="19916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4780971" y="2057400"/>
            <a:ext cx="1606179" cy="15524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5468412" y="2437594"/>
            <a:ext cx="161876" cy="159333"/>
            <a:chOff x="2057400" y="3810000"/>
            <a:chExt cx="152400" cy="152400"/>
          </a:xfrm>
        </p:grpSpPr>
        <p:cxnSp>
          <p:nvCxnSpPr>
            <p:cNvPr id="72" name="Straight Connector 71"/>
            <p:cNvCxnSpPr/>
            <p:nvPr/>
          </p:nvCxnSpPr>
          <p:spPr>
            <a:xfrm>
              <a:off x="2133600" y="3810000"/>
              <a:ext cx="0" cy="15240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057400" y="3886200"/>
              <a:ext cx="152400" cy="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4924976" y="2464489"/>
            <a:ext cx="161876" cy="159333"/>
            <a:chOff x="2057400" y="3810000"/>
            <a:chExt cx="152400" cy="152400"/>
          </a:xfrm>
        </p:grpSpPr>
        <p:cxnSp>
          <p:nvCxnSpPr>
            <p:cNvPr id="75" name="Straight Connector 74"/>
            <p:cNvCxnSpPr/>
            <p:nvPr/>
          </p:nvCxnSpPr>
          <p:spPr>
            <a:xfrm>
              <a:off x="2133600" y="3810000"/>
              <a:ext cx="0" cy="15240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57400" y="3886200"/>
              <a:ext cx="152400" cy="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4446704" y="2476905"/>
            <a:ext cx="161876" cy="159333"/>
            <a:chOff x="2057400" y="3810000"/>
            <a:chExt cx="152400" cy="152400"/>
          </a:xfrm>
        </p:grpSpPr>
        <p:cxnSp>
          <p:nvCxnSpPr>
            <p:cNvPr id="78" name="Straight Connector 77"/>
            <p:cNvCxnSpPr/>
            <p:nvPr/>
          </p:nvCxnSpPr>
          <p:spPr>
            <a:xfrm>
              <a:off x="2133600" y="3810000"/>
              <a:ext cx="0" cy="15240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057400" y="3886200"/>
              <a:ext cx="152400" cy="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162213" y="2636238"/>
            <a:ext cx="161876" cy="159333"/>
            <a:chOff x="2057400" y="3810000"/>
            <a:chExt cx="152400" cy="152400"/>
          </a:xfrm>
        </p:grpSpPr>
        <p:cxnSp>
          <p:nvCxnSpPr>
            <p:cNvPr id="81" name="Straight Connector 80"/>
            <p:cNvCxnSpPr/>
            <p:nvPr/>
          </p:nvCxnSpPr>
          <p:spPr>
            <a:xfrm>
              <a:off x="2133600" y="3810000"/>
              <a:ext cx="0" cy="15240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057400" y="3886200"/>
              <a:ext cx="152400" cy="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3452320" y="2579337"/>
            <a:ext cx="161876" cy="159333"/>
            <a:chOff x="2057400" y="3810000"/>
            <a:chExt cx="152400" cy="152400"/>
          </a:xfrm>
        </p:grpSpPr>
        <p:cxnSp>
          <p:nvCxnSpPr>
            <p:cNvPr id="84" name="Straight Connector 83"/>
            <p:cNvCxnSpPr/>
            <p:nvPr/>
          </p:nvCxnSpPr>
          <p:spPr>
            <a:xfrm>
              <a:off x="2133600" y="3810000"/>
              <a:ext cx="0" cy="15240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057400" y="3886200"/>
              <a:ext cx="152400" cy="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6" name="Group 85"/>
          <p:cNvGrpSpPr/>
          <p:nvPr/>
        </p:nvGrpSpPr>
        <p:grpSpPr>
          <a:xfrm>
            <a:off x="3689876" y="2549331"/>
            <a:ext cx="161876" cy="159333"/>
            <a:chOff x="2057400" y="3810000"/>
            <a:chExt cx="152400" cy="152400"/>
          </a:xfrm>
        </p:grpSpPr>
        <p:cxnSp>
          <p:nvCxnSpPr>
            <p:cNvPr id="87" name="Straight Connector 86"/>
            <p:cNvCxnSpPr/>
            <p:nvPr/>
          </p:nvCxnSpPr>
          <p:spPr>
            <a:xfrm>
              <a:off x="2133600" y="3810000"/>
              <a:ext cx="0" cy="15240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057400" y="3886200"/>
              <a:ext cx="152400" cy="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a:off x="4066179" y="2512085"/>
            <a:ext cx="161876" cy="159333"/>
            <a:chOff x="2057400" y="3810000"/>
            <a:chExt cx="152400" cy="152400"/>
          </a:xfrm>
        </p:grpSpPr>
        <p:cxnSp>
          <p:nvCxnSpPr>
            <p:cNvPr id="90" name="Straight Connector 89"/>
            <p:cNvCxnSpPr/>
            <p:nvPr/>
          </p:nvCxnSpPr>
          <p:spPr>
            <a:xfrm>
              <a:off x="2133600" y="3810000"/>
              <a:ext cx="0" cy="15240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057400" y="3886200"/>
              <a:ext cx="152400" cy="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92" name="Straight Connector 91"/>
          <p:cNvCxnSpPr/>
          <p:nvPr/>
        </p:nvCxnSpPr>
        <p:spPr>
          <a:xfrm>
            <a:off x="5266599" y="3370826"/>
            <a:ext cx="16187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5428475" y="3450493"/>
            <a:ext cx="16187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5266599" y="3530159"/>
            <a:ext cx="16187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5428475" y="3609826"/>
            <a:ext cx="16187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5266599" y="3689492"/>
            <a:ext cx="16187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509413" y="3131827"/>
            <a:ext cx="16187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509413" y="3291160"/>
            <a:ext cx="16187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322310" y="3291160"/>
            <a:ext cx="16187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5322310" y="3131827"/>
            <a:ext cx="16187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4538157" y="2813161"/>
            <a:ext cx="323752" cy="7966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4419379" y="2414829"/>
            <a:ext cx="647503" cy="7966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4700033" y="2494495"/>
            <a:ext cx="647503" cy="7966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V="1">
            <a:off x="5266599" y="2653828"/>
            <a:ext cx="485628" cy="7966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4861909" y="2770740"/>
            <a:ext cx="336365" cy="1220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4955460" y="2867997"/>
            <a:ext cx="323752" cy="15933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4743131" y="3076991"/>
            <a:ext cx="161876" cy="15933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V="1">
            <a:off x="5347537" y="2788331"/>
            <a:ext cx="273298" cy="10449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5396552" y="4035134"/>
            <a:ext cx="381000" cy="23206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1">
            <a:off x="5625152" y="4114800"/>
            <a:ext cx="381000" cy="15586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V="1">
            <a:off x="5472751" y="4343400"/>
            <a:ext cx="457201" cy="7966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V="1">
            <a:off x="5266599" y="2947664"/>
            <a:ext cx="167134" cy="10449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6237854" y="4008158"/>
            <a:ext cx="16187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5995040" y="3769159"/>
            <a:ext cx="16187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5995040" y="3928492"/>
            <a:ext cx="16187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1910304" y="5601488"/>
            <a:ext cx="589466" cy="418312"/>
          </a:xfrm>
          <a:prstGeom prst="rect">
            <a:avLst/>
          </a:prstGeom>
          <a:noFill/>
        </p:spPr>
        <p:txBody>
          <a:bodyPr wrap="none" rtlCol="0">
            <a:spAutoFit/>
          </a:bodyPr>
          <a:lstStyle/>
          <a:p>
            <a:r>
              <a:rPr lang="en-US" sz="2000" dirty="0" smtClean="0">
                <a:latin typeface="Arial" pitchFamily="34" charset="0"/>
                <a:cs typeface="Arial" pitchFamily="34" charset="0"/>
              </a:rPr>
              <a:t>-60</a:t>
            </a:r>
            <a:endParaRPr lang="en-US" sz="2000" dirty="0">
              <a:latin typeface="Arial" pitchFamily="34" charset="0"/>
              <a:cs typeface="Arial" pitchFamily="34" charset="0"/>
            </a:endParaRPr>
          </a:p>
        </p:txBody>
      </p:sp>
      <p:sp>
        <p:nvSpPr>
          <p:cNvPr id="117" name="TextBox 116"/>
          <p:cNvSpPr txBox="1"/>
          <p:nvPr/>
        </p:nvSpPr>
        <p:spPr>
          <a:xfrm>
            <a:off x="2896498" y="5601488"/>
            <a:ext cx="589466" cy="418312"/>
          </a:xfrm>
          <a:prstGeom prst="rect">
            <a:avLst/>
          </a:prstGeom>
          <a:noFill/>
        </p:spPr>
        <p:txBody>
          <a:bodyPr wrap="none" rtlCol="0">
            <a:spAutoFit/>
          </a:bodyPr>
          <a:lstStyle/>
          <a:p>
            <a:r>
              <a:rPr lang="en-US" sz="2000" dirty="0" smtClean="0">
                <a:latin typeface="Arial" pitchFamily="34" charset="0"/>
                <a:cs typeface="Arial" pitchFamily="34" charset="0"/>
              </a:rPr>
              <a:t>-40</a:t>
            </a:r>
            <a:endParaRPr lang="en-US" sz="2000" dirty="0">
              <a:latin typeface="Arial" pitchFamily="34" charset="0"/>
              <a:cs typeface="Arial" pitchFamily="34" charset="0"/>
            </a:endParaRPr>
          </a:p>
        </p:txBody>
      </p:sp>
      <p:sp>
        <p:nvSpPr>
          <p:cNvPr id="118" name="TextBox 117"/>
          <p:cNvSpPr txBox="1"/>
          <p:nvPr/>
        </p:nvSpPr>
        <p:spPr>
          <a:xfrm>
            <a:off x="3948691" y="5601488"/>
            <a:ext cx="589466" cy="418312"/>
          </a:xfrm>
          <a:prstGeom prst="rect">
            <a:avLst/>
          </a:prstGeom>
          <a:noFill/>
        </p:spPr>
        <p:txBody>
          <a:bodyPr wrap="none" rtlCol="0">
            <a:spAutoFit/>
          </a:bodyPr>
          <a:lstStyle/>
          <a:p>
            <a:r>
              <a:rPr lang="en-US" sz="2000" dirty="0" smtClean="0">
                <a:latin typeface="Arial" pitchFamily="34" charset="0"/>
                <a:cs typeface="Arial" pitchFamily="34" charset="0"/>
              </a:rPr>
              <a:t>-20</a:t>
            </a:r>
            <a:endParaRPr lang="en-US" sz="2000" dirty="0">
              <a:latin typeface="Arial" pitchFamily="34" charset="0"/>
              <a:cs typeface="Arial" pitchFamily="34" charset="0"/>
            </a:endParaRPr>
          </a:p>
        </p:txBody>
      </p:sp>
      <p:sp>
        <p:nvSpPr>
          <p:cNvPr id="119" name="TextBox 118"/>
          <p:cNvSpPr txBox="1"/>
          <p:nvPr/>
        </p:nvSpPr>
        <p:spPr>
          <a:xfrm>
            <a:off x="5086808" y="5601488"/>
            <a:ext cx="422604" cy="418312"/>
          </a:xfrm>
          <a:prstGeom prst="rect">
            <a:avLst/>
          </a:prstGeom>
          <a:noFill/>
        </p:spPr>
        <p:txBody>
          <a:bodyPr wrap="none" rtlCol="0">
            <a:spAutoFit/>
          </a:bodyPr>
          <a:lstStyle/>
          <a:p>
            <a:r>
              <a:rPr lang="en-US" sz="2000" dirty="0" smtClean="0">
                <a:latin typeface="Arial" pitchFamily="34" charset="0"/>
                <a:cs typeface="Arial" pitchFamily="34" charset="0"/>
              </a:rPr>
              <a:t> 0</a:t>
            </a:r>
            <a:endParaRPr lang="en-US" sz="2000" dirty="0">
              <a:latin typeface="Arial" pitchFamily="34" charset="0"/>
              <a:cs typeface="Arial" pitchFamily="34" charset="0"/>
            </a:endParaRPr>
          </a:p>
        </p:txBody>
      </p:sp>
      <p:sp>
        <p:nvSpPr>
          <p:cNvPr id="120" name="TextBox 119"/>
          <p:cNvSpPr txBox="1"/>
          <p:nvPr/>
        </p:nvSpPr>
        <p:spPr>
          <a:xfrm>
            <a:off x="1586552" y="5068653"/>
            <a:ext cx="589466" cy="418312"/>
          </a:xfrm>
          <a:prstGeom prst="rect">
            <a:avLst/>
          </a:prstGeom>
          <a:noFill/>
        </p:spPr>
        <p:txBody>
          <a:bodyPr wrap="none" rtlCol="0">
            <a:spAutoFit/>
          </a:bodyPr>
          <a:lstStyle/>
          <a:p>
            <a:r>
              <a:rPr lang="en-US" sz="2000" dirty="0" smtClean="0">
                <a:latin typeface="Arial" pitchFamily="34" charset="0"/>
                <a:cs typeface="Arial" pitchFamily="34" charset="0"/>
              </a:rPr>
              <a:t>-40</a:t>
            </a:r>
            <a:endParaRPr lang="en-US" sz="2000" dirty="0">
              <a:latin typeface="Arial" pitchFamily="34" charset="0"/>
              <a:cs typeface="Arial" pitchFamily="34" charset="0"/>
            </a:endParaRPr>
          </a:p>
        </p:txBody>
      </p:sp>
      <p:sp>
        <p:nvSpPr>
          <p:cNvPr id="121" name="TextBox 120"/>
          <p:cNvSpPr txBox="1"/>
          <p:nvPr/>
        </p:nvSpPr>
        <p:spPr>
          <a:xfrm>
            <a:off x="1586552" y="4043015"/>
            <a:ext cx="589466" cy="418312"/>
          </a:xfrm>
          <a:prstGeom prst="rect">
            <a:avLst/>
          </a:prstGeom>
          <a:noFill/>
        </p:spPr>
        <p:txBody>
          <a:bodyPr wrap="none" rtlCol="0">
            <a:spAutoFit/>
          </a:bodyPr>
          <a:lstStyle/>
          <a:p>
            <a:r>
              <a:rPr lang="en-US" sz="2000" dirty="0" smtClean="0">
                <a:latin typeface="Arial" pitchFamily="34" charset="0"/>
                <a:cs typeface="Arial" pitchFamily="34" charset="0"/>
              </a:rPr>
              <a:t>-20</a:t>
            </a:r>
            <a:endParaRPr lang="en-US" sz="2000" dirty="0">
              <a:latin typeface="Arial" pitchFamily="34" charset="0"/>
              <a:cs typeface="Arial" pitchFamily="34" charset="0"/>
            </a:endParaRPr>
          </a:p>
        </p:txBody>
      </p:sp>
      <p:sp>
        <p:nvSpPr>
          <p:cNvPr id="122" name="TextBox 121"/>
          <p:cNvSpPr txBox="1"/>
          <p:nvPr/>
        </p:nvSpPr>
        <p:spPr>
          <a:xfrm>
            <a:off x="1800173" y="3007351"/>
            <a:ext cx="347687" cy="418312"/>
          </a:xfrm>
          <a:prstGeom prst="rect">
            <a:avLst/>
          </a:prstGeom>
          <a:noFill/>
        </p:spPr>
        <p:txBody>
          <a:bodyPr wrap="none" rtlCol="0">
            <a:spAutoFit/>
          </a:bodyPr>
          <a:lstStyle/>
          <a:p>
            <a:r>
              <a:rPr lang="en-US" sz="2000" dirty="0" smtClean="0">
                <a:latin typeface="Arial" pitchFamily="34" charset="0"/>
                <a:cs typeface="Arial" pitchFamily="34" charset="0"/>
              </a:rPr>
              <a:t>0</a:t>
            </a:r>
            <a:endParaRPr lang="en-US" sz="2000" dirty="0">
              <a:latin typeface="Arial" pitchFamily="34" charset="0"/>
              <a:cs typeface="Arial" pitchFamily="34" charset="0"/>
            </a:endParaRPr>
          </a:p>
        </p:txBody>
      </p:sp>
      <p:sp>
        <p:nvSpPr>
          <p:cNvPr id="123" name="TextBox 122"/>
          <p:cNvSpPr txBox="1"/>
          <p:nvPr/>
        </p:nvSpPr>
        <p:spPr>
          <a:xfrm>
            <a:off x="1686653" y="2016497"/>
            <a:ext cx="499223" cy="418312"/>
          </a:xfrm>
          <a:prstGeom prst="rect">
            <a:avLst/>
          </a:prstGeom>
          <a:noFill/>
        </p:spPr>
        <p:txBody>
          <a:bodyPr wrap="none" rtlCol="0">
            <a:spAutoFit/>
          </a:bodyPr>
          <a:lstStyle/>
          <a:p>
            <a:r>
              <a:rPr lang="en-US" sz="2000" dirty="0" smtClean="0">
                <a:latin typeface="Arial" pitchFamily="34" charset="0"/>
                <a:cs typeface="Arial" pitchFamily="34" charset="0"/>
              </a:rPr>
              <a:t>20</a:t>
            </a:r>
            <a:endParaRPr lang="en-US" sz="2000" dirty="0">
              <a:latin typeface="Arial" pitchFamily="34" charset="0"/>
              <a:cs typeface="Arial" pitchFamily="34" charset="0"/>
            </a:endParaRPr>
          </a:p>
        </p:txBody>
      </p:sp>
      <p:sp>
        <p:nvSpPr>
          <p:cNvPr id="124" name="TextBox 123"/>
          <p:cNvSpPr txBox="1"/>
          <p:nvPr/>
        </p:nvSpPr>
        <p:spPr>
          <a:xfrm>
            <a:off x="6219939" y="5521822"/>
            <a:ext cx="507738" cy="418312"/>
          </a:xfrm>
          <a:prstGeom prst="rect">
            <a:avLst/>
          </a:prstGeom>
          <a:noFill/>
        </p:spPr>
        <p:txBody>
          <a:bodyPr wrap="none" rtlCol="0">
            <a:spAutoFit/>
          </a:bodyPr>
          <a:lstStyle/>
          <a:p>
            <a:r>
              <a:rPr lang="en-US" sz="2000" dirty="0" smtClean="0">
                <a:latin typeface="Arial" pitchFamily="34" charset="0"/>
                <a:cs typeface="Arial" pitchFamily="34" charset="0"/>
              </a:rPr>
              <a:t> x</a:t>
            </a:r>
            <a:r>
              <a:rPr lang="en-US" sz="2000" baseline="-25000" dirty="0" smtClean="0">
                <a:latin typeface="Arial" pitchFamily="34" charset="0"/>
                <a:cs typeface="Arial" pitchFamily="34" charset="0"/>
              </a:rPr>
              <a:t>1</a:t>
            </a:r>
            <a:endParaRPr lang="en-US" sz="2000" baseline="-25000" dirty="0">
              <a:latin typeface="Arial" pitchFamily="34" charset="0"/>
              <a:cs typeface="Arial" pitchFamily="34" charset="0"/>
            </a:endParaRPr>
          </a:p>
        </p:txBody>
      </p:sp>
      <p:sp>
        <p:nvSpPr>
          <p:cNvPr id="125" name="TextBox 124"/>
          <p:cNvSpPr txBox="1"/>
          <p:nvPr/>
        </p:nvSpPr>
        <p:spPr>
          <a:xfrm>
            <a:off x="1758900" y="1531257"/>
            <a:ext cx="507738" cy="418312"/>
          </a:xfrm>
          <a:prstGeom prst="rect">
            <a:avLst/>
          </a:prstGeom>
          <a:noFill/>
        </p:spPr>
        <p:txBody>
          <a:bodyPr wrap="none" rtlCol="0">
            <a:spAutoFit/>
          </a:bodyPr>
          <a:lstStyle/>
          <a:p>
            <a:r>
              <a:rPr lang="en-US" sz="2000" dirty="0" smtClean="0">
                <a:latin typeface="Arial" pitchFamily="34" charset="0"/>
                <a:cs typeface="Arial" pitchFamily="34" charset="0"/>
              </a:rPr>
              <a:t> x</a:t>
            </a:r>
            <a:r>
              <a:rPr lang="en-US" sz="2000" baseline="-25000" dirty="0" smtClean="0">
                <a:latin typeface="Arial" pitchFamily="34" charset="0"/>
                <a:cs typeface="Arial" pitchFamily="34" charset="0"/>
              </a:rPr>
              <a:t>2</a:t>
            </a:r>
            <a:endParaRPr lang="en-US" sz="2000" baseline="-25000" dirty="0">
              <a:latin typeface="Arial" pitchFamily="34" charset="0"/>
              <a:cs typeface="Arial" pitchFamily="34" charset="0"/>
            </a:endParaRPr>
          </a:p>
        </p:txBody>
      </p:sp>
      <p:sp>
        <p:nvSpPr>
          <p:cNvPr id="126" name="TextBox 125"/>
          <p:cNvSpPr txBox="1"/>
          <p:nvPr/>
        </p:nvSpPr>
        <p:spPr>
          <a:xfrm>
            <a:off x="4179326" y="5043823"/>
            <a:ext cx="644728" cy="400110"/>
          </a:xfrm>
          <a:prstGeom prst="rect">
            <a:avLst/>
          </a:prstGeom>
          <a:noFill/>
        </p:spPr>
        <p:txBody>
          <a:bodyPr wrap="none" rtlCol="0">
            <a:spAutoFit/>
          </a:bodyPr>
          <a:lstStyle/>
          <a:p>
            <a:r>
              <a:rPr lang="en-US" sz="2000" dirty="0" smtClean="0">
                <a:latin typeface="Arial" pitchFamily="34" charset="0"/>
                <a:cs typeface="Arial" pitchFamily="34" charset="0"/>
              </a:rPr>
              <a:t>x</a:t>
            </a:r>
            <a:r>
              <a:rPr lang="en-US" sz="2000" baseline="-25000" dirty="0" smtClean="0">
                <a:latin typeface="Arial" pitchFamily="34" charset="0"/>
                <a:cs typeface="Arial" pitchFamily="34" charset="0"/>
              </a:rPr>
              <a:t>1  </a:t>
            </a:r>
            <a:r>
              <a:rPr lang="en-US" sz="2000" dirty="0" smtClean="0">
                <a:latin typeface="Arial" pitchFamily="34" charset="0"/>
                <a:cs typeface="Arial" pitchFamily="34" charset="0"/>
              </a:rPr>
              <a:t>  </a:t>
            </a:r>
            <a:endParaRPr lang="en-US" sz="2000" baseline="-25000" dirty="0">
              <a:latin typeface="Arial" pitchFamily="34" charset="0"/>
              <a:cs typeface="Arial" pitchFamily="34" charset="0"/>
            </a:endParaRPr>
          </a:p>
        </p:txBody>
      </p:sp>
      <p:graphicFrame>
        <p:nvGraphicFramePr>
          <p:cNvPr id="127" name="Object 1"/>
          <p:cNvGraphicFramePr>
            <a:graphicFrameLocks noChangeAspect="1"/>
          </p:cNvGraphicFramePr>
          <p:nvPr/>
        </p:nvGraphicFramePr>
        <p:xfrm>
          <a:off x="4489418" y="5098659"/>
          <a:ext cx="281596" cy="333657"/>
        </p:xfrm>
        <a:graphic>
          <a:graphicData uri="http://schemas.openxmlformats.org/presentationml/2006/ole">
            <p:oleObj spid="_x0000_s5122" name="Equation" r:id="rId4" imgW="126720" imgH="152280" progId="Equation.3">
              <p:embed/>
            </p:oleObj>
          </a:graphicData>
        </a:graphic>
      </p:graphicFrame>
      <p:sp>
        <p:nvSpPr>
          <p:cNvPr id="128" name="TextBox 127"/>
          <p:cNvSpPr txBox="1"/>
          <p:nvPr/>
        </p:nvSpPr>
        <p:spPr>
          <a:xfrm>
            <a:off x="2758571" y="1387366"/>
            <a:ext cx="1085554" cy="400110"/>
          </a:xfrm>
          <a:prstGeom prst="rect">
            <a:avLst/>
          </a:prstGeom>
          <a:noFill/>
        </p:spPr>
        <p:txBody>
          <a:bodyPr wrap="none" rtlCol="0">
            <a:spAutoFit/>
          </a:bodyPr>
          <a:lstStyle/>
          <a:p>
            <a:r>
              <a:rPr lang="en-US" sz="2000" dirty="0" smtClean="0">
                <a:latin typeface="Arial" pitchFamily="34" charset="0"/>
                <a:cs typeface="Arial" pitchFamily="34" charset="0"/>
              </a:rPr>
              <a:t>x</a:t>
            </a:r>
            <a:r>
              <a:rPr lang="en-US" sz="2000" baseline="-25000" dirty="0" smtClean="0">
                <a:latin typeface="Arial" pitchFamily="34" charset="0"/>
                <a:cs typeface="Arial" pitchFamily="34" charset="0"/>
              </a:rPr>
              <a:t>1  </a:t>
            </a:r>
            <a:r>
              <a:rPr lang="en-US" sz="2000" dirty="0" smtClean="0">
                <a:latin typeface="Arial" pitchFamily="34" charset="0"/>
                <a:cs typeface="Arial" pitchFamily="34" charset="0"/>
              </a:rPr>
              <a:t>   -10</a:t>
            </a:r>
            <a:endParaRPr lang="en-US" sz="2000" baseline="-25000" dirty="0">
              <a:latin typeface="Arial" pitchFamily="34" charset="0"/>
              <a:cs typeface="Arial" pitchFamily="34" charset="0"/>
            </a:endParaRPr>
          </a:p>
        </p:txBody>
      </p:sp>
      <p:graphicFrame>
        <p:nvGraphicFramePr>
          <p:cNvPr id="129" name="Object 1"/>
          <p:cNvGraphicFramePr>
            <a:graphicFrameLocks noChangeAspect="1"/>
          </p:cNvGraphicFramePr>
          <p:nvPr/>
        </p:nvGraphicFramePr>
        <p:xfrm>
          <a:off x="3068661" y="1426436"/>
          <a:ext cx="281596" cy="333657"/>
        </p:xfrm>
        <a:graphic>
          <a:graphicData uri="http://schemas.openxmlformats.org/presentationml/2006/ole">
            <p:oleObj spid="_x0000_s5123" name="Equation" r:id="rId5" imgW="126720" imgH="152280" progId="Equation.3">
              <p:embed/>
            </p:oleObj>
          </a:graphicData>
        </a:graphic>
      </p:graphicFrame>
      <p:sp>
        <p:nvSpPr>
          <p:cNvPr id="130" name="TextBox 129"/>
          <p:cNvSpPr txBox="1"/>
          <p:nvPr/>
        </p:nvSpPr>
        <p:spPr>
          <a:xfrm>
            <a:off x="4231219" y="1387366"/>
            <a:ext cx="1519968" cy="400110"/>
          </a:xfrm>
          <a:prstGeom prst="rect">
            <a:avLst/>
          </a:prstGeom>
          <a:noFill/>
        </p:spPr>
        <p:txBody>
          <a:bodyPr wrap="none" rtlCol="0">
            <a:spAutoFit/>
          </a:bodyPr>
          <a:lstStyle/>
          <a:p>
            <a:r>
              <a:rPr lang="en-US" sz="2000" dirty="0" smtClean="0">
                <a:latin typeface="Arial" pitchFamily="34" charset="0"/>
                <a:cs typeface="Arial" pitchFamily="34" charset="0"/>
              </a:rPr>
              <a:t>x</a:t>
            </a:r>
            <a:r>
              <a:rPr lang="en-US" sz="2000" baseline="-25000" dirty="0" smtClean="0">
                <a:latin typeface="Arial" pitchFamily="34" charset="0"/>
                <a:cs typeface="Arial" pitchFamily="34" charset="0"/>
              </a:rPr>
              <a:t>1</a:t>
            </a:r>
            <a:r>
              <a:rPr lang="en-US" sz="2000" dirty="0" smtClean="0">
                <a:latin typeface="Arial" pitchFamily="34" charset="0"/>
                <a:cs typeface="Arial" pitchFamily="34" charset="0"/>
              </a:rPr>
              <a:t> – x</a:t>
            </a:r>
            <a:r>
              <a:rPr lang="en-US" sz="2000" baseline="-25000" dirty="0" smtClean="0">
                <a:latin typeface="Arial" pitchFamily="34" charset="0"/>
                <a:cs typeface="Arial" pitchFamily="34" charset="0"/>
              </a:rPr>
              <a:t>2  </a:t>
            </a:r>
            <a:r>
              <a:rPr lang="en-US" sz="2000" dirty="0" smtClean="0">
                <a:latin typeface="Arial" pitchFamily="34" charset="0"/>
                <a:cs typeface="Arial" pitchFamily="34" charset="0"/>
              </a:rPr>
              <a:t>    -2</a:t>
            </a:r>
            <a:endParaRPr lang="en-US" sz="2000" baseline="-25000" dirty="0">
              <a:latin typeface="Arial" pitchFamily="34" charset="0"/>
              <a:cs typeface="Arial" pitchFamily="34" charset="0"/>
            </a:endParaRPr>
          </a:p>
        </p:txBody>
      </p:sp>
      <p:graphicFrame>
        <p:nvGraphicFramePr>
          <p:cNvPr id="131" name="Object 2"/>
          <p:cNvGraphicFramePr>
            <a:graphicFrameLocks noChangeAspect="1"/>
          </p:cNvGraphicFramePr>
          <p:nvPr/>
        </p:nvGraphicFramePr>
        <p:xfrm>
          <a:off x="5112078" y="1438851"/>
          <a:ext cx="281596" cy="333603"/>
        </p:xfrm>
        <a:graphic>
          <a:graphicData uri="http://schemas.openxmlformats.org/presentationml/2006/ole">
            <p:oleObj spid="_x0000_s5124" name="Equation" r:id="rId6" imgW="126720" imgH="152280" progId="Equation.3">
              <p:embed/>
            </p:oleObj>
          </a:graphicData>
        </a:graphic>
      </p:graphicFrame>
      <p:graphicFrame>
        <p:nvGraphicFramePr>
          <p:cNvPr id="132" name="Object 5"/>
          <p:cNvGraphicFramePr>
            <a:graphicFrameLocks noChangeAspect="1"/>
          </p:cNvGraphicFramePr>
          <p:nvPr/>
        </p:nvGraphicFramePr>
        <p:xfrm>
          <a:off x="3866342" y="1464544"/>
          <a:ext cx="310262" cy="277174"/>
        </p:xfrm>
        <a:graphic>
          <a:graphicData uri="http://schemas.openxmlformats.org/presentationml/2006/ole">
            <p:oleObj spid="_x0000_s5125" name="Equation" r:id="rId7" imgW="139680" imgH="126720" progId="Equation.3">
              <p:embed/>
            </p:oleObj>
          </a:graphicData>
        </a:graphic>
      </p:graphicFrame>
      <p:graphicFrame>
        <p:nvGraphicFramePr>
          <p:cNvPr id="133" name="Object 2"/>
          <p:cNvGraphicFramePr>
            <a:graphicFrameLocks noChangeAspect="1"/>
          </p:cNvGraphicFramePr>
          <p:nvPr/>
        </p:nvGraphicFramePr>
        <p:xfrm>
          <a:off x="7184777" y="1991285"/>
          <a:ext cx="281596" cy="333603"/>
        </p:xfrm>
        <a:graphic>
          <a:graphicData uri="http://schemas.openxmlformats.org/presentationml/2006/ole">
            <p:oleObj spid="_x0000_s5126" name="Equation" r:id="rId8" imgW="126720" imgH="152280" progId="Equation.3">
              <p:embed/>
            </p:oleObj>
          </a:graphicData>
        </a:graphic>
      </p:graphicFrame>
      <p:sp>
        <p:nvSpPr>
          <p:cNvPr id="134" name="TextBox 133"/>
          <p:cNvSpPr txBox="1"/>
          <p:nvPr/>
        </p:nvSpPr>
        <p:spPr>
          <a:xfrm>
            <a:off x="4704743" y="5052950"/>
            <a:ext cx="792205" cy="400110"/>
          </a:xfrm>
          <a:prstGeom prst="rect">
            <a:avLst/>
          </a:prstGeom>
          <a:noFill/>
        </p:spPr>
        <p:txBody>
          <a:bodyPr wrap="none" rtlCol="0">
            <a:spAutoFit/>
          </a:bodyPr>
          <a:lstStyle/>
          <a:p>
            <a:r>
              <a:rPr lang="en-US" sz="2000" dirty="0" smtClean="0">
                <a:latin typeface="Arial" pitchFamily="34" charset="0"/>
                <a:cs typeface="Arial" pitchFamily="34" charset="0"/>
              </a:rPr>
              <a:t>-10</a:t>
            </a:r>
            <a:r>
              <a:rPr lang="en-US" sz="2000" baseline="-25000" dirty="0" smtClean="0">
                <a:latin typeface="Arial" pitchFamily="34" charset="0"/>
                <a:cs typeface="Arial" pitchFamily="34" charset="0"/>
              </a:rPr>
              <a:t>  </a:t>
            </a:r>
            <a:r>
              <a:rPr lang="en-US" sz="2000" dirty="0" smtClean="0">
                <a:latin typeface="Arial" pitchFamily="34" charset="0"/>
                <a:cs typeface="Arial" pitchFamily="34" charset="0"/>
              </a:rPr>
              <a:t>  </a:t>
            </a:r>
            <a:endParaRPr lang="en-US" sz="2000" baseline="-25000" dirty="0">
              <a:latin typeface="Arial" pitchFamily="34" charset="0"/>
              <a:cs typeface="Arial" pitchFamily="34" charset="0"/>
            </a:endParaRPr>
          </a:p>
        </p:txBody>
      </p:sp>
      <p:sp>
        <p:nvSpPr>
          <p:cNvPr id="135" name="Rectangle 134"/>
          <p:cNvSpPr/>
          <p:nvPr/>
        </p:nvSpPr>
        <p:spPr>
          <a:xfrm>
            <a:off x="6400800" y="17526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6" name="Straight Connector 135"/>
          <p:cNvCxnSpPr/>
          <p:nvPr/>
        </p:nvCxnSpPr>
        <p:spPr>
          <a:xfrm>
            <a:off x="6400800" y="1876098"/>
            <a:ext cx="0" cy="3733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209800" y="1891864"/>
            <a:ext cx="4204136" cy="0"/>
          </a:xfrm>
          <a:prstGeom prst="line">
            <a:avLst/>
          </a:prstGeom>
        </p:spPr>
        <p:style>
          <a:lnRef idx="1">
            <a:schemeClr val="accent1"/>
          </a:lnRef>
          <a:fillRef idx="0">
            <a:schemeClr val="accent1"/>
          </a:fillRef>
          <a:effectRef idx="0">
            <a:schemeClr val="accent1"/>
          </a:effectRef>
          <a:fontRef idx="minor">
            <a:schemeClr val="tx1"/>
          </a:fontRef>
        </p:style>
      </p:cxnSp>
      <p:sp>
        <p:nvSpPr>
          <p:cNvPr id="141" name="Slide Number Placeholder 140"/>
          <p:cNvSpPr>
            <a:spLocks noGrp="1"/>
          </p:cNvSpPr>
          <p:nvPr>
            <p:ph type="sldNum" sz="quarter" idx="12"/>
          </p:nvPr>
        </p:nvSpPr>
        <p:spPr/>
        <p:txBody>
          <a:bodyPr/>
          <a:lstStyle/>
          <a:p>
            <a:fld id="{B6F15528-21DE-4FAA-801E-634DDDAF4B2B}" type="slidenum">
              <a:rPr lang="en-US" smtClean="0"/>
              <a:pPr/>
              <a:t>18</a:t>
            </a:fld>
            <a:r>
              <a:rPr lang="en-US" smtClean="0"/>
              <a:t>/42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animBg="1"/>
      <p:bldP spid="126" grpId="0"/>
      <p:bldP spid="128" grpId="0"/>
      <p:bldP spid="130" grpId="0"/>
      <p:bldP spid="1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2400" y="76201"/>
            <a:ext cx="8763000" cy="914399"/>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Learning invariants using decision</a:t>
            </a:r>
            <a:r>
              <a:rPr kumimoji="0" lang="en-US" sz="3400" b="1" i="0" u="none" strike="noStrike" kern="1200" cap="none" spc="0" normalizeH="0" noProof="0" dirty="0" smtClean="0">
                <a:ln>
                  <a:noFill/>
                </a:ln>
                <a:solidFill>
                  <a:schemeClr val="tx1"/>
                </a:solidFill>
                <a:effectLst/>
                <a:uLnTx/>
                <a:uFillTx/>
                <a:latin typeface="Arial" pitchFamily="34" charset="0"/>
                <a:ea typeface="+mj-ea"/>
                <a:cs typeface="Arial" pitchFamily="34" charset="0"/>
              </a:rPr>
              <a:t> trees</a:t>
            </a:r>
            <a:endParaRPr kumimoji="0" lang="en-US" sz="34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4" name="TextBox 3"/>
          <p:cNvSpPr txBox="1"/>
          <p:nvPr/>
        </p:nvSpPr>
        <p:spPr>
          <a:xfrm>
            <a:off x="31532" y="1107519"/>
            <a:ext cx="9296400" cy="1938992"/>
          </a:xfrm>
          <a:prstGeom prst="rect">
            <a:avLst/>
          </a:prstGeom>
          <a:noFill/>
        </p:spPr>
        <p:txBody>
          <a:bodyPr wrap="square" rtlCol="0">
            <a:spAutoFit/>
          </a:bodyPr>
          <a:lstStyle/>
          <a:p>
            <a:pPr marL="514350" indent="-514350"/>
            <a:r>
              <a:rPr lang="en-US" sz="2400" dirty="0" smtClean="0">
                <a:latin typeface="Arial" pitchFamily="34" charset="0"/>
                <a:cs typeface="Arial" pitchFamily="34" charset="0"/>
              </a:rPr>
              <a:t>Input space: </a:t>
            </a:r>
          </a:p>
          <a:p>
            <a:pPr marL="514350" indent="-514350"/>
            <a:endParaRPr lang="en-US" sz="2400" dirty="0" smtClean="0">
              <a:latin typeface="Arial" pitchFamily="34" charset="0"/>
              <a:cs typeface="Arial" pitchFamily="34" charset="0"/>
            </a:endParaRPr>
          </a:p>
          <a:p>
            <a:pPr marL="514350" indent="-514350"/>
            <a:r>
              <a:rPr lang="en-US" sz="2400" dirty="0" smtClean="0">
                <a:latin typeface="Arial" pitchFamily="34" charset="0"/>
                <a:cs typeface="Arial" pitchFamily="34" charset="0"/>
              </a:rPr>
              <a:t>Concept class</a:t>
            </a:r>
            <a:r>
              <a:rPr lang="en-US" sz="2400" dirty="0" smtClean="0">
                <a:latin typeface="Arial" pitchFamily="34" charset="0"/>
                <a:cs typeface="Arial" pitchFamily="34" charset="0"/>
              </a:rPr>
              <a:t>: Arbitrary Boolean functions over linear inequalities</a:t>
            </a:r>
            <a:endParaRPr lang="en-US" sz="2400" dirty="0" smtClean="0">
              <a:latin typeface="Arial" pitchFamily="34" charset="0"/>
              <a:cs typeface="Arial" pitchFamily="34" charset="0"/>
            </a:endParaRPr>
          </a:p>
          <a:p>
            <a:pPr marL="514350" indent="-514350"/>
            <a:endParaRPr lang="en-US" sz="2400" dirty="0" smtClean="0">
              <a:latin typeface="Arial" pitchFamily="34" charset="0"/>
              <a:cs typeface="Arial" pitchFamily="34" charset="0"/>
            </a:endParaRPr>
          </a:p>
          <a:p>
            <a:pPr marL="514350" indent="-514350"/>
            <a:endParaRPr lang="en-US" sz="2400" dirty="0" smtClean="0">
              <a:latin typeface="Arial" pitchFamily="34" charset="0"/>
              <a:cs typeface="Arial" pitchFamily="34" charset="0"/>
            </a:endParaRPr>
          </a:p>
        </p:txBody>
      </p:sp>
      <p:graphicFrame>
        <p:nvGraphicFramePr>
          <p:cNvPr id="5" name="Object 2"/>
          <p:cNvGraphicFramePr>
            <a:graphicFrameLocks noChangeAspect="1"/>
          </p:cNvGraphicFramePr>
          <p:nvPr/>
        </p:nvGraphicFramePr>
        <p:xfrm>
          <a:off x="1981200" y="1159515"/>
          <a:ext cx="560387" cy="427037"/>
        </p:xfrm>
        <a:graphic>
          <a:graphicData uri="http://schemas.openxmlformats.org/presentationml/2006/ole">
            <p:oleObj spid="_x0000_s6146" name="Equation" r:id="rId4" imgW="266400" imgH="203040" progId="Equation.3">
              <p:embed/>
            </p:oleObj>
          </a:graphicData>
        </a:graphic>
      </p:graphicFrame>
      <p:graphicFrame>
        <p:nvGraphicFramePr>
          <p:cNvPr id="6" name="Object 3"/>
          <p:cNvGraphicFramePr>
            <a:graphicFrameLocks noChangeAspect="1"/>
          </p:cNvGraphicFramePr>
          <p:nvPr/>
        </p:nvGraphicFramePr>
        <p:xfrm>
          <a:off x="4513263" y="3810000"/>
          <a:ext cx="3133725" cy="508000"/>
        </p:xfrm>
        <a:graphic>
          <a:graphicData uri="http://schemas.openxmlformats.org/presentationml/2006/ole">
            <p:oleObj spid="_x0000_s6147" name="Equation" r:id="rId5" imgW="1333440" imgH="215640" progId="Equation.3">
              <p:embed/>
            </p:oleObj>
          </a:graphicData>
        </a:graphic>
      </p:graphicFrame>
      <p:graphicFrame>
        <p:nvGraphicFramePr>
          <p:cNvPr id="7" name="Object 9"/>
          <p:cNvGraphicFramePr>
            <a:graphicFrameLocks noChangeAspect="1"/>
          </p:cNvGraphicFramePr>
          <p:nvPr/>
        </p:nvGraphicFramePr>
        <p:xfrm>
          <a:off x="3292475" y="2525713"/>
          <a:ext cx="1738313" cy="449262"/>
        </p:xfrm>
        <a:graphic>
          <a:graphicData uri="http://schemas.openxmlformats.org/presentationml/2006/ole">
            <p:oleObj spid="_x0000_s6148" name="Equation" r:id="rId6" imgW="787320" imgH="203040" progId="Equation.3">
              <p:embed/>
            </p:oleObj>
          </a:graphicData>
        </a:graphic>
      </p:graphicFrame>
      <p:graphicFrame>
        <p:nvGraphicFramePr>
          <p:cNvPr id="8" name="Object 10"/>
          <p:cNvGraphicFramePr>
            <a:graphicFrameLocks noChangeAspect="1"/>
          </p:cNvGraphicFramePr>
          <p:nvPr/>
        </p:nvGraphicFramePr>
        <p:xfrm>
          <a:off x="2057400" y="2362200"/>
          <a:ext cx="751670" cy="685800"/>
        </p:xfrm>
        <a:graphic>
          <a:graphicData uri="http://schemas.openxmlformats.org/presentationml/2006/ole">
            <p:oleObj spid="_x0000_s6149" name="Equation" r:id="rId7" imgW="139680" imgH="126720" progId="Equation.3">
              <p:embed/>
            </p:oleObj>
          </a:graphicData>
        </a:graphic>
      </p:graphicFrame>
      <p:graphicFrame>
        <p:nvGraphicFramePr>
          <p:cNvPr id="9" name="Object 11"/>
          <p:cNvGraphicFramePr>
            <a:graphicFrameLocks noChangeAspect="1"/>
          </p:cNvGraphicFramePr>
          <p:nvPr/>
        </p:nvGraphicFramePr>
        <p:xfrm>
          <a:off x="2743200" y="2514600"/>
          <a:ext cx="457200" cy="417569"/>
        </p:xfrm>
        <a:graphic>
          <a:graphicData uri="http://schemas.openxmlformats.org/presentationml/2006/ole">
            <p:oleObj spid="_x0000_s6150" name="Equation" r:id="rId8" imgW="139680" imgH="126720" progId="Equation.3">
              <p:embed/>
            </p:oleObj>
          </a:graphicData>
        </a:graphic>
      </p:graphicFrame>
      <p:grpSp>
        <p:nvGrpSpPr>
          <p:cNvPr id="10" name="Group 9"/>
          <p:cNvGrpSpPr/>
          <p:nvPr/>
        </p:nvGrpSpPr>
        <p:grpSpPr>
          <a:xfrm>
            <a:off x="152400" y="3810000"/>
            <a:ext cx="4876800" cy="2667000"/>
            <a:chOff x="2286000" y="3200400"/>
            <a:chExt cx="4876800" cy="2667000"/>
          </a:xfrm>
        </p:grpSpPr>
        <p:grpSp>
          <p:nvGrpSpPr>
            <p:cNvPr id="11" name="Group 36"/>
            <p:cNvGrpSpPr/>
            <p:nvPr/>
          </p:nvGrpSpPr>
          <p:grpSpPr>
            <a:xfrm>
              <a:off x="2895600" y="3200400"/>
              <a:ext cx="4267200" cy="2667000"/>
              <a:chOff x="3886200" y="2590800"/>
              <a:chExt cx="4267200" cy="2667000"/>
            </a:xfrm>
          </p:grpSpPr>
          <p:grpSp>
            <p:nvGrpSpPr>
              <p:cNvPr id="21" name="Group 29"/>
              <p:cNvGrpSpPr/>
              <p:nvPr/>
            </p:nvGrpSpPr>
            <p:grpSpPr>
              <a:xfrm>
                <a:off x="3886200" y="2590800"/>
                <a:ext cx="4120868" cy="2583661"/>
                <a:chOff x="3886200" y="2971800"/>
                <a:chExt cx="4120868" cy="2583661"/>
              </a:xfrm>
            </p:grpSpPr>
            <p:cxnSp>
              <p:nvCxnSpPr>
                <p:cNvPr id="25" name="Straight Arrow Connector 19"/>
                <p:cNvCxnSpPr/>
                <p:nvPr/>
              </p:nvCxnSpPr>
              <p:spPr>
                <a:xfrm flipH="1">
                  <a:off x="6324600" y="4572000"/>
                  <a:ext cx="304800" cy="4572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6" name="Group 28"/>
                <p:cNvGrpSpPr/>
                <p:nvPr/>
              </p:nvGrpSpPr>
              <p:grpSpPr>
                <a:xfrm>
                  <a:off x="3886200" y="2971800"/>
                  <a:ext cx="4120868" cy="2583661"/>
                  <a:chOff x="3886200" y="2971800"/>
                  <a:chExt cx="4120868" cy="2583661"/>
                </a:xfrm>
              </p:grpSpPr>
              <p:cxnSp>
                <p:nvCxnSpPr>
                  <p:cNvPr id="27" name="Straight Arrow Connector 26"/>
                  <p:cNvCxnSpPr/>
                  <p:nvPr/>
                </p:nvCxnSpPr>
                <p:spPr>
                  <a:xfrm>
                    <a:off x="6019800" y="3581400"/>
                    <a:ext cx="457200" cy="3810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3886200" y="2971800"/>
                    <a:ext cx="4120868" cy="2583661"/>
                    <a:chOff x="3886200" y="3124200"/>
                    <a:chExt cx="4120868" cy="2583661"/>
                  </a:xfrm>
                </p:grpSpPr>
                <p:sp>
                  <p:nvSpPr>
                    <p:cNvPr id="29" name="Oval 28"/>
                    <p:cNvSpPr/>
                    <p:nvPr/>
                  </p:nvSpPr>
                  <p:spPr>
                    <a:xfrm>
                      <a:off x="4876800" y="3124200"/>
                      <a:ext cx="1295400" cy="685800"/>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Object 4"/>
                    <p:cNvGraphicFramePr>
                      <a:graphicFrameLocks noChangeAspect="1"/>
                    </p:cNvGraphicFramePr>
                    <p:nvPr/>
                  </p:nvGraphicFramePr>
                  <p:xfrm>
                    <a:off x="4953000" y="3276600"/>
                    <a:ext cx="1113589" cy="431800"/>
                  </p:xfrm>
                  <a:graphic>
                    <a:graphicData uri="http://schemas.openxmlformats.org/presentationml/2006/ole">
                      <p:oleObj spid="_x0000_s6151" name="Equation" r:id="rId9" imgW="558720" imgH="215640" progId="Equation.3">
                        <p:embed/>
                      </p:oleObj>
                    </a:graphicData>
                  </a:graphic>
                </p:graphicFrame>
                <p:graphicFrame>
                  <p:nvGraphicFramePr>
                    <p:cNvPr id="31" name="Object 4"/>
                    <p:cNvGraphicFramePr>
                      <a:graphicFrameLocks noChangeAspect="1"/>
                    </p:cNvGraphicFramePr>
                    <p:nvPr/>
                  </p:nvGraphicFramePr>
                  <p:xfrm>
                    <a:off x="6207125" y="4232275"/>
                    <a:ext cx="1447800" cy="417513"/>
                  </p:xfrm>
                  <a:graphic>
                    <a:graphicData uri="http://schemas.openxmlformats.org/presentationml/2006/ole">
                      <p:oleObj spid="_x0000_s6152" name="Equation" r:id="rId10" imgW="749160" imgH="215640" progId="Equation.3">
                        <p:embed/>
                      </p:oleObj>
                    </a:graphicData>
                  </a:graphic>
                </p:graphicFrame>
                <p:graphicFrame>
                  <p:nvGraphicFramePr>
                    <p:cNvPr id="32" name="Object 4"/>
                    <p:cNvGraphicFramePr>
                      <a:graphicFrameLocks noChangeAspect="1"/>
                    </p:cNvGraphicFramePr>
                    <p:nvPr/>
                  </p:nvGraphicFramePr>
                  <p:xfrm>
                    <a:off x="7254875" y="5336288"/>
                    <a:ext cx="669925" cy="371573"/>
                  </p:xfrm>
                  <a:graphic>
                    <a:graphicData uri="http://schemas.openxmlformats.org/presentationml/2006/ole">
                      <p:oleObj spid="_x0000_s6153" name="Equation" r:id="rId11" imgW="368280" imgH="203040" progId="Equation.3">
                        <p:embed/>
                      </p:oleObj>
                    </a:graphicData>
                  </a:graphic>
                </p:graphicFrame>
                <p:graphicFrame>
                  <p:nvGraphicFramePr>
                    <p:cNvPr id="33" name="Object 4"/>
                    <p:cNvGraphicFramePr>
                      <a:graphicFrameLocks noChangeAspect="1"/>
                    </p:cNvGraphicFramePr>
                    <p:nvPr/>
                  </p:nvGraphicFramePr>
                  <p:xfrm>
                    <a:off x="6137275" y="5367338"/>
                    <a:ext cx="568325" cy="298195"/>
                  </p:xfrm>
                  <a:graphic>
                    <a:graphicData uri="http://schemas.openxmlformats.org/presentationml/2006/ole">
                      <p:oleObj spid="_x0000_s6154" name="Equation" r:id="rId12" imgW="291960" imgH="152280" progId="Equation.3">
                        <p:embed/>
                      </p:oleObj>
                    </a:graphicData>
                  </a:graphic>
                </p:graphicFrame>
                <p:sp>
                  <p:nvSpPr>
                    <p:cNvPr id="34" name="Oval 33"/>
                    <p:cNvSpPr/>
                    <p:nvPr/>
                  </p:nvSpPr>
                  <p:spPr>
                    <a:xfrm>
                      <a:off x="3886200" y="4114800"/>
                      <a:ext cx="1143000" cy="609600"/>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p:nvPr/>
                  </p:nvCxnSpPr>
                  <p:spPr>
                    <a:xfrm flipH="1">
                      <a:off x="4724400" y="3786250"/>
                      <a:ext cx="457200" cy="3810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162800" y="4724400"/>
                      <a:ext cx="304800" cy="4572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941982" y="3767450"/>
                      <a:ext cx="773018" cy="461665"/>
                    </a:xfrm>
                    <a:prstGeom prst="rect">
                      <a:avLst/>
                    </a:prstGeom>
                    <a:noFill/>
                  </p:spPr>
                  <p:txBody>
                    <a:bodyPr wrap="square" rtlCol="0">
                      <a:spAutoFit/>
                    </a:bodyPr>
                    <a:lstStyle/>
                    <a:p>
                      <a:pPr marL="514350" indent="-514350"/>
                      <a:r>
                        <a:rPr lang="en-US" sz="2400" dirty="0" smtClean="0">
                          <a:latin typeface="Arial" pitchFamily="34" charset="0"/>
                          <a:cs typeface="Arial" pitchFamily="34" charset="0"/>
                        </a:rPr>
                        <a:t>yes</a:t>
                      </a:r>
                      <a:endParaRPr lang="en-US" sz="2400" dirty="0">
                        <a:latin typeface="Arial" pitchFamily="34" charset="0"/>
                        <a:cs typeface="Arial" pitchFamily="34" charset="0"/>
                      </a:endParaRPr>
                    </a:p>
                  </p:txBody>
                </p:sp>
                <p:sp>
                  <p:nvSpPr>
                    <p:cNvPr id="38" name="TextBox 24"/>
                    <p:cNvSpPr txBox="1"/>
                    <p:nvPr/>
                  </p:nvSpPr>
                  <p:spPr>
                    <a:xfrm>
                      <a:off x="5908832" y="4577332"/>
                      <a:ext cx="773018" cy="461665"/>
                    </a:xfrm>
                    <a:prstGeom prst="rect">
                      <a:avLst/>
                    </a:prstGeom>
                    <a:noFill/>
                  </p:spPr>
                  <p:txBody>
                    <a:bodyPr wrap="square" rtlCol="0">
                      <a:spAutoFit/>
                    </a:bodyPr>
                    <a:lstStyle/>
                    <a:p>
                      <a:pPr marL="514350" indent="-514350"/>
                      <a:r>
                        <a:rPr lang="en-US" sz="2400" dirty="0" smtClean="0">
                          <a:latin typeface="Arial" pitchFamily="34" charset="0"/>
                          <a:cs typeface="Arial" pitchFamily="34" charset="0"/>
                        </a:rPr>
                        <a:t>yes</a:t>
                      </a:r>
                      <a:endParaRPr lang="en-US" sz="2400" dirty="0">
                        <a:latin typeface="Arial" pitchFamily="34" charset="0"/>
                        <a:cs typeface="Arial" pitchFamily="34" charset="0"/>
                      </a:endParaRPr>
                    </a:p>
                  </p:txBody>
                </p:sp>
                <p:sp>
                  <p:nvSpPr>
                    <p:cNvPr id="39" name="TextBox 38"/>
                    <p:cNvSpPr txBox="1"/>
                    <p:nvPr/>
                  </p:nvSpPr>
                  <p:spPr>
                    <a:xfrm>
                      <a:off x="7234050" y="4579410"/>
                      <a:ext cx="773018" cy="461665"/>
                    </a:xfrm>
                    <a:prstGeom prst="rect">
                      <a:avLst/>
                    </a:prstGeom>
                    <a:noFill/>
                  </p:spPr>
                  <p:txBody>
                    <a:bodyPr wrap="square" rtlCol="0">
                      <a:spAutoFit/>
                    </a:bodyPr>
                    <a:lstStyle/>
                    <a:p>
                      <a:pPr marL="514350" indent="-514350"/>
                      <a:r>
                        <a:rPr lang="en-US" sz="2400" dirty="0" smtClean="0">
                          <a:latin typeface="Arial" pitchFamily="34" charset="0"/>
                          <a:cs typeface="Arial" pitchFamily="34" charset="0"/>
                        </a:rPr>
                        <a:t>no</a:t>
                      </a:r>
                      <a:endParaRPr lang="en-US" sz="2400" dirty="0">
                        <a:latin typeface="Arial" pitchFamily="34" charset="0"/>
                        <a:cs typeface="Arial" pitchFamily="34" charset="0"/>
                      </a:endParaRPr>
                    </a:p>
                  </p:txBody>
                </p:sp>
                <p:sp>
                  <p:nvSpPr>
                    <p:cNvPr id="40" name="TextBox 26"/>
                    <p:cNvSpPr txBox="1"/>
                    <p:nvPr/>
                  </p:nvSpPr>
                  <p:spPr>
                    <a:xfrm>
                      <a:off x="5791200" y="3774757"/>
                      <a:ext cx="609600" cy="461665"/>
                    </a:xfrm>
                    <a:prstGeom prst="rect">
                      <a:avLst/>
                    </a:prstGeom>
                    <a:noFill/>
                  </p:spPr>
                  <p:txBody>
                    <a:bodyPr wrap="square" rtlCol="0">
                      <a:spAutoFit/>
                    </a:bodyPr>
                    <a:lstStyle/>
                    <a:p>
                      <a:pPr marL="514350" indent="-514350"/>
                      <a:r>
                        <a:rPr lang="en-US" sz="2400" dirty="0" smtClean="0">
                          <a:latin typeface="Arial" pitchFamily="34" charset="0"/>
                          <a:cs typeface="Arial" pitchFamily="34" charset="0"/>
                        </a:rPr>
                        <a:t>no</a:t>
                      </a:r>
                      <a:endParaRPr lang="en-US" sz="2400" dirty="0">
                        <a:latin typeface="Arial" pitchFamily="34" charset="0"/>
                        <a:cs typeface="Arial" pitchFamily="34" charset="0"/>
                      </a:endParaRPr>
                    </a:p>
                  </p:txBody>
                </p:sp>
              </p:grpSp>
            </p:grpSp>
          </p:grpSp>
          <p:sp>
            <p:nvSpPr>
              <p:cNvPr id="22" name="Oval 21"/>
              <p:cNvSpPr/>
              <p:nvPr/>
            </p:nvSpPr>
            <p:spPr>
              <a:xfrm>
                <a:off x="6131625" y="3528950"/>
                <a:ext cx="1524000" cy="685800"/>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791200" y="4648200"/>
                <a:ext cx="1143000" cy="609600"/>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010400" y="4648200"/>
                <a:ext cx="1143000" cy="609600"/>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2" name="Object 4"/>
            <p:cNvGraphicFramePr>
              <a:graphicFrameLocks noChangeAspect="1"/>
            </p:cNvGraphicFramePr>
            <p:nvPr/>
          </p:nvGraphicFramePr>
          <p:xfrm>
            <a:off x="3048000" y="4267200"/>
            <a:ext cx="808038" cy="431800"/>
          </p:xfrm>
          <a:graphic>
            <a:graphicData uri="http://schemas.openxmlformats.org/presentationml/2006/ole">
              <p:oleObj spid="_x0000_s6155" name="Equation" r:id="rId13" imgW="406080" imgH="215640" progId="Equation.3">
                <p:embed/>
              </p:oleObj>
            </a:graphicData>
          </a:graphic>
        </p:graphicFrame>
        <p:cxnSp>
          <p:nvCxnSpPr>
            <p:cNvPr id="13" name="Straight Arrow Connector 12"/>
            <p:cNvCxnSpPr/>
            <p:nvPr/>
          </p:nvCxnSpPr>
          <p:spPr>
            <a:xfrm>
              <a:off x="3657600" y="4800600"/>
              <a:ext cx="228600" cy="3810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971801" y="4800600"/>
              <a:ext cx="228599" cy="3810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438400" y="4648200"/>
              <a:ext cx="773018" cy="461665"/>
            </a:xfrm>
            <a:prstGeom prst="rect">
              <a:avLst/>
            </a:prstGeom>
            <a:noFill/>
          </p:spPr>
          <p:txBody>
            <a:bodyPr wrap="square" rtlCol="0">
              <a:spAutoFit/>
            </a:bodyPr>
            <a:lstStyle/>
            <a:p>
              <a:pPr marL="514350" indent="-514350"/>
              <a:r>
                <a:rPr lang="en-US" sz="2400" dirty="0" smtClean="0">
                  <a:latin typeface="Arial" pitchFamily="34" charset="0"/>
                  <a:cs typeface="Arial" pitchFamily="34" charset="0"/>
                </a:rPr>
                <a:t>yes</a:t>
              </a:r>
              <a:endParaRPr lang="en-US" sz="2400" dirty="0">
                <a:latin typeface="Arial" pitchFamily="34" charset="0"/>
                <a:cs typeface="Arial" pitchFamily="34" charset="0"/>
              </a:endParaRPr>
            </a:p>
          </p:txBody>
        </p:sp>
        <p:graphicFrame>
          <p:nvGraphicFramePr>
            <p:cNvPr id="16" name="Object 4"/>
            <p:cNvGraphicFramePr>
              <a:graphicFrameLocks noChangeAspect="1"/>
            </p:cNvGraphicFramePr>
            <p:nvPr/>
          </p:nvGraphicFramePr>
          <p:xfrm>
            <a:off x="3749675" y="5324413"/>
            <a:ext cx="669925" cy="371573"/>
          </p:xfrm>
          <a:graphic>
            <a:graphicData uri="http://schemas.openxmlformats.org/presentationml/2006/ole">
              <p:oleObj spid="_x0000_s6156" name="Equation" r:id="rId14" imgW="368280" imgH="203040" progId="Equation.3">
                <p:embed/>
              </p:oleObj>
            </a:graphicData>
          </a:graphic>
        </p:graphicFrame>
        <p:graphicFrame>
          <p:nvGraphicFramePr>
            <p:cNvPr id="17" name="Object 4"/>
            <p:cNvGraphicFramePr>
              <a:graphicFrameLocks noChangeAspect="1"/>
            </p:cNvGraphicFramePr>
            <p:nvPr/>
          </p:nvGraphicFramePr>
          <p:xfrm>
            <a:off x="2591131" y="5355463"/>
            <a:ext cx="568325" cy="298195"/>
          </p:xfrm>
          <a:graphic>
            <a:graphicData uri="http://schemas.openxmlformats.org/presentationml/2006/ole">
              <p:oleObj spid="_x0000_s6157" name="Equation" r:id="rId15" imgW="291960" imgH="152280" progId="Equation.3">
                <p:embed/>
              </p:oleObj>
            </a:graphicData>
          </a:graphic>
        </p:graphicFrame>
        <p:sp>
          <p:nvSpPr>
            <p:cNvPr id="18" name="Oval 17"/>
            <p:cNvSpPr/>
            <p:nvPr/>
          </p:nvSpPr>
          <p:spPr>
            <a:xfrm>
              <a:off x="2286000" y="5169725"/>
              <a:ext cx="1143000" cy="609600"/>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505200" y="5169725"/>
              <a:ext cx="1143000" cy="609600"/>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757550" y="4636325"/>
              <a:ext cx="773018" cy="461665"/>
            </a:xfrm>
            <a:prstGeom prst="rect">
              <a:avLst/>
            </a:prstGeom>
            <a:noFill/>
          </p:spPr>
          <p:txBody>
            <a:bodyPr wrap="square" rtlCol="0">
              <a:spAutoFit/>
            </a:bodyPr>
            <a:lstStyle/>
            <a:p>
              <a:pPr marL="514350" indent="-514350"/>
              <a:r>
                <a:rPr lang="en-US" sz="2400" dirty="0" smtClean="0">
                  <a:latin typeface="Arial" pitchFamily="34" charset="0"/>
                  <a:cs typeface="Arial" pitchFamily="34" charset="0"/>
                </a:rPr>
                <a:t>no</a:t>
              </a:r>
              <a:endParaRPr lang="en-US" sz="2400" dirty="0">
                <a:latin typeface="Arial" pitchFamily="34" charset="0"/>
                <a:cs typeface="Arial" pitchFamily="34" charset="0"/>
              </a:endParaRPr>
            </a:p>
          </p:txBody>
        </p:sp>
      </p:grpSp>
      <p:graphicFrame>
        <p:nvGraphicFramePr>
          <p:cNvPr id="41" name="Object 16"/>
          <p:cNvGraphicFramePr>
            <a:graphicFrameLocks noChangeAspect="1"/>
          </p:cNvGraphicFramePr>
          <p:nvPr/>
        </p:nvGraphicFramePr>
        <p:xfrm>
          <a:off x="2504743" y="1143000"/>
          <a:ext cx="1879601" cy="457200"/>
        </p:xfrm>
        <a:graphic>
          <a:graphicData uri="http://schemas.openxmlformats.org/presentationml/2006/ole">
            <p:oleObj spid="_x0000_s6158" name="Equation" r:id="rId16" imgW="939600" imgH="228600" progId="Equation.3">
              <p:embed/>
            </p:oleObj>
          </a:graphicData>
        </a:graphic>
      </p:graphicFrame>
      <p:graphicFrame>
        <p:nvGraphicFramePr>
          <p:cNvPr id="42" name="Object 17"/>
          <p:cNvGraphicFramePr>
            <a:graphicFrameLocks noChangeAspect="1"/>
          </p:cNvGraphicFramePr>
          <p:nvPr/>
        </p:nvGraphicFramePr>
        <p:xfrm>
          <a:off x="5396552" y="1143000"/>
          <a:ext cx="838200" cy="457200"/>
        </p:xfrm>
        <a:graphic>
          <a:graphicData uri="http://schemas.openxmlformats.org/presentationml/2006/ole">
            <p:oleObj spid="_x0000_s6159" name="Equation" r:id="rId17" imgW="419040" imgH="228600" progId="Equation.3">
              <p:embed/>
            </p:oleObj>
          </a:graphicData>
        </a:graphic>
      </p:graphicFrame>
      <p:sp>
        <p:nvSpPr>
          <p:cNvPr id="43" name="TextBox 42"/>
          <p:cNvSpPr txBox="1"/>
          <p:nvPr/>
        </p:nvSpPr>
        <p:spPr>
          <a:xfrm>
            <a:off x="4365008" y="1115704"/>
            <a:ext cx="1024639" cy="461665"/>
          </a:xfrm>
          <a:prstGeom prst="rect">
            <a:avLst/>
          </a:prstGeom>
          <a:noFill/>
        </p:spPr>
        <p:txBody>
          <a:bodyPr wrap="none" rtlCol="0">
            <a:spAutoFit/>
          </a:bodyPr>
          <a:lstStyle/>
          <a:p>
            <a:r>
              <a:rPr lang="en-US" sz="2400" dirty="0" smtClean="0">
                <a:latin typeface="Arial" pitchFamily="34" charset="0"/>
                <a:cs typeface="Arial" pitchFamily="34" charset="0"/>
              </a:rPr>
              <a:t>where</a:t>
            </a:r>
            <a:endParaRPr lang="en-US" sz="2400" dirty="0">
              <a:latin typeface="Arial" pitchFamily="34" charset="0"/>
              <a:cs typeface="Arial" pitchFamily="34" charset="0"/>
            </a:endParaRPr>
          </a:p>
        </p:txBody>
      </p:sp>
      <p:sp>
        <p:nvSpPr>
          <p:cNvPr id="44" name="TextBox 43"/>
          <p:cNvSpPr txBox="1"/>
          <p:nvPr/>
        </p:nvSpPr>
        <p:spPr>
          <a:xfrm>
            <a:off x="6214361" y="1115704"/>
            <a:ext cx="3539239" cy="461665"/>
          </a:xfrm>
          <a:prstGeom prst="rect">
            <a:avLst/>
          </a:prstGeom>
          <a:noFill/>
        </p:spPr>
        <p:txBody>
          <a:bodyPr wrap="square" rtlCol="0">
            <a:spAutoFit/>
          </a:bodyPr>
          <a:lstStyle/>
          <a:p>
            <a:r>
              <a:rPr lang="en-US" sz="2400" dirty="0" smtClean="0">
                <a:latin typeface="Arial" pitchFamily="34" charset="0"/>
                <a:cs typeface="Arial" pitchFamily="34" charset="0"/>
              </a:rPr>
              <a:t>is a program variable</a:t>
            </a:r>
            <a:endParaRPr lang="en-US" sz="2400" dirty="0">
              <a:latin typeface="Arial" pitchFamily="34" charset="0"/>
              <a:cs typeface="Arial" pitchFamily="34" charset="0"/>
            </a:endParaRPr>
          </a:p>
        </p:txBody>
      </p:sp>
      <p:graphicFrame>
        <p:nvGraphicFramePr>
          <p:cNvPr id="45" name="Object 18"/>
          <p:cNvGraphicFramePr>
            <a:graphicFrameLocks noChangeAspect="1"/>
          </p:cNvGraphicFramePr>
          <p:nvPr/>
        </p:nvGraphicFramePr>
        <p:xfrm>
          <a:off x="5438775" y="4295775"/>
          <a:ext cx="3394075" cy="488950"/>
        </p:xfrm>
        <a:graphic>
          <a:graphicData uri="http://schemas.openxmlformats.org/presentationml/2006/ole">
            <p:oleObj spid="_x0000_s6160" name="Equation" r:id="rId18" imgW="1498320" imgH="215640" progId="Equation.3">
              <p:embed/>
            </p:oleObj>
          </a:graphicData>
        </a:graphic>
      </p:graphicFrame>
      <p:sp>
        <p:nvSpPr>
          <p:cNvPr id="49" name="Slide Number Placeholder 48"/>
          <p:cNvSpPr>
            <a:spLocks noGrp="1"/>
          </p:cNvSpPr>
          <p:nvPr>
            <p:ph type="sldNum" sz="quarter" idx="12"/>
          </p:nvPr>
        </p:nvSpPr>
        <p:spPr/>
        <p:txBody>
          <a:bodyPr/>
          <a:lstStyle/>
          <a:p>
            <a:fld id="{B6F15528-21DE-4FAA-801E-634DDDAF4B2B}" type="slidenum">
              <a:rPr lang="en-US" smtClean="0"/>
              <a:pPr/>
              <a:t>19</a:t>
            </a:fld>
            <a:r>
              <a:rPr lang="en-US" smtClean="0"/>
              <a:t>/42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76201"/>
            <a:ext cx="7772400" cy="1066800"/>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smtClean="0">
                <a:ln>
                  <a:noFill/>
                </a:ln>
                <a:solidFill>
                  <a:schemeClr val="tx1"/>
                </a:solidFill>
                <a:effectLst/>
                <a:uLnTx/>
                <a:uFillTx/>
                <a:latin typeface="Arial" pitchFamily="34" charset="0"/>
                <a:ea typeface="+mj-ea"/>
                <a:cs typeface="Arial" pitchFamily="34" charset="0"/>
              </a:rPr>
              <a:t>Bugs are bad. </a:t>
            </a:r>
            <a:br>
              <a:rPr kumimoji="0" lang="en-US" sz="3400" b="1" i="0" u="none" strike="noStrike" kern="1200" cap="none" spc="0" normalizeH="0" baseline="0" noProof="0" smtClean="0">
                <a:ln>
                  <a:noFill/>
                </a:ln>
                <a:solidFill>
                  <a:schemeClr val="tx1"/>
                </a:solidFill>
                <a:effectLst/>
                <a:uLnTx/>
                <a:uFillTx/>
                <a:latin typeface="Arial" pitchFamily="34" charset="0"/>
                <a:ea typeface="+mj-ea"/>
                <a:cs typeface="Arial" pitchFamily="34" charset="0"/>
              </a:rPr>
            </a:br>
            <a:r>
              <a:rPr kumimoji="0" lang="en-US" sz="3400" b="1" i="0" u="none" strike="noStrike" kern="1200" cap="none" spc="0" normalizeH="0" baseline="0" noProof="0" smtClean="0">
                <a:ln>
                  <a:noFill/>
                </a:ln>
                <a:solidFill>
                  <a:schemeClr val="tx1"/>
                </a:solidFill>
                <a:effectLst/>
                <a:uLnTx/>
                <a:uFillTx/>
                <a:latin typeface="Arial" pitchFamily="34" charset="0"/>
                <a:ea typeface="+mj-ea"/>
                <a:cs typeface="Arial" pitchFamily="34" charset="0"/>
              </a:rPr>
              <a:t>Bugs in critical software are worse!</a:t>
            </a:r>
            <a:endParaRPr kumimoji="0" lang="en-US" sz="34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5" name="TextBox 4"/>
          <p:cNvSpPr txBox="1"/>
          <p:nvPr/>
        </p:nvSpPr>
        <p:spPr>
          <a:xfrm>
            <a:off x="230030" y="3124200"/>
            <a:ext cx="2696571" cy="769441"/>
          </a:xfrm>
          <a:prstGeom prst="rect">
            <a:avLst/>
          </a:prstGeom>
          <a:noFill/>
        </p:spPr>
        <p:txBody>
          <a:bodyPr wrap="none" rtlCol="0">
            <a:spAutoFit/>
          </a:bodyPr>
          <a:lstStyle/>
          <a:p>
            <a:pPr algn="ctr"/>
            <a:r>
              <a:rPr lang="en-US" sz="2200" dirty="0" smtClean="0">
                <a:latin typeface="Arial" pitchFamily="34" charset="0"/>
                <a:cs typeface="Arial" pitchFamily="34" charset="0"/>
              </a:rPr>
              <a:t>2003 Power Outage</a:t>
            </a:r>
          </a:p>
          <a:p>
            <a:pPr algn="ctr"/>
            <a:r>
              <a:rPr lang="en-US" sz="2200" dirty="0" smtClean="0">
                <a:latin typeface="Arial" pitchFamily="34" charset="0"/>
                <a:cs typeface="Arial" pitchFamily="34" charset="0"/>
              </a:rPr>
              <a:t>Loss &gt; 6B USD</a:t>
            </a:r>
            <a:endParaRPr lang="en-US" sz="2200" dirty="0">
              <a:latin typeface="Arial" pitchFamily="34" charset="0"/>
              <a:cs typeface="Arial" pitchFamily="34" charset="0"/>
            </a:endParaRPr>
          </a:p>
        </p:txBody>
      </p:sp>
      <p:sp>
        <p:nvSpPr>
          <p:cNvPr id="6" name="TextBox 5"/>
          <p:cNvSpPr txBox="1"/>
          <p:nvPr/>
        </p:nvSpPr>
        <p:spPr>
          <a:xfrm>
            <a:off x="6572348" y="3111064"/>
            <a:ext cx="2233304" cy="769441"/>
          </a:xfrm>
          <a:prstGeom prst="rect">
            <a:avLst/>
          </a:prstGeom>
          <a:noFill/>
        </p:spPr>
        <p:txBody>
          <a:bodyPr wrap="none" rtlCol="0">
            <a:spAutoFit/>
          </a:bodyPr>
          <a:lstStyle/>
          <a:p>
            <a:pPr algn="ctr"/>
            <a:r>
              <a:rPr lang="en-US" sz="2200" dirty="0" err="1" smtClean="0">
                <a:latin typeface="Arial" pitchFamily="34" charset="0"/>
                <a:cs typeface="Arial" pitchFamily="34" charset="0"/>
              </a:rPr>
              <a:t>Heartbleed</a:t>
            </a:r>
            <a:r>
              <a:rPr lang="en-US" sz="2200" dirty="0" smtClean="0">
                <a:latin typeface="Arial" pitchFamily="34" charset="0"/>
                <a:cs typeface="Arial" pitchFamily="34" charset="0"/>
              </a:rPr>
              <a:t> bug</a:t>
            </a:r>
          </a:p>
          <a:p>
            <a:pPr algn="ctr"/>
            <a:r>
              <a:rPr lang="en-US" sz="2200" dirty="0" smtClean="0">
                <a:latin typeface="Arial" pitchFamily="34" charset="0"/>
                <a:cs typeface="Arial" pitchFamily="34" charset="0"/>
              </a:rPr>
              <a:t>&gt; 0.5M websites</a:t>
            </a:r>
            <a:endParaRPr lang="en-US" sz="2200" dirty="0">
              <a:latin typeface="Arial" pitchFamily="34" charset="0"/>
              <a:cs typeface="Arial" pitchFamily="34" charset="0"/>
            </a:endParaRPr>
          </a:p>
        </p:txBody>
      </p:sp>
      <p:sp>
        <p:nvSpPr>
          <p:cNvPr id="7" name="TextBox 6"/>
          <p:cNvSpPr txBox="1"/>
          <p:nvPr/>
        </p:nvSpPr>
        <p:spPr>
          <a:xfrm>
            <a:off x="3352628" y="3111064"/>
            <a:ext cx="2694969" cy="769441"/>
          </a:xfrm>
          <a:prstGeom prst="rect">
            <a:avLst/>
          </a:prstGeom>
          <a:noFill/>
        </p:spPr>
        <p:txBody>
          <a:bodyPr wrap="none" rtlCol="0">
            <a:spAutoFit/>
          </a:bodyPr>
          <a:lstStyle/>
          <a:p>
            <a:pPr algn="ctr"/>
            <a:r>
              <a:rPr lang="en-US" sz="2200" dirty="0" smtClean="0">
                <a:latin typeface="Arial" pitchFamily="34" charset="0"/>
                <a:cs typeface="Arial" pitchFamily="34" charset="0"/>
              </a:rPr>
              <a:t>BMW security patch</a:t>
            </a:r>
          </a:p>
          <a:p>
            <a:pPr algn="ctr"/>
            <a:r>
              <a:rPr lang="en-US" sz="2200" dirty="0" smtClean="0">
                <a:latin typeface="Arial" pitchFamily="34" charset="0"/>
                <a:cs typeface="Arial" pitchFamily="34" charset="0"/>
              </a:rPr>
              <a:t>&gt; 2M vehicles</a:t>
            </a:r>
            <a:endParaRPr lang="en-US" sz="2200" dirty="0">
              <a:latin typeface="Arial" pitchFamily="34" charset="0"/>
              <a:cs typeface="Arial" pitchFamily="34" charset="0"/>
            </a:endParaRPr>
          </a:p>
        </p:txBody>
      </p:sp>
      <p:pic>
        <p:nvPicPr>
          <p:cNvPr id="8" name="Picture 7" descr="2003 blackout.png"/>
          <p:cNvPicPr>
            <a:picLocks noChangeAspect="1"/>
          </p:cNvPicPr>
          <p:nvPr/>
        </p:nvPicPr>
        <p:blipFill>
          <a:blip r:embed="rId3" cstate="print"/>
          <a:stretch>
            <a:fillRect/>
          </a:stretch>
        </p:blipFill>
        <p:spPr>
          <a:xfrm>
            <a:off x="69192" y="1219200"/>
            <a:ext cx="2978808" cy="1938825"/>
          </a:xfrm>
          <a:prstGeom prst="rect">
            <a:avLst/>
          </a:prstGeom>
        </p:spPr>
      </p:pic>
      <p:grpSp>
        <p:nvGrpSpPr>
          <p:cNvPr id="9" name="Group 8"/>
          <p:cNvGrpSpPr/>
          <p:nvPr/>
        </p:nvGrpSpPr>
        <p:grpSpPr>
          <a:xfrm>
            <a:off x="152400" y="4067651"/>
            <a:ext cx="8763000" cy="1494949"/>
            <a:chOff x="152400" y="4727138"/>
            <a:chExt cx="8763000" cy="1494949"/>
          </a:xfrm>
        </p:grpSpPr>
        <p:sp>
          <p:nvSpPr>
            <p:cNvPr id="10" name="TextBox 9"/>
            <p:cNvSpPr txBox="1"/>
            <p:nvPr/>
          </p:nvSpPr>
          <p:spPr>
            <a:xfrm>
              <a:off x="152400" y="4727138"/>
              <a:ext cx="8763000" cy="1107996"/>
            </a:xfrm>
            <a:prstGeom prst="rect">
              <a:avLst/>
            </a:prstGeom>
            <a:noFill/>
          </p:spPr>
          <p:txBody>
            <a:bodyPr wrap="square" rtlCol="0">
              <a:spAutoFit/>
            </a:bodyPr>
            <a:lstStyle/>
            <a:p>
              <a:pPr algn="ctr"/>
              <a:r>
                <a:rPr lang="en-US" sz="2200" dirty="0" smtClean="0">
                  <a:solidFill>
                    <a:schemeClr val="tx2">
                      <a:lumMod val="60000"/>
                      <a:lumOff val="40000"/>
                    </a:schemeClr>
                  </a:solidFill>
                  <a:latin typeface="Arial" pitchFamily="34" charset="0"/>
                  <a:cs typeface="Arial" pitchFamily="34" charset="0"/>
                </a:rPr>
                <a:t>“We had in excess of three million online operational hours </a:t>
              </a:r>
            </a:p>
            <a:p>
              <a:pPr algn="ctr"/>
              <a:r>
                <a:rPr lang="en-US" sz="2200" dirty="0" smtClean="0">
                  <a:solidFill>
                    <a:schemeClr val="tx2">
                      <a:lumMod val="60000"/>
                      <a:lumOff val="40000"/>
                    </a:schemeClr>
                  </a:solidFill>
                  <a:latin typeface="Arial" pitchFamily="34" charset="0"/>
                  <a:cs typeface="Arial" pitchFamily="34" charset="0"/>
                </a:rPr>
                <a:t>in which nothing had ever exercised that bug. </a:t>
              </a:r>
            </a:p>
            <a:p>
              <a:pPr algn="ctr"/>
              <a:r>
                <a:rPr lang="en-US" sz="2200" dirty="0" smtClean="0">
                  <a:solidFill>
                    <a:schemeClr val="tx2">
                      <a:lumMod val="60000"/>
                      <a:lumOff val="40000"/>
                    </a:schemeClr>
                  </a:solidFill>
                  <a:latin typeface="Arial" pitchFamily="34" charset="0"/>
                  <a:cs typeface="Arial" pitchFamily="34" charset="0"/>
                </a:rPr>
                <a:t>I'm not sure that more testing would have revealed it” </a:t>
              </a:r>
              <a:endParaRPr lang="en-US" sz="2200" dirty="0">
                <a:solidFill>
                  <a:schemeClr val="tx2">
                    <a:lumMod val="60000"/>
                    <a:lumOff val="40000"/>
                  </a:schemeClr>
                </a:solidFill>
                <a:latin typeface="Arial" pitchFamily="34" charset="0"/>
                <a:cs typeface="Arial" pitchFamily="34" charset="0"/>
              </a:endParaRPr>
            </a:p>
          </p:txBody>
        </p:sp>
        <p:sp>
          <p:nvSpPr>
            <p:cNvPr id="11" name="TextBox 10"/>
            <p:cNvSpPr txBox="1"/>
            <p:nvPr/>
          </p:nvSpPr>
          <p:spPr>
            <a:xfrm>
              <a:off x="5363454" y="5791200"/>
              <a:ext cx="3323346" cy="430887"/>
            </a:xfrm>
            <a:prstGeom prst="rect">
              <a:avLst/>
            </a:prstGeom>
            <a:noFill/>
          </p:spPr>
          <p:txBody>
            <a:bodyPr wrap="none" rtlCol="0">
              <a:spAutoFit/>
            </a:bodyPr>
            <a:lstStyle/>
            <a:p>
              <a:r>
                <a:rPr lang="en-US" sz="2200" dirty="0" smtClean="0">
                  <a:solidFill>
                    <a:schemeClr val="tx2">
                      <a:lumMod val="60000"/>
                      <a:lumOff val="40000"/>
                    </a:schemeClr>
                  </a:solidFill>
                  <a:latin typeface="Arial" pitchFamily="34" charset="0"/>
                  <a:cs typeface="Arial" pitchFamily="34" charset="0"/>
                </a:rPr>
                <a:t>- Mike Unum, GE Energy</a:t>
              </a:r>
              <a:endParaRPr lang="en-US" sz="2200" dirty="0">
                <a:solidFill>
                  <a:schemeClr val="tx2">
                    <a:lumMod val="60000"/>
                    <a:lumOff val="40000"/>
                  </a:schemeClr>
                </a:solidFill>
                <a:latin typeface="Arial" pitchFamily="34" charset="0"/>
                <a:cs typeface="Arial" pitchFamily="34" charset="0"/>
              </a:endParaRPr>
            </a:p>
          </p:txBody>
        </p:sp>
      </p:grpSp>
      <p:pic>
        <p:nvPicPr>
          <p:cNvPr id="12" name="Picture 11" descr="heartbleed-virus.jpg"/>
          <p:cNvPicPr>
            <a:picLocks noChangeAspect="1"/>
          </p:cNvPicPr>
          <p:nvPr/>
        </p:nvPicPr>
        <p:blipFill>
          <a:blip r:embed="rId4" cstate="print"/>
          <a:stretch>
            <a:fillRect/>
          </a:stretch>
        </p:blipFill>
        <p:spPr>
          <a:xfrm>
            <a:off x="6477000" y="1219200"/>
            <a:ext cx="2362200" cy="1890309"/>
          </a:xfrm>
          <a:prstGeom prst="rect">
            <a:avLst/>
          </a:prstGeom>
        </p:spPr>
      </p:pic>
      <p:pic>
        <p:nvPicPr>
          <p:cNvPr id="13" name="Picture 12" descr="bmw.jpg"/>
          <p:cNvPicPr>
            <a:picLocks noChangeAspect="1"/>
          </p:cNvPicPr>
          <p:nvPr/>
        </p:nvPicPr>
        <p:blipFill>
          <a:blip r:embed="rId5" cstate="print"/>
          <a:stretch>
            <a:fillRect/>
          </a:stretch>
        </p:blipFill>
        <p:spPr>
          <a:xfrm>
            <a:off x="3909950" y="1476500"/>
            <a:ext cx="1500250" cy="1500250"/>
          </a:xfrm>
          <a:prstGeom prst="rect">
            <a:avLst/>
          </a:prstGeom>
        </p:spPr>
      </p:pic>
      <p:sp>
        <p:nvSpPr>
          <p:cNvPr id="14" name="TextBox 13"/>
          <p:cNvSpPr txBox="1"/>
          <p:nvPr/>
        </p:nvSpPr>
        <p:spPr>
          <a:xfrm>
            <a:off x="-76200" y="5715000"/>
            <a:ext cx="9296400" cy="769441"/>
          </a:xfrm>
          <a:prstGeom prst="rect">
            <a:avLst/>
          </a:prstGeom>
          <a:noFill/>
        </p:spPr>
        <p:txBody>
          <a:bodyPr wrap="square" rtlCol="0">
            <a:spAutoFit/>
          </a:bodyPr>
          <a:lstStyle/>
          <a:p>
            <a:pPr algn="ctr"/>
            <a:r>
              <a:rPr lang="en-US" sz="2200" b="1" dirty="0" smtClean="0">
                <a:latin typeface="Arial" pitchFamily="34" charset="0"/>
                <a:cs typeface="Arial" pitchFamily="34" charset="0"/>
              </a:rPr>
              <a:t>This talk: verification of software</a:t>
            </a:r>
          </a:p>
          <a:p>
            <a:pPr algn="ctr"/>
            <a:r>
              <a:rPr lang="en-US" sz="2200" b="1" dirty="0" smtClean="0">
                <a:latin typeface="Arial" pitchFamily="34" charset="0"/>
                <a:cs typeface="Arial" pitchFamily="34" charset="0"/>
              </a:rPr>
              <a:t>for provable security and reliability</a:t>
            </a:r>
            <a:endParaRPr lang="en-US" sz="2200" b="1" dirty="0">
              <a:latin typeface="Arial" pitchFamily="34" charset="0"/>
              <a:cs typeface="Arial" pitchFamily="34" charset="0"/>
            </a:endParaRPr>
          </a:p>
        </p:txBody>
      </p:sp>
      <p:sp>
        <p:nvSpPr>
          <p:cNvPr id="17" name="TextBox 16"/>
          <p:cNvSpPr txBox="1"/>
          <p:nvPr/>
        </p:nvSpPr>
        <p:spPr>
          <a:xfrm>
            <a:off x="152400" y="4065896"/>
            <a:ext cx="8763000" cy="1107996"/>
          </a:xfrm>
          <a:prstGeom prst="rect">
            <a:avLst/>
          </a:prstGeom>
          <a:noFill/>
        </p:spPr>
        <p:txBody>
          <a:bodyPr wrap="square" rtlCol="0">
            <a:spAutoFit/>
          </a:bodyPr>
          <a:lstStyle/>
          <a:p>
            <a:pPr algn="ctr"/>
            <a:r>
              <a:rPr lang="en-US" sz="2200" dirty="0" smtClean="0">
                <a:solidFill>
                  <a:schemeClr val="tx2">
                    <a:lumMod val="60000"/>
                    <a:lumOff val="40000"/>
                  </a:schemeClr>
                </a:solidFill>
                <a:latin typeface="Arial" pitchFamily="34" charset="0"/>
                <a:cs typeface="Arial" pitchFamily="34" charset="0"/>
              </a:rPr>
              <a:t>“We had in excess of three million online operational hours </a:t>
            </a:r>
          </a:p>
          <a:p>
            <a:pPr algn="ctr"/>
            <a:r>
              <a:rPr lang="en-US" sz="2200" dirty="0" smtClean="0">
                <a:solidFill>
                  <a:schemeClr val="tx2">
                    <a:lumMod val="60000"/>
                    <a:lumOff val="40000"/>
                  </a:schemeClr>
                </a:solidFill>
                <a:latin typeface="Arial" pitchFamily="34" charset="0"/>
                <a:cs typeface="Arial" pitchFamily="34" charset="0"/>
              </a:rPr>
              <a:t>in which nothing had ever exercised that bug. </a:t>
            </a:r>
          </a:p>
          <a:p>
            <a:pPr algn="ctr"/>
            <a:r>
              <a:rPr lang="en-US" sz="2200" dirty="0" smtClean="0">
                <a:solidFill>
                  <a:srgbClr val="FF0000"/>
                </a:solidFill>
                <a:latin typeface="Arial" pitchFamily="34" charset="0"/>
                <a:cs typeface="Arial" pitchFamily="34" charset="0"/>
              </a:rPr>
              <a:t>I'm not sure that more testing would have revealed it” </a:t>
            </a:r>
            <a:endParaRPr lang="en-US" sz="2200" dirty="0">
              <a:solidFill>
                <a:srgbClr val="FF0000"/>
              </a:solidFill>
              <a:latin typeface="Arial" pitchFamily="34" charset="0"/>
              <a:cs typeface="Arial" pitchFamily="34" charset="0"/>
            </a:endParaRPr>
          </a:p>
        </p:txBody>
      </p:sp>
      <p:sp>
        <p:nvSpPr>
          <p:cNvPr id="20" name="Slide Number Placeholder 19"/>
          <p:cNvSpPr>
            <a:spLocks noGrp="1"/>
          </p:cNvSpPr>
          <p:nvPr>
            <p:ph type="sldNum" sz="quarter" idx="12"/>
          </p:nvPr>
        </p:nvSpPr>
        <p:spPr/>
        <p:txBody>
          <a:bodyPr/>
          <a:lstStyle/>
          <a:p>
            <a:fld id="{B6F15528-21DE-4FAA-801E-634DDDAF4B2B}" type="slidenum">
              <a:rPr lang="en-US" smtClean="0"/>
              <a:pPr/>
              <a:t>2</a:t>
            </a:fld>
            <a:r>
              <a:rPr lang="en-US" smtClean="0"/>
              <a:t>/42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4"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2"/>
          <p:cNvPicPr>
            <a:picLocks noChangeAspect="1" noChangeArrowheads="1"/>
          </p:cNvPicPr>
          <p:nvPr/>
        </p:nvPicPr>
        <p:blipFill>
          <a:blip r:embed="rId4" cstate="print"/>
          <a:srcRect/>
          <a:stretch>
            <a:fillRect/>
          </a:stretch>
        </p:blipFill>
        <p:spPr bwMode="auto">
          <a:xfrm>
            <a:off x="4953000" y="4038600"/>
            <a:ext cx="1333500" cy="1628775"/>
          </a:xfrm>
          <a:prstGeom prst="rect">
            <a:avLst/>
          </a:prstGeom>
          <a:noFill/>
          <a:ln w="9525">
            <a:noFill/>
            <a:miter lim="800000"/>
            <a:headEnd/>
            <a:tailEnd/>
          </a:ln>
        </p:spPr>
      </p:pic>
      <p:pic>
        <p:nvPicPr>
          <p:cNvPr id="4" name="Picture 11"/>
          <p:cNvPicPr>
            <a:picLocks noChangeAspect="1" noChangeArrowheads="1"/>
          </p:cNvPicPr>
          <p:nvPr/>
        </p:nvPicPr>
        <p:blipFill>
          <a:blip r:embed="rId5" cstate="print"/>
          <a:srcRect/>
          <a:stretch>
            <a:fillRect/>
          </a:stretch>
        </p:blipFill>
        <p:spPr bwMode="auto">
          <a:xfrm>
            <a:off x="2514600" y="4267200"/>
            <a:ext cx="1285875" cy="1476375"/>
          </a:xfrm>
          <a:prstGeom prst="rect">
            <a:avLst/>
          </a:prstGeom>
          <a:noFill/>
          <a:ln w="9525">
            <a:noFill/>
            <a:miter lim="800000"/>
            <a:headEnd/>
            <a:tailEnd/>
          </a:ln>
        </p:spPr>
      </p:pic>
      <p:pic>
        <p:nvPicPr>
          <p:cNvPr id="5" name="Picture 10"/>
          <p:cNvPicPr>
            <a:picLocks noChangeAspect="1" noChangeArrowheads="1"/>
          </p:cNvPicPr>
          <p:nvPr/>
        </p:nvPicPr>
        <p:blipFill>
          <a:blip r:embed="rId6" cstate="print"/>
          <a:srcRect/>
          <a:stretch>
            <a:fillRect/>
          </a:stretch>
        </p:blipFill>
        <p:spPr bwMode="auto">
          <a:xfrm>
            <a:off x="304800" y="4114800"/>
            <a:ext cx="1857375" cy="1666875"/>
          </a:xfrm>
          <a:prstGeom prst="rect">
            <a:avLst/>
          </a:prstGeom>
          <a:noFill/>
          <a:ln w="9525">
            <a:noFill/>
            <a:miter lim="800000"/>
            <a:headEnd/>
            <a:tailEnd/>
          </a:ln>
        </p:spPr>
      </p:pic>
      <p:pic>
        <p:nvPicPr>
          <p:cNvPr id="6" name="Picture 8"/>
          <p:cNvPicPr>
            <a:picLocks noChangeAspect="1" noChangeArrowheads="1"/>
          </p:cNvPicPr>
          <p:nvPr/>
        </p:nvPicPr>
        <p:blipFill>
          <a:blip r:embed="rId7" cstate="print"/>
          <a:srcRect/>
          <a:stretch>
            <a:fillRect/>
          </a:stretch>
        </p:blipFill>
        <p:spPr bwMode="auto">
          <a:xfrm>
            <a:off x="4857750" y="2438400"/>
            <a:ext cx="2152650" cy="1581150"/>
          </a:xfrm>
          <a:prstGeom prst="rect">
            <a:avLst/>
          </a:prstGeom>
          <a:noFill/>
          <a:ln w="9525">
            <a:noFill/>
            <a:miter lim="800000"/>
            <a:headEnd/>
            <a:tailEnd/>
          </a:ln>
        </p:spPr>
      </p:pic>
      <p:pic>
        <p:nvPicPr>
          <p:cNvPr id="7" name="Picture 7"/>
          <p:cNvPicPr>
            <a:picLocks noChangeAspect="1" noChangeArrowheads="1"/>
          </p:cNvPicPr>
          <p:nvPr/>
        </p:nvPicPr>
        <p:blipFill>
          <a:blip r:embed="rId8" cstate="print"/>
          <a:srcRect/>
          <a:stretch>
            <a:fillRect/>
          </a:stretch>
        </p:blipFill>
        <p:spPr bwMode="auto">
          <a:xfrm>
            <a:off x="1119250" y="2614550"/>
            <a:ext cx="1952625" cy="1447800"/>
          </a:xfrm>
          <a:prstGeom prst="rect">
            <a:avLst/>
          </a:prstGeom>
          <a:noFill/>
          <a:ln w="9525">
            <a:noFill/>
            <a:miter lim="800000"/>
            <a:headEnd/>
            <a:tailEnd/>
          </a:ln>
        </p:spPr>
      </p:pic>
      <p:sp>
        <p:nvSpPr>
          <p:cNvPr id="8" name="Title 1"/>
          <p:cNvSpPr txBox="1">
            <a:spLocks/>
          </p:cNvSpPr>
          <p:nvPr/>
        </p:nvSpPr>
        <p:spPr>
          <a:xfrm>
            <a:off x="21266" y="-76199"/>
            <a:ext cx="9525000" cy="914399"/>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3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Learning </a:t>
            </a:r>
            <a:r>
              <a:rPr lang="en-US" sz="3300" b="1" dirty="0" smtClean="0">
                <a:latin typeface="Arial" pitchFamily="34" charset="0"/>
                <a:ea typeface="+mj-ea"/>
                <a:cs typeface="Arial" pitchFamily="34" charset="0"/>
              </a:rPr>
              <a:t>decision </a:t>
            </a:r>
            <a:r>
              <a:rPr kumimoji="0" lang="en-US" sz="3300" b="1" i="0" u="none" strike="noStrike" kern="1200" cap="none" spc="0" normalizeH="0" noProof="0" dirty="0" smtClean="0">
                <a:ln>
                  <a:noFill/>
                </a:ln>
                <a:solidFill>
                  <a:schemeClr val="tx1"/>
                </a:solidFill>
                <a:effectLst/>
                <a:uLnTx/>
                <a:uFillTx/>
                <a:latin typeface="Arial" pitchFamily="34" charset="0"/>
                <a:ea typeface="+mj-ea"/>
                <a:cs typeface="Arial" pitchFamily="34" charset="0"/>
              </a:rPr>
              <a:t>trees given an ICE sample</a:t>
            </a:r>
            <a:endParaRPr kumimoji="0" lang="en-US" sz="33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9" name="TextBox 8"/>
          <p:cNvSpPr txBox="1"/>
          <p:nvPr/>
        </p:nvSpPr>
        <p:spPr>
          <a:xfrm>
            <a:off x="186050" y="5705171"/>
            <a:ext cx="8096000" cy="1200329"/>
          </a:xfrm>
          <a:prstGeom prst="rect">
            <a:avLst/>
          </a:prstGeom>
          <a:noFill/>
        </p:spPr>
        <p:txBody>
          <a:bodyPr wrap="square" rtlCol="0">
            <a:spAutoFit/>
          </a:bodyPr>
          <a:lstStyle/>
          <a:p>
            <a:pPr marL="514350" indent="-514350"/>
            <a:r>
              <a:rPr lang="en-US" sz="2400" b="1" dirty="0" smtClean="0">
                <a:solidFill>
                  <a:srgbClr val="FF0000"/>
                </a:solidFill>
                <a:latin typeface="Arial" pitchFamily="34" charset="0"/>
                <a:cs typeface="Arial" pitchFamily="34" charset="0"/>
              </a:rPr>
              <a:t>Theorem [Garg et al. 2015]</a:t>
            </a:r>
            <a:r>
              <a:rPr lang="en-US" sz="2400" dirty="0" smtClean="0">
                <a:solidFill>
                  <a:srgbClr val="FF0000"/>
                </a:solidFill>
                <a:latin typeface="Arial" pitchFamily="34" charset="0"/>
                <a:cs typeface="Arial" pitchFamily="34" charset="0"/>
              </a:rPr>
              <a:t>:</a:t>
            </a:r>
          </a:p>
          <a:p>
            <a:pPr marL="514350" indent="-514350"/>
            <a:r>
              <a:rPr lang="en-US" sz="2400" dirty="0" smtClean="0">
                <a:latin typeface="Arial" pitchFamily="34" charset="0"/>
                <a:cs typeface="Arial" pitchFamily="34" charset="0"/>
              </a:rPr>
              <a:t>The above algorithm always produces a decision tree that </a:t>
            </a:r>
          </a:p>
          <a:p>
            <a:pPr marL="514350" indent="-514350"/>
            <a:r>
              <a:rPr lang="en-US" sz="2400" dirty="0" smtClean="0">
                <a:latin typeface="Arial" pitchFamily="34" charset="0"/>
                <a:cs typeface="Arial" pitchFamily="34" charset="0"/>
              </a:rPr>
              <a:t>is consistent with the input ICE sample.</a:t>
            </a:r>
          </a:p>
        </p:txBody>
      </p:sp>
      <p:sp>
        <p:nvSpPr>
          <p:cNvPr id="10" name="Rectangle 9"/>
          <p:cNvSpPr/>
          <p:nvPr/>
        </p:nvSpPr>
        <p:spPr>
          <a:xfrm>
            <a:off x="6479488" y="609600"/>
            <a:ext cx="2664512" cy="461665"/>
          </a:xfrm>
          <a:prstGeom prst="rect">
            <a:avLst/>
          </a:prstGeom>
        </p:spPr>
        <p:txBody>
          <a:bodyPr wrap="none">
            <a:spAutoFit/>
          </a:bodyPr>
          <a:lstStyle/>
          <a:p>
            <a:pPr lvl="0">
              <a:spcBef>
                <a:spcPct val="0"/>
              </a:spcBef>
              <a:defRPr/>
            </a:pPr>
            <a:r>
              <a:rPr lang="en-US" sz="2400" b="1" dirty="0" smtClean="0">
                <a:solidFill>
                  <a:srgbClr val="2503EF"/>
                </a:solidFill>
                <a:latin typeface="Arial" pitchFamily="34" charset="0"/>
                <a:cs typeface="Arial" pitchFamily="34" charset="0"/>
              </a:rPr>
              <a:t>[Garg et al. 2015]</a:t>
            </a:r>
          </a:p>
        </p:txBody>
      </p:sp>
      <p:pic>
        <p:nvPicPr>
          <p:cNvPr id="11" name="Picture 5"/>
          <p:cNvPicPr>
            <a:picLocks noChangeAspect="1" noChangeArrowheads="1"/>
          </p:cNvPicPr>
          <p:nvPr/>
        </p:nvPicPr>
        <p:blipFill>
          <a:blip r:embed="rId9" cstate="print"/>
          <a:srcRect/>
          <a:stretch>
            <a:fillRect/>
          </a:stretch>
        </p:blipFill>
        <p:spPr bwMode="auto">
          <a:xfrm>
            <a:off x="2590800" y="990600"/>
            <a:ext cx="2291475" cy="1371600"/>
          </a:xfrm>
          <a:prstGeom prst="rect">
            <a:avLst/>
          </a:prstGeom>
          <a:noFill/>
          <a:ln w="9525">
            <a:noFill/>
            <a:miter lim="800000"/>
            <a:headEnd/>
            <a:tailEnd/>
          </a:ln>
        </p:spPr>
      </p:pic>
      <p:graphicFrame>
        <p:nvGraphicFramePr>
          <p:cNvPr id="12" name="Object 6"/>
          <p:cNvGraphicFramePr>
            <a:graphicFrameLocks noChangeAspect="1"/>
          </p:cNvGraphicFramePr>
          <p:nvPr/>
        </p:nvGraphicFramePr>
        <p:xfrm>
          <a:off x="2961900" y="645225"/>
          <a:ext cx="1114425" cy="431800"/>
        </p:xfrm>
        <a:graphic>
          <a:graphicData uri="http://schemas.openxmlformats.org/presentationml/2006/ole">
            <p:oleObj spid="_x0000_s7170" name="Equation" r:id="rId10" imgW="558720" imgH="215640" progId="Equation.3">
              <p:embed/>
            </p:oleObj>
          </a:graphicData>
        </a:graphic>
      </p:graphicFrame>
      <p:cxnSp>
        <p:nvCxnSpPr>
          <p:cNvPr id="13" name="Straight Connector 12"/>
          <p:cNvCxnSpPr/>
          <p:nvPr/>
        </p:nvCxnSpPr>
        <p:spPr>
          <a:xfrm>
            <a:off x="3505200" y="985650"/>
            <a:ext cx="609600" cy="1447800"/>
          </a:xfrm>
          <a:prstGeom prst="line">
            <a:avLst/>
          </a:prstGeom>
          <a:ln w="25400">
            <a:solidFill>
              <a:srgbClr val="2503EF"/>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3810000" y="914400"/>
            <a:ext cx="381000" cy="1524000"/>
          </a:xfrm>
          <a:prstGeom prst="line">
            <a:avLst/>
          </a:prstGeom>
          <a:ln w="25400">
            <a:solidFill>
              <a:srgbClr val="2503EF"/>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343400" y="914400"/>
            <a:ext cx="0" cy="1447800"/>
          </a:xfrm>
          <a:prstGeom prst="line">
            <a:avLst/>
          </a:prstGeom>
          <a:ln w="25400">
            <a:solidFill>
              <a:srgbClr val="2503EF"/>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352800" y="1014350"/>
            <a:ext cx="152400" cy="1347850"/>
          </a:xfrm>
          <a:prstGeom prst="line">
            <a:avLst/>
          </a:prstGeom>
          <a:ln w="25400">
            <a:solidFill>
              <a:srgbClr val="2503EF"/>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1" idx="2"/>
          </p:cNvCxnSpPr>
          <p:nvPr/>
        </p:nvCxnSpPr>
        <p:spPr>
          <a:xfrm>
            <a:off x="2971800" y="1066800"/>
            <a:ext cx="764738" cy="1295400"/>
          </a:xfrm>
          <a:prstGeom prst="line">
            <a:avLst/>
          </a:prstGeom>
          <a:ln w="25400">
            <a:solidFill>
              <a:srgbClr val="2503EF"/>
            </a:solidFill>
            <a:prstDash val="sysDot"/>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824350" y="1185828"/>
            <a:ext cx="4724400" cy="1200329"/>
          </a:xfrm>
          <a:prstGeom prst="rect">
            <a:avLst/>
          </a:prstGeom>
          <a:noFill/>
        </p:spPr>
        <p:txBody>
          <a:bodyPr wrap="square" rtlCol="0">
            <a:spAutoFit/>
          </a:bodyPr>
          <a:lstStyle/>
          <a:p>
            <a:pPr marL="514350" indent="-514350" algn="ctr"/>
            <a:r>
              <a:rPr lang="en-US" sz="2400" dirty="0" smtClean="0">
                <a:latin typeface="Arial" pitchFamily="34" charset="0"/>
                <a:cs typeface="Arial" pitchFamily="34" charset="0"/>
              </a:rPr>
              <a:t>Entropy-based choice of </a:t>
            </a:r>
          </a:p>
          <a:p>
            <a:pPr marL="514350" indent="-514350" algn="ctr"/>
            <a:r>
              <a:rPr lang="en-US" sz="2400" dirty="0" smtClean="0">
                <a:latin typeface="Arial" pitchFamily="34" charset="0"/>
                <a:cs typeface="Arial" pitchFamily="34" charset="0"/>
              </a:rPr>
              <a:t>attributes in </a:t>
            </a:r>
            <a:r>
              <a:rPr lang="en-US" sz="2400" dirty="0" smtClean="0">
                <a:latin typeface="Arial" pitchFamily="34" charset="0"/>
                <a:cs typeface="Arial" pitchFamily="34" charset="0"/>
              </a:rPr>
              <a:t>(</a:t>
            </a:r>
            <a:r>
              <a:rPr lang="en-US" sz="2400" dirty="0" smtClean="0">
                <a:solidFill>
                  <a:srgbClr val="00B050"/>
                </a:solidFill>
                <a:latin typeface="Arial" pitchFamily="34" charset="0"/>
                <a:cs typeface="Arial" pitchFamily="34" charset="0"/>
              </a:rPr>
              <a:t>+</a:t>
            </a:r>
            <a:r>
              <a:rPr lang="en-US" sz="2400" dirty="0" smtClean="0">
                <a:latin typeface="Arial" pitchFamily="34" charset="0"/>
                <a:cs typeface="Arial" pitchFamily="34" charset="0"/>
              </a:rPr>
              <a:t>,</a:t>
            </a:r>
            <a:r>
              <a:rPr lang="en-US" sz="2400" dirty="0" smtClean="0">
                <a:solidFill>
                  <a:srgbClr val="FF0000"/>
                </a:solidFill>
                <a:latin typeface="Arial" pitchFamily="34" charset="0"/>
                <a:cs typeface="Arial" pitchFamily="34" charset="0"/>
              </a:rPr>
              <a:t>-</a:t>
            </a:r>
            <a:r>
              <a:rPr lang="en-US" sz="2400" dirty="0" smtClean="0">
                <a:latin typeface="Arial" pitchFamily="34" charset="0"/>
                <a:cs typeface="Arial" pitchFamily="34" charset="0"/>
              </a:rPr>
              <a:t>) case: </a:t>
            </a:r>
            <a:endParaRPr lang="en-US" sz="2400" dirty="0" smtClean="0">
              <a:latin typeface="Arial" pitchFamily="34" charset="0"/>
              <a:cs typeface="Arial" pitchFamily="34" charset="0"/>
            </a:endParaRPr>
          </a:p>
          <a:p>
            <a:pPr marL="514350" indent="-514350" algn="ctr"/>
            <a:r>
              <a:rPr lang="en-US" sz="2400" dirty="0" smtClean="0">
                <a:latin typeface="Arial" pitchFamily="34" charset="0"/>
                <a:cs typeface="Arial" pitchFamily="34" charset="0"/>
              </a:rPr>
              <a:t>[</a:t>
            </a:r>
            <a:r>
              <a:rPr lang="en-US" sz="2400" dirty="0" smtClean="0">
                <a:latin typeface="Arial" pitchFamily="34" charset="0"/>
                <a:cs typeface="Arial" pitchFamily="34" charset="0"/>
              </a:rPr>
              <a:t>Quinlan 1986]</a:t>
            </a:r>
            <a:endParaRPr lang="en-US" sz="2400" dirty="0">
              <a:latin typeface="Arial" pitchFamily="34" charset="0"/>
              <a:cs typeface="Arial" pitchFamily="34" charset="0"/>
            </a:endParaRPr>
          </a:p>
        </p:txBody>
      </p:sp>
      <p:sp>
        <p:nvSpPr>
          <p:cNvPr id="19" name="Down Arrow 18"/>
          <p:cNvSpPr/>
          <p:nvPr/>
        </p:nvSpPr>
        <p:spPr>
          <a:xfrm rot="2645405">
            <a:off x="2334471" y="1807920"/>
            <a:ext cx="436459" cy="97316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rot="18578623">
            <a:off x="4726296" y="1774755"/>
            <a:ext cx="401120" cy="9359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flipV="1">
            <a:off x="1981200" y="2743202"/>
            <a:ext cx="3581400" cy="7619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1981200" y="2943101"/>
            <a:ext cx="3621975" cy="25729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362200" y="3505200"/>
            <a:ext cx="381000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4" name="Object 9"/>
          <p:cNvGraphicFramePr>
            <a:graphicFrameLocks noChangeAspect="1"/>
          </p:cNvGraphicFramePr>
          <p:nvPr/>
        </p:nvGraphicFramePr>
        <p:xfrm>
          <a:off x="1407225" y="2311400"/>
          <a:ext cx="809625" cy="431800"/>
        </p:xfrm>
        <a:graphic>
          <a:graphicData uri="http://schemas.openxmlformats.org/presentationml/2006/ole">
            <p:oleObj spid="_x0000_s7171" name="Equation" r:id="rId11" imgW="406080" imgH="215640" progId="Equation.3">
              <p:embed/>
            </p:oleObj>
          </a:graphicData>
        </a:graphic>
      </p:graphicFrame>
      <p:cxnSp>
        <p:nvCxnSpPr>
          <p:cNvPr id="25" name="Straight Connector 24"/>
          <p:cNvCxnSpPr/>
          <p:nvPr/>
        </p:nvCxnSpPr>
        <p:spPr>
          <a:xfrm flipH="1">
            <a:off x="1928750" y="2583875"/>
            <a:ext cx="349494" cy="1471550"/>
          </a:xfrm>
          <a:prstGeom prst="line">
            <a:avLst/>
          </a:prstGeom>
          <a:ln w="25400">
            <a:solidFill>
              <a:srgbClr val="2503EF"/>
            </a:solidFill>
            <a:prstDash val="sysDot"/>
          </a:ln>
        </p:spPr>
        <p:style>
          <a:lnRef idx="1">
            <a:schemeClr val="accent1"/>
          </a:lnRef>
          <a:fillRef idx="0">
            <a:schemeClr val="accent1"/>
          </a:fillRef>
          <a:effectRef idx="0">
            <a:schemeClr val="accent1"/>
          </a:effectRef>
          <a:fontRef idx="minor">
            <a:schemeClr val="tx1"/>
          </a:fontRef>
        </p:style>
      </p:cxnSp>
      <p:sp>
        <p:nvSpPr>
          <p:cNvPr id="26" name="Down Arrow 25"/>
          <p:cNvSpPr/>
          <p:nvPr/>
        </p:nvSpPr>
        <p:spPr>
          <a:xfrm rot="1578792">
            <a:off x="1370310" y="3738780"/>
            <a:ext cx="304800" cy="72713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p:cNvSpPr/>
          <p:nvPr/>
        </p:nvSpPr>
        <p:spPr>
          <a:xfrm rot="19819876">
            <a:off x="2703531" y="3885303"/>
            <a:ext cx="304800" cy="58420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flipH="1">
            <a:off x="3124200" y="3505200"/>
            <a:ext cx="3048000" cy="1981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1219200" y="2895600"/>
            <a:ext cx="4419600" cy="2057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1231075" y="2743200"/>
            <a:ext cx="4331525" cy="1857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Plus 30"/>
          <p:cNvSpPr/>
          <p:nvPr/>
        </p:nvSpPr>
        <p:spPr>
          <a:xfrm>
            <a:off x="152400" y="5181600"/>
            <a:ext cx="533400" cy="533400"/>
          </a:xfrm>
          <a:prstGeom prst="mathPlu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lus 31"/>
          <p:cNvSpPr/>
          <p:nvPr/>
        </p:nvSpPr>
        <p:spPr>
          <a:xfrm>
            <a:off x="685800" y="4648200"/>
            <a:ext cx="228600" cy="228600"/>
          </a:xfrm>
          <a:prstGeom prst="mathPlu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lus 32"/>
          <p:cNvSpPr/>
          <p:nvPr/>
        </p:nvSpPr>
        <p:spPr>
          <a:xfrm>
            <a:off x="1124938" y="4624819"/>
            <a:ext cx="228600" cy="228600"/>
          </a:xfrm>
          <a:prstGeom prst="mathPlu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lus 33"/>
          <p:cNvSpPr/>
          <p:nvPr/>
        </p:nvSpPr>
        <p:spPr>
          <a:xfrm>
            <a:off x="1183575" y="4460175"/>
            <a:ext cx="228600" cy="228600"/>
          </a:xfrm>
          <a:prstGeom prst="mathPlu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Plus 34"/>
          <p:cNvSpPr/>
          <p:nvPr/>
        </p:nvSpPr>
        <p:spPr>
          <a:xfrm>
            <a:off x="795650" y="5269675"/>
            <a:ext cx="228600" cy="228600"/>
          </a:xfrm>
          <a:prstGeom prst="mathPlu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Plus 35"/>
          <p:cNvSpPr/>
          <p:nvPr/>
        </p:nvSpPr>
        <p:spPr>
          <a:xfrm>
            <a:off x="904096" y="4990029"/>
            <a:ext cx="228600" cy="228600"/>
          </a:xfrm>
          <a:prstGeom prst="mathPlu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Plus 36"/>
          <p:cNvSpPr/>
          <p:nvPr/>
        </p:nvSpPr>
        <p:spPr>
          <a:xfrm>
            <a:off x="1136075" y="4836225"/>
            <a:ext cx="228600" cy="228600"/>
          </a:xfrm>
          <a:prstGeom prst="mathPlu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flipV="1">
            <a:off x="1219200" y="2895600"/>
            <a:ext cx="4419600" cy="205740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1231075" y="2743200"/>
            <a:ext cx="4331525" cy="185750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Plus 39"/>
          <p:cNvSpPr/>
          <p:nvPr/>
        </p:nvSpPr>
        <p:spPr>
          <a:xfrm>
            <a:off x="5527344" y="2846696"/>
            <a:ext cx="228600" cy="228600"/>
          </a:xfrm>
          <a:prstGeom prst="mathPlu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Plus 40"/>
          <p:cNvSpPr/>
          <p:nvPr/>
        </p:nvSpPr>
        <p:spPr>
          <a:xfrm>
            <a:off x="5441042" y="2546310"/>
            <a:ext cx="228600" cy="228600"/>
          </a:xfrm>
          <a:prstGeom prst="mathPlu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Minus 41"/>
          <p:cNvSpPr/>
          <p:nvPr/>
        </p:nvSpPr>
        <p:spPr>
          <a:xfrm>
            <a:off x="3505200" y="5257800"/>
            <a:ext cx="533400" cy="381000"/>
          </a:xfrm>
          <a:prstGeom prst="mathMin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p:cNvCxnSpPr/>
          <p:nvPr/>
        </p:nvCxnSpPr>
        <p:spPr>
          <a:xfrm flipH="1">
            <a:off x="3124200" y="3505200"/>
            <a:ext cx="3048000" cy="1981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4" name="Minus 43"/>
          <p:cNvSpPr/>
          <p:nvPr/>
        </p:nvSpPr>
        <p:spPr>
          <a:xfrm>
            <a:off x="3048000" y="5438775"/>
            <a:ext cx="304800" cy="152400"/>
          </a:xfrm>
          <a:prstGeom prst="mathMin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Minus 44"/>
          <p:cNvSpPr/>
          <p:nvPr/>
        </p:nvSpPr>
        <p:spPr>
          <a:xfrm>
            <a:off x="5931725" y="3452750"/>
            <a:ext cx="304800" cy="152400"/>
          </a:xfrm>
          <a:prstGeom prst="mathMin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13"/>
          <p:cNvPicPr>
            <a:picLocks noChangeAspect="1" noChangeArrowheads="1"/>
          </p:cNvPicPr>
          <p:nvPr/>
        </p:nvPicPr>
        <p:blipFill>
          <a:blip r:embed="rId12" cstate="print"/>
          <a:srcRect/>
          <a:stretch>
            <a:fillRect/>
          </a:stretch>
        </p:blipFill>
        <p:spPr bwMode="auto">
          <a:xfrm>
            <a:off x="6858000" y="4038600"/>
            <a:ext cx="990600" cy="1485900"/>
          </a:xfrm>
          <a:prstGeom prst="rect">
            <a:avLst/>
          </a:prstGeom>
          <a:noFill/>
          <a:ln w="9525">
            <a:noFill/>
            <a:miter lim="800000"/>
            <a:headEnd/>
            <a:tailEnd/>
          </a:ln>
        </p:spPr>
      </p:pic>
      <p:sp>
        <p:nvSpPr>
          <p:cNvPr id="47" name="Down Arrow 46"/>
          <p:cNvSpPr/>
          <p:nvPr/>
        </p:nvSpPr>
        <p:spPr>
          <a:xfrm rot="544637">
            <a:off x="5631404" y="3808103"/>
            <a:ext cx="317372" cy="50814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rot="18748907">
            <a:off x="6567957" y="3425823"/>
            <a:ext cx="304800" cy="100077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Plus 48"/>
          <p:cNvSpPr/>
          <p:nvPr/>
        </p:nvSpPr>
        <p:spPr>
          <a:xfrm>
            <a:off x="5305300" y="4290950"/>
            <a:ext cx="228600" cy="228600"/>
          </a:xfrm>
          <a:prstGeom prst="mathPlu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Plus 49"/>
          <p:cNvSpPr/>
          <p:nvPr/>
        </p:nvSpPr>
        <p:spPr>
          <a:xfrm>
            <a:off x="5398325" y="4495800"/>
            <a:ext cx="228600" cy="228600"/>
          </a:xfrm>
          <a:prstGeom prst="mathPlu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Minus 50"/>
          <p:cNvSpPr/>
          <p:nvPr/>
        </p:nvSpPr>
        <p:spPr>
          <a:xfrm>
            <a:off x="7179625" y="5081650"/>
            <a:ext cx="304800" cy="152400"/>
          </a:xfrm>
          <a:prstGeom prst="mathMin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inus 51"/>
          <p:cNvSpPr/>
          <p:nvPr/>
        </p:nvSpPr>
        <p:spPr>
          <a:xfrm>
            <a:off x="7086600" y="4648200"/>
            <a:ext cx="304800" cy="152400"/>
          </a:xfrm>
          <a:prstGeom prst="mathMin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Minus 52"/>
          <p:cNvSpPr/>
          <p:nvPr/>
        </p:nvSpPr>
        <p:spPr>
          <a:xfrm>
            <a:off x="7357750" y="4407725"/>
            <a:ext cx="304800" cy="152400"/>
          </a:xfrm>
          <a:prstGeom prst="mathMin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lus 53"/>
          <p:cNvSpPr/>
          <p:nvPr/>
        </p:nvSpPr>
        <p:spPr>
          <a:xfrm>
            <a:off x="5029200" y="5029200"/>
            <a:ext cx="533400" cy="533400"/>
          </a:xfrm>
          <a:prstGeom prst="mathPlu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Minus 54"/>
          <p:cNvSpPr/>
          <p:nvPr/>
        </p:nvSpPr>
        <p:spPr>
          <a:xfrm>
            <a:off x="7696200" y="5029200"/>
            <a:ext cx="533400" cy="381000"/>
          </a:xfrm>
          <a:prstGeom prst="mathMin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5851634" y="2469932"/>
            <a:ext cx="152400" cy="1447800"/>
          </a:xfrm>
          <a:prstGeom prst="line">
            <a:avLst/>
          </a:prstGeom>
          <a:ln w="25400">
            <a:solidFill>
              <a:srgbClr val="2503EF"/>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57" name="Object 5"/>
          <p:cNvGraphicFramePr>
            <a:graphicFrameLocks noChangeAspect="1"/>
          </p:cNvGraphicFramePr>
          <p:nvPr/>
        </p:nvGraphicFramePr>
        <p:xfrm>
          <a:off x="5486400" y="2060030"/>
          <a:ext cx="1492250" cy="431800"/>
        </p:xfrm>
        <a:graphic>
          <a:graphicData uri="http://schemas.openxmlformats.org/presentationml/2006/ole">
            <p:oleObj spid="_x0000_s7172" name="Equation" r:id="rId13" imgW="749160" imgH="215640" progId="Equation.3">
              <p:embed/>
            </p:oleObj>
          </a:graphicData>
        </a:graphic>
      </p:graphicFrame>
      <p:sp>
        <p:nvSpPr>
          <p:cNvPr id="61" name="Slide Number Placeholder 60"/>
          <p:cNvSpPr>
            <a:spLocks noGrp="1"/>
          </p:cNvSpPr>
          <p:nvPr>
            <p:ph type="sldNum" sz="quarter" idx="12"/>
          </p:nvPr>
        </p:nvSpPr>
        <p:spPr/>
        <p:txBody>
          <a:bodyPr/>
          <a:lstStyle/>
          <a:p>
            <a:fld id="{B6F15528-21DE-4FAA-801E-634DDDAF4B2B}" type="slidenum">
              <a:rPr lang="en-US" smtClean="0"/>
              <a:pPr/>
              <a:t>20</a:t>
            </a:fld>
            <a:r>
              <a:rPr lang="en-US" smtClean="0"/>
              <a:t>/42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5"/>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4"/>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21"/>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2"/>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3"/>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2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3" presetClass="exit" presetSubtype="10" fill="hold" nodeType="clickEffect">
                                  <p:stCondLst>
                                    <p:cond delay="0"/>
                                  </p:stCondLst>
                                  <p:childTnLst>
                                    <p:animEffect transition="out" filter="blinds(horizontal)">
                                      <p:cBhvr>
                                        <p:cTn id="100" dur="1000"/>
                                        <p:tgtEl>
                                          <p:spTgt spid="30"/>
                                        </p:tgtEl>
                                      </p:cBhvr>
                                    </p:animEffect>
                                    <p:set>
                                      <p:cBhvr>
                                        <p:cTn id="101" dur="1" fill="hold">
                                          <p:stCondLst>
                                            <p:cond delay="999"/>
                                          </p:stCondLst>
                                        </p:cTn>
                                        <p:tgtEl>
                                          <p:spTgt spid="30"/>
                                        </p:tgtEl>
                                        <p:attrNameLst>
                                          <p:attrName>style.visibility</p:attrName>
                                        </p:attrNameLst>
                                      </p:cBhvr>
                                      <p:to>
                                        <p:strVal val="hidden"/>
                                      </p:to>
                                    </p:set>
                                  </p:childTnLst>
                                </p:cTn>
                              </p:par>
                              <p:par>
                                <p:cTn id="102" presetID="3" presetClass="exit" presetSubtype="10" fill="hold" nodeType="withEffect">
                                  <p:stCondLst>
                                    <p:cond delay="0"/>
                                  </p:stCondLst>
                                  <p:childTnLst>
                                    <p:animEffect transition="out" filter="blinds(horizontal)">
                                      <p:cBhvr>
                                        <p:cTn id="103" dur="1000"/>
                                        <p:tgtEl>
                                          <p:spTgt spid="29"/>
                                        </p:tgtEl>
                                      </p:cBhvr>
                                    </p:animEffect>
                                    <p:set>
                                      <p:cBhvr>
                                        <p:cTn id="104" dur="1" fill="hold">
                                          <p:stCondLst>
                                            <p:cond delay="999"/>
                                          </p:stCondLst>
                                        </p:cTn>
                                        <p:tgtEl>
                                          <p:spTgt spid="29"/>
                                        </p:tgtEl>
                                        <p:attrNameLst>
                                          <p:attrName>style.visibility</p:attrName>
                                        </p:attrNameLst>
                                      </p:cBhvr>
                                      <p:to>
                                        <p:strVal val="hidden"/>
                                      </p:to>
                                    </p:set>
                                  </p:childTnLst>
                                </p:cTn>
                              </p:par>
                              <p:par>
                                <p:cTn id="105" presetID="1" presetClass="entr" presetSubtype="0" fill="hold" nodeType="withEffect">
                                  <p:stCondLst>
                                    <p:cond delay="0"/>
                                  </p:stCondLst>
                                  <p:childTnLst>
                                    <p:set>
                                      <p:cBhvr>
                                        <p:cTn id="106" dur="1" fill="hold">
                                          <p:stCondLst>
                                            <p:cond delay="0"/>
                                          </p:stCondLst>
                                        </p:cTn>
                                        <p:tgtEl>
                                          <p:spTgt spid="3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39"/>
                                        </p:tgtEl>
                                        <p:attrNameLst>
                                          <p:attrName>style.visibility</p:attrName>
                                        </p:attrNameLst>
                                      </p:cBhvr>
                                      <p:to>
                                        <p:strVal val="visible"/>
                                      </p:to>
                                    </p:set>
                                  </p:childTnLst>
                                </p:cTn>
                              </p:par>
                              <p:par>
                                <p:cTn id="109" presetID="1" presetClass="entr" presetSubtype="0" fill="hold" grpId="0" nodeType="withEffect">
                                  <p:stCondLst>
                                    <p:cond delay="500"/>
                                  </p:stCondLst>
                                  <p:childTnLst>
                                    <p:set>
                                      <p:cBhvr>
                                        <p:cTn id="110" dur="1" fill="hold">
                                          <p:stCondLst>
                                            <p:cond delay="0"/>
                                          </p:stCondLst>
                                        </p:cTn>
                                        <p:tgtEl>
                                          <p:spTgt spid="40"/>
                                        </p:tgtEl>
                                        <p:attrNameLst>
                                          <p:attrName>style.visibility</p:attrName>
                                        </p:attrNameLst>
                                      </p:cBhvr>
                                      <p:to>
                                        <p:strVal val="visible"/>
                                      </p:to>
                                    </p:set>
                                  </p:childTnLst>
                                </p:cTn>
                              </p:par>
                              <p:par>
                                <p:cTn id="111" presetID="1" presetClass="entr" presetSubtype="0" fill="hold" grpId="0" nodeType="withEffect">
                                  <p:stCondLst>
                                    <p:cond delay="500"/>
                                  </p:stCondLst>
                                  <p:childTnLst>
                                    <p:set>
                                      <p:cBhvr>
                                        <p:cTn id="112" dur="1" fill="hold">
                                          <p:stCondLst>
                                            <p:cond delay="0"/>
                                          </p:stCondLst>
                                        </p:cTn>
                                        <p:tgtEl>
                                          <p:spTgt spid="4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4"/>
                                        </p:tgtEl>
                                        <p:attrNameLst>
                                          <p:attrName>style.visibility</p:attrName>
                                        </p:attrNameLst>
                                      </p:cBhvr>
                                      <p:to>
                                        <p:strVal val="visible"/>
                                      </p:to>
                                    </p:set>
                                  </p:childTnLst>
                                </p:cTn>
                              </p:par>
                              <p:par>
                                <p:cTn id="119" presetID="1" presetClass="exit" presetSubtype="0" fill="hold" nodeType="withEffect">
                                  <p:stCondLst>
                                    <p:cond delay="0"/>
                                  </p:stCondLst>
                                  <p:childTnLst>
                                    <p:set>
                                      <p:cBhvr>
                                        <p:cTn id="120" dur="1" fill="hold">
                                          <p:stCondLst>
                                            <p:cond delay="0"/>
                                          </p:stCondLst>
                                        </p:cTn>
                                        <p:tgtEl>
                                          <p:spTgt spid="28"/>
                                        </p:tgtEl>
                                        <p:attrNameLst>
                                          <p:attrName>style.visibility</p:attrName>
                                        </p:attrNameLst>
                                      </p:cBhvr>
                                      <p:to>
                                        <p:strVal val="hidden"/>
                                      </p:to>
                                    </p:set>
                                  </p:childTnLst>
                                </p:cTn>
                              </p:par>
                              <p:par>
                                <p:cTn id="121" presetID="1" presetClass="entr" presetSubtype="0" fill="hold" nodeType="withEffect">
                                  <p:stCondLst>
                                    <p:cond delay="0"/>
                                  </p:stCondLst>
                                  <p:childTnLst>
                                    <p:set>
                                      <p:cBhvr>
                                        <p:cTn id="122" dur="1" fill="hold">
                                          <p:stCondLst>
                                            <p:cond delay="0"/>
                                          </p:stCondLst>
                                        </p:cTn>
                                        <p:tgtEl>
                                          <p:spTgt spid="43"/>
                                        </p:tgtEl>
                                        <p:attrNameLst>
                                          <p:attrName>style.visibility</p:attrName>
                                        </p:attrNameLst>
                                      </p:cBhvr>
                                      <p:to>
                                        <p:strVal val="visible"/>
                                      </p:to>
                                    </p:set>
                                  </p:childTnLst>
                                </p:cTn>
                              </p:par>
                              <p:par>
                                <p:cTn id="123" presetID="1" presetClass="entr" presetSubtype="0" fill="hold" grpId="0" nodeType="withEffect">
                                  <p:stCondLst>
                                    <p:cond delay="500"/>
                                  </p:stCondLst>
                                  <p:childTnLst>
                                    <p:set>
                                      <p:cBhvr>
                                        <p:cTn id="124" dur="1" fill="hold">
                                          <p:stCondLst>
                                            <p:cond delay="0"/>
                                          </p:stCondLst>
                                        </p:cTn>
                                        <p:tgtEl>
                                          <p:spTgt spid="45"/>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4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48"/>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3"/>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4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6"/>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7"/>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49"/>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50"/>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51"/>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54"/>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5"/>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52"/>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3"/>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P spid="18" grpId="1"/>
      <p:bldP spid="19" grpId="0" animBg="1"/>
      <p:bldP spid="20" grpId="0" animBg="1"/>
      <p:bldP spid="26" grpId="0" animBg="1"/>
      <p:bldP spid="27" grpId="0" animBg="1"/>
      <p:bldP spid="31" grpId="0" animBg="1"/>
      <p:bldP spid="32" grpId="0" animBg="1"/>
      <p:bldP spid="33" grpId="0" animBg="1"/>
      <p:bldP spid="34" grpId="0" animBg="1"/>
      <p:bldP spid="35" grpId="0" animBg="1"/>
      <p:bldP spid="36" grpId="0" animBg="1"/>
      <p:bldP spid="37" grpId="0" animBg="1"/>
      <p:bldP spid="40" grpId="0" animBg="1"/>
      <p:bldP spid="41" grpId="0" animBg="1"/>
      <p:bldP spid="42" grpId="0" animBg="1"/>
      <p:bldP spid="44" grpId="0" animBg="1"/>
      <p:bldP spid="45" grpId="0" animBg="1"/>
      <p:bldP spid="47" grpId="0" animBg="1"/>
      <p:bldP spid="48" grpId="0" animBg="1"/>
      <p:bldP spid="49" grpId="0" animBg="1"/>
      <p:bldP spid="50" grpId="0" animBg="1"/>
      <p:bldP spid="51" grpId="0" animBg="1"/>
      <p:bldP spid="52" grpId="0" animBg="1"/>
      <p:bldP spid="53" grpId="0" animBg="1"/>
      <p:bldP spid="54" grpId="0" animBg="1"/>
      <p:bldP spid="5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2"/>
          <p:cNvPicPr>
            <a:picLocks noChangeAspect="1" noChangeArrowheads="1"/>
          </p:cNvPicPr>
          <p:nvPr/>
        </p:nvPicPr>
        <p:blipFill>
          <a:blip r:embed="rId4" cstate="print"/>
          <a:srcRect/>
          <a:stretch>
            <a:fillRect/>
          </a:stretch>
        </p:blipFill>
        <p:spPr bwMode="auto">
          <a:xfrm>
            <a:off x="7228494" y="2682766"/>
            <a:ext cx="1828800" cy="1067963"/>
          </a:xfrm>
          <a:prstGeom prst="rect">
            <a:avLst/>
          </a:prstGeom>
          <a:noFill/>
          <a:ln w="9525">
            <a:noFill/>
            <a:miter lim="800000"/>
            <a:headEnd/>
            <a:tailEnd/>
          </a:ln>
        </p:spPr>
      </p:pic>
      <p:sp>
        <p:nvSpPr>
          <p:cNvPr id="4" name="Title 1"/>
          <p:cNvSpPr txBox="1">
            <a:spLocks/>
          </p:cNvSpPr>
          <p:nvPr/>
        </p:nvSpPr>
        <p:spPr>
          <a:xfrm>
            <a:off x="71250" y="111826"/>
            <a:ext cx="9120250" cy="914399"/>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3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Choosing </a:t>
            </a:r>
            <a:r>
              <a:rPr kumimoji="0" lang="en-US" sz="3300" b="1" i="0" u="none" strike="noStrike" kern="1200" cap="none" spc="0" normalizeH="0" noProof="0" dirty="0" smtClean="0">
                <a:ln>
                  <a:noFill/>
                </a:ln>
                <a:solidFill>
                  <a:schemeClr val="tx1"/>
                </a:solidFill>
                <a:effectLst/>
                <a:uLnTx/>
                <a:uFillTx/>
                <a:latin typeface="Arial" pitchFamily="34" charset="0"/>
                <a:ea typeface="+mj-ea"/>
                <a:cs typeface="Arial" pitchFamily="34" charset="0"/>
              </a:rPr>
              <a:t>the best attribute</a:t>
            </a:r>
            <a:endParaRPr kumimoji="0" lang="en-US" sz="33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5" name="TextBox 4"/>
          <p:cNvSpPr txBox="1"/>
          <p:nvPr/>
        </p:nvSpPr>
        <p:spPr>
          <a:xfrm>
            <a:off x="76200" y="1143000"/>
            <a:ext cx="8839200" cy="1200329"/>
          </a:xfrm>
          <a:prstGeom prst="rect">
            <a:avLst/>
          </a:prstGeom>
          <a:noFill/>
        </p:spPr>
        <p:txBody>
          <a:bodyPr wrap="square" rtlCol="0">
            <a:spAutoFit/>
          </a:bodyPr>
          <a:lstStyle/>
          <a:p>
            <a:pPr marL="514350" indent="-514350"/>
            <a:r>
              <a:rPr lang="en-US" sz="2400" b="1" dirty="0" smtClean="0">
                <a:solidFill>
                  <a:srgbClr val="2503EF"/>
                </a:solidFill>
                <a:latin typeface="Arial" pitchFamily="34" charset="0"/>
                <a:cs typeface="Arial" pitchFamily="34" charset="0"/>
              </a:rPr>
              <a:t>Measure 1: Extends </a:t>
            </a:r>
            <a:r>
              <a:rPr lang="en-US" sz="2400" b="1" dirty="0" smtClean="0">
                <a:solidFill>
                  <a:srgbClr val="2503EF"/>
                </a:solidFill>
                <a:latin typeface="Arial" pitchFamily="34" charset="0"/>
                <a:cs typeface="Arial" pitchFamily="34" charset="0"/>
              </a:rPr>
              <a:t>Shannon </a:t>
            </a:r>
            <a:r>
              <a:rPr lang="en-US" sz="2400" b="1" dirty="0" smtClean="0">
                <a:solidFill>
                  <a:srgbClr val="2503EF"/>
                </a:solidFill>
                <a:latin typeface="Arial" pitchFamily="34" charset="0"/>
                <a:cs typeface="Arial" pitchFamily="34" charset="0"/>
              </a:rPr>
              <a:t>entropy </a:t>
            </a:r>
            <a:r>
              <a:rPr lang="en-US" sz="2400" b="1" dirty="0" smtClean="0">
                <a:solidFill>
                  <a:srgbClr val="2503EF"/>
                </a:solidFill>
                <a:latin typeface="Arial" pitchFamily="34" charset="0"/>
                <a:cs typeface="Arial" pitchFamily="34" charset="0"/>
              </a:rPr>
              <a:t>and </a:t>
            </a:r>
            <a:r>
              <a:rPr lang="en-US" sz="2400" b="1" dirty="0" smtClean="0">
                <a:solidFill>
                  <a:srgbClr val="2503EF"/>
                </a:solidFill>
                <a:latin typeface="Arial" pitchFamily="34" charset="0"/>
                <a:cs typeface="Arial" pitchFamily="34" charset="0"/>
              </a:rPr>
              <a:t>Information </a:t>
            </a:r>
            <a:r>
              <a:rPr lang="en-US" sz="2400" b="1" dirty="0" smtClean="0">
                <a:solidFill>
                  <a:srgbClr val="2503EF"/>
                </a:solidFill>
                <a:latin typeface="Arial" pitchFamily="34" charset="0"/>
                <a:cs typeface="Arial" pitchFamily="34" charset="0"/>
              </a:rPr>
              <a:t>Gain </a:t>
            </a:r>
            <a:endParaRPr lang="en-US" sz="2400" b="1" dirty="0" smtClean="0">
              <a:solidFill>
                <a:srgbClr val="2503EF"/>
              </a:solidFill>
              <a:latin typeface="Arial" pitchFamily="34" charset="0"/>
              <a:cs typeface="Arial" pitchFamily="34" charset="0"/>
            </a:endParaRPr>
          </a:p>
          <a:p>
            <a:pPr marL="514350" indent="-514350"/>
            <a:r>
              <a:rPr lang="en-US" sz="2400" b="1" dirty="0" smtClean="0">
                <a:solidFill>
                  <a:srgbClr val="2503EF"/>
                </a:solidFill>
                <a:latin typeface="Arial" pitchFamily="34" charset="0"/>
                <a:cs typeface="Arial" pitchFamily="34" charset="0"/>
              </a:rPr>
              <a:t>to implications using probabilistic dependencies</a:t>
            </a:r>
          </a:p>
          <a:p>
            <a:pPr marL="514350" indent="-514350"/>
            <a:endParaRPr lang="en-US" sz="2400" b="1" dirty="0">
              <a:latin typeface="Arial" pitchFamily="34" charset="0"/>
              <a:cs typeface="Arial" pitchFamily="34" charset="0"/>
            </a:endParaRPr>
          </a:p>
        </p:txBody>
      </p:sp>
      <p:graphicFrame>
        <p:nvGraphicFramePr>
          <p:cNvPr id="6" name="Object 7"/>
          <p:cNvGraphicFramePr>
            <a:graphicFrameLocks noChangeAspect="1"/>
          </p:cNvGraphicFramePr>
          <p:nvPr/>
        </p:nvGraphicFramePr>
        <p:xfrm>
          <a:off x="175995" y="2667000"/>
          <a:ext cx="6526212" cy="409575"/>
        </p:xfrm>
        <a:graphic>
          <a:graphicData uri="http://schemas.openxmlformats.org/presentationml/2006/ole">
            <p:oleObj spid="_x0000_s8194" name="Equation" r:id="rId5" imgW="3454200" imgH="215640" progId="Equation.3">
              <p:embed/>
            </p:oleObj>
          </a:graphicData>
        </a:graphic>
      </p:graphicFrame>
      <p:graphicFrame>
        <p:nvGraphicFramePr>
          <p:cNvPr id="7" name="Object 8"/>
          <p:cNvGraphicFramePr>
            <a:graphicFrameLocks noChangeAspect="1"/>
          </p:cNvGraphicFramePr>
          <p:nvPr/>
        </p:nvGraphicFramePr>
        <p:xfrm>
          <a:off x="457200" y="3200400"/>
          <a:ext cx="887412" cy="385762"/>
        </p:xfrm>
        <a:graphic>
          <a:graphicData uri="http://schemas.openxmlformats.org/presentationml/2006/ole">
            <p:oleObj spid="_x0000_s8195" name="Equation" r:id="rId6" imgW="469800" imgH="203040" progId="Equation.3">
              <p:embed/>
            </p:oleObj>
          </a:graphicData>
        </a:graphic>
      </p:graphicFrame>
      <p:graphicFrame>
        <p:nvGraphicFramePr>
          <p:cNvPr id="8" name="Object 9"/>
          <p:cNvGraphicFramePr>
            <a:graphicFrameLocks noChangeAspect="1"/>
          </p:cNvGraphicFramePr>
          <p:nvPr/>
        </p:nvGraphicFramePr>
        <p:xfrm>
          <a:off x="3124200" y="3176650"/>
          <a:ext cx="2667000" cy="408351"/>
        </p:xfrm>
        <a:graphic>
          <a:graphicData uri="http://schemas.openxmlformats.org/presentationml/2006/ole">
            <p:oleObj spid="_x0000_s8196" name="Equation" r:id="rId7" imgW="1498320" imgH="228600" progId="Equation.3">
              <p:embed/>
            </p:oleObj>
          </a:graphicData>
        </a:graphic>
      </p:graphicFrame>
      <p:sp>
        <p:nvSpPr>
          <p:cNvPr id="9" name="TextBox 8"/>
          <p:cNvSpPr txBox="1"/>
          <p:nvPr/>
        </p:nvSpPr>
        <p:spPr>
          <a:xfrm>
            <a:off x="1371600" y="3150513"/>
            <a:ext cx="1752600" cy="430887"/>
          </a:xfrm>
          <a:prstGeom prst="rect">
            <a:avLst/>
          </a:prstGeom>
          <a:noFill/>
        </p:spPr>
        <p:txBody>
          <a:bodyPr wrap="square" rtlCol="0">
            <a:spAutoFit/>
          </a:bodyPr>
          <a:lstStyle/>
          <a:p>
            <a:pPr marL="514350" indent="-514350"/>
            <a:r>
              <a:rPr lang="en-US" sz="2200" i="1" dirty="0" smtClean="0">
                <a:latin typeface="Arial" pitchFamily="34" charset="0"/>
                <a:cs typeface="Arial" pitchFamily="34" charset="0"/>
              </a:rPr>
              <a:t>is the root of</a:t>
            </a:r>
            <a:endParaRPr lang="en-US" sz="2200" i="1" dirty="0">
              <a:latin typeface="Arial" pitchFamily="34" charset="0"/>
              <a:cs typeface="Arial" pitchFamily="34" charset="0"/>
            </a:endParaRPr>
          </a:p>
        </p:txBody>
      </p:sp>
      <p:sp>
        <p:nvSpPr>
          <p:cNvPr id="10" name="TextBox 9"/>
          <p:cNvSpPr txBox="1"/>
          <p:nvPr/>
        </p:nvSpPr>
        <p:spPr>
          <a:xfrm>
            <a:off x="396766" y="3610302"/>
            <a:ext cx="6934200" cy="769441"/>
          </a:xfrm>
          <a:prstGeom prst="rect">
            <a:avLst/>
          </a:prstGeom>
          <a:noFill/>
        </p:spPr>
        <p:txBody>
          <a:bodyPr wrap="square" rtlCol="0">
            <a:spAutoFit/>
          </a:bodyPr>
          <a:lstStyle/>
          <a:p>
            <a:pPr marL="514350" indent="-514350"/>
            <a:r>
              <a:rPr lang="en-US" sz="2200" dirty="0" smtClean="0">
                <a:latin typeface="Arial" pitchFamily="34" charset="0"/>
                <a:cs typeface="Arial" pitchFamily="34" charset="0"/>
              </a:rPr>
              <a:t>where: </a:t>
            </a:r>
            <a:r>
              <a:rPr lang="en-US" sz="2200" i="1" dirty="0" smtClean="0">
                <a:latin typeface="Arial" pitchFamily="34" charset="0"/>
                <a:cs typeface="Arial" pitchFamily="34" charset="0"/>
              </a:rPr>
              <a:t>p, n, </a:t>
            </a:r>
            <a:r>
              <a:rPr lang="en-US" sz="2200" i="1" dirty="0" err="1" smtClean="0">
                <a:latin typeface="Arial" pitchFamily="34" charset="0"/>
                <a:cs typeface="Arial" pitchFamily="34" charset="0"/>
              </a:rPr>
              <a:t>i</a:t>
            </a:r>
            <a:r>
              <a:rPr lang="en-US" sz="2200" dirty="0" smtClean="0">
                <a:latin typeface="Arial" pitchFamily="34" charset="0"/>
                <a:cs typeface="Arial" pitchFamily="34" charset="0"/>
              </a:rPr>
              <a:t> is the number of positive points, </a:t>
            </a:r>
          </a:p>
          <a:p>
            <a:pPr marL="514350" indent="-514350"/>
            <a:r>
              <a:rPr lang="en-US" sz="2200" dirty="0" smtClean="0">
                <a:latin typeface="Arial" pitchFamily="34" charset="0"/>
                <a:cs typeface="Arial" pitchFamily="34" charset="0"/>
              </a:rPr>
              <a:t>		negative points and implications in S</a:t>
            </a:r>
          </a:p>
        </p:txBody>
      </p:sp>
      <p:grpSp>
        <p:nvGrpSpPr>
          <p:cNvPr id="11" name="Group 10"/>
          <p:cNvGrpSpPr/>
          <p:nvPr/>
        </p:nvGrpSpPr>
        <p:grpSpPr>
          <a:xfrm>
            <a:off x="76200" y="4876800"/>
            <a:ext cx="9004736" cy="1845852"/>
            <a:chOff x="76200" y="4029670"/>
            <a:chExt cx="9004736" cy="1845852"/>
          </a:xfrm>
        </p:grpSpPr>
        <p:graphicFrame>
          <p:nvGraphicFramePr>
            <p:cNvPr id="12" name="Object 2"/>
            <p:cNvGraphicFramePr>
              <a:graphicFrameLocks noChangeAspect="1"/>
            </p:cNvGraphicFramePr>
            <p:nvPr/>
          </p:nvGraphicFramePr>
          <p:xfrm>
            <a:off x="288925" y="4531320"/>
            <a:ext cx="7280275" cy="457200"/>
          </p:xfrm>
          <a:graphic>
            <a:graphicData uri="http://schemas.openxmlformats.org/presentationml/2006/ole">
              <p:oleObj spid="_x0000_s8197" name="Equation" r:id="rId8" imgW="3492360" imgH="228600" progId="Equation.3">
                <p:embed/>
              </p:oleObj>
            </a:graphicData>
          </a:graphic>
        </p:graphicFrame>
        <p:graphicFrame>
          <p:nvGraphicFramePr>
            <p:cNvPr id="13" name="Object 4"/>
            <p:cNvGraphicFramePr>
              <a:graphicFrameLocks noChangeAspect="1"/>
            </p:cNvGraphicFramePr>
            <p:nvPr/>
          </p:nvGraphicFramePr>
          <p:xfrm>
            <a:off x="104230" y="4945658"/>
            <a:ext cx="8976706" cy="929864"/>
          </p:xfrm>
          <a:graphic>
            <a:graphicData uri="http://schemas.openxmlformats.org/presentationml/2006/ole">
              <p:oleObj spid="_x0000_s8198" name="Equation" r:id="rId9" imgW="4927320" imgH="457200" progId="Equation.3">
                <p:embed/>
              </p:oleObj>
            </a:graphicData>
          </a:graphic>
        </p:graphicFrame>
        <p:sp>
          <p:nvSpPr>
            <p:cNvPr id="14" name="TextBox 13"/>
            <p:cNvSpPr txBox="1"/>
            <p:nvPr/>
          </p:nvSpPr>
          <p:spPr>
            <a:xfrm>
              <a:off x="76200" y="4029670"/>
              <a:ext cx="8305800" cy="461665"/>
            </a:xfrm>
            <a:prstGeom prst="rect">
              <a:avLst/>
            </a:prstGeom>
            <a:noFill/>
          </p:spPr>
          <p:txBody>
            <a:bodyPr wrap="square" rtlCol="0">
              <a:spAutoFit/>
            </a:bodyPr>
            <a:lstStyle/>
            <a:p>
              <a:pPr marL="514350" indent="-514350"/>
              <a:r>
                <a:rPr lang="en-US" sz="2400" b="1" dirty="0" smtClean="0">
                  <a:solidFill>
                    <a:srgbClr val="2503EF"/>
                  </a:solidFill>
                  <a:latin typeface="Arial" pitchFamily="34" charset="0"/>
                  <a:cs typeface="Arial" pitchFamily="34" charset="0"/>
                </a:rPr>
                <a:t>Measure 2: Penalize implications “cut” by attribute </a:t>
              </a:r>
              <a:endParaRPr lang="en-US" sz="2400" b="1" dirty="0">
                <a:solidFill>
                  <a:srgbClr val="2503EF"/>
                </a:solidFill>
                <a:latin typeface="Arial" pitchFamily="34" charset="0"/>
                <a:cs typeface="Arial" pitchFamily="34" charset="0"/>
              </a:endParaRPr>
            </a:p>
          </p:txBody>
        </p:sp>
      </p:grpSp>
      <p:sp>
        <p:nvSpPr>
          <p:cNvPr id="15" name="Rectangle 14"/>
          <p:cNvSpPr/>
          <p:nvPr/>
        </p:nvSpPr>
        <p:spPr>
          <a:xfrm>
            <a:off x="6324600" y="367864"/>
            <a:ext cx="2749471" cy="461665"/>
          </a:xfrm>
          <a:prstGeom prst="rect">
            <a:avLst/>
          </a:prstGeom>
        </p:spPr>
        <p:txBody>
          <a:bodyPr wrap="none">
            <a:spAutoFit/>
          </a:bodyPr>
          <a:lstStyle/>
          <a:p>
            <a:pPr lvl="0">
              <a:spcBef>
                <a:spcPct val="0"/>
              </a:spcBef>
              <a:defRPr/>
            </a:pPr>
            <a:r>
              <a:rPr lang="en-US" sz="2400" b="1" dirty="0" smtClean="0">
                <a:solidFill>
                  <a:srgbClr val="2503EF"/>
                </a:solidFill>
                <a:latin typeface="Arial" pitchFamily="34" charset="0"/>
                <a:cs typeface="Arial" pitchFamily="34" charset="0"/>
              </a:rPr>
              <a:t>[Garg et al. 2015]</a:t>
            </a:r>
          </a:p>
        </p:txBody>
      </p:sp>
      <p:pic>
        <p:nvPicPr>
          <p:cNvPr id="16" name="Picture 5"/>
          <p:cNvPicPr>
            <a:picLocks noChangeAspect="1" noChangeArrowheads="1"/>
          </p:cNvPicPr>
          <p:nvPr/>
        </p:nvPicPr>
        <p:blipFill>
          <a:blip r:embed="rId10" cstate="print"/>
          <a:srcRect/>
          <a:stretch>
            <a:fillRect/>
          </a:stretch>
        </p:blipFill>
        <p:spPr bwMode="auto">
          <a:xfrm>
            <a:off x="7144305" y="2578149"/>
            <a:ext cx="2028597" cy="1214250"/>
          </a:xfrm>
          <a:prstGeom prst="rect">
            <a:avLst/>
          </a:prstGeom>
          <a:noFill/>
          <a:ln w="9525">
            <a:noFill/>
            <a:miter lim="800000"/>
            <a:headEnd/>
            <a:tailEnd/>
          </a:ln>
        </p:spPr>
      </p:pic>
      <p:cxnSp>
        <p:nvCxnSpPr>
          <p:cNvPr id="17" name="Straight Connector 16"/>
          <p:cNvCxnSpPr/>
          <p:nvPr/>
        </p:nvCxnSpPr>
        <p:spPr>
          <a:xfrm>
            <a:off x="7950857" y="2590800"/>
            <a:ext cx="538875" cy="1266498"/>
          </a:xfrm>
          <a:prstGeom prst="line">
            <a:avLst/>
          </a:prstGeom>
          <a:ln w="25400">
            <a:solidFill>
              <a:srgbClr val="2503EF"/>
            </a:solidFill>
            <a:prstDash val="sysDot"/>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639502" y="3532267"/>
            <a:ext cx="609600" cy="461665"/>
          </a:xfrm>
          <a:prstGeom prst="rect">
            <a:avLst/>
          </a:prstGeom>
          <a:noFill/>
        </p:spPr>
        <p:txBody>
          <a:bodyPr wrap="square" rtlCol="0">
            <a:spAutoFit/>
          </a:bodyPr>
          <a:lstStyle/>
          <a:p>
            <a:pPr marL="514350" indent="-514350"/>
            <a:r>
              <a:rPr lang="en-US" sz="2400" dirty="0" smtClean="0">
                <a:latin typeface="Arial" pitchFamily="34" charset="0"/>
                <a:cs typeface="Arial" pitchFamily="34" charset="0"/>
              </a:rPr>
              <a:t>S</a:t>
            </a:r>
            <a:r>
              <a:rPr lang="en-US" sz="2400" baseline="-25000" dirty="0" smtClean="0">
                <a:latin typeface="Arial" pitchFamily="34" charset="0"/>
                <a:cs typeface="Arial" pitchFamily="34" charset="0"/>
              </a:rPr>
              <a:t>2</a:t>
            </a:r>
            <a:endParaRPr lang="en-US" sz="2400" baseline="-25000" dirty="0">
              <a:latin typeface="Arial" pitchFamily="34" charset="0"/>
              <a:cs typeface="Arial" pitchFamily="34" charset="0"/>
            </a:endParaRPr>
          </a:p>
        </p:txBody>
      </p:sp>
      <p:sp>
        <p:nvSpPr>
          <p:cNvPr id="19" name="TextBox 18"/>
          <p:cNvSpPr txBox="1"/>
          <p:nvPr/>
        </p:nvSpPr>
        <p:spPr>
          <a:xfrm>
            <a:off x="7756634" y="3653135"/>
            <a:ext cx="609600" cy="461665"/>
          </a:xfrm>
          <a:prstGeom prst="rect">
            <a:avLst/>
          </a:prstGeom>
          <a:noFill/>
        </p:spPr>
        <p:txBody>
          <a:bodyPr wrap="square" rtlCol="0">
            <a:spAutoFit/>
          </a:bodyPr>
          <a:lstStyle/>
          <a:p>
            <a:pPr marL="514350" indent="-514350"/>
            <a:r>
              <a:rPr lang="en-US" sz="2400" dirty="0" smtClean="0">
                <a:latin typeface="Arial" pitchFamily="34" charset="0"/>
                <a:cs typeface="Arial" pitchFamily="34" charset="0"/>
              </a:rPr>
              <a:t>S</a:t>
            </a:r>
            <a:r>
              <a:rPr lang="en-US" sz="2400" baseline="-25000" dirty="0" smtClean="0">
                <a:latin typeface="Arial" pitchFamily="34" charset="0"/>
                <a:cs typeface="Arial" pitchFamily="34" charset="0"/>
              </a:rPr>
              <a:t>1</a:t>
            </a:r>
            <a:endParaRPr lang="en-US" sz="2400" baseline="-25000" dirty="0">
              <a:latin typeface="Arial" pitchFamily="34" charset="0"/>
              <a:cs typeface="Arial" pitchFamily="34" charset="0"/>
            </a:endParaRPr>
          </a:p>
        </p:txBody>
      </p:sp>
      <p:graphicFrame>
        <p:nvGraphicFramePr>
          <p:cNvPr id="20" name="Object 10"/>
          <p:cNvGraphicFramePr>
            <a:graphicFrameLocks noChangeAspect="1"/>
          </p:cNvGraphicFramePr>
          <p:nvPr/>
        </p:nvGraphicFramePr>
        <p:xfrm>
          <a:off x="213549" y="1891864"/>
          <a:ext cx="7364413" cy="793750"/>
        </p:xfrm>
        <a:graphic>
          <a:graphicData uri="http://schemas.openxmlformats.org/presentationml/2006/ole">
            <p:oleObj spid="_x0000_s8199" name="Equation" r:id="rId11" imgW="3898800" imgH="419040" progId="Equation.3">
              <p:embed/>
            </p:oleObj>
          </a:graphicData>
        </a:graphic>
      </p:graphicFrame>
      <p:sp>
        <p:nvSpPr>
          <p:cNvPr id="21" name="Plus 20"/>
          <p:cNvSpPr/>
          <p:nvPr/>
        </p:nvSpPr>
        <p:spPr>
          <a:xfrm>
            <a:off x="7622630" y="3097928"/>
            <a:ext cx="533400" cy="533400"/>
          </a:xfrm>
          <a:prstGeom prst="mathPlu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inus 21"/>
          <p:cNvSpPr/>
          <p:nvPr/>
        </p:nvSpPr>
        <p:spPr>
          <a:xfrm>
            <a:off x="8305800" y="2971800"/>
            <a:ext cx="533400" cy="381000"/>
          </a:xfrm>
          <a:prstGeom prst="mathMin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Object 2"/>
          <p:cNvGraphicFramePr>
            <a:graphicFrameLocks noChangeAspect="1"/>
          </p:cNvGraphicFramePr>
          <p:nvPr/>
        </p:nvGraphicFramePr>
        <p:xfrm>
          <a:off x="7411056" y="5410200"/>
          <a:ext cx="503238" cy="406400"/>
        </p:xfrm>
        <a:graphic>
          <a:graphicData uri="http://schemas.openxmlformats.org/presentationml/2006/ole">
            <p:oleObj spid="_x0000_s8200" name="Equation" r:id="rId12" imgW="241200" imgH="203040" progId="Equation.3">
              <p:embed/>
            </p:oleObj>
          </a:graphicData>
        </a:graphic>
      </p:graphicFrame>
      <p:sp>
        <p:nvSpPr>
          <p:cNvPr id="27" name="Slide Number Placeholder 26"/>
          <p:cNvSpPr>
            <a:spLocks noGrp="1"/>
          </p:cNvSpPr>
          <p:nvPr>
            <p:ph type="sldNum" sz="quarter" idx="12"/>
          </p:nvPr>
        </p:nvSpPr>
        <p:spPr/>
        <p:txBody>
          <a:bodyPr/>
          <a:lstStyle/>
          <a:p>
            <a:fld id="{B6F15528-21DE-4FAA-801E-634DDDAF4B2B}" type="slidenum">
              <a:rPr lang="en-US" smtClean="0"/>
              <a:pPr/>
              <a:t>21</a:t>
            </a:fld>
            <a:r>
              <a:rPr lang="en-US" smtClean="0"/>
              <a:t>/42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16"/>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8" grpId="0"/>
      <p:bldP spid="19" grpId="0"/>
      <p:bldP spid="21" grpId="0" animBg="1"/>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28600" y="76201"/>
            <a:ext cx="8763000" cy="914399"/>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34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graphicFrame>
        <p:nvGraphicFramePr>
          <p:cNvPr id="4" name="Table 3"/>
          <p:cNvGraphicFramePr>
            <a:graphicFrameLocks noGrp="1"/>
          </p:cNvGraphicFramePr>
          <p:nvPr/>
        </p:nvGraphicFramePr>
        <p:xfrm>
          <a:off x="228600" y="838200"/>
          <a:ext cx="5181600" cy="5574582"/>
        </p:xfrm>
        <a:graphic>
          <a:graphicData uri="http://schemas.openxmlformats.org/drawingml/2006/table">
            <a:tbl>
              <a:tblPr firstRow="1" bandRow="1">
                <a:tableStyleId>{8799B23B-EC83-4686-B30A-512413B5E67A}</a:tableStyleId>
              </a:tblPr>
              <a:tblGrid>
                <a:gridCol w="5181600"/>
              </a:tblGrid>
              <a:tr h="47347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Arial" pitchFamily="34" charset="0"/>
                          <a:cs typeface="Arial" pitchFamily="34" charset="0"/>
                        </a:rPr>
                        <a:t>Some Invariants Learned</a:t>
                      </a:r>
                      <a:endParaRPr lang="en-US" sz="2400" dirty="0" smtClean="0">
                        <a:solidFill>
                          <a:schemeClr val="tx1"/>
                        </a:solidFill>
                        <a:latin typeface="Arial" pitchFamily="34" charset="0"/>
                        <a:cs typeface="Arial" pitchFamily="34" charset="0"/>
                      </a:endParaRPr>
                    </a:p>
                  </a:txBody>
                  <a:tcPr/>
                </a:tc>
              </a:tr>
              <a:tr h="425092">
                <a:tc>
                  <a:txBody>
                    <a:bodyPr/>
                    <a:lstStyle/>
                    <a:p>
                      <a:endParaRPr lang="en-US" dirty="0"/>
                    </a:p>
                  </a:txBody>
                  <a:tcPr/>
                </a:tc>
              </a:tr>
              <a:tr h="425092">
                <a:tc>
                  <a:txBody>
                    <a:bodyPr/>
                    <a:lstStyle/>
                    <a:p>
                      <a:endParaRPr lang="en-US" dirty="0"/>
                    </a:p>
                  </a:txBody>
                  <a:tcPr/>
                </a:tc>
              </a:tr>
              <a:tr h="425092">
                <a:tc>
                  <a:txBody>
                    <a:bodyPr/>
                    <a:lstStyle/>
                    <a:p>
                      <a:endParaRPr lang="en-US"/>
                    </a:p>
                  </a:txBody>
                  <a:tcPr/>
                </a:tc>
              </a:tr>
              <a:tr h="425092">
                <a:tc>
                  <a:txBody>
                    <a:bodyPr/>
                    <a:lstStyle/>
                    <a:p>
                      <a:endParaRPr lang="en-US"/>
                    </a:p>
                  </a:txBody>
                  <a:tcPr/>
                </a:tc>
              </a:tr>
              <a:tr h="425092">
                <a:tc>
                  <a:txBody>
                    <a:bodyPr/>
                    <a:lstStyle/>
                    <a:p>
                      <a:endParaRPr lang="en-US"/>
                    </a:p>
                  </a:txBody>
                  <a:tcPr/>
                </a:tc>
              </a:tr>
              <a:tr h="425092">
                <a:tc>
                  <a:txBody>
                    <a:bodyPr/>
                    <a:lstStyle/>
                    <a:p>
                      <a:endParaRPr lang="en-US"/>
                    </a:p>
                  </a:txBody>
                  <a:tcPr/>
                </a:tc>
              </a:tr>
              <a:tr h="425092">
                <a:tc>
                  <a:txBody>
                    <a:bodyPr/>
                    <a:lstStyle/>
                    <a:p>
                      <a:endParaRPr lang="en-US"/>
                    </a:p>
                  </a:txBody>
                  <a:tcPr/>
                </a:tc>
              </a:tr>
              <a:tr h="425092">
                <a:tc>
                  <a:txBody>
                    <a:bodyPr/>
                    <a:lstStyle/>
                    <a:p>
                      <a:endParaRPr lang="en-US"/>
                    </a:p>
                  </a:txBody>
                  <a:tcPr/>
                </a:tc>
              </a:tr>
              <a:tr h="425092">
                <a:tc>
                  <a:txBody>
                    <a:bodyPr/>
                    <a:lstStyle/>
                    <a:p>
                      <a:endParaRPr lang="en-US"/>
                    </a:p>
                  </a:txBody>
                  <a:tcPr/>
                </a:tc>
              </a:tr>
              <a:tr h="425092">
                <a:tc>
                  <a:txBody>
                    <a:bodyPr/>
                    <a:lstStyle/>
                    <a:p>
                      <a:endParaRPr lang="en-US"/>
                    </a:p>
                  </a:txBody>
                  <a:tcPr/>
                </a:tc>
              </a:tr>
              <a:tr h="425092">
                <a:tc>
                  <a:txBody>
                    <a:bodyPr/>
                    <a:lstStyle/>
                    <a:p>
                      <a:endParaRPr lang="en-US" dirty="0"/>
                    </a:p>
                  </a:txBody>
                  <a:tcPr/>
                </a:tc>
              </a:tr>
              <a:tr h="425092">
                <a:tc>
                  <a:txBody>
                    <a:bodyPr/>
                    <a:lstStyle/>
                    <a:p>
                      <a:endParaRPr lang="en-US" dirty="0"/>
                    </a:p>
                  </a:txBody>
                  <a:tcPr/>
                </a:tc>
              </a:tr>
            </a:tbl>
          </a:graphicData>
        </a:graphic>
      </p:graphicFrame>
      <p:grpSp>
        <p:nvGrpSpPr>
          <p:cNvPr id="5" name="Group 4"/>
          <p:cNvGrpSpPr/>
          <p:nvPr/>
        </p:nvGrpSpPr>
        <p:grpSpPr>
          <a:xfrm>
            <a:off x="457200" y="1402132"/>
            <a:ext cx="4656138" cy="4955028"/>
            <a:chOff x="1295399" y="1402132"/>
            <a:chExt cx="4656138" cy="4955028"/>
          </a:xfrm>
        </p:grpSpPr>
        <p:grpSp>
          <p:nvGrpSpPr>
            <p:cNvPr id="6" name="Group 52"/>
            <p:cNvGrpSpPr/>
            <p:nvPr/>
          </p:nvGrpSpPr>
          <p:grpSpPr>
            <a:xfrm>
              <a:off x="1295399" y="1402132"/>
              <a:ext cx="4656138" cy="4614432"/>
              <a:chOff x="1371599" y="1620833"/>
              <a:chExt cx="4656138" cy="4614432"/>
            </a:xfrm>
          </p:grpSpPr>
          <p:grpSp>
            <p:nvGrpSpPr>
              <p:cNvPr id="8" name="Group 28"/>
              <p:cNvGrpSpPr/>
              <p:nvPr/>
            </p:nvGrpSpPr>
            <p:grpSpPr>
              <a:xfrm>
                <a:off x="1371599" y="1620833"/>
                <a:ext cx="4656138" cy="4614432"/>
                <a:chOff x="1406282" y="2362338"/>
                <a:chExt cx="4251962" cy="4452113"/>
              </a:xfrm>
            </p:grpSpPr>
            <p:grpSp>
              <p:nvGrpSpPr>
                <p:cNvPr id="10" name="Group 19"/>
                <p:cNvGrpSpPr/>
                <p:nvPr/>
              </p:nvGrpSpPr>
              <p:grpSpPr>
                <a:xfrm>
                  <a:off x="1406282" y="3610953"/>
                  <a:ext cx="4251962" cy="3203498"/>
                  <a:chOff x="3202053" y="3489766"/>
                  <a:chExt cx="4251962" cy="3203498"/>
                </a:xfrm>
              </p:grpSpPr>
              <p:graphicFrame>
                <p:nvGraphicFramePr>
                  <p:cNvPr id="13" name="Object 3"/>
                  <p:cNvGraphicFramePr>
                    <a:graphicFrameLocks noChangeAspect="1"/>
                  </p:cNvGraphicFramePr>
                  <p:nvPr/>
                </p:nvGraphicFramePr>
                <p:xfrm>
                  <a:off x="3428206" y="5138691"/>
                  <a:ext cx="3766313" cy="338496"/>
                </p:xfrm>
                <a:graphic>
                  <a:graphicData uri="http://schemas.openxmlformats.org/presentationml/2006/ole">
                    <p:oleObj spid="_x0000_s9218" name="Equation" r:id="rId4" imgW="2247840" imgH="203040" progId="Equation.3">
                      <p:embed/>
                    </p:oleObj>
                  </a:graphicData>
                </a:graphic>
              </p:graphicFrame>
              <p:graphicFrame>
                <p:nvGraphicFramePr>
                  <p:cNvPr id="14" name="Object 4"/>
                  <p:cNvGraphicFramePr>
                    <a:graphicFrameLocks noChangeAspect="1"/>
                  </p:cNvGraphicFramePr>
                  <p:nvPr/>
                </p:nvGraphicFramePr>
                <p:xfrm>
                  <a:off x="4545322" y="3489766"/>
                  <a:ext cx="1425575" cy="338139"/>
                </p:xfrm>
                <a:graphic>
                  <a:graphicData uri="http://schemas.openxmlformats.org/presentationml/2006/ole">
                    <p:oleObj spid="_x0000_s9219" name="Equation" r:id="rId5" imgW="850680" imgH="203040" progId="Equation.3">
                      <p:embed/>
                    </p:oleObj>
                  </a:graphicData>
                </a:graphic>
              </p:graphicFrame>
              <p:graphicFrame>
                <p:nvGraphicFramePr>
                  <p:cNvPr id="15" name="Object 5"/>
                  <p:cNvGraphicFramePr>
                    <a:graphicFrameLocks noChangeAspect="1"/>
                  </p:cNvGraphicFramePr>
                  <p:nvPr/>
                </p:nvGraphicFramePr>
                <p:xfrm>
                  <a:off x="3881961" y="5970741"/>
                  <a:ext cx="2868951" cy="338497"/>
                </p:xfrm>
                <a:graphic>
                  <a:graphicData uri="http://schemas.openxmlformats.org/presentationml/2006/ole">
                    <p:oleObj spid="_x0000_s9220" name="Equation" r:id="rId6" imgW="1714320" imgH="203040" progId="Equation.3">
                      <p:embed/>
                    </p:oleObj>
                  </a:graphicData>
                </a:graphic>
              </p:graphicFrame>
              <p:graphicFrame>
                <p:nvGraphicFramePr>
                  <p:cNvPr id="16" name="Object 7"/>
                  <p:cNvGraphicFramePr>
                    <a:graphicFrameLocks noChangeAspect="1"/>
                  </p:cNvGraphicFramePr>
                  <p:nvPr/>
                </p:nvGraphicFramePr>
                <p:xfrm>
                  <a:off x="4349796" y="3889967"/>
                  <a:ext cx="1935161" cy="338138"/>
                </p:xfrm>
                <a:graphic>
                  <a:graphicData uri="http://schemas.openxmlformats.org/presentationml/2006/ole">
                    <p:oleObj spid="_x0000_s9221" name="Equation" r:id="rId7" imgW="1155600" imgH="203040" progId="Equation.3">
                      <p:embed/>
                    </p:oleObj>
                  </a:graphicData>
                </a:graphic>
              </p:graphicFrame>
              <p:graphicFrame>
                <p:nvGraphicFramePr>
                  <p:cNvPr id="17" name="Object 8"/>
                  <p:cNvGraphicFramePr>
                    <a:graphicFrameLocks noChangeAspect="1"/>
                  </p:cNvGraphicFramePr>
                  <p:nvPr/>
                </p:nvGraphicFramePr>
                <p:xfrm>
                  <a:off x="4644541" y="4303257"/>
                  <a:ext cx="1362075" cy="338138"/>
                </p:xfrm>
                <a:graphic>
                  <a:graphicData uri="http://schemas.openxmlformats.org/presentationml/2006/ole">
                    <p:oleObj spid="_x0000_s9222" name="Equation" r:id="rId8" imgW="812520" imgH="203040" progId="Equation.3">
                      <p:embed/>
                    </p:oleObj>
                  </a:graphicData>
                </a:graphic>
              </p:graphicFrame>
              <p:graphicFrame>
                <p:nvGraphicFramePr>
                  <p:cNvPr id="18" name="Object 9"/>
                  <p:cNvGraphicFramePr>
                    <a:graphicFrameLocks noChangeAspect="1"/>
                  </p:cNvGraphicFramePr>
                  <p:nvPr/>
                </p:nvGraphicFramePr>
                <p:xfrm>
                  <a:off x="3755837" y="4728207"/>
                  <a:ext cx="3195132" cy="338496"/>
                </p:xfrm>
                <a:graphic>
                  <a:graphicData uri="http://schemas.openxmlformats.org/presentationml/2006/ole">
                    <p:oleObj spid="_x0000_s9223" name="Equation" r:id="rId9" imgW="1904760" imgH="203040" progId="Equation.3">
                      <p:embed/>
                    </p:oleObj>
                  </a:graphicData>
                </a:graphic>
              </p:graphicFrame>
              <p:graphicFrame>
                <p:nvGraphicFramePr>
                  <p:cNvPr id="19" name="Object 12"/>
                  <p:cNvGraphicFramePr>
                    <a:graphicFrameLocks noChangeAspect="1"/>
                  </p:cNvGraphicFramePr>
                  <p:nvPr/>
                </p:nvGraphicFramePr>
                <p:xfrm>
                  <a:off x="3202053" y="5506650"/>
                  <a:ext cx="4251962" cy="390572"/>
                </p:xfrm>
                <a:graphic>
                  <a:graphicData uri="http://schemas.openxmlformats.org/presentationml/2006/ole">
                    <p:oleObj spid="_x0000_s9224" name="Equation" r:id="rId10" imgW="3492360" imgH="228600" progId="Equation.3">
                      <p:embed/>
                    </p:oleObj>
                  </a:graphicData>
                </a:graphic>
              </p:graphicFrame>
              <p:graphicFrame>
                <p:nvGraphicFramePr>
                  <p:cNvPr id="20" name="Object 14"/>
                  <p:cNvGraphicFramePr>
                    <a:graphicFrameLocks noChangeAspect="1"/>
                  </p:cNvGraphicFramePr>
                  <p:nvPr/>
                </p:nvGraphicFramePr>
                <p:xfrm>
                  <a:off x="3849468" y="6355125"/>
                  <a:ext cx="3000374" cy="338139"/>
                </p:xfrm>
                <a:graphic>
                  <a:graphicData uri="http://schemas.openxmlformats.org/presentationml/2006/ole">
                    <p:oleObj spid="_x0000_s9225" name="Equation" r:id="rId11" imgW="1790640" imgH="203040" progId="Equation.3">
                      <p:embed/>
                    </p:oleObj>
                  </a:graphicData>
                </a:graphic>
              </p:graphicFrame>
            </p:grpSp>
            <p:graphicFrame>
              <p:nvGraphicFramePr>
                <p:cNvPr id="11" name="Object 16"/>
                <p:cNvGraphicFramePr>
                  <a:graphicFrameLocks noChangeAspect="1"/>
                </p:cNvGraphicFramePr>
                <p:nvPr/>
              </p:nvGraphicFramePr>
              <p:xfrm>
                <a:off x="2879991" y="2362338"/>
                <a:ext cx="1470024" cy="338138"/>
              </p:xfrm>
              <a:graphic>
                <a:graphicData uri="http://schemas.openxmlformats.org/presentationml/2006/ole">
                  <p:oleObj spid="_x0000_s9226" name="Equation" r:id="rId12" imgW="876240" imgH="203040" progId="Equation.3">
                    <p:embed/>
                  </p:oleObj>
                </a:graphicData>
              </a:graphic>
            </p:graphicFrame>
            <p:graphicFrame>
              <p:nvGraphicFramePr>
                <p:cNvPr id="12" name="Object 17"/>
                <p:cNvGraphicFramePr>
                  <a:graphicFrameLocks noChangeAspect="1"/>
                </p:cNvGraphicFramePr>
                <p:nvPr/>
              </p:nvGraphicFramePr>
              <p:xfrm>
                <a:off x="2793645" y="2774358"/>
                <a:ext cx="1707744" cy="340028"/>
              </p:xfrm>
              <a:graphic>
                <a:graphicData uri="http://schemas.openxmlformats.org/presentationml/2006/ole">
                  <p:oleObj spid="_x0000_s9227" name="Equation" r:id="rId13" imgW="1015920" imgH="203040" progId="Equation.3">
                    <p:embed/>
                  </p:oleObj>
                </a:graphicData>
              </a:graphic>
            </p:graphicFrame>
          </p:grpSp>
          <p:graphicFrame>
            <p:nvGraphicFramePr>
              <p:cNvPr id="9" name="Object 17"/>
              <p:cNvGraphicFramePr>
                <a:graphicFrameLocks noChangeAspect="1"/>
              </p:cNvGraphicFramePr>
              <p:nvPr/>
            </p:nvGraphicFramePr>
            <p:xfrm>
              <a:off x="2446338" y="2466975"/>
              <a:ext cx="2593975" cy="352425"/>
            </p:xfrm>
            <a:graphic>
              <a:graphicData uri="http://schemas.openxmlformats.org/presentationml/2006/ole">
                <p:oleObj spid="_x0000_s9228" name="Equation" r:id="rId14" imgW="1409400" imgH="203040" progId="Equation.3">
                  <p:embed/>
                </p:oleObj>
              </a:graphicData>
            </a:graphic>
          </p:graphicFrame>
        </p:grpSp>
        <p:graphicFrame>
          <p:nvGraphicFramePr>
            <p:cNvPr id="7" name="Object 14"/>
            <p:cNvGraphicFramePr>
              <a:graphicFrameLocks noChangeAspect="1"/>
            </p:cNvGraphicFramePr>
            <p:nvPr/>
          </p:nvGraphicFramePr>
          <p:xfrm>
            <a:off x="2686050" y="6049185"/>
            <a:ext cx="1957388" cy="307975"/>
          </p:xfrm>
          <a:graphic>
            <a:graphicData uri="http://schemas.openxmlformats.org/presentationml/2006/ole">
              <p:oleObj spid="_x0000_s9229" name="Equation" r:id="rId15" imgW="1066680" imgH="177480" progId="Equation.3">
                <p:embed/>
              </p:oleObj>
            </a:graphicData>
          </a:graphic>
        </p:graphicFrame>
      </p:grpSp>
      <p:sp>
        <p:nvSpPr>
          <p:cNvPr id="21" name="TextBox 20"/>
          <p:cNvSpPr txBox="1"/>
          <p:nvPr/>
        </p:nvSpPr>
        <p:spPr>
          <a:xfrm>
            <a:off x="5562600" y="2438400"/>
            <a:ext cx="4343400" cy="2308324"/>
          </a:xfrm>
          <a:prstGeom prst="rect">
            <a:avLst/>
          </a:prstGeom>
          <a:noFill/>
        </p:spPr>
        <p:txBody>
          <a:bodyPr wrap="square" rtlCol="0">
            <a:spAutoFit/>
          </a:bodyPr>
          <a:lstStyle/>
          <a:p>
            <a:pPr marL="514350" indent="-514350"/>
            <a:r>
              <a:rPr lang="en-US" sz="2400" dirty="0" smtClean="0">
                <a:latin typeface="Arial" pitchFamily="34" charset="0"/>
                <a:cs typeface="Arial" pitchFamily="34" charset="0"/>
              </a:rPr>
              <a:t>Fairly involved:</a:t>
            </a:r>
          </a:p>
          <a:p>
            <a:pPr marL="514350" indent="-514350">
              <a:buFontTx/>
              <a:buChar char="-"/>
            </a:pPr>
            <a:endParaRPr lang="en-US" sz="2400" dirty="0" smtClean="0">
              <a:latin typeface="Arial" pitchFamily="34" charset="0"/>
              <a:cs typeface="Arial" pitchFamily="34" charset="0"/>
            </a:endParaRPr>
          </a:p>
          <a:p>
            <a:pPr marL="514350" indent="-514350">
              <a:buFontTx/>
              <a:buChar char="-"/>
            </a:pPr>
            <a:r>
              <a:rPr lang="en-US" sz="2400" dirty="0" smtClean="0">
                <a:latin typeface="Arial" pitchFamily="34" charset="0"/>
                <a:cs typeface="Arial" pitchFamily="34" charset="0"/>
              </a:rPr>
              <a:t>Arbitrary Boolean</a:t>
            </a:r>
          </a:p>
          <a:p>
            <a:pPr marL="514350" indent="-514350"/>
            <a:r>
              <a:rPr lang="en-US" sz="2400" dirty="0" smtClean="0">
                <a:latin typeface="Arial" pitchFamily="34" charset="0"/>
                <a:cs typeface="Arial" pitchFamily="34" charset="0"/>
              </a:rPr>
              <a:t>	structures</a:t>
            </a:r>
          </a:p>
          <a:p>
            <a:pPr marL="514350" indent="-514350"/>
            <a:endParaRPr lang="en-US" sz="2400" dirty="0" smtClean="0">
              <a:latin typeface="Arial" pitchFamily="34" charset="0"/>
              <a:cs typeface="Arial" pitchFamily="34" charset="0"/>
            </a:endParaRPr>
          </a:p>
          <a:p>
            <a:pPr marL="514350" indent="-514350">
              <a:buFontTx/>
              <a:buChar char="-"/>
            </a:pPr>
            <a:r>
              <a:rPr lang="en-US" sz="2400" dirty="0" smtClean="0">
                <a:latin typeface="Arial" pitchFamily="34" charset="0"/>
                <a:cs typeface="Arial" pitchFamily="34" charset="0"/>
              </a:rPr>
              <a:t>Large constants</a:t>
            </a:r>
          </a:p>
        </p:txBody>
      </p:sp>
      <p:sp>
        <p:nvSpPr>
          <p:cNvPr id="22" name="Rectangle 21"/>
          <p:cNvSpPr/>
          <p:nvPr/>
        </p:nvSpPr>
        <p:spPr>
          <a:xfrm>
            <a:off x="3823648" y="3962400"/>
            <a:ext cx="595952" cy="304800"/>
          </a:xfrm>
          <a:prstGeom prst="rect">
            <a:avLst/>
          </a:prstGeom>
          <a:solidFill>
            <a:srgbClr val="FFC000">
              <a:alpha val="40000"/>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86552" y="4392304"/>
            <a:ext cx="228600" cy="304800"/>
          </a:xfrm>
          <a:prstGeom prst="rect">
            <a:avLst/>
          </a:prstGeom>
          <a:solidFill>
            <a:srgbClr val="FFC000">
              <a:alpha val="40000"/>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516718" y="4405952"/>
            <a:ext cx="228600" cy="304800"/>
          </a:xfrm>
          <a:prstGeom prst="rect">
            <a:avLst/>
          </a:prstGeom>
          <a:solidFill>
            <a:srgbClr val="FFC000">
              <a:alpha val="40000"/>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393744" y="4405952"/>
            <a:ext cx="228600" cy="304800"/>
          </a:xfrm>
          <a:prstGeom prst="rect">
            <a:avLst/>
          </a:prstGeom>
          <a:solidFill>
            <a:srgbClr val="FFC000">
              <a:alpha val="40000"/>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22</a:t>
            </a:fld>
            <a:r>
              <a:rPr lang="en-US" smtClean="0"/>
              <a:t>/42</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lot2.png"/>
          <p:cNvPicPr>
            <a:picLocks noChangeAspect="1"/>
          </p:cNvPicPr>
          <p:nvPr/>
        </p:nvPicPr>
        <p:blipFill>
          <a:blip r:embed="rId3" cstate="print"/>
          <a:stretch>
            <a:fillRect/>
          </a:stretch>
        </p:blipFill>
        <p:spPr>
          <a:xfrm>
            <a:off x="0" y="2694214"/>
            <a:ext cx="9144000" cy="4163786"/>
          </a:xfrm>
          <a:prstGeom prst="rect">
            <a:avLst/>
          </a:prstGeom>
        </p:spPr>
      </p:pic>
      <p:sp>
        <p:nvSpPr>
          <p:cNvPr id="3" name="Title 1"/>
          <p:cNvSpPr txBox="1">
            <a:spLocks/>
          </p:cNvSpPr>
          <p:nvPr/>
        </p:nvSpPr>
        <p:spPr>
          <a:xfrm>
            <a:off x="152400" y="-76200"/>
            <a:ext cx="8763000" cy="914399"/>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Results</a:t>
            </a:r>
          </a:p>
        </p:txBody>
      </p:sp>
      <p:graphicFrame>
        <p:nvGraphicFramePr>
          <p:cNvPr id="7" name="Table 6"/>
          <p:cNvGraphicFramePr>
            <a:graphicFrameLocks noGrp="1"/>
          </p:cNvGraphicFramePr>
          <p:nvPr/>
        </p:nvGraphicFramePr>
        <p:xfrm>
          <a:off x="914400" y="1016834"/>
          <a:ext cx="7239000" cy="1650166"/>
        </p:xfrm>
        <a:graphic>
          <a:graphicData uri="http://schemas.openxmlformats.org/drawingml/2006/table">
            <a:tbl>
              <a:tblPr firstRow="1" bandRow="1">
                <a:tableStyleId>{8799B23B-EC83-4686-B30A-512413B5E67A}</a:tableStyleId>
              </a:tblPr>
              <a:tblGrid>
                <a:gridCol w="4041775"/>
                <a:gridCol w="3197225"/>
              </a:tblGrid>
              <a:tr h="838199">
                <a:tc>
                  <a:txBody>
                    <a:bodyPr/>
                    <a:lstStyle/>
                    <a:p>
                      <a:pPr algn="ctr"/>
                      <a:r>
                        <a:rPr lang="en-US" sz="2200" b="1" dirty="0" smtClean="0">
                          <a:latin typeface="Arial" pitchFamily="34" charset="0"/>
                          <a:cs typeface="Arial" pitchFamily="34" charset="0"/>
                        </a:rPr>
                        <a:t>Invariant Synthesis using Interpolation [IMPACT]</a:t>
                      </a:r>
                      <a:endParaRPr lang="en-US" sz="2200" b="1" dirty="0">
                        <a:latin typeface="Arial" pitchFamily="34" charset="0"/>
                        <a:cs typeface="Arial" pitchFamily="34" charset="0"/>
                      </a:endParaRPr>
                    </a:p>
                  </a:txBody>
                  <a:tcPr/>
                </a:tc>
                <a:tc>
                  <a:txBody>
                    <a:bodyPr/>
                    <a:lstStyle/>
                    <a:p>
                      <a:pPr algn="ctr"/>
                      <a:r>
                        <a:rPr lang="en-US" sz="2200" b="1" dirty="0" smtClean="0">
                          <a:latin typeface="Arial" pitchFamily="34" charset="0"/>
                          <a:cs typeface="Arial" pitchFamily="34" charset="0"/>
                        </a:rPr>
                        <a:t>ICE Decision Tree Learner</a:t>
                      </a:r>
                      <a:endParaRPr lang="en-US" sz="2200" b="1" dirty="0">
                        <a:latin typeface="Arial" pitchFamily="34" charset="0"/>
                        <a:cs typeface="Arial" pitchFamily="34" charset="0"/>
                      </a:endParaRPr>
                    </a:p>
                  </a:txBody>
                  <a:tcPr/>
                </a:tc>
              </a:tr>
              <a:tr h="811967">
                <a:tc>
                  <a:txBody>
                    <a:bodyPr/>
                    <a:lstStyle/>
                    <a:p>
                      <a:pPr algn="ctr"/>
                      <a:endParaRPr lang="en-US" sz="1000" b="1" dirty="0" smtClean="0">
                        <a:latin typeface="Arial" pitchFamily="34" charset="0"/>
                        <a:cs typeface="Arial" pitchFamily="34" charset="0"/>
                      </a:endParaRPr>
                    </a:p>
                    <a:p>
                      <a:pPr algn="ctr"/>
                      <a:r>
                        <a:rPr lang="en-US" sz="2200" b="1" dirty="0" smtClean="0">
                          <a:latin typeface="Arial" pitchFamily="34" charset="0"/>
                          <a:cs typeface="Arial" pitchFamily="34" charset="0"/>
                        </a:rPr>
                        <a:t>Only 28/55</a:t>
                      </a:r>
                      <a:r>
                        <a:rPr lang="en-US" sz="2200" b="1" baseline="0" dirty="0" smtClean="0">
                          <a:latin typeface="Arial" pitchFamily="34" charset="0"/>
                          <a:cs typeface="Arial" pitchFamily="34" charset="0"/>
                        </a:rPr>
                        <a:t> programs</a:t>
                      </a:r>
                      <a:endParaRPr lang="en-US" sz="2200" b="1" dirty="0">
                        <a:latin typeface="Arial" pitchFamily="34" charset="0"/>
                        <a:cs typeface="Arial" pitchFamily="34" charset="0"/>
                      </a:endParaRPr>
                    </a:p>
                  </a:txBody>
                  <a:tcPr/>
                </a:tc>
                <a:tc>
                  <a:txBody>
                    <a:bodyPr/>
                    <a:lstStyle/>
                    <a:p>
                      <a:pPr algn="ctr"/>
                      <a:r>
                        <a:rPr lang="en-US" sz="2200" b="1" dirty="0" smtClean="0">
                          <a:latin typeface="Arial" pitchFamily="34" charset="0"/>
                          <a:cs typeface="Arial" pitchFamily="34" charset="0"/>
                        </a:rPr>
                        <a:t>All programs!</a:t>
                      </a:r>
                    </a:p>
                    <a:p>
                      <a:pPr algn="ctr"/>
                      <a:r>
                        <a:rPr lang="en-US" sz="2200" b="1" dirty="0" smtClean="0">
                          <a:latin typeface="Arial" pitchFamily="34" charset="0"/>
                          <a:cs typeface="Arial" pitchFamily="34" charset="0"/>
                        </a:rPr>
                        <a:t>&lt; 10 seconds</a:t>
                      </a:r>
                      <a:endParaRPr lang="en-US" sz="2200" b="1" dirty="0">
                        <a:latin typeface="Arial" pitchFamily="34" charset="0"/>
                        <a:cs typeface="Arial" pitchFamily="34" charset="0"/>
                      </a:endParaRPr>
                    </a:p>
                  </a:txBody>
                  <a:tcPr/>
                </a:tc>
              </a:tr>
            </a:tbl>
          </a:graphicData>
        </a:graphic>
      </p:graphicFrame>
      <p:sp>
        <p:nvSpPr>
          <p:cNvPr id="10" name="Rectangle 9"/>
          <p:cNvSpPr/>
          <p:nvPr/>
        </p:nvSpPr>
        <p:spPr>
          <a:xfrm>
            <a:off x="1447800" y="2895600"/>
            <a:ext cx="6324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flipH="1">
            <a:off x="945932" y="3352800"/>
            <a:ext cx="1187668" cy="25908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7806562" y="3365936"/>
            <a:ext cx="1219200" cy="28693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lide Number Placeholder 25"/>
          <p:cNvSpPr>
            <a:spLocks noGrp="1"/>
          </p:cNvSpPr>
          <p:nvPr>
            <p:ph type="sldNum" sz="quarter" idx="12"/>
          </p:nvPr>
        </p:nvSpPr>
        <p:spPr/>
        <p:txBody>
          <a:bodyPr/>
          <a:lstStyle/>
          <a:p>
            <a:fld id="{B6F15528-21DE-4FAA-801E-634DDDAF4B2B}" type="slidenum">
              <a:rPr lang="en-US" smtClean="0"/>
              <a:pPr/>
              <a:t>23</a:t>
            </a:fld>
            <a:r>
              <a:rPr lang="en-US" smtClean="0"/>
              <a:t>/42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6200" y="304801"/>
            <a:ext cx="9525000" cy="914399"/>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err="1" smtClean="0">
                <a:ln>
                  <a:noFill/>
                </a:ln>
                <a:solidFill>
                  <a:schemeClr val="tx1"/>
                </a:solidFill>
                <a:effectLst/>
                <a:uLnTx/>
                <a:uFillTx/>
                <a:latin typeface="Arial" pitchFamily="34" charset="0"/>
                <a:ea typeface="+mj-ea"/>
                <a:cs typeface="Arial" pitchFamily="34" charset="0"/>
              </a:rPr>
              <a:t>GPUVerify</a:t>
            </a:r>
            <a:endParaRPr kumimoji="0" lang="en-US" sz="34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sz="3400" b="1" dirty="0" smtClean="0">
                <a:latin typeface="Arial" pitchFamily="34" charset="0"/>
                <a:ea typeface="+mj-ea"/>
                <a:cs typeface="Arial" pitchFamily="34" charset="0"/>
              </a:rPr>
              <a:t>(ongoing work)</a:t>
            </a:r>
            <a:endParaRPr kumimoji="0" lang="en-US" sz="34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4" name="TextBox 3"/>
          <p:cNvSpPr txBox="1"/>
          <p:nvPr/>
        </p:nvSpPr>
        <p:spPr>
          <a:xfrm>
            <a:off x="152400" y="1600200"/>
            <a:ext cx="9144000" cy="3785652"/>
          </a:xfrm>
          <a:prstGeom prst="rect">
            <a:avLst/>
          </a:prstGeom>
          <a:noFill/>
        </p:spPr>
        <p:txBody>
          <a:bodyPr wrap="square" rtlCol="0">
            <a:spAutoFit/>
          </a:bodyPr>
          <a:lstStyle/>
          <a:p>
            <a:pPr marL="514350" indent="-514350">
              <a:buFont typeface="Arial" pitchFamily="34" charset="0"/>
              <a:buChar char="•"/>
            </a:pPr>
            <a:r>
              <a:rPr lang="en-US" sz="2400" dirty="0" smtClean="0">
                <a:latin typeface="Arial" pitchFamily="34" charset="0"/>
                <a:cs typeface="Arial" pitchFamily="34" charset="0"/>
              </a:rPr>
              <a:t>Verifies GPU kernels for data-race freedom</a:t>
            </a:r>
          </a:p>
          <a:p>
            <a:pPr marL="971550" lvl="1" indent="-514350">
              <a:buFontTx/>
              <a:buChar char="-"/>
            </a:pPr>
            <a:r>
              <a:rPr lang="en-US" sz="2400" dirty="0" smtClean="0">
                <a:latin typeface="Arial" pitchFamily="34" charset="0"/>
                <a:cs typeface="Arial" pitchFamily="34" charset="0"/>
              </a:rPr>
              <a:t>Converts the kernel to a non-deterministic sequential program</a:t>
            </a:r>
          </a:p>
          <a:p>
            <a:pPr marL="971550" lvl="1" indent="-514350">
              <a:buFontTx/>
              <a:buChar char="-"/>
            </a:pPr>
            <a:r>
              <a:rPr lang="en-US" sz="2400" dirty="0" smtClean="0">
                <a:latin typeface="Arial" pitchFamily="34" charset="0"/>
                <a:cs typeface="Arial" pitchFamily="34" charset="0"/>
              </a:rPr>
              <a:t>Synthesizes conjunctive invariant that imply race freedom</a:t>
            </a:r>
          </a:p>
          <a:p>
            <a:pPr marL="971550" lvl="1" indent="-514350">
              <a:buFontTx/>
              <a:buChar char="-"/>
            </a:pPr>
            <a:endParaRPr lang="en-US" sz="2400" dirty="0" smtClean="0">
              <a:latin typeface="Arial" pitchFamily="34" charset="0"/>
              <a:cs typeface="Arial" pitchFamily="34" charset="0"/>
            </a:endParaRPr>
          </a:p>
          <a:p>
            <a:pPr marL="971550" lvl="1" indent="-514350">
              <a:buFontTx/>
              <a:buChar char="-"/>
            </a:pPr>
            <a:endParaRPr lang="en-US" sz="2400" dirty="0" smtClean="0">
              <a:latin typeface="Arial" pitchFamily="34" charset="0"/>
              <a:cs typeface="Arial" pitchFamily="34" charset="0"/>
            </a:endParaRPr>
          </a:p>
          <a:p>
            <a:pPr marL="514350" indent="-514350">
              <a:buFont typeface="Arial" pitchFamily="34" charset="0"/>
              <a:buChar char="•"/>
            </a:pPr>
            <a:r>
              <a:rPr lang="en-US" sz="2400" dirty="0" smtClean="0">
                <a:latin typeface="Arial" pitchFamily="34" charset="0"/>
                <a:cs typeface="Arial" pitchFamily="34" charset="0"/>
              </a:rPr>
              <a:t>Decision tree learner gives 3x-5x speedup.</a:t>
            </a:r>
          </a:p>
          <a:p>
            <a:pPr marL="971550" lvl="1" indent="-514350">
              <a:buFontTx/>
              <a:buChar char="-"/>
            </a:pPr>
            <a:r>
              <a:rPr lang="en-US" sz="2400" dirty="0" smtClean="0">
                <a:latin typeface="Arial" pitchFamily="34" charset="0"/>
                <a:cs typeface="Arial" pitchFamily="34" charset="0"/>
              </a:rPr>
              <a:t>Scales to larger kernels.</a:t>
            </a:r>
          </a:p>
          <a:p>
            <a:pPr marL="971550" lvl="1" indent="-514350">
              <a:buFontTx/>
              <a:buChar char="-"/>
            </a:pPr>
            <a:r>
              <a:rPr lang="en-US" sz="2400" dirty="0" smtClean="0">
                <a:latin typeface="Arial" pitchFamily="34" charset="0"/>
                <a:cs typeface="Arial" pitchFamily="34" charset="0"/>
              </a:rPr>
              <a:t>Verify kernels that require disjunctive </a:t>
            </a:r>
          </a:p>
          <a:p>
            <a:pPr marL="971550" lvl="1" indent="-514350"/>
            <a:r>
              <a:rPr lang="en-US" sz="2400" dirty="0" smtClean="0">
                <a:latin typeface="Arial" pitchFamily="34" charset="0"/>
                <a:cs typeface="Arial" pitchFamily="34" charset="0"/>
              </a:rPr>
              <a:t>	invariants.</a:t>
            </a:r>
          </a:p>
        </p:txBody>
      </p:sp>
      <p:pic>
        <p:nvPicPr>
          <p:cNvPr id="5" name="Picture 4" descr="ImperialLogo.png"/>
          <p:cNvPicPr>
            <a:picLocks noChangeAspect="1"/>
          </p:cNvPicPr>
          <p:nvPr/>
        </p:nvPicPr>
        <p:blipFill>
          <a:blip r:embed="rId3" cstate="print"/>
          <a:stretch>
            <a:fillRect/>
          </a:stretch>
        </p:blipFill>
        <p:spPr>
          <a:xfrm>
            <a:off x="5486400" y="304800"/>
            <a:ext cx="2743200" cy="721799"/>
          </a:xfrm>
          <a:prstGeom prst="rect">
            <a:avLst/>
          </a:prstGeom>
        </p:spPr>
      </p:pic>
      <p:pic>
        <p:nvPicPr>
          <p:cNvPr id="6" name="Picture 5" descr="gpuverify.jpg"/>
          <p:cNvPicPr>
            <a:picLocks noChangeAspect="1"/>
          </p:cNvPicPr>
          <p:nvPr/>
        </p:nvPicPr>
        <p:blipFill>
          <a:blip r:embed="rId4" cstate="print"/>
          <a:stretch>
            <a:fillRect/>
          </a:stretch>
        </p:blipFill>
        <p:spPr>
          <a:xfrm>
            <a:off x="3352800" y="152400"/>
            <a:ext cx="1752600" cy="1040005"/>
          </a:xfrm>
          <a:prstGeom prst="rect">
            <a:avLst/>
          </a:prstGeom>
        </p:spPr>
      </p:pic>
      <p:grpSp>
        <p:nvGrpSpPr>
          <p:cNvPr id="7" name="Group 6"/>
          <p:cNvGrpSpPr/>
          <p:nvPr/>
        </p:nvGrpSpPr>
        <p:grpSpPr>
          <a:xfrm>
            <a:off x="6925528" y="3200399"/>
            <a:ext cx="2037738" cy="3265529"/>
            <a:chOff x="5664778" y="2709479"/>
            <a:chExt cx="2138182" cy="3463439"/>
          </a:xfrm>
        </p:grpSpPr>
        <p:sp>
          <p:nvSpPr>
            <p:cNvPr id="8" name="Rectangle 7"/>
            <p:cNvSpPr/>
            <p:nvPr/>
          </p:nvSpPr>
          <p:spPr>
            <a:xfrm>
              <a:off x="5826405" y="3124200"/>
              <a:ext cx="18288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795555" y="3246120"/>
              <a:ext cx="1904381" cy="816074"/>
            </a:xfrm>
            <a:prstGeom prst="rect">
              <a:avLst/>
            </a:prstGeom>
            <a:noFill/>
          </p:spPr>
          <p:txBody>
            <a:bodyPr wrap="none" rtlCol="0">
              <a:spAutoFit/>
            </a:bodyPr>
            <a:lstStyle/>
            <a:p>
              <a:pPr algn="ctr"/>
              <a:r>
                <a:rPr lang="en-US" sz="2200" dirty="0" smtClean="0">
                  <a:solidFill>
                    <a:srgbClr val="FF0000"/>
                  </a:solidFill>
                  <a:latin typeface="Arial" pitchFamily="34" charset="0"/>
                  <a:cs typeface="Arial" pitchFamily="34" charset="0"/>
                </a:rPr>
                <a:t>Parallel GPU</a:t>
              </a:r>
            </a:p>
            <a:p>
              <a:pPr algn="ctr"/>
              <a:r>
                <a:rPr lang="en-US" sz="2200" dirty="0" smtClean="0">
                  <a:solidFill>
                    <a:srgbClr val="FF0000"/>
                  </a:solidFill>
                  <a:latin typeface="Arial" pitchFamily="34" charset="0"/>
                  <a:cs typeface="Arial" pitchFamily="34" charset="0"/>
                </a:rPr>
                <a:t>kernels</a:t>
              </a:r>
              <a:endParaRPr lang="en-US" sz="2200" dirty="0">
                <a:solidFill>
                  <a:srgbClr val="FF0000"/>
                </a:solidFill>
                <a:latin typeface="Arial" pitchFamily="34" charset="0"/>
                <a:cs typeface="Arial" pitchFamily="34" charset="0"/>
              </a:endParaRPr>
            </a:p>
          </p:txBody>
        </p:sp>
        <p:sp>
          <p:nvSpPr>
            <p:cNvPr id="10" name="Rectangle 9"/>
            <p:cNvSpPr/>
            <p:nvPr/>
          </p:nvSpPr>
          <p:spPr>
            <a:xfrm>
              <a:off x="5762442" y="4800600"/>
              <a:ext cx="1926332" cy="9799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64778" y="4869359"/>
              <a:ext cx="2138182" cy="816074"/>
            </a:xfrm>
            <a:prstGeom prst="rect">
              <a:avLst/>
            </a:prstGeom>
            <a:noFill/>
          </p:spPr>
          <p:txBody>
            <a:bodyPr wrap="none" rtlCol="0">
              <a:spAutoFit/>
            </a:bodyPr>
            <a:lstStyle/>
            <a:p>
              <a:pPr algn="ctr"/>
              <a:r>
                <a:rPr lang="en-US" sz="2200" dirty="0" err="1" smtClean="0">
                  <a:solidFill>
                    <a:srgbClr val="FF0000"/>
                  </a:solidFill>
                  <a:latin typeface="Arial" pitchFamily="34" charset="0"/>
                  <a:cs typeface="Arial" pitchFamily="34" charset="0"/>
                </a:rPr>
                <a:t>Nondet</a:t>
              </a:r>
              <a:r>
                <a:rPr lang="en-US" sz="2200" dirty="0" smtClean="0">
                  <a:solidFill>
                    <a:srgbClr val="FF0000"/>
                  </a:solidFill>
                  <a:latin typeface="Arial" pitchFamily="34" charset="0"/>
                  <a:cs typeface="Arial" pitchFamily="34" charset="0"/>
                </a:rPr>
                <a:t>.</a:t>
              </a:r>
            </a:p>
            <a:p>
              <a:pPr algn="ctr"/>
              <a:r>
                <a:rPr lang="en-US" sz="2200" dirty="0" smtClean="0">
                  <a:solidFill>
                    <a:srgbClr val="FF0000"/>
                  </a:solidFill>
                  <a:latin typeface="Arial" pitchFamily="34" charset="0"/>
                  <a:cs typeface="Arial" pitchFamily="34" charset="0"/>
                </a:rPr>
                <a:t>Seq. programs</a:t>
              </a:r>
              <a:endParaRPr lang="en-US" sz="2200" dirty="0">
                <a:solidFill>
                  <a:srgbClr val="FF0000"/>
                </a:solidFill>
                <a:latin typeface="Arial" pitchFamily="34" charset="0"/>
                <a:cs typeface="Arial" pitchFamily="34" charset="0"/>
              </a:endParaRPr>
            </a:p>
          </p:txBody>
        </p:sp>
        <p:sp>
          <p:nvSpPr>
            <p:cNvPr id="12" name="TextBox 11"/>
            <p:cNvSpPr txBox="1"/>
            <p:nvPr/>
          </p:nvSpPr>
          <p:spPr>
            <a:xfrm>
              <a:off x="5714292" y="2709479"/>
              <a:ext cx="2072584" cy="457001"/>
            </a:xfrm>
            <a:prstGeom prst="rect">
              <a:avLst/>
            </a:prstGeom>
            <a:noFill/>
          </p:spPr>
          <p:txBody>
            <a:bodyPr wrap="none" rtlCol="0">
              <a:spAutoFit/>
            </a:bodyPr>
            <a:lstStyle/>
            <a:p>
              <a:pPr algn="ctr"/>
              <a:r>
                <a:rPr lang="en-US" sz="2200" dirty="0" smtClean="0">
                  <a:solidFill>
                    <a:srgbClr val="2503EF"/>
                  </a:solidFill>
                  <a:latin typeface="Arial" pitchFamily="34" charset="0"/>
                  <a:cs typeface="Arial" pitchFamily="34" charset="0"/>
                </a:rPr>
                <a:t>Race-freedom</a:t>
              </a:r>
              <a:endParaRPr lang="en-US" sz="2200" dirty="0">
                <a:solidFill>
                  <a:srgbClr val="2503EF"/>
                </a:solidFill>
                <a:latin typeface="Arial" pitchFamily="34" charset="0"/>
                <a:cs typeface="Arial" pitchFamily="34" charset="0"/>
              </a:endParaRPr>
            </a:p>
          </p:txBody>
        </p:sp>
        <p:sp>
          <p:nvSpPr>
            <p:cNvPr id="13" name="TextBox 12"/>
            <p:cNvSpPr txBox="1"/>
            <p:nvPr/>
          </p:nvSpPr>
          <p:spPr>
            <a:xfrm>
              <a:off x="5917842" y="5715917"/>
              <a:ext cx="1576387" cy="457001"/>
            </a:xfrm>
            <a:prstGeom prst="rect">
              <a:avLst/>
            </a:prstGeom>
            <a:noFill/>
          </p:spPr>
          <p:txBody>
            <a:bodyPr wrap="none" rtlCol="0">
              <a:spAutoFit/>
            </a:bodyPr>
            <a:lstStyle/>
            <a:p>
              <a:pPr algn="ctr"/>
              <a:r>
                <a:rPr lang="en-US" sz="2200" dirty="0" smtClean="0">
                  <a:solidFill>
                    <a:srgbClr val="2503EF"/>
                  </a:solidFill>
                  <a:latin typeface="Arial" pitchFamily="34" charset="0"/>
                  <a:cs typeface="Arial" pitchFamily="34" charset="0"/>
                </a:rPr>
                <a:t>Assertions</a:t>
              </a:r>
              <a:endParaRPr lang="en-US" sz="2200" dirty="0">
                <a:solidFill>
                  <a:srgbClr val="2503EF"/>
                </a:solidFill>
                <a:latin typeface="Arial" pitchFamily="34" charset="0"/>
                <a:cs typeface="Arial" pitchFamily="34" charset="0"/>
              </a:endParaRPr>
            </a:p>
          </p:txBody>
        </p:sp>
        <p:cxnSp>
          <p:nvCxnSpPr>
            <p:cNvPr id="14" name="Straight Arrow Connector 13"/>
            <p:cNvCxnSpPr/>
            <p:nvPr/>
          </p:nvCxnSpPr>
          <p:spPr>
            <a:xfrm>
              <a:off x="6716066" y="4147485"/>
              <a:ext cx="0" cy="64654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0" name="Slide Number Placeholder 19"/>
          <p:cNvSpPr>
            <a:spLocks noGrp="1"/>
          </p:cNvSpPr>
          <p:nvPr>
            <p:ph type="sldNum" sz="quarter" idx="12"/>
          </p:nvPr>
        </p:nvSpPr>
        <p:spPr/>
        <p:txBody>
          <a:bodyPr/>
          <a:lstStyle/>
          <a:p>
            <a:fld id="{B6F15528-21DE-4FAA-801E-634DDDAF4B2B}" type="slidenum">
              <a:rPr lang="en-US" smtClean="0"/>
              <a:pPr/>
              <a:t>24</a:t>
            </a:fld>
            <a:r>
              <a:rPr lang="en-US" smtClean="0"/>
              <a:t>/42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4074" y="4998204"/>
            <a:ext cx="8475126" cy="1554272"/>
          </a:xfrm>
          <a:prstGeom prst="rect">
            <a:avLst/>
          </a:prstGeom>
          <a:solidFill>
            <a:schemeClr val="accent5">
              <a:lumMod val="40000"/>
              <a:lumOff val="60000"/>
            </a:schemeClr>
          </a:solidFill>
          <a:ln w="22225">
            <a:solidFill>
              <a:srgbClr val="FFC000"/>
            </a:solidFill>
          </a:ln>
        </p:spPr>
        <p:txBody>
          <a:bodyPr wrap="square" rtlCol="0">
            <a:spAutoFit/>
          </a:bodyPr>
          <a:lstStyle/>
          <a:p>
            <a:endParaRPr lang="en-US" sz="1900" b="1" dirty="0" smtClean="0">
              <a:latin typeface="Consolas" pitchFamily="49" charset="0"/>
              <a:cs typeface="Consolas" pitchFamily="49" charset="0"/>
            </a:endParaRPr>
          </a:p>
          <a:p>
            <a:r>
              <a:rPr lang="en-US" sz="1900" b="1" dirty="0" smtClean="0">
                <a:latin typeface="Consolas" pitchFamily="49" charset="0"/>
                <a:cs typeface="Consolas" pitchFamily="49" charset="0"/>
              </a:rPr>
              <a:t>// Loop invariant: </a:t>
            </a:r>
          </a:p>
          <a:p>
            <a:r>
              <a:rPr lang="en-US" sz="1900" b="1" dirty="0" smtClean="0">
                <a:latin typeface="Consolas" pitchFamily="49" charset="0"/>
                <a:cs typeface="Consolas" pitchFamily="49" charset="0"/>
              </a:rPr>
              <a:t>sorted(</a:t>
            </a:r>
            <a:r>
              <a:rPr lang="en-US" sz="1900" b="1" dirty="0" err="1" smtClean="0">
                <a:latin typeface="Consolas" pitchFamily="49" charset="0"/>
                <a:cs typeface="Consolas" pitchFamily="49" charset="0"/>
              </a:rPr>
              <a:t>this.Head</a:t>
            </a:r>
            <a:r>
              <a:rPr lang="en-US" sz="1900" b="1" dirty="0" smtClean="0">
                <a:latin typeface="Consolas" pitchFamily="49" charset="0"/>
                <a:cs typeface="Consolas" pitchFamily="49" charset="0"/>
              </a:rPr>
              <a:t>) </a:t>
            </a:r>
            <a:r>
              <a:rPr lang="en-US" sz="1900" b="1" dirty="0" smtClean="0">
                <a:latin typeface="Consolas" pitchFamily="49" charset="0"/>
                <a:cs typeface="Consolas" pitchFamily="49" charset="0"/>
                <a:sym typeface="Wingdings" pitchFamily="2" charset="2"/>
              </a:rPr>
              <a:t>&amp;&amp; </a:t>
            </a:r>
            <a:r>
              <a:rPr lang="en-US" sz="1900" b="1" dirty="0" smtClean="0">
                <a:latin typeface="Consolas" pitchFamily="49" charset="0"/>
                <a:cs typeface="Consolas" pitchFamily="49" charset="0"/>
              </a:rPr>
              <a:t>((</a:t>
            </a:r>
            <a:r>
              <a:rPr lang="en-US" sz="1900" b="1" dirty="0" err="1" smtClean="0">
                <a:latin typeface="Consolas" pitchFamily="49" charset="0"/>
                <a:cs typeface="Consolas" pitchFamily="49" charset="0"/>
              </a:rPr>
              <a:t>prev</a:t>
            </a:r>
            <a:r>
              <a:rPr lang="en-US" sz="1900" b="1" dirty="0" smtClean="0">
                <a:latin typeface="Consolas" pitchFamily="49" charset="0"/>
                <a:cs typeface="Consolas" pitchFamily="49" charset="0"/>
              </a:rPr>
              <a:t> == null &amp;&amp; Head </a:t>
            </a:r>
            <a:r>
              <a:rPr lang="en-US" sz="1900" b="1" dirty="0" smtClean="0">
                <a:latin typeface="Consolas" pitchFamily="49" charset="0"/>
                <a:cs typeface="Consolas" pitchFamily="49" charset="0"/>
                <a:sym typeface="Wingdings" pitchFamily="2" charset="2"/>
              </a:rPr>
              <a:t>-&gt;* current) </a:t>
            </a:r>
            <a:r>
              <a:rPr lang="en-US" sz="1900" b="1" dirty="0" smtClean="0">
                <a:latin typeface="Consolas" pitchFamily="49" charset="0"/>
                <a:cs typeface="Consolas" pitchFamily="49" charset="0"/>
              </a:rPr>
              <a:t>|| </a:t>
            </a:r>
          </a:p>
          <a:p>
            <a:r>
              <a:rPr lang="en-US" sz="1900" b="1" dirty="0" smtClean="0">
                <a:latin typeface="Consolas" pitchFamily="49" charset="0"/>
                <a:cs typeface="Consolas" pitchFamily="49" charset="0"/>
              </a:rPr>
              <a:t>  (Head -&gt;* </a:t>
            </a:r>
            <a:r>
              <a:rPr lang="en-US" sz="1900" b="1" dirty="0" err="1" smtClean="0">
                <a:latin typeface="Consolas" pitchFamily="49" charset="0"/>
                <a:cs typeface="Consolas" pitchFamily="49" charset="0"/>
              </a:rPr>
              <a:t>prev</a:t>
            </a:r>
            <a:r>
              <a:rPr lang="en-US" sz="1900" b="1" dirty="0" smtClean="0">
                <a:latin typeface="Consolas" pitchFamily="49" charset="0"/>
                <a:cs typeface="Consolas" pitchFamily="49" charset="0"/>
              </a:rPr>
              <a:t> &amp;&amp; current == </a:t>
            </a:r>
            <a:r>
              <a:rPr lang="en-US" sz="1900" b="1" dirty="0" err="1" smtClean="0">
                <a:latin typeface="Consolas" pitchFamily="49" charset="0"/>
                <a:cs typeface="Consolas" pitchFamily="49" charset="0"/>
              </a:rPr>
              <a:t>prev.Next</a:t>
            </a:r>
            <a:r>
              <a:rPr lang="en-US" sz="1900" b="1" dirty="0" smtClean="0">
                <a:latin typeface="Consolas" pitchFamily="49" charset="0"/>
                <a:cs typeface="Consolas" pitchFamily="49" charset="0"/>
              </a:rPr>
              <a:t> &amp;&amp; </a:t>
            </a:r>
            <a:r>
              <a:rPr lang="en-US" sz="1900" b="1" dirty="0" err="1" smtClean="0">
                <a:latin typeface="Consolas" pitchFamily="49" charset="0"/>
                <a:cs typeface="Consolas" pitchFamily="49" charset="0"/>
              </a:rPr>
              <a:t>prev.Key</a:t>
            </a:r>
            <a:r>
              <a:rPr lang="en-US" sz="1900" b="1" dirty="0" smtClean="0">
                <a:latin typeface="Consolas" pitchFamily="49" charset="0"/>
                <a:cs typeface="Consolas" pitchFamily="49" charset="0"/>
              </a:rPr>
              <a:t> &lt;= </a:t>
            </a:r>
            <a:r>
              <a:rPr lang="en-US" sz="1900" b="1" dirty="0" smtClean="0">
                <a:latin typeface="Consolas" pitchFamily="49" charset="0"/>
                <a:cs typeface="Consolas" pitchFamily="49" charset="0"/>
              </a:rPr>
              <a:t>k));</a:t>
            </a:r>
            <a:endParaRPr lang="en-US" sz="1900" b="1" dirty="0" smtClean="0">
              <a:latin typeface="Consolas" pitchFamily="49" charset="0"/>
              <a:cs typeface="Consolas" pitchFamily="49" charset="0"/>
            </a:endParaRPr>
          </a:p>
          <a:p>
            <a:endParaRPr lang="en-US" sz="1900" dirty="0" smtClean="0">
              <a:solidFill>
                <a:srgbClr val="FF0000"/>
              </a:solidFill>
              <a:latin typeface="Consolas" pitchFamily="49" charset="0"/>
              <a:cs typeface="Consolas" pitchFamily="49" charset="0"/>
            </a:endParaRPr>
          </a:p>
        </p:txBody>
      </p:sp>
      <p:cxnSp>
        <p:nvCxnSpPr>
          <p:cNvPr id="6" name="Straight Arrow Connector 5"/>
          <p:cNvCxnSpPr/>
          <p:nvPr/>
        </p:nvCxnSpPr>
        <p:spPr>
          <a:xfrm flipH="1">
            <a:off x="6553200" y="3249304"/>
            <a:ext cx="228600" cy="2160896"/>
          </a:xfrm>
          <a:prstGeom prst="straightConnector1">
            <a:avLst/>
          </a:prstGeom>
          <a:ln w="9842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 name="Title 1"/>
          <p:cNvSpPr txBox="1">
            <a:spLocks/>
          </p:cNvSpPr>
          <p:nvPr/>
        </p:nvSpPr>
        <p:spPr>
          <a:xfrm>
            <a:off x="-13648" y="40944"/>
            <a:ext cx="9780896" cy="721056"/>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err="1" smtClean="0">
                <a:ln>
                  <a:noFill/>
                </a:ln>
                <a:solidFill>
                  <a:schemeClr val="tx1"/>
                </a:solidFill>
                <a:effectLst/>
                <a:uLnTx/>
                <a:uFillTx/>
                <a:latin typeface="Arial" pitchFamily="34" charset="0"/>
                <a:ea typeface="+mj-ea"/>
                <a:cs typeface="Arial" pitchFamily="34" charset="0"/>
              </a:rPr>
              <a:t>ExpressOS</a:t>
            </a:r>
            <a:r>
              <a:rPr kumimoji="0" lang="en-US" sz="32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 Code Fragment: CachePageHolder</a:t>
            </a:r>
            <a:endParaRPr kumimoji="0" lang="en-US" sz="32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4" name="TextBox 3"/>
          <p:cNvSpPr txBox="1"/>
          <p:nvPr/>
        </p:nvSpPr>
        <p:spPr>
          <a:xfrm>
            <a:off x="-40944" y="685801"/>
            <a:ext cx="9946944" cy="4185761"/>
          </a:xfrm>
          <a:prstGeom prst="rect">
            <a:avLst/>
          </a:prstGeom>
          <a:noFill/>
        </p:spPr>
        <p:txBody>
          <a:bodyPr wrap="square" rtlCol="0">
            <a:spAutoFit/>
          </a:bodyPr>
          <a:lstStyle/>
          <a:p>
            <a:pPr marL="514350" indent="-514350"/>
            <a:r>
              <a:rPr lang="en-US" sz="1900" dirty="0" smtClean="0">
                <a:solidFill>
                  <a:srgbClr val="FF0000"/>
                </a:solidFill>
                <a:latin typeface="Consolas" pitchFamily="49" charset="0"/>
                <a:cs typeface="Consolas" pitchFamily="49" charset="0"/>
              </a:rPr>
              <a:t>class </a:t>
            </a:r>
            <a:r>
              <a:rPr lang="en-US" sz="1900" dirty="0" smtClean="0">
                <a:solidFill>
                  <a:srgbClr val="FF0000"/>
                </a:solidFill>
                <a:latin typeface="Consolas" pitchFamily="49" charset="0"/>
                <a:cs typeface="Consolas" pitchFamily="49" charset="0"/>
              </a:rPr>
              <a:t>CachePageHolder</a:t>
            </a:r>
            <a:r>
              <a:rPr lang="en-US" sz="1900" dirty="0" smtClean="0">
                <a:solidFill>
                  <a:srgbClr val="FF0000"/>
                </a:solidFill>
                <a:latin typeface="Consolas" pitchFamily="49" charset="0"/>
                <a:cs typeface="Consolas" pitchFamily="49" charset="0"/>
              </a:rPr>
              <a:t> </a:t>
            </a:r>
            <a:r>
              <a:rPr lang="en-US" sz="1900" dirty="0" smtClean="0">
                <a:solidFill>
                  <a:srgbClr val="FF0000"/>
                </a:solidFill>
                <a:latin typeface="Consolas" pitchFamily="49" charset="0"/>
                <a:cs typeface="Consolas" pitchFamily="49" charset="0"/>
              </a:rPr>
              <a:t>{  </a:t>
            </a:r>
            <a:r>
              <a:rPr lang="en-US" sz="1900" dirty="0" smtClean="0">
                <a:solidFill>
                  <a:srgbClr val="FF0000"/>
                </a:solidFill>
                <a:latin typeface="Consolas" pitchFamily="49" charset="0"/>
                <a:cs typeface="Consolas" pitchFamily="49" charset="0"/>
              </a:rPr>
              <a:t>// </a:t>
            </a:r>
            <a:r>
              <a:rPr lang="en-US" sz="1900" dirty="0" err="1" smtClean="0">
                <a:solidFill>
                  <a:srgbClr val="FF0000"/>
                </a:solidFill>
                <a:latin typeface="Consolas" pitchFamily="49" charset="0"/>
                <a:cs typeface="Consolas" pitchFamily="49" charset="0"/>
              </a:rPr>
              <a:t>this.Head</a:t>
            </a:r>
            <a:r>
              <a:rPr lang="en-US" sz="1900" dirty="0" smtClean="0">
                <a:solidFill>
                  <a:srgbClr val="FF0000"/>
                </a:solidFill>
                <a:latin typeface="Consolas" pitchFamily="49" charset="0"/>
                <a:cs typeface="Consolas" pitchFamily="49" charset="0"/>
              </a:rPr>
              <a:t> is a sorted list of </a:t>
            </a:r>
            <a:r>
              <a:rPr lang="en-US" sz="1900" dirty="0" err="1" smtClean="0">
                <a:solidFill>
                  <a:srgbClr val="FF0000"/>
                </a:solidFill>
                <a:latin typeface="Consolas" pitchFamily="49" charset="0"/>
                <a:cs typeface="Consolas" pitchFamily="49" charset="0"/>
              </a:rPr>
              <a:t>CachePages</a:t>
            </a:r>
            <a:endParaRPr lang="en-US" sz="1900" dirty="0" smtClean="0">
              <a:solidFill>
                <a:srgbClr val="FF0000"/>
              </a:solidFill>
              <a:latin typeface="Consolas" pitchFamily="49" charset="0"/>
              <a:cs typeface="Consolas" pitchFamily="49" charset="0"/>
            </a:endParaRPr>
          </a:p>
          <a:p>
            <a:pPr marL="514350" indent="-514350"/>
            <a:r>
              <a:rPr lang="en-US" sz="1900" dirty="0" smtClean="0">
                <a:latin typeface="Consolas" pitchFamily="49" charset="0"/>
                <a:cs typeface="Consolas" pitchFamily="49" charset="0"/>
              </a:rPr>
              <a:t>	</a:t>
            </a:r>
            <a:r>
              <a:rPr lang="en-US" sz="1900" dirty="0" err="1" smtClean="0">
                <a:solidFill>
                  <a:srgbClr val="427ABE"/>
                </a:solidFill>
                <a:latin typeface="Consolas" pitchFamily="49" charset="0"/>
                <a:cs typeface="Consolas" pitchFamily="49" charset="0"/>
              </a:rPr>
              <a:t>CachePage</a:t>
            </a:r>
            <a:r>
              <a:rPr lang="en-US" sz="1900" dirty="0" smtClean="0">
                <a:latin typeface="Consolas" pitchFamily="49" charset="0"/>
                <a:cs typeface="Consolas" pitchFamily="49" charset="0"/>
              </a:rPr>
              <a:t> Head;	</a:t>
            </a:r>
            <a:r>
              <a:rPr lang="en-US" sz="1900" b="1" dirty="0" smtClean="0">
                <a:solidFill>
                  <a:srgbClr val="FF0000"/>
                </a:solidFill>
                <a:latin typeface="Consolas" pitchFamily="49" charset="0"/>
                <a:cs typeface="Consolas" pitchFamily="49" charset="0"/>
              </a:rPr>
              <a:t>// Class invariant: sorted(</a:t>
            </a:r>
            <a:r>
              <a:rPr lang="en-US" sz="1900" b="1" dirty="0" err="1" smtClean="0">
                <a:solidFill>
                  <a:srgbClr val="FF0000"/>
                </a:solidFill>
                <a:latin typeface="Consolas" pitchFamily="49" charset="0"/>
                <a:cs typeface="Consolas" pitchFamily="49" charset="0"/>
              </a:rPr>
              <a:t>this.Head</a:t>
            </a:r>
            <a:r>
              <a:rPr lang="en-US" sz="1900" b="1" dirty="0" smtClean="0">
                <a:solidFill>
                  <a:srgbClr val="FF0000"/>
                </a:solidFill>
                <a:latin typeface="Consolas" pitchFamily="49" charset="0"/>
                <a:cs typeface="Consolas" pitchFamily="49" charset="0"/>
              </a:rPr>
              <a:t>);</a:t>
            </a:r>
            <a:endParaRPr lang="en-US" sz="1900" b="1" dirty="0" smtClean="0">
              <a:solidFill>
                <a:srgbClr val="FF0000"/>
              </a:solidFill>
              <a:latin typeface="Consolas" pitchFamily="49" charset="0"/>
              <a:cs typeface="Consolas" pitchFamily="49" charset="0"/>
            </a:endParaRPr>
          </a:p>
          <a:p>
            <a:pPr marL="514350" indent="-514350"/>
            <a:r>
              <a:rPr lang="en-US" sz="1900" dirty="0" smtClean="0">
                <a:latin typeface="Consolas" pitchFamily="49" charset="0"/>
                <a:cs typeface="Consolas" pitchFamily="49" charset="0"/>
              </a:rPr>
              <a:t>	. . </a:t>
            </a:r>
            <a:r>
              <a:rPr lang="en-US" sz="1900" dirty="0" smtClean="0">
                <a:latin typeface="Consolas" pitchFamily="49" charset="0"/>
                <a:cs typeface="Consolas" pitchFamily="49" charset="0"/>
              </a:rPr>
              <a:t>.</a:t>
            </a:r>
            <a:endParaRPr lang="en-US" sz="1900" dirty="0" smtClean="0">
              <a:latin typeface="Consolas" pitchFamily="49" charset="0"/>
              <a:cs typeface="Consolas" pitchFamily="49" charset="0"/>
            </a:endParaRPr>
          </a:p>
          <a:p>
            <a:pPr marL="514350" indent="-514350"/>
            <a:r>
              <a:rPr lang="en-US" sz="1900" dirty="0" smtClean="0">
                <a:latin typeface="Consolas" pitchFamily="49" charset="0"/>
                <a:cs typeface="Consolas" pitchFamily="49" charset="0"/>
              </a:rPr>
              <a:t>	</a:t>
            </a:r>
            <a:r>
              <a:rPr lang="en-US" sz="1900" dirty="0" err="1" smtClean="0">
                <a:solidFill>
                  <a:srgbClr val="427ABE"/>
                </a:solidFill>
                <a:latin typeface="Consolas" pitchFamily="49" charset="0"/>
                <a:cs typeface="Consolas" pitchFamily="49" charset="0"/>
              </a:rPr>
              <a:t>CachePage</a:t>
            </a:r>
            <a:r>
              <a:rPr lang="en-US" sz="1900" dirty="0" smtClean="0">
                <a:latin typeface="Consolas" pitchFamily="49" charset="0"/>
                <a:cs typeface="Consolas" pitchFamily="49" charset="0"/>
              </a:rPr>
              <a:t> </a:t>
            </a:r>
            <a:r>
              <a:rPr lang="en-US" sz="1900" dirty="0" err="1" smtClean="0">
                <a:latin typeface="Consolas" pitchFamily="49" charset="0"/>
                <a:cs typeface="Consolas" pitchFamily="49" charset="0"/>
              </a:rPr>
              <a:t>LookupPrev</a:t>
            </a:r>
            <a:r>
              <a:rPr lang="en-US" sz="1900" dirty="0" smtClean="0">
                <a:latin typeface="Consolas" pitchFamily="49" charset="0"/>
                <a:cs typeface="Consolas" pitchFamily="49" charset="0"/>
              </a:rPr>
              <a:t>(</a:t>
            </a:r>
            <a:r>
              <a:rPr lang="en-US" sz="1900" dirty="0" err="1" smtClean="0">
                <a:solidFill>
                  <a:srgbClr val="2503EF"/>
                </a:solidFill>
                <a:latin typeface="Consolas" pitchFamily="49" charset="0"/>
                <a:cs typeface="Consolas" pitchFamily="49" charset="0"/>
              </a:rPr>
              <a:t>int</a:t>
            </a:r>
            <a:r>
              <a:rPr lang="en-US" sz="1900" dirty="0" smtClean="0">
                <a:latin typeface="Consolas" pitchFamily="49" charset="0"/>
                <a:cs typeface="Consolas" pitchFamily="49" charset="0"/>
              </a:rPr>
              <a:t> </a:t>
            </a:r>
            <a:r>
              <a:rPr lang="en-US" sz="1900" dirty="0" smtClean="0">
                <a:latin typeface="Consolas" pitchFamily="49" charset="0"/>
                <a:cs typeface="Consolas" pitchFamily="49" charset="0"/>
              </a:rPr>
              <a:t>k) </a:t>
            </a:r>
            <a:r>
              <a:rPr lang="en-US" sz="1900" dirty="0" smtClean="0">
                <a:latin typeface="Consolas" pitchFamily="49" charset="0"/>
                <a:cs typeface="Consolas" pitchFamily="49" charset="0"/>
              </a:rPr>
              <a:t>{ </a:t>
            </a:r>
          </a:p>
          <a:p>
            <a:pPr marL="514350" indent="-514350"/>
            <a:r>
              <a:rPr lang="en-US" sz="1900" dirty="0" smtClean="0">
                <a:latin typeface="Consolas" pitchFamily="49" charset="0"/>
                <a:cs typeface="Consolas" pitchFamily="49" charset="0"/>
              </a:rPr>
              <a:t>		</a:t>
            </a:r>
            <a:r>
              <a:rPr lang="en-US" sz="1900" b="1" dirty="0" smtClean="0">
                <a:solidFill>
                  <a:srgbClr val="FF0000"/>
                </a:solidFill>
                <a:latin typeface="Consolas" pitchFamily="49" charset="0"/>
                <a:cs typeface="Consolas" pitchFamily="49" charset="0"/>
              </a:rPr>
              <a:t>// Ensures: (ret != NULL =&gt; </a:t>
            </a:r>
            <a:r>
              <a:rPr lang="en-US" sz="1900" b="1" dirty="0" err="1" smtClean="0">
                <a:solidFill>
                  <a:srgbClr val="FF0000"/>
                </a:solidFill>
                <a:latin typeface="Consolas" pitchFamily="49" charset="0"/>
                <a:cs typeface="Consolas" pitchFamily="49" charset="0"/>
              </a:rPr>
              <a:t>ret.Key</a:t>
            </a:r>
            <a:r>
              <a:rPr lang="en-US" sz="1900" b="1" dirty="0" smtClean="0">
                <a:solidFill>
                  <a:srgbClr val="FF0000"/>
                </a:solidFill>
                <a:latin typeface="Consolas" pitchFamily="49" charset="0"/>
                <a:cs typeface="Consolas" pitchFamily="49" charset="0"/>
              </a:rPr>
              <a:t> &lt;= </a:t>
            </a:r>
            <a:r>
              <a:rPr lang="en-US" sz="1900" b="1" dirty="0" smtClean="0">
                <a:solidFill>
                  <a:srgbClr val="FF0000"/>
                </a:solidFill>
                <a:latin typeface="Consolas" pitchFamily="49" charset="0"/>
                <a:cs typeface="Consolas" pitchFamily="49" charset="0"/>
              </a:rPr>
              <a:t>k);</a:t>
            </a:r>
            <a:endParaRPr lang="en-US" sz="1900" b="1" dirty="0" smtClean="0">
              <a:solidFill>
                <a:srgbClr val="FF0000"/>
              </a:solidFill>
              <a:latin typeface="Consolas" pitchFamily="49" charset="0"/>
              <a:cs typeface="Consolas" pitchFamily="49" charset="0"/>
            </a:endParaRPr>
          </a:p>
          <a:p>
            <a:pPr marL="514350" indent="-514350"/>
            <a:r>
              <a:rPr lang="en-US" sz="1900" b="1" dirty="0" smtClean="0">
                <a:solidFill>
                  <a:srgbClr val="FF0000"/>
                </a:solidFill>
                <a:latin typeface="Consolas" pitchFamily="49" charset="0"/>
                <a:cs typeface="Consolas" pitchFamily="49" charset="0"/>
              </a:rPr>
              <a:t>		// Ensures: (ret != NULL &amp;&amp; </a:t>
            </a:r>
            <a:r>
              <a:rPr lang="en-US" sz="1900" b="1" dirty="0" err="1" smtClean="0">
                <a:solidFill>
                  <a:srgbClr val="FF0000"/>
                </a:solidFill>
                <a:latin typeface="Consolas" pitchFamily="49" charset="0"/>
                <a:cs typeface="Consolas" pitchFamily="49" charset="0"/>
              </a:rPr>
              <a:t>ret.Next</a:t>
            </a:r>
            <a:r>
              <a:rPr lang="en-US" sz="1900" b="1" dirty="0" smtClean="0">
                <a:solidFill>
                  <a:srgbClr val="FF0000"/>
                </a:solidFill>
                <a:latin typeface="Consolas" pitchFamily="49" charset="0"/>
                <a:cs typeface="Consolas" pitchFamily="49" charset="0"/>
              </a:rPr>
              <a:t> != NULL) =&gt; </a:t>
            </a:r>
          </a:p>
          <a:p>
            <a:pPr marL="514350" indent="-514350"/>
            <a:r>
              <a:rPr lang="en-US" sz="1900" b="1" dirty="0" smtClean="0">
                <a:solidFill>
                  <a:srgbClr val="FF0000"/>
                </a:solidFill>
                <a:latin typeface="Consolas" pitchFamily="49" charset="0"/>
                <a:cs typeface="Consolas" pitchFamily="49" charset="0"/>
              </a:rPr>
              <a:t>							</a:t>
            </a:r>
            <a:r>
              <a:rPr lang="en-US" sz="1900" b="1" dirty="0" err="1" smtClean="0">
                <a:solidFill>
                  <a:srgbClr val="FF0000"/>
                </a:solidFill>
                <a:latin typeface="Consolas" pitchFamily="49" charset="0"/>
                <a:cs typeface="Consolas" pitchFamily="49" charset="0"/>
              </a:rPr>
              <a:t>ret.Next.Key</a:t>
            </a:r>
            <a:r>
              <a:rPr lang="en-US" sz="1900" b="1" dirty="0" smtClean="0">
                <a:solidFill>
                  <a:srgbClr val="FF0000"/>
                </a:solidFill>
                <a:latin typeface="Consolas" pitchFamily="49" charset="0"/>
                <a:cs typeface="Consolas" pitchFamily="49" charset="0"/>
              </a:rPr>
              <a:t> &gt; </a:t>
            </a:r>
            <a:r>
              <a:rPr lang="en-US" sz="1900" b="1" dirty="0" smtClean="0">
                <a:solidFill>
                  <a:srgbClr val="FF0000"/>
                </a:solidFill>
                <a:latin typeface="Consolas" pitchFamily="49" charset="0"/>
                <a:cs typeface="Consolas" pitchFamily="49" charset="0"/>
              </a:rPr>
              <a:t>k;</a:t>
            </a:r>
            <a:endParaRPr lang="en-US" sz="1900" b="1" dirty="0" smtClean="0">
              <a:solidFill>
                <a:srgbClr val="FF0000"/>
              </a:solidFill>
              <a:latin typeface="Consolas" pitchFamily="49" charset="0"/>
              <a:cs typeface="Consolas" pitchFamily="49" charset="0"/>
            </a:endParaRPr>
          </a:p>
          <a:p>
            <a:pPr marL="514350" indent="-514350"/>
            <a:r>
              <a:rPr lang="en-US" sz="1900" dirty="0" smtClean="0">
                <a:latin typeface="Consolas" pitchFamily="49" charset="0"/>
                <a:cs typeface="Consolas" pitchFamily="49" charset="0"/>
              </a:rPr>
              <a:t>		</a:t>
            </a:r>
            <a:r>
              <a:rPr lang="en-US" sz="1900" dirty="0" err="1" smtClean="0">
                <a:solidFill>
                  <a:srgbClr val="427ABE"/>
                </a:solidFill>
                <a:latin typeface="Consolas" pitchFamily="49" charset="0"/>
                <a:cs typeface="Consolas" pitchFamily="49" charset="0"/>
              </a:rPr>
              <a:t>CachePage</a:t>
            </a:r>
            <a:r>
              <a:rPr lang="en-US" sz="1900" dirty="0" smtClean="0">
                <a:latin typeface="Consolas" pitchFamily="49" charset="0"/>
                <a:cs typeface="Consolas" pitchFamily="49" charset="0"/>
              </a:rPr>
              <a:t> current = Head, </a:t>
            </a:r>
            <a:r>
              <a:rPr lang="en-US" sz="1900" dirty="0" err="1" smtClean="0">
                <a:latin typeface="Consolas" pitchFamily="49" charset="0"/>
                <a:cs typeface="Consolas" pitchFamily="49" charset="0"/>
              </a:rPr>
              <a:t>prev</a:t>
            </a:r>
            <a:r>
              <a:rPr lang="en-US" sz="1900" dirty="0" smtClean="0">
                <a:latin typeface="Consolas" pitchFamily="49" charset="0"/>
                <a:cs typeface="Consolas" pitchFamily="49" charset="0"/>
              </a:rPr>
              <a:t> = </a:t>
            </a:r>
            <a:r>
              <a:rPr lang="en-US" sz="1900" dirty="0" smtClean="0">
                <a:solidFill>
                  <a:srgbClr val="2503EF"/>
                </a:solidFill>
                <a:latin typeface="Consolas" pitchFamily="49" charset="0"/>
                <a:cs typeface="Consolas" pitchFamily="49" charset="0"/>
              </a:rPr>
              <a:t>null</a:t>
            </a:r>
            <a:r>
              <a:rPr lang="en-US" sz="1900" dirty="0" smtClean="0">
                <a:latin typeface="Consolas" pitchFamily="49" charset="0"/>
                <a:cs typeface="Consolas" pitchFamily="49" charset="0"/>
              </a:rPr>
              <a:t>; </a:t>
            </a:r>
          </a:p>
          <a:p>
            <a:pPr marL="514350" indent="-514350"/>
            <a:r>
              <a:rPr lang="en-US" sz="1900" dirty="0" smtClean="0">
                <a:latin typeface="Consolas" pitchFamily="49" charset="0"/>
                <a:cs typeface="Consolas" pitchFamily="49" charset="0"/>
              </a:rPr>
              <a:t>		</a:t>
            </a:r>
            <a:r>
              <a:rPr lang="en-US" sz="1900" b="1" dirty="0" smtClean="0">
                <a:solidFill>
                  <a:srgbClr val="2503EF"/>
                </a:solidFill>
                <a:latin typeface="Consolas" pitchFamily="49" charset="0"/>
                <a:cs typeface="Consolas" pitchFamily="49" charset="0"/>
              </a:rPr>
              <a:t>while</a:t>
            </a:r>
            <a:r>
              <a:rPr lang="en-US" sz="1900" b="1" dirty="0" smtClean="0">
                <a:latin typeface="Consolas" pitchFamily="49" charset="0"/>
                <a:cs typeface="Consolas" pitchFamily="49" charset="0"/>
              </a:rPr>
              <a:t> (current != </a:t>
            </a:r>
            <a:r>
              <a:rPr lang="en-US" sz="1900" b="1" dirty="0" smtClean="0">
                <a:solidFill>
                  <a:srgbClr val="2503EF"/>
                </a:solidFill>
                <a:latin typeface="Consolas" pitchFamily="49" charset="0"/>
                <a:cs typeface="Consolas" pitchFamily="49" charset="0"/>
              </a:rPr>
              <a:t>null</a:t>
            </a:r>
            <a:r>
              <a:rPr lang="en-US" sz="1900" b="1" dirty="0" smtClean="0">
                <a:latin typeface="Consolas" pitchFamily="49" charset="0"/>
                <a:cs typeface="Consolas" pitchFamily="49" charset="0"/>
              </a:rPr>
              <a:t> &amp;&amp; </a:t>
            </a:r>
            <a:r>
              <a:rPr lang="en-US" sz="1900" b="1" dirty="0" err="1" smtClean="0">
                <a:latin typeface="Consolas" pitchFamily="49" charset="0"/>
                <a:cs typeface="Consolas" pitchFamily="49" charset="0"/>
              </a:rPr>
              <a:t>current.Key</a:t>
            </a:r>
            <a:r>
              <a:rPr lang="en-US" sz="1900" b="1" dirty="0" smtClean="0">
                <a:latin typeface="Consolas" pitchFamily="49" charset="0"/>
                <a:cs typeface="Consolas" pitchFamily="49" charset="0"/>
              </a:rPr>
              <a:t> &lt;= </a:t>
            </a:r>
            <a:r>
              <a:rPr lang="en-US" sz="1900" b="1" dirty="0" smtClean="0">
                <a:latin typeface="Consolas" pitchFamily="49" charset="0"/>
                <a:cs typeface="Consolas" pitchFamily="49" charset="0"/>
              </a:rPr>
              <a:t>k) </a:t>
            </a:r>
            <a:r>
              <a:rPr lang="en-US" sz="1900" b="1" dirty="0" smtClean="0">
                <a:latin typeface="Consolas" pitchFamily="49" charset="0"/>
                <a:cs typeface="Consolas" pitchFamily="49" charset="0"/>
              </a:rPr>
              <a:t>{  </a:t>
            </a:r>
          </a:p>
          <a:p>
            <a:pPr marL="514350" indent="-514350"/>
            <a:r>
              <a:rPr lang="en-US" sz="1900" b="1" dirty="0" smtClean="0">
                <a:latin typeface="Consolas" pitchFamily="49" charset="0"/>
                <a:cs typeface="Consolas" pitchFamily="49" charset="0"/>
              </a:rPr>
              <a:t>			</a:t>
            </a:r>
            <a:r>
              <a:rPr lang="en-US" sz="1900" b="1" dirty="0" err="1" smtClean="0">
                <a:latin typeface="Consolas" pitchFamily="49" charset="0"/>
                <a:cs typeface="Consolas" pitchFamily="49" charset="0"/>
              </a:rPr>
              <a:t>prev</a:t>
            </a:r>
            <a:r>
              <a:rPr lang="en-US" sz="1900" b="1" dirty="0" smtClean="0">
                <a:latin typeface="Consolas" pitchFamily="49" charset="0"/>
                <a:cs typeface="Consolas" pitchFamily="49" charset="0"/>
              </a:rPr>
              <a:t> = current; current = </a:t>
            </a:r>
            <a:r>
              <a:rPr lang="en-US" sz="1900" b="1" dirty="0" err="1" smtClean="0">
                <a:latin typeface="Consolas" pitchFamily="49" charset="0"/>
                <a:cs typeface="Consolas" pitchFamily="49" charset="0"/>
              </a:rPr>
              <a:t>current.Next</a:t>
            </a:r>
            <a:r>
              <a:rPr lang="en-US" sz="1900" b="1" dirty="0" smtClean="0">
                <a:latin typeface="Consolas" pitchFamily="49" charset="0"/>
                <a:cs typeface="Consolas" pitchFamily="49" charset="0"/>
              </a:rPr>
              <a:t>; </a:t>
            </a:r>
          </a:p>
          <a:p>
            <a:pPr marL="514350" indent="-514350"/>
            <a:r>
              <a:rPr lang="en-US" sz="1900" b="1" dirty="0" smtClean="0">
                <a:latin typeface="Consolas" pitchFamily="49" charset="0"/>
                <a:cs typeface="Consolas" pitchFamily="49" charset="0"/>
              </a:rPr>
              <a:t>		} </a:t>
            </a:r>
            <a:r>
              <a:rPr lang="en-US" sz="1900" dirty="0" smtClean="0">
                <a:solidFill>
                  <a:srgbClr val="2503EF"/>
                </a:solidFill>
                <a:latin typeface="Consolas" pitchFamily="49" charset="0"/>
                <a:cs typeface="Consolas" pitchFamily="49" charset="0"/>
              </a:rPr>
              <a:t>return</a:t>
            </a:r>
            <a:r>
              <a:rPr lang="en-US" sz="1900" dirty="0" smtClean="0">
                <a:latin typeface="Consolas" pitchFamily="49" charset="0"/>
                <a:cs typeface="Consolas" pitchFamily="49" charset="0"/>
              </a:rPr>
              <a:t> </a:t>
            </a:r>
            <a:r>
              <a:rPr lang="en-US" sz="1900" dirty="0" err="1" smtClean="0">
                <a:latin typeface="Consolas" pitchFamily="49" charset="0"/>
                <a:cs typeface="Consolas" pitchFamily="49" charset="0"/>
              </a:rPr>
              <a:t>prev</a:t>
            </a:r>
            <a:r>
              <a:rPr lang="en-US" sz="1900" dirty="0" smtClean="0">
                <a:latin typeface="Consolas" pitchFamily="49" charset="0"/>
                <a:cs typeface="Consolas" pitchFamily="49" charset="0"/>
              </a:rPr>
              <a:t>; </a:t>
            </a:r>
          </a:p>
          <a:p>
            <a:pPr marL="514350" indent="-514350"/>
            <a:r>
              <a:rPr lang="en-US" sz="1900" dirty="0" smtClean="0">
                <a:latin typeface="Consolas" pitchFamily="49" charset="0"/>
                <a:cs typeface="Consolas" pitchFamily="49" charset="0"/>
              </a:rPr>
              <a:t>	}</a:t>
            </a:r>
          </a:p>
          <a:p>
            <a:pPr marL="514350" indent="-514350"/>
            <a:r>
              <a:rPr lang="en-US" sz="1900" dirty="0" smtClean="0">
                <a:latin typeface="Consolas" pitchFamily="49" charset="0"/>
                <a:cs typeface="Consolas" pitchFamily="49" charset="0"/>
              </a:rPr>
              <a:t>	. . .</a:t>
            </a:r>
          </a:p>
          <a:p>
            <a:pPr marL="514350" indent="-514350"/>
            <a:r>
              <a:rPr lang="en-US" sz="1900" dirty="0" smtClean="0">
                <a:latin typeface="Consolas" pitchFamily="49" charset="0"/>
                <a:cs typeface="Consolas" pitchFamily="49" charset="0"/>
              </a:rPr>
              <a:t>}</a:t>
            </a:r>
            <a:endParaRPr lang="en-US" sz="1900" dirty="0">
              <a:latin typeface="Consolas" pitchFamily="49" charset="0"/>
              <a:cs typeface="Consolas" pitchFamily="49"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25</a:t>
            </a:fld>
            <a:r>
              <a:rPr lang="en-US" smtClean="0"/>
              <a:t>/42</a:t>
            </a:r>
            <a:endParaRPr lang="en-US" dirty="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2400" y="76200"/>
            <a:ext cx="8915400" cy="685799"/>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Learning data-structure invariants</a:t>
            </a:r>
            <a:br>
              <a:rPr kumimoji="0" lang="en-US" sz="34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br>
            <a:r>
              <a:rPr kumimoji="0" lang="en-US" sz="2400" b="1" i="0" u="none" strike="noStrike" kern="1200" cap="none" spc="0" normalizeH="0" baseline="0" noProof="0" dirty="0" smtClean="0">
                <a:ln>
                  <a:noFill/>
                </a:ln>
                <a:solidFill>
                  <a:srgbClr val="2503EF"/>
                </a:solidFill>
                <a:effectLst/>
                <a:uLnTx/>
                <a:uFillTx/>
                <a:latin typeface="Arial" pitchFamily="34" charset="0"/>
                <a:ea typeface="+mj-ea"/>
                <a:cs typeface="Arial" pitchFamily="34" charset="0"/>
              </a:rPr>
              <a:t>([Garg et al. CAV 13*, SAS 13, CAV 14], *Invited to FMSD)</a:t>
            </a:r>
            <a:r>
              <a:rPr kumimoji="0" lang="en-US" sz="3600" b="1" i="0" u="none" strike="noStrike" kern="1200" cap="none" spc="0" normalizeH="0" baseline="0" noProof="0" dirty="0" smtClean="0">
                <a:ln>
                  <a:noFill/>
                </a:ln>
                <a:solidFill>
                  <a:srgbClr val="2503EF"/>
                </a:solidFill>
                <a:effectLst/>
                <a:uLnTx/>
                <a:uFillTx/>
                <a:latin typeface="Arial" pitchFamily="34" charset="0"/>
                <a:ea typeface="+mj-ea"/>
                <a:cs typeface="Arial" pitchFamily="34" charset="0"/>
              </a:rPr>
              <a:t/>
            </a:r>
            <a:br>
              <a:rPr kumimoji="0" lang="en-US" sz="3600" b="1" i="0" u="none" strike="noStrike" kern="1200" cap="none" spc="0" normalizeH="0" baseline="0" noProof="0" dirty="0" smtClean="0">
                <a:ln>
                  <a:noFill/>
                </a:ln>
                <a:solidFill>
                  <a:srgbClr val="2503EF"/>
                </a:solidFill>
                <a:effectLst/>
                <a:uLnTx/>
                <a:uFillTx/>
                <a:latin typeface="Arial" pitchFamily="34" charset="0"/>
                <a:ea typeface="+mj-ea"/>
                <a:cs typeface="Arial" pitchFamily="34" charset="0"/>
              </a:rPr>
            </a:br>
            <a:endParaRPr kumimoji="0" lang="en-US" sz="34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4" name="TextBox 3"/>
          <p:cNvSpPr txBox="1"/>
          <p:nvPr/>
        </p:nvSpPr>
        <p:spPr>
          <a:xfrm>
            <a:off x="304800" y="1219200"/>
            <a:ext cx="9372600" cy="5632311"/>
          </a:xfrm>
          <a:prstGeom prst="rect">
            <a:avLst/>
          </a:prstGeom>
          <a:noFill/>
        </p:spPr>
        <p:txBody>
          <a:bodyPr wrap="square" rtlCol="0">
            <a:spAutoFit/>
          </a:bodyPr>
          <a:lstStyle/>
          <a:p>
            <a:pPr marL="514350" indent="-514350"/>
            <a:r>
              <a:rPr lang="en-US" sz="2400" dirty="0" smtClean="0">
                <a:latin typeface="Arial" pitchFamily="34" charset="0"/>
                <a:cs typeface="Arial" pitchFamily="34" charset="0"/>
              </a:rPr>
              <a:t>Program configuration </a:t>
            </a:r>
            <a:r>
              <a:rPr lang="en-US" sz="2400" dirty="0" smtClean="0">
                <a:latin typeface="Arial" pitchFamily="34" charset="0"/>
                <a:cs typeface="Arial" pitchFamily="34" charset="0"/>
                <a:sym typeface="Wingdings" pitchFamily="2" charset="2"/>
              </a:rPr>
              <a:t> explicit array and list contents</a:t>
            </a:r>
          </a:p>
          <a:p>
            <a:pPr marL="514350" indent="-514350"/>
            <a:endParaRPr lang="en-US" sz="2400" dirty="0" smtClean="0">
              <a:latin typeface="Arial" pitchFamily="34" charset="0"/>
              <a:cs typeface="Arial" pitchFamily="34" charset="0"/>
              <a:sym typeface="Wingdings" pitchFamily="2" charset="2"/>
            </a:endParaRPr>
          </a:p>
          <a:p>
            <a:pPr marL="514350" indent="-514350">
              <a:buFont typeface="Arial" pitchFamily="34" charset="0"/>
              <a:buChar char="•"/>
            </a:pPr>
            <a:r>
              <a:rPr lang="en-US" sz="2400" dirty="0" smtClean="0">
                <a:latin typeface="Arial" pitchFamily="34" charset="0"/>
                <a:cs typeface="Arial" pitchFamily="34" charset="0"/>
                <a:sym typeface="Wingdings" pitchFamily="2" charset="2"/>
              </a:rPr>
              <a:t>Properties are typically quantified.</a:t>
            </a:r>
          </a:p>
          <a:p>
            <a:pPr marL="514350" indent="-514350"/>
            <a:endParaRPr lang="en-US" sz="2400" dirty="0" smtClean="0">
              <a:latin typeface="Arial" pitchFamily="34" charset="0"/>
              <a:cs typeface="Arial" pitchFamily="34" charset="0"/>
              <a:sym typeface="Wingdings" pitchFamily="2" charset="2"/>
            </a:endParaRPr>
          </a:p>
          <a:p>
            <a:pPr marL="514350" indent="-514350"/>
            <a:endParaRPr lang="en-US" sz="2400" dirty="0" smtClean="0">
              <a:latin typeface="Arial" pitchFamily="34" charset="0"/>
              <a:cs typeface="Arial" pitchFamily="34" charset="0"/>
              <a:sym typeface="Wingdings" pitchFamily="2" charset="2"/>
            </a:endParaRPr>
          </a:p>
          <a:p>
            <a:pPr marL="514350" indent="-514350"/>
            <a:endParaRPr lang="en-US" sz="2400" dirty="0" smtClean="0">
              <a:latin typeface="Arial" pitchFamily="34" charset="0"/>
              <a:cs typeface="Arial" pitchFamily="34" charset="0"/>
              <a:sym typeface="Wingdings" pitchFamily="2" charset="2"/>
            </a:endParaRPr>
          </a:p>
          <a:p>
            <a:pPr marL="514350" indent="-514350"/>
            <a:endParaRPr lang="en-US" sz="2400" dirty="0" smtClean="0">
              <a:latin typeface="Arial" pitchFamily="34" charset="0"/>
              <a:cs typeface="Arial" pitchFamily="34" charset="0"/>
              <a:sym typeface="Wingdings" pitchFamily="2" charset="2"/>
            </a:endParaRPr>
          </a:p>
          <a:p>
            <a:pPr marL="514350" indent="-514350"/>
            <a:endParaRPr lang="en-US" sz="2400" dirty="0" smtClean="0">
              <a:latin typeface="Arial" pitchFamily="34" charset="0"/>
              <a:cs typeface="Arial" pitchFamily="34" charset="0"/>
              <a:sym typeface="Wingdings" pitchFamily="2" charset="2"/>
            </a:endParaRPr>
          </a:p>
          <a:p>
            <a:pPr marL="514350" indent="-514350">
              <a:buFont typeface="Arial" pitchFamily="34" charset="0"/>
              <a:buChar char="•"/>
            </a:pPr>
            <a:r>
              <a:rPr lang="en-US" sz="2400" dirty="0" smtClean="0">
                <a:latin typeface="Arial" pitchFamily="34" charset="0"/>
                <a:cs typeface="Arial" pitchFamily="34" charset="0"/>
                <a:sym typeface="Wingdings" pitchFamily="2" charset="2"/>
              </a:rPr>
              <a:t>Quantified Data Automata (QDA) for representing such </a:t>
            </a:r>
          </a:p>
          <a:p>
            <a:pPr marL="514350" indent="-514350"/>
            <a:r>
              <a:rPr lang="en-US" sz="2400" dirty="0" smtClean="0">
                <a:latin typeface="Arial" pitchFamily="34" charset="0"/>
                <a:cs typeface="Arial" pitchFamily="34" charset="0"/>
                <a:sym typeface="Wingdings" pitchFamily="2" charset="2"/>
              </a:rPr>
              <a:t>	quantified formulas</a:t>
            </a:r>
          </a:p>
          <a:p>
            <a:pPr marL="971550" lvl="1" indent="-514350"/>
            <a:endParaRPr lang="en-US" sz="2400" dirty="0" smtClean="0">
              <a:latin typeface="Arial" pitchFamily="34" charset="0"/>
              <a:cs typeface="Arial" pitchFamily="34" charset="0"/>
              <a:sym typeface="Wingdings" pitchFamily="2" charset="2"/>
            </a:endParaRPr>
          </a:p>
          <a:p>
            <a:pPr marL="971550" lvl="1" indent="-514350">
              <a:buFont typeface="Arial" pitchFamily="34" charset="0"/>
              <a:buChar char="•"/>
            </a:pPr>
            <a:endParaRPr lang="en-US" sz="2400" dirty="0" smtClean="0">
              <a:latin typeface="Arial" pitchFamily="34" charset="0"/>
              <a:cs typeface="Arial" pitchFamily="34" charset="0"/>
              <a:sym typeface="Wingdings" pitchFamily="2" charset="2"/>
            </a:endParaRPr>
          </a:p>
          <a:p>
            <a:pPr marL="514350" indent="-514350">
              <a:buFont typeface="Arial" pitchFamily="34" charset="0"/>
              <a:buChar char="•"/>
            </a:pPr>
            <a:endParaRPr lang="en-US" sz="2400" dirty="0" smtClean="0">
              <a:latin typeface="Arial" pitchFamily="34" charset="0"/>
              <a:cs typeface="Arial" pitchFamily="34" charset="0"/>
              <a:sym typeface="Wingdings" pitchFamily="2" charset="2"/>
            </a:endParaRPr>
          </a:p>
          <a:p>
            <a:pPr marL="514350" indent="-514350">
              <a:buFont typeface="Arial" pitchFamily="34" charset="0"/>
              <a:buChar char="•"/>
            </a:pPr>
            <a:endParaRPr lang="en-US" sz="2400" dirty="0" smtClean="0">
              <a:latin typeface="Arial" pitchFamily="34" charset="0"/>
              <a:cs typeface="Arial" pitchFamily="34" charset="0"/>
              <a:sym typeface="Wingdings" pitchFamily="2" charset="2"/>
            </a:endParaRPr>
          </a:p>
          <a:p>
            <a:pPr marL="514350" indent="-514350">
              <a:buFont typeface="Arial" pitchFamily="34" charset="0"/>
              <a:buChar char="•"/>
            </a:pPr>
            <a:r>
              <a:rPr lang="en-US" sz="2400" dirty="0" smtClean="0">
                <a:latin typeface="Arial" pitchFamily="34" charset="0"/>
                <a:cs typeface="Arial" pitchFamily="34" charset="0"/>
                <a:sym typeface="Wingdings" pitchFamily="2" charset="2"/>
              </a:rPr>
              <a:t>Developed ICE learning algorithms for QDAs</a:t>
            </a:r>
          </a:p>
        </p:txBody>
      </p:sp>
      <p:sp>
        <p:nvSpPr>
          <p:cNvPr id="5" name="TextBox 4"/>
          <p:cNvSpPr txBox="1"/>
          <p:nvPr/>
        </p:nvSpPr>
        <p:spPr>
          <a:xfrm>
            <a:off x="4695825" y="2776537"/>
            <a:ext cx="2743199" cy="492443"/>
          </a:xfrm>
          <a:prstGeom prst="rect">
            <a:avLst/>
          </a:prstGeom>
          <a:noFill/>
        </p:spPr>
        <p:txBody>
          <a:bodyPr wrap="square" rtlCol="0">
            <a:spAutoFit/>
          </a:bodyPr>
          <a:lstStyle/>
          <a:p>
            <a:r>
              <a:rPr lang="en-US" sz="2600" b="1" dirty="0" smtClean="0">
                <a:solidFill>
                  <a:srgbClr val="FF0000"/>
                </a:solidFill>
                <a:latin typeface="Arial" pitchFamily="34" charset="0"/>
                <a:cs typeface="Arial" pitchFamily="34" charset="0"/>
                <a:sym typeface="Wingdings" pitchFamily="2" charset="2"/>
              </a:rPr>
              <a:t> </a:t>
            </a:r>
            <a:r>
              <a:rPr lang="en-US" sz="2400" b="1" dirty="0" smtClean="0">
                <a:latin typeface="Arial" pitchFamily="34" charset="0"/>
                <a:cs typeface="Arial" pitchFamily="34" charset="0"/>
                <a:sym typeface="Wingdings" pitchFamily="2" charset="2"/>
              </a:rPr>
              <a:t>sorted</a:t>
            </a:r>
            <a:endParaRPr lang="en-US" sz="2600" dirty="0">
              <a:solidFill>
                <a:srgbClr val="002060"/>
              </a:solidFill>
              <a:latin typeface="Gill Sans MT" pitchFamily="34" charset="0"/>
            </a:endParaRPr>
          </a:p>
        </p:txBody>
      </p:sp>
      <p:grpSp>
        <p:nvGrpSpPr>
          <p:cNvPr id="6" name="Group 41"/>
          <p:cNvGrpSpPr/>
          <p:nvPr/>
        </p:nvGrpSpPr>
        <p:grpSpPr>
          <a:xfrm>
            <a:off x="1114425" y="2379775"/>
            <a:ext cx="3200400" cy="890474"/>
            <a:chOff x="914400" y="2740813"/>
            <a:chExt cx="3200400" cy="890474"/>
          </a:xfrm>
        </p:grpSpPr>
        <p:grpSp>
          <p:nvGrpSpPr>
            <p:cNvPr id="7" name="Group 40"/>
            <p:cNvGrpSpPr/>
            <p:nvPr/>
          </p:nvGrpSpPr>
          <p:grpSpPr>
            <a:xfrm>
              <a:off x="1600200" y="3193475"/>
              <a:ext cx="2514600" cy="437812"/>
              <a:chOff x="1600200" y="3193475"/>
              <a:chExt cx="2514600" cy="437812"/>
            </a:xfrm>
          </p:grpSpPr>
          <p:grpSp>
            <p:nvGrpSpPr>
              <p:cNvPr id="10" name="Group 13"/>
              <p:cNvGrpSpPr/>
              <p:nvPr/>
            </p:nvGrpSpPr>
            <p:grpSpPr>
              <a:xfrm>
                <a:off x="1600200" y="3193475"/>
                <a:ext cx="428500" cy="430887"/>
                <a:chOff x="1600200" y="3193475"/>
                <a:chExt cx="428500" cy="430887"/>
              </a:xfrm>
            </p:grpSpPr>
            <p:sp>
              <p:nvSpPr>
                <p:cNvPr id="23" name="Oval 22"/>
                <p:cNvSpPr/>
                <p:nvPr/>
              </p:nvSpPr>
              <p:spPr>
                <a:xfrm>
                  <a:off x="1600200" y="32004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647700" y="3193475"/>
                  <a:ext cx="381000" cy="430887"/>
                </a:xfrm>
                <a:prstGeom prst="rect">
                  <a:avLst/>
                </a:prstGeom>
                <a:noFill/>
              </p:spPr>
              <p:txBody>
                <a:bodyPr wrap="square" rtlCol="0">
                  <a:spAutoFit/>
                </a:bodyPr>
                <a:lstStyle/>
                <a:p>
                  <a:r>
                    <a:rPr lang="en-US" sz="2200" dirty="0" smtClean="0">
                      <a:latin typeface="Arial" pitchFamily="34" charset="0"/>
                      <a:cs typeface="Arial" pitchFamily="34" charset="0"/>
                    </a:rPr>
                    <a:t>5</a:t>
                  </a:r>
                  <a:endParaRPr lang="en-US" sz="2200" dirty="0">
                    <a:latin typeface="Arial" pitchFamily="34" charset="0"/>
                    <a:cs typeface="Arial" pitchFamily="34" charset="0"/>
                  </a:endParaRPr>
                </a:p>
              </p:txBody>
            </p:sp>
          </p:grpSp>
          <p:grpSp>
            <p:nvGrpSpPr>
              <p:cNvPr id="11" name="Group 14"/>
              <p:cNvGrpSpPr/>
              <p:nvPr/>
            </p:nvGrpSpPr>
            <p:grpSpPr>
              <a:xfrm>
                <a:off x="2314700" y="3200400"/>
                <a:ext cx="428500" cy="430887"/>
                <a:chOff x="1600200" y="3193475"/>
                <a:chExt cx="428500" cy="430887"/>
              </a:xfrm>
            </p:grpSpPr>
            <p:sp>
              <p:nvSpPr>
                <p:cNvPr id="21" name="Oval 20"/>
                <p:cNvSpPr/>
                <p:nvPr/>
              </p:nvSpPr>
              <p:spPr>
                <a:xfrm>
                  <a:off x="1600200" y="32004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647700" y="3193475"/>
                  <a:ext cx="381000" cy="430887"/>
                </a:xfrm>
                <a:prstGeom prst="rect">
                  <a:avLst/>
                </a:prstGeom>
                <a:noFill/>
              </p:spPr>
              <p:txBody>
                <a:bodyPr wrap="square" rtlCol="0">
                  <a:spAutoFit/>
                </a:bodyPr>
                <a:lstStyle/>
                <a:p>
                  <a:r>
                    <a:rPr lang="en-US" sz="2200" dirty="0" smtClean="0">
                      <a:latin typeface="Arial" pitchFamily="34" charset="0"/>
                      <a:cs typeface="Arial" pitchFamily="34" charset="0"/>
                    </a:rPr>
                    <a:t>7</a:t>
                  </a:r>
                  <a:endParaRPr lang="en-US" sz="2200" dirty="0">
                    <a:latin typeface="Arial" pitchFamily="34" charset="0"/>
                    <a:cs typeface="Arial" pitchFamily="34" charset="0"/>
                  </a:endParaRPr>
                </a:p>
              </p:txBody>
            </p:sp>
          </p:grpSp>
          <p:grpSp>
            <p:nvGrpSpPr>
              <p:cNvPr id="12" name="Group 18"/>
              <p:cNvGrpSpPr/>
              <p:nvPr/>
            </p:nvGrpSpPr>
            <p:grpSpPr>
              <a:xfrm>
                <a:off x="3000500" y="3200400"/>
                <a:ext cx="428500" cy="430887"/>
                <a:chOff x="1600200" y="3193475"/>
                <a:chExt cx="428500" cy="430887"/>
              </a:xfrm>
            </p:grpSpPr>
            <p:sp>
              <p:nvSpPr>
                <p:cNvPr id="19" name="Oval 18"/>
                <p:cNvSpPr/>
                <p:nvPr/>
              </p:nvSpPr>
              <p:spPr>
                <a:xfrm>
                  <a:off x="1600200" y="32004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647700" y="3193475"/>
                  <a:ext cx="381000" cy="430887"/>
                </a:xfrm>
                <a:prstGeom prst="rect">
                  <a:avLst/>
                </a:prstGeom>
                <a:noFill/>
              </p:spPr>
              <p:txBody>
                <a:bodyPr wrap="square" rtlCol="0">
                  <a:spAutoFit/>
                </a:bodyPr>
                <a:lstStyle/>
                <a:p>
                  <a:r>
                    <a:rPr lang="en-US" sz="2200" dirty="0" smtClean="0">
                      <a:latin typeface="Arial" pitchFamily="34" charset="0"/>
                      <a:cs typeface="Arial" pitchFamily="34" charset="0"/>
                    </a:rPr>
                    <a:t>8</a:t>
                  </a:r>
                  <a:endParaRPr lang="en-US" sz="2200" dirty="0">
                    <a:latin typeface="Arial" pitchFamily="34" charset="0"/>
                    <a:cs typeface="Arial" pitchFamily="34" charset="0"/>
                  </a:endParaRPr>
                </a:p>
              </p:txBody>
            </p:sp>
          </p:grpSp>
          <p:grpSp>
            <p:nvGrpSpPr>
              <p:cNvPr id="13" name="Group 21"/>
              <p:cNvGrpSpPr/>
              <p:nvPr/>
            </p:nvGrpSpPr>
            <p:grpSpPr>
              <a:xfrm>
                <a:off x="3686300" y="3200400"/>
                <a:ext cx="428500" cy="430887"/>
                <a:chOff x="1600200" y="3193475"/>
                <a:chExt cx="428500" cy="430887"/>
              </a:xfrm>
            </p:grpSpPr>
            <p:sp>
              <p:nvSpPr>
                <p:cNvPr id="17" name="Oval 16"/>
                <p:cNvSpPr/>
                <p:nvPr/>
              </p:nvSpPr>
              <p:spPr>
                <a:xfrm>
                  <a:off x="1600200" y="32004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647700" y="3193475"/>
                  <a:ext cx="381000" cy="430887"/>
                </a:xfrm>
                <a:prstGeom prst="rect">
                  <a:avLst/>
                </a:prstGeom>
                <a:noFill/>
              </p:spPr>
              <p:txBody>
                <a:bodyPr wrap="square" rtlCol="0">
                  <a:spAutoFit/>
                </a:bodyPr>
                <a:lstStyle/>
                <a:p>
                  <a:r>
                    <a:rPr lang="en-US" sz="2200" dirty="0" smtClean="0">
                      <a:latin typeface="Arial" pitchFamily="34" charset="0"/>
                      <a:cs typeface="Arial" pitchFamily="34" charset="0"/>
                    </a:rPr>
                    <a:t>9</a:t>
                  </a:r>
                  <a:endParaRPr lang="en-US" sz="2200" dirty="0">
                    <a:latin typeface="Arial" pitchFamily="34" charset="0"/>
                    <a:cs typeface="Arial" pitchFamily="34" charset="0"/>
                  </a:endParaRPr>
                </a:p>
              </p:txBody>
            </p:sp>
          </p:grpSp>
          <p:cxnSp>
            <p:nvCxnSpPr>
              <p:cNvPr id="14" name="Straight Arrow Connector 13"/>
              <p:cNvCxnSpPr/>
              <p:nvPr/>
            </p:nvCxnSpPr>
            <p:spPr>
              <a:xfrm flipV="1">
                <a:off x="1993075" y="3400300"/>
                <a:ext cx="304800" cy="11094"/>
              </a:xfrm>
              <a:prstGeom prst="straightConnector1">
                <a:avLst/>
              </a:prstGeom>
              <a:ln w="3492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678875" y="3393375"/>
                <a:ext cx="304800" cy="11094"/>
              </a:xfrm>
              <a:prstGeom prst="straightConnector1">
                <a:avLst/>
              </a:prstGeom>
              <a:ln w="3492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376550" y="3388425"/>
                <a:ext cx="304800" cy="11094"/>
              </a:xfrm>
              <a:prstGeom prst="straightConnector1">
                <a:avLst/>
              </a:prstGeom>
              <a:ln w="3492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914400" y="2740813"/>
              <a:ext cx="859531" cy="430887"/>
            </a:xfrm>
            <a:prstGeom prst="rect">
              <a:avLst/>
            </a:prstGeom>
            <a:noFill/>
          </p:spPr>
          <p:txBody>
            <a:bodyPr wrap="none" rtlCol="0">
              <a:spAutoFit/>
            </a:bodyPr>
            <a:lstStyle/>
            <a:p>
              <a:r>
                <a:rPr lang="en-US" sz="2200" dirty="0" smtClean="0">
                  <a:latin typeface="Arial" pitchFamily="34" charset="0"/>
                  <a:cs typeface="Arial" pitchFamily="34" charset="0"/>
                </a:rPr>
                <a:t>Head</a:t>
              </a:r>
              <a:endParaRPr lang="en-US" sz="2200" dirty="0">
                <a:latin typeface="Arial" pitchFamily="34" charset="0"/>
                <a:cs typeface="Arial" pitchFamily="34" charset="0"/>
              </a:endParaRPr>
            </a:p>
          </p:txBody>
        </p:sp>
        <p:cxnSp>
          <p:nvCxnSpPr>
            <p:cNvPr id="9" name="Straight Arrow Connector 8"/>
            <p:cNvCxnSpPr/>
            <p:nvPr/>
          </p:nvCxnSpPr>
          <p:spPr>
            <a:xfrm>
              <a:off x="1331025" y="3095500"/>
              <a:ext cx="30480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25" name="Object 2"/>
          <p:cNvGraphicFramePr>
            <a:graphicFrameLocks noChangeAspect="1"/>
          </p:cNvGraphicFramePr>
          <p:nvPr/>
        </p:nvGraphicFramePr>
        <p:xfrm>
          <a:off x="1371600" y="3386138"/>
          <a:ext cx="6415088" cy="481012"/>
        </p:xfrm>
        <a:graphic>
          <a:graphicData uri="http://schemas.openxmlformats.org/presentationml/2006/ole">
            <p:oleObj spid="_x0000_s10242" name="Equation" r:id="rId4" imgW="3213000" imgH="241200" progId="Equation.3">
              <p:embed/>
            </p:oleObj>
          </a:graphicData>
        </a:graphic>
      </p:graphicFrame>
      <p:grpSp>
        <p:nvGrpSpPr>
          <p:cNvPr id="26" name="Group 25"/>
          <p:cNvGrpSpPr/>
          <p:nvPr/>
        </p:nvGrpSpPr>
        <p:grpSpPr>
          <a:xfrm>
            <a:off x="1447800" y="5261373"/>
            <a:ext cx="6010558" cy="834627"/>
            <a:chOff x="1447800" y="5261373"/>
            <a:chExt cx="6010558" cy="834627"/>
          </a:xfrm>
        </p:grpSpPr>
        <p:grpSp>
          <p:nvGrpSpPr>
            <p:cNvPr id="27" name="Group 79"/>
            <p:cNvGrpSpPr/>
            <p:nvPr/>
          </p:nvGrpSpPr>
          <p:grpSpPr>
            <a:xfrm>
              <a:off x="1736527" y="5261373"/>
              <a:ext cx="5721831" cy="834627"/>
              <a:chOff x="1981200" y="3790664"/>
              <a:chExt cx="5721831" cy="834627"/>
            </a:xfrm>
          </p:grpSpPr>
          <p:grpSp>
            <p:nvGrpSpPr>
              <p:cNvPr id="29" name="Group 101"/>
              <p:cNvGrpSpPr/>
              <p:nvPr/>
            </p:nvGrpSpPr>
            <p:grpSpPr>
              <a:xfrm>
                <a:off x="1981200" y="3863291"/>
                <a:ext cx="381000" cy="762000"/>
                <a:chOff x="1981200" y="3863291"/>
                <a:chExt cx="381000" cy="762000"/>
              </a:xfrm>
            </p:grpSpPr>
            <p:sp>
              <p:nvSpPr>
                <p:cNvPr id="69" name="Oval 68"/>
                <p:cNvSpPr/>
                <p:nvPr/>
              </p:nvSpPr>
              <p:spPr>
                <a:xfrm>
                  <a:off x="1981200" y="42164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Arc 69"/>
                <p:cNvSpPr/>
                <p:nvPr/>
              </p:nvSpPr>
              <p:spPr>
                <a:xfrm>
                  <a:off x="2041524" y="3863291"/>
                  <a:ext cx="228600" cy="762000"/>
                </a:xfrm>
                <a:prstGeom prst="arc">
                  <a:avLst>
                    <a:gd name="adj1" fmla="val 11059937"/>
                    <a:gd name="adj2" fmla="val 0"/>
                  </a:avLst>
                </a:prstGeom>
                <a:ln w="22225" cmpd="sng">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0" name="Group 103"/>
              <p:cNvGrpSpPr/>
              <p:nvPr/>
            </p:nvGrpSpPr>
            <p:grpSpPr>
              <a:xfrm>
                <a:off x="2193924" y="3790664"/>
                <a:ext cx="5509107" cy="816592"/>
                <a:chOff x="2193924" y="3831608"/>
                <a:chExt cx="5509107" cy="816592"/>
              </a:xfrm>
            </p:grpSpPr>
            <p:cxnSp>
              <p:nvCxnSpPr>
                <p:cNvPr id="31" name="Straight Connector 30"/>
                <p:cNvCxnSpPr/>
                <p:nvPr/>
              </p:nvCxnSpPr>
              <p:spPr>
                <a:xfrm>
                  <a:off x="2193924" y="4100799"/>
                  <a:ext cx="76230" cy="143743"/>
                </a:xfrm>
                <a:prstGeom prst="line">
                  <a:avLst/>
                </a:prstGeom>
                <a:ln w="222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32" name="Group 102"/>
                <p:cNvGrpSpPr/>
                <p:nvPr/>
              </p:nvGrpSpPr>
              <p:grpSpPr>
                <a:xfrm>
                  <a:off x="2254639" y="3831608"/>
                  <a:ext cx="5448392" cy="816592"/>
                  <a:chOff x="2254639" y="3831608"/>
                  <a:chExt cx="5448392" cy="816592"/>
                </a:xfrm>
              </p:grpSpPr>
              <p:grpSp>
                <p:nvGrpSpPr>
                  <p:cNvPr id="33" name="Group 43"/>
                  <p:cNvGrpSpPr/>
                  <p:nvPr/>
                </p:nvGrpSpPr>
                <p:grpSpPr>
                  <a:xfrm>
                    <a:off x="2254639" y="3831608"/>
                    <a:ext cx="5448392" cy="816592"/>
                    <a:chOff x="3011877" y="5467064"/>
                    <a:chExt cx="5448392" cy="816592"/>
                  </a:xfrm>
                </p:grpSpPr>
                <p:cxnSp>
                  <p:nvCxnSpPr>
                    <p:cNvPr id="35" name="Straight Arrow Connector 39"/>
                    <p:cNvCxnSpPr/>
                    <p:nvPr/>
                  </p:nvCxnSpPr>
                  <p:spPr>
                    <a:xfrm flipV="1">
                      <a:off x="4218296" y="6043962"/>
                      <a:ext cx="533400" cy="11094"/>
                    </a:xfrm>
                    <a:prstGeom prst="straightConnector1">
                      <a:avLst/>
                    </a:prstGeom>
                    <a:ln w="2222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9"/>
                    <p:cNvCxnSpPr/>
                    <p:nvPr/>
                  </p:nvCxnSpPr>
                  <p:spPr>
                    <a:xfrm flipV="1">
                      <a:off x="5113360" y="6055056"/>
                      <a:ext cx="533400" cy="11094"/>
                    </a:xfrm>
                    <a:prstGeom prst="straightConnector1">
                      <a:avLst/>
                    </a:prstGeom>
                    <a:ln w="2222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5597856" y="5826456"/>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136"/>
                    <p:cNvGrpSpPr/>
                    <p:nvPr/>
                  </p:nvGrpSpPr>
                  <p:grpSpPr>
                    <a:xfrm>
                      <a:off x="3011877" y="5467064"/>
                      <a:ext cx="5448392" cy="816592"/>
                      <a:chOff x="3011877" y="4476464"/>
                      <a:chExt cx="5448392" cy="816592"/>
                    </a:xfrm>
                  </p:grpSpPr>
                  <p:grpSp>
                    <p:nvGrpSpPr>
                      <p:cNvPr id="39" name="Group 135"/>
                      <p:cNvGrpSpPr/>
                      <p:nvPr/>
                    </p:nvGrpSpPr>
                    <p:grpSpPr>
                      <a:xfrm>
                        <a:off x="3011877" y="4476464"/>
                        <a:ext cx="3007924" cy="816592"/>
                        <a:chOff x="3011877" y="4476464"/>
                        <a:chExt cx="3007924" cy="816592"/>
                      </a:xfrm>
                    </p:grpSpPr>
                    <p:grpSp>
                      <p:nvGrpSpPr>
                        <p:cNvPr id="41" name="Group 116"/>
                        <p:cNvGrpSpPr/>
                        <p:nvPr/>
                      </p:nvGrpSpPr>
                      <p:grpSpPr>
                        <a:xfrm>
                          <a:off x="3011877" y="4620904"/>
                          <a:ext cx="3007923" cy="636896"/>
                          <a:chOff x="2290821" y="5001904"/>
                          <a:chExt cx="3007923" cy="636896"/>
                        </a:xfrm>
                      </p:grpSpPr>
                      <p:grpSp>
                        <p:nvGrpSpPr>
                          <p:cNvPr id="57" name="Group 115"/>
                          <p:cNvGrpSpPr/>
                          <p:nvPr/>
                        </p:nvGrpSpPr>
                        <p:grpSpPr>
                          <a:xfrm>
                            <a:off x="2290821" y="5002662"/>
                            <a:ext cx="3007923" cy="636138"/>
                            <a:chOff x="2290821" y="5002662"/>
                            <a:chExt cx="3007923" cy="636138"/>
                          </a:xfrm>
                        </p:grpSpPr>
                        <p:grpSp>
                          <p:nvGrpSpPr>
                            <p:cNvPr id="59" name="Group 81"/>
                            <p:cNvGrpSpPr/>
                            <p:nvPr/>
                          </p:nvGrpSpPr>
                          <p:grpSpPr>
                            <a:xfrm>
                              <a:off x="2290821" y="5002662"/>
                              <a:ext cx="3007923" cy="636138"/>
                              <a:chOff x="2134678" y="2344974"/>
                              <a:chExt cx="3007923" cy="636138"/>
                            </a:xfrm>
                          </p:grpSpPr>
                          <p:grpSp>
                            <p:nvGrpSpPr>
                              <p:cNvPr id="61" name="Group 79"/>
                              <p:cNvGrpSpPr/>
                              <p:nvPr/>
                            </p:nvGrpSpPr>
                            <p:grpSpPr>
                              <a:xfrm>
                                <a:off x="2134678" y="2392027"/>
                                <a:ext cx="3007923" cy="589085"/>
                                <a:chOff x="2134678" y="2392027"/>
                                <a:chExt cx="3007923" cy="589085"/>
                              </a:xfrm>
                            </p:grpSpPr>
                            <p:sp>
                              <p:nvSpPr>
                                <p:cNvPr id="63" name="Oval 62"/>
                                <p:cNvSpPr/>
                                <p:nvPr/>
                              </p:nvSpPr>
                              <p:spPr>
                                <a:xfrm>
                                  <a:off x="4761601" y="2600112"/>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56"/>
                                <p:cNvGrpSpPr/>
                                <p:nvPr/>
                              </p:nvGrpSpPr>
                              <p:grpSpPr>
                                <a:xfrm>
                                  <a:off x="2134678" y="2392027"/>
                                  <a:ext cx="2101483" cy="574823"/>
                                  <a:chOff x="939228" y="2403902"/>
                                  <a:chExt cx="2101483" cy="574823"/>
                                </a:xfrm>
                              </p:grpSpPr>
                              <p:grpSp>
                                <p:nvGrpSpPr>
                                  <p:cNvPr id="65" name="Group 33"/>
                                  <p:cNvGrpSpPr/>
                                  <p:nvPr/>
                                </p:nvGrpSpPr>
                                <p:grpSpPr>
                                  <a:xfrm>
                                    <a:off x="939228" y="2403902"/>
                                    <a:ext cx="1194372" cy="570285"/>
                                    <a:chOff x="2234628" y="2403902"/>
                                    <a:chExt cx="1194372" cy="570285"/>
                                  </a:xfrm>
                                </p:grpSpPr>
                                <p:sp>
                                  <p:nvSpPr>
                                    <p:cNvPr id="67" name="Oval 66"/>
                                    <p:cNvSpPr/>
                                    <p:nvPr/>
                                  </p:nvSpPr>
                                  <p:spPr>
                                    <a:xfrm>
                                      <a:off x="3048000" y="2593187"/>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17"/>
                                    <p:cNvSpPr txBox="1"/>
                                    <p:nvPr/>
                                  </p:nvSpPr>
                                  <p:spPr>
                                    <a:xfrm>
                                      <a:off x="2234628" y="2403902"/>
                                      <a:ext cx="859531" cy="430887"/>
                                    </a:xfrm>
                                    <a:prstGeom prst="rect">
                                      <a:avLst/>
                                    </a:prstGeom>
                                    <a:noFill/>
                                  </p:spPr>
                                  <p:txBody>
                                    <a:bodyPr wrap="none" rtlCol="0">
                                      <a:spAutoFit/>
                                    </a:bodyPr>
                                    <a:lstStyle/>
                                    <a:p>
                                      <a:r>
                                        <a:rPr lang="en-US" sz="2200" dirty="0" smtClean="0">
                                          <a:latin typeface="Arial" pitchFamily="34" charset="0"/>
                                          <a:cs typeface="Arial" pitchFamily="34" charset="0"/>
                                        </a:rPr>
                                        <a:t>Head</a:t>
                                      </a:r>
                                      <a:endParaRPr lang="en-US" sz="2200" baseline="-25000" dirty="0">
                                        <a:latin typeface="Arial" pitchFamily="34" charset="0"/>
                                        <a:cs typeface="Arial" pitchFamily="34" charset="0"/>
                                      </a:endParaRPr>
                                    </a:p>
                                  </p:txBody>
                                </p:sp>
                              </p:grpSp>
                              <p:sp>
                                <p:nvSpPr>
                                  <p:cNvPr id="66" name="Oval 65"/>
                                  <p:cNvSpPr/>
                                  <p:nvPr/>
                                </p:nvSpPr>
                                <p:spPr>
                                  <a:xfrm>
                                    <a:off x="2659711" y="2597725"/>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2" name="TextBox 16"/>
                              <p:cNvSpPr txBox="1"/>
                              <p:nvPr/>
                            </p:nvSpPr>
                            <p:spPr>
                              <a:xfrm>
                                <a:off x="3353221" y="2344974"/>
                                <a:ext cx="429926" cy="430887"/>
                              </a:xfrm>
                              <a:prstGeom prst="rect">
                                <a:avLst/>
                              </a:prstGeom>
                              <a:noFill/>
                            </p:spPr>
                            <p:txBody>
                              <a:bodyPr wrap="none" rtlCol="0">
                                <a:spAutoFit/>
                              </a:bodyPr>
                              <a:lstStyle/>
                              <a:p>
                                <a:r>
                                  <a:rPr lang="en-US" sz="2200" dirty="0" smtClean="0">
                                    <a:latin typeface="Arial" pitchFamily="34" charset="0"/>
                                    <a:cs typeface="Arial" pitchFamily="34" charset="0"/>
                                  </a:rPr>
                                  <a:t>y</a:t>
                                </a:r>
                                <a:r>
                                  <a:rPr lang="en-US" sz="2200" baseline="-25000" dirty="0" smtClean="0">
                                    <a:latin typeface="Arial" pitchFamily="34" charset="0"/>
                                    <a:cs typeface="Arial" pitchFamily="34" charset="0"/>
                                  </a:rPr>
                                  <a:t>1</a:t>
                                </a:r>
                                <a:endParaRPr lang="en-US" sz="2200" baseline="-25000" dirty="0">
                                  <a:latin typeface="Arial" pitchFamily="34" charset="0"/>
                                  <a:cs typeface="Arial" pitchFamily="34" charset="0"/>
                                </a:endParaRPr>
                              </a:p>
                            </p:txBody>
                          </p:sp>
                        </p:grpSp>
                        <p:cxnSp>
                          <p:nvCxnSpPr>
                            <p:cNvPr id="60" name="Straight Arrow Connector 39"/>
                            <p:cNvCxnSpPr/>
                            <p:nvPr/>
                          </p:nvCxnSpPr>
                          <p:spPr>
                            <a:xfrm flipV="1">
                              <a:off x="2399032" y="5461658"/>
                              <a:ext cx="725168" cy="11094"/>
                            </a:xfrm>
                            <a:prstGeom prst="straightConnector1">
                              <a:avLst/>
                            </a:prstGeom>
                            <a:ln w="2222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sp>
                        <p:nvSpPr>
                          <p:cNvPr id="58" name="TextBox 57"/>
                          <p:cNvSpPr txBox="1"/>
                          <p:nvPr/>
                        </p:nvSpPr>
                        <p:spPr>
                          <a:xfrm>
                            <a:off x="4413912" y="5001904"/>
                            <a:ext cx="429926" cy="430887"/>
                          </a:xfrm>
                          <a:prstGeom prst="rect">
                            <a:avLst/>
                          </a:prstGeom>
                          <a:noFill/>
                        </p:spPr>
                        <p:txBody>
                          <a:bodyPr wrap="none" rtlCol="0">
                            <a:spAutoFit/>
                          </a:bodyPr>
                          <a:lstStyle/>
                          <a:p>
                            <a:r>
                              <a:rPr lang="en-US" sz="2200" dirty="0" smtClean="0">
                                <a:latin typeface="Arial" pitchFamily="34" charset="0"/>
                                <a:cs typeface="Arial" pitchFamily="34" charset="0"/>
                              </a:rPr>
                              <a:t>y</a:t>
                            </a:r>
                            <a:r>
                              <a:rPr lang="en-US" sz="2200" baseline="-25000" dirty="0" smtClean="0">
                                <a:latin typeface="Arial" pitchFamily="34" charset="0"/>
                                <a:cs typeface="Arial" pitchFamily="34" charset="0"/>
                              </a:rPr>
                              <a:t>2</a:t>
                            </a:r>
                            <a:endParaRPr lang="en-US" sz="2200" baseline="-25000" dirty="0">
                              <a:latin typeface="Arial" pitchFamily="34" charset="0"/>
                              <a:cs typeface="Arial" pitchFamily="34" charset="0"/>
                            </a:endParaRPr>
                          </a:p>
                        </p:txBody>
                      </p:sp>
                    </p:grpSp>
                    <p:grpSp>
                      <p:nvGrpSpPr>
                        <p:cNvPr id="42" name="Group 134"/>
                        <p:cNvGrpSpPr/>
                        <p:nvPr/>
                      </p:nvGrpSpPr>
                      <p:grpSpPr>
                        <a:xfrm>
                          <a:off x="3886200" y="4476464"/>
                          <a:ext cx="2133601" cy="816592"/>
                          <a:chOff x="3886200" y="4476464"/>
                          <a:chExt cx="2133601" cy="816592"/>
                        </a:xfrm>
                      </p:grpSpPr>
                      <p:grpSp>
                        <p:nvGrpSpPr>
                          <p:cNvPr id="43" name="Group 132"/>
                          <p:cNvGrpSpPr/>
                          <p:nvPr/>
                        </p:nvGrpSpPr>
                        <p:grpSpPr>
                          <a:xfrm>
                            <a:off x="3886200" y="4476464"/>
                            <a:ext cx="2057400" cy="816592"/>
                            <a:chOff x="3886200" y="4476464"/>
                            <a:chExt cx="2057400" cy="816592"/>
                          </a:xfrm>
                        </p:grpSpPr>
                        <p:sp>
                          <p:nvSpPr>
                            <p:cNvPr id="54" name="Arc 53"/>
                            <p:cNvSpPr/>
                            <p:nvPr/>
                          </p:nvSpPr>
                          <p:spPr>
                            <a:xfrm>
                              <a:off x="3886200" y="4531056"/>
                              <a:ext cx="228600" cy="762000"/>
                            </a:xfrm>
                            <a:prstGeom prst="arc">
                              <a:avLst>
                                <a:gd name="adj1" fmla="val 11059937"/>
                                <a:gd name="adj2" fmla="val 0"/>
                              </a:avLst>
                            </a:prstGeom>
                            <a:ln w="22225" cmpd="sng">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Arc 54"/>
                            <p:cNvSpPr/>
                            <p:nvPr/>
                          </p:nvSpPr>
                          <p:spPr>
                            <a:xfrm>
                              <a:off x="4800600" y="4509448"/>
                              <a:ext cx="228600" cy="762000"/>
                            </a:xfrm>
                            <a:prstGeom prst="arc">
                              <a:avLst>
                                <a:gd name="adj1" fmla="val 11059937"/>
                                <a:gd name="adj2" fmla="val 0"/>
                              </a:avLst>
                            </a:prstGeom>
                            <a:ln w="22225" cmpd="sng">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Arc 55"/>
                            <p:cNvSpPr/>
                            <p:nvPr/>
                          </p:nvSpPr>
                          <p:spPr>
                            <a:xfrm>
                              <a:off x="5715000" y="4476464"/>
                              <a:ext cx="228600" cy="762000"/>
                            </a:xfrm>
                            <a:prstGeom prst="arc">
                              <a:avLst>
                                <a:gd name="adj1" fmla="val 11059937"/>
                                <a:gd name="adj2" fmla="val 0"/>
                              </a:avLst>
                            </a:prstGeom>
                            <a:ln w="22225" cmpd="sng">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133"/>
                          <p:cNvGrpSpPr/>
                          <p:nvPr/>
                        </p:nvGrpSpPr>
                        <p:grpSpPr>
                          <a:xfrm>
                            <a:off x="4038600" y="4746008"/>
                            <a:ext cx="1981201" cy="178999"/>
                            <a:chOff x="4038600" y="4746008"/>
                            <a:chExt cx="1981201" cy="178999"/>
                          </a:xfrm>
                        </p:grpSpPr>
                        <p:grpSp>
                          <p:nvGrpSpPr>
                            <p:cNvPr id="45" name="Group 123"/>
                            <p:cNvGrpSpPr/>
                            <p:nvPr/>
                          </p:nvGrpSpPr>
                          <p:grpSpPr>
                            <a:xfrm>
                              <a:off x="5867400" y="4746008"/>
                              <a:ext cx="152401" cy="143743"/>
                              <a:chOff x="5867400" y="4800600"/>
                              <a:chExt cx="152401" cy="143743"/>
                            </a:xfrm>
                          </p:grpSpPr>
                          <p:cxnSp>
                            <p:nvCxnSpPr>
                              <p:cNvPr id="52" name="Straight Connector 51"/>
                              <p:cNvCxnSpPr/>
                              <p:nvPr/>
                            </p:nvCxnSpPr>
                            <p:spPr>
                              <a:xfrm>
                                <a:off x="5867400" y="4800600"/>
                                <a:ext cx="76230" cy="143743"/>
                              </a:xfrm>
                              <a:prstGeom prst="line">
                                <a:avLst/>
                              </a:prstGeom>
                              <a:ln w="222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63" idx="7"/>
                              </p:cNvCxnSpPr>
                              <p:nvPr/>
                            </p:nvCxnSpPr>
                            <p:spPr>
                              <a:xfrm flipH="1">
                                <a:off x="5964004" y="4800600"/>
                                <a:ext cx="55797" cy="131996"/>
                              </a:xfrm>
                              <a:prstGeom prst="line">
                                <a:avLst/>
                              </a:prstGeom>
                              <a:ln w="222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46" name="Group 124"/>
                            <p:cNvGrpSpPr/>
                            <p:nvPr/>
                          </p:nvGrpSpPr>
                          <p:grpSpPr>
                            <a:xfrm>
                              <a:off x="4958688" y="4759656"/>
                              <a:ext cx="152401" cy="143743"/>
                              <a:chOff x="5867400" y="4800600"/>
                              <a:chExt cx="152401" cy="143743"/>
                            </a:xfrm>
                          </p:grpSpPr>
                          <p:cxnSp>
                            <p:nvCxnSpPr>
                              <p:cNvPr id="50" name="Straight Connector 49"/>
                              <p:cNvCxnSpPr/>
                              <p:nvPr/>
                            </p:nvCxnSpPr>
                            <p:spPr>
                              <a:xfrm>
                                <a:off x="5867400" y="4800600"/>
                                <a:ext cx="76230" cy="143743"/>
                              </a:xfrm>
                              <a:prstGeom prst="line">
                                <a:avLst/>
                              </a:prstGeom>
                              <a:ln w="222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964004" y="4800600"/>
                                <a:ext cx="55797" cy="131996"/>
                              </a:xfrm>
                              <a:prstGeom prst="line">
                                <a:avLst/>
                              </a:prstGeom>
                              <a:ln w="222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47" name="Group 127"/>
                            <p:cNvGrpSpPr/>
                            <p:nvPr/>
                          </p:nvGrpSpPr>
                          <p:grpSpPr>
                            <a:xfrm>
                              <a:off x="4038600" y="4781264"/>
                              <a:ext cx="152401" cy="143743"/>
                              <a:chOff x="5867400" y="4800600"/>
                              <a:chExt cx="152401" cy="143743"/>
                            </a:xfrm>
                          </p:grpSpPr>
                          <p:cxnSp>
                            <p:nvCxnSpPr>
                              <p:cNvPr id="48" name="Straight Connector 47"/>
                              <p:cNvCxnSpPr/>
                              <p:nvPr/>
                            </p:nvCxnSpPr>
                            <p:spPr>
                              <a:xfrm>
                                <a:off x="5867400" y="4800600"/>
                                <a:ext cx="76230" cy="143743"/>
                              </a:xfrm>
                              <a:prstGeom prst="line">
                                <a:avLst/>
                              </a:prstGeom>
                              <a:ln w="222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964004" y="4800600"/>
                                <a:ext cx="55797" cy="131996"/>
                              </a:xfrm>
                              <a:prstGeom prst="line">
                                <a:avLst/>
                              </a:prstGeom>
                              <a:ln w="222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grpSp>
                  </p:grpSp>
                  <p:sp>
                    <p:nvSpPr>
                      <p:cNvPr id="40" name="TextBox 17"/>
                      <p:cNvSpPr txBox="1"/>
                      <p:nvPr/>
                    </p:nvSpPr>
                    <p:spPr>
                      <a:xfrm>
                        <a:off x="6169257" y="4812947"/>
                        <a:ext cx="2291012" cy="430887"/>
                      </a:xfrm>
                      <a:prstGeom prst="rect">
                        <a:avLst/>
                      </a:prstGeom>
                      <a:noFill/>
                    </p:spPr>
                    <p:txBody>
                      <a:bodyPr wrap="none" rtlCol="0">
                        <a:spAutoFit/>
                      </a:bodyPr>
                      <a:lstStyle/>
                      <a:p>
                        <a:r>
                          <a:rPr lang="en-US" sz="2200" dirty="0" smtClean="0">
                            <a:latin typeface="Arial" pitchFamily="34" charset="0"/>
                            <a:cs typeface="Arial" pitchFamily="34" charset="0"/>
                          </a:rPr>
                          <a:t>y</a:t>
                        </a:r>
                        <a:r>
                          <a:rPr lang="en-US" sz="2200" baseline="-25000" dirty="0" smtClean="0">
                            <a:latin typeface="Arial" pitchFamily="34" charset="0"/>
                            <a:cs typeface="Arial" pitchFamily="34" charset="0"/>
                          </a:rPr>
                          <a:t>1</a:t>
                        </a:r>
                        <a:r>
                          <a:rPr lang="en-US" sz="2200" dirty="0" smtClean="0">
                            <a:latin typeface="Arial" pitchFamily="34" charset="0"/>
                            <a:cs typeface="Arial" pitchFamily="34" charset="0"/>
                          </a:rPr>
                          <a:t>.Key &lt;= y</a:t>
                        </a:r>
                        <a:r>
                          <a:rPr lang="en-US" sz="2200" baseline="-25000" dirty="0" smtClean="0">
                            <a:latin typeface="Arial" pitchFamily="34" charset="0"/>
                            <a:cs typeface="Arial" pitchFamily="34" charset="0"/>
                          </a:rPr>
                          <a:t>2</a:t>
                        </a:r>
                        <a:r>
                          <a:rPr lang="en-US" sz="2200" dirty="0" smtClean="0">
                            <a:latin typeface="Arial" pitchFamily="34" charset="0"/>
                            <a:cs typeface="Arial" pitchFamily="34" charset="0"/>
                          </a:rPr>
                          <a:t>.Key</a:t>
                        </a:r>
                        <a:endParaRPr lang="en-US" sz="2200" baseline="-25000" dirty="0">
                          <a:latin typeface="Arial" pitchFamily="34" charset="0"/>
                          <a:cs typeface="Arial" pitchFamily="34" charset="0"/>
                        </a:endParaRPr>
                      </a:p>
                    </p:txBody>
                  </p:sp>
                </p:grpSp>
              </p:grpSp>
              <p:cxnSp>
                <p:nvCxnSpPr>
                  <p:cNvPr id="34" name="Straight Connector 33"/>
                  <p:cNvCxnSpPr/>
                  <p:nvPr/>
                </p:nvCxnSpPr>
                <p:spPr>
                  <a:xfrm flipH="1">
                    <a:off x="2277828" y="4113499"/>
                    <a:ext cx="55797" cy="131996"/>
                  </a:xfrm>
                  <a:prstGeom prst="line">
                    <a:avLst/>
                  </a:prstGeom>
                  <a:ln w="222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grpSp>
        <p:cxnSp>
          <p:nvCxnSpPr>
            <p:cNvPr id="28" name="Straight Arrow Connector 39"/>
            <p:cNvCxnSpPr/>
            <p:nvPr/>
          </p:nvCxnSpPr>
          <p:spPr>
            <a:xfrm>
              <a:off x="1447800" y="5791200"/>
              <a:ext cx="303224" cy="76200"/>
            </a:xfrm>
            <a:prstGeom prst="straightConnector1">
              <a:avLst/>
            </a:prstGeom>
            <a:ln w="2222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sp>
        <p:nvSpPr>
          <p:cNvPr id="73" name="Slide Number Placeholder 72"/>
          <p:cNvSpPr>
            <a:spLocks noGrp="1"/>
          </p:cNvSpPr>
          <p:nvPr>
            <p:ph type="sldNum" sz="quarter" idx="12"/>
          </p:nvPr>
        </p:nvSpPr>
        <p:spPr/>
        <p:txBody>
          <a:bodyPr/>
          <a:lstStyle/>
          <a:p>
            <a:fld id="{B6F15528-21DE-4FAA-801E-634DDDAF4B2B}" type="slidenum">
              <a:rPr lang="en-US" smtClean="0"/>
              <a:pPr/>
              <a:t>26</a:t>
            </a:fld>
            <a:r>
              <a:rPr lang="en-US" smtClean="0"/>
              <a:t>/42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76200" y="609600"/>
          <a:ext cx="8991600" cy="5791200"/>
        </p:xfrm>
        <a:graphic>
          <a:graphicData uri="http://schemas.openxmlformats.org/drawingml/2006/table">
            <a:tbl>
              <a:tblPr firstRow="1" bandRow="1">
                <a:tableStyleId>{8799B23B-EC83-4686-B30A-512413B5E67A}</a:tableStyleId>
              </a:tblPr>
              <a:tblGrid>
                <a:gridCol w="6176838"/>
                <a:gridCol w="1954696"/>
                <a:gridCol w="860066"/>
              </a:tblGrid>
              <a:tr h="685800">
                <a:tc>
                  <a:txBody>
                    <a:bodyPr/>
                    <a:lstStyle/>
                    <a:p>
                      <a:pPr algn="ctr"/>
                      <a:r>
                        <a:rPr lang="en-US" sz="2200" dirty="0" smtClean="0">
                          <a:latin typeface="Arial" pitchFamily="34" charset="0"/>
                          <a:cs typeface="Arial" pitchFamily="34" charset="0"/>
                        </a:rPr>
                        <a:t>Some Invariants Learned</a:t>
                      </a:r>
                      <a:endParaRPr lang="en-US" sz="2200" dirty="0">
                        <a:latin typeface="Arial" pitchFamily="34" charset="0"/>
                        <a:cs typeface="Arial" pitchFamily="34" charset="0"/>
                      </a:endParaRPr>
                    </a:p>
                  </a:txBody>
                  <a:tcPr/>
                </a:tc>
                <a:tc>
                  <a:txBody>
                    <a:bodyPr/>
                    <a:lstStyle/>
                    <a:p>
                      <a:pPr algn="ctr"/>
                      <a:r>
                        <a:rPr lang="en-US" sz="2200" dirty="0" smtClean="0">
                          <a:latin typeface="Arial" pitchFamily="34" charset="0"/>
                          <a:cs typeface="Arial" pitchFamily="34" charset="0"/>
                        </a:rPr>
                        <a:t>Interpolation</a:t>
                      </a:r>
                    </a:p>
                    <a:p>
                      <a:pPr algn="ctr"/>
                      <a:r>
                        <a:rPr lang="en-US" sz="2200" dirty="0" smtClean="0">
                          <a:latin typeface="Arial" pitchFamily="34" charset="0"/>
                          <a:cs typeface="Arial" pitchFamily="34" charset="0"/>
                        </a:rPr>
                        <a:t>[ABGRS12]</a:t>
                      </a:r>
                      <a:endParaRPr lang="en-US" sz="2200" dirty="0">
                        <a:latin typeface="Arial" pitchFamily="34" charset="0"/>
                        <a:cs typeface="Arial" pitchFamily="34" charset="0"/>
                      </a:endParaRPr>
                    </a:p>
                  </a:txBody>
                  <a:tcPr/>
                </a:tc>
                <a:tc>
                  <a:txBody>
                    <a:bodyPr/>
                    <a:lstStyle/>
                    <a:p>
                      <a:pPr algn="ctr"/>
                      <a:r>
                        <a:rPr lang="en-US" sz="2200" dirty="0" smtClean="0">
                          <a:latin typeface="Arial" pitchFamily="34" charset="0"/>
                          <a:cs typeface="Arial" pitchFamily="34" charset="0"/>
                        </a:rPr>
                        <a:t>ICE</a:t>
                      </a:r>
                    </a:p>
                    <a:p>
                      <a:pPr algn="ctr"/>
                      <a:r>
                        <a:rPr lang="en-US" sz="2200" dirty="0" smtClean="0">
                          <a:latin typeface="Arial" pitchFamily="34" charset="0"/>
                          <a:cs typeface="Arial" pitchFamily="34" charset="0"/>
                        </a:rPr>
                        <a:t>(sec)</a:t>
                      </a:r>
                      <a:endParaRPr lang="en-US" sz="2200" dirty="0">
                        <a:latin typeface="Arial" pitchFamily="34" charset="0"/>
                        <a:cs typeface="Arial" pitchFamily="34" charset="0"/>
                      </a:endParaRPr>
                    </a:p>
                  </a:txBody>
                  <a:tcPr/>
                </a:tc>
              </a:tr>
              <a:tr h="381000">
                <a:tc>
                  <a:txBody>
                    <a:bodyPr/>
                    <a:lstStyle/>
                    <a:p>
                      <a:endParaRPr lang="en-US" sz="2200" dirty="0">
                        <a:latin typeface="Arial" pitchFamily="34" charset="0"/>
                        <a:cs typeface="Arial" pitchFamily="34" charset="0"/>
                      </a:endParaRPr>
                    </a:p>
                  </a:txBody>
                  <a:tcPr/>
                </a:tc>
                <a:tc>
                  <a:txBody>
                    <a:bodyPr/>
                    <a:lstStyle/>
                    <a:p>
                      <a:pPr algn="r"/>
                      <a:r>
                        <a:rPr lang="en-US" sz="2200" dirty="0" smtClean="0">
                          <a:latin typeface="Arial" pitchFamily="34" charset="0"/>
                          <a:cs typeface="Arial" pitchFamily="34" charset="0"/>
                        </a:rPr>
                        <a:t>&lt;2s</a:t>
                      </a:r>
                      <a:endParaRPr lang="en-US" sz="2200" dirty="0">
                        <a:latin typeface="Arial" pitchFamily="34" charset="0"/>
                        <a:cs typeface="Arial" pitchFamily="34" charset="0"/>
                      </a:endParaRPr>
                    </a:p>
                  </a:txBody>
                  <a:tcPr/>
                </a:tc>
                <a:tc>
                  <a:txBody>
                    <a:bodyPr/>
                    <a:lstStyle/>
                    <a:p>
                      <a:pPr algn="r"/>
                      <a:r>
                        <a:rPr lang="en-US" sz="2200" dirty="0" smtClean="0">
                          <a:latin typeface="Arial" pitchFamily="34" charset="0"/>
                          <a:cs typeface="Arial" pitchFamily="34" charset="0"/>
                        </a:rPr>
                        <a:t>&lt;2s</a:t>
                      </a:r>
                      <a:endParaRPr lang="en-US" sz="2200" dirty="0">
                        <a:latin typeface="Arial" pitchFamily="34" charset="0"/>
                        <a:cs typeface="Arial" pitchFamily="34" charset="0"/>
                      </a:endParaRPr>
                    </a:p>
                  </a:txBody>
                  <a:tcPr/>
                </a:tc>
              </a:tr>
              <a:tr h="716280">
                <a:tc>
                  <a:txBody>
                    <a:bodyPr/>
                    <a:lstStyle/>
                    <a:p>
                      <a:endParaRPr lang="en-US" sz="2200" dirty="0">
                        <a:latin typeface="Arial" pitchFamily="34" charset="0"/>
                        <a:cs typeface="Arial" pitchFamily="34" charset="0"/>
                      </a:endParaRPr>
                    </a:p>
                  </a:txBody>
                  <a:tcPr/>
                </a:tc>
                <a:tc>
                  <a:txBody>
                    <a:bodyPr/>
                    <a:lstStyle/>
                    <a:p>
                      <a:pPr algn="r"/>
                      <a:r>
                        <a:rPr lang="en-US" sz="2200" dirty="0" smtClean="0">
                          <a:solidFill>
                            <a:srgbClr val="FF0000"/>
                          </a:solidFill>
                          <a:latin typeface="Arial" pitchFamily="34" charset="0"/>
                          <a:cs typeface="Arial" pitchFamily="34" charset="0"/>
                        </a:rPr>
                        <a:t>Timeout</a:t>
                      </a:r>
                      <a:endParaRPr lang="en-US" sz="2200" dirty="0">
                        <a:solidFill>
                          <a:srgbClr val="FF0000"/>
                        </a:solidFill>
                        <a:latin typeface="Arial" pitchFamily="34" charset="0"/>
                        <a:cs typeface="Arial" pitchFamily="34"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200" dirty="0" smtClean="0">
                          <a:latin typeface="Arial" pitchFamily="34" charset="0"/>
                          <a:cs typeface="Arial" pitchFamily="34" charset="0"/>
                        </a:rPr>
                        <a:t>&lt;2s</a:t>
                      </a:r>
                    </a:p>
                  </a:txBody>
                  <a:tcPr/>
                </a:tc>
              </a:tr>
              <a:tr h="381000">
                <a:tc>
                  <a:txBody>
                    <a:bodyPr/>
                    <a:lstStyle/>
                    <a:p>
                      <a:endParaRPr lang="en-US" sz="2200" dirty="0">
                        <a:latin typeface="Arial" pitchFamily="34" charset="0"/>
                        <a:cs typeface="Arial" pitchFamily="34" charset="0"/>
                      </a:endParaRPr>
                    </a:p>
                  </a:txBody>
                  <a:tcPr/>
                </a:tc>
                <a:tc>
                  <a:txBody>
                    <a:bodyPr/>
                    <a:lstStyle/>
                    <a:p>
                      <a:pPr algn="r"/>
                      <a:r>
                        <a:rPr lang="en-US" sz="2200" dirty="0" smtClean="0">
                          <a:latin typeface="Arial" pitchFamily="34" charset="0"/>
                          <a:cs typeface="Arial" pitchFamily="34" charset="0"/>
                        </a:rPr>
                        <a:t>&lt;2s</a:t>
                      </a:r>
                      <a:endParaRPr lang="en-US" sz="2200" dirty="0">
                        <a:latin typeface="Arial" pitchFamily="34" charset="0"/>
                        <a:cs typeface="Arial" pitchFamily="34" charset="0"/>
                      </a:endParaRPr>
                    </a:p>
                  </a:txBody>
                  <a:tcPr/>
                </a:tc>
                <a:tc>
                  <a:txBody>
                    <a:bodyPr/>
                    <a:lstStyle/>
                    <a:p>
                      <a:pPr algn="r"/>
                      <a:r>
                        <a:rPr lang="en-US" sz="2200" dirty="0" smtClean="0">
                          <a:latin typeface="Arial" pitchFamily="34" charset="0"/>
                          <a:cs typeface="Arial" pitchFamily="34" charset="0"/>
                        </a:rPr>
                        <a:t>&lt;2s</a:t>
                      </a:r>
                      <a:endParaRPr lang="en-US" sz="2200" dirty="0">
                        <a:latin typeface="Arial" pitchFamily="34" charset="0"/>
                        <a:cs typeface="Arial" pitchFamily="34" charset="0"/>
                      </a:endParaRPr>
                    </a:p>
                  </a:txBody>
                  <a:tcPr/>
                </a:tc>
              </a:tr>
              <a:tr h="792480">
                <a:tc>
                  <a:txBody>
                    <a:bodyPr/>
                    <a:lstStyle/>
                    <a:p>
                      <a:endParaRPr lang="en-US" sz="2200" dirty="0">
                        <a:latin typeface="Arial" pitchFamily="34" charset="0"/>
                        <a:cs typeface="Arial" pitchFamily="34" charset="0"/>
                      </a:endParaRPr>
                    </a:p>
                  </a:txBody>
                  <a:tcPr/>
                </a:tc>
                <a:tc>
                  <a:txBody>
                    <a:bodyPr/>
                    <a:lstStyle/>
                    <a:p>
                      <a:pPr algn="r"/>
                      <a:r>
                        <a:rPr lang="en-US" sz="2200" dirty="0" smtClean="0">
                          <a:solidFill>
                            <a:srgbClr val="FF0000"/>
                          </a:solidFill>
                          <a:latin typeface="Arial" pitchFamily="34" charset="0"/>
                          <a:cs typeface="Arial" pitchFamily="34" charset="0"/>
                        </a:rPr>
                        <a:t>Timeout</a:t>
                      </a:r>
                      <a:endParaRPr lang="en-US" sz="2200" dirty="0">
                        <a:solidFill>
                          <a:srgbClr val="FF0000"/>
                        </a:solidFill>
                        <a:latin typeface="Arial" pitchFamily="34" charset="0"/>
                        <a:cs typeface="Arial" pitchFamily="34" charset="0"/>
                      </a:endParaRPr>
                    </a:p>
                  </a:txBody>
                  <a:tcPr/>
                </a:tc>
                <a:tc>
                  <a:txBody>
                    <a:bodyPr/>
                    <a:lstStyle/>
                    <a:p>
                      <a:pPr algn="r"/>
                      <a:r>
                        <a:rPr lang="en-US" sz="2200" dirty="0" smtClean="0">
                          <a:latin typeface="Arial" pitchFamily="34" charset="0"/>
                          <a:cs typeface="Arial" pitchFamily="34" charset="0"/>
                        </a:rPr>
                        <a:t>&lt;2s</a:t>
                      </a:r>
                      <a:endParaRPr lang="en-US" sz="2200" dirty="0">
                        <a:latin typeface="Arial" pitchFamily="34" charset="0"/>
                        <a:cs typeface="Arial" pitchFamily="34" charset="0"/>
                      </a:endParaRPr>
                    </a:p>
                  </a:txBody>
                  <a:tcPr/>
                </a:tc>
              </a:tr>
              <a:tr h="762000">
                <a:tc>
                  <a:txBody>
                    <a:bodyPr/>
                    <a:lstStyle/>
                    <a:p>
                      <a:endParaRPr lang="en-US" sz="2200" dirty="0">
                        <a:latin typeface="Arial" pitchFamily="34" charset="0"/>
                        <a:cs typeface="Arial" pitchFamily="34" charset="0"/>
                      </a:endParaRPr>
                    </a:p>
                  </a:txBody>
                  <a:tcPr/>
                </a:tc>
                <a:tc>
                  <a:txBody>
                    <a:bodyPr/>
                    <a:lstStyle/>
                    <a:p>
                      <a:pPr algn="r"/>
                      <a:r>
                        <a:rPr lang="en-US" sz="2200" dirty="0" smtClean="0">
                          <a:solidFill>
                            <a:srgbClr val="FF0000"/>
                          </a:solidFill>
                          <a:latin typeface="Arial" pitchFamily="34" charset="0"/>
                          <a:cs typeface="Arial" pitchFamily="34" charset="0"/>
                        </a:rPr>
                        <a:t>Fail</a:t>
                      </a:r>
                      <a:endParaRPr lang="en-US" sz="2200" dirty="0">
                        <a:solidFill>
                          <a:srgbClr val="FF0000"/>
                        </a:solidFill>
                        <a:latin typeface="Arial" pitchFamily="34" charset="0"/>
                        <a:cs typeface="Arial" pitchFamily="34" charset="0"/>
                      </a:endParaRPr>
                    </a:p>
                  </a:txBody>
                  <a:tcPr/>
                </a:tc>
                <a:tc>
                  <a:txBody>
                    <a:bodyPr/>
                    <a:lstStyle/>
                    <a:p>
                      <a:pPr algn="r"/>
                      <a:r>
                        <a:rPr lang="en-US" sz="2200" dirty="0" smtClean="0">
                          <a:latin typeface="Arial" pitchFamily="34" charset="0"/>
                          <a:cs typeface="Arial" pitchFamily="34" charset="0"/>
                        </a:rPr>
                        <a:t>5</a:t>
                      </a:r>
                      <a:endParaRPr lang="en-US" sz="2200" dirty="0">
                        <a:latin typeface="Arial" pitchFamily="34" charset="0"/>
                        <a:cs typeface="Arial" pitchFamily="34" charset="0"/>
                      </a:endParaRPr>
                    </a:p>
                  </a:txBody>
                  <a:tcPr/>
                </a:tc>
              </a:tr>
              <a:tr h="838200">
                <a:tc>
                  <a:txBody>
                    <a:bodyPr/>
                    <a:lstStyle/>
                    <a:p>
                      <a:endParaRPr lang="en-US" sz="2200" dirty="0">
                        <a:latin typeface="Arial" pitchFamily="34" charset="0"/>
                        <a:cs typeface="Arial" pitchFamily="34" charset="0"/>
                      </a:endParaRPr>
                    </a:p>
                  </a:txBody>
                  <a:tcPr/>
                </a:tc>
                <a:tc>
                  <a:txBody>
                    <a:bodyPr/>
                    <a:lstStyle/>
                    <a:p>
                      <a:pPr algn="r"/>
                      <a:r>
                        <a:rPr lang="en-US" sz="2200" dirty="0" smtClean="0">
                          <a:solidFill>
                            <a:srgbClr val="FF0000"/>
                          </a:solidFill>
                          <a:latin typeface="Arial" pitchFamily="34" charset="0"/>
                          <a:cs typeface="Arial" pitchFamily="34" charset="0"/>
                        </a:rPr>
                        <a:t>Fail</a:t>
                      </a:r>
                      <a:endParaRPr lang="en-US" sz="2200" dirty="0">
                        <a:solidFill>
                          <a:srgbClr val="FF0000"/>
                        </a:solidFill>
                        <a:latin typeface="Arial" pitchFamily="34" charset="0"/>
                        <a:cs typeface="Arial" pitchFamily="34" charset="0"/>
                      </a:endParaRPr>
                    </a:p>
                  </a:txBody>
                  <a:tcPr/>
                </a:tc>
                <a:tc>
                  <a:txBody>
                    <a:bodyPr/>
                    <a:lstStyle/>
                    <a:p>
                      <a:pPr algn="r"/>
                      <a:r>
                        <a:rPr lang="en-US" sz="2200" dirty="0" smtClean="0">
                          <a:latin typeface="Arial" pitchFamily="34" charset="0"/>
                          <a:cs typeface="Arial" pitchFamily="34" charset="0"/>
                        </a:rPr>
                        <a:t>&lt;2s</a:t>
                      </a:r>
                      <a:endParaRPr lang="en-US" sz="2200" dirty="0">
                        <a:latin typeface="Arial" pitchFamily="34" charset="0"/>
                        <a:cs typeface="Arial" pitchFamily="34" charset="0"/>
                      </a:endParaRPr>
                    </a:p>
                  </a:txBody>
                  <a:tcPr/>
                </a:tc>
              </a:tr>
              <a:tr h="1066800">
                <a:tc>
                  <a:txBody>
                    <a:bodyPr/>
                    <a:lstStyle/>
                    <a:p>
                      <a:endParaRPr lang="en-US" sz="2200" dirty="0">
                        <a:latin typeface="Arial" pitchFamily="34" charset="0"/>
                        <a:cs typeface="Arial" pitchFamily="34" charset="0"/>
                      </a:endParaRPr>
                    </a:p>
                  </a:txBody>
                  <a:tcPr/>
                </a:tc>
                <a:tc>
                  <a:txBody>
                    <a:bodyPr/>
                    <a:lstStyle/>
                    <a:p>
                      <a:pPr algn="r"/>
                      <a:r>
                        <a:rPr lang="en-US" sz="2200" dirty="0" smtClean="0">
                          <a:solidFill>
                            <a:srgbClr val="FF0000"/>
                          </a:solidFill>
                          <a:latin typeface="Arial" pitchFamily="34" charset="0"/>
                          <a:cs typeface="Arial" pitchFamily="34" charset="0"/>
                        </a:rPr>
                        <a:t>Fail</a:t>
                      </a:r>
                      <a:endParaRPr lang="en-US" sz="2200" dirty="0">
                        <a:solidFill>
                          <a:srgbClr val="FF0000"/>
                        </a:solidFill>
                        <a:latin typeface="Arial" pitchFamily="34" charset="0"/>
                        <a:cs typeface="Arial" pitchFamily="34" charset="0"/>
                      </a:endParaRPr>
                    </a:p>
                  </a:txBody>
                  <a:tcPr/>
                </a:tc>
                <a:tc>
                  <a:txBody>
                    <a:bodyPr/>
                    <a:lstStyle/>
                    <a:p>
                      <a:pPr algn="r"/>
                      <a:r>
                        <a:rPr lang="en-US" sz="2200" dirty="0" smtClean="0">
                          <a:latin typeface="Arial" pitchFamily="34" charset="0"/>
                          <a:cs typeface="Arial" pitchFamily="34" charset="0"/>
                        </a:rPr>
                        <a:t>&lt;2s</a:t>
                      </a:r>
                      <a:endParaRPr lang="en-US" sz="2200" dirty="0">
                        <a:latin typeface="Arial" pitchFamily="34" charset="0"/>
                        <a:cs typeface="Arial" pitchFamily="34" charset="0"/>
                      </a:endParaRPr>
                    </a:p>
                  </a:txBody>
                  <a:tcPr/>
                </a:tc>
              </a:tr>
            </a:tbl>
          </a:graphicData>
        </a:graphic>
      </p:graphicFrame>
      <p:sp>
        <p:nvSpPr>
          <p:cNvPr id="4" name="Title 1"/>
          <p:cNvSpPr txBox="1">
            <a:spLocks/>
          </p:cNvSpPr>
          <p:nvPr/>
        </p:nvSpPr>
        <p:spPr>
          <a:xfrm>
            <a:off x="152400" y="-76200"/>
            <a:ext cx="8915400" cy="685799"/>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Results</a:t>
            </a:r>
            <a:endParaRPr kumimoji="0" lang="en-US" sz="34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grpSp>
        <p:nvGrpSpPr>
          <p:cNvPr id="5" name="Group 4"/>
          <p:cNvGrpSpPr/>
          <p:nvPr/>
        </p:nvGrpSpPr>
        <p:grpSpPr>
          <a:xfrm>
            <a:off x="609600" y="1371600"/>
            <a:ext cx="5190463" cy="2348552"/>
            <a:chOff x="845375" y="1905000"/>
            <a:chExt cx="5190463" cy="2348552"/>
          </a:xfrm>
        </p:grpSpPr>
        <p:graphicFrame>
          <p:nvGraphicFramePr>
            <p:cNvPr id="6" name="Object 5"/>
            <p:cNvGraphicFramePr>
              <a:graphicFrameLocks noChangeAspect="1"/>
            </p:cNvGraphicFramePr>
            <p:nvPr/>
          </p:nvGraphicFramePr>
          <p:xfrm>
            <a:off x="997775" y="3048000"/>
            <a:ext cx="4811713" cy="381000"/>
          </p:xfrm>
          <a:graphic>
            <a:graphicData uri="http://schemas.openxmlformats.org/presentationml/2006/ole">
              <p:oleObj spid="_x0000_s11266" name="Equation" r:id="rId4" imgW="2565360" imgH="203040" progId="Equation.3">
                <p:embed/>
              </p:oleObj>
            </a:graphicData>
          </a:graphic>
        </p:graphicFrame>
        <p:graphicFrame>
          <p:nvGraphicFramePr>
            <p:cNvPr id="7" name="Object 8"/>
            <p:cNvGraphicFramePr>
              <a:graphicFrameLocks noChangeAspect="1"/>
            </p:cNvGraphicFramePr>
            <p:nvPr/>
          </p:nvGraphicFramePr>
          <p:xfrm>
            <a:off x="1683575" y="2326944"/>
            <a:ext cx="3287713" cy="381000"/>
          </p:xfrm>
          <a:graphic>
            <a:graphicData uri="http://schemas.openxmlformats.org/presentationml/2006/ole">
              <p:oleObj spid="_x0000_s11267" name="Equation" r:id="rId5" imgW="1752480" imgH="203040" progId="Equation.3">
                <p:embed/>
              </p:oleObj>
            </a:graphicData>
          </a:graphic>
        </p:graphicFrame>
        <p:graphicFrame>
          <p:nvGraphicFramePr>
            <p:cNvPr id="8" name="Object 10"/>
            <p:cNvGraphicFramePr>
              <a:graphicFrameLocks noChangeAspect="1"/>
            </p:cNvGraphicFramePr>
            <p:nvPr/>
          </p:nvGraphicFramePr>
          <p:xfrm>
            <a:off x="845375" y="1905000"/>
            <a:ext cx="5167313" cy="381000"/>
          </p:xfrm>
          <a:graphic>
            <a:graphicData uri="http://schemas.openxmlformats.org/presentationml/2006/ole">
              <p:oleObj spid="_x0000_s11268" name="Equation" r:id="rId6" imgW="2755800" imgH="203040" progId="Equation.3">
                <p:embed/>
              </p:oleObj>
            </a:graphicData>
          </a:graphic>
        </p:graphicFrame>
        <p:graphicFrame>
          <p:nvGraphicFramePr>
            <p:cNvPr id="9" name="Object 11"/>
            <p:cNvGraphicFramePr>
              <a:graphicFrameLocks noChangeAspect="1"/>
            </p:cNvGraphicFramePr>
            <p:nvPr/>
          </p:nvGraphicFramePr>
          <p:xfrm>
            <a:off x="1079663" y="3491552"/>
            <a:ext cx="4956175" cy="381000"/>
          </p:xfrm>
          <a:graphic>
            <a:graphicData uri="http://schemas.openxmlformats.org/presentationml/2006/ole">
              <p:oleObj spid="_x0000_s11269" name="Equation" r:id="rId7" imgW="2641320" imgH="203040" progId="Equation.3">
                <p:embed/>
              </p:oleObj>
            </a:graphicData>
          </a:graphic>
        </p:graphicFrame>
        <p:graphicFrame>
          <p:nvGraphicFramePr>
            <p:cNvPr id="10" name="Object 12"/>
            <p:cNvGraphicFramePr>
              <a:graphicFrameLocks noChangeAspect="1"/>
            </p:cNvGraphicFramePr>
            <p:nvPr/>
          </p:nvGraphicFramePr>
          <p:xfrm>
            <a:off x="1724850" y="3872552"/>
            <a:ext cx="3357563" cy="381000"/>
          </p:xfrm>
          <a:graphic>
            <a:graphicData uri="http://schemas.openxmlformats.org/presentationml/2006/ole">
              <p:oleObj spid="_x0000_s11270" name="Equation" r:id="rId8" imgW="1790640" imgH="203040" progId="Equation.3">
                <p:embed/>
              </p:oleObj>
            </a:graphicData>
          </a:graphic>
        </p:graphicFrame>
      </p:grpSp>
      <p:graphicFrame>
        <p:nvGraphicFramePr>
          <p:cNvPr id="11" name="Object 14"/>
          <p:cNvGraphicFramePr>
            <a:graphicFrameLocks noChangeAspect="1"/>
          </p:cNvGraphicFramePr>
          <p:nvPr/>
        </p:nvGraphicFramePr>
        <p:xfrm>
          <a:off x="668338" y="3755408"/>
          <a:ext cx="4976812" cy="381000"/>
        </p:xfrm>
        <a:graphic>
          <a:graphicData uri="http://schemas.openxmlformats.org/presentationml/2006/ole">
            <p:oleObj spid="_x0000_s11271" name="Equation" r:id="rId9" imgW="2654280" imgH="203040" progId="Equation.3">
              <p:embed/>
            </p:oleObj>
          </a:graphicData>
        </a:graphic>
      </p:graphicFrame>
      <p:graphicFrame>
        <p:nvGraphicFramePr>
          <p:cNvPr id="12" name="Object 15"/>
          <p:cNvGraphicFramePr>
            <a:graphicFrameLocks noChangeAspect="1"/>
          </p:cNvGraphicFramePr>
          <p:nvPr/>
        </p:nvGraphicFramePr>
        <p:xfrm>
          <a:off x="706438" y="4052248"/>
          <a:ext cx="4956175" cy="404813"/>
        </p:xfrm>
        <a:graphic>
          <a:graphicData uri="http://schemas.openxmlformats.org/presentationml/2006/ole">
            <p:oleObj spid="_x0000_s11272" name="Equation" r:id="rId10" imgW="2641320" imgH="215640" progId="Equation.3">
              <p:embed/>
            </p:oleObj>
          </a:graphicData>
        </a:graphic>
      </p:graphicFrame>
      <p:graphicFrame>
        <p:nvGraphicFramePr>
          <p:cNvPr id="13" name="Object 16"/>
          <p:cNvGraphicFramePr>
            <a:graphicFrameLocks noChangeAspect="1"/>
          </p:cNvGraphicFramePr>
          <p:nvPr/>
        </p:nvGraphicFramePr>
        <p:xfrm>
          <a:off x="650875" y="4876800"/>
          <a:ext cx="4953000" cy="404812"/>
        </p:xfrm>
        <a:graphic>
          <a:graphicData uri="http://schemas.openxmlformats.org/presentationml/2006/ole">
            <p:oleObj spid="_x0000_s11273" name="Equation" r:id="rId11" imgW="2641320" imgH="215640" progId="Equation.3">
              <p:embed/>
            </p:oleObj>
          </a:graphicData>
        </a:graphic>
      </p:graphicFrame>
      <p:graphicFrame>
        <p:nvGraphicFramePr>
          <p:cNvPr id="14" name="Object 17"/>
          <p:cNvGraphicFramePr>
            <a:graphicFrameLocks noChangeAspect="1"/>
          </p:cNvGraphicFramePr>
          <p:nvPr/>
        </p:nvGraphicFramePr>
        <p:xfrm>
          <a:off x="228600" y="4531056"/>
          <a:ext cx="5815013" cy="381000"/>
        </p:xfrm>
        <a:graphic>
          <a:graphicData uri="http://schemas.openxmlformats.org/presentationml/2006/ole">
            <p:oleObj spid="_x0000_s11274" name="Equation" r:id="rId12" imgW="3098520" imgH="203040" progId="Equation.3">
              <p:embed/>
            </p:oleObj>
          </a:graphicData>
        </a:graphic>
      </p:graphicFrame>
      <p:graphicFrame>
        <p:nvGraphicFramePr>
          <p:cNvPr id="15" name="Object 18"/>
          <p:cNvGraphicFramePr>
            <a:graphicFrameLocks noChangeAspect="1"/>
          </p:cNvGraphicFramePr>
          <p:nvPr/>
        </p:nvGraphicFramePr>
        <p:xfrm>
          <a:off x="1428750" y="2133600"/>
          <a:ext cx="3143250" cy="381000"/>
        </p:xfrm>
        <a:graphic>
          <a:graphicData uri="http://schemas.openxmlformats.org/presentationml/2006/ole">
            <p:oleObj spid="_x0000_s11275" name="Equation" r:id="rId13" imgW="1676160" imgH="203040" progId="Equation.3">
              <p:embed/>
            </p:oleObj>
          </a:graphicData>
        </a:graphic>
      </p:graphicFrame>
      <p:sp>
        <p:nvSpPr>
          <p:cNvPr id="16" name="Rectangle 15"/>
          <p:cNvSpPr/>
          <p:nvPr/>
        </p:nvSpPr>
        <p:spPr>
          <a:xfrm>
            <a:off x="838200" y="2971800"/>
            <a:ext cx="1478280" cy="381000"/>
          </a:xfrm>
          <a:prstGeom prst="rect">
            <a:avLst/>
          </a:prstGeom>
          <a:solidFill>
            <a:srgbClr val="FFC000">
              <a:alpha val="40000"/>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Object 19"/>
          <p:cNvGraphicFramePr>
            <a:graphicFrameLocks noChangeAspect="1"/>
          </p:cNvGraphicFramePr>
          <p:nvPr/>
        </p:nvGraphicFramePr>
        <p:xfrm>
          <a:off x="230188" y="5306704"/>
          <a:ext cx="5810250" cy="428625"/>
        </p:xfrm>
        <a:graphic>
          <a:graphicData uri="http://schemas.openxmlformats.org/presentationml/2006/ole">
            <p:oleObj spid="_x0000_s11276" name="Equation" r:id="rId14" imgW="3098520" imgH="228600" progId="Equation.3">
              <p:embed/>
            </p:oleObj>
          </a:graphicData>
        </a:graphic>
      </p:graphicFrame>
      <p:graphicFrame>
        <p:nvGraphicFramePr>
          <p:cNvPr id="18" name="Object 20"/>
          <p:cNvGraphicFramePr>
            <a:graphicFrameLocks noChangeAspect="1"/>
          </p:cNvGraphicFramePr>
          <p:nvPr/>
        </p:nvGraphicFramePr>
        <p:xfrm>
          <a:off x="48904" y="5693392"/>
          <a:ext cx="3740150" cy="428625"/>
        </p:xfrm>
        <a:graphic>
          <a:graphicData uri="http://schemas.openxmlformats.org/presentationml/2006/ole">
            <p:oleObj spid="_x0000_s11277" name="Equation" r:id="rId15" imgW="1993680" imgH="228600" progId="Equation.3">
              <p:embed/>
            </p:oleObj>
          </a:graphicData>
        </a:graphic>
      </p:graphicFrame>
      <p:graphicFrame>
        <p:nvGraphicFramePr>
          <p:cNvPr id="19" name="Object 21"/>
          <p:cNvGraphicFramePr>
            <a:graphicFrameLocks noChangeAspect="1"/>
          </p:cNvGraphicFramePr>
          <p:nvPr/>
        </p:nvGraphicFramePr>
        <p:xfrm>
          <a:off x="78472" y="6026767"/>
          <a:ext cx="6216650" cy="428625"/>
        </p:xfrm>
        <a:graphic>
          <a:graphicData uri="http://schemas.openxmlformats.org/presentationml/2006/ole">
            <p:oleObj spid="_x0000_s11278" name="Equation" r:id="rId16" imgW="3314520" imgH="228600" progId="Equation.3">
              <p:embed/>
            </p:oleObj>
          </a:graphicData>
        </a:graphic>
      </p:graphicFrame>
      <p:sp>
        <p:nvSpPr>
          <p:cNvPr id="20" name="Rectangle 19"/>
          <p:cNvSpPr/>
          <p:nvPr/>
        </p:nvSpPr>
        <p:spPr>
          <a:xfrm>
            <a:off x="198120" y="5334000"/>
            <a:ext cx="5593080" cy="381000"/>
          </a:xfrm>
          <a:prstGeom prst="rect">
            <a:avLst/>
          </a:prstGeom>
          <a:solidFill>
            <a:srgbClr val="FFC000">
              <a:alpha val="40000"/>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lide Number Placeholder 23"/>
          <p:cNvSpPr>
            <a:spLocks noGrp="1"/>
          </p:cNvSpPr>
          <p:nvPr>
            <p:ph type="sldNum" sz="quarter" idx="12"/>
          </p:nvPr>
        </p:nvSpPr>
        <p:spPr/>
        <p:txBody>
          <a:bodyPr/>
          <a:lstStyle/>
          <a:p>
            <a:fld id="{B6F15528-21DE-4FAA-801E-634DDDAF4B2B}" type="slidenum">
              <a:rPr lang="en-US" smtClean="0"/>
              <a:pPr/>
              <a:t>27</a:t>
            </a:fld>
            <a:r>
              <a:rPr lang="en-US" smtClean="0"/>
              <a:t>/42</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6019561" y="2819400"/>
            <a:ext cx="2898469" cy="20574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934089" y="3276600"/>
            <a:ext cx="3073277" cy="1107996"/>
          </a:xfrm>
          <a:prstGeom prst="rect">
            <a:avLst/>
          </a:prstGeom>
          <a:noFill/>
        </p:spPr>
        <p:txBody>
          <a:bodyPr wrap="none" rtlCol="0">
            <a:spAutoFit/>
          </a:bodyPr>
          <a:lstStyle/>
          <a:p>
            <a:pPr algn="ctr"/>
            <a:r>
              <a:rPr lang="en-US" sz="2200" b="1" dirty="0" smtClean="0">
                <a:solidFill>
                  <a:srgbClr val="2503EF"/>
                </a:solidFill>
                <a:latin typeface="Arial" pitchFamily="34" charset="0"/>
                <a:cs typeface="Arial" pitchFamily="34" charset="0"/>
              </a:rPr>
              <a:t>Invariant generation</a:t>
            </a:r>
          </a:p>
          <a:p>
            <a:pPr algn="ctr"/>
            <a:r>
              <a:rPr lang="en-US" sz="2200" b="1" dirty="0" smtClean="0">
                <a:solidFill>
                  <a:srgbClr val="2503EF"/>
                </a:solidFill>
                <a:latin typeface="Arial" pitchFamily="34" charset="0"/>
                <a:cs typeface="Arial" pitchFamily="34" charset="0"/>
              </a:rPr>
              <a:t>u</a:t>
            </a:r>
            <a:r>
              <a:rPr lang="en-US" sz="2200" b="1" dirty="0" smtClean="0">
                <a:solidFill>
                  <a:srgbClr val="2503EF"/>
                </a:solidFill>
                <a:latin typeface="Arial" pitchFamily="34" charset="0"/>
                <a:cs typeface="Arial" pitchFamily="34" charset="0"/>
              </a:rPr>
              <a:t>sing ICE</a:t>
            </a:r>
          </a:p>
          <a:p>
            <a:pPr algn="ctr"/>
            <a:r>
              <a:rPr lang="en-US" sz="2200" b="1" dirty="0" smtClean="0">
                <a:solidFill>
                  <a:srgbClr val="2503EF"/>
                </a:solidFill>
                <a:latin typeface="Arial" pitchFamily="34" charset="0"/>
                <a:cs typeface="Arial" pitchFamily="34" charset="0"/>
              </a:rPr>
              <a:t>(scalars, arrays, lists)</a:t>
            </a:r>
            <a:endParaRPr lang="en-US" sz="2200" b="1" dirty="0">
              <a:solidFill>
                <a:srgbClr val="2503EF"/>
              </a:solidFill>
              <a:latin typeface="Arial" pitchFamily="34" charset="0"/>
              <a:cs typeface="Arial" pitchFamily="34" charset="0"/>
            </a:endParaRPr>
          </a:p>
        </p:txBody>
      </p:sp>
      <p:grpSp>
        <p:nvGrpSpPr>
          <p:cNvPr id="5" name="Group 4"/>
          <p:cNvGrpSpPr/>
          <p:nvPr/>
        </p:nvGrpSpPr>
        <p:grpSpPr>
          <a:xfrm>
            <a:off x="1725801" y="1461448"/>
            <a:ext cx="2951967" cy="3915768"/>
            <a:chOff x="1486472" y="1461448"/>
            <a:chExt cx="2951967" cy="3915768"/>
          </a:xfrm>
        </p:grpSpPr>
        <p:sp>
          <p:nvSpPr>
            <p:cNvPr id="6" name="Rounded Rectangle 5"/>
            <p:cNvSpPr/>
            <p:nvPr/>
          </p:nvSpPr>
          <p:spPr>
            <a:xfrm>
              <a:off x="1486472" y="2827360"/>
              <a:ext cx="2590800" cy="2057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172272" y="3069608"/>
              <a:ext cx="1143262" cy="430887"/>
            </a:xfrm>
            <a:prstGeom prst="rect">
              <a:avLst/>
            </a:prstGeom>
            <a:noFill/>
          </p:spPr>
          <p:txBody>
            <a:bodyPr wrap="none" rtlCol="0">
              <a:spAutoFit/>
            </a:bodyPr>
            <a:lstStyle/>
            <a:p>
              <a:pPr algn="ctr"/>
              <a:r>
                <a:rPr lang="en-US" sz="2200" b="1" dirty="0" smtClean="0">
                  <a:solidFill>
                    <a:srgbClr val="2503EF"/>
                  </a:solidFill>
                  <a:latin typeface="Arial" pitchFamily="34" charset="0"/>
                  <a:cs typeface="Arial" pitchFamily="34" charset="0"/>
                </a:rPr>
                <a:t>Boogie</a:t>
              </a:r>
              <a:endParaRPr lang="en-US" sz="2200" b="1" dirty="0">
                <a:solidFill>
                  <a:srgbClr val="2503EF"/>
                </a:solidFill>
                <a:latin typeface="Arial" pitchFamily="34" charset="0"/>
                <a:cs typeface="Arial" pitchFamily="34" charset="0"/>
              </a:endParaRPr>
            </a:p>
          </p:txBody>
        </p:sp>
        <p:sp>
          <p:nvSpPr>
            <p:cNvPr id="8" name="TextBox 7"/>
            <p:cNvSpPr txBox="1"/>
            <p:nvPr/>
          </p:nvSpPr>
          <p:spPr>
            <a:xfrm>
              <a:off x="1638872" y="4198960"/>
              <a:ext cx="2289409" cy="430887"/>
            </a:xfrm>
            <a:prstGeom prst="rect">
              <a:avLst/>
            </a:prstGeom>
            <a:noFill/>
          </p:spPr>
          <p:txBody>
            <a:bodyPr wrap="none" rtlCol="0">
              <a:spAutoFit/>
            </a:bodyPr>
            <a:lstStyle/>
            <a:p>
              <a:pPr algn="ctr"/>
              <a:r>
                <a:rPr lang="en-US" sz="2200" b="1" dirty="0" smtClean="0">
                  <a:solidFill>
                    <a:srgbClr val="2503EF"/>
                  </a:solidFill>
                  <a:latin typeface="Arial" pitchFamily="34" charset="0"/>
                  <a:cs typeface="Arial" pitchFamily="34" charset="0"/>
                </a:rPr>
                <a:t>Z3 (SMT solver)</a:t>
              </a:r>
              <a:endParaRPr lang="en-US" sz="2200" b="1" dirty="0">
                <a:solidFill>
                  <a:srgbClr val="2503EF"/>
                </a:solidFill>
                <a:latin typeface="Arial" pitchFamily="34" charset="0"/>
                <a:cs typeface="Arial" pitchFamily="34" charset="0"/>
              </a:endParaRPr>
            </a:p>
          </p:txBody>
        </p:sp>
        <p:cxnSp>
          <p:nvCxnSpPr>
            <p:cNvPr id="9" name="Straight Arrow Connector 8"/>
            <p:cNvCxnSpPr/>
            <p:nvPr/>
          </p:nvCxnSpPr>
          <p:spPr>
            <a:xfrm>
              <a:off x="2732968" y="3513160"/>
              <a:ext cx="0" cy="685800"/>
            </a:xfrm>
            <a:prstGeom prst="straightConnector1">
              <a:avLst/>
            </a:prstGeom>
            <a:ln w="25400">
              <a:solidFill>
                <a:srgbClr val="2503EF"/>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88511" y="4946329"/>
              <a:ext cx="2664961" cy="430887"/>
            </a:xfrm>
            <a:prstGeom prst="rect">
              <a:avLst/>
            </a:prstGeom>
            <a:noFill/>
          </p:spPr>
          <p:txBody>
            <a:bodyPr wrap="none" rtlCol="0">
              <a:spAutoFit/>
            </a:bodyPr>
            <a:lstStyle/>
            <a:p>
              <a:pPr algn="ctr"/>
              <a:r>
                <a:rPr lang="en-US" sz="2200" b="1" dirty="0" smtClean="0">
                  <a:latin typeface="Arial" pitchFamily="34" charset="0"/>
                  <a:cs typeface="Arial" pitchFamily="34" charset="0"/>
                </a:rPr>
                <a:t>Verification Oracle</a:t>
              </a:r>
              <a:endParaRPr lang="en-US" sz="2200" b="1" dirty="0">
                <a:latin typeface="Arial" pitchFamily="34" charset="0"/>
                <a:cs typeface="Arial" pitchFamily="34" charset="0"/>
              </a:endParaRPr>
            </a:p>
          </p:txBody>
        </p:sp>
        <p:sp>
          <p:nvSpPr>
            <p:cNvPr id="12" name="TextBox 11"/>
            <p:cNvSpPr txBox="1"/>
            <p:nvPr/>
          </p:nvSpPr>
          <p:spPr>
            <a:xfrm>
              <a:off x="1730381" y="1461448"/>
              <a:ext cx="1000595" cy="430887"/>
            </a:xfrm>
            <a:prstGeom prst="rect">
              <a:avLst/>
            </a:prstGeom>
            <a:noFill/>
          </p:spPr>
          <p:txBody>
            <a:bodyPr wrap="none" rtlCol="0">
              <a:spAutoFit/>
            </a:bodyPr>
            <a:lstStyle/>
            <a:p>
              <a:pPr algn="ctr"/>
              <a:r>
                <a:rPr lang="en-US" sz="2200" b="1" dirty="0" smtClean="0">
                  <a:latin typeface="Arial" pitchFamily="34" charset="0"/>
                  <a:cs typeface="Arial" pitchFamily="34" charset="0"/>
                </a:rPr>
                <a:t>C/C++</a:t>
              </a:r>
              <a:endParaRPr lang="en-US" sz="2200" b="1" dirty="0">
                <a:latin typeface="Arial" pitchFamily="34" charset="0"/>
                <a:cs typeface="Arial" pitchFamily="34" charset="0"/>
              </a:endParaRPr>
            </a:p>
          </p:txBody>
        </p:sp>
        <p:sp>
          <p:nvSpPr>
            <p:cNvPr id="13" name="TextBox 12"/>
            <p:cNvSpPr txBox="1"/>
            <p:nvPr/>
          </p:nvSpPr>
          <p:spPr>
            <a:xfrm>
              <a:off x="2837592" y="1496704"/>
              <a:ext cx="545342" cy="430887"/>
            </a:xfrm>
            <a:prstGeom prst="rect">
              <a:avLst/>
            </a:prstGeom>
            <a:noFill/>
          </p:spPr>
          <p:txBody>
            <a:bodyPr wrap="none" rtlCol="0">
              <a:spAutoFit/>
            </a:bodyPr>
            <a:lstStyle/>
            <a:p>
              <a:pPr algn="ctr"/>
              <a:r>
                <a:rPr lang="en-US" sz="2200" b="1" dirty="0" smtClean="0">
                  <a:latin typeface="Arial" pitchFamily="34" charset="0"/>
                  <a:cs typeface="Arial" pitchFamily="34" charset="0"/>
                </a:rPr>
                <a:t>C#</a:t>
              </a:r>
              <a:endParaRPr lang="en-US" sz="2200" b="1" dirty="0">
                <a:latin typeface="Arial" pitchFamily="34" charset="0"/>
                <a:cs typeface="Arial" pitchFamily="34" charset="0"/>
              </a:endParaRPr>
            </a:p>
          </p:txBody>
        </p:sp>
        <p:sp>
          <p:nvSpPr>
            <p:cNvPr id="14" name="TextBox 13"/>
            <p:cNvSpPr txBox="1"/>
            <p:nvPr/>
          </p:nvSpPr>
          <p:spPr>
            <a:xfrm>
              <a:off x="3610968" y="1537648"/>
              <a:ext cx="827471" cy="430887"/>
            </a:xfrm>
            <a:prstGeom prst="rect">
              <a:avLst/>
            </a:prstGeom>
            <a:noFill/>
          </p:spPr>
          <p:txBody>
            <a:bodyPr wrap="none" rtlCol="0">
              <a:spAutoFit/>
            </a:bodyPr>
            <a:lstStyle/>
            <a:p>
              <a:pPr algn="ctr"/>
              <a:r>
                <a:rPr lang="en-US" sz="2200" b="1" dirty="0" smtClean="0">
                  <a:latin typeface="Arial" pitchFamily="34" charset="0"/>
                  <a:cs typeface="Arial" pitchFamily="34" charset="0"/>
                </a:rPr>
                <a:t>.NET</a:t>
              </a:r>
              <a:endParaRPr lang="en-US" sz="2200" b="1" dirty="0">
                <a:latin typeface="Arial" pitchFamily="34" charset="0"/>
                <a:cs typeface="Arial" pitchFamily="34" charset="0"/>
              </a:endParaRPr>
            </a:p>
          </p:txBody>
        </p:sp>
        <p:cxnSp>
          <p:nvCxnSpPr>
            <p:cNvPr id="16" name="Straight Arrow Connector 15"/>
            <p:cNvCxnSpPr>
              <a:stCxn id="12" idx="2"/>
            </p:cNvCxnSpPr>
            <p:nvPr/>
          </p:nvCxnSpPr>
          <p:spPr>
            <a:xfrm>
              <a:off x="2230679" y="1892335"/>
              <a:ext cx="161089" cy="71211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2"/>
            </p:cNvCxnSpPr>
            <p:nvPr/>
          </p:nvCxnSpPr>
          <p:spPr>
            <a:xfrm flipH="1">
              <a:off x="2925170" y="1927591"/>
              <a:ext cx="185093" cy="67685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2"/>
            </p:cNvCxnSpPr>
            <p:nvPr/>
          </p:nvCxnSpPr>
          <p:spPr>
            <a:xfrm flipH="1">
              <a:off x="3382368" y="1968535"/>
              <a:ext cx="642336" cy="63591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9" name="Curved Down Arrow 18"/>
          <p:cNvSpPr/>
          <p:nvPr/>
        </p:nvSpPr>
        <p:spPr>
          <a:xfrm>
            <a:off x="4419600" y="3505200"/>
            <a:ext cx="1447800" cy="304800"/>
          </a:xfrm>
          <a:prstGeom prst="curvedDownArrow">
            <a:avLst/>
          </a:prstGeom>
          <a:solidFill>
            <a:srgbClr val="2503EF"/>
          </a:solidFill>
          <a:ln>
            <a:solidFill>
              <a:srgbClr val="2503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Down Arrow 19"/>
          <p:cNvSpPr/>
          <p:nvPr/>
        </p:nvSpPr>
        <p:spPr>
          <a:xfrm rot="10800000">
            <a:off x="4419600" y="4046560"/>
            <a:ext cx="1447800" cy="296840"/>
          </a:xfrm>
          <a:prstGeom prst="curvedDownArrow">
            <a:avLst/>
          </a:prstGeom>
          <a:solidFill>
            <a:srgbClr val="2503EF"/>
          </a:solidFill>
          <a:ln>
            <a:solidFill>
              <a:srgbClr val="2503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p:cNvSpPr txBox="1"/>
          <p:nvPr/>
        </p:nvSpPr>
        <p:spPr>
          <a:xfrm>
            <a:off x="1896707" y="1102056"/>
            <a:ext cx="1122295" cy="430887"/>
          </a:xfrm>
          <a:prstGeom prst="rect">
            <a:avLst/>
          </a:prstGeom>
          <a:noFill/>
        </p:spPr>
        <p:txBody>
          <a:bodyPr wrap="none" rtlCol="0">
            <a:spAutoFit/>
          </a:bodyPr>
          <a:lstStyle/>
          <a:p>
            <a:pPr algn="ctr"/>
            <a:r>
              <a:rPr lang="en-US" sz="2200" b="1" dirty="0" smtClean="0">
                <a:latin typeface="Arial" pitchFamily="34" charset="0"/>
                <a:cs typeface="Arial" pitchFamily="34" charset="0"/>
              </a:rPr>
              <a:t>(LLVM)</a:t>
            </a:r>
            <a:endParaRPr lang="en-US" sz="2200" b="1" dirty="0">
              <a:latin typeface="Arial" pitchFamily="34" charset="0"/>
              <a:cs typeface="Arial" pitchFamily="34" charset="0"/>
            </a:endParaRPr>
          </a:p>
        </p:txBody>
      </p:sp>
      <p:sp>
        <p:nvSpPr>
          <p:cNvPr id="22" name="Title 1"/>
          <p:cNvSpPr txBox="1">
            <a:spLocks/>
          </p:cNvSpPr>
          <p:nvPr/>
        </p:nvSpPr>
        <p:spPr>
          <a:xfrm>
            <a:off x="152400" y="76201"/>
            <a:ext cx="8915400" cy="685799"/>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System Infrastructure</a:t>
            </a:r>
            <a:endParaRPr kumimoji="0" lang="en-US" sz="34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24" name="TextBox 23"/>
          <p:cNvSpPr txBox="1"/>
          <p:nvPr/>
        </p:nvSpPr>
        <p:spPr>
          <a:xfrm>
            <a:off x="931976" y="1474113"/>
            <a:ext cx="813044" cy="430887"/>
          </a:xfrm>
          <a:prstGeom prst="rect">
            <a:avLst/>
          </a:prstGeom>
          <a:noFill/>
        </p:spPr>
        <p:txBody>
          <a:bodyPr wrap="none" rtlCol="0">
            <a:spAutoFit/>
          </a:bodyPr>
          <a:lstStyle/>
          <a:p>
            <a:pPr algn="ctr"/>
            <a:r>
              <a:rPr lang="en-US" sz="2200" b="1" dirty="0" smtClean="0">
                <a:latin typeface="Arial" pitchFamily="34" charset="0"/>
                <a:cs typeface="Arial" pitchFamily="34" charset="0"/>
              </a:rPr>
              <a:t>Java</a:t>
            </a:r>
            <a:endParaRPr lang="en-US" sz="2200" b="1" dirty="0">
              <a:latin typeface="Arial" pitchFamily="34" charset="0"/>
              <a:cs typeface="Arial" pitchFamily="34" charset="0"/>
            </a:endParaRPr>
          </a:p>
        </p:txBody>
      </p:sp>
      <p:cxnSp>
        <p:nvCxnSpPr>
          <p:cNvPr id="25" name="Straight Arrow Connector 24"/>
          <p:cNvCxnSpPr/>
          <p:nvPr/>
        </p:nvCxnSpPr>
        <p:spPr>
          <a:xfrm>
            <a:off x="1447800" y="1905000"/>
            <a:ext cx="762000" cy="685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Slide Number Placeholder 29"/>
          <p:cNvSpPr>
            <a:spLocks noGrp="1"/>
          </p:cNvSpPr>
          <p:nvPr>
            <p:ph type="sldNum" sz="quarter" idx="12"/>
          </p:nvPr>
        </p:nvSpPr>
        <p:spPr/>
        <p:txBody>
          <a:bodyPr/>
          <a:lstStyle/>
          <a:p>
            <a:fld id="{B6F15528-21DE-4FAA-801E-634DDDAF4B2B}" type="slidenum">
              <a:rPr lang="en-US" smtClean="0"/>
              <a:pPr/>
              <a:t>28</a:t>
            </a:fld>
            <a:r>
              <a:rPr lang="en-US" smtClean="0"/>
              <a:t>/42</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8904" y="45424"/>
            <a:ext cx="8610600" cy="914399"/>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smtClean="0">
                <a:ln>
                  <a:noFill/>
                </a:ln>
                <a:solidFill>
                  <a:schemeClr val="tx1"/>
                </a:solidFill>
                <a:effectLst/>
                <a:uLnTx/>
                <a:uFillTx/>
                <a:latin typeface="Arial" pitchFamily="34" charset="0"/>
                <a:ea typeface="+mj-ea"/>
                <a:cs typeface="Arial" pitchFamily="34" charset="0"/>
              </a:rPr>
              <a:t>Outline</a:t>
            </a:r>
            <a:endParaRPr kumimoji="0" lang="en-US" sz="34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4" name="TextBox 3"/>
          <p:cNvSpPr txBox="1"/>
          <p:nvPr/>
        </p:nvSpPr>
        <p:spPr>
          <a:xfrm>
            <a:off x="0" y="1066800"/>
            <a:ext cx="9601200" cy="6370975"/>
          </a:xfrm>
          <a:prstGeom prst="rect">
            <a:avLst/>
          </a:prstGeom>
          <a:noFill/>
        </p:spPr>
        <p:txBody>
          <a:bodyPr wrap="square" rtlCol="0">
            <a:spAutoFit/>
          </a:bodyPr>
          <a:lstStyle/>
          <a:p>
            <a:pPr marL="514350" indent="-514350"/>
            <a:r>
              <a:rPr lang="en-US" sz="2400" dirty="0" smtClean="0">
                <a:latin typeface="Arial" pitchFamily="34" charset="0"/>
                <a:cs typeface="Arial" pitchFamily="34" charset="0"/>
              </a:rPr>
              <a:t>Invariant synthesis for:</a:t>
            </a:r>
          </a:p>
          <a:p>
            <a:pPr marL="514350" indent="-514350"/>
            <a:endParaRPr lang="en-US" sz="2400" dirty="0" smtClean="0">
              <a:latin typeface="Arial" pitchFamily="34" charset="0"/>
              <a:cs typeface="Arial" pitchFamily="34" charset="0"/>
            </a:endParaRPr>
          </a:p>
          <a:p>
            <a:pPr marL="514350" indent="-514350">
              <a:buSzPct val="150000"/>
            </a:pPr>
            <a:r>
              <a:rPr lang="en-US" sz="2400" dirty="0" smtClean="0">
                <a:solidFill>
                  <a:srgbClr val="FF0000"/>
                </a:solidFill>
                <a:latin typeface="Arial" pitchFamily="34" charset="0"/>
                <a:cs typeface="Arial" pitchFamily="34" charset="0"/>
              </a:rPr>
              <a:t>	</a:t>
            </a:r>
            <a:r>
              <a:rPr lang="en-US" sz="2400" dirty="0" smtClean="0">
                <a:latin typeface="Arial" pitchFamily="34" charset="0"/>
                <a:cs typeface="Arial" pitchFamily="34" charset="0"/>
              </a:rPr>
              <a:t>Sequential software</a:t>
            </a:r>
          </a:p>
          <a:p>
            <a:pPr marL="971550" lvl="1" indent="-514350">
              <a:buSzPct val="70000"/>
              <a:buFont typeface="Wingdings" pitchFamily="2" charset="2"/>
              <a:buChar char="Ø"/>
            </a:pPr>
            <a:r>
              <a:rPr lang="en-US" sz="2400" dirty="0" smtClean="0">
                <a:latin typeface="Arial" pitchFamily="34" charset="0"/>
                <a:cs typeface="Arial" pitchFamily="34" charset="0"/>
              </a:rPr>
              <a:t>Machine learning for synthesizing invariants</a:t>
            </a:r>
          </a:p>
          <a:p>
            <a:pPr marL="971550" lvl="1" indent="-514350">
              <a:buSzPct val="70000"/>
              <a:buFont typeface="Wingdings" pitchFamily="2" charset="2"/>
              <a:buChar char="Ø"/>
            </a:pPr>
            <a:r>
              <a:rPr lang="en-US" sz="2400" dirty="0" smtClean="0">
                <a:latin typeface="Arial" pitchFamily="34" charset="0"/>
                <a:cs typeface="Arial" pitchFamily="34" charset="0"/>
              </a:rPr>
              <a:t>A new learning model ICE for invariant synthesis</a:t>
            </a:r>
          </a:p>
          <a:p>
            <a:pPr marL="971550" lvl="1" indent="-514350">
              <a:buSzPct val="70000"/>
              <a:buFont typeface="Wingdings" pitchFamily="2" charset="2"/>
              <a:buChar char="Ø"/>
            </a:pPr>
            <a:r>
              <a:rPr lang="en-US" sz="2400" dirty="0" smtClean="0">
                <a:latin typeface="Arial" pitchFamily="34" charset="0"/>
                <a:cs typeface="Arial" pitchFamily="34" charset="0"/>
              </a:rPr>
              <a:t>Machine learning algorithms in the ICE model</a:t>
            </a:r>
          </a:p>
          <a:p>
            <a:pPr marL="971550" lvl="1" indent="-514350">
              <a:buSzPct val="70000"/>
              <a:buFont typeface="Wingdings" pitchFamily="2" charset="2"/>
              <a:buChar char="Ø"/>
            </a:pPr>
            <a:r>
              <a:rPr lang="en-US" sz="2400" dirty="0" smtClean="0">
                <a:latin typeface="Arial" pitchFamily="34" charset="0"/>
                <a:cs typeface="Arial" pitchFamily="34" charset="0"/>
              </a:rPr>
              <a:t>Applications: </a:t>
            </a:r>
            <a:r>
              <a:rPr lang="en-US" sz="2400" dirty="0" err="1" smtClean="0">
                <a:latin typeface="Arial" pitchFamily="34" charset="0"/>
                <a:cs typeface="Arial" pitchFamily="34" charset="0"/>
              </a:rPr>
              <a:t>ExpressOS</a:t>
            </a:r>
            <a:r>
              <a:rPr lang="en-US" sz="2400" dirty="0" smtClean="0">
                <a:latin typeface="Arial" pitchFamily="34" charset="0"/>
                <a:cs typeface="Arial" pitchFamily="34" charset="0"/>
              </a:rPr>
              <a:t>, GPU Kernels, …</a:t>
            </a:r>
          </a:p>
          <a:p>
            <a:pPr marL="514350" indent="-514350">
              <a:buFont typeface="Arial" pitchFamily="34" charset="0"/>
              <a:buChar char="•"/>
            </a:pPr>
            <a:endParaRPr lang="en-US" sz="2400" dirty="0" smtClean="0">
              <a:latin typeface="Arial" pitchFamily="34" charset="0"/>
              <a:cs typeface="Arial" pitchFamily="34" charset="0"/>
            </a:endParaRPr>
          </a:p>
          <a:p>
            <a:pPr marL="514350" indent="-514350"/>
            <a:r>
              <a:rPr lang="en-US" sz="2400" dirty="0" smtClean="0">
                <a:latin typeface="Arial" pitchFamily="34" charset="0"/>
                <a:cs typeface="Arial" pitchFamily="34" charset="0"/>
              </a:rPr>
              <a:t>	Concurrent and distributed systems</a:t>
            </a:r>
          </a:p>
          <a:p>
            <a:pPr marL="971550" lvl="1" indent="-514350">
              <a:buFont typeface="Arial" pitchFamily="34" charset="0"/>
              <a:buChar char="•"/>
            </a:pPr>
            <a:r>
              <a:rPr lang="en-US" sz="2400" dirty="0" smtClean="0">
                <a:latin typeface="Arial" pitchFamily="34" charset="0"/>
                <a:cs typeface="Arial" pitchFamily="34" charset="0"/>
              </a:rPr>
              <a:t>Event-driven protocols</a:t>
            </a:r>
          </a:p>
          <a:p>
            <a:pPr marL="1428750" lvl="2" indent="-514350">
              <a:buSzPct val="70000"/>
              <a:buFont typeface="Wingdings" pitchFamily="2" charset="2"/>
              <a:buChar char="Ø"/>
            </a:pPr>
            <a:r>
              <a:rPr lang="en-US" sz="2400" dirty="0" smtClean="0">
                <a:latin typeface="Arial" pitchFamily="34" charset="0"/>
                <a:cs typeface="Arial" pitchFamily="34" charset="0"/>
              </a:rPr>
              <a:t>Finite representations of infinite enumerated invariants</a:t>
            </a:r>
          </a:p>
          <a:p>
            <a:pPr marL="1428750" lvl="2" indent="-514350">
              <a:buSzPct val="70000"/>
              <a:buFont typeface="Wingdings" pitchFamily="2" charset="2"/>
              <a:buChar char="Ø"/>
            </a:pPr>
            <a:r>
              <a:rPr lang="en-US" sz="2400" dirty="0" smtClean="0">
                <a:latin typeface="Arial" pitchFamily="34" charset="0"/>
                <a:cs typeface="Arial" pitchFamily="34" charset="0"/>
              </a:rPr>
              <a:t>Verifying responsiveness of Windows Phone USB driver</a:t>
            </a:r>
          </a:p>
          <a:p>
            <a:pPr marL="971550" lvl="1" indent="-514350">
              <a:buSzPct val="100000"/>
              <a:buFont typeface="Arial" pitchFamily="34" charset="0"/>
              <a:buChar char="•"/>
            </a:pPr>
            <a:endParaRPr lang="en-US" sz="2400" dirty="0" smtClean="0">
              <a:latin typeface="Arial" pitchFamily="34" charset="0"/>
              <a:cs typeface="Arial" pitchFamily="34" charset="0"/>
            </a:endParaRPr>
          </a:p>
          <a:p>
            <a:pPr marL="971550" lvl="1" indent="-514350">
              <a:buSzPct val="100000"/>
              <a:buFont typeface="Arial" pitchFamily="34" charset="0"/>
              <a:buChar char="•"/>
            </a:pPr>
            <a:r>
              <a:rPr lang="en-US" sz="2400" dirty="0" smtClean="0">
                <a:latin typeface="Arial" pitchFamily="34" charset="0"/>
                <a:cs typeface="Arial" pitchFamily="34" charset="0"/>
              </a:rPr>
              <a:t>Cloud systems  (ongoing work)</a:t>
            </a:r>
          </a:p>
          <a:p>
            <a:pPr marL="971550" lvl="1" indent="-514350">
              <a:buSzPct val="100000"/>
            </a:pPr>
            <a:r>
              <a:rPr lang="en-US" sz="2400" dirty="0" smtClean="0">
                <a:latin typeface="Arial" pitchFamily="34" charset="0"/>
                <a:cs typeface="Arial" pitchFamily="34" charset="0"/>
              </a:rPr>
              <a:t>      (replicated data stores/Cassandra/</a:t>
            </a:r>
            <a:r>
              <a:rPr lang="en-US" sz="2400" dirty="0" err="1" smtClean="0">
                <a:latin typeface="Arial" pitchFamily="34" charset="0"/>
                <a:cs typeface="Arial" pitchFamily="34" charset="0"/>
              </a:rPr>
              <a:t>Riak</a:t>
            </a:r>
            <a:r>
              <a:rPr lang="en-US" sz="2400" dirty="0" smtClean="0">
                <a:latin typeface="Arial" pitchFamily="34" charset="0"/>
                <a:cs typeface="Arial" pitchFamily="34" charset="0"/>
              </a:rPr>
              <a:t>)</a:t>
            </a:r>
          </a:p>
          <a:p>
            <a:pPr marL="514350" indent="-514350"/>
            <a:r>
              <a:rPr lang="en-US" sz="2400" dirty="0" smtClean="0">
                <a:latin typeface="Arial" pitchFamily="34" charset="0"/>
                <a:cs typeface="Arial" pitchFamily="34" charset="0"/>
              </a:rPr>
              <a:t>	</a:t>
            </a:r>
          </a:p>
          <a:p>
            <a:pPr marL="514350" indent="-514350"/>
            <a:endParaRPr lang="en-US" sz="2400" dirty="0">
              <a:latin typeface="Arial" pitchFamily="34" charset="0"/>
              <a:cs typeface="Arial" pitchFamily="34" charset="0"/>
            </a:endParaRPr>
          </a:p>
        </p:txBody>
      </p:sp>
      <p:graphicFrame>
        <p:nvGraphicFramePr>
          <p:cNvPr id="5" name="Chart 4"/>
          <p:cNvGraphicFramePr/>
          <p:nvPr/>
        </p:nvGraphicFramePr>
        <p:xfrm>
          <a:off x="-152400" y="1676400"/>
          <a:ext cx="762000" cy="685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nvGraphicFramePr>
        <p:xfrm>
          <a:off x="-152400" y="3886200"/>
          <a:ext cx="762000" cy="685800"/>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0" y="1600200"/>
            <a:ext cx="9372600" cy="220980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29</a:t>
            </a:fld>
            <a:r>
              <a:rPr lang="en-US" smtClean="0"/>
              <a:t>/42</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76201"/>
            <a:ext cx="8610600" cy="914399"/>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smtClean="0">
                <a:ln>
                  <a:noFill/>
                </a:ln>
                <a:solidFill>
                  <a:schemeClr val="tx1"/>
                </a:solidFill>
                <a:effectLst/>
                <a:uLnTx/>
                <a:uFillTx/>
                <a:latin typeface="Arial" pitchFamily="34" charset="0"/>
                <a:ea typeface="+mj-ea"/>
                <a:cs typeface="Arial" pitchFamily="34" charset="0"/>
              </a:rPr>
              <a:t>Success stories in software verified for security and reliability</a:t>
            </a:r>
            <a:endParaRPr kumimoji="0" lang="en-US" sz="34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5" name="Picture 4" descr="sel4.png"/>
          <p:cNvPicPr>
            <a:picLocks noChangeAspect="1"/>
          </p:cNvPicPr>
          <p:nvPr/>
        </p:nvPicPr>
        <p:blipFill>
          <a:blip r:embed="rId3" cstate="print"/>
          <a:stretch>
            <a:fillRect/>
          </a:stretch>
        </p:blipFill>
        <p:spPr>
          <a:xfrm>
            <a:off x="1295400" y="1371600"/>
            <a:ext cx="1143000" cy="571501"/>
          </a:xfrm>
          <a:prstGeom prst="rect">
            <a:avLst/>
          </a:prstGeom>
        </p:spPr>
      </p:pic>
      <p:pic>
        <p:nvPicPr>
          <p:cNvPr id="6" name="Picture 5" descr="Android1.png"/>
          <p:cNvPicPr>
            <a:picLocks noChangeAspect="1"/>
          </p:cNvPicPr>
          <p:nvPr/>
        </p:nvPicPr>
        <p:blipFill>
          <a:blip r:embed="rId4" cstate="print"/>
          <a:stretch>
            <a:fillRect/>
          </a:stretch>
        </p:blipFill>
        <p:spPr>
          <a:xfrm>
            <a:off x="5071751" y="3200400"/>
            <a:ext cx="838199" cy="984307"/>
          </a:xfrm>
          <a:prstGeom prst="rect">
            <a:avLst/>
          </a:prstGeom>
        </p:spPr>
      </p:pic>
      <p:sp>
        <p:nvSpPr>
          <p:cNvPr id="7" name="TextBox 6"/>
          <p:cNvSpPr txBox="1"/>
          <p:nvPr/>
        </p:nvSpPr>
        <p:spPr>
          <a:xfrm>
            <a:off x="5773364" y="3429000"/>
            <a:ext cx="3218236" cy="830997"/>
          </a:xfrm>
          <a:prstGeom prst="rect">
            <a:avLst/>
          </a:prstGeom>
          <a:noFill/>
        </p:spPr>
        <p:txBody>
          <a:bodyPr wrap="square" rtlCol="0">
            <a:spAutoFit/>
          </a:bodyPr>
          <a:lstStyle/>
          <a:p>
            <a:pPr algn="ctr"/>
            <a:r>
              <a:rPr lang="en-US" sz="2400" dirty="0" err="1" smtClean="0">
                <a:solidFill>
                  <a:srgbClr val="FF0000"/>
                </a:solidFill>
                <a:latin typeface="Arial" pitchFamily="34" charset="0"/>
                <a:cs typeface="Arial" pitchFamily="34" charset="0"/>
              </a:rPr>
              <a:t>ExpressOS</a:t>
            </a:r>
            <a:r>
              <a:rPr lang="en-US" sz="2400" dirty="0" smtClean="0">
                <a:solidFill>
                  <a:srgbClr val="FF0000"/>
                </a:solidFill>
                <a:latin typeface="Arial" pitchFamily="34" charset="0"/>
                <a:cs typeface="Arial" pitchFamily="34" charset="0"/>
              </a:rPr>
              <a:t> @ UIUC</a:t>
            </a:r>
          </a:p>
          <a:p>
            <a:pPr algn="ctr"/>
            <a:r>
              <a:rPr lang="en-US" sz="2400" dirty="0" smtClean="0">
                <a:latin typeface="Arial" pitchFamily="34" charset="0"/>
                <a:cs typeface="Arial" pitchFamily="34" charset="0"/>
              </a:rPr>
              <a:t>secure mobile OS</a:t>
            </a:r>
            <a:endParaRPr lang="en-US" sz="2400" dirty="0">
              <a:latin typeface="Arial" pitchFamily="34" charset="0"/>
              <a:cs typeface="Arial" pitchFamily="34" charset="0"/>
            </a:endParaRPr>
          </a:p>
        </p:txBody>
      </p:sp>
      <p:sp>
        <p:nvSpPr>
          <p:cNvPr id="8" name="TextBox 7"/>
          <p:cNvSpPr txBox="1"/>
          <p:nvPr/>
        </p:nvSpPr>
        <p:spPr>
          <a:xfrm>
            <a:off x="5316049" y="1334869"/>
            <a:ext cx="2151551" cy="677108"/>
          </a:xfrm>
          <a:prstGeom prst="rect">
            <a:avLst/>
          </a:prstGeom>
          <a:noFill/>
        </p:spPr>
        <p:txBody>
          <a:bodyPr wrap="none" rtlCol="0">
            <a:spAutoFit/>
          </a:bodyPr>
          <a:lstStyle/>
          <a:p>
            <a:r>
              <a:rPr lang="en-US" sz="3800" b="1" dirty="0" err="1" smtClean="0">
                <a:solidFill>
                  <a:srgbClr val="4E9A06"/>
                </a:solidFill>
                <a:latin typeface="+mj-lt"/>
                <a:cs typeface="Arial" pitchFamily="34" charset="0"/>
              </a:rPr>
              <a:t>Compcert</a:t>
            </a:r>
            <a:endParaRPr lang="en-US" sz="3800" b="1" dirty="0">
              <a:solidFill>
                <a:srgbClr val="4E9A06"/>
              </a:solidFill>
              <a:latin typeface="+mj-lt"/>
              <a:cs typeface="Arial" pitchFamily="34" charset="0"/>
            </a:endParaRPr>
          </a:p>
        </p:txBody>
      </p:sp>
      <p:sp>
        <p:nvSpPr>
          <p:cNvPr id="9" name="TextBox 8"/>
          <p:cNvSpPr txBox="1"/>
          <p:nvPr/>
        </p:nvSpPr>
        <p:spPr>
          <a:xfrm>
            <a:off x="1321539" y="5334000"/>
            <a:ext cx="7204216" cy="461665"/>
          </a:xfrm>
          <a:prstGeom prst="rect">
            <a:avLst/>
          </a:prstGeom>
          <a:noFill/>
        </p:spPr>
        <p:txBody>
          <a:bodyPr wrap="none" rtlCol="0">
            <a:spAutoFit/>
          </a:bodyPr>
          <a:lstStyle/>
          <a:p>
            <a:r>
              <a:rPr lang="en-US" sz="2400" dirty="0" smtClean="0">
                <a:solidFill>
                  <a:srgbClr val="FF0000"/>
                </a:solidFill>
                <a:latin typeface="Arial" pitchFamily="34" charset="0"/>
                <a:cs typeface="Arial" pitchFamily="34" charset="0"/>
              </a:rPr>
              <a:t>Drawbacks:</a:t>
            </a:r>
            <a:r>
              <a:rPr lang="en-US" sz="2400" dirty="0" smtClean="0">
                <a:latin typeface="Arial" pitchFamily="34" charset="0"/>
                <a:cs typeface="Arial" pitchFamily="34" charset="0"/>
              </a:rPr>
              <a:t> </a:t>
            </a:r>
            <a:r>
              <a:rPr lang="en-US" sz="2400" i="1" dirty="0" smtClean="0">
                <a:latin typeface="Arial" pitchFamily="34" charset="0"/>
                <a:cs typeface="Arial" pitchFamily="34" charset="0"/>
              </a:rPr>
              <a:t>Huge manual effort </a:t>
            </a:r>
            <a:r>
              <a:rPr lang="en-US" sz="2400" dirty="0" smtClean="0">
                <a:latin typeface="Arial" pitchFamily="34" charset="0"/>
                <a:cs typeface="Arial" pitchFamily="34" charset="0"/>
              </a:rPr>
              <a:t>is typically required</a:t>
            </a:r>
            <a:endParaRPr lang="en-US" sz="2400" dirty="0">
              <a:latin typeface="Arial" pitchFamily="34" charset="0"/>
              <a:cs typeface="Arial" pitchFamily="34" charset="0"/>
            </a:endParaRPr>
          </a:p>
        </p:txBody>
      </p:sp>
      <p:sp>
        <p:nvSpPr>
          <p:cNvPr id="10" name="TextBox 9"/>
          <p:cNvSpPr txBox="1"/>
          <p:nvPr/>
        </p:nvSpPr>
        <p:spPr>
          <a:xfrm>
            <a:off x="111456" y="5867400"/>
            <a:ext cx="8991600" cy="830997"/>
          </a:xfrm>
          <a:prstGeom prst="rect">
            <a:avLst/>
          </a:prstGeom>
          <a:noFill/>
        </p:spPr>
        <p:txBody>
          <a:bodyPr wrap="square" rtlCol="0">
            <a:spAutoFit/>
          </a:bodyPr>
          <a:lstStyle/>
          <a:p>
            <a:r>
              <a:rPr lang="en-US" sz="2400" dirty="0" smtClean="0">
                <a:solidFill>
                  <a:srgbClr val="FF0000"/>
                </a:solidFill>
                <a:latin typeface="Arial" pitchFamily="34" charset="0"/>
                <a:cs typeface="Arial" pitchFamily="34" charset="0"/>
              </a:rPr>
              <a:t>Goal of my research: </a:t>
            </a:r>
            <a:r>
              <a:rPr lang="en-US" sz="2400" dirty="0" smtClean="0">
                <a:latin typeface="Arial" pitchFamily="34" charset="0"/>
                <a:cs typeface="Arial" pitchFamily="34" charset="0"/>
              </a:rPr>
              <a:t>Reduce manual effort significantly 				   by </a:t>
            </a:r>
            <a:r>
              <a:rPr lang="en-US" sz="2400" b="1" dirty="0" smtClean="0">
                <a:latin typeface="Arial" pitchFamily="34" charset="0"/>
                <a:cs typeface="Arial" pitchFamily="34" charset="0"/>
              </a:rPr>
              <a:t>automating key steps in verification</a:t>
            </a:r>
            <a:endParaRPr lang="en-US" sz="2400" b="1" dirty="0">
              <a:latin typeface="Arial" pitchFamily="34" charset="0"/>
              <a:cs typeface="Arial" pitchFamily="34" charset="0"/>
            </a:endParaRPr>
          </a:p>
        </p:txBody>
      </p:sp>
      <p:sp>
        <p:nvSpPr>
          <p:cNvPr id="11" name="TextBox 10"/>
          <p:cNvSpPr txBox="1"/>
          <p:nvPr/>
        </p:nvSpPr>
        <p:spPr>
          <a:xfrm>
            <a:off x="247509" y="1911996"/>
            <a:ext cx="3454792" cy="1200329"/>
          </a:xfrm>
          <a:prstGeom prst="rect">
            <a:avLst/>
          </a:prstGeom>
          <a:noFill/>
        </p:spPr>
        <p:txBody>
          <a:bodyPr wrap="none" rtlCol="0">
            <a:spAutoFit/>
          </a:bodyPr>
          <a:lstStyle/>
          <a:p>
            <a:pPr algn="ctr"/>
            <a:r>
              <a:rPr lang="en-US" sz="2400" dirty="0" smtClean="0">
                <a:latin typeface="Arial" pitchFamily="34" charset="0"/>
                <a:cs typeface="Arial" pitchFamily="34" charset="0"/>
              </a:rPr>
              <a:t> secure L4 </a:t>
            </a:r>
            <a:r>
              <a:rPr lang="en-US" sz="2400" dirty="0" smtClean="0">
                <a:latin typeface="Arial" pitchFamily="34" charset="0"/>
                <a:cs typeface="Arial" pitchFamily="34" charset="0"/>
              </a:rPr>
              <a:t>microkernel</a:t>
            </a:r>
            <a:endParaRPr lang="en-US" sz="2400" dirty="0" smtClean="0">
              <a:latin typeface="Arial" pitchFamily="34" charset="0"/>
              <a:cs typeface="Arial" pitchFamily="34" charset="0"/>
            </a:endParaRPr>
          </a:p>
          <a:p>
            <a:pPr algn="ctr"/>
            <a:r>
              <a:rPr lang="en-US" sz="2400" dirty="0" smtClean="0">
                <a:solidFill>
                  <a:srgbClr val="2503EF"/>
                </a:solidFill>
                <a:latin typeface="Arial" pitchFamily="34" charset="0"/>
                <a:cs typeface="Arial" pitchFamily="34" charset="0"/>
              </a:rPr>
              <a:t>integrity, confidentiality,</a:t>
            </a:r>
          </a:p>
          <a:p>
            <a:pPr algn="ctr"/>
            <a:r>
              <a:rPr lang="en-US" sz="2400" dirty="0" smtClean="0">
                <a:solidFill>
                  <a:srgbClr val="2503EF"/>
                </a:solidFill>
                <a:latin typeface="Arial" pitchFamily="34" charset="0"/>
                <a:cs typeface="Arial" pitchFamily="34" charset="0"/>
              </a:rPr>
              <a:t>reliability</a:t>
            </a:r>
            <a:endParaRPr lang="en-US" sz="2400" dirty="0">
              <a:solidFill>
                <a:srgbClr val="2503EF"/>
              </a:solidFill>
              <a:latin typeface="Arial" pitchFamily="34" charset="0"/>
              <a:cs typeface="Arial" pitchFamily="34" charset="0"/>
            </a:endParaRPr>
          </a:p>
        </p:txBody>
      </p:sp>
      <p:sp>
        <p:nvSpPr>
          <p:cNvPr id="12" name="TextBox 11"/>
          <p:cNvSpPr txBox="1"/>
          <p:nvPr/>
        </p:nvSpPr>
        <p:spPr>
          <a:xfrm>
            <a:off x="4953000" y="1912203"/>
            <a:ext cx="2993127" cy="830997"/>
          </a:xfrm>
          <a:prstGeom prst="rect">
            <a:avLst/>
          </a:prstGeom>
          <a:noFill/>
        </p:spPr>
        <p:txBody>
          <a:bodyPr wrap="none" rtlCol="0">
            <a:spAutoFit/>
          </a:bodyPr>
          <a:lstStyle/>
          <a:p>
            <a:pPr algn="ctr"/>
            <a:r>
              <a:rPr lang="en-US" sz="2400" dirty="0" smtClean="0">
                <a:solidFill>
                  <a:srgbClr val="2503EF"/>
                </a:solidFill>
                <a:latin typeface="Arial" pitchFamily="34" charset="0"/>
                <a:cs typeface="Arial" pitchFamily="34" charset="0"/>
              </a:rPr>
              <a:t>Compiler verified </a:t>
            </a:r>
            <a:r>
              <a:rPr lang="en-US" sz="2400" dirty="0" err="1" smtClean="0">
                <a:solidFill>
                  <a:srgbClr val="2503EF"/>
                </a:solidFill>
                <a:latin typeface="Arial" pitchFamily="34" charset="0"/>
                <a:cs typeface="Arial" pitchFamily="34" charset="0"/>
              </a:rPr>
              <a:t>wrt</a:t>
            </a:r>
            <a:endParaRPr lang="en-US" sz="2400" dirty="0" smtClean="0">
              <a:solidFill>
                <a:srgbClr val="2503EF"/>
              </a:solidFill>
              <a:latin typeface="Arial" pitchFamily="34" charset="0"/>
              <a:cs typeface="Arial" pitchFamily="34" charset="0"/>
            </a:endParaRPr>
          </a:p>
          <a:p>
            <a:pPr algn="ctr"/>
            <a:r>
              <a:rPr lang="en-US" sz="2400" dirty="0" smtClean="0">
                <a:solidFill>
                  <a:srgbClr val="2503EF"/>
                </a:solidFill>
                <a:latin typeface="Arial" pitchFamily="34" charset="0"/>
                <a:cs typeface="Arial" pitchFamily="34" charset="0"/>
              </a:rPr>
              <a:t>C semantics</a:t>
            </a:r>
            <a:endParaRPr lang="en-US" sz="2400" dirty="0">
              <a:solidFill>
                <a:srgbClr val="2503EF"/>
              </a:solidFill>
              <a:latin typeface="Arial" pitchFamily="34" charset="0"/>
              <a:cs typeface="Arial" pitchFamily="34" charset="0"/>
            </a:endParaRPr>
          </a:p>
        </p:txBody>
      </p:sp>
      <p:sp>
        <p:nvSpPr>
          <p:cNvPr id="13" name="TextBox 12"/>
          <p:cNvSpPr txBox="1"/>
          <p:nvPr/>
        </p:nvSpPr>
        <p:spPr>
          <a:xfrm>
            <a:off x="116775" y="4203153"/>
            <a:ext cx="3659015" cy="830997"/>
          </a:xfrm>
          <a:prstGeom prst="rect">
            <a:avLst/>
          </a:prstGeom>
          <a:noFill/>
        </p:spPr>
        <p:txBody>
          <a:bodyPr wrap="none" rtlCol="0">
            <a:spAutoFit/>
          </a:bodyPr>
          <a:lstStyle/>
          <a:p>
            <a:pPr algn="ctr"/>
            <a:r>
              <a:rPr lang="en-US" sz="2400" dirty="0" smtClean="0">
                <a:latin typeface="Arial" pitchFamily="34" charset="0"/>
                <a:cs typeface="Arial" pitchFamily="34" charset="0"/>
              </a:rPr>
              <a:t>Hypervisor and Verve OS</a:t>
            </a:r>
          </a:p>
          <a:p>
            <a:pPr algn="ctr"/>
            <a:r>
              <a:rPr lang="en-US" sz="2400" dirty="0" smtClean="0">
                <a:solidFill>
                  <a:srgbClr val="2503EF"/>
                </a:solidFill>
                <a:latin typeface="Arial" pitchFamily="34" charset="0"/>
                <a:cs typeface="Arial" pitchFamily="34" charset="0"/>
              </a:rPr>
              <a:t>isolation and type safety</a:t>
            </a:r>
          </a:p>
        </p:txBody>
      </p:sp>
      <p:sp>
        <p:nvSpPr>
          <p:cNvPr id="14" name="TextBox 13"/>
          <p:cNvSpPr txBox="1"/>
          <p:nvPr/>
        </p:nvSpPr>
        <p:spPr>
          <a:xfrm>
            <a:off x="4891754" y="4191000"/>
            <a:ext cx="2728246" cy="830997"/>
          </a:xfrm>
          <a:prstGeom prst="rect">
            <a:avLst/>
          </a:prstGeom>
          <a:noFill/>
        </p:spPr>
        <p:txBody>
          <a:bodyPr wrap="none" rtlCol="0">
            <a:spAutoFit/>
          </a:bodyPr>
          <a:lstStyle/>
          <a:p>
            <a:pPr algn="ctr"/>
            <a:r>
              <a:rPr lang="en-US" sz="2400" dirty="0" smtClean="0">
                <a:solidFill>
                  <a:srgbClr val="2503EF"/>
                </a:solidFill>
                <a:latin typeface="Arial" pitchFamily="34" charset="0"/>
                <a:cs typeface="Arial" pitchFamily="34" charset="0"/>
              </a:rPr>
              <a:t>integrity, isolation, </a:t>
            </a:r>
          </a:p>
          <a:p>
            <a:pPr algn="ctr"/>
            <a:r>
              <a:rPr lang="en-US" sz="2400" dirty="0" smtClean="0">
                <a:solidFill>
                  <a:srgbClr val="2503EF"/>
                </a:solidFill>
                <a:latin typeface="Arial" pitchFamily="34" charset="0"/>
                <a:cs typeface="Arial" pitchFamily="34" charset="0"/>
              </a:rPr>
              <a:t>secure storage, …</a:t>
            </a:r>
          </a:p>
        </p:txBody>
      </p:sp>
      <p:pic>
        <p:nvPicPr>
          <p:cNvPr id="15" name="Picture 14" descr="logo-microsoft-hyperV.png"/>
          <p:cNvPicPr>
            <a:picLocks noChangeAspect="1"/>
          </p:cNvPicPr>
          <p:nvPr/>
        </p:nvPicPr>
        <p:blipFill>
          <a:blip r:embed="rId5" cstate="print"/>
          <a:stretch>
            <a:fillRect/>
          </a:stretch>
        </p:blipFill>
        <p:spPr>
          <a:xfrm>
            <a:off x="1176650" y="3376549"/>
            <a:ext cx="1371600" cy="860155"/>
          </a:xfrm>
          <a:prstGeom prst="rect">
            <a:avLst/>
          </a:prstGeom>
        </p:spPr>
      </p:pic>
      <p:sp>
        <p:nvSpPr>
          <p:cNvPr id="19" name="Slide Number Placeholder 18"/>
          <p:cNvSpPr>
            <a:spLocks noGrp="1"/>
          </p:cNvSpPr>
          <p:nvPr>
            <p:ph type="sldNum" sz="quarter" idx="12"/>
          </p:nvPr>
        </p:nvSpPr>
        <p:spPr/>
        <p:txBody>
          <a:bodyPr/>
          <a:lstStyle/>
          <a:p>
            <a:fld id="{B6F15528-21DE-4FAA-801E-634DDDAF4B2B}" type="slidenum">
              <a:rPr lang="en-US" smtClean="0"/>
              <a:pPr/>
              <a:t>3</a:t>
            </a:fld>
            <a:r>
              <a:rPr lang="en-US" smtClean="0"/>
              <a:t>/42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28600" y="76200"/>
            <a:ext cx="8915400" cy="914399"/>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Invariant synthesis for event-driven protocols</a:t>
            </a:r>
            <a:endParaRPr kumimoji="0" lang="en-US" sz="2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4" name="TextBox 3"/>
          <p:cNvSpPr txBox="1"/>
          <p:nvPr/>
        </p:nvSpPr>
        <p:spPr>
          <a:xfrm>
            <a:off x="4953000" y="2438400"/>
            <a:ext cx="4191000" cy="1200329"/>
          </a:xfrm>
          <a:prstGeom prst="rect">
            <a:avLst/>
          </a:prstGeom>
          <a:noFill/>
        </p:spPr>
        <p:txBody>
          <a:bodyPr wrap="square" rtlCol="0">
            <a:spAutoFit/>
          </a:bodyPr>
          <a:lstStyle/>
          <a:p>
            <a:pPr marL="514350" indent="-514350" algn="ctr"/>
            <a:r>
              <a:rPr lang="en-US" sz="2400" dirty="0" smtClean="0">
                <a:latin typeface="Arial" pitchFamily="34" charset="0"/>
                <a:cs typeface="Arial" pitchFamily="34" charset="0"/>
              </a:rPr>
              <a:t>Schematic of</a:t>
            </a:r>
          </a:p>
          <a:p>
            <a:pPr marL="514350" indent="-514350" algn="ctr"/>
            <a:r>
              <a:rPr lang="en-US" sz="2400" dirty="0" smtClean="0">
                <a:latin typeface="Arial" pitchFamily="34" charset="0"/>
                <a:cs typeface="Arial" pitchFamily="34" charset="0"/>
              </a:rPr>
              <a:t>USB Hub Driver for </a:t>
            </a:r>
          </a:p>
          <a:p>
            <a:pPr marL="514350" indent="-514350" algn="ctr"/>
            <a:r>
              <a:rPr lang="en-US" sz="2400" dirty="0" smtClean="0">
                <a:latin typeface="Arial" pitchFamily="34" charset="0"/>
                <a:cs typeface="Arial" pitchFamily="34" charset="0"/>
              </a:rPr>
              <a:t>Microsoft Windows Phone</a:t>
            </a:r>
            <a:endParaRPr lang="en-US" sz="2400" dirty="0"/>
          </a:p>
        </p:txBody>
      </p:sp>
      <p:sp>
        <p:nvSpPr>
          <p:cNvPr id="5" name="TextBox 4"/>
          <p:cNvSpPr txBox="1"/>
          <p:nvPr/>
        </p:nvSpPr>
        <p:spPr>
          <a:xfrm>
            <a:off x="609600" y="5429071"/>
            <a:ext cx="7924800" cy="1200329"/>
          </a:xfrm>
          <a:prstGeom prst="rect">
            <a:avLst/>
          </a:prstGeom>
          <a:noFill/>
        </p:spPr>
        <p:txBody>
          <a:bodyPr wrap="square" rtlCol="0">
            <a:spAutoFit/>
          </a:bodyPr>
          <a:lstStyle/>
          <a:p>
            <a:r>
              <a:rPr lang="en-US" sz="2400" b="1" dirty="0" smtClean="0">
                <a:solidFill>
                  <a:srgbClr val="FF0000"/>
                </a:solidFill>
                <a:latin typeface="Arial" pitchFamily="34" charset="0"/>
                <a:cs typeface="Arial" pitchFamily="34" charset="0"/>
              </a:rPr>
              <a:t>Is the driver responsive?</a:t>
            </a:r>
          </a:p>
          <a:p>
            <a:pPr marL="0" lvl="2"/>
            <a:r>
              <a:rPr lang="en-US" sz="2400" dirty="0" smtClean="0">
                <a:latin typeface="Arial" pitchFamily="34" charset="0"/>
                <a:cs typeface="Arial" pitchFamily="34" charset="0"/>
              </a:rPr>
              <a:t>Any received message must be </a:t>
            </a:r>
            <a:r>
              <a:rPr lang="en-US" sz="2400" dirty="0" smtClean="0">
                <a:solidFill>
                  <a:srgbClr val="FF0000"/>
                </a:solidFill>
                <a:latin typeface="Arial" pitchFamily="34" charset="0"/>
                <a:cs typeface="Arial" pitchFamily="34" charset="0"/>
              </a:rPr>
              <a:t>handled</a:t>
            </a:r>
            <a:r>
              <a:rPr lang="en-US" sz="2400" dirty="0" smtClean="0">
                <a:latin typeface="Arial" pitchFamily="34" charset="0"/>
                <a:cs typeface="Arial" pitchFamily="34" charset="0"/>
              </a:rPr>
              <a:t> or </a:t>
            </a:r>
            <a:endParaRPr lang="en-US" sz="2400" dirty="0" smtClean="0">
              <a:latin typeface="Arial" pitchFamily="34" charset="0"/>
              <a:cs typeface="Arial" pitchFamily="34" charset="0"/>
            </a:endParaRPr>
          </a:p>
          <a:p>
            <a:pPr marL="0" lvl="2"/>
            <a:r>
              <a:rPr lang="en-US" sz="2400" dirty="0" smtClean="0">
                <a:solidFill>
                  <a:srgbClr val="FF0000"/>
                </a:solidFill>
                <a:latin typeface="Arial" pitchFamily="34" charset="0"/>
                <a:cs typeface="Arial" pitchFamily="34" charset="0"/>
              </a:rPr>
              <a:t>explicitly deferred </a:t>
            </a:r>
            <a:r>
              <a:rPr lang="en-US" sz="2400" dirty="0" smtClean="0">
                <a:latin typeface="Arial" pitchFamily="34" charset="0"/>
                <a:cs typeface="Arial" pitchFamily="34" charset="0"/>
              </a:rPr>
              <a:t>by </a:t>
            </a:r>
            <a:r>
              <a:rPr lang="en-US" sz="2400" dirty="0" smtClean="0">
                <a:latin typeface="Arial" pitchFamily="34" charset="0"/>
                <a:cs typeface="Arial" pitchFamily="34" charset="0"/>
              </a:rPr>
              <a:t>the </a:t>
            </a:r>
            <a:r>
              <a:rPr lang="en-US" sz="2400" dirty="0" smtClean="0">
                <a:latin typeface="Arial" pitchFamily="34" charset="0"/>
                <a:cs typeface="Arial" pitchFamily="34" charset="0"/>
              </a:rPr>
              <a:t>process. </a:t>
            </a:r>
            <a:endParaRPr lang="en-US" sz="2400" b="1" dirty="0">
              <a:solidFill>
                <a:srgbClr val="FF0000"/>
              </a:solidFill>
              <a:latin typeface="Arial" pitchFamily="34" charset="0"/>
              <a:cs typeface="Arial" pitchFamily="34" charset="0"/>
            </a:endParaRPr>
          </a:p>
        </p:txBody>
      </p:sp>
      <p:grpSp>
        <p:nvGrpSpPr>
          <p:cNvPr id="38" name="Group 37"/>
          <p:cNvGrpSpPr/>
          <p:nvPr/>
        </p:nvGrpSpPr>
        <p:grpSpPr>
          <a:xfrm>
            <a:off x="1905000" y="1371600"/>
            <a:ext cx="2971800" cy="3704898"/>
            <a:chOff x="1524000" y="985650"/>
            <a:chExt cx="2971800" cy="3704898"/>
          </a:xfrm>
        </p:grpSpPr>
        <p:grpSp>
          <p:nvGrpSpPr>
            <p:cNvPr id="6" name="Group 5"/>
            <p:cNvGrpSpPr/>
            <p:nvPr/>
          </p:nvGrpSpPr>
          <p:grpSpPr>
            <a:xfrm>
              <a:off x="1524000" y="1168297"/>
              <a:ext cx="2971800" cy="3522251"/>
              <a:chOff x="1143000" y="1690881"/>
              <a:chExt cx="2971800" cy="3522251"/>
            </a:xfrm>
          </p:grpSpPr>
          <p:sp>
            <p:nvSpPr>
              <p:cNvPr id="7" name="Oval 6"/>
              <p:cNvSpPr/>
              <p:nvPr/>
            </p:nvSpPr>
            <p:spPr>
              <a:xfrm>
                <a:off x="1221186" y="3297815"/>
                <a:ext cx="781134" cy="507033"/>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0"/>
              <p:cNvGrpSpPr/>
              <p:nvPr/>
            </p:nvGrpSpPr>
            <p:grpSpPr>
              <a:xfrm>
                <a:off x="1143000" y="1690881"/>
                <a:ext cx="2971800" cy="3522251"/>
                <a:chOff x="1143000" y="1690881"/>
                <a:chExt cx="2971800" cy="3522251"/>
              </a:xfrm>
            </p:grpSpPr>
            <p:grpSp>
              <p:nvGrpSpPr>
                <p:cNvPr id="9" name="Group 59"/>
                <p:cNvGrpSpPr/>
                <p:nvPr/>
              </p:nvGrpSpPr>
              <p:grpSpPr>
                <a:xfrm>
                  <a:off x="1143000" y="1690881"/>
                  <a:ext cx="2971800" cy="3522251"/>
                  <a:chOff x="2471738" y="1238589"/>
                  <a:chExt cx="3243262" cy="3764967"/>
                </a:xfrm>
              </p:grpSpPr>
              <p:sp>
                <p:nvSpPr>
                  <p:cNvPr id="11" name="Oval 10"/>
                  <p:cNvSpPr/>
                  <p:nvPr/>
                </p:nvSpPr>
                <p:spPr>
                  <a:xfrm>
                    <a:off x="3669507" y="2937086"/>
                    <a:ext cx="1012031"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537641" y="2374755"/>
                    <a:ext cx="852487" cy="541972"/>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24438" y="2438399"/>
                    <a:ext cx="690562" cy="47832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024438" y="2990850"/>
                    <a:ext cx="690562" cy="414583"/>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024438" y="3459651"/>
                    <a:ext cx="690562" cy="45134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58"/>
                  <p:cNvGrpSpPr/>
                  <p:nvPr/>
                </p:nvGrpSpPr>
                <p:grpSpPr>
                  <a:xfrm>
                    <a:off x="2471738" y="1238589"/>
                    <a:ext cx="3243262" cy="3764967"/>
                    <a:chOff x="2471738" y="878187"/>
                    <a:chExt cx="3243262" cy="3764967"/>
                  </a:xfrm>
                </p:grpSpPr>
                <p:sp>
                  <p:nvSpPr>
                    <p:cNvPr id="17" name="Rectangle 16"/>
                    <p:cNvSpPr/>
                    <p:nvPr/>
                  </p:nvSpPr>
                  <p:spPr>
                    <a:xfrm>
                      <a:off x="2471738" y="1905000"/>
                      <a:ext cx="3243262" cy="1905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759719" y="2603271"/>
                      <a:ext cx="819084" cy="493478"/>
                    </a:xfrm>
                    <a:prstGeom prst="rect">
                      <a:avLst/>
                    </a:prstGeom>
                    <a:noFill/>
                  </p:spPr>
                  <p:txBody>
                    <a:bodyPr wrap="none" rtlCol="0">
                      <a:spAutoFit/>
                    </a:bodyPr>
                    <a:lstStyle/>
                    <a:p>
                      <a:r>
                        <a:rPr lang="en-US" sz="2400" dirty="0" smtClean="0">
                          <a:latin typeface="Arial" pitchFamily="34" charset="0"/>
                          <a:cs typeface="Arial" pitchFamily="34" charset="0"/>
                        </a:rPr>
                        <a:t>Hub</a:t>
                      </a:r>
                      <a:endParaRPr lang="en-US" sz="2400" dirty="0">
                        <a:latin typeface="Arial" pitchFamily="34" charset="0"/>
                        <a:cs typeface="Arial" pitchFamily="34" charset="0"/>
                      </a:endParaRPr>
                    </a:p>
                  </p:txBody>
                </p:sp>
                <p:sp>
                  <p:nvSpPr>
                    <p:cNvPr id="19" name="TextBox 18"/>
                    <p:cNvSpPr txBox="1"/>
                    <p:nvPr/>
                  </p:nvSpPr>
                  <p:spPr>
                    <a:xfrm>
                      <a:off x="2471738" y="2080093"/>
                      <a:ext cx="971284" cy="394783"/>
                    </a:xfrm>
                    <a:prstGeom prst="rect">
                      <a:avLst/>
                    </a:prstGeom>
                    <a:noFill/>
                  </p:spPr>
                  <p:txBody>
                    <a:bodyPr wrap="none" rtlCol="0">
                      <a:spAutoFit/>
                    </a:bodyPr>
                    <a:lstStyle/>
                    <a:p>
                      <a:r>
                        <a:rPr lang="en-US" dirty="0" smtClean="0">
                          <a:latin typeface="Arial" pitchFamily="34" charset="0"/>
                          <a:cs typeface="Arial" pitchFamily="34" charset="0"/>
                        </a:rPr>
                        <a:t>Device</a:t>
                      </a:r>
                      <a:endParaRPr lang="en-US" dirty="0">
                        <a:latin typeface="Arial" pitchFamily="34" charset="0"/>
                        <a:cs typeface="Arial" pitchFamily="34" charset="0"/>
                      </a:endParaRPr>
                    </a:p>
                  </p:txBody>
                </p:sp>
                <p:sp>
                  <p:nvSpPr>
                    <p:cNvPr id="20" name="TextBox 19"/>
                    <p:cNvSpPr txBox="1"/>
                    <p:nvPr/>
                  </p:nvSpPr>
                  <p:spPr>
                    <a:xfrm>
                      <a:off x="2503060" y="2688328"/>
                      <a:ext cx="971284" cy="394783"/>
                    </a:xfrm>
                    <a:prstGeom prst="rect">
                      <a:avLst/>
                    </a:prstGeom>
                    <a:noFill/>
                  </p:spPr>
                  <p:txBody>
                    <a:bodyPr wrap="none" rtlCol="0">
                      <a:spAutoFit/>
                    </a:bodyPr>
                    <a:lstStyle/>
                    <a:p>
                      <a:r>
                        <a:rPr lang="en-US" dirty="0" smtClean="0">
                          <a:latin typeface="Arial" pitchFamily="34" charset="0"/>
                          <a:cs typeface="Arial" pitchFamily="34" charset="0"/>
                        </a:rPr>
                        <a:t>Device</a:t>
                      </a:r>
                      <a:endParaRPr lang="en-US" dirty="0">
                        <a:latin typeface="Arial" pitchFamily="34" charset="0"/>
                        <a:cs typeface="Arial" pitchFamily="34" charset="0"/>
                      </a:endParaRPr>
                    </a:p>
                  </p:txBody>
                </p:sp>
                <p:sp>
                  <p:nvSpPr>
                    <p:cNvPr id="21" name="TextBox 20"/>
                    <p:cNvSpPr txBox="1"/>
                    <p:nvPr/>
                  </p:nvSpPr>
                  <p:spPr>
                    <a:xfrm>
                      <a:off x="2490100" y="3259224"/>
                      <a:ext cx="971284" cy="394783"/>
                    </a:xfrm>
                    <a:prstGeom prst="rect">
                      <a:avLst/>
                    </a:prstGeom>
                    <a:noFill/>
                  </p:spPr>
                  <p:txBody>
                    <a:bodyPr wrap="none" rtlCol="0">
                      <a:spAutoFit/>
                    </a:bodyPr>
                    <a:lstStyle/>
                    <a:p>
                      <a:r>
                        <a:rPr lang="en-US" dirty="0" smtClean="0">
                          <a:latin typeface="Arial" pitchFamily="34" charset="0"/>
                          <a:cs typeface="Arial" pitchFamily="34" charset="0"/>
                        </a:rPr>
                        <a:t>Device</a:t>
                      </a:r>
                      <a:endParaRPr lang="en-US" dirty="0">
                        <a:latin typeface="Arial" pitchFamily="34" charset="0"/>
                        <a:cs typeface="Arial" pitchFamily="34" charset="0"/>
                      </a:endParaRPr>
                    </a:p>
                  </p:txBody>
                </p:sp>
                <p:sp>
                  <p:nvSpPr>
                    <p:cNvPr id="22" name="TextBox 21"/>
                    <p:cNvSpPr txBox="1"/>
                    <p:nvPr/>
                  </p:nvSpPr>
                  <p:spPr>
                    <a:xfrm>
                      <a:off x="5017371" y="2127838"/>
                      <a:ext cx="663384" cy="394783"/>
                    </a:xfrm>
                    <a:prstGeom prst="rect">
                      <a:avLst/>
                    </a:prstGeom>
                    <a:noFill/>
                  </p:spPr>
                  <p:txBody>
                    <a:bodyPr wrap="none" rtlCol="0">
                      <a:spAutoFit/>
                    </a:bodyPr>
                    <a:lstStyle/>
                    <a:p>
                      <a:r>
                        <a:rPr lang="en-US" dirty="0" smtClean="0">
                          <a:latin typeface="Arial" pitchFamily="34" charset="0"/>
                          <a:cs typeface="Arial" pitchFamily="34" charset="0"/>
                        </a:rPr>
                        <a:t>Port</a:t>
                      </a:r>
                      <a:endParaRPr lang="en-US" dirty="0">
                        <a:latin typeface="Arial" pitchFamily="34" charset="0"/>
                        <a:cs typeface="Arial" pitchFamily="34" charset="0"/>
                      </a:endParaRPr>
                    </a:p>
                  </p:txBody>
                </p:sp>
                <p:sp>
                  <p:nvSpPr>
                    <p:cNvPr id="23" name="TextBox 22"/>
                    <p:cNvSpPr txBox="1"/>
                    <p:nvPr/>
                  </p:nvSpPr>
                  <p:spPr>
                    <a:xfrm>
                      <a:off x="5034577" y="2650248"/>
                      <a:ext cx="663384" cy="394783"/>
                    </a:xfrm>
                    <a:prstGeom prst="rect">
                      <a:avLst/>
                    </a:prstGeom>
                    <a:noFill/>
                    <a:ln>
                      <a:noFill/>
                    </a:ln>
                  </p:spPr>
                  <p:txBody>
                    <a:bodyPr wrap="none" rtlCol="0">
                      <a:spAutoFit/>
                    </a:bodyPr>
                    <a:lstStyle/>
                    <a:p>
                      <a:r>
                        <a:rPr lang="en-US" dirty="0" smtClean="0">
                          <a:latin typeface="Arial" pitchFamily="34" charset="0"/>
                          <a:cs typeface="Arial" pitchFamily="34" charset="0"/>
                        </a:rPr>
                        <a:t>Port</a:t>
                      </a:r>
                      <a:endParaRPr lang="en-US" dirty="0">
                        <a:latin typeface="Arial" pitchFamily="34" charset="0"/>
                        <a:cs typeface="Arial" pitchFamily="34" charset="0"/>
                      </a:endParaRPr>
                    </a:p>
                  </p:txBody>
                </p:sp>
                <p:sp>
                  <p:nvSpPr>
                    <p:cNvPr id="24" name="TextBox 23"/>
                    <p:cNvSpPr txBox="1"/>
                    <p:nvPr/>
                  </p:nvSpPr>
                  <p:spPr>
                    <a:xfrm>
                      <a:off x="5008658" y="3126481"/>
                      <a:ext cx="663384" cy="394783"/>
                    </a:xfrm>
                    <a:prstGeom prst="rect">
                      <a:avLst/>
                    </a:prstGeom>
                    <a:noFill/>
                  </p:spPr>
                  <p:txBody>
                    <a:bodyPr wrap="none" rtlCol="0">
                      <a:spAutoFit/>
                    </a:bodyPr>
                    <a:lstStyle/>
                    <a:p>
                      <a:r>
                        <a:rPr lang="en-US" dirty="0" smtClean="0">
                          <a:latin typeface="Arial" pitchFamily="34" charset="0"/>
                          <a:cs typeface="Arial" pitchFamily="34" charset="0"/>
                        </a:rPr>
                        <a:t>Port</a:t>
                      </a:r>
                      <a:endParaRPr lang="en-US" dirty="0">
                        <a:latin typeface="Arial" pitchFamily="34" charset="0"/>
                        <a:cs typeface="Arial" pitchFamily="34" charset="0"/>
                      </a:endParaRPr>
                    </a:p>
                  </p:txBody>
                </p:sp>
                <p:cxnSp>
                  <p:nvCxnSpPr>
                    <p:cNvPr id="25" name="Straight Arrow Connector 24"/>
                    <p:cNvCxnSpPr>
                      <a:endCxn id="11" idx="1"/>
                    </p:cNvCxnSpPr>
                    <p:nvPr/>
                  </p:nvCxnSpPr>
                  <p:spPr>
                    <a:xfrm>
                      <a:off x="3303344" y="2393423"/>
                      <a:ext cx="514372" cy="261376"/>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6"/>
                      <a:endCxn id="11" idx="2"/>
                    </p:cNvCxnSpPr>
                    <p:nvPr/>
                  </p:nvCxnSpPr>
                  <p:spPr>
                    <a:xfrm flipV="1">
                      <a:off x="3409553" y="2843384"/>
                      <a:ext cx="259953" cy="6605"/>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6"/>
                      <a:endCxn id="11" idx="3"/>
                    </p:cNvCxnSpPr>
                    <p:nvPr/>
                  </p:nvCxnSpPr>
                  <p:spPr>
                    <a:xfrm flipV="1">
                      <a:off x="3404516" y="3031969"/>
                      <a:ext cx="413200" cy="373818"/>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2" idx="1"/>
                      <a:endCxn id="11" idx="7"/>
                    </p:cNvCxnSpPr>
                    <p:nvPr/>
                  </p:nvCxnSpPr>
                  <p:spPr>
                    <a:xfrm flipH="1">
                      <a:off x="4533329" y="2325229"/>
                      <a:ext cx="484043" cy="329571"/>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2"/>
                      <a:endCxn id="11" idx="6"/>
                    </p:cNvCxnSpPr>
                    <p:nvPr/>
                  </p:nvCxnSpPr>
                  <p:spPr>
                    <a:xfrm flipH="1">
                      <a:off x="4681538" y="2837739"/>
                      <a:ext cx="342900" cy="5645"/>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5" idx="2"/>
                      <a:endCxn id="11" idx="5"/>
                    </p:cNvCxnSpPr>
                    <p:nvPr/>
                  </p:nvCxnSpPr>
                  <p:spPr>
                    <a:xfrm flipH="1" flipV="1">
                      <a:off x="4533329" y="3031970"/>
                      <a:ext cx="491109" cy="29295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1" name="Group 53"/>
                    <p:cNvGrpSpPr/>
                    <p:nvPr/>
                  </p:nvGrpSpPr>
                  <p:grpSpPr>
                    <a:xfrm>
                      <a:off x="3220183" y="878187"/>
                      <a:ext cx="1755317" cy="3764967"/>
                      <a:chOff x="6496783" y="1178522"/>
                      <a:chExt cx="1755317" cy="3764967"/>
                    </a:xfrm>
                  </p:grpSpPr>
                  <p:cxnSp>
                    <p:nvCxnSpPr>
                      <p:cNvPr id="32" name="Straight Arrow Connector 31"/>
                      <p:cNvCxnSpPr/>
                      <p:nvPr/>
                    </p:nvCxnSpPr>
                    <p:spPr>
                      <a:xfrm>
                        <a:off x="7377572" y="1828800"/>
                        <a:ext cx="0" cy="3810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377572" y="4114800"/>
                        <a:ext cx="0" cy="3810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496783" y="1178522"/>
                        <a:ext cx="1723549" cy="461665"/>
                      </a:xfrm>
                      <a:prstGeom prst="rect">
                        <a:avLst/>
                      </a:prstGeom>
                      <a:noFill/>
                    </p:spPr>
                    <p:txBody>
                      <a:bodyPr wrap="none" rtlCol="0">
                        <a:spAutoFit/>
                      </a:bodyPr>
                      <a:lstStyle/>
                      <a:p>
                        <a:r>
                          <a:rPr lang="en-US" sz="2400" dirty="0" smtClean="0">
                            <a:latin typeface="Arial" pitchFamily="34" charset="0"/>
                            <a:cs typeface="Arial" pitchFamily="34" charset="0"/>
                          </a:rPr>
                          <a:t>OS, drivers</a:t>
                        </a:r>
                        <a:endParaRPr lang="en-US" sz="2400" dirty="0">
                          <a:latin typeface="Arial" pitchFamily="34" charset="0"/>
                          <a:cs typeface="Arial" pitchFamily="34" charset="0"/>
                        </a:endParaRPr>
                      </a:p>
                    </p:txBody>
                  </p:sp>
                  <p:sp>
                    <p:nvSpPr>
                      <p:cNvPr id="35" name="TextBox 34"/>
                      <p:cNvSpPr txBox="1"/>
                      <p:nvPr/>
                    </p:nvSpPr>
                    <p:spPr>
                      <a:xfrm>
                        <a:off x="6730530" y="4481824"/>
                        <a:ext cx="1521570" cy="461665"/>
                      </a:xfrm>
                      <a:prstGeom prst="rect">
                        <a:avLst/>
                      </a:prstGeom>
                      <a:noFill/>
                    </p:spPr>
                    <p:txBody>
                      <a:bodyPr wrap="none" rtlCol="0">
                        <a:spAutoFit/>
                      </a:bodyPr>
                      <a:lstStyle/>
                      <a:p>
                        <a:r>
                          <a:rPr lang="en-US" sz="2400" dirty="0" smtClean="0">
                            <a:latin typeface="Arial" pitchFamily="34" charset="0"/>
                            <a:cs typeface="Arial" pitchFamily="34" charset="0"/>
                          </a:rPr>
                          <a:t>Hardware</a:t>
                        </a:r>
                        <a:endParaRPr lang="en-US" sz="2400" dirty="0">
                          <a:latin typeface="Arial" pitchFamily="34" charset="0"/>
                          <a:cs typeface="Arial" pitchFamily="34" charset="0"/>
                        </a:endParaRPr>
                      </a:p>
                    </p:txBody>
                  </p:sp>
                </p:grpSp>
              </p:grpSp>
            </p:grpSp>
            <p:sp>
              <p:nvSpPr>
                <p:cNvPr id="10" name="Oval 9"/>
                <p:cNvSpPr/>
                <p:nvPr/>
              </p:nvSpPr>
              <p:spPr>
                <a:xfrm>
                  <a:off x="1216570" y="3817782"/>
                  <a:ext cx="781134" cy="507033"/>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6" name="Rectangle 35"/>
            <p:cNvSpPr/>
            <p:nvPr/>
          </p:nvSpPr>
          <p:spPr>
            <a:xfrm>
              <a:off x="1905000" y="985650"/>
              <a:ext cx="2286000" cy="79585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p:cNvSpPr/>
          <p:nvPr/>
        </p:nvSpPr>
        <p:spPr>
          <a:xfrm>
            <a:off x="914400" y="4679732"/>
            <a:ext cx="5105400" cy="42566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lide Number Placeholder 49"/>
          <p:cNvSpPr>
            <a:spLocks noGrp="1"/>
          </p:cNvSpPr>
          <p:nvPr>
            <p:ph type="sldNum" sz="quarter" idx="12"/>
          </p:nvPr>
        </p:nvSpPr>
        <p:spPr/>
        <p:txBody>
          <a:bodyPr/>
          <a:lstStyle/>
          <a:p>
            <a:fld id="{B6F15528-21DE-4FAA-801E-634DDDAF4B2B}" type="slidenum">
              <a:rPr lang="en-US" smtClean="0"/>
              <a:pPr/>
              <a:t>30</a:t>
            </a:fld>
            <a:r>
              <a:rPr lang="en-US" smtClean="0"/>
              <a:t>/42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6200" y="3276600"/>
            <a:ext cx="2438400" cy="762000"/>
            <a:chOff x="4876800" y="3429000"/>
            <a:chExt cx="2438400" cy="762000"/>
          </a:xfrm>
        </p:grpSpPr>
        <p:grpSp>
          <p:nvGrpSpPr>
            <p:cNvPr id="4" name="Group 94"/>
            <p:cNvGrpSpPr/>
            <p:nvPr/>
          </p:nvGrpSpPr>
          <p:grpSpPr>
            <a:xfrm>
              <a:off x="4876800" y="3657600"/>
              <a:ext cx="2362200" cy="292926"/>
              <a:chOff x="1447800" y="2743200"/>
              <a:chExt cx="5029200" cy="609600"/>
            </a:xfrm>
          </p:grpSpPr>
          <p:grpSp>
            <p:nvGrpSpPr>
              <p:cNvPr id="6" name="Group 87"/>
              <p:cNvGrpSpPr/>
              <p:nvPr/>
            </p:nvGrpSpPr>
            <p:grpSpPr>
              <a:xfrm>
                <a:off x="1447800" y="2743200"/>
                <a:ext cx="5029200" cy="609600"/>
                <a:chOff x="2057400" y="2362200"/>
                <a:chExt cx="5029200" cy="609600"/>
              </a:xfrm>
            </p:grpSpPr>
            <p:sp>
              <p:nvSpPr>
                <p:cNvPr id="10" name="Rectangle 9"/>
                <p:cNvSpPr/>
                <p:nvPr/>
              </p:nvSpPr>
              <p:spPr>
                <a:xfrm>
                  <a:off x="2057400" y="2362200"/>
                  <a:ext cx="5029200" cy="609600"/>
                </a:xfrm>
                <a:prstGeom prst="rect">
                  <a:avLst/>
                </a:prstGeom>
                <a:noFill/>
                <a:ln>
                  <a:solidFill>
                    <a:srgbClr val="2503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2667000" y="2362200"/>
                  <a:ext cx="0" cy="609600"/>
                </a:xfrm>
                <a:prstGeom prst="line">
                  <a:avLst/>
                </a:prstGeom>
                <a:ln w="25400">
                  <a:solidFill>
                    <a:srgbClr val="2503E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276600" y="2362200"/>
                  <a:ext cx="0" cy="609600"/>
                </a:xfrm>
                <a:prstGeom prst="line">
                  <a:avLst/>
                </a:prstGeom>
                <a:ln w="25400">
                  <a:solidFill>
                    <a:srgbClr val="2503EF"/>
                  </a:solidFill>
                </a:ln>
              </p:spPr>
              <p:style>
                <a:lnRef idx="1">
                  <a:schemeClr val="accent1"/>
                </a:lnRef>
                <a:fillRef idx="0">
                  <a:schemeClr val="accent1"/>
                </a:fillRef>
                <a:effectRef idx="0">
                  <a:schemeClr val="accent1"/>
                </a:effectRef>
                <a:fontRef idx="minor">
                  <a:schemeClr val="tx1"/>
                </a:fontRef>
              </p:style>
            </p:cxnSp>
          </p:grpSp>
          <p:sp>
            <p:nvSpPr>
              <p:cNvPr id="7" name="Flowchart: Connector 6"/>
              <p:cNvSpPr/>
              <p:nvPr/>
            </p:nvSpPr>
            <p:spPr>
              <a:xfrm>
                <a:off x="3442137" y="3031175"/>
                <a:ext cx="76200" cy="76201"/>
              </a:xfrm>
              <a:prstGeom prst="flowChartConnector">
                <a:avLst/>
              </a:prstGeom>
              <a:solidFill>
                <a:srgbClr val="250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2989006" y="3024251"/>
                <a:ext cx="76200" cy="76201"/>
              </a:xfrm>
              <a:prstGeom prst="flowChartConnector">
                <a:avLst/>
              </a:prstGeom>
              <a:solidFill>
                <a:srgbClr val="250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3210598" y="3024251"/>
                <a:ext cx="76200" cy="76201"/>
              </a:xfrm>
              <a:prstGeom prst="flowChartConnector">
                <a:avLst/>
              </a:prstGeom>
              <a:solidFill>
                <a:srgbClr val="250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6019800" y="3429000"/>
              <a:ext cx="12954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1524000" y="5791200"/>
            <a:ext cx="2438400" cy="762000"/>
            <a:chOff x="4876800" y="3429000"/>
            <a:chExt cx="2438400" cy="762000"/>
          </a:xfrm>
        </p:grpSpPr>
        <p:grpSp>
          <p:nvGrpSpPr>
            <p:cNvPr id="14" name="Group 94"/>
            <p:cNvGrpSpPr/>
            <p:nvPr/>
          </p:nvGrpSpPr>
          <p:grpSpPr>
            <a:xfrm>
              <a:off x="4876800" y="3657600"/>
              <a:ext cx="2362200" cy="292926"/>
              <a:chOff x="1447800" y="2743200"/>
              <a:chExt cx="5029200" cy="609600"/>
            </a:xfrm>
          </p:grpSpPr>
          <p:grpSp>
            <p:nvGrpSpPr>
              <p:cNvPr id="16" name="Group 87"/>
              <p:cNvGrpSpPr/>
              <p:nvPr/>
            </p:nvGrpSpPr>
            <p:grpSpPr>
              <a:xfrm>
                <a:off x="1447800" y="2743200"/>
                <a:ext cx="5029200" cy="609600"/>
                <a:chOff x="2057400" y="2362200"/>
                <a:chExt cx="5029200" cy="609600"/>
              </a:xfrm>
            </p:grpSpPr>
            <p:sp>
              <p:nvSpPr>
                <p:cNvPr id="20" name="Rectangle 19"/>
                <p:cNvSpPr/>
                <p:nvPr/>
              </p:nvSpPr>
              <p:spPr>
                <a:xfrm>
                  <a:off x="2057400" y="2362200"/>
                  <a:ext cx="5029200" cy="609600"/>
                </a:xfrm>
                <a:prstGeom prst="rect">
                  <a:avLst/>
                </a:prstGeom>
                <a:noFill/>
                <a:ln>
                  <a:solidFill>
                    <a:srgbClr val="2503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2667000" y="2362200"/>
                  <a:ext cx="0" cy="609600"/>
                </a:xfrm>
                <a:prstGeom prst="line">
                  <a:avLst/>
                </a:prstGeom>
                <a:ln w="25400">
                  <a:solidFill>
                    <a:srgbClr val="2503E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276600" y="2362200"/>
                  <a:ext cx="0" cy="609600"/>
                </a:xfrm>
                <a:prstGeom prst="line">
                  <a:avLst/>
                </a:prstGeom>
                <a:ln w="25400">
                  <a:solidFill>
                    <a:srgbClr val="2503EF"/>
                  </a:solidFill>
                </a:ln>
              </p:spPr>
              <p:style>
                <a:lnRef idx="1">
                  <a:schemeClr val="accent1"/>
                </a:lnRef>
                <a:fillRef idx="0">
                  <a:schemeClr val="accent1"/>
                </a:fillRef>
                <a:effectRef idx="0">
                  <a:schemeClr val="accent1"/>
                </a:effectRef>
                <a:fontRef idx="minor">
                  <a:schemeClr val="tx1"/>
                </a:fontRef>
              </p:style>
            </p:cxnSp>
          </p:grpSp>
          <p:sp>
            <p:nvSpPr>
              <p:cNvPr id="17" name="Flowchart: Connector 16"/>
              <p:cNvSpPr/>
              <p:nvPr/>
            </p:nvSpPr>
            <p:spPr>
              <a:xfrm>
                <a:off x="3442137" y="3031175"/>
                <a:ext cx="76200" cy="76201"/>
              </a:xfrm>
              <a:prstGeom prst="flowChartConnector">
                <a:avLst/>
              </a:prstGeom>
              <a:solidFill>
                <a:srgbClr val="250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2989006" y="3024251"/>
                <a:ext cx="76200" cy="76201"/>
              </a:xfrm>
              <a:prstGeom prst="flowChartConnector">
                <a:avLst/>
              </a:prstGeom>
              <a:solidFill>
                <a:srgbClr val="250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p:cNvSpPr/>
              <p:nvPr/>
            </p:nvSpPr>
            <p:spPr>
              <a:xfrm>
                <a:off x="3210598" y="3024251"/>
                <a:ext cx="76200" cy="76201"/>
              </a:xfrm>
              <a:prstGeom prst="flowChartConnector">
                <a:avLst/>
              </a:prstGeom>
              <a:solidFill>
                <a:srgbClr val="250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6019800" y="3429000"/>
              <a:ext cx="12954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724400" y="3200400"/>
            <a:ext cx="2438400" cy="762000"/>
            <a:chOff x="4876800" y="3429000"/>
            <a:chExt cx="2438400" cy="762000"/>
          </a:xfrm>
        </p:grpSpPr>
        <p:grpSp>
          <p:nvGrpSpPr>
            <p:cNvPr id="24" name="Group 94"/>
            <p:cNvGrpSpPr/>
            <p:nvPr/>
          </p:nvGrpSpPr>
          <p:grpSpPr>
            <a:xfrm>
              <a:off x="4876800" y="3657600"/>
              <a:ext cx="2362200" cy="292926"/>
              <a:chOff x="1447800" y="2743200"/>
              <a:chExt cx="5029200" cy="609600"/>
            </a:xfrm>
          </p:grpSpPr>
          <p:grpSp>
            <p:nvGrpSpPr>
              <p:cNvPr id="26" name="Group 87"/>
              <p:cNvGrpSpPr/>
              <p:nvPr/>
            </p:nvGrpSpPr>
            <p:grpSpPr>
              <a:xfrm>
                <a:off x="1447800" y="2743200"/>
                <a:ext cx="5029200" cy="609600"/>
                <a:chOff x="2057400" y="2362200"/>
                <a:chExt cx="5029200" cy="609600"/>
              </a:xfrm>
            </p:grpSpPr>
            <p:sp>
              <p:nvSpPr>
                <p:cNvPr id="30" name="Rectangle 29"/>
                <p:cNvSpPr/>
                <p:nvPr/>
              </p:nvSpPr>
              <p:spPr>
                <a:xfrm>
                  <a:off x="2057400" y="2362200"/>
                  <a:ext cx="5029200" cy="609600"/>
                </a:xfrm>
                <a:prstGeom prst="rect">
                  <a:avLst/>
                </a:prstGeom>
                <a:noFill/>
                <a:ln>
                  <a:solidFill>
                    <a:srgbClr val="2503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a:off x="2667000" y="2362200"/>
                  <a:ext cx="0" cy="609600"/>
                </a:xfrm>
                <a:prstGeom prst="line">
                  <a:avLst/>
                </a:prstGeom>
                <a:ln w="25400">
                  <a:solidFill>
                    <a:srgbClr val="2503E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276600" y="2362200"/>
                  <a:ext cx="0" cy="609600"/>
                </a:xfrm>
                <a:prstGeom prst="line">
                  <a:avLst/>
                </a:prstGeom>
                <a:ln w="25400">
                  <a:solidFill>
                    <a:srgbClr val="2503EF"/>
                  </a:solidFill>
                </a:ln>
              </p:spPr>
              <p:style>
                <a:lnRef idx="1">
                  <a:schemeClr val="accent1"/>
                </a:lnRef>
                <a:fillRef idx="0">
                  <a:schemeClr val="accent1"/>
                </a:fillRef>
                <a:effectRef idx="0">
                  <a:schemeClr val="accent1"/>
                </a:effectRef>
                <a:fontRef idx="minor">
                  <a:schemeClr val="tx1"/>
                </a:fontRef>
              </p:style>
            </p:cxnSp>
          </p:grpSp>
          <p:sp>
            <p:nvSpPr>
              <p:cNvPr id="27" name="Flowchart: Connector 26"/>
              <p:cNvSpPr/>
              <p:nvPr/>
            </p:nvSpPr>
            <p:spPr>
              <a:xfrm>
                <a:off x="3442137" y="3031175"/>
                <a:ext cx="76200" cy="76201"/>
              </a:xfrm>
              <a:prstGeom prst="flowChartConnector">
                <a:avLst/>
              </a:prstGeom>
              <a:solidFill>
                <a:srgbClr val="250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2989006" y="3024251"/>
                <a:ext cx="76200" cy="76201"/>
              </a:xfrm>
              <a:prstGeom prst="flowChartConnector">
                <a:avLst/>
              </a:prstGeom>
              <a:solidFill>
                <a:srgbClr val="250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8"/>
              <p:cNvSpPr/>
              <p:nvPr/>
            </p:nvSpPr>
            <p:spPr>
              <a:xfrm>
                <a:off x="3210598" y="3024251"/>
                <a:ext cx="76200" cy="76201"/>
              </a:xfrm>
              <a:prstGeom prst="flowChartConnector">
                <a:avLst/>
              </a:prstGeom>
              <a:solidFill>
                <a:srgbClr val="250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p:cNvSpPr/>
            <p:nvPr/>
          </p:nvSpPr>
          <p:spPr>
            <a:xfrm>
              <a:off x="6019800" y="3429000"/>
              <a:ext cx="12954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2438400" y="1340068"/>
            <a:ext cx="6040437" cy="580556"/>
            <a:chOff x="2158488" y="1207325"/>
            <a:chExt cx="6040437" cy="580556"/>
          </a:xfrm>
        </p:grpSpPr>
        <p:graphicFrame>
          <p:nvGraphicFramePr>
            <p:cNvPr id="34" name="Object 1"/>
            <p:cNvGraphicFramePr>
              <a:graphicFrameLocks noChangeAspect="1"/>
            </p:cNvGraphicFramePr>
            <p:nvPr/>
          </p:nvGraphicFramePr>
          <p:xfrm>
            <a:off x="2158488" y="1219556"/>
            <a:ext cx="2995612" cy="568325"/>
          </p:xfrm>
          <a:graphic>
            <a:graphicData uri="http://schemas.openxmlformats.org/presentationml/2006/ole">
              <p:oleObj spid="_x0000_s12290" name="Equation" r:id="rId4" imgW="1269720" imgH="241200" progId="Equation.3">
                <p:embed/>
              </p:oleObj>
            </a:graphicData>
          </a:graphic>
        </p:graphicFrame>
        <p:graphicFrame>
          <p:nvGraphicFramePr>
            <p:cNvPr id="35" name="Object 2"/>
            <p:cNvGraphicFramePr>
              <a:graphicFrameLocks noChangeAspect="1"/>
            </p:cNvGraphicFramePr>
            <p:nvPr/>
          </p:nvGraphicFramePr>
          <p:xfrm>
            <a:off x="5352538" y="1207325"/>
            <a:ext cx="2846387" cy="568325"/>
          </p:xfrm>
          <a:graphic>
            <a:graphicData uri="http://schemas.openxmlformats.org/presentationml/2006/ole">
              <p:oleObj spid="_x0000_s12291" name="Equation" r:id="rId5" imgW="1206360" imgH="241200" progId="Equation.3">
                <p:embed/>
              </p:oleObj>
            </a:graphicData>
          </a:graphic>
        </p:graphicFrame>
      </p:grpSp>
      <p:sp>
        <p:nvSpPr>
          <p:cNvPr id="36" name="TextBox 35"/>
          <p:cNvSpPr txBox="1"/>
          <p:nvPr/>
        </p:nvSpPr>
        <p:spPr>
          <a:xfrm>
            <a:off x="-152400" y="1410416"/>
            <a:ext cx="2819400" cy="461665"/>
          </a:xfrm>
          <a:prstGeom prst="rect">
            <a:avLst/>
          </a:prstGeom>
          <a:noFill/>
        </p:spPr>
        <p:txBody>
          <a:bodyPr wrap="square" rtlCol="0">
            <a:spAutoFit/>
          </a:bodyPr>
          <a:lstStyle/>
          <a:p>
            <a:pPr marL="514350" indent="-514350" algn="ctr"/>
            <a:r>
              <a:rPr lang="en-US" sz="2400" dirty="0" smtClean="0">
                <a:latin typeface="Arial" pitchFamily="34" charset="0"/>
                <a:cs typeface="Arial" pitchFamily="34" charset="0"/>
              </a:rPr>
              <a:t>Configuration:</a:t>
            </a:r>
            <a:endParaRPr lang="en-US" sz="2400" dirty="0"/>
          </a:p>
        </p:txBody>
      </p:sp>
      <p:sp>
        <p:nvSpPr>
          <p:cNvPr id="37" name="Title 1"/>
          <p:cNvSpPr txBox="1">
            <a:spLocks/>
          </p:cNvSpPr>
          <p:nvPr/>
        </p:nvSpPr>
        <p:spPr>
          <a:xfrm>
            <a:off x="152400" y="152401"/>
            <a:ext cx="8915400" cy="914399"/>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Invariant synthesis for event-driven protocols</a:t>
            </a:r>
            <a:endParaRPr kumimoji="0" lang="en-US" sz="2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38" name="TextBox 37"/>
          <p:cNvSpPr txBox="1"/>
          <p:nvPr/>
        </p:nvSpPr>
        <p:spPr>
          <a:xfrm>
            <a:off x="304800" y="1981200"/>
            <a:ext cx="7620000" cy="830997"/>
          </a:xfrm>
          <a:prstGeom prst="rect">
            <a:avLst/>
          </a:prstGeom>
          <a:noFill/>
        </p:spPr>
        <p:txBody>
          <a:bodyPr wrap="square" rtlCol="0">
            <a:spAutoFit/>
          </a:bodyPr>
          <a:lstStyle/>
          <a:p>
            <a:pPr marL="514350" indent="-514350"/>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ls</a:t>
            </a:r>
            <a:r>
              <a:rPr lang="en-US" sz="2400" dirty="0" smtClean="0">
                <a:latin typeface="Arial" pitchFamily="34" charset="0"/>
                <a:cs typeface="Arial" pitchFamily="34" charset="0"/>
              </a:rPr>
              <a:t>: local state (finite)</a:t>
            </a:r>
          </a:p>
          <a:p>
            <a:pPr marL="514350" indent="-514350"/>
            <a:r>
              <a:rPr lang="en-US" sz="2400" i="1" dirty="0" smtClean="0">
                <a:latin typeface="Arial" pitchFamily="34" charset="0"/>
                <a:cs typeface="Arial" pitchFamily="34" charset="0"/>
              </a:rPr>
              <a:t>  q</a:t>
            </a:r>
            <a:r>
              <a:rPr lang="en-US" sz="2400" dirty="0" smtClean="0">
                <a:latin typeface="Arial" pitchFamily="34" charset="0"/>
                <a:cs typeface="Arial" pitchFamily="34" charset="0"/>
              </a:rPr>
              <a:t>: FIFO incoming message buffers (unbounded)</a:t>
            </a:r>
            <a:endParaRPr lang="en-US" sz="2400" dirty="0"/>
          </a:p>
        </p:txBody>
      </p:sp>
      <p:grpSp>
        <p:nvGrpSpPr>
          <p:cNvPr id="39" name="Group 38"/>
          <p:cNvGrpSpPr/>
          <p:nvPr/>
        </p:nvGrpSpPr>
        <p:grpSpPr>
          <a:xfrm>
            <a:off x="5943600" y="3043535"/>
            <a:ext cx="2971800" cy="2523530"/>
            <a:chOff x="762000" y="3276600"/>
            <a:chExt cx="2971800" cy="2523530"/>
          </a:xfrm>
        </p:grpSpPr>
        <p:grpSp>
          <p:nvGrpSpPr>
            <p:cNvPr id="40" name="Group 133"/>
            <p:cNvGrpSpPr/>
            <p:nvPr/>
          </p:nvGrpSpPr>
          <p:grpSpPr>
            <a:xfrm>
              <a:off x="762000" y="3276600"/>
              <a:ext cx="2971800" cy="2523530"/>
              <a:chOff x="1295400" y="3881514"/>
              <a:chExt cx="2971800" cy="2523530"/>
            </a:xfrm>
          </p:grpSpPr>
          <p:grpSp>
            <p:nvGrpSpPr>
              <p:cNvPr id="42" name="Group 58"/>
              <p:cNvGrpSpPr/>
              <p:nvPr/>
            </p:nvGrpSpPr>
            <p:grpSpPr>
              <a:xfrm>
                <a:off x="1295400" y="3881514"/>
                <a:ext cx="2971800" cy="2523530"/>
                <a:chOff x="2471738" y="1905000"/>
                <a:chExt cx="3243262" cy="2697425"/>
              </a:xfrm>
            </p:grpSpPr>
            <p:sp>
              <p:nvSpPr>
                <p:cNvPr id="61" name="Rectangle 60"/>
                <p:cNvSpPr/>
                <p:nvPr/>
              </p:nvSpPr>
              <p:spPr>
                <a:xfrm>
                  <a:off x="2471738" y="1905000"/>
                  <a:ext cx="3243262" cy="2448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3814829" y="4108947"/>
                  <a:ext cx="819084" cy="493478"/>
                </a:xfrm>
                <a:prstGeom prst="rect">
                  <a:avLst/>
                </a:prstGeom>
                <a:solidFill>
                  <a:schemeClr val="bg1"/>
                </a:solidFill>
              </p:spPr>
              <p:txBody>
                <a:bodyPr wrap="none" rtlCol="0">
                  <a:spAutoFit/>
                </a:bodyPr>
                <a:lstStyle/>
                <a:p>
                  <a:r>
                    <a:rPr lang="en-US" sz="2400" dirty="0" smtClean="0">
                      <a:latin typeface="Arial" pitchFamily="34" charset="0"/>
                      <a:cs typeface="Arial" pitchFamily="34" charset="0"/>
                    </a:rPr>
                    <a:t>Hub</a:t>
                  </a:r>
                  <a:endParaRPr lang="en-US" sz="2400" dirty="0">
                    <a:latin typeface="Arial" pitchFamily="34" charset="0"/>
                    <a:cs typeface="Arial" pitchFamily="34" charset="0"/>
                  </a:endParaRPr>
                </a:p>
              </p:txBody>
            </p:sp>
          </p:grpSp>
          <p:grpSp>
            <p:nvGrpSpPr>
              <p:cNvPr id="43" name="Group 108"/>
              <p:cNvGrpSpPr/>
              <p:nvPr/>
            </p:nvGrpSpPr>
            <p:grpSpPr>
              <a:xfrm>
                <a:off x="1828800" y="4009698"/>
                <a:ext cx="2057400" cy="1857702"/>
                <a:chOff x="1828800" y="4009698"/>
                <a:chExt cx="2057400" cy="1857702"/>
              </a:xfrm>
            </p:grpSpPr>
            <p:sp>
              <p:nvSpPr>
                <p:cNvPr id="44" name="Oval 43"/>
                <p:cNvSpPr/>
                <p:nvPr/>
              </p:nvSpPr>
              <p:spPr>
                <a:xfrm>
                  <a:off x="1983830" y="4343400"/>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050630" y="4343400"/>
                  <a:ext cx="457200" cy="457200"/>
                </a:xfrm>
                <a:prstGeom prst="ellipse">
                  <a:avLst/>
                </a:prstGeom>
                <a:solidFill>
                  <a:srgbClr val="2503E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429000" y="5410200"/>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828800" y="5410200"/>
                  <a:ext cx="457200" cy="4572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a:stCxn id="44" idx="6"/>
                  <a:endCxn id="45" idx="2"/>
                </p:cNvCxnSpPr>
                <p:nvPr/>
              </p:nvCxnSpPr>
              <p:spPr>
                <a:xfrm>
                  <a:off x="2441030" y="4572000"/>
                  <a:ext cx="609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6" idx="2"/>
                  <a:endCxn id="47" idx="6"/>
                </p:cNvCxnSpPr>
                <p:nvPr/>
              </p:nvCxnSpPr>
              <p:spPr>
                <a:xfrm flipH="1">
                  <a:off x="2286000" y="5638800"/>
                  <a:ext cx="11430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6" idx="1"/>
                  <a:endCxn id="44" idx="5"/>
                </p:cNvCxnSpPr>
                <p:nvPr/>
              </p:nvCxnSpPr>
              <p:spPr>
                <a:xfrm flipH="1" flipV="1">
                  <a:off x="2374075" y="4733645"/>
                  <a:ext cx="1121880" cy="74351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7" idx="0"/>
                  <a:endCxn id="44" idx="4"/>
                </p:cNvCxnSpPr>
                <p:nvPr/>
              </p:nvCxnSpPr>
              <p:spPr>
                <a:xfrm flipV="1">
                  <a:off x="2057400" y="4800600"/>
                  <a:ext cx="155030" cy="609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5" idx="5"/>
                  <a:endCxn id="46" idx="0"/>
                </p:cNvCxnSpPr>
                <p:nvPr/>
              </p:nvCxnSpPr>
              <p:spPr>
                <a:xfrm>
                  <a:off x="3440875" y="4733645"/>
                  <a:ext cx="216725" cy="67655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3" name="Group 103"/>
                <p:cNvGrpSpPr/>
                <p:nvPr/>
              </p:nvGrpSpPr>
              <p:grpSpPr>
                <a:xfrm>
                  <a:off x="3168868" y="4009698"/>
                  <a:ext cx="310489" cy="762000"/>
                  <a:chOff x="3798689" y="5294357"/>
                  <a:chExt cx="310489" cy="762000"/>
                </a:xfrm>
              </p:grpSpPr>
              <p:sp>
                <p:nvSpPr>
                  <p:cNvPr id="58" name="Arc 57"/>
                  <p:cNvSpPr/>
                  <p:nvPr/>
                </p:nvSpPr>
                <p:spPr>
                  <a:xfrm>
                    <a:off x="3798689" y="5294357"/>
                    <a:ext cx="228600" cy="762000"/>
                  </a:xfrm>
                  <a:prstGeom prst="arc">
                    <a:avLst>
                      <a:gd name="adj1" fmla="val 11059937"/>
                      <a:gd name="adj2" fmla="val 0"/>
                    </a:avLst>
                  </a:prstGeom>
                  <a:ln w="25400" cmpd="sng">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9" name="Straight Connector 58"/>
                  <p:cNvCxnSpPr/>
                  <p:nvPr/>
                </p:nvCxnSpPr>
                <p:spPr>
                  <a:xfrm>
                    <a:off x="3956777" y="5544565"/>
                    <a:ext cx="76230" cy="143743"/>
                  </a:xfrm>
                  <a:prstGeom prst="line">
                    <a:avLst/>
                  </a:prstGeom>
                  <a:ln w="254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4053381" y="5544565"/>
                    <a:ext cx="55797" cy="131996"/>
                  </a:xfrm>
                  <a:prstGeom prst="line">
                    <a:avLst/>
                  </a:prstGeom>
                  <a:ln w="254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54" name="Group 104"/>
                <p:cNvGrpSpPr/>
                <p:nvPr/>
              </p:nvGrpSpPr>
              <p:grpSpPr>
                <a:xfrm>
                  <a:off x="2088932" y="4009698"/>
                  <a:ext cx="310489" cy="762000"/>
                  <a:chOff x="3798689" y="5294357"/>
                  <a:chExt cx="310489" cy="762000"/>
                </a:xfrm>
              </p:grpSpPr>
              <p:sp>
                <p:nvSpPr>
                  <p:cNvPr id="55" name="Arc 54"/>
                  <p:cNvSpPr/>
                  <p:nvPr/>
                </p:nvSpPr>
                <p:spPr>
                  <a:xfrm>
                    <a:off x="3798689" y="5294357"/>
                    <a:ext cx="228600" cy="762000"/>
                  </a:xfrm>
                  <a:prstGeom prst="arc">
                    <a:avLst>
                      <a:gd name="adj1" fmla="val 11059937"/>
                      <a:gd name="adj2" fmla="val 0"/>
                    </a:avLst>
                  </a:prstGeom>
                  <a:ln w="25400" cmpd="sng">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6" name="Straight Connector 55"/>
                  <p:cNvCxnSpPr/>
                  <p:nvPr/>
                </p:nvCxnSpPr>
                <p:spPr>
                  <a:xfrm>
                    <a:off x="3956777" y="5544565"/>
                    <a:ext cx="76230" cy="143743"/>
                  </a:xfrm>
                  <a:prstGeom prst="line">
                    <a:avLst/>
                  </a:prstGeom>
                  <a:ln w="254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4053381" y="5544565"/>
                    <a:ext cx="55797" cy="131996"/>
                  </a:xfrm>
                  <a:prstGeom prst="line">
                    <a:avLst/>
                  </a:prstGeom>
                  <a:ln w="254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grpSp>
        <p:cxnSp>
          <p:nvCxnSpPr>
            <p:cNvPr id="41" name="Straight Arrow Connector 40"/>
            <p:cNvCxnSpPr/>
            <p:nvPr/>
          </p:nvCxnSpPr>
          <p:spPr>
            <a:xfrm>
              <a:off x="1219200" y="3810000"/>
              <a:ext cx="228600" cy="152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2819400" y="4876800"/>
            <a:ext cx="2895600" cy="1905000"/>
            <a:chOff x="4191000" y="4876800"/>
            <a:chExt cx="2895600" cy="1905000"/>
          </a:xfrm>
        </p:grpSpPr>
        <p:grpSp>
          <p:nvGrpSpPr>
            <p:cNvPr id="64" name="Group 135"/>
            <p:cNvGrpSpPr/>
            <p:nvPr/>
          </p:nvGrpSpPr>
          <p:grpSpPr>
            <a:xfrm>
              <a:off x="4191000" y="4876800"/>
              <a:ext cx="2895600" cy="1905000"/>
              <a:chOff x="1752599" y="3881514"/>
              <a:chExt cx="2895600" cy="1905000"/>
            </a:xfrm>
          </p:grpSpPr>
          <p:grpSp>
            <p:nvGrpSpPr>
              <p:cNvPr id="66" name="Group 58"/>
              <p:cNvGrpSpPr/>
              <p:nvPr/>
            </p:nvGrpSpPr>
            <p:grpSpPr>
              <a:xfrm>
                <a:off x="1752599" y="3881514"/>
                <a:ext cx="2895600" cy="1905000"/>
                <a:chOff x="2970701" y="1905000"/>
                <a:chExt cx="3160099" cy="2036273"/>
              </a:xfrm>
            </p:grpSpPr>
            <p:sp>
              <p:nvSpPr>
                <p:cNvPr id="83" name="Rectangle 82"/>
                <p:cNvSpPr/>
                <p:nvPr/>
              </p:nvSpPr>
              <p:spPr>
                <a:xfrm>
                  <a:off x="2970701" y="1905000"/>
                  <a:ext cx="2494817" cy="2036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4900601" y="3366344"/>
                  <a:ext cx="1230199" cy="493478"/>
                </a:xfrm>
                <a:prstGeom prst="rect">
                  <a:avLst/>
                </a:prstGeom>
                <a:solidFill>
                  <a:schemeClr val="bg1"/>
                </a:solidFill>
              </p:spPr>
              <p:txBody>
                <a:bodyPr wrap="none" rtlCol="0">
                  <a:spAutoFit/>
                </a:bodyPr>
                <a:lstStyle/>
                <a:p>
                  <a:r>
                    <a:rPr lang="en-US" sz="2400" dirty="0" smtClean="0">
                      <a:latin typeface="Arial" pitchFamily="34" charset="0"/>
                      <a:cs typeface="Arial" pitchFamily="34" charset="0"/>
                    </a:rPr>
                    <a:t>Device</a:t>
                  </a:r>
                  <a:endParaRPr lang="en-US" sz="2400" dirty="0">
                    <a:latin typeface="Arial" pitchFamily="34" charset="0"/>
                    <a:cs typeface="Arial" pitchFamily="34" charset="0"/>
                  </a:endParaRPr>
                </a:p>
              </p:txBody>
            </p:sp>
          </p:grpSp>
          <p:grpSp>
            <p:nvGrpSpPr>
              <p:cNvPr id="67" name="Group 108"/>
              <p:cNvGrpSpPr/>
              <p:nvPr/>
            </p:nvGrpSpPr>
            <p:grpSpPr>
              <a:xfrm>
                <a:off x="1983830" y="4009698"/>
                <a:ext cx="1524000" cy="1700616"/>
                <a:chOff x="1983830" y="4009698"/>
                <a:chExt cx="1524000" cy="1700616"/>
              </a:xfrm>
            </p:grpSpPr>
            <p:sp>
              <p:nvSpPr>
                <p:cNvPr id="68" name="Oval 67"/>
                <p:cNvSpPr/>
                <p:nvPr/>
              </p:nvSpPr>
              <p:spPr>
                <a:xfrm>
                  <a:off x="1983830" y="4343400"/>
                  <a:ext cx="457200" cy="457200"/>
                </a:xfrm>
                <a:prstGeom prst="ellipse">
                  <a:avLst/>
                </a:prstGeom>
                <a:solidFill>
                  <a:srgbClr val="2503E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3050630" y="4343400"/>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590799" y="5253114"/>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p:cNvCxnSpPr>
                  <a:stCxn id="68" idx="6"/>
                  <a:endCxn id="69" idx="2"/>
                </p:cNvCxnSpPr>
                <p:nvPr/>
              </p:nvCxnSpPr>
              <p:spPr>
                <a:xfrm>
                  <a:off x="2441030" y="4572000"/>
                  <a:ext cx="609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70" idx="1"/>
                  <a:endCxn id="68" idx="5"/>
                </p:cNvCxnSpPr>
                <p:nvPr/>
              </p:nvCxnSpPr>
              <p:spPr>
                <a:xfrm flipH="1" flipV="1">
                  <a:off x="2374075" y="4733645"/>
                  <a:ext cx="283679" cy="58642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70" idx="0"/>
                  <a:endCxn id="69" idx="3"/>
                </p:cNvCxnSpPr>
                <p:nvPr/>
              </p:nvCxnSpPr>
              <p:spPr>
                <a:xfrm flipV="1">
                  <a:off x="2819399" y="4733645"/>
                  <a:ext cx="298186" cy="51946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9" idx="4"/>
                  <a:endCxn id="70" idx="7"/>
                </p:cNvCxnSpPr>
                <p:nvPr/>
              </p:nvCxnSpPr>
              <p:spPr>
                <a:xfrm flipH="1">
                  <a:off x="2981044" y="4800600"/>
                  <a:ext cx="298186" cy="51946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5" name="Group 103"/>
                <p:cNvGrpSpPr/>
                <p:nvPr/>
              </p:nvGrpSpPr>
              <p:grpSpPr>
                <a:xfrm>
                  <a:off x="3168868" y="4009698"/>
                  <a:ext cx="310489" cy="762000"/>
                  <a:chOff x="3798689" y="5294357"/>
                  <a:chExt cx="310489" cy="762000"/>
                </a:xfrm>
              </p:grpSpPr>
              <p:sp>
                <p:nvSpPr>
                  <p:cNvPr id="80" name="Arc 79"/>
                  <p:cNvSpPr/>
                  <p:nvPr/>
                </p:nvSpPr>
                <p:spPr>
                  <a:xfrm>
                    <a:off x="3798689" y="5294357"/>
                    <a:ext cx="228600" cy="762000"/>
                  </a:xfrm>
                  <a:prstGeom prst="arc">
                    <a:avLst>
                      <a:gd name="adj1" fmla="val 11059937"/>
                      <a:gd name="adj2" fmla="val 0"/>
                    </a:avLst>
                  </a:prstGeom>
                  <a:ln w="25400" cmpd="sng">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1" name="Straight Connector 80"/>
                  <p:cNvCxnSpPr/>
                  <p:nvPr/>
                </p:nvCxnSpPr>
                <p:spPr>
                  <a:xfrm>
                    <a:off x="3956777" y="5544565"/>
                    <a:ext cx="76230" cy="143743"/>
                  </a:xfrm>
                  <a:prstGeom prst="line">
                    <a:avLst/>
                  </a:prstGeom>
                  <a:ln w="254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4053381" y="5544565"/>
                    <a:ext cx="55797" cy="131996"/>
                  </a:xfrm>
                  <a:prstGeom prst="line">
                    <a:avLst/>
                  </a:prstGeom>
                  <a:ln w="254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76" name="Group 104"/>
                <p:cNvGrpSpPr/>
                <p:nvPr/>
              </p:nvGrpSpPr>
              <p:grpSpPr>
                <a:xfrm>
                  <a:off x="2088932" y="4009698"/>
                  <a:ext cx="310489" cy="762000"/>
                  <a:chOff x="3798689" y="5294357"/>
                  <a:chExt cx="310489" cy="762000"/>
                </a:xfrm>
              </p:grpSpPr>
              <p:sp>
                <p:nvSpPr>
                  <p:cNvPr id="77" name="Arc 76"/>
                  <p:cNvSpPr/>
                  <p:nvPr/>
                </p:nvSpPr>
                <p:spPr>
                  <a:xfrm>
                    <a:off x="3798689" y="5294357"/>
                    <a:ext cx="228600" cy="762000"/>
                  </a:xfrm>
                  <a:prstGeom prst="arc">
                    <a:avLst>
                      <a:gd name="adj1" fmla="val 11059937"/>
                      <a:gd name="adj2" fmla="val 0"/>
                    </a:avLst>
                  </a:prstGeom>
                  <a:ln w="25400" cmpd="sng">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8" name="Straight Connector 77"/>
                  <p:cNvCxnSpPr/>
                  <p:nvPr/>
                </p:nvCxnSpPr>
                <p:spPr>
                  <a:xfrm>
                    <a:off x="3956777" y="5544565"/>
                    <a:ext cx="76230" cy="143743"/>
                  </a:xfrm>
                  <a:prstGeom prst="line">
                    <a:avLst/>
                  </a:prstGeom>
                  <a:ln w="254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4053381" y="5544565"/>
                    <a:ext cx="55797" cy="131996"/>
                  </a:xfrm>
                  <a:prstGeom prst="line">
                    <a:avLst/>
                  </a:prstGeom>
                  <a:ln w="254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grpSp>
        <p:cxnSp>
          <p:nvCxnSpPr>
            <p:cNvPr id="65" name="Straight Arrow Connector 64"/>
            <p:cNvCxnSpPr/>
            <p:nvPr/>
          </p:nvCxnSpPr>
          <p:spPr>
            <a:xfrm>
              <a:off x="4800600" y="6324600"/>
              <a:ext cx="228600" cy="152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85" name="TextBox 84"/>
          <p:cNvSpPr txBox="1"/>
          <p:nvPr/>
        </p:nvSpPr>
        <p:spPr>
          <a:xfrm>
            <a:off x="5560994" y="4334470"/>
            <a:ext cx="869149" cy="830997"/>
          </a:xfrm>
          <a:prstGeom prst="rect">
            <a:avLst/>
          </a:prstGeom>
          <a:solidFill>
            <a:schemeClr val="bg1"/>
          </a:solidFill>
        </p:spPr>
        <p:txBody>
          <a:bodyPr wrap="none" rtlCol="0">
            <a:spAutoFit/>
          </a:bodyPr>
          <a:lstStyle/>
          <a:p>
            <a:r>
              <a:rPr lang="en-US" sz="2400" dirty="0" smtClean="0">
                <a:solidFill>
                  <a:srgbClr val="FF0000"/>
                </a:solidFill>
                <a:latin typeface="Arial" pitchFamily="34" charset="0"/>
                <a:cs typeface="Arial" pitchFamily="34" charset="0"/>
              </a:rPr>
              <a:t>error</a:t>
            </a:r>
          </a:p>
          <a:p>
            <a:r>
              <a:rPr lang="en-US" sz="2400" dirty="0" smtClean="0">
                <a:solidFill>
                  <a:srgbClr val="FF0000"/>
                </a:solidFill>
                <a:latin typeface="Arial" pitchFamily="34" charset="0"/>
                <a:cs typeface="Arial" pitchFamily="34" charset="0"/>
              </a:rPr>
              <a:t>state</a:t>
            </a:r>
            <a:endParaRPr lang="en-US" sz="2400" dirty="0">
              <a:solidFill>
                <a:srgbClr val="FF0000"/>
              </a:solidFill>
              <a:latin typeface="Arial" pitchFamily="34" charset="0"/>
              <a:cs typeface="Arial" pitchFamily="34" charset="0"/>
            </a:endParaRPr>
          </a:p>
        </p:txBody>
      </p:sp>
      <p:grpSp>
        <p:nvGrpSpPr>
          <p:cNvPr id="86" name="Group 85"/>
          <p:cNvGrpSpPr/>
          <p:nvPr/>
        </p:nvGrpSpPr>
        <p:grpSpPr>
          <a:xfrm>
            <a:off x="3505200" y="3200400"/>
            <a:ext cx="2756848" cy="2148854"/>
            <a:chOff x="4311868" y="3352800"/>
            <a:chExt cx="2756848" cy="2148854"/>
          </a:xfrm>
        </p:grpSpPr>
        <p:sp>
          <p:nvSpPr>
            <p:cNvPr id="87" name="Arc 86"/>
            <p:cNvSpPr/>
            <p:nvPr/>
          </p:nvSpPr>
          <p:spPr>
            <a:xfrm>
              <a:off x="4311868" y="3352800"/>
              <a:ext cx="1479332" cy="990600"/>
            </a:xfrm>
            <a:prstGeom prst="arc">
              <a:avLst>
                <a:gd name="adj1" fmla="val 1037809"/>
                <a:gd name="adj2" fmla="val 9891774"/>
              </a:avLst>
            </a:prstGeom>
            <a:ln w="25400">
              <a:solidFill>
                <a:srgbClr val="2503E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Arc 87"/>
            <p:cNvSpPr/>
            <p:nvPr/>
          </p:nvSpPr>
          <p:spPr>
            <a:xfrm>
              <a:off x="4554116" y="4253552"/>
              <a:ext cx="2514600" cy="1248102"/>
            </a:xfrm>
            <a:prstGeom prst="arc">
              <a:avLst>
                <a:gd name="adj1" fmla="val 10752422"/>
                <a:gd name="adj2" fmla="val 13864381"/>
              </a:avLst>
            </a:prstGeom>
            <a:ln w="25400">
              <a:solidFill>
                <a:srgbClr val="2503E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9" name="Straight Connector 88"/>
            <p:cNvCxnSpPr/>
            <p:nvPr/>
          </p:nvCxnSpPr>
          <p:spPr>
            <a:xfrm flipV="1">
              <a:off x="5378668" y="4087504"/>
              <a:ext cx="353704" cy="27296"/>
            </a:xfrm>
            <a:prstGeom prst="line">
              <a:avLst/>
            </a:prstGeom>
            <a:ln w="25400">
              <a:solidFill>
                <a:srgbClr val="2503EF"/>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endCxn id="87" idx="0"/>
            </p:cNvCxnSpPr>
            <p:nvPr/>
          </p:nvCxnSpPr>
          <p:spPr>
            <a:xfrm flipV="1">
              <a:off x="5607268" y="4056956"/>
              <a:ext cx="114956" cy="362644"/>
            </a:xfrm>
            <a:prstGeom prst="line">
              <a:avLst/>
            </a:prstGeom>
            <a:ln w="25400">
              <a:solidFill>
                <a:srgbClr val="2503EF"/>
              </a:solidFill>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1371600" y="3124200"/>
            <a:ext cx="2133600" cy="1412544"/>
            <a:chOff x="6324600" y="3048000"/>
            <a:chExt cx="2133600" cy="1412544"/>
          </a:xfrm>
        </p:grpSpPr>
        <p:grpSp>
          <p:nvGrpSpPr>
            <p:cNvPr id="92" name="Group 134"/>
            <p:cNvGrpSpPr/>
            <p:nvPr/>
          </p:nvGrpSpPr>
          <p:grpSpPr>
            <a:xfrm>
              <a:off x="6324600" y="3048000"/>
              <a:ext cx="2133600" cy="1412544"/>
              <a:chOff x="5510056" y="3886200"/>
              <a:chExt cx="2133600" cy="1412544"/>
            </a:xfrm>
          </p:grpSpPr>
          <p:grpSp>
            <p:nvGrpSpPr>
              <p:cNvPr id="94" name="Group 58"/>
              <p:cNvGrpSpPr/>
              <p:nvPr/>
            </p:nvGrpSpPr>
            <p:grpSpPr>
              <a:xfrm>
                <a:off x="5510056" y="3886200"/>
                <a:ext cx="2133600" cy="1412544"/>
                <a:chOff x="2778506" y="1905000"/>
                <a:chExt cx="2594610" cy="2564271"/>
              </a:xfrm>
            </p:grpSpPr>
            <p:sp>
              <p:nvSpPr>
                <p:cNvPr id="108" name="Rectangle 107"/>
                <p:cNvSpPr/>
                <p:nvPr/>
              </p:nvSpPr>
              <p:spPr>
                <a:xfrm>
                  <a:off x="2778506" y="1905000"/>
                  <a:ext cx="2594610" cy="22132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p:cNvSpPr txBox="1"/>
                <p:nvPr/>
              </p:nvSpPr>
              <p:spPr>
                <a:xfrm>
                  <a:off x="3587275" y="3639290"/>
                  <a:ext cx="911748" cy="829981"/>
                </a:xfrm>
                <a:prstGeom prst="rect">
                  <a:avLst/>
                </a:prstGeom>
                <a:solidFill>
                  <a:schemeClr val="bg1"/>
                </a:solidFill>
              </p:spPr>
              <p:txBody>
                <a:bodyPr wrap="square" rtlCol="0">
                  <a:spAutoFit/>
                </a:bodyPr>
                <a:lstStyle/>
                <a:p>
                  <a:r>
                    <a:rPr lang="en-US" sz="2400" dirty="0" smtClean="0">
                      <a:latin typeface="Arial" pitchFamily="34" charset="0"/>
                      <a:cs typeface="Arial" pitchFamily="34" charset="0"/>
                    </a:rPr>
                    <a:t>Port</a:t>
                  </a:r>
                  <a:endParaRPr lang="en-US" sz="2400" dirty="0">
                    <a:latin typeface="Arial" pitchFamily="34" charset="0"/>
                    <a:cs typeface="Arial" pitchFamily="34" charset="0"/>
                  </a:endParaRPr>
                </a:p>
              </p:txBody>
            </p:sp>
          </p:grpSp>
          <p:grpSp>
            <p:nvGrpSpPr>
              <p:cNvPr id="95" name="Group 112"/>
              <p:cNvGrpSpPr/>
              <p:nvPr/>
            </p:nvGrpSpPr>
            <p:grpSpPr>
              <a:xfrm>
                <a:off x="5822732" y="4085898"/>
                <a:ext cx="1524000" cy="790902"/>
                <a:chOff x="1983830" y="4009698"/>
                <a:chExt cx="1524000" cy="790902"/>
              </a:xfrm>
            </p:grpSpPr>
            <p:sp>
              <p:nvSpPr>
                <p:cNvPr id="96" name="Oval 95"/>
                <p:cNvSpPr/>
                <p:nvPr/>
              </p:nvSpPr>
              <p:spPr>
                <a:xfrm>
                  <a:off x="1983830" y="4343400"/>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3050630" y="4343400"/>
                  <a:ext cx="457200" cy="457200"/>
                </a:xfrm>
                <a:prstGeom prst="ellipse">
                  <a:avLst/>
                </a:prstGeom>
                <a:solidFill>
                  <a:srgbClr val="2503E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Arrow Connector 97"/>
                <p:cNvCxnSpPr/>
                <p:nvPr/>
              </p:nvCxnSpPr>
              <p:spPr>
                <a:xfrm>
                  <a:off x="2441030" y="4540468"/>
                  <a:ext cx="609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H="1">
                  <a:off x="2437139" y="4640884"/>
                  <a:ext cx="597725" cy="1393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0" name="Group 103"/>
                <p:cNvGrpSpPr/>
                <p:nvPr/>
              </p:nvGrpSpPr>
              <p:grpSpPr>
                <a:xfrm>
                  <a:off x="3168868" y="4009698"/>
                  <a:ext cx="310489" cy="762000"/>
                  <a:chOff x="3798689" y="5294357"/>
                  <a:chExt cx="310489" cy="762000"/>
                </a:xfrm>
              </p:grpSpPr>
              <p:sp>
                <p:nvSpPr>
                  <p:cNvPr id="105" name="Arc 104"/>
                  <p:cNvSpPr/>
                  <p:nvPr/>
                </p:nvSpPr>
                <p:spPr>
                  <a:xfrm>
                    <a:off x="3798689" y="5294357"/>
                    <a:ext cx="228600" cy="762000"/>
                  </a:xfrm>
                  <a:prstGeom prst="arc">
                    <a:avLst>
                      <a:gd name="adj1" fmla="val 11059937"/>
                      <a:gd name="adj2" fmla="val 0"/>
                    </a:avLst>
                  </a:prstGeom>
                  <a:ln w="25400" cmpd="sng">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6" name="Straight Connector 105"/>
                  <p:cNvCxnSpPr/>
                  <p:nvPr/>
                </p:nvCxnSpPr>
                <p:spPr>
                  <a:xfrm>
                    <a:off x="3956777" y="5544565"/>
                    <a:ext cx="76230" cy="143743"/>
                  </a:xfrm>
                  <a:prstGeom prst="line">
                    <a:avLst/>
                  </a:prstGeom>
                  <a:ln w="254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4053381" y="5544565"/>
                    <a:ext cx="55797" cy="131996"/>
                  </a:xfrm>
                  <a:prstGeom prst="line">
                    <a:avLst/>
                  </a:prstGeom>
                  <a:ln w="254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01" name="Group 104"/>
                <p:cNvGrpSpPr/>
                <p:nvPr/>
              </p:nvGrpSpPr>
              <p:grpSpPr>
                <a:xfrm>
                  <a:off x="2088932" y="4009698"/>
                  <a:ext cx="310489" cy="762000"/>
                  <a:chOff x="3798689" y="5294357"/>
                  <a:chExt cx="310489" cy="762000"/>
                </a:xfrm>
              </p:grpSpPr>
              <p:sp>
                <p:nvSpPr>
                  <p:cNvPr id="102" name="Arc 101"/>
                  <p:cNvSpPr/>
                  <p:nvPr/>
                </p:nvSpPr>
                <p:spPr>
                  <a:xfrm>
                    <a:off x="3798689" y="5294357"/>
                    <a:ext cx="228600" cy="762000"/>
                  </a:xfrm>
                  <a:prstGeom prst="arc">
                    <a:avLst>
                      <a:gd name="adj1" fmla="val 11059937"/>
                      <a:gd name="adj2" fmla="val 0"/>
                    </a:avLst>
                  </a:prstGeom>
                  <a:ln w="25400" cmpd="sng">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3" name="Straight Connector 102"/>
                  <p:cNvCxnSpPr/>
                  <p:nvPr/>
                </p:nvCxnSpPr>
                <p:spPr>
                  <a:xfrm>
                    <a:off x="3956777" y="5544565"/>
                    <a:ext cx="76230" cy="143743"/>
                  </a:xfrm>
                  <a:prstGeom prst="line">
                    <a:avLst/>
                  </a:prstGeom>
                  <a:ln w="254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4053381" y="5544565"/>
                    <a:ext cx="55797" cy="131996"/>
                  </a:xfrm>
                  <a:prstGeom prst="line">
                    <a:avLst/>
                  </a:prstGeom>
                  <a:ln w="254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grpSp>
        <p:cxnSp>
          <p:nvCxnSpPr>
            <p:cNvPr id="93" name="Straight Arrow Connector 92"/>
            <p:cNvCxnSpPr/>
            <p:nvPr/>
          </p:nvCxnSpPr>
          <p:spPr>
            <a:xfrm>
              <a:off x="6400800" y="3657600"/>
              <a:ext cx="228600" cy="152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13" name="Slide Number Placeholder 112"/>
          <p:cNvSpPr>
            <a:spLocks noGrp="1"/>
          </p:cNvSpPr>
          <p:nvPr>
            <p:ph type="sldNum" sz="quarter" idx="12"/>
          </p:nvPr>
        </p:nvSpPr>
        <p:spPr/>
        <p:txBody>
          <a:bodyPr/>
          <a:lstStyle/>
          <a:p>
            <a:fld id="{B6F15528-21DE-4FAA-801E-634DDDAF4B2B}" type="slidenum">
              <a:rPr lang="en-US" smtClean="0"/>
              <a:pPr/>
              <a:t>31</a:t>
            </a:fld>
            <a:r>
              <a:rPr lang="en-US" smtClean="0"/>
              <a:t>/42</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32"/>
          <p:cNvGrpSpPr/>
          <p:nvPr/>
        </p:nvGrpSpPr>
        <p:grpSpPr>
          <a:xfrm>
            <a:off x="-228600" y="1371600"/>
            <a:ext cx="5331624" cy="1309048"/>
            <a:chOff x="-411068" y="638598"/>
            <a:chExt cx="5308104" cy="1408241"/>
          </a:xfrm>
        </p:grpSpPr>
        <p:sp>
          <p:nvSpPr>
            <p:cNvPr id="18" name="TextBox 17"/>
            <p:cNvSpPr txBox="1"/>
            <p:nvPr/>
          </p:nvSpPr>
          <p:spPr>
            <a:xfrm>
              <a:off x="-411068" y="638598"/>
              <a:ext cx="5308104" cy="496648"/>
            </a:xfrm>
            <a:prstGeom prst="rect">
              <a:avLst/>
            </a:prstGeom>
            <a:noFill/>
          </p:spPr>
          <p:txBody>
            <a:bodyPr wrap="square" rtlCol="0">
              <a:spAutoFit/>
            </a:bodyPr>
            <a:lstStyle/>
            <a:p>
              <a:pPr marL="514350" indent="-514350" algn="ctr"/>
              <a:r>
                <a:rPr lang="en-US" sz="2400" b="1" dirty="0" smtClean="0">
                  <a:latin typeface="Arial" pitchFamily="34" charset="0"/>
                  <a:cs typeface="Arial" pitchFamily="34" charset="0"/>
                </a:rPr>
                <a:t>Almost synchronous invariants</a:t>
              </a:r>
            </a:p>
          </p:txBody>
        </p:sp>
        <p:cxnSp>
          <p:nvCxnSpPr>
            <p:cNvPr id="19" name="Straight Arrow Connector 18"/>
            <p:cNvCxnSpPr/>
            <p:nvPr/>
          </p:nvCxnSpPr>
          <p:spPr>
            <a:xfrm flipH="1" flipV="1">
              <a:off x="1454952" y="1554995"/>
              <a:ext cx="151728" cy="491844"/>
            </a:xfrm>
            <a:prstGeom prst="straightConnector1">
              <a:avLst/>
            </a:prstGeom>
            <a:ln w="31750">
              <a:solidFill>
                <a:srgbClr val="2503EF"/>
              </a:solidFill>
              <a:tailEnd type="arrow"/>
            </a:ln>
          </p:spPr>
          <p:style>
            <a:lnRef idx="1">
              <a:schemeClr val="accent1"/>
            </a:lnRef>
            <a:fillRef idx="0">
              <a:schemeClr val="accent1"/>
            </a:fillRef>
            <a:effectRef idx="0">
              <a:schemeClr val="accent1"/>
            </a:effectRef>
            <a:fontRef idx="minor">
              <a:schemeClr val="tx1"/>
            </a:fontRef>
          </p:style>
        </p:cxnSp>
      </p:grpSp>
      <p:sp>
        <p:nvSpPr>
          <p:cNvPr id="20" name="Title 1"/>
          <p:cNvSpPr txBox="1">
            <a:spLocks/>
          </p:cNvSpPr>
          <p:nvPr/>
        </p:nvSpPr>
        <p:spPr>
          <a:xfrm>
            <a:off x="152400" y="0"/>
            <a:ext cx="8915400" cy="914399"/>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400" b="1"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Almost</a:t>
            </a:r>
            <a:r>
              <a:rPr kumimoji="0" lang="en-US" sz="3400" b="1" i="0" u="none" strike="noStrike" kern="1200" cap="none" spc="0" normalizeH="0" noProof="0" dirty="0" smtClean="0">
                <a:ln>
                  <a:noFill/>
                </a:ln>
                <a:solidFill>
                  <a:schemeClr val="tx1"/>
                </a:solidFill>
                <a:effectLst/>
                <a:uLnTx/>
                <a:uFillTx/>
                <a:latin typeface="Arial" pitchFamily="34" charset="0"/>
                <a:ea typeface="+mj-ea"/>
                <a:cs typeface="Arial" pitchFamily="34" charset="0"/>
              </a:rPr>
              <a:t> S</a:t>
            </a:r>
            <a:r>
              <a:rPr kumimoji="0" lang="en-US" sz="34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ynchronous</a:t>
            </a:r>
            <a:r>
              <a:rPr kumimoji="0" lang="en-US" sz="3400" b="1" i="0" u="none" strike="noStrike" kern="1200" cap="none" spc="0" normalizeH="0" noProof="0" dirty="0" smtClean="0">
                <a:ln>
                  <a:noFill/>
                </a:ln>
                <a:solidFill>
                  <a:schemeClr val="tx1"/>
                </a:solidFill>
                <a:effectLst/>
                <a:uLnTx/>
                <a:uFillTx/>
                <a:latin typeface="Arial" pitchFamily="34" charset="0"/>
                <a:ea typeface="+mj-ea"/>
                <a:cs typeface="Arial" pitchFamily="34" charset="0"/>
              </a:rPr>
              <a:t> Invariants (ASI)</a:t>
            </a:r>
            <a:endParaRPr kumimoji="0" lang="en-US" sz="2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21" name="Rectangle 20"/>
          <p:cNvSpPr/>
          <p:nvPr/>
        </p:nvSpPr>
        <p:spPr>
          <a:xfrm>
            <a:off x="6781800" y="726003"/>
            <a:ext cx="3886200" cy="461665"/>
          </a:xfrm>
          <a:prstGeom prst="rect">
            <a:avLst/>
          </a:prstGeom>
        </p:spPr>
        <p:txBody>
          <a:bodyPr wrap="square">
            <a:spAutoFit/>
          </a:bodyPr>
          <a:lstStyle/>
          <a:p>
            <a:r>
              <a:rPr lang="en-US" sz="2400" b="1" dirty="0" smtClean="0">
                <a:solidFill>
                  <a:srgbClr val="2503EF"/>
                </a:solidFill>
                <a:latin typeface="Arial" pitchFamily="34" charset="0"/>
                <a:cs typeface="Arial" pitchFamily="34" charset="0"/>
              </a:rPr>
              <a:t>[OOPSLA 14]</a:t>
            </a:r>
            <a:endParaRPr lang="en-US" sz="2400" dirty="0"/>
          </a:p>
        </p:txBody>
      </p:sp>
      <p:sp>
        <p:nvSpPr>
          <p:cNvPr id="22" name="TextBox 21"/>
          <p:cNvSpPr txBox="1"/>
          <p:nvPr/>
        </p:nvSpPr>
        <p:spPr>
          <a:xfrm>
            <a:off x="-1129864" y="1748135"/>
            <a:ext cx="5331624" cy="461665"/>
          </a:xfrm>
          <a:prstGeom prst="rect">
            <a:avLst/>
          </a:prstGeom>
          <a:noFill/>
        </p:spPr>
        <p:txBody>
          <a:bodyPr wrap="square" rtlCol="0">
            <a:spAutoFit/>
          </a:bodyPr>
          <a:lstStyle/>
          <a:p>
            <a:pPr marL="514350" indent="-514350" algn="ctr"/>
            <a:r>
              <a:rPr lang="en-US" sz="2400" dirty="0" smtClean="0">
                <a:solidFill>
                  <a:srgbClr val="2503EF"/>
                </a:solidFill>
                <a:latin typeface="Arial" pitchFamily="34" charset="0"/>
                <a:cs typeface="Arial" pitchFamily="34" charset="0"/>
              </a:rPr>
              <a:t>Finite Invariants</a:t>
            </a:r>
          </a:p>
        </p:txBody>
      </p:sp>
      <p:sp>
        <p:nvSpPr>
          <p:cNvPr id="30" name="Freeform 29"/>
          <p:cNvSpPr/>
          <p:nvPr/>
        </p:nvSpPr>
        <p:spPr>
          <a:xfrm>
            <a:off x="6370046" y="2774961"/>
            <a:ext cx="981974" cy="1699404"/>
          </a:xfrm>
          <a:custGeom>
            <a:avLst/>
            <a:gdLst>
              <a:gd name="connsiteX0" fmla="*/ 350808 w 981974"/>
              <a:gd name="connsiteY0" fmla="*/ 10064 h 1699404"/>
              <a:gd name="connsiteX1" fmla="*/ 230038 w 981974"/>
              <a:gd name="connsiteY1" fmla="*/ 96328 h 1699404"/>
              <a:gd name="connsiteX2" fmla="*/ 143774 w 981974"/>
              <a:gd name="connsiteY2" fmla="*/ 208471 h 1699404"/>
              <a:gd name="connsiteX3" fmla="*/ 83389 w 981974"/>
              <a:gd name="connsiteY3" fmla="*/ 329241 h 1699404"/>
              <a:gd name="connsiteX4" fmla="*/ 40257 w 981974"/>
              <a:gd name="connsiteY4" fmla="*/ 493143 h 1699404"/>
              <a:gd name="connsiteX5" fmla="*/ 5751 w 981974"/>
              <a:gd name="connsiteY5" fmla="*/ 726056 h 1699404"/>
              <a:gd name="connsiteX6" fmla="*/ 5751 w 981974"/>
              <a:gd name="connsiteY6" fmla="*/ 881332 h 1699404"/>
              <a:gd name="connsiteX7" fmla="*/ 14377 w 981974"/>
              <a:gd name="connsiteY7" fmla="*/ 1062486 h 1699404"/>
              <a:gd name="connsiteX8" fmla="*/ 48883 w 981974"/>
              <a:gd name="connsiteY8" fmla="*/ 1217762 h 1699404"/>
              <a:gd name="connsiteX9" fmla="*/ 92015 w 981974"/>
              <a:gd name="connsiteY9" fmla="*/ 1364411 h 1699404"/>
              <a:gd name="connsiteX10" fmla="*/ 135147 w 981974"/>
              <a:gd name="connsiteY10" fmla="*/ 1485181 h 1699404"/>
              <a:gd name="connsiteX11" fmla="*/ 195532 w 981974"/>
              <a:gd name="connsiteY11" fmla="*/ 1562818 h 1699404"/>
              <a:gd name="connsiteX12" fmla="*/ 247291 w 981974"/>
              <a:gd name="connsiteY12" fmla="*/ 1631830 h 1699404"/>
              <a:gd name="connsiteX13" fmla="*/ 299049 w 981974"/>
              <a:gd name="connsiteY13" fmla="*/ 1666335 h 1699404"/>
              <a:gd name="connsiteX14" fmla="*/ 342181 w 981974"/>
              <a:gd name="connsiteY14" fmla="*/ 1692215 h 1699404"/>
              <a:gd name="connsiteX15" fmla="*/ 506083 w 981974"/>
              <a:gd name="connsiteY15" fmla="*/ 1623203 h 1699404"/>
              <a:gd name="connsiteX16" fmla="*/ 618226 w 981974"/>
              <a:gd name="connsiteY16" fmla="*/ 1511060 h 1699404"/>
              <a:gd name="connsiteX17" fmla="*/ 782128 w 981974"/>
              <a:gd name="connsiteY17" fmla="*/ 1364411 h 1699404"/>
              <a:gd name="connsiteX18" fmla="*/ 877019 w 981974"/>
              <a:gd name="connsiteY18" fmla="*/ 1217762 h 1699404"/>
              <a:gd name="connsiteX19" fmla="*/ 937404 w 981974"/>
              <a:gd name="connsiteY19" fmla="*/ 1062486 h 1699404"/>
              <a:gd name="connsiteX20" fmla="*/ 971909 w 981974"/>
              <a:gd name="connsiteY20" fmla="*/ 950343 h 1699404"/>
              <a:gd name="connsiteX21" fmla="*/ 980536 w 981974"/>
              <a:gd name="connsiteY21" fmla="*/ 786441 h 1699404"/>
              <a:gd name="connsiteX22" fmla="*/ 963283 w 981974"/>
              <a:gd name="connsiteY22" fmla="*/ 674298 h 1699404"/>
              <a:gd name="connsiteX23" fmla="*/ 920151 w 981974"/>
              <a:gd name="connsiteY23" fmla="*/ 570781 h 1699404"/>
              <a:gd name="connsiteX24" fmla="*/ 877019 w 981974"/>
              <a:gd name="connsiteY24" fmla="*/ 493143 h 1699404"/>
              <a:gd name="connsiteX25" fmla="*/ 825260 w 981974"/>
              <a:gd name="connsiteY25" fmla="*/ 415505 h 1699404"/>
              <a:gd name="connsiteX26" fmla="*/ 764876 w 981974"/>
              <a:gd name="connsiteY26" fmla="*/ 355120 h 1699404"/>
              <a:gd name="connsiteX27" fmla="*/ 695864 w 981974"/>
              <a:gd name="connsiteY27" fmla="*/ 277483 h 1699404"/>
              <a:gd name="connsiteX28" fmla="*/ 644106 w 981974"/>
              <a:gd name="connsiteY28" fmla="*/ 217098 h 1699404"/>
              <a:gd name="connsiteX29" fmla="*/ 592347 w 981974"/>
              <a:gd name="connsiteY29" fmla="*/ 173966 h 1699404"/>
              <a:gd name="connsiteX30" fmla="*/ 523336 w 981974"/>
              <a:gd name="connsiteY30" fmla="*/ 122207 h 1699404"/>
              <a:gd name="connsiteX31" fmla="*/ 480204 w 981974"/>
              <a:gd name="connsiteY31" fmla="*/ 87702 h 1699404"/>
              <a:gd name="connsiteX32" fmla="*/ 437072 w 981974"/>
              <a:gd name="connsiteY32" fmla="*/ 53196 h 1699404"/>
              <a:gd name="connsiteX33" fmla="*/ 393940 w 981974"/>
              <a:gd name="connsiteY33" fmla="*/ 35943 h 1699404"/>
              <a:gd name="connsiteX34" fmla="*/ 350808 w 981974"/>
              <a:gd name="connsiteY34" fmla="*/ 10064 h 1699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81974" h="1699404">
                <a:moveTo>
                  <a:pt x="350808" y="10064"/>
                </a:moveTo>
                <a:cubicBezTo>
                  <a:pt x="323491" y="20128"/>
                  <a:pt x="264544" y="63260"/>
                  <a:pt x="230038" y="96328"/>
                </a:cubicBezTo>
                <a:cubicBezTo>
                  <a:pt x="195532" y="129396"/>
                  <a:pt x="168215" y="169652"/>
                  <a:pt x="143774" y="208471"/>
                </a:cubicBezTo>
                <a:cubicBezTo>
                  <a:pt x="119333" y="247290"/>
                  <a:pt x="100642" y="281796"/>
                  <a:pt x="83389" y="329241"/>
                </a:cubicBezTo>
                <a:cubicBezTo>
                  <a:pt x="66136" y="376686"/>
                  <a:pt x="53197" y="427007"/>
                  <a:pt x="40257" y="493143"/>
                </a:cubicBezTo>
                <a:cubicBezTo>
                  <a:pt x="27317" y="559279"/>
                  <a:pt x="11502" y="661358"/>
                  <a:pt x="5751" y="726056"/>
                </a:cubicBezTo>
                <a:cubicBezTo>
                  <a:pt x="0" y="790754"/>
                  <a:pt x="4313" y="825260"/>
                  <a:pt x="5751" y="881332"/>
                </a:cubicBezTo>
                <a:cubicBezTo>
                  <a:pt x="7189" y="937404"/>
                  <a:pt x="7188" y="1006414"/>
                  <a:pt x="14377" y="1062486"/>
                </a:cubicBezTo>
                <a:cubicBezTo>
                  <a:pt x="21566" y="1118558"/>
                  <a:pt x="35943" y="1167441"/>
                  <a:pt x="48883" y="1217762"/>
                </a:cubicBezTo>
                <a:cubicBezTo>
                  <a:pt x="61823" y="1268083"/>
                  <a:pt x="77638" y="1319841"/>
                  <a:pt x="92015" y="1364411"/>
                </a:cubicBezTo>
                <a:cubicBezTo>
                  <a:pt x="106392" y="1408981"/>
                  <a:pt x="117894" y="1452113"/>
                  <a:pt x="135147" y="1485181"/>
                </a:cubicBezTo>
                <a:cubicBezTo>
                  <a:pt x="152400" y="1518249"/>
                  <a:pt x="176841" y="1538377"/>
                  <a:pt x="195532" y="1562818"/>
                </a:cubicBezTo>
                <a:cubicBezTo>
                  <a:pt x="214223" y="1587260"/>
                  <a:pt x="230038" y="1614577"/>
                  <a:pt x="247291" y="1631830"/>
                </a:cubicBezTo>
                <a:cubicBezTo>
                  <a:pt x="264544" y="1649083"/>
                  <a:pt x="283234" y="1656271"/>
                  <a:pt x="299049" y="1666335"/>
                </a:cubicBezTo>
                <a:cubicBezTo>
                  <a:pt x="314864" y="1676399"/>
                  <a:pt x="307675" y="1699404"/>
                  <a:pt x="342181" y="1692215"/>
                </a:cubicBezTo>
                <a:cubicBezTo>
                  <a:pt x="376687" y="1685026"/>
                  <a:pt x="460076" y="1653396"/>
                  <a:pt x="506083" y="1623203"/>
                </a:cubicBezTo>
                <a:cubicBezTo>
                  <a:pt x="552091" y="1593011"/>
                  <a:pt x="572219" y="1554192"/>
                  <a:pt x="618226" y="1511060"/>
                </a:cubicBezTo>
                <a:cubicBezTo>
                  <a:pt x="664234" y="1467928"/>
                  <a:pt x="738996" y="1413294"/>
                  <a:pt x="782128" y="1364411"/>
                </a:cubicBezTo>
                <a:cubicBezTo>
                  <a:pt x="825260" y="1315528"/>
                  <a:pt x="851140" y="1268083"/>
                  <a:pt x="877019" y="1217762"/>
                </a:cubicBezTo>
                <a:cubicBezTo>
                  <a:pt x="902898" y="1167441"/>
                  <a:pt x="921589" y="1107056"/>
                  <a:pt x="937404" y="1062486"/>
                </a:cubicBezTo>
                <a:cubicBezTo>
                  <a:pt x="953219" y="1017916"/>
                  <a:pt x="964720" y="996351"/>
                  <a:pt x="971909" y="950343"/>
                </a:cubicBezTo>
                <a:cubicBezTo>
                  <a:pt x="979098" y="904336"/>
                  <a:pt x="981974" y="832448"/>
                  <a:pt x="980536" y="786441"/>
                </a:cubicBezTo>
                <a:cubicBezTo>
                  <a:pt x="979098" y="740434"/>
                  <a:pt x="973347" y="710241"/>
                  <a:pt x="963283" y="674298"/>
                </a:cubicBezTo>
                <a:cubicBezTo>
                  <a:pt x="953219" y="638355"/>
                  <a:pt x="934528" y="600973"/>
                  <a:pt x="920151" y="570781"/>
                </a:cubicBezTo>
                <a:cubicBezTo>
                  <a:pt x="905774" y="540589"/>
                  <a:pt x="892834" y="519022"/>
                  <a:pt x="877019" y="493143"/>
                </a:cubicBezTo>
                <a:cubicBezTo>
                  <a:pt x="861204" y="467264"/>
                  <a:pt x="843950" y="438509"/>
                  <a:pt x="825260" y="415505"/>
                </a:cubicBezTo>
                <a:cubicBezTo>
                  <a:pt x="806570" y="392501"/>
                  <a:pt x="786442" y="378124"/>
                  <a:pt x="764876" y="355120"/>
                </a:cubicBezTo>
                <a:cubicBezTo>
                  <a:pt x="743310" y="332116"/>
                  <a:pt x="715992" y="300487"/>
                  <a:pt x="695864" y="277483"/>
                </a:cubicBezTo>
                <a:cubicBezTo>
                  <a:pt x="675736" y="254479"/>
                  <a:pt x="661359" y="234351"/>
                  <a:pt x="644106" y="217098"/>
                </a:cubicBezTo>
                <a:cubicBezTo>
                  <a:pt x="626853" y="199845"/>
                  <a:pt x="612475" y="189781"/>
                  <a:pt x="592347" y="173966"/>
                </a:cubicBezTo>
                <a:cubicBezTo>
                  <a:pt x="572219" y="158151"/>
                  <a:pt x="542027" y="136584"/>
                  <a:pt x="523336" y="122207"/>
                </a:cubicBezTo>
                <a:cubicBezTo>
                  <a:pt x="504645" y="107830"/>
                  <a:pt x="480204" y="87702"/>
                  <a:pt x="480204" y="87702"/>
                </a:cubicBezTo>
                <a:cubicBezTo>
                  <a:pt x="465827" y="76200"/>
                  <a:pt x="451449" y="61823"/>
                  <a:pt x="437072" y="53196"/>
                </a:cubicBezTo>
                <a:cubicBezTo>
                  <a:pt x="422695" y="44570"/>
                  <a:pt x="404004" y="41694"/>
                  <a:pt x="393940" y="35943"/>
                </a:cubicBezTo>
                <a:cubicBezTo>
                  <a:pt x="383876" y="30192"/>
                  <a:pt x="378125" y="0"/>
                  <a:pt x="350808" y="10064"/>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734122" y="2849015"/>
            <a:ext cx="838200" cy="1545566"/>
          </a:xfrm>
          <a:custGeom>
            <a:avLst/>
            <a:gdLst>
              <a:gd name="connsiteX0" fmla="*/ 517584 w 838200"/>
              <a:gd name="connsiteY0" fmla="*/ 4313 h 1545566"/>
              <a:gd name="connsiteX1" fmla="*/ 405441 w 838200"/>
              <a:gd name="connsiteY1" fmla="*/ 90577 h 1545566"/>
              <a:gd name="connsiteX2" fmla="*/ 310550 w 838200"/>
              <a:gd name="connsiteY2" fmla="*/ 168215 h 1545566"/>
              <a:gd name="connsiteX3" fmla="*/ 232913 w 838200"/>
              <a:gd name="connsiteY3" fmla="*/ 254479 h 1545566"/>
              <a:gd name="connsiteX4" fmla="*/ 138022 w 838200"/>
              <a:gd name="connsiteY4" fmla="*/ 357996 h 1545566"/>
              <a:gd name="connsiteX5" fmla="*/ 60384 w 838200"/>
              <a:gd name="connsiteY5" fmla="*/ 513272 h 1545566"/>
              <a:gd name="connsiteX6" fmla="*/ 8626 w 838200"/>
              <a:gd name="connsiteY6" fmla="*/ 668547 h 1545566"/>
              <a:gd name="connsiteX7" fmla="*/ 8626 w 838200"/>
              <a:gd name="connsiteY7" fmla="*/ 823823 h 1545566"/>
              <a:gd name="connsiteX8" fmla="*/ 34505 w 838200"/>
              <a:gd name="connsiteY8" fmla="*/ 987724 h 1545566"/>
              <a:gd name="connsiteX9" fmla="*/ 86264 w 838200"/>
              <a:gd name="connsiteY9" fmla="*/ 1108494 h 1545566"/>
              <a:gd name="connsiteX10" fmla="*/ 163901 w 838200"/>
              <a:gd name="connsiteY10" fmla="*/ 1194758 h 1545566"/>
              <a:gd name="connsiteX11" fmla="*/ 267418 w 838200"/>
              <a:gd name="connsiteY11" fmla="*/ 1324155 h 1545566"/>
              <a:gd name="connsiteX12" fmla="*/ 345056 w 838200"/>
              <a:gd name="connsiteY12" fmla="*/ 1393166 h 1545566"/>
              <a:gd name="connsiteX13" fmla="*/ 422694 w 838200"/>
              <a:gd name="connsiteY13" fmla="*/ 1453551 h 1545566"/>
              <a:gd name="connsiteX14" fmla="*/ 526211 w 838200"/>
              <a:gd name="connsiteY14" fmla="*/ 1539815 h 1545566"/>
              <a:gd name="connsiteX15" fmla="*/ 655607 w 838200"/>
              <a:gd name="connsiteY15" fmla="*/ 1488056 h 1545566"/>
              <a:gd name="connsiteX16" fmla="*/ 733245 w 838200"/>
              <a:gd name="connsiteY16" fmla="*/ 1367287 h 1545566"/>
              <a:gd name="connsiteX17" fmla="*/ 785003 w 838200"/>
              <a:gd name="connsiteY17" fmla="*/ 1237890 h 1545566"/>
              <a:gd name="connsiteX18" fmla="*/ 819509 w 838200"/>
              <a:gd name="connsiteY18" fmla="*/ 1056736 h 1545566"/>
              <a:gd name="connsiteX19" fmla="*/ 836762 w 838200"/>
              <a:gd name="connsiteY19" fmla="*/ 823823 h 1545566"/>
              <a:gd name="connsiteX20" fmla="*/ 828135 w 838200"/>
              <a:gd name="connsiteY20" fmla="*/ 659921 h 1545566"/>
              <a:gd name="connsiteX21" fmla="*/ 793630 w 838200"/>
              <a:gd name="connsiteY21" fmla="*/ 427007 h 1545566"/>
              <a:gd name="connsiteX22" fmla="*/ 750498 w 838200"/>
              <a:gd name="connsiteY22" fmla="*/ 271732 h 1545566"/>
              <a:gd name="connsiteX23" fmla="*/ 690113 w 838200"/>
              <a:gd name="connsiteY23" fmla="*/ 150962 h 1545566"/>
              <a:gd name="connsiteX24" fmla="*/ 629728 w 838200"/>
              <a:gd name="connsiteY24" fmla="*/ 64698 h 1545566"/>
              <a:gd name="connsiteX25" fmla="*/ 517584 w 838200"/>
              <a:gd name="connsiteY25" fmla="*/ 4313 h 154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8200" h="1545566">
                <a:moveTo>
                  <a:pt x="517584" y="4313"/>
                </a:moveTo>
                <a:cubicBezTo>
                  <a:pt x="480203" y="8626"/>
                  <a:pt x="439947" y="63260"/>
                  <a:pt x="405441" y="90577"/>
                </a:cubicBezTo>
                <a:cubicBezTo>
                  <a:pt x="370935" y="117894"/>
                  <a:pt x="339305" y="140898"/>
                  <a:pt x="310550" y="168215"/>
                </a:cubicBezTo>
                <a:cubicBezTo>
                  <a:pt x="281795" y="195532"/>
                  <a:pt x="232913" y="254479"/>
                  <a:pt x="232913" y="254479"/>
                </a:cubicBezTo>
                <a:cubicBezTo>
                  <a:pt x="204158" y="286109"/>
                  <a:pt x="166777" y="314864"/>
                  <a:pt x="138022" y="357996"/>
                </a:cubicBezTo>
                <a:cubicBezTo>
                  <a:pt x="109267" y="401128"/>
                  <a:pt x="81950" y="461514"/>
                  <a:pt x="60384" y="513272"/>
                </a:cubicBezTo>
                <a:cubicBezTo>
                  <a:pt x="38818" y="565031"/>
                  <a:pt x="17252" y="616789"/>
                  <a:pt x="8626" y="668547"/>
                </a:cubicBezTo>
                <a:cubicBezTo>
                  <a:pt x="0" y="720305"/>
                  <a:pt x="4313" y="770627"/>
                  <a:pt x="8626" y="823823"/>
                </a:cubicBezTo>
                <a:cubicBezTo>
                  <a:pt x="12939" y="877019"/>
                  <a:pt x="21565" y="940279"/>
                  <a:pt x="34505" y="987724"/>
                </a:cubicBezTo>
                <a:cubicBezTo>
                  <a:pt x="47445" y="1035169"/>
                  <a:pt x="64698" y="1073988"/>
                  <a:pt x="86264" y="1108494"/>
                </a:cubicBezTo>
                <a:cubicBezTo>
                  <a:pt x="107830" y="1143000"/>
                  <a:pt x="133709" y="1158815"/>
                  <a:pt x="163901" y="1194758"/>
                </a:cubicBezTo>
                <a:cubicBezTo>
                  <a:pt x="194093" y="1230701"/>
                  <a:pt x="237226" y="1291087"/>
                  <a:pt x="267418" y="1324155"/>
                </a:cubicBezTo>
                <a:cubicBezTo>
                  <a:pt x="297610" y="1357223"/>
                  <a:pt x="319177" y="1371600"/>
                  <a:pt x="345056" y="1393166"/>
                </a:cubicBezTo>
                <a:cubicBezTo>
                  <a:pt x="370935" y="1414732"/>
                  <a:pt x="392502" y="1429110"/>
                  <a:pt x="422694" y="1453551"/>
                </a:cubicBezTo>
                <a:cubicBezTo>
                  <a:pt x="452886" y="1477992"/>
                  <a:pt x="487392" y="1534064"/>
                  <a:pt x="526211" y="1539815"/>
                </a:cubicBezTo>
                <a:cubicBezTo>
                  <a:pt x="565030" y="1545566"/>
                  <a:pt x="621101" y="1516811"/>
                  <a:pt x="655607" y="1488056"/>
                </a:cubicBezTo>
                <a:cubicBezTo>
                  <a:pt x="690113" y="1459301"/>
                  <a:pt x="711679" y="1408981"/>
                  <a:pt x="733245" y="1367287"/>
                </a:cubicBezTo>
                <a:cubicBezTo>
                  <a:pt x="754811" y="1325593"/>
                  <a:pt x="770626" y="1289648"/>
                  <a:pt x="785003" y="1237890"/>
                </a:cubicBezTo>
                <a:cubicBezTo>
                  <a:pt x="799380" y="1186132"/>
                  <a:pt x="810883" y="1125747"/>
                  <a:pt x="819509" y="1056736"/>
                </a:cubicBezTo>
                <a:cubicBezTo>
                  <a:pt x="828135" y="987725"/>
                  <a:pt x="835324" y="889959"/>
                  <a:pt x="836762" y="823823"/>
                </a:cubicBezTo>
                <a:cubicBezTo>
                  <a:pt x="838200" y="757687"/>
                  <a:pt x="835324" y="726057"/>
                  <a:pt x="828135" y="659921"/>
                </a:cubicBezTo>
                <a:cubicBezTo>
                  <a:pt x="820946" y="593785"/>
                  <a:pt x="806569" y="491705"/>
                  <a:pt x="793630" y="427007"/>
                </a:cubicBezTo>
                <a:cubicBezTo>
                  <a:pt x="780691" y="362309"/>
                  <a:pt x="767751" y="317739"/>
                  <a:pt x="750498" y="271732"/>
                </a:cubicBezTo>
                <a:cubicBezTo>
                  <a:pt x="733245" y="225725"/>
                  <a:pt x="710241" y="185468"/>
                  <a:pt x="690113" y="150962"/>
                </a:cubicBezTo>
                <a:cubicBezTo>
                  <a:pt x="669985" y="116456"/>
                  <a:pt x="652732" y="89140"/>
                  <a:pt x="629728" y="64698"/>
                </a:cubicBezTo>
                <a:cubicBezTo>
                  <a:pt x="606724" y="40257"/>
                  <a:pt x="554965" y="0"/>
                  <a:pt x="517584" y="4313"/>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493668" y="3424773"/>
            <a:ext cx="732893" cy="461665"/>
          </a:xfrm>
          <a:prstGeom prst="rect">
            <a:avLst/>
          </a:prstGeom>
          <a:noFill/>
        </p:spPr>
        <p:txBody>
          <a:bodyPr wrap="none" rtlCol="0">
            <a:spAutoFit/>
          </a:bodyPr>
          <a:lstStyle/>
          <a:p>
            <a:r>
              <a:rPr lang="en-US" sz="2400" dirty="0" smtClean="0">
                <a:latin typeface="Arial" pitchFamily="34" charset="0"/>
                <a:cs typeface="Arial" pitchFamily="34" charset="0"/>
              </a:rPr>
              <a:t>Bad</a:t>
            </a:r>
            <a:endParaRPr lang="en-US" sz="2400" b="1" dirty="0">
              <a:latin typeface="Arial" pitchFamily="34" charset="0"/>
              <a:cs typeface="Arial" pitchFamily="34" charset="0"/>
            </a:endParaRPr>
          </a:p>
        </p:txBody>
      </p:sp>
      <p:sp>
        <p:nvSpPr>
          <p:cNvPr id="33" name="Oval 32"/>
          <p:cNvSpPr/>
          <p:nvPr/>
        </p:nvSpPr>
        <p:spPr>
          <a:xfrm>
            <a:off x="734930" y="2190423"/>
            <a:ext cx="6604149" cy="28568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p:cNvSpPr/>
          <p:nvPr/>
        </p:nvSpPr>
        <p:spPr>
          <a:xfrm>
            <a:off x="882463" y="2849356"/>
            <a:ext cx="687932" cy="1552658"/>
          </a:xfrm>
          <a:prstGeom prst="arc">
            <a:avLst>
              <a:gd name="adj1" fmla="val 15671677"/>
              <a:gd name="adj2" fmla="val 5658819"/>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35" name="Arc 34"/>
          <p:cNvSpPr/>
          <p:nvPr/>
        </p:nvSpPr>
        <p:spPr>
          <a:xfrm>
            <a:off x="6375974" y="2795479"/>
            <a:ext cx="756725" cy="1667891"/>
          </a:xfrm>
          <a:prstGeom prst="arc">
            <a:avLst>
              <a:gd name="adj1" fmla="val 4940409"/>
              <a:gd name="adj2" fmla="val 16879416"/>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p:cNvSpPr txBox="1"/>
          <p:nvPr/>
        </p:nvSpPr>
        <p:spPr>
          <a:xfrm>
            <a:off x="754040" y="3404670"/>
            <a:ext cx="595035" cy="461665"/>
          </a:xfrm>
          <a:prstGeom prst="rect">
            <a:avLst/>
          </a:prstGeom>
          <a:noFill/>
        </p:spPr>
        <p:txBody>
          <a:bodyPr wrap="none" rtlCol="0">
            <a:spAutoFit/>
          </a:bodyPr>
          <a:lstStyle/>
          <a:p>
            <a:r>
              <a:rPr lang="en-US" sz="2400" dirty="0" smtClean="0">
                <a:latin typeface="Arial" pitchFamily="34" charset="0"/>
                <a:cs typeface="Arial" pitchFamily="34" charset="0"/>
              </a:rPr>
              <a:t>Init</a:t>
            </a:r>
            <a:endParaRPr lang="en-US" sz="2400" b="1" dirty="0">
              <a:latin typeface="Arial" pitchFamily="34" charset="0"/>
              <a:cs typeface="Arial" pitchFamily="34" charset="0"/>
            </a:endParaRPr>
          </a:p>
        </p:txBody>
      </p:sp>
      <p:sp>
        <p:nvSpPr>
          <p:cNvPr id="40" name="TextBox 39"/>
          <p:cNvSpPr txBox="1"/>
          <p:nvPr/>
        </p:nvSpPr>
        <p:spPr>
          <a:xfrm>
            <a:off x="1905000" y="3810000"/>
            <a:ext cx="1281120" cy="830997"/>
          </a:xfrm>
          <a:prstGeom prst="rect">
            <a:avLst/>
          </a:prstGeom>
          <a:noFill/>
        </p:spPr>
        <p:txBody>
          <a:bodyPr wrap="none" rtlCol="0">
            <a:spAutoFit/>
          </a:bodyPr>
          <a:lstStyle/>
          <a:p>
            <a:r>
              <a:rPr lang="en-US" sz="2400" dirty="0" smtClean="0">
                <a:solidFill>
                  <a:srgbClr val="00B050"/>
                </a:solidFill>
                <a:latin typeface="Arial" pitchFamily="34" charset="0"/>
                <a:cs typeface="Arial" pitchFamily="34" charset="0"/>
              </a:rPr>
              <a:t>Reach</a:t>
            </a:r>
          </a:p>
          <a:p>
            <a:r>
              <a:rPr lang="en-US" sz="2400" dirty="0" smtClean="0">
                <a:solidFill>
                  <a:srgbClr val="00B050"/>
                </a:solidFill>
                <a:latin typeface="Arial" pitchFamily="34" charset="0"/>
                <a:cs typeface="Arial" pitchFamily="34" charset="0"/>
              </a:rPr>
              <a:t>(infinite)</a:t>
            </a:r>
            <a:endParaRPr lang="en-US" sz="2400" dirty="0">
              <a:solidFill>
                <a:srgbClr val="00B050"/>
              </a:solidFill>
              <a:latin typeface="Arial" pitchFamily="34" charset="0"/>
              <a:cs typeface="Arial" pitchFamily="34" charset="0"/>
            </a:endParaRPr>
          </a:p>
        </p:txBody>
      </p:sp>
      <p:sp>
        <p:nvSpPr>
          <p:cNvPr id="42" name="Freeform 41"/>
          <p:cNvSpPr/>
          <p:nvPr/>
        </p:nvSpPr>
        <p:spPr>
          <a:xfrm>
            <a:off x="2539617" y="2197206"/>
            <a:ext cx="2092657" cy="2688608"/>
          </a:xfrm>
          <a:custGeom>
            <a:avLst/>
            <a:gdLst>
              <a:gd name="connsiteX0" fmla="*/ 1542197 w 2092657"/>
              <a:gd name="connsiteY0" fmla="*/ 0 h 2688608"/>
              <a:gd name="connsiteX1" fmla="*/ 996287 w 2092657"/>
              <a:gd name="connsiteY1" fmla="*/ 245659 h 2688608"/>
              <a:gd name="connsiteX2" fmla="*/ 914400 w 2092657"/>
              <a:gd name="connsiteY2" fmla="*/ 477671 h 2688608"/>
              <a:gd name="connsiteX3" fmla="*/ 1119117 w 2092657"/>
              <a:gd name="connsiteY3" fmla="*/ 696035 h 2688608"/>
              <a:gd name="connsiteX4" fmla="*/ 1269242 w 2092657"/>
              <a:gd name="connsiteY4" fmla="*/ 982638 h 2688608"/>
              <a:gd name="connsiteX5" fmla="*/ 1091821 w 2092657"/>
              <a:gd name="connsiteY5" fmla="*/ 1323832 h 2688608"/>
              <a:gd name="connsiteX6" fmla="*/ 996287 w 2092657"/>
              <a:gd name="connsiteY6" fmla="*/ 1433014 h 2688608"/>
              <a:gd name="connsiteX7" fmla="*/ 873457 w 2092657"/>
              <a:gd name="connsiteY7" fmla="*/ 1733265 h 2688608"/>
              <a:gd name="connsiteX8" fmla="*/ 1009935 w 2092657"/>
              <a:gd name="connsiteY8" fmla="*/ 1951629 h 2688608"/>
              <a:gd name="connsiteX9" fmla="*/ 1760562 w 2092657"/>
              <a:gd name="connsiteY9" fmla="*/ 2210937 h 2688608"/>
              <a:gd name="connsiteX10" fmla="*/ 1937982 w 2092657"/>
              <a:gd name="connsiteY10" fmla="*/ 2402006 h 2688608"/>
              <a:gd name="connsiteX11" fmla="*/ 832514 w 2092657"/>
              <a:gd name="connsiteY11" fmla="*/ 2388358 h 2688608"/>
              <a:gd name="connsiteX12" fmla="*/ 464024 w 2092657"/>
              <a:gd name="connsiteY12" fmla="*/ 2620370 h 2688608"/>
              <a:gd name="connsiteX13" fmla="*/ 0 w 2092657"/>
              <a:gd name="connsiteY13" fmla="*/ 2688608 h 268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2657" h="2688608">
                <a:moveTo>
                  <a:pt x="1542197" y="0"/>
                </a:moveTo>
                <a:cubicBezTo>
                  <a:pt x="1321558" y="83023"/>
                  <a:pt x="1100920" y="166047"/>
                  <a:pt x="996287" y="245659"/>
                </a:cubicBezTo>
                <a:cubicBezTo>
                  <a:pt x="891654" y="325271"/>
                  <a:pt x="893928" y="402608"/>
                  <a:pt x="914400" y="477671"/>
                </a:cubicBezTo>
                <a:cubicBezTo>
                  <a:pt x="934872" y="552734"/>
                  <a:pt x="1059977" y="611874"/>
                  <a:pt x="1119117" y="696035"/>
                </a:cubicBezTo>
                <a:cubicBezTo>
                  <a:pt x="1178257" y="780196"/>
                  <a:pt x="1273791" y="878005"/>
                  <a:pt x="1269242" y="982638"/>
                </a:cubicBezTo>
                <a:cubicBezTo>
                  <a:pt x="1264693" y="1087271"/>
                  <a:pt x="1137314" y="1248769"/>
                  <a:pt x="1091821" y="1323832"/>
                </a:cubicBezTo>
                <a:cubicBezTo>
                  <a:pt x="1046329" y="1398895"/>
                  <a:pt x="1032681" y="1364775"/>
                  <a:pt x="996287" y="1433014"/>
                </a:cubicBezTo>
                <a:cubicBezTo>
                  <a:pt x="959893" y="1501253"/>
                  <a:pt x="871182" y="1646829"/>
                  <a:pt x="873457" y="1733265"/>
                </a:cubicBezTo>
                <a:cubicBezTo>
                  <a:pt x="875732" y="1819701"/>
                  <a:pt x="862084" y="1872017"/>
                  <a:pt x="1009935" y="1951629"/>
                </a:cubicBezTo>
                <a:cubicBezTo>
                  <a:pt x="1157786" y="2031241"/>
                  <a:pt x="1605888" y="2135874"/>
                  <a:pt x="1760562" y="2210937"/>
                </a:cubicBezTo>
                <a:cubicBezTo>
                  <a:pt x="1915236" y="2286000"/>
                  <a:pt x="2092657" y="2372436"/>
                  <a:pt x="1937982" y="2402006"/>
                </a:cubicBezTo>
                <a:cubicBezTo>
                  <a:pt x="1783307" y="2431576"/>
                  <a:pt x="1078174" y="2351964"/>
                  <a:pt x="832514" y="2388358"/>
                </a:cubicBezTo>
                <a:cubicBezTo>
                  <a:pt x="586854" y="2424752"/>
                  <a:pt x="602776" y="2570328"/>
                  <a:pt x="464024" y="2620370"/>
                </a:cubicBezTo>
                <a:cubicBezTo>
                  <a:pt x="325272" y="2670412"/>
                  <a:pt x="162636" y="2679510"/>
                  <a:pt x="0" y="2688608"/>
                </a:cubicBezTo>
              </a:path>
            </a:pathLst>
          </a:custGeom>
          <a:ln w="254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Freeform 42"/>
          <p:cNvSpPr/>
          <p:nvPr/>
        </p:nvSpPr>
        <p:spPr>
          <a:xfrm>
            <a:off x="777922" y="2199564"/>
            <a:ext cx="2961565" cy="1144137"/>
          </a:xfrm>
          <a:custGeom>
            <a:avLst/>
            <a:gdLst>
              <a:gd name="connsiteX0" fmla="*/ 0 w 2961565"/>
              <a:gd name="connsiteY0" fmla="*/ 1144137 h 1144137"/>
              <a:gd name="connsiteX1" fmla="*/ 914400 w 2961565"/>
              <a:gd name="connsiteY1" fmla="*/ 953069 h 1144137"/>
              <a:gd name="connsiteX2" fmla="*/ 1555845 w 2961565"/>
              <a:gd name="connsiteY2" fmla="*/ 707409 h 1144137"/>
              <a:gd name="connsiteX3" fmla="*/ 2060812 w 2961565"/>
              <a:gd name="connsiteY3" fmla="*/ 407158 h 1144137"/>
              <a:gd name="connsiteX4" fmla="*/ 2565779 w 2961565"/>
              <a:gd name="connsiteY4" fmla="*/ 65964 h 1144137"/>
              <a:gd name="connsiteX5" fmla="*/ 2947917 w 2961565"/>
              <a:gd name="connsiteY5" fmla="*/ 11373 h 1144137"/>
              <a:gd name="connsiteX6" fmla="*/ 2483893 w 2961565"/>
              <a:gd name="connsiteY6" fmla="*/ 11373 h 1144137"/>
              <a:gd name="connsiteX7" fmla="*/ 2224585 w 2961565"/>
              <a:gd name="connsiteY7" fmla="*/ 38669 h 1144137"/>
              <a:gd name="connsiteX8" fmla="*/ 1951630 w 2961565"/>
              <a:gd name="connsiteY8" fmla="*/ 106908 h 1144137"/>
              <a:gd name="connsiteX9" fmla="*/ 1705971 w 2961565"/>
              <a:gd name="connsiteY9" fmla="*/ 147851 h 1144137"/>
              <a:gd name="connsiteX10" fmla="*/ 1351129 w 2961565"/>
              <a:gd name="connsiteY10" fmla="*/ 243385 h 1144137"/>
              <a:gd name="connsiteX11" fmla="*/ 1064526 w 2961565"/>
              <a:gd name="connsiteY11" fmla="*/ 338920 h 1144137"/>
              <a:gd name="connsiteX12" fmla="*/ 818866 w 2961565"/>
              <a:gd name="connsiteY12" fmla="*/ 448102 h 1144137"/>
              <a:gd name="connsiteX13" fmla="*/ 600502 w 2961565"/>
              <a:gd name="connsiteY13" fmla="*/ 557284 h 1144137"/>
              <a:gd name="connsiteX14" fmla="*/ 395785 w 2961565"/>
              <a:gd name="connsiteY14" fmla="*/ 693761 h 1144137"/>
              <a:gd name="connsiteX15" fmla="*/ 232012 w 2961565"/>
              <a:gd name="connsiteY15" fmla="*/ 843887 h 1144137"/>
              <a:gd name="connsiteX16" fmla="*/ 109182 w 2961565"/>
              <a:gd name="connsiteY16" fmla="*/ 1007660 h 1144137"/>
              <a:gd name="connsiteX17" fmla="*/ 0 w 2961565"/>
              <a:gd name="connsiteY17" fmla="*/ 1144137 h 114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61565" h="1144137">
                <a:moveTo>
                  <a:pt x="0" y="1144137"/>
                </a:moveTo>
                <a:cubicBezTo>
                  <a:pt x="327546" y="1084997"/>
                  <a:pt x="655093" y="1025857"/>
                  <a:pt x="914400" y="953069"/>
                </a:cubicBezTo>
                <a:cubicBezTo>
                  <a:pt x="1173708" y="880281"/>
                  <a:pt x="1364776" y="798394"/>
                  <a:pt x="1555845" y="707409"/>
                </a:cubicBezTo>
                <a:cubicBezTo>
                  <a:pt x="1746914" y="616424"/>
                  <a:pt x="1892490" y="514066"/>
                  <a:pt x="2060812" y="407158"/>
                </a:cubicBezTo>
                <a:cubicBezTo>
                  <a:pt x="2229134" y="300251"/>
                  <a:pt x="2417928" y="131928"/>
                  <a:pt x="2565779" y="65964"/>
                </a:cubicBezTo>
                <a:cubicBezTo>
                  <a:pt x="2713630" y="0"/>
                  <a:pt x="2961565" y="20471"/>
                  <a:pt x="2947917" y="11373"/>
                </a:cubicBezTo>
                <a:cubicBezTo>
                  <a:pt x="2934269" y="2275"/>
                  <a:pt x="2604448" y="6824"/>
                  <a:pt x="2483893" y="11373"/>
                </a:cubicBezTo>
                <a:cubicBezTo>
                  <a:pt x="2363338" y="15922"/>
                  <a:pt x="2313296" y="22747"/>
                  <a:pt x="2224585" y="38669"/>
                </a:cubicBezTo>
                <a:cubicBezTo>
                  <a:pt x="2135875" y="54592"/>
                  <a:pt x="2038066" y="88711"/>
                  <a:pt x="1951630" y="106908"/>
                </a:cubicBezTo>
                <a:cubicBezTo>
                  <a:pt x="1865194" y="125105"/>
                  <a:pt x="1806055" y="125105"/>
                  <a:pt x="1705971" y="147851"/>
                </a:cubicBezTo>
                <a:cubicBezTo>
                  <a:pt x="1605888" y="170597"/>
                  <a:pt x="1458036" y="211540"/>
                  <a:pt x="1351129" y="243385"/>
                </a:cubicBezTo>
                <a:cubicBezTo>
                  <a:pt x="1244222" y="275230"/>
                  <a:pt x="1153236" y="304801"/>
                  <a:pt x="1064526" y="338920"/>
                </a:cubicBezTo>
                <a:cubicBezTo>
                  <a:pt x="975816" y="373039"/>
                  <a:pt x="896203" y="411708"/>
                  <a:pt x="818866" y="448102"/>
                </a:cubicBezTo>
                <a:cubicBezTo>
                  <a:pt x="741529" y="484496"/>
                  <a:pt x="671016" y="516341"/>
                  <a:pt x="600502" y="557284"/>
                </a:cubicBezTo>
                <a:cubicBezTo>
                  <a:pt x="529988" y="598227"/>
                  <a:pt x="457200" y="645994"/>
                  <a:pt x="395785" y="693761"/>
                </a:cubicBezTo>
                <a:cubicBezTo>
                  <a:pt x="334370" y="741528"/>
                  <a:pt x="279779" y="791570"/>
                  <a:pt x="232012" y="843887"/>
                </a:cubicBezTo>
                <a:cubicBezTo>
                  <a:pt x="184245" y="896204"/>
                  <a:pt x="109182" y="1007660"/>
                  <a:pt x="109182" y="1007660"/>
                </a:cubicBezTo>
                <a:lnTo>
                  <a:pt x="0" y="1144137"/>
                </a:lnTo>
                <a:close/>
              </a:path>
            </a:pathLst>
          </a:custGeom>
          <a:solidFill>
            <a:schemeClr val="tx2">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1364775" y="3707643"/>
            <a:ext cx="2456597" cy="755176"/>
          </a:xfrm>
          <a:custGeom>
            <a:avLst/>
            <a:gdLst>
              <a:gd name="connsiteX0" fmla="*/ 0 w 2456597"/>
              <a:gd name="connsiteY0" fmla="*/ 31845 h 755176"/>
              <a:gd name="connsiteX1" fmla="*/ 368490 w 2456597"/>
              <a:gd name="connsiteY1" fmla="*/ 4549 h 755176"/>
              <a:gd name="connsiteX2" fmla="*/ 682388 w 2456597"/>
              <a:gd name="connsiteY2" fmla="*/ 59141 h 755176"/>
              <a:gd name="connsiteX3" fmla="*/ 1064526 w 2456597"/>
              <a:gd name="connsiteY3" fmla="*/ 4549 h 755176"/>
              <a:gd name="connsiteX4" fmla="*/ 1364776 w 2456597"/>
              <a:gd name="connsiteY4" fmla="*/ 86436 h 755176"/>
              <a:gd name="connsiteX5" fmla="*/ 1733266 w 2456597"/>
              <a:gd name="connsiteY5" fmla="*/ 113732 h 755176"/>
              <a:gd name="connsiteX6" fmla="*/ 1897039 w 2456597"/>
              <a:gd name="connsiteY6" fmla="*/ 263857 h 755176"/>
              <a:gd name="connsiteX7" fmla="*/ 1951630 w 2456597"/>
              <a:gd name="connsiteY7" fmla="*/ 386687 h 755176"/>
              <a:gd name="connsiteX8" fmla="*/ 2101755 w 2456597"/>
              <a:gd name="connsiteY8" fmla="*/ 577755 h 755176"/>
              <a:gd name="connsiteX9" fmla="*/ 2374711 w 2456597"/>
              <a:gd name="connsiteY9" fmla="*/ 686938 h 755176"/>
              <a:gd name="connsiteX10" fmla="*/ 2456597 w 2456597"/>
              <a:gd name="connsiteY10" fmla="*/ 755176 h 75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6597" h="755176">
                <a:moveTo>
                  <a:pt x="0" y="31845"/>
                </a:moveTo>
                <a:cubicBezTo>
                  <a:pt x="127379" y="15922"/>
                  <a:pt x="254759" y="0"/>
                  <a:pt x="368490" y="4549"/>
                </a:cubicBezTo>
                <a:cubicBezTo>
                  <a:pt x="482221" y="9098"/>
                  <a:pt x="566382" y="59141"/>
                  <a:pt x="682388" y="59141"/>
                </a:cubicBezTo>
                <a:cubicBezTo>
                  <a:pt x="798394" y="59141"/>
                  <a:pt x="950795" y="0"/>
                  <a:pt x="1064526" y="4549"/>
                </a:cubicBezTo>
                <a:cubicBezTo>
                  <a:pt x="1178257" y="9098"/>
                  <a:pt x="1253319" y="68239"/>
                  <a:pt x="1364776" y="86436"/>
                </a:cubicBezTo>
                <a:cubicBezTo>
                  <a:pt x="1476233" y="104633"/>
                  <a:pt x="1644555" y="84162"/>
                  <a:pt x="1733266" y="113732"/>
                </a:cubicBezTo>
                <a:cubicBezTo>
                  <a:pt x="1821977" y="143302"/>
                  <a:pt x="1860645" y="218365"/>
                  <a:pt x="1897039" y="263857"/>
                </a:cubicBezTo>
                <a:cubicBezTo>
                  <a:pt x="1933433" y="309349"/>
                  <a:pt x="1917511" y="334371"/>
                  <a:pt x="1951630" y="386687"/>
                </a:cubicBezTo>
                <a:cubicBezTo>
                  <a:pt x="1985749" y="439003"/>
                  <a:pt x="2031241" y="527713"/>
                  <a:pt x="2101755" y="577755"/>
                </a:cubicBezTo>
                <a:cubicBezTo>
                  <a:pt x="2172269" y="627797"/>
                  <a:pt x="2315571" y="657368"/>
                  <a:pt x="2374711" y="686938"/>
                </a:cubicBezTo>
                <a:cubicBezTo>
                  <a:pt x="2433851" y="716508"/>
                  <a:pt x="2445224" y="735842"/>
                  <a:pt x="2456597" y="755176"/>
                </a:cubicBez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05469" y="2402006"/>
            <a:ext cx="1760561" cy="750627"/>
          </a:xfrm>
          <a:custGeom>
            <a:avLst/>
            <a:gdLst>
              <a:gd name="connsiteX0" fmla="*/ 0 w 1760561"/>
              <a:gd name="connsiteY0" fmla="*/ 750627 h 750627"/>
              <a:gd name="connsiteX1" fmla="*/ 423080 w 1760561"/>
              <a:gd name="connsiteY1" fmla="*/ 682388 h 750627"/>
              <a:gd name="connsiteX2" fmla="*/ 586853 w 1760561"/>
              <a:gd name="connsiteY2" fmla="*/ 532263 h 750627"/>
              <a:gd name="connsiteX3" fmla="*/ 859809 w 1760561"/>
              <a:gd name="connsiteY3" fmla="*/ 464024 h 750627"/>
              <a:gd name="connsiteX4" fmla="*/ 1132764 w 1760561"/>
              <a:gd name="connsiteY4" fmla="*/ 300251 h 750627"/>
              <a:gd name="connsiteX5" fmla="*/ 1201003 w 1760561"/>
              <a:gd name="connsiteY5" fmla="*/ 218364 h 750627"/>
              <a:gd name="connsiteX6" fmla="*/ 1501253 w 1760561"/>
              <a:gd name="connsiteY6" fmla="*/ 40943 h 750627"/>
              <a:gd name="connsiteX7" fmla="*/ 1760561 w 1760561"/>
              <a:gd name="connsiteY7" fmla="*/ 0 h 750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561" h="750627">
                <a:moveTo>
                  <a:pt x="0" y="750627"/>
                </a:moveTo>
                <a:cubicBezTo>
                  <a:pt x="162635" y="734704"/>
                  <a:pt x="325271" y="718782"/>
                  <a:pt x="423080" y="682388"/>
                </a:cubicBezTo>
                <a:cubicBezTo>
                  <a:pt x="520889" y="645994"/>
                  <a:pt x="514065" y="568657"/>
                  <a:pt x="586853" y="532263"/>
                </a:cubicBezTo>
                <a:cubicBezTo>
                  <a:pt x="659641" y="495869"/>
                  <a:pt x="768824" y="502693"/>
                  <a:pt x="859809" y="464024"/>
                </a:cubicBezTo>
                <a:cubicBezTo>
                  <a:pt x="950794" y="425355"/>
                  <a:pt x="1075898" y="341194"/>
                  <a:pt x="1132764" y="300251"/>
                </a:cubicBezTo>
                <a:cubicBezTo>
                  <a:pt x="1189630" y="259308"/>
                  <a:pt x="1139588" y="261582"/>
                  <a:pt x="1201003" y="218364"/>
                </a:cubicBezTo>
                <a:cubicBezTo>
                  <a:pt x="1262418" y="175146"/>
                  <a:pt x="1407993" y="77337"/>
                  <a:pt x="1501253" y="40943"/>
                </a:cubicBezTo>
                <a:cubicBezTo>
                  <a:pt x="1594513" y="4549"/>
                  <a:pt x="1677537" y="2274"/>
                  <a:pt x="1760561" y="0"/>
                </a:cubicBez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457200" y="5429071"/>
            <a:ext cx="8153400" cy="1200329"/>
          </a:xfrm>
          <a:prstGeom prst="rect">
            <a:avLst/>
          </a:prstGeom>
          <a:noFill/>
        </p:spPr>
        <p:txBody>
          <a:bodyPr wrap="square" rtlCol="0">
            <a:spAutoFit/>
          </a:bodyPr>
          <a:lstStyle/>
          <a:p>
            <a:pPr marL="514350" indent="-514350">
              <a:buFont typeface="Arial" pitchFamily="34" charset="0"/>
              <a:buChar char="•"/>
            </a:pPr>
            <a:r>
              <a:rPr lang="en-US" sz="2400" dirty="0" smtClean="0">
                <a:latin typeface="Arial" pitchFamily="34" charset="0"/>
                <a:cs typeface="Arial" pitchFamily="34" charset="0"/>
              </a:rPr>
              <a:t>It is </a:t>
            </a:r>
            <a:r>
              <a:rPr lang="en-US" sz="2400" b="1" dirty="0" smtClean="0">
                <a:latin typeface="Arial" pitchFamily="34" charset="0"/>
                <a:cs typeface="Arial" pitchFamily="34" charset="0"/>
              </a:rPr>
              <a:t>sufficient</a:t>
            </a:r>
            <a:r>
              <a:rPr lang="en-US" sz="2400" dirty="0" smtClean="0">
                <a:latin typeface="Arial" pitchFamily="34" charset="0"/>
                <a:cs typeface="Arial" pitchFamily="34" charset="0"/>
              </a:rPr>
              <a:t> to enumerate states in ASIs</a:t>
            </a:r>
          </a:p>
          <a:p>
            <a:pPr marL="514350" indent="-514350">
              <a:buFont typeface="Arial" pitchFamily="34" charset="0"/>
              <a:buChar char="•"/>
            </a:pPr>
            <a:r>
              <a:rPr lang="en-US" sz="2400" dirty="0" smtClean="0">
                <a:latin typeface="Arial" pitchFamily="34" charset="0"/>
                <a:cs typeface="Arial" pitchFamily="34" charset="0"/>
              </a:rPr>
              <a:t>It covers checking for errors along trajectories that do not belong to ASIs</a:t>
            </a:r>
            <a:endParaRPr lang="en-US" sz="2400" dirty="0" smtClean="0">
              <a:latin typeface="Arial" pitchFamily="34" charset="0"/>
              <a:cs typeface="Arial" pitchFamily="34" charset="0"/>
            </a:endParaRPr>
          </a:p>
        </p:txBody>
      </p:sp>
      <p:sp>
        <p:nvSpPr>
          <p:cNvPr id="26" name="Slide Number Placeholder 25"/>
          <p:cNvSpPr>
            <a:spLocks noGrp="1"/>
          </p:cNvSpPr>
          <p:nvPr>
            <p:ph type="sldNum" sz="quarter" idx="12"/>
          </p:nvPr>
        </p:nvSpPr>
        <p:spPr/>
        <p:txBody>
          <a:bodyPr/>
          <a:lstStyle/>
          <a:p>
            <a:fld id="{B6F15528-21DE-4FAA-801E-634DDDAF4B2B}" type="slidenum">
              <a:rPr lang="en-US" smtClean="0"/>
              <a:pPr/>
              <a:t>32</a:t>
            </a:fld>
            <a:r>
              <a:rPr lang="en-US" smtClean="0"/>
              <a:t>/42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3" grpId="0" animBg="1"/>
      <p:bldP spid="44" grpId="0" animBg="1"/>
      <p:bldP spid="45" grpId="0" animBg="1"/>
      <p:bldP spid="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6200" y="76201"/>
            <a:ext cx="8610600" cy="914399"/>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Verifying protocols using ASI</a:t>
            </a:r>
            <a:endParaRPr kumimoji="0" lang="en-US" sz="34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graphicFrame>
        <p:nvGraphicFramePr>
          <p:cNvPr id="4" name="Content Placeholder 4"/>
          <p:cNvGraphicFramePr>
            <a:graphicFrameLocks/>
          </p:cNvGraphicFramePr>
          <p:nvPr>
            <p:extLst>
              <p:ext uri="{D42A27DB-BD31-4B8C-83A1-F6EECF244321}">
                <p14:modId xmlns:p14="http://schemas.microsoft.com/office/powerpoint/2010/main" xmlns="" val="486427019"/>
              </p:ext>
            </p:extLst>
          </p:nvPr>
        </p:nvGraphicFramePr>
        <p:xfrm>
          <a:off x="120868" y="1217427"/>
          <a:ext cx="8915400" cy="4909134"/>
        </p:xfrm>
        <a:graphic>
          <a:graphicData uri="http://schemas.openxmlformats.org/drawingml/2006/table">
            <a:tbl>
              <a:tblPr>
                <a:tableStyleId>{8799B23B-EC83-4686-B30A-512413B5E67A}</a:tableStyleId>
              </a:tblPr>
              <a:tblGrid>
                <a:gridCol w="2057400"/>
                <a:gridCol w="601579"/>
                <a:gridCol w="1309163"/>
                <a:gridCol w="1193405"/>
                <a:gridCol w="1266900"/>
                <a:gridCol w="1154658"/>
                <a:gridCol w="1332295"/>
              </a:tblGrid>
              <a:tr h="603420">
                <a:tc rowSpan="2">
                  <a:txBody>
                    <a:bodyPr/>
                    <a:lstStyle/>
                    <a:p>
                      <a:pPr algn="ctr" fontAlgn="ctr"/>
                      <a:r>
                        <a:rPr lang="en-US" sz="2000" b="1" u="none" strike="noStrike" dirty="0" smtClean="0">
                          <a:effectLst/>
                          <a:latin typeface="Arial" pitchFamily="34" charset="0"/>
                          <a:cs typeface="Arial" pitchFamily="34" charset="0"/>
                        </a:rPr>
                        <a:t>Event-driven protocols</a:t>
                      </a:r>
                      <a:endParaRPr lang="en-US" sz="2000" b="1" i="0" u="none" strike="noStrike" dirty="0">
                        <a:solidFill>
                          <a:srgbClr val="000000"/>
                        </a:solidFill>
                        <a:effectLst/>
                        <a:latin typeface="Arial" pitchFamily="34" charset="0"/>
                        <a:cs typeface="Arial" pitchFamily="34" charset="0"/>
                      </a:endParaRPr>
                    </a:p>
                  </a:txBody>
                  <a:tcPr marL="9100" marR="9100" marT="9100" marB="0" anchor="ctr"/>
                </a:tc>
                <a:tc rowSpan="2">
                  <a:txBody>
                    <a:bodyPr/>
                    <a:lstStyle/>
                    <a:p>
                      <a:pPr algn="ctr" fontAlgn="ctr"/>
                      <a:r>
                        <a:rPr lang="en-US" sz="2000" b="1" u="none" strike="noStrike" dirty="0" smtClean="0">
                          <a:effectLst/>
                          <a:latin typeface="Arial" pitchFamily="34" charset="0"/>
                          <a:cs typeface="Arial" pitchFamily="34" charset="0"/>
                        </a:rPr>
                        <a:t>LOC</a:t>
                      </a:r>
                      <a:br>
                        <a:rPr lang="en-US" sz="2000" b="1" u="none" strike="noStrike" dirty="0" smtClean="0">
                          <a:effectLst/>
                          <a:latin typeface="Arial" pitchFamily="34" charset="0"/>
                          <a:cs typeface="Arial" pitchFamily="34" charset="0"/>
                        </a:rPr>
                      </a:br>
                      <a:r>
                        <a:rPr lang="en-US" sz="2000" b="1" u="none" strike="noStrike" dirty="0" smtClean="0">
                          <a:effectLst/>
                          <a:latin typeface="Arial" pitchFamily="34" charset="0"/>
                          <a:cs typeface="Arial" pitchFamily="34" charset="0"/>
                        </a:rPr>
                        <a:t>in</a:t>
                      </a:r>
                      <a:r>
                        <a:rPr lang="en-US" sz="2000" b="1" u="none" strike="noStrike" baseline="0" dirty="0" smtClean="0">
                          <a:effectLst/>
                          <a:latin typeface="Arial" pitchFamily="34" charset="0"/>
                          <a:cs typeface="Arial" pitchFamily="34" charset="0"/>
                        </a:rPr>
                        <a:t> </a:t>
                      </a:r>
                      <a:r>
                        <a:rPr lang="en-US" sz="2000" b="1" u="none" strike="noStrike" dirty="0" smtClean="0">
                          <a:effectLst/>
                          <a:latin typeface="Arial" pitchFamily="34" charset="0"/>
                          <a:cs typeface="Arial" pitchFamily="34" charset="0"/>
                        </a:rPr>
                        <a:t>P</a:t>
                      </a:r>
                      <a:endParaRPr lang="en-US" sz="2000" b="1" i="0" u="none" strike="noStrike" dirty="0">
                        <a:solidFill>
                          <a:srgbClr val="000000"/>
                        </a:solidFill>
                        <a:effectLst/>
                        <a:latin typeface="Arial" pitchFamily="34" charset="0"/>
                        <a:cs typeface="Arial" pitchFamily="34" charset="0"/>
                      </a:endParaRPr>
                    </a:p>
                  </a:txBody>
                  <a:tcPr marL="9100" marR="9100" marT="9100" marB="0" anchor="ctr"/>
                </a:tc>
                <a:tc gridSpan="2">
                  <a:txBody>
                    <a:bodyPr/>
                    <a:lstStyle/>
                    <a:p>
                      <a:pPr algn="ctr" fontAlgn="ctr"/>
                      <a:r>
                        <a:rPr lang="en-US" sz="2000" b="1" u="none" strike="noStrike" dirty="0" smtClean="0">
                          <a:effectLst/>
                          <a:latin typeface="Arial" pitchFamily="34" charset="0"/>
                          <a:cs typeface="Arial" pitchFamily="34" charset="0"/>
                        </a:rPr>
                        <a:t>Zing Model Checker</a:t>
                      </a:r>
                      <a:endParaRPr lang="en-US" sz="2000" b="1" u="none" strike="noStrike" dirty="0">
                        <a:effectLst/>
                        <a:latin typeface="Arial" pitchFamily="34" charset="0"/>
                        <a:cs typeface="Arial" pitchFamily="34" charset="0"/>
                      </a:endParaRPr>
                    </a:p>
                  </a:txBody>
                  <a:tcPr marL="9100" marR="9100" marT="9100" marB="0" anchor="ctr"/>
                </a:tc>
                <a:tc hMerge="1">
                  <a:txBody>
                    <a:bodyPr/>
                    <a:lstStyle/>
                    <a:p>
                      <a:endParaRPr lang="en-US"/>
                    </a:p>
                  </a:txBody>
                  <a:tcPr/>
                </a:tc>
                <a:tc gridSpan="3">
                  <a:txBody>
                    <a:bodyPr/>
                    <a:lstStyle/>
                    <a:p>
                      <a:pPr algn="ctr" fontAlgn="ctr"/>
                      <a:r>
                        <a:rPr lang="en-US" sz="2000" b="1" u="none" strike="noStrike" dirty="0" smtClean="0">
                          <a:effectLst/>
                          <a:latin typeface="Arial" pitchFamily="34" charset="0"/>
                          <a:cs typeface="Arial" pitchFamily="34" charset="0"/>
                        </a:rPr>
                        <a:t>Almost-Synchronous</a:t>
                      </a:r>
                    </a:p>
                    <a:p>
                      <a:pPr algn="ctr" fontAlgn="ctr"/>
                      <a:r>
                        <a:rPr lang="en-US" sz="2000" b="1" i="0" u="none" strike="noStrike" dirty="0" smtClean="0">
                          <a:solidFill>
                            <a:srgbClr val="000000"/>
                          </a:solidFill>
                          <a:effectLst/>
                          <a:latin typeface="Arial" pitchFamily="34" charset="0"/>
                          <a:cs typeface="Arial" pitchFamily="34" charset="0"/>
                        </a:rPr>
                        <a:t>Invariants</a:t>
                      </a:r>
                      <a:endParaRPr lang="en-US" sz="2000" b="1" i="0" u="none" strike="noStrike" dirty="0">
                        <a:solidFill>
                          <a:srgbClr val="000000"/>
                        </a:solidFill>
                        <a:effectLst/>
                        <a:latin typeface="Arial" pitchFamily="34" charset="0"/>
                        <a:cs typeface="Arial" pitchFamily="34" charset="0"/>
                      </a:endParaRPr>
                    </a:p>
                  </a:txBody>
                  <a:tcPr marL="9100" marR="9100" marT="9100" marB="0" anchor="ctr"/>
                </a:tc>
                <a:tc hMerge="1">
                  <a:txBody>
                    <a:bodyPr/>
                    <a:lstStyle/>
                    <a:p>
                      <a:endParaRPr lang="en-US"/>
                    </a:p>
                  </a:txBody>
                  <a:tcPr/>
                </a:tc>
                <a:tc hMerge="1">
                  <a:txBody>
                    <a:bodyPr/>
                    <a:lstStyle/>
                    <a:p>
                      <a:endParaRPr lang="en-US"/>
                    </a:p>
                  </a:txBody>
                  <a:tcPr/>
                </a:tc>
              </a:tr>
              <a:tr h="667504">
                <a:tc vMerge="1">
                  <a:txBody>
                    <a:bodyPr/>
                    <a:lstStyle/>
                    <a:p>
                      <a:endParaRPr lang="en-US"/>
                    </a:p>
                  </a:txBody>
                  <a:tcPr/>
                </a:tc>
                <a:tc vMerge="1">
                  <a:txBody>
                    <a:bodyPr/>
                    <a:lstStyle/>
                    <a:p>
                      <a:endParaRPr lang="en-US"/>
                    </a:p>
                  </a:txBody>
                  <a:tcPr/>
                </a:tc>
                <a:tc>
                  <a:txBody>
                    <a:bodyPr/>
                    <a:lstStyle/>
                    <a:p>
                      <a:pPr algn="ctr" fontAlgn="ctr"/>
                      <a:r>
                        <a:rPr lang="en-US" sz="2000" u="none" strike="noStrike" dirty="0" smtClean="0">
                          <a:effectLst/>
                          <a:latin typeface="Arial" pitchFamily="34" charset="0"/>
                          <a:cs typeface="Arial" pitchFamily="34" charset="0"/>
                        </a:rPr>
                        <a:t># states </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a:effectLst/>
                          <a:latin typeface="Arial" pitchFamily="34" charset="0"/>
                          <a:cs typeface="Arial" pitchFamily="34" charset="0"/>
                        </a:rPr>
                        <a:t>Time (</a:t>
                      </a:r>
                      <a:r>
                        <a:rPr lang="en-US" sz="2000" u="none" strike="noStrike" dirty="0" err="1">
                          <a:effectLst/>
                          <a:latin typeface="Arial" pitchFamily="34" charset="0"/>
                          <a:cs typeface="Arial" pitchFamily="34" charset="0"/>
                        </a:rPr>
                        <a:t>h:mm</a:t>
                      </a:r>
                      <a:r>
                        <a:rPr lang="en-US" sz="2000" u="none" strike="noStrike" dirty="0">
                          <a:effectLst/>
                          <a:latin typeface="Arial" pitchFamily="34" charset="0"/>
                          <a:cs typeface="Arial" pitchFamily="34" charset="0"/>
                        </a:rPr>
                        <a:t>)</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smtClean="0">
                          <a:effectLst/>
                          <a:latin typeface="Arial" pitchFamily="34" charset="0"/>
                          <a:cs typeface="Arial" pitchFamily="34" charset="0"/>
                        </a:rPr>
                        <a:t># states</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Time (h:mm)</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Program </a:t>
                      </a:r>
                      <a:r>
                        <a:rPr lang="en-US" sz="2000" b="0" u="none" strike="noStrike" dirty="0" smtClean="0">
                          <a:effectLst/>
                          <a:latin typeface="Arial" pitchFamily="34" charset="0"/>
                          <a:cs typeface="Arial" pitchFamily="34" charset="0"/>
                        </a:rPr>
                        <a:t>Verified?</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r>
              <a:tr h="487388">
                <a:tc>
                  <a:txBody>
                    <a:bodyPr/>
                    <a:lstStyle/>
                    <a:p>
                      <a:pPr algn="ctr" fontAlgn="ctr"/>
                      <a:r>
                        <a:rPr lang="en-US" sz="2000" b="1" u="none" strike="noStrike" dirty="0">
                          <a:solidFill>
                            <a:srgbClr val="0070C0"/>
                          </a:solidFill>
                          <a:effectLst/>
                          <a:latin typeface="Arial" pitchFamily="34" charset="0"/>
                          <a:cs typeface="Arial" pitchFamily="34" charset="0"/>
                        </a:rPr>
                        <a:t>Elevator</a:t>
                      </a:r>
                      <a:endParaRPr lang="en-US" sz="2000" b="1" i="0" u="none" strike="noStrike" dirty="0">
                        <a:solidFill>
                          <a:srgbClr val="0070C0"/>
                        </a:solidFill>
                        <a:effectLst/>
                        <a:latin typeface="Arial" pitchFamily="34" charset="0"/>
                        <a:cs typeface="Arial" pitchFamily="34" charset="0"/>
                      </a:endParaRPr>
                    </a:p>
                  </a:txBody>
                  <a:tcPr marL="9100" marR="9100" marT="9100" marB="0" anchor="ctr"/>
                </a:tc>
                <a:tc>
                  <a:txBody>
                    <a:bodyPr/>
                    <a:lstStyle/>
                    <a:p>
                      <a:pPr algn="ctr" fontAlgn="ctr"/>
                      <a:r>
                        <a:rPr lang="en-US" sz="2000" b="1" u="none" strike="noStrike" dirty="0">
                          <a:solidFill>
                            <a:srgbClr val="0070C0"/>
                          </a:solidFill>
                          <a:effectLst/>
                          <a:latin typeface="Arial" pitchFamily="34" charset="0"/>
                          <a:cs typeface="Arial" pitchFamily="34" charset="0"/>
                        </a:rPr>
                        <a:t>270</a:t>
                      </a:r>
                      <a:endParaRPr lang="en-US" sz="2000" b="1" i="0" u="none" strike="noStrike" dirty="0">
                        <a:solidFill>
                          <a:srgbClr val="0070C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a:effectLst/>
                          <a:latin typeface="Arial" pitchFamily="34" charset="0"/>
                          <a:cs typeface="Arial" pitchFamily="34" charset="0"/>
                        </a:rPr>
                        <a:t>1.4 x 10</a:t>
                      </a:r>
                      <a:r>
                        <a:rPr lang="en-US" sz="2000" u="none" strike="noStrike" baseline="30000" dirty="0">
                          <a:effectLst/>
                          <a:latin typeface="Arial" pitchFamily="34" charset="0"/>
                          <a:cs typeface="Arial" pitchFamily="34" charset="0"/>
                        </a:rPr>
                        <a:t>6</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a:effectLst/>
                          <a:latin typeface="Arial" pitchFamily="34" charset="0"/>
                          <a:cs typeface="Arial" pitchFamily="34" charset="0"/>
                        </a:rPr>
                        <a:t>0:22</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a:effectLst/>
                          <a:latin typeface="Arial" pitchFamily="34" charset="0"/>
                          <a:cs typeface="Arial" pitchFamily="34" charset="0"/>
                        </a:rPr>
                        <a:t>2.8 x 10</a:t>
                      </a:r>
                      <a:r>
                        <a:rPr lang="en-US" sz="2000" u="none" strike="noStrike" baseline="30000">
                          <a:effectLst/>
                          <a:latin typeface="Arial" pitchFamily="34" charset="0"/>
                          <a:cs typeface="Arial" pitchFamily="34" charset="0"/>
                        </a:rPr>
                        <a:t>4</a:t>
                      </a:r>
                      <a:endParaRPr lang="en-US" sz="2000" b="0" i="0" u="none" strike="noStrike">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0:08</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Yes</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r>
              <a:tr h="398642">
                <a:tc>
                  <a:txBody>
                    <a:bodyPr/>
                    <a:lstStyle/>
                    <a:p>
                      <a:pPr algn="ctr" fontAlgn="ctr"/>
                      <a:r>
                        <a:rPr lang="en-US" sz="2000" b="1" u="none" strike="noStrike" dirty="0" smtClean="0">
                          <a:solidFill>
                            <a:srgbClr val="0070C0"/>
                          </a:solidFill>
                          <a:effectLst/>
                          <a:latin typeface="Arial" pitchFamily="34" charset="0"/>
                          <a:cs typeface="Arial" pitchFamily="34" charset="0"/>
                        </a:rPr>
                        <a:t>OSR driver</a:t>
                      </a:r>
                      <a:endParaRPr lang="en-US" sz="2000" b="1" i="0" u="none" strike="noStrike" dirty="0">
                        <a:solidFill>
                          <a:srgbClr val="0070C0"/>
                        </a:solidFill>
                        <a:effectLst/>
                        <a:latin typeface="Arial" pitchFamily="34" charset="0"/>
                        <a:cs typeface="Arial" pitchFamily="34" charset="0"/>
                      </a:endParaRPr>
                    </a:p>
                  </a:txBody>
                  <a:tcPr marL="9100" marR="9100" marT="9100" marB="0" anchor="ctr"/>
                </a:tc>
                <a:tc>
                  <a:txBody>
                    <a:bodyPr/>
                    <a:lstStyle/>
                    <a:p>
                      <a:pPr algn="ctr" fontAlgn="ctr"/>
                      <a:r>
                        <a:rPr lang="en-US" sz="2000" b="1" u="none" strike="noStrike">
                          <a:solidFill>
                            <a:srgbClr val="0070C0"/>
                          </a:solidFill>
                          <a:effectLst/>
                          <a:latin typeface="Arial" pitchFamily="34" charset="0"/>
                          <a:cs typeface="Arial" pitchFamily="34" charset="0"/>
                        </a:rPr>
                        <a:t>377</a:t>
                      </a:r>
                      <a:endParaRPr lang="en-US" sz="2000" b="1" i="0" u="none" strike="noStrike">
                        <a:solidFill>
                          <a:srgbClr val="0070C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a:effectLst/>
                          <a:latin typeface="Arial" pitchFamily="34" charset="0"/>
                          <a:cs typeface="Arial" pitchFamily="34" charset="0"/>
                        </a:rPr>
                        <a:t>3.1 x 10</a:t>
                      </a:r>
                      <a:r>
                        <a:rPr lang="en-US" sz="2000" u="none" strike="noStrike" baseline="30000" dirty="0">
                          <a:effectLst/>
                          <a:latin typeface="Arial" pitchFamily="34" charset="0"/>
                          <a:cs typeface="Arial" pitchFamily="34" charset="0"/>
                        </a:rPr>
                        <a:t>5</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a:effectLst/>
                          <a:latin typeface="Arial" pitchFamily="34" charset="0"/>
                          <a:cs typeface="Arial" pitchFamily="34" charset="0"/>
                        </a:rPr>
                        <a:t>0:16</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a:effectLst/>
                          <a:latin typeface="Arial" pitchFamily="34" charset="0"/>
                          <a:cs typeface="Arial" pitchFamily="34" charset="0"/>
                        </a:rPr>
                        <a:t>3.9 x 10</a:t>
                      </a:r>
                      <a:r>
                        <a:rPr lang="en-US" sz="2000" u="none" strike="noStrike" baseline="30000">
                          <a:effectLst/>
                          <a:latin typeface="Arial" pitchFamily="34" charset="0"/>
                          <a:cs typeface="Arial" pitchFamily="34" charset="0"/>
                        </a:rPr>
                        <a:t>3</a:t>
                      </a:r>
                      <a:endParaRPr lang="en-US" sz="2000" b="0" i="0" u="none" strike="noStrike">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0:02</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Yes</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r>
              <a:tr h="445908">
                <a:tc>
                  <a:txBody>
                    <a:bodyPr/>
                    <a:lstStyle/>
                    <a:p>
                      <a:pPr algn="ctr" fontAlgn="ctr"/>
                      <a:r>
                        <a:rPr lang="en-US" sz="2000" b="1" u="none" strike="noStrike" dirty="0">
                          <a:solidFill>
                            <a:srgbClr val="0070C0"/>
                          </a:solidFill>
                          <a:effectLst/>
                          <a:latin typeface="Arial" pitchFamily="34" charset="0"/>
                          <a:cs typeface="Arial" pitchFamily="34" charset="0"/>
                        </a:rPr>
                        <a:t>Truck Lifts</a:t>
                      </a:r>
                      <a:endParaRPr lang="en-US" sz="2000" b="1" i="0" u="none" strike="noStrike" dirty="0">
                        <a:solidFill>
                          <a:srgbClr val="0070C0"/>
                        </a:solidFill>
                        <a:effectLst/>
                        <a:latin typeface="Arial" pitchFamily="34" charset="0"/>
                        <a:cs typeface="Arial" pitchFamily="34" charset="0"/>
                      </a:endParaRPr>
                    </a:p>
                  </a:txBody>
                  <a:tcPr marL="9100" marR="9100" marT="9100" marB="0" anchor="ctr"/>
                </a:tc>
                <a:tc>
                  <a:txBody>
                    <a:bodyPr/>
                    <a:lstStyle/>
                    <a:p>
                      <a:pPr algn="ctr" fontAlgn="ctr"/>
                      <a:r>
                        <a:rPr lang="en-US" sz="2000" b="1" u="none" strike="noStrike">
                          <a:solidFill>
                            <a:srgbClr val="0070C0"/>
                          </a:solidFill>
                          <a:effectLst/>
                          <a:latin typeface="Arial" pitchFamily="34" charset="0"/>
                          <a:cs typeface="Arial" pitchFamily="34" charset="0"/>
                        </a:rPr>
                        <a:t>290</a:t>
                      </a:r>
                      <a:endParaRPr lang="en-US" sz="2000" b="1" i="0" u="none" strike="noStrike">
                        <a:solidFill>
                          <a:srgbClr val="0070C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a:effectLst/>
                          <a:latin typeface="Arial" pitchFamily="34" charset="0"/>
                          <a:cs typeface="Arial" pitchFamily="34" charset="0"/>
                        </a:rPr>
                        <a:t>3.3 x 10</a:t>
                      </a:r>
                      <a:r>
                        <a:rPr lang="en-US" sz="2000" u="none" strike="noStrike" baseline="30000" dirty="0">
                          <a:effectLst/>
                          <a:latin typeface="Arial" pitchFamily="34" charset="0"/>
                          <a:cs typeface="Arial" pitchFamily="34" charset="0"/>
                        </a:rPr>
                        <a:t>7</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a:effectLst/>
                          <a:latin typeface="Arial" pitchFamily="34" charset="0"/>
                          <a:cs typeface="Arial" pitchFamily="34" charset="0"/>
                        </a:rPr>
                        <a:t>2:07</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a:effectLst/>
                          <a:latin typeface="Arial" pitchFamily="34" charset="0"/>
                          <a:cs typeface="Arial" pitchFamily="34" charset="0"/>
                        </a:rPr>
                        <a:t>1.1 x 10</a:t>
                      </a:r>
                      <a:r>
                        <a:rPr lang="en-US" sz="2000" u="none" strike="noStrike" baseline="30000" dirty="0">
                          <a:effectLst/>
                          <a:latin typeface="Arial" pitchFamily="34" charset="0"/>
                          <a:cs typeface="Arial" pitchFamily="34" charset="0"/>
                        </a:rPr>
                        <a:t>5</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0:24</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Yes</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r>
              <a:tr h="668863">
                <a:tc>
                  <a:txBody>
                    <a:bodyPr/>
                    <a:lstStyle/>
                    <a:p>
                      <a:pPr algn="ctr" fontAlgn="ctr"/>
                      <a:r>
                        <a:rPr lang="en-US" sz="2000" b="1" u="none" strike="noStrike" dirty="0">
                          <a:solidFill>
                            <a:srgbClr val="0070C0"/>
                          </a:solidFill>
                          <a:effectLst/>
                          <a:latin typeface="Arial" pitchFamily="34" charset="0"/>
                          <a:cs typeface="Arial" pitchFamily="34" charset="0"/>
                        </a:rPr>
                        <a:t>Time Sync </a:t>
                      </a:r>
                      <a:r>
                        <a:rPr lang="en-US" sz="2000" b="1" u="none" strike="noStrike" dirty="0" smtClean="0">
                          <a:solidFill>
                            <a:srgbClr val="0070C0"/>
                          </a:solidFill>
                          <a:effectLst/>
                          <a:latin typeface="Arial" pitchFamily="34" charset="0"/>
                          <a:cs typeface="Arial" pitchFamily="34" charset="0"/>
                        </a:rPr>
                        <a:t/>
                      </a:r>
                      <a:br>
                        <a:rPr lang="en-US" sz="2000" b="1" u="none" strike="noStrike" dirty="0" smtClean="0">
                          <a:solidFill>
                            <a:srgbClr val="0070C0"/>
                          </a:solidFill>
                          <a:effectLst/>
                          <a:latin typeface="Arial" pitchFamily="34" charset="0"/>
                          <a:cs typeface="Arial" pitchFamily="34" charset="0"/>
                        </a:rPr>
                      </a:br>
                      <a:r>
                        <a:rPr lang="en-US" sz="2000" b="1" u="none" strike="noStrike" dirty="0" smtClean="0">
                          <a:solidFill>
                            <a:srgbClr val="0070C0"/>
                          </a:solidFill>
                          <a:effectLst/>
                          <a:latin typeface="Arial" pitchFamily="34" charset="0"/>
                          <a:cs typeface="Arial" pitchFamily="34" charset="0"/>
                        </a:rPr>
                        <a:t>(</a:t>
                      </a:r>
                      <a:r>
                        <a:rPr lang="en-US" sz="2000" b="1" u="none" strike="noStrike" dirty="0">
                          <a:solidFill>
                            <a:srgbClr val="0070C0"/>
                          </a:solidFill>
                          <a:effectLst/>
                          <a:latin typeface="Arial" pitchFamily="34" charset="0"/>
                          <a:cs typeface="Arial" pitchFamily="34" charset="0"/>
                        </a:rPr>
                        <a:t>Linear </a:t>
                      </a:r>
                      <a:r>
                        <a:rPr lang="en-US" sz="2000" b="1" u="none" strike="noStrike" dirty="0" smtClean="0">
                          <a:solidFill>
                            <a:srgbClr val="0070C0"/>
                          </a:solidFill>
                          <a:effectLst/>
                          <a:latin typeface="Arial" pitchFamily="34" charset="0"/>
                          <a:cs typeface="Arial" pitchFamily="34" charset="0"/>
                        </a:rPr>
                        <a:t>Topo)</a:t>
                      </a:r>
                      <a:endParaRPr lang="en-US" sz="2000" b="1" i="0" u="none" strike="noStrike" dirty="0">
                        <a:solidFill>
                          <a:srgbClr val="0070C0"/>
                        </a:solidFill>
                        <a:effectLst/>
                        <a:latin typeface="Arial" pitchFamily="34" charset="0"/>
                        <a:cs typeface="Arial" pitchFamily="34" charset="0"/>
                      </a:endParaRPr>
                    </a:p>
                  </a:txBody>
                  <a:tcPr marL="9100" marR="9100" marT="9100" marB="0" anchor="ctr"/>
                </a:tc>
                <a:tc>
                  <a:txBody>
                    <a:bodyPr/>
                    <a:lstStyle/>
                    <a:p>
                      <a:pPr algn="ctr" fontAlgn="ctr"/>
                      <a:r>
                        <a:rPr lang="en-US" sz="2000" b="1" u="none" strike="noStrike">
                          <a:solidFill>
                            <a:srgbClr val="0070C0"/>
                          </a:solidFill>
                          <a:effectLst/>
                          <a:latin typeface="Arial" pitchFamily="34" charset="0"/>
                          <a:cs typeface="Arial" pitchFamily="34" charset="0"/>
                        </a:rPr>
                        <a:t>2200</a:t>
                      </a:r>
                      <a:endParaRPr lang="en-US" sz="2000" b="1" i="0" u="none" strike="noStrike">
                        <a:solidFill>
                          <a:srgbClr val="0070C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smtClean="0">
                          <a:effectLst/>
                          <a:latin typeface="Arial" pitchFamily="34" charset="0"/>
                          <a:cs typeface="Arial" pitchFamily="34" charset="0"/>
                        </a:rPr>
                        <a:t>7.4 x </a:t>
                      </a:r>
                      <a:r>
                        <a:rPr lang="en-US" sz="2000" u="none" strike="noStrike" dirty="0">
                          <a:effectLst/>
                          <a:latin typeface="Arial" pitchFamily="34" charset="0"/>
                          <a:cs typeface="Arial" pitchFamily="34" charset="0"/>
                        </a:rPr>
                        <a:t>10</a:t>
                      </a:r>
                      <a:r>
                        <a:rPr lang="en-US" sz="2000" u="none" strike="noStrike" baseline="30000" dirty="0">
                          <a:effectLst/>
                          <a:latin typeface="Arial" pitchFamily="34" charset="0"/>
                          <a:cs typeface="Arial" pitchFamily="34" charset="0"/>
                        </a:rPr>
                        <a:t>10</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a:effectLst/>
                          <a:latin typeface="Arial" pitchFamily="34" charset="0"/>
                          <a:cs typeface="Arial" pitchFamily="34" charset="0"/>
                        </a:rPr>
                        <a:t>5:34</a:t>
                      </a:r>
                      <a:endParaRPr lang="en-US" sz="2000" b="0" i="0" u="none" strike="noStrike">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a:effectLst/>
                          <a:latin typeface="Arial" pitchFamily="34" charset="0"/>
                          <a:cs typeface="Arial" pitchFamily="34" charset="0"/>
                        </a:rPr>
                        <a:t>1.0 x 10</a:t>
                      </a:r>
                      <a:r>
                        <a:rPr lang="en-US" sz="2000" u="none" strike="noStrike" baseline="30000" dirty="0">
                          <a:effectLst/>
                          <a:latin typeface="Arial" pitchFamily="34" charset="0"/>
                          <a:cs typeface="Arial" pitchFamily="34" charset="0"/>
                        </a:rPr>
                        <a:t>7</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3:07</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Yes</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r>
              <a:tr h="603420">
                <a:tc>
                  <a:txBody>
                    <a:bodyPr/>
                    <a:lstStyle/>
                    <a:p>
                      <a:pPr algn="ctr" fontAlgn="ctr"/>
                      <a:r>
                        <a:rPr lang="en-US" sz="2000" b="1" u="none" strike="noStrike" dirty="0" smtClean="0">
                          <a:solidFill>
                            <a:srgbClr val="0070C0"/>
                          </a:solidFill>
                          <a:effectLst/>
                          <a:latin typeface="Arial" pitchFamily="34" charset="0"/>
                          <a:cs typeface="Arial" pitchFamily="34" charset="0"/>
                        </a:rPr>
                        <a:t>German cache coherence</a:t>
                      </a:r>
                      <a:endParaRPr lang="en-US" sz="2000" b="1" i="0" u="none" strike="noStrike" dirty="0">
                        <a:solidFill>
                          <a:srgbClr val="0070C0"/>
                        </a:solidFill>
                        <a:effectLst/>
                        <a:latin typeface="Arial" pitchFamily="34" charset="0"/>
                        <a:cs typeface="Arial" pitchFamily="34" charset="0"/>
                      </a:endParaRPr>
                    </a:p>
                  </a:txBody>
                  <a:tcPr marL="9100" marR="9100" marT="9100" marB="0" anchor="ctr"/>
                </a:tc>
                <a:tc>
                  <a:txBody>
                    <a:bodyPr/>
                    <a:lstStyle/>
                    <a:p>
                      <a:pPr algn="ctr" fontAlgn="ctr"/>
                      <a:r>
                        <a:rPr lang="en-US" sz="2000" b="1" u="none" strike="noStrike">
                          <a:solidFill>
                            <a:srgbClr val="0070C0"/>
                          </a:solidFill>
                          <a:effectLst/>
                          <a:latin typeface="Arial" pitchFamily="34" charset="0"/>
                          <a:cs typeface="Arial" pitchFamily="34" charset="0"/>
                        </a:rPr>
                        <a:t>280</a:t>
                      </a:r>
                      <a:endParaRPr lang="en-US" sz="2000" b="1" i="0" u="none" strike="noStrike">
                        <a:solidFill>
                          <a:srgbClr val="0070C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smtClean="0">
                          <a:effectLst/>
                          <a:latin typeface="Arial" pitchFamily="34" charset="0"/>
                          <a:cs typeface="Arial" pitchFamily="34" charset="0"/>
                        </a:rPr>
                        <a:t>&gt;1</a:t>
                      </a:r>
                      <a:r>
                        <a:rPr lang="en-US" sz="2000" u="none" strike="noStrike" baseline="0" dirty="0" smtClean="0">
                          <a:effectLst/>
                          <a:latin typeface="Arial" pitchFamily="34" charset="0"/>
                          <a:cs typeface="Arial" pitchFamily="34" charset="0"/>
                        </a:rPr>
                        <a:t> </a:t>
                      </a:r>
                      <a:r>
                        <a:rPr lang="en-US" sz="2000" u="none" strike="noStrike" dirty="0" smtClean="0">
                          <a:effectLst/>
                          <a:latin typeface="Arial" pitchFamily="34" charset="0"/>
                          <a:cs typeface="Arial" pitchFamily="34" charset="0"/>
                        </a:rPr>
                        <a:t>x10</a:t>
                      </a:r>
                      <a:r>
                        <a:rPr lang="en-US" sz="2000" u="none" strike="noStrike" baseline="30000" dirty="0" smtClean="0">
                          <a:effectLst/>
                          <a:latin typeface="Arial" pitchFamily="34" charset="0"/>
                          <a:cs typeface="Arial" pitchFamily="34" charset="0"/>
                        </a:rPr>
                        <a:t>12</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smtClean="0">
                          <a:effectLst/>
                          <a:latin typeface="Arial" pitchFamily="34" charset="0"/>
                          <a:cs typeface="Arial" pitchFamily="34" charset="0"/>
                        </a:rPr>
                        <a:t>&gt;10:00</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a:effectLst/>
                          <a:latin typeface="Arial" pitchFamily="34" charset="0"/>
                          <a:cs typeface="Arial" pitchFamily="34" charset="0"/>
                        </a:rPr>
                        <a:t>4.7 x 10</a:t>
                      </a:r>
                      <a:r>
                        <a:rPr lang="en-US" sz="2000" u="none" strike="noStrike" baseline="30000" dirty="0">
                          <a:effectLst/>
                          <a:latin typeface="Arial" pitchFamily="34" charset="0"/>
                          <a:cs typeface="Arial" pitchFamily="34" charset="0"/>
                        </a:rPr>
                        <a:t>8</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2:32</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Yes</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r>
              <a:tr h="1003429">
                <a:tc>
                  <a:txBody>
                    <a:bodyPr/>
                    <a:lstStyle/>
                    <a:p>
                      <a:pPr algn="ctr" fontAlgn="ctr"/>
                      <a:r>
                        <a:rPr lang="en-US" sz="2000" b="1" u="none" strike="noStrike" dirty="0">
                          <a:solidFill>
                            <a:srgbClr val="0070C0"/>
                          </a:solidFill>
                          <a:effectLst/>
                          <a:latin typeface="Arial" pitchFamily="34" charset="0"/>
                          <a:cs typeface="Arial" pitchFamily="34" charset="0"/>
                        </a:rPr>
                        <a:t>Windows Phone </a:t>
                      </a:r>
                      <a:r>
                        <a:rPr lang="en-US" sz="2000" b="1" u="none" strike="noStrike" dirty="0" smtClean="0">
                          <a:solidFill>
                            <a:srgbClr val="0070C0"/>
                          </a:solidFill>
                          <a:effectLst/>
                          <a:latin typeface="Arial" pitchFamily="34" charset="0"/>
                          <a:cs typeface="Arial" pitchFamily="34" charset="0"/>
                        </a:rPr>
                        <a:t/>
                      </a:r>
                      <a:br>
                        <a:rPr lang="en-US" sz="2000" b="1" u="none" strike="noStrike" dirty="0" smtClean="0">
                          <a:solidFill>
                            <a:srgbClr val="0070C0"/>
                          </a:solidFill>
                          <a:effectLst/>
                          <a:latin typeface="Arial" pitchFamily="34" charset="0"/>
                          <a:cs typeface="Arial" pitchFamily="34" charset="0"/>
                        </a:rPr>
                      </a:br>
                      <a:r>
                        <a:rPr lang="en-US" sz="2000" b="1" u="none" strike="noStrike" dirty="0" smtClean="0">
                          <a:solidFill>
                            <a:srgbClr val="0070C0"/>
                          </a:solidFill>
                          <a:effectLst/>
                          <a:latin typeface="Arial" pitchFamily="34" charset="0"/>
                          <a:cs typeface="Arial" pitchFamily="34" charset="0"/>
                        </a:rPr>
                        <a:t>USB </a:t>
                      </a:r>
                      <a:r>
                        <a:rPr lang="en-US" sz="2000" b="1" u="none" strike="noStrike" dirty="0">
                          <a:solidFill>
                            <a:srgbClr val="0070C0"/>
                          </a:solidFill>
                          <a:effectLst/>
                          <a:latin typeface="Arial" pitchFamily="34" charset="0"/>
                          <a:cs typeface="Arial" pitchFamily="34" charset="0"/>
                        </a:rPr>
                        <a:t>Driver</a:t>
                      </a:r>
                      <a:endParaRPr lang="en-US" sz="2000" b="1" i="0" u="none" strike="noStrike" dirty="0">
                        <a:solidFill>
                          <a:srgbClr val="0070C0"/>
                        </a:solidFill>
                        <a:effectLst/>
                        <a:latin typeface="Arial" pitchFamily="34" charset="0"/>
                        <a:cs typeface="Arial" pitchFamily="34" charset="0"/>
                      </a:endParaRPr>
                    </a:p>
                  </a:txBody>
                  <a:tcPr marL="9100" marR="9100" marT="9100" marB="0" anchor="ctr"/>
                </a:tc>
                <a:tc>
                  <a:txBody>
                    <a:bodyPr/>
                    <a:lstStyle/>
                    <a:p>
                      <a:pPr algn="ctr" fontAlgn="ctr"/>
                      <a:r>
                        <a:rPr lang="en-US" sz="2000" b="1" u="none" strike="noStrike" dirty="0">
                          <a:solidFill>
                            <a:srgbClr val="0070C0"/>
                          </a:solidFill>
                          <a:effectLst/>
                          <a:latin typeface="Arial" pitchFamily="34" charset="0"/>
                          <a:cs typeface="Arial" pitchFamily="34" charset="0"/>
                        </a:rPr>
                        <a:t>1440</a:t>
                      </a:r>
                      <a:endParaRPr lang="en-US" sz="2000" b="1" i="0" u="none" strike="noStrike" dirty="0">
                        <a:solidFill>
                          <a:srgbClr val="0070C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smtClean="0">
                          <a:effectLst/>
                          <a:latin typeface="Arial" pitchFamily="34" charset="0"/>
                          <a:cs typeface="Arial" pitchFamily="34" charset="0"/>
                        </a:rPr>
                        <a:t>&gt;</a:t>
                      </a:r>
                      <a:r>
                        <a:rPr lang="en-US" sz="2000" b="0" u="none" strike="noStrike" dirty="0" smtClean="0">
                          <a:effectLst/>
                          <a:latin typeface="Arial" pitchFamily="34" charset="0"/>
                          <a:cs typeface="Arial" pitchFamily="34" charset="0"/>
                        </a:rPr>
                        <a:t>1 x10</a:t>
                      </a:r>
                      <a:r>
                        <a:rPr lang="en-US" sz="2000" b="0" u="none" strike="noStrike" baseline="30000" dirty="0" smtClean="0">
                          <a:effectLst/>
                          <a:latin typeface="Arial" pitchFamily="34" charset="0"/>
                          <a:cs typeface="Arial" pitchFamily="34" charset="0"/>
                        </a:rPr>
                        <a:t>12</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smtClean="0">
                          <a:effectLst/>
                          <a:latin typeface="Arial" pitchFamily="34" charset="0"/>
                          <a:cs typeface="Arial" pitchFamily="34" charset="0"/>
                        </a:rPr>
                        <a:t>&gt;10:00</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2.4 x 10</a:t>
                      </a:r>
                      <a:r>
                        <a:rPr lang="en-US" sz="2000" b="0" u="none" strike="noStrike" baseline="30000" dirty="0">
                          <a:effectLst/>
                          <a:latin typeface="Arial" pitchFamily="34" charset="0"/>
                          <a:cs typeface="Arial" pitchFamily="34" charset="0"/>
                        </a:rPr>
                        <a:t>9</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3:48</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Yes</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r>
            </a:tbl>
          </a:graphicData>
        </a:graphic>
      </p:graphicFrame>
      <p:cxnSp>
        <p:nvCxnSpPr>
          <p:cNvPr id="5" name="Straight Connector 4"/>
          <p:cNvCxnSpPr/>
          <p:nvPr/>
        </p:nvCxnSpPr>
        <p:spPr>
          <a:xfrm>
            <a:off x="2785238" y="1232848"/>
            <a:ext cx="0" cy="487680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690642" y="814450"/>
            <a:ext cx="2839239" cy="461665"/>
          </a:xfrm>
          <a:prstGeom prst="rect">
            <a:avLst/>
          </a:prstGeom>
          <a:noFill/>
        </p:spPr>
        <p:txBody>
          <a:bodyPr wrap="none" rtlCol="0">
            <a:spAutoFit/>
          </a:bodyPr>
          <a:lstStyle/>
          <a:p>
            <a:r>
              <a:rPr lang="en-US" sz="2400" b="1" dirty="0" smtClean="0">
                <a:solidFill>
                  <a:srgbClr val="FF0000"/>
                </a:solidFill>
                <a:latin typeface="Aharoni" pitchFamily="2" charset="-79"/>
                <a:cs typeface="Aharoni" pitchFamily="2" charset="-79"/>
              </a:rPr>
              <a:t>Systematic Testing</a:t>
            </a:r>
            <a:endParaRPr lang="en-US" sz="2400" b="1" dirty="0">
              <a:solidFill>
                <a:srgbClr val="FF0000"/>
              </a:solidFill>
              <a:latin typeface="Aharoni" pitchFamily="2" charset="-79"/>
              <a:cs typeface="Aharoni" pitchFamily="2" charset="-79"/>
            </a:endParaRPr>
          </a:p>
        </p:txBody>
      </p:sp>
      <p:sp>
        <p:nvSpPr>
          <p:cNvPr id="7" name="TextBox 6"/>
          <p:cNvSpPr txBox="1"/>
          <p:nvPr/>
        </p:nvSpPr>
        <p:spPr>
          <a:xfrm>
            <a:off x="6248400" y="832785"/>
            <a:ext cx="1854995" cy="461665"/>
          </a:xfrm>
          <a:prstGeom prst="rect">
            <a:avLst/>
          </a:prstGeom>
          <a:noFill/>
        </p:spPr>
        <p:txBody>
          <a:bodyPr wrap="none" rtlCol="0">
            <a:spAutoFit/>
          </a:bodyPr>
          <a:lstStyle/>
          <a:p>
            <a:r>
              <a:rPr lang="en-US" sz="2400" b="1" dirty="0" smtClean="0">
                <a:solidFill>
                  <a:srgbClr val="FF0000"/>
                </a:solidFill>
                <a:latin typeface="Aharoni" pitchFamily="2" charset="-79"/>
                <a:cs typeface="Aharoni" pitchFamily="2" charset="-79"/>
              </a:rPr>
              <a:t>Verification</a:t>
            </a:r>
            <a:endParaRPr lang="en-US" sz="2400" b="1" dirty="0">
              <a:solidFill>
                <a:srgbClr val="FF0000"/>
              </a:solidFill>
              <a:latin typeface="Aharoni" pitchFamily="2" charset="-79"/>
              <a:cs typeface="Aharoni" pitchFamily="2" charset="-79"/>
            </a:endParaRPr>
          </a:p>
        </p:txBody>
      </p:sp>
      <p:cxnSp>
        <p:nvCxnSpPr>
          <p:cNvPr id="8" name="Straight Connector 7"/>
          <p:cNvCxnSpPr/>
          <p:nvPr/>
        </p:nvCxnSpPr>
        <p:spPr>
          <a:xfrm>
            <a:off x="5282978" y="1238690"/>
            <a:ext cx="0" cy="487680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12"/>
          </p:nvPr>
        </p:nvSpPr>
        <p:spPr/>
        <p:txBody>
          <a:bodyPr/>
          <a:lstStyle/>
          <a:p>
            <a:fld id="{B6F15528-21DE-4FAA-801E-634DDDAF4B2B}" type="slidenum">
              <a:rPr lang="en-US" smtClean="0"/>
              <a:pPr/>
              <a:t>33</a:t>
            </a:fld>
            <a:r>
              <a:rPr lang="en-US" smtClean="0"/>
              <a:t>/42</a:t>
            </a:r>
            <a:endParaRPr lang="en-US" dirty="0"/>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6200" y="76201"/>
            <a:ext cx="8610600" cy="914399"/>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Verifying protocols using ASI</a:t>
            </a:r>
            <a:endParaRPr kumimoji="0" lang="en-US" sz="34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graphicFrame>
        <p:nvGraphicFramePr>
          <p:cNvPr id="4" name="Content Placeholder 4"/>
          <p:cNvGraphicFramePr>
            <a:graphicFrameLocks/>
          </p:cNvGraphicFramePr>
          <p:nvPr>
            <p:extLst>
              <p:ext uri="{D42A27DB-BD31-4B8C-83A1-F6EECF244321}">
                <p14:modId xmlns:p14="http://schemas.microsoft.com/office/powerpoint/2010/main" xmlns="" val="486427019"/>
              </p:ext>
            </p:extLst>
          </p:nvPr>
        </p:nvGraphicFramePr>
        <p:xfrm>
          <a:off x="120868" y="1217427"/>
          <a:ext cx="8915400" cy="4909134"/>
        </p:xfrm>
        <a:graphic>
          <a:graphicData uri="http://schemas.openxmlformats.org/drawingml/2006/table">
            <a:tbl>
              <a:tblPr>
                <a:tableStyleId>{8799B23B-EC83-4686-B30A-512413B5E67A}</a:tableStyleId>
              </a:tblPr>
              <a:tblGrid>
                <a:gridCol w="2057400"/>
                <a:gridCol w="601579"/>
                <a:gridCol w="1309163"/>
                <a:gridCol w="1193405"/>
                <a:gridCol w="1266900"/>
                <a:gridCol w="1154658"/>
                <a:gridCol w="1332295"/>
              </a:tblGrid>
              <a:tr h="603420">
                <a:tc rowSpan="2">
                  <a:txBody>
                    <a:bodyPr/>
                    <a:lstStyle/>
                    <a:p>
                      <a:pPr algn="ctr" fontAlgn="ctr"/>
                      <a:r>
                        <a:rPr lang="en-US" sz="2000" b="1" u="none" strike="noStrike" dirty="0" smtClean="0">
                          <a:effectLst/>
                          <a:latin typeface="Arial" pitchFamily="34" charset="0"/>
                          <a:cs typeface="Arial" pitchFamily="34" charset="0"/>
                        </a:rPr>
                        <a:t>Event-driven protocols</a:t>
                      </a:r>
                      <a:endParaRPr lang="en-US" sz="2000" b="1" i="0" u="none" strike="noStrike" dirty="0">
                        <a:solidFill>
                          <a:srgbClr val="000000"/>
                        </a:solidFill>
                        <a:effectLst/>
                        <a:latin typeface="Arial" pitchFamily="34" charset="0"/>
                        <a:cs typeface="Arial" pitchFamily="34" charset="0"/>
                      </a:endParaRPr>
                    </a:p>
                  </a:txBody>
                  <a:tcPr marL="9100" marR="9100" marT="9100" marB="0" anchor="ctr"/>
                </a:tc>
                <a:tc rowSpan="2">
                  <a:txBody>
                    <a:bodyPr/>
                    <a:lstStyle/>
                    <a:p>
                      <a:pPr algn="ctr" fontAlgn="ctr"/>
                      <a:r>
                        <a:rPr lang="en-US" sz="2000" b="1" u="none" strike="noStrike" dirty="0" smtClean="0">
                          <a:effectLst/>
                          <a:latin typeface="Arial" pitchFamily="34" charset="0"/>
                          <a:cs typeface="Arial" pitchFamily="34" charset="0"/>
                        </a:rPr>
                        <a:t>LOC</a:t>
                      </a:r>
                      <a:br>
                        <a:rPr lang="en-US" sz="2000" b="1" u="none" strike="noStrike" dirty="0" smtClean="0">
                          <a:effectLst/>
                          <a:latin typeface="Arial" pitchFamily="34" charset="0"/>
                          <a:cs typeface="Arial" pitchFamily="34" charset="0"/>
                        </a:rPr>
                      </a:br>
                      <a:r>
                        <a:rPr lang="en-US" sz="2000" b="1" u="none" strike="noStrike" dirty="0" smtClean="0">
                          <a:effectLst/>
                          <a:latin typeface="Arial" pitchFamily="34" charset="0"/>
                          <a:cs typeface="Arial" pitchFamily="34" charset="0"/>
                        </a:rPr>
                        <a:t>in</a:t>
                      </a:r>
                      <a:r>
                        <a:rPr lang="en-US" sz="2000" b="1" u="none" strike="noStrike" baseline="0" dirty="0" smtClean="0">
                          <a:effectLst/>
                          <a:latin typeface="Arial" pitchFamily="34" charset="0"/>
                          <a:cs typeface="Arial" pitchFamily="34" charset="0"/>
                        </a:rPr>
                        <a:t> </a:t>
                      </a:r>
                      <a:r>
                        <a:rPr lang="en-US" sz="2000" b="1" u="none" strike="noStrike" dirty="0" smtClean="0">
                          <a:effectLst/>
                          <a:latin typeface="Arial" pitchFamily="34" charset="0"/>
                          <a:cs typeface="Arial" pitchFamily="34" charset="0"/>
                        </a:rPr>
                        <a:t>P</a:t>
                      </a:r>
                      <a:endParaRPr lang="en-US" sz="2000" b="1" i="0" u="none" strike="noStrike" dirty="0">
                        <a:solidFill>
                          <a:srgbClr val="000000"/>
                        </a:solidFill>
                        <a:effectLst/>
                        <a:latin typeface="Arial" pitchFamily="34" charset="0"/>
                        <a:cs typeface="Arial" pitchFamily="34" charset="0"/>
                      </a:endParaRPr>
                    </a:p>
                  </a:txBody>
                  <a:tcPr marL="9100" marR="9100" marT="9100" marB="0" anchor="ctr"/>
                </a:tc>
                <a:tc gridSpan="2">
                  <a:txBody>
                    <a:bodyPr/>
                    <a:lstStyle/>
                    <a:p>
                      <a:pPr algn="ctr" fontAlgn="ctr"/>
                      <a:r>
                        <a:rPr lang="en-US" sz="2000" b="1" u="none" strike="noStrike" dirty="0" smtClean="0">
                          <a:effectLst/>
                          <a:latin typeface="Arial" pitchFamily="34" charset="0"/>
                          <a:cs typeface="Arial" pitchFamily="34" charset="0"/>
                        </a:rPr>
                        <a:t>Zing Model Checker</a:t>
                      </a:r>
                      <a:endParaRPr lang="en-US" sz="2000" b="1" u="none" strike="noStrike" dirty="0">
                        <a:effectLst/>
                        <a:latin typeface="Arial" pitchFamily="34" charset="0"/>
                        <a:cs typeface="Arial" pitchFamily="34" charset="0"/>
                      </a:endParaRPr>
                    </a:p>
                  </a:txBody>
                  <a:tcPr marL="9100" marR="9100" marT="9100" marB="0" anchor="ctr"/>
                </a:tc>
                <a:tc hMerge="1">
                  <a:txBody>
                    <a:bodyPr/>
                    <a:lstStyle/>
                    <a:p>
                      <a:endParaRPr lang="en-US"/>
                    </a:p>
                  </a:txBody>
                  <a:tcPr/>
                </a:tc>
                <a:tc gridSpan="3">
                  <a:txBody>
                    <a:bodyPr/>
                    <a:lstStyle/>
                    <a:p>
                      <a:pPr algn="ctr" fontAlgn="ctr"/>
                      <a:r>
                        <a:rPr lang="en-US" sz="2000" b="1" u="none" strike="noStrike" dirty="0" smtClean="0">
                          <a:effectLst/>
                          <a:latin typeface="Arial" pitchFamily="34" charset="0"/>
                          <a:cs typeface="Arial" pitchFamily="34" charset="0"/>
                        </a:rPr>
                        <a:t>Almost-Synchronous</a:t>
                      </a:r>
                    </a:p>
                    <a:p>
                      <a:pPr algn="ctr" fontAlgn="ctr"/>
                      <a:r>
                        <a:rPr lang="en-US" sz="2000" b="1" i="0" u="none" strike="noStrike" dirty="0" smtClean="0">
                          <a:solidFill>
                            <a:srgbClr val="000000"/>
                          </a:solidFill>
                          <a:effectLst/>
                          <a:latin typeface="Arial" pitchFamily="34" charset="0"/>
                          <a:cs typeface="Arial" pitchFamily="34" charset="0"/>
                        </a:rPr>
                        <a:t>Invariants</a:t>
                      </a:r>
                      <a:endParaRPr lang="en-US" sz="2000" b="1" i="0" u="none" strike="noStrike" dirty="0">
                        <a:solidFill>
                          <a:srgbClr val="000000"/>
                        </a:solidFill>
                        <a:effectLst/>
                        <a:latin typeface="Arial" pitchFamily="34" charset="0"/>
                        <a:cs typeface="Arial" pitchFamily="34" charset="0"/>
                      </a:endParaRPr>
                    </a:p>
                  </a:txBody>
                  <a:tcPr marL="9100" marR="9100" marT="9100" marB="0" anchor="ctr"/>
                </a:tc>
                <a:tc hMerge="1">
                  <a:txBody>
                    <a:bodyPr/>
                    <a:lstStyle/>
                    <a:p>
                      <a:endParaRPr lang="en-US"/>
                    </a:p>
                  </a:txBody>
                  <a:tcPr/>
                </a:tc>
                <a:tc hMerge="1">
                  <a:txBody>
                    <a:bodyPr/>
                    <a:lstStyle/>
                    <a:p>
                      <a:endParaRPr lang="en-US"/>
                    </a:p>
                  </a:txBody>
                  <a:tcPr/>
                </a:tc>
              </a:tr>
              <a:tr h="667504">
                <a:tc vMerge="1">
                  <a:txBody>
                    <a:bodyPr/>
                    <a:lstStyle/>
                    <a:p>
                      <a:endParaRPr lang="en-US"/>
                    </a:p>
                  </a:txBody>
                  <a:tcPr/>
                </a:tc>
                <a:tc vMerge="1">
                  <a:txBody>
                    <a:bodyPr/>
                    <a:lstStyle/>
                    <a:p>
                      <a:endParaRPr lang="en-US"/>
                    </a:p>
                  </a:txBody>
                  <a:tcPr/>
                </a:tc>
                <a:tc>
                  <a:txBody>
                    <a:bodyPr/>
                    <a:lstStyle/>
                    <a:p>
                      <a:pPr algn="ctr" fontAlgn="ctr"/>
                      <a:r>
                        <a:rPr lang="en-US" sz="2000" u="none" strike="noStrike" dirty="0" smtClean="0">
                          <a:effectLst/>
                          <a:latin typeface="Arial" pitchFamily="34" charset="0"/>
                          <a:cs typeface="Arial" pitchFamily="34" charset="0"/>
                        </a:rPr>
                        <a:t># states </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a:effectLst/>
                          <a:latin typeface="Arial" pitchFamily="34" charset="0"/>
                          <a:cs typeface="Arial" pitchFamily="34" charset="0"/>
                        </a:rPr>
                        <a:t>Time (</a:t>
                      </a:r>
                      <a:r>
                        <a:rPr lang="en-US" sz="2000" u="none" strike="noStrike" dirty="0" err="1">
                          <a:effectLst/>
                          <a:latin typeface="Arial" pitchFamily="34" charset="0"/>
                          <a:cs typeface="Arial" pitchFamily="34" charset="0"/>
                        </a:rPr>
                        <a:t>h:mm</a:t>
                      </a:r>
                      <a:r>
                        <a:rPr lang="en-US" sz="2000" u="none" strike="noStrike" dirty="0">
                          <a:effectLst/>
                          <a:latin typeface="Arial" pitchFamily="34" charset="0"/>
                          <a:cs typeface="Arial" pitchFamily="34" charset="0"/>
                        </a:rPr>
                        <a:t>)</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smtClean="0">
                          <a:effectLst/>
                          <a:latin typeface="Arial" pitchFamily="34" charset="0"/>
                          <a:cs typeface="Arial" pitchFamily="34" charset="0"/>
                        </a:rPr>
                        <a:t># states</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Time (h:mm)</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1" u="none" strike="noStrike" dirty="0">
                          <a:solidFill>
                            <a:srgbClr val="0070C0"/>
                          </a:solidFill>
                          <a:effectLst/>
                          <a:latin typeface="Arial" pitchFamily="34" charset="0"/>
                          <a:cs typeface="Arial" pitchFamily="34" charset="0"/>
                        </a:rPr>
                        <a:t>Program </a:t>
                      </a:r>
                      <a:r>
                        <a:rPr lang="en-US" sz="2000" b="1" u="none" strike="noStrike" dirty="0" smtClean="0">
                          <a:solidFill>
                            <a:srgbClr val="0070C0"/>
                          </a:solidFill>
                          <a:effectLst/>
                          <a:latin typeface="Arial" pitchFamily="34" charset="0"/>
                          <a:cs typeface="Arial" pitchFamily="34" charset="0"/>
                        </a:rPr>
                        <a:t>Verified?</a:t>
                      </a:r>
                      <a:endParaRPr lang="en-US" sz="2000" b="1" i="0" u="none" strike="noStrike" dirty="0">
                        <a:solidFill>
                          <a:srgbClr val="0070C0"/>
                        </a:solidFill>
                        <a:effectLst/>
                        <a:latin typeface="Arial" pitchFamily="34" charset="0"/>
                        <a:cs typeface="Arial" pitchFamily="34" charset="0"/>
                      </a:endParaRPr>
                    </a:p>
                  </a:txBody>
                  <a:tcPr marL="9100" marR="9100" marT="9100" marB="0" anchor="ctr"/>
                </a:tc>
              </a:tr>
              <a:tr h="487388">
                <a:tc>
                  <a:txBody>
                    <a:bodyPr/>
                    <a:lstStyle/>
                    <a:p>
                      <a:pPr algn="ctr" fontAlgn="ctr"/>
                      <a:r>
                        <a:rPr lang="en-US" sz="2000" b="0" u="none" strike="noStrike" dirty="0">
                          <a:effectLst/>
                          <a:latin typeface="Arial" pitchFamily="34" charset="0"/>
                          <a:cs typeface="Arial" pitchFamily="34" charset="0"/>
                        </a:rPr>
                        <a:t>Elevator</a:t>
                      </a:r>
                      <a:endParaRPr lang="en-US" sz="2000" b="0" i="0" u="none" strike="noStrike" dirty="0">
                        <a:solidFill>
                          <a:srgbClr val="0070C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270</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a:effectLst/>
                          <a:latin typeface="Arial" pitchFamily="34" charset="0"/>
                          <a:cs typeface="Arial" pitchFamily="34" charset="0"/>
                        </a:rPr>
                        <a:t>1.4 x 10</a:t>
                      </a:r>
                      <a:r>
                        <a:rPr lang="en-US" sz="2000" u="none" strike="noStrike" baseline="30000" dirty="0">
                          <a:effectLst/>
                          <a:latin typeface="Arial" pitchFamily="34" charset="0"/>
                          <a:cs typeface="Arial" pitchFamily="34" charset="0"/>
                        </a:rPr>
                        <a:t>6</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a:effectLst/>
                          <a:latin typeface="Arial" pitchFamily="34" charset="0"/>
                          <a:cs typeface="Arial" pitchFamily="34" charset="0"/>
                        </a:rPr>
                        <a:t>0:22</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a:effectLst/>
                          <a:latin typeface="Arial" pitchFamily="34" charset="0"/>
                          <a:cs typeface="Arial" pitchFamily="34" charset="0"/>
                        </a:rPr>
                        <a:t>2.8 x 10</a:t>
                      </a:r>
                      <a:r>
                        <a:rPr lang="en-US" sz="2000" u="none" strike="noStrike" baseline="30000">
                          <a:effectLst/>
                          <a:latin typeface="Arial" pitchFamily="34" charset="0"/>
                          <a:cs typeface="Arial" pitchFamily="34" charset="0"/>
                        </a:rPr>
                        <a:t>4</a:t>
                      </a:r>
                      <a:endParaRPr lang="en-US" sz="2000" b="0" i="0" u="none" strike="noStrike">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0:08</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1" u="none" strike="noStrike" dirty="0">
                          <a:solidFill>
                            <a:srgbClr val="0070C0"/>
                          </a:solidFill>
                          <a:effectLst/>
                          <a:latin typeface="Arial" pitchFamily="34" charset="0"/>
                          <a:cs typeface="Arial" pitchFamily="34" charset="0"/>
                        </a:rPr>
                        <a:t>Yes</a:t>
                      </a:r>
                      <a:endParaRPr lang="en-US" sz="2000" b="1" i="0" u="none" strike="noStrike" dirty="0">
                        <a:solidFill>
                          <a:srgbClr val="0070C0"/>
                        </a:solidFill>
                        <a:effectLst/>
                        <a:latin typeface="Arial" pitchFamily="34" charset="0"/>
                        <a:cs typeface="Arial" pitchFamily="34" charset="0"/>
                      </a:endParaRPr>
                    </a:p>
                  </a:txBody>
                  <a:tcPr marL="9100" marR="9100" marT="9100" marB="0" anchor="ctr"/>
                </a:tc>
              </a:tr>
              <a:tr h="398642">
                <a:tc>
                  <a:txBody>
                    <a:bodyPr/>
                    <a:lstStyle/>
                    <a:p>
                      <a:pPr algn="ctr" fontAlgn="ctr"/>
                      <a:r>
                        <a:rPr lang="en-US" sz="2000" b="0" u="none" strike="noStrike" dirty="0" smtClean="0">
                          <a:effectLst/>
                          <a:latin typeface="Arial" pitchFamily="34" charset="0"/>
                          <a:cs typeface="Arial" pitchFamily="34" charset="0"/>
                        </a:rPr>
                        <a:t>OSR driver</a:t>
                      </a:r>
                      <a:endParaRPr lang="en-US" sz="2000" b="0" i="0" u="none" strike="noStrike" dirty="0">
                        <a:solidFill>
                          <a:srgbClr val="0070C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a:effectLst/>
                          <a:latin typeface="Arial" pitchFamily="34" charset="0"/>
                          <a:cs typeface="Arial" pitchFamily="34" charset="0"/>
                        </a:rPr>
                        <a:t>377</a:t>
                      </a:r>
                      <a:endParaRPr lang="en-US" sz="2000" b="0" i="0" u="none" strike="noStrike">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a:effectLst/>
                          <a:latin typeface="Arial" pitchFamily="34" charset="0"/>
                          <a:cs typeface="Arial" pitchFamily="34" charset="0"/>
                        </a:rPr>
                        <a:t>3.1 x 10</a:t>
                      </a:r>
                      <a:r>
                        <a:rPr lang="en-US" sz="2000" u="none" strike="noStrike" baseline="30000" dirty="0">
                          <a:effectLst/>
                          <a:latin typeface="Arial" pitchFamily="34" charset="0"/>
                          <a:cs typeface="Arial" pitchFamily="34" charset="0"/>
                        </a:rPr>
                        <a:t>5</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a:effectLst/>
                          <a:latin typeface="Arial" pitchFamily="34" charset="0"/>
                          <a:cs typeface="Arial" pitchFamily="34" charset="0"/>
                        </a:rPr>
                        <a:t>0:16</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a:effectLst/>
                          <a:latin typeface="Arial" pitchFamily="34" charset="0"/>
                          <a:cs typeface="Arial" pitchFamily="34" charset="0"/>
                        </a:rPr>
                        <a:t>3.9 x 10</a:t>
                      </a:r>
                      <a:r>
                        <a:rPr lang="en-US" sz="2000" u="none" strike="noStrike" baseline="30000">
                          <a:effectLst/>
                          <a:latin typeface="Arial" pitchFamily="34" charset="0"/>
                          <a:cs typeface="Arial" pitchFamily="34" charset="0"/>
                        </a:rPr>
                        <a:t>3</a:t>
                      </a:r>
                      <a:endParaRPr lang="en-US" sz="2000" b="0" i="0" u="none" strike="noStrike">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0:02</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1" u="none" strike="noStrike" dirty="0">
                          <a:solidFill>
                            <a:srgbClr val="0070C0"/>
                          </a:solidFill>
                          <a:effectLst/>
                          <a:latin typeface="Arial" pitchFamily="34" charset="0"/>
                          <a:cs typeface="Arial" pitchFamily="34" charset="0"/>
                        </a:rPr>
                        <a:t>Yes</a:t>
                      </a:r>
                      <a:endParaRPr lang="en-US" sz="2000" b="1" i="0" u="none" strike="noStrike" dirty="0">
                        <a:solidFill>
                          <a:srgbClr val="0070C0"/>
                        </a:solidFill>
                        <a:effectLst/>
                        <a:latin typeface="Arial" pitchFamily="34" charset="0"/>
                        <a:cs typeface="Arial" pitchFamily="34" charset="0"/>
                      </a:endParaRPr>
                    </a:p>
                  </a:txBody>
                  <a:tcPr marL="9100" marR="9100" marT="9100" marB="0" anchor="ctr"/>
                </a:tc>
              </a:tr>
              <a:tr h="445908">
                <a:tc>
                  <a:txBody>
                    <a:bodyPr/>
                    <a:lstStyle/>
                    <a:p>
                      <a:pPr algn="ctr" fontAlgn="ctr"/>
                      <a:r>
                        <a:rPr lang="en-US" sz="2000" b="0" u="none" strike="noStrike" dirty="0">
                          <a:effectLst/>
                          <a:latin typeface="Arial" pitchFamily="34" charset="0"/>
                          <a:cs typeface="Arial" pitchFamily="34" charset="0"/>
                        </a:rPr>
                        <a:t>Truck Lifts</a:t>
                      </a:r>
                      <a:endParaRPr lang="en-US" sz="2000" b="0" i="0" u="none" strike="noStrike" dirty="0">
                        <a:solidFill>
                          <a:srgbClr val="0070C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a:effectLst/>
                          <a:latin typeface="Arial" pitchFamily="34" charset="0"/>
                          <a:cs typeface="Arial" pitchFamily="34" charset="0"/>
                        </a:rPr>
                        <a:t>290</a:t>
                      </a:r>
                      <a:endParaRPr lang="en-US" sz="2000" b="0" i="0" u="none" strike="noStrike">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a:effectLst/>
                          <a:latin typeface="Arial" pitchFamily="34" charset="0"/>
                          <a:cs typeface="Arial" pitchFamily="34" charset="0"/>
                        </a:rPr>
                        <a:t>3.3 x 10</a:t>
                      </a:r>
                      <a:r>
                        <a:rPr lang="en-US" sz="2000" u="none" strike="noStrike" baseline="30000" dirty="0">
                          <a:effectLst/>
                          <a:latin typeface="Arial" pitchFamily="34" charset="0"/>
                          <a:cs typeface="Arial" pitchFamily="34" charset="0"/>
                        </a:rPr>
                        <a:t>7</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a:effectLst/>
                          <a:latin typeface="Arial" pitchFamily="34" charset="0"/>
                          <a:cs typeface="Arial" pitchFamily="34" charset="0"/>
                        </a:rPr>
                        <a:t>2:07</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a:effectLst/>
                          <a:latin typeface="Arial" pitchFamily="34" charset="0"/>
                          <a:cs typeface="Arial" pitchFamily="34" charset="0"/>
                        </a:rPr>
                        <a:t>1.1 x 10</a:t>
                      </a:r>
                      <a:r>
                        <a:rPr lang="en-US" sz="2000" u="none" strike="noStrike" baseline="30000" dirty="0">
                          <a:effectLst/>
                          <a:latin typeface="Arial" pitchFamily="34" charset="0"/>
                          <a:cs typeface="Arial" pitchFamily="34" charset="0"/>
                        </a:rPr>
                        <a:t>5</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0:24</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1" u="none" strike="noStrike" dirty="0">
                          <a:solidFill>
                            <a:srgbClr val="0070C0"/>
                          </a:solidFill>
                          <a:effectLst/>
                          <a:latin typeface="Arial" pitchFamily="34" charset="0"/>
                          <a:cs typeface="Arial" pitchFamily="34" charset="0"/>
                        </a:rPr>
                        <a:t>Yes</a:t>
                      </a:r>
                      <a:endParaRPr lang="en-US" sz="2000" b="1" i="0" u="none" strike="noStrike" dirty="0">
                        <a:solidFill>
                          <a:srgbClr val="0070C0"/>
                        </a:solidFill>
                        <a:effectLst/>
                        <a:latin typeface="Arial" pitchFamily="34" charset="0"/>
                        <a:cs typeface="Arial" pitchFamily="34" charset="0"/>
                      </a:endParaRPr>
                    </a:p>
                  </a:txBody>
                  <a:tcPr marL="9100" marR="9100" marT="9100" marB="0" anchor="ctr"/>
                </a:tc>
              </a:tr>
              <a:tr h="668863">
                <a:tc>
                  <a:txBody>
                    <a:bodyPr/>
                    <a:lstStyle/>
                    <a:p>
                      <a:pPr algn="ctr" fontAlgn="ctr"/>
                      <a:r>
                        <a:rPr lang="en-US" sz="2000" b="0" u="none" strike="noStrike" dirty="0">
                          <a:effectLst/>
                          <a:latin typeface="Arial" pitchFamily="34" charset="0"/>
                          <a:cs typeface="Arial" pitchFamily="34" charset="0"/>
                        </a:rPr>
                        <a:t>Time Sync </a:t>
                      </a:r>
                      <a:r>
                        <a:rPr lang="en-US" sz="2000" b="0" u="none" strike="noStrike" dirty="0" smtClean="0">
                          <a:effectLst/>
                          <a:latin typeface="Arial" pitchFamily="34" charset="0"/>
                          <a:cs typeface="Arial" pitchFamily="34" charset="0"/>
                        </a:rPr>
                        <a:t/>
                      </a:r>
                      <a:br>
                        <a:rPr lang="en-US" sz="2000" b="0" u="none" strike="noStrike" dirty="0" smtClean="0">
                          <a:effectLst/>
                          <a:latin typeface="Arial" pitchFamily="34" charset="0"/>
                          <a:cs typeface="Arial" pitchFamily="34" charset="0"/>
                        </a:rPr>
                      </a:br>
                      <a:r>
                        <a:rPr lang="en-US" sz="2000" b="0" u="none" strike="noStrike" dirty="0" smtClean="0">
                          <a:effectLst/>
                          <a:latin typeface="Arial" pitchFamily="34" charset="0"/>
                          <a:cs typeface="Arial" pitchFamily="34" charset="0"/>
                        </a:rPr>
                        <a:t>(</a:t>
                      </a:r>
                      <a:r>
                        <a:rPr lang="en-US" sz="2000" b="0" u="none" strike="noStrike" dirty="0">
                          <a:effectLst/>
                          <a:latin typeface="Arial" pitchFamily="34" charset="0"/>
                          <a:cs typeface="Arial" pitchFamily="34" charset="0"/>
                        </a:rPr>
                        <a:t>Linear </a:t>
                      </a:r>
                      <a:r>
                        <a:rPr lang="en-US" sz="2000" b="0" u="none" strike="noStrike" dirty="0" smtClean="0">
                          <a:effectLst/>
                          <a:latin typeface="Arial" pitchFamily="34" charset="0"/>
                          <a:cs typeface="Arial" pitchFamily="34" charset="0"/>
                        </a:rPr>
                        <a:t>Topo)</a:t>
                      </a:r>
                      <a:endParaRPr lang="en-US" sz="2000" b="0" i="0" u="none" strike="noStrike" dirty="0">
                        <a:solidFill>
                          <a:srgbClr val="0070C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a:effectLst/>
                          <a:latin typeface="Arial" pitchFamily="34" charset="0"/>
                          <a:cs typeface="Arial" pitchFamily="34" charset="0"/>
                        </a:rPr>
                        <a:t>2200</a:t>
                      </a:r>
                      <a:endParaRPr lang="en-US" sz="2000" b="0" i="0" u="none" strike="noStrike">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smtClean="0">
                          <a:effectLst/>
                          <a:latin typeface="Arial" pitchFamily="34" charset="0"/>
                          <a:cs typeface="Arial" pitchFamily="34" charset="0"/>
                        </a:rPr>
                        <a:t>7.4 x </a:t>
                      </a:r>
                      <a:r>
                        <a:rPr lang="en-US" sz="2000" u="none" strike="noStrike" dirty="0">
                          <a:effectLst/>
                          <a:latin typeface="Arial" pitchFamily="34" charset="0"/>
                          <a:cs typeface="Arial" pitchFamily="34" charset="0"/>
                        </a:rPr>
                        <a:t>10</a:t>
                      </a:r>
                      <a:r>
                        <a:rPr lang="en-US" sz="2000" u="none" strike="noStrike" baseline="30000" dirty="0">
                          <a:effectLst/>
                          <a:latin typeface="Arial" pitchFamily="34" charset="0"/>
                          <a:cs typeface="Arial" pitchFamily="34" charset="0"/>
                        </a:rPr>
                        <a:t>10</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a:effectLst/>
                          <a:latin typeface="Arial" pitchFamily="34" charset="0"/>
                          <a:cs typeface="Arial" pitchFamily="34" charset="0"/>
                        </a:rPr>
                        <a:t>5:34</a:t>
                      </a:r>
                      <a:endParaRPr lang="en-US" sz="2000" b="0" i="0" u="none" strike="noStrike">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a:effectLst/>
                          <a:latin typeface="Arial" pitchFamily="34" charset="0"/>
                          <a:cs typeface="Arial" pitchFamily="34" charset="0"/>
                        </a:rPr>
                        <a:t>1.0 x 10</a:t>
                      </a:r>
                      <a:r>
                        <a:rPr lang="en-US" sz="2000" u="none" strike="noStrike" baseline="30000" dirty="0">
                          <a:effectLst/>
                          <a:latin typeface="Arial" pitchFamily="34" charset="0"/>
                          <a:cs typeface="Arial" pitchFamily="34" charset="0"/>
                        </a:rPr>
                        <a:t>7</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3:07</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1" u="none" strike="noStrike" dirty="0">
                          <a:solidFill>
                            <a:srgbClr val="0070C0"/>
                          </a:solidFill>
                          <a:effectLst/>
                          <a:latin typeface="Arial" pitchFamily="34" charset="0"/>
                          <a:cs typeface="Arial" pitchFamily="34" charset="0"/>
                        </a:rPr>
                        <a:t>Yes</a:t>
                      </a:r>
                      <a:endParaRPr lang="en-US" sz="2000" b="1" i="0" u="none" strike="noStrike" dirty="0">
                        <a:solidFill>
                          <a:srgbClr val="0070C0"/>
                        </a:solidFill>
                        <a:effectLst/>
                        <a:latin typeface="Arial" pitchFamily="34" charset="0"/>
                        <a:cs typeface="Arial" pitchFamily="34" charset="0"/>
                      </a:endParaRPr>
                    </a:p>
                  </a:txBody>
                  <a:tcPr marL="9100" marR="9100" marT="9100" marB="0" anchor="ctr"/>
                </a:tc>
              </a:tr>
              <a:tr h="603420">
                <a:tc>
                  <a:txBody>
                    <a:bodyPr/>
                    <a:lstStyle/>
                    <a:p>
                      <a:pPr algn="ctr" fontAlgn="ctr"/>
                      <a:r>
                        <a:rPr lang="en-US" sz="2000" b="0" u="none" strike="noStrike" dirty="0" smtClean="0">
                          <a:effectLst/>
                          <a:latin typeface="Arial" pitchFamily="34" charset="0"/>
                          <a:cs typeface="Arial" pitchFamily="34" charset="0"/>
                        </a:rPr>
                        <a:t>German cache coherence</a:t>
                      </a:r>
                      <a:endParaRPr lang="en-US" sz="2000" b="0" i="0" u="none" strike="noStrike" dirty="0">
                        <a:solidFill>
                          <a:srgbClr val="0070C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280</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smtClean="0">
                          <a:effectLst/>
                          <a:latin typeface="Arial" pitchFamily="34" charset="0"/>
                          <a:cs typeface="Arial" pitchFamily="34" charset="0"/>
                        </a:rPr>
                        <a:t>&gt;1</a:t>
                      </a:r>
                      <a:r>
                        <a:rPr lang="en-US" sz="2000" u="none" strike="noStrike" baseline="0" dirty="0" smtClean="0">
                          <a:effectLst/>
                          <a:latin typeface="Arial" pitchFamily="34" charset="0"/>
                          <a:cs typeface="Arial" pitchFamily="34" charset="0"/>
                        </a:rPr>
                        <a:t> </a:t>
                      </a:r>
                      <a:r>
                        <a:rPr lang="en-US" sz="2000" u="none" strike="noStrike" dirty="0" smtClean="0">
                          <a:effectLst/>
                          <a:latin typeface="Arial" pitchFamily="34" charset="0"/>
                          <a:cs typeface="Arial" pitchFamily="34" charset="0"/>
                        </a:rPr>
                        <a:t>x10</a:t>
                      </a:r>
                      <a:r>
                        <a:rPr lang="en-US" sz="2000" u="none" strike="noStrike" baseline="30000" dirty="0" smtClean="0">
                          <a:effectLst/>
                          <a:latin typeface="Arial" pitchFamily="34" charset="0"/>
                          <a:cs typeface="Arial" pitchFamily="34" charset="0"/>
                        </a:rPr>
                        <a:t>12</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smtClean="0">
                          <a:effectLst/>
                          <a:latin typeface="Arial" pitchFamily="34" charset="0"/>
                          <a:cs typeface="Arial" pitchFamily="34" charset="0"/>
                        </a:rPr>
                        <a:t>&gt;10:00</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a:effectLst/>
                          <a:latin typeface="Arial" pitchFamily="34" charset="0"/>
                          <a:cs typeface="Arial" pitchFamily="34" charset="0"/>
                        </a:rPr>
                        <a:t>4.7 x 10</a:t>
                      </a:r>
                      <a:r>
                        <a:rPr lang="en-US" sz="2000" u="none" strike="noStrike" baseline="30000" dirty="0">
                          <a:effectLst/>
                          <a:latin typeface="Arial" pitchFamily="34" charset="0"/>
                          <a:cs typeface="Arial" pitchFamily="34" charset="0"/>
                        </a:rPr>
                        <a:t>8</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2:32</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1" u="none" strike="noStrike" dirty="0">
                          <a:solidFill>
                            <a:srgbClr val="0070C0"/>
                          </a:solidFill>
                          <a:effectLst/>
                          <a:latin typeface="Arial" pitchFamily="34" charset="0"/>
                          <a:cs typeface="Arial" pitchFamily="34" charset="0"/>
                        </a:rPr>
                        <a:t>Yes</a:t>
                      </a:r>
                      <a:endParaRPr lang="en-US" sz="2000" b="1" i="0" u="none" strike="noStrike" dirty="0">
                        <a:solidFill>
                          <a:srgbClr val="0070C0"/>
                        </a:solidFill>
                        <a:effectLst/>
                        <a:latin typeface="Arial" pitchFamily="34" charset="0"/>
                        <a:cs typeface="Arial" pitchFamily="34" charset="0"/>
                      </a:endParaRPr>
                    </a:p>
                  </a:txBody>
                  <a:tcPr marL="9100" marR="9100" marT="9100" marB="0" anchor="ctr"/>
                </a:tc>
              </a:tr>
              <a:tr h="1003429">
                <a:tc>
                  <a:txBody>
                    <a:bodyPr/>
                    <a:lstStyle/>
                    <a:p>
                      <a:pPr algn="ctr" fontAlgn="ctr"/>
                      <a:r>
                        <a:rPr lang="en-US" sz="2000" b="0" u="none" strike="noStrike" dirty="0">
                          <a:effectLst/>
                          <a:latin typeface="Arial" pitchFamily="34" charset="0"/>
                          <a:cs typeface="Arial" pitchFamily="34" charset="0"/>
                        </a:rPr>
                        <a:t>Windows Phone </a:t>
                      </a:r>
                      <a:r>
                        <a:rPr lang="en-US" sz="2000" b="0" u="none" strike="noStrike" dirty="0" smtClean="0">
                          <a:effectLst/>
                          <a:latin typeface="Arial" pitchFamily="34" charset="0"/>
                          <a:cs typeface="Arial" pitchFamily="34" charset="0"/>
                        </a:rPr>
                        <a:t/>
                      </a:r>
                      <a:br>
                        <a:rPr lang="en-US" sz="2000" b="0" u="none" strike="noStrike" dirty="0" smtClean="0">
                          <a:effectLst/>
                          <a:latin typeface="Arial" pitchFamily="34" charset="0"/>
                          <a:cs typeface="Arial" pitchFamily="34" charset="0"/>
                        </a:rPr>
                      </a:br>
                      <a:r>
                        <a:rPr lang="en-US" sz="2000" b="0" u="none" strike="noStrike" dirty="0" smtClean="0">
                          <a:effectLst/>
                          <a:latin typeface="Arial" pitchFamily="34" charset="0"/>
                          <a:cs typeface="Arial" pitchFamily="34" charset="0"/>
                        </a:rPr>
                        <a:t>USB </a:t>
                      </a:r>
                      <a:r>
                        <a:rPr lang="en-US" sz="2000" b="0" u="none" strike="noStrike" dirty="0">
                          <a:effectLst/>
                          <a:latin typeface="Arial" pitchFamily="34" charset="0"/>
                          <a:cs typeface="Arial" pitchFamily="34" charset="0"/>
                        </a:rPr>
                        <a:t>Driver</a:t>
                      </a:r>
                      <a:endParaRPr lang="en-US" sz="2000" b="0" i="0" u="none" strike="noStrike" dirty="0">
                        <a:solidFill>
                          <a:srgbClr val="0070C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1440</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smtClean="0">
                          <a:effectLst/>
                          <a:latin typeface="Arial" pitchFamily="34" charset="0"/>
                          <a:cs typeface="Arial" pitchFamily="34" charset="0"/>
                        </a:rPr>
                        <a:t>&gt;</a:t>
                      </a:r>
                      <a:r>
                        <a:rPr lang="en-US" sz="2000" b="0" u="none" strike="noStrike" dirty="0" smtClean="0">
                          <a:effectLst/>
                          <a:latin typeface="Arial" pitchFamily="34" charset="0"/>
                          <a:cs typeface="Arial" pitchFamily="34" charset="0"/>
                        </a:rPr>
                        <a:t>1 x10</a:t>
                      </a:r>
                      <a:r>
                        <a:rPr lang="en-US" sz="2000" b="0" u="none" strike="noStrike" baseline="30000" dirty="0" smtClean="0">
                          <a:effectLst/>
                          <a:latin typeface="Arial" pitchFamily="34" charset="0"/>
                          <a:cs typeface="Arial" pitchFamily="34" charset="0"/>
                        </a:rPr>
                        <a:t>12</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smtClean="0">
                          <a:effectLst/>
                          <a:latin typeface="Arial" pitchFamily="34" charset="0"/>
                          <a:cs typeface="Arial" pitchFamily="34" charset="0"/>
                        </a:rPr>
                        <a:t>&gt;10:00</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2.4 x 10</a:t>
                      </a:r>
                      <a:r>
                        <a:rPr lang="en-US" sz="2000" b="0" u="none" strike="noStrike" baseline="30000" dirty="0">
                          <a:effectLst/>
                          <a:latin typeface="Arial" pitchFamily="34" charset="0"/>
                          <a:cs typeface="Arial" pitchFamily="34" charset="0"/>
                        </a:rPr>
                        <a:t>9</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3:48</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1" u="none" strike="noStrike" dirty="0">
                          <a:solidFill>
                            <a:srgbClr val="0070C0"/>
                          </a:solidFill>
                          <a:effectLst/>
                          <a:latin typeface="Arial" pitchFamily="34" charset="0"/>
                          <a:cs typeface="Arial" pitchFamily="34" charset="0"/>
                        </a:rPr>
                        <a:t>Yes</a:t>
                      </a:r>
                      <a:endParaRPr lang="en-US" sz="2000" b="1" i="0" u="none" strike="noStrike" dirty="0">
                        <a:solidFill>
                          <a:srgbClr val="0070C0"/>
                        </a:solidFill>
                        <a:effectLst/>
                        <a:latin typeface="Arial" pitchFamily="34" charset="0"/>
                        <a:cs typeface="Arial" pitchFamily="34" charset="0"/>
                      </a:endParaRPr>
                    </a:p>
                  </a:txBody>
                  <a:tcPr marL="9100" marR="9100" marT="9100" marB="0" anchor="ctr"/>
                </a:tc>
              </a:tr>
            </a:tbl>
          </a:graphicData>
        </a:graphic>
      </p:graphicFrame>
      <p:cxnSp>
        <p:nvCxnSpPr>
          <p:cNvPr id="5" name="Straight Connector 4"/>
          <p:cNvCxnSpPr/>
          <p:nvPr/>
        </p:nvCxnSpPr>
        <p:spPr>
          <a:xfrm>
            <a:off x="2785238" y="1232848"/>
            <a:ext cx="0" cy="487680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690642" y="814450"/>
            <a:ext cx="2839239" cy="461665"/>
          </a:xfrm>
          <a:prstGeom prst="rect">
            <a:avLst/>
          </a:prstGeom>
          <a:noFill/>
        </p:spPr>
        <p:txBody>
          <a:bodyPr wrap="none" rtlCol="0">
            <a:spAutoFit/>
          </a:bodyPr>
          <a:lstStyle/>
          <a:p>
            <a:r>
              <a:rPr lang="en-US" sz="2400" b="1" dirty="0" smtClean="0">
                <a:solidFill>
                  <a:srgbClr val="FF0000"/>
                </a:solidFill>
                <a:latin typeface="Aharoni" pitchFamily="2" charset="-79"/>
                <a:cs typeface="Aharoni" pitchFamily="2" charset="-79"/>
              </a:rPr>
              <a:t>Systematic Testing</a:t>
            </a:r>
            <a:endParaRPr lang="en-US" sz="2400" b="1" dirty="0">
              <a:solidFill>
                <a:srgbClr val="FF0000"/>
              </a:solidFill>
              <a:latin typeface="Aharoni" pitchFamily="2" charset="-79"/>
              <a:cs typeface="Aharoni" pitchFamily="2" charset="-79"/>
            </a:endParaRPr>
          </a:p>
        </p:txBody>
      </p:sp>
      <p:sp>
        <p:nvSpPr>
          <p:cNvPr id="7" name="TextBox 6"/>
          <p:cNvSpPr txBox="1"/>
          <p:nvPr/>
        </p:nvSpPr>
        <p:spPr>
          <a:xfrm>
            <a:off x="6248400" y="832785"/>
            <a:ext cx="1854995" cy="461665"/>
          </a:xfrm>
          <a:prstGeom prst="rect">
            <a:avLst/>
          </a:prstGeom>
          <a:noFill/>
        </p:spPr>
        <p:txBody>
          <a:bodyPr wrap="none" rtlCol="0">
            <a:spAutoFit/>
          </a:bodyPr>
          <a:lstStyle/>
          <a:p>
            <a:r>
              <a:rPr lang="en-US" sz="2400" b="1" dirty="0" smtClean="0">
                <a:solidFill>
                  <a:srgbClr val="FF0000"/>
                </a:solidFill>
                <a:latin typeface="Aharoni" pitchFamily="2" charset="-79"/>
                <a:cs typeface="Aharoni" pitchFamily="2" charset="-79"/>
              </a:rPr>
              <a:t>Verification</a:t>
            </a:r>
            <a:endParaRPr lang="en-US" sz="2400" b="1" dirty="0">
              <a:solidFill>
                <a:srgbClr val="FF0000"/>
              </a:solidFill>
              <a:latin typeface="Aharoni" pitchFamily="2" charset="-79"/>
              <a:cs typeface="Aharoni" pitchFamily="2" charset="-79"/>
            </a:endParaRPr>
          </a:p>
        </p:txBody>
      </p:sp>
      <p:cxnSp>
        <p:nvCxnSpPr>
          <p:cNvPr id="8" name="Straight Connector 7"/>
          <p:cNvCxnSpPr/>
          <p:nvPr/>
        </p:nvCxnSpPr>
        <p:spPr>
          <a:xfrm>
            <a:off x="5282978" y="1238690"/>
            <a:ext cx="0" cy="487680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12"/>
          </p:nvPr>
        </p:nvSpPr>
        <p:spPr/>
        <p:txBody>
          <a:bodyPr/>
          <a:lstStyle/>
          <a:p>
            <a:fld id="{B6F15528-21DE-4FAA-801E-634DDDAF4B2B}" type="slidenum">
              <a:rPr lang="en-US" smtClean="0"/>
              <a:pPr/>
              <a:t>34</a:t>
            </a:fld>
            <a:r>
              <a:rPr lang="en-US" smtClean="0"/>
              <a:t>/42</a:t>
            </a:r>
            <a:endParaRPr lang="en-US"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6200" y="76201"/>
            <a:ext cx="8610600" cy="914399"/>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Verifying protocols using ASI</a:t>
            </a:r>
            <a:endParaRPr kumimoji="0" lang="en-US" sz="34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graphicFrame>
        <p:nvGraphicFramePr>
          <p:cNvPr id="4" name="Content Placeholder 4"/>
          <p:cNvGraphicFramePr>
            <a:graphicFrameLocks/>
          </p:cNvGraphicFramePr>
          <p:nvPr>
            <p:extLst>
              <p:ext uri="{D42A27DB-BD31-4B8C-83A1-F6EECF244321}">
                <p14:modId xmlns:p14="http://schemas.microsoft.com/office/powerpoint/2010/main" xmlns="" val="486427019"/>
              </p:ext>
            </p:extLst>
          </p:nvPr>
        </p:nvGraphicFramePr>
        <p:xfrm>
          <a:off x="120868" y="1217427"/>
          <a:ext cx="8915400" cy="4909134"/>
        </p:xfrm>
        <a:graphic>
          <a:graphicData uri="http://schemas.openxmlformats.org/drawingml/2006/table">
            <a:tbl>
              <a:tblPr>
                <a:tableStyleId>{8799B23B-EC83-4686-B30A-512413B5E67A}</a:tableStyleId>
              </a:tblPr>
              <a:tblGrid>
                <a:gridCol w="2057400"/>
                <a:gridCol w="601579"/>
                <a:gridCol w="1309163"/>
                <a:gridCol w="1193405"/>
                <a:gridCol w="1266900"/>
                <a:gridCol w="1154658"/>
                <a:gridCol w="1332295"/>
              </a:tblGrid>
              <a:tr h="603420">
                <a:tc rowSpan="2">
                  <a:txBody>
                    <a:bodyPr/>
                    <a:lstStyle/>
                    <a:p>
                      <a:pPr algn="ctr" fontAlgn="ctr"/>
                      <a:r>
                        <a:rPr lang="en-US" sz="2000" b="1" u="none" strike="noStrike" dirty="0" smtClean="0">
                          <a:effectLst/>
                          <a:latin typeface="Arial" pitchFamily="34" charset="0"/>
                          <a:cs typeface="Arial" pitchFamily="34" charset="0"/>
                        </a:rPr>
                        <a:t>Event-driven protocols</a:t>
                      </a:r>
                      <a:endParaRPr lang="en-US" sz="2000" b="1" i="0" u="none" strike="noStrike" dirty="0">
                        <a:solidFill>
                          <a:srgbClr val="000000"/>
                        </a:solidFill>
                        <a:effectLst/>
                        <a:latin typeface="Arial" pitchFamily="34" charset="0"/>
                        <a:cs typeface="Arial" pitchFamily="34" charset="0"/>
                      </a:endParaRPr>
                    </a:p>
                  </a:txBody>
                  <a:tcPr marL="9100" marR="9100" marT="9100" marB="0" anchor="ctr"/>
                </a:tc>
                <a:tc rowSpan="2">
                  <a:txBody>
                    <a:bodyPr/>
                    <a:lstStyle/>
                    <a:p>
                      <a:pPr algn="ctr" fontAlgn="ctr"/>
                      <a:r>
                        <a:rPr lang="en-US" sz="2000" b="1" u="none" strike="noStrike" dirty="0" smtClean="0">
                          <a:effectLst/>
                          <a:latin typeface="Arial" pitchFamily="34" charset="0"/>
                          <a:cs typeface="Arial" pitchFamily="34" charset="0"/>
                        </a:rPr>
                        <a:t>LOC</a:t>
                      </a:r>
                      <a:br>
                        <a:rPr lang="en-US" sz="2000" b="1" u="none" strike="noStrike" dirty="0" smtClean="0">
                          <a:effectLst/>
                          <a:latin typeface="Arial" pitchFamily="34" charset="0"/>
                          <a:cs typeface="Arial" pitchFamily="34" charset="0"/>
                        </a:rPr>
                      </a:br>
                      <a:r>
                        <a:rPr lang="en-US" sz="2000" b="1" u="none" strike="noStrike" dirty="0" smtClean="0">
                          <a:effectLst/>
                          <a:latin typeface="Arial" pitchFamily="34" charset="0"/>
                          <a:cs typeface="Arial" pitchFamily="34" charset="0"/>
                        </a:rPr>
                        <a:t>in</a:t>
                      </a:r>
                      <a:r>
                        <a:rPr lang="en-US" sz="2000" b="1" u="none" strike="noStrike" baseline="0" dirty="0" smtClean="0">
                          <a:effectLst/>
                          <a:latin typeface="Arial" pitchFamily="34" charset="0"/>
                          <a:cs typeface="Arial" pitchFamily="34" charset="0"/>
                        </a:rPr>
                        <a:t> </a:t>
                      </a:r>
                      <a:r>
                        <a:rPr lang="en-US" sz="2000" b="1" u="none" strike="noStrike" dirty="0" smtClean="0">
                          <a:effectLst/>
                          <a:latin typeface="Arial" pitchFamily="34" charset="0"/>
                          <a:cs typeface="Arial" pitchFamily="34" charset="0"/>
                        </a:rPr>
                        <a:t>P</a:t>
                      </a:r>
                      <a:endParaRPr lang="en-US" sz="2000" b="1" i="0" u="none" strike="noStrike" dirty="0">
                        <a:solidFill>
                          <a:srgbClr val="000000"/>
                        </a:solidFill>
                        <a:effectLst/>
                        <a:latin typeface="Arial" pitchFamily="34" charset="0"/>
                        <a:cs typeface="Arial" pitchFamily="34" charset="0"/>
                      </a:endParaRPr>
                    </a:p>
                  </a:txBody>
                  <a:tcPr marL="9100" marR="9100" marT="9100" marB="0" anchor="ctr"/>
                </a:tc>
                <a:tc gridSpan="2">
                  <a:txBody>
                    <a:bodyPr/>
                    <a:lstStyle/>
                    <a:p>
                      <a:pPr algn="ctr" fontAlgn="ctr"/>
                      <a:r>
                        <a:rPr lang="en-US" sz="2000" b="1" u="none" strike="noStrike" dirty="0" smtClean="0">
                          <a:effectLst/>
                          <a:latin typeface="Arial" pitchFamily="34" charset="0"/>
                          <a:cs typeface="Arial" pitchFamily="34" charset="0"/>
                        </a:rPr>
                        <a:t>Zing Model Checker</a:t>
                      </a:r>
                      <a:endParaRPr lang="en-US" sz="2000" b="1" u="none" strike="noStrike" dirty="0">
                        <a:effectLst/>
                        <a:latin typeface="Arial" pitchFamily="34" charset="0"/>
                        <a:cs typeface="Arial" pitchFamily="34" charset="0"/>
                      </a:endParaRPr>
                    </a:p>
                  </a:txBody>
                  <a:tcPr marL="9100" marR="9100" marT="9100" marB="0" anchor="ctr"/>
                </a:tc>
                <a:tc hMerge="1">
                  <a:txBody>
                    <a:bodyPr/>
                    <a:lstStyle/>
                    <a:p>
                      <a:endParaRPr lang="en-US"/>
                    </a:p>
                  </a:txBody>
                  <a:tcPr/>
                </a:tc>
                <a:tc gridSpan="3">
                  <a:txBody>
                    <a:bodyPr/>
                    <a:lstStyle/>
                    <a:p>
                      <a:pPr algn="ctr" fontAlgn="ctr"/>
                      <a:r>
                        <a:rPr lang="en-US" sz="2000" b="1" u="none" strike="noStrike" dirty="0" smtClean="0">
                          <a:effectLst/>
                          <a:latin typeface="Arial" pitchFamily="34" charset="0"/>
                          <a:cs typeface="Arial" pitchFamily="34" charset="0"/>
                        </a:rPr>
                        <a:t>Almost-Synchronous</a:t>
                      </a:r>
                    </a:p>
                    <a:p>
                      <a:pPr algn="ctr" fontAlgn="ctr"/>
                      <a:r>
                        <a:rPr lang="en-US" sz="2000" b="1" i="0" u="none" strike="noStrike" dirty="0" smtClean="0">
                          <a:solidFill>
                            <a:srgbClr val="000000"/>
                          </a:solidFill>
                          <a:effectLst/>
                          <a:latin typeface="Arial" pitchFamily="34" charset="0"/>
                          <a:cs typeface="Arial" pitchFamily="34" charset="0"/>
                        </a:rPr>
                        <a:t>Invariants</a:t>
                      </a:r>
                      <a:endParaRPr lang="en-US" sz="2000" b="1" i="0" u="none" strike="noStrike" dirty="0">
                        <a:solidFill>
                          <a:srgbClr val="000000"/>
                        </a:solidFill>
                        <a:effectLst/>
                        <a:latin typeface="Arial" pitchFamily="34" charset="0"/>
                        <a:cs typeface="Arial" pitchFamily="34" charset="0"/>
                      </a:endParaRPr>
                    </a:p>
                  </a:txBody>
                  <a:tcPr marL="9100" marR="9100" marT="9100" marB="0" anchor="ctr"/>
                </a:tc>
                <a:tc hMerge="1">
                  <a:txBody>
                    <a:bodyPr/>
                    <a:lstStyle/>
                    <a:p>
                      <a:endParaRPr lang="en-US"/>
                    </a:p>
                  </a:txBody>
                  <a:tcPr/>
                </a:tc>
                <a:tc hMerge="1">
                  <a:txBody>
                    <a:bodyPr/>
                    <a:lstStyle/>
                    <a:p>
                      <a:endParaRPr lang="en-US"/>
                    </a:p>
                  </a:txBody>
                  <a:tcPr/>
                </a:tc>
              </a:tr>
              <a:tr h="667504">
                <a:tc vMerge="1">
                  <a:txBody>
                    <a:bodyPr/>
                    <a:lstStyle/>
                    <a:p>
                      <a:endParaRPr lang="en-US"/>
                    </a:p>
                  </a:txBody>
                  <a:tcPr/>
                </a:tc>
                <a:tc vMerge="1">
                  <a:txBody>
                    <a:bodyPr/>
                    <a:lstStyle/>
                    <a:p>
                      <a:endParaRPr lang="en-US"/>
                    </a:p>
                  </a:txBody>
                  <a:tcPr/>
                </a:tc>
                <a:tc>
                  <a:txBody>
                    <a:bodyPr/>
                    <a:lstStyle/>
                    <a:p>
                      <a:pPr algn="ctr" fontAlgn="ctr"/>
                      <a:r>
                        <a:rPr lang="en-US" sz="2000" u="none" strike="noStrike" dirty="0" smtClean="0">
                          <a:effectLst/>
                          <a:latin typeface="Arial" pitchFamily="34" charset="0"/>
                          <a:cs typeface="Arial" pitchFamily="34" charset="0"/>
                        </a:rPr>
                        <a:t># states </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a:effectLst/>
                          <a:latin typeface="Arial" pitchFamily="34" charset="0"/>
                          <a:cs typeface="Arial" pitchFamily="34" charset="0"/>
                        </a:rPr>
                        <a:t>Time (</a:t>
                      </a:r>
                      <a:r>
                        <a:rPr lang="en-US" sz="2000" u="none" strike="noStrike" dirty="0" err="1">
                          <a:effectLst/>
                          <a:latin typeface="Arial" pitchFamily="34" charset="0"/>
                          <a:cs typeface="Arial" pitchFamily="34" charset="0"/>
                        </a:rPr>
                        <a:t>h:mm</a:t>
                      </a:r>
                      <a:r>
                        <a:rPr lang="en-US" sz="2000" u="none" strike="noStrike" dirty="0">
                          <a:effectLst/>
                          <a:latin typeface="Arial" pitchFamily="34" charset="0"/>
                          <a:cs typeface="Arial" pitchFamily="34" charset="0"/>
                        </a:rPr>
                        <a:t>)</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smtClean="0">
                          <a:effectLst/>
                          <a:latin typeface="Arial" pitchFamily="34" charset="0"/>
                          <a:cs typeface="Arial" pitchFamily="34" charset="0"/>
                        </a:rPr>
                        <a:t># states</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Time (h:mm)</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solidFill>
                            <a:schemeClr val="tx1"/>
                          </a:solidFill>
                          <a:effectLst/>
                          <a:latin typeface="Arial" pitchFamily="34" charset="0"/>
                          <a:cs typeface="Arial" pitchFamily="34" charset="0"/>
                        </a:rPr>
                        <a:t>Program </a:t>
                      </a:r>
                      <a:r>
                        <a:rPr lang="en-US" sz="2000" b="0" u="none" strike="noStrike" dirty="0" smtClean="0">
                          <a:solidFill>
                            <a:schemeClr val="tx1"/>
                          </a:solidFill>
                          <a:effectLst/>
                          <a:latin typeface="Arial" pitchFamily="34" charset="0"/>
                          <a:cs typeface="Arial" pitchFamily="34" charset="0"/>
                        </a:rPr>
                        <a:t>Verified?</a:t>
                      </a:r>
                      <a:endParaRPr lang="en-US" sz="2000" b="0" i="0" u="none" strike="noStrike" dirty="0">
                        <a:solidFill>
                          <a:schemeClr val="tx1"/>
                        </a:solidFill>
                        <a:effectLst/>
                        <a:latin typeface="Arial" pitchFamily="34" charset="0"/>
                        <a:cs typeface="Arial" pitchFamily="34" charset="0"/>
                      </a:endParaRPr>
                    </a:p>
                  </a:txBody>
                  <a:tcPr marL="9100" marR="9100" marT="9100" marB="0" anchor="ctr"/>
                </a:tc>
              </a:tr>
              <a:tr h="487388">
                <a:tc>
                  <a:txBody>
                    <a:bodyPr/>
                    <a:lstStyle/>
                    <a:p>
                      <a:pPr algn="ctr" fontAlgn="ctr"/>
                      <a:r>
                        <a:rPr lang="en-US" sz="2000" b="0" u="none" strike="noStrike" dirty="0">
                          <a:effectLst/>
                          <a:latin typeface="Arial" pitchFamily="34" charset="0"/>
                          <a:cs typeface="Arial" pitchFamily="34" charset="0"/>
                        </a:rPr>
                        <a:t>Elevator</a:t>
                      </a:r>
                      <a:endParaRPr lang="en-US" sz="2000" b="0" i="0" u="none" strike="noStrike" dirty="0">
                        <a:solidFill>
                          <a:srgbClr val="0070C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270</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a:effectLst/>
                          <a:latin typeface="Arial" pitchFamily="34" charset="0"/>
                          <a:cs typeface="Arial" pitchFamily="34" charset="0"/>
                        </a:rPr>
                        <a:t>1.4 x 10</a:t>
                      </a:r>
                      <a:r>
                        <a:rPr lang="en-US" sz="2000" u="none" strike="noStrike" baseline="30000" dirty="0">
                          <a:effectLst/>
                          <a:latin typeface="Arial" pitchFamily="34" charset="0"/>
                          <a:cs typeface="Arial" pitchFamily="34" charset="0"/>
                        </a:rPr>
                        <a:t>6</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a:effectLst/>
                          <a:latin typeface="Arial" pitchFamily="34" charset="0"/>
                          <a:cs typeface="Arial" pitchFamily="34" charset="0"/>
                        </a:rPr>
                        <a:t>0:22</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a:effectLst/>
                          <a:latin typeface="Arial" pitchFamily="34" charset="0"/>
                          <a:cs typeface="Arial" pitchFamily="34" charset="0"/>
                        </a:rPr>
                        <a:t>2.8 x 10</a:t>
                      </a:r>
                      <a:r>
                        <a:rPr lang="en-US" sz="2000" u="none" strike="noStrike" baseline="30000">
                          <a:effectLst/>
                          <a:latin typeface="Arial" pitchFamily="34" charset="0"/>
                          <a:cs typeface="Arial" pitchFamily="34" charset="0"/>
                        </a:rPr>
                        <a:t>4</a:t>
                      </a:r>
                      <a:endParaRPr lang="en-US" sz="2000" b="0" i="0" u="none" strike="noStrike">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0:08</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solidFill>
                            <a:schemeClr val="tx1"/>
                          </a:solidFill>
                          <a:effectLst/>
                          <a:latin typeface="Arial" pitchFamily="34" charset="0"/>
                          <a:cs typeface="Arial" pitchFamily="34" charset="0"/>
                        </a:rPr>
                        <a:t>Yes</a:t>
                      </a:r>
                      <a:endParaRPr lang="en-US" sz="2000" b="0" i="0" u="none" strike="noStrike" dirty="0">
                        <a:solidFill>
                          <a:schemeClr val="tx1"/>
                        </a:solidFill>
                        <a:effectLst/>
                        <a:latin typeface="Arial" pitchFamily="34" charset="0"/>
                        <a:cs typeface="Arial" pitchFamily="34" charset="0"/>
                      </a:endParaRPr>
                    </a:p>
                  </a:txBody>
                  <a:tcPr marL="9100" marR="9100" marT="9100" marB="0" anchor="ctr"/>
                </a:tc>
              </a:tr>
              <a:tr h="398642">
                <a:tc>
                  <a:txBody>
                    <a:bodyPr/>
                    <a:lstStyle/>
                    <a:p>
                      <a:pPr algn="ctr" fontAlgn="ctr"/>
                      <a:r>
                        <a:rPr lang="en-US" sz="2000" b="0" u="none" strike="noStrike" dirty="0" smtClean="0">
                          <a:effectLst/>
                          <a:latin typeface="Arial" pitchFamily="34" charset="0"/>
                          <a:cs typeface="Arial" pitchFamily="34" charset="0"/>
                        </a:rPr>
                        <a:t>OSR driver</a:t>
                      </a:r>
                      <a:endParaRPr lang="en-US" sz="2000" b="0" i="0" u="none" strike="noStrike" dirty="0">
                        <a:solidFill>
                          <a:srgbClr val="0070C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a:effectLst/>
                          <a:latin typeface="Arial" pitchFamily="34" charset="0"/>
                          <a:cs typeface="Arial" pitchFamily="34" charset="0"/>
                        </a:rPr>
                        <a:t>377</a:t>
                      </a:r>
                      <a:endParaRPr lang="en-US" sz="2000" b="0" i="0" u="none" strike="noStrike">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a:effectLst/>
                          <a:latin typeface="Arial" pitchFamily="34" charset="0"/>
                          <a:cs typeface="Arial" pitchFamily="34" charset="0"/>
                        </a:rPr>
                        <a:t>3.1 x 10</a:t>
                      </a:r>
                      <a:r>
                        <a:rPr lang="en-US" sz="2000" u="none" strike="noStrike" baseline="30000" dirty="0">
                          <a:effectLst/>
                          <a:latin typeface="Arial" pitchFamily="34" charset="0"/>
                          <a:cs typeface="Arial" pitchFamily="34" charset="0"/>
                        </a:rPr>
                        <a:t>5</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a:effectLst/>
                          <a:latin typeface="Arial" pitchFamily="34" charset="0"/>
                          <a:cs typeface="Arial" pitchFamily="34" charset="0"/>
                        </a:rPr>
                        <a:t>0:16</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a:effectLst/>
                          <a:latin typeface="Arial" pitchFamily="34" charset="0"/>
                          <a:cs typeface="Arial" pitchFamily="34" charset="0"/>
                        </a:rPr>
                        <a:t>3.9 x 10</a:t>
                      </a:r>
                      <a:r>
                        <a:rPr lang="en-US" sz="2000" u="none" strike="noStrike" baseline="30000">
                          <a:effectLst/>
                          <a:latin typeface="Arial" pitchFamily="34" charset="0"/>
                          <a:cs typeface="Arial" pitchFamily="34" charset="0"/>
                        </a:rPr>
                        <a:t>3</a:t>
                      </a:r>
                      <a:endParaRPr lang="en-US" sz="2000" b="0" i="0" u="none" strike="noStrike">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0:02</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solidFill>
                            <a:schemeClr val="tx1"/>
                          </a:solidFill>
                          <a:effectLst/>
                          <a:latin typeface="Arial" pitchFamily="34" charset="0"/>
                          <a:cs typeface="Arial" pitchFamily="34" charset="0"/>
                        </a:rPr>
                        <a:t>Yes</a:t>
                      </a:r>
                      <a:endParaRPr lang="en-US" sz="2000" b="0" i="0" u="none" strike="noStrike" dirty="0">
                        <a:solidFill>
                          <a:schemeClr val="tx1"/>
                        </a:solidFill>
                        <a:effectLst/>
                        <a:latin typeface="Arial" pitchFamily="34" charset="0"/>
                        <a:cs typeface="Arial" pitchFamily="34" charset="0"/>
                      </a:endParaRPr>
                    </a:p>
                  </a:txBody>
                  <a:tcPr marL="9100" marR="9100" marT="9100" marB="0" anchor="ctr"/>
                </a:tc>
              </a:tr>
              <a:tr h="445908">
                <a:tc>
                  <a:txBody>
                    <a:bodyPr/>
                    <a:lstStyle/>
                    <a:p>
                      <a:pPr algn="ctr" fontAlgn="ctr"/>
                      <a:r>
                        <a:rPr lang="en-US" sz="2000" b="0" u="none" strike="noStrike" dirty="0">
                          <a:effectLst/>
                          <a:latin typeface="Arial" pitchFamily="34" charset="0"/>
                          <a:cs typeface="Arial" pitchFamily="34" charset="0"/>
                        </a:rPr>
                        <a:t>Truck Lifts</a:t>
                      </a:r>
                      <a:endParaRPr lang="en-US" sz="2000" b="0" i="0" u="none" strike="noStrike" dirty="0">
                        <a:solidFill>
                          <a:srgbClr val="0070C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a:effectLst/>
                          <a:latin typeface="Arial" pitchFamily="34" charset="0"/>
                          <a:cs typeface="Arial" pitchFamily="34" charset="0"/>
                        </a:rPr>
                        <a:t>290</a:t>
                      </a:r>
                      <a:endParaRPr lang="en-US" sz="2000" b="0" i="0" u="none" strike="noStrike">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a:effectLst/>
                          <a:latin typeface="Arial" pitchFamily="34" charset="0"/>
                          <a:cs typeface="Arial" pitchFamily="34" charset="0"/>
                        </a:rPr>
                        <a:t>3.3 x 10</a:t>
                      </a:r>
                      <a:r>
                        <a:rPr lang="en-US" sz="2000" u="none" strike="noStrike" baseline="30000" dirty="0">
                          <a:effectLst/>
                          <a:latin typeface="Arial" pitchFamily="34" charset="0"/>
                          <a:cs typeface="Arial" pitchFamily="34" charset="0"/>
                        </a:rPr>
                        <a:t>7</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a:effectLst/>
                          <a:latin typeface="Arial" pitchFamily="34" charset="0"/>
                          <a:cs typeface="Arial" pitchFamily="34" charset="0"/>
                        </a:rPr>
                        <a:t>2:07</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a:effectLst/>
                          <a:latin typeface="Arial" pitchFamily="34" charset="0"/>
                          <a:cs typeface="Arial" pitchFamily="34" charset="0"/>
                        </a:rPr>
                        <a:t>1.1 x 10</a:t>
                      </a:r>
                      <a:r>
                        <a:rPr lang="en-US" sz="2000" u="none" strike="noStrike" baseline="30000" dirty="0">
                          <a:effectLst/>
                          <a:latin typeface="Arial" pitchFamily="34" charset="0"/>
                          <a:cs typeface="Arial" pitchFamily="34" charset="0"/>
                        </a:rPr>
                        <a:t>5</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0:24</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solidFill>
                            <a:schemeClr val="tx1"/>
                          </a:solidFill>
                          <a:effectLst/>
                          <a:latin typeface="Arial" pitchFamily="34" charset="0"/>
                          <a:cs typeface="Arial" pitchFamily="34" charset="0"/>
                        </a:rPr>
                        <a:t>Yes</a:t>
                      </a:r>
                      <a:endParaRPr lang="en-US" sz="2000" b="0" i="0" u="none" strike="noStrike" dirty="0">
                        <a:solidFill>
                          <a:schemeClr val="tx1"/>
                        </a:solidFill>
                        <a:effectLst/>
                        <a:latin typeface="Arial" pitchFamily="34" charset="0"/>
                        <a:cs typeface="Arial" pitchFamily="34" charset="0"/>
                      </a:endParaRPr>
                    </a:p>
                  </a:txBody>
                  <a:tcPr marL="9100" marR="9100" marT="9100" marB="0" anchor="ctr"/>
                </a:tc>
              </a:tr>
              <a:tr h="668863">
                <a:tc>
                  <a:txBody>
                    <a:bodyPr/>
                    <a:lstStyle/>
                    <a:p>
                      <a:pPr algn="ctr" fontAlgn="ctr"/>
                      <a:r>
                        <a:rPr lang="en-US" sz="2000" b="0" u="none" strike="noStrike" dirty="0">
                          <a:effectLst/>
                          <a:latin typeface="Arial" pitchFamily="34" charset="0"/>
                          <a:cs typeface="Arial" pitchFamily="34" charset="0"/>
                        </a:rPr>
                        <a:t>Time Sync </a:t>
                      </a:r>
                      <a:r>
                        <a:rPr lang="en-US" sz="2000" b="0" u="none" strike="noStrike" dirty="0" smtClean="0">
                          <a:effectLst/>
                          <a:latin typeface="Arial" pitchFamily="34" charset="0"/>
                          <a:cs typeface="Arial" pitchFamily="34" charset="0"/>
                        </a:rPr>
                        <a:t/>
                      </a:r>
                      <a:br>
                        <a:rPr lang="en-US" sz="2000" b="0" u="none" strike="noStrike" dirty="0" smtClean="0">
                          <a:effectLst/>
                          <a:latin typeface="Arial" pitchFamily="34" charset="0"/>
                          <a:cs typeface="Arial" pitchFamily="34" charset="0"/>
                        </a:rPr>
                      </a:br>
                      <a:r>
                        <a:rPr lang="en-US" sz="2000" b="0" u="none" strike="noStrike" dirty="0" smtClean="0">
                          <a:effectLst/>
                          <a:latin typeface="Arial" pitchFamily="34" charset="0"/>
                          <a:cs typeface="Arial" pitchFamily="34" charset="0"/>
                        </a:rPr>
                        <a:t>(</a:t>
                      </a:r>
                      <a:r>
                        <a:rPr lang="en-US" sz="2000" b="0" u="none" strike="noStrike" dirty="0">
                          <a:effectLst/>
                          <a:latin typeface="Arial" pitchFamily="34" charset="0"/>
                          <a:cs typeface="Arial" pitchFamily="34" charset="0"/>
                        </a:rPr>
                        <a:t>Linear </a:t>
                      </a:r>
                      <a:r>
                        <a:rPr lang="en-US" sz="2000" b="0" u="none" strike="noStrike" dirty="0" smtClean="0">
                          <a:effectLst/>
                          <a:latin typeface="Arial" pitchFamily="34" charset="0"/>
                          <a:cs typeface="Arial" pitchFamily="34" charset="0"/>
                        </a:rPr>
                        <a:t>Topo)</a:t>
                      </a:r>
                      <a:endParaRPr lang="en-US" sz="2000" b="0" i="0" u="none" strike="noStrike" dirty="0">
                        <a:solidFill>
                          <a:srgbClr val="0070C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a:effectLst/>
                          <a:latin typeface="Arial" pitchFamily="34" charset="0"/>
                          <a:cs typeface="Arial" pitchFamily="34" charset="0"/>
                        </a:rPr>
                        <a:t>2200</a:t>
                      </a:r>
                      <a:endParaRPr lang="en-US" sz="2000" b="0" i="0" u="none" strike="noStrike">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smtClean="0">
                          <a:effectLst/>
                          <a:latin typeface="Arial" pitchFamily="34" charset="0"/>
                          <a:cs typeface="Arial" pitchFamily="34" charset="0"/>
                        </a:rPr>
                        <a:t>7.4 x </a:t>
                      </a:r>
                      <a:r>
                        <a:rPr lang="en-US" sz="2000" u="none" strike="noStrike" dirty="0">
                          <a:effectLst/>
                          <a:latin typeface="Arial" pitchFamily="34" charset="0"/>
                          <a:cs typeface="Arial" pitchFamily="34" charset="0"/>
                        </a:rPr>
                        <a:t>10</a:t>
                      </a:r>
                      <a:r>
                        <a:rPr lang="en-US" sz="2000" u="none" strike="noStrike" baseline="30000" dirty="0">
                          <a:effectLst/>
                          <a:latin typeface="Arial" pitchFamily="34" charset="0"/>
                          <a:cs typeface="Arial" pitchFamily="34" charset="0"/>
                        </a:rPr>
                        <a:t>10</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a:effectLst/>
                          <a:latin typeface="Arial" pitchFamily="34" charset="0"/>
                          <a:cs typeface="Arial" pitchFamily="34" charset="0"/>
                        </a:rPr>
                        <a:t>5:34</a:t>
                      </a:r>
                      <a:endParaRPr lang="en-US" sz="2000" b="0" i="0" u="none" strike="noStrike">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a:effectLst/>
                          <a:latin typeface="Arial" pitchFamily="34" charset="0"/>
                          <a:cs typeface="Arial" pitchFamily="34" charset="0"/>
                        </a:rPr>
                        <a:t>1.0 x 10</a:t>
                      </a:r>
                      <a:r>
                        <a:rPr lang="en-US" sz="2000" u="none" strike="noStrike" baseline="30000" dirty="0">
                          <a:effectLst/>
                          <a:latin typeface="Arial" pitchFamily="34" charset="0"/>
                          <a:cs typeface="Arial" pitchFamily="34" charset="0"/>
                        </a:rPr>
                        <a:t>7</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3:07</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solidFill>
                            <a:schemeClr val="tx1"/>
                          </a:solidFill>
                          <a:effectLst/>
                          <a:latin typeface="Arial" pitchFamily="34" charset="0"/>
                          <a:cs typeface="Arial" pitchFamily="34" charset="0"/>
                        </a:rPr>
                        <a:t>Yes</a:t>
                      </a:r>
                      <a:endParaRPr lang="en-US" sz="2000" b="0" i="0" u="none" strike="noStrike" dirty="0">
                        <a:solidFill>
                          <a:schemeClr val="tx1"/>
                        </a:solidFill>
                        <a:effectLst/>
                        <a:latin typeface="Arial" pitchFamily="34" charset="0"/>
                        <a:cs typeface="Arial" pitchFamily="34" charset="0"/>
                      </a:endParaRPr>
                    </a:p>
                  </a:txBody>
                  <a:tcPr marL="9100" marR="9100" marT="9100" marB="0" anchor="ctr"/>
                </a:tc>
              </a:tr>
              <a:tr h="603420">
                <a:tc>
                  <a:txBody>
                    <a:bodyPr/>
                    <a:lstStyle/>
                    <a:p>
                      <a:pPr algn="ctr" fontAlgn="ctr"/>
                      <a:r>
                        <a:rPr lang="en-US" sz="2000" b="0" u="none" strike="noStrike" dirty="0" smtClean="0">
                          <a:effectLst/>
                          <a:latin typeface="Arial" pitchFamily="34" charset="0"/>
                          <a:cs typeface="Arial" pitchFamily="34" charset="0"/>
                        </a:rPr>
                        <a:t>German cache coherence</a:t>
                      </a:r>
                      <a:endParaRPr lang="en-US" sz="2000" b="0" i="0" u="none" strike="noStrike" dirty="0">
                        <a:solidFill>
                          <a:srgbClr val="0070C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280</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smtClean="0">
                          <a:effectLst/>
                          <a:latin typeface="Arial" pitchFamily="34" charset="0"/>
                          <a:cs typeface="Arial" pitchFamily="34" charset="0"/>
                        </a:rPr>
                        <a:t>&gt;1</a:t>
                      </a:r>
                      <a:r>
                        <a:rPr lang="en-US" sz="2000" u="none" strike="noStrike" baseline="0" dirty="0" smtClean="0">
                          <a:effectLst/>
                          <a:latin typeface="Arial" pitchFamily="34" charset="0"/>
                          <a:cs typeface="Arial" pitchFamily="34" charset="0"/>
                        </a:rPr>
                        <a:t> </a:t>
                      </a:r>
                      <a:r>
                        <a:rPr lang="en-US" sz="2000" u="none" strike="noStrike" dirty="0" smtClean="0">
                          <a:effectLst/>
                          <a:latin typeface="Arial" pitchFamily="34" charset="0"/>
                          <a:cs typeface="Arial" pitchFamily="34" charset="0"/>
                        </a:rPr>
                        <a:t>x10</a:t>
                      </a:r>
                      <a:r>
                        <a:rPr lang="en-US" sz="2000" u="none" strike="noStrike" baseline="30000" dirty="0" smtClean="0">
                          <a:effectLst/>
                          <a:latin typeface="Arial" pitchFamily="34" charset="0"/>
                          <a:cs typeface="Arial" pitchFamily="34" charset="0"/>
                        </a:rPr>
                        <a:t>12</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smtClean="0">
                          <a:effectLst/>
                          <a:latin typeface="Arial" pitchFamily="34" charset="0"/>
                          <a:cs typeface="Arial" pitchFamily="34" charset="0"/>
                        </a:rPr>
                        <a:t>&gt;10:00</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u="none" strike="noStrike" dirty="0">
                          <a:effectLst/>
                          <a:latin typeface="Arial" pitchFamily="34" charset="0"/>
                          <a:cs typeface="Arial" pitchFamily="34" charset="0"/>
                        </a:rPr>
                        <a:t>4.7 x 10</a:t>
                      </a:r>
                      <a:r>
                        <a:rPr lang="en-US" sz="2000" u="none" strike="noStrike" baseline="30000" dirty="0">
                          <a:effectLst/>
                          <a:latin typeface="Arial" pitchFamily="34" charset="0"/>
                          <a:cs typeface="Arial" pitchFamily="34" charset="0"/>
                        </a:rPr>
                        <a:t>8</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effectLst/>
                          <a:latin typeface="Arial" pitchFamily="34" charset="0"/>
                          <a:cs typeface="Arial" pitchFamily="34" charset="0"/>
                        </a:rPr>
                        <a:t>2:32</a:t>
                      </a:r>
                      <a:endParaRPr lang="en-US" sz="2000" b="0" i="0" u="none" strike="noStrike" dirty="0">
                        <a:solidFill>
                          <a:srgbClr val="000000"/>
                        </a:solidFill>
                        <a:effectLst/>
                        <a:latin typeface="Arial" pitchFamily="34" charset="0"/>
                        <a:cs typeface="Arial" pitchFamily="34" charset="0"/>
                      </a:endParaRPr>
                    </a:p>
                  </a:txBody>
                  <a:tcPr marL="9100" marR="9100" marT="9100" marB="0" anchor="ctr"/>
                </a:tc>
                <a:tc>
                  <a:txBody>
                    <a:bodyPr/>
                    <a:lstStyle/>
                    <a:p>
                      <a:pPr algn="ctr" fontAlgn="ctr"/>
                      <a:r>
                        <a:rPr lang="en-US" sz="2000" b="0" u="none" strike="noStrike" dirty="0">
                          <a:solidFill>
                            <a:schemeClr val="tx1"/>
                          </a:solidFill>
                          <a:effectLst/>
                          <a:latin typeface="Arial" pitchFamily="34" charset="0"/>
                          <a:cs typeface="Arial" pitchFamily="34" charset="0"/>
                        </a:rPr>
                        <a:t>Yes</a:t>
                      </a:r>
                      <a:endParaRPr lang="en-US" sz="2000" b="0" i="0" u="none" strike="noStrike" dirty="0">
                        <a:solidFill>
                          <a:schemeClr val="tx1"/>
                        </a:solidFill>
                        <a:effectLst/>
                        <a:latin typeface="Arial" pitchFamily="34" charset="0"/>
                        <a:cs typeface="Arial" pitchFamily="34" charset="0"/>
                      </a:endParaRPr>
                    </a:p>
                  </a:txBody>
                  <a:tcPr marL="9100" marR="9100" marT="9100" marB="0" anchor="ctr"/>
                </a:tc>
              </a:tr>
              <a:tr h="1003429">
                <a:tc>
                  <a:txBody>
                    <a:bodyPr/>
                    <a:lstStyle/>
                    <a:p>
                      <a:pPr algn="ctr" fontAlgn="ctr"/>
                      <a:r>
                        <a:rPr lang="en-US" sz="2000" b="1" u="none" strike="noStrike" dirty="0">
                          <a:solidFill>
                            <a:srgbClr val="0070C0"/>
                          </a:solidFill>
                          <a:effectLst/>
                          <a:latin typeface="Arial" pitchFamily="34" charset="0"/>
                          <a:cs typeface="Arial" pitchFamily="34" charset="0"/>
                        </a:rPr>
                        <a:t>Windows Phone </a:t>
                      </a:r>
                      <a:r>
                        <a:rPr lang="en-US" sz="2000" b="1" u="none" strike="noStrike" dirty="0" smtClean="0">
                          <a:solidFill>
                            <a:srgbClr val="0070C0"/>
                          </a:solidFill>
                          <a:effectLst/>
                          <a:latin typeface="Arial" pitchFamily="34" charset="0"/>
                          <a:cs typeface="Arial" pitchFamily="34" charset="0"/>
                        </a:rPr>
                        <a:t/>
                      </a:r>
                      <a:br>
                        <a:rPr lang="en-US" sz="2000" b="1" u="none" strike="noStrike" dirty="0" smtClean="0">
                          <a:solidFill>
                            <a:srgbClr val="0070C0"/>
                          </a:solidFill>
                          <a:effectLst/>
                          <a:latin typeface="Arial" pitchFamily="34" charset="0"/>
                          <a:cs typeface="Arial" pitchFamily="34" charset="0"/>
                        </a:rPr>
                      </a:br>
                      <a:r>
                        <a:rPr lang="en-US" sz="2000" b="1" u="none" strike="noStrike" dirty="0" smtClean="0">
                          <a:solidFill>
                            <a:srgbClr val="0070C0"/>
                          </a:solidFill>
                          <a:effectLst/>
                          <a:latin typeface="Arial" pitchFamily="34" charset="0"/>
                          <a:cs typeface="Arial" pitchFamily="34" charset="0"/>
                        </a:rPr>
                        <a:t>USB </a:t>
                      </a:r>
                      <a:r>
                        <a:rPr lang="en-US" sz="2000" b="1" u="none" strike="noStrike" dirty="0">
                          <a:solidFill>
                            <a:srgbClr val="0070C0"/>
                          </a:solidFill>
                          <a:effectLst/>
                          <a:latin typeface="Arial" pitchFamily="34" charset="0"/>
                          <a:cs typeface="Arial" pitchFamily="34" charset="0"/>
                        </a:rPr>
                        <a:t>Driver</a:t>
                      </a:r>
                      <a:endParaRPr lang="en-US" sz="2000" b="1" i="0" u="none" strike="noStrike" dirty="0">
                        <a:solidFill>
                          <a:srgbClr val="0070C0"/>
                        </a:solidFill>
                        <a:effectLst/>
                        <a:latin typeface="Arial" pitchFamily="34" charset="0"/>
                        <a:cs typeface="Arial" pitchFamily="34" charset="0"/>
                      </a:endParaRPr>
                    </a:p>
                  </a:txBody>
                  <a:tcPr marL="9100" marR="9100" marT="9100" marB="0" anchor="ctr"/>
                </a:tc>
                <a:tc>
                  <a:txBody>
                    <a:bodyPr/>
                    <a:lstStyle/>
                    <a:p>
                      <a:pPr algn="ctr" fontAlgn="ctr"/>
                      <a:r>
                        <a:rPr lang="en-US" sz="2000" b="1" u="none" strike="noStrike" dirty="0">
                          <a:solidFill>
                            <a:srgbClr val="0070C0"/>
                          </a:solidFill>
                          <a:effectLst/>
                          <a:latin typeface="Arial" pitchFamily="34" charset="0"/>
                          <a:cs typeface="Arial" pitchFamily="34" charset="0"/>
                        </a:rPr>
                        <a:t>1440</a:t>
                      </a:r>
                      <a:endParaRPr lang="en-US" sz="2000" b="1" i="0" u="none" strike="noStrike" dirty="0">
                        <a:solidFill>
                          <a:srgbClr val="0070C0"/>
                        </a:solidFill>
                        <a:effectLst/>
                        <a:latin typeface="Arial" pitchFamily="34" charset="0"/>
                        <a:cs typeface="Arial" pitchFamily="34" charset="0"/>
                      </a:endParaRPr>
                    </a:p>
                  </a:txBody>
                  <a:tcPr marL="9100" marR="9100" marT="9100" marB="0" anchor="ctr"/>
                </a:tc>
                <a:tc>
                  <a:txBody>
                    <a:bodyPr/>
                    <a:lstStyle/>
                    <a:p>
                      <a:pPr algn="ctr" fontAlgn="ctr"/>
                      <a:r>
                        <a:rPr lang="en-US" sz="2000" b="1" u="none" strike="noStrike" dirty="0" smtClean="0">
                          <a:solidFill>
                            <a:srgbClr val="0070C0"/>
                          </a:solidFill>
                          <a:effectLst/>
                          <a:latin typeface="Arial" pitchFamily="34" charset="0"/>
                          <a:cs typeface="Arial" pitchFamily="34" charset="0"/>
                        </a:rPr>
                        <a:t>&gt;</a:t>
                      </a:r>
                      <a:r>
                        <a:rPr lang="en-US" sz="2000" b="1" u="none" strike="noStrike" dirty="0" smtClean="0">
                          <a:solidFill>
                            <a:srgbClr val="0070C0"/>
                          </a:solidFill>
                          <a:effectLst/>
                          <a:latin typeface="Arial" pitchFamily="34" charset="0"/>
                          <a:cs typeface="Arial" pitchFamily="34" charset="0"/>
                        </a:rPr>
                        <a:t>1 x10</a:t>
                      </a:r>
                      <a:r>
                        <a:rPr lang="en-US" sz="2000" b="1" u="none" strike="noStrike" baseline="30000" dirty="0" smtClean="0">
                          <a:solidFill>
                            <a:srgbClr val="0070C0"/>
                          </a:solidFill>
                          <a:effectLst/>
                          <a:latin typeface="Arial" pitchFamily="34" charset="0"/>
                          <a:cs typeface="Arial" pitchFamily="34" charset="0"/>
                        </a:rPr>
                        <a:t>12</a:t>
                      </a:r>
                      <a:endParaRPr lang="en-US" sz="2000" b="1" i="0" u="none" strike="noStrike" dirty="0">
                        <a:solidFill>
                          <a:srgbClr val="0070C0"/>
                        </a:solidFill>
                        <a:effectLst/>
                        <a:latin typeface="Arial" pitchFamily="34" charset="0"/>
                        <a:cs typeface="Arial" pitchFamily="34" charset="0"/>
                      </a:endParaRPr>
                    </a:p>
                  </a:txBody>
                  <a:tcPr marL="9100" marR="9100" marT="9100" marB="0" anchor="ctr"/>
                </a:tc>
                <a:tc>
                  <a:txBody>
                    <a:bodyPr/>
                    <a:lstStyle/>
                    <a:p>
                      <a:pPr algn="ctr" fontAlgn="ctr"/>
                      <a:r>
                        <a:rPr lang="en-US" sz="2000" b="1" u="none" strike="noStrike" dirty="0" smtClean="0">
                          <a:solidFill>
                            <a:srgbClr val="0070C0"/>
                          </a:solidFill>
                          <a:effectLst/>
                          <a:latin typeface="Arial" pitchFamily="34" charset="0"/>
                          <a:cs typeface="Arial" pitchFamily="34" charset="0"/>
                        </a:rPr>
                        <a:t>&gt;10:00</a:t>
                      </a:r>
                      <a:endParaRPr lang="en-US" sz="2000" b="1" i="0" u="none" strike="noStrike" dirty="0">
                        <a:solidFill>
                          <a:srgbClr val="0070C0"/>
                        </a:solidFill>
                        <a:effectLst/>
                        <a:latin typeface="Arial" pitchFamily="34" charset="0"/>
                        <a:cs typeface="Arial" pitchFamily="34" charset="0"/>
                      </a:endParaRPr>
                    </a:p>
                  </a:txBody>
                  <a:tcPr marL="9100" marR="9100" marT="9100" marB="0" anchor="ctr"/>
                </a:tc>
                <a:tc>
                  <a:txBody>
                    <a:bodyPr/>
                    <a:lstStyle/>
                    <a:p>
                      <a:pPr algn="ctr" fontAlgn="ctr"/>
                      <a:r>
                        <a:rPr lang="en-US" sz="2000" b="1" u="none" strike="noStrike" dirty="0">
                          <a:solidFill>
                            <a:srgbClr val="0070C0"/>
                          </a:solidFill>
                          <a:effectLst/>
                          <a:latin typeface="Arial" pitchFamily="34" charset="0"/>
                          <a:cs typeface="Arial" pitchFamily="34" charset="0"/>
                        </a:rPr>
                        <a:t>2.4 x 10</a:t>
                      </a:r>
                      <a:r>
                        <a:rPr lang="en-US" sz="2000" b="1" u="none" strike="noStrike" baseline="30000" dirty="0">
                          <a:solidFill>
                            <a:srgbClr val="0070C0"/>
                          </a:solidFill>
                          <a:effectLst/>
                          <a:latin typeface="Arial" pitchFamily="34" charset="0"/>
                          <a:cs typeface="Arial" pitchFamily="34" charset="0"/>
                        </a:rPr>
                        <a:t>9</a:t>
                      </a:r>
                      <a:endParaRPr lang="en-US" sz="2000" b="1" i="0" u="none" strike="noStrike" dirty="0">
                        <a:solidFill>
                          <a:srgbClr val="0070C0"/>
                        </a:solidFill>
                        <a:effectLst/>
                        <a:latin typeface="Arial" pitchFamily="34" charset="0"/>
                        <a:cs typeface="Arial" pitchFamily="34" charset="0"/>
                      </a:endParaRPr>
                    </a:p>
                  </a:txBody>
                  <a:tcPr marL="9100" marR="9100" marT="9100" marB="0" anchor="ctr"/>
                </a:tc>
                <a:tc>
                  <a:txBody>
                    <a:bodyPr/>
                    <a:lstStyle/>
                    <a:p>
                      <a:pPr algn="ctr" fontAlgn="ctr"/>
                      <a:r>
                        <a:rPr lang="en-US" sz="2000" b="1" u="none" strike="noStrike" dirty="0">
                          <a:solidFill>
                            <a:srgbClr val="0070C0"/>
                          </a:solidFill>
                          <a:effectLst/>
                          <a:latin typeface="Arial" pitchFamily="34" charset="0"/>
                          <a:cs typeface="Arial" pitchFamily="34" charset="0"/>
                        </a:rPr>
                        <a:t>3:48</a:t>
                      </a:r>
                      <a:endParaRPr lang="en-US" sz="2000" b="1" i="0" u="none" strike="noStrike" dirty="0">
                        <a:solidFill>
                          <a:srgbClr val="0070C0"/>
                        </a:solidFill>
                        <a:effectLst/>
                        <a:latin typeface="Arial" pitchFamily="34" charset="0"/>
                        <a:cs typeface="Arial" pitchFamily="34" charset="0"/>
                      </a:endParaRPr>
                    </a:p>
                  </a:txBody>
                  <a:tcPr marL="9100" marR="9100" marT="9100" marB="0" anchor="ctr"/>
                </a:tc>
                <a:tc>
                  <a:txBody>
                    <a:bodyPr/>
                    <a:lstStyle/>
                    <a:p>
                      <a:pPr algn="ctr" fontAlgn="ctr"/>
                      <a:r>
                        <a:rPr lang="en-US" sz="2000" b="1" u="none" strike="noStrike" dirty="0">
                          <a:solidFill>
                            <a:srgbClr val="0070C0"/>
                          </a:solidFill>
                          <a:effectLst/>
                          <a:latin typeface="Arial" pitchFamily="34" charset="0"/>
                          <a:cs typeface="Arial" pitchFamily="34" charset="0"/>
                        </a:rPr>
                        <a:t>Yes</a:t>
                      </a:r>
                      <a:endParaRPr lang="en-US" sz="2000" b="1" i="0" u="none" strike="noStrike" dirty="0">
                        <a:solidFill>
                          <a:srgbClr val="0070C0"/>
                        </a:solidFill>
                        <a:effectLst/>
                        <a:latin typeface="Arial" pitchFamily="34" charset="0"/>
                        <a:cs typeface="Arial" pitchFamily="34" charset="0"/>
                      </a:endParaRPr>
                    </a:p>
                  </a:txBody>
                  <a:tcPr marL="9100" marR="9100" marT="9100" marB="0" anchor="ctr"/>
                </a:tc>
              </a:tr>
            </a:tbl>
          </a:graphicData>
        </a:graphic>
      </p:graphicFrame>
      <p:cxnSp>
        <p:nvCxnSpPr>
          <p:cNvPr id="5" name="Straight Connector 4"/>
          <p:cNvCxnSpPr/>
          <p:nvPr/>
        </p:nvCxnSpPr>
        <p:spPr>
          <a:xfrm>
            <a:off x="2785238" y="1232848"/>
            <a:ext cx="0" cy="487680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690642" y="814450"/>
            <a:ext cx="2839239" cy="461665"/>
          </a:xfrm>
          <a:prstGeom prst="rect">
            <a:avLst/>
          </a:prstGeom>
          <a:noFill/>
        </p:spPr>
        <p:txBody>
          <a:bodyPr wrap="none" rtlCol="0">
            <a:spAutoFit/>
          </a:bodyPr>
          <a:lstStyle/>
          <a:p>
            <a:r>
              <a:rPr lang="en-US" sz="2400" b="1" dirty="0" smtClean="0">
                <a:solidFill>
                  <a:srgbClr val="FF0000"/>
                </a:solidFill>
                <a:latin typeface="Aharoni" pitchFamily="2" charset="-79"/>
                <a:cs typeface="Aharoni" pitchFamily="2" charset="-79"/>
              </a:rPr>
              <a:t>Systematic Testing</a:t>
            </a:r>
            <a:endParaRPr lang="en-US" sz="2400" b="1" dirty="0">
              <a:solidFill>
                <a:srgbClr val="FF0000"/>
              </a:solidFill>
              <a:latin typeface="Aharoni" pitchFamily="2" charset="-79"/>
              <a:cs typeface="Aharoni" pitchFamily="2" charset="-79"/>
            </a:endParaRPr>
          </a:p>
        </p:txBody>
      </p:sp>
      <p:sp>
        <p:nvSpPr>
          <p:cNvPr id="7" name="TextBox 6"/>
          <p:cNvSpPr txBox="1"/>
          <p:nvPr/>
        </p:nvSpPr>
        <p:spPr>
          <a:xfrm>
            <a:off x="6248400" y="832785"/>
            <a:ext cx="1854995" cy="461665"/>
          </a:xfrm>
          <a:prstGeom prst="rect">
            <a:avLst/>
          </a:prstGeom>
          <a:noFill/>
        </p:spPr>
        <p:txBody>
          <a:bodyPr wrap="none" rtlCol="0">
            <a:spAutoFit/>
          </a:bodyPr>
          <a:lstStyle/>
          <a:p>
            <a:r>
              <a:rPr lang="en-US" sz="2400" b="1" dirty="0" smtClean="0">
                <a:solidFill>
                  <a:srgbClr val="FF0000"/>
                </a:solidFill>
                <a:latin typeface="Aharoni" pitchFamily="2" charset="-79"/>
                <a:cs typeface="Aharoni" pitchFamily="2" charset="-79"/>
              </a:rPr>
              <a:t>Verification</a:t>
            </a:r>
            <a:endParaRPr lang="en-US" sz="2400" b="1" dirty="0">
              <a:solidFill>
                <a:srgbClr val="FF0000"/>
              </a:solidFill>
              <a:latin typeface="Aharoni" pitchFamily="2" charset="-79"/>
              <a:cs typeface="Aharoni" pitchFamily="2" charset="-79"/>
            </a:endParaRPr>
          </a:p>
        </p:txBody>
      </p:sp>
      <p:cxnSp>
        <p:nvCxnSpPr>
          <p:cNvPr id="8" name="Straight Connector 7"/>
          <p:cNvCxnSpPr/>
          <p:nvPr/>
        </p:nvCxnSpPr>
        <p:spPr>
          <a:xfrm>
            <a:off x="5282978" y="1238690"/>
            <a:ext cx="0" cy="487680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12"/>
          </p:nvPr>
        </p:nvSpPr>
        <p:spPr/>
        <p:txBody>
          <a:bodyPr/>
          <a:lstStyle/>
          <a:p>
            <a:fld id="{B6F15528-21DE-4FAA-801E-634DDDAF4B2B}" type="slidenum">
              <a:rPr lang="en-US" smtClean="0"/>
              <a:pPr/>
              <a:t>35</a:t>
            </a:fld>
            <a:r>
              <a:rPr lang="en-US" smtClean="0"/>
              <a:t>/42</a:t>
            </a:r>
            <a:endParaRPr lang="en-US" dirty="0"/>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49770" y="76201"/>
            <a:ext cx="8610600" cy="914399"/>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Verifying distributed systems (Ongoing)</a:t>
            </a:r>
            <a:endParaRPr kumimoji="0" lang="en-US" sz="34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4" name="TextBox 3"/>
          <p:cNvSpPr txBox="1"/>
          <p:nvPr/>
        </p:nvSpPr>
        <p:spPr>
          <a:xfrm>
            <a:off x="152400" y="1066800"/>
            <a:ext cx="9144000" cy="4154984"/>
          </a:xfrm>
          <a:prstGeom prst="rect">
            <a:avLst/>
          </a:prstGeom>
          <a:noFill/>
        </p:spPr>
        <p:txBody>
          <a:bodyPr wrap="square" rtlCol="0">
            <a:spAutoFit/>
          </a:bodyPr>
          <a:lstStyle/>
          <a:p>
            <a:pPr marL="514350" indent="-514350">
              <a:buFont typeface="Arial" pitchFamily="34" charset="0"/>
              <a:buChar char="•"/>
            </a:pPr>
            <a:r>
              <a:rPr lang="en-US" sz="2400" dirty="0" smtClean="0">
                <a:latin typeface="Arial" pitchFamily="34" charset="0"/>
                <a:cs typeface="Arial" pitchFamily="34" charset="0"/>
              </a:rPr>
              <a:t>Eventual consistency in replicated data stores</a:t>
            </a:r>
          </a:p>
          <a:p>
            <a:pPr marL="971550" lvl="1" indent="-514350">
              <a:buFontTx/>
              <a:buChar char="-"/>
            </a:pPr>
            <a:r>
              <a:rPr lang="en-US" sz="2400" dirty="0" smtClean="0">
                <a:latin typeface="Arial" pitchFamily="34" charset="0"/>
                <a:cs typeface="Arial" pitchFamily="34" charset="0"/>
              </a:rPr>
              <a:t>Hinted-handoff </a:t>
            </a:r>
          </a:p>
          <a:p>
            <a:pPr marL="971550" lvl="1" indent="-514350">
              <a:buFontTx/>
              <a:buChar char="-"/>
            </a:pPr>
            <a:r>
              <a:rPr lang="en-US" sz="2400" dirty="0" smtClean="0">
                <a:latin typeface="Arial" pitchFamily="34" charset="0"/>
                <a:cs typeface="Arial" pitchFamily="34" charset="0"/>
              </a:rPr>
              <a:t>Read-repair protocols</a:t>
            </a:r>
          </a:p>
          <a:p>
            <a:pPr marL="971550" lvl="1" indent="-514350"/>
            <a:endParaRPr lang="en-US" sz="2400" dirty="0" smtClean="0">
              <a:latin typeface="Arial" pitchFamily="34" charset="0"/>
              <a:cs typeface="Arial" pitchFamily="34" charset="0"/>
            </a:endParaRPr>
          </a:p>
          <a:p>
            <a:pPr marL="514350" indent="-514350">
              <a:buFont typeface="Arial" pitchFamily="34" charset="0"/>
              <a:buChar char="•"/>
            </a:pPr>
            <a:endParaRPr lang="en-US" sz="2400" dirty="0" smtClean="0">
              <a:latin typeface="Arial" pitchFamily="34" charset="0"/>
              <a:cs typeface="Arial" pitchFamily="34" charset="0"/>
            </a:endParaRPr>
          </a:p>
          <a:p>
            <a:pPr marL="514350" indent="-514350">
              <a:buFont typeface="Arial" pitchFamily="34" charset="0"/>
              <a:buChar char="•"/>
            </a:pPr>
            <a:r>
              <a:rPr lang="en-US" sz="2400" dirty="0" smtClean="0">
                <a:latin typeface="Arial" pitchFamily="34" charset="0"/>
                <a:cs typeface="Arial" pitchFamily="34" charset="0"/>
              </a:rPr>
              <a:t>Model </a:t>
            </a:r>
            <a:r>
              <a:rPr lang="en-US" sz="2400" dirty="0" smtClean="0">
                <a:latin typeface="Arial" pitchFamily="34" charset="0"/>
                <a:cs typeface="Arial" pitchFamily="34" charset="0"/>
              </a:rPr>
              <a:t>systems as a non-deterministic </a:t>
            </a:r>
            <a:endParaRPr lang="en-US" sz="2400" dirty="0" smtClean="0">
              <a:latin typeface="Arial" pitchFamily="34" charset="0"/>
              <a:cs typeface="Arial" pitchFamily="34" charset="0"/>
            </a:endParaRPr>
          </a:p>
          <a:p>
            <a:pPr marL="514350" indent="-514350"/>
            <a:r>
              <a:rPr lang="en-US" sz="2400" dirty="0" smtClean="0">
                <a:latin typeface="Arial" pitchFamily="34" charset="0"/>
                <a:cs typeface="Arial" pitchFamily="34" charset="0"/>
              </a:rPr>
              <a:t>	</a:t>
            </a:r>
            <a:r>
              <a:rPr lang="en-US" sz="2400" dirty="0" smtClean="0">
                <a:latin typeface="Arial" pitchFamily="34" charset="0"/>
                <a:cs typeface="Arial" pitchFamily="34" charset="0"/>
              </a:rPr>
              <a:t>sequential </a:t>
            </a:r>
            <a:r>
              <a:rPr lang="en-US" sz="2400" dirty="0" smtClean="0">
                <a:latin typeface="Arial" pitchFamily="34" charset="0"/>
                <a:cs typeface="Arial" pitchFamily="34" charset="0"/>
              </a:rPr>
              <a:t>program</a:t>
            </a:r>
          </a:p>
          <a:p>
            <a:pPr marL="971550" lvl="1" indent="-514350">
              <a:buFontTx/>
              <a:buChar char="-"/>
            </a:pPr>
            <a:r>
              <a:rPr lang="en-US" sz="2400" dirty="0" smtClean="0">
                <a:latin typeface="Arial" pitchFamily="34" charset="0"/>
                <a:cs typeface="Arial" pitchFamily="34" charset="0"/>
              </a:rPr>
              <a:t>specifying eventual consistency</a:t>
            </a:r>
          </a:p>
          <a:p>
            <a:pPr marL="971550" lvl="1" indent="-514350">
              <a:buFontTx/>
              <a:buChar char="-"/>
            </a:pPr>
            <a:r>
              <a:rPr lang="en-US" sz="2400" dirty="0" smtClean="0">
                <a:latin typeface="Arial" pitchFamily="34" charset="0"/>
                <a:cs typeface="Arial" pitchFamily="34" charset="0"/>
              </a:rPr>
              <a:t>specifying invariants that </a:t>
            </a:r>
            <a:r>
              <a:rPr lang="en-US" sz="2400" dirty="0" smtClean="0">
                <a:latin typeface="Arial" pitchFamily="34" charset="0"/>
                <a:cs typeface="Arial" pitchFamily="34" charset="0"/>
              </a:rPr>
              <a:t>imply</a:t>
            </a:r>
          </a:p>
          <a:p>
            <a:pPr marL="971550" lvl="1" indent="-514350"/>
            <a:r>
              <a:rPr lang="en-US" sz="2400" dirty="0" smtClean="0">
                <a:latin typeface="Arial" pitchFamily="34" charset="0"/>
                <a:cs typeface="Arial" pitchFamily="34" charset="0"/>
              </a:rPr>
              <a:t>	</a:t>
            </a:r>
            <a:r>
              <a:rPr lang="en-US" sz="2400" dirty="0" smtClean="0">
                <a:latin typeface="Arial" pitchFamily="34" charset="0"/>
                <a:cs typeface="Arial" pitchFamily="34" charset="0"/>
              </a:rPr>
              <a:t> this property</a:t>
            </a:r>
            <a:endParaRPr lang="en-US" sz="2400" dirty="0" smtClean="0">
              <a:latin typeface="Arial" pitchFamily="34" charset="0"/>
              <a:cs typeface="Arial" pitchFamily="34" charset="0"/>
            </a:endParaRPr>
          </a:p>
          <a:p>
            <a:pPr marL="514350" indent="-514350">
              <a:buFont typeface="Arial" pitchFamily="34" charset="0"/>
              <a:buChar char="•"/>
            </a:pPr>
            <a:endParaRPr lang="en-US" sz="2400" dirty="0" smtClean="0">
              <a:latin typeface="Arial" pitchFamily="34" charset="0"/>
              <a:cs typeface="Arial" pitchFamily="34" charset="0"/>
            </a:endParaRPr>
          </a:p>
        </p:txBody>
      </p:sp>
      <p:pic>
        <p:nvPicPr>
          <p:cNvPr id="5" name="Picture 4" descr="Riak_distributed_NoSQL_key-value_data_store_logo.png"/>
          <p:cNvPicPr>
            <a:picLocks noChangeAspect="1"/>
          </p:cNvPicPr>
          <p:nvPr/>
        </p:nvPicPr>
        <p:blipFill>
          <a:blip r:embed="rId3" cstate="print"/>
          <a:stretch>
            <a:fillRect/>
          </a:stretch>
        </p:blipFill>
        <p:spPr>
          <a:xfrm>
            <a:off x="7391400" y="1676400"/>
            <a:ext cx="1690879" cy="457200"/>
          </a:xfrm>
          <a:prstGeom prst="rect">
            <a:avLst/>
          </a:prstGeom>
        </p:spPr>
      </p:pic>
      <p:pic>
        <p:nvPicPr>
          <p:cNvPr id="6" name="Picture 5" descr="cassandra-logo.png"/>
          <p:cNvPicPr>
            <a:picLocks noChangeAspect="1"/>
          </p:cNvPicPr>
          <p:nvPr/>
        </p:nvPicPr>
        <p:blipFill>
          <a:blip r:embed="rId4" cstate="print"/>
          <a:stretch>
            <a:fillRect/>
          </a:stretch>
        </p:blipFill>
        <p:spPr>
          <a:xfrm>
            <a:off x="5943600" y="1447801"/>
            <a:ext cx="1219200" cy="891898"/>
          </a:xfrm>
          <a:prstGeom prst="rect">
            <a:avLst/>
          </a:prstGeom>
        </p:spPr>
      </p:pic>
      <p:grpSp>
        <p:nvGrpSpPr>
          <p:cNvPr id="18" name="Group 17"/>
          <p:cNvGrpSpPr/>
          <p:nvPr/>
        </p:nvGrpSpPr>
        <p:grpSpPr>
          <a:xfrm>
            <a:off x="6699936" y="2711669"/>
            <a:ext cx="1896673" cy="3765331"/>
            <a:chOff x="6699936" y="2711669"/>
            <a:chExt cx="1896673" cy="3765331"/>
          </a:xfrm>
        </p:grpSpPr>
        <p:grpSp>
          <p:nvGrpSpPr>
            <p:cNvPr id="7" name="Group 6"/>
            <p:cNvGrpSpPr/>
            <p:nvPr/>
          </p:nvGrpSpPr>
          <p:grpSpPr>
            <a:xfrm>
              <a:off x="6699936" y="2711669"/>
              <a:ext cx="1896673" cy="3765331"/>
              <a:chOff x="5738788" y="2212827"/>
              <a:chExt cx="1990163" cy="3993532"/>
            </a:xfrm>
          </p:grpSpPr>
          <p:sp>
            <p:nvSpPr>
              <p:cNvPr id="9" name="Rectangle 8"/>
              <p:cNvSpPr/>
              <p:nvPr/>
            </p:nvSpPr>
            <p:spPr>
              <a:xfrm>
                <a:off x="5826400" y="3021009"/>
                <a:ext cx="1828799" cy="1093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925913" y="3001498"/>
                <a:ext cx="1643667" cy="1175147"/>
              </a:xfrm>
              <a:prstGeom prst="rect">
                <a:avLst/>
              </a:prstGeom>
              <a:noFill/>
            </p:spPr>
            <p:txBody>
              <a:bodyPr wrap="none" rtlCol="0">
                <a:spAutoFit/>
              </a:bodyPr>
              <a:lstStyle/>
              <a:p>
                <a:pPr algn="ctr"/>
                <a:r>
                  <a:rPr lang="en-US" sz="2200" dirty="0" smtClean="0">
                    <a:solidFill>
                      <a:srgbClr val="FF0000"/>
                    </a:solidFill>
                    <a:latin typeface="Arial" pitchFamily="34" charset="0"/>
                    <a:cs typeface="Arial" pitchFamily="34" charset="0"/>
                  </a:rPr>
                  <a:t>Model of </a:t>
                </a:r>
              </a:p>
              <a:p>
                <a:pPr algn="ctr"/>
                <a:r>
                  <a:rPr lang="en-US" sz="2200" dirty="0" smtClean="0">
                    <a:solidFill>
                      <a:srgbClr val="FF0000"/>
                    </a:solidFill>
                    <a:latin typeface="Arial" pitchFamily="34" charset="0"/>
                    <a:cs typeface="Arial" pitchFamily="34" charset="0"/>
                  </a:rPr>
                  <a:t>distributed </a:t>
                </a:r>
              </a:p>
              <a:p>
                <a:pPr algn="ctr"/>
                <a:r>
                  <a:rPr lang="en-US" sz="2200" dirty="0" smtClean="0">
                    <a:solidFill>
                      <a:srgbClr val="FF0000"/>
                    </a:solidFill>
                    <a:latin typeface="Arial" pitchFamily="34" charset="0"/>
                    <a:cs typeface="Arial" pitchFamily="34" charset="0"/>
                  </a:rPr>
                  <a:t>system</a:t>
                </a:r>
                <a:endParaRPr lang="en-US" sz="2200" dirty="0">
                  <a:solidFill>
                    <a:srgbClr val="FF0000"/>
                  </a:solidFill>
                  <a:latin typeface="Arial" pitchFamily="34" charset="0"/>
                  <a:cs typeface="Arial" pitchFamily="34" charset="0"/>
                </a:endParaRPr>
              </a:p>
            </p:txBody>
          </p:sp>
          <p:sp>
            <p:nvSpPr>
              <p:cNvPr id="11" name="Rectangle 10"/>
              <p:cNvSpPr/>
              <p:nvPr/>
            </p:nvSpPr>
            <p:spPr>
              <a:xfrm>
                <a:off x="5762442" y="4800600"/>
                <a:ext cx="1926332" cy="9799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738788" y="4869359"/>
                <a:ext cx="1990163" cy="816074"/>
              </a:xfrm>
              <a:prstGeom prst="rect">
                <a:avLst/>
              </a:prstGeom>
              <a:noFill/>
            </p:spPr>
            <p:txBody>
              <a:bodyPr wrap="none" rtlCol="0">
                <a:spAutoFit/>
              </a:bodyPr>
              <a:lstStyle/>
              <a:p>
                <a:pPr algn="ctr"/>
                <a:r>
                  <a:rPr lang="en-US" sz="2200" dirty="0" err="1" smtClean="0">
                    <a:solidFill>
                      <a:srgbClr val="FF0000"/>
                    </a:solidFill>
                    <a:latin typeface="Arial" pitchFamily="34" charset="0"/>
                    <a:cs typeface="Arial" pitchFamily="34" charset="0"/>
                  </a:rPr>
                  <a:t>Nondet</a:t>
                </a:r>
                <a:r>
                  <a:rPr lang="en-US" sz="2200" dirty="0" smtClean="0">
                    <a:solidFill>
                      <a:srgbClr val="FF0000"/>
                    </a:solidFill>
                    <a:latin typeface="Arial" pitchFamily="34" charset="0"/>
                    <a:cs typeface="Arial" pitchFamily="34" charset="0"/>
                  </a:rPr>
                  <a:t>.</a:t>
                </a:r>
              </a:p>
              <a:p>
                <a:pPr algn="ctr"/>
                <a:r>
                  <a:rPr lang="en-US" sz="2200" dirty="0" smtClean="0">
                    <a:solidFill>
                      <a:srgbClr val="FF0000"/>
                    </a:solidFill>
                    <a:latin typeface="Arial" pitchFamily="34" charset="0"/>
                    <a:cs typeface="Arial" pitchFamily="34" charset="0"/>
                  </a:rPr>
                  <a:t>Seq. </a:t>
                </a:r>
                <a:r>
                  <a:rPr lang="en-US" sz="2200" dirty="0" smtClean="0">
                    <a:solidFill>
                      <a:srgbClr val="FF0000"/>
                    </a:solidFill>
                    <a:latin typeface="Arial" pitchFamily="34" charset="0"/>
                    <a:cs typeface="Arial" pitchFamily="34" charset="0"/>
                  </a:rPr>
                  <a:t>program</a:t>
                </a:r>
                <a:endParaRPr lang="en-US" sz="2200" dirty="0">
                  <a:solidFill>
                    <a:srgbClr val="FF0000"/>
                  </a:solidFill>
                  <a:latin typeface="Arial" pitchFamily="34" charset="0"/>
                  <a:cs typeface="Arial" pitchFamily="34" charset="0"/>
                </a:endParaRPr>
              </a:p>
            </p:txBody>
          </p:sp>
          <p:sp>
            <p:nvSpPr>
              <p:cNvPr id="13" name="TextBox 12"/>
              <p:cNvSpPr txBox="1"/>
              <p:nvPr/>
            </p:nvSpPr>
            <p:spPr>
              <a:xfrm>
                <a:off x="5879968" y="2212827"/>
                <a:ext cx="1741225" cy="816074"/>
              </a:xfrm>
              <a:prstGeom prst="rect">
                <a:avLst/>
              </a:prstGeom>
              <a:noFill/>
            </p:spPr>
            <p:txBody>
              <a:bodyPr wrap="none" rtlCol="0">
                <a:spAutoFit/>
              </a:bodyPr>
              <a:lstStyle/>
              <a:p>
                <a:pPr algn="ctr"/>
                <a:r>
                  <a:rPr lang="en-US" sz="2200" dirty="0" smtClean="0">
                    <a:solidFill>
                      <a:srgbClr val="2503EF"/>
                    </a:solidFill>
                    <a:latin typeface="Arial" pitchFamily="34" charset="0"/>
                    <a:cs typeface="Arial" pitchFamily="34" charset="0"/>
                  </a:rPr>
                  <a:t>Eventual </a:t>
                </a:r>
              </a:p>
              <a:p>
                <a:pPr algn="ctr"/>
                <a:r>
                  <a:rPr lang="en-US" sz="2200" dirty="0" smtClean="0">
                    <a:solidFill>
                      <a:srgbClr val="2503EF"/>
                    </a:solidFill>
                    <a:latin typeface="Arial" pitchFamily="34" charset="0"/>
                    <a:cs typeface="Arial" pitchFamily="34" charset="0"/>
                  </a:rPr>
                  <a:t>consistency</a:t>
                </a:r>
                <a:endParaRPr lang="en-US" sz="2200" dirty="0">
                  <a:solidFill>
                    <a:srgbClr val="2503EF"/>
                  </a:solidFill>
                  <a:latin typeface="Arial" pitchFamily="34" charset="0"/>
                  <a:cs typeface="Arial" pitchFamily="34" charset="0"/>
                </a:endParaRPr>
              </a:p>
            </p:txBody>
          </p:sp>
          <p:sp>
            <p:nvSpPr>
              <p:cNvPr id="14" name="TextBox 13"/>
              <p:cNvSpPr txBox="1"/>
              <p:nvPr/>
            </p:nvSpPr>
            <p:spPr>
              <a:xfrm>
                <a:off x="5917838" y="5749358"/>
                <a:ext cx="1576386" cy="457001"/>
              </a:xfrm>
              <a:prstGeom prst="rect">
                <a:avLst/>
              </a:prstGeom>
              <a:noFill/>
            </p:spPr>
            <p:txBody>
              <a:bodyPr wrap="none" rtlCol="0">
                <a:spAutoFit/>
              </a:bodyPr>
              <a:lstStyle/>
              <a:p>
                <a:pPr algn="ctr"/>
                <a:r>
                  <a:rPr lang="en-US" sz="2200" dirty="0" smtClean="0">
                    <a:solidFill>
                      <a:srgbClr val="2503EF"/>
                    </a:solidFill>
                    <a:latin typeface="Arial" pitchFamily="34" charset="0"/>
                    <a:cs typeface="Arial" pitchFamily="34" charset="0"/>
                  </a:rPr>
                  <a:t>Assertions</a:t>
                </a:r>
                <a:endParaRPr lang="en-US" sz="2200" dirty="0">
                  <a:solidFill>
                    <a:srgbClr val="2503EF"/>
                  </a:solidFill>
                  <a:latin typeface="Arial" pitchFamily="34" charset="0"/>
                  <a:cs typeface="Arial" pitchFamily="34" charset="0"/>
                </a:endParaRPr>
              </a:p>
            </p:txBody>
          </p:sp>
        </p:grpSp>
        <p:cxnSp>
          <p:nvCxnSpPr>
            <p:cNvPr id="17" name="Straight Arrow Connector 16"/>
            <p:cNvCxnSpPr/>
            <p:nvPr/>
          </p:nvCxnSpPr>
          <p:spPr>
            <a:xfrm>
              <a:off x="7696200" y="4540468"/>
              <a:ext cx="0" cy="609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1" name="Slide Number Placeholder 20"/>
          <p:cNvSpPr>
            <a:spLocks noGrp="1"/>
          </p:cNvSpPr>
          <p:nvPr>
            <p:ph type="sldNum" sz="quarter" idx="12"/>
          </p:nvPr>
        </p:nvSpPr>
        <p:spPr/>
        <p:txBody>
          <a:bodyPr/>
          <a:lstStyle/>
          <a:p>
            <a:fld id="{B6F15528-21DE-4FAA-801E-634DDDAF4B2B}" type="slidenum">
              <a:rPr lang="en-US" smtClean="0"/>
              <a:pPr/>
              <a:t>36</a:t>
            </a:fld>
            <a:r>
              <a:rPr lang="en-US" smtClean="0"/>
              <a:t>/42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50625" y="3469575"/>
            <a:ext cx="2514600" cy="769441"/>
          </a:xfrm>
          <a:prstGeom prst="rect">
            <a:avLst/>
          </a:prstGeom>
          <a:solidFill>
            <a:schemeClr val="bg1"/>
          </a:solidFill>
        </p:spPr>
        <p:txBody>
          <a:bodyPr wrap="square" rtlCol="0">
            <a:spAutoFit/>
          </a:bodyPr>
          <a:lstStyle/>
          <a:p>
            <a:pPr algn="ctr"/>
            <a:r>
              <a:rPr lang="en-US" sz="2200" b="1" dirty="0" smtClean="0">
                <a:solidFill>
                  <a:srgbClr val="00B050"/>
                </a:solidFill>
                <a:latin typeface="Arial" pitchFamily="34" charset="0"/>
                <a:cs typeface="Arial" pitchFamily="34" charset="0"/>
              </a:rPr>
              <a:t>Concurrent s/w</a:t>
            </a:r>
          </a:p>
          <a:p>
            <a:pPr algn="ctr"/>
            <a:r>
              <a:rPr lang="en-US" sz="2200" dirty="0" err="1" smtClean="0">
                <a:solidFill>
                  <a:srgbClr val="2503EF"/>
                </a:solidFill>
                <a:latin typeface="Arial" pitchFamily="34" charset="0"/>
                <a:cs typeface="Arial" pitchFamily="34" charset="0"/>
              </a:rPr>
              <a:t>Sequentializations</a:t>
            </a:r>
            <a:endParaRPr lang="en-US" sz="2200" dirty="0" smtClean="0">
              <a:solidFill>
                <a:srgbClr val="2503EF"/>
              </a:solidFill>
              <a:latin typeface="Arial" pitchFamily="34" charset="0"/>
              <a:cs typeface="Arial" pitchFamily="34" charset="0"/>
            </a:endParaRPr>
          </a:p>
        </p:txBody>
      </p:sp>
      <p:grpSp>
        <p:nvGrpSpPr>
          <p:cNvPr id="2" name="Group 48"/>
          <p:cNvGrpSpPr/>
          <p:nvPr/>
        </p:nvGrpSpPr>
        <p:grpSpPr>
          <a:xfrm>
            <a:off x="234927" y="416625"/>
            <a:ext cx="8832872" cy="5791200"/>
            <a:chOff x="156122" y="601181"/>
            <a:chExt cx="9599394" cy="6396248"/>
          </a:xfrm>
        </p:grpSpPr>
        <p:sp>
          <p:nvSpPr>
            <p:cNvPr id="5" name="TextBox 4"/>
            <p:cNvSpPr txBox="1"/>
            <p:nvPr/>
          </p:nvSpPr>
          <p:spPr>
            <a:xfrm>
              <a:off x="6882194" y="1571767"/>
              <a:ext cx="1223312" cy="441912"/>
            </a:xfrm>
            <a:prstGeom prst="rect">
              <a:avLst/>
            </a:prstGeom>
            <a:noFill/>
          </p:spPr>
          <p:txBody>
            <a:bodyPr wrap="none" rtlCol="0">
              <a:spAutoFit/>
            </a:bodyPr>
            <a:lstStyle/>
            <a:p>
              <a:r>
                <a:rPr lang="en-US" sz="2000" b="1" dirty="0" smtClean="0">
                  <a:latin typeface="Arial" pitchFamily="34" charset="0"/>
                  <a:cs typeface="Arial" pitchFamily="34" charset="0"/>
                </a:rPr>
                <a:t>PLDI 13</a:t>
              </a:r>
              <a:endParaRPr lang="en-US" sz="2000" b="1" dirty="0">
                <a:latin typeface="Arial" pitchFamily="34" charset="0"/>
                <a:cs typeface="Arial" pitchFamily="34" charset="0"/>
              </a:endParaRPr>
            </a:p>
          </p:txBody>
        </p:sp>
        <p:sp>
          <p:nvSpPr>
            <p:cNvPr id="6" name="TextBox 5"/>
            <p:cNvSpPr txBox="1"/>
            <p:nvPr/>
          </p:nvSpPr>
          <p:spPr>
            <a:xfrm>
              <a:off x="1868825" y="1571768"/>
              <a:ext cx="1265331" cy="441912"/>
            </a:xfrm>
            <a:prstGeom prst="rect">
              <a:avLst/>
            </a:prstGeom>
            <a:noFill/>
          </p:spPr>
          <p:txBody>
            <a:bodyPr wrap="none" rtlCol="0">
              <a:spAutoFit/>
            </a:bodyPr>
            <a:lstStyle/>
            <a:p>
              <a:r>
                <a:rPr lang="en-US" sz="2000" b="1" dirty="0" smtClean="0">
                  <a:latin typeface="Arial" pitchFamily="34" charset="0"/>
                  <a:cs typeface="Arial" pitchFamily="34" charset="0"/>
                </a:rPr>
                <a:t>CAV 14*</a:t>
              </a:r>
            </a:p>
          </p:txBody>
        </p:sp>
        <p:sp>
          <p:nvSpPr>
            <p:cNvPr id="7" name="TextBox 6"/>
            <p:cNvSpPr txBox="1"/>
            <p:nvPr/>
          </p:nvSpPr>
          <p:spPr>
            <a:xfrm>
              <a:off x="6750157" y="3591635"/>
              <a:ext cx="1514732" cy="441912"/>
            </a:xfrm>
            <a:prstGeom prst="rect">
              <a:avLst/>
            </a:prstGeom>
            <a:noFill/>
          </p:spPr>
          <p:txBody>
            <a:bodyPr wrap="none" rtlCol="0">
              <a:spAutoFit/>
            </a:bodyPr>
            <a:lstStyle/>
            <a:p>
              <a:r>
                <a:rPr lang="en-US" sz="2000" b="1" dirty="0" smtClean="0">
                  <a:latin typeface="Arial" pitchFamily="34" charset="0"/>
                  <a:cs typeface="Arial" pitchFamily="34" charset="0"/>
                </a:rPr>
                <a:t>TACAS 11</a:t>
              </a:r>
              <a:endParaRPr lang="en-US" sz="2000" b="1" dirty="0">
                <a:latin typeface="Arial" pitchFamily="34" charset="0"/>
                <a:cs typeface="Arial" pitchFamily="34" charset="0"/>
              </a:endParaRPr>
            </a:p>
          </p:txBody>
        </p:sp>
        <p:sp>
          <p:nvSpPr>
            <p:cNvPr id="8" name="TextBox 7"/>
            <p:cNvSpPr txBox="1"/>
            <p:nvPr/>
          </p:nvSpPr>
          <p:spPr>
            <a:xfrm>
              <a:off x="1643528" y="3675797"/>
              <a:ext cx="1754795" cy="441912"/>
            </a:xfrm>
            <a:prstGeom prst="rect">
              <a:avLst/>
            </a:prstGeom>
            <a:noFill/>
          </p:spPr>
          <p:txBody>
            <a:bodyPr wrap="none" rtlCol="0">
              <a:spAutoFit/>
            </a:bodyPr>
            <a:lstStyle/>
            <a:p>
              <a:r>
                <a:rPr lang="en-US" sz="2000" b="1" dirty="0" smtClean="0">
                  <a:latin typeface="Arial" pitchFamily="34" charset="0"/>
                  <a:cs typeface="Arial" pitchFamily="34" charset="0"/>
                </a:rPr>
                <a:t>OOPSLA 14</a:t>
              </a:r>
              <a:endParaRPr lang="en-US" sz="2000" b="1" dirty="0">
                <a:latin typeface="Arial" pitchFamily="34" charset="0"/>
                <a:cs typeface="Arial" pitchFamily="34" charset="0"/>
              </a:endParaRPr>
            </a:p>
          </p:txBody>
        </p:sp>
        <p:sp>
          <p:nvSpPr>
            <p:cNvPr id="9" name="Oval 8"/>
            <p:cNvSpPr/>
            <p:nvPr/>
          </p:nvSpPr>
          <p:spPr>
            <a:xfrm>
              <a:off x="397684" y="1150962"/>
              <a:ext cx="4385419" cy="43763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71655" y="2076735"/>
              <a:ext cx="1265331" cy="441912"/>
            </a:xfrm>
            <a:prstGeom prst="rect">
              <a:avLst/>
            </a:prstGeom>
            <a:noFill/>
          </p:spPr>
          <p:txBody>
            <a:bodyPr wrap="none" rtlCol="0">
              <a:spAutoFit/>
            </a:bodyPr>
            <a:lstStyle/>
            <a:p>
              <a:r>
                <a:rPr lang="en-US" sz="2000" b="1" dirty="0" smtClean="0">
                  <a:latin typeface="Arial" pitchFamily="34" charset="0"/>
                  <a:cs typeface="Arial" pitchFamily="34" charset="0"/>
                </a:rPr>
                <a:t>CAV 13*</a:t>
              </a:r>
              <a:endParaRPr lang="en-US" sz="2000" b="1" dirty="0">
                <a:latin typeface="Arial" pitchFamily="34" charset="0"/>
                <a:cs typeface="Arial" pitchFamily="34" charset="0"/>
              </a:endParaRPr>
            </a:p>
          </p:txBody>
        </p:sp>
        <p:sp>
          <p:nvSpPr>
            <p:cNvPr id="11" name="TextBox 10"/>
            <p:cNvSpPr txBox="1"/>
            <p:nvPr/>
          </p:nvSpPr>
          <p:spPr>
            <a:xfrm>
              <a:off x="1146652" y="2076735"/>
              <a:ext cx="1162338" cy="441912"/>
            </a:xfrm>
            <a:prstGeom prst="rect">
              <a:avLst/>
            </a:prstGeom>
            <a:noFill/>
          </p:spPr>
          <p:txBody>
            <a:bodyPr wrap="none" rtlCol="0">
              <a:spAutoFit/>
            </a:bodyPr>
            <a:lstStyle/>
            <a:p>
              <a:r>
                <a:rPr lang="en-US" sz="2000" b="1" dirty="0" smtClean="0">
                  <a:latin typeface="Arial" pitchFamily="34" charset="0"/>
                  <a:cs typeface="Arial" pitchFamily="34" charset="0"/>
                </a:rPr>
                <a:t>SAS 13</a:t>
              </a:r>
              <a:endParaRPr lang="en-US" sz="2000" b="1" dirty="0">
                <a:latin typeface="Arial" pitchFamily="34" charset="0"/>
                <a:cs typeface="Arial" pitchFamily="34" charset="0"/>
              </a:endParaRPr>
            </a:p>
          </p:txBody>
        </p:sp>
        <p:sp>
          <p:nvSpPr>
            <p:cNvPr id="12" name="TextBox 11"/>
            <p:cNvSpPr txBox="1"/>
            <p:nvPr/>
          </p:nvSpPr>
          <p:spPr>
            <a:xfrm>
              <a:off x="1905671" y="5798408"/>
              <a:ext cx="1238991" cy="441912"/>
            </a:xfrm>
            <a:prstGeom prst="rect">
              <a:avLst/>
            </a:prstGeom>
            <a:noFill/>
          </p:spPr>
          <p:txBody>
            <a:bodyPr wrap="none" rtlCol="0">
              <a:spAutoFit/>
            </a:bodyPr>
            <a:lstStyle/>
            <a:p>
              <a:r>
                <a:rPr lang="en-US" sz="2000" b="1" dirty="0" smtClean="0">
                  <a:latin typeface="Arial" pitchFamily="34" charset="0"/>
                  <a:cs typeface="Arial" pitchFamily="34" charset="0"/>
                </a:rPr>
                <a:t>ICSE 13</a:t>
              </a:r>
              <a:endParaRPr lang="en-US" sz="2000" b="1" dirty="0">
                <a:latin typeface="Arial" pitchFamily="34" charset="0"/>
                <a:cs typeface="Arial" pitchFamily="34" charset="0"/>
              </a:endParaRPr>
            </a:p>
          </p:txBody>
        </p:sp>
        <p:sp>
          <p:nvSpPr>
            <p:cNvPr id="13" name="TextBox 12"/>
            <p:cNvSpPr txBox="1"/>
            <p:nvPr/>
          </p:nvSpPr>
          <p:spPr>
            <a:xfrm>
              <a:off x="789590" y="606647"/>
              <a:ext cx="3726571" cy="577885"/>
            </a:xfrm>
            <a:prstGeom prst="rect">
              <a:avLst/>
            </a:prstGeom>
            <a:noFill/>
          </p:spPr>
          <p:txBody>
            <a:bodyPr wrap="square" rtlCol="0">
              <a:spAutoFit/>
            </a:bodyPr>
            <a:lstStyle/>
            <a:p>
              <a:pPr algn="ctr"/>
              <a:r>
                <a:rPr lang="en-US" sz="2800" dirty="0" smtClean="0">
                  <a:solidFill>
                    <a:srgbClr val="FF0000"/>
                  </a:solidFill>
                  <a:latin typeface="Aharoni" pitchFamily="2" charset="-79"/>
                  <a:cs typeface="Aharoni" pitchFamily="2" charset="-79"/>
                </a:rPr>
                <a:t>Invariant Synthesis</a:t>
              </a:r>
              <a:endParaRPr lang="en-US" sz="2800" b="1" dirty="0">
                <a:solidFill>
                  <a:srgbClr val="FF0000"/>
                </a:solidFill>
                <a:latin typeface="Aharoni" pitchFamily="2" charset="-79"/>
                <a:cs typeface="Aharoni" pitchFamily="2" charset="-79"/>
              </a:endParaRPr>
            </a:p>
          </p:txBody>
        </p:sp>
        <p:sp>
          <p:nvSpPr>
            <p:cNvPr id="14" name="TextBox 13"/>
            <p:cNvSpPr txBox="1"/>
            <p:nvPr/>
          </p:nvSpPr>
          <p:spPr>
            <a:xfrm>
              <a:off x="5449257" y="601181"/>
              <a:ext cx="4306259" cy="577884"/>
            </a:xfrm>
            <a:prstGeom prst="rect">
              <a:avLst/>
            </a:prstGeom>
            <a:noFill/>
          </p:spPr>
          <p:txBody>
            <a:bodyPr wrap="square" rtlCol="0">
              <a:spAutoFit/>
            </a:bodyPr>
            <a:lstStyle/>
            <a:p>
              <a:pPr algn="ctr"/>
              <a:r>
                <a:rPr lang="en-US" sz="2800" dirty="0" smtClean="0">
                  <a:solidFill>
                    <a:srgbClr val="FF0000"/>
                  </a:solidFill>
                  <a:latin typeface="Aharoni" pitchFamily="2" charset="-79"/>
                  <a:cs typeface="Aharoni" pitchFamily="2" charset="-79"/>
                </a:rPr>
                <a:t>Validating Invariants</a:t>
              </a:r>
              <a:endParaRPr lang="en-US" sz="2800" b="1" dirty="0">
                <a:solidFill>
                  <a:srgbClr val="FF0000"/>
                </a:solidFill>
                <a:latin typeface="Aharoni" pitchFamily="2" charset="-79"/>
                <a:cs typeface="Aharoni" pitchFamily="2" charset="-79"/>
              </a:endParaRPr>
            </a:p>
          </p:txBody>
        </p:sp>
        <p:sp>
          <p:nvSpPr>
            <p:cNvPr id="15" name="TextBox 14"/>
            <p:cNvSpPr txBox="1"/>
            <p:nvPr/>
          </p:nvSpPr>
          <p:spPr>
            <a:xfrm>
              <a:off x="7023708" y="5787758"/>
              <a:ext cx="1228955" cy="441912"/>
            </a:xfrm>
            <a:prstGeom prst="rect">
              <a:avLst/>
            </a:prstGeom>
            <a:noFill/>
          </p:spPr>
          <p:txBody>
            <a:bodyPr wrap="none" rtlCol="0">
              <a:spAutoFit/>
            </a:bodyPr>
            <a:lstStyle/>
            <a:p>
              <a:r>
                <a:rPr lang="en-US" sz="2000" b="1" dirty="0" smtClean="0">
                  <a:latin typeface="Arial" pitchFamily="34" charset="0"/>
                  <a:cs typeface="Arial" pitchFamily="34" charset="0"/>
                </a:rPr>
                <a:t>ISCA 11</a:t>
              </a:r>
              <a:endParaRPr lang="en-US" sz="2000" b="1" dirty="0">
                <a:latin typeface="Arial" pitchFamily="34" charset="0"/>
                <a:cs typeface="Arial" pitchFamily="34" charset="0"/>
              </a:endParaRPr>
            </a:p>
          </p:txBody>
        </p:sp>
        <p:sp>
          <p:nvSpPr>
            <p:cNvPr id="16" name="TextBox 15"/>
            <p:cNvSpPr txBox="1"/>
            <p:nvPr/>
          </p:nvSpPr>
          <p:spPr>
            <a:xfrm>
              <a:off x="1229465" y="2497541"/>
              <a:ext cx="2650006" cy="849830"/>
            </a:xfrm>
            <a:prstGeom prst="rect">
              <a:avLst/>
            </a:prstGeom>
            <a:solidFill>
              <a:schemeClr val="bg1">
                <a:alpha val="83000"/>
              </a:schemeClr>
            </a:solidFill>
          </p:spPr>
          <p:txBody>
            <a:bodyPr wrap="square" rtlCol="0">
              <a:spAutoFit/>
            </a:bodyPr>
            <a:lstStyle/>
            <a:p>
              <a:pPr algn="ctr"/>
              <a:r>
                <a:rPr lang="en-US" sz="2200" b="1" dirty="0" smtClean="0">
                  <a:solidFill>
                    <a:srgbClr val="00B050"/>
                  </a:solidFill>
                  <a:latin typeface="Arial" pitchFamily="34" charset="0"/>
                  <a:cs typeface="Arial" pitchFamily="34" charset="0"/>
                </a:rPr>
                <a:t>Sequential  s/w</a:t>
              </a:r>
            </a:p>
            <a:p>
              <a:pPr algn="ctr"/>
              <a:r>
                <a:rPr lang="en-US" sz="2200" dirty="0" smtClean="0">
                  <a:solidFill>
                    <a:srgbClr val="2503EF"/>
                  </a:solidFill>
                  <a:latin typeface="Arial" pitchFamily="34" charset="0"/>
                  <a:cs typeface="Arial" pitchFamily="34" charset="0"/>
                </a:rPr>
                <a:t>Machine learning</a:t>
              </a:r>
            </a:p>
          </p:txBody>
        </p:sp>
        <p:sp>
          <p:nvSpPr>
            <p:cNvPr id="17" name="TextBox 16"/>
            <p:cNvSpPr txBox="1"/>
            <p:nvPr/>
          </p:nvSpPr>
          <p:spPr>
            <a:xfrm>
              <a:off x="6028946" y="1921528"/>
              <a:ext cx="2847685" cy="849830"/>
            </a:xfrm>
            <a:prstGeom prst="rect">
              <a:avLst/>
            </a:prstGeom>
            <a:noFill/>
          </p:spPr>
          <p:txBody>
            <a:bodyPr wrap="square" rtlCol="0">
              <a:spAutoFit/>
            </a:bodyPr>
            <a:lstStyle/>
            <a:p>
              <a:pPr algn="ctr"/>
              <a:r>
                <a:rPr lang="en-US" sz="2200" b="1" dirty="0" smtClean="0">
                  <a:solidFill>
                    <a:srgbClr val="00B050"/>
                  </a:solidFill>
                  <a:latin typeface="Arial" pitchFamily="34" charset="0"/>
                  <a:cs typeface="Arial" pitchFamily="34" charset="0"/>
                </a:rPr>
                <a:t>Data-structures</a:t>
              </a:r>
            </a:p>
            <a:p>
              <a:pPr algn="ctr"/>
              <a:r>
                <a:rPr lang="en-US" sz="2200" dirty="0" smtClean="0">
                  <a:solidFill>
                    <a:srgbClr val="2503EF"/>
                  </a:solidFill>
                  <a:latin typeface="Arial" pitchFamily="34" charset="0"/>
                  <a:cs typeface="Arial" pitchFamily="34" charset="0"/>
                </a:rPr>
                <a:t>Natural Proofs</a:t>
              </a:r>
            </a:p>
          </p:txBody>
        </p:sp>
        <p:sp>
          <p:nvSpPr>
            <p:cNvPr id="18" name="TextBox 17"/>
            <p:cNvSpPr txBox="1"/>
            <p:nvPr/>
          </p:nvSpPr>
          <p:spPr>
            <a:xfrm>
              <a:off x="156122" y="4088384"/>
              <a:ext cx="4961885" cy="849830"/>
            </a:xfrm>
            <a:prstGeom prst="rect">
              <a:avLst/>
            </a:prstGeom>
            <a:solidFill>
              <a:schemeClr val="bg1">
                <a:alpha val="83000"/>
              </a:schemeClr>
            </a:solidFill>
          </p:spPr>
          <p:txBody>
            <a:bodyPr wrap="none" rtlCol="0">
              <a:spAutoFit/>
            </a:bodyPr>
            <a:lstStyle/>
            <a:p>
              <a:pPr algn="ctr"/>
              <a:r>
                <a:rPr lang="en-US" sz="2200" b="1" dirty="0" smtClean="0">
                  <a:solidFill>
                    <a:srgbClr val="00B050"/>
                  </a:solidFill>
                  <a:latin typeface="Arial" pitchFamily="34" charset="0"/>
                  <a:cs typeface="Arial" pitchFamily="34" charset="0"/>
                </a:rPr>
                <a:t>Concurrent, Distributed systems</a:t>
              </a:r>
            </a:p>
            <a:p>
              <a:pPr algn="ctr"/>
              <a:r>
                <a:rPr lang="en-US" sz="2200" dirty="0" err="1" smtClean="0">
                  <a:solidFill>
                    <a:srgbClr val="2503EF"/>
                  </a:solidFill>
                  <a:latin typeface="Arial" pitchFamily="34" charset="0"/>
                  <a:cs typeface="Arial" pitchFamily="34" charset="0"/>
                </a:rPr>
                <a:t>Finitary</a:t>
              </a:r>
              <a:r>
                <a:rPr lang="en-US" sz="2200" dirty="0" smtClean="0">
                  <a:solidFill>
                    <a:srgbClr val="2503EF"/>
                  </a:solidFill>
                  <a:latin typeface="Arial" pitchFamily="34" charset="0"/>
                  <a:cs typeface="Arial" pitchFamily="34" charset="0"/>
                </a:rPr>
                <a:t> reductions</a:t>
              </a:r>
            </a:p>
          </p:txBody>
        </p:sp>
        <p:sp>
          <p:nvSpPr>
            <p:cNvPr id="19" name="TextBox 18"/>
            <p:cNvSpPr txBox="1"/>
            <p:nvPr/>
          </p:nvSpPr>
          <p:spPr>
            <a:xfrm>
              <a:off x="1060185" y="6139950"/>
              <a:ext cx="3285974" cy="849830"/>
            </a:xfrm>
            <a:prstGeom prst="rect">
              <a:avLst/>
            </a:prstGeom>
            <a:noFill/>
          </p:spPr>
          <p:txBody>
            <a:bodyPr wrap="none" rtlCol="0">
              <a:spAutoFit/>
            </a:bodyPr>
            <a:lstStyle/>
            <a:p>
              <a:pPr algn="ctr"/>
              <a:r>
                <a:rPr lang="en-US" sz="2200" b="1" dirty="0" smtClean="0">
                  <a:solidFill>
                    <a:srgbClr val="00B050"/>
                  </a:solidFill>
                  <a:latin typeface="Arial" pitchFamily="34" charset="0"/>
                  <a:cs typeface="Arial" pitchFamily="34" charset="0"/>
                </a:rPr>
                <a:t>Memory errors/leaks </a:t>
              </a:r>
            </a:p>
            <a:p>
              <a:pPr algn="ctr"/>
              <a:r>
                <a:rPr lang="en-US" sz="2200" dirty="0" smtClean="0">
                  <a:solidFill>
                    <a:srgbClr val="2503EF"/>
                  </a:solidFill>
                  <a:latin typeface="Arial" pitchFamily="34" charset="0"/>
                  <a:cs typeface="Arial" pitchFamily="34" charset="0"/>
                </a:rPr>
                <a:t>Test generation</a:t>
              </a:r>
            </a:p>
          </p:txBody>
        </p:sp>
        <p:sp>
          <p:nvSpPr>
            <p:cNvPr id="20" name="TextBox 19"/>
            <p:cNvSpPr txBox="1"/>
            <p:nvPr/>
          </p:nvSpPr>
          <p:spPr>
            <a:xfrm>
              <a:off x="5927622" y="6147599"/>
              <a:ext cx="3662269" cy="849830"/>
            </a:xfrm>
            <a:prstGeom prst="rect">
              <a:avLst/>
            </a:prstGeom>
            <a:noFill/>
          </p:spPr>
          <p:txBody>
            <a:bodyPr wrap="none" rtlCol="0">
              <a:spAutoFit/>
            </a:bodyPr>
            <a:lstStyle/>
            <a:p>
              <a:pPr algn="ctr"/>
              <a:r>
                <a:rPr lang="en-US" sz="2200" b="1" dirty="0" smtClean="0">
                  <a:solidFill>
                    <a:srgbClr val="00B050"/>
                  </a:solidFill>
                  <a:latin typeface="Arial" pitchFamily="34" charset="0"/>
                  <a:cs typeface="Arial" pitchFamily="34" charset="0"/>
                </a:rPr>
                <a:t>Transient faults</a:t>
              </a:r>
            </a:p>
            <a:p>
              <a:pPr algn="ctr"/>
              <a:r>
                <a:rPr lang="en-US" sz="2200" dirty="0" smtClean="0">
                  <a:solidFill>
                    <a:srgbClr val="2503EF"/>
                  </a:solidFill>
                  <a:latin typeface="Arial" pitchFamily="34" charset="0"/>
                  <a:cs typeface="Arial" pitchFamily="34" charset="0"/>
                </a:rPr>
                <a:t>Application </a:t>
              </a:r>
              <a:r>
                <a:rPr lang="en-US" sz="2200" dirty="0" err="1" smtClean="0">
                  <a:solidFill>
                    <a:srgbClr val="2503EF"/>
                  </a:solidFill>
                  <a:latin typeface="Arial" pitchFamily="34" charset="0"/>
                  <a:cs typeface="Arial" pitchFamily="34" charset="0"/>
                </a:rPr>
                <a:t>checkpointing</a:t>
              </a:r>
              <a:endParaRPr lang="en-US" sz="2200" dirty="0" smtClean="0">
                <a:solidFill>
                  <a:srgbClr val="2503EF"/>
                </a:solidFill>
                <a:latin typeface="Arial" pitchFamily="34" charset="0"/>
                <a:cs typeface="Arial" pitchFamily="34" charset="0"/>
              </a:endParaRPr>
            </a:p>
          </p:txBody>
        </p:sp>
      </p:grpSp>
      <p:pic>
        <p:nvPicPr>
          <p:cNvPr id="21" name="Picture 2" descr="http://www.clker.com/cliparts/m/g/n/t/N/I/blue-gear-wheel-md.png"/>
          <p:cNvPicPr>
            <a:picLocks noChangeAspect="1" noChangeArrowheads="1"/>
          </p:cNvPicPr>
          <p:nvPr/>
        </p:nvPicPr>
        <p:blipFill>
          <a:blip r:embed="rId3" cstate="print"/>
          <a:srcRect/>
          <a:stretch>
            <a:fillRect/>
          </a:stretch>
        </p:blipFill>
        <p:spPr bwMode="auto">
          <a:xfrm>
            <a:off x="1083625" y="2590800"/>
            <a:ext cx="220410" cy="216725"/>
          </a:xfrm>
          <a:prstGeom prst="rect">
            <a:avLst/>
          </a:prstGeom>
          <a:noFill/>
        </p:spPr>
      </p:pic>
      <p:pic>
        <p:nvPicPr>
          <p:cNvPr id="22" name="Picture 2" descr="http://www.clker.com/cliparts/m/g/n/t/N/I/blue-gear-wheel-md.png"/>
          <p:cNvPicPr>
            <a:picLocks noChangeAspect="1" noChangeArrowheads="1"/>
          </p:cNvPicPr>
          <p:nvPr/>
        </p:nvPicPr>
        <p:blipFill>
          <a:blip r:embed="rId3" cstate="print"/>
          <a:srcRect/>
          <a:stretch>
            <a:fillRect/>
          </a:stretch>
        </p:blipFill>
        <p:spPr bwMode="auto">
          <a:xfrm>
            <a:off x="1007425" y="4038600"/>
            <a:ext cx="220410" cy="216725"/>
          </a:xfrm>
          <a:prstGeom prst="rect">
            <a:avLst/>
          </a:prstGeom>
          <a:noFill/>
        </p:spPr>
      </p:pic>
      <p:pic>
        <p:nvPicPr>
          <p:cNvPr id="23" name="Picture 2" descr="http://www.clker.com/cliparts/m/g/n/t/N/I/blue-gear-wheel-md.png"/>
          <p:cNvPicPr>
            <a:picLocks noChangeAspect="1" noChangeArrowheads="1"/>
          </p:cNvPicPr>
          <p:nvPr/>
        </p:nvPicPr>
        <p:blipFill>
          <a:blip r:embed="rId3" cstate="print"/>
          <a:srcRect/>
          <a:stretch>
            <a:fillRect/>
          </a:stretch>
        </p:blipFill>
        <p:spPr bwMode="auto">
          <a:xfrm>
            <a:off x="5547040" y="3938650"/>
            <a:ext cx="220410" cy="216725"/>
          </a:xfrm>
          <a:prstGeom prst="rect">
            <a:avLst/>
          </a:prstGeom>
          <a:noFill/>
        </p:spPr>
      </p:pic>
      <p:pic>
        <p:nvPicPr>
          <p:cNvPr id="24" name="Picture 2" descr="http://www.clker.com/cliparts/m/g/n/t/N/I/blue-gear-wheel-md.png"/>
          <p:cNvPicPr>
            <a:picLocks noChangeAspect="1" noChangeArrowheads="1"/>
          </p:cNvPicPr>
          <p:nvPr/>
        </p:nvPicPr>
        <p:blipFill>
          <a:blip r:embed="rId3" cstate="print"/>
          <a:srcRect/>
          <a:stretch>
            <a:fillRect/>
          </a:stretch>
        </p:blipFill>
        <p:spPr bwMode="auto">
          <a:xfrm>
            <a:off x="5746940" y="2081150"/>
            <a:ext cx="220410" cy="216725"/>
          </a:xfrm>
          <a:prstGeom prst="rect">
            <a:avLst/>
          </a:prstGeom>
          <a:noFill/>
        </p:spPr>
      </p:pic>
      <p:sp>
        <p:nvSpPr>
          <p:cNvPr id="25" name="Oval 24"/>
          <p:cNvSpPr/>
          <p:nvPr/>
        </p:nvSpPr>
        <p:spPr>
          <a:xfrm>
            <a:off x="4956362" y="914400"/>
            <a:ext cx="4035238" cy="39623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381000" y="0"/>
            <a:ext cx="9829800" cy="7086600"/>
          </a:xfrm>
          <a:custGeom>
            <a:avLst/>
            <a:gdLst>
              <a:gd name="connsiteX0" fmla="*/ 368135 w 7819906"/>
              <a:gd name="connsiteY0" fmla="*/ 4146748 h 6004471"/>
              <a:gd name="connsiteX1" fmla="*/ 653143 w 7819906"/>
              <a:gd name="connsiteY1" fmla="*/ 4146748 h 6004471"/>
              <a:gd name="connsiteX2" fmla="*/ 1116281 w 7819906"/>
              <a:gd name="connsiteY2" fmla="*/ 4134873 h 6004471"/>
              <a:gd name="connsiteX3" fmla="*/ 1330037 w 7819906"/>
              <a:gd name="connsiteY3" fmla="*/ 4146748 h 6004471"/>
              <a:gd name="connsiteX4" fmla="*/ 1413164 w 7819906"/>
              <a:gd name="connsiteY4" fmla="*/ 4158624 h 6004471"/>
              <a:gd name="connsiteX5" fmla="*/ 1543793 w 7819906"/>
              <a:gd name="connsiteY5" fmla="*/ 4170499 h 6004471"/>
              <a:gd name="connsiteX6" fmla="*/ 2719450 w 7819906"/>
              <a:gd name="connsiteY6" fmla="*/ 4158624 h 6004471"/>
              <a:gd name="connsiteX7" fmla="*/ 3075709 w 7819906"/>
              <a:gd name="connsiteY7" fmla="*/ 4134873 h 6004471"/>
              <a:gd name="connsiteX8" fmla="*/ 3681351 w 7819906"/>
              <a:gd name="connsiteY8" fmla="*/ 4111122 h 6004471"/>
              <a:gd name="connsiteX9" fmla="*/ 4013860 w 7819906"/>
              <a:gd name="connsiteY9" fmla="*/ 4087372 h 6004471"/>
              <a:gd name="connsiteX10" fmla="*/ 4108863 w 7819906"/>
              <a:gd name="connsiteY10" fmla="*/ 4075496 h 6004471"/>
              <a:gd name="connsiteX11" fmla="*/ 4132613 w 7819906"/>
              <a:gd name="connsiteY11" fmla="*/ 3695486 h 6004471"/>
              <a:gd name="connsiteX12" fmla="*/ 4144489 w 7819906"/>
              <a:gd name="connsiteY12" fmla="*/ 3588608 h 6004471"/>
              <a:gd name="connsiteX13" fmla="*/ 4168239 w 7819906"/>
              <a:gd name="connsiteY13" fmla="*/ 3339226 h 6004471"/>
              <a:gd name="connsiteX14" fmla="*/ 4156364 w 7819906"/>
              <a:gd name="connsiteY14" fmla="*/ 2935465 h 6004471"/>
              <a:gd name="connsiteX15" fmla="*/ 4144489 w 7819906"/>
              <a:gd name="connsiteY15" fmla="*/ 2792961 h 6004471"/>
              <a:gd name="connsiteX16" fmla="*/ 4120738 w 7819906"/>
              <a:gd name="connsiteY16" fmla="*/ 2733585 h 6004471"/>
              <a:gd name="connsiteX17" fmla="*/ 4108863 w 7819906"/>
              <a:gd name="connsiteY17" fmla="*/ 2686083 h 6004471"/>
              <a:gd name="connsiteX18" fmla="*/ 4096987 w 7819906"/>
              <a:gd name="connsiteY18" fmla="*/ 2650457 h 6004471"/>
              <a:gd name="connsiteX19" fmla="*/ 4073237 w 7819906"/>
              <a:gd name="connsiteY19" fmla="*/ 2531704 h 6004471"/>
              <a:gd name="connsiteX20" fmla="*/ 4049486 w 7819906"/>
              <a:gd name="connsiteY20" fmla="*/ 2401076 h 6004471"/>
              <a:gd name="connsiteX21" fmla="*/ 4061361 w 7819906"/>
              <a:gd name="connsiteY21" fmla="*/ 1842935 h 6004471"/>
              <a:gd name="connsiteX22" fmla="*/ 4073237 w 7819906"/>
              <a:gd name="connsiteY22" fmla="*/ 1641055 h 6004471"/>
              <a:gd name="connsiteX23" fmla="*/ 4085112 w 7819906"/>
              <a:gd name="connsiteY23" fmla="*/ 417896 h 6004471"/>
              <a:gd name="connsiteX24" fmla="*/ 4096987 w 7819906"/>
              <a:gd name="connsiteY24" fmla="*/ 239767 h 6004471"/>
              <a:gd name="connsiteX25" fmla="*/ 4120738 w 7819906"/>
              <a:gd name="connsiteY25" fmla="*/ 156639 h 6004471"/>
              <a:gd name="connsiteX26" fmla="*/ 4239491 w 7819906"/>
              <a:gd name="connsiteY26" fmla="*/ 144764 h 6004471"/>
              <a:gd name="connsiteX27" fmla="*/ 4322618 w 7819906"/>
              <a:gd name="connsiteY27" fmla="*/ 121013 h 6004471"/>
              <a:gd name="connsiteX28" fmla="*/ 4358244 w 7819906"/>
              <a:gd name="connsiteY28" fmla="*/ 109138 h 6004471"/>
              <a:gd name="connsiteX29" fmla="*/ 4429496 w 7819906"/>
              <a:gd name="connsiteY29" fmla="*/ 97263 h 6004471"/>
              <a:gd name="connsiteX30" fmla="*/ 4631377 w 7819906"/>
              <a:gd name="connsiteY30" fmla="*/ 61637 h 6004471"/>
              <a:gd name="connsiteX31" fmla="*/ 4845133 w 7819906"/>
              <a:gd name="connsiteY31" fmla="*/ 49761 h 6004471"/>
              <a:gd name="connsiteX32" fmla="*/ 6234546 w 7819906"/>
              <a:gd name="connsiteY32" fmla="*/ 37886 h 6004471"/>
              <a:gd name="connsiteX33" fmla="*/ 6673933 w 7819906"/>
              <a:gd name="connsiteY33" fmla="*/ 14135 h 6004471"/>
              <a:gd name="connsiteX34" fmla="*/ 6911439 w 7819906"/>
              <a:gd name="connsiteY34" fmla="*/ 2260 h 6004471"/>
              <a:gd name="connsiteX35" fmla="*/ 7232073 w 7819906"/>
              <a:gd name="connsiteY35" fmla="*/ 14135 h 6004471"/>
              <a:gd name="connsiteX36" fmla="*/ 7291450 w 7819906"/>
              <a:gd name="connsiteY36" fmla="*/ 121013 h 6004471"/>
              <a:gd name="connsiteX37" fmla="*/ 7350826 w 7819906"/>
              <a:gd name="connsiteY37" fmla="*/ 216016 h 6004471"/>
              <a:gd name="connsiteX38" fmla="*/ 7362702 w 7819906"/>
              <a:gd name="connsiteY38" fmla="*/ 251642 h 6004471"/>
              <a:gd name="connsiteX39" fmla="*/ 7386452 w 7819906"/>
              <a:gd name="connsiteY39" fmla="*/ 287268 h 6004471"/>
              <a:gd name="connsiteX40" fmla="*/ 7398328 w 7819906"/>
              <a:gd name="connsiteY40" fmla="*/ 322894 h 6004471"/>
              <a:gd name="connsiteX41" fmla="*/ 7493330 w 7819906"/>
              <a:gd name="connsiteY41" fmla="*/ 489148 h 6004471"/>
              <a:gd name="connsiteX42" fmla="*/ 7540831 w 7819906"/>
              <a:gd name="connsiteY42" fmla="*/ 584151 h 6004471"/>
              <a:gd name="connsiteX43" fmla="*/ 7576457 w 7819906"/>
              <a:gd name="connsiteY43" fmla="*/ 655403 h 6004471"/>
              <a:gd name="connsiteX44" fmla="*/ 7647709 w 7819906"/>
              <a:gd name="connsiteY44" fmla="*/ 774156 h 6004471"/>
              <a:gd name="connsiteX45" fmla="*/ 7683335 w 7819906"/>
              <a:gd name="connsiteY45" fmla="*/ 845408 h 6004471"/>
              <a:gd name="connsiteX46" fmla="*/ 7695211 w 7819906"/>
              <a:gd name="connsiteY46" fmla="*/ 1213543 h 6004471"/>
              <a:gd name="connsiteX47" fmla="*/ 7718961 w 7819906"/>
              <a:gd name="connsiteY47" fmla="*/ 2282322 h 6004471"/>
              <a:gd name="connsiteX48" fmla="*/ 7730837 w 7819906"/>
              <a:gd name="connsiteY48" fmla="*/ 3018593 h 6004471"/>
              <a:gd name="connsiteX49" fmla="*/ 7742712 w 7819906"/>
              <a:gd name="connsiteY49" fmla="*/ 3196722 h 6004471"/>
              <a:gd name="connsiteX50" fmla="*/ 7766463 w 7819906"/>
              <a:gd name="connsiteY50" fmla="*/ 3529231 h 6004471"/>
              <a:gd name="connsiteX51" fmla="*/ 7778338 w 7819906"/>
              <a:gd name="connsiteY51" fmla="*/ 4586135 h 6004471"/>
              <a:gd name="connsiteX52" fmla="*/ 7790213 w 7819906"/>
              <a:gd name="connsiteY52" fmla="*/ 4728639 h 6004471"/>
              <a:gd name="connsiteX53" fmla="*/ 7813964 w 7819906"/>
              <a:gd name="connsiteY53" fmla="*/ 5203652 h 6004471"/>
              <a:gd name="connsiteX54" fmla="*/ 7802089 w 7819906"/>
              <a:gd name="connsiteY54" fmla="*/ 5322406 h 6004471"/>
              <a:gd name="connsiteX55" fmla="*/ 7766463 w 7819906"/>
              <a:gd name="connsiteY55" fmla="*/ 5334281 h 6004471"/>
              <a:gd name="connsiteX56" fmla="*/ 6745185 w 7819906"/>
              <a:gd name="connsiteY56" fmla="*/ 5346156 h 6004471"/>
              <a:gd name="connsiteX57" fmla="*/ 6614556 w 7819906"/>
              <a:gd name="connsiteY57" fmla="*/ 5369907 h 6004471"/>
              <a:gd name="connsiteX58" fmla="*/ 5878286 w 7819906"/>
              <a:gd name="connsiteY58" fmla="*/ 5393657 h 6004471"/>
              <a:gd name="connsiteX59" fmla="*/ 5498276 w 7819906"/>
              <a:gd name="connsiteY59" fmla="*/ 5417408 h 6004471"/>
              <a:gd name="connsiteX60" fmla="*/ 5082639 w 7819906"/>
              <a:gd name="connsiteY60" fmla="*/ 5441159 h 6004471"/>
              <a:gd name="connsiteX61" fmla="*/ 5023263 w 7819906"/>
              <a:gd name="connsiteY61" fmla="*/ 5453034 h 6004471"/>
              <a:gd name="connsiteX62" fmla="*/ 4952011 w 7819906"/>
              <a:gd name="connsiteY62" fmla="*/ 5464909 h 6004471"/>
              <a:gd name="connsiteX63" fmla="*/ 4916385 w 7819906"/>
              <a:gd name="connsiteY63" fmla="*/ 5500535 h 6004471"/>
              <a:gd name="connsiteX64" fmla="*/ 4880759 w 7819906"/>
              <a:gd name="connsiteY64" fmla="*/ 5631164 h 6004471"/>
              <a:gd name="connsiteX65" fmla="*/ 4880759 w 7819906"/>
              <a:gd name="connsiteY65" fmla="*/ 5631164 h 6004471"/>
              <a:gd name="connsiteX66" fmla="*/ 4833257 w 7819906"/>
              <a:gd name="connsiteY66" fmla="*/ 5761793 h 6004471"/>
              <a:gd name="connsiteX67" fmla="*/ 4809507 w 7819906"/>
              <a:gd name="connsiteY67" fmla="*/ 5844920 h 6004471"/>
              <a:gd name="connsiteX68" fmla="*/ 4762005 w 7819906"/>
              <a:gd name="connsiteY68" fmla="*/ 5928047 h 6004471"/>
              <a:gd name="connsiteX69" fmla="*/ 4714504 w 7819906"/>
              <a:gd name="connsiteY69" fmla="*/ 5939922 h 6004471"/>
              <a:gd name="connsiteX70" fmla="*/ 4607626 w 7819906"/>
              <a:gd name="connsiteY70" fmla="*/ 5951798 h 6004471"/>
              <a:gd name="connsiteX71" fmla="*/ 4120738 w 7819906"/>
              <a:gd name="connsiteY71" fmla="*/ 5975548 h 6004471"/>
              <a:gd name="connsiteX72" fmla="*/ 2695699 w 7819906"/>
              <a:gd name="connsiteY72" fmla="*/ 5987424 h 6004471"/>
              <a:gd name="connsiteX73" fmla="*/ 2517569 w 7819906"/>
              <a:gd name="connsiteY73" fmla="*/ 5999299 h 6004471"/>
              <a:gd name="connsiteX74" fmla="*/ 1769424 w 7819906"/>
              <a:gd name="connsiteY74" fmla="*/ 5975548 h 6004471"/>
              <a:gd name="connsiteX75" fmla="*/ 1021278 w 7819906"/>
              <a:gd name="connsiteY75" fmla="*/ 5987424 h 6004471"/>
              <a:gd name="connsiteX76" fmla="*/ 843148 w 7819906"/>
              <a:gd name="connsiteY76" fmla="*/ 5999299 h 6004471"/>
              <a:gd name="connsiteX77" fmla="*/ 296883 w 7819906"/>
              <a:gd name="connsiteY77" fmla="*/ 5987424 h 6004471"/>
              <a:gd name="connsiteX78" fmla="*/ 83128 w 7819906"/>
              <a:gd name="connsiteY78" fmla="*/ 5963673 h 6004471"/>
              <a:gd name="connsiteX79" fmla="*/ 47502 w 7819906"/>
              <a:gd name="connsiteY79" fmla="*/ 5939922 h 6004471"/>
              <a:gd name="connsiteX80" fmla="*/ 11876 w 7819906"/>
              <a:gd name="connsiteY80" fmla="*/ 5678665 h 6004471"/>
              <a:gd name="connsiteX81" fmla="*/ 0 w 7819906"/>
              <a:gd name="connsiteY81" fmla="*/ 5607413 h 6004471"/>
              <a:gd name="connsiteX82" fmla="*/ 11876 w 7819906"/>
              <a:gd name="connsiteY82" fmla="*/ 5322406 h 6004471"/>
              <a:gd name="connsiteX83" fmla="*/ 47502 w 7819906"/>
              <a:gd name="connsiteY83" fmla="*/ 5096774 h 6004471"/>
              <a:gd name="connsiteX84" fmla="*/ 59377 w 7819906"/>
              <a:gd name="connsiteY84" fmla="*/ 5013647 h 6004471"/>
              <a:gd name="connsiteX85" fmla="*/ 106878 w 7819906"/>
              <a:gd name="connsiteY85" fmla="*/ 4883018 h 6004471"/>
              <a:gd name="connsiteX86" fmla="*/ 166255 w 7819906"/>
              <a:gd name="connsiteY86" fmla="*/ 4764265 h 6004471"/>
              <a:gd name="connsiteX87" fmla="*/ 249382 w 7819906"/>
              <a:gd name="connsiteY87" fmla="*/ 4598011 h 6004471"/>
              <a:gd name="connsiteX88" fmla="*/ 261257 w 7819906"/>
              <a:gd name="connsiteY88" fmla="*/ 4550509 h 6004471"/>
              <a:gd name="connsiteX89" fmla="*/ 285008 w 7819906"/>
              <a:gd name="connsiteY89" fmla="*/ 4514883 h 6004471"/>
              <a:gd name="connsiteX90" fmla="*/ 296883 w 7819906"/>
              <a:gd name="connsiteY90" fmla="*/ 4479257 h 6004471"/>
              <a:gd name="connsiteX91" fmla="*/ 320634 w 7819906"/>
              <a:gd name="connsiteY91" fmla="*/ 4431756 h 6004471"/>
              <a:gd name="connsiteX92" fmla="*/ 344385 w 7819906"/>
              <a:gd name="connsiteY92" fmla="*/ 4360504 h 6004471"/>
              <a:gd name="connsiteX93" fmla="*/ 356260 w 7819906"/>
              <a:gd name="connsiteY93" fmla="*/ 4324878 h 6004471"/>
              <a:gd name="connsiteX94" fmla="*/ 356260 w 7819906"/>
              <a:gd name="connsiteY94" fmla="*/ 4170499 h 6004471"/>
              <a:gd name="connsiteX95" fmla="*/ 368135 w 7819906"/>
              <a:gd name="connsiteY95" fmla="*/ 4146748 h 600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819906" h="6004471">
                <a:moveTo>
                  <a:pt x="368135" y="4146748"/>
                </a:moveTo>
                <a:cubicBezTo>
                  <a:pt x="417615" y="4142790"/>
                  <a:pt x="396465" y="4156255"/>
                  <a:pt x="653143" y="4146748"/>
                </a:cubicBezTo>
                <a:cubicBezTo>
                  <a:pt x="807467" y="4141032"/>
                  <a:pt x="961902" y="4138831"/>
                  <a:pt x="1116281" y="4134873"/>
                </a:cubicBezTo>
                <a:cubicBezTo>
                  <a:pt x="1187533" y="4138831"/>
                  <a:pt x="1258902" y="4141057"/>
                  <a:pt x="1330037" y="4146748"/>
                </a:cubicBezTo>
                <a:cubicBezTo>
                  <a:pt x="1357938" y="4148980"/>
                  <a:pt x="1385345" y="4155533"/>
                  <a:pt x="1413164" y="4158624"/>
                </a:cubicBezTo>
                <a:cubicBezTo>
                  <a:pt x="1456619" y="4163452"/>
                  <a:pt x="1500250" y="4166541"/>
                  <a:pt x="1543793" y="4170499"/>
                </a:cubicBezTo>
                <a:lnTo>
                  <a:pt x="2719450" y="4158624"/>
                </a:lnTo>
                <a:cubicBezTo>
                  <a:pt x="2838434" y="4155857"/>
                  <a:pt x="2956768" y="4139121"/>
                  <a:pt x="3075709" y="4134873"/>
                </a:cubicBezTo>
                <a:lnTo>
                  <a:pt x="3681351" y="4111122"/>
                </a:lnTo>
                <a:cubicBezTo>
                  <a:pt x="3873815" y="4083628"/>
                  <a:pt x="3656386" y="4112026"/>
                  <a:pt x="4013860" y="4087372"/>
                </a:cubicBezTo>
                <a:cubicBezTo>
                  <a:pt x="4045699" y="4085176"/>
                  <a:pt x="4077195" y="4079455"/>
                  <a:pt x="4108863" y="4075496"/>
                </a:cubicBezTo>
                <a:cubicBezTo>
                  <a:pt x="4157898" y="3928386"/>
                  <a:pt x="4112614" y="4075458"/>
                  <a:pt x="4132613" y="3695486"/>
                </a:cubicBezTo>
                <a:cubicBezTo>
                  <a:pt x="4134497" y="3659690"/>
                  <a:pt x="4141630" y="3624339"/>
                  <a:pt x="4144489" y="3588608"/>
                </a:cubicBezTo>
                <a:cubicBezTo>
                  <a:pt x="4163754" y="3347804"/>
                  <a:pt x="4141969" y="3470579"/>
                  <a:pt x="4168239" y="3339226"/>
                </a:cubicBezTo>
                <a:cubicBezTo>
                  <a:pt x="4164281" y="3204639"/>
                  <a:pt x="4162212" y="3069983"/>
                  <a:pt x="4156364" y="2935465"/>
                </a:cubicBezTo>
                <a:cubicBezTo>
                  <a:pt x="4154294" y="2887844"/>
                  <a:pt x="4152773" y="2839902"/>
                  <a:pt x="4144489" y="2792961"/>
                </a:cubicBezTo>
                <a:cubicBezTo>
                  <a:pt x="4140784" y="2771969"/>
                  <a:pt x="4127479" y="2753808"/>
                  <a:pt x="4120738" y="2733585"/>
                </a:cubicBezTo>
                <a:cubicBezTo>
                  <a:pt x="4115577" y="2718101"/>
                  <a:pt x="4113347" y="2701776"/>
                  <a:pt x="4108863" y="2686083"/>
                </a:cubicBezTo>
                <a:cubicBezTo>
                  <a:pt x="4105424" y="2674047"/>
                  <a:pt x="4099802" y="2662654"/>
                  <a:pt x="4096987" y="2650457"/>
                </a:cubicBezTo>
                <a:cubicBezTo>
                  <a:pt x="4087910" y="2611123"/>
                  <a:pt x="4081154" y="2571288"/>
                  <a:pt x="4073237" y="2531704"/>
                </a:cubicBezTo>
                <a:cubicBezTo>
                  <a:pt x="4056633" y="2448687"/>
                  <a:pt x="4064685" y="2492274"/>
                  <a:pt x="4049486" y="2401076"/>
                </a:cubicBezTo>
                <a:cubicBezTo>
                  <a:pt x="4053444" y="2215029"/>
                  <a:pt x="4055548" y="2028933"/>
                  <a:pt x="4061361" y="1842935"/>
                </a:cubicBezTo>
                <a:cubicBezTo>
                  <a:pt x="4063467" y="1775558"/>
                  <a:pt x="4072114" y="1708455"/>
                  <a:pt x="4073237" y="1641055"/>
                </a:cubicBezTo>
                <a:cubicBezTo>
                  <a:pt x="4080032" y="1233373"/>
                  <a:pt x="4078202" y="825576"/>
                  <a:pt x="4085112" y="417896"/>
                </a:cubicBezTo>
                <a:cubicBezTo>
                  <a:pt x="4086120" y="358396"/>
                  <a:pt x="4088947" y="298729"/>
                  <a:pt x="4096987" y="239767"/>
                </a:cubicBezTo>
                <a:cubicBezTo>
                  <a:pt x="4100881" y="211213"/>
                  <a:pt x="4096760" y="172624"/>
                  <a:pt x="4120738" y="156639"/>
                </a:cubicBezTo>
                <a:cubicBezTo>
                  <a:pt x="4153838" y="134572"/>
                  <a:pt x="4199907" y="148722"/>
                  <a:pt x="4239491" y="144764"/>
                </a:cubicBezTo>
                <a:lnTo>
                  <a:pt x="4322618" y="121013"/>
                </a:lnTo>
                <a:cubicBezTo>
                  <a:pt x="4334608" y="117416"/>
                  <a:pt x="4346024" y="111853"/>
                  <a:pt x="4358244" y="109138"/>
                </a:cubicBezTo>
                <a:cubicBezTo>
                  <a:pt x="4381749" y="103915"/>
                  <a:pt x="4405745" y="101221"/>
                  <a:pt x="4429496" y="97263"/>
                </a:cubicBezTo>
                <a:cubicBezTo>
                  <a:pt x="4521480" y="51271"/>
                  <a:pt x="4464247" y="72420"/>
                  <a:pt x="4631377" y="61637"/>
                </a:cubicBezTo>
                <a:cubicBezTo>
                  <a:pt x="4702591" y="57042"/>
                  <a:pt x="4773779" y="50818"/>
                  <a:pt x="4845133" y="49761"/>
                </a:cubicBezTo>
                <a:lnTo>
                  <a:pt x="6234546" y="37886"/>
                </a:lnTo>
                <a:lnTo>
                  <a:pt x="6673933" y="14135"/>
                </a:lnTo>
                <a:lnTo>
                  <a:pt x="6911439" y="2260"/>
                </a:lnTo>
                <a:cubicBezTo>
                  <a:pt x="7018317" y="6218"/>
                  <a:pt x="7126060" y="0"/>
                  <a:pt x="7232073" y="14135"/>
                </a:cubicBezTo>
                <a:cubicBezTo>
                  <a:pt x="7273962" y="19720"/>
                  <a:pt x="7279441" y="105001"/>
                  <a:pt x="7291450" y="121013"/>
                </a:cubicBezTo>
                <a:cubicBezTo>
                  <a:pt x="7325549" y="166479"/>
                  <a:pt x="7329090" y="165300"/>
                  <a:pt x="7350826" y="216016"/>
                </a:cubicBezTo>
                <a:cubicBezTo>
                  <a:pt x="7355757" y="227522"/>
                  <a:pt x="7357104" y="240446"/>
                  <a:pt x="7362702" y="251642"/>
                </a:cubicBezTo>
                <a:cubicBezTo>
                  <a:pt x="7369085" y="264407"/>
                  <a:pt x="7380069" y="274503"/>
                  <a:pt x="7386452" y="287268"/>
                </a:cubicBezTo>
                <a:cubicBezTo>
                  <a:pt x="7392050" y="298464"/>
                  <a:pt x="7393082" y="311528"/>
                  <a:pt x="7398328" y="322894"/>
                </a:cubicBezTo>
                <a:cubicBezTo>
                  <a:pt x="7452912" y="441158"/>
                  <a:pt x="7437252" y="414377"/>
                  <a:pt x="7493330" y="489148"/>
                </a:cubicBezTo>
                <a:cubicBezTo>
                  <a:pt x="7515763" y="556448"/>
                  <a:pt x="7492756" y="496013"/>
                  <a:pt x="7540831" y="584151"/>
                </a:cubicBezTo>
                <a:cubicBezTo>
                  <a:pt x="7553546" y="607463"/>
                  <a:pt x="7563439" y="632259"/>
                  <a:pt x="7576457" y="655403"/>
                </a:cubicBezTo>
                <a:cubicBezTo>
                  <a:pt x="7599089" y="695637"/>
                  <a:pt x="7633110" y="730362"/>
                  <a:pt x="7647709" y="774156"/>
                </a:cubicBezTo>
                <a:cubicBezTo>
                  <a:pt x="7664099" y="823322"/>
                  <a:pt x="7652642" y="799366"/>
                  <a:pt x="7683335" y="845408"/>
                </a:cubicBezTo>
                <a:cubicBezTo>
                  <a:pt x="7687294" y="968120"/>
                  <a:pt x="7692680" y="1090794"/>
                  <a:pt x="7695211" y="1213543"/>
                </a:cubicBezTo>
                <a:cubicBezTo>
                  <a:pt x="7718039" y="2320705"/>
                  <a:pt x="7692747" y="1653168"/>
                  <a:pt x="7718961" y="2282322"/>
                </a:cubicBezTo>
                <a:cubicBezTo>
                  <a:pt x="7722920" y="2527746"/>
                  <a:pt x="7724464" y="2773220"/>
                  <a:pt x="7730837" y="3018593"/>
                </a:cubicBezTo>
                <a:cubicBezTo>
                  <a:pt x="7732382" y="3078081"/>
                  <a:pt x="7738472" y="3137365"/>
                  <a:pt x="7742712" y="3196722"/>
                </a:cubicBezTo>
                <a:cubicBezTo>
                  <a:pt x="7775611" y="3657315"/>
                  <a:pt x="7732176" y="3014954"/>
                  <a:pt x="7766463" y="3529231"/>
                </a:cubicBezTo>
                <a:cubicBezTo>
                  <a:pt x="7770421" y="3881532"/>
                  <a:pt x="7771363" y="4233880"/>
                  <a:pt x="7778338" y="4586135"/>
                </a:cubicBezTo>
                <a:cubicBezTo>
                  <a:pt x="7779282" y="4633792"/>
                  <a:pt x="7787772" y="4681036"/>
                  <a:pt x="7790213" y="4728639"/>
                </a:cubicBezTo>
                <a:cubicBezTo>
                  <a:pt x="7819906" y="5307635"/>
                  <a:pt x="7786211" y="4842848"/>
                  <a:pt x="7813964" y="5203652"/>
                </a:cubicBezTo>
                <a:cubicBezTo>
                  <a:pt x="7810006" y="5243237"/>
                  <a:pt x="7815684" y="5285019"/>
                  <a:pt x="7802089" y="5322406"/>
                </a:cubicBezTo>
                <a:cubicBezTo>
                  <a:pt x="7797811" y="5334170"/>
                  <a:pt x="7778978" y="5334000"/>
                  <a:pt x="7766463" y="5334281"/>
                </a:cubicBezTo>
                <a:cubicBezTo>
                  <a:pt x="7426100" y="5341929"/>
                  <a:pt x="7085611" y="5342198"/>
                  <a:pt x="6745185" y="5346156"/>
                </a:cubicBezTo>
                <a:cubicBezTo>
                  <a:pt x="6663915" y="5366473"/>
                  <a:pt x="6725182" y="5352887"/>
                  <a:pt x="6614556" y="5369907"/>
                </a:cubicBezTo>
                <a:cubicBezTo>
                  <a:pt x="6297294" y="5418717"/>
                  <a:pt x="6818925" y="5376860"/>
                  <a:pt x="5878286" y="5393657"/>
                </a:cubicBezTo>
                <a:lnTo>
                  <a:pt x="5498276" y="5417408"/>
                </a:lnTo>
                <a:cubicBezTo>
                  <a:pt x="5177522" y="5431353"/>
                  <a:pt x="5315959" y="5421715"/>
                  <a:pt x="5082639" y="5441159"/>
                </a:cubicBezTo>
                <a:lnTo>
                  <a:pt x="5023263" y="5453034"/>
                </a:lnTo>
                <a:cubicBezTo>
                  <a:pt x="4999573" y="5457341"/>
                  <a:pt x="4974014" y="5455130"/>
                  <a:pt x="4952011" y="5464909"/>
                </a:cubicBezTo>
                <a:cubicBezTo>
                  <a:pt x="4936664" y="5471730"/>
                  <a:pt x="4928260" y="5488660"/>
                  <a:pt x="4916385" y="5500535"/>
                </a:cubicBezTo>
                <a:cubicBezTo>
                  <a:pt x="4899599" y="5584461"/>
                  <a:pt x="4910892" y="5540763"/>
                  <a:pt x="4880759" y="5631164"/>
                </a:cubicBezTo>
                <a:lnTo>
                  <a:pt x="4880759" y="5631164"/>
                </a:lnTo>
                <a:cubicBezTo>
                  <a:pt x="4853546" y="5740013"/>
                  <a:pt x="4875115" y="5699007"/>
                  <a:pt x="4833257" y="5761793"/>
                </a:cubicBezTo>
                <a:cubicBezTo>
                  <a:pt x="4796147" y="5910236"/>
                  <a:pt x="4843569" y="5725705"/>
                  <a:pt x="4809507" y="5844920"/>
                </a:cubicBezTo>
                <a:cubicBezTo>
                  <a:pt x="4797544" y="5886791"/>
                  <a:pt x="4805070" y="5903438"/>
                  <a:pt x="4762005" y="5928047"/>
                </a:cubicBezTo>
                <a:cubicBezTo>
                  <a:pt x="4747834" y="5936144"/>
                  <a:pt x="4730635" y="5937440"/>
                  <a:pt x="4714504" y="5939922"/>
                </a:cubicBezTo>
                <a:cubicBezTo>
                  <a:pt x="4679076" y="5945373"/>
                  <a:pt x="4643347" y="5948821"/>
                  <a:pt x="4607626" y="5951798"/>
                </a:cubicBezTo>
                <a:cubicBezTo>
                  <a:pt x="4469623" y="5963298"/>
                  <a:pt x="4241643" y="5973892"/>
                  <a:pt x="4120738" y="5975548"/>
                </a:cubicBezTo>
                <a:lnTo>
                  <a:pt x="2695699" y="5987424"/>
                </a:lnTo>
                <a:cubicBezTo>
                  <a:pt x="2636322" y="5991382"/>
                  <a:pt x="2577077" y="5999299"/>
                  <a:pt x="2517569" y="5999299"/>
                </a:cubicBezTo>
                <a:cubicBezTo>
                  <a:pt x="2154109" y="5999299"/>
                  <a:pt x="2064044" y="5991917"/>
                  <a:pt x="1769424" y="5975548"/>
                </a:cubicBezTo>
                <a:lnTo>
                  <a:pt x="1021278" y="5987424"/>
                </a:lnTo>
                <a:cubicBezTo>
                  <a:pt x="961789" y="5988949"/>
                  <a:pt x="902656" y="5999299"/>
                  <a:pt x="843148" y="5999299"/>
                </a:cubicBezTo>
                <a:cubicBezTo>
                  <a:pt x="661017" y="5999299"/>
                  <a:pt x="478971" y="5991382"/>
                  <a:pt x="296883" y="5987424"/>
                </a:cubicBezTo>
                <a:cubicBezTo>
                  <a:pt x="289750" y="5986711"/>
                  <a:pt x="102586" y="5968980"/>
                  <a:pt x="83128" y="5963673"/>
                </a:cubicBezTo>
                <a:cubicBezTo>
                  <a:pt x="69358" y="5959918"/>
                  <a:pt x="59377" y="5947839"/>
                  <a:pt x="47502" y="5939922"/>
                </a:cubicBezTo>
                <a:cubicBezTo>
                  <a:pt x="6869" y="5818031"/>
                  <a:pt x="66180" y="6004471"/>
                  <a:pt x="11876" y="5678665"/>
                </a:cubicBezTo>
                <a:lnTo>
                  <a:pt x="0" y="5607413"/>
                </a:lnTo>
                <a:cubicBezTo>
                  <a:pt x="3959" y="5512411"/>
                  <a:pt x="4765" y="5417224"/>
                  <a:pt x="11876" y="5322406"/>
                </a:cubicBezTo>
                <a:cubicBezTo>
                  <a:pt x="24120" y="5159152"/>
                  <a:pt x="18002" y="5185270"/>
                  <a:pt x="47502" y="5096774"/>
                </a:cubicBezTo>
                <a:cubicBezTo>
                  <a:pt x="51460" y="5069065"/>
                  <a:pt x="53083" y="5040921"/>
                  <a:pt x="59377" y="5013647"/>
                </a:cubicBezTo>
                <a:cubicBezTo>
                  <a:pt x="64979" y="4989374"/>
                  <a:pt x="95024" y="4908420"/>
                  <a:pt x="106878" y="4883018"/>
                </a:cubicBezTo>
                <a:cubicBezTo>
                  <a:pt x="125593" y="4842913"/>
                  <a:pt x="149819" y="4805356"/>
                  <a:pt x="166255" y="4764265"/>
                </a:cubicBezTo>
                <a:cubicBezTo>
                  <a:pt x="221107" y="4627135"/>
                  <a:pt x="188176" y="4679619"/>
                  <a:pt x="249382" y="4598011"/>
                </a:cubicBezTo>
                <a:cubicBezTo>
                  <a:pt x="253340" y="4582177"/>
                  <a:pt x="254828" y="4565511"/>
                  <a:pt x="261257" y="4550509"/>
                </a:cubicBezTo>
                <a:cubicBezTo>
                  <a:pt x="266879" y="4537391"/>
                  <a:pt x="278625" y="4527649"/>
                  <a:pt x="285008" y="4514883"/>
                </a:cubicBezTo>
                <a:cubicBezTo>
                  <a:pt x="290606" y="4503687"/>
                  <a:pt x="291952" y="4490763"/>
                  <a:pt x="296883" y="4479257"/>
                </a:cubicBezTo>
                <a:cubicBezTo>
                  <a:pt x="303856" y="4462986"/>
                  <a:pt x="314059" y="4448192"/>
                  <a:pt x="320634" y="4431756"/>
                </a:cubicBezTo>
                <a:cubicBezTo>
                  <a:pt x="329932" y="4408511"/>
                  <a:pt x="336468" y="4384255"/>
                  <a:pt x="344385" y="4360504"/>
                </a:cubicBezTo>
                <a:lnTo>
                  <a:pt x="356260" y="4324878"/>
                </a:lnTo>
                <a:cubicBezTo>
                  <a:pt x="345626" y="4261070"/>
                  <a:pt x="334189" y="4236713"/>
                  <a:pt x="356260" y="4170499"/>
                </a:cubicBezTo>
                <a:cubicBezTo>
                  <a:pt x="359801" y="4159877"/>
                  <a:pt x="318655" y="4150706"/>
                  <a:pt x="368135" y="4146748"/>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90600" y="6365557"/>
            <a:ext cx="6096000" cy="400110"/>
          </a:xfrm>
          <a:prstGeom prst="rect">
            <a:avLst/>
          </a:prstGeom>
          <a:noFill/>
        </p:spPr>
        <p:txBody>
          <a:bodyPr wrap="square" rtlCol="0">
            <a:spAutoFit/>
          </a:bodyPr>
          <a:lstStyle/>
          <a:p>
            <a:pPr marL="514350" indent="-514350"/>
            <a:r>
              <a:rPr lang="en-US" sz="2000" b="1" dirty="0" smtClean="0">
                <a:latin typeface="Arial" pitchFamily="34" charset="0"/>
                <a:cs typeface="Arial" pitchFamily="34" charset="0"/>
              </a:rPr>
              <a:t>*Invited to journals FMSD and JACM</a:t>
            </a:r>
            <a:endParaRPr lang="en-US" sz="2000" b="1" dirty="0">
              <a:latin typeface="Arial" pitchFamily="34" charset="0"/>
              <a:cs typeface="Arial" pitchFamily="34" charset="0"/>
            </a:endParaRPr>
          </a:p>
        </p:txBody>
      </p:sp>
      <p:sp>
        <p:nvSpPr>
          <p:cNvPr id="28" name="Freeform 27"/>
          <p:cNvSpPr/>
          <p:nvPr/>
        </p:nvSpPr>
        <p:spPr>
          <a:xfrm>
            <a:off x="78828" y="173421"/>
            <a:ext cx="9419736" cy="6609997"/>
          </a:xfrm>
          <a:custGeom>
            <a:avLst/>
            <a:gdLst>
              <a:gd name="connsiteX0" fmla="*/ 283779 w 9419736"/>
              <a:gd name="connsiteY0" fmla="*/ 173420 h 6609997"/>
              <a:gd name="connsiteX1" fmla="*/ 283779 w 9419736"/>
              <a:gd name="connsiteY1" fmla="*/ 173420 h 6609997"/>
              <a:gd name="connsiteX2" fmla="*/ 1387365 w 9419736"/>
              <a:gd name="connsiteY2" fmla="*/ 220717 h 6609997"/>
              <a:gd name="connsiteX3" fmla="*/ 1529255 w 9419736"/>
              <a:gd name="connsiteY3" fmla="*/ 236482 h 6609997"/>
              <a:gd name="connsiteX4" fmla="*/ 1797269 w 9419736"/>
              <a:gd name="connsiteY4" fmla="*/ 268013 h 6609997"/>
              <a:gd name="connsiteX5" fmla="*/ 2538248 w 9419736"/>
              <a:gd name="connsiteY5" fmla="*/ 315310 h 6609997"/>
              <a:gd name="connsiteX6" fmla="*/ 2979682 w 9419736"/>
              <a:gd name="connsiteY6" fmla="*/ 299545 h 6609997"/>
              <a:gd name="connsiteX7" fmla="*/ 3184634 w 9419736"/>
              <a:gd name="connsiteY7" fmla="*/ 252248 h 6609997"/>
              <a:gd name="connsiteX8" fmla="*/ 3294993 w 9419736"/>
              <a:gd name="connsiteY8" fmla="*/ 236482 h 6609997"/>
              <a:gd name="connsiteX9" fmla="*/ 3421117 w 9419736"/>
              <a:gd name="connsiteY9" fmla="*/ 204951 h 6609997"/>
              <a:gd name="connsiteX10" fmla="*/ 3563006 w 9419736"/>
              <a:gd name="connsiteY10" fmla="*/ 173420 h 6609997"/>
              <a:gd name="connsiteX11" fmla="*/ 3610303 w 9419736"/>
              <a:gd name="connsiteY11" fmla="*/ 157655 h 6609997"/>
              <a:gd name="connsiteX12" fmla="*/ 3689131 w 9419736"/>
              <a:gd name="connsiteY12" fmla="*/ 141889 h 6609997"/>
              <a:gd name="connsiteX13" fmla="*/ 3894082 w 9419736"/>
              <a:gd name="connsiteY13" fmla="*/ 78827 h 6609997"/>
              <a:gd name="connsiteX14" fmla="*/ 4099034 w 9419736"/>
              <a:gd name="connsiteY14" fmla="*/ 47296 h 6609997"/>
              <a:gd name="connsiteX15" fmla="*/ 4272455 w 9419736"/>
              <a:gd name="connsiteY15" fmla="*/ 0 h 6609997"/>
              <a:gd name="connsiteX16" fmla="*/ 4398579 w 9419736"/>
              <a:gd name="connsiteY16" fmla="*/ 15765 h 6609997"/>
              <a:gd name="connsiteX17" fmla="*/ 4414344 w 9419736"/>
              <a:gd name="connsiteY17" fmla="*/ 78827 h 6609997"/>
              <a:gd name="connsiteX18" fmla="*/ 4430110 w 9419736"/>
              <a:gd name="connsiteY18" fmla="*/ 126124 h 6609997"/>
              <a:gd name="connsiteX19" fmla="*/ 4445875 w 9419736"/>
              <a:gd name="connsiteY19" fmla="*/ 835572 h 6609997"/>
              <a:gd name="connsiteX20" fmla="*/ 4461641 w 9419736"/>
              <a:gd name="connsiteY20" fmla="*/ 1040524 h 6609997"/>
              <a:gd name="connsiteX21" fmla="*/ 4477406 w 9419736"/>
              <a:gd name="connsiteY21" fmla="*/ 1103586 h 6609997"/>
              <a:gd name="connsiteX22" fmla="*/ 4493172 w 9419736"/>
              <a:gd name="connsiteY22" fmla="*/ 1182413 h 6609997"/>
              <a:gd name="connsiteX23" fmla="*/ 4540469 w 9419736"/>
              <a:gd name="connsiteY23" fmla="*/ 1513489 h 6609997"/>
              <a:gd name="connsiteX24" fmla="*/ 4556234 w 9419736"/>
              <a:gd name="connsiteY24" fmla="*/ 1576551 h 6609997"/>
              <a:gd name="connsiteX25" fmla="*/ 4587765 w 9419736"/>
              <a:gd name="connsiteY25" fmla="*/ 1734207 h 6609997"/>
              <a:gd name="connsiteX26" fmla="*/ 4603531 w 9419736"/>
              <a:gd name="connsiteY26" fmla="*/ 1907627 h 6609997"/>
              <a:gd name="connsiteX27" fmla="*/ 4619296 w 9419736"/>
              <a:gd name="connsiteY27" fmla="*/ 2049517 h 6609997"/>
              <a:gd name="connsiteX28" fmla="*/ 4650827 w 9419736"/>
              <a:gd name="connsiteY28" fmla="*/ 2443655 h 6609997"/>
              <a:gd name="connsiteX29" fmla="*/ 4666593 w 9419736"/>
              <a:gd name="connsiteY29" fmla="*/ 2869324 h 6609997"/>
              <a:gd name="connsiteX30" fmla="*/ 4698124 w 9419736"/>
              <a:gd name="connsiteY30" fmla="*/ 3216165 h 6609997"/>
              <a:gd name="connsiteX31" fmla="*/ 4745420 w 9419736"/>
              <a:gd name="connsiteY31" fmla="*/ 3421117 h 6609997"/>
              <a:gd name="connsiteX32" fmla="*/ 4776951 w 9419736"/>
              <a:gd name="connsiteY32" fmla="*/ 3941379 h 6609997"/>
              <a:gd name="connsiteX33" fmla="*/ 4792717 w 9419736"/>
              <a:gd name="connsiteY33" fmla="*/ 4177862 h 6609997"/>
              <a:gd name="connsiteX34" fmla="*/ 4824248 w 9419736"/>
              <a:gd name="connsiteY34" fmla="*/ 4682358 h 6609997"/>
              <a:gd name="connsiteX35" fmla="*/ 4855779 w 9419736"/>
              <a:gd name="connsiteY35" fmla="*/ 4776951 h 6609997"/>
              <a:gd name="connsiteX36" fmla="*/ 4871544 w 9419736"/>
              <a:gd name="connsiteY36" fmla="*/ 4824248 h 6609997"/>
              <a:gd name="connsiteX37" fmla="*/ 4966138 w 9419736"/>
              <a:gd name="connsiteY37" fmla="*/ 4871545 h 6609997"/>
              <a:gd name="connsiteX38" fmla="*/ 5108027 w 9419736"/>
              <a:gd name="connsiteY38" fmla="*/ 4918841 h 6609997"/>
              <a:gd name="connsiteX39" fmla="*/ 6684579 w 9419736"/>
              <a:gd name="connsiteY39" fmla="*/ 4934607 h 6609997"/>
              <a:gd name="connsiteX40" fmla="*/ 6968358 w 9419736"/>
              <a:gd name="connsiteY40" fmla="*/ 4950372 h 6609997"/>
              <a:gd name="connsiteX41" fmla="*/ 7157544 w 9419736"/>
              <a:gd name="connsiteY41" fmla="*/ 4966138 h 6609997"/>
              <a:gd name="connsiteX42" fmla="*/ 7646275 w 9419736"/>
              <a:gd name="connsiteY42" fmla="*/ 4950372 h 6609997"/>
              <a:gd name="connsiteX43" fmla="*/ 8734096 w 9419736"/>
              <a:gd name="connsiteY43" fmla="*/ 4950372 h 6609997"/>
              <a:gd name="connsiteX44" fmla="*/ 8781393 w 9419736"/>
              <a:gd name="connsiteY44" fmla="*/ 4966138 h 6609997"/>
              <a:gd name="connsiteX45" fmla="*/ 9112469 w 9419736"/>
              <a:gd name="connsiteY45" fmla="*/ 4981903 h 6609997"/>
              <a:gd name="connsiteX46" fmla="*/ 9175531 w 9419736"/>
              <a:gd name="connsiteY46" fmla="*/ 4997669 h 6609997"/>
              <a:gd name="connsiteX47" fmla="*/ 9238593 w 9419736"/>
              <a:gd name="connsiteY47" fmla="*/ 5139558 h 6609997"/>
              <a:gd name="connsiteX48" fmla="*/ 9270124 w 9419736"/>
              <a:gd name="connsiteY48" fmla="*/ 5234151 h 6609997"/>
              <a:gd name="connsiteX49" fmla="*/ 9285889 w 9419736"/>
              <a:gd name="connsiteY49" fmla="*/ 5281448 h 6609997"/>
              <a:gd name="connsiteX50" fmla="*/ 9317420 w 9419736"/>
              <a:gd name="connsiteY50" fmla="*/ 5407572 h 6609997"/>
              <a:gd name="connsiteX51" fmla="*/ 9254358 w 9419736"/>
              <a:gd name="connsiteY51" fmla="*/ 5959365 h 6609997"/>
              <a:gd name="connsiteX52" fmla="*/ 9207062 w 9419736"/>
              <a:gd name="connsiteY52" fmla="*/ 5990896 h 6609997"/>
              <a:gd name="connsiteX53" fmla="*/ 9175531 w 9419736"/>
              <a:gd name="connsiteY53" fmla="*/ 6038193 h 6609997"/>
              <a:gd name="connsiteX54" fmla="*/ 9080938 w 9419736"/>
              <a:gd name="connsiteY54" fmla="*/ 6101255 h 6609997"/>
              <a:gd name="connsiteX55" fmla="*/ 9033641 w 9419736"/>
              <a:gd name="connsiteY55" fmla="*/ 6132786 h 6609997"/>
              <a:gd name="connsiteX56" fmla="*/ 8923282 w 9419736"/>
              <a:gd name="connsiteY56" fmla="*/ 6164317 h 6609997"/>
              <a:gd name="connsiteX57" fmla="*/ 8812924 w 9419736"/>
              <a:gd name="connsiteY57" fmla="*/ 6227379 h 6609997"/>
              <a:gd name="connsiteX58" fmla="*/ 8765627 w 9419736"/>
              <a:gd name="connsiteY58" fmla="*/ 6258910 h 6609997"/>
              <a:gd name="connsiteX59" fmla="*/ 8671034 w 9419736"/>
              <a:gd name="connsiteY59" fmla="*/ 6290441 h 6609997"/>
              <a:gd name="connsiteX60" fmla="*/ 8418786 w 9419736"/>
              <a:gd name="connsiteY60" fmla="*/ 6274676 h 6609997"/>
              <a:gd name="connsiteX61" fmla="*/ 7914289 w 9419736"/>
              <a:gd name="connsiteY61" fmla="*/ 6306207 h 6609997"/>
              <a:gd name="connsiteX62" fmla="*/ 7788165 w 9419736"/>
              <a:gd name="connsiteY62" fmla="*/ 6353503 h 6609997"/>
              <a:gd name="connsiteX63" fmla="*/ 7598979 w 9419736"/>
              <a:gd name="connsiteY63" fmla="*/ 6400800 h 6609997"/>
              <a:gd name="connsiteX64" fmla="*/ 7488620 w 9419736"/>
              <a:gd name="connsiteY64" fmla="*/ 6432331 h 6609997"/>
              <a:gd name="connsiteX65" fmla="*/ 7409793 w 9419736"/>
              <a:gd name="connsiteY65" fmla="*/ 6448096 h 6609997"/>
              <a:gd name="connsiteX66" fmla="*/ 7315200 w 9419736"/>
              <a:gd name="connsiteY66" fmla="*/ 6479627 h 6609997"/>
              <a:gd name="connsiteX67" fmla="*/ 7236372 w 9419736"/>
              <a:gd name="connsiteY67" fmla="*/ 6495393 h 6609997"/>
              <a:gd name="connsiteX68" fmla="*/ 7189075 w 9419736"/>
              <a:gd name="connsiteY68" fmla="*/ 6511158 h 6609997"/>
              <a:gd name="connsiteX69" fmla="*/ 7110248 w 9419736"/>
              <a:gd name="connsiteY69" fmla="*/ 6526924 h 6609997"/>
              <a:gd name="connsiteX70" fmla="*/ 7062951 w 9419736"/>
              <a:gd name="connsiteY70" fmla="*/ 6542689 h 6609997"/>
              <a:gd name="connsiteX71" fmla="*/ 6905296 w 9419736"/>
              <a:gd name="connsiteY71" fmla="*/ 6558455 h 6609997"/>
              <a:gd name="connsiteX72" fmla="*/ 6842234 w 9419736"/>
              <a:gd name="connsiteY72" fmla="*/ 6574220 h 6609997"/>
              <a:gd name="connsiteX73" fmla="*/ 6747641 w 9419736"/>
              <a:gd name="connsiteY73" fmla="*/ 6605751 h 6609997"/>
              <a:gd name="connsiteX74" fmla="*/ 6463862 w 9419736"/>
              <a:gd name="connsiteY74" fmla="*/ 6558455 h 6609997"/>
              <a:gd name="connsiteX75" fmla="*/ 6416565 w 9419736"/>
              <a:gd name="connsiteY75" fmla="*/ 6542689 h 6609997"/>
              <a:gd name="connsiteX76" fmla="*/ 6369269 w 9419736"/>
              <a:gd name="connsiteY76" fmla="*/ 6526924 h 6609997"/>
              <a:gd name="connsiteX77" fmla="*/ 6321972 w 9419736"/>
              <a:gd name="connsiteY77" fmla="*/ 6495393 h 6609997"/>
              <a:gd name="connsiteX78" fmla="*/ 6211613 w 9419736"/>
              <a:gd name="connsiteY78" fmla="*/ 6463862 h 6609997"/>
              <a:gd name="connsiteX79" fmla="*/ 6053958 w 9419736"/>
              <a:gd name="connsiteY79" fmla="*/ 6400800 h 6609997"/>
              <a:gd name="connsiteX80" fmla="*/ 5990896 w 9419736"/>
              <a:gd name="connsiteY80" fmla="*/ 6385034 h 6609997"/>
              <a:gd name="connsiteX81" fmla="*/ 5927834 w 9419736"/>
              <a:gd name="connsiteY81" fmla="*/ 6353503 h 6609997"/>
              <a:gd name="connsiteX82" fmla="*/ 5817475 w 9419736"/>
              <a:gd name="connsiteY82" fmla="*/ 6321972 h 6609997"/>
              <a:gd name="connsiteX83" fmla="*/ 5722882 w 9419736"/>
              <a:gd name="connsiteY83" fmla="*/ 6290441 h 6609997"/>
              <a:gd name="connsiteX84" fmla="*/ 5644055 w 9419736"/>
              <a:gd name="connsiteY84" fmla="*/ 6274676 h 6609997"/>
              <a:gd name="connsiteX85" fmla="*/ 5596758 w 9419736"/>
              <a:gd name="connsiteY85" fmla="*/ 6258910 h 6609997"/>
              <a:gd name="connsiteX86" fmla="*/ 5407572 w 9419736"/>
              <a:gd name="connsiteY86" fmla="*/ 6227379 h 6609997"/>
              <a:gd name="connsiteX87" fmla="*/ 5139558 w 9419736"/>
              <a:gd name="connsiteY87" fmla="*/ 6180082 h 6609997"/>
              <a:gd name="connsiteX88" fmla="*/ 5076496 w 9419736"/>
              <a:gd name="connsiteY88" fmla="*/ 6164317 h 6609997"/>
              <a:gd name="connsiteX89" fmla="*/ 4966138 w 9419736"/>
              <a:gd name="connsiteY89" fmla="*/ 6148551 h 6609997"/>
              <a:gd name="connsiteX90" fmla="*/ 4871544 w 9419736"/>
              <a:gd name="connsiteY90" fmla="*/ 6132786 h 6609997"/>
              <a:gd name="connsiteX91" fmla="*/ 4556234 w 9419736"/>
              <a:gd name="connsiteY91" fmla="*/ 6101255 h 6609997"/>
              <a:gd name="connsiteX92" fmla="*/ 4146331 w 9419736"/>
              <a:gd name="connsiteY92" fmla="*/ 6117020 h 6609997"/>
              <a:gd name="connsiteX93" fmla="*/ 4020206 w 9419736"/>
              <a:gd name="connsiteY93" fmla="*/ 6148551 h 6609997"/>
              <a:gd name="connsiteX94" fmla="*/ 3831020 w 9419736"/>
              <a:gd name="connsiteY94" fmla="*/ 6211613 h 6609997"/>
              <a:gd name="connsiteX95" fmla="*/ 3373820 w 9419736"/>
              <a:gd name="connsiteY95" fmla="*/ 6195848 h 6609997"/>
              <a:gd name="connsiteX96" fmla="*/ 2806262 w 9419736"/>
              <a:gd name="connsiteY96" fmla="*/ 6180082 h 6609997"/>
              <a:gd name="connsiteX97" fmla="*/ 2648606 w 9419736"/>
              <a:gd name="connsiteY97" fmla="*/ 6164317 h 6609997"/>
              <a:gd name="connsiteX98" fmla="*/ 1749972 w 9419736"/>
              <a:gd name="connsiteY98" fmla="*/ 6148551 h 6609997"/>
              <a:gd name="connsiteX99" fmla="*/ 1403131 w 9419736"/>
              <a:gd name="connsiteY99" fmla="*/ 6117020 h 6609997"/>
              <a:gd name="connsiteX100" fmla="*/ 835572 w 9419736"/>
              <a:gd name="connsiteY100" fmla="*/ 6101255 h 6609997"/>
              <a:gd name="connsiteX101" fmla="*/ 740979 w 9419736"/>
              <a:gd name="connsiteY101" fmla="*/ 6085489 h 6609997"/>
              <a:gd name="connsiteX102" fmla="*/ 630620 w 9419736"/>
              <a:gd name="connsiteY102" fmla="*/ 6053958 h 6609997"/>
              <a:gd name="connsiteX103" fmla="*/ 583324 w 9419736"/>
              <a:gd name="connsiteY103" fmla="*/ 5959365 h 6609997"/>
              <a:gd name="connsiteX104" fmla="*/ 551793 w 9419736"/>
              <a:gd name="connsiteY104" fmla="*/ 5912069 h 6609997"/>
              <a:gd name="connsiteX105" fmla="*/ 520262 w 9419736"/>
              <a:gd name="connsiteY105" fmla="*/ 5801710 h 6609997"/>
              <a:gd name="connsiteX106" fmla="*/ 504496 w 9419736"/>
              <a:gd name="connsiteY106" fmla="*/ 5754413 h 6609997"/>
              <a:gd name="connsiteX107" fmla="*/ 488731 w 9419736"/>
              <a:gd name="connsiteY107" fmla="*/ 5691351 h 6609997"/>
              <a:gd name="connsiteX108" fmla="*/ 457200 w 9419736"/>
              <a:gd name="connsiteY108" fmla="*/ 5628289 h 6609997"/>
              <a:gd name="connsiteX109" fmla="*/ 441434 w 9419736"/>
              <a:gd name="connsiteY109" fmla="*/ 5517931 h 6609997"/>
              <a:gd name="connsiteX110" fmla="*/ 425669 w 9419736"/>
              <a:gd name="connsiteY110" fmla="*/ 5454869 h 6609997"/>
              <a:gd name="connsiteX111" fmla="*/ 409903 w 9419736"/>
              <a:gd name="connsiteY111" fmla="*/ 5344510 h 6609997"/>
              <a:gd name="connsiteX112" fmla="*/ 394138 w 9419736"/>
              <a:gd name="connsiteY112" fmla="*/ 5297213 h 6609997"/>
              <a:gd name="connsiteX113" fmla="*/ 378372 w 9419736"/>
              <a:gd name="connsiteY113" fmla="*/ 5218386 h 6609997"/>
              <a:gd name="connsiteX114" fmla="*/ 346841 w 9419736"/>
              <a:gd name="connsiteY114" fmla="*/ 5155324 h 6609997"/>
              <a:gd name="connsiteX115" fmla="*/ 331075 w 9419736"/>
              <a:gd name="connsiteY115" fmla="*/ 5092262 h 6609997"/>
              <a:gd name="connsiteX116" fmla="*/ 299544 w 9419736"/>
              <a:gd name="connsiteY116" fmla="*/ 4997669 h 6609997"/>
              <a:gd name="connsiteX117" fmla="*/ 283779 w 9419736"/>
              <a:gd name="connsiteY117" fmla="*/ 4950372 h 6609997"/>
              <a:gd name="connsiteX118" fmla="*/ 268013 w 9419736"/>
              <a:gd name="connsiteY118" fmla="*/ 4887310 h 6609997"/>
              <a:gd name="connsiteX119" fmla="*/ 236482 w 9419736"/>
              <a:gd name="connsiteY119" fmla="*/ 4824248 h 6609997"/>
              <a:gd name="connsiteX120" fmla="*/ 204951 w 9419736"/>
              <a:gd name="connsiteY120" fmla="*/ 4713889 h 6609997"/>
              <a:gd name="connsiteX121" fmla="*/ 189186 w 9419736"/>
              <a:gd name="connsiteY121" fmla="*/ 4650827 h 6609997"/>
              <a:gd name="connsiteX122" fmla="*/ 141889 w 9419736"/>
              <a:gd name="connsiteY122" fmla="*/ 4524703 h 6609997"/>
              <a:gd name="connsiteX123" fmla="*/ 126124 w 9419736"/>
              <a:gd name="connsiteY123" fmla="*/ 4445876 h 6609997"/>
              <a:gd name="connsiteX124" fmla="*/ 94593 w 9419736"/>
              <a:gd name="connsiteY124" fmla="*/ 4367048 h 6609997"/>
              <a:gd name="connsiteX125" fmla="*/ 78827 w 9419736"/>
              <a:gd name="connsiteY125" fmla="*/ 4288220 h 6609997"/>
              <a:gd name="connsiteX126" fmla="*/ 47296 w 9419736"/>
              <a:gd name="connsiteY126" fmla="*/ 4177862 h 6609997"/>
              <a:gd name="connsiteX127" fmla="*/ 0 w 9419736"/>
              <a:gd name="connsiteY127" fmla="*/ 3846786 h 6609997"/>
              <a:gd name="connsiteX128" fmla="*/ 15765 w 9419736"/>
              <a:gd name="connsiteY128" fmla="*/ 3342289 h 6609997"/>
              <a:gd name="connsiteX129" fmla="*/ 47296 w 9419736"/>
              <a:gd name="connsiteY129" fmla="*/ 3121572 h 6609997"/>
              <a:gd name="connsiteX130" fmla="*/ 63062 w 9419736"/>
              <a:gd name="connsiteY130" fmla="*/ 2995448 h 6609997"/>
              <a:gd name="connsiteX131" fmla="*/ 78827 w 9419736"/>
              <a:gd name="connsiteY131" fmla="*/ 2774731 h 6609997"/>
              <a:gd name="connsiteX132" fmla="*/ 110358 w 9419736"/>
              <a:gd name="connsiteY132" fmla="*/ 2459420 h 6609997"/>
              <a:gd name="connsiteX133" fmla="*/ 126124 w 9419736"/>
              <a:gd name="connsiteY133" fmla="*/ 2286000 h 6609997"/>
              <a:gd name="connsiteX134" fmla="*/ 157655 w 9419736"/>
              <a:gd name="connsiteY134" fmla="*/ 2033751 h 6609997"/>
              <a:gd name="connsiteX135" fmla="*/ 173420 w 9419736"/>
              <a:gd name="connsiteY135" fmla="*/ 1686910 h 6609997"/>
              <a:gd name="connsiteX136" fmla="*/ 189186 w 9419736"/>
              <a:gd name="connsiteY136" fmla="*/ 1529255 h 6609997"/>
              <a:gd name="connsiteX137" fmla="*/ 204951 w 9419736"/>
              <a:gd name="connsiteY137" fmla="*/ 835572 h 6609997"/>
              <a:gd name="connsiteX138" fmla="*/ 236482 w 9419736"/>
              <a:gd name="connsiteY138" fmla="*/ 488731 h 6609997"/>
              <a:gd name="connsiteX139" fmla="*/ 252248 w 9419736"/>
              <a:gd name="connsiteY139" fmla="*/ 441434 h 6609997"/>
              <a:gd name="connsiteX140" fmla="*/ 283779 w 9419736"/>
              <a:gd name="connsiteY140" fmla="*/ 315310 h 6609997"/>
              <a:gd name="connsiteX141" fmla="*/ 268013 w 9419736"/>
              <a:gd name="connsiteY141" fmla="*/ 31531 h 6609997"/>
              <a:gd name="connsiteX142" fmla="*/ 252248 w 9419736"/>
              <a:gd name="connsiteY142" fmla="*/ 78827 h 6609997"/>
              <a:gd name="connsiteX143" fmla="*/ 283779 w 9419736"/>
              <a:gd name="connsiteY143" fmla="*/ 173420 h 660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9419736" h="6609997">
                <a:moveTo>
                  <a:pt x="283779" y="173420"/>
                </a:moveTo>
                <a:lnTo>
                  <a:pt x="283779" y="173420"/>
                </a:lnTo>
                <a:cubicBezTo>
                  <a:pt x="560365" y="180896"/>
                  <a:pt x="1102053" y="189017"/>
                  <a:pt x="1387365" y="220717"/>
                </a:cubicBezTo>
                <a:lnTo>
                  <a:pt x="1529255" y="236482"/>
                </a:lnTo>
                <a:cubicBezTo>
                  <a:pt x="1692391" y="256874"/>
                  <a:pt x="1601934" y="252592"/>
                  <a:pt x="1797269" y="268013"/>
                </a:cubicBezTo>
                <a:cubicBezTo>
                  <a:pt x="2183863" y="298534"/>
                  <a:pt x="2196154" y="297306"/>
                  <a:pt x="2538248" y="315310"/>
                </a:cubicBezTo>
                <a:cubicBezTo>
                  <a:pt x="2685393" y="310055"/>
                  <a:pt x="2832713" y="308452"/>
                  <a:pt x="2979682" y="299545"/>
                </a:cubicBezTo>
                <a:cubicBezTo>
                  <a:pt x="3013418" y="297500"/>
                  <a:pt x="3174158" y="254343"/>
                  <a:pt x="3184634" y="252248"/>
                </a:cubicBezTo>
                <a:cubicBezTo>
                  <a:pt x="3221072" y="244960"/>
                  <a:pt x="3258555" y="243770"/>
                  <a:pt x="3294993" y="236482"/>
                </a:cubicBezTo>
                <a:cubicBezTo>
                  <a:pt x="3337487" y="227983"/>
                  <a:pt x="3378934" y="214876"/>
                  <a:pt x="3421117" y="204951"/>
                </a:cubicBezTo>
                <a:cubicBezTo>
                  <a:pt x="3468279" y="193854"/>
                  <a:pt x="3516002" y="185171"/>
                  <a:pt x="3563006" y="173420"/>
                </a:cubicBezTo>
                <a:cubicBezTo>
                  <a:pt x="3579128" y="169389"/>
                  <a:pt x="3594181" y="161686"/>
                  <a:pt x="3610303" y="157655"/>
                </a:cubicBezTo>
                <a:cubicBezTo>
                  <a:pt x="3636299" y="151156"/>
                  <a:pt x="3663279" y="148940"/>
                  <a:pt x="3689131" y="141889"/>
                </a:cubicBezTo>
                <a:cubicBezTo>
                  <a:pt x="3847155" y="98791"/>
                  <a:pt x="3720530" y="118877"/>
                  <a:pt x="3894082" y="78827"/>
                </a:cubicBezTo>
                <a:cubicBezTo>
                  <a:pt x="3929617" y="70627"/>
                  <a:pt x="4068295" y="51687"/>
                  <a:pt x="4099034" y="47296"/>
                </a:cubicBezTo>
                <a:cubicBezTo>
                  <a:pt x="4136133" y="34930"/>
                  <a:pt x="4227885" y="0"/>
                  <a:pt x="4272455" y="0"/>
                </a:cubicBezTo>
                <a:cubicBezTo>
                  <a:pt x="4314823" y="0"/>
                  <a:pt x="4356538" y="10510"/>
                  <a:pt x="4398579" y="15765"/>
                </a:cubicBezTo>
                <a:cubicBezTo>
                  <a:pt x="4403834" y="36786"/>
                  <a:pt x="4408391" y="57993"/>
                  <a:pt x="4414344" y="78827"/>
                </a:cubicBezTo>
                <a:cubicBezTo>
                  <a:pt x="4418909" y="94806"/>
                  <a:pt x="4429418" y="109520"/>
                  <a:pt x="4430110" y="126124"/>
                </a:cubicBezTo>
                <a:cubicBezTo>
                  <a:pt x="4439957" y="362460"/>
                  <a:pt x="4437723" y="599171"/>
                  <a:pt x="4445875" y="835572"/>
                </a:cubicBezTo>
                <a:cubicBezTo>
                  <a:pt x="4448236" y="904050"/>
                  <a:pt x="4453635" y="972474"/>
                  <a:pt x="4461641" y="1040524"/>
                </a:cubicBezTo>
                <a:cubicBezTo>
                  <a:pt x="4464173" y="1062043"/>
                  <a:pt x="4472706" y="1082434"/>
                  <a:pt x="4477406" y="1103586"/>
                </a:cubicBezTo>
                <a:cubicBezTo>
                  <a:pt x="4483219" y="1129744"/>
                  <a:pt x="4488993" y="1155945"/>
                  <a:pt x="4493172" y="1182413"/>
                </a:cubicBezTo>
                <a:cubicBezTo>
                  <a:pt x="4510559" y="1292528"/>
                  <a:pt x="4524703" y="1403130"/>
                  <a:pt x="4540469" y="1513489"/>
                </a:cubicBezTo>
                <a:cubicBezTo>
                  <a:pt x="4543533" y="1534939"/>
                  <a:pt x="4551985" y="1555304"/>
                  <a:pt x="4556234" y="1576551"/>
                </a:cubicBezTo>
                <a:cubicBezTo>
                  <a:pt x="4594889" y="1769828"/>
                  <a:pt x="4551147" y="1587730"/>
                  <a:pt x="4587765" y="1734207"/>
                </a:cubicBezTo>
                <a:cubicBezTo>
                  <a:pt x="4593020" y="1792014"/>
                  <a:pt x="4597755" y="1849870"/>
                  <a:pt x="4603531" y="1907627"/>
                </a:cubicBezTo>
                <a:cubicBezTo>
                  <a:pt x="4608266" y="1954979"/>
                  <a:pt x="4616022" y="2002042"/>
                  <a:pt x="4619296" y="2049517"/>
                </a:cubicBezTo>
                <a:cubicBezTo>
                  <a:pt x="4646302" y="2441099"/>
                  <a:pt x="4611903" y="2249029"/>
                  <a:pt x="4650827" y="2443655"/>
                </a:cubicBezTo>
                <a:cubicBezTo>
                  <a:pt x="4656082" y="2585545"/>
                  <a:pt x="4659675" y="2727506"/>
                  <a:pt x="4666593" y="2869324"/>
                </a:cubicBezTo>
                <a:cubicBezTo>
                  <a:pt x="4670975" y="2959151"/>
                  <a:pt x="4681481" y="3116311"/>
                  <a:pt x="4698124" y="3216165"/>
                </a:cubicBezTo>
                <a:cubicBezTo>
                  <a:pt x="4721317" y="3355324"/>
                  <a:pt x="4716304" y="3333766"/>
                  <a:pt x="4745420" y="3421117"/>
                </a:cubicBezTo>
                <a:cubicBezTo>
                  <a:pt x="4776729" y="3734196"/>
                  <a:pt x="4750865" y="3445737"/>
                  <a:pt x="4776951" y="3941379"/>
                </a:cubicBezTo>
                <a:cubicBezTo>
                  <a:pt x="4781103" y="4020272"/>
                  <a:pt x="4788565" y="4098969"/>
                  <a:pt x="4792717" y="4177862"/>
                </a:cubicBezTo>
                <a:cubicBezTo>
                  <a:pt x="4794489" y="4211531"/>
                  <a:pt x="4801438" y="4568310"/>
                  <a:pt x="4824248" y="4682358"/>
                </a:cubicBezTo>
                <a:cubicBezTo>
                  <a:pt x="4830766" y="4714949"/>
                  <a:pt x="4845269" y="4745420"/>
                  <a:pt x="4855779" y="4776951"/>
                </a:cubicBezTo>
                <a:lnTo>
                  <a:pt x="4871544" y="4824248"/>
                </a:lnTo>
                <a:cubicBezTo>
                  <a:pt x="4879959" y="4849495"/>
                  <a:pt x="4947095" y="4863384"/>
                  <a:pt x="4966138" y="4871545"/>
                </a:cubicBezTo>
                <a:cubicBezTo>
                  <a:pt x="5028868" y="4898429"/>
                  <a:pt x="5033860" y="4917428"/>
                  <a:pt x="5108027" y="4918841"/>
                </a:cubicBezTo>
                <a:lnTo>
                  <a:pt x="6684579" y="4934607"/>
                </a:lnTo>
                <a:lnTo>
                  <a:pt x="6968358" y="4950372"/>
                </a:lnTo>
                <a:cubicBezTo>
                  <a:pt x="7031498" y="4954581"/>
                  <a:pt x="7094263" y="4966138"/>
                  <a:pt x="7157544" y="4966138"/>
                </a:cubicBezTo>
                <a:cubicBezTo>
                  <a:pt x="7320539" y="4966138"/>
                  <a:pt x="7483365" y="4955627"/>
                  <a:pt x="7646275" y="4950372"/>
                </a:cubicBezTo>
                <a:cubicBezTo>
                  <a:pt x="8085764" y="4901542"/>
                  <a:pt x="7845461" y="4922161"/>
                  <a:pt x="8734096" y="4950372"/>
                </a:cubicBezTo>
                <a:cubicBezTo>
                  <a:pt x="8750706" y="4950899"/>
                  <a:pt x="8764832" y="4964758"/>
                  <a:pt x="8781393" y="4966138"/>
                </a:cubicBezTo>
                <a:cubicBezTo>
                  <a:pt x="8891495" y="4975313"/>
                  <a:pt x="9002110" y="4976648"/>
                  <a:pt x="9112469" y="4981903"/>
                </a:cubicBezTo>
                <a:cubicBezTo>
                  <a:pt x="9133490" y="4987158"/>
                  <a:pt x="9157502" y="4985650"/>
                  <a:pt x="9175531" y="4997669"/>
                </a:cubicBezTo>
                <a:cubicBezTo>
                  <a:pt x="9207653" y="5019084"/>
                  <a:pt x="9232373" y="5120898"/>
                  <a:pt x="9238593" y="5139558"/>
                </a:cubicBezTo>
                <a:lnTo>
                  <a:pt x="9270124" y="5234151"/>
                </a:lnTo>
                <a:cubicBezTo>
                  <a:pt x="9275379" y="5249917"/>
                  <a:pt x="9282630" y="5265152"/>
                  <a:pt x="9285889" y="5281448"/>
                </a:cubicBezTo>
                <a:cubicBezTo>
                  <a:pt x="9304914" y="5376571"/>
                  <a:pt x="9293181" y="5334855"/>
                  <a:pt x="9317420" y="5407572"/>
                </a:cubicBezTo>
                <a:cubicBezTo>
                  <a:pt x="9307667" y="5719670"/>
                  <a:pt x="9419736" y="5821551"/>
                  <a:pt x="9254358" y="5959365"/>
                </a:cubicBezTo>
                <a:cubicBezTo>
                  <a:pt x="9239802" y="5971495"/>
                  <a:pt x="9222827" y="5980386"/>
                  <a:pt x="9207062" y="5990896"/>
                </a:cubicBezTo>
                <a:cubicBezTo>
                  <a:pt x="9196552" y="6006662"/>
                  <a:pt x="9189791" y="6025716"/>
                  <a:pt x="9175531" y="6038193"/>
                </a:cubicBezTo>
                <a:cubicBezTo>
                  <a:pt x="9147012" y="6063147"/>
                  <a:pt x="9112469" y="6080234"/>
                  <a:pt x="9080938" y="6101255"/>
                </a:cubicBezTo>
                <a:cubicBezTo>
                  <a:pt x="9065172" y="6111765"/>
                  <a:pt x="9051617" y="6126794"/>
                  <a:pt x="9033641" y="6132786"/>
                </a:cubicBezTo>
                <a:cubicBezTo>
                  <a:pt x="8965788" y="6155403"/>
                  <a:pt x="9002466" y="6144520"/>
                  <a:pt x="8923282" y="6164317"/>
                </a:cubicBezTo>
                <a:cubicBezTo>
                  <a:pt x="8770795" y="6278681"/>
                  <a:pt x="8933296" y="6167192"/>
                  <a:pt x="8812924" y="6227379"/>
                </a:cubicBezTo>
                <a:cubicBezTo>
                  <a:pt x="8795977" y="6235853"/>
                  <a:pt x="8782942" y="6251215"/>
                  <a:pt x="8765627" y="6258910"/>
                </a:cubicBezTo>
                <a:cubicBezTo>
                  <a:pt x="8735255" y="6272409"/>
                  <a:pt x="8671034" y="6290441"/>
                  <a:pt x="8671034" y="6290441"/>
                </a:cubicBezTo>
                <a:cubicBezTo>
                  <a:pt x="8586951" y="6285186"/>
                  <a:pt x="8503033" y="6274676"/>
                  <a:pt x="8418786" y="6274676"/>
                </a:cubicBezTo>
                <a:cubicBezTo>
                  <a:pt x="8169120" y="6274676"/>
                  <a:pt x="8113297" y="6284094"/>
                  <a:pt x="7914289" y="6306207"/>
                </a:cubicBezTo>
                <a:cubicBezTo>
                  <a:pt x="7831981" y="6361080"/>
                  <a:pt x="7903556" y="6322033"/>
                  <a:pt x="7788165" y="6353503"/>
                </a:cubicBezTo>
                <a:cubicBezTo>
                  <a:pt x="7498441" y="6432518"/>
                  <a:pt x="7884862" y="6343623"/>
                  <a:pt x="7598979" y="6400800"/>
                </a:cubicBezTo>
                <a:cubicBezTo>
                  <a:pt x="7451508" y="6430294"/>
                  <a:pt x="7608847" y="6402274"/>
                  <a:pt x="7488620" y="6432331"/>
                </a:cubicBezTo>
                <a:cubicBezTo>
                  <a:pt x="7462624" y="6438830"/>
                  <a:pt x="7435645" y="6441046"/>
                  <a:pt x="7409793" y="6448096"/>
                </a:cubicBezTo>
                <a:cubicBezTo>
                  <a:pt x="7377728" y="6456841"/>
                  <a:pt x="7347791" y="6473109"/>
                  <a:pt x="7315200" y="6479627"/>
                </a:cubicBezTo>
                <a:cubicBezTo>
                  <a:pt x="7288924" y="6484882"/>
                  <a:pt x="7262368" y="6488894"/>
                  <a:pt x="7236372" y="6495393"/>
                </a:cubicBezTo>
                <a:cubicBezTo>
                  <a:pt x="7220250" y="6499424"/>
                  <a:pt x="7205197" y="6507127"/>
                  <a:pt x="7189075" y="6511158"/>
                </a:cubicBezTo>
                <a:cubicBezTo>
                  <a:pt x="7163079" y="6517657"/>
                  <a:pt x="7136244" y="6520425"/>
                  <a:pt x="7110248" y="6526924"/>
                </a:cubicBezTo>
                <a:cubicBezTo>
                  <a:pt x="7094126" y="6530955"/>
                  <a:pt x="7079376" y="6540162"/>
                  <a:pt x="7062951" y="6542689"/>
                </a:cubicBezTo>
                <a:cubicBezTo>
                  <a:pt x="7010751" y="6550720"/>
                  <a:pt x="6957848" y="6553200"/>
                  <a:pt x="6905296" y="6558455"/>
                </a:cubicBezTo>
                <a:cubicBezTo>
                  <a:pt x="6884275" y="6563710"/>
                  <a:pt x="6862988" y="6567994"/>
                  <a:pt x="6842234" y="6574220"/>
                </a:cubicBezTo>
                <a:cubicBezTo>
                  <a:pt x="6810399" y="6583770"/>
                  <a:pt x="6747641" y="6605751"/>
                  <a:pt x="6747641" y="6605751"/>
                </a:cubicBezTo>
                <a:cubicBezTo>
                  <a:pt x="6525336" y="6587226"/>
                  <a:pt x="6618487" y="6609997"/>
                  <a:pt x="6463862" y="6558455"/>
                </a:cubicBezTo>
                <a:lnTo>
                  <a:pt x="6416565" y="6542689"/>
                </a:lnTo>
                <a:lnTo>
                  <a:pt x="6369269" y="6526924"/>
                </a:lnTo>
                <a:cubicBezTo>
                  <a:pt x="6353503" y="6516414"/>
                  <a:pt x="6338920" y="6503867"/>
                  <a:pt x="6321972" y="6495393"/>
                </a:cubicBezTo>
                <a:cubicBezTo>
                  <a:pt x="6299351" y="6484083"/>
                  <a:pt x="6231823" y="6468914"/>
                  <a:pt x="6211613" y="6463862"/>
                </a:cubicBezTo>
                <a:cubicBezTo>
                  <a:pt x="6146372" y="6431242"/>
                  <a:pt x="6131886" y="6420283"/>
                  <a:pt x="6053958" y="6400800"/>
                </a:cubicBezTo>
                <a:cubicBezTo>
                  <a:pt x="6032937" y="6395545"/>
                  <a:pt x="6011184" y="6392642"/>
                  <a:pt x="5990896" y="6385034"/>
                </a:cubicBezTo>
                <a:cubicBezTo>
                  <a:pt x="5968891" y="6376782"/>
                  <a:pt x="5949436" y="6362761"/>
                  <a:pt x="5927834" y="6353503"/>
                </a:cubicBezTo>
                <a:cubicBezTo>
                  <a:pt x="5886630" y="6335844"/>
                  <a:pt x="5861914" y="6335304"/>
                  <a:pt x="5817475" y="6321972"/>
                </a:cubicBezTo>
                <a:cubicBezTo>
                  <a:pt x="5785640" y="6312421"/>
                  <a:pt x="5755473" y="6296959"/>
                  <a:pt x="5722882" y="6290441"/>
                </a:cubicBezTo>
                <a:cubicBezTo>
                  <a:pt x="5696606" y="6285186"/>
                  <a:pt x="5670051" y="6281175"/>
                  <a:pt x="5644055" y="6274676"/>
                </a:cubicBezTo>
                <a:cubicBezTo>
                  <a:pt x="5627933" y="6270645"/>
                  <a:pt x="5613054" y="6262169"/>
                  <a:pt x="5596758" y="6258910"/>
                </a:cubicBezTo>
                <a:cubicBezTo>
                  <a:pt x="5534068" y="6246372"/>
                  <a:pt x="5470262" y="6239917"/>
                  <a:pt x="5407572" y="6227379"/>
                </a:cubicBezTo>
                <a:cubicBezTo>
                  <a:pt x="5266054" y="6199075"/>
                  <a:pt x="5355176" y="6216018"/>
                  <a:pt x="5139558" y="6180082"/>
                </a:cubicBezTo>
                <a:cubicBezTo>
                  <a:pt x="5118185" y="6176520"/>
                  <a:pt x="5097814" y="6168193"/>
                  <a:pt x="5076496" y="6164317"/>
                </a:cubicBezTo>
                <a:cubicBezTo>
                  <a:pt x="5039936" y="6157670"/>
                  <a:pt x="5002865" y="6154201"/>
                  <a:pt x="4966138" y="6148551"/>
                </a:cubicBezTo>
                <a:cubicBezTo>
                  <a:pt x="4934543" y="6143690"/>
                  <a:pt x="4903189" y="6137307"/>
                  <a:pt x="4871544" y="6132786"/>
                </a:cubicBezTo>
                <a:cubicBezTo>
                  <a:pt x="4739286" y="6113892"/>
                  <a:pt x="4703019" y="6113487"/>
                  <a:pt x="4556234" y="6101255"/>
                </a:cubicBezTo>
                <a:cubicBezTo>
                  <a:pt x="4419600" y="6106510"/>
                  <a:pt x="4282537" y="6105002"/>
                  <a:pt x="4146331" y="6117020"/>
                </a:cubicBezTo>
                <a:cubicBezTo>
                  <a:pt x="4103163" y="6120829"/>
                  <a:pt x="4062078" y="6137385"/>
                  <a:pt x="4020206" y="6148551"/>
                </a:cubicBezTo>
                <a:cubicBezTo>
                  <a:pt x="3902292" y="6179995"/>
                  <a:pt x="3930831" y="6171689"/>
                  <a:pt x="3831020" y="6211613"/>
                </a:cubicBezTo>
                <a:lnTo>
                  <a:pt x="3373820" y="6195848"/>
                </a:lnTo>
                <a:lnTo>
                  <a:pt x="2806262" y="6180082"/>
                </a:lnTo>
                <a:cubicBezTo>
                  <a:pt x="2753498" y="6177788"/>
                  <a:pt x="2701397" y="6165893"/>
                  <a:pt x="2648606" y="6164317"/>
                </a:cubicBezTo>
                <a:cubicBezTo>
                  <a:pt x="2349149" y="6155378"/>
                  <a:pt x="2049517" y="6153806"/>
                  <a:pt x="1749972" y="6148551"/>
                </a:cubicBezTo>
                <a:cubicBezTo>
                  <a:pt x="1673524" y="6140906"/>
                  <a:pt x="1472201" y="6119898"/>
                  <a:pt x="1403131" y="6117020"/>
                </a:cubicBezTo>
                <a:cubicBezTo>
                  <a:pt x="1214036" y="6109141"/>
                  <a:pt x="1024758" y="6106510"/>
                  <a:pt x="835572" y="6101255"/>
                </a:cubicBezTo>
                <a:cubicBezTo>
                  <a:pt x="804041" y="6096000"/>
                  <a:pt x="772324" y="6091758"/>
                  <a:pt x="740979" y="6085489"/>
                </a:cubicBezTo>
                <a:cubicBezTo>
                  <a:pt x="691483" y="6075590"/>
                  <a:pt x="675703" y="6068986"/>
                  <a:pt x="630620" y="6053958"/>
                </a:cubicBezTo>
                <a:cubicBezTo>
                  <a:pt x="540257" y="5918415"/>
                  <a:pt x="648595" y="6089908"/>
                  <a:pt x="583324" y="5959365"/>
                </a:cubicBezTo>
                <a:cubicBezTo>
                  <a:pt x="574850" y="5942418"/>
                  <a:pt x="560267" y="5929016"/>
                  <a:pt x="551793" y="5912069"/>
                </a:cubicBezTo>
                <a:cubicBezTo>
                  <a:pt x="539191" y="5886865"/>
                  <a:pt x="526999" y="5825288"/>
                  <a:pt x="520262" y="5801710"/>
                </a:cubicBezTo>
                <a:cubicBezTo>
                  <a:pt x="515697" y="5785731"/>
                  <a:pt x="509061" y="5770392"/>
                  <a:pt x="504496" y="5754413"/>
                </a:cubicBezTo>
                <a:cubicBezTo>
                  <a:pt x="498543" y="5733579"/>
                  <a:pt x="496339" y="5711639"/>
                  <a:pt x="488731" y="5691351"/>
                </a:cubicBezTo>
                <a:cubicBezTo>
                  <a:pt x="480479" y="5669346"/>
                  <a:pt x="467710" y="5649310"/>
                  <a:pt x="457200" y="5628289"/>
                </a:cubicBezTo>
                <a:cubicBezTo>
                  <a:pt x="451945" y="5591503"/>
                  <a:pt x="448081" y="5554491"/>
                  <a:pt x="441434" y="5517931"/>
                </a:cubicBezTo>
                <a:cubicBezTo>
                  <a:pt x="437558" y="5496613"/>
                  <a:pt x="429545" y="5476187"/>
                  <a:pt x="425669" y="5454869"/>
                </a:cubicBezTo>
                <a:cubicBezTo>
                  <a:pt x="419022" y="5418309"/>
                  <a:pt x="417191" y="5380948"/>
                  <a:pt x="409903" y="5344510"/>
                </a:cubicBezTo>
                <a:cubicBezTo>
                  <a:pt x="406644" y="5328214"/>
                  <a:pt x="398169" y="5313335"/>
                  <a:pt x="394138" y="5297213"/>
                </a:cubicBezTo>
                <a:cubicBezTo>
                  <a:pt x="387639" y="5271217"/>
                  <a:pt x="386846" y="5243807"/>
                  <a:pt x="378372" y="5218386"/>
                </a:cubicBezTo>
                <a:cubicBezTo>
                  <a:pt x="370940" y="5196090"/>
                  <a:pt x="355093" y="5177329"/>
                  <a:pt x="346841" y="5155324"/>
                </a:cubicBezTo>
                <a:cubicBezTo>
                  <a:pt x="339233" y="5135036"/>
                  <a:pt x="337301" y="5113016"/>
                  <a:pt x="331075" y="5092262"/>
                </a:cubicBezTo>
                <a:cubicBezTo>
                  <a:pt x="321524" y="5060427"/>
                  <a:pt x="310054" y="5029200"/>
                  <a:pt x="299544" y="4997669"/>
                </a:cubicBezTo>
                <a:cubicBezTo>
                  <a:pt x="294289" y="4981903"/>
                  <a:pt x="287810" y="4966494"/>
                  <a:pt x="283779" y="4950372"/>
                </a:cubicBezTo>
                <a:cubicBezTo>
                  <a:pt x="278524" y="4929351"/>
                  <a:pt x="275621" y="4907598"/>
                  <a:pt x="268013" y="4887310"/>
                </a:cubicBezTo>
                <a:cubicBezTo>
                  <a:pt x="259761" y="4865305"/>
                  <a:pt x="246992" y="4845269"/>
                  <a:pt x="236482" y="4824248"/>
                </a:cubicBezTo>
                <a:cubicBezTo>
                  <a:pt x="187199" y="4627108"/>
                  <a:pt x="250186" y="4872211"/>
                  <a:pt x="204951" y="4713889"/>
                </a:cubicBezTo>
                <a:cubicBezTo>
                  <a:pt x="198998" y="4693055"/>
                  <a:pt x="196038" y="4671383"/>
                  <a:pt x="189186" y="4650827"/>
                </a:cubicBezTo>
                <a:cubicBezTo>
                  <a:pt x="174721" y="4607432"/>
                  <a:pt x="152958" y="4568980"/>
                  <a:pt x="141889" y="4524703"/>
                </a:cubicBezTo>
                <a:cubicBezTo>
                  <a:pt x="135390" y="4498707"/>
                  <a:pt x="133824" y="4471542"/>
                  <a:pt x="126124" y="4445876"/>
                </a:cubicBezTo>
                <a:cubicBezTo>
                  <a:pt x="117992" y="4418769"/>
                  <a:pt x="102725" y="4394155"/>
                  <a:pt x="94593" y="4367048"/>
                </a:cubicBezTo>
                <a:cubicBezTo>
                  <a:pt x="86893" y="4341382"/>
                  <a:pt x="84640" y="4314378"/>
                  <a:pt x="78827" y="4288220"/>
                </a:cubicBezTo>
                <a:cubicBezTo>
                  <a:pt x="65628" y="4228824"/>
                  <a:pt x="64855" y="4230537"/>
                  <a:pt x="47296" y="4177862"/>
                </a:cubicBezTo>
                <a:cubicBezTo>
                  <a:pt x="7942" y="3941736"/>
                  <a:pt x="22825" y="4052217"/>
                  <a:pt x="0" y="3846786"/>
                </a:cubicBezTo>
                <a:cubicBezTo>
                  <a:pt x="5255" y="3678620"/>
                  <a:pt x="4816" y="3510180"/>
                  <a:pt x="15765" y="3342289"/>
                </a:cubicBezTo>
                <a:cubicBezTo>
                  <a:pt x="20602" y="3268127"/>
                  <a:pt x="38078" y="3195317"/>
                  <a:pt x="47296" y="3121572"/>
                </a:cubicBezTo>
                <a:cubicBezTo>
                  <a:pt x="52551" y="3079531"/>
                  <a:pt x="59226" y="3037643"/>
                  <a:pt x="63062" y="2995448"/>
                </a:cubicBezTo>
                <a:cubicBezTo>
                  <a:pt x="69740" y="2921991"/>
                  <a:pt x="72945" y="2848256"/>
                  <a:pt x="78827" y="2774731"/>
                </a:cubicBezTo>
                <a:cubicBezTo>
                  <a:pt x="97670" y="2539195"/>
                  <a:pt x="89193" y="2671071"/>
                  <a:pt x="110358" y="2459420"/>
                </a:cubicBezTo>
                <a:cubicBezTo>
                  <a:pt x="116134" y="2401663"/>
                  <a:pt x="120348" y="2343757"/>
                  <a:pt x="126124" y="2286000"/>
                </a:cubicBezTo>
                <a:cubicBezTo>
                  <a:pt x="139372" y="2153518"/>
                  <a:pt x="140329" y="2155033"/>
                  <a:pt x="157655" y="2033751"/>
                </a:cubicBezTo>
                <a:cubicBezTo>
                  <a:pt x="162910" y="1918137"/>
                  <a:pt x="166201" y="1802418"/>
                  <a:pt x="173420" y="1686910"/>
                </a:cubicBezTo>
                <a:cubicBezTo>
                  <a:pt x="176714" y="1634199"/>
                  <a:pt x="187231" y="1582033"/>
                  <a:pt x="189186" y="1529255"/>
                </a:cubicBezTo>
                <a:cubicBezTo>
                  <a:pt x="197746" y="1298126"/>
                  <a:pt x="196980" y="1066722"/>
                  <a:pt x="204951" y="835572"/>
                </a:cubicBezTo>
                <a:cubicBezTo>
                  <a:pt x="207131" y="772363"/>
                  <a:pt x="221107" y="573295"/>
                  <a:pt x="236482" y="488731"/>
                </a:cubicBezTo>
                <a:cubicBezTo>
                  <a:pt x="239455" y="472381"/>
                  <a:pt x="248217" y="457556"/>
                  <a:pt x="252248" y="441434"/>
                </a:cubicBezTo>
                <a:lnTo>
                  <a:pt x="283779" y="315310"/>
                </a:lnTo>
                <a:cubicBezTo>
                  <a:pt x="278524" y="220717"/>
                  <a:pt x="280534" y="125439"/>
                  <a:pt x="268013" y="31531"/>
                </a:cubicBezTo>
                <a:cubicBezTo>
                  <a:pt x="265817" y="15059"/>
                  <a:pt x="250187" y="62337"/>
                  <a:pt x="252248" y="78827"/>
                </a:cubicBezTo>
                <a:cubicBezTo>
                  <a:pt x="259596" y="137613"/>
                  <a:pt x="278524" y="157655"/>
                  <a:pt x="283779" y="17342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85800" y="6248400"/>
            <a:ext cx="5562600" cy="6096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lide Number Placeholder 32"/>
          <p:cNvSpPr>
            <a:spLocks noGrp="1"/>
          </p:cNvSpPr>
          <p:nvPr>
            <p:ph type="sldNum" sz="quarter" idx="12"/>
          </p:nvPr>
        </p:nvSpPr>
        <p:spPr/>
        <p:txBody>
          <a:bodyPr/>
          <a:lstStyle/>
          <a:p>
            <a:fld id="{B6F15528-21DE-4FAA-801E-634DDDAF4B2B}" type="slidenum">
              <a:rPr lang="en-US" smtClean="0"/>
              <a:pPr/>
              <a:t>37</a:t>
            </a:fld>
            <a:r>
              <a:rPr lang="en-US" smtClean="0"/>
              <a:t>/42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3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How-to-delete-Chrome-Extensions.png"/>
          <p:cNvPicPr>
            <a:picLocks noChangeAspect="1"/>
          </p:cNvPicPr>
          <p:nvPr/>
        </p:nvPicPr>
        <p:blipFill>
          <a:blip r:embed="rId3" cstate="print"/>
          <a:stretch>
            <a:fillRect/>
          </a:stretch>
        </p:blipFill>
        <p:spPr>
          <a:xfrm>
            <a:off x="2057400" y="1828800"/>
            <a:ext cx="1424810" cy="1066800"/>
          </a:xfrm>
          <a:prstGeom prst="rect">
            <a:avLst/>
          </a:prstGeom>
        </p:spPr>
      </p:pic>
      <p:sp>
        <p:nvSpPr>
          <p:cNvPr id="3" name="Title 1"/>
          <p:cNvSpPr txBox="1">
            <a:spLocks/>
          </p:cNvSpPr>
          <p:nvPr/>
        </p:nvSpPr>
        <p:spPr>
          <a:xfrm>
            <a:off x="76200" y="0"/>
            <a:ext cx="9067800" cy="914399"/>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smtClean="0">
                <a:ln>
                  <a:noFill/>
                </a:ln>
                <a:solidFill>
                  <a:schemeClr val="tx1"/>
                </a:solidFill>
                <a:effectLst/>
                <a:uLnTx/>
                <a:uFillTx/>
                <a:latin typeface="Arial" pitchFamily="34" charset="0"/>
                <a:ea typeface="+mj-ea"/>
                <a:cs typeface="Arial" pitchFamily="34" charset="0"/>
              </a:rPr>
              <a:t>Future Plans</a:t>
            </a:r>
            <a:endParaRPr kumimoji="0" lang="en-US" sz="34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4" name="TextBox 3"/>
          <p:cNvSpPr txBox="1"/>
          <p:nvPr/>
        </p:nvSpPr>
        <p:spPr>
          <a:xfrm>
            <a:off x="128650" y="685800"/>
            <a:ext cx="9296400" cy="1292662"/>
          </a:xfrm>
          <a:prstGeom prst="rect">
            <a:avLst/>
          </a:prstGeom>
          <a:noFill/>
        </p:spPr>
        <p:txBody>
          <a:bodyPr wrap="square" rtlCol="0">
            <a:spAutoFit/>
          </a:bodyPr>
          <a:lstStyle/>
          <a:p>
            <a:pPr marL="514350" indent="-514350"/>
            <a:r>
              <a:rPr lang="en-US" sz="2600" b="1" dirty="0" smtClean="0">
                <a:solidFill>
                  <a:srgbClr val="FF0000"/>
                </a:solidFill>
                <a:latin typeface="Arial" pitchFamily="34" charset="0"/>
                <a:cs typeface="Arial" pitchFamily="34" charset="0"/>
              </a:rPr>
              <a:t>Building automatic </a:t>
            </a:r>
            <a:r>
              <a:rPr lang="en-US" sz="2600" b="1" dirty="0" smtClean="0">
                <a:solidFill>
                  <a:srgbClr val="FF0000"/>
                </a:solidFill>
                <a:latin typeface="Arial" pitchFamily="34" charset="0"/>
                <a:cs typeface="Arial" pitchFamily="34" charset="0"/>
              </a:rPr>
              <a:t>verification technology for </a:t>
            </a:r>
            <a:endParaRPr lang="en-US" sz="2600" b="1" dirty="0" smtClean="0">
              <a:solidFill>
                <a:srgbClr val="FF0000"/>
              </a:solidFill>
              <a:latin typeface="Arial" pitchFamily="34" charset="0"/>
              <a:cs typeface="Arial" pitchFamily="34" charset="0"/>
            </a:endParaRPr>
          </a:p>
          <a:p>
            <a:pPr marL="514350" indent="-514350"/>
            <a:r>
              <a:rPr lang="en-US" sz="2600" b="1" dirty="0" smtClean="0">
                <a:solidFill>
                  <a:srgbClr val="FF0000"/>
                </a:solidFill>
                <a:latin typeface="Arial" pitchFamily="34" charset="0"/>
                <a:cs typeface="Arial" pitchFamily="34" charset="0"/>
              </a:rPr>
              <a:t>building </a:t>
            </a:r>
            <a:r>
              <a:rPr lang="en-US" sz="2600" b="1" dirty="0" smtClean="0">
                <a:solidFill>
                  <a:srgbClr val="FF0000"/>
                </a:solidFill>
                <a:latin typeface="Arial" pitchFamily="34" charset="0"/>
                <a:cs typeface="Arial" pitchFamily="34" charset="0"/>
              </a:rPr>
              <a:t>reliable </a:t>
            </a:r>
            <a:r>
              <a:rPr lang="en-US" sz="2600" b="1" dirty="0" smtClean="0">
                <a:solidFill>
                  <a:srgbClr val="FF0000"/>
                </a:solidFill>
                <a:latin typeface="Arial" pitchFamily="34" charset="0"/>
                <a:cs typeface="Arial" pitchFamily="34" charset="0"/>
              </a:rPr>
              <a:t>and </a:t>
            </a:r>
            <a:r>
              <a:rPr lang="en-US" sz="2600" b="1" dirty="0" smtClean="0">
                <a:solidFill>
                  <a:srgbClr val="FF0000"/>
                </a:solidFill>
                <a:latin typeface="Arial" pitchFamily="34" charset="0"/>
                <a:cs typeface="Arial" pitchFamily="34" charset="0"/>
              </a:rPr>
              <a:t>secure software systems</a:t>
            </a:r>
          </a:p>
          <a:p>
            <a:pPr marL="514350" indent="-514350"/>
            <a:r>
              <a:rPr lang="en-US" sz="2600" dirty="0" smtClean="0">
                <a:latin typeface="Arial" pitchFamily="34" charset="0"/>
                <a:cs typeface="Arial" pitchFamily="34" charset="0"/>
              </a:rPr>
              <a:t>	</a:t>
            </a:r>
            <a:endParaRPr lang="en-US" sz="2400" dirty="0" smtClean="0">
              <a:latin typeface="Arial" pitchFamily="34" charset="0"/>
              <a:cs typeface="Arial" pitchFamily="34" charset="0"/>
            </a:endParaRPr>
          </a:p>
        </p:txBody>
      </p:sp>
      <p:sp>
        <p:nvSpPr>
          <p:cNvPr id="14" name="Rectangle 13"/>
          <p:cNvSpPr/>
          <p:nvPr/>
        </p:nvSpPr>
        <p:spPr>
          <a:xfrm>
            <a:off x="3962400" y="1752600"/>
            <a:ext cx="4876800" cy="830997"/>
          </a:xfrm>
          <a:prstGeom prst="rect">
            <a:avLst/>
          </a:prstGeom>
        </p:spPr>
        <p:txBody>
          <a:bodyPr wrap="square">
            <a:spAutoFit/>
          </a:bodyPr>
          <a:lstStyle/>
          <a:p>
            <a:pPr marL="971550" lvl="1" indent="-514350"/>
            <a:r>
              <a:rPr lang="en-US" sz="2400" b="1" dirty="0" smtClean="0">
                <a:solidFill>
                  <a:srgbClr val="2503EF"/>
                </a:solidFill>
                <a:latin typeface="Arial" pitchFamily="34" charset="0"/>
                <a:cs typeface="Arial" pitchFamily="34" charset="0"/>
              </a:rPr>
              <a:t>Client applications, mobile </a:t>
            </a:r>
          </a:p>
          <a:p>
            <a:pPr marL="971550" lvl="1" indent="-514350"/>
            <a:r>
              <a:rPr lang="en-US" sz="2400" b="1" dirty="0" smtClean="0">
                <a:solidFill>
                  <a:srgbClr val="2503EF"/>
                </a:solidFill>
                <a:latin typeface="Arial" pitchFamily="34" charset="0"/>
                <a:cs typeface="Arial" pitchFamily="34" charset="0"/>
              </a:rPr>
              <a:t>apps</a:t>
            </a:r>
            <a:r>
              <a:rPr lang="en-US" sz="2400" b="1" dirty="0" smtClean="0">
                <a:solidFill>
                  <a:srgbClr val="2503EF"/>
                </a:solidFill>
                <a:latin typeface="Arial" pitchFamily="34" charset="0"/>
                <a:cs typeface="Arial" pitchFamily="34" charset="0"/>
              </a:rPr>
              <a:t>, </a:t>
            </a:r>
            <a:r>
              <a:rPr lang="en-US" sz="2400" b="1" dirty="0" smtClean="0">
                <a:solidFill>
                  <a:srgbClr val="2503EF"/>
                </a:solidFill>
                <a:latin typeface="Arial" pitchFamily="34" charset="0"/>
                <a:cs typeface="Arial" pitchFamily="34" charset="0"/>
              </a:rPr>
              <a:t>browser </a:t>
            </a:r>
            <a:r>
              <a:rPr lang="en-US" sz="2400" b="1" dirty="0" smtClean="0">
                <a:solidFill>
                  <a:srgbClr val="2503EF"/>
                </a:solidFill>
                <a:latin typeface="Arial" pitchFamily="34" charset="0"/>
                <a:cs typeface="Arial" pitchFamily="34" charset="0"/>
              </a:rPr>
              <a:t>extensions, …</a:t>
            </a:r>
          </a:p>
        </p:txBody>
      </p:sp>
      <p:pic>
        <p:nvPicPr>
          <p:cNvPr id="15" name="Picture 14" descr="certificat-app-store-google-play.png"/>
          <p:cNvPicPr>
            <a:picLocks noChangeAspect="1"/>
          </p:cNvPicPr>
          <p:nvPr/>
        </p:nvPicPr>
        <p:blipFill>
          <a:blip r:embed="rId4" cstate="print"/>
          <a:stretch>
            <a:fillRect/>
          </a:stretch>
        </p:blipFill>
        <p:spPr>
          <a:xfrm>
            <a:off x="47298" y="3594550"/>
            <a:ext cx="1749055" cy="1066800"/>
          </a:xfrm>
          <a:prstGeom prst="rect">
            <a:avLst/>
          </a:prstGeom>
        </p:spPr>
      </p:pic>
      <p:pic>
        <p:nvPicPr>
          <p:cNvPr id="16" name="Picture 15" descr="webApps.jpg"/>
          <p:cNvPicPr>
            <a:picLocks noChangeAspect="1"/>
          </p:cNvPicPr>
          <p:nvPr/>
        </p:nvPicPr>
        <p:blipFill>
          <a:blip r:embed="rId5" cstate="print"/>
          <a:stretch>
            <a:fillRect/>
          </a:stretch>
        </p:blipFill>
        <p:spPr>
          <a:xfrm>
            <a:off x="0" y="1676400"/>
            <a:ext cx="1333622" cy="1479550"/>
          </a:xfrm>
          <a:prstGeom prst="rect">
            <a:avLst/>
          </a:prstGeom>
        </p:spPr>
      </p:pic>
      <p:pic>
        <p:nvPicPr>
          <p:cNvPr id="17" name="Picture 16" descr="chrome.png"/>
          <p:cNvPicPr>
            <a:picLocks noChangeAspect="1"/>
          </p:cNvPicPr>
          <p:nvPr/>
        </p:nvPicPr>
        <p:blipFill>
          <a:blip r:embed="rId6" cstate="print"/>
          <a:stretch>
            <a:fillRect/>
          </a:stretch>
        </p:blipFill>
        <p:spPr>
          <a:xfrm>
            <a:off x="2667000" y="3581400"/>
            <a:ext cx="685800" cy="685800"/>
          </a:xfrm>
          <a:prstGeom prst="rect">
            <a:avLst/>
          </a:prstGeom>
        </p:spPr>
      </p:pic>
      <p:sp>
        <p:nvSpPr>
          <p:cNvPr id="19" name="Rectangle 18"/>
          <p:cNvSpPr/>
          <p:nvPr/>
        </p:nvSpPr>
        <p:spPr>
          <a:xfrm>
            <a:off x="4038600" y="3512403"/>
            <a:ext cx="5410200" cy="830997"/>
          </a:xfrm>
          <a:prstGeom prst="rect">
            <a:avLst/>
          </a:prstGeom>
        </p:spPr>
        <p:txBody>
          <a:bodyPr wrap="square">
            <a:spAutoFit/>
          </a:bodyPr>
          <a:lstStyle/>
          <a:p>
            <a:pPr marL="971550" lvl="1" indent="-514350"/>
            <a:r>
              <a:rPr lang="en-US" sz="2400" b="1" dirty="0" smtClean="0">
                <a:solidFill>
                  <a:srgbClr val="2503EF"/>
                </a:solidFill>
                <a:latin typeface="Arial" pitchFamily="34" charset="0"/>
                <a:cs typeface="Arial" pitchFamily="34" charset="0"/>
              </a:rPr>
              <a:t>Trusted </a:t>
            </a:r>
            <a:r>
              <a:rPr lang="en-US" sz="2400" b="1" dirty="0" smtClean="0">
                <a:solidFill>
                  <a:srgbClr val="2503EF"/>
                </a:solidFill>
                <a:latin typeface="Arial" pitchFamily="34" charset="0"/>
                <a:cs typeface="Arial" pitchFamily="34" charset="0"/>
              </a:rPr>
              <a:t>platforms </a:t>
            </a:r>
            <a:r>
              <a:rPr lang="en-US" sz="2400" b="1" dirty="0" smtClean="0">
                <a:solidFill>
                  <a:srgbClr val="2503EF"/>
                </a:solidFill>
                <a:latin typeface="Arial" pitchFamily="34" charset="0"/>
                <a:cs typeface="Arial" pitchFamily="34" charset="0"/>
              </a:rPr>
              <a:t>which </a:t>
            </a:r>
          </a:p>
          <a:p>
            <a:pPr marL="971550" lvl="1" indent="-514350"/>
            <a:r>
              <a:rPr lang="en-US" sz="2400" b="1" dirty="0" smtClean="0">
                <a:solidFill>
                  <a:srgbClr val="2503EF"/>
                </a:solidFill>
                <a:latin typeface="Arial" pitchFamily="34" charset="0"/>
                <a:cs typeface="Arial" pitchFamily="34" charset="0"/>
              </a:rPr>
              <a:t>host/run </a:t>
            </a:r>
            <a:r>
              <a:rPr lang="en-US" sz="2400" b="1" dirty="0" smtClean="0">
                <a:solidFill>
                  <a:srgbClr val="2503EF"/>
                </a:solidFill>
                <a:latin typeface="Arial" pitchFamily="34" charset="0"/>
                <a:cs typeface="Arial" pitchFamily="34" charset="0"/>
              </a:rPr>
              <a:t>these apps</a:t>
            </a:r>
            <a:endParaRPr lang="en-US" sz="2400" b="1" dirty="0" smtClean="0">
              <a:latin typeface="Arial" pitchFamily="34" charset="0"/>
              <a:cs typeface="Arial" pitchFamily="34" charset="0"/>
            </a:endParaRPr>
          </a:p>
        </p:txBody>
      </p:sp>
      <p:sp>
        <p:nvSpPr>
          <p:cNvPr id="20" name="Rectangle 19"/>
          <p:cNvSpPr/>
          <p:nvPr/>
        </p:nvSpPr>
        <p:spPr>
          <a:xfrm>
            <a:off x="4038600" y="5105400"/>
            <a:ext cx="5410200" cy="1200329"/>
          </a:xfrm>
          <a:prstGeom prst="rect">
            <a:avLst/>
          </a:prstGeom>
        </p:spPr>
        <p:txBody>
          <a:bodyPr wrap="square">
            <a:spAutoFit/>
          </a:bodyPr>
          <a:lstStyle/>
          <a:p>
            <a:pPr marL="971550" lvl="1" indent="-514350"/>
            <a:r>
              <a:rPr lang="en-US" sz="2400" b="1" dirty="0" smtClean="0">
                <a:solidFill>
                  <a:srgbClr val="2503EF"/>
                </a:solidFill>
                <a:latin typeface="Arial" pitchFamily="34" charset="0"/>
                <a:cs typeface="Arial" pitchFamily="34" charset="0"/>
              </a:rPr>
              <a:t>C</a:t>
            </a:r>
            <a:r>
              <a:rPr lang="en-US" sz="2400" b="1" dirty="0" smtClean="0">
                <a:solidFill>
                  <a:srgbClr val="2503EF"/>
                </a:solidFill>
                <a:latin typeface="Arial" pitchFamily="34" charset="0"/>
                <a:cs typeface="Arial" pitchFamily="34" charset="0"/>
              </a:rPr>
              <a:t>ore </a:t>
            </a:r>
            <a:r>
              <a:rPr lang="en-US" sz="2400" b="1" dirty="0" smtClean="0">
                <a:solidFill>
                  <a:srgbClr val="2503EF"/>
                </a:solidFill>
                <a:latin typeface="Arial" pitchFamily="34" charset="0"/>
                <a:cs typeface="Arial" pitchFamily="34" charset="0"/>
              </a:rPr>
              <a:t>libraries, </a:t>
            </a:r>
            <a:r>
              <a:rPr lang="en-US" sz="2400" b="1" dirty="0" smtClean="0">
                <a:solidFill>
                  <a:srgbClr val="2503EF"/>
                </a:solidFill>
                <a:latin typeface="Arial" pitchFamily="34" charset="0"/>
                <a:cs typeface="Arial" pitchFamily="34" charset="0"/>
              </a:rPr>
              <a:t>OS kernels</a:t>
            </a:r>
            <a:r>
              <a:rPr lang="en-US" sz="2400" b="1" dirty="0" smtClean="0">
                <a:solidFill>
                  <a:srgbClr val="2503EF"/>
                </a:solidFill>
                <a:latin typeface="Arial" pitchFamily="34" charset="0"/>
                <a:cs typeface="Arial" pitchFamily="34" charset="0"/>
              </a:rPr>
              <a:t>, </a:t>
            </a:r>
            <a:endParaRPr lang="en-US" sz="2400" b="1" dirty="0" smtClean="0">
              <a:solidFill>
                <a:srgbClr val="2503EF"/>
              </a:solidFill>
              <a:latin typeface="Arial" pitchFamily="34" charset="0"/>
              <a:cs typeface="Arial" pitchFamily="34" charset="0"/>
            </a:endParaRPr>
          </a:p>
          <a:p>
            <a:pPr marL="971550" lvl="1" indent="-514350"/>
            <a:r>
              <a:rPr lang="en-US" sz="2400" b="1" dirty="0" smtClean="0">
                <a:solidFill>
                  <a:srgbClr val="2503EF"/>
                </a:solidFill>
                <a:latin typeface="Arial" pitchFamily="34" charset="0"/>
                <a:cs typeface="Arial" pitchFamily="34" charset="0"/>
              </a:rPr>
              <a:t>drivers, system </a:t>
            </a:r>
            <a:r>
              <a:rPr lang="en-US" sz="2400" b="1" dirty="0" smtClean="0">
                <a:solidFill>
                  <a:srgbClr val="2503EF"/>
                </a:solidFill>
                <a:latin typeface="Arial" pitchFamily="34" charset="0"/>
                <a:cs typeface="Arial" pitchFamily="34" charset="0"/>
              </a:rPr>
              <a:t>infrastructures,</a:t>
            </a:r>
          </a:p>
          <a:p>
            <a:pPr marL="971550" lvl="1" indent="-514350"/>
            <a:r>
              <a:rPr lang="en-US" sz="2400" b="1" dirty="0" smtClean="0">
                <a:solidFill>
                  <a:srgbClr val="2503EF"/>
                </a:solidFill>
                <a:latin typeface="Arial" pitchFamily="34" charset="0"/>
                <a:cs typeface="Arial" pitchFamily="34" charset="0"/>
              </a:rPr>
              <a:t>distributed services, …</a:t>
            </a:r>
          </a:p>
        </p:txBody>
      </p:sp>
      <p:pic>
        <p:nvPicPr>
          <p:cNvPr id="31" name="Picture 30" descr="download (2).jpg"/>
          <p:cNvPicPr>
            <a:picLocks noChangeAspect="1"/>
          </p:cNvPicPr>
          <p:nvPr/>
        </p:nvPicPr>
        <p:blipFill>
          <a:blip r:embed="rId7" cstate="print"/>
          <a:stretch>
            <a:fillRect/>
          </a:stretch>
        </p:blipFill>
        <p:spPr>
          <a:xfrm>
            <a:off x="2774732" y="5585407"/>
            <a:ext cx="1600200" cy="434393"/>
          </a:xfrm>
          <a:prstGeom prst="rect">
            <a:avLst/>
          </a:prstGeom>
        </p:spPr>
      </p:pic>
      <p:pic>
        <p:nvPicPr>
          <p:cNvPr id="24" name="Picture 23" descr="download.jpg"/>
          <p:cNvPicPr>
            <a:picLocks noChangeAspect="1"/>
          </p:cNvPicPr>
          <p:nvPr/>
        </p:nvPicPr>
        <p:blipFill>
          <a:blip r:embed="rId8" cstate="print"/>
          <a:stretch>
            <a:fillRect/>
          </a:stretch>
        </p:blipFill>
        <p:spPr>
          <a:xfrm>
            <a:off x="-115608" y="5660131"/>
            <a:ext cx="1295400" cy="858907"/>
          </a:xfrm>
          <a:prstGeom prst="rect">
            <a:avLst/>
          </a:prstGeom>
        </p:spPr>
      </p:pic>
      <p:grpSp>
        <p:nvGrpSpPr>
          <p:cNvPr id="25" name="Group 4"/>
          <p:cNvGrpSpPr/>
          <p:nvPr/>
        </p:nvGrpSpPr>
        <p:grpSpPr>
          <a:xfrm>
            <a:off x="291664" y="1676400"/>
            <a:ext cx="3594536" cy="5105400"/>
            <a:chOff x="1241689" y="2209800"/>
            <a:chExt cx="3594536" cy="5105400"/>
          </a:xfrm>
        </p:grpSpPr>
        <p:grpSp>
          <p:nvGrpSpPr>
            <p:cNvPr id="27" name="Group 40"/>
            <p:cNvGrpSpPr/>
            <p:nvPr/>
          </p:nvGrpSpPr>
          <p:grpSpPr>
            <a:xfrm>
              <a:off x="2127187" y="2209800"/>
              <a:ext cx="2709038" cy="5105400"/>
              <a:chOff x="1432687" y="819194"/>
              <a:chExt cx="2709038" cy="5105400"/>
            </a:xfrm>
          </p:grpSpPr>
          <p:pic>
            <p:nvPicPr>
              <p:cNvPr id="29" name="Picture 13"/>
              <p:cNvPicPr>
                <a:picLocks noChangeAspect="1" noChangeArrowheads="1"/>
              </p:cNvPicPr>
              <p:nvPr/>
            </p:nvPicPr>
            <p:blipFill>
              <a:blip r:embed="rId9" cstate="email">
                <a:extLst>
                  <a:ext uri="{28A0092B-C50C-407E-A947-70E740481C1C}">
                    <a14:useLocalDpi xmlns:a14="http://schemas.microsoft.com/office/drawing/2010/main" xmlns="" val="0"/>
                  </a:ext>
                </a:extLst>
              </a:blip>
              <a:srcRect/>
              <a:stretch>
                <a:fillRect/>
              </a:stretch>
            </p:blipFill>
            <p:spPr bwMode="auto">
              <a:xfrm>
                <a:off x="1432687" y="3854058"/>
                <a:ext cx="1589723" cy="158972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 name="Picture 1"/>
              <p:cNvPicPr>
                <a:picLocks noChangeAspect="1" noChangeArrowheads="1"/>
              </p:cNvPicPr>
              <p:nvPr/>
            </p:nvPicPr>
            <p:blipFill>
              <a:blip r:embed="rId10" cstate="print"/>
              <a:srcRect/>
              <a:stretch>
                <a:fillRect/>
              </a:stretch>
            </p:blipFill>
            <p:spPr bwMode="auto">
              <a:xfrm>
                <a:off x="1585087" y="1617534"/>
                <a:ext cx="842884" cy="741426"/>
              </a:xfrm>
              <a:prstGeom prst="rect">
                <a:avLst/>
              </a:prstGeom>
              <a:noFill/>
              <a:ln w="9525">
                <a:noFill/>
                <a:miter lim="800000"/>
                <a:headEnd/>
                <a:tailEnd/>
              </a:ln>
            </p:spPr>
          </p:pic>
          <p:pic>
            <p:nvPicPr>
              <p:cNvPr id="34" name="Picture 14"/>
              <p:cNvPicPr>
                <a:picLocks noChangeAspect="1" noChangeArrowheads="1"/>
              </p:cNvPicPr>
              <p:nvPr/>
            </p:nvPicPr>
            <p:blipFill>
              <a:blip r:embed="rId11" cstate="email">
                <a:extLst>
                  <a:ext uri="{28A0092B-C50C-407E-A947-70E740481C1C}">
                    <a14:useLocalDpi xmlns:a14="http://schemas.microsoft.com/office/drawing/2010/main" xmlns="" val="0"/>
                  </a:ext>
                </a:extLst>
              </a:blip>
              <a:srcRect/>
              <a:stretch>
                <a:fillRect/>
              </a:stretch>
            </p:blipFill>
            <p:spPr bwMode="auto">
              <a:xfrm>
                <a:off x="1477292" y="4902462"/>
                <a:ext cx="1600263" cy="95135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5" name="Picture 2"/>
              <p:cNvPicPr>
                <a:picLocks noChangeAspect="1" noChangeArrowheads="1"/>
              </p:cNvPicPr>
              <p:nvPr/>
            </p:nvPicPr>
            <p:blipFill>
              <a:blip r:embed="rId12" cstate="print"/>
              <a:srcRect/>
              <a:stretch>
                <a:fillRect/>
              </a:stretch>
            </p:blipFill>
            <p:spPr bwMode="auto">
              <a:xfrm>
                <a:off x="3143294" y="5225043"/>
                <a:ext cx="998431" cy="699551"/>
              </a:xfrm>
              <a:prstGeom prst="rect">
                <a:avLst/>
              </a:prstGeom>
              <a:noFill/>
              <a:ln w="9525">
                <a:noFill/>
                <a:miter lim="800000"/>
                <a:headEnd/>
                <a:tailEnd/>
              </a:ln>
            </p:spPr>
          </p:pic>
          <p:pic>
            <p:nvPicPr>
              <p:cNvPr id="36" name="Picture 35" descr="Angry_Birds_promo_art.png"/>
              <p:cNvPicPr>
                <a:picLocks noChangeAspect="1"/>
              </p:cNvPicPr>
              <p:nvPr/>
            </p:nvPicPr>
            <p:blipFill>
              <a:blip r:embed="rId13" cstate="email">
                <a:extLst>
                  <a:ext uri="{28A0092B-C50C-407E-A947-70E740481C1C}">
                    <a14:useLocalDpi xmlns:a14="http://schemas.microsoft.com/office/drawing/2010/main" xmlns="" val="0"/>
                  </a:ext>
                </a:extLst>
              </a:blip>
              <a:stretch>
                <a:fillRect/>
              </a:stretch>
            </p:blipFill>
            <p:spPr>
              <a:xfrm>
                <a:off x="1627125" y="819194"/>
                <a:ext cx="728326" cy="815469"/>
              </a:xfrm>
              <a:prstGeom prst="rect">
                <a:avLst/>
              </a:prstGeom>
            </p:spPr>
          </p:pic>
          <p:pic>
            <p:nvPicPr>
              <p:cNvPr id="37" name="Picture 32"/>
              <p:cNvPicPr>
                <a:picLocks noChangeAspect="1" noChangeArrowheads="1"/>
              </p:cNvPicPr>
              <p:nvPr/>
            </p:nvPicPr>
            <p:blipFill>
              <a:blip r:embed="rId14" cstate="email">
                <a:extLst>
                  <a:ext uri="{28A0092B-C50C-407E-A947-70E740481C1C}">
                    <a14:useLocalDpi xmlns:a14="http://schemas.microsoft.com/office/drawing/2010/main" xmlns="" val="0"/>
                  </a:ext>
                </a:extLst>
              </a:blip>
              <a:srcRect/>
              <a:stretch>
                <a:fillRect/>
              </a:stretch>
            </p:blipFill>
            <p:spPr bwMode="auto">
              <a:xfrm>
                <a:off x="2084325" y="2800394"/>
                <a:ext cx="645202" cy="64520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pic>
          <p:nvPicPr>
            <p:cNvPr id="28" name="Picture 27" descr="Android1.png"/>
            <p:cNvPicPr>
              <a:picLocks noChangeAspect="1"/>
            </p:cNvPicPr>
            <p:nvPr/>
          </p:nvPicPr>
          <p:blipFill>
            <a:blip r:embed="rId15" cstate="print"/>
            <a:stretch>
              <a:fillRect/>
            </a:stretch>
          </p:blipFill>
          <p:spPr>
            <a:xfrm>
              <a:off x="1241689" y="5515301"/>
              <a:ext cx="778670" cy="914401"/>
            </a:xfrm>
            <a:prstGeom prst="rect">
              <a:avLst/>
            </a:prstGeom>
          </p:spPr>
        </p:pic>
      </p:grpSp>
      <p:sp>
        <p:nvSpPr>
          <p:cNvPr id="38" name="TextBox 37"/>
          <p:cNvSpPr txBox="1"/>
          <p:nvPr/>
        </p:nvSpPr>
        <p:spPr>
          <a:xfrm>
            <a:off x="0" y="6381323"/>
            <a:ext cx="1967205" cy="492443"/>
          </a:xfrm>
          <a:prstGeom prst="rect">
            <a:avLst/>
          </a:prstGeom>
          <a:noFill/>
        </p:spPr>
        <p:txBody>
          <a:bodyPr wrap="none" rtlCol="0">
            <a:spAutoFit/>
          </a:bodyPr>
          <a:lstStyle/>
          <a:p>
            <a:r>
              <a:rPr lang="en-US" sz="2600" b="1" dirty="0" err="1" smtClean="0">
                <a:solidFill>
                  <a:srgbClr val="4E9A06"/>
                </a:solidFill>
                <a:latin typeface="Arial" pitchFamily="34" charset="0"/>
                <a:cs typeface="Arial" pitchFamily="34" charset="0"/>
              </a:rPr>
              <a:t>ExpressOS</a:t>
            </a:r>
            <a:endParaRPr lang="en-US" sz="2600" b="1" dirty="0">
              <a:solidFill>
                <a:srgbClr val="4E9A06"/>
              </a:solidFill>
              <a:latin typeface="Arial" pitchFamily="34" charset="0"/>
              <a:cs typeface="Arial" pitchFamily="34" charset="0"/>
            </a:endParaRPr>
          </a:p>
        </p:txBody>
      </p:sp>
      <p:sp>
        <p:nvSpPr>
          <p:cNvPr id="41" name="Slide Number Placeholder 40"/>
          <p:cNvSpPr>
            <a:spLocks noGrp="1"/>
          </p:cNvSpPr>
          <p:nvPr>
            <p:ph type="sldNum" sz="quarter" idx="12"/>
          </p:nvPr>
        </p:nvSpPr>
        <p:spPr/>
        <p:txBody>
          <a:bodyPr/>
          <a:lstStyle/>
          <a:p>
            <a:fld id="{B6F15528-21DE-4FAA-801E-634DDDAF4B2B}" type="slidenum">
              <a:rPr lang="en-US" smtClean="0"/>
              <a:pPr/>
              <a:t>38</a:t>
            </a:fld>
            <a:r>
              <a:rPr lang="en-US" smtClean="0"/>
              <a:t>/42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How-to-delete-Chrome-Extensions.png"/>
          <p:cNvPicPr>
            <a:picLocks noChangeAspect="1"/>
          </p:cNvPicPr>
          <p:nvPr/>
        </p:nvPicPr>
        <p:blipFill>
          <a:blip r:embed="rId3" cstate="print"/>
          <a:stretch>
            <a:fillRect/>
          </a:stretch>
        </p:blipFill>
        <p:spPr>
          <a:xfrm>
            <a:off x="2057400" y="1828800"/>
            <a:ext cx="1424810" cy="1066800"/>
          </a:xfrm>
          <a:prstGeom prst="rect">
            <a:avLst/>
          </a:prstGeom>
        </p:spPr>
      </p:pic>
      <p:sp>
        <p:nvSpPr>
          <p:cNvPr id="23" name="Rounded Rectangular Callout 22"/>
          <p:cNvSpPr/>
          <p:nvPr/>
        </p:nvSpPr>
        <p:spPr>
          <a:xfrm>
            <a:off x="3907226" y="1524000"/>
            <a:ext cx="5008174" cy="5029200"/>
          </a:xfrm>
          <a:prstGeom prst="wedgeRoundRectCallout">
            <a:avLst>
              <a:gd name="adj1" fmla="val -66662"/>
              <a:gd name="adj2" fmla="val -13459"/>
              <a:gd name="adj3" fmla="val 16667"/>
            </a:avLst>
          </a:prstGeom>
          <a:solidFill>
            <a:srgbClr val="0070C0">
              <a:alpha val="2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76200" y="0"/>
            <a:ext cx="9067800" cy="914399"/>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smtClean="0">
                <a:ln>
                  <a:noFill/>
                </a:ln>
                <a:solidFill>
                  <a:schemeClr val="tx1"/>
                </a:solidFill>
                <a:effectLst/>
                <a:uLnTx/>
                <a:uFillTx/>
                <a:latin typeface="Arial" pitchFamily="34" charset="0"/>
                <a:ea typeface="+mj-ea"/>
                <a:cs typeface="Arial" pitchFamily="34" charset="0"/>
              </a:rPr>
              <a:t>Future Plans</a:t>
            </a:r>
            <a:endParaRPr kumimoji="0" lang="en-US" sz="34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14" name="Rectangle 13"/>
          <p:cNvSpPr/>
          <p:nvPr/>
        </p:nvSpPr>
        <p:spPr>
          <a:xfrm>
            <a:off x="3429000" y="1600200"/>
            <a:ext cx="5715000" cy="1938992"/>
          </a:xfrm>
          <a:prstGeom prst="rect">
            <a:avLst/>
          </a:prstGeom>
        </p:spPr>
        <p:txBody>
          <a:bodyPr wrap="square">
            <a:spAutoFit/>
          </a:bodyPr>
          <a:lstStyle/>
          <a:p>
            <a:pPr marL="971550" lvl="1" indent="-514350"/>
            <a:r>
              <a:rPr lang="en-US" sz="2400" b="1" dirty="0" smtClean="0">
                <a:solidFill>
                  <a:srgbClr val="2503EF"/>
                </a:solidFill>
                <a:latin typeface="Arial" pitchFamily="34" charset="0"/>
                <a:cs typeface="Arial" pitchFamily="34" charset="0"/>
              </a:rPr>
              <a:t>   G</a:t>
            </a:r>
            <a:r>
              <a:rPr lang="en-US" sz="2400" b="1" dirty="0" smtClean="0">
                <a:solidFill>
                  <a:srgbClr val="2503EF"/>
                </a:solidFill>
                <a:latin typeface="Arial" pitchFamily="34" charset="0"/>
                <a:cs typeface="Arial" pitchFamily="34" charset="0"/>
              </a:rPr>
              <a:t>eneric properties:</a:t>
            </a:r>
            <a:endParaRPr lang="en-US" sz="2400" b="1" dirty="0" smtClean="0">
              <a:solidFill>
                <a:srgbClr val="2503EF"/>
              </a:solidFill>
              <a:latin typeface="Arial" pitchFamily="34" charset="0"/>
              <a:cs typeface="Arial" pitchFamily="34" charset="0"/>
            </a:endParaRPr>
          </a:p>
          <a:p>
            <a:pPr marL="971550" lvl="1" indent="-514350"/>
            <a:r>
              <a:rPr lang="en-US" sz="2400" dirty="0" smtClean="0">
                <a:latin typeface="Arial" pitchFamily="34" charset="0"/>
                <a:cs typeface="Arial" pitchFamily="34" charset="0"/>
              </a:rPr>
              <a:t>   information flow security, </a:t>
            </a:r>
          </a:p>
          <a:p>
            <a:pPr marL="971550" lvl="1" indent="-514350"/>
            <a:r>
              <a:rPr lang="en-US" sz="2400" dirty="0" smtClean="0">
                <a:latin typeface="Arial" pitchFamily="34" charset="0"/>
                <a:cs typeface="Arial" pitchFamily="34" charset="0"/>
              </a:rPr>
              <a:t> </a:t>
            </a:r>
            <a:r>
              <a:rPr lang="en-US" sz="2400" dirty="0" smtClean="0">
                <a:latin typeface="Arial" pitchFamily="34" charset="0"/>
                <a:cs typeface="Arial" pitchFamily="34" charset="0"/>
              </a:rPr>
              <a:t>  </a:t>
            </a:r>
            <a:r>
              <a:rPr lang="en-US" sz="2400" dirty="0" smtClean="0">
                <a:latin typeface="Arial" pitchFamily="34" charset="0"/>
                <a:cs typeface="Arial" pitchFamily="34" charset="0"/>
              </a:rPr>
              <a:t>privilege escalation,</a:t>
            </a:r>
            <a:endParaRPr lang="en-US" sz="2400" dirty="0" smtClean="0">
              <a:latin typeface="Arial" pitchFamily="34" charset="0"/>
              <a:cs typeface="Arial" pitchFamily="34" charset="0"/>
            </a:endParaRPr>
          </a:p>
          <a:p>
            <a:pPr marL="971550" lvl="1" indent="-514350"/>
            <a:r>
              <a:rPr lang="en-US" sz="2400" dirty="0" smtClean="0">
                <a:latin typeface="Arial" pitchFamily="34" charset="0"/>
                <a:cs typeface="Arial" pitchFamily="34" charset="0"/>
              </a:rPr>
              <a:t>   memory </a:t>
            </a:r>
            <a:r>
              <a:rPr lang="en-US" sz="2400" dirty="0" smtClean="0">
                <a:latin typeface="Arial" pitchFamily="34" charset="0"/>
                <a:cs typeface="Arial" pitchFamily="34" charset="0"/>
              </a:rPr>
              <a:t>safety, </a:t>
            </a:r>
            <a:r>
              <a:rPr lang="en-US" sz="2400" dirty="0" smtClean="0">
                <a:latin typeface="Arial" pitchFamily="34" charset="0"/>
                <a:cs typeface="Arial" pitchFamily="34" charset="0"/>
              </a:rPr>
              <a:t>data-race freedom </a:t>
            </a:r>
            <a:endParaRPr lang="en-US" sz="2400" dirty="0" smtClean="0">
              <a:latin typeface="Arial" pitchFamily="34" charset="0"/>
              <a:cs typeface="Arial" pitchFamily="34" charset="0"/>
            </a:endParaRPr>
          </a:p>
          <a:p>
            <a:pPr marL="971550" lvl="1" indent="-514350"/>
            <a:r>
              <a:rPr lang="en-US" sz="2400" dirty="0" smtClean="0">
                <a:latin typeface="Arial" pitchFamily="34" charset="0"/>
                <a:cs typeface="Arial" pitchFamily="34" charset="0"/>
              </a:rPr>
              <a:t>  </a:t>
            </a:r>
            <a:r>
              <a:rPr lang="en-US" sz="2400" dirty="0" smtClean="0">
                <a:latin typeface="Arial" pitchFamily="34" charset="0"/>
                <a:cs typeface="Arial" pitchFamily="34" charset="0"/>
              </a:rPr>
              <a:t> responsiveness</a:t>
            </a:r>
            <a:r>
              <a:rPr lang="en-US" sz="2400" dirty="0" smtClean="0">
                <a:latin typeface="Arial" pitchFamily="34" charset="0"/>
                <a:cs typeface="Arial" pitchFamily="34" charset="0"/>
              </a:rPr>
              <a:t>, …</a:t>
            </a:r>
          </a:p>
        </p:txBody>
      </p:sp>
      <p:pic>
        <p:nvPicPr>
          <p:cNvPr id="15" name="Picture 14" descr="certificat-app-store-google-play.png"/>
          <p:cNvPicPr>
            <a:picLocks noChangeAspect="1"/>
          </p:cNvPicPr>
          <p:nvPr/>
        </p:nvPicPr>
        <p:blipFill>
          <a:blip r:embed="rId4" cstate="print"/>
          <a:stretch>
            <a:fillRect/>
          </a:stretch>
        </p:blipFill>
        <p:spPr>
          <a:xfrm>
            <a:off x="47298" y="3594550"/>
            <a:ext cx="1749055" cy="1066800"/>
          </a:xfrm>
          <a:prstGeom prst="rect">
            <a:avLst/>
          </a:prstGeom>
        </p:spPr>
      </p:pic>
      <p:pic>
        <p:nvPicPr>
          <p:cNvPr id="16" name="Picture 15" descr="webApps.jpg"/>
          <p:cNvPicPr>
            <a:picLocks noChangeAspect="1"/>
          </p:cNvPicPr>
          <p:nvPr/>
        </p:nvPicPr>
        <p:blipFill>
          <a:blip r:embed="rId5" cstate="print"/>
          <a:stretch>
            <a:fillRect/>
          </a:stretch>
        </p:blipFill>
        <p:spPr>
          <a:xfrm>
            <a:off x="0" y="1676400"/>
            <a:ext cx="1333622" cy="1479550"/>
          </a:xfrm>
          <a:prstGeom prst="rect">
            <a:avLst/>
          </a:prstGeom>
        </p:spPr>
      </p:pic>
      <p:pic>
        <p:nvPicPr>
          <p:cNvPr id="17" name="Picture 16" descr="chrome.png"/>
          <p:cNvPicPr>
            <a:picLocks noChangeAspect="1"/>
          </p:cNvPicPr>
          <p:nvPr/>
        </p:nvPicPr>
        <p:blipFill>
          <a:blip r:embed="rId6" cstate="print"/>
          <a:stretch>
            <a:fillRect/>
          </a:stretch>
        </p:blipFill>
        <p:spPr>
          <a:xfrm>
            <a:off x="2667000" y="3581400"/>
            <a:ext cx="685800" cy="685800"/>
          </a:xfrm>
          <a:prstGeom prst="rect">
            <a:avLst/>
          </a:prstGeom>
        </p:spPr>
      </p:pic>
      <p:pic>
        <p:nvPicPr>
          <p:cNvPr id="31" name="Picture 30" descr="download (2).jpg"/>
          <p:cNvPicPr>
            <a:picLocks noChangeAspect="1"/>
          </p:cNvPicPr>
          <p:nvPr/>
        </p:nvPicPr>
        <p:blipFill>
          <a:blip r:embed="rId7" cstate="print"/>
          <a:stretch>
            <a:fillRect/>
          </a:stretch>
        </p:blipFill>
        <p:spPr>
          <a:xfrm>
            <a:off x="2774732" y="5585407"/>
            <a:ext cx="1600200" cy="434393"/>
          </a:xfrm>
          <a:prstGeom prst="rect">
            <a:avLst/>
          </a:prstGeom>
        </p:spPr>
      </p:pic>
      <p:sp>
        <p:nvSpPr>
          <p:cNvPr id="24" name="Rectangle 23"/>
          <p:cNvSpPr/>
          <p:nvPr/>
        </p:nvSpPr>
        <p:spPr>
          <a:xfrm>
            <a:off x="3657600" y="3581400"/>
            <a:ext cx="5486400" cy="3046988"/>
          </a:xfrm>
          <a:prstGeom prst="rect">
            <a:avLst/>
          </a:prstGeom>
        </p:spPr>
        <p:txBody>
          <a:bodyPr wrap="square">
            <a:spAutoFit/>
          </a:bodyPr>
          <a:lstStyle/>
          <a:p>
            <a:pPr marL="971550" lvl="1" indent="-514350"/>
            <a:r>
              <a:rPr lang="en-US" sz="2400" dirty="0" smtClean="0">
                <a:solidFill>
                  <a:srgbClr val="00B050"/>
                </a:solidFill>
                <a:latin typeface="Arial" pitchFamily="34" charset="0"/>
                <a:cs typeface="Arial" pitchFamily="34" charset="0"/>
              </a:rPr>
              <a:t>Properties are not specified by </a:t>
            </a:r>
          </a:p>
          <a:p>
            <a:pPr marL="971550" lvl="1" indent="-514350"/>
            <a:r>
              <a:rPr lang="en-US" sz="2400" dirty="0" smtClean="0">
                <a:solidFill>
                  <a:srgbClr val="00B050"/>
                </a:solidFill>
                <a:latin typeface="Arial" pitchFamily="34" charset="0"/>
                <a:cs typeface="Arial" pitchFamily="34" charset="0"/>
              </a:rPr>
              <a:t>the user </a:t>
            </a:r>
            <a:r>
              <a:rPr lang="en-US" sz="2400" dirty="0" smtClean="0">
                <a:solidFill>
                  <a:srgbClr val="00B050"/>
                </a:solidFill>
                <a:latin typeface="Arial" pitchFamily="34" charset="0"/>
                <a:cs typeface="Arial" pitchFamily="34" charset="0"/>
                <a:sym typeface="Wingdings" pitchFamily="2" charset="2"/>
              </a:rPr>
              <a:t> </a:t>
            </a:r>
          </a:p>
          <a:p>
            <a:pPr marL="971550" lvl="1" indent="-514350"/>
            <a:r>
              <a:rPr lang="en-US" sz="2400" dirty="0" smtClean="0">
                <a:solidFill>
                  <a:srgbClr val="00B050"/>
                </a:solidFill>
                <a:latin typeface="Arial" pitchFamily="34" charset="0"/>
                <a:cs typeface="Arial" pitchFamily="34" charset="0"/>
                <a:sym typeface="Wingdings" pitchFamily="2" charset="2"/>
              </a:rPr>
              <a:t>	c</a:t>
            </a:r>
            <a:r>
              <a:rPr lang="en-US" sz="2400" dirty="0" smtClean="0">
                <a:solidFill>
                  <a:srgbClr val="00B050"/>
                </a:solidFill>
                <a:latin typeface="Arial" pitchFamily="34" charset="0"/>
                <a:cs typeface="Arial" pitchFamily="34" charset="0"/>
              </a:rPr>
              <a:t>ompletely </a:t>
            </a:r>
            <a:r>
              <a:rPr lang="en-US" sz="2400" dirty="0" smtClean="0">
                <a:solidFill>
                  <a:srgbClr val="00B050"/>
                </a:solidFill>
                <a:latin typeface="Arial" pitchFamily="34" charset="0"/>
                <a:cs typeface="Arial" pitchFamily="34" charset="0"/>
              </a:rPr>
              <a:t>automatic tools </a:t>
            </a:r>
            <a:endParaRPr lang="en-US" sz="2400" dirty="0" smtClean="0">
              <a:solidFill>
                <a:srgbClr val="00B050"/>
              </a:solidFill>
              <a:latin typeface="Arial" pitchFamily="34" charset="0"/>
              <a:cs typeface="Arial" pitchFamily="34" charset="0"/>
            </a:endParaRPr>
          </a:p>
          <a:p>
            <a:pPr marL="971550" lvl="1" indent="-514350"/>
            <a:r>
              <a:rPr lang="en-US" sz="2400" dirty="0" smtClean="0">
                <a:solidFill>
                  <a:srgbClr val="00B050"/>
                </a:solidFill>
                <a:latin typeface="Arial" pitchFamily="34" charset="0"/>
                <a:cs typeface="Arial" pitchFamily="34" charset="0"/>
              </a:rPr>
              <a:t>	and techniques.</a:t>
            </a:r>
          </a:p>
          <a:p>
            <a:pPr marL="971550" lvl="1" indent="-514350"/>
            <a:endParaRPr lang="en-US" sz="2400" dirty="0" smtClean="0">
              <a:solidFill>
                <a:srgbClr val="00B050"/>
              </a:solidFill>
              <a:latin typeface="Arial" pitchFamily="34" charset="0"/>
              <a:cs typeface="Arial" pitchFamily="34" charset="0"/>
            </a:endParaRPr>
          </a:p>
          <a:p>
            <a:pPr marL="971550" lvl="1" indent="-514350"/>
            <a:r>
              <a:rPr lang="en-US" sz="2400" dirty="0" smtClean="0">
                <a:solidFill>
                  <a:srgbClr val="00B050"/>
                </a:solidFill>
                <a:latin typeface="Arial" pitchFamily="34" charset="0"/>
                <a:cs typeface="Arial" pitchFamily="34" charset="0"/>
              </a:rPr>
              <a:t>     Develop machine learning algorithms targeted to these properties.</a:t>
            </a:r>
            <a:endParaRPr lang="en-US" sz="2400" dirty="0" smtClean="0">
              <a:solidFill>
                <a:srgbClr val="00B050"/>
              </a:solidFill>
              <a:latin typeface="Arial" pitchFamily="34" charset="0"/>
              <a:cs typeface="Arial" pitchFamily="34" charset="0"/>
            </a:endParaRPr>
          </a:p>
        </p:txBody>
      </p:sp>
      <p:sp>
        <p:nvSpPr>
          <p:cNvPr id="27" name="TextBox 26"/>
          <p:cNvSpPr txBox="1"/>
          <p:nvPr/>
        </p:nvSpPr>
        <p:spPr>
          <a:xfrm>
            <a:off x="128650" y="685800"/>
            <a:ext cx="9296400" cy="1292662"/>
          </a:xfrm>
          <a:prstGeom prst="rect">
            <a:avLst/>
          </a:prstGeom>
          <a:noFill/>
        </p:spPr>
        <p:txBody>
          <a:bodyPr wrap="square" rtlCol="0">
            <a:spAutoFit/>
          </a:bodyPr>
          <a:lstStyle/>
          <a:p>
            <a:pPr marL="514350" indent="-514350"/>
            <a:r>
              <a:rPr lang="en-US" sz="2600" b="1" dirty="0" smtClean="0">
                <a:solidFill>
                  <a:srgbClr val="FF0000"/>
                </a:solidFill>
                <a:latin typeface="Arial" pitchFamily="34" charset="0"/>
                <a:cs typeface="Arial" pitchFamily="34" charset="0"/>
              </a:rPr>
              <a:t>Building automatic </a:t>
            </a:r>
            <a:r>
              <a:rPr lang="en-US" sz="2600" b="1" dirty="0" smtClean="0">
                <a:solidFill>
                  <a:srgbClr val="FF0000"/>
                </a:solidFill>
                <a:latin typeface="Arial" pitchFamily="34" charset="0"/>
                <a:cs typeface="Arial" pitchFamily="34" charset="0"/>
              </a:rPr>
              <a:t>verification technology for </a:t>
            </a:r>
            <a:endParaRPr lang="en-US" sz="2600" b="1" dirty="0" smtClean="0">
              <a:solidFill>
                <a:srgbClr val="FF0000"/>
              </a:solidFill>
              <a:latin typeface="Arial" pitchFamily="34" charset="0"/>
              <a:cs typeface="Arial" pitchFamily="34" charset="0"/>
            </a:endParaRPr>
          </a:p>
          <a:p>
            <a:pPr marL="514350" indent="-514350"/>
            <a:r>
              <a:rPr lang="en-US" sz="2600" b="1" dirty="0" smtClean="0">
                <a:solidFill>
                  <a:srgbClr val="FF0000"/>
                </a:solidFill>
                <a:latin typeface="Arial" pitchFamily="34" charset="0"/>
                <a:cs typeface="Arial" pitchFamily="34" charset="0"/>
              </a:rPr>
              <a:t>building </a:t>
            </a:r>
            <a:r>
              <a:rPr lang="en-US" sz="2600" b="1" dirty="0" smtClean="0">
                <a:solidFill>
                  <a:srgbClr val="FF0000"/>
                </a:solidFill>
                <a:latin typeface="Arial" pitchFamily="34" charset="0"/>
                <a:cs typeface="Arial" pitchFamily="34" charset="0"/>
              </a:rPr>
              <a:t>reliable </a:t>
            </a:r>
            <a:r>
              <a:rPr lang="en-US" sz="2600" b="1" dirty="0" smtClean="0">
                <a:solidFill>
                  <a:srgbClr val="FF0000"/>
                </a:solidFill>
                <a:latin typeface="Arial" pitchFamily="34" charset="0"/>
                <a:cs typeface="Arial" pitchFamily="34" charset="0"/>
              </a:rPr>
              <a:t>and </a:t>
            </a:r>
            <a:r>
              <a:rPr lang="en-US" sz="2600" b="1" dirty="0" smtClean="0">
                <a:solidFill>
                  <a:srgbClr val="FF0000"/>
                </a:solidFill>
                <a:latin typeface="Arial" pitchFamily="34" charset="0"/>
                <a:cs typeface="Arial" pitchFamily="34" charset="0"/>
              </a:rPr>
              <a:t>secure software systems</a:t>
            </a:r>
          </a:p>
          <a:p>
            <a:pPr marL="514350" indent="-514350"/>
            <a:r>
              <a:rPr lang="en-US" sz="2600" dirty="0" smtClean="0">
                <a:latin typeface="Arial" pitchFamily="34" charset="0"/>
                <a:cs typeface="Arial" pitchFamily="34" charset="0"/>
              </a:rPr>
              <a:t>	</a:t>
            </a:r>
            <a:endParaRPr lang="en-US" sz="2400" dirty="0" smtClean="0">
              <a:latin typeface="Arial" pitchFamily="34" charset="0"/>
              <a:cs typeface="Arial" pitchFamily="34" charset="0"/>
            </a:endParaRPr>
          </a:p>
        </p:txBody>
      </p:sp>
      <p:pic>
        <p:nvPicPr>
          <p:cNvPr id="28" name="Picture 27" descr="download.jpg"/>
          <p:cNvPicPr>
            <a:picLocks noChangeAspect="1"/>
          </p:cNvPicPr>
          <p:nvPr/>
        </p:nvPicPr>
        <p:blipFill>
          <a:blip r:embed="rId8" cstate="print"/>
          <a:stretch>
            <a:fillRect/>
          </a:stretch>
        </p:blipFill>
        <p:spPr>
          <a:xfrm>
            <a:off x="-115608" y="5660131"/>
            <a:ext cx="1295400" cy="858907"/>
          </a:xfrm>
          <a:prstGeom prst="rect">
            <a:avLst/>
          </a:prstGeom>
        </p:spPr>
      </p:pic>
      <p:grpSp>
        <p:nvGrpSpPr>
          <p:cNvPr id="29" name="Group 4"/>
          <p:cNvGrpSpPr/>
          <p:nvPr/>
        </p:nvGrpSpPr>
        <p:grpSpPr>
          <a:xfrm>
            <a:off x="291664" y="1676400"/>
            <a:ext cx="3594536" cy="5105400"/>
            <a:chOff x="1241689" y="2209800"/>
            <a:chExt cx="3594536" cy="5105400"/>
          </a:xfrm>
        </p:grpSpPr>
        <p:grpSp>
          <p:nvGrpSpPr>
            <p:cNvPr id="30" name="Group 40"/>
            <p:cNvGrpSpPr/>
            <p:nvPr/>
          </p:nvGrpSpPr>
          <p:grpSpPr>
            <a:xfrm>
              <a:off x="2127187" y="2209800"/>
              <a:ext cx="2709038" cy="5105400"/>
              <a:chOff x="1432687" y="819194"/>
              <a:chExt cx="2709038" cy="5105400"/>
            </a:xfrm>
          </p:grpSpPr>
          <p:pic>
            <p:nvPicPr>
              <p:cNvPr id="34" name="Picture 13"/>
              <p:cNvPicPr>
                <a:picLocks noChangeAspect="1" noChangeArrowheads="1"/>
              </p:cNvPicPr>
              <p:nvPr/>
            </p:nvPicPr>
            <p:blipFill>
              <a:blip r:embed="rId9" cstate="email">
                <a:extLst>
                  <a:ext uri="{28A0092B-C50C-407E-A947-70E740481C1C}">
                    <a14:useLocalDpi xmlns:a14="http://schemas.microsoft.com/office/drawing/2010/main" xmlns="" val="0"/>
                  </a:ext>
                </a:extLst>
              </a:blip>
              <a:srcRect/>
              <a:stretch>
                <a:fillRect/>
              </a:stretch>
            </p:blipFill>
            <p:spPr bwMode="auto">
              <a:xfrm>
                <a:off x="1432687" y="3854058"/>
                <a:ext cx="1589723" cy="158972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5" name="Picture 1"/>
              <p:cNvPicPr>
                <a:picLocks noChangeAspect="1" noChangeArrowheads="1"/>
              </p:cNvPicPr>
              <p:nvPr/>
            </p:nvPicPr>
            <p:blipFill>
              <a:blip r:embed="rId10" cstate="print"/>
              <a:srcRect/>
              <a:stretch>
                <a:fillRect/>
              </a:stretch>
            </p:blipFill>
            <p:spPr bwMode="auto">
              <a:xfrm>
                <a:off x="1585087" y="1617534"/>
                <a:ext cx="842884" cy="741426"/>
              </a:xfrm>
              <a:prstGeom prst="rect">
                <a:avLst/>
              </a:prstGeom>
              <a:noFill/>
              <a:ln w="9525">
                <a:noFill/>
                <a:miter lim="800000"/>
                <a:headEnd/>
                <a:tailEnd/>
              </a:ln>
            </p:spPr>
          </p:pic>
          <p:pic>
            <p:nvPicPr>
              <p:cNvPr id="36" name="Picture 14"/>
              <p:cNvPicPr>
                <a:picLocks noChangeAspect="1" noChangeArrowheads="1"/>
              </p:cNvPicPr>
              <p:nvPr/>
            </p:nvPicPr>
            <p:blipFill>
              <a:blip r:embed="rId11" cstate="email">
                <a:extLst>
                  <a:ext uri="{28A0092B-C50C-407E-A947-70E740481C1C}">
                    <a14:useLocalDpi xmlns:a14="http://schemas.microsoft.com/office/drawing/2010/main" xmlns="" val="0"/>
                  </a:ext>
                </a:extLst>
              </a:blip>
              <a:srcRect/>
              <a:stretch>
                <a:fillRect/>
              </a:stretch>
            </p:blipFill>
            <p:spPr bwMode="auto">
              <a:xfrm>
                <a:off x="1477292" y="4902462"/>
                <a:ext cx="1600263" cy="95135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7" name="Picture 2"/>
              <p:cNvPicPr>
                <a:picLocks noChangeAspect="1" noChangeArrowheads="1"/>
              </p:cNvPicPr>
              <p:nvPr/>
            </p:nvPicPr>
            <p:blipFill>
              <a:blip r:embed="rId12" cstate="print"/>
              <a:srcRect/>
              <a:stretch>
                <a:fillRect/>
              </a:stretch>
            </p:blipFill>
            <p:spPr bwMode="auto">
              <a:xfrm>
                <a:off x="3143294" y="5225043"/>
                <a:ext cx="998431" cy="699551"/>
              </a:xfrm>
              <a:prstGeom prst="rect">
                <a:avLst/>
              </a:prstGeom>
              <a:noFill/>
              <a:ln w="9525">
                <a:noFill/>
                <a:miter lim="800000"/>
                <a:headEnd/>
                <a:tailEnd/>
              </a:ln>
            </p:spPr>
          </p:pic>
          <p:pic>
            <p:nvPicPr>
              <p:cNvPr id="38" name="Picture 37" descr="Angry_Birds_promo_art.png"/>
              <p:cNvPicPr>
                <a:picLocks noChangeAspect="1"/>
              </p:cNvPicPr>
              <p:nvPr/>
            </p:nvPicPr>
            <p:blipFill>
              <a:blip r:embed="rId13" cstate="email">
                <a:extLst>
                  <a:ext uri="{28A0092B-C50C-407E-A947-70E740481C1C}">
                    <a14:useLocalDpi xmlns:a14="http://schemas.microsoft.com/office/drawing/2010/main" xmlns="" val="0"/>
                  </a:ext>
                </a:extLst>
              </a:blip>
              <a:stretch>
                <a:fillRect/>
              </a:stretch>
            </p:blipFill>
            <p:spPr>
              <a:xfrm>
                <a:off x="1627125" y="819194"/>
                <a:ext cx="728326" cy="815469"/>
              </a:xfrm>
              <a:prstGeom prst="rect">
                <a:avLst/>
              </a:prstGeom>
            </p:spPr>
          </p:pic>
          <p:pic>
            <p:nvPicPr>
              <p:cNvPr id="39" name="Picture 32"/>
              <p:cNvPicPr>
                <a:picLocks noChangeAspect="1" noChangeArrowheads="1"/>
              </p:cNvPicPr>
              <p:nvPr/>
            </p:nvPicPr>
            <p:blipFill>
              <a:blip r:embed="rId14" cstate="email">
                <a:extLst>
                  <a:ext uri="{28A0092B-C50C-407E-A947-70E740481C1C}">
                    <a14:useLocalDpi xmlns:a14="http://schemas.microsoft.com/office/drawing/2010/main" xmlns="" val="0"/>
                  </a:ext>
                </a:extLst>
              </a:blip>
              <a:srcRect/>
              <a:stretch>
                <a:fillRect/>
              </a:stretch>
            </p:blipFill>
            <p:spPr bwMode="auto">
              <a:xfrm>
                <a:off x="2084325" y="2800394"/>
                <a:ext cx="645202" cy="64520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pic>
          <p:nvPicPr>
            <p:cNvPr id="33" name="Picture 32" descr="Android1.png"/>
            <p:cNvPicPr>
              <a:picLocks noChangeAspect="1"/>
            </p:cNvPicPr>
            <p:nvPr/>
          </p:nvPicPr>
          <p:blipFill>
            <a:blip r:embed="rId15" cstate="print"/>
            <a:stretch>
              <a:fillRect/>
            </a:stretch>
          </p:blipFill>
          <p:spPr>
            <a:xfrm>
              <a:off x="1241689" y="5515301"/>
              <a:ext cx="778670" cy="914401"/>
            </a:xfrm>
            <a:prstGeom prst="rect">
              <a:avLst/>
            </a:prstGeom>
          </p:spPr>
        </p:pic>
      </p:grpSp>
      <p:sp>
        <p:nvSpPr>
          <p:cNvPr id="40" name="TextBox 39"/>
          <p:cNvSpPr txBox="1"/>
          <p:nvPr/>
        </p:nvSpPr>
        <p:spPr>
          <a:xfrm>
            <a:off x="0" y="6381323"/>
            <a:ext cx="1967205" cy="492443"/>
          </a:xfrm>
          <a:prstGeom prst="rect">
            <a:avLst/>
          </a:prstGeom>
          <a:noFill/>
        </p:spPr>
        <p:txBody>
          <a:bodyPr wrap="none" rtlCol="0">
            <a:spAutoFit/>
          </a:bodyPr>
          <a:lstStyle/>
          <a:p>
            <a:r>
              <a:rPr lang="en-US" sz="2600" b="1" dirty="0" err="1" smtClean="0">
                <a:solidFill>
                  <a:srgbClr val="4E9A06"/>
                </a:solidFill>
                <a:latin typeface="Arial" pitchFamily="34" charset="0"/>
                <a:cs typeface="Arial" pitchFamily="34" charset="0"/>
              </a:rPr>
              <a:t>ExpressOS</a:t>
            </a:r>
            <a:endParaRPr lang="en-US" sz="2600" b="1" dirty="0">
              <a:solidFill>
                <a:srgbClr val="4E9A06"/>
              </a:solidFill>
              <a:latin typeface="Arial" pitchFamily="34" charset="0"/>
              <a:cs typeface="Arial" pitchFamily="34" charset="0"/>
            </a:endParaRPr>
          </a:p>
        </p:txBody>
      </p:sp>
      <p:sp>
        <p:nvSpPr>
          <p:cNvPr id="43" name="Slide Number Placeholder 42"/>
          <p:cNvSpPr>
            <a:spLocks noGrp="1"/>
          </p:cNvSpPr>
          <p:nvPr>
            <p:ph type="sldNum" sz="quarter" idx="12"/>
          </p:nvPr>
        </p:nvSpPr>
        <p:spPr/>
        <p:txBody>
          <a:bodyPr/>
          <a:lstStyle/>
          <a:p>
            <a:fld id="{B6F15528-21DE-4FAA-801E-634DDDAF4B2B}" type="slidenum">
              <a:rPr lang="en-US" smtClean="0"/>
              <a:pPr/>
              <a:t>39</a:t>
            </a:fld>
            <a:r>
              <a:rPr lang="en-US" smtClean="0"/>
              <a:t>/42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22"/>
          <p:cNvSpPr/>
          <p:nvPr/>
        </p:nvSpPr>
        <p:spPr>
          <a:xfrm>
            <a:off x="6041366" y="2147248"/>
            <a:ext cx="981974" cy="1699404"/>
          </a:xfrm>
          <a:custGeom>
            <a:avLst/>
            <a:gdLst>
              <a:gd name="connsiteX0" fmla="*/ 350808 w 981974"/>
              <a:gd name="connsiteY0" fmla="*/ 10064 h 1699404"/>
              <a:gd name="connsiteX1" fmla="*/ 230038 w 981974"/>
              <a:gd name="connsiteY1" fmla="*/ 96328 h 1699404"/>
              <a:gd name="connsiteX2" fmla="*/ 143774 w 981974"/>
              <a:gd name="connsiteY2" fmla="*/ 208471 h 1699404"/>
              <a:gd name="connsiteX3" fmla="*/ 83389 w 981974"/>
              <a:gd name="connsiteY3" fmla="*/ 329241 h 1699404"/>
              <a:gd name="connsiteX4" fmla="*/ 40257 w 981974"/>
              <a:gd name="connsiteY4" fmla="*/ 493143 h 1699404"/>
              <a:gd name="connsiteX5" fmla="*/ 5751 w 981974"/>
              <a:gd name="connsiteY5" fmla="*/ 726056 h 1699404"/>
              <a:gd name="connsiteX6" fmla="*/ 5751 w 981974"/>
              <a:gd name="connsiteY6" fmla="*/ 881332 h 1699404"/>
              <a:gd name="connsiteX7" fmla="*/ 14377 w 981974"/>
              <a:gd name="connsiteY7" fmla="*/ 1062486 h 1699404"/>
              <a:gd name="connsiteX8" fmla="*/ 48883 w 981974"/>
              <a:gd name="connsiteY8" fmla="*/ 1217762 h 1699404"/>
              <a:gd name="connsiteX9" fmla="*/ 92015 w 981974"/>
              <a:gd name="connsiteY9" fmla="*/ 1364411 h 1699404"/>
              <a:gd name="connsiteX10" fmla="*/ 135147 w 981974"/>
              <a:gd name="connsiteY10" fmla="*/ 1485181 h 1699404"/>
              <a:gd name="connsiteX11" fmla="*/ 195532 w 981974"/>
              <a:gd name="connsiteY11" fmla="*/ 1562818 h 1699404"/>
              <a:gd name="connsiteX12" fmla="*/ 247291 w 981974"/>
              <a:gd name="connsiteY12" fmla="*/ 1631830 h 1699404"/>
              <a:gd name="connsiteX13" fmla="*/ 299049 w 981974"/>
              <a:gd name="connsiteY13" fmla="*/ 1666335 h 1699404"/>
              <a:gd name="connsiteX14" fmla="*/ 342181 w 981974"/>
              <a:gd name="connsiteY14" fmla="*/ 1692215 h 1699404"/>
              <a:gd name="connsiteX15" fmla="*/ 506083 w 981974"/>
              <a:gd name="connsiteY15" fmla="*/ 1623203 h 1699404"/>
              <a:gd name="connsiteX16" fmla="*/ 618226 w 981974"/>
              <a:gd name="connsiteY16" fmla="*/ 1511060 h 1699404"/>
              <a:gd name="connsiteX17" fmla="*/ 782128 w 981974"/>
              <a:gd name="connsiteY17" fmla="*/ 1364411 h 1699404"/>
              <a:gd name="connsiteX18" fmla="*/ 877019 w 981974"/>
              <a:gd name="connsiteY18" fmla="*/ 1217762 h 1699404"/>
              <a:gd name="connsiteX19" fmla="*/ 937404 w 981974"/>
              <a:gd name="connsiteY19" fmla="*/ 1062486 h 1699404"/>
              <a:gd name="connsiteX20" fmla="*/ 971909 w 981974"/>
              <a:gd name="connsiteY20" fmla="*/ 950343 h 1699404"/>
              <a:gd name="connsiteX21" fmla="*/ 980536 w 981974"/>
              <a:gd name="connsiteY21" fmla="*/ 786441 h 1699404"/>
              <a:gd name="connsiteX22" fmla="*/ 963283 w 981974"/>
              <a:gd name="connsiteY22" fmla="*/ 674298 h 1699404"/>
              <a:gd name="connsiteX23" fmla="*/ 920151 w 981974"/>
              <a:gd name="connsiteY23" fmla="*/ 570781 h 1699404"/>
              <a:gd name="connsiteX24" fmla="*/ 877019 w 981974"/>
              <a:gd name="connsiteY24" fmla="*/ 493143 h 1699404"/>
              <a:gd name="connsiteX25" fmla="*/ 825260 w 981974"/>
              <a:gd name="connsiteY25" fmla="*/ 415505 h 1699404"/>
              <a:gd name="connsiteX26" fmla="*/ 764876 w 981974"/>
              <a:gd name="connsiteY26" fmla="*/ 355120 h 1699404"/>
              <a:gd name="connsiteX27" fmla="*/ 695864 w 981974"/>
              <a:gd name="connsiteY27" fmla="*/ 277483 h 1699404"/>
              <a:gd name="connsiteX28" fmla="*/ 644106 w 981974"/>
              <a:gd name="connsiteY28" fmla="*/ 217098 h 1699404"/>
              <a:gd name="connsiteX29" fmla="*/ 592347 w 981974"/>
              <a:gd name="connsiteY29" fmla="*/ 173966 h 1699404"/>
              <a:gd name="connsiteX30" fmla="*/ 523336 w 981974"/>
              <a:gd name="connsiteY30" fmla="*/ 122207 h 1699404"/>
              <a:gd name="connsiteX31" fmla="*/ 480204 w 981974"/>
              <a:gd name="connsiteY31" fmla="*/ 87702 h 1699404"/>
              <a:gd name="connsiteX32" fmla="*/ 437072 w 981974"/>
              <a:gd name="connsiteY32" fmla="*/ 53196 h 1699404"/>
              <a:gd name="connsiteX33" fmla="*/ 393940 w 981974"/>
              <a:gd name="connsiteY33" fmla="*/ 35943 h 1699404"/>
              <a:gd name="connsiteX34" fmla="*/ 350808 w 981974"/>
              <a:gd name="connsiteY34" fmla="*/ 10064 h 1699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81974" h="1699404">
                <a:moveTo>
                  <a:pt x="350808" y="10064"/>
                </a:moveTo>
                <a:cubicBezTo>
                  <a:pt x="323491" y="20128"/>
                  <a:pt x="264544" y="63260"/>
                  <a:pt x="230038" y="96328"/>
                </a:cubicBezTo>
                <a:cubicBezTo>
                  <a:pt x="195532" y="129396"/>
                  <a:pt x="168215" y="169652"/>
                  <a:pt x="143774" y="208471"/>
                </a:cubicBezTo>
                <a:cubicBezTo>
                  <a:pt x="119333" y="247290"/>
                  <a:pt x="100642" y="281796"/>
                  <a:pt x="83389" y="329241"/>
                </a:cubicBezTo>
                <a:cubicBezTo>
                  <a:pt x="66136" y="376686"/>
                  <a:pt x="53197" y="427007"/>
                  <a:pt x="40257" y="493143"/>
                </a:cubicBezTo>
                <a:cubicBezTo>
                  <a:pt x="27317" y="559279"/>
                  <a:pt x="11502" y="661358"/>
                  <a:pt x="5751" y="726056"/>
                </a:cubicBezTo>
                <a:cubicBezTo>
                  <a:pt x="0" y="790754"/>
                  <a:pt x="4313" y="825260"/>
                  <a:pt x="5751" y="881332"/>
                </a:cubicBezTo>
                <a:cubicBezTo>
                  <a:pt x="7189" y="937404"/>
                  <a:pt x="7188" y="1006414"/>
                  <a:pt x="14377" y="1062486"/>
                </a:cubicBezTo>
                <a:cubicBezTo>
                  <a:pt x="21566" y="1118558"/>
                  <a:pt x="35943" y="1167441"/>
                  <a:pt x="48883" y="1217762"/>
                </a:cubicBezTo>
                <a:cubicBezTo>
                  <a:pt x="61823" y="1268083"/>
                  <a:pt x="77638" y="1319841"/>
                  <a:pt x="92015" y="1364411"/>
                </a:cubicBezTo>
                <a:cubicBezTo>
                  <a:pt x="106392" y="1408981"/>
                  <a:pt x="117894" y="1452113"/>
                  <a:pt x="135147" y="1485181"/>
                </a:cubicBezTo>
                <a:cubicBezTo>
                  <a:pt x="152400" y="1518249"/>
                  <a:pt x="176841" y="1538377"/>
                  <a:pt x="195532" y="1562818"/>
                </a:cubicBezTo>
                <a:cubicBezTo>
                  <a:pt x="214223" y="1587260"/>
                  <a:pt x="230038" y="1614577"/>
                  <a:pt x="247291" y="1631830"/>
                </a:cubicBezTo>
                <a:cubicBezTo>
                  <a:pt x="264544" y="1649083"/>
                  <a:pt x="283234" y="1656271"/>
                  <a:pt x="299049" y="1666335"/>
                </a:cubicBezTo>
                <a:cubicBezTo>
                  <a:pt x="314864" y="1676399"/>
                  <a:pt x="307675" y="1699404"/>
                  <a:pt x="342181" y="1692215"/>
                </a:cubicBezTo>
                <a:cubicBezTo>
                  <a:pt x="376687" y="1685026"/>
                  <a:pt x="460076" y="1653396"/>
                  <a:pt x="506083" y="1623203"/>
                </a:cubicBezTo>
                <a:cubicBezTo>
                  <a:pt x="552091" y="1593011"/>
                  <a:pt x="572219" y="1554192"/>
                  <a:pt x="618226" y="1511060"/>
                </a:cubicBezTo>
                <a:cubicBezTo>
                  <a:pt x="664234" y="1467928"/>
                  <a:pt x="738996" y="1413294"/>
                  <a:pt x="782128" y="1364411"/>
                </a:cubicBezTo>
                <a:cubicBezTo>
                  <a:pt x="825260" y="1315528"/>
                  <a:pt x="851140" y="1268083"/>
                  <a:pt x="877019" y="1217762"/>
                </a:cubicBezTo>
                <a:cubicBezTo>
                  <a:pt x="902898" y="1167441"/>
                  <a:pt x="921589" y="1107056"/>
                  <a:pt x="937404" y="1062486"/>
                </a:cubicBezTo>
                <a:cubicBezTo>
                  <a:pt x="953219" y="1017916"/>
                  <a:pt x="964720" y="996351"/>
                  <a:pt x="971909" y="950343"/>
                </a:cubicBezTo>
                <a:cubicBezTo>
                  <a:pt x="979098" y="904336"/>
                  <a:pt x="981974" y="832448"/>
                  <a:pt x="980536" y="786441"/>
                </a:cubicBezTo>
                <a:cubicBezTo>
                  <a:pt x="979098" y="740434"/>
                  <a:pt x="973347" y="710241"/>
                  <a:pt x="963283" y="674298"/>
                </a:cubicBezTo>
                <a:cubicBezTo>
                  <a:pt x="953219" y="638355"/>
                  <a:pt x="934528" y="600973"/>
                  <a:pt x="920151" y="570781"/>
                </a:cubicBezTo>
                <a:cubicBezTo>
                  <a:pt x="905774" y="540589"/>
                  <a:pt x="892834" y="519022"/>
                  <a:pt x="877019" y="493143"/>
                </a:cubicBezTo>
                <a:cubicBezTo>
                  <a:pt x="861204" y="467264"/>
                  <a:pt x="843950" y="438509"/>
                  <a:pt x="825260" y="415505"/>
                </a:cubicBezTo>
                <a:cubicBezTo>
                  <a:pt x="806570" y="392501"/>
                  <a:pt x="786442" y="378124"/>
                  <a:pt x="764876" y="355120"/>
                </a:cubicBezTo>
                <a:cubicBezTo>
                  <a:pt x="743310" y="332116"/>
                  <a:pt x="715992" y="300487"/>
                  <a:pt x="695864" y="277483"/>
                </a:cubicBezTo>
                <a:cubicBezTo>
                  <a:pt x="675736" y="254479"/>
                  <a:pt x="661359" y="234351"/>
                  <a:pt x="644106" y="217098"/>
                </a:cubicBezTo>
                <a:cubicBezTo>
                  <a:pt x="626853" y="199845"/>
                  <a:pt x="612475" y="189781"/>
                  <a:pt x="592347" y="173966"/>
                </a:cubicBezTo>
                <a:cubicBezTo>
                  <a:pt x="572219" y="158151"/>
                  <a:pt x="542027" y="136584"/>
                  <a:pt x="523336" y="122207"/>
                </a:cubicBezTo>
                <a:cubicBezTo>
                  <a:pt x="504645" y="107830"/>
                  <a:pt x="480204" y="87702"/>
                  <a:pt x="480204" y="87702"/>
                </a:cubicBezTo>
                <a:cubicBezTo>
                  <a:pt x="465827" y="76200"/>
                  <a:pt x="451449" y="61823"/>
                  <a:pt x="437072" y="53196"/>
                </a:cubicBezTo>
                <a:cubicBezTo>
                  <a:pt x="422695" y="44570"/>
                  <a:pt x="404004" y="41694"/>
                  <a:pt x="393940" y="35943"/>
                </a:cubicBezTo>
                <a:cubicBezTo>
                  <a:pt x="383876" y="30192"/>
                  <a:pt x="378125" y="0"/>
                  <a:pt x="350808" y="10064"/>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405442" y="2221302"/>
            <a:ext cx="838200" cy="1545566"/>
          </a:xfrm>
          <a:custGeom>
            <a:avLst/>
            <a:gdLst>
              <a:gd name="connsiteX0" fmla="*/ 517584 w 838200"/>
              <a:gd name="connsiteY0" fmla="*/ 4313 h 1545566"/>
              <a:gd name="connsiteX1" fmla="*/ 405441 w 838200"/>
              <a:gd name="connsiteY1" fmla="*/ 90577 h 1545566"/>
              <a:gd name="connsiteX2" fmla="*/ 310550 w 838200"/>
              <a:gd name="connsiteY2" fmla="*/ 168215 h 1545566"/>
              <a:gd name="connsiteX3" fmla="*/ 232913 w 838200"/>
              <a:gd name="connsiteY3" fmla="*/ 254479 h 1545566"/>
              <a:gd name="connsiteX4" fmla="*/ 138022 w 838200"/>
              <a:gd name="connsiteY4" fmla="*/ 357996 h 1545566"/>
              <a:gd name="connsiteX5" fmla="*/ 60384 w 838200"/>
              <a:gd name="connsiteY5" fmla="*/ 513272 h 1545566"/>
              <a:gd name="connsiteX6" fmla="*/ 8626 w 838200"/>
              <a:gd name="connsiteY6" fmla="*/ 668547 h 1545566"/>
              <a:gd name="connsiteX7" fmla="*/ 8626 w 838200"/>
              <a:gd name="connsiteY7" fmla="*/ 823823 h 1545566"/>
              <a:gd name="connsiteX8" fmla="*/ 34505 w 838200"/>
              <a:gd name="connsiteY8" fmla="*/ 987724 h 1545566"/>
              <a:gd name="connsiteX9" fmla="*/ 86264 w 838200"/>
              <a:gd name="connsiteY9" fmla="*/ 1108494 h 1545566"/>
              <a:gd name="connsiteX10" fmla="*/ 163901 w 838200"/>
              <a:gd name="connsiteY10" fmla="*/ 1194758 h 1545566"/>
              <a:gd name="connsiteX11" fmla="*/ 267418 w 838200"/>
              <a:gd name="connsiteY11" fmla="*/ 1324155 h 1545566"/>
              <a:gd name="connsiteX12" fmla="*/ 345056 w 838200"/>
              <a:gd name="connsiteY12" fmla="*/ 1393166 h 1545566"/>
              <a:gd name="connsiteX13" fmla="*/ 422694 w 838200"/>
              <a:gd name="connsiteY13" fmla="*/ 1453551 h 1545566"/>
              <a:gd name="connsiteX14" fmla="*/ 526211 w 838200"/>
              <a:gd name="connsiteY14" fmla="*/ 1539815 h 1545566"/>
              <a:gd name="connsiteX15" fmla="*/ 655607 w 838200"/>
              <a:gd name="connsiteY15" fmla="*/ 1488056 h 1545566"/>
              <a:gd name="connsiteX16" fmla="*/ 733245 w 838200"/>
              <a:gd name="connsiteY16" fmla="*/ 1367287 h 1545566"/>
              <a:gd name="connsiteX17" fmla="*/ 785003 w 838200"/>
              <a:gd name="connsiteY17" fmla="*/ 1237890 h 1545566"/>
              <a:gd name="connsiteX18" fmla="*/ 819509 w 838200"/>
              <a:gd name="connsiteY18" fmla="*/ 1056736 h 1545566"/>
              <a:gd name="connsiteX19" fmla="*/ 836762 w 838200"/>
              <a:gd name="connsiteY19" fmla="*/ 823823 h 1545566"/>
              <a:gd name="connsiteX20" fmla="*/ 828135 w 838200"/>
              <a:gd name="connsiteY20" fmla="*/ 659921 h 1545566"/>
              <a:gd name="connsiteX21" fmla="*/ 793630 w 838200"/>
              <a:gd name="connsiteY21" fmla="*/ 427007 h 1545566"/>
              <a:gd name="connsiteX22" fmla="*/ 750498 w 838200"/>
              <a:gd name="connsiteY22" fmla="*/ 271732 h 1545566"/>
              <a:gd name="connsiteX23" fmla="*/ 690113 w 838200"/>
              <a:gd name="connsiteY23" fmla="*/ 150962 h 1545566"/>
              <a:gd name="connsiteX24" fmla="*/ 629728 w 838200"/>
              <a:gd name="connsiteY24" fmla="*/ 64698 h 1545566"/>
              <a:gd name="connsiteX25" fmla="*/ 517584 w 838200"/>
              <a:gd name="connsiteY25" fmla="*/ 4313 h 154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8200" h="1545566">
                <a:moveTo>
                  <a:pt x="517584" y="4313"/>
                </a:moveTo>
                <a:cubicBezTo>
                  <a:pt x="480203" y="8626"/>
                  <a:pt x="439947" y="63260"/>
                  <a:pt x="405441" y="90577"/>
                </a:cubicBezTo>
                <a:cubicBezTo>
                  <a:pt x="370935" y="117894"/>
                  <a:pt x="339305" y="140898"/>
                  <a:pt x="310550" y="168215"/>
                </a:cubicBezTo>
                <a:cubicBezTo>
                  <a:pt x="281795" y="195532"/>
                  <a:pt x="232913" y="254479"/>
                  <a:pt x="232913" y="254479"/>
                </a:cubicBezTo>
                <a:cubicBezTo>
                  <a:pt x="204158" y="286109"/>
                  <a:pt x="166777" y="314864"/>
                  <a:pt x="138022" y="357996"/>
                </a:cubicBezTo>
                <a:cubicBezTo>
                  <a:pt x="109267" y="401128"/>
                  <a:pt x="81950" y="461514"/>
                  <a:pt x="60384" y="513272"/>
                </a:cubicBezTo>
                <a:cubicBezTo>
                  <a:pt x="38818" y="565031"/>
                  <a:pt x="17252" y="616789"/>
                  <a:pt x="8626" y="668547"/>
                </a:cubicBezTo>
                <a:cubicBezTo>
                  <a:pt x="0" y="720305"/>
                  <a:pt x="4313" y="770627"/>
                  <a:pt x="8626" y="823823"/>
                </a:cubicBezTo>
                <a:cubicBezTo>
                  <a:pt x="12939" y="877019"/>
                  <a:pt x="21565" y="940279"/>
                  <a:pt x="34505" y="987724"/>
                </a:cubicBezTo>
                <a:cubicBezTo>
                  <a:pt x="47445" y="1035169"/>
                  <a:pt x="64698" y="1073988"/>
                  <a:pt x="86264" y="1108494"/>
                </a:cubicBezTo>
                <a:cubicBezTo>
                  <a:pt x="107830" y="1143000"/>
                  <a:pt x="133709" y="1158815"/>
                  <a:pt x="163901" y="1194758"/>
                </a:cubicBezTo>
                <a:cubicBezTo>
                  <a:pt x="194093" y="1230701"/>
                  <a:pt x="237226" y="1291087"/>
                  <a:pt x="267418" y="1324155"/>
                </a:cubicBezTo>
                <a:cubicBezTo>
                  <a:pt x="297610" y="1357223"/>
                  <a:pt x="319177" y="1371600"/>
                  <a:pt x="345056" y="1393166"/>
                </a:cubicBezTo>
                <a:cubicBezTo>
                  <a:pt x="370935" y="1414732"/>
                  <a:pt x="392502" y="1429110"/>
                  <a:pt x="422694" y="1453551"/>
                </a:cubicBezTo>
                <a:cubicBezTo>
                  <a:pt x="452886" y="1477992"/>
                  <a:pt x="487392" y="1534064"/>
                  <a:pt x="526211" y="1539815"/>
                </a:cubicBezTo>
                <a:cubicBezTo>
                  <a:pt x="565030" y="1545566"/>
                  <a:pt x="621101" y="1516811"/>
                  <a:pt x="655607" y="1488056"/>
                </a:cubicBezTo>
                <a:cubicBezTo>
                  <a:pt x="690113" y="1459301"/>
                  <a:pt x="711679" y="1408981"/>
                  <a:pt x="733245" y="1367287"/>
                </a:cubicBezTo>
                <a:cubicBezTo>
                  <a:pt x="754811" y="1325593"/>
                  <a:pt x="770626" y="1289648"/>
                  <a:pt x="785003" y="1237890"/>
                </a:cubicBezTo>
                <a:cubicBezTo>
                  <a:pt x="799380" y="1186132"/>
                  <a:pt x="810883" y="1125747"/>
                  <a:pt x="819509" y="1056736"/>
                </a:cubicBezTo>
                <a:cubicBezTo>
                  <a:pt x="828135" y="987725"/>
                  <a:pt x="835324" y="889959"/>
                  <a:pt x="836762" y="823823"/>
                </a:cubicBezTo>
                <a:cubicBezTo>
                  <a:pt x="838200" y="757687"/>
                  <a:pt x="835324" y="726057"/>
                  <a:pt x="828135" y="659921"/>
                </a:cubicBezTo>
                <a:cubicBezTo>
                  <a:pt x="820946" y="593785"/>
                  <a:pt x="806569" y="491705"/>
                  <a:pt x="793630" y="427007"/>
                </a:cubicBezTo>
                <a:cubicBezTo>
                  <a:pt x="780691" y="362309"/>
                  <a:pt x="767751" y="317739"/>
                  <a:pt x="750498" y="271732"/>
                </a:cubicBezTo>
                <a:cubicBezTo>
                  <a:pt x="733245" y="225725"/>
                  <a:pt x="710241" y="185468"/>
                  <a:pt x="690113" y="150962"/>
                </a:cubicBezTo>
                <a:cubicBezTo>
                  <a:pt x="669985" y="116456"/>
                  <a:pt x="652732" y="89140"/>
                  <a:pt x="629728" y="64698"/>
                </a:cubicBezTo>
                <a:cubicBezTo>
                  <a:pt x="606724" y="40257"/>
                  <a:pt x="554965" y="0"/>
                  <a:pt x="517584" y="4313"/>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228600" y="45424"/>
            <a:ext cx="8610600" cy="914399"/>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smtClean="0">
                <a:ln>
                  <a:noFill/>
                </a:ln>
                <a:solidFill>
                  <a:schemeClr val="tx1"/>
                </a:solidFill>
                <a:effectLst/>
                <a:uLnTx/>
                <a:uFillTx/>
                <a:latin typeface="Arial" pitchFamily="34" charset="0"/>
                <a:ea typeface="+mj-ea"/>
                <a:cs typeface="Arial" pitchFamily="34" charset="0"/>
              </a:rPr>
              <a:t>How does one verify software?</a:t>
            </a:r>
            <a:endParaRPr kumimoji="0" lang="en-US" sz="34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6" name="TextBox 5"/>
          <p:cNvSpPr txBox="1"/>
          <p:nvPr/>
        </p:nvSpPr>
        <p:spPr>
          <a:xfrm>
            <a:off x="6164988" y="2797060"/>
            <a:ext cx="732893" cy="461665"/>
          </a:xfrm>
          <a:prstGeom prst="rect">
            <a:avLst/>
          </a:prstGeom>
          <a:noFill/>
        </p:spPr>
        <p:txBody>
          <a:bodyPr wrap="none" rtlCol="0">
            <a:spAutoFit/>
          </a:bodyPr>
          <a:lstStyle/>
          <a:p>
            <a:r>
              <a:rPr lang="en-US" sz="2400" dirty="0" smtClean="0">
                <a:latin typeface="Arial" pitchFamily="34" charset="0"/>
                <a:cs typeface="Arial" pitchFamily="34" charset="0"/>
              </a:rPr>
              <a:t>Bad</a:t>
            </a:r>
            <a:endParaRPr lang="en-US" sz="2400" b="1" dirty="0">
              <a:latin typeface="Arial" pitchFamily="34" charset="0"/>
              <a:cs typeface="Arial" pitchFamily="34" charset="0"/>
            </a:endParaRPr>
          </a:p>
        </p:txBody>
      </p:sp>
      <p:sp>
        <p:nvSpPr>
          <p:cNvPr id="7" name="Oval 6"/>
          <p:cNvSpPr/>
          <p:nvPr/>
        </p:nvSpPr>
        <p:spPr>
          <a:xfrm>
            <a:off x="406250" y="1562710"/>
            <a:ext cx="6604149" cy="28568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c 7"/>
          <p:cNvSpPr/>
          <p:nvPr/>
        </p:nvSpPr>
        <p:spPr>
          <a:xfrm>
            <a:off x="553783" y="2221643"/>
            <a:ext cx="687932" cy="1552658"/>
          </a:xfrm>
          <a:prstGeom prst="arc">
            <a:avLst>
              <a:gd name="adj1" fmla="val 15671677"/>
              <a:gd name="adj2" fmla="val 5658819"/>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9" name="Arc 8"/>
          <p:cNvSpPr/>
          <p:nvPr/>
        </p:nvSpPr>
        <p:spPr>
          <a:xfrm>
            <a:off x="6047294" y="2167766"/>
            <a:ext cx="756725" cy="1667891"/>
          </a:xfrm>
          <a:prstGeom prst="arc">
            <a:avLst>
              <a:gd name="adj1" fmla="val 4940409"/>
              <a:gd name="adj2" fmla="val 16879416"/>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543836" y="2804253"/>
            <a:ext cx="595035" cy="461665"/>
          </a:xfrm>
          <a:prstGeom prst="rect">
            <a:avLst/>
          </a:prstGeom>
          <a:noFill/>
        </p:spPr>
        <p:txBody>
          <a:bodyPr wrap="none" rtlCol="0">
            <a:spAutoFit/>
          </a:bodyPr>
          <a:lstStyle/>
          <a:p>
            <a:r>
              <a:rPr lang="en-US" sz="2400" dirty="0" smtClean="0">
                <a:latin typeface="Arial" pitchFamily="34" charset="0"/>
                <a:cs typeface="Arial" pitchFamily="34" charset="0"/>
              </a:rPr>
              <a:t>Init</a:t>
            </a:r>
            <a:endParaRPr lang="en-US" sz="2400" b="1" dirty="0">
              <a:latin typeface="Arial" pitchFamily="34" charset="0"/>
              <a:cs typeface="Arial" pitchFamily="34" charset="0"/>
            </a:endParaRPr>
          </a:p>
        </p:txBody>
      </p:sp>
      <p:sp>
        <p:nvSpPr>
          <p:cNvPr id="13" name="TextBox 12"/>
          <p:cNvSpPr txBox="1"/>
          <p:nvPr/>
        </p:nvSpPr>
        <p:spPr>
          <a:xfrm>
            <a:off x="3765956" y="1124887"/>
            <a:ext cx="1467068" cy="461665"/>
          </a:xfrm>
          <a:prstGeom prst="rect">
            <a:avLst/>
          </a:prstGeom>
          <a:noFill/>
        </p:spPr>
        <p:txBody>
          <a:bodyPr wrap="none" rtlCol="0">
            <a:spAutoFit/>
          </a:bodyPr>
          <a:lstStyle/>
          <a:p>
            <a:r>
              <a:rPr lang="en-US" sz="2400" b="1" dirty="0" smtClean="0">
                <a:solidFill>
                  <a:srgbClr val="2503EF"/>
                </a:solidFill>
                <a:latin typeface="Arial" pitchFamily="34" charset="0"/>
                <a:cs typeface="Arial" pitchFamily="34" charset="0"/>
              </a:rPr>
              <a:t>Invariant</a:t>
            </a:r>
            <a:endParaRPr lang="en-US" sz="2400" b="1" dirty="0">
              <a:solidFill>
                <a:srgbClr val="2503EF"/>
              </a:solidFill>
              <a:latin typeface="Arial" pitchFamily="34" charset="0"/>
              <a:cs typeface="Arial" pitchFamily="34" charset="0"/>
            </a:endParaRPr>
          </a:p>
        </p:txBody>
      </p:sp>
      <p:sp>
        <p:nvSpPr>
          <p:cNvPr id="14" name="TextBox 13"/>
          <p:cNvSpPr txBox="1"/>
          <p:nvPr/>
        </p:nvSpPr>
        <p:spPr>
          <a:xfrm>
            <a:off x="154672" y="4460544"/>
            <a:ext cx="5026928" cy="2308324"/>
          </a:xfrm>
          <a:prstGeom prst="rect">
            <a:avLst/>
          </a:prstGeom>
          <a:noFill/>
        </p:spPr>
        <p:txBody>
          <a:bodyPr wrap="square" rtlCol="0">
            <a:spAutoFit/>
          </a:bodyPr>
          <a:lstStyle/>
          <a:p>
            <a:pPr marL="514350" indent="-514350"/>
            <a:r>
              <a:rPr lang="en-US" sz="2400" dirty="0" smtClean="0">
                <a:latin typeface="Arial" pitchFamily="34" charset="0"/>
                <a:cs typeface="Arial" pitchFamily="34" charset="0"/>
              </a:rPr>
              <a:t>Steps to verify software:</a:t>
            </a:r>
          </a:p>
          <a:p>
            <a:pPr marL="514350" indent="-514350"/>
            <a:r>
              <a:rPr lang="en-US" sz="2400" dirty="0" smtClean="0">
                <a:latin typeface="Arial" pitchFamily="34" charset="0"/>
                <a:cs typeface="Arial" pitchFamily="34" charset="0"/>
              </a:rPr>
              <a:t>	1.  Specify an invariant.</a:t>
            </a:r>
          </a:p>
          <a:p>
            <a:pPr marL="514350" indent="-514350"/>
            <a:r>
              <a:rPr lang="en-US" sz="2400" dirty="0" smtClean="0">
                <a:latin typeface="Arial" pitchFamily="34" charset="0"/>
                <a:cs typeface="Arial" pitchFamily="34" charset="0"/>
              </a:rPr>
              <a:t>	2.  Validate that the invariant </a:t>
            </a:r>
          </a:p>
          <a:p>
            <a:pPr marL="514350" indent="-514350"/>
            <a:r>
              <a:rPr lang="en-US" sz="2400" dirty="0" smtClean="0">
                <a:latin typeface="Arial" pitchFamily="34" charset="0"/>
                <a:cs typeface="Arial" pitchFamily="34" charset="0"/>
              </a:rPr>
              <a:t>                 - includes Init</a:t>
            </a:r>
          </a:p>
          <a:p>
            <a:pPr marL="514350" indent="-514350"/>
            <a:r>
              <a:rPr lang="en-US" sz="2400" dirty="0" smtClean="0">
                <a:latin typeface="Arial" pitchFamily="34" charset="0"/>
                <a:cs typeface="Arial" pitchFamily="34" charset="0"/>
              </a:rPr>
              <a:t>		      - excludes Bad</a:t>
            </a:r>
          </a:p>
          <a:p>
            <a:pPr marL="514350" indent="-514350"/>
            <a:r>
              <a:rPr lang="en-US" sz="2400" dirty="0" smtClean="0">
                <a:latin typeface="Arial" pitchFamily="34" charset="0"/>
                <a:cs typeface="Arial" pitchFamily="34" charset="0"/>
              </a:rPr>
              <a:t>                 - is inductive.</a:t>
            </a:r>
            <a:endParaRPr lang="en-US" sz="2400" dirty="0">
              <a:latin typeface="Arial" pitchFamily="34" charset="0"/>
              <a:cs typeface="Arial" pitchFamily="34" charset="0"/>
            </a:endParaRPr>
          </a:p>
        </p:txBody>
      </p:sp>
      <p:graphicFrame>
        <p:nvGraphicFramePr>
          <p:cNvPr id="17" name="Object 2"/>
          <p:cNvGraphicFramePr>
            <a:graphicFrameLocks noChangeAspect="1"/>
          </p:cNvGraphicFramePr>
          <p:nvPr/>
        </p:nvGraphicFramePr>
        <p:xfrm>
          <a:off x="6892065" y="1205552"/>
          <a:ext cx="1542255" cy="1295400"/>
        </p:xfrm>
        <a:graphic>
          <a:graphicData uri="http://schemas.openxmlformats.org/presentationml/2006/ole">
            <p:oleObj spid="_x0000_s1026" name="Equation" r:id="rId4" imgW="787320" imgH="660240" progId="Equation.3">
              <p:embed/>
            </p:oleObj>
          </a:graphicData>
        </a:graphic>
      </p:graphicFrame>
      <p:sp>
        <p:nvSpPr>
          <p:cNvPr id="18" name="TextBox 17"/>
          <p:cNvSpPr txBox="1"/>
          <p:nvPr/>
        </p:nvSpPr>
        <p:spPr>
          <a:xfrm>
            <a:off x="4114800" y="4845039"/>
            <a:ext cx="1676400" cy="461665"/>
          </a:xfrm>
          <a:prstGeom prst="rect">
            <a:avLst/>
          </a:prstGeom>
          <a:noFill/>
        </p:spPr>
        <p:txBody>
          <a:bodyPr wrap="square" rtlCol="0">
            <a:spAutoFit/>
          </a:bodyPr>
          <a:lstStyle/>
          <a:p>
            <a:pPr algn="ctr"/>
            <a:r>
              <a:rPr lang="en-US" sz="2400" b="1" dirty="0" smtClean="0">
                <a:solidFill>
                  <a:srgbClr val="FF0000"/>
                </a:solidFill>
                <a:latin typeface="Arial" pitchFamily="34" charset="0"/>
                <a:cs typeface="Arial" pitchFamily="34" charset="0"/>
              </a:rPr>
              <a:t>Manual </a:t>
            </a:r>
            <a:r>
              <a:rPr lang="en-US" sz="2400" b="1" dirty="0" smtClean="0">
                <a:solidFill>
                  <a:srgbClr val="FF0000"/>
                </a:solidFill>
                <a:latin typeface="Arial" pitchFamily="34" charset="0"/>
                <a:cs typeface="Arial" pitchFamily="34" charset="0"/>
                <a:sym typeface="Wingdings" pitchFamily="2" charset="2"/>
              </a:rPr>
              <a:t></a:t>
            </a:r>
            <a:endParaRPr lang="en-US" sz="2400" b="1" dirty="0">
              <a:solidFill>
                <a:srgbClr val="FF0000"/>
              </a:solidFill>
              <a:latin typeface="Arial" pitchFamily="34" charset="0"/>
              <a:cs typeface="Arial" pitchFamily="34" charset="0"/>
            </a:endParaRPr>
          </a:p>
        </p:txBody>
      </p:sp>
      <p:sp>
        <p:nvSpPr>
          <p:cNvPr id="19" name="TextBox 18"/>
          <p:cNvSpPr txBox="1"/>
          <p:nvPr/>
        </p:nvSpPr>
        <p:spPr>
          <a:xfrm>
            <a:off x="3595048" y="5733871"/>
            <a:ext cx="5548952" cy="1200329"/>
          </a:xfrm>
          <a:prstGeom prst="rect">
            <a:avLst/>
          </a:prstGeom>
          <a:noFill/>
        </p:spPr>
        <p:txBody>
          <a:bodyPr wrap="square" rtlCol="0">
            <a:spAutoFit/>
          </a:bodyPr>
          <a:lstStyle/>
          <a:p>
            <a:pPr algn="ctr"/>
            <a:r>
              <a:rPr lang="en-US" sz="2400" b="1" dirty="0" smtClean="0">
                <a:solidFill>
                  <a:srgbClr val="00B050"/>
                </a:solidFill>
                <a:latin typeface="Arial" pitchFamily="34" charset="0"/>
                <a:cs typeface="Arial" pitchFamily="34" charset="0"/>
              </a:rPr>
              <a:t>Simple properties </a:t>
            </a:r>
            <a:r>
              <a:rPr lang="en-US" sz="2400" b="1" dirty="0" smtClean="0">
                <a:solidFill>
                  <a:srgbClr val="00B050"/>
                </a:solidFill>
                <a:latin typeface="Arial" pitchFamily="34" charset="0"/>
                <a:cs typeface="Arial" pitchFamily="34" charset="0"/>
                <a:sym typeface="Wingdings" pitchFamily="2" charset="2"/>
              </a:rPr>
              <a:t> Automatic</a:t>
            </a:r>
          </a:p>
          <a:p>
            <a:pPr algn="ctr"/>
            <a:r>
              <a:rPr lang="en-US" sz="2400" b="1" dirty="0" smtClean="0">
                <a:solidFill>
                  <a:srgbClr val="00B050"/>
                </a:solidFill>
                <a:latin typeface="Arial" pitchFamily="34" charset="0"/>
                <a:cs typeface="Arial" pitchFamily="34" charset="0"/>
                <a:sym typeface="Wingdings" pitchFamily="2" charset="2"/>
              </a:rPr>
              <a:t>(SMT solvers)</a:t>
            </a:r>
          </a:p>
          <a:p>
            <a:pPr algn="ctr"/>
            <a:endParaRPr lang="en-US" sz="2400" b="1" dirty="0">
              <a:solidFill>
                <a:srgbClr val="00B050"/>
              </a:solidFill>
              <a:latin typeface="Arial" pitchFamily="34" charset="0"/>
              <a:cs typeface="Arial" pitchFamily="34" charset="0"/>
            </a:endParaRPr>
          </a:p>
        </p:txBody>
      </p:sp>
      <p:sp>
        <p:nvSpPr>
          <p:cNvPr id="20" name="TextBox 19"/>
          <p:cNvSpPr txBox="1"/>
          <p:nvPr/>
        </p:nvSpPr>
        <p:spPr>
          <a:xfrm>
            <a:off x="3505200" y="6396335"/>
            <a:ext cx="5548952" cy="461665"/>
          </a:xfrm>
          <a:prstGeom prst="rect">
            <a:avLst/>
          </a:prstGeom>
          <a:noFill/>
        </p:spPr>
        <p:txBody>
          <a:bodyPr wrap="square" rtlCol="0">
            <a:spAutoFit/>
          </a:bodyPr>
          <a:lstStyle/>
          <a:p>
            <a:pPr algn="ctr"/>
            <a:r>
              <a:rPr lang="en-US" sz="2400" b="1" dirty="0" smtClean="0">
                <a:solidFill>
                  <a:srgbClr val="FF0000"/>
                </a:solidFill>
                <a:latin typeface="Arial" pitchFamily="34" charset="0"/>
                <a:cs typeface="Arial" pitchFamily="34" charset="0"/>
              </a:rPr>
              <a:t>Complex properties </a:t>
            </a:r>
            <a:r>
              <a:rPr lang="en-US" sz="2400" b="1" dirty="0" smtClean="0">
                <a:solidFill>
                  <a:srgbClr val="FF0000"/>
                </a:solidFill>
                <a:latin typeface="Arial" pitchFamily="34" charset="0"/>
                <a:cs typeface="Arial" pitchFamily="34" charset="0"/>
                <a:sym typeface="Wingdings" pitchFamily="2" charset="2"/>
              </a:rPr>
              <a:t> Manual</a:t>
            </a:r>
            <a:endParaRPr lang="en-US" sz="2400" b="1" dirty="0">
              <a:solidFill>
                <a:srgbClr val="FF0000"/>
              </a:solidFill>
              <a:latin typeface="Arial" pitchFamily="34" charset="0"/>
              <a:cs typeface="Arial" pitchFamily="34" charset="0"/>
            </a:endParaRPr>
          </a:p>
        </p:txBody>
      </p:sp>
      <p:sp>
        <p:nvSpPr>
          <p:cNvPr id="21" name="Freeform 20"/>
          <p:cNvSpPr/>
          <p:nvPr/>
        </p:nvSpPr>
        <p:spPr>
          <a:xfrm>
            <a:off x="395785" y="1564943"/>
            <a:ext cx="4421875" cy="2854657"/>
          </a:xfrm>
          <a:custGeom>
            <a:avLst/>
            <a:gdLst>
              <a:gd name="connsiteX0" fmla="*/ 3957851 w 4421875"/>
              <a:gd name="connsiteY0" fmla="*/ 25021 h 2854657"/>
              <a:gd name="connsiteX1" fmla="*/ 4121624 w 4421875"/>
              <a:gd name="connsiteY1" fmla="*/ 161499 h 2854657"/>
              <a:gd name="connsiteX2" fmla="*/ 4217158 w 4421875"/>
              <a:gd name="connsiteY2" fmla="*/ 311624 h 2854657"/>
              <a:gd name="connsiteX3" fmla="*/ 4271749 w 4421875"/>
              <a:gd name="connsiteY3" fmla="*/ 448102 h 2854657"/>
              <a:gd name="connsiteX4" fmla="*/ 4339988 w 4421875"/>
              <a:gd name="connsiteY4" fmla="*/ 693761 h 2854657"/>
              <a:gd name="connsiteX5" fmla="*/ 4380931 w 4421875"/>
              <a:gd name="connsiteY5" fmla="*/ 966717 h 2854657"/>
              <a:gd name="connsiteX6" fmla="*/ 4408227 w 4421875"/>
              <a:gd name="connsiteY6" fmla="*/ 1212376 h 2854657"/>
              <a:gd name="connsiteX7" fmla="*/ 4421875 w 4421875"/>
              <a:gd name="connsiteY7" fmla="*/ 1430740 h 2854657"/>
              <a:gd name="connsiteX8" fmla="*/ 4408227 w 4421875"/>
              <a:gd name="connsiteY8" fmla="*/ 1676400 h 2854657"/>
              <a:gd name="connsiteX9" fmla="*/ 4394579 w 4421875"/>
              <a:gd name="connsiteY9" fmla="*/ 1881117 h 2854657"/>
              <a:gd name="connsiteX10" fmla="*/ 4326340 w 4421875"/>
              <a:gd name="connsiteY10" fmla="*/ 2181367 h 2854657"/>
              <a:gd name="connsiteX11" fmla="*/ 4230806 w 4421875"/>
              <a:gd name="connsiteY11" fmla="*/ 2427027 h 2854657"/>
              <a:gd name="connsiteX12" fmla="*/ 4148919 w 4421875"/>
              <a:gd name="connsiteY12" fmla="*/ 2590800 h 2854657"/>
              <a:gd name="connsiteX13" fmla="*/ 4039737 w 4421875"/>
              <a:gd name="connsiteY13" fmla="*/ 2768221 h 2854657"/>
              <a:gd name="connsiteX14" fmla="*/ 3985146 w 4421875"/>
              <a:gd name="connsiteY14" fmla="*/ 2822812 h 2854657"/>
              <a:gd name="connsiteX15" fmla="*/ 3684896 w 4421875"/>
              <a:gd name="connsiteY15" fmla="*/ 2836460 h 2854657"/>
              <a:gd name="connsiteX16" fmla="*/ 3425588 w 4421875"/>
              <a:gd name="connsiteY16" fmla="*/ 2850108 h 2854657"/>
              <a:gd name="connsiteX17" fmla="*/ 3016155 w 4421875"/>
              <a:gd name="connsiteY17" fmla="*/ 2850108 h 2854657"/>
              <a:gd name="connsiteX18" fmla="*/ 2579427 w 4421875"/>
              <a:gd name="connsiteY18" fmla="*/ 2822812 h 2854657"/>
              <a:gd name="connsiteX19" fmla="*/ 2088108 w 4421875"/>
              <a:gd name="connsiteY19" fmla="*/ 2754573 h 2854657"/>
              <a:gd name="connsiteX20" fmla="*/ 1705970 w 4421875"/>
              <a:gd name="connsiteY20" fmla="*/ 2672687 h 2854657"/>
              <a:gd name="connsiteX21" fmla="*/ 1282890 w 4421875"/>
              <a:gd name="connsiteY21" fmla="*/ 2536209 h 2854657"/>
              <a:gd name="connsiteX22" fmla="*/ 941696 w 4421875"/>
              <a:gd name="connsiteY22" fmla="*/ 2399732 h 2854657"/>
              <a:gd name="connsiteX23" fmla="*/ 641445 w 4421875"/>
              <a:gd name="connsiteY23" fmla="*/ 2276902 h 2854657"/>
              <a:gd name="connsiteX24" fmla="*/ 341194 w 4421875"/>
              <a:gd name="connsiteY24" fmla="*/ 2058537 h 2854657"/>
              <a:gd name="connsiteX25" fmla="*/ 68239 w 4421875"/>
              <a:gd name="connsiteY25" fmla="*/ 1703696 h 2854657"/>
              <a:gd name="connsiteX26" fmla="*/ 13648 w 4421875"/>
              <a:gd name="connsiteY26" fmla="*/ 1307911 h 2854657"/>
              <a:gd name="connsiteX27" fmla="*/ 150125 w 4421875"/>
              <a:gd name="connsiteY27" fmla="*/ 1034955 h 2854657"/>
              <a:gd name="connsiteX28" fmla="*/ 354842 w 4421875"/>
              <a:gd name="connsiteY28" fmla="*/ 775648 h 2854657"/>
              <a:gd name="connsiteX29" fmla="*/ 614149 w 4421875"/>
              <a:gd name="connsiteY29" fmla="*/ 570932 h 2854657"/>
              <a:gd name="connsiteX30" fmla="*/ 982639 w 4421875"/>
              <a:gd name="connsiteY30" fmla="*/ 420806 h 2854657"/>
              <a:gd name="connsiteX31" fmla="*/ 1596788 w 4421875"/>
              <a:gd name="connsiteY31" fmla="*/ 216090 h 2854657"/>
              <a:gd name="connsiteX32" fmla="*/ 2306472 w 4421875"/>
              <a:gd name="connsiteY32" fmla="*/ 79612 h 2854657"/>
              <a:gd name="connsiteX33" fmla="*/ 2947916 w 4421875"/>
              <a:gd name="connsiteY33" fmla="*/ 11373 h 2854657"/>
              <a:gd name="connsiteX34" fmla="*/ 3357349 w 4421875"/>
              <a:gd name="connsiteY34" fmla="*/ 11373 h 2854657"/>
              <a:gd name="connsiteX35" fmla="*/ 3725839 w 4421875"/>
              <a:gd name="connsiteY35" fmla="*/ 11373 h 2854657"/>
              <a:gd name="connsiteX36" fmla="*/ 3957851 w 4421875"/>
              <a:gd name="connsiteY36" fmla="*/ 25021 h 2854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421875" h="2854657">
                <a:moveTo>
                  <a:pt x="3957851" y="25021"/>
                </a:moveTo>
                <a:cubicBezTo>
                  <a:pt x="4023815" y="50042"/>
                  <a:pt x="4078406" y="113732"/>
                  <a:pt x="4121624" y="161499"/>
                </a:cubicBezTo>
                <a:cubicBezTo>
                  <a:pt x="4164842" y="209266"/>
                  <a:pt x="4192137" y="263857"/>
                  <a:pt x="4217158" y="311624"/>
                </a:cubicBezTo>
                <a:cubicBezTo>
                  <a:pt x="4242179" y="359391"/>
                  <a:pt x="4251277" y="384412"/>
                  <a:pt x="4271749" y="448102"/>
                </a:cubicBezTo>
                <a:cubicBezTo>
                  <a:pt x="4292221" y="511792"/>
                  <a:pt x="4321791" y="607325"/>
                  <a:pt x="4339988" y="693761"/>
                </a:cubicBezTo>
                <a:cubicBezTo>
                  <a:pt x="4358185" y="780197"/>
                  <a:pt x="4369558" y="880281"/>
                  <a:pt x="4380931" y="966717"/>
                </a:cubicBezTo>
                <a:cubicBezTo>
                  <a:pt x="4392304" y="1053153"/>
                  <a:pt x="4401403" y="1135039"/>
                  <a:pt x="4408227" y="1212376"/>
                </a:cubicBezTo>
                <a:cubicBezTo>
                  <a:pt x="4415051" y="1289713"/>
                  <a:pt x="4421875" y="1353403"/>
                  <a:pt x="4421875" y="1430740"/>
                </a:cubicBezTo>
                <a:cubicBezTo>
                  <a:pt x="4421875" y="1508077"/>
                  <a:pt x="4412776" y="1601337"/>
                  <a:pt x="4408227" y="1676400"/>
                </a:cubicBezTo>
                <a:cubicBezTo>
                  <a:pt x="4403678" y="1751463"/>
                  <a:pt x="4408227" y="1796956"/>
                  <a:pt x="4394579" y="1881117"/>
                </a:cubicBezTo>
                <a:cubicBezTo>
                  <a:pt x="4380931" y="1965278"/>
                  <a:pt x="4353636" y="2090382"/>
                  <a:pt x="4326340" y="2181367"/>
                </a:cubicBezTo>
                <a:cubicBezTo>
                  <a:pt x="4299045" y="2272352"/>
                  <a:pt x="4260376" y="2358788"/>
                  <a:pt x="4230806" y="2427027"/>
                </a:cubicBezTo>
                <a:cubicBezTo>
                  <a:pt x="4201236" y="2495266"/>
                  <a:pt x="4180764" y="2533934"/>
                  <a:pt x="4148919" y="2590800"/>
                </a:cubicBezTo>
                <a:cubicBezTo>
                  <a:pt x="4117074" y="2647666"/>
                  <a:pt x="4067033" y="2729552"/>
                  <a:pt x="4039737" y="2768221"/>
                </a:cubicBezTo>
                <a:cubicBezTo>
                  <a:pt x="4012441" y="2806890"/>
                  <a:pt x="4044286" y="2811439"/>
                  <a:pt x="3985146" y="2822812"/>
                </a:cubicBezTo>
                <a:cubicBezTo>
                  <a:pt x="3926006" y="2834185"/>
                  <a:pt x="3684896" y="2836460"/>
                  <a:pt x="3684896" y="2836460"/>
                </a:cubicBezTo>
                <a:cubicBezTo>
                  <a:pt x="3591636" y="2841009"/>
                  <a:pt x="3537045" y="2847833"/>
                  <a:pt x="3425588" y="2850108"/>
                </a:cubicBezTo>
                <a:cubicBezTo>
                  <a:pt x="3314131" y="2852383"/>
                  <a:pt x="3157182" y="2854657"/>
                  <a:pt x="3016155" y="2850108"/>
                </a:cubicBezTo>
                <a:cubicBezTo>
                  <a:pt x="2875128" y="2845559"/>
                  <a:pt x="2734101" y="2838734"/>
                  <a:pt x="2579427" y="2822812"/>
                </a:cubicBezTo>
                <a:cubicBezTo>
                  <a:pt x="2424753" y="2806890"/>
                  <a:pt x="2233684" y="2779594"/>
                  <a:pt x="2088108" y="2754573"/>
                </a:cubicBezTo>
                <a:cubicBezTo>
                  <a:pt x="1942532" y="2729552"/>
                  <a:pt x="1840173" y="2709081"/>
                  <a:pt x="1705970" y="2672687"/>
                </a:cubicBezTo>
                <a:cubicBezTo>
                  <a:pt x="1571767" y="2636293"/>
                  <a:pt x="1410269" y="2581702"/>
                  <a:pt x="1282890" y="2536209"/>
                </a:cubicBezTo>
                <a:cubicBezTo>
                  <a:pt x="1155511" y="2490716"/>
                  <a:pt x="941696" y="2399732"/>
                  <a:pt x="941696" y="2399732"/>
                </a:cubicBezTo>
                <a:cubicBezTo>
                  <a:pt x="834789" y="2356514"/>
                  <a:pt x="741529" y="2333768"/>
                  <a:pt x="641445" y="2276902"/>
                </a:cubicBezTo>
                <a:cubicBezTo>
                  <a:pt x="541361" y="2220036"/>
                  <a:pt x="436728" y="2154071"/>
                  <a:pt x="341194" y="2058537"/>
                </a:cubicBezTo>
                <a:cubicBezTo>
                  <a:pt x="245660" y="1963003"/>
                  <a:pt x="122830" y="1828800"/>
                  <a:pt x="68239" y="1703696"/>
                </a:cubicBezTo>
                <a:cubicBezTo>
                  <a:pt x="13648" y="1578592"/>
                  <a:pt x="0" y="1419368"/>
                  <a:pt x="13648" y="1307911"/>
                </a:cubicBezTo>
                <a:cubicBezTo>
                  <a:pt x="27296" y="1196454"/>
                  <a:pt x="93259" y="1123665"/>
                  <a:pt x="150125" y="1034955"/>
                </a:cubicBezTo>
                <a:cubicBezTo>
                  <a:pt x="206991" y="946245"/>
                  <a:pt x="277505" y="852985"/>
                  <a:pt x="354842" y="775648"/>
                </a:cubicBezTo>
                <a:cubicBezTo>
                  <a:pt x="432179" y="698311"/>
                  <a:pt x="509516" y="630072"/>
                  <a:pt x="614149" y="570932"/>
                </a:cubicBezTo>
                <a:cubicBezTo>
                  <a:pt x="718782" y="511792"/>
                  <a:pt x="818866" y="479946"/>
                  <a:pt x="982639" y="420806"/>
                </a:cubicBezTo>
                <a:cubicBezTo>
                  <a:pt x="1146412" y="361666"/>
                  <a:pt x="1376149" y="272956"/>
                  <a:pt x="1596788" y="216090"/>
                </a:cubicBezTo>
                <a:cubicBezTo>
                  <a:pt x="1817427" y="159224"/>
                  <a:pt x="2081284" y="113731"/>
                  <a:pt x="2306472" y="79612"/>
                </a:cubicBezTo>
                <a:cubicBezTo>
                  <a:pt x="2531660" y="45493"/>
                  <a:pt x="2772770" y="22746"/>
                  <a:pt x="2947916" y="11373"/>
                </a:cubicBezTo>
                <a:cubicBezTo>
                  <a:pt x="3123062" y="0"/>
                  <a:pt x="3357349" y="11373"/>
                  <a:pt x="3357349" y="11373"/>
                </a:cubicBezTo>
                <a:lnTo>
                  <a:pt x="3725839" y="11373"/>
                </a:lnTo>
                <a:cubicBezTo>
                  <a:pt x="3830472" y="13648"/>
                  <a:pt x="3891887" y="0"/>
                  <a:pt x="3957851" y="25021"/>
                </a:cubicBezTo>
                <a:close/>
              </a:path>
            </a:pathLst>
          </a:custGeom>
          <a:solidFill>
            <a:schemeClr val="tx2">
              <a:lumMod val="60000"/>
              <a:lumOff val="4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rved Right Arrow 11"/>
          <p:cNvSpPr/>
          <p:nvPr/>
        </p:nvSpPr>
        <p:spPr>
          <a:xfrm rot="10800000">
            <a:off x="4445158" y="2735702"/>
            <a:ext cx="275173" cy="496850"/>
          </a:xfrm>
          <a:prstGeom prst="curved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c 10"/>
          <p:cNvSpPr/>
          <p:nvPr/>
        </p:nvSpPr>
        <p:spPr>
          <a:xfrm>
            <a:off x="3639531" y="1554934"/>
            <a:ext cx="1169485" cy="2856890"/>
          </a:xfrm>
          <a:prstGeom prst="arc">
            <a:avLst>
              <a:gd name="adj1" fmla="val 15942986"/>
              <a:gd name="adj2" fmla="val 5658819"/>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a:off x="2210937" y="1569493"/>
            <a:ext cx="2092657" cy="2688608"/>
          </a:xfrm>
          <a:custGeom>
            <a:avLst/>
            <a:gdLst>
              <a:gd name="connsiteX0" fmla="*/ 1542197 w 2092657"/>
              <a:gd name="connsiteY0" fmla="*/ 0 h 2688608"/>
              <a:gd name="connsiteX1" fmla="*/ 996287 w 2092657"/>
              <a:gd name="connsiteY1" fmla="*/ 245659 h 2688608"/>
              <a:gd name="connsiteX2" fmla="*/ 914400 w 2092657"/>
              <a:gd name="connsiteY2" fmla="*/ 477671 h 2688608"/>
              <a:gd name="connsiteX3" fmla="*/ 1119117 w 2092657"/>
              <a:gd name="connsiteY3" fmla="*/ 696035 h 2688608"/>
              <a:gd name="connsiteX4" fmla="*/ 1269242 w 2092657"/>
              <a:gd name="connsiteY4" fmla="*/ 982638 h 2688608"/>
              <a:gd name="connsiteX5" fmla="*/ 1091821 w 2092657"/>
              <a:gd name="connsiteY5" fmla="*/ 1323832 h 2688608"/>
              <a:gd name="connsiteX6" fmla="*/ 996287 w 2092657"/>
              <a:gd name="connsiteY6" fmla="*/ 1433014 h 2688608"/>
              <a:gd name="connsiteX7" fmla="*/ 873457 w 2092657"/>
              <a:gd name="connsiteY7" fmla="*/ 1733265 h 2688608"/>
              <a:gd name="connsiteX8" fmla="*/ 1009935 w 2092657"/>
              <a:gd name="connsiteY8" fmla="*/ 1951629 h 2688608"/>
              <a:gd name="connsiteX9" fmla="*/ 1760562 w 2092657"/>
              <a:gd name="connsiteY9" fmla="*/ 2210937 h 2688608"/>
              <a:gd name="connsiteX10" fmla="*/ 1937982 w 2092657"/>
              <a:gd name="connsiteY10" fmla="*/ 2402006 h 2688608"/>
              <a:gd name="connsiteX11" fmla="*/ 832514 w 2092657"/>
              <a:gd name="connsiteY11" fmla="*/ 2388358 h 2688608"/>
              <a:gd name="connsiteX12" fmla="*/ 464024 w 2092657"/>
              <a:gd name="connsiteY12" fmla="*/ 2620370 h 2688608"/>
              <a:gd name="connsiteX13" fmla="*/ 0 w 2092657"/>
              <a:gd name="connsiteY13" fmla="*/ 2688608 h 268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2657" h="2688608">
                <a:moveTo>
                  <a:pt x="1542197" y="0"/>
                </a:moveTo>
                <a:cubicBezTo>
                  <a:pt x="1321558" y="83023"/>
                  <a:pt x="1100920" y="166047"/>
                  <a:pt x="996287" y="245659"/>
                </a:cubicBezTo>
                <a:cubicBezTo>
                  <a:pt x="891654" y="325271"/>
                  <a:pt x="893928" y="402608"/>
                  <a:pt x="914400" y="477671"/>
                </a:cubicBezTo>
                <a:cubicBezTo>
                  <a:pt x="934872" y="552734"/>
                  <a:pt x="1059977" y="611874"/>
                  <a:pt x="1119117" y="696035"/>
                </a:cubicBezTo>
                <a:cubicBezTo>
                  <a:pt x="1178257" y="780196"/>
                  <a:pt x="1273791" y="878005"/>
                  <a:pt x="1269242" y="982638"/>
                </a:cubicBezTo>
                <a:cubicBezTo>
                  <a:pt x="1264693" y="1087271"/>
                  <a:pt x="1137314" y="1248769"/>
                  <a:pt x="1091821" y="1323832"/>
                </a:cubicBezTo>
                <a:cubicBezTo>
                  <a:pt x="1046329" y="1398895"/>
                  <a:pt x="1032681" y="1364775"/>
                  <a:pt x="996287" y="1433014"/>
                </a:cubicBezTo>
                <a:cubicBezTo>
                  <a:pt x="959893" y="1501253"/>
                  <a:pt x="871182" y="1646829"/>
                  <a:pt x="873457" y="1733265"/>
                </a:cubicBezTo>
                <a:cubicBezTo>
                  <a:pt x="875732" y="1819701"/>
                  <a:pt x="862084" y="1872017"/>
                  <a:pt x="1009935" y="1951629"/>
                </a:cubicBezTo>
                <a:cubicBezTo>
                  <a:pt x="1157786" y="2031241"/>
                  <a:pt x="1605888" y="2135874"/>
                  <a:pt x="1760562" y="2210937"/>
                </a:cubicBezTo>
                <a:cubicBezTo>
                  <a:pt x="1915236" y="2286000"/>
                  <a:pt x="2092657" y="2372436"/>
                  <a:pt x="1937982" y="2402006"/>
                </a:cubicBezTo>
                <a:cubicBezTo>
                  <a:pt x="1783307" y="2431576"/>
                  <a:pt x="1078174" y="2351964"/>
                  <a:pt x="832514" y="2388358"/>
                </a:cubicBezTo>
                <a:cubicBezTo>
                  <a:pt x="586854" y="2424752"/>
                  <a:pt x="602776" y="2570328"/>
                  <a:pt x="464024" y="2620370"/>
                </a:cubicBezTo>
                <a:cubicBezTo>
                  <a:pt x="325272" y="2670412"/>
                  <a:pt x="162636" y="2679510"/>
                  <a:pt x="0" y="2688608"/>
                </a:cubicBezTo>
              </a:path>
            </a:pathLst>
          </a:custGeom>
          <a:ln w="254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2133600" y="2590800"/>
            <a:ext cx="1075936" cy="461665"/>
          </a:xfrm>
          <a:prstGeom prst="rect">
            <a:avLst/>
          </a:prstGeom>
          <a:noFill/>
        </p:spPr>
        <p:txBody>
          <a:bodyPr wrap="none" rtlCol="0">
            <a:spAutoFit/>
          </a:bodyPr>
          <a:lstStyle/>
          <a:p>
            <a:r>
              <a:rPr lang="en-US" sz="2400" dirty="0" smtClean="0">
                <a:solidFill>
                  <a:srgbClr val="00B050"/>
                </a:solidFill>
                <a:latin typeface="Arial" pitchFamily="34" charset="0"/>
                <a:cs typeface="Arial" pitchFamily="34" charset="0"/>
              </a:rPr>
              <a:t>Reach</a:t>
            </a:r>
            <a:endParaRPr lang="en-US" sz="2400" b="1" dirty="0">
              <a:solidFill>
                <a:srgbClr val="00B050"/>
              </a:solidFill>
              <a:latin typeface="Arial" pitchFamily="34" charset="0"/>
              <a:cs typeface="Arial" pitchFamily="34" charset="0"/>
            </a:endParaRPr>
          </a:p>
        </p:txBody>
      </p:sp>
      <p:sp>
        <p:nvSpPr>
          <p:cNvPr id="26" name="TextBox 25"/>
          <p:cNvSpPr txBox="1"/>
          <p:nvPr/>
        </p:nvSpPr>
        <p:spPr>
          <a:xfrm>
            <a:off x="4114800" y="2738735"/>
            <a:ext cx="304892" cy="461665"/>
          </a:xfrm>
          <a:prstGeom prst="rect">
            <a:avLst/>
          </a:prstGeom>
          <a:noFill/>
        </p:spPr>
        <p:txBody>
          <a:bodyPr wrap="none" rtlCol="0">
            <a:spAutoFit/>
          </a:bodyPr>
          <a:lstStyle/>
          <a:p>
            <a:r>
              <a:rPr lang="en-US" sz="2400" b="1" dirty="0" smtClean="0">
                <a:solidFill>
                  <a:srgbClr val="2503EF"/>
                </a:solidFill>
                <a:latin typeface="Times New Roman" pitchFamily="18" charset="0"/>
                <a:cs typeface="Times New Roman" pitchFamily="18" charset="0"/>
              </a:rPr>
              <a:t>I</a:t>
            </a:r>
            <a:endParaRPr lang="en-US" sz="2400" b="1" dirty="0">
              <a:solidFill>
                <a:srgbClr val="2503EF"/>
              </a:solidFill>
              <a:latin typeface="Times New Roman" pitchFamily="18" charset="0"/>
              <a:cs typeface="Times New Roman" pitchFamily="18" charset="0"/>
            </a:endParaRPr>
          </a:p>
        </p:txBody>
      </p:sp>
      <p:sp>
        <p:nvSpPr>
          <p:cNvPr id="27" name="TextBox 26"/>
          <p:cNvSpPr txBox="1"/>
          <p:nvPr/>
        </p:nvSpPr>
        <p:spPr>
          <a:xfrm>
            <a:off x="5820102" y="4876800"/>
            <a:ext cx="4800600" cy="830997"/>
          </a:xfrm>
          <a:prstGeom prst="rect">
            <a:avLst/>
          </a:prstGeom>
          <a:noFill/>
        </p:spPr>
        <p:txBody>
          <a:bodyPr wrap="square" rtlCol="0">
            <a:spAutoFit/>
          </a:bodyPr>
          <a:lstStyle/>
          <a:p>
            <a:r>
              <a:rPr lang="en-US" sz="2400" b="1" dirty="0" smtClean="0">
                <a:solidFill>
                  <a:srgbClr val="FF0000"/>
                </a:solidFill>
                <a:latin typeface="Arial" pitchFamily="34" charset="0"/>
                <a:cs typeface="Arial" pitchFamily="34" charset="0"/>
              </a:rPr>
              <a:t>Main bottleneck to </a:t>
            </a:r>
          </a:p>
          <a:p>
            <a:r>
              <a:rPr lang="en-US" sz="2400" b="1" dirty="0" smtClean="0">
                <a:solidFill>
                  <a:srgbClr val="FF0000"/>
                </a:solidFill>
                <a:latin typeface="Arial" pitchFamily="34" charset="0"/>
                <a:cs typeface="Arial" pitchFamily="34" charset="0"/>
              </a:rPr>
              <a:t>automatic verification</a:t>
            </a:r>
            <a:endParaRPr lang="en-US" sz="2400" b="1" dirty="0">
              <a:solidFill>
                <a:srgbClr val="FF0000"/>
              </a:solidFill>
              <a:latin typeface="Arial" pitchFamily="34" charset="0"/>
              <a:cs typeface="Arial" pitchFamily="34" charset="0"/>
            </a:endParaRPr>
          </a:p>
        </p:txBody>
      </p:sp>
      <p:sp>
        <p:nvSpPr>
          <p:cNvPr id="30" name="Slide Number Placeholder 29"/>
          <p:cNvSpPr>
            <a:spLocks noGrp="1"/>
          </p:cNvSpPr>
          <p:nvPr>
            <p:ph type="sldNum" sz="quarter" idx="12"/>
          </p:nvPr>
        </p:nvSpPr>
        <p:spPr/>
        <p:txBody>
          <a:bodyPr/>
          <a:lstStyle/>
          <a:p>
            <a:fld id="{B6F15528-21DE-4FAA-801E-634DDDAF4B2B}" type="slidenum">
              <a:rPr lang="en-US" smtClean="0"/>
              <a:pPr/>
              <a:t>4</a:t>
            </a:fld>
            <a:r>
              <a:rPr lang="en-US" smtClean="0"/>
              <a:t>/42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8" grpId="0"/>
      <p:bldP spid="19" grpId="0"/>
      <p:bldP spid="20" grpId="0"/>
      <p:bldP spid="21" grpId="0" animBg="1"/>
      <p:bldP spid="12" grpId="0" animBg="1"/>
      <p:bldP spid="11" grpId="0" animBg="1"/>
      <p:bldP spid="24" grpId="0" animBg="1"/>
      <p:bldP spid="16" grpId="0"/>
      <p:bldP spid="26" grpId="0"/>
      <p:bldP spid="2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ular Callout 35"/>
          <p:cNvSpPr/>
          <p:nvPr/>
        </p:nvSpPr>
        <p:spPr>
          <a:xfrm>
            <a:off x="3907226" y="1524000"/>
            <a:ext cx="5008174" cy="5029200"/>
          </a:xfrm>
          <a:prstGeom prst="wedgeRoundRectCallout">
            <a:avLst>
              <a:gd name="adj1" fmla="val -65718"/>
              <a:gd name="adj2" fmla="val 26667"/>
              <a:gd name="adj3" fmla="val 16667"/>
            </a:avLst>
          </a:prstGeom>
          <a:solidFill>
            <a:srgbClr val="0070C0">
              <a:alpha val="2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How-to-delete-Chrome-Extensions.png"/>
          <p:cNvPicPr>
            <a:picLocks noChangeAspect="1"/>
          </p:cNvPicPr>
          <p:nvPr/>
        </p:nvPicPr>
        <p:blipFill>
          <a:blip r:embed="rId3" cstate="print"/>
          <a:stretch>
            <a:fillRect/>
          </a:stretch>
        </p:blipFill>
        <p:spPr>
          <a:xfrm>
            <a:off x="2057400" y="1828800"/>
            <a:ext cx="1424810" cy="1066800"/>
          </a:xfrm>
          <a:prstGeom prst="rect">
            <a:avLst/>
          </a:prstGeom>
        </p:spPr>
      </p:pic>
      <p:pic>
        <p:nvPicPr>
          <p:cNvPr id="26" name="Picture 25" descr="download.jpg"/>
          <p:cNvPicPr>
            <a:picLocks noChangeAspect="1"/>
          </p:cNvPicPr>
          <p:nvPr/>
        </p:nvPicPr>
        <p:blipFill>
          <a:blip r:embed="rId4" cstate="print"/>
          <a:stretch>
            <a:fillRect/>
          </a:stretch>
        </p:blipFill>
        <p:spPr>
          <a:xfrm>
            <a:off x="-115608" y="5660131"/>
            <a:ext cx="1295400" cy="858907"/>
          </a:xfrm>
          <a:prstGeom prst="rect">
            <a:avLst/>
          </a:prstGeom>
        </p:spPr>
      </p:pic>
      <p:sp>
        <p:nvSpPr>
          <p:cNvPr id="3" name="Title 1"/>
          <p:cNvSpPr txBox="1">
            <a:spLocks/>
          </p:cNvSpPr>
          <p:nvPr/>
        </p:nvSpPr>
        <p:spPr>
          <a:xfrm>
            <a:off x="76200" y="0"/>
            <a:ext cx="9067800" cy="914399"/>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smtClean="0">
                <a:ln>
                  <a:noFill/>
                </a:ln>
                <a:solidFill>
                  <a:schemeClr val="tx1"/>
                </a:solidFill>
                <a:effectLst/>
                <a:uLnTx/>
                <a:uFillTx/>
                <a:latin typeface="Arial" pitchFamily="34" charset="0"/>
                <a:ea typeface="+mj-ea"/>
                <a:cs typeface="Arial" pitchFamily="34" charset="0"/>
              </a:rPr>
              <a:t>Future Plans</a:t>
            </a:r>
            <a:endParaRPr kumimoji="0" lang="en-US" sz="34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grpSp>
        <p:nvGrpSpPr>
          <p:cNvPr id="2" name="Group 4"/>
          <p:cNvGrpSpPr/>
          <p:nvPr/>
        </p:nvGrpSpPr>
        <p:grpSpPr>
          <a:xfrm>
            <a:off x="291664" y="1676400"/>
            <a:ext cx="3594536" cy="5105400"/>
            <a:chOff x="1241689" y="2209800"/>
            <a:chExt cx="3594536" cy="5105400"/>
          </a:xfrm>
        </p:grpSpPr>
        <p:grpSp>
          <p:nvGrpSpPr>
            <p:cNvPr id="5" name="Group 40"/>
            <p:cNvGrpSpPr/>
            <p:nvPr/>
          </p:nvGrpSpPr>
          <p:grpSpPr>
            <a:xfrm>
              <a:off x="2127187" y="2209800"/>
              <a:ext cx="2709038" cy="5105400"/>
              <a:chOff x="1432687" y="819194"/>
              <a:chExt cx="2709038" cy="5105400"/>
            </a:xfrm>
          </p:grpSpPr>
          <p:pic>
            <p:nvPicPr>
              <p:cNvPr id="8" name="Picture 13"/>
              <p:cNvPicPr>
                <a:picLocks noChangeAspect="1"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1432687" y="3854058"/>
                <a:ext cx="1589723" cy="158972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 name="Picture 1"/>
              <p:cNvPicPr>
                <a:picLocks noChangeAspect="1" noChangeArrowheads="1"/>
              </p:cNvPicPr>
              <p:nvPr/>
            </p:nvPicPr>
            <p:blipFill>
              <a:blip r:embed="rId6" cstate="print"/>
              <a:srcRect/>
              <a:stretch>
                <a:fillRect/>
              </a:stretch>
            </p:blipFill>
            <p:spPr bwMode="auto">
              <a:xfrm>
                <a:off x="1585087" y="1617534"/>
                <a:ext cx="842884" cy="741426"/>
              </a:xfrm>
              <a:prstGeom prst="rect">
                <a:avLst/>
              </a:prstGeom>
              <a:noFill/>
              <a:ln w="9525">
                <a:noFill/>
                <a:miter lim="800000"/>
                <a:headEnd/>
                <a:tailEnd/>
              </a:ln>
            </p:spPr>
          </p:pic>
          <p:pic>
            <p:nvPicPr>
              <p:cNvPr id="10" name="Picture 14"/>
              <p:cNvPicPr>
                <a:picLocks noChangeAspect="1" noChangeArrowheads="1"/>
              </p:cNvPicPr>
              <p:nvPr/>
            </p:nvPicPr>
            <p:blipFill>
              <a:blip r:embed="rId7" cstate="email">
                <a:extLst>
                  <a:ext uri="{28A0092B-C50C-407E-A947-70E740481C1C}">
                    <a14:useLocalDpi xmlns:a14="http://schemas.microsoft.com/office/drawing/2010/main" xmlns="" val="0"/>
                  </a:ext>
                </a:extLst>
              </a:blip>
              <a:srcRect/>
              <a:stretch>
                <a:fillRect/>
              </a:stretch>
            </p:blipFill>
            <p:spPr bwMode="auto">
              <a:xfrm>
                <a:off x="1477292" y="4902462"/>
                <a:ext cx="1600263" cy="95135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1" name="Picture 2"/>
              <p:cNvPicPr>
                <a:picLocks noChangeAspect="1" noChangeArrowheads="1"/>
              </p:cNvPicPr>
              <p:nvPr/>
            </p:nvPicPr>
            <p:blipFill>
              <a:blip r:embed="rId8" cstate="print"/>
              <a:srcRect/>
              <a:stretch>
                <a:fillRect/>
              </a:stretch>
            </p:blipFill>
            <p:spPr bwMode="auto">
              <a:xfrm>
                <a:off x="3143294" y="5225043"/>
                <a:ext cx="998431" cy="699551"/>
              </a:xfrm>
              <a:prstGeom prst="rect">
                <a:avLst/>
              </a:prstGeom>
              <a:noFill/>
              <a:ln w="9525">
                <a:noFill/>
                <a:miter lim="800000"/>
                <a:headEnd/>
                <a:tailEnd/>
              </a:ln>
            </p:spPr>
          </p:pic>
          <p:pic>
            <p:nvPicPr>
              <p:cNvPr id="12" name="Picture 11" descr="Angry_Birds_promo_art.png"/>
              <p:cNvPicPr>
                <a:picLocks noChangeAspect="1"/>
              </p:cNvPicPr>
              <p:nvPr/>
            </p:nvPicPr>
            <p:blipFill>
              <a:blip r:embed="rId9" cstate="email">
                <a:extLst>
                  <a:ext uri="{28A0092B-C50C-407E-A947-70E740481C1C}">
                    <a14:useLocalDpi xmlns:a14="http://schemas.microsoft.com/office/drawing/2010/main" xmlns="" val="0"/>
                  </a:ext>
                </a:extLst>
              </a:blip>
              <a:stretch>
                <a:fillRect/>
              </a:stretch>
            </p:blipFill>
            <p:spPr>
              <a:xfrm>
                <a:off x="1627125" y="819194"/>
                <a:ext cx="728326" cy="815469"/>
              </a:xfrm>
              <a:prstGeom prst="rect">
                <a:avLst/>
              </a:prstGeom>
            </p:spPr>
          </p:pic>
          <p:pic>
            <p:nvPicPr>
              <p:cNvPr id="13" name="Picture 32"/>
              <p:cNvPicPr>
                <a:picLocks noChangeAspect="1" noChangeArrowheads="1"/>
              </p:cNvPicPr>
              <p:nvPr/>
            </p:nvPicPr>
            <p:blipFill>
              <a:blip r:embed="rId10" cstate="email">
                <a:extLst>
                  <a:ext uri="{28A0092B-C50C-407E-A947-70E740481C1C}">
                    <a14:useLocalDpi xmlns:a14="http://schemas.microsoft.com/office/drawing/2010/main" xmlns="" val="0"/>
                  </a:ext>
                </a:extLst>
              </a:blip>
              <a:srcRect/>
              <a:stretch>
                <a:fillRect/>
              </a:stretch>
            </p:blipFill>
            <p:spPr bwMode="auto">
              <a:xfrm>
                <a:off x="2084325" y="2800394"/>
                <a:ext cx="645202" cy="64520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pic>
          <p:nvPicPr>
            <p:cNvPr id="7" name="Picture 6" descr="Android1.png"/>
            <p:cNvPicPr>
              <a:picLocks noChangeAspect="1"/>
            </p:cNvPicPr>
            <p:nvPr/>
          </p:nvPicPr>
          <p:blipFill>
            <a:blip r:embed="rId11" cstate="print"/>
            <a:stretch>
              <a:fillRect/>
            </a:stretch>
          </p:blipFill>
          <p:spPr>
            <a:xfrm>
              <a:off x="1241689" y="5515301"/>
              <a:ext cx="778670" cy="914401"/>
            </a:xfrm>
            <a:prstGeom prst="rect">
              <a:avLst/>
            </a:prstGeom>
          </p:spPr>
        </p:pic>
      </p:grpSp>
      <p:pic>
        <p:nvPicPr>
          <p:cNvPr id="15" name="Picture 14" descr="certificat-app-store-google-play.png"/>
          <p:cNvPicPr>
            <a:picLocks noChangeAspect="1"/>
          </p:cNvPicPr>
          <p:nvPr/>
        </p:nvPicPr>
        <p:blipFill>
          <a:blip r:embed="rId12" cstate="print"/>
          <a:stretch>
            <a:fillRect/>
          </a:stretch>
        </p:blipFill>
        <p:spPr>
          <a:xfrm>
            <a:off x="47298" y="3594550"/>
            <a:ext cx="1749055" cy="1066800"/>
          </a:xfrm>
          <a:prstGeom prst="rect">
            <a:avLst/>
          </a:prstGeom>
        </p:spPr>
      </p:pic>
      <p:pic>
        <p:nvPicPr>
          <p:cNvPr id="16" name="Picture 15" descr="webApps.jpg"/>
          <p:cNvPicPr>
            <a:picLocks noChangeAspect="1"/>
          </p:cNvPicPr>
          <p:nvPr/>
        </p:nvPicPr>
        <p:blipFill>
          <a:blip r:embed="rId13" cstate="print"/>
          <a:stretch>
            <a:fillRect/>
          </a:stretch>
        </p:blipFill>
        <p:spPr>
          <a:xfrm>
            <a:off x="0" y="1676400"/>
            <a:ext cx="1333622" cy="1479550"/>
          </a:xfrm>
          <a:prstGeom prst="rect">
            <a:avLst/>
          </a:prstGeom>
        </p:spPr>
      </p:pic>
      <p:pic>
        <p:nvPicPr>
          <p:cNvPr id="17" name="Picture 16" descr="chrome.png"/>
          <p:cNvPicPr>
            <a:picLocks noChangeAspect="1"/>
          </p:cNvPicPr>
          <p:nvPr/>
        </p:nvPicPr>
        <p:blipFill>
          <a:blip r:embed="rId14" cstate="print"/>
          <a:stretch>
            <a:fillRect/>
          </a:stretch>
        </p:blipFill>
        <p:spPr>
          <a:xfrm>
            <a:off x="2667000" y="3581400"/>
            <a:ext cx="685800" cy="685800"/>
          </a:xfrm>
          <a:prstGeom prst="rect">
            <a:avLst/>
          </a:prstGeom>
        </p:spPr>
      </p:pic>
      <p:sp>
        <p:nvSpPr>
          <p:cNvPr id="32" name="TextBox 31"/>
          <p:cNvSpPr txBox="1"/>
          <p:nvPr/>
        </p:nvSpPr>
        <p:spPr>
          <a:xfrm>
            <a:off x="0" y="6381323"/>
            <a:ext cx="1967205" cy="492443"/>
          </a:xfrm>
          <a:prstGeom prst="rect">
            <a:avLst/>
          </a:prstGeom>
          <a:noFill/>
        </p:spPr>
        <p:txBody>
          <a:bodyPr wrap="none" rtlCol="0">
            <a:spAutoFit/>
          </a:bodyPr>
          <a:lstStyle/>
          <a:p>
            <a:r>
              <a:rPr lang="en-US" sz="2600" b="1" dirty="0" err="1" smtClean="0">
                <a:solidFill>
                  <a:srgbClr val="4E9A06"/>
                </a:solidFill>
                <a:latin typeface="Arial" pitchFamily="34" charset="0"/>
                <a:cs typeface="Arial" pitchFamily="34" charset="0"/>
              </a:rPr>
              <a:t>ExpressOS</a:t>
            </a:r>
            <a:endParaRPr lang="en-US" sz="2600" b="1" dirty="0">
              <a:solidFill>
                <a:srgbClr val="4E9A06"/>
              </a:solidFill>
              <a:latin typeface="Arial" pitchFamily="34" charset="0"/>
              <a:cs typeface="Arial" pitchFamily="34" charset="0"/>
            </a:endParaRPr>
          </a:p>
        </p:txBody>
      </p:sp>
      <p:sp>
        <p:nvSpPr>
          <p:cNvPr id="35" name="TextBox 34"/>
          <p:cNvSpPr txBox="1"/>
          <p:nvPr/>
        </p:nvSpPr>
        <p:spPr>
          <a:xfrm>
            <a:off x="128650" y="685800"/>
            <a:ext cx="9296400" cy="1292662"/>
          </a:xfrm>
          <a:prstGeom prst="rect">
            <a:avLst/>
          </a:prstGeom>
          <a:noFill/>
        </p:spPr>
        <p:txBody>
          <a:bodyPr wrap="square" rtlCol="0">
            <a:spAutoFit/>
          </a:bodyPr>
          <a:lstStyle/>
          <a:p>
            <a:pPr marL="514350" indent="-514350"/>
            <a:r>
              <a:rPr lang="en-US" sz="2600" b="1" dirty="0" smtClean="0">
                <a:solidFill>
                  <a:srgbClr val="FF0000"/>
                </a:solidFill>
                <a:latin typeface="Arial" pitchFamily="34" charset="0"/>
                <a:cs typeface="Arial" pitchFamily="34" charset="0"/>
              </a:rPr>
              <a:t>Building automatic </a:t>
            </a:r>
            <a:r>
              <a:rPr lang="en-US" sz="2600" b="1" dirty="0" smtClean="0">
                <a:solidFill>
                  <a:srgbClr val="FF0000"/>
                </a:solidFill>
                <a:latin typeface="Arial" pitchFamily="34" charset="0"/>
                <a:cs typeface="Arial" pitchFamily="34" charset="0"/>
              </a:rPr>
              <a:t>verification technology for </a:t>
            </a:r>
            <a:endParaRPr lang="en-US" sz="2600" b="1" dirty="0" smtClean="0">
              <a:solidFill>
                <a:srgbClr val="FF0000"/>
              </a:solidFill>
              <a:latin typeface="Arial" pitchFamily="34" charset="0"/>
              <a:cs typeface="Arial" pitchFamily="34" charset="0"/>
            </a:endParaRPr>
          </a:p>
          <a:p>
            <a:pPr marL="514350" indent="-514350"/>
            <a:r>
              <a:rPr lang="en-US" sz="2600" b="1" dirty="0" smtClean="0">
                <a:solidFill>
                  <a:srgbClr val="FF0000"/>
                </a:solidFill>
                <a:latin typeface="Arial" pitchFamily="34" charset="0"/>
                <a:cs typeface="Arial" pitchFamily="34" charset="0"/>
              </a:rPr>
              <a:t>building </a:t>
            </a:r>
            <a:r>
              <a:rPr lang="en-US" sz="2600" b="1" dirty="0" smtClean="0">
                <a:solidFill>
                  <a:srgbClr val="FF0000"/>
                </a:solidFill>
                <a:latin typeface="Arial" pitchFamily="34" charset="0"/>
                <a:cs typeface="Arial" pitchFamily="34" charset="0"/>
              </a:rPr>
              <a:t>reliable </a:t>
            </a:r>
            <a:r>
              <a:rPr lang="en-US" sz="2600" b="1" dirty="0" smtClean="0">
                <a:solidFill>
                  <a:srgbClr val="FF0000"/>
                </a:solidFill>
                <a:latin typeface="Arial" pitchFamily="34" charset="0"/>
                <a:cs typeface="Arial" pitchFamily="34" charset="0"/>
              </a:rPr>
              <a:t>and </a:t>
            </a:r>
            <a:r>
              <a:rPr lang="en-US" sz="2600" b="1" dirty="0" smtClean="0">
                <a:solidFill>
                  <a:srgbClr val="FF0000"/>
                </a:solidFill>
                <a:latin typeface="Arial" pitchFamily="34" charset="0"/>
                <a:cs typeface="Arial" pitchFamily="34" charset="0"/>
              </a:rPr>
              <a:t>secure software systems</a:t>
            </a:r>
          </a:p>
          <a:p>
            <a:pPr marL="514350" indent="-514350"/>
            <a:r>
              <a:rPr lang="en-US" sz="2600" dirty="0" smtClean="0">
                <a:latin typeface="Arial" pitchFamily="34" charset="0"/>
                <a:cs typeface="Arial" pitchFamily="34" charset="0"/>
              </a:rPr>
              <a:t>	</a:t>
            </a:r>
            <a:endParaRPr lang="en-US" sz="2400" dirty="0" smtClean="0">
              <a:latin typeface="Arial" pitchFamily="34" charset="0"/>
              <a:cs typeface="Arial" pitchFamily="34" charset="0"/>
            </a:endParaRPr>
          </a:p>
        </p:txBody>
      </p:sp>
      <p:pic>
        <p:nvPicPr>
          <p:cNvPr id="31" name="Picture 30" descr="download (2).jpg"/>
          <p:cNvPicPr>
            <a:picLocks noChangeAspect="1"/>
          </p:cNvPicPr>
          <p:nvPr/>
        </p:nvPicPr>
        <p:blipFill>
          <a:blip r:embed="rId15" cstate="print"/>
          <a:stretch>
            <a:fillRect/>
          </a:stretch>
        </p:blipFill>
        <p:spPr>
          <a:xfrm>
            <a:off x="2774732" y="5585407"/>
            <a:ext cx="1600200" cy="434393"/>
          </a:xfrm>
          <a:prstGeom prst="rect">
            <a:avLst/>
          </a:prstGeom>
        </p:spPr>
      </p:pic>
      <p:sp>
        <p:nvSpPr>
          <p:cNvPr id="37" name="Rectangle 36"/>
          <p:cNvSpPr/>
          <p:nvPr/>
        </p:nvSpPr>
        <p:spPr>
          <a:xfrm>
            <a:off x="3429000" y="1600200"/>
            <a:ext cx="5715000" cy="1569660"/>
          </a:xfrm>
          <a:prstGeom prst="rect">
            <a:avLst/>
          </a:prstGeom>
        </p:spPr>
        <p:txBody>
          <a:bodyPr wrap="square">
            <a:spAutoFit/>
          </a:bodyPr>
          <a:lstStyle/>
          <a:p>
            <a:pPr marL="971550" lvl="1" indent="-514350"/>
            <a:r>
              <a:rPr lang="en-US" sz="2400" b="1" dirty="0" smtClean="0">
                <a:solidFill>
                  <a:srgbClr val="2503EF"/>
                </a:solidFill>
                <a:latin typeface="Arial" pitchFamily="34" charset="0"/>
                <a:cs typeface="Arial" pitchFamily="34" charset="0"/>
              </a:rPr>
              <a:t>   Custom </a:t>
            </a:r>
            <a:r>
              <a:rPr lang="en-US" sz="2400" b="1" dirty="0" smtClean="0">
                <a:solidFill>
                  <a:srgbClr val="2503EF"/>
                </a:solidFill>
                <a:latin typeface="Arial" pitchFamily="34" charset="0"/>
                <a:cs typeface="Arial" pitchFamily="34" charset="0"/>
              </a:rPr>
              <a:t>properties:</a:t>
            </a:r>
            <a:endParaRPr lang="en-US" sz="2400" b="1" dirty="0" smtClean="0">
              <a:solidFill>
                <a:srgbClr val="2503EF"/>
              </a:solidFill>
              <a:latin typeface="Arial" pitchFamily="34" charset="0"/>
              <a:cs typeface="Arial" pitchFamily="34" charset="0"/>
            </a:endParaRPr>
          </a:p>
          <a:p>
            <a:pPr marL="971550" lvl="1" indent="-514350"/>
            <a:r>
              <a:rPr lang="en-US" sz="2400" dirty="0" smtClean="0">
                <a:latin typeface="Arial" pitchFamily="34" charset="0"/>
                <a:cs typeface="Arial" pitchFamily="34" charset="0"/>
              </a:rPr>
              <a:t>   integrity, isolation, confidentiality, </a:t>
            </a:r>
          </a:p>
          <a:p>
            <a:pPr marL="971550" lvl="1" indent="-514350"/>
            <a:r>
              <a:rPr lang="en-US" sz="2400" dirty="0" smtClean="0">
                <a:latin typeface="Arial" pitchFamily="34" charset="0"/>
                <a:cs typeface="Arial" pitchFamily="34" charset="0"/>
              </a:rPr>
              <a:t> </a:t>
            </a:r>
            <a:r>
              <a:rPr lang="en-US" sz="2400" dirty="0" smtClean="0">
                <a:latin typeface="Arial" pitchFamily="34" charset="0"/>
                <a:cs typeface="Arial" pitchFamily="34" charset="0"/>
              </a:rPr>
              <a:t>  </a:t>
            </a:r>
            <a:r>
              <a:rPr lang="en-US" sz="2400" dirty="0" smtClean="0">
                <a:latin typeface="Arial" pitchFamily="34" charset="0"/>
                <a:cs typeface="Arial" pitchFamily="34" charset="0"/>
              </a:rPr>
              <a:t>availability, data consistency, …</a:t>
            </a:r>
          </a:p>
          <a:p>
            <a:pPr marL="971550" lvl="1" indent="-514350"/>
            <a:r>
              <a:rPr lang="en-US" sz="2400" dirty="0" smtClean="0">
                <a:latin typeface="Arial" pitchFamily="34" charset="0"/>
                <a:cs typeface="Arial" pitchFamily="34" charset="0"/>
              </a:rPr>
              <a:t> </a:t>
            </a:r>
            <a:r>
              <a:rPr lang="en-US" sz="2400" dirty="0" smtClean="0">
                <a:latin typeface="Arial" pitchFamily="34" charset="0"/>
                <a:cs typeface="Arial" pitchFamily="34" charset="0"/>
              </a:rPr>
              <a:t>  </a:t>
            </a:r>
            <a:endParaRPr lang="en-US" sz="2400" dirty="0" smtClean="0">
              <a:latin typeface="Arial" pitchFamily="34" charset="0"/>
              <a:cs typeface="Arial" pitchFamily="34" charset="0"/>
            </a:endParaRPr>
          </a:p>
        </p:txBody>
      </p:sp>
      <p:sp>
        <p:nvSpPr>
          <p:cNvPr id="38" name="Rectangle 37"/>
          <p:cNvSpPr/>
          <p:nvPr/>
        </p:nvSpPr>
        <p:spPr>
          <a:xfrm>
            <a:off x="3505200" y="2971800"/>
            <a:ext cx="5486400" cy="3416320"/>
          </a:xfrm>
          <a:prstGeom prst="rect">
            <a:avLst/>
          </a:prstGeom>
        </p:spPr>
        <p:txBody>
          <a:bodyPr wrap="square">
            <a:spAutoFit/>
          </a:bodyPr>
          <a:lstStyle/>
          <a:p>
            <a:pPr marL="971550" lvl="1" indent="-514350"/>
            <a:r>
              <a:rPr lang="en-US" sz="2400" dirty="0" smtClean="0">
                <a:solidFill>
                  <a:srgbClr val="00B050"/>
                </a:solidFill>
                <a:latin typeface="Arial" pitchFamily="34" charset="0"/>
                <a:cs typeface="Arial" pitchFamily="34" charset="0"/>
              </a:rPr>
              <a:t>User specifies these properties</a:t>
            </a:r>
          </a:p>
          <a:p>
            <a:pPr marL="971550" lvl="1" indent="-514350">
              <a:buFontTx/>
              <a:buChar char="-"/>
            </a:pPr>
            <a:r>
              <a:rPr lang="en-US" sz="2400" dirty="0" smtClean="0">
                <a:solidFill>
                  <a:srgbClr val="00B050"/>
                </a:solidFill>
                <a:latin typeface="Arial" pitchFamily="34" charset="0"/>
                <a:cs typeface="Arial" pitchFamily="34" charset="0"/>
              </a:rPr>
              <a:t>Refines these high level properties to code </a:t>
            </a:r>
          </a:p>
          <a:p>
            <a:pPr marL="971550" lvl="1" indent="-514350">
              <a:buFontTx/>
              <a:buChar char="-"/>
            </a:pPr>
            <a:r>
              <a:rPr lang="en-US" sz="2400" dirty="0" smtClean="0">
                <a:solidFill>
                  <a:srgbClr val="00B050"/>
                </a:solidFill>
                <a:latin typeface="Arial" pitchFamily="34" charset="0"/>
                <a:cs typeface="Arial" pitchFamily="34" charset="0"/>
              </a:rPr>
              <a:t>Introduces auxiliary state to establish the correspondence</a:t>
            </a:r>
          </a:p>
          <a:p>
            <a:pPr marL="971550" lvl="1" indent="-514350"/>
            <a:r>
              <a:rPr lang="en-US" sz="2400" dirty="0" smtClean="0">
                <a:solidFill>
                  <a:srgbClr val="00B050"/>
                </a:solidFill>
                <a:latin typeface="Arial" pitchFamily="34" charset="0"/>
                <a:cs typeface="Arial" pitchFamily="34" charset="0"/>
                <a:sym typeface="Wingdings" pitchFamily="2" charset="2"/>
              </a:rPr>
              <a:t> </a:t>
            </a:r>
          </a:p>
          <a:p>
            <a:pPr marL="971550" lvl="1" indent="-514350"/>
            <a:r>
              <a:rPr lang="en-US" sz="2400" dirty="0" smtClean="0">
                <a:solidFill>
                  <a:srgbClr val="00B050"/>
                </a:solidFill>
                <a:latin typeface="Arial" pitchFamily="34" charset="0"/>
                <a:cs typeface="Arial" pitchFamily="34" charset="0"/>
                <a:sym typeface="Wingdings" pitchFamily="2" charset="2"/>
              </a:rPr>
              <a:t>	Alleviate the burden on the user by synthesizing code level properties.</a:t>
            </a:r>
            <a:endParaRPr lang="en-US" sz="2400" dirty="0" smtClean="0">
              <a:solidFill>
                <a:srgbClr val="00B050"/>
              </a:solidFill>
              <a:latin typeface="Arial" pitchFamily="34" charset="0"/>
              <a:cs typeface="Arial" pitchFamily="34" charset="0"/>
            </a:endParaRPr>
          </a:p>
        </p:txBody>
      </p:sp>
      <p:sp>
        <p:nvSpPr>
          <p:cNvPr id="41" name="Slide Number Placeholder 40"/>
          <p:cNvSpPr>
            <a:spLocks noGrp="1"/>
          </p:cNvSpPr>
          <p:nvPr>
            <p:ph type="sldNum" sz="quarter" idx="12"/>
          </p:nvPr>
        </p:nvSpPr>
        <p:spPr/>
        <p:txBody>
          <a:bodyPr/>
          <a:lstStyle/>
          <a:p>
            <a:fld id="{B6F15528-21DE-4FAA-801E-634DDDAF4B2B}" type="slidenum">
              <a:rPr lang="en-US" smtClean="0"/>
              <a:pPr/>
              <a:t>40</a:t>
            </a:fld>
            <a:r>
              <a:rPr lang="en-US" smtClean="0"/>
              <a:t>/42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How-to-delete-Chrome-Extensions.png"/>
          <p:cNvPicPr>
            <a:picLocks noChangeAspect="1"/>
          </p:cNvPicPr>
          <p:nvPr/>
        </p:nvPicPr>
        <p:blipFill>
          <a:blip r:embed="rId3" cstate="print"/>
          <a:stretch>
            <a:fillRect/>
          </a:stretch>
        </p:blipFill>
        <p:spPr>
          <a:xfrm>
            <a:off x="2057400" y="1828800"/>
            <a:ext cx="1424810" cy="1066800"/>
          </a:xfrm>
          <a:prstGeom prst="rect">
            <a:avLst/>
          </a:prstGeom>
        </p:spPr>
      </p:pic>
      <p:sp>
        <p:nvSpPr>
          <p:cNvPr id="3" name="Title 1"/>
          <p:cNvSpPr txBox="1">
            <a:spLocks/>
          </p:cNvSpPr>
          <p:nvPr/>
        </p:nvSpPr>
        <p:spPr>
          <a:xfrm>
            <a:off x="76200" y="0"/>
            <a:ext cx="9067800" cy="914399"/>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smtClean="0">
                <a:ln>
                  <a:noFill/>
                </a:ln>
                <a:solidFill>
                  <a:schemeClr val="tx1"/>
                </a:solidFill>
                <a:effectLst/>
                <a:uLnTx/>
                <a:uFillTx/>
                <a:latin typeface="Arial" pitchFamily="34" charset="0"/>
                <a:ea typeface="+mj-ea"/>
                <a:cs typeface="Arial" pitchFamily="34" charset="0"/>
              </a:rPr>
              <a:t>Future Plans</a:t>
            </a:r>
            <a:endParaRPr kumimoji="0" lang="en-US" sz="34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14" name="Rectangle 13"/>
          <p:cNvSpPr/>
          <p:nvPr/>
        </p:nvSpPr>
        <p:spPr>
          <a:xfrm>
            <a:off x="3124200" y="4426803"/>
            <a:ext cx="5791200" cy="830997"/>
          </a:xfrm>
          <a:prstGeom prst="rect">
            <a:avLst/>
          </a:prstGeom>
        </p:spPr>
        <p:txBody>
          <a:bodyPr wrap="square">
            <a:spAutoFit/>
          </a:bodyPr>
          <a:lstStyle/>
          <a:p>
            <a:pPr marL="971550" lvl="1" indent="-514350" algn="ctr"/>
            <a:r>
              <a:rPr lang="en-US" sz="2400" b="1" dirty="0" smtClean="0">
                <a:solidFill>
                  <a:srgbClr val="2503EF"/>
                </a:solidFill>
                <a:latin typeface="Arial" pitchFamily="34" charset="0"/>
                <a:cs typeface="Arial" pitchFamily="34" charset="0"/>
              </a:rPr>
              <a:t>Making </a:t>
            </a:r>
            <a:r>
              <a:rPr lang="en-US" sz="2400" b="1" dirty="0" smtClean="0">
                <a:solidFill>
                  <a:srgbClr val="FF0000"/>
                </a:solidFill>
                <a:latin typeface="Arial" pitchFamily="34" charset="0"/>
                <a:cs typeface="Arial" pitchFamily="34" charset="0"/>
              </a:rPr>
              <a:t>software </a:t>
            </a:r>
            <a:r>
              <a:rPr lang="en-US" sz="2400" b="1" dirty="0" smtClean="0">
                <a:solidFill>
                  <a:srgbClr val="FF0000"/>
                </a:solidFill>
                <a:latin typeface="Arial" pitchFamily="34" charset="0"/>
                <a:cs typeface="Arial" pitchFamily="34" charset="0"/>
              </a:rPr>
              <a:t>verification </a:t>
            </a:r>
            <a:endParaRPr lang="en-US" sz="2400" b="1" dirty="0" smtClean="0">
              <a:solidFill>
                <a:srgbClr val="FF0000"/>
              </a:solidFill>
              <a:latin typeface="Arial" pitchFamily="34" charset="0"/>
              <a:cs typeface="Arial" pitchFamily="34" charset="0"/>
            </a:endParaRPr>
          </a:p>
          <a:p>
            <a:pPr marL="971550" lvl="1" indent="-514350" algn="ctr"/>
            <a:r>
              <a:rPr lang="en-US" sz="2400" b="1" dirty="0" smtClean="0">
                <a:solidFill>
                  <a:srgbClr val="2503EF"/>
                </a:solidFill>
                <a:latin typeface="Arial" pitchFamily="34" charset="0"/>
                <a:cs typeface="Arial" pitchFamily="34" charset="0"/>
              </a:rPr>
              <a:t>as </a:t>
            </a:r>
            <a:r>
              <a:rPr lang="en-US" sz="2400" b="1" dirty="0" smtClean="0">
                <a:solidFill>
                  <a:srgbClr val="2503EF"/>
                </a:solidFill>
                <a:latin typeface="Arial" pitchFamily="34" charset="0"/>
                <a:cs typeface="Arial" pitchFamily="34" charset="0"/>
              </a:rPr>
              <a:t>ubiquitous as </a:t>
            </a:r>
            <a:r>
              <a:rPr lang="en-US" sz="2400" b="1" dirty="0" smtClean="0">
                <a:solidFill>
                  <a:srgbClr val="FF0000"/>
                </a:solidFill>
                <a:latin typeface="Arial" pitchFamily="34" charset="0"/>
                <a:cs typeface="Arial" pitchFamily="34" charset="0"/>
              </a:rPr>
              <a:t>software </a:t>
            </a:r>
            <a:r>
              <a:rPr lang="en-US" sz="2400" b="1" dirty="0" smtClean="0">
                <a:solidFill>
                  <a:srgbClr val="FF0000"/>
                </a:solidFill>
                <a:latin typeface="Arial" pitchFamily="34" charset="0"/>
                <a:cs typeface="Arial" pitchFamily="34" charset="0"/>
              </a:rPr>
              <a:t>testing</a:t>
            </a:r>
            <a:r>
              <a:rPr lang="en-US" sz="2400" b="1" dirty="0" smtClean="0">
                <a:solidFill>
                  <a:srgbClr val="2503EF"/>
                </a:solidFill>
                <a:latin typeface="Arial" pitchFamily="34" charset="0"/>
                <a:cs typeface="Arial" pitchFamily="34" charset="0"/>
              </a:rPr>
              <a:t>.</a:t>
            </a:r>
          </a:p>
        </p:txBody>
      </p:sp>
      <p:pic>
        <p:nvPicPr>
          <p:cNvPr id="15" name="Picture 14" descr="certificat-app-store-google-play.png"/>
          <p:cNvPicPr>
            <a:picLocks noChangeAspect="1"/>
          </p:cNvPicPr>
          <p:nvPr/>
        </p:nvPicPr>
        <p:blipFill>
          <a:blip r:embed="rId4" cstate="print"/>
          <a:stretch>
            <a:fillRect/>
          </a:stretch>
        </p:blipFill>
        <p:spPr>
          <a:xfrm>
            <a:off x="47298" y="3594550"/>
            <a:ext cx="1749055" cy="1066800"/>
          </a:xfrm>
          <a:prstGeom prst="rect">
            <a:avLst/>
          </a:prstGeom>
        </p:spPr>
      </p:pic>
      <p:pic>
        <p:nvPicPr>
          <p:cNvPr id="16" name="Picture 15" descr="webApps.jpg"/>
          <p:cNvPicPr>
            <a:picLocks noChangeAspect="1"/>
          </p:cNvPicPr>
          <p:nvPr/>
        </p:nvPicPr>
        <p:blipFill>
          <a:blip r:embed="rId5" cstate="print"/>
          <a:stretch>
            <a:fillRect/>
          </a:stretch>
        </p:blipFill>
        <p:spPr>
          <a:xfrm>
            <a:off x="0" y="1676400"/>
            <a:ext cx="1333622" cy="1479550"/>
          </a:xfrm>
          <a:prstGeom prst="rect">
            <a:avLst/>
          </a:prstGeom>
        </p:spPr>
      </p:pic>
      <p:pic>
        <p:nvPicPr>
          <p:cNvPr id="17" name="Picture 16" descr="chrome.png"/>
          <p:cNvPicPr>
            <a:picLocks noChangeAspect="1"/>
          </p:cNvPicPr>
          <p:nvPr/>
        </p:nvPicPr>
        <p:blipFill>
          <a:blip r:embed="rId6" cstate="print"/>
          <a:stretch>
            <a:fillRect/>
          </a:stretch>
        </p:blipFill>
        <p:spPr>
          <a:xfrm>
            <a:off x="2667000" y="3581400"/>
            <a:ext cx="685800" cy="685800"/>
          </a:xfrm>
          <a:prstGeom prst="rect">
            <a:avLst/>
          </a:prstGeom>
        </p:spPr>
      </p:pic>
      <p:pic>
        <p:nvPicPr>
          <p:cNvPr id="31" name="Picture 30" descr="download (2).jpg"/>
          <p:cNvPicPr>
            <a:picLocks noChangeAspect="1"/>
          </p:cNvPicPr>
          <p:nvPr/>
        </p:nvPicPr>
        <p:blipFill>
          <a:blip r:embed="rId7" cstate="print"/>
          <a:stretch>
            <a:fillRect/>
          </a:stretch>
        </p:blipFill>
        <p:spPr>
          <a:xfrm>
            <a:off x="2774732" y="5585407"/>
            <a:ext cx="1600200" cy="434393"/>
          </a:xfrm>
          <a:prstGeom prst="rect">
            <a:avLst/>
          </a:prstGeom>
        </p:spPr>
      </p:pic>
      <p:sp>
        <p:nvSpPr>
          <p:cNvPr id="24" name="Rectangle 23"/>
          <p:cNvSpPr/>
          <p:nvPr/>
        </p:nvSpPr>
        <p:spPr>
          <a:xfrm>
            <a:off x="4800600" y="5943600"/>
            <a:ext cx="5410200" cy="677108"/>
          </a:xfrm>
          <a:prstGeom prst="rect">
            <a:avLst/>
          </a:prstGeom>
        </p:spPr>
        <p:txBody>
          <a:bodyPr wrap="square">
            <a:spAutoFit/>
          </a:bodyPr>
          <a:lstStyle/>
          <a:p>
            <a:pPr marL="971550" lvl="1" indent="-514350"/>
            <a:r>
              <a:rPr lang="en-US" sz="3800" b="1" dirty="0" smtClean="0">
                <a:latin typeface="Arial" pitchFamily="34" charset="0"/>
                <a:cs typeface="Arial" pitchFamily="34" charset="0"/>
              </a:rPr>
              <a:t>Thank you!</a:t>
            </a:r>
          </a:p>
        </p:txBody>
      </p:sp>
      <p:sp>
        <p:nvSpPr>
          <p:cNvPr id="25" name="TextBox 24"/>
          <p:cNvSpPr txBox="1"/>
          <p:nvPr/>
        </p:nvSpPr>
        <p:spPr>
          <a:xfrm>
            <a:off x="128650" y="685800"/>
            <a:ext cx="9296400" cy="1292662"/>
          </a:xfrm>
          <a:prstGeom prst="rect">
            <a:avLst/>
          </a:prstGeom>
          <a:noFill/>
        </p:spPr>
        <p:txBody>
          <a:bodyPr wrap="square" rtlCol="0">
            <a:spAutoFit/>
          </a:bodyPr>
          <a:lstStyle/>
          <a:p>
            <a:pPr marL="514350" indent="-514350"/>
            <a:r>
              <a:rPr lang="en-US" sz="2600" b="1" dirty="0" smtClean="0">
                <a:solidFill>
                  <a:srgbClr val="FF0000"/>
                </a:solidFill>
                <a:latin typeface="Arial" pitchFamily="34" charset="0"/>
                <a:cs typeface="Arial" pitchFamily="34" charset="0"/>
              </a:rPr>
              <a:t>Building automatic </a:t>
            </a:r>
            <a:r>
              <a:rPr lang="en-US" sz="2600" b="1" dirty="0" smtClean="0">
                <a:solidFill>
                  <a:srgbClr val="FF0000"/>
                </a:solidFill>
                <a:latin typeface="Arial" pitchFamily="34" charset="0"/>
                <a:cs typeface="Arial" pitchFamily="34" charset="0"/>
              </a:rPr>
              <a:t>verification technology for </a:t>
            </a:r>
            <a:endParaRPr lang="en-US" sz="2600" b="1" dirty="0" smtClean="0">
              <a:solidFill>
                <a:srgbClr val="FF0000"/>
              </a:solidFill>
              <a:latin typeface="Arial" pitchFamily="34" charset="0"/>
              <a:cs typeface="Arial" pitchFamily="34" charset="0"/>
            </a:endParaRPr>
          </a:p>
          <a:p>
            <a:pPr marL="514350" indent="-514350"/>
            <a:r>
              <a:rPr lang="en-US" sz="2600" b="1" dirty="0" smtClean="0">
                <a:solidFill>
                  <a:srgbClr val="FF0000"/>
                </a:solidFill>
                <a:latin typeface="Arial" pitchFamily="34" charset="0"/>
                <a:cs typeface="Arial" pitchFamily="34" charset="0"/>
              </a:rPr>
              <a:t>building </a:t>
            </a:r>
            <a:r>
              <a:rPr lang="en-US" sz="2600" b="1" dirty="0" smtClean="0">
                <a:solidFill>
                  <a:srgbClr val="FF0000"/>
                </a:solidFill>
                <a:latin typeface="Arial" pitchFamily="34" charset="0"/>
                <a:cs typeface="Arial" pitchFamily="34" charset="0"/>
              </a:rPr>
              <a:t>reliable </a:t>
            </a:r>
            <a:r>
              <a:rPr lang="en-US" sz="2600" b="1" dirty="0" smtClean="0">
                <a:solidFill>
                  <a:srgbClr val="FF0000"/>
                </a:solidFill>
                <a:latin typeface="Arial" pitchFamily="34" charset="0"/>
                <a:cs typeface="Arial" pitchFamily="34" charset="0"/>
              </a:rPr>
              <a:t>and </a:t>
            </a:r>
            <a:r>
              <a:rPr lang="en-US" sz="2600" b="1" dirty="0" smtClean="0">
                <a:solidFill>
                  <a:srgbClr val="FF0000"/>
                </a:solidFill>
                <a:latin typeface="Arial" pitchFamily="34" charset="0"/>
                <a:cs typeface="Arial" pitchFamily="34" charset="0"/>
              </a:rPr>
              <a:t>secure software systems</a:t>
            </a:r>
          </a:p>
          <a:p>
            <a:pPr marL="514350" indent="-514350"/>
            <a:r>
              <a:rPr lang="en-US" sz="2600" dirty="0" smtClean="0">
                <a:latin typeface="Arial" pitchFamily="34" charset="0"/>
                <a:cs typeface="Arial" pitchFamily="34" charset="0"/>
              </a:rPr>
              <a:t>	</a:t>
            </a:r>
            <a:endParaRPr lang="en-US" sz="2400" dirty="0" smtClean="0">
              <a:latin typeface="Arial" pitchFamily="34" charset="0"/>
              <a:cs typeface="Arial" pitchFamily="34" charset="0"/>
            </a:endParaRPr>
          </a:p>
        </p:txBody>
      </p:sp>
      <p:pic>
        <p:nvPicPr>
          <p:cNvPr id="27" name="Picture 26" descr="download.jpg"/>
          <p:cNvPicPr>
            <a:picLocks noChangeAspect="1"/>
          </p:cNvPicPr>
          <p:nvPr/>
        </p:nvPicPr>
        <p:blipFill>
          <a:blip r:embed="rId8" cstate="print"/>
          <a:stretch>
            <a:fillRect/>
          </a:stretch>
        </p:blipFill>
        <p:spPr>
          <a:xfrm>
            <a:off x="-115608" y="5660131"/>
            <a:ext cx="1295400" cy="858907"/>
          </a:xfrm>
          <a:prstGeom prst="rect">
            <a:avLst/>
          </a:prstGeom>
        </p:spPr>
      </p:pic>
      <p:grpSp>
        <p:nvGrpSpPr>
          <p:cNvPr id="28" name="Group 4"/>
          <p:cNvGrpSpPr/>
          <p:nvPr/>
        </p:nvGrpSpPr>
        <p:grpSpPr>
          <a:xfrm>
            <a:off x="291664" y="1676400"/>
            <a:ext cx="3594536" cy="5105400"/>
            <a:chOff x="1241689" y="2209800"/>
            <a:chExt cx="3594536" cy="5105400"/>
          </a:xfrm>
        </p:grpSpPr>
        <p:grpSp>
          <p:nvGrpSpPr>
            <p:cNvPr id="29" name="Group 40"/>
            <p:cNvGrpSpPr/>
            <p:nvPr/>
          </p:nvGrpSpPr>
          <p:grpSpPr>
            <a:xfrm>
              <a:off x="2127187" y="2209800"/>
              <a:ext cx="2709038" cy="5105400"/>
              <a:chOff x="1432687" y="819194"/>
              <a:chExt cx="2709038" cy="5105400"/>
            </a:xfrm>
          </p:grpSpPr>
          <p:pic>
            <p:nvPicPr>
              <p:cNvPr id="33" name="Picture 13"/>
              <p:cNvPicPr>
                <a:picLocks noChangeAspect="1" noChangeArrowheads="1"/>
              </p:cNvPicPr>
              <p:nvPr/>
            </p:nvPicPr>
            <p:blipFill>
              <a:blip r:embed="rId9" cstate="email">
                <a:extLst>
                  <a:ext uri="{28A0092B-C50C-407E-A947-70E740481C1C}">
                    <a14:useLocalDpi xmlns:a14="http://schemas.microsoft.com/office/drawing/2010/main" xmlns="" val="0"/>
                  </a:ext>
                </a:extLst>
              </a:blip>
              <a:srcRect/>
              <a:stretch>
                <a:fillRect/>
              </a:stretch>
            </p:blipFill>
            <p:spPr bwMode="auto">
              <a:xfrm>
                <a:off x="1432687" y="3854058"/>
                <a:ext cx="1589723" cy="158972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4" name="Picture 1"/>
              <p:cNvPicPr>
                <a:picLocks noChangeAspect="1" noChangeArrowheads="1"/>
              </p:cNvPicPr>
              <p:nvPr/>
            </p:nvPicPr>
            <p:blipFill>
              <a:blip r:embed="rId10" cstate="print"/>
              <a:srcRect/>
              <a:stretch>
                <a:fillRect/>
              </a:stretch>
            </p:blipFill>
            <p:spPr bwMode="auto">
              <a:xfrm>
                <a:off x="1585087" y="1617534"/>
                <a:ext cx="842884" cy="741426"/>
              </a:xfrm>
              <a:prstGeom prst="rect">
                <a:avLst/>
              </a:prstGeom>
              <a:noFill/>
              <a:ln w="9525">
                <a:noFill/>
                <a:miter lim="800000"/>
                <a:headEnd/>
                <a:tailEnd/>
              </a:ln>
            </p:spPr>
          </p:pic>
          <p:pic>
            <p:nvPicPr>
              <p:cNvPr id="35" name="Picture 14"/>
              <p:cNvPicPr>
                <a:picLocks noChangeAspect="1" noChangeArrowheads="1"/>
              </p:cNvPicPr>
              <p:nvPr/>
            </p:nvPicPr>
            <p:blipFill>
              <a:blip r:embed="rId11" cstate="email">
                <a:extLst>
                  <a:ext uri="{28A0092B-C50C-407E-A947-70E740481C1C}">
                    <a14:useLocalDpi xmlns:a14="http://schemas.microsoft.com/office/drawing/2010/main" xmlns="" val="0"/>
                  </a:ext>
                </a:extLst>
              </a:blip>
              <a:srcRect/>
              <a:stretch>
                <a:fillRect/>
              </a:stretch>
            </p:blipFill>
            <p:spPr bwMode="auto">
              <a:xfrm>
                <a:off x="1477292" y="4902462"/>
                <a:ext cx="1600263" cy="95135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6" name="Picture 2"/>
              <p:cNvPicPr>
                <a:picLocks noChangeAspect="1" noChangeArrowheads="1"/>
              </p:cNvPicPr>
              <p:nvPr/>
            </p:nvPicPr>
            <p:blipFill>
              <a:blip r:embed="rId12" cstate="print"/>
              <a:srcRect/>
              <a:stretch>
                <a:fillRect/>
              </a:stretch>
            </p:blipFill>
            <p:spPr bwMode="auto">
              <a:xfrm>
                <a:off x="3143294" y="5225043"/>
                <a:ext cx="998431" cy="699551"/>
              </a:xfrm>
              <a:prstGeom prst="rect">
                <a:avLst/>
              </a:prstGeom>
              <a:noFill/>
              <a:ln w="9525">
                <a:noFill/>
                <a:miter lim="800000"/>
                <a:headEnd/>
                <a:tailEnd/>
              </a:ln>
            </p:spPr>
          </p:pic>
          <p:pic>
            <p:nvPicPr>
              <p:cNvPr id="37" name="Picture 36" descr="Angry_Birds_promo_art.png"/>
              <p:cNvPicPr>
                <a:picLocks noChangeAspect="1"/>
              </p:cNvPicPr>
              <p:nvPr/>
            </p:nvPicPr>
            <p:blipFill>
              <a:blip r:embed="rId13" cstate="email">
                <a:extLst>
                  <a:ext uri="{28A0092B-C50C-407E-A947-70E740481C1C}">
                    <a14:useLocalDpi xmlns:a14="http://schemas.microsoft.com/office/drawing/2010/main" xmlns="" val="0"/>
                  </a:ext>
                </a:extLst>
              </a:blip>
              <a:stretch>
                <a:fillRect/>
              </a:stretch>
            </p:blipFill>
            <p:spPr>
              <a:xfrm>
                <a:off x="1627125" y="819194"/>
                <a:ext cx="728326" cy="815469"/>
              </a:xfrm>
              <a:prstGeom prst="rect">
                <a:avLst/>
              </a:prstGeom>
            </p:spPr>
          </p:pic>
          <p:pic>
            <p:nvPicPr>
              <p:cNvPr id="38" name="Picture 32"/>
              <p:cNvPicPr>
                <a:picLocks noChangeAspect="1" noChangeArrowheads="1"/>
              </p:cNvPicPr>
              <p:nvPr/>
            </p:nvPicPr>
            <p:blipFill>
              <a:blip r:embed="rId14" cstate="email">
                <a:extLst>
                  <a:ext uri="{28A0092B-C50C-407E-A947-70E740481C1C}">
                    <a14:useLocalDpi xmlns:a14="http://schemas.microsoft.com/office/drawing/2010/main" xmlns="" val="0"/>
                  </a:ext>
                </a:extLst>
              </a:blip>
              <a:srcRect/>
              <a:stretch>
                <a:fillRect/>
              </a:stretch>
            </p:blipFill>
            <p:spPr bwMode="auto">
              <a:xfrm>
                <a:off x="2084325" y="2800394"/>
                <a:ext cx="645202" cy="64520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pic>
          <p:nvPicPr>
            <p:cNvPr id="30" name="Picture 29" descr="Android1.png"/>
            <p:cNvPicPr>
              <a:picLocks noChangeAspect="1"/>
            </p:cNvPicPr>
            <p:nvPr/>
          </p:nvPicPr>
          <p:blipFill>
            <a:blip r:embed="rId15" cstate="print"/>
            <a:stretch>
              <a:fillRect/>
            </a:stretch>
          </p:blipFill>
          <p:spPr>
            <a:xfrm>
              <a:off x="1241689" y="5515301"/>
              <a:ext cx="778670" cy="914401"/>
            </a:xfrm>
            <a:prstGeom prst="rect">
              <a:avLst/>
            </a:prstGeom>
          </p:spPr>
        </p:pic>
      </p:grpSp>
      <p:sp>
        <p:nvSpPr>
          <p:cNvPr id="39" name="TextBox 38"/>
          <p:cNvSpPr txBox="1"/>
          <p:nvPr/>
        </p:nvSpPr>
        <p:spPr>
          <a:xfrm>
            <a:off x="0" y="6381323"/>
            <a:ext cx="1967205" cy="492443"/>
          </a:xfrm>
          <a:prstGeom prst="rect">
            <a:avLst/>
          </a:prstGeom>
          <a:noFill/>
        </p:spPr>
        <p:txBody>
          <a:bodyPr wrap="none" rtlCol="0">
            <a:spAutoFit/>
          </a:bodyPr>
          <a:lstStyle/>
          <a:p>
            <a:r>
              <a:rPr lang="en-US" sz="2600" b="1" dirty="0" err="1" smtClean="0">
                <a:solidFill>
                  <a:srgbClr val="4E9A06"/>
                </a:solidFill>
                <a:latin typeface="Arial" pitchFamily="34" charset="0"/>
                <a:cs typeface="Arial" pitchFamily="34" charset="0"/>
              </a:rPr>
              <a:t>ExpressOS</a:t>
            </a:r>
            <a:endParaRPr lang="en-US" sz="2600" b="1" dirty="0">
              <a:solidFill>
                <a:srgbClr val="4E9A06"/>
              </a:solidFill>
              <a:latin typeface="Arial" pitchFamily="34" charset="0"/>
              <a:cs typeface="Arial" pitchFamily="34" charset="0"/>
            </a:endParaRPr>
          </a:p>
        </p:txBody>
      </p:sp>
      <p:sp>
        <p:nvSpPr>
          <p:cNvPr id="40" name="Rectangle 39"/>
          <p:cNvSpPr/>
          <p:nvPr/>
        </p:nvSpPr>
        <p:spPr>
          <a:xfrm>
            <a:off x="2971800" y="1752600"/>
            <a:ext cx="5791200" cy="830997"/>
          </a:xfrm>
          <a:prstGeom prst="rect">
            <a:avLst/>
          </a:prstGeom>
        </p:spPr>
        <p:txBody>
          <a:bodyPr wrap="square">
            <a:spAutoFit/>
          </a:bodyPr>
          <a:lstStyle/>
          <a:p>
            <a:pPr marL="971550" lvl="1" indent="-514350" algn="ctr"/>
            <a:r>
              <a:rPr lang="en-US" sz="2400" b="1" dirty="0" smtClean="0">
                <a:solidFill>
                  <a:srgbClr val="2503EF"/>
                </a:solidFill>
                <a:latin typeface="Arial" pitchFamily="34" charset="0"/>
                <a:cs typeface="Arial" pitchFamily="34" charset="0"/>
              </a:rPr>
              <a:t>Verified software</a:t>
            </a:r>
          </a:p>
          <a:p>
            <a:pPr marL="971550" lvl="1" indent="-514350" algn="ctr"/>
            <a:r>
              <a:rPr lang="en-US" sz="2400" b="1" dirty="0" smtClean="0">
                <a:solidFill>
                  <a:srgbClr val="2503EF"/>
                </a:solidFill>
                <a:latin typeface="Arial" pitchFamily="34" charset="0"/>
                <a:cs typeface="Arial" pitchFamily="34" charset="0"/>
              </a:rPr>
              <a:t>is within our reach!</a:t>
            </a:r>
            <a:endParaRPr lang="en-US" sz="2400" b="1" dirty="0" smtClean="0">
              <a:solidFill>
                <a:srgbClr val="2503EF"/>
              </a:solidFill>
              <a:latin typeface="Arial" pitchFamily="34" charset="0"/>
              <a:cs typeface="Arial" pitchFamily="34" charset="0"/>
            </a:endParaRPr>
          </a:p>
        </p:txBody>
      </p:sp>
      <p:sp>
        <p:nvSpPr>
          <p:cNvPr id="43" name="Slide Number Placeholder 42"/>
          <p:cNvSpPr>
            <a:spLocks noGrp="1"/>
          </p:cNvSpPr>
          <p:nvPr>
            <p:ph type="sldNum" sz="quarter" idx="12"/>
          </p:nvPr>
        </p:nvSpPr>
        <p:spPr/>
        <p:txBody>
          <a:bodyPr/>
          <a:lstStyle/>
          <a:p>
            <a:fld id="{B6F15528-21DE-4FAA-801E-634DDDAF4B2B}" type="slidenum">
              <a:rPr lang="en-US" smtClean="0"/>
              <a:pPr/>
              <a:t>41</a:t>
            </a:fld>
            <a:r>
              <a:rPr lang="en-US" smtClean="0"/>
              <a:t>/42</a:t>
            </a:r>
            <a:endParaRPr lang="en-US" dirty="0"/>
          </a:p>
        </p:txBody>
      </p:sp>
      <p:sp>
        <p:nvSpPr>
          <p:cNvPr id="45" name="Rectangle 44"/>
          <p:cNvSpPr/>
          <p:nvPr/>
        </p:nvSpPr>
        <p:spPr>
          <a:xfrm>
            <a:off x="2971800" y="2979003"/>
            <a:ext cx="6324600" cy="830997"/>
          </a:xfrm>
          <a:prstGeom prst="rect">
            <a:avLst/>
          </a:prstGeom>
        </p:spPr>
        <p:txBody>
          <a:bodyPr wrap="square">
            <a:spAutoFit/>
          </a:bodyPr>
          <a:lstStyle/>
          <a:p>
            <a:pPr marL="971550" lvl="1" indent="-514350" algn="ctr"/>
            <a:r>
              <a:rPr lang="en-US" sz="2400" b="1" dirty="0" smtClean="0">
                <a:solidFill>
                  <a:srgbClr val="2503EF"/>
                </a:solidFill>
                <a:latin typeface="Arial" pitchFamily="34" charset="0"/>
                <a:cs typeface="Arial" pitchFamily="34" charset="0"/>
              </a:rPr>
              <a:t>Provide tools to system developers </a:t>
            </a:r>
          </a:p>
          <a:p>
            <a:pPr marL="971550" lvl="1" indent="-514350" algn="ctr"/>
            <a:r>
              <a:rPr lang="en-US" sz="2400" b="1" dirty="0" smtClean="0">
                <a:solidFill>
                  <a:srgbClr val="2503EF"/>
                </a:solidFill>
                <a:latin typeface="Arial" pitchFamily="34" charset="0"/>
                <a:cs typeface="Arial" pitchFamily="34" charset="0"/>
              </a:rPr>
              <a:t>to build secure and reliable systems</a:t>
            </a:r>
            <a:endParaRPr lang="en-US" sz="2400" b="1" dirty="0" smtClean="0">
              <a:solidFill>
                <a:srgbClr val="2503EF"/>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10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50625" y="3469575"/>
            <a:ext cx="2514600" cy="769441"/>
          </a:xfrm>
          <a:prstGeom prst="rect">
            <a:avLst/>
          </a:prstGeom>
          <a:solidFill>
            <a:schemeClr val="bg1"/>
          </a:solidFill>
        </p:spPr>
        <p:txBody>
          <a:bodyPr wrap="square" rtlCol="0">
            <a:spAutoFit/>
          </a:bodyPr>
          <a:lstStyle/>
          <a:p>
            <a:pPr algn="ctr"/>
            <a:r>
              <a:rPr lang="en-US" sz="2200" b="1" dirty="0" smtClean="0">
                <a:solidFill>
                  <a:srgbClr val="00B050"/>
                </a:solidFill>
                <a:latin typeface="Arial" pitchFamily="34" charset="0"/>
                <a:cs typeface="Arial" pitchFamily="34" charset="0"/>
              </a:rPr>
              <a:t>Concurrent s/w</a:t>
            </a:r>
          </a:p>
          <a:p>
            <a:pPr algn="ctr"/>
            <a:r>
              <a:rPr lang="en-US" sz="2200" dirty="0" err="1" smtClean="0">
                <a:solidFill>
                  <a:srgbClr val="2503EF"/>
                </a:solidFill>
                <a:latin typeface="Arial" pitchFamily="34" charset="0"/>
                <a:cs typeface="Arial" pitchFamily="34" charset="0"/>
              </a:rPr>
              <a:t>Sequentializations</a:t>
            </a:r>
            <a:endParaRPr lang="en-US" sz="2200" dirty="0" smtClean="0">
              <a:solidFill>
                <a:srgbClr val="2503EF"/>
              </a:solidFill>
              <a:latin typeface="Arial" pitchFamily="34" charset="0"/>
              <a:cs typeface="Arial" pitchFamily="34" charset="0"/>
            </a:endParaRPr>
          </a:p>
        </p:txBody>
      </p:sp>
      <p:grpSp>
        <p:nvGrpSpPr>
          <p:cNvPr id="4" name="Group 48"/>
          <p:cNvGrpSpPr/>
          <p:nvPr/>
        </p:nvGrpSpPr>
        <p:grpSpPr>
          <a:xfrm>
            <a:off x="234927" y="416625"/>
            <a:ext cx="8832872" cy="5791200"/>
            <a:chOff x="156122" y="601181"/>
            <a:chExt cx="9599394" cy="6396248"/>
          </a:xfrm>
        </p:grpSpPr>
        <p:sp>
          <p:nvSpPr>
            <p:cNvPr id="5" name="TextBox 4"/>
            <p:cNvSpPr txBox="1"/>
            <p:nvPr/>
          </p:nvSpPr>
          <p:spPr>
            <a:xfrm>
              <a:off x="6882194" y="1571767"/>
              <a:ext cx="1223312" cy="441912"/>
            </a:xfrm>
            <a:prstGeom prst="rect">
              <a:avLst/>
            </a:prstGeom>
            <a:noFill/>
          </p:spPr>
          <p:txBody>
            <a:bodyPr wrap="none" rtlCol="0">
              <a:spAutoFit/>
            </a:bodyPr>
            <a:lstStyle/>
            <a:p>
              <a:r>
                <a:rPr lang="en-US" sz="2000" b="1" dirty="0" smtClean="0">
                  <a:latin typeface="Arial" pitchFamily="34" charset="0"/>
                  <a:cs typeface="Arial" pitchFamily="34" charset="0"/>
                </a:rPr>
                <a:t>PLDI 13</a:t>
              </a:r>
              <a:endParaRPr lang="en-US" sz="2000" b="1" dirty="0">
                <a:latin typeface="Arial" pitchFamily="34" charset="0"/>
                <a:cs typeface="Arial" pitchFamily="34" charset="0"/>
              </a:endParaRPr>
            </a:p>
          </p:txBody>
        </p:sp>
        <p:sp>
          <p:nvSpPr>
            <p:cNvPr id="6" name="TextBox 5"/>
            <p:cNvSpPr txBox="1"/>
            <p:nvPr/>
          </p:nvSpPr>
          <p:spPr>
            <a:xfrm>
              <a:off x="1868825" y="1571768"/>
              <a:ext cx="1265331" cy="441912"/>
            </a:xfrm>
            <a:prstGeom prst="rect">
              <a:avLst/>
            </a:prstGeom>
            <a:noFill/>
          </p:spPr>
          <p:txBody>
            <a:bodyPr wrap="none" rtlCol="0">
              <a:spAutoFit/>
            </a:bodyPr>
            <a:lstStyle/>
            <a:p>
              <a:r>
                <a:rPr lang="en-US" sz="2000" b="1" dirty="0" smtClean="0">
                  <a:latin typeface="Arial" pitchFamily="34" charset="0"/>
                  <a:cs typeface="Arial" pitchFamily="34" charset="0"/>
                </a:rPr>
                <a:t>CAV 14*</a:t>
              </a:r>
            </a:p>
          </p:txBody>
        </p:sp>
        <p:sp>
          <p:nvSpPr>
            <p:cNvPr id="7" name="TextBox 6"/>
            <p:cNvSpPr txBox="1"/>
            <p:nvPr/>
          </p:nvSpPr>
          <p:spPr>
            <a:xfrm>
              <a:off x="6750157" y="3591635"/>
              <a:ext cx="1514732" cy="441912"/>
            </a:xfrm>
            <a:prstGeom prst="rect">
              <a:avLst/>
            </a:prstGeom>
            <a:noFill/>
          </p:spPr>
          <p:txBody>
            <a:bodyPr wrap="none" rtlCol="0">
              <a:spAutoFit/>
            </a:bodyPr>
            <a:lstStyle/>
            <a:p>
              <a:r>
                <a:rPr lang="en-US" sz="2000" b="1" dirty="0" smtClean="0">
                  <a:latin typeface="Arial" pitchFamily="34" charset="0"/>
                  <a:cs typeface="Arial" pitchFamily="34" charset="0"/>
                </a:rPr>
                <a:t>TACAS 11</a:t>
              </a:r>
              <a:endParaRPr lang="en-US" sz="2000" b="1" dirty="0">
                <a:latin typeface="Arial" pitchFamily="34" charset="0"/>
                <a:cs typeface="Arial" pitchFamily="34" charset="0"/>
              </a:endParaRPr>
            </a:p>
          </p:txBody>
        </p:sp>
        <p:sp>
          <p:nvSpPr>
            <p:cNvPr id="8" name="TextBox 7"/>
            <p:cNvSpPr txBox="1"/>
            <p:nvPr/>
          </p:nvSpPr>
          <p:spPr>
            <a:xfrm>
              <a:off x="1643528" y="3675797"/>
              <a:ext cx="1754795" cy="441912"/>
            </a:xfrm>
            <a:prstGeom prst="rect">
              <a:avLst/>
            </a:prstGeom>
            <a:noFill/>
          </p:spPr>
          <p:txBody>
            <a:bodyPr wrap="none" rtlCol="0">
              <a:spAutoFit/>
            </a:bodyPr>
            <a:lstStyle/>
            <a:p>
              <a:r>
                <a:rPr lang="en-US" sz="2000" b="1" dirty="0" smtClean="0">
                  <a:latin typeface="Arial" pitchFamily="34" charset="0"/>
                  <a:cs typeface="Arial" pitchFamily="34" charset="0"/>
                </a:rPr>
                <a:t>OOPSLA 14</a:t>
              </a:r>
              <a:endParaRPr lang="en-US" sz="2000" b="1" dirty="0">
                <a:latin typeface="Arial" pitchFamily="34" charset="0"/>
                <a:cs typeface="Arial" pitchFamily="34" charset="0"/>
              </a:endParaRPr>
            </a:p>
          </p:txBody>
        </p:sp>
        <p:sp>
          <p:nvSpPr>
            <p:cNvPr id="9" name="Oval 8"/>
            <p:cNvSpPr/>
            <p:nvPr/>
          </p:nvSpPr>
          <p:spPr>
            <a:xfrm>
              <a:off x="397684" y="1150962"/>
              <a:ext cx="4385419" cy="43763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71655" y="2076735"/>
              <a:ext cx="1265331" cy="441912"/>
            </a:xfrm>
            <a:prstGeom prst="rect">
              <a:avLst/>
            </a:prstGeom>
            <a:noFill/>
          </p:spPr>
          <p:txBody>
            <a:bodyPr wrap="none" rtlCol="0">
              <a:spAutoFit/>
            </a:bodyPr>
            <a:lstStyle/>
            <a:p>
              <a:r>
                <a:rPr lang="en-US" sz="2000" b="1" dirty="0" smtClean="0">
                  <a:latin typeface="Arial" pitchFamily="34" charset="0"/>
                  <a:cs typeface="Arial" pitchFamily="34" charset="0"/>
                </a:rPr>
                <a:t>CAV 13*</a:t>
              </a:r>
              <a:endParaRPr lang="en-US" sz="2000" b="1" dirty="0">
                <a:latin typeface="Arial" pitchFamily="34" charset="0"/>
                <a:cs typeface="Arial" pitchFamily="34" charset="0"/>
              </a:endParaRPr>
            </a:p>
          </p:txBody>
        </p:sp>
        <p:sp>
          <p:nvSpPr>
            <p:cNvPr id="11" name="TextBox 10"/>
            <p:cNvSpPr txBox="1"/>
            <p:nvPr/>
          </p:nvSpPr>
          <p:spPr>
            <a:xfrm>
              <a:off x="1146652" y="2076735"/>
              <a:ext cx="1162338" cy="441912"/>
            </a:xfrm>
            <a:prstGeom prst="rect">
              <a:avLst/>
            </a:prstGeom>
            <a:noFill/>
          </p:spPr>
          <p:txBody>
            <a:bodyPr wrap="none" rtlCol="0">
              <a:spAutoFit/>
            </a:bodyPr>
            <a:lstStyle/>
            <a:p>
              <a:r>
                <a:rPr lang="en-US" sz="2000" b="1" dirty="0" smtClean="0">
                  <a:latin typeface="Arial" pitchFamily="34" charset="0"/>
                  <a:cs typeface="Arial" pitchFamily="34" charset="0"/>
                </a:rPr>
                <a:t>SAS 13</a:t>
              </a:r>
              <a:endParaRPr lang="en-US" sz="2000" b="1" dirty="0">
                <a:latin typeface="Arial" pitchFamily="34" charset="0"/>
                <a:cs typeface="Arial" pitchFamily="34" charset="0"/>
              </a:endParaRPr>
            </a:p>
          </p:txBody>
        </p:sp>
        <p:sp>
          <p:nvSpPr>
            <p:cNvPr id="12" name="TextBox 11"/>
            <p:cNvSpPr txBox="1"/>
            <p:nvPr/>
          </p:nvSpPr>
          <p:spPr>
            <a:xfrm>
              <a:off x="1905671" y="5798408"/>
              <a:ext cx="1238991" cy="441912"/>
            </a:xfrm>
            <a:prstGeom prst="rect">
              <a:avLst/>
            </a:prstGeom>
            <a:noFill/>
          </p:spPr>
          <p:txBody>
            <a:bodyPr wrap="none" rtlCol="0">
              <a:spAutoFit/>
            </a:bodyPr>
            <a:lstStyle/>
            <a:p>
              <a:r>
                <a:rPr lang="en-US" sz="2000" b="1" dirty="0" smtClean="0">
                  <a:latin typeface="Arial" pitchFamily="34" charset="0"/>
                  <a:cs typeface="Arial" pitchFamily="34" charset="0"/>
                </a:rPr>
                <a:t>ICSE 13</a:t>
              </a:r>
              <a:endParaRPr lang="en-US" sz="2000" b="1" dirty="0">
                <a:latin typeface="Arial" pitchFamily="34" charset="0"/>
                <a:cs typeface="Arial" pitchFamily="34" charset="0"/>
              </a:endParaRPr>
            </a:p>
          </p:txBody>
        </p:sp>
        <p:sp>
          <p:nvSpPr>
            <p:cNvPr id="13" name="TextBox 12"/>
            <p:cNvSpPr txBox="1"/>
            <p:nvPr/>
          </p:nvSpPr>
          <p:spPr>
            <a:xfrm>
              <a:off x="789590" y="606647"/>
              <a:ext cx="3726571" cy="577885"/>
            </a:xfrm>
            <a:prstGeom prst="rect">
              <a:avLst/>
            </a:prstGeom>
            <a:noFill/>
          </p:spPr>
          <p:txBody>
            <a:bodyPr wrap="square" rtlCol="0">
              <a:spAutoFit/>
            </a:bodyPr>
            <a:lstStyle/>
            <a:p>
              <a:pPr algn="ctr"/>
              <a:r>
                <a:rPr lang="en-US" sz="2800" dirty="0" smtClean="0">
                  <a:solidFill>
                    <a:srgbClr val="FF0000"/>
                  </a:solidFill>
                  <a:latin typeface="Aharoni" pitchFamily="2" charset="-79"/>
                  <a:cs typeface="Aharoni" pitchFamily="2" charset="-79"/>
                </a:rPr>
                <a:t>Invariant Synthesis</a:t>
              </a:r>
              <a:endParaRPr lang="en-US" sz="2800" b="1" dirty="0">
                <a:solidFill>
                  <a:srgbClr val="FF0000"/>
                </a:solidFill>
                <a:latin typeface="Aharoni" pitchFamily="2" charset="-79"/>
                <a:cs typeface="Aharoni" pitchFamily="2" charset="-79"/>
              </a:endParaRPr>
            </a:p>
          </p:txBody>
        </p:sp>
        <p:sp>
          <p:nvSpPr>
            <p:cNvPr id="14" name="TextBox 13"/>
            <p:cNvSpPr txBox="1"/>
            <p:nvPr/>
          </p:nvSpPr>
          <p:spPr>
            <a:xfrm>
              <a:off x="5449257" y="601181"/>
              <a:ext cx="4306259" cy="577884"/>
            </a:xfrm>
            <a:prstGeom prst="rect">
              <a:avLst/>
            </a:prstGeom>
            <a:noFill/>
          </p:spPr>
          <p:txBody>
            <a:bodyPr wrap="square" rtlCol="0">
              <a:spAutoFit/>
            </a:bodyPr>
            <a:lstStyle/>
            <a:p>
              <a:pPr algn="ctr"/>
              <a:r>
                <a:rPr lang="en-US" sz="2800" dirty="0" smtClean="0">
                  <a:solidFill>
                    <a:srgbClr val="FF0000"/>
                  </a:solidFill>
                  <a:latin typeface="Aharoni" pitchFamily="2" charset="-79"/>
                  <a:cs typeface="Aharoni" pitchFamily="2" charset="-79"/>
                </a:rPr>
                <a:t>Validating Invariants</a:t>
              </a:r>
              <a:endParaRPr lang="en-US" sz="2800" b="1" dirty="0">
                <a:solidFill>
                  <a:srgbClr val="FF0000"/>
                </a:solidFill>
                <a:latin typeface="Aharoni" pitchFamily="2" charset="-79"/>
                <a:cs typeface="Aharoni" pitchFamily="2" charset="-79"/>
              </a:endParaRPr>
            </a:p>
          </p:txBody>
        </p:sp>
        <p:sp>
          <p:nvSpPr>
            <p:cNvPr id="15" name="TextBox 14"/>
            <p:cNvSpPr txBox="1"/>
            <p:nvPr/>
          </p:nvSpPr>
          <p:spPr>
            <a:xfrm>
              <a:off x="7023708" y="5787758"/>
              <a:ext cx="1228955" cy="441912"/>
            </a:xfrm>
            <a:prstGeom prst="rect">
              <a:avLst/>
            </a:prstGeom>
            <a:noFill/>
          </p:spPr>
          <p:txBody>
            <a:bodyPr wrap="none" rtlCol="0">
              <a:spAutoFit/>
            </a:bodyPr>
            <a:lstStyle/>
            <a:p>
              <a:r>
                <a:rPr lang="en-US" sz="2000" b="1" dirty="0" smtClean="0">
                  <a:latin typeface="Arial" pitchFamily="34" charset="0"/>
                  <a:cs typeface="Arial" pitchFamily="34" charset="0"/>
                </a:rPr>
                <a:t>ISCA 11</a:t>
              </a:r>
              <a:endParaRPr lang="en-US" sz="2000" b="1" dirty="0">
                <a:latin typeface="Arial" pitchFamily="34" charset="0"/>
                <a:cs typeface="Arial" pitchFamily="34" charset="0"/>
              </a:endParaRPr>
            </a:p>
          </p:txBody>
        </p:sp>
        <p:sp>
          <p:nvSpPr>
            <p:cNvPr id="16" name="TextBox 15"/>
            <p:cNvSpPr txBox="1"/>
            <p:nvPr/>
          </p:nvSpPr>
          <p:spPr>
            <a:xfrm>
              <a:off x="1229465" y="2497541"/>
              <a:ext cx="2650006" cy="849830"/>
            </a:xfrm>
            <a:prstGeom prst="rect">
              <a:avLst/>
            </a:prstGeom>
            <a:solidFill>
              <a:schemeClr val="bg1">
                <a:alpha val="83000"/>
              </a:schemeClr>
            </a:solidFill>
          </p:spPr>
          <p:txBody>
            <a:bodyPr wrap="square" rtlCol="0">
              <a:spAutoFit/>
            </a:bodyPr>
            <a:lstStyle/>
            <a:p>
              <a:pPr algn="ctr"/>
              <a:r>
                <a:rPr lang="en-US" sz="2200" b="1" dirty="0" smtClean="0">
                  <a:solidFill>
                    <a:srgbClr val="00B050"/>
                  </a:solidFill>
                  <a:latin typeface="Arial" pitchFamily="34" charset="0"/>
                  <a:cs typeface="Arial" pitchFamily="34" charset="0"/>
                </a:rPr>
                <a:t>Sequential  s/w</a:t>
              </a:r>
            </a:p>
            <a:p>
              <a:pPr algn="ctr"/>
              <a:r>
                <a:rPr lang="en-US" sz="2200" dirty="0" smtClean="0">
                  <a:solidFill>
                    <a:srgbClr val="2503EF"/>
                  </a:solidFill>
                  <a:latin typeface="Arial" pitchFamily="34" charset="0"/>
                  <a:cs typeface="Arial" pitchFamily="34" charset="0"/>
                </a:rPr>
                <a:t>Machine learning</a:t>
              </a:r>
            </a:p>
          </p:txBody>
        </p:sp>
        <p:sp>
          <p:nvSpPr>
            <p:cNvPr id="17" name="TextBox 16"/>
            <p:cNvSpPr txBox="1"/>
            <p:nvPr/>
          </p:nvSpPr>
          <p:spPr>
            <a:xfrm>
              <a:off x="6028946" y="1921528"/>
              <a:ext cx="2847685" cy="849830"/>
            </a:xfrm>
            <a:prstGeom prst="rect">
              <a:avLst/>
            </a:prstGeom>
            <a:noFill/>
          </p:spPr>
          <p:txBody>
            <a:bodyPr wrap="square" rtlCol="0">
              <a:spAutoFit/>
            </a:bodyPr>
            <a:lstStyle/>
            <a:p>
              <a:pPr algn="ctr"/>
              <a:r>
                <a:rPr lang="en-US" sz="2200" b="1" dirty="0" smtClean="0">
                  <a:solidFill>
                    <a:srgbClr val="00B050"/>
                  </a:solidFill>
                  <a:latin typeface="Arial" pitchFamily="34" charset="0"/>
                  <a:cs typeface="Arial" pitchFamily="34" charset="0"/>
                </a:rPr>
                <a:t>Data-structures</a:t>
              </a:r>
            </a:p>
            <a:p>
              <a:pPr algn="ctr"/>
              <a:r>
                <a:rPr lang="en-US" sz="2200" dirty="0" smtClean="0">
                  <a:solidFill>
                    <a:srgbClr val="2503EF"/>
                  </a:solidFill>
                  <a:latin typeface="Arial" pitchFamily="34" charset="0"/>
                  <a:cs typeface="Arial" pitchFamily="34" charset="0"/>
                </a:rPr>
                <a:t>Natural Proofs</a:t>
              </a:r>
            </a:p>
          </p:txBody>
        </p:sp>
        <p:sp>
          <p:nvSpPr>
            <p:cNvPr id="18" name="TextBox 17"/>
            <p:cNvSpPr txBox="1"/>
            <p:nvPr/>
          </p:nvSpPr>
          <p:spPr>
            <a:xfrm>
              <a:off x="156122" y="4088384"/>
              <a:ext cx="4961885" cy="849830"/>
            </a:xfrm>
            <a:prstGeom prst="rect">
              <a:avLst/>
            </a:prstGeom>
            <a:solidFill>
              <a:schemeClr val="bg1">
                <a:alpha val="83000"/>
              </a:schemeClr>
            </a:solidFill>
          </p:spPr>
          <p:txBody>
            <a:bodyPr wrap="none" rtlCol="0">
              <a:spAutoFit/>
            </a:bodyPr>
            <a:lstStyle/>
            <a:p>
              <a:pPr algn="ctr"/>
              <a:r>
                <a:rPr lang="en-US" sz="2200" b="1" dirty="0" smtClean="0">
                  <a:solidFill>
                    <a:srgbClr val="00B050"/>
                  </a:solidFill>
                  <a:latin typeface="Arial" pitchFamily="34" charset="0"/>
                  <a:cs typeface="Arial" pitchFamily="34" charset="0"/>
                </a:rPr>
                <a:t>Concurrent, Distributed systems</a:t>
              </a:r>
            </a:p>
            <a:p>
              <a:pPr algn="ctr"/>
              <a:r>
                <a:rPr lang="en-US" sz="2200" dirty="0" err="1" smtClean="0">
                  <a:solidFill>
                    <a:srgbClr val="2503EF"/>
                  </a:solidFill>
                  <a:latin typeface="Arial" pitchFamily="34" charset="0"/>
                  <a:cs typeface="Arial" pitchFamily="34" charset="0"/>
                </a:rPr>
                <a:t>Finitary</a:t>
              </a:r>
              <a:r>
                <a:rPr lang="en-US" sz="2200" dirty="0" smtClean="0">
                  <a:solidFill>
                    <a:srgbClr val="2503EF"/>
                  </a:solidFill>
                  <a:latin typeface="Arial" pitchFamily="34" charset="0"/>
                  <a:cs typeface="Arial" pitchFamily="34" charset="0"/>
                </a:rPr>
                <a:t> reductions</a:t>
              </a:r>
            </a:p>
          </p:txBody>
        </p:sp>
        <p:sp>
          <p:nvSpPr>
            <p:cNvPr id="19" name="TextBox 18"/>
            <p:cNvSpPr txBox="1"/>
            <p:nvPr/>
          </p:nvSpPr>
          <p:spPr>
            <a:xfrm>
              <a:off x="1060185" y="6139950"/>
              <a:ext cx="3285974" cy="849830"/>
            </a:xfrm>
            <a:prstGeom prst="rect">
              <a:avLst/>
            </a:prstGeom>
            <a:noFill/>
          </p:spPr>
          <p:txBody>
            <a:bodyPr wrap="none" rtlCol="0">
              <a:spAutoFit/>
            </a:bodyPr>
            <a:lstStyle/>
            <a:p>
              <a:pPr algn="ctr"/>
              <a:r>
                <a:rPr lang="en-US" sz="2200" b="1" dirty="0" smtClean="0">
                  <a:solidFill>
                    <a:srgbClr val="00B050"/>
                  </a:solidFill>
                  <a:latin typeface="Arial" pitchFamily="34" charset="0"/>
                  <a:cs typeface="Arial" pitchFamily="34" charset="0"/>
                </a:rPr>
                <a:t>Memory errors/leaks </a:t>
              </a:r>
            </a:p>
            <a:p>
              <a:pPr algn="ctr"/>
              <a:r>
                <a:rPr lang="en-US" sz="2200" dirty="0" smtClean="0">
                  <a:solidFill>
                    <a:srgbClr val="2503EF"/>
                  </a:solidFill>
                  <a:latin typeface="Arial" pitchFamily="34" charset="0"/>
                  <a:cs typeface="Arial" pitchFamily="34" charset="0"/>
                </a:rPr>
                <a:t>Test generation</a:t>
              </a:r>
            </a:p>
          </p:txBody>
        </p:sp>
        <p:sp>
          <p:nvSpPr>
            <p:cNvPr id="20" name="TextBox 19"/>
            <p:cNvSpPr txBox="1"/>
            <p:nvPr/>
          </p:nvSpPr>
          <p:spPr>
            <a:xfrm>
              <a:off x="5927622" y="6147599"/>
              <a:ext cx="3662269" cy="849830"/>
            </a:xfrm>
            <a:prstGeom prst="rect">
              <a:avLst/>
            </a:prstGeom>
            <a:noFill/>
          </p:spPr>
          <p:txBody>
            <a:bodyPr wrap="none" rtlCol="0">
              <a:spAutoFit/>
            </a:bodyPr>
            <a:lstStyle/>
            <a:p>
              <a:pPr algn="ctr"/>
              <a:r>
                <a:rPr lang="en-US" sz="2200" b="1" dirty="0" smtClean="0">
                  <a:solidFill>
                    <a:srgbClr val="00B050"/>
                  </a:solidFill>
                  <a:latin typeface="Arial" pitchFamily="34" charset="0"/>
                  <a:cs typeface="Arial" pitchFamily="34" charset="0"/>
                </a:rPr>
                <a:t>Transient faults</a:t>
              </a:r>
            </a:p>
            <a:p>
              <a:pPr algn="ctr"/>
              <a:r>
                <a:rPr lang="en-US" sz="2200" dirty="0" smtClean="0">
                  <a:solidFill>
                    <a:srgbClr val="2503EF"/>
                  </a:solidFill>
                  <a:latin typeface="Arial" pitchFamily="34" charset="0"/>
                  <a:cs typeface="Arial" pitchFamily="34" charset="0"/>
                </a:rPr>
                <a:t>Application </a:t>
              </a:r>
              <a:r>
                <a:rPr lang="en-US" sz="2200" dirty="0" err="1" smtClean="0">
                  <a:solidFill>
                    <a:srgbClr val="2503EF"/>
                  </a:solidFill>
                  <a:latin typeface="Arial" pitchFamily="34" charset="0"/>
                  <a:cs typeface="Arial" pitchFamily="34" charset="0"/>
                </a:rPr>
                <a:t>checkpointing</a:t>
              </a:r>
              <a:endParaRPr lang="en-US" sz="2200" dirty="0" smtClean="0">
                <a:solidFill>
                  <a:srgbClr val="2503EF"/>
                </a:solidFill>
                <a:latin typeface="Arial" pitchFamily="34" charset="0"/>
                <a:cs typeface="Arial" pitchFamily="34" charset="0"/>
              </a:endParaRPr>
            </a:p>
          </p:txBody>
        </p:sp>
      </p:grpSp>
      <p:pic>
        <p:nvPicPr>
          <p:cNvPr id="21" name="Picture 2" descr="http://www.clker.com/cliparts/m/g/n/t/N/I/blue-gear-wheel-md.png"/>
          <p:cNvPicPr>
            <a:picLocks noChangeAspect="1" noChangeArrowheads="1"/>
          </p:cNvPicPr>
          <p:nvPr/>
        </p:nvPicPr>
        <p:blipFill>
          <a:blip r:embed="rId3" cstate="print"/>
          <a:srcRect/>
          <a:stretch>
            <a:fillRect/>
          </a:stretch>
        </p:blipFill>
        <p:spPr bwMode="auto">
          <a:xfrm>
            <a:off x="1083625" y="2590800"/>
            <a:ext cx="220410" cy="216725"/>
          </a:xfrm>
          <a:prstGeom prst="rect">
            <a:avLst/>
          </a:prstGeom>
          <a:noFill/>
        </p:spPr>
      </p:pic>
      <p:pic>
        <p:nvPicPr>
          <p:cNvPr id="22" name="Picture 2" descr="http://www.clker.com/cliparts/m/g/n/t/N/I/blue-gear-wheel-md.png"/>
          <p:cNvPicPr>
            <a:picLocks noChangeAspect="1" noChangeArrowheads="1"/>
          </p:cNvPicPr>
          <p:nvPr/>
        </p:nvPicPr>
        <p:blipFill>
          <a:blip r:embed="rId3" cstate="print"/>
          <a:srcRect/>
          <a:stretch>
            <a:fillRect/>
          </a:stretch>
        </p:blipFill>
        <p:spPr bwMode="auto">
          <a:xfrm>
            <a:off x="1007425" y="4038600"/>
            <a:ext cx="220410" cy="216725"/>
          </a:xfrm>
          <a:prstGeom prst="rect">
            <a:avLst/>
          </a:prstGeom>
          <a:noFill/>
        </p:spPr>
      </p:pic>
      <p:pic>
        <p:nvPicPr>
          <p:cNvPr id="23" name="Picture 2" descr="http://www.clker.com/cliparts/m/g/n/t/N/I/blue-gear-wheel-md.png"/>
          <p:cNvPicPr>
            <a:picLocks noChangeAspect="1" noChangeArrowheads="1"/>
          </p:cNvPicPr>
          <p:nvPr/>
        </p:nvPicPr>
        <p:blipFill>
          <a:blip r:embed="rId3" cstate="print"/>
          <a:srcRect/>
          <a:stretch>
            <a:fillRect/>
          </a:stretch>
        </p:blipFill>
        <p:spPr bwMode="auto">
          <a:xfrm>
            <a:off x="5547040" y="3938650"/>
            <a:ext cx="220410" cy="216725"/>
          </a:xfrm>
          <a:prstGeom prst="rect">
            <a:avLst/>
          </a:prstGeom>
          <a:noFill/>
        </p:spPr>
      </p:pic>
      <p:pic>
        <p:nvPicPr>
          <p:cNvPr id="24" name="Picture 2" descr="http://www.clker.com/cliparts/m/g/n/t/N/I/blue-gear-wheel-md.png"/>
          <p:cNvPicPr>
            <a:picLocks noChangeAspect="1" noChangeArrowheads="1"/>
          </p:cNvPicPr>
          <p:nvPr/>
        </p:nvPicPr>
        <p:blipFill>
          <a:blip r:embed="rId3" cstate="print"/>
          <a:srcRect/>
          <a:stretch>
            <a:fillRect/>
          </a:stretch>
        </p:blipFill>
        <p:spPr bwMode="auto">
          <a:xfrm>
            <a:off x="5746940" y="2081150"/>
            <a:ext cx="220410" cy="216725"/>
          </a:xfrm>
          <a:prstGeom prst="rect">
            <a:avLst/>
          </a:prstGeom>
          <a:noFill/>
        </p:spPr>
      </p:pic>
      <p:sp>
        <p:nvSpPr>
          <p:cNvPr id="25" name="Oval 24"/>
          <p:cNvSpPr/>
          <p:nvPr/>
        </p:nvSpPr>
        <p:spPr>
          <a:xfrm>
            <a:off x="4956362" y="914400"/>
            <a:ext cx="4035238" cy="39623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381000" y="76200"/>
            <a:ext cx="9829800" cy="7086600"/>
          </a:xfrm>
          <a:custGeom>
            <a:avLst/>
            <a:gdLst>
              <a:gd name="connsiteX0" fmla="*/ 368135 w 7819906"/>
              <a:gd name="connsiteY0" fmla="*/ 4146748 h 6004471"/>
              <a:gd name="connsiteX1" fmla="*/ 653143 w 7819906"/>
              <a:gd name="connsiteY1" fmla="*/ 4146748 h 6004471"/>
              <a:gd name="connsiteX2" fmla="*/ 1116281 w 7819906"/>
              <a:gd name="connsiteY2" fmla="*/ 4134873 h 6004471"/>
              <a:gd name="connsiteX3" fmla="*/ 1330037 w 7819906"/>
              <a:gd name="connsiteY3" fmla="*/ 4146748 h 6004471"/>
              <a:gd name="connsiteX4" fmla="*/ 1413164 w 7819906"/>
              <a:gd name="connsiteY4" fmla="*/ 4158624 h 6004471"/>
              <a:gd name="connsiteX5" fmla="*/ 1543793 w 7819906"/>
              <a:gd name="connsiteY5" fmla="*/ 4170499 h 6004471"/>
              <a:gd name="connsiteX6" fmla="*/ 2719450 w 7819906"/>
              <a:gd name="connsiteY6" fmla="*/ 4158624 h 6004471"/>
              <a:gd name="connsiteX7" fmla="*/ 3075709 w 7819906"/>
              <a:gd name="connsiteY7" fmla="*/ 4134873 h 6004471"/>
              <a:gd name="connsiteX8" fmla="*/ 3681351 w 7819906"/>
              <a:gd name="connsiteY8" fmla="*/ 4111122 h 6004471"/>
              <a:gd name="connsiteX9" fmla="*/ 4013860 w 7819906"/>
              <a:gd name="connsiteY9" fmla="*/ 4087372 h 6004471"/>
              <a:gd name="connsiteX10" fmla="*/ 4108863 w 7819906"/>
              <a:gd name="connsiteY10" fmla="*/ 4075496 h 6004471"/>
              <a:gd name="connsiteX11" fmla="*/ 4132613 w 7819906"/>
              <a:gd name="connsiteY11" fmla="*/ 3695486 h 6004471"/>
              <a:gd name="connsiteX12" fmla="*/ 4144489 w 7819906"/>
              <a:gd name="connsiteY12" fmla="*/ 3588608 h 6004471"/>
              <a:gd name="connsiteX13" fmla="*/ 4168239 w 7819906"/>
              <a:gd name="connsiteY13" fmla="*/ 3339226 h 6004471"/>
              <a:gd name="connsiteX14" fmla="*/ 4156364 w 7819906"/>
              <a:gd name="connsiteY14" fmla="*/ 2935465 h 6004471"/>
              <a:gd name="connsiteX15" fmla="*/ 4144489 w 7819906"/>
              <a:gd name="connsiteY15" fmla="*/ 2792961 h 6004471"/>
              <a:gd name="connsiteX16" fmla="*/ 4120738 w 7819906"/>
              <a:gd name="connsiteY16" fmla="*/ 2733585 h 6004471"/>
              <a:gd name="connsiteX17" fmla="*/ 4108863 w 7819906"/>
              <a:gd name="connsiteY17" fmla="*/ 2686083 h 6004471"/>
              <a:gd name="connsiteX18" fmla="*/ 4096987 w 7819906"/>
              <a:gd name="connsiteY18" fmla="*/ 2650457 h 6004471"/>
              <a:gd name="connsiteX19" fmla="*/ 4073237 w 7819906"/>
              <a:gd name="connsiteY19" fmla="*/ 2531704 h 6004471"/>
              <a:gd name="connsiteX20" fmla="*/ 4049486 w 7819906"/>
              <a:gd name="connsiteY20" fmla="*/ 2401076 h 6004471"/>
              <a:gd name="connsiteX21" fmla="*/ 4061361 w 7819906"/>
              <a:gd name="connsiteY21" fmla="*/ 1842935 h 6004471"/>
              <a:gd name="connsiteX22" fmla="*/ 4073237 w 7819906"/>
              <a:gd name="connsiteY22" fmla="*/ 1641055 h 6004471"/>
              <a:gd name="connsiteX23" fmla="*/ 4085112 w 7819906"/>
              <a:gd name="connsiteY23" fmla="*/ 417896 h 6004471"/>
              <a:gd name="connsiteX24" fmla="*/ 4096987 w 7819906"/>
              <a:gd name="connsiteY24" fmla="*/ 239767 h 6004471"/>
              <a:gd name="connsiteX25" fmla="*/ 4120738 w 7819906"/>
              <a:gd name="connsiteY25" fmla="*/ 156639 h 6004471"/>
              <a:gd name="connsiteX26" fmla="*/ 4239491 w 7819906"/>
              <a:gd name="connsiteY26" fmla="*/ 144764 h 6004471"/>
              <a:gd name="connsiteX27" fmla="*/ 4322618 w 7819906"/>
              <a:gd name="connsiteY27" fmla="*/ 121013 h 6004471"/>
              <a:gd name="connsiteX28" fmla="*/ 4358244 w 7819906"/>
              <a:gd name="connsiteY28" fmla="*/ 109138 h 6004471"/>
              <a:gd name="connsiteX29" fmla="*/ 4429496 w 7819906"/>
              <a:gd name="connsiteY29" fmla="*/ 97263 h 6004471"/>
              <a:gd name="connsiteX30" fmla="*/ 4631377 w 7819906"/>
              <a:gd name="connsiteY30" fmla="*/ 61637 h 6004471"/>
              <a:gd name="connsiteX31" fmla="*/ 4845133 w 7819906"/>
              <a:gd name="connsiteY31" fmla="*/ 49761 h 6004471"/>
              <a:gd name="connsiteX32" fmla="*/ 6234546 w 7819906"/>
              <a:gd name="connsiteY32" fmla="*/ 37886 h 6004471"/>
              <a:gd name="connsiteX33" fmla="*/ 6673933 w 7819906"/>
              <a:gd name="connsiteY33" fmla="*/ 14135 h 6004471"/>
              <a:gd name="connsiteX34" fmla="*/ 6911439 w 7819906"/>
              <a:gd name="connsiteY34" fmla="*/ 2260 h 6004471"/>
              <a:gd name="connsiteX35" fmla="*/ 7232073 w 7819906"/>
              <a:gd name="connsiteY35" fmla="*/ 14135 h 6004471"/>
              <a:gd name="connsiteX36" fmla="*/ 7291450 w 7819906"/>
              <a:gd name="connsiteY36" fmla="*/ 121013 h 6004471"/>
              <a:gd name="connsiteX37" fmla="*/ 7350826 w 7819906"/>
              <a:gd name="connsiteY37" fmla="*/ 216016 h 6004471"/>
              <a:gd name="connsiteX38" fmla="*/ 7362702 w 7819906"/>
              <a:gd name="connsiteY38" fmla="*/ 251642 h 6004471"/>
              <a:gd name="connsiteX39" fmla="*/ 7386452 w 7819906"/>
              <a:gd name="connsiteY39" fmla="*/ 287268 h 6004471"/>
              <a:gd name="connsiteX40" fmla="*/ 7398328 w 7819906"/>
              <a:gd name="connsiteY40" fmla="*/ 322894 h 6004471"/>
              <a:gd name="connsiteX41" fmla="*/ 7493330 w 7819906"/>
              <a:gd name="connsiteY41" fmla="*/ 489148 h 6004471"/>
              <a:gd name="connsiteX42" fmla="*/ 7540831 w 7819906"/>
              <a:gd name="connsiteY42" fmla="*/ 584151 h 6004471"/>
              <a:gd name="connsiteX43" fmla="*/ 7576457 w 7819906"/>
              <a:gd name="connsiteY43" fmla="*/ 655403 h 6004471"/>
              <a:gd name="connsiteX44" fmla="*/ 7647709 w 7819906"/>
              <a:gd name="connsiteY44" fmla="*/ 774156 h 6004471"/>
              <a:gd name="connsiteX45" fmla="*/ 7683335 w 7819906"/>
              <a:gd name="connsiteY45" fmla="*/ 845408 h 6004471"/>
              <a:gd name="connsiteX46" fmla="*/ 7695211 w 7819906"/>
              <a:gd name="connsiteY46" fmla="*/ 1213543 h 6004471"/>
              <a:gd name="connsiteX47" fmla="*/ 7718961 w 7819906"/>
              <a:gd name="connsiteY47" fmla="*/ 2282322 h 6004471"/>
              <a:gd name="connsiteX48" fmla="*/ 7730837 w 7819906"/>
              <a:gd name="connsiteY48" fmla="*/ 3018593 h 6004471"/>
              <a:gd name="connsiteX49" fmla="*/ 7742712 w 7819906"/>
              <a:gd name="connsiteY49" fmla="*/ 3196722 h 6004471"/>
              <a:gd name="connsiteX50" fmla="*/ 7766463 w 7819906"/>
              <a:gd name="connsiteY50" fmla="*/ 3529231 h 6004471"/>
              <a:gd name="connsiteX51" fmla="*/ 7778338 w 7819906"/>
              <a:gd name="connsiteY51" fmla="*/ 4586135 h 6004471"/>
              <a:gd name="connsiteX52" fmla="*/ 7790213 w 7819906"/>
              <a:gd name="connsiteY52" fmla="*/ 4728639 h 6004471"/>
              <a:gd name="connsiteX53" fmla="*/ 7813964 w 7819906"/>
              <a:gd name="connsiteY53" fmla="*/ 5203652 h 6004471"/>
              <a:gd name="connsiteX54" fmla="*/ 7802089 w 7819906"/>
              <a:gd name="connsiteY54" fmla="*/ 5322406 h 6004471"/>
              <a:gd name="connsiteX55" fmla="*/ 7766463 w 7819906"/>
              <a:gd name="connsiteY55" fmla="*/ 5334281 h 6004471"/>
              <a:gd name="connsiteX56" fmla="*/ 6745185 w 7819906"/>
              <a:gd name="connsiteY56" fmla="*/ 5346156 h 6004471"/>
              <a:gd name="connsiteX57" fmla="*/ 6614556 w 7819906"/>
              <a:gd name="connsiteY57" fmla="*/ 5369907 h 6004471"/>
              <a:gd name="connsiteX58" fmla="*/ 5878286 w 7819906"/>
              <a:gd name="connsiteY58" fmla="*/ 5393657 h 6004471"/>
              <a:gd name="connsiteX59" fmla="*/ 5498276 w 7819906"/>
              <a:gd name="connsiteY59" fmla="*/ 5417408 h 6004471"/>
              <a:gd name="connsiteX60" fmla="*/ 5082639 w 7819906"/>
              <a:gd name="connsiteY60" fmla="*/ 5441159 h 6004471"/>
              <a:gd name="connsiteX61" fmla="*/ 5023263 w 7819906"/>
              <a:gd name="connsiteY61" fmla="*/ 5453034 h 6004471"/>
              <a:gd name="connsiteX62" fmla="*/ 4952011 w 7819906"/>
              <a:gd name="connsiteY62" fmla="*/ 5464909 h 6004471"/>
              <a:gd name="connsiteX63" fmla="*/ 4916385 w 7819906"/>
              <a:gd name="connsiteY63" fmla="*/ 5500535 h 6004471"/>
              <a:gd name="connsiteX64" fmla="*/ 4880759 w 7819906"/>
              <a:gd name="connsiteY64" fmla="*/ 5631164 h 6004471"/>
              <a:gd name="connsiteX65" fmla="*/ 4880759 w 7819906"/>
              <a:gd name="connsiteY65" fmla="*/ 5631164 h 6004471"/>
              <a:gd name="connsiteX66" fmla="*/ 4833257 w 7819906"/>
              <a:gd name="connsiteY66" fmla="*/ 5761793 h 6004471"/>
              <a:gd name="connsiteX67" fmla="*/ 4809507 w 7819906"/>
              <a:gd name="connsiteY67" fmla="*/ 5844920 h 6004471"/>
              <a:gd name="connsiteX68" fmla="*/ 4762005 w 7819906"/>
              <a:gd name="connsiteY68" fmla="*/ 5928047 h 6004471"/>
              <a:gd name="connsiteX69" fmla="*/ 4714504 w 7819906"/>
              <a:gd name="connsiteY69" fmla="*/ 5939922 h 6004471"/>
              <a:gd name="connsiteX70" fmla="*/ 4607626 w 7819906"/>
              <a:gd name="connsiteY70" fmla="*/ 5951798 h 6004471"/>
              <a:gd name="connsiteX71" fmla="*/ 4120738 w 7819906"/>
              <a:gd name="connsiteY71" fmla="*/ 5975548 h 6004471"/>
              <a:gd name="connsiteX72" fmla="*/ 2695699 w 7819906"/>
              <a:gd name="connsiteY72" fmla="*/ 5987424 h 6004471"/>
              <a:gd name="connsiteX73" fmla="*/ 2517569 w 7819906"/>
              <a:gd name="connsiteY73" fmla="*/ 5999299 h 6004471"/>
              <a:gd name="connsiteX74" fmla="*/ 1769424 w 7819906"/>
              <a:gd name="connsiteY74" fmla="*/ 5975548 h 6004471"/>
              <a:gd name="connsiteX75" fmla="*/ 1021278 w 7819906"/>
              <a:gd name="connsiteY75" fmla="*/ 5987424 h 6004471"/>
              <a:gd name="connsiteX76" fmla="*/ 843148 w 7819906"/>
              <a:gd name="connsiteY76" fmla="*/ 5999299 h 6004471"/>
              <a:gd name="connsiteX77" fmla="*/ 296883 w 7819906"/>
              <a:gd name="connsiteY77" fmla="*/ 5987424 h 6004471"/>
              <a:gd name="connsiteX78" fmla="*/ 83128 w 7819906"/>
              <a:gd name="connsiteY78" fmla="*/ 5963673 h 6004471"/>
              <a:gd name="connsiteX79" fmla="*/ 47502 w 7819906"/>
              <a:gd name="connsiteY79" fmla="*/ 5939922 h 6004471"/>
              <a:gd name="connsiteX80" fmla="*/ 11876 w 7819906"/>
              <a:gd name="connsiteY80" fmla="*/ 5678665 h 6004471"/>
              <a:gd name="connsiteX81" fmla="*/ 0 w 7819906"/>
              <a:gd name="connsiteY81" fmla="*/ 5607413 h 6004471"/>
              <a:gd name="connsiteX82" fmla="*/ 11876 w 7819906"/>
              <a:gd name="connsiteY82" fmla="*/ 5322406 h 6004471"/>
              <a:gd name="connsiteX83" fmla="*/ 47502 w 7819906"/>
              <a:gd name="connsiteY83" fmla="*/ 5096774 h 6004471"/>
              <a:gd name="connsiteX84" fmla="*/ 59377 w 7819906"/>
              <a:gd name="connsiteY84" fmla="*/ 5013647 h 6004471"/>
              <a:gd name="connsiteX85" fmla="*/ 106878 w 7819906"/>
              <a:gd name="connsiteY85" fmla="*/ 4883018 h 6004471"/>
              <a:gd name="connsiteX86" fmla="*/ 166255 w 7819906"/>
              <a:gd name="connsiteY86" fmla="*/ 4764265 h 6004471"/>
              <a:gd name="connsiteX87" fmla="*/ 249382 w 7819906"/>
              <a:gd name="connsiteY87" fmla="*/ 4598011 h 6004471"/>
              <a:gd name="connsiteX88" fmla="*/ 261257 w 7819906"/>
              <a:gd name="connsiteY88" fmla="*/ 4550509 h 6004471"/>
              <a:gd name="connsiteX89" fmla="*/ 285008 w 7819906"/>
              <a:gd name="connsiteY89" fmla="*/ 4514883 h 6004471"/>
              <a:gd name="connsiteX90" fmla="*/ 296883 w 7819906"/>
              <a:gd name="connsiteY90" fmla="*/ 4479257 h 6004471"/>
              <a:gd name="connsiteX91" fmla="*/ 320634 w 7819906"/>
              <a:gd name="connsiteY91" fmla="*/ 4431756 h 6004471"/>
              <a:gd name="connsiteX92" fmla="*/ 344385 w 7819906"/>
              <a:gd name="connsiteY92" fmla="*/ 4360504 h 6004471"/>
              <a:gd name="connsiteX93" fmla="*/ 356260 w 7819906"/>
              <a:gd name="connsiteY93" fmla="*/ 4324878 h 6004471"/>
              <a:gd name="connsiteX94" fmla="*/ 356260 w 7819906"/>
              <a:gd name="connsiteY94" fmla="*/ 4170499 h 6004471"/>
              <a:gd name="connsiteX95" fmla="*/ 368135 w 7819906"/>
              <a:gd name="connsiteY95" fmla="*/ 4146748 h 600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819906" h="6004471">
                <a:moveTo>
                  <a:pt x="368135" y="4146748"/>
                </a:moveTo>
                <a:cubicBezTo>
                  <a:pt x="417615" y="4142790"/>
                  <a:pt x="396465" y="4156255"/>
                  <a:pt x="653143" y="4146748"/>
                </a:cubicBezTo>
                <a:cubicBezTo>
                  <a:pt x="807467" y="4141032"/>
                  <a:pt x="961902" y="4138831"/>
                  <a:pt x="1116281" y="4134873"/>
                </a:cubicBezTo>
                <a:cubicBezTo>
                  <a:pt x="1187533" y="4138831"/>
                  <a:pt x="1258902" y="4141057"/>
                  <a:pt x="1330037" y="4146748"/>
                </a:cubicBezTo>
                <a:cubicBezTo>
                  <a:pt x="1357938" y="4148980"/>
                  <a:pt x="1385345" y="4155533"/>
                  <a:pt x="1413164" y="4158624"/>
                </a:cubicBezTo>
                <a:cubicBezTo>
                  <a:pt x="1456619" y="4163452"/>
                  <a:pt x="1500250" y="4166541"/>
                  <a:pt x="1543793" y="4170499"/>
                </a:cubicBezTo>
                <a:lnTo>
                  <a:pt x="2719450" y="4158624"/>
                </a:lnTo>
                <a:cubicBezTo>
                  <a:pt x="2838434" y="4155857"/>
                  <a:pt x="2956768" y="4139121"/>
                  <a:pt x="3075709" y="4134873"/>
                </a:cubicBezTo>
                <a:lnTo>
                  <a:pt x="3681351" y="4111122"/>
                </a:lnTo>
                <a:cubicBezTo>
                  <a:pt x="3873815" y="4083628"/>
                  <a:pt x="3656386" y="4112026"/>
                  <a:pt x="4013860" y="4087372"/>
                </a:cubicBezTo>
                <a:cubicBezTo>
                  <a:pt x="4045699" y="4085176"/>
                  <a:pt x="4077195" y="4079455"/>
                  <a:pt x="4108863" y="4075496"/>
                </a:cubicBezTo>
                <a:cubicBezTo>
                  <a:pt x="4157898" y="3928386"/>
                  <a:pt x="4112614" y="4075458"/>
                  <a:pt x="4132613" y="3695486"/>
                </a:cubicBezTo>
                <a:cubicBezTo>
                  <a:pt x="4134497" y="3659690"/>
                  <a:pt x="4141630" y="3624339"/>
                  <a:pt x="4144489" y="3588608"/>
                </a:cubicBezTo>
                <a:cubicBezTo>
                  <a:pt x="4163754" y="3347804"/>
                  <a:pt x="4141969" y="3470579"/>
                  <a:pt x="4168239" y="3339226"/>
                </a:cubicBezTo>
                <a:cubicBezTo>
                  <a:pt x="4164281" y="3204639"/>
                  <a:pt x="4162212" y="3069983"/>
                  <a:pt x="4156364" y="2935465"/>
                </a:cubicBezTo>
                <a:cubicBezTo>
                  <a:pt x="4154294" y="2887844"/>
                  <a:pt x="4152773" y="2839902"/>
                  <a:pt x="4144489" y="2792961"/>
                </a:cubicBezTo>
                <a:cubicBezTo>
                  <a:pt x="4140784" y="2771969"/>
                  <a:pt x="4127479" y="2753808"/>
                  <a:pt x="4120738" y="2733585"/>
                </a:cubicBezTo>
                <a:cubicBezTo>
                  <a:pt x="4115577" y="2718101"/>
                  <a:pt x="4113347" y="2701776"/>
                  <a:pt x="4108863" y="2686083"/>
                </a:cubicBezTo>
                <a:cubicBezTo>
                  <a:pt x="4105424" y="2674047"/>
                  <a:pt x="4099802" y="2662654"/>
                  <a:pt x="4096987" y="2650457"/>
                </a:cubicBezTo>
                <a:cubicBezTo>
                  <a:pt x="4087910" y="2611123"/>
                  <a:pt x="4081154" y="2571288"/>
                  <a:pt x="4073237" y="2531704"/>
                </a:cubicBezTo>
                <a:cubicBezTo>
                  <a:pt x="4056633" y="2448687"/>
                  <a:pt x="4064685" y="2492274"/>
                  <a:pt x="4049486" y="2401076"/>
                </a:cubicBezTo>
                <a:cubicBezTo>
                  <a:pt x="4053444" y="2215029"/>
                  <a:pt x="4055548" y="2028933"/>
                  <a:pt x="4061361" y="1842935"/>
                </a:cubicBezTo>
                <a:cubicBezTo>
                  <a:pt x="4063467" y="1775558"/>
                  <a:pt x="4072114" y="1708455"/>
                  <a:pt x="4073237" y="1641055"/>
                </a:cubicBezTo>
                <a:cubicBezTo>
                  <a:pt x="4080032" y="1233373"/>
                  <a:pt x="4078202" y="825576"/>
                  <a:pt x="4085112" y="417896"/>
                </a:cubicBezTo>
                <a:cubicBezTo>
                  <a:pt x="4086120" y="358396"/>
                  <a:pt x="4088947" y="298729"/>
                  <a:pt x="4096987" y="239767"/>
                </a:cubicBezTo>
                <a:cubicBezTo>
                  <a:pt x="4100881" y="211213"/>
                  <a:pt x="4096760" y="172624"/>
                  <a:pt x="4120738" y="156639"/>
                </a:cubicBezTo>
                <a:cubicBezTo>
                  <a:pt x="4153838" y="134572"/>
                  <a:pt x="4199907" y="148722"/>
                  <a:pt x="4239491" y="144764"/>
                </a:cubicBezTo>
                <a:lnTo>
                  <a:pt x="4322618" y="121013"/>
                </a:lnTo>
                <a:cubicBezTo>
                  <a:pt x="4334608" y="117416"/>
                  <a:pt x="4346024" y="111853"/>
                  <a:pt x="4358244" y="109138"/>
                </a:cubicBezTo>
                <a:cubicBezTo>
                  <a:pt x="4381749" y="103915"/>
                  <a:pt x="4405745" y="101221"/>
                  <a:pt x="4429496" y="97263"/>
                </a:cubicBezTo>
                <a:cubicBezTo>
                  <a:pt x="4521480" y="51271"/>
                  <a:pt x="4464247" y="72420"/>
                  <a:pt x="4631377" y="61637"/>
                </a:cubicBezTo>
                <a:cubicBezTo>
                  <a:pt x="4702591" y="57042"/>
                  <a:pt x="4773779" y="50818"/>
                  <a:pt x="4845133" y="49761"/>
                </a:cubicBezTo>
                <a:lnTo>
                  <a:pt x="6234546" y="37886"/>
                </a:lnTo>
                <a:lnTo>
                  <a:pt x="6673933" y="14135"/>
                </a:lnTo>
                <a:lnTo>
                  <a:pt x="6911439" y="2260"/>
                </a:lnTo>
                <a:cubicBezTo>
                  <a:pt x="7018317" y="6218"/>
                  <a:pt x="7126060" y="0"/>
                  <a:pt x="7232073" y="14135"/>
                </a:cubicBezTo>
                <a:cubicBezTo>
                  <a:pt x="7273962" y="19720"/>
                  <a:pt x="7279441" y="105001"/>
                  <a:pt x="7291450" y="121013"/>
                </a:cubicBezTo>
                <a:cubicBezTo>
                  <a:pt x="7325549" y="166479"/>
                  <a:pt x="7329090" y="165300"/>
                  <a:pt x="7350826" y="216016"/>
                </a:cubicBezTo>
                <a:cubicBezTo>
                  <a:pt x="7355757" y="227522"/>
                  <a:pt x="7357104" y="240446"/>
                  <a:pt x="7362702" y="251642"/>
                </a:cubicBezTo>
                <a:cubicBezTo>
                  <a:pt x="7369085" y="264407"/>
                  <a:pt x="7380069" y="274503"/>
                  <a:pt x="7386452" y="287268"/>
                </a:cubicBezTo>
                <a:cubicBezTo>
                  <a:pt x="7392050" y="298464"/>
                  <a:pt x="7393082" y="311528"/>
                  <a:pt x="7398328" y="322894"/>
                </a:cubicBezTo>
                <a:cubicBezTo>
                  <a:pt x="7452912" y="441158"/>
                  <a:pt x="7437252" y="414377"/>
                  <a:pt x="7493330" y="489148"/>
                </a:cubicBezTo>
                <a:cubicBezTo>
                  <a:pt x="7515763" y="556448"/>
                  <a:pt x="7492756" y="496013"/>
                  <a:pt x="7540831" y="584151"/>
                </a:cubicBezTo>
                <a:cubicBezTo>
                  <a:pt x="7553546" y="607463"/>
                  <a:pt x="7563439" y="632259"/>
                  <a:pt x="7576457" y="655403"/>
                </a:cubicBezTo>
                <a:cubicBezTo>
                  <a:pt x="7599089" y="695637"/>
                  <a:pt x="7633110" y="730362"/>
                  <a:pt x="7647709" y="774156"/>
                </a:cubicBezTo>
                <a:cubicBezTo>
                  <a:pt x="7664099" y="823322"/>
                  <a:pt x="7652642" y="799366"/>
                  <a:pt x="7683335" y="845408"/>
                </a:cubicBezTo>
                <a:cubicBezTo>
                  <a:pt x="7687294" y="968120"/>
                  <a:pt x="7692680" y="1090794"/>
                  <a:pt x="7695211" y="1213543"/>
                </a:cubicBezTo>
                <a:cubicBezTo>
                  <a:pt x="7718039" y="2320705"/>
                  <a:pt x="7692747" y="1653168"/>
                  <a:pt x="7718961" y="2282322"/>
                </a:cubicBezTo>
                <a:cubicBezTo>
                  <a:pt x="7722920" y="2527746"/>
                  <a:pt x="7724464" y="2773220"/>
                  <a:pt x="7730837" y="3018593"/>
                </a:cubicBezTo>
                <a:cubicBezTo>
                  <a:pt x="7732382" y="3078081"/>
                  <a:pt x="7738472" y="3137365"/>
                  <a:pt x="7742712" y="3196722"/>
                </a:cubicBezTo>
                <a:cubicBezTo>
                  <a:pt x="7775611" y="3657315"/>
                  <a:pt x="7732176" y="3014954"/>
                  <a:pt x="7766463" y="3529231"/>
                </a:cubicBezTo>
                <a:cubicBezTo>
                  <a:pt x="7770421" y="3881532"/>
                  <a:pt x="7771363" y="4233880"/>
                  <a:pt x="7778338" y="4586135"/>
                </a:cubicBezTo>
                <a:cubicBezTo>
                  <a:pt x="7779282" y="4633792"/>
                  <a:pt x="7787772" y="4681036"/>
                  <a:pt x="7790213" y="4728639"/>
                </a:cubicBezTo>
                <a:cubicBezTo>
                  <a:pt x="7819906" y="5307635"/>
                  <a:pt x="7786211" y="4842848"/>
                  <a:pt x="7813964" y="5203652"/>
                </a:cubicBezTo>
                <a:cubicBezTo>
                  <a:pt x="7810006" y="5243237"/>
                  <a:pt x="7815684" y="5285019"/>
                  <a:pt x="7802089" y="5322406"/>
                </a:cubicBezTo>
                <a:cubicBezTo>
                  <a:pt x="7797811" y="5334170"/>
                  <a:pt x="7778978" y="5334000"/>
                  <a:pt x="7766463" y="5334281"/>
                </a:cubicBezTo>
                <a:cubicBezTo>
                  <a:pt x="7426100" y="5341929"/>
                  <a:pt x="7085611" y="5342198"/>
                  <a:pt x="6745185" y="5346156"/>
                </a:cubicBezTo>
                <a:cubicBezTo>
                  <a:pt x="6663915" y="5366473"/>
                  <a:pt x="6725182" y="5352887"/>
                  <a:pt x="6614556" y="5369907"/>
                </a:cubicBezTo>
                <a:cubicBezTo>
                  <a:pt x="6297294" y="5418717"/>
                  <a:pt x="6818925" y="5376860"/>
                  <a:pt x="5878286" y="5393657"/>
                </a:cubicBezTo>
                <a:lnTo>
                  <a:pt x="5498276" y="5417408"/>
                </a:lnTo>
                <a:cubicBezTo>
                  <a:pt x="5177522" y="5431353"/>
                  <a:pt x="5315959" y="5421715"/>
                  <a:pt x="5082639" y="5441159"/>
                </a:cubicBezTo>
                <a:lnTo>
                  <a:pt x="5023263" y="5453034"/>
                </a:lnTo>
                <a:cubicBezTo>
                  <a:pt x="4999573" y="5457341"/>
                  <a:pt x="4974014" y="5455130"/>
                  <a:pt x="4952011" y="5464909"/>
                </a:cubicBezTo>
                <a:cubicBezTo>
                  <a:pt x="4936664" y="5471730"/>
                  <a:pt x="4928260" y="5488660"/>
                  <a:pt x="4916385" y="5500535"/>
                </a:cubicBezTo>
                <a:cubicBezTo>
                  <a:pt x="4899599" y="5584461"/>
                  <a:pt x="4910892" y="5540763"/>
                  <a:pt x="4880759" y="5631164"/>
                </a:cubicBezTo>
                <a:lnTo>
                  <a:pt x="4880759" y="5631164"/>
                </a:lnTo>
                <a:cubicBezTo>
                  <a:pt x="4853546" y="5740013"/>
                  <a:pt x="4875115" y="5699007"/>
                  <a:pt x="4833257" y="5761793"/>
                </a:cubicBezTo>
                <a:cubicBezTo>
                  <a:pt x="4796147" y="5910236"/>
                  <a:pt x="4843569" y="5725705"/>
                  <a:pt x="4809507" y="5844920"/>
                </a:cubicBezTo>
                <a:cubicBezTo>
                  <a:pt x="4797544" y="5886791"/>
                  <a:pt x="4805070" y="5903438"/>
                  <a:pt x="4762005" y="5928047"/>
                </a:cubicBezTo>
                <a:cubicBezTo>
                  <a:pt x="4747834" y="5936144"/>
                  <a:pt x="4730635" y="5937440"/>
                  <a:pt x="4714504" y="5939922"/>
                </a:cubicBezTo>
                <a:cubicBezTo>
                  <a:pt x="4679076" y="5945373"/>
                  <a:pt x="4643347" y="5948821"/>
                  <a:pt x="4607626" y="5951798"/>
                </a:cubicBezTo>
                <a:cubicBezTo>
                  <a:pt x="4469623" y="5963298"/>
                  <a:pt x="4241643" y="5973892"/>
                  <a:pt x="4120738" y="5975548"/>
                </a:cubicBezTo>
                <a:lnTo>
                  <a:pt x="2695699" y="5987424"/>
                </a:lnTo>
                <a:cubicBezTo>
                  <a:pt x="2636322" y="5991382"/>
                  <a:pt x="2577077" y="5999299"/>
                  <a:pt x="2517569" y="5999299"/>
                </a:cubicBezTo>
                <a:cubicBezTo>
                  <a:pt x="2154109" y="5999299"/>
                  <a:pt x="2064044" y="5991917"/>
                  <a:pt x="1769424" y="5975548"/>
                </a:cubicBezTo>
                <a:lnTo>
                  <a:pt x="1021278" y="5987424"/>
                </a:lnTo>
                <a:cubicBezTo>
                  <a:pt x="961789" y="5988949"/>
                  <a:pt x="902656" y="5999299"/>
                  <a:pt x="843148" y="5999299"/>
                </a:cubicBezTo>
                <a:cubicBezTo>
                  <a:pt x="661017" y="5999299"/>
                  <a:pt x="478971" y="5991382"/>
                  <a:pt x="296883" y="5987424"/>
                </a:cubicBezTo>
                <a:cubicBezTo>
                  <a:pt x="289750" y="5986711"/>
                  <a:pt x="102586" y="5968980"/>
                  <a:pt x="83128" y="5963673"/>
                </a:cubicBezTo>
                <a:cubicBezTo>
                  <a:pt x="69358" y="5959918"/>
                  <a:pt x="59377" y="5947839"/>
                  <a:pt x="47502" y="5939922"/>
                </a:cubicBezTo>
                <a:cubicBezTo>
                  <a:pt x="6869" y="5818031"/>
                  <a:pt x="66180" y="6004471"/>
                  <a:pt x="11876" y="5678665"/>
                </a:cubicBezTo>
                <a:lnTo>
                  <a:pt x="0" y="5607413"/>
                </a:lnTo>
                <a:cubicBezTo>
                  <a:pt x="3959" y="5512411"/>
                  <a:pt x="4765" y="5417224"/>
                  <a:pt x="11876" y="5322406"/>
                </a:cubicBezTo>
                <a:cubicBezTo>
                  <a:pt x="24120" y="5159152"/>
                  <a:pt x="18002" y="5185270"/>
                  <a:pt x="47502" y="5096774"/>
                </a:cubicBezTo>
                <a:cubicBezTo>
                  <a:pt x="51460" y="5069065"/>
                  <a:pt x="53083" y="5040921"/>
                  <a:pt x="59377" y="5013647"/>
                </a:cubicBezTo>
                <a:cubicBezTo>
                  <a:pt x="64979" y="4989374"/>
                  <a:pt x="95024" y="4908420"/>
                  <a:pt x="106878" y="4883018"/>
                </a:cubicBezTo>
                <a:cubicBezTo>
                  <a:pt x="125593" y="4842913"/>
                  <a:pt x="149819" y="4805356"/>
                  <a:pt x="166255" y="4764265"/>
                </a:cubicBezTo>
                <a:cubicBezTo>
                  <a:pt x="221107" y="4627135"/>
                  <a:pt x="188176" y="4679619"/>
                  <a:pt x="249382" y="4598011"/>
                </a:cubicBezTo>
                <a:cubicBezTo>
                  <a:pt x="253340" y="4582177"/>
                  <a:pt x="254828" y="4565511"/>
                  <a:pt x="261257" y="4550509"/>
                </a:cubicBezTo>
                <a:cubicBezTo>
                  <a:pt x="266879" y="4537391"/>
                  <a:pt x="278625" y="4527649"/>
                  <a:pt x="285008" y="4514883"/>
                </a:cubicBezTo>
                <a:cubicBezTo>
                  <a:pt x="290606" y="4503687"/>
                  <a:pt x="291952" y="4490763"/>
                  <a:pt x="296883" y="4479257"/>
                </a:cubicBezTo>
                <a:cubicBezTo>
                  <a:pt x="303856" y="4462986"/>
                  <a:pt x="314059" y="4448192"/>
                  <a:pt x="320634" y="4431756"/>
                </a:cubicBezTo>
                <a:cubicBezTo>
                  <a:pt x="329932" y="4408511"/>
                  <a:pt x="336468" y="4384255"/>
                  <a:pt x="344385" y="4360504"/>
                </a:cubicBezTo>
                <a:lnTo>
                  <a:pt x="356260" y="4324878"/>
                </a:lnTo>
                <a:cubicBezTo>
                  <a:pt x="345626" y="4261070"/>
                  <a:pt x="334189" y="4236713"/>
                  <a:pt x="356260" y="4170499"/>
                </a:cubicBezTo>
                <a:cubicBezTo>
                  <a:pt x="359801" y="4159877"/>
                  <a:pt x="318655" y="4150706"/>
                  <a:pt x="368135" y="4146748"/>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90600" y="6365557"/>
            <a:ext cx="6096000" cy="400110"/>
          </a:xfrm>
          <a:prstGeom prst="rect">
            <a:avLst/>
          </a:prstGeom>
          <a:noFill/>
        </p:spPr>
        <p:txBody>
          <a:bodyPr wrap="square" rtlCol="0">
            <a:spAutoFit/>
          </a:bodyPr>
          <a:lstStyle/>
          <a:p>
            <a:pPr marL="514350" indent="-514350"/>
            <a:r>
              <a:rPr lang="en-US" sz="2000" b="1" dirty="0" smtClean="0">
                <a:latin typeface="Arial" pitchFamily="34" charset="0"/>
                <a:cs typeface="Arial" pitchFamily="34" charset="0"/>
              </a:rPr>
              <a:t>*Invited to journals FMSD and JACM</a:t>
            </a:r>
            <a:endParaRPr lang="en-US" sz="2000" b="1" dirty="0">
              <a:latin typeface="Arial" pitchFamily="34" charset="0"/>
              <a:cs typeface="Arial" pitchFamily="34" charset="0"/>
            </a:endParaRPr>
          </a:p>
        </p:txBody>
      </p:sp>
      <p:sp>
        <p:nvSpPr>
          <p:cNvPr id="31" name="Slide Number Placeholder 30"/>
          <p:cNvSpPr>
            <a:spLocks noGrp="1"/>
          </p:cNvSpPr>
          <p:nvPr>
            <p:ph type="sldNum" sz="quarter" idx="12"/>
          </p:nvPr>
        </p:nvSpPr>
        <p:spPr/>
        <p:txBody>
          <a:bodyPr/>
          <a:lstStyle/>
          <a:p>
            <a:fld id="{B6F15528-21DE-4FAA-801E-634DDDAF4B2B}" type="slidenum">
              <a:rPr lang="en-US" smtClean="0"/>
              <a:pPr/>
              <a:t>5</a:t>
            </a:fld>
            <a:r>
              <a:rPr lang="en-US" smtClean="0"/>
              <a:t>/42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8904" y="45424"/>
            <a:ext cx="8610600" cy="914399"/>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smtClean="0">
                <a:ln>
                  <a:noFill/>
                </a:ln>
                <a:solidFill>
                  <a:schemeClr val="tx1"/>
                </a:solidFill>
                <a:effectLst/>
                <a:uLnTx/>
                <a:uFillTx/>
                <a:latin typeface="Arial" pitchFamily="34" charset="0"/>
                <a:ea typeface="+mj-ea"/>
                <a:cs typeface="Arial" pitchFamily="34" charset="0"/>
              </a:rPr>
              <a:t>Outline</a:t>
            </a:r>
            <a:endParaRPr kumimoji="0" lang="en-US" sz="34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4" name="TextBox 3"/>
          <p:cNvSpPr txBox="1"/>
          <p:nvPr/>
        </p:nvSpPr>
        <p:spPr>
          <a:xfrm>
            <a:off x="0" y="1066800"/>
            <a:ext cx="9601200" cy="6370975"/>
          </a:xfrm>
          <a:prstGeom prst="rect">
            <a:avLst/>
          </a:prstGeom>
          <a:noFill/>
        </p:spPr>
        <p:txBody>
          <a:bodyPr wrap="square" rtlCol="0">
            <a:spAutoFit/>
          </a:bodyPr>
          <a:lstStyle/>
          <a:p>
            <a:pPr marL="514350" indent="-514350"/>
            <a:r>
              <a:rPr lang="en-US" sz="2400" dirty="0" smtClean="0">
                <a:latin typeface="Arial" pitchFamily="34" charset="0"/>
                <a:cs typeface="Arial" pitchFamily="34" charset="0"/>
              </a:rPr>
              <a:t>Invariant synthesis for:</a:t>
            </a:r>
          </a:p>
          <a:p>
            <a:pPr marL="514350" indent="-514350"/>
            <a:endParaRPr lang="en-US" sz="2400" dirty="0" smtClean="0">
              <a:latin typeface="Arial" pitchFamily="34" charset="0"/>
              <a:cs typeface="Arial" pitchFamily="34" charset="0"/>
            </a:endParaRPr>
          </a:p>
          <a:p>
            <a:pPr marL="514350" indent="-514350">
              <a:buSzPct val="150000"/>
            </a:pPr>
            <a:r>
              <a:rPr lang="en-US" sz="2400" dirty="0" smtClean="0">
                <a:solidFill>
                  <a:srgbClr val="FF0000"/>
                </a:solidFill>
                <a:latin typeface="Arial" pitchFamily="34" charset="0"/>
                <a:cs typeface="Arial" pitchFamily="34" charset="0"/>
              </a:rPr>
              <a:t>	</a:t>
            </a:r>
            <a:r>
              <a:rPr lang="en-US" sz="2400" dirty="0" smtClean="0">
                <a:latin typeface="Arial" pitchFamily="34" charset="0"/>
                <a:cs typeface="Arial" pitchFamily="34" charset="0"/>
              </a:rPr>
              <a:t>Sequential software</a:t>
            </a:r>
          </a:p>
          <a:p>
            <a:pPr marL="971550" lvl="1" indent="-514350">
              <a:buSzPct val="70000"/>
              <a:buFont typeface="Wingdings" pitchFamily="2" charset="2"/>
              <a:buChar char="Ø"/>
            </a:pPr>
            <a:r>
              <a:rPr lang="en-US" sz="2400" dirty="0" smtClean="0">
                <a:latin typeface="Arial" pitchFamily="34" charset="0"/>
                <a:cs typeface="Arial" pitchFamily="34" charset="0"/>
              </a:rPr>
              <a:t>Machine learning for synthesizing invariants</a:t>
            </a:r>
          </a:p>
          <a:p>
            <a:pPr marL="971550" lvl="1" indent="-514350">
              <a:buSzPct val="70000"/>
              <a:buFont typeface="Wingdings" pitchFamily="2" charset="2"/>
              <a:buChar char="Ø"/>
            </a:pPr>
            <a:r>
              <a:rPr lang="en-US" sz="2400" dirty="0" smtClean="0">
                <a:latin typeface="Arial" pitchFamily="34" charset="0"/>
                <a:cs typeface="Arial" pitchFamily="34" charset="0"/>
              </a:rPr>
              <a:t>A new learning model ICE for invariant synthesis</a:t>
            </a:r>
          </a:p>
          <a:p>
            <a:pPr marL="971550" lvl="1" indent="-514350">
              <a:buSzPct val="70000"/>
              <a:buFont typeface="Wingdings" pitchFamily="2" charset="2"/>
              <a:buChar char="Ø"/>
            </a:pPr>
            <a:r>
              <a:rPr lang="en-US" sz="2400" dirty="0" smtClean="0">
                <a:latin typeface="Arial" pitchFamily="34" charset="0"/>
                <a:cs typeface="Arial" pitchFamily="34" charset="0"/>
              </a:rPr>
              <a:t>Machine learning algorithms in the ICE model</a:t>
            </a:r>
          </a:p>
          <a:p>
            <a:pPr marL="971550" lvl="1" indent="-514350">
              <a:buSzPct val="70000"/>
              <a:buFont typeface="Wingdings" pitchFamily="2" charset="2"/>
              <a:buChar char="Ø"/>
            </a:pPr>
            <a:r>
              <a:rPr lang="en-US" sz="2400" dirty="0" smtClean="0">
                <a:latin typeface="Arial" pitchFamily="34" charset="0"/>
                <a:cs typeface="Arial" pitchFamily="34" charset="0"/>
              </a:rPr>
              <a:t>Applications: </a:t>
            </a:r>
            <a:r>
              <a:rPr lang="en-US" sz="2400" dirty="0" err="1" smtClean="0">
                <a:latin typeface="Arial" pitchFamily="34" charset="0"/>
                <a:cs typeface="Arial" pitchFamily="34" charset="0"/>
              </a:rPr>
              <a:t>ExpressOS</a:t>
            </a:r>
            <a:r>
              <a:rPr lang="en-US" sz="2400" dirty="0" smtClean="0">
                <a:latin typeface="Arial" pitchFamily="34" charset="0"/>
                <a:cs typeface="Arial" pitchFamily="34" charset="0"/>
              </a:rPr>
              <a:t>, GPU Kernels, …</a:t>
            </a:r>
          </a:p>
          <a:p>
            <a:pPr marL="514350" indent="-514350">
              <a:buFont typeface="Arial" pitchFamily="34" charset="0"/>
              <a:buChar char="•"/>
            </a:pPr>
            <a:endParaRPr lang="en-US" sz="2400" dirty="0" smtClean="0">
              <a:latin typeface="Arial" pitchFamily="34" charset="0"/>
              <a:cs typeface="Arial" pitchFamily="34" charset="0"/>
            </a:endParaRPr>
          </a:p>
          <a:p>
            <a:pPr marL="514350" indent="-514350"/>
            <a:r>
              <a:rPr lang="en-US" sz="2400" dirty="0" smtClean="0">
                <a:latin typeface="Arial" pitchFamily="34" charset="0"/>
                <a:cs typeface="Arial" pitchFamily="34" charset="0"/>
              </a:rPr>
              <a:t>	Concurrent and distributed systems</a:t>
            </a:r>
          </a:p>
          <a:p>
            <a:pPr marL="971550" lvl="1" indent="-514350">
              <a:buFont typeface="Arial" pitchFamily="34" charset="0"/>
              <a:buChar char="•"/>
            </a:pPr>
            <a:r>
              <a:rPr lang="en-US" sz="2400" dirty="0" smtClean="0">
                <a:latin typeface="Arial" pitchFamily="34" charset="0"/>
                <a:cs typeface="Arial" pitchFamily="34" charset="0"/>
              </a:rPr>
              <a:t>Event-driven protocols</a:t>
            </a:r>
          </a:p>
          <a:p>
            <a:pPr marL="1428750" lvl="2" indent="-514350">
              <a:buSzPct val="70000"/>
              <a:buFont typeface="Wingdings" pitchFamily="2" charset="2"/>
              <a:buChar char="Ø"/>
            </a:pPr>
            <a:r>
              <a:rPr lang="en-US" sz="2400" dirty="0" smtClean="0">
                <a:latin typeface="Arial" pitchFamily="34" charset="0"/>
                <a:cs typeface="Arial" pitchFamily="34" charset="0"/>
              </a:rPr>
              <a:t>Finite representations of infinite enumerated invariants</a:t>
            </a:r>
          </a:p>
          <a:p>
            <a:pPr marL="1428750" lvl="2" indent="-514350">
              <a:buSzPct val="70000"/>
              <a:buFont typeface="Wingdings" pitchFamily="2" charset="2"/>
              <a:buChar char="Ø"/>
            </a:pPr>
            <a:r>
              <a:rPr lang="en-US" sz="2400" dirty="0" smtClean="0">
                <a:latin typeface="Arial" pitchFamily="34" charset="0"/>
                <a:cs typeface="Arial" pitchFamily="34" charset="0"/>
              </a:rPr>
              <a:t>Verifying responsiveness of Windows Phone USB driver</a:t>
            </a:r>
          </a:p>
          <a:p>
            <a:pPr marL="971550" lvl="1" indent="-514350">
              <a:buSzPct val="100000"/>
              <a:buFont typeface="Arial" pitchFamily="34" charset="0"/>
              <a:buChar char="•"/>
            </a:pPr>
            <a:endParaRPr lang="en-US" sz="2400" dirty="0" smtClean="0">
              <a:latin typeface="Arial" pitchFamily="34" charset="0"/>
              <a:cs typeface="Arial" pitchFamily="34" charset="0"/>
            </a:endParaRPr>
          </a:p>
          <a:p>
            <a:pPr marL="971550" lvl="1" indent="-514350">
              <a:buSzPct val="100000"/>
              <a:buFont typeface="Arial" pitchFamily="34" charset="0"/>
              <a:buChar char="•"/>
            </a:pPr>
            <a:r>
              <a:rPr lang="en-US" sz="2400" dirty="0" smtClean="0">
                <a:latin typeface="Arial" pitchFamily="34" charset="0"/>
                <a:cs typeface="Arial" pitchFamily="34" charset="0"/>
              </a:rPr>
              <a:t>Cloud systems  (ongoing work)</a:t>
            </a:r>
          </a:p>
          <a:p>
            <a:pPr marL="971550" lvl="1" indent="-514350">
              <a:buSzPct val="100000"/>
            </a:pPr>
            <a:r>
              <a:rPr lang="en-US" sz="2400" dirty="0" smtClean="0">
                <a:latin typeface="Arial" pitchFamily="34" charset="0"/>
                <a:cs typeface="Arial" pitchFamily="34" charset="0"/>
              </a:rPr>
              <a:t>      (replicated data stores/Cassandra/</a:t>
            </a:r>
            <a:r>
              <a:rPr lang="en-US" sz="2400" dirty="0" err="1" smtClean="0">
                <a:latin typeface="Arial" pitchFamily="34" charset="0"/>
                <a:cs typeface="Arial" pitchFamily="34" charset="0"/>
              </a:rPr>
              <a:t>Riak</a:t>
            </a:r>
            <a:r>
              <a:rPr lang="en-US" sz="2400" dirty="0" smtClean="0">
                <a:latin typeface="Arial" pitchFamily="34" charset="0"/>
                <a:cs typeface="Arial" pitchFamily="34" charset="0"/>
              </a:rPr>
              <a:t>)</a:t>
            </a:r>
          </a:p>
          <a:p>
            <a:pPr marL="514350" indent="-514350"/>
            <a:r>
              <a:rPr lang="en-US" sz="2400" dirty="0" smtClean="0">
                <a:latin typeface="Arial" pitchFamily="34" charset="0"/>
                <a:cs typeface="Arial" pitchFamily="34" charset="0"/>
              </a:rPr>
              <a:t>	</a:t>
            </a:r>
          </a:p>
          <a:p>
            <a:pPr marL="514350" indent="-514350"/>
            <a:endParaRPr lang="en-US" sz="2400" dirty="0">
              <a:latin typeface="Arial" pitchFamily="34" charset="0"/>
              <a:cs typeface="Arial" pitchFamily="34" charset="0"/>
            </a:endParaRPr>
          </a:p>
        </p:txBody>
      </p:sp>
      <p:graphicFrame>
        <p:nvGraphicFramePr>
          <p:cNvPr id="5" name="Chart 4"/>
          <p:cNvGraphicFramePr/>
          <p:nvPr/>
        </p:nvGraphicFramePr>
        <p:xfrm>
          <a:off x="-152400" y="1676400"/>
          <a:ext cx="762000" cy="685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nvGraphicFramePr>
        <p:xfrm>
          <a:off x="-152400" y="3886200"/>
          <a:ext cx="762000" cy="685800"/>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0" y="3886200"/>
            <a:ext cx="9372600" cy="304800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6</a:t>
            </a:fld>
            <a:r>
              <a:rPr lang="en-US" smtClean="0"/>
              <a:t>/42</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5187288" y="5486400"/>
            <a:ext cx="1572904" cy="304800"/>
          </a:xfrm>
          <a:prstGeom prst="rect">
            <a:avLst/>
          </a:prstGeom>
          <a:solidFill>
            <a:srgbClr val="FF000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3810000" y="5448300"/>
            <a:ext cx="3130264" cy="465138"/>
            <a:chOff x="3477242" y="5448300"/>
            <a:chExt cx="3130264" cy="465138"/>
          </a:xfrm>
        </p:grpSpPr>
        <p:grpSp>
          <p:nvGrpSpPr>
            <p:cNvPr id="66" name="Group 65"/>
            <p:cNvGrpSpPr/>
            <p:nvPr/>
          </p:nvGrpSpPr>
          <p:grpSpPr>
            <a:xfrm>
              <a:off x="3894160" y="5449888"/>
              <a:ext cx="2713346" cy="463550"/>
              <a:chOff x="3894160" y="5449888"/>
              <a:chExt cx="2713346" cy="463550"/>
            </a:xfrm>
          </p:grpSpPr>
          <p:graphicFrame>
            <p:nvGraphicFramePr>
              <p:cNvPr id="26628" name="Object 4"/>
              <p:cNvGraphicFramePr>
                <a:graphicFrameLocks noChangeAspect="1"/>
              </p:cNvGraphicFramePr>
              <p:nvPr/>
            </p:nvGraphicFramePr>
            <p:xfrm>
              <a:off x="4531056" y="5449888"/>
              <a:ext cx="2076450" cy="463550"/>
            </p:xfrm>
            <a:graphic>
              <a:graphicData uri="http://schemas.openxmlformats.org/presentationml/2006/ole">
                <p:oleObj spid="_x0000_s26628" name="Equation" r:id="rId4" imgW="914400" imgH="203040" progId="Equation.3">
                  <p:embed/>
                </p:oleObj>
              </a:graphicData>
            </a:graphic>
          </p:graphicFrame>
          <p:graphicFrame>
            <p:nvGraphicFramePr>
              <p:cNvPr id="26630" name="Object 6"/>
              <p:cNvGraphicFramePr>
                <a:graphicFrameLocks noChangeAspect="1"/>
              </p:cNvGraphicFramePr>
              <p:nvPr/>
            </p:nvGraphicFramePr>
            <p:xfrm>
              <a:off x="3894160" y="5485330"/>
              <a:ext cx="644525" cy="338138"/>
            </p:xfrm>
            <a:graphic>
              <a:graphicData uri="http://schemas.openxmlformats.org/presentationml/2006/ole">
                <p:oleObj spid="_x0000_s26630" name="Equation" r:id="rId5" imgW="317160" imgH="164880" progId="Equation.3">
                  <p:embed/>
                </p:oleObj>
              </a:graphicData>
            </a:graphic>
          </p:graphicFrame>
        </p:grpSp>
        <p:graphicFrame>
          <p:nvGraphicFramePr>
            <p:cNvPr id="26633" name="Object 9"/>
            <p:cNvGraphicFramePr>
              <a:graphicFrameLocks noChangeAspect="1"/>
            </p:cNvGraphicFramePr>
            <p:nvPr/>
          </p:nvGraphicFramePr>
          <p:xfrm>
            <a:off x="3477242" y="5448300"/>
            <a:ext cx="463550" cy="415925"/>
          </p:xfrm>
          <a:graphic>
            <a:graphicData uri="http://schemas.openxmlformats.org/presentationml/2006/ole">
              <p:oleObj spid="_x0000_s26633" name="Equation" r:id="rId6" imgW="228600" imgH="203040" progId="Equation.3">
                <p:embed/>
              </p:oleObj>
            </a:graphicData>
          </a:graphic>
        </p:graphicFrame>
      </p:grpSp>
      <p:sp>
        <p:nvSpPr>
          <p:cNvPr id="74" name="Rectangle 73"/>
          <p:cNvSpPr/>
          <p:nvPr/>
        </p:nvSpPr>
        <p:spPr>
          <a:xfrm>
            <a:off x="3886200" y="4800600"/>
            <a:ext cx="1676400" cy="304800"/>
          </a:xfrm>
          <a:prstGeom prst="rect">
            <a:avLst/>
          </a:prstGeom>
          <a:solidFill>
            <a:srgbClr val="92D050">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152400" y="152400"/>
            <a:ext cx="9780896" cy="721056"/>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b="1" dirty="0" smtClean="0">
                <a:latin typeface="Arial" pitchFamily="34" charset="0"/>
                <a:ea typeface="+mj-ea"/>
                <a:cs typeface="Arial" pitchFamily="34" charset="0"/>
              </a:rPr>
              <a:t>Software Verification 101</a:t>
            </a:r>
            <a:endParaRPr kumimoji="0" lang="en-US" sz="32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4" name="TextBox 3"/>
          <p:cNvSpPr txBox="1"/>
          <p:nvPr/>
        </p:nvSpPr>
        <p:spPr>
          <a:xfrm>
            <a:off x="111456" y="831026"/>
            <a:ext cx="9946944" cy="3893374"/>
          </a:xfrm>
          <a:prstGeom prst="rect">
            <a:avLst/>
          </a:prstGeom>
          <a:noFill/>
        </p:spPr>
        <p:txBody>
          <a:bodyPr wrap="square" rtlCol="0">
            <a:spAutoFit/>
          </a:bodyPr>
          <a:lstStyle/>
          <a:p>
            <a:pPr marL="514350" indent="-514350"/>
            <a:r>
              <a:rPr lang="en-US" sz="1900" dirty="0" smtClean="0">
                <a:solidFill>
                  <a:srgbClr val="2503EF"/>
                </a:solidFill>
                <a:latin typeface="Consolas" pitchFamily="49" charset="0"/>
                <a:cs typeface="Consolas" pitchFamily="49" charset="0"/>
              </a:rPr>
              <a:t>	</a:t>
            </a:r>
            <a:r>
              <a:rPr lang="en-US" sz="1900" dirty="0" err="1" smtClean="0">
                <a:solidFill>
                  <a:srgbClr val="2503EF"/>
                </a:solidFill>
                <a:latin typeface="Consolas" pitchFamily="49" charset="0"/>
                <a:cs typeface="Consolas" pitchFamily="49" charset="0"/>
              </a:rPr>
              <a:t>int</a:t>
            </a:r>
            <a:r>
              <a:rPr lang="en-US" sz="1900" dirty="0" smtClean="0">
                <a:solidFill>
                  <a:srgbClr val="2503EF"/>
                </a:solidFill>
                <a:latin typeface="Consolas" pitchFamily="49" charset="0"/>
                <a:cs typeface="Consolas" pitchFamily="49" charset="0"/>
              </a:rPr>
              <a:t> </a:t>
            </a:r>
            <a:r>
              <a:rPr lang="en-US" sz="1900" dirty="0" smtClean="0">
                <a:latin typeface="Consolas" pitchFamily="49" charset="0"/>
                <a:cs typeface="Consolas" pitchFamily="49" charset="0"/>
              </a:rPr>
              <a:t>i</a:t>
            </a:r>
            <a:r>
              <a:rPr lang="en-US" sz="1900" dirty="0" smtClean="0">
                <a:latin typeface="Consolas" pitchFamily="49" charset="0"/>
                <a:cs typeface="Consolas" pitchFamily="49" charset="0"/>
              </a:rPr>
              <a:t>;</a:t>
            </a:r>
            <a:r>
              <a:rPr lang="en-US" sz="1900" dirty="0" smtClean="0">
                <a:solidFill>
                  <a:srgbClr val="2503EF"/>
                </a:solidFill>
                <a:latin typeface="Consolas" pitchFamily="49" charset="0"/>
                <a:cs typeface="Consolas" pitchFamily="49" charset="0"/>
              </a:rPr>
              <a:t> </a:t>
            </a:r>
            <a:r>
              <a:rPr lang="en-US" sz="1900" dirty="0" smtClean="0">
                <a:latin typeface="Consolas" pitchFamily="49" charset="0"/>
                <a:cs typeface="Consolas" pitchFamily="49" charset="0"/>
              </a:rPr>
              <a:t>	</a:t>
            </a:r>
            <a:endParaRPr lang="en-US" sz="1900" dirty="0" smtClean="0">
              <a:latin typeface="Consolas" pitchFamily="49" charset="0"/>
              <a:cs typeface="Consolas" pitchFamily="49" charset="0"/>
            </a:endParaRPr>
          </a:p>
          <a:p>
            <a:pPr marL="514350" indent="-514350"/>
            <a:r>
              <a:rPr lang="en-US" sz="1900" dirty="0" smtClean="0">
                <a:solidFill>
                  <a:srgbClr val="2503EF"/>
                </a:solidFill>
                <a:latin typeface="Consolas" pitchFamily="49" charset="0"/>
                <a:cs typeface="Consolas" pitchFamily="49" charset="0"/>
              </a:rPr>
              <a:t>	void </a:t>
            </a:r>
            <a:r>
              <a:rPr lang="en-US" sz="1900" dirty="0" smtClean="0">
                <a:latin typeface="Consolas" pitchFamily="49" charset="0"/>
                <a:cs typeface="Consolas" pitchFamily="49" charset="0"/>
              </a:rPr>
              <a:t>increment(</a:t>
            </a:r>
            <a:r>
              <a:rPr lang="en-US" sz="1900" dirty="0" err="1" smtClean="0">
                <a:solidFill>
                  <a:srgbClr val="2503EF"/>
                </a:solidFill>
                <a:latin typeface="Consolas" pitchFamily="49" charset="0"/>
                <a:cs typeface="Consolas" pitchFamily="49" charset="0"/>
              </a:rPr>
              <a:t>int</a:t>
            </a:r>
            <a:r>
              <a:rPr lang="en-US" sz="1900" dirty="0" smtClean="0">
                <a:latin typeface="Consolas" pitchFamily="49" charset="0"/>
                <a:cs typeface="Consolas" pitchFamily="49" charset="0"/>
              </a:rPr>
              <a:t> n) </a:t>
            </a:r>
          </a:p>
          <a:p>
            <a:pPr marL="514350" indent="-514350"/>
            <a:r>
              <a:rPr lang="en-US" sz="1900" dirty="0" smtClean="0">
                <a:latin typeface="Consolas" pitchFamily="49" charset="0"/>
                <a:cs typeface="Consolas" pitchFamily="49" charset="0"/>
              </a:rPr>
              <a:t>	</a:t>
            </a:r>
            <a:r>
              <a:rPr lang="en-US" sz="1900" dirty="0" smtClean="0">
                <a:solidFill>
                  <a:srgbClr val="FF0000"/>
                </a:solidFill>
                <a:latin typeface="Consolas" pitchFamily="49" charset="0"/>
                <a:cs typeface="Consolas" pitchFamily="49" charset="0"/>
              </a:rPr>
              <a:t>// Requires: (n </a:t>
            </a:r>
            <a:r>
              <a:rPr lang="en-US" sz="1900" dirty="0" smtClean="0">
                <a:solidFill>
                  <a:srgbClr val="FF0000"/>
                </a:solidFill>
                <a:latin typeface="Consolas" pitchFamily="49" charset="0"/>
                <a:cs typeface="Consolas" pitchFamily="49" charset="0"/>
              </a:rPr>
              <a:t>&gt;= </a:t>
            </a:r>
            <a:r>
              <a:rPr lang="en-US" sz="1900" dirty="0" smtClean="0">
                <a:solidFill>
                  <a:srgbClr val="FF0000"/>
                </a:solidFill>
                <a:latin typeface="Consolas" pitchFamily="49" charset="0"/>
                <a:cs typeface="Consolas" pitchFamily="49" charset="0"/>
              </a:rPr>
              <a:t>0</a:t>
            </a:r>
            <a:r>
              <a:rPr lang="en-US" sz="1900" dirty="0" smtClean="0">
                <a:solidFill>
                  <a:srgbClr val="FF0000"/>
                </a:solidFill>
                <a:latin typeface="Consolas" pitchFamily="49" charset="0"/>
                <a:cs typeface="Consolas" pitchFamily="49" charset="0"/>
              </a:rPr>
              <a:t>);</a:t>
            </a:r>
            <a:endParaRPr lang="en-US" sz="1900" dirty="0" smtClean="0">
              <a:latin typeface="Consolas" pitchFamily="49" charset="0"/>
              <a:cs typeface="Consolas" pitchFamily="49" charset="0"/>
            </a:endParaRPr>
          </a:p>
          <a:p>
            <a:pPr marL="514350" indent="-514350"/>
            <a:r>
              <a:rPr lang="en-US" sz="1900" dirty="0" smtClean="0">
                <a:latin typeface="Consolas" pitchFamily="49" charset="0"/>
                <a:cs typeface="Consolas" pitchFamily="49" charset="0"/>
              </a:rPr>
              <a:t>	</a:t>
            </a:r>
            <a:r>
              <a:rPr lang="en-US" sz="1900" dirty="0" smtClean="0">
                <a:latin typeface="Consolas" pitchFamily="49" charset="0"/>
                <a:cs typeface="Consolas" pitchFamily="49" charset="0"/>
              </a:rPr>
              <a:t>{ </a:t>
            </a:r>
            <a:endParaRPr lang="en-US" sz="1900" dirty="0" smtClean="0">
              <a:latin typeface="Consolas" pitchFamily="49" charset="0"/>
              <a:cs typeface="Consolas" pitchFamily="49" charset="0"/>
            </a:endParaRPr>
          </a:p>
          <a:p>
            <a:pPr marL="514350" indent="-514350"/>
            <a:r>
              <a:rPr lang="en-US" sz="1900" dirty="0" smtClean="0">
                <a:latin typeface="Consolas" pitchFamily="49" charset="0"/>
                <a:cs typeface="Consolas" pitchFamily="49" charset="0"/>
              </a:rPr>
              <a:t>		</a:t>
            </a:r>
            <a:r>
              <a:rPr lang="en-US" sz="1900" dirty="0" err="1" smtClean="0">
                <a:latin typeface="Consolas" pitchFamily="49" charset="0"/>
                <a:cs typeface="Consolas" pitchFamily="49" charset="0"/>
              </a:rPr>
              <a:t>i</a:t>
            </a:r>
            <a:r>
              <a:rPr lang="en-US" sz="1900" dirty="0" smtClean="0">
                <a:latin typeface="Consolas" pitchFamily="49" charset="0"/>
                <a:cs typeface="Consolas" pitchFamily="49" charset="0"/>
              </a:rPr>
              <a:t> = 0;</a:t>
            </a:r>
            <a:endParaRPr lang="en-US" sz="1900" dirty="0" smtClean="0">
              <a:latin typeface="Consolas" pitchFamily="49" charset="0"/>
              <a:cs typeface="Consolas" pitchFamily="49" charset="0"/>
            </a:endParaRPr>
          </a:p>
          <a:p>
            <a:pPr marL="514350" indent="-514350"/>
            <a:r>
              <a:rPr lang="en-US" sz="1900" dirty="0" smtClean="0">
                <a:latin typeface="Consolas" pitchFamily="49" charset="0"/>
                <a:cs typeface="Consolas" pitchFamily="49" charset="0"/>
              </a:rPr>
              <a:t>		</a:t>
            </a:r>
            <a:r>
              <a:rPr lang="en-US" sz="1900" dirty="0" smtClean="0">
                <a:solidFill>
                  <a:srgbClr val="2503EF"/>
                </a:solidFill>
                <a:latin typeface="Consolas" pitchFamily="49" charset="0"/>
                <a:cs typeface="Consolas" pitchFamily="49" charset="0"/>
              </a:rPr>
              <a:t>while</a:t>
            </a:r>
            <a:r>
              <a:rPr lang="en-US" sz="1900" dirty="0" smtClean="0">
                <a:latin typeface="Consolas" pitchFamily="49" charset="0"/>
                <a:cs typeface="Consolas" pitchFamily="49" charset="0"/>
              </a:rPr>
              <a:t> </a:t>
            </a:r>
            <a:r>
              <a:rPr lang="en-US" sz="1900" dirty="0" smtClean="0">
                <a:latin typeface="Consolas" pitchFamily="49" charset="0"/>
                <a:cs typeface="Consolas" pitchFamily="49" charset="0"/>
              </a:rPr>
              <a:t>  (</a:t>
            </a:r>
            <a:r>
              <a:rPr lang="en-US" sz="1900" dirty="0" err="1" smtClean="0">
                <a:latin typeface="Consolas" pitchFamily="49" charset="0"/>
                <a:cs typeface="Consolas" pitchFamily="49" charset="0"/>
              </a:rPr>
              <a:t>i</a:t>
            </a:r>
            <a:r>
              <a:rPr lang="en-US" sz="1900" dirty="0" smtClean="0">
                <a:latin typeface="Consolas" pitchFamily="49" charset="0"/>
                <a:cs typeface="Consolas" pitchFamily="49" charset="0"/>
              </a:rPr>
              <a:t> &lt; n) </a:t>
            </a:r>
            <a:endParaRPr lang="en-US" sz="1900" dirty="0" smtClean="0">
              <a:latin typeface="Consolas" pitchFamily="49" charset="0"/>
              <a:cs typeface="Consolas" pitchFamily="49" charset="0"/>
            </a:endParaRPr>
          </a:p>
          <a:p>
            <a:pPr marL="514350" indent="-514350"/>
            <a:r>
              <a:rPr lang="en-US" sz="1900" dirty="0" smtClean="0">
                <a:latin typeface="Consolas" pitchFamily="49" charset="0"/>
                <a:cs typeface="Consolas" pitchFamily="49" charset="0"/>
              </a:rPr>
              <a:t>		{  </a:t>
            </a:r>
            <a:endParaRPr lang="en-US" sz="1900" dirty="0" smtClean="0">
              <a:latin typeface="Consolas" pitchFamily="49" charset="0"/>
              <a:cs typeface="Consolas" pitchFamily="49" charset="0"/>
            </a:endParaRPr>
          </a:p>
          <a:p>
            <a:pPr marL="514350" indent="-514350"/>
            <a:r>
              <a:rPr lang="en-US" sz="1900" dirty="0" smtClean="0">
                <a:latin typeface="Consolas" pitchFamily="49" charset="0"/>
                <a:cs typeface="Consolas" pitchFamily="49" charset="0"/>
              </a:rPr>
              <a:t>			</a:t>
            </a:r>
            <a:r>
              <a:rPr lang="en-US" sz="1900" dirty="0" smtClean="0">
                <a:latin typeface="Consolas" pitchFamily="49" charset="0"/>
                <a:cs typeface="Consolas" pitchFamily="49" charset="0"/>
              </a:rPr>
              <a:t>i</a:t>
            </a:r>
            <a:r>
              <a:rPr lang="en-US" sz="1900" dirty="0" smtClean="0">
                <a:latin typeface="Consolas" pitchFamily="49" charset="0"/>
                <a:cs typeface="Consolas" pitchFamily="49" charset="0"/>
              </a:rPr>
              <a:t> = </a:t>
            </a:r>
            <a:r>
              <a:rPr lang="en-US" sz="1900" dirty="0" err="1" smtClean="0">
                <a:latin typeface="Consolas" pitchFamily="49" charset="0"/>
                <a:cs typeface="Consolas" pitchFamily="49" charset="0"/>
              </a:rPr>
              <a:t>i</a:t>
            </a:r>
            <a:r>
              <a:rPr lang="en-US" sz="1900" dirty="0" smtClean="0">
                <a:latin typeface="Consolas" pitchFamily="49" charset="0"/>
                <a:cs typeface="Consolas" pitchFamily="49" charset="0"/>
              </a:rPr>
              <a:t> + 1;</a:t>
            </a:r>
          </a:p>
          <a:p>
            <a:pPr marL="514350" indent="-514350"/>
            <a:r>
              <a:rPr lang="en-US" sz="1900" dirty="0" smtClean="0">
                <a:latin typeface="Consolas" pitchFamily="49" charset="0"/>
                <a:cs typeface="Consolas" pitchFamily="49" charset="0"/>
              </a:rPr>
              <a:t>	</a:t>
            </a:r>
            <a:r>
              <a:rPr lang="en-US" sz="1900" dirty="0" smtClean="0">
                <a:latin typeface="Consolas" pitchFamily="49" charset="0"/>
                <a:cs typeface="Consolas" pitchFamily="49" charset="0"/>
              </a:rPr>
              <a:t>	</a:t>
            </a:r>
            <a:r>
              <a:rPr lang="en-US" sz="1900" dirty="0" smtClean="0">
                <a:latin typeface="Consolas" pitchFamily="49" charset="0"/>
                <a:cs typeface="Consolas" pitchFamily="49" charset="0"/>
              </a:rPr>
              <a:t>} </a:t>
            </a:r>
          </a:p>
          <a:p>
            <a:pPr marL="514350" indent="-514350"/>
            <a:r>
              <a:rPr lang="en-US" sz="1900" dirty="0" smtClean="0">
                <a:solidFill>
                  <a:srgbClr val="2503EF"/>
                </a:solidFill>
                <a:latin typeface="Consolas" pitchFamily="49" charset="0"/>
                <a:cs typeface="Consolas" pitchFamily="49" charset="0"/>
              </a:rPr>
              <a:t>	</a:t>
            </a:r>
            <a:r>
              <a:rPr lang="en-US" sz="1900" dirty="0" smtClean="0">
                <a:solidFill>
                  <a:srgbClr val="2503EF"/>
                </a:solidFill>
                <a:latin typeface="Consolas" pitchFamily="49" charset="0"/>
                <a:cs typeface="Consolas" pitchFamily="49" charset="0"/>
              </a:rPr>
              <a:t>	return</a:t>
            </a:r>
            <a:r>
              <a:rPr lang="en-US" sz="1900" dirty="0" smtClean="0">
                <a:latin typeface="Consolas" pitchFamily="49" charset="0"/>
                <a:cs typeface="Consolas" pitchFamily="49" charset="0"/>
              </a:rPr>
              <a:t>; </a:t>
            </a:r>
            <a:endParaRPr lang="en-US" sz="1900" dirty="0" smtClean="0">
              <a:latin typeface="Consolas" pitchFamily="49" charset="0"/>
              <a:cs typeface="Consolas" pitchFamily="49" charset="0"/>
            </a:endParaRPr>
          </a:p>
          <a:p>
            <a:pPr marL="514350" indent="-514350"/>
            <a:r>
              <a:rPr lang="en-US" sz="1900" dirty="0" smtClean="0">
                <a:latin typeface="Consolas" pitchFamily="49" charset="0"/>
                <a:cs typeface="Consolas" pitchFamily="49" charset="0"/>
              </a:rPr>
              <a:t>	</a:t>
            </a:r>
            <a:r>
              <a:rPr lang="en-US" sz="1900" dirty="0" smtClean="0">
                <a:latin typeface="Consolas" pitchFamily="49" charset="0"/>
                <a:cs typeface="Consolas" pitchFamily="49" charset="0"/>
              </a:rPr>
              <a:t>}</a:t>
            </a:r>
          </a:p>
          <a:p>
            <a:pPr marL="514350" indent="-514350"/>
            <a:r>
              <a:rPr lang="en-US" sz="1900" dirty="0" smtClean="0">
                <a:latin typeface="Consolas" pitchFamily="49" charset="0"/>
                <a:cs typeface="Consolas" pitchFamily="49" charset="0"/>
              </a:rPr>
              <a:t>	</a:t>
            </a:r>
            <a:r>
              <a:rPr lang="en-US" sz="1900" dirty="0" smtClean="0">
                <a:solidFill>
                  <a:srgbClr val="FF0000"/>
                </a:solidFill>
                <a:latin typeface="Consolas" pitchFamily="49" charset="0"/>
                <a:cs typeface="Consolas" pitchFamily="49" charset="0"/>
              </a:rPr>
              <a:t>// Ensures: </a:t>
            </a:r>
            <a:r>
              <a:rPr lang="en-US" sz="1900" dirty="0" err="1" smtClean="0">
                <a:solidFill>
                  <a:srgbClr val="FF0000"/>
                </a:solidFill>
                <a:latin typeface="Consolas" pitchFamily="49" charset="0"/>
                <a:cs typeface="Consolas" pitchFamily="49" charset="0"/>
              </a:rPr>
              <a:t>i</a:t>
            </a:r>
            <a:r>
              <a:rPr lang="en-US" sz="1900" dirty="0" smtClean="0">
                <a:solidFill>
                  <a:srgbClr val="FF0000"/>
                </a:solidFill>
                <a:latin typeface="Consolas" pitchFamily="49" charset="0"/>
                <a:cs typeface="Consolas" pitchFamily="49" charset="0"/>
              </a:rPr>
              <a:t> </a:t>
            </a:r>
            <a:r>
              <a:rPr lang="en-US" sz="1900" dirty="0" smtClean="0">
                <a:solidFill>
                  <a:srgbClr val="FF0000"/>
                </a:solidFill>
                <a:latin typeface="Consolas" pitchFamily="49" charset="0"/>
                <a:cs typeface="Consolas" pitchFamily="49" charset="0"/>
              </a:rPr>
              <a:t>== n;</a:t>
            </a:r>
          </a:p>
          <a:p>
            <a:pPr marL="514350" indent="-514350"/>
            <a:r>
              <a:rPr lang="en-US" sz="1900" dirty="0" smtClean="0">
                <a:solidFill>
                  <a:srgbClr val="FF0000"/>
                </a:solidFill>
                <a:latin typeface="Consolas" pitchFamily="49" charset="0"/>
                <a:cs typeface="Consolas" pitchFamily="49" charset="0"/>
              </a:rPr>
              <a:t>	</a:t>
            </a:r>
            <a:endParaRPr lang="en-US" sz="1900" dirty="0">
              <a:solidFill>
                <a:srgbClr val="FF0000"/>
              </a:solidFill>
              <a:latin typeface="Consolas" pitchFamily="49" charset="0"/>
              <a:cs typeface="Consolas" pitchFamily="49" charset="0"/>
            </a:endParaRPr>
          </a:p>
        </p:txBody>
      </p:sp>
      <p:sp>
        <p:nvSpPr>
          <p:cNvPr id="5" name="TextBox 4"/>
          <p:cNvSpPr txBox="1"/>
          <p:nvPr/>
        </p:nvSpPr>
        <p:spPr>
          <a:xfrm>
            <a:off x="4773304" y="2571464"/>
            <a:ext cx="4191000" cy="384721"/>
          </a:xfrm>
          <a:prstGeom prst="rect">
            <a:avLst/>
          </a:prstGeom>
          <a:solidFill>
            <a:schemeClr val="accent5">
              <a:lumMod val="40000"/>
              <a:lumOff val="60000"/>
            </a:schemeClr>
          </a:solidFill>
          <a:ln w="22225">
            <a:solidFill>
              <a:srgbClr val="FFC000"/>
            </a:solidFill>
          </a:ln>
        </p:spPr>
        <p:txBody>
          <a:bodyPr wrap="square" rtlCol="0">
            <a:spAutoFit/>
          </a:bodyPr>
          <a:lstStyle/>
          <a:p>
            <a:r>
              <a:rPr lang="en-US" sz="1900" b="1" dirty="0" smtClean="0">
                <a:latin typeface="Consolas" pitchFamily="49" charset="0"/>
                <a:cs typeface="Consolas" pitchFamily="49" charset="0"/>
              </a:rPr>
              <a:t>// Loop invariant</a:t>
            </a:r>
            <a:r>
              <a:rPr lang="en-US" sz="1900" b="1" dirty="0" smtClean="0">
                <a:latin typeface="Consolas" pitchFamily="49" charset="0"/>
                <a:cs typeface="Consolas" pitchFamily="49" charset="0"/>
              </a:rPr>
              <a:t>: </a:t>
            </a:r>
            <a:r>
              <a:rPr lang="en-US" sz="1900" b="1" dirty="0" err="1" smtClean="0">
                <a:latin typeface="Consolas" pitchFamily="49" charset="0"/>
                <a:cs typeface="Consolas" pitchFamily="49" charset="0"/>
              </a:rPr>
              <a:t>i</a:t>
            </a:r>
            <a:r>
              <a:rPr lang="en-US" sz="1900" b="1" dirty="0" smtClean="0">
                <a:latin typeface="Consolas" pitchFamily="49" charset="0"/>
                <a:cs typeface="Consolas" pitchFamily="49" charset="0"/>
              </a:rPr>
              <a:t> &lt;= n</a:t>
            </a:r>
            <a:endParaRPr lang="en-US" sz="1900" b="1" dirty="0" smtClean="0">
              <a:latin typeface="Consolas" pitchFamily="49" charset="0"/>
              <a:cs typeface="Consolas" pitchFamily="49" charset="0"/>
            </a:endParaRPr>
          </a:p>
        </p:txBody>
      </p:sp>
      <p:sp>
        <p:nvSpPr>
          <p:cNvPr id="29" name="TextBox 28"/>
          <p:cNvSpPr txBox="1"/>
          <p:nvPr/>
        </p:nvSpPr>
        <p:spPr>
          <a:xfrm>
            <a:off x="685800" y="4702076"/>
            <a:ext cx="2614818" cy="2308324"/>
          </a:xfrm>
          <a:prstGeom prst="rect">
            <a:avLst/>
          </a:prstGeom>
          <a:noFill/>
        </p:spPr>
        <p:txBody>
          <a:bodyPr wrap="none" rtlCol="0">
            <a:spAutoFit/>
          </a:bodyPr>
          <a:lstStyle/>
          <a:p>
            <a:pPr marL="457200" indent="-457200">
              <a:buFont typeface="+mj-lt"/>
              <a:buAutoNum type="arabicPeriod"/>
            </a:pPr>
            <a:r>
              <a:rPr lang="en-US" sz="2400" dirty="0" smtClean="0">
                <a:latin typeface="Arial" pitchFamily="34" charset="0"/>
                <a:cs typeface="Arial" pitchFamily="34" charset="0"/>
              </a:rPr>
              <a:t>Includes Init:</a:t>
            </a:r>
          </a:p>
          <a:p>
            <a:pPr marL="457200" indent="-457200">
              <a:buFont typeface="+mj-lt"/>
              <a:buAutoNum type="arabicPeriod"/>
            </a:pPr>
            <a:endParaRPr lang="en-US" sz="2400" dirty="0" smtClean="0">
              <a:latin typeface="Arial" pitchFamily="34" charset="0"/>
              <a:cs typeface="Arial" pitchFamily="34" charset="0"/>
            </a:endParaRPr>
          </a:p>
          <a:p>
            <a:pPr marL="457200" indent="-457200">
              <a:buFont typeface="+mj-lt"/>
              <a:buAutoNum type="arabicPeriod"/>
            </a:pPr>
            <a:r>
              <a:rPr lang="en-US" sz="2400" dirty="0" smtClean="0">
                <a:latin typeface="Arial" pitchFamily="34" charset="0"/>
                <a:cs typeface="Arial" pitchFamily="34" charset="0"/>
              </a:rPr>
              <a:t>Excludes Bad:</a:t>
            </a:r>
          </a:p>
          <a:p>
            <a:pPr marL="457200" indent="-457200">
              <a:buFont typeface="+mj-lt"/>
              <a:buAutoNum type="arabicPeriod"/>
            </a:pPr>
            <a:endParaRPr lang="en-US" sz="2400" dirty="0" smtClean="0">
              <a:latin typeface="Arial" pitchFamily="34" charset="0"/>
              <a:cs typeface="Arial" pitchFamily="34" charset="0"/>
            </a:endParaRPr>
          </a:p>
          <a:p>
            <a:pPr marL="457200" indent="-457200">
              <a:buFont typeface="+mj-lt"/>
              <a:buAutoNum type="arabicPeriod"/>
            </a:pPr>
            <a:r>
              <a:rPr lang="en-US" sz="2400" dirty="0" smtClean="0">
                <a:latin typeface="Arial" pitchFamily="34" charset="0"/>
                <a:cs typeface="Arial" pitchFamily="34" charset="0"/>
              </a:rPr>
              <a:t>Is inductive:</a:t>
            </a:r>
          </a:p>
          <a:p>
            <a:endParaRPr lang="en-US" sz="2400" dirty="0">
              <a:latin typeface="Arial" pitchFamily="34" charset="0"/>
              <a:cs typeface="Arial" pitchFamily="34" charset="0"/>
            </a:endParaRPr>
          </a:p>
        </p:txBody>
      </p:sp>
      <p:cxnSp>
        <p:nvCxnSpPr>
          <p:cNvPr id="31" name="Elbow Connector 30"/>
          <p:cNvCxnSpPr/>
          <p:nvPr/>
        </p:nvCxnSpPr>
        <p:spPr>
          <a:xfrm rot="16200000" flipH="1">
            <a:off x="114300" y="1866900"/>
            <a:ext cx="1219200" cy="381000"/>
          </a:xfrm>
          <a:prstGeom prst="bentConnector3">
            <a:avLst>
              <a:gd name="adj1" fmla="val 61194"/>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435592" y="2362200"/>
            <a:ext cx="1066800" cy="1905000"/>
            <a:chOff x="421944" y="2438400"/>
            <a:chExt cx="1066800" cy="1905000"/>
          </a:xfrm>
        </p:grpSpPr>
        <p:grpSp>
          <p:nvGrpSpPr>
            <p:cNvPr id="41" name="Group 40"/>
            <p:cNvGrpSpPr/>
            <p:nvPr/>
          </p:nvGrpSpPr>
          <p:grpSpPr>
            <a:xfrm>
              <a:off x="421944" y="2438400"/>
              <a:ext cx="1066800" cy="1143000"/>
              <a:chOff x="421944" y="2438400"/>
              <a:chExt cx="1066800" cy="1143000"/>
            </a:xfrm>
          </p:grpSpPr>
          <p:sp>
            <p:nvSpPr>
              <p:cNvPr id="38" name="Arc 37"/>
              <p:cNvSpPr/>
              <p:nvPr/>
            </p:nvSpPr>
            <p:spPr>
              <a:xfrm>
                <a:off x="421944" y="2743200"/>
                <a:ext cx="1066800" cy="838200"/>
              </a:xfrm>
              <a:prstGeom prst="arc">
                <a:avLst>
                  <a:gd name="adj1" fmla="val 5445227"/>
                  <a:gd name="adj2" fmla="val 15952857"/>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p:cNvCxnSpPr/>
              <p:nvPr/>
            </p:nvCxnSpPr>
            <p:spPr>
              <a:xfrm flipV="1">
                <a:off x="900752" y="2438400"/>
                <a:ext cx="0" cy="3048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 name="Straight Arrow Connector 42"/>
            <p:cNvCxnSpPr>
              <a:stCxn id="38" idx="0"/>
            </p:cNvCxnSpPr>
            <p:nvPr/>
          </p:nvCxnSpPr>
          <p:spPr>
            <a:xfrm>
              <a:off x="949830" y="3581378"/>
              <a:ext cx="27122" cy="762022"/>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519752" y="2354240"/>
            <a:ext cx="1309048" cy="998560"/>
            <a:chOff x="519752" y="2354240"/>
            <a:chExt cx="1309048" cy="998560"/>
          </a:xfrm>
        </p:grpSpPr>
        <p:grpSp>
          <p:nvGrpSpPr>
            <p:cNvPr id="51" name="Group 50"/>
            <p:cNvGrpSpPr/>
            <p:nvPr/>
          </p:nvGrpSpPr>
          <p:grpSpPr>
            <a:xfrm>
              <a:off x="914400" y="2514600"/>
              <a:ext cx="914400" cy="838200"/>
              <a:chOff x="914400" y="2514600"/>
              <a:chExt cx="914400" cy="838200"/>
            </a:xfrm>
          </p:grpSpPr>
          <p:cxnSp>
            <p:nvCxnSpPr>
              <p:cNvPr id="46" name="Straight Connector 45"/>
              <p:cNvCxnSpPr/>
              <p:nvPr/>
            </p:nvCxnSpPr>
            <p:spPr>
              <a:xfrm>
                <a:off x="914400" y="2514600"/>
                <a:ext cx="0" cy="3048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914400" y="2819400"/>
                <a:ext cx="9144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828800" y="2819400"/>
                <a:ext cx="0" cy="53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3" name="Straight Connector 52"/>
            <p:cNvCxnSpPr/>
            <p:nvPr/>
          </p:nvCxnSpPr>
          <p:spPr>
            <a:xfrm flipH="1">
              <a:off x="533400" y="3352800"/>
              <a:ext cx="12954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533400" y="2362200"/>
              <a:ext cx="0" cy="9906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19752" y="2354240"/>
              <a:ext cx="533400"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3851275" y="4717929"/>
            <a:ext cx="2834989" cy="414079"/>
            <a:chOff x="3851275" y="4717929"/>
            <a:chExt cx="2834989" cy="414079"/>
          </a:xfrm>
        </p:grpSpPr>
        <p:graphicFrame>
          <p:nvGraphicFramePr>
            <p:cNvPr id="26626" name="Object 2"/>
            <p:cNvGraphicFramePr>
              <a:graphicFrameLocks noChangeAspect="1"/>
            </p:cNvGraphicFramePr>
            <p:nvPr/>
          </p:nvGraphicFramePr>
          <p:xfrm>
            <a:off x="3851275" y="4717929"/>
            <a:ext cx="2133600" cy="406400"/>
          </p:xfrm>
          <a:graphic>
            <a:graphicData uri="http://schemas.openxmlformats.org/presentationml/2006/ole">
              <p:oleObj spid="_x0000_s26626" name="Equation" r:id="rId7" imgW="939600" imgH="177480" progId="Equation.3">
                <p:embed/>
              </p:oleObj>
            </a:graphicData>
          </a:graphic>
        </p:graphicFrame>
        <p:graphicFrame>
          <p:nvGraphicFramePr>
            <p:cNvPr id="26629" name="Object 5"/>
            <p:cNvGraphicFramePr>
              <a:graphicFrameLocks noChangeAspect="1"/>
            </p:cNvGraphicFramePr>
            <p:nvPr/>
          </p:nvGraphicFramePr>
          <p:xfrm>
            <a:off x="6041739" y="4794129"/>
            <a:ext cx="644525" cy="337879"/>
          </p:xfrm>
          <a:graphic>
            <a:graphicData uri="http://schemas.openxmlformats.org/presentationml/2006/ole">
              <p:oleObj spid="_x0000_s26629" name="Equation" r:id="rId8" imgW="317160" imgH="164880" progId="Equation.3">
                <p:embed/>
              </p:oleObj>
            </a:graphicData>
          </a:graphic>
        </p:graphicFrame>
      </p:grpSp>
      <p:grpSp>
        <p:nvGrpSpPr>
          <p:cNvPr id="70" name="Group 69"/>
          <p:cNvGrpSpPr/>
          <p:nvPr/>
        </p:nvGrpSpPr>
        <p:grpSpPr>
          <a:xfrm>
            <a:off x="3886200" y="6115050"/>
            <a:ext cx="4145512" cy="495300"/>
            <a:chOff x="3886200" y="6115050"/>
            <a:chExt cx="4145512" cy="495300"/>
          </a:xfrm>
        </p:grpSpPr>
        <p:graphicFrame>
          <p:nvGraphicFramePr>
            <p:cNvPr id="26627" name="Object 3"/>
            <p:cNvGraphicFramePr>
              <a:graphicFrameLocks noChangeAspect="1"/>
            </p:cNvGraphicFramePr>
            <p:nvPr/>
          </p:nvGraphicFramePr>
          <p:xfrm>
            <a:off x="4489736" y="6115050"/>
            <a:ext cx="2878138" cy="495300"/>
          </p:xfrm>
          <a:graphic>
            <a:graphicData uri="http://schemas.openxmlformats.org/presentationml/2006/ole">
              <p:oleObj spid="_x0000_s26627" name="Equation" r:id="rId9" imgW="1333440" imgH="228600" progId="Equation.3">
                <p:embed/>
              </p:oleObj>
            </a:graphicData>
          </a:graphic>
        </p:graphicFrame>
        <p:graphicFrame>
          <p:nvGraphicFramePr>
            <p:cNvPr id="26631" name="Object 7"/>
            <p:cNvGraphicFramePr>
              <a:graphicFrameLocks noChangeAspect="1"/>
            </p:cNvGraphicFramePr>
            <p:nvPr/>
          </p:nvGraphicFramePr>
          <p:xfrm>
            <a:off x="3886200" y="6239370"/>
            <a:ext cx="644525" cy="338138"/>
          </p:xfrm>
          <a:graphic>
            <a:graphicData uri="http://schemas.openxmlformats.org/presentationml/2006/ole">
              <p:oleObj spid="_x0000_s26631" name="Equation" r:id="rId10" imgW="317160" imgH="164880" progId="Equation.3">
                <p:embed/>
              </p:oleObj>
            </a:graphicData>
          </a:graphic>
        </p:graphicFrame>
        <p:graphicFrame>
          <p:nvGraphicFramePr>
            <p:cNvPr id="26632" name="Object 8"/>
            <p:cNvGraphicFramePr>
              <a:graphicFrameLocks noChangeAspect="1"/>
            </p:cNvGraphicFramePr>
            <p:nvPr/>
          </p:nvGraphicFramePr>
          <p:xfrm>
            <a:off x="7403062" y="6209232"/>
            <a:ext cx="628650" cy="361992"/>
          </p:xfrm>
          <a:graphic>
            <a:graphicData uri="http://schemas.openxmlformats.org/presentationml/2006/ole">
              <p:oleObj spid="_x0000_s26632" name="Equation" r:id="rId11" imgW="355320" imgH="203040" progId="Equation.3">
                <p:embed/>
              </p:oleObj>
            </a:graphicData>
          </a:graphic>
        </p:graphicFrame>
      </p:grpSp>
      <p:sp>
        <p:nvSpPr>
          <p:cNvPr id="65" name="Rectangle 64"/>
          <p:cNvSpPr/>
          <p:nvPr/>
        </p:nvSpPr>
        <p:spPr>
          <a:xfrm>
            <a:off x="204720" y="838200"/>
            <a:ext cx="3708776" cy="3733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Elbow Connector 12"/>
          <p:cNvCxnSpPr/>
          <p:nvPr/>
        </p:nvCxnSpPr>
        <p:spPr>
          <a:xfrm>
            <a:off x="1951632" y="2500952"/>
            <a:ext cx="2514600" cy="304800"/>
          </a:xfrm>
          <a:prstGeom prst="bentConnector3">
            <a:avLst>
              <a:gd name="adj1" fmla="val 1696"/>
            </a:avLst>
          </a:prstGeom>
          <a:ln w="889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3" name="Slide Number Placeholder 72"/>
          <p:cNvSpPr>
            <a:spLocks noGrp="1"/>
          </p:cNvSpPr>
          <p:nvPr>
            <p:ph type="sldNum" sz="quarter" idx="12"/>
          </p:nvPr>
        </p:nvSpPr>
        <p:spPr/>
        <p:txBody>
          <a:bodyPr/>
          <a:lstStyle/>
          <a:p>
            <a:fld id="{B6F15528-21DE-4FAA-801E-634DDDAF4B2B}" type="slidenum">
              <a:rPr lang="en-US" smtClean="0"/>
              <a:pPr/>
              <a:t>7</a:t>
            </a:fld>
            <a:r>
              <a:rPr lang="en-US" smtClean="0"/>
              <a:t>/42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3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0"/>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44"/>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3648" y="40944"/>
            <a:ext cx="9780896" cy="721056"/>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err="1" smtClean="0">
                <a:ln>
                  <a:noFill/>
                </a:ln>
                <a:solidFill>
                  <a:schemeClr val="tx1"/>
                </a:solidFill>
                <a:effectLst/>
                <a:uLnTx/>
                <a:uFillTx/>
                <a:latin typeface="Arial" pitchFamily="34" charset="0"/>
                <a:ea typeface="+mj-ea"/>
                <a:cs typeface="Arial" pitchFamily="34" charset="0"/>
              </a:rPr>
              <a:t>ExpressOS</a:t>
            </a:r>
            <a:r>
              <a:rPr kumimoji="0" lang="en-US" sz="32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 Code Fragment: CachePageHolder</a:t>
            </a:r>
            <a:endParaRPr kumimoji="0" lang="en-US" sz="32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4" name="TextBox 3"/>
          <p:cNvSpPr txBox="1"/>
          <p:nvPr/>
        </p:nvSpPr>
        <p:spPr>
          <a:xfrm>
            <a:off x="-40944" y="685801"/>
            <a:ext cx="9946944" cy="4185761"/>
          </a:xfrm>
          <a:prstGeom prst="rect">
            <a:avLst/>
          </a:prstGeom>
          <a:noFill/>
        </p:spPr>
        <p:txBody>
          <a:bodyPr wrap="square" rtlCol="0">
            <a:spAutoFit/>
          </a:bodyPr>
          <a:lstStyle/>
          <a:p>
            <a:pPr marL="514350" indent="-514350"/>
            <a:r>
              <a:rPr lang="en-US" sz="1900" b="1" dirty="0" smtClean="0">
                <a:solidFill>
                  <a:srgbClr val="FF0000"/>
                </a:solidFill>
                <a:latin typeface="Consolas" pitchFamily="49" charset="0"/>
                <a:cs typeface="Consolas" pitchFamily="49" charset="0"/>
              </a:rPr>
              <a:t>class </a:t>
            </a:r>
            <a:r>
              <a:rPr lang="en-US" sz="1900" b="1" dirty="0" smtClean="0">
                <a:solidFill>
                  <a:srgbClr val="FF0000"/>
                </a:solidFill>
                <a:latin typeface="Consolas" pitchFamily="49" charset="0"/>
                <a:cs typeface="Consolas" pitchFamily="49" charset="0"/>
              </a:rPr>
              <a:t>CachePageHolder</a:t>
            </a:r>
            <a:r>
              <a:rPr lang="en-US" sz="1900" b="1" dirty="0" smtClean="0">
                <a:solidFill>
                  <a:srgbClr val="FF0000"/>
                </a:solidFill>
                <a:latin typeface="Consolas" pitchFamily="49" charset="0"/>
                <a:cs typeface="Consolas" pitchFamily="49" charset="0"/>
              </a:rPr>
              <a:t> </a:t>
            </a:r>
            <a:r>
              <a:rPr lang="en-US" sz="1900" b="1" dirty="0" smtClean="0">
                <a:solidFill>
                  <a:srgbClr val="FF0000"/>
                </a:solidFill>
                <a:latin typeface="Consolas" pitchFamily="49" charset="0"/>
                <a:cs typeface="Consolas" pitchFamily="49" charset="0"/>
              </a:rPr>
              <a:t>{  </a:t>
            </a:r>
            <a:r>
              <a:rPr lang="en-US" sz="1900" b="1" dirty="0" smtClean="0">
                <a:solidFill>
                  <a:srgbClr val="FF0000"/>
                </a:solidFill>
                <a:latin typeface="Consolas" pitchFamily="49" charset="0"/>
                <a:cs typeface="Consolas" pitchFamily="49" charset="0"/>
              </a:rPr>
              <a:t>// </a:t>
            </a:r>
            <a:r>
              <a:rPr lang="en-US" sz="1900" b="1" dirty="0" err="1" smtClean="0">
                <a:solidFill>
                  <a:srgbClr val="FF0000"/>
                </a:solidFill>
                <a:latin typeface="Consolas" pitchFamily="49" charset="0"/>
                <a:cs typeface="Consolas" pitchFamily="49" charset="0"/>
              </a:rPr>
              <a:t>this.Head</a:t>
            </a:r>
            <a:r>
              <a:rPr lang="en-US" sz="1900" b="1" dirty="0" smtClean="0">
                <a:solidFill>
                  <a:srgbClr val="FF0000"/>
                </a:solidFill>
                <a:latin typeface="Consolas" pitchFamily="49" charset="0"/>
                <a:cs typeface="Consolas" pitchFamily="49" charset="0"/>
              </a:rPr>
              <a:t> is a sorted list of </a:t>
            </a:r>
            <a:r>
              <a:rPr lang="en-US" sz="1900" b="1" dirty="0" err="1" smtClean="0">
                <a:solidFill>
                  <a:srgbClr val="FF0000"/>
                </a:solidFill>
                <a:latin typeface="Consolas" pitchFamily="49" charset="0"/>
                <a:cs typeface="Consolas" pitchFamily="49" charset="0"/>
              </a:rPr>
              <a:t>CachePages</a:t>
            </a:r>
            <a:endParaRPr lang="en-US" sz="1900" b="1" dirty="0" smtClean="0">
              <a:solidFill>
                <a:srgbClr val="FF0000"/>
              </a:solidFill>
              <a:latin typeface="Consolas" pitchFamily="49" charset="0"/>
              <a:cs typeface="Consolas" pitchFamily="49" charset="0"/>
            </a:endParaRPr>
          </a:p>
          <a:p>
            <a:pPr marL="514350" indent="-514350"/>
            <a:r>
              <a:rPr lang="en-US" sz="1900" dirty="0" smtClean="0">
                <a:latin typeface="Consolas" pitchFamily="49" charset="0"/>
                <a:cs typeface="Consolas" pitchFamily="49" charset="0"/>
              </a:rPr>
              <a:t>	</a:t>
            </a:r>
            <a:r>
              <a:rPr lang="en-US" sz="1900" b="1" dirty="0" err="1" smtClean="0">
                <a:solidFill>
                  <a:srgbClr val="427ABE"/>
                </a:solidFill>
                <a:latin typeface="Consolas" pitchFamily="49" charset="0"/>
                <a:cs typeface="Consolas" pitchFamily="49" charset="0"/>
              </a:rPr>
              <a:t>CachePage</a:t>
            </a:r>
            <a:r>
              <a:rPr lang="en-US" sz="1900" b="1" dirty="0" smtClean="0">
                <a:latin typeface="Consolas" pitchFamily="49" charset="0"/>
                <a:cs typeface="Consolas" pitchFamily="49" charset="0"/>
              </a:rPr>
              <a:t> Head;</a:t>
            </a:r>
            <a:r>
              <a:rPr lang="en-US" sz="1900" dirty="0" smtClean="0">
                <a:latin typeface="Consolas" pitchFamily="49" charset="0"/>
                <a:cs typeface="Consolas" pitchFamily="49" charset="0"/>
              </a:rPr>
              <a:t>	</a:t>
            </a:r>
            <a:r>
              <a:rPr lang="en-US" sz="1900" dirty="0" smtClean="0">
                <a:solidFill>
                  <a:srgbClr val="FF0000"/>
                </a:solidFill>
                <a:latin typeface="Consolas" pitchFamily="49" charset="0"/>
                <a:cs typeface="Consolas" pitchFamily="49" charset="0"/>
              </a:rPr>
              <a:t>// Class invariant: sorted(</a:t>
            </a:r>
            <a:r>
              <a:rPr lang="en-US" sz="1900" dirty="0" err="1" smtClean="0">
                <a:solidFill>
                  <a:srgbClr val="FF0000"/>
                </a:solidFill>
                <a:latin typeface="Consolas" pitchFamily="49" charset="0"/>
                <a:cs typeface="Consolas" pitchFamily="49" charset="0"/>
              </a:rPr>
              <a:t>this.Head</a:t>
            </a:r>
            <a:r>
              <a:rPr lang="en-US" sz="1900" dirty="0" smtClean="0">
                <a:solidFill>
                  <a:srgbClr val="FF0000"/>
                </a:solidFill>
                <a:latin typeface="Consolas" pitchFamily="49" charset="0"/>
                <a:cs typeface="Consolas" pitchFamily="49" charset="0"/>
              </a:rPr>
              <a:t>);</a:t>
            </a:r>
            <a:endParaRPr lang="en-US" sz="1900" dirty="0" smtClean="0">
              <a:solidFill>
                <a:srgbClr val="FF0000"/>
              </a:solidFill>
              <a:latin typeface="Consolas" pitchFamily="49" charset="0"/>
              <a:cs typeface="Consolas" pitchFamily="49" charset="0"/>
            </a:endParaRPr>
          </a:p>
          <a:p>
            <a:pPr marL="514350" indent="-514350"/>
            <a:r>
              <a:rPr lang="en-US" sz="1900" dirty="0" smtClean="0">
                <a:latin typeface="Consolas" pitchFamily="49" charset="0"/>
                <a:cs typeface="Consolas" pitchFamily="49" charset="0"/>
              </a:rPr>
              <a:t>	</a:t>
            </a:r>
            <a:r>
              <a:rPr lang="en-US" sz="1900" b="1" dirty="0" smtClean="0">
                <a:latin typeface="Consolas" pitchFamily="49" charset="0"/>
                <a:cs typeface="Consolas" pitchFamily="49" charset="0"/>
              </a:rPr>
              <a:t>. . </a:t>
            </a:r>
            <a:r>
              <a:rPr lang="en-US" sz="1900" b="1" dirty="0" smtClean="0">
                <a:latin typeface="Consolas" pitchFamily="49" charset="0"/>
                <a:cs typeface="Consolas" pitchFamily="49" charset="0"/>
              </a:rPr>
              <a:t>.</a:t>
            </a:r>
            <a:endParaRPr lang="en-US" sz="1900" b="1" dirty="0" smtClean="0">
              <a:latin typeface="Consolas" pitchFamily="49" charset="0"/>
              <a:cs typeface="Consolas" pitchFamily="49" charset="0"/>
            </a:endParaRPr>
          </a:p>
          <a:p>
            <a:pPr marL="514350" indent="-514350"/>
            <a:r>
              <a:rPr lang="en-US" sz="1900" dirty="0" smtClean="0">
                <a:latin typeface="Consolas" pitchFamily="49" charset="0"/>
                <a:cs typeface="Consolas" pitchFamily="49" charset="0"/>
              </a:rPr>
              <a:t>	</a:t>
            </a:r>
            <a:r>
              <a:rPr lang="en-US" sz="1900" dirty="0" err="1" smtClean="0">
                <a:solidFill>
                  <a:srgbClr val="427ABE"/>
                </a:solidFill>
                <a:latin typeface="Consolas" pitchFamily="49" charset="0"/>
                <a:cs typeface="Consolas" pitchFamily="49" charset="0"/>
              </a:rPr>
              <a:t>CachePage</a:t>
            </a:r>
            <a:r>
              <a:rPr lang="en-US" sz="1900" dirty="0" smtClean="0">
                <a:latin typeface="Consolas" pitchFamily="49" charset="0"/>
                <a:cs typeface="Consolas" pitchFamily="49" charset="0"/>
              </a:rPr>
              <a:t> </a:t>
            </a:r>
            <a:r>
              <a:rPr lang="en-US" sz="1900" dirty="0" err="1" smtClean="0">
                <a:latin typeface="Consolas" pitchFamily="49" charset="0"/>
                <a:cs typeface="Consolas" pitchFamily="49" charset="0"/>
              </a:rPr>
              <a:t>LookupPrev</a:t>
            </a:r>
            <a:r>
              <a:rPr lang="en-US" sz="1900" dirty="0" smtClean="0">
                <a:latin typeface="Consolas" pitchFamily="49" charset="0"/>
                <a:cs typeface="Consolas" pitchFamily="49" charset="0"/>
              </a:rPr>
              <a:t>(</a:t>
            </a:r>
            <a:r>
              <a:rPr lang="en-US" sz="1900" dirty="0" err="1" smtClean="0">
                <a:solidFill>
                  <a:srgbClr val="2503EF"/>
                </a:solidFill>
                <a:latin typeface="Consolas" pitchFamily="49" charset="0"/>
                <a:cs typeface="Consolas" pitchFamily="49" charset="0"/>
              </a:rPr>
              <a:t>int</a:t>
            </a:r>
            <a:r>
              <a:rPr lang="en-US" sz="1900" dirty="0" smtClean="0">
                <a:latin typeface="Consolas" pitchFamily="49" charset="0"/>
                <a:cs typeface="Consolas" pitchFamily="49" charset="0"/>
              </a:rPr>
              <a:t> </a:t>
            </a:r>
            <a:r>
              <a:rPr lang="en-US" sz="1900" dirty="0" smtClean="0">
                <a:latin typeface="Consolas" pitchFamily="49" charset="0"/>
                <a:cs typeface="Consolas" pitchFamily="49" charset="0"/>
              </a:rPr>
              <a:t>k) </a:t>
            </a:r>
            <a:r>
              <a:rPr lang="en-US" sz="1900" dirty="0" smtClean="0">
                <a:latin typeface="Consolas" pitchFamily="49" charset="0"/>
                <a:cs typeface="Consolas" pitchFamily="49" charset="0"/>
              </a:rPr>
              <a:t>{ </a:t>
            </a:r>
          </a:p>
          <a:p>
            <a:pPr marL="514350" indent="-514350"/>
            <a:r>
              <a:rPr lang="en-US" sz="1900" dirty="0" smtClean="0">
                <a:latin typeface="Consolas" pitchFamily="49" charset="0"/>
                <a:cs typeface="Consolas" pitchFamily="49" charset="0"/>
              </a:rPr>
              <a:t>		</a:t>
            </a:r>
            <a:r>
              <a:rPr lang="en-US" sz="1900" dirty="0" smtClean="0">
                <a:solidFill>
                  <a:srgbClr val="FF0000"/>
                </a:solidFill>
                <a:latin typeface="Consolas" pitchFamily="49" charset="0"/>
                <a:cs typeface="Consolas" pitchFamily="49" charset="0"/>
              </a:rPr>
              <a:t>// Ensures: (ret != NULL =&gt; </a:t>
            </a:r>
            <a:r>
              <a:rPr lang="en-US" sz="1900" dirty="0" err="1" smtClean="0">
                <a:solidFill>
                  <a:srgbClr val="FF0000"/>
                </a:solidFill>
                <a:latin typeface="Consolas" pitchFamily="49" charset="0"/>
                <a:cs typeface="Consolas" pitchFamily="49" charset="0"/>
              </a:rPr>
              <a:t>ret.Key</a:t>
            </a:r>
            <a:r>
              <a:rPr lang="en-US" sz="1900" dirty="0" smtClean="0">
                <a:solidFill>
                  <a:srgbClr val="FF0000"/>
                </a:solidFill>
                <a:latin typeface="Consolas" pitchFamily="49" charset="0"/>
                <a:cs typeface="Consolas" pitchFamily="49" charset="0"/>
              </a:rPr>
              <a:t> &lt;= </a:t>
            </a:r>
            <a:r>
              <a:rPr lang="en-US" sz="1900" dirty="0" smtClean="0">
                <a:solidFill>
                  <a:srgbClr val="FF0000"/>
                </a:solidFill>
                <a:latin typeface="Consolas" pitchFamily="49" charset="0"/>
                <a:cs typeface="Consolas" pitchFamily="49" charset="0"/>
              </a:rPr>
              <a:t>k);</a:t>
            </a:r>
            <a:endParaRPr lang="en-US" sz="1900" dirty="0" smtClean="0">
              <a:solidFill>
                <a:srgbClr val="FF0000"/>
              </a:solidFill>
              <a:latin typeface="Consolas" pitchFamily="49" charset="0"/>
              <a:cs typeface="Consolas" pitchFamily="49" charset="0"/>
            </a:endParaRPr>
          </a:p>
          <a:p>
            <a:pPr marL="514350" indent="-514350"/>
            <a:r>
              <a:rPr lang="en-US" sz="1900" dirty="0" smtClean="0">
                <a:solidFill>
                  <a:srgbClr val="FF0000"/>
                </a:solidFill>
                <a:latin typeface="Consolas" pitchFamily="49" charset="0"/>
                <a:cs typeface="Consolas" pitchFamily="49" charset="0"/>
              </a:rPr>
              <a:t>		// Ensures: (ret != NULL &amp;&amp; </a:t>
            </a:r>
            <a:r>
              <a:rPr lang="en-US" sz="1900" dirty="0" err="1" smtClean="0">
                <a:solidFill>
                  <a:srgbClr val="FF0000"/>
                </a:solidFill>
                <a:latin typeface="Consolas" pitchFamily="49" charset="0"/>
                <a:cs typeface="Consolas" pitchFamily="49" charset="0"/>
              </a:rPr>
              <a:t>ret.Next</a:t>
            </a:r>
            <a:r>
              <a:rPr lang="en-US" sz="1900" dirty="0" smtClean="0">
                <a:solidFill>
                  <a:srgbClr val="FF0000"/>
                </a:solidFill>
                <a:latin typeface="Consolas" pitchFamily="49" charset="0"/>
                <a:cs typeface="Consolas" pitchFamily="49" charset="0"/>
              </a:rPr>
              <a:t> != NULL) =&gt; </a:t>
            </a:r>
          </a:p>
          <a:p>
            <a:pPr marL="514350" indent="-514350"/>
            <a:r>
              <a:rPr lang="en-US" sz="1900" dirty="0" smtClean="0">
                <a:solidFill>
                  <a:srgbClr val="FF0000"/>
                </a:solidFill>
                <a:latin typeface="Consolas" pitchFamily="49" charset="0"/>
                <a:cs typeface="Consolas" pitchFamily="49" charset="0"/>
              </a:rPr>
              <a:t>							</a:t>
            </a:r>
            <a:r>
              <a:rPr lang="en-US" sz="1900" dirty="0" err="1" smtClean="0">
                <a:solidFill>
                  <a:srgbClr val="FF0000"/>
                </a:solidFill>
                <a:latin typeface="Consolas" pitchFamily="49" charset="0"/>
                <a:cs typeface="Consolas" pitchFamily="49" charset="0"/>
              </a:rPr>
              <a:t>ret.Next.Key</a:t>
            </a:r>
            <a:r>
              <a:rPr lang="en-US" sz="1900" dirty="0" smtClean="0">
                <a:solidFill>
                  <a:srgbClr val="FF0000"/>
                </a:solidFill>
                <a:latin typeface="Consolas" pitchFamily="49" charset="0"/>
                <a:cs typeface="Consolas" pitchFamily="49" charset="0"/>
              </a:rPr>
              <a:t> &gt; </a:t>
            </a:r>
            <a:r>
              <a:rPr lang="en-US" sz="1900" dirty="0" smtClean="0">
                <a:solidFill>
                  <a:srgbClr val="FF0000"/>
                </a:solidFill>
                <a:latin typeface="Consolas" pitchFamily="49" charset="0"/>
                <a:cs typeface="Consolas" pitchFamily="49" charset="0"/>
              </a:rPr>
              <a:t>k;</a:t>
            </a:r>
            <a:endParaRPr lang="en-US" sz="1900" dirty="0" smtClean="0">
              <a:solidFill>
                <a:srgbClr val="FF0000"/>
              </a:solidFill>
              <a:latin typeface="Consolas" pitchFamily="49" charset="0"/>
              <a:cs typeface="Consolas" pitchFamily="49" charset="0"/>
            </a:endParaRPr>
          </a:p>
          <a:p>
            <a:pPr marL="514350" indent="-514350"/>
            <a:r>
              <a:rPr lang="en-US" sz="1900" dirty="0" smtClean="0">
                <a:latin typeface="Consolas" pitchFamily="49" charset="0"/>
                <a:cs typeface="Consolas" pitchFamily="49" charset="0"/>
              </a:rPr>
              <a:t>		</a:t>
            </a:r>
            <a:r>
              <a:rPr lang="en-US" sz="1900" dirty="0" err="1" smtClean="0">
                <a:solidFill>
                  <a:srgbClr val="427ABE"/>
                </a:solidFill>
                <a:latin typeface="Consolas" pitchFamily="49" charset="0"/>
                <a:cs typeface="Consolas" pitchFamily="49" charset="0"/>
              </a:rPr>
              <a:t>CachePage</a:t>
            </a:r>
            <a:r>
              <a:rPr lang="en-US" sz="1900" dirty="0" smtClean="0">
                <a:latin typeface="Consolas" pitchFamily="49" charset="0"/>
                <a:cs typeface="Consolas" pitchFamily="49" charset="0"/>
              </a:rPr>
              <a:t> current = Head, </a:t>
            </a:r>
            <a:r>
              <a:rPr lang="en-US" sz="1900" dirty="0" err="1" smtClean="0">
                <a:latin typeface="Consolas" pitchFamily="49" charset="0"/>
                <a:cs typeface="Consolas" pitchFamily="49" charset="0"/>
              </a:rPr>
              <a:t>prev</a:t>
            </a:r>
            <a:r>
              <a:rPr lang="en-US" sz="1900" dirty="0" smtClean="0">
                <a:latin typeface="Consolas" pitchFamily="49" charset="0"/>
                <a:cs typeface="Consolas" pitchFamily="49" charset="0"/>
              </a:rPr>
              <a:t> = </a:t>
            </a:r>
            <a:r>
              <a:rPr lang="en-US" sz="1900" dirty="0" smtClean="0">
                <a:solidFill>
                  <a:srgbClr val="2503EF"/>
                </a:solidFill>
                <a:latin typeface="Consolas" pitchFamily="49" charset="0"/>
                <a:cs typeface="Consolas" pitchFamily="49" charset="0"/>
              </a:rPr>
              <a:t>null</a:t>
            </a:r>
            <a:r>
              <a:rPr lang="en-US" sz="1900" dirty="0" smtClean="0">
                <a:latin typeface="Consolas" pitchFamily="49" charset="0"/>
                <a:cs typeface="Consolas" pitchFamily="49" charset="0"/>
              </a:rPr>
              <a:t>; </a:t>
            </a:r>
          </a:p>
          <a:p>
            <a:pPr marL="514350" indent="-514350"/>
            <a:r>
              <a:rPr lang="en-US" sz="1900" dirty="0" smtClean="0">
                <a:latin typeface="Consolas" pitchFamily="49" charset="0"/>
                <a:cs typeface="Consolas" pitchFamily="49" charset="0"/>
              </a:rPr>
              <a:t>		</a:t>
            </a:r>
            <a:r>
              <a:rPr lang="en-US" sz="1900" dirty="0" smtClean="0">
                <a:solidFill>
                  <a:srgbClr val="2503EF"/>
                </a:solidFill>
                <a:latin typeface="Consolas" pitchFamily="49" charset="0"/>
                <a:cs typeface="Consolas" pitchFamily="49" charset="0"/>
              </a:rPr>
              <a:t>while</a:t>
            </a:r>
            <a:r>
              <a:rPr lang="en-US" sz="1900" dirty="0" smtClean="0">
                <a:latin typeface="Consolas" pitchFamily="49" charset="0"/>
                <a:cs typeface="Consolas" pitchFamily="49" charset="0"/>
              </a:rPr>
              <a:t> (current != </a:t>
            </a:r>
            <a:r>
              <a:rPr lang="en-US" sz="1900" dirty="0" smtClean="0">
                <a:solidFill>
                  <a:srgbClr val="2503EF"/>
                </a:solidFill>
                <a:latin typeface="Consolas" pitchFamily="49" charset="0"/>
                <a:cs typeface="Consolas" pitchFamily="49" charset="0"/>
              </a:rPr>
              <a:t>null</a:t>
            </a:r>
            <a:r>
              <a:rPr lang="en-US" sz="1900" dirty="0" smtClean="0">
                <a:latin typeface="Consolas" pitchFamily="49" charset="0"/>
                <a:cs typeface="Consolas" pitchFamily="49" charset="0"/>
              </a:rPr>
              <a:t> &amp;&amp; </a:t>
            </a:r>
            <a:r>
              <a:rPr lang="en-US" sz="1900" dirty="0" err="1" smtClean="0">
                <a:latin typeface="Consolas" pitchFamily="49" charset="0"/>
                <a:cs typeface="Consolas" pitchFamily="49" charset="0"/>
              </a:rPr>
              <a:t>current.Key</a:t>
            </a:r>
            <a:r>
              <a:rPr lang="en-US" sz="1900" dirty="0" smtClean="0">
                <a:latin typeface="Consolas" pitchFamily="49" charset="0"/>
                <a:cs typeface="Consolas" pitchFamily="49" charset="0"/>
              </a:rPr>
              <a:t> &lt;= </a:t>
            </a:r>
            <a:r>
              <a:rPr lang="en-US" sz="1900" dirty="0" smtClean="0">
                <a:latin typeface="Consolas" pitchFamily="49" charset="0"/>
                <a:cs typeface="Consolas" pitchFamily="49" charset="0"/>
              </a:rPr>
              <a:t>k) </a:t>
            </a:r>
            <a:r>
              <a:rPr lang="en-US" sz="1900" dirty="0" smtClean="0">
                <a:latin typeface="Consolas" pitchFamily="49" charset="0"/>
                <a:cs typeface="Consolas" pitchFamily="49" charset="0"/>
              </a:rPr>
              <a:t>{  </a:t>
            </a:r>
          </a:p>
          <a:p>
            <a:pPr marL="514350" indent="-514350"/>
            <a:r>
              <a:rPr lang="en-US" sz="1900" dirty="0" smtClean="0">
                <a:latin typeface="Consolas" pitchFamily="49" charset="0"/>
                <a:cs typeface="Consolas" pitchFamily="49" charset="0"/>
              </a:rPr>
              <a:t>			</a:t>
            </a:r>
            <a:r>
              <a:rPr lang="en-US" sz="1900" dirty="0" err="1" smtClean="0">
                <a:latin typeface="Consolas" pitchFamily="49" charset="0"/>
                <a:cs typeface="Consolas" pitchFamily="49" charset="0"/>
              </a:rPr>
              <a:t>prev</a:t>
            </a:r>
            <a:r>
              <a:rPr lang="en-US" sz="1900" dirty="0" smtClean="0">
                <a:latin typeface="Consolas" pitchFamily="49" charset="0"/>
                <a:cs typeface="Consolas" pitchFamily="49" charset="0"/>
              </a:rPr>
              <a:t> = current; current = </a:t>
            </a:r>
            <a:r>
              <a:rPr lang="en-US" sz="1900" dirty="0" err="1" smtClean="0">
                <a:latin typeface="Consolas" pitchFamily="49" charset="0"/>
                <a:cs typeface="Consolas" pitchFamily="49" charset="0"/>
              </a:rPr>
              <a:t>current.Next</a:t>
            </a:r>
            <a:r>
              <a:rPr lang="en-US" sz="1900" dirty="0" smtClean="0">
                <a:latin typeface="Consolas" pitchFamily="49" charset="0"/>
                <a:cs typeface="Consolas" pitchFamily="49" charset="0"/>
              </a:rPr>
              <a:t>; </a:t>
            </a:r>
          </a:p>
          <a:p>
            <a:pPr marL="514350" indent="-514350"/>
            <a:r>
              <a:rPr lang="en-US" sz="1900" dirty="0" smtClean="0">
                <a:latin typeface="Consolas" pitchFamily="49" charset="0"/>
                <a:cs typeface="Consolas" pitchFamily="49" charset="0"/>
              </a:rPr>
              <a:t>		} </a:t>
            </a:r>
            <a:r>
              <a:rPr lang="en-US" sz="1900" dirty="0" smtClean="0">
                <a:solidFill>
                  <a:srgbClr val="2503EF"/>
                </a:solidFill>
                <a:latin typeface="Consolas" pitchFamily="49" charset="0"/>
                <a:cs typeface="Consolas" pitchFamily="49" charset="0"/>
              </a:rPr>
              <a:t>return</a:t>
            </a:r>
            <a:r>
              <a:rPr lang="en-US" sz="1900" dirty="0" smtClean="0">
                <a:latin typeface="Consolas" pitchFamily="49" charset="0"/>
                <a:cs typeface="Consolas" pitchFamily="49" charset="0"/>
              </a:rPr>
              <a:t> </a:t>
            </a:r>
            <a:r>
              <a:rPr lang="en-US" sz="1900" dirty="0" err="1" smtClean="0">
                <a:latin typeface="Consolas" pitchFamily="49" charset="0"/>
                <a:cs typeface="Consolas" pitchFamily="49" charset="0"/>
              </a:rPr>
              <a:t>prev</a:t>
            </a:r>
            <a:r>
              <a:rPr lang="en-US" sz="1900" dirty="0" smtClean="0">
                <a:latin typeface="Consolas" pitchFamily="49" charset="0"/>
                <a:cs typeface="Consolas" pitchFamily="49" charset="0"/>
              </a:rPr>
              <a:t>; </a:t>
            </a:r>
          </a:p>
          <a:p>
            <a:pPr marL="514350" indent="-514350"/>
            <a:r>
              <a:rPr lang="en-US" sz="1900" dirty="0" smtClean="0">
                <a:latin typeface="Consolas" pitchFamily="49" charset="0"/>
                <a:cs typeface="Consolas" pitchFamily="49" charset="0"/>
              </a:rPr>
              <a:t>	}</a:t>
            </a:r>
          </a:p>
          <a:p>
            <a:pPr marL="514350" indent="-514350"/>
            <a:r>
              <a:rPr lang="en-US" sz="1900" dirty="0" smtClean="0">
                <a:latin typeface="Consolas" pitchFamily="49" charset="0"/>
                <a:cs typeface="Consolas" pitchFamily="49" charset="0"/>
              </a:rPr>
              <a:t>	</a:t>
            </a:r>
            <a:r>
              <a:rPr lang="en-US" sz="1900" b="1" dirty="0" smtClean="0">
                <a:latin typeface="Consolas" pitchFamily="49" charset="0"/>
                <a:cs typeface="Consolas" pitchFamily="49" charset="0"/>
              </a:rPr>
              <a:t>. . .</a:t>
            </a:r>
          </a:p>
          <a:p>
            <a:pPr marL="514350" indent="-514350"/>
            <a:r>
              <a:rPr lang="en-US" sz="1900" b="1" dirty="0" smtClean="0">
                <a:latin typeface="Consolas" pitchFamily="49" charset="0"/>
                <a:cs typeface="Consolas" pitchFamily="49" charset="0"/>
              </a:rPr>
              <a:t>}</a:t>
            </a:r>
            <a:endParaRPr lang="en-US" sz="1900" b="1" dirty="0">
              <a:latin typeface="Consolas" pitchFamily="49" charset="0"/>
              <a:cs typeface="Consolas" pitchFamily="49" charset="0"/>
            </a:endParaRPr>
          </a:p>
        </p:txBody>
      </p:sp>
      <p:sp>
        <p:nvSpPr>
          <p:cNvPr id="10" name="Rectangle 9"/>
          <p:cNvSpPr/>
          <p:nvPr/>
        </p:nvSpPr>
        <p:spPr>
          <a:xfrm>
            <a:off x="0" y="1600200"/>
            <a:ext cx="9144000" cy="2667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67000" y="1066800"/>
            <a:ext cx="5486400" cy="3048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8</a:t>
            </a:fld>
            <a:r>
              <a:rPr lang="en-US" smtClean="0"/>
              <a:t>/42</a:t>
            </a:r>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3648" y="40944"/>
            <a:ext cx="9780896" cy="721056"/>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err="1" smtClean="0">
                <a:ln>
                  <a:noFill/>
                </a:ln>
                <a:solidFill>
                  <a:schemeClr val="tx1"/>
                </a:solidFill>
                <a:effectLst/>
                <a:uLnTx/>
                <a:uFillTx/>
                <a:latin typeface="Arial" pitchFamily="34" charset="0"/>
                <a:ea typeface="+mj-ea"/>
                <a:cs typeface="Arial" pitchFamily="34" charset="0"/>
              </a:rPr>
              <a:t>ExpressOS</a:t>
            </a:r>
            <a:r>
              <a:rPr kumimoji="0" lang="en-US" sz="32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 Code Fragment: CachePageHolder</a:t>
            </a:r>
            <a:endParaRPr kumimoji="0" lang="en-US" sz="32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4" name="TextBox 3"/>
          <p:cNvSpPr txBox="1"/>
          <p:nvPr/>
        </p:nvSpPr>
        <p:spPr>
          <a:xfrm>
            <a:off x="-40944" y="685801"/>
            <a:ext cx="9946944" cy="4185761"/>
          </a:xfrm>
          <a:prstGeom prst="rect">
            <a:avLst/>
          </a:prstGeom>
          <a:noFill/>
        </p:spPr>
        <p:txBody>
          <a:bodyPr wrap="square" rtlCol="0">
            <a:spAutoFit/>
          </a:bodyPr>
          <a:lstStyle/>
          <a:p>
            <a:pPr marL="514350" indent="-514350"/>
            <a:r>
              <a:rPr lang="en-US" sz="1900" dirty="0" smtClean="0">
                <a:solidFill>
                  <a:srgbClr val="FF0000"/>
                </a:solidFill>
                <a:latin typeface="Consolas" pitchFamily="49" charset="0"/>
                <a:cs typeface="Consolas" pitchFamily="49" charset="0"/>
              </a:rPr>
              <a:t>class </a:t>
            </a:r>
            <a:r>
              <a:rPr lang="en-US" sz="1900" dirty="0" smtClean="0">
                <a:solidFill>
                  <a:srgbClr val="FF0000"/>
                </a:solidFill>
                <a:latin typeface="Consolas" pitchFamily="49" charset="0"/>
                <a:cs typeface="Consolas" pitchFamily="49" charset="0"/>
              </a:rPr>
              <a:t>CachePageHolder</a:t>
            </a:r>
            <a:r>
              <a:rPr lang="en-US" sz="1900" dirty="0" smtClean="0">
                <a:solidFill>
                  <a:srgbClr val="FF0000"/>
                </a:solidFill>
                <a:latin typeface="Consolas" pitchFamily="49" charset="0"/>
                <a:cs typeface="Consolas" pitchFamily="49" charset="0"/>
              </a:rPr>
              <a:t> </a:t>
            </a:r>
            <a:r>
              <a:rPr lang="en-US" sz="1900" dirty="0" smtClean="0">
                <a:solidFill>
                  <a:srgbClr val="FF0000"/>
                </a:solidFill>
                <a:latin typeface="Consolas" pitchFamily="49" charset="0"/>
                <a:cs typeface="Consolas" pitchFamily="49" charset="0"/>
              </a:rPr>
              <a:t>{  </a:t>
            </a:r>
            <a:r>
              <a:rPr lang="en-US" sz="1900" dirty="0" smtClean="0">
                <a:solidFill>
                  <a:srgbClr val="FF0000"/>
                </a:solidFill>
                <a:latin typeface="Consolas" pitchFamily="49" charset="0"/>
                <a:cs typeface="Consolas" pitchFamily="49" charset="0"/>
              </a:rPr>
              <a:t>// </a:t>
            </a:r>
            <a:r>
              <a:rPr lang="en-US" sz="1900" dirty="0" err="1" smtClean="0">
                <a:solidFill>
                  <a:srgbClr val="FF0000"/>
                </a:solidFill>
                <a:latin typeface="Consolas" pitchFamily="49" charset="0"/>
                <a:cs typeface="Consolas" pitchFamily="49" charset="0"/>
              </a:rPr>
              <a:t>this.Head</a:t>
            </a:r>
            <a:r>
              <a:rPr lang="en-US" sz="1900" dirty="0" smtClean="0">
                <a:solidFill>
                  <a:srgbClr val="FF0000"/>
                </a:solidFill>
                <a:latin typeface="Consolas" pitchFamily="49" charset="0"/>
                <a:cs typeface="Consolas" pitchFamily="49" charset="0"/>
              </a:rPr>
              <a:t> is a sorted list of </a:t>
            </a:r>
            <a:r>
              <a:rPr lang="en-US" sz="1900" dirty="0" err="1" smtClean="0">
                <a:solidFill>
                  <a:srgbClr val="FF0000"/>
                </a:solidFill>
                <a:latin typeface="Consolas" pitchFamily="49" charset="0"/>
                <a:cs typeface="Consolas" pitchFamily="49" charset="0"/>
              </a:rPr>
              <a:t>CachePages</a:t>
            </a:r>
            <a:endParaRPr lang="en-US" sz="1900" dirty="0" smtClean="0">
              <a:solidFill>
                <a:srgbClr val="FF0000"/>
              </a:solidFill>
              <a:latin typeface="Consolas" pitchFamily="49" charset="0"/>
              <a:cs typeface="Consolas" pitchFamily="49" charset="0"/>
            </a:endParaRPr>
          </a:p>
          <a:p>
            <a:pPr marL="514350" indent="-514350"/>
            <a:r>
              <a:rPr lang="en-US" sz="1900" dirty="0" smtClean="0">
                <a:latin typeface="Consolas" pitchFamily="49" charset="0"/>
                <a:cs typeface="Consolas" pitchFamily="49" charset="0"/>
              </a:rPr>
              <a:t>	</a:t>
            </a:r>
            <a:r>
              <a:rPr lang="en-US" sz="1900" dirty="0" err="1" smtClean="0">
                <a:solidFill>
                  <a:srgbClr val="427ABE"/>
                </a:solidFill>
                <a:latin typeface="Consolas" pitchFamily="49" charset="0"/>
                <a:cs typeface="Consolas" pitchFamily="49" charset="0"/>
              </a:rPr>
              <a:t>CachePage</a:t>
            </a:r>
            <a:r>
              <a:rPr lang="en-US" sz="1900" dirty="0" smtClean="0">
                <a:latin typeface="Consolas" pitchFamily="49" charset="0"/>
                <a:cs typeface="Consolas" pitchFamily="49" charset="0"/>
              </a:rPr>
              <a:t> Head;	</a:t>
            </a:r>
            <a:r>
              <a:rPr lang="en-US" sz="1900" dirty="0" smtClean="0">
                <a:solidFill>
                  <a:srgbClr val="FF0000"/>
                </a:solidFill>
                <a:latin typeface="Consolas" pitchFamily="49" charset="0"/>
                <a:cs typeface="Consolas" pitchFamily="49" charset="0"/>
              </a:rPr>
              <a:t>// Class invariant: sorted(</a:t>
            </a:r>
            <a:r>
              <a:rPr lang="en-US" sz="1900" dirty="0" err="1" smtClean="0">
                <a:solidFill>
                  <a:srgbClr val="FF0000"/>
                </a:solidFill>
                <a:latin typeface="Consolas" pitchFamily="49" charset="0"/>
                <a:cs typeface="Consolas" pitchFamily="49" charset="0"/>
              </a:rPr>
              <a:t>this.Head</a:t>
            </a:r>
            <a:r>
              <a:rPr lang="en-US" sz="1900" dirty="0" smtClean="0">
                <a:solidFill>
                  <a:srgbClr val="FF0000"/>
                </a:solidFill>
                <a:latin typeface="Consolas" pitchFamily="49" charset="0"/>
                <a:cs typeface="Consolas" pitchFamily="49" charset="0"/>
              </a:rPr>
              <a:t>);</a:t>
            </a:r>
            <a:endParaRPr lang="en-US" sz="1900" dirty="0" smtClean="0">
              <a:solidFill>
                <a:srgbClr val="FF0000"/>
              </a:solidFill>
              <a:latin typeface="Consolas" pitchFamily="49" charset="0"/>
              <a:cs typeface="Consolas" pitchFamily="49" charset="0"/>
            </a:endParaRPr>
          </a:p>
          <a:p>
            <a:pPr marL="514350" indent="-514350"/>
            <a:r>
              <a:rPr lang="en-US" sz="1900" dirty="0" smtClean="0">
                <a:latin typeface="Consolas" pitchFamily="49" charset="0"/>
                <a:cs typeface="Consolas" pitchFamily="49" charset="0"/>
              </a:rPr>
              <a:t>	. . </a:t>
            </a:r>
            <a:r>
              <a:rPr lang="en-US" sz="1900" dirty="0" smtClean="0">
                <a:latin typeface="Consolas" pitchFamily="49" charset="0"/>
                <a:cs typeface="Consolas" pitchFamily="49" charset="0"/>
              </a:rPr>
              <a:t>.</a:t>
            </a:r>
            <a:endParaRPr lang="en-US" sz="1900" dirty="0" smtClean="0">
              <a:latin typeface="Consolas" pitchFamily="49" charset="0"/>
              <a:cs typeface="Consolas" pitchFamily="49" charset="0"/>
            </a:endParaRPr>
          </a:p>
          <a:p>
            <a:pPr marL="514350" indent="-514350"/>
            <a:r>
              <a:rPr lang="en-US" sz="1900" dirty="0" smtClean="0">
                <a:latin typeface="Consolas" pitchFamily="49" charset="0"/>
                <a:cs typeface="Consolas" pitchFamily="49" charset="0"/>
              </a:rPr>
              <a:t>	</a:t>
            </a:r>
            <a:r>
              <a:rPr lang="en-US" sz="1900" b="1" dirty="0" err="1" smtClean="0">
                <a:solidFill>
                  <a:srgbClr val="427ABE"/>
                </a:solidFill>
                <a:latin typeface="Consolas" pitchFamily="49" charset="0"/>
                <a:cs typeface="Consolas" pitchFamily="49" charset="0"/>
              </a:rPr>
              <a:t>CachePage</a:t>
            </a:r>
            <a:r>
              <a:rPr lang="en-US" sz="1900" b="1" dirty="0" smtClean="0">
                <a:latin typeface="Consolas" pitchFamily="49" charset="0"/>
                <a:cs typeface="Consolas" pitchFamily="49" charset="0"/>
              </a:rPr>
              <a:t> </a:t>
            </a:r>
            <a:r>
              <a:rPr lang="en-US" sz="1900" b="1" dirty="0" err="1" smtClean="0">
                <a:latin typeface="Consolas" pitchFamily="49" charset="0"/>
                <a:cs typeface="Consolas" pitchFamily="49" charset="0"/>
              </a:rPr>
              <a:t>LookupPrev</a:t>
            </a:r>
            <a:r>
              <a:rPr lang="en-US" sz="1900" b="1" dirty="0" smtClean="0">
                <a:latin typeface="Consolas" pitchFamily="49" charset="0"/>
                <a:cs typeface="Consolas" pitchFamily="49" charset="0"/>
              </a:rPr>
              <a:t>(</a:t>
            </a:r>
            <a:r>
              <a:rPr lang="en-US" sz="1900" b="1" dirty="0" err="1" smtClean="0">
                <a:solidFill>
                  <a:srgbClr val="2503EF"/>
                </a:solidFill>
                <a:latin typeface="Consolas" pitchFamily="49" charset="0"/>
                <a:cs typeface="Consolas" pitchFamily="49" charset="0"/>
              </a:rPr>
              <a:t>int</a:t>
            </a:r>
            <a:r>
              <a:rPr lang="en-US" sz="1900" b="1" dirty="0" smtClean="0">
                <a:latin typeface="Consolas" pitchFamily="49" charset="0"/>
                <a:cs typeface="Consolas" pitchFamily="49" charset="0"/>
              </a:rPr>
              <a:t> </a:t>
            </a:r>
            <a:r>
              <a:rPr lang="en-US" sz="1900" b="1" dirty="0" smtClean="0">
                <a:latin typeface="Consolas" pitchFamily="49" charset="0"/>
                <a:cs typeface="Consolas" pitchFamily="49" charset="0"/>
              </a:rPr>
              <a:t>k) </a:t>
            </a:r>
            <a:r>
              <a:rPr lang="en-US" sz="1900" b="1" dirty="0" smtClean="0">
                <a:latin typeface="Consolas" pitchFamily="49" charset="0"/>
                <a:cs typeface="Consolas" pitchFamily="49" charset="0"/>
              </a:rPr>
              <a:t>{ </a:t>
            </a:r>
          </a:p>
          <a:p>
            <a:pPr marL="514350" indent="-514350"/>
            <a:r>
              <a:rPr lang="en-US" sz="1900" dirty="0" smtClean="0">
                <a:latin typeface="Consolas" pitchFamily="49" charset="0"/>
                <a:cs typeface="Consolas" pitchFamily="49" charset="0"/>
              </a:rPr>
              <a:t>		</a:t>
            </a:r>
            <a:r>
              <a:rPr lang="en-US" sz="1900" dirty="0" smtClean="0">
                <a:solidFill>
                  <a:srgbClr val="FF0000"/>
                </a:solidFill>
                <a:latin typeface="Consolas" pitchFamily="49" charset="0"/>
                <a:cs typeface="Consolas" pitchFamily="49" charset="0"/>
              </a:rPr>
              <a:t>// Ensures: (ret != NULL =&gt; </a:t>
            </a:r>
            <a:r>
              <a:rPr lang="en-US" sz="1900" dirty="0" err="1" smtClean="0">
                <a:solidFill>
                  <a:srgbClr val="FF0000"/>
                </a:solidFill>
                <a:latin typeface="Consolas" pitchFamily="49" charset="0"/>
                <a:cs typeface="Consolas" pitchFamily="49" charset="0"/>
              </a:rPr>
              <a:t>ret.Key</a:t>
            </a:r>
            <a:r>
              <a:rPr lang="en-US" sz="1900" dirty="0" smtClean="0">
                <a:solidFill>
                  <a:srgbClr val="FF0000"/>
                </a:solidFill>
                <a:latin typeface="Consolas" pitchFamily="49" charset="0"/>
                <a:cs typeface="Consolas" pitchFamily="49" charset="0"/>
              </a:rPr>
              <a:t> &lt;= </a:t>
            </a:r>
            <a:r>
              <a:rPr lang="en-US" sz="1900" dirty="0" smtClean="0">
                <a:solidFill>
                  <a:srgbClr val="FF0000"/>
                </a:solidFill>
                <a:latin typeface="Consolas" pitchFamily="49" charset="0"/>
                <a:cs typeface="Consolas" pitchFamily="49" charset="0"/>
              </a:rPr>
              <a:t>k);</a:t>
            </a:r>
            <a:endParaRPr lang="en-US" sz="1900" dirty="0" smtClean="0">
              <a:solidFill>
                <a:srgbClr val="FF0000"/>
              </a:solidFill>
              <a:latin typeface="Consolas" pitchFamily="49" charset="0"/>
              <a:cs typeface="Consolas" pitchFamily="49" charset="0"/>
            </a:endParaRPr>
          </a:p>
          <a:p>
            <a:pPr marL="514350" indent="-514350"/>
            <a:r>
              <a:rPr lang="en-US" sz="1900" dirty="0" smtClean="0">
                <a:solidFill>
                  <a:srgbClr val="FF0000"/>
                </a:solidFill>
                <a:latin typeface="Consolas" pitchFamily="49" charset="0"/>
                <a:cs typeface="Consolas" pitchFamily="49" charset="0"/>
              </a:rPr>
              <a:t>		// Ensures: (ret != NULL &amp;&amp; </a:t>
            </a:r>
            <a:r>
              <a:rPr lang="en-US" sz="1900" dirty="0" err="1" smtClean="0">
                <a:solidFill>
                  <a:srgbClr val="FF0000"/>
                </a:solidFill>
                <a:latin typeface="Consolas" pitchFamily="49" charset="0"/>
                <a:cs typeface="Consolas" pitchFamily="49" charset="0"/>
              </a:rPr>
              <a:t>ret.Next</a:t>
            </a:r>
            <a:r>
              <a:rPr lang="en-US" sz="1900" dirty="0" smtClean="0">
                <a:solidFill>
                  <a:srgbClr val="FF0000"/>
                </a:solidFill>
                <a:latin typeface="Consolas" pitchFamily="49" charset="0"/>
                <a:cs typeface="Consolas" pitchFamily="49" charset="0"/>
              </a:rPr>
              <a:t> != NULL) =&gt; </a:t>
            </a:r>
          </a:p>
          <a:p>
            <a:pPr marL="514350" indent="-514350"/>
            <a:r>
              <a:rPr lang="en-US" sz="1900" dirty="0" smtClean="0">
                <a:solidFill>
                  <a:srgbClr val="FF0000"/>
                </a:solidFill>
                <a:latin typeface="Consolas" pitchFamily="49" charset="0"/>
                <a:cs typeface="Consolas" pitchFamily="49" charset="0"/>
              </a:rPr>
              <a:t>							</a:t>
            </a:r>
            <a:r>
              <a:rPr lang="en-US" sz="1900" dirty="0" err="1" smtClean="0">
                <a:solidFill>
                  <a:srgbClr val="FF0000"/>
                </a:solidFill>
                <a:latin typeface="Consolas" pitchFamily="49" charset="0"/>
                <a:cs typeface="Consolas" pitchFamily="49" charset="0"/>
              </a:rPr>
              <a:t>ret.Next.Key</a:t>
            </a:r>
            <a:r>
              <a:rPr lang="en-US" sz="1900" dirty="0" smtClean="0">
                <a:solidFill>
                  <a:srgbClr val="FF0000"/>
                </a:solidFill>
                <a:latin typeface="Consolas" pitchFamily="49" charset="0"/>
                <a:cs typeface="Consolas" pitchFamily="49" charset="0"/>
              </a:rPr>
              <a:t> &gt; </a:t>
            </a:r>
            <a:r>
              <a:rPr lang="en-US" sz="1900" dirty="0" smtClean="0">
                <a:solidFill>
                  <a:srgbClr val="FF0000"/>
                </a:solidFill>
                <a:latin typeface="Consolas" pitchFamily="49" charset="0"/>
                <a:cs typeface="Consolas" pitchFamily="49" charset="0"/>
              </a:rPr>
              <a:t>k;</a:t>
            </a:r>
            <a:endParaRPr lang="en-US" sz="1900" dirty="0" smtClean="0">
              <a:solidFill>
                <a:srgbClr val="FF0000"/>
              </a:solidFill>
              <a:latin typeface="Consolas" pitchFamily="49" charset="0"/>
              <a:cs typeface="Consolas" pitchFamily="49" charset="0"/>
            </a:endParaRPr>
          </a:p>
          <a:p>
            <a:pPr marL="514350" indent="-514350"/>
            <a:r>
              <a:rPr lang="en-US" sz="1900" dirty="0" smtClean="0">
                <a:latin typeface="Consolas" pitchFamily="49" charset="0"/>
                <a:cs typeface="Consolas" pitchFamily="49" charset="0"/>
              </a:rPr>
              <a:t>		</a:t>
            </a:r>
            <a:r>
              <a:rPr lang="en-US" sz="1900" dirty="0" err="1" smtClean="0">
                <a:solidFill>
                  <a:srgbClr val="427ABE"/>
                </a:solidFill>
                <a:latin typeface="Consolas" pitchFamily="49" charset="0"/>
                <a:cs typeface="Consolas" pitchFamily="49" charset="0"/>
              </a:rPr>
              <a:t>CachePage</a:t>
            </a:r>
            <a:r>
              <a:rPr lang="en-US" sz="1900" dirty="0" smtClean="0">
                <a:latin typeface="Consolas" pitchFamily="49" charset="0"/>
                <a:cs typeface="Consolas" pitchFamily="49" charset="0"/>
              </a:rPr>
              <a:t> current = Head, </a:t>
            </a:r>
            <a:r>
              <a:rPr lang="en-US" sz="1900" dirty="0" err="1" smtClean="0">
                <a:latin typeface="Consolas" pitchFamily="49" charset="0"/>
                <a:cs typeface="Consolas" pitchFamily="49" charset="0"/>
              </a:rPr>
              <a:t>prev</a:t>
            </a:r>
            <a:r>
              <a:rPr lang="en-US" sz="1900" dirty="0" smtClean="0">
                <a:latin typeface="Consolas" pitchFamily="49" charset="0"/>
                <a:cs typeface="Consolas" pitchFamily="49" charset="0"/>
              </a:rPr>
              <a:t> = </a:t>
            </a:r>
            <a:r>
              <a:rPr lang="en-US" sz="1900" dirty="0" smtClean="0">
                <a:solidFill>
                  <a:srgbClr val="2503EF"/>
                </a:solidFill>
                <a:latin typeface="Consolas" pitchFamily="49" charset="0"/>
                <a:cs typeface="Consolas" pitchFamily="49" charset="0"/>
              </a:rPr>
              <a:t>null</a:t>
            </a:r>
            <a:r>
              <a:rPr lang="en-US" sz="1900" dirty="0" smtClean="0">
                <a:latin typeface="Consolas" pitchFamily="49" charset="0"/>
                <a:cs typeface="Consolas" pitchFamily="49" charset="0"/>
              </a:rPr>
              <a:t>; </a:t>
            </a:r>
          </a:p>
          <a:p>
            <a:pPr marL="514350" indent="-514350"/>
            <a:r>
              <a:rPr lang="en-US" sz="1900" dirty="0" smtClean="0">
                <a:latin typeface="Consolas" pitchFamily="49" charset="0"/>
                <a:cs typeface="Consolas" pitchFamily="49" charset="0"/>
              </a:rPr>
              <a:t>		</a:t>
            </a:r>
            <a:r>
              <a:rPr lang="en-US" sz="1900" b="1" dirty="0" smtClean="0">
                <a:solidFill>
                  <a:srgbClr val="2503EF"/>
                </a:solidFill>
                <a:latin typeface="Consolas" pitchFamily="49" charset="0"/>
                <a:cs typeface="Consolas" pitchFamily="49" charset="0"/>
              </a:rPr>
              <a:t>while</a:t>
            </a:r>
            <a:r>
              <a:rPr lang="en-US" sz="1900" b="1" dirty="0" smtClean="0">
                <a:latin typeface="Consolas" pitchFamily="49" charset="0"/>
                <a:cs typeface="Consolas" pitchFamily="49" charset="0"/>
              </a:rPr>
              <a:t> (current != </a:t>
            </a:r>
            <a:r>
              <a:rPr lang="en-US" sz="1900" b="1" dirty="0" smtClean="0">
                <a:solidFill>
                  <a:srgbClr val="2503EF"/>
                </a:solidFill>
                <a:latin typeface="Consolas" pitchFamily="49" charset="0"/>
                <a:cs typeface="Consolas" pitchFamily="49" charset="0"/>
              </a:rPr>
              <a:t>null</a:t>
            </a:r>
            <a:r>
              <a:rPr lang="en-US" sz="1900" b="1" dirty="0" smtClean="0">
                <a:latin typeface="Consolas" pitchFamily="49" charset="0"/>
                <a:cs typeface="Consolas" pitchFamily="49" charset="0"/>
              </a:rPr>
              <a:t> &amp;&amp; </a:t>
            </a:r>
            <a:r>
              <a:rPr lang="en-US" sz="1900" b="1" dirty="0" err="1" smtClean="0">
                <a:latin typeface="Consolas" pitchFamily="49" charset="0"/>
                <a:cs typeface="Consolas" pitchFamily="49" charset="0"/>
              </a:rPr>
              <a:t>current.Key</a:t>
            </a:r>
            <a:r>
              <a:rPr lang="en-US" sz="1900" b="1" dirty="0" smtClean="0">
                <a:latin typeface="Consolas" pitchFamily="49" charset="0"/>
                <a:cs typeface="Consolas" pitchFamily="49" charset="0"/>
              </a:rPr>
              <a:t> &lt;= </a:t>
            </a:r>
            <a:r>
              <a:rPr lang="en-US" sz="1900" b="1" dirty="0" smtClean="0">
                <a:latin typeface="Consolas" pitchFamily="49" charset="0"/>
                <a:cs typeface="Consolas" pitchFamily="49" charset="0"/>
              </a:rPr>
              <a:t>k) </a:t>
            </a:r>
            <a:r>
              <a:rPr lang="en-US" sz="1900" b="1" dirty="0" smtClean="0">
                <a:latin typeface="Consolas" pitchFamily="49" charset="0"/>
                <a:cs typeface="Consolas" pitchFamily="49" charset="0"/>
              </a:rPr>
              <a:t>{  </a:t>
            </a:r>
          </a:p>
          <a:p>
            <a:pPr marL="514350" indent="-514350"/>
            <a:r>
              <a:rPr lang="en-US" sz="1900" b="1" dirty="0" smtClean="0">
                <a:latin typeface="Consolas" pitchFamily="49" charset="0"/>
                <a:cs typeface="Consolas" pitchFamily="49" charset="0"/>
              </a:rPr>
              <a:t>			</a:t>
            </a:r>
            <a:r>
              <a:rPr lang="en-US" sz="1900" b="1" dirty="0" err="1" smtClean="0">
                <a:latin typeface="Consolas" pitchFamily="49" charset="0"/>
                <a:cs typeface="Consolas" pitchFamily="49" charset="0"/>
              </a:rPr>
              <a:t>prev</a:t>
            </a:r>
            <a:r>
              <a:rPr lang="en-US" sz="1900" b="1" dirty="0" smtClean="0">
                <a:latin typeface="Consolas" pitchFamily="49" charset="0"/>
                <a:cs typeface="Consolas" pitchFamily="49" charset="0"/>
              </a:rPr>
              <a:t> = current; current = </a:t>
            </a:r>
            <a:r>
              <a:rPr lang="en-US" sz="1900" b="1" dirty="0" err="1" smtClean="0">
                <a:latin typeface="Consolas" pitchFamily="49" charset="0"/>
                <a:cs typeface="Consolas" pitchFamily="49" charset="0"/>
              </a:rPr>
              <a:t>current.Next</a:t>
            </a:r>
            <a:r>
              <a:rPr lang="en-US" sz="1900" b="1" dirty="0" smtClean="0">
                <a:latin typeface="Consolas" pitchFamily="49" charset="0"/>
                <a:cs typeface="Consolas" pitchFamily="49" charset="0"/>
              </a:rPr>
              <a:t>; </a:t>
            </a:r>
          </a:p>
          <a:p>
            <a:pPr marL="514350" indent="-514350"/>
            <a:r>
              <a:rPr lang="en-US" sz="1900" b="1" dirty="0" smtClean="0">
                <a:latin typeface="Consolas" pitchFamily="49" charset="0"/>
                <a:cs typeface="Consolas" pitchFamily="49" charset="0"/>
              </a:rPr>
              <a:t>		}</a:t>
            </a:r>
            <a:r>
              <a:rPr lang="en-US" sz="1900" dirty="0" smtClean="0">
                <a:latin typeface="Consolas" pitchFamily="49" charset="0"/>
                <a:cs typeface="Consolas" pitchFamily="49" charset="0"/>
              </a:rPr>
              <a:t> </a:t>
            </a:r>
            <a:r>
              <a:rPr lang="en-US" sz="1900" dirty="0" smtClean="0">
                <a:solidFill>
                  <a:srgbClr val="2503EF"/>
                </a:solidFill>
                <a:latin typeface="Consolas" pitchFamily="49" charset="0"/>
                <a:cs typeface="Consolas" pitchFamily="49" charset="0"/>
              </a:rPr>
              <a:t>return</a:t>
            </a:r>
            <a:r>
              <a:rPr lang="en-US" sz="1900" dirty="0" smtClean="0">
                <a:latin typeface="Consolas" pitchFamily="49" charset="0"/>
                <a:cs typeface="Consolas" pitchFamily="49" charset="0"/>
              </a:rPr>
              <a:t> </a:t>
            </a:r>
            <a:r>
              <a:rPr lang="en-US" sz="1900" dirty="0" err="1" smtClean="0">
                <a:latin typeface="Consolas" pitchFamily="49" charset="0"/>
                <a:cs typeface="Consolas" pitchFamily="49" charset="0"/>
              </a:rPr>
              <a:t>prev</a:t>
            </a:r>
            <a:r>
              <a:rPr lang="en-US" sz="1900" dirty="0" smtClean="0">
                <a:latin typeface="Consolas" pitchFamily="49" charset="0"/>
                <a:cs typeface="Consolas" pitchFamily="49" charset="0"/>
              </a:rPr>
              <a:t>; </a:t>
            </a:r>
          </a:p>
          <a:p>
            <a:pPr marL="514350" indent="-514350"/>
            <a:r>
              <a:rPr lang="en-US" sz="1900" dirty="0" smtClean="0">
                <a:latin typeface="Consolas" pitchFamily="49" charset="0"/>
                <a:cs typeface="Consolas" pitchFamily="49" charset="0"/>
              </a:rPr>
              <a:t>	</a:t>
            </a:r>
            <a:r>
              <a:rPr lang="en-US" sz="1900" b="1" dirty="0" smtClean="0">
                <a:latin typeface="Consolas" pitchFamily="49" charset="0"/>
                <a:cs typeface="Consolas" pitchFamily="49" charset="0"/>
              </a:rPr>
              <a:t>}</a:t>
            </a:r>
          </a:p>
          <a:p>
            <a:pPr marL="514350" indent="-514350"/>
            <a:r>
              <a:rPr lang="en-US" sz="1900" dirty="0" smtClean="0">
                <a:latin typeface="Consolas" pitchFamily="49" charset="0"/>
                <a:cs typeface="Consolas" pitchFamily="49" charset="0"/>
              </a:rPr>
              <a:t>	. . .</a:t>
            </a:r>
          </a:p>
          <a:p>
            <a:pPr marL="514350" indent="-514350"/>
            <a:r>
              <a:rPr lang="en-US" sz="1900" dirty="0" smtClean="0">
                <a:latin typeface="Consolas" pitchFamily="49" charset="0"/>
                <a:cs typeface="Consolas" pitchFamily="49" charset="0"/>
              </a:rPr>
              <a:t>}</a:t>
            </a:r>
            <a:endParaRPr lang="en-US" sz="1900" dirty="0">
              <a:latin typeface="Consolas" pitchFamily="49" charset="0"/>
              <a:cs typeface="Consolas" pitchFamily="49" charset="0"/>
            </a:endParaRPr>
          </a:p>
        </p:txBody>
      </p:sp>
      <p:sp>
        <p:nvSpPr>
          <p:cNvPr id="10" name="Rectangle 9"/>
          <p:cNvSpPr/>
          <p:nvPr/>
        </p:nvSpPr>
        <p:spPr>
          <a:xfrm>
            <a:off x="0" y="1885664"/>
            <a:ext cx="9144000" cy="920088"/>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85800"/>
            <a:ext cx="9144000" cy="6858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9</a:t>
            </a:fld>
            <a:r>
              <a:rPr lang="en-US" smtClean="0"/>
              <a:t>/42</a:t>
            </a:r>
            <a:endParaRPr 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5589</TotalTime>
  <Words>8129</Words>
  <Application>Microsoft Office PowerPoint</Application>
  <PresentationFormat>On-screen Show (4:3)</PresentationFormat>
  <Paragraphs>897</Paragraphs>
  <Slides>41</Slides>
  <Notes>41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41</vt:i4>
      </vt:variant>
    </vt:vector>
  </HeadingPairs>
  <TitlesOfParts>
    <vt:vector size="44" baseType="lpstr">
      <vt:lpstr>Office Theme</vt:lpstr>
      <vt:lpstr>Microsoft Equation 3.0</vt:lpstr>
      <vt:lpstr>Equation</vt:lpstr>
      <vt:lpstr>Learning Invariants for  Software Reliability and Security</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splide</dc:title>
  <dc:creator>pranav</dc:creator>
  <cp:lastModifiedBy>pranav</cp:lastModifiedBy>
  <cp:revision>554</cp:revision>
  <dcterms:created xsi:type="dcterms:W3CDTF">2006-08-16T00:00:00Z</dcterms:created>
  <dcterms:modified xsi:type="dcterms:W3CDTF">2015-03-02T21:13:38Z</dcterms:modified>
</cp:coreProperties>
</file>