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406" r:id="rId3"/>
    <p:sldId id="413" r:id="rId4"/>
    <p:sldId id="414" r:id="rId5"/>
    <p:sldId id="358" r:id="rId6"/>
    <p:sldId id="410" r:id="rId7"/>
    <p:sldId id="411" r:id="rId8"/>
    <p:sldId id="360" r:id="rId9"/>
    <p:sldId id="362" r:id="rId10"/>
    <p:sldId id="364" r:id="rId11"/>
    <p:sldId id="404" r:id="rId12"/>
    <p:sldId id="420" r:id="rId13"/>
    <p:sldId id="395" r:id="rId14"/>
    <p:sldId id="384" r:id="rId15"/>
    <p:sldId id="423" r:id="rId16"/>
    <p:sldId id="424" r:id="rId17"/>
    <p:sldId id="425" r:id="rId18"/>
    <p:sldId id="426" r:id="rId19"/>
    <p:sldId id="427" r:id="rId20"/>
    <p:sldId id="377" r:id="rId21"/>
    <p:sldId id="378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E0E"/>
    <a:srgbClr val="046817"/>
    <a:srgbClr val="058108"/>
    <a:srgbClr val="009242"/>
    <a:srgbClr val="8E0C0C"/>
    <a:srgbClr val="9A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11" autoAdjust="0"/>
    <p:restoredTop sz="81159" autoAdjust="0"/>
  </p:normalViewPr>
  <p:slideViewPr>
    <p:cSldViewPr>
      <p:cViewPr>
        <p:scale>
          <a:sx n="75" d="100"/>
          <a:sy n="75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97312-B3A6-412A-90DC-22A2A827B97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C6523-533D-43E7-A124-D02FD7DD00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9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F56F-06E5-4EB1-ADC5-A0254A2792E1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617C-E787-4496-8F8F-AF314270B3D8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22D-6F3D-4ACB-A393-4B62ACCD01A2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99D3-A679-43D3-B3F6-B823910CB383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9B76-299B-46B9-8216-8D3746D2B0B4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858-BE07-4377-9D16-AB757074CAF1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8498-2AF1-4416-8C06-A75F7A62DD70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47C0-3DFD-46DD-9C80-3AE92B84076B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D1B9-1AD8-4695-ACC4-D96B397FD296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E26E-1397-4DC9-ADD5-C58C2E8D6E3C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C74-B7BB-4D7A-AA7C-117C183619F6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8F5B-74B8-4135-A2C3-09BC373EB53A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0775"/>
            <a:ext cx="84582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Learning Universally Quantified Invariants of Linear Data Structures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686800" cy="3429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AA0E0E"/>
                </a:solidFill>
                <a:latin typeface="Gill Sans MT" pitchFamily="34" charset="0"/>
                <a:ea typeface="Arial Unicode MS" pitchFamily="34" charset="-128"/>
                <a:cs typeface="Arial" pitchFamily="34" charset="0"/>
              </a:rPr>
              <a:t>Pranav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cs typeface="Arial" pitchFamily="34" charset="0"/>
              </a:rPr>
              <a:t> Garg</a:t>
            </a:r>
            <a:r>
              <a:rPr lang="en-US" sz="2400" baseline="30000" dirty="0" smtClean="0">
                <a:solidFill>
                  <a:srgbClr val="AA0E0E"/>
                </a:solidFill>
                <a:latin typeface="Gill Sans MT" pitchFamily="34" charset="0"/>
              </a:rPr>
              <a:t>1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,   </a:t>
            </a:r>
            <a:r>
              <a:rPr lang="en-US" sz="2400" dirty="0" err="1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Christof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Loding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,</a:t>
            </a:r>
            <a:r>
              <a:rPr lang="en-US" sz="2400" baseline="30000" dirty="0" smtClean="0">
                <a:solidFill>
                  <a:srgbClr val="046817"/>
                </a:solidFill>
                <a:latin typeface="Gill Sans MT" pitchFamily="34" charset="0"/>
              </a:rPr>
              <a:t> 2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 P. Madhusudan</a:t>
            </a:r>
            <a:r>
              <a:rPr lang="en-US" sz="2400" baseline="30000" dirty="0" smtClean="0">
                <a:solidFill>
                  <a:srgbClr val="046817"/>
                </a:solidFill>
                <a:latin typeface="Gill Sans MT" pitchFamily="34" charset="0"/>
              </a:rPr>
              <a:t>1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 and Daniel Neider</a:t>
            </a:r>
            <a:r>
              <a:rPr lang="en-US" sz="2400" baseline="30000" dirty="0" smtClean="0">
                <a:solidFill>
                  <a:srgbClr val="046817"/>
                </a:solidFill>
                <a:latin typeface="Gill Sans MT" pitchFamily="34" charset="0"/>
              </a:rPr>
              <a:t>2</a:t>
            </a:r>
            <a:endParaRPr lang="en-US" sz="2400" dirty="0" smtClean="0">
              <a:solidFill>
                <a:srgbClr val="046817"/>
              </a:solidFill>
              <a:latin typeface="Gill Sans MT" pitchFamily="34" charset="0"/>
              <a:cs typeface="Arial" pitchFamily="34" charset="0"/>
            </a:endParaRPr>
          </a:p>
          <a:p>
            <a:endParaRPr lang="en-US" sz="2200" baseline="30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r>
              <a:rPr lang="en-US" sz="2200" baseline="30000" dirty="0" smtClean="0">
                <a:solidFill>
                  <a:srgbClr val="046817"/>
                </a:solidFill>
                <a:latin typeface="Gill Sans MT" pitchFamily="34" charset="0"/>
              </a:rPr>
              <a:t>1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University of Illinois at Urbana-Champaign</a:t>
            </a:r>
          </a:p>
          <a:p>
            <a:r>
              <a:rPr lang="en-US" sz="2200" baseline="30000" dirty="0" smtClean="0">
                <a:solidFill>
                  <a:srgbClr val="046817"/>
                </a:solidFill>
                <a:latin typeface="Gill Sans MT" pitchFamily="34" charset="0"/>
              </a:rPr>
              <a:t>2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RWTH Aachen, Germany</a:t>
            </a:r>
          </a:p>
          <a:p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589212"/>
            <a:ext cx="88392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QDAs are finite automata which output data formulas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Lift 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Angluin’s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L* algorithm for learning DFAs to learn QDAs.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Given a teacher, the unique minimal QDA can be learned in time polynomial in the size of this minimal QDA.</a:t>
            </a: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2296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Learning QDAs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4" name="Group 95"/>
          <p:cNvGrpSpPr/>
          <p:nvPr/>
        </p:nvGrpSpPr>
        <p:grpSpPr>
          <a:xfrm>
            <a:off x="1697206" y="1676400"/>
            <a:ext cx="5313194" cy="954991"/>
            <a:chOff x="2322879" y="3728465"/>
            <a:chExt cx="5313194" cy="954991"/>
          </a:xfrm>
        </p:grpSpPr>
        <p:graphicFrame>
          <p:nvGraphicFramePr>
            <p:cNvPr id="76" name="Object 7"/>
            <p:cNvGraphicFramePr>
              <a:graphicFrameLocks noChangeAspect="1"/>
            </p:cNvGraphicFramePr>
            <p:nvPr/>
          </p:nvGraphicFramePr>
          <p:xfrm>
            <a:off x="2979738" y="3728465"/>
            <a:ext cx="182562" cy="310135"/>
          </p:xfrm>
          <a:graphic>
            <a:graphicData uri="http://schemas.openxmlformats.org/presentationml/2006/ole">
              <p:oleObj spid="_x0000_s128003" name="Equation" r:id="rId4" imgW="126720" imgH="215640" progId="Equation.3">
                <p:embed/>
              </p:oleObj>
            </a:graphicData>
          </a:graphic>
        </p:graphicFrame>
        <p:grpSp>
          <p:nvGrpSpPr>
            <p:cNvPr id="77" name="Group 94"/>
            <p:cNvGrpSpPr/>
            <p:nvPr/>
          </p:nvGrpSpPr>
          <p:grpSpPr>
            <a:xfrm>
              <a:off x="2322879" y="3759200"/>
              <a:ext cx="5313194" cy="924256"/>
              <a:chOff x="2322879" y="3759200"/>
              <a:chExt cx="5313194" cy="924256"/>
            </a:xfrm>
          </p:grpSpPr>
          <p:grpSp>
            <p:nvGrpSpPr>
              <p:cNvPr id="78" name="Group 43"/>
              <p:cNvGrpSpPr/>
              <p:nvPr/>
            </p:nvGrpSpPr>
            <p:grpSpPr>
              <a:xfrm>
                <a:off x="2322879" y="3866864"/>
                <a:ext cx="5313194" cy="816592"/>
                <a:chOff x="3080117" y="5467064"/>
                <a:chExt cx="5313194" cy="816592"/>
              </a:xfrm>
            </p:grpSpPr>
            <p:cxnSp>
              <p:nvCxnSpPr>
                <p:cNvPr id="81" name="Straight Arrow Connector 39"/>
                <p:cNvCxnSpPr/>
                <p:nvPr/>
              </p:nvCxnSpPr>
              <p:spPr>
                <a:xfrm flipV="1">
                  <a:off x="4218296" y="6043962"/>
                  <a:ext cx="533400" cy="11094"/>
                </a:xfrm>
                <a:prstGeom prst="straightConnector1">
                  <a:avLst/>
                </a:prstGeom>
                <a:ln w="2222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39"/>
                <p:cNvCxnSpPr/>
                <p:nvPr/>
              </p:nvCxnSpPr>
              <p:spPr>
                <a:xfrm flipV="1">
                  <a:off x="5113360" y="6055056"/>
                  <a:ext cx="533400" cy="11094"/>
                </a:xfrm>
                <a:prstGeom prst="straightConnector1">
                  <a:avLst/>
                </a:prstGeom>
                <a:ln w="2222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/>
                <p:nvPr/>
              </p:nvSpPr>
              <p:spPr>
                <a:xfrm>
                  <a:off x="5597856" y="582645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136"/>
                <p:cNvGrpSpPr/>
                <p:nvPr/>
              </p:nvGrpSpPr>
              <p:grpSpPr>
                <a:xfrm>
                  <a:off x="3080117" y="5467064"/>
                  <a:ext cx="5313194" cy="816592"/>
                  <a:chOff x="3080117" y="4476464"/>
                  <a:chExt cx="5313194" cy="816592"/>
                </a:xfrm>
              </p:grpSpPr>
              <p:grpSp>
                <p:nvGrpSpPr>
                  <p:cNvPr id="87" name="Group 135"/>
                  <p:cNvGrpSpPr/>
                  <p:nvPr/>
                </p:nvGrpSpPr>
                <p:grpSpPr>
                  <a:xfrm>
                    <a:off x="3080117" y="4476464"/>
                    <a:ext cx="2939684" cy="816592"/>
                    <a:chOff x="3080117" y="4476464"/>
                    <a:chExt cx="2939684" cy="816592"/>
                  </a:xfrm>
                </p:grpSpPr>
                <p:grpSp>
                  <p:nvGrpSpPr>
                    <p:cNvPr id="89" name="Group 116"/>
                    <p:cNvGrpSpPr/>
                    <p:nvPr/>
                  </p:nvGrpSpPr>
                  <p:grpSpPr>
                    <a:xfrm>
                      <a:off x="3080117" y="4648200"/>
                      <a:ext cx="2939683" cy="609600"/>
                      <a:chOff x="2359061" y="5029200"/>
                      <a:chExt cx="2939683" cy="609600"/>
                    </a:xfrm>
                  </p:grpSpPr>
                  <p:grpSp>
                    <p:nvGrpSpPr>
                      <p:cNvPr id="107" name="Group 115"/>
                      <p:cNvGrpSpPr/>
                      <p:nvPr/>
                    </p:nvGrpSpPr>
                    <p:grpSpPr>
                      <a:xfrm>
                        <a:off x="2359061" y="5029958"/>
                        <a:ext cx="2939683" cy="608842"/>
                        <a:chOff x="2359061" y="5029958"/>
                        <a:chExt cx="2939683" cy="608842"/>
                      </a:xfrm>
                    </p:grpSpPr>
                    <p:grpSp>
                      <p:nvGrpSpPr>
                        <p:cNvPr id="109" name="Group 81"/>
                        <p:cNvGrpSpPr/>
                        <p:nvPr/>
                      </p:nvGrpSpPr>
                      <p:grpSpPr>
                        <a:xfrm>
                          <a:off x="2359061" y="5029958"/>
                          <a:ext cx="2939683" cy="608842"/>
                          <a:chOff x="2202918" y="2372270"/>
                          <a:chExt cx="2939683" cy="608842"/>
                        </a:xfrm>
                      </p:grpSpPr>
                      <p:grpSp>
                        <p:nvGrpSpPr>
                          <p:cNvPr id="111" name="Group 79"/>
                          <p:cNvGrpSpPr/>
                          <p:nvPr/>
                        </p:nvGrpSpPr>
                        <p:grpSpPr>
                          <a:xfrm>
                            <a:off x="2202918" y="2446619"/>
                            <a:ext cx="2939683" cy="534493"/>
                            <a:chOff x="2202918" y="2446619"/>
                            <a:chExt cx="2939683" cy="534493"/>
                          </a:xfrm>
                        </p:grpSpPr>
                        <p:sp>
                          <p:nvSpPr>
                            <p:cNvPr id="121" name="Oval 120"/>
                            <p:cNvSpPr/>
                            <p:nvPr/>
                          </p:nvSpPr>
                          <p:spPr>
                            <a:xfrm>
                              <a:off x="4761601" y="2600112"/>
                              <a:ext cx="381000" cy="381000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22" name="Group 56"/>
                            <p:cNvGrpSpPr/>
                            <p:nvPr/>
                          </p:nvGrpSpPr>
                          <p:grpSpPr>
                            <a:xfrm>
                              <a:off x="2202918" y="2446619"/>
                              <a:ext cx="2033243" cy="520231"/>
                              <a:chOff x="1007468" y="2458494"/>
                              <a:chExt cx="2033243" cy="520231"/>
                            </a:xfrm>
                          </p:grpSpPr>
                          <p:grpSp>
                            <p:nvGrpSpPr>
                              <p:cNvPr id="123" name="Group 33"/>
                              <p:cNvGrpSpPr/>
                              <p:nvPr/>
                            </p:nvGrpSpPr>
                            <p:grpSpPr>
                              <a:xfrm>
                                <a:off x="1007468" y="2458494"/>
                                <a:ext cx="1126132" cy="515693"/>
                                <a:chOff x="2302868" y="2458494"/>
                                <a:chExt cx="1126132" cy="515693"/>
                              </a:xfrm>
                            </p:grpSpPr>
                            <p:sp>
                              <p:nvSpPr>
                                <p:cNvPr id="130" name="Oval 129"/>
                                <p:cNvSpPr/>
                                <p:nvPr/>
                              </p:nvSpPr>
                              <p:spPr>
                                <a:xfrm>
                                  <a:off x="3048000" y="2593187"/>
                                  <a:ext cx="381000" cy="38100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31" name="TextBox 17"/>
                                <p:cNvSpPr txBox="1"/>
                                <p:nvPr/>
                              </p:nvSpPr>
                              <p:spPr>
                                <a:xfrm>
                                  <a:off x="2302868" y="2458494"/>
                                  <a:ext cx="729687" cy="4154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100" dirty="0" smtClean="0"/>
                                    <a:t>head</a:t>
                                  </a:r>
                                  <a:endParaRPr lang="en-US" sz="2100" baseline="-25000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125" name="Oval 124"/>
                              <p:cNvSpPr/>
                              <p:nvPr/>
                            </p:nvSpPr>
                            <p:spPr>
                              <a:xfrm>
                                <a:off x="2659711" y="2597725"/>
                                <a:ext cx="381000" cy="381000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20" name="TextBox 16"/>
                          <p:cNvSpPr txBox="1"/>
                          <p:nvPr/>
                        </p:nvSpPr>
                        <p:spPr>
                          <a:xfrm>
                            <a:off x="3380517" y="2372270"/>
                            <a:ext cx="397866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100" dirty="0" smtClean="0"/>
                              <a:t>y</a:t>
                            </a:r>
                            <a:r>
                              <a:rPr lang="en-US" sz="2100" baseline="-25000" dirty="0" smtClean="0"/>
                              <a:t>1</a:t>
                            </a:r>
                            <a:endParaRPr lang="en-US" sz="2100" baseline="-25000" dirty="0"/>
                          </a:p>
                        </p:txBody>
                      </p:sp>
                    </p:grpSp>
                    <p:cxnSp>
                      <p:nvCxnSpPr>
                        <p:cNvPr id="110" name="Straight Arrow Connector 39"/>
                        <p:cNvCxnSpPr/>
                        <p:nvPr/>
                      </p:nvCxnSpPr>
                      <p:spPr>
                        <a:xfrm flipV="1">
                          <a:off x="2399032" y="5461658"/>
                          <a:ext cx="725168" cy="11094"/>
                        </a:xfrm>
                        <a:prstGeom prst="straightConnector1">
                          <a:avLst/>
                        </a:prstGeom>
                        <a:ln w="22225" cmpd="sng">
                          <a:solidFill>
                            <a:schemeClr val="tx1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4495800" y="5029200"/>
                        <a:ext cx="397866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100" dirty="0" smtClean="0"/>
                          <a:t>y</a:t>
                        </a:r>
                        <a:r>
                          <a:rPr lang="en-US" sz="2100" baseline="-25000" dirty="0" smtClean="0"/>
                          <a:t>2</a:t>
                        </a:r>
                        <a:endParaRPr lang="en-US" sz="2100" baseline="-25000" dirty="0"/>
                      </a:p>
                    </p:txBody>
                  </p:sp>
                </p:grpSp>
                <p:grpSp>
                  <p:nvGrpSpPr>
                    <p:cNvPr id="90" name="Group 134"/>
                    <p:cNvGrpSpPr/>
                    <p:nvPr/>
                  </p:nvGrpSpPr>
                  <p:grpSpPr>
                    <a:xfrm>
                      <a:off x="3886200" y="4476464"/>
                      <a:ext cx="2133601" cy="816592"/>
                      <a:chOff x="3886200" y="4476464"/>
                      <a:chExt cx="2133601" cy="816592"/>
                    </a:xfrm>
                  </p:grpSpPr>
                  <p:grpSp>
                    <p:nvGrpSpPr>
                      <p:cNvPr id="91" name="Group 132"/>
                      <p:cNvGrpSpPr/>
                      <p:nvPr/>
                    </p:nvGrpSpPr>
                    <p:grpSpPr>
                      <a:xfrm>
                        <a:off x="3886200" y="4476464"/>
                        <a:ext cx="2057400" cy="816592"/>
                        <a:chOff x="3886200" y="4476464"/>
                        <a:chExt cx="2057400" cy="816592"/>
                      </a:xfrm>
                    </p:grpSpPr>
                    <p:sp>
                      <p:nvSpPr>
                        <p:cNvPr id="104" name="Arc 103"/>
                        <p:cNvSpPr/>
                        <p:nvPr/>
                      </p:nvSpPr>
                      <p:spPr>
                        <a:xfrm>
                          <a:off x="3886200" y="4531056"/>
                          <a:ext cx="228600" cy="762000"/>
                        </a:xfrm>
                        <a:prstGeom prst="arc">
                          <a:avLst>
                            <a:gd name="adj1" fmla="val 11059937"/>
                            <a:gd name="adj2" fmla="val 0"/>
                          </a:avLst>
                        </a:prstGeom>
                        <a:ln w="2222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Arc 104"/>
                        <p:cNvSpPr/>
                        <p:nvPr/>
                      </p:nvSpPr>
                      <p:spPr>
                        <a:xfrm>
                          <a:off x="4800600" y="4509448"/>
                          <a:ext cx="228600" cy="762000"/>
                        </a:xfrm>
                        <a:prstGeom prst="arc">
                          <a:avLst>
                            <a:gd name="adj1" fmla="val 11059937"/>
                            <a:gd name="adj2" fmla="val 0"/>
                          </a:avLst>
                        </a:prstGeom>
                        <a:ln w="2222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Arc 105"/>
                        <p:cNvSpPr/>
                        <p:nvPr/>
                      </p:nvSpPr>
                      <p:spPr>
                        <a:xfrm>
                          <a:off x="5715000" y="4476464"/>
                          <a:ext cx="228600" cy="762000"/>
                        </a:xfrm>
                        <a:prstGeom prst="arc">
                          <a:avLst>
                            <a:gd name="adj1" fmla="val 11059937"/>
                            <a:gd name="adj2" fmla="val 0"/>
                          </a:avLst>
                        </a:prstGeom>
                        <a:ln w="2222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133"/>
                      <p:cNvGrpSpPr/>
                      <p:nvPr/>
                    </p:nvGrpSpPr>
                    <p:grpSpPr>
                      <a:xfrm>
                        <a:off x="4038600" y="4746008"/>
                        <a:ext cx="1981201" cy="178999"/>
                        <a:chOff x="4038600" y="4746008"/>
                        <a:chExt cx="1981201" cy="178999"/>
                      </a:xfrm>
                    </p:grpSpPr>
                    <p:grpSp>
                      <p:nvGrpSpPr>
                        <p:cNvPr id="95" name="Group 123"/>
                        <p:cNvGrpSpPr/>
                        <p:nvPr/>
                      </p:nvGrpSpPr>
                      <p:grpSpPr>
                        <a:xfrm>
                          <a:off x="5867400" y="4746008"/>
                          <a:ext cx="152401" cy="143743"/>
                          <a:chOff x="5867400" y="4800600"/>
                          <a:chExt cx="152401" cy="143743"/>
                        </a:xfrm>
                      </p:grpSpPr>
                      <p:cxnSp>
                        <p:nvCxnSpPr>
                          <p:cNvPr id="102" name="Straight Connector 101"/>
                          <p:cNvCxnSpPr/>
                          <p:nvPr/>
                        </p:nvCxnSpPr>
                        <p:spPr>
                          <a:xfrm>
                            <a:off x="5867400" y="4800600"/>
                            <a:ext cx="76230" cy="143743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3" name="Straight Connector 102"/>
                          <p:cNvCxnSpPr>
                            <a:endCxn id="121" idx="7"/>
                          </p:cNvCxnSpPr>
                          <p:nvPr/>
                        </p:nvCxnSpPr>
                        <p:spPr>
                          <a:xfrm flipH="1">
                            <a:off x="5964004" y="4800600"/>
                            <a:ext cx="55797" cy="131996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6" name="Group 124"/>
                        <p:cNvGrpSpPr/>
                        <p:nvPr/>
                      </p:nvGrpSpPr>
                      <p:grpSpPr>
                        <a:xfrm>
                          <a:off x="4958688" y="4759656"/>
                          <a:ext cx="152401" cy="143743"/>
                          <a:chOff x="5867400" y="4800600"/>
                          <a:chExt cx="152401" cy="143743"/>
                        </a:xfrm>
                      </p:grpSpPr>
                      <p:cxnSp>
                        <p:nvCxnSpPr>
                          <p:cNvPr id="100" name="Straight Connector 99"/>
                          <p:cNvCxnSpPr/>
                          <p:nvPr/>
                        </p:nvCxnSpPr>
                        <p:spPr>
                          <a:xfrm>
                            <a:off x="5867400" y="4800600"/>
                            <a:ext cx="76230" cy="143743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1" name="Straight Connector 100"/>
                          <p:cNvCxnSpPr/>
                          <p:nvPr/>
                        </p:nvCxnSpPr>
                        <p:spPr>
                          <a:xfrm flipH="1">
                            <a:off x="5964004" y="4800600"/>
                            <a:ext cx="55797" cy="131996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7" name="Group 127"/>
                        <p:cNvGrpSpPr/>
                        <p:nvPr/>
                      </p:nvGrpSpPr>
                      <p:grpSpPr>
                        <a:xfrm>
                          <a:off x="4038600" y="4781264"/>
                          <a:ext cx="152401" cy="143743"/>
                          <a:chOff x="5867400" y="4800600"/>
                          <a:chExt cx="152401" cy="143743"/>
                        </a:xfrm>
                      </p:grpSpPr>
                      <p:cxnSp>
                        <p:nvCxnSpPr>
                          <p:cNvPr id="98" name="Straight Connector 97"/>
                          <p:cNvCxnSpPr/>
                          <p:nvPr/>
                        </p:nvCxnSpPr>
                        <p:spPr>
                          <a:xfrm>
                            <a:off x="5867400" y="4800600"/>
                            <a:ext cx="76230" cy="143743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9" name="Straight Connector 98"/>
                          <p:cNvCxnSpPr/>
                          <p:nvPr/>
                        </p:nvCxnSpPr>
                        <p:spPr>
                          <a:xfrm flipH="1">
                            <a:off x="5964004" y="4800600"/>
                            <a:ext cx="55797" cy="131996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  <p:sp>
                <p:nvSpPr>
                  <p:cNvPr id="88" name="TextBox 17"/>
                  <p:cNvSpPr txBox="1"/>
                  <p:nvPr/>
                </p:nvSpPr>
                <p:spPr>
                  <a:xfrm>
                    <a:off x="6101017" y="4855192"/>
                    <a:ext cx="2292294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100" dirty="0" smtClean="0"/>
                      <a:t>data(y</a:t>
                    </a:r>
                    <a:r>
                      <a:rPr lang="en-US" sz="2100" baseline="-25000" dirty="0" smtClean="0"/>
                      <a:t>1</a:t>
                    </a:r>
                    <a:r>
                      <a:rPr lang="en-US" sz="2100" dirty="0" smtClean="0"/>
                      <a:t>) &lt;= data(y</a:t>
                    </a:r>
                    <a:r>
                      <a:rPr lang="en-US" sz="2100" baseline="-25000" dirty="0" smtClean="0"/>
                      <a:t>2</a:t>
                    </a:r>
                    <a:r>
                      <a:rPr lang="en-US" sz="2100" dirty="0" smtClean="0"/>
                      <a:t>)</a:t>
                    </a:r>
                    <a:endParaRPr lang="en-US" sz="2100" baseline="-25000" dirty="0"/>
                  </a:p>
                </p:txBody>
              </p:sp>
            </p:grpSp>
          </p:grpSp>
          <p:graphicFrame>
            <p:nvGraphicFramePr>
              <p:cNvPr id="79" name="Object 8"/>
              <p:cNvGraphicFramePr>
                <a:graphicFrameLocks noChangeAspect="1"/>
              </p:cNvGraphicFramePr>
              <p:nvPr/>
            </p:nvGraphicFramePr>
            <p:xfrm>
              <a:off x="3919538" y="3759200"/>
              <a:ext cx="182562" cy="309562"/>
            </p:xfrm>
            <a:graphic>
              <a:graphicData uri="http://schemas.openxmlformats.org/presentationml/2006/ole">
                <p:oleObj spid="_x0000_s128005" name="Equation" r:id="rId5" imgW="126720" imgH="215640" progId="Equation.3">
                  <p:embed/>
                </p:oleObj>
              </a:graphicData>
            </a:graphic>
          </p:graphicFrame>
          <p:graphicFrame>
            <p:nvGraphicFramePr>
              <p:cNvPr id="80" name="Object 9"/>
              <p:cNvGraphicFramePr>
                <a:graphicFrameLocks noChangeAspect="1"/>
              </p:cNvGraphicFramePr>
              <p:nvPr/>
            </p:nvGraphicFramePr>
            <p:xfrm>
              <a:off x="4783138" y="3784600"/>
              <a:ext cx="182562" cy="309563"/>
            </p:xfrm>
            <a:graphic>
              <a:graphicData uri="http://schemas.openxmlformats.org/presentationml/2006/ole">
                <p:oleObj spid="_x0000_s128006" name="Equation" r:id="rId6" imgW="126720" imgH="215640" progId="Equation.3">
                  <p:embed/>
                </p:oleObj>
              </a:graphicData>
            </a:graphic>
          </p:graphicFrame>
        </p:grpSp>
      </p:grpSp>
      <p:graphicFrame>
        <p:nvGraphicFramePr>
          <p:cNvPr id="137" name="Object 3"/>
          <p:cNvGraphicFramePr>
            <a:graphicFrameLocks noChangeAspect="1"/>
          </p:cNvGraphicFramePr>
          <p:nvPr/>
        </p:nvGraphicFramePr>
        <p:xfrm>
          <a:off x="3257550" y="2884488"/>
          <a:ext cx="3181350" cy="461962"/>
        </p:xfrm>
        <a:graphic>
          <a:graphicData uri="http://schemas.openxmlformats.org/presentationml/2006/ole">
            <p:oleObj spid="_x0000_s128007" name="Equation" r:id="rId7" imgW="1485720" imgH="215640" progId="Equation.3">
              <p:embed/>
            </p:oleObj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914400" y="2895600"/>
            <a:ext cx="2359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Regular expression</a:t>
            </a:r>
            <a:endParaRPr lang="en-US" sz="22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480093" y="28956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outputs</a:t>
            </a:r>
            <a:endParaRPr lang="en-US" sz="22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676400" y="3302913"/>
            <a:ext cx="2432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data(y</a:t>
            </a:r>
            <a:r>
              <a:rPr lang="en-US" sz="2200" baseline="-25000" dirty="0" smtClean="0">
                <a:solidFill>
                  <a:srgbClr val="002060"/>
                </a:solidFill>
                <a:latin typeface="Gill Sans MT" pitchFamily="34" charset="0"/>
              </a:rPr>
              <a:t>1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) &lt;= data(y</a:t>
            </a:r>
            <a:r>
              <a:rPr lang="en-US" sz="2200" baseline="-25000" dirty="0" smtClean="0">
                <a:solidFill>
                  <a:srgbClr val="002060"/>
                </a:solidFill>
                <a:latin typeface="Gill Sans MT" pitchFamily="34" charset="0"/>
              </a:rPr>
              <a:t>2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)</a:t>
            </a:r>
            <a:endParaRPr lang="en-US" sz="2200" dirty="0">
              <a:solidFill>
                <a:srgbClr val="00206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Elastic Quantified Data Automata (EQDA)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6868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Subclass of QDAs which translate to decidable logics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Array Property Fragment (APF) [Bradley et al. VMCAI-06]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decidable fragment of Strand over lists [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Madhusudan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et al. POPL-11] 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Cannot test whether two universal vars. are a bounded distance away.</a:t>
            </a:r>
            <a:r>
              <a:rPr lang="en-US" sz="20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46817"/>
              </a:solidFill>
              <a:latin typeface="Gill Sans MT" pitchFamily="34" charset="0"/>
            </a:endParaRPr>
          </a:p>
        </p:txBody>
      </p:sp>
      <p:grpSp>
        <p:nvGrpSpPr>
          <p:cNvPr id="101" name="Group 256"/>
          <p:cNvGrpSpPr/>
          <p:nvPr/>
        </p:nvGrpSpPr>
        <p:grpSpPr>
          <a:xfrm>
            <a:off x="3465513" y="4102100"/>
            <a:ext cx="3367087" cy="482600"/>
            <a:chOff x="2789938" y="1650238"/>
            <a:chExt cx="3367087" cy="482600"/>
          </a:xfrm>
        </p:grpSpPr>
        <p:graphicFrame>
          <p:nvGraphicFramePr>
            <p:cNvPr id="102" name="Object 2"/>
            <p:cNvGraphicFramePr>
              <a:graphicFrameLocks noChangeAspect="1"/>
            </p:cNvGraphicFramePr>
            <p:nvPr/>
          </p:nvGraphicFramePr>
          <p:xfrm>
            <a:off x="2789938" y="1661351"/>
            <a:ext cx="1695450" cy="471487"/>
          </p:xfrm>
          <a:graphic>
            <a:graphicData uri="http://schemas.openxmlformats.org/presentationml/2006/ole">
              <p:oleObj spid="_x0000_s96261" name="Equation" r:id="rId4" imgW="774360" imgH="215640" progId="Equation.3">
                <p:embed/>
              </p:oleObj>
            </a:graphicData>
          </a:graphic>
        </p:graphicFrame>
        <p:graphicFrame>
          <p:nvGraphicFramePr>
            <p:cNvPr id="103" name="Object 3"/>
            <p:cNvGraphicFramePr>
              <a:graphicFrameLocks noChangeAspect="1"/>
            </p:cNvGraphicFramePr>
            <p:nvPr/>
          </p:nvGraphicFramePr>
          <p:xfrm>
            <a:off x="5185475" y="1650238"/>
            <a:ext cx="971550" cy="471487"/>
          </p:xfrm>
          <a:graphic>
            <a:graphicData uri="http://schemas.openxmlformats.org/presentationml/2006/ole">
              <p:oleObj spid="_x0000_s96262" name="Equation" r:id="rId5" imgW="444240" imgH="215640" progId="Equation.3">
                <p:embed/>
              </p:oleObj>
            </a:graphicData>
          </a:graphic>
        </p:graphicFrame>
        <p:sp>
          <p:nvSpPr>
            <p:cNvPr id="104" name="Right Arrow 103"/>
            <p:cNvSpPr/>
            <p:nvPr/>
          </p:nvSpPr>
          <p:spPr>
            <a:xfrm>
              <a:off x="4648200" y="1823850"/>
              <a:ext cx="381000" cy="2286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85800" y="41148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Restriction for EQDAs: </a:t>
            </a:r>
          </a:p>
          <a:p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All transitions on blank symbols (no 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ptr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./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univ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. 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var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) must be self-loops</a:t>
            </a:r>
            <a:endParaRPr lang="en-US" sz="2200" dirty="0">
              <a:solidFill>
                <a:srgbClr val="046817"/>
              </a:solidFill>
              <a:latin typeface="Gill Sans MT" pitchFamily="34" charset="0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1143000" y="3173413"/>
          <a:ext cx="3206750" cy="429897"/>
        </p:xfrm>
        <a:graphic>
          <a:graphicData uri="http://schemas.openxmlformats.org/presentationml/2006/ole">
            <p:oleObj spid="_x0000_s96264" name="Equation" r:id="rId6" imgW="1612800" imgH="215640" progId="Equation.3">
              <p:embed/>
            </p:oleObj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374109" y="3162300"/>
          <a:ext cx="3007891" cy="457200"/>
        </p:xfrm>
        <a:graphic>
          <a:graphicData uri="http://schemas.openxmlformats.org/presentationml/2006/ole">
            <p:oleObj spid="_x0000_s96265" name="Equation" r:id="rId7" imgW="1422360" imgH="215640" progId="Equation.3">
              <p:embed/>
            </p:oleObj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752600" y="35814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outside APF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248400" y="35814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inside APF</a:t>
            </a:r>
            <a:endParaRPr lang="en-US" sz="2000" dirty="0">
              <a:solidFill>
                <a:srgbClr val="00206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23900" y="5129212"/>
            <a:ext cx="3771900" cy="1271588"/>
            <a:chOff x="723900" y="5129212"/>
            <a:chExt cx="3771900" cy="12715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1078231" y="5129212"/>
              <a:ext cx="3417569" cy="1271588"/>
              <a:chOff x="2373631" y="4953000"/>
              <a:chExt cx="3417569" cy="127158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2373631" y="4953000"/>
                <a:ext cx="3417569" cy="1271588"/>
                <a:chOff x="3211831" y="4191000"/>
                <a:chExt cx="3417569" cy="1271588"/>
              </a:xfrm>
            </p:grpSpPr>
            <p:grpSp>
              <p:nvGrpSpPr>
                <p:cNvPr id="138" name="Group 251"/>
                <p:cNvGrpSpPr/>
                <p:nvPr/>
              </p:nvGrpSpPr>
              <p:grpSpPr>
                <a:xfrm>
                  <a:off x="3211831" y="4191000"/>
                  <a:ext cx="3417569" cy="1271588"/>
                  <a:chOff x="3999232" y="5771864"/>
                  <a:chExt cx="3417569" cy="1271588"/>
                </a:xfrm>
              </p:grpSpPr>
              <p:grpSp>
                <p:nvGrpSpPr>
                  <p:cNvPr id="142" name="Group 214"/>
                  <p:cNvGrpSpPr/>
                  <p:nvPr/>
                </p:nvGrpSpPr>
                <p:grpSpPr>
                  <a:xfrm>
                    <a:off x="3999232" y="5771864"/>
                    <a:ext cx="2958781" cy="1271588"/>
                    <a:chOff x="4010543" y="5467064"/>
                    <a:chExt cx="2958781" cy="1271588"/>
                  </a:xfrm>
                </p:grpSpPr>
                <p:cxnSp>
                  <p:nvCxnSpPr>
                    <p:cNvPr id="144" name="Straight Arrow Connector 39"/>
                    <p:cNvCxnSpPr/>
                    <p:nvPr/>
                  </p:nvCxnSpPr>
                  <p:spPr>
                    <a:xfrm flipV="1">
                      <a:off x="5095103" y="6043962"/>
                      <a:ext cx="533400" cy="11094"/>
                    </a:xfrm>
                    <a:prstGeom prst="straightConnector1">
                      <a:avLst/>
                    </a:prstGeom>
                    <a:ln w="222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6512124" y="5839156"/>
                      <a:ext cx="457200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6" name="Group 137"/>
                    <p:cNvGrpSpPr/>
                    <p:nvPr/>
                  </p:nvGrpSpPr>
                  <p:grpSpPr>
                    <a:xfrm>
                      <a:off x="4010543" y="5467064"/>
                      <a:ext cx="2920682" cy="1271588"/>
                      <a:chOff x="4010543" y="4476464"/>
                      <a:chExt cx="2920682" cy="1271588"/>
                    </a:xfrm>
                  </p:grpSpPr>
                  <p:grpSp>
                    <p:nvGrpSpPr>
                      <p:cNvPr id="147" name="Group 135"/>
                      <p:cNvGrpSpPr/>
                      <p:nvPr/>
                    </p:nvGrpSpPr>
                    <p:grpSpPr>
                      <a:xfrm>
                        <a:off x="4010543" y="4476464"/>
                        <a:ext cx="2920682" cy="781336"/>
                        <a:chOff x="4010543" y="4476464"/>
                        <a:chExt cx="2920682" cy="781336"/>
                      </a:xfrm>
                    </p:grpSpPr>
                    <p:grpSp>
                      <p:nvGrpSpPr>
                        <p:cNvPr id="149" name="Group 115"/>
                        <p:cNvGrpSpPr/>
                        <p:nvPr/>
                      </p:nvGrpSpPr>
                      <p:grpSpPr>
                        <a:xfrm>
                          <a:off x="4010543" y="4648958"/>
                          <a:ext cx="2920681" cy="608842"/>
                          <a:chOff x="3289487" y="5029958"/>
                          <a:chExt cx="2920681" cy="608842"/>
                        </a:xfrm>
                      </p:grpSpPr>
                      <p:grpSp>
                        <p:nvGrpSpPr>
                          <p:cNvPr id="155" name="Group 81"/>
                          <p:cNvGrpSpPr/>
                          <p:nvPr/>
                        </p:nvGrpSpPr>
                        <p:grpSpPr>
                          <a:xfrm>
                            <a:off x="3413590" y="5029958"/>
                            <a:ext cx="2796578" cy="608842"/>
                            <a:chOff x="3257447" y="2372270"/>
                            <a:chExt cx="2796578" cy="608842"/>
                          </a:xfrm>
                        </p:grpSpPr>
                        <p:grpSp>
                          <p:nvGrpSpPr>
                            <p:cNvPr id="157" name="Group 79"/>
                            <p:cNvGrpSpPr/>
                            <p:nvPr/>
                          </p:nvGrpSpPr>
                          <p:grpSpPr>
                            <a:xfrm>
                              <a:off x="3257447" y="2413214"/>
                              <a:ext cx="2796578" cy="567898"/>
                              <a:chOff x="3257447" y="2413214"/>
                              <a:chExt cx="2796578" cy="567898"/>
                            </a:xfrm>
                          </p:grpSpPr>
                          <p:sp>
                            <p:nvSpPr>
                              <p:cNvPr id="159" name="Oval 158"/>
                              <p:cNvSpPr/>
                              <p:nvPr/>
                            </p:nvSpPr>
                            <p:spPr>
                              <a:xfrm>
                                <a:off x="5673025" y="2600112"/>
                                <a:ext cx="381000" cy="381000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60" name="Group 33"/>
                              <p:cNvGrpSpPr/>
                              <p:nvPr/>
                            </p:nvGrpSpPr>
                            <p:grpSpPr>
                              <a:xfrm>
                                <a:off x="3257447" y="2413214"/>
                                <a:ext cx="960457" cy="549098"/>
                                <a:chOff x="3357397" y="2425089"/>
                                <a:chExt cx="960457" cy="549098"/>
                              </a:xfrm>
                            </p:grpSpPr>
                            <p:sp>
                              <p:nvSpPr>
                                <p:cNvPr id="161" name="Oval 160"/>
                                <p:cNvSpPr/>
                                <p:nvPr/>
                              </p:nvSpPr>
                              <p:spPr>
                                <a:xfrm>
                                  <a:off x="3936854" y="2593187"/>
                                  <a:ext cx="381000" cy="38100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62" name="TextBox 17"/>
                                <p:cNvSpPr txBox="1"/>
                                <p:nvPr/>
                              </p:nvSpPr>
                              <p:spPr>
                                <a:xfrm>
                                  <a:off x="3357397" y="2425089"/>
                                  <a:ext cx="397866" cy="4154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100" dirty="0" smtClean="0"/>
                                    <a:t>y</a:t>
                                  </a:r>
                                  <a:r>
                                    <a:rPr lang="en-US" sz="2100" baseline="-25000" dirty="0" smtClean="0"/>
                                    <a:t>1</a:t>
                                  </a:r>
                                  <a:endParaRPr lang="en-US" sz="2100" baseline="-25000" dirty="0"/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158" name="TextBox 16"/>
                            <p:cNvSpPr txBox="1"/>
                            <p:nvPr/>
                          </p:nvSpPr>
                          <p:spPr>
                            <a:xfrm>
                              <a:off x="5177725" y="2372270"/>
                              <a:ext cx="397866" cy="4154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100" dirty="0" smtClean="0"/>
                                <a:t>y</a:t>
                              </a:r>
                              <a:r>
                                <a:rPr lang="en-US" sz="2100" baseline="-25000" dirty="0" smtClean="0"/>
                                <a:t>2</a:t>
                              </a:r>
                              <a:endParaRPr lang="en-US" sz="2100" baseline="-25000" dirty="0"/>
                            </a:p>
                          </p:txBody>
                        </p:sp>
                      </p:grpSp>
                      <p:cxnSp>
                        <p:nvCxnSpPr>
                          <p:cNvPr id="156" name="Straight Arrow Connector 39"/>
                          <p:cNvCxnSpPr/>
                          <p:nvPr/>
                        </p:nvCxnSpPr>
                        <p:spPr>
                          <a:xfrm flipV="1">
                            <a:off x="3289487" y="5461658"/>
                            <a:ext cx="725168" cy="11094"/>
                          </a:xfrm>
                          <a:prstGeom prst="straightConnector1">
                            <a:avLst/>
                          </a:prstGeom>
                          <a:ln w="22225" cmpd="sng">
                            <a:solidFill>
                              <a:schemeClr val="tx1"/>
                            </a:solidFill>
                            <a:prstDash val="solid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50" name="Group 134"/>
                        <p:cNvGrpSpPr/>
                        <p:nvPr/>
                      </p:nvGrpSpPr>
                      <p:grpSpPr>
                        <a:xfrm>
                          <a:off x="6651824" y="4476464"/>
                          <a:ext cx="279401" cy="762000"/>
                          <a:chOff x="6651824" y="4476464"/>
                          <a:chExt cx="279401" cy="762000"/>
                        </a:xfrm>
                      </p:grpSpPr>
                      <p:sp>
                        <p:nvSpPr>
                          <p:cNvPr id="151" name="Arc 150"/>
                          <p:cNvSpPr/>
                          <p:nvPr/>
                        </p:nvSpPr>
                        <p:spPr>
                          <a:xfrm>
                            <a:off x="6651824" y="4476464"/>
                            <a:ext cx="228600" cy="762000"/>
                          </a:xfrm>
                          <a:prstGeom prst="arc">
                            <a:avLst>
                              <a:gd name="adj1" fmla="val 11059937"/>
                              <a:gd name="adj2" fmla="val 0"/>
                            </a:avLst>
                          </a:prstGeom>
                          <a:ln w="22225" cmpd="sng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52" name="Group 123"/>
                          <p:cNvGrpSpPr/>
                          <p:nvPr/>
                        </p:nvGrpSpPr>
                        <p:grpSpPr>
                          <a:xfrm>
                            <a:off x="6816894" y="4746008"/>
                            <a:ext cx="114331" cy="143743"/>
                            <a:chOff x="6816894" y="4800600"/>
                            <a:chExt cx="114331" cy="143743"/>
                          </a:xfrm>
                        </p:grpSpPr>
                        <p:cxnSp>
                          <p:nvCxnSpPr>
                            <p:cNvPr id="153" name="Straight Connector 152"/>
                            <p:cNvCxnSpPr/>
                            <p:nvPr/>
                          </p:nvCxnSpPr>
                          <p:spPr>
                            <a:xfrm>
                              <a:off x="6816894" y="4800600"/>
                              <a:ext cx="76230" cy="143743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4" name="Straight Connector 153"/>
                            <p:cNvCxnSpPr>
                              <a:endCxn id="159" idx="7"/>
                            </p:cNvCxnSpPr>
                            <p:nvPr/>
                          </p:nvCxnSpPr>
                          <p:spPr>
                            <a:xfrm flipH="1">
                              <a:off x="6875428" y="4800600"/>
                              <a:ext cx="55797" cy="13199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graphicFrame>
                    <p:nvGraphicFramePr>
                      <p:cNvPr id="148" name="Object 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077024" y="5354352"/>
                      <a:ext cx="207963" cy="393700"/>
                    </p:xfrm>
                    <a:graphic>
                      <a:graphicData uri="http://schemas.openxmlformats.org/presentationml/2006/ole">
                        <p:oleObj spid="_x0000_s96268" name="Equation" r:id="rId8" imgW="114120" imgH="215640" progId="Equation.3">
                          <p:embed/>
                        </p:oleObj>
                      </a:graphicData>
                    </a:graphic>
                  </p:graphicFrame>
                </p:grpSp>
              </p:grpSp>
              <p:graphicFrame>
                <p:nvGraphicFramePr>
                  <p:cNvPr id="143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7110413" y="6158552"/>
                  <a:ext cx="306388" cy="361950"/>
                </p:xfrm>
                <a:graphic>
                  <a:graphicData uri="http://schemas.openxmlformats.org/presentationml/2006/ole">
                    <p:oleObj spid="_x0000_s96269" name="Equation" r:id="rId9" imgW="139680" imgH="164880" progId="Equation.3">
                      <p:embed/>
                    </p:oleObj>
                  </a:graphicData>
                </a:graphic>
              </p:graphicFrame>
            </p:grpSp>
            <p:grpSp>
              <p:nvGrpSpPr>
                <p:cNvPr id="139" name="Group 293"/>
                <p:cNvGrpSpPr/>
                <p:nvPr/>
              </p:nvGrpSpPr>
              <p:grpSpPr>
                <a:xfrm>
                  <a:off x="4813300" y="4584700"/>
                  <a:ext cx="927100" cy="381000"/>
                  <a:chOff x="4813300" y="4584700"/>
                  <a:chExt cx="927100" cy="381000"/>
                </a:xfrm>
              </p:grpSpPr>
              <p:cxnSp>
                <p:nvCxnSpPr>
                  <p:cNvPr id="140" name="Straight Arrow Connector 39"/>
                  <p:cNvCxnSpPr/>
                  <p:nvPr/>
                </p:nvCxnSpPr>
                <p:spPr>
                  <a:xfrm flipV="1">
                    <a:off x="5207000" y="4762500"/>
                    <a:ext cx="533400" cy="11094"/>
                  </a:xfrm>
                  <a:prstGeom prst="straightConnector1">
                    <a:avLst/>
                  </a:prstGeom>
                  <a:ln w="222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Oval 140"/>
                  <p:cNvSpPr/>
                  <p:nvPr/>
                </p:nvSpPr>
                <p:spPr>
                  <a:xfrm>
                    <a:off x="4813300" y="45847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aphicFrame>
            <p:nvGraphicFramePr>
              <p:cNvPr id="163" name="Object 7"/>
              <p:cNvGraphicFramePr>
                <a:graphicFrameLocks noChangeAspect="1"/>
              </p:cNvGraphicFramePr>
              <p:nvPr/>
            </p:nvGraphicFramePr>
            <p:xfrm>
              <a:off x="3563938" y="5201665"/>
              <a:ext cx="182562" cy="310135"/>
            </p:xfrm>
            <a:graphic>
              <a:graphicData uri="http://schemas.openxmlformats.org/presentationml/2006/ole">
                <p:oleObj spid="_x0000_s96270" name="Equation" r:id="rId10" imgW="126720" imgH="215640" progId="Equation.3">
                  <p:embed/>
                </p:oleObj>
              </a:graphicData>
            </a:graphic>
          </p:graphicFrame>
          <p:graphicFrame>
            <p:nvGraphicFramePr>
              <p:cNvPr id="96273" name="Object 17"/>
              <p:cNvGraphicFramePr>
                <a:graphicFrameLocks noChangeAspect="1"/>
              </p:cNvGraphicFramePr>
              <p:nvPr/>
            </p:nvGraphicFramePr>
            <p:xfrm>
              <a:off x="4846638" y="4953000"/>
              <a:ext cx="182562" cy="309563"/>
            </p:xfrm>
            <a:graphic>
              <a:graphicData uri="http://schemas.openxmlformats.org/presentationml/2006/ole">
                <p:oleObj spid="_x0000_s96273" name="Equation" r:id="rId11" imgW="126720" imgH="215640" progId="Equation.3">
                  <p:embed/>
                </p:oleObj>
              </a:graphicData>
            </a:graphic>
          </p:graphicFrame>
        </p:grpSp>
        <p:cxnSp>
          <p:nvCxnSpPr>
            <p:cNvPr id="167" name="Straight Connector 166"/>
            <p:cNvCxnSpPr/>
            <p:nvPr/>
          </p:nvCxnSpPr>
          <p:spPr>
            <a:xfrm flipH="1">
              <a:off x="723900" y="57404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5080000" y="5105400"/>
            <a:ext cx="2844812" cy="1300162"/>
            <a:chOff x="5080000" y="5105400"/>
            <a:chExt cx="2844812" cy="1300162"/>
          </a:xfrm>
        </p:grpSpPr>
        <p:grpSp>
          <p:nvGrpSpPr>
            <p:cNvPr id="165" name="Group 164"/>
            <p:cNvGrpSpPr/>
            <p:nvPr/>
          </p:nvGrpSpPr>
          <p:grpSpPr>
            <a:xfrm>
              <a:off x="5410200" y="5105400"/>
              <a:ext cx="2514612" cy="1300162"/>
              <a:chOff x="3207300" y="5786438"/>
              <a:chExt cx="2514612" cy="1300162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207300" y="5815012"/>
                <a:ext cx="2514612" cy="1271588"/>
                <a:chOff x="3999232" y="5771864"/>
                <a:chExt cx="2514612" cy="1271588"/>
              </a:xfrm>
            </p:grpSpPr>
            <p:grpSp>
              <p:nvGrpSpPr>
                <p:cNvPr id="106" name="Group 214"/>
                <p:cNvGrpSpPr/>
                <p:nvPr/>
              </p:nvGrpSpPr>
              <p:grpSpPr>
                <a:xfrm>
                  <a:off x="3999232" y="5771864"/>
                  <a:ext cx="2044513" cy="1271588"/>
                  <a:chOff x="4010543" y="5467064"/>
                  <a:chExt cx="2044513" cy="1271588"/>
                </a:xfrm>
              </p:grpSpPr>
              <p:cxnSp>
                <p:nvCxnSpPr>
                  <p:cNvPr id="108" name="Straight Arrow Connector 39"/>
                  <p:cNvCxnSpPr/>
                  <p:nvPr/>
                </p:nvCxnSpPr>
                <p:spPr>
                  <a:xfrm flipV="1">
                    <a:off x="5095103" y="6043962"/>
                    <a:ext cx="533400" cy="11094"/>
                  </a:xfrm>
                  <a:prstGeom prst="straightConnector1">
                    <a:avLst/>
                  </a:prstGeom>
                  <a:ln w="222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Oval 109"/>
                  <p:cNvSpPr/>
                  <p:nvPr/>
                </p:nvSpPr>
                <p:spPr>
                  <a:xfrm>
                    <a:off x="5597856" y="5826456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3" name="Group 137"/>
                  <p:cNvGrpSpPr/>
                  <p:nvPr/>
                </p:nvGrpSpPr>
                <p:grpSpPr>
                  <a:xfrm>
                    <a:off x="4010543" y="5467064"/>
                    <a:ext cx="2009258" cy="1271588"/>
                    <a:chOff x="4010543" y="4476464"/>
                    <a:chExt cx="2009258" cy="1271588"/>
                  </a:xfrm>
                </p:grpSpPr>
                <p:grpSp>
                  <p:nvGrpSpPr>
                    <p:cNvPr id="114" name="Group 135"/>
                    <p:cNvGrpSpPr/>
                    <p:nvPr/>
                  </p:nvGrpSpPr>
                  <p:grpSpPr>
                    <a:xfrm>
                      <a:off x="4010543" y="4476464"/>
                      <a:ext cx="2009258" cy="816592"/>
                      <a:chOff x="4010543" y="4476464"/>
                      <a:chExt cx="2009258" cy="816592"/>
                    </a:xfrm>
                  </p:grpSpPr>
                  <p:grpSp>
                    <p:nvGrpSpPr>
                      <p:cNvPr id="117" name="Group 115"/>
                      <p:cNvGrpSpPr/>
                      <p:nvPr/>
                    </p:nvGrpSpPr>
                    <p:grpSpPr>
                      <a:xfrm>
                        <a:off x="4010543" y="4648958"/>
                        <a:ext cx="2009257" cy="608842"/>
                        <a:chOff x="3289487" y="5029958"/>
                        <a:chExt cx="2009257" cy="608842"/>
                      </a:xfrm>
                    </p:grpSpPr>
                    <p:grpSp>
                      <p:nvGrpSpPr>
                        <p:cNvPr id="129" name="Group 81"/>
                        <p:cNvGrpSpPr/>
                        <p:nvPr/>
                      </p:nvGrpSpPr>
                      <p:grpSpPr>
                        <a:xfrm>
                          <a:off x="3418121" y="5029958"/>
                          <a:ext cx="1880623" cy="608842"/>
                          <a:chOff x="3261978" y="2372270"/>
                          <a:chExt cx="1880623" cy="608842"/>
                        </a:xfrm>
                      </p:grpSpPr>
                      <p:grpSp>
                        <p:nvGrpSpPr>
                          <p:cNvPr id="131" name="Group 79"/>
                          <p:cNvGrpSpPr/>
                          <p:nvPr/>
                        </p:nvGrpSpPr>
                        <p:grpSpPr>
                          <a:xfrm>
                            <a:off x="3261978" y="2413214"/>
                            <a:ext cx="1880623" cy="567898"/>
                            <a:chOff x="3261978" y="2413214"/>
                            <a:chExt cx="1880623" cy="567898"/>
                          </a:xfrm>
                        </p:grpSpPr>
                        <p:sp>
                          <p:nvSpPr>
                            <p:cNvPr id="133" name="Oval 132"/>
                            <p:cNvSpPr/>
                            <p:nvPr/>
                          </p:nvSpPr>
                          <p:spPr>
                            <a:xfrm>
                              <a:off x="4761601" y="2600112"/>
                              <a:ext cx="381000" cy="381000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34" name="Group 33"/>
                            <p:cNvGrpSpPr/>
                            <p:nvPr/>
                          </p:nvGrpSpPr>
                          <p:grpSpPr>
                            <a:xfrm>
                              <a:off x="3261978" y="2413214"/>
                              <a:ext cx="955926" cy="549098"/>
                              <a:chOff x="3361928" y="2425089"/>
                              <a:chExt cx="955926" cy="549098"/>
                            </a:xfrm>
                          </p:grpSpPr>
                          <p:sp>
                            <p:nvSpPr>
                              <p:cNvPr id="135" name="Oval 134"/>
                              <p:cNvSpPr/>
                              <p:nvPr/>
                            </p:nvSpPr>
                            <p:spPr>
                              <a:xfrm>
                                <a:off x="3936854" y="2593187"/>
                                <a:ext cx="381000" cy="381000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" name="TextBox 17"/>
                              <p:cNvSpPr txBox="1"/>
                              <p:nvPr/>
                            </p:nvSpPr>
                            <p:spPr>
                              <a:xfrm>
                                <a:off x="3361928" y="2425089"/>
                                <a:ext cx="397866" cy="4154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100" dirty="0" smtClean="0"/>
                                  <a:t>y</a:t>
                                </a:r>
                                <a:r>
                                  <a:rPr lang="en-US" sz="2100" baseline="-25000" dirty="0" smtClean="0"/>
                                  <a:t>1</a:t>
                                </a:r>
                                <a:endParaRPr lang="en-US" sz="2100" baseline="-25000" dirty="0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32" name="TextBox 16"/>
                          <p:cNvSpPr txBox="1"/>
                          <p:nvPr/>
                        </p:nvSpPr>
                        <p:spPr>
                          <a:xfrm>
                            <a:off x="4222646" y="2372270"/>
                            <a:ext cx="397866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100" dirty="0" smtClean="0"/>
                              <a:t>y</a:t>
                            </a:r>
                            <a:r>
                              <a:rPr lang="en-US" sz="2100" baseline="-25000" dirty="0" smtClean="0"/>
                              <a:t>2</a:t>
                            </a:r>
                            <a:endParaRPr lang="en-US" sz="2100" baseline="-25000" dirty="0"/>
                          </a:p>
                        </p:txBody>
                      </p:sp>
                    </p:grpSp>
                    <p:cxnSp>
                      <p:nvCxnSpPr>
                        <p:cNvPr id="130" name="Straight Arrow Connector 39"/>
                        <p:cNvCxnSpPr/>
                        <p:nvPr/>
                      </p:nvCxnSpPr>
                      <p:spPr>
                        <a:xfrm flipV="1">
                          <a:off x="3289487" y="5461658"/>
                          <a:ext cx="725168" cy="11094"/>
                        </a:xfrm>
                        <a:prstGeom prst="straightConnector1">
                          <a:avLst/>
                        </a:prstGeom>
                        <a:ln w="22225" cmpd="sng">
                          <a:solidFill>
                            <a:schemeClr val="tx1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8" name="Group 134"/>
                      <p:cNvGrpSpPr/>
                      <p:nvPr/>
                    </p:nvGrpSpPr>
                    <p:grpSpPr>
                      <a:xfrm>
                        <a:off x="4811911" y="4476464"/>
                        <a:ext cx="1207890" cy="816592"/>
                        <a:chOff x="4811911" y="4476464"/>
                        <a:chExt cx="1207890" cy="816592"/>
                      </a:xfrm>
                    </p:grpSpPr>
                    <p:grpSp>
                      <p:nvGrpSpPr>
                        <p:cNvPr id="119" name="Group 132"/>
                        <p:cNvGrpSpPr/>
                        <p:nvPr/>
                      </p:nvGrpSpPr>
                      <p:grpSpPr>
                        <a:xfrm>
                          <a:off x="4811911" y="4476464"/>
                          <a:ext cx="1131689" cy="816592"/>
                          <a:chOff x="4811911" y="4476464"/>
                          <a:chExt cx="1131689" cy="816592"/>
                        </a:xfrm>
                      </p:grpSpPr>
                      <p:sp>
                        <p:nvSpPr>
                          <p:cNvPr id="127" name="Arc 126"/>
                          <p:cNvSpPr/>
                          <p:nvPr/>
                        </p:nvSpPr>
                        <p:spPr>
                          <a:xfrm>
                            <a:off x="4811911" y="4531056"/>
                            <a:ext cx="228600" cy="762000"/>
                          </a:xfrm>
                          <a:prstGeom prst="arc">
                            <a:avLst>
                              <a:gd name="adj1" fmla="val 11059937"/>
                              <a:gd name="adj2" fmla="val 0"/>
                            </a:avLst>
                          </a:prstGeom>
                          <a:ln w="22225" cmpd="sng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8" name="Arc 127"/>
                          <p:cNvSpPr/>
                          <p:nvPr/>
                        </p:nvSpPr>
                        <p:spPr>
                          <a:xfrm>
                            <a:off x="5715000" y="4476464"/>
                            <a:ext cx="228600" cy="762000"/>
                          </a:xfrm>
                          <a:prstGeom prst="arc">
                            <a:avLst>
                              <a:gd name="adj1" fmla="val 11059937"/>
                              <a:gd name="adj2" fmla="val 0"/>
                            </a:avLst>
                          </a:prstGeom>
                          <a:ln w="22225" cmpd="sng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0" name="Group 133"/>
                        <p:cNvGrpSpPr/>
                        <p:nvPr/>
                      </p:nvGrpSpPr>
                      <p:grpSpPr>
                        <a:xfrm>
                          <a:off x="4964281" y="4746008"/>
                          <a:ext cx="1055520" cy="178999"/>
                          <a:chOff x="4964281" y="4746008"/>
                          <a:chExt cx="1055520" cy="178999"/>
                        </a:xfrm>
                      </p:grpSpPr>
                      <p:grpSp>
                        <p:nvGrpSpPr>
                          <p:cNvPr id="121" name="Group 123"/>
                          <p:cNvGrpSpPr/>
                          <p:nvPr/>
                        </p:nvGrpSpPr>
                        <p:grpSpPr>
                          <a:xfrm>
                            <a:off x="5867400" y="4746008"/>
                            <a:ext cx="152401" cy="143743"/>
                            <a:chOff x="5867400" y="4800600"/>
                            <a:chExt cx="152401" cy="143743"/>
                          </a:xfrm>
                        </p:grpSpPr>
                        <p:cxnSp>
                          <p:nvCxnSpPr>
                            <p:cNvPr id="125" name="Straight Connector 124"/>
                            <p:cNvCxnSpPr/>
                            <p:nvPr/>
                          </p:nvCxnSpPr>
                          <p:spPr>
                            <a:xfrm>
                              <a:off x="5867400" y="4800600"/>
                              <a:ext cx="76230" cy="143743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" name="Straight Connector 125"/>
                            <p:cNvCxnSpPr>
                              <a:endCxn id="133" idx="7"/>
                            </p:cNvCxnSpPr>
                            <p:nvPr/>
                          </p:nvCxnSpPr>
                          <p:spPr>
                            <a:xfrm flipH="1">
                              <a:off x="5964004" y="4800600"/>
                              <a:ext cx="55797" cy="13199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22" name="Group 127"/>
                          <p:cNvGrpSpPr/>
                          <p:nvPr/>
                        </p:nvGrpSpPr>
                        <p:grpSpPr>
                          <a:xfrm>
                            <a:off x="4964281" y="4781264"/>
                            <a:ext cx="152430" cy="143743"/>
                            <a:chOff x="6793081" y="4800600"/>
                            <a:chExt cx="152430" cy="143743"/>
                          </a:xfrm>
                        </p:grpSpPr>
                        <p:cxnSp>
                          <p:nvCxnSpPr>
                            <p:cNvPr id="123" name="Straight Connector 122"/>
                            <p:cNvCxnSpPr/>
                            <p:nvPr/>
                          </p:nvCxnSpPr>
                          <p:spPr>
                            <a:xfrm>
                              <a:off x="6793081" y="4800600"/>
                              <a:ext cx="76230" cy="143743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4" name="Straight Connector 123"/>
                            <p:cNvCxnSpPr/>
                            <p:nvPr/>
                          </p:nvCxnSpPr>
                          <p:spPr>
                            <a:xfrm flipH="1">
                              <a:off x="6889714" y="4800600"/>
                              <a:ext cx="55797" cy="13199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  <p:graphicFrame>
                  <p:nvGraphicFramePr>
                    <p:cNvPr id="116" name="Object 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077024" y="5354352"/>
                    <a:ext cx="207963" cy="393700"/>
                  </p:xfrm>
                  <a:graphic>
                    <a:graphicData uri="http://schemas.openxmlformats.org/presentationml/2006/ole">
                      <p:oleObj spid="_x0000_s96266" name="Equation" r:id="rId12" imgW="114120" imgH="215640" progId="Equation.3">
                        <p:embed/>
                      </p:oleObj>
                    </a:graphicData>
                  </a:graphic>
                </p:graphicFrame>
              </p:grpSp>
            </p:grpSp>
            <p:graphicFrame>
              <p:nvGraphicFramePr>
                <p:cNvPr id="107" name="Object 7"/>
                <p:cNvGraphicFramePr>
                  <a:graphicFrameLocks noChangeAspect="1"/>
                </p:cNvGraphicFramePr>
                <p:nvPr/>
              </p:nvGraphicFramePr>
              <p:xfrm>
                <a:off x="6207456" y="6158552"/>
                <a:ext cx="306388" cy="361950"/>
              </p:xfrm>
              <a:graphic>
                <a:graphicData uri="http://schemas.openxmlformats.org/presentationml/2006/ole">
                  <p:oleObj spid="_x0000_s96267" name="Equation" r:id="rId13" imgW="139680" imgH="16488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96271" name="Object 15"/>
              <p:cNvGraphicFramePr>
                <a:graphicFrameLocks noChangeAspect="1"/>
              </p:cNvGraphicFramePr>
              <p:nvPr/>
            </p:nvGraphicFramePr>
            <p:xfrm>
              <a:off x="3843338" y="5786438"/>
              <a:ext cx="182562" cy="309562"/>
            </p:xfrm>
            <a:graphic>
              <a:graphicData uri="http://schemas.openxmlformats.org/presentationml/2006/ole">
                <p:oleObj spid="_x0000_s96271" name="Equation" r:id="rId14" imgW="126720" imgH="215640" progId="Equation.3">
                  <p:embed/>
                </p:oleObj>
              </a:graphicData>
            </a:graphic>
          </p:graphicFrame>
          <p:graphicFrame>
            <p:nvGraphicFramePr>
              <p:cNvPr id="96272" name="Object 16"/>
              <p:cNvGraphicFramePr>
                <a:graphicFrameLocks noChangeAspect="1"/>
              </p:cNvGraphicFramePr>
              <p:nvPr/>
            </p:nvGraphicFramePr>
            <p:xfrm>
              <a:off x="4745038" y="5803900"/>
              <a:ext cx="182562" cy="309562"/>
            </p:xfrm>
            <a:graphic>
              <a:graphicData uri="http://schemas.openxmlformats.org/presentationml/2006/ole">
                <p:oleObj spid="_x0000_s96272" name="Equation" r:id="rId15" imgW="126720" imgH="215640" progId="Equation.3">
                  <p:embed/>
                </p:oleObj>
              </a:graphicData>
            </a:graphic>
          </p:graphicFrame>
        </p:grpSp>
        <p:cxnSp>
          <p:nvCxnSpPr>
            <p:cNvPr id="170" name="Straight Connector 169"/>
            <p:cNvCxnSpPr/>
            <p:nvPr/>
          </p:nvCxnSpPr>
          <p:spPr>
            <a:xfrm flipH="1">
              <a:off x="5080000" y="57531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889000" y="5944513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QDA					EQDA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Elastic Quantified Data Automata (EQDA)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6868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Unique minimal over-approximation theorem: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A QDA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A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can be </a:t>
            </a:r>
            <a:r>
              <a:rPr lang="en-US" sz="2200" i="1" dirty="0" smtClean="0">
                <a:solidFill>
                  <a:srgbClr val="AA0E0E"/>
                </a:solidFill>
                <a:latin typeface="Gill Sans MT" pitchFamily="34" charset="0"/>
              </a:rPr>
              <a:t>uniquely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 </a:t>
            </a:r>
            <a:r>
              <a:rPr lang="en-US" sz="2200" i="1" dirty="0" smtClean="0">
                <a:solidFill>
                  <a:srgbClr val="AA0E0E"/>
                </a:solidFill>
                <a:latin typeface="Gill Sans MT" pitchFamily="34" charset="0"/>
              </a:rPr>
              <a:t>minimally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over-approximated by a language of valuation words that is accepted by an EQDA </a:t>
            </a:r>
            <a:r>
              <a:rPr lang="en-US" sz="2200" i="1" dirty="0" err="1" smtClean="0">
                <a:solidFill>
                  <a:srgbClr val="046817"/>
                </a:solidFill>
                <a:latin typeface="Gill Sans MT" pitchFamily="34" charset="0"/>
              </a:rPr>
              <a:t>A</a:t>
            </a:r>
            <a:r>
              <a:rPr lang="en-US" sz="2200" i="1" baseline="-25000" dirty="0" err="1" smtClean="0">
                <a:solidFill>
                  <a:srgbClr val="046817"/>
                </a:solidFill>
                <a:latin typeface="Gill Sans MT" pitchFamily="34" charset="0"/>
              </a:rPr>
              <a:t>el</a:t>
            </a:r>
            <a:r>
              <a:rPr lang="en-US" sz="2200" i="1" baseline="-25000" dirty="0" smtClean="0">
                <a:solidFill>
                  <a:srgbClr val="046817"/>
                </a:solidFill>
                <a:latin typeface="Gill Sans MT" pitchFamily="34" charset="0"/>
              </a:rPr>
              <a:t> </a:t>
            </a:r>
          </a:p>
          <a:p>
            <a:pPr>
              <a:buNone/>
            </a:pPr>
            <a:endParaRPr lang="en-US" sz="22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The construction of </a:t>
            </a:r>
            <a:r>
              <a:rPr lang="en-US" sz="2200" i="1" dirty="0" err="1" smtClean="0">
                <a:solidFill>
                  <a:srgbClr val="046817"/>
                </a:solidFill>
                <a:latin typeface="Gill Sans MT" pitchFamily="34" charset="0"/>
              </a:rPr>
              <a:t>A</a:t>
            </a:r>
            <a:r>
              <a:rPr lang="en-US" sz="2200" i="1" baseline="-25000" dirty="0" err="1" smtClean="0">
                <a:solidFill>
                  <a:srgbClr val="046817"/>
                </a:solidFill>
                <a:latin typeface="Gill Sans MT" pitchFamily="34" charset="0"/>
              </a:rPr>
              <a:t>el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given QDA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A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is called </a:t>
            </a:r>
            <a:r>
              <a:rPr lang="en-US" sz="2200" i="1" dirty="0" smtClean="0">
                <a:solidFill>
                  <a:srgbClr val="AA0E0E"/>
                </a:solidFill>
                <a:latin typeface="Gill Sans MT" pitchFamily="34" charset="0"/>
              </a:rPr>
              <a:t>elastification.</a:t>
            </a:r>
          </a:p>
          <a:p>
            <a:pPr>
              <a:buNone/>
            </a:pPr>
            <a:endParaRPr lang="en-US" sz="2200" i="1" baseline="-250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Learning EQDAs &lt;= learning QDAs + elastification.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209800" y="2590800"/>
            <a:ext cx="4495800" cy="2438400"/>
            <a:chOff x="2362200" y="2057400"/>
            <a:chExt cx="4495800" cy="2438400"/>
          </a:xfrm>
        </p:grpSpPr>
        <p:grpSp>
          <p:nvGrpSpPr>
            <p:cNvPr id="76" name="Group 75"/>
            <p:cNvGrpSpPr/>
            <p:nvPr/>
          </p:nvGrpSpPr>
          <p:grpSpPr>
            <a:xfrm>
              <a:off x="3429000" y="2362200"/>
              <a:ext cx="2209800" cy="1676400"/>
              <a:chOff x="3429000" y="2362200"/>
              <a:chExt cx="2209800" cy="1676400"/>
            </a:xfrm>
          </p:grpSpPr>
          <p:sp>
            <p:nvSpPr>
              <p:cNvPr id="71" name="Oval 70"/>
              <p:cNvSpPr/>
              <p:nvPr/>
            </p:nvSpPr>
            <p:spPr>
              <a:xfrm rot="5400000">
                <a:off x="3886200" y="2819400"/>
                <a:ext cx="1143000" cy="838200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2362200"/>
                <a:ext cx="2209800" cy="1676400"/>
              </a:xfrm>
              <a:prstGeom prst="ellipse">
                <a:avLst/>
              </a:prstGeom>
              <a:noFill/>
              <a:ln>
                <a:solidFill>
                  <a:srgbClr val="AA0E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362200" y="2057400"/>
              <a:ext cx="4495800" cy="2438400"/>
              <a:chOff x="2362200" y="2057400"/>
              <a:chExt cx="4495800" cy="24384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895600" y="2209800"/>
                <a:ext cx="3581400" cy="22098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62200" y="2057400"/>
                <a:ext cx="4495800" cy="2438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4199782" y="3531513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 MT" pitchFamily="34" charset="0"/>
              </a:rPr>
              <a:t>A</a:t>
            </a:r>
            <a:endParaRPr lang="en-US" sz="2200" dirty="0">
              <a:latin typeface="Gill Sans MT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14182" y="3276600"/>
            <a:ext cx="5036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 MT" pitchFamily="34" charset="0"/>
              </a:rPr>
              <a:t>A</a:t>
            </a:r>
            <a:r>
              <a:rPr lang="en-US" sz="2200" baseline="-25000" dirty="0" err="1" smtClean="0">
                <a:latin typeface="Gill Sans MT" pitchFamily="34" charset="0"/>
              </a:rPr>
              <a:t>el</a:t>
            </a:r>
            <a:endParaRPr lang="en-US" sz="2200" baseline="-25000" dirty="0">
              <a:latin typeface="Gill Sans MT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68536" y="2971800"/>
            <a:ext cx="4748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 MT" pitchFamily="34" charset="0"/>
              </a:rPr>
              <a:t>B</a:t>
            </a:r>
            <a:r>
              <a:rPr lang="en-US" sz="2200" baseline="-25000" dirty="0" err="1" smtClean="0">
                <a:latin typeface="Gill Sans MT" pitchFamily="34" charset="0"/>
              </a:rPr>
              <a:t>el</a:t>
            </a:r>
            <a:endParaRPr lang="en-US" sz="2200" baseline="-25000" dirty="0">
              <a:latin typeface="Gill Sans MT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59390" y="322671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 MT" pitchFamily="34" charset="0"/>
              </a:rPr>
              <a:t>C</a:t>
            </a:r>
            <a:r>
              <a:rPr lang="en-US" sz="2200" baseline="-25000" dirty="0" err="1" smtClean="0">
                <a:latin typeface="Gill Sans MT" pitchFamily="34" charset="0"/>
              </a:rPr>
              <a:t>el</a:t>
            </a:r>
            <a:endParaRPr lang="en-US" sz="2200" baseline="-25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Passively learning QDAs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20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Given the samples S</a:t>
            </a:r>
            <a:r>
              <a:rPr lang="en-US" sz="2200" baseline="30000" dirty="0" smtClean="0">
                <a:solidFill>
                  <a:srgbClr val="AA0E0E"/>
                </a:solidFill>
                <a:latin typeface="Gill Sans MT" pitchFamily="34" charset="0"/>
              </a:rPr>
              <a:t>+ 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and S</a:t>
            </a:r>
            <a:r>
              <a:rPr lang="en-US" sz="2200" baseline="30000" dirty="0" smtClean="0">
                <a:solidFill>
                  <a:srgbClr val="AA0E0E"/>
                </a:solidFill>
                <a:latin typeface="Gill Sans MT" pitchFamily="34" charset="0"/>
              </a:rPr>
              <a:t>-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, the teacher uses them to answer the active learner.</a:t>
            </a: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The teacher wants the active learner to construct a QDA that includes S</a:t>
            </a:r>
            <a:r>
              <a:rPr lang="en-US" sz="2200" baseline="30000" dirty="0" smtClean="0">
                <a:solidFill>
                  <a:srgbClr val="AA0E0E"/>
                </a:solidFill>
                <a:latin typeface="Gill Sans MT" pitchFamily="34" charset="0"/>
              </a:rPr>
              <a:t>+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 and excludes S</a:t>
            </a:r>
            <a:r>
              <a:rPr lang="en-US" sz="2200" baseline="30000" dirty="0" smtClean="0">
                <a:solidFill>
                  <a:srgbClr val="AA0E0E"/>
                </a:solidFill>
                <a:latin typeface="Gill Sans MT" pitchFamily="34" charset="0"/>
              </a:rPr>
              <a:t>-</a:t>
            </a:r>
            <a:r>
              <a:rPr lang="en-US" sz="2200" i="1" dirty="0" smtClean="0">
                <a:solidFill>
                  <a:srgbClr val="AA0E0E"/>
                </a:solidFill>
                <a:latin typeface="Gill Sans M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Membership query:</a:t>
            </a:r>
          </a:p>
          <a:p>
            <a:pPr>
              <a:buNone/>
            </a:pPr>
            <a:r>
              <a:rPr lang="en-US" sz="20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100" dirty="0" smtClean="0">
                <a:solidFill>
                  <a:srgbClr val="002060"/>
                </a:solidFill>
                <a:latin typeface="Gill Sans MT" pitchFamily="34" charset="0"/>
              </a:rPr>
              <a:t>- if s belongs to 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S</a:t>
            </a:r>
            <a:r>
              <a:rPr lang="en-US" sz="2000" baseline="30000" dirty="0" smtClean="0">
                <a:solidFill>
                  <a:srgbClr val="002060"/>
                </a:solidFill>
                <a:latin typeface="Gill Sans MT" pitchFamily="34" charset="0"/>
              </a:rPr>
              <a:t>+</a:t>
            </a:r>
            <a:r>
              <a:rPr lang="en-US" sz="2100" dirty="0" smtClean="0">
                <a:solidFill>
                  <a:srgbClr val="002060"/>
                </a:solidFill>
                <a:latin typeface="Gill Sans MT" pitchFamily="34" charset="0"/>
              </a:rPr>
              <a:t>, return </a:t>
            </a:r>
            <a:r>
              <a:rPr lang="en-US" sz="2100" i="1" dirty="0" smtClean="0">
                <a:solidFill>
                  <a:srgbClr val="002060"/>
                </a:solidFill>
                <a:latin typeface="Gill Sans MT" pitchFamily="34" charset="0"/>
              </a:rPr>
              <a:t>yes</a:t>
            </a:r>
          </a:p>
          <a:p>
            <a:pPr>
              <a:buNone/>
            </a:pPr>
            <a:r>
              <a:rPr lang="en-US" sz="2100" i="1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r>
              <a:rPr lang="en-US" sz="2100" dirty="0" smtClean="0">
                <a:solidFill>
                  <a:srgbClr val="002060"/>
                </a:solidFill>
                <a:latin typeface="Gill Sans MT" pitchFamily="34" charset="0"/>
              </a:rPr>
              <a:t>- if s belongs to 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S</a:t>
            </a:r>
            <a:r>
              <a:rPr lang="en-US" sz="2000" baseline="30000" dirty="0" smtClean="0">
                <a:solidFill>
                  <a:srgbClr val="002060"/>
                </a:solidFill>
                <a:latin typeface="Gill Sans MT" pitchFamily="34" charset="0"/>
              </a:rPr>
              <a:t>-</a:t>
            </a:r>
            <a:r>
              <a:rPr lang="en-US" sz="2100" dirty="0" smtClean="0">
                <a:solidFill>
                  <a:srgbClr val="002060"/>
                </a:solidFill>
                <a:latin typeface="Gill Sans MT" pitchFamily="34" charset="0"/>
              </a:rPr>
              <a:t>, return </a:t>
            </a:r>
            <a:r>
              <a:rPr lang="en-US" sz="2100" i="1" dirty="0" smtClean="0">
                <a:solidFill>
                  <a:srgbClr val="002060"/>
                </a:solidFill>
                <a:latin typeface="Gill Sans MT" pitchFamily="34" charset="0"/>
              </a:rPr>
              <a:t>no</a:t>
            </a:r>
          </a:p>
          <a:p>
            <a:pPr>
              <a:buNone/>
            </a:pPr>
            <a:r>
              <a:rPr lang="en-US" sz="2100" dirty="0" smtClean="0">
                <a:solidFill>
                  <a:srgbClr val="002060"/>
                </a:solidFill>
                <a:latin typeface="Gill Sans MT" pitchFamily="34" charset="0"/>
              </a:rPr>
              <a:t>		- otherwise, return </a:t>
            </a:r>
            <a:r>
              <a:rPr lang="en-US" sz="2100" i="1" dirty="0" smtClean="0">
                <a:solidFill>
                  <a:srgbClr val="002060"/>
                </a:solidFill>
                <a:latin typeface="Gill Sans MT" pitchFamily="34" charset="0"/>
              </a:rPr>
              <a:t>no</a:t>
            </a:r>
            <a:r>
              <a:rPr lang="en-US" sz="2100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100" i="1" dirty="0" smtClean="0">
                <a:solidFill>
                  <a:srgbClr val="002060"/>
                </a:solidFill>
                <a:latin typeface="Gill Sans MT" pitchFamily="34" charset="0"/>
              </a:rPr>
              <a:t>(errs on keeping the learned concept semantically small)</a:t>
            </a:r>
          </a:p>
          <a:p>
            <a:pPr>
              <a:buNone/>
            </a:pPr>
            <a:r>
              <a:rPr lang="en-US" sz="2000" i="1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Equivalence query: </a:t>
            </a:r>
          </a:p>
          <a:p>
            <a:pPr>
              <a:buNone/>
            </a:pPr>
            <a:r>
              <a:rPr lang="en-US" sz="20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100" dirty="0" smtClean="0">
                <a:solidFill>
                  <a:srgbClr val="002060"/>
                </a:solidFill>
                <a:latin typeface="Gill Sans MT" pitchFamily="34" charset="0"/>
              </a:rPr>
              <a:t>- checks if conjectured invariant  is consistent with S</a:t>
            </a:r>
            <a:r>
              <a:rPr lang="en-US" sz="2100" baseline="30000" dirty="0" smtClean="0">
                <a:solidFill>
                  <a:srgbClr val="002060"/>
                </a:solidFill>
                <a:latin typeface="Gill Sans MT" pitchFamily="34" charset="0"/>
              </a:rPr>
              <a:t>+ </a:t>
            </a:r>
            <a:r>
              <a:rPr lang="en-US" sz="2100" dirty="0" smtClean="0">
                <a:solidFill>
                  <a:srgbClr val="002060"/>
                </a:solidFill>
                <a:latin typeface="Gill Sans MT" pitchFamily="34" charset="0"/>
              </a:rPr>
              <a:t> and S</a:t>
            </a:r>
            <a:r>
              <a:rPr lang="en-US" sz="2100" baseline="30000" dirty="0" smtClean="0">
                <a:solidFill>
                  <a:srgbClr val="002060"/>
                </a:solidFill>
                <a:latin typeface="Gill Sans MT" pitchFamily="34" charset="0"/>
              </a:rPr>
              <a:t>-</a:t>
            </a:r>
            <a:endParaRPr lang="en-US" sz="21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The learned QDA might be non-optimal (usually small).</a:t>
            </a: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Running time is polynomial in the size of the learned QDA.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Plus 6"/>
          <p:cNvSpPr/>
          <p:nvPr/>
        </p:nvSpPr>
        <p:spPr>
          <a:xfrm>
            <a:off x="2057400" y="1828800"/>
            <a:ext cx="152400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lus 7"/>
          <p:cNvSpPr/>
          <p:nvPr/>
        </p:nvSpPr>
        <p:spPr>
          <a:xfrm>
            <a:off x="2362200" y="1676400"/>
            <a:ext cx="152400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2590800" y="1828800"/>
            <a:ext cx="152400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lus 9"/>
          <p:cNvSpPr/>
          <p:nvPr/>
        </p:nvSpPr>
        <p:spPr>
          <a:xfrm>
            <a:off x="2819400" y="1676400"/>
            <a:ext cx="152400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1524000" y="1524000"/>
            <a:ext cx="1828800" cy="914400"/>
          </a:xfrm>
          <a:prstGeom prst="cloud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69425" y="1600200"/>
            <a:ext cx="1143000" cy="685800"/>
          </a:xfrm>
          <a:prstGeom prst="rect">
            <a:avLst/>
          </a:prstGeom>
          <a:noFill/>
          <a:ln>
            <a:solidFill>
              <a:srgbClr val="AA0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57550" y="1671935"/>
            <a:ext cx="116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A0E0E"/>
                </a:solidFill>
              </a:rPr>
              <a:t>Teacher</a:t>
            </a:r>
            <a:endParaRPr lang="en-US" sz="2400" dirty="0">
              <a:solidFill>
                <a:srgbClr val="AA0E0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52800" y="19050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flipH="1">
            <a:off x="546100" y="1578114"/>
            <a:ext cx="9779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Sample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S</a:t>
            </a:r>
            <a:r>
              <a:rPr lang="en-US" sz="2000" baseline="30000" dirty="0" smtClean="0">
                <a:solidFill>
                  <a:srgbClr val="002060"/>
                </a:solidFill>
                <a:latin typeface="Gill Sans MT" pitchFamily="34" charset="0"/>
              </a:rPr>
              <a:t>+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, S</a:t>
            </a:r>
            <a:r>
              <a:rPr lang="en-US" sz="2000" baseline="30000" dirty="0" smtClean="0">
                <a:solidFill>
                  <a:srgbClr val="002060"/>
                </a:solidFill>
                <a:latin typeface="Gill Sans MT" pitchFamily="34" charset="0"/>
              </a:rPr>
              <a:t>-</a:t>
            </a:r>
            <a:endParaRPr lang="en-US" sz="2000" baseline="300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2600" y="1600200"/>
            <a:ext cx="1143000" cy="685800"/>
          </a:xfrm>
          <a:prstGeom prst="rect">
            <a:avLst/>
          </a:prstGeom>
          <a:noFill/>
          <a:ln>
            <a:solidFill>
              <a:srgbClr val="AA0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88000" y="1531203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AA0E0E"/>
                </a:solidFill>
              </a:rPr>
              <a:t>Active </a:t>
            </a:r>
            <a:br>
              <a:rPr lang="en-US" sz="2400" dirty="0" smtClean="0">
                <a:solidFill>
                  <a:srgbClr val="AA0E0E"/>
                </a:solidFill>
              </a:rPr>
            </a:br>
            <a:r>
              <a:rPr lang="en-US" sz="2400" dirty="0" smtClean="0">
                <a:solidFill>
                  <a:srgbClr val="AA0E0E"/>
                </a:solidFill>
              </a:rPr>
              <a:t>Learner</a:t>
            </a:r>
            <a:endParaRPr lang="en-US" sz="2400" dirty="0">
              <a:solidFill>
                <a:srgbClr val="AA0E0E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953000" y="1828800"/>
            <a:ext cx="6096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953000" y="2057400"/>
            <a:ext cx="609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581400" y="1371600"/>
            <a:ext cx="3352800" cy="1219200"/>
          </a:xfrm>
          <a:prstGeom prst="roundRect">
            <a:avLst/>
          </a:prstGeom>
          <a:noFill/>
          <a:ln>
            <a:solidFill>
              <a:srgbClr val="046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23519" y="1447800"/>
            <a:ext cx="116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46817"/>
                </a:solidFill>
              </a:rPr>
              <a:t>Passive</a:t>
            </a:r>
            <a:br>
              <a:rPr lang="en-US" sz="2400" b="1" dirty="0" smtClean="0">
                <a:solidFill>
                  <a:srgbClr val="046817"/>
                </a:solidFill>
              </a:rPr>
            </a:br>
            <a:r>
              <a:rPr lang="en-US" sz="2400" b="1" dirty="0" smtClean="0">
                <a:solidFill>
                  <a:srgbClr val="046817"/>
                </a:solidFill>
              </a:rPr>
              <a:t>Learner</a:t>
            </a:r>
            <a:endParaRPr lang="en-US" sz="2400" b="1" dirty="0">
              <a:solidFill>
                <a:srgbClr val="046817"/>
              </a:solidFill>
            </a:endParaRPr>
          </a:p>
        </p:txBody>
      </p:sp>
      <p:sp>
        <p:nvSpPr>
          <p:cNvPr id="29" name="Minus 28"/>
          <p:cNvSpPr/>
          <p:nvPr/>
        </p:nvSpPr>
        <p:spPr>
          <a:xfrm>
            <a:off x="1905000" y="2133600"/>
            <a:ext cx="2286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2362200" y="2240281"/>
            <a:ext cx="2286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>
            <a:off x="2667000" y="2087881"/>
            <a:ext cx="2286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2286000" y="1981200"/>
            <a:ext cx="2286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Experiments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Run the program on arrays/lists of small bounded sizes, with data values from a bounded data-domain, 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eg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. {0, 1, 2}, etc.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Extract the concrete data-structures that get manifest at loop headers.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Obtain the set S</a:t>
            </a:r>
            <a:r>
              <a:rPr lang="en-US" sz="2200" baseline="30000" dirty="0" smtClean="0">
                <a:solidFill>
                  <a:srgbClr val="046817"/>
                </a:solidFill>
                <a:latin typeface="Gill Sans MT" pitchFamily="34" charset="0"/>
              </a:rPr>
              <a:t>+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on which passive learning is performed.</a:t>
            </a:r>
            <a:endParaRPr lang="en-US" sz="2200" i="1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fix 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F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to the 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cartesian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lattice of atomic formulas over relations 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{=, &lt;, ≤}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Learn QDAs using 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Angluin’s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algorithm</a:t>
            </a:r>
          </a:p>
          <a:p>
            <a:pPr>
              <a:buNone/>
            </a:pPr>
            <a:r>
              <a:rPr lang="en-US" sz="20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The learner never asks long membership queries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The teacher, thus, often has correct answers.</a:t>
            </a: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The learned QDA is over-approximated to an elastic QDA to get a quantified invariant over decidable Strand or APF.</a:t>
            </a: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Experiments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143000"/>
          <a:ext cx="8242302" cy="565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/>
                <a:gridCol w="1066800"/>
                <a:gridCol w="990600"/>
                <a:gridCol w="990600"/>
                <a:gridCol w="1447800"/>
                <a:gridCol w="1371602"/>
              </a:tblGrid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#Equiv.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Mem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#States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(teacher)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(learner)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BUBBLE-SORT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HEAP-SORT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SORTED-INSERT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SORTED-REVERSE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PARTITITON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11807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COREUTILS-SORT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Experiments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143000"/>
          <a:ext cx="8242302" cy="565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/>
                <a:gridCol w="1066800"/>
                <a:gridCol w="990600"/>
                <a:gridCol w="990600"/>
                <a:gridCol w="1447800"/>
                <a:gridCol w="1371602"/>
              </a:tblGrid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#Equiv.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Mem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#States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(teacher)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(learner)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BUBBLE-SORT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HEAP-SORT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SORTED-INSERT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SORTED-REVERSE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PARTITITON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11807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COREUTILS-SORT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33400" y="2743200"/>
            <a:ext cx="8305800" cy="304800"/>
          </a:xfrm>
          <a:prstGeom prst="roundRect">
            <a:avLst/>
          </a:prstGeom>
          <a:noFill/>
          <a:ln>
            <a:solidFill>
              <a:srgbClr val="AA0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Experiments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143000"/>
          <a:ext cx="8242302" cy="565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/>
                <a:gridCol w="1066800"/>
                <a:gridCol w="990600"/>
                <a:gridCol w="990600"/>
                <a:gridCol w="1447800"/>
                <a:gridCol w="1371602"/>
              </a:tblGrid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#Equiv.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Mem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#States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(teacher)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(learner)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BUBBLE-SORT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HEAP-SORT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SORTED-INSERT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SORTED-REVERSE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PARTITITON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11807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COREUTILS-SORT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33400" y="6477000"/>
            <a:ext cx="8305800" cy="304800"/>
          </a:xfrm>
          <a:prstGeom prst="roundRect">
            <a:avLst/>
          </a:prstGeom>
          <a:noFill/>
          <a:ln>
            <a:solidFill>
              <a:srgbClr val="AA0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Experiments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143000"/>
          <a:ext cx="8242302" cy="565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/>
                <a:gridCol w="1066800"/>
                <a:gridCol w="990600"/>
                <a:gridCol w="990600"/>
                <a:gridCol w="1447800"/>
                <a:gridCol w="1371602"/>
              </a:tblGrid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#Equiv.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Mem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#States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(teacher)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(learner)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BUBBLE-SORT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HEAP-SORT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SORTED-INSERT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SORTED-REVERSE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PARTITITON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11807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COREUTILS-SORT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33400" y="1752600"/>
            <a:ext cx="8305800" cy="304800"/>
          </a:xfrm>
          <a:prstGeom prst="roundRect">
            <a:avLst/>
          </a:prstGeom>
          <a:noFill/>
          <a:ln>
            <a:solidFill>
              <a:srgbClr val="AA0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Experiments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143000"/>
          <a:ext cx="8242302" cy="565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/>
                <a:gridCol w="1066800"/>
                <a:gridCol w="990600"/>
                <a:gridCol w="990600"/>
                <a:gridCol w="1447800"/>
                <a:gridCol w="1371602"/>
              </a:tblGrid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#Equiv.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Mem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#States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(teacher)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(learner)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BUBBLE-SORT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INSERTION-SORT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HEAP-SORT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SORTED-INSERT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SORTED-REVERSE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315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PARTITITON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11807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</a:tr>
              <a:tr h="289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COREUTILS-SORT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33400" y="3048000"/>
            <a:ext cx="8305800" cy="1295400"/>
          </a:xfrm>
          <a:prstGeom prst="roundRect">
            <a:avLst/>
          </a:prstGeom>
          <a:noFill/>
          <a:ln>
            <a:solidFill>
              <a:srgbClr val="AA0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Renewed interest in application of learning to synthesizing invariants </a:t>
            </a:r>
            <a:r>
              <a:rPr lang="en-US" sz="18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[Sharma et al.  CAV-12], [Sharma et al. SAS-13], [Kong et al. APLAS-10]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Black-box learning of invariants:</a:t>
            </a: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Advantages with respect to white-box techniques: </a:t>
            </a:r>
          </a:p>
          <a:p>
            <a:pPr>
              <a:buNone/>
            </a:pPr>
            <a:r>
              <a:rPr lang="en-US" sz="18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verification of 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complex program with simple invariants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generalization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	- apply extremely scalable Machine Learning algorithms for verification.</a:t>
            </a:r>
          </a:p>
          <a:p>
            <a:pPr>
              <a:buNone/>
            </a:pPr>
            <a:endParaRPr lang="en-US" sz="10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Black-box learning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 of invariants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90600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295400" y="2895600"/>
            <a:ext cx="7696200" cy="2133600"/>
            <a:chOff x="1295400" y="2895600"/>
            <a:chExt cx="7696200" cy="2133600"/>
          </a:xfrm>
        </p:grpSpPr>
        <p:cxnSp>
          <p:nvCxnSpPr>
            <p:cNvPr id="59" name="Straight Arrow Connector 58"/>
            <p:cNvCxnSpPr>
              <a:stCxn id="31" idx="1"/>
            </p:cNvCxnSpPr>
            <p:nvPr/>
          </p:nvCxnSpPr>
          <p:spPr>
            <a:xfrm flipH="1">
              <a:off x="5638800" y="3657600"/>
              <a:ext cx="1752600" cy="76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295400" y="2895600"/>
              <a:ext cx="7696200" cy="2133600"/>
              <a:chOff x="838200" y="4419600"/>
              <a:chExt cx="7696200" cy="2133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38200" y="4419600"/>
                <a:ext cx="7696200" cy="2133600"/>
                <a:chOff x="838200" y="4419600"/>
                <a:chExt cx="7696200" cy="2133600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1219200" y="5257800"/>
                  <a:ext cx="143020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2060"/>
                      </a:solidFill>
                      <a:latin typeface="Gill Sans MT" pitchFamily="34" charset="0"/>
                    </a:rPr>
                    <a:t>check</a:t>
                  </a:r>
                </a:p>
                <a:p>
                  <a:pPr algn="ctr"/>
                  <a:r>
                    <a:rPr lang="en-US" sz="2000" dirty="0" smtClean="0">
                      <a:solidFill>
                        <a:srgbClr val="002060"/>
                      </a:solidFill>
                      <a:latin typeface="Gill Sans MT" pitchFamily="34" charset="0"/>
                    </a:rPr>
                    <a:t>Hypothesis?</a:t>
                  </a:r>
                  <a:endParaRPr lang="en-US" sz="2000" dirty="0">
                    <a:solidFill>
                      <a:srgbClr val="002060"/>
                    </a:solidFill>
                    <a:latin typeface="Gill Sans MT" pitchFamily="34" charset="0"/>
                  </a:endParaRPr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838200" y="4419600"/>
                  <a:ext cx="7696200" cy="2133600"/>
                  <a:chOff x="838200" y="4419600"/>
                  <a:chExt cx="7696200" cy="2133600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143000" y="5257800"/>
                    <a:ext cx="1676400" cy="7620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838200" y="4419600"/>
                    <a:ext cx="7696200" cy="2133600"/>
                    <a:chOff x="838200" y="4419600"/>
                    <a:chExt cx="7696200" cy="2133600"/>
                  </a:xfrm>
                </p:grpSpPr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838200" y="4419600"/>
                      <a:ext cx="7696200" cy="1676400"/>
                      <a:chOff x="838200" y="4419600"/>
                      <a:chExt cx="7696200" cy="1676400"/>
                    </a:xfrm>
                  </p:grpSpPr>
                  <p:sp>
                    <p:nvSpPr>
                      <p:cNvPr id="31" name="Rounded Rectangle 30"/>
                      <p:cNvSpPr/>
                      <p:nvPr/>
                    </p:nvSpPr>
                    <p:spPr>
                      <a:xfrm>
                        <a:off x="6934200" y="4495800"/>
                        <a:ext cx="1524000" cy="13716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838200" y="4419600"/>
                        <a:ext cx="7696200" cy="1676400"/>
                        <a:chOff x="838200" y="4419600"/>
                        <a:chExt cx="7696200" cy="1676400"/>
                      </a:xfrm>
                    </p:grpSpPr>
                    <p:grpSp>
                      <p:nvGrpSpPr>
                        <p:cNvPr id="46" name="Group 45"/>
                        <p:cNvGrpSpPr/>
                        <p:nvPr/>
                      </p:nvGrpSpPr>
                      <p:grpSpPr>
                        <a:xfrm>
                          <a:off x="838200" y="4419600"/>
                          <a:ext cx="7696200" cy="1676400"/>
                          <a:chOff x="762000" y="4572000"/>
                          <a:chExt cx="7696200" cy="1676400"/>
                        </a:xfrm>
                      </p:grpSpPr>
                      <p:grpSp>
                        <p:nvGrpSpPr>
                          <p:cNvPr id="2" name="Group 36"/>
                          <p:cNvGrpSpPr/>
                          <p:nvPr/>
                        </p:nvGrpSpPr>
                        <p:grpSpPr>
                          <a:xfrm>
                            <a:off x="1261847" y="4585732"/>
                            <a:ext cx="7196353" cy="935454"/>
                            <a:chOff x="1363447" y="4686300"/>
                            <a:chExt cx="7196353" cy="935454"/>
                          </a:xfrm>
                        </p:grpSpPr>
                        <p:sp>
                          <p:nvSpPr>
                            <p:cNvPr id="19" name="Plus 18"/>
                            <p:cNvSpPr/>
                            <p:nvPr/>
                          </p:nvSpPr>
                          <p:spPr>
                            <a:xfrm>
                              <a:off x="4419600" y="495300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20" name="Plus 19"/>
                            <p:cNvSpPr/>
                            <p:nvPr/>
                          </p:nvSpPr>
                          <p:spPr>
                            <a:xfrm>
                              <a:off x="4724400" y="480060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21" name="Plus 20"/>
                            <p:cNvSpPr/>
                            <p:nvPr/>
                          </p:nvSpPr>
                          <p:spPr>
                            <a:xfrm>
                              <a:off x="4953000" y="495300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22" name="Plus 21"/>
                            <p:cNvSpPr/>
                            <p:nvPr/>
                          </p:nvSpPr>
                          <p:spPr>
                            <a:xfrm>
                              <a:off x="5181600" y="480060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grpSp>
                          <p:nvGrpSpPr>
                            <p:cNvPr id="12" name="Group 17"/>
                            <p:cNvGrpSpPr/>
                            <p:nvPr/>
                          </p:nvGrpSpPr>
                          <p:grpSpPr>
                            <a:xfrm>
                              <a:off x="1363447" y="4686300"/>
                              <a:ext cx="7196353" cy="935454"/>
                              <a:chOff x="1363447" y="4686300"/>
                              <a:chExt cx="7196353" cy="935454"/>
                            </a:xfrm>
                          </p:grpSpPr>
                          <p:grpSp>
                            <p:nvGrpSpPr>
                              <p:cNvPr id="16" name="Group 15"/>
                              <p:cNvGrpSpPr/>
                              <p:nvPr/>
                            </p:nvGrpSpPr>
                            <p:grpSpPr>
                              <a:xfrm>
                                <a:off x="1363447" y="4686300"/>
                                <a:ext cx="5596153" cy="935454"/>
                                <a:chOff x="1363447" y="4686300"/>
                                <a:chExt cx="5596153" cy="935454"/>
                              </a:xfrm>
                            </p:grpSpPr>
                            <p:grpSp>
                              <p:nvGrpSpPr>
                                <p:cNvPr id="18" name="Group 11"/>
                                <p:cNvGrpSpPr/>
                                <p:nvPr/>
                              </p:nvGrpSpPr>
                              <p:grpSpPr>
                                <a:xfrm>
                                  <a:off x="1397000" y="4686300"/>
                                  <a:ext cx="5562600" cy="914400"/>
                                  <a:chOff x="2997200" y="4686300"/>
                                  <a:chExt cx="5562600" cy="914400"/>
                                </a:xfrm>
                              </p:grpSpPr>
                              <p:sp>
                                <p:nvSpPr>
                                  <p:cNvPr id="7" name="Rounded Rectangle 6"/>
                                  <p:cNvSpPr/>
                                  <p:nvPr/>
                                </p:nvSpPr>
                                <p:spPr>
                                  <a:xfrm>
                                    <a:off x="2997200" y="4748768"/>
                                    <a:ext cx="990600" cy="698500"/>
                                  </a:xfrm>
                                  <a:prstGeom prst="round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rgbClr val="00206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9" name="Straight Arrow Connector 8"/>
                                  <p:cNvCxnSpPr/>
                                  <p:nvPr/>
                                </p:nvCxnSpPr>
                                <p:spPr>
                                  <a:xfrm flipV="1">
                                    <a:off x="4673600" y="5029200"/>
                                    <a:ext cx="914400" cy="329168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rgbClr val="00206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" name="Cloud 9"/>
                                  <p:cNvSpPr/>
                                  <p:nvPr/>
                                </p:nvSpPr>
                                <p:spPr>
                                  <a:xfrm>
                                    <a:off x="5549900" y="4686300"/>
                                    <a:ext cx="1828800" cy="914400"/>
                                  </a:xfrm>
                                  <a:prstGeom prst="cloud">
                                    <a:avLst/>
                                  </a:prstGeom>
                                  <a:noFill/>
                                  <a:ln>
                                    <a:solidFill>
                                      <a:srgbClr val="00206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1" name="Straight Arrow Connector 10"/>
                                  <p:cNvCxnSpPr>
                                    <a:endCxn id="31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7264400" y="5053568"/>
                                    <a:ext cx="1295400" cy="381000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rgbClr val="00206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5" name="TextBox 14"/>
                                <p:cNvSpPr txBox="1"/>
                                <p:nvPr/>
                              </p:nvSpPr>
                              <p:spPr>
                                <a:xfrm>
                                  <a:off x="1363447" y="4913868"/>
                                  <a:ext cx="1138453" cy="70788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000" dirty="0" smtClean="0">
                                      <a:solidFill>
                                        <a:srgbClr val="002060"/>
                                      </a:solidFill>
                                      <a:latin typeface="Gill Sans MT" pitchFamily="34" charset="0"/>
                                    </a:rPr>
                                    <a:t>Program </a:t>
                                  </a:r>
                                </a:p>
                                <a:p>
                                  <a:r>
                                    <a:rPr lang="en-US" sz="2000" dirty="0" smtClean="0">
                                      <a:solidFill>
                                        <a:srgbClr val="002060"/>
                                      </a:solidFill>
                                      <a:latin typeface="Gill Sans MT" pitchFamily="34" charset="0"/>
                                    </a:rPr>
                                    <a:t>    </a:t>
                                  </a:r>
                                  <a:endParaRPr lang="en-US" sz="2000" dirty="0">
                                    <a:solidFill>
                                      <a:srgbClr val="002060"/>
                                    </a:solidFill>
                                    <a:latin typeface="Gill Sans MT" pitchFamily="34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7" name="TextBox 16"/>
                              <p:cNvSpPr txBox="1"/>
                              <p:nvPr/>
                            </p:nvSpPr>
                            <p:spPr>
                              <a:xfrm flipH="1">
                                <a:off x="7162800" y="5186858"/>
                                <a:ext cx="1397000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dirty="0" smtClean="0">
                                    <a:solidFill>
                                      <a:srgbClr val="002060"/>
                                    </a:solidFill>
                                    <a:latin typeface="Gill Sans MT" pitchFamily="34" charset="0"/>
                                  </a:rPr>
                                  <a:t>Learner</a:t>
                                </a:r>
                                <a:endParaRPr lang="en-US" sz="2000" dirty="0">
                                  <a:solidFill>
                                    <a:srgbClr val="002060"/>
                                  </a:solidFill>
                                  <a:latin typeface="Gill Sans MT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3" name="Plus 32"/>
                            <p:cNvSpPr/>
                            <p:nvPr/>
                          </p:nvSpPr>
                          <p:spPr>
                            <a:xfrm>
                              <a:off x="4953000" y="474980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34" name="Plus 33"/>
                            <p:cNvSpPr/>
                            <p:nvPr/>
                          </p:nvSpPr>
                          <p:spPr>
                            <a:xfrm>
                              <a:off x="4191000" y="495300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35" name="Plus 34"/>
                            <p:cNvSpPr/>
                            <p:nvPr/>
                          </p:nvSpPr>
                          <p:spPr>
                            <a:xfrm>
                              <a:off x="4711700" y="502920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sp>
                        <p:nvSpPr>
                          <p:cNvPr id="36" name="Rounded Rectangle 35"/>
                          <p:cNvSpPr/>
                          <p:nvPr/>
                        </p:nvSpPr>
                        <p:spPr>
                          <a:xfrm>
                            <a:off x="762000" y="4572000"/>
                            <a:ext cx="2209800" cy="1676400"/>
                          </a:xfrm>
                          <a:prstGeom prst="roundRect">
                            <a:avLst/>
                          </a:prstGeom>
                          <a:noFill/>
                          <a:ln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0" name="Minus 39"/>
                        <p:cNvSpPr/>
                        <p:nvPr/>
                      </p:nvSpPr>
                      <p:spPr>
                        <a:xfrm>
                          <a:off x="4191000" y="5029200"/>
                          <a:ext cx="228600" cy="45719"/>
                        </a:xfrm>
                        <a:prstGeom prst="mathMinus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1" name="Minus 40"/>
                        <p:cNvSpPr/>
                        <p:nvPr/>
                      </p:nvSpPr>
                      <p:spPr>
                        <a:xfrm>
                          <a:off x="4686300" y="5199381"/>
                          <a:ext cx="228600" cy="45719"/>
                        </a:xfrm>
                        <a:prstGeom prst="mathMinus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2" name="Minus 41"/>
                        <p:cNvSpPr/>
                        <p:nvPr/>
                      </p:nvSpPr>
                      <p:spPr>
                        <a:xfrm>
                          <a:off x="4572000" y="5021581"/>
                          <a:ext cx="228600" cy="45719"/>
                        </a:xfrm>
                        <a:prstGeom prst="mathMinus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Minus 42"/>
                        <p:cNvSpPr/>
                        <p:nvPr/>
                      </p:nvSpPr>
                      <p:spPr>
                        <a:xfrm>
                          <a:off x="4953000" y="4953000"/>
                          <a:ext cx="228600" cy="45719"/>
                        </a:xfrm>
                        <a:prstGeom prst="mathMinus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" name="Minus 43"/>
                        <p:cNvSpPr/>
                        <p:nvPr/>
                      </p:nvSpPr>
                      <p:spPr>
                        <a:xfrm>
                          <a:off x="5105400" y="5092700"/>
                          <a:ext cx="228600" cy="45719"/>
                        </a:xfrm>
                        <a:prstGeom prst="mathMinus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5" name="Minus 44"/>
                        <p:cNvSpPr/>
                        <p:nvPr/>
                      </p:nvSpPr>
                      <p:spPr>
                        <a:xfrm>
                          <a:off x="5219700" y="4813300"/>
                          <a:ext cx="228600" cy="45719"/>
                        </a:xfrm>
                        <a:prstGeom prst="mathMinus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47" name="TextBox 46"/>
                    <p:cNvSpPr txBox="1"/>
                    <p:nvPr/>
                  </p:nvSpPr>
                  <p:spPr>
                    <a:xfrm flipH="1">
                      <a:off x="1371600" y="6153090"/>
                      <a:ext cx="1143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Gill Sans MT" pitchFamily="34" charset="0"/>
                        </a:rPr>
                        <a:t>Teacher</a:t>
                      </a:r>
                      <a:endParaRPr lang="en-US" sz="2000" dirty="0">
                        <a:solidFill>
                          <a:srgbClr val="002060"/>
                        </a:solidFill>
                        <a:latin typeface="Gill Sans MT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5" name="Group 64"/>
              <p:cNvGrpSpPr/>
              <p:nvPr/>
            </p:nvGrpSpPr>
            <p:grpSpPr>
              <a:xfrm>
                <a:off x="3048000" y="5181600"/>
                <a:ext cx="3581400" cy="1272976"/>
                <a:chOff x="3048000" y="5181600"/>
                <a:chExt cx="3581400" cy="1272976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3048000" y="5181600"/>
                  <a:ext cx="1600200" cy="685800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 flipH="1">
                  <a:off x="4343400" y="5746690"/>
                  <a:ext cx="2286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2060"/>
                      </a:solidFill>
                      <a:latin typeface="Gill Sans MT" pitchFamily="34" charset="0"/>
                    </a:rPr>
                    <a:t>      H</a:t>
                  </a:r>
                </a:p>
                <a:p>
                  <a:r>
                    <a:rPr lang="en-US" sz="2000" dirty="0" smtClean="0">
                      <a:solidFill>
                        <a:srgbClr val="002060"/>
                      </a:solidFill>
                      <a:latin typeface="Gill Sans MT" pitchFamily="34" charset="0"/>
                    </a:rPr>
                    <a:t>(hypothesis)</a:t>
                  </a:r>
                  <a:endParaRPr lang="en-US" sz="2000" dirty="0">
                    <a:solidFill>
                      <a:srgbClr val="002060"/>
                    </a:solidFill>
                    <a:latin typeface="Gill Sans MT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Related Work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Daikon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[Ernst et al. ICSE-00]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46817"/>
                </a:solidFill>
                <a:latin typeface="Gill Sans MT" pitchFamily="34" charset="0"/>
              </a:rPr>
              <a:t>- conjunctive Boolean learning</a:t>
            </a:r>
          </a:p>
          <a:p>
            <a:pPr>
              <a:buNone/>
            </a:pPr>
            <a:r>
              <a:rPr lang="en-US" sz="2000" dirty="0" smtClean="0">
                <a:solidFill>
                  <a:srgbClr val="046817"/>
                </a:solidFill>
                <a:latin typeface="Gill Sans MT" pitchFamily="34" charset="0"/>
              </a:rPr>
              <a:t>		- learns quantified invariants over arrays, to some extent.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Applications of learning in verification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rely-guarantee contracts [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Cobleigh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et al. TACAS-03, 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Alur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et al. CAV-05]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stateful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interfaces [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Alur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et al. POPL-05]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learning quantified invariants over predicates [Kong et al. APLAS-10]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Machine learning algorithms for invariant synthesis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[Sharma et al. CAV-12, SAS-13, ESOP-13]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Conclusion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Learning universally quantified invariants over linear data structures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Quantified Data Automata (QDA) / elastic QDAs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Active learning for QDAs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Unique elastification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Algorithm for passive learning QDAs/EQDAs.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Experimental validation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Future Work: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Extensions to trees to capture universally quantified properties like binary-search-tree, max-heap, …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Combining automata based structural learning with machine learning algorithms for learning data formulas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49447" y="5634335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Thank You !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Active learning: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learner queries teacher with equivalence and membership queries</a:t>
            </a:r>
          </a:p>
          <a:p>
            <a:pPr>
              <a:buNone/>
            </a:pPr>
            <a:endParaRPr lang="en-US" sz="2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Passive learning: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given a sample = (examples, counter-examples), learn the simplest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concept</a:t>
            </a:r>
            <a:endParaRPr lang="en-US" sz="10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Active Learning and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Passive Learning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90600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209800" y="1905000"/>
            <a:ext cx="4051173" cy="1283732"/>
            <a:chOff x="2044827" y="3011269"/>
            <a:chExt cx="4051173" cy="1283732"/>
          </a:xfrm>
        </p:grpSpPr>
        <p:grpSp>
          <p:nvGrpSpPr>
            <p:cNvPr id="62" name="Group 61"/>
            <p:cNvGrpSpPr/>
            <p:nvPr/>
          </p:nvGrpSpPr>
          <p:grpSpPr>
            <a:xfrm>
              <a:off x="2044827" y="3011269"/>
              <a:ext cx="4051173" cy="1179730"/>
              <a:chOff x="2045760" y="2782669"/>
              <a:chExt cx="3750558" cy="117973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2045760" y="3098800"/>
                <a:ext cx="3750558" cy="863599"/>
                <a:chOff x="2045760" y="3098800"/>
                <a:chExt cx="3750558" cy="863599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4648200" y="3098800"/>
                  <a:ext cx="1143000" cy="838200"/>
                </a:xfrm>
                <a:prstGeom prst="rect">
                  <a:avLst/>
                </a:prstGeom>
                <a:noFill/>
                <a:ln>
                  <a:solidFill>
                    <a:srgbClr val="AA0E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045760" y="3098800"/>
                  <a:ext cx="3750558" cy="863599"/>
                  <a:chOff x="2983910" y="1505803"/>
                  <a:chExt cx="3750558" cy="863599"/>
                </a:xfrm>
              </p:grpSpPr>
              <p:sp>
                <p:nvSpPr>
                  <p:cNvPr id="51" name="Rectangle 50"/>
                  <p:cNvSpPr/>
                  <p:nvPr/>
                </p:nvSpPr>
                <p:spPr>
                  <a:xfrm>
                    <a:off x="2983910" y="1523999"/>
                    <a:ext cx="1143000" cy="845403"/>
                  </a:xfrm>
                  <a:prstGeom prst="rect">
                    <a:avLst/>
                  </a:prstGeom>
                  <a:noFill/>
                  <a:ln>
                    <a:solidFill>
                      <a:srgbClr val="AA0E0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95550" y="1671935"/>
                    <a:ext cx="116236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AA0E0E"/>
                        </a:solidFill>
                      </a:rPr>
                      <a:t>Teacher</a:t>
                    </a:r>
                    <a:endParaRPr lang="en-US" sz="2400" dirty="0">
                      <a:solidFill>
                        <a:srgbClr val="AA0E0E"/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588000" y="1505803"/>
                    <a:ext cx="1146468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400" dirty="0" smtClean="0">
                        <a:solidFill>
                          <a:srgbClr val="AA0E0E"/>
                        </a:solidFill>
                      </a:rPr>
                      <a:t>Active </a:t>
                    </a:r>
                    <a:br>
                      <a:rPr lang="en-US" sz="2400" dirty="0" smtClean="0">
                        <a:solidFill>
                          <a:srgbClr val="AA0E0E"/>
                        </a:solidFill>
                      </a:rPr>
                    </a:br>
                    <a:r>
                      <a:rPr lang="en-US" sz="2400" dirty="0" smtClean="0">
                        <a:solidFill>
                          <a:srgbClr val="AA0E0E"/>
                        </a:solidFill>
                      </a:rPr>
                      <a:t>Learner</a:t>
                    </a:r>
                    <a:endParaRPr lang="en-US" sz="2400" dirty="0">
                      <a:solidFill>
                        <a:srgbClr val="AA0E0E"/>
                      </a:solidFill>
                    </a:endParaRPr>
                  </a:p>
                </p:txBody>
              </p:sp>
              <p:sp>
                <p:nvSpPr>
                  <p:cNvPr id="55" name="Left Arrow 54"/>
                  <p:cNvSpPr/>
                  <p:nvPr/>
                </p:nvSpPr>
                <p:spPr>
                  <a:xfrm>
                    <a:off x="4214750" y="1759803"/>
                    <a:ext cx="1347850" cy="81697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ight Arrow 55"/>
                  <p:cNvSpPr/>
                  <p:nvPr/>
                </p:nvSpPr>
                <p:spPr>
                  <a:xfrm>
                    <a:off x="4214750" y="2064604"/>
                    <a:ext cx="1347850" cy="11979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1" name="TextBox 60"/>
              <p:cNvSpPr txBox="1"/>
              <p:nvPr/>
            </p:nvSpPr>
            <p:spPr>
              <a:xfrm>
                <a:off x="3327221" y="2782669"/>
                <a:ext cx="15392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latin typeface="Gill Sans MT" pitchFamily="34" charset="0"/>
                  </a:rPr>
                  <a:t>membership/</a:t>
                </a:r>
              </a:p>
              <a:p>
                <a:r>
                  <a:rPr lang="en-US" dirty="0" smtClean="0">
                    <a:solidFill>
                      <a:srgbClr val="002060"/>
                    </a:solidFill>
                    <a:latin typeface="Gill Sans MT" pitchFamily="34" charset="0"/>
                  </a:rPr>
                  <a:t>equivalence</a:t>
                </a:r>
                <a:endParaRPr lang="en-US" dirty="0">
                  <a:solidFill>
                    <a:srgbClr val="002060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657600" y="3925669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Gill Sans MT" pitchFamily="34" charset="0"/>
                </a:rPr>
                <a:t>yes/no</a:t>
              </a:r>
              <a:endParaRPr lang="en-US" dirty="0">
                <a:solidFill>
                  <a:srgbClr val="00206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663700" y="4876800"/>
            <a:ext cx="4348606" cy="914400"/>
            <a:chOff x="1663700" y="4876800"/>
            <a:chExt cx="4348606" cy="914400"/>
          </a:xfrm>
        </p:grpSpPr>
        <p:sp>
          <p:nvSpPr>
            <p:cNvPr id="79" name="Minus 78"/>
            <p:cNvSpPr/>
            <p:nvPr/>
          </p:nvSpPr>
          <p:spPr>
            <a:xfrm>
              <a:off x="3962400" y="5257800"/>
              <a:ext cx="228600" cy="4571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inus 79"/>
            <p:cNvSpPr/>
            <p:nvPr/>
          </p:nvSpPr>
          <p:spPr>
            <a:xfrm>
              <a:off x="3810000" y="5410200"/>
              <a:ext cx="228600" cy="4571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inus 80"/>
            <p:cNvSpPr/>
            <p:nvPr/>
          </p:nvSpPr>
          <p:spPr>
            <a:xfrm>
              <a:off x="3505200" y="5608319"/>
              <a:ext cx="228600" cy="4571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inus 81"/>
            <p:cNvSpPr/>
            <p:nvPr/>
          </p:nvSpPr>
          <p:spPr>
            <a:xfrm>
              <a:off x="3200400" y="5455919"/>
              <a:ext cx="228600" cy="4571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inus 82"/>
            <p:cNvSpPr/>
            <p:nvPr/>
          </p:nvSpPr>
          <p:spPr>
            <a:xfrm>
              <a:off x="2946400" y="5316219"/>
              <a:ext cx="228600" cy="4571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663700" y="4876800"/>
              <a:ext cx="4348606" cy="914400"/>
              <a:chOff x="1663700" y="5410200"/>
              <a:chExt cx="4348606" cy="9144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623881" y="5410200"/>
                <a:ext cx="3388425" cy="914400"/>
                <a:chOff x="2623881" y="5410200"/>
                <a:chExt cx="3388425" cy="91440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69306" y="5486400"/>
                  <a:ext cx="1143000" cy="685800"/>
                </a:xfrm>
                <a:prstGeom prst="rect">
                  <a:avLst/>
                </a:prstGeom>
                <a:noFill/>
                <a:ln>
                  <a:solidFill>
                    <a:srgbClr val="AA0E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2623881" y="5410200"/>
                  <a:ext cx="3380018" cy="914400"/>
                  <a:chOff x="2623881" y="5410200"/>
                  <a:chExt cx="3380018" cy="914400"/>
                </a:xfrm>
              </p:grpSpPr>
              <p:sp>
                <p:nvSpPr>
                  <p:cNvPr id="66" name="Plus 65"/>
                  <p:cNvSpPr/>
                  <p:nvPr/>
                </p:nvSpPr>
                <p:spPr>
                  <a:xfrm>
                    <a:off x="3157281" y="5715000"/>
                    <a:ext cx="152400" cy="152400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Plus 66"/>
                  <p:cNvSpPr/>
                  <p:nvPr/>
                </p:nvSpPr>
                <p:spPr>
                  <a:xfrm>
                    <a:off x="3462081" y="5562600"/>
                    <a:ext cx="152400" cy="152400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Plus 67"/>
                  <p:cNvSpPr/>
                  <p:nvPr/>
                </p:nvSpPr>
                <p:spPr>
                  <a:xfrm>
                    <a:off x="3690681" y="5715000"/>
                    <a:ext cx="152400" cy="152400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Plus 68"/>
                  <p:cNvSpPr/>
                  <p:nvPr/>
                </p:nvSpPr>
                <p:spPr>
                  <a:xfrm>
                    <a:off x="3919281" y="5562600"/>
                    <a:ext cx="152400" cy="152400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Cloud 69"/>
                  <p:cNvSpPr/>
                  <p:nvPr/>
                </p:nvSpPr>
                <p:spPr>
                  <a:xfrm>
                    <a:off x="2623881" y="5410200"/>
                    <a:ext cx="1828800" cy="914400"/>
                  </a:xfrm>
                  <a:prstGeom prst="cloud">
                    <a:avLst/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Plus 71"/>
                  <p:cNvSpPr/>
                  <p:nvPr/>
                </p:nvSpPr>
                <p:spPr>
                  <a:xfrm>
                    <a:off x="3462081" y="5791200"/>
                    <a:ext cx="152400" cy="152400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4857431" y="5558135"/>
                    <a:ext cx="114646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AA0E0E"/>
                        </a:solidFill>
                      </a:rPr>
                      <a:t>Learner</a:t>
                    </a:r>
                    <a:endParaRPr lang="en-US" sz="2400" dirty="0">
                      <a:solidFill>
                        <a:srgbClr val="AA0E0E"/>
                      </a:solidFill>
                    </a:endParaRPr>
                  </a:p>
                </p:txBody>
              </p:sp>
              <p:sp>
                <p:nvSpPr>
                  <p:cNvPr id="76" name="Right Arrow 75"/>
                  <p:cNvSpPr/>
                  <p:nvPr/>
                </p:nvSpPr>
                <p:spPr>
                  <a:xfrm>
                    <a:off x="4452681" y="5791200"/>
                    <a:ext cx="381000" cy="7620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1663700" y="5449669"/>
                <a:ext cx="166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2060"/>
                    </a:solidFill>
                    <a:latin typeface="Gill Sans MT" pitchFamily="34" charset="0"/>
                  </a:rPr>
                  <a:t>Sample S</a:t>
                </a:r>
                <a:endParaRPr lang="en-US" sz="2000" dirty="0">
                  <a:solidFill>
                    <a:srgbClr val="002060"/>
                  </a:solidFill>
                  <a:latin typeface="Gill Sans MT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638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Build 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active learning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algorithms for learning quantified formulas over linear data structures (arrays/lists).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introduce Quantified Data Automata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normal form for such invariants.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build active learning algorithm for QDAs.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Build 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passive learning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algorithm using active learning algorithm.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based on an imprecise teacher that answers questions 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wrt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the samples.</a:t>
            </a:r>
          </a:p>
          <a:p>
            <a:pPr>
              <a:buNone/>
            </a:pPr>
            <a:endParaRPr lang="en-US" sz="2000" dirty="0" smtClean="0">
              <a:solidFill>
                <a:srgbClr val="002060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Introduce elastic QDAs (EQDAs) that translate to decidable logics.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	- develop learning algorithms for EQDAs.</a:t>
            </a:r>
          </a:p>
          <a:p>
            <a:pPr>
              <a:buNone/>
            </a:pPr>
            <a:r>
              <a:rPr lang="en-US" sz="18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Overview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90600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" name="Group 41"/>
          <p:cNvGrpSpPr/>
          <p:nvPr/>
        </p:nvGrpSpPr>
        <p:grpSpPr>
          <a:xfrm>
            <a:off x="1280474" y="1905000"/>
            <a:ext cx="3200400" cy="890474"/>
            <a:chOff x="914400" y="2740813"/>
            <a:chExt cx="3200400" cy="890474"/>
          </a:xfrm>
        </p:grpSpPr>
        <p:grpSp>
          <p:nvGrpSpPr>
            <p:cNvPr id="8" name="Group 40"/>
            <p:cNvGrpSpPr/>
            <p:nvPr/>
          </p:nvGrpSpPr>
          <p:grpSpPr>
            <a:xfrm>
              <a:off x="1600200" y="3193475"/>
              <a:ext cx="2514600" cy="437812"/>
              <a:chOff x="1600200" y="3193475"/>
              <a:chExt cx="2514600" cy="437812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1600200" y="3193475"/>
                <a:ext cx="428500" cy="430887"/>
                <a:chOff x="1600200" y="3193475"/>
                <a:chExt cx="428500" cy="430887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5</a:t>
                  </a:r>
                  <a:endParaRPr lang="en-US" sz="2200" dirty="0"/>
                </a:p>
              </p:txBody>
            </p:sp>
          </p:grpSp>
          <p:grpSp>
            <p:nvGrpSpPr>
              <p:cNvPr id="12" name="Group 14"/>
              <p:cNvGrpSpPr/>
              <p:nvPr/>
            </p:nvGrpSpPr>
            <p:grpSpPr>
              <a:xfrm>
                <a:off x="23147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7</a:t>
                  </a:r>
                  <a:endParaRPr lang="en-US" sz="2200" dirty="0"/>
                </a:p>
              </p:txBody>
            </p:sp>
          </p:grpSp>
          <p:grpSp>
            <p:nvGrpSpPr>
              <p:cNvPr id="15" name="Group 18"/>
              <p:cNvGrpSpPr/>
              <p:nvPr/>
            </p:nvGrpSpPr>
            <p:grpSpPr>
              <a:xfrm>
                <a:off x="30005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8</a:t>
                  </a:r>
                  <a:endParaRPr lang="en-US" sz="2200" dirty="0"/>
                </a:p>
              </p:txBody>
            </p:sp>
          </p:grpSp>
          <p:grpSp>
            <p:nvGrpSpPr>
              <p:cNvPr id="16" name="Group 21"/>
              <p:cNvGrpSpPr/>
              <p:nvPr/>
            </p:nvGrpSpPr>
            <p:grpSpPr>
              <a:xfrm>
                <a:off x="36863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9</a:t>
                  </a:r>
                  <a:endParaRPr lang="en-US" sz="2200" dirty="0"/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993075" y="3400300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2678875" y="339337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3376550" y="338842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914400" y="2740813"/>
              <a:ext cx="7553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head</a:t>
              </a:r>
              <a:endParaRPr lang="en-US" sz="21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31025" y="3095500"/>
              <a:ext cx="3048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790988" y="2356233"/>
            <a:ext cx="4276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  List pointed to by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head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is sorted</a:t>
            </a: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endParaRPr lang="en-US" sz="22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2448874" y="2852624"/>
          <a:ext cx="6043613" cy="439738"/>
        </p:xfrm>
        <a:graphic>
          <a:graphicData uri="http://schemas.openxmlformats.org/presentationml/2006/ole">
            <p:oleObj spid="_x0000_s131074" name="Equation" r:id="rId4" imgW="33145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Program Configuration/Data words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		</a:t>
            </a: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414650" y="2743200"/>
            <a:ext cx="5129150" cy="978549"/>
            <a:chOff x="1881250" y="1524000"/>
            <a:chExt cx="5129150" cy="978549"/>
          </a:xfrm>
        </p:grpSpPr>
        <p:grpSp>
          <p:nvGrpSpPr>
            <p:cNvPr id="82" name="Group 81"/>
            <p:cNvGrpSpPr/>
            <p:nvPr/>
          </p:nvGrpSpPr>
          <p:grpSpPr>
            <a:xfrm>
              <a:off x="1881250" y="1600200"/>
              <a:ext cx="5129150" cy="902349"/>
              <a:chOff x="2262250" y="2121725"/>
              <a:chExt cx="5129150" cy="902349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262250" y="2121725"/>
                <a:ext cx="4443350" cy="902349"/>
                <a:chOff x="2262250" y="2121725"/>
                <a:chExt cx="4443350" cy="902349"/>
              </a:xfrm>
            </p:grpSpPr>
            <p:grpSp>
              <p:nvGrpSpPr>
                <p:cNvPr id="12" name="Group 14"/>
                <p:cNvGrpSpPr/>
                <p:nvPr/>
              </p:nvGrpSpPr>
              <p:grpSpPr>
                <a:xfrm>
                  <a:off x="49055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8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14" name="Group 21"/>
                <p:cNvGrpSpPr/>
                <p:nvPr/>
              </p:nvGrpSpPr>
              <p:grpSpPr>
                <a:xfrm>
                  <a:off x="62771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9</a:t>
                    </a:r>
                    <a:endParaRPr lang="en-US" sz="2200" dirty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4583875" y="2793087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5269675" y="2786162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49"/>
                <p:cNvGrpSpPr/>
                <p:nvPr/>
              </p:nvGrpSpPr>
              <p:grpSpPr>
                <a:xfrm>
                  <a:off x="5591300" y="2593187"/>
                  <a:ext cx="680850" cy="430887"/>
                  <a:chOff x="4448300" y="2593187"/>
                  <a:chExt cx="680850" cy="430887"/>
                </a:xfrm>
              </p:grpSpPr>
              <p:grpSp>
                <p:nvGrpSpPr>
                  <p:cNvPr id="13" name="Group 18"/>
                  <p:cNvGrpSpPr/>
                  <p:nvPr/>
                </p:nvGrpSpPr>
                <p:grpSpPr>
                  <a:xfrm>
                    <a:off x="44483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p:txBody>
                </p:sp>
              </p:grp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4824350" y="2781212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2262250" y="2121725"/>
                  <a:ext cx="2286000" cy="888087"/>
                  <a:chOff x="1066800" y="2133600"/>
                  <a:chExt cx="2286000" cy="888087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66800" y="2133600"/>
                    <a:ext cx="1114300" cy="883549"/>
                    <a:chOff x="2362200" y="2133600"/>
                    <a:chExt cx="1114300" cy="883549"/>
                  </a:xfrm>
                </p:grpSpPr>
                <p:grpSp>
                  <p:nvGrpSpPr>
                    <p:cNvPr id="11" name="Group 13"/>
                    <p:cNvGrpSpPr/>
                    <p:nvPr/>
                  </p:nvGrpSpPr>
                  <p:grpSpPr>
                    <a:xfrm>
                      <a:off x="3048000" y="2586262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2</a:t>
                        </a:r>
                        <a:endParaRPr lang="en-US" sz="2200" dirty="0"/>
                      </a:p>
                    </p:txBody>
                  </p:sp>
                </p:grp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362200" y="2133600"/>
                      <a:ext cx="729687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100" dirty="0" smtClean="0"/>
                        <a:t>head</a:t>
                      </a:r>
                      <a:endParaRPr lang="en-US" sz="2100" baseline="-25000" dirty="0"/>
                    </a:p>
                  </p:txBody>
                </p: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2778825" y="2488287"/>
                      <a:ext cx="304800" cy="2286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2133600" y="2795650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2438400" y="2590800"/>
                    <a:ext cx="914400" cy="430887"/>
                    <a:chOff x="2438400" y="2590800"/>
                    <a:chExt cx="914400" cy="430887"/>
                  </a:xfrm>
                </p:grpSpPr>
                <p:grpSp>
                  <p:nvGrpSpPr>
                    <p:cNvPr id="35" name="Group 14"/>
                    <p:cNvGrpSpPr/>
                    <p:nvPr/>
                  </p:nvGrpSpPr>
                  <p:grpSpPr>
                    <a:xfrm>
                      <a:off x="2438400" y="2590800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4</a:t>
                        </a:r>
                        <a:endParaRPr lang="en-US" sz="2200" dirty="0"/>
                      </a:p>
                    </p:txBody>
                  </p:sp>
                </p:grp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 flipV="1">
                      <a:off x="2802575" y="2808306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3124200" y="2819400"/>
                      <a:ext cx="228600" cy="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3" name="Group 18"/>
              <p:cNvGrpSpPr/>
              <p:nvPr/>
            </p:nvGrpSpPr>
            <p:grpSpPr>
              <a:xfrm>
                <a:off x="6962900" y="2590800"/>
                <a:ext cx="428500" cy="430887"/>
                <a:chOff x="1600200" y="3193475"/>
                <a:chExt cx="428500" cy="43088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7</a:t>
                  </a:r>
                  <a:endParaRPr lang="en-US" sz="2200" dirty="0"/>
                </a:p>
              </p:txBody>
            </p:sp>
          </p:grpSp>
          <p:cxnSp>
            <p:nvCxnSpPr>
              <p:cNvPr id="77" name="Straight Arrow Connector 76"/>
              <p:cNvCxnSpPr/>
              <p:nvPr/>
            </p:nvCxnSpPr>
            <p:spPr>
              <a:xfrm flipV="1">
                <a:off x="6653150" y="277882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191000" y="1524000"/>
              <a:ext cx="2471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err="1" smtClean="0"/>
                <a:t>i</a:t>
              </a:r>
              <a:endParaRPr lang="en-US" sz="2100" baseline="-250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4396166" y="1878687"/>
              <a:ext cx="3048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143000" y="2035314"/>
            <a:ext cx="1747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Program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configuration:</a:t>
            </a:r>
            <a:endParaRPr lang="en-US" sz="2200" dirty="0">
              <a:solidFill>
                <a:srgbClr val="002060"/>
              </a:solidFill>
            </a:endParaRPr>
          </a:p>
        </p:txBody>
      </p:sp>
      <p:graphicFrame>
        <p:nvGraphicFramePr>
          <p:cNvPr id="117761" name="Content Placeholder 4"/>
          <p:cNvGraphicFramePr>
            <a:graphicFrameLocks noChangeAspect="1"/>
          </p:cNvGraphicFramePr>
          <p:nvPr/>
        </p:nvGraphicFramePr>
        <p:xfrm>
          <a:off x="2722563" y="4140200"/>
          <a:ext cx="4745037" cy="1041400"/>
        </p:xfrm>
        <a:graphic>
          <a:graphicData uri="http://schemas.openxmlformats.org/presentationml/2006/ole">
            <p:oleObj spid="_x0000_s117761" name="Equation" r:id="rId4" imgW="2082600" imgH="457200" progId="Equation.3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3000" y="4191000"/>
            <a:ext cx="1477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Data word: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Quantified Data Automata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QDAs represent universally quantified properties of linear data structures.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	</a:t>
            </a:r>
          </a:p>
          <a:p>
            <a:pPr>
              <a:buNone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000" dirty="0" smtClean="0">
              <a:solidFill>
                <a:srgbClr val="046817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68501" y="1886599"/>
          <a:ext cx="4648199" cy="551801"/>
        </p:xfrm>
        <a:graphic>
          <a:graphicData uri="http://schemas.openxmlformats.org/presentationml/2006/ole">
            <p:oleObj spid="_x0000_s101378" name="Equation" r:id="rId4" imgW="2247840" imgH="266400" progId="Equation.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81000" y="24436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Gill Sans MT" pitchFamily="34" charset="0"/>
              </a:rPr>
              <a:t>Example:</a:t>
            </a:r>
            <a:endParaRPr lang="en-US" sz="2200" dirty="0">
              <a:solidFill>
                <a:srgbClr val="C00000"/>
              </a:solidFill>
              <a:latin typeface="Gill Sans MT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366838" y="2971800"/>
            <a:ext cx="7015162" cy="1653491"/>
            <a:chOff x="1295400" y="2971800"/>
            <a:chExt cx="7015162" cy="1653491"/>
          </a:xfrm>
        </p:grpSpPr>
        <p:grpSp>
          <p:nvGrpSpPr>
            <p:cNvPr id="105" name="Group 104"/>
            <p:cNvGrpSpPr/>
            <p:nvPr/>
          </p:nvGrpSpPr>
          <p:grpSpPr>
            <a:xfrm>
              <a:off x="1892300" y="3657600"/>
              <a:ext cx="469900" cy="967691"/>
              <a:chOff x="1892300" y="3657600"/>
              <a:chExt cx="469900" cy="967691"/>
            </a:xfrm>
          </p:grpSpPr>
          <p:graphicFrame>
            <p:nvGraphicFramePr>
              <p:cNvPr id="98" name="Object 7"/>
              <p:cNvGraphicFramePr>
                <a:graphicFrameLocks noChangeAspect="1"/>
              </p:cNvGraphicFramePr>
              <p:nvPr/>
            </p:nvGraphicFramePr>
            <p:xfrm>
              <a:off x="1892300" y="3657600"/>
              <a:ext cx="182562" cy="310135"/>
            </p:xfrm>
            <a:graphic>
              <a:graphicData uri="http://schemas.openxmlformats.org/presentationml/2006/ole">
                <p:oleObj spid="_x0000_s101386" name="Equation" r:id="rId5" imgW="126720" imgH="215640" progId="Equation.3">
                  <p:embed/>
                </p:oleObj>
              </a:graphicData>
            </a:graphic>
          </p:graphicFrame>
          <p:grpSp>
            <p:nvGrpSpPr>
              <p:cNvPr id="102" name="Group 101"/>
              <p:cNvGrpSpPr/>
              <p:nvPr/>
            </p:nvGrpSpPr>
            <p:grpSpPr>
              <a:xfrm>
                <a:off x="1981200" y="3863291"/>
                <a:ext cx="381000" cy="762000"/>
                <a:chOff x="1981200" y="3863291"/>
                <a:chExt cx="381000" cy="76200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1981200" y="4216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/>
                <p:cNvSpPr/>
                <p:nvPr/>
              </p:nvSpPr>
              <p:spPr>
                <a:xfrm>
                  <a:off x="2041524" y="3863291"/>
                  <a:ext cx="228600" cy="762000"/>
                </a:xfrm>
                <a:prstGeom prst="arc">
                  <a:avLst>
                    <a:gd name="adj1" fmla="val 11059937"/>
                    <a:gd name="adj2" fmla="val 0"/>
                  </a:avLst>
                </a:prstGeom>
                <a:ln w="2222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" name="Group 103"/>
            <p:cNvGrpSpPr/>
            <p:nvPr/>
          </p:nvGrpSpPr>
          <p:grpSpPr>
            <a:xfrm>
              <a:off x="1295400" y="2971800"/>
              <a:ext cx="7015162" cy="1635456"/>
              <a:chOff x="1295400" y="3012744"/>
              <a:chExt cx="7015162" cy="1635456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2193924" y="4100799"/>
                <a:ext cx="76230" cy="14374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1295400" y="3012744"/>
                <a:ext cx="7015162" cy="1635456"/>
                <a:chOff x="1295400" y="3012744"/>
                <a:chExt cx="7015162" cy="1635456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1295400" y="3012744"/>
                  <a:ext cx="7015162" cy="1635456"/>
                  <a:chOff x="1295400" y="3048000"/>
                  <a:chExt cx="7015162" cy="1635456"/>
                </a:xfrm>
              </p:grpSpPr>
              <p:graphicFrame>
                <p:nvGraphicFramePr>
                  <p:cNvPr id="101383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2979738" y="3728465"/>
                  <a:ext cx="182562" cy="310135"/>
                </p:xfrm>
                <a:graphic>
                  <a:graphicData uri="http://schemas.openxmlformats.org/presentationml/2006/ole">
                    <p:oleObj spid="_x0000_s101383" name="Equation" r:id="rId6" imgW="126720" imgH="215640" progId="Equation.3">
                      <p:embed/>
                    </p:oleObj>
                  </a:graphicData>
                </a:graphic>
              </p:graphicFrame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1295400" y="3048000"/>
                    <a:ext cx="7015162" cy="1635456"/>
                    <a:chOff x="1295400" y="3048000"/>
                    <a:chExt cx="7015162" cy="1635456"/>
                  </a:xfrm>
                </p:grpSpPr>
                <p:grpSp>
                  <p:nvGrpSpPr>
                    <p:cNvPr id="55" name="Group 43"/>
                    <p:cNvGrpSpPr/>
                    <p:nvPr/>
                  </p:nvGrpSpPr>
                  <p:grpSpPr>
                    <a:xfrm>
                      <a:off x="1295400" y="3048000"/>
                      <a:ext cx="7015162" cy="1635456"/>
                      <a:chOff x="2052638" y="4648200"/>
                      <a:chExt cx="7015162" cy="1635456"/>
                    </a:xfrm>
                  </p:grpSpPr>
                  <p:cxnSp>
                    <p:nvCxnSpPr>
                      <p:cNvPr id="56" name="Straight Arrow Connector 39"/>
                      <p:cNvCxnSpPr/>
                      <p:nvPr/>
                    </p:nvCxnSpPr>
                    <p:spPr>
                      <a:xfrm flipV="1">
                        <a:off x="4218296" y="6043962"/>
                        <a:ext cx="533400" cy="11094"/>
                      </a:xfrm>
                      <a:prstGeom prst="straightConnector1">
                        <a:avLst/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Arrow Connector 39"/>
                      <p:cNvCxnSpPr/>
                      <p:nvPr/>
                    </p:nvCxnSpPr>
                    <p:spPr>
                      <a:xfrm flipV="1">
                        <a:off x="5113360" y="6055056"/>
                        <a:ext cx="533400" cy="11094"/>
                      </a:xfrm>
                      <a:prstGeom prst="straightConnector1">
                        <a:avLst/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Oval 57"/>
                      <p:cNvSpPr/>
                      <p:nvPr/>
                    </p:nvSpPr>
                    <p:spPr>
                      <a:xfrm>
                        <a:off x="5597856" y="5826456"/>
                        <a:ext cx="457200" cy="4572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9" name="Group 137"/>
                      <p:cNvGrpSpPr/>
                      <p:nvPr/>
                    </p:nvGrpSpPr>
                    <p:grpSpPr>
                      <a:xfrm>
                        <a:off x="2052638" y="4648200"/>
                        <a:ext cx="7015162" cy="1635456"/>
                        <a:chOff x="2052638" y="3657600"/>
                        <a:chExt cx="7015162" cy="1635456"/>
                      </a:xfrm>
                    </p:grpSpPr>
                    <p:grpSp>
                      <p:nvGrpSpPr>
                        <p:cNvPr id="60" name="Group 136"/>
                        <p:cNvGrpSpPr/>
                        <p:nvPr/>
                      </p:nvGrpSpPr>
                      <p:grpSpPr>
                        <a:xfrm>
                          <a:off x="3080117" y="4476464"/>
                          <a:ext cx="5313194" cy="816592"/>
                          <a:chOff x="3080117" y="4476464"/>
                          <a:chExt cx="5313194" cy="816592"/>
                        </a:xfrm>
                      </p:grpSpPr>
                      <p:grpSp>
                        <p:nvGrpSpPr>
                          <p:cNvPr id="62" name="Group 135"/>
                          <p:cNvGrpSpPr/>
                          <p:nvPr/>
                        </p:nvGrpSpPr>
                        <p:grpSpPr>
                          <a:xfrm>
                            <a:off x="3080117" y="4476464"/>
                            <a:ext cx="2939684" cy="816592"/>
                            <a:chOff x="3080117" y="4476464"/>
                            <a:chExt cx="2939684" cy="816592"/>
                          </a:xfrm>
                        </p:grpSpPr>
                        <p:grpSp>
                          <p:nvGrpSpPr>
                            <p:cNvPr id="64" name="Group 116"/>
                            <p:cNvGrpSpPr/>
                            <p:nvPr/>
                          </p:nvGrpSpPr>
                          <p:grpSpPr>
                            <a:xfrm>
                              <a:off x="3080117" y="4648200"/>
                              <a:ext cx="2939683" cy="609600"/>
                              <a:chOff x="2359061" y="5029200"/>
                              <a:chExt cx="2939683" cy="609600"/>
                            </a:xfrm>
                          </p:grpSpPr>
                          <p:grpSp>
                            <p:nvGrpSpPr>
                              <p:cNvPr id="80" name="Group 115"/>
                              <p:cNvGrpSpPr/>
                              <p:nvPr/>
                            </p:nvGrpSpPr>
                            <p:grpSpPr>
                              <a:xfrm>
                                <a:off x="2359061" y="5029958"/>
                                <a:ext cx="2939683" cy="608842"/>
                                <a:chOff x="2359061" y="5029958"/>
                                <a:chExt cx="2939683" cy="608842"/>
                              </a:xfrm>
                            </p:grpSpPr>
                            <p:grpSp>
                              <p:nvGrpSpPr>
                                <p:cNvPr id="82" name="Group 81"/>
                                <p:cNvGrpSpPr/>
                                <p:nvPr/>
                              </p:nvGrpSpPr>
                              <p:grpSpPr>
                                <a:xfrm>
                                  <a:off x="2359061" y="5029958"/>
                                  <a:ext cx="2939683" cy="608842"/>
                                  <a:chOff x="2202918" y="2372270"/>
                                  <a:chExt cx="2939683" cy="608842"/>
                                </a:xfrm>
                              </p:grpSpPr>
                              <p:grpSp>
                                <p:nvGrpSpPr>
                                  <p:cNvPr id="84" name="Group 79"/>
                                  <p:cNvGrpSpPr/>
                                  <p:nvPr/>
                                </p:nvGrpSpPr>
                                <p:grpSpPr>
                                  <a:xfrm>
                                    <a:off x="2202918" y="2446619"/>
                                    <a:ext cx="2939683" cy="534493"/>
                                    <a:chOff x="2202918" y="2446619"/>
                                    <a:chExt cx="2939683" cy="534493"/>
                                  </a:xfrm>
                                </p:grpSpPr>
                                <p:sp>
                                  <p:nvSpPr>
                                    <p:cNvPr id="86" name="Oval 8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761601" y="2600112"/>
                                      <a:ext cx="381000" cy="38100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87" name="Group 5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02918" y="2446619"/>
                                      <a:ext cx="2033243" cy="520231"/>
                                      <a:chOff x="1007468" y="2458494"/>
                                      <a:chExt cx="2033243" cy="520231"/>
                                    </a:xfrm>
                                  </p:grpSpPr>
                                  <p:grpSp>
                                    <p:nvGrpSpPr>
                                      <p:cNvPr id="88" name="Group 3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07468" y="2458494"/>
                                        <a:ext cx="1126132" cy="515693"/>
                                        <a:chOff x="2302868" y="2458494"/>
                                        <a:chExt cx="1126132" cy="515693"/>
                                      </a:xfrm>
                                    </p:grpSpPr>
                                    <p:sp>
                                      <p:nvSpPr>
                                        <p:cNvPr id="90" name="Oval 8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48000" y="2593187"/>
                                          <a:ext cx="381000" cy="38100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91" name="TextBox 17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2302868" y="2458494"/>
                                          <a:ext cx="729687" cy="415498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US" sz="2100" dirty="0" smtClean="0"/>
                                            <a:t>head</a:t>
                                          </a:r>
                                          <a:endParaRPr lang="en-US" sz="2100" baseline="-25000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89" name="Oval 8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659711" y="2597725"/>
                                        <a:ext cx="381000" cy="38100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85" name="TextBox 1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380517" y="2372270"/>
                                    <a:ext cx="397866" cy="4154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sz="2100" dirty="0" smtClean="0"/>
                                      <a:t>y</a:t>
                                    </a:r>
                                    <a:r>
                                      <a:rPr lang="en-US" sz="2100" baseline="-25000" dirty="0" smtClean="0"/>
                                      <a:t>1</a:t>
                                    </a:r>
                                    <a:endParaRPr lang="en-US" sz="2100" baseline="-25000" dirty="0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83" name="Straight Arrow Connector 39"/>
                                <p:cNvCxnSpPr/>
                                <p:nvPr/>
                              </p:nvCxnSpPr>
                              <p:spPr>
                                <a:xfrm flipV="1">
                                  <a:off x="2399032" y="5461658"/>
                                  <a:ext cx="725168" cy="11094"/>
                                </a:xfrm>
                                <a:prstGeom prst="straightConnector1">
                                  <a:avLst/>
                                </a:prstGeom>
                                <a:ln w="22225" cmpd="sng">
                                  <a:solidFill>
                                    <a:schemeClr val="tx1"/>
                                  </a:solidFill>
                                  <a:prstDash val="solid"/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81" name="TextBox 80"/>
                              <p:cNvSpPr txBox="1"/>
                              <p:nvPr/>
                            </p:nvSpPr>
                            <p:spPr>
                              <a:xfrm>
                                <a:off x="4495800" y="5029200"/>
                                <a:ext cx="397866" cy="4154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100" dirty="0" smtClean="0"/>
                                  <a:t>y</a:t>
                                </a:r>
                                <a:r>
                                  <a:rPr lang="en-US" sz="2100" baseline="-25000" dirty="0" smtClean="0"/>
                                  <a:t>2</a:t>
                                </a:r>
                                <a:endParaRPr lang="en-US" sz="2100" baseline="-25000" dirty="0"/>
                              </a:p>
                            </p:txBody>
                          </p:sp>
                        </p:grpSp>
                        <p:grpSp>
                          <p:nvGrpSpPr>
                            <p:cNvPr id="65" name="Group 134"/>
                            <p:cNvGrpSpPr/>
                            <p:nvPr/>
                          </p:nvGrpSpPr>
                          <p:grpSpPr>
                            <a:xfrm>
                              <a:off x="3886200" y="4476464"/>
                              <a:ext cx="2133601" cy="816592"/>
                              <a:chOff x="3886200" y="4476464"/>
                              <a:chExt cx="2133601" cy="816592"/>
                            </a:xfrm>
                          </p:grpSpPr>
                          <p:grpSp>
                            <p:nvGrpSpPr>
                              <p:cNvPr id="66" name="Group 132"/>
                              <p:cNvGrpSpPr/>
                              <p:nvPr/>
                            </p:nvGrpSpPr>
                            <p:grpSpPr>
                              <a:xfrm>
                                <a:off x="3886200" y="4476464"/>
                                <a:ext cx="2057400" cy="816592"/>
                                <a:chOff x="3886200" y="4476464"/>
                                <a:chExt cx="2057400" cy="816592"/>
                              </a:xfrm>
                            </p:grpSpPr>
                            <p:sp>
                              <p:nvSpPr>
                                <p:cNvPr id="77" name="Arc 76"/>
                                <p:cNvSpPr/>
                                <p:nvPr/>
                              </p:nvSpPr>
                              <p:spPr>
                                <a:xfrm>
                                  <a:off x="3886200" y="4531056"/>
                                  <a:ext cx="228600" cy="762000"/>
                                </a:xfrm>
                                <a:prstGeom prst="arc">
                                  <a:avLst>
                                    <a:gd name="adj1" fmla="val 11059937"/>
                                    <a:gd name="adj2" fmla="val 0"/>
                                  </a:avLst>
                                </a:prstGeom>
                                <a:ln w="22225" cmpd="sng">
                                  <a:solidFill>
                                    <a:schemeClr val="tx1"/>
                                  </a:solidFill>
                                  <a:prstDash val="soli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8" name="Arc 77"/>
                                <p:cNvSpPr/>
                                <p:nvPr/>
                              </p:nvSpPr>
                              <p:spPr>
                                <a:xfrm>
                                  <a:off x="4800600" y="4509448"/>
                                  <a:ext cx="228600" cy="762000"/>
                                </a:xfrm>
                                <a:prstGeom prst="arc">
                                  <a:avLst>
                                    <a:gd name="adj1" fmla="val 11059937"/>
                                    <a:gd name="adj2" fmla="val 0"/>
                                  </a:avLst>
                                </a:prstGeom>
                                <a:ln w="22225" cmpd="sng">
                                  <a:solidFill>
                                    <a:schemeClr val="tx1"/>
                                  </a:solidFill>
                                  <a:prstDash val="soli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9" name="Arc 78"/>
                                <p:cNvSpPr/>
                                <p:nvPr/>
                              </p:nvSpPr>
                              <p:spPr>
                                <a:xfrm>
                                  <a:off x="5715000" y="4476464"/>
                                  <a:ext cx="228600" cy="762000"/>
                                </a:xfrm>
                                <a:prstGeom prst="arc">
                                  <a:avLst>
                                    <a:gd name="adj1" fmla="val 11059937"/>
                                    <a:gd name="adj2" fmla="val 0"/>
                                  </a:avLst>
                                </a:prstGeom>
                                <a:ln w="22225" cmpd="sng">
                                  <a:solidFill>
                                    <a:schemeClr val="tx1"/>
                                  </a:solidFill>
                                  <a:prstDash val="soli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7" name="Group 133"/>
                              <p:cNvGrpSpPr/>
                              <p:nvPr/>
                            </p:nvGrpSpPr>
                            <p:grpSpPr>
                              <a:xfrm>
                                <a:off x="4038600" y="4746008"/>
                                <a:ext cx="1981201" cy="178999"/>
                                <a:chOff x="4038600" y="4746008"/>
                                <a:chExt cx="1981201" cy="178999"/>
                              </a:xfrm>
                            </p:grpSpPr>
                            <p:grpSp>
                              <p:nvGrpSpPr>
                                <p:cNvPr id="68" name="Group 123"/>
                                <p:cNvGrpSpPr/>
                                <p:nvPr/>
                              </p:nvGrpSpPr>
                              <p:grpSpPr>
                                <a:xfrm>
                                  <a:off x="5867400" y="4746008"/>
                                  <a:ext cx="152401" cy="143743"/>
                                  <a:chOff x="5867400" y="4800600"/>
                                  <a:chExt cx="152401" cy="143743"/>
                                </a:xfrm>
                              </p:grpSpPr>
                              <p:cxnSp>
                                <p:nvCxnSpPr>
                                  <p:cNvPr id="75" name="Straight Connector 74"/>
                                  <p:cNvCxnSpPr/>
                                  <p:nvPr/>
                                </p:nvCxnSpPr>
                                <p:spPr>
                                  <a:xfrm>
                                    <a:off x="5867400" y="4800600"/>
                                    <a:ext cx="76230" cy="143743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76" name="Straight Connector 75"/>
                                  <p:cNvCxnSpPr>
                                    <a:endCxn id="86" idx="7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5964004" y="4800600"/>
                                    <a:ext cx="55797" cy="131996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69" name="Group 124"/>
                                <p:cNvGrpSpPr/>
                                <p:nvPr/>
                              </p:nvGrpSpPr>
                              <p:grpSpPr>
                                <a:xfrm>
                                  <a:off x="4958688" y="4759656"/>
                                  <a:ext cx="152401" cy="143743"/>
                                  <a:chOff x="5867400" y="4800600"/>
                                  <a:chExt cx="152401" cy="143743"/>
                                </a:xfrm>
                              </p:grpSpPr>
                              <p:cxnSp>
                                <p:nvCxnSpPr>
                                  <p:cNvPr id="73" name="Straight Connector 72"/>
                                  <p:cNvCxnSpPr/>
                                  <p:nvPr/>
                                </p:nvCxnSpPr>
                                <p:spPr>
                                  <a:xfrm>
                                    <a:off x="5867400" y="4800600"/>
                                    <a:ext cx="76230" cy="143743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74" name="Straight Connector 73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5964004" y="4800600"/>
                                    <a:ext cx="55797" cy="131996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70" name="Group 127"/>
                                <p:cNvGrpSpPr/>
                                <p:nvPr/>
                              </p:nvGrpSpPr>
                              <p:grpSpPr>
                                <a:xfrm>
                                  <a:off x="4038600" y="4781264"/>
                                  <a:ext cx="152401" cy="143743"/>
                                  <a:chOff x="5867400" y="4800600"/>
                                  <a:chExt cx="152401" cy="143743"/>
                                </a:xfrm>
                              </p:grpSpPr>
                              <p:cxnSp>
                                <p:nvCxnSpPr>
                                  <p:cNvPr id="71" name="Straight Connector 70"/>
                                  <p:cNvCxnSpPr/>
                                  <p:nvPr/>
                                </p:nvCxnSpPr>
                                <p:spPr>
                                  <a:xfrm>
                                    <a:off x="5867400" y="4800600"/>
                                    <a:ext cx="76230" cy="143743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72" name="Straight Connector 71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5964004" y="4800600"/>
                                    <a:ext cx="55797" cy="131996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</p:grpSp>
                      </p:grpSp>
                      <p:sp>
                        <p:nvSpPr>
                          <p:cNvPr id="63" name="TextBox 17"/>
                          <p:cNvSpPr txBox="1"/>
                          <p:nvPr/>
                        </p:nvSpPr>
                        <p:spPr>
                          <a:xfrm>
                            <a:off x="6101017" y="4855192"/>
                            <a:ext cx="2292294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100" dirty="0" smtClean="0"/>
                              <a:t>data(y</a:t>
                            </a:r>
                            <a:r>
                              <a:rPr lang="en-US" sz="2100" baseline="-25000" dirty="0" smtClean="0"/>
                              <a:t>1</a:t>
                            </a:r>
                            <a:r>
                              <a:rPr lang="en-US" sz="2100" dirty="0" smtClean="0"/>
                              <a:t>) &lt;= data(y</a:t>
                            </a:r>
                            <a:r>
                              <a:rPr lang="en-US" sz="2100" baseline="-25000" dirty="0" smtClean="0"/>
                              <a:t>2</a:t>
                            </a:r>
                            <a:r>
                              <a:rPr lang="en-US" sz="2100" dirty="0" smtClean="0"/>
                              <a:t>)</a:t>
                            </a:r>
                            <a:endParaRPr lang="en-US" sz="2100" baseline="-25000" dirty="0"/>
                          </a:p>
                        </p:txBody>
                      </p:sp>
                    </p:grpSp>
                    <p:graphicFrame>
                      <p:nvGraphicFramePr>
                        <p:cNvPr id="61" name="Object 3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2052638" y="3657600"/>
                        <a:ext cx="7015162" cy="516322"/>
                      </p:xfrm>
                      <a:graphic>
                        <a:graphicData uri="http://schemas.openxmlformats.org/presentationml/2006/ole">
                          <p:oleObj spid="_x0000_s101381" name="Equation" r:id="rId7" imgW="3276360" imgH="241200" progId="Equation.3">
                            <p:embed/>
                          </p:oleObj>
                        </a:graphicData>
                      </a:graphic>
                    </p:graphicFrame>
                  </p:grpSp>
                </p:grpSp>
                <p:graphicFrame>
                  <p:nvGraphicFramePr>
                    <p:cNvPr id="101384" name="Object 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19538" y="3759200"/>
                    <a:ext cx="182562" cy="309562"/>
                  </p:xfrm>
                  <a:graphic>
                    <a:graphicData uri="http://schemas.openxmlformats.org/presentationml/2006/ole">
                      <p:oleObj spid="_x0000_s101384" name="Equation" r:id="rId8" imgW="126720" imgH="2156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101385" name="Object 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83138" y="3784600"/>
                    <a:ext cx="182562" cy="309563"/>
                  </p:xfrm>
                  <a:graphic>
                    <a:graphicData uri="http://schemas.openxmlformats.org/presentationml/2006/ole">
                      <p:oleObj spid="_x0000_s101385" name="Equation" r:id="rId9" imgW="126720" imgH="215640" progId="Equation.3">
                        <p:embed/>
                      </p:oleObj>
                    </a:graphicData>
                  </a:graphic>
                </p:graphicFrame>
              </p:grpSp>
            </p:grp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277828" y="4113499"/>
                  <a:ext cx="55797" cy="131996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07" name="Straight Arrow Connector 39"/>
          <p:cNvCxnSpPr/>
          <p:nvPr/>
        </p:nvCxnSpPr>
        <p:spPr>
          <a:xfrm flipV="1">
            <a:off x="1828800" y="4406900"/>
            <a:ext cx="267968" cy="1270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Quantified Data Automata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Fix P – program pointer variables</a:t>
            </a:r>
          </a:p>
          <a:p>
            <a:pPr>
              <a:buNone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Fix Y – set of quantified variables</a:t>
            </a:r>
          </a:p>
          <a:p>
            <a:pPr>
              <a:buNone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Fix </a:t>
            </a:r>
            <a:r>
              <a:rPr lang="en-US" sz="2600" i="1" dirty="0" smtClean="0">
                <a:solidFill>
                  <a:srgbClr val="046817"/>
                </a:solidFill>
                <a:latin typeface="Gill Sans MT" pitchFamily="34" charset="0"/>
              </a:rPr>
              <a:t>F</a:t>
            </a: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 – numerical abstract domain over data formulas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QDA over linear data structures:</a:t>
            </a:r>
          </a:p>
          <a:p>
            <a:pPr>
              <a:buNone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- reads a data word annotated with pointers P and Y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		- checks whether data stored at these positions satisfy a data property</a:t>
            </a:r>
          </a:p>
          <a:p>
            <a:pPr>
              <a:buNone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QDA accepts a data word w with pointers P if it accepts all possible extensions of w with valuations for Y.</a:t>
            </a:r>
          </a:p>
          <a:p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endParaRPr lang="en-US" sz="18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	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366838" y="4876800"/>
            <a:ext cx="7015162" cy="1653491"/>
            <a:chOff x="1295400" y="2971800"/>
            <a:chExt cx="7015162" cy="1653491"/>
          </a:xfrm>
        </p:grpSpPr>
        <p:grpSp>
          <p:nvGrpSpPr>
            <p:cNvPr id="44" name="Group 104"/>
            <p:cNvGrpSpPr/>
            <p:nvPr/>
          </p:nvGrpSpPr>
          <p:grpSpPr>
            <a:xfrm>
              <a:off x="1892300" y="3657600"/>
              <a:ext cx="469900" cy="967691"/>
              <a:chOff x="1892300" y="3657600"/>
              <a:chExt cx="469900" cy="967691"/>
            </a:xfrm>
          </p:grpSpPr>
          <p:graphicFrame>
            <p:nvGraphicFramePr>
              <p:cNvPr id="112" name="Object 7"/>
              <p:cNvGraphicFramePr>
                <a:graphicFrameLocks noChangeAspect="1"/>
              </p:cNvGraphicFramePr>
              <p:nvPr/>
            </p:nvGraphicFramePr>
            <p:xfrm>
              <a:off x="1892300" y="3657600"/>
              <a:ext cx="182562" cy="310135"/>
            </p:xfrm>
            <a:graphic>
              <a:graphicData uri="http://schemas.openxmlformats.org/presentationml/2006/ole">
                <p:oleObj spid="_x0000_s102403" name="Equation" r:id="rId4" imgW="126720" imgH="215640" progId="Equation.3">
                  <p:embed/>
                </p:oleObj>
              </a:graphicData>
            </a:graphic>
          </p:graphicFrame>
          <p:grpSp>
            <p:nvGrpSpPr>
              <p:cNvPr id="113" name="Group 101"/>
              <p:cNvGrpSpPr/>
              <p:nvPr/>
            </p:nvGrpSpPr>
            <p:grpSpPr>
              <a:xfrm>
                <a:off x="1981200" y="3863291"/>
                <a:ext cx="381000" cy="762000"/>
                <a:chOff x="1981200" y="3863291"/>
                <a:chExt cx="381000" cy="76200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1981200" y="4216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Arc 114"/>
                <p:cNvSpPr/>
                <p:nvPr/>
              </p:nvSpPr>
              <p:spPr>
                <a:xfrm>
                  <a:off x="2041524" y="3863291"/>
                  <a:ext cx="228600" cy="762000"/>
                </a:xfrm>
                <a:prstGeom prst="arc">
                  <a:avLst>
                    <a:gd name="adj1" fmla="val 11059937"/>
                    <a:gd name="adj2" fmla="val 0"/>
                  </a:avLst>
                </a:prstGeom>
                <a:ln w="2222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103"/>
            <p:cNvGrpSpPr/>
            <p:nvPr/>
          </p:nvGrpSpPr>
          <p:grpSpPr>
            <a:xfrm>
              <a:off x="1295400" y="2971800"/>
              <a:ext cx="7015162" cy="1635456"/>
              <a:chOff x="1295400" y="3012744"/>
              <a:chExt cx="7015162" cy="163545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193924" y="4100799"/>
                <a:ext cx="76230" cy="14374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102"/>
              <p:cNvGrpSpPr/>
              <p:nvPr/>
            </p:nvGrpSpPr>
            <p:grpSpPr>
              <a:xfrm>
                <a:off x="1295400" y="3012744"/>
                <a:ext cx="7015162" cy="1635456"/>
                <a:chOff x="1295400" y="3012744"/>
                <a:chExt cx="7015162" cy="1635456"/>
              </a:xfrm>
            </p:grpSpPr>
            <p:grpSp>
              <p:nvGrpSpPr>
                <p:cNvPr id="53" name="Group 95"/>
                <p:cNvGrpSpPr/>
                <p:nvPr/>
              </p:nvGrpSpPr>
              <p:grpSpPr>
                <a:xfrm>
                  <a:off x="1295400" y="3012744"/>
                  <a:ext cx="7015162" cy="1635456"/>
                  <a:chOff x="1295400" y="3048000"/>
                  <a:chExt cx="7015162" cy="1635456"/>
                </a:xfrm>
              </p:grpSpPr>
              <p:graphicFrame>
                <p:nvGraphicFramePr>
                  <p:cNvPr id="55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2979738" y="3728465"/>
                  <a:ext cx="182562" cy="310135"/>
                </p:xfrm>
                <a:graphic>
                  <a:graphicData uri="http://schemas.openxmlformats.org/presentationml/2006/ole">
                    <p:oleObj spid="_x0000_s102404" name="Equation" r:id="rId5" imgW="126720" imgH="215640" progId="Equation.3">
                      <p:embed/>
                    </p:oleObj>
                  </a:graphicData>
                </a:graphic>
              </p:graphicFrame>
              <p:grpSp>
                <p:nvGrpSpPr>
                  <p:cNvPr id="56" name="Group 94"/>
                  <p:cNvGrpSpPr/>
                  <p:nvPr/>
                </p:nvGrpSpPr>
                <p:grpSpPr>
                  <a:xfrm>
                    <a:off x="1295400" y="3048000"/>
                    <a:ext cx="7015162" cy="1635456"/>
                    <a:chOff x="1295400" y="3048000"/>
                    <a:chExt cx="7015162" cy="1635456"/>
                  </a:xfrm>
                </p:grpSpPr>
                <p:grpSp>
                  <p:nvGrpSpPr>
                    <p:cNvPr id="57" name="Group 43"/>
                    <p:cNvGrpSpPr/>
                    <p:nvPr/>
                  </p:nvGrpSpPr>
                  <p:grpSpPr>
                    <a:xfrm>
                      <a:off x="1295400" y="3048000"/>
                      <a:ext cx="7015162" cy="1635456"/>
                      <a:chOff x="2052638" y="4648200"/>
                      <a:chExt cx="7015162" cy="1635456"/>
                    </a:xfrm>
                  </p:grpSpPr>
                  <p:cxnSp>
                    <p:nvCxnSpPr>
                      <p:cNvPr id="60" name="Straight Arrow Connector 39"/>
                      <p:cNvCxnSpPr/>
                      <p:nvPr/>
                    </p:nvCxnSpPr>
                    <p:spPr>
                      <a:xfrm flipV="1">
                        <a:off x="4218296" y="6043962"/>
                        <a:ext cx="533400" cy="11094"/>
                      </a:xfrm>
                      <a:prstGeom prst="straightConnector1">
                        <a:avLst/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Arrow Connector 39"/>
                      <p:cNvCxnSpPr/>
                      <p:nvPr/>
                    </p:nvCxnSpPr>
                    <p:spPr>
                      <a:xfrm flipV="1">
                        <a:off x="5113360" y="6055056"/>
                        <a:ext cx="533400" cy="11094"/>
                      </a:xfrm>
                      <a:prstGeom prst="straightConnector1">
                        <a:avLst/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5597856" y="5826456"/>
                        <a:ext cx="457200" cy="4572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66" name="Group 137"/>
                      <p:cNvGrpSpPr/>
                      <p:nvPr/>
                    </p:nvGrpSpPr>
                    <p:grpSpPr>
                      <a:xfrm>
                        <a:off x="2052638" y="4648200"/>
                        <a:ext cx="7015162" cy="1635456"/>
                        <a:chOff x="2052638" y="3657600"/>
                        <a:chExt cx="7015162" cy="1635456"/>
                      </a:xfrm>
                    </p:grpSpPr>
                    <p:grpSp>
                      <p:nvGrpSpPr>
                        <p:cNvPr id="73" name="Group 136"/>
                        <p:cNvGrpSpPr/>
                        <p:nvPr/>
                      </p:nvGrpSpPr>
                      <p:grpSpPr>
                        <a:xfrm>
                          <a:off x="3080117" y="4476464"/>
                          <a:ext cx="5313194" cy="816592"/>
                          <a:chOff x="3080117" y="4476464"/>
                          <a:chExt cx="5313194" cy="816592"/>
                        </a:xfrm>
                      </p:grpSpPr>
                      <p:grpSp>
                        <p:nvGrpSpPr>
                          <p:cNvPr id="76" name="Group 135"/>
                          <p:cNvGrpSpPr/>
                          <p:nvPr/>
                        </p:nvGrpSpPr>
                        <p:grpSpPr>
                          <a:xfrm>
                            <a:off x="3080117" y="4476464"/>
                            <a:ext cx="2939684" cy="816592"/>
                            <a:chOff x="3080117" y="4476464"/>
                            <a:chExt cx="2939684" cy="816592"/>
                          </a:xfrm>
                        </p:grpSpPr>
                        <p:grpSp>
                          <p:nvGrpSpPr>
                            <p:cNvPr id="79" name="Group 116"/>
                            <p:cNvGrpSpPr/>
                            <p:nvPr/>
                          </p:nvGrpSpPr>
                          <p:grpSpPr>
                            <a:xfrm>
                              <a:off x="3080117" y="4648200"/>
                              <a:ext cx="2939683" cy="609600"/>
                              <a:chOff x="2359061" y="5029200"/>
                              <a:chExt cx="2939683" cy="609600"/>
                            </a:xfrm>
                          </p:grpSpPr>
                          <p:grpSp>
                            <p:nvGrpSpPr>
                              <p:cNvPr id="100" name="Group 115"/>
                              <p:cNvGrpSpPr/>
                              <p:nvPr/>
                            </p:nvGrpSpPr>
                            <p:grpSpPr>
                              <a:xfrm>
                                <a:off x="2359061" y="5029958"/>
                                <a:ext cx="2939683" cy="608842"/>
                                <a:chOff x="2359061" y="5029958"/>
                                <a:chExt cx="2939683" cy="608842"/>
                              </a:xfrm>
                            </p:grpSpPr>
                            <p:grpSp>
                              <p:nvGrpSpPr>
                                <p:cNvPr id="102" name="Group 81"/>
                                <p:cNvGrpSpPr/>
                                <p:nvPr/>
                              </p:nvGrpSpPr>
                              <p:grpSpPr>
                                <a:xfrm>
                                  <a:off x="2359061" y="5029958"/>
                                  <a:ext cx="2939683" cy="608842"/>
                                  <a:chOff x="2202918" y="2372270"/>
                                  <a:chExt cx="2939683" cy="608842"/>
                                </a:xfrm>
                              </p:grpSpPr>
                              <p:grpSp>
                                <p:nvGrpSpPr>
                                  <p:cNvPr id="104" name="Group 79"/>
                                  <p:cNvGrpSpPr/>
                                  <p:nvPr/>
                                </p:nvGrpSpPr>
                                <p:grpSpPr>
                                  <a:xfrm>
                                    <a:off x="2202918" y="2446619"/>
                                    <a:ext cx="2939683" cy="534493"/>
                                    <a:chOff x="2202918" y="2446619"/>
                                    <a:chExt cx="2939683" cy="534493"/>
                                  </a:xfrm>
                                </p:grpSpPr>
                                <p:sp>
                                  <p:nvSpPr>
                                    <p:cNvPr id="106" name="Oval 10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761601" y="2600112"/>
                                      <a:ext cx="381000" cy="38100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107" name="Group 5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02918" y="2446619"/>
                                      <a:ext cx="2033243" cy="520231"/>
                                      <a:chOff x="1007468" y="2458494"/>
                                      <a:chExt cx="2033243" cy="520231"/>
                                    </a:xfrm>
                                  </p:grpSpPr>
                                  <p:grpSp>
                                    <p:nvGrpSpPr>
                                      <p:cNvPr id="108" name="Group 3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07468" y="2458494"/>
                                        <a:ext cx="1126132" cy="515693"/>
                                        <a:chOff x="2302868" y="2458494"/>
                                        <a:chExt cx="1126132" cy="515693"/>
                                      </a:xfrm>
                                    </p:grpSpPr>
                                    <p:sp>
                                      <p:nvSpPr>
                                        <p:cNvPr id="110" name="Oval 10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48000" y="2593187"/>
                                          <a:ext cx="381000" cy="38100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1" name="TextBox 17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2302868" y="2458494"/>
                                          <a:ext cx="729687" cy="415498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US" sz="2100" dirty="0" smtClean="0"/>
                                            <a:t>head</a:t>
                                          </a:r>
                                          <a:endParaRPr lang="en-US" sz="2100" baseline="-25000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09" name="Oval 10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659711" y="2597725"/>
                                        <a:ext cx="381000" cy="38100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05" name="TextBox 1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380517" y="2372270"/>
                                    <a:ext cx="397866" cy="4154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sz="2100" dirty="0" smtClean="0"/>
                                      <a:t>y</a:t>
                                    </a:r>
                                    <a:r>
                                      <a:rPr lang="en-US" sz="2100" baseline="-25000" dirty="0" smtClean="0"/>
                                      <a:t>1</a:t>
                                    </a:r>
                                    <a:endParaRPr lang="en-US" sz="2100" baseline="-25000" dirty="0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03" name="Straight Arrow Connector 39"/>
                                <p:cNvCxnSpPr/>
                                <p:nvPr/>
                              </p:nvCxnSpPr>
                              <p:spPr>
                                <a:xfrm flipV="1">
                                  <a:off x="2399032" y="5461658"/>
                                  <a:ext cx="725168" cy="11094"/>
                                </a:xfrm>
                                <a:prstGeom prst="straightConnector1">
                                  <a:avLst/>
                                </a:prstGeom>
                                <a:ln w="22225" cmpd="sng">
                                  <a:solidFill>
                                    <a:schemeClr val="tx1"/>
                                  </a:solidFill>
                                  <a:prstDash val="solid"/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01" name="TextBox 100"/>
                              <p:cNvSpPr txBox="1"/>
                              <p:nvPr/>
                            </p:nvSpPr>
                            <p:spPr>
                              <a:xfrm>
                                <a:off x="4495800" y="5029200"/>
                                <a:ext cx="397866" cy="4154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100" dirty="0" smtClean="0"/>
                                  <a:t>y</a:t>
                                </a:r>
                                <a:r>
                                  <a:rPr lang="en-US" sz="2100" baseline="-25000" dirty="0" smtClean="0"/>
                                  <a:t>2</a:t>
                                </a:r>
                                <a:endParaRPr lang="en-US" sz="2100" baseline="-25000" dirty="0"/>
                              </a:p>
                            </p:txBody>
                          </p:sp>
                        </p:grpSp>
                        <p:grpSp>
                          <p:nvGrpSpPr>
                            <p:cNvPr id="82" name="Group 134"/>
                            <p:cNvGrpSpPr/>
                            <p:nvPr/>
                          </p:nvGrpSpPr>
                          <p:grpSpPr>
                            <a:xfrm>
                              <a:off x="3886200" y="4476464"/>
                              <a:ext cx="2133601" cy="816592"/>
                              <a:chOff x="3886200" y="4476464"/>
                              <a:chExt cx="2133601" cy="816592"/>
                            </a:xfrm>
                          </p:grpSpPr>
                          <p:grpSp>
                            <p:nvGrpSpPr>
                              <p:cNvPr id="83" name="Group 132"/>
                              <p:cNvGrpSpPr/>
                              <p:nvPr/>
                            </p:nvGrpSpPr>
                            <p:grpSpPr>
                              <a:xfrm>
                                <a:off x="3886200" y="4476464"/>
                                <a:ext cx="2057400" cy="816592"/>
                                <a:chOff x="3886200" y="4476464"/>
                                <a:chExt cx="2057400" cy="816592"/>
                              </a:xfrm>
                            </p:grpSpPr>
                            <p:sp>
                              <p:nvSpPr>
                                <p:cNvPr id="97" name="Arc 96"/>
                                <p:cNvSpPr/>
                                <p:nvPr/>
                              </p:nvSpPr>
                              <p:spPr>
                                <a:xfrm>
                                  <a:off x="3886200" y="4531056"/>
                                  <a:ext cx="228600" cy="762000"/>
                                </a:xfrm>
                                <a:prstGeom prst="arc">
                                  <a:avLst>
                                    <a:gd name="adj1" fmla="val 11059937"/>
                                    <a:gd name="adj2" fmla="val 0"/>
                                  </a:avLst>
                                </a:prstGeom>
                                <a:ln w="22225" cmpd="sng">
                                  <a:solidFill>
                                    <a:schemeClr val="tx1"/>
                                  </a:solidFill>
                                  <a:prstDash val="soli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8" name="Arc 97"/>
                                <p:cNvSpPr/>
                                <p:nvPr/>
                              </p:nvSpPr>
                              <p:spPr>
                                <a:xfrm>
                                  <a:off x="4800600" y="4509448"/>
                                  <a:ext cx="228600" cy="762000"/>
                                </a:xfrm>
                                <a:prstGeom prst="arc">
                                  <a:avLst>
                                    <a:gd name="adj1" fmla="val 11059937"/>
                                    <a:gd name="adj2" fmla="val 0"/>
                                  </a:avLst>
                                </a:prstGeom>
                                <a:ln w="22225" cmpd="sng">
                                  <a:solidFill>
                                    <a:schemeClr val="tx1"/>
                                  </a:solidFill>
                                  <a:prstDash val="soli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9" name="Arc 98"/>
                                <p:cNvSpPr/>
                                <p:nvPr/>
                              </p:nvSpPr>
                              <p:spPr>
                                <a:xfrm>
                                  <a:off x="5715000" y="4476464"/>
                                  <a:ext cx="228600" cy="762000"/>
                                </a:xfrm>
                                <a:prstGeom prst="arc">
                                  <a:avLst>
                                    <a:gd name="adj1" fmla="val 11059937"/>
                                    <a:gd name="adj2" fmla="val 0"/>
                                  </a:avLst>
                                </a:prstGeom>
                                <a:ln w="22225" cmpd="sng">
                                  <a:solidFill>
                                    <a:schemeClr val="tx1"/>
                                  </a:solidFill>
                                  <a:prstDash val="soli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87" name="Group 133"/>
                              <p:cNvGrpSpPr/>
                              <p:nvPr/>
                            </p:nvGrpSpPr>
                            <p:grpSpPr>
                              <a:xfrm>
                                <a:off x="4038600" y="4746008"/>
                                <a:ext cx="1981201" cy="178999"/>
                                <a:chOff x="4038600" y="4746008"/>
                                <a:chExt cx="1981201" cy="178999"/>
                              </a:xfrm>
                            </p:grpSpPr>
                            <p:grpSp>
                              <p:nvGrpSpPr>
                                <p:cNvPr id="88" name="Group 123"/>
                                <p:cNvGrpSpPr/>
                                <p:nvPr/>
                              </p:nvGrpSpPr>
                              <p:grpSpPr>
                                <a:xfrm>
                                  <a:off x="5867400" y="4746008"/>
                                  <a:ext cx="152401" cy="143743"/>
                                  <a:chOff x="5867400" y="4800600"/>
                                  <a:chExt cx="152401" cy="143743"/>
                                </a:xfrm>
                              </p:grpSpPr>
                              <p:cxnSp>
                                <p:nvCxnSpPr>
                                  <p:cNvPr id="95" name="Straight Connector 94"/>
                                  <p:cNvCxnSpPr/>
                                  <p:nvPr/>
                                </p:nvCxnSpPr>
                                <p:spPr>
                                  <a:xfrm>
                                    <a:off x="5867400" y="4800600"/>
                                    <a:ext cx="76230" cy="143743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96" name="Straight Connector 95"/>
                                  <p:cNvCxnSpPr>
                                    <a:endCxn id="106" idx="7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5964004" y="4800600"/>
                                    <a:ext cx="55797" cy="131996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89" name="Group 124"/>
                                <p:cNvGrpSpPr/>
                                <p:nvPr/>
                              </p:nvGrpSpPr>
                              <p:grpSpPr>
                                <a:xfrm>
                                  <a:off x="4958688" y="4759656"/>
                                  <a:ext cx="152401" cy="143743"/>
                                  <a:chOff x="5867400" y="4800600"/>
                                  <a:chExt cx="152401" cy="143743"/>
                                </a:xfrm>
                              </p:grpSpPr>
                              <p:cxnSp>
                                <p:nvCxnSpPr>
                                  <p:cNvPr id="93" name="Straight Connector 92"/>
                                  <p:cNvCxnSpPr/>
                                  <p:nvPr/>
                                </p:nvCxnSpPr>
                                <p:spPr>
                                  <a:xfrm>
                                    <a:off x="5867400" y="4800600"/>
                                    <a:ext cx="76230" cy="143743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94" name="Straight Connector 93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5964004" y="4800600"/>
                                    <a:ext cx="55797" cy="131996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90" name="Group 127"/>
                                <p:cNvGrpSpPr/>
                                <p:nvPr/>
                              </p:nvGrpSpPr>
                              <p:grpSpPr>
                                <a:xfrm>
                                  <a:off x="4038600" y="4781264"/>
                                  <a:ext cx="152401" cy="143743"/>
                                  <a:chOff x="5867400" y="4800600"/>
                                  <a:chExt cx="152401" cy="143743"/>
                                </a:xfrm>
                              </p:grpSpPr>
                              <p:cxnSp>
                                <p:nvCxnSpPr>
                                  <p:cNvPr id="91" name="Straight Connector 90"/>
                                  <p:cNvCxnSpPr/>
                                  <p:nvPr/>
                                </p:nvCxnSpPr>
                                <p:spPr>
                                  <a:xfrm>
                                    <a:off x="5867400" y="4800600"/>
                                    <a:ext cx="76230" cy="143743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92" name="Straight Connector 91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5964004" y="4800600"/>
                                    <a:ext cx="55797" cy="131996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tx1"/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</p:grpSp>
                      </p:grpSp>
                      <p:sp>
                        <p:nvSpPr>
                          <p:cNvPr id="78" name="TextBox 17"/>
                          <p:cNvSpPr txBox="1"/>
                          <p:nvPr/>
                        </p:nvSpPr>
                        <p:spPr>
                          <a:xfrm>
                            <a:off x="6101017" y="4855192"/>
                            <a:ext cx="2292294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100" dirty="0" smtClean="0"/>
                              <a:t>data(y</a:t>
                            </a:r>
                            <a:r>
                              <a:rPr lang="en-US" sz="2100" baseline="-25000" dirty="0" smtClean="0"/>
                              <a:t>1</a:t>
                            </a:r>
                            <a:r>
                              <a:rPr lang="en-US" sz="2100" dirty="0" smtClean="0"/>
                              <a:t>) &lt;= data(y</a:t>
                            </a:r>
                            <a:r>
                              <a:rPr lang="en-US" sz="2100" baseline="-25000" dirty="0" smtClean="0"/>
                              <a:t>2</a:t>
                            </a:r>
                            <a:r>
                              <a:rPr lang="en-US" sz="2100" dirty="0" smtClean="0"/>
                              <a:t>)</a:t>
                            </a:r>
                            <a:endParaRPr lang="en-US" sz="2100" baseline="-25000" dirty="0"/>
                          </a:p>
                        </p:txBody>
                      </p:sp>
                    </p:grpSp>
                    <p:graphicFrame>
                      <p:nvGraphicFramePr>
                        <p:cNvPr id="75" name="Object 3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2052638" y="3657600"/>
                        <a:ext cx="7015162" cy="516322"/>
                      </p:xfrm>
                      <a:graphic>
                        <a:graphicData uri="http://schemas.openxmlformats.org/presentationml/2006/ole">
                          <p:oleObj spid="_x0000_s102405" name="Equation" r:id="rId6" imgW="3276360" imgH="241200" progId="Equation.3">
                            <p:embed/>
                          </p:oleObj>
                        </a:graphicData>
                      </a:graphic>
                    </p:graphicFrame>
                  </p:grpSp>
                </p:grpSp>
                <p:graphicFrame>
                  <p:nvGraphicFramePr>
                    <p:cNvPr id="58" name="Object 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19538" y="3759200"/>
                    <a:ext cx="182562" cy="309562"/>
                  </p:xfrm>
                  <a:graphic>
                    <a:graphicData uri="http://schemas.openxmlformats.org/presentationml/2006/ole">
                      <p:oleObj spid="_x0000_s102406" name="Equation" r:id="rId7" imgW="126720" imgH="2156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59" name="Object 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83138" y="3784600"/>
                    <a:ext cx="182562" cy="309563"/>
                  </p:xfrm>
                  <a:graphic>
                    <a:graphicData uri="http://schemas.openxmlformats.org/presentationml/2006/ole">
                      <p:oleObj spid="_x0000_s102407" name="Equation" r:id="rId8" imgW="126720" imgH="215640" progId="Equation.3">
                        <p:embed/>
                      </p:oleObj>
                    </a:graphicData>
                  </a:graphic>
                </p:graphicFrame>
              </p:grpSp>
            </p:grp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2277828" y="4113499"/>
                  <a:ext cx="55797" cy="131996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6" name="Straight Arrow Connector 39"/>
          <p:cNvCxnSpPr/>
          <p:nvPr/>
        </p:nvCxnSpPr>
        <p:spPr>
          <a:xfrm flipV="1">
            <a:off x="1789432" y="6311900"/>
            <a:ext cx="267968" cy="1270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Valuation words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Valuation word 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= data word over P + valuation for 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3" name="Down Arrow 362"/>
          <p:cNvSpPr/>
          <p:nvPr/>
        </p:nvSpPr>
        <p:spPr>
          <a:xfrm>
            <a:off x="3124200" y="2971800"/>
            <a:ext cx="457200" cy="533400"/>
          </a:xfrm>
          <a:prstGeom prst="downArrow">
            <a:avLst/>
          </a:prstGeom>
          <a:solidFill>
            <a:srgbClr val="AA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4" name="Group 393"/>
          <p:cNvGrpSpPr/>
          <p:nvPr/>
        </p:nvGrpSpPr>
        <p:grpSpPr>
          <a:xfrm>
            <a:off x="1143000" y="2971800"/>
            <a:ext cx="4648200" cy="2209800"/>
            <a:chOff x="914400" y="2667000"/>
            <a:chExt cx="4648200" cy="2209800"/>
          </a:xfrm>
        </p:grpSpPr>
        <p:grpSp>
          <p:nvGrpSpPr>
            <p:cNvPr id="372" name="Group 371"/>
            <p:cNvGrpSpPr/>
            <p:nvPr/>
          </p:nvGrpSpPr>
          <p:grpSpPr>
            <a:xfrm>
              <a:off x="5181600" y="2895600"/>
              <a:ext cx="381000" cy="76200"/>
              <a:chOff x="6400800" y="3733800"/>
              <a:chExt cx="381000" cy="76200"/>
            </a:xfrm>
          </p:grpSpPr>
          <p:grpSp>
            <p:nvGrpSpPr>
              <p:cNvPr id="373" name="Group 340"/>
              <p:cNvGrpSpPr/>
              <p:nvPr/>
            </p:nvGrpSpPr>
            <p:grpSpPr>
              <a:xfrm>
                <a:off x="6400800" y="3733800"/>
                <a:ext cx="228600" cy="76200"/>
                <a:chOff x="6400800" y="3733800"/>
                <a:chExt cx="228600" cy="76200"/>
              </a:xfrm>
            </p:grpSpPr>
            <p:sp>
              <p:nvSpPr>
                <p:cNvPr id="375" name="Oval 374"/>
                <p:cNvSpPr/>
                <p:nvPr/>
              </p:nvSpPr>
              <p:spPr>
                <a:xfrm>
                  <a:off x="6400800" y="3733800"/>
                  <a:ext cx="76200" cy="76200"/>
                </a:xfrm>
                <a:prstGeom prst="ellipse">
                  <a:avLst/>
                </a:prstGeom>
                <a:solidFill>
                  <a:srgbClr val="AA0E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>
                <a:xfrm>
                  <a:off x="6553200" y="3733800"/>
                  <a:ext cx="76200" cy="76200"/>
                </a:xfrm>
                <a:prstGeom prst="ellipse">
                  <a:avLst/>
                </a:prstGeom>
                <a:solidFill>
                  <a:srgbClr val="AA0E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4" name="Oval 373"/>
              <p:cNvSpPr/>
              <p:nvPr/>
            </p:nvSpPr>
            <p:spPr>
              <a:xfrm>
                <a:off x="6705600" y="3733800"/>
                <a:ext cx="76200" cy="76200"/>
              </a:xfrm>
              <a:prstGeom prst="ellipse">
                <a:avLst/>
              </a:prstGeom>
              <a:solidFill>
                <a:srgbClr val="AA0E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4" name="Down Arrow 363"/>
            <p:cNvSpPr/>
            <p:nvPr/>
          </p:nvSpPr>
          <p:spPr>
            <a:xfrm>
              <a:off x="4419600" y="2667000"/>
              <a:ext cx="457200" cy="533400"/>
            </a:xfrm>
            <a:prstGeom prst="downArrow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3" name="Group 352"/>
            <p:cNvGrpSpPr/>
            <p:nvPr/>
          </p:nvGrpSpPr>
          <p:grpSpPr>
            <a:xfrm>
              <a:off x="914400" y="4800600"/>
              <a:ext cx="381000" cy="76200"/>
              <a:chOff x="6400800" y="3733800"/>
              <a:chExt cx="381000" cy="76200"/>
            </a:xfrm>
          </p:grpSpPr>
          <p:grpSp>
            <p:nvGrpSpPr>
              <p:cNvPr id="354" name="Group 340"/>
              <p:cNvGrpSpPr/>
              <p:nvPr/>
            </p:nvGrpSpPr>
            <p:grpSpPr>
              <a:xfrm>
                <a:off x="6400800" y="3733800"/>
                <a:ext cx="228600" cy="76200"/>
                <a:chOff x="6400800" y="3733800"/>
                <a:chExt cx="228600" cy="76200"/>
              </a:xfrm>
            </p:grpSpPr>
            <p:sp>
              <p:nvSpPr>
                <p:cNvPr id="356" name="Oval 355"/>
                <p:cNvSpPr/>
                <p:nvPr/>
              </p:nvSpPr>
              <p:spPr>
                <a:xfrm>
                  <a:off x="6400800" y="3733800"/>
                  <a:ext cx="76200" cy="76200"/>
                </a:xfrm>
                <a:prstGeom prst="ellipse">
                  <a:avLst/>
                </a:prstGeom>
                <a:solidFill>
                  <a:srgbClr val="AA0E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/>
                <p:cNvSpPr/>
                <p:nvPr/>
              </p:nvSpPr>
              <p:spPr>
                <a:xfrm>
                  <a:off x="6553200" y="3733800"/>
                  <a:ext cx="76200" cy="76200"/>
                </a:xfrm>
                <a:prstGeom prst="ellipse">
                  <a:avLst/>
                </a:prstGeom>
                <a:solidFill>
                  <a:srgbClr val="AA0E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5" name="Oval 354"/>
              <p:cNvSpPr/>
              <p:nvPr/>
            </p:nvSpPr>
            <p:spPr>
              <a:xfrm>
                <a:off x="6705600" y="3733800"/>
                <a:ext cx="76200" cy="76200"/>
              </a:xfrm>
              <a:prstGeom prst="ellipse">
                <a:avLst/>
              </a:prstGeom>
              <a:solidFill>
                <a:srgbClr val="AA0E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8" name="Group 340"/>
            <p:cNvGrpSpPr/>
            <p:nvPr/>
          </p:nvGrpSpPr>
          <p:grpSpPr>
            <a:xfrm>
              <a:off x="3733800" y="2895600"/>
              <a:ext cx="228600" cy="76200"/>
              <a:chOff x="6400800" y="3733800"/>
              <a:chExt cx="228600" cy="76200"/>
            </a:xfrm>
          </p:grpSpPr>
          <p:sp>
            <p:nvSpPr>
              <p:cNvPr id="380" name="Oval 379"/>
              <p:cNvSpPr/>
              <p:nvPr/>
            </p:nvSpPr>
            <p:spPr>
              <a:xfrm>
                <a:off x="6400800" y="3733800"/>
                <a:ext cx="76200" cy="76200"/>
              </a:xfrm>
              <a:prstGeom prst="ellipse">
                <a:avLst/>
              </a:prstGeom>
              <a:solidFill>
                <a:srgbClr val="AA0E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6553200" y="3733800"/>
                <a:ext cx="76200" cy="76200"/>
              </a:xfrm>
              <a:prstGeom prst="ellipse">
                <a:avLst/>
              </a:prstGeom>
              <a:solidFill>
                <a:srgbClr val="AA0E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9" name="Oval 378"/>
            <p:cNvSpPr/>
            <p:nvPr/>
          </p:nvSpPr>
          <p:spPr>
            <a:xfrm>
              <a:off x="4038600" y="2895600"/>
              <a:ext cx="76200" cy="76200"/>
            </a:xfrm>
            <a:prstGeom prst="ellipse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0" name="TextBox 579"/>
          <p:cNvSpPr txBox="1"/>
          <p:nvPr/>
        </p:nvSpPr>
        <p:spPr>
          <a:xfrm>
            <a:off x="7048929" y="1828800"/>
            <a:ext cx="14154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Data word</a:t>
            </a:r>
            <a:endParaRPr lang="en-US" sz="2200" dirty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7904573" y="3464256"/>
            <a:ext cx="1313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Valuation </a:t>
            </a:r>
          </a:p>
          <a:p>
            <a:pPr algn="ctr"/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words</a:t>
            </a:r>
            <a:endParaRPr lang="en-US" sz="2200" dirty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304800" y="5733871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Universal Quantification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   QDA accepts a data word </a:t>
            </a:r>
            <a:r>
              <a:rPr lang="en-US" sz="2200" dirty="0" err="1" smtClean="0">
                <a:solidFill>
                  <a:srgbClr val="002060"/>
                </a:solidFill>
                <a:latin typeface="Gill Sans MT" pitchFamily="34" charset="0"/>
              </a:rPr>
              <a:t>iff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it accepts 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ALL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corresponding valuation words.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284" name="Right Arrow 283"/>
          <p:cNvSpPr/>
          <p:nvPr/>
        </p:nvSpPr>
        <p:spPr>
          <a:xfrm>
            <a:off x="3510373" y="5859440"/>
            <a:ext cx="457200" cy="228600"/>
          </a:xfrm>
          <a:prstGeom prst="rightArrow">
            <a:avLst/>
          </a:prstGeom>
          <a:solidFill>
            <a:srgbClr val="046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3" name="Group 662"/>
          <p:cNvGrpSpPr/>
          <p:nvPr/>
        </p:nvGrpSpPr>
        <p:grpSpPr>
          <a:xfrm>
            <a:off x="6858000" y="3810000"/>
            <a:ext cx="381000" cy="76200"/>
            <a:chOff x="6858000" y="3810000"/>
            <a:chExt cx="381000" cy="76200"/>
          </a:xfrm>
        </p:grpSpPr>
        <p:sp>
          <p:nvSpPr>
            <p:cNvPr id="660" name="Oval 659"/>
            <p:cNvSpPr/>
            <p:nvPr/>
          </p:nvSpPr>
          <p:spPr>
            <a:xfrm>
              <a:off x="6858000" y="3810000"/>
              <a:ext cx="76200" cy="76200"/>
            </a:xfrm>
            <a:prstGeom prst="ellipse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7010400" y="3810000"/>
              <a:ext cx="76200" cy="76200"/>
            </a:xfrm>
            <a:prstGeom prst="ellipse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7162800" y="3810000"/>
              <a:ext cx="76200" cy="76200"/>
            </a:xfrm>
            <a:prstGeom prst="ellipse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888163" y="1603802"/>
            <a:ext cx="4665037" cy="809847"/>
            <a:chOff x="2345363" y="1692702"/>
            <a:chExt cx="4665037" cy="809847"/>
          </a:xfrm>
        </p:grpSpPr>
        <p:grpSp>
          <p:nvGrpSpPr>
            <p:cNvPr id="182" name="Group 81"/>
            <p:cNvGrpSpPr/>
            <p:nvPr/>
          </p:nvGrpSpPr>
          <p:grpSpPr>
            <a:xfrm>
              <a:off x="2345363" y="1705402"/>
              <a:ext cx="4665037" cy="797147"/>
              <a:chOff x="2726363" y="2226927"/>
              <a:chExt cx="4665037" cy="797147"/>
            </a:xfrm>
          </p:grpSpPr>
          <p:grpSp>
            <p:nvGrpSpPr>
              <p:cNvPr id="185" name="Group 79"/>
              <p:cNvGrpSpPr/>
              <p:nvPr/>
            </p:nvGrpSpPr>
            <p:grpSpPr>
              <a:xfrm>
                <a:off x="2726363" y="2226927"/>
                <a:ext cx="3979237" cy="797147"/>
                <a:chOff x="2726363" y="2226927"/>
                <a:chExt cx="3979237" cy="797147"/>
              </a:xfrm>
            </p:grpSpPr>
            <p:grpSp>
              <p:nvGrpSpPr>
                <p:cNvPr id="190" name="Group 14"/>
                <p:cNvGrpSpPr/>
                <p:nvPr/>
              </p:nvGrpSpPr>
              <p:grpSpPr>
                <a:xfrm>
                  <a:off x="49055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TextBox 29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8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191" name="Group 21"/>
                <p:cNvGrpSpPr/>
                <p:nvPr/>
              </p:nvGrpSpPr>
              <p:grpSpPr>
                <a:xfrm>
                  <a:off x="62771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213" name="Oval 24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9</a:t>
                    </a:r>
                    <a:endParaRPr lang="en-US" sz="2200" dirty="0"/>
                  </a:p>
                </p:txBody>
              </p:sp>
            </p:grpSp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4583875" y="2793087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5269675" y="2786162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49"/>
                <p:cNvGrpSpPr/>
                <p:nvPr/>
              </p:nvGrpSpPr>
              <p:grpSpPr>
                <a:xfrm>
                  <a:off x="5591300" y="2593187"/>
                  <a:ext cx="680850" cy="430887"/>
                  <a:chOff x="4448300" y="2593187"/>
                  <a:chExt cx="680850" cy="430887"/>
                </a:xfrm>
              </p:grpSpPr>
              <p:grpSp>
                <p:nvGrpSpPr>
                  <p:cNvPr id="209" name="Group 18"/>
                  <p:cNvGrpSpPr/>
                  <p:nvPr/>
                </p:nvGrpSpPr>
                <p:grpSpPr>
                  <a:xfrm>
                    <a:off x="44483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211" name="Oval 210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TextBox 211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p:txBody>
                </p:sp>
              </p:grpSp>
              <p:cxnSp>
                <p:nvCxnSpPr>
                  <p:cNvPr id="210" name="Straight Arrow Connector 16"/>
                  <p:cNvCxnSpPr/>
                  <p:nvPr/>
                </p:nvCxnSpPr>
                <p:spPr>
                  <a:xfrm flipV="1">
                    <a:off x="4824350" y="2781212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56"/>
                <p:cNvGrpSpPr/>
                <p:nvPr/>
              </p:nvGrpSpPr>
              <p:grpSpPr>
                <a:xfrm>
                  <a:off x="2726363" y="2226927"/>
                  <a:ext cx="1821887" cy="782885"/>
                  <a:chOff x="1530913" y="2238802"/>
                  <a:chExt cx="1821887" cy="782885"/>
                </a:xfrm>
              </p:grpSpPr>
              <p:grpSp>
                <p:nvGrpSpPr>
                  <p:cNvPr id="196" name="Group 33"/>
                  <p:cNvGrpSpPr/>
                  <p:nvPr/>
                </p:nvGrpSpPr>
                <p:grpSpPr>
                  <a:xfrm>
                    <a:off x="1530913" y="2238802"/>
                    <a:ext cx="729687" cy="778347"/>
                    <a:chOff x="2826313" y="2238802"/>
                    <a:chExt cx="729687" cy="778347"/>
                  </a:xfrm>
                </p:grpSpPr>
                <p:grpSp>
                  <p:nvGrpSpPr>
                    <p:cNvPr id="204" name="Group 13"/>
                    <p:cNvGrpSpPr/>
                    <p:nvPr/>
                  </p:nvGrpSpPr>
                  <p:grpSpPr>
                    <a:xfrm>
                      <a:off x="3048000" y="2586262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207" name="Oval 206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" name="TextBox 207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2</a:t>
                        </a:r>
                        <a:endParaRPr lang="en-US" sz="2200" dirty="0"/>
                      </a:p>
                    </p:txBody>
                  </p:sp>
                </p:grpSp>
                <p:sp>
                  <p:nvSpPr>
                    <p:cNvPr id="205" name="TextBox 17"/>
                    <p:cNvSpPr txBox="1"/>
                    <p:nvPr/>
                  </p:nvSpPr>
                  <p:spPr>
                    <a:xfrm>
                      <a:off x="2826313" y="2238802"/>
                      <a:ext cx="729687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100" dirty="0" smtClean="0"/>
                        <a:t>head</a:t>
                      </a:r>
                      <a:endParaRPr lang="en-US" sz="2100" baseline="-25000" dirty="0"/>
                    </a:p>
                  </p:txBody>
                </p:sp>
              </p:grpSp>
              <p:cxnSp>
                <p:nvCxnSpPr>
                  <p:cNvPr id="197" name="Straight Arrow Connector 196"/>
                  <p:cNvCxnSpPr/>
                  <p:nvPr/>
                </p:nvCxnSpPr>
                <p:spPr>
                  <a:xfrm flipV="1">
                    <a:off x="2133600" y="2795650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8" name="Group 42"/>
                  <p:cNvGrpSpPr/>
                  <p:nvPr/>
                </p:nvGrpSpPr>
                <p:grpSpPr>
                  <a:xfrm>
                    <a:off x="2438400" y="2590800"/>
                    <a:ext cx="914400" cy="430887"/>
                    <a:chOff x="2438400" y="2590800"/>
                    <a:chExt cx="914400" cy="430887"/>
                  </a:xfrm>
                </p:grpSpPr>
                <p:grpSp>
                  <p:nvGrpSpPr>
                    <p:cNvPr id="199" name="Group 14"/>
                    <p:cNvGrpSpPr/>
                    <p:nvPr/>
                  </p:nvGrpSpPr>
                  <p:grpSpPr>
                    <a:xfrm>
                      <a:off x="2438400" y="2590800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TextBox 202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4</a:t>
                        </a:r>
                        <a:endParaRPr lang="en-US" sz="2200" dirty="0"/>
                      </a:p>
                    </p:txBody>
                  </p:sp>
                </p:grpSp>
                <p:cxnSp>
                  <p:nvCxnSpPr>
                    <p:cNvPr id="200" name="Straight Arrow Connector 199"/>
                    <p:cNvCxnSpPr/>
                    <p:nvPr/>
                  </p:nvCxnSpPr>
                  <p:spPr>
                    <a:xfrm flipV="1">
                      <a:off x="2802575" y="2808306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/>
                    <p:cNvCxnSpPr/>
                    <p:nvPr/>
                  </p:nvCxnSpPr>
                  <p:spPr>
                    <a:xfrm>
                      <a:off x="3124200" y="2819400"/>
                      <a:ext cx="228600" cy="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86" name="Group 18"/>
              <p:cNvGrpSpPr/>
              <p:nvPr/>
            </p:nvGrpSpPr>
            <p:grpSpPr>
              <a:xfrm>
                <a:off x="6962900" y="2590800"/>
                <a:ext cx="428500" cy="430887"/>
                <a:chOff x="1600200" y="3193475"/>
                <a:chExt cx="428500" cy="430887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7</a:t>
                  </a:r>
                  <a:endParaRPr lang="en-US" sz="2200" dirty="0"/>
                </a:p>
              </p:txBody>
            </p:sp>
          </p:grpSp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653150" y="277882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/>
            <p:cNvSpPr txBox="1"/>
            <p:nvPr/>
          </p:nvSpPr>
          <p:spPr>
            <a:xfrm>
              <a:off x="4586350" y="1692702"/>
              <a:ext cx="2471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err="1" smtClean="0"/>
                <a:t>i</a:t>
              </a:r>
              <a:endParaRPr lang="en-US" sz="2100" baseline="-25000" dirty="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905000" y="1600200"/>
            <a:ext cx="4639637" cy="809847"/>
            <a:chOff x="2370763" y="1692702"/>
            <a:chExt cx="4639637" cy="809847"/>
          </a:xfrm>
        </p:grpSpPr>
        <p:grpSp>
          <p:nvGrpSpPr>
            <p:cNvPr id="218" name="Group 81"/>
            <p:cNvGrpSpPr/>
            <p:nvPr/>
          </p:nvGrpSpPr>
          <p:grpSpPr>
            <a:xfrm>
              <a:off x="2370763" y="1705402"/>
              <a:ext cx="4639637" cy="797147"/>
              <a:chOff x="2751763" y="2226927"/>
              <a:chExt cx="4639637" cy="797147"/>
            </a:xfrm>
          </p:grpSpPr>
          <p:grpSp>
            <p:nvGrpSpPr>
              <p:cNvPr id="220" name="Group 79"/>
              <p:cNvGrpSpPr/>
              <p:nvPr/>
            </p:nvGrpSpPr>
            <p:grpSpPr>
              <a:xfrm>
                <a:off x="2751763" y="2226927"/>
                <a:ext cx="3953837" cy="797147"/>
                <a:chOff x="2751763" y="2226927"/>
                <a:chExt cx="3953837" cy="797147"/>
              </a:xfrm>
            </p:grpSpPr>
            <p:grpSp>
              <p:nvGrpSpPr>
                <p:cNvPr id="225" name="Group 14"/>
                <p:cNvGrpSpPr/>
                <p:nvPr/>
              </p:nvGrpSpPr>
              <p:grpSpPr>
                <a:xfrm>
                  <a:off x="49055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249" name="Oval 248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TextBox 29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8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226" name="Group 21"/>
                <p:cNvGrpSpPr/>
                <p:nvPr/>
              </p:nvGrpSpPr>
              <p:grpSpPr>
                <a:xfrm>
                  <a:off x="62771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247" name="Oval 24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9</a:t>
                    </a:r>
                    <a:endParaRPr lang="en-US" sz="2200" dirty="0"/>
                  </a:p>
                </p:txBody>
              </p:sp>
            </p:grp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4583875" y="2793087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5269675" y="2786162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9" name="Group 49"/>
                <p:cNvGrpSpPr/>
                <p:nvPr/>
              </p:nvGrpSpPr>
              <p:grpSpPr>
                <a:xfrm>
                  <a:off x="5591300" y="2593187"/>
                  <a:ext cx="680850" cy="430887"/>
                  <a:chOff x="4448300" y="2593187"/>
                  <a:chExt cx="680850" cy="430887"/>
                </a:xfrm>
              </p:grpSpPr>
              <p:grpSp>
                <p:nvGrpSpPr>
                  <p:cNvPr id="243" name="Group 18"/>
                  <p:cNvGrpSpPr/>
                  <p:nvPr/>
                </p:nvGrpSpPr>
                <p:grpSpPr>
                  <a:xfrm>
                    <a:off x="44483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245" name="Oval 244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p:txBody>
                </p:sp>
              </p:grpSp>
              <p:cxnSp>
                <p:nvCxnSpPr>
                  <p:cNvPr id="244" name="Straight Arrow Connector 16"/>
                  <p:cNvCxnSpPr/>
                  <p:nvPr/>
                </p:nvCxnSpPr>
                <p:spPr>
                  <a:xfrm flipV="1">
                    <a:off x="4824350" y="2781212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0" name="Group 56"/>
                <p:cNvGrpSpPr/>
                <p:nvPr/>
              </p:nvGrpSpPr>
              <p:grpSpPr>
                <a:xfrm>
                  <a:off x="2751763" y="2226927"/>
                  <a:ext cx="1796487" cy="782885"/>
                  <a:chOff x="1556313" y="2238802"/>
                  <a:chExt cx="1796487" cy="782885"/>
                </a:xfrm>
              </p:grpSpPr>
              <p:grpSp>
                <p:nvGrpSpPr>
                  <p:cNvPr id="231" name="Group 33"/>
                  <p:cNvGrpSpPr/>
                  <p:nvPr/>
                </p:nvGrpSpPr>
                <p:grpSpPr>
                  <a:xfrm>
                    <a:off x="1556313" y="2238802"/>
                    <a:ext cx="1116011" cy="778347"/>
                    <a:chOff x="2851713" y="2238802"/>
                    <a:chExt cx="1116011" cy="778347"/>
                  </a:xfrm>
                </p:grpSpPr>
                <p:grpSp>
                  <p:nvGrpSpPr>
                    <p:cNvPr id="239" name="Group 13"/>
                    <p:cNvGrpSpPr/>
                    <p:nvPr/>
                  </p:nvGrpSpPr>
                  <p:grpSpPr>
                    <a:xfrm>
                      <a:off x="3048000" y="2586262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241" name="Oval 240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" name="TextBox 241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2</a:t>
                        </a:r>
                        <a:endParaRPr lang="en-US" sz="2200" dirty="0"/>
                      </a:p>
                    </p:txBody>
                  </p:sp>
                </p:grpSp>
                <p:sp>
                  <p:nvSpPr>
                    <p:cNvPr id="240" name="TextBox 17"/>
                    <p:cNvSpPr txBox="1"/>
                    <p:nvPr/>
                  </p:nvSpPr>
                  <p:spPr>
                    <a:xfrm>
                      <a:off x="2851713" y="2238802"/>
                      <a:ext cx="1116011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100" dirty="0" smtClean="0"/>
                        <a:t>head, </a:t>
                      </a:r>
                      <a:r>
                        <a:rPr lang="en-US" sz="2100" dirty="0" smtClean="0">
                          <a:solidFill>
                            <a:srgbClr val="AA0E0E"/>
                          </a:solidFill>
                        </a:rPr>
                        <a:t>y1</a:t>
                      </a:r>
                      <a:endParaRPr lang="en-US" sz="2100" baseline="-25000" dirty="0">
                        <a:solidFill>
                          <a:srgbClr val="AA0E0E"/>
                        </a:solidFill>
                      </a:endParaRPr>
                    </a:p>
                  </p:txBody>
                </p:sp>
              </p:grpSp>
              <p:cxnSp>
                <p:nvCxnSpPr>
                  <p:cNvPr id="232" name="Straight Arrow Connector 231"/>
                  <p:cNvCxnSpPr/>
                  <p:nvPr/>
                </p:nvCxnSpPr>
                <p:spPr>
                  <a:xfrm flipV="1">
                    <a:off x="2133600" y="2795650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3" name="Group 42"/>
                  <p:cNvGrpSpPr/>
                  <p:nvPr/>
                </p:nvGrpSpPr>
                <p:grpSpPr>
                  <a:xfrm>
                    <a:off x="2438400" y="2590800"/>
                    <a:ext cx="914400" cy="430887"/>
                    <a:chOff x="2438400" y="2590800"/>
                    <a:chExt cx="914400" cy="430887"/>
                  </a:xfrm>
                </p:grpSpPr>
                <p:grpSp>
                  <p:nvGrpSpPr>
                    <p:cNvPr id="234" name="Group 14"/>
                    <p:cNvGrpSpPr/>
                    <p:nvPr/>
                  </p:nvGrpSpPr>
                  <p:grpSpPr>
                    <a:xfrm>
                      <a:off x="2438400" y="2590800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237" name="Oval 236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" name="TextBox 237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4</a:t>
                        </a:r>
                        <a:endParaRPr lang="en-US" sz="2200" dirty="0"/>
                      </a:p>
                    </p:txBody>
                  </p:sp>
                </p:grpSp>
                <p:cxnSp>
                  <p:nvCxnSpPr>
                    <p:cNvPr id="235" name="Straight Arrow Connector 234"/>
                    <p:cNvCxnSpPr/>
                    <p:nvPr/>
                  </p:nvCxnSpPr>
                  <p:spPr>
                    <a:xfrm flipV="1">
                      <a:off x="2802575" y="2808306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Straight Connector 235"/>
                    <p:cNvCxnSpPr/>
                    <p:nvPr/>
                  </p:nvCxnSpPr>
                  <p:spPr>
                    <a:xfrm>
                      <a:off x="3124200" y="2819400"/>
                      <a:ext cx="228600" cy="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21" name="Group 18"/>
              <p:cNvGrpSpPr/>
              <p:nvPr/>
            </p:nvGrpSpPr>
            <p:grpSpPr>
              <a:xfrm>
                <a:off x="6962900" y="25908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7</a:t>
                  </a:r>
                  <a:endParaRPr lang="en-US" sz="2200" dirty="0"/>
                </a:p>
              </p:txBody>
            </p:sp>
          </p:grpSp>
          <p:cxnSp>
            <p:nvCxnSpPr>
              <p:cNvPr id="222" name="Straight Arrow Connector 221"/>
              <p:cNvCxnSpPr/>
              <p:nvPr/>
            </p:nvCxnSpPr>
            <p:spPr>
              <a:xfrm flipV="1">
                <a:off x="6653150" y="277882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TextBox 218"/>
            <p:cNvSpPr txBox="1"/>
            <p:nvPr/>
          </p:nvSpPr>
          <p:spPr>
            <a:xfrm>
              <a:off x="4586350" y="1692702"/>
              <a:ext cx="6335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err="1" smtClean="0"/>
                <a:t>i</a:t>
              </a:r>
              <a:r>
                <a:rPr lang="en-US" sz="2100" dirty="0" smtClean="0"/>
                <a:t>, </a:t>
              </a:r>
              <a:r>
                <a:rPr lang="en-US" sz="2100" dirty="0" smtClean="0">
                  <a:solidFill>
                    <a:srgbClr val="AA0E0E"/>
                  </a:solidFill>
                </a:rPr>
                <a:t>y2</a:t>
              </a:r>
              <a:endParaRPr lang="en-US" sz="2100" baseline="-25000" dirty="0">
                <a:solidFill>
                  <a:srgbClr val="AA0E0E"/>
                </a:solidFill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1905000" y="1600200"/>
            <a:ext cx="4639637" cy="809847"/>
            <a:chOff x="1905000" y="1600200"/>
            <a:chExt cx="4639637" cy="809847"/>
          </a:xfrm>
        </p:grpSpPr>
        <p:grpSp>
          <p:nvGrpSpPr>
            <p:cNvPr id="332" name="Group 331"/>
            <p:cNvGrpSpPr/>
            <p:nvPr/>
          </p:nvGrpSpPr>
          <p:grpSpPr>
            <a:xfrm>
              <a:off x="1905000" y="1600200"/>
              <a:ext cx="4639637" cy="809847"/>
              <a:chOff x="2370763" y="1692702"/>
              <a:chExt cx="4639637" cy="809847"/>
            </a:xfrm>
          </p:grpSpPr>
          <p:grpSp>
            <p:nvGrpSpPr>
              <p:cNvPr id="343" name="Group 81"/>
              <p:cNvGrpSpPr/>
              <p:nvPr/>
            </p:nvGrpSpPr>
            <p:grpSpPr>
              <a:xfrm>
                <a:off x="2370763" y="1705402"/>
                <a:ext cx="4639637" cy="797147"/>
                <a:chOff x="2751763" y="2226927"/>
                <a:chExt cx="4639637" cy="797147"/>
              </a:xfrm>
            </p:grpSpPr>
            <p:grpSp>
              <p:nvGrpSpPr>
                <p:cNvPr id="345" name="Group 79"/>
                <p:cNvGrpSpPr/>
                <p:nvPr/>
              </p:nvGrpSpPr>
              <p:grpSpPr>
                <a:xfrm>
                  <a:off x="2751763" y="2226927"/>
                  <a:ext cx="3953837" cy="797147"/>
                  <a:chOff x="2751763" y="2226927"/>
                  <a:chExt cx="3953837" cy="797147"/>
                </a:xfrm>
              </p:grpSpPr>
              <p:grpSp>
                <p:nvGrpSpPr>
                  <p:cNvPr id="350" name="Group 14"/>
                  <p:cNvGrpSpPr/>
                  <p:nvPr/>
                </p:nvGrpSpPr>
                <p:grpSpPr>
                  <a:xfrm>
                    <a:off x="49055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409" name="Oval 408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TextBox 29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351" name="Group 21"/>
                  <p:cNvGrpSpPr/>
                  <p:nvPr/>
                </p:nvGrpSpPr>
                <p:grpSpPr>
                  <a:xfrm>
                    <a:off x="62771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407" name="Oval 24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8" name="TextBox 407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p:txBody>
                </p:sp>
              </p:grpSp>
              <p:cxnSp>
                <p:nvCxnSpPr>
                  <p:cNvPr id="352" name="Straight Arrow Connector 351"/>
                  <p:cNvCxnSpPr/>
                  <p:nvPr/>
                </p:nvCxnSpPr>
                <p:spPr>
                  <a:xfrm flipV="1">
                    <a:off x="4583875" y="2793087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Arrow Connector 357"/>
                  <p:cNvCxnSpPr/>
                  <p:nvPr/>
                </p:nvCxnSpPr>
                <p:spPr>
                  <a:xfrm flipV="1">
                    <a:off x="5269675" y="2786162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9" name="Group 49"/>
                  <p:cNvGrpSpPr/>
                  <p:nvPr/>
                </p:nvGrpSpPr>
                <p:grpSpPr>
                  <a:xfrm>
                    <a:off x="5591300" y="2593187"/>
                    <a:ext cx="680850" cy="430887"/>
                    <a:chOff x="4448300" y="2593187"/>
                    <a:chExt cx="680850" cy="430887"/>
                  </a:xfrm>
                </p:grpSpPr>
                <p:grpSp>
                  <p:nvGrpSpPr>
                    <p:cNvPr id="403" name="Group 18"/>
                    <p:cNvGrpSpPr/>
                    <p:nvPr/>
                  </p:nvGrpSpPr>
                  <p:grpSpPr>
                    <a:xfrm>
                      <a:off x="4448300" y="2593187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405" name="Oval 404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TextBox 405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3</a:t>
                        </a:r>
                        <a:endParaRPr lang="en-US" sz="2200" dirty="0"/>
                      </a:p>
                    </p:txBody>
                  </p:sp>
                </p:grpSp>
                <p:cxnSp>
                  <p:nvCxnSpPr>
                    <p:cNvPr id="404" name="Straight Arrow Connector 16"/>
                    <p:cNvCxnSpPr/>
                    <p:nvPr/>
                  </p:nvCxnSpPr>
                  <p:spPr>
                    <a:xfrm flipV="1">
                      <a:off x="4824350" y="2781212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0" name="Group 56"/>
                  <p:cNvGrpSpPr/>
                  <p:nvPr/>
                </p:nvGrpSpPr>
                <p:grpSpPr>
                  <a:xfrm>
                    <a:off x="2751763" y="2226927"/>
                    <a:ext cx="1796487" cy="782885"/>
                    <a:chOff x="1556313" y="2238802"/>
                    <a:chExt cx="1796487" cy="782885"/>
                  </a:xfrm>
                </p:grpSpPr>
                <p:grpSp>
                  <p:nvGrpSpPr>
                    <p:cNvPr id="361" name="Group 33"/>
                    <p:cNvGrpSpPr/>
                    <p:nvPr/>
                  </p:nvGrpSpPr>
                  <p:grpSpPr>
                    <a:xfrm>
                      <a:off x="1556313" y="2238802"/>
                      <a:ext cx="729687" cy="778347"/>
                      <a:chOff x="2851713" y="2238802"/>
                      <a:chExt cx="729687" cy="778347"/>
                    </a:xfrm>
                  </p:grpSpPr>
                  <p:grpSp>
                    <p:nvGrpSpPr>
                      <p:cNvPr id="371" name="Group 13"/>
                      <p:cNvGrpSpPr/>
                      <p:nvPr/>
                    </p:nvGrpSpPr>
                    <p:grpSpPr>
                      <a:xfrm>
                        <a:off x="3048000" y="2586262"/>
                        <a:ext cx="428500" cy="430887"/>
                        <a:chOff x="1600200" y="3193475"/>
                        <a:chExt cx="428500" cy="430887"/>
                      </a:xfrm>
                    </p:grpSpPr>
                    <p:sp>
                      <p:nvSpPr>
                        <p:cNvPr id="396" name="Oval 395"/>
                        <p:cNvSpPr/>
                        <p:nvPr/>
                      </p:nvSpPr>
                      <p:spPr>
                        <a:xfrm>
                          <a:off x="1600200" y="3200400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2" name="TextBox 401"/>
                        <p:cNvSpPr txBox="1"/>
                        <p:nvPr/>
                      </p:nvSpPr>
                      <p:spPr>
                        <a:xfrm>
                          <a:off x="1647700" y="3193475"/>
                          <a:ext cx="38100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200" dirty="0" smtClean="0"/>
                            <a:t>2</a:t>
                          </a:r>
                          <a:endParaRPr lang="en-US" sz="2200" dirty="0"/>
                        </a:p>
                      </p:txBody>
                    </p:sp>
                  </p:grpSp>
                  <p:sp>
                    <p:nvSpPr>
                      <p:cNvPr id="395" name="TextBox 17"/>
                      <p:cNvSpPr txBox="1"/>
                      <p:nvPr/>
                    </p:nvSpPr>
                    <p:spPr>
                      <a:xfrm>
                        <a:off x="2851713" y="2238802"/>
                        <a:ext cx="729687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100" dirty="0" smtClean="0"/>
                          <a:t>head</a:t>
                        </a:r>
                        <a:endParaRPr lang="en-US" sz="2100" baseline="-25000" dirty="0">
                          <a:solidFill>
                            <a:srgbClr val="AA0E0E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62" name="Straight Arrow Connector 361"/>
                    <p:cNvCxnSpPr/>
                    <p:nvPr/>
                  </p:nvCxnSpPr>
                  <p:spPr>
                    <a:xfrm flipV="1">
                      <a:off x="2133600" y="2795650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5" name="Group 42"/>
                    <p:cNvGrpSpPr/>
                    <p:nvPr/>
                  </p:nvGrpSpPr>
                  <p:grpSpPr>
                    <a:xfrm>
                      <a:off x="2438400" y="2590800"/>
                      <a:ext cx="914400" cy="430887"/>
                      <a:chOff x="2438400" y="2590800"/>
                      <a:chExt cx="914400" cy="430887"/>
                    </a:xfrm>
                  </p:grpSpPr>
                  <p:grpSp>
                    <p:nvGrpSpPr>
                      <p:cNvPr id="366" name="Group 14"/>
                      <p:cNvGrpSpPr/>
                      <p:nvPr/>
                    </p:nvGrpSpPr>
                    <p:grpSpPr>
                      <a:xfrm>
                        <a:off x="2438400" y="2590800"/>
                        <a:ext cx="428500" cy="430887"/>
                        <a:chOff x="1600200" y="3193475"/>
                        <a:chExt cx="428500" cy="430887"/>
                      </a:xfrm>
                    </p:grpSpPr>
                    <p:sp>
                      <p:nvSpPr>
                        <p:cNvPr id="369" name="Oval 368"/>
                        <p:cNvSpPr/>
                        <p:nvPr/>
                      </p:nvSpPr>
                      <p:spPr>
                        <a:xfrm>
                          <a:off x="1600200" y="3200400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0" name="TextBox 369"/>
                        <p:cNvSpPr txBox="1"/>
                        <p:nvPr/>
                      </p:nvSpPr>
                      <p:spPr>
                        <a:xfrm>
                          <a:off x="1647700" y="3193475"/>
                          <a:ext cx="38100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200" dirty="0" smtClean="0"/>
                            <a:t>4</a:t>
                          </a:r>
                          <a:endParaRPr lang="en-US" sz="2200" dirty="0"/>
                        </a:p>
                      </p:txBody>
                    </p:sp>
                  </p:grpSp>
                  <p:cxnSp>
                    <p:nvCxnSpPr>
                      <p:cNvPr id="367" name="Straight Arrow Connector 366"/>
                      <p:cNvCxnSpPr/>
                      <p:nvPr/>
                    </p:nvCxnSpPr>
                    <p:spPr>
                      <a:xfrm flipV="1">
                        <a:off x="2802575" y="2808306"/>
                        <a:ext cx="304800" cy="11094"/>
                      </a:xfrm>
                      <a:prstGeom prst="straightConnector1">
                        <a:avLst/>
                      </a:prstGeom>
                      <a:ln w="3492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8" name="Straight Connector 367"/>
                      <p:cNvCxnSpPr/>
                      <p:nvPr/>
                    </p:nvCxnSpPr>
                    <p:spPr>
                      <a:xfrm>
                        <a:off x="3124200" y="2819400"/>
                        <a:ext cx="228600" cy="0"/>
                      </a:xfrm>
                      <a:prstGeom prst="line">
                        <a:avLst/>
                      </a:prstGeom>
                      <a:ln w="34925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346" name="Group 18"/>
                <p:cNvGrpSpPr/>
                <p:nvPr/>
              </p:nvGrpSpPr>
              <p:grpSpPr>
                <a:xfrm>
                  <a:off x="6962900" y="2590800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348" name="Oval 347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7</a:t>
                    </a:r>
                    <a:endParaRPr lang="en-US" sz="2200" dirty="0"/>
                  </a:p>
                </p:txBody>
              </p:sp>
            </p:grpSp>
            <p:cxnSp>
              <p:nvCxnSpPr>
                <p:cNvPr id="347" name="Straight Arrow Connector 346"/>
                <p:cNvCxnSpPr/>
                <p:nvPr/>
              </p:nvCxnSpPr>
              <p:spPr>
                <a:xfrm flipV="1">
                  <a:off x="6653150" y="2778825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4" name="TextBox 343"/>
              <p:cNvSpPr txBox="1"/>
              <p:nvPr/>
            </p:nvSpPr>
            <p:spPr>
              <a:xfrm>
                <a:off x="4580563" y="1692702"/>
                <a:ext cx="63350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smtClean="0"/>
                  <a:t>i, </a:t>
                </a:r>
                <a:r>
                  <a:rPr lang="en-US" sz="2100" dirty="0" smtClean="0">
                    <a:solidFill>
                      <a:srgbClr val="AA0E0E"/>
                    </a:solidFill>
                  </a:rPr>
                  <a:t>y2</a:t>
                </a:r>
                <a:endParaRPr lang="en-US" sz="2100" baseline="-25000" dirty="0">
                  <a:solidFill>
                    <a:srgbClr val="AA0E0E"/>
                  </a:solidFill>
                </a:endParaRPr>
              </a:p>
            </p:txBody>
          </p:sp>
        </p:grpSp>
        <p:sp>
          <p:nvSpPr>
            <p:cNvPr id="412" name="TextBox 411"/>
            <p:cNvSpPr txBox="1"/>
            <p:nvPr/>
          </p:nvSpPr>
          <p:spPr>
            <a:xfrm>
              <a:off x="2783050" y="1600200"/>
              <a:ext cx="44275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solidFill>
                    <a:srgbClr val="AA0E0E"/>
                  </a:solidFill>
                </a:rPr>
                <a:t>y1</a:t>
              </a:r>
              <a:endParaRPr lang="en-US" sz="2100" baseline="-25000" dirty="0">
                <a:solidFill>
                  <a:srgbClr val="AA0E0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2 0.27778 " pathEditMode="relative" ptsTypes="AA">
                                      <p:cBhvr>
                                        <p:cTn id="13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8333 0.4 " pathEditMode="relative" ptsTypes="AA">
                                      <p:cBhvr>
                                        <p:cTn id="25" dur="2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581" grpId="0"/>
      <p:bldP spid="283" grpId="0"/>
      <p:bldP spid="2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Quantified Data Automata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Deterministic, finite, register automata over words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each state labeled with a data formula 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f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For a valuation word, QDA reads 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ptr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. and 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univ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. vars. and stores the data values in the register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reg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At the final state, QDA checks if these data values satisfy the formula labeling the state.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</a:t>
            </a:r>
            <a:r>
              <a:rPr lang="en-US" sz="2000" i="1" dirty="0" err="1" smtClean="0">
                <a:solidFill>
                  <a:srgbClr val="002060"/>
                </a:solidFill>
                <a:latin typeface="Gill Sans MT" pitchFamily="34" charset="0"/>
              </a:rPr>
              <a:t>reg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satisfies 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f(q)          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Accepts the valuation word</a:t>
            </a:r>
            <a:endParaRPr lang="en-US" sz="2000" i="1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		- </a:t>
            </a:r>
            <a:r>
              <a:rPr lang="en-US" sz="2000" i="1" dirty="0" err="1" smtClean="0">
                <a:solidFill>
                  <a:srgbClr val="002060"/>
                </a:solidFill>
                <a:latin typeface="Gill Sans MT" pitchFamily="34" charset="0"/>
              </a:rPr>
              <a:t>reg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does not satisfy 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f(q)         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Rejects the valuation word</a:t>
            </a:r>
            <a:endParaRPr lang="en-US" sz="2000" i="1" dirty="0" smtClean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8" name="Right Arrow 187"/>
          <p:cNvSpPr/>
          <p:nvPr/>
        </p:nvSpPr>
        <p:spPr>
          <a:xfrm>
            <a:off x="2286000" y="4343400"/>
            <a:ext cx="426720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7227624" y="2979852"/>
            <a:ext cx="2385950" cy="1387733"/>
            <a:chOff x="7139050" y="2861102"/>
            <a:chExt cx="2385950" cy="1387733"/>
          </a:xfrm>
        </p:grpSpPr>
        <p:sp>
          <p:nvSpPr>
            <p:cNvPr id="189" name="TextBox 188"/>
            <p:cNvSpPr txBox="1"/>
            <p:nvPr/>
          </p:nvSpPr>
          <p:spPr>
            <a:xfrm>
              <a:off x="7620000" y="2863840"/>
              <a:ext cx="1905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head 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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 2</a:t>
              </a:r>
            </a:p>
            <a:p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y</a:t>
              </a:r>
              <a:r>
                <a:rPr lang="en-US" sz="2100" baseline="-250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1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 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 4</a:t>
              </a:r>
            </a:p>
            <a:p>
              <a:r>
                <a:rPr lang="en-US" sz="2100" dirty="0" err="1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i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  8</a:t>
              </a:r>
            </a:p>
            <a:p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y</a:t>
              </a:r>
              <a:r>
                <a:rPr lang="en-US" sz="2100" baseline="-250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2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  8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139050" y="2861102"/>
              <a:ext cx="5539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 err="1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reg</a:t>
              </a:r>
              <a:r>
                <a:rPr lang="en-US" sz="2100" i="1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:</a:t>
              </a:r>
              <a:endParaRPr lang="en-US" sz="2100" i="1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5132086" y="3471717"/>
            <a:ext cx="23374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f(q) = </a:t>
            </a:r>
          </a:p>
          <a:p>
            <a:pPr algn="ctr"/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data(y</a:t>
            </a:r>
            <a:r>
              <a:rPr lang="en-US" sz="2100" i="1" baseline="-25000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1</a:t>
            </a:r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) &lt;= data(y</a:t>
            </a:r>
            <a:r>
              <a:rPr lang="en-US" sz="2100" i="1" baseline="-25000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2</a:t>
            </a:r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) </a:t>
            </a:r>
            <a:endParaRPr lang="en-US" sz="2100" i="1" dirty="0">
              <a:solidFill>
                <a:schemeClr val="accent6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95" name="Right Arrow 194"/>
          <p:cNvSpPr/>
          <p:nvPr/>
        </p:nvSpPr>
        <p:spPr>
          <a:xfrm>
            <a:off x="3276600" y="5765800"/>
            <a:ext cx="457200" cy="2286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ight Arrow 195"/>
          <p:cNvSpPr/>
          <p:nvPr/>
        </p:nvSpPr>
        <p:spPr>
          <a:xfrm>
            <a:off x="4051300" y="6121400"/>
            <a:ext cx="457200" cy="2286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544884" y="2755251"/>
            <a:ext cx="4783459" cy="826149"/>
            <a:chOff x="1544884" y="2755251"/>
            <a:chExt cx="4783459" cy="826149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2237096" y="3325504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935416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3491552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4191000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4917744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5603544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1544884" y="2755251"/>
              <a:ext cx="4783459" cy="826149"/>
              <a:chOff x="1544884" y="2743200"/>
              <a:chExt cx="4783459" cy="826149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1544884" y="2743200"/>
                <a:ext cx="4783459" cy="826149"/>
                <a:chOff x="1544884" y="2452838"/>
                <a:chExt cx="4783459" cy="826149"/>
              </a:xfrm>
            </p:grpSpPr>
            <p:grpSp>
              <p:nvGrpSpPr>
                <p:cNvPr id="11" name="Group 81"/>
                <p:cNvGrpSpPr/>
                <p:nvPr/>
              </p:nvGrpSpPr>
              <p:grpSpPr>
                <a:xfrm>
                  <a:off x="1544884" y="2452838"/>
                  <a:ext cx="4783459" cy="826149"/>
                  <a:chOff x="2607941" y="2197925"/>
                  <a:chExt cx="4783459" cy="826149"/>
                </a:xfrm>
              </p:grpSpPr>
              <p:grpSp>
                <p:nvGrpSpPr>
                  <p:cNvPr id="22" name="Group 79"/>
                  <p:cNvGrpSpPr/>
                  <p:nvPr/>
                </p:nvGrpSpPr>
                <p:grpSpPr>
                  <a:xfrm>
                    <a:off x="2607941" y="2197925"/>
                    <a:ext cx="4097659" cy="826149"/>
                    <a:chOff x="2607941" y="2197925"/>
                    <a:chExt cx="4097659" cy="826149"/>
                  </a:xfrm>
                </p:grpSpPr>
                <p:grpSp>
                  <p:nvGrpSpPr>
                    <p:cNvPr id="44" name="Group 14"/>
                    <p:cNvGrpSpPr/>
                    <p:nvPr/>
                  </p:nvGrpSpPr>
                  <p:grpSpPr>
                    <a:xfrm>
                      <a:off x="4905500" y="2593187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8</a:t>
                        </a:r>
                        <a:endParaRPr lang="en-US" sz="2200" dirty="0"/>
                      </a:p>
                    </p:txBody>
                  </p:sp>
                </p:grpSp>
                <p:grpSp>
                  <p:nvGrpSpPr>
                    <p:cNvPr id="45" name="Group 21"/>
                    <p:cNvGrpSpPr/>
                    <p:nvPr/>
                  </p:nvGrpSpPr>
                  <p:grpSpPr>
                    <a:xfrm>
                      <a:off x="6277100" y="2593187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60" name="Oval 59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TextBox 25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9</a:t>
                        </a:r>
                        <a:endParaRPr lang="en-US" sz="2200" dirty="0"/>
                      </a:p>
                    </p:txBody>
                  </p:sp>
                </p:grpSp>
                <p:grpSp>
                  <p:nvGrpSpPr>
                    <p:cNvPr id="46" name="Group 18"/>
                    <p:cNvGrpSpPr/>
                    <p:nvPr/>
                  </p:nvGrpSpPr>
                  <p:grpSpPr>
                    <a:xfrm>
                      <a:off x="5591300" y="2593187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58" name="Oval 26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TextBox 27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3</a:t>
                        </a:r>
                        <a:endParaRPr lang="en-US" sz="2200" dirty="0"/>
                      </a:p>
                    </p:txBody>
                  </p:sp>
                </p:grpSp>
                <p:grpSp>
                  <p:nvGrpSpPr>
                    <p:cNvPr id="47" name="Group 56"/>
                    <p:cNvGrpSpPr/>
                    <p:nvPr/>
                  </p:nvGrpSpPr>
                  <p:grpSpPr>
                    <a:xfrm>
                      <a:off x="2607941" y="2197925"/>
                      <a:ext cx="1952184" cy="811887"/>
                      <a:chOff x="1412491" y="2209800"/>
                      <a:chExt cx="1952184" cy="811887"/>
                    </a:xfrm>
                  </p:grpSpPr>
                  <p:grpSp>
                    <p:nvGrpSpPr>
                      <p:cNvPr id="48" name="Group 33"/>
                      <p:cNvGrpSpPr/>
                      <p:nvPr/>
                    </p:nvGrpSpPr>
                    <p:grpSpPr>
                      <a:xfrm>
                        <a:off x="1412491" y="2209800"/>
                        <a:ext cx="768609" cy="807349"/>
                        <a:chOff x="2707891" y="2209800"/>
                        <a:chExt cx="768609" cy="807349"/>
                      </a:xfrm>
                    </p:grpSpPr>
                    <p:grpSp>
                      <p:nvGrpSpPr>
                        <p:cNvPr id="54" name="Group 13"/>
                        <p:cNvGrpSpPr/>
                        <p:nvPr/>
                      </p:nvGrpSpPr>
                      <p:grpSpPr>
                        <a:xfrm>
                          <a:off x="3048000" y="2586262"/>
                          <a:ext cx="428500" cy="430887"/>
                          <a:chOff x="1600200" y="3193475"/>
                          <a:chExt cx="428500" cy="430887"/>
                        </a:xfrm>
                      </p:grpSpPr>
                      <p:sp>
                        <p:nvSpPr>
                          <p:cNvPr id="56" name="Oval 55"/>
                          <p:cNvSpPr/>
                          <p:nvPr/>
                        </p:nvSpPr>
                        <p:spPr>
                          <a:xfrm>
                            <a:off x="1600200" y="3200400"/>
                            <a:ext cx="381000" cy="381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" name="TextBox 31"/>
                          <p:cNvSpPr txBox="1"/>
                          <p:nvPr/>
                        </p:nvSpPr>
                        <p:spPr>
                          <a:xfrm>
                            <a:off x="1647700" y="3193475"/>
                            <a:ext cx="381000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200" dirty="0" smtClean="0"/>
                              <a:t>2</a:t>
                            </a:r>
                            <a:endParaRPr lang="en-US" sz="2200" dirty="0"/>
                          </a:p>
                        </p:txBody>
                      </p:sp>
                    </p:grpSp>
                    <p:sp>
                      <p:nvSpPr>
                        <p:cNvPr id="55" name="TextBox 17"/>
                        <p:cNvSpPr txBox="1"/>
                        <p:nvPr/>
                      </p:nvSpPr>
                      <p:spPr>
                        <a:xfrm>
                          <a:off x="2707891" y="2209800"/>
                          <a:ext cx="729687" cy="4154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100" dirty="0" smtClean="0"/>
                            <a:t>head</a:t>
                          </a:r>
                          <a:endParaRPr lang="en-US" sz="2100" baseline="-25000" dirty="0"/>
                        </a:p>
                      </p:txBody>
                    </p:sp>
                  </p:grpSp>
                  <p:grpSp>
                    <p:nvGrpSpPr>
                      <p:cNvPr id="49" name="Group 124"/>
                      <p:cNvGrpSpPr/>
                      <p:nvPr/>
                    </p:nvGrpSpPr>
                    <p:grpSpPr>
                      <a:xfrm>
                        <a:off x="2438400" y="2590800"/>
                        <a:ext cx="926275" cy="430887"/>
                        <a:chOff x="2438400" y="2590800"/>
                        <a:chExt cx="926275" cy="430887"/>
                      </a:xfrm>
                    </p:grpSpPr>
                    <p:grpSp>
                      <p:nvGrpSpPr>
                        <p:cNvPr id="50" name="Group 14"/>
                        <p:cNvGrpSpPr/>
                        <p:nvPr/>
                      </p:nvGrpSpPr>
                      <p:grpSpPr>
                        <a:xfrm>
                          <a:off x="2438400" y="2590800"/>
                          <a:ext cx="428500" cy="430887"/>
                          <a:chOff x="1600200" y="3193475"/>
                          <a:chExt cx="428500" cy="430887"/>
                        </a:xfrm>
                      </p:grpSpPr>
                      <p:sp>
                        <p:nvSpPr>
                          <p:cNvPr id="52" name="Oval 51"/>
                          <p:cNvSpPr/>
                          <p:nvPr/>
                        </p:nvSpPr>
                        <p:spPr>
                          <a:xfrm>
                            <a:off x="1600200" y="3200400"/>
                            <a:ext cx="381000" cy="381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1647700" y="3193475"/>
                            <a:ext cx="381000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200" dirty="0" smtClean="0"/>
                              <a:t>4</a:t>
                            </a:r>
                            <a:endParaRPr lang="en-US" sz="2200" dirty="0"/>
                          </a:p>
                        </p:txBody>
                      </p:sp>
                    </p:grpSp>
                    <p:cxnSp>
                      <p:nvCxnSpPr>
                        <p:cNvPr id="51" name="Straight Connector 41"/>
                        <p:cNvCxnSpPr/>
                        <p:nvPr/>
                      </p:nvCxnSpPr>
                      <p:spPr>
                        <a:xfrm>
                          <a:off x="3136075" y="2819400"/>
                          <a:ext cx="228600" cy="0"/>
                        </a:xfrm>
                        <a:prstGeom prst="line">
                          <a:avLst/>
                        </a:prstGeom>
                        <a:ln w="34925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25" name="Group 100"/>
                  <p:cNvGrpSpPr/>
                  <p:nvPr/>
                </p:nvGrpSpPr>
                <p:grpSpPr>
                  <a:xfrm>
                    <a:off x="6962900" y="259080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p:txBody>
                </p:sp>
              </p:grpSp>
            </p:grpSp>
            <p:sp>
              <p:nvSpPr>
                <p:cNvPr id="126" name="TextBox 125"/>
                <p:cNvSpPr txBox="1"/>
                <p:nvPr/>
              </p:nvSpPr>
              <p:spPr>
                <a:xfrm>
                  <a:off x="3810000" y="2467100"/>
                  <a:ext cx="5998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err="1" smtClean="0"/>
                    <a:t>i</a:t>
                  </a:r>
                  <a:r>
                    <a:rPr lang="en-US" sz="2100" dirty="0" smtClean="0"/>
                    <a:t>, </a:t>
                  </a:r>
                  <a:r>
                    <a:rPr lang="en-US" sz="2100" b="1" dirty="0" smtClean="0">
                      <a:solidFill>
                        <a:srgbClr val="AA0E0E"/>
                      </a:solidFill>
                    </a:rPr>
                    <a:t>y</a:t>
                  </a:r>
                  <a:r>
                    <a:rPr lang="en-US" sz="2100" b="1" baseline="-25000" dirty="0" smtClean="0">
                      <a:solidFill>
                        <a:srgbClr val="AA0E0E"/>
                      </a:solidFill>
                    </a:rPr>
                    <a:t>2</a:t>
                  </a:r>
                  <a:endParaRPr lang="en-US" sz="2100" b="1" baseline="-25000" dirty="0">
                    <a:solidFill>
                      <a:srgbClr val="AA0E0E"/>
                    </a:solidFill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2567522" y="2743200"/>
                <a:ext cx="4042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smtClean="0">
                    <a:solidFill>
                      <a:srgbClr val="AA0E0E"/>
                    </a:solidFill>
                  </a:rPr>
                  <a:t>y</a:t>
                </a:r>
                <a:r>
                  <a:rPr lang="en-US" sz="2100" b="1" baseline="-25000" dirty="0" smtClean="0">
                    <a:solidFill>
                      <a:srgbClr val="AA0E0E"/>
                    </a:solidFill>
                  </a:rPr>
                  <a:t>1</a:t>
                </a:r>
                <a:endParaRPr lang="en-US" sz="2100" b="1" baseline="-25000" dirty="0">
                  <a:solidFill>
                    <a:srgbClr val="AA0E0E"/>
                  </a:solidFill>
                </a:endParaRP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1543613" y="2755900"/>
            <a:ext cx="4776546" cy="826149"/>
            <a:chOff x="1551797" y="2755251"/>
            <a:chExt cx="4776546" cy="826149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2237096" y="3325504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935416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3491552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191000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917744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5603544" y="33528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04"/>
            <p:cNvGrpSpPr/>
            <p:nvPr/>
          </p:nvGrpSpPr>
          <p:grpSpPr>
            <a:xfrm>
              <a:off x="1551797" y="2755251"/>
              <a:ext cx="4776546" cy="826149"/>
              <a:chOff x="1551797" y="2743200"/>
              <a:chExt cx="4776546" cy="826149"/>
            </a:xfrm>
          </p:grpSpPr>
          <p:grpSp>
            <p:nvGrpSpPr>
              <p:cNvPr id="115" name="Group 126"/>
              <p:cNvGrpSpPr/>
              <p:nvPr/>
            </p:nvGrpSpPr>
            <p:grpSpPr>
              <a:xfrm>
                <a:off x="1551797" y="2743200"/>
                <a:ext cx="4776546" cy="826149"/>
                <a:chOff x="1551797" y="2452838"/>
                <a:chExt cx="4776546" cy="826149"/>
              </a:xfrm>
            </p:grpSpPr>
            <p:grpSp>
              <p:nvGrpSpPr>
                <p:cNvPr id="117" name="Group 81"/>
                <p:cNvGrpSpPr/>
                <p:nvPr/>
              </p:nvGrpSpPr>
              <p:grpSpPr>
                <a:xfrm>
                  <a:off x="1551797" y="2452838"/>
                  <a:ext cx="4776546" cy="826149"/>
                  <a:chOff x="2614854" y="2197925"/>
                  <a:chExt cx="4776546" cy="826149"/>
                </a:xfrm>
              </p:grpSpPr>
              <p:grpSp>
                <p:nvGrpSpPr>
                  <p:cNvPr id="119" name="Group 79"/>
                  <p:cNvGrpSpPr/>
                  <p:nvPr/>
                </p:nvGrpSpPr>
                <p:grpSpPr>
                  <a:xfrm>
                    <a:off x="2614854" y="2197925"/>
                    <a:ext cx="4090746" cy="826149"/>
                    <a:chOff x="2614854" y="2197925"/>
                    <a:chExt cx="4090746" cy="826149"/>
                  </a:xfrm>
                </p:grpSpPr>
                <p:grpSp>
                  <p:nvGrpSpPr>
                    <p:cNvPr id="123" name="Group 14"/>
                    <p:cNvGrpSpPr/>
                    <p:nvPr/>
                  </p:nvGrpSpPr>
                  <p:grpSpPr>
                    <a:xfrm>
                      <a:off x="4905500" y="2593187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153" name="Oval 152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8</a:t>
                        </a:r>
                        <a:endPara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4" name="Group 21"/>
                    <p:cNvGrpSpPr/>
                    <p:nvPr/>
                  </p:nvGrpSpPr>
                  <p:grpSpPr>
                    <a:xfrm>
                      <a:off x="6277100" y="2593187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147" name="Oval 146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0" name="TextBox 25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9</a:t>
                        </a:r>
                        <a:endPara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8" name="Group 18"/>
                    <p:cNvGrpSpPr/>
                    <p:nvPr/>
                  </p:nvGrpSpPr>
                  <p:grpSpPr>
                    <a:xfrm>
                      <a:off x="5591300" y="2593187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143" name="Oval 26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4" name="TextBox 27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3</a:t>
                        </a:r>
                        <a:endPara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9" name="Group 56"/>
                    <p:cNvGrpSpPr/>
                    <p:nvPr/>
                  </p:nvGrpSpPr>
                  <p:grpSpPr>
                    <a:xfrm>
                      <a:off x="2614854" y="2197925"/>
                      <a:ext cx="1945271" cy="811887"/>
                      <a:chOff x="1419404" y="2209800"/>
                      <a:chExt cx="1945271" cy="811887"/>
                    </a:xfrm>
                  </p:grpSpPr>
                  <p:grpSp>
                    <p:nvGrpSpPr>
                      <p:cNvPr id="132" name="Group 33"/>
                      <p:cNvGrpSpPr/>
                      <p:nvPr/>
                    </p:nvGrpSpPr>
                    <p:grpSpPr>
                      <a:xfrm>
                        <a:off x="1419404" y="2209800"/>
                        <a:ext cx="761696" cy="807349"/>
                        <a:chOff x="2714804" y="2209800"/>
                        <a:chExt cx="761696" cy="807349"/>
                      </a:xfrm>
                    </p:grpSpPr>
                    <p:grpSp>
                      <p:nvGrpSpPr>
                        <p:cNvPr id="139" name="Group 13"/>
                        <p:cNvGrpSpPr/>
                        <p:nvPr/>
                      </p:nvGrpSpPr>
                      <p:grpSpPr>
                        <a:xfrm>
                          <a:off x="3048000" y="2586262"/>
                          <a:ext cx="428500" cy="430887"/>
                          <a:chOff x="1600200" y="3193475"/>
                          <a:chExt cx="428500" cy="430887"/>
                        </a:xfrm>
                      </p:grpSpPr>
                      <p:sp>
                        <p:nvSpPr>
                          <p:cNvPr id="141" name="Oval 140"/>
                          <p:cNvSpPr/>
                          <p:nvPr/>
                        </p:nvSpPr>
                        <p:spPr>
                          <a:xfrm>
                            <a:off x="1600200" y="3200400"/>
                            <a:ext cx="381000" cy="381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2" name="TextBox 31"/>
                          <p:cNvSpPr txBox="1"/>
                          <p:nvPr/>
                        </p:nvSpPr>
                        <p:spPr>
                          <a:xfrm>
                            <a:off x="1647700" y="3193475"/>
                            <a:ext cx="381000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20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a:t>2</a:t>
                            </a:r>
                            <a:endParaRPr lang="en-US" sz="2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40" name="TextBox 17"/>
                        <p:cNvSpPr txBox="1"/>
                        <p:nvPr/>
                      </p:nvSpPr>
                      <p:spPr>
                        <a:xfrm>
                          <a:off x="2714804" y="2209800"/>
                          <a:ext cx="729687" cy="4154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100" dirty="0" smtClean="0"/>
                            <a:t>head</a:t>
                          </a:r>
                          <a:endParaRPr lang="en-US" sz="2100" baseline="-25000" dirty="0"/>
                        </a:p>
                      </p:txBody>
                    </p:sp>
                  </p:grpSp>
                  <p:grpSp>
                    <p:nvGrpSpPr>
                      <p:cNvPr id="133" name="Group 124"/>
                      <p:cNvGrpSpPr/>
                      <p:nvPr/>
                    </p:nvGrpSpPr>
                    <p:grpSpPr>
                      <a:xfrm>
                        <a:off x="2438400" y="2590800"/>
                        <a:ext cx="926275" cy="430887"/>
                        <a:chOff x="2438400" y="2590800"/>
                        <a:chExt cx="926275" cy="430887"/>
                      </a:xfrm>
                    </p:grpSpPr>
                    <p:grpSp>
                      <p:nvGrpSpPr>
                        <p:cNvPr id="135" name="Group 14"/>
                        <p:cNvGrpSpPr/>
                        <p:nvPr/>
                      </p:nvGrpSpPr>
                      <p:grpSpPr>
                        <a:xfrm>
                          <a:off x="2438400" y="2590800"/>
                          <a:ext cx="428500" cy="430887"/>
                          <a:chOff x="1600200" y="3193475"/>
                          <a:chExt cx="428500" cy="430887"/>
                        </a:xfrm>
                      </p:grpSpPr>
                      <p:sp>
                        <p:nvSpPr>
                          <p:cNvPr id="137" name="Oval 136"/>
                          <p:cNvSpPr/>
                          <p:nvPr/>
                        </p:nvSpPr>
                        <p:spPr>
                          <a:xfrm>
                            <a:off x="1600200" y="3200400"/>
                            <a:ext cx="381000" cy="381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8" name="TextBox 137"/>
                          <p:cNvSpPr txBox="1"/>
                          <p:nvPr/>
                        </p:nvSpPr>
                        <p:spPr>
                          <a:xfrm>
                            <a:off x="1647700" y="3193475"/>
                            <a:ext cx="381000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20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a:t>4</a:t>
                            </a:r>
                            <a:endParaRPr lang="en-US" sz="2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36" name="Straight Connector 41"/>
                        <p:cNvCxnSpPr/>
                        <p:nvPr/>
                      </p:nvCxnSpPr>
                      <p:spPr>
                        <a:xfrm>
                          <a:off x="3136075" y="2819400"/>
                          <a:ext cx="228600" cy="0"/>
                        </a:xfrm>
                        <a:prstGeom prst="line">
                          <a:avLst/>
                        </a:prstGeom>
                        <a:ln w="34925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120" name="Group 100"/>
                  <p:cNvGrpSpPr/>
                  <p:nvPr/>
                </p:nvGrpSpPr>
                <p:grpSpPr>
                  <a:xfrm>
                    <a:off x="6962900" y="259080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3818184" y="2467100"/>
                  <a:ext cx="5998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err="1" smtClean="0"/>
                    <a:t>i</a:t>
                  </a:r>
                  <a:r>
                    <a:rPr lang="en-US" sz="2100" dirty="0" smtClean="0"/>
                    <a:t>, </a:t>
                  </a:r>
                  <a:r>
                    <a:rPr lang="en-US" sz="2100" b="1" dirty="0" smtClean="0">
                      <a:solidFill>
                        <a:srgbClr val="AA0E0E"/>
                      </a:solidFill>
                    </a:rPr>
                    <a:t>y</a:t>
                  </a:r>
                  <a:r>
                    <a:rPr lang="en-US" sz="2100" b="1" baseline="-25000" dirty="0" smtClean="0">
                      <a:solidFill>
                        <a:srgbClr val="AA0E0E"/>
                      </a:solidFill>
                    </a:rPr>
                    <a:t>2</a:t>
                  </a:r>
                  <a:endParaRPr lang="en-US" sz="2100" b="1" baseline="-25000" dirty="0">
                    <a:solidFill>
                      <a:srgbClr val="AA0E0E"/>
                    </a:solidFill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567522" y="2743200"/>
                <a:ext cx="4042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smtClean="0">
                    <a:solidFill>
                      <a:srgbClr val="AA0E0E"/>
                    </a:solidFill>
                  </a:rPr>
                  <a:t>y</a:t>
                </a:r>
                <a:r>
                  <a:rPr lang="en-US" sz="2100" b="1" baseline="-25000" dirty="0" smtClean="0">
                    <a:solidFill>
                      <a:srgbClr val="AA0E0E"/>
                    </a:solidFill>
                  </a:rPr>
                  <a:t>1</a:t>
                </a:r>
                <a:endParaRPr lang="en-US" sz="2100" b="1" baseline="-25000" dirty="0">
                  <a:solidFill>
                    <a:srgbClr val="AA0E0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94" grpId="0"/>
      <p:bldP spid="195" grpId="0" animBg="1"/>
      <p:bldP spid="19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OME@FFFHYH0FUVWXY5L9" val="39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16111</TotalTime>
  <Words>1174</Words>
  <Application>Microsoft Office PowerPoint</Application>
  <PresentationFormat>On-screen Show (4:3)</PresentationFormat>
  <Paragraphs>881</Paragraphs>
  <Slides>21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Learning Universally Quantified Invariants of Linear Data Structures</vt:lpstr>
      <vt:lpstr>Slide 2</vt:lpstr>
      <vt:lpstr>Slide 3</vt:lpstr>
      <vt:lpstr>Slide 4</vt:lpstr>
      <vt:lpstr>Program Configuration/Data words</vt:lpstr>
      <vt:lpstr>Quantified Data Automata</vt:lpstr>
      <vt:lpstr>Quantified Data Automata</vt:lpstr>
      <vt:lpstr>Valuation words</vt:lpstr>
      <vt:lpstr>Quantified Data Automata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Related Work</vt:lpstr>
      <vt:lpstr>Conclusion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Pranav</dc:creator>
  <cp:lastModifiedBy>pranav</cp:lastModifiedBy>
  <cp:revision>3821</cp:revision>
  <dcterms:created xsi:type="dcterms:W3CDTF">2010-09-13T01:24:06Z</dcterms:created>
  <dcterms:modified xsi:type="dcterms:W3CDTF">2013-07-30T16:19:25Z</dcterms:modified>
</cp:coreProperties>
</file>