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27" r:id="rId1"/>
  </p:sldMasterIdLst>
  <p:notesMasterIdLst>
    <p:notesMasterId r:id="rId15"/>
  </p:notesMasterIdLst>
  <p:handoutMasterIdLst>
    <p:handoutMasterId r:id="rId16"/>
  </p:handoutMasterIdLst>
  <p:sldIdLst>
    <p:sldId id="316" r:id="rId2"/>
    <p:sldId id="398" r:id="rId3"/>
    <p:sldId id="468" r:id="rId4"/>
    <p:sldId id="592" r:id="rId5"/>
    <p:sldId id="577" r:id="rId6"/>
    <p:sldId id="578" r:id="rId7"/>
    <p:sldId id="579" r:id="rId8"/>
    <p:sldId id="580" r:id="rId9"/>
    <p:sldId id="581" r:id="rId10"/>
    <p:sldId id="593" r:id="rId11"/>
    <p:sldId id="594" r:id="rId12"/>
    <p:sldId id="588" r:id="rId13"/>
    <p:sldId id="4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66CCFF"/>
    <a:srgbClr val="66FFFF"/>
    <a:srgbClr val="FFD13F"/>
    <a:srgbClr val="CA83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723" autoAdjust="0"/>
    <p:restoredTop sz="94203" autoAdjust="0"/>
  </p:normalViewPr>
  <p:slideViewPr>
    <p:cSldViewPr snapToGrid="0" snapToObjects="1">
      <p:cViewPr varScale="1">
        <p:scale>
          <a:sx n="86" d="100"/>
          <a:sy n="86" d="100"/>
        </p:scale>
        <p:origin x="-4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C6D0-D867-CE42-BD6F-0F0DA83986A6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4D06-4778-E44A-A200-5EFFFB74B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4ED6-1966-9F4D-9EDD-F088176E3DCD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DA78-C22F-1841-9D2B-B8B7FE1C0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18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DA78-C22F-1841-9D2B-B8B7FE1C019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7472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DA78-C22F-1841-9D2B-B8B7FE1C01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9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75C-41D7-4A46-AA5F-3BB4E6C43045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063-25D3-457F-BED9-F0C9366658D4}" type="datetime2">
              <a:rPr lang="en-US" smtClean="0"/>
              <a:pPr/>
              <a:t>Monday, March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F22C-462E-448D-B200-5EBBAED62EA0}" type="datetime2">
              <a:rPr lang="en-US" smtClean="0"/>
              <a:pPr/>
              <a:t>Monday, March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C62D-71E3-49B0-827E-925F63D563C9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FB2FA5-C86F-437C-BB41-7AEA78C34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D582-6BB8-4AE7-BBEC-C951A35CF335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3C4-987D-464E-9247-30484A0FEE5C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C561-495B-460C-84D9-2245A15E473E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6F20-58BD-4C74-B15A-E713F7B36E0B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44B-54DA-482B-B0FD-E5527A6FB614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AB7-B61B-4BB5-B790-F347D9C2476E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B461-9BC1-4DB6-AC25-9EBE9A004577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071C62D-71E3-49B0-827E-925F63D563C9}" type="datetime2">
              <a:rPr lang="en-US" smtClean="0"/>
              <a:pPr/>
              <a:t>Monday, March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2FA5-C86F-437C-BB41-7AEA78C3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035591" y="947442"/>
            <a:ext cx="10344846" cy="1476259"/>
          </a:xfrm>
        </p:spPr>
        <p:txBody>
          <a:bodyPr/>
          <a:lstStyle/>
          <a:p>
            <a:pPr marL="1600200" lvl="2" indent="-457200" algn="l"/>
            <a:r>
              <a:rPr lang="en-US" sz="2800" b="1" dirty="0" smtClean="0">
                <a:latin typeface="+mj-lt"/>
              </a:rPr>
              <a:t>    BLACK BOX INVARIANT SYNTHESIS</a:t>
            </a:r>
            <a:endParaRPr lang="en-US" sz="2800" b="1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2285" y="2266690"/>
            <a:ext cx="7935046" cy="20574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Pranav</a:t>
            </a:r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Garg</a:t>
            </a:r>
            <a:endParaRPr lang="en-US" b="1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/>
              <a:t>University of </a:t>
            </a:r>
            <a:r>
              <a:rPr lang="en-US" dirty="0" err="1" smtClean="0"/>
              <a:t>illinois</a:t>
            </a:r>
            <a:r>
              <a:rPr lang="en-US" dirty="0" smtClean="0"/>
              <a:t> at </a:t>
            </a:r>
            <a:r>
              <a:rPr lang="en-US" dirty="0" err="1" smtClean="0"/>
              <a:t>urbana-champaign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028246" y="3586892"/>
            <a:ext cx="7935046" cy="2852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all" spc="12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Joint work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sz="2000" b="1" i="0" u="none" strike="noStrike" kern="1200" cap="all" spc="12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 P. </a:t>
            </a:r>
            <a:r>
              <a:rPr kumimoji="0" lang="en-US" sz="2000" b="1" i="0" u="none" strike="noStrike" kern="1200" cap="all" spc="12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madhusudan</a:t>
            </a:r>
            <a:r>
              <a:rPr kumimoji="0" lang="en-US" sz="2000" b="1" i="0" u="none" strike="noStrike" kern="1200" cap="all" spc="12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kumimoji="0" lang="en-US" sz="2000" b="1" i="0" u="none" strike="noStrike" kern="1200" cap="all" spc="12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uiuc</a:t>
            </a:r>
            <a:r>
              <a:rPr kumimoji="0" lang="en-US" sz="2000" b="1" i="0" u="none" strike="noStrike" kern="1200" cap="all" spc="12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20" baseline="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sz="2000" b="1" cap="all" spc="120" baseline="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christof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cap="all" spc="12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loding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(RWTH </a:t>
            </a:r>
            <a:r>
              <a:rPr lang="en-US" sz="2000" b="1" cap="all" spc="12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AAchen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sz="2000" b="1" cap="all" spc="12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daniel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cap="all" spc="12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neider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(RWTH Aachen)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cap="all" spc="120" dirty="0" smtClean="0">
              <a:solidFill>
                <a:schemeClr val="tx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all" spc="12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In consultation</a:t>
            </a:r>
            <a:r>
              <a:rPr kumimoji="0" lang="en-US" sz="2000" b="1" i="0" u="none" strike="noStrike" kern="1200" cap="all" spc="12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20" baseline="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b="1" cap="all" spc="120" baseline="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cap="all" spc="120" dirty="0" err="1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roth</a:t>
            </a:r>
            <a:r>
              <a:rPr lang="en-US" sz="2000" b="1" cap="all" spc="120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(UIUC)</a:t>
            </a:r>
            <a:endParaRPr kumimoji="0" lang="en-US" sz="2000" b="0" i="0" u="none" strike="noStrike" kern="1200" cap="all" spc="12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all" spc="12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15616" y="13555"/>
            <a:ext cx="8520824" cy="711661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ice-learning numerical invariants</a:t>
            </a:r>
            <a:endParaRPr lang="en-US" sz="3200" dirty="0"/>
          </a:p>
        </p:txBody>
      </p:sp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15616" y="3269231"/>
            <a:ext cx="9144000" cy="3495137"/>
          </a:xfrm>
        </p:spPr>
        <p:txBody>
          <a:bodyPr>
            <a:noAutofit/>
          </a:bodyPr>
          <a:lstStyle/>
          <a:p>
            <a:pPr marL="800100" lvl="1" indent="-342900">
              <a:buClrTx/>
              <a:buNone/>
            </a:pPr>
            <a:r>
              <a:rPr lang="en-US" b="1" dirty="0" smtClean="0"/>
              <a:t>Learning algorithm is strongly convergent</a:t>
            </a:r>
          </a:p>
          <a:p>
            <a:pPr marL="800100" lvl="1" indent="-342900">
              <a:buClrTx/>
              <a:buNone/>
            </a:pPr>
            <a:endParaRPr lang="en-US" b="1" dirty="0" smtClean="0">
              <a:solidFill>
                <a:srgbClr val="046817"/>
              </a:solidFill>
            </a:endParaRPr>
          </a:p>
          <a:p>
            <a:pPr marL="800100" lvl="1" indent="-342900">
              <a:buClrTx/>
              <a:buNone/>
            </a:pPr>
            <a:endParaRPr lang="en-US" b="1" dirty="0" smtClean="0">
              <a:solidFill>
                <a:srgbClr val="046817"/>
              </a:solidFill>
            </a:endParaRPr>
          </a:p>
          <a:p>
            <a:pPr marL="800100" lvl="1" indent="-342900">
              <a:buClrTx/>
              <a:buNone/>
            </a:pPr>
            <a:r>
              <a:rPr lang="en-US" b="1" dirty="0" smtClean="0"/>
              <a:t>Implemented as a tool over Boogie (from Microsoft Research)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46817"/>
                </a:solidFill>
                <a:sym typeface="Wingdings" pitchFamily="2" charset="2"/>
              </a:rPr>
              <a:t>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527211" y="1676674"/>
            <a:ext cx="7527875" cy="1904871"/>
            <a:chOff x="1108565" y="1522436"/>
            <a:chExt cx="7527875" cy="1904871"/>
          </a:xfrm>
        </p:grpSpPr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8565" y="1627880"/>
              <a:ext cx="712788" cy="384175"/>
            </a:xfrm>
            <a:prstGeom prst="rect">
              <a:avLst/>
            </a:prstGeom>
            <a:noFill/>
          </p:spPr>
        </p:pic>
        <p:grpSp>
          <p:nvGrpSpPr>
            <p:cNvPr id="109" name="Group 108"/>
            <p:cNvGrpSpPr/>
            <p:nvPr/>
          </p:nvGrpSpPr>
          <p:grpSpPr>
            <a:xfrm>
              <a:off x="2137265" y="1522436"/>
              <a:ext cx="6499175" cy="1904871"/>
              <a:chOff x="2137265" y="1522436"/>
              <a:chExt cx="6499175" cy="1904871"/>
            </a:xfrm>
          </p:grpSpPr>
          <p:grpSp>
            <p:nvGrpSpPr>
              <p:cNvPr id="8" name="Group 88"/>
              <p:cNvGrpSpPr/>
              <p:nvPr/>
            </p:nvGrpSpPr>
            <p:grpSpPr>
              <a:xfrm>
                <a:off x="2137265" y="1522436"/>
                <a:ext cx="6499175" cy="1904871"/>
                <a:chOff x="2590800" y="1447800"/>
                <a:chExt cx="6499175" cy="1904871"/>
              </a:xfrm>
            </p:grpSpPr>
            <p:grpSp>
              <p:nvGrpSpPr>
                <p:cNvPr id="9" name="Group 86"/>
                <p:cNvGrpSpPr/>
                <p:nvPr/>
              </p:nvGrpSpPr>
              <p:grpSpPr>
                <a:xfrm>
                  <a:off x="2590800" y="1447800"/>
                  <a:ext cx="6499175" cy="1904871"/>
                  <a:chOff x="1828800" y="2101468"/>
                  <a:chExt cx="6499175" cy="1904871"/>
                </a:xfrm>
              </p:grpSpPr>
              <p:grpSp>
                <p:nvGrpSpPr>
                  <p:cNvPr id="10" name="Group 83"/>
                  <p:cNvGrpSpPr/>
                  <p:nvPr/>
                </p:nvGrpSpPr>
                <p:grpSpPr>
                  <a:xfrm>
                    <a:off x="1828800" y="2101468"/>
                    <a:ext cx="6499175" cy="1904871"/>
                    <a:chOff x="1828800" y="2101468"/>
                    <a:chExt cx="6499175" cy="1904871"/>
                  </a:xfrm>
                </p:grpSpPr>
                <p:grpSp>
                  <p:nvGrpSpPr>
                    <p:cNvPr id="11" name="Group 60"/>
                    <p:cNvGrpSpPr/>
                    <p:nvPr/>
                  </p:nvGrpSpPr>
                  <p:grpSpPr>
                    <a:xfrm>
                      <a:off x="3005233" y="2142683"/>
                      <a:ext cx="5322742" cy="1863656"/>
                      <a:chOff x="1665383" y="2142683"/>
                      <a:chExt cx="5322742" cy="1863656"/>
                    </a:xfrm>
                  </p:grpSpPr>
                  <p:grpSp>
                    <p:nvGrpSpPr>
                      <p:cNvPr id="12" name="Group 54"/>
                      <p:cNvGrpSpPr/>
                      <p:nvPr/>
                    </p:nvGrpSpPr>
                    <p:grpSpPr>
                      <a:xfrm>
                        <a:off x="1665383" y="2142683"/>
                        <a:ext cx="5322742" cy="1863656"/>
                        <a:chOff x="1665383" y="2142683"/>
                        <a:chExt cx="5322742" cy="1863656"/>
                      </a:xfrm>
                    </p:grpSpPr>
                    <p:grpSp>
                      <p:nvGrpSpPr>
                        <p:cNvPr id="17" name="Group 48"/>
                        <p:cNvGrpSpPr/>
                        <p:nvPr/>
                      </p:nvGrpSpPr>
                      <p:grpSpPr>
                        <a:xfrm>
                          <a:off x="1665383" y="2142683"/>
                          <a:ext cx="3090767" cy="545432"/>
                          <a:chOff x="1665383" y="2316102"/>
                          <a:chExt cx="3090767" cy="545432"/>
                        </a:xfrm>
                      </p:grpSpPr>
                    </p:grp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5101129" y="3625339"/>
                          <a:ext cx="1886996" cy="381000"/>
                        </a:xfrm>
                        <a:prstGeom prst="ellipse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" name="Group 82"/>
                    <p:cNvGrpSpPr/>
                    <p:nvPr/>
                  </p:nvGrpSpPr>
                  <p:grpSpPr>
                    <a:xfrm>
                      <a:off x="1828800" y="2101468"/>
                      <a:ext cx="457200" cy="717932"/>
                      <a:chOff x="1295400" y="2133600"/>
                      <a:chExt cx="457200" cy="717932"/>
                    </a:xfrm>
                  </p:grpSpPr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>
                        <a:off x="1295400" y="2133600"/>
                        <a:ext cx="228600" cy="685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 flipH="1">
                        <a:off x="1535017" y="2133600"/>
                        <a:ext cx="217583" cy="71793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 81"/>
                    <p:cNvGrpSpPr/>
                    <p:nvPr/>
                  </p:nvGrpSpPr>
                  <p:grpSpPr>
                    <a:xfrm>
                      <a:off x="2438400" y="2209800"/>
                      <a:ext cx="228600" cy="457200"/>
                      <a:chOff x="2209800" y="2209800"/>
                      <a:chExt cx="228600" cy="457200"/>
                    </a:xfrm>
                  </p:grpSpPr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 flipH="1">
                        <a:off x="2209800" y="2209800"/>
                        <a:ext cx="120268" cy="457200"/>
                      </a:xfrm>
                      <a:prstGeom prst="line">
                        <a:avLst/>
                      </a:prstGeom>
                      <a:ln w="2540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/>
                      <p:nvPr/>
                    </p:nvCxnSpPr>
                    <p:spPr>
                      <a:xfrm>
                        <a:off x="2330068" y="2209800"/>
                        <a:ext cx="108332" cy="457200"/>
                      </a:xfrm>
                      <a:prstGeom prst="line">
                        <a:avLst/>
                      </a:prstGeom>
                      <a:ln w="2540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950200" y="2765885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err="1" smtClean="0">
                        <a:solidFill>
                          <a:prstClr val="black"/>
                        </a:solidFill>
                      </a:rPr>
                      <a:t>i</a:t>
                    </a:r>
                    <a:endParaRPr lang="en-US" i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29434" y="2590800"/>
                    <a:ext cx="2391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err="1" smtClean="0">
                        <a:solidFill>
                          <a:prstClr val="black"/>
                        </a:solidFill>
                      </a:rPr>
                      <a:t>j</a:t>
                    </a:r>
                    <a:endParaRPr lang="en-US" i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Group 107"/>
              <p:cNvGrpSpPr/>
              <p:nvPr/>
            </p:nvGrpSpPr>
            <p:grpSpPr>
              <a:xfrm>
                <a:off x="3050216" y="1630100"/>
                <a:ext cx="3037023" cy="611224"/>
                <a:chOff x="3050216" y="1630100"/>
                <a:chExt cx="3037023" cy="611224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3231698" y="1630100"/>
                  <a:ext cx="2855541" cy="611224"/>
                  <a:chOff x="3231698" y="1630100"/>
                  <a:chExt cx="2855541" cy="611224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31698" y="1630100"/>
                    <a:ext cx="2605018" cy="611224"/>
                    <a:chOff x="3077460" y="1630100"/>
                    <a:chExt cx="2605018" cy="611224"/>
                  </a:xfrm>
                </p:grpSpPr>
                <p:pic>
                  <p:nvPicPr>
                    <p:cNvPr id="27" name="Picture 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809745" y="1772975"/>
                      <a:ext cx="296862" cy="352425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404544" y="1630100"/>
                      <a:ext cx="415925" cy="530225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1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228807" y="1630100"/>
                      <a:ext cx="415925" cy="530225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5266553" y="1666804"/>
                      <a:ext cx="415925" cy="471487"/>
                    </a:xfrm>
                    <a:prstGeom prst="rect">
                      <a:avLst/>
                    </a:prstGeom>
                    <a:noFill/>
                  </p:spPr>
                </p:pic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3077460" y="1735352"/>
                      <a:ext cx="329102" cy="496793"/>
                      <a:chOff x="4278313" y="1735352"/>
                      <a:chExt cx="329102" cy="496793"/>
                    </a:xfrm>
                  </p:grpSpPr>
                  <p:pic>
                    <p:nvPicPr>
                      <p:cNvPr id="26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390" y="1735352"/>
                        <a:ext cx="327025" cy="323850"/>
                      </a:xfrm>
                      <a:prstGeom prst="rect">
                        <a:avLst/>
                      </a:prstGeom>
                      <a:noFill/>
                    </p:spPr>
                  </p:pic>
                  <p:grpSp>
                    <p:nvGrpSpPr>
                      <p:cNvPr id="85" name="Group 84"/>
                      <p:cNvGrpSpPr/>
                      <p:nvPr/>
                    </p:nvGrpSpPr>
                    <p:grpSpPr>
                      <a:xfrm>
                        <a:off x="4278313" y="1801258"/>
                        <a:ext cx="327025" cy="430887"/>
                        <a:chOff x="4278313" y="1812275"/>
                        <a:chExt cx="327025" cy="430887"/>
                      </a:xfrm>
                    </p:grpSpPr>
                    <p:sp>
                      <p:nvSpPr>
                        <p:cNvPr id="448520" name="AutoShape 8"/>
                        <p:cNvSpPr>
                          <a:spLocks noChangeAspect="1" noChangeArrowheads="1" noTextEdit="1"/>
                        </p:cNvSpPr>
                        <p:nvPr/>
                      </p:nvSpPr>
                      <p:spPr bwMode="auto">
                        <a:xfrm>
                          <a:off x="4278313" y="1909763"/>
                          <a:ext cx="327025" cy="3238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8522" name="Rectangle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53083" y="1812275"/>
                          <a:ext cx="197170" cy="430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2800" dirty="0" smtClean="0">
                              <a:solidFill>
                                <a:srgbClr val="000000"/>
                              </a:solidFill>
                              <a:latin typeface="Symbol" pitchFamily="18" charset="2"/>
                              <a:cs typeface="Arial" pitchFamily="34" charset="0"/>
                            </a:rPr>
                            <a:t>-</a:t>
                          </a: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3879863" y="1744531"/>
                      <a:ext cx="329102" cy="496793"/>
                      <a:chOff x="4278313" y="1735352"/>
                      <a:chExt cx="329102" cy="496793"/>
                    </a:xfrm>
                  </p:grpSpPr>
                  <p:pic>
                    <p:nvPicPr>
                      <p:cNvPr id="98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390" y="1735352"/>
                        <a:ext cx="327025" cy="323850"/>
                      </a:xfrm>
                      <a:prstGeom prst="rect">
                        <a:avLst/>
                      </a:prstGeom>
                      <a:noFill/>
                    </p:spPr>
                  </p:pic>
                  <p:grpSp>
                    <p:nvGrpSpPr>
                      <p:cNvPr id="99" name="Group 84"/>
                      <p:cNvGrpSpPr/>
                      <p:nvPr/>
                    </p:nvGrpSpPr>
                    <p:grpSpPr>
                      <a:xfrm>
                        <a:off x="4278313" y="1801258"/>
                        <a:ext cx="327025" cy="430887"/>
                        <a:chOff x="4278313" y="1812275"/>
                        <a:chExt cx="327025" cy="430887"/>
                      </a:xfrm>
                    </p:grpSpPr>
                    <p:sp>
                      <p:nvSpPr>
                        <p:cNvPr id="100" name="AutoShape 8"/>
                        <p:cNvSpPr>
                          <a:spLocks noChangeAspect="1" noChangeArrowheads="1" noTextEdit="1"/>
                        </p:cNvSpPr>
                        <p:nvPr/>
                      </p:nvSpPr>
                      <p:spPr bwMode="auto">
                        <a:xfrm>
                          <a:off x="4278313" y="1909763"/>
                          <a:ext cx="327025" cy="3238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1" name="Rectangle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53083" y="1812275"/>
                          <a:ext cx="197170" cy="430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2800" dirty="0" smtClean="0">
                              <a:solidFill>
                                <a:srgbClr val="000000"/>
                              </a:solidFill>
                              <a:latin typeface="Symbol" pitchFamily="18" charset="2"/>
                              <a:cs typeface="Arial" pitchFamily="34" charset="0"/>
                            </a:rPr>
                            <a:t>-</a:t>
                          </a: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48525" name="Group 1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790377" y="1703581"/>
                    <a:ext cx="296862" cy="430213"/>
                    <a:chOff x="3703" y="1087"/>
                    <a:chExt cx="187" cy="271"/>
                  </a:xfrm>
                </p:grpSpPr>
                <p:sp>
                  <p:nvSpPr>
                    <p:cNvPr id="448524" name="AutoShape 12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3703" y="1125"/>
                      <a:ext cx="187" cy="2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852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3" y="1087"/>
                      <a:ext cx="76" cy="27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Symbol" pitchFamily="18" charset="2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4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3050216" y="1697804"/>
                  <a:ext cx="296862" cy="430213"/>
                  <a:chOff x="3703" y="1087"/>
                  <a:chExt cx="187" cy="271"/>
                </a:xfrm>
              </p:grpSpPr>
              <p:sp>
                <p:nvSpPr>
                  <p:cNvPr id="105" name="AutoShape 1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703" y="1125"/>
                    <a:ext cx="187" cy="2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733" y="1087"/>
                    <a:ext cx="76" cy="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2800" dirty="0" smtClean="0">
                        <a:solidFill>
                          <a:srgbClr val="000000"/>
                        </a:solidFill>
                        <a:latin typeface="Symbol" pitchFamily="18" charset="2"/>
                        <a:cs typeface="Arial" pitchFamily="34" charset="0"/>
                      </a:rPr>
                      <a:t>(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xmlns="" val="3587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330510" y="1154570"/>
          <a:ext cx="8163498" cy="555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18"/>
                <a:gridCol w="3316077"/>
                <a:gridCol w="1079653"/>
                <a:gridCol w="1685581"/>
                <a:gridCol w="892369"/>
              </a:tblGrid>
              <a:tr h="672028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InvGen</a:t>
                      </a:r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Sharma et </a:t>
                      </a:r>
                      <a:r>
                        <a:rPr lang="en-US" dirty="0" smtClean="0"/>
                        <a:t>al</a:t>
                      </a:r>
                    </a:p>
                    <a:p>
                      <a:pPr algn="ctr"/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ICE</a:t>
                      </a:r>
                    </a:p>
                    <a:p>
                      <a:pPr algn="ctr"/>
                      <a:r>
                        <a:rPr lang="en-US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</a:tr>
              <a:tr h="379140"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9140">
                <a:tc>
                  <a:txBody>
                    <a:bodyPr/>
                    <a:lstStyle/>
                    <a:p>
                      <a:r>
                        <a:rPr lang="en-US" dirty="0" smtClean="0"/>
                        <a:t>ex7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422727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3726">
                <a:tc>
                  <a:txBody>
                    <a:bodyPr/>
                    <a:lstStyle/>
                    <a:p>
                      <a:r>
                        <a:rPr lang="en-US" dirty="0" smtClean="0"/>
                        <a:t>fig1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9140">
                <a:tc>
                  <a:txBody>
                    <a:bodyPr/>
                    <a:lstStyle/>
                    <a:p>
                      <a:r>
                        <a:rPr lang="en-US" dirty="0" smtClean="0"/>
                        <a:t>fig3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36956">
                <a:tc>
                  <a:txBody>
                    <a:bodyPr/>
                    <a:lstStyle/>
                    <a:p>
                      <a:r>
                        <a:rPr lang="en-US" dirty="0" smtClean="0"/>
                        <a:t>fig9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632208">
                <a:tc>
                  <a:txBody>
                    <a:bodyPr/>
                    <a:lstStyle/>
                    <a:p>
                      <a:r>
                        <a:rPr lang="en-US" dirty="0" smtClean="0"/>
                        <a:t>ex23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14.2</a:t>
                      </a:r>
                      <a:endParaRPr lang="en-US" dirty="0"/>
                    </a:p>
                  </a:txBody>
                  <a:tcPr/>
                </a:tc>
              </a:tr>
              <a:tr h="379140">
                <a:tc>
                  <a:txBody>
                    <a:bodyPr/>
                    <a:lstStyle/>
                    <a:p>
                      <a:r>
                        <a:rPr lang="en-US" dirty="0" smtClean="0"/>
                        <a:t>cgr2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</a:tr>
              <a:tr h="689496">
                <a:tc>
                  <a:txBody>
                    <a:bodyPr/>
                    <a:lstStyle/>
                    <a:p>
                      <a:r>
                        <a:rPr lang="en-US" dirty="0" smtClean="0"/>
                        <a:t>trex3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</a:tr>
              <a:tr h="5266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dirty="0" smtClean="0"/>
                        <a:t>sum1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1497013" y="1904905"/>
            <a:ext cx="3340100" cy="4839141"/>
            <a:chOff x="3292784" y="1783718"/>
            <a:chExt cx="3340100" cy="4839141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405621" y="1783718"/>
            <a:ext cx="893763" cy="296862"/>
          </p:xfrm>
          <a:graphic>
            <a:graphicData uri="http://schemas.openxmlformats.org/presentationml/2006/ole">
              <p:oleObj spid="_x0000_s449538" name="Equation" r:id="rId4" imgW="533160" imgH="177480" progId="Equation.3">
                <p:embed/>
              </p:oleObj>
            </a:graphicData>
          </a:graphic>
        </p:graphicFrame>
        <p:graphicFrame>
          <p:nvGraphicFramePr>
            <p:cNvPr id="209923" name="Object 3"/>
            <p:cNvGraphicFramePr>
              <a:graphicFrameLocks noChangeAspect="1"/>
            </p:cNvGraphicFramePr>
            <p:nvPr/>
          </p:nvGraphicFramePr>
          <p:xfrm>
            <a:off x="3292784" y="4651734"/>
            <a:ext cx="3340100" cy="339725"/>
          </p:xfrm>
          <a:graphic>
            <a:graphicData uri="http://schemas.openxmlformats.org/presentationml/2006/ole">
              <p:oleObj spid="_x0000_s449539" name="Equation" r:id="rId5" imgW="1993680" imgH="203040" progId="Equation.3">
                <p:embed/>
              </p:oleObj>
            </a:graphicData>
          </a:graphic>
        </p:graphicFrame>
        <p:graphicFrame>
          <p:nvGraphicFramePr>
            <p:cNvPr id="209924" name="Object 4"/>
            <p:cNvGraphicFramePr>
              <a:graphicFrameLocks noChangeAspect="1"/>
            </p:cNvGraphicFramePr>
            <p:nvPr/>
          </p:nvGraphicFramePr>
          <p:xfrm>
            <a:off x="4213534" y="2931516"/>
            <a:ext cx="1425575" cy="338138"/>
          </p:xfrm>
          <a:graphic>
            <a:graphicData uri="http://schemas.openxmlformats.org/presentationml/2006/ole">
              <p:oleObj spid="_x0000_s449540" name="Equation" r:id="rId6" imgW="850680" imgH="203040" progId="Equation.3">
                <p:embed/>
              </p:oleObj>
            </a:graphicData>
          </a:graphic>
        </p:graphicFrame>
        <p:graphicFrame>
          <p:nvGraphicFramePr>
            <p:cNvPr id="209925" name="Object 5"/>
            <p:cNvGraphicFramePr>
              <a:graphicFrameLocks noChangeAspect="1"/>
            </p:cNvGraphicFramePr>
            <p:nvPr/>
          </p:nvGraphicFramePr>
          <p:xfrm>
            <a:off x="3673784" y="5697066"/>
            <a:ext cx="2041525" cy="338137"/>
          </p:xfrm>
          <a:graphic>
            <a:graphicData uri="http://schemas.openxmlformats.org/presentationml/2006/ole">
              <p:oleObj spid="_x0000_s449541" name="Equation" r:id="rId7" imgW="1218960" imgH="203040" progId="Equation.3">
                <p:embed/>
              </p:oleObj>
            </a:graphicData>
          </a:graphic>
        </p:graphicFrame>
        <p:graphicFrame>
          <p:nvGraphicFramePr>
            <p:cNvPr id="209926" name="Object 6"/>
            <p:cNvGraphicFramePr>
              <a:graphicFrameLocks noChangeAspect="1"/>
            </p:cNvGraphicFramePr>
            <p:nvPr/>
          </p:nvGraphicFramePr>
          <p:xfrm>
            <a:off x="4284625" y="6023900"/>
            <a:ext cx="617538" cy="274637"/>
          </p:xfrm>
          <a:graphic>
            <a:graphicData uri="http://schemas.openxmlformats.org/presentationml/2006/ole">
              <p:oleObj spid="_x0000_s449542" name="Equation" r:id="rId8" imgW="368280" imgH="164880" progId="Equation.3">
                <p:embed/>
              </p:oleObj>
            </a:graphicData>
          </a:graphic>
        </p:graphicFrame>
        <p:graphicFrame>
          <p:nvGraphicFramePr>
            <p:cNvPr id="209927" name="Object 7"/>
            <p:cNvGraphicFramePr>
              <a:graphicFrameLocks noChangeAspect="1"/>
            </p:cNvGraphicFramePr>
            <p:nvPr/>
          </p:nvGraphicFramePr>
          <p:xfrm>
            <a:off x="3945129" y="3321564"/>
            <a:ext cx="1935162" cy="338137"/>
          </p:xfrm>
          <a:graphic>
            <a:graphicData uri="http://schemas.openxmlformats.org/presentationml/2006/ole">
              <p:oleObj spid="_x0000_s449543" name="Equation" r:id="rId9" imgW="1155600" imgH="203040" progId="Equation.3">
                <p:embed/>
              </p:oleObj>
            </a:graphicData>
          </a:graphic>
        </p:graphicFrame>
        <p:graphicFrame>
          <p:nvGraphicFramePr>
            <p:cNvPr id="209928" name="Object 8"/>
            <p:cNvGraphicFramePr>
              <a:graphicFrameLocks noChangeAspect="1"/>
            </p:cNvGraphicFramePr>
            <p:nvPr/>
          </p:nvGraphicFramePr>
          <p:xfrm>
            <a:off x="4237346" y="3678405"/>
            <a:ext cx="1362075" cy="338138"/>
          </p:xfrm>
          <a:graphic>
            <a:graphicData uri="http://schemas.openxmlformats.org/presentationml/2006/ole">
              <p:oleObj spid="_x0000_s449544" name="Equation" r:id="rId10" imgW="812520" imgH="203040" progId="Equation.3">
                <p:embed/>
              </p:oleObj>
            </a:graphicData>
          </a:graphic>
        </p:graphicFrame>
        <p:graphicFrame>
          <p:nvGraphicFramePr>
            <p:cNvPr id="209929" name="Object 9"/>
            <p:cNvGraphicFramePr>
              <a:graphicFrameLocks noChangeAspect="1"/>
            </p:cNvGraphicFramePr>
            <p:nvPr/>
          </p:nvGraphicFramePr>
          <p:xfrm>
            <a:off x="4185796" y="3985712"/>
            <a:ext cx="1171575" cy="338137"/>
          </p:xfrm>
          <a:graphic>
            <a:graphicData uri="http://schemas.openxmlformats.org/presentationml/2006/ole">
              <p:oleObj spid="_x0000_s449545" name="Equation" r:id="rId11" imgW="698400" imgH="203040" progId="Equation.3">
                <p:embed/>
              </p:oleObj>
            </a:graphicData>
          </a:graphic>
        </p:graphicFrame>
        <p:graphicFrame>
          <p:nvGraphicFramePr>
            <p:cNvPr id="209930" name="Object 10"/>
            <p:cNvGraphicFramePr>
              <a:graphicFrameLocks noChangeAspect="1"/>
            </p:cNvGraphicFramePr>
            <p:nvPr/>
          </p:nvGraphicFramePr>
          <p:xfrm>
            <a:off x="4217091" y="4323408"/>
            <a:ext cx="1300162" cy="295275"/>
          </p:xfrm>
          <a:graphic>
            <a:graphicData uri="http://schemas.openxmlformats.org/presentationml/2006/ole">
              <p:oleObj spid="_x0000_s449546" name="Equation" r:id="rId12" imgW="774360" imgH="177480" progId="Equation.3">
                <p:embed/>
              </p:oleObj>
            </a:graphicData>
          </a:graphic>
        </p:graphicFrame>
        <p:graphicFrame>
          <p:nvGraphicFramePr>
            <p:cNvPr id="209932" name="Object 12"/>
            <p:cNvGraphicFramePr>
              <a:graphicFrameLocks noChangeAspect="1"/>
            </p:cNvGraphicFramePr>
            <p:nvPr/>
          </p:nvGraphicFramePr>
          <p:xfrm>
            <a:off x="3548371" y="5053562"/>
            <a:ext cx="2624138" cy="296863"/>
          </p:xfrm>
          <a:graphic>
            <a:graphicData uri="http://schemas.openxmlformats.org/presentationml/2006/ole">
              <p:oleObj spid="_x0000_s449548" name="Equation" r:id="rId13" imgW="1562040" imgH="177480" progId="Equation.3">
                <p:embed/>
              </p:oleObj>
            </a:graphicData>
          </a:graphic>
        </p:graphicFrame>
        <p:graphicFrame>
          <p:nvGraphicFramePr>
            <p:cNvPr id="209934" name="Object 14"/>
            <p:cNvGraphicFramePr>
              <a:graphicFrameLocks noChangeAspect="1"/>
            </p:cNvGraphicFramePr>
            <p:nvPr/>
          </p:nvGraphicFramePr>
          <p:xfrm>
            <a:off x="3443596" y="6284722"/>
            <a:ext cx="3000375" cy="338137"/>
          </p:xfrm>
          <a:graphic>
            <a:graphicData uri="http://schemas.openxmlformats.org/presentationml/2006/ole">
              <p:oleObj spid="_x0000_s449550" name="Equation" r:id="rId14" imgW="1790640" imgH="203040" progId="Equation.3">
                <p:embed/>
              </p:oleObj>
            </a:graphicData>
          </a:graphic>
        </p:graphicFrame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5616" y="13555"/>
            <a:ext cx="8520824" cy="711661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ice-learning numerical invariants</a:t>
            </a:r>
            <a:endParaRPr lang="en-US" sz="3200" dirty="0"/>
          </a:p>
        </p:txBody>
      </p:sp>
      <p:graphicFrame>
        <p:nvGraphicFramePr>
          <p:cNvPr id="449551" name="Object 15"/>
          <p:cNvGraphicFramePr>
            <a:graphicFrameLocks noChangeAspect="1"/>
          </p:cNvGraphicFramePr>
          <p:nvPr/>
        </p:nvGraphicFramePr>
        <p:xfrm>
          <a:off x="1878013" y="5503171"/>
          <a:ext cx="2368550" cy="296862"/>
        </p:xfrm>
        <a:graphic>
          <a:graphicData uri="http://schemas.openxmlformats.org/presentationml/2006/ole">
            <p:oleObj spid="_x0000_s449551" name="Equation" r:id="rId15" imgW="1409400" imgH="177480" progId="Equation.3">
              <p:embed/>
            </p:oleObj>
          </a:graphicData>
        </a:graphic>
      </p:graphicFrame>
      <p:graphicFrame>
        <p:nvGraphicFramePr>
          <p:cNvPr id="449552" name="Object 16"/>
          <p:cNvGraphicFramePr>
            <a:graphicFrameLocks noChangeAspect="1"/>
          </p:cNvGraphicFramePr>
          <p:nvPr/>
        </p:nvGraphicFramePr>
        <p:xfrm>
          <a:off x="2390025" y="2259359"/>
          <a:ext cx="1470025" cy="338137"/>
        </p:xfrm>
        <a:graphic>
          <a:graphicData uri="http://schemas.openxmlformats.org/presentationml/2006/ole">
            <p:oleObj spid="_x0000_s449552" name="Equation" r:id="rId16" imgW="876240" imgH="203040" progId="Equation.3">
              <p:embed/>
            </p:oleObj>
          </a:graphicData>
        </a:graphic>
      </p:graphicFrame>
      <p:graphicFrame>
        <p:nvGraphicFramePr>
          <p:cNvPr id="449553" name="Object 17"/>
          <p:cNvGraphicFramePr>
            <a:graphicFrameLocks noChangeAspect="1"/>
          </p:cNvGraphicFramePr>
          <p:nvPr/>
        </p:nvGraphicFramePr>
        <p:xfrm>
          <a:off x="2386490" y="2630547"/>
          <a:ext cx="1685925" cy="339725"/>
        </p:xfrm>
        <a:graphic>
          <a:graphicData uri="http://schemas.openxmlformats.org/presentationml/2006/ole">
            <p:oleObj spid="_x0000_s449553" name="Equation" r:id="rId17" imgW="100296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862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>
            <a:spLocks/>
          </p:cNvSpPr>
          <p:nvPr/>
        </p:nvSpPr>
        <p:spPr>
          <a:xfrm>
            <a:off x="-210207" y="848298"/>
            <a:ext cx="9354207" cy="5899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invariants over linear data structures (arrays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lists)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Unbounded size of the heap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properties are universally quantified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General form: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Strongly convergent algorithms for learning quantified invariants.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Quantified </a:t>
            </a:r>
            <a:r>
              <a:rPr lang="en-US" sz="2000" b="1" dirty="0" smtClean="0"/>
              <a:t>Data Automata (QDA) </a:t>
            </a:r>
            <a:r>
              <a:rPr lang="en-US" sz="2000" b="1" dirty="0" smtClean="0">
                <a:sym typeface="Wingdings" pitchFamily="2" charset="2"/>
              </a:rPr>
              <a:t>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 for such invariants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aseline="0" dirty="0" smtClean="0"/>
              <a:t>	</a:t>
            </a:r>
            <a:r>
              <a:rPr lang="en-US" dirty="0" smtClean="0"/>
              <a:t>    - </a:t>
            </a:r>
            <a:r>
              <a:rPr lang="en-US" dirty="0" smtClean="0"/>
              <a:t>adapt passive Regular Positive Negative Inference (RPNI) for learning  QDAs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8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8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8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8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81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1126480" y="2469205"/>
            <a:ext cx="3200400" cy="890474"/>
            <a:chOff x="914400" y="2740813"/>
            <a:chExt cx="3200400" cy="890474"/>
          </a:xfrm>
        </p:grpSpPr>
        <p:grpSp>
          <p:nvGrpSpPr>
            <p:cNvPr id="3" name="Group 40"/>
            <p:cNvGrpSpPr/>
            <p:nvPr/>
          </p:nvGrpSpPr>
          <p:grpSpPr>
            <a:xfrm>
              <a:off x="1600200" y="3193475"/>
              <a:ext cx="2514600" cy="437812"/>
              <a:chOff x="1600200" y="3193475"/>
              <a:chExt cx="2514600" cy="437812"/>
            </a:xfrm>
          </p:grpSpPr>
          <p:grpSp>
            <p:nvGrpSpPr>
              <p:cNvPr id="4" name="Group 13"/>
              <p:cNvGrpSpPr/>
              <p:nvPr/>
            </p:nvGrpSpPr>
            <p:grpSpPr>
              <a:xfrm>
                <a:off x="1600200" y="3193475"/>
                <a:ext cx="428500" cy="430887"/>
                <a:chOff x="1600200" y="3193475"/>
                <a:chExt cx="428500" cy="43088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prstClr val="black"/>
                      </a:solidFill>
                    </a:rPr>
                    <a:t>5</a:t>
                  </a:r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" name="Group 14"/>
              <p:cNvGrpSpPr/>
              <p:nvPr/>
            </p:nvGrpSpPr>
            <p:grpSpPr>
              <a:xfrm>
                <a:off x="23147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prstClr val="black"/>
                      </a:solidFill>
                    </a:rPr>
                    <a:t>7</a:t>
                  </a:r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" name="Group 18"/>
              <p:cNvGrpSpPr/>
              <p:nvPr/>
            </p:nvGrpSpPr>
            <p:grpSpPr>
              <a:xfrm>
                <a:off x="30005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prstClr val="black"/>
                      </a:solidFill>
                    </a:rPr>
                    <a:t>8</a:t>
                  </a:r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" name="Group 21"/>
              <p:cNvGrpSpPr/>
              <p:nvPr/>
            </p:nvGrpSpPr>
            <p:grpSpPr>
              <a:xfrm>
                <a:off x="36863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prstClr val="black"/>
                      </a:solidFill>
                    </a:rPr>
                    <a:t>9</a:t>
                  </a:r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993075" y="3400300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678875" y="339337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3376550" y="33884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914400" y="2740813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head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331025" y="3095500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636994" y="2942472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list pointed to by </a:t>
            </a:r>
            <a:r>
              <a:rPr lang="en-US" b="1" i="1" dirty="0" smtClean="0">
                <a:solidFill>
                  <a:schemeClr val="tx2"/>
                </a:solidFill>
                <a:sym typeface="Wingdings" pitchFamily="2" charset="2"/>
              </a:rPr>
              <a:t>head</a:t>
            </a:r>
            <a:r>
              <a:rPr lang="en-U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is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sorted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7421" y="3494062"/>
            <a:ext cx="6043613" cy="439737"/>
          </a:xfrm>
          <a:prstGeom prst="rect">
            <a:avLst/>
          </a:prstGeom>
          <a:noFill/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88134" y="66106"/>
            <a:ext cx="9000781" cy="661008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learning data structure invariants</a:t>
            </a:r>
            <a:endParaRPr lang="en-US" sz="3200" dirty="0"/>
          </a:p>
        </p:txBody>
      </p:sp>
      <p:graphicFrame>
        <p:nvGraphicFramePr>
          <p:cNvPr id="450562" name="Object 2"/>
          <p:cNvGraphicFramePr>
            <a:graphicFrameLocks noChangeAspect="1"/>
          </p:cNvGraphicFramePr>
          <p:nvPr/>
        </p:nvGraphicFramePr>
        <p:xfrm>
          <a:off x="2581275" y="4393854"/>
          <a:ext cx="4408488" cy="523875"/>
        </p:xfrm>
        <a:graphic>
          <a:graphicData uri="http://schemas.openxmlformats.org/presentationml/2006/ole">
            <p:oleObj spid="_x0000_s450562" name="Equation" r:id="rId5" imgW="2247840" imgH="26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76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8125"/>
            <a:ext cx="9144000" cy="5293602"/>
          </a:xfrm>
        </p:spPr>
        <p:txBody>
          <a:bodyPr>
            <a:noAutofit/>
          </a:bodyPr>
          <a:lstStyle/>
          <a:p>
            <a:pPr marL="800100" lvl="1" indent="-342900">
              <a:buClrTx/>
            </a:pPr>
            <a:r>
              <a:rPr lang="en-US" b="1" dirty="0" smtClean="0"/>
              <a:t>Applying machine learning algorithms for synthesizing invariants</a:t>
            </a:r>
            <a:endParaRPr lang="en-US" b="1" dirty="0" smtClean="0"/>
          </a:p>
          <a:p>
            <a:pPr marL="800100" lvl="1" indent="-342900">
              <a:buClrTx/>
            </a:pPr>
            <a:endParaRPr lang="en-US" b="1" dirty="0" smtClean="0"/>
          </a:p>
          <a:p>
            <a:pPr marL="800100" lvl="1" indent="-342900">
              <a:buClrTx/>
            </a:pPr>
            <a:endParaRPr lang="en-US" b="1" dirty="0" smtClean="0"/>
          </a:p>
          <a:p>
            <a:pPr marL="800100" lvl="1" indent="-342900">
              <a:buClrTx/>
            </a:pPr>
            <a:endParaRPr lang="en-US" b="1" dirty="0" smtClean="0"/>
          </a:p>
          <a:p>
            <a:pPr marL="800100" lvl="1" indent="-342900">
              <a:buClrTx/>
            </a:pPr>
            <a:r>
              <a:rPr lang="en-US" b="1" dirty="0" smtClean="0"/>
              <a:t>Applying machine learning algorithms to program synthesis</a:t>
            </a:r>
          </a:p>
          <a:p>
            <a:pPr marL="800100" lvl="1" indent="-342900">
              <a:buClrTx/>
            </a:pPr>
            <a:endParaRPr lang="en-US" b="1" dirty="0" smtClean="0"/>
          </a:p>
          <a:p>
            <a:pPr marL="800100" lvl="1" indent="-342900">
              <a:buClrTx/>
            </a:pPr>
            <a:endParaRPr lang="en-US" b="1" dirty="0" smtClean="0"/>
          </a:p>
          <a:p>
            <a:pPr marL="800100" lvl="1" indent="-342900">
              <a:buClrTx/>
            </a:pPr>
            <a:endParaRPr lang="en-US" b="1" dirty="0" smtClean="0"/>
          </a:p>
          <a:p>
            <a:pPr marL="800100" lvl="1" indent="-342900">
              <a:buClrTx/>
            </a:pPr>
            <a:r>
              <a:rPr lang="en-US" b="1" dirty="0" smtClean="0"/>
              <a:t>Synthesizing invariants for separation logic.</a:t>
            </a:r>
            <a:endParaRPr lang="en-US" b="1" dirty="0" smtClean="0"/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46817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66106"/>
            <a:ext cx="8242300" cy="70115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Ongoing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587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6" y="-156563"/>
            <a:ext cx="8686800" cy="883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Program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007165"/>
            <a:ext cx="9022080" cy="56527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a program </a:t>
            </a:r>
            <a:r>
              <a:rPr lang="en-US" i="1" dirty="0" smtClean="0"/>
              <a:t>P</a:t>
            </a:r>
            <a:r>
              <a:rPr lang="en-US" dirty="0" smtClean="0"/>
              <a:t> meet its safety specification    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Floyd-Hoare style Deductive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	</a:t>
            </a:r>
          </a:p>
          <a:p>
            <a:pPr marL="457200" indent="-457200"/>
            <a:r>
              <a:rPr lang="en-US" dirty="0" smtClean="0"/>
              <a:t> To alleviate this burden of annotation </a:t>
            </a:r>
            <a:r>
              <a:rPr lang="en-US" dirty="0" smtClean="0">
                <a:sym typeface="Wingdings" pitchFamily="2" charset="2"/>
              </a:rPr>
              <a:t> Invariant synthesis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54565" y="1099771"/>
          <a:ext cx="262637" cy="310389"/>
        </p:xfrm>
        <a:graphic>
          <a:graphicData uri="http://schemas.openxmlformats.org/presentationml/2006/ole">
            <p:oleObj spid="_x0000_s94209" name="Equation" r:id="rId4" imgW="139680" imgH="164880" progId="Equation.3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967418" y="2714782"/>
            <a:ext cx="4686574" cy="2567799"/>
            <a:chOff x="967418" y="3138530"/>
            <a:chExt cx="4686574" cy="2567799"/>
          </a:xfrm>
        </p:grpSpPr>
        <p:sp>
          <p:nvSpPr>
            <p:cNvPr id="6" name="TextBox 5"/>
            <p:cNvSpPr txBox="1"/>
            <p:nvPr/>
          </p:nvSpPr>
          <p:spPr>
            <a:xfrm>
              <a:off x="1139697" y="3140767"/>
              <a:ext cx="451429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foo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 x) {</a:t>
              </a:r>
            </a:p>
            <a:p>
              <a:r>
                <a:rPr lang="en-US" sz="2000" dirty="0" smtClean="0"/>
                <a:t>    y := x;</a:t>
              </a:r>
            </a:p>
            <a:p>
              <a:r>
                <a:rPr lang="en-US" sz="2000" dirty="0" smtClean="0"/>
                <a:t>    while (x != 0) {</a:t>
              </a:r>
            </a:p>
            <a:p>
              <a:r>
                <a:rPr lang="en-US" sz="2000" dirty="0" smtClean="0"/>
                <a:t>        x := x - 1;</a:t>
              </a:r>
            </a:p>
            <a:p>
              <a:r>
                <a:rPr lang="en-US" sz="2000" dirty="0" smtClean="0"/>
                <a:t>        y := y - 1;</a:t>
              </a:r>
            </a:p>
            <a:p>
              <a:r>
                <a:rPr lang="en-US" sz="2000" dirty="0" smtClean="0"/>
                <a:t>    }</a:t>
              </a:r>
            </a:p>
            <a:p>
              <a:r>
                <a:rPr lang="en-US" sz="2000" dirty="0" smtClean="0"/>
                <a:t>    return y;</a:t>
              </a:r>
            </a:p>
            <a:p>
              <a:r>
                <a:rPr lang="en-US" sz="2000" dirty="0" smtClean="0"/>
                <a:t>}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67418" y="3138530"/>
              <a:ext cx="2568996" cy="25677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7418" y="5359473"/>
            <a:ext cx="4529998" cy="400111"/>
            <a:chOff x="967418" y="5252035"/>
            <a:chExt cx="4514295" cy="400111"/>
          </a:xfrm>
        </p:grpSpPr>
        <p:sp>
          <p:nvSpPr>
            <p:cNvPr id="11" name="Rectangle 10"/>
            <p:cNvSpPr/>
            <p:nvPr/>
          </p:nvSpPr>
          <p:spPr>
            <a:xfrm>
              <a:off x="967418" y="5256504"/>
              <a:ext cx="2570924" cy="395642"/>
            </a:xfrm>
            <a:prstGeom prst="rect">
              <a:avLst/>
            </a:prstGeom>
            <a:solidFill>
              <a:srgbClr val="FFD13F">
                <a:alpha val="84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7418" y="5252035"/>
              <a:ext cx="4514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post: y =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5529" y="3265140"/>
            <a:ext cx="4699829" cy="437313"/>
            <a:chOff x="4192388" y="3485322"/>
            <a:chExt cx="4514296" cy="437313"/>
          </a:xfrm>
        </p:grpSpPr>
        <p:sp>
          <p:nvSpPr>
            <p:cNvPr id="14" name="Rectangular Callout 13"/>
            <p:cNvSpPr/>
            <p:nvPr/>
          </p:nvSpPr>
          <p:spPr>
            <a:xfrm>
              <a:off x="4192388" y="3498566"/>
              <a:ext cx="2502443" cy="424069"/>
            </a:xfrm>
            <a:prstGeom prst="wedgeRectCallout">
              <a:avLst>
                <a:gd name="adj1" fmla="val -96660"/>
                <a:gd name="adj2" fmla="val -32345"/>
              </a:avLst>
            </a:prstGeom>
            <a:solidFill>
              <a:srgbClr val="FFD13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2389" y="3485322"/>
              <a:ext cx="4514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Invariant: x = 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7417" y="2184534"/>
            <a:ext cx="4529999" cy="413362"/>
            <a:chOff x="1139694" y="2252871"/>
            <a:chExt cx="4514295" cy="413362"/>
          </a:xfrm>
        </p:grpSpPr>
        <p:sp>
          <p:nvSpPr>
            <p:cNvPr id="18" name="Rectangle 17"/>
            <p:cNvSpPr/>
            <p:nvPr/>
          </p:nvSpPr>
          <p:spPr>
            <a:xfrm>
              <a:off x="1139694" y="2252871"/>
              <a:ext cx="2570924" cy="413362"/>
            </a:xfrm>
            <a:prstGeom prst="rect">
              <a:avLst/>
            </a:prstGeom>
            <a:solidFill>
              <a:srgbClr val="FFD13F">
                <a:alpha val="83922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9694" y="2266122"/>
              <a:ext cx="4514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pre: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6560343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9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Invariant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274"/>
            <a:ext cx="8458200" cy="54267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Reach</a:t>
            </a:r>
            <a:r>
              <a:rPr lang="en-US" dirty="0" smtClean="0"/>
              <a:t> – post-closed, contains Init  avoids Bad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Adequate Invariant</a:t>
            </a:r>
            <a:r>
              <a:rPr lang="en-US" dirty="0" smtClean="0"/>
              <a:t>:  </a:t>
            </a:r>
            <a:r>
              <a:rPr lang="en-US" i="1" dirty="0" smtClean="0"/>
              <a:t>any</a:t>
            </a:r>
            <a:r>
              <a:rPr lang="en-US" dirty="0" smtClean="0"/>
              <a:t> post-closed set, contains Init, avoids Bad</a:t>
            </a:r>
          </a:p>
          <a:p>
            <a:r>
              <a:rPr lang="en-US" dirty="0" smtClean="0"/>
              <a:t>	--- Many choices;  which one to pick</a:t>
            </a:r>
            <a:r>
              <a:rPr lang="en-US" dirty="0" smtClean="0"/>
              <a:t>?</a:t>
            </a:r>
          </a:p>
          <a:p>
            <a:endParaRPr lang="en-US" sz="1000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Learn the “simplest” invariant!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9" name="Curved Left Arrow 28"/>
          <p:cNvSpPr/>
          <p:nvPr/>
        </p:nvSpPr>
        <p:spPr>
          <a:xfrm>
            <a:off x="3947160" y="2255547"/>
            <a:ext cx="335280" cy="457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6640" y="1159469"/>
            <a:ext cx="5928269" cy="2778146"/>
            <a:chOff x="1426640" y="641670"/>
            <a:chExt cx="5928269" cy="2778146"/>
          </a:xfrm>
        </p:grpSpPr>
        <p:grpSp>
          <p:nvGrpSpPr>
            <p:cNvPr id="5" name="Group 19"/>
            <p:cNvGrpSpPr/>
            <p:nvPr/>
          </p:nvGrpSpPr>
          <p:grpSpPr>
            <a:xfrm>
              <a:off x="1426640" y="996656"/>
              <a:ext cx="5928269" cy="2423160"/>
              <a:chOff x="1524000" y="1803707"/>
              <a:chExt cx="5928269" cy="2423160"/>
            </a:xfrm>
          </p:grpSpPr>
          <p:grpSp>
            <p:nvGrpSpPr>
              <p:cNvPr id="6" name="Group 15"/>
              <p:cNvGrpSpPr/>
              <p:nvPr/>
            </p:nvGrpSpPr>
            <p:grpSpPr>
              <a:xfrm>
                <a:off x="1524000" y="1803707"/>
                <a:ext cx="5882640" cy="2423160"/>
                <a:chOff x="1402080" y="3246120"/>
                <a:chExt cx="5882640" cy="242316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02080" y="3246120"/>
                  <a:ext cx="5882640" cy="242316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>
                  <a:off x="3550920" y="3246120"/>
                  <a:ext cx="914400" cy="2423160"/>
                </a:xfrm>
                <a:prstGeom prst="arc">
                  <a:avLst>
                    <a:gd name="adj1" fmla="val 16200000"/>
                    <a:gd name="adj2" fmla="val 5788389"/>
                  </a:avLst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667000" y="4088368"/>
                  <a:ext cx="11095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Reach</a:t>
                  </a:r>
                  <a:endParaRPr lang="en-US" b="1" dirty="0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>
                  <a:off x="1737360" y="3503860"/>
                  <a:ext cx="457200" cy="1630680"/>
                </a:xfrm>
                <a:prstGeom prst="arc">
                  <a:avLst>
                    <a:gd name="adj1" fmla="val 16818291"/>
                    <a:gd name="adj2" fmla="val 5788389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465961" y="4226867"/>
                  <a:ext cx="6447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Init</a:t>
                  </a:r>
                  <a:endParaRPr lang="en-US" b="1" dirty="0"/>
                </a:p>
              </p:txBody>
            </p:sp>
          </p:grpSp>
          <p:sp>
            <p:nvSpPr>
              <p:cNvPr id="17" name="Arc 16"/>
              <p:cNvSpPr/>
              <p:nvPr/>
            </p:nvSpPr>
            <p:spPr>
              <a:xfrm flipH="1">
                <a:off x="6720840" y="2154226"/>
                <a:ext cx="411480" cy="1630680"/>
              </a:xfrm>
              <a:prstGeom prst="arc">
                <a:avLst>
                  <a:gd name="adj1" fmla="val 16818291"/>
                  <a:gd name="adj2" fmla="val 578838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5712" y="2708253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Bad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47081" y="641670"/>
              <a:ext cx="1590066" cy="2778146"/>
              <a:chOff x="4447081" y="234041"/>
              <a:chExt cx="1590066" cy="2778146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4447081" y="589027"/>
                <a:ext cx="914400" cy="2423160"/>
              </a:xfrm>
              <a:prstGeom prst="arc">
                <a:avLst>
                  <a:gd name="adj1" fmla="val 16200000"/>
                  <a:gd name="adj2" fmla="val 578838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5122747" y="728840"/>
                <a:ext cx="914400" cy="2182000"/>
              </a:xfrm>
              <a:prstGeom prst="arc">
                <a:avLst>
                  <a:gd name="adj1" fmla="val 16200000"/>
                  <a:gd name="adj2" fmla="val 578838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48733" y="234041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I1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15001" y="2725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I2</a:t>
                </a:r>
                <a:endParaRPr lang="en-US" b="1" dirty="0"/>
              </a:p>
            </p:txBody>
          </p:sp>
          <p:sp>
            <p:nvSpPr>
              <p:cNvPr id="30" name="Curved Left Arrow 29"/>
              <p:cNvSpPr/>
              <p:nvPr/>
            </p:nvSpPr>
            <p:spPr>
              <a:xfrm>
                <a:off x="4879721" y="2389133"/>
                <a:ext cx="335280" cy="4572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urved Left Arrow 30"/>
              <p:cNvSpPr/>
              <p:nvPr/>
            </p:nvSpPr>
            <p:spPr>
              <a:xfrm>
                <a:off x="5640907" y="2281114"/>
                <a:ext cx="335280" cy="4572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6673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92727" y="-80527"/>
            <a:ext cx="8989763" cy="868808"/>
          </a:xfrm>
        </p:spPr>
        <p:txBody>
          <a:bodyPr>
            <a:noAutofit/>
          </a:bodyPr>
          <a:lstStyle/>
          <a:p>
            <a:r>
              <a:rPr lang="en-US" sz="3000" dirty="0" smtClean="0"/>
              <a:t>Syntax guided synthesis</a:t>
            </a:r>
            <a:endParaRPr lang="en-US" sz="3000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0" y="1124607"/>
            <a:ext cx="9144000" cy="5557119"/>
          </a:xfrm>
        </p:spPr>
        <p:txBody>
          <a:bodyPr>
            <a:noAutofit/>
          </a:bodyPr>
          <a:lstStyle/>
          <a:p>
            <a:pPr lvl="1">
              <a:buClrTx/>
              <a:buNone/>
            </a:pPr>
            <a:r>
              <a:rPr lang="en-US" b="1" dirty="0" smtClean="0"/>
              <a:t>Synthesize Inv such that</a:t>
            </a: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</a:pPr>
            <a:endParaRPr lang="en-US" b="1" dirty="0" smtClean="0"/>
          </a:p>
          <a:p>
            <a:pPr lvl="1">
              <a:buClrTx/>
              <a:buNone/>
            </a:pPr>
            <a:r>
              <a:rPr lang="en-US" b="1" dirty="0" smtClean="0"/>
              <a:t>Can be reduced to Syntax-guided synthesis (</a:t>
            </a:r>
            <a:r>
              <a:rPr lang="en-US" b="1" dirty="0" err="1" smtClean="0"/>
              <a:t>SyGus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endParaRPr lang="en-US" b="1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</a:t>
            </a: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1836738" y="1571625"/>
          <a:ext cx="3509962" cy="577850"/>
        </p:xfrm>
        <a:graphic>
          <a:graphicData uri="http://schemas.openxmlformats.org/presentationml/2006/ole">
            <p:oleObj spid="_x0000_s447490" name="Equation" r:id="rId4" imgW="1549080" imgH="253800" progId="Equation.3">
              <p:embed/>
            </p:oleObj>
          </a:graphicData>
        </a:graphic>
      </p:graphicFrame>
      <p:graphicFrame>
        <p:nvGraphicFramePr>
          <p:cNvPr id="445445" name="Object 5"/>
          <p:cNvGraphicFramePr>
            <a:graphicFrameLocks noChangeAspect="1"/>
          </p:cNvGraphicFramePr>
          <p:nvPr/>
        </p:nvGraphicFramePr>
        <p:xfrm>
          <a:off x="2416175" y="2128178"/>
          <a:ext cx="4232275" cy="577850"/>
        </p:xfrm>
        <a:graphic>
          <a:graphicData uri="http://schemas.openxmlformats.org/presentationml/2006/ole">
            <p:oleObj spid="_x0000_s447491" name="Equation" r:id="rId5" imgW="1866600" imgH="253800" progId="Equation.3">
              <p:embed/>
            </p:oleObj>
          </a:graphicData>
        </a:graphic>
      </p:graphicFrame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2362200" y="2679365"/>
          <a:ext cx="2879725" cy="576263"/>
        </p:xfrm>
        <a:graphic>
          <a:graphicData uri="http://schemas.openxmlformats.org/presentationml/2006/ole">
            <p:oleObj spid="_x0000_s447492" name="Equation" r:id="rId6" imgW="126972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7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822"/>
            <a:ext cx="9144000" cy="5491906"/>
          </a:xfrm>
        </p:spPr>
        <p:txBody>
          <a:bodyPr>
            <a:noAutofit/>
          </a:bodyPr>
          <a:lstStyle/>
          <a:p>
            <a:pPr marL="800100" lvl="1" indent="-342900">
              <a:buClrTx/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46817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21175"/>
            <a:ext cx="8242300" cy="598901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Black-box </a:t>
            </a:r>
            <a:r>
              <a:rPr lang="en-US" sz="3200" dirty="0" smtClean="0"/>
              <a:t>learning </a:t>
            </a:r>
            <a:r>
              <a:rPr lang="en-US" sz="3200" dirty="0" smtClean="0"/>
              <a:t>of invariants</a:t>
            </a:r>
            <a:endParaRPr lang="en-US" sz="3200" dirty="0"/>
          </a:p>
        </p:txBody>
      </p:sp>
      <p:grpSp>
        <p:nvGrpSpPr>
          <p:cNvPr id="5" name="Group 60"/>
          <p:cNvGrpSpPr/>
          <p:nvPr/>
        </p:nvGrpSpPr>
        <p:grpSpPr>
          <a:xfrm>
            <a:off x="700279" y="969211"/>
            <a:ext cx="7541963" cy="2410395"/>
            <a:chOff x="786791" y="2362293"/>
            <a:chExt cx="7541963" cy="2410395"/>
          </a:xfrm>
        </p:grpSpPr>
        <p:grpSp>
          <p:nvGrpSpPr>
            <p:cNvPr id="6" name="Group 49"/>
            <p:cNvGrpSpPr/>
            <p:nvPr/>
          </p:nvGrpSpPr>
          <p:grpSpPr>
            <a:xfrm>
              <a:off x="786791" y="2362293"/>
              <a:ext cx="7541963" cy="2410395"/>
              <a:chOff x="873774" y="2197370"/>
              <a:chExt cx="8117826" cy="2871742"/>
            </a:xfrm>
          </p:grpSpPr>
          <p:grpSp>
            <p:nvGrpSpPr>
              <p:cNvPr id="8" name="Group 53"/>
              <p:cNvGrpSpPr/>
              <p:nvPr/>
            </p:nvGrpSpPr>
            <p:grpSpPr>
              <a:xfrm>
                <a:off x="873774" y="2709645"/>
                <a:ext cx="8117826" cy="2359467"/>
                <a:chOff x="416574" y="4233645"/>
                <a:chExt cx="8117826" cy="2359467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550309" y="5310301"/>
                  <a:ext cx="2485832" cy="7700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tx2"/>
                      </a:solidFill>
                    </a:rPr>
                    <a:t>Constraint Solver</a:t>
                  </a:r>
                </a:p>
                <a:p>
                  <a:pPr algn="ctr"/>
                  <a:r>
                    <a:rPr lang="en-US" dirty="0" smtClean="0"/>
                    <a:t>check hypothesis?</a:t>
                  </a:r>
                  <a:endParaRPr lang="en-US" dirty="0"/>
                </a:p>
              </p:txBody>
            </p:sp>
            <p:grpSp>
              <p:nvGrpSpPr>
                <p:cNvPr id="12" name="Group 52"/>
                <p:cNvGrpSpPr/>
                <p:nvPr/>
              </p:nvGrpSpPr>
              <p:grpSpPr>
                <a:xfrm>
                  <a:off x="416574" y="4233645"/>
                  <a:ext cx="8117826" cy="2359467"/>
                  <a:chOff x="416574" y="4233645"/>
                  <a:chExt cx="8117826" cy="235946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543874" y="5257800"/>
                    <a:ext cx="2432975" cy="822539"/>
                  </a:xfrm>
                  <a:prstGeom prst="round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" name="Group 51"/>
                  <p:cNvGrpSpPr/>
                  <p:nvPr/>
                </p:nvGrpSpPr>
                <p:grpSpPr>
                  <a:xfrm>
                    <a:off x="416574" y="4233645"/>
                    <a:ext cx="8117826" cy="2359467"/>
                    <a:chOff x="416574" y="4233645"/>
                    <a:chExt cx="8117826" cy="2359467"/>
                  </a:xfrm>
                </p:grpSpPr>
                <p:grpSp>
                  <p:nvGrpSpPr>
                    <p:cNvPr id="14" name="Group 50"/>
                    <p:cNvGrpSpPr/>
                    <p:nvPr/>
                  </p:nvGrpSpPr>
                  <p:grpSpPr>
                    <a:xfrm>
                      <a:off x="416574" y="4233645"/>
                      <a:ext cx="8117826" cy="1919446"/>
                      <a:chOff x="416574" y="4233645"/>
                      <a:chExt cx="8117826" cy="1919446"/>
                    </a:xfrm>
                  </p:grpSpPr>
                  <p:sp>
                    <p:nvSpPr>
                      <p:cNvPr id="31" name="Rounded Rectangle 30"/>
                      <p:cNvSpPr/>
                      <p:nvPr/>
                    </p:nvSpPr>
                    <p:spPr>
                      <a:xfrm>
                        <a:off x="6934200" y="4495800"/>
                        <a:ext cx="1524000" cy="13716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6" name="Group 45"/>
                      <p:cNvGrpSpPr/>
                      <p:nvPr/>
                    </p:nvGrpSpPr>
                    <p:grpSpPr>
                      <a:xfrm>
                        <a:off x="416574" y="4233645"/>
                        <a:ext cx="8117826" cy="1919446"/>
                        <a:chOff x="340374" y="4386045"/>
                        <a:chExt cx="8117826" cy="1919446"/>
                      </a:xfrm>
                    </p:grpSpPr>
                    <p:grpSp>
                      <p:nvGrpSpPr>
                        <p:cNvPr id="23" name="Group 17"/>
                        <p:cNvGrpSpPr/>
                        <p:nvPr/>
                      </p:nvGrpSpPr>
                      <p:grpSpPr>
                        <a:xfrm>
                          <a:off x="1045648" y="4386045"/>
                          <a:ext cx="7412552" cy="1233958"/>
                          <a:chOff x="1147248" y="4486613"/>
                          <a:chExt cx="7412552" cy="1233958"/>
                        </a:xfrm>
                      </p:grpSpPr>
                      <p:grpSp>
                        <p:nvGrpSpPr>
                          <p:cNvPr id="24" name="Group 15"/>
                          <p:cNvGrpSpPr/>
                          <p:nvPr/>
                        </p:nvGrpSpPr>
                        <p:grpSpPr>
                          <a:xfrm>
                            <a:off x="1147248" y="4486613"/>
                            <a:ext cx="5812352" cy="1233958"/>
                            <a:chOff x="1147248" y="4486613"/>
                            <a:chExt cx="5812352" cy="1233958"/>
                          </a:xfrm>
                        </p:grpSpPr>
                        <p:grpSp>
                          <p:nvGrpSpPr>
                            <p:cNvPr id="25" name="Group 11"/>
                            <p:cNvGrpSpPr/>
                            <p:nvPr/>
                          </p:nvGrpSpPr>
                          <p:grpSpPr>
                            <a:xfrm>
                              <a:off x="1180801" y="4486613"/>
                              <a:ext cx="5778799" cy="1052699"/>
                              <a:chOff x="2781001" y="4486613"/>
                              <a:chExt cx="5778799" cy="1052699"/>
                            </a:xfrm>
                          </p:grpSpPr>
                          <p:sp>
                            <p:nvSpPr>
                              <p:cNvPr id="7" name="Rounded Rectangle 6"/>
                              <p:cNvSpPr/>
                              <p:nvPr/>
                            </p:nvSpPr>
                            <p:spPr>
                              <a:xfrm>
                                <a:off x="2781001" y="4748767"/>
                                <a:ext cx="1108564" cy="698499"/>
                              </a:xfrm>
                              <a:prstGeom prst="roundRect">
                                <a:avLst/>
                              </a:prstGeom>
                              <a:noFill/>
                              <a:ln>
                                <a:solidFill>
                                  <a:srgbClr val="0070C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9" name="Straight Arrow Connector 8"/>
                              <p:cNvCxnSpPr>
                                <a:stCxn id="36" idx="3"/>
                              </p:cNvCxnSpPr>
                              <p:nvPr/>
                            </p:nvCxnSpPr>
                            <p:spPr>
                              <a:xfrm flipV="1">
                                <a:off x="4709174" y="4991985"/>
                                <a:ext cx="1015912" cy="547327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0070C0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0" name="Cloud 9"/>
                              <p:cNvSpPr/>
                              <p:nvPr/>
                            </p:nvSpPr>
                            <p:spPr>
                              <a:xfrm>
                                <a:off x="5652415" y="4486613"/>
                                <a:ext cx="1828800" cy="914400"/>
                              </a:xfrm>
                              <a:prstGeom prst="cloud">
                                <a:avLst/>
                              </a:prstGeom>
                              <a:noFill/>
                              <a:ln>
                                <a:solidFill>
                                  <a:srgbClr val="0070C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11" name="Straight Arrow Connector 10"/>
                              <p:cNvCxnSpPr>
                                <a:endCxn id="31" idx="1"/>
                              </p:cNvCxnSpPr>
                              <p:nvPr/>
                            </p:nvCxnSpPr>
                            <p:spPr>
                              <a:xfrm>
                                <a:off x="7481214" y="5027019"/>
                                <a:ext cx="1078586" cy="40755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0070C0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5" name="TextBox 14"/>
                            <p:cNvSpPr txBox="1"/>
                            <p:nvPr/>
                          </p:nvSpPr>
                          <p:spPr>
                            <a:xfrm>
                              <a:off x="1147248" y="4913866"/>
                              <a:ext cx="1289219" cy="8067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b="1" dirty="0" smtClean="0">
                                  <a:solidFill>
                                    <a:schemeClr val="tx2"/>
                                  </a:solidFill>
                                </a:rPr>
                                <a:t>Program </a:t>
                              </a:r>
                            </a:p>
                            <a:p>
                              <a:r>
                                <a:rPr lang="en-US" sz="2000" dirty="0" smtClean="0">
                                  <a:solidFill>
                                    <a:srgbClr val="002060"/>
                                  </a:solidFill>
                                  <a:latin typeface="Gill Sans MT" pitchFamily="34" charset="0"/>
                                </a:rPr>
                                <a:t>    </a:t>
                              </a:r>
                              <a:endParaRPr lang="en-US" sz="2000" dirty="0">
                                <a:solidFill>
                                  <a:srgbClr val="002060"/>
                                </a:solidFill>
                                <a:latin typeface="Gill Sans MT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7" name="TextBox 16"/>
                          <p:cNvSpPr txBox="1"/>
                          <p:nvPr/>
                        </p:nvSpPr>
                        <p:spPr>
                          <a:xfrm flipH="1">
                            <a:off x="7162800" y="5186859"/>
                            <a:ext cx="1397000" cy="4400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b="1" dirty="0" smtClean="0">
                                <a:solidFill>
                                  <a:schemeClr val="tx2"/>
                                </a:solidFill>
                              </a:rPr>
                              <a:t>Learner</a:t>
                            </a:r>
                            <a:endParaRPr lang="en-US" b="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6" name="Rounded Rectangle 35"/>
                        <p:cNvSpPr/>
                        <p:nvPr/>
                      </p:nvSpPr>
                      <p:spPr>
                        <a:xfrm>
                          <a:off x="340374" y="4571999"/>
                          <a:ext cx="2667000" cy="1733492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47" name="TextBox 46"/>
                    <p:cNvSpPr txBox="1"/>
                    <p:nvPr/>
                  </p:nvSpPr>
                  <p:spPr>
                    <a:xfrm flipH="1">
                      <a:off x="1120966" y="6153090"/>
                      <a:ext cx="1143000" cy="440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Teacher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" name="TextBox 45"/>
              <p:cNvSpPr txBox="1"/>
              <p:nvPr/>
            </p:nvSpPr>
            <p:spPr>
              <a:xfrm>
                <a:off x="4036843" y="2197370"/>
                <a:ext cx="2641931" cy="44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  <a:sym typeface="Wingdings" pitchFamily="2" charset="2"/>
                  </a:rPr>
                  <a:t>concrete data-points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 flipH="1">
              <a:off x="4403988" y="4024384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      H</a:t>
              </a:r>
            </a:p>
            <a:p>
              <a:r>
                <a:rPr lang="en-US" sz="2000" b="1" dirty="0" smtClean="0">
                  <a:solidFill>
                    <a:schemeClr val="tx2"/>
                  </a:solidFill>
                </a:rPr>
                <a:t>(hypothesis)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5245309" y="3651895"/>
              <a:ext cx="1596759" cy="511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220531" y="3749354"/>
              <a:ext cx="1584654" cy="41421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87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822"/>
            <a:ext cx="9144000" cy="5491906"/>
          </a:xfrm>
        </p:spPr>
        <p:txBody>
          <a:bodyPr>
            <a:noAutofit/>
          </a:bodyPr>
          <a:lstStyle/>
          <a:p>
            <a:pPr marL="800100" lvl="1" indent="-342900">
              <a:buClrTx/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46817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21175"/>
            <a:ext cx="8242300" cy="598901"/>
          </a:xfrm>
        </p:spPr>
        <p:txBody>
          <a:bodyPr>
            <a:normAutofit/>
          </a:bodyPr>
          <a:lstStyle/>
          <a:p>
            <a:r>
              <a:rPr lang="en-US" sz="3300" dirty="0" smtClean="0"/>
              <a:t>active</a:t>
            </a:r>
            <a:r>
              <a:rPr lang="en-US" sz="3200" dirty="0" smtClean="0"/>
              <a:t> learning of invariants</a:t>
            </a:r>
            <a:endParaRPr lang="en-US" sz="3200" dirty="0"/>
          </a:p>
        </p:txBody>
      </p:sp>
      <p:grpSp>
        <p:nvGrpSpPr>
          <p:cNvPr id="5" name="Group 60"/>
          <p:cNvGrpSpPr/>
          <p:nvPr/>
        </p:nvGrpSpPr>
        <p:grpSpPr>
          <a:xfrm>
            <a:off x="700279" y="969211"/>
            <a:ext cx="7541963" cy="2410395"/>
            <a:chOff x="786791" y="2362293"/>
            <a:chExt cx="7541963" cy="2410395"/>
          </a:xfrm>
        </p:grpSpPr>
        <p:grpSp>
          <p:nvGrpSpPr>
            <p:cNvPr id="6" name="Group 49"/>
            <p:cNvGrpSpPr/>
            <p:nvPr/>
          </p:nvGrpSpPr>
          <p:grpSpPr>
            <a:xfrm>
              <a:off x="786791" y="2362293"/>
              <a:ext cx="7541963" cy="2410395"/>
              <a:chOff x="873774" y="2197370"/>
              <a:chExt cx="8117826" cy="2871742"/>
            </a:xfrm>
          </p:grpSpPr>
          <p:grpSp>
            <p:nvGrpSpPr>
              <p:cNvPr id="8" name="Group 53"/>
              <p:cNvGrpSpPr/>
              <p:nvPr/>
            </p:nvGrpSpPr>
            <p:grpSpPr>
              <a:xfrm>
                <a:off x="873774" y="2709645"/>
                <a:ext cx="8117826" cy="2359467"/>
                <a:chOff x="416574" y="4233645"/>
                <a:chExt cx="8117826" cy="2359467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550309" y="5310301"/>
                  <a:ext cx="2485832" cy="7700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tx2"/>
                      </a:solidFill>
                    </a:rPr>
                    <a:t>Constraint Solver</a:t>
                  </a:r>
                </a:p>
                <a:p>
                  <a:pPr algn="ctr"/>
                  <a:r>
                    <a:rPr lang="en-US" dirty="0" smtClean="0"/>
                    <a:t>check hypothesis?</a:t>
                  </a:r>
                  <a:endParaRPr lang="en-US" dirty="0"/>
                </a:p>
              </p:txBody>
            </p:sp>
            <p:grpSp>
              <p:nvGrpSpPr>
                <p:cNvPr id="12" name="Group 52"/>
                <p:cNvGrpSpPr/>
                <p:nvPr/>
              </p:nvGrpSpPr>
              <p:grpSpPr>
                <a:xfrm>
                  <a:off x="416574" y="4233645"/>
                  <a:ext cx="8117826" cy="2359467"/>
                  <a:chOff x="416574" y="4233645"/>
                  <a:chExt cx="8117826" cy="235946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543874" y="5257800"/>
                    <a:ext cx="2432975" cy="822539"/>
                  </a:xfrm>
                  <a:prstGeom prst="round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" name="Group 51"/>
                  <p:cNvGrpSpPr/>
                  <p:nvPr/>
                </p:nvGrpSpPr>
                <p:grpSpPr>
                  <a:xfrm>
                    <a:off x="416574" y="4233645"/>
                    <a:ext cx="8117826" cy="2359467"/>
                    <a:chOff x="416574" y="4233645"/>
                    <a:chExt cx="8117826" cy="2359467"/>
                  </a:xfrm>
                </p:grpSpPr>
                <p:grpSp>
                  <p:nvGrpSpPr>
                    <p:cNvPr id="14" name="Group 50"/>
                    <p:cNvGrpSpPr/>
                    <p:nvPr/>
                  </p:nvGrpSpPr>
                  <p:grpSpPr>
                    <a:xfrm>
                      <a:off x="416574" y="4233645"/>
                      <a:ext cx="8117826" cy="1919446"/>
                      <a:chOff x="416574" y="4233645"/>
                      <a:chExt cx="8117826" cy="1919446"/>
                    </a:xfrm>
                  </p:grpSpPr>
                  <p:sp>
                    <p:nvSpPr>
                      <p:cNvPr id="31" name="Rounded Rectangle 30"/>
                      <p:cNvSpPr/>
                      <p:nvPr/>
                    </p:nvSpPr>
                    <p:spPr>
                      <a:xfrm>
                        <a:off x="6934200" y="4495800"/>
                        <a:ext cx="1524000" cy="13716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6" name="Group 45"/>
                      <p:cNvGrpSpPr/>
                      <p:nvPr/>
                    </p:nvGrpSpPr>
                    <p:grpSpPr>
                      <a:xfrm>
                        <a:off x="416574" y="4233645"/>
                        <a:ext cx="8117826" cy="1919446"/>
                        <a:chOff x="340374" y="4386045"/>
                        <a:chExt cx="8117826" cy="1919446"/>
                      </a:xfrm>
                    </p:grpSpPr>
                    <p:grpSp>
                      <p:nvGrpSpPr>
                        <p:cNvPr id="18" name="Group 36"/>
                        <p:cNvGrpSpPr/>
                        <p:nvPr/>
                      </p:nvGrpSpPr>
                      <p:grpSpPr>
                        <a:xfrm>
                          <a:off x="1045648" y="4386045"/>
                          <a:ext cx="7412552" cy="1233958"/>
                          <a:chOff x="1147248" y="4486613"/>
                          <a:chExt cx="7412552" cy="1233958"/>
                        </a:xfrm>
                      </p:grpSpPr>
                      <p:sp>
                        <p:nvSpPr>
                          <p:cNvPr id="19" name="Plus 18"/>
                          <p:cNvSpPr/>
                          <p:nvPr/>
                        </p:nvSpPr>
                        <p:spPr>
                          <a:xfrm>
                            <a:off x="4483971" y="4835241"/>
                            <a:ext cx="152400" cy="152400"/>
                          </a:xfrm>
                          <a:prstGeom prst="mathPlus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20" name="Plus 19"/>
                          <p:cNvSpPr/>
                          <p:nvPr/>
                        </p:nvSpPr>
                        <p:spPr>
                          <a:xfrm>
                            <a:off x="4575323" y="4617213"/>
                            <a:ext cx="152400" cy="152400"/>
                          </a:xfrm>
                          <a:prstGeom prst="mathPlus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grpSp>
                        <p:nvGrpSpPr>
                          <p:cNvPr id="23" name="Group 17"/>
                          <p:cNvGrpSpPr/>
                          <p:nvPr/>
                        </p:nvGrpSpPr>
                        <p:grpSpPr>
                          <a:xfrm>
                            <a:off x="1147248" y="4486613"/>
                            <a:ext cx="7412552" cy="1233958"/>
                            <a:chOff x="1147248" y="4486613"/>
                            <a:chExt cx="7412552" cy="1233958"/>
                          </a:xfrm>
                        </p:grpSpPr>
                        <p:grpSp>
                          <p:nvGrpSpPr>
                            <p:cNvPr id="24" name="Group 15"/>
                            <p:cNvGrpSpPr/>
                            <p:nvPr/>
                          </p:nvGrpSpPr>
                          <p:grpSpPr>
                            <a:xfrm>
                              <a:off x="1147248" y="4486613"/>
                              <a:ext cx="5812352" cy="1233958"/>
                              <a:chOff x="1147248" y="4486613"/>
                              <a:chExt cx="5812352" cy="1233958"/>
                            </a:xfrm>
                          </p:grpSpPr>
                          <p:grpSp>
                            <p:nvGrpSpPr>
                              <p:cNvPr id="25" name="Group 11"/>
                              <p:cNvGrpSpPr/>
                              <p:nvPr/>
                            </p:nvGrpSpPr>
                            <p:grpSpPr>
                              <a:xfrm>
                                <a:off x="1180801" y="4486613"/>
                                <a:ext cx="5778799" cy="1052699"/>
                                <a:chOff x="2781001" y="4486613"/>
                                <a:chExt cx="5778799" cy="1052699"/>
                              </a:xfrm>
                            </p:grpSpPr>
                            <p:sp>
                              <p:nvSpPr>
                                <p:cNvPr id="7" name="Rounded Rectangle 6"/>
                                <p:cNvSpPr/>
                                <p:nvPr/>
                              </p:nvSpPr>
                              <p:spPr>
                                <a:xfrm>
                                  <a:off x="2781001" y="4748767"/>
                                  <a:ext cx="1108564" cy="698499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>
                                  <a:solidFill>
                                    <a:srgbClr val="0070C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9" name="Straight Arrow Connector 8"/>
                                <p:cNvCxnSpPr>
                                  <a:stCxn id="36" idx="3"/>
                                </p:cNvCxnSpPr>
                                <p:nvPr/>
                              </p:nvCxnSpPr>
                              <p:spPr>
                                <a:xfrm flipV="1">
                                  <a:off x="4709174" y="4991985"/>
                                  <a:ext cx="1015912" cy="547327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solidFill>
                                    <a:srgbClr val="0070C0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0" name="Cloud 9"/>
                                <p:cNvSpPr/>
                                <p:nvPr/>
                              </p:nvSpPr>
                              <p:spPr>
                                <a:xfrm>
                                  <a:off x="5652415" y="4486613"/>
                                  <a:ext cx="1828800" cy="914400"/>
                                </a:xfrm>
                                <a:prstGeom prst="cloud">
                                  <a:avLst/>
                                </a:prstGeom>
                                <a:noFill/>
                                <a:ln>
                                  <a:solidFill>
                                    <a:srgbClr val="0070C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11" name="Straight Arrow Connector 10"/>
                                <p:cNvCxnSpPr>
                                  <a:endCxn id="31" idx="1"/>
                                </p:cNvCxnSpPr>
                                <p:nvPr/>
                              </p:nvCxnSpPr>
                              <p:spPr>
                                <a:xfrm>
                                  <a:off x="7481214" y="5027019"/>
                                  <a:ext cx="1078586" cy="40755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solidFill>
                                    <a:srgbClr val="0070C0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5" name="TextBox 14"/>
                              <p:cNvSpPr txBox="1"/>
                              <p:nvPr/>
                            </p:nvSpPr>
                            <p:spPr>
                              <a:xfrm>
                                <a:off x="1147248" y="4913866"/>
                                <a:ext cx="1289219" cy="80670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b="1" dirty="0" smtClean="0">
                                    <a:solidFill>
                                      <a:schemeClr val="tx2"/>
                                    </a:solidFill>
                                  </a:rPr>
                                  <a:t>Program </a:t>
                                </a:r>
                              </a:p>
                              <a:p>
                                <a:r>
                                  <a:rPr lang="en-US" sz="2000" dirty="0" smtClean="0">
                                    <a:solidFill>
                                      <a:srgbClr val="002060"/>
                                    </a:solidFill>
                                    <a:latin typeface="Gill Sans MT" pitchFamily="34" charset="0"/>
                                  </a:rPr>
                                  <a:t>    </a:t>
                                </a:r>
                                <a:endParaRPr lang="en-US" sz="2000" dirty="0">
                                  <a:solidFill>
                                    <a:srgbClr val="002060"/>
                                  </a:solidFill>
                                  <a:latin typeface="Gill Sans MT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7" name="TextBox 16"/>
                            <p:cNvSpPr txBox="1"/>
                            <p:nvPr/>
                          </p:nvSpPr>
                          <p:spPr>
                            <a:xfrm flipH="1">
                              <a:off x="7162800" y="5186859"/>
                              <a:ext cx="1397000" cy="4400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b="1" dirty="0" smtClean="0">
                                  <a:solidFill>
                                    <a:schemeClr val="tx2"/>
                                  </a:solidFill>
                                </a:rPr>
                                <a:t>Learner</a:t>
                              </a:r>
                              <a:endParaRPr lang="en-US" b="1" dirty="0">
                                <a:solidFill>
                                  <a:schemeClr val="tx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3" name="Plus 32"/>
                          <p:cNvSpPr/>
                          <p:nvPr/>
                        </p:nvSpPr>
                        <p:spPr>
                          <a:xfrm>
                            <a:off x="4864971" y="4685980"/>
                            <a:ext cx="152400" cy="152400"/>
                          </a:xfrm>
                          <a:prstGeom prst="mathPlus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36" name="Rounded Rectangle 35"/>
                        <p:cNvSpPr/>
                        <p:nvPr/>
                      </p:nvSpPr>
                      <p:spPr>
                        <a:xfrm>
                          <a:off x="340374" y="4571999"/>
                          <a:ext cx="2667000" cy="1733492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47" name="TextBox 46"/>
                    <p:cNvSpPr txBox="1"/>
                    <p:nvPr/>
                  </p:nvSpPr>
                  <p:spPr>
                    <a:xfrm flipH="1">
                      <a:off x="1120966" y="6153090"/>
                      <a:ext cx="1143000" cy="440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Teacher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" name="TextBox 45"/>
              <p:cNvSpPr txBox="1"/>
              <p:nvPr/>
            </p:nvSpPr>
            <p:spPr>
              <a:xfrm>
                <a:off x="4036843" y="2197370"/>
                <a:ext cx="2641931" cy="44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  <a:sym typeface="Wingdings" pitchFamily="2" charset="2"/>
                  </a:rPr>
                  <a:t>concrete data-points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 flipH="1">
              <a:off x="4403988" y="4024384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      H</a:t>
              </a:r>
            </a:p>
            <a:p>
              <a:r>
                <a:rPr lang="en-US" sz="2000" b="1" dirty="0" smtClean="0">
                  <a:solidFill>
                    <a:schemeClr val="tx2"/>
                  </a:solidFill>
                </a:rPr>
                <a:t>(hypothesis)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5245309" y="3651895"/>
              <a:ext cx="1596759" cy="511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220531" y="3749354"/>
              <a:ext cx="1584654" cy="41421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9"/>
          <p:cNvGrpSpPr/>
          <p:nvPr/>
        </p:nvGrpSpPr>
        <p:grpSpPr>
          <a:xfrm>
            <a:off x="1248239" y="3944382"/>
            <a:ext cx="5928269" cy="2423160"/>
            <a:chOff x="1524000" y="1803707"/>
            <a:chExt cx="5928269" cy="2423160"/>
          </a:xfrm>
        </p:grpSpPr>
        <p:grpSp>
          <p:nvGrpSpPr>
            <p:cNvPr id="27" name="Group 15"/>
            <p:cNvGrpSpPr/>
            <p:nvPr/>
          </p:nvGrpSpPr>
          <p:grpSpPr>
            <a:xfrm>
              <a:off x="1524000" y="1803707"/>
              <a:ext cx="5882640" cy="2423160"/>
              <a:chOff x="1402080" y="3246120"/>
              <a:chExt cx="5882640" cy="2423160"/>
            </a:xfrm>
          </p:grpSpPr>
          <p:sp>
            <p:nvSpPr>
              <p:cNvPr id="64" name="Oval 3"/>
              <p:cNvSpPr/>
              <p:nvPr/>
            </p:nvSpPr>
            <p:spPr>
              <a:xfrm>
                <a:off x="1402080" y="3246120"/>
                <a:ext cx="5882640" cy="242316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3550920" y="3246120"/>
                <a:ext cx="914400" cy="2423160"/>
              </a:xfrm>
              <a:prstGeom prst="arc">
                <a:avLst>
                  <a:gd name="adj1" fmla="val 16200000"/>
                  <a:gd name="adj2" fmla="val 5788389"/>
                </a:avLst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67000" y="4088368"/>
                <a:ext cx="122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Reach</a:t>
                </a:r>
                <a:r>
                  <a:rPr lang="en-US" sz="2400" b="1" baseline="30000" dirty="0" err="1" smtClean="0"/>
                  <a:t>k</a:t>
                </a:r>
                <a:endParaRPr lang="en-US" b="1" dirty="0"/>
              </a:p>
            </p:txBody>
          </p:sp>
          <p:sp>
            <p:nvSpPr>
              <p:cNvPr id="67" name="Arc 66"/>
              <p:cNvSpPr/>
              <p:nvPr/>
            </p:nvSpPr>
            <p:spPr>
              <a:xfrm>
                <a:off x="1737360" y="3503860"/>
                <a:ext cx="457200" cy="1630680"/>
              </a:xfrm>
              <a:prstGeom prst="arc">
                <a:avLst>
                  <a:gd name="adj1" fmla="val 16818291"/>
                  <a:gd name="adj2" fmla="val 578838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65961" y="4226867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Init</a:t>
                </a:r>
                <a:endParaRPr lang="en-US" b="1" dirty="0"/>
              </a:p>
            </p:txBody>
          </p:sp>
        </p:grpSp>
        <p:sp>
          <p:nvSpPr>
            <p:cNvPr id="62" name="Arc 61"/>
            <p:cNvSpPr/>
            <p:nvPr/>
          </p:nvSpPr>
          <p:spPr>
            <a:xfrm flipH="1">
              <a:off x="6720840" y="2154226"/>
              <a:ext cx="411480" cy="1630680"/>
            </a:xfrm>
            <a:prstGeom prst="arc">
              <a:avLst>
                <a:gd name="adj1" fmla="val 16818291"/>
                <a:gd name="adj2" fmla="val 57883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5712" y="2708253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Bad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Freeform 69"/>
          <p:cNvSpPr/>
          <p:nvPr/>
        </p:nvSpPr>
        <p:spPr>
          <a:xfrm>
            <a:off x="3014717" y="3605048"/>
            <a:ext cx="1893614" cy="3026980"/>
          </a:xfrm>
          <a:custGeom>
            <a:avLst/>
            <a:gdLst>
              <a:gd name="connsiteX0" fmla="*/ 64814 w 1893614"/>
              <a:gd name="connsiteY0" fmla="*/ 0 h 3026980"/>
              <a:gd name="connsiteX1" fmla="*/ 169917 w 1893614"/>
              <a:gd name="connsiteY1" fmla="*/ 882869 h 3026980"/>
              <a:gd name="connsiteX2" fmla="*/ 1084317 w 1893614"/>
              <a:gd name="connsiteY2" fmla="*/ 1471449 h 3026980"/>
              <a:gd name="connsiteX3" fmla="*/ 1778000 w 1893614"/>
              <a:gd name="connsiteY3" fmla="*/ 2249214 h 3026980"/>
              <a:gd name="connsiteX4" fmla="*/ 1778000 w 1893614"/>
              <a:gd name="connsiteY4" fmla="*/ 3026980 h 302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614" h="3026980">
                <a:moveTo>
                  <a:pt x="64814" y="0"/>
                </a:moveTo>
                <a:cubicBezTo>
                  <a:pt x="32407" y="318813"/>
                  <a:pt x="0" y="637627"/>
                  <a:pt x="169917" y="882869"/>
                </a:cubicBezTo>
                <a:cubicBezTo>
                  <a:pt x="339834" y="1128111"/>
                  <a:pt x="816303" y="1243725"/>
                  <a:pt x="1084317" y="1471449"/>
                </a:cubicBezTo>
                <a:cubicBezTo>
                  <a:pt x="1352331" y="1699173"/>
                  <a:pt x="1662386" y="1989959"/>
                  <a:pt x="1778000" y="2249214"/>
                </a:cubicBezTo>
                <a:cubicBezTo>
                  <a:pt x="1893614" y="2508469"/>
                  <a:pt x="1835807" y="2767724"/>
                  <a:pt x="1778000" y="3026980"/>
                </a:cubicBez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70959" y="348271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</a:t>
            </a:r>
            <a:endParaRPr lang="en-US" b="1" dirty="0"/>
          </a:p>
        </p:txBody>
      </p:sp>
      <p:sp>
        <p:nvSpPr>
          <p:cNvPr id="72" name="Plus 71"/>
          <p:cNvSpPr/>
          <p:nvPr/>
        </p:nvSpPr>
        <p:spPr>
          <a:xfrm>
            <a:off x="3368556" y="417309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Plus 72"/>
          <p:cNvSpPr/>
          <p:nvPr/>
        </p:nvSpPr>
        <p:spPr>
          <a:xfrm>
            <a:off x="3637657" y="423081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Plus 73"/>
          <p:cNvSpPr/>
          <p:nvPr/>
        </p:nvSpPr>
        <p:spPr>
          <a:xfrm>
            <a:off x="3506287" y="443576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7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822"/>
            <a:ext cx="9144000" cy="5491906"/>
          </a:xfrm>
        </p:spPr>
        <p:txBody>
          <a:bodyPr>
            <a:noAutofit/>
          </a:bodyPr>
          <a:lstStyle/>
          <a:p>
            <a:pPr marL="800100" lvl="1" indent="-342900">
              <a:buClrTx/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46817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21175"/>
            <a:ext cx="8242300" cy="598901"/>
          </a:xfrm>
        </p:spPr>
        <p:txBody>
          <a:bodyPr>
            <a:normAutofit/>
          </a:bodyPr>
          <a:lstStyle/>
          <a:p>
            <a:r>
              <a:rPr lang="en-US" sz="3300" dirty="0" smtClean="0"/>
              <a:t>active</a:t>
            </a:r>
            <a:r>
              <a:rPr lang="en-US" sz="3200" dirty="0" smtClean="0"/>
              <a:t> learning of invariants</a:t>
            </a:r>
            <a:endParaRPr lang="en-US" sz="3200" dirty="0"/>
          </a:p>
        </p:txBody>
      </p:sp>
      <p:grpSp>
        <p:nvGrpSpPr>
          <p:cNvPr id="2" name="Group 62"/>
          <p:cNvGrpSpPr/>
          <p:nvPr/>
        </p:nvGrpSpPr>
        <p:grpSpPr>
          <a:xfrm>
            <a:off x="700279" y="969211"/>
            <a:ext cx="7541963" cy="2410395"/>
            <a:chOff x="786791" y="2362293"/>
            <a:chExt cx="7541963" cy="2410395"/>
          </a:xfrm>
        </p:grpSpPr>
        <p:grpSp>
          <p:nvGrpSpPr>
            <p:cNvPr id="4" name="Group 61"/>
            <p:cNvGrpSpPr/>
            <p:nvPr/>
          </p:nvGrpSpPr>
          <p:grpSpPr>
            <a:xfrm>
              <a:off x="4455045" y="3181753"/>
              <a:ext cx="578739" cy="302786"/>
              <a:chOff x="4455045" y="3181753"/>
              <a:chExt cx="578739" cy="302786"/>
            </a:xfrm>
          </p:grpSpPr>
          <p:sp>
            <p:nvSpPr>
              <p:cNvPr id="42" name="Minus 41"/>
              <p:cNvSpPr/>
              <p:nvPr/>
            </p:nvSpPr>
            <p:spPr>
              <a:xfrm>
                <a:off x="4455045" y="3281918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Minus 42"/>
              <p:cNvSpPr/>
              <p:nvPr/>
            </p:nvSpPr>
            <p:spPr>
              <a:xfrm>
                <a:off x="4805184" y="3438820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Minus 47"/>
              <p:cNvSpPr/>
              <p:nvPr/>
            </p:nvSpPr>
            <p:spPr>
              <a:xfrm>
                <a:off x="4757440" y="3181753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Group 60"/>
            <p:cNvGrpSpPr/>
            <p:nvPr/>
          </p:nvGrpSpPr>
          <p:grpSpPr>
            <a:xfrm>
              <a:off x="786791" y="2362293"/>
              <a:ext cx="7541963" cy="2410395"/>
              <a:chOff x="786791" y="2362293"/>
              <a:chExt cx="7541963" cy="2410395"/>
            </a:xfrm>
          </p:grpSpPr>
          <p:grpSp>
            <p:nvGrpSpPr>
              <p:cNvPr id="6" name="Group 49"/>
              <p:cNvGrpSpPr/>
              <p:nvPr/>
            </p:nvGrpSpPr>
            <p:grpSpPr>
              <a:xfrm>
                <a:off x="786791" y="2362293"/>
                <a:ext cx="7541963" cy="2410395"/>
                <a:chOff x="873774" y="2197370"/>
                <a:chExt cx="8117826" cy="2871742"/>
              </a:xfrm>
            </p:grpSpPr>
            <p:grpSp>
              <p:nvGrpSpPr>
                <p:cNvPr id="8" name="Group 53"/>
                <p:cNvGrpSpPr/>
                <p:nvPr/>
              </p:nvGrpSpPr>
              <p:grpSpPr>
                <a:xfrm>
                  <a:off x="873774" y="2709645"/>
                  <a:ext cx="8117826" cy="2359467"/>
                  <a:chOff x="416574" y="4233645"/>
                  <a:chExt cx="8117826" cy="2359467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50309" y="5310301"/>
                    <a:ext cx="2485832" cy="770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2"/>
                        </a:solidFill>
                      </a:rPr>
                      <a:t>Constraint Solver</a:t>
                    </a:r>
                  </a:p>
                  <a:p>
                    <a:pPr algn="ctr"/>
                    <a:r>
                      <a:rPr lang="en-US" dirty="0" smtClean="0"/>
                      <a:t>check hypothesis?</a:t>
                    </a:r>
                    <a:endParaRPr lang="en-US" dirty="0"/>
                  </a:p>
                </p:txBody>
              </p:sp>
              <p:grpSp>
                <p:nvGrpSpPr>
                  <p:cNvPr id="12" name="Group 52"/>
                  <p:cNvGrpSpPr/>
                  <p:nvPr/>
                </p:nvGrpSpPr>
                <p:grpSpPr>
                  <a:xfrm>
                    <a:off x="416574" y="4233645"/>
                    <a:ext cx="8117826" cy="2359467"/>
                    <a:chOff x="416574" y="4233645"/>
                    <a:chExt cx="8117826" cy="2359467"/>
                  </a:xfrm>
                </p:grpSpPr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543874" y="5257800"/>
                      <a:ext cx="2432975" cy="822539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51"/>
                    <p:cNvGrpSpPr/>
                    <p:nvPr/>
                  </p:nvGrpSpPr>
                  <p:grpSpPr>
                    <a:xfrm>
                      <a:off x="416574" y="4233645"/>
                      <a:ext cx="8117826" cy="2359467"/>
                      <a:chOff x="416574" y="4233645"/>
                      <a:chExt cx="8117826" cy="2359467"/>
                    </a:xfrm>
                  </p:grpSpPr>
                  <p:grpSp>
                    <p:nvGrpSpPr>
                      <p:cNvPr id="14" name="Group 50"/>
                      <p:cNvGrpSpPr/>
                      <p:nvPr/>
                    </p:nvGrpSpPr>
                    <p:grpSpPr>
                      <a:xfrm>
                        <a:off x="416574" y="4233645"/>
                        <a:ext cx="8117826" cy="1919446"/>
                        <a:chOff x="416574" y="4233645"/>
                        <a:chExt cx="8117826" cy="1919446"/>
                      </a:xfrm>
                    </p:grpSpPr>
                    <p:sp>
                      <p:nvSpPr>
                        <p:cNvPr id="31" name="Rounded Rectangle 30"/>
                        <p:cNvSpPr/>
                        <p:nvPr/>
                      </p:nvSpPr>
                      <p:spPr>
                        <a:xfrm>
                          <a:off x="6934200" y="4495800"/>
                          <a:ext cx="1524000" cy="1371600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6" name="Group 45"/>
                        <p:cNvGrpSpPr/>
                        <p:nvPr/>
                      </p:nvGrpSpPr>
                      <p:grpSpPr>
                        <a:xfrm>
                          <a:off x="416574" y="4233645"/>
                          <a:ext cx="8117826" cy="1919446"/>
                          <a:chOff x="340374" y="4386045"/>
                          <a:chExt cx="8117826" cy="1919446"/>
                        </a:xfrm>
                      </p:grpSpPr>
                      <p:grpSp>
                        <p:nvGrpSpPr>
                          <p:cNvPr id="18" name="Group 36"/>
                          <p:cNvGrpSpPr/>
                          <p:nvPr/>
                        </p:nvGrpSpPr>
                        <p:grpSpPr>
                          <a:xfrm>
                            <a:off x="1045648" y="4386045"/>
                            <a:ext cx="7412552" cy="1233958"/>
                            <a:chOff x="1147248" y="4486613"/>
                            <a:chExt cx="7412552" cy="1233958"/>
                          </a:xfrm>
                        </p:grpSpPr>
                        <p:sp>
                          <p:nvSpPr>
                            <p:cNvPr id="19" name="Plus 18"/>
                            <p:cNvSpPr/>
                            <p:nvPr/>
                          </p:nvSpPr>
                          <p:spPr>
                            <a:xfrm>
                              <a:off x="4483971" y="4835241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20" name="Plus 19"/>
                            <p:cNvSpPr/>
                            <p:nvPr/>
                          </p:nvSpPr>
                          <p:spPr>
                            <a:xfrm>
                              <a:off x="4575323" y="4617213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grpSp>
                          <p:nvGrpSpPr>
                            <p:cNvPr id="23" name="Group 17"/>
                            <p:cNvGrpSpPr/>
                            <p:nvPr/>
                          </p:nvGrpSpPr>
                          <p:grpSpPr>
                            <a:xfrm>
                              <a:off x="1147248" y="4486613"/>
                              <a:ext cx="7412552" cy="1233958"/>
                              <a:chOff x="1147248" y="4486613"/>
                              <a:chExt cx="7412552" cy="1233958"/>
                            </a:xfrm>
                          </p:grpSpPr>
                          <p:grpSp>
                            <p:nvGrpSpPr>
                              <p:cNvPr id="24" name="Group 15"/>
                              <p:cNvGrpSpPr/>
                              <p:nvPr/>
                            </p:nvGrpSpPr>
                            <p:grpSpPr>
                              <a:xfrm>
                                <a:off x="1147248" y="4486613"/>
                                <a:ext cx="5812352" cy="1233958"/>
                                <a:chOff x="1147248" y="4486613"/>
                                <a:chExt cx="5812352" cy="1233958"/>
                              </a:xfrm>
                            </p:grpSpPr>
                            <p:grpSp>
                              <p:nvGrpSpPr>
                                <p:cNvPr id="25" name="Group 11"/>
                                <p:cNvGrpSpPr/>
                                <p:nvPr/>
                              </p:nvGrpSpPr>
                              <p:grpSpPr>
                                <a:xfrm>
                                  <a:off x="1180801" y="4486613"/>
                                  <a:ext cx="5778799" cy="1052699"/>
                                  <a:chOff x="2781001" y="4486613"/>
                                  <a:chExt cx="5778799" cy="1052699"/>
                                </a:xfrm>
                              </p:grpSpPr>
                              <p:sp>
                                <p:nvSpPr>
                                  <p:cNvPr id="7" name="Rounded Rectangle 6"/>
                                  <p:cNvSpPr/>
                                  <p:nvPr/>
                                </p:nvSpPr>
                                <p:spPr>
                                  <a:xfrm>
                                    <a:off x="2781001" y="4748767"/>
                                    <a:ext cx="1108564" cy="698499"/>
                                  </a:xfrm>
                                  <a:prstGeom prst="round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9" name="Straight Arrow Connector 8"/>
                                  <p:cNvCxnSpPr>
                                    <a:stCxn id="36" idx="3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4709174" y="4991985"/>
                                    <a:ext cx="1015912" cy="547327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70C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" name="Cloud 9"/>
                                  <p:cNvSpPr/>
                                  <p:nvPr/>
                                </p:nvSpPr>
                                <p:spPr>
                                  <a:xfrm>
                                    <a:off x="5652415" y="4486613"/>
                                    <a:ext cx="1828800" cy="914400"/>
                                  </a:xfrm>
                                  <a:prstGeom prst="cloud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1" name="Straight Arrow Connector 10"/>
                                  <p:cNvCxnSpPr>
                                    <a:endCxn id="31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7481214" y="5027019"/>
                                    <a:ext cx="1078586" cy="407550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70C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5" name="TextBox 14"/>
                                <p:cNvSpPr txBox="1"/>
                                <p:nvPr/>
                              </p:nvSpPr>
                              <p:spPr>
                                <a:xfrm>
                                  <a:off x="1147248" y="4913866"/>
                                  <a:ext cx="1289219" cy="80670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b="1" dirty="0" smtClean="0">
                                      <a:solidFill>
                                        <a:schemeClr val="tx2"/>
                                      </a:solidFill>
                                    </a:rPr>
                                    <a:t>Program </a:t>
                                  </a:r>
                                </a:p>
                                <a:p>
                                  <a:r>
                                    <a:rPr lang="en-US" sz="2000" dirty="0" smtClean="0">
                                      <a:solidFill>
                                        <a:srgbClr val="002060"/>
                                      </a:solidFill>
                                      <a:latin typeface="Gill Sans MT" pitchFamily="34" charset="0"/>
                                    </a:rPr>
                                    <a:t>    </a:t>
                                  </a:r>
                                  <a:endParaRPr lang="en-US" sz="2000" dirty="0">
                                    <a:solidFill>
                                      <a:srgbClr val="002060"/>
                                    </a:solidFill>
                                    <a:latin typeface="Gill Sans MT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7" name="TextBox 16"/>
                              <p:cNvSpPr txBox="1"/>
                              <p:nvPr/>
                            </p:nvSpPr>
                            <p:spPr>
                              <a:xfrm flipH="1">
                                <a:off x="7162800" y="5186859"/>
                                <a:ext cx="1397000" cy="4400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b="1" dirty="0" smtClean="0">
                                    <a:solidFill>
                                      <a:schemeClr val="tx2"/>
                                    </a:solidFill>
                                  </a:rPr>
                                  <a:t>Learner</a:t>
                                </a:r>
                                <a:endParaRPr lang="en-US" b="1" dirty="0">
                                  <a:solidFill>
                                    <a:schemeClr val="tx2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3" name="Plus 32"/>
                            <p:cNvSpPr/>
                            <p:nvPr/>
                          </p:nvSpPr>
                          <p:spPr>
                            <a:xfrm>
                              <a:off x="4864971" y="468598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36" name="Rounded Rectangle 35"/>
                          <p:cNvSpPr/>
                          <p:nvPr/>
                        </p:nvSpPr>
                        <p:spPr>
                          <a:xfrm>
                            <a:off x="340374" y="4571999"/>
                            <a:ext cx="2667000" cy="1733492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 flipH="1">
                        <a:off x="1120966" y="6153090"/>
                        <a:ext cx="1143000" cy="440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dirty="0" smtClean="0">
                            <a:solidFill>
                              <a:schemeClr val="tx2"/>
                            </a:solidFill>
                          </a:rPr>
                          <a:t>Teacher</a:t>
                        </a:r>
                        <a:endParaRPr lang="en-US" b="1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4036843" y="2197370"/>
                  <a:ext cx="2641931" cy="4400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2"/>
                      </a:solidFill>
                      <a:sym typeface="Wingdings" pitchFamily="2" charset="2"/>
                    </a:rPr>
                    <a:t>concrete data-points</a:t>
                  </a:r>
                  <a:endParaRPr lang="en-US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 flipH="1">
                <a:off x="4403988" y="4024384"/>
                <a:ext cx="2286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</a:rPr>
                  <a:t>      H</a:t>
                </a:r>
              </a:p>
              <a:p>
                <a:r>
                  <a:rPr lang="en-US" sz="2000" b="1" dirty="0" smtClean="0">
                    <a:solidFill>
                      <a:schemeClr val="tx2"/>
                    </a:solidFill>
                  </a:rPr>
                  <a:t>(hypothesis)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>
                <a:off x="5245309" y="3651895"/>
                <a:ext cx="1596759" cy="511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220531" y="3749354"/>
                <a:ext cx="1584654" cy="4142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19"/>
          <p:cNvGrpSpPr/>
          <p:nvPr/>
        </p:nvGrpSpPr>
        <p:grpSpPr>
          <a:xfrm>
            <a:off x="1248239" y="3944382"/>
            <a:ext cx="5928269" cy="2423160"/>
            <a:chOff x="1524000" y="1803707"/>
            <a:chExt cx="5928269" cy="2423160"/>
          </a:xfrm>
        </p:grpSpPr>
        <p:grpSp>
          <p:nvGrpSpPr>
            <p:cNvPr id="27" name="Group 15"/>
            <p:cNvGrpSpPr/>
            <p:nvPr/>
          </p:nvGrpSpPr>
          <p:grpSpPr>
            <a:xfrm>
              <a:off x="1524000" y="1803707"/>
              <a:ext cx="5882640" cy="2423160"/>
              <a:chOff x="1402080" y="3246120"/>
              <a:chExt cx="5882640" cy="2423160"/>
            </a:xfrm>
          </p:grpSpPr>
          <p:sp>
            <p:nvSpPr>
              <p:cNvPr id="64" name="Oval 3"/>
              <p:cNvSpPr/>
              <p:nvPr/>
            </p:nvSpPr>
            <p:spPr>
              <a:xfrm>
                <a:off x="1402080" y="3246120"/>
                <a:ext cx="5882640" cy="242316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3550920" y="3246120"/>
                <a:ext cx="914400" cy="2423160"/>
              </a:xfrm>
              <a:prstGeom prst="arc">
                <a:avLst>
                  <a:gd name="adj1" fmla="val 16200000"/>
                  <a:gd name="adj2" fmla="val 5788389"/>
                </a:avLst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67000" y="4088368"/>
                <a:ext cx="122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Reach</a:t>
                </a:r>
                <a:r>
                  <a:rPr lang="en-US" sz="2400" b="1" baseline="30000" dirty="0" err="1" smtClean="0"/>
                  <a:t>k</a:t>
                </a:r>
                <a:endParaRPr lang="en-US" b="1" dirty="0"/>
              </a:p>
            </p:txBody>
          </p:sp>
          <p:sp>
            <p:nvSpPr>
              <p:cNvPr id="67" name="Arc 66"/>
              <p:cNvSpPr/>
              <p:nvPr/>
            </p:nvSpPr>
            <p:spPr>
              <a:xfrm>
                <a:off x="1737360" y="3503860"/>
                <a:ext cx="457200" cy="1630680"/>
              </a:xfrm>
              <a:prstGeom prst="arc">
                <a:avLst>
                  <a:gd name="adj1" fmla="val 16818291"/>
                  <a:gd name="adj2" fmla="val 578838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65961" y="4226867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Init</a:t>
                </a:r>
                <a:endParaRPr lang="en-US" b="1" dirty="0"/>
              </a:p>
            </p:txBody>
          </p:sp>
        </p:grpSp>
        <p:sp>
          <p:nvSpPr>
            <p:cNvPr id="62" name="Arc 61"/>
            <p:cNvSpPr/>
            <p:nvPr/>
          </p:nvSpPr>
          <p:spPr>
            <a:xfrm flipH="1">
              <a:off x="6720840" y="2154226"/>
              <a:ext cx="411480" cy="1630680"/>
            </a:xfrm>
            <a:prstGeom prst="arc">
              <a:avLst>
                <a:gd name="adj1" fmla="val 16818291"/>
                <a:gd name="adj2" fmla="val 57883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5712" y="2708253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Bad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736990" y="394226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</a:t>
            </a:r>
            <a:endParaRPr lang="en-US" b="1" dirty="0"/>
          </a:p>
        </p:txBody>
      </p:sp>
      <p:sp>
        <p:nvSpPr>
          <p:cNvPr id="72" name="Plus 71"/>
          <p:cNvSpPr/>
          <p:nvPr/>
        </p:nvSpPr>
        <p:spPr>
          <a:xfrm>
            <a:off x="3368556" y="417309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Plus 72"/>
          <p:cNvSpPr/>
          <p:nvPr/>
        </p:nvSpPr>
        <p:spPr>
          <a:xfrm>
            <a:off x="3637657" y="423081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Plus 73"/>
          <p:cNvSpPr/>
          <p:nvPr/>
        </p:nvSpPr>
        <p:spPr>
          <a:xfrm>
            <a:off x="3506287" y="443576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5864772" y="4078014"/>
            <a:ext cx="1355835" cy="2427889"/>
          </a:xfrm>
          <a:custGeom>
            <a:avLst/>
            <a:gdLst>
              <a:gd name="connsiteX0" fmla="*/ 1355835 w 1355835"/>
              <a:gd name="connsiteY0" fmla="*/ 0 h 2427889"/>
              <a:gd name="connsiteX1" fmla="*/ 1166649 w 1355835"/>
              <a:gd name="connsiteY1" fmla="*/ 630620 h 2427889"/>
              <a:gd name="connsiteX2" fmla="*/ 399394 w 1355835"/>
              <a:gd name="connsiteY2" fmla="*/ 1019503 h 2427889"/>
              <a:gd name="connsiteX3" fmla="*/ 52552 w 1355835"/>
              <a:gd name="connsiteY3" fmla="*/ 1692165 h 2427889"/>
              <a:gd name="connsiteX4" fmla="*/ 84083 w 1355835"/>
              <a:gd name="connsiteY4" fmla="*/ 2427889 h 242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835" h="2427889">
                <a:moveTo>
                  <a:pt x="1355835" y="0"/>
                </a:moveTo>
                <a:cubicBezTo>
                  <a:pt x="1340945" y="230351"/>
                  <a:pt x="1326056" y="460703"/>
                  <a:pt x="1166649" y="630620"/>
                </a:cubicBezTo>
                <a:cubicBezTo>
                  <a:pt x="1007242" y="800537"/>
                  <a:pt x="585077" y="842579"/>
                  <a:pt x="399394" y="1019503"/>
                </a:cubicBezTo>
                <a:cubicBezTo>
                  <a:pt x="213711" y="1196427"/>
                  <a:pt x="105104" y="1457434"/>
                  <a:pt x="52552" y="1692165"/>
                </a:cubicBezTo>
                <a:cubicBezTo>
                  <a:pt x="0" y="1926896"/>
                  <a:pt x="42041" y="2177392"/>
                  <a:pt x="84083" y="2427889"/>
                </a:cubicBez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6512300" y="4546030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6547810" y="4763770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822"/>
            <a:ext cx="9144000" cy="5491906"/>
          </a:xfrm>
        </p:spPr>
        <p:txBody>
          <a:bodyPr>
            <a:noAutofit/>
          </a:bodyPr>
          <a:lstStyle/>
          <a:p>
            <a:pPr marL="800100" lvl="1" indent="-342900">
              <a:buClrTx/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46817"/>
              </a:solidFill>
            </a:endParaRPr>
          </a:p>
          <a:p>
            <a:endParaRPr lang="en-US" dirty="0" smtClean="0">
              <a:solidFill>
                <a:srgbClr val="046817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46817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21175"/>
            <a:ext cx="8242300" cy="598901"/>
          </a:xfrm>
        </p:spPr>
        <p:txBody>
          <a:bodyPr>
            <a:normAutofit/>
          </a:bodyPr>
          <a:lstStyle/>
          <a:p>
            <a:r>
              <a:rPr lang="en-US" sz="3300" dirty="0" smtClean="0"/>
              <a:t>active</a:t>
            </a:r>
            <a:r>
              <a:rPr lang="en-US" sz="3200" dirty="0" smtClean="0"/>
              <a:t> learning of invariants</a:t>
            </a:r>
            <a:endParaRPr lang="en-US" sz="3200" dirty="0"/>
          </a:p>
        </p:txBody>
      </p:sp>
      <p:grpSp>
        <p:nvGrpSpPr>
          <p:cNvPr id="2" name="Group 62"/>
          <p:cNvGrpSpPr/>
          <p:nvPr/>
        </p:nvGrpSpPr>
        <p:grpSpPr>
          <a:xfrm>
            <a:off x="700279" y="969211"/>
            <a:ext cx="7541963" cy="2410395"/>
            <a:chOff x="786791" y="2362293"/>
            <a:chExt cx="7541963" cy="2410395"/>
          </a:xfrm>
        </p:grpSpPr>
        <p:grpSp>
          <p:nvGrpSpPr>
            <p:cNvPr id="4" name="Group 61"/>
            <p:cNvGrpSpPr/>
            <p:nvPr/>
          </p:nvGrpSpPr>
          <p:grpSpPr>
            <a:xfrm>
              <a:off x="4455045" y="3181753"/>
              <a:ext cx="578739" cy="302786"/>
              <a:chOff x="4455045" y="3181753"/>
              <a:chExt cx="578739" cy="302786"/>
            </a:xfrm>
          </p:grpSpPr>
          <p:sp>
            <p:nvSpPr>
              <p:cNvPr id="42" name="Minus 41"/>
              <p:cNvSpPr/>
              <p:nvPr/>
            </p:nvSpPr>
            <p:spPr>
              <a:xfrm>
                <a:off x="4455045" y="3281918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Minus 42"/>
              <p:cNvSpPr/>
              <p:nvPr/>
            </p:nvSpPr>
            <p:spPr>
              <a:xfrm>
                <a:off x="4805184" y="3438820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Minus 47"/>
              <p:cNvSpPr/>
              <p:nvPr/>
            </p:nvSpPr>
            <p:spPr>
              <a:xfrm>
                <a:off x="4757440" y="3181753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Group 60"/>
            <p:cNvGrpSpPr/>
            <p:nvPr/>
          </p:nvGrpSpPr>
          <p:grpSpPr>
            <a:xfrm>
              <a:off x="786791" y="2362293"/>
              <a:ext cx="7541963" cy="2410395"/>
              <a:chOff x="786791" y="2362293"/>
              <a:chExt cx="7541963" cy="2410395"/>
            </a:xfrm>
          </p:grpSpPr>
          <p:grpSp>
            <p:nvGrpSpPr>
              <p:cNvPr id="6" name="Group 49"/>
              <p:cNvGrpSpPr/>
              <p:nvPr/>
            </p:nvGrpSpPr>
            <p:grpSpPr>
              <a:xfrm>
                <a:off x="786791" y="2362293"/>
                <a:ext cx="7541963" cy="2410395"/>
                <a:chOff x="873774" y="2197370"/>
                <a:chExt cx="8117826" cy="2871742"/>
              </a:xfrm>
            </p:grpSpPr>
            <p:grpSp>
              <p:nvGrpSpPr>
                <p:cNvPr id="8" name="Group 53"/>
                <p:cNvGrpSpPr/>
                <p:nvPr/>
              </p:nvGrpSpPr>
              <p:grpSpPr>
                <a:xfrm>
                  <a:off x="873774" y="2709645"/>
                  <a:ext cx="8117826" cy="2359467"/>
                  <a:chOff x="416574" y="4233645"/>
                  <a:chExt cx="8117826" cy="2359467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50309" y="5310301"/>
                    <a:ext cx="2485832" cy="770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2"/>
                        </a:solidFill>
                      </a:rPr>
                      <a:t>Constraint Solver</a:t>
                    </a:r>
                  </a:p>
                  <a:p>
                    <a:pPr algn="ctr"/>
                    <a:r>
                      <a:rPr lang="en-US" dirty="0" smtClean="0"/>
                      <a:t>check hypothesis?</a:t>
                    </a:r>
                    <a:endParaRPr lang="en-US" dirty="0"/>
                  </a:p>
                </p:txBody>
              </p:sp>
              <p:grpSp>
                <p:nvGrpSpPr>
                  <p:cNvPr id="12" name="Group 52"/>
                  <p:cNvGrpSpPr/>
                  <p:nvPr/>
                </p:nvGrpSpPr>
                <p:grpSpPr>
                  <a:xfrm>
                    <a:off x="416574" y="4233645"/>
                    <a:ext cx="8117826" cy="2359467"/>
                    <a:chOff x="416574" y="4233645"/>
                    <a:chExt cx="8117826" cy="2359467"/>
                  </a:xfrm>
                </p:grpSpPr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543874" y="5257800"/>
                      <a:ext cx="2432975" cy="822539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51"/>
                    <p:cNvGrpSpPr/>
                    <p:nvPr/>
                  </p:nvGrpSpPr>
                  <p:grpSpPr>
                    <a:xfrm>
                      <a:off x="416574" y="4233645"/>
                      <a:ext cx="8117826" cy="2359467"/>
                      <a:chOff x="416574" y="4233645"/>
                      <a:chExt cx="8117826" cy="2359467"/>
                    </a:xfrm>
                  </p:grpSpPr>
                  <p:grpSp>
                    <p:nvGrpSpPr>
                      <p:cNvPr id="14" name="Group 50"/>
                      <p:cNvGrpSpPr/>
                      <p:nvPr/>
                    </p:nvGrpSpPr>
                    <p:grpSpPr>
                      <a:xfrm>
                        <a:off x="416574" y="4233645"/>
                        <a:ext cx="8117826" cy="1919446"/>
                        <a:chOff x="416574" y="4233645"/>
                        <a:chExt cx="8117826" cy="1919446"/>
                      </a:xfrm>
                    </p:grpSpPr>
                    <p:sp>
                      <p:nvSpPr>
                        <p:cNvPr id="31" name="Rounded Rectangle 30"/>
                        <p:cNvSpPr/>
                        <p:nvPr/>
                      </p:nvSpPr>
                      <p:spPr>
                        <a:xfrm>
                          <a:off x="6934200" y="4495800"/>
                          <a:ext cx="1524000" cy="1371600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6" name="Group 45"/>
                        <p:cNvGrpSpPr/>
                        <p:nvPr/>
                      </p:nvGrpSpPr>
                      <p:grpSpPr>
                        <a:xfrm>
                          <a:off x="416574" y="4233645"/>
                          <a:ext cx="8117826" cy="1919446"/>
                          <a:chOff x="340374" y="4386045"/>
                          <a:chExt cx="8117826" cy="1919446"/>
                        </a:xfrm>
                      </p:grpSpPr>
                      <p:grpSp>
                        <p:nvGrpSpPr>
                          <p:cNvPr id="18" name="Group 36"/>
                          <p:cNvGrpSpPr/>
                          <p:nvPr/>
                        </p:nvGrpSpPr>
                        <p:grpSpPr>
                          <a:xfrm>
                            <a:off x="1045648" y="4386045"/>
                            <a:ext cx="7412552" cy="1233958"/>
                            <a:chOff x="1147248" y="4486613"/>
                            <a:chExt cx="7412552" cy="1233958"/>
                          </a:xfrm>
                        </p:grpSpPr>
                        <p:sp>
                          <p:nvSpPr>
                            <p:cNvPr id="19" name="Plus 18"/>
                            <p:cNvSpPr/>
                            <p:nvPr/>
                          </p:nvSpPr>
                          <p:spPr>
                            <a:xfrm>
                              <a:off x="4483971" y="4835241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20" name="Plus 19"/>
                            <p:cNvSpPr/>
                            <p:nvPr/>
                          </p:nvSpPr>
                          <p:spPr>
                            <a:xfrm>
                              <a:off x="4575323" y="4617213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grpSp>
                          <p:nvGrpSpPr>
                            <p:cNvPr id="21" name="Group 17"/>
                            <p:cNvGrpSpPr/>
                            <p:nvPr/>
                          </p:nvGrpSpPr>
                          <p:grpSpPr>
                            <a:xfrm>
                              <a:off x="1147248" y="4486613"/>
                              <a:ext cx="7412552" cy="1233958"/>
                              <a:chOff x="1147248" y="4486613"/>
                              <a:chExt cx="7412552" cy="1233958"/>
                            </a:xfrm>
                          </p:grpSpPr>
                          <p:grpSp>
                            <p:nvGrpSpPr>
                              <p:cNvPr id="22" name="Group 15"/>
                              <p:cNvGrpSpPr/>
                              <p:nvPr/>
                            </p:nvGrpSpPr>
                            <p:grpSpPr>
                              <a:xfrm>
                                <a:off x="1147248" y="4486613"/>
                                <a:ext cx="5812352" cy="1233958"/>
                                <a:chOff x="1147248" y="4486613"/>
                                <a:chExt cx="5812352" cy="1233958"/>
                              </a:xfrm>
                            </p:grpSpPr>
                            <p:grpSp>
                              <p:nvGrpSpPr>
                                <p:cNvPr id="23" name="Group 11"/>
                                <p:cNvGrpSpPr/>
                                <p:nvPr/>
                              </p:nvGrpSpPr>
                              <p:grpSpPr>
                                <a:xfrm>
                                  <a:off x="1180801" y="4486613"/>
                                  <a:ext cx="5778799" cy="1052699"/>
                                  <a:chOff x="2781001" y="4486613"/>
                                  <a:chExt cx="5778799" cy="1052699"/>
                                </a:xfrm>
                              </p:grpSpPr>
                              <p:sp>
                                <p:nvSpPr>
                                  <p:cNvPr id="7" name="Rounded Rectangle 6"/>
                                  <p:cNvSpPr/>
                                  <p:nvPr/>
                                </p:nvSpPr>
                                <p:spPr>
                                  <a:xfrm>
                                    <a:off x="2781001" y="4748767"/>
                                    <a:ext cx="1108564" cy="698499"/>
                                  </a:xfrm>
                                  <a:prstGeom prst="round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9" name="Straight Arrow Connector 8"/>
                                  <p:cNvCxnSpPr>
                                    <a:stCxn id="36" idx="3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4709174" y="4991985"/>
                                    <a:ext cx="1015912" cy="547327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70C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" name="Cloud 9"/>
                                  <p:cNvSpPr/>
                                  <p:nvPr/>
                                </p:nvSpPr>
                                <p:spPr>
                                  <a:xfrm>
                                    <a:off x="5652415" y="4486613"/>
                                    <a:ext cx="1828800" cy="914400"/>
                                  </a:xfrm>
                                  <a:prstGeom prst="cloud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1" name="Straight Arrow Connector 10"/>
                                  <p:cNvCxnSpPr>
                                    <a:endCxn id="31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7481214" y="5027019"/>
                                    <a:ext cx="1078586" cy="407550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70C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5" name="TextBox 14"/>
                                <p:cNvSpPr txBox="1"/>
                                <p:nvPr/>
                              </p:nvSpPr>
                              <p:spPr>
                                <a:xfrm>
                                  <a:off x="1147248" y="4913866"/>
                                  <a:ext cx="1289219" cy="80670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b="1" dirty="0" smtClean="0">
                                      <a:solidFill>
                                        <a:schemeClr val="tx2"/>
                                      </a:solidFill>
                                    </a:rPr>
                                    <a:t>Program </a:t>
                                  </a:r>
                                </a:p>
                                <a:p>
                                  <a:r>
                                    <a:rPr lang="en-US" sz="2000" dirty="0" smtClean="0">
                                      <a:solidFill>
                                        <a:srgbClr val="002060"/>
                                      </a:solidFill>
                                      <a:latin typeface="Gill Sans MT" pitchFamily="34" charset="0"/>
                                    </a:rPr>
                                    <a:t>    </a:t>
                                  </a:r>
                                  <a:endParaRPr lang="en-US" sz="2000" dirty="0">
                                    <a:solidFill>
                                      <a:srgbClr val="002060"/>
                                    </a:solidFill>
                                    <a:latin typeface="Gill Sans MT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7" name="TextBox 16"/>
                              <p:cNvSpPr txBox="1"/>
                              <p:nvPr/>
                            </p:nvSpPr>
                            <p:spPr>
                              <a:xfrm flipH="1">
                                <a:off x="7162800" y="5186859"/>
                                <a:ext cx="1397000" cy="4400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b="1" dirty="0" smtClean="0">
                                    <a:solidFill>
                                      <a:schemeClr val="tx2"/>
                                    </a:solidFill>
                                  </a:rPr>
                                  <a:t>Learner</a:t>
                                </a:r>
                                <a:endParaRPr lang="en-US" b="1" dirty="0">
                                  <a:solidFill>
                                    <a:schemeClr val="tx2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3" name="Plus 32"/>
                            <p:cNvSpPr/>
                            <p:nvPr/>
                          </p:nvSpPr>
                          <p:spPr>
                            <a:xfrm>
                              <a:off x="4864971" y="468598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36" name="Rounded Rectangle 35"/>
                          <p:cNvSpPr/>
                          <p:nvPr/>
                        </p:nvSpPr>
                        <p:spPr>
                          <a:xfrm>
                            <a:off x="340374" y="4571999"/>
                            <a:ext cx="2667000" cy="1733492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 flipH="1">
                        <a:off x="1120966" y="6153090"/>
                        <a:ext cx="1143000" cy="440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dirty="0" smtClean="0">
                            <a:solidFill>
                              <a:schemeClr val="tx2"/>
                            </a:solidFill>
                          </a:rPr>
                          <a:t>Teacher</a:t>
                        </a:r>
                        <a:endParaRPr lang="en-US" b="1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4036843" y="2197370"/>
                  <a:ext cx="2641931" cy="4400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2"/>
                      </a:solidFill>
                      <a:sym typeface="Wingdings" pitchFamily="2" charset="2"/>
                    </a:rPr>
                    <a:t>concrete data-points</a:t>
                  </a:r>
                  <a:endParaRPr lang="en-US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 flipH="1">
                <a:off x="4403988" y="4024384"/>
                <a:ext cx="2286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</a:rPr>
                  <a:t>      H</a:t>
                </a:r>
              </a:p>
              <a:p>
                <a:r>
                  <a:rPr lang="en-US" sz="2000" b="1" dirty="0" smtClean="0">
                    <a:solidFill>
                      <a:schemeClr val="tx2"/>
                    </a:solidFill>
                  </a:rPr>
                  <a:t>(hypothesis)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>
                <a:off x="5245309" y="3651895"/>
                <a:ext cx="1596759" cy="511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220531" y="3749354"/>
                <a:ext cx="1584654" cy="4142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19"/>
          <p:cNvGrpSpPr/>
          <p:nvPr/>
        </p:nvGrpSpPr>
        <p:grpSpPr>
          <a:xfrm>
            <a:off x="1248239" y="3944382"/>
            <a:ext cx="5928269" cy="2423160"/>
            <a:chOff x="1524000" y="1803707"/>
            <a:chExt cx="5928269" cy="2423160"/>
          </a:xfrm>
        </p:grpSpPr>
        <p:grpSp>
          <p:nvGrpSpPr>
            <p:cNvPr id="25" name="Group 15"/>
            <p:cNvGrpSpPr/>
            <p:nvPr/>
          </p:nvGrpSpPr>
          <p:grpSpPr>
            <a:xfrm>
              <a:off x="1524000" y="1803707"/>
              <a:ext cx="5882640" cy="2423160"/>
              <a:chOff x="1402080" y="3246120"/>
              <a:chExt cx="5882640" cy="2423160"/>
            </a:xfrm>
          </p:grpSpPr>
          <p:sp>
            <p:nvSpPr>
              <p:cNvPr id="64" name="Oval 3"/>
              <p:cNvSpPr/>
              <p:nvPr/>
            </p:nvSpPr>
            <p:spPr>
              <a:xfrm>
                <a:off x="1402080" y="3246120"/>
                <a:ext cx="5882640" cy="242316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3550920" y="3246120"/>
                <a:ext cx="914400" cy="2423160"/>
              </a:xfrm>
              <a:prstGeom prst="arc">
                <a:avLst>
                  <a:gd name="adj1" fmla="val 16200000"/>
                  <a:gd name="adj2" fmla="val 5788389"/>
                </a:avLst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67000" y="4088368"/>
                <a:ext cx="122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Reach</a:t>
                </a:r>
                <a:r>
                  <a:rPr lang="en-US" sz="2400" b="1" baseline="30000" dirty="0" err="1" smtClean="0"/>
                  <a:t>k</a:t>
                </a:r>
                <a:endParaRPr lang="en-US" b="1" dirty="0"/>
              </a:p>
            </p:txBody>
          </p:sp>
          <p:sp>
            <p:nvSpPr>
              <p:cNvPr id="67" name="Arc 66"/>
              <p:cNvSpPr/>
              <p:nvPr/>
            </p:nvSpPr>
            <p:spPr>
              <a:xfrm>
                <a:off x="1737360" y="3503860"/>
                <a:ext cx="457200" cy="1630680"/>
              </a:xfrm>
              <a:prstGeom prst="arc">
                <a:avLst>
                  <a:gd name="adj1" fmla="val 16818291"/>
                  <a:gd name="adj2" fmla="val 578838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65961" y="4226867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Init</a:t>
                </a:r>
                <a:endParaRPr lang="en-US" b="1" dirty="0"/>
              </a:p>
            </p:txBody>
          </p:sp>
        </p:grpSp>
        <p:sp>
          <p:nvSpPr>
            <p:cNvPr id="62" name="Arc 61"/>
            <p:cNvSpPr/>
            <p:nvPr/>
          </p:nvSpPr>
          <p:spPr>
            <a:xfrm flipH="1">
              <a:off x="6720840" y="2154226"/>
              <a:ext cx="411480" cy="1630680"/>
            </a:xfrm>
            <a:prstGeom prst="arc">
              <a:avLst>
                <a:gd name="adj1" fmla="val 16818291"/>
                <a:gd name="adj2" fmla="val 57883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5712" y="2708253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Bad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823773" y="355417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</a:t>
            </a:r>
            <a:endParaRPr lang="en-US" b="1" dirty="0"/>
          </a:p>
        </p:txBody>
      </p:sp>
      <p:sp>
        <p:nvSpPr>
          <p:cNvPr id="72" name="Plus 71"/>
          <p:cNvSpPr/>
          <p:nvPr/>
        </p:nvSpPr>
        <p:spPr>
          <a:xfrm>
            <a:off x="3368556" y="417309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Plus 72"/>
          <p:cNvSpPr/>
          <p:nvPr/>
        </p:nvSpPr>
        <p:spPr>
          <a:xfrm>
            <a:off x="3637657" y="423081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Plus 73"/>
          <p:cNvSpPr/>
          <p:nvPr/>
        </p:nvSpPr>
        <p:spPr>
          <a:xfrm>
            <a:off x="3506287" y="4435768"/>
            <a:ext cx="141589" cy="127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Minus 59"/>
          <p:cNvSpPr/>
          <p:nvPr/>
        </p:nvSpPr>
        <p:spPr>
          <a:xfrm>
            <a:off x="6512300" y="4546030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6547810" y="4763770"/>
            <a:ext cx="2286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>
            <a:off x="4701597" y="3944382"/>
            <a:ext cx="914400" cy="2423160"/>
          </a:xfrm>
          <a:prstGeom prst="arc">
            <a:avLst>
              <a:gd name="adj1" fmla="val 16200000"/>
              <a:gd name="adj2" fmla="val 57883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347371" y="4763770"/>
            <a:ext cx="559443" cy="8515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2631" y="5295608"/>
            <a:ext cx="559443" cy="9118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14356" y="1437959"/>
            <a:ext cx="133728" cy="257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079467" y="1765201"/>
            <a:ext cx="133728" cy="257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2631" y="1595641"/>
            <a:ext cx="133728" cy="257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42370" name="Object 2"/>
          <p:cNvGraphicFramePr>
            <a:graphicFrameLocks noChangeAspect="1"/>
          </p:cNvGraphicFramePr>
          <p:nvPr/>
        </p:nvGraphicFramePr>
        <p:xfrm>
          <a:off x="4370388" y="5548313"/>
          <a:ext cx="2330450" cy="461962"/>
        </p:xfrm>
        <a:graphic>
          <a:graphicData uri="http://schemas.openxmlformats.org/presentationml/2006/ole">
            <p:oleObj spid="_x0000_s442370" name="Equation" r:id="rId4" imgW="1028520" imgH="203040" progId="Equation.3">
              <p:embed/>
            </p:oleObj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028723" y="460758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p</a:t>
            </a:r>
            <a:endParaRPr lang="en-US" sz="22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5832743" y="4539275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p</a:t>
            </a:r>
            <a:r>
              <a:rPr lang="en-US" sz="2200" i="1" dirty="0" smtClean="0"/>
              <a:t>’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xmlns="" val="35873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7117" y="77122"/>
            <a:ext cx="8989763" cy="962447"/>
          </a:xfrm>
        </p:spPr>
        <p:txBody>
          <a:bodyPr>
            <a:noAutofit/>
          </a:bodyPr>
          <a:lstStyle/>
          <a:p>
            <a:r>
              <a:rPr lang="en-US" sz="3000" dirty="0" smtClean="0"/>
              <a:t>ICE: Learning using examples, counter-examples and implications</a:t>
            </a:r>
            <a:endParaRPr lang="en-US" sz="3000" dirty="0"/>
          </a:p>
        </p:txBody>
      </p:sp>
      <p:grpSp>
        <p:nvGrpSpPr>
          <p:cNvPr id="2" name="Group 74"/>
          <p:cNvGrpSpPr/>
          <p:nvPr/>
        </p:nvGrpSpPr>
        <p:grpSpPr>
          <a:xfrm>
            <a:off x="676622" y="1084320"/>
            <a:ext cx="6980094" cy="2319889"/>
            <a:chOff x="786791" y="2362293"/>
            <a:chExt cx="7491480" cy="2481552"/>
          </a:xfrm>
        </p:grpSpPr>
        <p:grpSp>
          <p:nvGrpSpPr>
            <p:cNvPr id="3" name="Group 61"/>
            <p:cNvGrpSpPr/>
            <p:nvPr/>
          </p:nvGrpSpPr>
          <p:grpSpPr>
            <a:xfrm>
              <a:off x="4455045" y="3181753"/>
              <a:ext cx="719469" cy="302786"/>
              <a:chOff x="4455045" y="3181753"/>
              <a:chExt cx="719469" cy="302786"/>
            </a:xfrm>
          </p:grpSpPr>
          <p:sp>
            <p:nvSpPr>
              <p:cNvPr id="110" name="Minus 109"/>
              <p:cNvSpPr/>
              <p:nvPr/>
            </p:nvSpPr>
            <p:spPr>
              <a:xfrm>
                <a:off x="4455045" y="3281918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Minus 110"/>
              <p:cNvSpPr/>
              <p:nvPr/>
            </p:nvSpPr>
            <p:spPr>
              <a:xfrm>
                <a:off x="4805184" y="3438820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Minus 111"/>
              <p:cNvSpPr/>
              <p:nvPr/>
            </p:nvSpPr>
            <p:spPr>
              <a:xfrm>
                <a:off x="4945914" y="3315794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Minus 113"/>
              <p:cNvSpPr/>
              <p:nvPr/>
            </p:nvSpPr>
            <p:spPr>
              <a:xfrm>
                <a:off x="4757440" y="3181753"/>
                <a:ext cx="228600" cy="45719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Group 60"/>
            <p:cNvGrpSpPr/>
            <p:nvPr/>
          </p:nvGrpSpPr>
          <p:grpSpPr>
            <a:xfrm>
              <a:off x="786791" y="2362293"/>
              <a:ext cx="7491480" cy="2481552"/>
              <a:chOff x="786791" y="2362293"/>
              <a:chExt cx="7491480" cy="2481552"/>
            </a:xfrm>
          </p:grpSpPr>
          <p:grpSp>
            <p:nvGrpSpPr>
              <p:cNvPr id="5" name="Group 49"/>
              <p:cNvGrpSpPr/>
              <p:nvPr/>
            </p:nvGrpSpPr>
            <p:grpSpPr>
              <a:xfrm>
                <a:off x="786791" y="2362293"/>
                <a:ext cx="7491480" cy="2481552"/>
                <a:chOff x="873774" y="2197370"/>
                <a:chExt cx="8063487" cy="2956518"/>
              </a:xfrm>
            </p:grpSpPr>
            <p:grpSp>
              <p:nvGrpSpPr>
                <p:cNvPr id="6" name="Group 53"/>
                <p:cNvGrpSpPr/>
                <p:nvPr/>
              </p:nvGrpSpPr>
              <p:grpSpPr>
                <a:xfrm>
                  <a:off x="873774" y="2709645"/>
                  <a:ext cx="8063487" cy="2444243"/>
                  <a:chOff x="416574" y="4233645"/>
                  <a:chExt cx="8063487" cy="2444243"/>
                </a:xfrm>
              </p:grpSpPr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0309" y="5258303"/>
                    <a:ext cx="2485831" cy="920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2"/>
                        </a:solidFill>
                      </a:rPr>
                      <a:t>Constraint Solver</a:t>
                    </a:r>
                  </a:p>
                  <a:p>
                    <a:pPr algn="ctr"/>
                    <a:r>
                      <a:rPr lang="en-US" sz="1600" dirty="0" smtClean="0"/>
                      <a:t>check hypothesis?</a:t>
                    </a:r>
                    <a:endParaRPr lang="en-US" sz="1600" dirty="0"/>
                  </a:p>
                </p:txBody>
              </p:sp>
              <p:grpSp>
                <p:nvGrpSpPr>
                  <p:cNvPr id="7" name="Group 52"/>
                  <p:cNvGrpSpPr/>
                  <p:nvPr/>
                </p:nvGrpSpPr>
                <p:grpSpPr>
                  <a:xfrm>
                    <a:off x="416574" y="4233645"/>
                    <a:ext cx="8063487" cy="2444243"/>
                    <a:chOff x="416574" y="4233645"/>
                    <a:chExt cx="8063487" cy="2444243"/>
                  </a:xfrm>
                </p:grpSpPr>
                <p:sp>
                  <p:nvSpPr>
                    <p:cNvPr id="86" name="Rounded Rectangle 85"/>
                    <p:cNvSpPr/>
                    <p:nvPr/>
                  </p:nvSpPr>
                  <p:spPr>
                    <a:xfrm>
                      <a:off x="543874" y="5257800"/>
                      <a:ext cx="2432975" cy="822539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" name="Group 51"/>
                    <p:cNvGrpSpPr/>
                    <p:nvPr/>
                  </p:nvGrpSpPr>
                  <p:grpSpPr>
                    <a:xfrm>
                      <a:off x="416574" y="4233645"/>
                      <a:ext cx="8063487" cy="2444243"/>
                      <a:chOff x="416574" y="4233645"/>
                      <a:chExt cx="8063487" cy="2444243"/>
                    </a:xfrm>
                  </p:grpSpPr>
                  <p:grpSp>
                    <p:nvGrpSpPr>
                      <p:cNvPr id="9" name="Group 50"/>
                      <p:cNvGrpSpPr/>
                      <p:nvPr/>
                    </p:nvGrpSpPr>
                    <p:grpSpPr>
                      <a:xfrm>
                        <a:off x="416574" y="4233645"/>
                        <a:ext cx="8063487" cy="1919446"/>
                        <a:chOff x="416574" y="4233645"/>
                        <a:chExt cx="8063487" cy="1919446"/>
                      </a:xfrm>
                    </p:grpSpPr>
                    <p:sp>
                      <p:nvSpPr>
                        <p:cNvPr id="90" name="Rounded Rectangle 89"/>
                        <p:cNvSpPr/>
                        <p:nvPr/>
                      </p:nvSpPr>
                      <p:spPr>
                        <a:xfrm>
                          <a:off x="6934200" y="4495800"/>
                          <a:ext cx="1524000" cy="1371600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" name="Group 45"/>
                        <p:cNvGrpSpPr/>
                        <p:nvPr/>
                      </p:nvGrpSpPr>
                      <p:grpSpPr>
                        <a:xfrm>
                          <a:off x="416574" y="4233645"/>
                          <a:ext cx="8063487" cy="1919446"/>
                          <a:chOff x="340374" y="4386045"/>
                          <a:chExt cx="8063487" cy="1919446"/>
                        </a:xfrm>
                      </p:grpSpPr>
                      <p:grpSp>
                        <p:nvGrpSpPr>
                          <p:cNvPr id="11" name="Group 36"/>
                          <p:cNvGrpSpPr/>
                          <p:nvPr/>
                        </p:nvGrpSpPr>
                        <p:grpSpPr>
                          <a:xfrm>
                            <a:off x="1045648" y="4386045"/>
                            <a:ext cx="7358213" cy="1523943"/>
                            <a:chOff x="1147248" y="4486613"/>
                            <a:chExt cx="7358213" cy="1523943"/>
                          </a:xfrm>
                        </p:grpSpPr>
                        <p:sp>
                          <p:nvSpPr>
                            <p:cNvPr id="94" name="Plus 18"/>
                            <p:cNvSpPr/>
                            <p:nvPr/>
                          </p:nvSpPr>
                          <p:spPr>
                            <a:xfrm>
                              <a:off x="4483971" y="4835241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95" name="Plus 94"/>
                            <p:cNvSpPr/>
                            <p:nvPr/>
                          </p:nvSpPr>
                          <p:spPr>
                            <a:xfrm>
                              <a:off x="4575323" y="4617213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96" name="Plus 95"/>
                            <p:cNvSpPr/>
                            <p:nvPr/>
                          </p:nvSpPr>
                          <p:spPr>
                            <a:xfrm>
                              <a:off x="5088520" y="4874618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97" name="Plus 96"/>
                            <p:cNvSpPr/>
                            <p:nvPr/>
                          </p:nvSpPr>
                          <p:spPr>
                            <a:xfrm>
                              <a:off x="5093570" y="4673281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grpSp>
                          <p:nvGrpSpPr>
                            <p:cNvPr id="12" name="Group 17"/>
                            <p:cNvGrpSpPr/>
                            <p:nvPr/>
                          </p:nvGrpSpPr>
                          <p:grpSpPr>
                            <a:xfrm>
                              <a:off x="1147248" y="4486613"/>
                              <a:ext cx="7358213" cy="1523943"/>
                              <a:chOff x="1147248" y="4486613"/>
                              <a:chExt cx="7358213" cy="1523943"/>
                            </a:xfrm>
                          </p:grpSpPr>
                          <p:grpSp>
                            <p:nvGrpSpPr>
                              <p:cNvPr id="13" name="Group 15"/>
                              <p:cNvGrpSpPr/>
                              <p:nvPr/>
                            </p:nvGrpSpPr>
                            <p:grpSpPr>
                              <a:xfrm>
                                <a:off x="1147248" y="4486613"/>
                                <a:ext cx="5812352" cy="1444108"/>
                                <a:chOff x="1147248" y="4486613"/>
                                <a:chExt cx="5812352" cy="1444108"/>
                              </a:xfrm>
                            </p:grpSpPr>
                            <p:grpSp>
                              <p:nvGrpSpPr>
                                <p:cNvPr id="14" name="Group 11"/>
                                <p:cNvGrpSpPr/>
                                <p:nvPr/>
                              </p:nvGrpSpPr>
                              <p:grpSpPr>
                                <a:xfrm>
                                  <a:off x="1180801" y="4486613"/>
                                  <a:ext cx="5778799" cy="1052699"/>
                                  <a:chOff x="2781001" y="4486613"/>
                                  <a:chExt cx="5778799" cy="1052699"/>
                                </a:xfrm>
                              </p:grpSpPr>
                              <p:sp>
                                <p:nvSpPr>
                                  <p:cNvPr id="105" name="Rounded Rectangle 104"/>
                                  <p:cNvSpPr/>
                                  <p:nvPr/>
                                </p:nvSpPr>
                                <p:spPr>
                                  <a:xfrm>
                                    <a:off x="2781001" y="4748767"/>
                                    <a:ext cx="1108564" cy="698499"/>
                                  </a:xfrm>
                                  <a:prstGeom prst="round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6" name="Straight Arrow Connector 8"/>
                                  <p:cNvCxnSpPr>
                                    <a:stCxn id="93" idx="3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4709174" y="4991985"/>
                                    <a:ext cx="1015912" cy="547327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70C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7" name="Cloud 106"/>
                                  <p:cNvSpPr/>
                                  <p:nvPr/>
                                </p:nvSpPr>
                                <p:spPr>
                                  <a:xfrm>
                                    <a:off x="5652415" y="4486613"/>
                                    <a:ext cx="1828800" cy="914400"/>
                                  </a:xfrm>
                                  <a:prstGeom prst="cloud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8" name="Straight Arrow Connector 107"/>
                                  <p:cNvCxnSpPr>
                                    <a:endCxn id="90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7481214" y="5027019"/>
                                    <a:ext cx="1078586" cy="407550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rgbClr val="0070C0"/>
                                    </a:solidFill>
                                    <a:tailEnd type="arrow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04" name="TextBox 14"/>
                                <p:cNvSpPr txBox="1"/>
                                <p:nvPr/>
                              </p:nvSpPr>
                              <p:spPr>
                                <a:xfrm>
                                  <a:off x="1147248" y="4913865"/>
                                  <a:ext cx="1338551" cy="101685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600" b="1" dirty="0" smtClean="0">
                                      <a:solidFill>
                                        <a:schemeClr val="tx2"/>
                                      </a:solidFill>
                                    </a:rPr>
                                    <a:t>Program </a:t>
                                  </a:r>
                                </a:p>
                                <a:p>
                                  <a:r>
                                    <a:rPr lang="en-US" sz="2000" dirty="0" smtClean="0">
                                      <a:solidFill>
                                        <a:srgbClr val="002060"/>
                                      </a:solidFill>
                                      <a:latin typeface="Gill Sans MT" pitchFamily="34" charset="0"/>
                                    </a:rPr>
                                    <a:t>    </a:t>
                                  </a:r>
                                  <a:endParaRPr lang="en-US" sz="2000" dirty="0">
                                    <a:solidFill>
                                      <a:srgbClr val="002060"/>
                                    </a:solidFill>
                                    <a:latin typeface="Gill Sans MT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02" name="TextBox 101"/>
                              <p:cNvSpPr txBox="1"/>
                              <p:nvPr/>
                            </p:nvSpPr>
                            <p:spPr>
                              <a:xfrm flipH="1">
                                <a:off x="7108461" y="5186858"/>
                                <a:ext cx="1397000" cy="8236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b="1" dirty="0" smtClean="0">
                                    <a:solidFill>
                                      <a:schemeClr val="tx2"/>
                                    </a:solidFill>
                                  </a:rPr>
                                  <a:t>Learner</a:t>
                                </a:r>
                              </a:p>
                              <a:p>
                                <a:r>
                                  <a:rPr lang="en-US" b="1" dirty="0" smtClean="0">
                                    <a:solidFill>
                                      <a:schemeClr val="tx2"/>
                                    </a:solidFill>
                                  </a:rPr>
                                  <a:t>(Passive)</a:t>
                                </a:r>
                                <a:endParaRPr lang="en-US" b="1" dirty="0">
                                  <a:solidFill>
                                    <a:schemeClr val="tx2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99" name="Plus 98"/>
                            <p:cNvSpPr/>
                            <p:nvPr/>
                          </p:nvSpPr>
                          <p:spPr>
                            <a:xfrm>
                              <a:off x="4864971" y="4685980"/>
                              <a:ext cx="152400" cy="152400"/>
                            </a:xfrm>
                            <a:prstGeom prst="mathPlus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93" name="Rounded Rectangle 92"/>
                          <p:cNvSpPr/>
                          <p:nvPr/>
                        </p:nvSpPr>
                        <p:spPr>
                          <a:xfrm>
                            <a:off x="340374" y="4571999"/>
                            <a:ext cx="2667000" cy="1733492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 flipH="1">
                        <a:off x="1120966" y="6153090"/>
                        <a:ext cx="1290101" cy="5247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dirty="0" smtClean="0">
                            <a:solidFill>
                              <a:schemeClr val="tx2"/>
                            </a:solidFill>
                          </a:rPr>
                          <a:t>Teacher</a:t>
                        </a:r>
                        <a:endParaRPr lang="en-US" b="1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4036843" y="2197370"/>
                  <a:ext cx="2641931" cy="4400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2"/>
                      </a:solidFill>
                      <a:sym typeface="Wingdings" pitchFamily="2" charset="2"/>
                    </a:rPr>
                    <a:t>concrete data-points</a:t>
                  </a:r>
                  <a:endParaRPr lang="en-US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 flipH="1">
                <a:off x="4403988" y="4024384"/>
                <a:ext cx="2286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</a:rPr>
                  <a:t>      H</a:t>
                </a:r>
              </a:p>
              <a:p>
                <a:r>
                  <a:rPr lang="en-US" sz="2000" b="1" dirty="0" smtClean="0">
                    <a:solidFill>
                      <a:schemeClr val="tx2"/>
                    </a:solidFill>
                  </a:rPr>
                  <a:t>(hypothesis)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>
                <a:off x="5245309" y="3651895"/>
                <a:ext cx="1596759" cy="511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3220531" y="3749354"/>
                <a:ext cx="1584654" cy="4142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Straight Arrow Connector 43"/>
          <p:cNvCxnSpPr/>
          <p:nvPr/>
        </p:nvCxnSpPr>
        <p:spPr>
          <a:xfrm flipV="1">
            <a:off x="4846180" y="1476035"/>
            <a:ext cx="265644" cy="4825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79231" y="1738605"/>
            <a:ext cx="230755" cy="4431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98969" y="1615580"/>
            <a:ext cx="185451" cy="4517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0" y="3602516"/>
            <a:ext cx="9144000" cy="307921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US" b="1" dirty="0" smtClean="0"/>
              <a:t>To refute non-inductiveness of H, the teacher communicates </a:t>
            </a:r>
            <a:r>
              <a:rPr lang="en-US" b="1" i="1" dirty="0" smtClean="0"/>
              <a:t>(p, p’)</a:t>
            </a:r>
          </a:p>
          <a:p>
            <a:r>
              <a:rPr lang="en-US" sz="1800" i="1" dirty="0" smtClean="0"/>
              <a:t>	</a:t>
            </a:r>
            <a:r>
              <a:rPr lang="en-US" sz="1800" b="0" dirty="0" smtClean="0"/>
              <a:t>- if 	   then	        -- learner’s choice depends on simplicity, etc.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Robust framework</a:t>
            </a:r>
          </a:p>
          <a:p>
            <a:pPr lvl="2">
              <a:buFontTx/>
              <a:buChar char="-"/>
            </a:pPr>
            <a:r>
              <a:rPr lang="en-US" b="1" dirty="0" smtClean="0"/>
              <a:t>Ensures </a:t>
            </a:r>
            <a:r>
              <a:rPr lang="en-US" b="1" dirty="0" smtClean="0">
                <a:solidFill>
                  <a:schemeClr val="tx2"/>
                </a:solidFill>
              </a:rPr>
              <a:t>progress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chemeClr val="tx2"/>
                </a:solidFill>
              </a:rPr>
              <a:t>honest teacher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Strong convergence</a:t>
            </a:r>
          </a:p>
          <a:p>
            <a:r>
              <a:rPr lang="en-US" sz="1800" dirty="0" smtClean="0"/>
              <a:t>	</a:t>
            </a:r>
            <a:r>
              <a:rPr lang="en-US" sz="1800" b="0" dirty="0" smtClean="0"/>
              <a:t>- Can the learner eventually learn an invariant irrespective of the teacher’s  	answers ?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</a:t>
            </a:r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304269" y="4001574"/>
          <a:ext cx="685058" cy="296518"/>
        </p:xfrm>
        <a:graphic>
          <a:graphicData uri="http://schemas.openxmlformats.org/presentationml/2006/ole">
            <p:oleObj spid="_x0000_s443394" name="Equation" r:id="rId4" imgW="469696" imgH="203112" progId="Equation.3">
              <p:embed/>
            </p:oleObj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2603799" y="3999891"/>
          <a:ext cx="633934" cy="296518"/>
        </p:xfrm>
        <a:graphic>
          <a:graphicData uri="http://schemas.openxmlformats.org/presentationml/2006/ole">
            <p:oleObj spid="_x0000_s443395" name="Equation" r:id="rId5" imgW="43164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7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39409</TotalTime>
  <Words>424</Words>
  <Application>Microsoft Office PowerPoint</Application>
  <PresentationFormat>On-screen Show (4:3)</PresentationFormat>
  <Paragraphs>292</Paragraphs>
  <Slides>13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Essential</vt:lpstr>
      <vt:lpstr>Equation</vt:lpstr>
      <vt:lpstr>Microsoft Equation 3.0</vt:lpstr>
      <vt:lpstr>    BLACK BOX INVARIANT SYNTHESIS</vt:lpstr>
      <vt:lpstr>Automated Program verification</vt:lpstr>
      <vt:lpstr>Invariant synthesis</vt:lpstr>
      <vt:lpstr>Syntax guided synthesis</vt:lpstr>
      <vt:lpstr>Black-box learning of invariants</vt:lpstr>
      <vt:lpstr>active learning of invariants</vt:lpstr>
      <vt:lpstr>active learning of invariants</vt:lpstr>
      <vt:lpstr>active learning of invariants</vt:lpstr>
      <vt:lpstr>ICE: Learning using examples, counter-examples and implications</vt:lpstr>
      <vt:lpstr>ice-learning numerical invariants</vt:lpstr>
      <vt:lpstr>ice-learning numerical invariants</vt:lpstr>
      <vt:lpstr>learning data structure invariants</vt:lpstr>
      <vt:lpstr>Ongoing Work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Proofs for  Inductive Tree Data-Structures</dc:title>
  <dc:creator>Xiaokang Qiu</dc:creator>
  <cp:lastModifiedBy>pranav</cp:lastModifiedBy>
  <cp:revision>2302</cp:revision>
  <dcterms:created xsi:type="dcterms:W3CDTF">2012-01-16T05:07:24Z</dcterms:created>
  <dcterms:modified xsi:type="dcterms:W3CDTF">2014-03-11T09:30:42Z</dcterms:modified>
</cp:coreProperties>
</file>