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1133" r:id="rId2"/>
    <p:sldId id="1266" r:id="rId3"/>
    <p:sldId id="1227" r:id="rId4"/>
    <p:sldId id="1228" r:id="rId5"/>
    <p:sldId id="1248" r:id="rId6"/>
    <p:sldId id="1267" r:id="rId7"/>
    <p:sldId id="1274" r:id="rId8"/>
    <p:sldId id="1229" r:id="rId9"/>
    <p:sldId id="1230" r:id="rId10"/>
    <p:sldId id="1271" r:id="rId11"/>
    <p:sldId id="1272" r:id="rId12"/>
    <p:sldId id="1256" r:id="rId13"/>
    <p:sldId id="1251" r:id="rId14"/>
    <p:sldId id="1257" r:id="rId15"/>
    <p:sldId id="1258" r:id="rId16"/>
    <p:sldId id="1285" r:id="rId17"/>
    <p:sldId id="1286" r:id="rId18"/>
    <p:sldId id="1252" r:id="rId19"/>
    <p:sldId id="1280" r:id="rId20"/>
    <p:sldId id="1275" r:id="rId21"/>
    <p:sldId id="1276" r:id="rId22"/>
    <p:sldId id="1277" r:id="rId23"/>
    <p:sldId id="1278" r:id="rId24"/>
    <p:sldId id="1282" r:id="rId25"/>
    <p:sldId id="1253" r:id="rId26"/>
    <p:sldId id="1236" r:id="rId27"/>
    <p:sldId id="1284" r:id="rId28"/>
    <p:sldId id="1268" r:id="rId29"/>
    <p:sldId id="1269" r:id="rId30"/>
    <p:sldId id="1260" r:id="rId31"/>
    <p:sldId id="1281" r:id="rId32"/>
    <p:sldId id="1287" r:id="rId33"/>
    <p:sldId id="1240" r:id="rId34"/>
    <p:sldId id="1241" r:id="rId35"/>
    <p:sldId id="1242" r:id="rId36"/>
    <p:sldId id="1279" r:id="rId37"/>
    <p:sldId id="1244" r:id="rId38"/>
    <p:sldId id="1245" r:id="rId39"/>
    <p:sldId id="1265" r:id="rId40"/>
    <p:sldId id="1264" r:id="rId41"/>
  </p:sldIdLst>
  <p:sldSz cx="9144000" cy="6858000" type="screen4x3"/>
  <p:notesSz cx="7315200" cy="96012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1D1D"/>
    <a:srgbClr val="FF9900"/>
    <a:srgbClr val="FFFF00"/>
    <a:srgbClr val="FF3300"/>
    <a:srgbClr val="F9550B"/>
    <a:srgbClr val="CCCC00"/>
    <a:srgbClr val="008080"/>
    <a:srgbClr val="009999"/>
    <a:srgbClr val="FFFF99"/>
    <a:srgbClr val="CCE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76812" autoAdjust="0"/>
  </p:normalViewPr>
  <p:slideViewPr>
    <p:cSldViewPr snapToObjects="1">
      <p:cViewPr>
        <p:scale>
          <a:sx n="70" d="100"/>
          <a:sy n="70" d="100"/>
        </p:scale>
        <p:origin x="-1956" y="-84"/>
      </p:cViewPr>
      <p:guideLst>
        <p:guide orient="horz" pos="1920"/>
        <p:guide pos="2160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-1710" y="-7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garwa29\AppData\Local\Temp\Final_Pranav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garwa29\AppData\Local\Temp\Final_Prana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2579262831428317"/>
          <c:y val="3.2181216478375275E-2"/>
          <c:w val="0.86928253199903527"/>
          <c:h val="0.68049394867308499"/>
        </c:manualLayout>
      </c:layout>
      <c:barChart>
        <c:barDir val="col"/>
        <c:grouping val="clustered"/>
        <c:ser>
          <c:idx val="0"/>
          <c:order val="0"/>
          <c:tx>
            <c:strRef>
              <c:f>'Checkpoint Overhead'!$B$2</c:f>
              <c:strCache>
                <c:ptCount val="1"/>
                <c:pt idx="0">
                  <c:v>Global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strRef>
              <c:f>'Checkpoint Overhead'!$A$3:$A$16</c:f>
              <c:strCache>
                <c:ptCount val="14"/>
                <c:pt idx="0">
                  <c:v>Barnes</c:v>
                </c:pt>
                <c:pt idx="1">
                  <c:v>Cholesky</c:v>
                </c:pt>
                <c:pt idx="2">
                  <c:v>Fft</c:v>
                </c:pt>
                <c:pt idx="3">
                  <c:v>Fmm</c:v>
                </c:pt>
                <c:pt idx="4">
                  <c:v>Radix</c:v>
                </c:pt>
                <c:pt idx="5">
                  <c:v>Lu-C</c:v>
                </c:pt>
                <c:pt idx="6">
                  <c:v>Lu-NC</c:v>
                </c:pt>
                <c:pt idx="7">
                  <c:v>Volrend</c:v>
                </c:pt>
                <c:pt idx="8">
                  <c:v>Water-
Sp</c:v>
                </c:pt>
                <c:pt idx="9">
                  <c:v>Water-
Nsq</c:v>
                </c:pt>
                <c:pt idx="10">
                  <c:v>Radiosity</c:v>
                </c:pt>
                <c:pt idx="11">
                  <c:v>Ocean</c:v>
                </c:pt>
                <c:pt idx="12">
                  <c:v>Raytrace</c:v>
                </c:pt>
                <c:pt idx="13">
                  <c:v>SP2-AVG</c:v>
                </c:pt>
              </c:strCache>
            </c:strRef>
          </c:cat>
          <c:val>
            <c:numRef>
              <c:f>'Checkpoint Overhead'!$B$3:$B$16</c:f>
              <c:numCache>
                <c:formatCode>General</c:formatCode>
                <c:ptCount val="14"/>
                <c:pt idx="0">
                  <c:v>12.206654550047736</c:v>
                </c:pt>
                <c:pt idx="1">
                  <c:v>36.523896493952272</c:v>
                </c:pt>
                <c:pt idx="2">
                  <c:v>25.75438703213992</c:v>
                </c:pt>
                <c:pt idx="3">
                  <c:v>12.559246277213267</c:v>
                </c:pt>
                <c:pt idx="4">
                  <c:v>25.100440102505789</c:v>
                </c:pt>
                <c:pt idx="5">
                  <c:v>35.590007953704195</c:v>
                </c:pt>
                <c:pt idx="6">
                  <c:v>30.136134948614998</c:v>
                </c:pt>
                <c:pt idx="7">
                  <c:v>2.1680608336062521</c:v>
                </c:pt>
                <c:pt idx="8">
                  <c:v>2.5341041459771412</c:v>
                </c:pt>
                <c:pt idx="9">
                  <c:v>2.9994463749887839</c:v>
                </c:pt>
                <c:pt idx="10">
                  <c:v>5.0669286065558765</c:v>
                </c:pt>
                <c:pt idx="11">
                  <c:v>4.0461801316890895</c:v>
                </c:pt>
                <c:pt idx="12">
                  <c:v>1.22737044278674</c:v>
                </c:pt>
                <c:pt idx="13">
                  <c:v>16.223790620916287</c:v>
                </c:pt>
              </c:numCache>
            </c:numRef>
          </c:val>
        </c:ser>
        <c:ser>
          <c:idx val="1"/>
          <c:order val="1"/>
          <c:tx>
            <c:strRef>
              <c:f>'Checkpoint Overhead'!$C$2</c:f>
              <c:strCache>
                <c:ptCount val="1"/>
                <c:pt idx="0">
                  <c:v>Rebound_NoDWB</c:v>
                </c:pt>
              </c:strCache>
            </c:strRef>
          </c:tx>
          <c:spPr>
            <a:pattFill prst="dk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</c:spPr>
          <c:cat>
            <c:strRef>
              <c:f>'Checkpoint Overhead'!$A$3:$A$16</c:f>
              <c:strCache>
                <c:ptCount val="14"/>
                <c:pt idx="0">
                  <c:v>Barnes</c:v>
                </c:pt>
                <c:pt idx="1">
                  <c:v>Cholesky</c:v>
                </c:pt>
                <c:pt idx="2">
                  <c:v>Fft</c:v>
                </c:pt>
                <c:pt idx="3">
                  <c:v>Fmm</c:v>
                </c:pt>
                <c:pt idx="4">
                  <c:v>Radix</c:v>
                </c:pt>
                <c:pt idx="5">
                  <c:v>Lu-C</c:v>
                </c:pt>
                <c:pt idx="6">
                  <c:v>Lu-NC</c:v>
                </c:pt>
                <c:pt idx="7">
                  <c:v>Volrend</c:v>
                </c:pt>
                <c:pt idx="8">
                  <c:v>Water-
Sp</c:v>
                </c:pt>
                <c:pt idx="9">
                  <c:v>Water-
Nsq</c:v>
                </c:pt>
                <c:pt idx="10">
                  <c:v>Radiosity</c:v>
                </c:pt>
                <c:pt idx="11">
                  <c:v>Ocean</c:v>
                </c:pt>
                <c:pt idx="12">
                  <c:v>Raytrace</c:v>
                </c:pt>
                <c:pt idx="13">
                  <c:v>SP2-AVG</c:v>
                </c:pt>
              </c:strCache>
            </c:strRef>
          </c:cat>
          <c:val>
            <c:numRef>
              <c:f>'Checkpoint Overhead'!$C$3:$C$16</c:f>
              <c:numCache>
                <c:formatCode>General</c:formatCode>
                <c:ptCount val="14"/>
                <c:pt idx="0">
                  <c:v>5.5904825586676807</c:v>
                </c:pt>
                <c:pt idx="1">
                  <c:v>32.123559755430598</c:v>
                </c:pt>
                <c:pt idx="2">
                  <c:v>5.0108108399705902</c:v>
                </c:pt>
                <c:pt idx="3">
                  <c:v>8.6086757972633059</c:v>
                </c:pt>
                <c:pt idx="4">
                  <c:v>7.3185104401465626</c:v>
                </c:pt>
                <c:pt idx="5">
                  <c:v>11.639891948000399</c:v>
                </c:pt>
                <c:pt idx="6">
                  <c:v>10.780205040569101</c:v>
                </c:pt>
                <c:pt idx="7">
                  <c:v>1.3</c:v>
                </c:pt>
                <c:pt idx="8">
                  <c:v>1.6496457679173699</c:v>
                </c:pt>
                <c:pt idx="9">
                  <c:v>1.1445217319655001</c:v>
                </c:pt>
                <c:pt idx="10">
                  <c:v>4.8736104058256524</c:v>
                </c:pt>
                <c:pt idx="11">
                  <c:v>4.1317108976807297</c:v>
                </c:pt>
                <c:pt idx="12">
                  <c:v>1.0795977337743698</c:v>
                </c:pt>
                <c:pt idx="13">
                  <c:v>7.8476354319531314</c:v>
                </c:pt>
              </c:numCache>
            </c:numRef>
          </c:val>
        </c:ser>
        <c:ser>
          <c:idx val="2"/>
          <c:order val="2"/>
          <c:tx>
            <c:strRef>
              <c:f>'Checkpoint Overhead'!$D$2</c:f>
              <c:strCache>
                <c:ptCount val="1"/>
                <c:pt idx="0">
                  <c:v>Rebound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c:spPr>
          <c:cat>
            <c:strRef>
              <c:f>'Checkpoint Overhead'!$A$3:$A$16</c:f>
              <c:strCache>
                <c:ptCount val="14"/>
                <c:pt idx="0">
                  <c:v>Barnes</c:v>
                </c:pt>
                <c:pt idx="1">
                  <c:v>Cholesky</c:v>
                </c:pt>
                <c:pt idx="2">
                  <c:v>Fft</c:v>
                </c:pt>
                <c:pt idx="3">
                  <c:v>Fmm</c:v>
                </c:pt>
                <c:pt idx="4">
                  <c:v>Radix</c:v>
                </c:pt>
                <c:pt idx="5">
                  <c:v>Lu-C</c:v>
                </c:pt>
                <c:pt idx="6">
                  <c:v>Lu-NC</c:v>
                </c:pt>
                <c:pt idx="7">
                  <c:v>Volrend</c:v>
                </c:pt>
                <c:pt idx="8">
                  <c:v>Water-
Sp</c:v>
                </c:pt>
                <c:pt idx="9">
                  <c:v>Water-
Nsq</c:v>
                </c:pt>
                <c:pt idx="10">
                  <c:v>Radiosity</c:v>
                </c:pt>
                <c:pt idx="11">
                  <c:v>Ocean</c:v>
                </c:pt>
                <c:pt idx="12">
                  <c:v>Raytrace</c:v>
                </c:pt>
                <c:pt idx="13">
                  <c:v>SP2-AVG</c:v>
                </c:pt>
              </c:strCache>
            </c:strRef>
          </c:cat>
          <c:val>
            <c:numRef>
              <c:f>'Checkpoint Overhead'!$D$3:$D$16</c:f>
              <c:numCache>
                <c:formatCode>General</c:formatCode>
                <c:ptCount val="14"/>
                <c:pt idx="0">
                  <c:v>2.0089562821433899</c:v>
                </c:pt>
                <c:pt idx="1">
                  <c:v>9.5</c:v>
                </c:pt>
                <c:pt idx="2">
                  <c:v>3.7454793925618799</c:v>
                </c:pt>
                <c:pt idx="3">
                  <c:v>2.1</c:v>
                </c:pt>
                <c:pt idx="4">
                  <c:v>2.8230098138787967</c:v>
                </c:pt>
                <c:pt idx="5">
                  <c:v>1.6800000000000039</c:v>
                </c:pt>
                <c:pt idx="6">
                  <c:v>3.9</c:v>
                </c:pt>
                <c:pt idx="7">
                  <c:v>0.70000000000000062</c:v>
                </c:pt>
                <c:pt idx="8">
                  <c:v>0.48017578257690802</c:v>
                </c:pt>
                <c:pt idx="9">
                  <c:v>0.29800000000000032</c:v>
                </c:pt>
                <c:pt idx="10">
                  <c:v>0.96000000000000063</c:v>
                </c:pt>
                <c:pt idx="11">
                  <c:v>1.1100000000000001</c:v>
                </c:pt>
                <c:pt idx="12">
                  <c:v>0.32514582602922998</c:v>
                </c:pt>
                <c:pt idx="13">
                  <c:v>2.4421351059300807</c:v>
                </c:pt>
              </c:numCache>
            </c:numRef>
          </c:val>
        </c:ser>
        <c:axId val="65131648"/>
        <c:axId val="65133184"/>
      </c:barChart>
      <c:catAx>
        <c:axId val="65131648"/>
        <c:scaling>
          <c:orientation val="minMax"/>
        </c:scaling>
        <c:axPos val="b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65133184"/>
        <c:crosses val="autoZero"/>
        <c:auto val="1"/>
        <c:lblAlgn val="ctr"/>
        <c:lblOffset val="100"/>
      </c:catAx>
      <c:valAx>
        <c:axId val="65133184"/>
        <c:scaling>
          <c:orientation val="minMax"/>
        </c:scaling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="1" i="0" baseline="0"/>
                  <a:t>% Checkpoint </a:t>
                </a:r>
              </a:p>
              <a:p>
                <a:pPr>
                  <a:defRPr/>
                </a:pPr>
                <a:r>
                  <a:rPr lang="en-US" sz="1400" b="1" i="0" baseline="0"/>
                  <a:t>Overhead</a:t>
                </a:r>
              </a:p>
            </c:rich>
          </c:tx>
          <c:layout>
            <c:manualLayout>
              <c:xMode val="edge"/>
              <c:yMode val="edge"/>
              <c:x val="1.9240022154809811E-3"/>
              <c:y val="0.14573053368328959"/>
            </c:manualLayout>
          </c:layout>
        </c:title>
        <c:numFmt formatCode="General" sourceLinked="1"/>
        <c:tickLblPos val="nextTo"/>
        <c:spPr>
          <a:ln>
            <a:solidFill>
              <a:schemeClr val="tx1"/>
            </a:solidFill>
          </a:ln>
        </c:spPr>
        <c:crossAx val="65131648"/>
        <c:crosses val="autoZero"/>
        <c:crossBetween val="between"/>
        <c:majorUnit val="10"/>
      </c:valAx>
      <c:spPr>
        <a:ln w="9525">
          <a:solidFill>
            <a:schemeClr val="tx1"/>
          </a:solidFill>
        </a:ln>
      </c:spPr>
    </c:plotArea>
    <c:legend>
      <c:legendPos val="r"/>
      <c:legendEntry>
        <c:idx val="0"/>
        <c:txPr>
          <a:bodyPr/>
          <a:lstStyle/>
          <a:p>
            <a:pPr>
              <a:defRPr sz="15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5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500"/>
            </a:pPr>
            <a:endParaRPr lang="en-US"/>
          </a:p>
        </c:txPr>
      </c:legendEntry>
      <c:layout>
        <c:manualLayout>
          <c:xMode val="edge"/>
          <c:yMode val="edge"/>
          <c:x val="0.71588629546306715"/>
          <c:y val="1.6072470107903226E-2"/>
          <c:w val="0.2688359267591553"/>
          <c:h val="0.28297134178024791"/>
        </c:manualLayout>
      </c:layout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</c:chart>
  <c:spPr>
    <a:ln w="12700">
      <a:solidFill>
        <a:srgbClr val="002060"/>
      </a:solidFill>
    </a:ln>
  </c:spPr>
  <c:txPr>
    <a:bodyPr/>
    <a:lstStyle/>
    <a:p>
      <a:pPr>
        <a:defRPr sz="1200" baseline="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2579262831428317"/>
          <c:y val="3.2181216478375289E-2"/>
          <c:w val="0.86928253199903527"/>
          <c:h val="0.68049394867308499"/>
        </c:manualLayout>
      </c:layout>
      <c:barChart>
        <c:barDir val="col"/>
        <c:grouping val="clustered"/>
        <c:ser>
          <c:idx val="0"/>
          <c:order val="0"/>
          <c:tx>
            <c:strRef>
              <c:f>'Checkpoint Overhead'!$B$2</c:f>
              <c:strCache>
                <c:ptCount val="1"/>
                <c:pt idx="0">
                  <c:v>Global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strRef>
              <c:f>'Checkpoint Overhead'!$A$3:$A$16</c:f>
              <c:strCache>
                <c:ptCount val="14"/>
                <c:pt idx="0">
                  <c:v>Barnes</c:v>
                </c:pt>
                <c:pt idx="1">
                  <c:v>Cholesky</c:v>
                </c:pt>
                <c:pt idx="2">
                  <c:v>Fft</c:v>
                </c:pt>
                <c:pt idx="3">
                  <c:v>Fmm</c:v>
                </c:pt>
                <c:pt idx="4">
                  <c:v>Radix</c:v>
                </c:pt>
                <c:pt idx="5">
                  <c:v>Lu-C</c:v>
                </c:pt>
                <c:pt idx="6">
                  <c:v>Lu-NC</c:v>
                </c:pt>
                <c:pt idx="7">
                  <c:v>Volrend</c:v>
                </c:pt>
                <c:pt idx="8">
                  <c:v>Water-
Sp</c:v>
                </c:pt>
                <c:pt idx="9">
                  <c:v>Water-
Nsq</c:v>
                </c:pt>
                <c:pt idx="10">
                  <c:v>Radiosity</c:v>
                </c:pt>
                <c:pt idx="11">
                  <c:v>Ocean</c:v>
                </c:pt>
                <c:pt idx="12">
                  <c:v>Raytrace</c:v>
                </c:pt>
                <c:pt idx="13">
                  <c:v>SP2-AVG</c:v>
                </c:pt>
              </c:strCache>
            </c:strRef>
          </c:cat>
          <c:val>
            <c:numRef>
              <c:f>'Checkpoint Overhead'!$B$3:$B$16</c:f>
              <c:numCache>
                <c:formatCode>General</c:formatCode>
                <c:ptCount val="14"/>
                <c:pt idx="0">
                  <c:v>12.206654550047737</c:v>
                </c:pt>
                <c:pt idx="1">
                  <c:v>36.523896493952265</c:v>
                </c:pt>
                <c:pt idx="2">
                  <c:v>25.754387032139917</c:v>
                </c:pt>
                <c:pt idx="3">
                  <c:v>12.559246277213271</c:v>
                </c:pt>
                <c:pt idx="4">
                  <c:v>25.100440102505789</c:v>
                </c:pt>
                <c:pt idx="5">
                  <c:v>35.590007953704195</c:v>
                </c:pt>
                <c:pt idx="6">
                  <c:v>30.136134948614998</c:v>
                </c:pt>
                <c:pt idx="7">
                  <c:v>2.1680608336062521</c:v>
                </c:pt>
                <c:pt idx="8">
                  <c:v>2.5341041459771412</c:v>
                </c:pt>
                <c:pt idx="9">
                  <c:v>2.999446374988783</c:v>
                </c:pt>
                <c:pt idx="10">
                  <c:v>5.0669286065558765</c:v>
                </c:pt>
                <c:pt idx="11">
                  <c:v>4.0461801316890895</c:v>
                </c:pt>
                <c:pt idx="12">
                  <c:v>1.22737044278674</c:v>
                </c:pt>
                <c:pt idx="13">
                  <c:v>16.223790620916287</c:v>
                </c:pt>
              </c:numCache>
            </c:numRef>
          </c:val>
        </c:ser>
        <c:ser>
          <c:idx val="1"/>
          <c:order val="1"/>
          <c:tx>
            <c:strRef>
              <c:f>'Checkpoint Overhead'!$C$2</c:f>
              <c:strCache>
                <c:ptCount val="1"/>
                <c:pt idx="0">
                  <c:v>Rebound_NoDWB</c:v>
                </c:pt>
              </c:strCache>
            </c:strRef>
          </c:tx>
          <c:spPr>
            <a:pattFill prst="dk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</c:spPr>
          <c:cat>
            <c:strRef>
              <c:f>'Checkpoint Overhead'!$A$3:$A$16</c:f>
              <c:strCache>
                <c:ptCount val="14"/>
                <c:pt idx="0">
                  <c:v>Barnes</c:v>
                </c:pt>
                <c:pt idx="1">
                  <c:v>Cholesky</c:v>
                </c:pt>
                <c:pt idx="2">
                  <c:v>Fft</c:v>
                </c:pt>
                <c:pt idx="3">
                  <c:v>Fmm</c:v>
                </c:pt>
                <c:pt idx="4">
                  <c:v>Radix</c:v>
                </c:pt>
                <c:pt idx="5">
                  <c:v>Lu-C</c:v>
                </c:pt>
                <c:pt idx="6">
                  <c:v>Lu-NC</c:v>
                </c:pt>
                <c:pt idx="7">
                  <c:v>Volrend</c:v>
                </c:pt>
                <c:pt idx="8">
                  <c:v>Water-
Sp</c:v>
                </c:pt>
                <c:pt idx="9">
                  <c:v>Water-
Nsq</c:v>
                </c:pt>
                <c:pt idx="10">
                  <c:v>Radiosity</c:v>
                </c:pt>
                <c:pt idx="11">
                  <c:v>Ocean</c:v>
                </c:pt>
                <c:pt idx="12">
                  <c:v>Raytrace</c:v>
                </c:pt>
                <c:pt idx="13">
                  <c:v>SP2-AVG</c:v>
                </c:pt>
              </c:strCache>
            </c:strRef>
          </c:cat>
          <c:val>
            <c:numRef>
              <c:f>'Checkpoint Overhead'!$C$3:$C$16</c:f>
              <c:numCache>
                <c:formatCode>General</c:formatCode>
                <c:ptCount val="14"/>
                <c:pt idx="0">
                  <c:v>5.5904825586676798</c:v>
                </c:pt>
                <c:pt idx="1">
                  <c:v>32.123559755430598</c:v>
                </c:pt>
                <c:pt idx="2">
                  <c:v>5.0108108399705884</c:v>
                </c:pt>
                <c:pt idx="3">
                  <c:v>8.6086757972633059</c:v>
                </c:pt>
                <c:pt idx="4">
                  <c:v>7.3185104401465617</c:v>
                </c:pt>
                <c:pt idx="5">
                  <c:v>11.639891948000399</c:v>
                </c:pt>
                <c:pt idx="6">
                  <c:v>10.780205040569101</c:v>
                </c:pt>
                <c:pt idx="7">
                  <c:v>1.3</c:v>
                </c:pt>
                <c:pt idx="8">
                  <c:v>1.6496457679173699</c:v>
                </c:pt>
                <c:pt idx="9">
                  <c:v>1.1445217319655001</c:v>
                </c:pt>
                <c:pt idx="10">
                  <c:v>4.8736104058256524</c:v>
                </c:pt>
                <c:pt idx="11">
                  <c:v>4.1317108976807297</c:v>
                </c:pt>
                <c:pt idx="12">
                  <c:v>1.0795977337743698</c:v>
                </c:pt>
                <c:pt idx="13">
                  <c:v>7.8476354319531314</c:v>
                </c:pt>
              </c:numCache>
            </c:numRef>
          </c:val>
        </c:ser>
        <c:ser>
          <c:idx val="2"/>
          <c:order val="2"/>
          <c:tx>
            <c:strRef>
              <c:f>'Checkpoint Overhead'!$D$2</c:f>
              <c:strCache>
                <c:ptCount val="1"/>
                <c:pt idx="0">
                  <c:v>Rebound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c:spPr>
          <c:cat>
            <c:strRef>
              <c:f>'Checkpoint Overhead'!$A$3:$A$16</c:f>
              <c:strCache>
                <c:ptCount val="14"/>
                <c:pt idx="0">
                  <c:v>Barnes</c:v>
                </c:pt>
                <c:pt idx="1">
                  <c:v>Cholesky</c:v>
                </c:pt>
                <c:pt idx="2">
                  <c:v>Fft</c:v>
                </c:pt>
                <c:pt idx="3">
                  <c:v>Fmm</c:v>
                </c:pt>
                <c:pt idx="4">
                  <c:v>Radix</c:v>
                </c:pt>
                <c:pt idx="5">
                  <c:v>Lu-C</c:v>
                </c:pt>
                <c:pt idx="6">
                  <c:v>Lu-NC</c:v>
                </c:pt>
                <c:pt idx="7">
                  <c:v>Volrend</c:v>
                </c:pt>
                <c:pt idx="8">
                  <c:v>Water-
Sp</c:v>
                </c:pt>
                <c:pt idx="9">
                  <c:v>Water-
Nsq</c:v>
                </c:pt>
                <c:pt idx="10">
                  <c:v>Radiosity</c:v>
                </c:pt>
                <c:pt idx="11">
                  <c:v>Ocean</c:v>
                </c:pt>
                <c:pt idx="12">
                  <c:v>Raytrace</c:v>
                </c:pt>
                <c:pt idx="13">
                  <c:v>SP2-AVG</c:v>
                </c:pt>
              </c:strCache>
            </c:strRef>
          </c:cat>
          <c:val>
            <c:numRef>
              <c:f>'Checkpoint Overhead'!$D$3:$D$16</c:f>
              <c:numCache>
                <c:formatCode>General</c:formatCode>
                <c:ptCount val="14"/>
                <c:pt idx="0">
                  <c:v>2.0089562821433899</c:v>
                </c:pt>
                <c:pt idx="1">
                  <c:v>9.5</c:v>
                </c:pt>
                <c:pt idx="2">
                  <c:v>3.7454793925618799</c:v>
                </c:pt>
                <c:pt idx="3">
                  <c:v>2.1</c:v>
                </c:pt>
                <c:pt idx="4">
                  <c:v>2.8230098138787967</c:v>
                </c:pt>
                <c:pt idx="5">
                  <c:v>1.6800000000000042</c:v>
                </c:pt>
                <c:pt idx="6">
                  <c:v>3.9</c:v>
                </c:pt>
                <c:pt idx="7">
                  <c:v>0.70000000000000062</c:v>
                </c:pt>
                <c:pt idx="8">
                  <c:v>0.48017578257690802</c:v>
                </c:pt>
                <c:pt idx="9">
                  <c:v>0.29800000000000032</c:v>
                </c:pt>
                <c:pt idx="10">
                  <c:v>0.96000000000000063</c:v>
                </c:pt>
                <c:pt idx="11">
                  <c:v>1.1100000000000001</c:v>
                </c:pt>
                <c:pt idx="12">
                  <c:v>0.32514582602922998</c:v>
                </c:pt>
                <c:pt idx="13">
                  <c:v>2.4421351059300807</c:v>
                </c:pt>
              </c:numCache>
            </c:numRef>
          </c:val>
        </c:ser>
        <c:axId val="65591552"/>
        <c:axId val="66125824"/>
      </c:barChart>
      <c:catAx>
        <c:axId val="65591552"/>
        <c:scaling>
          <c:orientation val="minMax"/>
        </c:scaling>
        <c:axPos val="b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66125824"/>
        <c:crosses val="autoZero"/>
        <c:auto val="1"/>
        <c:lblAlgn val="ctr"/>
        <c:lblOffset val="100"/>
      </c:catAx>
      <c:valAx>
        <c:axId val="66125824"/>
        <c:scaling>
          <c:orientation val="minMax"/>
        </c:scaling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="1" i="0" baseline="0"/>
                  <a:t>% Checkpoint </a:t>
                </a:r>
              </a:p>
              <a:p>
                <a:pPr>
                  <a:defRPr/>
                </a:pPr>
                <a:r>
                  <a:rPr lang="en-US" sz="1400" b="1" i="0" baseline="0"/>
                  <a:t>Overhead</a:t>
                </a:r>
              </a:p>
            </c:rich>
          </c:tx>
          <c:layout>
            <c:manualLayout>
              <c:xMode val="edge"/>
              <c:yMode val="edge"/>
              <c:x val="1.9240022154809813E-3"/>
              <c:y val="0.14573053368328959"/>
            </c:manualLayout>
          </c:layout>
        </c:title>
        <c:numFmt formatCode="General" sourceLinked="1"/>
        <c:tickLblPos val="nextTo"/>
        <c:spPr>
          <a:ln>
            <a:solidFill>
              <a:schemeClr val="tx1"/>
            </a:solidFill>
          </a:ln>
        </c:spPr>
        <c:crossAx val="65591552"/>
        <c:crosses val="autoZero"/>
        <c:crossBetween val="between"/>
        <c:majorUnit val="10"/>
      </c:valAx>
      <c:spPr>
        <a:ln w="9525">
          <a:solidFill>
            <a:schemeClr val="tx1"/>
          </a:solidFill>
        </a:ln>
      </c:spPr>
    </c:plotArea>
    <c:legend>
      <c:legendPos val="r"/>
      <c:legendEntry>
        <c:idx val="0"/>
        <c:txPr>
          <a:bodyPr/>
          <a:lstStyle/>
          <a:p>
            <a:pPr>
              <a:defRPr sz="15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5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500"/>
            </a:pPr>
            <a:endParaRPr lang="en-US"/>
          </a:p>
        </c:txPr>
      </c:legendEntry>
      <c:layout>
        <c:manualLayout>
          <c:xMode val="edge"/>
          <c:yMode val="edge"/>
          <c:x val="0.71588629546306715"/>
          <c:y val="1.6072470107903223E-2"/>
          <c:w val="0.2688359267591553"/>
          <c:h val="0.28297134178024796"/>
        </c:manualLayout>
      </c:layout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</c:chart>
  <c:spPr>
    <a:ln w="12700">
      <a:solidFill>
        <a:srgbClr val="002060"/>
      </a:solidFill>
    </a:ln>
  </c:spPr>
  <c:txPr>
    <a:bodyPr/>
    <a:lstStyle/>
    <a:p>
      <a:pPr>
        <a:defRPr sz="1200" baseline="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none" lIns="95128" tIns="49467" rIns="95128" bIns="49467" numCol="1" anchor="ctr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none" lIns="95128" tIns="49467" rIns="95128" bIns="49467" numCol="1" anchor="ctr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3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none" lIns="95128" tIns="49467" rIns="95128" bIns="49467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3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none" lIns="95128" tIns="49467" rIns="95128" bIns="4946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7AA525DF-2236-467B-9A3B-766C80592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729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2075"/>
            <a:ext cx="741363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5128" tIns="49467" rIns="95128" bIns="49467" numCol="1" anchor="ctr" anchorCtr="0" compatLnSpc="1">
            <a:prstTxWarp prst="textNoShape">
              <a:avLst/>
            </a:prstTxWarp>
            <a:spAutoFit/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399213" y="92075"/>
            <a:ext cx="915987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5128" tIns="49467" rIns="95128" bIns="49467" numCol="1" anchor="ctr" anchorCtr="0" compatLnSpc="1">
            <a:prstTxWarp prst="textNoShape">
              <a:avLst/>
            </a:prstTxWarp>
            <a:spAutoFit/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6103938"/>
            <a:ext cx="2652712" cy="1233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5128" tIns="49467" rIns="95128" bIns="49467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4338"/>
            <a:ext cx="696913" cy="2968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5128" tIns="49467" rIns="95128" bIns="49467" numCol="1" anchor="b" anchorCtr="0" compatLnSpc="1">
            <a:prstTxWarp prst="textNoShape">
              <a:avLst/>
            </a:prstTxWarp>
            <a:spAutoFit/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931025" y="9304338"/>
            <a:ext cx="384175" cy="2968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5128" tIns="49467" rIns="95128" bIns="49467" numCol="1" anchor="b" anchorCtr="0" compatLnSpc="1">
            <a:prstTxWarp prst="textNoShape">
              <a:avLst/>
            </a:prstTxWarp>
            <a:spAutoFit/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050EF99-5CB8-40CB-95CE-11CCA06D290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523525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29088C0-BA10-4CF1-A617-55C0D509F90E}" type="slidenum">
              <a:rPr lang="es-ES_tradnl" sz="1300" smtClean="0">
                <a:latin typeface="Times New Roman" pitchFamily="18" charset="0"/>
              </a:rPr>
              <a:pPr/>
              <a:t>2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Redo fig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4F16269-BFE7-41ED-9049-DA3F0F9A0237}" type="slidenum">
              <a:rPr lang="es-ES_tradnl" sz="1300" smtClean="0">
                <a:latin typeface="Times New Roman" pitchFamily="18" charset="0"/>
              </a:rPr>
              <a:pPr/>
              <a:t>11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dirty="0" smtClean="0"/>
              <a:t>Describe how Rebound leverages</a:t>
            </a:r>
            <a:r>
              <a:rPr lang="en-US" baseline="0" dirty="0" smtClean="0"/>
              <a:t> the MESI coherence protocol to record inter-thread dependences.</a:t>
            </a:r>
            <a:endParaRPr lang="en-US" dirty="0" smtClean="0"/>
          </a:p>
          <a:p>
            <a:pPr eaLnBrk="1" hangingPunct="1">
              <a:buFontTx/>
              <a:buChar char="•"/>
            </a:pPr>
            <a:r>
              <a:rPr lang="en-US" dirty="0" smtClean="0"/>
              <a:t>Dependences are formed on lines which have LW-ID set --&gt;  LW-ID should remain set until that line has been </a:t>
            </a:r>
            <a:r>
              <a:rPr lang="en-US" dirty="0" err="1" smtClean="0"/>
              <a:t>checkpointed</a:t>
            </a:r>
            <a:r>
              <a:rPr lang="en-US" dirty="0" smtClean="0"/>
              <a:t> and is safe.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Bulk clearing of LW-IDs is costly --&gt;  Lazy clearing of LW-IDs.</a:t>
            </a:r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425417F-F209-4118-BA2E-0A89A520B8AE}" type="slidenum">
              <a:rPr lang="es-ES_tradnl" sz="1300" smtClean="0">
                <a:latin typeface="Times New Roman" pitchFamily="18" charset="0"/>
              </a:rPr>
              <a:pPr/>
              <a:t>12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dirty="0" smtClean="0"/>
              <a:t>We assume the MESI protocol.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Dependences are formed on lines which have LW-ID set --&gt;  LW-ID should remain set until that line has been </a:t>
            </a:r>
            <a:r>
              <a:rPr lang="en-US" dirty="0" err="1" smtClean="0"/>
              <a:t>checkpointed</a:t>
            </a:r>
            <a:r>
              <a:rPr lang="en-US" dirty="0" smtClean="0"/>
              <a:t> and is safe.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Bulk clearing of LW-IDs is costly --&gt;  Lazy clearing of LW-IDs.</a:t>
            </a:r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425417F-F209-4118-BA2E-0A89A520B8AE}" type="slidenum">
              <a:rPr lang="es-ES_tradnl" sz="1300" smtClean="0">
                <a:latin typeface="Times New Roman" pitchFamily="18" charset="0"/>
              </a:rPr>
              <a:pPr/>
              <a:t>13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dirty="0" smtClean="0"/>
              <a:t>We assume the MESI protocol.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Now if P1 writes again this time to a different</a:t>
            </a:r>
            <a:r>
              <a:rPr lang="en-US" baseline="0" dirty="0" smtClean="0"/>
              <a:t> location, as before the state of the line is EX and the LW-ID is updated to P1</a:t>
            </a:r>
            <a:endParaRPr lang="en-US" dirty="0" smtClean="0"/>
          </a:p>
          <a:p>
            <a:pPr eaLnBrk="1" hangingPunct="1">
              <a:buFontTx/>
              <a:buChar char="•"/>
            </a:pPr>
            <a:r>
              <a:rPr lang="en-US" dirty="0" smtClean="0"/>
              <a:t>Bulk clearing of LW-IDs is costly --&gt;  Lazy clearing of LW-IDs.</a:t>
            </a:r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425417F-F209-4118-BA2E-0A89A520B8AE}" type="slidenum">
              <a:rPr lang="es-ES_tradnl" sz="1300" smtClean="0">
                <a:latin typeface="Times New Roman" pitchFamily="18" charset="0"/>
              </a:rPr>
              <a:pPr/>
              <a:t>14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dirty="0" smtClean="0"/>
              <a:t>Dependences are formed on lines which have LW-ID set --&gt;  LW-ID should remain set until that line has been checkpointed and is safe.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is the basic protocol for Rebound </a:t>
            </a:r>
            <a:r>
              <a:rPr lang="en-US" baseline="0" dirty="0" smtClean="0">
                <a:sym typeface="Wingdings" pitchFamily="2" charset="2"/>
              </a:rPr>
              <a:t> LW-IDs are set whenever a proc writes to a line or reads exclusively. </a:t>
            </a:r>
          </a:p>
          <a:p>
            <a:pPr eaLnBrk="1" hangingPunct="1">
              <a:buFontTx/>
              <a:buChar char="•"/>
            </a:pPr>
            <a:r>
              <a:rPr lang="en-US" baseline="0" dirty="0" smtClean="0">
                <a:sym typeface="Wingdings" pitchFamily="2" charset="2"/>
              </a:rPr>
              <a:t>Dependences are formed on lines which have LW-IDs set.</a:t>
            </a:r>
          </a:p>
          <a:p>
            <a:pPr eaLnBrk="1" hangingPunct="1">
              <a:buFontTx/>
              <a:buChar char="•"/>
            </a:pPr>
            <a:r>
              <a:rPr lang="en-US" baseline="0" dirty="0" smtClean="0">
                <a:sym typeface="Wingdings" pitchFamily="2" charset="2"/>
              </a:rPr>
              <a:t>LW-IDs can be cleared only at the time of checkpoints. </a:t>
            </a:r>
            <a:r>
              <a:rPr lang="en-US" baseline="0" dirty="0" err="1" smtClean="0">
                <a:sym typeface="Wingdings" pitchFamily="2" charset="2"/>
              </a:rPr>
              <a:t>Dep</a:t>
            </a:r>
            <a:r>
              <a:rPr lang="en-US" baseline="0" dirty="0" smtClean="0">
                <a:sym typeface="Wingdings" pitchFamily="2" charset="2"/>
              </a:rPr>
              <a:t> registers are used for storing the </a:t>
            </a:r>
            <a:r>
              <a:rPr lang="en-US" baseline="0" dirty="0" err="1" smtClean="0">
                <a:sym typeface="Wingdings" pitchFamily="2" charset="2"/>
              </a:rPr>
              <a:t>deps</a:t>
            </a:r>
            <a:r>
              <a:rPr lang="en-US" baseline="0" dirty="0" smtClean="0">
                <a:sym typeface="Wingdings" pitchFamily="2" charset="2"/>
              </a:rPr>
              <a:t> between </a:t>
            </a:r>
            <a:r>
              <a:rPr lang="en-US" baseline="0" dirty="0" err="1" smtClean="0">
                <a:sym typeface="Wingdings" pitchFamily="2" charset="2"/>
              </a:rPr>
              <a:t>procs</a:t>
            </a:r>
            <a:r>
              <a:rPr lang="en-US" baseline="0" dirty="0" smtClean="0">
                <a:sym typeface="Wingdings" pitchFamily="2" charset="2"/>
              </a:rPr>
              <a:t> in a distributed fashion.</a:t>
            </a:r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425417F-F209-4118-BA2E-0A89A520B8AE}" type="slidenum">
              <a:rPr lang="es-ES_tradnl" sz="1300" smtClean="0">
                <a:latin typeface="Times New Roman" pitchFamily="18" charset="0"/>
              </a:rPr>
              <a:pPr/>
              <a:t>15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425417F-F209-4118-BA2E-0A89A520B8AE}" type="slidenum">
              <a:rPr lang="es-ES_tradnl" sz="1300" smtClean="0">
                <a:latin typeface="Times New Roman" pitchFamily="18" charset="0"/>
              </a:rPr>
              <a:pPr/>
              <a:t>17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F3262A-E783-419C-9784-58DC7EB26C07}" type="slidenum">
              <a:rPr lang="es-ES_tradnl" sz="1300" smtClean="0">
                <a:latin typeface="Times New Roman" pitchFamily="18" charset="0"/>
              </a:rPr>
              <a:pPr/>
              <a:t>18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F3262A-E783-419C-9784-58DC7EB26C07}" type="slidenum">
              <a:rPr lang="es-ES_tradnl" sz="1300" smtClean="0">
                <a:latin typeface="Times New Roman" pitchFamily="18" charset="0"/>
              </a:rPr>
              <a:pPr/>
              <a:t>19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F3262A-E783-419C-9784-58DC7EB26C07}" type="slidenum">
              <a:rPr lang="es-ES_tradnl" sz="1300" smtClean="0">
                <a:latin typeface="Times New Roman" pitchFamily="18" charset="0"/>
              </a:rPr>
              <a:pPr/>
              <a:t>20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F3262A-E783-419C-9784-58DC7EB26C07}" type="slidenum">
              <a:rPr lang="es-ES_tradnl" sz="1300" smtClean="0">
                <a:latin typeface="Times New Roman" pitchFamily="18" charset="0"/>
              </a:rPr>
              <a:pPr/>
              <a:t>21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3D1A849-DBD5-4B86-A47A-877E94A100DA}" type="slidenum">
              <a:rPr lang="es-ES_tradnl" sz="1300" smtClean="0">
                <a:latin typeface="Times New Roman" pitchFamily="18" charset="0"/>
              </a:rPr>
              <a:pPr/>
              <a:t>3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F3262A-E783-419C-9784-58DC7EB26C07}" type="slidenum">
              <a:rPr lang="es-ES_tradnl" sz="1300" smtClean="0">
                <a:latin typeface="Times New Roman" pitchFamily="18" charset="0"/>
              </a:rPr>
              <a:pPr/>
              <a:t>22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F3262A-E783-419C-9784-58DC7EB26C07}" type="slidenum">
              <a:rPr lang="es-ES_tradnl" sz="1300" smtClean="0">
                <a:latin typeface="Times New Roman" pitchFamily="18" charset="0"/>
              </a:rPr>
              <a:pPr/>
              <a:t>23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0EF99-5CB8-40CB-95CE-11CCA06D2907}" type="slidenum">
              <a:rPr lang="es-ES_tradnl" smtClean="0"/>
              <a:pPr>
                <a:defRPr/>
              </a:pPr>
              <a:t>24</a:t>
            </a:fld>
            <a:endParaRPr lang="es-ES_trad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0EF99-5CB8-40CB-95CE-11CCA06D2907}" type="slidenum">
              <a:rPr lang="es-ES_tradnl" smtClean="0"/>
              <a:pPr>
                <a:defRPr/>
              </a:pPr>
              <a:t>26</a:t>
            </a:fld>
            <a:endParaRPr lang="es-ES_trad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dirty="0" smtClean="0"/>
              <a:t>We assume the MESI protocol.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Dependences are formed on lines which have LW-ID set --&gt;  LW-ID should remain set until that line has been checkpointed and is safe.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Bulk clearing of LW-IDs is costly --&gt;  Lazy clearing of LW-IDs.</a:t>
            </a:r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425417F-F209-4118-BA2E-0A89A520B8AE}" type="slidenum">
              <a:rPr lang="es-ES_tradnl" sz="1300" smtClean="0">
                <a:latin typeface="Times New Roman" pitchFamily="18" charset="0"/>
              </a:rPr>
              <a:pPr/>
              <a:t>27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for any non-zero detection latency, as shown in the figure</a:t>
            </a:r>
            <a:r>
              <a:rPr lang="en-US" baseline="0" dirty="0" smtClean="0"/>
              <a:t> </a:t>
            </a:r>
            <a:r>
              <a:rPr lang="en-US" dirty="0" smtClean="0"/>
              <a:t>a fault</a:t>
            </a:r>
            <a:r>
              <a:rPr lang="en-US" baseline="0" dirty="0" smtClean="0"/>
              <a:t> can cause the system to rollback more than 1 </a:t>
            </a:r>
            <a:r>
              <a:rPr lang="en-US" baseline="0" dirty="0" err="1" smtClean="0"/>
              <a:t>ckpts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Rebound</a:t>
            </a:r>
            <a:r>
              <a:rPr lang="en-US" baseline="0" dirty="0" smtClean="0"/>
              <a:t> ensures that the most recent safe checkpoints form a cons. State.</a:t>
            </a:r>
            <a:br>
              <a:rPr lang="en-US" baseline="0" dirty="0" smtClean="0"/>
            </a:br>
            <a:r>
              <a:rPr lang="en-US" baseline="0" dirty="0" smtClean="0"/>
              <a:t>Therefore, there is no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0EF99-5CB8-40CB-95CE-11CCA06D2907}" type="slidenum">
              <a:rPr lang="es-ES_tradnl" smtClean="0"/>
              <a:pPr>
                <a:defRPr/>
              </a:pPr>
              <a:t>28</a:t>
            </a:fld>
            <a:endParaRPr lang="es-ES_trad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Hide overhead behind</a:t>
            </a:r>
            <a:r>
              <a:rPr lang="en-US" baseline="0" dirty="0" smtClean="0"/>
              <a:t> spins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Since we have already </a:t>
            </a:r>
            <a:r>
              <a:rPr lang="en-US" baseline="0" dirty="0" err="1" smtClean="0"/>
              <a:t>chkptd</a:t>
            </a:r>
            <a:r>
              <a:rPr lang="en-US" baseline="0" dirty="0" smtClean="0"/>
              <a:t> after the barriers we ensure that the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set remains small and future </a:t>
            </a:r>
            <a:r>
              <a:rPr lang="en-US" baseline="0" dirty="0" err="1" smtClean="0"/>
              <a:t>chkpts</a:t>
            </a:r>
            <a:r>
              <a:rPr lang="en-US" baseline="0" dirty="0" smtClean="0"/>
              <a:t> are not global.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0EF99-5CB8-40CB-95CE-11CCA06D2907}" type="slidenum">
              <a:rPr lang="es-ES_tradnl" smtClean="0"/>
              <a:pPr>
                <a:defRPr/>
              </a:pPr>
              <a:t>30</a:t>
            </a:fld>
            <a:endParaRPr lang="es-ES_trad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0EF99-5CB8-40CB-95CE-11CCA06D2907}" type="slidenum">
              <a:rPr lang="es-ES_tradnl" smtClean="0"/>
              <a:pPr>
                <a:defRPr/>
              </a:pPr>
              <a:t>31</a:t>
            </a:fld>
            <a:endParaRPr lang="es-ES_trad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0EF99-5CB8-40CB-95CE-11CCA06D2907}" type="slidenum">
              <a:rPr lang="es-ES_tradnl" smtClean="0"/>
              <a:pPr>
                <a:defRPr/>
              </a:pPr>
              <a:t>32</a:t>
            </a:fld>
            <a:endParaRPr lang="es-ES_trad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</a:t>
            </a:r>
            <a:r>
              <a:rPr lang="en-US" baseline="0" dirty="0" smtClean="0"/>
              <a:t> for evaluating Rebound is based on Pin + SESC </a:t>
            </a:r>
            <a:r>
              <a:rPr lang="en-US" baseline="0" dirty="0" err="1" smtClean="0"/>
              <a:t>cyc</a:t>
            </a:r>
            <a:r>
              <a:rPr lang="en-US" baseline="0" dirty="0" smtClean="0"/>
              <a:t> acc simulator + memory is simulated using </a:t>
            </a:r>
            <a:r>
              <a:rPr lang="en-US" baseline="0" dirty="0" err="1" smtClean="0"/>
              <a:t>DRAMsim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0EF99-5CB8-40CB-95CE-11CCA06D2907}" type="slidenum">
              <a:rPr lang="es-ES_tradnl" smtClean="0"/>
              <a:pPr>
                <a:defRPr/>
              </a:pPr>
              <a:t>33</a:t>
            </a:fld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0EF99-5CB8-40CB-95CE-11CCA06D2907}" type="slidenum">
              <a:rPr lang="es-ES_tradnl" smtClean="0"/>
              <a:pPr>
                <a:defRPr/>
              </a:pPr>
              <a:t>4</a:t>
            </a:fld>
            <a:endParaRPr lang="es-ES_trad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number of processors which </a:t>
            </a:r>
            <a:r>
              <a:rPr lang="en-US" dirty="0" err="1" smtClean="0"/>
              <a:t>ckpt</a:t>
            </a:r>
            <a:r>
              <a:rPr lang="en-US" dirty="0" smtClean="0"/>
              <a:t> together as a fraction of the total number of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0EF99-5CB8-40CB-95CE-11CCA06D2907}" type="slidenum">
              <a:rPr lang="es-ES_tradnl" smtClean="0"/>
              <a:pPr>
                <a:defRPr/>
              </a:pPr>
              <a:t>34</a:t>
            </a:fld>
            <a:endParaRPr lang="es-ES_trad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Shows</a:t>
            </a:r>
            <a:r>
              <a:rPr lang="en-US" baseline="0" dirty="0" smtClean="0"/>
              <a:t> the checkpoint overhead as % for Global, Rebound without DWB and Rebound.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0EF99-5CB8-40CB-95CE-11CCA06D2907}" type="slidenum">
              <a:rPr lang="es-ES_tradnl" smtClean="0"/>
              <a:pPr>
                <a:defRPr/>
              </a:pPr>
              <a:t>35</a:t>
            </a:fld>
            <a:endParaRPr lang="es-ES_trad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Shows</a:t>
            </a:r>
            <a:r>
              <a:rPr lang="en-US" baseline="0" dirty="0" smtClean="0"/>
              <a:t> the checkpoint overhead as % for Global, Rebound without DWB and Rebound.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0EF99-5CB8-40CB-95CE-11CCA06D2907}" type="slidenum">
              <a:rPr lang="es-ES_tradnl" smtClean="0"/>
              <a:pPr>
                <a:defRPr/>
              </a:pPr>
              <a:t>36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assume the global </a:t>
            </a:r>
            <a:r>
              <a:rPr lang="en-US" dirty="0" err="1" smtClean="0"/>
              <a:t>chkpting</a:t>
            </a:r>
            <a:r>
              <a:rPr lang="en-US" baseline="0" dirty="0" smtClean="0"/>
              <a:t> </a:t>
            </a:r>
            <a:r>
              <a:rPr lang="en-US" dirty="0" smtClean="0"/>
              <a:t>scheme</a:t>
            </a:r>
            <a:r>
              <a:rPr lang="en-US" baseline="0" dirty="0" smtClean="0"/>
              <a:t> </a:t>
            </a:r>
            <a:r>
              <a:rPr lang="en-US" dirty="0" smtClean="0"/>
              <a:t>is in-memory checkpointing based</a:t>
            </a:r>
            <a:r>
              <a:rPr lang="en-US" baseline="0" dirty="0" smtClean="0"/>
              <a:t> on </a:t>
            </a:r>
            <a:r>
              <a:rPr lang="en-US" dirty="0" err="1" smtClean="0"/>
              <a:t>ReVive</a:t>
            </a:r>
            <a:r>
              <a:rPr lang="en-US" dirty="0" smtClean="0"/>
              <a:t>. </a:t>
            </a:r>
            <a:r>
              <a:rPr lang="en-US" dirty="0" err="1" smtClean="0"/>
              <a:t>ReVive</a:t>
            </a:r>
            <a:r>
              <a:rPr lang="en-US" dirty="0" smtClean="0"/>
              <a:t> was proposed in 2002</a:t>
            </a:r>
            <a:r>
              <a:rPr lang="en-US" baseline="0" dirty="0" smtClean="0"/>
              <a:t>. assumes that checkpoints are logged in the </a:t>
            </a:r>
            <a:r>
              <a:rPr lang="en-US" baseline="0" dirty="0" err="1" smtClean="0"/>
              <a:t>softare</a:t>
            </a:r>
            <a:r>
              <a:rPr lang="en-US" baseline="0" dirty="0" smtClean="0"/>
              <a:t> in the main memory.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r>
              <a:rPr lang="en-US" dirty="0" err="1" smtClean="0"/>
              <a:t>Finshing</a:t>
            </a:r>
            <a:r>
              <a:rPr lang="en-US" dirty="0" smtClean="0"/>
              <a:t> saying: scalable and local coordinated</a:t>
            </a:r>
          </a:p>
          <a:p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B1858B5-FAA7-4083-8186-2DE07843216E}" type="slidenum">
              <a:rPr lang="es-ES_tradnl" sz="1300" smtClean="0">
                <a:latin typeface="Times New Roman" pitchFamily="18" charset="0"/>
              </a:rPr>
              <a:pPr/>
              <a:t>5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Logs</a:t>
            </a:r>
            <a:r>
              <a:rPr lang="en-US" baseline="0" dirty="0" smtClean="0"/>
              <a:t> at any time contain the diff between the memory state and the state at the previous </a:t>
            </a:r>
            <a:r>
              <a:rPr lang="en-US" baseline="0" dirty="0" err="1" smtClean="0"/>
              <a:t>ckpts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B1858B5-FAA7-4083-8186-2DE07843216E}" type="slidenum">
              <a:rPr lang="es-ES_tradnl" sz="1300" smtClean="0">
                <a:latin typeface="Times New Roman" pitchFamily="18" charset="0"/>
              </a:rPr>
              <a:pPr/>
              <a:t>6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3D1A849-DBD5-4B86-A47A-877E94A100DA}" type="slidenum">
              <a:rPr lang="es-ES_tradnl" sz="1300" smtClean="0">
                <a:latin typeface="Times New Roman" pitchFamily="18" charset="0"/>
              </a:rPr>
              <a:pPr/>
              <a:t>7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Redo fig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BFA1A0-7D00-4A9C-9651-37E3D642886E}" type="slidenum">
              <a:rPr lang="es-ES_tradnl" sz="1300" smtClean="0">
                <a:latin typeface="Times New Roman" pitchFamily="18" charset="0"/>
              </a:rPr>
              <a:pPr/>
              <a:t>8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Redo fig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4F16269-BFE7-41ED-9049-DA3F0F9A0237}" type="slidenum">
              <a:rPr lang="es-ES_tradnl" sz="1300" smtClean="0">
                <a:latin typeface="Times New Roman" pitchFamily="18" charset="0"/>
              </a:rPr>
              <a:pPr/>
              <a:t>9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Redo fig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4F16269-BFE7-41ED-9049-DA3F0F9A0237}" type="slidenum">
              <a:rPr lang="es-ES_tradnl" sz="1300" smtClean="0">
                <a:latin typeface="Times New Roman" pitchFamily="18" charset="0"/>
              </a:rPr>
              <a:pPr/>
              <a:t>10</a:t>
            </a:fld>
            <a:endParaRPr lang="es-ES_tradnl" sz="13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2230438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38" y="6337300"/>
            <a:ext cx="1752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2004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7588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2004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F4FD0-1E23-4234-816A-2059FF483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471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8900"/>
            <a:ext cx="2057400" cy="600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8900"/>
            <a:ext cx="6019800" cy="6007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2004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291A6-2759-4055-84D1-4D04A0AA1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2456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84300"/>
            <a:ext cx="8229600" cy="47117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2004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26F2A-86A8-4939-B52C-443769214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19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2004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77050" y="63087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41C55-FFF3-4A66-87C3-63D0BB694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05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2004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86A1F-B075-48E4-8CF7-C5574E5B5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037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4300"/>
            <a:ext cx="4038600" cy="471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4300"/>
            <a:ext cx="4038600" cy="471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2004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16323-46C3-41B4-B02E-BFC2240E4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896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2004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BAED4-D70D-441D-B328-B222C1971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53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2004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64B7A-2269-4FA6-B50C-5F5C82F9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15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2004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8CE29-7A74-4D6C-B6AF-6D566BD34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131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2004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A7F86-AF7E-4F65-9C27-BD824A77F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645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2004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249B5-E23B-4CCF-9927-FB2AE0B45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584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89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84300"/>
            <a:ext cx="82296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44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July 2004</a:t>
            </a:r>
            <a:endParaRPr lang="en-US"/>
          </a:p>
        </p:txBody>
      </p:sp>
      <p:sp>
        <p:nvSpPr>
          <p:cNvPr id="1444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08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F02CD5F-0EEB-4E1B-BA67-0C21BAA4D0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44872" name="Rectangle 8"/>
          <p:cNvSpPr>
            <a:spLocks noChangeArrowheads="1"/>
          </p:cNvSpPr>
          <p:nvPr userDrawn="1"/>
        </p:nvSpPr>
        <p:spPr bwMode="auto">
          <a:xfrm>
            <a:off x="1625925" y="6307775"/>
            <a:ext cx="5181600" cy="5254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>
              <a:defRPr/>
            </a:pPr>
            <a:r>
              <a:rPr lang="en-US" sz="1400" dirty="0" smtClean="0"/>
              <a:t>R. </a:t>
            </a:r>
            <a:r>
              <a:rPr lang="en-US" sz="1400" baseline="0" dirty="0" err="1" smtClean="0"/>
              <a:t>Agarwal</a:t>
            </a:r>
            <a:r>
              <a:rPr lang="en-US" sz="1400" baseline="0" dirty="0" smtClean="0"/>
              <a:t>, P. </a:t>
            </a:r>
            <a:r>
              <a:rPr lang="en-US" sz="1400" baseline="0" dirty="0" err="1" smtClean="0"/>
              <a:t>Garg</a:t>
            </a:r>
            <a:r>
              <a:rPr lang="en-US" sz="1400" baseline="0" dirty="0" smtClean="0"/>
              <a:t>, J. </a:t>
            </a:r>
            <a:r>
              <a:rPr lang="en-US" sz="1400" baseline="0" dirty="0" err="1" smtClean="0"/>
              <a:t>Torrellas</a:t>
            </a:r>
            <a:endParaRPr lang="en-US" sz="1400" dirty="0"/>
          </a:p>
          <a:p>
            <a:pPr algn="ctr" eaLnBrk="0" hangingPunct="0">
              <a:defRPr/>
            </a:pPr>
            <a:r>
              <a:rPr lang="en-US" sz="1400" dirty="0" smtClean="0"/>
              <a:t>Rebound: Scalable</a:t>
            </a:r>
            <a:r>
              <a:rPr lang="en-US" sz="1400" baseline="0" dirty="0" smtClean="0"/>
              <a:t> Checkpointing</a:t>
            </a:r>
            <a:endParaRPr lang="en-US" sz="1400" dirty="0"/>
          </a:p>
        </p:txBody>
      </p:sp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324600"/>
            <a:ext cx="1066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394450"/>
            <a:ext cx="1752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4876" name="Line 12"/>
          <p:cNvSpPr>
            <a:spLocks noChangeShapeType="1"/>
          </p:cNvSpPr>
          <p:nvPr userDrawn="1"/>
        </p:nvSpPr>
        <p:spPr bwMode="auto">
          <a:xfrm>
            <a:off x="304800" y="1066800"/>
            <a:ext cx="84582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8305800" cy="16764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</a:rPr>
              <a:t>Rebound: Scalable Checkpointing for Coherent Shared Memory</a:t>
            </a:r>
            <a:r>
              <a:rPr lang="en-US" sz="4000" b="1" dirty="0" smtClean="0">
                <a:solidFill>
                  <a:srgbClr val="FF0000"/>
                </a:solidFill>
              </a:rPr>
              <a:t/>
            </a:r>
            <a:br>
              <a:rPr lang="en-US" sz="4000" b="1" dirty="0" smtClean="0">
                <a:solidFill>
                  <a:srgbClr val="FF0000"/>
                </a:solidFill>
              </a:rPr>
            </a:br>
            <a:endParaRPr lang="en-US" sz="40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352800"/>
            <a:ext cx="7620000" cy="1752600"/>
          </a:xfrm>
        </p:spPr>
        <p:txBody>
          <a:bodyPr/>
          <a:lstStyle/>
          <a:p>
            <a:pPr eaLnBrk="1" hangingPunct="1"/>
            <a:r>
              <a:rPr lang="en-US" sz="2400" b="1" smtClean="0"/>
              <a:t>Rishi Agarwal, Pranav Garg, and Josep Torrellas</a:t>
            </a:r>
          </a:p>
          <a:p>
            <a:pPr eaLnBrk="1" hangingPunct="1"/>
            <a:r>
              <a:rPr lang="en-US" sz="2400" smtClean="0"/>
              <a:t>Department of Computer Science</a:t>
            </a:r>
            <a:br>
              <a:rPr lang="en-US" sz="2400" smtClean="0"/>
            </a:br>
            <a:r>
              <a:rPr lang="en-US" sz="2400" smtClean="0"/>
              <a:t>University of Illinois at Urbana-Champaign</a:t>
            </a:r>
            <a:br>
              <a:rPr lang="en-US" sz="2400" smtClean="0"/>
            </a:br>
            <a:r>
              <a:rPr lang="en-US" sz="2400" smtClean="0"/>
              <a:t>http://iacoma.cs.uiuc.edu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819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Dependence (</a:t>
            </a:r>
            <a:r>
              <a:rPr lang="en-US" dirty="0" err="1" smtClean="0"/>
              <a:t>Dep</a:t>
            </a:r>
            <a:r>
              <a:rPr lang="en-US" dirty="0" smtClean="0"/>
              <a:t>) registers in the L2 cache controller: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 smtClean="0">
                <a:solidFill>
                  <a:srgbClr val="FF9900"/>
                </a:solidFill>
              </a:rPr>
              <a:t>MyProducers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: bitmap of proc. that produced data consumed by the local proc.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 smtClean="0">
                <a:solidFill>
                  <a:srgbClr val="FF9900"/>
                </a:solidFill>
              </a:rPr>
              <a:t>MyConsumers</a:t>
            </a:r>
            <a:r>
              <a:rPr lang="en-US" sz="2000" dirty="0" smtClean="0">
                <a:solidFill>
                  <a:srgbClr val="C00000"/>
                </a:solidFill>
              </a:rPr>
              <a:t> :</a:t>
            </a:r>
            <a:r>
              <a:rPr lang="en-US" sz="2000" dirty="0" smtClean="0"/>
              <a:t> bitmap of proc. that consumed data produced by the local proc. 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Rebound Architecture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914400" y="1295400"/>
            <a:ext cx="4572000" cy="1831777"/>
            <a:chOff x="1676400" y="1140023"/>
            <a:chExt cx="4572000" cy="1831777"/>
          </a:xfrm>
        </p:grpSpPr>
        <p:grpSp>
          <p:nvGrpSpPr>
            <p:cNvPr id="4" name="Group 5"/>
            <p:cNvGrpSpPr/>
            <p:nvPr/>
          </p:nvGrpSpPr>
          <p:grpSpPr>
            <a:xfrm>
              <a:off x="1676400" y="1447800"/>
              <a:ext cx="4572000" cy="1524000"/>
              <a:chOff x="1676400" y="1447800"/>
              <a:chExt cx="4572000" cy="1524000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>
                <a:off x="4876800" y="2286000"/>
                <a:ext cx="6096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2743200" y="2286000"/>
                <a:ext cx="6096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" name="Group 9"/>
              <p:cNvGrpSpPr/>
              <p:nvPr/>
            </p:nvGrpSpPr>
            <p:grpSpPr>
              <a:xfrm>
                <a:off x="1676400" y="1447800"/>
                <a:ext cx="4572000" cy="1524000"/>
                <a:chOff x="1676400" y="1447800"/>
                <a:chExt cx="4572000" cy="1524000"/>
              </a:xfrm>
            </p:grpSpPr>
            <p:grpSp>
              <p:nvGrpSpPr>
                <p:cNvPr id="6" name="Group 11"/>
                <p:cNvGrpSpPr/>
                <p:nvPr/>
              </p:nvGrpSpPr>
              <p:grpSpPr>
                <a:xfrm>
                  <a:off x="3352800" y="1447800"/>
                  <a:ext cx="1524000" cy="1524000"/>
                  <a:chOff x="2743200" y="1447800"/>
                  <a:chExt cx="1524000" cy="15240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 bwMode="auto">
                  <a:xfrm flipV="1">
                    <a:off x="2743200" y="1447800"/>
                    <a:ext cx="0" cy="15240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grpSp>
                <p:nvGrpSpPr>
                  <p:cNvPr id="10" name="Group 51"/>
                  <p:cNvGrpSpPr/>
                  <p:nvPr/>
                </p:nvGrpSpPr>
                <p:grpSpPr>
                  <a:xfrm>
                    <a:off x="2743200" y="1447800"/>
                    <a:ext cx="1524000" cy="1524000"/>
                    <a:chOff x="2743200" y="1447800"/>
                    <a:chExt cx="1524000" cy="1524000"/>
                  </a:xfrm>
                </p:grpSpPr>
                <p:cxnSp>
                  <p:nvCxnSpPr>
                    <p:cNvPr id="53" name="Straight Connector 52"/>
                    <p:cNvCxnSpPr/>
                    <p:nvPr/>
                  </p:nvCxnSpPr>
                  <p:spPr bwMode="auto">
                    <a:xfrm>
                      <a:off x="2743200" y="1447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4" name="Straight Connector 53"/>
                    <p:cNvCxnSpPr/>
                    <p:nvPr/>
                  </p:nvCxnSpPr>
                  <p:spPr bwMode="auto">
                    <a:xfrm>
                      <a:off x="2743200" y="1828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5" name="Straight Connector 54"/>
                    <p:cNvCxnSpPr/>
                    <p:nvPr/>
                  </p:nvCxnSpPr>
                  <p:spPr bwMode="auto">
                    <a:xfrm>
                      <a:off x="2743200" y="2209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6" name="Straight Connector 55"/>
                    <p:cNvCxnSpPr/>
                    <p:nvPr/>
                  </p:nvCxnSpPr>
                  <p:spPr bwMode="auto">
                    <a:xfrm>
                      <a:off x="2743200" y="2590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7" name="Straight Connector 56"/>
                    <p:cNvCxnSpPr/>
                    <p:nvPr/>
                  </p:nvCxnSpPr>
                  <p:spPr bwMode="auto">
                    <a:xfrm>
                      <a:off x="2743200" y="2971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8" name="Straight Connector 57"/>
                    <p:cNvCxnSpPr/>
                    <p:nvPr/>
                  </p:nvCxnSpPr>
                  <p:spPr bwMode="auto">
                    <a:xfrm flipV="1">
                      <a:off x="3124200" y="1447800"/>
                      <a:ext cx="0" cy="15240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9" name="Straight Connector 58"/>
                    <p:cNvCxnSpPr/>
                    <p:nvPr/>
                  </p:nvCxnSpPr>
                  <p:spPr bwMode="auto">
                    <a:xfrm flipV="1">
                      <a:off x="3505200" y="1447800"/>
                      <a:ext cx="0" cy="15240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0" name="Straight Connector 59"/>
                    <p:cNvCxnSpPr/>
                    <p:nvPr/>
                  </p:nvCxnSpPr>
                  <p:spPr bwMode="auto">
                    <a:xfrm flipV="1">
                      <a:off x="3886200" y="1447800"/>
                      <a:ext cx="0" cy="15240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1" name="Straight Connector 60"/>
                    <p:cNvCxnSpPr/>
                    <p:nvPr/>
                  </p:nvCxnSpPr>
                  <p:spPr bwMode="auto">
                    <a:xfrm flipV="1">
                      <a:off x="4267200" y="1447800"/>
                      <a:ext cx="0" cy="15240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1" name="Group 12"/>
                <p:cNvGrpSpPr/>
                <p:nvPr/>
              </p:nvGrpSpPr>
              <p:grpSpPr>
                <a:xfrm>
                  <a:off x="1981200" y="1828800"/>
                  <a:ext cx="762000" cy="914400"/>
                  <a:chOff x="5638800" y="1905000"/>
                  <a:chExt cx="762000" cy="914400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 bwMode="auto">
                  <a:xfrm>
                    <a:off x="5638800" y="1905000"/>
                    <a:ext cx="0" cy="914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6400800" y="1905000"/>
                    <a:ext cx="0" cy="914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5638800" y="1905000"/>
                    <a:ext cx="762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5638800" y="2819400"/>
                    <a:ext cx="762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1676400" y="1518046"/>
                  <a:ext cx="135165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Main Memory</a:t>
                  </a:r>
                  <a:endParaRPr lang="en-US" sz="1500" dirty="0"/>
                </a:p>
              </p:txBody>
            </p:sp>
            <p:grpSp>
              <p:nvGrpSpPr>
                <p:cNvPr id="12" name="Group 14"/>
                <p:cNvGrpSpPr/>
                <p:nvPr/>
              </p:nvGrpSpPr>
              <p:grpSpPr>
                <a:xfrm>
                  <a:off x="2225674" y="2057400"/>
                  <a:ext cx="441326" cy="609600"/>
                  <a:chOff x="2225674" y="2057400"/>
                  <a:chExt cx="441326" cy="609600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 bwMode="auto">
                  <a:xfrm>
                    <a:off x="2225674" y="2057400"/>
                    <a:ext cx="0" cy="6096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9" name="Straight Connector 38"/>
                  <p:cNvCxnSpPr/>
                  <p:nvPr/>
                </p:nvCxnSpPr>
                <p:spPr bwMode="auto">
                  <a:xfrm>
                    <a:off x="2666999" y="2057400"/>
                    <a:ext cx="0" cy="6096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0" name="Straight Connector 39"/>
                  <p:cNvCxnSpPr/>
                  <p:nvPr/>
                </p:nvCxnSpPr>
                <p:spPr bwMode="auto">
                  <a:xfrm>
                    <a:off x="2225674" y="2057400"/>
                    <a:ext cx="44132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1" name="Straight Connector 40"/>
                  <p:cNvCxnSpPr/>
                  <p:nvPr/>
                </p:nvCxnSpPr>
                <p:spPr bwMode="auto">
                  <a:xfrm>
                    <a:off x="2225674" y="2667000"/>
                    <a:ext cx="44132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2" name="Straight Connector 41"/>
                  <p:cNvCxnSpPr/>
                  <p:nvPr/>
                </p:nvCxnSpPr>
                <p:spPr bwMode="auto">
                  <a:xfrm>
                    <a:off x="2225675" y="25146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3" name="Straight Connector 42"/>
                  <p:cNvCxnSpPr/>
                  <p:nvPr/>
                </p:nvCxnSpPr>
                <p:spPr bwMode="auto">
                  <a:xfrm>
                    <a:off x="2225676" y="23622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2225676" y="22098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3" name="Group 15"/>
                <p:cNvGrpSpPr/>
                <p:nvPr/>
              </p:nvGrpSpPr>
              <p:grpSpPr>
                <a:xfrm>
                  <a:off x="5486400" y="1828800"/>
                  <a:ext cx="762000" cy="914400"/>
                  <a:chOff x="5486400" y="1828800"/>
                  <a:chExt cx="762000" cy="914400"/>
                </a:xfrm>
              </p:grpSpPr>
              <p:grpSp>
                <p:nvGrpSpPr>
                  <p:cNvPr id="15" name="Group 22"/>
                  <p:cNvGrpSpPr/>
                  <p:nvPr/>
                </p:nvGrpSpPr>
                <p:grpSpPr>
                  <a:xfrm>
                    <a:off x="5486400" y="1828800"/>
                    <a:ext cx="762000" cy="914400"/>
                    <a:chOff x="5638800" y="1905000"/>
                    <a:chExt cx="762000" cy="914400"/>
                  </a:xfrm>
                </p:grpSpPr>
                <p:cxnSp>
                  <p:nvCxnSpPr>
                    <p:cNvPr id="34" name="Straight Connector 33"/>
                    <p:cNvCxnSpPr/>
                    <p:nvPr/>
                  </p:nvCxnSpPr>
                  <p:spPr bwMode="auto">
                    <a:xfrm>
                      <a:off x="5638800" y="1905000"/>
                      <a:ext cx="0" cy="9144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5" name="Straight Connector 34"/>
                    <p:cNvCxnSpPr/>
                    <p:nvPr/>
                  </p:nvCxnSpPr>
                  <p:spPr bwMode="auto">
                    <a:xfrm>
                      <a:off x="6400800" y="1905000"/>
                      <a:ext cx="0" cy="9144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6" name="Straight Connector 35"/>
                    <p:cNvCxnSpPr/>
                    <p:nvPr/>
                  </p:nvCxnSpPr>
                  <p:spPr bwMode="auto">
                    <a:xfrm>
                      <a:off x="5638800" y="1905000"/>
                      <a:ext cx="762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7" name="Straight Connector 36"/>
                    <p:cNvCxnSpPr/>
                    <p:nvPr/>
                  </p:nvCxnSpPr>
                  <p:spPr bwMode="auto">
                    <a:xfrm>
                      <a:off x="5638800" y="2819400"/>
                      <a:ext cx="762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16" name="Group 23"/>
                  <p:cNvGrpSpPr/>
                  <p:nvPr/>
                </p:nvGrpSpPr>
                <p:grpSpPr>
                  <a:xfrm>
                    <a:off x="5730874" y="2057400"/>
                    <a:ext cx="441325" cy="609600"/>
                    <a:chOff x="5638800" y="1905000"/>
                    <a:chExt cx="762000" cy="914400"/>
                  </a:xfrm>
                </p:grpSpPr>
                <p:cxnSp>
                  <p:nvCxnSpPr>
                    <p:cNvPr id="30" name="Straight Connector 29"/>
                    <p:cNvCxnSpPr/>
                    <p:nvPr/>
                  </p:nvCxnSpPr>
                  <p:spPr bwMode="auto">
                    <a:xfrm>
                      <a:off x="5638800" y="1905000"/>
                      <a:ext cx="0" cy="9144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1" name="Straight Connector 30"/>
                    <p:cNvCxnSpPr/>
                    <p:nvPr/>
                  </p:nvCxnSpPr>
                  <p:spPr bwMode="auto">
                    <a:xfrm>
                      <a:off x="6400800" y="1905000"/>
                      <a:ext cx="0" cy="9144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2" name="Straight Connector 31"/>
                    <p:cNvCxnSpPr/>
                    <p:nvPr/>
                  </p:nvCxnSpPr>
                  <p:spPr bwMode="auto">
                    <a:xfrm>
                      <a:off x="5638800" y="1905000"/>
                      <a:ext cx="762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3" name="Straight Connector 32"/>
                    <p:cNvCxnSpPr/>
                    <p:nvPr/>
                  </p:nvCxnSpPr>
                  <p:spPr bwMode="auto">
                    <a:xfrm>
                      <a:off x="5638800" y="2819400"/>
                      <a:ext cx="762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5730875" y="25146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5730876" y="23622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5730876" y="22098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</p:grpSp>
        <p:sp>
          <p:nvSpPr>
            <p:cNvPr id="7" name="TextBox 6"/>
            <p:cNvSpPr txBox="1"/>
            <p:nvPr/>
          </p:nvSpPr>
          <p:spPr>
            <a:xfrm>
              <a:off x="3124200" y="1140023"/>
              <a:ext cx="188865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Chip Multiprocessor</a:t>
              </a:r>
              <a:endParaRPr lang="en-US" sz="1500" dirty="0"/>
            </a:p>
          </p:txBody>
        </p:sp>
      </p:grpSp>
      <p:cxnSp>
        <p:nvCxnSpPr>
          <p:cNvPr id="62" name="Straight Connector 61"/>
          <p:cNvCxnSpPr/>
          <p:nvPr/>
        </p:nvCxnSpPr>
        <p:spPr bwMode="auto">
          <a:xfrm>
            <a:off x="4162426" y="1797132"/>
            <a:ext cx="1628774" cy="3017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3" name="Group 9245"/>
          <p:cNvGrpSpPr/>
          <p:nvPr/>
        </p:nvGrpSpPr>
        <p:grpSpPr>
          <a:xfrm>
            <a:off x="5738750" y="1675960"/>
            <a:ext cx="3510886" cy="1641215"/>
            <a:chOff x="6282777" y="1600200"/>
            <a:chExt cx="3510886" cy="1641215"/>
          </a:xfrm>
        </p:grpSpPr>
        <p:grpSp>
          <p:nvGrpSpPr>
            <p:cNvPr id="24" name="Group 9244"/>
            <p:cNvGrpSpPr/>
            <p:nvPr/>
          </p:nvGrpSpPr>
          <p:grpSpPr>
            <a:xfrm>
              <a:off x="6400800" y="1600200"/>
              <a:ext cx="1447800" cy="1143000"/>
              <a:chOff x="6400800" y="1600200"/>
              <a:chExt cx="1447800" cy="1143000"/>
            </a:xfrm>
          </p:grpSpPr>
          <p:cxnSp>
            <p:nvCxnSpPr>
              <p:cNvPr id="63" name="Straight Connector 62"/>
              <p:cNvCxnSpPr/>
              <p:nvPr/>
            </p:nvCxnSpPr>
            <p:spPr bwMode="auto">
              <a:xfrm>
                <a:off x="6400800" y="1600200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>
                <a:off x="6400800" y="2743200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6400800" y="1600200"/>
                <a:ext cx="0" cy="1143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7848600" y="1600200"/>
                <a:ext cx="0" cy="1143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216" name="Group 9240"/>
            <p:cNvGrpSpPr/>
            <p:nvPr/>
          </p:nvGrpSpPr>
          <p:grpSpPr>
            <a:xfrm>
              <a:off x="6448425" y="1981200"/>
              <a:ext cx="714375" cy="402283"/>
              <a:chOff x="6448425" y="1981200"/>
              <a:chExt cx="714375" cy="402283"/>
            </a:xfrm>
          </p:grpSpPr>
          <p:grpSp>
            <p:nvGrpSpPr>
              <p:cNvPr id="9217" name="Group 79"/>
              <p:cNvGrpSpPr/>
              <p:nvPr/>
            </p:nvGrpSpPr>
            <p:grpSpPr>
              <a:xfrm>
                <a:off x="6448425" y="1981200"/>
                <a:ext cx="714375" cy="402283"/>
                <a:chOff x="6400800" y="1600200"/>
                <a:chExt cx="1447800" cy="1066800"/>
              </a:xfrm>
            </p:grpSpPr>
            <p:cxnSp>
              <p:nvCxnSpPr>
                <p:cNvPr id="81" name="Straight Connector 80"/>
                <p:cNvCxnSpPr/>
                <p:nvPr/>
              </p:nvCxnSpPr>
              <p:spPr bwMode="auto">
                <a:xfrm>
                  <a:off x="6400800" y="1600200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6400800" y="2667000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6400800" y="1600200"/>
                  <a:ext cx="0" cy="10668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7848600" y="1600200"/>
                  <a:ext cx="0" cy="10668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4" name="TextBox 93"/>
              <p:cNvSpPr txBox="1"/>
              <p:nvPr/>
            </p:nvSpPr>
            <p:spPr>
              <a:xfrm>
                <a:off x="6591684" y="2047041"/>
                <a:ext cx="41710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 L2</a:t>
                </a:r>
                <a:endParaRPr lang="en-US" sz="1300" dirty="0"/>
              </a:p>
            </p:txBody>
          </p:sp>
        </p:grpSp>
        <p:grpSp>
          <p:nvGrpSpPr>
            <p:cNvPr id="9219" name="Group 9239"/>
            <p:cNvGrpSpPr/>
            <p:nvPr/>
          </p:nvGrpSpPr>
          <p:grpSpPr>
            <a:xfrm>
              <a:off x="6282777" y="2310190"/>
              <a:ext cx="1452217" cy="931225"/>
              <a:chOff x="6282777" y="2310190"/>
              <a:chExt cx="1452217" cy="931225"/>
            </a:xfrm>
          </p:grpSpPr>
          <p:grpSp>
            <p:nvGrpSpPr>
              <p:cNvPr id="9220" name="Group 9224"/>
              <p:cNvGrpSpPr/>
              <p:nvPr/>
            </p:nvGrpSpPr>
            <p:grpSpPr>
              <a:xfrm>
                <a:off x="6448425" y="2438400"/>
                <a:ext cx="457200" cy="210293"/>
                <a:chOff x="6448425" y="2438400"/>
                <a:chExt cx="457200" cy="210293"/>
              </a:xfrm>
            </p:grpSpPr>
            <p:grpSp>
              <p:nvGrpSpPr>
                <p:cNvPr id="9221" name="Group 84"/>
                <p:cNvGrpSpPr/>
                <p:nvPr/>
              </p:nvGrpSpPr>
              <p:grpSpPr>
                <a:xfrm>
                  <a:off x="6448425" y="2438400"/>
                  <a:ext cx="457200" cy="210293"/>
                  <a:chOff x="6400800" y="1600200"/>
                  <a:chExt cx="1447800" cy="1066800"/>
                </a:xfrm>
              </p:grpSpPr>
              <p:cxnSp>
                <p:nvCxnSpPr>
                  <p:cNvPr id="86" name="Straight Connector 85"/>
                  <p:cNvCxnSpPr/>
                  <p:nvPr/>
                </p:nvCxnSpPr>
                <p:spPr bwMode="auto">
                  <a:xfrm>
                    <a:off x="6400800" y="1600200"/>
                    <a:ext cx="1447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7" name="Straight Connector 86"/>
                  <p:cNvCxnSpPr/>
                  <p:nvPr/>
                </p:nvCxnSpPr>
                <p:spPr bwMode="auto">
                  <a:xfrm>
                    <a:off x="6400800" y="2667000"/>
                    <a:ext cx="1447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8" name="Straight Connector 87"/>
                  <p:cNvCxnSpPr/>
                  <p:nvPr/>
                </p:nvCxnSpPr>
                <p:spPr bwMode="auto">
                  <a:xfrm>
                    <a:off x="6400800" y="1600200"/>
                    <a:ext cx="0" cy="1066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9" name="Straight Connector 88"/>
                  <p:cNvCxnSpPr/>
                  <p:nvPr/>
                </p:nvCxnSpPr>
                <p:spPr bwMode="auto">
                  <a:xfrm>
                    <a:off x="7848600" y="1600200"/>
                    <a:ext cx="0" cy="1066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6448425" y="2514600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6448425" y="2572121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6881875" y="2310190"/>
                <a:ext cx="85311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Directory</a:t>
                </a:r>
              </a:p>
              <a:p>
                <a:r>
                  <a:rPr lang="en-US" sz="1300" dirty="0" smtClean="0"/>
                  <a:t>Cache</a:t>
                </a:r>
                <a:endParaRPr lang="en-US" sz="1300" dirty="0"/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 flipH="1">
                <a:off x="6448425" y="2452151"/>
                <a:ext cx="126259" cy="182880"/>
              </a:xfrm>
              <a:prstGeom prst="rect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4" name="Straight Connector 103"/>
              <p:cNvCxnSpPr/>
              <p:nvPr/>
            </p:nvCxnSpPr>
            <p:spPr bwMode="auto">
              <a:xfrm>
                <a:off x="6511554" y="2667000"/>
                <a:ext cx="0" cy="26521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107" name="TextBox 106"/>
              <p:cNvSpPr txBox="1"/>
              <p:nvPr/>
            </p:nvSpPr>
            <p:spPr>
              <a:xfrm>
                <a:off x="6282777" y="2918250"/>
                <a:ext cx="72481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 smtClean="0"/>
                  <a:t>LW-ID</a:t>
                </a:r>
                <a:endParaRPr lang="en-US" sz="1500" b="1" dirty="0"/>
              </a:p>
            </p:txBody>
          </p:sp>
        </p:grpSp>
        <p:grpSp>
          <p:nvGrpSpPr>
            <p:cNvPr id="9222" name="Group 9243"/>
            <p:cNvGrpSpPr/>
            <p:nvPr/>
          </p:nvGrpSpPr>
          <p:grpSpPr>
            <a:xfrm>
              <a:off x="7239000" y="1828800"/>
              <a:ext cx="2554663" cy="623352"/>
              <a:chOff x="7239000" y="1828800"/>
              <a:chExt cx="2554663" cy="62335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7544277" y="1828800"/>
                <a:ext cx="12971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 err="1" smtClean="0">
                    <a:solidFill>
                      <a:srgbClr val="FF9900"/>
                    </a:solidFill>
                  </a:rPr>
                  <a:t>MyProducer</a:t>
                </a:r>
                <a:endParaRPr lang="en-US" sz="1500" b="1" dirty="0" smtClean="0">
                  <a:solidFill>
                    <a:srgbClr val="FF9900"/>
                  </a:solidFill>
                </a:endParaRPr>
              </a:p>
            </p:txBody>
          </p:sp>
          <p:grpSp>
            <p:nvGrpSpPr>
              <p:cNvPr id="9223" name="Group 9242"/>
              <p:cNvGrpSpPr/>
              <p:nvPr/>
            </p:nvGrpSpPr>
            <p:grpSpPr>
              <a:xfrm>
                <a:off x="7239000" y="1828800"/>
                <a:ext cx="2554663" cy="623352"/>
                <a:chOff x="7239000" y="1828800"/>
                <a:chExt cx="2554663" cy="623352"/>
              </a:xfrm>
            </p:grpSpPr>
            <p:sp>
              <p:nvSpPr>
                <p:cNvPr id="9226" name="Rectangle 9225"/>
                <p:cNvSpPr/>
                <p:nvPr/>
              </p:nvSpPr>
              <p:spPr bwMode="auto">
                <a:xfrm>
                  <a:off x="7239000" y="2001322"/>
                  <a:ext cx="348814" cy="45719"/>
                </a:xfrm>
                <a:prstGeom prst="rect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7239000" y="2110740"/>
                  <a:ext cx="348814" cy="45719"/>
                </a:xfrm>
                <a:prstGeom prst="rect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7537602" y="2016825"/>
                  <a:ext cx="140455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b="1" dirty="0" err="1" smtClean="0">
                      <a:solidFill>
                        <a:srgbClr val="FF9900"/>
                      </a:solidFill>
                    </a:rPr>
                    <a:t>MyConsumer</a:t>
                  </a:r>
                  <a:endParaRPr lang="en-US" sz="1500" b="1" dirty="0" smtClean="0">
                    <a:solidFill>
                      <a:srgbClr val="FF9900"/>
                    </a:solidFill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 bwMode="auto">
                <a:xfrm rot="16200000" flipH="1">
                  <a:off x="8632719" y="1841182"/>
                  <a:ext cx="281940" cy="2571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 rot="5400000" flipH="1" flipV="1">
                  <a:off x="8602985" y="2152860"/>
                  <a:ext cx="341408" cy="2571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8837952" y="1829240"/>
                  <a:ext cx="95571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b="1" dirty="0" err="1" smtClean="0">
                      <a:solidFill>
                        <a:srgbClr val="FF9900"/>
                      </a:solidFill>
                    </a:rPr>
                    <a:t>Dep</a:t>
                  </a:r>
                  <a:endParaRPr lang="en-US" sz="1500" b="1" dirty="0" smtClean="0">
                    <a:solidFill>
                      <a:srgbClr val="FF9900"/>
                    </a:solidFill>
                  </a:endParaRPr>
                </a:p>
                <a:p>
                  <a:r>
                    <a:rPr lang="en-US" sz="1500" b="1" dirty="0" smtClean="0">
                      <a:solidFill>
                        <a:srgbClr val="FF9900"/>
                      </a:solidFill>
                    </a:rPr>
                    <a:t>Register</a:t>
                  </a:r>
                  <a:endParaRPr lang="en-US" sz="1500" b="1" dirty="0">
                    <a:solidFill>
                      <a:srgbClr val="FF9900"/>
                    </a:solidFill>
                  </a:endParaRPr>
                </a:p>
              </p:txBody>
            </p:sp>
          </p:grpSp>
        </p:grpSp>
        <p:grpSp>
          <p:nvGrpSpPr>
            <p:cNvPr id="9224" name="Group 9241"/>
            <p:cNvGrpSpPr/>
            <p:nvPr/>
          </p:nvGrpSpPr>
          <p:grpSpPr>
            <a:xfrm>
              <a:off x="6406397" y="1647673"/>
              <a:ext cx="579005" cy="292388"/>
              <a:chOff x="6406397" y="1647673"/>
              <a:chExt cx="579005" cy="292388"/>
            </a:xfrm>
          </p:grpSpPr>
          <p:grpSp>
            <p:nvGrpSpPr>
              <p:cNvPr id="9225" name="Group 74"/>
              <p:cNvGrpSpPr/>
              <p:nvPr/>
            </p:nvGrpSpPr>
            <p:grpSpPr>
              <a:xfrm>
                <a:off x="6448425" y="1647673"/>
                <a:ext cx="485775" cy="274144"/>
                <a:chOff x="6400800" y="1600200"/>
                <a:chExt cx="1447800" cy="1066800"/>
              </a:xfrm>
            </p:grpSpPr>
            <p:cxnSp>
              <p:nvCxnSpPr>
                <p:cNvPr id="76" name="Straight Connector 75"/>
                <p:cNvCxnSpPr/>
                <p:nvPr/>
              </p:nvCxnSpPr>
              <p:spPr bwMode="auto">
                <a:xfrm>
                  <a:off x="6400800" y="1600200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Straight Connector 76"/>
                <p:cNvCxnSpPr/>
                <p:nvPr/>
              </p:nvCxnSpPr>
              <p:spPr bwMode="auto">
                <a:xfrm>
                  <a:off x="6400800" y="2667000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8" name="Straight Connector 77"/>
                <p:cNvCxnSpPr/>
                <p:nvPr/>
              </p:nvCxnSpPr>
              <p:spPr bwMode="auto">
                <a:xfrm>
                  <a:off x="6400800" y="1600200"/>
                  <a:ext cx="0" cy="10668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Straight Connector 78"/>
                <p:cNvCxnSpPr/>
                <p:nvPr/>
              </p:nvCxnSpPr>
              <p:spPr bwMode="auto">
                <a:xfrm>
                  <a:off x="7848600" y="1600200"/>
                  <a:ext cx="0" cy="10668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4" name="TextBox 123"/>
              <p:cNvSpPr txBox="1"/>
              <p:nvPr/>
            </p:nvSpPr>
            <p:spPr>
              <a:xfrm>
                <a:off x="6406397" y="1647673"/>
                <a:ext cx="57900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P+L1</a:t>
                </a:r>
                <a:endParaRPr lang="en-US" sz="1300" dirty="0"/>
              </a:p>
            </p:txBody>
          </p:sp>
        </p:grpSp>
      </p:grpSp>
      <p:sp>
        <p:nvSpPr>
          <p:cNvPr id="9247" name="Oval 9246"/>
          <p:cNvSpPr/>
          <p:nvPr/>
        </p:nvSpPr>
        <p:spPr bwMode="auto">
          <a:xfrm>
            <a:off x="3705225" y="1570496"/>
            <a:ext cx="457200" cy="453270"/>
          </a:xfrm>
          <a:prstGeom prst="ellipse">
            <a:avLst/>
          </a:prstGeom>
          <a:noFill/>
          <a:ln w="15875" cap="flat" cmpd="sng" algn="ctr">
            <a:solidFill>
              <a:schemeClr val="bg2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5694615" y="1337966"/>
            <a:ext cx="1737360" cy="1737360"/>
          </a:xfrm>
          <a:prstGeom prst="ellipse">
            <a:avLst/>
          </a:prstGeom>
          <a:noFill/>
          <a:ln w="15875" cap="flat" cmpd="sng" algn="ctr">
            <a:solidFill>
              <a:schemeClr val="bg2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Slide Number Placeholder 10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819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Dependence (</a:t>
            </a:r>
            <a:r>
              <a:rPr lang="en-US" dirty="0" err="1" smtClean="0"/>
              <a:t>Dep</a:t>
            </a:r>
            <a:r>
              <a:rPr lang="en-US" dirty="0" smtClean="0"/>
              <a:t>) registers in the L2 cache controller: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 smtClean="0">
                <a:solidFill>
                  <a:srgbClr val="FF9900"/>
                </a:solidFill>
              </a:rPr>
              <a:t>MyProducers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: bitmap of proc. that produced data consumed by the local proc.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 smtClean="0">
                <a:solidFill>
                  <a:srgbClr val="FF9900"/>
                </a:solidFill>
              </a:rPr>
              <a:t>MyConsumers</a:t>
            </a:r>
            <a:r>
              <a:rPr lang="en-US" sz="2000" dirty="0" smtClean="0"/>
              <a:t> : bitmap of proc. that consumed data produced by the local proc.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Processor ID in each directory entry: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FF9900"/>
                </a:solidFill>
              </a:rPr>
              <a:t>LW-ID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 smtClean="0"/>
              <a:t>: last writer to the line in the current checkpoint interval. 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Rebound Architecture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914400" y="1295400"/>
            <a:ext cx="4572000" cy="1831777"/>
            <a:chOff x="1676400" y="1140023"/>
            <a:chExt cx="4572000" cy="1831777"/>
          </a:xfrm>
        </p:grpSpPr>
        <p:grpSp>
          <p:nvGrpSpPr>
            <p:cNvPr id="4" name="Group 5"/>
            <p:cNvGrpSpPr/>
            <p:nvPr/>
          </p:nvGrpSpPr>
          <p:grpSpPr>
            <a:xfrm>
              <a:off x="1676400" y="1447800"/>
              <a:ext cx="4572000" cy="1524000"/>
              <a:chOff x="1676400" y="1447800"/>
              <a:chExt cx="4572000" cy="1524000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>
                <a:off x="4876800" y="2286000"/>
                <a:ext cx="6096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2743200" y="2286000"/>
                <a:ext cx="6096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" name="Group 9"/>
              <p:cNvGrpSpPr/>
              <p:nvPr/>
            </p:nvGrpSpPr>
            <p:grpSpPr>
              <a:xfrm>
                <a:off x="1676400" y="1447800"/>
                <a:ext cx="4572000" cy="1524000"/>
                <a:chOff x="1676400" y="1447800"/>
                <a:chExt cx="4572000" cy="1524000"/>
              </a:xfrm>
            </p:grpSpPr>
            <p:grpSp>
              <p:nvGrpSpPr>
                <p:cNvPr id="6" name="Group 11"/>
                <p:cNvGrpSpPr/>
                <p:nvPr/>
              </p:nvGrpSpPr>
              <p:grpSpPr>
                <a:xfrm>
                  <a:off x="3352800" y="1447800"/>
                  <a:ext cx="1524000" cy="1524000"/>
                  <a:chOff x="2743200" y="1447800"/>
                  <a:chExt cx="1524000" cy="15240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 bwMode="auto">
                  <a:xfrm flipV="1">
                    <a:off x="2743200" y="1447800"/>
                    <a:ext cx="0" cy="15240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grpSp>
                <p:nvGrpSpPr>
                  <p:cNvPr id="10" name="Group 51"/>
                  <p:cNvGrpSpPr/>
                  <p:nvPr/>
                </p:nvGrpSpPr>
                <p:grpSpPr>
                  <a:xfrm>
                    <a:off x="2743200" y="1447800"/>
                    <a:ext cx="1524000" cy="1524000"/>
                    <a:chOff x="2743200" y="1447800"/>
                    <a:chExt cx="1524000" cy="1524000"/>
                  </a:xfrm>
                </p:grpSpPr>
                <p:cxnSp>
                  <p:nvCxnSpPr>
                    <p:cNvPr id="53" name="Straight Connector 52"/>
                    <p:cNvCxnSpPr/>
                    <p:nvPr/>
                  </p:nvCxnSpPr>
                  <p:spPr bwMode="auto">
                    <a:xfrm>
                      <a:off x="2743200" y="1447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4" name="Straight Connector 53"/>
                    <p:cNvCxnSpPr/>
                    <p:nvPr/>
                  </p:nvCxnSpPr>
                  <p:spPr bwMode="auto">
                    <a:xfrm>
                      <a:off x="2743200" y="1828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5" name="Straight Connector 54"/>
                    <p:cNvCxnSpPr/>
                    <p:nvPr/>
                  </p:nvCxnSpPr>
                  <p:spPr bwMode="auto">
                    <a:xfrm>
                      <a:off x="2743200" y="2209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6" name="Straight Connector 55"/>
                    <p:cNvCxnSpPr/>
                    <p:nvPr/>
                  </p:nvCxnSpPr>
                  <p:spPr bwMode="auto">
                    <a:xfrm>
                      <a:off x="2743200" y="2590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7" name="Straight Connector 56"/>
                    <p:cNvCxnSpPr/>
                    <p:nvPr/>
                  </p:nvCxnSpPr>
                  <p:spPr bwMode="auto">
                    <a:xfrm>
                      <a:off x="2743200" y="2971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8" name="Straight Connector 57"/>
                    <p:cNvCxnSpPr/>
                    <p:nvPr/>
                  </p:nvCxnSpPr>
                  <p:spPr bwMode="auto">
                    <a:xfrm flipV="1">
                      <a:off x="3124200" y="1447800"/>
                      <a:ext cx="0" cy="15240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9" name="Straight Connector 58"/>
                    <p:cNvCxnSpPr/>
                    <p:nvPr/>
                  </p:nvCxnSpPr>
                  <p:spPr bwMode="auto">
                    <a:xfrm flipV="1">
                      <a:off x="3505200" y="1447800"/>
                      <a:ext cx="0" cy="15240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0" name="Straight Connector 59"/>
                    <p:cNvCxnSpPr/>
                    <p:nvPr/>
                  </p:nvCxnSpPr>
                  <p:spPr bwMode="auto">
                    <a:xfrm flipV="1">
                      <a:off x="3886200" y="1447800"/>
                      <a:ext cx="0" cy="15240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1" name="Straight Connector 60"/>
                    <p:cNvCxnSpPr/>
                    <p:nvPr/>
                  </p:nvCxnSpPr>
                  <p:spPr bwMode="auto">
                    <a:xfrm flipV="1">
                      <a:off x="4267200" y="1447800"/>
                      <a:ext cx="0" cy="15240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1" name="Group 12"/>
                <p:cNvGrpSpPr/>
                <p:nvPr/>
              </p:nvGrpSpPr>
              <p:grpSpPr>
                <a:xfrm>
                  <a:off x="1981200" y="1828800"/>
                  <a:ext cx="762000" cy="914400"/>
                  <a:chOff x="5638800" y="1905000"/>
                  <a:chExt cx="762000" cy="914400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 bwMode="auto">
                  <a:xfrm>
                    <a:off x="5638800" y="1905000"/>
                    <a:ext cx="0" cy="914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6400800" y="1905000"/>
                    <a:ext cx="0" cy="914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5638800" y="1905000"/>
                    <a:ext cx="762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5638800" y="2819400"/>
                    <a:ext cx="762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1676400" y="1518046"/>
                  <a:ext cx="135165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Main Memory</a:t>
                  </a:r>
                  <a:endParaRPr lang="en-US" sz="1500" dirty="0"/>
                </a:p>
              </p:txBody>
            </p:sp>
            <p:grpSp>
              <p:nvGrpSpPr>
                <p:cNvPr id="12" name="Group 14"/>
                <p:cNvGrpSpPr/>
                <p:nvPr/>
              </p:nvGrpSpPr>
              <p:grpSpPr>
                <a:xfrm>
                  <a:off x="2225674" y="2057400"/>
                  <a:ext cx="441326" cy="609600"/>
                  <a:chOff x="2225674" y="2057400"/>
                  <a:chExt cx="441326" cy="609600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 bwMode="auto">
                  <a:xfrm>
                    <a:off x="2225674" y="2057400"/>
                    <a:ext cx="0" cy="6096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9" name="Straight Connector 38"/>
                  <p:cNvCxnSpPr/>
                  <p:nvPr/>
                </p:nvCxnSpPr>
                <p:spPr bwMode="auto">
                  <a:xfrm>
                    <a:off x="2666999" y="2057400"/>
                    <a:ext cx="0" cy="6096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0" name="Straight Connector 39"/>
                  <p:cNvCxnSpPr/>
                  <p:nvPr/>
                </p:nvCxnSpPr>
                <p:spPr bwMode="auto">
                  <a:xfrm>
                    <a:off x="2225674" y="2057400"/>
                    <a:ext cx="44132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1" name="Straight Connector 40"/>
                  <p:cNvCxnSpPr/>
                  <p:nvPr/>
                </p:nvCxnSpPr>
                <p:spPr bwMode="auto">
                  <a:xfrm>
                    <a:off x="2225674" y="2667000"/>
                    <a:ext cx="44132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2" name="Straight Connector 41"/>
                  <p:cNvCxnSpPr/>
                  <p:nvPr/>
                </p:nvCxnSpPr>
                <p:spPr bwMode="auto">
                  <a:xfrm>
                    <a:off x="2225675" y="25146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3" name="Straight Connector 42"/>
                  <p:cNvCxnSpPr/>
                  <p:nvPr/>
                </p:nvCxnSpPr>
                <p:spPr bwMode="auto">
                  <a:xfrm>
                    <a:off x="2225676" y="23622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2225676" y="22098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3" name="Group 15"/>
                <p:cNvGrpSpPr/>
                <p:nvPr/>
              </p:nvGrpSpPr>
              <p:grpSpPr>
                <a:xfrm>
                  <a:off x="5486400" y="1828800"/>
                  <a:ext cx="762000" cy="914400"/>
                  <a:chOff x="5486400" y="1828800"/>
                  <a:chExt cx="762000" cy="914400"/>
                </a:xfrm>
              </p:grpSpPr>
              <p:grpSp>
                <p:nvGrpSpPr>
                  <p:cNvPr id="15" name="Group 22"/>
                  <p:cNvGrpSpPr/>
                  <p:nvPr/>
                </p:nvGrpSpPr>
                <p:grpSpPr>
                  <a:xfrm>
                    <a:off x="5486400" y="1828800"/>
                    <a:ext cx="762000" cy="914400"/>
                    <a:chOff x="5638800" y="1905000"/>
                    <a:chExt cx="762000" cy="914400"/>
                  </a:xfrm>
                </p:grpSpPr>
                <p:cxnSp>
                  <p:nvCxnSpPr>
                    <p:cNvPr id="34" name="Straight Connector 33"/>
                    <p:cNvCxnSpPr/>
                    <p:nvPr/>
                  </p:nvCxnSpPr>
                  <p:spPr bwMode="auto">
                    <a:xfrm>
                      <a:off x="5638800" y="1905000"/>
                      <a:ext cx="0" cy="9144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5" name="Straight Connector 34"/>
                    <p:cNvCxnSpPr/>
                    <p:nvPr/>
                  </p:nvCxnSpPr>
                  <p:spPr bwMode="auto">
                    <a:xfrm>
                      <a:off x="6400800" y="1905000"/>
                      <a:ext cx="0" cy="9144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6" name="Straight Connector 35"/>
                    <p:cNvCxnSpPr/>
                    <p:nvPr/>
                  </p:nvCxnSpPr>
                  <p:spPr bwMode="auto">
                    <a:xfrm>
                      <a:off x="5638800" y="1905000"/>
                      <a:ext cx="762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7" name="Straight Connector 36"/>
                    <p:cNvCxnSpPr/>
                    <p:nvPr/>
                  </p:nvCxnSpPr>
                  <p:spPr bwMode="auto">
                    <a:xfrm>
                      <a:off x="5638800" y="2819400"/>
                      <a:ext cx="762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16" name="Group 23"/>
                  <p:cNvGrpSpPr/>
                  <p:nvPr/>
                </p:nvGrpSpPr>
                <p:grpSpPr>
                  <a:xfrm>
                    <a:off x="5730874" y="2057400"/>
                    <a:ext cx="441325" cy="609600"/>
                    <a:chOff x="5638800" y="1905000"/>
                    <a:chExt cx="762000" cy="914400"/>
                  </a:xfrm>
                </p:grpSpPr>
                <p:cxnSp>
                  <p:nvCxnSpPr>
                    <p:cNvPr id="30" name="Straight Connector 29"/>
                    <p:cNvCxnSpPr/>
                    <p:nvPr/>
                  </p:nvCxnSpPr>
                  <p:spPr bwMode="auto">
                    <a:xfrm>
                      <a:off x="5638800" y="1905000"/>
                      <a:ext cx="0" cy="9144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1" name="Straight Connector 30"/>
                    <p:cNvCxnSpPr/>
                    <p:nvPr/>
                  </p:nvCxnSpPr>
                  <p:spPr bwMode="auto">
                    <a:xfrm>
                      <a:off x="6400800" y="1905000"/>
                      <a:ext cx="0" cy="9144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2" name="Straight Connector 31"/>
                    <p:cNvCxnSpPr/>
                    <p:nvPr/>
                  </p:nvCxnSpPr>
                  <p:spPr bwMode="auto">
                    <a:xfrm>
                      <a:off x="5638800" y="1905000"/>
                      <a:ext cx="762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3" name="Straight Connector 32"/>
                    <p:cNvCxnSpPr/>
                    <p:nvPr/>
                  </p:nvCxnSpPr>
                  <p:spPr bwMode="auto">
                    <a:xfrm>
                      <a:off x="5638800" y="2819400"/>
                      <a:ext cx="762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5730875" y="25146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5730876" y="23622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5730876" y="22098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</p:grpSp>
        <p:sp>
          <p:nvSpPr>
            <p:cNvPr id="7" name="TextBox 6"/>
            <p:cNvSpPr txBox="1"/>
            <p:nvPr/>
          </p:nvSpPr>
          <p:spPr>
            <a:xfrm>
              <a:off x="3124200" y="1140023"/>
              <a:ext cx="188865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Chip Multiprocessor</a:t>
              </a:r>
              <a:endParaRPr lang="en-US" sz="1500" dirty="0"/>
            </a:p>
          </p:txBody>
        </p:sp>
      </p:grpSp>
      <p:cxnSp>
        <p:nvCxnSpPr>
          <p:cNvPr id="62" name="Straight Connector 61"/>
          <p:cNvCxnSpPr/>
          <p:nvPr/>
        </p:nvCxnSpPr>
        <p:spPr bwMode="auto">
          <a:xfrm>
            <a:off x="4162426" y="1797132"/>
            <a:ext cx="1628774" cy="3017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3" name="Group 9245"/>
          <p:cNvGrpSpPr/>
          <p:nvPr/>
        </p:nvGrpSpPr>
        <p:grpSpPr>
          <a:xfrm>
            <a:off x="5738750" y="1675960"/>
            <a:ext cx="3510886" cy="1641215"/>
            <a:chOff x="6282777" y="1600200"/>
            <a:chExt cx="3510886" cy="1641215"/>
          </a:xfrm>
        </p:grpSpPr>
        <p:grpSp>
          <p:nvGrpSpPr>
            <p:cNvPr id="24" name="Group 9244"/>
            <p:cNvGrpSpPr/>
            <p:nvPr/>
          </p:nvGrpSpPr>
          <p:grpSpPr>
            <a:xfrm>
              <a:off x="6400800" y="1600200"/>
              <a:ext cx="1447800" cy="1143000"/>
              <a:chOff x="6400800" y="1600200"/>
              <a:chExt cx="1447800" cy="1143000"/>
            </a:xfrm>
          </p:grpSpPr>
          <p:cxnSp>
            <p:nvCxnSpPr>
              <p:cNvPr id="63" name="Straight Connector 62"/>
              <p:cNvCxnSpPr/>
              <p:nvPr/>
            </p:nvCxnSpPr>
            <p:spPr bwMode="auto">
              <a:xfrm>
                <a:off x="6400800" y="1600200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>
                <a:off x="6400800" y="2743200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6400800" y="1600200"/>
                <a:ext cx="0" cy="1143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7848600" y="1600200"/>
                <a:ext cx="0" cy="1143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216" name="Group 9240"/>
            <p:cNvGrpSpPr/>
            <p:nvPr/>
          </p:nvGrpSpPr>
          <p:grpSpPr>
            <a:xfrm>
              <a:off x="6448425" y="1981200"/>
              <a:ext cx="714375" cy="402283"/>
              <a:chOff x="6448425" y="1981200"/>
              <a:chExt cx="714375" cy="402283"/>
            </a:xfrm>
          </p:grpSpPr>
          <p:grpSp>
            <p:nvGrpSpPr>
              <p:cNvPr id="9217" name="Group 79"/>
              <p:cNvGrpSpPr/>
              <p:nvPr/>
            </p:nvGrpSpPr>
            <p:grpSpPr>
              <a:xfrm>
                <a:off x="6448425" y="1981200"/>
                <a:ext cx="714375" cy="402283"/>
                <a:chOff x="6400800" y="1600200"/>
                <a:chExt cx="1447800" cy="1066800"/>
              </a:xfrm>
            </p:grpSpPr>
            <p:cxnSp>
              <p:nvCxnSpPr>
                <p:cNvPr id="81" name="Straight Connector 80"/>
                <p:cNvCxnSpPr/>
                <p:nvPr/>
              </p:nvCxnSpPr>
              <p:spPr bwMode="auto">
                <a:xfrm>
                  <a:off x="6400800" y="1600200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6400800" y="2667000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6400800" y="1600200"/>
                  <a:ext cx="0" cy="10668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7848600" y="1600200"/>
                  <a:ext cx="0" cy="10668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4" name="TextBox 93"/>
              <p:cNvSpPr txBox="1"/>
              <p:nvPr/>
            </p:nvSpPr>
            <p:spPr>
              <a:xfrm>
                <a:off x="6591684" y="2047041"/>
                <a:ext cx="41710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 L2</a:t>
                </a:r>
                <a:endParaRPr lang="en-US" sz="1300" dirty="0"/>
              </a:p>
            </p:txBody>
          </p:sp>
        </p:grpSp>
        <p:grpSp>
          <p:nvGrpSpPr>
            <p:cNvPr id="9219" name="Group 9239"/>
            <p:cNvGrpSpPr/>
            <p:nvPr/>
          </p:nvGrpSpPr>
          <p:grpSpPr>
            <a:xfrm>
              <a:off x="6282777" y="2310190"/>
              <a:ext cx="1452217" cy="931225"/>
              <a:chOff x="6282777" y="2310190"/>
              <a:chExt cx="1452217" cy="931225"/>
            </a:xfrm>
          </p:grpSpPr>
          <p:grpSp>
            <p:nvGrpSpPr>
              <p:cNvPr id="9220" name="Group 9224"/>
              <p:cNvGrpSpPr/>
              <p:nvPr/>
            </p:nvGrpSpPr>
            <p:grpSpPr>
              <a:xfrm>
                <a:off x="6448425" y="2438400"/>
                <a:ext cx="457200" cy="210293"/>
                <a:chOff x="6448425" y="2438400"/>
                <a:chExt cx="457200" cy="210293"/>
              </a:xfrm>
            </p:grpSpPr>
            <p:grpSp>
              <p:nvGrpSpPr>
                <p:cNvPr id="9221" name="Group 84"/>
                <p:cNvGrpSpPr/>
                <p:nvPr/>
              </p:nvGrpSpPr>
              <p:grpSpPr>
                <a:xfrm>
                  <a:off x="6448425" y="2438400"/>
                  <a:ext cx="457200" cy="210293"/>
                  <a:chOff x="6400800" y="1600200"/>
                  <a:chExt cx="1447800" cy="1066800"/>
                </a:xfrm>
              </p:grpSpPr>
              <p:cxnSp>
                <p:nvCxnSpPr>
                  <p:cNvPr id="86" name="Straight Connector 85"/>
                  <p:cNvCxnSpPr/>
                  <p:nvPr/>
                </p:nvCxnSpPr>
                <p:spPr bwMode="auto">
                  <a:xfrm>
                    <a:off x="6400800" y="1600200"/>
                    <a:ext cx="1447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7" name="Straight Connector 86"/>
                  <p:cNvCxnSpPr/>
                  <p:nvPr/>
                </p:nvCxnSpPr>
                <p:spPr bwMode="auto">
                  <a:xfrm>
                    <a:off x="6400800" y="2667000"/>
                    <a:ext cx="1447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8" name="Straight Connector 87"/>
                  <p:cNvCxnSpPr/>
                  <p:nvPr/>
                </p:nvCxnSpPr>
                <p:spPr bwMode="auto">
                  <a:xfrm>
                    <a:off x="6400800" y="1600200"/>
                    <a:ext cx="0" cy="1066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9" name="Straight Connector 88"/>
                  <p:cNvCxnSpPr/>
                  <p:nvPr/>
                </p:nvCxnSpPr>
                <p:spPr bwMode="auto">
                  <a:xfrm>
                    <a:off x="7848600" y="1600200"/>
                    <a:ext cx="0" cy="1066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6448425" y="2514600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6448425" y="2572121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6881875" y="2310190"/>
                <a:ext cx="85311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Directory</a:t>
                </a:r>
              </a:p>
              <a:p>
                <a:r>
                  <a:rPr lang="en-US" sz="1300" dirty="0" smtClean="0"/>
                  <a:t>Cache</a:t>
                </a:r>
                <a:endParaRPr lang="en-US" sz="1300" dirty="0"/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 flipH="1">
                <a:off x="6448425" y="2452151"/>
                <a:ext cx="126259" cy="182880"/>
              </a:xfrm>
              <a:prstGeom prst="rect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4" name="Straight Connector 103"/>
              <p:cNvCxnSpPr/>
              <p:nvPr/>
            </p:nvCxnSpPr>
            <p:spPr bwMode="auto">
              <a:xfrm>
                <a:off x="6511554" y="2667000"/>
                <a:ext cx="0" cy="26521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107" name="TextBox 106"/>
              <p:cNvSpPr txBox="1"/>
              <p:nvPr/>
            </p:nvSpPr>
            <p:spPr>
              <a:xfrm>
                <a:off x="6282777" y="2918250"/>
                <a:ext cx="72481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 smtClean="0">
                    <a:solidFill>
                      <a:srgbClr val="FF9900"/>
                    </a:solidFill>
                  </a:rPr>
                  <a:t>LW-ID</a:t>
                </a:r>
                <a:endParaRPr lang="en-US" sz="1500" b="1" dirty="0">
                  <a:solidFill>
                    <a:srgbClr val="FF9900"/>
                  </a:solidFill>
                </a:endParaRPr>
              </a:p>
            </p:txBody>
          </p:sp>
        </p:grpSp>
        <p:grpSp>
          <p:nvGrpSpPr>
            <p:cNvPr id="9222" name="Group 9243"/>
            <p:cNvGrpSpPr/>
            <p:nvPr/>
          </p:nvGrpSpPr>
          <p:grpSpPr>
            <a:xfrm>
              <a:off x="7239000" y="1828800"/>
              <a:ext cx="2554663" cy="623352"/>
              <a:chOff x="7239000" y="1828800"/>
              <a:chExt cx="2554663" cy="62335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7544277" y="1828800"/>
                <a:ext cx="12971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 err="1" smtClean="0"/>
                  <a:t>MyProducer</a:t>
                </a:r>
                <a:endParaRPr lang="en-US" sz="1500" b="1" dirty="0" smtClean="0"/>
              </a:p>
            </p:txBody>
          </p:sp>
          <p:grpSp>
            <p:nvGrpSpPr>
              <p:cNvPr id="9223" name="Group 9242"/>
              <p:cNvGrpSpPr/>
              <p:nvPr/>
            </p:nvGrpSpPr>
            <p:grpSpPr>
              <a:xfrm>
                <a:off x="7239000" y="1828800"/>
                <a:ext cx="2554663" cy="623352"/>
                <a:chOff x="7239000" y="1828800"/>
                <a:chExt cx="2554663" cy="623352"/>
              </a:xfrm>
            </p:grpSpPr>
            <p:sp>
              <p:nvSpPr>
                <p:cNvPr id="9226" name="Rectangle 9225"/>
                <p:cNvSpPr/>
                <p:nvPr/>
              </p:nvSpPr>
              <p:spPr bwMode="auto">
                <a:xfrm>
                  <a:off x="7239000" y="2001322"/>
                  <a:ext cx="348814" cy="45719"/>
                </a:xfrm>
                <a:prstGeom prst="rect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7239000" y="2110740"/>
                  <a:ext cx="348814" cy="45719"/>
                </a:xfrm>
                <a:prstGeom prst="rect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7537602" y="2016825"/>
                  <a:ext cx="140455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b="1" dirty="0" err="1" smtClean="0"/>
                    <a:t>MyConsumer</a:t>
                  </a:r>
                  <a:endParaRPr lang="en-US" sz="1500" b="1" dirty="0" smtClean="0"/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 bwMode="auto">
                <a:xfrm rot="16200000" flipH="1">
                  <a:off x="8632719" y="1841182"/>
                  <a:ext cx="281940" cy="2571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 rot="5400000" flipH="1" flipV="1">
                  <a:off x="8602985" y="2152860"/>
                  <a:ext cx="341408" cy="2571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8837952" y="1829240"/>
                  <a:ext cx="95571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b="1" dirty="0" err="1" smtClean="0"/>
                    <a:t>Dep</a:t>
                  </a:r>
                  <a:endParaRPr lang="en-US" sz="1500" b="1" dirty="0" smtClean="0"/>
                </a:p>
                <a:p>
                  <a:r>
                    <a:rPr lang="en-US" sz="1500" b="1" dirty="0" smtClean="0"/>
                    <a:t>Register</a:t>
                  </a:r>
                  <a:endParaRPr lang="en-US" sz="1500" b="1" dirty="0"/>
                </a:p>
              </p:txBody>
            </p:sp>
          </p:grpSp>
        </p:grpSp>
        <p:grpSp>
          <p:nvGrpSpPr>
            <p:cNvPr id="9224" name="Group 9241"/>
            <p:cNvGrpSpPr/>
            <p:nvPr/>
          </p:nvGrpSpPr>
          <p:grpSpPr>
            <a:xfrm>
              <a:off x="6406397" y="1647673"/>
              <a:ext cx="579005" cy="292388"/>
              <a:chOff x="6406397" y="1647673"/>
              <a:chExt cx="579005" cy="292388"/>
            </a:xfrm>
          </p:grpSpPr>
          <p:grpSp>
            <p:nvGrpSpPr>
              <p:cNvPr id="9225" name="Group 74"/>
              <p:cNvGrpSpPr/>
              <p:nvPr/>
            </p:nvGrpSpPr>
            <p:grpSpPr>
              <a:xfrm>
                <a:off x="6448425" y="1647673"/>
                <a:ext cx="485775" cy="274144"/>
                <a:chOff x="6400800" y="1600200"/>
                <a:chExt cx="1447800" cy="1066800"/>
              </a:xfrm>
            </p:grpSpPr>
            <p:cxnSp>
              <p:nvCxnSpPr>
                <p:cNvPr id="76" name="Straight Connector 75"/>
                <p:cNvCxnSpPr/>
                <p:nvPr/>
              </p:nvCxnSpPr>
              <p:spPr bwMode="auto">
                <a:xfrm>
                  <a:off x="6400800" y="1600200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Straight Connector 76"/>
                <p:cNvCxnSpPr/>
                <p:nvPr/>
              </p:nvCxnSpPr>
              <p:spPr bwMode="auto">
                <a:xfrm>
                  <a:off x="6400800" y="2667000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8" name="Straight Connector 77"/>
                <p:cNvCxnSpPr/>
                <p:nvPr/>
              </p:nvCxnSpPr>
              <p:spPr bwMode="auto">
                <a:xfrm>
                  <a:off x="6400800" y="1600200"/>
                  <a:ext cx="0" cy="10668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Straight Connector 78"/>
                <p:cNvCxnSpPr/>
                <p:nvPr/>
              </p:nvCxnSpPr>
              <p:spPr bwMode="auto">
                <a:xfrm>
                  <a:off x="7848600" y="1600200"/>
                  <a:ext cx="0" cy="10668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4" name="TextBox 123"/>
              <p:cNvSpPr txBox="1"/>
              <p:nvPr/>
            </p:nvSpPr>
            <p:spPr>
              <a:xfrm>
                <a:off x="6406397" y="1647673"/>
                <a:ext cx="57900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P+L1</a:t>
                </a:r>
                <a:endParaRPr lang="en-US" sz="1300" dirty="0"/>
              </a:p>
            </p:txBody>
          </p:sp>
        </p:grpSp>
      </p:grpSp>
      <p:sp>
        <p:nvSpPr>
          <p:cNvPr id="9247" name="Oval 9246"/>
          <p:cNvSpPr/>
          <p:nvPr/>
        </p:nvSpPr>
        <p:spPr bwMode="auto">
          <a:xfrm>
            <a:off x="3705225" y="1570496"/>
            <a:ext cx="457200" cy="453270"/>
          </a:xfrm>
          <a:prstGeom prst="ellipse">
            <a:avLst/>
          </a:prstGeom>
          <a:noFill/>
          <a:ln w="15875" cap="flat" cmpd="sng" algn="ctr">
            <a:solidFill>
              <a:schemeClr val="bg2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5694615" y="1337966"/>
            <a:ext cx="1737360" cy="1737360"/>
          </a:xfrm>
          <a:prstGeom prst="ellipse">
            <a:avLst/>
          </a:prstGeom>
          <a:noFill/>
          <a:ln w="15875" cap="flat" cmpd="sng" algn="ctr">
            <a:solidFill>
              <a:schemeClr val="bg2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Slide Number Placeholder 10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Recording Inter-Thread Dependences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62000" y="5791200"/>
            <a:ext cx="3055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Assume MESI protocol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362200" y="1676400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019800" y="1676400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171700" y="2133600"/>
            <a:ext cx="685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29300" y="2133600"/>
            <a:ext cx="685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Connector 4"/>
          <p:cNvCxnSpPr>
            <a:stCxn id="6" idx="4"/>
            <a:endCxn id="3" idx="0"/>
          </p:cNvCxnSpPr>
          <p:nvPr/>
        </p:nvCxnSpPr>
        <p:spPr bwMode="auto">
          <a:xfrm>
            <a:off x="2514600" y="1979712"/>
            <a:ext cx="0" cy="1538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172200" y="1981200"/>
            <a:ext cx="0" cy="1538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3505200" y="3505200"/>
            <a:ext cx="13716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971800" y="2133600"/>
            <a:ext cx="830638" cy="152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971800" y="2285999"/>
            <a:ext cx="830638" cy="1429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05050" y="1676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962650" y="1676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467600" y="2971800"/>
            <a:ext cx="1066800" cy="1371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505200" y="3655828"/>
            <a:ext cx="1371601" cy="1541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733800" y="3662690"/>
            <a:ext cx="0" cy="147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urved Connector 41"/>
          <p:cNvCxnSpPr/>
          <p:nvPr/>
        </p:nvCxnSpPr>
        <p:spPr bwMode="auto">
          <a:xfrm rot="16200000" flipV="1">
            <a:off x="2797787" y="2595458"/>
            <a:ext cx="1009308" cy="99999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0" name="Arc 49"/>
          <p:cNvSpPr/>
          <p:nvPr/>
        </p:nvSpPr>
        <p:spPr bwMode="auto">
          <a:xfrm flipH="1" flipV="1">
            <a:off x="2362192" y="2586017"/>
            <a:ext cx="1133271" cy="1662157"/>
          </a:xfrm>
          <a:custGeom>
            <a:avLst/>
            <a:gdLst>
              <a:gd name="connsiteX0" fmla="*/ 695527 w 1828797"/>
              <a:gd name="connsiteY0" fmla="*/ 32052 h 2205199"/>
              <a:gd name="connsiteX1" fmla="*/ 1570352 w 1828797"/>
              <a:gd name="connsiteY1" fmla="*/ 334416 h 2205199"/>
              <a:gd name="connsiteX2" fmla="*/ 1828178 w 1828797"/>
              <a:gd name="connsiteY2" fmla="*/ 1143182 h 2205199"/>
              <a:gd name="connsiteX3" fmla="*/ 914399 w 1828797"/>
              <a:gd name="connsiteY3" fmla="*/ 1102600 h 2205199"/>
              <a:gd name="connsiteX4" fmla="*/ 695527 w 1828797"/>
              <a:gd name="connsiteY4" fmla="*/ 32052 h 2205199"/>
              <a:gd name="connsiteX0" fmla="*/ 695527 w 1828797"/>
              <a:gd name="connsiteY0" fmla="*/ 32052 h 2205199"/>
              <a:gd name="connsiteX1" fmla="*/ 1570352 w 1828797"/>
              <a:gd name="connsiteY1" fmla="*/ 334416 h 2205199"/>
              <a:gd name="connsiteX2" fmla="*/ 1828178 w 1828797"/>
              <a:gd name="connsiteY2" fmla="*/ 1143182 h 2205199"/>
              <a:gd name="connsiteX0" fmla="*/ 0 w 1133271"/>
              <a:gd name="connsiteY0" fmla="*/ 551027 h 1662157"/>
              <a:gd name="connsiteX1" fmla="*/ 874825 w 1133271"/>
              <a:gd name="connsiteY1" fmla="*/ 853391 h 1662157"/>
              <a:gd name="connsiteX2" fmla="*/ 1132651 w 1133271"/>
              <a:gd name="connsiteY2" fmla="*/ 1662157 h 1662157"/>
              <a:gd name="connsiteX3" fmla="*/ 218872 w 1133271"/>
              <a:gd name="connsiteY3" fmla="*/ 1621575 h 1662157"/>
              <a:gd name="connsiteX4" fmla="*/ 0 w 1133271"/>
              <a:gd name="connsiteY4" fmla="*/ 551027 h 1662157"/>
              <a:gd name="connsiteX0" fmla="*/ 0 w 1133271"/>
              <a:gd name="connsiteY0" fmla="*/ 551027 h 1662157"/>
              <a:gd name="connsiteX1" fmla="*/ 823067 w 1133271"/>
              <a:gd name="connsiteY1" fmla="*/ 68387 h 1662157"/>
              <a:gd name="connsiteX2" fmla="*/ 1132651 w 1133271"/>
              <a:gd name="connsiteY2" fmla="*/ 1662157 h 1662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271" h="1662157" stroke="0" extrusionOk="0">
                <a:moveTo>
                  <a:pt x="0" y="551027"/>
                </a:moveTo>
                <a:cubicBezTo>
                  <a:pt x="315448" y="457255"/>
                  <a:pt x="648472" y="572357"/>
                  <a:pt x="874825" y="853391"/>
                </a:cubicBezTo>
                <a:cubicBezTo>
                  <a:pt x="1048693" y="1069260"/>
                  <a:pt x="1141836" y="1361439"/>
                  <a:pt x="1132651" y="1662157"/>
                </a:cubicBezTo>
                <a:lnTo>
                  <a:pt x="218872" y="1621575"/>
                </a:lnTo>
                <a:lnTo>
                  <a:pt x="0" y="551027"/>
                </a:lnTo>
                <a:close/>
              </a:path>
              <a:path w="1133271" h="1662157" fill="none">
                <a:moveTo>
                  <a:pt x="0" y="551027"/>
                </a:moveTo>
                <a:cubicBezTo>
                  <a:pt x="315448" y="457255"/>
                  <a:pt x="596714" y="-212647"/>
                  <a:pt x="823067" y="68387"/>
                </a:cubicBezTo>
                <a:cubicBezTo>
                  <a:pt x="996935" y="284256"/>
                  <a:pt x="1141836" y="1361439"/>
                  <a:pt x="1132651" y="1662157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52600" y="4800600"/>
            <a:ext cx="1104900" cy="483601"/>
            <a:chOff x="1866900" y="4572000"/>
            <a:chExt cx="1104900" cy="48360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866900" y="4572000"/>
              <a:ext cx="1104900" cy="4572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57450" y="4732436"/>
              <a:ext cx="5068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Log</a:t>
              </a:r>
              <a:endParaRPr lang="en-US" sz="15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664523" y="35983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 D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3444933" y="3601879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P1</a:t>
            </a:r>
            <a:endParaRPr lang="en-US" sz="11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276600" y="5026223"/>
            <a:ext cx="1048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Memory</a:t>
            </a:r>
            <a:endParaRPr lang="en-US" sz="1500" dirty="0"/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3962400" y="3657600"/>
            <a:ext cx="0" cy="152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3505200" y="3884428"/>
            <a:ext cx="1371601" cy="1541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6" name="Straight Connector 55"/>
          <p:cNvCxnSpPr/>
          <p:nvPr/>
        </p:nvCxnSpPr>
        <p:spPr bwMode="auto">
          <a:xfrm>
            <a:off x="3733800" y="3891290"/>
            <a:ext cx="0" cy="147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3962400" y="3886200"/>
            <a:ext cx="0" cy="152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2995468" y="2758599"/>
            <a:ext cx="6621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Write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4400" y="1523998"/>
            <a:ext cx="6858000" cy="2636223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676400" y="4309732"/>
            <a:ext cx="2438400" cy="1066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 Box 74"/>
          <p:cNvSpPr txBox="1">
            <a:spLocks noChangeArrowheads="1"/>
          </p:cNvSpPr>
          <p:nvPr/>
        </p:nvSpPr>
        <p:spPr bwMode="auto">
          <a:xfrm>
            <a:off x="1371600" y="2057400"/>
            <a:ext cx="1047380" cy="3715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P1 </a:t>
            </a:r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writes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514600" y="2286000"/>
            <a:ext cx="256032" cy="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636962" y="2133600"/>
            <a:ext cx="830638" cy="152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636962" y="2285999"/>
            <a:ext cx="830638" cy="1429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89758" y="2013099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MyProducers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787838" y="220682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MyConsumers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426092" y="2013099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MyProducers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424172" y="220682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MyConsumers</a:t>
            </a:r>
            <a:endParaRPr 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057589" y="3250588"/>
            <a:ext cx="68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LW-ID</a:t>
            </a:r>
            <a:endParaRPr lang="en-US" sz="1400" b="1" dirty="0"/>
          </a:p>
        </p:txBody>
      </p:sp>
      <p:cxnSp>
        <p:nvCxnSpPr>
          <p:cNvPr id="66" name="Straight Connector 65"/>
          <p:cNvCxnSpPr/>
          <p:nvPr/>
        </p:nvCxnSpPr>
        <p:spPr bwMode="auto">
          <a:xfrm rot="5400000">
            <a:off x="2349889" y="2753924"/>
            <a:ext cx="327835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rot="5400000">
            <a:off x="6059091" y="2711419"/>
            <a:ext cx="224631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rot="5400000">
            <a:off x="4114406" y="3428603"/>
            <a:ext cx="153191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Cloud 68"/>
          <p:cNvSpPr/>
          <p:nvPr/>
        </p:nvSpPr>
        <p:spPr>
          <a:xfrm>
            <a:off x="2139801" y="2746177"/>
            <a:ext cx="4375299" cy="606623"/>
          </a:xfrm>
          <a:prstGeom prst="cloud">
            <a:avLst/>
          </a:prstGeom>
          <a:ln>
            <a:solidFill>
              <a:schemeClr val="tx1"/>
            </a:solidFill>
          </a:ln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34666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8" grpId="0"/>
      <p:bldP spid="59" grpId="0"/>
      <p:bldP spid="65" grpId="0"/>
      <p:bldP spid="44" grpId="0" animBg="1" autoUpdateAnimBg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Recording Inter-Thread Dependences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62000" y="5791200"/>
            <a:ext cx="3055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Assume MESI protocol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362200" y="1676400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019800" y="1676400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171700" y="2133600"/>
            <a:ext cx="685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29300" y="2133600"/>
            <a:ext cx="685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Connector 4"/>
          <p:cNvCxnSpPr>
            <a:stCxn id="6" idx="4"/>
            <a:endCxn id="3" idx="0"/>
          </p:cNvCxnSpPr>
          <p:nvPr/>
        </p:nvCxnSpPr>
        <p:spPr bwMode="auto">
          <a:xfrm>
            <a:off x="2514600" y="1979712"/>
            <a:ext cx="0" cy="1538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172200" y="1981200"/>
            <a:ext cx="0" cy="1538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3505200" y="3505200"/>
            <a:ext cx="13716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676400" y="4267200"/>
            <a:ext cx="2438400" cy="1066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05050" y="1676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962650" y="1676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467600" y="2971800"/>
            <a:ext cx="1066800" cy="1371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505200" y="3655828"/>
            <a:ext cx="1371601" cy="1541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733800" y="3662690"/>
            <a:ext cx="0" cy="147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Freeform 31"/>
          <p:cNvSpPr/>
          <p:nvPr/>
        </p:nvSpPr>
        <p:spPr>
          <a:xfrm>
            <a:off x="2600325" y="2028825"/>
            <a:ext cx="1419834" cy="1559616"/>
          </a:xfrm>
          <a:custGeom>
            <a:avLst/>
            <a:gdLst>
              <a:gd name="connsiteX0" fmla="*/ 0 w 1419834"/>
              <a:gd name="connsiteY0" fmla="*/ 0 h 1559616"/>
              <a:gd name="connsiteX1" fmla="*/ 1381125 w 1419834"/>
              <a:gd name="connsiteY1" fmla="*/ 1552575 h 1559616"/>
              <a:gd name="connsiteX2" fmla="*/ 514350 w 1419834"/>
              <a:gd name="connsiteY2" fmla="*/ 800100 h 15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834" h="1559616">
                <a:moveTo>
                  <a:pt x="0" y="0"/>
                </a:moveTo>
                <a:cubicBezTo>
                  <a:pt x="647700" y="709612"/>
                  <a:pt x="1295400" y="1419225"/>
                  <a:pt x="1381125" y="1552575"/>
                </a:cubicBezTo>
                <a:cubicBezTo>
                  <a:pt x="1466850" y="1685925"/>
                  <a:pt x="1495425" y="-130175"/>
                  <a:pt x="514350" y="800100"/>
                </a:cubicBezTo>
              </a:path>
            </a:pathLst>
          </a:custGeom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64523" y="35983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 D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3444933" y="3601879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P1</a:t>
            </a:r>
            <a:endParaRPr lang="en-US" sz="1100" b="1" dirty="0"/>
          </a:p>
        </p:txBody>
      </p:sp>
      <p:sp>
        <p:nvSpPr>
          <p:cNvPr id="54" name="Arc 53"/>
          <p:cNvSpPr/>
          <p:nvPr/>
        </p:nvSpPr>
        <p:spPr bwMode="auto">
          <a:xfrm flipV="1">
            <a:off x="3413540" y="380997"/>
            <a:ext cx="2606260" cy="3348201"/>
          </a:xfrm>
          <a:prstGeom prst="arc">
            <a:avLst>
              <a:gd name="adj1" fmla="val 16522206"/>
              <a:gd name="adj2" fmla="val 20188430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Arc 60"/>
          <p:cNvSpPr/>
          <p:nvPr/>
        </p:nvSpPr>
        <p:spPr bwMode="auto">
          <a:xfrm flipH="1" flipV="1">
            <a:off x="2690278" y="1219198"/>
            <a:ext cx="2415122" cy="2590801"/>
          </a:xfrm>
          <a:prstGeom prst="arc">
            <a:avLst>
              <a:gd name="adj1" fmla="val 17275189"/>
              <a:gd name="adj2" fmla="val 21374575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26522" y="3600109"/>
            <a:ext cx="159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</a:t>
            </a:r>
            <a:endParaRPr lang="en-US" sz="1100" dirty="0"/>
          </a:p>
        </p:txBody>
      </p:sp>
      <p:sp>
        <p:nvSpPr>
          <p:cNvPr id="63" name="Arc 62"/>
          <p:cNvSpPr/>
          <p:nvPr/>
        </p:nvSpPr>
        <p:spPr bwMode="auto">
          <a:xfrm flipH="1">
            <a:off x="3352800" y="3597968"/>
            <a:ext cx="1676398" cy="1736032"/>
          </a:xfrm>
          <a:prstGeom prst="arc">
            <a:avLst>
              <a:gd name="adj1" fmla="val 16200000"/>
              <a:gd name="adj2" fmla="val 350370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15093" y="3883223"/>
            <a:ext cx="11542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Write back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66245" y="4648200"/>
            <a:ext cx="939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Logging</a:t>
            </a:r>
            <a:endParaRPr lang="en-US" sz="1500" b="1" dirty="0">
              <a:solidFill>
                <a:srgbClr val="C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3962400" y="3657600"/>
            <a:ext cx="0" cy="152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Arc 34"/>
          <p:cNvSpPr/>
          <p:nvPr/>
        </p:nvSpPr>
        <p:spPr bwMode="auto">
          <a:xfrm rot="5400000">
            <a:off x="3380658" y="1115141"/>
            <a:ext cx="1849284" cy="3124200"/>
          </a:xfrm>
          <a:prstGeom prst="arc">
            <a:avLst>
              <a:gd name="adj1" fmla="val 16024914"/>
              <a:gd name="adj2" fmla="val 5618989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752600" y="4800600"/>
            <a:ext cx="11049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4" name="Curved Connector 73"/>
          <p:cNvCxnSpPr/>
          <p:nvPr/>
        </p:nvCxnSpPr>
        <p:spPr bwMode="auto">
          <a:xfrm flipV="1">
            <a:off x="2690278" y="4569026"/>
            <a:ext cx="630996" cy="3920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76" name="Rectangle 75"/>
          <p:cNvSpPr/>
          <p:nvPr/>
        </p:nvSpPr>
        <p:spPr bwMode="auto">
          <a:xfrm>
            <a:off x="3505200" y="3884428"/>
            <a:ext cx="1371601" cy="1541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>
            <a:off x="3733800" y="3891290"/>
            <a:ext cx="0" cy="147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3962400" y="3886200"/>
            <a:ext cx="0" cy="152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Slide Number Placeholder 4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14400" y="1523998"/>
            <a:ext cx="6858000" cy="2636223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6600" y="5026223"/>
            <a:ext cx="1048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Memory</a:t>
            </a:r>
            <a:endParaRPr lang="en-US" sz="1500" dirty="0"/>
          </a:p>
        </p:txBody>
      </p:sp>
      <p:sp>
        <p:nvSpPr>
          <p:cNvPr id="52" name="TextBox 51"/>
          <p:cNvSpPr txBox="1"/>
          <p:nvPr/>
        </p:nvSpPr>
        <p:spPr>
          <a:xfrm>
            <a:off x="2343150" y="4961036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Log</a:t>
            </a:r>
            <a:endParaRPr lang="en-US" sz="1500" dirty="0"/>
          </a:p>
        </p:txBody>
      </p:sp>
      <p:sp>
        <p:nvSpPr>
          <p:cNvPr id="53" name="Text Box 74"/>
          <p:cNvSpPr txBox="1">
            <a:spLocks noChangeArrowheads="1"/>
          </p:cNvSpPr>
          <p:nvPr/>
        </p:nvSpPr>
        <p:spPr bwMode="auto">
          <a:xfrm>
            <a:off x="5137299" y="2066887"/>
            <a:ext cx="970435" cy="3715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P2 </a:t>
            </a:r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reads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2714500" y="1676400"/>
            <a:ext cx="2171696" cy="3715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MyConsumers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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 P2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" name="Text Box 74"/>
          <p:cNvSpPr txBox="1">
            <a:spLocks noChangeArrowheads="1"/>
          </p:cNvSpPr>
          <p:nvPr/>
        </p:nvSpPr>
        <p:spPr bwMode="auto">
          <a:xfrm>
            <a:off x="6591304" y="2524087"/>
            <a:ext cx="2171696" cy="3715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MyProducers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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 P1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514600" y="2286000"/>
            <a:ext cx="256032" cy="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971800" y="2133600"/>
            <a:ext cx="830638" cy="152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71800" y="2285999"/>
            <a:ext cx="830638" cy="1429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636962" y="2133600"/>
            <a:ext cx="830638" cy="152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636962" y="2285999"/>
            <a:ext cx="830638" cy="1429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89758" y="2013099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MyProducers</a:t>
            </a:r>
            <a:endParaRPr 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787838" y="220682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MyConsumers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426092" y="2013099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MyProducers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424172" y="220682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MyConsumers</a:t>
            </a:r>
            <a:endParaRPr 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085206" y="223106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P2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574466" y="207866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P1</a:t>
            </a:r>
            <a:endParaRPr lang="en-US" sz="11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057589" y="3250588"/>
            <a:ext cx="68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LW-ID</a:t>
            </a:r>
            <a:endParaRPr lang="en-US" sz="1400" b="1" dirty="0"/>
          </a:p>
        </p:txBody>
      </p:sp>
      <p:sp>
        <p:nvSpPr>
          <p:cNvPr id="90" name="Cloud 89"/>
          <p:cNvSpPr/>
          <p:nvPr/>
        </p:nvSpPr>
        <p:spPr>
          <a:xfrm>
            <a:off x="2139801" y="2746177"/>
            <a:ext cx="4375299" cy="606623"/>
          </a:xfrm>
          <a:prstGeom prst="cloud">
            <a:avLst/>
          </a:prstGeom>
          <a:ln>
            <a:solidFill>
              <a:schemeClr val="tx1"/>
            </a:solidFill>
          </a:ln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 rot="5400000">
            <a:off x="2349889" y="2753924"/>
            <a:ext cx="327835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rot="5400000">
            <a:off x="6059091" y="2711419"/>
            <a:ext cx="224631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rot="5400000">
            <a:off x="4114406" y="3428603"/>
            <a:ext cx="153191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848892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1"/>
      <p:bldP spid="54" grpId="0" animBg="1"/>
      <p:bldP spid="54" grpId="1" animBg="1"/>
      <p:bldP spid="61" grpId="0" animBg="1"/>
      <p:bldP spid="61" grpId="1" animBg="1"/>
      <p:bldP spid="73" grpId="0"/>
      <p:bldP spid="63" grpId="0" animBg="1"/>
      <p:bldP spid="78" grpId="0"/>
      <p:bldP spid="79" grpId="0"/>
      <p:bldP spid="35" grpId="0" animBg="1"/>
      <p:bldP spid="53" grpId="0" animBg="1" autoUpdateAnimBg="0"/>
      <p:bldP spid="55" grpId="0" animBg="1" autoUpdateAnimBg="0"/>
      <p:bldP spid="56" grpId="0" animBg="1" autoUpdateAnimBg="0"/>
      <p:bldP spid="57" grpId="0" animBg="1"/>
      <p:bldP spid="75" grpId="0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444933" y="3601879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P1</a:t>
            </a:r>
            <a:endParaRPr lang="en-US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722599" y="3600109"/>
            <a:ext cx="159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</a:t>
            </a:r>
            <a:endParaRPr lang="en-US" sz="1100" dirty="0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Recording Inter-Thread Dependences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62000" y="5791200"/>
            <a:ext cx="3055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Assume MESI protocol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362200" y="1676400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019800" y="1676400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171700" y="2133600"/>
            <a:ext cx="685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29300" y="2133600"/>
            <a:ext cx="685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Connector 4"/>
          <p:cNvCxnSpPr>
            <a:stCxn id="6" idx="4"/>
            <a:endCxn id="3" idx="0"/>
          </p:cNvCxnSpPr>
          <p:nvPr/>
        </p:nvCxnSpPr>
        <p:spPr bwMode="auto">
          <a:xfrm>
            <a:off x="2514600" y="1979712"/>
            <a:ext cx="0" cy="1538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172200" y="1981200"/>
            <a:ext cx="0" cy="1538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3505200" y="3505200"/>
            <a:ext cx="13716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676400" y="4267200"/>
            <a:ext cx="2438400" cy="1066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05050" y="1676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962650" y="1676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467600" y="2971800"/>
            <a:ext cx="1066800" cy="1371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505200" y="3655828"/>
            <a:ext cx="1371601" cy="1541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733800" y="3662690"/>
            <a:ext cx="0" cy="147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3962400" y="3657600"/>
            <a:ext cx="0" cy="152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urved Connector 45"/>
          <p:cNvCxnSpPr/>
          <p:nvPr/>
        </p:nvCxnSpPr>
        <p:spPr bwMode="auto">
          <a:xfrm rot="16200000" flipV="1">
            <a:off x="2657667" y="2735579"/>
            <a:ext cx="1295400" cy="100584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3505200" y="3884428"/>
            <a:ext cx="1371601" cy="1541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64523" y="383585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 D</a:t>
            </a:r>
            <a:endParaRPr lang="en-US" sz="1100" dirty="0"/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3733800" y="3891290"/>
            <a:ext cx="0" cy="147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3962400" y="3886200"/>
            <a:ext cx="0" cy="152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Arc 61"/>
          <p:cNvSpPr/>
          <p:nvPr/>
        </p:nvSpPr>
        <p:spPr bwMode="auto">
          <a:xfrm flipH="1" flipV="1">
            <a:off x="2289963" y="2593820"/>
            <a:ext cx="1191544" cy="1639978"/>
          </a:xfrm>
          <a:custGeom>
            <a:avLst/>
            <a:gdLst>
              <a:gd name="connsiteX0" fmla="*/ 709483 w 1901022"/>
              <a:gd name="connsiteY0" fmla="*/ 39835 h 2437515"/>
              <a:gd name="connsiteX1" fmla="*/ 1686996 w 1901022"/>
              <a:gd name="connsiteY1" fmla="*/ 448296 h 2437515"/>
              <a:gd name="connsiteX2" fmla="*/ 1893899 w 1901022"/>
              <a:gd name="connsiteY2" fmla="*/ 1367694 h 2437515"/>
              <a:gd name="connsiteX3" fmla="*/ 950511 w 1901022"/>
              <a:gd name="connsiteY3" fmla="*/ 1218758 h 2437515"/>
              <a:gd name="connsiteX4" fmla="*/ 709483 w 1901022"/>
              <a:gd name="connsiteY4" fmla="*/ 39835 h 2437515"/>
              <a:gd name="connsiteX0" fmla="*/ 709483 w 1901022"/>
              <a:gd name="connsiteY0" fmla="*/ 39835 h 2437515"/>
              <a:gd name="connsiteX1" fmla="*/ 1686996 w 1901022"/>
              <a:gd name="connsiteY1" fmla="*/ 448296 h 2437515"/>
              <a:gd name="connsiteX2" fmla="*/ 1893899 w 1901022"/>
              <a:gd name="connsiteY2" fmla="*/ 1367694 h 2437515"/>
              <a:gd name="connsiteX0" fmla="*/ 0 w 1191544"/>
              <a:gd name="connsiteY0" fmla="*/ 312119 h 1639978"/>
              <a:gd name="connsiteX1" fmla="*/ 977513 w 1191544"/>
              <a:gd name="connsiteY1" fmla="*/ 720580 h 1639978"/>
              <a:gd name="connsiteX2" fmla="*/ 1184416 w 1191544"/>
              <a:gd name="connsiteY2" fmla="*/ 1639978 h 1639978"/>
              <a:gd name="connsiteX3" fmla="*/ 241028 w 1191544"/>
              <a:gd name="connsiteY3" fmla="*/ 1491042 h 1639978"/>
              <a:gd name="connsiteX4" fmla="*/ 0 w 1191544"/>
              <a:gd name="connsiteY4" fmla="*/ 312119 h 1639978"/>
              <a:gd name="connsiteX0" fmla="*/ 0 w 1191544"/>
              <a:gd name="connsiteY0" fmla="*/ 312119 h 1639978"/>
              <a:gd name="connsiteX1" fmla="*/ 960260 w 1191544"/>
              <a:gd name="connsiteY1" fmla="*/ 151236 h 1639978"/>
              <a:gd name="connsiteX2" fmla="*/ 1184416 w 1191544"/>
              <a:gd name="connsiteY2" fmla="*/ 1639978 h 163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544" h="1639978" stroke="0" extrusionOk="0">
                <a:moveTo>
                  <a:pt x="0" y="312119"/>
                </a:moveTo>
                <a:cubicBezTo>
                  <a:pt x="360106" y="191078"/>
                  <a:pt x="742173" y="350727"/>
                  <a:pt x="977513" y="720580"/>
                </a:cubicBezTo>
                <a:cubicBezTo>
                  <a:pt x="1141351" y="978062"/>
                  <a:pt x="1216087" y="1310161"/>
                  <a:pt x="1184416" y="1639978"/>
                </a:cubicBezTo>
                <a:lnTo>
                  <a:pt x="241028" y="1491042"/>
                </a:lnTo>
                <a:lnTo>
                  <a:pt x="0" y="312119"/>
                </a:lnTo>
                <a:close/>
              </a:path>
              <a:path w="1191544" h="1639978" fill="none">
                <a:moveTo>
                  <a:pt x="0" y="312119"/>
                </a:moveTo>
                <a:cubicBezTo>
                  <a:pt x="360106" y="191078"/>
                  <a:pt x="724920" y="-218617"/>
                  <a:pt x="960260" y="151236"/>
                </a:cubicBezTo>
                <a:cubicBezTo>
                  <a:pt x="1124098" y="408718"/>
                  <a:pt x="1216087" y="1310161"/>
                  <a:pt x="1184416" y="1639978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45290" y="3827562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P1</a:t>
            </a:r>
            <a:endParaRPr lang="en-US" sz="1100" b="1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1752600" y="4800600"/>
            <a:ext cx="11049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14400" y="1523998"/>
            <a:ext cx="6858000" cy="2636223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76600" y="5026223"/>
            <a:ext cx="1048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Memory</a:t>
            </a:r>
            <a:endParaRPr lang="en-US" sz="1500" dirty="0"/>
          </a:p>
        </p:txBody>
      </p:sp>
      <p:sp>
        <p:nvSpPr>
          <p:cNvPr id="52" name="TextBox 51"/>
          <p:cNvSpPr txBox="1"/>
          <p:nvPr/>
        </p:nvSpPr>
        <p:spPr>
          <a:xfrm>
            <a:off x="2343150" y="4961036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Log</a:t>
            </a:r>
            <a:endParaRPr lang="en-US" sz="1500" dirty="0"/>
          </a:p>
        </p:txBody>
      </p:sp>
      <p:sp>
        <p:nvSpPr>
          <p:cNvPr id="53" name="Text Box 74"/>
          <p:cNvSpPr txBox="1">
            <a:spLocks noChangeArrowheads="1"/>
          </p:cNvSpPr>
          <p:nvPr/>
        </p:nvSpPr>
        <p:spPr bwMode="auto">
          <a:xfrm>
            <a:off x="1371600" y="2057400"/>
            <a:ext cx="1047380" cy="3715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P1 </a:t>
            </a:r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writes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514600" y="2286000"/>
            <a:ext cx="256032" cy="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971800" y="2133600"/>
            <a:ext cx="830638" cy="152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971800" y="2285999"/>
            <a:ext cx="830638" cy="1429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636962" y="2133600"/>
            <a:ext cx="830638" cy="152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636962" y="2285999"/>
            <a:ext cx="830638" cy="1429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85206" y="223106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P2</a:t>
            </a:r>
            <a:endParaRPr 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574466" y="207866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P1</a:t>
            </a:r>
            <a:endParaRPr lang="en-US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9758" y="2013099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MyProducers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787838" y="220682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MyConsumers</a:t>
            </a:r>
            <a:endParaRPr 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426092" y="2013099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MyProducers</a:t>
            </a:r>
            <a:endParaRPr 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424172" y="220682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MyConsumers</a:t>
            </a:r>
            <a:endParaRPr 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057589" y="3250588"/>
            <a:ext cx="68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LW-ID</a:t>
            </a:r>
            <a:endParaRPr lang="en-US" sz="1400" b="1" dirty="0"/>
          </a:p>
        </p:txBody>
      </p:sp>
      <p:sp>
        <p:nvSpPr>
          <p:cNvPr id="79" name="Cloud 78"/>
          <p:cNvSpPr/>
          <p:nvPr/>
        </p:nvSpPr>
        <p:spPr>
          <a:xfrm>
            <a:off x="2139801" y="2746177"/>
            <a:ext cx="4375299" cy="606623"/>
          </a:xfrm>
          <a:prstGeom prst="cloud">
            <a:avLst/>
          </a:prstGeom>
          <a:ln>
            <a:solidFill>
              <a:schemeClr val="tx1"/>
            </a:solidFill>
          </a:ln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 rot="5400000">
            <a:off x="2349889" y="2753924"/>
            <a:ext cx="327835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rot="5400000">
            <a:off x="6059091" y="2711419"/>
            <a:ext cx="224631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5400000">
            <a:off x="4114406" y="3428603"/>
            <a:ext cx="153191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255999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1"/>
      <p:bldP spid="62" grpId="0" animBg="1"/>
      <p:bldP spid="64" grpId="1"/>
      <p:bldP spid="53" grpId="0" animBg="1" autoUpdateAnimBg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3445290" y="3827562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P1</a:t>
            </a:r>
            <a:endParaRPr lang="en-US" sz="11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444933" y="3601879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P1</a:t>
            </a:r>
            <a:endParaRPr lang="en-US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722599" y="3600109"/>
            <a:ext cx="159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</a:t>
            </a:r>
            <a:endParaRPr lang="en-US" sz="1100" dirty="0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Recording Inter-Thread Dependences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62000" y="5791200"/>
            <a:ext cx="3055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Assume MESI protocol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362200" y="1676400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019800" y="1676400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171700" y="2133600"/>
            <a:ext cx="685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29300" y="2133600"/>
            <a:ext cx="685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Connector 4"/>
          <p:cNvCxnSpPr>
            <a:stCxn id="6" idx="4"/>
            <a:endCxn id="3" idx="0"/>
          </p:cNvCxnSpPr>
          <p:nvPr/>
        </p:nvCxnSpPr>
        <p:spPr bwMode="auto">
          <a:xfrm>
            <a:off x="2514600" y="1979712"/>
            <a:ext cx="0" cy="1538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172200" y="1981200"/>
            <a:ext cx="0" cy="1538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3505200" y="3505200"/>
            <a:ext cx="13716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676400" y="4267200"/>
            <a:ext cx="2438400" cy="1066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05050" y="1676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962650" y="1676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467600" y="2971800"/>
            <a:ext cx="1066800" cy="1371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505200" y="3655828"/>
            <a:ext cx="1371601" cy="1541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733800" y="3662690"/>
            <a:ext cx="0" cy="147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3962400" y="3657600"/>
            <a:ext cx="0" cy="152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3505200" y="3884428"/>
            <a:ext cx="1371601" cy="1541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64523" y="383585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 D</a:t>
            </a:r>
            <a:endParaRPr lang="en-US" sz="1100" dirty="0"/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3733800" y="3891290"/>
            <a:ext cx="0" cy="147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3962400" y="3886200"/>
            <a:ext cx="0" cy="152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urved Connector 3"/>
          <p:cNvCxnSpPr/>
          <p:nvPr/>
        </p:nvCxnSpPr>
        <p:spPr bwMode="auto">
          <a:xfrm rot="16200000" flipH="1">
            <a:off x="2183954" y="3048497"/>
            <a:ext cx="1978227" cy="1062832"/>
          </a:xfrm>
          <a:prstGeom prst="curvedConnector3">
            <a:avLst>
              <a:gd name="adj1" fmla="val 26016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1752600" y="4800600"/>
            <a:ext cx="11049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Curved Connector 9"/>
          <p:cNvCxnSpPr/>
          <p:nvPr/>
        </p:nvCxnSpPr>
        <p:spPr bwMode="auto">
          <a:xfrm flipV="1">
            <a:off x="2690278" y="4569027"/>
            <a:ext cx="1032321" cy="3920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3" name="Curved Connector 62"/>
          <p:cNvCxnSpPr/>
          <p:nvPr/>
        </p:nvCxnSpPr>
        <p:spPr bwMode="auto">
          <a:xfrm rot="16200000" flipH="1">
            <a:off x="2780555" y="2629643"/>
            <a:ext cx="915888" cy="838201"/>
          </a:xfrm>
          <a:prstGeom prst="curvedConnector3">
            <a:avLst>
              <a:gd name="adj1" fmla="val 4064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295613" y="3791635"/>
            <a:ext cx="12087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 smtClean="0">
                <a:solidFill>
                  <a:srgbClr val="C00000"/>
                </a:solidFill>
              </a:rPr>
              <a:t>Writebacks</a:t>
            </a:r>
            <a:endParaRPr lang="en-US" sz="1500" b="1" dirty="0" smtClean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75426" y="2773330"/>
            <a:ext cx="12602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Clear LW-ID</a:t>
            </a:r>
          </a:p>
          <a:p>
            <a:endParaRPr lang="en-US" sz="12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242445" y="4599801"/>
            <a:ext cx="939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Logging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14400" y="1523998"/>
            <a:ext cx="6858000" cy="2636223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6600" y="5026223"/>
            <a:ext cx="1048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Memory</a:t>
            </a:r>
            <a:endParaRPr lang="en-US" sz="1500" dirty="0"/>
          </a:p>
        </p:txBody>
      </p:sp>
      <p:sp>
        <p:nvSpPr>
          <p:cNvPr id="58" name="TextBox 57"/>
          <p:cNvSpPr txBox="1"/>
          <p:nvPr/>
        </p:nvSpPr>
        <p:spPr>
          <a:xfrm>
            <a:off x="2343150" y="4961036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Log</a:t>
            </a:r>
            <a:endParaRPr lang="en-US" sz="15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2514600" y="2286000"/>
            <a:ext cx="256032" cy="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762000" y="2057400"/>
            <a:ext cx="1656980" cy="3715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P1 </a:t>
            </a:r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checkpoints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2" name="Text Box 74"/>
          <p:cNvSpPr txBox="1">
            <a:spLocks noChangeArrowheads="1"/>
          </p:cNvSpPr>
          <p:nvPr/>
        </p:nvSpPr>
        <p:spPr bwMode="auto">
          <a:xfrm>
            <a:off x="4362820" y="3217090"/>
            <a:ext cx="1656980" cy="120251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 anchor="ctr">
            <a:spAutoFit/>
          </a:bodyPr>
          <a:lstStyle/>
          <a:p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LW-ID </a:t>
            </a:r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should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remain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 set </a:t>
            </a:r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till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the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 line </a:t>
            </a:r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is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 checkpointed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971800" y="2133600"/>
            <a:ext cx="830638" cy="152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971800" y="2285999"/>
            <a:ext cx="830638" cy="1429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85206" y="223106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P2</a:t>
            </a:r>
            <a:endParaRPr lang="en-US" sz="1100" b="1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6636962" y="2133600"/>
            <a:ext cx="830638" cy="152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636962" y="2285999"/>
            <a:ext cx="830638" cy="1429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74466" y="207866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P1</a:t>
            </a:r>
            <a:endParaRPr lang="en-US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789758" y="2013099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MyProducers</a:t>
            </a:r>
            <a:endParaRPr 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787838" y="220682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MyConsumers</a:t>
            </a:r>
            <a:endParaRPr 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426092" y="2013099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MyProducers</a:t>
            </a:r>
            <a:endParaRPr 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424172" y="220682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MyConsumers</a:t>
            </a:r>
            <a:endParaRPr lang="en-US" sz="1400" b="1" dirty="0"/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3067420" y="1676400"/>
            <a:ext cx="2190380" cy="3715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Clear </a:t>
            </a:r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Dep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_tradnl" sz="1800" dirty="0" err="1" smtClean="0">
                <a:latin typeface="Times New Roman" pitchFamily="18" charset="0"/>
              </a:rPr>
              <a:t>r</a:t>
            </a:r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egisters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 bwMode="auto">
          <a:xfrm rot="5400000">
            <a:off x="4141383" y="3455582"/>
            <a:ext cx="99235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3057589" y="3250588"/>
            <a:ext cx="68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LW-ID</a:t>
            </a:r>
            <a:endParaRPr lang="en-US" sz="1400" b="1" dirty="0"/>
          </a:p>
        </p:txBody>
      </p:sp>
      <p:sp>
        <p:nvSpPr>
          <p:cNvPr id="85" name="Cloud 84"/>
          <p:cNvSpPr/>
          <p:nvPr/>
        </p:nvSpPr>
        <p:spPr>
          <a:xfrm>
            <a:off x="2139801" y="2746177"/>
            <a:ext cx="4375299" cy="606623"/>
          </a:xfrm>
          <a:prstGeom prst="cloud">
            <a:avLst/>
          </a:prstGeom>
          <a:ln>
            <a:solidFill>
              <a:schemeClr val="tx1"/>
            </a:solidFill>
          </a:ln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 rot="5400000">
            <a:off x="2349889" y="2753924"/>
            <a:ext cx="327835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rot="5400000">
            <a:off x="6059091" y="2711419"/>
            <a:ext cx="224631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rot="5400000">
            <a:off x="4114406" y="3428603"/>
            <a:ext cx="153191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7862329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59" grpId="0"/>
      <p:bldP spid="71" grpId="0"/>
      <p:bldP spid="72" grpId="0"/>
      <p:bldP spid="74" grpId="0"/>
      <p:bldP spid="61" grpId="0" animBg="1"/>
      <p:bldP spid="62" grpId="0" animBg="1" autoUpdateAnimBg="0"/>
      <p:bldP spid="52" grpId="0" animBg="1"/>
      <p:bldP spid="52" grpId="1" animBg="1"/>
      <p:bldP spid="67" grpId="0"/>
      <p:bldP spid="8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Lazily clearing Last Writers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Clear LW-IDs </a:t>
            </a:r>
            <a:r>
              <a:rPr lang="en-US" dirty="0" smtClean="0">
                <a:sym typeface="Wingdings" pitchFamily="2" charset="2"/>
              </a:rPr>
              <a:t> Expensive process !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Write Signature encodes all line addresses that the processor has written to (or read exclusively) in the current interval.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At checkpoint, the processors clear their Write Signature</a:t>
            </a:r>
          </a:p>
          <a:p>
            <a:pPr lvl="1" eaLnBrk="1" hangingPunct="1"/>
            <a:r>
              <a:rPr lang="en-US" dirty="0" smtClean="0"/>
              <a:t>Potentially stale LW-ID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2362200" y="1676400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019800" y="1676400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171700" y="2133600"/>
            <a:ext cx="685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29300" y="2133600"/>
            <a:ext cx="685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Connector 4"/>
          <p:cNvCxnSpPr>
            <a:stCxn id="6" idx="4"/>
            <a:endCxn id="3" idx="0"/>
          </p:cNvCxnSpPr>
          <p:nvPr/>
        </p:nvCxnSpPr>
        <p:spPr bwMode="auto">
          <a:xfrm>
            <a:off x="2514600" y="1979712"/>
            <a:ext cx="0" cy="1538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172200" y="1981200"/>
            <a:ext cx="0" cy="1538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3505200" y="3505200"/>
            <a:ext cx="13716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676400" y="4267200"/>
            <a:ext cx="2438400" cy="1066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05050" y="1676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962650" y="1676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467600" y="2971800"/>
            <a:ext cx="1066800" cy="1371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505200" y="3655828"/>
            <a:ext cx="1371601" cy="1541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733800" y="3662690"/>
            <a:ext cx="0" cy="147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Freeform 31"/>
          <p:cNvSpPr/>
          <p:nvPr/>
        </p:nvSpPr>
        <p:spPr>
          <a:xfrm>
            <a:off x="2600325" y="2028825"/>
            <a:ext cx="1419834" cy="1559616"/>
          </a:xfrm>
          <a:custGeom>
            <a:avLst/>
            <a:gdLst>
              <a:gd name="connsiteX0" fmla="*/ 0 w 1419834"/>
              <a:gd name="connsiteY0" fmla="*/ 0 h 1559616"/>
              <a:gd name="connsiteX1" fmla="*/ 1381125 w 1419834"/>
              <a:gd name="connsiteY1" fmla="*/ 1552575 h 1559616"/>
              <a:gd name="connsiteX2" fmla="*/ 514350 w 1419834"/>
              <a:gd name="connsiteY2" fmla="*/ 800100 h 15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834" h="1559616">
                <a:moveTo>
                  <a:pt x="0" y="0"/>
                </a:moveTo>
                <a:cubicBezTo>
                  <a:pt x="647700" y="709612"/>
                  <a:pt x="1295400" y="1419225"/>
                  <a:pt x="1381125" y="1552575"/>
                </a:cubicBezTo>
                <a:cubicBezTo>
                  <a:pt x="1466850" y="1685925"/>
                  <a:pt x="1495425" y="-130175"/>
                  <a:pt x="514350" y="800100"/>
                </a:cubicBezTo>
              </a:path>
            </a:pathLst>
          </a:custGeom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44933" y="3601879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P1</a:t>
            </a:r>
            <a:endParaRPr lang="en-US" sz="1100" b="1" dirty="0"/>
          </a:p>
        </p:txBody>
      </p:sp>
      <p:sp>
        <p:nvSpPr>
          <p:cNvPr id="54" name="Arc 53"/>
          <p:cNvSpPr/>
          <p:nvPr/>
        </p:nvSpPr>
        <p:spPr bwMode="auto">
          <a:xfrm flipV="1">
            <a:off x="3413540" y="380997"/>
            <a:ext cx="2606260" cy="3348201"/>
          </a:xfrm>
          <a:prstGeom prst="arc">
            <a:avLst>
              <a:gd name="adj1" fmla="val 16522206"/>
              <a:gd name="adj2" fmla="val 20188430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33800" y="3600109"/>
            <a:ext cx="159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</a:t>
            </a:r>
            <a:endParaRPr lang="en-US" sz="1100" dirty="0"/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3962400" y="3657600"/>
            <a:ext cx="0" cy="152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1752600" y="4800600"/>
            <a:ext cx="11049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505200" y="3884428"/>
            <a:ext cx="1371601" cy="1541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>
            <a:off x="3733800" y="3891290"/>
            <a:ext cx="0" cy="147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3962400" y="3886200"/>
            <a:ext cx="0" cy="152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Slide Number Placeholder 4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14400" y="1523998"/>
            <a:ext cx="6858000" cy="2636223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6600" y="5026223"/>
            <a:ext cx="1048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Memory</a:t>
            </a:r>
            <a:endParaRPr lang="en-US" sz="1500" dirty="0"/>
          </a:p>
        </p:txBody>
      </p:sp>
      <p:sp>
        <p:nvSpPr>
          <p:cNvPr id="52" name="TextBox 51"/>
          <p:cNvSpPr txBox="1"/>
          <p:nvPr/>
        </p:nvSpPr>
        <p:spPr>
          <a:xfrm>
            <a:off x="2343150" y="4961036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Log</a:t>
            </a:r>
            <a:endParaRPr lang="en-US" sz="1500" dirty="0"/>
          </a:p>
        </p:txBody>
      </p:sp>
      <p:sp>
        <p:nvSpPr>
          <p:cNvPr id="53" name="Text Box 74"/>
          <p:cNvSpPr txBox="1">
            <a:spLocks noChangeArrowheads="1"/>
          </p:cNvSpPr>
          <p:nvPr/>
        </p:nvSpPr>
        <p:spPr bwMode="auto">
          <a:xfrm>
            <a:off x="5137299" y="2066887"/>
            <a:ext cx="970435" cy="3715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P2 </a:t>
            </a:r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reads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971800" y="2133600"/>
            <a:ext cx="830638" cy="152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71800" y="2285999"/>
            <a:ext cx="830638" cy="1429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636962" y="2133600"/>
            <a:ext cx="830638" cy="152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636962" y="2285999"/>
            <a:ext cx="830638" cy="1429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89758" y="2013099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MyProducers</a:t>
            </a:r>
            <a:endParaRPr 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787838" y="220682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MyConsumers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426092" y="2013099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MyProducers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424172" y="220682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MyConsumers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921504" y="3242932"/>
            <a:ext cx="125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Stale LW-ID</a:t>
            </a:r>
            <a:endParaRPr lang="en-US" sz="1400" b="1" dirty="0"/>
          </a:p>
        </p:txBody>
      </p:sp>
      <p:sp>
        <p:nvSpPr>
          <p:cNvPr id="90" name="Cloud 89"/>
          <p:cNvSpPr/>
          <p:nvPr/>
        </p:nvSpPr>
        <p:spPr>
          <a:xfrm>
            <a:off x="2139801" y="2746177"/>
            <a:ext cx="4375299" cy="606623"/>
          </a:xfrm>
          <a:prstGeom prst="cloud">
            <a:avLst/>
          </a:prstGeom>
          <a:ln>
            <a:solidFill>
              <a:schemeClr val="tx1"/>
            </a:solidFill>
          </a:ln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 rot="5400000">
            <a:off x="2349889" y="2753924"/>
            <a:ext cx="327835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rot="5400000">
            <a:off x="6059091" y="2711419"/>
            <a:ext cx="224631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rot="5400000">
            <a:off x="4114406" y="3428603"/>
            <a:ext cx="153191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80772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Lazily clearing Last Writers</a:t>
            </a:r>
          </a:p>
        </p:txBody>
      </p:sp>
      <p:sp>
        <p:nvSpPr>
          <p:cNvPr id="81" name="Arc 80"/>
          <p:cNvSpPr/>
          <p:nvPr/>
        </p:nvSpPr>
        <p:spPr bwMode="auto">
          <a:xfrm flipH="1" flipV="1">
            <a:off x="1752600" y="1219196"/>
            <a:ext cx="3352800" cy="2510001"/>
          </a:xfrm>
          <a:prstGeom prst="arc">
            <a:avLst>
              <a:gd name="adj1" fmla="val 16038190"/>
              <a:gd name="adj2" fmla="val 168089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479699" y="2286000"/>
            <a:ext cx="449638" cy="1092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80732" y="21336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WSig</a:t>
            </a:r>
            <a:endParaRPr lang="en-US" sz="1400" b="1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1238574" y="1886635"/>
            <a:ext cx="5902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NO !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45534" y="2580167"/>
            <a:ext cx="8034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 smtClean="0">
                <a:solidFill>
                  <a:srgbClr val="C00000"/>
                </a:solidFill>
              </a:rPr>
              <a:t>Addr</a:t>
            </a:r>
            <a:r>
              <a:rPr lang="en-US" sz="1500" b="1" dirty="0" smtClean="0">
                <a:solidFill>
                  <a:srgbClr val="C00000"/>
                </a:solidFill>
              </a:rPr>
              <a:t> ?</a:t>
            </a:r>
            <a:endParaRPr lang="en-US" sz="1500" b="1" dirty="0">
              <a:solidFill>
                <a:srgbClr val="C00000"/>
              </a:solidFill>
            </a:endParaRPr>
          </a:p>
        </p:txBody>
      </p:sp>
      <p:cxnSp>
        <p:nvCxnSpPr>
          <p:cNvPr id="87" name="Curved Connector 86"/>
          <p:cNvCxnSpPr/>
          <p:nvPr/>
        </p:nvCxnSpPr>
        <p:spPr bwMode="auto">
          <a:xfrm rot="16200000" flipH="1">
            <a:off x="2780555" y="2629643"/>
            <a:ext cx="915888" cy="838201"/>
          </a:xfrm>
          <a:prstGeom prst="curvedConnector3">
            <a:avLst>
              <a:gd name="adj1" fmla="val 4064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275426" y="2773330"/>
            <a:ext cx="12602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Clear LW-ID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2848892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4" grpId="0" animBg="1"/>
      <p:bldP spid="53" grpId="0" animBg="1" autoUpdateAnimBg="0"/>
      <p:bldP spid="81" grpId="0" animBg="1"/>
      <p:bldP spid="85" grpId="0"/>
      <p:bldP spid="86" grpId="0"/>
      <p:bldP spid="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139862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Interaction Set [P</a:t>
            </a:r>
            <a:r>
              <a:rPr lang="en-US" baseline="-25000" dirty="0" smtClean="0"/>
              <a:t>i</a:t>
            </a:r>
            <a:r>
              <a:rPr lang="en-US" dirty="0" smtClean="0"/>
              <a:t>]:  set of producer processors (transitively) for P</a:t>
            </a:r>
            <a:r>
              <a:rPr lang="en-US" baseline="-25000" dirty="0" smtClean="0"/>
              <a:t>i</a:t>
            </a:r>
          </a:p>
          <a:p>
            <a:pPr lvl="1" eaLnBrk="1" hangingPunct="1"/>
            <a:r>
              <a:rPr lang="en-US" dirty="0" smtClean="0"/>
              <a:t>Built using </a:t>
            </a:r>
            <a:r>
              <a:rPr lang="en-US" dirty="0" err="1" smtClean="0">
                <a:solidFill>
                  <a:srgbClr val="FF9900"/>
                </a:solidFill>
              </a:rPr>
              <a:t>MyProducers</a:t>
            </a:r>
            <a:endParaRPr lang="en-US" dirty="0" smtClean="0">
              <a:solidFill>
                <a:srgbClr val="FF9900"/>
              </a:solidFill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Distributed Checkpointing Protocol in SW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4125" y="4455225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   initiate</a:t>
            </a:r>
          </a:p>
          <a:p>
            <a:pPr algn="ctr"/>
            <a:r>
              <a:rPr lang="en-US" sz="1500" dirty="0" smtClean="0"/>
              <a:t>checkpoint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 bwMode="auto">
          <a:xfrm>
            <a:off x="6172200" y="2820888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20613" y="2819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424522" y="2667000"/>
            <a:ext cx="2354803" cy="2209800"/>
            <a:chOff x="1424522" y="2667000"/>
            <a:chExt cx="2354803" cy="2209800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16002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14245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P1</a:t>
              </a:r>
              <a:endParaRPr lang="en-US" sz="15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17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P2</a:t>
              </a:r>
              <a:endParaRPr lang="en-US" sz="15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389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P3</a:t>
              </a:r>
              <a:endParaRPr lang="en-US" sz="15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961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P4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1600200" y="3429000"/>
              <a:ext cx="914400" cy="381000"/>
            </a:xfrm>
            <a:prstGeom prst="straightConnector1">
              <a:avLst/>
            </a:prstGeom>
            <a:ln w="2540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2057400" y="3200400"/>
              <a:ext cx="914400" cy="1143000"/>
            </a:xfrm>
            <a:prstGeom prst="straightConnector1">
              <a:avLst/>
            </a:prstGeom>
            <a:ln w="2540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1600200" y="3886200"/>
              <a:ext cx="457200" cy="457200"/>
            </a:xfrm>
            <a:prstGeom prst="straightConnector1">
              <a:avLst/>
            </a:prstGeom>
            <a:ln w="2540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>
              <a:off x="2895600" y="3352800"/>
              <a:ext cx="152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0574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25146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29718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1524000" y="4724400"/>
              <a:ext cx="152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2712525" y="315492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 smtClean="0"/>
                <a:t>chk</a:t>
              </a:r>
              <a:endParaRPr lang="en-US" sz="15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272150" y="2618601"/>
            <a:ext cx="1881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/>
              <a:t>InteractionSet</a:t>
            </a:r>
            <a:r>
              <a:rPr lang="en-US" sz="1500" dirty="0" smtClean="0"/>
              <a:t> : P1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17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1" grpId="0" animBg="1"/>
      <p:bldP spid="41" grpId="0"/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139862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Interaction Set [P</a:t>
            </a:r>
            <a:r>
              <a:rPr lang="en-US" baseline="-25000" dirty="0" smtClean="0"/>
              <a:t>i</a:t>
            </a:r>
            <a:r>
              <a:rPr lang="en-US" dirty="0" smtClean="0"/>
              <a:t>]:  set of producer processors (transitively) for P</a:t>
            </a:r>
            <a:r>
              <a:rPr lang="en-US" baseline="-25000" dirty="0" smtClean="0"/>
              <a:t>i</a:t>
            </a:r>
          </a:p>
          <a:p>
            <a:pPr lvl="1" eaLnBrk="1" hangingPunct="1"/>
            <a:r>
              <a:rPr lang="en-US" dirty="0" smtClean="0"/>
              <a:t>Built using </a:t>
            </a:r>
            <a:r>
              <a:rPr lang="en-US" dirty="0" err="1" smtClean="0">
                <a:solidFill>
                  <a:srgbClr val="FF9900"/>
                </a:solidFill>
              </a:rPr>
              <a:t>MyProducers</a:t>
            </a:r>
            <a:endParaRPr lang="en-US" dirty="0" smtClean="0">
              <a:solidFill>
                <a:srgbClr val="FF9900"/>
              </a:solidFill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Distributed Checkpointing Protocol in SW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4125" y="4455225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   initiate</a:t>
            </a:r>
          </a:p>
          <a:p>
            <a:pPr algn="ctr"/>
            <a:r>
              <a:rPr lang="en-US" sz="1500" dirty="0" smtClean="0"/>
              <a:t>checkpoint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 bwMode="auto">
          <a:xfrm>
            <a:off x="6172200" y="2820888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20613" y="2819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grpSp>
        <p:nvGrpSpPr>
          <p:cNvPr id="2" name="Group 5"/>
          <p:cNvGrpSpPr/>
          <p:nvPr/>
        </p:nvGrpSpPr>
        <p:grpSpPr>
          <a:xfrm>
            <a:off x="1424522" y="2667000"/>
            <a:ext cx="2354803" cy="2209800"/>
            <a:chOff x="1424522" y="2667000"/>
            <a:chExt cx="2354803" cy="2209800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16002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14245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P1</a:t>
              </a:r>
              <a:endParaRPr lang="en-US" sz="15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17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P2</a:t>
              </a:r>
              <a:endParaRPr lang="en-US" sz="15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389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P3</a:t>
              </a:r>
              <a:endParaRPr lang="en-US" sz="15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961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P4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1600200" y="3429000"/>
              <a:ext cx="914400" cy="38100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2057400" y="3200400"/>
              <a:ext cx="914400" cy="1143000"/>
            </a:xfrm>
            <a:prstGeom prst="straightConnector1">
              <a:avLst/>
            </a:prstGeom>
            <a:ln w="2540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1600200" y="3886200"/>
              <a:ext cx="457200" cy="45720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>
              <a:off x="2895600" y="3352800"/>
              <a:ext cx="152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0574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25146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29718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1524000" y="4724400"/>
              <a:ext cx="152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2712525" y="315492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 smtClean="0"/>
                <a:t>chk</a:t>
              </a:r>
              <a:endParaRPr lang="en-US" sz="15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272150" y="2618601"/>
            <a:ext cx="1881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/>
              <a:t>InteractionSet</a:t>
            </a:r>
            <a:r>
              <a:rPr lang="en-US" sz="1500" dirty="0" smtClean="0"/>
              <a:t> : P1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5486400" y="3578423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11"/>
          <p:cNvGrpSpPr/>
          <p:nvPr/>
        </p:nvGrpSpPr>
        <p:grpSpPr>
          <a:xfrm>
            <a:off x="6781800" y="3578423"/>
            <a:ext cx="404278" cy="307777"/>
            <a:chOff x="7127594" y="3578423"/>
            <a:chExt cx="404278" cy="307777"/>
          </a:xfrm>
        </p:grpSpPr>
        <p:sp>
          <p:nvSpPr>
            <p:cNvPr id="29" name="Oval 28"/>
            <p:cNvSpPr/>
            <p:nvPr/>
          </p:nvSpPr>
          <p:spPr bwMode="auto">
            <a:xfrm>
              <a:off x="7162800" y="3582888"/>
              <a:ext cx="304800" cy="3033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27594" y="357842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P3</a:t>
              </a:r>
              <a:endParaRPr lang="en-US" sz="1400" dirty="0"/>
            </a:p>
          </p:txBody>
        </p:sp>
      </p:grpSp>
      <p:sp>
        <p:nvSpPr>
          <p:cNvPr id="32" name="Arc 31"/>
          <p:cNvSpPr/>
          <p:nvPr/>
        </p:nvSpPr>
        <p:spPr bwMode="auto">
          <a:xfrm flipV="1">
            <a:off x="5257800" y="2816419"/>
            <a:ext cx="990600" cy="803080"/>
          </a:xfrm>
          <a:prstGeom prst="arc">
            <a:avLst>
              <a:gd name="adj1" fmla="val 16315652"/>
              <a:gd name="adj2" fmla="val 793927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2149" y="3235638"/>
            <a:ext cx="5064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FF0000"/>
                </a:solidFill>
              </a:rPr>
              <a:t>Ck</a:t>
            </a:r>
            <a:r>
              <a:rPr lang="en-US" sz="13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63448" y="3219840"/>
            <a:ext cx="5064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FF0000"/>
                </a:solidFill>
              </a:rPr>
              <a:t>Ck</a:t>
            </a:r>
            <a:r>
              <a:rPr lang="en-US" sz="13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0" name="Arc 39"/>
          <p:cNvSpPr/>
          <p:nvPr/>
        </p:nvSpPr>
        <p:spPr bwMode="auto">
          <a:xfrm flipH="1" flipV="1">
            <a:off x="6400800" y="2819400"/>
            <a:ext cx="990600" cy="803080"/>
          </a:xfrm>
          <a:prstGeom prst="arc">
            <a:avLst>
              <a:gd name="adj1" fmla="val 16420614"/>
              <a:gd name="adj2" fmla="val 793927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17871" y="3582888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8717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33" grpId="0"/>
      <p:bldP spid="37" grpId="0"/>
      <p:bldP spid="40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Checkpointing in Shared-Memory MPs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9530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HW-based schemes for small CMPs use Global checkpointing</a:t>
            </a:r>
          </a:p>
          <a:p>
            <a:pPr lvl="1" eaLnBrk="1" hangingPunct="1"/>
            <a:r>
              <a:rPr lang="en-US" dirty="0" smtClean="0"/>
              <a:t>All </a:t>
            </a:r>
            <a:r>
              <a:rPr lang="en-US" dirty="0" err="1" smtClean="0"/>
              <a:t>procs</a:t>
            </a:r>
            <a:r>
              <a:rPr lang="en-US" dirty="0" smtClean="0"/>
              <a:t> participate in system-wide checkpoints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Global checkpointing is not scalable</a:t>
            </a:r>
          </a:p>
          <a:p>
            <a:pPr lvl="1" eaLnBrk="1" hangingPunct="1"/>
            <a:r>
              <a:rPr lang="en-US" dirty="0" smtClean="0"/>
              <a:t>Synchronization, </a:t>
            </a:r>
            <a:r>
              <a:rPr lang="en-US" dirty="0" err="1" smtClean="0"/>
              <a:t>bursty</a:t>
            </a:r>
            <a:r>
              <a:rPr lang="en-US" dirty="0" smtClean="0"/>
              <a:t> movement of data, loss in rollback…</a:t>
            </a:r>
          </a:p>
        </p:txBody>
      </p:sp>
      <p:sp>
        <p:nvSpPr>
          <p:cNvPr id="33" name="Multiply 32"/>
          <p:cNvSpPr/>
          <p:nvPr/>
        </p:nvSpPr>
        <p:spPr bwMode="auto">
          <a:xfrm>
            <a:off x="5894866" y="1627667"/>
            <a:ext cx="277333" cy="26670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Arc 42"/>
          <p:cNvSpPr/>
          <p:nvPr/>
        </p:nvSpPr>
        <p:spPr bwMode="auto">
          <a:xfrm>
            <a:off x="4867275" y="1295400"/>
            <a:ext cx="1143000" cy="647702"/>
          </a:xfrm>
          <a:prstGeom prst="arc">
            <a:avLst>
              <a:gd name="adj1" fmla="val 10800000"/>
              <a:gd name="adj2" fmla="val 14315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109" name="Group 4108"/>
          <p:cNvGrpSpPr/>
          <p:nvPr/>
        </p:nvGrpSpPr>
        <p:grpSpPr>
          <a:xfrm>
            <a:off x="1981200" y="1638300"/>
            <a:ext cx="3962400" cy="981074"/>
            <a:chOff x="1981200" y="1638300"/>
            <a:chExt cx="3962400" cy="981074"/>
          </a:xfrm>
        </p:grpSpPr>
        <p:cxnSp>
          <p:nvCxnSpPr>
            <p:cNvPr id="29" name="Curved Connector 28"/>
            <p:cNvCxnSpPr/>
            <p:nvPr/>
          </p:nvCxnSpPr>
          <p:spPr bwMode="auto">
            <a:xfrm rot="5400000">
              <a:off x="4505326" y="1790699"/>
              <a:ext cx="381000" cy="361952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Curved Connector 33"/>
            <p:cNvCxnSpPr/>
            <p:nvPr/>
          </p:nvCxnSpPr>
          <p:spPr bwMode="auto">
            <a:xfrm rot="5400000">
              <a:off x="2819399" y="1752601"/>
              <a:ext cx="381000" cy="361952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981200" y="1752600"/>
              <a:ext cx="3962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190875" y="1638300"/>
              <a:ext cx="0" cy="228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4876800" y="1638300"/>
              <a:ext cx="0" cy="228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Flowchart: Magnetic Disk 31"/>
            <p:cNvSpPr/>
            <p:nvPr/>
          </p:nvSpPr>
          <p:spPr bwMode="auto">
            <a:xfrm>
              <a:off x="4267200" y="2162175"/>
              <a:ext cx="495300" cy="457199"/>
            </a:xfrm>
            <a:prstGeom prst="flowChartMagneticDisk">
              <a:avLst/>
            </a:prstGeom>
            <a:solidFill>
              <a:schemeClr val="accent3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Flowchart: Magnetic Disk 34"/>
            <p:cNvSpPr/>
            <p:nvPr/>
          </p:nvSpPr>
          <p:spPr bwMode="auto">
            <a:xfrm>
              <a:off x="2581273" y="2133602"/>
              <a:ext cx="495300" cy="457199"/>
            </a:xfrm>
            <a:prstGeom prst="flowChartMagneticDisk">
              <a:avLst/>
            </a:prstGeom>
            <a:solidFill>
              <a:schemeClr val="accent3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76573" y="1895479"/>
              <a:ext cx="612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</a:t>
              </a:r>
              <a:r>
                <a:rPr lang="en-US" sz="1400" dirty="0" smtClean="0"/>
                <a:t>ave </a:t>
              </a:r>
            </a:p>
            <a:p>
              <a:r>
                <a:rPr lang="en-US" sz="1400" dirty="0" err="1"/>
                <a:t>c</a:t>
              </a:r>
              <a:r>
                <a:rPr lang="en-US" sz="1400" dirty="0" err="1" smtClean="0"/>
                <a:t>hkpt</a:t>
              </a:r>
              <a:endParaRPr 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26107" y="1905000"/>
              <a:ext cx="612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</a:t>
              </a:r>
              <a:r>
                <a:rPr lang="en-US" sz="1400" dirty="0" smtClean="0"/>
                <a:t>ave </a:t>
              </a:r>
            </a:p>
            <a:p>
              <a:r>
                <a:rPr lang="en-US" sz="1400" dirty="0" err="1"/>
                <a:t>c</a:t>
              </a:r>
              <a:r>
                <a:rPr lang="en-US" sz="1400" dirty="0" err="1" smtClean="0"/>
                <a:t>hkpt</a:t>
              </a:r>
              <a:endParaRPr lang="en-US" sz="14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046527" y="133052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rollback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096000" y="16764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Fault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981200" y="1446212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2895600" y="3810000"/>
            <a:ext cx="2667000" cy="1450777"/>
            <a:chOff x="2667000" y="3883223"/>
            <a:chExt cx="2667000" cy="1450777"/>
          </a:xfrm>
        </p:grpSpPr>
        <p:cxnSp>
          <p:nvCxnSpPr>
            <p:cNvPr id="82" name="Straight Connector 81"/>
            <p:cNvCxnSpPr/>
            <p:nvPr/>
          </p:nvCxnSpPr>
          <p:spPr bwMode="auto">
            <a:xfrm flipV="1">
              <a:off x="2667000" y="4495799"/>
              <a:ext cx="1600200" cy="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4267200" y="4341911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checkpoint</a:t>
              </a:r>
              <a:endParaRPr 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267200" y="4873823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checkpoint</a:t>
              </a:r>
              <a:endParaRPr lang="en-US" sz="14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667000" y="3883223"/>
              <a:ext cx="457200" cy="1450777"/>
              <a:chOff x="2514600" y="3883223"/>
              <a:chExt cx="457200" cy="1450777"/>
            </a:xfrm>
          </p:grpSpPr>
          <p:cxnSp>
            <p:nvCxnSpPr>
              <p:cNvPr id="73" name="Straight Connector 72"/>
              <p:cNvCxnSpPr/>
              <p:nvPr/>
            </p:nvCxnSpPr>
            <p:spPr bwMode="auto">
              <a:xfrm>
                <a:off x="2743200" y="4191000"/>
                <a:ext cx="0" cy="1143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5" name="TextBox 84"/>
              <p:cNvSpPr txBox="1"/>
              <p:nvPr/>
            </p:nvSpPr>
            <p:spPr>
              <a:xfrm>
                <a:off x="2514600" y="3883223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P1</a:t>
                </a:r>
                <a:endParaRPr lang="en-US" sz="14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048000" y="3886200"/>
              <a:ext cx="457200" cy="1447800"/>
              <a:chOff x="3276600" y="3886200"/>
              <a:chExt cx="457200" cy="1447800"/>
            </a:xfrm>
          </p:grpSpPr>
          <p:cxnSp>
            <p:nvCxnSpPr>
              <p:cNvPr id="79" name="Straight Connector 78"/>
              <p:cNvCxnSpPr/>
              <p:nvPr/>
            </p:nvCxnSpPr>
            <p:spPr bwMode="auto">
              <a:xfrm>
                <a:off x="3505200" y="4191000"/>
                <a:ext cx="0" cy="1143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6" name="TextBox 85"/>
              <p:cNvSpPr txBox="1"/>
              <p:nvPr/>
            </p:nvSpPr>
            <p:spPr>
              <a:xfrm>
                <a:off x="3276600" y="3886200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P2</a:t>
                </a:r>
                <a:endParaRPr lang="en-US" sz="14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429000" y="3886200"/>
              <a:ext cx="457200" cy="1447800"/>
              <a:chOff x="4038600" y="3886200"/>
              <a:chExt cx="457200" cy="1447800"/>
            </a:xfrm>
          </p:grpSpPr>
          <p:cxnSp>
            <p:nvCxnSpPr>
              <p:cNvPr id="77" name="Straight Connector 76"/>
              <p:cNvCxnSpPr/>
              <p:nvPr/>
            </p:nvCxnSpPr>
            <p:spPr bwMode="auto">
              <a:xfrm>
                <a:off x="4267200" y="4191000"/>
                <a:ext cx="0" cy="1143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7" name="TextBox 86"/>
              <p:cNvSpPr txBox="1"/>
              <p:nvPr/>
            </p:nvSpPr>
            <p:spPr>
              <a:xfrm>
                <a:off x="4038600" y="3886200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P3</a:t>
                </a:r>
                <a:endParaRPr lang="en-US" sz="1400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775364" y="3886200"/>
              <a:ext cx="415636" cy="1447800"/>
              <a:chOff x="4821382" y="3886200"/>
              <a:chExt cx="415636" cy="1447800"/>
            </a:xfrm>
          </p:grpSpPr>
          <p:cxnSp>
            <p:nvCxnSpPr>
              <p:cNvPr id="78" name="Straight Connector 77"/>
              <p:cNvCxnSpPr/>
              <p:nvPr/>
            </p:nvCxnSpPr>
            <p:spPr bwMode="auto">
              <a:xfrm>
                <a:off x="5029200" y="4191000"/>
                <a:ext cx="0" cy="1143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8" name="TextBox 87"/>
              <p:cNvSpPr txBox="1"/>
              <p:nvPr/>
            </p:nvSpPr>
            <p:spPr>
              <a:xfrm>
                <a:off x="4821382" y="3886200"/>
                <a:ext cx="4156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P4</a:t>
                </a:r>
                <a:endParaRPr lang="en-US" sz="1400" dirty="0"/>
              </a:p>
            </p:txBody>
          </p:sp>
        </p:grpSp>
        <p:cxnSp>
          <p:nvCxnSpPr>
            <p:cNvPr id="45" name="Straight Connector 44"/>
            <p:cNvCxnSpPr/>
            <p:nvPr/>
          </p:nvCxnSpPr>
          <p:spPr bwMode="auto">
            <a:xfrm flipV="1">
              <a:off x="2667000" y="5029198"/>
              <a:ext cx="1600200" cy="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29514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  <p:bldP spid="49" grpId="0"/>
      <p:bldP spid="3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139862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Interaction Set [P</a:t>
            </a:r>
            <a:r>
              <a:rPr lang="en-US" baseline="-25000" dirty="0" smtClean="0"/>
              <a:t>i</a:t>
            </a:r>
            <a:r>
              <a:rPr lang="en-US" dirty="0" smtClean="0"/>
              <a:t>]:  set of producer processors (transitively) for P</a:t>
            </a:r>
            <a:r>
              <a:rPr lang="en-US" baseline="-25000" dirty="0" smtClean="0"/>
              <a:t>i</a:t>
            </a:r>
          </a:p>
          <a:p>
            <a:pPr lvl="1" eaLnBrk="1" hangingPunct="1"/>
            <a:r>
              <a:rPr lang="en-US" dirty="0" smtClean="0"/>
              <a:t>Built using </a:t>
            </a:r>
            <a:r>
              <a:rPr lang="en-US" dirty="0" err="1" smtClean="0">
                <a:solidFill>
                  <a:srgbClr val="FF9900"/>
                </a:solidFill>
              </a:rPr>
              <a:t>MyProducers</a:t>
            </a:r>
            <a:endParaRPr lang="en-US" dirty="0" smtClean="0">
              <a:solidFill>
                <a:srgbClr val="FF9900"/>
              </a:solidFill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Distributed Checkpointing Protocol in SW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4125" y="4455225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   initiate</a:t>
            </a:r>
          </a:p>
          <a:p>
            <a:pPr algn="ctr"/>
            <a:r>
              <a:rPr lang="en-US" sz="1500" dirty="0" smtClean="0"/>
              <a:t>checkpoint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 bwMode="auto">
          <a:xfrm>
            <a:off x="6172200" y="2820888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20613" y="2819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 bwMode="auto">
          <a:xfrm>
            <a:off x="5486400" y="3578423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17871" y="3582888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grpSp>
        <p:nvGrpSpPr>
          <p:cNvPr id="6" name="Group 11"/>
          <p:cNvGrpSpPr/>
          <p:nvPr/>
        </p:nvGrpSpPr>
        <p:grpSpPr>
          <a:xfrm>
            <a:off x="6781800" y="3578423"/>
            <a:ext cx="404278" cy="307777"/>
            <a:chOff x="7127594" y="3578423"/>
            <a:chExt cx="404278" cy="307777"/>
          </a:xfrm>
        </p:grpSpPr>
        <p:sp>
          <p:nvSpPr>
            <p:cNvPr id="45" name="Oval 44"/>
            <p:cNvSpPr/>
            <p:nvPr/>
          </p:nvSpPr>
          <p:spPr bwMode="auto">
            <a:xfrm>
              <a:off x="7162800" y="3582888"/>
              <a:ext cx="304800" cy="3033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27594" y="357842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P3</a:t>
              </a:r>
              <a:endParaRPr lang="en-US" sz="1400" dirty="0"/>
            </a:p>
          </p:txBody>
        </p:sp>
      </p:grpSp>
      <p:sp>
        <p:nvSpPr>
          <p:cNvPr id="55" name="Arc 54"/>
          <p:cNvSpPr/>
          <p:nvPr/>
        </p:nvSpPr>
        <p:spPr bwMode="auto">
          <a:xfrm flipV="1">
            <a:off x="5257800" y="2816419"/>
            <a:ext cx="990600" cy="803080"/>
          </a:xfrm>
          <a:prstGeom prst="arc">
            <a:avLst>
              <a:gd name="adj1" fmla="val 16315652"/>
              <a:gd name="adj2" fmla="val 793927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22149" y="3235638"/>
            <a:ext cx="5064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FF0000"/>
                </a:solidFill>
              </a:rPr>
              <a:t>Ck</a:t>
            </a:r>
            <a:r>
              <a:rPr lang="en-US" sz="13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63448" y="3219840"/>
            <a:ext cx="5064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FF0000"/>
                </a:solidFill>
              </a:rPr>
              <a:t>Ck</a:t>
            </a:r>
            <a:r>
              <a:rPr lang="en-US" sz="1300" dirty="0" smtClean="0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8" name="Group 5"/>
          <p:cNvGrpSpPr/>
          <p:nvPr/>
        </p:nvGrpSpPr>
        <p:grpSpPr>
          <a:xfrm>
            <a:off x="1424522" y="2667000"/>
            <a:ext cx="2354803" cy="2209800"/>
            <a:chOff x="1424522" y="2667000"/>
            <a:chExt cx="2354803" cy="2209800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16002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14245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P1</a:t>
              </a:r>
              <a:endParaRPr lang="en-US" sz="15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17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P2</a:t>
              </a:r>
              <a:endParaRPr lang="en-US" sz="15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389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P3</a:t>
              </a:r>
              <a:endParaRPr lang="en-US" sz="15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961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P4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1600200" y="3429000"/>
              <a:ext cx="914400" cy="38100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2057400" y="3200400"/>
              <a:ext cx="914400" cy="1143000"/>
            </a:xfrm>
            <a:prstGeom prst="straightConnector1">
              <a:avLst/>
            </a:prstGeom>
            <a:ln w="2540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1600200" y="3886200"/>
              <a:ext cx="457200" cy="45720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>
              <a:off x="2895600" y="3352800"/>
              <a:ext cx="152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0574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25146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29718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1524000" y="4724400"/>
              <a:ext cx="152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2712525" y="315492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 smtClean="0"/>
                <a:t>chk</a:t>
              </a:r>
              <a:endParaRPr lang="en-US" sz="15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272150" y="2618601"/>
            <a:ext cx="1881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/>
              <a:t>InteractionSet</a:t>
            </a:r>
            <a:r>
              <a:rPr lang="en-US" sz="1500" dirty="0" smtClean="0"/>
              <a:t> : P1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6775" y="2618601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, P2, P3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5" name="Arc 64"/>
          <p:cNvSpPr/>
          <p:nvPr/>
        </p:nvSpPr>
        <p:spPr bwMode="auto">
          <a:xfrm flipH="1" flipV="1">
            <a:off x="6400800" y="2819400"/>
            <a:ext cx="990600" cy="803080"/>
          </a:xfrm>
          <a:prstGeom prst="arc">
            <a:avLst>
              <a:gd name="adj1" fmla="val 16420614"/>
              <a:gd name="adj2" fmla="val 793927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1786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55" grpId="0" animBg="1"/>
      <p:bldP spid="74" grpId="0"/>
      <p:bldP spid="75" grpId="0"/>
      <p:bldP spid="83" grpId="0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139862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Interaction Set [P</a:t>
            </a:r>
            <a:r>
              <a:rPr lang="en-US" baseline="-25000" dirty="0" smtClean="0"/>
              <a:t>i</a:t>
            </a:r>
            <a:r>
              <a:rPr lang="en-US" dirty="0" smtClean="0"/>
              <a:t>]:  set of producer processors (transitively) for P</a:t>
            </a:r>
            <a:r>
              <a:rPr lang="en-US" baseline="-25000" dirty="0" smtClean="0"/>
              <a:t>i</a:t>
            </a:r>
          </a:p>
          <a:p>
            <a:pPr lvl="1" eaLnBrk="1" hangingPunct="1"/>
            <a:r>
              <a:rPr lang="en-US" dirty="0" smtClean="0"/>
              <a:t>Built using </a:t>
            </a:r>
            <a:r>
              <a:rPr lang="en-US" dirty="0" err="1" smtClean="0">
                <a:solidFill>
                  <a:srgbClr val="FF9900"/>
                </a:solidFill>
              </a:rPr>
              <a:t>MyProducers</a:t>
            </a:r>
            <a:endParaRPr lang="en-US" dirty="0" smtClean="0">
              <a:solidFill>
                <a:srgbClr val="FF9900"/>
              </a:solidFill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Distributed Checkpointing Protocol in SW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4125" y="4455225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   initiate</a:t>
            </a:r>
          </a:p>
          <a:p>
            <a:pPr algn="ctr"/>
            <a:r>
              <a:rPr lang="en-US" sz="1500" dirty="0" smtClean="0"/>
              <a:t>checkpoint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 bwMode="auto">
          <a:xfrm>
            <a:off x="6172200" y="2820888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20613" y="2819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 bwMode="auto">
          <a:xfrm>
            <a:off x="5486400" y="3578423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17871" y="3582888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5767922" y="4492823"/>
            <a:ext cx="404278" cy="307777"/>
            <a:chOff x="5946783" y="4492823"/>
            <a:chExt cx="404278" cy="307777"/>
          </a:xfrm>
        </p:grpSpPr>
        <p:sp>
          <p:nvSpPr>
            <p:cNvPr id="44" name="Oval 43"/>
            <p:cNvSpPr/>
            <p:nvPr/>
          </p:nvSpPr>
          <p:spPr bwMode="auto">
            <a:xfrm>
              <a:off x="5991327" y="4497288"/>
              <a:ext cx="304800" cy="3033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46783" y="449282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P4</a:t>
              </a:r>
              <a:endParaRPr lang="en-US" sz="1400" dirty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6781800" y="3578423"/>
            <a:ext cx="404278" cy="307777"/>
            <a:chOff x="7127594" y="3578423"/>
            <a:chExt cx="404278" cy="307777"/>
          </a:xfrm>
        </p:grpSpPr>
        <p:sp>
          <p:nvSpPr>
            <p:cNvPr id="45" name="Oval 44"/>
            <p:cNvSpPr/>
            <p:nvPr/>
          </p:nvSpPr>
          <p:spPr bwMode="auto">
            <a:xfrm>
              <a:off x="7162800" y="3582888"/>
              <a:ext cx="304800" cy="3033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27594" y="357842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P3</a:t>
              </a:r>
              <a:endParaRPr lang="en-US" sz="1400" dirty="0"/>
            </a:p>
          </p:txBody>
        </p:sp>
      </p:grpSp>
      <p:sp>
        <p:nvSpPr>
          <p:cNvPr id="32" name="Arc 31"/>
          <p:cNvSpPr/>
          <p:nvPr/>
        </p:nvSpPr>
        <p:spPr bwMode="auto">
          <a:xfrm flipH="1">
            <a:off x="5638800" y="2974778"/>
            <a:ext cx="1066800" cy="949522"/>
          </a:xfrm>
          <a:prstGeom prst="arc">
            <a:avLst>
              <a:gd name="adj1" fmla="val 16400485"/>
              <a:gd name="adj2" fmla="val 737766"/>
            </a:avLst>
          </a:prstGeom>
          <a:ln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Arc 54"/>
          <p:cNvSpPr/>
          <p:nvPr/>
        </p:nvSpPr>
        <p:spPr bwMode="auto">
          <a:xfrm flipV="1">
            <a:off x="5257800" y="2816419"/>
            <a:ext cx="990600" cy="803080"/>
          </a:xfrm>
          <a:prstGeom prst="arc">
            <a:avLst>
              <a:gd name="adj1" fmla="val 16315652"/>
              <a:gd name="adj2" fmla="val 793927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49701" y="4170976"/>
            <a:ext cx="506427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FF0000"/>
                </a:solidFill>
              </a:rPr>
              <a:t>Ck</a:t>
            </a:r>
            <a:r>
              <a:rPr lang="en-US" sz="11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22149" y="3235638"/>
            <a:ext cx="5064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FF0000"/>
                </a:solidFill>
              </a:rPr>
              <a:t>Ck</a:t>
            </a:r>
            <a:r>
              <a:rPr lang="en-US" sz="13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63448" y="3219840"/>
            <a:ext cx="5064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FF0000"/>
                </a:solidFill>
              </a:rPr>
              <a:t>Ck</a:t>
            </a:r>
            <a:r>
              <a:rPr lang="en-US" sz="13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7" name="TextBox 76"/>
          <p:cNvSpPr txBox="1"/>
          <p:nvPr/>
        </p:nvSpPr>
        <p:spPr>
          <a:xfrm rot="18074392">
            <a:off x="5249722" y="3030112"/>
            <a:ext cx="7632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002060"/>
                </a:solidFill>
              </a:rPr>
              <a:t>Accept</a:t>
            </a:r>
          </a:p>
        </p:txBody>
      </p:sp>
      <p:grpSp>
        <p:nvGrpSpPr>
          <p:cNvPr id="8" name="Group 5"/>
          <p:cNvGrpSpPr/>
          <p:nvPr/>
        </p:nvGrpSpPr>
        <p:grpSpPr>
          <a:xfrm>
            <a:off x="1424522" y="2667000"/>
            <a:ext cx="2354803" cy="2209800"/>
            <a:chOff x="1424522" y="2667000"/>
            <a:chExt cx="2354803" cy="2209800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16002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14245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P1</a:t>
              </a:r>
              <a:endParaRPr lang="en-US" sz="15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17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P2</a:t>
              </a:r>
              <a:endParaRPr lang="en-US" sz="15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389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P3</a:t>
              </a:r>
              <a:endParaRPr lang="en-US" sz="15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961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P4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1600200" y="3429000"/>
              <a:ext cx="914400" cy="381000"/>
            </a:xfrm>
            <a:prstGeom prst="straightConnector1">
              <a:avLst/>
            </a:prstGeom>
            <a:ln w="2540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2057400" y="3200400"/>
              <a:ext cx="914400" cy="114300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1600200" y="3886200"/>
              <a:ext cx="457200" cy="457200"/>
            </a:xfrm>
            <a:prstGeom prst="straightConnector1">
              <a:avLst/>
            </a:prstGeom>
            <a:ln w="2540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>
              <a:off x="2895600" y="3352800"/>
              <a:ext cx="152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0574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25146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29718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1524000" y="4724400"/>
              <a:ext cx="152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2712525" y="315492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 smtClean="0"/>
                <a:t>chk</a:t>
              </a:r>
              <a:endParaRPr lang="en-US" sz="15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272150" y="2618601"/>
            <a:ext cx="1881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/>
              <a:t>InteractionSet</a:t>
            </a:r>
            <a:r>
              <a:rPr lang="en-US" sz="1500" dirty="0" smtClean="0"/>
              <a:t> : P1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6775" y="2618601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, P2, P3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4" name="Arc 63"/>
          <p:cNvSpPr/>
          <p:nvPr/>
        </p:nvSpPr>
        <p:spPr bwMode="auto">
          <a:xfrm flipH="1" flipV="1">
            <a:off x="5497033" y="3623645"/>
            <a:ext cx="1741967" cy="980254"/>
          </a:xfrm>
          <a:prstGeom prst="arc">
            <a:avLst>
              <a:gd name="adj1" fmla="val 19332906"/>
              <a:gd name="adj2" fmla="val 919725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Arc 64"/>
          <p:cNvSpPr/>
          <p:nvPr/>
        </p:nvSpPr>
        <p:spPr bwMode="auto">
          <a:xfrm flipH="1" flipV="1">
            <a:off x="6400800" y="2819400"/>
            <a:ext cx="990600" cy="803080"/>
          </a:xfrm>
          <a:prstGeom prst="arc">
            <a:avLst>
              <a:gd name="adj1" fmla="val 16420614"/>
              <a:gd name="adj2" fmla="val 793927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Arc 66"/>
          <p:cNvSpPr/>
          <p:nvPr/>
        </p:nvSpPr>
        <p:spPr bwMode="auto">
          <a:xfrm>
            <a:off x="5943600" y="2971800"/>
            <a:ext cx="1066800" cy="949522"/>
          </a:xfrm>
          <a:prstGeom prst="arc">
            <a:avLst>
              <a:gd name="adj1" fmla="val 16400485"/>
              <a:gd name="adj2" fmla="val 659219"/>
            </a:avLst>
          </a:prstGeom>
          <a:ln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2859228">
            <a:off x="6580137" y="2973668"/>
            <a:ext cx="799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002060"/>
                </a:solidFill>
              </a:rPr>
              <a:t>Accept</a:t>
            </a:r>
          </a:p>
        </p:txBody>
      </p:sp>
    </p:spTree>
    <p:extLst>
      <p:ext uri="{BB962C8B-B14F-4D97-AF65-F5344CB8AC3E}">
        <p14:creationId xmlns="" xmlns:p14="http://schemas.microsoft.com/office/powerpoint/2010/main" val="8717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3" grpId="0"/>
      <p:bldP spid="77" grpId="0"/>
      <p:bldP spid="83" grpId="0"/>
      <p:bldP spid="64" grpId="0" animBg="1"/>
      <p:bldP spid="67" grpId="0" animBg="1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139862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Interaction Set [P</a:t>
            </a:r>
            <a:r>
              <a:rPr lang="en-US" baseline="-25000" dirty="0" smtClean="0"/>
              <a:t>i</a:t>
            </a:r>
            <a:r>
              <a:rPr lang="en-US" dirty="0" smtClean="0"/>
              <a:t>]:  set of producer processors (transitively) for P</a:t>
            </a:r>
            <a:r>
              <a:rPr lang="en-US" baseline="-25000" dirty="0" smtClean="0"/>
              <a:t>i</a:t>
            </a:r>
          </a:p>
          <a:p>
            <a:pPr lvl="1" eaLnBrk="1" hangingPunct="1"/>
            <a:r>
              <a:rPr lang="en-US" dirty="0" smtClean="0"/>
              <a:t>Built using </a:t>
            </a:r>
            <a:r>
              <a:rPr lang="en-US" dirty="0" err="1" smtClean="0">
                <a:solidFill>
                  <a:srgbClr val="FF9900"/>
                </a:solidFill>
              </a:rPr>
              <a:t>MyProducers</a:t>
            </a:r>
            <a:endParaRPr lang="en-US" dirty="0" smtClean="0">
              <a:solidFill>
                <a:srgbClr val="FF9900"/>
              </a:solidFill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Distributed Checkpointing Protocol in SW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4125" y="4455225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   initiate</a:t>
            </a:r>
          </a:p>
          <a:p>
            <a:pPr algn="ctr"/>
            <a:r>
              <a:rPr lang="en-US" sz="1500" dirty="0" smtClean="0"/>
              <a:t>checkpoint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 bwMode="auto">
          <a:xfrm>
            <a:off x="6172200" y="2820888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20613" y="2819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 bwMode="auto">
          <a:xfrm>
            <a:off x="5486400" y="3578423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17871" y="3582888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5767922" y="4492823"/>
            <a:ext cx="404278" cy="307777"/>
            <a:chOff x="5946783" y="4492823"/>
            <a:chExt cx="404278" cy="307777"/>
          </a:xfrm>
        </p:grpSpPr>
        <p:sp>
          <p:nvSpPr>
            <p:cNvPr id="44" name="Oval 43"/>
            <p:cNvSpPr/>
            <p:nvPr/>
          </p:nvSpPr>
          <p:spPr bwMode="auto">
            <a:xfrm>
              <a:off x="5991327" y="4497288"/>
              <a:ext cx="304800" cy="3033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46783" y="449282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P4</a:t>
              </a:r>
              <a:endParaRPr lang="en-US" sz="1400" dirty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6781800" y="3578423"/>
            <a:ext cx="404278" cy="307777"/>
            <a:chOff x="7127594" y="3578423"/>
            <a:chExt cx="404278" cy="307777"/>
          </a:xfrm>
        </p:grpSpPr>
        <p:sp>
          <p:nvSpPr>
            <p:cNvPr id="45" name="Oval 44"/>
            <p:cNvSpPr/>
            <p:nvPr/>
          </p:nvSpPr>
          <p:spPr bwMode="auto">
            <a:xfrm>
              <a:off x="7162800" y="3582888"/>
              <a:ext cx="304800" cy="3033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27594" y="357842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P3</a:t>
              </a:r>
              <a:endParaRPr lang="en-US" sz="1400" dirty="0"/>
            </a:p>
          </p:txBody>
        </p:sp>
      </p:grpSp>
      <p:sp>
        <p:nvSpPr>
          <p:cNvPr id="32" name="Arc 31"/>
          <p:cNvSpPr/>
          <p:nvPr/>
        </p:nvSpPr>
        <p:spPr bwMode="auto">
          <a:xfrm flipH="1">
            <a:off x="5638800" y="2974778"/>
            <a:ext cx="1066800" cy="949522"/>
          </a:xfrm>
          <a:prstGeom prst="arc">
            <a:avLst>
              <a:gd name="adj1" fmla="val 16400485"/>
              <a:gd name="adj2" fmla="val 737766"/>
            </a:avLst>
          </a:prstGeom>
          <a:ln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Arc 54"/>
          <p:cNvSpPr/>
          <p:nvPr/>
        </p:nvSpPr>
        <p:spPr bwMode="auto">
          <a:xfrm flipV="1">
            <a:off x="5257800" y="2816419"/>
            <a:ext cx="990600" cy="803080"/>
          </a:xfrm>
          <a:prstGeom prst="arc">
            <a:avLst>
              <a:gd name="adj1" fmla="val 16315652"/>
              <a:gd name="adj2" fmla="val 793927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Arc 57"/>
          <p:cNvSpPr/>
          <p:nvPr/>
        </p:nvSpPr>
        <p:spPr bwMode="auto">
          <a:xfrm>
            <a:off x="3779325" y="2199186"/>
            <a:ext cx="2632108" cy="2958899"/>
          </a:xfrm>
          <a:prstGeom prst="arc">
            <a:avLst>
              <a:gd name="adj1" fmla="val 20106339"/>
              <a:gd name="adj2" fmla="val 2490330"/>
            </a:avLst>
          </a:prstGeom>
          <a:ln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161283">
            <a:off x="6241962" y="4185704"/>
            <a:ext cx="76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002060"/>
                </a:solidFill>
              </a:rPr>
              <a:t>Decline</a:t>
            </a:r>
            <a:endParaRPr lang="en-US" sz="1300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3529831">
            <a:off x="5783342" y="3904880"/>
            <a:ext cx="5064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/>
              <a:t>Ack</a:t>
            </a:r>
            <a:endParaRPr lang="en-US" sz="13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149701" y="4170976"/>
            <a:ext cx="506427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FF0000"/>
                </a:solidFill>
              </a:rPr>
              <a:t>Ck</a:t>
            </a:r>
            <a:r>
              <a:rPr lang="en-US" sz="11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22149" y="3235638"/>
            <a:ext cx="5064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FF0000"/>
                </a:solidFill>
              </a:rPr>
              <a:t>Ck</a:t>
            </a:r>
            <a:r>
              <a:rPr lang="en-US" sz="13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63448" y="3219840"/>
            <a:ext cx="5064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FF0000"/>
                </a:solidFill>
              </a:rPr>
              <a:t>Ck</a:t>
            </a:r>
            <a:r>
              <a:rPr lang="en-US" sz="13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7" name="TextBox 76"/>
          <p:cNvSpPr txBox="1"/>
          <p:nvPr/>
        </p:nvSpPr>
        <p:spPr>
          <a:xfrm rot="18074392">
            <a:off x="5249722" y="3030112"/>
            <a:ext cx="7632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002060"/>
                </a:solidFill>
              </a:rPr>
              <a:t>Accept</a:t>
            </a:r>
          </a:p>
        </p:txBody>
      </p:sp>
      <p:grpSp>
        <p:nvGrpSpPr>
          <p:cNvPr id="8" name="Group 5"/>
          <p:cNvGrpSpPr/>
          <p:nvPr/>
        </p:nvGrpSpPr>
        <p:grpSpPr>
          <a:xfrm>
            <a:off x="1424522" y="2667000"/>
            <a:ext cx="2354803" cy="2209800"/>
            <a:chOff x="1424522" y="2667000"/>
            <a:chExt cx="2354803" cy="2209800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16002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14245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P1</a:t>
              </a:r>
              <a:endParaRPr lang="en-US" sz="15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17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P2</a:t>
              </a:r>
              <a:endParaRPr lang="en-US" sz="15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389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P3</a:t>
              </a:r>
              <a:endParaRPr lang="en-US" sz="15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961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P4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1600200" y="3429000"/>
              <a:ext cx="914400" cy="381000"/>
            </a:xfrm>
            <a:prstGeom prst="straightConnector1">
              <a:avLst/>
            </a:prstGeom>
            <a:ln w="2540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2057400" y="3200400"/>
              <a:ext cx="914400" cy="1143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1600200" y="3886200"/>
              <a:ext cx="457200" cy="457200"/>
            </a:xfrm>
            <a:prstGeom prst="straightConnector1">
              <a:avLst/>
            </a:prstGeom>
            <a:ln w="2540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>
              <a:off x="2895600" y="3352800"/>
              <a:ext cx="152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0574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25146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29718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1524000" y="4724400"/>
              <a:ext cx="152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2712525" y="315492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 smtClean="0">
                  <a:solidFill>
                    <a:srgbClr val="C00000"/>
                  </a:solidFill>
                </a:rPr>
                <a:t>chk</a:t>
              </a:r>
              <a:endParaRPr lang="en-US" sz="15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272150" y="2618601"/>
            <a:ext cx="1881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/>
              <a:t>InteractionSet</a:t>
            </a:r>
            <a:r>
              <a:rPr lang="en-US" sz="1500" dirty="0" smtClean="0"/>
              <a:t> : P1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6775" y="2618601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, P2, P3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3" name="Arc 62"/>
          <p:cNvSpPr/>
          <p:nvPr/>
        </p:nvSpPr>
        <p:spPr bwMode="auto">
          <a:xfrm>
            <a:off x="4952999" y="3800475"/>
            <a:ext cx="1093773" cy="1304925"/>
          </a:xfrm>
          <a:prstGeom prst="arc">
            <a:avLst>
              <a:gd name="adj1" fmla="val 17266582"/>
              <a:gd name="adj2" fmla="val 236466"/>
            </a:avLst>
          </a:prstGeom>
          <a:ln>
            <a:prstDash val="sys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Arc 63"/>
          <p:cNvSpPr/>
          <p:nvPr/>
        </p:nvSpPr>
        <p:spPr bwMode="auto">
          <a:xfrm flipH="1" flipV="1">
            <a:off x="5497033" y="3623645"/>
            <a:ext cx="1741967" cy="980254"/>
          </a:xfrm>
          <a:prstGeom prst="arc">
            <a:avLst>
              <a:gd name="adj1" fmla="val 19332906"/>
              <a:gd name="adj2" fmla="val 919725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Arc 64"/>
          <p:cNvSpPr/>
          <p:nvPr/>
        </p:nvSpPr>
        <p:spPr bwMode="auto">
          <a:xfrm flipH="1" flipV="1">
            <a:off x="6400800" y="2819400"/>
            <a:ext cx="990600" cy="803080"/>
          </a:xfrm>
          <a:prstGeom prst="arc">
            <a:avLst>
              <a:gd name="adj1" fmla="val 16420614"/>
              <a:gd name="adj2" fmla="val 793927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Arc 66"/>
          <p:cNvSpPr/>
          <p:nvPr/>
        </p:nvSpPr>
        <p:spPr bwMode="auto">
          <a:xfrm>
            <a:off x="5943600" y="2971800"/>
            <a:ext cx="1066800" cy="949522"/>
          </a:xfrm>
          <a:prstGeom prst="arc">
            <a:avLst>
              <a:gd name="adj1" fmla="val 16400485"/>
              <a:gd name="adj2" fmla="val 659219"/>
            </a:avLst>
          </a:prstGeom>
          <a:ln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2859228">
            <a:off x="6580137" y="2973668"/>
            <a:ext cx="799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002060"/>
                </a:solidFill>
              </a:rPr>
              <a:t>Accept</a:t>
            </a:r>
          </a:p>
        </p:txBody>
      </p:sp>
    </p:spTree>
    <p:extLst>
      <p:ext uri="{BB962C8B-B14F-4D97-AF65-F5344CB8AC3E}">
        <p14:creationId xmlns="" xmlns:p14="http://schemas.microsoft.com/office/powerpoint/2010/main" val="8717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9" grpId="0"/>
      <p:bldP spid="70" grpId="0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139862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Interaction Set [P</a:t>
            </a:r>
            <a:r>
              <a:rPr lang="en-US" baseline="-25000" dirty="0" smtClean="0"/>
              <a:t>i</a:t>
            </a:r>
            <a:r>
              <a:rPr lang="en-US" dirty="0" smtClean="0"/>
              <a:t>]:  set of producer processors (transitively) for P</a:t>
            </a:r>
            <a:r>
              <a:rPr lang="en-US" baseline="-25000" dirty="0" smtClean="0"/>
              <a:t>i</a:t>
            </a:r>
          </a:p>
          <a:p>
            <a:pPr lvl="1" eaLnBrk="1" hangingPunct="1"/>
            <a:r>
              <a:rPr lang="en-US" dirty="0" smtClean="0"/>
              <a:t>Built using </a:t>
            </a:r>
            <a:r>
              <a:rPr lang="en-US" dirty="0" err="1" smtClean="0">
                <a:solidFill>
                  <a:srgbClr val="FF9900"/>
                </a:solidFill>
              </a:rPr>
              <a:t>MyProducers</a:t>
            </a:r>
            <a:endParaRPr lang="en-US" dirty="0" smtClean="0">
              <a:solidFill>
                <a:srgbClr val="FF9900"/>
              </a:solidFill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Distributed Checkpointing Protocol in SW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4125" y="4455225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   initiate</a:t>
            </a:r>
          </a:p>
          <a:p>
            <a:pPr algn="ctr"/>
            <a:r>
              <a:rPr lang="en-US" sz="1500" dirty="0" smtClean="0"/>
              <a:t>checkpoint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 bwMode="auto">
          <a:xfrm>
            <a:off x="6172200" y="2820888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20613" y="2819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 bwMode="auto">
          <a:xfrm>
            <a:off x="5486400" y="3578423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17871" y="3582888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5767922" y="4492823"/>
            <a:ext cx="404278" cy="307777"/>
            <a:chOff x="5946783" y="4492823"/>
            <a:chExt cx="404278" cy="307777"/>
          </a:xfrm>
        </p:grpSpPr>
        <p:sp>
          <p:nvSpPr>
            <p:cNvPr id="44" name="Oval 43"/>
            <p:cNvSpPr/>
            <p:nvPr/>
          </p:nvSpPr>
          <p:spPr bwMode="auto">
            <a:xfrm>
              <a:off x="5991327" y="4497288"/>
              <a:ext cx="304800" cy="3033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46783" y="449282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P4</a:t>
              </a:r>
              <a:endParaRPr lang="en-US" sz="1400" dirty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6781800" y="3578423"/>
            <a:ext cx="404278" cy="307777"/>
            <a:chOff x="7127594" y="3578423"/>
            <a:chExt cx="404278" cy="307777"/>
          </a:xfrm>
        </p:grpSpPr>
        <p:sp>
          <p:nvSpPr>
            <p:cNvPr id="45" name="Oval 44"/>
            <p:cNvSpPr/>
            <p:nvPr/>
          </p:nvSpPr>
          <p:spPr bwMode="auto">
            <a:xfrm>
              <a:off x="7162800" y="3582888"/>
              <a:ext cx="304800" cy="3033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27594" y="357842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P3</a:t>
              </a:r>
              <a:endParaRPr lang="en-US" sz="1400" dirty="0"/>
            </a:p>
          </p:txBody>
        </p:sp>
      </p:grpSp>
      <p:sp>
        <p:nvSpPr>
          <p:cNvPr id="32" name="Arc 31"/>
          <p:cNvSpPr/>
          <p:nvPr/>
        </p:nvSpPr>
        <p:spPr bwMode="auto">
          <a:xfrm flipH="1">
            <a:off x="5638800" y="2974778"/>
            <a:ext cx="1066800" cy="949522"/>
          </a:xfrm>
          <a:prstGeom prst="arc">
            <a:avLst>
              <a:gd name="adj1" fmla="val 16400485"/>
              <a:gd name="adj2" fmla="val 737766"/>
            </a:avLst>
          </a:prstGeom>
          <a:ln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Arc 54"/>
          <p:cNvSpPr/>
          <p:nvPr/>
        </p:nvSpPr>
        <p:spPr bwMode="auto">
          <a:xfrm flipV="1">
            <a:off x="5257800" y="2816419"/>
            <a:ext cx="990600" cy="803080"/>
          </a:xfrm>
          <a:prstGeom prst="arc">
            <a:avLst>
              <a:gd name="adj1" fmla="val 16315652"/>
              <a:gd name="adj2" fmla="val 793927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Arc 57"/>
          <p:cNvSpPr/>
          <p:nvPr/>
        </p:nvSpPr>
        <p:spPr bwMode="auto">
          <a:xfrm>
            <a:off x="3779325" y="2199186"/>
            <a:ext cx="2632108" cy="2958899"/>
          </a:xfrm>
          <a:prstGeom prst="arc">
            <a:avLst>
              <a:gd name="adj1" fmla="val 20106339"/>
              <a:gd name="adj2" fmla="val 2490330"/>
            </a:avLst>
          </a:prstGeom>
          <a:ln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161283">
            <a:off x="6241962" y="4185704"/>
            <a:ext cx="76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002060"/>
                </a:solidFill>
              </a:rPr>
              <a:t>Decline</a:t>
            </a:r>
            <a:endParaRPr lang="en-US" sz="1300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3529831">
            <a:off x="5783342" y="3904880"/>
            <a:ext cx="5064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/>
              <a:t>Ack</a:t>
            </a:r>
            <a:endParaRPr lang="en-US" sz="13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149701" y="4170976"/>
            <a:ext cx="506427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FF0000"/>
                </a:solidFill>
              </a:rPr>
              <a:t>Ck</a:t>
            </a:r>
            <a:r>
              <a:rPr lang="en-US" sz="11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22149" y="3235638"/>
            <a:ext cx="5064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FF0000"/>
                </a:solidFill>
              </a:rPr>
              <a:t>Ck</a:t>
            </a:r>
            <a:r>
              <a:rPr lang="en-US" sz="13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63448" y="3219840"/>
            <a:ext cx="5064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FF0000"/>
                </a:solidFill>
              </a:rPr>
              <a:t>Ck</a:t>
            </a:r>
            <a:r>
              <a:rPr lang="en-US" sz="13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7" name="TextBox 76"/>
          <p:cNvSpPr txBox="1"/>
          <p:nvPr/>
        </p:nvSpPr>
        <p:spPr>
          <a:xfrm rot="18074392">
            <a:off x="5249722" y="3030112"/>
            <a:ext cx="7632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002060"/>
                </a:solidFill>
              </a:rPr>
              <a:t>Accept</a:t>
            </a:r>
          </a:p>
        </p:txBody>
      </p:sp>
      <p:grpSp>
        <p:nvGrpSpPr>
          <p:cNvPr id="8" name="Group 5"/>
          <p:cNvGrpSpPr/>
          <p:nvPr/>
        </p:nvGrpSpPr>
        <p:grpSpPr>
          <a:xfrm>
            <a:off x="1424522" y="2667000"/>
            <a:ext cx="2354803" cy="2209800"/>
            <a:chOff x="1424522" y="2667000"/>
            <a:chExt cx="2354803" cy="2209800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16002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14245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P1</a:t>
              </a:r>
              <a:endParaRPr lang="en-US" sz="15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17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P2</a:t>
              </a:r>
              <a:endParaRPr lang="en-US" sz="15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389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P3</a:t>
              </a:r>
              <a:endParaRPr lang="en-US" sz="15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96122" y="2667000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P4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1600200" y="3429000"/>
              <a:ext cx="914400" cy="381000"/>
            </a:xfrm>
            <a:prstGeom prst="straightConnector1">
              <a:avLst/>
            </a:prstGeom>
            <a:ln w="2540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2057400" y="3200400"/>
              <a:ext cx="914400" cy="1143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1600200" y="3886200"/>
              <a:ext cx="457200" cy="457200"/>
            </a:xfrm>
            <a:prstGeom prst="straightConnector1">
              <a:avLst/>
            </a:prstGeom>
            <a:ln w="2540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>
              <a:off x="2895600" y="3352800"/>
              <a:ext cx="152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0574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25146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2971800" y="2971800"/>
              <a:ext cx="0" cy="190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1524000" y="4724400"/>
              <a:ext cx="152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2712525" y="315492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 smtClean="0"/>
                <a:t>chk</a:t>
              </a:r>
              <a:endParaRPr lang="en-US" sz="15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272150" y="2618601"/>
            <a:ext cx="1881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/>
              <a:t>InteractionSet</a:t>
            </a:r>
            <a:r>
              <a:rPr lang="en-US" sz="1500" dirty="0" smtClean="0"/>
              <a:t> : P1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6775" y="2618601"/>
            <a:ext cx="1143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, P2, P3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3" name="Arc 62"/>
          <p:cNvSpPr/>
          <p:nvPr/>
        </p:nvSpPr>
        <p:spPr bwMode="auto">
          <a:xfrm>
            <a:off x="4952999" y="3800475"/>
            <a:ext cx="1093773" cy="1304925"/>
          </a:xfrm>
          <a:prstGeom prst="arc">
            <a:avLst>
              <a:gd name="adj1" fmla="val 17266582"/>
              <a:gd name="adj2" fmla="val 236466"/>
            </a:avLst>
          </a:prstGeom>
          <a:ln>
            <a:prstDash val="sys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Arc 63"/>
          <p:cNvSpPr/>
          <p:nvPr/>
        </p:nvSpPr>
        <p:spPr bwMode="auto">
          <a:xfrm flipH="1" flipV="1">
            <a:off x="5497033" y="3623645"/>
            <a:ext cx="1741967" cy="980254"/>
          </a:xfrm>
          <a:prstGeom prst="arc">
            <a:avLst>
              <a:gd name="adj1" fmla="val 19332906"/>
              <a:gd name="adj2" fmla="val 919725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Arc 64"/>
          <p:cNvSpPr/>
          <p:nvPr/>
        </p:nvSpPr>
        <p:spPr bwMode="auto">
          <a:xfrm flipH="1" flipV="1">
            <a:off x="6400800" y="2819400"/>
            <a:ext cx="990600" cy="803080"/>
          </a:xfrm>
          <a:prstGeom prst="arc">
            <a:avLst>
              <a:gd name="adj1" fmla="val 16420614"/>
              <a:gd name="adj2" fmla="val 793927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Arc 66"/>
          <p:cNvSpPr/>
          <p:nvPr/>
        </p:nvSpPr>
        <p:spPr bwMode="auto">
          <a:xfrm>
            <a:off x="5943600" y="2971800"/>
            <a:ext cx="1066800" cy="949522"/>
          </a:xfrm>
          <a:prstGeom prst="arc">
            <a:avLst>
              <a:gd name="adj1" fmla="val 16400485"/>
              <a:gd name="adj2" fmla="val 659219"/>
            </a:avLst>
          </a:prstGeom>
          <a:ln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2859228">
            <a:off x="6580137" y="2973668"/>
            <a:ext cx="799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002060"/>
                </a:solidFill>
              </a:rPr>
              <a:t>Accept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0" y="5078373"/>
            <a:ext cx="9144000" cy="139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Checkpointing is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2-phase commit protocol.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17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Rollback handled similar to the Checkpointing protocol: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n-US" dirty="0" smtClean="0"/>
              <a:t>  - Interaction set is built transitively using </a:t>
            </a:r>
            <a:r>
              <a:rPr lang="en-US" dirty="0" err="1" smtClean="0">
                <a:solidFill>
                  <a:srgbClr val="FF9900"/>
                </a:solidFill>
              </a:rPr>
              <a:t>MyConsumers</a:t>
            </a:r>
            <a:endParaRPr lang="en-US" dirty="0" smtClean="0">
              <a:solidFill>
                <a:srgbClr val="FF9900"/>
              </a:solidFill>
            </a:endParaRP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Rollback involves</a:t>
            </a:r>
          </a:p>
          <a:p>
            <a:pPr lvl="1" eaLnBrk="1" hangingPunct="1"/>
            <a:r>
              <a:rPr lang="en-US" dirty="0" smtClean="0"/>
              <a:t>Clearing the Dep. Registers and Write Signature</a:t>
            </a:r>
          </a:p>
          <a:p>
            <a:pPr lvl="1" eaLnBrk="1" hangingPunct="1"/>
            <a:r>
              <a:rPr lang="en-US" dirty="0" smtClean="0"/>
              <a:t>Invalidating the processor caches</a:t>
            </a:r>
          </a:p>
          <a:p>
            <a:pPr lvl="1" eaLnBrk="1" hangingPunct="1"/>
            <a:r>
              <a:rPr lang="en-US" dirty="0" smtClean="0"/>
              <a:t>Restoring the data and register context from the logs up to the latest checkpoint.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No Domino Effect  </a:t>
            </a:r>
          </a:p>
          <a:p>
            <a:pPr eaLnBrk="1" hangingPunct="1">
              <a:buNone/>
            </a:pPr>
            <a:r>
              <a:rPr lang="en-US" dirty="0" smtClean="0"/>
              <a:t>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80772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Distributed Rollback Protocol in SW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014868" y="2134394"/>
            <a:ext cx="381000" cy="68500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Optimization1 : Delayed </a:t>
            </a:r>
            <a:r>
              <a:rPr lang="en-US" dirty="0" err="1" smtClean="0"/>
              <a:t>Writebacks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657600"/>
            <a:ext cx="8077200" cy="26543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Checkpointing overhead dominated by data </a:t>
            </a:r>
            <a:r>
              <a:rPr lang="en-US" dirty="0" err="1" smtClean="0"/>
              <a:t>writebacks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Delayed </a:t>
            </a:r>
            <a:r>
              <a:rPr lang="en-US" dirty="0" err="1" smtClean="0"/>
              <a:t>Writeback</a:t>
            </a:r>
            <a:r>
              <a:rPr lang="en-US" dirty="0" smtClean="0"/>
              <a:t> optimization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Processors synchronize and resume execution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Hardware automatically writes back dirty lines in background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Checkpoint only completed when all delayed data written back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Still need to record inter-thread dependences on delayed data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240539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WB dirty lines</a:t>
            </a:r>
            <a:endParaRPr lang="en-US" sz="15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2124801" y="1375202"/>
            <a:ext cx="96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Interval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500" dirty="0" smtClean="0"/>
              <a:t>1</a:t>
            </a:r>
            <a:endParaRPr lang="en-US" sz="1500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1013056" y="1265917"/>
            <a:ext cx="602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Time</a:t>
            </a:r>
            <a:endParaRPr lang="en-US" sz="1500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1026123" y="1219200"/>
            <a:ext cx="1857075" cy="2567050"/>
            <a:chOff x="1026122" y="1219200"/>
            <a:chExt cx="1857075" cy="2567050"/>
          </a:xfrm>
        </p:grpSpPr>
        <p:grpSp>
          <p:nvGrpSpPr>
            <p:cNvPr id="2" name="Group 1"/>
            <p:cNvGrpSpPr/>
            <p:nvPr/>
          </p:nvGrpSpPr>
          <p:grpSpPr>
            <a:xfrm>
              <a:off x="1026122" y="1219200"/>
              <a:ext cx="1564677" cy="2514600"/>
              <a:chOff x="1026123" y="1219200"/>
              <a:chExt cx="1564677" cy="2514600"/>
            </a:xfrm>
          </p:grpSpPr>
          <p:cxnSp>
            <p:nvCxnSpPr>
              <p:cNvPr id="11" name="Straight Connector 10"/>
              <p:cNvCxnSpPr/>
              <p:nvPr/>
            </p:nvCxnSpPr>
            <p:spPr bwMode="auto">
              <a:xfrm>
                <a:off x="1981200" y="2133600"/>
                <a:ext cx="4572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981200" y="2667000"/>
                <a:ext cx="4572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1981200" y="2819400"/>
                <a:ext cx="4572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Arc 15"/>
              <p:cNvSpPr/>
              <p:nvPr/>
            </p:nvSpPr>
            <p:spPr bwMode="auto">
              <a:xfrm>
                <a:off x="2057400" y="2362201"/>
                <a:ext cx="381000" cy="242500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Arc 22"/>
              <p:cNvSpPr/>
              <p:nvPr/>
            </p:nvSpPr>
            <p:spPr bwMode="auto">
              <a:xfrm>
                <a:off x="2057400" y="2438400"/>
                <a:ext cx="381000" cy="332601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2590800" y="2833300"/>
                <a:ext cx="0" cy="900500"/>
              </a:xfrm>
              <a:prstGeom prst="line">
                <a:avLst/>
              </a:prstGeom>
              <a:ln>
                <a:prstDash val="lgDash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auto">
              <a:xfrm flipV="1">
                <a:off x="2590800" y="1219200"/>
                <a:ext cx="0" cy="900500"/>
              </a:xfrm>
              <a:prstGeom prst="line">
                <a:avLst/>
              </a:prstGeom>
              <a:ln>
                <a:prstDash val="lgDash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 bwMode="auto">
              <a:xfrm rot="5400000">
                <a:off x="1752600" y="1676400"/>
                <a:ext cx="914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1981200" y="1219200"/>
                <a:ext cx="4572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1981200" y="2286000"/>
                <a:ext cx="4572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1981200" y="3733800"/>
                <a:ext cx="4572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440875" y="2057400"/>
                <a:ext cx="7620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sync</a:t>
                </a:r>
                <a:endParaRPr lang="en-US" sz="15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52750" y="2633990"/>
                <a:ext cx="7620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sync</a:t>
                </a:r>
                <a:endParaRPr lang="en-US" sz="1500" dirty="0"/>
              </a:p>
            </p:txBody>
          </p:sp>
          <p:sp>
            <p:nvSpPr>
              <p:cNvPr id="21" name="Arc 20"/>
              <p:cNvSpPr/>
              <p:nvPr/>
            </p:nvSpPr>
            <p:spPr bwMode="auto">
              <a:xfrm flipH="1">
                <a:off x="1319150" y="2145475"/>
                <a:ext cx="304800" cy="731222"/>
              </a:xfrm>
              <a:prstGeom prst="arc">
                <a:avLst>
                  <a:gd name="adj1" fmla="val 16200000"/>
                  <a:gd name="adj2" fmla="val 5275046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6200000">
                <a:off x="592006" y="2366919"/>
                <a:ext cx="119139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Checkpoint</a:t>
                </a:r>
                <a:endParaRPr lang="en-US" sz="15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 bwMode="auto">
              <a:xfrm>
                <a:off x="1981200" y="2133600"/>
                <a:ext cx="4572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1981200" y="2667000"/>
                <a:ext cx="4572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auto">
              <a:xfrm flipV="1">
                <a:off x="1447800" y="1219200"/>
                <a:ext cx="0" cy="450250"/>
              </a:xfrm>
              <a:prstGeom prst="line">
                <a:avLst/>
              </a:prstGeom>
              <a:ln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 rot="16200000">
              <a:off x="2124800" y="3027853"/>
              <a:ext cx="9627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Interval </a:t>
              </a:r>
              <a:r>
                <a:rPr lang="en-US" sz="15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500" dirty="0" smtClean="0"/>
                <a:t>2</a:t>
              </a:r>
              <a:endParaRPr lang="en-US" sz="1500" dirty="0"/>
            </a:p>
          </p:txBody>
        </p:sp>
      </p:grpSp>
      <p:cxnSp>
        <p:nvCxnSpPr>
          <p:cNvPr id="70" name="Straight Connector 69"/>
          <p:cNvCxnSpPr/>
          <p:nvPr/>
        </p:nvCxnSpPr>
        <p:spPr bwMode="auto">
          <a:xfrm rot="5400000">
            <a:off x="1749138" y="3273138"/>
            <a:ext cx="914400" cy="69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524000" y="2343835"/>
            <a:ext cx="76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9900"/>
                </a:solidFill>
              </a:rPr>
              <a:t>Stall</a:t>
            </a:r>
            <a:endParaRPr lang="en-US" sz="1500" dirty="0">
              <a:solidFill>
                <a:srgbClr val="FF9900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4038600" y="1219200"/>
            <a:ext cx="3429000" cy="2821169"/>
            <a:chOff x="4038600" y="1219200"/>
            <a:chExt cx="3429000" cy="2821169"/>
          </a:xfrm>
        </p:grpSpPr>
        <p:sp>
          <p:nvSpPr>
            <p:cNvPr id="98" name="Rectangle 97"/>
            <p:cNvSpPr/>
            <p:nvPr/>
          </p:nvSpPr>
          <p:spPr>
            <a:xfrm>
              <a:off x="5518299" y="2971800"/>
              <a:ext cx="381000" cy="1524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520068" y="2133600"/>
              <a:ext cx="381000" cy="1524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4038600" y="1219200"/>
              <a:ext cx="3429000" cy="2821169"/>
              <a:chOff x="4038600" y="1219200"/>
              <a:chExt cx="3429000" cy="2821169"/>
            </a:xfrm>
          </p:grpSpPr>
          <p:cxnSp>
            <p:nvCxnSpPr>
              <p:cNvPr id="82" name="Straight Connector 81"/>
              <p:cNvCxnSpPr/>
              <p:nvPr/>
            </p:nvCxnSpPr>
            <p:spPr bwMode="auto">
              <a:xfrm rot="5400000">
                <a:off x="5601494" y="3238500"/>
                <a:ext cx="2286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93" name="Group 92"/>
              <p:cNvGrpSpPr/>
              <p:nvPr/>
            </p:nvGrpSpPr>
            <p:grpSpPr>
              <a:xfrm>
                <a:off x="4038600" y="1219200"/>
                <a:ext cx="3429000" cy="2821169"/>
                <a:chOff x="4038600" y="1219200"/>
                <a:chExt cx="3429000" cy="282116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4038600" y="1219200"/>
                  <a:ext cx="3429000" cy="2135188"/>
                  <a:chOff x="4038600" y="1219200"/>
                  <a:chExt cx="3429000" cy="2135188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 bwMode="auto">
                  <a:xfrm>
                    <a:off x="4038600" y="3352800"/>
                    <a:ext cx="1371600" cy="1588"/>
                  </a:xfrm>
                  <a:prstGeom prst="line">
                    <a:avLst/>
                  </a:prstGeom>
                  <a:ln>
                    <a:solidFill>
                      <a:schemeClr val="bg2"/>
                    </a:solidFill>
                    <a:prstDash val="lg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4560125" y="1219200"/>
                    <a:ext cx="2907475" cy="2133600"/>
                    <a:chOff x="4572000" y="1219200"/>
                    <a:chExt cx="2907475" cy="2133600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4572000" y="1219200"/>
                      <a:ext cx="2907475" cy="2133600"/>
                      <a:chOff x="4560125" y="1219200"/>
                      <a:chExt cx="2907475" cy="2133600"/>
                    </a:xfrm>
                  </p:grpSpPr>
                  <p:cxnSp>
                    <p:nvCxnSpPr>
                      <p:cNvPr id="40" name="Straight Connector 39"/>
                      <p:cNvCxnSpPr/>
                      <p:nvPr/>
                    </p:nvCxnSpPr>
                    <p:spPr bwMode="auto">
                      <a:xfrm rot="5400000">
                        <a:off x="5264750" y="1669450"/>
                        <a:ext cx="900500" cy="1588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 bwMode="auto">
                      <a:xfrm>
                        <a:off x="5486400" y="1219200"/>
                        <a:ext cx="45720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 bwMode="auto">
                      <a:xfrm>
                        <a:off x="5486400" y="2286000"/>
                        <a:ext cx="45720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/>
                      <p:cNvCxnSpPr/>
                      <p:nvPr/>
                    </p:nvCxnSpPr>
                    <p:spPr bwMode="auto">
                      <a:xfrm>
                        <a:off x="5486400" y="3352800"/>
                        <a:ext cx="45720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5943600" y="2057400"/>
                        <a:ext cx="762000" cy="3231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500" dirty="0" smtClean="0"/>
                          <a:t>sync</a:t>
                        </a:r>
                        <a:endParaRPr lang="en-US" sz="1500" dirty="0"/>
                      </a:p>
                    </p:txBody>
                  </p:sp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5943600" y="2895600"/>
                        <a:ext cx="762000" cy="3231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500" dirty="0" smtClean="0"/>
                          <a:t>sync</a:t>
                        </a:r>
                        <a:endParaRPr lang="en-US" sz="1500" dirty="0"/>
                      </a:p>
                    </p:txBody>
                  </p:sp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5955474" y="2514600"/>
                        <a:ext cx="1512126" cy="3231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500" dirty="0" smtClean="0"/>
                          <a:t>WB dirty lines</a:t>
                        </a:r>
                        <a:endParaRPr lang="en-US" sz="1500" dirty="0"/>
                      </a:p>
                    </p:txBody>
                  </p:sp>
                  <p:sp>
                    <p:nvSpPr>
                      <p:cNvPr id="49" name="Arc 48"/>
                      <p:cNvSpPr/>
                      <p:nvPr/>
                    </p:nvSpPr>
                    <p:spPr bwMode="auto">
                      <a:xfrm flipH="1">
                        <a:off x="4836225" y="2169225"/>
                        <a:ext cx="304800" cy="1036766"/>
                      </a:xfrm>
                      <a:prstGeom prst="arc">
                        <a:avLst>
                          <a:gd name="adj1" fmla="val 16200000"/>
                          <a:gd name="adj2" fmla="val 5275046"/>
                        </a:avLst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vert="horz" wrap="none" lIns="90000" tIns="46800" rIns="90000" bIns="4680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 rot="16200000">
                        <a:off x="4087909" y="2465292"/>
                        <a:ext cx="1267598" cy="3231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500" dirty="0" smtClean="0"/>
                          <a:t>Checkpoint</a:t>
                        </a:r>
                        <a:endParaRPr lang="en-US" sz="1500" dirty="0"/>
                      </a:p>
                    </p:txBody>
                  </p:sp>
                  <p:cxnSp>
                    <p:nvCxnSpPr>
                      <p:cNvPr id="55" name="Straight Connector 54"/>
                      <p:cNvCxnSpPr/>
                      <p:nvPr/>
                    </p:nvCxnSpPr>
                    <p:spPr bwMode="auto">
                      <a:xfrm>
                        <a:off x="5486400" y="2133600"/>
                        <a:ext cx="45720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Straight Connector 55"/>
                      <p:cNvCxnSpPr/>
                      <p:nvPr/>
                    </p:nvCxnSpPr>
                    <p:spPr bwMode="auto">
                      <a:xfrm>
                        <a:off x="5486400" y="3124200"/>
                        <a:ext cx="45720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/>
                      <p:cNvCxnSpPr/>
                      <p:nvPr/>
                    </p:nvCxnSpPr>
                    <p:spPr bwMode="auto">
                      <a:xfrm flipV="1">
                        <a:off x="5334000" y="1219200"/>
                        <a:ext cx="0" cy="900500"/>
                      </a:xfrm>
                      <a:prstGeom prst="line">
                        <a:avLst/>
                      </a:prstGeom>
                      <a:ln>
                        <a:prstDash val="lgDash"/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/>
                      <p:cNvCxnSpPr/>
                      <p:nvPr/>
                    </p:nvCxnSpPr>
                    <p:spPr bwMode="auto">
                      <a:xfrm flipV="1">
                        <a:off x="5334000" y="2286000"/>
                        <a:ext cx="0" cy="1066800"/>
                      </a:xfrm>
                      <a:prstGeom prst="line">
                        <a:avLst/>
                      </a:prstGeom>
                      <a:ln>
                        <a:prstDash val="lgDash"/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Straight Connector 59"/>
                      <p:cNvCxnSpPr/>
                      <p:nvPr/>
                    </p:nvCxnSpPr>
                    <p:spPr bwMode="auto">
                      <a:xfrm>
                        <a:off x="5486400" y="2971800"/>
                        <a:ext cx="45720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1" name="Arc 70"/>
                      <p:cNvSpPr/>
                      <p:nvPr/>
                    </p:nvSpPr>
                    <p:spPr bwMode="auto">
                      <a:xfrm>
                        <a:off x="5562600" y="2438400"/>
                        <a:ext cx="381000" cy="332601"/>
                      </a:xfrm>
                      <a:prstGeom prst="arc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  <a:effectLst/>
                    </p:spPr>
                    <p:txBody>
                      <a:bodyPr vert="horz" wrap="none" lIns="90000" tIns="46800" rIns="90000" bIns="4680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72" name="Arc 71"/>
                      <p:cNvSpPr/>
                      <p:nvPr/>
                    </p:nvSpPr>
                    <p:spPr bwMode="auto">
                      <a:xfrm>
                        <a:off x="5562600" y="2639199"/>
                        <a:ext cx="381000" cy="332601"/>
                      </a:xfrm>
                      <a:prstGeom prst="arc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  <a:effectLst/>
                    </p:spPr>
                    <p:txBody>
                      <a:bodyPr vert="horz" wrap="none" lIns="90000" tIns="46800" rIns="90000" bIns="4680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</p:grpSp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5064778" y="1236026"/>
                      <a:ext cx="564631" cy="1972195"/>
                      <a:chOff x="5047953" y="1236026"/>
                      <a:chExt cx="564631" cy="1972195"/>
                    </a:xfrm>
                  </p:grpSpPr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 rot="16200000">
                        <a:off x="4843554" y="1440425"/>
                        <a:ext cx="96279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500" dirty="0" smtClean="0"/>
                          <a:t>Interval </a:t>
                        </a:r>
                        <a:r>
                          <a:rPr lang="en-US" sz="15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I</a:t>
                        </a:r>
                        <a:r>
                          <a:rPr lang="en-US" sz="1500" dirty="0" smtClean="0"/>
                          <a:t>1</a:t>
                        </a:r>
                        <a:endParaRPr lang="en-US" sz="1500" dirty="0"/>
                      </a:p>
                    </p:txBody>
                  </p:sp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 rot="16200000">
                        <a:off x="4854187" y="2449824"/>
                        <a:ext cx="96279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500" dirty="0" smtClean="0"/>
                          <a:t>Interval </a:t>
                        </a:r>
                        <a:r>
                          <a:rPr lang="en-US" sz="15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I</a:t>
                        </a:r>
                        <a:r>
                          <a:rPr lang="en-US" sz="1500" dirty="0" smtClean="0"/>
                          <a:t>2</a:t>
                        </a:r>
                        <a:endParaRPr lang="en-US" sz="1500" dirty="0"/>
                      </a:p>
                    </p:txBody>
                  </p:sp>
                </p:grpSp>
              </p:grp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5714206" y="1752600"/>
                  <a:ext cx="1600994" cy="2287769"/>
                  <a:chOff x="5714206" y="1752600"/>
                  <a:chExt cx="1600994" cy="2287769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 bwMode="auto">
                  <a:xfrm rot="5400000">
                    <a:off x="5371703" y="2628503"/>
                    <a:ext cx="685800" cy="79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6553200" y="1752600"/>
                    <a:ext cx="76200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>
                        <a:solidFill>
                          <a:srgbClr val="FF9900"/>
                        </a:solidFill>
                      </a:rPr>
                      <a:t>Stall</a:t>
                    </a:r>
                    <a:endParaRPr lang="en-US" sz="1500" dirty="0">
                      <a:solidFill>
                        <a:srgbClr val="FF9900"/>
                      </a:solidFill>
                    </a:endParaRPr>
                  </a:p>
                </p:txBody>
              </p:sp>
              <p:sp>
                <p:nvSpPr>
                  <p:cNvPr id="89" name="Arc 88"/>
                  <p:cNvSpPr/>
                  <p:nvPr/>
                </p:nvSpPr>
                <p:spPr bwMode="auto">
                  <a:xfrm flipH="1">
                    <a:off x="5932967" y="1894366"/>
                    <a:ext cx="1359198" cy="467834"/>
                  </a:xfrm>
                  <a:prstGeom prst="arc">
                    <a:avLst>
                      <a:gd name="adj1" fmla="val 17068883"/>
                      <a:gd name="adj2" fmla="val 0"/>
                    </a:avLst>
                  </a:prstGeom>
                  <a:noFill/>
                  <a:ln w="25400" cap="flat" cmpd="sng" algn="ctr">
                    <a:solidFill>
                      <a:srgbClr val="FF9900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0" name="Arc 89"/>
                  <p:cNvSpPr/>
                  <p:nvPr/>
                </p:nvSpPr>
                <p:spPr bwMode="auto">
                  <a:xfrm flipH="1">
                    <a:off x="5814235" y="1900903"/>
                    <a:ext cx="1295400" cy="2139466"/>
                  </a:xfrm>
                  <a:prstGeom prst="arc">
                    <a:avLst>
                      <a:gd name="adj1" fmla="val 16093605"/>
                      <a:gd name="adj2" fmla="val 0"/>
                    </a:avLst>
                  </a:prstGeom>
                  <a:noFill/>
                  <a:ln w="25400" cap="flat" cmpd="sng" algn="ctr">
                    <a:solidFill>
                      <a:srgbClr val="FF9900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="" xmlns:p14="http://schemas.microsoft.com/office/powerpoint/2010/main" val="214477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Delayed </a:t>
            </a:r>
            <a:r>
              <a:rPr lang="en-US" dirty="0" err="1" smtClean="0"/>
              <a:t>Writeback</a:t>
            </a:r>
            <a:r>
              <a:rPr lang="en-US" dirty="0" smtClean="0"/>
              <a:t> Pros/Cons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9144000" cy="3886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+ Significant reduction in checkpoint overhead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-  Additional support: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Each processor has two sets of Dep. Registers and Write Signature</a:t>
            </a:r>
            <a:r>
              <a:rPr lang="en-US" i="1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Each cache line has a delayed bit 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Char char="-"/>
            </a:pPr>
            <a:r>
              <a:rPr lang="en-US" dirty="0" smtClean="0"/>
              <a:t>Increased vulnerability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A rollback event forces both intervals to roll back</a:t>
            </a:r>
          </a:p>
          <a:p>
            <a:pPr lvl="1" eaLnBrk="1" hangingPunct="1">
              <a:buFont typeface="Arial" charset="0"/>
              <a:buChar char="•"/>
            </a:pPr>
            <a:endParaRPr lang="en-US" dirty="0" smtClean="0"/>
          </a:p>
          <a:p>
            <a:pPr lvl="1" eaLnBrk="1" hangingPunct="1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2362200" y="1676400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019800" y="1676400"/>
            <a:ext cx="304800" cy="30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171700" y="2133600"/>
            <a:ext cx="685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29300" y="2133600"/>
            <a:ext cx="6858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Connector 4"/>
          <p:cNvCxnSpPr>
            <a:stCxn id="6" idx="4"/>
            <a:endCxn id="3" idx="0"/>
          </p:cNvCxnSpPr>
          <p:nvPr/>
        </p:nvCxnSpPr>
        <p:spPr bwMode="auto">
          <a:xfrm>
            <a:off x="2514600" y="1979712"/>
            <a:ext cx="0" cy="1538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172200" y="1981200"/>
            <a:ext cx="0" cy="1538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3505200" y="3505200"/>
            <a:ext cx="13716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676400" y="4267200"/>
            <a:ext cx="2438400" cy="1066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05050" y="1676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962650" y="16764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467600" y="2971800"/>
            <a:ext cx="1066800" cy="1371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505200" y="3655828"/>
            <a:ext cx="1371601" cy="1541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733800" y="3662690"/>
            <a:ext cx="0" cy="147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Freeform 31"/>
          <p:cNvSpPr/>
          <p:nvPr/>
        </p:nvSpPr>
        <p:spPr>
          <a:xfrm>
            <a:off x="2600325" y="2028825"/>
            <a:ext cx="1419834" cy="1559616"/>
          </a:xfrm>
          <a:custGeom>
            <a:avLst/>
            <a:gdLst>
              <a:gd name="connsiteX0" fmla="*/ 0 w 1419834"/>
              <a:gd name="connsiteY0" fmla="*/ 0 h 1559616"/>
              <a:gd name="connsiteX1" fmla="*/ 1381125 w 1419834"/>
              <a:gd name="connsiteY1" fmla="*/ 1552575 h 1559616"/>
              <a:gd name="connsiteX2" fmla="*/ 514350 w 1419834"/>
              <a:gd name="connsiteY2" fmla="*/ 800100 h 15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834" h="1559616">
                <a:moveTo>
                  <a:pt x="0" y="0"/>
                </a:moveTo>
                <a:cubicBezTo>
                  <a:pt x="647700" y="709612"/>
                  <a:pt x="1295400" y="1419225"/>
                  <a:pt x="1381125" y="1552575"/>
                </a:cubicBezTo>
                <a:cubicBezTo>
                  <a:pt x="1466850" y="1685925"/>
                  <a:pt x="1495425" y="-130175"/>
                  <a:pt x="514350" y="800100"/>
                </a:cubicBezTo>
              </a:path>
            </a:pathLst>
          </a:custGeom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64523" y="35983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 D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3444933" y="3601879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P1</a:t>
            </a:r>
            <a:endParaRPr lang="en-US" sz="1100" b="1" dirty="0"/>
          </a:p>
        </p:txBody>
      </p:sp>
      <p:sp>
        <p:nvSpPr>
          <p:cNvPr id="54" name="Arc 53"/>
          <p:cNvSpPr/>
          <p:nvPr/>
        </p:nvSpPr>
        <p:spPr bwMode="auto">
          <a:xfrm flipV="1">
            <a:off x="3413540" y="380997"/>
            <a:ext cx="2606260" cy="3348201"/>
          </a:xfrm>
          <a:prstGeom prst="arc">
            <a:avLst>
              <a:gd name="adj1" fmla="val 16522206"/>
              <a:gd name="adj2" fmla="val 20188430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Arc 60"/>
          <p:cNvSpPr/>
          <p:nvPr/>
        </p:nvSpPr>
        <p:spPr bwMode="auto">
          <a:xfrm flipH="1" flipV="1">
            <a:off x="1752600" y="1219196"/>
            <a:ext cx="3352800" cy="2510001"/>
          </a:xfrm>
          <a:prstGeom prst="arc">
            <a:avLst>
              <a:gd name="adj1" fmla="val 16038190"/>
              <a:gd name="adj2" fmla="val 21374575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26522" y="3600109"/>
            <a:ext cx="159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</a:t>
            </a:r>
            <a:endParaRPr lang="en-US" sz="1100" dirty="0"/>
          </a:p>
        </p:txBody>
      </p:sp>
      <p:sp>
        <p:nvSpPr>
          <p:cNvPr id="63" name="Arc 62"/>
          <p:cNvSpPr/>
          <p:nvPr/>
        </p:nvSpPr>
        <p:spPr bwMode="auto">
          <a:xfrm flipH="1">
            <a:off x="3352800" y="3597968"/>
            <a:ext cx="1676398" cy="1736032"/>
          </a:xfrm>
          <a:prstGeom prst="arc">
            <a:avLst>
              <a:gd name="adj1" fmla="val 16200000"/>
              <a:gd name="adj2" fmla="val 350370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15093" y="3883223"/>
            <a:ext cx="11542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Write back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66245" y="4648200"/>
            <a:ext cx="939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Logging</a:t>
            </a:r>
            <a:endParaRPr lang="en-US" sz="1500" b="1" dirty="0">
              <a:solidFill>
                <a:srgbClr val="C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3962400" y="3657600"/>
            <a:ext cx="0" cy="152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Arc 34"/>
          <p:cNvSpPr/>
          <p:nvPr/>
        </p:nvSpPr>
        <p:spPr bwMode="auto">
          <a:xfrm rot="5400000">
            <a:off x="3380658" y="1115141"/>
            <a:ext cx="1849284" cy="3124200"/>
          </a:xfrm>
          <a:prstGeom prst="arc">
            <a:avLst>
              <a:gd name="adj1" fmla="val 16024914"/>
              <a:gd name="adj2" fmla="val 5618989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752600" y="4800600"/>
            <a:ext cx="11049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4" name="Curved Connector 73"/>
          <p:cNvCxnSpPr/>
          <p:nvPr/>
        </p:nvCxnSpPr>
        <p:spPr bwMode="auto">
          <a:xfrm flipV="1">
            <a:off x="2690278" y="4569026"/>
            <a:ext cx="630996" cy="3920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76" name="Rectangle 75"/>
          <p:cNvSpPr/>
          <p:nvPr/>
        </p:nvSpPr>
        <p:spPr bwMode="auto">
          <a:xfrm>
            <a:off x="3505200" y="3884428"/>
            <a:ext cx="1371601" cy="1541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>
            <a:off x="3733800" y="3891290"/>
            <a:ext cx="0" cy="1473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3962400" y="3886200"/>
            <a:ext cx="0" cy="152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Slide Number Placeholder 4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14400" y="1523998"/>
            <a:ext cx="6858000" cy="2636223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6600" y="5026223"/>
            <a:ext cx="1048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Memory</a:t>
            </a:r>
            <a:endParaRPr lang="en-US" sz="1500" dirty="0"/>
          </a:p>
        </p:txBody>
      </p:sp>
      <p:sp>
        <p:nvSpPr>
          <p:cNvPr id="52" name="TextBox 51"/>
          <p:cNvSpPr txBox="1"/>
          <p:nvPr/>
        </p:nvSpPr>
        <p:spPr>
          <a:xfrm>
            <a:off x="2343150" y="4961036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Log</a:t>
            </a:r>
            <a:endParaRPr lang="en-US" sz="1500" dirty="0"/>
          </a:p>
        </p:txBody>
      </p:sp>
      <p:sp>
        <p:nvSpPr>
          <p:cNvPr id="53" name="Text Box 74"/>
          <p:cNvSpPr txBox="1">
            <a:spLocks noChangeArrowheads="1"/>
          </p:cNvSpPr>
          <p:nvPr/>
        </p:nvSpPr>
        <p:spPr bwMode="auto">
          <a:xfrm>
            <a:off x="5213499" y="2164353"/>
            <a:ext cx="989011" cy="3715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P2 </a:t>
            </a:r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reads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2714500" y="1371600"/>
            <a:ext cx="2314698" cy="3715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MyConsumers</a:t>
            </a:r>
            <a:r>
              <a:rPr lang="es-ES_tradnl" sz="1800" baseline="-25000" dirty="0" smtClean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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 P2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" name="Text Box 74"/>
          <p:cNvSpPr txBox="1">
            <a:spLocks noChangeArrowheads="1"/>
          </p:cNvSpPr>
          <p:nvPr/>
        </p:nvSpPr>
        <p:spPr bwMode="auto">
          <a:xfrm>
            <a:off x="6591304" y="2743200"/>
            <a:ext cx="2171696" cy="3715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MyProducers</a:t>
            </a:r>
            <a:r>
              <a:rPr lang="es-ES_tradnl" sz="1800" baseline="-25000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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 P1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514600" y="2286000"/>
            <a:ext cx="256032" cy="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971800" y="1873101"/>
            <a:ext cx="830638" cy="152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71800" y="2025500"/>
            <a:ext cx="830638" cy="1429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633012" y="1873101"/>
            <a:ext cx="830638" cy="152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633012" y="2025500"/>
            <a:ext cx="830638" cy="1429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89758" y="175260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MyProducers</a:t>
            </a:r>
            <a:r>
              <a:rPr lang="en-US" sz="1400" b="1" baseline="-25000" dirty="0" smtClean="0"/>
              <a:t>0</a:t>
            </a:r>
            <a:endParaRPr lang="en-US" sz="1400" b="1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3787838" y="1946324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MyConsumers</a:t>
            </a:r>
            <a:r>
              <a:rPr lang="en-US" sz="1400" b="1" baseline="-25000" dirty="0" smtClean="0"/>
              <a:t>0</a:t>
            </a:r>
            <a:endParaRPr lang="en-US" sz="1400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7411509" y="175260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MyProducers</a:t>
            </a:r>
            <a:r>
              <a:rPr lang="en-US" sz="1400" b="1" baseline="-25000" dirty="0" smtClean="0"/>
              <a:t>0</a:t>
            </a:r>
            <a:endParaRPr lang="en-US" sz="1400" b="1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7409589" y="1946324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MyConsumers</a:t>
            </a:r>
            <a:r>
              <a:rPr lang="en-US" sz="1400" b="1" baseline="-25000" dirty="0" smtClean="0"/>
              <a:t>0</a:t>
            </a:r>
            <a:endParaRPr lang="en-US" sz="1400" b="1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3085206" y="1970567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P2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602415" y="2276025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P1</a:t>
            </a:r>
            <a:endParaRPr lang="en-US" sz="11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057589" y="3250588"/>
            <a:ext cx="68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LW-ID</a:t>
            </a:r>
            <a:endParaRPr lang="en-US" sz="1400" b="1" dirty="0"/>
          </a:p>
        </p:txBody>
      </p:sp>
      <p:sp>
        <p:nvSpPr>
          <p:cNvPr id="90" name="Cloud 89"/>
          <p:cNvSpPr/>
          <p:nvPr/>
        </p:nvSpPr>
        <p:spPr>
          <a:xfrm>
            <a:off x="2139801" y="2746177"/>
            <a:ext cx="4375299" cy="606623"/>
          </a:xfrm>
          <a:prstGeom prst="cloud">
            <a:avLst/>
          </a:prstGeom>
          <a:ln>
            <a:solidFill>
              <a:schemeClr val="tx1"/>
            </a:solidFill>
          </a:ln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 rot="5400000">
            <a:off x="2349889" y="2753924"/>
            <a:ext cx="327835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rot="5400000">
            <a:off x="6059091" y="2711419"/>
            <a:ext cx="224631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rot="5400000">
            <a:off x="4114406" y="3428603"/>
            <a:ext cx="153191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971800" y="2328532"/>
            <a:ext cx="830638" cy="152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971800" y="2480931"/>
            <a:ext cx="830638" cy="1429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89758" y="2208031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MyProducers</a:t>
            </a:r>
            <a:r>
              <a:rPr lang="en-US" sz="1400" b="1" baseline="-25000" dirty="0" smtClean="0"/>
              <a:t>1</a:t>
            </a:r>
            <a:endParaRPr lang="en-US" sz="1400" b="1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87838" y="2401755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MyConsumers</a:t>
            </a:r>
            <a:r>
              <a:rPr lang="en-US" sz="1400" b="1" baseline="-25000" dirty="0" smtClean="0"/>
              <a:t>1</a:t>
            </a:r>
            <a:endParaRPr lang="en-US" sz="1400" b="1" baseline="-250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6648485" y="2328532"/>
            <a:ext cx="830638" cy="152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6648485" y="2480931"/>
            <a:ext cx="830638" cy="1429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413278" y="2208031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MyProducers</a:t>
            </a:r>
            <a:r>
              <a:rPr lang="en-US" sz="1400" b="1" baseline="-25000" dirty="0" smtClean="0"/>
              <a:t>1</a:t>
            </a:r>
            <a:endParaRPr lang="en-US" sz="1400" b="1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7411358" y="2401755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MyConsumers</a:t>
            </a:r>
            <a:r>
              <a:rPr lang="en-US" sz="1400" b="1" baseline="-25000" dirty="0" smtClean="0"/>
              <a:t>1</a:t>
            </a:r>
            <a:endParaRPr lang="en-US" sz="1400" b="1" baseline="-25000" dirty="0"/>
          </a:p>
        </p:txBody>
      </p:sp>
      <p:sp>
        <p:nvSpPr>
          <p:cNvPr id="95" name="Rectangle 94"/>
          <p:cNvSpPr/>
          <p:nvPr/>
        </p:nvSpPr>
        <p:spPr bwMode="auto">
          <a:xfrm>
            <a:off x="1531562" y="2481555"/>
            <a:ext cx="449638" cy="1092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1524000" y="2024355"/>
            <a:ext cx="449638" cy="1092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78101" y="1905000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WSig</a:t>
            </a:r>
            <a:r>
              <a:rPr lang="en-US" sz="1400" b="1" baseline="-25000" dirty="0" smtClean="0"/>
              <a:t>0</a:t>
            </a:r>
            <a:endParaRPr lang="en-US" sz="1400" b="1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880732" y="2359223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WSig</a:t>
            </a:r>
            <a:r>
              <a:rPr lang="en-US" sz="1400" b="1" baseline="-25000" dirty="0" smtClean="0"/>
              <a:t>1</a:t>
            </a:r>
            <a:endParaRPr lang="en-US" sz="1400" b="1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1066800" y="2724835"/>
            <a:ext cx="8034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 smtClean="0">
                <a:solidFill>
                  <a:srgbClr val="C00000"/>
                </a:solidFill>
              </a:rPr>
              <a:t>Addr</a:t>
            </a:r>
            <a:r>
              <a:rPr lang="en-US" sz="1500" b="1" dirty="0" smtClean="0">
                <a:solidFill>
                  <a:srgbClr val="C00000"/>
                </a:solidFill>
              </a:rPr>
              <a:t> ?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14400" y="2133600"/>
            <a:ext cx="8034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 smtClean="0">
                <a:solidFill>
                  <a:srgbClr val="C00000"/>
                </a:solidFill>
              </a:rPr>
              <a:t>Addr</a:t>
            </a:r>
            <a:r>
              <a:rPr lang="en-US" sz="1500" b="1" dirty="0" smtClean="0">
                <a:solidFill>
                  <a:srgbClr val="C00000"/>
                </a:solidFill>
              </a:rPr>
              <a:t> ?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04800" y="2438400"/>
            <a:ext cx="5902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NO !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6728" y="1786268"/>
            <a:ext cx="6864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YES !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03" name="Arc 102"/>
          <p:cNvSpPr/>
          <p:nvPr/>
        </p:nvSpPr>
        <p:spPr bwMode="auto">
          <a:xfrm flipH="1" flipV="1">
            <a:off x="1676400" y="533399"/>
            <a:ext cx="1828800" cy="3129289"/>
          </a:xfrm>
          <a:prstGeom prst="arc">
            <a:avLst>
              <a:gd name="adj1" fmla="val 20260694"/>
              <a:gd name="adj2" fmla="val 21574846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13367" y="1937557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xxx</a:t>
            </a:r>
            <a:endParaRPr lang="en-US" sz="1100" b="1" dirty="0"/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80772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Delayed </a:t>
            </a:r>
            <a:r>
              <a:rPr lang="en-US" dirty="0" err="1" smtClean="0"/>
              <a:t>Writeback</a:t>
            </a:r>
            <a:r>
              <a:rPr lang="en-US" dirty="0" smtClean="0"/>
              <a:t> protocol</a:t>
            </a:r>
          </a:p>
        </p:txBody>
      </p:sp>
    </p:spTree>
    <p:extLst>
      <p:ext uri="{BB962C8B-B14F-4D97-AF65-F5344CB8AC3E}">
        <p14:creationId xmlns="" xmlns:p14="http://schemas.microsoft.com/office/powerpoint/2010/main" val="2848892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4" grpId="0" animBg="1"/>
      <p:bldP spid="54" grpId="1" animBg="1"/>
      <p:bldP spid="61" grpId="0" animBg="1"/>
      <p:bldP spid="61" grpId="1" animBg="1"/>
      <p:bldP spid="73" grpId="0"/>
      <p:bldP spid="63" grpId="0" animBg="1"/>
      <p:bldP spid="78" grpId="0"/>
      <p:bldP spid="79" grpId="0"/>
      <p:bldP spid="35" grpId="0" animBg="1"/>
      <p:bldP spid="53" grpId="0" animBg="1" autoUpdateAnimBg="0"/>
      <p:bldP spid="55" grpId="0" animBg="1" autoUpdateAnimBg="0"/>
      <p:bldP spid="56" grpId="0" animBg="1" autoUpdateAnimBg="0"/>
      <p:bldP spid="57" grpId="0" animBg="1"/>
      <p:bldP spid="75" grpId="0"/>
      <p:bldP spid="82" grpId="0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3" grpId="0" animBg="1"/>
      <p:bldP spid="10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Optimization2 : Multiple Checkpoints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458200" cy="1524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Solution: Keep multiple checkpoints</a:t>
            </a:r>
          </a:p>
          <a:p>
            <a:pPr lvl="1" eaLnBrk="1" hangingPunct="1"/>
            <a:r>
              <a:rPr lang="en-US" sz="2000" dirty="0" smtClean="0"/>
              <a:t>On fault, roll back interacting processors to safe checkpoints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No Domino Effect  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4355" name="Freeform 14354"/>
          <p:cNvSpPr/>
          <p:nvPr/>
        </p:nvSpPr>
        <p:spPr>
          <a:xfrm>
            <a:off x="1123950" y="1091087"/>
            <a:ext cx="1931463" cy="1413988"/>
          </a:xfrm>
          <a:custGeom>
            <a:avLst/>
            <a:gdLst>
              <a:gd name="connsiteX0" fmla="*/ 1581150 w 1931463"/>
              <a:gd name="connsiteY0" fmla="*/ 1413988 h 1413988"/>
              <a:gd name="connsiteX1" fmla="*/ 1819275 w 1931463"/>
              <a:gd name="connsiteY1" fmla="*/ 137638 h 1413988"/>
              <a:gd name="connsiteX2" fmla="*/ 0 w 1931463"/>
              <a:gd name="connsiteY2" fmla="*/ 918688 h 141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1463" h="1413988">
                <a:moveTo>
                  <a:pt x="1581150" y="1413988"/>
                </a:moveTo>
                <a:cubicBezTo>
                  <a:pt x="1831975" y="817088"/>
                  <a:pt x="2082800" y="220188"/>
                  <a:pt x="1819275" y="137638"/>
                </a:cubicBezTo>
                <a:cubicBezTo>
                  <a:pt x="1555750" y="55088"/>
                  <a:pt x="785812" y="-384649"/>
                  <a:pt x="0" y="918688"/>
                </a:cubicBezTo>
              </a:path>
            </a:pathLst>
          </a:custGeom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667000" y="2286000"/>
            <a:ext cx="4114800" cy="2407941"/>
            <a:chOff x="2667000" y="2286000"/>
            <a:chExt cx="4114800" cy="2407941"/>
          </a:xfrm>
        </p:grpSpPr>
        <p:grpSp>
          <p:nvGrpSpPr>
            <p:cNvPr id="33" name="Group 32"/>
            <p:cNvGrpSpPr/>
            <p:nvPr/>
          </p:nvGrpSpPr>
          <p:grpSpPr>
            <a:xfrm>
              <a:off x="2667000" y="2303173"/>
              <a:ext cx="4114800" cy="2390768"/>
              <a:chOff x="2667000" y="1123949"/>
              <a:chExt cx="3959541" cy="2399616"/>
            </a:xfrm>
          </p:grpSpPr>
          <p:grpSp>
            <p:nvGrpSpPr>
              <p:cNvPr id="2" name="Group 14360"/>
              <p:cNvGrpSpPr/>
              <p:nvPr/>
            </p:nvGrpSpPr>
            <p:grpSpPr>
              <a:xfrm>
                <a:off x="2667000" y="1123949"/>
                <a:ext cx="3959541" cy="2399616"/>
                <a:chOff x="2471714" y="1127680"/>
                <a:chExt cx="3680753" cy="2187419"/>
              </a:xfrm>
            </p:grpSpPr>
            <p:grpSp>
              <p:nvGrpSpPr>
                <p:cNvPr id="3" name="Group 5"/>
                <p:cNvGrpSpPr/>
                <p:nvPr/>
              </p:nvGrpSpPr>
              <p:grpSpPr>
                <a:xfrm>
                  <a:off x="2898629" y="1213677"/>
                  <a:ext cx="1514739" cy="2101422"/>
                  <a:chOff x="1523342" y="1219200"/>
                  <a:chExt cx="1596768" cy="1828656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 bwMode="auto">
                  <a:xfrm>
                    <a:off x="1755763" y="1983021"/>
                    <a:ext cx="457200" cy="0"/>
                  </a:xfrm>
                  <a:prstGeom prst="line">
                    <a:avLst/>
                  </a:prstGeom>
                  <a:ln>
                    <a:prstDash val="dashDot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 bwMode="auto">
                  <a:xfrm flipH="1">
                    <a:off x="2209799" y="1219200"/>
                    <a:ext cx="1" cy="164193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" name="Straight Connector 14"/>
                  <p:cNvCxnSpPr/>
                  <p:nvPr/>
                </p:nvCxnSpPr>
                <p:spPr bwMode="auto">
                  <a:xfrm>
                    <a:off x="1832358" y="1220464"/>
                    <a:ext cx="756793" cy="1264"/>
                  </a:xfrm>
                  <a:prstGeom prst="line">
                    <a:avLst/>
                  </a:prstGeom>
                  <a:ln w="1270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5710" y="2791506"/>
                    <a:ext cx="914400" cy="2563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>
                        <a:solidFill>
                          <a:srgbClr val="FF0000"/>
                        </a:solidFill>
                      </a:rPr>
                      <a:t>Fault</a:t>
                    </a:r>
                    <a:endParaRPr lang="en-US" sz="15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 rot="16200000">
                    <a:off x="1285313" y="2040755"/>
                    <a:ext cx="988779" cy="5127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Detection</a:t>
                    </a:r>
                  </a:p>
                  <a:p>
                    <a:r>
                      <a:rPr lang="en-US" sz="1400" dirty="0" smtClean="0"/>
                      <a:t> Latency</a:t>
                    </a:r>
                    <a:endParaRPr lang="en-US" sz="1400" dirty="0"/>
                  </a:p>
                </p:txBody>
              </p: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1832358" y="2142678"/>
                    <a:ext cx="756793" cy="0"/>
                  </a:xfrm>
                  <a:prstGeom prst="line">
                    <a:avLst/>
                  </a:prstGeom>
                  <a:ln w="1270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14356"/>
                <p:cNvGrpSpPr/>
                <p:nvPr/>
              </p:nvGrpSpPr>
              <p:grpSpPr>
                <a:xfrm>
                  <a:off x="2471714" y="1127680"/>
                  <a:ext cx="3680753" cy="2084697"/>
                  <a:chOff x="2471714" y="934639"/>
                  <a:chExt cx="3680753" cy="1722725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 bwMode="auto">
                  <a:xfrm flipV="1">
                    <a:off x="2910988" y="2514600"/>
                    <a:ext cx="656450" cy="2"/>
                  </a:xfrm>
                  <a:prstGeom prst="line">
                    <a:avLst/>
                  </a:prstGeom>
                  <a:ln>
                    <a:prstDash val="dashDot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flipH="1" flipV="1">
                    <a:off x="3133725" y="1713934"/>
                    <a:ext cx="17622" cy="800668"/>
                  </a:xfrm>
                  <a:prstGeom prst="line">
                    <a:avLst/>
                  </a:prstGeom>
                  <a:ln>
                    <a:prstDash val="lgDash"/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479710" y="1105915"/>
                    <a:ext cx="1672757" cy="243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err="1" smtClean="0"/>
                      <a:t>Dep</a:t>
                    </a:r>
                    <a:r>
                      <a:rPr lang="en-US" sz="1500" dirty="0" smtClean="0"/>
                      <a:t> registers 1</a:t>
                    </a:r>
                    <a:endParaRPr lang="en-US" sz="1500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475406" y="1915596"/>
                    <a:ext cx="1677061" cy="243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err="1" smtClean="0"/>
                      <a:t>Dep</a:t>
                    </a:r>
                    <a:r>
                      <a:rPr lang="en-US" sz="1500" dirty="0" smtClean="0"/>
                      <a:t> registers 2</a:t>
                    </a:r>
                    <a:endParaRPr lang="en-US" sz="1500" dirty="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 bwMode="auto">
                  <a:xfrm>
                    <a:off x="3909685" y="1994930"/>
                    <a:ext cx="557113" cy="82371"/>
                  </a:xfrm>
                  <a:prstGeom prst="rect">
                    <a:avLst/>
                  </a:prstGeom>
                  <a:solidFill>
                    <a:srgbClr val="FF1D1D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354" name="Multiply 14353"/>
                  <p:cNvSpPr/>
                  <p:nvPr/>
                </p:nvSpPr>
                <p:spPr>
                  <a:xfrm>
                    <a:off x="3426037" y="2390775"/>
                    <a:ext cx="261479" cy="247651"/>
                  </a:xfrm>
                  <a:prstGeom prst="mathMultiply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356" name="Arc 14355"/>
                  <p:cNvSpPr/>
                  <p:nvPr/>
                </p:nvSpPr>
                <p:spPr bwMode="auto">
                  <a:xfrm flipH="1">
                    <a:off x="2713708" y="934639"/>
                    <a:ext cx="867692" cy="1722725"/>
                  </a:xfrm>
                  <a:prstGeom prst="arc">
                    <a:avLst>
                      <a:gd name="adj1" fmla="val 16727409"/>
                      <a:gd name="adj2" fmla="val 4443277"/>
                    </a:avLst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 rot="16200000">
                    <a:off x="2162403" y="1504827"/>
                    <a:ext cx="919034" cy="3004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Rollback</a:t>
                    </a:r>
                    <a:endParaRPr lang="en-US" sz="1500" dirty="0"/>
                  </a:p>
                </p:txBody>
              </p:sp>
            </p:grpSp>
          </p:grpSp>
          <p:sp>
            <p:nvSpPr>
              <p:cNvPr id="32" name="Rectangle 31"/>
              <p:cNvSpPr/>
              <p:nvPr/>
            </p:nvSpPr>
            <p:spPr bwMode="auto">
              <a:xfrm>
                <a:off x="4221695" y="1460745"/>
                <a:ext cx="599309" cy="109348"/>
              </a:xfrm>
              <a:prstGeom prst="rect">
                <a:avLst/>
              </a:prstGeom>
              <a:solidFill>
                <a:srgbClr val="FF1D1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343400" y="2286000"/>
              <a:ext cx="1870014" cy="32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err="1" smtClean="0"/>
                <a:t>Ckpt</a:t>
              </a:r>
              <a:r>
                <a:rPr lang="en-US" sz="1500" baseline="-25000" dirty="0" smtClean="0"/>
                <a:t> </a:t>
              </a:r>
              <a:r>
                <a:rPr lang="en-US" sz="1500" dirty="0" smtClean="0"/>
                <a:t> 1</a:t>
              </a:r>
              <a:endParaRPr lang="en-US" sz="15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7200" y="3352800"/>
              <a:ext cx="1870014" cy="32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err="1" smtClean="0"/>
                <a:t>Ckpt</a:t>
              </a:r>
              <a:r>
                <a:rPr lang="en-US" sz="1500" dirty="0" smtClean="0"/>
                <a:t> 2</a:t>
              </a:r>
              <a:endParaRPr lang="en-US" sz="15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21637" y="4169734"/>
              <a:ext cx="1870014" cy="32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err="1" smtClean="0"/>
                <a:t>t</a:t>
              </a:r>
              <a:r>
                <a:rPr lang="en-US" sz="1500" baseline="-25000" dirty="0" err="1" smtClean="0"/>
                <a:t>f</a:t>
              </a:r>
              <a:endParaRPr lang="en-US" sz="1500" baseline="-25000" dirty="0"/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457200" y="1295400"/>
            <a:ext cx="8458200" cy="106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Problem: Fault detection is not instantaneous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Checkpoint is safe only after max fault-detection latency (L)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Checkpoints: Pros/Cons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+ Realistic system: supports non-instantaneous fault detection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 Additional support: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Each checkpoint has </a:t>
            </a:r>
            <a:r>
              <a:rPr kumimoji="0" lang="en-US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Dep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registers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Dep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registers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can be recycled only after fault detection latency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 Need to track communication across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checkpoints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 Combination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with Delayed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Writebacks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 one more </a:t>
            </a:r>
            <a:r>
              <a:rPr kumimoji="0" lang="en-US" b="0" i="1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Dep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register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set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Alternative: </a:t>
            </a:r>
            <a:r>
              <a:rPr lang="en-US" dirty="0" smtClean="0">
                <a:solidFill>
                  <a:srgbClr val="FF9900"/>
                </a:solidFill>
              </a:rPr>
              <a:t>Coordinated Local Checkpointing</a:t>
            </a:r>
            <a:endParaRPr lang="en-US" sz="3100" dirty="0" smtClean="0">
              <a:solidFill>
                <a:srgbClr val="FF9900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1676400"/>
          </a:xfrm>
        </p:spPr>
        <p:txBody>
          <a:bodyPr/>
          <a:lstStyle/>
          <a:p>
            <a:pPr eaLnBrk="1" hangingPunct="1"/>
            <a:r>
              <a:rPr lang="en-US" dirty="0" smtClean="0"/>
              <a:t>Idea: threads coordinate their checkpointing in groups</a:t>
            </a:r>
          </a:p>
          <a:p>
            <a:pPr eaLnBrk="1" hangingPunct="1"/>
            <a:r>
              <a:rPr lang="en-US" dirty="0" smtClean="0"/>
              <a:t>Rationale: </a:t>
            </a:r>
          </a:p>
          <a:p>
            <a:pPr lvl="1" eaLnBrk="1" hangingPunct="1"/>
            <a:r>
              <a:rPr lang="en-US" dirty="0" smtClean="0"/>
              <a:t>Faults propagate only through communication </a:t>
            </a:r>
          </a:p>
          <a:p>
            <a:pPr lvl="1" eaLnBrk="1" hangingPunct="1"/>
            <a:r>
              <a:rPr lang="en-US" dirty="0" smtClean="0"/>
              <a:t>Interleaving between non-comm. threads is irrelevant</a:t>
            </a:r>
          </a:p>
          <a:p>
            <a:pPr eaLnBrk="1" hangingPunct="1"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76200" y="53340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+  Scalable: Checkpoint and rollback in processor groups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Complexity: Record inter-thread dependences dynamically.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9152" y="4307439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GlobalChkpt</a:t>
            </a:r>
            <a:endParaRPr lang="en-US" sz="14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1524000" y="3120429"/>
            <a:ext cx="1949301" cy="1680171"/>
            <a:chOff x="1479699" y="2971800"/>
            <a:chExt cx="1949301" cy="1680171"/>
          </a:xfrm>
        </p:grpSpPr>
        <p:grpSp>
          <p:nvGrpSpPr>
            <p:cNvPr id="10" name="Group 4"/>
            <p:cNvGrpSpPr/>
            <p:nvPr/>
          </p:nvGrpSpPr>
          <p:grpSpPr>
            <a:xfrm>
              <a:off x="1479699" y="2971800"/>
              <a:ext cx="457200" cy="1680171"/>
              <a:chOff x="2546499" y="3654623"/>
              <a:chExt cx="457200" cy="1680171"/>
            </a:xfrm>
          </p:grpSpPr>
          <p:cxnSp>
            <p:nvCxnSpPr>
              <p:cNvPr id="21" name="Straight Connector 20"/>
              <p:cNvCxnSpPr/>
              <p:nvPr/>
            </p:nvCxnSpPr>
            <p:spPr bwMode="auto">
              <a:xfrm rot="5400000">
                <a:off x="2044394" y="4613928"/>
                <a:ext cx="1440144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TextBox 21"/>
              <p:cNvSpPr txBox="1"/>
              <p:nvPr/>
            </p:nvSpPr>
            <p:spPr>
              <a:xfrm>
                <a:off x="2546499" y="3654623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P1</a:t>
                </a:r>
                <a:endParaRPr lang="en-US" sz="1400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 bwMode="auto">
            <a:xfrm flipV="1">
              <a:off x="1524000" y="4430233"/>
              <a:ext cx="1828800" cy="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643965" y="3564856"/>
              <a:ext cx="455710" cy="34830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rot="10800000" flipV="1">
              <a:off x="1698461" y="3659085"/>
              <a:ext cx="728513" cy="53191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rot="16200000" flipH="1">
              <a:off x="2769874" y="3771901"/>
              <a:ext cx="457199" cy="38099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63" name="Group 4"/>
            <p:cNvGrpSpPr/>
            <p:nvPr/>
          </p:nvGrpSpPr>
          <p:grpSpPr>
            <a:xfrm>
              <a:off x="1828800" y="2971800"/>
              <a:ext cx="457200" cy="1680171"/>
              <a:chOff x="2546499" y="3654623"/>
              <a:chExt cx="457200" cy="1680171"/>
            </a:xfrm>
          </p:grpSpPr>
          <p:cxnSp>
            <p:nvCxnSpPr>
              <p:cNvPr id="64" name="Straight Connector 63"/>
              <p:cNvCxnSpPr/>
              <p:nvPr/>
            </p:nvCxnSpPr>
            <p:spPr bwMode="auto">
              <a:xfrm rot="5400000">
                <a:off x="2044394" y="4613928"/>
                <a:ext cx="1440144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5" name="TextBox 64"/>
              <p:cNvSpPr txBox="1"/>
              <p:nvPr/>
            </p:nvSpPr>
            <p:spPr>
              <a:xfrm>
                <a:off x="2546499" y="3654623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P2</a:t>
                </a:r>
                <a:endParaRPr lang="en-US" sz="1400" dirty="0"/>
              </a:p>
            </p:txBody>
          </p:sp>
        </p:grpSp>
        <p:grpSp>
          <p:nvGrpSpPr>
            <p:cNvPr id="66" name="Group 4"/>
            <p:cNvGrpSpPr/>
            <p:nvPr/>
          </p:nvGrpSpPr>
          <p:grpSpPr>
            <a:xfrm>
              <a:off x="2209800" y="2971800"/>
              <a:ext cx="457200" cy="1680171"/>
              <a:chOff x="2546499" y="3654623"/>
              <a:chExt cx="457200" cy="1680171"/>
            </a:xfrm>
          </p:grpSpPr>
          <p:cxnSp>
            <p:nvCxnSpPr>
              <p:cNvPr id="67" name="Straight Connector 66"/>
              <p:cNvCxnSpPr/>
              <p:nvPr/>
            </p:nvCxnSpPr>
            <p:spPr bwMode="auto">
              <a:xfrm rot="5400000">
                <a:off x="2044394" y="4613928"/>
                <a:ext cx="1440144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8" name="TextBox 67"/>
              <p:cNvSpPr txBox="1"/>
              <p:nvPr/>
            </p:nvSpPr>
            <p:spPr>
              <a:xfrm>
                <a:off x="2546499" y="3654623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P3</a:t>
                </a:r>
                <a:endParaRPr lang="en-US" sz="1400" dirty="0"/>
              </a:p>
            </p:txBody>
          </p:sp>
        </p:grpSp>
        <p:grpSp>
          <p:nvGrpSpPr>
            <p:cNvPr id="69" name="Group 4"/>
            <p:cNvGrpSpPr/>
            <p:nvPr/>
          </p:nvGrpSpPr>
          <p:grpSpPr>
            <a:xfrm>
              <a:off x="2590800" y="2971800"/>
              <a:ext cx="457200" cy="1680171"/>
              <a:chOff x="2546499" y="3654623"/>
              <a:chExt cx="457200" cy="1680171"/>
            </a:xfrm>
          </p:grpSpPr>
          <p:cxnSp>
            <p:nvCxnSpPr>
              <p:cNvPr id="70" name="Straight Connector 69"/>
              <p:cNvCxnSpPr/>
              <p:nvPr/>
            </p:nvCxnSpPr>
            <p:spPr bwMode="auto">
              <a:xfrm rot="5400000">
                <a:off x="2044394" y="4613928"/>
                <a:ext cx="1440144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1" name="TextBox 70"/>
              <p:cNvSpPr txBox="1"/>
              <p:nvPr/>
            </p:nvSpPr>
            <p:spPr>
              <a:xfrm>
                <a:off x="2546499" y="3654623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P4</a:t>
                </a:r>
                <a:endParaRPr lang="en-US" sz="1400" dirty="0"/>
              </a:p>
            </p:txBody>
          </p:sp>
        </p:grpSp>
        <p:grpSp>
          <p:nvGrpSpPr>
            <p:cNvPr id="72" name="Group 4"/>
            <p:cNvGrpSpPr/>
            <p:nvPr/>
          </p:nvGrpSpPr>
          <p:grpSpPr>
            <a:xfrm>
              <a:off x="2971800" y="2971800"/>
              <a:ext cx="457200" cy="1680171"/>
              <a:chOff x="2546499" y="3654623"/>
              <a:chExt cx="457200" cy="1680171"/>
            </a:xfrm>
          </p:grpSpPr>
          <p:cxnSp>
            <p:nvCxnSpPr>
              <p:cNvPr id="73" name="Straight Connector 72"/>
              <p:cNvCxnSpPr/>
              <p:nvPr/>
            </p:nvCxnSpPr>
            <p:spPr bwMode="auto">
              <a:xfrm rot="5400000">
                <a:off x="2044394" y="4613928"/>
                <a:ext cx="1440144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4" name="TextBox 73"/>
              <p:cNvSpPr txBox="1"/>
              <p:nvPr/>
            </p:nvSpPr>
            <p:spPr>
              <a:xfrm>
                <a:off x="2546499" y="3654623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P5</a:t>
                </a:r>
                <a:endParaRPr lang="en-US" sz="1400" dirty="0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4908699" y="3120429"/>
            <a:ext cx="1949301" cy="1680171"/>
            <a:chOff x="1479699" y="2971800"/>
            <a:chExt cx="1949301" cy="1680171"/>
          </a:xfrm>
        </p:grpSpPr>
        <p:grpSp>
          <p:nvGrpSpPr>
            <p:cNvPr id="81" name="Group 4"/>
            <p:cNvGrpSpPr/>
            <p:nvPr/>
          </p:nvGrpSpPr>
          <p:grpSpPr>
            <a:xfrm>
              <a:off x="1479699" y="2971800"/>
              <a:ext cx="457200" cy="1680171"/>
              <a:chOff x="2546499" y="3654623"/>
              <a:chExt cx="457200" cy="1680171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5400000">
                <a:off x="2044394" y="4613928"/>
                <a:ext cx="1440144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2546499" y="3654623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P1</a:t>
                </a:r>
                <a:endParaRPr lang="en-US" sz="1400" dirty="0"/>
              </a:p>
            </p:txBody>
          </p:sp>
        </p:grpSp>
        <p:cxnSp>
          <p:nvCxnSpPr>
            <p:cNvPr id="82" name="Straight Connector 81"/>
            <p:cNvCxnSpPr/>
            <p:nvPr/>
          </p:nvCxnSpPr>
          <p:spPr bwMode="auto">
            <a:xfrm>
              <a:off x="1524000" y="4497983"/>
              <a:ext cx="1066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 rot="5400000">
              <a:off x="1643965" y="3564856"/>
              <a:ext cx="455710" cy="34830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rot="10800000" flipV="1">
              <a:off x="1698461" y="3659085"/>
              <a:ext cx="728513" cy="53191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 rot="16200000" flipH="1">
              <a:off x="2769874" y="3771901"/>
              <a:ext cx="457199" cy="38099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86" name="Group 4"/>
            <p:cNvGrpSpPr/>
            <p:nvPr/>
          </p:nvGrpSpPr>
          <p:grpSpPr>
            <a:xfrm>
              <a:off x="1828800" y="2971800"/>
              <a:ext cx="457200" cy="1680171"/>
              <a:chOff x="2546499" y="3654623"/>
              <a:chExt cx="457200" cy="1680171"/>
            </a:xfrm>
          </p:grpSpPr>
          <p:cxnSp>
            <p:nvCxnSpPr>
              <p:cNvPr id="96" name="Straight Connector 95"/>
              <p:cNvCxnSpPr/>
              <p:nvPr/>
            </p:nvCxnSpPr>
            <p:spPr bwMode="auto">
              <a:xfrm rot="5400000">
                <a:off x="2044394" y="4613928"/>
                <a:ext cx="1440144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7" name="TextBox 96"/>
              <p:cNvSpPr txBox="1"/>
              <p:nvPr/>
            </p:nvSpPr>
            <p:spPr>
              <a:xfrm>
                <a:off x="2546499" y="3654623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P2</a:t>
                </a:r>
                <a:endParaRPr lang="en-US" sz="1400" dirty="0"/>
              </a:p>
            </p:txBody>
          </p:sp>
        </p:grpSp>
        <p:grpSp>
          <p:nvGrpSpPr>
            <p:cNvPr id="87" name="Group 4"/>
            <p:cNvGrpSpPr/>
            <p:nvPr/>
          </p:nvGrpSpPr>
          <p:grpSpPr>
            <a:xfrm>
              <a:off x="2209800" y="2971800"/>
              <a:ext cx="457200" cy="1680171"/>
              <a:chOff x="2546499" y="3654623"/>
              <a:chExt cx="457200" cy="1680171"/>
            </a:xfrm>
          </p:grpSpPr>
          <p:cxnSp>
            <p:nvCxnSpPr>
              <p:cNvPr id="94" name="Straight Connector 93"/>
              <p:cNvCxnSpPr/>
              <p:nvPr/>
            </p:nvCxnSpPr>
            <p:spPr bwMode="auto">
              <a:xfrm rot="5400000">
                <a:off x="2044394" y="4613928"/>
                <a:ext cx="1440144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5" name="TextBox 94"/>
              <p:cNvSpPr txBox="1"/>
              <p:nvPr/>
            </p:nvSpPr>
            <p:spPr>
              <a:xfrm>
                <a:off x="2546499" y="3654623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P3</a:t>
                </a:r>
                <a:endParaRPr lang="en-US" sz="1400" dirty="0"/>
              </a:p>
            </p:txBody>
          </p:sp>
        </p:grpSp>
        <p:grpSp>
          <p:nvGrpSpPr>
            <p:cNvPr id="88" name="Group 4"/>
            <p:cNvGrpSpPr/>
            <p:nvPr/>
          </p:nvGrpSpPr>
          <p:grpSpPr>
            <a:xfrm>
              <a:off x="2590800" y="2971800"/>
              <a:ext cx="457200" cy="1680171"/>
              <a:chOff x="2546499" y="3654623"/>
              <a:chExt cx="457200" cy="1680171"/>
            </a:xfrm>
          </p:grpSpPr>
          <p:cxnSp>
            <p:nvCxnSpPr>
              <p:cNvPr id="92" name="Straight Connector 91"/>
              <p:cNvCxnSpPr/>
              <p:nvPr/>
            </p:nvCxnSpPr>
            <p:spPr bwMode="auto">
              <a:xfrm rot="5400000">
                <a:off x="2044394" y="4613928"/>
                <a:ext cx="1440144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3" name="TextBox 92"/>
              <p:cNvSpPr txBox="1"/>
              <p:nvPr/>
            </p:nvSpPr>
            <p:spPr>
              <a:xfrm>
                <a:off x="2546499" y="3654623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P4</a:t>
                </a:r>
                <a:endParaRPr lang="en-US" sz="1400" dirty="0"/>
              </a:p>
            </p:txBody>
          </p:sp>
        </p:grpSp>
        <p:grpSp>
          <p:nvGrpSpPr>
            <p:cNvPr id="89" name="Group 4"/>
            <p:cNvGrpSpPr/>
            <p:nvPr/>
          </p:nvGrpSpPr>
          <p:grpSpPr>
            <a:xfrm>
              <a:off x="2971800" y="2971800"/>
              <a:ext cx="457200" cy="1680171"/>
              <a:chOff x="2546499" y="3654623"/>
              <a:chExt cx="457200" cy="1680171"/>
            </a:xfrm>
          </p:grpSpPr>
          <p:cxnSp>
            <p:nvCxnSpPr>
              <p:cNvPr id="90" name="Straight Connector 89"/>
              <p:cNvCxnSpPr/>
              <p:nvPr/>
            </p:nvCxnSpPr>
            <p:spPr bwMode="auto">
              <a:xfrm rot="5400000">
                <a:off x="2044394" y="4613928"/>
                <a:ext cx="1440144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1" name="TextBox 90"/>
              <p:cNvSpPr txBox="1"/>
              <p:nvPr/>
            </p:nvSpPr>
            <p:spPr>
              <a:xfrm>
                <a:off x="2546499" y="3654623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P5</a:t>
                </a:r>
                <a:endParaRPr lang="en-US" sz="1400" dirty="0"/>
              </a:p>
            </p:txBody>
          </p:sp>
        </p:grpSp>
      </p:grpSp>
      <p:sp>
        <p:nvSpPr>
          <p:cNvPr id="100" name="TextBox 99"/>
          <p:cNvSpPr txBox="1"/>
          <p:nvPr/>
        </p:nvSpPr>
        <p:spPr>
          <a:xfrm>
            <a:off x="6727208" y="4177352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</a:p>
          <a:p>
            <a:r>
              <a:rPr lang="en-US" sz="1400" dirty="0" err="1" smtClean="0"/>
              <a:t>Chkpt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 bwMode="auto">
          <a:xfrm>
            <a:off x="6019800" y="4418012"/>
            <a:ext cx="7620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4384344" y="4383639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</a:p>
          <a:p>
            <a:r>
              <a:rPr lang="en-US" sz="1400" dirty="0" err="1" smtClean="0"/>
              <a:t>Chkpt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Optimization3 : Hiding </a:t>
            </a:r>
            <a:r>
              <a:rPr lang="en-US" dirty="0" err="1" smtClean="0"/>
              <a:t>Chkpt</a:t>
            </a:r>
            <a:r>
              <a:rPr lang="en-US" dirty="0" smtClean="0"/>
              <a:t> behind Global Barrier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743200"/>
          </a:xfrm>
        </p:spPr>
        <p:txBody>
          <a:bodyPr/>
          <a:lstStyle/>
          <a:p>
            <a:pPr eaLnBrk="1" hangingPunct="1"/>
            <a:r>
              <a:rPr lang="en-US" dirty="0" smtClean="0"/>
              <a:t>Global barriers require that all processors communicate</a:t>
            </a:r>
          </a:p>
          <a:p>
            <a:pPr lvl="1" eaLnBrk="1" hangingPunct="1"/>
            <a:r>
              <a:rPr lang="en-US" dirty="0" smtClean="0"/>
              <a:t>Leads to global checkpoints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Optimization:</a:t>
            </a:r>
          </a:p>
          <a:p>
            <a:pPr lvl="1" eaLnBrk="1" hangingPunct="1"/>
            <a:r>
              <a:rPr lang="en-US" dirty="0" smtClean="0"/>
              <a:t>Proactively trigger a global checkpoint at a global barrier</a:t>
            </a:r>
          </a:p>
          <a:p>
            <a:pPr lvl="1" eaLnBrk="1" hangingPunct="1"/>
            <a:r>
              <a:rPr lang="en-US" dirty="0" smtClean="0"/>
              <a:t>Hide checkpoint overhead behind barrier imbalance spins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Hiding Checkpoint behind Global Barrier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1119250"/>
            <a:ext cx="3157151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Lock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500" kern="0" dirty="0">
                <a:latin typeface="+mn-lt"/>
              </a:rPr>
              <a:t> </a:t>
            </a:r>
            <a:r>
              <a:rPr lang="en-US" sz="1500" kern="0" dirty="0" smtClean="0">
                <a:latin typeface="+mn-lt"/>
              </a:rPr>
              <a:t>   count++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+mn-lt"/>
              </a:rPr>
              <a:t>    if(count == </a:t>
            </a:r>
            <a:r>
              <a:rPr lang="en-US" sz="1500" kern="0" dirty="0" err="1" smtClean="0">
                <a:latin typeface="+mn-lt"/>
              </a:rPr>
              <a:t>numProc</a:t>
            </a:r>
            <a:r>
              <a:rPr lang="en-US" sz="1500" kern="0" dirty="0" smtClean="0">
                <a:latin typeface="+mn-lt"/>
              </a:rPr>
              <a:t>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  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Iam_last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= TRUE /*local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var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*/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+mn-lt"/>
              </a:rPr>
              <a:t>Unlock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If(I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am_last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500" kern="0" dirty="0">
                <a:latin typeface="+mn-lt"/>
              </a:rPr>
              <a:t> </a:t>
            </a:r>
            <a:r>
              <a:rPr lang="en-US" sz="1500" kern="0" dirty="0" smtClean="0">
                <a:latin typeface="+mn-lt"/>
              </a:rPr>
              <a:t>   count = 0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5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flag = TRUE </a:t>
            </a:r>
            <a:r>
              <a:rPr kumimoji="0" lang="en-US" sz="15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…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500" kern="0" baseline="0" dirty="0" smtClean="0">
                <a:latin typeface="+mn-lt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else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while(!flag) {}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0" name="Arc 9"/>
          <p:cNvSpPr/>
          <p:nvPr/>
        </p:nvSpPr>
        <p:spPr bwMode="auto">
          <a:xfrm flipH="1">
            <a:off x="533399" y="1143000"/>
            <a:ext cx="524201" cy="1395606"/>
          </a:xfrm>
          <a:prstGeom prst="arc">
            <a:avLst>
              <a:gd name="adj1" fmla="val 16727409"/>
              <a:gd name="adj2" fmla="val 46802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1600200"/>
            <a:ext cx="837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Update</a:t>
            </a:r>
            <a:endParaRPr lang="en-US" sz="15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Hiding Checkpoint behind Global Barrier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46838" y="4495800"/>
            <a:ext cx="8686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First arriving processor initiates the checkpoint</a:t>
            </a:r>
          </a:p>
          <a:p>
            <a:pPr eaLnBrk="1" hangingPunct="1"/>
            <a:r>
              <a:rPr lang="en-US" dirty="0" smtClean="0"/>
              <a:t>Others:  HW writes back data as execution proceeds to barrier</a:t>
            </a:r>
          </a:p>
          <a:p>
            <a:pPr eaLnBrk="1" hangingPunct="1"/>
            <a:r>
              <a:rPr lang="en-US" dirty="0" smtClean="0"/>
              <a:t>Commit checkpoint as last processor arrives</a:t>
            </a:r>
          </a:p>
          <a:p>
            <a:pPr eaLnBrk="1" hangingPunct="1"/>
            <a:r>
              <a:rPr lang="en-US" dirty="0" smtClean="0"/>
              <a:t>After the barrier: few interacting processors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1119250"/>
            <a:ext cx="2362199" cy="230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Lock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100" kern="0" dirty="0">
                <a:latin typeface="+mn-lt"/>
              </a:rPr>
              <a:t> </a:t>
            </a:r>
            <a:r>
              <a:rPr lang="en-US" sz="1100" kern="0" dirty="0" smtClean="0">
                <a:latin typeface="+mn-lt"/>
              </a:rPr>
              <a:t>   count++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100" kern="0" dirty="0" smtClean="0">
                <a:latin typeface="+mn-lt"/>
              </a:rPr>
              <a:t>    if(count == </a:t>
            </a:r>
            <a:r>
              <a:rPr lang="en-US" sz="1100" kern="0" dirty="0" err="1" smtClean="0">
                <a:latin typeface="+mn-lt"/>
              </a:rPr>
              <a:t>numProc</a:t>
            </a:r>
            <a:r>
              <a:rPr lang="en-US" sz="1100" kern="0" dirty="0" smtClean="0">
                <a:latin typeface="+mn-lt"/>
              </a:rPr>
              <a:t>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   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Iam_last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= TRUE /*local 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var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*/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100" kern="0" dirty="0" smtClean="0">
                <a:latin typeface="+mn-lt"/>
              </a:rPr>
              <a:t>Unlock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If(I 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am_last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100" kern="0" dirty="0">
                <a:latin typeface="+mn-lt"/>
              </a:rPr>
              <a:t> </a:t>
            </a:r>
            <a:r>
              <a:rPr lang="en-US" sz="1100" kern="0" dirty="0" smtClean="0">
                <a:latin typeface="+mn-lt"/>
              </a:rPr>
              <a:t>   count = 0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flag = TRUE 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…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100" kern="0" baseline="0" dirty="0" smtClean="0">
                <a:latin typeface="+mn-lt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else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while(!flag) {}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0" name="Arc 9"/>
          <p:cNvSpPr/>
          <p:nvPr/>
        </p:nvSpPr>
        <p:spPr bwMode="auto">
          <a:xfrm flipH="1">
            <a:off x="567686" y="1247599"/>
            <a:ext cx="381004" cy="828852"/>
          </a:xfrm>
          <a:prstGeom prst="arc">
            <a:avLst>
              <a:gd name="adj1" fmla="val 16727409"/>
              <a:gd name="adj2" fmla="val 46802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1600200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Update</a:t>
            </a:r>
            <a:endParaRPr lang="en-US" sz="1100" b="1" dirty="0"/>
          </a:p>
        </p:txBody>
      </p:sp>
      <p:grpSp>
        <p:nvGrpSpPr>
          <p:cNvPr id="4" name="Group 52"/>
          <p:cNvGrpSpPr/>
          <p:nvPr/>
        </p:nvGrpSpPr>
        <p:grpSpPr>
          <a:xfrm>
            <a:off x="3733800" y="1102425"/>
            <a:ext cx="5263156" cy="3256822"/>
            <a:chOff x="3733800" y="1102425"/>
            <a:chExt cx="5263156" cy="3256822"/>
          </a:xfrm>
        </p:grpSpPr>
        <p:grpSp>
          <p:nvGrpSpPr>
            <p:cNvPr id="6" name="Group 86"/>
            <p:cNvGrpSpPr/>
            <p:nvPr/>
          </p:nvGrpSpPr>
          <p:grpSpPr>
            <a:xfrm>
              <a:off x="3733800" y="1102425"/>
              <a:ext cx="5263156" cy="3256822"/>
              <a:chOff x="4296100" y="1230546"/>
              <a:chExt cx="4262360" cy="2569123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7338918" y="1912631"/>
                <a:ext cx="662082" cy="1040119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ot"/>
              </a:ln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467226" y="1914525"/>
                <a:ext cx="650440" cy="742949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ot"/>
              </a:ln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7" name="Group 3"/>
              <p:cNvGrpSpPr/>
              <p:nvPr/>
            </p:nvGrpSpPr>
            <p:grpSpPr>
              <a:xfrm>
                <a:off x="4343400" y="1444247"/>
                <a:ext cx="914400" cy="245235"/>
                <a:chOff x="4343400" y="1444247"/>
                <a:chExt cx="914400" cy="245235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4343400" y="1447800"/>
                  <a:ext cx="914400" cy="228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507917" y="1444247"/>
                  <a:ext cx="642584" cy="2452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Update</a:t>
                  </a:r>
                  <a:endParaRPr lang="en-US" sz="1500" dirty="0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4297429" y="1255385"/>
                <a:ext cx="1219201" cy="245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Processor P1</a:t>
                </a:r>
                <a:endParaRPr lang="en-US" sz="15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4787370" y="1676400"/>
                <a:ext cx="19678" cy="166020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5749159" y="1255385"/>
                <a:ext cx="1219201" cy="245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Processor P2</a:t>
                </a:r>
                <a:endParaRPr lang="en-US" sz="1500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>
                <a:off x="7708804" y="1447800"/>
                <a:ext cx="6446" cy="125919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7187111" y="1230546"/>
                <a:ext cx="1219201" cy="245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Processor P3</a:t>
                </a:r>
                <a:endParaRPr lang="en-US" sz="1500" dirty="0"/>
              </a:p>
            </p:txBody>
          </p:sp>
          <p:grpSp>
            <p:nvGrpSpPr>
              <p:cNvPr id="8" name="Group 24"/>
              <p:cNvGrpSpPr/>
              <p:nvPr/>
            </p:nvGrpSpPr>
            <p:grpSpPr>
              <a:xfrm>
                <a:off x="7212362" y="2719982"/>
                <a:ext cx="914400" cy="245235"/>
                <a:chOff x="4316762" y="1428750"/>
                <a:chExt cx="914400" cy="269759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316762" y="1447800"/>
                  <a:ext cx="914400" cy="228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467827" y="1428750"/>
                  <a:ext cx="642584" cy="2697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Update</a:t>
                  </a:r>
                  <a:endParaRPr lang="en-US" sz="1500" dirty="0"/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 bwMode="auto">
              <a:xfrm>
                <a:off x="4798029" y="1700528"/>
                <a:ext cx="1498904" cy="7854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4800600" y="1752600"/>
                <a:ext cx="2902045" cy="989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35" name="TextBox 34"/>
              <p:cNvSpPr txBox="1"/>
              <p:nvPr/>
            </p:nvSpPr>
            <p:spPr>
              <a:xfrm>
                <a:off x="5467349" y="1571188"/>
                <a:ext cx="1219201" cy="221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err="1" smtClean="0"/>
                  <a:t>BarCK</a:t>
                </a:r>
                <a:r>
                  <a:rPr lang="en-US" sz="1300" dirty="0" smtClean="0"/>
                  <a:t>?</a:t>
                </a:r>
                <a:endParaRPr lang="en-US" sz="13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924674" y="1650891"/>
                <a:ext cx="1219201" cy="221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err="1" smtClean="0"/>
                  <a:t>BarCK</a:t>
                </a:r>
                <a:r>
                  <a:rPr lang="en-US" sz="1300" dirty="0" smtClean="0"/>
                  <a:t>?</a:t>
                </a:r>
                <a:endParaRPr lang="en-US" sz="1300" dirty="0"/>
              </a:p>
            </p:txBody>
          </p:sp>
          <p:cxnSp>
            <p:nvCxnSpPr>
              <p:cNvPr id="15364" name="Straight Connector 15363"/>
              <p:cNvCxnSpPr/>
              <p:nvPr/>
            </p:nvCxnSpPr>
            <p:spPr bwMode="auto">
              <a:xfrm>
                <a:off x="5922434" y="1895475"/>
                <a:ext cx="67839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4448175" y="1895475"/>
                <a:ext cx="67839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7322609" y="1895475"/>
                <a:ext cx="67839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7334250" y="2971800"/>
                <a:ext cx="67839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5941484" y="2895600"/>
                <a:ext cx="67839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4458325" y="2667000"/>
                <a:ext cx="67839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66" name="Straight Connector 15365"/>
              <p:cNvCxnSpPr/>
              <p:nvPr/>
            </p:nvCxnSpPr>
            <p:spPr bwMode="auto">
              <a:xfrm flipH="1">
                <a:off x="4787370" y="2996559"/>
                <a:ext cx="2908830" cy="6382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5370" name="Straight Connector 15369"/>
              <p:cNvCxnSpPr/>
              <p:nvPr/>
            </p:nvCxnSpPr>
            <p:spPr bwMode="auto">
              <a:xfrm rot="10800000" flipV="1">
                <a:off x="4787371" y="2971800"/>
                <a:ext cx="1478255" cy="247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15375" name="TextBox 15374"/>
              <p:cNvSpPr txBox="1"/>
              <p:nvPr/>
            </p:nvSpPr>
            <p:spPr>
              <a:xfrm>
                <a:off x="5343525" y="2786390"/>
                <a:ext cx="486791" cy="221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Notify</a:t>
                </a:r>
                <a:endParaRPr lang="en-US" sz="13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750808" y="2824490"/>
                <a:ext cx="486791" cy="221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Notify</a:t>
                </a:r>
                <a:endParaRPr lang="en-US" sz="13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339260" y="3189074"/>
                <a:ext cx="1219200" cy="42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flag = TRUE</a:t>
                </a:r>
              </a:p>
              <a:p>
                <a:r>
                  <a:rPr lang="en-US" sz="1500" dirty="0" smtClean="0"/>
                  <a:t> I</a:t>
                </a:r>
                <a:r>
                  <a:rPr lang="en-US" sz="1500" baseline="-25000" dirty="0" smtClean="0"/>
                  <a:t>CHK</a:t>
                </a:r>
                <a:r>
                  <a:rPr lang="en-US" sz="1500" dirty="0" smtClean="0"/>
                  <a:t> = {P3}</a:t>
                </a:r>
                <a:endParaRPr lang="en-US" sz="15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733702" y="3379266"/>
                <a:ext cx="1334367" cy="420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  while(!flag)</a:t>
                </a:r>
              </a:p>
              <a:p>
                <a:r>
                  <a:rPr lang="en-US" sz="1500" dirty="0" smtClean="0"/>
                  <a:t>I</a:t>
                </a:r>
                <a:r>
                  <a:rPr lang="en-US" sz="1500" baseline="-25000" dirty="0" smtClean="0"/>
                  <a:t>CHK</a:t>
                </a:r>
                <a:r>
                  <a:rPr lang="en-US" sz="1500" dirty="0" smtClean="0"/>
                  <a:t> = {P2, P3}</a:t>
                </a:r>
                <a:endParaRPr lang="en-US" sz="15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296100" y="3282538"/>
                <a:ext cx="1173230" cy="437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  while(!flag)</a:t>
                </a:r>
              </a:p>
              <a:p>
                <a:r>
                  <a:rPr lang="en-US" sz="1500" dirty="0" smtClean="0"/>
                  <a:t>I</a:t>
                </a:r>
                <a:r>
                  <a:rPr lang="en-US" sz="1500" baseline="-25000" dirty="0" smtClean="0"/>
                  <a:t>CHK</a:t>
                </a:r>
                <a:r>
                  <a:rPr lang="en-US" sz="1500" dirty="0" smtClean="0"/>
                  <a:t> = {P1, P3}</a:t>
                </a:r>
                <a:endParaRPr lang="en-US" sz="1500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 bwMode="auto">
              <a:xfrm rot="10800000" flipV="1">
                <a:off x="5257801" y="3288979"/>
                <a:ext cx="2133601" cy="9028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 rot="10800000" flipV="1">
                <a:off x="6619876" y="3286124"/>
                <a:ext cx="771526" cy="1846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>
                <a:off x="5931959" y="1895475"/>
                <a:ext cx="662082" cy="1000125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ot"/>
              </a:ln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4" name="Group 21"/>
              <p:cNvGrpSpPr/>
              <p:nvPr/>
            </p:nvGrpSpPr>
            <p:grpSpPr>
              <a:xfrm>
                <a:off x="5791200" y="2415316"/>
                <a:ext cx="914400" cy="245235"/>
                <a:chOff x="4343400" y="1512717"/>
                <a:chExt cx="914400" cy="269759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343400" y="1528973"/>
                  <a:ext cx="914400" cy="228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507529" y="1512717"/>
                  <a:ext cx="642584" cy="2697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Update</a:t>
                  </a:r>
                  <a:endParaRPr lang="en-US" sz="1500" dirty="0"/>
                </a:p>
              </p:txBody>
            </p:sp>
          </p:grpSp>
          <p:cxnSp>
            <p:nvCxnSpPr>
              <p:cNvPr id="120" name="Straight Connector 119"/>
              <p:cNvCxnSpPr/>
              <p:nvPr/>
            </p:nvCxnSpPr>
            <p:spPr bwMode="auto">
              <a:xfrm>
                <a:off x="7715250" y="2933700"/>
                <a:ext cx="0" cy="29242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7" name="Straight Connector 96"/>
            <p:cNvCxnSpPr/>
            <p:nvPr/>
          </p:nvCxnSpPr>
          <p:spPr bwMode="auto">
            <a:xfrm rot="5400000">
              <a:off x="5613094" y="2053737"/>
              <a:ext cx="121346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5746771" y="3353256"/>
              <a:ext cx="930711" cy="153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8692"/>
            <a:ext cx="878205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Analysis tool using Pin + SESC cycle-acc. simulator + </a:t>
            </a:r>
            <a:r>
              <a:rPr lang="en-US" dirty="0" err="1" smtClean="0"/>
              <a:t>DRAMsim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Applications: SPLASH-2 , some PARSEC, Apache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Simulated CMP architecture with up to </a:t>
            </a:r>
            <a:r>
              <a:rPr lang="en-US" dirty="0" smtClean="0">
                <a:solidFill>
                  <a:srgbClr val="F9550B"/>
                </a:solidFill>
              </a:rPr>
              <a:t>64 threads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Checkpoint interval : 5  – 8  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Modeled several environments: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9550B"/>
                </a:solidFill>
              </a:rPr>
              <a:t>Global</a:t>
            </a:r>
            <a:r>
              <a:rPr lang="en-US" dirty="0" smtClean="0"/>
              <a:t>: baseline global checkpointing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9550B"/>
                </a:solidFill>
              </a:rPr>
              <a:t>Rebound</a:t>
            </a:r>
            <a:r>
              <a:rPr lang="en-US" dirty="0" smtClean="0"/>
              <a:t>: Local checkpointing scheme with delayed </a:t>
            </a:r>
            <a:r>
              <a:rPr lang="en-US" dirty="0" err="1" smtClean="0"/>
              <a:t>writeback</a:t>
            </a:r>
            <a:r>
              <a:rPr lang="en-US" dirty="0" smtClean="0"/>
              <a:t>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rgbClr val="F9550B"/>
                </a:solidFill>
              </a:rPr>
              <a:t>Rebound_NoDWB</a:t>
            </a:r>
            <a:r>
              <a:rPr lang="en-US" dirty="0" smtClean="0"/>
              <a:t>: Rebound without the delayed </a:t>
            </a:r>
            <a:r>
              <a:rPr lang="en-US" dirty="0" err="1" smtClean="0"/>
              <a:t>writebacks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Avg. Interaction Set: Set of Producer Processors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458200" cy="47117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Most apps: interaction set is a small set</a:t>
            </a:r>
          </a:p>
          <a:p>
            <a:pPr lvl="1" eaLnBrk="1" hangingPunct="1"/>
            <a:r>
              <a:rPr lang="en-US" dirty="0" smtClean="0"/>
              <a:t>Justifies coordinated local checkpointing</a:t>
            </a:r>
          </a:p>
          <a:p>
            <a:pPr lvl="1" eaLnBrk="1" hangingPunct="1"/>
            <a:r>
              <a:rPr lang="en-US" dirty="0" smtClean="0"/>
              <a:t>Averages brought up by global barriers</a:t>
            </a:r>
          </a:p>
        </p:txBody>
      </p:sp>
      <p:pic>
        <p:nvPicPr>
          <p:cNvPr id="18438" name="Picture 6" descr="C:\Users\agarwa29\Desktop\graphs\Graphs\new1Int6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4300"/>
            <a:ext cx="8229600" cy="2699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22266" y="15144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64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8253512" y="19951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38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Checkpoint Execution Overhead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r>
              <a:rPr lang="en-US" dirty="0" smtClean="0"/>
              <a:t>Rebound’s </a:t>
            </a:r>
            <a:r>
              <a:rPr lang="en-US" dirty="0" err="1" smtClean="0"/>
              <a:t>avg</a:t>
            </a:r>
            <a:r>
              <a:rPr lang="en-US" dirty="0" smtClean="0"/>
              <a:t> checkpoint execution overhead is </a:t>
            </a:r>
            <a:r>
              <a:rPr lang="en-US" dirty="0" smtClean="0">
                <a:solidFill>
                  <a:srgbClr val="F9550B"/>
                </a:solidFill>
              </a:rPr>
              <a:t>2%</a:t>
            </a:r>
          </a:p>
          <a:p>
            <a:pPr lvl="1" eaLnBrk="1" hangingPunct="1"/>
            <a:r>
              <a:rPr lang="en-US" dirty="0" smtClean="0"/>
              <a:t>Compared to </a:t>
            </a:r>
            <a:r>
              <a:rPr lang="en-US" dirty="0" smtClean="0">
                <a:solidFill>
                  <a:srgbClr val="F9550B"/>
                </a:solidFill>
              </a:rPr>
              <a:t>15% </a:t>
            </a:r>
            <a:r>
              <a:rPr lang="en-US" dirty="0" smtClean="0"/>
              <a:t>for Global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36997175"/>
              </p:ext>
            </p:extLst>
          </p:nvPr>
        </p:nvGraphicFramePr>
        <p:xfrm>
          <a:off x="685800" y="1384300"/>
          <a:ext cx="7848600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79796" y="2590800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2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7926569" y="2142464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15</a:t>
            </a:r>
            <a:endParaRPr lang="en-US" sz="1500" dirty="0"/>
          </a:p>
        </p:txBody>
      </p:sp>
      <p:sp>
        <p:nvSpPr>
          <p:cNvPr id="10" name="Arc 9"/>
          <p:cNvSpPr/>
          <p:nvPr/>
        </p:nvSpPr>
        <p:spPr bwMode="auto">
          <a:xfrm flipH="1">
            <a:off x="8381999" y="2743200"/>
            <a:ext cx="304800" cy="381000"/>
          </a:xfrm>
          <a:prstGeom prst="arc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Checkpoint Execution Overhead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r>
              <a:rPr lang="en-US" dirty="0" smtClean="0"/>
              <a:t>Rebound’s </a:t>
            </a:r>
            <a:r>
              <a:rPr lang="en-US" dirty="0" err="1" smtClean="0"/>
              <a:t>avg</a:t>
            </a:r>
            <a:r>
              <a:rPr lang="en-US" dirty="0" smtClean="0"/>
              <a:t> checkpoint execution overhead is </a:t>
            </a:r>
            <a:r>
              <a:rPr lang="en-US" dirty="0" smtClean="0">
                <a:solidFill>
                  <a:srgbClr val="F9550B"/>
                </a:solidFill>
              </a:rPr>
              <a:t>2%</a:t>
            </a:r>
          </a:p>
          <a:p>
            <a:pPr lvl="1" eaLnBrk="1" hangingPunct="1"/>
            <a:r>
              <a:rPr lang="en-US" dirty="0" smtClean="0"/>
              <a:t>Compared to </a:t>
            </a:r>
            <a:r>
              <a:rPr lang="en-US" dirty="0" smtClean="0">
                <a:solidFill>
                  <a:srgbClr val="F9550B"/>
                </a:solidFill>
              </a:rPr>
              <a:t>15% </a:t>
            </a:r>
            <a:r>
              <a:rPr lang="en-US" dirty="0" smtClean="0"/>
              <a:t>for Global</a:t>
            </a:r>
          </a:p>
          <a:p>
            <a:pPr eaLnBrk="1" hangingPunct="1"/>
            <a:r>
              <a:rPr lang="en-US" dirty="0" smtClean="0"/>
              <a:t>Delayed </a:t>
            </a:r>
            <a:r>
              <a:rPr lang="en-US" dirty="0" err="1" smtClean="0"/>
              <a:t>Writebacks</a:t>
            </a:r>
            <a:r>
              <a:rPr lang="en-US" dirty="0" smtClean="0"/>
              <a:t> complement local checkpointing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36997175"/>
              </p:ext>
            </p:extLst>
          </p:nvPr>
        </p:nvGraphicFramePr>
        <p:xfrm>
          <a:off x="685800" y="1384300"/>
          <a:ext cx="7848600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Arc 10"/>
          <p:cNvSpPr/>
          <p:nvPr/>
        </p:nvSpPr>
        <p:spPr bwMode="auto">
          <a:xfrm>
            <a:off x="8218967" y="2537635"/>
            <a:ext cx="173666" cy="609600"/>
          </a:xfrm>
          <a:prstGeom prst="arc">
            <a:avLst>
              <a:gd name="adj1" fmla="val 14633821"/>
              <a:gd name="adj2" fmla="val 229743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Rebound Scalability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101001" cy="1371600"/>
          </a:xfrm>
        </p:spPr>
        <p:txBody>
          <a:bodyPr/>
          <a:lstStyle/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Rebound is scalable in checkpoint overhead</a:t>
            </a:r>
          </a:p>
          <a:p>
            <a:pPr eaLnBrk="1" hangingPunct="1"/>
            <a:r>
              <a:rPr lang="en-US" dirty="0" smtClean="0"/>
              <a:t>Delayed </a:t>
            </a:r>
            <a:r>
              <a:rPr lang="en-US" dirty="0" err="1" smtClean="0"/>
              <a:t>Writebacks</a:t>
            </a:r>
            <a:r>
              <a:rPr lang="en-US" dirty="0" smtClean="0"/>
              <a:t> help scalability</a:t>
            </a:r>
          </a:p>
        </p:txBody>
      </p:sp>
      <p:pic>
        <p:nvPicPr>
          <p:cNvPr id="21513" name="Picture 9" descr="C:\Users\agarwa29\Desktop\graphs\Graphs\NEW\Scal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9" y="1295405"/>
            <a:ext cx="3926712" cy="27431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 descr="C:\Users\agarwa29\Desktop\graphs\Graphs\NEW\Sca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83" y="1283212"/>
            <a:ext cx="3995718" cy="27648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4048064"/>
            <a:ext cx="335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 problem size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Also in the Paper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Delayed write backs also useful in Global</a:t>
            </a:r>
          </a:p>
          <a:p>
            <a:pPr eaLnBrk="1" hangingPunct="1"/>
            <a:r>
              <a:rPr lang="en-US" dirty="0" smtClean="0"/>
              <a:t>Barrier optimization is effective but not universally applicable</a:t>
            </a:r>
          </a:p>
          <a:p>
            <a:pPr eaLnBrk="1" hangingPunct="1"/>
            <a:r>
              <a:rPr lang="en-US" dirty="0" smtClean="0"/>
              <a:t>Power increase due to hardware additions &lt; 2%</a:t>
            </a:r>
          </a:p>
          <a:p>
            <a:pPr eaLnBrk="1" hangingPunct="1"/>
            <a:r>
              <a:rPr lang="en-US" dirty="0" smtClean="0"/>
              <a:t>Rebound leads to only 4% increase in coherence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534400" cy="2667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Leverages directory protocol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Boosts checkpointing efficiency: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Delayed write-backs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Multiple checkpoints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Barrier optimization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Avg. execution overhead for 64 </a:t>
            </a:r>
            <a:r>
              <a:rPr lang="en-US" dirty="0" err="1" smtClean="0"/>
              <a:t>procs</a:t>
            </a:r>
            <a:r>
              <a:rPr lang="en-US" dirty="0" smtClean="0"/>
              <a:t>: 2%</a:t>
            </a:r>
          </a:p>
          <a:p>
            <a:pPr marL="742950" lvl="2" indent="-342900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2954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9900"/>
                </a:solidFill>
                <a:latin typeface="+mn-lt"/>
              </a:rPr>
              <a:t>Rebound:</a:t>
            </a:r>
            <a:r>
              <a:rPr lang="en-US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kern="0" dirty="0">
                <a:latin typeface="+mn-lt"/>
              </a:rPr>
              <a:t>First HW-based scheme for </a:t>
            </a:r>
            <a:r>
              <a:rPr lang="en-US" kern="0" dirty="0">
                <a:solidFill>
                  <a:srgbClr val="FF9900"/>
                </a:solidFill>
                <a:latin typeface="+mn-lt"/>
              </a:rPr>
              <a:t>scalable, coordinated local </a:t>
            </a:r>
            <a:r>
              <a:rPr lang="en-US" kern="0" dirty="0">
                <a:latin typeface="+mn-lt"/>
              </a:rPr>
              <a:t>checkpointing in </a:t>
            </a:r>
            <a:r>
              <a:rPr lang="en-US" kern="0" dirty="0">
                <a:solidFill>
                  <a:srgbClr val="FF9900"/>
                </a:solidFill>
                <a:latin typeface="+mn-lt"/>
              </a:rPr>
              <a:t>coherent</a:t>
            </a:r>
            <a:r>
              <a:rPr lang="en-US" kern="0" dirty="0">
                <a:latin typeface="+mn-lt"/>
              </a:rPr>
              <a:t> shared-memory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4953000"/>
            <a:ext cx="8534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Future work: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Apply Rebound to non-hardware coherent machines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Scalability to hierarchical directories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534400" cy="4038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Leverages directory protocol to track inter-thread </a:t>
            </a:r>
            <a:r>
              <a:rPr lang="en-US" dirty="0" err="1" smtClean="0"/>
              <a:t>deps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Opts to boost checkpointing efficiency: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9900"/>
                </a:solidFill>
              </a:rPr>
              <a:t>Delaying write-back</a:t>
            </a:r>
            <a:r>
              <a:rPr lang="en-US" dirty="0" smtClean="0"/>
              <a:t> of data to safe memory at checkpoints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Supporting </a:t>
            </a:r>
            <a:r>
              <a:rPr lang="en-US" dirty="0" smtClean="0">
                <a:solidFill>
                  <a:srgbClr val="FF9900"/>
                </a:solidFill>
              </a:rPr>
              <a:t>multiple checkpoints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Optimizing checkpointing at </a:t>
            </a:r>
            <a:r>
              <a:rPr lang="en-US" dirty="0" smtClean="0">
                <a:solidFill>
                  <a:srgbClr val="FF9900"/>
                </a:solidFill>
              </a:rPr>
              <a:t>barrier synchronization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Avg. performance overhead for 64 </a:t>
            </a:r>
            <a:r>
              <a:rPr lang="en-US" dirty="0" err="1" smtClean="0"/>
              <a:t>procs</a:t>
            </a:r>
            <a:r>
              <a:rPr lang="en-US" dirty="0" smtClean="0"/>
              <a:t>: 2%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Compared to 15% for global checkpointing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2954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9900"/>
                </a:solidFill>
                <a:latin typeface="+mn-lt"/>
              </a:rPr>
              <a:t>Rebound:</a:t>
            </a:r>
            <a:r>
              <a:rPr lang="en-US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kern="0" dirty="0">
                <a:latin typeface="+mn-lt"/>
              </a:rPr>
              <a:t>First HW-based scheme for </a:t>
            </a:r>
            <a:r>
              <a:rPr lang="en-US" kern="0" dirty="0">
                <a:solidFill>
                  <a:srgbClr val="FF9900"/>
                </a:solidFill>
                <a:latin typeface="+mn-lt"/>
              </a:rPr>
              <a:t>scalable, coordinated local </a:t>
            </a:r>
            <a:r>
              <a:rPr lang="en-US" kern="0" dirty="0">
                <a:latin typeface="+mn-lt"/>
              </a:rPr>
              <a:t>checkpointing in </a:t>
            </a:r>
            <a:r>
              <a:rPr lang="en-US" kern="0" dirty="0">
                <a:solidFill>
                  <a:srgbClr val="FF9900"/>
                </a:solidFill>
                <a:latin typeface="+mn-lt"/>
              </a:rPr>
              <a:t>coherent</a:t>
            </a:r>
            <a:r>
              <a:rPr lang="en-US" kern="0" dirty="0">
                <a:latin typeface="+mn-lt"/>
              </a:rPr>
              <a:t> shared-memory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8305800" cy="16764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</a:rPr>
              <a:t>Rebound: Scalable Checkpointing for Coherent Shared Memory</a:t>
            </a:r>
            <a:r>
              <a:rPr lang="en-US" sz="4000" b="1" dirty="0" smtClean="0">
                <a:solidFill>
                  <a:srgbClr val="FF0000"/>
                </a:solidFill>
              </a:rPr>
              <a:t/>
            </a:r>
            <a:br>
              <a:rPr lang="en-US" sz="4000" b="1" dirty="0" smtClean="0">
                <a:solidFill>
                  <a:srgbClr val="FF0000"/>
                </a:solidFill>
              </a:rPr>
            </a:br>
            <a:endParaRPr lang="en-US" sz="40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352800"/>
            <a:ext cx="7620000" cy="1752600"/>
          </a:xfrm>
        </p:spPr>
        <p:txBody>
          <a:bodyPr/>
          <a:lstStyle/>
          <a:p>
            <a:pPr eaLnBrk="1" hangingPunct="1"/>
            <a:r>
              <a:rPr lang="en-US" sz="2400" b="1" smtClean="0"/>
              <a:t>Rishi Agarwal, Pranav Garg, and Josep Torrellas</a:t>
            </a:r>
          </a:p>
          <a:p>
            <a:pPr eaLnBrk="1" hangingPunct="1"/>
            <a:r>
              <a:rPr lang="en-US" sz="2400" smtClean="0"/>
              <a:t>Department of Computer Science</a:t>
            </a:r>
            <a:br>
              <a:rPr lang="en-US" sz="2400" smtClean="0"/>
            </a:br>
            <a:r>
              <a:rPr lang="en-US" sz="2400" smtClean="0"/>
              <a:t>University of Illinois at Urbana-Champaign</a:t>
            </a:r>
            <a:br>
              <a:rPr lang="en-US" sz="2400" smtClean="0"/>
            </a:br>
            <a:r>
              <a:rPr lang="en-US" sz="2400" smtClean="0"/>
              <a:t>http://iacoma.cs.uiuc.edu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3951146" y="1752600"/>
            <a:ext cx="475488" cy="4754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>
            <a:stCxn id="2" idx="4"/>
            <a:endCxn id="3" idx="0"/>
          </p:cNvCxnSpPr>
          <p:nvPr/>
        </p:nvCxnSpPr>
        <p:spPr bwMode="auto">
          <a:xfrm>
            <a:off x="4188890" y="2228088"/>
            <a:ext cx="0" cy="2865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Background: In-Memory </a:t>
            </a:r>
            <a:r>
              <a:rPr lang="en-US" dirty="0" err="1" smtClean="0"/>
              <a:t>Checkpt</a:t>
            </a:r>
            <a:r>
              <a:rPr lang="en-US" dirty="0" smtClean="0"/>
              <a:t> with </a:t>
            </a:r>
            <a:r>
              <a:rPr lang="en-US" dirty="0" err="1" smtClean="0">
                <a:solidFill>
                  <a:srgbClr val="FF9900"/>
                </a:solidFill>
              </a:rPr>
              <a:t>ReVive</a:t>
            </a:r>
            <a:endParaRPr lang="en-US" dirty="0" smtClean="0">
              <a:solidFill>
                <a:srgbClr val="FF99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180252" y="1752600"/>
            <a:ext cx="760476" cy="1447800"/>
            <a:chOff x="1107186" y="2667000"/>
            <a:chExt cx="760476" cy="1447800"/>
          </a:xfrm>
        </p:grpSpPr>
        <p:sp>
          <p:nvSpPr>
            <p:cNvPr id="20" name="Oval 19"/>
            <p:cNvSpPr/>
            <p:nvPr/>
          </p:nvSpPr>
          <p:spPr bwMode="auto">
            <a:xfrm>
              <a:off x="1249680" y="2667000"/>
              <a:ext cx="475488" cy="47548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107186" y="3429000"/>
              <a:ext cx="760476" cy="381000"/>
            </a:xfrm>
            <a:prstGeom prst="rect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 bwMode="auto">
            <a:xfrm>
              <a:off x="1487424" y="3142488"/>
              <a:ext cx="0" cy="2865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1487424" y="3810000"/>
              <a:ext cx="0" cy="3048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6551852" y="1752600"/>
            <a:ext cx="760476" cy="1447800"/>
            <a:chOff x="1107186" y="2667000"/>
            <a:chExt cx="760476" cy="1447800"/>
          </a:xfrm>
        </p:grpSpPr>
        <p:sp>
          <p:nvSpPr>
            <p:cNvPr id="25" name="Oval 24"/>
            <p:cNvSpPr/>
            <p:nvPr/>
          </p:nvSpPr>
          <p:spPr bwMode="auto">
            <a:xfrm>
              <a:off x="1249680" y="2667000"/>
              <a:ext cx="475488" cy="47548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07186" y="3429000"/>
              <a:ext cx="760476" cy="381000"/>
            </a:xfrm>
            <a:prstGeom prst="rect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 bwMode="auto">
            <a:xfrm>
              <a:off x="1487424" y="3142488"/>
              <a:ext cx="0" cy="2865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487424" y="3810000"/>
              <a:ext cx="0" cy="3048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4342052" y="3657600"/>
            <a:ext cx="2436876" cy="914400"/>
            <a:chOff x="1601724" y="4648200"/>
            <a:chExt cx="2436876" cy="9144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601724" y="4648200"/>
              <a:ext cx="2436876" cy="914400"/>
            </a:xfrm>
            <a:prstGeom prst="rect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677162" y="4953000"/>
              <a:ext cx="1066038" cy="533400"/>
            </a:xfrm>
            <a:prstGeom prst="rect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5331128" y="2590800"/>
            <a:ext cx="256032" cy="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532296" y="2791968"/>
            <a:ext cx="256032" cy="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827696" y="2590800"/>
            <a:ext cx="256032" cy="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626528" y="2791968"/>
            <a:ext cx="256032" cy="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3949260" y="2886076"/>
            <a:ext cx="2745092" cy="1000126"/>
            <a:chOff x="1589932" y="3800476"/>
            <a:chExt cx="2745092" cy="1000126"/>
          </a:xfrm>
        </p:grpSpPr>
        <p:cxnSp>
          <p:nvCxnSpPr>
            <p:cNvPr id="7206" name="Curved Connector 7205"/>
            <p:cNvCxnSpPr/>
            <p:nvPr/>
          </p:nvCxnSpPr>
          <p:spPr bwMode="auto">
            <a:xfrm rot="16200000" flipH="1">
              <a:off x="2945892" y="4165094"/>
              <a:ext cx="990600" cy="280416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6" name="Curved Connector 105"/>
            <p:cNvCxnSpPr/>
            <p:nvPr/>
          </p:nvCxnSpPr>
          <p:spPr bwMode="auto">
            <a:xfrm rot="5400000">
              <a:off x="3653413" y="4118989"/>
              <a:ext cx="990599" cy="372623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28" name="Arc 7227"/>
            <p:cNvSpPr/>
            <p:nvPr/>
          </p:nvSpPr>
          <p:spPr bwMode="auto">
            <a:xfrm flipH="1">
              <a:off x="1589932" y="3800476"/>
              <a:ext cx="1686668" cy="1000124"/>
            </a:xfrm>
            <a:custGeom>
              <a:avLst/>
              <a:gdLst>
                <a:gd name="connsiteX0" fmla="*/ 609600 w 1219200"/>
                <a:gd name="connsiteY0" fmla="*/ 0 h 876302"/>
                <a:gd name="connsiteX1" fmla="*/ 1053338 w 1219200"/>
                <a:gd name="connsiteY1" fmla="*/ 137726 h 876302"/>
                <a:gd name="connsiteX2" fmla="*/ 1142268 w 1219200"/>
                <a:gd name="connsiteY2" fmla="*/ 651218 h 876302"/>
                <a:gd name="connsiteX3" fmla="*/ 609600 w 1219200"/>
                <a:gd name="connsiteY3" fmla="*/ 438151 h 876302"/>
                <a:gd name="connsiteX4" fmla="*/ 609600 w 1219200"/>
                <a:gd name="connsiteY4" fmla="*/ 0 h 876302"/>
                <a:gd name="connsiteX0" fmla="*/ 609600 w 1219200"/>
                <a:gd name="connsiteY0" fmla="*/ 0 h 876302"/>
                <a:gd name="connsiteX1" fmla="*/ 1053338 w 1219200"/>
                <a:gd name="connsiteY1" fmla="*/ 137726 h 876302"/>
                <a:gd name="connsiteX2" fmla="*/ 1142268 w 1219200"/>
                <a:gd name="connsiteY2" fmla="*/ 651218 h 876302"/>
                <a:gd name="connsiteX0" fmla="*/ 0 w 609611"/>
                <a:gd name="connsiteY0" fmla="*/ 76200 h 727418"/>
                <a:gd name="connsiteX1" fmla="*/ 443738 w 609611"/>
                <a:gd name="connsiteY1" fmla="*/ 213926 h 727418"/>
                <a:gd name="connsiteX2" fmla="*/ 532668 w 609611"/>
                <a:gd name="connsiteY2" fmla="*/ 727418 h 727418"/>
                <a:gd name="connsiteX3" fmla="*/ 0 w 609611"/>
                <a:gd name="connsiteY3" fmla="*/ 514351 h 727418"/>
                <a:gd name="connsiteX4" fmla="*/ 0 w 609611"/>
                <a:gd name="connsiteY4" fmla="*/ 76200 h 727418"/>
                <a:gd name="connsiteX0" fmla="*/ 0 w 609611"/>
                <a:gd name="connsiteY0" fmla="*/ 0 h 727418"/>
                <a:gd name="connsiteX1" fmla="*/ 443738 w 609611"/>
                <a:gd name="connsiteY1" fmla="*/ 213926 h 727418"/>
                <a:gd name="connsiteX2" fmla="*/ 532668 w 609611"/>
                <a:gd name="connsiteY2" fmla="*/ 727418 h 727418"/>
                <a:gd name="connsiteX0" fmla="*/ 0 w 609611"/>
                <a:gd name="connsiteY0" fmla="*/ 76200 h 727418"/>
                <a:gd name="connsiteX1" fmla="*/ 443738 w 609611"/>
                <a:gd name="connsiteY1" fmla="*/ 213926 h 727418"/>
                <a:gd name="connsiteX2" fmla="*/ 532668 w 609611"/>
                <a:gd name="connsiteY2" fmla="*/ 727418 h 727418"/>
                <a:gd name="connsiteX3" fmla="*/ 0 w 609611"/>
                <a:gd name="connsiteY3" fmla="*/ 514351 h 727418"/>
                <a:gd name="connsiteX4" fmla="*/ 0 w 609611"/>
                <a:gd name="connsiteY4" fmla="*/ 76200 h 727418"/>
                <a:gd name="connsiteX0" fmla="*/ 0 w 609611"/>
                <a:gd name="connsiteY0" fmla="*/ 0 h 727418"/>
                <a:gd name="connsiteX1" fmla="*/ 443738 w 609611"/>
                <a:gd name="connsiteY1" fmla="*/ 213926 h 727418"/>
                <a:gd name="connsiteX2" fmla="*/ 532668 w 609611"/>
                <a:gd name="connsiteY2" fmla="*/ 727418 h 727418"/>
                <a:gd name="connsiteX0" fmla="*/ 1134207 w 1743818"/>
                <a:gd name="connsiteY0" fmla="*/ 76200 h 908393"/>
                <a:gd name="connsiteX1" fmla="*/ 1577945 w 1743818"/>
                <a:gd name="connsiteY1" fmla="*/ 213926 h 908393"/>
                <a:gd name="connsiteX2" fmla="*/ 1666875 w 1743818"/>
                <a:gd name="connsiteY2" fmla="*/ 727418 h 908393"/>
                <a:gd name="connsiteX3" fmla="*/ 1134207 w 1743818"/>
                <a:gd name="connsiteY3" fmla="*/ 514351 h 908393"/>
                <a:gd name="connsiteX4" fmla="*/ 1134207 w 1743818"/>
                <a:gd name="connsiteY4" fmla="*/ 76200 h 908393"/>
                <a:gd name="connsiteX0" fmla="*/ 1134207 w 1743818"/>
                <a:gd name="connsiteY0" fmla="*/ 0 h 908393"/>
                <a:gd name="connsiteX1" fmla="*/ 1577945 w 1743818"/>
                <a:gd name="connsiteY1" fmla="*/ 213926 h 908393"/>
                <a:gd name="connsiteX2" fmla="*/ 0 w 1743818"/>
                <a:gd name="connsiteY2" fmla="*/ 908393 h 908393"/>
                <a:gd name="connsiteX0" fmla="*/ 1134207 w 1743818"/>
                <a:gd name="connsiteY0" fmla="*/ 76200 h 908393"/>
                <a:gd name="connsiteX1" fmla="*/ 1577945 w 1743818"/>
                <a:gd name="connsiteY1" fmla="*/ 213926 h 908393"/>
                <a:gd name="connsiteX2" fmla="*/ 1666875 w 1743818"/>
                <a:gd name="connsiteY2" fmla="*/ 727418 h 908393"/>
                <a:gd name="connsiteX3" fmla="*/ 1134207 w 1743818"/>
                <a:gd name="connsiteY3" fmla="*/ 514351 h 908393"/>
                <a:gd name="connsiteX4" fmla="*/ 1134207 w 1743818"/>
                <a:gd name="connsiteY4" fmla="*/ 76200 h 908393"/>
                <a:gd name="connsiteX0" fmla="*/ 1134207 w 1743818"/>
                <a:gd name="connsiteY0" fmla="*/ 0 h 908393"/>
                <a:gd name="connsiteX1" fmla="*/ 1101695 w 1743818"/>
                <a:gd name="connsiteY1" fmla="*/ 433001 h 908393"/>
                <a:gd name="connsiteX2" fmla="*/ 0 w 1743818"/>
                <a:gd name="connsiteY2" fmla="*/ 908393 h 908393"/>
                <a:gd name="connsiteX0" fmla="*/ 1134207 w 1743818"/>
                <a:gd name="connsiteY0" fmla="*/ 76200 h 908393"/>
                <a:gd name="connsiteX1" fmla="*/ 1577945 w 1743818"/>
                <a:gd name="connsiteY1" fmla="*/ 213926 h 908393"/>
                <a:gd name="connsiteX2" fmla="*/ 1666875 w 1743818"/>
                <a:gd name="connsiteY2" fmla="*/ 727418 h 908393"/>
                <a:gd name="connsiteX3" fmla="*/ 1134207 w 1743818"/>
                <a:gd name="connsiteY3" fmla="*/ 514351 h 908393"/>
                <a:gd name="connsiteX4" fmla="*/ 1134207 w 1743818"/>
                <a:gd name="connsiteY4" fmla="*/ 76200 h 908393"/>
                <a:gd name="connsiteX0" fmla="*/ 1134207 w 1743818"/>
                <a:gd name="connsiteY0" fmla="*/ 0 h 908393"/>
                <a:gd name="connsiteX1" fmla="*/ 1101695 w 1743818"/>
                <a:gd name="connsiteY1" fmla="*/ 433001 h 908393"/>
                <a:gd name="connsiteX2" fmla="*/ 0 w 1743818"/>
                <a:gd name="connsiteY2" fmla="*/ 908393 h 908393"/>
                <a:gd name="connsiteX0" fmla="*/ 1134207 w 1743818"/>
                <a:gd name="connsiteY0" fmla="*/ 76200 h 908393"/>
                <a:gd name="connsiteX1" fmla="*/ 1577945 w 1743818"/>
                <a:gd name="connsiteY1" fmla="*/ 213926 h 908393"/>
                <a:gd name="connsiteX2" fmla="*/ 1666875 w 1743818"/>
                <a:gd name="connsiteY2" fmla="*/ 727418 h 908393"/>
                <a:gd name="connsiteX3" fmla="*/ 1134207 w 1743818"/>
                <a:gd name="connsiteY3" fmla="*/ 514351 h 908393"/>
                <a:gd name="connsiteX4" fmla="*/ 1134207 w 1743818"/>
                <a:gd name="connsiteY4" fmla="*/ 76200 h 908393"/>
                <a:gd name="connsiteX0" fmla="*/ 1134207 w 1743818"/>
                <a:gd name="connsiteY0" fmla="*/ 0 h 908393"/>
                <a:gd name="connsiteX1" fmla="*/ 1101695 w 1743818"/>
                <a:gd name="connsiteY1" fmla="*/ 433001 h 908393"/>
                <a:gd name="connsiteX2" fmla="*/ 0 w 1743818"/>
                <a:gd name="connsiteY2" fmla="*/ 908393 h 908393"/>
                <a:gd name="connsiteX0" fmla="*/ 1134207 w 1743818"/>
                <a:gd name="connsiteY0" fmla="*/ 76200 h 908393"/>
                <a:gd name="connsiteX1" fmla="*/ 1577945 w 1743818"/>
                <a:gd name="connsiteY1" fmla="*/ 213926 h 908393"/>
                <a:gd name="connsiteX2" fmla="*/ 1666875 w 1743818"/>
                <a:gd name="connsiteY2" fmla="*/ 727418 h 908393"/>
                <a:gd name="connsiteX3" fmla="*/ 1134207 w 1743818"/>
                <a:gd name="connsiteY3" fmla="*/ 514351 h 908393"/>
                <a:gd name="connsiteX4" fmla="*/ 1134207 w 1743818"/>
                <a:gd name="connsiteY4" fmla="*/ 76200 h 908393"/>
                <a:gd name="connsiteX0" fmla="*/ 1134207 w 1743818"/>
                <a:gd name="connsiteY0" fmla="*/ 0 h 908393"/>
                <a:gd name="connsiteX1" fmla="*/ 1101695 w 1743818"/>
                <a:gd name="connsiteY1" fmla="*/ 433001 h 908393"/>
                <a:gd name="connsiteX2" fmla="*/ 438882 w 1743818"/>
                <a:gd name="connsiteY2" fmla="*/ 590549 h 908393"/>
                <a:gd name="connsiteX3" fmla="*/ 0 w 1743818"/>
                <a:gd name="connsiteY3" fmla="*/ 908393 h 908393"/>
                <a:gd name="connsiteX0" fmla="*/ 1134207 w 1743818"/>
                <a:gd name="connsiteY0" fmla="*/ 76200 h 908393"/>
                <a:gd name="connsiteX1" fmla="*/ 1577945 w 1743818"/>
                <a:gd name="connsiteY1" fmla="*/ 213926 h 908393"/>
                <a:gd name="connsiteX2" fmla="*/ 1666875 w 1743818"/>
                <a:gd name="connsiteY2" fmla="*/ 727418 h 908393"/>
                <a:gd name="connsiteX3" fmla="*/ 1134207 w 1743818"/>
                <a:gd name="connsiteY3" fmla="*/ 514351 h 908393"/>
                <a:gd name="connsiteX4" fmla="*/ 1134207 w 1743818"/>
                <a:gd name="connsiteY4" fmla="*/ 76200 h 908393"/>
                <a:gd name="connsiteX0" fmla="*/ 1134207 w 1743818"/>
                <a:gd name="connsiteY0" fmla="*/ 0 h 908393"/>
                <a:gd name="connsiteX1" fmla="*/ 1101695 w 1743818"/>
                <a:gd name="connsiteY1" fmla="*/ 433001 h 908393"/>
                <a:gd name="connsiteX2" fmla="*/ 438882 w 1743818"/>
                <a:gd name="connsiteY2" fmla="*/ 590549 h 908393"/>
                <a:gd name="connsiteX3" fmla="*/ 0 w 1743818"/>
                <a:gd name="connsiteY3" fmla="*/ 908393 h 908393"/>
                <a:gd name="connsiteX0" fmla="*/ 1038957 w 1648568"/>
                <a:gd name="connsiteY0" fmla="*/ 76200 h 936968"/>
                <a:gd name="connsiteX1" fmla="*/ 1482695 w 1648568"/>
                <a:gd name="connsiteY1" fmla="*/ 213926 h 936968"/>
                <a:gd name="connsiteX2" fmla="*/ 1571625 w 1648568"/>
                <a:gd name="connsiteY2" fmla="*/ 727418 h 936968"/>
                <a:gd name="connsiteX3" fmla="*/ 1038957 w 1648568"/>
                <a:gd name="connsiteY3" fmla="*/ 514351 h 936968"/>
                <a:gd name="connsiteX4" fmla="*/ 1038957 w 1648568"/>
                <a:gd name="connsiteY4" fmla="*/ 76200 h 936968"/>
                <a:gd name="connsiteX0" fmla="*/ 1038957 w 1648568"/>
                <a:gd name="connsiteY0" fmla="*/ 0 h 936968"/>
                <a:gd name="connsiteX1" fmla="*/ 1006445 w 1648568"/>
                <a:gd name="connsiteY1" fmla="*/ 433001 h 936968"/>
                <a:gd name="connsiteX2" fmla="*/ 343632 w 1648568"/>
                <a:gd name="connsiteY2" fmla="*/ 590549 h 936968"/>
                <a:gd name="connsiteX3" fmla="*/ 0 w 1648568"/>
                <a:gd name="connsiteY3" fmla="*/ 936968 h 936968"/>
                <a:gd name="connsiteX0" fmla="*/ 1040118 w 1649729"/>
                <a:gd name="connsiteY0" fmla="*/ 76200 h 936968"/>
                <a:gd name="connsiteX1" fmla="*/ 1483856 w 1649729"/>
                <a:gd name="connsiteY1" fmla="*/ 213926 h 936968"/>
                <a:gd name="connsiteX2" fmla="*/ 1572786 w 1649729"/>
                <a:gd name="connsiteY2" fmla="*/ 727418 h 936968"/>
                <a:gd name="connsiteX3" fmla="*/ 1040118 w 1649729"/>
                <a:gd name="connsiteY3" fmla="*/ 514351 h 936968"/>
                <a:gd name="connsiteX4" fmla="*/ 1040118 w 1649729"/>
                <a:gd name="connsiteY4" fmla="*/ 76200 h 936968"/>
                <a:gd name="connsiteX0" fmla="*/ 1040118 w 1649729"/>
                <a:gd name="connsiteY0" fmla="*/ 0 h 936968"/>
                <a:gd name="connsiteX1" fmla="*/ 1007606 w 1649729"/>
                <a:gd name="connsiteY1" fmla="*/ 433001 h 936968"/>
                <a:gd name="connsiteX2" fmla="*/ 344793 w 1649729"/>
                <a:gd name="connsiteY2" fmla="*/ 590549 h 936968"/>
                <a:gd name="connsiteX3" fmla="*/ 1161 w 1649729"/>
                <a:gd name="connsiteY3" fmla="*/ 936968 h 936968"/>
                <a:gd name="connsiteX0" fmla="*/ 1040424 w 1650035"/>
                <a:gd name="connsiteY0" fmla="*/ 76200 h 936968"/>
                <a:gd name="connsiteX1" fmla="*/ 1484162 w 1650035"/>
                <a:gd name="connsiteY1" fmla="*/ 213926 h 936968"/>
                <a:gd name="connsiteX2" fmla="*/ 1573092 w 1650035"/>
                <a:gd name="connsiteY2" fmla="*/ 727418 h 936968"/>
                <a:gd name="connsiteX3" fmla="*/ 1040424 w 1650035"/>
                <a:gd name="connsiteY3" fmla="*/ 514351 h 936968"/>
                <a:gd name="connsiteX4" fmla="*/ 1040424 w 1650035"/>
                <a:gd name="connsiteY4" fmla="*/ 76200 h 936968"/>
                <a:gd name="connsiteX0" fmla="*/ 1040424 w 1650035"/>
                <a:gd name="connsiteY0" fmla="*/ 0 h 936968"/>
                <a:gd name="connsiteX1" fmla="*/ 1007912 w 1650035"/>
                <a:gd name="connsiteY1" fmla="*/ 433001 h 936968"/>
                <a:gd name="connsiteX2" fmla="*/ 287949 w 1650035"/>
                <a:gd name="connsiteY2" fmla="*/ 581024 h 936968"/>
                <a:gd name="connsiteX3" fmla="*/ 1467 w 1650035"/>
                <a:gd name="connsiteY3" fmla="*/ 936968 h 936968"/>
                <a:gd name="connsiteX0" fmla="*/ 1040424 w 1650035"/>
                <a:gd name="connsiteY0" fmla="*/ 76200 h 936968"/>
                <a:gd name="connsiteX1" fmla="*/ 1484162 w 1650035"/>
                <a:gd name="connsiteY1" fmla="*/ 213926 h 936968"/>
                <a:gd name="connsiteX2" fmla="*/ 1573092 w 1650035"/>
                <a:gd name="connsiteY2" fmla="*/ 727418 h 936968"/>
                <a:gd name="connsiteX3" fmla="*/ 1040424 w 1650035"/>
                <a:gd name="connsiteY3" fmla="*/ 514351 h 936968"/>
                <a:gd name="connsiteX4" fmla="*/ 1040424 w 1650035"/>
                <a:gd name="connsiteY4" fmla="*/ 76200 h 936968"/>
                <a:gd name="connsiteX0" fmla="*/ 1040424 w 1650035"/>
                <a:gd name="connsiteY0" fmla="*/ 0 h 936968"/>
                <a:gd name="connsiteX1" fmla="*/ 817412 w 1650035"/>
                <a:gd name="connsiteY1" fmla="*/ 423476 h 936968"/>
                <a:gd name="connsiteX2" fmla="*/ 287949 w 1650035"/>
                <a:gd name="connsiteY2" fmla="*/ 581024 h 936968"/>
                <a:gd name="connsiteX3" fmla="*/ 1467 w 1650035"/>
                <a:gd name="connsiteY3" fmla="*/ 936968 h 936968"/>
                <a:gd name="connsiteX0" fmla="*/ 1041331 w 1650942"/>
                <a:gd name="connsiteY0" fmla="*/ 76200 h 936968"/>
                <a:gd name="connsiteX1" fmla="*/ 1485069 w 1650942"/>
                <a:gd name="connsiteY1" fmla="*/ 213926 h 936968"/>
                <a:gd name="connsiteX2" fmla="*/ 1573999 w 1650942"/>
                <a:gd name="connsiteY2" fmla="*/ 727418 h 936968"/>
                <a:gd name="connsiteX3" fmla="*/ 1041331 w 1650942"/>
                <a:gd name="connsiteY3" fmla="*/ 514351 h 936968"/>
                <a:gd name="connsiteX4" fmla="*/ 1041331 w 1650942"/>
                <a:gd name="connsiteY4" fmla="*/ 76200 h 936968"/>
                <a:gd name="connsiteX0" fmla="*/ 1041331 w 1650942"/>
                <a:gd name="connsiteY0" fmla="*/ 0 h 936968"/>
                <a:gd name="connsiteX1" fmla="*/ 818319 w 1650942"/>
                <a:gd name="connsiteY1" fmla="*/ 423476 h 936968"/>
                <a:gd name="connsiteX2" fmla="*/ 288856 w 1650942"/>
                <a:gd name="connsiteY2" fmla="*/ 581024 h 936968"/>
                <a:gd name="connsiteX3" fmla="*/ 2374 w 1650942"/>
                <a:gd name="connsiteY3" fmla="*/ 936968 h 936968"/>
                <a:gd name="connsiteX0" fmla="*/ 1041331 w 1650942"/>
                <a:gd name="connsiteY0" fmla="*/ 76200 h 936968"/>
                <a:gd name="connsiteX1" fmla="*/ 1485069 w 1650942"/>
                <a:gd name="connsiteY1" fmla="*/ 213926 h 936968"/>
                <a:gd name="connsiteX2" fmla="*/ 1573999 w 1650942"/>
                <a:gd name="connsiteY2" fmla="*/ 727418 h 936968"/>
                <a:gd name="connsiteX3" fmla="*/ 1041331 w 1650942"/>
                <a:gd name="connsiteY3" fmla="*/ 514351 h 936968"/>
                <a:gd name="connsiteX4" fmla="*/ 1041331 w 1650942"/>
                <a:gd name="connsiteY4" fmla="*/ 76200 h 936968"/>
                <a:gd name="connsiteX0" fmla="*/ 1079431 w 1650942"/>
                <a:gd name="connsiteY0" fmla="*/ 0 h 936968"/>
                <a:gd name="connsiteX1" fmla="*/ 818319 w 1650942"/>
                <a:gd name="connsiteY1" fmla="*/ 423476 h 936968"/>
                <a:gd name="connsiteX2" fmla="*/ 288856 w 1650942"/>
                <a:gd name="connsiteY2" fmla="*/ 581024 h 936968"/>
                <a:gd name="connsiteX3" fmla="*/ 2374 w 1650942"/>
                <a:gd name="connsiteY3" fmla="*/ 936968 h 936968"/>
                <a:gd name="connsiteX0" fmla="*/ 1038957 w 1648568"/>
                <a:gd name="connsiteY0" fmla="*/ 76200 h 936968"/>
                <a:gd name="connsiteX1" fmla="*/ 1482695 w 1648568"/>
                <a:gd name="connsiteY1" fmla="*/ 213926 h 936968"/>
                <a:gd name="connsiteX2" fmla="*/ 1571625 w 1648568"/>
                <a:gd name="connsiteY2" fmla="*/ 727418 h 936968"/>
                <a:gd name="connsiteX3" fmla="*/ 1038957 w 1648568"/>
                <a:gd name="connsiteY3" fmla="*/ 514351 h 936968"/>
                <a:gd name="connsiteX4" fmla="*/ 1038957 w 1648568"/>
                <a:gd name="connsiteY4" fmla="*/ 76200 h 936968"/>
                <a:gd name="connsiteX0" fmla="*/ 1077057 w 1648568"/>
                <a:gd name="connsiteY0" fmla="*/ 0 h 936968"/>
                <a:gd name="connsiteX1" fmla="*/ 815945 w 1648568"/>
                <a:gd name="connsiteY1" fmla="*/ 423476 h 936968"/>
                <a:gd name="connsiteX2" fmla="*/ 286482 w 1648568"/>
                <a:gd name="connsiteY2" fmla="*/ 581024 h 936968"/>
                <a:gd name="connsiteX3" fmla="*/ 0 w 1648568"/>
                <a:gd name="connsiteY3" fmla="*/ 936968 h 936968"/>
                <a:gd name="connsiteX0" fmla="*/ 1038957 w 1648568"/>
                <a:gd name="connsiteY0" fmla="*/ 104775 h 965543"/>
                <a:gd name="connsiteX1" fmla="*/ 1482695 w 1648568"/>
                <a:gd name="connsiteY1" fmla="*/ 242501 h 965543"/>
                <a:gd name="connsiteX2" fmla="*/ 1571625 w 1648568"/>
                <a:gd name="connsiteY2" fmla="*/ 755993 h 965543"/>
                <a:gd name="connsiteX3" fmla="*/ 1038957 w 1648568"/>
                <a:gd name="connsiteY3" fmla="*/ 542926 h 965543"/>
                <a:gd name="connsiteX4" fmla="*/ 1038957 w 1648568"/>
                <a:gd name="connsiteY4" fmla="*/ 104775 h 965543"/>
                <a:gd name="connsiteX0" fmla="*/ 1077057 w 1648568"/>
                <a:gd name="connsiteY0" fmla="*/ 0 h 965543"/>
                <a:gd name="connsiteX1" fmla="*/ 815945 w 1648568"/>
                <a:gd name="connsiteY1" fmla="*/ 452051 h 965543"/>
                <a:gd name="connsiteX2" fmla="*/ 286482 w 1648568"/>
                <a:gd name="connsiteY2" fmla="*/ 609599 h 965543"/>
                <a:gd name="connsiteX3" fmla="*/ 0 w 1648568"/>
                <a:gd name="connsiteY3" fmla="*/ 965543 h 9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568" h="965543" stroke="0" extrusionOk="0">
                  <a:moveTo>
                    <a:pt x="1038957" y="104775"/>
                  </a:moveTo>
                  <a:cubicBezTo>
                    <a:pt x="1206954" y="104775"/>
                    <a:pt x="1367505" y="154606"/>
                    <a:pt x="1482695" y="242501"/>
                  </a:cubicBezTo>
                  <a:cubicBezTo>
                    <a:pt x="1664811" y="381463"/>
                    <a:pt x="1700785" y="589182"/>
                    <a:pt x="1571625" y="755993"/>
                  </a:cubicBezTo>
                  <a:lnTo>
                    <a:pt x="1038957" y="542926"/>
                  </a:lnTo>
                  <a:lnTo>
                    <a:pt x="1038957" y="104775"/>
                  </a:lnTo>
                  <a:close/>
                </a:path>
                <a:path w="1648568" h="965543" fill="none">
                  <a:moveTo>
                    <a:pt x="1077057" y="0"/>
                  </a:moveTo>
                  <a:cubicBezTo>
                    <a:pt x="1130754" y="133350"/>
                    <a:pt x="910305" y="392731"/>
                    <a:pt x="815945" y="452051"/>
                  </a:cubicBezTo>
                  <a:cubicBezTo>
                    <a:pt x="720695" y="566351"/>
                    <a:pt x="470098" y="530367"/>
                    <a:pt x="286482" y="609599"/>
                  </a:cubicBezTo>
                  <a:cubicBezTo>
                    <a:pt x="93341" y="717406"/>
                    <a:pt x="46160" y="785569"/>
                    <a:pt x="0" y="965543"/>
                  </a:cubicBezTo>
                </a:path>
              </a:pathLst>
            </a:cu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322746" y="3886198"/>
            <a:ext cx="998986" cy="495302"/>
            <a:chOff x="2963418" y="4800598"/>
            <a:chExt cx="998986" cy="495302"/>
          </a:xfrm>
        </p:grpSpPr>
        <p:cxnSp>
          <p:nvCxnSpPr>
            <p:cNvPr id="127" name="Curved Connector 126"/>
            <p:cNvCxnSpPr/>
            <p:nvPr/>
          </p:nvCxnSpPr>
          <p:spPr bwMode="auto">
            <a:xfrm rot="10800000" flipV="1">
              <a:off x="2963418" y="4800600"/>
              <a:ext cx="313182" cy="228600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9" name="Curved Connector 128"/>
            <p:cNvCxnSpPr/>
            <p:nvPr/>
          </p:nvCxnSpPr>
          <p:spPr bwMode="auto">
            <a:xfrm rot="10800000" flipV="1">
              <a:off x="2971800" y="4800598"/>
              <a:ext cx="609600" cy="342902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9" name="Curved Connector 138"/>
            <p:cNvCxnSpPr/>
            <p:nvPr/>
          </p:nvCxnSpPr>
          <p:spPr bwMode="auto">
            <a:xfrm rot="10800000" flipV="1">
              <a:off x="2971801" y="4800599"/>
              <a:ext cx="990603" cy="495301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18" name="Group 117"/>
          <p:cNvGrpSpPr/>
          <p:nvPr/>
        </p:nvGrpSpPr>
        <p:grpSpPr>
          <a:xfrm>
            <a:off x="4419600" y="1837944"/>
            <a:ext cx="2337348" cy="2124456"/>
            <a:chOff x="4356999" y="1990344"/>
            <a:chExt cx="2337348" cy="2124456"/>
          </a:xfrm>
        </p:grpSpPr>
        <p:cxnSp>
          <p:nvCxnSpPr>
            <p:cNvPr id="143" name="Curved Connector 142"/>
            <p:cNvCxnSpPr>
              <a:stCxn id="2" idx="5"/>
            </p:cNvCxnSpPr>
            <p:nvPr/>
          </p:nvCxnSpPr>
          <p:spPr bwMode="auto">
            <a:xfrm rot="16200000" flipH="1">
              <a:off x="3487726" y="3027727"/>
              <a:ext cx="1956346" cy="217799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7" name="Curved Connector 146"/>
            <p:cNvCxnSpPr>
              <a:stCxn id="20" idx="2"/>
            </p:cNvCxnSpPr>
            <p:nvPr/>
          </p:nvCxnSpPr>
          <p:spPr bwMode="auto">
            <a:xfrm rot="10800000" flipV="1">
              <a:off x="4792594" y="1990344"/>
              <a:ext cx="530152" cy="2124456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1" name="Curved Connector 150"/>
            <p:cNvCxnSpPr>
              <a:stCxn id="25" idx="2"/>
            </p:cNvCxnSpPr>
            <p:nvPr/>
          </p:nvCxnSpPr>
          <p:spPr bwMode="auto">
            <a:xfrm rot="10800000" flipV="1">
              <a:off x="5057670" y="1990344"/>
              <a:ext cx="1636677" cy="2124456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1" name="Rectangle 180"/>
          <p:cNvSpPr/>
          <p:nvPr/>
        </p:nvSpPr>
        <p:spPr bwMode="auto">
          <a:xfrm>
            <a:off x="6980096" y="2743200"/>
            <a:ext cx="256032" cy="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3" name="Curved Connector 182"/>
          <p:cNvCxnSpPr/>
          <p:nvPr/>
        </p:nvCxnSpPr>
        <p:spPr bwMode="auto">
          <a:xfrm rot="5400000">
            <a:off x="6351640" y="3095813"/>
            <a:ext cx="990597" cy="59017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5" name="Curved Connector 184"/>
          <p:cNvCxnSpPr/>
          <p:nvPr/>
        </p:nvCxnSpPr>
        <p:spPr bwMode="auto">
          <a:xfrm rot="10800000" flipV="1">
            <a:off x="5331128" y="3886199"/>
            <a:ext cx="1220724" cy="49530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1" name="TextBox 190"/>
          <p:cNvSpPr txBox="1"/>
          <p:nvPr/>
        </p:nvSpPr>
        <p:spPr>
          <a:xfrm>
            <a:off x="3981517" y="1839969"/>
            <a:ext cx="4203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P1</a:t>
            </a:r>
            <a:endParaRPr lang="en-US" sz="1500" dirty="0"/>
          </a:p>
        </p:txBody>
      </p:sp>
      <p:sp>
        <p:nvSpPr>
          <p:cNvPr id="192" name="TextBox 191"/>
          <p:cNvSpPr txBox="1"/>
          <p:nvPr/>
        </p:nvSpPr>
        <p:spPr>
          <a:xfrm>
            <a:off x="5342385" y="1835201"/>
            <a:ext cx="4203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P2</a:t>
            </a:r>
            <a:endParaRPr lang="en-US" sz="1500" dirty="0"/>
          </a:p>
        </p:txBody>
      </p:sp>
      <p:sp>
        <p:nvSpPr>
          <p:cNvPr id="193" name="TextBox 192"/>
          <p:cNvSpPr txBox="1"/>
          <p:nvPr/>
        </p:nvSpPr>
        <p:spPr>
          <a:xfrm>
            <a:off x="6730560" y="1838325"/>
            <a:ext cx="4203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P3</a:t>
            </a:r>
            <a:endParaRPr lang="en-US" sz="15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943600" y="4267200"/>
            <a:ext cx="8803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Memory</a:t>
            </a:r>
            <a:endParaRPr lang="en-US" sz="15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355275" y="4214750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Log</a:t>
            </a:r>
            <a:endParaRPr lang="en-US" sz="1500" dirty="0"/>
          </a:p>
        </p:txBody>
      </p:sp>
      <p:sp>
        <p:nvSpPr>
          <p:cNvPr id="196" name="TextBox 195"/>
          <p:cNvSpPr txBox="1"/>
          <p:nvPr/>
        </p:nvSpPr>
        <p:spPr>
          <a:xfrm>
            <a:off x="5670945" y="2914072"/>
            <a:ext cx="12087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 smtClean="0">
                <a:solidFill>
                  <a:srgbClr val="C00000"/>
                </a:solidFill>
              </a:rPr>
              <a:t>Writebacks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913103" y="3952101"/>
            <a:ext cx="939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Logging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378289" y="1752600"/>
            <a:ext cx="95571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Register</a:t>
            </a:r>
          </a:p>
          <a:p>
            <a:r>
              <a:rPr lang="en-US" sz="1500" b="1" dirty="0" smtClean="0">
                <a:solidFill>
                  <a:srgbClr val="C00000"/>
                </a:solidFill>
              </a:rPr>
              <a:t>Dump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243950" y="2588325"/>
            <a:ext cx="8707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Caches</a:t>
            </a:r>
            <a:endParaRPr lang="en-US" sz="1500" dirty="0"/>
          </a:p>
        </p:txBody>
      </p:sp>
      <p:sp>
        <p:nvSpPr>
          <p:cNvPr id="201" name="TextBox 200"/>
          <p:cNvSpPr txBox="1"/>
          <p:nvPr/>
        </p:nvSpPr>
        <p:spPr>
          <a:xfrm>
            <a:off x="6705600" y="3396704"/>
            <a:ext cx="1101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 smtClean="0">
                <a:solidFill>
                  <a:srgbClr val="C00000"/>
                </a:solidFill>
              </a:rPr>
              <a:t>Writeback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578528" y="3200400"/>
            <a:ext cx="403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3808652" y="2514600"/>
            <a:ext cx="760476" cy="381000"/>
          </a:xfrm>
          <a:prstGeom prst="rect">
            <a:avLst/>
          </a:pr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188890" y="2895600"/>
            <a:ext cx="0" cy="304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3883328" y="2590800"/>
            <a:ext cx="256032" cy="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188128" y="2715768"/>
            <a:ext cx="256032" cy="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883328" y="2819400"/>
            <a:ext cx="256032" cy="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19394" y="1424765"/>
            <a:ext cx="4657806" cy="1948636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Content Placeholder 2"/>
          <p:cNvSpPr txBox="1">
            <a:spLocks/>
          </p:cNvSpPr>
          <p:nvPr/>
        </p:nvSpPr>
        <p:spPr bwMode="auto">
          <a:xfrm>
            <a:off x="7239000" y="1066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800" kern="0" dirty="0">
                <a:latin typeface="+mn-lt"/>
              </a:rPr>
              <a:t>[</a:t>
            </a:r>
            <a:r>
              <a:rPr lang="en-US" sz="1800" kern="0" dirty="0" smtClean="0">
                <a:latin typeface="+mn-lt"/>
              </a:rPr>
              <a:t>Prvulovic-02</a:t>
            </a:r>
            <a:r>
              <a:rPr lang="en-US" sz="1800" kern="0" dirty="0">
                <a:latin typeface="+mn-lt"/>
              </a:rPr>
              <a:t>]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kern="0" dirty="0">
              <a:latin typeface="+mn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423078" y="2133600"/>
            <a:ext cx="6984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CHK</a:t>
            </a:r>
            <a:endParaRPr lang="en-US" sz="15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31819" y="2971800"/>
            <a:ext cx="3658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</a:t>
            </a:r>
            <a:endParaRPr lang="en-US" sz="1500" dirty="0"/>
          </a:p>
        </p:txBody>
      </p:sp>
      <p:cxnSp>
        <p:nvCxnSpPr>
          <p:cNvPr id="80" name="Straight Connector 79"/>
          <p:cNvCxnSpPr/>
          <p:nvPr/>
        </p:nvCxnSpPr>
        <p:spPr bwMode="auto">
          <a:xfrm rot="16200000" flipH="1">
            <a:off x="746024" y="2799550"/>
            <a:ext cx="477076" cy="1207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rot="16200000" flipH="1">
            <a:off x="377100" y="2779674"/>
            <a:ext cx="477076" cy="1207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rot="16200000" flipH="1">
            <a:off x="1127023" y="2799551"/>
            <a:ext cx="477076" cy="1207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16200000" flipH="1">
            <a:off x="1305511" y="2829510"/>
            <a:ext cx="882103" cy="1207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rot="16200000" flipH="1">
            <a:off x="1889024" y="2787676"/>
            <a:ext cx="477076" cy="1207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rot="16200000" flipH="1">
            <a:off x="2270024" y="2775801"/>
            <a:ext cx="477076" cy="1207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800944" y="2971800"/>
            <a:ext cx="3658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</a:t>
            </a:r>
            <a:endParaRPr 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1193819" y="2971800"/>
            <a:ext cx="3658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</a:t>
            </a:r>
            <a:endParaRPr 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1967694" y="2971800"/>
            <a:ext cx="3658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</a:t>
            </a:r>
            <a:endParaRPr lang="en-US" sz="1500" dirty="0"/>
          </a:p>
        </p:txBody>
      </p:sp>
      <p:sp>
        <p:nvSpPr>
          <p:cNvPr id="90" name="TextBox 89"/>
          <p:cNvSpPr txBox="1"/>
          <p:nvPr/>
        </p:nvSpPr>
        <p:spPr>
          <a:xfrm>
            <a:off x="2282394" y="2971800"/>
            <a:ext cx="4940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WB</a:t>
            </a:r>
            <a:endParaRPr lang="en-US" sz="1500" dirty="0"/>
          </a:p>
        </p:txBody>
      </p:sp>
      <p:cxnSp>
        <p:nvCxnSpPr>
          <p:cNvPr id="96" name="Straight Arrow Connector 95"/>
          <p:cNvCxnSpPr/>
          <p:nvPr/>
        </p:nvCxnSpPr>
        <p:spPr bwMode="auto">
          <a:xfrm>
            <a:off x="469075" y="1979612"/>
            <a:ext cx="762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Text Box 39"/>
          <p:cNvSpPr txBox="1">
            <a:spLocks noChangeArrowheads="1"/>
          </p:cNvSpPr>
          <p:nvPr/>
        </p:nvSpPr>
        <p:spPr bwMode="auto">
          <a:xfrm>
            <a:off x="7162800" y="2667000"/>
            <a:ext cx="1321034" cy="6485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 anchor="ctr">
            <a:spAutoFit/>
          </a:bodyPr>
          <a:lstStyle/>
          <a:p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Dirty</a:t>
            </a:r>
            <a:r>
              <a:rPr lang="es-ES_tradnl" sz="1800" dirty="0" smtClean="0">
                <a:solidFill>
                  <a:schemeClr val="tx1"/>
                </a:solidFill>
                <a:latin typeface="Times New Roman" pitchFamily="18" charset="0"/>
              </a:rPr>
              <a:t> Cache </a:t>
            </a:r>
          </a:p>
          <a:p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lines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469276" y="1447800"/>
            <a:ext cx="1207124" cy="3715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 anchor="ctr">
            <a:spAutoFit/>
          </a:bodyPr>
          <a:lstStyle/>
          <a:p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Execution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1" name="Text Box 74"/>
          <p:cNvSpPr txBox="1">
            <a:spLocks noChangeArrowheads="1"/>
          </p:cNvSpPr>
          <p:nvPr/>
        </p:nvSpPr>
        <p:spPr bwMode="auto">
          <a:xfrm>
            <a:off x="3173448" y="3048000"/>
            <a:ext cx="1246152" cy="3715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Checkpoint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" name="Text Box 74"/>
          <p:cNvSpPr txBox="1">
            <a:spLocks noChangeArrowheads="1"/>
          </p:cNvSpPr>
          <p:nvPr/>
        </p:nvSpPr>
        <p:spPr bwMode="auto">
          <a:xfrm>
            <a:off x="1119100" y="3390088"/>
            <a:ext cx="1271800" cy="6485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Application</a:t>
            </a:r>
            <a:endParaRPr lang="es-ES_tradnl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ctr"/>
            <a:r>
              <a:rPr lang="es-ES_tradnl" sz="1800" dirty="0" err="1" smtClean="0">
                <a:latin typeface="Times New Roman" pitchFamily="18" charset="0"/>
              </a:rPr>
              <a:t>Stalls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 flipV="1">
            <a:off x="381000" y="2791968"/>
            <a:ext cx="1178625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1559625" y="2790968"/>
            <a:ext cx="408069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flipV="1">
            <a:off x="1947960" y="2790968"/>
            <a:ext cx="828480" cy="113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/>
          <p:cNvSpPr txBox="1"/>
          <p:nvPr/>
        </p:nvSpPr>
        <p:spPr>
          <a:xfrm rot="18798772">
            <a:off x="5170191" y="3778899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old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 rot="18798772">
            <a:off x="5333224" y="387590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old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 rot="18798772">
            <a:off x="5435997" y="4014130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old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79" name="Text Box 74"/>
          <p:cNvSpPr txBox="1">
            <a:spLocks noChangeArrowheads="1"/>
          </p:cNvSpPr>
          <p:nvPr/>
        </p:nvSpPr>
        <p:spPr bwMode="auto">
          <a:xfrm>
            <a:off x="7056470" y="2275367"/>
            <a:ext cx="1451336" cy="3715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r>
              <a:rPr lang="es-ES_tradnl" sz="1800" dirty="0" err="1" smtClean="0">
                <a:solidFill>
                  <a:schemeClr val="tx1"/>
                </a:solidFill>
                <a:latin typeface="Times New Roman" pitchFamily="18" charset="0"/>
              </a:rPr>
              <a:t>Displacement</a:t>
            </a:r>
            <a:endParaRPr lang="es-ES_tradnl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7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7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181" grpId="0" animBg="1"/>
      <p:bldP spid="196" grpId="0"/>
      <p:bldP spid="196" grpId="1"/>
      <p:bldP spid="197" grpId="0"/>
      <p:bldP spid="197" grpId="1"/>
      <p:bldP spid="198" grpId="0"/>
      <p:bldP spid="198" grpId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167" grpId="0"/>
      <p:bldP spid="168" grpId="0"/>
      <p:bldP spid="87" grpId="0"/>
      <p:bldP spid="88" grpId="0"/>
      <p:bldP spid="89" grpId="0"/>
      <p:bldP spid="90" grpId="0"/>
      <p:bldP spid="97" grpId="0" animBg="1" autoUpdateAnimBg="0"/>
      <p:bldP spid="97" grpId="1" animBg="1"/>
      <p:bldP spid="100" grpId="0" animBg="1" autoUpdateAnimBg="0"/>
      <p:bldP spid="100" grpId="1" animBg="1"/>
      <p:bldP spid="101" grpId="0" animBg="1" autoUpdateAnimBg="0"/>
      <p:bldP spid="101" grpId="1" animBg="1"/>
      <p:bldP spid="102" grpId="0" animBg="1" autoUpdateAnimBg="0"/>
      <p:bldP spid="102" grpId="1" animBg="1"/>
      <p:bldP spid="76" grpId="0"/>
      <p:bldP spid="76" grpId="1"/>
      <p:bldP spid="77" grpId="0"/>
      <p:bldP spid="77" grpId="1"/>
      <p:bldP spid="78" grpId="0"/>
      <p:bldP spid="7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2667000" y="2420035"/>
            <a:ext cx="686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Fault</a:t>
            </a:r>
            <a:endParaRPr lang="en-US" sz="1500" dirty="0"/>
          </a:p>
        </p:txBody>
      </p:sp>
      <p:sp>
        <p:nvSpPr>
          <p:cNvPr id="81" name="Multiply 80"/>
          <p:cNvSpPr/>
          <p:nvPr/>
        </p:nvSpPr>
        <p:spPr bwMode="auto">
          <a:xfrm>
            <a:off x="2771900" y="2638300"/>
            <a:ext cx="381000" cy="304801"/>
          </a:xfrm>
          <a:prstGeom prst="mathMultiply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Background: In-Memory </a:t>
            </a:r>
            <a:r>
              <a:rPr lang="en-US" dirty="0" err="1" smtClean="0"/>
              <a:t>Checkpt</a:t>
            </a:r>
            <a:r>
              <a:rPr lang="en-US" dirty="0" smtClean="0"/>
              <a:t> with </a:t>
            </a:r>
            <a:r>
              <a:rPr lang="en-US" dirty="0" err="1" smtClean="0">
                <a:solidFill>
                  <a:srgbClr val="FF0000"/>
                </a:solidFill>
              </a:rPr>
              <a:t>ReVive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239000" y="1066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800" kern="0" dirty="0">
                <a:latin typeface="+mn-lt"/>
              </a:rPr>
              <a:t>[Pvrulovic-02]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kern="0" dirty="0">
              <a:latin typeface="+mn-lt"/>
            </a:endParaRPr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990028" y="1449775"/>
            <a:ext cx="1773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</a:rPr>
              <a:t>Old Register restored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551852" y="1752600"/>
            <a:ext cx="760476" cy="1447800"/>
            <a:chOff x="1107186" y="2667000"/>
            <a:chExt cx="760476" cy="1447800"/>
          </a:xfrm>
        </p:grpSpPr>
        <p:sp>
          <p:nvSpPr>
            <p:cNvPr id="25" name="Oval 24"/>
            <p:cNvSpPr/>
            <p:nvPr/>
          </p:nvSpPr>
          <p:spPr bwMode="auto">
            <a:xfrm>
              <a:off x="1249680" y="2667000"/>
              <a:ext cx="475488" cy="47548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07186" y="3429000"/>
              <a:ext cx="760476" cy="381000"/>
            </a:xfrm>
            <a:prstGeom prst="rect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 bwMode="auto">
            <a:xfrm>
              <a:off x="1487424" y="3142488"/>
              <a:ext cx="0" cy="2865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487424" y="3810000"/>
              <a:ext cx="0" cy="3048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TextBox 78"/>
          <p:cNvSpPr txBox="1"/>
          <p:nvPr/>
        </p:nvSpPr>
        <p:spPr>
          <a:xfrm>
            <a:off x="5608108" y="2953435"/>
            <a:ext cx="18197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</a:rPr>
              <a:t>Cache Invalidated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180252" y="1752600"/>
            <a:ext cx="760476" cy="1447800"/>
            <a:chOff x="1107186" y="2667000"/>
            <a:chExt cx="760476" cy="1447800"/>
          </a:xfrm>
        </p:grpSpPr>
        <p:sp>
          <p:nvSpPr>
            <p:cNvPr id="20" name="Oval 19"/>
            <p:cNvSpPr/>
            <p:nvPr/>
          </p:nvSpPr>
          <p:spPr bwMode="auto">
            <a:xfrm>
              <a:off x="1249680" y="2667000"/>
              <a:ext cx="475488" cy="47548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107186" y="3429000"/>
              <a:ext cx="760476" cy="381000"/>
            </a:xfrm>
            <a:prstGeom prst="rect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 bwMode="auto">
            <a:xfrm>
              <a:off x="1487424" y="3142488"/>
              <a:ext cx="0" cy="2865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1487424" y="3810000"/>
              <a:ext cx="0" cy="3048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4342052" y="3657600"/>
            <a:ext cx="2436876" cy="914400"/>
            <a:chOff x="1601724" y="4648200"/>
            <a:chExt cx="2436876" cy="9144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601724" y="4648200"/>
              <a:ext cx="2436876" cy="914400"/>
            </a:xfrm>
            <a:prstGeom prst="rect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677162" y="4953000"/>
              <a:ext cx="1066038" cy="533400"/>
            </a:xfrm>
            <a:prstGeom prst="rect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3808652" y="2514600"/>
            <a:ext cx="760476" cy="381000"/>
          </a:xfrm>
          <a:prstGeom prst="rect">
            <a:avLst/>
          </a:pr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188890" y="2895600"/>
            <a:ext cx="0" cy="304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9" name="Group 68"/>
          <p:cNvGrpSpPr/>
          <p:nvPr/>
        </p:nvGrpSpPr>
        <p:grpSpPr>
          <a:xfrm>
            <a:off x="5320132" y="4000502"/>
            <a:ext cx="626360" cy="419098"/>
            <a:chOff x="2963420" y="4953000"/>
            <a:chExt cx="626360" cy="419098"/>
          </a:xfrm>
        </p:grpSpPr>
        <p:cxnSp>
          <p:nvCxnSpPr>
            <p:cNvPr id="71" name="Curved Connector 70"/>
            <p:cNvCxnSpPr/>
            <p:nvPr/>
          </p:nvCxnSpPr>
          <p:spPr bwMode="auto">
            <a:xfrm>
              <a:off x="2963420" y="4953000"/>
              <a:ext cx="617980" cy="114298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Curved Connector 71"/>
            <p:cNvCxnSpPr/>
            <p:nvPr/>
          </p:nvCxnSpPr>
          <p:spPr bwMode="auto">
            <a:xfrm>
              <a:off x="2971800" y="5105400"/>
              <a:ext cx="617980" cy="114298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Curved Connector 72"/>
            <p:cNvCxnSpPr/>
            <p:nvPr/>
          </p:nvCxnSpPr>
          <p:spPr bwMode="auto">
            <a:xfrm>
              <a:off x="2971800" y="5257800"/>
              <a:ext cx="617980" cy="114298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76" name="Curved Connector 75"/>
          <p:cNvCxnSpPr/>
          <p:nvPr/>
        </p:nvCxnSpPr>
        <p:spPr bwMode="auto">
          <a:xfrm rot="5400000" flipH="1" flipV="1">
            <a:off x="4885505" y="2259363"/>
            <a:ext cx="2072068" cy="154038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5373351" y="3592033"/>
            <a:ext cx="14782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C00000"/>
                </a:solidFill>
              </a:rPr>
              <a:t>Memory Lines</a:t>
            </a:r>
          </a:p>
          <a:p>
            <a:pPr algn="ctr"/>
            <a:r>
              <a:rPr lang="en-US" sz="1500" b="1" dirty="0" smtClean="0">
                <a:solidFill>
                  <a:srgbClr val="C00000"/>
                </a:solidFill>
              </a:rPr>
              <a:t>Reverted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951146" y="1752600"/>
            <a:ext cx="475488" cy="4754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>
            <a:stCxn id="2" idx="4"/>
            <a:endCxn id="3" idx="0"/>
          </p:cNvCxnSpPr>
          <p:nvPr/>
        </p:nvCxnSpPr>
        <p:spPr bwMode="auto">
          <a:xfrm>
            <a:off x="4188890" y="2228088"/>
            <a:ext cx="0" cy="2865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Curved Connector 73"/>
          <p:cNvCxnSpPr/>
          <p:nvPr/>
        </p:nvCxnSpPr>
        <p:spPr bwMode="auto">
          <a:xfrm rot="16200000" flipV="1">
            <a:off x="3538956" y="2878581"/>
            <a:ext cx="2048256" cy="278132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Curved Connector 74"/>
          <p:cNvCxnSpPr/>
          <p:nvPr/>
        </p:nvCxnSpPr>
        <p:spPr bwMode="auto">
          <a:xfrm rot="5400000" flipH="1" flipV="1">
            <a:off x="4063212" y="2784857"/>
            <a:ext cx="2048256" cy="46558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3578528" y="3200400"/>
            <a:ext cx="403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Content Placeholder 2"/>
          <p:cNvSpPr>
            <a:spLocks noGrp="1"/>
          </p:cNvSpPr>
          <p:nvPr>
            <p:ph idx="1"/>
          </p:nvPr>
        </p:nvSpPr>
        <p:spPr>
          <a:xfrm>
            <a:off x="1525264" y="5029200"/>
            <a:ext cx="2940635" cy="990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         Global</a:t>
            </a:r>
          </a:p>
          <a:p>
            <a:pPr marL="0" indent="0" eaLnBrk="1" hangingPunct="1">
              <a:buNone/>
            </a:pPr>
            <a:r>
              <a:rPr lang="en-US" dirty="0" smtClean="0"/>
              <a:t> Broadcast 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122318" y="5037516"/>
            <a:ext cx="28197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spcBef>
                <a:spcPct val="30000"/>
              </a:spcBef>
              <a:defRPr/>
            </a:pPr>
            <a:r>
              <a:rPr lang="en-US" dirty="0">
                <a:sym typeface="Wingdings" pitchFamily="2" charset="2"/>
              </a:rPr>
              <a:t>Local Coordinated</a:t>
            </a:r>
            <a:endParaRPr lang="en-US" dirty="0"/>
          </a:p>
          <a:p>
            <a:pPr algn="ctr"/>
            <a:r>
              <a:rPr lang="en-US" dirty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calable </a:t>
            </a:r>
            <a:r>
              <a:rPr lang="en-US" dirty="0">
                <a:sym typeface="Wingdings" pitchFamily="2" charset="2"/>
              </a:rPr>
              <a:t>protocol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05000" y="4876800"/>
            <a:ext cx="1379249" cy="1143000"/>
            <a:chOff x="2133600" y="4191000"/>
            <a:chExt cx="1676400" cy="1371600"/>
          </a:xfrm>
        </p:grpSpPr>
        <p:sp>
          <p:nvSpPr>
            <p:cNvPr id="134" name="Line 21"/>
            <p:cNvSpPr>
              <a:spLocks noChangeShapeType="1"/>
            </p:cNvSpPr>
            <p:nvPr/>
          </p:nvSpPr>
          <p:spPr bwMode="auto">
            <a:xfrm flipH="1">
              <a:off x="2209800" y="4191000"/>
              <a:ext cx="1600200" cy="1371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22"/>
            <p:cNvSpPr>
              <a:spLocks noChangeShapeType="1"/>
            </p:cNvSpPr>
            <p:nvPr/>
          </p:nvSpPr>
          <p:spPr bwMode="auto">
            <a:xfrm>
              <a:off x="2133600" y="4191000"/>
              <a:ext cx="1600200" cy="1371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Right Arrow 7"/>
          <p:cNvSpPr/>
          <p:nvPr/>
        </p:nvSpPr>
        <p:spPr>
          <a:xfrm>
            <a:off x="4218296" y="5271448"/>
            <a:ext cx="773863" cy="2927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19394" y="1424765"/>
            <a:ext cx="4657806" cy="1948636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431819" y="2133600"/>
            <a:ext cx="2463781" cy="1161365"/>
            <a:chOff x="431819" y="2209800"/>
            <a:chExt cx="2463781" cy="1161365"/>
          </a:xfrm>
        </p:grpSpPr>
        <p:cxnSp>
          <p:nvCxnSpPr>
            <p:cNvPr id="93" name="Straight Connector 92"/>
            <p:cNvCxnSpPr>
              <a:cxnSpLocks/>
            </p:cNvCxnSpPr>
            <p:nvPr/>
          </p:nvCxnSpPr>
          <p:spPr bwMode="auto">
            <a:xfrm>
              <a:off x="457200" y="2862262"/>
              <a:ext cx="2438400" cy="158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/>
            <p:cNvSpPr txBox="1"/>
            <p:nvPr/>
          </p:nvSpPr>
          <p:spPr>
            <a:xfrm>
              <a:off x="1423078" y="2209800"/>
              <a:ext cx="6984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CHK</a:t>
              </a:r>
              <a:endParaRPr lang="en-US" sz="15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1819" y="3048000"/>
              <a:ext cx="3658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W</a:t>
              </a:r>
              <a:endParaRPr lang="en-US" sz="1500" dirty="0"/>
            </a:p>
          </p:txBody>
        </p:sp>
        <p:cxnSp>
          <p:nvCxnSpPr>
            <p:cNvPr id="96" name="Straight Connector 95"/>
            <p:cNvCxnSpPr/>
            <p:nvPr/>
          </p:nvCxnSpPr>
          <p:spPr bwMode="auto">
            <a:xfrm rot="16200000" flipH="1">
              <a:off x="746024" y="2875750"/>
              <a:ext cx="477076" cy="1207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rot="16200000" flipH="1">
              <a:off x="377100" y="2855874"/>
              <a:ext cx="477076" cy="1207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rot="16200000" flipH="1">
              <a:off x="1127023" y="2875751"/>
              <a:ext cx="477076" cy="1207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16200000" flipH="1">
              <a:off x="1305511" y="2905710"/>
              <a:ext cx="882103" cy="1207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16200000" flipH="1">
              <a:off x="1889024" y="2863876"/>
              <a:ext cx="477076" cy="1207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 rot="16200000" flipH="1">
              <a:off x="2270024" y="2852001"/>
              <a:ext cx="477076" cy="1207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/>
            <p:cNvSpPr txBox="1"/>
            <p:nvPr/>
          </p:nvSpPr>
          <p:spPr>
            <a:xfrm>
              <a:off x="800944" y="3048000"/>
              <a:ext cx="3658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W</a:t>
              </a:r>
              <a:endParaRPr lang="en-US" sz="15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93819" y="3048000"/>
              <a:ext cx="3658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W</a:t>
              </a:r>
              <a:endParaRPr lang="en-US" sz="15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967694" y="3048000"/>
              <a:ext cx="3658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W</a:t>
              </a:r>
              <a:endParaRPr lang="en-US" sz="15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282394" y="3048000"/>
              <a:ext cx="49404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WB</a:t>
              </a:r>
              <a:endParaRPr lang="en-US" sz="1500" dirty="0"/>
            </a:p>
          </p:txBody>
        </p:sp>
      </p:grpSp>
      <p:sp>
        <p:nvSpPr>
          <p:cNvPr id="108" name="Arc 107"/>
          <p:cNvSpPr/>
          <p:nvPr/>
        </p:nvSpPr>
        <p:spPr bwMode="auto">
          <a:xfrm>
            <a:off x="1676400" y="1981200"/>
            <a:ext cx="1295401" cy="833735"/>
          </a:xfrm>
          <a:prstGeom prst="arc">
            <a:avLst>
              <a:gd name="adj1" fmla="val 12260216"/>
              <a:gd name="adj2" fmla="val 5973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55275" y="4214750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Log</a:t>
            </a:r>
            <a:endParaRPr lang="en-US" sz="15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943600" y="4267200"/>
            <a:ext cx="8803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Memory</a:t>
            </a:r>
            <a:endParaRPr lang="en-US" sz="15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730560" y="1838325"/>
            <a:ext cx="4203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P3</a:t>
            </a:r>
            <a:endParaRPr lang="en-US" sz="15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342385" y="1835201"/>
            <a:ext cx="4203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P2</a:t>
            </a:r>
            <a:endParaRPr lang="en-US" sz="15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243950" y="2588325"/>
            <a:ext cx="8707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Caches</a:t>
            </a:r>
            <a:endParaRPr lang="en-US" sz="15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981517" y="1839969"/>
            <a:ext cx="4203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P1</a:t>
            </a:r>
            <a:endParaRPr lang="en-US" sz="15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3757550" y="2438399"/>
            <a:ext cx="850894" cy="605727"/>
            <a:chOff x="2133600" y="4191000"/>
            <a:chExt cx="1676400" cy="1371600"/>
          </a:xfrm>
        </p:grpSpPr>
        <p:sp>
          <p:nvSpPr>
            <p:cNvPr id="127" name="Line 21"/>
            <p:cNvSpPr>
              <a:spLocks noChangeShapeType="1"/>
            </p:cNvSpPr>
            <p:nvPr/>
          </p:nvSpPr>
          <p:spPr bwMode="auto">
            <a:xfrm flipH="1">
              <a:off x="2209800" y="4191000"/>
              <a:ext cx="1600200" cy="1371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22"/>
            <p:cNvSpPr>
              <a:spLocks noChangeShapeType="1"/>
            </p:cNvSpPr>
            <p:nvPr/>
          </p:nvSpPr>
          <p:spPr bwMode="auto">
            <a:xfrm>
              <a:off x="2133600" y="4191000"/>
              <a:ext cx="1600200" cy="1371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168906" y="2442273"/>
            <a:ext cx="850894" cy="605727"/>
            <a:chOff x="2133600" y="4191000"/>
            <a:chExt cx="1676400" cy="1371600"/>
          </a:xfrm>
        </p:grpSpPr>
        <p:sp>
          <p:nvSpPr>
            <p:cNvPr id="136" name="Line 21"/>
            <p:cNvSpPr>
              <a:spLocks noChangeShapeType="1"/>
            </p:cNvSpPr>
            <p:nvPr/>
          </p:nvSpPr>
          <p:spPr bwMode="auto">
            <a:xfrm flipH="1">
              <a:off x="2209800" y="4191000"/>
              <a:ext cx="1600200" cy="1371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2"/>
            <p:cNvSpPr>
              <a:spLocks noChangeShapeType="1"/>
            </p:cNvSpPr>
            <p:nvPr/>
          </p:nvSpPr>
          <p:spPr bwMode="auto">
            <a:xfrm>
              <a:off x="2133600" y="4191000"/>
              <a:ext cx="1600200" cy="1371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512625" y="2438400"/>
            <a:ext cx="850894" cy="605727"/>
            <a:chOff x="2133600" y="4191000"/>
            <a:chExt cx="1676400" cy="1371600"/>
          </a:xfrm>
        </p:grpSpPr>
        <p:sp>
          <p:nvSpPr>
            <p:cNvPr id="139" name="Line 21"/>
            <p:cNvSpPr>
              <a:spLocks noChangeShapeType="1"/>
            </p:cNvSpPr>
            <p:nvPr/>
          </p:nvSpPr>
          <p:spPr bwMode="auto">
            <a:xfrm flipH="1">
              <a:off x="2209800" y="4191000"/>
              <a:ext cx="1600200" cy="1371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22"/>
            <p:cNvSpPr>
              <a:spLocks noChangeShapeType="1"/>
            </p:cNvSpPr>
            <p:nvPr/>
          </p:nvSpPr>
          <p:spPr bwMode="auto">
            <a:xfrm>
              <a:off x="2133600" y="4191000"/>
              <a:ext cx="1600200" cy="1371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63323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7" grpId="0"/>
      <p:bldP spid="4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Coordinated Local Checkpointing </a:t>
            </a:r>
            <a:r>
              <a:rPr lang="en-US" dirty="0" smtClean="0">
                <a:solidFill>
                  <a:srgbClr val="FF9900"/>
                </a:solidFill>
              </a:rPr>
              <a:t>Rules</a:t>
            </a:r>
            <a:endParaRPr lang="en-US" sz="3100" dirty="0" smtClean="0">
              <a:solidFill>
                <a:srgbClr val="FF99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53340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 err="1">
                <a:latin typeface="+mn-lt"/>
              </a:rPr>
              <a:t>Banatre</a:t>
            </a:r>
            <a:r>
              <a:rPr lang="en-US" kern="0" dirty="0">
                <a:latin typeface="+mn-lt"/>
              </a:rPr>
              <a:t> et al. used </a:t>
            </a:r>
            <a:r>
              <a:rPr lang="en-US" kern="0" dirty="0" smtClean="0">
                <a:latin typeface="+mn-lt"/>
              </a:rPr>
              <a:t>Coordinated </a:t>
            </a:r>
            <a:r>
              <a:rPr lang="en-US" kern="0" dirty="0">
                <a:latin typeface="+mn-lt"/>
              </a:rPr>
              <a:t>Local checkpointing for bus-based machines [Banatre96]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kern="0" dirty="0">
              <a:latin typeface="+mn-lt"/>
            </a:endParaRPr>
          </a:p>
        </p:txBody>
      </p:sp>
      <p:grpSp>
        <p:nvGrpSpPr>
          <p:cNvPr id="2" name="Group 88"/>
          <p:cNvGrpSpPr/>
          <p:nvPr/>
        </p:nvGrpSpPr>
        <p:grpSpPr>
          <a:xfrm>
            <a:off x="1066800" y="1828800"/>
            <a:ext cx="1758106" cy="1679377"/>
            <a:chOff x="1066800" y="3121223"/>
            <a:chExt cx="1758106" cy="1679377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3727252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wr</a:t>
              </a:r>
              <a:r>
                <a:rPr lang="en-US" sz="1400" dirty="0" smtClean="0"/>
                <a:t> x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42082" y="417195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rd</a:t>
              </a:r>
              <a:r>
                <a:rPr lang="en-US" sz="1400" dirty="0" smtClean="0"/>
                <a:t> x</a:t>
              </a:r>
              <a:endParaRPr lang="en-US" sz="1400" dirty="0"/>
            </a:p>
          </p:txBody>
        </p:sp>
        <p:grpSp>
          <p:nvGrpSpPr>
            <p:cNvPr id="4" name="Group 6"/>
            <p:cNvGrpSpPr/>
            <p:nvPr/>
          </p:nvGrpSpPr>
          <p:grpSpPr>
            <a:xfrm>
              <a:off x="1561794" y="3429000"/>
              <a:ext cx="803148" cy="1371600"/>
              <a:chOff x="1658112" y="3429000"/>
              <a:chExt cx="803148" cy="1371600"/>
            </a:xfrm>
          </p:grpSpPr>
          <p:cxnSp>
            <p:nvCxnSpPr>
              <p:cNvPr id="3" name="Straight Connector 2"/>
              <p:cNvCxnSpPr/>
              <p:nvPr/>
            </p:nvCxnSpPr>
            <p:spPr bwMode="auto">
              <a:xfrm>
                <a:off x="1676400" y="3429000"/>
                <a:ext cx="0" cy="13716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2438400" y="3429000"/>
                <a:ext cx="0" cy="13716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" name="Oval 4"/>
              <p:cNvSpPr/>
              <p:nvPr/>
            </p:nvSpPr>
            <p:spPr bwMode="auto">
              <a:xfrm>
                <a:off x="1658112" y="3889141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2415540" y="4289643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24" name="Straight Arrow Connector 23"/>
            <p:cNvCxnSpPr>
              <a:stCxn id="5" idx="6"/>
              <a:endCxn id="21" idx="1"/>
            </p:cNvCxnSpPr>
            <p:nvPr/>
          </p:nvCxnSpPr>
          <p:spPr bwMode="auto">
            <a:xfrm>
              <a:off x="1607514" y="3912001"/>
              <a:ext cx="734568" cy="413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1350873" y="312122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P1</a:t>
              </a:r>
              <a:endParaRPr 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33600" y="312420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P2</a:t>
              </a:r>
              <a:endParaRPr lang="en-US" sz="1400" dirty="0"/>
            </a:p>
          </p:txBody>
        </p:sp>
      </p:grpSp>
      <p:grpSp>
        <p:nvGrpSpPr>
          <p:cNvPr id="7" name="Group 89"/>
          <p:cNvGrpSpPr/>
          <p:nvPr/>
        </p:nvGrpSpPr>
        <p:grpSpPr>
          <a:xfrm>
            <a:off x="3658062" y="1828800"/>
            <a:ext cx="2209338" cy="2205850"/>
            <a:chOff x="3048000" y="3124200"/>
            <a:chExt cx="2209338" cy="2205850"/>
          </a:xfrm>
        </p:grpSpPr>
        <p:cxnSp>
          <p:nvCxnSpPr>
            <p:cNvPr id="44" name="Straight Arrow Connector 43"/>
            <p:cNvCxnSpPr/>
            <p:nvPr/>
          </p:nvCxnSpPr>
          <p:spPr bwMode="auto">
            <a:xfrm>
              <a:off x="3662172" y="4724399"/>
              <a:ext cx="711708" cy="443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grpSp>
          <p:nvGrpSpPr>
            <p:cNvPr id="9" name="Group 24"/>
            <p:cNvGrpSpPr/>
            <p:nvPr/>
          </p:nvGrpSpPr>
          <p:grpSpPr>
            <a:xfrm>
              <a:off x="3616452" y="3429000"/>
              <a:ext cx="803148" cy="1371600"/>
              <a:chOff x="1658112" y="3429000"/>
              <a:chExt cx="803148" cy="1371600"/>
            </a:xfrm>
          </p:grpSpPr>
          <p:cxnSp>
            <p:nvCxnSpPr>
              <p:cNvPr id="26" name="Straight Connector 25"/>
              <p:cNvCxnSpPr/>
              <p:nvPr/>
            </p:nvCxnSpPr>
            <p:spPr bwMode="auto">
              <a:xfrm>
                <a:off x="1676400" y="3429000"/>
                <a:ext cx="0" cy="13716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2438400" y="3429000"/>
                <a:ext cx="0" cy="13716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Oval 27"/>
              <p:cNvSpPr/>
              <p:nvPr/>
            </p:nvSpPr>
            <p:spPr bwMode="auto">
              <a:xfrm>
                <a:off x="1658112" y="3889141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>
                <a:off x="2415540" y="4289643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 bwMode="auto">
            <a:xfrm>
              <a:off x="3639312" y="3907881"/>
              <a:ext cx="734568" cy="413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Arc 34"/>
            <p:cNvSpPr/>
            <p:nvPr/>
          </p:nvSpPr>
          <p:spPr bwMode="auto">
            <a:xfrm rot="16200000">
              <a:off x="3132374" y="3938568"/>
              <a:ext cx="930059" cy="641603"/>
            </a:xfrm>
            <a:prstGeom prst="arc">
              <a:avLst>
                <a:gd name="adj1" fmla="val 10398527"/>
                <a:gd name="adj2" fmla="val 2132837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Arc 40"/>
            <p:cNvSpPr/>
            <p:nvPr/>
          </p:nvSpPr>
          <p:spPr bwMode="auto">
            <a:xfrm rot="5623456">
              <a:off x="3940382" y="3953771"/>
              <a:ext cx="990601" cy="673839"/>
            </a:xfrm>
            <a:prstGeom prst="arc">
              <a:avLst>
                <a:gd name="adj1" fmla="val 10593610"/>
                <a:gd name="adj2" fmla="val 21530304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48000" y="4806830"/>
              <a:ext cx="910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</a:t>
              </a:r>
            </a:p>
            <a:p>
              <a:r>
                <a:rPr lang="en-US" sz="1400" dirty="0" smtClean="0"/>
                <a:t>rollback</a:t>
              </a:r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47125" y="4800600"/>
              <a:ext cx="1010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Consumer</a:t>
              </a:r>
            </a:p>
            <a:p>
              <a:r>
                <a:rPr lang="en-US" sz="1400" dirty="0" smtClean="0"/>
                <a:t>rollback</a:t>
              </a:r>
              <a:endParaRPr lang="en-US" sz="1400" dirty="0"/>
            </a:p>
          </p:txBody>
        </p:sp>
        <p:cxnSp>
          <p:nvCxnSpPr>
            <p:cNvPr id="67" name="Straight Arrow Connector 66"/>
            <p:cNvCxnSpPr>
              <a:stCxn id="65" idx="3"/>
              <a:endCxn id="66" idx="1"/>
            </p:cNvCxnSpPr>
            <p:nvPr/>
          </p:nvCxnSpPr>
          <p:spPr bwMode="auto">
            <a:xfrm flipV="1">
              <a:off x="3958827" y="5062210"/>
              <a:ext cx="288298" cy="623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3461195" y="312420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P1</a:t>
              </a:r>
              <a:endParaRPr 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43922" y="312717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P2</a:t>
              </a:r>
              <a:endParaRPr lang="en-US" sz="1400" dirty="0"/>
            </a:p>
          </p:txBody>
        </p:sp>
      </p:grpSp>
      <p:grpSp>
        <p:nvGrpSpPr>
          <p:cNvPr id="10" name="Group 90"/>
          <p:cNvGrpSpPr/>
          <p:nvPr/>
        </p:nvGrpSpPr>
        <p:grpSpPr>
          <a:xfrm>
            <a:off x="6248862" y="1832750"/>
            <a:ext cx="2285538" cy="2205850"/>
            <a:chOff x="5181600" y="3124200"/>
            <a:chExt cx="2285538" cy="2205850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5875687" y="3905559"/>
              <a:ext cx="734568" cy="413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1" name="Group 29"/>
            <p:cNvGrpSpPr/>
            <p:nvPr/>
          </p:nvGrpSpPr>
          <p:grpSpPr>
            <a:xfrm>
              <a:off x="5835301" y="3429000"/>
              <a:ext cx="803148" cy="1371600"/>
              <a:chOff x="1658112" y="3429000"/>
              <a:chExt cx="803148" cy="1371600"/>
            </a:xfrm>
          </p:grpSpPr>
          <p:cxnSp>
            <p:nvCxnSpPr>
              <p:cNvPr id="31" name="Straight Connector 30"/>
              <p:cNvCxnSpPr/>
              <p:nvPr/>
            </p:nvCxnSpPr>
            <p:spPr bwMode="auto">
              <a:xfrm>
                <a:off x="1676400" y="3429000"/>
                <a:ext cx="0" cy="13716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2438400" y="3429000"/>
                <a:ext cx="0" cy="13716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" name="Oval 32"/>
              <p:cNvSpPr/>
              <p:nvPr/>
            </p:nvSpPr>
            <p:spPr bwMode="auto">
              <a:xfrm>
                <a:off x="1658112" y="3889141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2415540" y="4289643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 bwMode="auto">
            <a:xfrm flipH="1">
              <a:off x="5881021" y="4601160"/>
              <a:ext cx="711708" cy="1214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6525577" y="4572585"/>
              <a:ext cx="180023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5763577" y="4766784"/>
              <a:ext cx="180023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5257800" y="4806830"/>
              <a:ext cx="910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</a:t>
              </a:r>
            </a:p>
            <a:p>
              <a:r>
                <a:rPr lang="en-US" sz="1400" dirty="0" err="1" smtClean="0"/>
                <a:t>chkpoint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456925" y="4800600"/>
              <a:ext cx="1010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Consumer</a:t>
              </a:r>
            </a:p>
            <a:p>
              <a:r>
                <a:rPr lang="en-US" sz="1400" dirty="0" err="1" smtClean="0"/>
                <a:t>chkpoint</a:t>
              </a:r>
              <a:endParaRPr lang="en-US" sz="1400" dirty="0"/>
            </a:p>
          </p:txBody>
        </p:sp>
        <p:cxnSp>
          <p:nvCxnSpPr>
            <p:cNvPr id="73" name="Straight Arrow Connector 72"/>
            <p:cNvCxnSpPr>
              <a:stCxn id="71" idx="3"/>
              <a:endCxn id="72" idx="1"/>
            </p:cNvCxnSpPr>
            <p:nvPr/>
          </p:nvCxnSpPr>
          <p:spPr bwMode="auto">
            <a:xfrm flipV="1">
              <a:off x="6168627" y="5062210"/>
              <a:ext cx="288298" cy="623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5670995" y="312420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P1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453722" y="312717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P2</a:t>
              </a:r>
              <a:endParaRPr 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05600" y="4414816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chkpt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81600" y="456902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chkpt</a:t>
              </a:r>
              <a:endParaRPr lang="en-US" sz="1400" dirty="0"/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9" name="Multiply 48"/>
          <p:cNvSpPr/>
          <p:nvPr/>
        </p:nvSpPr>
        <p:spPr bwMode="auto">
          <a:xfrm>
            <a:off x="4081132" y="3343936"/>
            <a:ext cx="303710" cy="210073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rot="5400000">
            <a:off x="553641" y="2265761"/>
            <a:ext cx="723109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438289" y="4267200"/>
            <a:ext cx="633411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FF9900"/>
                </a:solidFill>
                <a:latin typeface="+mn-lt"/>
              </a:rPr>
              <a:t>P checkpoints </a:t>
            </a:r>
            <a:r>
              <a:rPr lang="en-US" kern="0" dirty="0" smtClean="0">
                <a:solidFill>
                  <a:srgbClr val="FF9900"/>
                </a:solidFill>
                <a:latin typeface="+mn-lt"/>
                <a:sym typeface="Wingdings" pitchFamily="2" charset="2"/>
              </a:rPr>
              <a:t> P’s producers checkpoint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FF9900"/>
                </a:solidFill>
                <a:latin typeface="+mn-lt"/>
                <a:sym typeface="Wingdings" pitchFamily="2" charset="2"/>
              </a:rPr>
              <a:t>P rolls back      P’s consumers rollback </a:t>
            </a:r>
            <a:endParaRPr lang="en-US" kern="0" dirty="0">
              <a:solidFill>
                <a:srgbClr val="FF9900"/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kern="0" dirty="0">
              <a:solidFill>
                <a:srgbClr val="FF99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9" grpId="0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Rebound Fault Model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8915400" cy="2286000"/>
          </a:xfrm>
        </p:spPr>
        <p:txBody>
          <a:bodyPr/>
          <a:lstStyle/>
          <a:p>
            <a:pPr eaLnBrk="1" hangingPunct="1"/>
            <a:r>
              <a:rPr lang="en-US" dirty="0" smtClean="0"/>
              <a:t>Any part of the chip can suffer transient or permanent faults.</a:t>
            </a:r>
          </a:p>
          <a:p>
            <a:pPr eaLnBrk="1" hangingPunct="1"/>
            <a:r>
              <a:rPr lang="en-US" dirty="0" smtClean="0"/>
              <a:t>A fault can occur even during checkpointing</a:t>
            </a:r>
          </a:p>
          <a:p>
            <a:pPr eaLnBrk="1" hangingPunct="1"/>
            <a:r>
              <a:rPr lang="en-US" dirty="0" smtClean="0"/>
              <a:t>Off-chip memory and logs suffer no fault on their own (e.g. NVM)</a:t>
            </a:r>
          </a:p>
          <a:p>
            <a:pPr eaLnBrk="1" hangingPunct="1"/>
            <a:r>
              <a:rPr lang="en-US" dirty="0" smtClean="0"/>
              <a:t>Fault detection outside our scope: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Fault detection latency has upper-bound of L cycles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133600" y="1140023"/>
            <a:ext cx="4572000" cy="1831777"/>
            <a:chOff x="1676400" y="1140023"/>
            <a:chExt cx="4572000" cy="1831777"/>
          </a:xfrm>
        </p:grpSpPr>
        <p:grpSp>
          <p:nvGrpSpPr>
            <p:cNvPr id="47" name="Group 46"/>
            <p:cNvGrpSpPr/>
            <p:nvPr/>
          </p:nvGrpSpPr>
          <p:grpSpPr>
            <a:xfrm>
              <a:off x="1676400" y="1447800"/>
              <a:ext cx="4572000" cy="1524000"/>
              <a:chOff x="1676400" y="1447800"/>
              <a:chExt cx="4572000" cy="1524000"/>
            </a:xfrm>
          </p:grpSpPr>
          <p:cxnSp>
            <p:nvCxnSpPr>
              <p:cNvPr id="50" name="Straight Connector 49"/>
              <p:cNvCxnSpPr/>
              <p:nvPr/>
            </p:nvCxnSpPr>
            <p:spPr bwMode="auto">
              <a:xfrm>
                <a:off x="4876800" y="2286000"/>
                <a:ext cx="6096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2743200" y="2286000"/>
                <a:ext cx="6096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6" name="Group 45"/>
              <p:cNvGrpSpPr/>
              <p:nvPr/>
            </p:nvGrpSpPr>
            <p:grpSpPr>
              <a:xfrm>
                <a:off x="1676400" y="1447800"/>
                <a:ext cx="4572000" cy="1524000"/>
                <a:chOff x="1676400" y="1447800"/>
                <a:chExt cx="4572000" cy="1524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2028595" y="1793175"/>
                  <a:ext cx="1200970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Log (in SW)</a:t>
                  </a:r>
                  <a:endParaRPr lang="en-US" sz="1500" dirty="0"/>
                </a:p>
              </p:txBody>
            </p:sp>
            <p:grpSp>
              <p:nvGrpSpPr>
                <p:cNvPr id="8207" name="Group 8206"/>
                <p:cNvGrpSpPr/>
                <p:nvPr/>
              </p:nvGrpSpPr>
              <p:grpSpPr>
                <a:xfrm>
                  <a:off x="3352800" y="1447800"/>
                  <a:ext cx="1524000" cy="1524000"/>
                  <a:chOff x="2743200" y="1447800"/>
                  <a:chExt cx="1524000" cy="1524000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 bwMode="auto">
                  <a:xfrm flipV="1">
                    <a:off x="2743200" y="1447800"/>
                    <a:ext cx="0" cy="15240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grpSp>
                <p:nvGrpSpPr>
                  <p:cNvPr id="8206" name="Group 8205"/>
                  <p:cNvGrpSpPr/>
                  <p:nvPr/>
                </p:nvGrpSpPr>
                <p:grpSpPr>
                  <a:xfrm>
                    <a:off x="2743200" y="1447800"/>
                    <a:ext cx="1524000" cy="1524000"/>
                    <a:chOff x="2743200" y="1447800"/>
                    <a:chExt cx="1524000" cy="1524000"/>
                  </a:xfrm>
                </p:grpSpPr>
                <p:cxnSp>
                  <p:nvCxnSpPr>
                    <p:cNvPr id="3" name="Straight Connector 2"/>
                    <p:cNvCxnSpPr/>
                    <p:nvPr/>
                  </p:nvCxnSpPr>
                  <p:spPr bwMode="auto">
                    <a:xfrm>
                      <a:off x="2743200" y="1447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" name="Straight Connector 7"/>
                    <p:cNvCxnSpPr/>
                    <p:nvPr/>
                  </p:nvCxnSpPr>
                  <p:spPr bwMode="auto">
                    <a:xfrm>
                      <a:off x="2743200" y="1828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" name="Straight Connector 8"/>
                    <p:cNvCxnSpPr/>
                    <p:nvPr/>
                  </p:nvCxnSpPr>
                  <p:spPr bwMode="auto">
                    <a:xfrm>
                      <a:off x="2743200" y="2209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" name="Straight Connector 9"/>
                    <p:cNvCxnSpPr/>
                    <p:nvPr/>
                  </p:nvCxnSpPr>
                  <p:spPr bwMode="auto">
                    <a:xfrm>
                      <a:off x="2743200" y="2590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4" name="Straight Connector 13"/>
                    <p:cNvCxnSpPr/>
                    <p:nvPr/>
                  </p:nvCxnSpPr>
                  <p:spPr bwMode="auto">
                    <a:xfrm>
                      <a:off x="2743200" y="2971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" name="Straight Connector 15"/>
                    <p:cNvCxnSpPr/>
                    <p:nvPr/>
                  </p:nvCxnSpPr>
                  <p:spPr bwMode="auto">
                    <a:xfrm flipV="1">
                      <a:off x="3124200" y="1447800"/>
                      <a:ext cx="0" cy="15240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7" name="Straight Connector 16"/>
                    <p:cNvCxnSpPr/>
                    <p:nvPr/>
                  </p:nvCxnSpPr>
                  <p:spPr bwMode="auto">
                    <a:xfrm flipV="1">
                      <a:off x="3505200" y="1447800"/>
                      <a:ext cx="0" cy="15240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8" name="Straight Connector 17"/>
                    <p:cNvCxnSpPr/>
                    <p:nvPr/>
                  </p:nvCxnSpPr>
                  <p:spPr bwMode="auto">
                    <a:xfrm flipV="1">
                      <a:off x="3886200" y="1447800"/>
                      <a:ext cx="0" cy="15240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0" name="Straight Connector 19"/>
                    <p:cNvCxnSpPr/>
                    <p:nvPr/>
                  </p:nvCxnSpPr>
                  <p:spPr bwMode="auto">
                    <a:xfrm flipV="1">
                      <a:off x="4267200" y="1447800"/>
                      <a:ext cx="0" cy="15240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1981200" y="1828800"/>
                  <a:ext cx="762794" cy="1124742"/>
                  <a:chOff x="5638800" y="1905000"/>
                  <a:chExt cx="762794" cy="1124742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 bwMode="auto">
                  <a:xfrm rot="5400000">
                    <a:off x="5838826" y="2466974"/>
                    <a:ext cx="1123948" cy="15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5" name="Straight Connector 94"/>
                  <p:cNvCxnSpPr/>
                  <p:nvPr/>
                </p:nvCxnSpPr>
                <p:spPr bwMode="auto">
                  <a:xfrm>
                    <a:off x="5638800" y="1905000"/>
                    <a:ext cx="762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6" name="Straight Connector 95"/>
                  <p:cNvCxnSpPr/>
                  <p:nvPr/>
                </p:nvCxnSpPr>
                <p:spPr bwMode="auto">
                  <a:xfrm>
                    <a:off x="5638800" y="3019300"/>
                    <a:ext cx="762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1676400" y="1518046"/>
                  <a:ext cx="135165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Main Memory</a:t>
                  </a:r>
                  <a:endParaRPr lang="en-US" sz="1500" dirty="0"/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2225674" y="2133600"/>
                  <a:ext cx="441326" cy="609600"/>
                  <a:chOff x="2225674" y="2133600"/>
                  <a:chExt cx="441326" cy="60960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 bwMode="auto">
                  <a:xfrm>
                    <a:off x="2225674" y="2133600"/>
                    <a:ext cx="0" cy="6096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0" name="Straight Connector 89"/>
                  <p:cNvCxnSpPr/>
                  <p:nvPr/>
                </p:nvCxnSpPr>
                <p:spPr bwMode="auto">
                  <a:xfrm>
                    <a:off x="2666999" y="2133600"/>
                    <a:ext cx="0" cy="6096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" name="Straight Connector 90"/>
                  <p:cNvCxnSpPr/>
                  <p:nvPr/>
                </p:nvCxnSpPr>
                <p:spPr bwMode="auto">
                  <a:xfrm>
                    <a:off x="2225674" y="2133600"/>
                    <a:ext cx="44132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2" name="Straight Connector 91"/>
                  <p:cNvCxnSpPr/>
                  <p:nvPr/>
                </p:nvCxnSpPr>
                <p:spPr bwMode="auto">
                  <a:xfrm>
                    <a:off x="2225674" y="2743200"/>
                    <a:ext cx="44132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6" name="Straight Connector 85"/>
                  <p:cNvCxnSpPr/>
                  <p:nvPr/>
                </p:nvCxnSpPr>
                <p:spPr bwMode="auto">
                  <a:xfrm>
                    <a:off x="2225675" y="25908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7" name="Straight Connector 86"/>
                  <p:cNvCxnSpPr/>
                  <p:nvPr/>
                </p:nvCxnSpPr>
                <p:spPr bwMode="auto">
                  <a:xfrm>
                    <a:off x="2225676" y="24384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8" name="Straight Connector 87"/>
                  <p:cNvCxnSpPr/>
                  <p:nvPr/>
                </p:nvCxnSpPr>
                <p:spPr bwMode="auto">
                  <a:xfrm>
                    <a:off x="2225676" y="22860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5486400" y="1828800"/>
                  <a:ext cx="762000" cy="1114300"/>
                  <a:chOff x="5486400" y="1828800"/>
                  <a:chExt cx="762000" cy="1114300"/>
                </a:xfrm>
              </p:grpSpPr>
              <p:grpSp>
                <p:nvGrpSpPr>
                  <p:cNvPr id="8221" name="Group 8220"/>
                  <p:cNvGrpSpPr/>
                  <p:nvPr/>
                </p:nvGrpSpPr>
                <p:grpSpPr>
                  <a:xfrm>
                    <a:off x="5486400" y="1828800"/>
                    <a:ext cx="762000" cy="1114300"/>
                    <a:chOff x="5638800" y="1905000"/>
                    <a:chExt cx="762000" cy="1114300"/>
                  </a:xfrm>
                </p:grpSpPr>
                <p:cxnSp>
                  <p:nvCxnSpPr>
                    <p:cNvPr id="61" name="Straight Connector 60"/>
                    <p:cNvCxnSpPr/>
                    <p:nvPr/>
                  </p:nvCxnSpPr>
                  <p:spPr bwMode="auto">
                    <a:xfrm>
                      <a:off x="5638800" y="1905000"/>
                      <a:ext cx="762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4" name="Straight Connector 63"/>
                    <p:cNvCxnSpPr/>
                    <p:nvPr/>
                  </p:nvCxnSpPr>
                  <p:spPr bwMode="auto">
                    <a:xfrm>
                      <a:off x="5638800" y="3019300"/>
                      <a:ext cx="762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5730872" y="2133600"/>
                    <a:ext cx="441328" cy="609600"/>
                    <a:chOff x="5638794" y="2019300"/>
                    <a:chExt cx="762005" cy="914400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 bwMode="auto">
                    <a:xfrm>
                      <a:off x="5638800" y="2019300"/>
                      <a:ext cx="0" cy="9144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9" name="Straight Connector 68"/>
                    <p:cNvCxnSpPr/>
                    <p:nvPr/>
                  </p:nvCxnSpPr>
                  <p:spPr bwMode="auto">
                    <a:xfrm>
                      <a:off x="6400793" y="2019300"/>
                      <a:ext cx="0" cy="9144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0" name="Straight Connector 69"/>
                    <p:cNvCxnSpPr/>
                    <p:nvPr/>
                  </p:nvCxnSpPr>
                  <p:spPr bwMode="auto">
                    <a:xfrm>
                      <a:off x="5638799" y="2019300"/>
                      <a:ext cx="762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1" name="Straight Connector 70"/>
                    <p:cNvCxnSpPr/>
                    <p:nvPr/>
                  </p:nvCxnSpPr>
                  <p:spPr bwMode="auto">
                    <a:xfrm>
                      <a:off x="5638794" y="2933700"/>
                      <a:ext cx="761999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 bwMode="auto">
                  <a:xfrm>
                    <a:off x="5730875" y="25908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5" name="Straight Connector 74"/>
                  <p:cNvCxnSpPr/>
                  <p:nvPr/>
                </p:nvCxnSpPr>
                <p:spPr bwMode="auto">
                  <a:xfrm>
                    <a:off x="5730876" y="24384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6" name="Straight Connector 75"/>
                  <p:cNvCxnSpPr/>
                  <p:nvPr/>
                </p:nvCxnSpPr>
                <p:spPr bwMode="auto">
                  <a:xfrm>
                    <a:off x="5730876" y="22860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</p:grpSp>
        <p:sp>
          <p:nvSpPr>
            <p:cNvPr id="121" name="TextBox 120"/>
            <p:cNvSpPr txBox="1"/>
            <p:nvPr/>
          </p:nvSpPr>
          <p:spPr>
            <a:xfrm>
              <a:off x="3159825" y="1140023"/>
              <a:ext cx="188865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Chip Multiprocessor</a:t>
              </a:r>
              <a:endParaRPr lang="en-US" sz="1500" dirty="0"/>
            </a:p>
          </p:txBody>
        </p:sp>
      </p:grpSp>
      <p:sp>
        <p:nvSpPr>
          <p:cNvPr id="62" name="Slide Number Placeholder 6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65" name="Straight Connector 64"/>
          <p:cNvCxnSpPr/>
          <p:nvPr/>
        </p:nvCxnSpPr>
        <p:spPr bwMode="auto">
          <a:xfrm rot="5400000">
            <a:off x="1875632" y="2389980"/>
            <a:ext cx="1123948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5380832" y="2389980"/>
            <a:ext cx="1123948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>
            <a:off x="6144420" y="2389980"/>
            <a:ext cx="1123948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Rebound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4400" y="1295400"/>
            <a:ext cx="4572000" cy="1831777"/>
            <a:chOff x="1676400" y="1140023"/>
            <a:chExt cx="4572000" cy="1831777"/>
          </a:xfrm>
        </p:grpSpPr>
        <p:grpSp>
          <p:nvGrpSpPr>
            <p:cNvPr id="6" name="Group 5"/>
            <p:cNvGrpSpPr/>
            <p:nvPr/>
          </p:nvGrpSpPr>
          <p:grpSpPr>
            <a:xfrm>
              <a:off x="1676400" y="1447800"/>
              <a:ext cx="4572000" cy="1524000"/>
              <a:chOff x="1676400" y="1447800"/>
              <a:chExt cx="4572000" cy="1524000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>
                <a:off x="4876800" y="2286000"/>
                <a:ext cx="6096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2743200" y="2286000"/>
                <a:ext cx="6096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0" name="Group 9"/>
              <p:cNvGrpSpPr/>
              <p:nvPr/>
            </p:nvGrpSpPr>
            <p:grpSpPr>
              <a:xfrm>
                <a:off x="1676400" y="1447800"/>
                <a:ext cx="4572000" cy="1524000"/>
                <a:chOff x="1676400" y="1447800"/>
                <a:chExt cx="4572000" cy="152400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352800" y="1447800"/>
                  <a:ext cx="1524000" cy="1524000"/>
                  <a:chOff x="2743200" y="1447800"/>
                  <a:chExt cx="1524000" cy="15240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 bwMode="auto">
                  <a:xfrm flipV="1">
                    <a:off x="2743200" y="1447800"/>
                    <a:ext cx="0" cy="15240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743200" y="1447800"/>
                    <a:ext cx="1524000" cy="1524000"/>
                    <a:chOff x="2743200" y="1447800"/>
                    <a:chExt cx="1524000" cy="1524000"/>
                  </a:xfrm>
                </p:grpSpPr>
                <p:cxnSp>
                  <p:nvCxnSpPr>
                    <p:cNvPr id="53" name="Straight Connector 52"/>
                    <p:cNvCxnSpPr/>
                    <p:nvPr/>
                  </p:nvCxnSpPr>
                  <p:spPr bwMode="auto">
                    <a:xfrm>
                      <a:off x="2743200" y="1447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4" name="Straight Connector 53"/>
                    <p:cNvCxnSpPr/>
                    <p:nvPr/>
                  </p:nvCxnSpPr>
                  <p:spPr bwMode="auto">
                    <a:xfrm>
                      <a:off x="2743200" y="1828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5" name="Straight Connector 54"/>
                    <p:cNvCxnSpPr/>
                    <p:nvPr/>
                  </p:nvCxnSpPr>
                  <p:spPr bwMode="auto">
                    <a:xfrm>
                      <a:off x="2743200" y="2209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6" name="Straight Connector 55"/>
                    <p:cNvCxnSpPr/>
                    <p:nvPr/>
                  </p:nvCxnSpPr>
                  <p:spPr bwMode="auto">
                    <a:xfrm>
                      <a:off x="2743200" y="2590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7" name="Straight Connector 56"/>
                    <p:cNvCxnSpPr/>
                    <p:nvPr/>
                  </p:nvCxnSpPr>
                  <p:spPr bwMode="auto">
                    <a:xfrm>
                      <a:off x="2743200" y="2971800"/>
                      <a:ext cx="1524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8" name="Straight Connector 57"/>
                    <p:cNvCxnSpPr/>
                    <p:nvPr/>
                  </p:nvCxnSpPr>
                  <p:spPr bwMode="auto">
                    <a:xfrm flipV="1">
                      <a:off x="3124200" y="1447800"/>
                      <a:ext cx="0" cy="15240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9" name="Straight Connector 58"/>
                    <p:cNvCxnSpPr/>
                    <p:nvPr/>
                  </p:nvCxnSpPr>
                  <p:spPr bwMode="auto">
                    <a:xfrm flipV="1">
                      <a:off x="3505200" y="1447800"/>
                      <a:ext cx="0" cy="15240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0" name="Straight Connector 59"/>
                    <p:cNvCxnSpPr/>
                    <p:nvPr/>
                  </p:nvCxnSpPr>
                  <p:spPr bwMode="auto">
                    <a:xfrm flipV="1">
                      <a:off x="3886200" y="1447800"/>
                      <a:ext cx="0" cy="15240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1" name="Straight Connector 60"/>
                    <p:cNvCxnSpPr/>
                    <p:nvPr/>
                  </p:nvCxnSpPr>
                  <p:spPr bwMode="auto">
                    <a:xfrm flipV="1">
                      <a:off x="4267200" y="1447800"/>
                      <a:ext cx="0" cy="15240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1981200" y="1828800"/>
                  <a:ext cx="762000" cy="914400"/>
                  <a:chOff x="5638800" y="1905000"/>
                  <a:chExt cx="762000" cy="914400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 bwMode="auto">
                  <a:xfrm>
                    <a:off x="5638800" y="1905000"/>
                    <a:ext cx="0" cy="914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6400800" y="1905000"/>
                    <a:ext cx="0" cy="914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5638800" y="1905000"/>
                    <a:ext cx="762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5638800" y="2819400"/>
                    <a:ext cx="762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1676400" y="1518046"/>
                  <a:ext cx="135165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Main Memory</a:t>
                  </a:r>
                  <a:endParaRPr lang="en-US" sz="1500" dirty="0"/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2225674" y="2057400"/>
                  <a:ext cx="441326" cy="609600"/>
                  <a:chOff x="2225674" y="2057400"/>
                  <a:chExt cx="441326" cy="609600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 bwMode="auto">
                  <a:xfrm>
                    <a:off x="2225674" y="2057400"/>
                    <a:ext cx="0" cy="6096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9" name="Straight Connector 38"/>
                  <p:cNvCxnSpPr/>
                  <p:nvPr/>
                </p:nvCxnSpPr>
                <p:spPr bwMode="auto">
                  <a:xfrm>
                    <a:off x="2666999" y="2057400"/>
                    <a:ext cx="0" cy="6096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0" name="Straight Connector 39"/>
                  <p:cNvCxnSpPr/>
                  <p:nvPr/>
                </p:nvCxnSpPr>
                <p:spPr bwMode="auto">
                  <a:xfrm>
                    <a:off x="2225674" y="2057400"/>
                    <a:ext cx="44132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1" name="Straight Connector 40"/>
                  <p:cNvCxnSpPr/>
                  <p:nvPr/>
                </p:nvCxnSpPr>
                <p:spPr bwMode="auto">
                  <a:xfrm>
                    <a:off x="2225674" y="2667000"/>
                    <a:ext cx="44132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2" name="Straight Connector 41"/>
                  <p:cNvCxnSpPr/>
                  <p:nvPr/>
                </p:nvCxnSpPr>
                <p:spPr bwMode="auto">
                  <a:xfrm>
                    <a:off x="2225675" y="25146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3" name="Straight Connector 42"/>
                  <p:cNvCxnSpPr/>
                  <p:nvPr/>
                </p:nvCxnSpPr>
                <p:spPr bwMode="auto">
                  <a:xfrm>
                    <a:off x="2225676" y="23622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2225676" y="22098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5486400" y="1828800"/>
                  <a:ext cx="762000" cy="914400"/>
                  <a:chOff x="5486400" y="1828800"/>
                  <a:chExt cx="762000" cy="914400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5486400" y="1828800"/>
                    <a:ext cx="762000" cy="914400"/>
                    <a:chOff x="5638800" y="1905000"/>
                    <a:chExt cx="762000" cy="914400"/>
                  </a:xfrm>
                </p:grpSpPr>
                <p:cxnSp>
                  <p:nvCxnSpPr>
                    <p:cNvPr id="34" name="Straight Connector 33"/>
                    <p:cNvCxnSpPr/>
                    <p:nvPr/>
                  </p:nvCxnSpPr>
                  <p:spPr bwMode="auto">
                    <a:xfrm>
                      <a:off x="5638800" y="1905000"/>
                      <a:ext cx="0" cy="9144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5" name="Straight Connector 34"/>
                    <p:cNvCxnSpPr/>
                    <p:nvPr/>
                  </p:nvCxnSpPr>
                  <p:spPr bwMode="auto">
                    <a:xfrm>
                      <a:off x="6400800" y="1905000"/>
                      <a:ext cx="0" cy="9144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6" name="Straight Connector 35"/>
                    <p:cNvCxnSpPr/>
                    <p:nvPr/>
                  </p:nvCxnSpPr>
                  <p:spPr bwMode="auto">
                    <a:xfrm>
                      <a:off x="5638800" y="1905000"/>
                      <a:ext cx="762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7" name="Straight Connector 36"/>
                    <p:cNvCxnSpPr/>
                    <p:nvPr/>
                  </p:nvCxnSpPr>
                  <p:spPr bwMode="auto">
                    <a:xfrm>
                      <a:off x="5638800" y="2819400"/>
                      <a:ext cx="762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730874" y="2057400"/>
                    <a:ext cx="441325" cy="609600"/>
                    <a:chOff x="5638800" y="1905000"/>
                    <a:chExt cx="762000" cy="914400"/>
                  </a:xfrm>
                </p:grpSpPr>
                <p:cxnSp>
                  <p:nvCxnSpPr>
                    <p:cNvPr id="30" name="Straight Connector 29"/>
                    <p:cNvCxnSpPr/>
                    <p:nvPr/>
                  </p:nvCxnSpPr>
                  <p:spPr bwMode="auto">
                    <a:xfrm>
                      <a:off x="5638800" y="1905000"/>
                      <a:ext cx="0" cy="9144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1" name="Straight Connector 30"/>
                    <p:cNvCxnSpPr/>
                    <p:nvPr/>
                  </p:nvCxnSpPr>
                  <p:spPr bwMode="auto">
                    <a:xfrm>
                      <a:off x="6400800" y="1905000"/>
                      <a:ext cx="0" cy="9144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2" name="Straight Connector 31"/>
                    <p:cNvCxnSpPr/>
                    <p:nvPr/>
                  </p:nvCxnSpPr>
                  <p:spPr bwMode="auto">
                    <a:xfrm>
                      <a:off x="5638800" y="1905000"/>
                      <a:ext cx="762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3" name="Straight Connector 32"/>
                    <p:cNvCxnSpPr/>
                    <p:nvPr/>
                  </p:nvCxnSpPr>
                  <p:spPr bwMode="auto">
                    <a:xfrm>
                      <a:off x="5638800" y="2819400"/>
                      <a:ext cx="76200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5730875" y="25146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5730876" y="23622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5730876" y="2209800"/>
                    <a:ext cx="44132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</p:grpSp>
        <p:sp>
          <p:nvSpPr>
            <p:cNvPr id="7" name="TextBox 6"/>
            <p:cNvSpPr txBox="1"/>
            <p:nvPr/>
          </p:nvSpPr>
          <p:spPr>
            <a:xfrm>
              <a:off x="3124200" y="1140023"/>
              <a:ext cx="188865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Chip Multiprocessor</a:t>
              </a:r>
              <a:endParaRPr lang="en-US" sz="1500" dirty="0"/>
            </a:p>
          </p:txBody>
        </p:sp>
      </p:grpSp>
      <p:cxnSp>
        <p:nvCxnSpPr>
          <p:cNvPr id="62" name="Straight Connector 61"/>
          <p:cNvCxnSpPr/>
          <p:nvPr/>
        </p:nvCxnSpPr>
        <p:spPr bwMode="auto">
          <a:xfrm>
            <a:off x="4162426" y="1797132"/>
            <a:ext cx="1628774" cy="3017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9246" name="Group 9245"/>
          <p:cNvGrpSpPr/>
          <p:nvPr/>
        </p:nvGrpSpPr>
        <p:grpSpPr>
          <a:xfrm>
            <a:off x="5738750" y="1675960"/>
            <a:ext cx="3510886" cy="1641215"/>
            <a:chOff x="6282777" y="1600200"/>
            <a:chExt cx="3510886" cy="1641215"/>
          </a:xfrm>
        </p:grpSpPr>
        <p:grpSp>
          <p:nvGrpSpPr>
            <p:cNvPr id="9245" name="Group 9244"/>
            <p:cNvGrpSpPr/>
            <p:nvPr/>
          </p:nvGrpSpPr>
          <p:grpSpPr>
            <a:xfrm>
              <a:off x="6400800" y="1600200"/>
              <a:ext cx="1447800" cy="1143000"/>
              <a:chOff x="6400800" y="1600200"/>
              <a:chExt cx="1447800" cy="1143000"/>
            </a:xfrm>
          </p:grpSpPr>
          <p:cxnSp>
            <p:nvCxnSpPr>
              <p:cNvPr id="63" name="Straight Connector 62"/>
              <p:cNvCxnSpPr/>
              <p:nvPr/>
            </p:nvCxnSpPr>
            <p:spPr bwMode="auto">
              <a:xfrm>
                <a:off x="6400800" y="1600200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>
                <a:off x="6400800" y="2743200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6400800" y="1600200"/>
                <a:ext cx="0" cy="1143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7848600" y="1600200"/>
                <a:ext cx="0" cy="1143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241" name="Group 9240"/>
            <p:cNvGrpSpPr/>
            <p:nvPr/>
          </p:nvGrpSpPr>
          <p:grpSpPr>
            <a:xfrm>
              <a:off x="6448425" y="1981200"/>
              <a:ext cx="714375" cy="402283"/>
              <a:chOff x="6448425" y="1981200"/>
              <a:chExt cx="714375" cy="402283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6448425" y="1981200"/>
                <a:ext cx="714375" cy="402283"/>
                <a:chOff x="6400800" y="1600200"/>
                <a:chExt cx="1447800" cy="1066800"/>
              </a:xfrm>
            </p:grpSpPr>
            <p:cxnSp>
              <p:nvCxnSpPr>
                <p:cNvPr id="81" name="Straight Connector 80"/>
                <p:cNvCxnSpPr/>
                <p:nvPr/>
              </p:nvCxnSpPr>
              <p:spPr bwMode="auto">
                <a:xfrm>
                  <a:off x="6400800" y="1600200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6400800" y="2667000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6400800" y="1600200"/>
                  <a:ext cx="0" cy="10668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7848600" y="1600200"/>
                  <a:ext cx="0" cy="10668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4" name="TextBox 93"/>
              <p:cNvSpPr txBox="1"/>
              <p:nvPr/>
            </p:nvSpPr>
            <p:spPr>
              <a:xfrm>
                <a:off x="6591684" y="2047041"/>
                <a:ext cx="41710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 L2</a:t>
                </a:r>
                <a:endParaRPr lang="en-US" sz="1300" dirty="0"/>
              </a:p>
            </p:txBody>
          </p:sp>
        </p:grpSp>
        <p:grpSp>
          <p:nvGrpSpPr>
            <p:cNvPr id="9240" name="Group 9239"/>
            <p:cNvGrpSpPr/>
            <p:nvPr/>
          </p:nvGrpSpPr>
          <p:grpSpPr>
            <a:xfrm>
              <a:off x="6282777" y="2310190"/>
              <a:ext cx="1452217" cy="931225"/>
              <a:chOff x="6282777" y="2310190"/>
              <a:chExt cx="1452217" cy="931225"/>
            </a:xfrm>
          </p:grpSpPr>
          <p:grpSp>
            <p:nvGrpSpPr>
              <p:cNvPr id="9225" name="Group 9224"/>
              <p:cNvGrpSpPr/>
              <p:nvPr/>
            </p:nvGrpSpPr>
            <p:grpSpPr>
              <a:xfrm>
                <a:off x="6448425" y="2438400"/>
                <a:ext cx="457200" cy="210293"/>
                <a:chOff x="6448425" y="2438400"/>
                <a:chExt cx="457200" cy="210293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6448425" y="2438400"/>
                  <a:ext cx="457200" cy="210293"/>
                  <a:chOff x="6400800" y="1600200"/>
                  <a:chExt cx="1447800" cy="1066800"/>
                </a:xfrm>
              </p:grpSpPr>
              <p:cxnSp>
                <p:nvCxnSpPr>
                  <p:cNvPr id="86" name="Straight Connector 85"/>
                  <p:cNvCxnSpPr/>
                  <p:nvPr/>
                </p:nvCxnSpPr>
                <p:spPr bwMode="auto">
                  <a:xfrm>
                    <a:off x="6400800" y="1600200"/>
                    <a:ext cx="1447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7" name="Straight Connector 86"/>
                  <p:cNvCxnSpPr/>
                  <p:nvPr/>
                </p:nvCxnSpPr>
                <p:spPr bwMode="auto">
                  <a:xfrm>
                    <a:off x="6400800" y="2667000"/>
                    <a:ext cx="1447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8" name="Straight Connector 87"/>
                  <p:cNvCxnSpPr/>
                  <p:nvPr/>
                </p:nvCxnSpPr>
                <p:spPr bwMode="auto">
                  <a:xfrm>
                    <a:off x="6400800" y="1600200"/>
                    <a:ext cx="0" cy="1066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9" name="Straight Connector 88"/>
                  <p:cNvCxnSpPr/>
                  <p:nvPr/>
                </p:nvCxnSpPr>
                <p:spPr bwMode="auto">
                  <a:xfrm>
                    <a:off x="7848600" y="1600200"/>
                    <a:ext cx="0" cy="1066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6448425" y="2514600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6448425" y="2572121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6881875" y="2310190"/>
                <a:ext cx="85311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Directory</a:t>
                </a:r>
              </a:p>
              <a:p>
                <a:r>
                  <a:rPr lang="en-US" sz="1300" dirty="0" smtClean="0"/>
                  <a:t>Cache</a:t>
                </a:r>
                <a:endParaRPr lang="en-US" sz="1300" dirty="0"/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 flipH="1">
                <a:off x="6448425" y="2452151"/>
                <a:ext cx="126259" cy="182880"/>
              </a:xfrm>
              <a:prstGeom prst="rect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4" name="Straight Connector 103"/>
              <p:cNvCxnSpPr/>
              <p:nvPr/>
            </p:nvCxnSpPr>
            <p:spPr bwMode="auto">
              <a:xfrm>
                <a:off x="6511554" y="2667000"/>
                <a:ext cx="0" cy="26521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107" name="TextBox 106"/>
              <p:cNvSpPr txBox="1"/>
              <p:nvPr/>
            </p:nvSpPr>
            <p:spPr>
              <a:xfrm>
                <a:off x="6282777" y="2918250"/>
                <a:ext cx="72481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 smtClean="0"/>
                  <a:t>LW-ID</a:t>
                </a:r>
                <a:endParaRPr lang="en-US" sz="1500" b="1" dirty="0"/>
              </a:p>
            </p:txBody>
          </p:sp>
        </p:grpSp>
        <p:grpSp>
          <p:nvGrpSpPr>
            <p:cNvPr id="9244" name="Group 9243"/>
            <p:cNvGrpSpPr/>
            <p:nvPr/>
          </p:nvGrpSpPr>
          <p:grpSpPr>
            <a:xfrm>
              <a:off x="7239000" y="1828800"/>
              <a:ext cx="2554663" cy="623352"/>
              <a:chOff x="7239000" y="1828800"/>
              <a:chExt cx="2554663" cy="62335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7544277" y="1828800"/>
                <a:ext cx="12971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 err="1" smtClean="0"/>
                  <a:t>MyProducer</a:t>
                </a:r>
                <a:endParaRPr lang="en-US" sz="1500" b="1" dirty="0" smtClean="0"/>
              </a:p>
            </p:txBody>
          </p:sp>
          <p:grpSp>
            <p:nvGrpSpPr>
              <p:cNvPr id="9243" name="Group 9242"/>
              <p:cNvGrpSpPr/>
              <p:nvPr/>
            </p:nvGrpSpPr>
            <p:grpSpPr>
              <a:xfrm>
                <a:off x="7239000" y="1828800"/>
                <a:ext cx="2554663" cy="623352"/>
                <a:chOff x="7239000" y="1828800"/>
                <a:chExt cx="2554663" cy="623352"/>
              </a:xfrm>
            </p:grpSpPr>
            <p:sp>
              <p:nvSpPr>
                <p:cNvPr id="9226" name="Rectangle 9225"/>
                <p:cNvSpPr/>
                <p:nvPr/>
              </p:nvSpPr>
              <p:spPr bwMode="auto">
                <a:xfrm>
                  <a:off x="7239000" y="2001322"/>
                  <a:ext cx="348814" cy="45719"/>
                </a:xfrm>
                <a:prstGeom prst="rect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7239000" y="2110740"/>
                  <a:ext cx="348814" cy="45719"/>
                </a:xfrm>
                <a:prstGeom prst="rect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7537602" y="2016825"/>
                  <a:ext cx="140455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b="1" dirty="0" err="1" smtClean="0"/>
                    <a:t>MyConsumer</a:t>
                  </a:r>
                  <a:endParaRPr lang="en-US" sz="1500" b="1" dirty="0" smtClean="0"/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 bwMode="auto">
                <a:xfrm rot="16200000" flipH="1">
                  <a:off x="8632719" y="1841182"/>
                  <a:ext cx="281940" cy="2571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 rot="5400000" flipH="1" flipV="1">
                  <a:off x="8602985" y="2152860"/>
                  <a:ext cx="341408" cy="2571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8837952" y="1829240"/>
                  <a:ext cx="95571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b="1" dirty="0" err="1" smtClean="0"/>
                    <a:t>Dep</a:t>
                  </a:r>
                  <a:endParaRPr lang="en-US" sz="1500" b="1" dirty="0" smtClean="0"/>
                </a:p>
                <a:p>
                  <a:r>
                    <a:rPr lang="en-US" sz="1500" b="1" dirty="0" smtClean="0"/>
                    <a:t>Register</a:t>
                  </a:r>
                  <a:endParaRPr lang="en-US" sz="1500" b="1" dirty="0"/>
                </a:p>
              </p:txBody>
            </p:sp>
          </p:grpSp>
        </p:grpSp>
        <p:grpSp>
          <p:nvGrpSpPr>
            <p:cNvPr id="9242" name="Group 9241"/>
            <p:cNvGrpSpPr/>
            <p:nvPr/>
          </p:nvGrpSpPr>
          <p:grpSpPr>
            <a:xfrm>
              <a:off x="6406397" y="1647673"/>
              <a:ext cx="579005" cy="292388"/>
              <a:chOff x="6406397" y="1647673"/>
              <a:chExt cx="579005" cy="292388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6448425" y="1647673"/>
                <a:ext cx="485775" cy="274144"/>
                <a:chOff x="6400800" y="1600200"/>
                <a:chExt cx="1447800" cy="1066800"/>
              </a:xfrm>
            </p:grpSpPr>
            <p:cxnSp>
              <p:nvCxnSpPr>
                <p:cNvPr id="76" name="Straight Connector 75"/>
                <p:cNvCxnSpPr/>
                <p:nvPr/>
              </p:nvCxnSpPr>
              <p:spPr bwMode="auto">
                <a:xfrm>
                  <a:off x="6400800" y="1600200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Straight Connector 76"/>
                <p:cNvCxnSpPr/>
                <p:nvPr/>
              </p:nvCxnSpPr>
              <p:spPr bwMode="auto">
                <a:xfrm>
                  <a:off x="6400800" y="2667000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8" name="Straight Connector 77"/>
                <p:cNvCxnSpPr/>
                <p:nvPr/>
              </p:nvCxnSpPr>
              <p:spPr bwMode="auto">
                <a:xfrm>
                  <a:off x="6400800" y="1600200"/>
                  <a:ext cx="0" cy="10668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Straight Connector 78"/>
                <p:cNvCxnSpPr/>
                <p:nvPr/>
              </p:nvCxnSpPr>
              <p:spPr bwMode="auto">
                <a:xfrm>
                  <a:off x="7848600" y="1600200"/>
                  <a:ext cx="0" cy="10668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4" name="TextBox 123"/>
              <p:cNvSpPr txBox="1"/>
              <p:nvPr/>
            </p:nvSpPr>
            <p:spPr>
              <a:xfrm>
                <a:off x="6406397" y="1647673"/>
                <a:ext cx="57900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P+L1</a:t>
                </a:r>
                <a:endParaRPr lang="en-US" sz="1300" dirty="0"/>
              </a:p>
            </p:txBody>
          </p:sp>
        </p:grpSp>
      </p:grpSp>
      <p:sp>
        <p:nvSpPr>
          <p:cNvPr id="9247" name="Oval 9246"/>
          <p:cNvSpPr/>
          <p:nvPr/>
        </p:nvSpPr>
        <p:spPr bwMode="auto">
          <a:xfrm>
            <a:off x="3705225" y="1570496"/>
            <a:ext cx="457200" cy="453270"/>
          </a:xfrm>
          <a:prstGeom prst="ellipse">
            <a:avLst/>
          </a:prstGeom>
          <a:noFill/>
          <a:ln w="15875" cap="flat" cmpd="sng" algn="ctr">
            <a:solidFill>
              <a:schemeClr val="bg2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5694615" y="1337966"/>
            <a:ext cx="1737360" cy="1737360"/>
          </a:xfrm>
          <a:prstGeom prst="ellipse">
            <a:avLst/>
          </a:prstGeom>
          <a:noFill/>
          <a:ln w="15875" cap="flat" cmpd="sng" algn="ctr">
            <a:solidFill>
              <a:schemeClr val="bg2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Slide Number Placeholder 10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41C55-FFF3-4A66-87C3-63D0BB6940C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OME@FFFHYH0FUVWXY5L9" val="390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21326</TotalTime>
  <Words>2302</Words>
  <Application>Microsoft Office PowerPoint</Application>
  <PresentationFormat>On-screen Show (4:3)</PresentationFormat>
  <Paragraphs>741</Paragraphs>
  <Slides>40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Times New Roman</vt:lpstr>
      <vt:lpstr>Wingdings</vt:lpstr>
      <vt:lpstr>Default Design</vt:lpstr>
      <vt:lpstr>Rebound: Scalable Checkpointing for Coherent Shared Memory </vt:lpstr>
      <vt:lpstr>Checkpointing in Shared-Memory MPs</vt:lpstr>
      <vt:lpstr>Alternative: Coordinated Local Checkpointing</vt:lpstr>
      <vt:lpstr>Contributions</vt:lpstr>
      <vt:lpstr>Background: In-Memory Checkpt with ReVive</vt:lpstr>
      <vt:lpstr>Background: In-Memory Checkpt with ReVive</vt:lpstr>
      <vt:lpstr>Coordinated Local Checkpointing Rules</vt:lpstr>
      <vt:lpstr>Rebound Fault Model</vt:lpstr>
      <vt:lpstr>Rebound Architecture</vt:lpstr>
      <vt:lpstr>Rebound Architecture</vt:lpstr>
      <vt:lpstr>Rebound Architecture</vt:lpstr>
      <vt:lpstr>Recording Inter-Thread Dependences</vt:lpstr>
      <vt:lpstr>Recording Inter-Thread Dependences</vt:lpstr>
      <vt:lpstr>Recording Inter-Thread Dependences</vt:lpstr>
      <vt:lpstr>Recording Inter-Thread Dependences</vt:lpstr>
      <vt:lpstr>Lazily clearing Last Writers</vt:lpstr>
      <vt:lpstr>Lazily clearing Last Writers</vt:lpstr>
      <vt:lpstr>Distributed Checkpointing Protocol in SW</vt:lpstr>
      <vt:lpstr>Distributed Checkpointing Protocol in SW</vt:lpstr>
      <vt:lpstr>Distributed Checkpointing Protocol in SW</vt:lpstr>
      <vt:lpstr>Distributed Checkpointing Protocol in SW</vt:lpstr>
      <vt:lpstr>Distributed Checkpointing Protocol in SW</vt:lpstr>
      <vt:lpstr>Distributed Checkpointing Protocol in SW</vt:lpstr>
      <vt:lpstr>Distributed Rollback Protocol in SW</vt:lpstr>
      <vt:lpstr>Optimization1 : Delayed Writebacks</vt:lpstr>
      <vt:lpstr>Delayed Writeback Pros/Cons</vt:lpstr>
      <vt:lpstr>Delayed Writeback protocol</vt:lpstr>
      <vt:lpstr>Optimization2 : Multiple Checkpoints</vt:lpstr>
      <vt:lpstr>Multiple Checkpoints: Pros/Cons</vt:lpstr>
      <vt:lpstr>Optimization3 : Hiding Chkpt behind Global Barrier</vt:lpstr>
      <vt:lpstr>Hiding Checkpoint behind Global Barrier</vt:lpstr>
      <vt:lpstr>Hiding Checkpoint behind Global Barrier</vt:lpstr>
      <vt:lpstr>Evaluation Setup</vt:lpstr>
      <vt:lpstr>Avg. Interaction Set: Set of Producer Processors</vt:lpstr>
      <vt:lpstr>Checkpoint Execution Overhead</vt:lpstr>
      <vt:lpstr>Checkpoint Execution Overhead</vt:lpstr>
      <vt:lpstr>Rebound Scalability</vt:lpstr>
      <vt:lpstr>Also in the Paper</vt:lpstr>
      <vt:lpstr>Conclusions</vt:lpstr>
      <vt:lpstr>Rebound: Scalable Checkpointing for Coherent Shared Memory </vt:lpstr>
    </vt:vector>
  </TitlesOfParts>
  <Manager>Josep Torrellas</Manager>
  <Company>University of Illinois at Urbana-Champaign</Company>
  <LinksUpToDate>false</LinksUpToDate>
  <SharedDoc>false</SharedDoc>
  <HyperlinkBase>http://iacoma.cs.uiuc.edu/martinez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Speculative Shared-Memory Architectures</dc:title>
  <dc:subject>Parallel Computing</dc:subject>
  <dc:creator>José Fernando Martínez</dc:creator>
  <cp:lastModifiedBy>pranav</cp:lastModifiedBy>
  <cp:revision>1411</cp:revision>
  <cp:lastPrinted>2002-02-18T02:38:45Z</cp:lastPrinted>
  <dcterms:created xsi:type="dcterms:W3CDTF">2001-04-25T20:34:22Z</dcterms:created>
  <dcterms:modified xsi:type="dcterms:W3CDTF">2013-04-29T13:58:18Z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jose.martinez@acm.org</vt:lpwstr>
  </property>
  <property fmtid="{D5CDD505-2E9C-101B-9397-08002B2CF9AE}" pid="8" name="HomePage">
    <vt:lpwstr>http://iacoma.cs.uiuc.edu/martinez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C:\temp\HTML presentation</vt:lpwstr>
  </property>
</Properties>
</file>