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76" r:id="rId4"/>
    <p:sldId id="358" r:id="rId5"/>
    <p:sldId id="357" r:id="rId6"/>
    <p:sldId id="383" r:id="rId7"/>
    <p:sldId id="360" r:id="rId8"/>
    <p:sldId id="362" r:id="rId9"/>
    <p:sldId id="363" r:id="rId10"/>
    <p:sldId id="364" r:id="rId11"/>
    <p:sldId id="365" r:id="rId12"/>
    <p:sldId id="369" r:id="rId13"/>
    <p:sldId id="370" r:id="rId14"/>
    <p:sldId id="381" r:id="rId15"/>
    <p:sldId id="366" r:id="rId16"/>
    <p:sldId id="382" r:id="rId17"/>
    <p:sldId id="347" r:id="rId18"/>
    <p:sldId id="384" r:id="rId19"/>
    <p:sldId id="346" r:id="rId20"/>
    <p:sldId id="377" r:id="rId21"/>
    <p:sldId id="378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E0E"/>
    <a:srgbClr val="046817"/>
    <a:srgbClr val="058108"/>
    <a:srgbClr val="009242"/>
    <a:srgbClr val="8E0C0C"/>
    <a:srgbClr val="9A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 autoAdjust="0"/>
    <p:restoredTop sz="92029" autoAdjust="0"/>
  </p:normalViewPr>
  <p:slideViewPr>
    <p:cSldViewPr>
      <p:cViewPr>
        <p:scale>
          <a:sx n="75" d="100"/>
          <a:sy n="75" d="100"/>
        </p:scale>
        <p:origin x="-1836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3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97312-B3A6-412A-90DC-22A2A827B97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C6523-533D-43E7-A124-D02FD7DD00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598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F56F-06E5-4EB1-ADC5-A0254A2792E1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617C-E787-4496-8F8F-AF314270B3D8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22D-6F3D-4ACB-A393-4B62ACCD01A2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99D3-A679-43D3-B3F6-B823910CB383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9B76-299B-46B9-8216-8D3746D2B0B4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858-BE07-4377-9D16-AB757074CAF1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8498-2AF1-4416-8C06-A75F7A62DD70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47C0-3DFD-46DD-9C80-3AE92B84076B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D1B9-1AD8-4695-ACC4-D96B397FD296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E26E-1397-4DC9-ADD5-C58C2E8D6E3C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2C74-B7BB-4D7A-AA7C-117C183619F6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8F5B-74B8-4135-A2C3-09BC373EB53A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0775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Quantified Data Automata on Skinny Trees:</a:t>
            </a:r>
            <a:br>
              <a:rPr lang="en-US" sz="40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40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an Abstract Domain for Lists</a:t>
            </a:r>
            <a:endParaRPr lang="en-US" sz="40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8686800" cy="34290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AA0E0E"/>
                </a:solidFill>
                <a:latin typeface="Gill Sans MT" pitchFamily="34" charset="0"/>
                <a:ea typeface="Arial Unicode MS" pitchFamily="34" charset="-128"/>
                <a:cs typeface="Arial" pitchFamily="34" charset="0"/>
              </a:rPr>
              <a:t>Pranav</a:t>
            </a: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  <a:cs typeface="Arial" pitchFamily="34" charset="0"/>
              </a:rPr>
              <a:t> Garg</a:t>
            </a:r>
            <a:r>
              <a:rPr lang="en-US" sz="2400" baseline="30000" dirty="0" smtClean="0">
                <a:solidFill>
                  <a:srgbClr val="046817"/>
                </a:solidFill>
                <a:latin typeface="Gill Sans MT" pitchFamily="34" charset="0"/>
              </a:rPr>
              <a:t>1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cs typeface="Arial" pitchFamily="34" charset="0"/>
              </a:rPr>
              <a:t>,   P. Madhusudan</a:t>
            </a:r>
            <a:r>
              <a:rPr lang="en-US" sz="2400" baseline="30000" dirty="0" smtClean="0">
                <a:solidFill>
                  <a:srgbClr val="046817"/>
                </a:solidFill>
                <a:latin typeface="Gill Sans MT" pitchFamily="34" charset="0"/>
              </a:rPr>
              <a:t>1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cs typeface="Arial" pitchFamily="34" charset="0"/>
              </a:rPr>
              <a:t>  and  </a:t>
            </a:r>
            <a:r>
              <a:rPr lang="en-US" sz="2400" dirty="0" err="1" smtClean="0">
                <a:solidFill>
                  <a:srgbClr val="046817"/>
                </a:solidFill>
                <a:latin typeface="Gill Sans MT" pitchFamily="34" charset="0"/>
                <a:cs typeface="Arial" pitchFamily="34" charset="0"/>
              </a:rPr>
              <a:t>Gennaro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cs typeface="Arial" pitchFamily="34" charset="0"/>
              </a:rPr>
              <a:t> Parlato</a:t>
            </a:r>
            <a:r>
              <a:rPr lang="en-US" sz="2400" baseline="30000" dirty="0" smtClean="0">
                <a:solidFill>
                  <a:srgbClr val="046817"/>
                </a:solidFill>
                <a:latin typeface="Gill Sans MT" pitchFamily="34" charset="0"/>
              </a:rPr>
              <a:t>2</a:t>
            </a:r>
          </a:p>
          <a:p>
            <a:endParaRPr lang="en-US" sz="2400" dirty="0" smtClean="0">
              <a:solidFill>
                <a:srgbClr val="046817"/>
              </a:solidFill>
              <a:latin typeface="Gill Sans MT" pitchFamily="34" charset="0"/>
              <a:cs typeface="Arial" pitchFamily="34" charset="0"/>
            </a:endParaRPr>
          </a:p>
          <a:p>
            <a:r>
              <a:rPr lang="en-US" sz="2200" baseline="30000" dirty="0" smtClean="0">
                <a:solidFill>
                  <a:srgbClr val="046817"/>
                </a:solidFill>
                <a:latin typeface="Gill Sans MT" pitchFamily="34" charset="0"/>
              </a:rPr>
              <a:t>1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University of Illinois at Urbana-Champaign</a:t>
            </a:r>
          </a:p>
          <a:p>
            <a:r>
              <a:rPr lang="en-US" sz="2200" baseline="30000" dirty="0" smtClean="0">
                <a:solidFill>
                  <a:srgbClr val="046817"/>
                </a:solidFill>
                <a:latin typeface="Gill Sans MT" pitchFamily="34" charset="0"/>
              </a:rPr>
              <a:t>2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University of Southampton, UK</a:t>
            </a:r>
          </a:p>
          <a:p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Gill Sans MT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589212"/>
            <a:ext cx="88392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Formula Tree 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= (Valuation Tree \ data) paired with a data formula </a:t>
            </a:r>
            <a:endParaRPr lang="en-US" sz="22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Gill Sans MT" pitchFamily="34" charset="0"/>
              </a:rPr>
              <a:t>	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complete separation of the structure of the heap and its data</a:t>
            </a: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Define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 </a:t>
            </a:r>
          </a:p>
          <a:p>
            <a:pPr>
              <a:buNone/>
            </a:pPr>
            <a:endParaRPr lang="en-US" sz="2400" i="1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3600" i="1" dirty="0" smtClean="0">
                <a:solidFill>
                  <a:srgbClr val="046817"/>
                </a:solidFill>
                <a:latin typeface="Gill Sans MT" pitchFamily="34" charset="0"/>
              </a:rPr>
              <a:t>             L</a:t>
            </a:r>
            <a:r>
              <a:rPr lang="en-US" sz="3600" i="1" baseline="-25000" dirty="0" smtClean="0">
                <a:solidFill>
                  <a:srgbClr val="046817"/>
                </a:solidFill>
                <a:latin typeface="Gill Sans MT" pitchFamily="34" charset="0"/>
              </a:rPr>
              <a:t>f </a:t>
            </a:r>
            <a:r>
              <a:rPr lang="en-US" sz="3600" i="1" dirty="0" smtClean="0">
                <a:solidFill>
                  <a:srgbClr val="046817"/>
                </a:solidFill>
                <a:latin typeface="Gill Sans MT" pitchFamily="34" charset="0"/>
              </a:rPr>
              <a:t>(A) </a:t>
            </a:r>
            <a:r>
              <a:rPr lang="en-US" sz="3600" dirty="0" smtClean="0">
                <a:solidFill>
                  <a:srgbClr val="046817"/>
                </a:solidFill>
                <a:latin typeface="Gill Sans MT" pitchFamily="34" charset="0"/>
              </a:rPr>
              <a:t>= Language of formula trees </a:t>
            </a:r>
            <a:br>
              <a:rPr lang="en-US" sz="3600" dirty="0" smtClean="0">
                <a:solidFill>
                  <a:srgbClr val="046817"/>
                </a:solidFill>
                <a:latin typeface="Gill Sans MT" pitchFamily="34" charset="0"/>
              </a:rPr>
            </a:br>
            <a:r>
              <a:rPr lang="en-US" sz="3600" dirty="0" smtClean="0">
                <a:solidFill>
                  <a:srgbClr val="046817"/>
                </a:solidFill>
                <a:latin typeface="Gill Sans MT" pitchFamily="34" charset="0"/>
              </a:rPr>
              <a:t>				accepted by </a:t>
            </a:r>
            <a:r>
              <a:rPr lang="en-US" sz="3600" i="1" dirty="0" smtClean="0">
                <a:solidFill>
                  <a:srgbClr val="046817"/>
                </a:solidFill>
                <a:latin typeface="Gill Sans MT" pitchFamily="34" charset="0"/>
              </a:rPr>
              <a:t>A</a:t>
            </a:r>
            <a:r>
              <a:rPr lang="en-US" sz="3600" dirty="0" smtClean="0">
                <a:solidFill>
                  <a:srgbClr val="046817"/>
                </a:solidFill>
                <a:latin typeface="Gill Sans MT" pitchFamily="34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2296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Formula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 Tree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248400" y="2510879"/>
            <a:ext cx="26250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,   data(y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) &lt; data(y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) </a:t>
            </a:r>
            <a:endParaRPr lang="en-US" sz="2200" dirty="0"/>
          </a:p>
        </p:txBody>
      </p:sp>
      <p:sp>
        <p:nvSpPr>
          <p:cNvPr id="94" name="Double Bracket 93"/>
          <p:cNvSpPr/>
          <p:nvPr/>
        </p:nvSpPr>
        <p:spPr>
          <a:xfrm>
            <a:off x="1488375" y="2057400"/>
            <a:ext cx="7315200" cy="1143000"/>
          </a:xfrm>
          <a:prstGeom prst="bracketPair">
            <a:avLst/>
          </a:prstGeom>
          <a:ln w="34925">
            <a:solidFill>
              <a:srgbClr val="AA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1455760" y="1991168"/>
            <a:ext cx="4868840" cy="1130226"/>
            <a:chOff x="807563" y="1256260"/>
            <a:chExt cx="5500576" cy="1396007"/>
          </a:xfrm>
        </p:grpSpPr>
        <p:grpSp>
          <p:nvGrpSpPr>
            <p:cNvPr id="113" name="Group 284"/>
            <p:cNvGrpSpPr/>
            <p:nvPr/>
          </p:nvGrpSpPr>
          <p:grpSpPr>
            <a:xfrm>
              <a:off x="807563" y="1256260"/>
              <a:ext cx="5500576" cy="1396007"/>
              <a:chOff x="780267" y="2668804"/>
              <a:chExt cx="5500576" cy="1396007"/>
            </a:xfrm>
          </p:grpSpPr>
          <p:grpSp>
            <p:nvGrpSpPr>
              <p:cNvPr id="126" name="Group 81"/>
              <p:cNvGrpSpPr/>
              <p:nvPr/>
            </p:nvGrpSpPr>
            <p:grpSpPr>
              <a:xfrm>
                <a:off x="780267" y="2700038"/>
                <a:ext cx="5500576" cy="1364773"/>
                <a:chOff x="1843324" y="2147352"/>
                <a:chExt cx="5500576" cy="1364773"/>
              </a:xfrm>
            </p:grpSpPr>
            <p:grpSp>
              <p:nvGrpSpPr>
                <p:cNvPr id="129" name="Group 79"/>
                <p:cNvGrpSpPr/>
                <p:nvPr/>
              </p:nvGrpSpPr>
              <p:grpSpPr>
                <a:xfrm>
                  <a:off x="2530847" y="2147352"/>
                  <a:ext cx="4127253" cy="833760"/>
                  <a:chOff x="2530847" y="2147352"/>
                  <a:chExt cx="4127253" cy="833760"/>
                </a:xfrm>
              </p:grpSpPr>
              <p:sp>
                <p:nvSpPr>
                  <p:cNvPr id="161" name="Oval 160"/>
                  <p:cNvSpPr/>
                  <p:nvPr/>
                </p:nvSpPr>
                <p:spPr>
                  <a:xfrm>
                    <a:off x="4905500" y="2600112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6277100" y="2600112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26"/>
                  <p:cNvSpPr/>
                  <p:nvPr/>
                </p:nvSpPr>
                <p:spPr>
                  <a:xfrm>
                    <a:off x="5591300" y="2600112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8" name="Group 56"/>
                  <p:cNvGrpSpPr/>
                  <p:nvPr/>
                </p:nvGrpSpPr>
                <p:grpSpPr>
                  <a:xfrm>
                    <a:off x="2530847" y="2147352"/>
                    <a:ext cx="1484003" cy="819498"/>
                    <a:chOff x="1335397" y="2159227"/>
                    <a:chExt cx="1484003" cy="819498"/>
                  </a:xfrm>
                </p:grpSpPr>
                <p:grpSp>
                  <p:nvGrpSpPr>
                    <p:cNvPr id="149" name="Group 33"/>
                    <p:cNvGrpSpPr/>
                    <p:nvPr/>
                  </p:nvGrpSpPr>
                  <p:grpSpPr>
                    <a:xfrm>
                      <a:off x="1335397" y="2159227"/>
                      <a:ext cx="833882" cy="814960"/>
                      <a:chOff x="2630797" y="2159227"/>
                      <a:chExt cx="833882" cy="814960"/>
                    </a:xfrm>
                  </p:grpSpPr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048000" y="2593187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4" name="TextBox 17"/>
                      <p:cNvSpPr txBox="1"/>
                      <p:nvPr/>
                    </p:nvSpPr>
                    <p:spPr>
                      <a:xfrm>
                        <a:off x="2630797" y="2159227"/>
                        <a:ext cx="833882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100" dirty="0" smtClean="0"/>
                          <a:t>head</a:t>
                        </a:r>
                        <a:r>
                          <a:rPr lang="en-US" sz="2100" baseline="-25000" dirty="0" smtClean="0"/>
                          <a:t>1</a:t>
                        </a:r>
                        <a:endParaRPr lang="en-US" sz="2100" baseline="-25000" dirty="0"/>
                      </a:p>
                    </p:txBody>
                  </p:sp>
                </p:grp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2438400" y="2597725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0" name="Group 80"/>
                <p:cNvGrpSpPr/>
                <p:nvPr/>
              </p:nvGrpSpPr>
              <p:grpSpPr>
                <a:xfrm>
                  <a:off x="1843324" y="2689524"/>
                  <a:ext cx="3050301" cy="822601"/>
                  <a:chOff x="1843324" y="2689524"/>
                  <a:chExt cx="3050301" cy="822601"/>
                </a:xfrm>
              </p:grpSpPr>
              <p:sp>
                <p:nvSpPr>
                  <p:cNvPr id="143" name="Oval 142"/>
                  <p:cNvSpPr/>
                  <p:nvPr/>
                </p:nvSpPr>
                <p:spPr>
                  <a:xfrm>
                    <a:off x="4512625" y="3128738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2602675" y="3107375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3838700" y="3131125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1843324" y="2689524"/>
                    <a:ext cx="821059" cy="415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100" dirty="0" smtClean="0"/>
                      <a:t>head</a:t>
                    </a:r>
                    <a:r>
                      <a:rPr lang="en-US" sz="2100" baseline="-25000" dirty="0" smtClean="0"/>
                      <a:t>2</a:t>
                    </a:r>
                    <a:endParaRPr lang="en-US" sz="2100" baseline="-25000" dirty="0"/>
                  </a:p>
                </p:txBody>
              </p:sp>
            </p:grpSp>
            <p:sp>
              <p:nvSpPr>
                <p:cNvPr id="133" name="Oval 132"/>
                <p:cNvSpPr/>
                <p:nvPr/>
              </p:nvSpPr>
              <p:spPr>
                <a:xfrm>
                  <a:off x="6962900" y="2597725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6884203" y="2175761"/>
                  <a:ext cx="450764" cy="41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100" dirty="0" smtClean="0"/>
                    <a:t>nil</a:t>
                  </a:r>
                  <a:endParaRPr lang="en-US" sz="2100" baseline="-25000" dirty="0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2518342" y="2668804"/>
                <a:ext cx="40427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 smtClean="0">
                    <a:solidFill>
                      <a:srgbClr val="AA0E0E"/>
                    </a:solidFill>
                  </a:rPr>
                  <a:t>y</a:t>
                </a:r>
                <a:r>
                  <a:rPr lang="en-US" sz="2100" b="1" baseline="-25000" dirty="0" smtClean="0">
                    <a:solidFill>
                      <a:srgbClr val="AA0E0E"/>
                    </a:solidFill>
                  </a:rPr>
                  <a:t>1</a:t>
                </a:r>
                <a:endParaRPr lang="en-US" sz="2100" b="1" baseline="-25000" dirty="0">
                  <a:solidFill>
                    <a:srgbClr val="AA0E0E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763168" y="3645754"/>
                <a:ext cx="404278" cy="415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 smtClean="0">
                    <a:solidFill>
                      <a:srgbClr val="AA0E0E"/>
                    </a:solidFill>
                    <a:latin typeface="+mj-lt"/>
                  </a:rPr>
                  <a:t>y</a:t>
                </a:r>
                <a:r>
                  <a:rPr lang="en-US" sz="2100" b="1" baseline="-25000" dirty="0" smtClean="0">
                    <a:solidFill>
                      <a:srgbClr val="AA0E0E"/>
                    </a:solidFill>
                    <a:latin typeface="+mj-lt"/>
                  </a:rPr>
                  <a:t>2</a:t>
                </a:r>
                <a:endParaRPr lang="en-US" sz="2100" b="1" baseline="-25000" dirty="0">
                  <a:solidFill>
                    <a:srgbClr val="AA0E0E"/>
                  </a:solidFill>
                  <a:latin typeface="+mj-lt"/>
                </a:endParaRPr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>
              <a:off x="2264392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2971800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532496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4218296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4937080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5625152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953904" y="24384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479344" y="24384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3151496" y="24384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3810000" y="2002808"/>
              <a:ext cx="193344" cy="31844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41"/>
            <p:cNvCxnSpPr/>
            <p:nvPr/>
          </p:nvCxnSpPr>
          <p:spPr>
            <a:xfrm>
              <a:off x="3295764" y="1905000"/>
              <a:ext cx="228600" cy="0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41"/>
            <p:cNvCxnSpPr/>
            <p:nvPr/>
          </p:nvCxnSpPr>
          <p:spPr>
            <a:xfrm>
              <a:off x="2332632" y="2438400"/>
              <a:ext cx="228600" cy="0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76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ea typeface="+mj-ea"/>
                <a:cs typeface="Arial" pitchFamily="34" charset="0"/>
              </a:rPr>
              <a:t>QDAs as a Partial Order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89012"/>
            <a:ext cx="91440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Natural Partial Order -- set inclusion over the language of QDAs</a:t>
            </a: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	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not closed under disjunctions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</a:t>
            </a: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Alternate partial order: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               if        such that                            and 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- Least upper bound associates every tree to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- Infinite sets of QDAs might not have a least upper bound. 	  	  Hence do not form a complete lattice.</a:t>
            </a:r>
            <a:endParaRPr lang="en-US" sz="19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Gill Sans MT" pitchFamily="34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38200" y="4194792"/>
          <a:ext cx="1111250" cy="471488"/>
        </p:xfrm>
        <a:graphic>
          <a:graphicData uri="http://schemas.openxmlformats.org/presentationml/2006/ole">
            <p:oleObj spid="_x0000_s5122" name="Equation" r:id="rId3" imgW="507960" imgH="21564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157662" y="4197350"/>
          <a:ext cx="2166938" cy="527050"/>
        </p:xfrm>
        <a:graphic>
          <a:graphicData uri="http://schemas.openxmlformats.org/presentationml/2006/ole">
            <p:oleObj spid="_x0000_s5123" name="Equation" r:id="rId4" imgW="990360" imgH="241200" progId="Equation.3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600200" y="2209800"/>
          <a:ext cx="3235325" cy="414338"/>
        </p:xfrm>
        <a:graphic>
          <a:graphicData uri="http://schemas.openxmlformats.org/presentationml/2006/ole">
            <p:oleObj spid="_x0000_s5124" name="Equation" r:id="rId5" imgW="1587240" imgH="20304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580496" y="5092700"/>
          <a:ext cx="1072864" cy="413819"/>
        </p:xfrm>
        <a:graphic>
          <a:graphicData uri="http://schemas.openxmlformats.org/presentationml/2006/ole">
            <p:oleObj spid="_x0000_s5125" name="Equation" r:id="rId6" imgW="558720" imgH="21564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581400" y="4654550"/>
          <a:ext cx="2222500" cy="527050"/>
        </p:xfrm>
        <a:graphic>
          <a:graphicData uri="http://schemas.openxmlformats.org/presentationml/2006/ole">
            <p:oleObj spid="_x0000_s5126" name="Equation" r:id="rId7" imgW="1015920" imgH="241200" progId="Equation.3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6751638" y="4633913"/>
          <a:ext cx="1249362" cy="471487"/>
        </p:xfrm>
        <a:graphic>
          <a:graphicData uri="http://schemas.openxmlformats.org/presentationml/2006/ole">
            <p:oleObj spid="_x0000_s5127" name="Equation" r:id="rId8" imgW="571320" imgH="215640" progId="Equation.3">
              <p:embed/>
            </p:oleObj>
          </a:graphicData>
        </a:graphic>
      </p:graphicFrame>
      <p:sp>
        <p:nvSpPr>
          <p:cNvPr id="12" name="Right Arrow 11"/>
          <p:cNvSpPr/>
          <p:nvPr/>
        </p:nvSpPr>
        <p:spPr>
          <a:xfrm>
            <a:off x="5930900" y="4762500"/>
            <a:ext cx="457200" cy="2286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438400" y="4259263"/>
          <a:ext cx="444500" cy="388937"/>
        </p:xfrm>
        <a:graphic>
          <a:graphicData uri="http://schemas.openxmlformats.org/presentationml/2006/ole">
            <p:oleObj spid="_x0000_s5128" name="Equation" r:id="rId9" imgW="20304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76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ea typeface="+mj-ea"/>
                <a:cs typeface="Arial" pitchFamily="34" charset="0"/>
              </a:rPr>
              <a:t>Elastic QDAs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89012"/>
            <a:ext cx="91440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Require a notion of widening for analysis of loops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Ignore lengths of stretches of the heap not pointed by variables.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Gill Sans MT" pitchFamily="34" charset="0"/>
              </a:rPr>
              <a:t>	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33400" y="4495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  QDA:</a:t>
            </a:r>
            <a:endParaRPr lang="en-US" sz="2400" dirty="0">
              <a:solidFill>
                <a:srgbClr val="046817"/>
              </a:solidFill>
              <a:latin typeface="Gill Sans MT" pitchFamily="34" charset="0"/>
            </a:endParaRPr>
          </a:p>
        </p:txBody>
      </p:sp>
      <p:grpSp>
        <p:nvGrpSpPr>
          <p:cNvPr id="256" name="Group 255"/>
          <p:cNvGrpSpPr/>
          <p:nvPr/>
        </p:nvGrpSpPr>
        <p:grpSpPr>
          <a:xfrm>
            <a:off x="1828800" y="2209800"/>
            <a:ext cx="4648200" cy="778404"/>
            <a:chOff x="1828800" y="2209800"/>
            <a:chExt cx="4648200" cy="778404"/>
          </a:xfrm>
        </p:grpSpPr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6170613" y="2590800"/>
            <a:ext cx="306387" cy="361950"/>
          </p:xfrm>
          <a:graphic>
            <a:graphicData uri="http://schemas.openxmlformats.org/presentationml/2006/ole">
              <p:oleObj spid="_x0000_s6148" name="Equation" r:id="rId3" imgW="139680" imgH="164880" progId="Equation.3">
                <p:embed/>
              </p:oleObj>
            </a:graphicData>
          </a:graphic>
        </p:graphicFrame>
        <p:grpSp>
          <p:nvGrpSpPr>
            <p:cNvPr id="110" name="Group 109"/>
            <p:cNvGrpSpPr/>
            <p:nvPr/>
          </p:nvGrpSpPr>
          <p:grpSpPr>
            <a:xfrm>
              <a:off x="1828800" y="2209800"/>
              <a:ext cx="4164908" cy="778404"/>
              <a:chOff x="2171701" y="1342850"/>
              <a:chExt cx="4164908" cy="778404"/>
            </a:xfrm>
          </p:grpSpPr>
          <p:grpSp>
            <p:nvGrpSpPr>
              <p:cNvPr id="111" name="Group 284"/>
              <p:cNvGrpSpPr/>
              <p:nvPr/>
            </p:nvGrpSpPr>
            <p:grpSpPr>
              <a:xfrm>
                <a:off x="2171701" y="1342850"/>
                <a:ext cx="4164908" cy="778404"/>
                <a:chOff x="2144405" y="2755394"/>
                <a:chExt cx="4164908" cy="778404"/>
              </a:xfrm>
            </p:grpSpPr>
            <p:grpSp>
              <p:nvGrpSpPr>
                <p:cNvPr id="137" name="Group 81"/>
                <p:cNvGrpSpPr/>
                <p:nvPr/>
              </p:nvGrpSpPr>
              <p:grpSpPr>
                <a:xfrm>
                  <a:off x="2144405" y="2755394"/>
                  <a:ext cx="4164908" cy="778404"/>
                  <a:chOff x="3207462" y="2202708"/>
                  <a:chExt cx="4164908" cy="778404"/>
                </a:xfrm>
              </p:grpSpPr>
              <p:grpSp>
                <p:nvGrpSpPr>
                  <p:cNvPr id="140" name="Group 79"/>
                  <p:cNvGrpSpPr/>
                  <p:nvPr/>
                </p:nvGrpSpPr>
                <p:grpSpPr>
                  <a:xfrm>
                    <a:off x="3207462" y="2238111"/>
                    <a:ext cx="3450638" cy="743001"/>
                    <a:chOff x="3207462" y="2238111"/>
                    <a:chExt cx="3450638" cy="743001"/>
                  </a:xfrm>
                </p:grpSpPr>
                <p:sp>
                  <p:nvSpPr>
                    <p:cNvPr id="189" name="Oval 188"/>
                    <p:cNvSpPr/>
                    <p:nvPr/>
                  </p:nvSpPr>
                  <p:spPr>
                    <a:xfrm>
                      <a:off x="4905500" y="2600112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Oval 186"/>
                    <p:cNvSpPr/>
                    <p:nvPr/>
                  </p:nvSpPr>
                  <p:spPr>
                    <a:xfrm>
                      <a:off x="6277100" y="2600112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26"/>
                    <p:cNvSpPr/>
                    <p:nvPr/>
                  </p:nvSpPr>
                  <p:spPr>
                    <a:xfrm>
                      <a:off x="5591300" y="2600112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76" name="Group 56"/>
                    <p:cNvGrpSpPr/>
                    <p:nvPr/>
                  </p:nvGrpSpPr>
                  <p:grpSpPr>
                    <a:xfrm>
                      <a:off x="3207462" y="2238111"/>
                      <a:ext cx="1339287" cy="728739"/>
                      <a:chOff x="2012012" y="2249986"/>
                      <a:chExt cx="1339287" cy="728739"/>
                    </a:xfrm>
                  </p:grpSpPr>
                  <p:grpSp>
                    <p:nvGrpSpPr>
                      <p:cNvPr id="177" name="Group 33"/>
                      <p:cNvGrpSpPr/>
                      <p:nvPr/>
                    </p:nvGrpSpPr>
                    <p:grpSpPr>
                      <a:xfrm>
                        <a:off x="2012012" y="2249986"/>
                        <a:ext cx="729687" cy="724201"/>
                        <a:chOff x="3307412" y="2249986"/>
                        <a:chExt cx="729687" cy="724201"/>
                      </a:xfrm>
                    </p:grpSpPr>
                    <p:sp>
                      <p:nvSpPr>
                        <p:cNvPr id="183" name="Oval 182"/>
                        <p:cNvSpPr/>
                        <p:nvPr/>
                      </p:nvSpPr>
                      <p:spPr>
                        <a:xfrm>
                          <a:off x="3482091" y="2593187"/>
                          <a:ext cx="381000" cy="381000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2" name="TextBox 17"/>
                        <p:cNvSpPr txBox="1"/>
                        <p:nvPr/>
                      </p:nvSpPr>
                      <p:spPr>
                        <a:xfrm>
                          <a:off x="3307412" y="2249986"/>
                          <a:ext cx="729687" cy="4154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100" dirty="0" smtClean="0"/>
                            <a:t>head</a:t>
                          </a:r>
                          <a:endParaRPr lang="en-US" sz="2100" baseline="-25000" dirty="0"/>
                        </a:p>
                      </p:txBody>
                    </p:sp>
                  </p:grpSp>
                  <p:sp>
                    <p:nvSpPr>
                      <p:cNvPr id="179" name="Oval 178"/>
                      <p:cNvSpPr/>
                      <p:nvPr/>
                    </p:nvSpPr>
                    <p:spPr>
                      <a:xfrm>
                        <a:off x="2970299" y="2597725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55" name="Oval 154"/>
                  <p:cNvSpPr/>
                  <p:nvPr/>
                </p:nvSpPr>
                <p:spPr>
                  <a:xfrm>
                    <a:off x="6962900" y="2597725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6921606" y="2202708"/>
                    <a:ext cx="450764" cy="415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100" dirty="0" smtClean="0"/>
                      <a:t>nil</a:t>
                    </a:r>
                    <a:endParaRPr lang="en-US" sz="2100" baseline="-25000" dirty="0"/>
                  </a:p>
                </p:txBody>
              </p:sp>
            </p:grpSp>
            <p:sp>
              <p:nvSpPr>
                <p:cNvPr id="138" name="TextBox 137"/>
                <p:cNvSpPr txBox="1"/>
                <p:nvPr/>
              </p:nvSpPr>
              <p:spPr>
                <a:xfrm>
                  <a:off x="3804113" y="2769947"/>
                  <a:ext cx="404278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100" b="1" dirty="0" smtClean="0">
                      <a:solidFill>
                        <a:srgbClr val="AA0E0E"/>
                      </a:solidFill>
                    </a:rPr>
                    <a:t>y</a:t>
                  </a:r>
                  <a:r>
                    <a:rPr lang="en-US" sz="2100" b="1" baseline="-25000" dirty="0" smtClean="0">
                      <a:solidFill>
                        <a:srgbClr val="AA0E0E"/>
                      </a:solidFill>
                    </a:rPr>
                    <a:t>1</a:t>
                  </a:r>
                  <a:endParaRPr lang="en-US" sz="2100" b="1" baseline="-25000" dirty="0">
                    <a:solidFill>
                      <a:srgbClr val="AA0E0E"/>
                    </a:solidFill>
                  </a:endParaRPr>
                </a:p>
              </p:txBody>
            </p:sp>
          </p:grpSp>
          <p:cxnSp>
            <p:nvCxnSpPr>
              <p:cNvPr id="112" name="Straight Arrow Connector 111"/>
              <p:cNvCxnSpPr/>
              <p:nvPr/>
            </p:nvCxnSpPr>
            <p:spPr>
              <a:xfrm>
                <a:off x="2748988" y="1905000"/>
                <a:ext cx="3810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3475732" y="1905000"/>
                <a:ext cx="3810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4218296" y="1905000"/>
                <a:ext cx="3810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4937080" y="1905000"/>
                <a:ext cx="3810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5625152" y="1905000"/>
                <a:ext cx="3810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5" name="Group 254"/>
          <p:cNvGrpSpPr/>
          <p:nvPr/>
        </p:nvGrpSpPr>
        <p:grpSpPr>
          <a:xfrm>
            <a:off x="1512091" y="3124200"/>
            <a:ext cx="5144605" cy="819150"/>
            <a:chOff x="1512091" y="3124200"/>
            <a:chExt cx="5144605" cy="819150"/>
          </a:xfrm>
        </p:grpSpPr>
        <p:graphicFrame>
          <p:nvGraphicFramePr>
            <p:cNvPr id="6149" name="Object 5"/>
            <p:cNvGraphicFramePr>
              <a:graphicFrameLocks noChangeAspect="1"/>
            </p:cNvGraphicFramePr>
            <p:nvPr/>
          </p:nvGraphicFramePr>
          <p:xfrm>
            <a:off x="6350309" y="3581400"/>
            <a:ext cx="306387" cy="361950"/>
          </p:xfrm>
          <a:graphic>
            <a:graphicData uri="http://schemas.openxmlformats.org/presentationml/2006/ole">
              <p:oleObj spid="_x0000_s6149" name="Equation" r:id="rId4" imgW="139680" imgH="164880" progId="Equation.3">
                <p:embed/>
              </p:oleObj>
            </a:graphicData>
          </a:graphic>
        </p:graphicFrame>
        <p:grpSp>
          <p:nvGrpSpPr>
            <p:cNvPr id="191" name="Group 190"/>
            <p:cNvGrpSpPr/>
            <p:nvPr/>
          </p:nvGrpSpPr>
          <p:grpSpPr>
            <a:xfrm>
              <a:off x="1512091" y="3124200"/>
              <a:ext cx="4763605" cy="792052"/>
              <a:chOff x="1573004" y="1329202"/>
              <a:chExt cx="4763605" cy="792052"/>
            </a:xfrm>
          </p:grpSpPr>
          <p:grpSp>
            <p:nvGrpSpPr>
              <p:cNvPr id="192" name="Group 284"/>
              <p:cNvGrpSpPr/>
              <p:nvPr/>
            </p:nvGrpSpPr>
            <p:grpSpPr>
              <a:xfrm>
                <a:off x="1573004" y="1329202"/>
                <a:ext cx="4763605" cy="792052"/>
                <a:chOff x="1545708" y="2741746"/>
                <a:chExt cx="4763605" cy="792052"/>
              </a:xfrm>
            </p:grpSpPr>
            <p:grpSp>
              <p:nvGrpSpPr>
                <p:cNvPr id="200" name="Group 81"/>
                <p:cNvGrpSpPr/>
                <p:nvPr/>
              </p:nvGrpSpPr>
              <p:grpSpPr>
                <a:xfrm>
                  <a:off x="1545708" y="2741746"/>
                  <a:ext cx="4763605" cy="792052"/>
                  <a:chOff x="2608765" y="2189060"/>
                  <a:chExt cx="4763605" cy="792052"/>
                </a:xfrm>
              </p:grpSpPr>
              <p:grpSp>
                <p:nvGrpSpPr>
                  <p:cNvPr id="202" name="Group 79"/>
                  <p:cNvGrpSpPr/>
                  <p:nvPr/>
                </p:nvGrpSpPr>
                <p:grpSpPr>
                  <a:xfrm>
                    <a:off x="2608765" y="2238111"/>
                    <a:ext cx="4049335" cy="743001"/>
                    <a:chOff x="2608765" y="2238111"/>
                    <a:chExt cx="4049335" cy="743001"/>
                  </a:xfrm>
                </p:grpSpPr>
                <p:sp>
                  <p:nvSpPr>
                    <p:cNvPr id="205" name="Oval 204"/>
                    <p:cNvSpPr/>
                    <p:nvPr/>
                  </p:nvSpPr>
                  <p:spPr>
                    <a:xfrm>
                      <a:off x="4905500" y="2600112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" name="Oval 205"/>
                    <p:cNvSpPr/>
                    <p:nvPr/>
                  </p:nvSpPr>
                  <p:spPr>
                    <a:xfrm>
                      <a:off x="6277100" y="2600112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" name="Oval 26"/>
                    <p:cNvSpPr/>
                    <p:nvPr/>
                  </p:nvSpPr>
                  <p:spPr>
                    <a:xfrm>
                      <a:off x="5591300" y="2600112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8" name="Group 56"/>
                    <p:cNvGrpSpPr/>
                    <p:nvPr/>
                  </p:nvGrpSpPr>
                  <p:grpSpPr>
                    <a:xfrm>
                      <a:off x="2608765" y="2238111"/>
                      <a:ext cx="1324197" cy="728739"/>
                      <a:chOff x="1413315" y="2249986"/>
                      <a:chExt cx="1324197" cy="728739"/>
                    </a:xfrm>
                  </p:grpSpPr>
                  <p:grpSp>
                    <p:nvGrpSpPr>
                      <p:cNvPr id="209" name="Group 33"/>
                      <p:cNvGrpSpPr/>
                      <p:nvPr/>
                    </p:nvGrpSpPr>
                    <p:grpSpPr>
                      <a:xfrm>
                        <a:off x="1413315" y="2249986"/>
                        <a:ext cx="729687" cy="724201"/>
                        <a:chOff x="2708715" y="2249986"/>
                        <a:chExt cx="729687" cy="724201"/>
                      </a:xfrm>
                    </p:grpSpPr>
                    <p:sp>
                      <p:nvSpPr>
                        <p:cNvPr id="211" name="Oval 210"/>
                        <p:cNvSpPr/>
                        <p:nvPr/>
                      </p:nvSpPr>
                      <p:spPr>
                        <a:xfrm>
                          <a:off x="2938816" y="2593187"/>
                          <a:ext cx="381000" cy="381000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2" name="TextBox 17"/>
                        <p:cNvSpPr txBox="1"/>
                        <p:nvPr/>
                      </p:nvSpPr>
                      <p:spPr>
                        <a:xfrm>
                          <a:off x="2708715" y="2249986"/>
                          <a:ext cx="729687" cy="4154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100" dirty="0" smtClean="0"/>
                            <a:t>head</a:t>
                          </a:r>
                          <a:endParaRPr lang="en-US" sz="2100" baseline="-25000" dirty="0"/>
                        </a:p>
                      </p:txBody>
                    </p:sp>
                  </p:grpSp>
                  <p:sp>
                    <p:nvSpPr>
                      <p:cNvPr id="210" name="Oval 209"/>
                      <p:cNvSpPr/>
                      <p:nvPr/>
                    </p:nvSpPr>
                    <p:spPr>
                      <a:xfrm>
                        <a:off x="2356512" y="2597725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03" name="Oval 202"/>
                  <p:cNvSpPr/>
                  <p:nvPr/>
                </p:nvSpPr>
                <p:spPr>
                  <a:xfrm>
                    <a:off x="6962900" y="2597725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6921606" y="2189060"/>
                    <a:ext cx="450764" cy="415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100" dirty="0" smtClean="0"/>
                      <a:t>nil</a:t>
                    </a:r>
                    <a:endParaRPr lang="en-US" sz="2100" baseline="-25000" dirty="0"/>
                  </a:p>
                </p:txBody>
              </p:sp>
            </p:grpSp>
            <p:sp>
              <p:nvSpPr>
                <p:cNvPr id="201" name="TextBox 200"/>
                <p:cNvSpPr txBox="1"/>
                <p:nvPr/>
              </p:nvSpPr>
              <p:spPr>
                <a:xfrm>
                  <a:off x="3804113" y="2769947"/>
                  <a:ext cx="404278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100" b="1" dirty="0" smtClean="0">
                      <a:solidFill>
                        <a:srgbClr val="AA0E0E"/>
                      </a:solidFill>
                    </a:rPr>
                    <a:t>y</a:t>
                  </a:r>
                  <a:r>
                    <a:rPr lang="en-US" sz="2100" b="1" baseline="-25000" dirty="0" smtClean="0">
                      <a:solidFill>
                        <a:srgbClr val="AA0E0E"/>
                      </a:solidFill>
                    </a:rPr>
                    <a:t>1</a:t>
                  </a:r>
                  <a:endParaRPr lang="en-US" sz="2100" b="1" baseline="-25000" dirty="0">
                    <a:solidFill>
                      <a:srgbClr val="AA0E0E"/>
                    </a:solidFill>
                  </a:endParaRPr>
                </a:p>
              </p:txBody>
            </p:sp>
          </p:grpSp>
          <p:cxnSp>
            <p:nvCxnSpPr>
              <p:cNvPr id="193" name="Straight Arrow Connector 192"/>
              <p:cNvCxnSpPr/>
              <p:nvPr/>
            </p:nvCxnSpPr>
            <p:spPr>
              <a:xfrm>
                <a:off x="2168856" y="1905000"/>
                <a:ext cx="3810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>
                <a:off x="2903560" y="1905000"/>
                <a:ext cx="3810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3532496" y="1905000"/>
                <a:ext cx="3810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>
                <a:off x="4218296" y="1905000"/>
                <a:ext cx="3810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4937080" y="1905000"/>
                <a:ext cx="3810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/>
              <p:nvPr/>
            </p:nvCxnSpPr>
            <p:spPr>
              <a:xfrm>
                <a:off x="5625152" y="1905000"/>
                <a:ext cx="38100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41"/>
              <p:cNvCxnSpPr/>
              <p:nvPr/>
            </p:nvCxnSpPr>
            <p:spPr>
              <a:xfrm>
                <a:off x="3295764" y="1905000"/>
                <a:ext cx="2286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7" name="Group 256"/>
          <p:cNvGrpSpPr/>
          <p:nvPr/>
        </p:nvGrpSpPr>
        <p:grpSpPr>
          <a:xfrm>
            <a:off x="2971800" y="5841238"/>
            <a:ext cx="3435412" cy="483362"/>
            <a:chOff x="2721613" y="1650238"/>
            <a:chExt cx="3435412" cy="483362"/>
          </a:xfrm>
        </p:grpSpPr>
        <p:graphicFrame>
          <p:nvGraphicFramePr>
            <p:cNvPr id="258" name="Object 2"/>
            <p:cNvGraphicFramePr>
              <a:graphicFrameLocks noChangeAspect="1"/>
            </p:cNvGraphicFramePr>
            <p:nvPr/>
          </p:nvGraphicFramePr>
          <p:xfrm>
            <a:off x="2721613" y="1662112"/>
            <a:ext cx="1833562" cy="471488"/>
          </p:xfrm>
          <a:graphic>
            <a:graphicData uri="http://schemas.openxmlformats.org/presentationml/2006/ole">
              <p:oleObj spid="_x0000_s6152" name="Equation" r:id="rId5" imgW="838080" imgH="215640" progId="Equation.3">
                <p:embed/>
              </p:oleObj>
            </a:graphicData>
          </a:graphic>
        </p:graphicFrame>
        <p:graphicFrame>
          <p:nvGraphicFramePr>
            <p:cNvPr id="259" name="Object 3"/>
            <p:cNvGraphicFramePr>
              <a:graphicFrameLocks noChangeAspect="1"/>
            </p:cNvGraphicFramePr>
            <p:nvPr/>
          </p:nvGraphicFramePr>
          <p:xfrm>
            <a:off x="5185475" y="1650238"/>
            <a:ext cx="971550" cy="471487"/>
          </p:xfrm>
          <a:graphic>
            <a:graphicData uri="http://schemas.openxmlformats.org/presentationml/2006/ole">
              <p:oleObj spid="_x0000_s6153" name="Equation" r:id="rId6" imgW="444240" imgH="215640" progId="Equation.3">
                <p:embed/>
              </p:oleObj>
            </a:graphicData>
          </a:graphic>
        </p:graphicFrame>
        <p:sp>
          <p:nvSpPr>
            <p:cNvPr id="260" name="Right Arrow 259"/>
            <p:cNvSpPr/>
            <p:nvPr/>
          </p:nvSpPr>
          <p:spPr>
            <a:xfrm>
              <a:off x="4648200" y="1823850"/>
              <a:ext cx="381000" cy="2286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TextBox 260"/>
          <p:cNvSpPr txBox="1"/>
          <p:nvPr/>
        </p:nvSpPr>
        <p:spPr>
          <a:xfrm>
            <a:off x="1371600" y="5844809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Restriction: 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All transitions on blank symbols must be self-loops</a:t>
            </a:r>
            <a:endParaRPr lang="en-US" sz="2200" dirty="0">
              <a:solidFill>
                <a:srgbClr val="002060"/>
              </a:solidFill>
              <a:latin typeface="Gill Sans MT" pitchFamily="34" charset="0"/>
            </a:endParaRPr>
          </a:p>
        </p:txBody>
      </p:sp>
      <p:grpSp>
        <p:nvGrpSpPr>
          <p:cNvPr id="262" name="Group 261"/>
          <p:cNvGrpSpPr/>
          <p:nvPr/>
        </p:nvGrpSpPr>
        <p:grpSpPr>
          <a:xfrm>
            <a:off x="2891069" y="5053012"/>
            <a:ext cx="2595331" cy="1271588"/>
            <a:chOff x="3918513" y="5771864"/>
            <a:chExt cx="2595331" cy="1271588"/>
          </a:xfrm>
        </p:grpSpPr>
        <p:grpSp>
          <p:nvGrpSpPr>
            <p:cNvPr id="263" name="Group 214"/>
            <p:cNvGrpSpPr/>
            <p:nvPr/>
          </p:nvGrpSpPr>
          <p:grpSpPr>
            <a:xfrm>
              <a:off x="3918513" y="5771864"/>
              <a:ext cx="2125232" cy="1271588"/>
              <a:chOff x="3929824" y="5467064"/>
              <a:chExt cx="2125232" cy="1271588"/>
            </a:xfrm>
          </p:grpSpPr>
          <p:cxnSp>
            <p:nvCxnSpPr>
              <p:cNvPr id="265" name="Straight Arrow Connector 39"/>
              <p:cNvCxnSpPr/>
              <p:nvPr/>
            </p:nvCxnSpPr>
            <p:spPr>
              <a:xfrm flipV="1">
                <a:off x="5095103" y="6043962"/>
                <a:ext cx="533400" cy="11094"/>
              </a:xfrm>
              <a:prstGeom prst="straightConnector1">
                <a:avLst/>
              </a:prstGeom>
              <a:ln w="2222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Oval 265"/>
              <p:cNvSpPr/>
              <p:nvPr/>
            </p:nvSpPr>
            <p:spPr>
              <a:xfrm>
                <a:off x="5597856" y="582645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7" name="Group 137"/>
              <p:cNvGrpSpPr/>
              <p:nvPr/>
            </p:nvGrpSpPr>
            <p:grpSpPr>
              <a:xfrm>
                <a:off x="3929824" y="5467064"/>
                <a:ext cx="2089977" cy="1271588"/>
                <a:chOff x="3929824" y="4476464"/>
                <a:chExt cx="2089977" cy="1271588"/>
              </a:xfrm>
            </p:grpSpPr>
            <p:grpSp>
              <p:nvGrpSpPr>
                <p:cNvPr id="268" name="Group 135"/>
                <p:cNvGrpSpPr/>
                <p:nvPr/>
              </p:nvGrpSpPr>
              <p:grpSpPr>
                <a:xfrm>
                  <a:off x="3929824" y="4476464"/>
                  <a:ext cx="2089977" cy="816592"/>
                  <a:chOff x="3929824" y="4476464"/>
                  <a:chExt cx="2089977" cy="816592"/>
                </a:xfrm>
              </p:grpSpPr>
              <p:grpSp>
                <p:nvGrpSpPr>
                  <p:cNvPr id="270" name="Group 115"/>
                  <p:cNvGrpSpPr/>
                  <p:nvPr/>
                </p:nvGrpSpPr>
                <p:grpSpPr>
                  <a:xfrm>
                    <a:off x="3929824" y="4648958"/>
                    <a:ext cx="2089976" cy="608842"/>
                    <a:chOff x="3208768" y="5029958"/>
                    <a:chExt cx="2089976" cy="608842"/>
                  </a:xfrm>
                </p:grpSpPr>
                <p:grpSp>
                  <p:nvGrpSpPr>
                    <p:cNvPr id="282" name="Group 81"/>
                    <p:cNvGrpSpPr/>
                    <p:nvPr/>
                  </p:nvGrpSpPr>
                  <p:grpSpPr>
                    <a:xfrm>
                      <a:off x="3208768" y="5029958"/>
                      <a:ext cx="2089976" cy="608842"/>
                      <a:chOff x="3052625" y="2372270"/>
                      <a:chExt cx="2089976" cy="608842"/>
                    </a:xfrm>
                  </p:grpSpPr>
                  <p:grpSp>
                    <p:nvGrpSpPr>
                      <p:cNvPr id="284" name="Group 79"/>
                      <p:cNvGrpSpPr/>
                      <p:nvPr/>
                    </p:nvGrpSpPr>
                    <p:grpSpPr>
                      <a:xfrm>
                        <a:off x="3052625" y="2413214"/>
                        <a:ext cx="2089976" cy="567898"/>
                        <a:chOff x="3052625" y="2413214"/>
                        <a:chExt cx="2089976" cy="567898"/>
                      </a:xfrm>
                    </p:grpSpPr>
                    <p:sp>
                      <p:nvSpPr>
                        <p:cNvPr id="286" name="Oval 285"/>
                        <p:cNvSpPr/>
                        <p:nvPr/>
                      </p:nvSpPr>
                      <p:spPr>
                        <a:xfrm>
                          <a:off x="4761601" y="2600112"/>
                          <a:ext cx="381000" cy="381000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287" name="Group 33"/>
                        <p:cNvGrpSpPr/>
                        <p:nvPr/>
                      </p:nvGrpSpPr>
                      <p:grpSpPr>
                        <a:xfrm>
                          <a:off x="3052625" y="2413214"/>
                          <a:ext cx="1165279" cy="549098"/>
                          <a:chOff x="3152575" y="2425089"/>
                          <a:chExt cx="1165279" cy="549098"/>
                        </a:xfrm>
                      </p:grpSpPr>
                      <p:sp>
                        <p:nvSpPr>
                          <p:cNvPr id="288" name="Oval 287"/>
                          <p:cNvSpPr/>
                          <p:nvPr/>
                        </p:nvSpPr>
                        <p:spPr>
                          <a:xfrm>
                            <a:off x="3936854" y="2593187"/>
                            <a:ext cx="381000" cy="38100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89" name="TextBox 17"/>
                          <p:cNvSpPr txBox="1"/>
                          <p:nvPr/>
                        </p:nvSpPr>
                        <p:spPr>
                          <a:xfrm>
                            <a:off x="3152575" y="2425089"/>
                            <a:ext cx="729687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100" dirty="0" smtClean="0"/>
                              <a:t>head</a:t>
                            </a:r>
                            <a:endParaRPr lang="en-US" sz="2100" baseline="-25000" dirty="0"/>
                          </a:p>
                        </p:txBody>
                      </p:sp>
                    </p:grpSp>
                  </p:grpSp>
                  <p:sp>
                    <p:nvSpPr>
                      <p:cNvPr id="285" name="TextBox 16"/>
                      <p:cNvSpPr txBox="1"/>
                      <p:nvPr/>
                    </p:nvSpPr>
                    <p:spPr>
                      <a:xfrm>
                        <a:off x="4222646" y="2372270"/>
                        <a:ext cx="397866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100" dirty="0" smtClean="0"/>
                          <a:t>y</a:t>
                        </a:r>
                        <a:r>
                          <a:rPr lang="en-US" sz="2100" baseline="-25000" dirty="0" smtClean="0"/>
                          <a:t>1</a:t>
                        </a:r>
                        <a:endParaRPr lang="en-US" sz="2100" baseline="-25000" dirty="0"/>
                      </a:p>
                    </p:txBody>
                  </p:sp>
                </p:grpSp>
                <p:cxnSp>
                  <p:nvCxnSpPr>
                    <p:cNvPr id="283" name="Straight Arrow Connector 39"/>
                    <p:cNvCxnSpPr/>
                    <p:nvPr/>
                  </p:nvCxnSpPr>
                  <p:spPr>
                    <a:xfrm flipV="1">
                      <a:off x="3289487" y="5461658"/>
                      <a:ext cx="725168" cy="11094"/>
                    </a:xfrm>
                    <a:prstGeom prst="straightConnector1">
                      <a:avLst/>
                    </a:prstGeom>
                    <a:ln w="2222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1" name="Group 134"/>
                  <p:cNvGrpSpPr/>
                  <p:nvPr/>
                </p:nvGrpSpPr>
                <p:grpSpPr>
                  <a:xfrm>
                    <a:off x="4811911" y="4476464"/>
                    <a:ext cx="1207890" cy="816592"/>
                    <a:chOff x="4811911" y="4476464"/>
                    <a:chExt cx="1207890" cy="816592"/>
                  </a:xfrm>
                </p:grpSpPr>
                <p:grpSp>
                  <p:nvGrpSpPr>
                    <p:cNvPr id="272" name="Group 132"/>
                    <p:cNvGrpSpPr/>
                    <p:nvPr/>
                  </p:nvGrpSpPr>
                  <p:grpSpPr>
                    <a:xfrm>
                      <a:off x="4811911" y="4476464"/>
                      <a:ext cx="1131689" cy="816592"/>
                      <a:chOff x="4811911" y="4476464"/>
                      <a:chExt cx="1131689" cy="816592"/>
                    </a:xfrm>
                  </p:grpSpPr>
                  <p:sp>
                    <p:nvSpPr>
                      <p:cNvPr id="280" name="Arc 279"/>
                      <p:cNvSpPr/>
                      <p:nvPr/>
                    </p:nvSpPr>
                    <p:spPr>
                      <a:xfrm>
                        <a:off x="4811911" y="4531056"/>
                        <a:ext cx="228600" cy="762000"/>
                      </a:xfrm>
                      <a:prstGeom prst="arc">
                        <a:avLst>
                          <a:gd name="adj1" fmla="val 11059937"/>
                          <a:gd name="adj2" fmla="val 0"/>
                        </a:avLst>
                      </a:prstGeom>
                      <a:ln w="22225" cmpd="sng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1" name="Arc 280"/>
                      <p:cNvSpPr/>
                      <p:nvPr/>
                    </p:nvSpPr>
                    <p:spPr>
                      <a:xfrm>
                        <a:off x="5715000" y="4476464"/>
                        <a:ext cx="228600" cy="762000"/>
                      </a:xfrm>
                      <a:prstGeom prst="arc">
                        <a:avLst>
                          <a:gd name="adj1" fmla="val 11059937"/>
                          <a:gd name="adj2" fmla="val 0"/>
                        </a:avLst>
                      </a:prstGeom>
                      <a:ln w="22225" cmpd="sng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73" name="Group 133"/>
                    <p:cNvGrpSpPr/>
                    <p:nvPr/>
                  </p:nvGrpSpPr>
                  <p:grpSpPr>
                    <a:xfrm>
                      <a:off x="4964281" y="4746008"/>
                      <a:ext cx="1055520" cy="178999"/>
                      <a:chOff x="4964281" y="4746008"/>
                      <a:chExt cx="1055520" cy="178999"/>
                    </a:xfrm>
                  </p:grpSpPr>
                  <p:grpSp>
                    <p:nvGrpSpPr>
                      <p:cNvPr id="274" name="Group 123"/>
                      <p:cNvGrpSpPr/>
                      <p:nvPr/>
                    </p:nvGrpSpPr>
                    <p:grpSpPr>
                      <a:xfrm>
                        <a:off x="5867400" y="4746008"/>
                        <a:ext cx="152401" cy="143743"/>
                        <a:chOff x="5867400" y="4800600"/>
                        <a:chExt cx="152401" cy="143743"/>
                      </a:xfrm>
                    </p:grpSpPr>
                    <p:cxnSp>
                      <p:nvCxnSpPr>
                        <p:cNvPr id="278" name="Straight Connector 277"/>
                        <p:cNvCxnSpPr/>
                        <p:nvPr/>
                      </p:nvCxnSpPr>
                      <p:spPr>
                        <a:xfrm>
                          <a:off x="5867400" y="4800600"/>
                          <a:ext cx="76230" cy="143743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9" name="Straight Connector 278"/>
                        <p:cNvCxnSpPr>
                          <a:endCxn id="286" idx="7"/>
                        </p:cNvCxnSpPr>
                        <p:nvPr/>
                      </p:nvCxnSpPr>
                      <p:spPr>
                        <a:xfrm flipH="1">
                          <a:off x="5964004" y="4800600"/>
                          <a:ext cx="55797" cy="131996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75" name="Group 127"/>
                      <p:cNvGrpSpPr/>
                      <p:nvPr/>
                    </p:nvGrpSpPr>
                    <p:grpSpPr>
                      <a:xfrm>
                        <a:off x="4964281" y="4781264"/>
                        <a:ext cx="152430" cy="143743"/>
                        <a:chOff x="6793081" y="4800600"/>
                        <a:chExt cx="152430" cy="143743"/>
                      </a:xfrm>
                    </p:grpSpPr>
                    <p:cxnSp>
                      <p:nvCxnSpPr>
                        <p:cNvPr id="276" name="Straight Connector 275"/>
                        <p:cNvCxnSpPr/>
                        <p:nvPr/>
                      </p:nvCxnSpPr>
                      <p:spPr>
                        <a:xfrm>
                          <a:off x="6793081" y="4800600"/>
                          <a:ext cx="76230" cy="143743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7" name="Straight Connector 276"/>
                        <p:cNvCxnSpPr/>
                        <p:nvPr/>
                      </p:nvCxnSpPr>
                      <p:spPr>
                        <a:xfrm flipH="1">
                          <a:off x="6889714" y="4800600"/>
                          <a:ext cx="55797" cy="131996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graphicFrame>
              <p:nvGraphicFramePr>
                <p:cNvPr id="269" name="Object 3"/>
                <p:cNvGraphicFramePr>
                  <a:graphicFrameLocks noChangeAspect="1"/>
                </p:cNvGraphicFramePr>
                <p:nvPr/>
              </p:nvGraphicFramePr>
              <p:xfrm>
                <a:off x="5077024" y="5354352"/>
                <a:ext cx="207963" cy="393700"/>
              </p:xfrm>
              <a:graphic>
                <a:graphicData uri="http://schemas.openxmlformats.org/presentationml/2006/ole">
                  <p:oleObj spid="_x0000_s6154" name="Equation" r:id="rId7" imgW="114120" imgH="215640" progId="Equation.3">
                    <p:embed/>
                  </p:oleObj>
                </a:graphicData>
              </a:graphic>
            </p:graphicFrame>
          </p:grpSp>
        </p:grpSp>
        <p:graphicFrame>
          <p:nvGraphicFramePr>
            <p:cNvPr id="264" name="Object 7"/>
            <p:cNvGraphicFramePr>
              <a:graphicFrameLocks noChangeAspect="1"/>
            </p:cNvGraphicFramePr>
            <p:nvPr/>
          </p:nvGraphicFramePr>
          <p:xfrm>
            <a:off x="6207456" y="6158552"/>
            <a:ext cx="306388" cy="361950"/>
          </p:xfrm>
          <a:graphic>
            <a:graphicData uri="http://schemas.openxmlformats.org/presentationml/2006/ole">
              <p:oleObj spid="_x0000_s6155" name="Equation" r:id="rId8" imgW="139680" imgH="164880" progId="Equation.3">
                <p:embed/>
              </p:oleObj>
            </a:graphicData>
          </a:graphic>
        </p:graphicFrame>
      </p:grpSp>
      <p:grpSp>
        <p:nvGrpSpPr>
          <p:cNvPr id="295" name="Group 294"/>
          <p:cNvGrpSpPr/>
          <p:nvPr/>
        </p:nvGrpSpPr>
        <p:grpSpPr>
          <a:xfrm>
            <a:off x="2057400" y="4191000"/>
            <a:ext cx="3498288" cy="1271588"/>
            <a:chOff x="3131112" y="4191000"/>
            <a:chExt cx="3498288" cy="1271588"/>
          </a:xfrm>
        </p:grpSpPr>
        <p:grpSp>
          <p:nvGrpSpPr>
            <p:cNvPr id="252" name="Group 251"/>
            <p:cNvGrpSpPr/>
            <p:nvPr/>
          </p:nvGrpSpPr>
          <p:grpSpPr>
            <a:xfrm>
              <a:off x="3131112" y="4191000"/>
              <a:ext cx="3498288" cy="1271588"/>
              <a:chOff x="3918513" y="5771864"/>
              <a:chExt cx="3498288" cy="1271588"/>
            </a:xfrm>
          </p:grpSpPr>
          <p:grpSp>
            <p:nvGrpSpPr>
              <p:cNvPr id="215" name="Group 214"/>
              <p:cNvGrpSpPr/>
              <p:nvPr/>
            </p:nvGrpSpPr>
            <p:grpSpPr>
              <a:xfrm>
                <a:off x="3918513" y="5771864"/>
                <a:ext cx="3039500" cy="1271588"/>
                <a:chOff x="3929824" y="5467064"/>
                <a:chExt cx="3039500" cy="1271588"/>
              </a:xfrm>
            </p:grpSpPr>
            <p:cxnSp>
              <p:nvCxnSpPr>
                <p:cNvPr id="216" name="Straight Arrow Connector 39"/>
                <p:cNvCxnSpPr/>
                <p:nvPr/>
              </p:nvCxnSpPr>
              <p:spPr>
                <a:xfrm flipV="1">
                  <a:off x="5095103" y="6043962"/>
                  <a:ext cx="533400" cy="11094"/>
                </a:xfrm>
                <a:prstGeom prst="straightConnector1">
                  <a:avLst/>
                </a:prstGeom>
                <a:ln w="2222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Oval 217"/>
                <p:cNvSpPr/>
                <p:nvPr/>
              </p:nvSpPr>
              <p:spPr>
                <a:xfrm>
                  <a:off x="6512124" y="583915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9" name="Group 137"/>
                <p:cNvGrpSpPr/>
                <p:nvPr/>
              </p:nvGrpSpPr>
              <p:grpSpPr>
                <a:xfrm>
                  <a:off x="3929824" y="5467064"/>
                  <a:ext cx="3001401" cy="1271588"/>
                  <a:chOff x="3929824" y="4476464"/>
                  <a:chExt cx="3001401" cy="1271588"/>
                </a:xfrm>
              </p:grpSpPr>
              <p:grpSp>
                <p:nvGrpSpPr>
                  <p:cNvPr id="222" name="Group 135"/>
                  <p:cNvGrpSpPr/>
                  <p:nvPr/>
                </p:nvGrpSpPr>
                <p:grpSpPr>
                  <a:xfrm>
                    <a:off x="3929824" y="4476464"/>
                    <a:ext cx="3001401" cy="781336"/>
                    <a:chOff x="3929824" y="4476464"/>
                    <a:chExt cx="3001401" cy="781336"/>
                  </a:xfrm>
                </p:grpSpPr>
                <p:grpSp>
                  <p:nvGrpSpPr>
                    <p:cNvPr id="240" name="Group 115"/>
                    <p:cNvGrpSpPr/>
                    <p:nvPr/>
                  </p:nvGrpSpPr>
                  <p:grpSpPr>
                    <a:xfrm>
                      <a:off x="3929824" y="4648958"/>
                      <a:ext cx="3001400" cy="608842"/>
                      <a:chOff x="3208768" y="5029958"/>
                      <a:chExt cx="3001400" cy="608842"/>
                    </a:xfrm>
                  </p:grpSpPr>
                  <p:grpSp>
                    <p:nvGrpSpPr>
                      <p:cNvPr id="242" name="Group 81"/>
                      <p:cNvGrpSpPr/>
                      <p:nvPr/>
                    </p:nvGrpSpPr>
                    <p:grpSpPr>
                      <a:xfrm>
                        <a:off x="3208768" y="5029958"/>
                        <a:ext cx="3001400" cy="608842"/>
                        <a:chOff x="3052625" y="2372270"/>
                        <a:chExt cx="3001400" cy="608842"/>
                      </a:xfrm>
                    </p:grpSpPr>
                    <p:grpSp>
                      <p:nvGrpSpPr>
                        <p:cNvPr id="244" name="Group 79"/>
                        <p:cNvGrpSpPr/>
                        <p:nvPr/>
                      </p:nvGrpSpPr>
                      <p:grpSpPr>
                        <a:xfrm>
                          <a:off x="3052625" y="2413214"/>
                          <a:ext cx="3001400" cy="567898"/>
                          <a:chOff x="3052625" y="2413214"/>
                          <a:chExt cx="3001400" cy="567898"/>
                        </a:xfrm>
                      </p:grpSpPr>
                      <p:sp>
                        <p:nvSpPr>
                          <p:cNvPr id="246" name="Oval 245"/>
                          <p:cNvSpPr/>
                          <p:nvPr/>
                        </p:nvSpPr>
                        <p:spPr>
                          <a:xfrm>
                            <a:off x="5673025" y="2600112"/>
                            <a:ext cx="381000" cy="38100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248" name="Group 33"/>
                          <p:cNvGrpSpPr/>
                          <p:nvPr/>
                        </p:nvGrpSpPr>
                        <p:grpSpPr>
                          <a:xfrm>
                            <a:off x="3052625" y="2413214"/>
                            <a:ext cx="1165279" cy="549098"/>
                            <a:chOff x="3152575" y="2425089"/>
                            <a:chExt cx="1165279" cy="549098"/>
                          </a:xfrm>
                        </p:grpSpPr>
                        <p:sp>
                          <p:nvSpPr>
                            <p:cNvPr id="250" name="Oval 249"/>
                            <p:cNvSpPr/>
                            <p:nvPr/>
                          </p:nvSpPr>
                          <p:spPr>
                            <a:xfrm>
                              <a:off x="3936854" y="2593187"/>
                              <a:ext cx="381000" cy="381000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251" name="TextBox 17"/>
                            <p:cNvSpPr txBox="1"/>
                            <p:nvPr/>
                          </p:nvSpPr>
                          <p:spPr>
                            <a:xfrm>
                              <a:off x="3152575" y="2425089"/>
                              <a:ext cx="729687" cy="4154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2100" dirty="0" smtClean="0"/>
                                <a:t>head</a:t>
                              </a:r>
                              <a:endParaRPr lang="en-US" sz="2100" baseline="-25000" dirty="0"/>
                            </a:p>
                          </p:txBody>
                        </p:sp>
                      </p:grpSp>
                    </p:grpSp>
                    <p:sp>
                      <p:nvSpPr>
                        <p:cNvPr id="245" name="TextBox 16"/>
                        <p:cNvSpPr txBox="1"/>
                        <p:nvPr/>
                      </p:nvSpPr>
                      <p:spPr>
                        <a:xfrm>
                          <a:off x="5177725" y="2372270"/>
                          <a:ext cx="397866" cy="4154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100" dirty="0" smtClean="0"/>
                            <a:t>y</a:t>
                          </a:r>
                          <a:r>
                            <a:rPr lang="en-US" sz="2100" baseline="-25000" dirty="0" smtClean="0"/>
                            <a:t>1</a:t>
                          </a:r>
                          <a:endParaRPr lang="en-US" sz="2100" baseline="-25000" dirty="0"/>
                        </a:p>
                      </p:txBody>
                    </p:sp>
                  </p:grpSp>
                  <p:cxnSp>
                    <p:nvCxnSpPr>
                      <p:cNvPr id="243" name="Straight Arrow Connector 39"/>
                      <p:cNvCxnSpPr/>
                      <p:nvPr/>
                    </p:nvCxnSpPr>
                    <p:spPr>
                      <a:xfrm flipV="1">
                        <a:off x="3289487" y="5461658"/>
                        <a:ext cx="725168" cy="11094"/>
                      </a:xfrm>
                      <a:prstGeom prst="straightConnector1">
                        <a:avLst/>
                      </a:prstGeom>
                      <a:ln w="2222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25" name="Group 134"/>
                    <p:cNvGrpSpPr/>
                    <p:nvPr/>
                  </p:nvGrpSpPr>
                  <p:grpSpPr>
                    <a:xfrm>
                      <a:off x="6651824" y="4476464"/>
                      <a:ext cx="279401" cy="762000"/>
                      <a:chOff x="6651824" y="4476464"/>
                      <a:chExt cx="279401" cy="762000"/>
                    </a:xfrm>
                  </p:grpSpPr>
                  <p:sp>
                    <p:nvSpPr>
                      <p:cNvPr id="239" name="Arc 238"/>
                      <p:cNvSpPr/>
                      <p:nvPr/>
                    </p:nvSpPr>
                    <p:spPr>
                      <a:xfrm>
                        <a:off x="6651824" y="4476464"/>
                        <a:ext cx="228600" cy="762000"/>
                      </a:xfrm>
                      <a:prstGeom prst="arc">
                        <a:avLst>
                          <a:gd name="adj1" fmla="val 11059937"/>
                          <a:gd name="adj2" fmla="val 0"/>
                        </a:avLst>
                      </a:prstGeom>
                      <a:ln w="22225" cmpd="sng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28" name="Group 123"/>
                      <p:cNvGrpSpPr/>
                      <p:nvPr/>
                    </p:nvGrpSpPr>
                    <p:grpSpPr>
                      <a:xfrm>
                        <a:off x="6816894" y="4746008"/>
                        <a:ext cx="114331" cy="143743"/>
                        <a:chOff x="6816894" y="4800600"/>
                        <a:chExt cx="114331" cy="143743"/>
                      </a:xfrm>
                    </p:grpSpPr>
                    <p:cxnSp>
                      <p:nvCxnSpPr>
                        <p:cNvPr id="235" name="Straight Connector 234"/>
                        <p:cNvCxnSpPr/>
                        <p:nvPr/>
                      </p:nvCxnSpPr>
                      <p:spPr>
                        <a:xfrm>
                          <a:off x="6816894" y="4800600"/>
                          <a:ext cx="76230" cy="143743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6" name="Straight Connector 235"/>
                        <p:cNvCxnSpPr>
                          <a:endCxn id="246" idx="7"/>
                        </p:cNvCxnSpPr>
                        <p:nvPr/>
                      </p:nvCxnSpPr>
                      <p:spPr>
                        <a:xfrm flipH="1">
                          <a:off x="6875428" y="4800600"/>
                          <a:ext cx="55797" cy="131996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aphicFrame>
                <p:nvGraphicFramePr>
                  <p:cNvPr id="221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5077024" y="5354352"/>
                  <a:ext cx="207963" cy="393700"/>
                </p:xfrm>
                <a:graphic>
                  <a:graphicData uri="http://schemas.openxmlformats.org/presentationml/2006/ole">
                    <p:oleObj spid="_x0000_s6150" name="Equation" r:id="rId9" imgW="114120" imgH="215640" progId="Equation.3">
                      <p:embed/>
                    </p:oleObj>
                  </a:graphicData>
                </a:graphic>
              </p:graphicFrame>
            </p:grpSp>
          </p:grpSp>
          <p:graphicFrame>
            <p:nvGraphicFramePr>
              <p:cNvPr id="6151" name="Object 7"/>
              <p:cNvGraphicFramePr>
                <a:graphicFrameLocks noChangeAspect="1"/>
              </p:cNvGraphicFramePr>
              <p:nvPr/>
            </p:nvGraphicFramePr>
            <p:xfrm>
              <a:off x="7110413" y="6158552"/>
              <a:ext cx="306388" cy="361950"/>
            </p:xfrm>
            <a:graphic>
              <a:graphicData uri="http://schemas.openxmlformats.org/presentationml/2006/ole">
                <p:oleObj spid="_x0000_s6151" name="Equation" r:id="rId10" imgW="139680" imgH="164880" progId="Equation.3">
                  <p:embed/>
                </p:oleObj>
              </a:graphicData>
            </a:graphic>
          </p:graphicFrame>
        </p:grpSp>
        <p:grpSp>
          <p:nvGrpSpPr>
            <p:cNvPr id="294" name="Group 293"/>
            <p:cNvGrpSpPr/>
            <p:nvPr/>
          </p:nvGrpSpPr>
          <p:grpSpPr>
            <a:xfrm>
              <a:off x="4813300" y="4584700"/>
              <a:ext cx="927100" cy="381000"/>
              <a:chOff x="4813300" y="4584700"/>
              <a:chExt cx="927100" cy="381000"/>
            </a:xfrm>
          </p:grpSpPr>
          <p:cxnSp>
            <p:nvCxnSpPr>
              <p:cNvPr id="292" name="Straight Arrow Connector 39"/>
              <p:cNvCxnSpPr/>
              <p:nvPr/>
            </p:nvCxnSpPr>
            <p:spPr>
              <a:xfrm flipV="1">
                <a:off x="5207000" y="4762500"/>
                <a:ext cx="533400" cy="11094"/>
              </a:xfrm>
              <a:prstGeom prst="straightConnector1">
                <a:avLst/>
              </a:prstGeom>
              <a:ln w="2222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Oval 292"/>
              <p:cNvSpPr/>
              <p:nvPr/>
            </p:nvSpPr>
            <p:spPr>
              <a:xfrm>
                <a:off x="4813300" y="45847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6" name="TextBox 295"/>
          <p:cNvSpPr txBox="1"/>
          <p:nvPr/>
        </p:nvSpPr>
        <p:spPr>
          <a:xfrm>
            <a:off x="533400" y="53295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   Elastic QDA:</a:t>
            </a:r>
            <a:endParaRPr lang="en-US" sz="2400" dirty="0">
              <a:solidFill>
                <a:srgbClr val="046817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1"/>
      <p:bldP spid="261" grpId="1"/>
      <p:bldP spid="2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76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ea typeface="+mj-ea"/>
                <a:cs typeface="Arial" pitchFamily="34" charset="0"/>
              </a:rPr>
              <a:t>Theorems about EQDAs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89012"/>
            <a:ext cx="91440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1.  Number of states in a minimal EQDA is bounded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- Finite number of EQDAs modulo the data formulas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- widening proc. for EQDAs given widening for data formulas.</a:t>
            </a:r>
          </a:p>
          <a:p>
            <a:pPr>
              <a:buNone/>
            </a:pP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2.  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For every QDA, there is a most-precise over-approximating EQDA (in terms of their accepting languages) </a:t>
            </a: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  <a:t> </a:t>
            </a: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elastification</a:t>
            </a: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EQDAs form a complete lattice</a:t>
            </a:r>
            <a:r>
              <a:rPr lang="en-US" sz="2400" dirty="0" smtClean="0">
                <a:solidFill>
                  <a:srgbClr val="002060"/>
                </a:solidFill>
                <a:latin typeface="Gill Sans MT" pitchFamily="34" charset="0"/>
              </a:rPr>
              <a:t> </a:t>
            </a: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  <a:sym typeface="Wingdings" pitchFamily="2" charset="2"/>
              </a:rPr>
              <a:t> abstract domain</a:t>
            </a:r>
            <a:r>
              <a:rPr lang="en-US" sz="2400" dirty="0" smtClean="0">
                <a:solidFill>
                  <a:srgbClr val="002060"/>
                </a:solidFill>
                <a:latin typeface="Gill Sans MT" pitchFamily="34" charset="0"/>
              </a:rPr>
              <a:t>		</a:t>
            </a:r>
            <a:endParaRPr lang="en-US" sz="2400" dirty="0" smtClean="0">
              <a:solidFill>
                <a:srgbClr val="002060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3.  EQDAs correspond to decidable STRAND logic [POPL’11] over lists.  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Abstract interpretation using EQDAs can be used for checking 	  STRAND assertions.</a:t>
            </a:r>
          </a:p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76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ea typeface="+mj-ea"/>
                <a:cs typeface="Arial" pitchFamily="34" charset="0"/>
              </a:rPr>
              <a:t>Abstract transformer over EQDAs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89012"/>
            <a:ext cx="91440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Strongest post condition involves existential quantification of the pre-state + constraining post-state acc. to the semantics of the stmt.</a:t>
            </a:r>
          </a:p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Example:  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strongest-post(                          ) =</a:t>
            </a: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These precise post-conditions            are not expressible by QDAs.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Over-approximate the post-condition to:</a:t>
            </a:r>
          </a:p>
          <a:p>
            <a:pPr>
              <a:buNone/>
            </a:pPr>
            <a:r>
              <a:rPr lang="en-US" sz="19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- eliminate existential quantifier via quantifier elimination for the 	structure 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(Guard)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 using automata, and data-formulas 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(Data)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 	separately.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404" y="2083713"/>
            <a:ext cx="213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solidFill>
                  <a:srgbClr val="AA0E0E"/>
                </a:solidFill>
              </a:rPr>
              <a:t>/\ Guard =&gt; Data</a:t>
            </a:r>
            <a:endParaRPr lang="en-US" sz="2200" i="1" baseline="-25000" dirty="0">
              <a:solidFill>
                <a:srgbClr val="AA0E0E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216024" y="2311024"/>
            <a:ext cx="381000" cy="139243"/>
          </a:xfrm>
          <a:prstGeom prst="straightConnector1">
            <a:avLst/>
          </a:prstGeom>
          <a:ln w="34925">
            <a:solidFill>
              <a:srgbClr val="AA0E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380096" y="2321256"/>
          <a:ext cx="2055812" cy="582612"/>
        </p:xfrm>
        <a:graphic>
          <a:graphicData uri="http://schemas.openxmlformats.org/presentationml/2006/ole">
            <p:oleObj spid="_x0000_s48130" name="Equation" r:id="rId3" imgW="939600" imgH="26640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797425" y="2874963"/>
          <a:ext cx="3889375" cy="582612"/>
        </p:xfrm>
        <a:graphic>
          <a:graphicData uri="http://schemas.openxmlformats.org/presentationml/2006/ole">
            <p:oleObj spid="_x0000_s48131" name="Equation" r:id="rId4" imgW="1777680" imgH="266400" progId="Equation.3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665412" y="3681350"/>
          <a:ext cx="915988" cy="498475"/>
        </p:xfrm>
        <a:graphic>
          <a:graphicData uri="http://schemas.openxmlformats.org/presentationml/2006/ole">
            <p:oleObj spid="_x0000_s48132" name="Equation" r:id="rId5" imgW="419040" imgH="228600" progId="Equation.3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029200" y="4827588"/>
          <a:ext cx="3889375" cy="582612"/>
        </p:xfrm>
        <a:graphic>
          <a:graphicData uri="http://schemas.openxmlformats.org/presentationml/2006/ole">
            <p:oleObj spid="_x0000_s48133" name="Equation" r:id="rId6" imgW="177768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76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ea typeface="+mj-ea"/>
                <a:cs typeface="Arial" pitchFamily="34" charset="0"/>
              </a:rPr>
              <a:t>Abstract transformer over EQDAs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89012"/>
            <a:ext cx="91440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600" dirty="0" smtClean="0">
                <a:solidFill>
                  <a:srgbClr val="046817"/>
                </a:solidFill>
                <a:latin typeface="Gill Sans MT" pitchFamily="34" charset="0"/>
              </a:rPr>
              <a:t>Pointer Assignment statement  </a:t>
            </a:r>
            <a:r>
              <a:rPr lang="en-US" sz="28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   </a:t>
            </a:r>
            <a:r>
              <a:rPr lang="en-US" sz="28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:=  </a:t>
            </a:r>
            <a:r>
              <a:rPr lang="en-US" sz="28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en-US" sz="2600" baseline="-25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Similar abstract transformer for structure manipulating statements: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Pointer Lookup </a:t>
            </a:r>
            <a:r>
              <a:rPr lang="en-US" sz="2400" i="1" dirty="0" smtClean="0">
                <a:solidFill>
                  <a:srgbClr val="002060"/>
                </a:solidFill>
                <a:latin typeface="Gill Sans MT" pitchFamily="34" charset="0"/>
              </a:rPr>
              <a:t>p</a:t>
            </a:r>
            <a:r>
              <a:rPr lang="en-US" sz="2400" i="1" baseline="-25000" dirty="0" smtClean="0">
                <a:solidFill>
                  <a:srgbClr val="002060"/>
                </a:solidFill>
                <a:latin typeface="Gill Sans MT" pitchFamily="34" charset="0"/>
              </a:rPr>
              <a:t>i</a:t>
            </a:r>
            <a:r>
              <a:rPr lang="en-US" sz="2400" i="1" dirty="0" smtClean="0">
                <a:solidFill>
                  <a:srgbClr val="002060"/>
                </a:solidFill>
                <a:latin typeface="Gill Sans MT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Gill Sans MT" pitchFamily="34" charset="0"/>
              </a:rPr>
              <a:t>:=</a:t>
            </a:r>
            <a:r>
              <a:rPr lang="en-US" sz="2400" i="1" dirty="0" smtClean="0">
                <a:solidFill>
                  <a:srgbClr val="002060"/>
                </a:solidFill>
                <a:latin typeface="Gill Sans MT" pitchFamily="34" charset="0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latin typeface="Gill Sans MT" pitchFamily="34" charset="0"/>
              </a:rPr>
              <a:t>p</a:t>
            </a:r>
            <a:r>
              <a:rPr lang="en-US" sz="2400" i="1" baseline="-25000" dirty="0" err="1" smtClean="0">
                <a:solidFill>
                  <a:srgbClr val="002060"/>
                </a:solidFill>
                <a:latin typeface="Gill Sans MT" pitchFamily="34" charset="0"/>
              </a:rPr>
              <a:t>j</a:t>
            </a:r>
            <a:r>
              <a:rPr lang="en-US" sz="2400" i="1" baseline="-25000" dirty="0" smtClean="0">
                <a:solidFill>
                  <a:srgbClr val="002060"/>
                </a:solidFill>
                <a:latin typeface="Gill Sans MT" pitchFamily="34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Gill Sans MT" pitchFamily="34" charset="0"/>
              </a:rPr>
              <a:t>.next</a:t>
            </a:r>
            <a:endParaRPr lang="en-US" sz="24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Pointer Mutate  </a:t>
            </a:r>
            <a:r>
              <a:rPr lang="en-US" sz="2400" i="1" dirty="0" smtClean="0">
                <a:solidFill>
                  <a:srgbClr val="002060"/>
                </a:solidFill>
                <a:latin typeface="Gill Sans MT" pitchFamily="34" charset="0"/>
              </a:rPr>
              <a:t>p</a:t>
            </a:r>
            <a:r>
              <a:rPr lang="en-US" sz="2400" i="1" baseline="-25000" dirty="0" smtClean="0">
                <a:solidFill>
                  <a:srgbClr val="002060"/>
                </a:solidFill>
                <a:latin typeface="Gill Sans MT" pitchFamily="34" charset="0"/>
              </a:rPr>
              <a:t>i </a:t>
            </a:r>
            <a:r>
              <a:rPr lang="en-US" sz="2400" i="1" dirty="0" smtClean="0">
                <a:solidFill>
                  <a:srgbClr val="002060"/>
                </a:solidFill>
                <a:latin typeface="Gill Sans MT" pitchFamily="34" charset="0"/>
              </a:rPr>
              <a:t>.next </a:t>
            </a:r>
            <a:r>
              <a:rPr lang="en-US" sz="2400" dirty="0" smtClean="0">
                <a:solidFill>
                  <a:srgbClr val="002060"/>
                </a:solidFill>
                <a:latin typeface="Gill Sans MT" pitchFamily="34" charset="0"/>
              </a:rPr>
              <a:t>:=</a:t>
            </a:r>
            <a:r>
              <a:rPr lang="en-US" sz="2400" i="1" dirty="0" smtClean="0">
                <a:solidFill>
                  <a:srgbClr val="002060"/>
                </a:solidFill>
                <a:latin typeface="Gill Sans MT" pitchFamily="34" charset="0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latin typeface="Gill Sans MT" pitchFamily="34" charset="0"/>
              </a:rPr>
              <a:t>p</a:t>
            </a:r>
            <a:r>
              <a:rPr lang="en-US" sz="2400" i="1" baseline="-25000" dirty="0" err="1" smtClean="0">
                <a:solidFill>
                  <a:srgbClr val="002060"/>
                </a:solidFill>
                <a:latin typeface="Gill Sans MT" pitchFamily="34" charset="0"/>
              </a:rPr>
              <a:t>j</a:t>
            </a:r>
            <a:endParaRPr lang="en-US" sz="24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Allocate  </a:t>
            </a:r>
            <a:r>
              <a:rPr lang="en-US" sz="2400" i="1" dirty="0" smtClean="0">
                <a:solidFill>
                  <a:srgbClr val="002060"/>
                </a:solidFill>
                <a:latin typeface="Gill Sans MT" pitchFamily="34" charset="0"/>
              </a:rPr>
              <a:t>new p</a:t>
            </a:r>
            <a:r>
              <a:rPr lang="en-US" sz="2400" i="1" baseline="-25000" dirty="0" smtClean="0">
                <a:solidFill>
                  <a:srgbClr val="002060"/>
                </a:solidFill>
                <a:latin typeface="Gill Sans MT" pitchFamily="34" charset="0"/>
              </a:rPr>
              <a:t>i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  <a:latin typeface="Gill Sans MT" pitchFamily="34" charset="0"/>
              </a:rPr>
              <a:t>	…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38600" y="3071465"/>
            <a:ext cx="18288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905000" y="1776065"/>
            <a:ext cx="1828800" cy="2237096"/>
            <a:chOff x="1905000" y="1905000"/>
            <a:chExt cx="1828800" cy="2237096"/>
          </a:xfrm>
        </p:grpSpPr>
        <p:grpSp>
          <p:nvGrpSpPr>
            <p:cNvPr id="61" name="Group 60"/>
            <p:cNvGrpSpPr/>
            <p:nvPr/>
          </p:nvGrpSpPr>
          <p:grpSpPr>
            <a:xfrm>
              <a:off x="2438400" y="2667000"/>
              <a:ext cx="685800" cy="381000"/>
              <a:chOff x="2438400" y="2667000"/>
              <a:chExt cx="685800" cy="38100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2438400" y="2667000"/>
                <a:ext cx="228600" cy="38100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895600" y="2667000"/>
                <a:ext cx="228600" cy="38100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905000" y="1905000"/>
              <a:ext cx="1828800" cy="2237096"/>
              <a:chOff x="1905000" y="1877704"/>
              <a:chExt cx="1828800" cy="2237096"/>
            </a:xfrm>
          </p:grpSpPr>
          <p:graphicFrame>
            <p:nvGraphicFramePr>
              <p:cNvPr id="16" name="Object 4"/>
              <p:cNvGraphicFramePr>
                <a:graphicFrameLocks noChangeAspect="1"/>
              </p:cNvGraphicFramePr>
              <p:nvPr/>
            </p:nvGraphicFramePr>
            <p:xfrm>
              <a:off x="2651765" y="1877704"/>
              <a:ext cx="306387" cy="361950"/>
            </p:xfrm>
            <a:graphic>
              <a:graphicData uri="http://schemas.openxmlformats.org/presentationml/2006/ole">
                <p:oleObj spid="_x0000_s7174" name="Equation" r:id="rId3" imgW="139680" imgH="164880" progId="Equation.3">
                  <p:embed/>
                </p:oleObj>
              </a:graphicData>
            </a:graphic>
          </p:graphicFrame>
          <p:grpSp>
            <p:nvGrpSpPr>
              <p:cNvPr id="36" name="Group 33"/>
              <p:cNvGrpSpPr/>
              <p:nvPr/>
            </p:nvGrpSpPr>
            <p:grpSpPr>
              <a:xfrm>
                <a:off x="2165913" y="2207404"/>
                <a:ext cx="828166" cy="1877363"/>
                <a:chOff x="3034925" y="2593187"/>
                <a:chExt cx="828166" cy="1877363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3482091" y="2593187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17"/>
                <p:cNvSpPr txBox="1"/>
                <p:nvPr/>
              </p:nvSpPr>
              <p:spPr>
                <a:xfrm>
                  <a:off x="3034925" y="4008885"/>
                  <a:ext cx="3930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p</a:t>
                  </a:r>
                  <a:r>
                    <a:rPr lang="en-US" sz="2400" baseline="-25000" dirty="0" smtClean="0"/>
                    <a:t>i</a:t>
                  </a:r>
                  <a:endParaRPr lang="en-US" sz="2400" baseline="-25000" dirty="0"/>
                </a:p>
              </p:txBody>
            </p:sp>
          </p:grpSp>
          <p:cxnSp>
            <p:nvCxnSpPr>
              <p:cNvPr id="43" name="Straight Connector 42"/>
              <p:cNvCxnSpPr/>
              <p:nvPr/>
            </p:nvCxnSpPr>
            <p:spPr>
              <a:xfrm flipH="1">
                <a:off x="1905000" y="3048000"/>
                <a:ext cx="533400" cy="1066800"/>
              </a:xfrm>
              <a:prstGeom prst="line">
                <a:avLst/>
              </a:prstGeom>
              <a:ln w="349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124200" y="3048000"/>
                <a:ext cx="609600" cy="1066800"/>
              </a:xfrm>
              <a:prstGeom prst="line">
                <a:avLst/>
              </a:prstGeom>
              <a:ln w="349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1981200" y="4114800"/>
                <a:ext cx="16764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17"/>
              <p:cNvSpPr txBox="1"/>
              <p:nvPr/>
            </p:nvSpPr>
            <p:spPr>
              <a:xfrm>
                <a:off x="2819400" y="3089702"/>
                <a:ext cx="396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p</a:t>
                </a:r>
                <a:r>
                  <a:rPr lang="en-US" sz="2400" baseline="-25000" dirty="0" err="1" smtClean="0"/>
                  <a:t>j</a:t>
                </a:r>
                <a:endParaRPr lang="en-US" sz="2400" baseline="-25000" dirty="0"/>
              </a:p>
            </p:txBody>
          </p:sp>
        </p:grpSp>
      </p:grpSp>
      <p:sp>
        <p:nvSpPr>
          <p:cNvPr id="50" name="TextBox 17"/>
          <p:cNvSpPr txBox="1"/>
          <p:nvPr/>
        </p:nvSpPr>
        <p:spPr>
          <a:xfrm>
            <a:off x="4485805" y="2551713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i   </a:t>
            </a:r>
            <a:r>
              <a:rPr lang="en-US" sz="2400" i="1" dirty="0" smtClean="0"/>
              <a:t>:= 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j</a:t>
            </a:r>
            <a:endParaRPr lang="en-US" sz="2400" i="1" baseline="-250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6063017" y="1295400"/>
            <a:ext cx="2395184" cy="2717761"/>
            <a:chOff x="1719617" y="1424335"/>
            <a:chExt cx="2395184" cy="2717761"/>
          </a:xfrm>
        </p:grpSpPr>
        <p:grpSp>
          <p:nvGrpSpPr>
            <p:cNvPr id="64" name="Group 60"/>
            <p:cNvGrpSpPr/>
            <p:nvPr/>
          </p:nvGrpSpPr>
          <p:grpSpPr>
            <a:xfrm>
              <a:off x="2438400" y="2667000"/>
              <a:ext cx="685800" cy="381000"/>
              <a:chOff x="2438400" y="2667000"/>
              <a:chExt cx="685800" cy="381000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 flipH="1">
                <a:off x="2438400" y="2667000"/>
                <a:ext cx="228600" cy="38100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2895600" y="2667000"/>
                <a:ext cx="228600" cy="38100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50"/>
            <p:cNvGrpSpPr/>
            <p:nvPr/>
          </p:nvGrpSpPr>
          <p:grpSpPr>
            <a:xfrm>
              <a:off x="1719617" y="1424335"/>
              <a:ext cx="2395184" cy="2717761"/>
              <a:chOff x="1719617" y="1397039"/>
              <a:chExt cx="2395184" cy="2717761"/>
            </a:xfrm>
          </p:grpSpPr>
          <p:graphicFrame>
            <p:nvGraphicFramePr>
              <p:cNvPr id="66" name="Object 4"/>
              <p:cNvGraphicFramePr>
                <a:graphicFrameLocks noChangeAspect="1"/>
              </p:cNvGraphicFramePr>
              <p:nvPr/>
            </p:nvGraphicFramePr>
            <p:xfrm>
              <a:off x="1719617" y="1397039"/>
              <a:ext cx="2395184" cy="861665"/>
            </p:xfrm>
            <a:graphic>
              <a:graphicData uri="http://schemas.openxmlformats.org/presentationml/2006/ole">
                <p:oleObj spid="_x0000_s7176" name="Equation" r:id="rId4" imgW="1269720" imgH="457200" progId="Equation.3">
                  <p:embed/>
                </p:oleObj>
              </a:graphicData>
            </a:graphic>
          </p:graphicFrame>
          <p:grpSp>
            <p:nvGrpSpPr>
              <p:cNvPr id="67" name="Group 33"/>
              <p:cNvGrpSpPr/>
              <p:nvPr/>
            </p:nvGrpSpPr>
            <p:grpSpPr>
              <a:xfrm>
                <a:off x="2165913" y="2207404"/>
                <a:ext cx="828166" cy="1877363"/>
                <a:chOff x="3034925" y="2593187"/>
                <a:chExt cx="828166" cy="1877363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3482091" y="2593187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Box 17"/>
                <p:cNvSpPr txBox="1"/>
                <p:nvPr/>
              </p:nvSpPr>
              <p:spPr>
                <a:xfrm>
                  <a:off x="3034925" y="4008885"/>
                  <a:ext cx="3930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p</a:t>
                  </a:r>
                  <a:r>
                    <a:rPr lang="en-US" sz="2400" baseline="-25000" dirty="0" smtClean="0"/>
                    <a:t>i</a:t>
                  </a:r>
                  <a:endParaRPr lang="en-US" sz="2400" baseline="-25000" dirty="0"/>
                </a:p>
              </p:txBody>
            </p:sp>
          </p:grpSp>
          <p:cxnSp>
            <p:nvCxnSpPr>
              <p:cNvPr id="68" name="Straight Connector 67"/>
              <p:cNvCxnSpPr/>
              <p:nvPr/>
            </p:nvCxnSpPr>
            <p:spPr>
              <a:xfrm flipH="1">
                <a:off x="1905000" y="3048000"/>
                <a:ext cx="533400" cy="1066800"/>
              </a:xfrm>
              <a:prstGeom prst="line">
                <a:avLst/>
              </a:prstGeom>
              <a:ln w="349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1981200" y="4114800"/>
                <a:ext cx="16764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17"/>
              <p:cNvSpPr txBox="1"/>
              <p:nvPr/>
            </p:nvSpPr>
            <p:spPr>
              <a:xfrm>
                <a:off x="2819400" y="3096904"/>
                <a:ext cx="396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p</a:t>
                </a:r>
                <a:r>
                  <a:rPr lang="en-US" sz="2400" baseline="-25000" dirty="0" err="1" smtClean="0"/>
                  <a:t>j</a:t>
                </a:r>
                <a:endParaRPr lang="en-US" sz="2400" baseline="-25000" dirty="0"/>
              </a:p>
            </p:txBody>
          </p:sp>
        </p:grpSp>
      </p:grpSp>
      <p:sp>
        <p:nvSpPr>
          <p:cNvPr id="76" name="TextBox 17"/>
          <p:cNvSpPr txBox="1"/>
          <p:nvPr/>
        </p:nvSpPr>
        <p:spPr>
          <a:xfrm>
            <a:off x="6842738" y="35052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b</a:t>
            </a:r>
            <a:endParaRPr lang="en-US" sz="2400" u="sng" dirty="0"/>
          </a:p>
        </p:txBody>
      </p:sp>
      <p:sp>
        <p:nvSpPr>
          <p:cNvPr id="77" name="TextBox 17"/>
          <p:cNvSpPr txBox="1"/>
          <p:nvPr/>
        </p:nvSpPr>
        <p:spPr>
          <a:xfrm>
            <a:off x="7391400" y="3022600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, p</a:t>
            </a:r>
            <a:r>
              <a:rPr lang="en-US" sz="2400" baseline="-25000" dirty="0" smtClean="0"/>
              <a:t>i</a:t>
            </a:r>
            <a:endParaRPr lang="en-US" sz="2400" baseline="-250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7772400" y="3505200"/>
            <a:ext cx="304800" cy="533400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467600" y="2971800"/>
            <a:ext cx="76200" cy="152400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553200" y="3733800"/>
            <a:ext cx="289538" cy="78432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2714625" y="4495800"/>
          <a:ext cx="333375" cy="360362"/>
        </p:xfrm>
        <a:graphic>
          <a:graphicData uri="http://schemas.openxmlformats.org/presentationml/2006/ole">
            <p:oleObj spid="_x0000_s7177" name="Equation" r:id="rId5" imgW="152280" imgH="164880" progId="Equation.3">
              <p:embed/>
            </p:oleObj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3429000" y="4724400"/>
            <a:ext cx="25146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17"/>
          <p:cNvSpPr txBox="1"/>
          <p:nvPr/>
        </p:nvSpPr>
        <p:spPr>
          <a:xfrm>
            <a:off x="4140186" y="4204648"/>
            <a:ext cx="111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i   </a:t>
            </a:r>
            <a:r>
              <a:rPr lang="en-US" sz="2400" i="1" dirty="0" smtClean="0"/>
              <a:t>:= 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j</a:t>
            </a:r>
            <a:endParaRPr lang="en-US" sz="2400" i="1" baseline="-25000" dirty="0"/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6345238" y="4495800"/>
          <a:ext cx="388937" cy="360363"/>
        </p:xfrm>
        <a:graphic>
          <a:graphicData uri="http://schemas.openxmlformats.org/presentationml/2006/ole">
            <p:oleObj spid="_x0000_s7178" name="Equation" r:id="rId6" imgW="1774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76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ea typeface="+mj-ea"/>
                <a:cs typeface="Arial" pitchFamily="34" charset="0"/>
              </a:rPr>
              <a:t>Abstract transformer over EQDAs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89012"/>
            <a:ext cx="91440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Data Assignment statement </a:t>
            </a:r>
            <a:r>
              <a:rPr lang="en-US" sz="2400" i="1" dirty="0" smtClean="0">
                <a:solidFill>
                  <a:srgbClr val="002060"/>
                </a:solidFill>
                <a:latin typeface="Gill Sans MT" pitchFamily="34" charset="0"/>
              </a:rPr>
              <a:t>p</a:t>
            </a:r>
            <a:r>
              <a:rPr lang="en-US" sz="2400" i="1" baseline="-25000" dirty="0" smtClean="0">
                <a:solidFill>
                  <a:srgbClr val="002060"/>
                </a:solidFill>
                <a:latin typeface="Gill Sans MT" pitchFamily="34" charset="0"/>
              </a:rPr>
              <a:t>i </a:t>
            </a:r>
            <a:r>
              <a:rPr lang="en-US" sz="2400" i="1" dirty="0" smtClean="0">
                <a:solidFill>
                  <a:srgbClr val="002060"/>
                </a:solidFill>
                <a:latin typeface="Gill Sans MT" pitchFamily="34" charset="0"/>
              </a:rPr>
              <a:t>.data </a:t>
            </a:r>
            <a:r>
              <a:rPr lang="en-US" sz="2400" dirty="0" smtClean="0">
                <a:solidFill>
                  <a:srgbClr val="002060"/>
                </a:solidFill>
                <a:latin typeface="Gill Sans MT" pitchFamily="34" charset="0"/>
              </a:rPr>
              <a:t>:=</a:t>
            </a:r>
            <a:r>
              <a:rPr lang="en-US" sz="2400" i="1" dirty="0" smtClean="0">
                <a:solidFill>
                  <a:srgbClr val="002060"/>
                </a:solidFill>
                <a:latin typeface="Gill Sans MT" pitchFamily="34" charset="0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latin typeface="Gill Sans MT" pitchFamily="34" charset="0"/>
              </a:rPr>
              <a:t>data_exp</a:t>
            </a:r>
            <a:endParaRPr lang="en-US" sz="2400" i="1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Slightly more involved: 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Gill Sans MT" pitchFamily="34" charset="0"/>
              </a:rPr>
              <a:t>- 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Also account for all variables which point to the same node as 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p</a:t>
            </a:r>
            <a:r>
              <a:rPr lang="en-US" sz="2200" i="1" baseline="-25000" dirty="0" smtClean="0">
                <a:solidFill>
                  <a:srgbClr val="002060"/>
                </a:solidFill>
                <a:latin typeface="Gill Sans MT" pitchFamily="34" charset="0"/>
              </a:rPr>
              <a:t>i</a:t>
            </a: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baseline="-25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i="1" dirty="0" smtClean="0">
              <a:solidFill>
                <a:srgbClr val="002060"/>
              </a:solidFill>
              <a:latin typeface="Gill Sans MT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29000" y="3810000"/>
            <a:ext cx="26670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61"/>
          <p:cNvGrpSpPr/>
          <p:nvPr/>
        </p:nvGrpSpPr>
        <p:grpSpPr>
          <a:xfrm>
            <a:off x="1524000" y="2743200"/>
            <a:ext cx="1828800" cy="2237096"/>
            <a:chOff x="1905000" y="1905000"/>
            <a:chExt cx="1828800" cy="2237096"/>
          </a:xfrm>
        </p:grpSpPr>
        <p:grpSp>
          <p:nvGrpSpPr>
            <p:cNvPr id="3" name="Group 60"/>
            <p:cNvGrpSpPr/>
            <p:nvPr/>
          </p:nvGrpSpPr>
          <p:grpSpPr>
            <a:xfrm>
              <a:off x="2438400" y="2667000"/>
              <a:ext cx="685800" cy="381000"/>
              <a:chOff x="2438400" y="2667000"/>
              <a:chExt cx="685800" cy="38100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2438400" y="2667000"/>
                <a:ext cx="228600" cy="38100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895600" y="2667000"/>
                <a:ext cx="228600" cy="38100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50"/>
            <p:cNvGrpSpPr/>
            <p:nvPr/>
          </p:nvGrpSpPr>
          <p:grpSpPr>
            <a:xfrm>
              <a:off x="1905000" y="1905000"/>
              <a:ext cx="1828800" cy="2237096"/>
              <a:chOff x="1905000" y="1877704"/>
              <a:chExt cx="1828800" cy="2237096"/>
            </a:xfrm>
          </p:grpSpPr>
          <p:graphicFrame>
            <p:nvGraphicFramePr>
              <p:cNvPr id="16" name="Object 4"/>
              <p:cNvGraphicFramePr>
                <a:graphicFrameLocks noChangeAspect="1"/>
              </p:cNvGraphicFramePr>
              <p:nvPr/>
            </p:nvGraphicFramePr>
            <p:xfrm>
              <a:off x="2651765" y="1877704"/>
              <a:ext cx="306387" cy="361950"/>
            </p:xfrm>
            <a:graphic>
              <a:graphicData uri="http://schemas.openxmlformats.org/presentationml/2006/ole">
                <p:oleObj spid="_x0000_s49154" name="Equation" r:id="rId3" imgW="139680" imgH="164880" progId="Equation.3">
                  <p:embed/>
                </p:oleObj>
              </a:graphicData>
            </a:graphic>
          </p:graphicFrame>
          <p:grpSp>
            <p:nvGrpSpPr>
              <p:cNvPr id="5" name="Group 33"/>
              <p:cNvGrpSpPr/>
              <p:nvPr/>
            </p:nvGrpSpPr>
            <p:grpSpPr>
              <a:xfrm>
                <a:off x="2502544" y="2207404"/>
                <a:ext cx="491535" cy="1655965"/>
                <a:chOff x="3371556" y="2593187"/>
                <a:chExt cx="491535" cy="1655965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3482091" y="2593187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17"/>
                <p:cNvSpPr txBox="1"/>
                <p:nvPr/>
              </p:nvSpPr>
              <p:spPr>
                <a:xfrm>
                  <a:off x="3371556" y="3787487"/>
                  <a:ext cx="3930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p</a:t>
                  </a:r>
                  <a:r>
                    <a:rPr lang="en-US" sz="2400" baseline="-25000" dirty="0" smtClean="0"/>
                    <a:t>i</a:t>
                  </a:r>
                  <a:endParaRPr lang="en-US" sz="2400" baseline="-25000" dirty="0"/>
                </a:p>
              </p:txBody>
            </p:sp>
          </p:grpSp>
          <p:cxnSp>
            <p:nvCxnSpPr>
              <p:cNvPr id="43" name="Straight Connector 42"/>
              <p:cNvCxnSpPr/>
              <p:nvPr/>
            </p:nvCxnSpPr>
            <p:spPr>
              <a:xfrm flipH="1">
                <a:off x="1905000" y="3048000"/>
                <a:ext cx="533400" cy="1066800"/>
              </a:xfrm>
              <a:prstGeom prst="line">
                <a:avLst/>
              </a:prstGeom>
              <a:ln w="349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124200" y="3048000"/>
                <a:ext cx="609600" cy="1066800"/>
              </a:xfrm>
              <a:prstGeom prst="line">
                <a:avLst/>
              </a:prstGeom>
              <a:ln w="349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1981200" y="4114800"/>
                <a:ext cx="16764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TextBox 17"/>
          <p:cNvSpPr txBox="1"/>
          <p:nvPr/>
        </p:nvSpPr>
        <p:spPr>
          <a:xfrm>
            <a:off x="3352800" y="3366448"/>
            <a:ext cx="277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i  </a:t>
            </a:r>
            <a:r>
              <a:rPr lang="en-US" sz="2400" i="1" dirty="0" smtClean="0"/>
              <a:t>.data := </a:t>
            </a:r>
            <a:r>
              <a:rPr lang="en-US" sz="2400" i="1" dirty="0" err="1" smtClean="0"/>
              <a:t>data_exp</a:t>
            </a:r>
            <a:endParaRPr lang="en-US" sz="2400" i="1" baseline="-25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906963" y="2258704"/>
            <a:ext cx="4168775" cy="2618096"/>
            <a:chOff x="4906963" y="2258704"/>
            <a:chExt cx="4168775" cy="2618096"/>
          </a:xfrm>
        </p:grpSpPr>
        <p:grpSp>
          <p:nvGrpSpPr>
            <p:cNvPr id="59" name="Group 58"/>
            <p:cNvGrpSpPr/>
            <p:nvPr/>
          </p:nvGrpSpPr>
          <p:grpSpPr>
            <a:xfrm>
              <a:off x="5500048" y="2258704"/>
              <a:ext cx="2577152" cy="2618096"/>
              <a:chOff x="5500048" y="1676400"/>
              <a:chExt cx="2577152" cy="2618096"/>
            </a:xfrm>
          </p:grpSpPr>
          <p:grpSp>
            <p:nvGrpSpPr>
              <p:cNvPr id="40" name="Group 61"/>
              <p:cNvGrpSpPr/>
              <p:nvPr/>
            </p:nvGrpSpPr>
            <p:grpSpPr>
              <a:xfrm>
                <a:off x="6248400" y="2387100"/>
                <a:ext cx="1828800" cy="1907396"/>
                <a:chOff x="1905000" y="2234700"/>
                <a:chExt cx="1828800" cy="1907396"/>
              </a:xfrm>
            </p:grpSpPr>
            <p:grpSp>
              <p:nvGrpSpPr>
                <p:cNvPr id="41" name="Group 60"/>
                <p:cNvGrpSpPr/>
                <p:nvPr/>
              </p:nvGrpSpPr>
              <p:grpSpPr>
                <a:xfrm>
                  <a:off x="2438400" y="2667000"/>
                  <a:ext cx="685800" cy="381000"/>
                  <a:chOff x="2438400" y="2667000"/>
                  <a:chExt cx="685800" cy="381000"/>
                </a:xfrm>
              </p:grpSpPr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2438400" y="2667000"/>
                    <a:ext cx="228600" cy="381000"/>
                  </a:xfrm>
                  <a:prstGeom prst="straightConnector1">
                    <a:avLst/>
                  </a:prstGeom>
                  <a:ln w="3492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2895600" y="2667000"/>
                    <a:ext cx="228600" cy="381000"/>
                  </a:xfrm>
                  <a:prstGeom prst="straightConnector1">
                    <a:avLst/>
                  </a:prstGeom>
                  <a:ln w="3492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50"/>
                <p:cNvGrpSpPr/>
                <p:nvPr/>
              </p:nvGrpSpPr>
              <p:grpSpPr>
                <a:xfrm>
                  <a:off x="1905000" y="2234700"/>
                  <a:ext cx="1828800" cy="1907396"/>
                  <a:chOff x="1905000" y="2207404"/>
                  <a:chExt cx="1828800" cy="1907396"/>
                </a:xfrm>
              </p:grpSpPr>
              <p:grpSp>
                <p:nvGrpSpPr>
                  <p:cNvPr id="47" name="Group 33"/>
                  <p:cNvGrpSpPr/>
                  <p:nvPr/>
                </p:nvGrpSpPr>
                <p:grpSpPr>
                  <a:xfrm>
                    <a:off x="2502544" y="2207404"/>
                    <a:ext cx="491535" cy="1655965"/>
                    <a:chOff x="3371556" y="2593187"/>
                    <a:chExt cx="491535" cy="1655965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3482091" y="2593187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TextBox 17"/>
                    <p:cNvSpPr txBox="1"/>
                    <p:nvPr/>
                  </p:nvSpPr>
                  <p:spPr>
                    <a:xfrm>
                      <a:off x="3371556" y="3787487"/>
                      <a:ext cx="39305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p</a:t>
                      </a:r>
                      <a:r>
                        <a:rPr lang="en-US" sz="2400" baseline="-25000" dirty="0" smtClean="0"/>
                        <a:t>i</a:t>
                      </a:r>
                      <a:endParaRPr lang="en-US" sz="2400" baseline="-25000" dirty="0"/>
                    </a:p>
                  </p:txBody>
                </p:sp>
              </p:grp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1905000" y="3048000"/>
                    <a:ext cx="533400" cy="106680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3124200" y="3048000"/>
                    <a:ext cx="609600" cy="106680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1981200" y="4114800"/>
                    <a:ext cx="1676400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aphicFrame>
            <p:nvGraphicFramePr>
              <p:cNvPr id="58" name="Object 4"/>
              <p:cNvGraphicFramePr>
                <a:graphicFrameLocks noChangeAspect="1"/>
              </p:cNvGraphicFramePr>
              <p:nvPr/>
            </p:nvGraphicFramePr>
            <p:xfrm>
              <a:off x="5500048" y="1676400"/>
              <a:ext cx="2490788" cy="430212"/>
            </p:xfrm>
            <a:graphic>
              <a:graphicData uri="http://schemas.openxmlformats.org/presentationml/2006/ole">
                <p:oleObj spid="_x0000_s49157" name="Equation" r:id="rId4" imgW="1320480" imgH="228600" progId="Equation.3">
                  <p:embed/>
                </p:oleObj>
              </a:graphicData>
            </a:graphic>
          </p:graphicFrame>
        </p:grpSp>
        <p:graphicFrame>
          <p:nvGraphicFramePr>
            <p:cNvPr id="60" name="Object 4"/>
            <p:cNvGraphicFramePr>
              <a:graphicFrameLocks noChangeAspect="1"/>
            </p:cNvGraphicFramePr>
            <p:nvPr/>
          </p:nvGraphicFramePr>
          <p:xfrm>
            <a:off x="4906963" y="2590800"/>
            <a:ext cx="4168775" cy="430213"/>
          </p:xfrm>
          <a:graphic>
            <a:graphicData uri="http://schemas.openxmlformats.org/presentationml/2006/ole">
              <p:oleObj spid="_x0000_s49158" name="Equation" r:id="rId5" imgW="220968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76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Abstract transformer over </a:t>
            </a: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ea typeface="+mj-ea"/>
                <a:cs typeface="Arial" pitchFamily="34" charset="0"/>
              </a:rPr>
              <a:t>EQDAs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89012"/>
            <a:ext cx="91440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686800" cy="3810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endParaRPr lang="en-US" sz="2400" i="1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46817"/>
                </a:solidFill>
                <a:latin typeface="Gill Sans MT" pitchFamily="34" charset="0"/>
              </a:rPr>
              <a:t>A’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 might not be elastic.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Use the most-precise over-approximation result to get an EQDA.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- defines the actual abstract transformer over EQDAs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Fix-point computation of the abstract semantics terminates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- widening for the data domain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066800" y="1544637"/>
          <a:ext cx="333375" cy="360362"/>
        </p:xfrm>
        <a:graphic>
          <a:graphicData uri="http://schemas.openxmlformats.org/presentationml/2006/ole">
            <p:oleObj spid="_x0000_s80897" name="Equation" r:id="rId3" imgW="152280" imgH="164880" progId="Equation.3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781175" y="1773237"/>
            <a:ext cx="25146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7"/>
          <p:cNvSpPr txBox="1"/>
          <p:nvPr/>
        </p:nvSpPr>
        <p:spPr>
          <a:xfrm>
            <a:off x="2619375" y="1253485"/>
            <a:ext cx="111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stmt</a:t>
            </a:r>
            <a:endParaRPr lang="en-US" sz="2400" i="1" baseline="-25000" dirty="0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4697413" y="1544637"/>
          <a:ext cx="388937" cy="360363"/>
        </p:xfrm>
        <a:graphic>
          <a:graphicData uri="http://schemas.openxmlformats.org/presentationml/2006/ole">
            <p:oleObj spid="_x0000_s80898" name="Equation" r:id="rId4" imgW="177480" imgH="164880" progId="Equation.3">
              <p:embed/>
            </p:oleObj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5410200" y="1765300"/>
            <a:ext cx="25146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8104188" y="1536700"/>
          <a:ext cx="471487" cy="360363"/>
        </p:xfrm>
        <a:graphic>
          <a:graphicData uri="http://schemas.openxmlformats.org/presentationml/2006/ole">
            <p:oleObj spid="_x0000_s80899" name="Equation" r:id="rId5" imgW="215640" imgH="164880" progId="Equation.3">
              <p:embed/>
            </p:oleObj>
          </a:graphicData>
        </a:graphic>
      </p:graphicFrame>
      <p:sp>
        <p:nvSpPr>
          <p:cNvPr id="15" name="TextBox 17"/>
          <p:cNvSpPr txBox="1"/>
          <p:nvPr/>
        </p:nvSpPr>
        <p:spPr>
          <a:xfrm>
            <a:off x="5715000" y="1244600"/>
            <a:ext cx="187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elastification</a:t>
            </a:r>
            <a:endParaRPr lang="en-US" sz="2400" i="1" baseline="-25000" dirty="0"/>
          </a:p>
        </p:txBody>
      </p:sp>
      <p:sp>
        <p:nvSpPr>
          <p:cNvPr id="16" name="TextBox 17"/>
          <p:cNvSpPr txBox="1"/>
          <p:nvPr/>
        </p:nvSpPr>
        <p:spPr>
          <a:xfrm>
            <a:off x="838200" y="1976735"/>
            <a:ext cx="111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EQDA</a:t>
            </a:r>
            <a:endParaRPr lang="en-US" sz="2400" i="1" baseline="-25000" dirty="0"/>
          </a:p>
        </p:txBody>
      </p:sp>
      <p:sp>
        <p:nvSpPr>
          <p:cNvPr id="17" name="TextBox 17"/>
          <p:cNvSpPr txBox="1"/>
          <p:nvPr/>
        </p:nvSpPr>
        <p:spPr>
          <a:xfrm>
            <a:off x="7721586" y="1981200"/>
            <a:ext cx="111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EQDA</a:t>
            </a:r>
            <a:endParaRPr lang="en-US" sz="2400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1981200"/>
            <a:ext cx="111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 QDA</a:t>
            </a:r>
            <a:endParaRPr lang="en-US" sz="2400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76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ea typeface="+mj-ea"/>
                <a:cs typeface="Arial" pitchFamily="34" charset="0"/>
              </a:rPr>
              <a:t>Experiments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89012"/>
            <a:ext cx="91440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10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Simple programming language consisting of heap allocation, pointer assignment, pointer lookup, pointer mutate, …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Given a STRAND formula as pre-condition, construct the corresponding EQDA.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Compute the abstract semantics of the program over EQDAs using the abstract transformer.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Fix-point EQDAs are translated to decidable STRAND formulas  over lists to verify program assertions, post-conditions.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- Instantiate data-formulas with the octagonal domain (using Apron).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- Prototype implementation available at </a:t>
            </a: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http://web.engr.illinois.edu/~garg11/qsdas.html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-2286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ea typeface="+mj-ea"/>
                <a:cs typeface="Arial" pitchFamily="34" charset="0"/>
              </a:rPr>
              <a:t>Experiments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85800"/>
            <a:ext cx="91440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20700" y="762000"/>
          <a:ext cx="8153400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609600"/>
                <a:gridCol w="609600"/>
                <a:gridCol w="609600"/>
                <a:gridCol w="1066800"/>
                <a:gridCol w="609600"/>
                <a:gridCol w="15240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#PV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#DV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#</a:t>
                      </a:r>
                      <a:r>
                        <a:rPr lang="en-US" sz="1400" dirty="0" err="1" smtClean="0"/>
                        <a:t>Iter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Max. size of QSDA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(s)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Init,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Max,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Init,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FOLD-CLONE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Init,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3.2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COPY-GE5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Gek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2.6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FOLD-SPLIT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Gek</a:t>
                      </a:r>
                      <a:r>
                        <a:rPr lang="en-US" sz="1400" dirty="0" smtClean="0"/>
                        <a:t>,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CONCAT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Init,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SORTED-FIND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Sort,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SORTED-INSERT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Sort,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163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5.8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BUBBLE-SORT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Sort,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5/18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191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42.8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SORTED-REVERSE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Sort,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1.5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EXPRESSOS-LOOKUP-PREV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Sort,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2.2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GSLIST-CUSTOM-FIND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Gek</a:t>
                      </a:r>
                      <a:r>
                        <a:rPr lang="en-US" sz="1400" dirty="0" smtClean="0"/>
                        <a:t>,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GSLIST-REMOVE-ALL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Gek</a:t>
                      </a:r>
                      <a:r>
                        <a:rPr lang="en-US" sz="1400" dirty="0" smtClean="0"/>
                        <a:t>,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0.6</a:t>
                      </a:r>
                      <a:endParaRPr lang="en-US" sz="1400" dirty="0"/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GSLIST-INSERT-SORTED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Sort, 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27.4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Automatic Shapes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Static analysis of heap structures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Gill Sans MT" pitchFamily="34" charset="0"/>
              </a:rPr>
              <a:t>	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heaps with a single pointer field</a:t>
            </a: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Properties: </a:t>
            </a: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Universally Quantified properties over heap + data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Introduce</a:t>
            </a: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 Automatic Shapes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- abstract domain of automata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Automata are classical ways to capture infinite sets of objects using finite means.</a:t>
            </a: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Aim: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Represent properties of the data stored in the heap.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- Build automata that can express universally quantified properties</a:t>
            </a: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Related Work (Shape Analysis)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Merges nodes that satisfy the same predicates 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unary + instrumentation predicates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Instrumentation predicates provided by the user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- often complex,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- very particular to the program being verified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3505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Example: 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sub-list before pointer </a:t>
            </a:r>
            <a:r>
              <a:rPr lang="en-US" sz="2400" i="1" dirty="0" err="1" smtClean="0">
                <a:solidFill>
                  <a:srgbClr val="046817"/>
                </a:solidFill>
                <a:latin typeface="Gill Sans MT" pitchFamily="34" charset="0"/>
              </a:rPr>
              <a:t>i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 is sorted, that is</a:t>
            </a:r>
            <a:endParaRPr lang="en-US" sz="2400" dirty="0">
              <a:solidFill>
                <a:srgbClr val="046817"/>
              </a:solidFill>
              <a:latin typeface="Gill Sans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3909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- instrumentation predicate required</a:t>
            </a:r>
            <a:endParaRPr lang="en-US" sz="2200" dirty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5334000"/>
            <a:ext cx="8458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    Clearly,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- 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s(x) 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too dependent on the property being verified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- complex (writing binary property as a unary predicate)</a:t>
            </a:r>
            <a:endParaRPr lang="en-US" sz="2200" dirty="0">
              <a:solidFill>
                <a:srgbClr val="002060"/>
              </a:solidFill>
              <a:latin typeface="Gill Sans MT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471550" y="3962400"/>
          <a:ext cx="6495047" cy="501650"/>
        </p:xfrm>
        <a:graphic>
          <a:graphicData uri="http://schemas.openxmlformats.org/presentationml/2006/ole">
            <p:oleObj spid="_x0000_s44034" name="Equation" r:id="rId4" imgW="3124080" imgH="2412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866900" y="4800600"/>
          <a:ext cx="7048500" cy="501650"/>
        </p:xfrm>
        <a:graphic>
          <a:graphicData uri="http://schemas.openxmlformats.org/presentationml/2006/ole">
            <p:oleObj spid="_x0000_s44035" name="Equation" r:id="rId5" imgW="33908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Conclusion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Automatic Shapes – an abstract domain of automata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- can express universally quantified properties of lists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- can prove these properties precisely and efficiently</a:t>
            </a: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Future Work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Extensions to trees to capture universally quantified properties like binary-search-tree, max-heap, …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Extensions to general graphs using graph automatons.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49447" y="5634335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Thank You !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Universally Quantified Properties on Lists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609600" y="1395526"/>
            <a:ext cx="3200400" cy="890474"/>
            <a:chOff x="914400" y="2740813"/>
            <a:chExt cx="3200400" cy="890474"/>
          </a:xfrm>
        </p:grpSpPr>
        <p:grpSp>
          <p:nvGrpSpPr>
            <p:cNvPr id="5" name="Group 40"/>
            <p:cNvGrpSpPr/>
            <p:nvPr/>
          </p:nvGrpSpPr>
          <p:grpSpPr>
            <a:xfrm>
              <a:off x="1600200" y="3193475"/>
              <a:ext cx="2514600" cy="437812"/>
              <a:chOff x="1600200" y="3193475"/>
              <a:chExt cx="2514600" cy="437812"/>
            </a:xfrm>
          </p:grpSpPr>
          <p:grpSp>
            <p:nvGrpSpPr>
              <p:cNvPr id="7" name="Group 13"/>
              <p:cNvGrpSpPr/>
              <p:nvPr/>
            </p:nvGrpSpPr>
            <p:grpSpPr>
              <a:xfrm>
                <a:off x="1600200" y="3193475"/>
                <a:ext cx="428500" cy="430887"/>
                <a:chOff x="1600200" y="3193475"/>
                <a:chExt cx="428500" cy="430887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5</a:t>
                  </a:r>
                  <a:endParaRPr lang="en-US" sz="2200" dirty="0"/>
                </a:p>
              </p:txBody>
            </p:sp>
          </p:grpSp>
          <p:grpSp>
            <p:nvGrpSpPr>
              <p:cNvPr id="9" name="Group 14"/>
              <p:cNvGrpSpPr/>
              <p:nvPr/>
            </p:nvGrpSpPr>
            <p:grpSpPr>
              <a:xfrm>
                <a:off x="23147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7</a:t>
                  </a:r>
                  <a:endParaRPr lang="en-US" sz="2200" dirty="0"/>
                </a:p>
              </p:txBody>
            </p:sp>
          </p:grpSp>
          <p:grpSp>
            <p:nvGrpSpPr>
              <p:cNvPr id="11" name="Group 18"/>
              <p:cNvGrpSpPr/>
              <p:nvPr/>
            </p:nvGrpSpPr>
            <p:grpSpPr>
              <a:xfrm>
                <a:off x="30005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8</a:t>
                  </a:r>
                  <a:endParaRPr lang="en-US" sz="2200" dirty="0"/>
                </a:p>
              </p:txBody>
            </p:sp>
          </p:grpSp>
          <p:grpSp>
            <p:nvGrpSpPr>
              <p:cNvPr id="12" name="Group 21"/>
              <p:cNvGrpSpPr/>
              <p:nvPr/>
            </p:nvGrpSpPr>
            <p:grpSpPr>
              <a:xfrm>
                <a:off x="36863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9</a:t>
                  </a:r>
                  <a:endParaRPr lang="en-US" sz="2200" dirty="0"/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993075" y="3400300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2678875" y="3393375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76550" y="3388425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914400" y="2740813"/>
              <a:ext cx="7553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head</a:t>
              </a:r>
              <a:endParaRPr lang="en-US" sz="21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331025" y="3095500"/>
              <a:ext cx="3048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78"/>
          <p:cNvGrpSpPr/>
          <p:nvPr/>
        </p:nvGrpSpPr>
        <p:grpSpPr>
          <a:xfrm>
            <a:off x="609600" y="3048000"/>
            <a:ext cx="3200400" cy="890474"/>
            <a:chOff x="914400" y="2740813"/>
            <a:chExt cx="3200400" cy="890474"/>
          </a:xfrm>
        </p:grpSpPr>
        <p:grpSp>
          <p:nvGrpSpPr>
            <p:cNvPr id="31" name="Group 40"/>
            <p:cNvGrpSpPr/>
            <p:nvPr/>
          </p:nvGrpSpPr>
          <p:grpSpPr>
            <a:xfrm>
              <a:off x="1600200" y="3193475"/>
              <a:ext cx="2514600" cy="437812"/>
              <a:chOff x="1600200" y="3193475"/>
              <a:chExt cx="2514600" cy="437812"/>
            </a:xfrm>
          </p:grpSpPr>
          <p:grpSp>
            <p:nvGrpSpPr>
              <p:cNvPr id="33" name="Group 13"/>
              <p:cNvGrpSpPr/>
              <p:nvPr/>
            </p:nvGrpSpPr>
            <p:grpSpPr>
              <a:xfrm>
                <a:off x="1600200" y="3193475"/>
                <a:ext cx="428500" cy="430887"/>
                <a:chOff x="1600200" y="3193475"/>
                <a:chExt cx="428500" cy="430887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4</a:t>
                  </a:r>
                  <a:endParaRPr lang="en-US" sz="2200" dirty="0"/>
                </a:p>
              </p:txBody>
            </p:sp>
          </p:grpSp>
          <p:grpSp>
            <p:nvGrpSpPr>
              <p:cNvPr id="34" name="Group 14"/>
              <p:cNvGrpSpPr/>
              <p:nvPr/>
            </p:nvGrpSpPr>
            <p:grpSpPr>
              <a:xfrm>
                <a:off x="23147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2</a:t>
                  </a:r>
                  <a:endParaRPr lang="en-US" sz="2200" dirty="0"/>
                </a:p>
              </p:txBody>
            </p:sp>
          </p:grpSp>
          <p:grpSp>
            <p:nvGrpSpPr>
              <p:cNvPr id="35" name="Group 18"/>
              <p:cNvGrpSpPr/>
              <p:nvPr/>
            </p:nvGrpSpPr>
            <p:grpSpPr>
              <a:xfrm>
                <a:off x="30005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9</a:t>
                  </a:r>
                  <a:endParaRPr lang="en-US" sz="2200" dirty="0"/>
                </a:p>
              </p:txBody>
            </p:sp>
          </p:grpSp>
          <p:grpSp>
            <p:nvGrpSpPr>
              <p:cNvPr id="36" name="Group 21"/>
              <p:cNvGrpSpPr/>
              <p:nvPr/>
            </p:nvGrpSpPr>
            <p:grpSpPr>
              <a:xfrm>
                <a:off x="3686300" y="3200400"/>
                <a:ext cx="428500" cy="430887"/>
                <a:chOff x="1600200" y="3193475"/>
                <a:chExt cx="428500" cy="430887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1</a:t>
                  </a:r>
                  <a:endParaRPr lang="en-US" sz="2200" dirty="0"/>
                </a:p>
              </p:txBody>
            </p:sp>
          </p:grpSp>
          <p:cxnSp>
            <p:nvCxnSpPr>
              <p:cNvPr id="87" name="Straight Arrow Connector 86"/>
              <p:cNvCxnSpPr/>
              <p:nvPr/>
            </p:nvCxnSpPr>
            <p:spPr>
              <a:xfrm flipV="1">
                <a:off x="1993075" y="3400300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V="1">
                <a:off x="2678875" y="3393375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V="1">
                <a:off x="3376550" y="3388425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914400" y="2740813"/>
              <a:ext cx="7553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head</a:t>
              </a:r>
              <a:endParaRPr lang="en-US" sz="2100" dirty="0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1331025" y="3095500"/>
              <a:ext cx="3048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138"/>
          <p:cNvGrpSpPr/>
          <p:nvPr/>
        </p:nvGrpSpPr>
        <p:grpSpPr>
          <a:xfrm>
            <a:off x="4710585" y="3126388"/>
            <a:ext cx="3976215" cy="816546"/>
            <a:chOff x="4275160" y="5127054"/>
            <a:chExt cx="3976215" cy="816546"/>
          </a:xfrm>
        </p:grpSpPr>
        <p:grpSp>
          <p:nvGrpSpPr>
            <p:cNvPr id="38" name="Group 137"/>
            <p:cNvGrpSpPr/>
            <p:nvPr/>
          </p:nvGrpSpPr>
          <p:grpSpPr>
            <a:xfrm>
              <a:off x="4275160" y="5230550"/>
              <a:ext cx="1897040" cy="713050"/>
              <a:chOff x="4275160" y="5230550"/>
              <a:chExt cx="1897040" cy="713050"/>
            </a:xfrm>
          </p:grpSpPr>
          <p:grpSp>
            <p:nvGrpSpPr>
              <p:cNvPr id="39" name="Group 13"/>
              <p:cNvGrpSpPr/>
              <p:nvPr/>
            </p:nvGrpSpPr>
            <p:grpSpPr>
              <a:xfrm>
                <a:off x="5029200" y="5505788"/>
                <a:ext cx="428500" cy="430887"/>
                <a:chOff x="1600200" y="3369801"/>
                <a:chExt cx="428500" cy="430887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1600200" y="3419688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1647700" y="3369801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2</a:t>
                  </a:r>
                  <a:endParaRPr lang="en-US" sz="2200" dirty="0"/>
                </a:p>
              </p:txBody>
            </p:sp>
          </p:grpSp>
          <p:grpSp>
            <p:nvGrpSpPr>
              <p:cNvPr id="40" name="Group 14"/>
              <p:cNvGrpSpPr/>
              <p:nvPr/>
            </p:nvGrpSpPr>
            <p:grpSpPr>
              <a:xfrm>
                <a:off x="5743700" y="5512713"/>
                <a:ext cx="428500" cy="430887"/>
                <a:chOff x="1600200" y="3369801"/>
                <a:chExt cx="428500" cy="430887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1600200" y="3419688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1647700" y="3369801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1</a:t>
                  </a:r>
                  <a:endParaRPr lang="en-US" sz="2200" dirty="0"/>
                </a:p>
              </p:txBody>
            </p:sp>
          </p:grp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5422075" y="5712613"/>
                <a:ext cx="304800" cy="11094"/>
              </a:xfrm>
              <a:prstGeom prst="straightConnector1">
                <a:avLst/>
              </a:prstGeom>
              <a:ln w="3492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4275160" y="5230550"/>
                <a:ext cx="59343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 smtClean="0"/>
                  <a:t>less</a:t>
                </a:r>
                <a:endParaRPr lang="en-US" sz="2100" dirty="0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>
                <a:off x="4746175" y="5543310"/>
                <a:ext cx="318650" cy="931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118"/>
            <p:cNvGrpSpPr/>
            <p:nvPr/>
          </p:nvGrpSpPr>
          <p:grpSpPr>
            <a:xfrm>
              <a:off x="6251707" y="5127054"/>
              <a:ext cx="1999668" cy="756312"/>
              <a:chOff x="2822707" y="2128941"/>
              <a:chExt cx="1999668" cy="756312"/>
            </a:xfrm>
          </p:grpSpPr>
          <p:grpSp>
            <p:nvGrpSpPr>
              <p:cNvPr id="42" name="Group 40"/>
              <p:cNvGrpSpPr/>
              <p:nvPr/>
            </p:nvGrpSpPr>
            <p:grpSpPr>
              <a:xfrm>
                <a:off x="3679375" y="2432960"/>
                <a:ext cx="1143000" cy="452293"/>
                <a:chOff x="3679375" y="2432960"/>
                <a:chExt cx="1143000" cy="452293"/>
              </a:xfrm>
            </p:grpSpPr>
            <p:grpSp>
              <p:nvGrpSpPr>
                <p:cNvPr id="43" name="Group 13"/>
                <p:cNvGrpSpPr/>
                <p:nvPr/>
              </p:nvGrpSpPr>
              <p:grpSpPr>
                <a:xfrm>
                  <a:off x="3679375" y="2454366"/>
                  <a:ext cx="421408" cy="430887"/>
                  <a:chOff x="3679375" y="2454366"/>
                  <a:chExt cx="421408" cy="430887"/>
                </a:xfrm>
              </p:grpSpPr>
              <p:sp>
                <p:nvSpPr>
                  <p:cNvPr id="136" name="Oval 135"/>
                  <p:cNvSpPr/>
                  <p:nvPr/>
                </p:nvSpPr>
                <p:spPr>
                  <a:xfrm>
                    <a:off x="3679375" y="2468997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3719783" y="2454366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4</a:t>
                    </a:r>
                    <a:endParaRPr lang="en-US" sz="2200" dirty="0"/>
                  </a:p>
                </p:txBody>
              </p:sp>
            </p:grpSp>
            <p:grpSp>
              <p:nvGrpSpPr>
                <p:cNvPr id="44" name="Group 14"/>
                <p:cNvGrpSpPr/>
                <p:nvPr/>
              </p:nvGrpSpPr>
              <p:grpSpPr>
                <a:xfrm>
                  <a:off x="4400431" y="2432960"/>
                  <a:ext cx="421944" cy="436327"/>
                  <a:chOff x="3685931" y="2426035"/>
                  <a:chExt cx="421944" cy="436327"/>
                </a:xfrm>
              </p:grpSpPr>
              <p:sp>
                <p:nvSpPr>
                  <p:cNvPr id="134" name="Oval 133"/>
                  <p:cNvSpPr/>
                  <p:nvPr/>
                </p:nvSpPr>
                <p:spPr>
                  <a:xfrm>
                    <a:off x="3685931" y="2426035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3726875" y="2431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9</a:t>
                    </a:r>
                    <a:endParaRPr lang="en-US" sz="2200" dirty="0"/>
                  </a:p>
                </p:txBody>
              </p:sp>
            </p:grpSp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4119750" y="2651948"/>
                  <a:ext cx="304800" cy="11094"/>
                </a:xfrm>
                <a:prstGeom prst="straightConnector1">
                  <a:avLst/>
                </a:prstGeom>
                <a:ln w="3492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TextBox 120"/>
              <p:cNvSpPr txBox="1"/>
              <p:nvPr/>
            </p:nvSpPr>
            <p:spPr>
              <a:xfrm>
                <a:off x="2822707" y="2128941"/>
                <a:ext cx="767839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 smtClean="0"/>
                  <a:t>more</a:t>
                </a:r>
                <a:endParaRPr lang="en-US" sz="2100" dirty="0"/>
              </a:p>
            </p:txBody>
          </p:sp>
          <p:cxnSp>
            <p:nvCxnSpPr>
              <p:cNvPr id="122" name="Straight Arrow Connector 121"/>
              <p:cNvCxnSpPr/>
              <p:nvPr/>
            </p:nvCxnSpPr>
            <p:spPr>
              <a:xfrm>
                <a:off x="3326706" y="2425735"/>
                <a:ext cx="394850" cy="2262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Right Arrow 139"/>
          <p:cNvSpPr/>
          <p:nvPr/>
        </p:nvSpPr>
        <p:spPr>
          <a:xfrm>
            <a:off x="4074225" y="3522218"/>
            <a:ext cx="533400" cy="304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897499" y="3962400"/>
            <a:ext cx="6746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 f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old-split(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key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) splits input list into two lists.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120114" y="1897559"/>
            <a:ext cx="411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List pointed to by 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head 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is sorted</a:t>
            </a: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endParaRPr lang="en-US" sz="2200" dirty="0">
              <a:solidFill>
                <a:srgbClr val="002060"/>
              </a:solidFill>
              <a:latin typeface="Gill Sans MT" pitchFamily="34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778000" y="2343150"/>
          <a:ext cx="6043613" cy="439738"/>
        </p:xfrm>
        <a:graphic>
          <a:graphicData uri="http://schemas.openxmlformats.org/presentationml/2006/ole">
            <p:oleObj spid="_x0000_s45058" name="Equation" r:id="rId4" imgW="3314520" imgH="24120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908931" y="4360863"/>
          <a:ext cx="8220075" cy="439737"/>
        </p:xfrm>
        <a:graphic>
          <a:graphicData uri="http://schemas.openxmlformats.org/presentationml/2006/ole">
            <p:oleObj spid="_x0000_s45059" name="Equation" r:id="rId5" imgW="4508280" imgH="241200" progId="Equation.3">
              <p:embed/>
            </p:oleObj>
          </a:graphicData>
        </a:graphic>
      </p:graphicFrame>
      <p:sp>
        <p:nvSpPr>
          <p:cNvPr id="107" name="Content Placeholder 2"/>
          <p:cNvSpPr txBox="1">
            <a:spLocks/>
          </p:cNvSpPr>
          <p:nvPr/>
        </p:nvSpPr>
        <p:spPr>
          <a:xfrm>
            <a:off x="457200" y="5105400"/>
            <a:ext cx="8458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6817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Abstract analysis of heap is hard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	- unbounded size of the heap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	- unbounded data stored in the heap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6817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2" grpId="0"/>
      <p:bldP spid="1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Heap Configurations and Skinny Trees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Restrict to heaps with a single pointer field (acyclic).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Let P: the program’s pointer variables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Gill Sans MT" pitchFamily="34" charset="0"/>
              </a:rPr>
              <a:t>	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Heap configuration         skinny trees labeled by P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46817"/>
                </a:solidFill>
                <a:latin typeface="Gill Sans MT" pitchFamily="34" charset="0"/>
              </a:rPr>
              <a:t>k- 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skinny tree has at most </a:t>
            </a:r>
            <a:r>
              <a:rPr lang="en-US" sz="2400" i="1" dirty="0" smtClean="0">
                <a:solidFill>
                  <a:srgbClr val="046817"/>
                </a:solidFill>
                <a:latin typeface="Gill Sans MT" pitchFamily="34" charset="0"/>
              </a:rPr>
              <a:t>k-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 branching points.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Heap configurations are </a:t>
            </a:r>
            <a:r>
              <a:rPr lang="en-US" sz="2400" i="1" dirty="0" smtClean="0">
                <a:solidFill>
                  <a:srgbClr val="046817"/>
                </a:solidFill>
                <a:latin typeface="Gill Sans MT" pitchFamily="34" charset="0"/>
              </a:rPr>
              <a:t>k-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 skinny trees (</a:t>
            </a:r>
            <a:r>
              <a:rPr lang="en-US" sz="2400" i="1" dirty="0" smtClean="0">
                <a:solidFill>
                  <a:srgbClr val="046817"/>
                </a:solidFill>
                <a:latin typeface="Gill Sans MT" pitchFamily="34" charset="0"/>
              </a:rPr>
              <a:t>k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 = number of pointer vars.)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endParaRPr lang="en-US" sz="24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898900" y="2006600"/>
            <a:ext cx="381000" cy="304800"/>
          </a:xfrm>
          <a:prstGeom prst="rightArrow">
            <a:avLst/>
          </a:prstGeom>
          <a:solidFill>
            <a:srgbClr val="046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1219200" y="2438400"/>
            <a:ext cx="5791200" cy="1969149"/>
            <a:chOff x="1219200" y="2148038"/>
            <a:chExt cx="5791200" cy="1969149"/>
          </a:xfrm>
        </p:grpSpPr>
        <p:grpSp>
          <p:nvGrpSpPr>
            <p:cNvPr id="83" name="Group 82"/>
            <p:cNvGrpSpPr/>
            <p:nvPr/>
          </p:nvGrpSpPr>
          <p:grpSpPr>
            <a:xfrm>
              <a:off x="1219200" y="2148038"/>
              <a:ext cx="5791200" cy="1433362"/>
              <a:chOff x="1603943" y="2121725"/>
              <a:chExt cx="5791200" cy="1433362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4792304" y="2865941"/>
                <a:ext cx="160696" cy="275084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1603943" y="2121725"/>
                <a:ext cx="5791200" cy="1433362"/>
                <a:chOff x="1600200" y="2121725"/>
                <a:chExt cx="5791200" cy="1433362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2262250" y="2121725"/>
                  <a:ext cx="4443350" cy="902349"/>
                  <a:chOff x="2262250" y="2121725"/>
                  <a:chExt cx="4443350" cy="902349"/>
                </a:xfrm>
              </p:grpSpPr>
              <p:grpSp>
                <p:nvGrpSpPr>
                  <p:cNvPr id="12" name="Group 14"/>
                  <p:cNvGrpSpPr/>
                  <p:nvPr/>
                </p:nvGrpSpPr>
                <p:grpSpPr>
                  <a:xfrm>
                    <a:off x="4905500" y="2593187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p:txBody>
                </p:sp>
              </p:grpSp>
              <p:grpSp>
                <p:nvGrpSpPr>
                  <p:cNvPr id="14" name="Group 21"/>
                  <p:cNvGrpSpPr/>
                  <p:nvPr/>
                </p:nvGrpSpPr>
                <p:grpSpPr>
                  <a:xfrm>
                    <a:off x="6277100" y="2593187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9</a:t>
                      </a:r>
                      <a:endParaRPr lang="en-US" sz="2200" dirty="0"/>
                    </a:p>
                  </p:txBody>
                </p:sp>
              </p:grp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4583875" y="2793087"/>
                    <a:ext cx="304800" cy="11094"/>
                  </a:xfrm>
                  <a:prstGeom prst="straightConnector1">
                    <a:avLst/>
                  </a:prstGeom>
                  <a:ln w="34925" cmpd="sng">
                    <a:solidFill>
                      <a:schemeClr val="tx1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5269675" y="2786162"/>
                    <a:ext cx="304800" cy="11094"/>
                  </a:xfrm>
                  <a:prstGeom prst="straightConnector1">
                    <a:avLst/>
                  </a:prstGeom>
                  <a:ln w="34925" cmpd="sng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5591300" y="2593187"/>
                    <a:ext cx="680850" cy="430887"/>
                    <a:chOff x="4448300" y="2593187"/>
                    <a:chExt cx="680850" cy="430887"/>
                  </a:xfrm>
                </p:grpSpPr>
                <p:grpSp>
                  <p:nvGrpSpPr>
                    <p:cNvPr id="13" name="Group 18"/>
                    <p:cNvGrpSpPr/>
                    <p:nvPr/>
                  </p:nvGrpSpPr>
                  <p:grpSpPr>
                    <a:xfrm>
                      <a:off x="4448300" y="2593187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7</a:t>
                        </a:r>
                        <a:endParaRPr lang="en-US" sz="2200" dirty="0"/>
                      </a:p>
                    </p:txBody>
                  </p:sp>
                </p:grpSp>
                <p:cxnSp>
                  <p:nvCxnSpPr>
                    <p:cNvPr id="17" name="Straight Arrow Connector 16"/>
                    <p:cNvCxnSpPr/>
                    <p:nvPr/>
                  </p:nvCxnSpPr>
                  <p:spPr>
                    <a:xfrm flipV="1">
                      <a:off x="4824350" y="2781212"/>
                      <a:ext cx="304800" cy="11094"/>
                    </a:xfrm>
                    <a:prstGeom prst="straightConnector1">
                      <a:avLst/>
                    </a:prstGeom>
                    <a:ln w="34925" cmpd="sng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2262250" y="2121725"/>
                    <a:ext cx="2286000" cy="888087"/>
                    <a:chOff x="1066800" y="2133600"/>
                    <a:chExt cx="2286000" cy="888087"/>
                  </a:xfrm>
                </p:grpSpPr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1066800" y="2133600"/>
                      <a:ext cx="1114300" cy="883549"/>
                      <a:chOff x="2362200" y="2133600"/>
                      <a:chExt cx="1114300" cy="883549"/>
                    </a:xfrm>
                  </p:grpSpPr>
                  <p:grpSp>
                    <p:nvGrpSpPr>
                      <p:cNvPr id="11" name="Group 13"/>
                      <p:cNvGrpSpPr/>
                      <p:nvPr/>
                    </p:nvGrpSpPr>
                    <p:grpSpPr>
                      <a:xfrm>
                        <a:off x="3048000" y="2586262"/>
                        <a:ext cx="428500" cy="430887"/>
                        <a:chOff x="1600200" y="3193475"/>
                        <a:chExt cx="428500" cy="430887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1600200" y="3200400"/>
                          <a:ext cx="381000" cy="381000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1647700" y="3193475"/>
                          <a:ext cx="381000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200" dirty="0" smtClean="0"/>
                            <a:t>5</a:t>
                          </a:r>
                          <a:endParaRPr lang="en-US" sz="2200" dirty="0"/>
                        </a:p>
                      </p:txBody>
                    </p:sp>
                  </p:grpSp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2362200" y="2133600"/>
                        <a:ext cx="821059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100" dirty="0" smtClean="0"/>
                          <a:t>head</a:t>
                        </a:r>
                        <a:r>
                          <a:rPr lang="en-US" sz="2100" baseline="-25000" dirty="0" smtClean="0"/>
                          <a:t>1</a:t>
                        </a:r>
                        <a:endParaRPr lang="en-US" sz="2100" baseline="-25000" dirty="0"/>
                      </a:p>
                    </p:txBody>
                  </p:sp>
                  <p:cxnSp>
                    <p:nvCxnSpPr>
                      <p:cNvPr id="19" name="Straight Arrow Connector 18"/>
                      <p:cNvCxnSpPr/>
                      <p:nvPr/>
                    </p:nvCxnSpPr>
                    <p:spPr>
                      <a:xfrm>
                        <a:off x="2778825" y="2488287"/>
                        <a:ext cx="304800" cy="2286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 flipV="1">
                      <a:off x="2133600" y="2795650"/>
                      <a:ext cx="304800" cy="11094"/>
                    </a:xfrm>
                    <a:prstGeom prst="straightConnector1">
                      <a:avLst/>
                    </a:prstGeom>
                    <a:ln w="3492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2438400" y="2590800"/>
                      <a:ext cx="914400" cy="430887"/>
                      <a:chOff x="2438400" y="2590800"/>
                      <a:chExt cx="914400" cy="430887"/>
                    </a:xfrm>
                  </p:grpSpPr>
                  <p:grpSp>
                    <p:nvGrpSpPr>
                      <p:cNvPr id="35" name="Group 14"/>
                      <p:cNvGrpSpPr/>
                      <p:nvPr/>
                    </p:nvGrpSpPr>
                    <p:grpSpPr>
                      <a:xfrm>
                        <a:off x="2438400" y="2590800"/>
                        <a:ext cx="428500" cy="430887"/>
                        <a:chOff x="1600200" y="3193475"/>
                        <a:chExt cx="428500" cy="430887"/>
                      </a:xfrm>
                    </p:grpSpPr>
                    <p:sp>
                      <p:nvSpPr>
                        <p:cNvPr id="36" name="Oval 35"/>
                        <p:cNvSpPr/>
                        <p:nvPr/>
                      </p:nvSpPr>
                      <p:spPr>
                        <a:xfrm>
                          <a:off x="1600200" y="3200400"/>
                          <a:ext cx="381000" cy="381000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" name="TextBox 36"/>
                        <p:cNvSpPr txBox="1"/>
                        <p:nvPr/>
                      </p:nvSpPr>
                      <p:spPr>
                        <a:xfrm>
                          <a:off x="1647700" y="3193475"/>
                          <a:ext cx="381000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200" dirty="0" smtClean="0"/>
                            <a:t>2</a:t>
                          </a:r>
                          <a:endParaRPr lang="en-US" sz="2200" dirty="0"/>
                        </a:p>
                      </p:txBody>
                    </p:sp>
                  </p:grpSp>
                  <p:cxnSp>
                    <p:nvCxnSpPr>
                      <p:cNvPr id="40" name="Straight Arrow Connector 39"/>
                      <p:cNvCxnSpPr/>
                      <p:nvPr/>
                    </p:nvCxnSpPr>
                    <p:spPr>
                      <a:xfrm flipV="1">
                        <a:off x="2802575" y="2808306"/>
                        <a:ext cx="304800" cy="11094"/>
                      </a:xfrm>
                      <a:prstGeom prst="straightConnector1">
                        <a:avLst/>
                      </a:prstGeom>
                      <a:ln w="3492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>
                        <a:off x="3124200" y="2819400"/>
                        <a:ext cx="228600" cy="0"/>
                      </a:xfrm>
                      <a:prstGeom prst="line">
                        <a:avLst/>
                      </a:prstGeom>
                      <a:ln w="34925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1600200" y="2819400"/>
                  <a:ext cx="3317175" cy="735687"/>
                  <a:chOff x="1600200" y="2819400"/>
                  <a:chExt cx="3317175" cy="735687"/>
                </a:xfrm>
              </p:grpSpPr>
              <p:grpSp>
                <p:nvGrpSpPr>
                  <p:cNvPr id="20" name="Group 14"/>
                  <p:cNvGrpSpPr/>
                  <p:nvPr/>
                </p:nvGrpSpPr>
                <p:grpSpPr>
                  <a:xfrm>
                    <a:off x="4512625" y="3121813"/>
                    <a:ext cx="404750" cy="430887"/>
                    <a:chOff x="1600200" y="3193475"/>
                    <a:chExt cx="404750" cy="430887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162395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4231575" y="3317956"/>
                    <a:ext cx="304800" cy="11094"/>
                  </a:xfrm>
                  <a:prstGeom prst="straightConnector1">
                    <a:avLst/>
                  </a:prstGeom>
                  <a:ln w="34925" cmpd="sng">
                    <a:solidFill>
                      <a:schemeClr val="tx1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2602675" y="3100450"/>
                    <a:ext cx="938150" cy="430887"/>
                    <a:chOff x="2438400" y="2590800"/>
                    <a:chExt cx="938150" cy="430887"/>
                  </a:xfrm>
                </p:grpSpPr>
                <p:grpSp>
                  <p:nvGrpSpPr>
                    <p:cNvPr id="45" name="Group 14"/>
                    <p:cNvGrpSpPr/>
                    <p:nvPr/>
                  </p:nvGrpSpPr>
                  <p:grpSpPr>
                    <a:xfrm>
                      <a:off x="2438400" y="2590800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48" name="Oval 47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3</a:t>
                        </a:r>
                        <a:endParaRPr lang="en-US" sz="2200" dirty="0"/>
                      </a:p>
                    </p:txBody>
                  </p:sp>
                </p:grpSp>
                <p:cxnSp>
                  <p:nvCxnSpPr>
                    <p:cNvPr id="46" name="Straight Arrow Connector 45"/>
                    <p:cNvCxnSpPr/>
                    <p:nvPr/>
                  </p:nvCxnSpPr>
                  <p:spPr>
                    <a:xfrm flipV="1">
                      <a:off x="2802575" y="2808306"/>
                      <a:ext cx="304800" cy="11094"/>
                    </a:xfrm>
                    <a:prstGeom prst="straightConnector1">
                      <a:avLst/>
                    </a:prstGeom>
                    <a:ln w="3492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3147950" y="2819400"/>
                      <a:ext cx="228600" cy="0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18"/>
                  <p:cNvGrpSpPr/>
                  <p:nvPr/>
                </p:nvGrpSpPr>
                <p:grpSpPr>
                  <a:xfrm>
                    <a:off x="3838700" y="3124200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p:txBody>
                </p:sp>
              </p:grp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3581400" y="3317956"/>
                    <a:ext cx="304800" cy="11094"/>
                  </a:xfrm>
                  <a:prstGeom prst="straightConnector1">
                    <a:avLst/>
                  </a:prstGeom>
                  <a:ln w="34925" cmpd="sng">
                    <a:solidFill>
                      <a:schemeClr val="tx1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821059" cy="415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100" dirty="0" smtClean="0"/>
                      <a:t>head</a:t>
                    </a:r>
                    <a:r>
                      <a:rPr lang="en-US" sz="2100" baseline="-25000" dirty="0" smtClean="0"/>
                      <a:t>2</a:t>
                    </a:r>
                    <a:endParaRPr lang="en-US" sz="2100" baseline="-25000" dirty="0"/>
                  </a:p>
                </p:txBody>
              </p:sp>
              <p:cxnSp>
                <p:nvCxnSpPr>
                  <p:cNvPr id="59" name="Straight Arrow Connector 58"/>
                  <p:cNvCxnSpPr>
                    <a:endCxn id="48" idx="2"/>
                  </p:cNvCxnSpPr>
                  <p:nvPr/>
                </p:nvCxnSpPr>
                <p:spPr>
                  <a:xfrm>
                    <a:off x="2362200" y="3124200"/>
                    <a:ext cx="240475" cy="17367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Group 18"/>
                <p:cNvGrpSpPr/>
                <p:nvPr/>
              </p:nvGrpSpPr>
              <p:grpSpPr>
                <a:xfrm>
                  <a:off x="6962900" y="2590800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$</a:t>
                    </a:r>
                    <a:endParaRPr lang="en-US" sz="2200" dirty="0"/>
                  </a:p>
                </p:txBody>
              </p:sp>
            </p:grpSp>
            <p:cxnSp>
              <p:nvCxnSpPr>
                <p:cNvPr id="77" name="Straight Arrow Connector 76"/>
                <p:cNvCxnSpPr/>
                <p:nvPr/>
              </p:nvCxnSpPr>
              <p:spPr>
                <a:xfrm flipV="1">
                  <a:off x="6653150" y="2778825"/>
                  <a:ext cx="304800" cy="11094"/>
                </a:xfrm>
                <a:prstGeom prst="straightConnector1">
                  <a:avLst/>
                </a:prstGeom>
                <a:ln w="3492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/>
                <p:cNvSpPr txBox="1"/>
                <p:nvPr/>
              </p:nvSpPr>
              <p:spPr>
                <a:xfrm>
                  <a:off x="6853366" y="2257300"/>
                  <a:ext cx="45076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100" dirty="0" smtClean="0"/>
                    <a:t>nil</a:t>
                  </a:r>
                  <a:endParaRPr lang="en-US" sz="2100" baseline="-25000" dirty="0"/>
                </a:p>
              </p:txBody>
            </p:sp>
          </p:grpSp>
        </p:grpSp>
        <p:grpSp>
          <p:nvGrpSpPr>
            <p:cNvPr id="141" name="Group 140"/>
            <p:cNvGrpSpPr/>
            <p:nvPr/>
          </p:nvGrpSpPr>
          <p:grpSpPr>
            <a:xfrm>
              <a:off x="3153768" y="2971800"/>
              <a:ext cx="3551832" cy="1145387"/>
              <a:chOff x="1883719" y="1878687"/>
              <a:chExt cx="3551832" cy="1145387"/>
            </a:xfrm>
          </p:grpSpPr>
          <p:cxnSp>
            <p:nvCxnSpPr>
              <p:cNvPr id="144" name="Straight Arrow Connector 143"/>
              <p:cNvCxnSpPr/>
              <p:nvPr/>
            </p:nvCxnSpPr>
            <p:spPr>
              <a:xfrm flipV="1">
                <a:off x="5198655" y="1878687"/>
                <a:ext cx="236896" cy="76200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" name="Group 79"/>
              <p:cNvGrpSpPr/>
              <p:nvPr/>
            </p:nvGrpSpPr>
            <p:grpSpPr>
              <a:xfrm>
                <a:off x="1883719" y="2574387"/>
                <a:ext cx="3454024" cy="449687"/>
                <a:chOff x="1879976" y="2574387"/>
                <a:chExt cx="3454024" cy="449687"/>
              </a:xfrm>
            </p:grpSpPr>
            <p:grpSp>
              <p:nvGrpSpPr>
                <p:cNvPr id="169" name="Group 14"/>
                <p:cNvGrpSpPr/>
                <p:nvPr/>
              </p:nvGrpSpPr>
              <p:grpSpPr>
                <a:xfrm>
                  <a:off x="4905500" y="2593187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194" name="Oval 28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4</a:t>
                    </a:r>
                    <a:endParaRPr lang="en-US" sz="2200" dirty="0"/>
                  </a:p>
                </p:txBody>
              </p:sp>
            </p:grpSp>
            <p:cxnSp>
              <p:nvCxnSpPr>
                <p:cNvPr id="171" name="Straight Arrow Connector 14"/>
                <p:cNvCxnSpPr/>
                <p:nvPr/>
              </p:nvCxnSpPr>
              <p:spPr>
                <a:xfrm flipV="1">
                  <a:off x="4583875" y="2793087"/>
                  <a:ext cx="304800" cy="11094"/>
                </a:xfrm>
                <a:prstGeom prst="straightConnector1">
                  <a:avLst/>
                </a:prstGeom>
                <a:ln w="3492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4" name="Group 56"/>
                <p:cNvGrpSpPr/>
                <p:nvPr/>
              </p:nvGrpSpPr>
              <p:grpSpPr>
                <a:xfrm>
                  <a:off x="1879976" y="2574387"/>
                  <a:ext cx="2668274" cy="435425"/>
                  <a:chOff x="684526" y="2586262"/>
                  <a:chExt cx="2668274" cy="435425"/>
                </a:xfrm>
              </p:grpSpPr>
              <p:grpSp>
                <p:nvGrpSpPr>
                  <p:cNvPr id="175" name="Group 33"/>
                  <p:cNvGrpSpPr/>
                  <p:nvPr/>
                </p:nvGrpSpPr>
                <p:grpSpPr>
                  <a:xfrm>
                    <a:off x="684526" y="2586262"/>
                    <a:ext cx="1496574" cy="430887"/>
                    <a:chOff x="1979926" y="2586262"/>
                    <a:chExt cx="1496574" cy="430887"/>
                  </a:xfrm>
                </p:grpSpPr>
                <p:grpSp>
                  <p:nvGrpSpPr>
                    <p:cNvPr id="183" name="Group 13"/>
                    <p:cNvGrpSpPr/>
                    <p:nvPr/>
                  </p:nvGrpSpPr>
                  <p:grpSpPr>
                    <a:xfrm>
                      <a:off x="3048000" y="2586262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186" name="Oval 185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7" name="TextBox 31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1</a:t>
                        </a:r>
                        <a:endParaRPr lang="en-US" sz="2200" dirty="0"/>
                      </a:p>
                    </p:txBody>
                  </p:sp>
                </p:grpSp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979926" y="2588496"/>
                      <a:ext cx="821059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100" dirty="0" smtClean="0"/>
                        <a:t>head</a:t>
                      </a:r>
                      <a:r>
                        <a:rPr lang="en-US" sz="2100" baseline="-25000" dirty="0" smtClean="0"/>
                        <a:t>3</a:t>
                      </a:r>
                      <a:endParaRPr lang="en-US" sz="2100" baseline="-25000" dirty="0"/>
                    </a:p>
                  </p:txBody>
                </p:sp>
                <p:cxnSp>
                  <p:nvCxnSpPr>
                    <p:cNvPr id="185" name="Straight Arrow Connector 184"/>
                    <p:cNvCxnSpPr/>
                    <p:nvPr/>
                  </p:nvCxnSpPr>
                  <p:spPr>
                    <a:xfrm flipV="1">
                      <a:off x="2671414" y="2771479"/>
                      <a:ext cx="371267" cy="1187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6" name="Straight Arrow Connector 175"/>
                  <p:cNvCxnSpPr/>
                  <p:nvPr/>
                </p:nvCxnSpPr>
                <p:spPr>
                  <a:xfrm flipV="1">
                    <a:off x="2133600" y="2795650"/>
                    <a:ext cx="304800" cy="11094"/>
                  </a:xfrm>
                  <a:prstGeom prst="straightConnector1">
                    <a:avLst/>
                  </a:prstGeom>
                  <a:ln w="34925" cmpd="sng">
                    <a:solidFill>
                      <a:schemeClr val="tx1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7" name="Group 42"/>
                  <p:cNvGrpSpPr/>
                  <p:nvPr/>
                </p:nvGrpSpPr>
                <p:grpSpPr>
                  <a:xfrm>
                    <a:off x="2438400" y="2590800"/>
                    <a:ext cx="914400" cy="430887"/>
                    <a:chOff x="2438400" y="2590800"/>
                    <a:chExt cx="914400" cy="430887"/>
                  </a:xfrm>
                </p:grpSpPr>
                <p:grpSp>
                  <p:nvGrpSpPr>
                    <p:cNvPr id="178" name="Group 14"/>
                    <p:cNvGrpSpPr/>
                    <p:nvPr/>
                  </p:nvGrpSpPr>
                  <p:grpSpPr>
                    <a:xfrm>
                      <a:off x="2438400" y="2590800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181" name="Oval 35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2" name="TextBox 36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8</a:t>
                        </a:r>
                        <a:endParaRPr lang="en-US" sz="2200" dirty="0"/>
                      </a:p>
                    </p:txBody>
                  </p:sp>
                </p:grpSp>
                <p:cxnSp>
                  <p:nvCxnSpPr>
                    <p:cNvPr id="179" name="Straight Arrow Connector 178"/>
                    <p:cNvCxnSpPr/>
                    <p:nvPr/>
                  </p:nvCxnSpPr>
                  <p:spPr>
                    <a:xfrm flipV="1">
                      <a:off x="2802575" y="2808306"/>
                      <a:ext cx="304800" cy="11094"/>
                    </a:xfrm>
                    <a:prstGeom prst="straightConnector1">
                      <a:avLst/>
                    </a:prstGeom>
                    <a:ln w="3492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Straight Connector 179"/>
                    <p:cNvCxnSpPr/>
                    <p:nvPr/>
                  </p:nvCxnSpPr>
                  <p:spPr>
                    <a:xfrm>
                      <a:off x="3124200" y="2819400"/>
                      <a:ext cx="228600" cy="0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Quantified Data Automata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Extends Quantified Data Automata over lists [CAV’13]</a:t>
            </a: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QDAs logically define universally quantified properties of lists</a:t>
            </a: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	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Example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:</a:t>
            </a:r>
          </a:p>
          <a:p>
            <a:pPr>
              <a:buNone/>
            </a:pP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538288" y="2209800"/>
          <a:ext cx="5081587" cy="603250"/>
        </p:xfrm>
        <a:graphic>
          <a:graphicData uri="http://schemas.openxmlformats.org/presentationml/2006/ole">
            <p:oleObj spid="_x0000_s2050" name="Equation" r:id="rId4" imgW="2247840" imgH="2664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519238" y="3962400"/>
          <a:ext cx="7015162" cy="516322"/>
        </p:xfrm>
        <a:graphic>
          <a:graphicData uri="http://schemas.openxmlformats.org/presentationml/2006/ole">
            <p:oleObj spid="_x0000_s2051" name="Equation" r:id="rId5" imgW="32763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Quantified Data Automata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86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600" dirty="0" smtClean="0">
                <a:solidFill>
                  <a:srgbClr val="046817"/>
                </a:solidFill>
                <a:latin typeface="Gill Sans MT" pitchFamily="34" charset="0"/>
              </a:rPr>
              <a:t>Fix P – program pointer variables</a:t>
            </a:r>
          </a:p>
          <a:p>
            <a:pPr>
              <a:buNone/>
            </a:pPr>
            <a:r>
              <a:rPr lang="en-US" sz="2600" dirty="0" smtClean="0">
                <a:solidFill>
                  <a:srgbClr val="046817"/>
                </a:solidFill>
                <a:latin typeface="Gill Sans MT" pitchFamily="34" charset="0"/>
              </a:rPr>
              <a:t>Fix Y – set of quantified variables</a:t>
            </a:r>
          </a:p>
          <a:p>
            <a:pPr>
              <a:buNone/>
            </a:pPr>
            <a:r>
              <a:rPr lang="en-US" sz="2600" dirty="0" smtClean="0">
                <a:solidFill>
                  <a:srgbClr val="046817"/>
                </a:solidFill>
                <a:latin typeface="Gill Sans MT" pitchFamily="34" charset="0"/>
              </a:rPr>
              <a:t>Fix </a:t>
            </a:r>
            <a:r>
              <a:rPr lang="en-US" sz="2600" i="1" dirty="0" smtClean="0">
                <a:solidFill>
                  <a:srgbClr val="046817"/>
                </a:solidFill>
                <a:latin typeface="Gill Sans MT" pitchFamily="34" charset="0"/>
              </a:rPr>
              <a:t>F</a:t>
            </a:r>
            <a:r>
              <a:rPr lang="en-US" sz="2600" dirty="0" smtClean="0">
                <a:solidFill>
                  <a:srgbClr val="046817"/>
                </a:solidFill>
                <a:latin typeface="Gill Sans MT" pitchFamily="34" charset="0"/>
              </a:rPr>
              <a:t> – data domain which forms a lattice </a:t>
            </a:r>
          </a:p>
          <a:p>
            <a:pPr>
              <a:buFont typeface="Wingdings" pitchFamily="2" charset="2"/>
              <a:buChar char="§"/>
            </a:pPr>
            <a:endParaRPr lang="en-US" sz="26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46817"/>
                </a:solidFill>
                <a:latin typeface="Gill Sans MT" pitchFamily="34" charset="0"/>
              </a:rPr>
              <a:t>QDA over skinny trees:</a:t>
            </a:r>
          </a:p>
          <a:p>
            <a:pPr>
              <a:buNone/>
            </a:pPr>
            <a:r>
              <a:rPr lang="en-US" sz="26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400" dirty="0" smtClean="0">
                <a:solidFill>
                  <a:srgbClr val="002060"/>
                </a:solidFill>
                <a:latin typeface="Gill Sans MT" pitchFamily="34" charset="0"/>
              </a:rPr>
              <a:t>- reads a tree annotated with pointers P and Y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Gill Sans MT" pitchFamily="34" charset="0"/>
              </a:rPr>
              <a:t>		- checks whether data stored at these positions satisfy a data property</a:t>
            </a:r>
          </a:p>
          <a:p>
            <a:pPr>
              <a:buNone/>
            </a:pP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46817"/>
                </a:solidFill>
                <a:latin typeface="Gill Sans MT" pitchFamily="34" charset="0"/>
              </a:rPr>
              <a:t>QDA accepts a tree T with pointers P if it accepts all possible extensions of T with valuations for Y.</a:t>
            </a:r>
          </a:p>
          <a:p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endParaRPr lang="en-US" sz="18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	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</a:t>
            </a: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1295400" y="4917744"/>
            <a:ext cx="7015162" cy="1635456"/>
            <a:chOff x="2052638" y="4648200"/>
            <a:chExt cx="7015162" cy="1635456"/>
          </a:xfrm>
        </p:grpSpPr>
        <p:cxnSp>
          <p:nvCxnSpPr>
            <p:cNvPr id="45" name="Straight Arrow Connector 39"/>
            <p:cNvCxnSpPr/>
            <p:nvPr/>
          </p:nvCxnSpPr>
          <p:spPr>
            <a:xfrm flipV="1">
              <a:off x="4218296" y="6043962"/>
              <a:ext cx="533400" cy="11094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39"/>
            <p:cNvCxnSpPr/>
            <p:nvPr/>
          </p:nvCxnSpPr>
          <p:spPr>
            <a:xfrm flipV="1">
              <a:off x="5113360" y="6055056"/>
              <a:ext cx="533400" cy="11094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5597856" y="582645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137"/>
            <p:cNvGrpSpPr/>
            <p:nvPr/>
          </p:nvGrpSpPr>
          <p:grpSpPr>
            <a:xfrm>
              <a:off x="2052638" y="4648200"/>
              <a:ext cx="7015162" cy="1635456"/>
              <a:chOff x="2052638" y="3657600"/>
              <a:chExt cx="7015162" cy="1635456"/>
            </a:xfrm>
          </p:grpSpPr>
          <p:grpSp>
            <p:nvGrpSpPr>
              <p:cNvPr id="49" name="Group 136"/>
              <p:cNvGrpSpPr/>
              <p:nvPr/>
            </p:nvGrpSpPr>
            <p:grpSpPr>
              <a:xfrm>
                <a:off x="3016617" y="4476464"/>
                <a:ext cx="5376694" cy="816592"/>
                <a:chOff x="3016617" y="4476464"/>
                <a:chExt cx="5376694" cy="816592"/>
              </a:xfrm>
            </p:grpSpPr>
            <p:grpSp>
              <p:nvGrpSpPr>
                <p:cNvPr id="51" name="Group 135"/>
                <p:cNvGrpSpPr/>
                <p:nvPr/>
              </p:nvGrpSpPr>
              <p:grpSpPr>
                <a:xfrm>
                  <a:off x="3016617" y="4476464"/>
                  <a:ext cx="3003184" cy="816592"/>
                  <a:chOff x="3016617" y="4476464"/>
                  <a:chExt cx="3003184" cy="816592"/>
                </a:xfrm>
              </p:grpSpPr>
              <p:grpSp>
                <p:nvGrpSpPr>
                  <p:cNvPr id="54" name="Group 116"/>
                  <p:cNvGrpSpPr/>
                  <p:nvPr/>
                </p:nvGrpSpPr>
                <p:grpSpPr>
                  <a:xfrm>
                    <a:off x="3016617" y="4648200"/>
                    <a:ext cx="3003183" cy="609600"/>
                    <a:chOff x="2295561" y="5029200"/>
                    <a:chExt cx="3003183" cy="609600"/>
                  </a:xfrm>
                </p:grpSpPr>
                <p:grpSp>
                  <p:nvGrpSpPr>
                    <p:cNvPr id="73" name="Group 115"/>
                    <p:cNvGrpSpPr/>
                    <p:nvPr/>
                  </p:nvGrpSpPr>
                  <p:grpSpPr>
                    <a:xfrm>
                      <a:off x="2295561" y="5029958"/>
                      <a:ext cx="3003183" cy="608842"/>
                      <a:chOff x="2295561" y="5029958"/>
                      <a:chExt cx="3003183" cy="608842"/>
                    </a:xfrm>
                  </p:grpSpPr>
                  <p:grpSp>
                    <p:nvGrpSpPr>
                      <p:cNvPr id="75" name="Group 81"/>
                      <p:cNvGrpSpPr/>
                      <p:nvPr/>
                    </p:nvGrpSpPr>
                    <p:grpSpPr>
                      <a:xfrm>
                        <a:off x="2295561" y="5029958"/>
                        <a:ext cx="3003183" cy="608842"/>
                        <a:chOff x="2139418" y="2372270"/>
                        <a:chExt cx="3003183" cy="608842"/>
                      </a:xfrm>
                    </p:grpSpPr>
                    <p:grpSp>
                      <p:nvGrpSpPr>
                        <p:cNvPr id="79" name="Group 79"/>
                        <p:cNvGrpSpPr/>
                        <p:nvPr/>
                      </p:nvGrpSpPr>
                      <p:grpSpPr>
                        <a:xfrm>
                          <a:off x="2139418" y="2446619"/>
                          <a:ext cx="3003183" cy="534493"/>
                          <a:chOff x="2139418" y="2446619"/>
                          <a:chExt cx="3003183" cy="534493"/>
                        </a:xfrm>
                      </p:grpSpPr>
                      <p:sp>
                        <p:nvSpPr>
                          <p:cNvPr id="81" name="Oval 80"/>
                          <p:cNvSpPr/>
                          <p:nvPr/>
                        </p:nvSpPr>
                        <p:spPr>
                          <a:xfrm>
                            <a:off x="4761601" y="2600112"/>
                            <a:ext cx="381000" cy="38100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82" name="Group 56"/>
                          <p:cNvGrpSpPr/>
                          <p:nvPr/>
                        </p:nvGrpSpPr>
                        <p:grpSpPr>
                          <a:xfrm>
                            <a:off x="2139418" y="2446619"/>
                            <a:ext cx="2096743" cy="520231"/>
                            <a:chOff x="943968" y="2458494"/>
                            <a:chExt cx="2096743" cy="520231"/>
                          </a:xfrm>
                        </p:grpSpPr>
                        <p:grpSp>
                          <p:nvGrpSpPr>
                            <p:cNvPr id="83" name="Group 33"/>
                            <p:cNvGrpSpPr/>
                            <p:nvPr/>
                          </p:nvGrpSpPr>
                          <p:grpSpPr>
                            <a:xfrm>
                              <a:off x="943968" y="2458494"/>
                              <a:ext cx="1189632" cy="515693"/>
                              <a:chOff x="2239368" y="2458494"/>
                              <a:chExt cx="1189632" cy="515693"/>
                            </a:xfrm>
                          </p:grpSpPr>
                          <p:sp>
                            <p:nvSpPr>
                              <p:cNvPr id="85" name="Oval 84"/>
                              <p:cNvSpPr/>
                              <p:nvPr/>
                            </p:nvSpPr>
                            <p:spPr>
                              <a:xfrm>
                                <a:off x="3048000" y="2593187"/>
                                <a:ext cx="381000" cy="381000"/>
                              </a:xfrm>
                              <a:prstGeom prst="ellips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6" name="TextBox 17"/>
                              <p:cNvSpPr txBox="1"/>
                              <p:nvPr/>
                            </p:nvSpPr>
                            <p:spPr>
                              <a:xfrm>
                                <a:off x="2239368" y="2458494"/>
                                <a:ext cx="729687" cy="41549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100" dirty="0" smtClean="0"/>
                                  <a:t>head</a:t>
                                </a:r>
                                <a:endParaRPr lang="en-US" sz="2100" baseline="-25000" dirty="0"/>
                              </a:p>
                            </p:txBody>
                          </p:sp>
                        </p:grpSp>
                        <p:sp>
                          <p:nvSpPr>
                            <p:cNvPr id="84" name="Oval 83"/>
                            <p:cNvSpPr/>
                            <p:nvPr/>
                          </p:nvSpPr>
                          <p:spPr>
                            <a:xfrm>
                              <a:off x="2659711" y="2597725"/>
                              <a:ext cx="381000" cy="381000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80" name="TextBox 16"/>
                        <p:cNvSpPr txBox="1"/>
                        <p:nvPr/>
                      </p:nvSpPr>
                      <p:spPr>
                        <a:xfrm>
                          <a:off x="3380517" y="2372270"/>
                          <a:ext cx="397866" cy="4154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100" dirty="0" smtClean="0"/>
                            <a:t>y</a:t>
                          </a:r>
                          <a:r>
                            <a:rPr lang="en-US" sz="2100" baseline="-25000" dirty="0" smtClean="0"/>
                            <a:t>1</a:t>
                          </a:r>
                          <a:endParaRPr lang="en-US" sz="2100" baseline="-25000" dirty="0"/>
                        </a:p>
                      </p:txBody>
                    </p:sp>
                  </p:grpSp>
                  <p:cxnSp>
                    <p:nvCxnSpPr>
                      <p:cNvPr id="77" name="Straight Arrow Connector 39"/>
                      <p:cNvCxnSpPr/>
                      <p:nvPr/>
                    </p:nvCxnSpPr>
                    <p:spPr>
                      <a:xfrm flipV="1">
                        <a:off x="2399032" y="5461658"/>
                        <a:ext cx="725168" cy="11094"/>
                      </a:xfrm>
                      <a:prstGeom prst="straightConnector1">
                        <a:avLst/>
                      </a:prstGeom>
                      <a:ln w="2222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4495800" y="5029200"/>
                      <a:ext cx="397866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100" dirty="0" smtClean="0"/>
                        <a:t>y</a:t>
                      </a:r>
                      <a:r>
                        <a:rPr lang="en-US" sz="2100" baseline="-25000" dirty="0" smtClean="0"/>
                        <a:t>2</a:t>
                      </a:r>
                      <a:endParaRPr lang="en-US" sz="2100" baseline="-25000" dirty="0"/>
                    </a:p>
                  </p:txBody>
                </p:sp>
              </p:grpSp>
              <p:grpSp>
                <p:nvGrpSpPr>
                  <p:cNvPr id="55" name="Group 134"/>
                  <p:cNvGrpSpPr/>
                  <p:nvPr/>
                </p:nvGrpSpPr>
                <p:grpSpPr>
                  <a:xfrm>
                    <a:off x="3886200" y="4476464"/>
                    <a:ext cx="2133601" cy="816592"/>
                    <a:chOff x="3886200" y="4476464"/>
                    <a:chExt cx="2133601" cy="816592"/>
                  </a:xfrm>
                </p:grpSpPr>
                <p:grpSp>
                  <p:nvGrpSpPr>
                    <p:cNvPr id="57" name="Group 132"/>
                    <p:cNvGrpSpPr/>
                    <p:nvPr/>
                  </p:nvGrpSpPr>
                  <p:grpSpPr>
                    <a:xfrm>
                      <a:off x="3886200" y="4476464"/>
                      <a:ext cx="2057400" cy="816592"/>
                      <a:chOff x="3886200" y="4476464"/>
                      <a:chExt cx="2057400" cy="816592"/>
                    </a:xfrm>
                  </p:grpSpPr>
                  <p:sp>
                    <p:nvSpPr>
                      <p:cNvPr id="70" name="Arc 69"/>
                      <p:cNvSpPr/>
                      <p:nvPr/>
                    </p:nvSpPr>
                    <p:spPr>
                      <a:xfrm>
                        <a:off x="3886200" y="4531056"/>
                        <a:ext cx="228600" cy="762000"/>
                      </a:xfrm>
                      <a:prstGeom prst="arc">
                        <a:avLst>
                          <a:gd name="adj1" fmla="val 11059937"/>
                          <a:gd name="adj2" fmla="val 0"/>
                        </a:avLst>
                      </a:prstGeom>
                      <a:ln w="22225" cmpd="sng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Arc 70"/>
                      <p:cNvSpPr/>
                      <p:nvPr/>
                    </p:nvSpPr>
                    <p:spPr>
                      <a:xfrm>
                        <a:off x="4800600" y="4509448"/>
                        <a:ext cx="228600" cy="762000"/>
                      </a:xfrm>
                      <a:prstGeom prst="arc">
                        <a:avLst>
                          <a:gd name="adj1" fmla="val 11059937"/>
                          <a:gd name="adj2" fmla="val 0"/>
                        </a:avLst>
                      </a:prstGeom>
                      <a:ln w="22225" cmpd="sng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Arc 71"/>
                      <p:cNvSpPr/>
                      <p:nvPr/>
                    </p:nvSpPr>
                    <p:spPr>
                      <a:xfrm>
                        <a:off x="5715000" y="4476464"/>
                        <a:ext cx="228600" cy="762000"/>
                      </a:xfrm>
                      <a:prstGeom prst="arc">
                        <a:avLst>
                          <a:gd name="adj1" fmla="val 11059937"/>
                          <a:gd name="adj2" fmla="val 0"/>
                        </a:avLst>
                      </a:prstGeom>
                      <a:ln w="22225" cmpd="sng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9" name="Group 133"/>
                    <p:cNvGrpSpPr/>
                    <p:nvPr/>
                  </p:nvGrpSpPr>
                  <p:grpSpPr>
                    <a:xfrm>
                      <a:off x="4038600" y="4746008"/>
                      <a:ext cx="1981201" cy="178999"/>
                      <a:chOff x="4038600" y="4746008"/>
                      <a:chExt cx="1981201" cy="178999"/>
                    </a:xfrm>
                  </p:grpSpPr>
                  <p:grpSp>
                    <p:nvGrpSpPr>
                      <p:cNvPr id="60" name="Group 123"/>
                      <p:cNvGrpSpPr/>
                      <p:nvPr/>
                    </p:nvGrpSpPr>
                    <p:grpSpPr>
                      <a:xfrm>
                        <a:off x="5867400" y="4746008"/>
                        <a:ext cx="152401" cy="143743"/>
                        <a:chOff x="5867400" y="4800600"/>
                        <a:chExt cx="152401" cy="143743"/>
                      </a:xfrm>
                    </p:grpSpPr>
                    <p:cxnSp>
                      <p:nvCxnSpPr>
                        <p:cNvPr id="68" name="Straight Connector 67"/>
                        <p:cNvCxnSpPr/>
                        <p:nvPr/>
                      </p:nvCxnSpPr>
                      <p:spPr>
                        <a:xfrm>
                          <a:off x="5867400" y="4800600"/>
                          <a:ext cx="76230" cy="143743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Straight Connector 68"/>
                        <p:cNvCxnSpPr>
                          <a:endCxn id="81" idx="7"/>
                        </p:cNvCxnSpPr>
                        <p:nvPr/>
                      </p:nvCxnSpPr>
                      <p:spPr>
                        <a:xfrm flipH="1">
                          <a:off x="5964004" y="4800600"/>
                          <a:ext cx="55797" cy="131996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124"/>
                      <p:cNvGrpSpPr/>
                      <p:nvPr/>
                    </p:nvGrpSpPr>
                    <p:grpSpPr>
                      <a:xfrm>
                        <a:off x="4958688" y="4759656"/>
                        <a:ext cx="152401" cy="143743"/>
                        <a:chOff x="5867400" y="4800600"/>
                        <a:chExt cx="152401" cy="143743"/>
                      </a:xfrm>
                    </p:grpSpPr>
                    <p:cxnSp>
                      <p:nvCxnSpPr>
                        <p:cNvPr id="65" name="Straight Connector 64"/>
                        <p:cNvCxnSpPr/>
                        <p:nvPr/>
                      </p:nvCxnSpPr>
                      <p:spPr>
                        <a:xfrm>
                          <a:off x="5867400" y="4800600"/>
                          <a:ext cx="76230" cy="143743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Straight Connector 66"/>
                        <p:cNvCxnSpPr/>
                        <p:nvPr/>
                      </p:nvCxnSpPr>
                      <p:spPr>
                        <a:xfrm flipH="1">
                          <a:off x="5964004" y="4800600"/>
                          <a:ext cx="55797" cy="131996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127"/>
                      <p:cNvGrpSpPr/>
                      <p:nvPr/>
                    </p:nvGrpSpPr>
                    <p:grpSpPr>
                      <a:xfrm>
                        <a:off x="4038600" y="4781264"/>
                        <a:ext cx="152401" cy="143743"/>
                        <a:chOff x="5867400" y="4800600"/>
                        <a:chExt cx="152401" cy="143743"/>
                      </a:xfrm>
                    </p:grpSpPr>
                    <p:cxnSp>
                      <p:nvCxnSpPr>
                        <p:cNvPr id="63" name="Straight Connector 62"/>
                        <p:cNvCxnSpPr/>
                        <p:nvPr/>
                      </p:nvCxnSpPr>
                      <p:spPr>
                        <a:xfrm>
                          <a:off x="5867400" y="4800600"/>
                          <a:ext cx="76230" cy="143743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" name="Straight Connector 63"/>
                        <p:cNvCxnSpPr/>
                        <p:nvPr/>
                      </p:nvCxnSpPr>
                      <p:spPr>
                        <a:xfrm flipH="1">
                          <a:off x="5964004" y="4800600"/>
                          <a:ext cx="55797" cy="131996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52" name="TextBox 17"/>
                <p:cNvSpPr txBox="1"/>
                <p:nvPr/>
              </p:nvSpPr>
              <p:spPr>
                <a:xfrm>
                  <a:off x="6101017" y="4855192"/>
                  <a:ext cx="229229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100" dirty="0" smtClean="0"/>
                    <a:t>data(y</a:t>
                  </a:r>
                  <a:r>
                    <a:rPr lang="en-US" sz="2100" baseline="-25000" dirty="0" smtClean="0"/>
                    <a:t>1</a:t>
                  </a:r>
                  <a:r>
                    <a:rPr lang="en-US" sz="2100" dirty="0" smtClean="0"/>
                    <a:t>) &lt;= data(y</a:t>
                  </a:r>
                  <a:r>
                    <a:rPr lang="en-US" sz="2100" baseline="-25000" dirty="0" smtClean="0"/>
                    <a:t>2</a:t>
                  </a:r>
                  <a:r>
                    <a:rPr lang="en-US" sz="2100" dirty="0" smtClean="0"/>
                    <a:t>)</a:t>
                  </a:r>
                  <a:endParaRPr lang="en-US" sz="2100" baseline="-25000" dirty="0"/>
                </a:p>
              </p:txBody>
            </p:sp>
          </p:grpSp>
          <p:graphicFrame>
            <p:nvGraphicFramePr>
              <p:cNvPr id="50" name="Object 3"/>
              <p:cNvGraphicFramePr>
                <a:graphicFrameLocks noChangeAspect="1"/>
              </p:cNvGraphicFramePr>
              <p:nvPr/>
            </p:nvGraphicFramePr>
            <p:xfrm>
              <a:off x="2052638" y="3657600"/>
              <a:ext cx="7015162" cy="516322"/>
            </p:xfrm>
            <a:graphic>
              <a:graphicData uri="http://schemas.openxmlformats.org/presentationml/2006/ole">
                <p:oleObj spid="_x0000_s50180" name="Equation" r:id="rId4" imgW="3276360" imgH="2412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Valuation Trees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Valuation tree 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= Skinny tree over P + valuation for 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3" name="Down Arrow 362"/>
          <p:cNvSpPr/>
          <p:nvPr/>
        </p:nvSpPr>
        <p:spPr>
          <a:xfrm>
            <a:off x="3124200" y="2971800"/>
            <a:ext cx="457200" cy="533400"/>
          </a:xfrm>
          <a:prstGeom prst="downArrow">
            <a:avLst/>
          </a:prstGeom>
          <a:solidFill>
            <a:srgbClr val="AA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4" name="Group 393"/>
          <p:cNvGrpSpPr/>
          <p:nvPr/>
        </p:nvGrpSpPr>
        <p:grpSpPr>
          <a:xfrm>
            <a:off x="1143000" y="2971800"/>
            <a:ext cx="4648200" cy="2209800"/>
            <a:chOff x="914400" y="2667000"/>
            <a:chExt cx="4648200" cy="2209800"/>
          </a:xfrm>
        </p:grpSpPr>
        <p:grpSp>
          <p:nvGrpSpPr>
            <p:cNvPr id="372" name="Group 371"/>
            <p:cNvGrpSpPr/>
            <p:nvPr/>
          </p:nvGrpSpPr>
          <p:grpSpPr>
            <a:xfrm>
              <a:off x="5181600" y="2895600"/>
              <a:ext cx="381000" cy="76200"/>
              <a:chOff x="6400800" y="3733800"/>
              <a:chExt cx="381000" cy="76200"/>
            </a:xfrm>
          </p:grpSpPr>
          <p:grpSp>
            <p:nvGrpSpPr>
              <p:cNvPr id="373" name="Group 340"/>
              <p:cNvGrpSpPr/>
              <p:nvPr/>
            </p:nvGrpSpPr>
            <p:grpSpPr>
              <a:xfrm>
                <a:off x="6400800" y="3733800"/>
                <a:ext cx="228600" cy="76200"/>
                <a:chOff x="6400800" y="3733800"/>
                <a:chExt cx="228600" cy="76200"/>
              </a:xfrm>
            </p:grpSpPr>
            <p:sp>
              <p:nvSpPr>
                <p:cNvPr id="375" name="Oval 374"/>
                <p:cNvSpPr/>
                <p:nvPr/>
              </p:nvSpPr>
              <p:spPr>
                <a:xfrm>
                  <a:off x="6400800" y="3733800"/>
                  <a:ext cx="76200" cy="76200"/>
                </a:xfrm>
                <a:prstGeom prst="ellipse">
                  <a:avLst/>
                </a:prstGeom>
                <a:solidFill>
                  <a:srgbClr val="AA0E0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>
                <a:xfrm>
                  <a:off x="6553200" y="3733800"/>
                  <a:ext cx="76200" cy="76200"/>
                </a:xfrm>
                <a:prstGeom prst="ellipse">
                  <a:avLst/>
                </a:prstGeom>
                <a:solidFill>
                  <a:srgbClr val="AA0E0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4" name="Oval 373"/>
              <p:cNvSpPr/>
              <p:nvPr/>
            </p:nvSpPr>
            <p:spPr>
              <a:xfrm>
                <a:off x="6705600" y="3733800"/>
                <a:ext cx="76200" cy="76200"/>
              </a:xfrm>
              <a:prstGeom prst="ellipse">
                <a:avLst/>
              </a:prstGeom>
              <a:solidFill>
                <a:srgbClr val="AA0E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4" name="Down Arrow 363"/>
            <p:cNvSpPr/>
            <p:nvPr/>
          </p:nvSpPr>
          <p:spPr>
            <a:xfrm>
              <a:off x="4419600" y="2667000"/>
              <a:ext cx="457200" cy="533400"/>
            </a:xfrm>
            <a:prstGeom prst="downArrow">
              <a:avLst/>
            </a:prstGeom>
            <a:solidFill>
              <a:srgbClr val="AA0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3" name="Group 352"/>
            <p:cNvGrpSpPr/>
            <p:nvPr/>
          </p:nvGrpSpPr>
          <p:grpSpPr>
            <a:xfrm>
              <a:off x="914400" y="4800600"/>
              <a:ext cx="381000" cy="76200"/>
              <a:chOff x="6400800" y="3733800"/>
              <a:chExt cx="381000" cy="76200"/>
            </a:xfrm>
          </p:grpSpPr>
          <p:grpSp>
            <p:nvGrpSpPr>
              <p:cNvPr id="354" name="Group 340"/>
              <p:cNvGrpSpPr/>
              <p:nvPr/>
            </p:nvGrpSpPr>
            <p:grpSpPr>
              <a:xfrm>
                <a:off x="6400800" y="3733800"/>
                <a:ext cx="228600" cy="76200"/>
                <a:chOff x="6400800" y="3733800"/>
                <a:chExt cx="228600" cy="76200"/>
              </a:xfrm>
            </p:grpSpPr>
            <p:sp>
              <p:nvSpPr>
                <p:cNvPr id="356" name="Oval 355"/>
                <p:cNvSpPr/>
                <p:nvPr/>
              </p:nvSpPr>
              <p:spPr>
                <a:xfrm>
                  <a:off x="6400800" y="3733800"/>
                  <a:ext cx="76200" cy="76200"/>
                </a:xfrm>
                <a:prstGeom prst="ellipse">
                  <a:avLst/>
                </a:prstGeom>
                <a:solidFill>
                  <a:srgbClr val="AA0E0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/>
                <p:cNvSpPr/>
                <p:nvPr/>
              </p:nvSpPr>
              <p:spPr>
                <a:xfrm>
                  <a:off x="6553200" y="3733800"/>
                  <a:ext cx="76200" cy="76200"/>
                </a:xfrm>
                <a:prstGeom prst="ellipse">
                  <a:avLst/>
                </a:prstGeom>
                <a:solidFill>
                  <a:srgbClr val="AA0E0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5" name="Oval 354"/>
              <p:cNvSpPr/>
              <p:nvPr/>
            </p:nvSpPr>
            <p:spPr>
              <a:xfrm>
                <a:off x="6705600" y="3733800"/>
                <a:ext cx="76200" cy="76200"/>
              </a:xfrm>
              <a:prstGeom prst="ellipse">
                <a:avLst/>
              </a:prstGeom>
              <a:solidFill>
                <a:srgbClr val="AA0E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8" name="Group 340"/>
            <p:cNvGrpSpPr/>
            <p:nvPr/>
          </p:nvGrpSpPr>
          <p:grpSpPr>
            <a:xfrm>
              <a:off x="3733800" y="2895600"/>
              <a:ext cx="228600" cy="76200"/>
              <a:chOff x="6400800" y="3733800"/>
              <a:chExt cx="228600" cy="76200"/>
            </a:xfrm>
          </p:grpSpPr>
          <p:sp>
            <p:nvSpPr>
              <p:cNvPr id="380" name="Oval 379"/>
              <p:cNvSpPr/>
              <p:nvPr/>
            </p:nvSpPr>
            <p:spPr>
              <a:xfrm>
                <a:off x="6400800" y="3733800"/>
                <a:ext cx="76200" cy="76200"/>
              </a:xfrm>
              <a:prstGeom prst="ellipse">
                <a:avLst/>
              </a:prstGeom>
              <a:solidFill>
                <a:srgbClr val="AA0E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6553200" y="3733800"/>
                <a:ext cx="76200" cy="76200"/>
              </a:xfrm>
              <a:prstGeom prst="ellipse">
                <a:avLst/>
              </a:prstGeom>
              <a:solidFill>
                <a:srgbClr val="AA0E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9" name="Oval 378"/>
            <p:cNvSpPr/>
            <p:nvPr/>
          </p:nvSpPr>
          <p:spPr>
            <a:xfrm>
              <a:off x="4038600" y="2895600"/>
              <a:ext cx="76200" cy="76200"/>
            </a:xfrm>
            <a:prstGeom prst="ellipse">
              <a:avLst/>
            </a:prstGeom>
            <a:solidFill>
              <a:srgbClr val="AA0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0" name="TextBox 579"/>
          <p:cNvSpPr txBox="1"/>
          <p:nvPr/>
        </p:nvSpPr>
        <p:spPr>
          <a:xfrm>
            <a:off x="7048929" y="1828800"/>
            <a:ext cx="1485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Skinny Tree</a:t>
            </a:r>
            <a:endParaRPr lang="en-US" sz="2200" dirty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581" name="TextBox 580"/>
          <p:cNvSpPr txBox="1"/>
          <p:nvPr/>
        </p:nvSpPr>
        <p:spPr>
          <a:xfrm>
            <a:off x="7930122" y="3464256"/>
            <a:ext cx="1262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Valuation</a:t>
            </a:r>
          </a:p>
          <a:p>
            <a:pPr algn="ctr"/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Trees</a:t>
            </a:r>
            <a:endParaRPr lang="en-US" sz="2200" dirty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304800" y="5733871"/>
            <a:ext cx="8458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Universal Quantification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    QDA accepts a skinny tree </a:t>
            </a:r>
            <a:r>
              <a:rPr lang="en-US" sz="2200" dirty="0" err="1" smtClean="0">
                <a:solidFill>
                  <a:srgbClr val="002060"/>
                </a:solidFill>
                <a:latin typeface="Gill Sans MT" pitchFamily="34" charset="0"/>
              </a:rPr>
              <a:t>iff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 it accepts 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ALL 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corresponding valuation trees.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284" name="Right Arrow 283"/>
          <p:cNvSpPr/>
          <p:nvPr/>
        </p:nvSpPr>
        <p:spPr>
          <a:xfrm>
            <a:off x="3510373" y="5859440"/>
            <a:ext cx="457200" cy="228600"/>
          </a:xfrm>
          <a:prstGeom prst="rightArrow">
            <a:avLst/>
          </a:prstGeom>
          <a:solidFill>
            <a:srgbClr val="046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6" name="Group 335"/>
          <p:cNvGrpSpPr/>
          <p:nvPr/>
        </p:nvGrpSpPr>
        <p:grpSpPr>
          <a:xfrm>
            <a:off x="1128551" y="1490467"/>
            <a:ext cx="5486400" cy="1357162"/>
            <a:chOff x="869239" y="1338067"/>
            <a:chExt cx="5486400" cy="1357162"/>
          </a:xfrm>
        </p:grpSpPr>
        <p:grpSp>
          <p:nvGrpSpPr>
            <p:cNvPr id="286" name="Group 81"/>
            <p:cNvGrpSpPr/>
            <p:nvPr/>
          </p:nvGrpSpPr>
          <p:grpSpPr>
            <a:xfrm>
              <a:off x="869239" y="1338067"/>
              <a:ext cx="5486400" cy="1357162"/>
              <a:chOff x="1905000" y="2197925"/>
              <a:chExt cx="5486400" cy="1357162"/>
            </a:xfrm>
          </p:grpSpPr>
          <p:grpSp>
            <p:nvGrpSpPr>
              <p:cNvPr id="289" name="Group 79"/>
              <p:cNvGrpSpPr/>
              <p:nvPr/>
            </p:nvGrpSpPr>
            <p:grpSpPr>
              <a:xfrm>
                <a:off x="2607941" y="2197925"/>
                <a:ext cx="4097659" cy="826149"/>
                <a:chOff x="2607941" y="2197925"/>
                <a:chExt cx="4097659" cy="826149"/>
              </a:xfrm>
            </p:grpSpPr>
            <p:grpSp>
              <p:nvGrpSpPr>
                <p:cNvPr id="305" name="Group 14"/>
                <p:cNvGrpSpPr/>
                <p:nvPr/>
              </p:nvGrpSpPr>
              <p:grpSpPr>
                <a:xfrm>
                  <a:off x="4905500" y="2593187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321" name="Oval 320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TextBox 321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1</a:t>
                    </a:r>
                    <a:endParaRPr lang="en-US" sz="2200" dirty="0"/>
                  </a:p>
                </p:txBody>
              </p:sp>
            </p:grpSp>
            <p:grpSp>
              <p:nvGrpSpPr>
                <p:cNvPr id="306" name="Group 21"/>
                <p:cNvGrpSpPr/>
                <p:nvPr/>
              </p:nvGrpSpPr>
              <p:grpSpPr>
                <a:xfrm>
                  <a:off x="6277100" y="2593187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319" name="Oval 318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" name="TextBox 25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9</a:t>
                    </a:r>
                    <a:endParaRPr lang="en-US" sz="2200" dirty="0"/>
                  </a:p>
                </p:txBody>
              </p:sp>
            </p:grpSp>
            <p:grpSp>
              <p:nvGrpSpPr>
                <p:cNvPr id="307" name="Group 18"/>
                <p:cNvGrpSpPr/>
                <p:nvPr/>
              </p:nvGrpSpPr>
              <p:grpSpPr>
                <a:xfrm>
                  <a:off x="5591300" y="2593187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317" name="Oval 26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TextBox 27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7</a:t>
                    </a:r>
                    <a:endParaRPr lang="en-US" sz="2200" dirty="0"/>
                  </a:p>
                </p:txBody>
              </p:sp>
            </p:grpSp>
            <p:grpSp>
              <p:nvGrpSpPr>
                <p:cNvPr id="308" name="Group 56"/>
                <p:cNvGrpSpPr/>
                <p:nvPr/>
              </p:nvGrpSpPr>
              <p:grpSpPr>
                <a:xfrm>
                  <a:off x="2607941" y="2197925"/>
                  <a:ext cx="1454409" cy="811887"/>
                  <a:chOff x="1412491" y="2209800"/>
                  <a:chExt cx="1454409" cy="811887"/>
                </a:xfrm>
              </p:grpSpPr>
              <p:grpSp>
                <p:nvGrpSpPr>
                  <p:cNvPr id="309" name="Group 33"/>
                  <p:cNvGrpSpPr/>
                  <p:nvPr/>
                </p:nvGrpSpPr>
                <p:grpSpPr>
                  <a:xfrm>
                    <a:off x="1412491" y="2209800"/>
                    <a:ext cx="833883" cy="807349"/>
                    <a:chOff x="2707891" y="2209800"/>
                    <a:chExt cx="833883" cy="807349"/>
                  </a:xfrm>
                </p:grpSpPr>
                <p:grpSp>
                  <p:nvGrpSpPr>
                    <p:cNvPr id="313" name="Group 13"/>
                    <p:cNvGrpSpPr/>
                    <p:nvPr/>
                  </p:nvGrpSpPr>
                  <p:grpSpPr>
                    <a:xfrm>
                      <a:off x="3048000" y="2586262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315" name="Oval 314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6" name="TextBox 31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5</a:t>
                        </a:r>
                        <a:endParaRPr lang="en-US" sz="2200" dirty="0"/>
                      </a:p>
                    </p:txBody>
                  </p:sp>
                </p:grpSp>
                <p:sp>
                  <p:nvSpPr>
                    <p:cNvPr id="314" name="TextBox 17"/>
                    <p:cNvSpPr txBox="1"/>
                    <p:nvPr/>
                  </p:nvSpPr>
                  <p:spPr>
                    <a:xfrm>
                      <a:off x="2707891" y="2209800"/>
                      <a:ext cx="833883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100" dirty="0" smtClean="0"/>
                        <a:t>head</a:t>
                      </a:r>
                      <a:r>
                        <a:rPr lang="en-US" sz="2100" baseline="-25000" dirty="0" smtClean="0"/>
                        <a:t>1</a:t>
                      </a:r>
                      <a:endParaRPr lang="en-US" sz="2100" baseline="-25000" dirty="0"/>
                    </a:p>
                  </p:txBody>
                </p:sp>
              </p:grpSp>
              <p:grpSp>
                <p:nvGrpSpPr>
                  <p:cNvPr id="310" name="Group 14"/>
                  <p:cNvGrpSpPr/>
                  <p:nvPr/>
                </p:nvGrpSpPr>
                <p:grpSpPr>
                  <a:xfrm>
                    <a:off x="2438400" y="2590800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311" name="Oval 310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2" name="TextBox 311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p:txBody>
                </p:sp>
              </p:grpSp>
            </p:grpSp>
          </p:grpSp>
          <p:grpSp>
            <p:nvGrpSpPr>
              <p:cNvPr id="290" name="Group 80"/>
              <p:cNvGrpSpPr/>
              <p:nvPr/>
            </p:nvGrpSpPr>
            <p:grpSpPr>
              <a:xfrm>
                <a:off x="1905000" y="2807525"/>
                <a:ext cx="3012375" cy="747562"/>
                <a:chOff x="1905000" y="2807525"/>
                <a:chExt cx="3012375" cy="747562"/>
              </a:xfrm>
            </p:grpSpPr>
            <p:grpSp>
              <p:nvGrpSpPr>
                <p:cNvPr id="295" name="Group 14"/>
                <p:cNvGrpSpPr/>
                <p:nvPr/>
              </p:nvGrpSpPr>
              <p:grpSpPr>
                <a:xfrm>
                  <a:off x="4512625" y="3121813"/>
                  <a:ext cx="404750" cy="430887"/>
                  <a:chOff x="1600200" y="3193475"/>
                  <a:chExt cx="404750" cy="430887"/>
                </a:xfrm>
              </p:grpSpPr>
              <p:sp>
                <p:nvSpPr>
                  <p:cNvPr id="303" name="Oval 302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TextBox 303"/>
                  <p:cNvSpPr txBox="1"/>
                  <p:nvPr/>
                </p:nvSpPr>
                <p:spPr>
                  <a:xfrm>
                    <a:off x="162395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6</a:t>
                    </a:r>
                    <a:endParaRPr lang="en-US" sz="2200" dirty="0"/>
                  </a:p>
                </p:txBody>
              </p:sp>
            </p:grpSp>
            <p:grpSp>
              <p:nvGrpSpPr>
                <p:cNvPr id="296" name="Group 14"/>
                <p:cNvGrpSpPr/>
                <p:nvPr/>
              </p:nvGrpSpPr>
              <p:grpSpPr>
                <a:xfrm>
                  <a:off x="2602675" y="3100450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301" name="Oval 300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3</a:t>
                    </a:r>
                    <a:endParaRPr lang="en-US" sz="2200" dirty="0"/>
                  </a:p>
                </p:txBody>
              </p:sp>
            </p:grpSp>
            <p:grpSp>
              <p:nvGrpSpPr>
                <p:cNvPr id="297" name="Group 18"/>
                <p:cNvGrpSpPr/>
                <p:nvPr/>
              </p:nvGrpSpPr>
              <p:grpSpPr>
                <a:xfrm>
                  <a:off x="3838700" y="3124200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299" name="Oval 298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TextBox 299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4</a:t>
                    </a:r>
                    <a:endParaRPr lang="en-US" sz="2200" dirty="0"/>
                  </a:p>
                </p:txBody>
              </p:sp>
            </p:grpSp>
            <p:sp>
              <p:nvSpPr>
                <p:cNvPr id="298" name="TextBox 297"/>
                <p:cNvSpPr txBox="1"/>
                <p:nvPr/>
              </p:nvSpPr>
              <p:spPr>
                <a:xfrm>
                  <a:off x="1905000" y="2807525"/>
                  <a:ext cx="821059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100" dirty="0" smtClean="0"/>
                    <a:t>head</a:t>
                  </a:r>
                  <a:r>
                    <a:rPr lang="en-US" sz="2100" baseline="-25000" dirty="0" smtClean="0"/>
                    <a:t>2</a:t>
                  </a:r>
                  <a:endParaRPr lang="en-US" sz="2100" baseline="-25000" dirty="0"/>
                </a:p>
              </p:txBody>
            </p:sp>
          </p:grpSp>
          <p:grpSp>
            <p:nvGrpSpPr>
              <p:cNvPr id="291" name="Group 100"/>
              <p:cNvGrpSpPr/>
              <p:nvPr/>
            </p:nvGrpSpPr>
            <p:grpSpPr>
              <a:xfrm>
                <a:off x="6962900" y="2590800"/>
                <a:ext cx="428500" cy="430887"/>
                <a:chOff x="1600200" y="3193475"/>
                <a:chExt cx="428500" cy="430887"/>
              </a:xfrm>
            </p:grpSpPr>
            <p:sp>
              <p:nvSpPr>
                <p:cNvPr id="293" name="Oval 292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TextBox 293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$</a:t>
                  </a:r>
                  <a:endParaRPr lang="en-US" sz="2200" dirty="0"/>
                </a:p>
              </p:txBody>
            </p:sp>
          </p:grpSp>
          <p:sp>
            <p:nvSpPr>
              <p:cNvPr id="292" name="TextBox 291"/>
              <p:cNvSpPr txBox="1"/>
              <p:nvPr/>
            </p:nvSpPr>
            <p:spPr>
              <a:xfrm>
                <a:off x="6853366" y="2257300"/>
                <a:ext cx="45076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 smtClean="0"/>
                  <a:t>nil</a:t>
                </a:r>
                <a:endParaRPr lang="en-US" sz="2100" baseline="-25000" dirty="0"/>
              </a:p>
            </p:txBody>
          </p:sp>
        </p:grpSp>
        <p:cxnSp>
          <p:nvCxnSpPr>
            <p:cNvPr id="323" name="Straight Arrow Connector 322"/>
            <p:cNvCxnSpPr/>
            <p:nvPr/>
          </p:nvCxnSpPr>
          <p:spPr>
            <a:xfrm>
              <a:off x="2264392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2971800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>
              <a:off x="3532496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>
              <a:off x="4218296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4937080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5625152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>
              <a:off x="1953904" y="24384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>
              <a:off x="2479344" y="24384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3151496" y="24384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 flipV="1">
              <a:off x="3810000" y="2002808"/>
              <a:ext cx="193344" cy="31844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41"/>
            <p:cNvCxnSpPr/>
            <p:nvPr/>
          </p:nvCxnSpPr>
          <p:spPr>
            <a:xfrm>
              <a:off x="3295764" y="1905000"/>
              <a:ext cx="228600" cy="0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41"/>
            <p:cNvCxnSpPr/>
            <p:nvPr/>
          </p:nvCxnSpPr>
          <p:spPr>
            <a:xfrm>
              <a:off x="2332632" y="2438400"/>
              <a:ext cx="228600" cy="0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Group 336"/>
          <p:cNvGrpSpPr/>
          <p:nvPr/>
        </p:nvGrpSpPr>
        <p:grpSpPr>
          <a:xfrm>
            <a:off x="1129352" y="1496704"/>
            <a:ext cx="5486400" cy="1592789"/>
            <a:chOff x="869239" y="1338067"/>
            <a:chExt cx="5486400" cy="1592789"/>
          </a:xfrm>
        </p:grpSpPr>
        <p:grpSp>
          <p:nvGrpSpPr>
            <p:cNvPr id="338" name="Group 284"/>
            <p:cNvGrpSpPr/>
            <p:nvPr/>
          </p:nvGrpSpPr>
          <p:grpSpPr>
            <a:xfrm>
              <a:off x="869239" y="1338067"/>
              <a:ext cx="5486400" cy="1592789"/>
              <a:chOff x="841943" y="2750611"/>
              <a:chExt cx="5486400" cy="1592789"/>
            </a:xfrm>
          </p:grpSpPr>
          <p:grpSp>
            <p:nvGrpSpPr>
              <p:cNvPr id="389" name="Group 81"/>
              <p:cNvGrpSpPr/>
              <p:nvPr/>
            </p:nvGrpSpPr>
            <p:grpSpPr>
              <a:xfrm>
                <a:off x="841943" y="2750611"/>
                <a:ext cx="5486400" cy="1357162"/>
                <a:chOff x="1905000" y="2197925"/>
                <a:chExt cx="5486400" cy="1357162"/>
              </a:xfrm>
            </p:grpSpPr>
            <p:grpSp>
              <p:nvGrpSpPr>
                <p:cNvPr id="392" name="Group 79"/>
                <p:cNvGrpSpPr/>
                <p:nvPr/>
              </p:nvGrpSpPr>
              <p:grpSpPr>
                <a:xfrm>
                  <a:off x="2607941" y="2197925"/>
                  <a:ext cx="4097659" cy="826149"/>
                  <a:chOff x="2607941" y="2197925"/>
                  <a:chExt cx="4097659" cy="826149"/>
                </a:xfrm>
              </p:grpSpPr>
              <p:grpSp>
                <p:nvGrpSpPr>
                  <p:cNvPr id="591" name="Group 14"/>
                  <p:cNvGrpSpPr/>
                  <p:nvPr/>
                </p:nvGrpSpPr>
                <p:grpSpPr>
                  <a:xfrm>
                    <a:off x="4905500" y="2593187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607" name="Oval 606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8" name="TextBox 607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p:txBody>
                </p:sp>
              </p:grpSp>
              <p:grpSp>
                <p:nvGrpSpPr>
                  <p:cNvPr id="592" name="Group 21"/>
                  <p:cNvGrpSpPr/>
                  <p:nvPr/>
                </p:nvGrpSpPr>
                <p:grpSpPr>
                  <a:xfrm>
                    <a:off x="6277100" y="2593187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605" name="Oval 604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6" name="TextBox 25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9</a:t>
                      </a:r>
                      <a:endParaRPr lang="en-US" sz="2200" dirty="0"/>
                    </a:p>
                  </p:txBody>
                </p:sp>
              </p:grpSp>
              <p:grpSp>
                <p:nvGrpSpPr>
                  <p:cNvPr id="593" name="Group 18"/>
                  <p:cNvGrpSpPr/>
                  <p:nvPr/>
                </p:nvGrpSpPr>
                <p:grpSpPr>
                  <a:xfrm>
                    <a:off x="5591300" y="2593187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603" name="Oval 26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4" name="TextBox 27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p:txBody>
                </p:sp>
              </p:grpSp>
              <p:grpSp>
                <p:nvGrpSpPr>
                  <p:cNvPr id="594" name="Group 56"/>
                  <p:cNvGrpSpPr/>
                  <p:nvPr/>
                </p:nvGrpSpPr>
                <p:grpSpPr>
                  <a:xfrm>
                    <a:off x="2607941" y="2197925"/>
                    <a:ext cx="1454409" cy="811887"/>
                    <a:chOff x="1412491" y="2209800"/>
                    <a:chExt cx="1454409" cy="811887"/>
                  </a:xfrm>
                </p:grpSpPr>
                <p:grpSp>
                  <p:nvGrpSpPr>
                    <p:cNvPr id="595" name="Group 33"/>
                    <p:cNvGrpSpPr/>
                    <p:nvPr/>
                  </p:nvGrpSpPr>
                  <p:grpSpPr>
                    <a:xfrm>
                      <a:off x="1412491" y="2209800"/>
                      <a:ext cx="833883" cy="807349"/>
                      <a:chOff x="2707891" y="2209800"/>
                      <a:chExt cx="833883" cy="807349"/>
                    </a:xfrm>
                  </p:grpSpPr>
                  <p:grpSp>
                    <p:nvGrpSpPr>
                      <p:cNvPr id="599" name="Group 13"/>
                      <p:cNvGrpSpPr/>
                      <p:nvPr/>
                    </p:nvGrpSpPr>
                    <p:grpSpPr>
                      <a:xfrm>
                        <a:off x="3048000" y="2586262"/>
                        <a:ext cx="428500" cy="430887"/>
                        <a:chOff x="1600200" y="3193475"/>
                        <a:chExt cx="428500" cy="430887"/>
                      </a:xfrm>
                    </p:grpSpPr>
                    <p:sp>
                      <p:nvSpPr>
                        <p:cNvPr id="601" name="Oval 600"/>
                        <p:cNvSpPr/>
                        <p:nvPr/>
                      </p:nvSpPr>
                      <p:spPr>
                        <a:xfrm>
                          <a:off x="1600200" y="3200400"/>
                          <a:ext cx="381000" cy="381000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2" name="TextBox 31"/>
                        <p:cNvSpPr txBox="1"/>
                        <p:nvPr/>
                      </p:nvSpPr>
                      <p:spPr>
                        <a:xfrm>
                          <a:off x="1647700" y="3193475"/>
                          <a:ext cx="381000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200" dirty="0" smtClean="0"/>
                            <a:t>5</a:t>
                          </a:r>
                          <a:endParaRPr lang="en-US" sz="2200" dirty="0"/>
                        </a:p>
                      </p:txBody>
                    </p:sp>
                  </p:grpSp>
                  <p:sp>
                    <p:nvSpPr>
                      <p:cNvPr id="600" name="TextBox 17"/>
                      <p:cNvSpPr txBox="1"/>
                      <p:nvPr/>
                    </p:nvSpPr>
                    <p:spPr>
                      <a:xfrm>
                        <a:off x="2707891" y="2209800"/>
                        <a:ext cx="833883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100" dirty="0" smtClean="0"/>
                          <a:t>head</a:t>
                        </a:r>
                        <a:r>
                          <a:rPr lang="en-US" sz="2100" baseline="-25000" dirty="0" smtClean="0"/>
                          <a:t>1</a:t>
                        </a:r>
                        <a:endParaRPr lang="en-US" sz="2100" baseline="-25000" dirty="0"/>
                      </a:p>
                    </p:txBody>
                  </p:sp>
                </p:grpSp>
                <p:grpSp>
                  <p:nvGrpSpPr>
                    <p:cNvPr id="596" name="Group 14"/>
                    <p:cNvGrpSpPr/>
                    <p:nvPr/>
                  </p:nvGrpSpPr>
                  <p:grpSpPr>
                    <a:xfrm>
                      <a:off x="2438400" y="2590800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597" name="Oval 596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8" name="TextBox 597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2</a:t>
                        </a:r>
                        <a:endParaRPr lang="en-US" sz="2200" dirty="0"/>
                      </a:p>
                    </p:txBody>
                  </p:sp>
                </p:grpSp>
              </p:grpSp>
            </p:grpSp>
            <p:grpSp>
              <p:nvGrpSpPr>
                <p:cNvPr id="393" name="Group 80"/>
                <p:cNvGrpSpPr/>
                <p:nvPr/>
              </p:nvGrpSpPr>
              <p:grpSpPr>
                <a:xfrm>
                  <a:off x="1905000" y="2807525"/>
                  <a:ext cx="3012375" cy="747562"/>
                  <a:chOff x="1905000" y="2807525"/>
                  <a:chExt cx="3012375" cy="747562"/>
                </a:xfrm>
              </p:grpSpPr>
              <p:grpSp>
                <p:nvGrpSpPr>
                  <p:cNvPr id="401" name="Group 14"/>
                  <p:cNvGrpSpPr/>
                  <p:nvPr/>
                </p:nvGrpSpPr>
                <p:grpSpPr>
                  <a:xfrm>
                    <a:off x="4512625" y="3121813"/>
                    <a:ext cx="404750" cy="430887"/>
                    <a:chOff x="1600200" y="3193475"/>
                    <a:chExt cx="404750" cy="430887"/>
                  </a:xfrm>
                </p:grpSpPr>
                <p:sp>
                  <p:nvSpPr>
                    <p:cNvPr id="589" name="Oval 588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0" name="TextBox 589"/>
                    <p:cNvSpPr txBox="1"/>
                    <p:nvPr/>
                  </p:nvSpPr>
                  <p:spPr>
                    <a:xfrm>
                      <a:off x="162395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p:txBody>
                </p:sp>
              </p:grpSp>
              <p:grpSp>
                <p:nvGrpSpPr>
                  <p:cNvPr id="582" name="Group 14"/>
                  <p:cNvGrpSpPr/>
                  <p:nvPr/>
                </p:nvGrpSpPr>
                <p:grpSpPr>
                  <a:xfrm>
                    <a:off x="2602675" y="3100450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587" name="Oval 586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8" name="TextBox 587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p:txBody>
                </p:sp>
              </p:grpSp>
              <p:grpSp>
                <p:nvGrpSpPr>
                  <p:cNvPr id="583" name="Group 18"/>
                  <p:cNvGrpSpPr/>
                  <p:nvPr/>
                </p:nvGrpSpPr>
                <p:grpSpPr>
                  <a:xfrm>
                    <a:off x="3838700" y="3124200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585" name="Oval 584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6" name="TextBox 585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p:txBody>
                </p:sp>
              </p:grpSp>
              <p:sp>
                <p:nvSpPr>
                  <p:cNvPr id="584" name="TextBox 583"/>
                  <p:cNvSpPr txBox="1"/>
                  <p:nvPr/>
                </p:nvSpPr>
                <p:spPr>
                  <a:xfrm>
                    <a:off x="1905000" y="2807525"/>
                    <a:ext cx="821059" cy="415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100" dirty="0" smtClean="0"/>
                      <a:t>head</a:t>
                    </a:r>
                    <a:r>
                      <a:rPr lang="en-US" sz="2100" baseline="-25000" dirty="0" smtClean="0"/>
                      <a:t>2</a:t>
                    </a:r>
                    <a:endParaRPr lang="en-US" sz="2100" baseline="-25000" dirty="0"/>
                  </a:p>
                </p:txBody>
              </p:sp>
            </p:grpSp>
            <p:grpSp>
              <p:nvGrpSpPr>
                <p:cNvPr id="397" name="Group 100"/>
                <p:cNvGrpSpPr/>
                <p:nvPr/>
              </p:nvGrpSpPr>
              <p:grpSpPr>
                <a:xfrm>
                  <a:off x="6962900" y="2590800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399" name="Oval 398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0" name="TextBox 399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$</a:t>
                    </a:r>
                    <a:endParaRPr lang="en-US" sz="2200" dirty="0"/>
                  </a:p>
                </p:txBody>
              </p:sp>
            </p:grpSp>
            <p:sp>
              <p:nvSpPr>
                <p:cNvPr id="398" name="TextBox 397"/>
                <p:cNvSpPr txBox="1"/>
                <p:nvPr/>
              </p:nvSpPr>
              <p:spPr>
                <a:xfrm>
                  <a:off x="6853366" y="2257300"/>
                  <a:ext cx="45076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100" dirty="0" smtClean="0"/>
                    <a:t>nil</a:t>
                  </a:r>
                  <a:endParaRPr lang="en-US" sz="2100" baseline="-25000" dirty="0"/>
                </a:p>
              </p:txBody>
            </p:sp>
          </p:grpSp>
          <p:sp>
            <p:nvSpPr>
              <p:cNvPr id="390" name="TextBox 389"/>
              <p:cNvSpPr txBox="1"/>
              <p:nvPr/>
            </p:nvSpPr>
            <p:spPr>
              <a:xfrm>
                <a:off x="2784914" y="3927902"/>
                <a:ext cx="40427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 smtClean="0">
                    <a:solidFill>
                      <a:srgbClr val="AA0E0E"/>
                    </a:solidFill>
                  </a:rPr>
                  <a:t>y</a:t>
                </a:r>
                <a:r>
                  <a:rPr lang="en-US" sz="2100" b="1" baseline="-25000" dirty="0" smtClean="0">
                    <a:solidFill>
                      <a:srgbClr val="AA0E0E"/>
                    </a:solidFill>
                  </a:rPr>
                  <a:t>1</a:t>
                </a:r>
                <a:endParaRPr lang="en-US" sz="2100" b="1" baseline="-25000" dirty="0">
                  <a:solidFill>
                    <a:srgbClr val="AA0E0E"/>
                  </a:solidFill>
                </a:endParaRPr>
              </a:p>
            </p:txBody>
          </p:sp>
          <p:sp>
            <p:nvSpPr>
              <p:cNvPr id="391" name="TextBox 390"/>
              <p:cNvSpPr txBox="1"/>
              <p:nvPr/>
            </p:nvSpPr>
            <p:spPr>
              <a:xfrm>
                <a:off x="4554036" y="2764873"/>
                <a:ext cx="40427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 smtClean="0">
                    <a:solidFill>
                      <a:srgbClr val="AA0E0E"/>
                    </a:solidFill>
                    <a:latin typeface="+mj-lt"/>
                  </a:rPr>
                  <a:t>y</a:t>
                </a:r>
                <a:r>
                  <a:rPr lang="en-US" sz="2100" b="1" baseline="-25000" dirty="0" smtClean="0">
                    <a:solidFill>
                      <a:srgbClr val="AA0E0E"/>
                    </a:solidFill>
                    <a:latin typeface="+mj-lt"/>
                  </a:rPr>
                  <a:t>2</a:t>
                </a:r>
                <a:endParaRPr lang="en-US" sz="2100" b="1" baseline="-25000" dirty="0">
                  <a:solidFill>
                    <a:srgbClr val="AA0E0E"/>
                  </a:solidFill>
                  <a:latin typeface="+mj-lt"/>
                </a:endParaRPr>
              </a:p>
            </p:txBody>
          </p:sp>
        </p:grpSp>
        <p:cxnSp>
          <p:nvCxnSpPr>
            <p:cNvPr id="339" name="Straight Arrow Connector 338"/>
            <p:cNvCxnSpPr/>
            <p:nvPr/>
          </p:nvCxnSpPr>
          <p:spPr>
            <a:xfrm>
              <a:off x="2264392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/>
            <p:nvPr/>
          </p:nvCxnSpPr>
          <p:spPr>
            <a:xfrm>
              <a:off x="2971800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/>
            <p:nvPr/>
          </p:nvCxnSpPr>
          <p:spPr>
            <a:xfrm>
              <a:off x="3532496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>
              <a:off x="4218296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>
              <a:off x="4937080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/>
            <p:nvPr/>
          </p:nvCxnSpPr>
          <p:spPr>
            <a:xfrm>
              <a:off x="5625152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/>
            <p:nvPr/>
          </p:nvCxnSpPr>
          <p:spPr>
            <a:xfrm>
              <a:off x="1953904" y="24384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/>
            <p:nvPr/>
          </p:nvCxnSpPr>
          <p:spPr>
            <a:xfrm>
              <a:off x="2479344" y="24384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/>
            <p:nvPr/>
          </p:nvCxnSpPr>
          <p:spPr>
            <a:xfrm>
              <a:off x="3151496" y="24384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 flipV="1">
              <a:off x="3810000" y="2002808"/>
              <a:ext cx="193344" cy="31844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41"/>
            <p:cNvCxnSpPr/>
            <p:nvPr/>
          </p:nvCxnSpPr>
          <p:spPr>
            <a:xfrm>
              <a:off x="3295764" y="1905000"/>
              <a:ext cx="228600" cy="0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41"/>
            <p:cNvCxnSpPr/>
            <p:nvPr/>
          </p:nvCxnSpPr>
          <p:spPr>
            <a:xfrm>
              <a:off x="2332632" y="2438400"/>
              <a:ext cx="228600" cy="0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9" name="Group 608"/>
          <p:cNvGrpSpPr/>
          <p:nvPr/>
        </p:nvGrpSpPr>
        <p:grpSpPr>
          <a:xfrm>
            <a:off x="1129352" y="1491016"/>
            <a:ext cx="5486400" cy="1411786"/>
            <a:chOff x="869239" y="1338067"/>
            <a:chExt cx="5486400" cy="1411786"/>
          </a:xfrm>
        </p:grpSpPr>
        <p:grpSp>
          <p:nvGrpSpPr>
            <p:cNvPr id="610" name="Group 284"/>
            <p:cNvGrpSpPr/>
            <p:nvPr/>
          </p:nvGrpSpPr>
          <p:grpSpPr>
            <a:xfrm>
              <a:off x="869239" y="1338067"/>
              <a:ext cx="5486400" cy="1411786"/>
              <a:chOff x="841943" y="2750611"/>
              <a:chExt cx="5486400" cy="1411786"/>
            </a:xfrm>
          </p:grpSpPr>
          <p:grpSp>
            <p:nvGrpSpPr>
              <p:cNvPr id="623" name="Group 81"/>
              <p:cNvGrpSpPr/>
              <p:nvPr/>
            </p:nvGrpSpPr>
            <p:grpSpPr>
              <a:xfrm>
                <a:off x="841943" y="2750611"/>
                <a:ext cx="5486400" cy="1357162"/>
                <a:chOff x="1905000" y="2197925"/>
                <a:chExt cx="5486400" cy="1357162"/>
              </a:xfrm>
            </p:grpSpPr>
            <p:grpSp>
              <p:nvGrpSpPr>
                <p:cNvPr id="626" name="Group 79"/>
                <p:cNvGrpSpPr/>
                <p:nvPr/>
              </p:nvGrpSpPr>
              <p:grpSpPr>
                <a:xfrm>
                  <a:off x="2607941" y="2197925"/>
                  <a:ext cx="4097659" cy="826149"/>
                  <a:chOff x="2607941" y="2197925"/>
                  <a:chExt cx="4097659" cy="826149"/>
                </a:xfrm>
              </p:grpSpPr>
              <p:grpSp>
                <p:nvGrpSpPr>
                  <p:cNvPr id="642" name="Group 14"/>
                  <p:cNvGrpSpPr/>
                  <p:nvPr/>
                </p:nvGrpSpPr>
                <p:grpSpPr>
                  <a:xfrm>
                    <a:off x="4905500" y="2593187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658" name="Oval 657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TextBox 658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p:txBody>
                </p:sp>
              </p:grpSp>
              <p:grpSp>
                <p:nvGrpSpPr>
                  <p:cNvPr id="643" name="Group 21"/>
                  <p:cNvGrpSpPr/>
                  <p:nvPr/>
                </p:nvGrpSpPr>
                <p:grpSpPr>
                  <a:xfrm>
                    <a:off x="6277100" y="2593187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656" name="Oval 655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TextBox 25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9</a:t>
                      </a:r>
                      <a:endParaRPr lang="en-US" sz="2200" dirty="0"/>
                    </a:p>
                  </p:txBody>
                </p:sp>
              </p:grpSp>
              <p:grpSp>
                <p:nvGrpSpPr>
                  <p:cNvPr id="644" name="Group 18"/>
                  <p:cNvGrpSpPr/>
                  <p:nvPr/>
                </p:nvGrpSpPr>
                <p:grpSpPr>
                  <a:xfrm>
                    <a:off x="5591300" y="2593187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654" name="Oval 26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TextBox 27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7</a:t>
                      </a:r>
                      <a:endParaRPr lang="en-US" sz="2200" dirty="0"/>
                    </a:p>
                  </p:txBody>
                </p:sp>
              </p:grpSp>
              <p:grpSp>
                <p:nvGrpSpPr>
                  <p:cNvPr id="645" name="Group 56"/>
                  <p:cNvGrpSpPr/>
                  <p:nvPr/>
                </p:nvGrpSpPr>
                <p:grpSpPr>
                  <a:xfrm>
                    <a:off x="2607941" y="2197925"/>
                    <a:ext cx="1454409" cy="811887"/>
                    <a:chOff x="1412491" y="2209800"/>
                    <a:chExt cx="1454409" cy="811887"/>
                  </a:xfrm>
                </p:grpSpPr>
                <p:grpSp>
                  <p:nvGrpSpPr>
                    <p:cNvPr id="646" name="Group 33"/>
                    <p:cNvGrpSpPr/>
                    <p:nvPr/>
                  </p:nvGrpSpPr>
                  <p:grpSpPr>
                    <a:xfrm>
                      <a:off x="1412491" y="2209800"/>
                      <a:ext cx="833883" cy="807349"/>
                      <a:chOff x="2707891" y="2209800"/>
                      <a:chExt cx="833883" cy="807349"/>
                    </a:xfrm>
                  </p:grpSpPr>
                  <p:grpSp>
                    <p:nvGrpSpPr>
                      <p:cNvPr id="650" name="Group 13"/>
                      <p:cNvGrpSpPr/>
                      <p:nvPr/>
                    </p:nvGrpSpPr>
                    <p:grpSpPr>
                      <a:xfrm>
                        <a:off x="3048000" y="2586262"/>
                        <a:ext cx="428500" cy="430887"/>
                        <a:chOff x="1600200" y="3193475"/>
                        <a:chExt cx="428500" cy="430887"/>
                      </a:xfrm>
                    </p:grpSpPr>
                    <p:sp>
                      <p:nvSpPr>
                        <p:cNvPr id="652" name="Oval 651"/>
                        <p:cNvSpPr/>
                        <p:nvPr/>
                      </p:nvSpPr>
                      <p:spPr>
                        <a:xfrm>
                          <a:off x="1600200" y="3200400"/>
                          <a:ext cx="381000" cy="381000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3" name="TextBox 31"/>
                        <p:cNvSpPr txBox="1"/>
                        <p:nvPr/>
                      </p:nvSpPr>
                      <p:spPr>
                        <a:xfrm>
                          <a:off x="1647700" y="3193475"/>
                          <a:ext cx="381000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200" dirty="0" smtClean="0"/>
                            <a:t>5</a:t>
                          </a:r>
                          <a:endParaRPr lang="en-US" sz="2200" dirty="0"/>
                        </a:p>
                      </p:txBody>
                    </p:sp>
                  </p:grpSp>
                  <p:sp>
                    <p:nvSpPr>
                      <p:cNvPr id="651" name="TextBox 17"/>
                      <p:cNvSpPr txBox="1"/>
                      <p:nvPr/>
                    </p:nvSpPr>
                    <p:spPr>
                      <a:xfrm>
                        <a:off x="2707891" y="2209800"/>
                        <a:ext cx="833883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100" dirty="0" smtClean="0"/>
                          <a:t>head</a:t>
                        </a:r>
                        <a:r>
                          <a:rPr lang="en-US" sz="2100" baseline="-25000" dirty="0" smtClean="0"/>
                          <a:t>1</a:t>
                        </a:r>
                        <a:endParaRPr lang="en-US" sz="2100" baseline="-25000" dirty="0"/>
                      </a:p>
                    </p:txBody>
                  </p:sp>
                </p:grpSp>
                <p:grpSp>
                  <p:nvGrpSpPr>
                    <p:cNvPr id="647" name="Group 14"/>
                    <p:cNvGrpSpPr/>
                    <p:nvPr/>
                  </p:nvGrpSpPr>
                  <p:grpSpPr>
                    <a:xfrm>
                      <a:off x="2438400" y="2590800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648" name="Oval 647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9" name="TextBox 648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2</a:t>
                        </a:r>
                        <a:endParaRPr lang="en-US" sz="2200" dirty="0"/>
                      </a:p>
                    </p:txBody>
                  </p:sp>
                </p:grpSp>
              </p:grpSp>
            </p:grpSp>
            <p:grpSp>
              <p:nvGrpSpPr>
                <p:cNvPr id="627" name="Group 80"/>
                <p:cNvGrpSpPr/>
                <p:nvPr/>
              </p:nvGrpSpPr>
              <p:grpSpPr>
                <a:xfrm>
                  <a:off x="1905000" y="2807525"/>
                  <a:ext cx="3012375" cy="747562"/>
                  <a:chOff x="1905000" y="2807525"/>
                  <a:chExt cx="3012375" cy="747562"/>
                </a:xfrm>
              </p:grpSpPr>
              <p:grpSp>
                <p:nvGrpSpPr>
                  <p:cNvPr id="632" name="Group 14"/>
                  <p:cNvGrpSpPr/>
                  <p:nvPr/>
                </p:nvGrpSpPr>
                <p:grpSpPr>
                  <a:xfrm>
                    <a:off x="4512625" y="3121813"/>
                    <a:ext cx="404750" cy="430887"/>
                    <a:chOff x="1600200" y="3193475"/>
                    <a:chExt cx="404750" cy="430887"/>
                  </a:xfrm>
                </p:grpSpPr>
                <p:sp>
                  <p:nvSpPr>
                    <p:cNvPr id="640" name="Oval 639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TextBox 640"/>
                    <p:cNvSpPr txBox="1"/>
                    <p:nvPr/>
                  </p:nvSpPr>
                  <p:spPr>
                    <a:xfrm>
                      <a:off x="162395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p:txBody>
                </p:sp>
              </p:grpSp>
              <p:grpSp>
                <p:nvGrpSpPr>
                  <p:cNvPr id="633" name="Group 14"/>
                  <p:cNvGrpSpPr/>
                  <p:nvPr/>
                </p:nvGrpSpPr>
                <p:grpSpPr>
                  <a:xfrm>
                    <a:off x="2602675" y="3100450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638" name="Oval 637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TextBox 638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p:txBody>
                </p:sp>
              </p:grpSp>
              <p:grpSp>
                <p:nvGrpSpPr>
                  <p:cNvPr id="634" name="Group 18"/>
                  <p:cNvGrpSpPr/>
                  <p:nvPr/>
                </p:nvGrpSpPr>
                <p:grpSpPr>
                  <a:xfrm>
                    <a:off x="3838700" y="3124200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636" name="Oval 635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TextBox 636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p:txBody>
                </p:sp>
              </p:grpSp>
              <p:sp>
                <p:nvSpPr>
                  <p:cNvPr id="635" name="TextBox 634"/>
                  <p:cNvSpPr txBox="1"/>
                  <p:nvPr/>
                </p:nvSpPr>
                <p:spPr>
                  <a:xfrm>
                    <a:off x="1905000" y="2807525"/>
                    <a:ext cx="821059" cy="415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100" dirty="0" smtClean="0"/>
                      <a:t>head</a:t>
                    </a:r>
                    <a:r>
                      <a:rPr lang="en-US" sz="2100" baseline="-25000" dirty="0" smtClean="0"/>
                      <a:t>2</a:t>
                    </a:r>
                    <a:endParaRPr lang="en-US" sz="2100" baseline="-25000" dirty="0"/>
                  </a:p>
                </p:txBody>
              </p:sp>
            </p:grpSp>
            <p:grpSp>
              <p:nvGrpSpPr>
                <p:cNvPr id="628" name="Group 100"/>
                <p:cNvGrpSpPr/>
                <p:nvPr/>
              </p:nvGrpSpPr>
              <p:grpSpPr>
                <a:xfrm>
                  <a:off x="6962900" y="2590800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630" name="Oval 629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TextBox 630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$</a:t>
                    </a:r>
                    <a:endParaRPr lang="en-US" sz="2200" dirty="0"/>
                  </a:p>
                </p:txBody>
              </p:sp>
            </p:grpSp>
            <p:sp>
              <p:nvSpPr>
                <p:cNvPr id="629" name="TextBox 628"/>
                <p:cNvSpPr txBox="1"/>
                <p:nvPr/>
              </p:nvSpPr>
              <p:spPr>
                <a:xfrm>
                  <a:off x="6853366" y="2257300"/>
                  <a:ext cx="450764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100" dirty="0" smtClean="0"/>
                    <a:t>nil</a:t>
                  </a:r>
                  <a:endParaRPr lang="en-US" sz="2100" baseline="-25000" dirty="0"/>
                </a:p>
              </p:txBody>
            </p:sp>
          </p:grpSp>
          <p:sp>
            <p:nvSpPr>
              <p:cNvPr id="624" name="TextBox 623"/>
              <p:cNvSpPr txBox="1"/>
              <p:nvPr/>
            </p:nvSpPr>
            <p:spPr>
              <a:xfrm>
                <a:off x="2518343" y="2769947"/>
                <a:ext cx="40427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 smtClean="0">
                    <a:solidFill>
                      <a:srgbClr val="AA0E0E"/>
                    </a:solidFill>
                  </a:rPr>
                  <a:t>y</a:t>
                </a:r>
                <a:r>
                  <a:rPr lang="en-US" sz="2100" b="1" baseline="-25000" dirty="0" smtClean="0">
                    <a:solidFill>
                      <a:srgbClr val="AA0E0E"/>
                    </a:solidFill>
                  </a:rPr>
                  <a:t>1</a:t>
                </a:r>
                <a:endParaRPr lang="en-US" sz="2100" b="1" baseline="-25000" dirty="0">
                  <a:solidFill>
                    <a:srgbClr val="AA0E0E"/>
                  </a:solidFill>
                </a:endParaRPr>
              </a:p>
            </p:txBody>
          </p:sp>
          <p:sp>
            <p:nvSpPr>
              <p:cNvPr id="625" name="TextBox 624"/>
              <p:cNvSpPr txBox="1"/>
              <p:nvPr/>
            </p:nvSpPr>
            <p:spPr>
              <a:xfrm>
                <a:off x="3763169" y="3746899"/>
                <a:ext cx="40427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 smtClean="0">
                    <a:solidFill>
                      <a:srgbClr val="AA0E0E"/>
                    </a:solidFill>
                    <a:latin typeface="+mj-lt"/>
                  </a:rPr>
                  <a:t>y</a:t>
                </a:r>
                <a:r>
                  <a:rPr lang="en-US" sz="2100" b="1" baseline="-25000" dirty="0" smtClean="0">
                    <a:solidFill>
                      <a:srgbClr val="AA0E0E"/>
                    </a:solidFill>
                    <a:latin typeface="+mj-lt"/>
                  </a:rPr>
                  <a:t>2</a:t>
                </a:r>
                <a:endParaRPr lang="en-US" sz="2100" b="1" baseline="-25000" dirty="0">
                  <a:solidFill>
                    <a:srgbClr val="AA0E0E"/>
                  </a:solidFill>
                  <a:latin typeface="+mj-lt"/>
                </a:endParaRPr>
              </a:p>
            </p:txBody>
          </p:sp>
        </p:grpSp>
        <p:cxnSp>
          <p:nvCxnSpPr>
            <p:cNvPr id="611" name="Straight Arrow Connector 610"/>
            <p:cNvCxnSpPr/>
            <p:nvPr/>
          </p:nvCxnSpPr>
          <p:spPr>
            <a:xfrm>
              <a:off x="2264392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Arrow Connector 611"/>
            <p:cNvCxnSpPr/>
            <p:nvPr/>
          </p:nvCxnSpPr>
          <p:spPr>
            <a:xfrm>
              <a:off x="2971800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/>
            <p:cNvCxnSpPr/>
            <p:nvPr/>
          </p:nvCxnSpPr>
          <p:spPr>
            <a:xfrm>
              <a:off x="3532496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Arrow Connector 613"/>
            <p:cNvCxnSpPr/>
            <p:nvPr/>
          </p:nvCxnSpPr>
          <p:spPr>
            <a:xfrm>
              <a:off x="4218296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Arrow Connector 614"/>
            <p:cNvCxnSpPr/>
            <p:nvPr/>
          </p:nvCxnSpPr>
          <p:spPr>
            <a:xfrm>
              <a:off x="4937080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/>
            <p:cNvCxnSpPr/>
            <p:nvPr/>
          </p:nvCxnSpPr>
          <p:spPr>
            <a:xfrm>
              <a:off x="5625152" y="19050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/>
            <p:cNvCxnSpPr/>
            <p:nvPr/>
          </p:nvCxnSpPr>
          <p:spPr>
            <a:xfrm>
              <a:off x="1953904" y="24384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Arrow Connector 617"/>
            <p:cNvCxnSpPr/>
            <p:nvPr/>
          </p:nvCxnSpPr>
          <p:spPr>
            <a:xfrm>
              <a:off x="2479344" y="24384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Arrow Connector 618"/>
            <p:cNvCxnSpPr/>
            <p:nvPr/>
          </p:nvCxnSpPr>
          <p:spPr>
            <a:xfrm>
              <a:off x="3151496" y="2438400"/>
              <a:ext cx="381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Arrow Connector 619"/>
            <p:cNvCxnSpPr/>
            <p:nvPr/>
          </p:nvCxnSpPr>
          <p:spPr>
            <a:xfrm flipV="1">
              <a:off x="3810000" y="2002808"/>
              <a:ext cx="193344" cy="31844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41"/>
            <p:cNvCxnSpPr/>
            <p:nvPr/>
          </p:nvCxnSpPr>
          <p:spPr>
            <a:xfrm>
              <a:off x="3295764" y="1905000"/>
              <a:ext cx="228600" cy="0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41"/>
            <p:cNvCxnSpPr/>
            <p:nvPr/>
          </p:nvCxnSpPr>
          <p:spPr>
            <a:xfrm>
              <a:off x="2332632" y="2438400"/>
              <a:ext cx="228600" cy="0"/>
            </a:xfrm>
            <a:prstGeom prst="line">
              <a:avLst/>
            </a:prstGeom>
            <a:ln w="349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3" name="Group 662"/>
          <p:cNvGrpSpPr/>
          <p:nvPr/>
        </p:nvGrpSpPr>
        <p:grpSpPr>
          <a:xfrm>
            <a:off x="6858000" y="3810000"/>
            <a:ext cx="381000" cy="76200"/>
            <a:chOff x="6858000" y="3810000"/>
            <a:chExt cx="381000" cy="76200"/>
          </a:xfrm>
        </p:grpSpPr>
        <p:sp>
          <p:nvSpPr>
            <p:cNvPr id="660" name="Oval 659"/>
            <p:cNvSpPr/>
            <p:nvPr/>
          </p:nvSpPr>
          <p:spPr>
            <a:xfrm>
              <a:off x="6858000" y="3810000"/>
              <a:ext cx="76200" cy="76200"/>
            </a:xfrm>
            <a:prstGeom prst="ellipse">
              <a:avLst/>
            </a:prstGeom>
            <a:solidFill>
              <a:srgbClr val="AA0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/>
            <p:cNvSpPr/>
            <p:nvPr/>
          </p:nvSpPr>
          <p:spPr>
            <a:xfrm>
              <a:off x="7010400" y="3810000"/>
              <a:ext cx="76200" cy="76200"/>
            </a:xfrm>
            <a:prstGeom prst="ellipse">
              <a:avLst/>
            </a:prstGeom>
            <a:solidFill>
              <a:srgbClr val="AA0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/>
            <p:cNvSpPr/>
            <p:nvPr/>
          </p:nvSpPr>
          <p:spPr>
            <a:xfrm>
              <a:off x="7162800" y="3810000"/>
              <a:ext cx="76200" cy="76200"/>
            </a:xfrm>
            <a:prstGeom prst="ellipse">
              <a:avLst/>
            </a:prstGeom>
            <a:solidFill>
              <a:srgbClr val="AA0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62535E-8 L -0.12344 0.265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" y="1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0555E-6 L 0.17656 0.390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1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animBg="1"/>
      <p:bldP spid="581" grpId="0"/>
      <p:bldP spid="283" grpId="0"/>
      <p:bldP spid="2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Quantified Data Automata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Bottom-up, deterministic, register automata over trees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- each state labeled with a data formula 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f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For a valuation tree, QDA reads </a:t>
            </a:r>
            <a:r>
              <a:rPr lang="en-US" sz="2400" dirty="0" err="1" smtClean="0">
                <a:solidFill>
                  <a:srgbClr val="046817"/>
                </a:solidFill>
                <a:latin typeface="Gill Sans MT" pitchFamily="34" charset="0"/>
              </a:rPr>
              <a:t>ptr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. and </a:t>
            </a:r>
            <a:r>
              <a:rPr lang="en-US" sz="2400" dirty="0" err="1" smtClean="0">
                <a:solidFill>
                  <a:srgbClr val="046817"/>
                </a:solidFill>
                <a:latin typeface="Gill Sans MT" pitchFamily="34" charset="0"/>
              </a:rPr>
              <a:t>univ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. vars. and stores the data values in the register </a:t>
            </a:r>
            <a:r>
              <a:rPr lang="en-US" sz="2400" i="1" dirty="0" smtClean="0">
                <a:solidFill>
                  <a:srgbClr val="046817"/>
                </a:solidFill>
                <a:latin typeface="Gill Sans MT" pitchFamily="34" charset="0"/>
              </a:rPr>
              <a:t>reg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At the final state, QDA checks if these data values satisfy the formula labeling the state.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</a:t>
            </a:r>
            <a:r>
              <a:rPr lang="en-US" sz="2200" i="1" dirty="0" err="1" smtClean="0">
                <a:solidFill>
                  <a:srgbClr val="002060"/>
                </a:solidFill>
                <a:latin typeface="Gill Sans MT" pitchFamily="34" charset="0"/>
              </a:rPr>
              <a:t>reg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 satisfies 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f(q)          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Accepts the valuation tree</a:t>
            </a:r>
            <a:endParaRPr lang="en-US" sz="2200" i="1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	- </a:t>
            </a:r>
            <a:r>
              <a:rPr lang="en-US" sz="2200" i="1" dirty="0" err="1" smtClean="0">
                <a:solidFill>
                  <a:srgbClr val="002060"/>
                </a:solidFill>
                <a:latin typeface="Gill Sans MT" pitchFamily="34" charset="0"/>
              </a:rPr>
              <a:t>reg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does not satisfy 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f(q)         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Rejects the valuation tree</a:t>
            </a:r>
            <a:endParaRPr lang="en-US" sz="2200" i="1" dirty="0" smtClean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841943" y="2743200"/>
            <a:ext cx="5486400" cy="1592789"/>
            <a:chOff x="841943" y="2452838"/>
            <a:chExt cx="5486400" cy="1592789"/>
          </a:xfrm>
        </p:grpSpPr>
        <p:grpSp>
          <p:nvGrpSpPr>
            <p:cNvPr id="11" name="Group 81"/>
            <p:cNvGrpSpPr/>
            <p:nvPr/>
          </p:nvGrpSpPr>
          <p:grpSpPr>
            <a:xfrm>
              <a:off x="841943" y="2452838"/>
              <a:ext cx="5486400" cy="1357162"/>
              <a:chOff x="1905000" y="2197925"/>
              <a:chExt cx="5486400" cy="1357162"/>
            </a:xfrm>
          </p:grpSpPr>
          <p:grpSp>
            <p:nvGrpSpPr>
              <p:cNvPr id="22" name="Group 79"/>
              <p:cNvGrpSpPr/>
              <p:nvPr/>
            </p:nvGrpSpPr>
            <p:grpSpPr>
              <a:xfrm>
                <a:off x="2607941" y="2197925"/>
                <a:ext cx="4097659" cy="826149"/>
                <a:chOff x="2607941" y="2197925"/>
                <a:chExt cx="4097659" cy="826149"/>
              </a:xfrm>
            </p:grpSpPr>
            <p:grpSp>
              <p:nvGrpSpPr>
                <p:cNvPr id="44" name="Group 14"/>
                <p:cNvGrpSpPr/>
                <p:nvPr/>
              </p:nvGrpSpPr>
              <p:grpSpPr>
                <a:xfrm>
                  <a:off x="4905500" y="2593187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63" name="Oval 62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1</a:t>
                    </a:r>
                    <a:endParaRPr lang="en-US" sz="2200" dirty="0"/>
                  </a:p>
                </p:txBody>
              </p:sp>
            </p:grpSp>
            <p:grpSp>
              <p:nvGrpSpPr>
                <p:cNvPr id="45" name="Group 21"/>
                <p:cNvGrpSpPr/>
                <p:nvPr/>
              </p:nvGrpSpPr>
              <p:grpSpPr>
                <a:xfrm>
                  <a:off x="6277100" y="2593187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TextBox 25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9</a:t>
                    </a:r>
                    <a:endParaRPr lang="en-US" sz="2200" dirty="0"/>
                  </a:p>
                </p:txBody>
              </p:sp>
            </p:grpSp>
            <p:grpSp>
              <p:nvGrpSpPr>
                <p:cNvPr id="46" name="Group 18"/>
                <p:cNvGrpSpPr/>
                <p:nvPr/>
              </p:nvGrpSpPr>
              <p:grpSpPr>
                <a:xfrm>
                  <a:off x="5591300" y="2593187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58" name="Oval 26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TextBox 27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7</a:t>
                    </a:r>
                    <a:endParaRPr lang="en-US" sz="2200" dirty="0"/>
                  </a:p>
                </p:txBody>
              </p:sp>
            </p:grpSp>
            <p:grpSp>
              <p:nvGrpSpPr>
                <p:cNvPr id="47" name="Group 56"/>
                <p:cNvGrpSpPr/>
                <p:nvPr/>
              </p:nvGrpSpPr>
              <p:grpSpPr>
                <a:xfrm>
                  <a:off x="2607941" y="2197925"/>
                  <a:ext cx="1952184" cy="811887"/>
                  <a:chOff x="1412491" y="2209800"/>
                  <a:chExt cx="1952184" cy="811887"/>
                </a:xfrm>
              </p:grpSpPr>
              <p:grpSp>
                <p:nvGrpSpPr>
                  <p:cNvPr id="48" name="Group 33"/>
                  <p:cNvGrpSpPr/>
                  <p:nvPr/>
                </p:nvGrpSpPr>
                <p:grpSpPr>
                  <a:xfrm>
                    <a:off x="1412491" y="2209800"/>
                    <a:ext cx="821059" cy="807349"/>
                    <a:chOff x="2707891" y="2209800"/>
                    <a:chExt cx="821059" cy="807349"/>
                  </a:xfrm>
                </p:grpSpPr>
                <p:grpSp>
                  <p:nvGrpSpPr>
                    <p:cNvPr id="54" name="Group 13"/>
                    <p:cNvGrpSpPr/>
                    <p:nvPr/>
                  </p:nvGrpSpPr>
                  <p:grpSpPr>
                    <a:xfrm>
                      <a:off x="3048000" y="2586262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56" name="Oval 55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TextBox 31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5</a:t>
                        </a:r>
                        <a:endParaRPr lang="en-US" sz="2200" dirty="0"/>
                      </a:p>
                    </p:txBody>
                  </p:sp>
                </p:grpSp>
                <p:sp>
                  <p:nvSpPr>
                    <p:cNvPr id="55" name="TextBox 17"/>
                    <p:cNvSpPr txBox="1"/>
                    <p:nvPr/>
                  </p:nvSpPr>
                  <p:spPr>
                    <a:xfrm>
                      <a:off x="2707891" y="2209800"/>
                      <a:ext cx="821059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100" dirty="0" smtClean="0"/>
                        <a:t>head</a:t>
                      </a:r>
                      <a:r>
                        <a:rPr lang="en-US" sz="2100" baseline="-25000" dirty="0" smtClean="0"/>
                        <a:t>1</a:t>
                      </a:r>
                      <a:endParaRPr lang="en-US" sz="2100" baseline="-25000" dirty="0"/>
                    </a:p>
                  </p:txBody>
                </p:sp>
              </p:grpSp>
              <p:grpSp>
                <p:nvGrpSpPr>
                  <p:cNvPr id="49" name="Group 124"/>
                  <p:cNvGrpSpPr/>
                  <p:nvPr/>
                </p:nvGrpSpPr>
                <p:grpSpPr>
                  <a:xfrm>
                    <a:off x="2438400" y="2590800"/>
                    <a:ext cx="926275" cy="430887"/>
                    <a:chOff x="2438400" y="2590800"/>
                    <a:chExt cx="926275" cy="430887"/>
                  </a:xfrm>
                </p:grpSpPr>
                <p:grpSp>
                  <p:nvGrpSpPr>
                    <p:cNvPr id="50" name="Group 14"/>
                    <p:cNvGrpSpPr/>
                    <p:nvPr/>
                  </p:nvGrpSpPr>
                  <p:grpSpPr>
                    <a:xfrm>
                      <a:off x="2438400" y="2590800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52" name="Oval 51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TextBox 52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/>
                          <a:t>2</a:t>
                        </a:r>
                        <a:endParaRPr lang="en-US" sz="2200" dirty="0"/>
                      </a:p>
                    </p:txBody>
                  </p:sp>
                </p:grpSp>
                <p:cxnSp>
                  <p:nvCxnSpPr>
                    <p:cNvPr id="51" name="Straight Connector 41"/>
                    <p:cNvCxnSpPr/>
                    <p:nvPr/>
                  </p:nvCxnSpPr>
                  <p:spPr>
                    <a:xfrm>
                      <a:off x="3136075" y="2819400"/>
                      <a:ext cx="228600" cy="0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3" name="Group 80"/>
              <p:cNvGrpSpPr/>
              <p:nvPr/>
            </p:nvGrpSpPr>
            <p:grpSpPr>
              <a:xfrm>
                <a:off x="1905000" y="2807525"/>
                <a:ext cx="3012375" cy="747562"/>
                <a:chOff x="1905000" y="2807525"/>
                <a:chExt cx="3012375" cy="747562"/>
              </a:xfrm>
            </p:grpSpPr>
            <p:grpSp>
              <p:nvGrpSpPr>
                <p:cNvPr id="32" name="Group 14"/>
                <p:cNvGrpSpPr/>
                <p:nvPr/>
              </p:nvGrpSpPr>
              <p:grpSpPr>
                <a:xfrm>
                  <a:off x="4512625" y="3121813"/>
                  <a:ext cx="404750" cy="430887"/>
                  <a:chOff x="1600200" y="3193475"/>
                  <a:chExt cx="404750" cy="430887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62395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6</a:t>
                    </a:r>
                    <a:endParaRPr lang="en-US" sz="2200" dirty="0"/>
                  </a:p>
                </p:txBody>
              </p:sp>
            </p:grpSp>
            <p:grpSp>
              <p:nvGrpSpPr>
                <p:cNvPr id="33" name="Group 43"/>
                <p:cNvGrpSpPr/>
                <p:nvPr/>
              </p:nvGrpSpPr>
              <p:grpSpPr>
                <a:xfrm>
                  <a:off x="2602675" y="3100450"/>
                  <a:ext cx="938150" cy="430887"/>
                  <a:chOff x="2438400" y="2590800"/>
                  <a:chExt cx="938150" cy="430887"/>
                </a:xfrm>
              </p:grpSpPr>
              <p:grpSp>
                <p:nvGrpSpPr>
                  <p:cNvPr id="38" name="Group 14"/>
                  <p:cNvGrpSpPr/>
                  <p:nvPr/>
                </p:nvGrpSpPr>
                <p:grpSpPr>
                  <a:xfrm>
                    <a:off x="2438400" y="2590800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p:txBody>
                </p:sp>
              </p:grp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3147950" y="2819400"/>
                    <a:ext cx="228600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18"/>
                <p:cNvGrpSpPr/>
                <p:nvPr/>
              </p:nvGrpSpPr>
              <p:grpSpPr>
                <a:xfrm>
                  <a:off x="3838700" y="3124200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/>
                      <a:t>4</a:t>
                    </a:r>
                    <a:endParaRPr lang="en-US" sz="2200" dirty="0"/>
                  </a:p>
                </p:txBody>
              </p: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1905000" y="2807525"/>
                  <a:ext cx="821059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100" dirty="0" smtClean="0"/>
                    <a:t>head</a:t>
                  </a:r>
                  <a:r>
                    <a:rPr lang="en-US" sz="2100" baseline="-25000" dirty="0" smtClean="0"/>
                    <a:t>2</a:t>
                  </a:r>
                  <a:endParaRPr lang="en-US" sz="2100" baseline="-25000" dirty="0"/>
                </a:p>
              </p:txBody>
            </p:sp>
          </p:grpSp>
          <p:grpSp>
            <p:nvGrpSpPr>
              <p:cNvPr id="25" name="Group 100"/>
              <p:cNvGrpSpPr/>
              <p:nvPr/>
            </p:nvGrpSpPr>
            <p:grpSpPr>
              <a:xfrm>
                <a:off x="6962900" y="2590800"/>
                <a:ext cx="428500" cy="430887"/>
                <a:chOff x="1600200" y="3193475"/>
                <a:chExt cx="428500" cy="43088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$</a:t>
                  </a:r>
                  <a:endParaRPr lang="en-US" sz="2200" dirty="0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6853366" y="2257300"/>
                <a:ext cx="45076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 smtClean="0"/>
                  <a:t>nil</a:t>
                </a:r>
                <a:endParaRPr lang="en-US" sz="2100" baseline="-25000" dirty="0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2784914" y="3630129"/>
              <a:ext cx="40427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solidFill>
                    <a:srgbClr val="AA0E0E"/>
                  </a:solidFill>
                </a:rPr>
                <a:t>y</a:t>
              </a:r>
              <a:r>
                <a:rPr lang="en-US" sz="2100" b="1" baseline="-25000" dirty="0" smtClean="0">
                  <a:solidFill>
                    <a:srgbClr val="AA0E0E"/>
                  </a:solidFill>
                </a:rPr>
                <a:t>1</a:t>
              </a:r>
              <a:endParaRPr lang="en-US" sz="2100" b="1" baseline="-25000" dirty="0">
                <a:solidFill>
                  <a:srgbClr val="AA0E0E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554036" y="2467100"/>
              <a:ext cx="40427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solidFill>
                    <a:srgbClr val="AA0E0E"/>
                  </a:solidFill>
                </a:rPr>
                <a:t>y</a:t>
              </a:r>
              <a:r>
                <a:rPr lang="en-US" sz="2100" b="1" baseline="-25000" dirty="0" smtClean="0">
                  <a:solidFill>
                    <a:srgbClr val="AA0E0E"/>
                  </a:solidFill>
                </a:rPr>
                <a:t>2</a:t>
              </a:r>
              <a:endParaRPr lang="en-US" sz="2100" b="1" baseline="-25000" dirty="0">
                <a:solidFill>
                  <a:srgbClr val="AA0E0E"/>
                </a:solidFill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841943" y="2736963"/>
            <a:ext cx="5486400" cy="1592789"/>
            <a:chOff x="841943" y="2750611"/>
            <a:chExt cx="5486400" cy="1592789"/>
          </a:xfrm>
        </p:grpSpPr>
        <p:grpSp>
          <p:nvGrpSpPr>
            <p:cNvPr id="134" name="Group 81"/>
            <p:cNvGrpSpPr/>
            <p:nvPr/>
          </p:nvGrpSpPr>
          <p:grpSpPr>
            <a:xfrm>
              <a:off x="841943" y="2750611"/>
              <a:ext cx="5486400" cy="1357162"/>
              <a:chOff x="1905000" y="2197925"/>
              <a:chExt cx="5486400" cy="1357162"/>
            </a:xfrm>
          </p:grpSpPr>
          <p:grpSp>
            <p:nvGrpSpPr>
              <p:cNvPr id="145" name="Group 79"/>
              <p:cNvGrpSpPr/>
              <p:nvPr/>
            </p:nvGrpSpPr>
            <p:grpSpPr>
              <a:xfrm>
                <a:off x="2607941" y="2197925"/>
                <a:ext cx="4097659" cy="826149"/>
                <a:chOff x="2607941" y="2197925"/>
                <a:chExt cx="4097659" cy="826149"/>
              </a:xfrm>
            </p:grpSpPr>
            <p:grpSp>
              <p:nvGrpSpPr>
                <p:cNvPr id="167" name="Group 14"/>
                <p:cNvGrpSpPr/>
                <p:nvPr/>
              </p:nvGrpSpPr>
              <p:grpSpPr>
                <a:xfrm>
                  <a:off x="4905500" y="2593187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185" name="Oval 184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1</a:t>
                    </a:r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68" name="Group 21"/>
                <p:cNvGrpSpPr/>
                <p:nvPr/>
              </p:nvGrpSpPr>
              <p:grpSpPr>
                <a:xfrm>
                  <a:off x="6277100" y="2593187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183" name="Oval 182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TextBox 25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9</a:t>
                    </a:r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69" name="Group 18"/>
                <p:cNvGrpSpPr/>
                <p:nvPr/>
              </p:nvGrpSpPr>
              <p:grpSpPr>
                <a:xfrm>
                  <a:off x="5591300" y="2593187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181" name="Oval 26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TextBox 27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7</a:t>
                    </a:r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70" name="Group 56"/>
                <p:cNvGrpSpPr/>
                <p:nvPr/>
              </p:nvGrpSpPr>
              <p:grpSpPr>
                <a:xfrm>
                  <a:off x="2607941" y="2197925"/>
                  <a:ext cx="1454409" cy="811887"/>
                  <a:chOff x="1412491" y="2209800"/>
                  <a:chExt cx="1454409" cy="811887"/>
                </a:xfrm>
              </p:grpSpPr>
              <p:grpSp>
                <p:nvGrpSpPr>
                  <p:cNvPr id="171" name="Group 33"/>
                  <p:cNvGrpSpPr/>
                  <p:nvPr/>
                </p:nvGrpSpPr>
                <p:grpSpPr>
                  <a:xfrm>
                    <a:off x="1412491" y="2209800"/>
                    <a:ext cx="821059" cy="807349"/>
                    <a:chOff x="2707891" y="2209800"/>
                    <a:chExt cx="821059" cy="807349"/>
                  </a:xfrm>
                </p:grpSpPr>
                <p:grpSp>
                  <p:nvGrpSpPr>
                    <p:cNvPr id="177" name="Group 13"/>
                    <p:cNvGrpSpPr/>
                    <p:nvPr/>
                  </p:nvGrpSpPr>
                  <p:grpSpPr>
                    <a:xfrm>
                      <a:off x="3048000" y="2586262"/>
                      <a:ext cx="428500" cy="430887"/>
                      <a:chOff x="1600200" y="3193475"/>
                      <a:chExt cx="428500" cy="430887"/>
                    </a:xfrm>
                  </p:grpSpPr>
                  <p:sp>
                    <p:nvSpPr>
                      <p:cNvPr id="179" name="Oval 178"/>
                      <p:cNvSpPr/>
                      <p:nvPr/>
                    </p:nvSpPr>
                    <p:spPr>
                      <a:xfrm>
                        <a:off x="1600200" y="3200400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0" name="TextBox 31"/>
                      <p:cNvSpPr txBox="1"/>
                      <p:nvPr/>
                    </p:nvSpPr>
                    <p:spPr>
                      <a:xfrm>
                        <a:off x="1647700" y="3193475"/>
                        <a:ext cx="38100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2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5</a:t>
                        </a:r>
                        <a:endParaRPr lang="en-US" sz="2200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8" name="TextBox 17"/>
                    <p:cNvSpPr txBox="1"/>
                    <p:nvPr/>
                  </p:nvSpPr>
                  <p:spPr>
                    <a:xfrm>
                      <a:off x="2707891" y="2209800"/>
                      <a:ext cx="821059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head</a:t>
                      </a:r>
                      <a:r>
                        <a:rPr lang="en-US" sz="21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100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173" name="Group 14"/>
                  <p:cNvGrpSpPr/>
                  <p:nvPr/>
                </p:nvGrpSpPr>
                <p:grpSpPr>
                  <a:xfrm>
                    <a:off x="2438400" y="2590800"/>
                    <a:ext cx="428500" cy="430887"/>
                    <a:chOff x="1600200" y="3193475"/>
                    <a:chExt cx="428500" cy="430887"/>
                  </a:xfrm>
                </p:grpSpPr>
                <p:sp>
                  <p:nvSpPr>
                    <p:cNvPr id="175" name="Oval 174"/>
                    <p:cNvSpPr/>
                    <p:nvPr/>
                  </p:nvSpPr>
                  <p:spPr>
                    <a:xfrm>
                      <a:off x="1600200" y="3200400"/>
                      <a:ext cx="381000" cy="381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TextBox 175"/>
                    <p:cNvSpPr txBox="1"/>
                    <p:nvPr/>
                  </p:nvSpPr>
                  <p:spPr>
                    <a:xfrm>
                      <a:off x="1647700" y="3193475"/>
                      <a:ext cx="381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46" name="Group 80"/>
              <p:cNvGrpSpPr/>
              <p:nvPr/>
            </p:nvGrpSpPr>
            <p:grpSpPr>
              <a:xfrm>
                <a:off x="1905000" y="2807525"/>
                <a:ext cx="3012375" cy="747562"/>
                <a:chOff x="1905000" y="2807525"/>
                <a:chExt cx="3012375" cy="747562"/>
              </a:xfrm>
            </p:grpSpPr>
            <p:grpSp>
              <p:nvGrpSpPr>
                <p:cNvPr id="155" name="Group 14"/>
                <p:cNvGrpSpPr/>
                <p:nvPr/>
              </p:nvGrpSpPr>
              <p:grpSpPr>
                <a:xfrm>
                  <a:off x="4512625" y="3121813"/>
                  <a:ext cx="404750" cy="430887"/>
                  <a:chOff x="1600200" y="3193475"/>
                  <a:chExt cx="404750" cy="430887"/>
                </a:xfrm>
              </p:grpSpPr>
              <p:sp>
                <p:nvSpPr>
                  <p:cNvPr id="165" name="Oval 164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162395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6</a:t>
                    </a:r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61" name="Group 14"/>
                <p:cNvGrpSpPr/>
                <p:nvPr/>
              </p:nvGrpSpPr>
              <p:grpSpPr>
                <a:xfrm>
                  <a:off x="2602675" y="3100450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163" name="Oval 162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3</a:t>
                    </a:r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57" name="Group 18"/>
                <p:cNvGrpSpPr/>
                <p:nvPr/>
              </p:nvGrpSpPr>
              <p:grpSpPr>
                <a:xfrm>
                  <a:off x="3838700" y="3124200"/>
                  <a:ext cx="428500" cy="430887"/>
                  <a:chOff x="1600200" y="3193475"/>
                  <a:chExt cx="428500" cy="430887"/>
                </a:xfrm>
              </p:grpSpPr>
              <p:sp>
                <p:nvSpPr>
                  <p:cNvPr id="159" name="Oval 158"/>
                  <p:cNvSpPr/>
                  <p:nvPr/>
                </p:nvSpPr>
                <p:spPr>
                  <a:xfrm>
                    <a:off x="1600200" y="32004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1647700" y="3193475"/>
                    <a:ext cx="38100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4</a:t>
                    </a:r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58" name="TextBox 157"/>
                <p:cNvSpPr txBox="1"/>
                <p:nvPr/>
              </p:nvSpPr>
              <p:spPr>
                <a:xfrm>
                  <a:off x="1905000" y="2807525"/>
                  <a:ext cx="821059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1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head</a:t>
                  </a:r>
                  <a:r>
                    <a:rPr lang="en-US" sz="2100" baseline="-250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2</a:t>
                  </a:r>
                  <a:endParaRPr lang="en-US" sz="2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48" name="Group 100"/>
              <p:cNvGrpSpPr/>
              <p:nvPr/>
            </p:nvGrpSpPr>
            <p:grpSpPr>
              <a:xfrm>
                <a:off x="6962900" y="2590800"/>
                <a:ext cx="428500" cy="430887"/>
                <a:chOff x="1600200" y="3193475"/>
                <a:chExt cx="428500" cy="430887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1600200" y="3200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647700" y="3193475"/>
                  <a:ext cx="381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$</a:t>
                  </a:r>
                  <a:endParaRPr lang="en-US" sz="2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6853366" y="2257300"/>
                <a:ext cx="45076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nil</a:t>
                </a:r>
                <a:endParaRPr lang="en-US" sz="2100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2784914" y="3927902"/>
              <a:ext cx="40427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r>
                <a:rPr lang="en-US" sz="21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en-US" sz="21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554036" y="2764873"/>
              <a:ext cx="40427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r>
                <a:rPr lang="en-US" sz="21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en-US" sz="21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8" name="Right Arrow 187"/>
          <p:cNvSpPr/>
          <p:nvPr/>
        </p:nvSpPr>
        <p:spPr>
          <a:xfrm>
            <a:off x="2286000" y="4343400"/>
            <a:ext cx="426720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/>
          <p:cNvGrpSpPr/>
          <p:nvPr/>
        </p:nvGrpSpPr>
        <p:grpSpPr>
          <a:xfrm>
            <a:off x="7227624" y="2979852"/>
            <a:ext cx="2385950" cy="1710898"/>
            <a:chOff x="7139050" y="2861102"/>
            <a:chExt cx="2385950" cy="1710898"/>
          </a:xfrm>
        </p:grpSpPr>
        <p:sp>
          <p:nvSpPr>
            <p:cNvPr id="189" name="TextBox 188"/>
            <p:cNvSpPr txBox="1"/>
            <p:nvPr/>
          </p:nvSpPr>
          <p:spPr>
            <a:xfrm>
              <a:off x="7620000" y="2863840"/>
              <a:ext cx="190500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head</a:t>
              </a:r>
              <a:r>
                <a:rPr lang="en-US" sz="2100" baseline="-250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1</a:t>
              </a:r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 </a:t>
              </a:r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  <a:sym typeface="Wingdings" pitchFamily="2" charset="2"/>
                </a:rPr>
                <a:t></a:t>
              </a:r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 5</a:t>
              </a:r>
            </a:p>
            <a:p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head</a:t>
              </a:r>
              <a:r>
                <a:rPr lang="en-US" sz="2100" baseline="-250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2</a:t>
              </a:r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 </a:t>
              </a:r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  <a:sym typeface="Wingdings" pitchFamily="2" charset="2"/>
                </a:rPr>
                <a:t> 3</a:t>
              </a:r>
            </a:p>
            <a:p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y</a:t>
              </a:r>
              <a:r>
                <a:rPr lang="en-US" sz="2100" baseline="-250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1</a:t>
              </a:r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 </a:t>
              </a:r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  <a:sym typeface="Wingdings" pitchFamily="2" charset="2"/>
                </a:rPr>
                <a:t> 4</a:t>
              </a:r>
            </a:p>
            <a:p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  <a:sym typeface="Wingdings" pitchFamily="2" charset="2"/>
                </a:rPr>
                <a:t>y</a:t>
              </a:r>
              <a:r>
                <a:rPr lang="en-US" sz="2100" baseline="-250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  <a:sym typeface="Wingdings" pitchFamily="2" charset="2"/>
                </a:rPr>
                <a:t>2</a:t>
              </a:r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  <a:sym typeface="Wingdings" pitchFamily="2" charset="2"/>
                </a:rPr>
                <a:t>  7</a:t>
              </a:r>
            </a:p>
            <a:p>
              <a:r>
                <a:rPr lang="en-US" sz="2100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  <a:sym typeface="Wingdings" pitchFamily="2" charset="2"/>
                </a:rPr>
                <a:t>nil  $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139050" y="2861102"/>
              <a:ext cx="55393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 err="1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reg</a:t>
              </a:r>
              <a:r>
                <a:rPr lang="en-US" sz="2100" i="1" dirty="0" smtClean="0">
                  <a:solidFill>
                    <a:schemeClr val="accent6">
                      <a:lumMod val="75000"/>
                    </a:schemeClr>
                  </a:solidFill>
                  <a:latin typeface="Gill Sans MT" pitchFamily="34" charset="0"/>
                </a:rPr>
                <a:t>:</a:t>
              </a:r>
              <a:endParaRPr lang="en-US" sz="2100" i="1" dirty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5175014" y="3471717"/>
            <a:ext cx="2251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f(q) = </a:t>
            </a:r>
          </a:p>
          <a:p>
            <a:pPr algn="ctr"/>
            <a:r>
              <a:rPr lang="en-US" sz="2100" i="1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data(y</a:t>
            </a:r>
            <a:r>
              <a:rPr lang="en-US" sz="2100" i="1" baseline="-25000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1</a:t>
            </a:r>
            <a:r>
              <a:rPr lang="en-US" sz="2100" i="1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) &lt; data(y</a:t>
            </a:r>
            <a:r>
              <a:rPr lang="en-US" sz="2100" i="1" baseline="-25000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2</a:t>
            </a:r>
            <a:r>
              <a:rPr lang="en-US" sz="2100" i="1" dirty="0" smtClean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</a:rPr>
              <a:t>) </a:t>
            </a:r>
            <a:endParaRPr lang="en-US" sz="2100" i="1" dirty="0">
              <a:solidFill>
                <a:schemeClr val="accent6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95" name="Right Arrow 194"/>
          <p:cNvSpPr/>
          <p:nvPr/>
        </p:nvSpPr>
        <p:spPr>
          <a:xfrm>
            <a:off x="3505200" y="5898075"/>
            <a:ext cx="457200" cy="2286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ight Arrow 195"/>
          <p:cNvSpPr/>
          <p:nvPr/>
        </p:nvSpPr>
        <p:spPr>
          <a:xfrm>
            <a:off x="4343400" y="6284025"/>
            <a:ext cx="457200" cy="2286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2237096" y="3325504"/>
            <a:ext cx="3810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2935416" y="3352800"/>
            <a:ext cx="3810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491552" y="3352800"/>
            <a:ext cx="3810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4191000" y="3352800"/>
            <a:ext cx="3810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4917744" y="3352800"/>
            <a:ext cx="3810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5603544" y="3352800"/>
            <a:ext cx="3810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2444088" y="3872552"/>
            <a:ext cx="3810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1905000" y="3872552"/>
            <a:ext cx="3810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3151496" y="3886200"/>
            <a:ext cx="3810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3769056" y="3429000"/>
            <a:ext cx="193344" cy="31844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94" grpId="0"/>
      <p:bldP spid="195" grpId="0" animBg="1"/>
      <p:bldP spid="1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QSDAs capture sets of heap skinny trees of  the logical form:</a:t>
            </a: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</a:rPr>
              <a:t>Meaning: 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For a given valuations of universal variables </a:t>
            </a:r>
            <a:r>
              <a:rPr lang="en-US" sz="2400" i="1" dirty="0" err="1" smtClean="0">
                <a:solidFill>
                  <a:srgbClr val="046817"/>
                </a:solidFill>
                <a:latin typeface="Gill Sans MT" pitchFamily="34" charset="0"/>
              </a:rPr>
              <a:t>y’s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, whenever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    </a:t>
            </a:r>
            <a:r>
              <a:rPr lang="en-US" sz="2200" i="1" dirty="0" err="1" smtClean="0">
                <a:solidFill>
                  <a:srgbClr val="002060"/>
                </a:solidFill>
                <a:latin typeface="Gill Sans MT" pitchFamily="34" charset="0"/>
              </a:rPr>
              <a:t>Guard</a:t>
            </a:r>
            <a:r>
              <a:rPr lang="en-US" sz="2200" i="1" baseline="-25000" dirty="0" err="1" smtClean="0">
                <a:solidFill>
                  <a:srgbClr val="002060"/>
                </a:solidFill>
                <a:latin typeface="Gill Sans MT" pitchFamily="34" charset="0"/>
              </a:rPr>
              <a:t>i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(</a:t>
            </a:r>
            <a:r>
              <a:rPr lang="en-US" sz="2200" i="1" dirty="0" err="1" smtClean="0">
                <a:solidFill>
                  <a:srgbClr val="002060"/>
                </a:solidFill>
                <a:latin typeface="Gill Sans MT" pitchFamily="34" charset="0"/>
              </a:rPr>
              <a:t>p,y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)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 is true            QSDA reads 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p, y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 to reach 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(q, </a:t>
            </a:r>
            <a:r>
              <a:rPr lang="en-US" sz="2200" i="1" dirty="0" err="1" smtClean="0">
                <a:solidFill>
                  <a:srgbClr val="002060"/>
                </a:solidFill>
                <a:latin typeface="Gill Sans MT" pitchFamily="34" charset="0"/>
              </a:rPr>
              <a:t>reg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) 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then </a:t>
            </a:r>
            <a:r>
              <a:rPr lang="en-US" sz="2200" i="1" dirty="0" err="1" smtClean="0">
                <a:solidFill>
                  <a:srgbClr val="002060"/>
                </a:solidFill>
                <a:latin typeface="Gill Sans MT" pitchFamily="34" charset="0"/>
              </a:rPr>
              <a:t>Data</a:t>
            </a:r>
            <a:r>
              <a:rPr lang="en-US" sz="2200" i="1" baseline="-25000" dirty="0" err="1" smtClean="0">
                <a:solidFill>
                  <a:srgbClr val="002060"/>
                </a:solidFill>
                <a:latin typeface="Gill Sans MT" pitchFamily="34" charset="0"/>
              </a:rPr>
              <a:t>i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(data(p), data(y))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 is true           </a:t>
            </a:r>
            <a:r>
              <a:rPr lang="en-US" sz="2200" i="1" dirty="0" err="1" smtClean="0">
                <a:solidFill>
                  <a:srgbClr val="002060"/>
                </a:solidFill>
                <a:latin typeface="Gill Sans MT" pitchFamily="34" charset="0"/>
              </a:rPr>
              <a:t>reg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satisfies </a:t>
            </a:r>
            <a:r>
              <a:rPr lang="en-US" sz="2200" i="1" dirty="0" smtClean="0">
                <a:solidFill>
                  <a:srgbClr val="002060"/>
                </a:solidFill>
                <a:latin typeface="Gill Sans MT" pitchFamily="34" charset="0"/>
              </a:rPr>
              <a:t>f(q) = </a:t>
            </a:r>
            <a:r>
              <a:rPr lang="en-US" sz="2200" i="1" dirty="0" err="1" smtClean="0">
                <a:solidFill>
                  <a:srgbClr val="002060"/>
                </a:solidFill>
                <a:latin typeface="Gill Sans MT" pitchFamily="34" charset="0"/>
              </a:rPr>
              <a:t>Data</a:t>
            </a:r>
            <a:r>
              <a:rPr lang="en-US" sz="2200" i="1" baseline="-25000" dirty="0" err="1" smtClean="0">
                <a:solidFill>
                  <a:srgbClr val="002060"/>
                </a:solidFill>
                <a:latin typeface="Gill Sans MT" pitchFamily="34" charset="0"/>
              </a:rPr>
              <a:t>i</a:t>
            </a:r>
            <a:endParaRPr lang="en-US" sz="2200" i="1" baseline="-25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		- This property should be true for all valuations of </a:t>
            </a:r>
            <a:r>
              <a:rPr lang="en-US" sz="2200" dirty="0" err="1" smtClean="0">
                <a:solidFill>
                  <a:srgbClr val="AA0E0E"/>
                </a:solidFill>
                <a:latin typeface="Gill Sans MT" pitchFamily="34" charset="0"/>
              </a:rPr>
              <a:t>y’s</a:t>
            </a: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89012"/>
            <a:ext cx="8534400" cy="1588"/>
          </a:xfrm>
          <a:prstGeom prst="line">
            <a:avLst/>
          </a:prstGeom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Quantified Data Automata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sp>
        <p:nvSpPr>
          <p:cNvPr id="65" name="Left-Right Arrow 64"/>
          <p:cNvSpPr/>
          <p:nvPr/>
        </p:nvSpPr>
        <p:spPr>
          <a:xfrm>
            <a:off x="3352800" y="3048000"/>
            <a:ext cx="533400" cy="228600"/>
          </a:xfrm>
          <a:prstGeom prst="left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>
            <a:off x="4495800" y="3505200"/>
            <a:ext cx="533400" cy="228600"/>
          </a:xfrm>
          <a:prstGeom prst="left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794000" y="1524000"/>
          <a:ext cx="5969000" cy="527050"/>
        </p:xfrm>
        <a:graphic>
          <a:graphicData uri="http://schemas.openxmlformats.org/presentationml/2006/ole">
            <p:oleObj spid="_x0000_s3074" name="Equation" r:id="rId4" imgW="3022560" imgH="266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OME@FFFHYH0FUVWXY5L9" val="39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12785</TotalTime>
  <Words>887</Words>
  <Application>Microsoft Office PowerPoint</Application>
  <PresentationFormat>On-screen Show (4:3)</PresentationFormat>
  <Paragraphs>533</Paragraphs>
  <Slides>21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Quantified Data Automata on Skinny Trees: an Abstract Domain for Lists</vt:lpstr>
      <vt:lpstr>Automatic Shapes</vt:lpstr>
      <vt:lpstr>Universally Quantified Properties on Lists</vt:lpstr>
      <vt:lpstr>Heap Configurations and Skinny Trees</vt:lpstr>
      <vt:lpstr>Quantified Data Automata</vt:lpstr>
      <vt:lpstr>Quantified Data Automata</vt:lpstr>
      <vt:lpstr>Valuation Trees</vt:lpstr>
      <vt:lpstr>Quantified Data Automata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Related Work (Shape Analysis)</vt:lpstr>
      <vt:lpstr>Conclusion</vt:lpstr>
    </vt:vector>
  </TitlesOfParts>
  <Company>UIUC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Pranav</dc:creator>
  <cp:lastModifiedBy>pranav</cp:lastModifiedBy>
  <cp:revision>3188</cp:revision>
  <dcterms:created xsi:type="dcterms:W3CDTF">2010-09-13T01:24:06Z</dcterms:created>
  <dcterms:modified xsi:type="dcterms:W3CDTF">2013-07-30T16:20:49Z</dcterms:modified>
</cp:coreProperties>
</file>