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406" r:id="rId3"/>
    <p:sldId id="428" r:id="rId4"/>
    <p:sldId id="429" r:id="rId5"/>
    <p:sldId id="430" r:id="rId6"/>
    <p:sldId id="432" r:id="rId7"/>
    <p:sldId id="433" r:id="rId8"/>
    <p:sldId id="434" r:id="rId9"/>
    <p:sldId id="435" r:id="rId10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6817"/>
    <a:srgbClr val="AA0E0E"/>
    <a:srgbClr val="058108"/>
    <a:srgbClr val="009242"/>
    <a:srgbClr val="8E0C0C"/>
    <a:srgbClr val="9A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411" autoAdjust="0"/>
    <p:restoredTop sz="81159" autoAdjust="0"/>
  </p:normalViewPr>
  <p:slideViewPr>
    <p:cSldViewPr>
      <p:cViewPr>
        <p:scale>
          <a:sx n="75" d="100"/>
          <a:sy n="75" d="100"/>
        </p:scale>
        <p:origin x="-1704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97312-B3A6-412A-90DC-22A2A827B979}" type="datetimeFigureOut">
              <a:rPr lang="en-US" smtClean="0"/>
              <a:pPr/>
              <a:t>10/15/2013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C6523-533D-43E7-A124-D02FD7DD00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5984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C6523-533D-43E7-A124-D02FD7DD009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F56F-06E5-4EB1-ADC5-A0254A2792E1}" type="datetime1">
              <a:rPr lang="en-US" smtClean="0"/>
              <a:pPr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TACAS, Mar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617C-E787-4496-8F8F-AF314270B3D8}" type="datetime1">
              <a:rPr lang="en-US" smtClean="0"/>
              <a:pPr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TACAS, Mar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22D-6F3D-4ACB-A393-4B62ACCD01A2}" type="datetime1">
              <a:rPr lang="en-US" smtClean="0"/>
              <a:pPr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TACAS, Mar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99D3-A679-43D3-B3F6-B823910CB383}" type="datetime1">
              <a:rPr lang="en-US" smtClean="0"/>
              <a:pPr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TACAS, Mar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9B76-299B-46B9-8216-8D3746D2B0B4}" type="datetime1">
              <a:rPr lang="en-US" smtClean="0"/>
              <a:pPr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TACAS, Mar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F858-BE07-4377-9D16-AB757074CAF1}" type="datetime1">
              <a:rPr lang="en-US" smtClean="0"/>
              <a:pPr/>
              <a:t>10/15/2013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TACAS, Mar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8498-2AF1-4416-8C06-A75F7A62DD70}" type="datetime1">
              <a:rPr lang="en-US" smtClean="0"/>
              <a:pPr/>
              <a:t>10/15/2013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TACAS, Mar 2011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47C0-3DFD-46DD-9C80-3AE92B84076B}" type="datetime1">
              <a:rPr lang="en-US" smtClean="0"/>
              <a:pPr/>
              <a:t>10/15/2013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TACAS, Mar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D1B9-1AD8-4695-ACC4-D96B397FD296}" type="datetime1">
              <a:rPr lang="en-US" smtClean="0"/>
              <a:pPr/>
              <a:t>10/15/2013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TACAS, Mar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8E26E-1397-4DC9-ADD5-C58C2E8D6E3C}" type="datetime1">
              <a:rPr lang="en-US" smtClean="0"/>
              <a:pPr/>
              <a:t>10/15/2013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TACAS, Mar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2C74-B7BB-4D7A-AA7C-117C183619F6}" type="datetime1">
              <a:rPr lang="en-US" smtClean="0"/>
              <a:pPr/>
              <a:t>10/15/2013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TACAS, Mar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8F5B-74B8-4135-A2C3-09BC373EB53A}" type="datetime1">
              <a:rPr lang="en-US" smtClean="0"/>
              <a:pPr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TACAS, Mar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A5E9C-E218-42E1-AE62-2F2FF83E3E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20775"/>
            <a:ext cx="8458200" cy="147002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Gill Sans MT" pitchFamily="34" charset="0"/>
                <a:cs typeface="Arial" pitchFamily="34" charset="0"/>
              </a:rPr>
              <a:t>Mining Behavior Models from Enterprise Web Applications</a:t>
            </a:r>
            <a:endParaRPr lang="en-US" sz="3600" dirty="0">
              <a:solidFill>
                <a:srgbClr val="002060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686800" cy="3429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AA0E0E"/>
                </a:solidFill>
                <a:latin typeface="Gill Sans MT" pitchFamily="34" charset="0"/>
                <a:ea typeface="Arial Unicode MS" pitchFamily="34" charset="-128"/>
                <a:cs typeface="Arial" pitchFamily="34" charset="0"/>
              </a:rPr>
              <a:t>Matthias Schur</a:t>
            </a:r>
            <a:r>
              <a:rPr lang="en-US" sz="2400" baseline="30000" dirty="0" smtClean="0">
                <a:solidFill>
                  <a:srgbClr val="AA0E0E"/>
                </a:solidFill>
                <a:latin typeface="Gill Sans MT" pitchFamily="34" charset="0"/>
              </a:rPr>
              <a:t>1</a:t>
            </a:r>
            <a:r>
              <a:rPr lang="en-US" sz="2400" dirty="0" smtClean="0">
                <a:solidFill>
                  <a:srgbClr val="AA0E0E"/>
                </a:solidFill>
                <a:latin typeface="Gill Sans MT" pitchFamily="34" charset="0"/>
                <a:ea typeface="Arial Unicode MS" pitchFamily="34" charset="-128"/>
                <a:cs typeface="Arial" pitchFamily="34" charset="0"/>
              </a:rPr>
              <a:t>,  Andreas Roth</a:t>
            </a:r>
            <a:r>
              <a:rPr lang="en-US" sz="2400" baseline="30000" dirty="0" smtClean="0">
                <a:solidFill>
                  <a:srgbClr val="AA0E0E"/>
                </a:solidFill>
                <a:latin typeface="Gill Sans MT" pitchFamily="34" charset="0"/>
              </a:rPr>
              <a:t>1</a:t>
            </a:r>
            <a:r>
              <a:rPr lang="en-US" sz="2400" dirty="0" smtClean="0">
                <a:solidFill>
                  <a:srgbClr val="AA0E0E"/>
                </a:solidFill>
                <a:latin typeface="Gill Sans MT" pitchFamily="34" charset="0"/>
                <a:ea typeface="Arial Unicode MS" pitchFamily="34" charset="-128"/>
                <a:cs typeface="Arial" pitchFamily="34" charset="0"/>
              </a:rPr>
              <a:t> and Andreas Zeller</a:t>
            </a:r>
            <a:r>
              <a:rPr lang="en-US" sz="2400" baseline="30000" dirty="0" smtClean="0">
                <a:solidFill>
                  <a:srgbClr val="AA0E0E"/>
                </a:solidFill>
                <a:latin typeface="Gill Sans MT" pitchFamily="34" charset="0"/>
                <a:ea typeface="Arial Unicode MS" pitchFamily="34" charset="-128"/>
                <a:cs typeface="Arial" pitchFamily="34" charset="0"/>
              </a:rPr>
              <a:t>2</a:t>
            </a:r>
            <a:endParaRPr lang="en-US" sz="2400" baseline="30000" dirty="0" smtClean="0">
              <a:solidFill>
                <a:srgbClr val="046817"/>
              </a:solidFill>
              <a:latin typeface="Gill Sans MT" pitchFamily="34" charset="0"/>
              <a:cs typeface="Arial" pitchFamily="34" charset="0"/>
            </a:endParaRPr>
          </a:p>
          <a:p>
            <a:endParaRPr lang="en-US" sz="2200" baseline="300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r>
              <a:rPr lang="en-US" sz="2200" baseline="30000" dirty="0" smtClean="0">
                <a:solidFill>
                  <a:srgbClr val="AA0E0E"/>
                </a:solidFill>
                <a:latin typeface="Gill Sans MT" pitchFamily="34" charset="0"/>
              </a:rPr>
              <a:t>1</a:t>
            </a:r>
            <a:r>
              <a:rPr lang="en-US" sz="2200" dirty="0" smtClean="0">
                <a:solidFill>
                  <a:srgbClr val="AA0E0E"/>
                </a:solidFill>
                <a:latin typeface="Gill Sans MT" pitchFamily="34" charset="0"/>
              </a:rPr>
              <a:t>SAP AG, Germany</a:t>
            </a:r>
            <a:endParaRPr lang="en-US" sz="2200" dirty="0" smtClean="0">
              <a:solidFill>
                <a:srgbClr val="AA0E0E"/>
              </a:solidFill>
              <a:latin typeface="Gill Sans MT" pitchFamily="34" charset="0"/>
            </a:endParaRPr>
          </a:p>
          <a:p>
            <a:r>
              <a:rPr lang="en-US" sz="2200" baseline="30000" dirty="0" smtClean="0">
                <a:solidFill>
                  <a:srgbClr val="AA0E0E"/>
                </a:solidFill>
                <a:latin typeface="Gill Sans MT" pitchFamily="34" charset="0"/>
              </a:rPr>
              <a:t>2</a:t>
            </a:r>
            <a:r>
              <a:rPr lang="en-US" sz="2200" dirty="0" smtClean="0">
                <a:solidFill>
                  <a:srgbClr val="AA0E0E"/>
                </a:solidFill>
                <a:latin typeface="Gill Sans MT" pitchFamily="34" charset="0"/>
              </a:rPr>
              <a:t>Saarland University, Germany</a:t>
            </a:r>
          </a:p>
          <a:p>
            <a:r>
              <a:rPr lang="en-US" sz="2200" dirty="0" smtClean="0">
                <a:solidFill>
                  <a:srgbClr val="AA0E0E"/>
                </a:solidFill>
                <a:latin typeface="Gill Sans MT" pitchFamily="34" charset="0"/>
              </a:rPr>
              <a:t>Symposium on the Foundations of Software Engineering (FSE) 2013</a:t>
            </a:r>
          </a:p>
          <a:p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Presented By: </a:t>
            </a:r>
            <a:r>
              <a:rPr lang="en-US" sz="2200" dirty="0" err="1" smtClean="0">
                <a:solidFill>
                  <a:srgbClr val="046817"/>
                </a:solidFill>
                <a:latin typeface="Gill Sans MT" pitchFamily="34" charset="0"/>
              </a:rPr>
              <a:t>Pranav</a:t>
            </a:r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 </a:t>
            </a:r>
            <a:r>
              <a:rPr lang="en-US" sz="2200" dirty="0" err="1" smtClean="0">
                <a:solidFill>
                  <a:srgbClr val="046817"/>
                </a:solidFill>
                <a:latin typeface="Gill Sans MT" pitchFamily="34" charset="0"/>
              </a:rPr>
              <a:t>Garg</a:t>
            </a:r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r>
              <a:rPr lang="en-US" sz="2200" dirty="0" smtClean="0">
                <a:solidFill>
                  <a:srgbClr val="046817"/>
                </a:solidFill>
                <a:latin typeface="Gill Sans MT" pitchFamily="34" charset="0"/>
              </a:rPr>
              <a:t>University of Illinois at Urbana-Champaign</a:t>
            </a:r>
          </a:p>
          <a:p>
            <a:endParaRPr lang="en-US" sz="22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48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Enterprise web applications</a:t>
            </a:r>
          </a:p>
          <a:p>
            <a:pPr>
              <a:buNone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	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- </a:t>
            </a:r>
            <a:r>
              <a:rPr lang="en-US" sz="2200" dirty="0" err="1" smtClean="0">
                <a:solidFill>
                  <a:srgbClr val="002060"/>
                </a:solidFill>
                <a:latin typeface="Gill Sans MT" pitchFamily="34" charset="0"/>
              </a:rPr>
              <a:t>eShopping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 website, Automated Billing systems, …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High release cycles.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Automating testing </a:t>
            </a: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  <a:sym typeface="Wingdings" pitchFamily="2" charset="2"/>
              </a:rPr>
              <a:t>requires spec. in the form of behavior models.</a:t>
            </a:r>
          </a:p>
          <a:p>
            <a:pPr>
              <a:buFont typeface="Wingdings" pitchFamily="2" charset="2"/>
              <a:buChar char="§"/>
            </a:pPr>
            <a:endParaRPr lang="en-US" sz="2000" dirty="0" smtClean="0">
              <a:solidFill>
                <a:srgbClr val="002060"/>
              </a:solidFill>
              <a:latin typeface="Gill Sans MT" pitchFamily="34" charset="0"/>
              <a:sym typeface="Wingdings" pitchFamily="2" charset="2"/>
            </a:endParaRPr>
          </a:p>
          <a:p>
            <a:pPr>
              <a:buFont typeface="Wingdings" pitchFamily="2" charset="2"/>
              <a:buChar char="§"/>
            </a:pPr>
            <a:endParaRPr lang="en-US" sz="2000" dirty="0" smtClean="0">
              <a:solidFill>
                <a:srgbClr val="002060"/>
              </a:solidFill>
              <a:latin typeface="Gill Sans MT" pitchFamily="34" charset="0"/>
              <a:sym typeface="Wingdings" pitchFamily="2" charset="2"/>
            </a:endParaRPr>
          </a:p>
          <a:p>
            <a:pPr>
              <a:buFont typeface="Wingdings" pitchFamily="2" charset="2"/>
              <a:buChar char="§"/>
            </a:pPr>
            <a:endParaRPr lang="en-US" sz="2000" dirty="0" smtClean="0">
              <a:solidFill>
                <a:srgbClr val="002060"/>
              </a:solidFill>
              <a:latin typeface="Gill Sans MT" pitchFamily="34" charset="0"/>
              <a:sym typeface="Wingdings" pitchFamily="2" charset="2"/>
            </a:endParaRPr>
          </a:p>
          <a:p>
            <a:pPr>
              <a:buFont typeface="Wingdings" pitchFamily="2" charset="2"/>
              <a:buChar char="§"/>
            </a:pPr>
            <a:endParaRPr lang="en-US" sz="2000" dirty="0" smtClean="0">
              <a:solidFill>
                <a:srgbClr val="002060"/>
              </a:solidFill>
              <a:latin typeface="Gill Sans MT" pitchFamily="34" charset="0"/>
              <a:sym typeface="Wingdings" pitchFamily="2" charset="2"/>
            </a:endParaRPr>
          </a:p>
          <a:p>
            <a:pPr>
              <a:buFont typeface="Wingdings" pitchFamily="2" charset="2"/>
              <a:buChar char="§"/>
            </a:pPr>
            <a:endParaRPr lang="en-US" sz="2000" dirty="0" smtClean="0">
              <a:solidFill>
                <a:srgbClr val="002060"/>
              </a:solidFill>
              <a:latin typeface="Gill Sans MT" pitchFamily="34" charset="0"/>
              <a:sym typeface="Wingdings" pitchFamily="2" charset="2"/>
            </a:endParaRPr>
          </a:p>
          <a:p>
            <a:pPr>
              <a:buFont typeface="Wingdings" pitchFamily="2" charset="2"/>
              <a:buChar char="§"/>
            </a:pPr>
            <a:endParaRPr lang="en-US" sz="2000" dirty="0" smtClean="0">
              <a:solidFill>
                <a:srgbClr val="002060"/>
              </a:solidFill>
              <a:latin typeface="Gill Sans MT" pitchFamily="34" charset="0"/>
              <a:sym typeface="Wingdings" pitchFamily="2" charset="2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  <a:sym typeface="Wingdings" pitchFamily="2" charset="2"/>
              </a:rPr>
              <a:t>Automatically mined behavior models:</a:t>
            </a:r>
            <a:endParaRPr lang="en-US" sz="2400" dirty="0" smtClean="0">
              <a:solidFill>
                <a:srgbClr val="046817"/>
              </a:solidFill>
              <a:latin typeface="Gill Sans MT" pitchFamily="34" charset="0"/>
              <a:sym typeface="Wingdings" pitchFamily="2" charset="2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	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- High-level system testing.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	- Regression testing</a:t>
            </a:r>
          </a:p>
          <a:p>
            <a:pPr>
              <a:buFont typeface="Wingdings" pitchFamily="2" charset="2"/>
              <a:buChar char="§"/>
            </a:pPr>
            <a:endParaRPr lang="en-US" sz="1000" dirty="0" smtClean="0">
              <a:solidFill>
                <a:srgbClr val="046817"/>
              </a:solidFill>
              <a:latin typeface="Gill Sans MT" pitchFamily="34" charset="0"/>
              <a:sym typeface="Wingdings" pitchFamily="2" charset="2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46817"/>
                </a:solidFill>
                <a:latin typeface="Gill Sans MT" pitchFamily="34" charset="0"/>
                <a:sym typeface="Wingdings" pitchFamily="2" charset="2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ill Sans MT" pitchFamily="34" charset="0"/>
                <a:ea typeface="+mj-ea"/>
                <a:cs typeface="Arial" pitchFamily="34" charset="0"/>
              </a:rPr>
              <a:t>Motivation: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ill Sans MT" pitchFamily="34" charset="0"/>
                <a:ea typeface="+mj-ea"/>
                <a:cs typeface="Arial" pitchFamily="34" charset="0"/>
              </a:rPr>
              <a:t> Why Spec. Mining in Web Apps?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ill Sans MT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1570142" y="3104873"/>
            <a:ext cx="6430858" cy="1931768"/>
            <a:chOff x="1570142" y="3124200"/>
            <a:chExt cx="6430858" cy="1931768"/>
          </a:xfrm>
        </p:grpSpPr>
        <p:grpSp>
          <p:nvGrpSpPr>
            <p:cNvPr id="111" name="Group 110"/>
            <p:cNvGrpSpPr/>
            <p:nvPr/>
          </p:nvGrpSpPr>
          <p:grpSpPr>
            <a:xfrm>
              <a:off x="1570142" y="3124200"/>
              <a:ext cx="6430858" cy="1931768"/>
              <a:chOff x="1447800" y="3562073"/>
              <a:chExt cx="6430858" cy="1931768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1447800" y="3562073"/>
                <a:ext cx="6430858" cy="1238527"/>
                <a:chOff x="1447800" y="3562073"/>
                <a:chExt cx="6430858" cy="1238527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1447800" y="3562073"/>
                  <a:ext cx="6430858" cy="1162327"/>
                  <a:chOff x="1219200" y="3733800"/>
                  <a:chExt cx="6430858" cy="1162327"/>
                </a:xfrm>
              </p:grpSpPr>
              <p:grpSp>
                <p:nvGrpSpPr>
                  <p:cNvPr id="50" name="Group 81"/>
                  <p:cNvGrpSpPr/>
                  <p:nvPr/>
                </p:nvGrpSpPr>
                <p:grpSpPr>
                  <a:xfrm>
                    <a:off x="1600200" y="4366873"/>
                    <a:ext cx="6049858" cy="529254"/>
                    <a:chOff x="2433218" y="2581312"/>
                    <a:chExt cx="4524732" cy="399800"/>
                  </a:xfrm>
                </p:grpSpPr>
                <p:grpSp>
                  <p:nvGrpSpPr>
                    <p:cNvPr id="57" name="Group 79"/>
                    <p:cNvGrpSpPr/>
                    <p:nvPr/>
                  </p:nvGrpSpPr>
                  <p:grpSpPr>
                    <a:xfrm>
                      <a:off x="2433218" y="2581312"/>
                      <a:ext cx="4224876" cy="399800"/>
                      <a:chOff x="2433218" y="2581312"/>
                      <a:chExt cx="4224876" cy="399800"/>
                    </a:xfrm>
                  </p:grpSpPr>
                  <p:sp>
                    <p:nvSpPr>
                      <p:cNvPr id="93" name="Oval 92"/>
                      <p:cNvSpPr/>
                      <p:nvPr/>
                    </p:nvSpPr>
                    <p:spPr>
                      <a:xfrm>
                        <a:off x="4905500" y="2600112"/>
                        <a:ext cx="381000" cy="38100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" name="Oval 24"/>
                      <p:cNvSpPr/>
                      <p:nvPr/>
                    </p:nvSpPr>
                    <p:spPr>
                      <a:xfrm>
                        <a:off x="6277094" y="2600112"/>
                        <a:ext cx="381000" cy="38100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1" name="Straight Arrow Connector 70"/>
                      <p:cNvCxnSpPr>
                        <a:endCxn id="91" idx="2"/>
                      </p:cNvCxnSpPr>
                      <p:nvPr/>
                    </p:nvCxnSpPr>
                    <p:spPr>
                      <a:xfrm flipV="1">
                        <a:off x="5269670" y="2790612"/>
                        <a:ext cx="1007424" cy="6644"/>
                      </a:xfrm>
                      <a:prstGeom prst="straightConnector1">
                        <a:avLst/>
                      </a:prstGeom>
                      <a:ln w="34925" cmpd="sng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3" name="Group 56"/>
                      <p:cNvGrpSpPr/>
                      <p:nvPr/>
                    </p:nvGrpSpPr>
                    <p:grpSpPr>
                      <a:xfrm>
                        <a:off x="2433218" y="2581312"/>
                        <a:ext cx="2472277" cy="385538"/>
                        <a:chOff x="1237768" y="2593187"/>
                        <a:chExt cx="2472277" cy="385538"/>
                      </a:xfrm>
                    </p:grpSpPr>
                    <p:sp>
                      <p:nvSpPr>
                        <p:cNvPr id="85" name="Oval 84"/>
                        <p:cNvSpPr/>
                        <p:nvPr/>
                      </p:nvSpPr>
                      <p:spPr>
                        <a:xfrm>
                          <a:off x="1237768" y="2593187"/>
                          <a:ext cx="381000" cy="381000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75" name="Straight Arrow Connector 74"/>
                        <p:cNvCxnSpPr/>
                        <p:nvPr/>
                      </p:nvCxnSpPr>
                      <p:spPr>
                        <a:xfrm flipV="1">
                          <a:off x="1636702" y="2795650"/>
                          <a:ext cx="801694" cy="10052"/>
                        </a:xfrm>
                        <a:prstGeom prst="straightConnector1">
                          <a:avLst/>
                        </a:prstGeom>
                        <a:ln w="34925" cmpd="sng">
                          <a:solidFill>
                            <a:schemeClr val="tx1"/>
                          </a:solidFill>
                          <a:prstDash val="solid"/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6" name="Group 42"/>
                        <p:cNvGrpSpPr/>
                        <p:nvPr/>
                      </p:nvGrpSpPr>
                      <p:grpSpPr>
                        <a:xfrm>
                          <a:off x="2438400" y="2597725"/>
                          <a:ext cx="1271645" cy="381000"/>
                          <a:chOff x="2438400" y="2597725"/>
                          <a:chExt cx="1271645" cy="381000"/>
                        </a:xfrm>
                      </p:grpSpPr>
                      <p:sp>
                        <p:nvSpPr>
                          <p:cNvPr id="80" name="Oval 79"/>
                          <p:cNvSpPr/>
                          <p:nvPr/>
                        </p:nvSpPr>
                        <p:spPr>
                          <a:xfrm>
                            <a:off x="2438400" y="2597725"/>
                            <a:ext cx="381000" cy="381000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78" name="Straight Arrow Connector 77"/>
                          <p:cNvCxnSpPr>
                            <a:endCxn id="93" idx="2"/>
                          </p:cNvCxnSpPr>
                          <p:nvPr/>
                        </p:nvCxnSpPr>
                        <p:spPr>
                          <a:xfrm flipV="1">
                            <a:off x="2802571" y="2802487"/>
                            <a:ext cx="907474" cy="16913"/>
                          </a:xfrm>
                          <a:prstGeom prst="straightConnector1">
                            <a:avLst/>
                          </a:prstGeom>
                          <a:ln w="34925" cmpd="sng">
                            <a:solidFill>
                              <a:schemeClr val="tx1"/>
                            </a:solidFill>
                            <a:prstDash val="solid"/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</p:grpSp>
                <p:cxnSp>
                  <p:nvCxnSpPr>
                    <p:cNvPr id="61" name="Straight Arrow Connector 60"/>
                    <p:cNvCxnSpPr/>
                    <p:nvPr/>
                  </p:nvCxnSpPr>
                  <p:spPr>
                    <a:xfrm flipV="1">
                      <a:off x="6653150" y="2778825"/>
                      <a:ext cx="304800" cy="11094"/>
                    </a:xfrm>
                    <a:prstGeom prst="straightConnector1">
                      <a:avLst/>
                    </a:prstGeom>
                    <a:ln w="34925" cmpd="sng">
                      <a:solidFill>
                        <a:schemeClr val="tx1"/>
                      </a:solidFill>
                      <a:prstDash val="sysDash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6" name="Straight Arrow Connector 95"/>
                  <p:cNvCxnSpPr/>
                  <p:nvPr/>
                </p:nvCxnSpPr>
                <p:spPr>
                  <a:xfrm flipV="1">
                    <a:off x="1219200" y="4648200"/>
                    <a:ext cx="407537" cy="14686"/>
                  </a:xfrm>
                  <a:prstGeom prst="straightConnector1">
                    <a:avLst/>
                  </a:prstGeom>
                  <a:ln w="34925" cmpd="sng">
                    <a:solidFill>
                      <a:schemeClr val="tx1"/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905000" y="3751759"/>
                    <a:ext cx="1450333" cy="7694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Corbel" pitchFamily="34" charset="0"/>
                      </a:rPr>
                      <a:t>To cart</a:t>
                    </a:r>
                  </a:p>
                  <a:p>
                    <a:pPr algn="ctr"/>
                    <a:r>
                      <a:rPr lang="en-US" sz="2200" dirty="0" smtClean="0">
                        <a:latin typeface="Corbel" pitchFamily="34" charset="0"/>
                      </a:rPr>
                      <a:t>(customer)</a:t>
                    </a:r>
                    <a:endParaRPr lang="en-US" sz="2200" dirty="0">
                      <a:latin typeface="Corbel" pitchFamily="34" charset="0"/>
                    </a:endParaRPr>
                  </a:p>
                </p:txBody>
              </p: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3578867" y="3759200"/>
                    <a:ext cx="1450333" cy="7694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Corbel" pitchFamily="34" charset="0"/>
                      </a:rPr>
                      <a:t>Order</a:t>
                    </a:r>
                  </a:p>
                  <a:p>
                    <a:pPr algn="ctr"/>
                    <a:r>
                      <a:rPr lang="en-US" sz="2200" dirty="0" smtClean="0">
                        <a:latin typeface="Corbel" pitchFamily="34" charset="0"/>
                      </a:rPr>
                      <a:t>(customer)</a:t>
                    </a:r>
                    <a:endParaRPr lang="en-US" sz="2200" dirty="0">
                      <a:latin typeface="Corbel" pitchFamily="34" charset="0"/>
                    </a:endParaRPr>
                  </a:p>
                </p:txBody>
              </p:sp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5046429" y="3733800"/>
                    <a:ext cx="1868012" cy="7694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Corbel" pitchFamily="34" charset="0"/>
                      </a:rPr>
                      <a:t>Confirm Order</a:t>
                    </a:r>
                  </a:p>
                  <a:p>
                    <a:pPr algn="ctr"/>
                    <a:r>
                      <a:rPr lang="en-US" sz="2200" dirty="0" smtClean="0">
                        <a:latin typeface="Corbel" pitchFamily="34" charset="0"/>
                      </a:rPr>
                      <a:t>(customer)</a:t>
                    </a:r>
                    <a:endParaRPr lang="en-US" sz="2200" dirty="0">
                      <a:latin typeface="Corbel" pitchFamily="34" charset="0"/>
                    </a:endParaRPr>
                  </a:p>
                </p:txBody>
              </p:sp>
            </p:grpSp>
            <p:sp>
              <p:nvSpPr>
                <p:cNvPr id="104" name="Arc 103"/>
                <p:cNvSpPr/>
                <p:nvPr/>
              </p:nvSpPr>
              <p:spPr>
                <a:xfrm>
                  <a:off x="2133600" y="3949700"/>
                  <a:ext cx="1524000" cy="850900"/>
                </a:xfrm>
                <a:prstGeom prst="arc">
                  <a:avLst>
                    <a:gd name="adj1" fmla="val 1430096"/>
                    <a:gd name="adj2" fmla="val 9406045"/>
                  </a:avLst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6" name="Straight Connector 105"/>
                <p:cNvCxnSpPr>
                  <a:stCxn id="104" idx="2"/>
                </p:cNvCxnSpPr>
                <p:nvPr/>
              </p:nvCxnSpPr>
              <p:spPr>
                <a:xfrm>
                  <a:off x="2291509" y="4634471"/>
                  <a:ext cx="70691" cy="166129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>
                  <a:stCxn id="104" idx="2"/>
                </p:cNvCxnSpPr>
                <p:nvPr/>
              </p:nvCxnSpPr>
              <p:spPr>
                <a:xfrm>
                  <a:off x="2291509" y="4634471"/>
                  <a:ext cx="223091" cy="13729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TextBox 109"/>
              <p:cNvSpPr txBox="1"/>
              <p:nvPr/>
            </p:nvSpPr>
            <p:spPr>
              <a:xfrm>
                <a:off x="2286000" y="4724400"/>
                <a:ext cx="145033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Corbel" pitchFamily="34" charset="0"/>
                  </a:rPr>
                  <a:t>Remove</a:t>
                </a:r>
                <a:endParaRPr lang="en-US" sz="2200" dirty="0" smtClean="0">
                  <a:latin typeface="Corbel" pitchFamily="34" charset="0"/>
                </a:endParaRPr>
              </a:p>
              <a:p>
                <a:pPr algn="ctr"/>
                <a:r>
                  <a:rPr lang="en-US" sz="2200" dirty="0" smtClean="0">
                    <a:latin typeface="Corbel" pitchFamily="34" charset="0"/>
                  </a:rPr>
                  <a:t>(customer)</a:t>
                </a:r>
                <a:endParaRPr lang="en-US" sz="2200" dirty="0">
                  <a:latin typeface="Corbel" pitchFamily="34" charset="0"/>
                </a:endParaRPr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2057400" y="3760113"/>
              <a:ext cx="381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1</a:t>
              </a:r>
              <a:endParaRPr lang="en-US" sz="22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657600" y="3760113"/>
              <a:ext cx="381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2</a:t>
              </a:r>
              <a:endParaRPr lang="en-US" sz="22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334000" y="3797300"/>
              <a:ext cx="381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3</a:t>
              </a:r>
              <a:endParaRPr lang="en-US" sz="22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162800" y="3810000"/>
              <a:ext cx="381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4</a:t>
              </a:r>
              <a:endParaRPr lang="en-US" sz="2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486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Large applications -- 100K lines of code.</a:t>
            </a:r>
          </a:p>
          <a:p>
            <a:pPr>
              <a:buNone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		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- symbolic reasoning or exhaustive testing might not scale.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	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	- application code might not be available.</a:t>
            </a:r>
          </a:p>
          <a:p>
            <a:pPr>
              <a:buNone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Program state is very complex.</a:t>
            </a:r>
          </a:p>
          <a:p>
            <a:pPr>
              <a:buNone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  <a:sym typeface="Wingdings" pitchFamily="2" charset="2"/>
              </a:rPr>
              <a:t>	</a:t>
            </a: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  <a:sym typeface="Wingdings" pitchFamily="2" charset="2"/>
              </a:rPr>
              <a:t>	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- client side UI, multiple users, …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	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	- server side databases, …</a:t>
            </a:r>
          </a:p>
          <a:p>
            <a:pPr>
              <a:buNone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  <a:sym typeface="Wingdings" pitchFamily="2" charset="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  <a:sym typeface="Wingdings" pitchFamily="2" charset="2"/>
              </a:rPr>
              <a:t>When are two states equivalent? What is an appropriate abstraction?</a:t>
            </a:r>
          </a:p>
          <a:p>
            <a:pPr>
              <a:buNone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  <a:sym typeface="Wingdings" pitchFamily="2" charset="2"/>
              </a:rPr>
              <a:t>	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- too coarse: 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not 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useful, miss functionality, …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	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- too fine: cluttered, inflexible, …</a:t>
            </a:r>
          </a:p>
          <a:p>
            <a:pPr>
              <a:buFont typeface="Wingdings" pitchFamily="2" charset="2"/>
              <a:buChar char="§"/>
            </a:pPr>
            <a:endParaRPr lang="en-US" sz="1000" dirty="0" smtClean="0">
              <a:solidFill>
                <a:srgbClr val="046817"/>
              </a:solidFill>
              <a:latin typeface="Gill Sans MT" pitchFamily="34" charset="0"/>
              <a:sym typeface="Wingdings" pitchFamily="2" charset="2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46817"/>
                </a:solidFill>
                <a:latin typeface="Gill Sans MT" pitchFamily="34" charset="0"/>
                <a:sym typeface="Wingdings" pitchFamily="2" charset="2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ill Sans MT" pitchFamily="34" charset="0"/>
                <a:ea typeface="+mj-ea"/>
                <a:cs typeface="Arial" pitchFamily="34" charset="0"/>
              </a:rPr>
              <a:t>Main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ill Sans MT" pitchFamily="34" charset="0"/>
                <a:ea typeface="+mj-ea"/>
                <a:cs typeface="Arial" pitchFamily="34" charset="0"/>
              </a:rPr>
              <a:t> C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ill Sans MT" pitchFamily="34" charset="0"/>
                <a:ea typeface="+mj-ea"/>
                <a:cs typeface="Arial" pitchFamily="34" charset="0"/>
              </a:rPr>
              <a:t>hallenges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ill Sans MT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486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		</a:t>
            </a:r>
            <a:endParaRPr lang="en-US" sz="1800" dirty="0" smtClean="0">
              <a:solidFill>
                <a:srgbClr val="046817"/>
              </a:solidFill>
              <a:latin typeface="Gill Sans MT" pitchFamily="34" charset="0"/>
              <a:sym typeface="Wingdings" pitchFamily="2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ill Sans MT" pitchFamily="34" charset="0"/>
                <a:ea typeface="+mj-ea"/>
                <a:cs typeface="Arial" pitchFamily="34" charset="0"/>
              </a:rPr>
              <a:t>ProCrawl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ill Sans MT" pitchFamily="34" charset="0"/>
                <a:ea typeface="+mj-ea"/>
                <a:cs typeface="Arial" pitchFamily="34" charset="0"/>
              </a:rPr>
              <a:t>: Process Crawler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ill Sans MT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06800" y="3467100"/>
            <a:ext cx="19050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54097" y="3650159"/>
            <a:ext cx="1429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Corbel" pitchFamily="34" charset="0"/>
              </a:rPr>
              <a:t>ProCrawl</a:t>
            </a:r>
            <a:endParaRPr lang="en-US" sz="24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100" y="1874103"/>
            <a:ext cx="1810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rbel" pitchFamily="34" charset="0"/>
              </a:rPr>
              <a:t>s</a:t>
            </a:r>
            <a:r>
              <a:rPr lang="en-US" sz="2400" dirty="0" smtClean="0">
                <a:latin typeface="Corbel" pitchFamily="34" charset="0"/>
              </a:rPr>
              <a:t>tart state</a:t>
            </a:r>
          </a:p>
          <a:p>
            <a:pPr algn="ctr"/>
            <a:r>
              <a:rPr lang="en-US" sz="2400" dirty="0" smtClean="0">
                <a:latin typeface="Corbel" pitchFamily="34" charset="0"/>
              </a:rPr>
              <a:t>Web URL</a:t>
            </a:r>
            <a:endParaRPr lang="en-US" sz="2400" dirty="0"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4200" y="1912203"/>
            <a:ext cx="2572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rbel" pitchFamily="34" charset="0"/>
              </a:rPr>
              <a:t>Login Credentials</a:t>
            </a:r>
          </a:p>
          <a:p>
            <a:pPr algn="ctr"/>
            <a:r>
              <a:rPr lang="en-US" sz="2400" dirty="0" smtClean="0">
                <a:latin typeface="Corbel" pitchFamily="34" charset="0"/>
              </a:rPr>
              <a:t>(multiple users)</a:t>
            </a:r>
            <a:endParaRPr lang="en-US" sz="2400" dirty="0">
              <a:latin typeface="Corbe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9800" y="17526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rbel" pitchFamily="34" charset="0"/>
              </a:rPr>
              <a:t>Scope of the business process</a:t>
            </a:r>
          </a:p>
          <a:p>
            <a:pPr algn="ctr"/>
            <a:r>
              <a:rPr lang="en-US" sz="2400" dirty="0" smtClean="0">
                <a:latin typeface="Corbel" pitchFamily="34" charset="0"/>
              </a:rPr>
              <a:t>(URLs)</a:t>
            </a:r>
            <a:endParaRPr lang="en-US" sz="2400" dirty="0">
              <a:latin typeface="Corbel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362200" y="2743200"/>
            <a:ext cx="19050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394200" y="2895600"/>
            <a:ext cx="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572000" y="2743200"/>
            <a:ext cx="18288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own Arrow 20"/>
          <p:cNvSpPr/>
          <p:nvPr/>
        </p:nvSpPr>
        <p:spPr>
          <a:xfrm>
            <a:off x="4368800" y="4419600"/>
            <a:ext cx="304800" cy="6096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570142" y="5314673"/>
            <a:ext cx="3230458" cy="857527"/>
            <a:chOff x="1570142" y="3124200"/>
            <a:chExt cx="6430858" cy="1554996"/>
          </a:xfrm>
        </p:grpSpPr>
        <p:grpSp>
          <p:nvGrpSpPr>
            <p:cNvPr id="23" name="Group 110"/>
            <p:cNvGrpSpPr/>
            <p:nvPr/>
          </p:nvGrpSpPr>
          <p:grpSpPr>
            <a:xfrm>
              <a:off x="1570142" y="3124200"/>
              <a:ext cx="6430858" cy="1554996"/>
              <a:chOff x="1447800" y="3562073"/>
              <a:chExt cx="6430858" cy="1554996"/>
            </a:xfrm>
          </p:grpSpPr>
          <p:grpSp>
            <p:nvGrpSpPr>
              <p:cNvPr id="28" name="Group 108"/>
              <p:cNvGrpSpPr/>
              <p:nvPr/>
            </p:nvGrpSpPr>
            <p:grpSpPr>
              <a:xfrm>
                <a:off x="1447800" y="3562073"/>
                <a:ext cx="6430858" cy="1238527"/>
                <a:chOff x="1447800" y="3562073"/>
                <a:chExt cx="6430858" cy="1238527"/>
              </a:xfrm>
            </p:grpSpPr>
            <p:grpSp>
              <p:nvGrpSpPr>
                <p:cNvPr id="30" name="Group 102"/>
                <p:cNvGrpSpPr/>
                <p:nvPr/>
              </p:nvGrpSpPr>
              <p:grpSpPr>
                <a:xfrm>
                  <a:off x="1447800" y="3562073"/>
                  <a:ext cx="6430858" cy="1162327"/>
                  <a:chOff x="1219200" y="3733800"/>
                  <a:chExt cx="6430858" cy="1162327"/>
                </a:xfrm>
              </p:grpSpPr>
              <p:grpSp>
                <p:nvGrpSpPr>
                  <p:cNvPr id="34" name="Group 81"/>
                  <p:cNvGrpSpPr/>
                  <p:nvPr/>
                </p:nvGrpSpPr>
                <p:grpSpPr>
                  <a:xfrm>
                    <a:off x="1600200" y="4366873"/>
                    <a:ext cx="6049858" cy="529254"/>
                    <a:chOff x="2433218" y="2581312"/>
                    <a:chExt cx="4524732" cy="399800"/>
                  </a:xfrm>
                </p:grpSpPr>
                <p:grpSp>
                  <p:nvGrpSpPr>
                    <p:cNvPr id="39" name="Group 79"/>
                    <p:cNvGrpSpPr/>
                    <p:nvPr/>
                  </p:nvGrpSpPr>
                  <p:grpSpPr>
                    <a:xfrm>
                      <a:off x="2433218" y="2581312"/>
                      <a:ext cx="4224876" cy="399800"/>
                      <a:chOff x="2433218" y="2581312"/>
                      <a:chExt cx="4224876" cy="399800"/>
                    </a:xfrm>
                  </p:grpSpPr>
                  <p:sp>
                    <p:nvSpPr>
                      <p:cNvPr id="41" name="Oval 40"/>
                      <p:cNvSpPr/>
                      <p:nvPr/>
                    </p:nvSpPr>
                    <p:spPr>
                      <a:xfrm>
                        <a:off x="4905500" y="2600112"/>
                        <a:ext cx="381000" cy="38100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2" name="Oval 24"/>
                      <p:cNvSpPr/>
                      <p:nvPr/>
                    </p:nvSpPr>
                    <p:spPr>
                      <a:xfrm>
                        <a:off x="6277094" y="2600112"/>
                        <a:ext cx="381000" cy="38100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3" name="Straight Arrow Connector 42"/>
                      <p:cNvCxnSpPr>
                        <a:endCxn id="42" idx="2"/>
                      </p:cNvCxnSpPr>
                      <p:nvPr/>
                    </p:nvCxnSpPr>
                    <p:spPr>
                      <a:xfrm flipV="1">
                        <a:off x="5269670" y="2790612"/>
                        <a:ext cx="1007424" cy="6644"/>
                      </a:xfrm>
                      <a:prstGeom prst="straightConnector1">
                        <a:avLst/>
                      </a:prstGeom>
                      <a:ln w="34925" cmpd="sng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4" name="Group 56"/>
                      <p:cNvGrpSpPr/>
                      <p:nvPr/>
                    </p:nvGrpSpPr>
                    <p:grpSpPr>
                      <a:xfrm>
                        <a:off x="2433218" y="2581312"/>
                        <a:ext cx="2472277" cy="385538"/>
                        <a:chOff x="1237768" y="2593187"/>
                        <a:chExt cx="2472277" cy="385538"/>
                      </a:xfrm>
                    </p:grpSpPr>
                    <p:sp>
                      <p:nvSpPr>
                        <p:cNvPr id="45" name="Oval 44"/>
                        <p:cNvSpPr/>
                        <p:nvPr/>
                      </p:nvSpPr>
                      <p:spPr>
                        <a:xfrm>
                          <a:off x="1237768" y="2593187"/>
                          <a:ext cx="381000" cy="381000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46" name="Straight Arrow Connector 45"/>
                        <p:cNvCxnSpPr/>
                        <p:nvPr/>
                      </p:nvCxnSpPr>
                      <p:spPr>
                        <a:xfrm flipV="1">
                          <a:off x="1636702" y="2795650"/>
                          <a:ext cx="801694" cy="10052"/>
                        </a:xfrm>
                        <a:prstGeom prst="straightConnector1">
                          <a:avLst/>
                        </a:prstGeom>
                        <a:ln w="34925" cmpd="sng">
                          <a:solidFill>
                            <a:schemeClr val="tx1"/>
                          </a:solidFill>
                          <a:prstDash val="solid"/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47" name="Group 42"/>
                        <p:cNvGrpSpPr/>
                        <p:nvPr/>
                      </p:nvGrpSpPr>
                      <p:grpSpPr>
                        <a:xfrm>
                          <a:off x="2438400" y="2597725"/>
                          <a:ext cx="1271645" cy="381000"/>
                          <a:chOff x="2438400" y="2597725"/>
                          <a:chExt cx="1271645" cy="381000"/>
                        </a:xfrm>
                      </p:grpSpPr>
                      <p:sp>
                        <p:nvSpPr>
                          <p:cNvPr id="48" name="Oval 47"/>
                          <p:cNvSpPr/>
                          <p:nvPr/>
                        </p:nvSpPr>
                        <p:spPr>
                          <a:xfrm>
                            <a:off x="2438400" y="2597725"/>
                            <a:ext cx="381000" cy="381000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49" name="Straight Arrow Connector 48"/>
                          <p:cNvCxnSpPr>
                            <a:endCxn id="41" idx="2"/>
                          </p:cNvCxnSpPr>
                          <p:nvPr/>
                        </p:nvCxnSpPr>
                        <p:spPr>
                          <a:xfrm flipV="1">
                            <a:off x="2802571" y="2802487"/>
                            <a:ext cx="907474" cy="16913"/>
                          </a:xfrm>
                          <a:prstGeom prst="straightConnector1">
                            <a:avLst/>
                          </a:prstGeom>
                          <a:ln w="34925" cmpd="sng">
                            <a:solidFill>
                              <a:schemeClr val="tx1"/>
                            </a:solidFill>
                            <a:prstDash val="solid"/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</p:grpSp>
                <p:cxnSp>
                  <p:nvCxnSpPr>
                    <p:cNvPr id="40" name="Straight Arrow Connector 39"/>
                    <p:cNvCxnSpPr/>
                    <p:nvPr/>
                  </p:nvCxnSpPr>
                  <p:spPr>
                    <a:xfrm flipV="1">
                      <a:off x="6653150" y="2778825"/>
                      <a:ext cx="304800" cy="11094"/>
                    </a:xfrm>
                    <a:prstGeom prst="straightConnector1">
                      <a:avLst/>
                    </a:prstGeom>
                    <a:ln w="34925" cmpd="sng">
                      <a:solidFill>
                        <a:schemeClr val="tx1"/>
                      </a:solidFill>
                      <a:prstDash val="sysDash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5" name="Straight Arrow Connector 34"/>
                  <p:cNvCxnSpPr/>
                  <p:nvPr/>
                </p:nvCxnSpPr>
                <p:spPr>
                  <a:xfrm flipV="1">
                    <a:off x="1219200" y="4648200"/>
                    <a:ext cx="407537" cy="14686"/>
                  </a:xfrm>
                  <a:prstGeom prst="straightConnector1">
                    <a:avLst/>
                  </a:prstGeom>
                  <a:ln w="34925" cmpd="sng">
                    <a:solidFill>
                      <a:schemeClr val="tx1"/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2249293" y="3751759"/>
                    <a:ext cx="76174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000" dirty="0" smtClean="0">
                        <a:latin typeface="Corbel" pitchFamily="34" charset="0"/>
                      </a:rPr>
                      <a:t>To cart</a:t>
                    </a:r>
                  </a:p>
                  <a:p>
                    <a:pPr algn="ctr"/>
                    <a:r>
                      <a:rPr lang="en-US" sz="1000" dirty="0" smtClean="0">
                        <a:latin typeface="Corbel" pitchFamily="34" charset="0"/>
                      </a:rPr>
                      <a:t>(customer)</a:t>
                    </a:r>
                    <a:endParaRPr lang="en-US" sz="1000" dirty="0">
                      <a:latin typeface="Corbel" pitchFamily="34" charset="0"/>
                    </a:endParaRPr>
                  </a:p>
                </p:txBody>
              </p: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923160" y="3759200"/>
                    <a:ext cx="761747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000" dirty="0" smtClean="0">
                        <a:latin typeface="Corbel" pitchFamily="34" charset="0"/>
                      </a:rPr>
                      <a:t>Order</a:t>
                    </a:r>
                  </a:p>
                  <a:p>
                    <a:pPr algn="ctr"/>
                    <a:r>
                      <a:rPr lang="en-US" sz="1000" dirty="0" smtClean="0">
                        <a:latin typeface="Corbel" pitchFamily="34" charset="0"/>
                      </a:rPr>
                      <a:t>(customer)</a:t>
                    </a:r>
                    <a:endParaRPr lang="en-US" sz="1000" dirty="0">
                      <a:latin typeface="Corbel" pitchFamily="34" charset="0"/>
                    </a:endParaRPr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5503381" y="3733800"/>
                    <a:ext cx="954107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000" dirty="0" smtClean="0">
                        <a:latin typeface="Corbel" pitchFamily="34" charset="0"/>
                      </a:rPr>
                      <a:t>Confirm Order</a:t>
                    </a:r>
                  </a:p>
                  <a:p>
                    <a:pPr algn="ctr"/>
                    <a:r>
                      <a:rPr lang="en-US" sz="1000" dirty="0" smtClean="0">
                        <a:latin typeface="Corbel" pitchFamily="34" charset="0"/>
                      </a:rPr>
                      <a:t>(customer)</a:t>
                    </a:r>
                    <a:endParaRPr lang="en-US" sz="1000" dirty="0">
                      <a:latin typeface="Corbel" pitchFamily="34" charset="0"/>
                    </a:endParaRPr>
                  </a:p>
                </p:txBody>
              </p:sp>
            </p:grpSp>
            <p:sp>
              <p:nvSpPr>
                <p:cNvPr id="31" name="Arc 30"/>
                <p:cNvSpPr/>
                <p:nvPr/>
              </p:nvSpPr>
              <p:spPr>
                <a:xfrm>
                  <a:off x="2133600" y="3949700"/>
                  <a:ext cx="1524000" cy="850900"/>
                </a:xfrm>
                <a:prstGeom prst="arc">
                  <a:avLst>
                    <a:gd name="adj1" fmla="val 1430096"/>
                    <a:gd name="adj2" fmla="val 9406045"/>
                  </a:avLst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/>
                <p:cNvCxnSpPr>
                  <a:stCxn id="31" idx="2"/>
                </p:cNvCxnSpPr>
                <p:nvPr/>
              </p:nvCxnSpPr>
              <p:spPr>
                <a:xfrm>
                  <a:off x="2291509" y="4634471"/>
                  <a:ext cx="70691" cy="166129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stCxn id="31" idx="2"/>
                </p:cNvCxnSpPr>
                <p:nvPr/>
              </p:nvCxnSpPr>
              <p:spPr>
                <a:xfrm>
                  <a:off x="2291509" y="4634471"/>
                  <a:ext cx="223091" cy="13729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/>
              <p:cNvSpPr txBox="1"/>
              <p:nvPr/>
            </p:nvSpPr>
            <p:spPr>
              <a:xfrm>
                <a:off x="2630293" y="4716959"/>
                <a:ext cx="7617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Corbel" pitchFamily="34" charset="0"/>
                  </a:rPr>
                  <a:t>Remove</a:t>
                </a:r>
                <a:endParaRPr lang="en-US" sz="1000" dirty="0" smtClean="0">
                  <a:latin typeface="Corbel" pitchFamily="34" charset="0"/>
                </a:endParaRPr>
              </a:p>
              <a:p>
                <a:pPr algn="ctr"/>
                <a:r>
                  <a:rPr lang="en-US" sz="1000" dirty="0" smtClean="0">
                    <a:latin typeface="Corbel" pitchFamily="34" charset="0"/>
                  </a:rPr>
                  <a:t>(customer)</a:t>
                </a:r>
                <a:endParaRPr lang="en-US" sz="1000" dirty="0">
                  <a:latin typeface="Corbel" pitchFamily="34" charset="0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057401" y="3760113"/>
              <a:ext cx="380999" cy="446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57599" y="3760113"/>
              <a:ext cx="380999" cy="446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34000" y="3797301"/>
              <a:ext cx="380999" cy="446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62800" y="3810000"/>
              <a:ext cx="380999" cy="446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28600" y="4948535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rbel" pitchFamily="34" charset="0"/>
              </a:rPr>
              <a:t>Behavior Model</a:t>
            </a:r>
            <a:endParaRPr lang="en-US" sz="2400" dirty="0">
              <a:latin typeface="Corbe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715000" y="5570835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rbel" pitchFamily="34" charset="0"/>
              </a:rPr>
              <a:t>Test Scripts</a:t>
            </a:r>
            <a:endParaRPr lang="en-US" sz="2400" dirty="0">
              <a:latin typeface="Corbel" pitchFamily="34" charset="0"/>
            </a:endParaRPr>
          </a:p>
        </p:txBody>
      </p:sp>
      <p:sp>
        <p:nvSpPr>
          <p:cNvPr id="52" name="Plus 51"/>
          <p:cNvSpPr/>
          <p:nvPr/>
        </p:nvSpPr>
        <p:spPr>
          <a:xfrm>
            <a:off x="5372100" y="5524500"/>
            <a:ext cx="533400" cy="5334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486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Current state of the web app reflected by the client (UI).</a:t>
            </a:r>
          </a:p>
          <a:p>
            <a:pPr>
              <a:buNone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		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- multiple clients for different roles, </a:t>
            </a:r>
            <a:r>
              <a:rPr lang="en-US" sz="2200" dirty="0" err="1" smtClean="0">
                <a:solidFill>
                  <a:srgbClr val="002060"/>
                </a:solidFill>
                <a:latin typeface="Gill Sans MT" pitchFamily="34" charset="0"/>
              </a:rPr>
              <a:t>eg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., customer, supplier, …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	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	- access to app state without the source code.</a:t>
            </a:r>
            <a:endParaRPr lang="en-US" sz="2200" dirty="0" smtClean="0">
              <a:solidFill>
                <a:srgbClr val="002060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Abstract over the state of the DOM of the clients.</a:t>
            </a:r>
          </a:p>
          <a:p>
            <a:pPr>
              <a:buNone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  <a:sym typeface="Wingdings" pitchFamily="2" charset="2"/>
              </a:rPr>
              <a:t>	</a:t>
            </a: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  <a:sym typeface="Wingdings" pitchFamily="2" charset="2"/>
              </a:rPr>
              <a:t>	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- filter invisible HTML elements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	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	- abstract states same if the number of distinct interactive HTML events same (</a:t>
            </a:r>
            <a:r>
              <a:rPr lang="en-US" sz="2200" dirty="0" err="1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eg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., hyperlinks, buttons, …)</a:t>
            </a:r>
          </a:p>
          <a:p>
            <a:pPr>
              <a:buNone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  <a:sym typeface="Wingdings" pitchFamily="2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ill Sans MT" pitchFamily="34" charset="0"/>
                <a:ea typeface="+mj-ea"/>
                <a:cs typeface="Arial" pitchFamily="34" charset="0"/>
              </a:rPr>
              <a:t>State Abstraction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ill Sans MT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4864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  <a:sym typeface="Wingdings" pitchFamily="2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ill Sans MT" pitchFamily="34" charset="0"/>
                <a:ea typeface="+mj-ea"/>
                <a:cs typeface="Arial" pitchFamily="34" charset="0"/>
              </a:rPr>
              <a:t>Overview of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ill Sans MT" pitchFamily="34" charset="0"/>
                <a:ea typeface="+mj-ea"/>
                <a:cs typeface="Arial" pitchFamily="34" charset="0"/>
              </a:rPr>
              <a:t>ProCrawl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ill Sans MT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86000" y="2895600"/>
            <a:ext cx="16764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715000" y="2895600"/>
            <a:ext cx="16764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>
            <a:off x="5029200" y="2743200"/>
            <a:ext cx="1524000" cy="2743200"/>
          </a:xfrm>
          <a:prstGeom prst="arc">
            <a:avLst>
              <a:gd name="adj1" fmla="val 20442152"/>
              <a:gd name="adj2" fmla="val 5016028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114800" y="5029200"/>
            <a:ext cx="16764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c 14"/>
          <p:cNvSpPr/>
          <p:nvPr/>
        </p:nvSpPr>
        <p:spPr>
          <a:xfrm>
            <a:off x="2514600" y="2362200"/>
            <a:ext cx="4343400" cy="2743200"/>
          </a:xfrm>
          <a:prstGeom prst="arc">
            <a:avLst>
              <a:gd name="adj1" fmla="val 12890062"/>
              <a:gd name="adj2" fmla="val 19675545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>
            <a:off x="2743200" y="2057400"/>
            <a:ext cx="4343400" cy="3733800"/>
          </a:xfrm>
          <a:prstGeom prst="arc">
            <a:avLst>
              <a:gd name="adj1" fmla="val 7099346"/>
              <a:gd name="adj2" fmla="val 10825141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endCxn id="15" idx="2"/>
          </p:cNvCxnSpPr>
          <p:nvPr/>
        </p:nvCxnSpPr>
        <p:spPr>
          <a:xfrm>
            <a:off x="6019800" y="2438400"/>
            <a:ext cx="208099" cy="3293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943600" y="5029200"/>
            <a:ext cx="22860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590800" y="3962400"/>
            <a:ext cx="15240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6" idx="2"/>
          </p:cNvCxnSpPr>
          <p:nvPr/>
        </p:nvCxnSpPr>
        <p:spPr>
          <a:xfrm>
            <a:off x="2743279" y="3908419"/>
            <a:ext cx="228521" cy="434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969079" y="5410200"/>
            <a:ext cx="431721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791200" y="2667000"/>
            <a:ext cx="457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80897" y="3124200"/>
            <a:ext cx="1429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rbel" pitchFamily="34" charset="0"/>
              </a:rPr>
              <a:t>Model</a:t>
            </a:r>
            <a:endParaRPr lang="en-US" sz="2400" dirty="0">
              <a:latin typeface="Corbe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09897" y="3124200"/>
            <a:ext cx="1429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rbel" pitchFamily="34" charset="0"/>
              </a:rPr>
              <a:t>Test</a:t>
            </a:r>
            <a:endParaRPr lang="en-US" sz="2400" dirty="0">
              <a:latin typeface="Corbe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09697" y="5257800"/>
            <a:ext cx="1429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rbel" pitchFamily="34" charset="0"/>
              </a:rPr>
              <a:t>Observe</a:t>
            </a:r>
            <a:endParaRPr lang="en-US" sz="2400" dirty="0">
              <a:latin typeface="Corbel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04800" y="3352800"/>
            <a:ext cx="1905000" cy="0"/>
          </a:xfrm>
          <a:prstGeom prst="straightConnector1">
            <a:avLst/>
          </a:prstGeom>
          <a:ln w="3492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-165099" y="2184400"/>
            <a:ext cx="2590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  <a:latin typeface="Corbel" pitchFamily="34" charset="0"/>
              </a:rPr>
              <a:t>Model Initial state</a:t>
            </a:r>
          </a:p>
          <a:p>
            <a:pPr algn="ctr"/>
            <a:r>
              <a:rPr lang="en-US" sz="2400" dirty="0" smtClean="0">
                <a:latin typeface="Corbel" pitchFamily="34" charset="0"/>
              </a:rPr>
              <a:t>(startup script + login credentials)</a:t>
            </a:r>
            <a:endParaRPr lang="en-US" sz="2400" dirty="0">
              <a:latin typeface="Corbe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90800" y="1238071"/>
            <a:ext cx="4114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  <a:latin typeface="Corbel" pitchFamily="34" charset="0"/>
              </a:rPr>
              <a:t>Generate UI test scripts for each distinct  event enabled in a pending state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15001" y="4491335"/>
            <a:ext cx="4114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  <a:latin typeface="Corbel" pitchFamily="34" charset="0"/>
              </a:rPr>
              <a:t>Execute test script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-533399" y="4572000"/>
            <a:ext cx="4114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  <a:latin typeface="Corbel" pitchFamily="34" charset="0"/>
              </a:rPr>
              <a:t>Observe the new state.</a:t>
            </a:r>
          </a:p>
          <a:p>
            <a:pPr algn="ctr"/>
            <a:r>
              <a:rPr lang="en-US" sz="2400" dirty="0" smtClean="0">
                <a:solidFill>
                  <a:srgbClr val="C00000"/>
                </a:solidFill>
                <a:latin typeface="Corbel" pitchFamily="34" charset="0"/>
              </a:rPr>
              <a:t>Refine the model</a:t>
            </a:r>
            <a:endParaRPr lang="en-US" sz="2400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4864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Relevant LOC should be much smaller than the total LOC reported.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Precision:  % of events in the model that are relevant</a:t>
            </a:r>
          </a:p>
          <a:p>
            <a:pPr>
              <a:buNone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		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- greater than 82%</a:t>
            </a:r>
          </a:p>
          <a:p>
            <a:pPr>
              <a:buNone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Recall:  % of relevant events explored in the model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	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	- greater than 75%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ill Sans MT" pitchFamily="34" charset="0"/>
                <a:ea typeface="+mj-ea"/>
                <a:cs typeface="Arial" pitchFamily="34" charset="0"/>
              </a:rPr>
              <a:t>Evaluation (1/2)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ill Sans MT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1295400"/>
          <a:ext cx="60960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447800"/>
                <a:gridCol w="106680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Web App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LOC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States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Time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SAP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Java/93K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14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42min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OXID (</a:t>
                      </a:r>
                      <a:r>
                        <a:rPr lang="en-US" sz="2200" dirty="0" err="1" smtClean="0"/>
                        <a:t>eShopping</a:t>
                      </a:r>
                      <a:r>
                        <a:rPr lang="en-US" sz="2200" dirty="0" smtClean="0"/>
                        <a:t>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PHP/245K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6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49min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OpenConf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PHP/15K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10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87min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486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Model based test case generation</a:t>
            </a:r>
          </a:p>
          <a:p>
            <a:pPr>
              <a:buNone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		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- can generate tests exploring all (100%) transitions in the model.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	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	- 100% tests pass against the model specification.</a:t>
            </a:r>
          </a:p>
          <a:p>
            <a:pPr>
              <a:buNone/>
            </a:pPr>
            <a:endParaRPr lang="en-US" sz="2200" dirty="0" smtClean="0">
              <a:solidFill>
                <a:srgbClr val="002060"/>
              </a:solidFill>
              <a:latin typeface="Gill Sans MT" pitchFamily="34" charset="0"/>
            </a:endParaRPr>
          </a:p>
          <a:p>
            <a:pPr>
              <a:buNone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Regressions Testing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	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	- testing against different versions of the same web app.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	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  <a:sym typeface="Wingdings" pitchFamily="2" charset="2"/>
              </a:rPr>
              <a:t>	- detects errors in the business logic as tests fail.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ill Sans MT" pitchFamily="34" charset="0"/>
                <a:ea typeface="+mj-ea"/>
                <a:cs typeface="Arial" pitchFamily="34" charset="0"/>
              </a:rPr>
              <a:t>Evaluation (2/2)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ill Sans MT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Is the problem/solution novel?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	- how do generated test scripts help as UI changes frequently?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	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- compare with Selenium</a:t>
            </a:r>
          </a:p>
          <a:p>
            <a:pPr>
              <a:buNone/>
            </a:pPr>
            <a:endParaRPr lang="en-US" sz="2400" dirty="0" smtClean="0">
              <a:solidFill>
                <a:srgbClr val="046817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Black-box  Vs. white-box testing approach</a:t>
            </a:r>
          </a:p>
          <a:p>
            <a:pPr>
              <a:buNone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	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- can we relax the assumption that the source code is not available?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	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- can the quality of tests be improved using white-box testing?</a:t>
            </a:r>
          </a:p>
          <a:p>
            <a:pPr>
              <a:buNone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		</a:t>
            </a:r>
          </a:p>
          <a:p>
            <a:pPr>
              <a:buNone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Is evaluation sufficient?</a:t>
            </a:r>
          </a:p>
          <a:p>
            <a:pPr>
              <a:buNone/>
            </a:pPr>
            <a:r>
              <a:rPr lang="en-US" sz="2400" dirty="0" smtClean="0">
                <a:solidFill>
                  <a:srgbClr val="046817"/>
                </a:solidFill>
                <a:latin typeface="Gill Sans MT" pitchFamily="34" charset="0"/>
              </a:rPr>
              <a:t>	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- does the tool take too long to </a:t>
            </a:r>
            <a:r>
              <a:rPr lang="en-US" sz="2200" smtClean="0">
                <a:solidFill>
                  <a:srgbClr val="002060"/>
                </a:solidFill>
                <a:latin typeface="Gill Sans MT" pitchFamily="34" charset="0"/>
              </a:rPr>
              <a:t>mine specifications?</a:t>
            </a:r>
            <a:endParaRPr lang="en-US" sz="2200" dirty="0" smtClean="0">
              <a:solidFill>
                <a:srgbClr val="002060"/>
              </a:solidFill>
              <a:latin typeface="Gill Sans MT" pitchFamily="34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	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- can the precision/recall be improved by using other components in the system state?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	</a:t>
            </a:r>
            <a:r>
              <a:rPr lang="en-US" sz="2200" dirty="0" smtClean="0">
                <a:solidFill>
                  <a:srgbClr val="002060"/>
                </a:solidFill>
                <a:latin typeface="Gill Sans MT" pitchFamily="34" charset="0"/>
              </a:rPr>
              <a:t>- can the technique be improved by using stochastic (monkey) testing than the current random/exhaustive testing?</a:t>
            </a:r>
            <a:endParaRPr lang="en-US" sz="2200" dirty="0" smtClean="0">
              <a:solidFill>
                <a:srgbClr val="002060"/>
              </a:solidFill>
              <a:latin typeface="Gill Sans MT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5E9C-E218-42E1-AE62-2F2FF83E3EC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ill Sans MT" pitchFamily="34" charset="0"/>
                <a:ea typeface="+mj-ea"/>
                <a:cs typeface="Arial" pitchFamily="34" charset="0"/>
              </a:rPr>
              <a:t>Discussion and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ill Sans MT" pitchFamily="34" charset="0"/>
                <a:ea typeface="+mj-ea"/>
                <a:cs typeface="Arial" pitchFamily="34" charset="0"/>
              </a:rPr>
              <a:t> Questions?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ill Sans MT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HOME@FFFHYH0FUVWXY5L9" val="390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16320</TotalTime>
  <Words>274</Words>
  <Application>Microsoft Office PowerPoint</Application>
  <PresentationFormat>On-screen Show (4:3)</PresentationFormat>
  <Paragraphs>175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Mining Behavior Models from Enterprise Web Applications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UIUC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Pranav</dc:creator>
  <cp:lastModifiedBy>pranav</cp:lastModifiedBy>
  <cp:revision>3946</cp:revision>
  <dcterms:created xsi:type="dcterms:W3CDTF">2010-09-13T01:24:06Z</dcterms:created>
  <dcterms:modified xsi:type="dcterms:W3CDTF">2013-10-16T06:26:30Z</dcterms:modified>
</cp:coreProperties>
</file>