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07" r:id="rId12"/>
    <p:sldId id="298" r:id="rId13"/>
    <p:sldId id="299" r:id="rId14"/>
    <p:sldId id="301" r:id="rId15"/>
    <p:sldId id="300" r:id="rId16"/>
    <p:sldId id="311" r:id="rId17"/>
    <p:sldId id="312" r:id="rId18"/>
    <p:sldId id="302" r:id="rId19"/>
    <p:sldId id="303" r:id="rId20"/>
    <p:sldId id="304" r:id="rId21"/>
    <p:sldId id="305" r:id="rId22"/>
    <p:sldId id="310" r:id="rId23"/>
    <p:sldId id="309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817"/>
    <a:srgbClr val="AA0E0E"/>
    <a:srgbClr val="058108"/>
    <a:srgbClr val="009242"/>
    <a:srgbClr val="8E0C0C"/>
    <a:srgbClr val="9A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6423" autoAdjust="0"/>
  </p:normalViewPr>
  <p:slideViewPr>
    <p:cSldViewPr>
      <p:cViewPr>
        <p:scale>
          <a:sx n="90" d="100"/>
          <a:sy n="90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97312-B3A6-412A-90DC-22A2A827B97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C6523-533D-43E7-A124-D02FD7DD00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9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Seq</a:t>
            </a:r>
            <a:r>
              <a:rPr lang="en-US" dirty="0" smtClean="0"/>
              <a:t> computes the compositional semantics.</a:t>
            </a:r>
            <a:r>
              <a:rPr lang="en-US" baseline="0" dirty="0" smtClean="0"/>
              <a:t> This is done by having procedures for </a:t>
            </a:r>
            <a:r>
              <a:rPr lang="en-US" baseline="0" dirty="0" err="1" smtClean="0"/>
              <a:t>Ri’s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Guari’s</a:t>
            </a:r>
            <a:r>
              <a:rPr lang="en-US" baseline="0" dirty="0" smtClean="0"/>
              <a:t> as we defined them in the previous slides.</a:t>
            </a:r>
            <a:endParaRPr lang="en-US" dirty="0" smtClean="0"/>
          </a:p>
          <a:p>
            <a:r>
              <a:rPr lang="en-US" dirty="0" smtClean="0"/>
              <a:t>Such that the transition taking s*, a*</a:t>
            </a:r>
            <a:r>
              <a:rPr lang="en-US" baseline="0" dirty="0" smtClean="0"/>
              <a:t> to s, a adhere to the guarantee guar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Mutually</a:t>
            </a:r>
            <a:r>
              <a:rPr lang="en-US" baseline="0" dirty="0" smtClean="0"/>
              <a:t> recursive…</a:t>
            </a:r>
          </a:p>
          <a:p>
            <a:r>
              <a:rPr lang="en-US" baseline="0" dirty="0" smtClean="0"/>
              <a:t>Local state is not preserved across two calls to G2. This is the reason why we don’t have to track the local state of both processes at</a:t>
            </a:r>
          </a:p>
          <a:p>
            <a:r>
              <a:rPr lang="en-US" baseline="0" dirty="0" smtClean="0"/>
              <a:t>the same time leading to a </a:t>
            </a:r>
            <a:r>
              <a:rPr lang="en-US" baseline="0" dirty="0" err="1" smtClean="0"/>
              <a:t>sequentialization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Emphasize </a:t>
            </a:r>
            <a:r>
              <a:rPr lang="en-US" dirty="0" err="1" smtClean="0"/>
              <a:t>bluetooth</a:t>
            </a:r>
            <a:r>
              <a:rPr lang="en-US" dirty="0" smtClean="0"/>
              <a:t>: most of the papers have tried</a:t>
            </a:r>
            <a:r>
              <a:rPr lang="en-US" baseline="0" dirty="0" smtClean="0"/>
              <a:t> to prove the </a:t>
            </a:r>
            <a:r>
              <a:rPr lang="en-US" baseline="0" dirty="0" err="1" smtClean="0"/>
              <a:t>pgm</a:t>
            </a:r>
            <a:r>
              <a:rPr lang="en-US" baseline="0" dirty="0" smtClean="0"/>
              <a:t> for a bounded number of threads.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ded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: can be used to prove correct as it is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overapprox</a:t>
            </a:r>
            <a:r>
              <a:rPr lang="en-US" baseline="0" dirty="0" smtClean="0"/>
              <a:t>. And hence looked at only provability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Clearly our experiments</a:t>
            </a:r>
            <a:r>
              <a:rPr lang="en-US" baseline="0" dirty="0" smtClean="0"/>
              <a:t> do not strongly justify sequentializations. And whether sequentializations can be used for scalable analysis </a:t>
            </a:r>
          </a:p>
          <a:p>
            <a:r>
              <a:rPr lang="en-US" baseline="0" dirty="0" smtClean="0"/>
              <a:t>of conc. </a:t>
            </a:r>
            <a:r>
              <a:rPr lang="en-US" baseline="0" dirty="0" err="1" smtClean="0"/>
              <a:t>pgms</a:t>
            </a:r>
            <a:r>
              <a:rPr lang="en-US" baseline="0" dirty="0" smtClean="0"/>
              <a:t> needs to be further investigated.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acknowledge that our experiments</a:t>
            </a:r>
            <a:r>
              <a:rPr lang="en-US" baseline="0" dirty="0" smtClean="0"/>
              <a:t> are very basic and don’t fully justify sequentializations. Whether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can be used for scalable analysis of </a:t>
            </a:r>
            <a:r>
              <a:rPr lang="en-US" baseline="0" dirty="0" err="1" smtClean="0"/>
              <a:t>conc</a:t>
            </a:r>
            <a:r>
              <a:rPr lang="en-US" baseline="0" dirty="0" smtClean="0"/>
              <a:t> programs</a:t>
            </a:r>
          </a:p>
          <a:p>
            <a:r>
              <a:rPr lang="en-US" baseline="0" dirty="0" smtClean="0"/>
              <a:t>Needs to be further </a:t>
            </a:r>
            <a:r>
              <a:rPr lang="en-US" baseline="0" dirty="0" err="1" smtClean="0"/>
              <a:t>inverstigated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used our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pred</a:t>
            </a:r>
            <a:r>
              <a:rPr lang="en-US" baseline="0" dirty="0" smtClean="0"/>
              <a:t> abs and </a:t>
            </a:r>
            <a:r>
              <a:rPr lang="en-US" baseline="0" dirty="0" err="1" smtClean="0"/>
              <a:t>ded</a:t>
            </a:r>
            <a:r>
              <a:rPr lang="en-US" baseline="0" dirty="0" smtClean="0"/>
              <a:t> verification. But this is a more fundamental result and can have potentially more applications like symbolic testing and static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paper, we give another seq. We show that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why you cannot prove this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pgm</a:t>
            </a:r>
            <a:r>
              <a:rPr lang="en-US" baseline="0" dirty="0" smtClean="0"/>
              <a:t> correct ---- no way to guarantee a thread increments a value only once 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 subscripted</a:t>
            </a:r>
            <a:r>
              <a:rPr lang="en-US" baseline="0" dirty="0" smtClean="0"/>
              <a:t> with a particular set is the set of valuations of that set.</a:t>
            </a:r>
          </a:p>
          <a:p>
            <a:r>
              <a:rPr lang="en-US" dirty="0" smtClean="0"/>
              <a:t>R1</a:t>
            </a:r>
            <a:r>
              <a:rPr lang="en-US" baseline="0" dirty="0" smtClean="0"/>
              <a:t> and R2 are the reachable states tracked by the threads P1 and P2 respectively.</a:t>
            </a:r>
            <a:endParaRPr lang="en-US" dirty="0" smtClean="0"/>
          </a:p>
          <a:p>
            <a:r>
              <a:rPr lang="en-US" dirty="0" smtClean="0"/>
              <a:t>Guar1, Guar2 are the guarantees</a:t>
            </a:r>
            <a:r>
              <a:rPr lang="en-US" baseline="0" dirty="0" smtClean="0"/>
              <a:t> that P1, P2 promise. Hence it is a </a:t>
            </a:r>
            <a:r>
              <a:rPr lang="en-US" dirty="0" smtClean="0"/>
              <a:t>binary</a:t>
            </a:r>
            <a:r>
              <a:rPr lang="en-US" baseline="0" dirty="0" smtClean="0"/>
              <a:t> relations which captures the transformations to the shared and auxiliary state allowed by the transitions of the two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every transition of thread P1 which takes local state l1 and shared state s to l1’ and s’, if (l1,s,t) in R1 then we add the tuple (l1’,s’,t) into R1.</a:t>
            </a:r>
            <a:endParaRPr lang="en-US" dirty="0" smtClean="0"/>
          </a:p>
          <a:p>
            <a:r>
              <a:rPr lang="en-US" dirty="0" smtClean="0"/>
              <a:t>This is local update wherein the aux state of the second thread remains unchanged and the local state and the shared state is</a:t>
            </a:r>
            <a:r>
              <a:rPr lang="en-US" baseline="0" dirty="0" smtClean="0"/>
              <a:t> changed according to the transitions of the first thread.  Additionally we update the guarantee of the first thread Guar1 where we add the tuple which takes the shared state s and aux state compatible with l1 and t can transition to shared state s’ and aux state l1’ and 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Lastly, if (l1,s,t) in R1 and</a:t>
            </a:r>
            <a:r>
              <a:rPr lang="en-US" baseline="0" dirty="0" smtClean="0"/>
              <a:t> the second thread makes a transition taking shared state s and auxiliary state compatible with l1 and t to s’ t’ then we add into R1 the state</a:t>
            </a:r>
          </a:p>
          <a:p>
            <a:r>
              <a:rPr lang="en-US" baseline="0" dirty="0" smtClean="0"/>
              <a:t>(L1, s’, t’). Note that this is capturing the interference by the second thread wherein the local </a:t>
            </a:r>
            <a:r>
              <a:rPr lang="en-US" baseline="0" dirty="0" err="1" smtClean="0"/>
              <a:t>stateof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frist</a:t>
            </a:r>
            <a:r>
              <a:rPr lang="en-US" baseline="0" dirty="0" smtClean="0"/>
              <a:t> thread remains unchanged and the shared and aux. state is changed according to the guarantees of the second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 we only need aux </a:t>
            </a:r>
            <a:r>
              <a:rPr lang="en-US" dirty="0" err="1" smtClean="0"/>
              <a:t>vars</a:t>
            </a:r>
            <a:r>
              <a:rPr lang="en-US" dirty="0" smtClean="0"/>
              <a:t> to come up with the </a:t>
            </a:r>
            <a:r>
              <a:rPr lang="en-US" dirty="0" err="1" smtClean="0"/>
              <a:t>seq</a:t>
            </a:r>
            <a:r>
              <a:rPr lang="en-US" dirty="0" smtClean="0"/>
              <a:t> – do not want the proof.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F56F-06E5-4EB1-ADC5-A0254A2792E1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617C-E787-4496-8F8F-AF314270B3D8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22D-6F3D-4ACB-A393-4B62ACCD01A2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99D3-A679-43D3-B3F6-B823910CB383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9B76-299B-46B9-8216-8D3746D2B0B4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858-BE07-4377-9D16-AB757074CAF1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8498-2AF1-4416-8C06-A75F7A62DD70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47C0-3DFD-46DD-9C80-3AE92B84076B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D1B9-1AD8-4695-ACC4-D96B397FD296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E26E-1397-4DC9-ADD5-C58C2E8D6E3C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C74-B7BB-4D7A-AA7C-117C183619F6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8F5B-74B8-4135-A2C3-09BC373EB53A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0775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Compositionality Entails Sequentializability</a:t>
            </a:r>
            <a:endParaRPr lang="en-US" sz="40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76600"/>
            <a:ext cx="6858000" cy="2057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  <a:latin typeface="Gill Sans MT" pitchFamily="34" charset="0"/>
                <a:ea typeface="Arial Unicode MS" pitchFamily="34" charset="-128"/>
                <a:cs typeface="Arial" pitchFamily="34" charset="0"/>
              </a:rPr>
              <a:t>Pranav</a:t>
            </a:r>
            <a:r>
              <a:rPr lang="en-US" sz="2400" dirty="0" smtClean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Garg</a:t>
            </a: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P. </a:t>
            </a:r>
            <a:r>
              <a:rPr lang="en-US" sz="2400" dirty="0" err="1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Madhusudan</a:t>
            </a:r>
            <a:endParaRPr lang="en-US" sz="2400" dirty="0" smtClean="0">
              <a:solidFill>
                <a:srgbClr val="046817"/>
              </a:solidFill>
              <a:latin typeface="Gill Sans MT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University of Illinois at Urbana-Champaign</a:t>
            </a:r>
          </a:p>
          <a:p>
            <a:endParaRPr lang="en-US" sz="2400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589212"/>
            <a:ext cx="78486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447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Compositional Semantics </a:t>
            </a:r>
            <a:r>
              <a:rPr lang="en-US" sz="4000" dirty="0" err="1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wrt</a:t>
            </a:r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.</a:t>
            </a:r>
            <a:b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Auxiliary variables</a:t>
            </a:r>
            <a:endParaRPr lang="en-US" sz="40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P = P</a:t>
            </a:r>
            <a:r>
              <a:rPr lang="en-US" sz="2200" baseline="-25000" dirty="0" smtClean="0">
                <a:solidFill>
                  <a:srgbClr val="AA0E0E"/>
                </a:solidFill>
                <a:latin typeface="Gill Sans MT" pitchFamily="34" charset="0"/>
              </a:rPr>
              <a:t>1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 || P</a:t>
            </a:r>
            <a:r>
              <a:rPr lang="en-US" sz="2200" baseline="-25000" dirty="0" smtClean="0">
                <a:solidFill>
                  <a:srgbClr val="AA0E0E"/>
                </a:solidFill>
                <a:latin typeface="Gill Sans MT" pitchFamily="34" charset="0"/>
              </a:rPr>
              <a:t>2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L</a:t>
            </a:r>
            <a:r>
              <a:rPr lang="en-US" sz="1900" baseline="-25000" dirty="0" smtClean="0">
                <a:solidFill>
                  <a:srgbClr val="002060"/>
                </a:solidFill>
                <a:latin typeface="Gill Sans MT" pitchFamily="34" charset="0"/>
              </a:rPr>
              <a:t>1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, L</a:t>
            </a:r>
            <a:r>
              <a:rPr lang="en-US" sz="1900" baseline="-25000" dirty="0" smtClean="0">
                <a:solidFill>
                  <a:srgbClr val="002060"/>
                </a:solidFill>
                <a:latin typeface="Gill Sans MT" pitchFamily="34" charset="0"/>
              </a:rPr>
              <a:t>2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: the set of local variables of the individual threads.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	- S: the set of shared variables.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	- </a:t>
            </a:r>
            <a:r>
              <a:rPr lang="en-US" sz="1900" dirty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                : the set of auxiliary variables.</a:t>
            </a:r>
          </a:p>
          <a:p>
            <a:pPr>
              <a:buNone/>
            </a:pPr>
            <a:r>
              <a:rPr lang="en-US" sz="1900" dirty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-         : local (binary) transition relations of P1 and P2</a:t>
            </a: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Compositional Semantics is defined by four sets: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                                                            </a:t>
            </a: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8153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194" name="Picture 2" descr="C:\Users\garg11\Downloads\fig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572000"/>
            <a:ext cx="395705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garg11\Downloads\fig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2857" y="2895600"/>
            <a:ext cx="1110343" cy="19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garg11\Downloads\fig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19995"/>
            <a:ext cx="457200" cy="2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4659868"/>
            <a:ext cx="25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46817"/>
                </a:solidFill>
                <a:latin typeface="Gill Sans MT" pitchFamily="34" charset="0"/>
              </a:rPr>
              <a:t>R</a:t>
            </a:r>
            <a:r>
              <a:rPr lang="en-US" baseline="-25000" dirty="0" err="1" smtClean="0">
                <a:solidFill>
                  <a:srgbClr val="046817"/>
                </a:solidFill>
                <a:latin typeface="Gill Sans MT" pitchFamily="34" charset="0"/>
              </a:rPr>
              <a:t>i</a:t>
            </a:r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 : Reachable state in P</a:t>
            </a:r>
            <a:r>
              <a:rPr lang="en-US" baseline="-25000" dirty="0" smtClean="0">
                <a:solidFill>
                  <a:srgbClr val="046817"/>
                </a:solidFill>
                <a:latin typeface="Gill Sans MT" pitchFamily="34" charset="0"/>
              </a:rPr>
              <a:t>i</a:t>
            </a:r>
            <a:endParaRPr lang="en-US" baseline="-25000" dirty="0">
              <a:solidFill>
                <a:srgbClr val="046817"/>
              </a:solidFill>
              <a:latin typeface="Gill Sans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5029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46817"/>
                </a:solidFill>
                <a:latin typeface="Gill Sans MT" pitchFamily="34" charset="0"/>
              </a:rPr>
              <a:t>Guar</a:t>
            </a:r>
            <a:r>
              <a:rPr lang="en-US" baseline="-25000" dirty="0" err="1" smtClean="0">
                <a:solidFill>
                  <a:srgbClr val="046817"/>
                </a:solidFill>
                <a:latin typeface="Gill Sans MT" pitchFamily="34" charset="0"/>
              </a:rPr>
              <a:t>i</a:t>
            </a:r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 : Guarantee that P</a:t>
            </a:r>
            <a:r>
              <a:rPr lang="en-US" baseline="-25000" dirty="0" smtClean="0">
                <a:solidFill>
                  <a:srgbClr val="046817"/>
                </a:solidFill>
                <a:latin typeface="Gill Sans MT" pitchFamily="34" charset="0"/>
              </a:rPr>
              <a:t>i</a:t>
            </a:r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 promises.</a:t>
            </a:r>
            <a:endParaRPr lang="en-US" baseline="-25000" dirty="0">
              <a:solidFill>
                <a:srgbClr val="046817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447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Compositional Semantics </a:t>
            </a:r>
            <a:r>
              <a:rPr lang="en-US" sz="4000" dirty="0" err="1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wrt</a:t>
            </a:r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.</a:t>
            </a:r>
            <a:b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Auxiliary variables</a:t>
            </a:r>
            <a:endParaRPr lang="en-US" sz="40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8153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5" name="Picture 3" descr="C:\Users\garg11\Downloads\fig10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6629401" cy="47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447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Compositional Semantics </a:t>
            </a:r>
            <a:r>
              <a:rPr lang="en-US" sz="4000" dirty="0" err="1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wrt</a:t>
            </a:r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.</a:t>
            </a:r>
            <a:b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Auxiliary variables</a:t>
            </a:r>
            <a:endParaRPr lang="en-US" sz="40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Existence of a Jones style rely-guarantee proof 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		C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ompositional semantics of the concurrent program with 	respect  to the corresponding auxiliary variables is correct.</a:t>
            </a: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Note: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Compositional semantics is an over-approximation of the standard 	  	  operational semantics of the concurrent programs.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8153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8925" y="4493407"/>
            <a:ext cx="3495675" cy="198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The main result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Given a concurrent program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C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with auxiliary variables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A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, we can build a sequential program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S</a:t>
            </a:r>
            <a:r>
              <a:rPr lang="en-US" sz="2200" i="1" baseline="-25000" dirty="0" smtClean="0">
                <a:solidFill>
                  <a:srgbClr val="046817"/>
                </a:solidFill>
                <a:latin typeface="Gill Sans MT" pitchFamily="34" charset="0"/>
              </a:rPr>
              <a:t>C,A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such that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The compositional semantics of the concurrent program with 		  respect to the auxiliary variables 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A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is correct 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iff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S</a:t>
            </a:r>
            <a:r>
              <a:rPr lang="en-US" sz="2000" i="1" baseline="-25000" dirty="0" smtClean="0">
                <a:solidFill>
                  <a:srgbClr val="002060"/>
                </a:solidFill>
                <a:latin typeface="Gill Sans MT" pitchFamily="34" charset="0"/>
              </a:rPr>
              <a:t>C,A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is correct.</a:t>
            </a:r>
          </a:p>
          <a:p>
            <a:pPr>
              <a:buNone/>
            </a:pPr>
            <a:r>
              <a:rPr lang="en-US" sz="20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- At any point, the scope of 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S</a:t>
            </a:r>
            <a:r>
              <a:rPr lang="en-US" sz="2000" i="1" baseline="-25000" dirty="0" smtClean="0">
                <a:solidFill>
                  <a:srgbClr val="002060"/>
                </a:solidFill>
                <a:latin typeface="Gill Sans MT" pitchFamily="34" charset="0"/>
              </a:rPr>
              <a:t>C,A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keeps a constant number of copies of 	  	  the variables of </a:t>
            </a:r>
            <a:r>
              <a:rPr lang="en-US" sz="2000" i="1" dirty="0" smtClean="0">
                <a:solidFill>
                  <a:srgbClr val="002060"/>
                </a:solidFill>
                <a:latin typeface="Gill Sans MT" pitchFamily="34" charset="0"/>
              </a:rPr>
              <a:t>C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67056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Intuition behind the </a:t>
            </a:r>
            <a:r>
              <a:rPr lang="en-US" sz="3600" dirty="0" err="1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s</a:t>
            </a:r>
            <a:r>
              <a:rPr lang="en-US" sz="3600" dirty="0" err="1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equentialization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Let there be methods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G</a:t>
            </a:r>
            <a:r>
              <a:rPr lang="en-US" sz="2200" i="1" baseline="-25000" dirty="0" smtClean="0">
                <a:solidFill>
                  <a:srgbClr val="046817"/>
                </a:solidFill>
                <a:latin typeface="Gill Sans MT" pitchFamily="34" charset="0"/>
              </a:rPr>
              <a:t>1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and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G</a:t>
            </a:r>
            <a:r>
              <a:rPr lang="en-US" sz="2200" i="1" baseline="-25000" dirty="0" smtClean="0">
                <a:solidFill>
                  <a:srgbClr val="046817"/>
                </a:solidFill>
                <a:latin typeface="Gill Sans MT" pitchFamily="34" charset="0"/>
              </a:rPr>
              <a:t>2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which semantically capture the guarantees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Guar</a:t>
            </a:r>
            <a:r>
              <a:rPr lang="en-US" sz="2200" i="1" baseline="-25000" dirty="0" smtClean="0">
                <a:solidFill>
                  <a:srgbClr val="046817"/>
                </a:solidFill>
                <a:latin typeface="Gill Sans MT" pitchFamily="34" charset="0"/>
              </a:rPr>
              <a:t>1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and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Guar</a:t>
            </a:r>
            <a:r>
              <a:rPr lang="en-US" sz="2200" i="1" baseline="-25000" dirty="0" smtClean="0">
                <a:solidFill>
                  <a:srgbClr val="046817"/>
                </a:solidFill>
                <a:latin typeface="Gill Sans MT" pitchFamily="34" charset="0"/>
              </a:rPr>
              <a:t>2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respectively.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Once we have G</a:t>
            </a:r>
            <a:r>
              <a:rPr lang="en-US" sz="2200" baseline="-25000" dirty="0" smtClean="0">
                <a:solidFill>
                  <a:srgbClr val="AA0E0E"/>
                </a:solidFill>
                <a:latin typeface="Gill Sans MT" pitchFamily="34" charset="0"/>
              </a:rPr>
              <a:t>2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, we can compute the reachable states R</a:t>
            </a:r>
            <a:r>
              <a:rPr lang="en-US" sz="2200" baseline="-25000" dirty="0" smtClean="0">
                <a:solidFill>
                  <a:srgbClr val="AA0E0E"/>
                </a:solidFill>
                <a:latin typeface="Gill Sans MT" pitchFamily="34" charset="0"/>
              </a:rPr>
              <a:t>1 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according to: </a:t>
            </a:r>
          </a:p>
          <a:p>
            <a:pPr>
              <a:buNone/>
            </a:pPr>
            <a:endParaRPr lang="en-US" sz="6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			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Track the local state L</a:t>
            </a:r>
            <a:r>
              <a:rPr lang="en-US" sz="1900" baseline="-25000" dirty="0" smtClean="0">
                <a:solidFill>
                  <a:srgbClr val="002060"/>
                </a:solidFill>
                <a:latin typeface="Gill Sans MT" pitchFamily="34" charset="0"/>
              </a:rPr>
              <a:t>1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, shared state						  and the auxiliary state of the 						  second thread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	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				</a:t>
            </a:r>
            <a:r>
              <a:rPr lang="en-US" sz="1900" dirty="0" smtClean="0">
                <a:solidFill>
                  <a:srgbClr val="046817"/>
                </a:solidFill>
                <a:latin typeface="Gill Sans MT" pitchFamily="34" charset="0"/>
              </a:rPr>
              <a:t>- 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On two successive calls to G</a:t>
            </a:r>
            <a:r>
              <a:rPr lang="en-US" sz="1900" baseline="-25000" dirty="0" smtClean="0">
                <a:solidFill>
                  <a:srgbClr val="002060"/>
                </a:solidFill>
                <a:latin typeface="Gill Sans MT" pitchFamily="34" charset="0"/>
              </a:rPr>
              <a:t>2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, 						  there is no preservation of the 						  local state of P</a:t>
            </a:r>
            <a:r>
              <a:rPr lang="en-US" sz="1900" baseline="-25000" dirty="0" smtClean="0">
                <a:solidFill>
                  <a:srgbClr val="002060"/>
                </a:solidFill>
                <a:latin typeface="Gill Sans MT" pitchFamily="34" charset="0"/>
              </a:rPr>
              <a:t>2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.</a:t>
            </a: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861060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D:\Downloads\fig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3657600"/>
            <a:ext cx="3314700" cy="1647825"/>
          </a:xfrm>
          <a:prstGeom prst="rect">
            <a:avLst/>
          </a:prstGeom>
          <a:noFill/>
        </p:spPr>
      </p:pic>
      <p:pic>
        <p:nvPicPr>
          <p:cNvPr id="5122" name="Picture 2" descr="C:\Users\garg11\Downloads\fig6 (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3162300" cy="22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Intuition behind the </a:t>
            </a:r>
            <a:r>
              <a:rPr lang="en-US" sz="3600" dirty="0" err="1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sequentialization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The method G</a:t>
            </a:r>
            <a:r>
              <a:rPr lang="en-US" sz="2200" baseline="-25000" dirty="0" smtClean="0">
                <a:solidFill>
                  <a:srgbClr val="AA0E0E"/>
                </a:solidFill>
                <a:latin typeface="Gill Sans MT" pitchFamily="34" charset="0"/>
              </a:rPr>
              <a:t>2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 (and similarly G</a:t>
            </a:r>
            <a:r>
              <a:rPr lang="en-US" sz="2200" baseline="-25000" dirty="0" smtClean="0">
                <a:solidFill>
                  <a:srgbClr val="AA0E0E"/>
                </a:solidFill>
                <a:latin typeface="Gill Sans MT" pitchFamily="34" charset="0"/>
              </a:rPr>
              <a:t>1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) can be implemented as: </a:t>
            </a: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43000"/>
            <a:ext cx="861060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147" name="Picture 3" descr="C:\Users\garg11\Downloads\fig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579278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An example </a:t>
            </a:r>
            <a:r>
              <a:rPr lang="en-US" sz="3600" dirty="0" err="1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sequentialization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43000"/>
            <a:ext cx="769620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209800"/>
            <a:ext cx="5715000" cy="338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5344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Concurrent program:</a:t>
            </a: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4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An example </a:t>
            </a:r>
            <a:r>
              <a:rPr lang="en-US" sz="3600" dirty="0" err="1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sequentialization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43000"/>
            <a:ext cx="769620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010400" cy="516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54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Applications of the theorem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Deductive verification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Predicate abstraction</a:t>
            </a: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76962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Deductive Verification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                                                   Sequentialization </a:t>
            </a:r>
            <a:r>
              <a:rPr lang="en-US" sz="2200" i="1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S</a:t>
            </a:r>
            <a:r>
              <a:rPr lang="en-US" sz="2200" i="1" baseline="-250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C,A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 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/>
            </a:r>
            <a:b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</a:b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				</a:t>
            </a:r>
            <a:r>
              <a:rPr lang="en-US" sz="2200" dirty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    Hoare-style pre-post</a:t>
            </a:r>
            <a:br>
              <a:rPr lang="en-US" sz="22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</a:b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                                                   conditions &amp; assertions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		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-  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r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</a:rPr>
              <a:t>ely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/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</a:rPr>
              <a:t>guar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	</a:t>
            </a:r>
            <a:r>
              <a:rPr lang="en-US" sz="1900" dirty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    summaries of G</a:t>
            </a:r>
            <a:r>
              <a:rPr lang="en-US" sz="1900" baseline="-250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1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 and G</a:t>
            </a:r>
            <a:r>
              <a:rPr lang="en-US" sz="1900" baseline="-250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2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		-  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pre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/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post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     	      pre/post conditions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		-  assertions  	      assertions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		-  loop invariants 	      loop invariants</a:t>
            </a: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Use deductive verification tools (like Boogie/Z3) to verify the correctness of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S</a:t>
            </a:r>
            <a:r>
              <a:rPr lang="en-US" sz="2200" i="1" baseline="-25000" dirty="0" smtClean="0">
                <a:solidFill>
                  <a:srgbClr val="046817"/>
                </a:solidFill>
                <a:latin typeface="Gill Sans MT" pitchFamily="34" charset="0"/>
              </a:rPr>
              <a:t>C,A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and hence the correctness of the rely/guarantee proof of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</a:rPr>
              <a:t>C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76962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0" y="14478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AA0E0E"/>
                </a:solidFill>
              </a:rPr>
              <a:t>Concurrent program </a:t>
            </a:r>
            <a:r>
              <a:rPr lang="en-US" sz="2200" i="1" dirty="0" smtClean="0">
                <a:solidFill>
                  <a:srgbClr val="AA0E0E"/>
                </a:solidFill>
              </a:rPr>
              <a:t>C</a:t>
            </a:r>
            <a:r>
              <a:rPr lang="en-US" sz="2200" dirty="0" smtClean="0">
                <a:solidFill>
                  <a:srgbClr val="AA0E0E"/>
                </a:solidFill>
              </a:rPr>
              <a:t> with Auxiliary variables </a:t>
            </a:r>
            <a:r>
              <a:rPr lang="en-US" sz="2200" i="1" dirty="0" smtClean="0">
                <a:solidFill>
                  <a:srgbClr val="AA0E0E"/>
                </a:solidFill>
              </a:rPr>
              <a:t>A</a:t>
            </a:r>
            <a:endParaRPr lang="en-US" sz="2200" i="1" dirty="0">
              <a:solidFill>
                <a:srgbClr val="AA0E0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354759"/>
            <a:ext cx="3174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AA0E0E"/>
                </a:solidFill>
                <a:latin typeface="Gill Sans MT" pitchFamily="34" charset="0"/>
              </a:rPr>
              <a:t>Jones style </a:t>
            </a:r>
            <a:br>
              <a:rPr lang="en-US" sz="2200" dirty="0">
                <a:solidFill>
                  <a:srgbClr val="AA0E0E"/>
                </a:solidFill>
                <a:latin typeface="Gill Sans MT" pitchFamily="34" charset="0"/>
              </a:rPr>
            </a:br>
            <a:r>
              <a:rPr lang="en-US" sz="2200" dirty="0">
                <a:solidFill>
                  <a:srgbClr val="AA0E0E"/>
                </a:solidFill>
                <a:latin typeface="Gill Sans MT" pitchFamily="34" charset="0"/>
              </a:rPr>
              <a:t>Rely/guarantee annotation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What is Sequentializability ?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                                       </a:t>
            </a:r>
            <a:r>
              <a:rPr lang="en-US" sz="3600" dirty="0" smtClean="0">
                <a:solidFill>
                  <a:srgbClr val="046817"/>
                </a:solidFill>
                <a:latin typeface="Gill Sans MT" pitchFamily="34" charset="0"/>
              </a:rPr>
              <a:t>Conc. program               Seq. program</a:t>
            </a:r>
          </a:p>
          <a:p>
            <a:pPr>
              <a:buNone/>
            </a:pPr>
            <a:r>
              <a:rPr lang="en-US" sz="2000" i="1" dirty="0" smtClean="0">
                <a:solidFill>
                  <a:srgbClr val="C00000"/>
                </a:solidFill>
                <a:latin typeface="Gill Sans MT" pitchFamily="34" charset="0"/>
              </a:rPr>
              <a:t>                                     </a:t>
            </a:r>
            <a:r>
              <a:rPr lang="en-US" sz="3000" dirty="0" smtClean="0">
                <a:solidFill>
                  <a:srgbClr val="002060"/>
                </a:solidFill>
                <a:latin typeface="Gill Sans MT" pitchFamily="34" charset="0"/>
              </a:rPr>
              <a:t>N shared </a:t>
            </a:r>
            <a:r>
              <a:rPr lang="en-US" sz="3000" dirty="0" err="1" smtClean="0">
                <a:solidFill>
                  <a:srgbClr val="002060"/>
                </a:solidFill>
                <a:latin typeface="Gill Sans MT" pitchFamily="34" charset="0"/>
              </a:rPr>
              <a:t>vars</a:t>
            </a:r>
            <a:r>
              <a:rPr lang="en-US" sz="3000" dirty="0" smtClean="0">
                <a:solidFill>
                  <a:srgbClr val="002060"/>
                </a:solidFill>
                <a:latin typeface="Gill Sans MT" pitchFamily="34" charset="0"/>
              </a:rPr>
              <a:t>                      O(N) shared </a:t>
            </a:r>
            <a:r>
              <a:rPr lang="en-US" sz="3000" dirty="0" err="1" smtClean="0">
                <a:solidFill>
                  <a:srgbClr val="002060"/>
                </a:solidFill>
                <a:latin typeface="Gill Sans MT" pitchFamily="34" charset="0"/>
              </a:rPr>
              <a:t>vars</a:t>
            </a:r>
            <a:r>
              <a:rPr lang="en-US" sz="3000" dirty="0" smtClean="0">
                <a:solidFill>
                  <a:srgbClr val="002060"/>
                </a:solidFill>
                <a:latin typeface="Gill Sans MT" pitchFamily="34" charset="0"/>
              </a:rPr>
              <a:t/>
            </a:r>
            <a:br>
              <a:rPr lang="en-US" sz="3000" dirty="0" smtClean="0">
                <a:solidFill>
                  <a:srgbClr val="002060"/>
                </a:solidFill>
                <a:latin typeface="Gill Sans MT" pitchFamily="34" charset="0"/>
              </a:rPr>
            </a:br>
            <a:r>
              <a:rPr lang="en-US" sz="3000" dirty="0" smtClean="0">
                <a:solidFill>
                  <a:srgbClr val="002060"/>
                </a:solidFill>
                <a:latin typeface="Gill Sans MT" pitchFamily="34" charset="0"/>
              </a:rPr>
              <a:t>                  L local </a:t>
            </a:r>
            <a:r>
              <a:rPr lang="en-US" sz="3000" dirty="0" err="1" smtClean="0">
                <a:solidFill>
                  <a:srgbClr val="002060"/>
                </a:solidFill>
                <a:latin typeface="Gill Sans MT" pitchFamily="34" charset="0"/>
              </a:rPr>
              <a:t>vars</a:t>
            </a:r>
            <a:r>
              <a:rPr lang="en-US" sz="3000" dirty="0" smtClean="0">
                <a:solidFill>
                  <a:srgbClr val="002060"/>
                </a:solidFill>
                <a:latin typeface="Gill Sans MT" pitchFamily="34" charset="0"/>
              </a:rPr>
              <a:t>/thread               O(L) local </a:t>
            </a:r>
            <a:r>
              <a:rPr lang="en-US" sz="3000" dirty="0" err="1" smtClean="0">
                <a:solidFill>
                  <a:srgbClr val="002060"/>
                </a:solidFill>
                <a:latin typeface="Gill Sans MT" pitchFamily="34" charset="0"/>
              </a:rPr>
              <a:t>vars</a:t>
            </a:r>
            <a:r>
              <a:rPr lang="en-US" sz="3000" dirty="0" smtClean="0">
                <a:solidFill>
                  <a:srgbClr val="002060"/>
                </a:solidFill>
                <a:latin typeface="Gill Sans MT" pitchFamily="34" charset="0"/>
              </a:rPr>
              <a:t>/thread</a:t>
            </a:r>
          </a:p>
          <a:p>
            <a:pPr>
              <a:buNone/>
            </a:pPr>
            <a:endParaRPr lang="en-US" sz="28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46817"/>
                </a:solidFill>
                <a:latin typeface="Gill Sans MT" pitchFamily="34" charset="0"/>
              </a:rPr>
              <a:t>Sequentialization requires that the size of sequential program is of the same order as the size of concurrent program.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itchFamily="34" charset="0"/>
              </a:rPr>
              <a:t>		- </a:t>
            </a:r>
            <a:r>
              <a:rPr lang="en-US" sz="3500" dirty="0" smtClean="0">
                <a:solidFill>
                  <a:srgbClr val="002060"/>
                </a:solidFill>
                <a:latin typeface="Gill Sans MT" pitchFamily="34" charset="0"/>
              </a:rPr>
              <a:t>The constant in O(N) and O(L) must be independent of #threads.</a:t>
            </a:r>
          </a:p>
          <a:p>
            <a:pPr>
              <a:buNone/>
            </a:pPr>
            <a:endParaRPr lang="en-US" sz="28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46817"/>
                </a:solidFill>
                <a:latin typeface="Gill Sans MT" pitchFamily="34" charset="0"/>
              </a:rPr>
              <a:t>For non-recursive concurrent programs, global simulation is always possible to obtain a sequential program. 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3500" dirty="0" smtClean="0">
                <a:solidFill>
                  <a:srgbClr val="002060"/>
                </a:solidFill>
                <a:latin typeface="Gill Sans MT" pitchFamily="34" charset="0"/>
              </a:rPr>
              <a:t>- Leads to a state-space explosion (</a:t>
            </a:r>
            <a:r>
              <a:rPr lang="en-US" sz="3500" dirty="0" err="1" smtClean="0">
                <a:solidFill>
                  <a:srgbClr val="002060"/>
                </a:solidFill>
                <a:latin typeface="Gill Sans MT" pitchFamily="34" charset="0"/>
              </a:rPr>
              <a:t>L</a:t>
            </a:r>
            <a:r>
              <a:rPr lang="en-US" sz="3500" baseline="45000" dirty="0" err="1" smtClean="0">
                <a:solidFill>
                  <a:srgbClr val="002060"/>
                </a:solidFill>
                <a:latin typeface="Gill Sans MT" pitchFamily="34" charset="0"/>
              </a:rPr>
              <a:t>n</a:t>
            </a:r>
            <a:r>
              <a:rPr lang="en-US" sz="3500" dirty="0" smtClean="0">
                <a:solidFill>
                  <a:srgbClr val="002060"/>
                </a:solidFill>
                <a:latin typeface="Gill Sans MT" pitchFamily="34" charset="0"/>
              </a:rPr>
              <a:t> where </a:t>
            </a:r>
            <a:r>
              <a:rPr lang="en-US" sz="3500" i="1" dirty="0" smtClean="0">
                <a:solidFill>
                  <a:srgbClr val="002060"/>
                </a:solidFill>
                <a:latin typeface="Gill Sans MT" pitchFamily="34" charset="0"/>
              </a:rPr>
              <a:t>n</a:t>
            </a:r>
            <a:r>
              <a:rPr lang="en-US" sz="3500" dirty="0" smtClean="0">
                <a:solidFill>
                  <a:srgbClr val="002060"/>
                </a:solidFill>
                <a:latin typeface="Gill Sans MT" pitchFamily="34" charset="0"/>
              </a:rPr>
              <a:t> is #threads)</a:t>
            </a:r>
            <a:endParaRPr lang="en-US" sz="35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35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3500" dirty="0" smtClean="0">
                <a:solidFill>
                  <a:srgbClr val="002060"/>
                </a:solidFill>
                <a:latin typeface="Gill Sans MT" pitchFamily="34" charset="0"/>
              </a:rPr>
              <a:t>- Is not a </a:t>
            </a:r>
            <a:r>
              <a:rPr lang="en-US" sz="3500" dirty="0" err="1" smtClean="0">
                <a:solidFill>
                  <a:srgbClr val="002060"/>
                </a:solidFill>
                <a:latin typeface="Gill Sans MT" pitchFamily="34" charset="0"/>
              </a:rPr>
              <a:t>sequentialization</a:t>
            </a:r>
            <a:r>
              <a:rPr lang="en-US" sz="3500" dirty="0" smtClean="0">
                <a:solidFill>
                  <a:srgbClr val="002060"/>
                </a:solidFill>
                <a:latin typeface="Gill Sans MT" pitchFamily="34" charset="0"/>
              </a:rPr>
              <a:t>.</a:t>
            </a:r>
          </a:p>
          <a:p>
            <a:pPr>
              <a:buNone/>
            </a:pPr>
            <a:endParaRPr lang="en-US" sz="27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46817"/>
                </a:solidFill>
                <a:latin typeface="Gill Sans MT" pitchFamily="34" charset="0"/>
              </a:rPr>
              <a:t>Recursive programs are even harder.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78486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1371600"/>
            <a:ext cx="762000" cy="685800"/>
          </a:xfrm>
          <a:prstGeom prst="rect">
            <a:avLst/>
          </a:prstGeom>
          <a:solidFill>
            <a:schemeClr val="bg1"/>
          </a:solidFill>
          <a:ln>
            <a:solidFill>
              <a:srgbClr val="AA0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C</a:t>
            </a:r>
            <a:endParaRPr lang="en-US" sz="2400" dirty="0">
              <a:solidFill>
                <a:srgbClr val="AA0E0E"/>
              </a:solidFill>
              <a:latin typeface="Gill Sans MT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29000" y="1752600"/>
            <a:ext cx="838200" cy="1588"/>
          </a:xfrm>
          <a:prstGeom prst="straightConnector1">
            <a:avLst/>
          </a:prstGeom>
          <a:ln>
            <a:solidFill>
              <a:srgbClr val="AA0E0E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24400" y="1371600"/>
            <a:ext cx="762000" cy="685800"/>
          </a:xfrm>
          <a:prstGeom prst="rect">
            <a:avLst/>
          </a:prstGeom>
          <a:solidFill>
            <a:schemeClr val="bg1"/>
          </a:solidFill>
          <a:ln>
            <a:solidFill>
              <a:srgbClr val="AA0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S</a:t>
            </a:r>
            <a:endParaRPr lang="en-US" sz="2400" dirty="0">
              <a:solidFill>
                <a:srgbClr val="AA0E0E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Deductive Verification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Experimental results</a:t>
            </a: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		</a:t>
            </a: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AA0E0E"/>
                </a:solidFill>
                <a:latin typeface="Gill Sans MT" pitchFamily="34" charset="0"/>
              </a:rPr>
              <a:t>	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Manually wrote Jones-style rely/guarantee annotations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	- Boogie for Hoare-style verification of the corresponding sequential program.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	- Experiments run on Intel dual-core with 1.6 GHz and 1Gb RAM.</a:t>
            </a: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76962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146" name="Picture 2" descr="C:\Users\garg11\Downloads\fi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4049" y="2357437"/>
            <a:ext cx="6908361" cy="236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Predicate Abstraction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Concurrent program </a:t>
            </a:r>
            <a:r>
              <a:rPr lang="en-US" sz="2400" i="1" dirty="0" smtClean="0">
                <a:solidFill>
                  <a:srgbClr val="AA0E0E"/>
                </a:solidFill>
                <a:latin typeface="Gill Sans MT" pitchFamily="34" charset="0"/>
              </a:rPr>
              <a:t>C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 + auxiliary variables </a:t>
            </a:r>
            <a:r>
              <a:rPr lang="en-US" sz="2400" i="1" dirty="0" smtClean="0">
                <a:solidFill>
                  <a:srgbClr val="AA0E0E"/>
                </a:solidFill>
                <a:latin typeface="Gill Sans MT" pitchFamily="34" charset="0"/>
              </a:rPr>
              <a:t>A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 determined manually/heuristically  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  Sequential program </a:t>
            </a:r>
            <a:r>
              <a:rPr lang="en-US" sz="2400" i="1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S</a:t>
            </a:r>
            <a:r>
              <a:rPr lang="en-US" sz="2400" i="1" baseline="-250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C,A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 </a:t>
            </a: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Use a predicate abstraction tool (like SLAM) to prove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S</a:t>
            </a:r>
            <a:r>
              <a:rPr lang="en-US" sz="2200" i="1" baseline="-250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C,A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 and hence </a:t>
            </a:r>
            <a:r>
              <a:rPr lang="en-US" sz="2200" i="1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C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 correct.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	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- The procedure is sound but incomplete. 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	- If 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S</a:t>
            </a:r>
            <a:r>
              <a:rPr lang="en-US" sz="1900" i="1" baseline="-250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C,A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 cannot be proved correct, cannot deduce anything (more auxiliary 	  	  variables may be needed)</a:t>
            </a: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We get a semi-automatic predicate abstraction tool for concurrent programs.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- Determining auxiliary variables can be automated 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1900" dirty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[Cohen-</a:t>
            </a:r>
            <a:r>
              <a:rPr lang="en-US" sz="1800" dirty="0" err="1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Namjoshi</a:t>
            </a:r>
            <a:r>
              <a:rPr lang="en-US" sz="18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, Gupta-</a:t>
            </a:r>
            <a:r>
              <a:rPr lang="en-US" sz="1800" dirty="0" err="1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Popeea</a:t>
            </a:r>
            <a:r>
              <a:rPr lang="en-US" sz="18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-</a:t>
            </a:r>
            <a:r>
              <a:rPr lang="en-US" sz="1800" dirty="0" err="1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Rybalchenko</a:t>
            </a:r>
            <a:r>
              <a:rPr lang="en-US" sz="18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]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Used for proving programs: X++, Lock, Bakery and Peterson.</a:t>
            </a: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73152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Broader context of the result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                                                       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		 </a:t>
            </a:r>
          </a:p>
          <a:p>
            <a:pPr marL="0" indent="0"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B2A5E9C-E218-42E1-AE62-2F2FF83E3EC5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784860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181350" y="1359933"/>
            <a:ext cx="1847850" cy="91439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AA0E0E"/>
                </a:solidFill>
                <a:latin typeface="Gill Sans MT" pitchFamily="34" charset="0"/>
              </a:rPr>
              <a:t>Conc. program analysis</a:t>
            </a:r>
            <a:endParaRPr lang="en-US" sz="2000" dirty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0" y="2807732"/>
            <a:ext cx="4191000" cy="1339334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AA0E0E"/>
                </a:solidFill>
                <a:latin typeface="Gill Sans MT" pitchFamily="34" charset="0"/>
              </a:rPr>
              <a:t>Sequentializations: </a:t>
            </a:r>
          </a:p>
          <a:p>
            <a:pPr algn="ctr"/>
            <a:r>
              <a:rPr lang="en-US" dirty="0" err="1" smtClean="0">
                <a:solidFill>
                  <a:srgbClr val="046817"/>
                </a:solidFill>
                <a:latin typeface="Gill Sans MT" pitchFamily="34" charset="0"/>
              </a:rPr>
              <a:t>Bdd</a:t>
            </a:r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. Context Switch</a:t>
            </a:r>
            <a:r>
              <a:rPr lang="en-US" sz="1700" dirty="0" smtClean="0">
                <a:solidFill>
                  <a:srgbClr val="046817"/>
                </a:solidFill>
                <a:latin typeface="Gill Sans MT" pitchFamily="34" charset="0"/>
              </a:rPr>
              <a:t> [LR08, LMP09]</a:t>
            </a:r>
          </a:p>
          <a:p>
            <a:pPr algn="ctr"/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Thread creation + Delay-bound </a:t>
            </a:r>
            <a:r>
              <a:rPr lang="en-US" sz="1700" dirty="0" smtClean="0">
                <a:solidFill>
                  <a:srgbClr val="046817"/>
                </a:solidFill>
                <a:latin typeface="Gill Sans MT" pitchFamily="34" charset="0"/>
              </a:rPr>
              <a:t>[EQR11]</a:t>
            </a:r>
          </a:p>
          <a:p>
            <a:pPr algn="ctr"/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Parameterized </a:t>
            </a:r>
            <a:r>
              <a:rPr lang="en-US" dirty="0" err="1" smtClean="0">
                <a:solidFill>
                  <a:srgbClr val="046817"/>
                </a:solidFill>
                <a:latin typeface="Gill Sans MT" pitchFamily="34" charset="0"/>
              </a:rPr>
              <a:t>pgm</a:t>
            </a:r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. + </a:t>
            </a:r>
            <a:r>
              <a:rPr lang="en-US" dirty="0" err="1" smtClean="0">
                <a:solidFill>
                  <a:srgbClr val="046817"/>
                </a:solidFill>
                <a:latin typeface="Gill Sans MT" pitchFamily="34" charset="0"/>
              </a:rPr>
              <a:t>Bdd</a:t>
            </a:r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. rounds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98502" y="4076700"/>
            <a:ext cx="0" cy="71223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26113" y="2258020"/>
            <a:ext cx="655238" cy="48518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3297591" y="4823341"/>
            <a:ext cx="342123" cy="1364218"/>
          </a:xfrm>
          <a:prstGeom prst="righ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4799" y="2807732"/>
            <a:ext cx="2613811" cy="1154668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AA0E0E"/>
                </a:solidFill>
                <a:latin typeface="Gill Sans MT" pitchFamily="34" charset="0"/>
              </a:rPr>
              <a:t>Finite state conc. </a:t>
            </a:r>
            <a:r>
              <a:rPr lang="en-US" sz="2000" dirty="0" err="1" smtClean="0">
                <a:solidFill>
                  <a:srgbClr val="AA0E0E"/>
                </a:solidFill>
                <a:latin typeface="Gill Sans MT" pitchFamily="34" charset="0"/>
              </a:rPr>
              <a:t>pgm</a:t>
            </a:r>
            <a:r>
              <a:rPr lang="en-US" sz="2000" dirty="0" smtClean="0">
                <a:solidFill>
                  <a:srgbClr val="AA0E0E"/>
                </a:solidFill>
                <a:latin typeface="Gill Sans MT" pitchFamily="34" charset="0"/>
              </a:rPr>
              <a:t>. with recursion </a:t>
            </a:r>
          </a:p>
          <a:p>
            <a:pPr algn="ctr"/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(multi-stack automata)</a:t>
            </a:r>
            <a:endParaRPr lang="en-US" dirty="0">
              <a:solidFill>
                <a:srgbClr val="046817"/>
              </a:solidFill>
              <a:latin typeface="Gill Sans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5748" y="4234934"/>
            <a:ext cx="154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0E0E"/>
                </a:solidFill>
              </a:rPr>
              <a:t>Under-approx.</a:t>
            </a:r>
            <a:endParaRPr lang="en-US" dirty="0">
              <a:solidFill>
                <a:srgbClr val="AA0E0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2400" y="4857750"/>
            <a:ext cx="3048000" cy="12954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46817"/>
                </a:solidFill>
                <a:latin typeface="Gill Sans MT" pitchFamily="34" charset="0"/>
              </a:rPr>
              <a:t>Bdd</a:t>
            </a:r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. Context Switch </a:t>
            </a:r>
            <a:r>
              <a:rPr lang="en-US" sz="1700" dirty="0" smtClean="0">
                <a:solidFill>
                  <a:srgbClr val="046817"/>
                </a:solidFill>
                <a:latin typeface="Gill Sans MT" pitchFamily="34" charset="0"/>
              </a:rPr>
              <a:t>[QR05]</a:t>
            </a:r>
          </a:p>
          <a:p>
            <a:pPr algn="ctr"/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Multi-phase VPL</a:t>
            </a:r>
            <a:r>
              <a:rPr lang="en-US" sz="1700" dirty="0" smtClean="0">
                <a:solidFill>
                  <a:srgbClr val="046817"/>
                </a:solidFill>
                <a:latin typeface="Gill Sans MT" pitchFamily="34" charset="0"/>
              </a:rPr>
              <a:t> [LMP07]</a:t>
            </a:r>
          </a:p>
          <a:p>
            <a:pPr algn="ctr"/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Linear interfaces </a:t>
            </a:r>
            <a:r>
              <a:rPr lang="en-US" sz="1700" dirty="0" smtClean="0">
                <a:solidFill>
                  <a:srgbClr val="046817"/>
                </a:solidFill>
                <a:latin typeface="Gill Sans MT" pitchFamily="34" charset="0"/>
              </a:rPr>
              <a:t>[LMP10]</a:t>
            </a:r>
          </a:p>
          <a:p>
            <a:pPr algn="ctr"/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Graph automata </a:t>
            </a:r>
            <a:r>
              <a:rPr lang="en-US" sz="1700" dirty="0" smtClean="0">
                <a:solidFill>
                  <a:srgbClr val="046817"/>
                </a:solidFill>
                <a:latin typeface="Gill Sans MT" pitchFamily="34" charset="0"/>
              </a:rPr>
              <a:t>[MP11]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9094" y="220825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0E0E"/>
                </a:solidFill>
                <a:latin typeface="Gill Sans MT" pitchFamily="34" charset="0"/>
              </a:rPr>
              <a:t>Abstraction</a:t>
            </a:r>
            <a:endParaRPr lang="en-US" dirty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43575" y="5269468"/>
            <a:ext cx="2647950" cy="9906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Gill Sans MT" pitchFamily="34" charset="0"/>
              </a:rPr>
              <a:t>Compositional Semantics </a:t>
            </a:r>
            <a:r>
              <a:rPr lang="en-US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</a:t>
            </a:r>
            <a:r>
              <a:rPr lang="en-US" smtClean="0">
                <a:solidFill>
                  <a:srgbClr val="002060"/>
                </a:solidFill>
                <a:latin typeface="Gill Sans MT" pitchFamily="34" charset="0"/>
              </a:rPr>
              <a:t> Sequentializability</a:t>
            </a:r>
            <a:endParaRPr lang="en-US" dirty="0" smtClean="0">
              <a:solidFill>
                <a:srgbClr val="002060"/>
              </a:solidFill>
              <a:latin typeface="Gill Sans MT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29200" y="2258020"/>
            <a:ext cx="685800" cy="4323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6681" y="2133600"/>
            <a:ext cx="15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0E0E"/>
                </a:solidFill>
                <a:latin typeface="Gill Sans MT" pitchFamily="34" charset="0"/>
              </a:rPr>
              <a:t>Under-approx.</a:t>
            </a:r>
            <a:endParaRPr lang="en-US" dirty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7340" y="526946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0E0E"/>
                </a:solidFill>
                <a:latin typeface="Gill Sans MT" pitchFamily="34" charset="0"/>
              </a:rPr>
              <a:t>Compositionality</a:t>
            </a:r>
            <a:endParaRPr lang="en-US" dirty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4572000" y="4191360"/>
            <a:ext cx="2170807" cy="228240"/>
          </a:xfrm>
          <a:custGeom>
            <a:avLst/>
            <a:gdLst>
              <a:gd name="connsiteX0" fmla="*/ 0 w 2170807"/>
              <a:gd name="connsiteY0" fmla="*/ 0 h 228240"/>
              <a:gd name="connsiteX1" fmla="*/ 409575 w 2170807"/>
              <a:gd name="connsiteY1" fmla="*/ 152400 h 228240"/>
              <a:gd name="connsiteX2" fmla="*/ 1123950 w 2170807"/>
              <a:gd name="connsiteY2" fmla="*/ 104775 h 228240"/>
              <a:gd name="connsiteX3" fmla="*/ 1819275 w 2170807"/>
              <a:gd name="connsiteY3" fmla="*/ 123825 h 228240"/>
              <a:gd name="connsiteX4" fmla="*/ 2133600 w 2170807"/>
              <a:gd name="connsiteY4" fmla="*/ 219075 h 228240"/>
              <a:gd name="connsiteX5" fmla="*/ 2152650 w 2170807"/>
              <a:gd name="connsiteY5" fmla="*/ 219075 h 2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0807" h="228240">
                <a:moveTo>
                  <a:pt x="0" y="0"/>
                </a:moveTo>
                <a:cubicBezTo>
                  <a:pt x="111125" y="67469"/>
                  <a:pt x="222250" y="134938"/>
                  <a:pt x="409575" y="152400"/>
                </a:cubicBezTo>
                <a:cubicBezTo>
                  <a:pt x="596900" y="169862"/>
                  <a:pt x="889000" y="109537"/>
                  <a:pt x="1123950" y="104775"/>
                </a:cubicBezTo>
                <a:cubicBezTo>
                  <a:pt x="1358900" y="100013"/>
                  <a:pt x="1651000" y="104775"/>
                  <a:pt x="1819275" y="123825"/>
                </a:cubicBezTo>
                <a:cubicBezTo>
                  <a:pt x="1987550" y="142875"/>
                  <a:pt x="2078038" y="203200"/>
                  <a:pt x="2133600" y="219075"/>
                </a:cubicBezTo>
                <a:cubicBezTo>
                  <a:pt x="2189162" y="234950"/>
                  <a:pt x="2170906" y="227012"/>
                  <a:pt x="2152650" y="21907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691603" y="4267200"/>
            <a:ext cx="1995197" cy="144348"/>
          </a:xfrm>
          <a:custGeom>
            <a:avLst/>
            <a:gdLst>
              <a:gd name="connsiteX0" fmla="*/ 0 w 1995197"/>
              <a:gd name="connsiteY0" fmla="*/ 144348 h 144348"/>
              <a:gd name="connsiteX1" fmla="*/ 209550 w 1995197"/>
              <a:gd name="connsiteY1" fmla="*/ 49098 h 144348"/>
              <a:gd name="connsiteX2" fmla="*/ 685800 w 1995197"/>
              <a:gd name="connsiteY2" fmla="*/ 39573 h 144348"/>
              <a:gd name="connsiteX3" fmla="*/ 1438275 w 1995197"/>
              <a:gd name="connsiteY3" fmla="*/ 125298 h 144348"/>
              <a:gd name="connsiteX4" fmla="*/ 1914525 w 1995197"/>
              <a:gd name="connsiteY4" fmla="*/ 10998 h 144348"/>
              <a:gd name="connsiteX5" fmla="*/ 1990725 w 1995197"/>
              <a:gd name="connsiteY5" fmla="*/ 10998 h 14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5197" h="144348">
                <a:moveTo>
                  <a:pt x="0" y="144348"/>
                </a:moveTo>
                <a:cubicBezTo>
                  <a:pt x="47625" y="105454"/>
                  <a:pt x="95250" y="66560"/>
                  <a:pt x="209550" y="49098"/>
                </a:cubicBezTo>
                <a:cubicBezTo>
                  <a:pt x="323850" y="31636"/>
                  <a:pt x="481013" y="26873"/>
                  <a:pt x="685800" y="39573"/>
                </a:cubicBezTo>
                <a:cubicBezTo>
                  <a:pt x="890588" y="52273"/>
                  <a:pt x="1233488" y="130060"/>
                  <a:pt x="1438275" y="125298"/>
                </a:cubicBezTo>
                <a:cubicBezTo>
                  <a:pt x="1643062" y="120536"/>
                  <a:pt x="1822450" y="30048"/>
                  <a:pt x="1914525" y="10998"/>
                </a:cubicBezTo>
                <a:cubicBezTo>
                  <a:pt x="2006600" y="-8052"/>
                  <a:pt x="1998662" y="1473"/>
                  <a:pt x="1990725" y="1099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91200" y="441960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0E0E"/>
                </a:solidFill>
                <a:latin typeface="Gill Sans MT" pitchFamily="34" charset="0"/>
              </a:rPr>
              <a:t>Compositionality</a:t>
            </a:r>
            <a:endParaRPr lang="en-US" dirty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086225" y="2352675"/>
            <a:ext cx="1704975" cy="2838450"/>
          </a:xfrm>
          <a:custGeom>
            <a:avLst/>
            <a:gdLst>
              <a:gd name="connsiteX0" fmla="*/ 0 w 1704975"/>
              <a:gd name="connsiteY0" fmla="*/ 0 h 2838450"/>
              <a:gd name="connsiteX1" fmla="*/ 381000 w 1704975"/>
              <a:gd name="connsiteY1" fmla="*/ 466725 h 2838450"/>
              <a:gd name="connsiteX2" fmla="*/ 561975 w 1704975"/>
              <a:gd name="connsiteY2" fmla="*/ 1219200 h 2838450"/>
              <a:gd name="connsiteX3" fmla="*/ 695325 w 1704975"/>
              <a:gd name="connsiteY3" fmla="*/ 1857375 h 2838450"/>
              <a:gd name="connsiteX4" fmla="*/ 1057275 w 1704975"/>
              <a:gd name="connsiteY4" fmla="*/ 2419350 h 2838450"/>
              <a:gd name="connsiteX5" fmla="*/ 1704975 w 1704975"/>
              <a:gd name="connsiteY5" fmla="*/ 2838450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4975" h="2838450">
                <a:moveTo>
                  <a:pt x="0" y="0"/>
                </a:moveTo>
                <a:cubicBezTo>
                  <a:pt x="143669" y="131762"/>
                  <a:pt x="287338" y="263525"/>
                  <a:pt x="381000" y="466725"/>
                </a:cubicBezTo>
                <a:cubicBezTo>
                  <a:pt x="474662" y="669925"/>
                  <a:pt x="509588" y="987425"/>
                  <a:pt x="561975" y="1219200"/>
                </a:cubicBezTo>
                <a:cubicBezTo>
                  <a:pt x="614362" y="1450975"/>
                  <a:pt x="612775" y="1657350"/>
                  <a:pt x="695325" y="1857375"/>
                </a:cubicBezTo>
                <a:cubicBezTo>
                  <a:pt x="777875" y="2057400"/>
                  <a:pt x="889000" y="2255838"/>
                  <a:pt x="1057275" y="2419350"/>
                </a:cubicBezTo>
                <a:cubicBezTo>
                  <a:pt x="1225550" y="2582862"/>
                  <a:pt x="1465262" y="2710656"/>
                  <a:pt x="1704975" y="2838450"/>
                </a:cubicBezTo>
              </a:path>
            </a:pathLst>
          </a:cu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endCxn id="41" idx="5"/>
          </p:cNvCxnSpPr>
          <p:nvPr/>
        </p:nvCxnSpPr>
        <p:spPr>
          <a:xfrm>
            <a:off x="5791200" y="5029200"/>
            <a:ext cx="0" cy="1619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5"/>
          </p:cNvCxnSpPr>
          <p:nvPr/>
        </p:nvCxnSpPr>
        <p:spPr>
          <a:xfrm flipH="1">
            <a:off x="5610225" y="5191125"/>
            <a:ext cx="18097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92621" y="2438400"/>
            <a:ext cx="889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Over-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approx.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702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 animBg="1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Conclusion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046817"/>
                </a:solidFill>
                <a:latin typeface="Gill Sans MT" pitchFamily="34" charset="0"/>
              </a:rPr>
              <a:t>Compositionality entails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sequentializability.</a:t>
            </a:r>
            <a:endParaRPr lang="en-US" sz="2200" dirty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Can be used to prove concurrent programs correct.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Our </a:t>
            </a:r>
            <a:r>
              <a:rPr lang="en-US" sz="2200" dirty="0">
                <a:solidFill>
                  <a:srgbClr val="046817"/>
                </a:solidFill>
                <a:latin typeface="Gill Sans MT" pitchFamily="34" charset="0"/>
              </a:rPr>
              <a:t>result could potentially have a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number </a:t>
            </a:r>
            <a:r>
              <a:rPr lang="en-US" sz="2200" dirty="0">
                <a:solidFill>
                  <a:srgbClr val="046817"/>
                </a:solidFill>
                <a:latin typeface="Gill Sans MT" pitchFamily="34" charset="0"/>
              </a:rPr>
              <a:t>of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applications: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Deductive verification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Predicate abstraction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Symbolic testing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Static analysis</a:t>
            </a:r>
            <a:endParaRPr lang="en-US" sz="1900" dirty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647700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13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Why are sequentializations appealing ?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Practically </a:t>
            </a:r>
            <a:r>
              <a:rPr lang="en-US" sz="2800" dirty="0" smtClean="0">
                <a:solidFill>
                  <a:srgbClr val="AA0E0E"/>
                </a:solidFill>
                <a:latin typeface="Gill Sans MT" pitchFamily="34" charset="0"/>
              </a:rPr>
              <a:t>   </a:t>
            </a:r>
            <a:endParaRPr lang="en-US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Allows the use of analysis tools developed for sequential programs to be used directly for concurrent programs.</a:t>
            </a:r>
            <a:b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</a:b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Deductive verification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             - Symbolic model checking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         - Predicate abstraction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             - Symbolic test case generation</a:t>
            </a:r>
          </a:p>
          <a:p>
            <a:pPr>
              <a:buNone/>
            </a:pPr>
            <a:endParaRPr lang="en-US" sz="1800" dirty="0" smtClean="0">
              <a:solidFill>
                <a:srgbClr val="C0000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Theoretically</a:t>
            </a:r>
            <a:endParaRPr lang="en-US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Intriguing  </a:t>
            </a:r>
            <a:r>
              <a:rPr lang="en-US" sz="1800" dirty="0" smtClean="0">
                <a:latin typeface="Gill Sans MT" pitchFamily="34" charset="0"/>
              </a:rPr>
              <a:t/>
            </a:r>
            <a:br>
              <a:rPr lang="en-US" sz="1800" dirty="0" smtClean="0">
                <a:latin typeface="Gill Sans MT" pitchFamily="34" charset="0"/>
              </a:rPr>
            </a:br>
            <a:r>
              <a:rPr lang="en-US" sz="1800" dirty="0" smtClean="0">
                <a:latin typeface="Gill Sans MT" pitchFamily="34" charset="0"/>
              </a:rPr>
              <a:t>        - 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When are concurrent programs </a:t>
            </a:r>
            <a:r>
              <a:rPr lang="en-US" sz="1900" dirty="0" err="1" smtClean="0">
                <a:solidFill>
                  <a:srgbClr val="002060"/>
                </a:solidFill>
                <a:latin typeface="Gill Sans MT" pitchFamily="34" charset="0"/>
              </a:rPr>
              <a:t>sequentializable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84582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Earlier Results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AA0E0E"/>
                </a:solidFill>
                <a:latin typeface="Gill Sans MT" pitchFamily="34" charset="0"/>
              </a:rPr>
              <a:t>Analysis of concurrent programs under a bounded number of context-rounds (no thread creation). </a:t>
            </a:r>
          </a:p>
          <a:p>
            <a:pPr>
              <a:buNone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		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-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Lal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 and Reps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[CAV 2008].</a:t>
            </a:r>
            <a:r>
              <a:rPr lang="en-US" sz="2500" dirty="0" smtClean="0">
                <a:solidFill>
                  <a:srgbClr val="002060"/>
                </a:solidFill>
                <a:latin typeface="Gill Sans MT" pitchFamily="34" charset="0"/>
              </a:rPr>
              <a:t/>
            </a:r>
            <a:br>
              <a:rPr lang="en-US" sz="2500" dirty="0" smtClean="0">
                <a:solidFill>
                  <a:srgbClr val="002060"/>
                </a:solidFill>
                <a:latin typeface="Gill Sans MT" pitchFamily="34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       - Used for bounded model checking of concurrent programs.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       - STORM 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[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Lahiri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Qadeer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 and </a:t>
            </a:r>
            <a:r>
              <a:rPr lang="en-US" sz="2000" dirty="0" err="1" smtClean="0">
                <a:solidFill>
                  <a:srgbClr val="002060"/>
                </a:solidFill>
                <a:latin typeface="Gill Sans MT" pitchFamily="34" charset="0"/>
              </a:rPr>
              <a:t>Rakamaric</a:t>
            </a: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</a:rPr>
              <a:t>]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and </a:t>
            </a:r>
            <a:r>
              <a:rPr lang="en-US" sz="2200" dirty="0" err="1" smtClean="0">
                <a:solidFill>
                  <a:srgbClr val="002060"/>
                </a:solidFill>
                <a:latin typeface="Gill Sans MT" pitchFamily="34" charset="0"/>
              </a:rPr>
              <a:t>Poirot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from Microsoft.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-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LaTorre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,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Madhusudan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 and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Parlato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[CAV 2009]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       - Shown to be more efficient for explicit model checking with state caching.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-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LaTorre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,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Madhusudan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 and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Parlato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[Unpublished]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       - Parameterized programs with unbounded number of threads but a bounded 	         number of rounds. </a:t>
            </a:r>
          </a:p>
          <a:p>
            <a:pPr>
              <a:buNone/>
            </a:pPr>
            <a:endParaRPr lang="en-US" sz="21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AA0E0E"/>
                </a:solidFill>
                <a:latin typeface="Gill Sans MT" pitchFamily="34" charset="0"/>
              </a:rPr>
              <a:t>Analysis of concurrent programs with dynamic thread creation under a delay bound.</a:t>
            </a:r>
          </a:p>
          <a:p>
            <a:pPr>
              <a:buNone/>
            </a:pPr>
            <a:r>
              <a:rPr lang="en-US" sz="19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-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Emmi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,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Qadeer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 and </a:t>
            </a:r>
            <a:r>
              <a:rPr lang="en-US" sz="2500" dirty="0" err="1" smtClean="0">
                <a:solidFill>
                  <a:srgbClr val="046817"/>
                </a:solidFill>
                <a:latin typeface="Gill Sans MT" pitchFamily="34" charset="0"/>
              </a:rPr>
              <a:t>Rakamaric</a:t>
            </a:r>
            <a:r>
              <a:rPr lang="en-US" sz="2500" dirty="0" smtClean="0">
                <a:solidFill>
                  <a:srgbClr val="046817"/>
                </a:solidFill>
                <a:latin typeface="Gill Sans MT" pitchFamily="34" charset="0"/>
              </a:rPr>
              <a:t> 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[POPL 2011]</a:t>
            </a:r>
          </a:p>
          <a:p>
            <a:pPr>
              <a:buNone/>
            </a:pPr>
            <a:endParaRPr lang="en-US" sz="21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6629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Compositionality entails sequentializability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Compositional semantics of a concurrent program with respect to a set of auxiliary variables can be sequentialized.</a:t>
            </a:r>
            <a:endParaRPr lang="en-US" sz="2400" i="1" baseline="-250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58108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It generalizes the prior sequentializations known for the under-approximate context-bounded analysis.</a:t>
            </a:r>
          </a:p>
          <a:p>
            <a:pPr>
              <a:buNone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	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Bounding the number of context switches makes them amenable to 	  compositional reasoning.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>
              <a:solidFill>
                <a:srgbClr val="C00000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Compositional semantics: Over-approximation</a:t>
            </a:r>
          </a:p>
          <a:p>
            <a:pPr>
              <a:buNone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	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Can be used to “prove” concurrent programs correct.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86106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Overview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Jones style rely-guarantee proofs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>
              <a:solidFill>
                <a:srgbClr val="C00000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Compositional semantics for concurrent program</a:t>
            </a:r>
          </a:p>
          <a:p>
            <a:pPr>
              <a:buNone/>
            </a:pPr>
            <a:endParaRPr lang="en-US" sz="2200" dirty="0" smtClean="0"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Main theorem, intuition behind the </a:t>
            </a:r>
            <a:r>
              <a:rPr lang="en-US" sz="2200" dirty="0" err="1" smtClean="0">
                <a:solidFill>
                  <a:srgbClr val="058108"/>
                </a:solidFill>
                <a:latin typeface="Gill Sans MT" pitchFamily="34" charset="0"/>
              </a:rPr>
              <a:t>sequentialization</a:t>
            </a: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58108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Experimental results.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58108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Conclusion.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63246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Rely-Guarantee Proofs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Hoare style method for proving concurrent program.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58108"/>
                </a:solidFill>
                <a:latin typeface="Gill Sans MT" pitchFamily="34" charset="0"/>
              </a:rPr>
              <a:t>	</a:t>
            </a:r>
            <a:endParaRPr lang="en-US" sz="2200" dirty="0" smtClean="0">
              <a:solidFill>
                <a:srgbClr val="058108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		</a:t>
            </a:r>
          </a:p>
          <a:p>
            <a:pPr>
              <a:buNone/>
            </a:pPr>
            <a:r>
              <a:rPr lang="en-US" sz="2200" dirty="0" smtClean="0">
                <a:solidFill>
                  <a:srgbClr val="058108"/>
                </a:solidFill>
                <a:latin typeface="Gill Sans MT" pitchFamily="34" charset="0"/>
              </a:rPr>
              <a:t>	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 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</a:rPr>
              <a:t>pre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, 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</a:rPr>
              <a:t>post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are unary predicates defining subsets of states.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	- 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</a:rPr>
              <a:t>rely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, 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</a:rPr>
              <a:t>guar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are binary relations defining transformations to the shared state.</a:t>
            </a: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Parallel compositional rule: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75438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2" descr="C:\Users\garg11\Downloads\fi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41407"/>
            <a:ext cx="2209800" cy="24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garg11\Downloads\fig5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419600"/>
            <a:ext cx="5562601" cy="132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Auxiliary variables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Parallel compositional rule in itself is not complete.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Example:</a:t>
            </a: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1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</a:p>
          <a:p>
            <a:pPr>
              <a:buNone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</a:p>
          <a:p>
            <a:pPr>
              <a:buNone/>
            </a:pPr>
            <a:r>
              <a:rPr lang="en-US" sz="1900" dirty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- Impossible to come up with consistent 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</a:rPr>
              <a:t>rely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-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</a:rPr>
              <a:t>guar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 conditions which are 	  	  strong enough to prove the </a:t>
            </a:r>
            <a:r>
              <a:rPr lang="en-US" sz="1900" i="1" dirty="0" smtClean="0">
                <a:solidFill>
                  <a:srgbClr val="002060"/>
                </a:solidFill>
                <a:latin typeface="Gill Sans MT" pitchFamily="34" charset="0"/>
              </a:rPr>
              <a:t>post</a:t>
            </a: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71628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2" name="Picture 4" descr="C:\Users\garg11\Downloads\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43454"/>
            <a:ext cx="3171826" cy="185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Auxiliary variables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Since auxiliary variables are not read, the semantics of the concurrent program remains unchanged.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Auxiliary variables are the local state which is required to be exposed to the environment to prove the concurrent program compositionally.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71628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292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46817"/>
                </a:solidFill>
                <a:latin typeface="Gill Sans MT" pitchFamily="34" charset="0"/>
              </a:rPr>
              <a:t>Auxiliary variables</a:t>
            </a:r>
            <a:endParaRPr lang="en-US" dirty="0">
              <a:solidFill>
                <a:srgbClr val="046817"/>
              </a:solidFill>
              <a:latin typeface="Gill Sans MT" pitchFamily="34" charset="0"/>
            </a:endParaRPr>
          </a:p>
        </p:txBody>
      </p:sp>
      <p:pic>
        <p:nvPicPr>
          <p:cNvPr id="2052" name="Picture 4" descr="C:\Users\garg11\Downloads\fi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619250"/>
            <a:ext cx="33051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OME@FFFHYH0FUVWXY5L9" val="39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1012</Words>
  <Application>Microsoft Office PowerPoint</Application>
  <PresentationFormat>On-screen Show (4:3)</PresentationFormat>
  <Paragraphs>312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Compositionality Entails Sequentializability</vt:lpstr>
      <vt:lpstr>What is Sequentializability ?</vt:lpstr>
      <vt:lpstr>Why are sequentializations appealing ?</vt:lpstr>
      <vt:lpstr>Earlier Results</vt:lpstr>
      <vt:lpstr>Compositionality entails sequentializability</vt:lpstr>
      <vt:lpstr>Overview</vt:lpstr>
      <vt:lpstr>Rely-Guarantee Proofs</vt:lpstr>
      <vt:lpstr>Auxiliary variables</vt:lpstr>
      <vt:lpstr>Auxiliary variables</vt:lpstr>
      <vt:lpstr>Compositional Semantics wrt. Auxiliary variables</vt:lpstr>
      <vt:lpstr>Compositional Semantics wrt. Auxiliary variables</vt:lpstr>
      <vt:lpstr>Compositional Semantics wrt. Auxiliary variables</vt:lpstr>
      <vt:lpstr>The main result</vt:lpstr>
      <vt:lpstr>Intuition behind the sequentialization</vt:lpstr>
      <vt:lpstr>Intuition behind the sequentialization</vt:lpstr>
      <vt:lpstr>An example sequentialization</vt:lpstr>
      <vt:lpstr>An example sequentialization</vt:lpstr>
      <vt:lpstr>Applications of the theorem</vt:lpstr>
      <vt:lpstr>Deductive Verification</vt:lpstr>
      <vt:lpstr>Deductive Verification</vt:lpstr>
      <vt:lpstr>Predicate Abstraction</vt:lpstr>
      <vt:lpstr>Broader context of the result</vt:lpstr>
      <vt:lpstr>Conclusion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Pranav</dc:creator>
  <cp:lastModifiedBy>Pranav</cp:lastModifiedBy>
  <cp:revision>1447</cp:revision>
  <dcterms:created xsi:type="dcterms:W3CDTF">2010-09-13T01:24:06Z</dcterms:created>
  <dcterms:modified xsi:type="dcterms:W3CDTF">2011-03-22T16:35:25Z</dcterms:modified>
</cp:coreProperties>
</file>