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57" r:id="rId5"/>
    <p:sldId id="262" r:id="rId6"/>
    <p:sldId id="258" r:id="rId7"/>
    <p:sldId id="263" r:id="rId8"/>
    <p:sldId id="264" r:id="rId9"/>
    <p:sldId id="265" r:id="rId10"/>
    <p:sldId id="266" r:id="rId11"/>
    <p:sldId id="267" r:id="rId12"/>
    <p:sldId id="268" r:id="rId13"/>
    <p:sldId id="269" r:id="rId14"/>
    <p:sldId id="270"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04" autoAdjust="0"/>
  </p:normalViewPr>
  <p:slideViewPr>
    <p:cSldViewPr snapToGrid="0">
      <p:cViewPr varScale="1">
        <p:scale>
          <a:sx n="114" d="100"/>
          <a:sy n="114" d="100"/>
        </p:scale>
        <p:origin x="414" y="84"/>
      </p:cViewPr>
      <p:guideLst/>
    </p:cSldViewPr>
  </p:slideViewPr>
  <p:notesTextViewPr>
    <p:cViewPr>
      <p:scale>
        <a:sx n="1" d="1"/>
        <a:sy n="1" d="1"/>
      </p:scale>
      <p:origin x="0" y="0"/>
    </p:cViewPr>
  </p:notesTextViewPr>
  <p:notesViewPr>
    <p:cSldViewPr snapToGrid="0" showGuides="1">
      <p:cViewPr varScale="1">
        <p:scale>
          <a:sx n="79" d="100"/>
          <a:sy n="79" d="100"/>
        </p:scale>
        <p:origin x="234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DC2751-278C-4682-9C3F-0FF7B4FCFAE7}" type="datetimeFigureOut">
              <a:rPr lang="en-US" smtClean="0"/>
              <a:t>9/13/2024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286890-466E-41CD-A28A-B1EBDF22CA33}" type="slidenum">
              <a:rPr lang="en-US" smtClean="0"/>
              <a:t>‹#›</a:t>
            </a:fld>
            <a:endParaRPr lang="en-US" dirty="0"/>
          </a:p>
        </p:txBody>
      </p:sp>
    </p:spTree>
    <p:extLst>
      <p:ext uri="{BB962C8B-B14F-4D97-AF65-F5344CB8AC3E}">
        <p14:creationId xmlns:p14="http://schemas.microsoft.com/office/powerpoint/2010/main" val="15862942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F0845-D09E-4AF9-9623-EA7EA0297EF3}" type="datetimeFigureOut">
              <a:rPr lang="en-US" smtClean="0"/>
              <a:t>9/13/2024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CD11A-EED3-40CE-98A3-28FEE84867B3}" type="slidenum">
              <a:rPr lang="en-US" smtClean="0"/>
              <a:t>‹#›</a:t>
            </a:fld>
            <a:endParaRPr lang="en-US" dirty="0"/>
          </a:p>
        </p:txBody>
      </p:sp>
    </p:spTree>
    <p:extLst>
      <p:ext uri="{BB962C8B-B14F-4D97-AF65-F5344CB8AC3E}">
        <p14:creationId xmlns:p14="http://schemas.microsoft.com/office/powerpoint/2010/main" val="199576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7CD11A-EED3-40CE-98A3-28FEE84867B3}" type="slidenum">
              <a:rPr lang="en-US" smtClean="0"/>
              <a:t>1</a:t>
            </a:fld>
            <a:endParaRPr lang="en-US" dirty="0"/>
          </a:p>
        </p:txBody>
      </p:sp>
    </p:spTree>
    <p:extLst>
      <p:ext uri="{BB962C8B-B14F-4D97-AF65-F5344CB8AC3E}">
        <p14:creationId xmlns:p14="http://schemas.microsoft.com/office/powerpoint/2010/main" val="24911602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inv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solidFill>
                  <a:schemeClr val="tx2">
                    <a:lumMod val="20000"/>
                    <a:lumOff val="80000"/>
                  </a:schemeClr>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09693A-2307-4FDC-9539-08DC9083DDED}" type="datetime1">
              <a:rPr lang="en-US" smtClean="0"/>
              <a:t>9/13/2024</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819406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hasCustomPrompt="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0011EA7-B10E-4739-92FE-8993461CC0B7}" type="datetime1">
              <a:rPr lang="en-US" smtClean="0"/>
              <a:t>9/13/2024</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4079542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91661"/>
            <a:ext cx="2628900" cy="490903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691661"/>
            <a:ext cx="7734300" cy="490903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5DC13F-2D2A-49BA-966D-6530A12E7C15}" type="datetime1">
              <a:rPr lang="en-US" smtClean="0"/>
              <a:t>9/13/2024</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79250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hasCustomPrompt="1"/>
          </p:nvPr>
        </p:nvSpPr>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320E1C1-C26F-4479-A8BD-144B4C139DA5}" type="datetime1">
              <a:rPr lang="en-US" smtClean="0"/>
              <a:t>9/13/2024</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361943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709738"/>
            <a:ext cx="10515600" cy="2862262"/>
          </a:xfrm>
        </p:spPr>
        <p:txBody>
          <a:bodyPr anchor="b"/>
          <a:lstStyle>
            <a:lvl1pPr>
              <a:lnSpc>
                <a:spcPct val="100000"/>
              </a:lnSpc>
              <a:defRPr sz="6000"/>
            </a:lvl1pPr>
          </a:lstStyle>
          <a:p>
            <a:r>
              <a:rPr lang="en-US" smtClean="0"/>
              <a:t>Click to edit Master title style</a:t>
            </a:r>
            <a:endParaRPr lang="en-US"/>
          </a:p>
        </p:txBody>
      </p:sp>
      <p:sp>
        <p:nvSpPr>
          <p:cNvPr id="3" name="Text Placeholder 2"/>
          <p:cNvSpPr>
            <a:spLocks noGrp="1"/>
          </p:cNvSpPr>
          <p:nvPr>
            <p:ph type="body" idx="1"/>
          </p:nvPr>
        </p:nvSpPr>
        <p:spPr>
          <a:xfrm>
            <a:off x="457200" y="4589463"/>
            <a:ext cx="10515600" cy="1500187"/>
          </a:xfrm>
        </p:spPr>
        <p:txBody>
          <a:bodyPr/>
          <a:lstStyle>
            <a:lvl1pPr marL="0" indent="0">
              <a:buNone/>
              <a:defRPr sz="2400" b="1">
                <a:solidFill>
                  <a:schemeClr val="tx2">
                    <a:lumMod val="50000"/>
                  </a:schemeClr>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sz="half" idx="10"/>
          </p:nvPr>
        </p:nvSpPr>
        <p:spPr/>
        <p:txBody>
          <a:bodyPr/>
          <a:lstStyle/>
          <a:p>
            <a:fld id="{BF519E61-C2D6-49AB-83F2-8FC9FEFBDAFD}" type="datetime1">
              <a:rPr lang="en-US" smtClean="0"/>
              <a:t>9/13/2024</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2731272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hasCustomPrompt="1"/>
          </p:nvPr>
        </p:nvSpPr>
        <p:spPr>
          <a:xfrm>
            <a:off x="457200" y="1825625"/>
            <a:ext cx="4892040" cy="4351338"/>
          </a:xfrm>
        </p:spPr>
        <p:txBody>
          <a:bodyPr vert="horz" lIns="91440" tIns="45720" rIns="91440" bIns="45720" rtlCol="0">
            <a:normAutofit/>
          </a:bodyPr>
          <a:lstStyle>
            <a:lvl1pPr>
              <a:defRPr lang="en-US" baseline="0" noProof="0" dirty="0" smtClean="0">
                <a:solidFill>
                  <a:schemeClr val="bg1"/>
                </a:solidFill>
              </a:defRPr>
            </a:lvl1pPr>
            <a:lvl2pPr>
              <a:defRPr lang="en-US" baseline="0" noProof="0" dirty="0" smtClean="0">
                <a:solidFill>
                  <a:schemeClr val="bg1"/>
                </a:solidFill>
              </a:defRPr>
            </a:lvl2pPr>
            <a:lvl3pPr>
              <a:defRPr lang="en-US" baseline="0" noProof="0" dirty="0" smtClean="0">
                <a:solidFill>
                  <a:schemeClr val="bg1"/>
                </a:solidFill>
              </a:defRPr>
            </a:lvl3pPr>
            <a:lvl4pPr>
              <a:defRPr lang="en-US" baseline="0" noProof="0" dirty="0" smtClean="0">
                <a:solidFill>
                  <a:schemeClr val="bg1"/>
                </a:solidFill>
              </a:defRPr>
            </a:lvl4pPr>
            <a:lvl5pPr>
              <a:defRPr lang="en-US" baseline="0" noProof="0" dirty="0" smtClean="0">
                <a:solidFill>
                  <a:schemeClr val="bg1"/>
                </a:solidFill>
              </a:defRPr>
            </a:lvl5pPr>
            <a:lvl6pPr>
              <a:defRPr sz="1800"/>
            </a:lvl6pPr>
            <a:lvl7pPr>
              <a:defRPr sz="1800"/>
            </a:lvl7pPr>
            <a:lvl8pPr>
              <a:defRPr sz="1800"/>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4" name="Content Placeholder 3"/>
          <p:cNvSpPr>
            <a:spLocks noGrp="1"/>
          </p:cNvSpPr>
          <p:nvPr>
            <p:ph sz="half" idx="2" hasCustomPrompt="1"/>
          </p:nvPr>
        </p:nvSpPr>
        <p:spPr>
          <a:xfrm>
            <a:off x="5650524" y="1825625"/>
            <a:ext cx="4892040" cy="4351338"/>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5" name="Date Placeholder 4"/>
          <p:cNvSpPr>
            <a:spLocks noGrp="1"/>
          </p:cNvSpPr>
          <p:nvPr>
            <p:ph type="dt" sz="half" idx="10"/>
          </p:nvPr>
        </p:nvSpPr>
        <p:spPr/>
        <p:txBody>
          <a:bodyPr/>
          <a:lstStyle/>
          <a:p>
            <a:fld id="{047BE74F-367A-4D3C-8AA7-FA60CCA05EAE}" type="datetime1">
              <a:rPr lang="en-US" smtClean="0"/>
              <a:t>9/13/2024</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418393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39150"/>
            <a:ext cx="10094976" cy="115214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57200" y="1828800"/>
            <a:ext cx="489204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hasCustomPrompt="1"/>
          </p:nvPr>
        </p:nvSpPr>
        <p:spPr>
          <a:xfrm>
            <a:off x="457200" y="2498723"/>
            <a:ext cx="4892040" cy="3101977"/>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5" name="Text Placeholder 4"/>
          <p:cNvSpPr>
            <a:spLocks noGrp="1"/>
          </p:cNvSpPr>
          <p:nvPr>
            <p:ph type="body" sz="quarter" idx="3"/>
          </p:nvPr>
        </p:nvSpPr>
        <p:spPr>
          <a:xfrm>
            <a:off x="5656753" y="1828800"/>
            <a:ext cx="489204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hasCustomPrompt="1"/>
          </p:nvPr>
        </p:nvSpPr>
        <p:spPr>
          <a:xfrm>
            <a:off x="5656753" y="2498723"/>
            <a:ext cx="4892040" cy="3101977"/>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7" name="Date Placeholder 6"/>
          <p:cNvSpPr>
            <a:spLocks noGrp="1"/>
          </p:cNvSpPr>
          <p:nvPr>
            <p:ph type="dt" sz="half" idx="10"/>
          </p:nvPr>
        </p:nvSpPr>
        <p:spPr/>
        <p:txBody>
          <a:bodyPr/>
          <a:lstStyle/>
          <a:p>
            <a:fld id="{A79E3F9C-6465-4987-8E4E-615CFD4753AA}" type="datetime1">
              <a:rPr lang="en-US" smtClean="0"/>
              <a:t>9/13/2024</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3405661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49EFD6-3C20-43C6-9E75-1A9D48D9576F}" type="datetime1">
              <a:rPr lang="en-US" smtClean="0"/>
              <a:t>9/13/2024</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3363858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493D5A-A484-46EE-9DC8-9A16BFF8327E}" type="datetime1">
              <a:rPr lang="en-US" smtClean="0"/>
              <a:t>9/13/2024</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927605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599"/>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hasCustomPrompt="1"/>
          </p:nvPr>
        </p:nvSpPr>
        <p:spPr>
          <a:xfrm>
            <a:off x="4800600" y="987425"/>
            <a:ext cx="5753100" cy="4613275"/>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noProof="0" dirty="0" smtClean="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kumimoji="0" lang="en-US" sz="1800" b="0" i="0" u="none" strike="noStrike" kern="1200" cap="none" spc="0" normalizeH="0" baseline="0" noProof="0" dirty="0">
              <a:ln>
                <a:noFill/>
              </a:ln>
              <a:solidFill>
                <a:srgbClr val="E9E5DC"/>
              </a:solidFill>
              <a:effectLst/>
              <a:uLnTx/>
              <a:uFillTx/>
              <a:latin typeface="+mn-lt"/>
            </a:endParaRPr>
          </a:p>
        </p:txBody>
      </p:sp>
      <p:sp>
        <p:nvSpPr>
          <p:cNvPr id="4" name="Text Placeholder 3"/>
          <p:cNvSpPr>
            <a:spLocks noGrp="1"/>
          </p:cNvSpPr>
          <p:nvPr>
            <p:ph type="body" sz="half" idx="2"/>
          </p:nvPr>
        </p:nvSpPr>
        <p:spPr>
          <a:xfrm>
            <a:off x="457200" y="2254249"/>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6287BC8-78D1-4FEB-9D4F-E22E45CC04F7}" type="datetime1">
              <a:rPr lang="en-US" smtClean="0"/>
              <a:t>9/13/2024</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1287721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599"/>
            <a:ext cx="3932237" cy="1600200"/>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4800600" y="987425"/>
            <a:ext cx="5753100" cy="46132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254249"/>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F568210-870C-4A62-9D1B-4B25162550AB}" type="datetime1">
              <a:rPr lang="en-US" smtClean="0"/>
              <a:t>9/13/2024</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5B29C50-D6F1-4DB6-9B68-F4CD3996E9CF}" type="slidenum">
              <a:rPr lang="en-US" smtClean="0"/>
              <a:t>‹#›</a:t>
            </a:fld>
            <a:endParaRPr lang="en-US" dirty="0"/>
          </a:p>
        </p:txBody>
      </p:sp>
    </p:spTree>
    <p:extLst>
      <p:ext uri="{BB962C8B-B14F-4D97-AF65-F5344CB8AC3E}">
        <p14:creationId xmlns:p14="http://schemas.microsoft.com/office/powerpoint/2010/main" val="569576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39793"/>
            <a:ext cx="10096500" cy="115090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825625"/>
            <a:ext cx="10096500" cy="377800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2">
                    <a:lumMod val="20000"/>
                    <a:lumOff val="80000"/>
                  </a:schemeClr>
                </a:solidFill>
              </a:defRPr>
            </a:lvl1pPr>
          </a:lstStyle>
          <a:p>
            <a:fld id="{00CABDA2-EB00-4A4D-86B7-63E286A484E5}" type="datetime1">
              <a:rPr lang="en-US" smtClean="0"/>
              <a:t>9/13/2024</a:t>
            </a:fld>
            <a:endParaRPr lang="en-US" dirty="0"/>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2">
                    <a:lumMod val="20000"/>
                    <a:lumOff val="80000"/>
                  </a:schemeClr>
                </a:solidFill>
              </a:defRPr>
            </a:lvl1pPr>
          </a:lstStyle>
          <a:p>
            <a:r>
              <a:rPr lang="en-US" dirty="0"/>
              <a:t>Add a footer</a:t>
            </a:r>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2">
                    <a:lumMod val="20000"/>
                    <a:lumOff val="80000"/>
                  </a:schemeClr>
                </a:solidFill>
              </a:defRPr>
            </a:lvl1pPr>
          </a:lstStyle>
          <a:p>
            <a:fld id="{E5B29C50-D6F1-4DB6-9B68-F4CD3996E9CF}" type="slidenum">
              <a:rPr lang="en-US" smtClean="0"/>
              <a:pPr/>
              <a:t>‹#›</a:t>
            </a:fld>
            <a:endParaRPr lang="en-US" dirty="0"/>
          </a:p>
        </p:txBody>
      </p:sp>
    </p:spTree>
    <p:extLst>
      <p:ext uri="{BB962C8B-B14F-4D97-AF65-F5344CB8AC3E}">
        <p14:creationId xmlns:p14="http://schemas.microsoft.com/office/powerpoint/2010/main" val="1656484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ts val="4000"/>
        </a:lnSpc>
        <a:spcBef>
          <a:spcPct val="0"/>
        </a:spcBef>
        <a:buNone/>
        <a:defRPr sz="4000" b="1" kern="1200" cap="none" spc="0">
          <a:ln w="12700" cmpd="sng">
            <a:noFill/>
            <a:prstDash val="solid"/>
          </a:ln>
          <a:solidFill>
            <a:schemeClr val="accent4">
              <a:lumMod val="50000"/>
            </a:schemeClr>
          </a:solidFill>
          <a:effectLst>
            <a:outerShdw blurRad="38100" dist="38100" dir="2700000" algn="tl">
              <a:srgbClr val="000000">
                <a:alpha val="43000"/>
              </a:srgbClr>
            </a:outerShdw>
          </a:effectLst>
          <a:latin typeface="+mj-lt"/>
          <a:ea typeface="+mj-ea"/>
          <a:cs typeface="+mj-cs"/>
        </a:defRPr>
      </a:lvl1pPr>
    </p:titleStyle>
    <p:bodyStyle>
      <a:lvl1pPr marL="2286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6pPr>
      <a:lvl7pPr marL="29718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7pPr>
      <a:lvl8pPr marL="34290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8pPr>
      <a:lvl9pPr marL="3886200" indent="-228600" algn="l" defTabSz="914400" rtl="0" eaLnBrk="1" latinLnBrk="0" hangingPunct="1">
        <a:lnSpc>
          <a:spcPct val="90000"/>
        </a:lnSpc>
        <a:spcBef>
          <a:spcPct val="30000"/>
        </a:spcBef>
        <a:buClr>
          <a:schemeClr val="bg1"/>
        </a:buClr>
        <a:buSzPct val="70000"/>
        <a:buFont typeface="Arial" panose="020B0604020202020204" pitchFamily="34" charset="0"/>
        <a:buChar char="•"/>
        <a:defRPr sz="1800" kern="1200">
          <a:solidFill>
            <a:schemeClr val="bg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288" userDrawn="1">
          <p15:clr>
            <a:srgbClr val="F26B43"/>
          </p15:clr>
        </p15:guide>
        <p15:guide id="3" pos="6648" userDrawn="1">
          <p15:clr>
            <a:srgbClr val="F26B43"/>
          </p15:clr>
        </p15:guide>
        <p15:guide id="4" orient="horz" pos="3528" userDrawn="1">
          <p15:clr>
            <a:srgbClr val="F26B43"/>
          </p15:clr>
        </p15:guide>
        <p15:guide id="5" orient="horz" pos="112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ARTIFICAL INTELLIGENCE </a:t>
            </a:r>
            <a:r>
              <a:rPr lang="en-US" sz="2800" dirty="0" smtClean="0"/>
              <a:t>~</a:t>
            </a:r>
            <a:r>
              <a:rPr lang="en-US" sz="3200" dirty="0" smtClean="0"/>
              <a:t>PRESENTATION BY ZEEL THAKKAR</a:t>
            </a:r>
            <a:endParaRPr lang="en-US" sz="3200" dirty="0"/>
          </a:p>
        </p:txBody>
      </p:sp>
      <p:pic>
        <p:nvPicPr>
          <p:cNvPr id="6" name="Picture 5"/>
          <p:cNvPicPr>
            <a:picLocks noChangeAspect="1"/>
          </p:cNvPicPr>
          <p:nvPr/>
        </p:nvPicPr>
        <p:blipFill>
          <a:blip r:embed="rId3"/>
          <a:stretch>
            <a:fillRect/>
          </a:stretch>
        </p:blipFill>
        <p:spPr>
          <a:xfrm>
            <a:off x="9420268" y="4463074"/>
            <a:ext cx="2143125" cy="21431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9908815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6. </a:t>
            </a:r>
            <a:r>
              <a:rPr lang="en-US" dirty="0" smtClean="0"/>
              <a:t>how </a:t>
            </a:r>
            <a:r>
              <a:rPr lang="en-US" dirty="0"/>
              <a:t>can we use </a:t>
            </a:r>
            <a:r>
              <a:rPr lang="en-US" dirty="0" smtClean="0"/>
              <a:t>AI responsibly</a:t>
            </a:r>
            <a:r>
              <a:rPr lang="en-US" dirty="0"/>
              <a:t>?</a:t>
            </a:r>
            <a:endParaRPr lang="en-IN" dirty="0"/>
          </a:p>
        </p:txBody>
      </p:sp>
      <p:sp>
        <p:nvSpPr>
          <p:cNvPr id="4" name="Rounded Rectangle 3"/>
          <p:cNvSpPr/>
          <p:nvPr/>
        </p:nvSpPr>
        <p:spPr>
          <a:xfrm>
            <a:off x="1583597" y="1790700"/>
            <a:ext cx="7843706" cy="4190650"/>
          </a:xfrm>
          <a:prstGeom prst="roundRect">
            <a:avLst/>
          </a:prstGeom>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5" name="Rounded Rectangle 4"/>
          <p:cNvSpPr/>
          <p:nvPr/>
        </p:nvSpPr>
        <p:spPr>
          <a:xfrm>
            <a:off x="2901193" y="1963023"/>
            <a:ext cx="5058561" cy="897622"/>
          </a:xfrm>
          <a:prstGeom prst="roundRect">
            <a:avLst/>
          </a:prstGeom>
          <a:solidFill>
            <a:schemeClr val="accent3">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accent6">
                    <a:lumMod val="75000"/>
                  </a:schemeClr>
                </a:solidFill>
              </a:rPr>
              <a:t>People should use their own creativity, not copy off of AI! AI is just a tool for efficiency!</a:t>
            </a:r>
            <a:endParaRPr lang="en-IN" dirty="0">
              <a:solidFill>
                <a:schemeClr val="accent6">
                  <a:lumMod val="75000"/>
                </a:schemeClr>
              </a:solidFill>
            </a:endParaRPr>
          </a:p>
        </p:txBody>
      </p:sp>
      <p:sp>
        <p:nvSpPr>
          <p:cNvPr id="6" name="Rounded Rectangle 5"/>
          <p:cNvSpPr/>
          <p:nvPr/>
        </p:nvSpPr>
        <p:spPr>
          <a:xfrm>
            <a:off x="2245192" y="3127627"/>
            <a:ext cx="2515299" cy="786951"/>
          </a:xfrm>
          <a:prstGeom prst="roundRect">
            <a:avLst/>
          </a:prstGeom>
          <a:solidFill>
            <a:schemeClr val="accent3">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Put People First</a:t>
            </a:r>
            <a:endParaRPr lang="en-IN" dirty="0">
              <a:solidFill>
                <a:schemeClr val="accent6">
                  <a:lumMod val="75000"/>
                </a:schemeClr>
              </a:solidFill>
            </a:endParaRPr>
          </a:p>
        </p:txBody>
      </p:sp>
      <p:sp>
        <p:nvSpPr>
          <p:cNvPr id="7" name="Rounded Rectangle 6"/>
          <p:cNvSpPr/>
          <p:nvPr/>
        </p:nvSpPr>
        <p:spPr>
          <a:xfrm>
            <a:off x="2245192" y="4197572"/>
            <a:ext cx="2515299" cy="786951"/>
          </a:xfrm>
          <a:prstGeom prst="roundRect">
            <a:avLst/>
          </a:prstGeom>
          <a:solidFill>
            <a:schemeClr val="accent3">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Minimize unintended bias</a:t>
            </a:r>
            <a:endParaRPr lang="en-IN" dirty="0">
              <a:solidFill>
                <a:schemeClr val="accent6">
                  <a:lumMod val="75000"/>
                </a:schemeClr>
              </a:solidFill>
            </a:endParaRPr>
          </a:p>
        </p:txBody>
      </p:sp>
      <p:sp>
        <p:nvSpPr>
          <p:cNvPr id="8" name="Rounded Rectangle 7"/>
          <p:cNvSpPr/>
          <p:nvPr/>
        </p:nvSpPr>
        <p:spPr>
          <a:xfrm>
            <a:off x="5672268" y="3127627"/>
            <a:ext cx="2515299" cy="786951"/>
          </a:xfrm>
          <a:prstGeom prst="roundRect">
            <a:avLst/>
          </a:prstGeom>
          <a:solidFill>
            <a:schemeClr val="accent3">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Consider data and privacy goals</a:t>
            </a:r>
            <a:endParaRPr lang="en-IN" dirty="0">
              <a:solidFill>
                <a:schemeClr val="accent6">
                  <a:lumMod val="75000"/>
                </a:schemeClr>
              </a:solidFill>
            </a:endParaRPr>
          </a:p>
        </p:txBody>
      </p:sp>
      <p:sp>
        <p:nvSpPr>
          <p:cNvPr id="9" name="Rounded Rectangle 8"/>
          <p:cNvSpPr/>
          <p:nvPr/>
        </p:nvSpPr>
        <p:spPr>
          <a:xfrm>
            <a:off x="5714125" y="4197572"/>
            <a:ext cx="2515299" cy="786951"/>
          </a:xfrm>
          <a:prstGeom prst="roundRect">
            <a:avLst/>
          </a:prstGeom>
          <a:solidFill>
            <a:schemeClr val="accent3">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Ensure AI transparency</a:t>
            </a:r>
            <a:endParaRPr lang="en-IN" dirty="0">
              <a:solidFill>
                <a:schemeClr val="accent6">
                  <a:lumMod val="75000"/>
                </a:schemeClr>
              </a:solidFill>
            </a:endParaRPr>
          </a:p>
        </p:txBody>
      </p:sp>
    </p:spTree>
    <p:extLst>
      <p:ext uri="{BB962C8B-B14F-4D97-AF65-F5344CB8AC3E}">
        <p14:creationId xmlns:p14="http://schemas.microsoft.com/office/powerpoint/2010/main" val="16969100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RESPONSIBLE USE OF AI</a:t>
            </a:r>
            <a:endParaRPr lang="en-IN" dirty="0"/>
          </a:p>
        </p:txBody>
      </p:sp>
      <p:sp>
        <p:nvSpPr>
          <p:cNvPr id="4" name="Rounded Rectangle 3"/>
          <p:cNvSpPr/>
          <p:nvPr/>
        </p:nvSpPr>
        <p:spPr>
          <a:xfrm>
            <a:off x="1000562" y="1870745"/>
            <a:ext cx="9009776" cy="855677"/>
          </a:xfrm>
          <a:prstGeom prst="roundRect">
            <a:avLst/>
          </a:prstGeom>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AI can help do repetitive work for humans, but humans should still be prioritized. Create a culture that utilizes creativity, empathy, and dexterity from humans and AI for increased efficiency.</a:t>
            </a:r>
            <a:endParaRPr lang="en-IN" dirty="0"/>
          </a:p>
        </p:txBody>
      </p:sp>
      <p:sp>
        <p:nvSpPr>
          <p:cNvPr id="5" name="Rounded Rectangle 4"/>
          <p:cNvSpPr/>
          <p:nvPr/>
        </p:nvSpPr>
        <p:spPr>
          <a:xfrm>
            <a:off x="1000562" y="3021435"/>
            <a:ext cx="9009776" cy="855677"/>
          </a:xfrm>
          <a:prstGeom prst="roundRect">
            <a:avLst/>
          </a:prstGeom>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Businesses should adopt strong security measures, limit access to sensitive data, and anonymize data whenever possible to secure data privacy with AI and ML technologies. </a:t>
            </a:r>
            <a:endParaRPr lang="en-IN" dirty="0"/>
          </a:p>
        </p:txBody>
      </p:sp>
      <p:sp>
        <p:nvSpPr>
          <p:cNvPr id="6" name="Rounded Rectangle 5"/>
          <p:cNvSpPr/>
          <p:nvPr/>
        </p:nvSpPr>
        <p:spPr>
          <a:xfrm>
            <a:off x="1000562" y="4151852"/>
            <a:ext cx="9009776" cy="855677"/>
          </a:xfrm>
          <a:prstGeom prst="roundRect">
            <a:avLst/>
          </a:prstGeom>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There needs to be fairness in AI which entails identifying and eliminating discrimination while also encouraging diversity and inclusion. This is can be done by using training models with equal representation</a:t>
            </a:r>
            <a:endParaRPr lang="en-IN" dirty="0"/>
          </a:p>
        </p:txBody>
      </p:sp>
      <p:sp>
        <p:nvSpPr>
          <p:cNvPr id="7" name="Rounded Rectangle 6"/>
          <p:cNvSpPr/>
          <p:nvPr/>
        </p:nvSpPr>
        <p:spPr>
          <a:xfrm>
            <a:off x="1000562" y="5345186"/>
            <a:ext cx="9009776" cy="855677"/>
          </a:xfrm>
          <a:prstGeom prst="roundRect">
            <a:avLst/>
          </a:prstGeom>
          <a:solidFill>
            <a:schemeClr val="bg2">
              <a:lumMod val="9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Develop explainable AI that is visible across processes and functions to generate trust among employees and customers. Provide </a:t>
            </a:r>
            <a:r>
              <a:rPr lang="en-US" dirty="0" err="1"/>
              <a:t>examinability</a:t>
            </a:r>
            <a:r>
              <a:rPr lang="en-US" dirty="0"/>
              <a:t>, comprehension, and traceability. </a:t>
            </a:r>
            <a:endParaRPr lang="en-IN" dirty="0"/>
          </a:p>
        </p:txBody>
      </p:sp>
    </p:spTree>
    <p:extLst>
      <p:ext uri="{BB962C8B-B14F-4D97-AF65-F5344CB8AC3E}">
        <p14:creationId xmlns:p14="http://schemas.microsoft.com/office/powerpoint/2010/main" val="7829834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4980" y="2904821"/>
            <a:ext cx="10096500" cy="1150907"/>
          </a:xfrm>
        </p:spPr>
        <p:txBody>
          <a:bodyPr>
            <a:normAutofit/>
          </a:bodyPr>
          <a:lstStyle/>
          <a:p>
            <a:pPr algn="ctr"/>
            <a:r>
              <a:rPr lang="en-US" dirty="0" smtClean="0"/>
              <a:t>THANKS FOR LISTENING !</a:t>
            </a:r>
            <a:br>
              <a:rPr lang="en-US" dirty="0" smtClean="0"/>
            </a:br>
            <a:r>
              <a:rPr lang="en-US" sz="2400" dirty="0" smtClean="0"/>
              <a:t>ANY QUESTIONS ?</a:t>
            </a:r>
            <a:endParaRPr lang="en-IN" sz="2400" dirty="0"/>
          </a:p>
        </p:txBody>
      </p:sp>
    </p:spTree>
    <p:extLst>
      <p:ext uri="{BB962C8B-B14F-4D97-AF65-F5344CB8AC3E}">
        <p14:creationId xmlns:p14="http://schemas.microsoft.com/office/powerpoint/2010/main" val="27962272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dirty="0" smtClean="0">
                <a:latin typeface="Berlin Sans FB Demi" panose="020E0802020502020306" pitchFamily="34" charset="0"/>
              </a:rPr>
              <a:t>CONTENTS</a:t>
            </a:r>
            <a:endParaRPr lang="en-IN" sz="6000" dirty="0">
              <a:latin typeface="Berlin Sans FB Demi" panose="020E0802020502020306" pitchFamily="34" charset="0"/>
            </a:endParaRPr>
          </a:p>
        </p:txBody>
      </p:sp>
      <p:sp>
        <p:nvSpPr>
          <p:cNvPr id="3" name="Content Placeholder 2"/>
          <p:cNvSpPr>
            <a:spLocks noGrp="1"/>
          </p:cNvSpPr>
          <p:nvPr>
            <p:ph idx="1"/>
          </p:nvPr>
        </p:nvSpPr>
        <p:spPr>
          <a:xfrm>
            <a:off x="457199" y="1677799"/>
            <a:ext cx="10138095" cy="3925832"/>
          </a:xfrm>
        </p:spPr>
        <p:txBody>
          <a:bodyPr>
            <a:normAutofit/>
          </a:bodyPr>
          <a:lstStyle/>
          <a:p>
            <a:pPr marL="457200" indent="-457200">
              <a:buFont typeface="+mj-lt"/>
              <a:buAutoNum type="arabicParenR"/>
            </a:pPr>
            <a:r>
              <a:rPr lang="en-US" sz="2800" dirty="0" smtClean="0"/>
              <a:t>WHAT IS ARTIFICIAL INTELLIGENCE ?</a:t>
            </a:r>
          </a:p>
          <a:p>
            <a:pPr marL="457200" indent="-457200">
              <a:buFont typeface="+mj-lt"/>
              <a:buAutoNum type="arabicParenR"/>
            </a:pPr>
            <a:r>
              <a:rPr lang="en-US" sz="2800" dirty="0" smtClean="0"/>
              <a:t>HOW MACHINE LEARNING IS RELATED ?</a:t>
            </a:r>
          </a:p>
          <a:p>
            <a:pPr marL="457200" indent="-457200">
              <a:buFont typeface="+mj-lt"/>
              <a:buAutoNum type="arabicParenR"/>
            </a:pPr>
            <a:r>
              <a:rPr lang="en-US" sz="2800" dirty="0" smtClean="0"/>
              <a:t>EXAMPLES OF AI</a:t>
            </a:r>
          </a:p>
          <a:p>
            <a:pPr marL="457200" indent="-457200">
              <a:buFont typeface="+mj-lt"/>
              <a:buAutoNum type="arabicParenR"/>
            </a:pPr>
            <a:r>
              <a:rPr lang="en-US" sz="2800" dirty="0" smtClean="0"/>
              <a:t>WHAT PROBLEMS CAN AI SOLVE ?</a:t>
            </a:r>
          </a:p>
          <a:p>
            <a:pPr marL="457200" indent="-457200">
              <a:buFont typeface="+mj-lt"/>
              <a:buAutoNum type="arabicParenR"/>
            </a:pPr>
            <a:r>
              <a:rPr lang="en-US" sz="2800" dirty="0" smtClean="0"/>
              <a:t>DISADVANTAGES OF AI </a:t>
            </a:r>
          </a:p>
          <a:p>
            <a:pPr marL="457200" indent="-457200">
              <a:buFont typeface="+mj-lt"/>
              <a:buAutoNum type="arabicParenR"/>
            </a:pPr>
            <a:r>
              <a:rPr lang="en-US" sz="2800" dirty="0" smtClean="0"/>
              <a:t>HOW CAN WE USE AI RESPONSIBLY ? </a:t>
            </a:r>
            <a:endParaRPr lang="en-IN" sz="2800" dirty="0"/>
          </a:p>
        </p:txBody>
      </p:sp>
    </p:spTree>
    <p:extLst>
      <p:ext uri="{BB962C8B-B14F-4D97-AF65-F5344CB8AC3E}">
        <p14:creationId xmlns:p14="http://schemas.microsoft.com/office/powerpoint/2010/main" val="4247011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smtClean="0"/>
              <a:t>1. WHAT IS AI ?</a:t>
            </a:r>
            <a:endParaRPr lang="en-US" dirty="0"/>
          </a:p>
        </p:txBody>
      </p:sp>
      <p:sp>
        <p:nvSpPr>
          <p:cNvPr id="14" name="Content Placeholder 13"/>
          <p:cNvSpPr>
            <a:spLocks noGrp="1"/>
          </p:cNvSpPr>
          <p:nvPr>
            <p:ph idx="1"/>
          </p:nvPr>
        </p:nvSpPr>
        <p:spPr>
          <a:xfrm>
            <a:off x="457200" y="2130805"/>
            <a:ext cx="6757332" cy="3472826"/>
          </a:xfrm>
        </p:spPr>
        <p:txBody>
          <a:bodyPr>
            <a:normAutofit/>
          </a:bodyPr>
          <a:lstStyle/>
          <a:p>
            <a:r>
              <a:rPr lang="en-US" sz="2800" dirty="0" smtClean="0">
                <a:solidFill>
                  <a:schemeClr val="accent4">
                    <a:lumMod val="75000"/>
                  </a:schemeClr>
                </a:solidFill>
              </a:rPr>
              <a:t>Artificial </a:t>
            </a:r>
            <a:r>
              <a:rPr lang="en-US" sz="2800" dirty="0">
                <a:solidFill>
                  <a:schemeClr val="accent4">
                    <a:lumMod val="75000"/>
                  </a:schemeClr>
                </a:solidFill>
              </a:rPr>
              <a:t>Intelligence is the ability for a computer to think, learn and simulate human mental processes, such as perceiving, reasoning, and learning. </a:t>
            </a:r>
            <a:endParaRPr lang="en-US" sz="2800" dirty="0" smtClean="0">
              <a:solidFill>
                <a:schemeClr val="accent4">
                  <a:lumMod val="75000"/>
                </a:schemeClr>
              </a:solidFill>
            </a:endParaRPr>
          </a:p>
          <a:p>
            <a:pPr marL="0" indent="0">
              <a:buNone/>
            </a:pPr>
            <a:endParaRPr lang="en-US" sz="2800" dirty="0" smtClean="0">
              <a:solidFill>
                <a:schemeClr val="accent4">
                  <a:lumMod val="75000"/>
                </a:schemeClr>
              </a:solidFill>
            </a:endParaRPr>
          </a:p>
          <a:p>
            <a:r>
              <a:rPr lang="en-US" sz="2800" dirty="0" smtClean="0">
                <a:solidFill>
                  <a:schemeClr val="accent4">
                    <a:lumMod val="75000"/>
                  </a:schemeClr>
                </a:solidFill>
              </a:rPr>
              <a:t>It </a:t>
            </a:r>
            <a:r>
              <a:rPr lang="en-US" sz="2800" dirty="0">
                <a:solidFill>
                  <a:schemeClr val="accent4">
                    <a:lumMod val="75000"/>
                  </a:schemeClr>
                </a:solidFill>
              </a:rPr>
              <a:t>can also independently perform complex tasks that once required human input</a:t>
            </a:r>
            <a:r>
              <a:rPr lang="en-US" sz="2800" dirty="0" smtClean="0">
                <a:solidFill>
                  <a:schemeClr val="accent4">
                    <a:lumMod val="75000"/>
                  </a:schemeClr>
                </a:solidFill>
              </a:rPr>
              <a:t>.</a:t>
            </a:r>
            <a:endParaRPr lang="en-US" sz="2800" dirty="0">
              <a:solidFill>
                <a:schemeClr val="accent4">
                  <a:lumMod val="75000"/>
                </a:schemeClr>
              </a:solidFill>
            </a:endParaRPr>
          </a:p>
        </p:txBody>
      </p:sp>
    </p:spTree>
    <p:extLst>
      <p:ext uri="{BB962C8B-B14F-4D97-AF65-F5344CB8AC3E}">
        <p14:creationId xmlns:p14="http://schemas.microsoft.com/office/powerpoint/2010/main" val="566857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smtClean="0"/>
              <a:t>2. HOW </a:t>
            </a:r>
            <a:r>
              <a:rPr lang="en-US" dirty="0"/>
              <a:t>MACHINE LEARNING IS RELATED ?</a:t>
            </a:r>
            <a:br>
              <a:rPr lang="en-US" dirty="0"/>
            </a:br>
            <a:endParaRPr lang="en-US" dirty="0"/>
          </a:p>
        </p:txBody>
      </p:sp>
      <p:sp>
        <p:nvSpPr>
          <p:cNvPr id="2" name="Rounded Rectangle 1"/>
          <p:cNvSpPr/>
          <p:nvPr/>
        </p:nvSpPr>
        <p:spPr>
          <a:xfrm>
            <a:off x="939568" y="2021748"/>
            <a:ext cx="2357306" cy="3422708"/>
          </a:xfrm>
          <a:prstGeom prst="roundRect">
            <a:avLst/>
          </a:prstGeom>
          <a:solidFill>
            <a:schemeClr val="accent4">
              <a:lumMod val="75000"/>
            </a:schemeClr>
          </a:solidFill>
          <a:ln>
            <a:solidFill>
              <a:schemeClr val="accent4">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lumMod val="85000"/>
                  </a:schemeClr>
                </a:solidFill>
              </a:rPr>
              <a:t>Although the terms artificial intelligence (AI) and machine learning are frequently used interchangeably, (machine learning is a subset of the larger category of </a:t>
            </a:r>
            <a:r>
              <a:rPr lang="en-US" dirty="0" smtClean="0">
                <a:solidFill>
                  <a:schemeClr val="bg1">
                    <a:lumMod val="85000"/>
                  </a:schemeClr>
                </a:solidFill>
              </a:rPr>
              <a:t>Ai</a:t>
            </a:r>
            <a:r>
              <a:rPr lang="en-US" dirty="0" smtClean="0"/>
              <a:t>.</a:t>
            </a:r>
            <a:endParaRPr lang="en-IN" dirty="0"/>
          </a:p>
        </p:txBody>
      </p:sp>
      <p:sp>
        <p:nvSpPr>
          <p:cNvPr id="5" name="Rounded Rectangle 4"/>
          <p:cNvSpPr/>
          <p:nvPr/>
        </p:nvSpPr>
        <p:spPr>
          <a:xfrm>
            <a:off x="4137172" y="2021748"/>
            <a:ext cx="2357306" cy="3422708"/>
          </a:xfrm>
          <a:prstGeom prst="roundRect">
            <a:avLst/>
          </a:prstGeom>
          <a:solidFill>
            <a:schemeClr val="accent4">
              <a:lumMod val="75000"/>
            </a:schemeClr>
          </a:solidFill>
          <a:ln>
            <a:solidFill>
              <a:schemeClr val="accent4">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lumMod val="85000"/>
                  </a:schemeClr>
                </a:solidFill>
              </a:rPr>
              <a:t>Artificial intelligence signifies computers' general ability to mimic human thought while carrying out tasks in real-world environments</a:t>
            </a:r>
            <a:endParaRPr lang="en-IN" dirty="0">
              <a:solidFill>
                <a:schemeClr val="bg1">
                  <a:lumMod val="85000"/>
                </a:schemeClr>
              </a:solidFill>
            </a:endParaRPr>
          </a:p>
        </p:txBody>
      </p:sp>
      <p:sp>
        <p:nvSpPr>
          <p:cNvPr id="6" name="Rounded Rectangle 5"/>
          <p:cNvSpPr/>
          <p:nvPr/>
        </p:nvSpPr>
        <p:spPr>
          <a:xfrm>
            <a:off x="7600776" y="2021748"/>
            <a:ext cx="2357306" cy="3422708"/>
          </a:xfrm>
          <a:prstGeom prst="roundRect">
            <a:avLst/>
          </a:prstGeom>
          <a:solidFill>
            <a:schemeClr val="accent4">
              <a:lumMod val="75000"/>
            </a:schemeClr>
          </a:solidFill>
          <a:ln>
            <a:solidFill>
              <a:schemeClr val="accent4">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lumMod val="85000"/>
                  </a:schemeClr>
                </a:solidFill>
              </a:rPr>
              <a:t>Machine learning implies to the technologies and algorithms that allow systems to recognize patterns, make decisions, and improve themselves through experience and </a:t>
            </a:r>
            <a:r>
              <a:rPr lang="en-US" dirty="0" smtClean="0">
                <a:solidFill>
                  <a:schemeClr val="bg1">
                    <a:lumMod val="85000"/>
                  </a:schemeClr>
                </a:solidFill>
              </a:rPr>
              <a:t>data.</a:t>
            </a:r>
            <a:endParaRPr lang="en-IN" dirty="0">
              <a:solidFill>
                <a:schemeClr val="bg1">
                  <a:lumMod val="85000"/>
                </a:schemeClr>
              </a:solidFill>
            </a:endParaRPr>
          </a:p>
        </p:txBody>
      </p:sp>
    </p:spTree>
    <p:extLst>
      <p:ext uri="{BB962C8B-B14F-4D97-AF65-F5344CB8AC3E}">
        <p14:creationId xmlns:p14="http://schemas.microsoft.com/office/powerpoint/2010/main" val="14091238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a:t>3</a:t>
            </a:r>
            <a:r>
              <a:rPr lang="en-US" dirty="0" smtClean="0"/>
              <a:t>. </a:t>
            </a:r>
            <a:r>
              <a:rPr lang="en-US" dirty="0"/>
              <a:t>EXAMPLES OF AI</a:t>
            </a:r>
            <a:br>
              <a:rPr lang="en-US" dirty="0"/>
            </a:br>
            <a:endParaRPr lang="en-US" dirty="0"/>
          </a:p>
        </p:txBody>
      </p:sp>
      <p:sp>
        <p:nvSpPr>
          <p:cNvPr id="7" name="Flowchart: Decision 6"/>
          <p:cNvSpPr/>
          <p:nvPr/>
        </p:nvSpPr>
        <p:spPr>
          <a:xfrm>
            <a:off x="3695347" y="1694576"/>
            <a:ext cx="4739781" cy="3120705"/>
          </a:xfrm>
          <a:prstGeom prst="flowChartDecision">
            <a:avLst/>
          </a:prstGeom>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lumMod val="85000"/>
                  </a:schemeClr>
                </a:solidFill>
              </a:rPr>
              <a:t>AI can be used for various situations, but these are some examples of AI in our daily life. </a:t>
            </a:r>
            <a:endParaRPr lang="en-IN" dirty="0">
              <a:solidFill>
                <a:schemeClr val="bg1">
                  <a:lumMod val="85000"/>
                </a:schemeClr>
              </a:solidFill>
            </a:endParaRPr>
          </a:p>
        </p:txBody>
      </p:sp>
      <p:sp>
        <p:nvSpPr>
          <p:cNvPr id="8" name="Flowchart: Terminator 7"/>
          <p:cNvSpPr/>
          <p:nvPr/>
        </p:nvSpPr>
        <p:spPr>
          <a:xfrm>
            <a:off x="545283" y="1560353"/>
            <a:ext cx="2835479" cy="822121"/>
          </a:xfrm>
          <a:prstGeom prst="flowChartTerminator">
            <a:avLst/>
          </a:prstGeom>
          <a:solidFill>
            <a:schemeClr val="accent4">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Virtual Assistance</a:t>
            </a:r>
            <a:endParaRPr lang="en-IN" dirty="0"/>
          </a:p>
        </p:txBody>
      </p:sp>
      <p:sp>
        <p:nvSpPr>
          <p:cNvPr id="10" name="Flowchart: Terminator 9"/>
          <p:cNvSpPr/>
          <p:nvPr/>
        </p:nvSpPr>
        <p:spPr>
          <a:xfrm>
            <a:off x="545282" y="2789690"/>
            <a:ext cx="2835479" cy="822121"/>
          </a:xfrm>
          <a:prstGeom prst="flowChartTerminator">
            <a:avLst/>
          </a:prstGeom>
          <a:solidFill>
            <a:schemeClr val="accent4">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Autonomous vehicles</a:t>
            </a:r>
            <a:endParaRPr lang="en-IN" dirty="0"/>
          </a:p>
        </p:txBody>
      </p:sp>
      <p:sp>
        <p:nvSpPr>
          <p:cNvPr id="11" name="Flowchart: Terminator 10"/>
          <p:cNvSpPr/>
          <p:nvPr/>
        </p:nvSpPr>
        <p:spPr>
          <a:xfrm>
            <a:off x="545281" y="3934437"/>
            <a:ext cx="2835479" cy="822121"/>
          </a:xfrm>
          <a:prstGeom prst="flowChartTerminator">
            <a:avLst/>
          </a:prstGeom>
          <a:solidFill>
            <a:schemeClr val="accent4">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err="1"/>
              <a:t>Chatbots</a:t>
            </a:r>
            <a:endParaRPr lang="en-IN" dirty="0"/>
          </a:p>
        </p:txBody>
      </p:sp>
      <p:sp>
        <p:nvSpPr>
          <p:cNvPr id="12" name="Flowchart: Terminator 11"/>
          <p:cNvSpPr/>
          <p:nvPr/>
        </p:nvSpPr>
        <p:spPr>
          <a:xfrm>
            <a:off x="545281" y="5163774"/>
            <a:ext cx="2835479" cy="822121"/>
          </a:xfrm>
          <a:prstGeom prst="flowChartTerminator">
            <a:avLst/>
          </a:prstGeom>
          <a:solidFill>
            <a:schemeClr val="accent4">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E-commerce</a:t>
            </a:r>
            <a:endParaRPr lang="en-IN" dirty="0"/>
          </a:p>
        </p:txBody>
      </p:sp>
      <p:sp>
        <p:nvSpPr>
          <p:cNvPr id="14" name="Flowchart: Terminator 13"/>
          <p:cNvSpPr/>
          <p:nvPr/>
        </p:nvSpPr>
        <p:spPr>
          <a:xfrm>
            <a:off x="8749717" y="1560353"/>
            <a:ext cx="2835479" cy="822121"/>
          </a:xfrm>
          <a:prstGeom prst="flowChartTerminator">
            <a:avLst/>
          </a:prstGeom>
          <a:solidFill>
            <a:schemeClr val="accent4">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Recommendation systems</a:t>
            </a:r>
            <a:endParaRPr lang="en-IN" dirty="0"/>
          </a:p>
        </p:txBody>
      </p:sp>
      <p:sp>
        <p:nvSpPr>
          <p:cNvPr id="15" name="Flowchart: Terminator 14"/>
          <p:cNvSpPr/>
          <p:nvPr/>
        </p:nvSpPr>
        <p:spPr>
          <a:xfrm>
            <a:off x="8749716" y="2789689"/>
            <a:ext cx="2835479" cy="822121"/>
          </a:xfrm>
          <a:prstGeom prst="flowChartTerminator">
            <a:avLst/>
          </a:prstGeom>
          <a:solidFill>
            <a:schemeClr val="accent4">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Navigation apps</a:t>
            </a:r>
            <a:endParaRPr lang="en-IN" dirty="0"/>
          </a:p>
        </p:txBody>
      </p:sp>
      <p:sp>
        <p:nvSpPr>
          <p:cNvPr id="16" name="Flowchart: Terminator 15"/>
          <p:cNvSpPr/>
          <p:nvPr/>
        </p:nvSpPr>
        <p:spPr>
          <a:xfrm>
            <a:off x="8749715" y="3993160"/>
            <a:ext cx="2835479" cy="822121"/>
          </a:xfrm>
          <a:prstGeom prst="flowChartTerminator">
            <a:avLst/>
          </a:prstGeom>
          <a:solidFill>
            <a:schemeClr val="accent4">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Facial recognition</a:t>
            </a:r>
            <a:endParaRPr lang="en-IN" dirty="0"/>
          </a:p>
        </p:txBody>
      </p:sp>
      <p:sp>
        <p:nvSpPr>
          <p:cNvPr id="17" name="Flowchart: Terminator 16"/>
          <p:cNvSpPr/>
          <p:nvPr/>
        </p:nvSpPr>
        <p:spPr>
          <a:xfrm>
            <a:off x="8749714" y="5183698"/>
            <a:ext cx="2835479" cy="822121"/>
          </a:xfrm>
          <a:prstGeom prst="flowChartTerminator">
            <a:avLst/>
          </a:prstGeom>
          <a:solidFill>
            <a:schemeClr val="accent4">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Text editors</a:t>
            </a:r>
            <a:endParaRPr lang="en-IN" dirty="0"/>
          </a:p>
        </p:txBody>
      </p:sp>
    </p:spTree>
    <p:extLst>
      <p:ext uri="{BB962C8B-B14F-4D97-AF65-F5344CB8AC3E}">
        <p14:creationId xmlns:p14="http://schemas.microsoft.com/office/powerpoint/2010/main" val="39064881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algn="ctr"/>
            <a:r>
              <a:rPr lang="en-IN" i="1" dirty="0" smtClean="0">
                <a:latin typeface="Arial Black" panose="020B0A04020102020204" pitchFamily="34" charset="0"/>
              </a:rPr>
              <a:t>SOFIA </a:t>
            </a:r>
            <a:r>
              <a:rPr lang="en-IN" i="1" dirty="0">
                <a:latin typeface="Arial Black" panose="020B0A04020102020204" pitchFamily="34" charset="0"/>
              </a:rPr>
              <a:t>THE AI ROBOT</a:t>
            </a:r>
            <a:endParaRPr lang="en-US" i="1" dirty="0">
              <a:latin typeface="Arial Black" panose="020B0A04020102020204" pitchFamily="34" charset="0"/>
            </a:endParaRPr>
          </a:p>
        </p:txBody>
      </p:sp>
      <p:sp>
        <p:nvSpPr>
          <p:cNvPr id="3" name="Flowchart: Punched Tape 2"/>
          <p:cNvSpPr/>
          <p:nvPr/>
        </p:nvSpPr>
        <p:spPr>
          <a:xfrm>
            <a:off x="5696125" y="2030136"/>
            <a:ext cx="5385732" cy="3078760"/>
          </a:xfrm>
          <a:prstGeom prst="flowChartPunchedTape">
            <a:avLst/>
          </a:prstGeom>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lumMod val="85000"/>
                  </a:schemeClr>
                </a:solidFill>
              </a:rPr>
              <a:t>Sophia is a realistic humanoid robot capable of displaying humanlike expressions and interacting with people. It's designed for research, education, and entertainment, and helps promote public discussion about AI ethics and the future of robotics.</a:t>
            </a:r>
            <a:endParaRPr lang="en-IN" dirty="0">
              <a:solidFill>
                <a:schemeClr val="bg1">
                  <a:lumMod val="85000"/>
                </a:schemeClr>
              </a:solidFill>
            </a:endParaRPr>
          </a:p>
        </p:txBody>
      </p:sp>
      <p:sp>
        <p:nvSpPr>
          <p:cNvPr id="7" name="AutoShape 2" descr="Sophia (robot) - Wikip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p:cNvPicPr>
            <a:picLocks noChangeAspect="1"/>
          </p:cNvPicPr>
          <p:nvPr/>
        </p:nvPicPr>
        <p:blipFill>
          <a:blip r:embed="rId2"/>
          <a:stretch>
            <a:fillRect/>
          </a:stretch>
        </p:blipFill>
        <p:spPr>
          <a:xfrm>
            <a:off x="1526197" y="2270155"/>
            <a:ext cx="1972012" cy="2578682"/>
          </a:xfrm>
          <a:prstGeom prst="rect">
            <a:avLst/>
          </a:prstGeom>
        </p:spPr>
      </p:pic>
    </p:spTree>
    <p:extLst>
      <p:ext uri="{BB962C8B-B14F-4D97-AF65-F5344CB8AC3E}">
        <p14:creationId xmlns:p14="http://schemas.microsoft.com/office/powerpoint/2010/main" val="41449001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WHAT </a:t>
            </a:r>
            <a:r>
              <a:rPr lang="en-US" dirty="0"/>
              <a:t>PROBLEMS CAN AI SOLVE?</a:t>
            </a:r>
            <a:endParaRPr lang="en-IN" dirty="0"/>
          </a:p>
        </p:txBody>
      </p:sp>
      <p:pic>
        <p:nvPicPr>
          <p:cNvPr id="4" name="Content Placeholder 3"/>
          <p:cNvPicPr>
            <a:picLocks noGrp="1" noChangeAspect="1"/>
          </p:cNvPicPr>
          <p:nvPr>
            <p:ph idx="1"/>
          </p:nvPr>
        </p:nvPicPr>
        <p:blipFill>
          <a:blip r:embed="rId2">
            <a:duotone>
              <a:prstClr val="black"/>
              <a:srgbClr val="D9C3A5">
                <a:tint val="50000"/>
                <a:satMod val="180000"/>
              </a:srgbClr>
            </a:duotone>
          </a:blip>
          <a:stretch>
            <a:fillRect/>
          </a:stretch>
        </p:blipFill>
        <p:spPr>
          <a:xfrm>
            <a:off x="2533475" y="2493453"/>
            <a:ext cx="5702842" cy="2432808"/>
          </a:xfrm>
          <a:prstGeom prst="rect">
            <a:avLst/>
          </a:prstGeom>
        </p:spPr>
      </p:pic>
      <p:sp>
        <p:nvSpPr>
          <p:cNvPr id="5" name="TextBox 4"/>
          <p:cNvSpPr txBox="1"/>
          <p:nvPr/>
        </p:nvSpPr>
        <p:spPr>
          <a:xfrm>
            <a:off x="2293553" y="5276676"/>
            <a:ext cx="6669248" cy="707886"/>
          </a:xfrm>
          <a:prstGeom prst="rect">
            <a:avLst/>
          </a:prstGeom>
          <a:noFill/>
          <a:ln>
            <a:solidFill>
              <a:schemeClr val="tx2"/>
            </a:solidFill>
          </a:ln>
        </p:spPr>
        <p:txBody>
          <a:bodyPr wrap="square" rtlCol="0">
            <a:spAutoFit/>
          </a:bodyPr>
          <a:lstStyle/>
          <a:p>
            <a:pPr algn="ctr"/>
            <a:r>
              <a:rPr lang="en-US" sz="2000" dirty="0">
                <a:solidFill>
                  <a:schemeClr val="bg1">
                    <a:lumMod val="85000"/>
                  </a:schemeClr>
                </a:solidFill>
              </a:rPr>
              <a:t>As shown above, AI can solve a LOT of problems. Let's explore a few on the next slide! </a:t>
            </a:r>
            <a:endParaRPr lang="en-IN" sz="2000" dirty="0" err="1" smtClean="0">
              <a:solidFill>
                <a:schemeClr val="bg1">
                  <a:lumMod val="85000"/>
                </a:schemeClr>
              </a:solidFill>
            </a:endParaRPr>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backgroundRemoval t="0" b="98056" l="1389" r="100000"/>
                    </a14:imgEffect>
                  </a14:imgLayer>
                </a14:imgProps>
              </a:ext>
            </a:extLst>
          </a:blip>
          <a:stretch>
            <a:fillRect/>
          </a:stretch>
        </p:blipFill>
        <p:spPr>
          <a:xfrm rot="2536381">
            <a:off x="7680021" y="4210575"/>
            <a:ext cx="1112590" cy="1112590"/>
          </a:xfrm>
          <a:prstGeom prst="rect">
            <a:avLst/>
          </a:prstGeom>
        </p:spPr>
      </p:pic>
    </p:spTree>
    <p:extLst>
      <p:ext uri="{BB962C8B-B14F-4D97-AF65-F5344CB8AC3E}">
        <p14:creationId xmlns:p14="http://schemas.microsoft.com/office/powerpoint/2010/main" val="31186125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USES OF AI</a:t>
            </a:r>
            <a:br>
              <a:rPr lang="en-US" dirty="0" smtClean="0"/>
            </a:br>
            <a:r>
              <a:rPr lang="en-US" dirty="0" smtClean="0"/>
              <a:t>(ADVANTAGES OF AI)</a:t>
            </a:r>
            <a:endParaRPr lang="en-IN" dirty="0"/>
          </a:p>
        </p:txBody>
      </p:sp>
      <p:pic>
        <p:nvPicPr>
          <p:cNvPr id="11" name="Picture 10"/>
          <p:cNvPicPr>
            <a:picLocks noChangeAspect="1"/>
          </p:cNvPicPr>
          <p:nvPr/>
        </p:nvPicPr>
        <p:blipFill>
          <a:blip r:embed="rId2">
            <a:duotone>
              <a:prstClr val="black"/>
              <a:schemeClr val="accent5">
                <a:tint val="45000"/>
                <a:satMod val="400000"/>
              </a:schemeClr>
            </a:duotone>
          </a:blip>
          <a:stretch>
            <a:fillRect/>
          </a:stretch>
        </p:blipFill>
        <p:spPr>
          <a:xfrm>
            <a:off x="1476462" y="2125671"/>
            <a:ext cx="8657439" cy="3587232"/>
          </a:xfrm>
          <a:prstGeom prst="rect">
            <a:avLst/>
          </a:prstGeom>
        </p:spPr>
      </p:pic>
    </p:spTree>
    <p:extLst>
      <p:ext uri="{BB962C8B-B14F-4D97-AF65-F5344CB8AC3E}">
        <p14:creationId xmlns:p14="http://schemas.microsoft.com/office/powerpoint/2010/main" val="40139901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what </a:t>
            </a:r>
            <a:r>
              <a:rPr lang="en-US" dirty="0"/>
              <a:t>are the disadvantages of AI?</a:t>
            </a:r>
            <a:endParaRPr lang="en-IN" dirty="0"/>
          </a:p>
        </p:txBody>
      </p:sp>
      <p:sp>
        <p:nvSpPr>
          <p:cNvPr id="5" name="Oval 4"/>
          <p:cNvSpPr/>
          <p:nvPr/>
        </p:nvSpPr>
        <p:spPr>
          <a:xfrm>
            <a:off x="2097248" y="1825625"/>
            <a:ext cx="6283354" cy="4169328"/>
          </a:xfrm>
          <a:prstGeom prst="ellipse">
            <a:avLst/>
          </a:prstGeom>
          <a:solidFill>
            <a:schemeClr val="accent4">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85750" indent="-285750">
              <a:buFont typeface="Arial" panose="020B0604020202020204" pitchFamily="34" charset="0"/>
              <a:buChar char="•"/>
            </a:pPr>
            <a:r>
              <a:rPr lang="en-US" sz="2000" dirty="0">
                <a:solidFill>
                  <a:schemeClr val="bg1">
                    <a:lumMod val="85000"/>
                  </a:schemeClr>
                </a:solidFill>
              </a:rPr>
              <a:t>Lack of Transparency </a:t>
            </a:r>
            <a:endParaRPr lang="en-US" sz="2000" dirty="0" smtClean="0">
              <a:solidFill>
                <a:schemeClr val="bg1">
                  <a:lumMod val="85000"/>
                </a:schemeClr>
              </a:solidFill>
            </a:endParaRPr>
          </a:p>
          <a:p>
            <a:pPr marL="285750" indent="-285750">
              <a:buFont typeface="Arial" panose="020B0604020202020204" pitchFamily="34" charset="0"/>
              <a:buChar char="•"/>
            </a:pPr>
            <a:r>
              <a:rPr lang="en-US" sz="2000" dirty="0" smtClean="0">
                <a:solidFill>
                  <a:schemeClr val="bg1">
                    <a:lumMod val="85000"/>
                  </a:schemeClr>
                </a:solidFill>
              </a:rPr>
              <a:t>Bias </a:t>
            </a:r>
            <a:r>
              <a:rPr lang="en-US" sz="2000" dirty="0">
                <a:solidFill>
                  <a:schemeClr val="bg1">
                    <a:lumMod val="85000"/>
                  </a:schemeClr>
                </a:solidFill>
              </a:rPr>
              <a:t>and </a:t>
            </a:r>
            <a:r>
              <a:rPr lang="en-US" sz="2000" dirty="0" smtClean="0">
                <a:solidFill>
                  <a:schemeClr val="bg1">
                    <a:lumMod val="85000"/>
                  </a:schemeClr>
                </a:solidFill>
              </a:rPr>
              <a:t>Discrimination</a:t>
            </a:r>
          </a:p>
          <a:p>
            <a:pPr marL="285750" indent="-285750">
              <a:buFont typeface="Arial" panose="020B0604020202020204" pitchFamily="34" charset="0"/>
              <a:buChar char="•"/>
            </a:pPr>
            <a:r>
              <a:rPr lang="en-US" sz="2000" dirty="0" smtClean="0">
                <a:solidFill>
                  <a:schemeClr val="bg1">
                    <a:lumMod val="85000"/>
                  </a:schemeClr>
                </a:solidFill>
              </a:rPr>
              <a:t> </a:t>
            </a:r>
            <a:r>
              <a:rPr lang="en-US" sz="2000" dirty="0">
                <a:solidFill>
                  <a:schemeClr val="bg1">
                    <a:lumMod val="85000"/>
                  </a:schemeClr>
                </a:solidFill>
              </a:rPr>
              <a:t>Privacy Concerns </a:t>
            </a:r>
            <a:endParaRPr lang="en-US" sz="2000" dirty="0" smtClean="0">
              <a:solidFill>
                <a:schemeClr val="bg1">
                  <a:lumMod val="85000"/>
                </a:schemeClr>
              </a:solidFill>
            </a:endParaRPr>
          </a:p>
          <a:p>
            <a:pPr marL="285750" indent="-285750">
              <a:buFont typeface="Arial" panose="020B0604020202020204" pitchFamily="34" charset="0"/>
              <a:buChar char="•"/>
            </a:pPr>
            <a:r>
              <a:rPr lang="en-US" sz="2000" dirty="0" smtClean="0">
                <a:solidFill>
                  <a:schemeClr val="bg1">
                    <a:lumMod val="85000"/>
                  </a:schemeClr>
                </a:solidFill>
              </a:rPr>
              <a:t>Ethical </a:t>
            </a:r>
            <a:r>
              <a:rPr lang="en-US" sz="2000" dirty="0">
                <a:solidFill>
                  <a:schemeClr val="bg1">
                    <a:lumMod val="85000"/>
                  </a:schemeClr>
                </a:solidFill>
              </a:rPr>
              <a:t>Dilemmas </a:t>
            </a:r>
            <a:endParaRPr lang="en-US" sz="2000" dirty="0" smtClean="0">
              <a:solidFill>
                <a:schemeClr val="bg1">
                  <a:lumMod val="85000"/>
                </a:schemeClr>
              </a:solidFill>
            </a:endParaRPr>
          </a:p>
          <a:p>
            <a:pPr marL="285750" indent="-285750">
              <a:buFont typeface="Arial" panose="020B0604020202020204" pitchFamily="34" charset="0"/>
              <a:buChar char="•"/>
            </a:pPr>
            <a:r>
              <a:rPr lang="en-US" sz="2000" dirty="0" smtClean="0">
                <a:solidFill>
                  <a:schemeClr val="bg1">
                    <a:lumMod val="85000"/>
                  </a:schemeClr>
                </a:solidFill>
              </a:rPr>
              <a:t>Security </a:t>
            </a:r>
            <a:r>
              <a:rPr lang="en-US" sz="2000" dirty="0">
                <a:solidFill>
                  <a:schemeClr val="bg1">
                    <a:lumMod val="85000"/>
                  </a:schemeClr>
                </a:solidFill>
              </a:rPr>
              <a:t>Risks </a:t>
            </a:r>
            <a:endParaRPr lang="en-US" sz="2000" dirty="0" smtClean="0">
              <a:solidFill>
                <a:schemeClr val="bg1">
                  <a:lumMod val="85000"/>
                </a:schemeClr>
              </a:solidFill>
            </a:endParaRPr>
          </a:p>
          <a:p>
            <a:pPr marL="285750" indent="-285750">
              <a:buFont typeface="Arial" panose="020B0604020202020204" pitchFamily="34" charset="0"/>
              <a:buChar char="•"/>
            </a:pPr>
            <a:r>
              <a:rPr lang="en-US" sz="2000" dirty="0" smtClean="0">
                <a:solidFill>
                  <a:schemeClr val="bg1">
                    <a:lumMod val="85000"/>
                  </a:schemeClr>
                </a:solidFill>
              </a:rPr>
              <a:t>Concentration </a:t>
            </a:r>
            <a:r>
              <a:rPr lang="en-US" sz="2000" dirty="0">
                <a:solidFill>
                  <a:schemeClr val="bg1">
                    <a:lumMod val="85000"/>
                  </a:schemeClr>
                </a:solidFill>
              </a:rPr>
              <a:t>of </a:t>
            </a:r>
            <a:r>
              <a:rPr lang="en-US" sz="2000" dirty="0" smtClean="0">
                <a:solidFill>
                  <a:schemeClr val="bg1">
                    <a:lumMod val="85000"/>
                  </a:schemeClr>
                </a:solidFill>
              </a:rPr>
              <a:t>Power</a:t>
            </a:r>
          </a:p>
          <a:p>
            <a:pPr marL="285750" indent="-285750">
              <a:buFont typeface="Arial" panose="020B0604020202020204" pitchFamily="34" charset="0"/>
              <a:buChar char="•"/>
            </a:pPr>
            <a:r>
              <a:rPr lang="en-US" sz="2000" dirty="0" smtClean="0">
                <a:solidFill>
                  <a:schemeClr val="bg1">
                    <a:lumMod val="85000"/>
                  </a:schemeClr>
                </a:solidFill>
              </a:rPr>
              <a:t> </a:t>
            </a:r>
            <a:r>
              <a:rPr lang="en-US" sz="2000" dirty="0">
                <a:solidFill>
                  <a:schemeClr val="bg1">
                    <a:lumMod val="85000"/>
                  </a:schemeClr>
                </a:solidFill>
              </a:rPr>
              <a:t>Dependence on AI </a:t>
            </a:r>
            <a:endParaRPr lang="en-US" sz="2000" dirty="0" smtClean="0">
              <a:solidFill>
                <a:schemeClr val="bg1">
                  <a:lumMod val="85000"/>
                </a:schemeClr>
              </a:solidFill>
            </a:endParaRPr>
          </a:p>
          <a:p>
            <a:pPr marL="285750" indent="-285750">
              <a:buFont typeface="Arial" panose="020B0604020202020204" pitchFamily="34" charset="0"/>
              <a:buChar char="•"/>
            </a:pPr>
            <a:r>
              <a:rPr lang="en-US" sz="2000" dirty="0" smtClean="0">
                <a:solidFill>
                  <a:schemeClr val="bg1">
                    <a:lumMod val="85000"/>
                  </a:schemeClr>
                </a:solidFill>
              </a:rPr>
              <a:t>Job </a:t>
            </a:r>
            <a:r>
              <a:rPr lang="en-US" sz="2000" dirty="0">
                <a:solidFill>
                  <a:schemeClr val="bg1">
                    <a:lumMod val="85000"/>
                  </a:schemeClr>
                </a:solidFill>
              </a:rPr>
              <a:t>Displacement</a:t>
            </a:r>
            <a:endParaRPr lang="en-IN" sz="2000" dirty="0">
              <a:solidFill>
                <a:schemeClr val="bg1">
                  <a:lumMod val="85000"/>
                </a:schemeClr>
              </a:solidFill>
            </a:endParaRPr>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backgroundRemoval t="889" b="99556" l="889" r="99111"/>
                    </a14:imgEffect>
                  </a14:imgLayer>
                </a14:imgProps>
              </a:ext>
            </a:extLst>
          </a:blip>
          <a:stretch>
            <a:fillRect/>
          </a:stretch>
        </p:blipFill>
        <p:spPr>
          <a:xfrm>
            <a:off x="6428546" y="1627595"/>
            <a:ext cx="1658442" cy="1658442"/>
          </a:xfrm>
          <a:prstGeom prst="rect">
            <a:avLst/>
          </a:prstGeom>
        </p:spPr>
      </p:pic>
    </p:spTree>
    <p:extLst>
      <p:ext uri="{BB962C8B-B14F-4D97-AF65-F5344CB8AC3E}">
        <p14:creationId xmlns:p14="http://schemas.microsoft.com/office/powerpoint/2010/main" val="1484029857"/>
      </p:ext>
    </p:extLst>
  </p:cSld>
  <p:clrMapOvr>
    <a:masterClrMapping/>
  </p:clrMapOvr>
  <p:timing>
    <p:tnLst>
      <p:par>
        <p:cTn id="1" dur="indefinite" restart="never" nodeType="tmRoot"/>
      </p:par>
    </p:tnLst>
  </p:timing>
</p:sld>
</file>

<file path=ppt/theme/theme1.xml><?xml version="1.0" encoding="utf-8"?>
<a:theme xmlns:a="http://schemas.openxmlformats.org/drawingml/2006/main" name="Vertical Lexicon design templat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pPr>
      <a:bodyPr rtlCol="0" anchor="ctr"/>
      <a:lstStyle>
        <a:defPPr algn="ctr">
          <a:defRPr dirty="0"/>
        </a:defPPr>
      </a:lstStyle>
      <a:style>
        <a:lnRef idx="2">
          <a:schemeClr val="accent2">
            <a:shade val="50000"/>
          </a:schemeClr>
        </a:lnRef>
        <a:fillRef idx="1">
          <a:schemeClr val="accent2"/>
        </a:fillRef>
        <a:effectRef idx="0">
          <a:schemeClr val="accent2"/>
        </a:effectRef>
        <a:fontRef idx="minor">
          <a:schemeClr val="lt1"/>
        </a:fontRef>
      </a:style>
    </a:spDef>
    <a:lnDef>
      <a:spPr/>
      <a:bodyPr/>
      <a:lstStyle/>
      <a:style>
        <a:lnRef idx="1">
          <a:schemeClr val="accent2"/>
        </a:lnRef>
        <a:fillRef idx="0">
          <a:schemeClr val="accent2"/>
        </a:fillRef>
        <a:effectRef idx="0">
          <a:schemeClr val="accent2"/>
        </a:effectRef>
        <a:fontRef idx="minor">
          <a:schemeClr val="tx1"/>
        </a:fontRef>
      </a:style>
    </a:lnDef>
    <a:txDef>
      <a:spPr>
        <a:noFill/>
        <a:ln>
          <a:solidFill>
            <a:schemeClr val="tx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Vertical lexicon design slides.potx" id="{49C7086D-B6BF-42C9-B2E9-7A6F5A963EAA}" vid="{839E83B1-FF0C-49E8-8563-59D864F05AE3}"/>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A1BD8E5-A18E-435C-B431-90A6B59F4B6F}">
  <ds:schemaRefs>
    <ds:schemaRef ds:uri="http://schemas.openxmlformats.org/package/2006/metadata/core-properties"/>
    <ds:schemaRef ds:uri="http://purl.org/dc/terms/"/>
    <ds:schemaRef ds:uri="http://purl.org/dc/dcmitype/"/>
    <ds:schemaRef ds:uri="40262f94-9f35-4ac3-9a90-690165a166b7"/>
    <ds:schemaRef ds:uri="http://purl.org/dc/elements/1.1/"/>
    <ds:schemaRef ds:uri="http://schemas.microsoft.com/office/2006/metadata/properties"/>
    <ds:schemaRef ds:uri="http://www.w3.org/XML/1998/namespace"/>
    <ds:schemaRef ds:uri="a4f35948-e619-41b3-aa29-22878b09cfd2"/>
    <ds:schemaRef ds:uri="http://schemas.microsoft.com/office/2006/documentManagement/types"/>
    <ds:schemaRef ds:uri="http://schemas.microsoft.com/office/infopath/2007/PartnerControls"/>
  </ds:schemaRefs>
</ds:datastoreItem>
</file>

<file path=customXml/itemProps2.xml><?xml version="1.0" encoding="utf-8"?>
<ds:datastoreItem xmlns:ds="http://schemas.openxmlformats.org/officeDocument/2006/customXml" ds:itemID="{4BEBB951-DE64-4CB8-9E1C-184A357AD7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EEE0F9-7BC9-4998-8617-7CC115AD97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Vertical lexicon design slides</Template>
  <TotalTime>66</TotalTime>
  <Words>485</Words>
  <Application>Microsoft Office PowerPoint</Application>
  <PresentationFormat>Widescreen</PresentationFormat>
  <Paragraphs>53</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Black</vt:lpstr>
      <vt:lpstr>Berlin Sans FB Demi</vt:lpstr>
      <vt:lpstr>Calibri</vt:lpstr>
      <vt:lpstr>Vertical Lexicon design template</vt:lpstr>
      <vt:lpstr>ARTIFICAL INTELLIGENCE ~PRESENTATION BY ZEEL THAKKAR</vt:lpstr>
      <vt:lpstr>CONTENTS</vt:lpstr>
      <vt:lpstr>1. WHAT IS AI ?</vt:lpstr>
      <vt:lpstr>2. HOW MACHINE LEARNING IS RELATED ? </vt:lpstr>
      <vt:lpstr>3. EXAMPLES OF AI </vt:lpstr>
      <vt:lpstr>SOFIA THE AI ROBOT</vt:lpstr>
      <vt:lpstr>4. WHAT PROBLEMS CAN AI SOLVE?</vt:lpstr>
      <vt:lpstr>USES OF AI (ADVANTAGES OF AI)</vt:lpstr>
      <vt:lpstr>5. what are the disadvantages of AI?</vt:lpstr>
      <vt:lpstr>6. how can we use AI responsibly?</vt:lpstr>
      <vt:lpstr>RESPONSIBLE USE OF AI</vt:lpstr>
      <vt:lpstr>THANKS FOR LISTENING ! ANY QUESTIONS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ARTIFICAL INTELLIGENCE A ~PRESENTATION BY ZEEL THAKKAR</dc:title>
  <dc:creator>student</dc:creator>
  <cp:lastModifiedBy>student</cp:lastModifiedBy>
  <cp:revision>10</cp:revision>
  <dcterms:created xsi:type="dcterms:W3CDTF">2024-09-13T15:00:28Z</dcterms:created>
  <dcterms:modified xsi:type="dcterms:W3CDTF">2024-09-13T16:06:28Z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