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13"/>
  </p:notesMasterIdLst>
  <p:sldIdLst>
    <p:sldId id="256" r:id="rId2"/>
    <p:sldId id="257" r:id="rId3"/>
    <p:sldId id="265" r:id="rId4"/>
    <p:sldId id="258" r:id="rId5"/>
    <p:sldId id="259" r:id="rId6"/>
    <p:sldId id="266"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0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353874-5C3A-40BC-AF1F-97A59C1F12A3}" v="216" dt="2021-10-12T20:40:01.213"/>
    <p1510:client id="{24D97266-644D-1C46-AC75-05FC2AD15002}" v="372" dt="2021-10-13T04:59:33.167"/>
    <p1510:client id="{688CD83A-EA40-48BC-B352-E470954A0921}" v="86" dt="2021-10-13T04:06:01.582"/>
    <p1510:client id="{6BAF0795-A919-4A52-8F45-21BB8627214F}" v="19" dt="2021-10-13T04:32:23.321"/>
    <p1510:client id="{744C4571-7C4E-4884-9CDB-6071561D0532}" v="106" dt="2021-10-13T05:08:40.824"/>
    <p1510:client id="{88ACF9A2-C102-488A-89CF-298A5F577C7A}" v="23" dt="2021-10-13T04:16:57.895"/>
    <p1510:client id="{8EA13CDB-4A7A-471A-A183-154ADD9BCDA9}" v="380" dt="2021-10-13T03:44:11.101"/>
    <p1510:client id="{BB749ABE-F6A6-450E-B2D7-40C7838DA39F}" v="511" dt="2021-10-13T05:58:40.016"/>
    <p1510:client id="{BC6C0065-6E1A-43FB-9248-83CCB1A9F24D}" v="1403" dt="2021-10-12T19:23:51.477"/>
    <p1510:client id="{C1D0E714-34AA-4756-987B-979AA221B2B9}" v="67" dt="2021-10-13T06:05:36.806"/>
    <p1510:client id="{C293425F-72EA-4C17-A535-FBA08E90EC8C}" v="159" dt="2021-10-13T05:24:53.624"/>
    <p1510:client id="{CA5D4586-2595-4C0A-99B1-136589FB2362}" v="101" dt="2021-10-13T06:07:52.969"/>
    <p1510:client id="{F4807CF4-A301-4653-9001-41F164C52E14}" v="207" dt="2021-10-12T17:07:01.2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E9128D-B2EB-4156-A201-3B390C54B6E2}"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D8957ED2-68DC-49A3-B7CE-33F7B5B96D47}">
      <dgm:prSet/>
      <dgm:spPr/>
      <dgm:t>
        <a:bodyPr/>
        <a:lstStyle/>
        <a:p>
          <a:r>
            <a:rPr lang="en-US"/>
            <a:t>A company has a fleet of devices transmitting daily sensor readings.</a:t>
          </a:r>
        </a:p>
      </dgm:t>
    </dgm:pt>
    <dgm:pt modelId="{275E434C-9D9B-4D46-B22F-A830BDF5F3E9}" type="parTrans" cxnId="{92E746CD-D3D0-407C-9C2C-12E74431F1B8}">
      <dgm:prSet/>
      <dgm:spPr/>
      <dgm:t>
        <a:bodyPr/>
        <a:lstStyle/>
        <a:p>
          <a:endParaRPr lang="en-US"/>
        </a:p>
      </dgm:t>
    </dgm:pt>
    <dgm:pt modelId="{FD788B14-4D2F-4668-8703-43A5307DAFCC}" type="sibTrans" cxnId="{92E746CD-D3D0-407C-9C2C-12E74431F1B8}">
      <dgm:prSet phldrT="1" phldr="0"/>
      <dgm:spPr/>
      <dgm:t>
        <a:bodyPr/>
        <a:lstStyle/>
        <a:p>
          <a:endParaRPr lang="en-US"/>
        </a:p>
      </dgm:t>
    </dgm:pt>
    <dgm:pt modelId="{F865FC17-17B7-4517-9F5E-4E4AAA57F38A}">
      <dgm:prSet/>
      <dgm:spPr/>
      <dgm:t>
        <a:bodyPr/>
        <a:lstStyle/>
        <a:p>
          <a:r>
            <a:rPr lang="en-US"/>
            <a:t>They would like to create a predictive maintenance solution to proactively identify when maintenance should be performed on the devices.</a:t>
          </a:r>
        </a:p>
      </dgm:t>
    </dgm:pt>
    <dgm:pt modelId="{B02238D4-66F9-4E82-AF50-03BC27473E35}" type="parTrans" cxnId="{A520B167-D51D-4746-B7DC-0CB52B08C89D}">
      <dgm:prSet/>
      <dgm:spPr/>
      <dgm:t>
        <a:bodyPr/>
        <a:lstStyle/>
        <a:p>
          <a:endParaRPr lang="en-US"/>
        </a:p>
      </dgm:t>
    </dgm:pt>
    <dgm:pt modelId="{DC54BD9F-9F8D-4729-9B1C-B0913C52987B}" type="sibTrans" cxnId="{A520B167-D51D-4746-B7DC-0CB52B08C89D}">
      <dgm:prSet phldrT="2" phldr="0"/>
      <dgm:spPr/>
      <dgm:t>
        <a:bodyPr/>
        <a:lstStyle/>
        <a:p>
          <a:endParaRPr lang="en-US"/>
        </a:p>
      </dgm:t>
    </dgm:pt>
    <dgm:pt modelId="{32FB4A0E-6B27-4439-9209-D68522B2AA93}">
      <dgm:prSet/>
      <dgm:spPr/>
      <dgm:t>
        <a:bodyPr/>
        <a:lstStyle/>
        <a:p>
          <a:r>
            <a:rPr lang="en-US"/>
            <a:t>Our task was to build a predictive model using Machine Learning to predict the probability of the device failure.</a:t>
          </a:r>
        </a:p>
      </dgm:t>
    </dgm:pt>
    <dgm:pt modelId="{006F4C83-496F-40CF-B2CD-78C18CF5CC86}" type="parTrans" cxnId="{D2C0985E-1DBB-443A-8FA9-FF14CBCBA8C8}">
      <dgm:prSet/>
      <dgm:spPr/>
      <dgm:t>
        <a:bodyPr/>
        <a:lstStyle/>
        <a:p>
          <a:endParaRPr lang="en-US"/>
        </a:p>
      </dgm:t>
    </dgm:pt>
    <dgm:pt modelId="{656FC7A7-340D-44CC-948E-E38090C6D799}" type="sibTrans" cxnId="{D2C0985E-1DBB-443A-8FA9-FF14CBCBA8C8}">
      <dgm:prSet phldrT="3" phldr="0"/>
      <dgm:spPr/>
      <dgm:t>
        <a:bodyPr/>
        <a:lstStyle/>
        <a:p>
          <a:endParaRPr lang="en-US"/>
        </a:p>
      </dgm:t>
    </dgm:pt>
    <dgm:pt modelId="{26C3233D-2BC2-43B6-BFFD-5B14D0AE7D6C}">
      <dgm:prSet/>
      <dgm:spPr/>
      <dgm:t>
        <a:bodyPr/>
        <a:lstStyle/>
        <a:p>
          <a:r>
            <a:rPr lang="en-US"/>
            <a:t>The main goal was to minimize the false positives and false negatives.</a:t>
          </a:r>
        </a:p>
      </dgm:t>
    </dgm:pt>
    <dgm:pt modelId="{38F685AA-CAEB-41E3-B3A7-1AA160FA6841}" type="parTrans" cxnId="{F3646992-2F81-4993-A52D-9C7BC4D5790E}">
      <dgm:prSet/>
      <dgm:spPr/>
      <dgm:t>
        <a:bodyPr/>
        <a:lstStyle/>
        <a:p>
          <a:endParaRPr lang="en-US"/>
        </a:p>
      </dgm:t>
    </dgm:pt>
    <dgm:pt modelId="{8AA7D233-CBBE-474F-ABCE-7EB09DA160A1}" type="sibTrans" cxnId="{F3646992-2F81-4993-A52D-9C7BC4D5790E}">
      <dgm:prSet phldrT="4" phldr="0"/>
      <dgm:spPr/>
      <dgm:t>
        <a:bodyPr/>
        <a:lstStyle/>
        <a:p>
          <a:endParaRPr lang="en-US"/>
        </a:p>
      </dgm:t>
    </dgm:pt>
    <dgm:pt modelId="{8F915F35-3568-456C-AEA7-49FEEF6EDEB2}" type="pres">
      <dgm:prSet presAssocID="{E9E9128D-B2EB-4156-A201-3B390C54B6E2}" presName="linear" presStyleCnt="0">
        <dgm:presLayoutVars>
          <dgm:animLvl val="lvl"/>
          <dgm:resizeHandles val="exact"/>
        </dgm:presLayoutVars>
      </dgm:prSet>
      <dgm:spPr/>
    </dgm:pt>
    <dgm:pt modelId="{7E4F0BD0-D961-46DF-BE78-DE2C2E403F4B}" type="pres">
      <dgm:prSet presAssocID="{D8957ED2-68DC-49A3-B7CE-33F7B5B96D47}" presName="parentText" presStyleLbl="node1" presStyleIdx="0" presStyleCnt="4">
        <dgm:presLayoutVars>
          <dgm:chMax val="0"/>
          <dgm:bulletEnabled val="1"/>
        </dgm:presLayoutVars>
      </dgm:prSet>
      <dgm:spPr/>
    </dgm:pt>
    <dgm:pt modelId="{2E8EAB7A-83AF-4659-AFE3-AFC614A27CF8}" type="pres">
      <dgm:prSet presAssocID="{FD788B14-4D2F-4668-8703-43A5307DAFCC}" presName="spacer" presStyleCnt="0"/>
      <dgm:spPr/>
    </dgm:pt>
    <dgm:pt modelId="{E2E72C3C-4EA1-4443-833D-866BBF3C3B7E}" type="pres">
      <dgm:prSet presAssocID="{F865FC17-17B7-4517-9F5E-4E4AAA57F38A}" presName="parentText" presStyleLbl="node1" presStyleIdx="1" presStyleCnt="4">
        <dgm:presLayoutVars>
          <dgm:chMax val="0"/>
          <dgm:bulletEnabled val="1"/>
        </dgm:presLayoutVars>
      </dgm:prSet>
      <dgm:spPr/>
    </dgm:pt>
    <dgm:pt modelId="{078FE6B4-A600-4BF4-9391-290BF392718B}" type="pres">
      <dgm:prSet presAssocID="{DC54BD9F-9F8D-4729-9B1C-B0913C52987B}" presName="spacer" presStyleCnt="0"/>
      <dgm:spPr/>
    </dgm:pt>
    <dgm:pt modelId="{09642306-C414-492A-9EDF-A388E37FF088}" type="pres">
      <dgm:prSet presAssocID="{32FB4A0E-6B27-4439-9209-D68522B2AA93}" presName="parentText" presStyleLbl="node1" presStyleIdx="2" presStyleCnt="4">
        <dgm:presLayoutVars>
          <dgm:chMax val="0"/>
          <dgm:bulletEnabled val="1"/>
        </dgm:presLayoutVars>
      </dgm:prSet>
      <dgm:spPr/>
    </dgm:pt>
    <dgm:pt modelId="{5AD30AB6-D621-4B53-B43B-A568FD8AF387}" type="pres">
      <dgm:prSet presAssocID="{656FC7A7-340D-44CC-948E-E38090C6D799}" presName="spacer" presStyleCnt="0"/>
      <dgm:spPr/>
    </dgm:pt>
    <dgm:pt modelId="{1CA3446E-5ACD-46B7-8FEB-75AEC151FD9B}" type="pres">
      <dgm:prSet presAssocID="{26C3233D-2BC2-43B6-BFFD-5B14D0AE7D6C}" presName="parentText" presStyleLbl="node1" presStyleIdx="3" presStyleCnt="4">
        <dgm:presLayoutVars>
          <dgm:chMax val="0"/>
          <dgm:bulletEnabled val="1"/>
        </dgm:presLayoutVars>
      </dgm:prSet>
      <dgm:spPr/>
    </dgm:pt>
  </dgm:ptLst>
  <dgm:cxnLst>
    <dgm:cxn modelId="{88666B2C-269D-4876-9524-5E11C1BD2B46}" type="presOf" srcId="{32FB4A0E-6B27-4439-9209-D68522B2AA93}" destId="{09642306-C414-492A-9EDF-A388E37FF088}" srcOrd="0" destOrd="0" presId="urn:microsoft.com/office/officeart/2005/8/layout/vList2"/>
    <dgm:cxn modelId="{D2C0985E-1DBB-443A-8FA9-FF14CBCBA8C8}" srcId="{E9E9128D-B2EB-4156-A201-3B390C54B6E2}" destId="{32FB4A0E-6B27-4439-9209-D68522B2AA93}" srcOrd="2" destOrd="0" parTransId="{006F4C83-496F-40CF-B2CD-78C18CF5CC86}" sibTransId="{656FC7A7-340D-44CC-948E-E38090C6D799}"/>
    <dgm:cxn modelId="{A520B167-D51D-4746-B7DC-0CB52B08C89D}" srcId="{E9E9128D-B2EB-4156-A201-3B390C54B6E2}" destId="{F865FC17-17B7-4517-9F5E-4E4AAA57F38A}" srcOrd="1" destOrd="0" parTransId="{B02238D4-66F9-4E82-AF50-03BC27473E35}" sibTransId="{DC54BD9F-9F8D-4729-9B1C-B0913C52987B}"/>
    <dgm:cxn modelId="{6B4A367F-2D1E-41ED-8333-9AD5CFB4399C}" type="presOf" srcId="{D8957ED2-68DC-49A3-B7CE-33F7B5B96D47}" destId="{7E4F0BD0-D961-46DF-BE78-DE2C2E403F4B}" srcOrd="0" destOrd="0" presId="urn:microsoft.com/office/officeart/2005/8/layout/vList2"/>
    <dgm:cxn modelId="{ADD00E87-C965-4BAC-A6A2-12782A684BC5}" type="presOf" srcId="{E9E9128D-B2EB-4156-A201-3B390C54B6E2}" destId="{8F915F35-3568-456C-AEA7-49FEEF6EDEB2}" srcOrd="0" destOrd="0" presId="urn:microsoft.com/office/officeart/2005/8/layout/vList2"/>
    <dgm:cxn modelId="{FBEB5C89-EC23-4EEF-9653-57EFAAE1A66A}" type="presOf" srcId="{26C3233D-2BC2-43B6-BFFD-5B14D0AE7D6C}" destId="{1CA3446E-5ACD-46B7-8FEB-75AEC151FD9B}" srcOrd="0" destOrd="0" presId="urn:microsoft.com/office/officeart/2005/8/layout/vList2"/>
    <dgm:cxn modelId="{F3646992-2F81-4993-A52D-9C7BC4D5790E}" srcId="{E9E9128D-B2EB-4156-A201-3B390C54B6E2}" destId="{26C3233D-2BC2-43B6-BFFD-5B14D0AE7D6C}" srcOrd="3" destOrd="0" parTransId="{38F685AA-CAEB-41E3-B3A7-1AA160FA6841}" sibTransId="{8AA7D233-CBBE-474F-ABCE-7EB09DA160A1}"/>
    <dgm:cxn modelId="{4D926A93-A708-4C01-9C1D-03D2078282E7}" type="presOf" srcId="{F865FC17-17B7-4517-9F5E-4E4AAA57F38A}" destId="{E2E72C3C-4EA1-4443-833D-866BBF3C3B7E}" srcOrd="0" destOrd="0" presId="urn:microsoft.com/office/officeart/2005/8/layout/vList2"/>
    <dgm:cxn modelId="{92E746CD-D3D0-407C-9C2C-12E74431F1B8}" srcId="{E9E9128D-B2EB-4156-A201-3B390C54B6E2}" destId="{D8957ED2-68DC-49A3-B7CE-33F7B5B96D47}" srcOrd="0" destOrd="0" parTransId="{275E434C-9D9B-4D46-B22F-A830BDF5F3E9}" sibTransId="{FD788B14-4D2F-4668-8703-43A5307DAFCC}"/>
    <dgm:cxn modelId="{1A7D4DB9-80FB-4954-9F19-8B196E551637}" type="presParOf" srcId="{8F915F35-3568-456C-AEA7-49FEEF6EDEB2}" destId="{7E4F0BD0-D961-46DF-BE78-DE2C2E403F4B}" srcOrd="0" destOrd="0" presId="urn:microsoft.com/office/officeart/2005/8/layout/vList2"/>
    <dgm:cxn modelId="{A17CBA59-F64D-4A3F-8364-6EA3D6B0D38E}" type="presParOf" srcId="{8F915F35-3568-456C-AEA7-49FEEF6EDEB2}" destId="{2E8EAB7A-83AF-4659-AFE3-AFC614A27CF8}" srcOrd="1" destOrd="0" presId="urn:microsoft.com/office/officeart/2005/8/layout/vList2"/>
    <dgm:cxn modelId="{045D19AE-AC44-46E7-8C8E-5CDBC665BD0A}" type="presParOf" srcId="{8F915F35-3568-456C-AEA7-49FEEF6EDEB2}" destId="{E2E72C3C-4EA1-4443-833D-866BBF3C3B7E}" srcOrd="2" destOrd="0" presId="urn:microsoft.com/office/officeart/2005/8/layout/vList2"/>
    <dgm:cxn modelId="{50D9BA70-745A-4A2C-B91E-8475BDAB14BA}" type="presParOf" srcId="{8F915F35-3568-456C-AEA7-49FEEF6EDEB2}" destId="{078FE6B4-A600-4BF4-9391-290BF392718B}" srcOrd="3" destOrd="0" presId="urn:microsoft.com/office/officeart/2005/8/layout/vList2"/>
    <dgm:cxn modelId="{E40D507F-5B6D-4E35-BC0C-7A064D47BF01}" type="presParOf" srcId="{8F915F35-3568-456C-AEA7-49FEEF6EDEB2}" destId="{09642306-C414-492A-9EDF-A388E37FF088}" srcOrd="4" destOrd="0" presId="urn:microsoft.com/office/officeart/2005/8/layout/vList2"/>
    <dgm:cxn modelId="{B4931F43-6D2A-499D-AFE5-54D01DB641D4}" type="presParOf" srcId="{8F915F35-3568-456C-AEA7-49FEEF6EDEB2}" destId="{5AD30AB6-D621-4B53-B43B-A568FD8AF387}" srcOrd="5" destOrd="0" presId="urn:microsoft.com/office/officeart/2005/8/layout/vList2"/>
    <dgm:cxn modelId="{91D0C418-B80A-43C3-9D00-627CDBBA0247}" type="presParOf" srcId="{8F915F35-3568-456C-AEA7-49FEEF6EDEB2}" destId="{1CA3446E-5ACD-46B7-8FEB-75AEC151FD9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F0BD0-D961-46DF-BE78-DE2C2E403F4B}">
      <dsp:nvSpPr>
        <dsp:cNvPr id="0" name=""/>
        <dsp:cNvSpPr/>
      </dsp:nvSpPr>
      <dsp:spPr>
        <a:xfrm>
          <a:off x="0" y="73432"/>
          <a:ext cx="5906327" cy="1100385"/>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 company has a fleet of devices transmitting daily sensor readings.</a:t>
          </a:r>
        </a:p>
      </dsp:txBody>
      <dsp:txXfrm>
        <a:off x="53716" y="127148"/>
        <a:ext cx="5798895" cy="992953"/>
      </dsp:txXfrm>
    </dsp:sp>
    <dsp:sp modelId="{E2E72C3C-4EA1-4443-833D-866BBF3C3B7E}">
      <dsp:nvSpPr>
        <dsp:cNvPr id="0" name=""/>
        <dsp:cNvSpPr/>
      </dsp:nvSpPr>
      <dsp:spPr>
        <a:xfrm>
          <a:off x="0" y="1219897"/>
          <a:ext cx="5906327" cy="1100385"/>
        </a:xfrm>
        <a:prstGeom prst="roundRect">
          <a:avLst/>
        </a:prstGeom>
        <a:solidFill>
          <a:schemeClr val="accent5">
            <a:hueOff val="-7107707"/>
            <a:satOff val="4040"/>
            <a:lumOff val="-3333"/>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They would like to create a predictive maintenance solution to proactively identify when maintenance should be performed on the devices.</a:t>
          </a:r>
        </a:p>
      </dsp:txBody>
      <dsp:txXfrm>
        <a:off x="53716" y="1273613"/>
        <a:ext cx="5798895" cy="992953"/>
      </dsp:txXfrm>
    </dsp:sp>
    <dsp:sp modelId="{09642306-C414-492A-9EDF-A388E37FF088}">
      <dsp:nvSpPr>
        <dsp:cNvPr id="0" name=""/>
        <dsp:cNvSpPr/>
      </dsp:nvSpPr>
      <dsp:spPr>
        <a:xfrm>
          <a:off x="0" y="2366362"/>
          <a:ext cx="5906327" cy="1100385"/>
        </a:xfrm>
        <a:prstGeom prst="roundRect">
          <a:avLst/>
        </a:prstGeom>
        <a:solidFill>
          <a:schemeClr val="accent5">
            <a:hueOff val="-14215414"/>
            <a:satOff val="8079"/>
            <a:lumOff val="-6667"/>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Our task was to build a predictive model using Machine Learning to predict the probability of the device failure.</a:t>
          </a:r>
        </a:p>
      </dsp:txBody>
      <dsp:txXfrm>
        <a:off x="53716" y="2420078"/>
        <a:ext cx="5798895" cy="992953"/>
      </dsp:txXfrm>
    </dsp:sp>
    <dsp:sp modelId="{1CA3446E-5ACD-46B7-8FEB-75AEC151FD9B}">
      <dsp:nvSpPr>
        <dsp:cNvPr id="0" name=""/>
        <dsp:cNvSpPr/>
      </dsp:nvSpPr>
      <dsp:spPr>
        <a:xfrm>
          <a:off x="0" y="3512827"/>
          <a:ext cx="5906327" cy="1100385"/>
        </a:xfrm>
        <a:prstGeom prst="roundRect">
          <a:avLst/>
        </a:prstGeom>
        <a:solidFill>
          <a:schemeClr val="accent5">
            <a:hueOff val="-21323121"/>
            <a:satOff val="12119"/>
            <a:lumOff val="-1000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main goal was to minimize the false positives and false negatives.</a:t>
          </a:r>
        </a:p>
      </dsp:txBody>
      <dsp:txXfrm>
        <a:off x="53716" y="3566543"/>
        <a:ext cx="5798895" cy="9929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ADDAB-7E4B-8D4A-B062-89E4D8C6CDC4}" type="datetimeFigureOut">
              <a:rPr lang="en-US" smtClean="0"/>
              <a:t>10/20/2021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1F87D6-75E7-DD4F-A389-1A99321E3D91}" type="slidenum">
              <a:rPr lang="en-US" smtClean="0"/>
              <a:t>‹#›</a:t>
            </a:fld>
            <a:endParaRPr lang="en-US"/>
          </a:p>
        </p:txBody>
      </p:sp>
    </p:spTree>
    <p:extLst>
      <p:ext uri="{BB962C8B-B14F-4D97-AF65-F5344CB8AC3E}">
        <p14:creationId xmlns:p14="http://schemas.microsoft.com/office/powerpoint/2010/main" val="2844570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1F87D6-75E7-DD4F-A389-1A99321E3D91}" type="slidenum">
              <a:rPr lang="en-US" smtClean="0"/>
              <a:t>1</a:t>
            </a:fld>
            <a:endParaRPr lang="en-US"/>
          </a:p>
        </p:txBody>
      </p:sp>
    </p:spTree>
    <p:extLst>
      <p:ext uri="{BB962C8B-B14F-4D97-AF65-F5344CB8AC3E}">
        <p14:creationId xmlns:p14="http://schemas.microsoft.com/office/powerpoint/2010/main" val="19691358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a:p>
        </p:txBody>
      </p:sp>
    </p:spTree>
    <p:extLst>
      <p:ext uri="{BB962C8B-B14F-4D97-AF65-F5344CB8AC3E}">
        <p14:creationId xmlns:p14="http://schemas.microsoft.com/office/powerpoint/2010/main" val="685040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dirty="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7500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64DA5-CD3D-4590-A511-FCD3BC7A793E}" type="datetimeFigureOut">
              <a:rPr lang="en-US" dirty="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99076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5661D-6934-4B32-B92C-470368BF1EC6}" type="datetimeFigureOut">
              <a:rPr lang="en-US" dirty="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5496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10/20/2021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a:p>
        </p:txBody>
      </p:sp>
    </p:spTree>
    <p:extLst>
      <p:ext uri="{BB962C8B-B14F-4D97-AF65-F5344CB8AC3E}">
        <p14:creationId xmlns:p14="http://schemas.microsoft.com/office/powerpoint/2010/main" val="2739656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48D31E-DCDA-41A7-9C67-C4B11B94D21D}" type="datetimeFigureOut">
              <a:rPr lang="en-US" dirty="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708772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3762C0-B258-48F1-ADE6-176B4174CCDD}" type="datetimeFigureOut">
              <a:rPr lang="en-US" dirty="0"/>
              <a:t>10/20/2021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10970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10/20/2021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41652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68593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10/20/2021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9848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10/20/2021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30124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10/20/2021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4565577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3155" y="1192022"/>
            <a:ext cx="7587390" cy="4859154"/>
          </a:xfrm>
        </p:spPr>
        <p:txBody>
          <a:bodyPr vert="horz" lIns="91440" tIns="45720" rIns="91440" bIns="45720" rtlCol="0" anchor="ctr">
            <a:normAutofit/>
          </a:bodyPr>
          <a:lstStyle/>
          <a:p>
            <a:r>
              <a:rPr lang="en-US" sz="6600" b="1" u="sng" dirty="0">
                <a:cs typeface="Calibri Light"/>
              </a:rPr>
              <a:t>Machine Learning Hackathon</a:t>
            </a:r>
            <a:br>
              <a:rPr lang="en-US" sz="6600" b="1" u="sng" dirty="0">
                <a:latin typeface="Rockwell Condensed"/>
                <a:cs typeface="Calibri Light"/>
              </a:rPr>
            </a:br>
            <a:r>
              <a:rPr lang="en-US" sz="6600" b="1" u="sng" dirty="0">
                <a:cs typeface="Calibri Light"/>
              </a:rPr>
              <a:t>TEAM</a:t>
            </a:r>
            <a:br>
              <a:rPr lang="en-US" sz="6600" b="1" u="sng" dirty="0">
                <a:latin typeface="Rockwell Condensed"/>
                <a:cs typeface="Calibri Light"/>
              </a:rPr>
            </a:br>
            <a:br>
              <a:rPr lang="en-US" sz="6600" b="1" u="sng" dirty="0">
                <a:cs typeface="Calibri Light"/>
              </a:rPr>
            </a:br>
            <a:r>
              <a:rPr lang="en-US" sz="6600" b="1" i="1" dirty="0">
                <a:solidFill>
                  <a:schemeClr val="accent5"/>
                </a:solidFill>
                <a:ea typeface="+mj-lt"/>
                <a:cs typeface="+mj-lt"/>
              </a:rPr>
              <a:t>SUPERNOVAS</a:t>
            </a:r>
            <a:endParaRPr lang="en-US" sz="6600" dirty="0">
              <a:solidFill>
                <a:schemeClr val="accent5"/>
              </a:solidFill>
              <a:ea typeface="+mj-lt"/>
              <a:cs typeface="+mj-lt"/>
            </a:endParaRPr>
          </a:p>
        </p:txBody>
      </p:sp>
      <p:sp>
        <p:nvSpPr>
          <p:cNvPr id="3" name="Subtitle 2"/>
          <p:cNvSpPr>
            <a:spLocks noGrp="1"/>
          </p:cNvSpPr>
          <p:nvPr>
            <p:ph type="subTitle" idx="1"/>
          </p:nvPr>
        </p:nvSpPr>
        <p:spPr>
          <a:xfrm>
            <a:off x="7656674" y="2860556"/>
            <a:ext cx="4535326" cy="3997444"/>
          </a:xfrm>
          <a:ln/>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55000" lnSpcReduction="20000"/>
          </a:bodyPr>
          <a:lstStyle/>
          <a:p>
            <a:r>
              <a:rPr lang="en-US" sz="5900" b="1" i="1">
                <a:solidFill>
                  <a:schemeClr val="bg1"/>
                </a:solidFill>
                <a:latin typeface="Times New Roman"/>
                <a:cs typeface="Times New Roman"/>
              </a:rPr>
              <a:t>Members - TE COMP B</a:t>
            </a:r>
          </a:p>
          <a:p>
            <a:r>
              <a:rPr lang="en-US" sz="5900">
                <a:solidFill>
                  <a:schemeClr val="bg1"/>
                </a:solidFill>
                <a:latin typeface="Times New Roman"/>
                <a:cs typeface="Times New Roman"/>
              </a:rPr>
              <a:t>Shreya Kakade - 14</a:t>
            </a:r>
          </a:p>
          <a:p>
            <a:r>
              <a:rPr lang="en-US" sz="5900">
                <a:solidFill>
                  <a:schemeClr val="bg1"/>
                </a:solidFill>
                <a:latin typeface="Times New Roman"/>
                <a:cs typeface="Times New Roman"/>
              </a:rPr>
              <a:t>Apeksha Kamath - 15</a:t>
            </a:r>
          </a:p>
          <a:p>
            <a:r>
              <a:rPr lang="en-US" sz="5900">
                <a:solidFill>
                  <a:schemeClr val="bg1"/>
                </a:solidFill>
                <a:latin typeface="Times New Roman"/>
                <a:cs typeface="Times New Roman"/>
              </a:rPr>
              <a:t>Yumna Khan - 21</a:t>
            </a:r>
          </a:p>
          <a:p>
            <a:r>
              <a:rPr lang="en-US" sz="5900">
                <a:solidFill>
                  <a:schemeClr val="bg1"/>
                </a:solidFill>
                <a:latin typeface="Times New Roman"/>
                <a:cs typeface="Times New Roman"/>
              </a:rPr>
              <a:t>Prerak Khandelwal - 22</a:t>
            </a:r>
          </a:p>
          <a:p>
            <a:r>
              <a:rPr lang="en-US" sz="5900">
                <a:solidFill>
                  <a:schemeClr val="bg1"/>
                </a:solidFill>
                <a:latin typeface="Times New Roman"/>
                <a:cs typeface="Times New Roman"/>
              </a:rPr>
              <a:t>Deep Kothari - 23</a:t>
            </a:r>
          </a:p>
          <a:p>
            <a:r>
              <a:rPr lang="en-US" sz="5900">
                <a:solidFill>
                  <a:schemeClr val="bg1"/>
                </a:solidFill>
                <a:latin typeface="Times New Roman"/>
                <a:cs typeface="Times New Roman"/>
              </a:rPr>
              <a:t>Payal Kunwar - 29</a:t>
            </a:r>
          </a:p>
          <a:p>
            <a:endParaRPr lang="en-US" sz="2800">
              <a:latin typeface="Times New Roman"/>
              <a:cs typeface="Times New Roman"/>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4E0F-02BC-48E4-B61A-8FA1FDE0A5A2}"/>
              </a:ext>
            </a:extLst>
          </p:cNvPr>
          <p:cNvSpPr>
            <a:spLocks noGrp="1"/>
          </p:cNvSpPr>
          <p:nvPr>
            <p:ph type="title"/>
          </p:nvPr>
        </p:nvSpPr>
        <p:spPr>
          <a:xfrm>
            <a:off x="1069848" y="484632"/>
            <a:ext cx="9027671" cy="1446855"/>
          </a:xfrm>
        </p:spPr>
        <p:style>
          <a:lnRef idx="1">
            <a:schemeClr val="accent2"/>
          </a:lnRef>
          <a:fillRef idx="2">
            <a:schemeClr val="accent2"/>
          </a:fillRef>
          <a:effectRef idx="1">
            <a:schemeClr val="accent2"/>
          </a:effectRef>
          <a:fontRef idx="minor">
            <a:schemeClr val="dk1"/>
          </a:fontRef>
        </p:style>
        <p:txBody>
          <a:bodyPr>
            <a:normAutofit/>
          </a:bodyPr>
          <a:lstStyle/>
          <a:p>
            <a:r>
              <a:rPr lang="en-US">
                <a:cs typeface="Calibri Light"/>
              </a:rPr>
              <a:t>CONCLUSION</a:t>
            </a:r>
            <a:endParaRPr lang="en-US"/>
          </a:p>
        </p:txBody>
      </p:sp>
      <p:sp>
        <p:nvSpPr>
          <p:cNvPr id="3" name="Content Placeholder 2">
            <a:extLst>
              <a:ext uri="{FF2B5EF4-FFF2-40B4-BE49-F238E27FC236}">
                <a16:creationId xmlns:a16="http://schemas.microsoft.com/office/drawing/2014/main" id="{EFFFD3A0-598C-4B03-A2A9-3DAB1DDABAC8}"/>
              </a:ext>
            </a:extLst>
          </p:cNvPr>
          <p:cNvSpPr>
            <a:spLocks noGrp="1"/>
          </p:cNvSpPr>
          <p:nvPr>
            <p:ph idx="1"/>
          </p:nvPr>
        </p:nvSpPr>
        <p:spPr>
          <a:xfrm>
            <a:off x="265293" y="2368463"/>
            <a:ext cx="4764270" cy="3691730"/>
          </a:xfrm>
        </p:spPr>
        <p:txBody>
          <a:bodyPr vert="horz" lIns="91440" tIns="45720" rIns="91440" bIns="45720" rtlCol="0" anchor="ctr">
            <a:noAutofit/>
          </a:bodyPr>
          <a:lstStyle/>
          <a:p>
            <a:r>
              <a:rPr lang="en-IN" sz="1700"/>
              <a:t>After applying various pre-processing techniques and Machine Learning models, we conclude that '</a:t>
            </a:r>
            <a:r>
              <a:rPr lang="en-IN" sz="1700" err="1"/>
              <a:t>BalancedBaggingClassifier</a:t>
            </a:r>
            <a:r>
              <a:rPr lang="en-IN" sz="1700"/>
              <a:t>(ROS + RUS)' and </a:t>
            </a:r>
            <a:r>
              <a:rPr lang="en-IN" sz="1700">
                <a:ea typeface="+mn-lt"/>
                <a:cs typeface="+mn-lt"/>
              </a:rPr>
              <a:t>'</a:t>
            </a:r>
            <a:r>
              <a:rPr lang="en-IN" sz="1700" err="1">
                <a:ea typeface="+mn-lt"/>
                <a:cs typeface="+mn-lt"/>
              </a:rPr>
              <a:t>BalancedBaggingClassifier</a:t>
            </a:r>
            <a:r>
              <a:rPr lang="en-IN" sz="1700">
                <a:ea typeface="+mn-lt"/>
                <a:cs typeface="+mn-lt"/>
              </a:rPr>
              <a:t>(ROS)' had the best recall.</a:t>
            </a:r>
            <a:endParaRPr lang="en-US"/>
          </a:p>
          <a:p>
            <a:r>
              <a:rPr lang="en-IN" sz="1700" err="1"/>
              <a:t>BalancedBaggingClassifier</a:t>
            </a:r>
            <a:r>
              <a:rPr lang="en-IN" sz="1700"/>
              <a:t>(ROS + RUS) was the best model with an accuracy of 90 and 1300 and 4 as the False Negatives and False Positives respectively.</a:t>
            </a:r>
          </a:p>
          <a:p>
            <a:pPr>
              <a:lnSpc>
                <a:spcPct val="90000"/>
              </a:lnSpc>
            </a:pPr>
            <a:r>
              <a:rPr lang="en-IN" sz="1700"/>
              <a:t>Random </a:t>
            </a:r>
            <a:r>
              <a:rPr lang="en-IN" sz="1700" err="1"/>
              <a:t>Undersampling</a:t>
            </a:r>
            <a:r>
              <a:rPr lang="en-IN" sz="1700"/>
              <a:t> and Oversampling were applied as it is the best method for dealing with highly unbalanced data.</a:t>
            </a:r>
          </a:p>
        </p:txBody>
      </p:sp>
      <p:pic>
        <p:nvPicPr>
          <p:cNvPr id="5" name="Picture 4">
            <a:extLst>
              <a:ext uri="{FF2B5EF4-FFF2-40B4-BE49-F238E27FC236}">
                <a16:creationId xmlns:a16="http://schemas.microsoft.com/office/drawing/2014/main" id="{037BBE06-FA2F-49EB-945E-09AD0D09CA94}"/>
              </a:ext>
            </a:extLst>
          </p:cNvPr>
          <p:cNvPicPr>
            <a:picLocks noChangeAspect="1"/>
          </p:cNvPicPr>
          <p:nvPr/>
        </p:nvPicPr>
        <p:blipFill>
          <a:blip r:embed="rId2"/>
          <a:stretch>
            <a:fillRect/>
          </a:stretch>
        </p:blipFill>
        <p:spPr>
          <a:xfrm>
            <a:off x="5505731" y="2275611"/>
            <a:ext cx="6163660" cy="3775894"/>
          </a:xfrm>
          <a:prstGeom prst="rect">
            <a:avLst/>
          </a:prstGeom>
          <a:ln>
            <a:solidFill>
              <a:schemeClr val="accent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4762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ADAF5-2C55-4959-B63B-021E8D065D8F}"/>
              </a:ext>
            </a:extLst>
          </p:cNvPr>
          <p:cNvSpPr>
            <a:spLocks noGrp="1"/>
          </p:cNvSpPr>
          <p:nvPr>
            <p:ph type="title"/>
          </p:nvPr>
        </p:nvSpPr>
        <p:spPr>
          <a:xfrm>
            <a:off x="909637" y="1797016"/>
            <a:ext cx="10515600" cy="3202845"/>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8800">
                <a:cs typeface="Calibri Light"/>
              </a:rPr>
              <a:t>THANK YOU</a:t>
            </a:r>
            <a:endParaRPr lang="en-US" sz="8800"/>
          </a:p>
        </p:txBody>
      </p:sp>
    </p:spTree>
    <p:extLst>
      <p:ext uri="{BB962C8B-B14F-4D97-AF65-F5344CB8AC3E}">
        <p14:creationId xmlns:p14="http://schemas.microsoft.com/office/powerpoint/2010/main" val="260719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5F67-C72B-4C70-B12A-0B139AB0D300}"/>
              </a:ext>
            </a:extLst>
          </p:cNvPr>
          <p:cNvSpPr>
            <a:spLocks noGrp="1"/>
          </p:cNvSpPr>
          <p:nvPr>
            <p:ph type="title"/>
          </p:nvPr>
        </p:nvSpPr>
        <p:spPr>
          <a:xfrm>
            <a:off x="556591" y="1741715"/>
            <a:ext cx="4492168" cy="1974564"/>
          </a:xfrm>
        </p:spPr>
        <p:style>
          <a:lnRef idx="1">
            <a:schemeClr val="accent2"/>
          </a:lnRef>
          <a:fillRef idx="2">
            <a:schemeClr val="accent2"/>
          </a:fillRef>
          <a:effectRef idx="1">
            <a:schemeClr val="accent2"/>
          </a:effectRef>
          <a:fontRef idx="minor">
            <a:schemeClr val="dk1"/>
          </a:fontRef>
        </p:style>
        <p:txBody>
          <a:bodyPr anchor="t">
            <a:normAutofit/>
          </a:bodyPr>
          <a:lstStyle/>
          <a:p>
            <a:r>
              <a:rPr lang="en-US">
                <a:cs typeface="Calibri Light"/>
              </a:rPr>
              <a:t>PROBLEM STATEMENT</a:t>
            </a:r>
            <a:endParaRPr lang="en-US"/>
          </a:p>
        </p:txBody>
      </p:sp>
      <p:graphicFrame>
        <p:nvGraphicFramePr>
          <p:cNvPr id="7" name="Content Placeholder 2">
            <a:extLst>
              <a:ext uri="{FF2B5EF4-FFF2-40B4-BE49-F238E27FC236}">
                <a16:creationId xmlns:a16="http://schemas.microsoft.com/office/drawing/2014/main" id="{CAA262F0-9A78-41AA-B7A8-7D89D821D900}"/>
              </a:ext>
            </a:extLst>
          </p:cNvPr>
          <p:cNvGraphicFramePr>
            <a:graphicFrameLocks noGrp="1"/>
          </p:cNvGraphicFramePr>
          <p:nvPr>
            <p:ph idx="1"/>
            <p:extLst>
              <p:ext uri="{D42A27DB-BD31-4B8C-83A1-F6EECF244321}">
                <p14:modId xmlns:p14="http://schemas.microsoft.com/office/powerpoint/2010/main" val="1730166900"/>
              </p:ext>
            </p:extLst>
          </p:nvPr>
        </p:nvGraphicFramePr>
        <p:xfrm>
          <a:off x="5466523" y="1172818"/>
          <a:ext cx="5906328" cy="4686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879274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0B95-17F0-4A0F-B546-616F461A0031}"/>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r>
              <a:rPr lang="en-GB"/>
              <a:t>DATASET</a:t>
            </a:r>
          </a:p>
        </p:txBody>
      </p:sp>
      <p:sp>
        <p:nvSpPr>
          <p:cNvPr id="3" name="Content Placeholder 2">
            <a:extLst>
              <a:ext uri="{FF2B5EF4-FFF2-40B4-BE49-F238E27FC236}">
                <a16:creationId xmlns:a16="http://schemas.microsoft.com/office/drawing/2014/main" id="{5CE72F04-5BD3-4CEB-B566-C47EDF8C1C41}"/>
              </a:ext>
            </a:extLst>
          </p:cNvPr>
          <p:cNvSpPr>
            <a:spLocks noGrp="1"/>
          </p:cNvSpPr>
          <p:nvPr>
            <p:ph idx="1"/>
          </p:nvPr>
        </p:nvSpPr>
        <p:spPr>
          <a:xfrm>
            <a:off x="306744" y="2413000"/>
            <a:ext cx="4478520" cy="4275137"/>
          </a:xfrm>
        </p:spPr>
        <p:txBody>
          <a:bodyPr vert="horz" lIns="91440" tIns="45720" rIns="91440" bIns="45720" rtlCol="0" anchor="t">
            <a:normAutofit/>
          </a:bodyPr>
          <a:lstStyle/>
          <a:p>
            <a:pPr>
              <a:lnSpc>
                <a:spcPct val="90000"/>
              </a:lnSpc>
            </a:pPr>
            <a:r>
              <a:rPr lang="en-GB" sz="1600"/>
              <a:t>The dataset consisted of 124494 rows and 12 columns.</a:t>
            </a:r>
          </a:p>
          <a:p>
            <a:pPr>
              <a:lnSpc>
                <a:spcPct val="90000"/>
              </a:lnSpc>
            </a:pPr>
            <a:r>
              <a:rPr lang="en-GB" sz="1600"/>
              <a:t>The column we predicted was 'failure' with binary value 0 for non-failure and 1 for failure.</a:t>
            </a:r>
          </a:p>
          <a:p>
            <a:pPr>
              <a:lnSpc>
                <a:spcPct val="90000"/>
              </a:lnSpc>
            </a:pPr>
            <a:r>
              <a:rPr lang="en-GB" sz="1600"/>
              <a:t>No missing/null values were present in the dataset.</a:t>
            </a:r>
          </a:p>
          <a:p>
            <a:pPr>
              <a:lnSpc>
                <a:spcPct val="90000"/>
              </a:lnSpc>
            </a:pPr>
            <a:r>
              <a:rPr lang="en-GB" sz="1600"/>
              <a:t>We extracted month from the 'date' column and then later dropped the 'date' and 'device' Column.</a:t>
            </a:r>
          </a:p>
          <a:p>
            <a:r>
              <a:rPr lang="en-GB" sz="1600"/>
              <a:t>The dataset was highly unbalanced as there were very less number of devices having binary value 1.</a:t>
            </a:r>
          </a:p>
          <a:p>
            <a:pPr>
              <a:lnSpc>
                <a:spcPct val="90000"/>
              </a:lnSpc>
            </a:pPr>
            <a:endParaRPr lang="en-GB" sz="1600"/>
          </a:p>
          <a:p>
            <a:pPr>
              <a:lnSpc>
                <a:spcPct val="90000"/>
              </a:lnSpc>
            </a:pPr>
            <a:endParaRPr lang="en-GB" sz="1600"/>
          </a:p>
        </p:txBody>
      </p:sp>
      <p:pic>
        <p:nvPicPr>
          <p:cNvPr id="4" name="Picture 4" descr="A picture containing graphical user interface&#10;&#10;Description automatically generated">
            <a:extLst>
              <a:ext uri="{FF2B5EF4-FFF2-40B4-BE49-F238E27FC236}">
                <a16:creationId xmlns:a16="http://schemas.microsoft.com/office/drawing/2014/main" id="{78A9CBB6-15E1-4E5F-A992-F8665D712FA4}"/>
              </a:ext>
            </a:extLst>
          </p:cNvPr>
          <p:cNvPicPr>
            <a:picLocks noChangeAspect="1"/>
          </p:cNvPicPr>
          <p:nvPr/>
        </p:nvPicPr>
        <p:blipFill rotWithShape="1">
          <a:blip r:embed="rId2"/>
          <a:srcRect l="5699" t="48664" r="38406" b="29580"/>
          <a:stretch/>
        </p:blipFill>
        <p:spPr>
          <a:xfrm>
            <a:off x="4864259" y="2613178"/>
            <a:ext cx="7098880" cy="1541062"/>
          </a:xfrm>
          <a:prstGeom prst="roundRect">
            <a:avLst>
              <a:gd name="adj" fmla="val 3876"/>
            </a:avLst>
          </a:prstGeom>
          <a:ln>
            <a:solidFill>
              <a:schemeClr val="accent1"/>
            </a:solidFill>
          </a:ln>
          <a:effectLst/>
        </p:spPr>
      </p:pic>
      <p:pic>
        <p:nvPicPr>
          <p:cNvPr id="6" name="Picture 6" descr="Chart, bar chart&#10;&#10;Description automatically generated">
            <a:extLst>
              <a:ext uri="{FF2B5EF4-FFF2-40B4-BE49-F238E27FC236}">
                <a16:creationId xmlns:a16="http://schemas.microsoft.com/office/drawing/2014/main" id="{822D8D60-4C33-4A3F-BA88-D39011EE7C9E}"/>
              </a:ext>
            </a:extLst>
          </p:cNvPr>
          <p:cNvPicPr>
            <a:picLocks noChangeAspect="1"/>
          </p:cNvPicPr>
          <p:nvPr/>
        </p:nvPicPr>
        <p:blipFill>
          <a:blip r:embed="rId3"/>
          <a:stretch>
            <a:fillRect/>
          </a:stretch>
        </p:blipFill>
        <p:spPr>
          <a:xfrm>
            <a:off x="5611505" y="4396402"/>
            <a:ext cx="3721289" cy="2102658"/>
          </a:xfrm>
          <a:prstGeom prst="rect">
            <a:avLst/>
          </a:prstGeom>
          <a:ln>
            <a:solidFill>
              <a:schemeClr val="accent1"/>
            </a:solidFill>
          </a:ln>
        </p:spPr>
      </p:pic>
    </p:spTree>
    <p:extLst>
      <p:ext uri="{BB962C8B-B14F-4D97-AF65-F5344CB8AC3E}">
        <p14:creationId xmlns:p14="http://schemas.microsoft.com/office/powerpoint/2010/main" val="2392180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99D3-2908-416B-B85D-78FD70120F25}"/>
              </a:ext>
            </a:extLst>
          </p:cNvPr>
          <p:cNvSpPr>
            <a:spLocks noGrp="1"/>
          </p:cNvSpPr>
          <p:nvPr>
            <p:ph type="title"/>
          </p:nvPr>
        </p:nvSpPr>
        <p:spPr>
          <a:xfrm>
            <a:off x="80486" y="2074363"/>
            <a:ext cx="3645323" cy="2709275"/>
          </a:xfrm>
          <a:prstGeom prst="ellipse">
            <a:avLst/>
          </a:prstGeom>
          <a:ln/>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p>
            <a:pPr algn="ctr"/>
            <a:r>
              <a:rPr lang="en-US" sz="2800" b="1" kern="1200">
                <a:solidFill>
                  <a:schemeClr val="tx1"/>
                </a:solidFill>
                <a:latin typeface="+mj-lt"/>
                <a:ea typeface="+mj-ea"/>
                <a:cs typeface="+mj-cs"/>
              </a:rPr>
              <a:t>VISUALIZATION</a:t>
            </a:r>
            <a:endParaRPr lang="en-US" sz="2800" b="1" kern="1200">
              <a:solidFill>
                <a:schemeClr val="tx1"/>
              </a:solidFill>
              <a:latin typeface="+mj-lt"/>
              <a:cs typeface="Calibri Light"/>
            </a:endParaRPr>
          </a:p>
        </p:txBody>
      </p:sp>
      <p:pic>
        <p:nvPicPr>
          <p:cNvPr id="4" name="Picture 4" descr="Chart, bar chart&#10;&#10;Description automatically generated">
            <a:extLst>
              <a:ext uri="{FF2B5EF4-FFF2-40B4-BE49-F238E27FC236}">
                <a16:creationId xmlns:a16="http://schemas.microsoft.com/office/drawing/2014/main" id="{08CDED68-D330-45CB-B6B3-80EED2D4AB35}"/>
              </a:ext>
            </a:extLst>
          </p:cNvPr>
          <p:cNvPicPr>
            <a:picLocks noGrp="1" noChangeAspect="1"/>
          </p:cNvPicPr>
          <p:nvPr>
            <p:ph idx="1"/>
          </p:nvPr>
        </p:nvPicPr>
        <p:blipFill>
          <a:blip r:embed="rId2"/>
          <a:stretch>
            <a:fillRect/>
          </a:stretch>
        </p:blipFill>
        <p:spPr>
          <a:xfrm>
            <a:off x="3649663" y="91282"/>
            <a:ext cx="3817939" cy="24479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7">
            <a:extLst>
              <a:ext uri="{FF2B5EF4-FFF2-40B4-BE49-F238E27FC236}">
                <a16:creationId xmlns:a16="http://schemas.microsoft.com/office/drawing/2014/main" id="{C58B088E-0F66-412B-A549-99B86713B000}"/>
              </a:ext>
            </a:extLst>
          </p:cNvPr>
          <p:cNvPicPr>
            <a:picLocks noChangeAspect="1"/>
          </p:cNvPicPr>
          <p:nvPr/>
        </p:nvPicPr>
        <p:blipFill>
          <a:blip r:embed="rId3"/>
          <a:stretch>
            <a:fillRect/>
          </a:stretch>
        </p:blipFill>
        <p:spPr>
          <a:xfrm>
            <a:off x="7885115" y="91282"/>
            <a:ext cx="4169567" cy="43870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6" descr="A picture containing diagram&#10;&#10;Description automatically generated">
            <a:extLst>
              <a:ext uri="{FF2B5EF4-FFF2-40B4-BE49-F238E27FC236}">
                <a16:creationId xmlns:a16="http://schemas.microsoft.com/office/drawing/2014/main" id="{B8421E15-A47C-452E-9DBF-DC5EE8815F99}"/>
              </a:ext>
            </a:extLst>
          </p:cNvPr>
          <p:cNvPicPr>
            <a:picLocks noChangeAspect="1"/>
          </p:cNvPicPr>
          <p:nvPr/>
        </p:nvPicPr>
        <p:blipFill>
          <a:blip r:embed="rId4"/>
          <a:stretch>
            <a:fillRect/>
          </a:stretch>
        </p:blipFill>
        <p:spPr>
          <a:xfrm>
            <a:off x="3646489" y="2429670"/>
            <a:ext cx="4110036" cy="20026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5" descr="Graphical user interface, chart&#10;&#10;Description automatically generated">
            <a:extLst>
              <a:ext uri="{FF2B5EF4-FFF2-40B4-BE49-F238E27FC236}">
                <a16:creationId xmlns:a16="http://schemas.microsoft.com/office/drawing/2014/main" id="{96659DDE-3E83-406B-AA6C-AAB4117C5A36}"/>
              </a:ext>
            </a:extLst>
          </p:cNvPr>
          <p:cNvPicPr>
            <a:picLocks noChangeAspect="1"/>
          </p:cNvPicPr>
          <p:nvPr/>
        </p:nvPicPr>
        <p:blipFill>
          <a:blip r:embed="rId5"/>
          <a:stretch>
            <a:fillRect/>
          </a:stretch>
        </p:blipFill>
        <p:spPr>
          <a:xfrm>
            <a:off x="3649662" y="4468812"/>
            <a:ext cx="8022431" cy="22796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2DB267F5-8C58-4B9C-929C-233D33879C20}"/>
              </a:ext>
            </a:extLst>
          </p:cNvPr>
          <p:cNvSpPr txBox="1"/>
          <p:nvPr/>
        </p:nvSpPr>
        <p:spPr>
          <a:xfrm>
            <a:off x="223837" y="5105400"/>
            <a:ext cx="335041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GB">
                <a:cs typeface="Arial"/>
              </a:rPr>
              <a:t>Columns 'metric7' and 'metric8' were highly correlated so we decided to drop the 'metric8' column.</a:t>
            </a:r>
          </a:p>
        </p:txBody>
      </p:sp>
    </p:spTree>
    <p:extLst>
      <p:ext uri="{BB962C8B-B14F-4D97-AF65-F5344CB8AC3E}">
        <p14:creationId xmlns:p14="http://schemas.microsoft.com/office/powerpoint/2010/main" val="264199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44C7B-8522-4798-9319-9FC9E75746FC}"/>
              </a:ext>
            </a:extLst>
          </p:cNvPr>
          <p:cNvSpPr>
            <a:spLocks noGrp="1"/>
          </p:cNvSpPr>
          <p:nvPr>
            <p:ph type="title"/>
          </p:nvPr>
        </p:nvSpPr>
        <p:spPr>
          <a:xfrm>
            <a:off x="1984404" y="2517305"/>
            <a:ext cx="8214930" cy="1821465"/>
          </a:xfrm>
        </p:spPr>
        <p:style>
          <a:lnRef idx="1">
            <a:schemeClr val="accent2"/>
          </a:lnRef>
          <a:fillRef idx="2">
            <a:schemeClr val="accent2"/>
          </a:fillRef>
          <a:effectRef idx="1">
            <a:schemeClr val="accent2"/>
          </a:effectRef>
          <a:fontRef idx="minor">
            <a:schemeClr val="dk1"/>
          </a:fontRef>
        </p:style>
        <p:txBody>
          <a:bodyPr/>
          <a:lstStyle/>
          <a:p>
            <a:pPr algn="ctr"/>
            <a:r>
              <a:rPr lang="en-IN"/>
              <a:t>OUR APPROACHES</a:t>
            </a:r>
            <a:endParaRPr lang="en-US"/>
          </a:p>
        </p:txBody>
      </p:sp>
    </p:spTree>
    <p:extLst>
      <p:ext uri="{BB962C8B-B14F-4D97-AF65-F5344CB8AC3E}">
        <p14:creationId xmlns:p14="http://schemas.microsoft.com/office/powerpoint/2010/main" val="277134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544C7B-8522-4798-9319-9FC9E75746FC}"/>
              </a:ext>
            </a:extLst>
          </p:cNvPr>
          <p:cNvSpPr>
            <a:spLocks noGrp="1"/>
          </p:cNvSpPr>
          <p:nvPr>
            <p:ph type="title"/>
          </p:nvPr>
        </p:nvSpPr>
        <p:spPr>
          <a:xfrm>
            <a:off x="6386284" y="484632"/>
            <a:ext cx="4741963" cy="1971964"/>
          </a:xfrm>
        </p:spPr>
        <p:style>
          <a:lnRef idx="1">
            <a:schemeClr val="accent2"/>
          </a:lnRef>
          <a:fillRef idx="2">
            <a:schemeClr val="accent2"/>
          </a:fillRef>
          <a:effectRef idx="1">
            <a:schemeClr val="accent2"/>
          </a:effectRef>
          <a:fontRef idx="minor">
            <a:schemeClr val="dk1"/>
          </a:fontRef>
        </p:style>
        <p:txBody>
          <a:bodyPr>
            <a:normAutofit/>
          </a:bodyPr>
          <a:lstStyle/>
          <a:p>
            <a:r>
              <a:rPr lang="en-IN" sz="4800" b="0">
                <a:ea typeface="+mj-lt"/>
                <a:cs typeface="+mj-lt"/>
              </a:rPr>
              <a:t> Outliers Treatment</a:t>
            </a:r>
            <a:endParaRPr lang="en-US" sz="4800"/>
          </a:p>
        </p:txBody>
      </p:sp>
      <p:sp>
        <p:nvSpPr>
          <p:cNvPr id="34" name="Freeform: Shape 33">
            <a:extLst>
              <a:ext uri="{FF2B5EF4-FFF2-40B4-BE49-F238E27FC236}">
                <a16:creationId xmlns:a16="http://schemas.microsoft.com/office/drawing/2014/main" id="{E5821A2D-F010-4C2B-8819-23281D9C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Content Placeholder 12">
            <a:extLst>
              <a:ext uri="{FF2B5EF4-FFF2-40B4-BE49-F238E27FC236}">
                <a16:creationId xmlns:a16="http://schemas.microsoft.com/office/drawing/2014/main" id="{065BBE8F-E3A4-4F57-88DD-E1228852FE16}"/>
              </a:ext>
            </a:extLst>
          </p:cNvPr>
          <p:cNvSpPr>
            <a:spLocks noGrp="1"/>
          </p:cNvSpPr>
          <p:nvPr>
            <p:ph idx="1"/>
          </p:nvPr>
        </p:nvSpPr>
        <p:spPr>
          <a:xfrm>
            <a:off x="6386286" y="2513040"/>
            <a:ext cx="4741962" cy="3715603"/>
          </a:xfrm>
        </p:spPr>
        <p:txBody>
          <a:bodyPr vert="horz" lIns="91440" tIns="45720" rIns="91440" bIns="45720" rtlCol="0" anchor="t">
            <a:normAutofit/>
          </a:bodyPr>
          <a:lstStyle/>
          <a:p>
            <a:pPr>
              <a:buClr>
                <a:srgbClr val="D34817">
                  <a:lumMod val="75000"/>
                </a:srgbClr>
              </a:buClr>
            </a:pPr>
            <a:r>
              <a:rPr lang="en-US">
                <a:ea typeface="+mn-lt"/>
                <a:cs typeface="+mn-lt"/>
              </a:rPr>
              <a:t>Z-Score Method</a:t>
            </a:r>
          </a:p>
          <a:p>
            <a:pPr>
              <a:buClr>
                <a:srgbClr val="9E3611"/>
              </a:buClr>
            </a:pPr>
            <a:r>
              <a:rPr lang="en-US">
                <a:ea typeface="+mn-lt"/>
                <a:cs typeface="+mn-lt"/>
              </a:rPr>
              <a:t>Library used- from </a:t>
            </a:r>
            <a:r>
              <a:rPr lang="en-US" err="1">
                <a:ea typeface="+mn-lt"/>
                <a:cs typeface="+mn-lt"/>
              </a:rPr>
              <a:t>scipy</a:t>
            </a:r>
            <a:r>
              <a:rPr lang="en-US">
                <a:ea typeface="+mn-lt"/>
                <a:cs typeface="+mn-lt"/>
              </a:rPr>
              <a:t> import stats</a:t>
            </a:r>
          </a:p>
          <a:p>
            <a:pPr>
              <a:buClr>
                <a:srgbClr val="9E3611"/>
              </a:buClr>
            </a:pPr>
            <a:r>
              <a:rPr lang="en-US">
                <a:ea typeface="+mn-lt"/>
                <a:cs typeface="+mn-lt"/>
              </a:rPr>
              <a:t>Removed the samples using z-score</a:t>
            </a:r>
          </a:p>
          <a:p>
            <a:pPr>
              <a:buClr>
                <a:srgbClr val="9E3611"/>
              </a:buClr>
            </a:pPr>
            <a:r>
              <a:rPr lang="en-US">
                <a:ea typeface="+mn-lt"/>
                <a:cs typeface="+mn-lt"/>
              </a:rPr>
              <a:t>117454 rows were left.</a:t>
            </a:r>
          </a:p>
          <a:p>
            <a:pPr>
              <a:buClr>
                <a:srgbClr val="9E3611"/>
              </a:buClr>
            </a:pPr>
            <a:r>
              <a:rPr lang="en-US"/>
              <a:t>Observed reduced FP and FN.</a:t>
            </a:r>
          </a:p>
        </p:txBody>
      </p:sp>
      <p:grpSp>
        <p:nvGrpSpPr>
          <p:cNvPr id="36" name="Group 35">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7" name="Oval 36">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38" name="Oval 37">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pic>
        <p:nvPicPr>
          <p:cNvPr id="16" name="Picture 28" descr="Graphical user interface, application&#10;&#10;Description automatically generated">
            <a:extLst>
              <a:ext uri="{FF2B5EF4-FFF2-40B4-BE49-F238E27FC236}">
                <a16:creationId xmlns:a16="http://schemas.microsoft.com/office/drawing/2014/main" id="{A51140E6-353E-47E5-AE31-6EE837F05621}"/>
              </a:ext>
            </a:extLst>
          </p:cNvPr>
          <p:cNvPicPr>
            <a:picLocks noChangeAspect="1"/>
          </p:cNvPicPr>
          <p:nvPr/>
        </p:nvPicPr>
        <p:blipFill rotWithShape="1">
          <a:blip r:embed="rId4"/>
          <a:srcRect l="1747" t="10740" r="49059" b="18854"/>
          <a:stretch/>
        </p:blipFill>
        <p:spPr>
          <a:xfrm>
            <a:off x="701488" y="1940299"/>
            <a:ext cx="4100188" cy="3311248"/>
          </a:xfrm>
          <a:prstGeom prst="rect">
            <a:avLst/>
          </a:prstGeom>
        </p:spPr>
      </p:pic>
    </p:spTree>
    <p:extLst>
      <p:ext uri="{BB962C8B-B14F-4D97-AF65-F5344CB8AC3E}">
        <p14:creationId xmlns:p14="http://schemas.microsoft.com/office/powerpoint/2010/main" val="78374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B8B9-8FEB-49DF-9DBA-108CDD80F46F}"/>
              </a:ext>
            </a:extLst>
          </p:cNvPr>
          <p:cNvSpPr>
            <a:spLocks noGrp="1"/>
          </p:cNvSpPr>
          <p:nvPr>
            <p:ph type="title"/>
          </p:nvPr>
        </p:nvSpPr>
        <p:spPr>
          <a:xfrm>
            <a:off x="1069848" y="220042"/>
            <a:ext cx="10058400" cy="1442503"/>
          </a:xfrm>
        </p:spPr>
        <p:style>
          <a:lnRef idx="1">
            <a:schemeClr val="accent2"/>
          </a:lnRef>
          <a:fillRef idx="2">
            <a:schemeClr val="accent2"/>
          </a:fillRef>
          <a:effectRef idx="1">
            <a:schemeClr val="accent2"/>
          </a:effectRef>
          <a:fontRef idx="minor">
            <a:schemeClr val="dk1"/>
          </a:fontRef>
        </p:style>
        <p:txBody>
          <a:bodyPr>
            <a:noAutofit/>
          </a:bodyPr>
          <a:lstStyle/>
          <a:p>
            <a:r>
              <a:rPr lang="en-IN" sz="4000"/>
              <a:t>Cost sensitive ensemble techniques: Bagging and boosting</a:t>
            </a:r>
            <a:endParaRPr lang="en-US" sz="4000"/>
          </a:p>
        </p:txBody>
      </p:sp>
      <p:sp>
        <p:nvSpPr>
          <p:cNvPr id="3" name="Content Placeholder 2">
            <a:extLst>
              <a:ext uri="{FF2B5EF4-FFF2-40B4-BE49-F238E27FC236}">
                <a16:creationId xmlns:a16="http://schemas.microsoft.com/office/drawing/2014/main" id="{59ABF033-EC63-41E9-93B0-7F84AAE78C66}"/>
              </a:ext>
            </a:extLst>
          </p:cNvPr>
          <p:cNvSpPr>
            <a:spLocks noGrp="1"/>
          </p:cNvSpPr>
          <p:nvPr>
            <p:ph idx="1"/>
          </p:nvPr>
        </p:nvSpPr>
        <p:spPr>
          <a:xfrm>
            <a:off x="1013404" y="2290742"/>
            <a:ext cx="6685844" cy="4050792"/>
          </a:xfrm>
        </p:spPr>
        <p:txBody>
          <a:bodyPr vert="horz" lIns="91440" tIns="45720" rIns="91440" bIns="45720" rtlCol="0" anchor="t">
            <a:normAutofit/>
          </a:bodyPr>
          <a:lstStyle/>
          <a:p>
            <a:r>
              <a:rPr lang="en-US" sz="1800">
                <a:ea typeface="+mn-lt"/>
                <a:cs typeface="+mn-lt"/>
              </a:rPr>
              <a:t>An AdaBoost classifier begins by fitting a classifier on the original dataset and then fits additional copies of the classifier on the same dataset but where the weights of incorrectly classified instances are adjusted such that subsequent classifiers focus more on difficult cases.</a:t>
            </a:r>
          </a:p>
          <a:p>
            <a:pPr>
              <a:buClr>
                <a:srgbClr val="9E3611"/>
              </a:buClr>
            </a:pPr>
            <a:r>
              <a:rPr lang="en-US" sz="1800">
                <a:ea typeface="+mn-lt"/>
                <a:cs typeface="+mn-lt"/>
              </a:rPr>
              <a:t>A Bagging classifier is an ensemble meta-estimator that fits base classifiers each on random subsets of the original dataset and then aggregate their individual predictions (either by voting or by averaging) to form a final prediction.</a:t>
            </a:r>
            <a:endParaRPr lang="en-US" sz="1800"/>
          </a:p>
          <a:p>
            <a:pPr>
              <a:buClr>
                <a:srgbClr val="9E3611"/>
              </a:buClr>
            </a:pPr>
            <a:r>
              <a:rPr lang="en-US" sz="1800">
                <a:ea typeface="+mn-lt"/>
                <a:cs typeface="+mn-lt"/>
              </a:rPr>
              <a:t>Balanced Bagging: A Bagging classifier with additional balancing. This implementation of Bagging is similar to the above one. It includes an additional step to balance the training set at fit time using a given sampler.</a:t>
            </a:r>
            <a:endParaRPr lang="en-US" sz="1800"/>
          </a:p>
          <a:p>
            <a:pPr>
              <a:buClr>
                <a:srgbClr val="9E3611"/>
              </a:buClr>
            </a:pPr>
            <a:endParaRPr lang="en-US" sz="1800"/>
          </a:p>
          <a:p>
            <a:pPr>
              <a:buClr>
                <a:srgbClr val="9E3611"/>
              </a:buClr>
            </a:pPr>
            <a:endParaRPr lang="en-US" sz="1800"/>
          </a:p>
          <a:p>
            <a:pPr>
              <a:buClr>
                <a:srgbClr val="9E3611"/>
              </a:buClr>
            </a:pPr>
            <a:endParaRPr lang="en-US" sz="1800"/>
          </a:p>
          <a:p>
            <a:pPr>
              <a:buClr>
                <a:srgbClr val="9E3611"/>
              </a:buClr>
            </a:pPr>
            <a:endParaRPr lang="en-US" sz="1800"/>
          </a:p>
        </p:txBody>
      </p:sp>
      <p:sp>
        <p:nvSpPr>
          <p:cNvPr id="26" name="TextBox 25">
            <a:extLst>
              <a:ext uri="{FF2B5EF4-FFF2-40B4-BE49-F238E27FC236}">
                <a16:creationId xmlns:a16="http://schemas.microsoft.com/office/drawing/2014/main" id="{B7890BF2-8722-4E1A-8B56-5F4DE9BC9F61}"/>
              </a:ext>
            </a:extLst>
          </p:cNvPr>
          <p:cNvSpPr txBox="1"/>
          <p:nvPr/>
        </p:nvSpPr>
        <p:spPr>
          <a:xfrm>
            <a:off x="7924095" y="5204178"/>
            <a:ext cx="40237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Balanced bagging classifier</a:t>
            </a:r>
          </a:p>
          <a:p>
            <a:pPr algn="ctr"/>
            <a:r>
              <a:rPr lang="en-US" b="1"/>
              <a:t>Accuracy: 84%</a:t>
            </a:r>
          </a:p>
        </p:txBody>
      </p:sp>
      <p:pic>
        <p:nvPicPr>
          <p:cNvPr id="4" name="Picture 4" descr="Chart, treemap chart&#10;&#10;Description automatically generated">
            <a:extLst>
              <a:ext uri="{FF2B5EF4-FFF2-40B4-BE49-F238E27FC236}">
                <a16:creationId xmlns:a16="http://schemas.microsoft.com/office/drawing/2014/main" id="{808971C7-3163-4AC4-8789-52C1A88219CA}"/>
              </a:ext>
            </a:extLst>
          </p:cNvPr>
          <p:cNvPicPr>
            <a:picLocks noChangeAspect="1"/>
          </p:cNvPicPr>
          <p:nvPr/>
        </p:nvPicPr>
        <p:blipFill>
          <a:blip r:embed="rId2"/>
          <a:stretch>
            <a:fillRect/>
          </a:stretch>
        </p:blipFill>
        <p:spPr>
          <a:xfrm>
            <a:off x="8209845" y="2157415"/>
            <a:ext cx="3406421" cy="2740726"/>
          </a:xfrm>
          <a:prstGeom prst="rect">
            <a:avLst/>
          </a:prstGeom>
        </p:spPr>
      </p:pic>
    </p:spTree>
    <p:extLst>
      <p:ext uri="{BB962C8B-B14F-4D97-AF65-F5344CB8AC3E}">
        <p14:creationId xmlns:p14="http://schemas.microsoft.com/office/powerpoint/2010/main" val="193540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352E-EC9C-40D4-90BE-5C506043C174}"/>
              </a:ext>
            </a:extLst>
          </p:cNvPr>
          <p:cNvSpPr>
            <a:spLocks noGrp="1"/>
          </p:cNvSpPr>
          <p:nvPr>
            <p:ph type="title"/>
          </p:nvPr>
        </p:nvSpPr>
        <p:spPr>
          <a:xfrm>
            <a:off x="824377" y="244493"/>
            <a:ext cx="10543244" cy="1014642"/>
          </a:xfrm>
        </p:spPr>
        <p:style>
          <a:lnRef idx="1">
            <a:schemeClr val="accent2"/>
          </a:lnRef>
          <a:fillRef idx="2">
            <a:schemeClr val="accent2"/>
          </a:fillRef>
          <a:effectRef idx="1">
            <a:schemeClr val="accent2"/>
          </a:effectRef>
          <a:fontRef idx="minor">
            <a:schemeClr val="dk1"/>
          </a:fontRef>
        </p:style>
        <p:txBody>
          <a:bodyPr/>
          <a:lstStyle/>
          <a:p>
            <a:r>
              <a:rPr lang="en-IN" err="1"/>
              <a:t>ReSampling</a:t>
            </a:r>
            <a:r>
              <a:rPr lang="en-IN"/>
              <a:t> Techniques</a:t>
            </a:r>
            <a:endParaRPr lang="en-US"/>
          </a:p>
        </p:txBody>
      </p:sp>
      <p:sp>
        <p:nvSpPr>
          <p:cNvPr id="3" name="Content Placeholder 2">
            <a:extLst>
              <a:ext uri="{FF2B5EF4-FFF2-40B4-BE49-F238E27FC236}">
                <a16:creationId xmlns:a16="http://schemas.microsoft.com/office/drawing/2014/main" id="{D5852D28-6001-4708-B291-611974EEB481}"/>
              </a:ext>
            </a:extLst>
          </p:cNvPr>
          <p:cNvSpPr>
            <a:spLocks noGrp="1"/>
          </p:cNvSpPr>
          <p:nvPr>
            <p:ph idx="1"/>
          </p:nvPr>
        </p:nvSpPr>
        <p:spPr>
          <a:xfrm>
            <a:off x="302511" y="1760343"/>
            <a:ext cx="7557906" cy="4975412"/>
          </a:xfrm>
        </p:spPr>
        <p:txBody>
          <a:bodyPr vert="horz" lIns="91440" tIns="45720" rIns="91440" bIns="45720" rtlCol="0" anchor="ctr">
            <a:noAutofit/>
          </a:bodyPr>
          <a:lstStyle/>
          <a:p>
            <a:pPr marL="0" indent="0">
              <a:buNone/>
            </a:pPr>
            <a:endParaRPr lang="en-US" b="1"/>
          </a:p>
          <a:p>
            <a:endParaRPr lang="en-US" sz="1900" b="1">
              <a:solidFill>
                <a:schemeClr val="accent2">
                  <a:lumMod val="20000"/>
                  <a:lumOff val="80000"/>
                </a:schemeClr>
              </a:solidFill>
            </a:endParaRPr>
          </a:p>
          <a:p>
            <a:pPr marL="0" indent="0">
              <a:buNone/>
            </a:pPr>
            <a:r>
              <a:rPr lang="en-US" sz="1600" b="1"/>
              <a:t>(Stratified </a:t>
            </a:r>
            <a:r>
              <a:rPr lang="en-US" sz="1600" b="1" err="1"/>
              <a:t>KFold</a:t>
            </a:r>
            <a:r>
              <a:rPr lang="en-US" sz="1600" b="1"/>
              <a:t>, imbalanced-learn</a:t>
            </a:r>
            <a:r>
              <a:rPr lang="en-IN" sz="1600" b="1"/>
              <a:t>  </a:t>
            </a:r>
            <a:r>
              <a:rPr lang="en-US" sz="1600" b="1"/>
              <a:t>library, </a:t>
            </a:r>
            <a:r>
              <a:rPr lang="en-US" sz="1600" b="1" err="1"/>
              <a:t>RandomOverSampler</a:t>
            </a:r>
            <a:r>
              <a:rPr lang="en-US" sz="1600" b="1"/>
              <a:t>, </a:t>
            </a:r>
            <a:r>
              <a:rPr lang="en-US" sz="1600" b="1" err="1"/>
              <a:t>RandomUnderSampler</a:t>
            </a:r>
            <a:r>
              <a:rPr lang="en-US" sz="1600" b="1"/>
              <a:t>, SMOTE)</a:t>
            </a:r>
            <a:endParaRPr lang="en-US" sz="1600">
              <a:solidFill>
                <a:schemeClr val="accent2">
                  <a:lumMod val="20000"/>
                  <a:lumOff val="80000"/>
                </a:schemeClr>
              </a:solidFill>
            </a:endParaRPr>
          </a:p>
          <a:p>
            <a:r>
              <a:rPr lang="en-US" sz="1600" b="1">
                <a:solidFill>
                  <a:schemeClr val="accent2"/>
                </a:solidFill>
              </a:rPr>
              <a:t>Random Under-Sampling</a:t>
            </a:r>
            <a:endParaRPr lang="en-US" sz="1600">
              <a:solidFill>
                <a:schemeClr val="accent2"/>
              </a:solidFill>
            </a:endParaRPr>
          </a:p>
          <a:p>
            <a:pPr marL="285750" indent="-285750">
              <a:buFont typeface="Arial" charset="2"/>
              <a:buChar char="•"/>
            </a:pPr>
            <a:r>
              <a:rPr lang="en-US" sz="1600">
                <a:ea typeface="+mn-lt"/>
                <a:cs typeface="+mn-lt"/>
              </a:rPr>
              <a:t>It can discard potentially useful information which could be important for building rule classifiers.</a:t>
            </a:r>
            <a:endParaRPr lang="en-US" sz="1600"/>
          </a:p>
          <a:p>
            <a:pPr algn="just">
              <a:buFont typeface="Arial" charset="2"/>
              <a:buChar char="•"/>
            </a:pPr>
            <a:r>
              <a:rPr lang="en-US" sz="1600">
                <a:ea typeface="+mn-lt"/>
                <a:cs typeface="+mn-lt"/>
              </a:rPr>
              <a:t>The sample chosen may be a biased sample that won't be an accurate representative of the population. Thereby, resulting in inaccurate results with the actual test data set.</a:t>
            </a:r>
            <a:endParaRPr lang="en-US" sz="1600"/>
          </a:p>
          <a:p>
            <a:r>
              <a:rPr lang="en-US" sz="1600" b="1">
                <a:solidFill>
                  <a:schemeClr val="accent2"/>
                </a:solidFill>
              </a:rPr>
              <a:t>Random Over-Sampling </a:t>
            </a:r>
            <a:endParaRPr lang="en-US" sz="1600">
              <a:solidFill>
                <a:schemeClr val="accent2"/>
              </a:solidFill>
            </a:endParaRPr>
          </a:p>
          <a:p>
            <a:pPr>
              <a:buFont typeface="Wingdings,Sans-Serif" charset="2"/>
              <a:buChar char="§"/>
            </a:pPr>
            <a:r>
              <a:rPr lang="en-US" sz="1600">
                <a:ea typeface="+mn-lt"/>
                <a:cs typeface="+mn-lt"/>
              </a:rPr>
              <a:t>This leads to no information loss by creating synthetic samples of minority class (our case '1')</a:t>
            </a:r>
          </a:p>
          <a:p>
            <a:pPr>
              <a:buFont typeface="Wingdings,Sans-Serif" charset="2"/>
              <a:buChar char="§"/>
            </a:pPr>
            <a:r>
              <a:rPr lang="en-US" sz="1600">
                <a:ea typeface="+mn-lt"/>
                <a:cs typeface="+mn-lt"/>
              </a:rPr>
              <a:t>Outshines under sampling but </a:t>
            </a:r>
            <a:r>
              <a:rPr lang="en-US" sz="1600"/>
              <a:t>increases the likelihood of overfitting since it replicates the minority class events.</a:t>
            </a:r>
            <a:endParaRPr lang="en-US" sz="1600">
              <a:ea typeface="+mn-lt"/>
              <a:cs typeface="+mn-lt"/>
            </a:endParaRPr>
          </a:p>
          <a:p>
            <a:r>
              <a:rPr lang="en-US" sz="1600" b="1">
                <a:solidFill>
                  <a:schemeClr val="accent2"/>
                </a:solidFill>
              </a:rPr>
              <a:t>SMOTE</a:t>
            </a:r>
            <a:r>
              <a:rPr lang="en-US" sz="1600" b="1">
                <a:solidFill>
                  <a:schemeClr val="accent2">
                    <a:lumMod val="20000"/>
                    <a:lumOff val="80000"/>
                  </a:schemeClr>
                </a:solidFill>
              </a:rPr>
              <a:t> </a:t>
            </a:r>
          </a:p>
          <a:p>
            <a:pPr marL="285750" indent="-285750">
              <a:buFont typeface="Arial" charset="2"/>
              <a:buChar char="•"/>
            </a:pPr>
            <a:r>
              <a:rPr lang="en-US" sz="1600">
                <a:ea typeface="+mn-lt"/>
                <a:cs typeface="+mn-lt"/>
              </a:rPr>
              <a:t>Eases the problem of overfitting; No loss of useful information</a:t>
            </a:r>
          </a:p>
          <a:p>
            <a:pPr>
              <a:buFont typeface="Arial" charset="2"/>
              <a:buChar char="•"/>
            </a:pPr>
            <a:r>
              <a:rPr lang="en-US" sz="1600">
                <a:ea typeface="+mn-lt"/>
                <a:cs typeface="+mn-lt"/>
              </a:rPr>
              <a:t>It may result in increase in overlapping of classes and can introduce additional noise</a:t>
            </a:r>
            <a:endParaRPr lang="en-US" sz="1600"/>
          </a:p>
          <a:p>
            <a:pPr marL="0" indent="0">
              <a:buNone/>
            </a:pPr>
            <a:endParaRPr lang="en-US"/>
          </a:p>
          <a:p>
            <a:pPr>
              <a:buFont typeface="Wingdings" charset="2"/>
              <a:buChar char="§"/>
            </a:pPr>
            <a:endParaRPr lang="en-US"/>
          </a:p>
          <a:p>
            <a:pPr>
              <a:buFont typeface="Wingdings" charset="2"/>
              <a:buChar char="§"/>
            </a:pPr>
            <a:endParaRPr lang="en-US"/>
          </a:p>
        </p:txBody>
      </p:sp>
      <p:sp>
        <p:nvSpPr>
          <p:cNvPr id="4" name="TextBox 3">
            <a:extLst>
              <a:ext uri="{FF2B5EF4-FFF2-40B4-BE49-F238E27FC236}">
                <a16:creationId xmlns:a16="http://schemas.microsoft.com/office/drawing/2014/main" id="{505EEA90-2F01-4E98-9E55-D1CD3257DB95}"/>
              </a:ext>
            </a:extLst>
          </p:cNvPr>
          <p:cNvSpPr txBox="1"/>
          <p:nvPr/>
        </p:nvSpPr>
        <p:spPr>
          <a:xfrm>
            <a:off x="8471647" y="2958352"/>
            <a:ext cx="24314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5" name="Picture 5">
            <a:extLst>
              <a:ext uri="{FF2B5EF4-FFF2-40B4-BE49-F238E27FC236}">
                <a16:creationId xmlns:a16="http://schemas.microsoft.com/office/drawing/2014/main" id="{7DC102AF-CFAC-D345-B047-E69CFAAAD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939" y="1791300"/>
            <a:ext cx="4029072" cy="3263126"/>
          </a:xfrm>
          <a:prstGeom prst="rect">
            <a:avLst/>
          </a:prstGeom>
        </p:spPr>
      </p:pic>
      <p:sp>
        <p:nvSpPr>
          <p:cNvPr id="6" name="TextBox 5">
            <a:extLst>
              <a:ext uri="{FF2B5EF4-FFF2-40B4-BE49-F238E27FC236}">
                <a16:creationId xmlns:a16="http://schemas.microsoft.com/office/drawing/2014/main" id="{B98DFE42-6A15-42C7-853B-6D5757606CDE}"/>
              </a:ext>
            </a:extLst>
          </p:cNvPr>
          <p:cNvSpPr txBox="1"/>
          <p:nvPr/>
        </p:nvSpPr>
        <p:spPr>
          <a:xfrm>
            <a:off x="7909984" y="5190067"/>
            <a:ext cx="40237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Balanced bagging classifier(ROS)</a:t>
            </a:r>
          </a:p>
          <a:p>
            <a:pPr algn="ctr"/>
            <a:r>
              <a:rPr lang="en-US" b="1" dirty="0"/>
              <a:t>Accuracy: 88%</a:t>
            </a:r>
          </a:p>
        </p:txBody>
      </p:sp>
    </p:spTree>
    <p:extLst>
      <p:ext uri="{BB962C8B-B14F-4D97-AF65-F5344CB8AC3E}">
        <p14:creationId xmlns:p14="http://schemas.microsoft.com/office/powerpoint/2010/main" val="160770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D87C-9CFE-4C26-B7AE-439622AE5021}"/>
              </a:ext>
            </a:extLst>
          </p:cNvPr>
          <p:cNvSpPr>
            <a:spLocks noGrp="1"/>
          </p:cNvSpPr>
          <p:nvPr>
            <p:ph type="title"/>
          </p:nvPr>
        </p:nvSpPr>
        <p:spPr>
          <a:xfrm>
            <a:off x="1069848" y="484632"/>
            <a:ext cx="10058400" cy="1397956"/>
          </a:xfrm>
        </p:spPr>
        <p:style>
          <a:lnRef idx="1">
            <a:schemeClr val="accent2"/>
          </a:lnRef>
          <a:fillRef idx="2">
            <a:schemeClr val="accent2"/>
          </a:fillRef>
          <a:effectRef idx="1">
            <a:schemeClr val="accent2"/>
          </a:effectRef>
          <a:fontRef idx="minor">
            <a:schemeClr val="dk1"/>
          </a:fontRef>
        </p:style>
        <p:txBody>
          <a:bodyPr>
            <a:noAutofit/>
          </a:bodyPr>
          <a:lstStyle/>
          <a:p>
            <a:r>
              <a:rPr lang="en-IN" sz="4400"/>
              <a:t>Combining Oversampling and </a:t>
            </a:r>
            <a:r>
              <a:rPr lang="en-IN" sz="4400" err="1"/>
              <a:t>Undersampling</a:t>
            </a:r>
            <a:r>
              <a:rPr lang="en-IN" sz="4400"/>
              <a:t> technique</a:t>
            </a:r>
            <a:endParaRPr lang="en-US" sz="4400"/>
          </a:p>
        </p:txBody>
      </p:sp>
      <p:pic>
        <p:nvPicPr>
          <p:cNvPr id="5" name="Picture 4">
            <a:extLst>
              <a:ext uri="{FF2B5EF4-FFF2-40B4-BE49-F238E27FC236}">
                <a16:creationId xmlns:a16="http://schemas.microsoft.com/office/drawing/2014/main" id="{1CD41118-56A0-4D56-BACA-B963ECC5A7B9}"/>
              </a:ext>
            </a:extLst>
          </p:cNvPr>
          <p:cNvPicPr>
            <a:picLocks noChangeAspect="1"/>
          </p:cNvPicPr>
          <p:nvPr/>
        </p:nvPicPr>
        <p:blipFill rotWithShape="1">
          <a:blip r:embed="rId2"/>
          <a:srcRect l="3659"/>
          <a:stretch/>
        </p:blipFill>
        <p:spPr>
          <a:xfrm>
            <a:off x="8351520" y="2428240"/>
            <a:ext cx="3652837" cy="3314636"/>
          </a:xfrm>
          <a:prstGeom prst="rect">
            <a:avLst/>
          </a:prstGeom>
        </p:spPr>
      </p:pic>
      <p:sp>
        <p:nvSpPr>
          <p:cNvPr id="3" name="Content Placeholder 2">
            <a:extLst>
              <a:ext uri="{FF2B5EF4-FFF2-40B4-BE49-F238E27FC236}">
                <a16:creationId xmlns:a16="http://schemas.microsoft.com/office/drawing/2014/main" id="{51B4B5AA-8C0F-4E16-91C4-02709D361B33}"/>
              </a:ext>
            </a:extLst>
          </p:cNvPr>
          <p:cNvSpPr>
            <a:spLocks noGrp="1"/>
          </p:cNvSpPr>
          <p:nvPr>
            <p:ph idx="1"/>
          </p:nvPr>
        </p:nvSpPr>
        <p:spPr>
          <a:xfrm>
            <a:off x="561848" y="1882588"/>
            <a:ext cx="7891272" cy="4177792"/>
          </a:xfrm>
        </p:spPr>
        <p:txBody>
          <a:bodyPr>
            <a:noAutofit/>
          </a:bodyPr>
          <a:lstStyle/>
          <a:p>
            <a:pPr marL="0" indent="0">
              <a:buNone/>
            </a:pPr>
            <a:r>
              <a:rPr lang="en-US" sz="1600" dirty="0">
                <a:solidFill>
                  <a:schemeClr val="accent1">
                    <a:lumMod val="75000"/>
                  </a:schemeClr>
                </a:solidFill>
              </a:rPr>
              <a:t>Random Under Sampler</a:t>
            </a:r>
          </a:p>
          <a:p>
            <a:pPr marL="0" indent="0">
              <a:buNone/>
            </a:pPr>
            <a:r>
              <a:rPr lang="en-US" sz="1600" b="0" i="0" dirty="0">
                <a:solidFill>
                  <a:schemeClr val="tx1">
                    <a:lumMod val="95000"/>
                    <a:lumOff val="5000"/>
                  </a:schemeClr>
                </a:solidFill>
                <a:effectLst/>
              </a:rPr>
              <a:t>Random </a:t>
            </a:r>
            <a:r>
              <a:rPr lang="en-US" sz="1600" b="0" i="0" dirty="0" err="1">
                <a:solidFill>
                  <a:schemeClr val="tx1">
                    <a:lumMod val="95000"/>
                    <a:lumOff val="5000"/>
                  </a:schemeClr>
                </a:solidFill>
                <a:effectLst/>
              </a:rPr>
              <a:t>undersampling</a:t>
            </a:r>
            <a:r>
              <a:rPr lang="en-US" sz="1600" b="0" i="0" dirty="0">
                <a:solidFill>
                  <a:schemeClr val="tx1">
                    <a:lumMod val="95000"/>
                    <a:lumOff val="5000"/>
                  </a:schemeClr>
                </a:solidFill>
                <a:effectLst/>
              </a:rPr>
              <a:t> involves randomly selecting examples from the majority class and deleting them from the training dataset. Random </a:t>
            </a:r>
            <a:r>
              <a:rPr lang="en-US" sz="1600" b="0" i="0" dirty="0" err="1">
                <a:solidFill>
                  <a:schemeClr val="tx1">
                    <a:lumMod val="95000"/>
                    <a:lumOff val="5000"/>
                  </a:schemeClr>
                </a:solidFill>
                <a:effectLst/>
              </a:rPr>
              <a:t>undersampling</a:t>
            </a:r>
            <a:r>
              <a:rPr lang="en-US" sz="1600" b="0" i="0" dirty="0">
                <a:solidFill>
                  <a:schemeClr val="tx1">
                    <a:lumMod val="95000"/>
                    <a:lumOff val="5000"/>
                  </a:schemeClr>
                </a:solidFill>
                <a:effectLst/>
              </a:rPr>
              <a:t> can result in losing information invaluable to a model.</a:t>
            </a:r>
            <a:endParaRPr lang="en-US" sz="1600" dirty="0">
              <a:solidFill>
                <a:schemeClr val="tx1">
                  <a:lumMod val="95000"/>
                  <a:lumOff val="5000"/>
                </a:schemeClr>
              </a:solidFill>
              <a:ea typeface="+mn-lt"/>
              <a:cs typeface="+mn-lt"/>
            </a:endParaRPr>
          </a:p>
          <a:p>
            <a:pPr marL="0" indent="0">
              <a:buNone/>
            </a:pPr>
            <a:r>
              <a:rPr lang="en-US" sz="1600" dirty="0">
                <a:solidFill>
                  <a:schemeClr val="accent1">
                    <a:lumMod val="75000"/>
                  </a:schemeClr>
                </a:solidFill>
                <a:ea typeface="+mn-lt"/>
                <a:cs typeface="+mn-lt"/>
              </a:rPr>
              <a:t>Random Over Sampler</a:t>
            </a:r>
          </a:p>
          <a:p>
            <a:pPr marL="0" indent="0">
              <a:buNone/>
            </a:pPr>
            <a:r>
              <a:rPr lang="en-US" sz="1600" b="0" i="0" dirty="0">
                <a:solidFill>
                  <a:schemeClr val="tx1">
                    <a:lumMod val="95000"/>
                    <a:lumOff val="5000"/>
                  </a:schemeClr>
                </a:solidFill>
                <a:effectLst/>
              </a:rPr>
              <a:t>Random oversampling involves randomly selecting examples from the minority class, with replacement, and adding them to the training dataset. Random oversampling duplicates examples from the minority class in the training dataset and can result in overfitting for some models.</a:t>
            </a:r>
            <a:endParaRPr lang="en-US" sz="1600" dirty="0">
              <a:solidFill>
                <a:schemeClr val="tx1">
                  <a:lumMod val="95000"/>
                  <a:lumOff val="5000"/>
                </a:schemeClr>
              </a:solidFill>
              <a:ea typeface="+mn-lt"/>
              <a:cs typeface="+mn-lt"/>
            </a:endParaRPr>
          </a:p>
          <a:p>
            <a:pPr marL="0" indent="0">
              <a:buNone/>
            </a:pPr>
            <a:r>
              <a:rPr lang="en-US" sz="1600" dirty="0">
                <a:solidFill>
                  <a:schemeClr val="accent1">
                    <a:lumMod val="75000"/>
                  </a:schemeClr>
                </a:solidFill>
                <a:ea typeface="+mn-lt"/>
                <a:cs typeface="+mn-lt"/>
              </a:rPr>
              <a:t>Balanced Bagging Classifier</a:t>
            </a:r>
          </a:p>
          <a:p>
            <a:pPr marL="0" indent="0">
              <a:buNone/>
            </a:pPr>
            <a:r>
              <a:rPr lang="en-US" sz="1600" dirty="0" err="1">
                <a:ea typeface="+mn-lt"/>
                <a:cs typeface="+mn-lt"/>
              </a:rPr>
              <a:t>BalancedBaggingClassifier</a:t>
            </a:r>
            <a:r>
              <a:rPr lang="en-US" sz="1600" dirty="0">
                <a:ea typeface="+mn-lt"/>
                <a:cs typeface="+mn-lt"/>
              </a:rPr>
              <a:t> is a  Bagging classifier with additional balancing. This implementation of Bagging is similar to the scikit-learn implementation. It includes an additional step to balance the training set at fit time using a given sampler.</a:t>
            </a:r>
          </a:p>
          <a:p>
            <a:pPr marL="0" indent="0">
              <a:buNone/>
            </a:pPr>
            <a:r>
              <a:rPr lang="en-US" sz="1600" dirty="0">
                <a:solidFill>
                  <a:schemeClr val="accent1">
                    <a:lumMod val="75000"/>
                  </a:schemeClr>
                </a:solidFill>
              </a:rPr>
              <a:t>Pipeline</a:t>
            </a:r>
          </a:p>
          <a:p>
            <a:pPr marL="0" indent="0">
              <a:buNone/>
            </a:pPr>
            <a:r>
              <a:rPr lang="en-US" sz="1600" dirty="0">
                <a:ea typeface="+mn-lt"/>
                <a:cs typeface="+mn-lt"/>
              </a:rPr>
              <a:t>We have used the Pipeline to construct a sequence of oversampling and </a:t>
            </a:r>
            <a:r>
              <a:rPr lang="en-US" sz="1600" dirty="0" err="1">
                <a:ea typeface="+mn-lt"/>
                <a:cs typeface="+mn-lt"/>
              </a:rPr>
              <a:t>undersampling</a:t>
            </a:r>
            <a:r>
              <a:rPr lang="en-US" sz="1600" dirty="0">
                <a:ea typeface="+mn-lt"/>
                <a:cs typeface="+mn-lt"/>
              </a:rPr>
              <a:t> techniques to apply to a dataset. The pipeline can be treated as a model here.</a:t>
            </a:r>
          </a:p>
          <a:p>
            <a:pPr marL="0" indent="0">
              <a:buNone/>
            </a:pPr>
            <a:endParaRPr lang="en-US" sz="1600" dirty="0">
              <a:ea typeface="+mn-lt"/>
              <a:cs typeface="+mn-lt"/>
            </a:endParaRPr>
          </a:p>
        </p:txBody>
      </p:sp>
      <p:sp>
        <p:nvSpPr>
          <p:cNvPr id="6" name="TextBox 5">
            <a:extLst>
              <a:ext uri="{FF2B5EF4-FFF2-40B4-BE49-F238E27FC236}">
                <a16:creationId xmlns:a16="http://schemas.microsoft.com/office/drawing/2014/main" id="{3C620132-06DB-484B-B09B-9D45238A20C2}"/>
              </a:ext>
            </a:extLst>
          </p:cNvPr>
          <p:cNvSpPr txBox="1"/>
          <p:nvPr/>
        </p:nvSpPr>
        <p:spPr>
          <a:xfrm>
            <a:off x="8067040" y="5800836"/>
            <a:ext cx="3850640" cy="1200329"/>
          </a:xfrm>
          <a:prstGeom prst="rect">
            <a:avLst/>
          </a:prstGeom>
          <a:noFill/>
        </p:spPr>
        <p:txBody>
          <a:bodyPr wrap="square" rtlCol="0">
            <a:spAutoFit/>
          </a:bodyPr>
          <a:lstStyle/>
          <a:p>
            <a:pPr algn="ctr"/>
            <a:r>
              <a:rPr lang="en-US" b="1" dirty="0"/>
              <a:t>Balanced bagging classifier(ROS + RUS)</a:t>
            </a:r>
          </a:p>
          <a:p>
            <a:pPr algn="ctr"/>
            <a:r>
              <a:rPr lang="en-US" b="1" dirty="0"/>
              <a:t>Accuracy: 90%</a:t>
            </a:r>
          </a:p>
          <a:p>
            <a:endParaRPr lang="en-IN" dirty="0"/>
          </a:p>
        </p:txBody>
      </p:sp>
    </p:spTree>
    <p:extLst>
      <p:ext uri="{BB962C8B-B14F-4D97-AF65-F5344CB8AC3E}">
        <p14:creationId xmlns:p14="http://schemas.microsoft.com/office/powerpoint/2010/main" val="3033512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TotalTime>
  <Words>757</Words>
  <Application>Microsoft Office PowerPoint</Application>
  <PresentationFormat>Widescreen</PresentationFormat>
  <Paragraphs>70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Wood Type</vt:lpstr>
      <vt:lpstr>Machine Learning Hackathon TEAM  SUPERNOVAS</vt:lpstr>
      <vt:lpstr>PROBLEM STATEMENT</vt:lpstr>
      <vt:lpstr>DATASET</vt:lpstr>
      <vt:lpstr>VISUALIZATION</vt:lpstr>
      <vt:lpstr>OUR APPROACHES</vt:lpstr>
      <vt:lpstr> Outliers Treatment</vt:lpstr>
      <vt:lpstr>Cost sensitive ensemble techniques: Bagging and boosting</vt:lpstr>
      <vt:lpstr>ReSampling Techniques</vt:lpstr>
      <vt:lpstr>Combining Oversampling and Undersampling technique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Kamath Apeksha Vidyadhar</cp:lastModifiedBy>
  <cp:revision>13</cp:revision>
  <dcterms:created xsi:type="dcterms:W3CDTF">2021-10-12T16:44:37Z</dcterms:created>
  <dcterms:modified xsi:type="dcterms:W3CDTF">2021-10-20T12:27:46Z</dcterms:modified>
</cp:coreProperties>
</file>