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7" r:id="rId14"/>
    <p:sldId id="299" r:id="rId15"/>
    <p:sldId id="275" r:id="rId16"/>
    <p:sldId id="276" r:id="rId17"/>
    <p:sldId id="268" r:id="rId18"/>
    <p:sldId id="269" r:id="rId19"/>
    <p:sldId id="270" r:id="rId20"/>
    <p:sldId id="271" r:id="rId21"/>
    <p:sldId id="272" r:id="rId22"/>
    <p:sldId id="298" r:id="rId23"/>
    <p:sldId id="27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8" autoAdjust="0"/>
    <p:restoredTop sz="94660"/>
  </p:normalViewPr>
  <p:slideViewPr>
    <p:cSldViewPr snapToGrid="0">
      <p:cViewPr varScale="1">
        <p:scale>
          <a:sx n="91" d="100"/>
          <a:sy n="91" d="100"/>
        </p:scale>
        <p:origin x="208" y="6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F9259A-1FE3-4FF9-8A07-BDD8177164ED}" type="datetime4">
              <a:rPr lang="en-US" smtClean="0"/>
              <a:t>April 22,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506617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3960BD-7AC1-4217-9611-AAA56D3EE38F}" type="datetime4">
              <a:rPr lang="en-US" smtClean="0"/>
              <a:pPr/>
              <a:t>April 22, 2022</a:t>
            </a:fld>
            <a:endParaRPr lang="en-US" dirty="0">
              <a:latin typeface="+mn-lt"/>
            </a:endParaRPr>
          </a:p>
        </p:txBody>
      </p:sp>
      <p:sp>
        <p:nvSpPr>
          <p:cNvPr id="5" name="Footer Placeholder 4"/>
          <p:cNvSpPr>
            <a:spLocks noGrp="1"/>
          </p:cNvSpPr>
          <p:nvPr>
            <p:ph type="ftr" sz="quarter" idx="11"/>
          </p:nvPr>
        </p:nvSpPr>
        <p:spPr/>
        <p:txBody>
          <a:bodyPr/>
          <a:lstStyle/>
          <a:p>
            <a:endParaRPr lang="en-US" dirty="0">
              <a:latin typeface="+mn-lt"/>
            </a:endParaRPr>
          </a:p>
        </p:txBody>
      </p:sp>
      <p:sp>
        <p:nvSpPr>
          <p:cNvPr id="6" name="Slide Number Placeholder 5"/>
          <p:cNvSpPr>
            <a:spLocks noGrp="1"/>
          </p:cNvSpPr>
          <p:nvPr>
            <p:ph type="sldNum" sz="quarter" idx="12"/>
          </p:nvPr>
        </p:nvSpPr>
        <p:spPr/>
        <p:txBody>
          <a:body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256915716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3960BD-7AC1-4217-9611-AAA56D3EE38F}" type="datetime4">
              <a:rPr lang="en-US" smtClean="0"/>
              <a:pPr/>
              <a:t>April 22, 2022</a:t>
            </a:fld>
            <a:endParaRPr lang="en-US" dirty="0">
              <a:latin typeface="+mn-lt"/>
            </a:endParaRPr>
          </a:p>
        </p:txBody>
      </p:sp>
      <p:sp>
        <p:nvSpPr>
          <p:cNvPr id="5" name="Footer Placeholder 4"/>
          <p:cNvSpPr>
            <a:spLocks noGrp="1"/>
          </p:cNvSpPr>
          <p:nvPr>
            <p:ph type="ftr" sz="quarter" idx="11"/>
          </p:nvPr>
        </p:nvSpPr>
        <p:spPr/>
        <p:txBody>
          <a:bodyPr/>
          <a:lstStyle/>
          <a:p>
            <a:endParaRPr lang="en-US" dirty="0">
              <a:latin typeface="+mn-lt"/>
            </a:endParaRPr>
          </a:p>
        </p:txBody>
      </p:sp>
      <p:sp>
        <p:nvSpPr>
          <p:cNvPr id="6" name="Slide Number Placeholder 5"/>
          <p:cNvSpPr>
            <a:spLocks noGrp="1"/>
          </p:cNvSpPr>
          <p:nvPr>
            <p:ph type="sldNum" sz="quarter" idx="12"/>
          </p:nvPr>
        </p:nvSpPr>
        <p:spPr/>
        <p:txBody>
          <a:bodyPr/>
          <a:lstStyle/>
          <a:p>
            <a:fld id="{9D4AEF59-F28E-467C-9EA3-92D1CFAD475A}" type="slidenum">
              <a:rPr lang="en-US" smtClean="0"/>
              <a:pPr/>
              <a:t>‹#›</a:t>
            </a:fld>
            <a:endParaRPr lang="en-US">
              <a:latin typeface="+mn-lt"/>
            </a:endParaRP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7772596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3960BD-7AC1-4217-9611-AAA56D3EE38F}" type="datetime4">
              <a:rPr lang="en-US" smtClean="0"/>
              <a:pPr/>
              <a:t>April 22, 2022</a:t>
            </a:fld>
            <a:endParaRPr lang="en-US" dirty="0">
              <a:latin typeface="+mn-lt"/>
            </a:endParaRPr>
          </a:p>
        </p:txBody>
      </p:sp>
      <p:sp>
        <p:nvSpPr>
          <p:cNvPr id="5" name="Footer Placeholder 4"/>
          <p:cNvSpPr>
            <a:spLocks noGrp="1"/>
          </p:cNvSpPr>
          <p:nvPr>
            <p:ph type="ftr" sz="quarter" idx="11"/>
          </p:nvPr>
        </p:nvSpPr>
        <p:spPr/>
        <p:txBody>
          <a:bodyPr/>
          <a:lstStyle/>
          <a:p>
            <a:endParaRPr lang="en-US" dirty="0">
              <a:latin typeface="+mn-lt"/>
            </a:endParaRPr>
          </a:p>
        </p:txBody>
      </p:sp>
      <p:sp>
        <p:nvSpPr>
          <p:cNvPr id="6" name="Slide Number Placeholder 5"/>
          <p:cNvSpPr>
            <a:spLocks noGrp="1"/>
          </p:cNvSpPr>
          <p:nvPr>
            <p:ph type="sldNum" sz="quarter" idx="12"/>
          </p:nvPr>
        </p:nvSpPr>
        <p:spPr/>
        <p:txBody>
          <a:body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388229562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3960BD-7AC1-4217-9611-AAA56D3EE38F}" type="datetime4">
              <a:rPr lang="en-US" smtClean="0"/>
              <a:pPr/>
              <a:t>April 22, 2022</a:t>
            </a:fld>
            <a:endParaRPr lang="en-US" dirty="0">
              <a:latin typeface="+mn-lt"/>
            </a:endParaRPr>
          </a:p>
        </p:txBody>
      </p:sp>
      <p:sp>
        <p:nvSpPr>
          <p:cNvPr id="5" name="Footer Placeholder 4"/>
          <p:cNvSpPr>
            <a:spLocks noGrp="1"/>
          </p:cNvSpPr>
          <p:nvPr>
            <p:ph type="ftr" sz="quarter" idx="11"/>
          </p:nvPr>
        </p:nvSpPr>
        <p:spPr/>
        <p:txBody>
          <a:bodyPr/>
          <a:lstStyle/>
          <a:p>
            <a:endParaRPr lang="en-US" dirty="0">
              <a:latin typeface="+mn-lt"/>
            </a:endParaRPr>
          </a:p>
        </p:txBody>
      </p:sp>
      <p:sp>
        <p:nvSpPr>
          <p:cNvPr id="6" name="Slide Number Placeholder 5"/>
          <p:cNvSpPr>
            <a:spLocks noGrp="1"/>
          </p:cNvSpPr>
          <p:nvPr>
            <p:ph type="sldNum" sz="quarter" idx="12"/>
          </p:nvPr>
        </p:nvSpPr>
        <p:spPr/>
        <p:txBody>
          <a:bodyPr/>
          <a:lstStyle/>
          <a:p>
            <a:fld id="{9D4AEF59-F28E-467C-9EA3-92D1CFAD475A}" type="slidenum">
              <a:rPr lang="en-US" smtClean="0"/>
              <a:pPr/>
              <a:t>‹#›</a:t>
            </a:fld>
            <a:endParaRPr lang="en-US">
              <a:latin typeface="+mn-lt"/>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5814144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3960BD-7AC1-4217-9611-AAA56D3EE38F}" type="datetime4">
              <a:rPr lang="en-US" smtClean="0"/>
              <a:pPr/>
              <a:t>April 22, 2022</a:t>
            </a:fld>
            <a:endParaRPr lang="en-US" dirty="0">
              <a:latin typeface="+mn-lt"/>
            </a:endParaRPr>
          </a:p>
        </p:txBody>
      </p:sp>
      <p:sp>
        <p:nvSpPr>
          <p:cNvPr id="5" name="Footer Placeholder 4"/>
          <p:cNvSpPr>
            <a:spLocks noGrp="1"/>
          </p:cNvSpPr>
          <p:nvPr>
            <p:ph type="ftr" sz="quarter" idx="11"/>
          </p:nvPr>
        </p:nvSpPr>
        <p:spPr/>
        <p:txBody>
          <a:bodyPr/>
          <a:lstStyle/>
          <a:p>
            <a:endParaRPr lang="en-US" dirty="0">
              <a:latin typeface="+mn-lt"/>
            </a:endParaRPr>
          </a:p>
        </p:txBody>
      </p:sp>
      <p:sp>
        <p:nvSpPr>
          <p:cNvPr id="6" name="Slide Number Placeholder 5"/>
          <p:cNvSpPr>
            <a:spLocks noGrp="1"/>
          </p:cNvSpPr>
          <p:nvPr>
            <p:ph type="sldNum" sz="quarter" idx="12"/>
          </p:nvPr>
        </p:nvSpPr>
        <p:spPr/>
        <p:txBody>
          <a:body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35292720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CC3C8F-D4A7-4EAD-92AD-82C91CB8BB85}" type="datetime4">
              <a:rPr lang="en-US" smtClean="0"/>
              <a:t>April 22,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1085285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011D41-E33C-4BC7-8272-37E8417FD097}" type="datetime4">
              <a:rPr lang="en-US" smtClean="0"/>
              <a:t>April 22,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369620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340FED-6E95-4177-A7EF-CD303B9E611D}" type="datetime4">
              <a:rPr lang="en-US" smtClean="0"/>
              <a:t>April 22, 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703531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7962CB-39AD-45A9-800F-54DAB53D6021}" type="datetime4">
              <a:rPr lang="en-US" smtClean="0"/>
              <a:t>April 22,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641404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EDF93D-55AB-4606-B9D7-742F1FC51983}" type="datetime4">
              <a:rPr lang="en-US" smtClean="0"/>
              <a:t>April 22, 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2797252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F2841D-FB5C-47AB-B2FF-32E855C1EA71}" type="datetime4">
              <a:rPr lang="en-US" smtClean="0"/>
              <a:t>April 22, 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969608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8537E9-D174-424D-BEE8-AFC4CA5F9F97}" type="datetime4">
              <a:rPr lang="en-US" smtClean="0"/>
              <a:t>April 22, 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218921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7A44C0-F7AC-49C2-8289-1E7A86D9FB50}" type="datetime4">
              <a:rPr lang="en-US" smtClean="0"/>
              <a:t>April 22, 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146557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BB84BC-6E78-40D1-8831-40AB1F596614}" type="datetime4">
              <a:rPr lang="en-US" smtClean="0"/>
              <a:t>April 22,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690226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FA080F-3961-4D42-BEDE-84A1FED032F1}" type="datetime4">
              <a:rPr lang="en-US" smtClean="0"/>
              <a:t>April 22,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695346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microsoft.com/office/2007/relationships/hdphoto" Target="../media/hdphoto1.wdp"/><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alphaModFix amt="27000"/>
            <a:extLst>
              <a:ext uri="{BEBA8EAE-BF5A-486C-A8C5-ECC9F3942E4B}">
                <a14:imgProps xmlns:a14="http://schemas.microsoft.com/office/drawing/2010/main">
                  <a14:imgLayer r:embed="rId19">
                    <a14:imgEffect>
                      <a14:sharpenSoften amount="50000"/>
                    </a14:imgEffect>
                    <a14:imgEffect>
                      <a14:saturation sat="400000"/>
                    </a14:imgEffect>
                  </a14:imgLayer>
                </a14:imgProps>
              </a:ext>
            </a:extLst>
          </a:blip>
          <a:srcRect/>
          <a:tile tx="0" ty="0" sx="100000" sy="100000" flip="none" algn="tl"/>
        </a:blipFill>
        <a:effectLst/>
      </p:bgPr>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33960BD-7AC1-4217-9611-AAA56D3EE38F}" type="datetime4">
              <a:rPr lang="en-US" smtClean="0"/>
              <a:pPr/>
              <a:t>April 22, 2022</a:t>
            </a:fld>
            <a:endParaRPr lang="en-US" dirty="0">
              <a:latin typeface="+mn-lt"/>
            </a:endParaRP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latin typeface="+mn-lt"/>
            </a:endParaRP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314414528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rchitecturalmoleskine.blogspot.com/2013/05/gerrit-rietveld-schroder-house.html" TargetMode="External"/><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deviantart.com/123freevectors/art/Thank-You-Card-Free-Vector-743693262" TargetMode="External"/><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B4FB9-EC78-4B97-80CA-6F62BA698BA8}"/>
              </a:ext>
            </a:extLst>
          </p:cNvPr>
          <p:cNvSpPr>
            <a:spLocks noGrp="1"/>
          </p:cNvSpPr>
          <p:nvPr>
            <p:ph type="ctrTitle"/>
          </p:nvPr>
        </p:nvSpPr>
        <p:spPr>
          <a:xfrm>
            <a:off x="577123" y="477079"/>
            <a:ext cx="8512448" cy="1384378"/>
          </a:xfrm>
        </p:spPr>
        <p:txBody>
          <a:bodyPr>
            <a:normAutofit/>
          </a:bodyPr>
          <a:lstStyle/>
          <a:p>
            <a:pPr algn="l"/>
            <a:r>
              <a:rPr lang="en-US" sz="4000" dirty="0">
                <a:solidFill>
                  <a:srgbClr val="FFFFFF"/>
                </a:solidFill>
                <a:latin typeface="Times New Roman" panose="02020603050405020304" pitchFamily="18" charset="0"/>
                <a:cs typeface="Times New Roman" panose="02020603050405020304" pitchFamily="18" charset="0"/>
              </a:rPr>
              <a:t>House Prediction Project</a:t>
            </a:r>
          </a:p>
        </p:txBody>
      </p:sp>
      <p:sp>
        <p:nvSpPr>
          <p:cNvPr id="3" name="Subtitle 2">
            <a:extLst>
              <a:ext uri="{FF2B5EF4-FFF2-40B4-BE49-F238E27FC236}">
                <a16:creationId xmlns:a16="http://schemas.microsoft.com/office/drawing/2014/main" id="{0A2D3BCA-84CD-44D9-801A-75466AFC2209}"/>
              </a:ext>
            </a:extLst>
          </p:cNvPr>
          <p:cNvSpPr>
            <a:spLocks noGrp="1"/>
          </p:cNvSpPr>
          <p:nvPr>
            <p:ph type="subTitle" idx="1"/>
          </p:nvPr>
        </p:nvSpPr>
        <p:spPr>
          <a:xfrm>
            <a:off x="577124" y="1994402"/>
            <a:ext cx="6141493" cy="1308179"/>
          </a:xfrm>
        </p:spPr>
        <p:txBody>
          <a:bodyPr>
            <a:normAutofit/>
          </a:bodyPr>
          <a:lstStyle/>
          <a:p>
            <a:pPr algn="l"/>
            <a:r>
              <a:rPr lang="en-US" dirty="0">
                <a:solidFill>
                  <a:srgbClr val="FFFFFF"/>
                </a:solidFill>
                <a:latin typeface="Times New Roman" panose="02020603050405020304" pitchFamily="18" charset="0"/>
                <a:cs typeface="Times New Roman" panose="02020603050405020304" pitchFamily="18" charset="0"/>
              </a:rPr>
              <a:t>SUBMITTED BY – PRATIK KUMAR</a:t>
            </a:r>
          </a:p>
        </p:txBody>
      </p:sp>
      <p:pic>
        <p:nvPicPr>
          <p:cNvPr id="6" name="Picture 5" descr="MY ARCHITECTURAL MOLESKINE®: GERRIT RIETVELD: SCHRÖDER HOUSE">
            <a:extLst>
              <a:ext uri="{FF2B5EF4-FFF2-40B4-BE49-F238E27FC236}">
                <a16:creationId xmlns:a16="http://schemas.microsoft.com/office/drawing/2014/main" id="{66BCAC26-A227-B240-9FAE-92503855C56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95770"/>
          </a:xfrm>
          <a:prstGeom prst="rect">
            <a:avLst/>
          </a:prstGeom>
        </p:spPr>
      </p:pic>
      <p:sp>
        <p:nvSpPr>
          <p:cNvPr id="8" name="TextBox 7">
            <a:extLst>
              <a:ext uri="{FF2B5EF4-FFF2-40B4-BE49-F238E27FC236}">
                <a16:creationId xmlns:a16="http://schemas.microsoft.com/office/drawing/2014/main" id="{61725F97-B9A1-BC42-A828-A548502902E5}"/>
              </a:ext>
            </a:extLst>
          </p:cNvPr>
          <p:cNvSpPr txBox="1"/>
          <p:nvPr/>
        </p:nvSpPr>
        <p:spPr>
          <a:xfrm>
            <a:off x="6499191" y="4464335"/>
            <a:ext cx="5669280" cy="2431435"/>
          </a:xfrm>
          <a:prstGeom prst="rect">
            <a:avLst/>
          </a:prstGeom>
          <a:blipFill>
            <a:blip r:embed="rId4">
              <a:alphaModFix amt="36000"/>
            </a:blip>
            <a:tile tx="0" ty="0" sx="100000" sy="100000" flip="none" algn="tl"/>
          </a:blipFill>
          <a:scene3d>
            <a:camera prst="orthographicFront">
              <a:rot lat="0" lon="21299999" rev="0"/>
            </a:camera>
            <a:lightRig rig="flat" dir="t"/>
          </a:scene3d>
          <a:sp3d prstMaterial="powder"/>
        </p:spPr>
        <p:style>
          <a:lnRef idx="2">
            <a:schemeClr val="dk1"/>
          </a:lnRef>
          <a:fillRef idx="1">
            <a:schemeClr val="lt1"/>
          </a:fillRef>
          <a:effectRef idx="0">
            <a:schemeClr val="dk1"/>
          </a:effectRef>
          <a:fontRef idx="minor">
            <a:schemeClr val="dk1"/>
          </a:fontRef>
        </p:style>
        <p:txBody>
          <a:bodyPr wrap="square" rtlCol="0">
            <a:spAutoFit/>
          </a:bodyPr>
          <a:lstStyle/>
          <a:p>
            <a:r>
              <a:rPr lang="en-US" sz="4800" b="1" dirty="0">
                <a:solidFill>
                  <a:srgbClr val="FF0000"/>
                </a:solidFill>
                <a:effectLst>
                  <a:glow rad="571500">
                    <a:schemeClr val="tx1">
                      <a:alpha val="40000"/>
                    </a:schemeClr>
                  </a:glow>
                  <a:outerShdw blurRad="50800" dist="50800" dir="5400000" algn="ctr" rotWithShape="0">
                    <a:srgbClr val="000000">
                      <a:alpha val="70000"/>
                    </a:srgbClr>
                  </a:outerShdw>
                  <a:reflection stA="47000" endPos="58000" dir="5400000" sy="-100000" algn="bl" rotWithShape="0"/>
                </a:effectLst>
                <a:latin typeface="Bauhaus 93" pitchFamily="82" charset="77"/>
              </a:rPr>
              <a:t>HOUSING PROJECT</a:t>
            </a:r>
          </a:p>
          <a:p>
            <a:endParaRPr lang="en-US" sz="4800" b="1" dirty="0">
              <a:solidFill>
                <a:srgbClr val="FF0000"/>
              </a:solidFill>
              <a:effectLst>
                <a:glow rad="571500">
                  <a:schemeClr val="tx1">
                    <a:alpha val="40000"/>
                  </a:schemeClr>
                </a:glow>
                <a:outerShdw blurRad="50800" dist="50800" dir="5400000" algn="ctr" rotWithShape="0">
                  <a:srgbClr val="000000">
                    <a:alpha val="70000"/>
                  </a:srgbClr>
                </a:outerShdw>
                <a:reflection stA="47000" endPos="58000" dir="5400000" sy="-100000" algn="bl" rotWithShape="0"/>
              </a:effectLst>
            </a:endParaRPr>
          </a:p>
          <a:p>
            <a:r>
              <a:rPr lang="en-US" sz="2800" b="1" dirty="0">
                <a:solidFill>
                  <a:srgbClr val="FF0000"/>
                </a:solidFill>
                <a:effectLst>
                  <a:glow rad="571500">
                    <a:schemeClr val="tx1">
                      <a:alpha val="40000"/>
                    </a:schemeClr>
                  </a:glow>
                  <a:outerShdw blurRad="50800" dist="50800" dir="5400000" algn="ctr" rotWithShape="0">
                    <a:srgbClr val="000000">
                      <a:alpha val="70000"/>
                    </a:srgbClr>
                  </a:outerShdw>
                  <a:reflection stA="47000" endPos="58000" dir="5400000" sy="-100000" algn="bl" rotWithShape="0"/>
                </a:effectLst>
                <a:latin typeface="Apple Chancery" panose="03020702040506060504" pitchFamily="66" charset="-79"/>
                <a:cs typeface="Apple Chancery" panose="03020702040506060504" pitchFamily="66" charset="-79"/>
              </a:rPr>
              <a:t>SUBMITTED BY : </a:t>
            </a:r>
          </a:p>
          <a:p>
            <a:r>
              <a:rPr lang="en-US" sz="2800" b="1" dirty="0">
                <a:solidFill>
                  <a:srgbClr val="FF0000"/>
                </a:solidFill>
                <a:effectLst>
                  <a:glow rad="571500">
                    <a:schemeClr val="tx1">
                      <a:alpha val="40000"/>
                    </a:schemeClr>
                  </a:glow>
                  <a:outerShdw blurRad="50800" dist="50800" dir="5400000" algn="ctr" rotWithShape="0">
                    <a:srgbClr val="000000">
                      <a:alpha val="70000"/>
                    </a:srgbClr>
                  </a:outerShdw>
                  <a:reflection stA="47000" endPos="58000" dir="5400000" sy="-100000" algn="bl" rotWithShape="0"/>
                </a:effectLst>
                <a:latin typeface="Apple Chancery" panose="03020702040506060504" pitchFamily="66" charset="-79"/>
                <a:cs typeface="Apple Chancery" panose="03020702040506060504" pitchFamily="66" charset="-79"/>
              </a:rPr>
              <a:t>                PRATIK KUMAR</a:t>
            </a:r>
          </a:p>
        </p:txBody>
      </p:sp>
    </p:spTree>
    <p:extLst>
      <p:ext uri="{BB962C8B-B14F-4D97-AF65-F5344CB8AC3E}">
        <p14:creationId xmlns:p14="http://schemas.microsoft.com/office/powerpoint/2010/main" val="3231317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B8D7B-4E9A-4C3F-A233-1DCBECF2B766}"/>
              </a:ext>
            </a:extLst>
          </p:cNvPr>
          <p:cNvSpPr>
            <a:spLocks noGrp="1"/>
          </p:cNvSpPr>
          <p:nvPr>
            <p:ph type="title"/>
          </p:nvPr>
        </p:nvSpPr>
        <p:spPr/>
        <p:txBody>
          <a:bodyPr/>
          <a:lstStyle/>
          <a:p>
            <a:r>
              <a:rPr lang="en-US" dirty="0">
                <a:solidFill>
                  <a:srgbClr val="FF0000"/>
                </a:solidFill>
              </a:rPr>
              <a:t>VISUALIZATION</a:t>
            </a:r>
          </a:p>
        </p:txBody>
      </p:sp>
      <p:sp>
        <p:nvSpPr>
          <p:cNvPr id="3" name="TextBox 2">
            <a:extLst>
              <a:ext uri="{FF2B5EF4-FFF2-40B4-BE49-F238E27FC236}">
                <a16:creationId xmlns:a16="http://schemas.microsoft.com/office/drawing/2014/main" id="{A6AB81CB-7FB6-45C4-BE7B-E9B0E03AEA22}"/>
              </a:ext>
            </a:extLst>
          </p:cNvPr>
          <p:cNvSpPr txBox="1"/>
          <p:nvPr/>
        </p:nvSpPr>
        <p:spPr>
          <a:xfrm>
            <a:off x="677334" y="1712890"/>
            <a:ext cx="7809843" cy="1015663"/>
          </a:xfrm>
          <a:prstGeom prst="rect">
            <a:avLst/>
          </a:prstGeom>
          <a:noFill/>
        </p:spPr>
        <p:txBody>
          <a:bodyPr wrap="square" rtlCol="0">
            <a:spAutoFit/>
          </a:bodyPr>
          <a:lstStyle/>
          <a:p>
            <a:r>
              <a:rPr lang="en-IN" sz="2000" b="0" strike="noStrike" spc="-1" dirty="0">
                <a:latin typeface="Calibri" panose="020F0502020204030204" pitchFamily="34" charset="0"/>
                <a:cs typeface="Calibri" panose="020F0502020204030204" pitchFamily="34" charset="0"/>
              </a:rPr>
              <a:t>We analyse the variables using “</a:t>
            </a:r>
            <a:r>
              <a:rPr lang="en-IN" sz="2000" b="0" strike="noStrike" spc="-1" dirty="0" err="1">
                <a:latin typeface="Calibri" panose="020F0502020204030204" pitchFamily="34" charset="0"/>
                <a:cs typeface="Calibri" panose="020F0502020204030204" pitchFamily="34" charset="0"/>
              </a:rPr>
              <a:t>countplot</a:t>
            </a:r>
            <a:r>
              <a:rPr lang="en-IN" sz="2000" b="0" strike="noStrike" spc="-1" dirty="0">
                <a:latin typeface="Calibri" panose="020F0502020204030204" pitchFamily="34" charset="0"/>
                <a:cs typeface="Calibri" panose="020F0502020204030204" pitchFamily="34" charset="0"/>
              </a:rPr>
              <a:t>” for categorical  variables and “</a:t>
            </a:r>
            <a:r>
              <a:rPr lang="en-IN" sz="2000" b="0" strike="noStrike" spc="-1" dirty="0" err="1">
                <a:latin typeface="Calibri" panose="020F0502020204030204" pitchFamily="34" charset="0"/>
                <a:cs typeface="Calibri" panose="020F0502020204030204" pitchFamily="34" charset="0"/>
              </a:rPr>
              <a:t>distplot</a:t>
            </a:r>
            <a:r>
              <a:rPr lang="en-IN" sz="2000" b="0" strike="noStrike" spc="-1" dirty="0">
                <a:latin typeface="Calibri" panose="020F0502020204030204" pitchFamily="34" charset="0"/>
                <a:cs typeface="Calibri" panose="020F0502020204030204" pitchFamily="34" charset="0"/>
              </a:rPr>
              <a:t>” for numerical variables.</a:t>
            </a:r>
          </a:p>
          <a:p>
            <a:endParaRPr lang="en-US" sz="20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F3309511-1EA8-43A2-BCB3-4C1CC221F0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808" y="2369712"/>
            <a:ext cx="9507277" cy="4488287"/>
          </a:xfrm>
          <a:prstGeom prst="rect">
            <a:avLst/>
          </a:prstGeom>
        </p:spPr>
      </p:pic>
    </p:spTree>
    <p:extLst>
      <p:ext uri="{BB962C8B-B14F-4D97-AF65-F5344CB8AC3E}">
        <p14:creationId xmlns:p14="http://schemas.microsoft.com/office/powerpoint/2010/main" val="2065735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9F3563-6B8A-4DEB-A80B-EADAD70A74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056845" cy="2795184"/>
          </a:xfrm>
          <a:prstGeom prst="rect">
            <a:avLst/>
          </a:prstGeom>
        </p:spPr>
      </p:pic>
      <p:pic>
        <p:nvPicPr>
          <p:cNvPr id="5" name="Picture 4">
            <a:extLst>
              <a:ext uri="{FF2B5EF4-FFF2-40B4-BE49-F238E27FC236}">
                <a16:creationId xmlns:a16="http://schemas.microsoft.com/office/drawing/2014/main" id="{3DB49EB6-1C94-46A5-8A23-5BB6E92AC5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7577" y="127495"/>
            <a:ext cx="4056845" cy="2667689"/>
          </a:xfrm>
          <a:prstGeom prst="rect">
            <a:avLst/>
          </a:prstGeom>
        </p:spPr>
      </p:pic>
      <p:pic>
        <p:nvPicPr>
          <p:cNvPr id="7" name="Picture 6">
            <a:extLst>
              <a:ext uri="{FF2B5EF4-FFF2-40B4-BE49-F238E27FC236}">
                <a16:creationId xmlns:a16="http://schemas.microsoft.com/office/drawing/2014/main" id="{F54BE59B-9E28-4E7F-A4EB-AA002E32A6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4422" y="0"/>
            <a:ext cx="4056846" cy="2910625"/>
          </a:xfrm>
          <a:prstGeom prst="rect">
            <a:avLst/>
          </a:prstGeom>
        </p:spPr>
      </p:pic>
      <p:pic>
        <p:nvPicPr>
          <p:cNvPr id="9" name="Picture 8">
            <a:extLst>
              <a:ext uri="{FF2B5EF4-FFF2-40B4-BE49-F238E27FC236}">
                <a16:creationId xmlns:a16="http://schemas.microsoft.com/office/drawing/2014/main" id="{C5E76178-7C17-4258-B9C2-40190C4FBF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4498" y="2910625"/>
            <a:ext cx="5761299" cy="4062816"/>
          </a:xfrm>
          <a:prstGeom prst="rect">
            <a:avLst/>
          </a:prstGeom>
        </p:spPr>
      </p:pic>
      <p:sp>
        <p:nvSpPr>
          <p:cNvPr id="10" name="TextBox 9">
            <a:extLst>
              <a:ext uri="{FF2B5EF4-FFF2-40B4-BE49-F238E27FC236}">
                <a16:creationId xmlns:a16="http://schemas.microsoft.com/office/drawing/2014/main" id="{14FFE782-F7E7-46DC-9615-52AA777FA15A}"/>
              </a:ext>
            </a:extLst>
          </p:cNvPr>
          <p:cNvSpPr txBox="1"/>
          <p:nvPr/>
        </p:nvSpPr>
        <p:spPr>
          <a:xfrm>
            <a:off x="6216205" y="3245476"/>
            <a:ext cx="5413417" cy="3539430"/>
          </a:xfrm>
          <a:prstGeom prst="rect">
            <a:avLst/>
          </a:prstGeom>
          <a:noFill/>
        </p:spPr>
        <p:txBody>
          <a:bodyPr wrap="square" rtlCol="0">
            <a:spAutoFit/>
          </a:bodyPr>
          <a:lstStyle/>
          <a:p>
            <a:r>
              <a:rPr lang="en-US" sz="1400" dirty="0">
                <a:latin typeface="Calibri" panose="020F0502020204030204" pitchFamily="34" charset="0"/>
                <a:cs typeface="Calibri" panose="020F0502020204030204" pitchFamily="34" charset="0"/>
              </a:rPr>
              <a:t>1.The Data mostly all numeric </a:t>
            </a:r>
            <a:r>
              <a:rPr lang="en-US" sz="1400" dirty="0" err="1">
                <a:latin typeface="Calibri" panose="020F0502020204030204" pitchFamily="34" charset="0"/>
                <a:cs typeface="Calibri" panose="020F0502020204030204" pitchFamily="34" charset="0"/>
              </a:rPr>
              <a:t>varaibles</a:t>
            </a:r>
            <a:r>
              <a:rPr lang="en-US" sz="1400" dirty="0">
                <a:latin typeface="Calibri" panose="020F0502020204030204" pitchFamily="34" charset="0"/>
                <a:cs typeface="Calibri" panose="020F0502020204030204" pitchFamily="34" charset="0"/>
              </a:rPr>
              <a:t> are skewed.</a:t>
            </a:r>
          </a:p>
          <a:p>
            <a:r>
              <a:rPr lang="en-US" sz="1400" dirty="0">
                <a:latin typeface="Calibri" panose="020F0502020204030204" pitchFamily="34" charset="0"/>
                <a:cs typeface="Calibri" panose="020F0502020204030204" pitchFamily="34" charset="0"/>
              </a:rPr>
              <a:t>2.Sales Condition is Normal and sale type is Warranty DEED-Conventional.</a:t>
            </a:r>
          </a:p>
          <a:p>
            <a:r>
              <a:rPr lang="en-US" sz="1400" dirty="0">
                <a:latin typeface="Calibri" panose="020F0502020204030204" pitchFamily="34" charset="0"/>
                <a:cs typeface="Calibri" panose="020F0502020204030204" pitchFamily="34" charset="0"/>
              </a:rPr>
              <a:t>3.Mostly are Paved Drive, Garage Conditions and Garage Quality are Typically/Average.</a:t>
            </a:r>
          </a:p>
          <a:p>
            <a:r>
              <a:rPr lang="en-US" sz="1400" dirty="0">
                <a:latin typeface="Calibri" panose="020F0502020204030204" pitchFamily="34" charset="0"/>
                <a:cs typeface="Calibri" panose="020F0502020204030204" pitchFamily="34" charset="0"/>
              </a:rPr>
              <a:t>4.Mostly </a:t>
            </a:r>
            <a:r>
              <a:rPr lang="en-US" sz="1400" dirty="0" err="1">
                <a:latin typeface="Calibri" panose="020F0502020204030204" pitchFamily="34" charset="0"/>
                <a:cs typeface="Calibri" panose="020F0502020204030204" pitchFamily="34" charset="0"/>
              </a:rPr>
              <a:t>GarageFinish</a:t>
            </a:r>
            <a:r>
              <a:rPr lang="en-US" sz="1400" dirty="0">
                <a:latin typeface="Calibri" panose="020F0502020204030204" pitchFamily="34" charset="0"/>
                <a:cs typeface="Calibri" panose="020F0502020204030204" pitchFamily="34" charset="0"/>
              </a:rPr>
              <a:t> are unfinished and </a:t>
            </a:r>
            <a:r>
              <a:rPr lang="en-US" sz="1400" dirty="0" err="1">
                <a:latin typeface="Calibri" panose="020F0502020204030204" pitchFamily="34" charset="0"/>
                <a:cs typeface="Calibri" panose="020F0502020204030204" pitchFamily="34" charset="0"/>
              </a:rPr>
              <a:t>GarageType</a:t>
            </a:r>
            <a:r>
              <a:rPr lang="en-US" sz="1400" dirty="0">
                <a:latin typeface="Calibri" panose="020F0502020204030204" pitchFamily="34" charset="0"/>
                <a:cs typeface="Calibri" panose="020F0502020204030204" pitchFamily="34" charset="0"/>
              </a:rPr>
              <a:t> is Attached.</a:t>
            </a:r>
          </a:p>
          <a:p>
            <a:r>
              <a:rPr lang="en-US" sz="1400" dirty="0">
                <a:latin typeface="Calibri" panose="020F0502020204030204" pitchFamily="34" charset="0"/>
                <a:cs typeface="Calibri" panose="020F0502020204030204" pitchFamily="34" charset="0"/>
              </a:rPr>
              <a:t>5.Mostly Home Functionality is Typical.</a:t>
            </a:r>
          </a:p>
          <a:p>
            <a:r>
              <a:rPr lang="en-US" sz="1400" dirty="0">
                <a:latin typeface="Calibri" panose="020F0502020204030204" pitchFamily="34" charset="0"/>
                <a:cs typeface="Calibri" panose="020F0502020204030204" pitchFamily="34" charset="0"/>
              </a:rPr>
              <a:t>6.KitchenQuality is Typically Average.</a:t>
            </a:r>
          </a:p>
          <a:p>
            <a:r>
              <a:rPr lang="en-US" sz="1400" dirty="0">
                <a:latin typeface="Calibri" panose="020F0502020204030204" pitchFamily="34" charset="0"/>
                <a:cs typeface="Calibri" panose="020F0502020204030204" pitchFamily="34" charset="0"/>
              </a:rPr>
              <a:t>7.Electrical is Standard Circuit Breakers &amp; Romex.</a:t>
            </a:r>
          </a:p>
          <a:p>
            <a:r>
              <a:rPr lang="en-US" sz="1400" dirty="0">
                <a:latin typeface="Calibri" panose="020F0502020204030204" pitchFamily="34" charset="0"/>
                <a:cs typeface="Calibri" panose="020F0502020204030204" pitchFamily="34" charset="0"/>
              </a:rPr>
              <a:t>8.Central Air is Yes.</a:t>
            </a:r>
          </a:p>
          <a:p>
            <a:r>
              <a:rPr lang="en-US" sz="1400" dirty="0">
                <a:latin typeface="Calibri" panose="020F0502020204030204" pitchFamily="34" charset="0"/>
                <a:cs typeface="Calibri" panose="020F0502020204030204" pitchFamily="34" charset="0"/>
              </a:rPr>
              <a:t>9.Heating Quality </a:t>
            </a:r>
            <a:r>
              <a:rPr lang="en-US" sz="1400" dirty="0" err="1">
                <a:latin typeface="Calibri" panose="020F0502020204030204" pitchFamily="34" charset="0"/>
                <a:cs typeface="Calibri" panose="020F0502020204030204" pitchFamily="34" charset="0"/>
              </a:rPr>
              <a:t>COndition</a:t>
            </a:r>
            <a:r>
              <a:rPr lang="en-US" sz="1400" dirty="0">
                <a:latin typeface="Calibri" panose="020F0502020204030204" pitchFamily="34" charset="0"/>
                <a:cs typeface="Calibri" panose="020F0502020204030204" pitchFamily="34" charset="0"/>
              </a:rPr>
              <a:t> is Excellent.</a:t>
            </a:r>
          </a:p>
          <a:p>
            <a:r>
              <a:rPr lang="en-US" sz="1400" dirty="0">
                <a:latin typeface="Calibri" panose="020F0502020204030204" pitchFamily="34" charset="0"/>
                <a:cs typeface="Calibri" panose="020F0502020204030204" pitchFamily="34" charset="0"/>
              </a:rPr>
              <a:t>10.Heating is Gas forced warm air furnished.</a:t>
            </a:r>
          </a:p>
          <a:p>
            <a:r>
              <a:rPr lang="en-US" sz="1400" dirty="0">
                <a:latin typeface="Calibri" panose="020F0502020204030204" pitchFamily="34" charset="0"/>
                <a:cs typeface="Calibri" panose="020F0502020204030204" pitchFamily="34" charset="0"/>
              </a:rPr>
              <a:t>11.Basement Finish Type1 is Unfurnished.</a:t>
            </a:r>
          </a:p>
          <a:p>
            <a:r>
              <a:rPr lang="en-US" sz="1400" dirty="0">
                <a:latin typeface="Calibri" panose="020F0502020204030204" pitchFamily="34" charset="0"/>
                <a:cs typeface="Calibri" panose="020F0502020204030204" pitchFamily="34" charset="0"/>
              </a:rPr>
              <a:t>12.Basement Finish Type2 is Unfurnished.</a:t>
            </a:r>
          </a:p>
          <a:p>
            <a:r>
              <a:rPr lang="en-US" sz="1400" dirty="0">
                <a:latin typeface="Calibri" panose="020F0502020204030204" pitchFamily="34" charset="0"/>
                <a:cs typeface="Calibri" panose="020F0502020204030204" pitchFamily="34" charset="0"/>
              </a:rPr>
              <a:t>13.No Exposure to walkout or garden level walls.</a:t>
            </a:r>
          </a:p>
          <a:p>
            <a:r>
              <a:rPr lang="en-US" sz="1400" dirty="0">
                <a:latin typeface="Calibri" panose="020F0502020204030204" pitchFamily="34" charset="0"/>
                <a:cs typeface="Calibri" panose="020F0502020204030204" pitchFamily="34" charset="0"/>
              </a:rPr>
              <a:t>14.VInylSD are mostly used material for rooms.</a:t>
            </a:r>
          </a:p>
        </p:txBody>
      </p:sp>
    </p:spTree>
    <p:extLst>
      <p:ext uri="{BB962C8B-B14F-4D97-AF65-F5344CB8AC3E}">
        <p14:creationId xmlns:p14="http://schemas.microsoft.com/office/powerpoint/2010/main" val="3618760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B885F1-1A2B-4692-96A4-B4EA6BC209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911403" cy="3234202"/>
          </a:xfrm>
          <a:prstGeom prst="rect">
            <a:avLst/>
          </a:prstGeom>
        </p:spPr>
      </p:pic>
      <p:pic>
        <p:nvPicPr>
          <p:cNvPr id="5" name="Picture 4">
            <a:extLst>
              <a:ext uri="{FF2B5EF4-FFF2-40B4-BE49-F238E27FC236}">
                <a16:creationId xmlns:a16="http://schemas.microsoft.com/office/drawing/2014/main" id="{184406B6-3C0C-4F5C-A398-B4CA16F702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1" y="36055"/>
            <a:ext cx="5618922" cy="3198148"/>
          </a:xfrm>
          <a:prstGeom prst="rect">
            <a:avLst/>
          </a:prstGeom>
        </p:spPr>
      </p:pic>
      <p:pic>
        <p:nvPicPr>
          <p:cNvPr id="7" name="Picture 6">
            <a:extLst>
              <a:ext uri="{FF2B5EF4-FFF2-40B4-BE49-F238E27FC236}">
                <a16:creationId xmlns:a16="http://schemas.microsoft.com/office/drawing/2014/main" id="{81C11A9C-A459-4B17-A321-34FF2B7ED9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529" y="3623798"/>
            <a:ext cx="7116168" cy="3050678"/>
          </a:xfrm>
          <a:prstGeom prst="rect">
            <a:avLst/>
          </a:prstGeom>
        </p:spPr>
      </p:pic>
    </p:spTree>
    <p:extLst>
      <p:ext uri="{BB962C8B-B14F-4D97-AF65-F5344CB8AC3E}">
        <p14:creationId xmlns:p14="http://schemas.microsoft.com/office/powerpoint/2010/main" val="1182069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EB43A-EC89-47F7-91A6-6D8740AFBE9C}"/>
              </a:ext>
            </a:extLst>
          </p:cNvPr>
          <p:cNvSpPr>
            <a:spLocks noGrp="1"/>
          </p:cNvSpPr>
          <p:nvPr>
            <p:ph type="title"/>
          </p:nvPr>
        </p:nvSpPr>
        <p:spPr>
          <a:xfrm>
            <a:off x="381740" y="609600"/>
            <a:ext cx="11611992" cy="757561"/>
          </a:xfrm>
        </p:spPr>
        <p:txBody>
          <a:bodyPr>
            <a:normAutofit/>
          </a:bodyPr>
          <a:lstStyle/>
          <a:p>
            <a:pPr algn="l"/>
            <a:r>
              <a:rPr lang="en-US" dirty="0">
                <a:solidFill>
                  <a:srgbClr val="FF0000"/>
                </a:solidFill>
                <a:latin typeface="Quicksand" panose="020B0604020202020204" charset="0"/>
              </a:rPr>
              <a:t>CORRELATION MATRIX AND ITS VISUALIZATION</a:t>
            </a:r>
            <a:endParaRPr lang="en-IN" dirty="0">
              <a:solidFill>
                <a:srgbClr val="FF0000"/>
              </a:solidFill>
              <a:latin typeface="Quicksand" panose="020B0604020202020204" charset="0"/>
            </a:endParaRPr>
          </a:p>
        </p:txBody>
      </p:sp>
      <p:sp>
        <p:nvSpPr>
          <p:cNvPr id="3" name="Content Placeholder 2">
            <a:extLst>
              <a:ext uri="{FF2B5EF4-FFF2-40B4-BE49-F238E27FC236}">
                <a16:creationId xmlns:a16="http://schemas.microsoft.com/office/drawing/2014/main" id="{41AB74E5-71F0-4952-A592-ECCA52E2BEF7}"/>
              </a:ext>
            </a:extLst>
          </p:cNvPr>
          <p:cNvSpPr>
            <a:spLocks noGrp="1"/>
          </p:cNvSpPr>
          <p:nvPr>
            <p:ph idx="1"/>
          </p:nvPr>
        </p:nvSpPr>
        <p:spPr>
          <a:xfrm>
            <a:off x="1103312" y="1367162"/>
            <a:ext cx="8946541" cy="4881238"/>
          </a:xfrm>
        </p:spPr>
        <p:txBody>
          <a:bodyPr/>
          <a:lstStyle/>
          <a:p>
            <a:pPr algn="just"/>
            <a:r>
              <a:rPr lang="en-US" sz="1800" b="0" i="0" u="none" strike="noStrike" baseline="0" dirty="0">
                <a:solidFill>
                  <a:schemeClr val="tx1"/>
                </a:solidFill>
                <a:latin typeface="quicksand" panose="020B0604020202020204" charset="0"/>
              </a:rPr>
              <a:t>A correlation matrix is a tabular data representing the ‘correlations’ between pairs of variables in a given dataset. It is also a very important pre-processing step in Machine Learning pipelines. The Correlation matrix is a data analysis representation that is used to summarize data to understand the relationship between various different variables of the given dataset. </a:t>
            </a: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id="{935422BC-2DB8-4B93-A9AD-DF023D14AC75}"/>
              </a:ext>
            </a:extLst>
          </p:cNvPr>
          <p:cNvPicPr>
            <a:picLocks noChangeAspect="1"/>
          </p:cNvPicPr>
          <p:nvPr/>
        </p:nvPicPr>
        <p:blipFill>
          <a:blip r:embed="rId2"/>
          <a:stretch>
            <a:fillRect/>
          </a:stretch>
        </p:blipFill>
        <p:spPr>
          <a:xfrm>
            <a:off x="3652516" y="2969652"/>
            <a:ext cx="4577084" cy="3660255"/>
          </a:xfrm>
          <a:prstGeom prst="rect">
            <a:avLst/>
          </a:prstGeom>
        </p:spPr>
      </p:pic>
      <p:pic>
        <p:nvPicPr>
          <p:cNvPr id="6" name="Picture 5">
            <a:extLst>
              <a:ext uri="{FF2B5EF4-FFF2-40B4-BE49-F238E27FC236}">
                <a16:creationId xmlns:a16="http://schemas.microsoft.com/office/drawing/2014/main" id="{3733E7C9-F75F-4E35-993E-72EA9244803F}"/>
              </a:ext>
            </a:extLst>
          </p:cNvPr>
          <p:cNvPicPr>
            <a:picLocks noChangeAspect="1"/>
          </p:cNvPicPr>
          <p:nvPr/>
        </p:nvPicPr>
        <p:blipFill rotWithShape="1">
          <a:blip r:embed="rId3"/>
          <a:srcRect l="17571" t="22092" r="9050" b="11896"/>
          <a:stretch/>
        </p:blipFill>
        <p:spPr>
          <a:xfrm>
            <a:off x="2142146" y="2969651"/>
            <a:ext cx="8946541" cy="3660256"/>
          </a:xfrm>
          <a:prstGeom prst="rect">
            <a:avLst/>
          </a:prstGeom>
        </p:spPr>
      </p:pic>
    </p:spTree>
    <p:extLst>
      <p:ext uri="{BB962C8B-B14F-4D97-AF65-F5344CB8AC3E}">
        <p14:creationId xmlns:p14="http://schemas.microsoft.com/office/powerpoint/2010/main" val="2253797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7F713-A307-405C-A8DC-47F0AF6E432E}"/>
              </a:ext>
            </a:extLst>
          </p:cNvPr>
          <p:cNvSpPr>
            <a:spLocks noGrp="1"/>
          </p:cNvSpPr>
          <p:nvPr>
            <p:ph type="title"/>
          </p:nvPr>
        </p:nvSpPr>
        <p:spPr>
          <a:xfrm>
            <a:off x="913795" y="609600"/>
            <a:ext cx="10353762" cy="677662"/>
          </a:xfrm>
        </p:spPr>
        <p:txBody>
          <a:bodyPr>
            <a:normAutofit/>
          </a:bodyPr>
          <a:lstStyle/>
          <a:p>
            <a:pPr algn="l"/>
            <a:r>
              <a:rPr lang="en-US" sz="3600" dirty="0">
                <a:solidFill>
                  <a:srgbClr val="FF0000"/>
                </a:solidFill>
                <a:latin typeface="quicksand" panose="020B0604020202020204" charset="0"/>
              </a:rPr>
              <a:t>CORRELATION WITH TARGET VARIABLE</a:t>
            </a:r>
            <a:endParaRPr lang="en-IN" sz="3600" dirty="0">
              <a:solidFill>
                <a:srgbClr val="FF0000"/>
              </a:solidFill>
              <a:latin typeface="quicksand" panose="020B0604020202020204" charset="0"/>
            </a:endParaRPr>
          </a:p>
        </p:txBody>
      </p:sp>
      <p:sp>
        <p:nvSpPr>
          <p:cNvPr id="3" name="Content Placeholder 2">
            <a:extLst>
              <a:ext uri="{FF2B5EF4-FFF2-40B4-BE49-F238E27FC236}">
                <a16:creationId xmlns:a16="http://schemas.microsoft.com/office/drawing/2014/main" id="{ADF04CFF-C1EF-4A43-8715-4FA61881C8AF}"/>
              </a:ext>
            </a:extLst>
          </p:cNvPr>
          <p:cNvSpPr>
            <a:spLocks noGrp="1"/>
          </p:cNvSpPr>
          <p:nvPr>
            <p:ph idx="1"/>
          </p:nvPr>
        </p:nvSpPr>
        <p:spPr>
          <a:xfrm>
            <a:off x="913795" y="4350058"/>
            <a:ext cx="10353762" cy="2388093"/>
          </a:xfrm>
        </p:spPr>
        <p:txBody>
          <a:bodyPr>
            <a:normAutofit/>
          </a:bodyPr>
          <a:lstStyle/>
          <a:p>
            <a:pPr marL="0" indent="0">
              <a:buNone/>
            </a:pPr>
            <a:endParaRPr lang="en-IN" sz="1800" b="0" i="0" u="none" strike="noStrike" baseline="0" dirty="0">
              <a:solidFill>
                <a:schemeClr val="tx1"/>
              </a:solidFill>
              <a:latin typeface="quicksand" panose="020B0604020202020204" charset="0"/>
            </a:endParaRPr>
          </a:p>
          <a:p>
            <a:r>
              <a:rPr lang="en-US" sz="1800" b="0" i="0" u="none" strike="noStrike" baseline="0" dirty="0">
                <a:solidFill>
                  <a:schemeClr val="tx1"/>
                </a:solidFill>
                <a:latin typeface="quicksand" panose="020B0604020202020204" charset="0"/>
              </a:rPr>
              <a:t> </a:t>
            </a:r>
            <a:r>
              <a:rPr lang="en-US" sz="1800" b="0" i="0" u="none" strike="noStrike" baseline="0" dirty="0" err="1">
                <a:solidFill>
                  <a:schemeClr val="tx1"/>
                </a:solidFill>
                <a:latin typeface="quicksand" panose="020B0604020202020204" charset="0"/>
              </a:rPr>
              <a:t>OverallQual,GrLivArea,GarageCars,GarageArea</a:t>
            </a:r>
            <a:r>
              <a:rPr lang="en-US" sz="1800" b="0" i="0" u="none" strike="noStrike" baseline="0" dirty="0">
                <a:solidFill>
                  <a:schemeClr val="tx1"/>
                </a:solidFill>
                <a:latin typeface="quicksand" panose="020B0604020202020204" charset="0"/>
              </a:rPr>
              <a:t> these columns have strong relationship with target column. </a:t>
            </a:r>
          </a:p>
          <a:p>
            <a:r>
              <a:rPr lang="en-US" sz="1800" b="0" i="0" u="none" strike="noStrike" baseline="0" dirty="0">
                <a:solidFill>
                  <a:schemeClr val="tx1"/>
                </a:solidFill>
                <a:latin typeface="quicksand" panose="020B0604020202020204" charset="0"/>
              </a:rPr>
              <a:t>3SsnPorch,Street,Condition2,LandContour,MasVnrType,LandSlope columns have very weak relationship with target column.</a:t>
            </a:r>
          </a:p>
          <a:p>
            <a:r>
              <a:rPr lang="en-US" sz="1800" dirty="0">
                <a:solidFill>
                  <a:schemeClr val="tx1"/>
                </a:solidFill>
                <a:latin typeface="quicksand" panose="020B0604020202020204" charset="0"/>
              </a:rPr>
              <a:t>There are </a:t>
            </a:r>
            <a:r>
              <a:rPr lang="en-US" sz="1800" dirty="0">
                <a:latin typeface="quicksand" panose="020B0604020202020204" charset="0"/>
              </a:rPr>
              <a:t>2</a:t>
            </a:r>
            <a:r>
              <a:rPr lang="en-US" sz="1800" dirty="0">
                <a:solidFill>
                  <a:schemeClr val="tx1"/>
                </a:solidFill>
                <a:latin typeface="quicksand" panose="020B0604020202020204" charset="0"/>
              </a:rPr>
              <a:t>4 columns ,which are negatively correlated with target column.</a:t>
            </a:r>
            <a:endParaRPr lang="en-IN" dirty="0">
              <a:solidFill>
                <a:schemeClr val="tx1"/>
              </a:solidFill>
              <a:latin typeface="quicksand" panose="020B0604020202020204" charset="0"/>
            </a:endParaRPr>
          </a:p>
        </p:txBody>
      </p:sp>
      <p:pic>
        <p:nvPicPr>
          <p:cNvPr id="5" name="Picture 4">
            <a:extLst>
              <a:ext uri="{FF2B5EF4-FFF2-40B4-BE49-F238E27FC236}">
                <a16:creationId xmlns:a16="http://schemas.microsoft.com/office/drawing/2014/main" id="{A19B9880-61BD-4E56-94DD-6BEDCFD2E436}"/>
              </a:ext>
            </a:extLst>
          </p:cNvPr>
          <p:cNvPicPr>
            <a:picLocks noChangeAspect="1"/>
          </p:cNvPicPr>
          <p:nvPr/>
        </p:nvPicPr>
        <p:blipFill>
          <a:blip r:embed="rId2"/>
          <a:stretch>
            <a:fillRect/>
          </a:stretch>
        </p:blipFill>
        <p:spPr>
          <a:xfrm>
            <a:off x="1242875" y="1287262"/>
            <a:ext cx="9170632" cy="2849732"/>
          </a:xfrm>
          <a:prstGeom prst="rect">
            <a:avLst/>
          </a:prstGeom>
        </p:spPr>
      </p:pic>
      <p:pic>
        <p:nvPicPr>
          <p:cNvPr id="6" name="Picture 5">
            <a:extLst>
              <a:ext uri="{FF2B5EF4-FFF2-40B4-BE49-F238E27FC236}">
                <a16:creationId xmlns:a16="http://schemas.microsoft.com/office/drawing/2014/main" id="{BA5E2FAB-1823-44BC-9D37-9C51D4A16BC3}"/>
              </a:ext>
            </a:extLst>
          </p:cNvPr>
          <p:cNvPicPr>
            <a:picLocks noChangeAspect="1"/>
          </p:cNvPicPr>
          <p:nvPr/>
        </p:nvPicPr>
        <p:blipFill rotWithShape="1">
          <a:blip r:embed="rId3"/>
          <a:srcRect l="16470" t="22353" r="17426" b="12157"/>
          <a:stretch/>
        </p:blipFill>
        <p:spPr>
          <a:xfrm>
            <a:off x="1242875" y="1287263"/>
            <a:ext cx="9236865" cy="2849732"/>
          </a:xfrm>
          <a:prstGeom prst="rect">
            <a:avLst/>
          </a:prstGeom>
        </p:spPr>
      </p:pic>
    </p:spTree>
    <p:extLst>
      <p:ext uri="{BB962C8B-B14F-4D97-AF65-F5344CB8AC3E}">
        <p14:creationId xmlns:p14="http://schemas.microsoft.com/office/powerpoint/2010/main" val="2176606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67AB5-DCC8-4914-8ABC-D30EAA147C9E}"/>
              </a:ext>
            </a:extLst>
          </p:cNvPr>
          <p:cNvSpPr>
            <a:spLocks noGrp="1"/>
          </p:cNvSpPr>
          <p:nvPr>
            <p:ph type="title"/>
          </p:nvPr>
        </p:nvSpPr>
        <p:spPr/>
        <p:txBody>
          <a:bodyPr>
            <a:normAutofit/>
          </a:bodyPr>
          <a:lstStyle/>
          <a:p>
            <a:pPr algn="l"/>
            <a:r>
              <a:rPr lang="en-US" dirty="0">
                <a:solidFill>
                  <a:schemeClr val="tx1"/>
                </a:solidFill>
                <a:latin typeface="quicksand" panose="020B0604020202020204" charset="0"/>
              </a:rPr>
              <a:t>CHECKING OUTLIERS AND PLOTTING IT</a:t>
            </a:r>
            <a:endParaRPr lang="en-IN"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DD4E0E33-AE24-4F8C-9F71-806D5D1B74B3}"/>
              </a:ext>
            </a:extLst>
          </p:cNvPr>
          <p:cNvSpPr>
            <a:spLocks noGrp="1"/>
          </p:cNvSpPr>
          <p:nvPr>
            <p:ph idx="1"/>
          </p:nvPr>
        </p:nvSpPr>
        <p:spPr>
          <a:xfrm>
            <a:off x="913795" y="1732449"/>
            <a:ext cx="10769220" cy="4058751"/>
          </a:xfrm>
        </p:spPr>
        <p:txBody>
          <a:bodyPr/>
          <a:lstStyle/>
          <a:p>
            <a:pPr algn="just"/>
            <a:r>
              <a:rPr lang="en-US" sz="1800" b="0" i="0" u="none" strike="noStrike" baseline="0" dirty="0">
                <a:solidFill>
                  <a:schemeClr val="tx1"/>
                </a:solidFill>
                <a:latin typeface="quicksand" panose="020B0604020202020204" charset="0"/>
              </a:rPr>
              <a:t>An outlier is a data point in a data set which is distant or far from all other observations available. It is a data point which lies outside the overall distribution which is available in the dataset. In statistics, an outlier is an observation point that is distant from other observations. </a:t>
            </a:r>
          </a:p>
          <a:p>
            <a:pPr algn="just"/>
            <a:r>
              <a:rPr lang="en-US" sz="1800" b="0" i="0" u="none" strike="noStrike" baseline="0" dirty="0">
                <a:solidFill>
                  <a:schemeClr val="tx1"/>
                </a:solidFill>
                <a:latin typeface="quicksand" panose="020B0604020202020204" charset="0"/>
              </a:rPr>
              <a:t>A box plot is a method or a process for graphically representing groups of numerical data through their quartiles. Outliers may also be plotted as an individual point. If there is an outlier it will plotted as point in box plot but other numerical data will be grouped together and displayed as boxes in the diagram. In most cases a threshold of 3 or -3 is used i.e., if the Z-score value is higher than or less than 3 or -3 respectively, that particular data point will be identified as outlier. </a:t>
            </a:r>
            <a:endParaRPr lang="en-IN" dirty="0">
              <a:solidFill>
                <a:schemeClr val="tx1"/>
              </a:solidFill>
              <a:latin typeface="quicksand" panose="020B0604020202020204" charset="0"/>
            </a:endParaRPr>
          </a:p>
        </p:txBody>
      </p:sp>
    </p:spTree>
    <p:extLst>
      <p:ext uri="{BB962C8B-B14F-4D97-AF65-F5344CB8AC3E}">
        <p14:creationId xmlns:p14="http://schemas.microsoft.com/office/powerpoint/2010/main" val="902467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59A041C-1492-4E73-9FF4-5A31F1129C1E}"/>
              </a:ext>
            </a:extLst>
          </p:cNvPr>
          <p:cNvPicPr>
            <a:picLocks noChangeAspect="1"/>
          </p:cNvPicPr>
          <p:nvPr/>
        </p:nvPicPr>
        <p:blipFill>
          <a:blip r:embed="rId2"/>
          <a:stretch>
            <a:fillRect/>
          </a:stretch>
        </p:blipFill>
        <p:spPr>
          <a:xfrm>
            <a:off x="2000518" y="1032753"/>
            <a:ext cx="8190963" cy="4792494"/>
          </a:xfrm>
          <a:prstGeom prst="rect">
            <a:avLst/>
          </a:prstGeom>
        </p:spPr>
      </p:pic>
      <p:pic>
        <p:nvPicPr>
          <p:cNvPr id="3" name="Picture 2">
            <a:extLst>
              <a:ext uri="{FF2B5EF4-FFF2-40B4-BE49-F238E27FC236}">
                <a16:creationId xmlns:a16="http://schemas.microsoft.com/office/drawing/2014/main" id="{B2F5681C-6C8F-4189-8B3C-8BBA9CCAFA50}"/>
              </a:ext>
            </a:extLst>
          </p:cNvPr>
          <p:cNvPicPr>
            <a:picLocks noChangeAspect="1"/>
          </p:cNvPicPr>
          <p:nvPr/>
        </p:nvPicPr>
        <p:blipFill rotWithShape="1">
          <a:blip r:embed="rId3"/>
          <a:srcRect l="9265" t="23922" r="10809" b="12941"/>
          <a:stretch/>
        </p:blipFill>
        <p:spPr>
          <a:xfrm>
            <a:off x="1129552" y="1032753"/>
            <a:ext cx="9744635" cy="4937742"/>
          </a:xfrm>
          <a:prstGeom prst="rect">
            <a:avLst/>
          </a:prstGeom>
        </p:spPr>
      </p:pic>
    </p:spTree>
    <p:extLst>
      <p:ext uri="{BB962C8B-B14F-4D97-AF65-F5344CB8AC3E}">
        <p14:creationId xmlns:p14="http://schemas.microsoft.com/office/powerpoint/2010/main" val="916635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E94F39-2885-41CE-901F-20026CB92A76}"/>
              </a:ext>
            </a:extLst>
          </p:cNvPr>
          <p:cNvSpPr txBox="1"/>
          <p:nvPr/>
        </p:nvSpPr>
        <p:spPr>
          <a:xfrm>
            <a:off x="412124" y="360608"/>
            <a:ext cx="9762186" cy="4801314"/>
          </a:xfrm>
          <a:prstGeom prst="rect">
            <a:avLst/>
          </a:prstGeom>
          <a:noFill/>
        </p:spPr>
        <p:txBody>
          <a:bodyPr wrap="square" rtlCol="0">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Skewness of Data:</a:t>
            </a: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As of our numeric data is skewed we need to do normalization before go for training and testing.</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alibri" panose="020F0502020204030204" pitchFamily="34" charset="0"/>
                <a:ea typeface="Calibri" panose="020F0502020204030204" pitchFamily="34" charset="0"/>
                <a:cs typeface="Calibri" panose="020F0502020204030204" pitchFamily="34" charset="0"/>
              </a:rPr>
              <a:t>Than </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need to check the skewness of data, if our data is &gt;0.5% in both +</a:t>
            </a:r>
            <a:r>
              <a:rPr kumimoji="0" lang="en-US" altLang="en-US" b="0"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ve</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&amp; -</a:t>
            </a:r>
            <a:r>
              <a:rPr kumimoji="0" lang="en-US" altLang="en-US" b="0"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ve</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sides.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That means need to do power transformation and do scaling.</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dirty="0">
              <a:latin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Scaling are of two types: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Standard Scaler:</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Standard scalar standardizes features of the data set by scaling to unit variance and removing the mean (optionally) using column summary statistics on the samples in the training data set.</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MIN-MAX Scaler:</a:t>
            </a:r>
            <a:r>
              <a:rPr lang="en-US" altLang="en-US" dirty="0">
                <a:solidFill>
                  <a:srgbClr val="202124"/>
                </a:solidFill>
                <a:latin typeface="Calibri" panose="020F0502020204030204" pitchFamily="34" charset="0"/>
                <a:ea typeface="Calibri" panose="020F0502020204030204" pitchFamily="34" charset="0"/>
                <a:cs typeface="Calibri" panose="020F0502020204030204" pitchFamily="34" charset="0"/>
              </a:rPr>
              <a:t> F</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or each value in a feature, </a:t>
            </a:r>
            <a:r>
              <a:rPr kumimoji="0" lang="en-US" altLang="en-US" b="0"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MinMaxScaler</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subtracts the minimum value in the feature and then divides by the range. The range is difference between the original maximum and original minimum. </a:t>
            </a:r>
            <a:r>
              <a:rPr kumimoji="0" lang="en-US" altLang="en-US" b="0"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MinMaxScaler</a:t>
            </a:r>
            <a:r>
              <a:rPr kumimoji="0" lang="en-US" altLang="en-US"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preserves the shape of the original distribution.</a:t>
            </a:r>
            <a:endParaRPr kumimoji="0" lang="en-US" altLang="en-US"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815868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12288-D9B5-47D1-9682-61C72EBD494D}"/>
              </a:ext>
            </a:extLst>
          </p:cNvPr>
          <p:cNvSpPr>
            <a:spLocks noGrp="1"/>
          </p:cNvSpPr>
          <p:nvPr>
            <p:ph type="title"/>
          </p:nvPr>
        </p:nvSpPr>
        <p:spPr/>
        <p:txBody>
          <a:bodyPr/>
          <a:lstStyle/>
          <a:p>
            <a:r>
              <a:rPr lang="en-US" dirty="0">
                <a:solidFill>
                  <a:srgbClr val="FF0000"/>
                </a:solidFill>
              </a:rPr>
              <a:t>MODELLING</a:t>
            </a:r>
          </a:p>
        </p:txBody>
      </p:sp>
      <p:sp>
        <p:nvSpPr>
          <p:cNvPr id="5" name="TextBox 4">
            <a:extLst>
              <a:ext uri="{FF2B5EF4-FFF2-40B4-BE49-F238E27FC236}">
                <a16:creationId xmlns:a16="http://schemas.microsoft.com/office/drawing/2014/main" id="{3CE04242-5ECD-4A80-9B50-D4BEC432760E}"/>
              </a:ext>
            </a:extLst>
          </p:cNvPr>
          <p:cNvSpPr txBox="1"/>
          <p:nvPr/>
        </p:nvSpPr>
        <p:spPr>
          <a:xfrm>
            <a:off x="677334" y="1930400"/>
            <a:ext cx="9715917" cy="4914166"/>
          </a:xfrm>
          <a:prstGeom prst="rect">
            <a:avLst/>
          </a:prstGeom>
          <a:noFill/>
        </p:spPr>
        <p:txBody>
          <a:bodyPr wrap="square" rtlCol="0">
            <a:spAutoFit/>
          </a:bodyPr>
          <a:lstStyle/>
          <a:p>
            <a:pPr marL="432000" indent="-323280">
              <a:lnSpc>
                <a:spcPct val="100000"/>
              </a:lnSpc>
              <a:spcBef>
                <a:spcPts val="519"/>
              </a:spcBef>
              <a:buClr>
                <a:srgbClr val="000000"/>
              </a:buClr>
              <a:buSzPct val="45000"/>
              <a:buFont typeface="Wingdings" charset="2"/>
              <a:buChar char=""/>
            </a:pPr>
            <a:r>
              <a:rPr lang="en-US" sz="2000" b="0" strike="noStrike" spc="-1" dirty="0">
                <a:solidFill>
                  <a:srgbClr val="000000"/>
                </a:solidFill>
                <a:latin typeface="Calibri" panose="020F0502020204030204" pitchFamily="34" charset="0"/>
                <a:ea typeface="DejaVu Sans"/>
                <a:cs typeface="Calibri" panose="020F0502020204030204" pitchFamily="34" charset="0"/>
              </a:rPr>
              <a:t>We know that this is Regression problem. We have use R_2 score , MAE, MSE and RMSE  as our evaluation matrix. We also need to see the cross validated score.</a:t>
            </a:r>
          </a:p>
          <a:p>
            <a:pPr marL="108720">
              <a:lnSpc>
                <a:spcPct val="100000"/>
              </a:lnSpc>
              <a:spcBef>
                <a:spcPts val="519"/>
              </a:spcBef>
              <a:buClr>
                <a:srgbClr val="000000"/>
              </a:buClr>
              <a:buSzPct val="45000"/>
            </a:pPr>
            <a:endParaRPr lang="en-IN" sz="2000" b="0" strike="noStrike" spc="-1" dirty="0">
              <a:latin typeface="Calibri" panose="020F0502020204030204" pitchFamily="34" charset="0"/>
              <a:cs typeface="Calibri" panose="020F0502020204030204" pitchFamily="34" charset="0"/>
            </a:endParaRPr>
          </a:p>
          <a:p>
            <a:pPr marL="432000" indent="-323280">
              <a:lnSpc>
                <a:spcPct val="100000"/>
              </a:lnSpc>
              <a:spcBef>
                <a:spcPts val="519"/>
              </a:spcBef>
              <a:buClr>
                <a:srgbClr val="000000"/>
              </a:buClr>
              <a:buSzPct val="45000"/>
              <a:buFont typeface="Wingdings" charset="2"/>
              <a:buChar char=""/>
            </a:pPr>
            <a:r>
              <a:rPr lang="en-US" sz="2000" b="0" strike="noStrike" spc="-1" dirty="0">
                <a:solidFill>
                  <a:srgbClr val="000000"/>
                </a:solidFill>
                <a:latin typeface="Calibri" panose="020F0502020204030204" pitchFamily="34" charset="0"/>
                <a:ea typeface="DejaVu Sans"/>
                <a:cs typeface="Calibri" panose="020F0502020204030204" pitchFamily="34" charset="0"/>
              </a:rPr>
              <a:t>As we know, this data set has a lot of categorical features, before </a:t>
            </a:r>
            <a:r>
              <a:rPr lang="en-US" sz="2000" spc="-1" dirty="0">
                <a:solidFill>
                  <a:srgbClr val="000000"/>
                </a:solidFill>
                <a:latin typeface="Calibri" panose="020F0502020204030204" pitchFamily="34" charset="0"/>
                <a:ea typeface="DejaVu Sans"/>
                <a:cs typeface="Calibri" panose="020F0502020204030204" pitchFamily="34" charset="0"/>
              </a:rPr>
              <a:t>g</a:t>
            </a:r>
            <a:r>
              <a:rPr lang="en-US" sz="2000" b="0" strike="noStrike" spc="-1" dirty="0">
                <a:solidFill>
                  <a:srgbClr val="000000"/>
                </a:solidFill>
                <a:latin typeface="Calibri" panose="020F0502020204030204" pitchFamily="34" charset="0"/>
                <a:ea typeface="DejaVu Sans"/>
                <a:cs typeface="Calibri" panose="020F0502020204030204" pitchFamily="34" charset="0"/>
              </a:rPr>
              <a:t>oing for the modeling part first we have to change to features to data type.</a:t>
            </a:r>
          </a:p>
          <a:p>
            <a:pPr marL="108720">
              <a:lnSpc>
                <a:spcPct val="100000"/>
              </a:lnSpc>
              <a:spcBef>
                <a:spcPts val="519"/>
              </a:spcBef>
              <a:buClr>
                <a:srgbClr val="000000"/>
              </a:buClr>
              <a:buSzPct val="45000"/>
            </a:pPr>
            <a:endParaRPr lang="en-IN" sz="2000" b="0" strike="noStrike" spc="-1" dirty="0">
              <a:latin typeface="Calibri" panose="020F0502020204030204" pitchFamily="34" charset="0"/>
              <a:cs typeface="Calibri" panose="020F0502020204030204" pitchFamily="34" charset="0"/>
            </a:endParaRPr>
          </a:p>
          <a:p>
            <a:pPr marL="432000" indent="-323280">
              <a:lnSpc>
                <a:spcPct val="100000"/>
              </a:lnSpc>
              <a:spcBef>
                <a:spcPts val="519"/>
              </a:spcBef>
              <a:buClr>
                <a:srgbClr val="000000"/>
              </a:buClr>
              <a:buSzPct val="45000"/>
              <a:buFont typeface="Wingdings" charset="2"/>
              <a:buChar char=""/>
            </a:pPr>
            <a:r>
              <a:rPr lang="en-US" sz="2000" b="0" strike="noStrike" spc="-1" dirty="0">
                <a:solidFill>
                  <a:srgbClr val="000000"/>
                </a:solidFill>
                <a:latin typeface="Calibri" panose="020F0502020204030204" pitchFamily="34" charset="0"/>
                <a:ea typeface="DejaVu Sans"/>
                <a:cs typeface="Calibri" panose="020F0502020204030204" pitchFamily="34" charset="0"/>
              </a:rPr>
              <a:t>We have do feature scaling to scaling the data.</a:t>
            </a:r>
          </a:p>
          <a:p>
            <a:pPr marL="108720">
              <a:lnSpc>
                <a:spcPct val="100000"/>
              </a:lnSpc>
              <a:spcBef>
                <a:spcPts val="519"/>
              </a:spcBef>
              <a:buClr>
                <a:srgbClr val="000000"/>
              </a:buClr>
              <a:buSzPct val="45000"/>
            </a:pPr>
            <a:endParaRPr lang="en-IN" sz="2000" b="0" strike="noStrike" spc="-1" dirty="0">
              <a:latin typeface="Calibri" panose="020F0502020204030204" pitchFamily="34" charset="0"/>
              <a:cs typeface="Calibri" panose="020F0502020204030204" pitchFamily="34" charset="0"/>
            </a:endParaRPr>
          </a:p>
          <a:p>
            <a:pPr marL="432000" indent="-323280">
              <a:lnSpc>
                <a:spcPct val="100000"/>
              </a:lnSpc>
              <a:spcBef>
                <a:spcPts val="519"/>
              </a:spcBef>
              <a:buClr>
                <a:srgbClr val="000000"/>
              </a:buClr>
              <a:buSzPct val="45000"/>
              <a:buFont typeface="Wingdings" charset="2"/>
              <a:buChar char=""/>
            </a:pPr>
            <a:r>
              <a:rPr lang="en-US" sz="2000" b="0" strike="noStrike" spc="-1" dirty="0">
                <a:solidFill>
                  <a:srgbClr val="000000"/>
                </a:solidFill>
                <a:latin typeface="Calibri" panose="020F0502020204030204" pitchFamily="34" charset="0"/>
                <a:ea typeface="DejaVu Sans"/>
                <a:cs typeface="Calibri" panose="020F0502020204030204" pitchFamily="34" charset="0"/>
              </a:rPr>
              <a:t>First we see the result without doing hyper-parameter tuning. </a:t>
            </a:r>
          </a:p>
          <a:p>
            <a:pPr marL="108720">
              <a:lnSpc>
                <a:spcPct val="100000"/>
              </a:lnSpc>
              <a:spcBef>
                <a:spcPts val="519"/>
              </a:spcBef>
              <a:buClr>
                <a:srgbClr val="000000"/>
              </a:buClr>
              <a:buSzPct val="45000"/>
            </a:pPr>
            <a:endParaRPr lang="en-IN" sz="2000" b="0" strike="noStrike" spc="-1" dirty="0">
              <a:latin typeface="Calibri" panose="020F0502020204030204" pitchFamily="34" charset="0"/>
              <a:cs typeface="Calibri" panose="020F0502020204030204" pitchFamily="34" charset="0"/>
            </a:endParaRPr>
          </a:p>
          <a:p>
            <a:pPr marL="432000" indent="-323280">
              <a:lnSpc>
                <a:spcPct val="100000"/>
              </a:lnSpc>
              <a:spcBef>
                <a:spcPts val="519"/>
              </a:spcBef>
              <a:buClr>
                <a:srgbClr val="000000"/>
              </a:buClr>
              <a:buSzPct val="45000"/>
              <a:buFont typeface="Wingdings" charset="2"/>
              <a:buChar char=""/>
            </a:pPr>
            <a:r>
              <a:rPr lang="en-US" sz="2000" b="0" strike="noStrike" spc="-1" dirty="0">
                <a:solidFill>
                  <a:srgbClr val="000000"/>
                </a:solidFill>
                <a:latin typeface="Calibri" panose="020F0502020204030204" pitchFamily="34" charset="0"/>
                <a:ea typeface="DejaVu Sans"/>
                <a:cs typeface="Calibri" panose="020F0502020204030204" pitchFamily="34" charset="0"/>
              </a:rPr>
              <a:t>We have to see several models as our evaluation model without using hyper-parameter  tuning. See their result &amp; after that we </a:t>
            </a:r>
            <a:r>
              <a:rPr lang="en-US" sz="2000" spc="-1" dirty="0">
                <a:solidFill>
                  <a:srgbClr val="000000"/>
                </a:solidFill>
                <a:latin typeface="Calibri" panose="020F0502020204030204" pitchFamily="34" charset="0"/>
                <a:ea typeface="DejaVu Sans"/>
                <a:cs typeface="Calibri" panose="020F0502020204030204" pitchFamily="34" charset="0"/>
              </a:rPr>
              <a:t>have to do </a:t>
            </a:r>
            <a:r>
              <a:rPr lang="en-US" sz="2000" b="0" strike="noStrike" spc="-1" dirty="0">
                <a:solidFill>
                  <a:srgbClr val="000000"/>
                </a:solidFill>
                <a:latin typeface="Calibri" panose="020F0502020204030204" pitchFamily="34" charset="0"/>
                <a:ea typeface="DejaVu Sans"/>
                <a:cs typeface="Calibri" panose="020F0502020204030204" pitchFamily="34" charset="0"/>
              </a:rPr>
              <a:t>hyper-parameter tuning . </a:t>
            </a:r>
            <a:r>
              <a:rPr lang="en-US" sz="2000" spc="-1" dirty="0">
                <a:solidFill>
                  <a:srgbClr val="000000"/>
                </a:solidFill>
                <a:latin typeface="Calibri" panose="020F0502020204030204" pitchFamily="34" charset="0"/>
                <a:ea typeface="DejaVu Sans"/>
                <a:cs typeface="Calibri" panose="020F0502020204030204" pitchFamily="34" charset="0"/>
              </a:rPr>
              <a:t>C</a:t>
            </a:r>
            <a:r>
              <a:rPr lang="en-US" sz="2000" b="0" strike="noStrike" spc="-1" dirty="0">
                <a:solidFill>
                  <a:srgbClr val="000000"/>
                </a:solidFill>
                <a:latin typeface="Calibri" panose="020F0502020204030204" pitchFamily="34" charset="0"/>
                <a:ea typeface="DejaVu Sans"/>
                <a:cs typeface="Calibri" panose="020F0502020204030204" pitchFamily="34" charset="0"/>
              </a:rPr>
              <a:t>ompare both the result that which one gives better  R_2 score.</a:t>
            </a:r>
            <a:endParaRPr lang="en-IN" sz="2000" b="0" strike="noStrike" spc="-1"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52302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3939CB-48EF-461C-BF9C-2D53F42CBA99}"/>
              </a:ext>
            </a:extLst>
          </p:cNvPr>
          <p:cNvSpPr txBox="1"/>
          <p:nvPr/>
        </p:nvSpPr>
        <p:spPr>
          <a:xfrm>
            <a:off x="693675" y="1408552"/>
            <a:ext cx="9272789" cy="2158924"/>
          </a:xfrm>
          <a:prstGeom prst="rect">
            <a:avLst/>
          </a:prstGeom>
          <a:noFill/>
        </p:spPr>
        <p:txBody>
          <a:bodyPr wrap="square" rtlCol="0">
            <a:spAutoFit/>
          </a:bodyPr>
          <a:lstStyle/>
          <a:p>
            <a:pPr marL="0" marR="0" algn="just">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Cross Validation:</a:t>
            </a:r>
            <a:endParaRPr lang="en-US" b="1" dirty="0">
              <a:latin typeface="Calibri" panose="020F0502020204030204" pitchFamily="34" charset="0"/>
              <a:ea typeface="Calibri" panose="020F0502020204030204" pitchFamily="34" charset="0"/>
              <a:cs typeface="Calibri" panose="020F0502020204030204" pitchFamily="34" charset="0"/>
            </a:endParaRPr>
          </a:p>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This technique is used to check whether out data set is over fitting or under fitting. If model score is high and cv score is less, it means model perform well in train dataset but did not perform well in unseen or test dataset. Feature selection is the best way to overcome the overfitting problem.</a:t>
            </a:r>
          </a:p>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 There are 3 ways for the validation. </a:t>
            </a:r>
            <a:r>
              <a:rPr lang="en-US" sz="1800" dirty="0" err="1">
                <a:effectLst/>
                <a:latin typeface="Calibri" panose="020F0502020204030204" pitchFamily="34" charset="0"/>
                <a:ea typeface="Calibri" panose="020F0502020204030204" pitchFamily="34" charset="0"/>
                <a:cs typeface="Calibri" panose="020F0502020204030204" pitchFamily="34" charset="0"/>
              </a:rPr>
              <a:t>KFold</a:t>
            </a:r>
            <a:r>
              <a:rPr lang="en-US" sz="1800" dirty="0">
                <a:effectLst/>
                <a:latin typeface="Calibri" panose="020F0502020204030204" pitchFamily="34" charset="0"/>
                <a:ea typeface="Calibri" panose="020F0502020204030204" pitchFamily="34" charset="0"/>
                <a:cs typeface="Calibri" panose="020F0502020204030204" pitchFamily="34" charset="0"/>
              </a:rPr>
              <a:t> Cross validation score, Hold Out Methods and LOOCV.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113136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A85F4E0-7BA7-E840-B1D8-76FC8DC77004}"/>
              </a:ext>
            </a:extLst>
          </p:cNvPr>
          <p:cNvSpPr txBox="1"/>
          <p:nvPr/>
        </p:nvSpPr>
        <p:spPr>
          <a:xfrm>
            <a:off x="4382550" y="0"/>
            <a:ext cx="3426900" cy="646331"/>
          </a:xfrm>
          <a:prstGeom prst="rect">
            <a:avLst/>
          </a:prstGeom>
          <a:noFill/>
        </p:spPr>
        <p:txBody>
          <a:bodyPr wrap="none" rtlCol="0">
            <a:spAutoFit/>
          </a:bodyPr>
          <a:lstStyle/>
          <a:p>
            <a:r>
              <a:rPr lang="en-US" sz="3600" b="1" dirty="0">
                <a:solidFill>
                  <a:srgbClr val="FF0000"/>
                </a:solidFill>
                <a:latin typeface="quicksand" panose="020B0604020202020204" charset="0"/>
              </a:rPr>
              <a:t> INTRODUCTION </a:t>
            </a:r>
          </a:p>
        </p:txBody>
      </p:sp>
      <p:sp>
        <p:nvSpPr>
          <p:cNvPr id="8" name="TextBox 7">
            <a:extLst>
              <a:ext uri="{FF2B5EF4-FFF2-40B4-BE49-F238E27FC236}">
                <a16:creationId xmlns:a16="http://schemas.microsoft.com/office/drawing/2014/main" id="{61A60FBD-45D0-BA44-A0FA-2A6A1F7CD9BA}"/>
              </a:ext>
            </a:extLst>
          </p:cNvPr>
          <p:cNvSpPr txBox="1"/>
          <p:nvPr/>
        </p:nvSpPr>
        <p:spPr>
          <a:xfrm>
            <a:off x="379828" y="1448972"/>
            <a:ext cx="11662117" cy="3970318"/>
          </a:xfrm>
          <a:prstGeom prst="rect">
            <a:avLst/>
          </a:prstGeom>
          <a:noFill/>
        </p:spPr>
        <p:txBody>
          <a:bodyPr wrap="square" rtlCol="0">
            <a:spAutoFit/>
          </a:bodyPr>
          <a:lstStyle/>
          <a:p>
            <a:r>
              <a:rPr lang="en-US" dirty="0">
                <a:latin typeface="quicksand" panose="020B0604020202020204" charset="0"/>
              </a:rPr>
              <a:t>Houses are one of the necessary needs of each and every person around the globe and therefore housing and real estate market is one of the markets which is one of the major contributors in the world’s economy. It is a very large market and there are various companies working in the domain</a:t>
            </a:r>
          </a:p>
          <a:p>
            <a:endParaRPr lang="en-US" dirty="0">
              <a:latin typeface="quicksand" panose="020B0604020202020204" charset="0"/>
            </a:endParaRPr>
          </a:p>
          <a:p>
            <a:r>
              <a:rPr lang="en-US" dirty="0">
                <a:latin typeface="quicksand" panose="020B0604020202020204" charset="0"/>
              </a:rPr>
              <a:t>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 </a:t>
            </a:r>
          </a:p>
          <a:p>
            <a:endParaRPr lang="en-US" dirty="0"/>
          </a:p>
          <a:p>
            <a:r>
              <a:rPr lang="en-US" dirty="0">
                <a:latin typeface="quicksand" panose="020B0604020202020204" charset="0"/>
              </a:rPr>
              <a:t>We are 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 </a:t>
            </a:r>
            <a:endParaRPr lang="en-IN" dirty="0">
              <a:latin typeface="quicksand" panose="020B0604020202020204" charset="0"/>
            </a:endParaRPr>
          </a:p>
          <a:p>
            <a:endParaRPr lang="en-US" dirty="0"/>
          </a:p>
        </p:txBody>
      </p:sp>
    </p:spTree>
    <p:extLst>
      <p:ext uri="{BB962C8B-B14F-4D97-AF65-F5344CB8AC3E}">
        <p14:creationId xmlns:p14="http://schemas.microsoft.com/office/powerpoint/2010/main" val="36890853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3C11A7-9905-4B25-99E5-B3C8FF08FE5B}"/>
              </a:ext>
            </a:extLst>
          </p:cNvPr>
          <p:cNvSpPr txBox="1"/>
          <p:nvPr/>
        </p:nvSpPr>
        <p:spPr>
          <a:xfrm>
            <a:off x="386366" y="399245"/>
            <a:ext cx="9144000" cy="1169679"/>
          </a:xfrm>
          <a:prstGeom prst="rect">
            <a:avLst/>
          </a:prstGeom>
          <a:noFill/>
        </p:spPr>
        <p:txBody>
          <a:bodyPr wrap="square" rtlCol="0">
            <a:spAutoFit/>
          </a:bodyPr>
          <a:lstStyle/>
          <a:p>
            <a:pPr marL="0" marR="0" algn="just">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Calibri" panose="020F0502020204030204" pitchFamily="34" charset="0"/>
              </a:rPr>
              <a:t>LOOCV:</a:t>
            </a:r>
          </a:p>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Leave one out cross validation, It will take one row for test and remaining for training so each and every row go for test. That means it is time-consuming process.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FBE57DAF-4CEC-43E2-9E0A-01B8A8C326B1}"/>
              </a:ext>
            </a:extLst>
          </p:cNvPr>
          <p:cNvSpPr txBox="1"/>
          <p:nvPr/>
        </p:nvSpPr>
        <p:spPr>
          <a:xfrm>
            <a:off x="386366" y="1674254"/>
            <a:ext cx="9929611" cy="4608377"/>
          </a:xfrm>
          <a:prstGeom prst="rect">
            <a:avLst/>
          </a:prstGeom>
          <a:noFill/>
        </p:spPr>
        <p:txBody>
          <a:bodyPr wrap="square" rtlCol="0">
            <a:spAutoFit/>
          </a:bodyPr>
          <a:lstStyle/>
          <a:p>
            <a:pPr marL="0" marR="0" algn="just">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Calibri" panose="020F0502020204030204" pitchFamily="34" charset="0"/>
              </a:rPr>
              <a:t>Conclusion And Remarks:</a:t>
            </a:r>
          </a:p>
          <a:p>
            <a:pPr marL="285750" marR="0" indent="-285750" algn="just">
              <a:lnSpc>
                <a:spcPct val="107000"/>
              </a:lnSpc>
              <a:spcBef>
                <a:spcPts val="0"/>
              </a:spcBef>
              <a:spcAft>
                <a:spcPts val="800"/>
              </a:spcAft>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Calibri" panose="020F0502020204030204" pitchFamily="34" charset="0"/>
              </a:rPr>
              <a:t>From this model we can predict the House price prediction of different variables. How the prices are varying actually according to that each one can take their prescribed house.</a:t>
            </a:r>
          </a:p>
          <a:p>
            <a:pPr marR="0" algn="just">
              <a:lnSpc>
                <a:spcPct val="107000"/>
              </a:lnSpc>
              <a:spcBef>
                <a:spcPts val="0"/>
              </a:spcBef>
              <a:spcAft>
                <a:spcPts val="80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gn="just">
              <a:lnSpc>
                <a:spcPct val="107000"/>
              </a:lnSpc>
              <a:spcBef>
                <a:spcPts val="0"/>
              </a:spcBef>
              <a:spcAft>
                <a:spcPts val="800"/>
              </a:spcAft>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Calibri" panose="020F0502020204030204" pitchFamily="34" charset="0"/>
              </a:rPr>
              <a:t>We used different regression methods to test the process of the model like Linear Regression, Decision tree Regression, Lasso Regression, Ridge Regression  and Ada boosting Regression, Random Forest Regression, Gradient Regression, SGD Regression . </a:t>
            </a:r>
          </a:p>
          <a:p>
            <a:pPr marL="285750" marR="0" indent="-285750" algn="just">
              <a:lnSpc>
                <a:spcPct val="107000"/>
              </a:lnSpc>
              <a:spcBef>
                <a:spcPts val="0"/>
              </a:spcBef>
              <a:spcAft>
                <a:spcPts val="800"/>
              </a:spcAft>
              <a:buFont typeface="Arial" panose="020B0604020202020204" pitchFamily="34" charset="0"/>
              <a:buChar char="•"/>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gn="just">
              <a:lnSpc>
                <a:spcPct val="107000"/>
              </a:lnSpc>
              <a:spcBef>
                <a:spcPts val="0"/>
              </a:spcBef>
              <a:spcAft>
                <a:spcPts val="800"/>
              </a:spcAft>
              <a:buFont typeface="Arial" panose="020B0604020202020204" pitchFamily="34" charset="0"/>
              <a:buChar char="•"/>
            </a:pPr>
            <a:r>
              <a:rPr lang="en-US" sz="2000" dirty="0">
                <a:effectLst/>
                <a:latin typeface="Calibri" panose="020F0502020204030204" pitchFamily="34" charset="0"/>
                <a:ea typeface="Calibri" panose="020F0502020204030204" pitchFamily="34" charset="0"/>
                <a:cs typeface="Calibri" panose="020F0502020204030204" pitchFamily="34" charset="0"/>
              </a:rPr>
              <a:t>We get good score in Ridge Regressor got r2_score of 89.58% on training data, mean absolute error is 35.10% , Difference </a:t>
            </a:r>
            <a:r>
              <a:rPr lang="en-US" sz="2000" dirty="0">
                <a:latin typeface="Calibri" panose="020F0502020204030204" pitchFamily="34" charset="0"/>
                <a:ea typeface="Calibri" panose="020F0502020204030204" pitchFamily="34" charset="0"/>
                <a:cs typeface="Calibri" panose="020F0502020204030204" pitchFamily="34" charset="0"/>
              </a:rPr>
              <a:t>b</a:t>
            </a:r>
            <a:r>
              <a:rPr lang="en-US" sz="2000" dirty="0">
                <a:effectLst/>
                <a:latin typeface="Calibri" panose="020F0502020204030204" pitchFamily="34" charset="0"/>
                <a:ea typeface="Calibri" panose="020F0502020204030204" pitchFamily="34" charset="0"/>
                <a:cs typeface="Calibri" panose="020F0502020204030204" pitchFamily="34" charset="0"/>
              </a:rPr>
              <a:t>etween score and validation score also nice but not in 1</a:t>
            </a:r>
            <a:r>
              <a:rPr lang="en-US" sz="2000" baseline="30000" dirty="0">
                <a:effectLst/>
                <a:latin typeface="Calibri" panose="020F0502020204030204" pitchFamily="34" charset="0"/>
                <a:ea typeface="Calibri" panose="020F0502020204030204" pitchFamily="34" charset="0"/>
                <a:cs typeface="Calibri" panose="020F0502020204030204" pitchFamily="34" charset="0"/>
              </a:rPr>
              <a:t>st</a:t>
            </a:r>
            <a:r>
              <a:rPr lang="en-US" sz="2000" dirty="0">
                <a:effectLst/>
                <a:latin typeface="Calibri" panose="020F0502020204030204" pitchFamily="34" charset="0"/>
                <a:ea typeface="Calibri" panose="020F0502020204030204" pitchFamily="34" charset="0"/>
                <a:cs typeface="Calibri" panose="020F0502020204030204" pitchFamily="34" charset="0"/>
              </a:rPr>
              <a:t> position but comparatively with all the variables and cross validation value also is high in Ridge Regressor .Than the model performance is excellent.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120644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B4ACD-1F5A-4FBD-A537-67E069D3BE4F}"/>
              </a:ext>
            </a:extLst>
          </p:cNvPr>
          <p:cNvSpPr>
            <a:spLocks noGrp="1"/>
          </p:cNvSpPr>
          <p:nvPr>
            <p:ph type="title"/>
          </p:nvPr>
        </p:nvSpPr>
        <p:spPr/>
        <p:txBody>
          <a:bodyPr/>
          <a:lstStyle/>
          <a:p>
            <a:r>
              <a:rPr lang="en-US" dirty="0">
                <a:solidFill>
                  <a:srgbClr val="FF0000"/>
                </a:solidFill>
              </a:rPr>
              <a:t>FINALIZE THE MODEL</a:t>
            </a:r>
          </a:p>
        </p:txBody>
      </p:sp>
      <p:sp>
        <p:nvSpPr>
          <p:cNvPr id="3" name="TextBox 2">
            <a:extLst>
              <a:ext uri="{FF2B5EF4-FFF2-40B4-BE49-F238E27FC236}">
                <a16:creationId xmlns:a16="http://schemas.microsoft.com/office/drawing/2014/main" id="{F838A9AA-CA2E-4A86-BB9F-597C52B37606}"/>
              </a:ext>
            </a:extLst>
          </p:cNvPr>
          <p:cNvSpPr txBox="1"/>
          <p:nvPr/>
        </p:nvSpPr>
        <p:spPr>
          <a:xfrm>
            <a:off x="677334" y="2060620"/>
            <a:ext cx="9239398" cy="1541448"/>
          </a:xfrm>
          <a:prstGeom prst="rect">
            <a:avLst/>
          </a:prstGeom>
          <a:noFill/>
        </p:spPr>
        <p:txBody>
          <a:bodyPr wrap="square" rtlCol="0">
            <a:spAutoFit/>
          </a:bodyPr>
          <a:lstStyle/>
          <a:p>
            <a:pPr marL="342900" indent="-342900">
              <a:lnSpc>
                <a:spcPct val="100000"/>
              </a:lnSpc>
              <a:spcBef>
                <a:spcPts val="519"/>
              </a:spcBef>
              <a:buFont typeface="Arial" panose="020B0604020202020204" pitchFamily="34" charset="0"/>
              <a:buChar char="•"/>
            </a:pPr>
            <a:r>
              <a:rPr lang="en-US" b="0" strike="noStrike" spc="-1" dirty="0">
                <a:solidFill>
                  <a:srgbClr val="000000"/>
                </a:solidFill>
                <a:latin typeface="Calibri" panose="020F0502020204030204" pitchFamily="34" charset="0"/>
                <a:ea typeface="DejaVu Sans"/>
                <a:cs typeface="Calibri" panose="020F0502020204030204" pitchFamily="34" charset="0"/>
              </a:rPr>
              <a:t>After we analyze the model the Ridge Model gives us the better result whe</a:t>
            </a:r>
            <a:r>
              <a:rPr lang="en-US" spc="-1" dirty="0">
                <a:solidFill>
                  <a:srgbClr val="000000"/>
                </a:solidFill>
                <a:latin typeface="Calibri" panose="020F0502020204030204" pitchFamily="34" charset="0"/>
                <a:ea typeface="DejaVu Sans"/>
                <a:cs typeface="Calibri" panose="020F0502020204030204" pitchFamily="34" charset="0"/>
              </a:rPr>
              <a:t>n comparing mean absolute error, mean squared error ,</a:t>
            </a:r>
            <a:r>
              <a:rPr lang="en-US" b="0" strike="noStrike" spc="-1" dirty="0">
                <a:solidFill>
                  <a:srgbClr val="000000"/>
                </a:solidFill>
                <a:latin typeface="Calibri" panose="020F0502020204030204" pitchFamily="34" charset="0"/>
                <a:cs typeface="Calibri" panose="020F0502020204030204" pitchFamily="34" charset="0"/>
              </a:rPr>
              <a:t>R2_score and cross validation.</a:t>
            </a:r>
          </a:p>
          <a:p>
            <a:pPr marL="342900" indent="-342900">
              <a:spcBef>
                <a:spcPts val="519"/>
              </a:spcBef>
              <a:buFont typeface="Arial" panose="020B0604020202020204" pitchFamily="34" charset="0"/>
              <a:buChar char="•"/>
            </a:pPr>
            <a:r>
              <a:rPr lang="en-US"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We further proceed to test the object then we have to save the model using pickle, and create a data frame of predicted values.</a:t>
            </a:r>
            <a:endParaRPr lang="en-US" dirty="0">
              <a:effectLst/>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C202CBEB-6E61-4B6A-95C4-9A6B3C2F5F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447" y="3335470"/>
            <a:ext cx="9469171" cy="1227271"/>
          </a:xfrm>
          <a:prstGeom prst="rect">
            <a:avLst/>
          </a:prstGeom>
        </p:spPr>
      </p:pic>
      <p:pic>
        <p:nvPicPr>
          <p:cNvPr id="7" name="Picture 6">
            <a:extLst>
              <a:ext uri="{FF2B5EF4-FFF2-40B4-BE49-F238E27FC236}">
                <a16:creationId xmlns:a16="http://schemas.microsoft.com/office/drawing/2014/main" id="{322BE541-92EC-4769-8FE9-F04B45C817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19891" y="2987898"/>
            <a:ext cx="2572109" cy="3767071"/>
          </a:xfrm>
          <a:prstGeom prst="rect">
            <a:avLst/>
          </a:prstGeom>
        </p:spPr>
      </p:pic>
    </p:spTree>
    <p:extLst>
      <p:ext uri="{BB962C8B-B14F-4D97-AF65-F5344CB8AC3E}">
        <p14:creationId xmlns:p14="http://schemas.microsoft.com/office/powerpoint/2010/main" val="15813761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0BCCD-BBBA-400D-8581-4C551ECD6FD7}"/>
              </a:ext>
            </a:extLst>
          </p:cNvPr>
          <p:cNvSpPr>
            <a:spLocks noGrp="1"/>
          </p:cNvSpPr>
          <p:nvPr>
            <p:ph type="title"/>
          </p:nvPr>
        </p:nvSpPr>
        <p:spPr>
          <a:xfrm>
            <a:off x="913795" y="609600"/>
            <a:ext cx="10353762" cy="562252"/>
          </a:xfrm>
        </p:spPr>
        <p:txBody>
          <a:bodyPr>
            <a:normAutofit fontScale="90000"/>
          </a:bodyPr>
          <a:lstStyle/>
          <a:p>
            <a:pPr algn="l"/>
            <a:r>
              <a:rPr lang="en-US" sz="3600" dirty="0">
                <a:solidFill>
                  <a:schemeClr val="tx1"/>
                </a:solidFill>
                <a:latin typeface="Quicksand" panose="020B0604020202020204" charset="0"/>
              </a:rPr>
              <a:t>CONCLUSION</a:t>
            </a:r>
            <a:endParaRPr lang="en-IN" sz="3600" dirty="0">
              <a:solidFill>
                <a:schemeClr val="tx1"/>
              </a:solidFill>
              <a:latin typeface="Quicksand" panose="020B0604020202020204" charset="0"/>
            </a:endParaRPr>
          </a:p>
        </p:txBody>
      </p:sp>
      <p:sp>
        <p:nvSpPr>
          <p:cNvPr id="3" name="Content Placeholder 2">
            <a:extLst>
              <a:ext uri="{FF2B5EF4-FFF2-40B4-BE49-F238E27FC236}">
                <a16:creationId xmlns:a16="http://schemas.microsoft.com/office/drawing/2014/main" id="{22B3E275-E8CC-4C0B-8FD1-FF59299727F0}"/>
              </a:ext>
            </a:extLst>
          </p:cNvPr>
          <p:cNvSpPr>
            <a:spLocks noGrp="1"/>
          </p:cNvSpPr>
          <p:nvPr>
            <p:ph idx="1"/>
          </p:nvPr>
        </p:nvSpPr>
        <p:spPr>
          <a:xfrm>
            <a:off x="275208" y="1384917"/>
            <a:ext cx="11398927" cy="5166803"/>
          </a:xfrm>
        </p:spPr>
        <p:txBody>
          <a:bodyPr>
            <a:normAutofit lnSpcReduction="10000"/>
          </a:bodyPr>
          <a:lstStyle/>
          <a:p>
            <a:pPr algn="just"/>
            <a:r>
              <a:rPr lang="en-US" sz="1800" b="0" i="0" u="none" strike="noStrike" baseline="0" dirty="0">
                <a:solidFill>
                  <a:schemeClr val="tx1"/>
                </a:solidFill>
                <a:latin typeface="Quicksand" panose="020B0604020202020204" charset="0"/>
              </a:rPr>
              <a:t> After getting an insight of this dataset, we were able to understand that the Housing prices are done on basis of different features. </a:t>
            </a:r>
          </a:p>
          <a:p>
            <a:pPr algn="just"/>
            <a:r>
              <a:rPr lang="en-US" sz="1800" b="0" i="0" u="none" strike="noStrike" baseline="0" dirty="0">
                <a:solidFill>
                  <a:schemeClr val="tx1"/>
                </a:solidFill>
                <a:latin typeface="Quicksand" panose="020B0604020202020204" charset="0"/>
              </a:rPr>
              <a:t> First, I loaded the train dataset and did the EDA process and other pre-processing techniques like skewness check and removal, handling the outliers present, filling the missing data, visualizing the distribution of data, etc. </a:t>
            </a:r>
          </a:p>
          <a:p>
            <a:pPr algn="just"/>
            <a:r>
              <a:rPr lang="en-US" sz="1800" b="0" i="0" u="none" strike="noStrike" baseline="0" dirty="0">
                <a:solidFill>
                  <a:schemeClr val="tx1"/>
                </a:solidFill>
                <a:latin typeface="Quicksand" panose="020B0604020202020204" charset="0"/>
              </a:rPr>
              <a:t> Then I did the model training, building the model and finding out the best model on the basis of different metrices scores we got like Mean Absolute Error, Mean squared Error, Root Mean Squared Error, etc. </a:t>
            </a:r>
          </a:p>
          <a:p>
            <a:pPr algn="just"/>
            <a:r>
              <a:rPr lang="en-US" sz="1800" b="0" i="0" u="none" strike="noStrike" baseline="0" dirty="0">
                <a:solidFill>
                  <a:schemeClr val="tx1"/>
                </a:solidFill>
                <a:latin typeface="Quicksand" panose="020B0604020202020204" charset="0"/>
              </a:rPr>
              <a:t> I got Lasso Regressor as the best algorithm among all as it gave more r2_score and </a:t>
            </a:r>
            <a:r>
              <a:rPr lang="en-US" sz="1800" b="0" i="0" u="none" strike="noStrike" baseline="0" dirty="0" err="1">
                <a:solidFill>
                  <a:schemeClr val="tx1"/>
                </a:solidFill>
                <a:latin typeface="Quicksand" panose="020B0604020202020204" charset="0"/>
              </a:rPr>
              <a:t>cross_val_score</a:t>
            </a:r>
            <a:r>
              <a:rPr lang="en-US" sz="1800" b="0" i="0" u="none" strike="noStrike" baseline="0" dirty="0">
                <a:solidFill>
                  <a:schemeClr val="tx1"/>
                </a:solidFill>
                <a:latin typeface="Quicksand" panose="020B0604020202020204" charset="0"/>
              </a:rPr>
              <a:t>. Then for finding out the best parameter and improving the scores, we performed Hyperparameter Tuning. </a:t>
            </a:r>
          </a:p>
          <a:p>
            <a:pPr algn="just"/>
            <a:r>
              <a:rPr lang="en-US" sz="1800" b="0" i="0" u="none" strike="noStrike" baseline="0" dirty="0">
                <a:solidFill>
                  <a:schemeClr val="tx1"/>
                </a:solidFill>
                <a:latin typeface="Quicksand" panose="020B0604020202020204" charset="0"/>
              </a:rPr>
              <a:t> As the scores were not increased, we also tried using Ensemble Techniques like </a:t>
            </a:r>
            <a:r>
              <a:rPr lang="en-US" sz="1800" b="0" i="0" u="none" strike="noStrike" baseline="0" dirty="0" err="1">
                <a:solidFill>
                  <a:schemeClr val="tx1"/>
                </a:solidFill>
                <a:latin typeface="Quicksand" panose="020B0604020202020204" charset="0"/>
              </a:rPr>
              <a:t>RandomForestRegressor</a:t>
            </a:r>
            <a:r>
              <a:rPr lang="en-US" sz="1800" b="0" i="0" u="none" strike="noStrike" baseline="0" dirty="0">
                <a:solidFill>
                  <a:schemeClr val="tx1"/>
                </a:solidFill>
                <a:latin typeface="Quicksand" panose="020B0604020202020204" charset="0"/>
              </a:rPr>
              <a:t>, </a:t>
            </a:r>
            <a:r>
              <a:rPr lang="en-US" sz="1800" b="0" i="0" u="none" strike="noStrike" baseline="0" dirty="0" err="1">
                <a:solidFill>
                  <a:schemeClr val="tx1"/>
                </a:solidFill>
                <a:latin typeface="Quicksand" panose="020B0604020202020204" charset="0"/>
              </a:rPr>
              <a:t>AdaBoostRegressor</a:t>
            </a:r>
            <a:r>
              <a:rPr lang="en-US" sz="1800" b="0" i="0" u="none" strike="noStrike" baseline="0" dirty="0">
                <a:solidFill>
                  <a:schemeClr val="tx1"/>
                </a:solidFill>
                <a:latin typeface="Quicksand" panose="020B0604020202020204" charset="0"/>
              </a:rPr>
              <a:t> and GradientBoostingRegressor algorithms for boosting up our scores. Finally, I concluded that </a:t>
            </a:r>
            <a:r>
              <a:rPr lang="en-US" sz="1800" dirty="0" err="1">
                <a:latin typeface="Quicksand" panose="020B0604020202020204" charset="0"/>
              </a:rPr>
              <a:t>RandomForest</a:t>
            </a:r>
            <a:r>
              <a:rPr lang="en-US" sz="1800" b="0" i="0" u="none" strike="noStrike" baseline="0" dirty="0" err="1">
                <a:solidFill>
                  <a:schemeClr val="tx1"/>
                </a:solidFill>
                <a:latin typeface="Quicksand" panose="020B0604020202020204" charset="0"/>
              </a:rPr>
              <a:t>Regressor</a:t>
            </a:r>
            <a:r>
              <a:rPr lang="en-US" sz="1800" b="0" i="0" u="none" strike="noStrike" baseline="0" dirty="0">
                <a:solidFill>
                  <a:schemeClr val="tx1"/>
                </a:solidFill>
                <a:latin typeface="Quicksand" panose="020B0604020202020204" charset="0"/>
              </a:rPr>
              <a:t> was the best performing algorithm, although there were more errors in it and it had less RMSE compared to other algorithms. It gave an r2_score of </a:t>
            </a:r>
            <a:r>
              <a:rPr lang="en-US" sz="1800" dirty="0">
                <a:latin typeface="Quicksand" panose="020B0604020202020204" charset="0"/>
              </a:rPr>
              <a:t>89</a:t>
            </a:r>
            <a:r>
              <a:rPr lang="en-US" sz="1800" b="0" i="0" u="none" strike="noStrike" baseline="0" dirty="0">
                <a:solidFill>
                  <a:schemeClr val="tx1"/>
                </a:solidFill>
                <a:latin typeface="Quicksand" panose="020B0604020202020204" charset="0"/>
              </a:rPr>
              <a:t>.49 and </a:t>
            </a:r>
            <a:r>
              <a:rPr lang="en-US" sz="1800" b="0" i="0" u="none" strike="noStrike" baseline="0" dirty="0" err="1">
                <a:solidFill>
                  <a:schemeClr val="tx1"/>
                </a:solidFill>
                <a:latin typeface="Quicksand" panose="020B0604020202020204" charset="0"/>
              </a:rPr>
              <a:t>cross_val_score</a:t>
            </a:r>
            <a:r>
              <a:rPr lang="en-US" sz="1800" b="0" i="0" u="none" strike="noStrike" baseline="0" dirty="0">
                <a:solidFill>
                  <a:schemeClr val="tx1"/>
                </a:solidFill>
                <a:latin typeface="Quicksand" panose="020B0604020202020204" charset="0"/>
              </a:rPr>
              <a:t> of 84.37 which is the highest scores among all. </a:t>
            </a:r>
          </a:p>
          <a:p>
            <a:pPr algn="just"/>
            <a:r>
              <a:rPr lang="en-US" sz="1800" b="0" i="0" u="none" strike="noStrike" baseline="0" dirty="0">
                <a:solidFill>
                  <a:schemeClr val="tx1"/>
                </a:solidFill>
                <a:latin typeface="Quicksand" panose="020B0604020202020204" charset="0"/>
              </a:rPr>
              <a:t>I saved the model in a pickle with a filename in order to use whenever we require. </a:t>
            </a:r>
          </a:p>
          <a:p>
            <a:pPr marL="0" indent="0" algn="just">
              <a:buNone/>
            </a:pPr>
            <a:endParaRPr lang="en-US" sz="1800" b="0" i="0" u="none" strike="noStrike" baseline="0" dirty="0">
              <a:solidFill>
                <a:schemeClr val="tx1"/>
              </a:solidFill>
              <a:latin typeface="Quicksand" panose="020B0604020202020204" charset="0"/>
            </a:endParaRPr>
          </a:p>
          <a:p>
            <a:pPr algn="just"/>
            <a:r>
              <a:rPr lang="en-US" sz="1800" b="0" i="0" u="none" strike="noStrike" baseline="0" dirty="0">
                <a:solidFill>
                  <a:schemeClr val="tx1"/>
                </a:solidFill>
                <a:latin typeface="Quicksand" panose="020B0604020202020204" charset="0"/>
              </a:rPr>
              <a:t> Then I used the test dataset and performed all the pre-processing pipeline methods to it. </a:t>
            </a:r>
          </a:p>
        </p:txBody>
      </p:sp>
    </p:spTree>
    <p:extLst>
      <p:ext uri="{BB962C8B-B14F-4D97-AF65-F5344CB8AC3E}">
        <p14:creationId xmlns:p14="http://schemas.microsoft.com/office/powerpoint/2010/main" val="1973735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Thank You Card Free Vector by 123freevectors on DeviantArt">
            <a:extLst>
              <a:ext uri="{FF2B5EF4-FFF2-40B4-BE49-F238E27FC236}">
                <a16:creationId xmlns:a16="http://schemas.microsoft.com/office/drawing/2014/main" id="{AA5D9B52-7993-7E41-83CC-DCE46B168C6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7395112"/>
          </a:xfrm>
          <a:prstGeom prst="rect">
            <a:avLst/>
          </a:prstGeom>
        </p:spPr>
      </p:pic>
    </p:spTree>
    <p:extLst>
      <p:ext uri="{BB962C8B-B14F-4D97-AF65-F5344CB8AC3E}">
        <p14:creationId xmlns:p14="http://schemas.microsoft.com/office/powerpoint/2010/main" val="3169682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DDF050-7895-4532-AC5B-FA78AF5CC3AA}"/>
              </a:ext>
            </a:extLst>
          </p:cNvPr>
          <p:cNvSpPr>
            <a:spLocks noGrp="1"/>
          </p:cNvSpPr>
          <p:nvPr>
            <p:ph type="title"/>
          </p:nvPr>
        </p:nvSpPr>
        <p:spPr/>
        <p:txBody>
          <a:bodyPr/>
          <a:lstStyle/>
          <a:p>
            <a:r>
              <a:rPr lang="en-US" dirty="0">
                <a:solidFill>
                  <a:srgbClr val="FF0000"/>
                </a:solidFill>
              </a:rPr>
              <a:t>Overview:</a:t>
            </a:r>
          </a:p>
        </p:txBody>
      </p:sp>
      <p:sp>
        <p:nvSpPr>
          <p:cNvPr id="2" name="Vertical Text Placeholder 1">
            <a:extLst>
              <a:ext uri="{FF2B5EF4-FFF2-40B4-BE49-F238E27FC236}">
                <a16:creationId xmlns:a16="http://schemas.microsoft.com/office/drawing/2014/main" id="{1C51EFDB-20AB-47D4-A2D7-247070F660FE}"/>
              </a:ext>
            </a:extLst>
          </p:cNvPr>
          <p:cNvSpPr>
            <a:spLocks noGrp="1"/>
          </p:cNvSpPr>
          <p:nvPr>
            <p:ph type="body" orient="vert" idx="1"/>
          </p:nvPr>
        </p:nvSpPr>
        <p:spPr/>
        <p:txBody>
          <a:bodyPr vert="horz"/>
          <a:lstStyle/>
          <a:p>
            <a:pPr>
              <a:buFont typeface="Wingdings" panose="05000000000000000000" pitchFamily="2" charset="2"/>
              <a:buChar char="Ø"/>
            </a:pPr>
            <a:r>
              <a:rPr lang="en-US" sz="2400" dirty="0">
                <a:solidFill>
                  <a:schemeClr val="tx2"/>
                </a:solidFill>
                <a:latin typeface="Calibri" panose="020F0502020204030204" pitchFamily="34" charset="0"/>
                <a:cs typeface="Calibri" panose="020F0502020204030204" pitchFamily="34" charset="0"/>
              </a:rPr>
              <a:t>In this particular presentation we will be looking on:</a:t>
            </a:r>
          </a:p>
          <a:p>
            <a:pPr marL="0" indent="0">
              <a:buNone/>
            </a:pPr>
            <a:endParaRPr lang="en-US" sz="2400" dirty="0">
              <a:solidFill>
                <a:schemeClr val="tx2"/>
              </a:solidFill>
              <a:latin typeface="Calibri" panose="020F0502020204030204" pitchFamily="34" charset="0"/>
              <a:cs typeface="Calibri" panose="020F0502020204030204" pitchFamily="34" charset="0"/>
            </a:endParaRPr>
          </a:p>
          <a:p>
            <a:pPr>
              <a:buFont typeface="Wingdings" panose="05000000000000000000" pitchFamily="2" charset="2"/>
              <a:buChar char="Ø"/>
            </a:pPr>
            <a:r>
              <a:rPr lang="en-US" sz="2400" dirty="0">
                <a:solidFill>
                  <a:schemeClr val="tx2"/>
                </a:solidFill>
                <a:latin typeface="Calibri" panose="020F0502020204030204" pitchFamily="34" charset="0"/>
                <a:cs typeface="Calibri" panose="020F0502020204030204" pitchFamily="34" charset="0"/>
              </a:rPr>
              <a:t>What are the EDA steps in cleaning the dataset.</a:t>
            </a:r>
          </a:p>
          <a:p>
            <a:pPr marL="0" indent="0">
              <a:buNone/>
            </a:pPr>
            <a:endParaRPr lang="en-US" sz="2400" dirty="0">
              <a:solidFill>
                <a:schemeClr val="tx2"/>
              </a:solidFill>
              <a:latin typeface="Calibri" panose="020F0502020204030204" pitchFamily="34" charset="0"/>
              <a:cs typeface="Calibri" panose="020F0502020204030204" pitchFamily="34" charset="0"/>
            </a:endParaRPr>
          </a:p>
          <a:p>
            <a:pPr marL="560070" lvl="1" indent="-285750">
              <a:buFont typeface="Wingdings" panose="05000000000000000000" pitchFamily="2" charset="2"/>
              <a:buChar char="Ø"/>
            </a:pPr>
            <a:r>
              <a:rPr lang="en-US" sz="2400" dirty="0">
                <a:solidFill>
                  <a:schemeClr val="tx2"/>
                </a:solidFill>
                <a:latin typeface="Calibri" panose="020F0502020204030204" pitchFamily="34" charset="0"/>
                <a:cs typeface="Calibri" panose="020F0502020204030204" pitchFamily="34" charset="0"/>
              </a:rPr>
              <a:t>Overall analysis on the problem.</a:t>
            </a:r>
          </a:p>
          <a:p>
            <a:pPr marL="560070" lvl="1" indent="-285750">
              <a:buFont typeface="Wingdings" panose="05000000000000000000" pitchFamily="2" charset="2"/>
              <a:buChar char="Ø"/>
            </a:pPr>
            <a:r>
              <a:rPr lang="en-US" sz="2400" dirty="0">
                <a:solidFill>
                  <a:schemeClr val="tx2"/>
                </a:solidFill>
                <a:latin typeface="Calibri" panose="020F0502020204030204" pitchFamily="34" charset="0"/>
                <a:cs typeface="Calibri" panose="020F0502020204030204" pitchFamily="34" charset="0"/>
              </a:rPr>
              <a:t>Model building from train dataset.</a:t>
            </a:r>
          </a:p>
          <a:p>
            <a:pPr marL="560070" lvl="1" indent="-285750">
              <a:buFont typeface="Wingdings" panose="05000000000000000000" pitchFamily="2" charset="2"/>
              <a:buChar char="Ø"/>
            </a:pPr>
            <a:r>
              <a:rPr lang="en-US" sz="2400" dirty="0">
                <a:solidFill>
                  <a:schemeClr val="tx2"/>
                </a:solidFill>
                <a:latin typeface="Calibri" panose="020F0502020204030204" pitchFamily="34" charset="0"/>
                <a:cs typeface="Calibri" panose="020F0502020204030204" pitchFamily="34" charset="0"/>
              </a:rPr>
              <a:t>Predicting Housing Price for test dataset.</a:t>
            </a:r>
          </a:p>
          <a:p>
            <a:endParaRPr lang="en-US" dirty="0"/>
          </a:p>
        </p:txBody>
      </p:sp>
    </p:spTree>
    <p:extLst>
      <p:ext uri="{BB962C8B-B14F-4D97-AF65-F5344CB8AC3E}">
        <p14:creationId xmlns:p14="http://schemas.microsoft.com/office/powerpoint/2010/main" val="1408339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460B76-BAC8-48A5-98B2-E40A5239E564}"/>
              </a:ext>
            </a:extLst>
          </p:cNvPr>
          <p:cNvSpPr>
            <a:spLocks noGrp="1"/>
          </p:cNvSpPr>
          <p:nvPr>
            <p:ph type="title"/>
          </p:nvPr>
        </p:nvSpPr>
        <p:spPr>
          <a:xfrm>
            <a:off x="1050879" y="313387"/>
            <a:ext cx="9810604" cy="1216024"/>
          </a:xfrm>
        </p:spPr>
        <p:txBody>
          <a:bodyPr/>
          <a:lstStyle/>
          <a:p>
            <a:r>
              <a:rPr lang="en-US" dirty="0">
                <a:solidFill>
                  <a:srgbClr val="FF0000"/>
                </a:solidFill>
              </a:rPr>
              <a:t>Problem Statement</a:t>
            </a:r>
          </a:p>
        </p:txBody>
      </p:sp>
      <p:sp>
        <p:nvSpPr>
          <p:cNvPr id="2" name="Vertical Text Placeholder 1">
            <a:extLst>
              <a:ext uri="{FF2B5EF4-FFF2-40B4-BE49-F238E27FC236}">
                <a16:creationId xmlns:a16="http://schemas.microsoft.com/office/drawing/2014/main" id="{D50EBFC3-C012-4053-B09E-565A3456E39C}"/>
              </a:ext>
            </a:extLst>
          </p:cNvPr>
          <p:cNvSpPr>
            <a:spLocks noGrp="1"/>
          </p:cNvSpPr>
          <p:nvPr>
            <p:ph type="body" orient="vert" idx="1"/>
          </p:nvPr>
        </p:nvSpPr>
        <p:spPr/>
        <p:txBody>
          <a:bodyPr vert="horz">
            <a:normAutofit fontScale="92500" lnSpcReduction="10000"/>
          </a:bodyPr>
          <a:lstStyle/>
          <a:p>
            <a:pPr marL="0" indent="0">
              <a:buNone/>
            </a:pPr>
            <a:r>
              <a:rPr lang="en-US" sz="2400" dirty="0">
                <a:latin typeface="Calibri" panose="020F0502020204030204" pitchFamily="34" charset="0"/>
                <a:cs typeface="Calibri" panose="020F0502020204030204" pitchFamily="34" charset="0"/>
              </a:rPr>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 </a:t>
            </a:r>
          </a:p>
          <a:p>
            <a:pPr marL="0" indent="0">
              <a:buNone/>
            </a:pPr>
            <a:r>
              <a:rPr lang="en-US" sz="2400" dirty="0">
                <a:latin typeface="Calibri" panose="020F0502020204030204" pitchFamily="34" charset="0"/>
                <a:cs typeface="Calibri" panose="020F0502020204030204" pitchFamily="34" charset="0"/>
              </a:rPr>
              <a:t>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 </a:t>
            </a:r>
          </a:p>
          <a:p>
            <a:pPr marL="0" indent="0">
              <a:buNone/>
            </a:pPr>
            <a:r>
              <a:rPr lang="en-US" sz="2400" dirty="0">
                <a:latin typeface="Calibri" panose="020F0502020204030204" pitchFamily="34" charset="0"/>
                <a:cs typeface="Calibri" panose="020F0502020204030204" pitchFamily="34" charset="0"/>
              </a:rPr>
              <a:t>• Which variables are important to predict the price of variable? </a:t>
            </a:r>
          </a:p>
          <a:p>
            <a:pPr marL="0" indent="0">
              <a:buNone/>
            </a:pPr>
            <a:r>
              <a:rPr lang="en-US" sz="2400" dirty="0">
                <a:latin typeface="Calibri" panose="020F0502020204030204" pitchFamily="34" charset="0"/>
                <a:cs typeface="Calibri" panose="020F0502020204030204" pitchFamily="34" charset="0"/>
              </a:rPr>
              <a:t>• How do these variables describe the price of the house?</a:t>
            </a:r>
            <a:endParaRPr lang="en-IN" sz="2400" dirty="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403536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41FE63-607C-4D07-A15D-EA816A92480E}"/>
              </a:ext>
            </a:extLst>
          </p:cNvPr>
          <p:cNvSpPr>
            <a:spLocks noGrp="1"/>
          </p:cNvSpPr>
          <p:nvPr>
            <p:ph type="title"/>
          </p:nvPr>
        </p:nvSpPr>
        <p:spPr/>
        <p:txBody>
          <a:bodyPr/>
          <a:lstStyle/>
          <a:p>
            <a:r>
              <a:rPr lang="en-US" dirty="0">
                <a:solidFill>
                  <a:srgbClr val="FF0000"/>
                </a:solidFill>
              </a:rPr>
              <a:t>Problem Understanding</a:t>
            </a:r>
          </a:p>
        </p:txBody>
      </p:sp>
      <p:sp>
        <p:nvSpPr>
          <p:cNvPr id="2" name="Vertical Text Placeholder 1">
            <a:extLst>
              <a:ext uri="{FF2B5EF4-FFF2-40B4-BE49-F238E27FC236}">
                <a16:creationId xmlns:a16="http://schemas.microsoft.com/office/drawing/2014/main" id="{DAEA468D-22A4-44F3-B229-BA458A5ACE29}"/>
              </a:ext>
            </a:extLst>
          </p:cNvPr>
          <p:cNvSpPr>
            <a:spLocks noGrp="1"/>
          </p:cNvSpPr>
          <p:nvPr>
            <p:ph type="body" orient="vert" idx="1"/>
          </p:nvPr>
        </p:nvSpPr>
        <p:spPr/>
        <p:txBody>
          <a:bodyPr vert="horz">
            <a:noAutofit/>
          </a:bodyPr>
          <a:lstStyle/>
          <a:p>
            <a:pPr>
              <a:buFont typeface="Wingdings" panose="05000000000000000000" pitchFamily="2" charset="2"/>
              <a:buChar char="Ø"/>
            </a:pPr>
            <a:r>
              <a:rPr lang="en-IN" sz="200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House price prediction can help the developer determine the selling price of a house and can help the customer to arrange the right time to purchase a house. House Price prediction, is important to drive Real Estate efficiency. As earlier, House prices were determined by calculating the acquiring and selling price in a locality. Therefore, the House Price prediction model is very essential in filling the information gap and improve Real Estate efficiency. The aim is to predict the efficient house pricing for real estate customers with respect to their budgets and priorities. By analysing previous market trends and price ranges, and also upcoming developments future prices will be predicted. ... cost of property depending on number of attributes considered. </a:t>
            </a:r>
            <a:r>
              <a:rPr lang="en-IN" sz="2000" dirty="0">
                <a:solidFill>
                  <a:srgbClr val="111111"/>
                </a:solidFill>
                <a:effectLst/>
                <a:latin typeface="Calibri" panose="020F0502020204030204" pitchFamily="34" charset="0"/>
                <a:ea typeface="Calibri" panose="020F0502020204030204" pitchFamily="34" charset="0"/>
                <a:cs typeface="Calibri" panose="020F0502020204030204" pitchFamily="34" charset="0"/>
              </a:rPr>
              <a:t>Now as a data scientist our work is to analyse the dataset and apply our skills towards predicting house price.</a:t>
            </a: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15852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4F37D-281A-4C80-AA86-3F0AFD6CD55F}"/>
              </a:ext>
            </a:extLst>
          </p:cNvPr>
          <p:cNvSpPr>
            <a:spLocks noGrp="1"/>
          </p:cNvSpPr>
          <p:nvPr>
            <p:ph type="title"/>
          </p:nvPr>
        </p:nvSpPr>
        <p:spPr>
          <a:xfrm>
            <a:off x="646330" y="339144"/>
            <a:ext cx="8596668" cy="1320800"/>
          </a:xfrm>
        </p:spPr>
        <p:txBody>
          <a:bodyPr/>
          <a:lstStyle/>
          <a:p>
            <a:r>
              <a:rPr lang="en-US" dirty="0">
                <a:solidFill>
                  <a:srgbClr val="FF0000"/>
                </a:solidFill>
                <a:latin typeface="Calibri" panose="020F0502020204030204" pitchFamily="34" charset="0"/>
                <a:cs typeface="Calibri" panose="020F0502020204030204" pitchFamily="34" charset="0"/>
              </a:rPr>
              <a:t>Data </a:t>
            </a:r>
            <a:r>
              <a:rPr lang="en-US" dirty="0" err="1">
                <a:solidFill>
                  <a:srgbClr val="FF0000"/>
                </a:solidFill>
                <a:latin typeface="Calibri" panose="020F0502020204030204" pitchFamily="34" charset="0"/>
                <a:cs typeface="Calibri" panose="020F0502020204030204" pitchFamily="34" charset="0"/>
              </a:rPr>
              <a:t>Analysics</a:t>
            </a:r>
            <a:r>
              <a:rPr lang="en-US" dirty="0">
                <a:solidFill>
                  <a:srgbClr val="FF0000"/>
                </a:solidFill>
                <a:latin typeface="Calibri" panose="020F0502020204030204" pitchFamily="34" charset="0"/>
                <a:cs typeface="Calibri" panose="020F0502020204030204" pitchFamily="34" charset="0"/>
              </a:rPr>
              <a:t> </a:t>
            </a:r>
            <a:r>
              <a:rPr lang="en-US" dirty="0">
                <a:solidFill>
                  <a:srgbClr val="FF0000"/>
                </a:solidFill>
              </a:rPr>
              <a:t>:</a:t>
            </a:r>
          </a:p>
        </p:txBody>
      </p:sp>
      <p:sp>
        <p:nvSpPr>
          <p:cNvPr id="4" name="TextBox 3">
            <a:extLst>
              <a:ext uri="{FF2B5EF4-FFF2-40B4-BE49-F238E27FC236}">
                <a16:creationId xmlns:a16="http://schemas.microsoft.com/office/drawing/2014/main" id="{D92AF3D2-B6D4-4BC4-A709-625E3A77D848}"/>
              </a:ext>
            </a:extLst>
          </p:cNvPr>
          <p:cNvSpPr txBox="1"/>
          <p:nvPr/>
        </p:nvSpPr>
        <p:spPr>
          <a:xfrm>
            <a:off x="677334" y="1545464"/>
            <a:ext cx="10837332" cy="3477875"/>
          </a:xfrm>
          <a:prstGeom prst="rect">
            <a:avLst/>
          </a:prstGeom>
          <a:noFill/>
        </p:spPr>
        <p:txBody>
          <a:bodyPr wrap="square" rtlCol="0">
            <a:spAutoFit/>
          </a:bodyPr>
          <a:lstStyle/>
          <a:p>
            <a:pPr marL="285750" marR="0" indent="-285750" algn="just">
              <a:spcBef>
                <a:spcPts val="2400"/>
              </a:spcBef>
              <a:spcAft>
                <a:spcPts val="0"/>
              </a:spcAft>
              <a:buFont typeface="Arial" panose="020B0604020202020204" pitchFamily="34" charset="0"/>
              <a:buChar char="•"/>
            </a:pPr>
            <a:r>
              <a:rPr lang="en-US" sz="2000" spc="-5" dirty="0">
                <a:solidFill>
                  <a:srgbClr val="292929"/>
                </a:solidFill>
                <a:effectLst/>
                <a:latin typeface="Calibri" panose="020F0502020204030204" pitchFamily="34" charset="0"/>
                <a:ea typeface="Times New Roman" panose="02020603050405020304" pitchFamily="18" charset="0"/>
                <a:cs typeface="Calibri" panose="020F0502020204030204" pitchFamily="34" charset="0"/>
              </a:rPr>
              <a:t>The Dataset Contains a </a:t>
            </a:r>
            <a:r>
              <a:rPr lang="en-US" sz="2000" dirty="0">
                <a:effectLst/>
                <a:latin typeface="Calibri" panose="020F0502020204030204" pitchFamily="34" charset="0"/>
                <a:ea typeface="Times New Roman" panose="02020603050405020304" pitchFamily="18" charset="0"/>
                <a:cs typeface="Calibri" panose="020F0502020204030204" pitchFamily="34" charset="0"/>
              </a:rPr>
              <a:t>Data of 1168 entries each having 81 variables, </a:t>
            </a:r>
            <a:r>
              <a:rPr lang="en-US" sz="2000" spc="-5" dirty="0">
                <a:solidFill>
                  <a:srgbClr val="292929"/>
                </a:solidFill>
                <a:effectLst/>
                <a:latin typeface="Calibri" panose="020F0502020204030204" pitchFamily="34" charset="0"/>
                <a:ea typeface="Times New Roman" panose="02020603050405020304" pitchFamily="18" charset="0"/>
                <a:cs typeface="Calibri" panose="020F0502020204030204" pitchFamily="34" charset="0"/>
              </a:rPr>
              <a:t>in which some are numerical Data and some are Categorical Data</a:t>
            </a:r>
            <a:endParaRPr lang="en-US" sz="2000" dirty="0">
              <a:effectLst/>
              <a:latin typeface="Calibri" panose="020F0502020204030204" pitchFamily="34" charset="0"/>
              <a:ea typeface="Times New Roman" panose="02020603050405020304" pitchFamily="18" charset="0"/>
              <a:cs typeface="Calibri" panose="020F0502020204030204" pitchFamily="34" charset="0"/>
            </a:endParaRPr>
          </a:p>
          <a:p>
            <a:pPr marL="285750" marR="0" indent="-285750" algn="just">
              <a:spcBef>
                <a:spcPts val="2400"/>
              </a:spcBef>
              <a:spcAft>
                <a:spcPts val="0"/>
              </a:spcAft>
              <a:buFont typeface="Arial" panose="020B0604020202020204" pitchFamily="34" charset="0"/>
              <a:buChar char="•"/>
            </a:pPr>
            <a:r>
              <a:rPr lang="en-US" sz="2000" spc="-5" dirty="0">
                <a:solidFill>
                  <a:srgbClr val="292929"/>
                </a:solidFill>
                <a:effectLst/>
                <a:latin typeface="Calibri" panose="020F0502020204030204" pitchFamily="34" charset="0"/>
                <a:ea typeface="Times New Roman" panose="02020603050405020304" pitchFamily="18" charset="0"/>
                <a:cs typeface="Calibri" panose="020F0502020204030204" pitchFamily="34" charset="0"/>
              </a:rPr>
              <a:t>As the Data having two datasets 1. Train Data, 2. Test Data </a:t>
            </a:r>
          </a:p>
          <a:p>
            <a:pPr marL="285750" marR="0" indent="-285750" algn="just">
              <a:spcBef>
                <a:spcPts val="2400"/>
              </a:spcBef>
              <a:spcAft>
                <a:spcPts val="0"/>
              </a:spcAft>
              <a:buFont typeface="Arial" panose="020B0604020202020204" pitchFamily="34" charset="0"/>
              <a:buChar char="•"/>
            </a:pPr>
            <a:r>
              <a:rPr lang="en-US" sz="2000" spc="-5" dirty="0">
                <a:solidFill>
                  <a:srgbClr val="292929"/>
                </a:solidFill>
                <a:latin typeface="Calibri" panose="020F0502020204030204" pitchFamily="34" charset="0"/>
                <a:ea typeface="Times New Roman" panose="02020603050405020304" pitchFamily="18" charset="0"/>
                <a:cs typeface="Calibri" panose="020F0502020204030204" pitchFamily="34" charset="0"/>
              </a:rPr>
              <a:t>Check the info of the data using the info() function</a:t>
            </a:r>
          </a:p>
          <a:p>
            <a:pPr marL="285750" indent="-285750" algn="just">
              <a:spcBef>
                <a:spcPts val="2400"/>
              </a:spcBef>
              <a:buFont typeface="Arial" panose="020B0604020202020204" pitchFamily="34" charset="0"/>
              <a:buChar char="•"/>
            </a:pPr>
            <a:r>
              <a:rPr lang="en-US" sz="2000" spc="-5" dirty="0">
                <a:solidFill>
                  <a:srgbClr val="292929"/>
                </a:solidFill>
                <a:effectLst/>
                <a:latin typeface="Calibri" panose="020F0502020204030204" pitchFamily="34" charset="0"/>
                <a:ea typeface="Times New Roman" panose="02020603050405020304" pitchFamily="18" charset="0"/>
                <a:cs typeface="Calibri" panose="020F0502020204030204" pitchFamily="34" charset="0"/>
              </a:rPr>
              <a:t>From the above function I analyze the dataset having float </a:t>
            </a:r>
            <a:r>
              <a:rPr lang="en-US" sz="2000" spc="-5" dirty="0" err="1">
                <a:solidFill>
                  <a:srgbClr val="292929"/>
                </a:solidFill>
                <a:effectLst/>
                <a:latin typeface="Calibri" panose="020F0502020204030204" pitchFamily="34" charset="0"/>
                <a:ea typeface="Times New Roman" panose="02020603050405020304" pitchFamily="18" charset="0"/>
                <a:cs typeface="Calibri" panose="020F0502020204030204" pitchFamily="34" charset="0"/>
              </a:rPr>
              <a:t>varaibles</a:t>
            </a:r>
            <a:r>
              <a:rPr lang="en-US" sz="2000" spc="-5" dirty="0">
                <a:solidFill>
                  <a:srgbClr val="292929"/>
                </a:solidFill>
                <a:effectLst/>
                <a:latin typeface="Calibri" panose="020F0502020204030204" pitchFamily="34" charset="0"/>
                <a:ea typeface="Times New Roman" panose="02020603050405020304" pitchFamily="18" charset="0"/>
                <a:cs typeface="Calibri" panose="020F0502020204030204" pitchFamily="34" charset="0"/>
              </a:rPr>
              <a:t> -3 int-35 and object-43 so total of 81 variables.</a:t>
            </a:r>
          </a:p>
          <a:p>
            <a:pPr marL="285750" indent="-285750" algn="just">
              <a:spcBef>
                <a:spcPts val="2400"/>
              </a:spcBef>
              <a:buFont typeface="Arial" panose="020B0604020202020204" pitchFamily="34" charset="0"/>
              <a:buChar char="•"/>
            </a:pPr>
            <a:r>
              <a:rPr lang="en-US" sz="2000" spc="-5" dirty="0">
                <a:solidFill>
                  <a:srgbClr val="292929"/>
                </a:solidFill>
                <a:latin typeface="Calibri" panose="020F0502020204030204" pitchFamily="34" charset="0"/>
                <a:ea typeface="Times New Roman" panose="02020603050405020304" pitchFamily="18" charset="0"/>
                <a:cs typeface="Calibri" panose="020F0502020204030204" pitchFamily="34" charset="0"/>
              </a:rPr>
              <a:t>Next Step is EDA……..(Exploratory Data Analysis)</a:t>
            </a:r>
            <a:endParaRPr lang="en-US" sz="2000"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1466968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FAAE7-5949-4E43-A485-0C9730595B3A}"/>
              </a:ext>
            </a:extLst>
          </p:cNvPr>
          <p:cNvSpPr>
            <a:spLocks noGrp="1"/>
          </p:cNvSpPr>
          <p:nvPr>
            <p:ph type="title"/>
          </p:nvPr>
        </p:nvSpPr>
        <p:spPr/>
        <p:txBody>
          <a:bodyPr/>
          <a:lstStyle/>
          <a:p>
            <a:r>
              <a:rPr lang="en-US" dirty="0">
                <a:solidFill>
                  <a:srgbClr val="FF0000"/>
                </a:solidFill>
              </a:rPr>
              <a:t>Exploratory Data Analysis</a:t>
            </a:r>
            <a:br>
              <a:rPr lang="en-US" dirty="0">
                <a:solidFill>
                  <a:srgbClr val="FF0000"/>
                </a:solidFill>
              </a:rPr>
            </a:br>
            <a:endParaRPr lang="en-US" dirty="0">
              <a:solidFill>
                <a:srgbClr val="FF0000"/>
              </a:solidFill>
            </a:endParaRPr>
          </a:p>
        </p:txBody>
      </p:sp>
      <p:sp>
        <p:nvSpPr>
          <p:cNvPr id="4" name="TextBox 3">
            <a:extLst>
              <a:ext uri="{FF2B5EF4-FFF2-40B4-BE49-F238E27FC236}">
                <a16:creationId xmlns:a16="http://schemas.microsoft.com/office/drawing/2014/main" id="{36ED3260-CD31-40F1-92F3-C73B2AC45AE2}"/>
              </a:ext>
            </a:extLst>
          </p:cNvPr>
          <p:cNvSpPr txBox="1"/>
          <p:nvPr/>
        </p:nvSpPr>
        <p:spPr>
          <a:xfrm>
            <a:off x="276895" y="1631179"/>
            <a:ext cx="10200068" cy="4401205"/>
          </a:xfrm>
          <a:prstGeom prst="rect">
            <a:avLst/>
          </a:prstGeom>
          <a:noFill/>
        </p:spPr>
        <p:txBody>
          <a:bodyPr wrap="square" rtlCol="0">
            <a:spAutoFit/>
          </a:bodyPr>
          <a:lstStyle/>
          <a:p>
            <a:pPr marL="0" marR="0" algn="just">
              <a:spcBef>
                <a:spcPts val="0"/>
              </a:spcBef>
              <a:spcAft>
                <a:spcPts val="0"/>
              </a:spcAft>
            </a:pPr>
            <a:r>
              <a:rPr lang="en-US" sz="2000" spc="-5" dirty="0">
                <a:solidFill>
                  <a:srgbClr val="292929"/>
                </a:solidFill>
                <a:effectLst/>
                <a:latin typeface="Calibri" panose="020F0502020204030204" pitchFamily="34" charset="0"/>
                <a:ea typeface="Times New Roman" panose="02020603050405020304" pitchFamily="18" charset="0"/>
                <a:cs typeface="Calibri" panose="020F0502020204030204" pitchFamily="34" charset="0"/>
              </a:rPr>
              <a:t>In EDA we need to Pre-process the Data and Visualization:</a:t>
            </a:r>
          </a:p>
          <a:p>
            <a:pPr marL="0" marR="0" algn="just">
              <a:spcBef>
                <a:spcPts val="0"/>
              </a:spcBef>
              <a:spcAft>
                <a:spcPts val="0"/>
              </a:spcAft>
            </a:pPr>
            <a:endParaRPr lang="en-US" sz="2000" dirty="0">
              <a:effectLst/>
              <a:latin typeface="Calibri" panose="020F0502020204030204" pitchFamily="34" charset="0"/>
              <a:ea typeface="Times New Roman" panose="02020603050405020304" pitchFamily="18" charset="0"/>
              <a:cs typeface="Calibri" panose="020F0502020204030204" pitchFamily="34" charset="0"/>
            </a:endParaRPr>
          </a:p>
          <a:p>
            <a:pPr marL="0" marR="0" algn="just">
              <a:spcBef>
                <a:spcPts val="0"/>
              </a:spcBef>
              <a:spcAft>
                <a:spcPts val="0"/>
              </a:spcAft>
            </a:pPr>
            <a:r>
              <a:rPr lang="en-US" sz="2000" spc="-5" dirty="0">
                <a:solidFill>
                  <a:srgbClr val="292929"/>
                </a:solidFill>
                <a:effectLst/>
                <a:latin typeface="Calibri" panose="020F0502020204030204" pitchFamily="34" charset="0"/>
                <a:ea typeface="Times New Roman" panose="02020603050405020304" pitchFamily="18" charset="0"/>
                <a:cs typeface="Calibri" panose="020F0502020204030204" pitchFamily="34" charset="0"/>
              </a:rPr>
              <a:t>Steps include in Pre-Processing Data are</a:t>
            </a:r>
          </a:p>
          <a:p>
            <a:pPr marL="0" marR="0" algn="just">
              <a:spcBef>
                <a:spcPts val="0"/>
              </a:spcBef>
              <a:spcAft>
                <a:spcPts val="0"/>
              </a:spcAft>
            </a:pPr>
            <a:endParaRPr lang="en-US" sz="2000" dirty="0">
              <a:effectLst/>
              <a:latin typeface="Calibri" panose="020F0502020204030204" pitchFamily="34" charset="0"/>
              <a:ea typeface="Times New Roman" panose="02020603050405020304" pitchFamily="18" charset="0"/>
              <a:cs typeface="Calibri" panose="020F0502020204030204" pitchFamily="34" charset="0"/>
            </a:endParaRPr>
          </a:p>
          <a:p>
            <a:pPr marL="0" marR="0" algn="just">
              <a:spcBef>
                <a:spcPts val="0"/>
              </a:spcBef>
              <a:spcAft>
                <a:spcPts val="0"/>
              </a:spcAft>
            </a:pPr>
            <a:r>
              <a:rPr lang="en-US"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Data Cleaning</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p>
          <a:p>
            <a:pPr marL="0" marR="0" algn="just">
              <a:spcBef>
                <a:spcPts val="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Removing Outliers, Skewness and imputing Missing Values. </a:t>
            </a:r>
            <a:endParaRPr lang="en-US" sz="2000" dirty="0">
              <a:effectLst/>
              <a:latin typeface="Calibri" panose="020F0502020204030204" pitchFamily="34" charset="0"/>
              <a:ea typeface="Times New Roman" panose="02020603050405020304" pitchFamily="18" charset="0"/>
              <a:cs typeface="Calibri" panose="020F0502020204030204" pitchFamily="34" charset="0"/>
            </a:endParaRPr>
          </a:p>
          <a:p>
            <a:pPr marL="0" marR="0" algn="just">
              <a:spcBef>
                <a:spcPts val="0"/>
              </a:spcBef>
              <a:spcAft>
                <a:spcPts val="0"/>
              </a:spcAft>
            </a:pPr>
            <a:r>
              <a:rPr lang="en-US"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Data Transformation</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p>
          <a:p>
            <a:pPr marL="0" marR="0" algn="just">
              <a:spcBef>
                <a:spcPts val="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Like Normalization by applying normalization we can improve the accuracy and efficiency of the models. And also reduce the errors. </a:t>
            </a:r>
            <a:endParaRPr lang="en-US" sz="2000" dirty="0">
              <a:effectLst/>
              <a:latin typeface="Calibri" panose="020F0502020204030204" pitchFamily="34" charset="0"/>
              <a:ea typeface="Times New Roman" panose="02020603050405020304" pitchFamily="18" charset="0"/>
              <a:cs typeface="Calibri" panose="020F0502020204030204" pitchFamily="34" charset="0"/>
            </a:endParaRPr>
          </a:p>
          <a:p>
            <a:pPr marL="0" marR="0" algn="just">
              <a:spcBef>
                <a:spcPts val="0"/>
              </a:spcBef>
              <a:spcAft>
                <a:spcPts val="0"/>
              </a:spcAft>
            </a:pPr>
            <a:r>
              <a:rPr lang="en-US"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Data Reduction</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p>
          <a:p>
            <a:pPr marL="0" marR="0" algn="just">
              <a:spcBef>
                <a:spcPts val="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By Reducing the no of features by Feature Selection Process, PCA And VIF</a:t>
            </a:r>
            <a:endParaRPr lang="en-US" sz="2000" dirty="0">
              <a:effectLst/>
              <a:latin typeface="Calibri" panose="020F0502020204030204" pitchFamily="34" charset="0"/>
              <a:ea typeface="Times New Roman" panose="02020603050405020304" pitchFamily="18" charset="0"/>
              <a:cs typeface="Calibri" panose="020F0502020204030204" pitchFamily="34" charset="0"/>
            </a:endParaRPr>
          </a:p>
          <a:p>
            <a:pPr marL="342900" marR="0" indent="-342900" algn="just">
              <a:spcBef>
                <a:spcPts val="0"/>
              </a:spcBef>
              <a:spcAft>
                <a:spcPts val="0"/>
              </a:spcAft>
              <a:buFont typeface="Arial" panose="020B0604020202020204" pitchFamily="34" charset="0"/>
              <a:buChar char="•"/>
            </a:pPr>
            <a:r>
              <a:rPr lang="en-US"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Data Cleaning: </a:t>
            </a:r>
          </a:p>
          <a:p>
            <a:pPr marR="0" algn="just">
              <a:spcBef>
                <a:spcPts val="0"/>
              </a:spcBef>
              <a:spcAft>
                <a:spcPts val="0"/>
              </a:spcAf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As a Part of EDA we need to do Data cleaning so firstly we need to check any null values in our data, From the below image shows we don’t have any null values, so no need to impute any data.</a:t>
            </a:r>
            <a:endParaRPr lang="en-US" sz="2000"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2837491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21D9C-7526-4DFC-AEFA-9F358E12E570}"/>
              </a:ext>
            </a:extLst>
          </p:cNvPr>
          <p:cNvSpPr>
            <a:spLocks noGrp="1"/>
          </p:cNvSpPr>
          <p:nvPr>
            <p:ph type="title"/>
          </p:nvPr>
        </p:nvSpPr>
        <p:spPr>
          <a:xfrm>
            <a:off x="927278" y="609600"/>
            <a:ext cx="8346723" cy="819955"/>
          </a:xfrm>
        </p:spPr>
        <p:txBody>
          <a:bodyPr>
            <a:normAutofit fontScale="90000"/>
          </a:bodyPr>
          <a:lstStyle/>
          <a:p>
            <a:pPr marL="0" marR="0">
              <a:spcBef>
                <a:spcPts val="0"/>
              </a:spcBef>
              <a:spcAft>
                <a:spcPts val="0"/>
              </a:spcAft>
            </a:pPr>
            <a:r>
              <a:rPr lang="en-US" sz="27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First Step of Data Cleaning is Checking Any null Values in our Data set </a:t>
            </a:r>
            <a:r>
              <a:rPr lang="en-US" sz="2700" dirty="0">
                <a:solidFill>
                  <a:schemeClr val="tx1"/>
                </a:solidFill>
                <a:latin typeface="Calibri" panose="020F0502020204030204" pitchFamily="34" charset="0"/>
                <a:ea typeface="Times New Roman" panose="02020603050405020304" pitchFamily="18" charset="0"/>
                <a:cs typeface="Calibri" panose="020F0502020204030204" pitchFamily="34" charset="0"/>
              </a:rPr>
              <a:t>For this we used the function</a:t>
            </a:r>
            <a:br>
              <a:rPr lang="en-US" dirty="0">
                <a:latin typeface="Times New Roman" panose="02020603050405020304" pitchFamily="18" charset="0"/>
                <a:ea typeface="Times New Roman" panose="02020603050405020304" pitchFamily="18" charset="0"/>
              </a:rPr>
            </a:br>
            <a:endParaRPr lang="en-US" dirty="0"/>
          </a:p>
        </p:txBody>
      </p:sp>
      <p:pic>
        <p:nvPicPr>
          <p:cNvPr id="4" name="Picture 3">
            <a:extLst>
              <a:ext uri="{FF2B5EF4-FFF2-40B4-BE49-F238E27FC236}">
                <a16:creationId xmlns:a16="http://schemas.microsoft.com/office/drawing/2014/main" id="{52A2F07A-20F3-4077-9009-4565CA96AC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103" y="1498305"/>
            <a:ext cx="8192643" cy="1122577"/>
          </a:xfrm>
          <a:prstGeom prst="rect">
            <a:avLst/>
          </a:prstGeom>
        </p:spPr>
      </p:pic>
      <p:pic>
        <p:nvPicPr>
          <p:cNvPr id="6" name="Picture 5">
            <a:extLst>
              <a:ext uri="{FF2B5EF4-FFF2-40B4-BE49-F238E27FC236}">
                <a16:creationId xmlns:a16="http://schemas.microsoft.com/office/drawing/2014/main" id="{8DF1F481-43F4-4F41-8725-FBA6227C37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20882"/>
            <a:ext cx="2514951" cy="3882949"/>
          </a:xfrm>
          <a:prstGeom prst="rect">
            <a:avLst/>
          </a:prstGeom>
        </p:spPr>
      </p:pic>
      <p:sp>
        <p:nvSpPr>
          <p:cNvPr id="7" name="TextBox 6">
            <a:extLst>
              <a:ext uri="{FF2B5EF4-FFF2-40B4-BE49-F238E27FC236}">
                <a16:creationId xmlns:a16="http://schemas.microsoft.com/office/drawing/2014/main" id="{7647376E-F7CC-43CA-B403-9D051292E85A}"/>
              </a:ext>
            </a:extLst>
          </p:cNvPr>
          <p:cNvSpPr txBox="1"/>
          <p:nvPr/>
        </p:nvSpPr>
        <p:spPr>
          <a:xfrm>
            <a:off x="2691684" y="2826943"/>
            <a:ext cx="7199291" cy="1323439"/>
          </a:xfrm>
          <a:prstGeom prst="rect">
            <a:avLst/>
          </a:prstGeom>
          <a:noFill/>
        </p:spPr>
        <p:txBody>
          <a:bodyPr wrap="square" rtlCol="0">
            <a:spAutoFit/>
          </a:bodyPr>
          <a:lstStyle/>
          <a:p>
            <a:pPr marL="0" marR="0" algn="just"/>
            <a:r>
              <a:rPr lang="en-US" sz="1600" spc="-5" dirty="0">
                <a:solidFill>
                  <a:srgbClr val="292929"/>
                </a:solidFill>
                <a:effectLst/>
                <a:latin typeface="Calibri" panose="020F0502020204030204" pitchFamily="34" charset="0"/>
                <a:ea typeface="Times New Roman" panose="02020603050405020304" pitchFamily="18" charset="0"/>
                <a:cs typeface="Calibri" panose="020F0502020204030204" pitchFamily="34" charset="0"/>
              </a:rPr>
              <a:t>The Dataset Having the null values and removing the columns which is having the percentage more than 45%.</a:t>
            </a:r>
            <a:endParaRPr lang="en-US" sz="1600" dirty="0">
              <a:effectLst/>
              <a:latin typeface="Calibri" panose="020F0502020204030204" pitchFamily="34" charset="0"/>
              <a:ea typeface="Times New Roman" panose="02020603050405020304" pitchFamily="18" charset="0"/>
              <a:cs typeface="Calibri" panose="020F0502020204030204" pitchFamily="34" charset="0"/>
            </a:endParaRPr>
          </a:p>
          <a:p>
            <a:pPr marL="0" marR="0" algn="just"/>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By comparing both train and test data column </a:t>
            </a:r>
            <a:r>
              <a:rPr lang="en-US" sz="16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PoolQC</a:t>
            </a: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6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MiscFeature</a:t>
            </a: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Alley, Fence, </a:t>
            </a:r>
            <a:r>
              <a:rPr lang="en-US" sz="16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FireplaceQu</a:t>
            </a: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having more than 45% data is missing. Removing from data set and remaining all very small percent.</a:t>
            </a:r>
            <a:endParaRPr lang="en-US" sz="1600" dirty="0">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8" name="TextBox 7">
            <a:extLst>
              <a:ext uri="{FF2B5EF4-FFF2-40B4-BE49-F238E27FC236}">
                <a16:creationId xmlns:a16="http://schemas.microsoft.com/office/drawing/2014/main" id="{5DB832BB-DF51-4451-A7CA-D2DF0C64C16F}"/>
              </a:ext>
            </a:extLst>
          </p:cNvPr>
          <p:cNvSpPr txBox="1"/>
          <p:nvPr/>
        </p:nvSpPr>
        <p:spPr>
          <a:xfrm>
            <a:off x="2807594" y="4893972"/>
            <a:ext cx="7972023" cy="1200329"/>
          </a:xfrm>
          <a:prstGeom prst="rect">
            <a:avLst/>
          </a:prstGeom>
          <a:noFill/>
        </p:spPr>
        <p:txBody>
          <a:bodyPr wrap="square" rtlCol="0">
            <a:spAutoFit/>
          </a:bodyPr>
          <a:lstStyle/>
          <a:p>
            <a:pPr marL="0" marR="0" algn="just">
              <a:spcBef>
                <a:spcPts val="0"/>
              </a:spcBef>
            </a:pPr>
            <a:r>
              <a:rPr lang="en-US" sz="1800" dirty="0">
                <a:effectLst/>
                <a:latin typeface="Calibri" panose="020F0502020204030204" pitchFamily="34" charset="0"/>
                <a:ea typeface="Times New Roman" panose="02020603050405020304" pitchFamily="18" charset="0"/>
                <a:cs typeface="Calibri" panose="020F0502020204030204" pitchFamily="34" charset="0"/>
              </a:rPr>
              <a:t>For the remaining missing values , we need to use the impute method.</a:t>
            </a:r>
          </a:p>
          <a:p>
            <a:pPr marL="0" marR="0" algn="just">
              <a:spcBef>
                <a:spcPts val="0"/>
              </a:spcBef>
            </a:pP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p>
          <a:p>
            <a:pPr marL="0" marR="0" algn="just">
              <a:spcBef>
                <a:spcPts val="0"/>
              </a:spcBef>
            </a:pPr>
            <a:r>
              <a:rPr lang="en-US" sz="1800" spc="-5" dirty="0">
                <a:solidFill>
                  <a:srgbClr val="292929"/>
                </a:solidFill>
                <a:effectLst/>
                <a:latin typeface="Calibri" panose="020F0502020204030204" pitchFamily="34" charset="0"/>
                <a:ea typeface="Times New Roman" panose="02020603050405020304" pitchFamily="18" charset="0"/>
                <a:cs typeface="Calibri" panose="020F0502020204030204" pitchFamily="34" charset="0"/>
              </a:rPr>
              <a:t> </a:t>
            </a:r>
            <a:r>
              <a:rPr lang="en-US" sz="1800" dirty="0">
                <a:effectLst/>
                <a:latin typeface="Calibri" panose="020F0502020204030204" pitchFamily="34" charset="0"/>
                <a:ea typeface="Times New Roman" panose="02020603050405020304" pitchFamily="18" charset="0"/>
                <a:cs typeface="Calibri" panose="020F0502020204030204" pitchFamily="34" charset="0"/>
              </a:rPr>
              <a:t>For need to know how many unique values are there with the count by using this formula.</a:t>
            </a:r>
          </a:p>
        </p:txBody>
      </p:sp>
    </p:spTree>
    <p:extLst>
      <p:ext uri="{BB962C8B-B14F-4D97-AF65-F5344CB8AC3E}">
        <p14:creationId xmlns:p14="http://schemas.microsoft.com/office/powerpoint/2010/main" val="1286583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51D74B-5186-430A-91CA-321FADF8EE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618" y="112480"/>
            <a:ext cx="3029373" cy="2048161"/>
          </a:xfrm>
          <a:prstGeom prst="rect">
            <a:avLst/>
          </a:prstGeom>
        </p:spPr>
      </p:pic>
      <p:pic>
        <p:nvPicPr>
          <p:cNvPr id="5" name="Picture 4">
            <a:extLst>
              <a:ext uri="{FF2B5EF4-FFF2-40B4-BE49-F238E27FC236}">
                <a16:creationId xmlns:a16="http://schemas.microsoft.com/office/drawing/2014/main" id="{315E046A-E520-4ABE-8227-F9B82702CC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939" y="2009103"/>
            <a:ext cx="5992061" cy="4736417"/>
          </a:xfrm>
          <a:prstGeom prst="rect">
            <a:avLst/>
          </a:prstGeom>
        </p:spPr>
      </p:pic>
      <p:sp>
        <p:nvSpPr>
          <p:cNvPr id="6" name="TextBox 5">
            <a:extLst>
              <a:ext uri="{FF2B5EF4-FFF2-40B4-BE49-F238E27FC236}">
                <a16:creationId xmlns:a16="http://schemas.microsoft.com/office/drawing/2014/main" id="{5E104EEF-A2B1-459D-AB61-C093CB861068}"/>
              </a:ext>
            </a:extLst>
          </p:cNvPr>
          <p:cNvSpPr txBox="1"/>
          <p:nvPr/>
        </p:nvSpPr>
        <p:spPr>
          <a:xfrm>
            <a:off x="3837904" y="173862"/>
            <a:ext cx="6658378" cy="1292662"/>
          </a:xfrm>
          <a:prstGeom prst="rect">
            <a:avLst/>
          </a:prstGeom>
          <a:noFill/>
        </p:spPr>
        <p:txBody>
          <a:bodyPr wrap="square" rtlCol="0">
            <a:spAutoFit/>
          </a:bodyPr>
          <a:lstStyle/>
          <a:p>
            <a:r>
              <a:rPr kumimoji="0" lang="en-US" altLang="en-US" sz="20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As it shows the 75% and Max having so much difference so our column is rightly skewed...so do skewing for plotting with variables</a:t>
            </a:r>
            <a:endPar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endParaRPr lang="en-US" dirty="0"/>
          </a:p>
        </p:txBody>
      </p:sp>
      <p:pic>
        <p:nvPicPr>
          <p:cNvPr id="8" name="Picture 7">
            <a:extLst>
              <a:ext uri="{FF2B5EF4-FFF2-40B4-BE49-F238E27FC236}">
                <a16:creationId xmlns:a16="http://schemas.microsoft.com/office/drawing/2014/main" id="{50DB1C0E-AA14-4BF1-948C-BEC3B6A618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4823" y="4016024"/>
            <a:ext cx="5992061" cy="2457793"/>
          </a:xfrm>
          <a:prstGeom prst="rect">
            <a:avLst/>
          </a:prstGeom>
        </p:spPr>
      </p:pic>
    </p:spTree>
    <p:extLst>
      <p:ext uri="{BB962C8B-B14F-4D97-AF65-F5344CB8AC3E}">
        <p14:creationId xmlns:p14="http://schemas.microsoft.com/office/powerpoint/2010/main" val="87595557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128</TotalTime>
  <Words>2020</Words>
  <Application>Microsoft Macintosh PowerPoint</Application>
  <PresentationFormat>Widescreen</PresentationFormat>
  <Paragraphs>124</Paragraphs>
  <Slides>23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Apple Chancery</vt:lpstr>
      <vt:lpstr>Arial</vt:lpstr>
      <vt:lpstr>Bauhaus 93</vt:lpstr>
      <vt:lpstr>Calibri</vt:lpstr>
      <vt:lpstr>Quicksand</vt:lpstr>
      <vt:lpstr>Quicksand</vt:lpstr>
      <vt:lpstr>Times New Roman</vt:lpstr>
      <vt:lpstr>Trebuchet MS</vt:lpstr>
      <vt:lpstr>Wingdings</vt:lpstr>
      <vt:lpstr>Wingdings 3</vt:lpstr>
      <vt:lpstr>Facet</vt:lpstr>
      <vt:lpstr>House Prediction Project</vt:lpstr>
      <vt:lpstr>PowerPoint Presentation</vt:lpstr>
      <vt:lpstr>Overview:</vt:lpstr>
      <vt:lpstr>Problem Statement</vt:lpstr>
      <vt:lpstr>Problem Understanding</vt:lpstr>
      <vt:lpstr>Data Analysics :</vt:lpstr>
      <vt:lpstr>Exploratory Data Analysis </vt:lpstr>
      <vt:lpstr>First Step of Data Cleaning is Checking Any null Values in our Data set For this we used the function </vt:lpstr>
      <vt:lpstr>PowerPoint Presentation</vt:lpstr>
      <vt:lpstr>VISUALIZATION</vt:lpstr>
      <vt:lpstr>PowerPoint Presentation</vt:lpstr>
      <vt:lpstr>PowerPoint Presentation</vt:lpstr>
      <vt:lpstr>CORRELATION MATRIX AND ITS VISUALIZATION</vt:lpstr>
      <vt:lpstr>CORRELATION WITH TARGET VARIABLE</vt:lpstr>
      <vt:lpstr>CHECKING OUTLIERS AND PLOTTING IT</vt:lpstr>
      <vt:lpstr>PowerPoint Presentation</vt:lpstr>
      <vt:lpstr>PowerPoint Presentation</vt:lpstr>
      <vt:lpstr>MODELLING</vt:lpstr>
      <vt:lpstr>PowerPoint Presentation</vt:lpstr>
      <vt:lpstr>PowerPoint Presentation</vt:lpstr>
      <vt:lpstr>FINALIZE THE MODEL</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prediction project</dc:title>
  <dc:creator>santhosh kumar</dc:creator>
  <cp:lastModifiedBy>PRATIK SINGH</cp:lastModifiedBy>
  <cp:revision>14</cp:revision>
  <dcterms:created xsi:type="dcterms:W3CDTF">2021-10-28T14:16:41Z</dcterms:created>
  <dcterms:modified xsi:type="dcterms:W3CDTF">2022-04-22T15:41:15Z</dcterms:modified>
</cp:coreProperties>
</file>